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sldIdLst>
    <p:sldId id="256" r:id="rId2"/>
    <p:sldId id="268" r:id="rId3"/>
    <p:sldId id="257" r:id="rId4"/>
    <p:sldId id="258" r:id="rId5"/>
    <p:sldId id="267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64" autoAdjust="0"/>
  </p:normalViewPr>
  <p:slideViewPr>
    <p:cSldViewPr>
      <p:cViewPr>
        <p:scale>
          <a:sx n="78" d="100"/>
          <a:sy n="78" d="100"/>
        </p:scale>
        <p:origin x="-1050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ED6BE-3EE3-4709-BEFB-821F68B4F6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CEBD1-5EA4-4C57-9265-A48C5E80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0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CEBD1-5EA4-4C57-9265-A48C5E80F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Org. is a process and not a project ( each project must have a start date and end </a:t>
            </a:r>
            <a:r>
              <a:rPr lang="en-US" smtClean="0"/>
              <a:t>or deadline date.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CEBD1-5EA4-4C57-9265-A48C5E80F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1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8382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EE93-B64B-4552-8589-53ADD3ACE368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BCDAA-21D4-4AA9-8A34-EEC900983D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3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0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172E2-DDC0-4B03-9F2E-F24C94B6FF41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6FE3-C5D4-4197-968D-FFB498F43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1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31EF-2B86-40EC-8A32-B55073DE1F08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22454-8AA0-4C4D-9D2F-9FC8510B72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63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63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6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98FD6-7433-49B6-B120-75636D98A542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F178-736F-492F-AF62-0B5AAD9933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209D-7B9A-4A71-BB46-2983F824D6D8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3C902-46EA-4376-95F8-519923C2B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8255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CD39-1F28-4E1D-83AE-BB45E5ECA026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6521-49A9-472E-B7D0-A1C725E97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0" y="0"/>
            <a:ext cx="571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2192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E2188A-B174-40A3-BE3D-40B89AEC9D93}" type="datetimeFigureOut">
              <a:rPr lang="en-US" smtClean="0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9040D4-E7D8-41AC-BBF0-9B693EC94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ehd.umn.edu/olpd/research/studentconf/2011/meyerodyesterdaytodaytomorrow.pdf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220200" cy="2320451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C000"/>
                </a:solidFill>
              </a:rPr>
              <a:t>Intro. </a:t>
            </a:r>
            <a:r>
              <a:rPr lang="en-US" b="1" dirty="0">
                <a:solidFill>
                  <a:srgbClr val="FFC000"/>
                </a:solidFill>
              </a:rPr>
              <a:t>to 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Organization Development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22674"/>
            <a:ext cx="9144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Organization Development &amp; CHANGE Management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Spring 2016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Maher  Y. ARAFAT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-31845"/>
            <a:ext cx="6964363" cy="1201737"/>
          </a:xfrm>
        </p:spPr>
        <p:txBody>
          <a:bodyPr/>
          <a:lstStyle/>
          <a:p>
            <a:r>
              <a:rPr lang="en-US" b="1" dirty="0" smtClean="0"/>
              <a:t>Managerial Innovation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267200"/>
          </a:xfrm>
        </p:spPr>
        <p:txBody>
          <a:bodyPr/>
          <a:lstStyle/>
          <a:p>
            <a:r>
              <a:rPr lang="en-US" sz="2800" dirty="0" smtClean="0"/>
              <a:t>…responded to the globalization and </a:t>
            </a:r>
            <a:r>
              <a:rPr lang="en-US" sz="2800" b="1" dirty="0" smtClean="0"/>
              <a:t>information technology </a:t>
            </a:r>
            <a:r>
              <a:rPr lang="en-US" sz="2800" dirty="0" smtClean="0"/>
              <a:t>trends and has accelerated their impact on organizations.</a:t>
            </a:r>
          </a:p>
          <a:p>
            <a:r>
              <a:rPr lang="en-US" sz="2800" dirty="0" smtClean="0"/>
              <a:t>New organizational forms like </a:t>
            </a:r>
            <a:r>
              <a:rPr lang="en-US" sz="2800" b="1" dirty="0" smtClean="0"/>
              <a:t>networks</a:t>
            </a:r>
            <a:r>
              <a:rPr lang="en-US" sz="2800" dirty="0" smtClean="0"/>
              <a:t>, </a:t>
            </a:r>
            <a:r>
              <a:rPr lang="en-US" sz="2800" b="1" dirty="0" smtClean="0"/>
              <a:t>strategic alliances</a:t>
            </a:r>
            <a:r>
              <a:rPr lang="en-US" sz="2800" dirty="0" smtClean="0"/>
              <a:t>, and </a:t>
            </a:r>
            <a:r>
              <a:rPr lang="en-US" sz="2800" b="1" dirty="0" smtClean="0"/>
              <a:t>virtual corporations</a:t>
            </a:r>
            <a:r>
              <a:rPr lang="en-US" sz="2800" dirty="0" smtClean="0"/>
              <a:t>, provide organizations with new ways of thinking about how to manufacture goods and deliver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029200"/>
          </a:xfrm>
        </p:spPr>
        <p:txBody>
          <a:bodyPr/>
          <a:lstStyle/>
          <a:p>
            <a:r>
              <a:rPr lang="en-US" dirty="0" smtClean="0"/>
              <a:t>OD plays a key role in helping organizations </a:t>
            </a:r>
            <a:r>
              <a:rPr lang="en-US" b="1" dirty="0" smtClean="0"/>
              <a:t>change</a:t>
            </a:r>
            <a:r>
              <a:rPr lang="en-US" dirty="0" smtClean="0"/>
              <a:t> themselves.  It helps organizations </a:t>
            </a:r>
            <a:r>
              <a:rPr lang="en-US" b="1" dirty="0" smtClean="0"/>
              <a:t>assess</a:t>
            </a:r>
            <a:r>
              <a:rPr lang="en-US" dirty="0" smtClean="0"/>
              <a:t> themselves and their environments and </a:t>
            </a:r>
            <a:r>
              <a:rPr lang="en-US" b="1" dirty="0" smtClean="0"/>
              <a:t>revitalize</a:t>
            </a:r>
            <a:r>
              <a:rPr lang="en-US" dirty="0" smtClean="0"/>
              <a:t> and </a:t>
            </a:r>
            <a:r>
              <a:rPr lang="en-US" b="1" dirty="0" smtClean="0"/>
              <a:t>rebuild</a:t>
            </a:r>
            <a:r>
              <a:rPr lang="en-US" dirty="0" smtClean="0"/>
              <a:t> their                                                         1- </a:t>
            </a:r>
            <a:r>
              <a:rPr lang="en-US" dirty="0" smtClean="0">
                <a:solidFill>
                  <a:srgbClr val="002060"/>
                </a:solidFill>
              </a:rPr>
              <a:t>strategies</a:t>
            </a:r>
            <a:r>
              <a:rPr lang="en-US" dirty="0" smtClean="0"/>
              <a:t>, 2- </a:t>
            </a:r>
            <a:r>
              <a:rPr lang="en-US" dirty="0" smtClean="0">
                <a:solidFill>
                  <a:srgbClr val="002060"/>
                </a:solidFill>
              </a:rPr>
              <a:t>structures</a:t>
            </a:r>
            <a:r>
              <a:rPr lang="en-US" dirty="0" smtClean="0"/>
              <a:t>, and 3- </a:t>
            </a:r>
            <a:r>
              <a:rPr lang="en-US" dirty="0" smtClean="0">
                <a:solidFill>
                  <a:srgbClr val="002060"/>
                </a:solidFill>
              </a:rPr>
              <a:t>processes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OD helps organization members go beyond </a:t>
            </a:r>
            <a:r>
              <a:rPr lang="en-US" b="1" dirty="0" smtClean="0"/>
              <a:t>surface changes</a:t>
            </a:r>
            <a:r>
              <a:rPr lang="en-US" dirty="0" smtClean="0"/>
              <a:t> to </a:t>
            </a:r>
            <a:r>
              <a:rPr lang="en-US" b="1" dirty="0" smtClean="0"/>
              <a:t>transform</a:t>
            </a:r>
            <a:r>
              <a:rPr lang="en-US" dirty="0" smtClean="0"/>
              <a:t> the underlying assumptions and values governing their behaviors.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100" y="152400"/>
            <a:ext cx="69342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</a:rPr>
              <a:t>History of 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7244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…. </a:t>
            </a:r>
            <a:r>
              <a:rPr lang="en-US" b="1" u="sng" dirty="0">
                <a:hlinkClick r:id="rId2"/>
              </a:rPr>
              <a:t>Org. Development: Yesterday, Today &amp; Tomorrow</a:t>
            </a:r>
            <a:endParaRPr lang="en-US" dirty="0" smtClean="0"/>
          </a:p>
          <a:p>
            <a:r>
              <a:rPr lang="en-US" dirty="0" smtClean="0"/>
              <a:t>Wei </a:t>
            </a:r>
            <a:r>
              <a:rPr lang="en-US" dirty="0"/>
              <a:t>S. Meyer &amp; Brian M. Meyer</a:t>
            </a:r>
            <a:br>
              <a:rPr lang="en-US" dirty="0"/>
            </a:br>
            <a:r>
              <a:rPr lang="en-US" dirty="0" smtClean="0"/>
              <a:t>Student </a:t>
            </a:r>
            <a:r>
              <a:rPr lang="en-US" dirty="0"/>
              <a:t>Research Conference Submission, University of Minnesota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799"/>
            <a:ext cx="2698845" cy="2698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Kurt </a:t>
            </a:r>
            <a:r>
              <a:rPr lang="en-US" dirty="0" err="1"/>
              <a:t>Lewin</a:t>
            </a:r>
            <a:r>
              <a:rPr lang="en-US" dirty="0"/>
              <a:t> (1898 - 1947) </a:t>
            </a:r>
            <a:r>
              <a:rPr lang="en-US" dirty="0" smtClean="0"/>
              <a:t>the </a:t>
            </a:r>
            <a:r>
              <a:rPr lang="en-US" dirty="0"/>
              <a:t>founding father of </a:t>
            </a:r>
            <a:r>
              <a:rPr lang="en-US" dirty="0" smtClean="0"/>
              <a:t>(</a:t>
            </a:r>
            <a:r>
              <a:rPr lang="en-US" dirty="0"/>
              <a:t>OD),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/>
              <a:t>Lewin</a:t>
            </a:r>
            <a:r>
              <a:rPr lang="en-US" dirty="0"/>
              <a:t> came the ideas of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177800" indent="-17780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roup Dynamics</a:t>
            </a:r>
            <a:r>
              <a:rPr lang="en-US" dirty="0" smtClean="0"/>
              <a:t> </a:t>
            </a:r>
            <a:r>
              <a:rPr lang="en-US" sz="2400" dirty="0" smtClean="0"/>
              <a:t>(human relations – collaborative change)</a:t>
            </a:r>
            <a:endParaRPr lang="en-US" dirty="0" smtClean="0"/>
          </a:p>
          <a:p>
            <a:pPr marL="177800" indent="-177800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Action Research</a:t>
            </a:r>
            <a:r>
              <a:rPr lang="en-US" dirty="0" smtClean="0"/>
              <a:t> </a:t>
            </a:r>
            <a:r>
              <a:rPr lang="en-US" sz="2300" dirty="0" smtClean="0"/>
              <a:t>(</a:t>
            </a:r>
            <a:r>
              <a:rPr lang="en-US" sz="2300" dirty="0"/>
              <a:t>planning, taking action, and measuring results </a:t>
            </a:r>
            <a:r>
              <a:rPr lang="en-US" sz="23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underpin </a:t>
            </a:r>
            <a:r>
              <a:rPr lang="en-US" b="1" dirty="0">
                <a:solidFill>
                  <a:srgbClr val="FF0000"/>
                </a:solidFill>
              </a:rPr>
              <a:t>the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basic OD process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Beckhard</a:t>
            </a:r>
            <a:r>
              <a:rPr lang="en-US" dirty="0"/>
              <a:t> </a:t>
            </a:r>
            <a:r>
              <a:rPr lang="en-US" dirty="0" smtClean="0"/>
              <a:t>, Cummings, Worley, </a:t>
            </a:r>
            <a:r>
              <a:rPr lang="en-US" dirty="0"/>
              <a:t>John </a:t>
            </a:r>
            <a:r>
              <a:rPr lang="en-US" dirty="0" smtClean="0"/>
              <a:t>Collier, William Whyte, </a:t>
            </a:r>
            <a:r>
              <a:rPr lang="en-US" dirty="0"/>
              <a:t>French and Bell </a:t>
            </a:r>
            <a:r>
              <a:rPr lang="en-US" dirty="0" smtClean="0"/>
              <a:t>….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8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38554" y="762000"/>
            <a:ext cx="1143000" cy="495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</a:rPr>
              <a:t>CURRENT OD PRACTICE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974850" y="762000"/>
            <a:ext cx="4922838" cy="838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Laboratory </a:t>
            </a:r>
            <a:r>
              <a:rPr lang="en-US" b="1" dirty="0" smtClean="0">
                <a:solidFill>
                  <a:schemeClr val="tx1"/>
                </a:solidFill>
              </a:rPr>
              <a:t>Training, T-group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505200" y="4756150"/>
            <a:ext cx="3398838" cy="838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Strategic Change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859088" y="3733800"/>
            <a:ext cx="4038600" cy="838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Quality of Work Life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697163" y="2684463"/>
            <a:ext cx="4237037" cy="838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Normative Approaches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2057400" y="1749425"/>
            <a:ext cx="4846638" cy="83820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Action </a:t>
            </a:r>
            <a:r>
              <a:rPr lang="en-US" b="1" dirty="0" smtClean="0">
                <a:solidFill>
                  <a:schemeClr val="tx1"/>
                </a:solidFill>
              </a:rPr>
              <a:t>Research - Survey </a:t>
            </a:r>
            <a:r>
              <a:rPr lang="en-US" b="1" dirty="0">
                <a:solidFill>
                  <a:schemeClr val="tx1"/>
                </a:solidFill>
              </a:rPr>
              <a:t>Feedback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58674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1447800" y="5886450"/>
            <a:ext cx="6629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r>
              <a:rPr lang="en-US" sz="1400" b="1">
                <a:latin typeface="Arial Narrow" pitchFamily="34" charset="0"/>
              </a:rPr>
              <a:t>1950	1960	1970	1980	1990	2000	Today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152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Ruby </a:t>
            </a:r>
            <a:r>
              <a:rPr lang="en-US" dirty="0" err="1" smtClean="0"/>
              <a:t>Buccat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Org.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OD is </a:t>
            </a: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ongoing</a:t>
            </a:r>
            <a:r>
              <a:rPr lang="en-US" dirty="0"/>
              <a:t>, systematic process to implement effective change in an organization.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OD </a:t>
            </a:r>
            <a:r>
              <a:rPr lang="en-US" dirty="0"/>
              <a:t>is known as both a field of applied </a:t>
            </a:r>
            <a:r>
              <a:rPr lang="en-US" dirty="0">
                <a:solidFill>
                  <a:srgbClr val="FF0000"/>
                </a:solidFill>
              </a:rPr>
              <a:t>behavioral</a:t>
            </a:r>
            <a:r>
              <a:rPr lang="en-US" dirty="0"/>
              <a:t> science focused on understanding and managing organizational change and as a field of scientific study and inquiry.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OD is an </a:t>
            </a:r>
            <a:r>
              <a:rPr lang="en-US" dirty="0"/>
              <a:t>interdisciplinary in nature and draws on </a:t>
            </a:r>
            <a:r>
              <a:rPr lang="en-US" dirty="0">
                <a:solidFill>
                  <a:srgbClr val="FF0000"/>
                </a:solidFill>
              </a:rPr>
              <a:t>sociology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psychology</a:t>
            </a:r>
            <a:r>
              <a:rPr lang="en-US" dirty="0"/>
              <a:t>, and theories of </a:t>
            </a:r>
            <a:r>
              <a:rPr lang="en-US" dirty="0">
                <a:solidFill>
                  <a:srgbClr val="FF0000"/>
                </a:solidFill>
              </a:rPr>
              <a:t>motivation</a:t>
            </a:r>
            <a:r>
              <a:rPr lang="en-US" dirty="0"/>
              <a:t>, learning, and </a:t>
            </a:r>
            <a:r>
              <a:rPr lang="en-US" dirty="0" smtClean="0">
                <a:solidFill>
                  <a:srgbClr val="FF0000"/>
                </a:solidFill>
              </a:rPr>
              <a:t>personality, social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2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599" cy="40465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Organization Development </a:t>
            </a:r>
            <a:r>
              <a:rPr lang="en-US" sz="3600" b="1" dirty="0">
                <a:solidFill>
                  <a:srgbClr val="FF0000"/>
                </a:solidFill>
              </a:rPr>
              <a:t>is</a:t>
            </a:r>
            <a:r>
              <a:rPr lang="en-US" sz="2800" dirty="0"/>
              <a:t> an </a:t>
            </a:r>
            <a:r>
              <a:rPr lang="en-US" sz="2800" u="sng" dirty="0" smtClean="0"/>
              <a:t>effort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i="1" dirty="0" smtClean="0"/>
              <a:t>1- </a:t>
            </a:r>
            <a:r>
              <a:rPr lang="en-US" sz="2800" dirty="0" smtClean="0"/>
              <a:t>planned</a:t>
            </a:r>
            <a:r>
              <a:rPr lang="en-US" sz="2800" dirty="0"/>
              <a:t>, 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2- </a:t>
            </a:r>
            <a:r>
              <a:rPr lang="en-US" sz="2800" dirty="0"/>
              <a:t>organization-wide, </a:t>
            </a:r>
            <a:r>
              <a:rPr lang="en-US" sz="2800" dirty="0" smtClean="0"/>
              <a:t>and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3- </a:t>
            </a:r>
            <a:r>
              <a:rPr lang="en-US" sz="2800" dirty="0"/>
              <a:t>managed from top, </a:t>
            </a:r>
            <a:r>
              <a:rPr lang="en-US" sz="3000" b="1" u="sng" dirty="0">
                <a:solidFill>
                  <a:srgbClr val="FF0000"/>
                </a:solidFill>
              </a:rPr>
              <a:t>to</a:t>
            </a:r>
            <a:r>
              <a:rPr lang="en-US" sz="2800" u="sng" dirty="0"/>
              <a:t> </a:t>
            </a:r>
            <a:endParaRPr lang="en-US" sz="2800" u="sng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b="1" i="1" dirty="0" smtClean="0"/>
              <a:t>increase</a:t>
            </a:r>
            <a:r>
              <a:rPr lang="en-US" sz="2800" i="1" dirty="0" smtClean="0"/>
              <a:t> </a:t>
            </a:r>
            <a:r>
              <a:rPr lang="en-US" sz="2800" dirty="0" smtClean="0"/>
              <a:t>org. </a:t>
            </a:r>
            <a:r>
              <a:rPr lang="en-US" sz="2800" u="sng" dirty="0">
                <a:solidFill>
                  <a:srgbClr val="FF0000"/>
                </a:solidFill>
              </a:rPr>
              <a:t>effectiveness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and health </a:t>
            </a:r>
            <a:r>
              <a:rPr lang="en-US" sz="2800" b="1" dirty="0">
                <a:solidFill>
                  <a:srgbClr val="FF0000"/>
                </a:solidFill>
              </a:rPr>
              <a:t>through</a:t>
            </a:r>
            <a:r>
              <a:rPr lang="en-US" sz="2800" dirty="0"/>
              <a:t> </a:t>
            </a:r>
            <a:r>
              <a:rPr lang="en-US" sz="2800" b="1" i="1" dirty="0" smtClean="0"/>
              <a:t>planned</a:t>
            </a:r>
            <a:r>
              <a:rPr lang="en-US" sz="2800" i="1" dirty="0" smtClean="0"/>
              <a:t> </a:t>
            </a:r>
            <a:r>
              <a:rPr lang="en-US" sz="2800" u="sng" dirty="0">
                <a:solidFill>
                  <a:srgbClr val="FF0000"/>
                </a:solidFill>
              </a:rPr>
              <a:t>interventions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 organization’s </a:t>
            </a:r>
            <a:r>
              <a:rPr lang="en-US" sz="2800" dirty="0" smtClean="0"/>
              <a:t>“bus. processes</a:t>
            </a:r>
            <a:r>
              <a:rPr lang="en-US" sz="2800" dirty="0"/>
              <a:t>”, 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using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behavioral-science knowledge</a:t>
            </a:r>
            <a:r>
              <a:rPr lang="en-US" sz="2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en-US" dirty="0"/>
              <a:t>				      </a:t>
            </a:r>
            <a:r>
              <a:rPr lang="en-US" dirty="0" smtClean="0"/>
              <a:t> </a:t>
            </a:r>
            <a:r>
              <a:rPr lang="en-US" sz="1800" dirty="0">
                <a:solidFill>
                  <a:srgbClr val="0000FF"/>
                </a:solidFill>
              </a:rPr>
              <a:t>…</a:t>
            </a:r>
            <a:r>
              <a:rPr lang="en-US" sz="1800" dirty="0" err="1">
                <a:solidFill>
                  <a:srgbClr val="0000FF"/>
                </a:solidFill>
              </a:rPr>
              <a:t>Beckhard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1969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467599" cy="5257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OD </a:t>
            </a:r>
            <a:r>
              <a:rPr lang="en-US" sz="3200" dirty="0"/>
              <a:t>is a process of </a:t>
            </a:r>
            <a:r>
              <a:rPr lang="en-US" sz="3200" b="1" dirty="0" smtClean="0">
                <a:solidFill>
                  <a:srgbClr val="FF0000"/>
                </a:solidFill>
              </a:rPr>
              <a:t>planned </a:t>
            </a:r>
            <a:r>
              <a:rPr lang="en-US" sz="3200" b="1" dirty="0">
                <a:solidFill>
                  <a:srgbClr val="FF0000"/>
                </a:solidFill>
              </a:rPr>
              <a:t>change </a:t>
            </a:r>
            <a:r>
              <a:rPr lang="en-US" sz="3200" dirty="0"/>
              <a:t>–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change </a:t>
            </a:r>
            <a:r>
              <a:rPr lang="en-US" sz="3200" dirty="0"/>
              <a:t>of an organization’s </a:t>
            </a:r>
            <a:r>
              <a:rPr lang="en-US" sz="3200" b="1" dirty="0">
                <a:solidFill>
                  <a:srgbClr val="FF0000"/>
                </a:solidFill>
              </a:rPr>
              <a:t>culture</a:t>
            </a:r>
            <a:r>
              <a:rPr lang="en-US" sz="3200" dirty="0"/>
              <a:t> from one which </a:t>
            </a:r>
            <a:r>
              <a:rPr lang="en-US" sz="3200" b="1" dirty="0">
                <a:solidFill>
                  <a:srgbClr val="FF0000"/>
                </a:solidFill>
              </a:rPr>
              <a:t>avoids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an examination of social processes (especially decision making, planning and communication) to one which </a:t>
            </a:r>
            <a:r>
              <a:rPr lang="en-US" sz="3200" b="1" dirty="0">
                <a:solidFill>
                  <a:srgbClr val="FF0000"/>
                </a:solidFill>
              </a:rPr>
              <a:t>institutionalizes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rgbClr val="FF0000"/>
                </a:solidFill>
              </a:rPr>
              <a:t>legitimizes</a:t>
            </a:r>
            <a:r>
              <a:rPr lang="en-US" sz="3200" dirty="0"/>
              <a:t> this examination.   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                                                          …</a:t>
            </a:r>
            <a:r>
              <a:rPr lang="en-US" sz="1800" dirty="0">
                <a:solidFill>
                  <a:srgbClr val="0000FF"/>
                </a:solidFill>
              </a:rPr>
              <a:t>Burke &amp; </a:t>
            </a:r>
            <a:r>
              <a:rPr lang="en-US" sz="1800" dirty="0" err="1">
                <a:solidFill>
                  <a:srgbClr val="0000FF"/>
                </a:solidFill>
              </a:rPr>
              <a:t>Hornstein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1972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19999" cy="5257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Organization </a:t>
            </a:r>
            <a:r>
              <a:rPr lang="en-US" sz="3200" dirty="0"/>
              <a:t>Development is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a </a:t>
            </a:r>
            <a:r>
              <a:rPr lang="en-US" sz="3200" b="1" dirty="0">
                <a:solidFill>
                  <a:srgbClr val="FF0000"/>
                </a:solidFill>
              </a:rPr>
              <a:t>systematic application </a:t>
            </a:r>
            <a:r>
              <a:rPr lang="en-US" sz="3200" dirty="0"/>
              <a:t>of behavioral science knowledge to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the </a:t>
            </a:r>
            <a:r>
              <a:rPr lang="en-US" sz="3200" dirty="0"/>
              <a:t>planned development and reinforcement of organizational </a:t>
            </a:r>
            <a:r>
              <a:rPr lang="en-US" sz="3200" b="1" dirty="0"/>
              <a:t>strategies</a:t>
            </a:r>
            <a:r>
              <a:rPr lang="en-US" sz="3200" dirty="0"/>
              <a:t>, </a:t>
            </a:r>
            <a:r>
              <a:rPr lang="en-US" sz="3200" b="1" dirty="0"/>
              <a:t>structures</a:t>
            </a:r>
            <a:r>
              <a:rPr lang="en-US" sz="3200" dirty="0"/>
              <a:t>, and </a:t>
            </a:r>
            <a:r>
              <a:rPr lang="en-US" sz="3200" b="1" dirty="0"/>
              <a:t>processes</a:t>
            </a:r>
            <a:r>
              <a:rPr lang="en-US" sz="3200" dirty="0"/>
              <a:t> for </a:t>
            </a:r>
            <a:endParaRPr lang="en-US" sz="3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200" dirty="0" smtClean="0"/>
              <a:t>improving </a:t>
            </a:r>
            <a:r>
              <a:rPr lang="en-US" sz="3200" dirty="0"/>
              <a:t>an organization’s effectiveness</a:t>
            </a:r>
            <a:r>
              <a:rPr lang="en-US" sz="3200" dirty="0" smtClean="0"/>
              <a:t>.</a:t>
            </a:r>
            <a:r>
              <a:rPr lang="en-US" sz="3200" dirty="0"/>
              <a:t>	</a:t>
            </a: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sz="1800" dirty="0">
                <a:solidFill>
                  <a:srgbClr val="0000FF"/>
                </a:solidFill>
              </a:rPr>
              <a:t>…Cummings &amp; Worley, </a:t>
            </a:r>
            <a:r>
              <a:rPr lang="en-US" sz="1800" dirty="0" smtClean="0">
                <a:solidFill>
                  <a:srgbClr val="0000FF"/>
                </a:solidFill>
              </a:rPr>
              <a:t>1993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6196013" cy="51816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Organization development is a planned process of change in an organization’s </a:t>
            </a:r>
            <a:r>
              <a:rPr lang="en-US" b="1" dirty="0">
                <a:solidFill>
                  <a:srgbClr val="FF0000"/>
                </a:solidFill>
              </a:rPr>
              <a:t>culture</a:t>
            </a:r>
            <a:r>
              <a:rPr lang="en-US" dirty="0"/>
              <a:t> through the utilization of </a:t>
            </a:r>
            <a:r>
              <a:rPr lang="en-US" b="1" dirty="0"/>
              <a:t>behavioral</a:t>
            </a:r>
            <a:r>
              <a:rPr lang="en-US" dirty="0"/>
              <a:t> </a:t>
            </a:r>
            <a:r>
              <a:rPr lang="en-US" b="1" dirty="0"/>
              <a:t>science</a:t>
            </a:r>
            <a:r>
              <a:rPr lang="en-US" dirty="0"/>
              <a:t> </a:t>
            </a:r>
            <a:r>
              <a:rPr lang="en-US" b="1" dirty="0"/>
              <a:t>technologies</a:t>
            </a:r>
            <a:r>
              <a:rPr lang="en-US" dirty="0"/>
              <a:t>, </a:t>
            </a:r>
            <a:r>
              <a:rPr lang="en-US" b="1" dirty="0"/>
              <a:t>research</a:t>
            </a:r>
            <a:r>
              <a:rPr lang="en-US" dirty="0"/>
              <a:t>, and </a:t>
            </a:r>
            <a:r>
              <a:rPr lang="en-US" b="1" dirty="0"/>
              <a:t>theory</a:t>
            </a:r>
            <a:r>
              <a:rPr lang="en-US" dirty="0"/>
              <a:t>. 					</a:t>
            </a:r>
            <a:r>
              <a:rPr lang="en-US" sz="1800" dirty="0" smtClean="0">
                <a:solidFill>
                  <a:srgbClr val="0000FF"/>
                </a:solidFill>
              </a:rPr>
              <a:t>…</a:t>
            </a:r>
            <a:r>
              <a:rPr lang="en-US" sz="1800" dirty="0">
                <a:solidFill>
                  <a:srgbClr val="0000FF"/>
                </a:solidFill>
              </a:rPr>
              <a:t>Burke, 1994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Organization development refers to a long-range of effort to improve an organization’s </a:t>
            </a:r>
            <a:r>
              <a:rPr lang="en-US" b="1" dirty="0" smtClean="0"/>
              <a:t>problem-solving capabilities </a:t>
            </a:r>
            <a:r>
              <a:rPr lang="en-US" dirty="0" smtClean="0"/>
              <a:t>and its ability to cope with the help of </a:t>
            </a:r>
            <a:r>
              <a:rPr lang="en-US" b="1" dirty="0" smtClean="0"/>
              <a:t>external</a:t>
            </a:r>
            <a:r>
              <a:rPr lang="en-US" dirty="0" smtClean="0"/>
              <a:t> or </a:t>
            </a:r>
            <a:r>
              <a:rPr lang="en-US" b="1" dirty="0" smtClean="0"/>
              <a:t>internal</a:t>
            </a:r>
            <a:r>
              <a:rPr lang="en-US" dirty="0" smtClean="0"/>
              <a:t> or </a:t>
            </a:r>
            <a:r>
              <a:rPr lang="en-US" b="1" dirty="0" smtClean="0"/>
              <a:t>change agents</a:t>
            </a:r>
            <a:r>
              <a:rPr lang="en-US" dirty="0" smtClean="0"/>
              <a:t>, as they are sometimes called.                                                  </a:t>
            </a:r>
            <a:r>
              <a:rPr lang="en-US" sz="1800" dirty="0" smtClean="0">
                <a:solidFill>
                  <a:srgbClr val="0000FF"/>
                </a:solidFill>
              </a:rPr>
              <a:t>…French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6934200" cy="2098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Growth and Relevance of Organization Development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727200" y="4114800"/>
            <a:ext cx="5711825" cy="1146175"/>
          </a:xfrm>
        </p:spPr>
        <p:txBody>
          <a:bodyPr/>
          <a:lstStyle/>
          <a:p>
            <a:r>
              <a:rPr lang="en-US" b="1" smtClean="0"/>
              <a:t>Major Trends Shaping Change in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667000" y="-124701"/>
            <a:ext cx="3276600" cy="1191501"/>
          </a:xfrm>
        </p:spPr>
        <p:txBody>
          <a:bodyPr/>
          <a:lstStyle/>
          <a:p>
            <a:pPr algn="l"/>
            <a:r>
              <a:rPr lang="en-US" b="1" dirty="0" smtClean="0"/>
              <a:t>Globalization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…changing the </a:t>
            </a:r>
            <a:r>
              <a:rPr lang="en-US" b="1" dirty="0" smtClean="0"/>
              <a:t>markets</a:t>
            </a:r>
            <a:r>
              <a:rPr lang="en-US" dirty="0" smtClean="0"/>
              <a:t> and </a:t>
            </a:r>
            <a:r>
              <a:rPr lang="en-US" b="1" dirty="0" smtClean="0"/>
              <a:t>environments</a:t>
            </a:r>
            <a:r>
              <a:rPr lang="en-US" dirty="0" smtClean="0"/>
              <a:t> in which organizations operate as well as the way they function.</a:t>
            </a:r>
          </a:p>
          <a:p>
            <a:r>
              <a:rPr lang="en-US" dirty="0" smtClean="0"/>
              <a:t>New governments, new leadership, new markets, and new countries are emerging and creating a </a:t>
            </a:r>
            <a:r>
              <a:rPr lang="en-US" b="1" dirty="0" smtClean="0"/>
              <a:t>new global economy </a:t>
            </a:r>
            <a:r>
              <a:rPr lang="en-US" dirty="0" smtClean="0"/>
              <a:t>with both </a:t>
            </a:r>
            <a:r>
              <a:rPr lang="en-US" b="1" dirty="0" smtClean="0"/>
              <a:t>opportunities</a:t>
            </a:r>
            <a:r>
              <a:rPr lang="en-US" dirty="0" smtClean="0"/>
              <a:t> and </a:t>
            </a:r>
            <a:r>
              <a:rPr lang="en-US" b="1" dirty="0" smtClean="0"/>
              <a:t>threats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438400" y="-76200"/>
            <a:ext cx="4800600" cy="1201737"/>
          </a:xfrm>
        </p:spPr>
        <p:txBody>
          <a:bodyPr/>
          <a:lstStyle/>
          <a:p>
            <a:pPr algn="l"/>
            <a:r>
              <a:rPr lang="en-US" b="1" dirty="0" smtClean="0"/>
              <a:t>Information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3603625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…redefining the traditional business model by changing how work is performed, how knowledge is used, and how the cost of doing business is calculated.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…lower costs and increase the value and quality of goods and services; downsizing, delayering, and restructuring of firms; changing how knowledge is used – information that is widely shared reduces the concentration of power at the top of the organization.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NU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NNU PPT template</Template>
  <TotalTime>193</TotalTime>
  <Words>596</Words>
  <Application>Microsoft Office PowerPoint</Application>
  <PresentationFormat>On-screen Show (4:3)</PresentationFormat>
  <Paragraphs>61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NNU PPT template</vt:lpstr>
      <vt:lpstr>Intro. to  Organization Development</vt:lpstr>
      <vt:lpstr>Org. Development</vt:lpstr>
      <vt:lpstr>PowerPoint Presentation</vt:lpstr>
      <vt:lpstr>PowerPoint Presentation</vt:lpstr>
      <vt:lpstr>PowerPoint Presentation</vt:lpstr>
      <vt:lpstr>PowerPoint Presentation</vt:lpstr>
      <vt:lpstr>Growth and Relevance of Organization Development</vt:lpstr>
      <vt:lpstr>Globalization</vt:lpstr>
      <vt:lpstr>Information Technology</vt:lpstr>
      <vt:lpstr>Managerial Innovation</vt:lpstr>
      <vt:lpstr>PowerPoint Presentation</vt:lpstr>
      <vt:lpstr>History of 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Introduction to Organization Development</dc:title>
  <dc:creator>arafatmy</dc:creator>
  <cp:lastModifiedBy>arafatmy</cp:lastModifiedBy>
  <cp:revision>23</cp:revision>
  <dcterms:created xsi:type="dcterms:W3CDTF">2016-01-23T17:00:13Z</dcterms:created>
  <dcterms:modified xsi:type="dcterms:W3CDTF">2017-01-30T08:52:23Z</dcterms:modified>
</cp:coreProperties>
</file>