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>
      <p:cViewPr>
        <p:scale>
          <a:sx n="70" d="100"/>
          <a:sy n="70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179EECD-3262-422A-B560-D949E18ED9DD}" type="datetime1">
              <a:rPr lang="en-US"/>
              <a:pPr>
                <a:defRPr/>
              </a:pPr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3126515-6DDD-4F9C-B845-111CC6F65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79712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5C1CDA-BD5C-41C6-BB44-D2881F9F2742}" type="datetime1">
              <a:rPr lang="en-US"/>
              <a:pPr>
                <a:defRPr/>
              </a:pPr>
              <a:t>1/31/2017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B3AECD6-78C5-4B88-A50B-8412A89DC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0110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05200"/>
            <a:ext cx="7772400" cy="8382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4196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22/3/2015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D5CD1-8E10-4A24-B38D-5A699C64BF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23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000"/>
            </a:lvl1pPr>
            <a:lvl2pPr>
              <a:defRPr sz="2800"/>
            </a:lvl2pPr>
            <a:lvl3pPr>
              <a:defRPr sz="2600"/>
            </a:lvl3pPr>
            <a:lvl4pPr>
              <a:defRPr sz="2400"/>
            </a:lvl4pPr>
            <a:lvl5pPr>
              <a:defRPr sz="2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22/3/2015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4EE60-3CCF-409F-8005-A156485F9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81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22/3/2015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F12B9-1412-444A-9700-435475F7D2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9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63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6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63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6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22/3/2015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7C8FF-FD6B-4025-A117-E0EEC3239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45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22/3/2015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04157-D7A1-4AC0-AFA9-9C0954C7AC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72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3008313" cy="82550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4906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008313" cy="4068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22/3/2015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0AFA2-D8C4-4DB9-A318-82DF51BB8E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51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0" y="0"/>
            <a:ext cx="5715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219200"/>
            <a:ext cx="8534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22/3/2015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6DA9FC-064A-45E2-9ABD-A06ADD40D5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200400"/>
            <a:ext cx="9144000" cy="9144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Defining Organization &amp; Change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5791200"/>
            <a:ext cx="91440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Maher ARAFAT, </a:t>
            </a:r>
            <a:r>
              <a:rPr lang="en-US" sz="2200" dirty="0" smtClean="0">
                <a:latin typeface="Times New Roman" pitchFamily="18" charset="0"/>
                <a:ea typeface="+mj-ea"/>
                <a:cs typeface="Times New Roman" pitchFamily="18" charset="0"/>
              </a:rPr>
              <a:t>arafatmy@najah.edu</a:t>
            </a:r>
            <a:endParaRPr lang="en-US" sz="36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0" y="4191000"/>
            <a:ext cx="91440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College of Eng. &amp; IT, MIS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Spring 2016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22/3/2015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EF65E-923A-4D49-9273-5A8685E316F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 smtClean="0"/>
              <a:t>The Concept</a:t>
            </a:r>
          </a:p>
        </p:txBody>
      </p:sp>
      <p:sp>
        <p:nvSpPr>
          <p:cNvPr id="3075" name="Content Placeholder 3"/>
          <p:cNvSpPr>
            <a:spLocks noGrp="1"/>
          </p:cNvSpPr>
          <p:nvPr>
            <p:ph idx="1"/>
          </p:nvPr>
        </p:nvSpPr>
        <p:spPr>
          <a:xfrm>
            <a:off x="304800" y="2133600"/>
            <a:ext cx="8534400" cy="190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order to discuss the issue of change at the organizational level, we must </a:t>
            </a:r>
            <a:r>
              <a:rPr lang="en-US" dirty="0" smtClean="0"/>
              <a:t>define </a:t>
            </a:r>
            <a:r>
              <a:rPr lang="en-US" dirty="0"/>
              <a:t>the concept of organization</a:t>
            </a:r>
            <a:r>
              <a:rPr lang="en-US" dirty="0" smtClean="0"/>
              <a:t>.   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22/3/2015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6D0097-FE6C-41B9-934B-512FC7E65710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56388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What is an Organization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- An </a:t>
            </a:r>
            <a:r>
              <a:rPr lang="en-US" dirty="0"/>
              <a:t>organization </a:t>
            </a:r>
            <a:r>
              <a:rPr lang="en-US" dirty="0" smtClean="0"/>
              <a:t>is </a:t>
            </a:r>
            <a:r>
              <a:rPr lang="en-US" dirty="0"/>
              <a:t>a stable, formal social structure that </a:t>
            </a:r>
            <a:r>
              <a:rPr lang="en-US" dirty="0" smtClean="0"/>
              <a:t>takes resources </a:t>
            </a:r>
            <a:r>
              <a:rPr lang="en-US" dirty="0"/>
              <a:t>from the environment and processes them to produce outputs. </a:t>
            </a:r>
          </a:p>
          <a:p>
            <a:pPr marL="0" indent="0">
              <a:buNone/>
            </a:pPr>
            <a:r>
              <a:rPr lang="en-US" dirty="0" smtClean="0"/>
              <a:t>- The focus is on 3 elements: </a:t>
            </a:r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(Consumption)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</a:rPr>
              <a:t>Capital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labor</a:t>
            </a:r>
            <a:r>
              <a:rPr lang="en-US" dirty="0"/>
              <a:t>, and </a:t>
            </a:r>
            <a:r>
              <a:rPr lang="en-US" dirty="0">
                <a:solidFill>
                  <a:srgbClr val="FF0000"/>
                </a:solidFill>
              </a:rPr>
              <a:t>production and products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 Also </a:t>
            </a:r>
            <a:r>
              <a:rPr lang="en-US" dirty="0"/>
              <a:t>implies that organizations </a:t>
            </a:r>
            <a:r>
              <a:rPr lang="en-US" dirty="0" smtClean="0"/>
              <a:t>are:</a:t>
            </a:r>
          </a:p>
          <a:p>
            <a:pPr marL="627063" indent="-395288"/>
            <a:r>
              <a:rPr lang="en-US" dirty="0" smtClean="0"/>
              <a:t>more </a:t>
            </a:r>
            <a:r>
              <a:rPr lang="en-US" dirty="0"/>
              <a:t>stable than </a:t>
            </a:r>
            <a:r>
              <a:rPr lang="en-US" dirty="0" smtClean="0"/>
              <a:t>an informal </a:t>
            </a:r>
            <a:r>
              <a:rPr lang="en-US" dirty="0"/>
              <a:t>group, </a:t>
            </a:r>
            <a:endParaRPr lang="en-US" dirty="0" smtClean="0"/>
          </a:p>
          <a:p>
            <a:pPr marL="627063" indent="-395288"/>
            <a:r>
              <a:rPr lang="en-US" dirty="0" smtClean="0"/>
              <a:t>are </a:t>
            </a:r>
            <a:r>
              <a:rPr lang="en-US" dirty="0"/>
              <a:t>formal legal entities, and </a:t>
            </a:r>
            <a:endParaRPr lang="en-US" dirty="0" smtClean="0"/>
          </a:p>
          <a:p>
            <a:pPr marL="627063" indent="-395288"/>
            <a:r>
              <a:rPr lang="en-US" dirty="0" smtClean="0"/>
              <a:t>are </a:t>
            </a:r>
            <a:r>
              <a:rPr lang="en-US" dirty="0"/>
              <a:t>social structures.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8C231-B2DF-47C9-BDAF-BA04DC669238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1447800" y="1143000"/>
            <a:ext cx="6096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Technical Definition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534400" cy="4038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dirty="0"/>
              <a:t>organization is a collection of </a:t>
            </a:r>
            <a:r>
              <a:rPr lang="en-US" dirty="0">
                <a:solidFill>
                  <a:srgbClr val="0070C0"/>
                </a:solidFill>
              </a:rPr>
              <a:t>rights, privileges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obligations</a:t>
            </a:r>
            <a:r>
              <a:rPr lang="en-US" dirty="0" smtClean="0">
                <a:solidFill>
                  <a:srgbClr val="FF0000"/>
                </a:solidFill>
              </a:rPr>
              <a:t>, and </a:t>
            </a:r>
            <a:r>
              <a:rPr lang="en-US" dirty="0">
                <a:solidFill>
                  <a:srgbClr val="FF0000"/>
                </a:solidFill>
              </a:rPr>
              <a:t>responsibilities </a:t>
            </a:r>
            <a:r>
              <a:rPr lang="en-US" dirty="0"/>
              <a:t>that are delicately balanced over a period of time through conflict and </a:t>
            </a:r>
            <a:r>
              <a:rPr lang="en-US" dirty="0" smtClean="0"/>
              <a:t>conflict resolution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definition </a:t>
            </a:r>
            <a:r>
              <a:rPr lang="en-US" dirty="0" smtClean="0"/>
              <a:t>highlights:</a:t>
            </a:r>
          </a:p>
          <a:p>
            <a:pPr marL="463550" indent="-285750"/>
            <a:r>
              <a:rPr lang="en-US" dirty="0" smtClean="0"/>
              <a:t>the </a:t>
            </a:r>
            <a:r>
              <a:rPr lang="en-US" dirty="0">
                <a:solidFill>
                  <a:srgbClr val="FF0000"/>
                </a:solidFill>
              </a:rPr>
              <a:t>people</a:t>
            </a:r>
            <a:r>
              <a:rPr lang="en-US" dirty="0"/>
              <a:t> within the organization, </a:t>
            </a:r>
            <a:endParaRPr lang="en-US" dirty="0" smtClean="0"/>
          </a:p>
          <a:p>
            <a:pPr marL="463550" indent="-285750"/>
            <a:r>
              <a:rPr lang="en-US" dirty="0" smtClean="0"/>
              <a:t>their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ways of working</a:t>
            </a:r>
            <a:r>
              <a:rPr lang="en-US" dirty="0"/>
              <a:t>, </a:t>
            </a:r>
            <a:r>
              <a:rPr lang="en-US" dirty="0" smtClean="0"/>
              <a:t>and </a:t>
            </a:r>
          </a:p>
          <a:p>
            <a:pPr marL="463550" indent="-285750"/>
            <a:r>
              <a:rPr lang="en-US" dirty="0" smtClean="0"/>
              <a:t>their </a:t>
            </a:r>
            <a:r>
              <a:rPr lang="en-US" dirty="0">
                <a:solidFill>
                  <a:srgbClr val="FF0000"/>
                </a:solidFill>
              </a:rPr>
              <a:t>relationships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22/3/2015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9D1465-AD47-4541-AE0D-C0503831958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447800" y="1143000"/>
            <a:ext cx="6096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Behavioral Definition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848600" cy="914400"/>
          </a:xfrm>
          <a:solidFill>
            <a:schemeClr val="tx2"/>
          </a:solidFill>
        </p:spPr>
        <p:txBody>
          <a:bodyPr/>
          <a:lstStyle/>
          <a:p>
            <a:r>
              <a:rPr lang="en-US" dirty="0" smtClean="0"/>
              <a:t>Technical </a:t>
            </a:r>
            <a:r>
              <a:rPr lang="en-US" dirty="0"/>
              <a:t> VS </a:t>
            </a:r>
            <a:r>
              <a:rPr lang="en-US" dirty="0" smtClean="0"/>
              <a:t> Behavioral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056891"/>
              </p:ext>
            </p:extLst>
          </p:nvPr>
        </p:nvGraphicFramePr>
        <p:xfrm>
          <a:off x="304800" y="1219200"/>
          <a:ext cx="8534400" cy="2517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Behavioral</a:t>
                      </a:r>
                      <a:endParaRPr lang="en-US" dirty="0"/>
                    </a:p>
                  </a:txBody>
                  <a:tcPr/>
                </a:tc>
              </a:tr>
              <a:tr h="2060111">
                <a:tc>
                  <a:txBody>
                    <a:bodyPr/>
                    <a:lstStyle/>
                    <a:p>
                      <a:r>
                        <a:rPr lang="en-US" sz="3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shows us how a firm combines </a:t>
                      </a:r>
                    </a:p>
                    <a:p>
                      <a:r>
                        <a:rPr lang="en-US" sz="3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capital, labor, and IT.</a:t>
                      </a:r>
                      <a:r>
                        <a:rPr lang="en-US" sz="3200" dirty="0" smtClean="0"/>
                        <a:t/>
                      </a:r>
                      <a:br>
                        <a:rPr lang="en-US" sz="3200" dirty="0" smtClean="0"/>
                      </a:b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examines how it impacts the inner workings of the organization.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22/3/2015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4EE60-3CCF-409F-8005-A156485F9F6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28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7223078" cy="350520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Common features for organizations</a:t>
            </a:r>
            <a:r>
              <a:rPr lang="en-US" sz="3600" dirty="0" smtClean="0"/>
              <a:t>:</a:t>
            </a:r>
          </a:p>
          <a:p>
            <a:r>
              <a:rPr lang="en-US" dirty="0"/>
              <a:t>Routines and business processes.</a:t>
            </a:r>
          </a:p>
          <a:p>
            <a:r>
              <a:rPr lang="en-US" dirty="0"/>
              <a:t>Organizational politics.</a:t>
            </a:r>
          </a:p>
          <a:p>
            <a:r>
              <a:rPr lang="en-US" dirty="0"/>
              <a:t>Organizational culture.</a:t>
            </a:r>
          </a:p>
          <a:p>
            <a:r>
              <a:rPr lang="en-US" dirty="0"/>
              <a:t>Organizational environments.</a:t>
            </a:r>
          </a:p>
          <a:p>
            <a:r>
              <a:rPr lang="en-US" dirty="0" smtClean="0"/>
              <a:t>Organizational </a:t>
            </a:r>
            <a:r>
              <a:rPr lang="en-US" dirty="0"/>
              <a:t>structure.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22/3/2015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4EE60-3CCF-409F-8005-A156485F9F6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2192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constructive Alignment ….  The perfect Mix  </a:t>
            </a:r>
            <a:endParaRPr lang="ar-SA" sz="2400" dirty="0" smtClean="0"/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ar-SA" sz="2400" dirty="0" smtClean="0">
                <a:solidFill>
                  <a:srgbClr val="FF0000"/>
                </a:solidFill>
              </a:rPr>
              <a:t>الخلطة السحرية للاداء الامثل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98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86000"/>
            <a:ext cx="6172200" cy="1524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Thank you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22/3/2015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4EE60-3CCF-409F-8005-A156485F9F6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59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NU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NNU PPT template</Template>
  <TotalTime>714</TotalTime>
  <Words>207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NNU PPT template</vt:lpstr>
      <vt:lpstr>Defining Organization &amp; Change</vt:lpstr>
      <vt:lpstr>The Concept</vt:lpstr>
      <vt:lpstr>What is an Organization</vt:lpstr>
      <vt:lpstr>PowerPoint Presentation</vt:lpstr>
      <vt:lpstr>Technical  VS  Behavioral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Defining Organization</dc:title>
  <dc:creator>arafatmy</dc:creator>
  <cp:lastModifiedBy>arafatmy</cp:lastModifiedBy>
  <cp:revision>11</cp:revision>
  <dcterms:created xsi:type="dcterms:W3CDTF">2016-02-22T06:32:25Z</dcterms:created>
  <dcterms:modified xsi:type="dcterms:W3CDTF">2017-02-01T08:12:00Z</dcterms:modified>
</cp:coreProperties>
</file>