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359" r:id="rId5"/>
    <p:sldId id="369" r:id="rId6"/>
    <p:sldId id="401" r:id="rId7"/>
    <p:sldId id="361" r:id="rId8"/>
    <p:sldId id="397" r:id="rId9"/>
    <p:sldId id="370" r:id="rId10"/>
    <p:sldId id="371" r:id="rId11"/>
    <p:sldId id="392" r:id="rId12"/>
    <p:sldId id="402" r:id="rId13"/>
    <p:sldId id="372" r:id="rId14"/>
    <p:sldId id="398" r:id="rId15"/>
    <p:sldId id="399" r:id="rId16"/>
    <p:sldId id="400" r:id="rId17"/>
    <p:sldId id="366" r:id="rId18"/>
    <p:sldId id="374" r:id="rId19"/>
    <p:sldId id="373" r:id="rId20"/>
    <p:sldId id="394" r:id="rId21"/>
    <p:sldId id="393" r:id="rId22"/>
    <p:sldId id="375" r:id="rId23"/>
    <p:sldId id="395" r:id="rId24"/>
    <p:sldId id="376" r:id="rId25"/>
    <p:sldId id="364" r:id="rId26"/>
    <p:sldId id="307" r:id="rId27"/>
    <p:sldId id="403" r:id="rId28"/>
    <p:sldId id="404" r:id="rId29"/>
    <p:sldId id="408" r:id="rId30"/>
    <p:sldId id="409" r:id="rId31"/>
    <p:sldId id="405" r:id="rId32"/>
    <p:sldId id="410" r:id="rId33"/>
    <p:sldId id="406" r:id="rId34"/>
    <p:sldId id="407" r:id="rId35"/>
    <p:sldId id="390" r:id="rId36"/>
    <p:sldId id="388" r:id="rId37"/>
    <p:sldId id="389" r:id="rId38"/>
    <p:sldId id="391" r:id="rId39"/>
    <p:sldId id="396" r:id="rId40"/>
    <p:sldId id="365" r:id="rId41"/>
    <p:sldId id="368" r:id="rId42"/>
  </p:sldIdLst>
  <p:sldSz cx="9144000" cy="5715000" type="screen16x10"/>
  <p:notesSz cx="6858000" cy="9144000"/>
  <p:custDataLst>
    <p:tags r:id="rId4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0" clrIdx="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C8AC8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480" autoAdjust="0"/>
  </p:normalViewPr>
  <p:slideViewPr>
    <p:cSldViewPr snapToGrid="0" showGuides="1">
      <p:cViewPr varScale="1">
        <p:scale>
          <a:sx n="94" d="100"/>
          <a:sy n="94" d="100"/>
        </p:scale>
        <p:origin x="-1142" y="-82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26.01.2019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26.01.2019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 to clarify BPMN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8869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 to clarify BPMN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8869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 to clarify BPMN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8869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44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821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809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0373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 to clarify BPMN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886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 to clarify BPMN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886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 to clarify BPMN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886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 to clarify BPMN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8869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 to clarify BPMN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886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06B7-302C-4F5F-8C6D-425307958B79}" type="datetime1">
              <a:rPr lang="de-AT" smtClean="0"/>
              <a:t>26.01.2019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6494-9322-42D4-89C0-371FCD90BCBB}" type="datetime1">
              <a:rPr lang="de-AT" smtClean="0"/>
              <a:t>26.01.2019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E96A0-43D8-45AE-ACDA-B0069831F056}" type="datetime1">
              <a:rPr lang="de-AT" smtClean="0"/>
              <a:t>26.01.2019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294340" y="978955"/>
            <a:ext cx="9137619" cy="23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 smtClean="0"/>
              <a:t>Slides</a:t>
            </a:r>
            <a:r>
              <a:rPr lang="de-AT" dirty="0" smtClean="0"/>
              <a:t>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C9DEAF-4E2F-4BE8-ACB6-85FF8C703643}" type="datetime1">
              <a:rPr lang="de-AT" smtClean="0"/>
              <a:t>26.01.2019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525" cy="5715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3764" y="31277"/>
            <a:ext cx="1589820" cy="10548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030828"/>
            <a:ext cx="3954137" cy="553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3847" y="1030828"/>
            <a:ext cx="3954137" cy="55338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7355615" y="5087297"/>
            <a:ext cx="1849008" cy="69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Processes Everywhere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Ingredients </a:t>
            </a:r>
            <a:r>
              <a:rPr lang="en-US" sz="1400" dirty="0"/>
              <a:t>of a Business </a:t>
            </a:r>
            <a:r>
              <a:rPr lang="en-US" sz="1400" dirty="0" smtClean="0"/>
              <a:t>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Origins </a:t>
            </a:r>
            <a:r>
              <a:rPr lang="en-US" sz="1400" dirty="0"/>
              <a:t>and History of </a:t>
            </a:r>
            <a:r>
              <a:rPr lang="en-US" sz="1400" dirty="0" smtClean="0"/>
              <a:t>BPM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Functional </a:t>
            </a:r>
            <a:r>
              <a:rPr lang="en-US" sz="1400" dirty="0" smtClean="0"/>
              <a:t>Organization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Birth of Process </a:t>
            </a:r>
            <a:r>
              <a:rPr lang="en-US" sz="1400" dirty="0" smtClean="0"/>
              <a:t>Thinking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Rise and Fall of </a:t>
            </a:r>
            <a:r>
              <a:rPr lang="en-US" sz="1400" dirty="0" smtClean="0"/>
              <a:t>BPR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BPM </a:t>
            </a:r>
            <a:r>
              <a:rPr lang="en-US" sz="1400" dirty="0" smtClean="0"/>
              <a:t>Lifecycle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1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71200" y="1344613"/>
            <a:ext cx="7718400" cy="385390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business </a:t>
            </a:r>
            <a:r>
              <a:rPr lang="en-US" sz="2400" dirty="0"/>
              <a:t>process as a collection of </a:t>
            </a:r>
            <a:r>
              <a:rPr lang="en-US" sz="2400" dirty="0" smtClean="0"/>
              <a:t>inter-related </a:t>
            </a:r>
            <a:r>
              <a:rPr lang="en-US" sz="2400" u="sng" dirty="0" smtClean="0"/>
              <a:t>events</a:t>
            </a:r>
            <a:r>
              <a:rPr lang="en-US" sz="2400" dirty="0"/>
              <a:t>, </a:t>
            </a:r>
            <a:r>
              <a:rPr lang="en-US" sz="2400" u="sng" dirty="0"/>
              <a:t>activities</a:t>
            </a:r>
            <a:r>
              <a:rPr lang="en-US" sz="2400" dirty="0"/>
              <a:t>, and </a:t>
            </a:r>
            <a:r>
              <a:rPr lang="en-US" sz="2400" u="sng" dirty="0"/>
              <a:t>decision points</a:t>
            </a:r>
            <a:r>
              <a:rPr lang="en-US" sz="2400" dirty="0"/>
              <a:t> that involve a number of </a:t>
            </a:r>
            <a:r>
              <a:rPr lang="en-US" sz="2400" b="1" i="1" dirty="0"/>
              <a:t>actors</a:t>
            </a:r>
            <a:r>
              <a:rPr lang="en-US" sz="2400" dirty="0"/>
              <a:t> and </a:t>
            </a:r>
            <a:r>
              <a:rPr lang="en-US" sz="2400" b="1" i="1" dirty="0"/>
              <a:t>objects</a:t>
            </a:r>
            <a:r>
              <a:rPr lang="en-US" sz="2400" dirty="0" smtClean="0"/>
              <a:t>, which </a:t>
            </a:r>
            <a:r>
              <a:rPr lang="en-US" sz="2400" dirty="0"/>
              <a:t>collectively lead to an </a:t>
            </a:r>
            <a:r>
              <a:rPr lang="en-US" sz="2400" b="1" i="1" dirty="0"/>
              <a:t>outcome</a:t>
            </a:r>
            <a:r>
              <a:rPr lang="en-US" sz="2400" dirty="0"/>
              <a:t> that is of value to at least one </a:t>
            </a:r>
            <a:r>
              <a:rPr lang="en-US" sz="2400" b="1" i="1" dirty="0"/>
              <a:t>customer</a:t>
            </a:r>
            <a:r>
              <a:rPr lang="en-US" sz="2400" dirty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of a Business Process and </a:t>
            </a:r>
            <a:r>
              <a:rPr lang="de-DE" dirty="0"/>
              <a:t>Business Process Definition </a:t>
            </a:r>
          </a:p>
        </p:txBody>
      </p:sp>
    </p:spTree>
    <p:extLst>
      <p:ext uri="{BB962C8B-B14F-4D97-AF65-F5344CB8AC3E}">
        <p14:creationId xmlns:p14="http://schemas.microsoft.com/office/powerpoint/2010/main" val="3750509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45600" y="1116001"/>
            <a:ext cx="8560801" cy="4363200"/>
          </a:xfrm>
        </p:spPr>
        <p:txBody>
          <a:bodyPr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/>
              <a:t>EVENTS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Events </a:t>
            </a:r>
            <a:r>
              <a:rPr lang="en-US" dirty="0"/>
              <a:t>correspond to things that happen </a:t>
            </a:r>
            <a:r>
              <a:rPr lang="en-US" dirty="0" smtClean="0"/>
              <a:t>atomically </a:t>
            </a:r>
          </a:p>
          <a:p>
            <a:pPr lvl="2">
              <a:spcAft>
                <a:spcPts val="0"/>
              </a:spcAft>
            </a:pPr>
            <a:r>
              <a:rPr lang="en-US" sz="1400" dirty="0" smtClean="0"/>
              <a:t>The </a:t>
            </a:r>
            <a:r>
              <a:rPr lang="en-US" sz="1400" dirty="0"/>
              <a:t>arrival of an equipment at a construction site is an </a:t>
            </a:r>
            <a:r>
              <a:rPr lang="en-US" sz="1400" dirty="0" smtClean="0"/>
              <a:t>event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Event </a:t>
            </a:r>
            <a:r>
              <a:rPr lang="en-US" dirty="0"/>
              <a:t>may trigger the execution of series of </a:t>
            </a:r>
            <a:r>
              <a:rPr lang="en-US" dirty="0" smtClean="0"/>
              <a:t>activities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When </a:t>
            </a:r>
            <a:r>
              <a:rPr lang="en-US" dirty="0"/>
              <a:t>a piece </a:t>
            </a:r>
            <a:r>
              <a:rPr lang="en-US" dirty="0" smtClean="0"/>
              <a:t>of equipment </a:t>
            </a:r>
            <a:r>
              <a:rPr lang="en-US" dirty="0"/>
              <a:t>arrives, the site engineer inspects </a:t>
            </a:r>
            <a:r>
              <a:rPr lang="en-US" dirty="0" smtClean="0"/>
              <a:t>it </a:t>
            </a:r>
          </a:p>
          <a:p>
            <a:pPr>
              <a:spcAft>
                <a:spcPts val="0"/>
              </a:spcAft>
            </a:pPr>
            <a:r>
              <a:rPr lang="en-US" b="1" dirty="0" smtClean="0"/>
              <a:t>ACTIVITY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Something that needs time to be done and may be composed of many steps (equipment </a:t>
            </a:r>
            <a:r>
              <a:rPr lang="en-US" dirty="0"/>
              <a:t>inspection</a:t>
            </a:r>
            <a:r>
              <a:rPr lang="en-US" dirty="0" smtClean="0"/>
              <a:t>)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The equipment fulfills </a:t>
            </a:r>
            <a:r>
              <a:rPr lang="en-US" dirty="0"/>
              <a:t>the </a:t>
            </a:r>
            <a:r>
              <a:rPr lang="en-US" dirty="0" smtClean="0"/>
              <a:t>requirements, it is </a:t>
            </a:r>
            <a:r>
              <a:rPr lang="en-US" dirty="0"/>
              <a:t>in working order</a:t>
            </a:r>
            <a:r>
              <a:rPr lang="en-US" dirty="0" smtClean="0"/>
              <a:t>, etc..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If the activity is simple (one </a:t>
            </a:r>
            <a:r>
              <a:rPr lang="en-US" dirty="0"/>
              <a:t>single unit of </a:t>
            </a:r>
            <a:r>
              <a:rPr lang="en-US" dirty="0" smtClean="0"/>
              <a:t>work), it is called a </a:t>
            </a:r>
            <a:r>
              <a:rPr lang="en-US" b="1" i="1" dirty="0" smtClean="0"/>
              <a:t>task</a:t>
            </a:r>
            <a:r>
              <a:rPr lang="en-US" dirty="0" smtClean="0"/>
              <a:t>.</a:t>
            </a:r>
          </a:p>
          <a:p>
            <a:pPr lvl="2">
              <a:spcAft>
                <a:spcPts val="0"/>
              </a:spcAft>
            </a:pPr>
            <a:r>
              <a:rPr lang="en-US" dirty="0" err="1" smtClean="0"/>
              <a:t>E.g</a:t>
            </a:r>
            <a:r>
              <a:rPr lang="en-US" dirty="0" smtClean="0"/>
              <a:t>, Inspection -&gt; </a:t>
            </a:r>
            <a:r>
              <a:rPr lang="en-US" dirty="0"/>
              <a:t>just checking </a:t>
            </a:r>
            <a:r>
              <a:rPr lang="en-US" dirty="0" smtClean="0"/>
              <a:t>the received </a:t>
            </a:r>
            <a:r>
              <a:rPr lang="en-US" dirty="0"/>
              <a:t>equipment </a:t>
            </a:r>
            <a:r>
              <a:rPr lang="en-US" dirty="0" smtClean="0"/>
              <a:t>if it corresponds </a:t>
            </a:r>
            <a:r>
              <a:rPr lang="en-US" dirty="0"/>
              <a:t>to </a:t>
            </a:r>
            <a:r>
              <a:rPr lang="en-US" dirty="0" smtClean="0"/>
              <a:t>what it  was ordered	</a:t>
            </a:r>
          </a:p>
          <a:p>
            <a:pPr>
              <a:spcAft>
                <a:spcPts val="0"/>
              </a:spcAft>
            </a:pPr>
            <a:r>
              <a:rPr lang="en-US" b="1" dirty="0"/>
              <a:t>DECISION POINTS</a:t>
            </a:r>
          </a:p>
          <a:p>
            <a:pPr lvl="1">
              <a:spcAft>
                <a:spcPts val="0"/>
              </a:spcAft>
            </a:pPr>
            <a:r>
              <a:rPr lang="en-US" dirty="0"/>
              <a:t>They are points in time when a decision is made that affects the way the process is executed.</a:t>
            </a:r>
          </a:p>
          <a:p>
            <a:pPr lvl="2">
              <a:spcAft>
                <a:spcPts val="0"/>
              </a:spcAft>
            </a:pPr>
            <a:r>
              <a:rPr lang="en-US" dirty="0" err="1"/>
              <a:t>E,g</a:t>
            </a:r>
            <a:r>
              <a:rPr lang="en-US" dirty="0"/>
              <a:t>. As a result of the inspection, the site engineer may decide that the equipment should be returned or that the equipment should be accepted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of a Business </a:t>
            </a:r>
            <a:r>
              <a:rPr lang="en-US" dirty="0" smtClean="0"/>
              <a:t>Process and </a:t>
            </a:r>
            <a:r>
              <a:rPr lang="de-DE" dirty="0"/>
              <a:t>Business Process Definition </a:t>
            </a:r>
          </a:p>
        </p:txBody>
      </p:sp>
    </p:spTree>
    <p:extLst>
      <p:ext uri="{BB962C8B-B14F-4D97-AF65-F5344CB8AC3E}">
        <p14:creationId xmlns:p14="http://schemas.microsoft.com/office/powerpoint/2010/main" val="424310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11201" y="1344613"/>
            <a:ext cx="8395200" cy="3853905"/>
          </a:xfrm>
        </p:spPr>
        <p:txBody>
          <a:bodyPr anchor="ctr">
            <a:noAutofit/>
          </a:bodyPr>
          <a:lstStyle/>
          <a:p>
            <a:r>
              <a:rPr lang="en-US" sz="1800" dirty="0" smtClean="0"/>
              <a:t>ACTORS</a:t>
            </a:r>
          </a:p>
          <a:p>
            <a:pPr lvl="1"/>
            <a:r>
              <a:rPr lang="en-US" sz="1800" dirty="0" smtClean="0"/>
              <a:t>Can be a human, </a:t>
            </a:r>
            <a:r>
              <a:rPr lang="en-US" sz="1800" dirty="0"/>
              <a:t>organizations, or </a:t>
            </a:r>
            <a:r>
              <a:rPr lang="en-US" sz="1800" dirty="0" smtClean="0"/>
              <a:t>software</a:t>
            </a:r>
          </a:p>
          <a:p>
            <a:pPr lvl="1"/>
            <a:r>
              <a:rPr lang="en-US" sz="1800" dirty="0" smtClean="0"/>
              <a:t>Clerk</a:t>
            </a:r>
            <a:r>
              <a:rPr lang="en-US" sz="1800" dirty="0"/>
              <a:t>, site </a:t>
            </a:r>
            <a:r>
              <a:rPr lang="en-US" sz="1800" dirty="0" smtClean="0"/>
              <a:t>engineer, works engineer</a:t>
            </a:r>
            <a:r>
              <a:rPr lang="en-US" sz="1800" dirty="0"/>
              <a:t> and the equipment suppliers</a:t>
            </a:r>
          </a:p>
          <a:p>
            <a:r>
              <a:rPr lang="en-US" sz="1800" dirty="0" smtClean="0"/>
              <a:t>PHYSICAL OBJECTS</a:t>
            </a:r>
            <a:endParaRPr lang="en-US" sz="1800" dirty="0"/>
          </a:p>
          <a:p>
            <a:pPr lvl="1"/>
            <a:r>
              <a:rPr lang="en-US" sz="1800" dirty="0" smtClean="0"/>
              <a:t>Equipment</a:t>
            </a:r>
            <a:r>
              <a:rPr lang="en-US" sz="1800" dirty="0"/>
              <a:t>, materials, products, paper </a:t>
            </a:r>
            <a:r>
              <a:rPr lang="en-US" sz="1800" dirty="0" smtClean="0"/>
              <a:t>documents</a:t>
            </a:r>
            <a:endParaRPr lang="en-US" sz="1800" dirty="0" smtClean="0"/>
          </a:p>
          <a:p>
            <a:r>
              <a:rPr lang="en-US" sz="1800" dirty="0" smtClean="0"/>
              <a:t>IMMATERIAL OBJECTS </a:t>
            </a:r>
          </a:p>
          <a:p>
            <a:pPr lvl="1"/>
            <a:r>
              <a:rPr lang="en-US" sz="1800" dirty="0" smtClean="0"/>
              <a:t>Electronic documents </a:t>
            </a:r>
            <a:r>
              <a:rPr lang="en-US" sz="1800" dirty="0"/>
              <a:t>and </a:t>
            </a:r>
            <a:r>
              <a:rPr lang="en-US" sz="1800" dirty="0" smtClean="0"/>
              <a:t>records)</a:t>
            </a:r>
          </a:p>
          <a:p>
            <a:r>
              <a:rPr lang="en-US" sz="1800" dirty="0" smtClean="0"/>
              <a:t>OUTCOME</a:t>
            </a:r>
          </a:p>
          <a:p>
            <a:pPr lvl="1"/>
            <a:r>
              <a:rPr lang="en-US" sz="1800" dirty="0"/>
              <a:t>The result of a process </a:t>
            </a:r>
          </a:p>
          <a:p>
            <a:pPr lvl="2"/>
            <a:r>
              <a:rPr lang="en-US" sz="1800" dirty="0"/>
              <a:t>An equipment being used by </a:t>
            </a:r>
            <a:r>
              <a:rPr lang="en-US" sz="1800" dirty="0" err="1"/>
              <a:t>BuildIT</a:t>
            </a:r>
            <a:r>
              <a:rPr lang="en-US" sz="1800" dirty="0"/>
              <a:t>, </a:t>
            </a:r>
            <a:r>
              <a:rPr lang="en-US" sz="1800" dirty="0" smtClean="0"/>
              <a:t>and a </a:t>
            </a:r>
            <a:r>
              <a:rPr lang="en-US" sz="1800" dirty="0"/>
              <a:t>payment </a:t>
            </a:r>
            <a:r>
              <a:rPr lang="en-US" sz="1800" dirty="0" smtClean="0"/>
              <a:t>to </a:t>
            </a:r>
            <a:r>
              <a:rPr lang="en-US" sz="1800" dirty="0"/>
              <a:t>the </a:t>
            </a:r>
            <a:r>
              <a:rPr lang="en-US" sz="1800" dirty="0" smtClean="0"/>
              <a:t>supplier</a:t>
            </a:r>
            <a:endParaRPr lang="en-US" sz="1800" dirty="0"/>
          </a:p>
          <a:p>
            <a:pPr lvl="1"/>
            <a:r>
              <a:rPr lang="en-US" sz="1800" dirty="0"/>
              <a:t>Outcome should deliver value to the actors involved in the process</a:t>
            </a:r>
          </a:p>
          <a:p>
            <a:pPr lvl="2"/>
            <a:r>
              <a:rPr lang="en-US" sz="1800" dirty="0"/>
              <a:t>If not it is called </a:t>
            </a:r>
            <a:r>
              <a:rPr lang="en-US" sz="1800" i="1" dirty="0"/>
              <a:t>negative </a:t>
            </a:r>
            <a:r>
              <a:rPr lang="en-US" sz="1800" i="1" dirty="0" smtClean="0"/>
              <a:t>outcome </a:t>
            </a:r>
            <a:r>
              <a:rPr lang="en-US" sz="1800" dirty="0"/>
              <a:t>(</a:t>
            </a:r>
            <a:r>
              <a:rPr lang="en-US" sz="1800" dirty="0" smtClean="0"/>
              <a:t>returned equipment) </a:t>
            </a:r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of a Business </a:t>
            </a:r>
            <a:r>
              <a:rPr lang="en-US" dirty="0" smtClean="0"/>
              <a:t>Process and </a:t>
            </a:r>
            <a:r>
              <a:rPr lang="de-DE" dirty="0"/>
              <a:t>Business Process Definition </a:t>
            </a:r>
          </a:p>
        </p:txBody>
      </p:sp>
    </p:spTree>
    <p:extLst>
      <p:ext uri="{BB962C8B-B14F-4D97-AF65-F5344CB8AC3E}">
        <p14:creationId xmlns:p14="http://schemas.microsoft.com/office/powerpoint/2010/main" val="1236295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11201" y="1344613"/>
            <a:ext cx="8395200" cy="3853905"/>
          </a:xfrm>
        </p:spPr>
        <p:txBody>
          <a:bodyPr anchor="ctr">
            <a:noAutofit/>
          </a:bodyPr>
          <a:lstStyle/>
          <a:p>
            <a:r>
              <a:rPr lang="en-US" sz="2000" dirty="0" smtClean="0"/>
              <a:t>CUSROMER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one who consumes the output of </a:t>
            </a:r>
            <a:r>
              <a:rPr lang="en-US" sz="2000" dirty="0" smtClean="0"/>
              <a:t>the process </a:t>
            </a:r>
          </a:p>
          <a:p>
            <a:pPr lvl="2"/>
            <a:r>
              <a:rPr lang="en-US" sz="2000" dirty="0" smtClean="0"/>
              <a:t>Site engineer is our customer in our example that can be satisfied or dissatisfied</a:t>
            </a:r>
          </a:p>
          <a:p>
            <a:pPr lvl="1"/>
            <a:r>
              <a:rPr lang="en-US" sz="2000" dirty="0" smtClean="0"/>
              <a:t>Sometimes</a:t>
            </a:r>
            <a:r>
              <a:rPr lang="en-US" sz="2000" dirty="0"/>
              <a:t>, there are multiple customers in a </a:t>
            </a:r>
            <a:r>
              <a:rPr lang="en-US" sz="2000" dirty="0" smtClean="0"/>
              <a:t>process</a:t>
            </a:r>
          </a:p>
          <a:p>
            <a:pPr lvl="2"/>
            <a:r>
              <a:rPr lang="en-US" sz="2000" dirty="0" smtClean="0"/>
              <a:t>For </a:t>
            </a:r>
            <a:r>
              <a:rPr lang="en-US" sz="2000" dirty="0"/>
              <a:t>example, in </a:t>
            </a:r>
            <a:r>
              <a:rPr lang="en-US" sz="2000" dirty="0" smtClean="0"/>
              <a:t>a process </a:t>
            </a:r>
            <a:r>
              <a:rPr lang="en-US" sz="2000" dirty="0"/>
              <a:t>for selling a house, there is a buyer, a seller, a real estate agent, one or </a:t>
            </a:r>
            <a:r>
              <a:rPr lang="en-US" sz="2000" dirty="0" smtClean="0"/>
              <a:t>multiple mortgage </a:t>
            </a:r>
            <a:r>
              <a:rPr lang="en-US" sz="2000" dirty="0"/>
              <a:t>providers, and at least one </a:t>
            </a:r>
            <a:r>
              <a:rPr lang="en-US" sz="2000" dirty="0" smtClean="0"/>
              <a:t>notary.</a:t>
            </a:r>
          </a:p>
          <a:p>
            <a:pPr lvl="3"/>
            <a:r>
              <a:rPr lang="en-US" sz="2000" dirty="0" smtClean="0"/>
              <a:t>The </a:t>
            </a:r>
            <a:r>
              <a:rPr lang="en-US" sz="2000" dirty="0"/>
              <a:t>outcome </a:t>
            </a:r>
            <a:r>
              <a:rPr lang="en-US" sz="2000" dirty="0" smtClean="0"/>
              <a:t>is a sales </a:t>
            </a:r>
            <a:r>
              <a:rPr lang="en-US" sz="2000" dirty="0"/>
              <a:t>transaction. This outcome provides value </a:t>
            </a:r>
            <a:r>
              <a:rPr lang="en-US" sz="2000" dirty="0" smtClean="0"/>
              <a:t>to </a:t>
            </a:r>
            <a:r>
              <a:rPr lang="en-US" sz="2000" dirty="0"/>
              <a:t>the buyer who gets the </a:t>
            </a:r>
            <a:r>
              <a:rPr lang="en-US" sz="2000" dirty="0" smtClean="0"/>
              <a:t>house and </a:t>
            </a:r>
            <a:r>
              <a:rPr lang="en-US" sz="2000" dirty="0"/>
              <a:t>to the seller who monetizes the house</a:t>
            </a:r>
            <a:r>
              <a:rPr lang="en-US" sz="2000" dirty="0" smtClean="0"/>
              <a:t>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of a Business </a:t>
            </a:r>
            <a:r>
              <a:rPr lang="en-US" dirty="0" smtClean="0"/>
              <a:t>Process and </a:t>
            </a:r>
            <a:r>
              <a:rPr lang="de-DE" dirty="0"/>
              <a:t>Business Process Definition </a:t>
            </a:r>
          </a:p>
        </p:txBody>
      </p:sp>
    </p:spTree>
    <p:extLst>
      <p:ext uri="{BB962C8B-B14F-4D97-AF65-F5344CB8AC3E}">
        <p14:creationId xmlns:p14="http://schemas.microsoft.com/office/powerpoint/2010/main" val="3600454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2" y="1344613"/>
            <a:ext cx="7507982" cy="38544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of a Business Process and </a:t>
            </a:r>
            <a:r>
              <a:rPr lang="de-DE" dirty="0"/>
              <a:t>Business Process Definition </a:t>
            </a:r>
          </a:p>
        </p:txBody>
      </p:sp>
    </p:spTree>
    <p:extLst>
      <p:ext uri="{BB962C8B-B14F-4D97-AF65-F5344CB8AC3E}">
        <p14:creationId xmlns:p14="http://schemas.microsoft.com/office/powerpoint/2010/main" val="229557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Exercise</a:t>
            </a:r>
            <a:r>
              <a:rPr lang="de-DE" dirty="0"/>
              <a:t> 1.1: University Admission Process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73936" y="5203825"/>
            <a:ext cx="5138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3" y="1534478"/>
            <a:ext cx="5852160" cy="3474720"/>
          </a:xfrm>
        </p:spPr>
      </p:pic>
    </p:spTree>
    <p:extLst>
      <p:ext uri="{BB962C8B-B14F-4D97-AF65-F5344CB8AC3E}">
        <p14:creationId xmlns:p14="http://schemas.microsoft.com/office/powerpoint/2010/main" val="3672541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Consider the </a:t>
            </a:r>
            <a:r>
              <a:rPr lang="en-US" sz="1400" dirty="0" smtClean="0"/>
              <a:t>process </a:t>
            </a:r>
            <a:r>
              <a:rPr lang="en-US" sz="1400" dirty="0"/>
              <a:t>for the admission of </a:t>
            </a:r>
            <a:r>
              <a:rPr lang="en-US" sz="1400" dirty="0" smtClean="0"/>
              <a:t>international graduate </a:t>
            </a:r>
            <a:r>
              <a:rPr lang="en-US" sz="1400" dirty="0"/>
              <a:t>students at a university.</a:t>
            </a:r>
          </a:p>
          <a:p>
            <a:r>
              <a:rPr lang="en-US" sz="1400" dirty="0"/>
              <a:t>In order to apply for admission, students first fill in an online form. Online applications </a:t>
            </a:r>
            <a:r>
              <a:rPr lang="en-US" sz="1400" dirty="0" smtClean="0"/>
              <a:t>are recorded </a:t>
            </a:r>
            <a:r>
              <a:rPr lang="en-US" sz="1400" dirty="0"/>
              <a:t>in an information system to which all staff members involved in the </a:t>
            </a:r>
            <a:r>
              <a:rPr lang="en-US" sz="1400" dirty="0" smtClean="0"/>
              <a:t>admissions process </a:t>
            </a:r>
            <a:r>
              <a:rPr lang="en-US" sz="1400" dirty="0"/>
              <a:t>have access. After a student has submitted the online form, a PDF document </a:t>
            </a:r>
            <a:r>
              <a:rPr lang="en-US" sz="1400" dirty="0" smtClean="0"/>
              <a:t>is generated </a:t>
            </a:r>
            <a:r>
              <a:rPr lang="en-US" sz="1400" dirty="0"/>
              <a:t>and the student is requested to download it, sign it, and send it by post </a:t>
            </a:r>
            <a:r>
              <a:rPr lang="en-US" sz="1400" dirty="0" smtClean="0"/>
              <a:t>together with </a:t>
            </a:r>
            <a:r>
              <a:rPr lang="en-US" sz="1400" dirty="0"/>
              <a:t>the required documents, which include:</a:t>
            </a:r>
          </a:p>
          <a:p>
            <a:pPr lvl="1"/>
            <a:r>
              <a:rPr lang="en-US" sz="1400" dirty="0" smtClean="0"/>
              <a:t>certified </a:t>
            </a:r>
            <a:r>
              <a:rPr lang="en-US" sz="1400" dirty="0"/>
              <a:t>copies of previous degree and academic transcripts,</a:t>
            </a:r>
          </a:p>
          <a:p>
            <a:pPr lvl="1"/>
            <a:r>
              <a:rPr lang="en-US" sz="1400" dirty="0" smtClean="0"/>
              <a:t>results </a:t>
            </a:r>
            <a:r>
              <a:rPr lang="en-US" sz="1400" dirty="0"/>
              <a:t>of English language test,</a:t>
            </a:r>
          </a:p>
          <a:p>
            <a:pPr lvl="1"/>
            <a:r>
              <a:rPr lang="en-US" sz="1400" dirty="0" smtClean="0"/>
              <a:t>curriculum </a:t>
            </a:r>
            <a:r>
              <a:rPr lang="en-US" sz="1400" dirty="0"/>
              <a:t>vitae,</a:t>
            </a:r>
          </a:p>
          <a:p>
            <a:pPr lvl="1"/>
            <a:r>
              <a:rPr lang="en-US" sz="1400" dirty="0" smtClean="0"/>
              <a:t>two </a:t>
            </a:r>
            <a:r>
              <a:rPr lang="en-US" sz="1400" dirty="0"/>
              <a:t>reference letters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1.1: University Admission 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985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When </a:t>
            </a:r>
            <a:r>
              <a:rPr lang="en-US" sz="1400" dirty="0"/>
              <a:t>these documents are received by the admissions office, an officer checks the </a:t>
            </a:r>
            <a:r>
              <a:rPr lang="en-US" sz="1400" dirty="0" smtClean="0"/>
              <a:t>completeness of </a:t>
            </a:r>
            <a:r>
              <a:rPr lang="en-US" sz="1400" dirty="0"/>
              <a:t>the documents. If any document is missing, an email is sent to the student. </a:t>
            </a:r>
            <a:r>
              <a:rPr lang="en-US" sz="1400" dirty="0" smtClean="0"/>
              <a:t>The student </a:t>
            </a:r>
            <a:r>
              <a:rPr lang="en-US" sz="1400" dirty="0"/>
              <a:t>has to send the missing documents by post. Assuming the application is complete</a:t>
            </a:r>
            <a:r>
              <a:rPr lang="en-US" sz="1400" dirty="0" smtClean="0"/>
              <a:t>, the </a:t>
            </a:r>
            <a:r>
              <a:rPr lang="en-US" sz="1400" dirty="0"/>
              <a:t>admissions office sends the certified copies of the degrees to an academic </a:t>
            </a:r>
            <a:r>
              <a:rPr lang="en-US" sz="1400" dirty="0" smtClean="0"/>
              <a:t>recognition agency</a:t>
            </a:r>
            <a:r>
              <a:rPr lang="en-US" sz="1400" dirty="0"/>
              <a:t>, which checks the degrees and gives an assessment of their validity and </a:t>
            </a:r>
            <a:r>
              <a:rPr lang="en-US" sz="1400" dirty="0" smtClean="0"/>
              <a:t>equivalence in </a:t>
            </a:r>
            <a:r>
              <a:rPr lang="en-US" sz="1400" dirty="0"/>
              <a:t>terms of local education standards. This agency requires that all documents be sent to </a:t>
            </a:r>
            <a:r>
              <a:rPr lang="en-US" sz="1400" dirty="0" smtClean="0"/>
              <a:t>it by </a:t>
            </a:r>
            <a:r>
              <a:rPr lang="en-US" sz="1400" dirty="0"/>
              <a:t>post, and that all documents be certified copies of the originals. The agency sends </a:t>
            </a:r>
            <a:r>
              <a:rPr lang="en-US" sz="1400" dirty="0" smtClean="0"/>
              <a:t>back its </a:t>
            </a:r>
            <a:r>
              <a:rPr lang="en-US" sz="1400" dirty="0"/>
              <a:t>assessment to the university by post as well. Assuming the degree verification is successful</a:t>
            </a:r>
            <a:r>
              <a:rPr lang="en-US" sz="1400" dirty="0" smtClean="0"/>
              <a:t>, the </a:t>
            </a:r>
            <a:r>
              <a:rPr lang="en-US" sz="1400" dirty="0"/>
              <a:t>English language test results are then checked online by an officer at the </a:t>
            </a:r>
            <a:r>
              <a:rPr lang="en-US" sz="1400" dirty="0" smtClean="0"/>
              <a:t>admissions office</a:t>
            </a:r>
            <a:r>
              <a:rPr lang="en-US" sz="1400" dirty="0"/>
              <a:t>. If the validity of the English language test results cannot be verified, the </a:t>
            </a:r>
            <a:r>
              <a:rPr lang="en-US" sz="1400" dirty="0" smtClean="0"/>
              <a:t>application is </a:t>
            </a:r>
            <a:r>
              <a:rPr lang="en-US" sz="1400" dirty="0"/>
              <a:t>rejected (such notifications of rejection are sent by email</a:t>
            </a:r>
            <a:r>
              <a:rPr lang="en-US" sz="1400" dirty="0" smtClean="0"/>
              <a:t>).</a:t>
            </a:r>
            <a:endParaRPr lang="de-DE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1.1: University Admission 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297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Once </a:t>
            </a:r>
            <a:r>
              <a:rPr lang="en-US" sz="1400" dirty="0"/>
              <a:t>all documents of a given student have been validated, the admissions office </a:t>
            </a:r>
            <a:r>
              <a:rPr lang="en-US" sz="1400" dirty="0" smtClean="0"/>
              <a:t>forwards these </a:t>
            </a:r>
            <a:r>
              <a:rPr lang="en-US" sz="1400" dirty="0"/>
              <a:t>documents by internal mail to the corresponding academic committee responsible </a:t>
            </a:r>
            <a:r>
              <a:rPr lang="en-US" sz="1400" dirty="0" smtClean="0"/>
              <a:t>for deciding </a:t>
            </a:r>
            <a:r>
              <a:rPr lang="en-US" sz="1400" dirty="0"/>
              <a:t>whether to offer admission or not. The committee makes its decision based on </a:t>
            </a:r>
            <a:r>
              <a:rPr lang="en-US" sz="1400" dirty="0" smtClean="0"/>
              <a:t>the academic </a:t>
            </a:r>
            <a:r>
              <a:rPr lang="en-US" sz="1400" dirty="0"/>
              <a:t>degrees and transcripts, the CV, and the reference letters. The committee </a:t>
            </a:r>
            <a:r>
              <a:rPr lang="en-US" sz="1400" dirty="0" smtClean="0"/>
              <a:t>meets once </a:t>
            </a:r>
            <a:r>
              <a:rPr lang="en-US" sz="1400" dirty="0"/>
              <a:t>every three months to examine all applications that are ready for academic </a:t>
            </a:r>
            <a:r>
              <a:rPr lang="en-US" sz="1400" dirty="0" smtClean="0"/>
              <a:t>assessment at </a:t>
            </a:r>
            <a:r>
              <a:rPr lang="en-US" sz="1400" dirty="0"/>
              <a:t>the time of the meeting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At the end of the committee meeting, the chair of the committee notifies the </a:t>
            </a:r>
            <a:r>
              <a:rPr lang="en-US" sz="1400" dirty="0" smtClean="0"/>
              <a:t>admissions office </a:t>
            </a:r>
            <a:r>
              <a:rPr lang="en-US" sz="1400" dirty="0"/>
              <a:t>of the selection outcomes. This notification includes a list of admitted and </a:t>
            </a:r>
            <a:r>
              <a:rPr lang="en-US" sz="1400" dirty="0" smtClean="0"/>
              <a:t>rejected candidates</a:t>
            </a:r>
            <a:r>
              <a:rPr lang="en-US" sz="1400" dirty="0"/>
              <a:t>. A few days later, the admissions office notifies the outcome to each </a:t>
            </a:r>
            <a:r>
              <a:rPr lang="en-US" sz="1400" dirty="0" smtClean="0"/>
              <a:t>candidate via </a:t>
            </a:r>
            <a:r>
              <a:rPr lang="en-US" sz="1400" dirty="0"/>
              <a:t>email. Additionally, successful candidates are sent a confirmation letter by post.</a:t>
            </a:r>
          </a:p>
          <a:p>
            <a:r>
              <a:rPr lang="en-US" sz="1400" dirty="0"/>
              <a:t>With respect to the above process, consider the following questions: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1400" dirty="0" smtClean="0"/>
              <a:t>Who </a:t>
            </a:r>
            <a:r>
              <a:rPr lang="en-US" sz="1400" dirty="0"/>
              <a:t>are the actors in this process?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1400" dirty="0" smtClean="0"/>
              <a:t>Which </a:t>
            </a:r>
            <a:r>
              <a:rPr lang="en-US" sz="1400" dirty="0"/>
              <a:t>actors can be considered as customers in this process?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1400" dirty="0" smtClean="0"/>
              <a:t>What </a:t>
            </a:r>
            <a:r>
              <a:rPr lang="en-US" sz="1400" dirty="0"/>
              <a:t>are the possible outcomes of this process?</a:t>
            </a:r>
            <a:endParaRPr lang="de-DE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1.1: University Admission 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440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71200" y="1344613"/>
            <a:ext cx="8035200" cy="385390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BPM as a body </a:t>
            </a:r>
            <a:r>
              <a:rPr lang="en-US" sz="2800" dirty="0" smtClean="0"/>
              <a:t>of methods</a:t>
            </a:r>
            <a:r>
              <a:rPr lang="en-US" sz="2800" dirty="0"/>
              <a:t>, techniques, and </a:t>
            </a:r>
            <a:r>
              <a:rPr lang="en-US" sz="2800" dirty="0" smtClean="0"/>
              <a:t>tools to </a:t>
            </a:r>
            <a:r>
              <a:rPr lang="en-US" sz="2800" dirty="0"/>
              <a:t>identify, discover, analyze, redesign, execute</a:t>
            </a:r>
            <a:r>
              <a:rPr lang="en-US" sz="2800" dirty="0" smtClean="0"/>
              <a:t>, and monitor </a:t>
            </a:r>
            <a:r>
              <a:rPr lang="en-US" sz="2800" dirty="0"/>
              <a:t>business processes in order to optimize their performance.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Business Process 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076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9218" y="1078213"/>
            <a:ext cx="8365181" cy="3853905"/>
          </a:xfrm>
        </p:spPr>
        <p:txBody>
          <a:bodyPr>
            <a:noAutofit/>
          </a:bodyPr>
          <a:lstStyle/>
          <a:p>
            <a:r>
              <a:rPr lang="en-US" sz="2400" dirty="0"/>
              <a:t>Business Process Management (BPM) is the art and science of overseeing how </a:t>
            </a:r>
            <a:r>
              <a:rPr lang="en-US" sz="2400" dirty="0" smtClean="0"/>
              <a:t>work is </a:t>
            </a:r>
            <a:r>
              <a:rPr lang="en-US" sz="2400" dirty="0"/>
              <a:t>performed </a:t>
            </a:r>
            <a:r>
              <a:rPr lang="en-US" sz="2400" dirty="0" smtClean="0"/>
              <a:t>to </a:t>
            </a:r>
            <a:r>
              <a:rPr lang="en-US" sz="2400" dirty="0"/>
              <a:t>ensure consistent outcomes and to take </a:t>
            </a:r>
            <a:r>
              <a:rPr lang="en-US" sz="2400" dirty="0" smtClean="0"/>
              <a:t>advantage of </a:t>
            </a:r>
            <a:r>
              <a:rPr lang="en-US" sz="2400" dirty="0"/>
              <a:t>improvement opportunities.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term “improvement” may </a:t>
            </a:r>
            <a:r>
              <a:rPr lang="en-US" sz="2400" dirty="0" smtClean="0"/>
              <a:t>take different </a:t>
            </a:r>
            <a:r>
              <a:rPr lang="en-US" sz="2400" dirty="0"/>
              <a:t>meanings depending on the objectives of the </a:t>
            </a:r>
            <a:r>
              <a:rPr lang="en-US" sz="2400" dirty="0" smtClean="0"/>
              <a:t>organization</a:t>
            </a:r>
          </a:p>
          <a:p>
            <a:pPr lvl="1"/>
            <a:r>
              <a:rPr lang="en-US" sz="2400" dirty="0" smtClean="0"/>
              <a:t>e.g. reducing </a:t>
            </a:r>
            <a:r>
              <a:rPr lang="en-US" sz="2400" dirty="0"/>
              <a:t>costs, </a:t>
            </a:r>
            <a:r>
              <a:rPr lang="en-US" sz="2400" dirty="0" smtClean="0"/>
              <a:t>execution </a:t>
            </a:r>
            <a:r>
              <a:rPr lang="en-US" sz="2400" dirty="0"/>
              <a:t>times</a:t>
            </a:r>
            <a:r>
              <a:rPr lang="en-US" sz="2400" dirty="0" smtClean="0"/>
              <a:t>, and error rates.</a:t>
            </a:r>
            <a:endParaRPr lang="en-US" sz="2400" dirty="0"/>
          </a:p>
          <a:p>
            <a:r>
              <a:rPr lang="en-US" sz="2400" dirty="0"/>
              <a:t>Improvement initiatives </a:t>
            </a:r>
            <a:r>
              <a:rPr lang="en-US" sz="2400" dirty="0" smtClean="0"/>
              <a:t>are one-off </a:t>
            </a:r>
            <a:r>
              <a:rPr lang="en-US" sz="2400" dirty="0"/>
              <a:t>or </a:t>
            </a:r>
            <a:r>
              <a:rPr lang="en-US" sz="2400" dirty="0" smtClean="0"/>
              <a:t>continuous; incremental </a:t>
            </a:r>
            <a:r>
              <a:rPr lang="en-US" sz="2400" dirty="0"/>
              <a:t>or </a:t>
            </a:r>
            <a:r>
              <a:rPr lang="en-US" sz="2400" dirty="0" smtClean="0"/>
              <a:t>radical.</a:t>
            </a:r>
          </a:p>
          <a:p>
            <a:r>
              <a:rPr lang="en-US" sz="2400" dirty="0"/>
              <a:t>BPM is about managing processes, i.e. entire chains of </a:t>
            </a:r>
            <a:r>
              <a:rPr lang="en-US" sz="2400" u="sng" dirty="0"/>
              <a:t>events</a:t>
            </a:r>
            <a:r>
              <a:rPr lang="en-US" sz="2400" dirty="0"/>
              <a:t>, </a:t>
            </a:r>
            <a:r>
              <a:rPr lang="en-US" sz="2400" u="sng" dirty="0"/>
              <a:t>activities</a:t>
            </a:r>
            <a:r>
              <a:rPr lang="en-US" sz="2400" dirty="0"/>
              <a:t>, and </a:t>
            </a:r>
            <a:r>
              <a:rPr lang="en-US" sz="2400" u="sng" dirty="0"/>
              <a:t>decisions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Chapter </a:t>
            </a:r>
            <a:r>
              <a:rPr lang="de-DE" dirty="0" err="1" smtClean="0"/>
              <a:t>Overview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31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Total Quality Management (TQM) </a:t>
            </a:r>
            <a:endParaRPr lang="en-US" b="1" dirty="0" smtClean="0"/>
          </a:p>
          <a:p>
            <a:pPr lvl="1"/>
            <a:r>
              <a:rPr lang="en-US" dirty="0" smtClean="0"/>
              <a:t>Focus on </a:t>
            </a:r>
            <a:r>
              <a:rPr lang="en-US" dirty="0"/>
              <a:t>continuously </a:t>
            </a:r>
            <a:r>
              <a:rPr lang="en-US" dirty="0" smtClean="0"/>
              <a:t>improving and </a:t>
            </a:r>
            <a:r>
              <a:rPr lang="en-US" dirty="0"/>
              <a:t>sustaining the quality of </a:t>
            </a:r>
            <a:r>
              <a:rPr lang="en-US" dirty="0" smtClean="0"/>
              <a:t>products </a:t>
            </a:r>
            <a:r>
              <a:rPr lang="en-US" dirty="0"/>
              <a:t>and </a:t>
            </a:r>
            <a:r>
              <a:rPr lang="en-US" dirty="0" smtClean="0"/>
              <a:t>services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TQM </a:t>
            </a:r>
            <a:r>
              <a:rPr lang="en-US" dirty="0"/>
              <a:t>puts </a:t>
            </a:r>
            <a:r>
              <a:rPr lang="en-US" dirty="0" smtClean="0"/>
              <a:t>emphasis on products </a:t>
            </a:r>
            <a:r>
              <a:rPr lang="en-US" dirty="0"/>
              <a:t>and services themselves, </a:t>
            </a:r>
            <a:r>
              <a:rPr lang="en-US" dirty="0" smtClean="0"/>
              <a:t>while BPM focuses </a:t>
            </a:r>
            <a:r>
              <a:rPr lang="en-US" dirty="0"/>
              <a:t>on </a:t>
            </a:r>
            <a:r>
              <a:rPr lang="en-US" dirty="0" smtClean="0"/>
              <a:t>improvement </a:t>
            </a:r>
            <a:r>
              <a:rPr lang="en-US" dirty="0"/>
              <a:t>of </a:t>
            </a:r>
            <a:r>
              <a:rPr lang="en-US" dirty="0" smtClean="0"/>
              <a:t>processes. 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/>
              <a:t>of </a:t>
            </a:r>
            <a:r>
              <a:rPr lang="en-US" dirty="0" smtClean="0"/>
              <a:t>TQM are </a:t>
            </a:r>
            <a:r>
              <a:rPr lang="en-US" dirty="0"/>
              <a:t>primarily </a:t>
            </a:r>
            <a:r>
              <a:rPr lang="en-US" dirty="0" smtClean="0"/>
              <a:t>in </a:t>
            </a:r>
            <a:r>
              <a:rPr lang="en-US" dirty="0"/>
              <a:t>manufacturing </a:t>
            </a:r>
            <a:r>
              <a:rPr lang="en-US" dirty="0" smtClean="0"/>
              <a:t>while </a:t>
            </a:r>
            <a:r>
              <a:rPr lang="en-US" dirty="0"/>
              <a:t>BPM </a:t>
            </a:r>
            <a:r>
              <a:rPr lang="en-US" dirty="0" smtClean="0"/>
              <a:t>more in service </a:t>
            </a:r>
            <a:r>
              <a:rPr lang="en-US" dirty="0"/>
              <a:t>organizations.</a:t>
            </a:r>
          </a:p>
          <a:p>
            <a:r>
              <a:rPr lang="en-US" b="1" dirty="0"/>
              <a:t>Operations Management </a:t>
            </a:r>
            <a:endParaRPr lang="en-US" b="1" dirty="0" smtClean="0"/>
          </a:p>
          <a:p>
            <a:pPr lvl="1"/>
            <a:r>
              <a:rPr lang="en-US" dirty="0" smtClean="0"/>
              <a:t>Concerned </a:t>
            </a:r>
            <a:r>
              <a:rPr lang="en-US" dirty="0"/>
              <a:t>with managing </a:t>
            </a:r>
            <a:r>
              <a:rPr lang="en-US" dirty="0" smtClean="0"/>
              <a:t>physical and </a:t>
            </a:r>
            <a:r>
              <a:rPr lang="en-US" dirty="0"/>
              <a:t>technical functions of </a:t>
            </a:r>
            <a:r>
              <a:rPr lang="en-US" dirty="0" smtClean="0"/>
              <a:t>organization</a:t>
            </a:r>
            <a:r>
              <a:rPr lang="en-US" dirty="0"/>
              <a:t>, particularly those </a:t>
            </a:r>
            <a:r>
              <a:rPr lang="en-US" dirty="0" smtClean="0"/>
              <a:t>relating to </a:t>
            </a:r>
            <a:r>
              <a:rPr lang="en-US" dirty="0"/>
              <a:t>production and manufacturing. </a:t>
            </a:r>
            <a:endParaRPr lang="en-US" dirty="0" smtClean="0"/>
          </a:p>
          <a:p>
            <a:pPr lvl="1"/>
            <a:r>
              <a:rPr lang="en-US" dirty="0" smtClean="0"/>
              <a:t>Using probability </a:t>
            </a:r>
            <a:r>
              <a:rPr lang="en-US" dirty="0"/>
              <a:t>theory, queuing theory</a:t>
            </a:r>
            <a:r>
              <a:rPr lang="en-US" dirty="0" smtClean="0"/>
              <a:t>, decision </a:t>
            </a:r>
            <a:r>
              <a:rPr lang="en-US" dirty="0"/>
              <a:t>analysis, mathematical modeling, and simulation </a:t>
            </a:r>
            <a:r>
              <a:rPr lang="en-US" dirty="0" smtClean="0"/>
              <a:t>for </a:t>
            </a:r>
            <a:r>
              <a:rPr lang="en-US" dirty="0"/>
              <a:t>optimizing </a:t>
            </a:r>
            <a:r>
              <a:rPr lang="en-US" dirty="0" smtClean="0"/>
              <a:t>efficiency </a:t>
            </a:r>
            <a:r>
              <a:rPr lang="en-US" dirty="0"/>
              <a:t>of </a:t>
            </a:r>
            <a:r>
              <a:rPr lang="en-US" dirty="0" smtClean="0"/>
              <a:t>operations. </a:t>
            </a:r>
          </a:p>
          <a:p>
            <a:pPr lvl="1"/>
            <a:r>
              <a:rPr lang="en-US" dirty="0" smtClean="0"/>
              <a:t>Often concerned </a:t>
            </a:r>
            <a:r>
              <a:rPr lang="en-US" dirty="0"/>
              <a:t>with controlling an existing </a:t>
            </a:r>
            <a:r>
              <a:rPr lang="en-US" dirty="0" smtClean="0"/>
              <a:t>process, </a:t>
            </a:r>
            <a:r>
              <a:rPr lang="en-US" dirty="0"/>
              <a:t>while BPM </a:t>
            </a:r>
            <a:r>
              <a:rPr lang="en-US" dirty="0" smtClean="0"/>
              <a:t>making </a:t>
            </a:r>
            <a:r>
              <a:rPr lang="en-US" dirty="0"/>
              <a:t>changes to </a:t>
            </a:r>
            <a:r>
              <a:rPr lang="en-US" dirty="0" smtClean="0"/>
              <a:t>an existing </a:t>
            </a:r>
            <a:r>
              <a:rPr lang="en-US" dirty="0"/>
              <a:t>process in order to improve 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Disciplines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910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9" y="1344613"/>
            <a:ext cx="8216844" cy="3853905"/>
          </a:xfrm>
        </p:spPr>
        <p:txBody>
          <a:bodyPr>
            <a:normAutofit/>
          </a:bodyPr>
          <a:lstStyle/>
          <a:p>
            <a:r>
              <a:rPr lang="en-US" b="1" dirty="0" smtClean="0"/>
              <a:t>Lean</a:t>
            </a:r>
          </a:p>
          <a:p>
            <a:pPr lvl="1"/>
            <a:r>
              <a:rPr lang="en-US" dirty="0" smtClean="0"/>
              <a:t>Originates </a:t>
            </a:r>
            <a:r>
              <a:rPr lang="en-US" dirty="0"/>
              <a:t>from </a:t>
            </a:r>
            <a:r>
              <a:rPr lang="en-US" dirty="0" smtClean="0"/>
              <a:t>manufacturing, in </a:t>
            </a:r>
            <a:r>
              <a:rPr lang="en-US" dirty="0"/>
              <a:t>particular </a:t>
            </a:r>
            <a:r>
              <a:rPr lang="en-US" dirty="0" smtClean="0"/>
              <a:t>Toyota </a:t>
            </a:r>
            <a:r>
              <a:rPr lang="en-US" dirty="0"/>
              <a:t>Production System. </a:t>
            </a:r>
            <a:endParaRPr lang="en-US" dirty="0" smtClean="0"/>
          </a:p>
          <a:p>
            <a:pPr lvl="1"/>
            <a:r>
              <a:rPr lang="en-US" dirty="0" smtClean="0"/>
              <a:t>Eliminates </a:t>
            </a:r>
            <a:r>
              <a:rPr lang="en-US" dirty="0"/>
              <a:t>waste, i.e., activities that do </a:t>
            </a:r>
            <a:r>
              <a:rPr lang="en-US" dirty="0" smtClean="0"/>
              <a:t>not add </a:t>
            </a:r>
            <a:r>
              <a:rPr lang="en-US" dirty="0"/>
              <a:t>value to the </a:t>
            </a:r>
            <a:r>
              <a:rPr lang="en-US" dirty="0" smtClean="0"/>
              <a:t>customer. </a:t>
            </a:r>
          </a:p>
          <a:p>
            <a:pPr lvl="1"/>
            <a:r>
              <a:rPr lang="en-US" dirty="0" smtClean="0"/>
              <a:t>BPM </a:t>
            </a:r>
            <a:r>
              <a:rPr lang="en-US" dirty="0"/>
              <a:t>puts more emphasis on </a:t>
            </a:r>
            <a:r>
              <a:rPr lang="en-US" dirty="0" smtClean="0"/>
              <a:t>use </a:t>
            </a:r>
            <a:r>
              <a:rPr lang="en-US" dirty="0"/>
              <a:t>of information technology as a tool to improve business processes and to make them more consistent </a:t>
            </a:r>
            <a:r>
              <a:rPr lang="en-US" dirty="0" smtClean="0"/>
              <a:t>and repeatable</a:t>
            </a:r>
            <a:r>
              <a:rPr lang="en-US" dirty="0"/>
              <a:t>.</a:t>
            </a:r>
          </a:p>
          <a:p>
            <a:r>
              <a:rPr lang="en-US" b="1" dirty="0"/>
              <a:t>Six Sigma </a:t>
            </a:r>
            <a:endParaRPr lang="en-US" b="1" dirty="0" smtClean="0"/>
          </a:p>
          <a:p>
            <a:pPr lvl="1"/>
            <a:r>
              <a:rPr lang="en-US" dirty="0" smtClean="0"/>
              <a:t>Originates </a:t>
            </a:r>
            <a:r>
              <a:rPr lang="en-US" dirty="0"/>
              <a:t>from manufacturing, </a:t>
            </a:r>
            <a:r>
              <a:rPr lang="en-US" dirty="0" smtClean="0"/>
              <a:t>in particular </a:t>
            </a:r>
            <a:r>
              <a:rPr lang="en-US" dirty="0"/>
              <a:t>from </a:t>
            </a:r>
            <a:r>
              <a:rPr lang="en-US" dirty="0" smtClean="0"/>
              <a:t>production </a:t>
            </a:r>
            <a:r>
              <a:rPr lang="en-US" dirty="0"/>
              <a:t>practices at </a:t>
            </a:r>
            <a:r>
              <a:rPr lang="en-US" dirty="0" smtClean="0"/>
              <a:t>Motorola.</a:t>
            </a:r>
          </a:p>
          <a:p>
            <a:pPr lvl="1"/>
            <a:r>
              <a:rPr lang="en-US" dirty="0" smtClean="0"/>
              <a:t>Focuses </a:t>
            </a:r>
            <a:r>
              <a:rPr lang="en-US" dirty="0"/>
              <a:t>on </a:t>
            </a:r>
            <a:r>
              <a:rPr lang="en-US" dirty="0" smtClean="0"/>
              <a:t>minimization </a:t>
            </a:r>
            <a:r>
              <a:rPr lang="en-US" dirty="0"/>
              <a:t>of </a:t>
            </a:r>
            <a:r>
              <a:rPr lang="en-US" dirty="0" smtClean="0"/>
              <a:t>defects (</a:t>
            </a:r>
            <a:r>
              <a:rPr lang="en-US" dirty="0"/>
              <a:t>errors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Strong </a:t>
            </a:r>
            <a:r>
              <a:rPr lang="en-US" dirty="0"/>
              <a:t>emphasis on measuring </a:t>
            </a:r>
            <a:r>
              <a:rPr lang="en-US" dirty="0" smtClean="0"/>
              <a:t>output of processes, </a:t>
            </a:r>
            <a:r>
              <a:rPr lang="en-US" dirty="0"/>
              <a:t>especially in terms of quality. </a:t>
            </a:r>
            <a:endParaRPr lang="en-US" dirty="0" smtClean="0"/>
          </a:p>
          <a:p>
            <a:pPr lvl="1"/>
            <a:r>
              <a:rPr lang="en-US" dirty="0" smtClean="0"/>
              <a:t>Popular </a:t>
            </a:r>
            <a:r>
              <a:rPr lang="en-US" dirty="0"/>
              <a:t>approach </a:t>
            </a:r>
            <a:r>
              <a:rPr lang="en-US" dirty="0" smtClean="0"/>
              <a:t>to </a:t>
            </a:r>
            <a:r>
              <a:rPr lang="en-US" dirty="0"/>
              <a:t>blend </a:t>
            </a:r>
            <a:r>
              <a:rPr lang="en-US" dirty="0" smtClean="0"/>
              <a:t>Lean </a:t>
            </a:r>
            <a:r>
              <a:rPr lang="en-US" dirty="0"/>
              <a:t>with </a:t>
            </a:r>
            <a:r>
              <a:rPr lang="en-US" dirty="0" smtClean="0"/>
              <a:t>Six </a:t>
            </a:r>
            <a:r>
              <a:rPr lang="en-US" dirty="0"/>
              <a:t>Sigma, leading to </a:t>
            </a:r>
            <a:r>
              <a:rPr lang="en-US" dirty="0" smtClean="0"/>
              <a:t>Lean </a:t>
            </a:r>
            <a:r>
              <a:rPr lang="en-US" dirty="0"/>
              <a:t>Six Sigma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of the </a:t>
            </a:r>
            <a:r>
              <a:rPr lang="en-US" dirty="0" smtClean="0"/>
              <a:t>techniques of </a:t>
            </a:r>
            <a:r>
              <a:rPr lang="en-US" dirty="0"/>
              <a:t>Six Sigma are commonly applied in BPM as well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Disciplines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637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Processes Everywhere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Ingredients of a Business Process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Origins and History of BPM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Functional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Birth of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Thinking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Rise and Fall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BPM Lifecycle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22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7287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BPM </a:t>
            </a:r>
            <a:r>
              <a:rPr lang="de-AT" dirty="0" err="1" smtClean="0"/>
              <a:t>Lifecycle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23</a:t>
            </a:fld>
            <a:endParaRPr lang="de-AT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79" y="1254559"/>
            <a:ext cx="4381909" cy="4073545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222726" y="1515663"/>
            <a:ext cx="554404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86015" y="2402221"/>
            <a:ext cx="109904" cy="5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 dirty="0"/>
          </a:p>
        </p:txBody>
      </p:sp>
      <p:pic>
        <p:nvPicPr>
          <p:cNvPr id="12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4" y="4196051"/>
            <a:ext cx="1252175" cy="7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84498" y="2540577"/>
            <a:ext cx="1789311" cy="2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42" y="3768891"/>
            <a:ext cx="1257926" cy="88899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\\psf\Home\Desktop\pics\ch10_f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40" y="5313235"/>
            <a:ext cx="1413403" cy="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nhaltsplatzhalt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5620" y="1373072"/>
            <a:ext cx="1450014" cy="767874"/>
          </a:xfrm>
          <a:prstGeom prst="rect">
            <a:avLst/>
          </a:prstGeom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" y="1863105"/>
            <a:ext cx="2019196" cy="6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71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9" y="1344613"/>
            <a:ext cx="8431128" cy="3853905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What </a:t>
            </a:r>
            <a:r>
              <a:rPr lang="en-US" sz="2000" dirty="0"/>
              <a:t>business processes are we intending to </a:t>
            </a:r>
            <a:r>
              <a:rPr lang="en-US" sz="2000" dirty="0" smtClean="0"/>
              <a:t>improve?</a:t>
            </a:r>
          </a:p>
          <a:p>
            <a:r>
              <a:rPr lang="en-US" sz="2000" dirty="0" smtClean="0"/>
              <a:t>Business </a:t>
            </a:r>
            <a:r>
              <a:rPr lang="en-US" sz="2000" dirty="0"/>
              <a:t>problem is </a:t>
            </a:r>
            <a:r>
              <a:rPr lang="en-US" sz="2000" dirty="0" smtClean="0"/>
              <a:t>posed</a:t>
            </a:r>
          </a:p>
          <a:p>
            <a:r>
              <a:rPr lang="en-US" sz="2000" dirty="0" smtClean="0"/>
              <a:t>Relevant processes to </a:t>
            </a:r>
            <a:r>
              <a:rPr lang="en-US" sz="2000" dirty="0"/>
              <a:t>the problem </a:t>
            </a:r>
            <a:r>
              <a:rPr lang="en-US" sz="2000" dirty="0" smtClean="0"/>
              <a:t>are identified and </a:t>
            </a:r>
            <a:r>
              <a:rPr lang="en-US" sz="2000" dirty="0"/>
              <a:t>related to </a:t>
            </a:r>
            <a:r>
              <a:rPr lang="en-US" sz="2000" dirty="0" smtClean="0"/>
              <a:t>each other</a:t>
            </a:r>
          </a:p>
          <a:p>
            <a:pPr lvl="1"/>
            <a:r>
              <a:rPr lang="en-US" sz="2000" dirty="0" smtClean="0"/>
              <a:t>E.g. if </a:t>
            </a:r>
            <a:r>
              <a:rPr lang="en-US" sz="2000" dirty="0"/>
              <a:t>the problem is </a:t>
            </a:r>
            <a:r>
              <a:rPr lang="en-US" sz="2000" dirty="0" smtClean="0"/>
              <a:t>in </a:t>
            </a:r>
            <a:r>
              <a:rPr lang="en-US" sz="2000" dirty="0"/>
              <a:t>obtaining construction </a:t>
            </a:r>
            <a:r>
              <a:rPr lang="en-US" sz="2000" dirty="0" smtClean="0"/>
              <a:t>equipment then it is </a:t>
            </a:r>
            <a:r>
              <a:rPr lang="en-US" sz="2000" dirty="0"/>
              <a:t>clear that this problem should be addressed by looking at the equipment </a:t>
            </a:r>
            <a:r>
              <a:rPr lang="en-US" sz="2000" dirty="0" smtClean="0"/>
              <a:t>rental process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outcome </a:t>
            </a:r>
            <a:r>
              <a:rPr lang="en-US" sz="2000" dirty="0" smtClean="0"/>
              <a:t>of this stage is </a:t>
            </a:r>
            <a:r>
              <a:rPr lang="en-US" sz="2000" dirty="0"/>
              <a:t>a new or updated </a:t>
            </a:r>
            <a:r>
              <a:rPr lang="en-US" sz="2000" b="1" i="1" u="sng" dirty="0"/>
              <a:t>process </a:t>
            </a:r>
            <a:r>
              <a:rPr lang="en-US" sz="2000" b="1" i="1" u="sng" dirty="0" smtClean="0"/>
              <a:t>architecture</a:t>
            </a:r>
            <a:r>
              <a:rPr lang="en-US" sz="2000" b="1" i="1" dirty="0" smtClean="0"/>
              <a:t> </a:t>
            </a:r>
            <a:r>
              <a:rPr lang="en-US" sz="2000" dirty="0" smtClean="0"/>
              <a:t>that </a:t>
            </a:r>
            <a:r>
              <a:rPr lang="en-US" sz="2000" dirty="0"/>
              <a:t>provides an overall view of the </a:t>
            </a:r>
            <a:r>
              <a:rPr lang="en-US" sz="2000" dirty="0" smtClean="0"/>
              <a:t>processes</a:t>
            </a:r>
          </a:p>
          <a:p>
            <a:pPr lvl="1"/>
            <a:r>
              <a:rPr lang="en-US" sz="2000" dirty="0" smtClean="0"/>
              <a:t>Collection </a:t>
            </a:r>
            <a:r>
              <a:rPr lang="en-US" sz="2000" dirty="0"/>
              <a:t>of processes and </a:t>
            </a:r>
            <a:r>
              <a:rPr lang="en-US" sz="2000" dirty="0" smtClean="0"/>
              <a:t>their relation to each other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some cases, process identification is done in parallel with </a:t>
            </a:r>
            <a:r>
              <a:rPr lang="en-US" sz="2000" dirty="0" smtClean="0"/>
              <a:t>performance </a:t>
            </a:r>
            <a:r>
              <a:rPr lang="en-US" sz="2000" dirty="0"/>
              <a:t>measure </a:t>
            </a:r>
            <a:r>
              <a:rPr lang="en-US" sz="2000" dirty="0" smtClean="0"/>
              <a:t>identification</a:t>
            </a:r>
          </a:p>
          <a:p>
            <a:pPr lvl="1"/>
            <a:r>
              <a:rPr lang="en-US" sz="2000" dirty="0"/>
              <a:t>“You can’t control what you can’t measure</a:t>
            </a:r>
            <a:r>
              <a:rPr lang="en-US" sz="2000" dirty="0" smtClean="0"/>
              <a:t>”</a:t>
            </a:r>
          </a:p>
          <a:p>
            <a:pPr lvl="1"/>
            <a:r>
              <a:rPr lang="en-US" sz="2000" dirty="0" smtClean="0"/>
              <a:t>Process </a:t>
            </a:r>
            <a:r>
              <a:rPr lang="en-US" sz="2000" dirty="0"/>
              <a:t>performance </a:t>
            </a:r>
            <a:r>
              <a:rPr lang="en-US" sz="2000" dirty="0" smtClean="0"/>
              <a:t>metrics may be used</a:t>
            </a:r>
          </a:p>
          <a:p>
            <a:pPr lvl="1"/>
            <a:r>
              <a:rPr lang="en-US" sz="2000" dirty="0"/>
              <a:t>Cost-related, time-related </a:t>
            </a:r>
            <a:r>
              <a:rPr lang="en-US" sz="2000" dirty="0" smtClean="0"/>
              <a:t>and quality (error rates) measures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24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>
            <a:normAutofit/>
          </a:bodyPr>
          <a:lstStyle/>
          <a:p>
            <a:r>
              <a:rPr lang="de-DE" dirty="0" smtClean="0"/>
              <a:t>The BPM Lifecycle:</a:t>
            </a:r>
            <a:br>
              <a:rPr lang="de-DE" dirty="0" smtClean="0"/>
            </a:br>
            <a:r>
              <a:rPr lang="de-DE" dirty="0" smtClean="0"/>
              <a:t>1) </a:t>
            </a:r>
            <a:r>
              <a:rPr lang="en-US" dirty="0"/>
              <a:t>Process </a:t>
            </a:r>
            <a:r>
              <a:rPr lang="en-US" dirty="0" smtClean="0"/>
              <a:t>identification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459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8" y="1344613"/>
            <a:ext cx="8204551" cy="385390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Understand the </a:t>
            </a:r>
            <a:r>
              <a:rPr lang="en-US" sz="2000" dirty="0"/>
              <a:t>business process in detail</a:t>
            </a:r>
          </a:p>
          <a:p>
            <a:r>
              <a:rPr lang="en-US" sz="2000" dirty="0" smtClean="0"/>
              <a:t>Also </a:t>
            </a:r>
            <a:r>
              <a:rPr lang="en-US" sz="2000" dirty="0"/>
              <a:t>called as-is process </a:t>
            </a:r>
            <a:r>
              <a:rPr lang="en-US" sz="2000" dirty="0" smtClean="0"/>
              <a:t>modeling</a:t>
            </a:r>
          </a:p>
          <a:p>
            <a:r>
              <a:rPr lang="en-US" sz="2000" dirty="0" smtClean="0"/>
              <a:t>Current state of </a:t>
            </a:r>
            <a:r>
              <a:rPr lang="en-US" sz="2000" dirty="0"/>
              <a:t>each of the relevant processes is documented, typically in the form of </a:t>
            </a:r>
            <a:r>
              <a:rPr lang="en-US" sz="2000" b="1" i="1" u="sng" dirty="0" smtClean="0"/>
              <a:t>as-is </a:t>
            </a:r>
            <a:r>
              <a:rPr lang="en-US" sz="2000" b="1" i="1" u="sng" dirty="0"/>
              <a:t>process</a:t>
            </a:r>
            <a:r>
              <a:rPr lang="en-US" sz="2000" dirty="0"/>
              <a:t> </a:t>
            </a:r>
            <a:r>
              <a:rPr lang="en-US" sz="2000" dirty="0" smtClean="0"/>
              <a:t>models</a:t>
            </a:r>
          </a:p>
          <a:p>
            <a:r>
              <a:rPr lang="en-US" sz="2000" dirty="0"/>
              <a:t>Process models are meant to facilitate communication </a:t>
            </a:r>
            <a:r>
              <a:rPr lang="en-US" sz="2000" dirty="0" smtClean="0"/>
              <a:t>between stakeholders </a:t>
            </a:r>
            <a:r>
              <a:rPr lang="en-US" sz="2000" dirty="0"/>
              <a:t>involved in a BPM </a:t>
            </a:r>
            <a:r>
              <a:rPr lang="en-US" sz="2000" dirty="0" smtClean="0"/>
              <a:t>initiative</a:t>
            </a:r>
          </a:p>
          <a:p>
            <a:r>
              <a:rPr lang="en-US" sz="2000" dirty="0"/>
              <a:t>Model can be </a:t>
            </a:r>
            <a:endParaRPr lang="en-US" sz="2000" dirty="0" smtClean="0"/>
          </a:p>
          <a:p>
            <a:pPr lvl="1"/>
            <a:r>
              <a:rPr lang="en-US" sz="2000" dirty="0"/>
              <a:t>Textual </a:t>
            </a:r>
            <a:r>
              <a:rPr lang="en-US" sz="2000" dirty="0" smtClean="0"/>
              <a:t>descriptions, diagrams  or both of them</a:t>
            </a:r>
          </a:p>
          <a:p>
            <a:pPr lvl="1"/>
            <a:r>
              <a:rPr lang="en-US" sz="2000" dirty="0"/>
              <a:t>Diagrams include </a:t>
            </a:r>
            <a:r>
              <a:rPr lang="en-US" sz="2000" dirty="0" smtClean="0"/>
              <a:t>flowcharts, </a:t>
            </a:r>
            <a:r>
              <a:rPr lang="en-US" sz="2000" dirty="0"/>
              <a:t>cross-organizational </a:t>
            </a:r>
            <a:r>
              <a:rPr lang="en-US" sz="2000" dirty="0" smtClean="0"/>
              <a:t>flowcharts (</a:t>
            </a:r>
            <a:r>
              <a:rPr lang="en-US" sz="2000" dirty="0" err="1"/>
              <a:t>swimlanes</a:t>
            </a:r>
            <a:r>
              <a:rPr lang="en-US" sz="2000" dirty="0"/>
              <a:t>), UML Activity Diagrams, </a:t>
            </a:r>
            <a:r>
              <a:rPr lang="en-US" sz="2000" dirty="0" smtClean="0"/>
              <a:t>Event-driven Process </a:t>
            </a:r>
            <a:r>
              <a:rPr lang="en-US" sz="2000" dirty="0"/>
              <a:t>Chains (EPCs) and </a:t>
            </a:r>
            <a:r>
              <a:rPr lang="en-US" sz="2000" dirty="0" smtClean="0"/>
              <a:t>Business Process </a:t>
            </a:r>
            <a:r>
              <a:rPr lang="en-US" sz="2000" dirty="0"/>
              <a:t>Model and Notation (BPMN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25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>
            <a:normAutofit/>
          </a:bodyPr>
          <a:lstStyle/>
          <a:p>
            <a:r>
              <a:rPr lang="de-DE" dirty="0" smtClean="0"/>
              <a:t>The BPM Lifecycle:</a:t>
            </a:r>
            <a:br>
              <a:rPr lang="de-DE" dirty="0" smtClean="0"/>
            </a:br>
            <a:r>
              <a:rPr lang="de-DE" dirty="0" smtClean="0"/>
              <a:t>2)</a:t>
            </a:r>
            <a:r>
              <a:rPr lang="en-US" dirty="0"/>
              <a:t> Process </a:t>
            </a:r>
            <a:r>
              <a:rPr lang="en-US" dirty="0" smtClean="0"/>
              <a:t>discovery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236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Issues </a:t>
            </a:r>
            <a:r>
              <a:rPr lang="en-US" sz="2000" dirty="0"/>
              <a:t>associated to the </a:t>
            </a:r>
            <a:r>
              <a:rPr lang="en-US" sz="2000" b="1" dirty="0"/>
              <a:t>as-is</a:t>
            </a:r>
            <a:r>
              <a:rPr lang="en-US" sz="2000" dirty="0"/>
              <a:t> process are </a:t>
            </a:r>
            <a:r>
              <a:rPr lang="en-US" sz="2000" dirty="0" smtClean="0"/>
              <a:t>identified, documented </a:t>
            </a:r>
            <a:r>
              <a:rPr lang="en-US" sz="2000" dirty="0"/>
              <a:t>and whenever possible quantified using performance </a:t>
            </a:r>
            <a:r>
              <a:rPr lang="en-US" sz="2000" dirty="0" smtClean="0"/>
              <a:t>measures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output of this phase is a structured collection of </a:t>
            </a:r>
            <a:r>
              <a:rPr lang="en-US" sz="2000" dirty="0" smtClean="0"/>
              <a:t>issues which are prioritized </a:t>
            </a:r>
            <a:r>
              <a:rPr lang="en-US" sz="2000" dirty="0"/>
              <a:t>in terms of their impact, </a:t>
            </a:r>
            <a:r>
              <a:rPr lang="en-US" sz="2000" dirty="0" smtClean="0"/>
              <a:t>and estimated </a:t>
            </a:r>
            <a:r>
              <a:rPr lang="en-US" sz="2000" dirty="0"/>
              <a:t>effort required to resolve them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This require collecting </a:t>
            </a:r>
            <a:r>
              <a:rPr lang="en-US" sz="2000" dirty="0"/>
              <a:t>information </a:t>
            </a:r>
            <a:r>
              <a:rPr lang="en-US" sz="2000" dirty="0" smtClean="0"/>
              <a:t>about</a:t>
            </a:r>
          </a:p>
          <a:p>
            <a:pPr lvl="1"/>
            <a:r>
              <a:rPr lang="en-US" sz="2000" dirty="0" smtClean="0"/>
              <a:t>The time spent </a:t>
            </a:r>
            <a:r>
              <a:rPr lang="en-US" sz="2000" dirty="0"/>
              <a:t>in each task of the </a:t>
            </a:r>
            <a:r>
              <a:rPr lang="en-US" sz="2000" dirty="0" smtClean="0"/>
              <a:t>process (waiting time)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amount of rework that takes place in the process (several tasks are repeated because something </a:t>
            </a:r>
            <a:r>
              <a:rPr lang="en-US" sz="2000" dirty="0" smtClean="0"/>
              <a:t>went wrong)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>
            <a:normAutofit/>
          </a:bodyPr>
          <a:lstStyle/>
          <a:p>
            <a:r>
              <a:rPr lang="de-DE" dirty="0" smtClean="0"/>
              <a:t>The BPM Lifecycle:</a:t>
            </a:r>
            <a:br>
              <a:rPr lang="de-DE" dirty="0" smtClean="0"/>
            </a:br>
            <a:r>
              <a:rPr lang="de-DE" dirty="0" smtClean="0"/>
              <a:t>3)</a:t>
            </a:r>
            <a:r>
              <a:rPr lang="en-US" dirty="0"/>
              <a:t> Process </a:t>
            </a:r>
            <a:r>
              <a:rPr lang="en-US" dirty="0" smtClean="0"/>
              <a:t>analysis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310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E.g.1 When </a:t>
            </a:r>
            <a:r>
              <a:rPr lang="en-US" sz="2000" dirty="0"/>
              <a:t>the clerk identifies a suitable piece of equipment in </a:t>
            </a:r>
            <a:r>
              <a:rPr lang="en-US" sz="2000" dirty="0" smtClean="0"/>
              <a:t>a supplier’s </a:t>
            </a:r>
            <a:r>
              <a:rPr lang="en-US" sz="2000" dirty="0"/>
              <a:t>catalog, but later finds out that the piece of equipment is not </a:t>
            </a:r>
            <a:r>
              <a:rPr lang="en-US" sz="2000" dirty="0" smtClean="0"/>
              <a:t>available on </a:t>
            </a:r>
            <a:r>
              <a:rPr lang="en-US" sz="2000" dirty="0"/>
              <a:t>the required dates, the clerk might need to search again for an alternative </a:t>
            </a:r>
            <a:r>
              <a:rPr lang="en-US" sz="2000" dirty="0" smtClean="0"/>
              <a:t>piece </a:t>
            </a:r>
            <a:r>
              <a:rPr lang="en-US" sz="2000" dirty="0"/>
              <a:t>from another </a:t>
            </a:r>
            <a:r>
              <a:rPr lang="en-US" sz="2000" dirty="0" smtClean="0"/>
              <a:t>supplier. The </a:t>
            </a:r>
            <a:r>
              <a:rPr lang="en-US" sz="2000" dirty="0"/>
              <a:t>analyst would need to </a:t>
            </a:r>
            <a:r>
              <a:rPr lang="en-US" sz="2000" dirty="0" smtClean="0"/>
              <a:t>find out </a:t>
            </a:r>
            <a:r>
              <a:rPr lang="en-US" sz="2000" dirty="0"/>
              <a:t>in what percentage of cases the availability check fails and thus how often </a:t>
            </a:r>
            <a:r>
              <a:rPr lang="en-US" sz="2000" dirty="0" smtClean="0"/>
              <a:t>the clerk </a:t>
            </a:r>
            <a:r>
              <a:rPr lang="en-US" sz="2000" dirty="0"/>
              <a:t>needs to do some rework in order to identify alternative pieces of </a:t>
            </a:r>
            <a:r>
              <a:rPr lang="en-US" sz="2000" dirty="0" smtClean="0"/>
              <a:t>equipment and </a:t>
            </a:r>
            <a:r>
              <a:rPr lang="en-US" sz="2000" dirty="0"/>
              <a:t>check for their </a:t>
            </a:r>
            <a:r>
              <a:rPr lang="en-US" sz="2000" dirty="0" smtClean="0"/>
              <a:t>availability</a:t>
            </a:r>
            <a:endParaRPr lang="en-US" sz="2000" dirty="0"/>
          </a:p>
          <a:p>
            <a:r>
              <a:rPr lang="en-US" sz="2000" dirty="0" smtClean="0"/>
              <a:t>E.g.2 Sometimes the </a:t>
            </a:r>
            <a:r>
              <a:rPr lang="en-US" sz="2000" dirty="0"/>
              <a:t>equipment delivered at the construction site is unsuitable, and the site </a:t>
            </a:r>
            <a:r>
              <a:rPr lang="en-US" sz="2000" dirty="0" smtClean="0"/>
              <a:t>engineer has </a:t>
            </a:r>
            <a:r>
              <a:rPr lang="en-US" sz="2000" dirty="0"/>
              <a:t>to reject it. This is an example of a negative outcome. </a:t>
            </a:r>
            <a:r>
              <a:rPr lang="en-US" sz="2000" dirty="0" smtClean="0"/>
              <a:t>Analyst </a:t>
            </a:r>
            <a:r>
              <a:rPr lang="en-US" sz="2000" dirty="0"/>
              <a:t>would need to find out how often such negative outcomes are </a:t>
            </a:r>
            <a:r>
              <a:rPr lang="en-US" sz="2000" dirty="0" smtClean="0"/>
              <a:t>occurring. Secondly</a:t>
            </a:r>
            <a:r>
              <a:rPr lang="en-US" sz="2000" dirty="0"/>
              <a:t>, the analysts would need to obtain information that would allow </a:t>
            </a:r>
            <a:r>
              <a:rPr lang="en-US" sz="2000" dirty="0" smtClean="0"/>
              <a:t>them to </a:t>
            </a:r>
            <a:r>
              <a:rPr lang="en-US" sz="2000" dirty="0"/>
              <a:t>understand why such negative outcomes are happening. Sometimes, this negative outcome </a:t>
            </a:r>
            <a:r>
              <a:rPr lang="en-US" sz="2000" dirty="0" smtClean="0"/>
              <a:t>might stem </a:t>
            </a:r>
            <a:r>
              <a:rPr lang="en-US" sz="2000" dirty="0"/>
              <a:t>from miscommunication </a:t>
            </a:r>
            <a:r>
              <a:rPr lang="en-US" sz="2000" dirty="0" smtClean="0"/>
              <a:t>or inaccurate </a:t>
            </a:r>
            <a:r>
              <a:rPr lang="en-US" sz="2000" dirty="0"/>
              <a:t>data (e.g. errors in the description of the </a:t>
            </a:r>
            <a:r>
              <a:rPr lang="en-US" sz="2000" dirty="0" smtClean="0"/>
              <a:t>equipment </a:t>
            </a:r>
            <a:r>
              <a:rPr lang="en-US" sz="2000" dirty="0"/>
              <a:t>or from an error on the supplier’s </a:t>
            </a:r>
            <a:r>
              <a:rPr lang="en-US" sz="2000" dirty="0" smtClean="0"/>
              <a:t>side)</a:t>
            </a:r>
          </a:p>
          <a:p>
            <a:r>
              <a:rPr lang="en-US" sz="2000" dirty="0" smtClean="0"/>
              <a:t>These two </a:t>
            </a:r>
            <a:r>
              <a:rPr lang="en-US" sz="2000" dirty="0"/>
              <a:t>issues </a:t>
            </a:r>
            <a:r>
              <a:rPr lang="en-US" sz="2000" dirty="0" smtClean="0"/>
              <a:t>are </a:t>
            </a:r>
            <a:r>
              <a:rPr lang="en-US" sz="2000" dirty="0"/>
              <a:t>tightly related to </a:t>
            </a:r>
            <a:r>
              <a:rPr lang="en-US" sz="2000" dirty="0" smtClean="0"/>
              <a:t>performance measures (cycle </a:t>
            </a:r>
            <a:r>
              <a:rPr lang="en-US" sz="2000" dirty="0"/>
              <a:t>time and waiting </a:t>
            </a:r>
            <a:r>
              <a:rPr lang="en-US" sz="2000" dirty="0" smtClean="0"/>
              <a:t>time) and error rate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27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>
            <a:normAutofit/>
          </a:bodyPr>
          <a:lstStyle/>
          <a:p>
            <a:r>
              <a:rPr lang="de-DE" dirty="0" smtClean="0"/>
              <a:t>The BPM Lifecycle:</a:t>
            </a:r>
            <a:br>
              <a:rPr lang="de-DE" dirty="0" smtClean="0"/>
            </a:br>
            <a:r>
              <a:rPr lang="de-DE" dirty="0" smtClean="0"/>
              <a:t>3)</a:t>
            </a:r>
            <a:r>
              <a:rPr lang="en-US" dirty="0"/>
              <a:t> Process </a:t>
            </a:r>
            <a:r>
              <a:rPr lang="en-US" dirty="0" smtClean="0"/>
              <a:t>analysis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805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8" y="1344613"/>
            <a:ext cx="8350209" cy="38539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Also </a:t>
            </a:r>
            <a:r>
              <a:rPr lang="en-US" sz="2000" dirty="0"/>
              <a:t>called process </a:t>
            </a:r>
            <a:r>
              <a:rPr lang="en-US" sz="2000" dirty="0" smtClean="0"/>
              <a:t>improvement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goal of this phase is </a:t>
            </a:r>
            <a:r>
              <a:rPr lang="en-US" sz="2000" dirty="0" smtClean="0"/>
              <a:t>to identify </a:t>
            </a:r>
            <a:r>
              <a:rPr lang="en-US" sz="2000" dirty="0"/>
              <a:t>changes to the process that </a:t>
            </a:r>
            <a:r>
              <a:rPr lang="en-US" sz="2000" dirty="0" smtClean="0"/>
              <a:t>allow </a:t>
            </a:r>
            <a:r>
              <a:rPr lang="en-US" sz="2000" dirty="0"/>
              <a:t>the organization to meet its performance </a:t>
            </a:r>
            <a:r>
              <a:rPr lang="en-US" sz="2000" dirty="0" smtClean="0"/>
              <a:t>objectives (</a:t>
            </a:r>
            <a:r>
              <a:rPr lang="en-US" sz="2000" dirty="0"/>
              <a:t>process </a:t>
            </a:r>
            <a:r>
              <a:rPr lang="en-US" sz="2000" dirty="0" smtClean="0"/>
              <a:t>redesign)</a:t>
            </a:r>
            <a:endParaRPr lang="en-US" sz="2000" dirty="0"/>
          </a:p>
          <a:p>
            <a:r>
              <a:rPr lang="en-US" sz="2000" dirty="0" smtClean="0"/>
              <a:t>Multiple </a:t>
            </a:r>
            <a:r>
              <a:rPr lang="en-US" sz="2000" dirty="0"/>
              <a:t>change options are analyzed and compared in terms </a:t>
            </a:r>
            <a:r>
              <a:rPr lang="en-US" sz="2000" dirty="0" smtClean="0"/>
              <a:t>of the </a:t>
            </a:r>
            <a:r>
              <a:rPr lang="en-US" sz="2000" dirty="0"/>
              <a:t>chosen performance </a:t>
            </a:r>
            <a:r>
              <a:rPr lang="en-US" sz="2000" dirty="0" smtClean="0"/>
              <a:t>measures</a:t>
            </a:r>
          </a:p>
          <a:p>
            <a:r>
              <a:rPr lang="en-US" sz="2000" dirty="0" smtClean="0"/>
              <a:t>keep </a:t>
            </a:r>
            <a:r>
              <a:rPr lang="en-US" sz="2000" dirty="0"/>
              <a:t>in mind that a change in </a:t>
            </a:r>
            <a:r>
              <a:rPr lang="en-US" sz="2000" dirty="0" smtClean="0"/>
              <a:t>one process may </a:t>
            </a:r>
            <a:r>
              <a:rPr lang="en-US" sz="2000" dirty="0"/>
              <a:t>potentially cause other </a:t>
            </a:r>
            <a:r>
              <a:rPr lang="en-US" sz="2000" dirty="0" smtClean="0"/>
              <a:t>issues</a:t>
            </a:r>
          </a:p>
          <a:p>
            <a:r>
              <a:rPr lang="en-US" sz="2000" dirty="0" smtClean="0"/>
              <a:t>New changes are analyzed using </a:t>
            </a:r>
            <a:r>
              <a:rPr lang="en-US" sz="2000" dirty="0"/>
              <a:t>process analysis </a:t>
            </a:r>
            <a:r>
              <a:rPr lang="en-US" sz="2000" dirty="0" smtClean="0"/>
              <a:t>techniques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output of this </a:t>
            </a:r>
            <a:r>
              <a:rPr lang="en-US" sz="2000" dirty="0" smtClean="0"/>
              <a:t>phase is </a:t>
            </a:r>
            <a:r>
              <a:rPr lang="en-US" sz="2000" dirty="0"/>
              <a:t>typically a </a:t>
            </a:r>
            <a:r>
              <a:rPr lang="en-US" sz="2000" b="1" i="1" u="sng" dirty="0"/>
              <a:t>to-be process</a:t>
            </a:r>
            <a:r>
              <a:rPr lang="en-US" sz="2000" dirty="0"/>
              <a:t> model, which serves as a basis for the next phase.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>
            <a:normAutofit/>
          </a:bodyPr>
          <a:lstStyle/>
          <a:p>
            <a:r>
              <a:rPr lang="de-DE" dirty="0" smtClean="0"/>
              <a:t>The BPM Lifecycle:</a:t>
            </a:r>
            <a:br>
              <a:rPr lang="de-DE" dirty="0" smtClean="0"/>
            </a:br>
            <a:r>
              <a:rPr lang="de-DE" dirty="0" smtClean="0"/>
              <a:t>4)</a:t>
            </a:r>
            <a:r>
              <a:rPr lang="en-US" dirty="0"/>
              <a:t> Process </a:t>
            </a:r>
            <a:r>
              <a:rPr lang="en-US" dirty="0" smtClean="0"/>
              <a:t>redesign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965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8" y="1344613"/>
            <a:ext cx="8374485" cy="38539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Changing </a:t>
            </a:r>
            <a:r>
              <a:rPr lang="en-US" sz="2000" dirty="0"/>
              <a:t>a process is </a:t>
            </a:r>
            <a:r>
              <a:rPr lang="en-US" sz="2000" dirty="0" smtClean="0"/>
              <a:t>not easy, Why?</a:t>
            </a:r>
          </a:p>
          <a:p>
            <a:pPr lvl="1"/>
            <a:r>
              <a:rPr lang="en-US" sz="2000" dirty="0" smtClean="0"/>
              <a:t>Change resistant  </a:t>
            </a:r>
          </a:p>
          <a:p>
            <a:pPr lvl="1"/>
            <a:r>
              <a:rPr lang="en-US" sz="2000" dirty="0" smtClean="0"/>
              <a:t>May require change in the information </a:t>
            </a:r>
            <a:r>
              <a:rPr lang="en-US" sz="2000" dirty="0"/>
              <a:t>system(s) </a:t>
            </a:r>
            <a:r>
              <a:rPr lang="en-US" sz="2000" dirty="0" smtClean="0"/>
              <a:t>, and this change </a:t>
            </a:r>
            <a:r>
              <a:rPr lang="en-US" sz="2000" dirty="0"/>
              <a:t>may be costly or </a:t>
            </a:r>
            <a:r>
              <a:rPr lang="en-US" sz="2000" dirty="0" smtClean="0"/>
              <a:t>may require </a:t>
            </a:r>
            <a:r>
              <a:rPr lang="en-US" sz="2000" dirty="0"/>
              <a:t>changes </a:t>
            </a:r>
            <a:r>
              <a:rPr lang="en-US" sz="2000" dirty="0" smtClean="0"/>
              <a:t>in external organizations</a:t>
            </a:r>
          </a:p>
          <a:p>
            <a:pPr lvl="1"/>
            <a:r>
              <a:rPr lang="en-US" sz="2000" dirty="0" smtClean="0"/>
              <a:t>E.g. To eliminate the rework that the clerk has to do when checking for availability of </a:t>
            </a:r>
            <a:r>
              <a:rPr lang="en-US" sz="2000" dirty="0"/>
              <a:t>equipment, would be that the suppliers </a:t>
            </a:r>
            <a:r>
              <a:rPr lang="en-US" sz="2000" dirty="0" smtClean="0"/>
              <a:t>provide information </a:t>
            </a:r>
            <a:r>
              <a:rPr lang="en-US" sz="2000" dirty="0"/>
              <a:t>regarding the availability of plants. </a:t>
            </a:r>
            <a:r>
              <a:rPr lang="en-US" sz="2000" dirty="0" smtClean="0"/>
              <a:t>This </a:t>
            </a:r>
            <a:r>
              <a:rPr lang="en-US" sz="2000" dirty="0"/>
              <a:t>change in the </a:t>
            </a:r>
            <a:r>
              <a:rPr lang="en-US" sz="2000" dirty="0" smtClean="0"/>
              <a:t>process would </a:t>
            </a:r>
            <a:r>
              <a:rPr lang="en-US" sz="2000" dirty="0"/>
              <a:t>require that the suppliers change their information </a:t>
            </a:r>
            <a:r>
              <a:rPr lang="en-US" sz="2000" dirty="0" smtClean="0"/>
              <a:t>system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>
            <a:normAutofit/>
          </a:bodyPr>
          <a:lstStyle/>
          <a:p>
            <a:r>
              <a:rPr lang="de-DE" dirty="0" smtClean="0"/>
              <a:t>The BPM Lifecycle:</a:t>
            </a:r>
            <a:br>
              <a:rPr lang="de-DE" dirty="0" smtClean="0"/>
            </a:br>
            <a:r>
              <a:rPr lang="de-DE" dirty="0" smtClean="0"/>
              <a:t>4)</a:t>
            </a:r>
            <a:r>
              <a:rPr lang="en-US" dirty="0"/>
              <a:t> Process </a:t>
            </a:r>
            <a:r>
              <a:rPr lang="en-US" dirty="0" smtClean="0"/>
              <a:t>redesign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444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Processes Everywhere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Ingredients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of a Business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Process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Origins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and History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BPM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Functional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Birth of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Thinking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Rise and Fall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BPR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BPM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Lifecycle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8129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8" y="1344613"/>
            <a:ext cx="8439221" cy="38539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Changes </a:t>
            </a:r>
            <a:r>
              <a:rPr lang="en-US" sz="2000" dirty="0"/>
              <a:t>required to move from </a:t>
            </a:r>
            <a:r>
              <a:rPr lang="en-US" sz="2000" dirty="0" smtClean="0"/>
              <a:t>the </a:t>
            </a:r>
            <a:r>
              <a:rPr lang="en-US" sz="2000" b="1" dirty="0" smtClean="0"/>
              <a:t>as-is</a:t>
            </a:r>
            <a:r>
              <a:rPr lang="en-US" sz="2000" dirty="0" smtClean="0"/>
              <a:t> </a:t>
            </a:r>
            <a:r>
              <a:rPr lang="en-US" sz="2000" dirty="0"/>
              <a:t>process to the </a:t>
            </a:r>
            <a:r>
              <a:rPr lang="en-US" sz="2000" b="1" dirty="0"/>
              <a:t>to-be</a:t>
            </a:r>
            <a:r>
              <a:rPr lang="en-US" sz="2000" dirty="0"/>
              <a:t> process are prepared and </a:t>
            </a:r>
            <a:r>
              <a:rPr lang="en-US" sz="2000" dirty="0" smtClean="0"/>
              <a:t>performed</a:t>
            </a:r>
          </a:p>
          <a:p>
            <a:r>
              <a:rPr lang="en-US" sz="2000" dirty="0" smtClean="0"/>
              <a:t>This include two </a:t>
            </a:r>
            <a:r>
              <a:rPr lang="en-US" sz="2000" dirty="0"/>
              <a:t>aspects: organizational change management and </a:t>
            </a:r>
            <a:r>
              <a:rPr lang="en-US" sz="2000" dirty="0" smtClean="0"/>
              <a:t>process automation</a:t>
            </a:r>
          </a:p>
          <a:p>
            <a:pPr lvl="1"/>
            <a:r>
              <a:rPr lang="en-US" sz="2000" dirty="0" smtClean="0"/>
              <a:t>Change management</a:t>
            </a:r>
          </a:p>
          <a:p>
            <a:pPr lvl="2"/>
            <a:r>
              <a:rPr lang="en-US" sz="2000" dirty="0" smtClean="0"/>
              <a:t>Set </a:t>
            </a:r>
            <a:r>
              <a:rPr lang="en-US" sz="2000" dirty="0"/>
              <a:t>of activities </a:t>
            </a:r>
            <a:r>
              <a:rPr lang="en-US" sz="2000" dirty="0" smtClean="0"/>
              <a:t>required to </a:t>
            </a:r>
            <a:r>
              <a:rPr lang="en-US" sz="2000" dirty="0"/>
              <a:t>change the way of working of all participants involved in the process.</a:t>
            </a:r>
          </a:p>
          <a:p>
            <a:pPr lvl="1"/>
            <a:r>
              <a:rPr lang="en-US" sz="2000" dirty="0"/>
              <a:t>Process </a:t>
            </a:r>
            <a:r>
              <a:rPr lang="en-US" sz="2000" dirty="0" smtClean="0"/>
              <a:t>automation</a:t>
            </a:r>
          </a:p>
          <a:p>
            <a:pPr lvl="2"/>
            <a:r>
              <a:rPr lang="en-US" sz="2000" dirty="0" smtClean="0"/>
              <a:t>Refers </a:t>
            </a:r>
            <a:r>
              <a:rPr lang="en-US" sz="2000" dirty="0"/>
              <a:t>to the development and </a:t>
            </a:r>
            <a:r>
              <a:rPr lang="en-US" sz="2000" dirty="0" smtClean="0"/>
              <a:t>deployment of </a:t>
            </a:r>
            <a:r>
              <a:rPr lang="en-US" sz="2000" dirty="0"/>
              <a:t>IT systems (or enhanced versions of existing IT systems) that support the </a:t>
            </a:r>
            <a:r>
              <a:rPr lang="en-US" sz="2000" dirty="0" smtClean="0"/>
              <a:t>to-be process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30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>
            <a:normAutofit/>
          </a:bodyPr>
          <a:lstStyle/>
          <a:p>
            <a:r>
              <a:rPr lang="de-DE" dirty="0" smtClean="0"/>
              <a:t>The BPM Lifecycle:</a:t>
            </a:r>
            <a:br>
              <a:rPr lang="de-DE" dirty="0" smtClean="0"/>
            </a:br>
            <a:r>
              <a:rPr lang="de-DE" dirty="0" smtClean="0"/>
              <a:t>5)</a:t>
            </a:r>
            <a:r>
              <a:rPr lang="en-US" dirty="0"/>
              <a:t> Process </a:t>
            </a:r>
            <a:r>
              <a:rPr lang="en-US" dirty="0" smtClean="0"/>
              <a:t>implementation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325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8" y="1344613"/>
            <a:ext cx="8245011" cy="3853905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Once </a:t>
            </a:r>
            <a:r>
              <a:rPr lang="en-US" sz="2000" dirty="0"/>
              <a:t>the redesigned process is running, </a:t>
            </a:r>
            <a:r>
              <a:rPr lang="en-US" sz="2000" dirty="0" smtClean="0"/>
              <a:t>relevant data </a:t>
            </a:r>
            <a:r>
              <a:rPr lang="en-US" sz="2000" dirty="0"/>
              <a:t>are collected and analyzed to determine how well is the process </a:t>
            </a:r>
            <a:r>
              <a:rPr lang="en-US" sz="2000" dirty="0" smtClean="0"/>
              <a:t>performing with </a:t>
            </a:r>
            <a:r>
              <a:rPr lang="en-US" sz="2000" dirty="0"/>
              <a:t>respect to its performance measures and performance objectives.</a:t>
            </a:r>
          </a:p>
          <a:p>
            <a:pPr lvl="1"/>
            <a:r>
              <a:rPr lang="en-US" sz="2000" dirty="0"/>
              <a:t>Bottlenecks, recurrent errors or deviations with respect to the intended </a:t>
            </a:r>
            <a:r>
              <a:rPr lang="en-US" sz="2000" dirty="0" smtClean="0"/>
              <a:t>behavior are </a:t>
            </a:r>
            <a:r>
              <a:rPr lang="en-US" sz="2000" dirty="0"/>
              <a:t>identified and corrective actions are </a:t>
            </a:r>
            <a:r>
              <a:rPr lang="en-US" sz="2000" dirty="0" smtClean="0"/>
              <a:t>undertaken</a:t>
            </a:r>
          </a:p>
          <a:p>
            <a:pPr lvl="1"/>
            <a:r>
              <a:rPr lang="en-US" sz="2000" dirty="0" smtClean="0"/>
              <a:t>New </a:t>
            </a:r>
            <a:r>
              <a:rPr lang="en-US" sz="2000" dirty="0"/>
              <a:t>issues may then arise, </a:t>
            </a:r>
            <a:r>
              <a:rPr lang="en-US" sz="2000" dirty="0" smtClean="0"/>
              <a:t>in the </a:t>
            </a:r>
            <a:r>
              <a:rPr lang="en-US" sz="2000" dirty="0"/>
              <a:t>same or in other processes, requiring the cycle to be repeated on a </a:t>
            </a:r>
            <a:r>
              <a:rPr lang="en-US" sz="2000" dirty="0" smtClean="0"/>
              <a:t>continuous basis</a:t>
            </a:r>
            <a:r>
              <a:rPr lang="en-US" sz="200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31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>
            <a:normAutofit/>
          </a:bodyPr>
          <a:lstStyle/>
          <a:p>
            <a:r>
              <a:rPr lang="de-DE" dirty="0" smtClean="0"/>
              <a:t>The BPM Lifecycle:</a:t>
            </a:r>
            <a:br>
              <a:rPr lang="de-DE" dirty="0" smtClean="0"/>
            </a:br>
            <a:r>
              <a:rPr lang="de-DE" dirty="0" smtClean="0"/>
              <a:t>6) </a:t>
            </a:r>
            <a:r>
              <a:rPr lang="en-US" dirty="0" smtClean="0"/>
              <a:t>Process </a:t>
            </a:r>
            <a:r>
              <a:rPr lang="en-US" dirty="0"/>
              <a:t>monitoring and </a:t>
            </a:r>
            <a:r>
              <a:rPr lang="en-US" dirty="0" smtClean="0"/>
              <a:t>controlling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491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200" y="1344613"/>
            <a:ext cx="6351225" cy="38544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32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en-US" dirty="0"/>
              <a:t>Process model for the initial fragment of the equipment rental 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0779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Exercises</a:t>
            </a:r>
            <a:r>
              <a:rPr lang="de-DE" dirty="0" smtClean="0"/>
              <a:t> 1.3-5: </a:t>
            </a:r>
            <a:r>
              <a:rPr lang="de-DE" dirty="0"/>
              <a:t>University Admission Process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73936" y="5203825"/>
            <a:ext cx="5138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3" y="1534478"/>
            <a:ext cx="5852160" cy="3474720"/>
          </a:xfrm>
        </p:spPr>
      </p:pic>
    </p:spTree>
    <p:extLst>
      <p:ext uri="{BB962C8B-B14F-4D97-AF65-F5344CB8AC3E}">
        <p14:creationId xmlns:p14="http://schemas.microsoft.com/office/powerpoint/2010/main" val="1478986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student admission process described in Exercise </a:t>
            </a:r>
            <a:r>
              <a:rPr lang="en-US" dirty="0" smtClean="0"/>
              <a:t>1.1 (</a:t>
            </a:r>
            <a:r>
              <a:rPr lang="en-US" dirty="0"/>
              <a:t>page 5). </a:t>
            </a:r>
            <a:endParaRPr lang="en-US" dirty="0" smtClean="0"/>
          </a:p>
          <a:p>
            <a:r>
              <a:rPr lang="en-US" dirty="0" smtClean="0"/>
              <a:t>Exercise 1.3: Taking </a:t>
            </a:r>
            <a:r>
              <a:rPr lang="en-US" dirty="0"/>
              <a:t>the perspective of the customer, identify at least two </a:t>
            </a:r>
            <a:r>
              <a:rPr lang="en-US" dirty="0" smtClean="0"/>
              <a:t>performance measures </a:t>
            </a:r>
            <a:r>
              <a:rPr lang="en-US" dirty="0"/>
              <a:t>that can be attached to this process</a:t>
            </a:r>
            <a:r>
              <a:rPr lang="en-US" dirty="0" smtClean="0"/>
              <a:t>.</a:t>
            </a:r>
          </a:p>
          <a:p>
            <a:r>
              <a:rPr lang="en-US" dirty="0"/>
              <a:t>Exercise </a:t>
            </a:r>
            <a:r>
              <a:rPr lang="en-US" dirty="0" smtClean="0"/>
              <a:t>1.4: Taking </a:t>
            </a:r>
            <a:r>
              <a:rPr lang="en-US" dirty="0"/>
              <a:t>the perspective of the customer, think of at least two </a:t>
            </a:r>
            <a:r>
              <a:rPr lang="en-US" dirty="0" smtClean="0"/>
              <a:t>issues that </a:t>
            </a:r>
            <a:r>
              <a:rPr lang="en-US" dirty="0"/>
              <a:t>this process might have</a:t>
            </a:r>
            <a:r>
              <a:rPr lang="en-US" dirty="0" smtClean="0"/>
              <a:t>.</a:t>
            </a:r>
          </a:p>
          <a:p>
            <a:r>
              <a:rPr lang="en-US" dirty="0"/>
              <a:t>Exercise 1.5: </a:t>
            </a:r>
            <a:r>
              <a:rPr lang="en-US" dirty="0" smtClean="0"/>
              <a:t>What </a:t>
            </a:r>
            <a:r>
              <a:rPr lang="en-US" dirty="0"/>
              <a:t>possible changes do you think could be made to this </a:t>
            </a:r>
            <a:r>
              <a:rPr lang="en-US" dirty="0" smtClean="0"/>
              <a:t>process in </a:t>
            </a:r>
            <a:r>
              <a:rPr lang="en-US" dirty="0"/>
              <a:t>order to address these issues?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34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Exercises</a:t>
            </a:r>
            <a:r>
              <a:rPr lang="de-DE" dirty="0" smtClean="0"/>
              <a:t> 1.3-5: </a:t>
            </a:r>
            <a:r>
              <a:rPr lang="de-DE" dirty="0"/>
              <a:t>University Admission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586133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/>
              <a:t>Management </a:t>
            </a:r>
            <a:r>
              <a:rPr lang="en-US" sz="1200" b="1" dirty="0" smtClean="0"/>
              <a:t>Team: 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Chief </a:t>
            </a:r>
            <a:r>
              <a:rPr lang="en-US" sz="1200" dirty="0"/>
              <a:t>Executive Officer (CEO) </a:t>
            </a:r>
            <a:r>
              <a:rPr lang="en-US" sz="1200" dirty="0" smtClean="0"/>
              <a:t>responsible </a:t>
            </a:r>
            <a:r>
              <a:rPr lang="en-US" sz="1200" dirty="0"/>
              <a:t>for </a:t>
            </a:r>
            <a:r>
              <a:rPr lang="en-US" sz="1200" dirty="0" smtClean="0"/>
              <a:t>overall </a:t>
            </a:r>
            <a:r>
              <a:rPr lang="en-US" sz="1200" dirty="0"/>
              <a:t>business </a:t>
            </a:r>
            <a:r>
              <a:rPr lang="en-US" sz="1200" dirty="0" smtClean="0"/>
              <a:t>success. 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Chief </a:t>
            </a:r>
            <a:r>
              <a:rPr lang="en-US" sz="1200" dirty="0"/>
              <a:t>Operations Officer (COO) </a:t>
            </a:r>
            <a:r>
              <a:rPr lang="en-US" sz="1200" dirty="0" smtClean="0"/>
              <a:t>responsible </a:t>
            </a:r>
            <a:r>
              <a:rPr lang="en-US" sz="1200" dirty="0"/>
              <a:t>for defining the way operations are set </a:t>
            </a:r>
            <a:r>
              <a:rPr lang="en-US" sz="1200" dirty="0" smtClean="0"/>
              <a:t>up, sometimes Chief </a:t>
            </a:r>
            <a:r>
              <a:rPr lang="en-US" sz="1200" dirty="0"/>
              <a:t>Process Officer (CPO) </a:t>
            </a:r>
            <a:r>
              <a:rPr lang="en-US" sz="1200" dirty="0" smtClean="0"/>
              <a:t>or </a:t>
            </a:r>
            <a:r>
              <a:rPr lang="en-US" sz="1200" dirty="0"/>
              <a:t>Chief Process and Innovation Officer (CPIO</a:t>
            </a:r>
            <a:r>
              <a:rPr lang="en-US" sz="1200" dirty="0" smtClean="0"/>
              <a:t>).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Chief </a:t>
            </a:r>
            <a:r>
              <a:rPr lang="en-US" sz="1200" dirty="0"/>
              <a:t>Information Officer (CIO) </a:t>
            </a:r>
            <a:r>
              <a:rPr lang="en-US" sz="1200" dirty="0" smtClean="0"/>
              <a:t>responsible </a:t>
            </a:r>
            <a:r>
              <a:rPr lang="en-US" sz="1200" dirty="0"/>
              <a:t>for </a:t>
            </a:r>
            <a:r>
              <a:rPr lang="en-US" sz="1200" dirty="0" smtClean="0"/>
              <a:t>operation </a:t>
            </a:r>
            <a:r>
              <a:rPr lang="en-US" sz="1200" dirty="0"/>
              <a:t>of </a:t>
            </a:r>
            <a:r>
              <a:rPr lang="en-US" sz="1200" dirty="0" smtClean="0"/>
              <a:t>information </a:t>
            </a:r>
            <a:r>
              <a:rPr lang="en-US" sz="1200" dirty="0"/>
              <a:t>system infrastructure. 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Chief </a:t>
            </a:r>
            <a:r>
              <a:rPr lang="en-US" sz="1200" dirty="0"/>
              <a:t>Financial Officer (CFO) </a:t>
            </a:r>
            <a:r>
              <a:rPr lang="en-US" sz="1200" dirty="0" smtClean="0"/>
              <a:t>responsible </a:t>
            </a:r>
            <a:r>
              <a:rPr lang="en-US" sz="1200" dirty="0"/>
              <a:t>for </a:t>
            </a:r>
            <a:r>
              <a:rPr lang="en-US" sz="1200" dirty="0" smtClean="0"/>
              <a:t>overall </a:t>
            </a:r>
            <a:r>
              <a:rPr lang="en-US" sz="1200" dirty="0"/>
              <a:t>financial performance of the company. 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Human </a:t>
            </a:r>
            <a:r>
              <a:rPr lang="en-US" sz="1200" dirty="0"/>
              <a:t>Resources (HR) </a:t>
            </a:r>
            <a:r>
              <a:rPr lang="en-US" sz="1200" dirty="0" smtClean="0"/>
              <a:t>director plays key </a:t>
            </a:r>
            <a:r>
              <a:rPr lang="en-US" sz="1200" dirty="0"/>
              <a:t>role in processes that involve </a:t>
            </a:r>
            <a:r>
              <a:rPr lang="en-US" sz="1200" dirty="0" smtClean="0"/>
              <a:t>many process </a:t>
            </a:r>
            <a:r>
              <a:rPr lang="en-US" sz="1200" dirty="0"/>
              <a:t>participants.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/>
              <a:t>Process </a:t>
            </a:r>
            <a:r>
              <a:rPr lang="en-US" sz="1200" b="1" dirty="0" smtClean="0"/>
              <a:t>Owners: 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Process </a:t>
            </a:r>
            <a:r>
              <a:rPr lang="en-US" sz="1200" dirty="0"/>
              <a:t>owner is responsible for </a:t>
            </a:r>
            <a:r>
              <a:rPr lang="en-US" sz="1200" dirty="0" smtClean="0"/>
              <a:t>efficient </a:t>
            </a:r>
            <a:r>
              <a:rPr lang="en-US" sz="1200" dirty="0"/>
              <a:t>and effective operation of a given </a:t>
            </a:r>
            <a:r>
              <a:rPr lang="en-US" sz="1200" dirty="0" smtClean="0"/>
              <a:t>process, including 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Planning </a:t>
            </a:r>
            <a:r>
              <a:rPr lang="en-US" sz="1200" dirty="0"/>
              <a:t>and organizing, </a:t>
            </a:r>
            <a:r>
              <a:rPr lang="en-US" sz="1200" dirty="0" smtClean="0"/>
              <a:t>i.e. defining </a:t>
            </a:r>
            <a:r>
              <a:rPr lang="en-US" sz="1200" dirty="0"/>
              <a:t>performance measures and objectives as well as initiating and leading improvement </a:t>
            </a:r>
            <a:r>
              <a:rPr lang="en-US" sz="1200" dirty="0" smtClean="0"/>
              <a:t>projects. 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Monitoring, i.e. ensuring </a:t>
            </a:r>
            <a:r>
              <a:rPr lang="en-US" sz="1200" dirty="0"/>
              <a:t>that </a:t>
            </a:r>
            <a:r>
              <a:rPr lang="en-US" sz="1200" dirty="0" smtClean="0"/>
              <a:t>performance </a:t>
            </a:r>
            <a:r>
              <a:rPr lang="en-US" sz="1200" dirty="0"/>
              <a:t>objectives </a:t>
            </a:r>
            <a:r>
              <a:rPr lang="en-US" sz="1200" dirty="0" smtClean="0"/>
              <a:t>are </a:t>
            </a:r>
            <a:r>
              <a:rPr lang="en-US" sz="1200" dirty="0"/>
              <a:t>met, and </a:t>
            </a:r>
            <a:r>
              <a:rPr lang="en-US" sz="1200" dirty="0" smtClean="0"/>
              <a:t>taking </a:t>
            </a:r>
            <a:r>
              <a:rPr lang="en-US" sz="1200" dirty="0"/>
              <a:t>corrective </a:t>
            </a:r>
            <a:r>
              <a:rPr lang="en-US" sz="1200" dirty="0" smtClean="0"/>
              <a:t>actions.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Process </a:t>
            </a:r>
            <a:r>
              <a:rPr lang="en-US" sz="1200" dirty="0"/>
              <a:t>owner is involved in process modeling, analysis, redesign, implementation, and monitoring.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35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Stakeholders in </a:t>
            </a:r>
            <a:r>
              <a:rPr lang="de-DE" dirty="0" err="1" smtClean="0"/>
              <a:t>the</a:t>
            </a:r>
            <a:r>
              <a:rPr lang="de-DE" dirty="0" smtClean="0"/>
              <a:t> BPM </a:t>
            </a:r>
            <a:r>
              <a:rPr lang="de-DE" dirty="0" err="1" smtClean="0"/>
              <a:t>Lifecycle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107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200" b="1" dirty="0"/>
              <a:t>Process </a:t>
            </a:r>
            <a:r>
              <a:rPr lang="en-US" sz="1200" b="1" dirty="0" smtClean="0"/>
              <a:t>Participants:</a:t>
            </a:r>
          </a:p>
          <a:p>
            <a:pPr lvl="1"/>
            <a:r>
              <a:rPr lang="en-US" sz="1200" dirty="0" smtClean="0"/>
              <a:t>Perform activities </a:t>
            </a:r>
            <a:r>
              <a:rPr lang="en-US" sz="1200" dirty="0"/>
              <a:t>of </a:t>
            </a:r>
            <a:r>
              <a:rPr lang="en-US" sz="1200" dirty="0" smtClean="0"/>
              <a:t>business </a:t>
            </a:r>
            <a:r>
              <a:rPr lang="en-US" sz="1200" dirty="0"/>
              <a:t>process on </a:t>
            </a:r>
            <a:r>
              <a:rPr lang="en-US" sz="1200" dirty="0" smtClean="0"/>
              <a:t>day-to-day </a:t>
            </a:r>
            <a:r>
              <a:rPr lang="en-US" sz="1200" dirty="0"/>
              <a:t>basis. </a:t>
            </a:r>
            <a:endParaRPr lang="en-US" sz="1200" dirty="0" smtClean="0"/>
          </a:p>
          <a:p>
            <a:pPr lvl="1"/>
            <a:r>
              <a:rPr lang="en-US" sz="1200" dirty="0" smtClean="0"/>
              <a:t>Conduct </a:t>
            </a:r>
            <a:r>
              <a:rPr lang="en-US" sz="1200" dirty="0"/>
              <a:t>routine work according to the standards and guidelines of the company. </a:t>
            </a:r>
            <a:endParaRPr lang="en-US" sz="1200" dirty="0" smtClean="0"/>
          </a:p>
          <a:p>
            <a:pPr lvl="1"/>
            <a:r>
              <a:rPr lang="en-US" sz="1200" dirty="0" smtClean="0"/>
              <a:t>Coordinated </a:t>
            </a:r>
            <a:r>
              <a:rPr lang="en-US" sz="1200" dirty="0"/>
              <a:t>by </a:t>
            </a:r>
            <a:r>
              <a:rPr lang="en-US" sz="1200" dirty="0" smtClean="0"/>
              <a:t>process </a:t>
            </a:r>
            <a:r>
              <a:rPr lang="en-US" sz="1200" dirty="0"/>
              <a:t>owner, who is responsible for </a:t>
            </a:r>
            <a:r>
              <a:rPr lang="en-US" sz="1200" dirty="0" smtClean="0"/>
              <a:t>non-routine </a:t>
            </a:r>
            <a:r>
              <a:rPr lang="en-US" sz="1200" dirty="0"/>
              <a:t>aspects of </a:t>
            </a:r>
            <a:r>
              <a:rPr lang="en-US" sz="1200" dirty="0" smtClean="0"/>
              <a:t>process</a:t>
            </a:r>
            <a:r>
              <a:rPr lang="en-US" sz="1200" dirty="0"/>
              <a:t>. </a:t>
            </a:r>
            <a:endParaRPr lang="en-US" sz="1200" dirty="0" smtClean="0"/>
          </a:p>
          <a:p>
            <a:pPr lvl="1"/>
            <a:r>
              <a:rPr lang="en-US" sz="1200" dirty="0" smtClean="0"/>
              <a:t>Involved </a:t>
            </a:r>
            <a:r>
              <a:rPr lang="en-US" sz="1200" dirty="0"/>
              <a:t>as domain experts during process discovery and process analysis. </a:t>
            </a:r>
            <a:endParaRPr lang="en-US" sz="1200" dirty="0" smtClean="0"/>
          </a:p>
          <a:p>
            <a:pPr lvl="1"/>
            <a:r>
              <a:rPr lang="en-US" sz="1200" dirty="0" smtClean="0"/>
              <a:t>Support </a:t>
            </a:r>
            <a:r>
              <a:rPr lang="en-US" sz="1200" dirty="0"/>
              <a:t>redesign activities and </a:t>
            </a:r>
            <a:r>
              <a:rPr lang="en-US" sz="1200" dirty="0" smtClean="0"/>
              <a:t>implementation.</a:t>
            </a:r>
            <a:endParaRPr lang="en-US" sz="1200" dirty="0"/>
          </a:p>
          <a:p>
            <a:r>
              <a:rPr lang="en-US" sz="1200" b="1" dirty="0"/>
              <a:t>Process </a:t>
            </a:r>
            <a:r>
              <a:rPr lang="en-US" sz="1200" b="1" dirty="0" smtClean="0"/>
              <a:t>Analysts: </a:t>
            </a:r>
            <a:endParaRPr lang="en-US" sz="1200" dirty="0" smtClean="0"/>
          </a:p>
          <a:p>
            <a:pPr lvl="1"/>
            <a:r>
              <a:rPr lang="en-US" sz="1200" dirty="0" smtClean="0"/>
              <a:t>Conduct </a:t>
            </a:r>
            <a:r>
              <a:rPr lang="en-US" sz="1200" dirty="0"/>
              <a:t>process identification, </a:t>
            </a:r>
            <a:r>
              <a:rPr lang="en-US" sz="1200" dirty="0" smtClean="0"/>
              <a:t>discovery, </a:t>
            </a:r>
            <a:r>
              <a:rPr lang="en-US" sz="1200" dirty="0"/>
              <a:t>analysis, and </a:t>
            </a:r>
            <a:r>
              <a:rPr lang="en-US" sz="1200" dirty="0" smtClean="0"/>
              <a:t>redesign. </a:t>
            </a:r>
          </a:p>
          <a:p>
            <a:pPr lvl="1"/>
            <a:r>
              <a:rPr lang="en-US" sz="1200" dirty="0" smtClean="0"/>
              <a:t>Coordinate implementation and monitoring.</a:t>
            </a:r>
          </a:p>
          <a:p>
            <a:pPr lvl="1"/>
            <a:r>
              <a:rPr lang="en-US" sz="1200" dirty="0" smtClean="0"/>
              <a:t>Report </a:t>
            </a:r>
            <a:r>
              <a:rPr lang="en-US" sz="1200" dirty="0"/>
              <a:t>to management and process </a:t>
            </a:r>
            <a:r>
              <a:rPr lang="en-US" sz="1200" dirty="0" smtClean="0"/>
              <a:t>owners</a:t>
            </a:r>
          </a:p>
          <a:p>
            <a:pPr lvl="1"/>
            <a:r>
              <a:rPr lang="en-US" sz="1200" dirty="0" smtClean="0"/>
              <a:t>Have business or IT </a:t>
            </a:r>
            <a:r>
              <a:rPr lang="en-US" sz="1200" dirty="0"/>
              <a:t>background.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200" b="1" dirty="0" smtClean="0"/>
              <a:t>Process Methodologist: </a:t>
            </a:r>
            <a:endParaRPr lang="en-US" sz="1200" dirty="0" smtClean="0"/>
          </a:p>
          <a:p>
            <a:pPr lvl="1"/>
            <a:r>
              <a:rPr lang="en-US" sz="1200" dirty="0" smtClean="0"/>
              <a:t>Provides advice on methods, techniques </a:t>
            </a:r>
            <a:r>
              <a:rPr lang="en-US" sz="1200" dirty="0"/>
              <a:t>and software </a:t>
            </a:r>
            <a:r>
              <a:rPr lang="en-US" sz="1200" dirty="0" smtClean="0"/>
              <a:t>tools.</a:t>
            </a:r>
          </a:p>
          <a:p>
            <a:pPr lvl="1"/>
            <a:r>
              <a:rPr lang="en-US" sz="1200" dirty="0" smtClean="0"/>
              <a:t>Coordinates </a:t>
            </a:r>
            <a:r>
              <a:rPr lang="en-US" sz="1200" dirty="0"/>
              <a:t>technical </a:t>
            </a:r>
            <a:r>
              <a:rPr lang="en-US" sz="1200" dirty="0" smtClean="0"/>
              <a:t>training.</a:t>
            </a:r>
            <a:endParaRPr lang="en-US" sz="1200" dirty="0"/>
          </a:p>
          <a:p>
            <a:r>
              <a:rPr lang="en-US" sz="1200" b="1" dirty="0" smtClean="0"/>
              <a:t>System Engineers: </a:t>
            </a:r>
            <a:endParaRPr lang="en-US" sz="1200" dirty="0" smtClean="0"/>
          </a:p>
          <a:p>
            <a:pPr lvl="1"/>
            <a:r>
              <a:rPr lang="en-US" sz="1200" dirty="0" smtClean="0"/>
              <a:t>Translate </a:t>
            </a:r>
            <a:r>
              <a:rPr lang="en-US" sz="1200" dirty="0"/>
              <a:t>requirements into </a:t>
            </a:r>
            <a:r>
              <a:rPr lang="en-US" sz="1200" dirty="0" smtClean="0"/>
              <a:t>system </a:t>
            </a:r>
            <a:r>
              <a:rPr lang="en-US" sz="1200" dirty="0"/>
              <a:t>design </a:t>
            </a:r>
            <a:endParaRPr lang="en-US" sz="1200" dirty="0" smtClean="0"/>
          </a:p>
          <a:p>
            <a:pPr lvl="1"/>
            <a:r>
              <a:rPr lang="en-US" sz="1200" dirty="0" smtClean="0"/>
              <a:t>Responsible </a:t>
            </a:r>
            <a:r>
              <a:rPr lang="en-US" sz="1200" dirty="0"/>
              <a:t>for </a:t>
            </a:r>
            <a:r>
              <a:rPr lang="en-US" sz="1200" dirty="0" smtClean="0"/>
              <a:t>implementation</a:t>
            </a:r>
            <a:r>
              <a:rPr lang="en-US" sz="1200" dirty="0"/>
              <a:t>, testing and </a:t>
            </a:r>
            <a:r>
              <a:rPr lang="en-US" sz="1200" dirty="0" smtClean="0"/>
              <a:t>deployment. </a:t>
            </a:r>
          </a:p>
          <a:p>
            <a:r>
              <a:rPr lang="en-US" sz="1200" b="1" dirty="0" smtClean="0"/>
              <a:t>BPM </a:t>
            </a:r>
            <a:r>
              <a:rPr lang="en-US" sz="1200" b="1" dirty="0"/>
              <a:t>Group (also </a:t>
            </a:r>
            <a:r>
              <a:rPr lang="en-US" sz="1200" b="1" dirty="0" smtClean="0"/>
              <a:t>BPM </a:t>
            </a:r>
            <a:r>
              <a:rPr lang="en-US" sz="1200" b="1" dirty="0"/>
              <a:t>Center of Excellence</a:t>
            </a:r>
            <a:r>
              <a:rPr lang="en-US" sz="1200" b="1" dirty="0" smtClean="0"/>
              <a:t>): </a:t>
            </a:r>
          </a:p>
          <a:p>
            <a:pPr lvl="1"/>
            <a:r>
              <a:rPr lang="en-US" sz="1200" dirty="0" smtClean="0"/>
              <a:t>Responsible for </a:t>
            </a:r>
            <a:r>
              <a:rPr lang="en-US" sz="1200" dirty="0"/>
              <a:t>preserving </a:t>
            </a:r>
            <a:r>
              <a:rPr lang="en-US" sz="1200" dirty="0" smtClean="0"/>
              <a:t>project knowledge </a:t>
            </a:r>
            <a:r>
              <a:rPr lang="en-US" sz="1200" dirty="0"/>
              <a:t>and </a:t>
            </a:r>
            <a:r>
              <a:rPr lang="en-US" sz="1200" dirty="0" smtClean="0"/>
              <a:t>documentation.</a:t>
            </a:r>
          </a:p>
          <a:p>
            <a:pPr lvl="1"/>
            <a:r>
              <a:rPr lang="en-US" sz="1200" dirty="0" smtClean="0"/>
              <a:t>Maintain </a:t>
            </a:r>
            <a:r>
              <a:rPr lang="en-US" sz="1200" dirty="0"/>
              <a:t>process </a:t>
            </a:r>
            <a:r>
              <a:rPr lang="en-US" sz="1200" dirty="0" smtClean="0"/>
              <a:t>architecture. </a:t>
            </a:r>
          </a:p>
          <a:p>
            <a:pPr lvl="1"/>
            <a:r>
              <a:rPr lang="en-US" sz="1200" dirty="0" smtClean="0"/>
              <a:t>Prioritize </a:t>
            </a:r>
            <a:r>
              <a:rPr lang="en-US" sz="1200" dirty="0"/>
              <a:t>process redesign </a:t>
            </a:r>
            <a:r>
              <a:rPr lang="en-US" sz="1200" dirty="0" smtClean="0"/>
              <a:t>projects.</a:t>
            </a:r>
          </a:p>
          <a:p>
            <a:pPr lvl="1"/>
            <a:r>
              <a:rPr lang="en-US" sz="1200" dirty="0" smtClean="0"/>
              <a:t>Align </a:t>
            </a:r>
            <a:r>
              <a:rPr lang="en-US" sz="1200" dirty="0"/>
              <a:t>the BPM efforts with </a:t>
            </a:r>
            <a:r>
              <a:rPr lang="en-US" sz="1200" dirty="0" smtClean="0"/>
              <a:t>strategic goals. </a:t>
            </a:r>
          </a:p>
          <a:p>
            <a:pPr lvl="1"/>
            <a:r>
              <a:rPr lang="en-US" sz="1200" dirty="0" smtClean="0"/>
              <a:t>Most </a:t>
            </a:r>
            <a:r>
              <a:rPr lang="en-US" sz="1200" dirty="0"/>
              <a:t>common in large organizations </a:t>
            </a:r>
            <a:r>
              <a:rPr lang="en-US" sz="1200" dirty="0" smtClean="0"/>
              <a:t>with several </a:t>
            </a:r>
            <a:r>
              <a:rPr lang="en-US" sz="1200" dirty="0"/>
              <a:t>years of BPM experience.</a:t>
            </a: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36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Stakeholders in </a:t>
            </a:r>
            <a:r>
              <a:rPr lang="de-DE" dirty="0" err="1" smtClean="0"/>
              <a:t>the</a:t>
            </a:r>
            <a:r>
              <a:rPr lang="de-DE" dirty="0" smtClean="0"/>
              <a:t> BPM </a:t>
            </a:r>
            <a:r>
              <a:rPr lang="de-DE" dirty="0" err="1" smtClean="0"/>
              <a:t>Lifecycle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916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Processes Everywhere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Ingredients of a Business Process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Origins and History of BPM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Functional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Birth of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Thinking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Rise and Fall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BPR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BPM Lifecycle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37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5150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process </a:t>
            </a:r>
            <a:r>
              <a:rPr lang="en-US" dirty="0"/>
              <a:t>is a collection of events, activities, </a:t>
            </a:r>
            <a:r>
              <a:rPr lang="en-US" dirty="0" smtClean="0"/>
              <a:t>and decisions </a:t>
            </a:r>
            <a:r>
              <a:rPr lang="en-US" dirty="0"/>
              <a:t>that collectively lead to an outcome that brings value to an </a:t>
            </a:r>
            <a:r>
              <a:rPr lang="en-US" dirty="0" smtClean="0"/>
              <a:t>organization’s customers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organization has processes. </a:t>
            </a:r>
            <a:endParaRPr lang="en-US" dirty="0" smtClean="0"/>
          </a:p>
          <a:p>
            <a:r>
              <a:rPr lang="en-US" dirty="0" smtClean="0"/>
              <a:t>Managing processes ensures </a:t>
            </a:r>
            <a:r>
              <a:rPr lang="en-US" dirty="0"/>
              <a:t>that they </a:t>
            </a:r>
            <a:r>
              <a:rPr lang="en-US" dirty="0" smtClean="0"/>
              <a:t>produce value.</a:t>
            </a:r>
            <a:endParaRPr lang="en-US" dirty="0"/>
          </a:p>
          <a:p>
            <a:r>
              <a:rPr lang="en-US" dirty="0" smtClean="0"/>
              <a:t>BPM </a:t>
            </a:r>
            <a:r>
              <a:rPr lang="en-US" dirty="0"/>
              <a:t>is a </a:t>
            </a:r>
            <a:r>
              <a:rPr lang="en-US" dirty="0" smtClean="0"/>
              <a:t>body of </a:t>
            </a:r>
            <a:r>
              <a:rPr lang="en-US" dirty="0"/>
              <a:t>principles, methods, and tools to design, analyze, execute, and monitor </a:t>
            </a:r>
            <a:r>
              <a:rPr lang="en-US" dirty="0" smtClean="0"/>
              <a:t>business processes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models and performance measures </a:t>
            </a:r>
            <a:r>
              <a:rPr lang="en-US" dirty="0" smtClean="0"/>
              <a:t>are pillars </a:t>
            </a:r>
            <a:r>
              <a:rPr lang="en-US" dirty="0"/>
              <a:t>for managing processes. </a:t>
            </a:r>
            <a:endParaRPr lang="en-US" dirty="0" smtClean="0"/>
          </a:p>
          <a:p>
            <a:r>
              <a:rPr lang="en-US" dirty="0" smtClean="0"/>
              <a:t>Various </a:t>
            </a:r>
            <a:r>
              <a:rPr lang="en-US" dirty="0"/>
              <a:t>related disciplines </a:t>
            </a:r>
            <a:r>
              <a:rPr lang="en-US" dirty="0" smtClean="0"/>
              <a:t>complement </a:t>
            </a:r>
            <a:r>
              <a:rPr lang="en-US" dirty="0"/>
              <a:t>BPM, </a:t>
            </a:r>
            <a:r>
              <a:rPr lang="en-US" dirty="0" smtClean="0"/>
              <a:t>such as </a:t>
            </a:r>
            <a:r>
              <a:rPr lang="en-US" dirty="0"/>
              <a:t>Lean, Six Sigma, and Total Quality Management.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38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21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19618" y="1344613"/>
            <a:ext cx="8357982" cy="3853905"/>
          </a:xfrm>
        </p:spPr>
        <p:txBody>
          <a:bodyPr>
            <a:normAutofit/>
          </a:bodyPr>
          <a:lstStyle/>
          <a:p>
            <a:r>
              <a:rPr lang="en-US" dirty="0"/>
              <a:t>Every </a:t>
            </a:r>
            <a:r>
              <a:rPr lang="en-US" dirty="0" smtClean="0"/>
              <a:t>organization (governmental </a:t>
            </a:r>
            <a:r>
              <a:rPr lang="en-US" dirty="0"/>
              <a:t>body, a non-profit organization, or </a:t>
            </a:r>
            <a:r>
              <a:rPr lang="en-US" dirty="0" smtClean="0"/>
              <a:t>an enterprise) has </a:t>
            </a:r>
            <a:r>
              <a:rPr lang="en-US" dirty="0"/>
              <a:t>to manage a number of processes.</a:t>
            </a:r>
            <a:endParaRPr lang="de-DE" dirty="0" smtClean="0"/>
          </a:p>
          <a:p>
            <a:r>
              <a:rPr lang="de-DE" dirty="0" smtClean="0"/>
              <a:t>Examples </a:t>
            </a:r>
            <a:r>
              <a:rPr lang="de-DE" dirty="0"/>
              <a:t>of Processes in Many Organizations</a:t>
            </a:r>
          </a:p>
          <a:p>
            <a:pPr lvl="1"/>
            <a:r>
              <a:rPr lang="de-DE" dirty="0" smtClean="0"/>
              <a:t>Order-to-Cash</a:t>
            </a:r>
          </a:p>
          <a:p>
            <a:pPr lvl="2"/>
            <a:r>
              <a:rPr lang="en-US" dirty="0" smtClean="0"/>
              <a:t>Starts by a customer who submits an order to purchase a product or a service and ends when </a:t>
            </a:r>
            <a:r>
              <a:rPr lang="en-US" dirty="0"/>
              <a:t>the product or </a:t>
            </a:r>
            <a:r>
              <a:rPr lang="en-US" dirty="0" smtClean="0"/>
              <a:t>service is </a:t>
            </a:r>
            <a:r>
              <a:rPr lang="en-US" dirty="0"/>
              <a:t>delivered </a:t>
            </a:r>
            <a:r>
              <a:rPr lang="en-US" dirty="0" smtClean="0"/>
              <a:t>and the </a:t>
            </a:r>
            <a:r>
              <a:rPr lang="en-US" dirty="0"/>
              <a:t>customer has made the corresponding payment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This process encompasses (shipment, </a:t>
            </a:r>
            <a:r>
              <a:rPr lang="en-US" dirty="0"/>
              <a:t>delivery, invoicing, </a:t>
            </a:r>
            <a:r>
              <a:rPr lang="en-US" dirty="0" smtClean="0"/>
              <a:t>and payment receipt)</a:t>
            </a:r>
            <a:endParaRPr lang="de-DE" dirty="0" smtClean="0"/>
          </a:p>
          <a:p>
            <a:pPr lvl="1"/>
            <a:r>
              <a:rPr lang="de-DE" dirty="0" smtClean="0"/>
              <a:t>Quote-to-Order</a:t>
            </a:r>
          </a:p>
          <a:p>
            <a:pPr lvl="2"/>
            <a:r>
              <a:rPr lang="en-US" dirty="0" smtClean="0"/>
              <a:t>Precedes </a:t>
            </a:r>
            <a:r>
              <a:rPr lang="en-US" dirty="0"/>
              <a:t>an order-to-cash </a:t>
            </a:r>
            <a:r>
              <a:rPr lang="en-US" dirty="0" smtClean="0"/>
              <a:t>process</a:t>
            </a:r>
            <a:endParaRPr lang="en-US" dirty="0"/>
          </a:p>
          <a:p>
            <a:pPr lvl="2"/>
            <a:r>
              <a:rPr lang="en-US" dirty="0" smtClean="0"/>
              <a:t>Starts when supplier </a:t>
            </a:r>
            <a:r>
              <a:rPr lang="en-US" dirty="0"/>
              <a:t>receives a “Request for Quote” (</a:t>
            </a:r>
            <a:r>
              <a:rPr lang="en-US" dirty="0" smtClean="0"/>
              <a:t>RFQ) from </a:t>
            </a:r>
            <a:r>
              <a:rPr lang="en-US" dirty="0"/>
              <a:t>a customer and ends when the customer </a:t>
            </a:r>
            <a:r>
              <a:rPr lang="en-US" dirty="0" smtClean="0"/>
              <a:t>places </a:t>
            </a:r>
            <a:r>
              <a:rPr lang="en-US" dirty="0"/>
              <a:t>a purchase </a:t>
            </a:r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</a:t>
            </a:r>
            <a:r>
              <a:rPr lang="en-US" dirty="0" smtClean="0"/>
              <a:t>Everywhere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79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19618" y="1344613"/>
            <a:ext cx="8357982" cy="3853905"/>
          </a:xfrm>
        </p:spPr>
        <p:txBody>
          <a:bodyPr>
            <a:normAutofit/>
          </a:bodyPr>
          <a:lstStyle/>
          <a:p>
            <a:r>
              <a:rPr lang="de-DE" dirty="0" smtClean="0"/>
              <a:t>Examples </a:t>
            </a:r>
            <a:r>
              <a:rPr lang="de-DE" dirty="0"/>
              <a:t>of Processes in Many Organizations</a:t>
            </a:r>
          </a:p>
          <a:p>
            <a:pPr lvl="1"/>
            <a:r>
              <a:rPr lang="de-DE" dirty="0" smtClean="0"/>
              <a:t>Procure-to-Pay</a:t>
            </a:r>
          </a:p>
          <a:p>
            <a:pPr lvl="2"/>
            <a:r>
              <a:rPr lang="en-US" dirty="0" smtClean="0"/>
              <a:t>Starts </a:t>
            </a:r>
            <a:r>
              <a:rPr lang="en-US" dirty="0"/>
              <a:t>when someone in an organization </a:t>
            </a:r>
            <a:r>
              <a:rPr lang="en-US" dirty="0" smtClean="0"/>
              <a:t>determines that </a:t>
            </a:r>
            <a:r>
              <a:rPr lang="en-US" dirty="0"/>
              <a:t>a given product or service needs to be </a:t>
            </a:r>
            <a:r>
              <a:rPr lang="en-US" dirty="0" smtClean="0"/>
              <a:t>purchased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ends </a:t>
            </a:r>
            <a:r>
              <a:rPr lang="en-US" dirty="0" smtClean="0"/>
              <a:t>when the </a:t>
            </a:r>
            <a:r>
              <a:rPr lang="en-US" dirty="0"/>
              <a:t>product or service has been delivered and paid </a:t>
            </a:r>
            <a:r>
              <a:rPr lang="en-US" dirty="0" smtClean="0"/>
              <a:t>for</a:t>
            </a:r>
            <a:endParaRPr lang="de-DE" dirty="0" smtClean="0"/>
          </a:p>
          <a:p>
            <a:pPr lvl="1"/>
            <a:r>
              <a:rPr lang="de-DE" dirty="0" smtClean="0"/>
              <a:t>Issue-to-Resolution</a:t>
            </a:r>
          </a:p>
          <a:p>
            <a:pPr lvl="2"/>
            <a:r>
              <a:rPr lang="en-US" dirty="0"/>
              <a:t>This type of process starts when a customer raises a </a:t>
            </a:r>
            <a:r>
              <a:rPr lang="en-US" dirty="0" smtClean="0"/>
              <a:t>problem or issue (complaint)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The process continues until the </a:t>
            </a:r>
            <a:r>
              <a:rPr lang="en-US" dirty="0" smtClean="0"/>
              <a:t>customer, the </a:t>
            </a:r>
            <a:r>
              <a:rPr lang="en-US" dirty="0"/>
              <a:t>supplier, or </a:t>
            </a:r>
            <a:r>
              <a:rPr lang="en-US" dirty="0" smtClean="0"/>
              <a:t>both </a:t>
            </a:r>
            <a:r>
              <a:rPr lang="en-US" dirty="0"/>
              <a:t>of them, agree that the issue has been resolved.</a:t>
            </a:r>
          </a:p>
          <a:p>
            <a:pPr lvl="1"/>
            <a:r>
              <a:rPr lang="de-DE" dirty="0" smtClean="0"/>
              <a:t>Etc....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</a:t>
            </a:r>
            <a:r>
              <a:rPr lang="en-US" dirty="0" smtClean="0"/>
              <a:t>Everywhere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336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Example: </a:t>
            </a:r>
            <a:r>
              <a:rPr lang="en-US" b="0" dirty="0"/>
              <a:t>Procure-to-pay process at </a:t>
            </a:r>
            <a:r>
              <a:rPr lang="de-DE" b="0" dirty="0"/>
              <a:t>Construction Company BuildIT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80" y="1344613"/>
            <a:ext cx="5139266" cy="3854450"/>
          </a:xfrm>
        </p:spPr>
      </p:pic>
      <p:sp>
        <p:nvSpPr>
          <p:cNvPr id="9" name="Textfeld 8"/>
          <p:cNvSpPr txBox="1"/>
          <p:nvPr/>
        </p:nvSpPr>
        <p:spPr>
          <a:xfrm>
            <a:off x="1773936" y="5203825"/>
            <a:ext cx="513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/>
              <a:t>Construction</a:t>
            </a:r>
            <a:r>
              <a:rPr lang="de-DE" sz="1000"/>
              <a:t> </a:t>
            </a:r>
            <a:r>
              <a:rPr lang="de-DE" sz="1000" smtClean="0"/>
              <a:t>Site </a:t>
            </a:r>
            <a:r>
              <a:rPr lang="de-DE" sz="1000" dirty="0" err="1" smtClean="0"/>
              <a:t>of</a:t>
            </a:r>
            <a:r>
              <a:rPr lang="de-DE" sz="1000" dirty="0" smtClean="0"/>
              <a:t> 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</a:t>
            </a:r>
            <a:br>
              <a:rPr lang="de-DE" sz="1000" dirty="0" smtClean="0"/>
            </a:br>
            <a:r>
              <a:rPr lang="de-DE" sz="1000" dirty="0" smtClean="0"/>
              <a:t>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74938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BuildIT</a:t>
            </a:r>
            <a:r>
              <a:rPr lang="en-US" dirty="0"/>
              <a:t> is a construction company specialized in public works, such as roads, bridges</a:t>
            </a:r>
            <a:r>
              <a:rPr lang="en-US" dirty="0" smtClean="0"/>
              <a:t>, pipelines</a:t>
            </a:r>
            <a:r>
              <a:rPr lang="en-US" dirty="0"/>
              <a:t>, tunnels and railroads. Within </a:t>
            </a:r>
            <a:r>
              <a:rPr lang="en-US" dirty="0" err="1"/>
              <a:t>BuildIT</a:t>
            </a:r>
            <a:r>
              <a:rPr lang="en-US" dirty="0"/>
              <a:t>, it often happens that engineers working </a:t>
            </a:r>
            <a:r>
              <a:rPr lang="en-US" dirty="0" smtClean="0"/>
              <a:t>at a </a:t>
            </a:r>
            <a:r>
              <a:rPr lang="en-US" dirty="0"/>
              <a:t>construction site (called site engineers) need a piece of equipment, such as a truck, </a:t>
            </a:r>
            <a:r>
              <a:rPr lang="en-US" dirty="0" smtClean="0"/>
              <a:t>an excavator</a:t>
            </a:r>
            <a:r>
              <a:rPr lang="en-US" dirty="0"/>
              <a:t>, a bulldozer, a water pump, etc. </a:t>
            </a:r>
            <a:r>
              <a:rPr lang="en-US" dirty="0" err="1"/>
              <a:t>BuildIT</a:t>
            </a:r>
            <a:r>
              <a:rPr lang="en-US" dirty="0"/>
              <a:t> owns very little equipment and instead </a:t>
            </a:r>
            <a:r>
              <a:rPr lang="en-US" dirty="0" smtClean="0"/>
              <a:t>it rents </a:t>
            </a:r>
            <a:r>
              <a:rPr lang="en-US" dirty="0"/>
              <a:t>most of its equipment from specialized suppliers.</a:t>
            </a:r>
          </a:p>
          <a:p>
            <a:r>
              <a:rPr lang="en-US" dirty="0"/>
              <a:t>The existing business process for renting equipment goes as follows. When site </a:t>
            </a:r>
            <a:r>
              <a:rPr lang="en-US" dirty="0" smtClean="0"/>
              <a:t>engineers need </a:t>
            </a:r>
            <a:r>
              <a:rPr lang="en-US" dirty="0"/>
              <a:t>to rent a piece of equipment, they fill in a form called “Equipment Rental Request” </a:t>
            </a:r>
            <a:r>
              <a:rPr lang="en-US" dirty="0" smtClean="0"/>
              <a:t>and send </a:t>
            </a:r>
            <a:r>
              <a:rPr lang="en-US" dirty="0"/>
              <a:t>this request by email to one of the clerks at the company’s depot. The clerk at the </a:t>
            </a:r>
            <a:r>
              <a:rPr lang="en-US" dirty="0" smtClean="0"/>
              <a:t>depot receives </a:t>
            </a:r>
            <a:r>
              <a:rPr lang="en-US" dirty="0"/>
              <a:t>the request and, after consulting the </a:t>
            </a:r>
            <a:r>
              <a:rPr lang="en-US" dirty="0" smtClean="0"/>
              <a:t>catalogs </a:t>
            </a:r>
            <a:r>
              <a:rPr lang="en-US" dirty="0"/>
              <a:t>of the equipment suppliers, </a:t>
            </a:r>
            <a:r>
              <a:rPr lang="en-US" dirty="0" smtClean="0"/>
              <a:t>selects the </a:t>
            </a:r>
            <a:r>
              <a:rPr lang="en-US" dirty="0"/>
              <a:t>most cost-effective equipment that complies with the request. Next, the clerk checks </a:t>
            </a:r>
            <a:r>
              <a:rPr lang="en-US" dirty="0" smtClean="0"/>
              <a:t>the availability </a:t>
            </a:r>
            <a:r>
              <a:rPr lang="en-US" dirty="0"/>
              <a:t>of the selected equipment with the supplier via phone or email. Sometimes </a:t>
            </a:r>
            <a:r>
              <a:rPr lang="en-US" dirty="0" smtClean="0"/>
              <a:t>the selected </a:t>
            </a:r>
            <a:r>
              <a:rPr lang="en-US" dirty="0"/>
              <a:t>option is not available. In these cases, the clerk has to select an alternative piece </a:t>
            </a:r>
            <a:r>
              <a:rPr lang="en-US" dirty="0" smtClean="0"/>
              <a:t>of equipment </a:t>
            </a:r>
            <a:r>
              <a:rPr lang="en-US" dirty="0"/>
              <a:t>and check its availability with the corresponding supplier.</a:t>
            </a:r>
          </a:p>
          <a:p>
            <a:r>
              <a:rPr lang="en-US" dirty="0"/>
              <a:t>After finding a suitable and available piece of equipment, the clerk adds the details of </a:t>
            </a:r>
            <a:r>
              <a:rPr lang="en-US" dirty="0" smtClean="0"/>
              <a:t>the selected </a:t>
            </a:r>
            <a:r>
              <a:rPr lang="en-US" dirty="0"/>
              <a:t>equipment to the rental request. Each rental request has to be approved by a </a:t>
            </a:r>
            <a:r>
              <a:rPr lang="en-US" dirty="0" smtClean="0"/>
              <a:t>works engineer</a:t>
            </a:r>
            <a:r>
              <a:rPr lang="en-US" dirty="0"/>
              <a:t>, who also works at the depot. In some cases, the works engineer rejects the </a:t>
            </a:r>
            <a:r>
              <a:rPr lang="en-US" dirty="0" smtClean="0"/>
              <a:t>equipment rental </a:t>
            </a:r>
            <a:r>
              <a:rPr lang="en-US" dirty="0"/>
              <a:t>request. Some rejections lead to the cancelation of the request, i.e., no </a:t>
            </a:r>
            <a:r>
              <a:rPr lang="en-US" dirty="0" smtClean="0"/>
              <a:t>equipment is </a:t>
            </a:r>
            <a:r>
              <a:rPr lang="en-US" dirty="0"/>
              <a:t>rented at all. Other rejections are resolved by replacing the selected equipment </a:t>
            </a:r>
            <a:r>
              <a:rPr lang="en-US" dirty="0" smtClean="0"/>
              <a:t>with another </a:t>
            </a:r>
            <a:r>
              <a:rPr lang="en-US" dirty="0"/>
              <a:t>equipment – such as a cheaper piece of equipment or a more appropriate </a:t>
            </a:r>
            <a:r>
              <a:rPr lang="en-US" dirty="0" smtClean="0"/>
              <a:t>piece of </a:t>
            </a:r>
            <a:r>
              <a:rPr lang="en-US" dirty="0"/>
              <a:t>equipment for the job. In this latter case, the clerk needs to lodge another </a:t>
            </a:r>
            <a:r>
              <a:rPr lang="en-US" dirty="0" smtClean="0"/>
              <a:t>availability request.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Example: </a:t>
            </a:r>
            <a:r>
              <a:rPr lang="en-US" b="0" dirty="0"/>
              <a:t>Procure-to-pay process at </a:t>
            </a:r>
            <a:r>
              <a:rPr lang="de-DE" b="0" dirty="0"/>
              <a:t>Construction Company BuildIT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063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2019" y="1239521"/>
            <a:ext cx="7759644" cy="3958998"/>
          </a:xfrm>
        </p:spPr>
        <p:txBody>
          <a:bodyPr>
            <a:noAutofit/>
          </a:bodyPr>
          <a:lstStyle/>
          <a:p>
            <a:r>
              <a:rPr lang="en-US" sz="1400" dirty="0" smtClean="0"/>
              <a:t>When </a:t>
            </a:r>
            <a:r>
              <a:rPr lang="en-US" sz="1400" dirty="0"/>
              <a:t>a works engineer approves a rental request, the clerk sends a confirmation to </a:t>
            </a:r>
            <a:r>
              <a:rPr lang="en-US" sz="1400" dirty="0" smtClean="0"/>
              <a:t>the supplier</a:t>
            </a:r>
            <a:r>
              <a:rPr lang="en-US" sz="1400" dirty="0"/>
              <a:t>. This confirmation includes a Purchase Order (PO) for renting the equipment. </a:t>
            </a:r>
            <a:r>
              <a:rPr lang="en-US" sz="1400" dirty="0" smtClean="0"/>
              <a:t>The PO </a:t>
            </a:r>
            <a:r>
              <a:rPr lang="en-US" sz="1400" dirty="0"/>
              <a:t>is produced by </a:t>
            </a:r>
            <a:r>
              <a:rPr lang="en-US" sz="1400" dirty="0" err="1"/>
              <a:t>BuildIT’s</a:t>
            </a:r>
            <a:r>
              <a:rPr lang="en-US" sz="1400" dirty="0"/>
              <a:t> financial information system using information entered by </a:t>
            </a:r>
            <a:r>
              <a:rPr lang="en-US" sz="1400" dirty="0" smtClean="0"/>
              <a:t>the clerk</a:t>
            </a:r>
            <a:r>
              <a:rPr lang="en-US" sz="1400" dirty="0"/>
              <a:t>. The clerk also records the equipment rental in a spreadsheet that is used to </a:t>
            </a:r>
            <a:r>
              <a:rPr lang="en-US" sz="1400" dirty="0" smtClean="0"/>
              <a:t>monitor rentals</a:t>
            </a:r>
            <a:r>
              <a:rPr lang="en-US" sz="1400" dirty="0"/>
              <a:t>.</a:t>
            </a:r>
          </a:p>
          <a:p>
            <a:r>
              <a:rPr lang="en-US" sz="1400" dirty="0"/>
              <a:t>In the meantime, the site engineer may decide that the equipment is no longer needed. </a:t>
            </a:r>
            <a:r>
              <a:rPr lang="en-US" sz="1400" dirty="0" smtClean="0"/>
              <a:t>In this </a:t>
            </a:r>
            <a:r>
              <a:rPr lang="en-US" sz="1400" dirty="0"/>
              <a:t>case, the engineer asks the clerk to cancel the request for renting the equipment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In </a:t>
            </a:r>
            <a:r>
              <a:rPr lang="en-US" sz="1400" dirty="0"/>
              <a:t>due time, the supplier delivers the rented equipment to the construction site. The </a:t>
            </a:r>
            <a:r>
              <a:rPr lang="en-US" sz="1400" dirty="0" smtClean="0"/>
              <a:t>site engineer </a:t>
            </a:r>
            <a:r>
              <a:rPr lang="en-US" sz="1400" dirty="0"/>
              <a:t>then inspects the equipment. If everything is in order, the site engineer accepts </a:t>
            </a:r>
            <a:r>
              <a:rPr lang="en-US" sz="1400" dirty="0" smtClean="0"/>
              <a:t>the engagement </a:t>
            </a:r>
            <a:r>
              <a:rPr lang="en-US" sz="1400" dirty="0"/>
              <a:t>and the equipment is put into use. In some cases, the equipment is sent </a:t>
            </a:r>
            <a:r>
              <a:rPr lang="en-US" sz="1400" dirty="0" smtClean="0"/>
              <a:t>back because </a:t>
            </a:r>
            <a:r>
              <a:rPr lang="en-US" sz="1400" dirty="0"/>
              <a:t>it does not comply with the requirements of the site engineer. In this case, the </a:t>
            </a:r>
            <a:r>
              <a:rPr lang="en-US" sz="1400" dirty="0" smtClean="0"/>
              <a:t>site engineer </a:t>
            </a:r>
            <a:r>
              <a:rPr lang="en-US" sz="1400" dirty="0"/>
              <a:t>has to start the rental process all over again.</a:t>
            </a:r>
          </a:p>
          <a:p>
            <a:r>
              <a:rPr lang="en-US" sz="1400" dirty="0"/>
              <a:t>When the rental period expires, the supplier comes to pick up the equipment. Sometimes</a:t>
            </a:r>
            <a:r>
              <a:rPr lang="en-US" sz="1400" dirty="0" smtClean="0"/>
              <a:t>, the </a:t>
            </a:r>
            <a:r>
              <a:rPr lang="en-US" sz="1400" dirty="0"/>
              <a:t>site engineer asks for an extension of the rental period by contacting the supplier </a:t>
            </a:r>
            <a:r>
              <a:rPr lang="en-US" sz="1400" dirty="0" smtClean="0"/>
              <a:t>via email </a:t>
            </a:r>
            <a:r>
              <a:rPr lang="en-US" sz="1400" dirty="0"/>
              <a:t>or phone one to two days before pick-up. The supplier may accept or reject </a:t>
            </a:r>
            <a:r>
              <a:rPr lang="en-US" sz="1400" dirty="0" smtClean="0"/>
              <a:t>this request</a:t>
            </a:r>
            <a:r>
              <a:rPr lang="en-US" sz="1400" dirty="0"/>
              <a:t>.</a:t>
            </a:r>
          </a:p>
          <a:p>
            <a:r>
              <a:rPr lang="en-US" sz="1400" dirty="0"/>
              <a:t>A few days after the equipment is picked up, the </a:t>
            </a:r>
            <a:r>
              <a:rPr lang="en-US" sz="1400" dirty="0" smtClean="0"/>
              <a:t>supplier </a:t>
            </a:r>
            <a:r>
              <a:rPr lang="en-US" sz="1400" dirty="0"/>
              <a:t>sends an invoice to </a:t>
            </a:r>
            <a:r>
              <a:rPr lang="en-US" sz="1400" dirty="0" smtClean="0"/>
              <a:t>the clerk </a:t>
            </a:r>
            <a:r>
              <a:rPr lang="en-US" sz="1400" dirty="0"/>
              <a:t>by email. At this point, the clerk asks the site engineer to confirm that the </a:t>
            </a:r>
            <a:r>
              <a:rPr lang="en-US" sz="1400" dirty="0" smtClean="0"/>
              <a:t>equipment was </a:t>
            </a:r>
            <a:r>
              <a:rPr lang="en-US" sz="1400" dirty="0"/>
              <a:t>indeed rented for the period indicated in the invoice. The clerk also checks if the </a:t>
            </a:r>
            <a:r>
              <a:rPr lang="en-US" sz="1400" dirty="0" smtClean="0"/>
              <a:t>rental prices </a:t>
            </a:r>
            <a:r>
              <a:rPr lang="en-US" sz="1400" dirty="0"/>
              <a:t>indicated in the invoice are in accordance with those in the PO. After these checks, </a:t>
            </a:r>
            <a:r>
              <a:rPr lang="en-US" sz="1400" dirty="0" smtClean="0"/>
              <a:t>the clerk </a:t>
            </a:r>
            <a:r>
              <a:rPr lang="en-US" sz="1400" dirty="0"/>
              <a:t>forwards the invoice to the financial department. The financial department </a:t>
            </a:r>
            <a:r>
              <a:rPr lang="en-US" sz="1400" dirty="0" smtClean="0"/>
              <a:t>eventually pays </a:t>
            </a:r>
            <a:r>
              <a:rPr lang="en-US" sz="1400" dirty="0"/>
              <a:t>the invoice.</a:t>
            </a:r>
            <a:endParaRPr lang="de-DE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Example: </a:t>
            </a:r>
            <a:r>
              <a:rPr lang="en-US" b="0" dirty="0"/>
              <a:t>Procure-to-pay process at </a:t>
            </a:r>
            <a:r>
              <a:rPr lang="de-DE" b="0" dirty="0"/>
              <a:t>Construction Company BuildIT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757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Contents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Processes Everywhere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Ingredients of a Business Process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Origins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and History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BPM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Functional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Organization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Birth of Process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Thinking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Rise and Fall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BPR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BPM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Lifecycle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9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9710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58DFAF-C9AD-4CE5-A221-45D64FB05328}">
  <ds:schemaRefs>
    <ds:schemaRef ds:uri="1a8d9a65-8471-4209-a900-f8e11db75e0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de413db-0745-4f3a-8dca-564dc7ff6f7d"/>
    <ds:schemaRef ds:uri="http://purl.org/dc/elements/1.1/"/>
    <ds:schemaRef ds:uri="http://schemas.microsoft.com/office/2006/metadata/properties"/>
    <ds:schemaRef ds:uri="http://schemas.microsoft.com/office/2006/documentManagement/types"/>
    <ds:schemaRef ds:uri="08b0a3ee-3d2a-451c-9a1a-7e5d5b0c9c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Musterpr%C3%A4sentation 16x10</Template>
  <TotalTime>0</TotalTime>
  <Words>3788</Words>
  <Application>Microsoft Office PowerPoint</Application>
  <PresentationFormat>On-screen Show (16:10)</PresentationFormat>
  <Paragraphs>318</Paragraphs>
  <Slides>38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WU 16:10</vt:lpstr>
      <vt:lpstr>Chapter 1: Introduction to BPM</vt:lpstr>
      <vt:lpstr>Chapter Overview</vt:lpstr>
      <vt:lpstr>Chapter 1: Introduction to BPM</vt:lpstr>
      <vt:lpstr>Processes Everywhere</vt:lpstr>
      <vt:lpstr>Processes Everywhere</vt:lpstr>
      <vt:lpstr>Example: Procure-to-pay process at Construction Company BuildIT</vt:lpstr>
      <vt:lpstr>Example: Procure-to-pay process at Construction Company BuildIT</vt:lpstr>
      <vt:lpstr>Example: Procure-to-pay process at Construction Company BuildIT</vt:lpstr>
      <vt:lpstr>Chapter 1: Introduction to BPM</vt:lpstr>
      <vt:lpstr>Ingredients of a Business Process and Business Process Definition </vt:lpstr>
      <vt:lpstr>Ingredients of a Business Process and Business Process Definition </vt:lpstr>
      <vt:lpstr>Ingredients of a Business Process and Business Process Definition </vt:lpstr>
      <vt:lpstr>Ingredients of a Business Process and Business Process Definition </vt:lpstr>
      <vt:lpstr>Ingredients of a Business Process and Business Process Definition </vt:lpstr>
      <vt:lpstr>Exercise 1.1: University Admission Process</vt:lpstr>
      <vt:lpstr>Exercise 1.1: University Admission Process</vt:lpstr>
      <vt:lpstr>Exercise 1.1: University Admission Process</vt:lpstr>
      <vt:lpstr>Exercise 1.1: University Admission Process</vt:lpstr>
      <vt:lpstr>Definition of Business Process Management</vt:lpstr>
      <vt:lpstr>Related Disciplines</vt:lpstr>
      <vt:lpstr>Related Disciplines</vt:lpstr>
      <vt:lpstr>Chapter 1: Introduction to BPM</vt:lpstr>
      <vt:lpstr>The BPM Lifecycle</vt:lpstr>
      <vt:lpstr>The BPM Lifecycle: 1) Process identification</vt:lpstr>
      <vt:lpstr>The BPM Lifecycle: 2) Process discovery</vt:lpstr>
      <vt:lpstr>The BPM Lifecycle: 3) Process analysis</vt:lpstr>
      <vt:lpstr>The BPM Lifecycle: 3) Process analysis</vt:lpstr>
      <vt:lpstr>The BPM Lifecycle: 4) Process redesign</vt:lpstr>
      <vt:lpstr>The BPM Lifecycle: 4) Process redesign</vt:lpstr>
      <vt:lpstr>The BPM Lifecycle: 5) Process implementation</vt:lpstr>
      <vt:lpstr>The BPM Lifecycle: 6) Process monitoring and controlling</vt:lpstr>
      <vt:lpstr>Example: Process model for the initial fragment of the equipment rental process</vt:lpstr>
      <vt:lpstr>Exercises 1.3-5: University Admission Process</vt:lpstr>
      <vt:lpstr>Exercises 1.3-5: University Admission Process</vt:lpstr>
      <vt:lpstr>Stakeholders in the BPM Lifecycle</vt:lpstr>
      <vt:lpstr>Stakeholders in the BPM Lifecycle</vt:lpstr>
      <vt:lpstr>Chapter 1: Introduction to BPM</vt:lpstr>
      <vt:lpstr>Recap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2018-01-12T14:33:51Z</dcterms:created>
  <dcterms:modified xsi:type="dcterms:W3CDTF">2019-01-27T21:21:52Z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