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686" autoAdjust="0"/>
    <p:restoredTop sz="94660"/>
  </p:normalViewPr>
  <p:slideViewPr>
    <p:cSldViewPr>
      <p:cViewPr>
        <p:scale>
          <a:sx n="75" d="100"/>
          <a:sy n="75" d="100"/>
        </p:scale>
        <p:origin x="-1350"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E9247E-462A-451C-9CAF-EB8CA51E8D0A}" type="datetimeFigureOut">
              <a:rPr lang="en-US" smtClean="0"/>
              <a:pPr/>
              <a:t>10/6/2018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FB1B5-45C2-44F0-B62F-EE74131048DB}" type="slidenum">
              <a:rPr lang="en-US" smtClean="0"/>
              <a:pPr/>
              <a:t>‹#›</a:t>
            </a:fld>
            <a:endParaRPr lang="en-US"/>
          </a:p>
        </p:txBody>
      </p:sp>
    </p:spTree>
    <p:extLst>
      <p:ext uri="{BB962C8B-B14F-4D97-AF65-F5344CB8AC3E}">
        <p14:creationId xmlns="" xmlns:p14="http://schemas.microsoft.com/office/powerpoint/2010/main" val="90569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5C2CE9E-7378-4AE2-85E7-05FC72474701}" type="datetimeFigureOut">
              <a:rPr lang="en-US" smtClean="0"/>
              <a:pPr/>
              <a:t>10/6/2018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93200E6-BEF1-4E71-8A4F-327A202CD3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C2CE9E-7378-4AE2-85E7-05FC72474701}" type="datetimeFigureOut">
              <a:rPr lang="en-US" smtClean="0"/>
              <a:pPr/>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200E6-BEF1-4E71-8A4F-327A202CD3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5C2CE9E-7378-4AE2-85E7-05FC72474701}" type="datetimeFigureOut">
              <a:rPr lang="en-US" smtClean="0"/>
              <a:pPr/>
              <a:t>10/6/2018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93200E6-BEF1-4E71-8A4F-327A202CD3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C2CE9E-7378-4AE2-85E7-05FC72474701}" type="datetimeFigureOut">
              <a:rPr lang="en-US" smtClean="0"/>
              <a:pPr/>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93200E6-BEF1-4E71-8A4F-327A202CD38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5C2CE9E-7378-4AE2-85E7-05FC72474701}" type="datetimeFigureOut">
              <a:rPr lang="en-US" smtClean="0"/>
              <a:pPr/>
              <a:t>10/6/2018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93200E6-BEF1-4E71-8A4F-327A202CD38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5C2CE9E-7378-4AE2-85E7-05FC72474701}" type="datetimeFigureOut">
              <a:rPr lang="en-US" smtClean="0"/>
              <a:pPr/>
              <a:t>10/6/2018</a:t>
            </a:fld>
            <a:endParaRPr lang="en-US"/>
          </a:p>
        </p:txBody>
      </p:sp>
      <p:sp>
        <p:nvSpPr>
          <p:cNvPr id="10" name="Slide Number Placeholder 9"/>
          <p:cNvSpPr>
            <a:spLocks noGrp="1"/>
          </p:cNvSpPr>
          <p:nvPr>
            <p:ph type="sldNum" sz="quarter" idx="16"/>
          </p:nvPr>
        </p:nvSpPr>
        <p:spPr/>
        <p:txBody>
          <a:bodyPr rtlCol="0"/>
          <a:lstStyle/>
          <a:p>
            <a:fld id="{993200E6-BEF1-4E71-8A4F-327A202CD38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5C2CE9E-7378-4AE2-85E7-05FC72474701}" type="datetimeFigureOut">
              <a:rPr lang="en-US" smtClean="0"/>
              <a:pPr/>
              <a:t>10/6/2018</a:t>
            </a:fld>
            <a:endParaRPr lang="en-US"/>
          </a:p>
        </p:txBody>
      </p:sp>
      <p:sp>
        <p:nvSpPr>
          <p:cNvPr id="12" name="Slide Number Placeholder 11"/>
          <p:cNvSpPr>
            <a:spLocks noGrp="1"/>
          </p:cNvSpPr>
          <p:nvPr>
            <p:ph type="sldNum" sz="quarter" idx="16"/>
          </p:nvPr>
        </p:nvSpPr>
        <p:spPr/>
        <p:txBody>
          <a:bodyPr rtlCol="0"/>
          <a:lstStyle/>
          <a:p>
            <a:fld id="{993200E6-BEF1-4E71-8A4F-327A202CD38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C2CE9E-7378-4AE2-85E7-05FC72474701}" type="datetimeFigureOut">
              <a:rPr lang="en-US" smtClean="0"/>
              <a:pPr/>
              <a:t>10/6/2018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93200E6-BEF1-4E71-8A4F-327A202CD3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2CE9E-7378-4AE2-85E7-05FC72474701}" type="datetimeFigureOut">
              <a:rPr lang="en-US" smtClean="0"/>
              <a:pPr/>
              <a:t>10/6/2018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93200E6-BEF1-4E71-8A4F-327A202CD3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5C2CE9E-7378-4AE2-85E7-05FC72474701}" type="datetimeFigureOut">
              <a:rPr lang="en-US" smtClean="0"/>
              <a:pPr/>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93200E6-BEF1-4E71-8A4F-327A202CD38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5C2CE9E-7378-4AE2-85E7-05FC72474701}" type="datetimeFigureOut">
              <a:rPr lang="en-US" smtClean="0"/>
              <a:pPr/>
              <a:t>10/6/2018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93200E6-BEF1-4E71-8A4F-327A202CD38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5C2CE9E-7378-4AE2-85E7-05FC72474701}" type="datetimeFigureOut">
              <a:rPr lang="en-US" smtClean="0"/>
              <a:pPr/>
              <a:t>10/6/2018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93200E6-BEF1-4E71-8A4F-327A202CD3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p:txBody>
          <a:bodyPr>
            <a:normAutofit fontScale="90000"/>
          </a:bodyPr>
          <a:lstStyle/>
          <a:p>
            <a:r>
              <a:rPr lang="en-US" b="1" dirty="0" smtClean="0"/>
              <a:t>Fatty Acid and</a:t>
            </a:r>
            <a:br>
              <a:rPr lang="en-US" b="1" dirty="0" smtClean="0"/>
            </a:br>
            <a:r>
              <a:rPr lang="en-US" b="1" dirty="0" err="1" smtClean="0"/>
              <a:t>Triacylglycerol</a:t>
            </a:r>
            <a:r>
              <a:rPr lang="en-US" b="1" dirty="0" smtClean="0"/>
              <a:t/>
            </a:r>
            <a:br>
              <a:rPr lang="en-US" b="1" dirty="0" smtClean="0"/>
            </a:br>
            <a:r>
              <a:rPr lang="en-US" b="1" dirty="0" smtClean="0"/>
              <a:t>Metabolism</a:t>
            </a:r>
            <a:endParaRPr lang="en-US" dirty="0">
              <a:solidFill>
                <a:schemeClr val="bg1"/>
              </a:solidFill>
              <a:latin typeface="+mn-lt"/>
              <a:cs typeface="Aharoni" pitchFamily="2" charset="-79"/>
            </a:endParaRPr>
          </a:p>
        </p:txBody>
      </p:sp>
      <p:sp>
        <p:nvSpPr>
          <p:cNvPr id="5125" name="Rectangle 5"/>
          <p:cNvSpPr>
            <a:spLocks noGrp="1" noChangeArrowheads="1"/>
          </p:cNvSpPr>
          <p:nvPr>
            <p:ph type="subTitle" idx="1"/>
          </p:nvPr>
        </p:nvSpPr>
        <p:spPr/>
        <p:txBody>
          <a:bodyPr/>
          <a:lstStyle/>
          <a:p>
            <a:endParaRPr lang="en-US" sz="3600" b="1" dirty="0">
              <a:solidFill>
                <a:srgbClr val="000066"/>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 Storage of fatty acids as components of </a:t>
            </a:r>
            <a:r>
              <a:rPr lang="en-US" b="1" dirty="0" err="1" smtClean="0"/>
              <a:t>triacylglycerols</a:t>
            </a:r>
            <a:endParaRPr lang="en-US" dirty="0"/>
          </a:p>
        </p:txBody>
      </p:sp>
      <p:sp>
        <p:nvSpPr>
          <p:cNvPr id="3" name="Content Placeholder 2"/>
          <p:cNvSpPr>
            <a:spLocks noGrp="1"/>
          </p:cNvSpPr>
          <p:nvPr>
            <p:ph sz="quarter" idx="1"/>
          </p:nvPr>
        </p:nvSpPr>
        <p:spPr/>
        <p:txBody>
          <a:bodyPr>
            <a:normAutofit fontScale="62500" lnSpcReduction="20000"/>
          </a:bodyPr>
          <a:lstStyle/>
          <a:p>
            <a:pPr algn="just"/>
            <a:r>
              <a:rPr lang="en-US" dirty="0" smtClean="0"/>
              <a:t>Because TAGs are only slightly soluble in water and cannot form stable micelles by themselves, they coalesce within </a:t>
            </a:r>
            <a:r>
              <a:rPr lang="en-US" dirty="0" err="1" smtClean="0"/>
              <a:t>adipocytes</a:t>
            </a:r>
            <a:r>
              <a:rPr lang="en-US" dirty="0" smtClean="0"/>
              <a:t> to form oily droplets that are nearly anhydrous. These </a:t>
            </a:r>
            <a:r>
              <a:rPr lang="en-US" dirty="0" err="1" smtClean="0"/>
              <a:t>cytosolic</a:t>
            </a:r>
            <a:r>
              <a:rPr lang="en-US" dirty="0" smtClean="0"/>
              <a:t> lipid droplets are the major energy reserve of the body. </a:t>
            </a:r>
          </a:p>
          <a:p>
            <a:pPr algn="just"/>
            <a:r>
              <a:rPr lang="en-US" dirty="0" smtClean="0"/>
              <a:t>There are two pathways for glycerol phosphate production. In both liver (the primary site of TAG synthesis) and adipose tissue, glycerol phosphate can be produced from glucose, using first the reactions of the </a:t>
            </a:r>
            <a:r>
              <a:rPr lang="en-US" dirty="0" err="1" smtClean="0"/>
              <a:t>glycolytic</a:t>
            </a:r>
            <a:r>
              <a:rPr lang="en-US" dirty="0" smtClean="0"/>
              <a:t> pathway to produce </a:t>
            </a:r>
            <a:r>
              <a:rPr lang="en-US" dirty="0" err="1" smtClean="0"/>
              <a:t>dihydroxyacetone</a:t>
            </a:r>
            <a:r>
              <a:rPr lang="en-US" dirty="0" smtClean="0"/>
              <a:t> phosphate. Next, DHAP is reduced by glycerol phosphate </a:t>
            </a:r>
            <a:r>
              <a:rPr lang="en-US" dirty="0" err="1" smtClean="0"/>
              <a:t>dehydrogenase</a:t>
            </a:r>
            <a:r>
              <a:rPr lang="en-US" dirty="0" smtClean="0"/>
              <a:t> to glycerol phosphate. </a:t>
            </a:r>
            <a:r>
              <a:rPr lang="en-US" b="1" dirty="0" smtClean="0"/>
              <a:t>A second </a:t>
            </a:r>
            <a:r>
              <a:rPr lang="en-US" dirty="0" smtClean="0"/>
              <a:t>pathway found in the liver, but not in adipose tissue, uses glycerol </a:t>
            </a:r>
            <a:r>
              <a:rPr lang="en-US" dirty="0" err="1" smtClean="0"/>
              <a:t>kinase</a:t>
            </a:r>
            <a:r>
              <a:rPr lang="en-US" dirty="0" smtClean="0"/>
              <a:t> to convert free glycerol to glycerol phosphate.</a:t>
            </a:r>
          </a:p>
          <a:p>
            <a:pPr algn="just"/>
            <a:r>
              <a:rPr lang="en-US" b="1" dirty="0" smtClean="0"/>
              <a:t>Conversion of a free fatty acid to its activated form: A fatty acid </a:t>
            </a:r>
            <a:r>
              <a:rPr lang="en-US" dirty="0" smtClean="0"/>
              <a:t>must be converted to its activated form (attached to </a:t>
            </a:r>
            <a:r>
              <a:rPr lang="en-US" dirty="0" err="1" smtClean="0"/>
              <a:t>CoA</a:t>
            </a:r>
            <a:r>
              <a:rPr lang="en-US" dirty="0" smtClean="0"/>
              <a:t>) before it can participate in metabolic processes such as TAG synthesis. </a:t>
            </a:r>
          </a:p>
          <a:p>
            <a:pPr algn="just"/>
            <a:r>
              <a:rPr lang="en-US" b="1" dirty="0" smtClean="0"/>
              <a:t>Synthesis of a molecule of TAG from glycerol phosphate and fatty </a:t>
            </a:r>
            <a:r>
              <a:rPr lang="en-US" b="1" dirty="0" err="1" smtClean="0"/>
              <a:t>acyl</a:t>
            </a:r>
            <a:r>
              <a:rPr lang="en-US" b="1" dirty="0" smtClean="0"/>
              <a:t> </a:t>
            </a:r>
            <a:r>
              <a:rPr lang="en-US" b="1" dirty="0" err="1" smtClean="0"/>
              <a:t>CoA</a:t>
            </a:r>
            <a:r>
              <a:rPr lang="en-US" b="1" dirty="0" smtClean="0"/>
              <a:t>: This pathway involves four reactions, shown in </a:t>
            </a:r>
            <a:r>
              <a:rPr lang="en-US" dirty="0" smtClean="0"/>
              <a:t>These include the sequential addition of two fatty acids from fatty </a:t>
            </a:r>
            <a:r>
              <a:rPr lang="en-US" dirty="0" err="1" smtClean="0"/>
              <a:t>acyl</a:t>
            </a:r>
            <a:r>
              <a:rPr lang="en-US" dirty="0" smtClean="0"/>
              <a:t> </a:t>
            </a:r>
            <a:r>
              <a:rPr lang="en-US" dirty="0" err="1" smtClean="0"/>
              <a:t>CoA</a:t>
            </a:r>
            <a:r>
              <a:rPr lang="en-US" dirty="0" smtClean="0"/>
              <a:t>, the removal of phosphate, and the </a:t>
            </a:r>
            <a:r>
              <a:rPr lang="en-US" dirty="0" err="1" smtClean="0"/>
              <a:t>additionof</a:t>
            </a:r>
            <a:r>
              <a:rPr lang="en-US" dirty="0" smtClean="0"/>
              <a:t> the third fatty acid.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ChangeAspect="1" noChangeArrowheads="1"/>
          </p:cNvPicPr>
          <p:nvPr/>
        </p:nvPicPr>
        <p:blipFill>
          <a:blip r:embed="rId2"/>
          <a:srcRect/>
          <a:stretch>
            <a:fillRect/>
          </a:stretch>
        </p:blipFill>
        <p:spPr bwMode="auto">
          <a:xfrm>
            <a:off x="0" y="2057400"/>
            <a:ext cx="9144000" cy="2724150"/>
          </a:xfrm>
          <a:prstGeom prst="rect">
            <a:avLst/>
          </a:prstGeom>
          <a:noFill/>
          <a:ln w="9525">
            <a:noFill/>
            <a:miter lim="800000"/>
            <a:headEnd/>
            <a:tailEnd/>
          </a:ln>
          <a:effectLst/>
        </p:spPr>
      </p:pic>
      <p:sp>
        <p:nvSpPr>
          <p:cNvPr id="7" name="Content Placeholder 6"/>
          <p:cNvSpPr>
            <a:spLocks noGrp="1"/>
          </p:cNvSpPr>
          <p:nvPr>
            <p:ph sz="quarter"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b="1" dirty="0"/>
          </a:p>
        </p:txBody>
      </p:sp>
      <p:pic>
        <p:nvPicPr>
          <p:cNvPr id="4" name="Picture 3"/>
          <p:cNvPicPr>
            <a:picLocks noChangeAspect="1" noChangeArrowheads="1"/>
          </p:cNvPicPr>
          <p:nvPr/>
        </p:nvPicPr>
        <p:blipFill>
          <a:blip r:embed="rId2"/>
          <a:srcRect/>
          <a:stretch>
            <a:fillRect/>
          </a:stretch>
        </p:blipFill>
        <p:spPr bwMode="auto">
          <a:xfrm>
            <a:off x="1219200" y="1219200"/>
            <a:ext cx="2286000" cy="4943475"/>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4267200" y="2133600"/>
            <a:ext cx="2295525" cy="356235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 Different fates of TAG in the liver and adipose tissue</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In white adipose tissue, TAG is stored in a nearly anhydrous form as fat droplets in the </a:t>
            </a:r>
            <a:r>
              <a:rPr lang="en-US" dirty="0" err="1" smtClean="0"/>
              <a:t>cytosol</a:t>
            </a:r>
            <a:r>
              <a:rPr lang="en-US" dirty="0" smtClean="0"/>
              <a:t> of the cells. It serves as “depot fat,” ready for mobilization when the body requires it for fuel. Little TAG is stored in the liver. Instead, most is exported, packaged with other lipids and </a:t>
            </a:r>
            <a:r>
              <a:rPr lang="en-US" dirty="0" err="1" smtClean="0"/>
              <a:t>apoproteins</a:t>
            </a:r>
            <a:r>
              <a:rPr lang="en-US" dirty="0" smtClean="0"/>
              <a:t> to form lipoprotein particles called very-</a:t>
            </a:r>
            <a:r>
              <a:rPr lang="en-US" dirty="0" err="1" smtClean="0"/>
              <a:t>lowdensity</a:t>
            </a:r>
            <a:r>
              <a:rPr lang="en-US" dirty="0" smtClean="0"/>
              <a:t> </a:t>
            </a:r>
            <a:r>
              <a:rPr lang="en-US" dirty="0" err="1" smtClean="0"/>
              <a:t>lipo</a:t>
            </a:r>
            <a:r>
              <a:rPr lang="en-US" dirty="0" smtClean="0"/>
              <a:t> proteins (VLDL). Nascent VLDL are secreted directly into the blood where they mature and function to deliver the endogenously derived lipids to the peripheral tissues. [Note: Recall that </a:t>
            </a:r>
            <a:r>
              <a:rPr lang="en-US" dirty="0" err="1" smtClean="0"/>
              <a:t>chylomicrons</a:t>
            </a:r>
            <a:r>
              <a:rPr lang="en-US" dirty="0" smtClean="0"/>
              <a:t> deliver primarily dietary (exogenously derived) lipids.] Plasma lipoproteins are discussed in Chapter 18.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IV. MOBILIZATION OF STORED FATS AND OXIDATION OF FATTY ACIDS</a:t>
            </a:r>
            <a:endParaRPr lang="en-US" dirty="0"/>
          </a:p>
        </p:txBody>
      </p:sp>
      <p:sp>
        <p:nvSpPr>
          <p:cNvPr id="3" name="Content Placeholder 2"/>
          <p:cNvSpPr>
            <a:spLocks noGrp="1"/>
          </p:cNvSpPr>
          <p:nvPr>
            <p:ph sz="quarter" idx="1"/>
          </p:nvPr>
        </p:nvSpPr>
        <p:spPr/>
        <p:txBody>
          <a:bodyPr>
            <a:noAutofit/>
          </a:bodyPr>
          <a:lstStyle/>
          <a:p>
            <a:pPr algn="just"/>
            <a:r>
              <a:rPr lang="en-US" sz="2400" b="1" dirty="0" smtClean="0"/>
              <a:t>Release of fatty acids from TAG </a:t>
            </a:r>
            <a:r>
              <a:rPr lang="en-US" sz="2400" dirty="0" smtClean="0"/>
              <a:t>The mobilization of stored fat requires the hydrolytic release of fatty acids and glycerol from their TAG form. This process is initiated by </a:t>
            </a:r>
            <a:r>
              <a:rPr lang="en-US" sz="2400" b="1" dirty="0" smtClean="0"/>
              <a:t>hormone-sensitive lipase</a:t>
            </a:r>
            <a:r>
              <a:rPr lang="en-US" sz="2400" dirty="0" smtClean="0"/>
              <a:t>, which removes a fatty acid from carbon 1 and/or carbon 3 of the TAG. Additional lipases specific for </a:t>
            </a:r>
            <a:r>
              <a:rPr lang="en-US" sz="2400" dirty="0" err="1" smtClean="0"/>
              <a:t>diacylglycerol</a:t>
            </a:r>
            <a:r>
              <a:rPr lang="en-US" sz="2400" dirty="0" smtClean="0"/>
              <a:t> or </a:t>
            </a:r>
            <a:r>
              <a:rPr lang="en-US" sz="2400" dirty="0" err="1" smtClean="0"/>
              <a:t>monoacylglycerol</a:t>
            </a:r>
            <a:r>
              <a:rPr lang="en-US" sz="2400" dirty="0" smtClean="0"/>
              <a:t> remove the remaining fatty acid(s). hormone-sensitive lipase Is activated when </a:t>
            </a:r>
            <a:r>
              <a:rPr lang="en-US" sz="2400" dirty="0" err="1" smtClean="0"/>
              <a:t>phosphorylated</a:t>
            </a:r>
            <a:r>
              <a:rPr lang="en-US" sz="2400" dirty="0" smtClean="0"/>
              <a:t> by </a:t>
            </a:r>
            <a:r>
              <a:rPr lang="en-US" sz="2400" b="1" dirty="0" smtClean="0"/>
              <a:t>(</a:t>
            </a:r>
            <a:r>
              <a:rPr lang="en-US" sz="2400" b="1" dirty="0" err="1" smtClean="0"/>
              <a:t>cAMP</a:t>
            </a:r>
            <a:r>
              <a:rPr lang="en-US" sz="2400" b="1" dirty="0" smtClean="0"/>
              <a:t>)– dependent protein </a:t>
            </a:r>
            <a:r>
              <a:rPr lang="en-US" sz="2400" b="1" dirty="0" err="1" smtClean="0"/>
              <a:t>kinase</a:t>
            </a:r>
            <a:r>
              <a:rPr lang="en-US" sz="2400" dirty="0" smtClean="0"/>
              <a:t>. </a:t>
            </a:r>
            <a:r>
              <a:rPr lang="en-US" sz="2400" dirty="0" err="1" smtClean="0"/>
              <a:t>cAMP</a:t>
            </a:r>
            <a:r>
              <a:rPr lang="en-US" sz="2400" dirty="0" smtClean="0"/>
              <a:t> is produced in the </a:t>
            </a:r>
            <a:r>
              <a:rPr lang="en-US" sz="2400" dirty="0" err="1" smtClean="0"/>
              <a:t>adipocyte</a:t>
            </a:r>
            <a:r>
              <a:rPr lang="en-US" sz="2400" dirty="0" smtClean="0"/>
              <a:t> when one of several hormones (such as </a:t>
            </a:r>
            <a:r>
              <a:rPr lang="en-US" sz="2400" b="1" dirty="0" smtClean="0"/>
              <a:t>epinephrine</a:t>
            </a:r>
            <a:r>
              <a:rPr lang="en-US" sz="2400" dirty="0" smtClean="0"/>
              <a:t> or glucagon) binds to receptors on the cell membrane, and activates </a:t>
            </a:r>
            <a:r>
              <a:rPr lang="en-US" sz="2400" dirty="0" err="1" smtClean="0"/>
              <a:t>adenylyl</a:t>
            </a:r>
            <a:r>
              <a:rPr lang="en-US" sz="2400" dirty="0" smtClean="0"/>
              <a:t> </a:t>
            </a:r>
            <a:r>
              <a:rPr lang="en-US" sz="2400" dirty="0" err="1" smtClean="0"/>
              <a:t>cyclase</a:t>
            </a:r>
            <a:r>
              <a:rPr lang="en-US" sz="2400" dirty="0" smtClean="0"/>
              <a:t>. The process is similar to that of the activation of glycogen </a:t>
            </a:r>
            <a:r>
              <a:rPr lang="en-US" sz="2400" dirty="0" err="1" smtClean="0"/>
              <a:t>phosphorylase</a:t>
            </a:r>
            <a:r>
              <a:rPr lang="en-US" sz="2400" dirty="0" smtClean="0"/>
              <a:t>. In the presence of high plasma levels of </a:t>
            </a:r>
            <a:r>
              <a:rPr lang="en-US" sz="2400" b="1" dirty="0" smtClean="0"/>
              <a:t>insulin</a:t>
            </a:r>
            <a:r>
              <a:rPr lang="en-US" sz="2400" dirty="0" smtClean="0"/>
              <a:t> and glucose, HSL is </a:t>
            </a:r>
            <a:r>
              <a:rPr lang="en-US" sz="2400" dirty="0" err="1" smtClean="0"/>
              <a:t>dephosphorylated</a:t>
            </a:r>
            <a:r>
              <a:rPr lang="en-US" sz="2400" dirty="0" smtClean="0"/>
              <a:t>, and becomes inactive.</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7170" name="Picture 2"/>
          <p:cNvPicPr>
            <a:picLocks noChangeAspect="1" noChangeArrowheads="1"/>
          </p:cNvPicPr>
          <p:nvPr/>
        </p:nvPicPr>
        <p:blipFill>
          <a:blip r:embed="rId2"/>
          <a:srcRect/>
          <a:stretch>
            <a:fillRect/>
          </a:stretch>
        </p:blipFill>
        <p:spPr bwMode="auto">
          <a:xfrm>
            <a:off x="2667000" y="0"/>
            <a:ext cx="3419475" cy="6771238"/>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Fate of fatty acids</a:t>
            </a:r>
            <a:endParaRPr lang="en-US" dirty="0"/>
          </a:p>
        </p:txBody>
      </p:sp>
      <p:sp>
        <p:nvSpPr>
          <p:cNvPr id="3" name="Content Placeholder 2"/>
          <p:cNvSpPr>
            <a:spLocks noGrp="1"/>
          </p:cNvSpPr>
          <p:nvPr>
            <p:ph sz="quarter" idx="1"/>
          </p:nvPr>
        </p:nvSpPr>
        <p:spPr/>
        <p:txBody>
          <a:bodyPr>
            <a:noAutofit/>
          </a:bodyPr>
          <a:lstStyle/>
          <a:p>
            <a:pPr algn="just"/>
            <a:r>
              <a:rPr lang="en-US" sz="2400" dirty="0" smtClean="0"/>
              <a:t>The free (</a:t>
            </a:r>
            <a:r>
              <a:rPr lang="en-US" sz="2400" dirty="0" err="1" smtClean="0"/>
              <a:t>unesterified</a:t>
            </a:r>
            <a:r>
              <a:rPr lang="en-US" sz="2400" dirty="0" smtClean="0"/>
              <a:t>) fatty acids are transported to the tissues, enter cells, get activated to their </a:t>
            </a:r>
            <a:r>
              <a:rPr lang="en-US" sz="2400" dirty="0" err="1" smtClean="0"/>
              <a:t>CoA</a:t>
            </a:r>
            <a:r>
              <a:rPr lang="en-US" sz="2400" dirty="0" smtClean="0"/>
              <a:t> derivatives, and are oxidized for energy. Regardless of their levels, plasma free fatty acids (FFA) cannot be used for fuel by </a:t>
            </a:r>
            <a:r>
              <a:rPr lang="en-US" sz="2400" b="1" dirty="0" smtClean="0"/>
              <a:t>erythrocytes</a:t>
            </a:r>
            <a:r>
              <a:rPr lang="en-US" sz="2400" dirty="0" smtClean="0"/>
              <a:t>, which have no mitochondria. </a:t>
            </a:r>
            <a:r>
              <a:rPr lang="en-US" sz="2400" b="1" dirty="0" smtClean="0"/>
              <a:t>Brain</a:t>
            </a:r>
            <a:r>
              <a:rPr lang="en-US" sz="2400" dirty="0" smtClean="0"/>
              <a:t>, too, does not use fatty acids for energy, but the reasons are less clear. [White adipose does not express glycerol </a:t>
            </a:r>
            <a:r>
              <a:rPr lang="en-US" sz="2400" dirty="0" err="1" smtClean="0"/>
              <a:t>kinase</a:t>
            </a:r>
            <a:r>
              <a:rPr lang="en-US" sz="2400" dirty="0" smtClean="0"/>
              <a:t>, and the </a:t>
            </a:r>
            <a:r>
              <a:rPr lang="en-US" sz="2400" dirty="0" err="1" smtClean="0"/>
              <a:t>phosphorylated</a:t>
            </a:r>
            <a:r>
              <a:rPr lang="en-US" sz="2400" dirty="0" smtClean="0"/>
              <a:t> glycerol is produced by </a:t>
            </a:r>
            <a:r>
              <a:rPr lang="en-US" sz="2400" b="1" dirty="0" err="1" smtClean="0"/>
              <a:t>glyceroneogenesis</a:t>
            </a:r>
            <a:r>
              <a:rPr lang="en-US" sz="2400" dirty="0" smtClean="0"/>
              <a:t>, an incomplete version of </a:t>
            </a:r>
            <a:r>
              <a:rPr lang="en-US" sz="2400" dirty="0" err="1" smtClean="0"/>
              <a:t>gluconeogenesis</a:t>
            </a:r>
            <a:r>
              <a:rPr lang="en-US" sz="2400" dirty="0" smtClean="0"/>
              <a:t>: </a:t>
            </a:r>
            <a:r>
              <a:rPr lang="en-US" sz="2400" dirty="0" err="1" smtClean="0"/>
              <a:t>pyruvate</a:t>
            </a:r>
            <a:r>
              <a:rPr lang="en-US" sz="2400" dirty="0" smtClean="0"/>
              <a:t> to PEP to OAA to DHAP to glycerol 3-phosphate. The process reduces plasma FFA, molecules associated with insulin resistance in type 2 diabetes and obesity.]</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β-Oxidation of fatty acids</a:t>
            </a:r>
            <a:endParaRPr lang="en-US" dirty="0"/>
          </a:p>
        </p:txBody>
      </p:sp>
      <p:sp>
        <p:nvSpPr>
          <p:cNvPr id="3" name="Content Placeholder 2"/>
          <p:cNvSpPr>
            <a:spLocks noGrp="1"/>
          </p:cNvSpPr>
          <p:nvPr>
            <p:ph sz="quarter" idx="1"/>
          </p:nvPr>
        </p:nvSpPr>
        <p:spPr>
          <a:xfrm>
            <a:off x="612648" y="1371600"/>
            <a:ext cx="8153400" cy="4495800"/>
          </a:xfrm>
        </p:spPr>
        <p:txBody>
          <a:bodyPr>
            <a:noAutofit/>
          </a:bodyPr>
          <a:lstStyle/>
          <a:p>
            <a:pPr algn="just"/>
            <a:r>
              <a:rPr lang="en-US" sz="2300" dirty="0" smtClean="0"/>
              <a:t>The major pathway for catabolism of fatty acids is a </a:t>
            </a:r>
            <a:r>
              <a:rPr lang="en-US" sz="2300" b="1" dirty="0" smtClean="0"/>
              <a:t>mitochondrial pathway called β-oxidation</a:t>
            </a:r>
            <a:r>
              <a:rPr lang="en-US" sz="2300" dirty="0" smtClean="0"/>
              <a:t>, in which two-carbon fragments are </a:t>
            </a:r>
            <a:r>
              <a:rPr lang="en-US" sz="2300" b="1" dirty="0" smtClean="0"/>
              <a:t>successively removed </a:t>
            </a:r>
            <a:r>
              <a:rPr lang="en-US" sz="2300" dirty="0" smtClean="0"/>
              <a:t>from the </a:t>
            </a:r>
            <a:r>
              <a:rPr lang="en-US" sz="2300" b="1" dirty="0" smtClean="0"/>
              <a:t>carboxyl</a:t>
            </a:r>
            <a:r>
              <a:rPr lang="en-US" sz="2300" dirty="0" smtClean="0"/>
              <a:t> end of the fatty </a:t>
            </a:r>
            <a:r>
              <a:rPr lang="en-US" sz="2300" dirty="0" err="1" smtClean="0"/>
              <a:t>acylCoA</a:t>
            </a:r>
            <a:r>
              <a:rPr lang="en-US" sz="2300" dirty="0" smtClean="0"/>
              <a:t>, producing acetyl-</a:t>
            </a:r>
            <a:r>
              <a:rPr lang="en-US" sz="2300" dirty="0" err="1" smtClean="0"/>
              <a:t>CoA</a:t>
            </a:r>
            <a:r>
              <a:rPr lang="en-US" sz="2300" dirty="0" smtClean="0"/>
              <a:t>, NADH, and FADH2.</a:t>
            </a:r>
          </a:p>
          <a:p>
            <a:pPr algn="just"/>
            <a:r>
              <a:rPr lang="en-US" sz="2300" b="1" dirty="0" smtClean="0"/>
              <a:t>Transport of long-chain fatty acids (LCFA) into the mitochondria: </a:t>
            </a:r>
            <a:r>
              <a:rPr lang="en-US" sz="2300" dirty="0" smtClean="0"/>
              <a:t>After a LCFA enters a cell, it is converted in the </a:t>
            </a:r>
            <a:r>
              <a:rPr lang="en-US" sz="2300" dirty="0" err="1" smtClean="0"/>
              <a:t>cytosol</a:t>
            </a:r>
            <a:r>
              <a:rPr lang="en-US" sz="2300" dirty="0" smtClean="0"/>
              <a:t> to its </a:t>
            </a:r>
            <a:r>
              <a:rPr lang="en-US" sz="2300" dirty="0" err="1" smtClean="0"/>
              <a:t>CoA</a:t>
            </a:r>
            <a:r>
              <a:rPr lang="en-US" sz="2300" dirty="0" smtClean="0"/>
              <a:t> derivative by long-chain fatty </a:t>
            </a:r>
            <a:r>
              <a:rPr lang="en-US" sz="2300" dirty="0" err="1" smtClean="0"/>
              <a:t>acyl</a:t>
            </a:r>
            <a:r>
              <a:rPr lang="en-US" sz="2300" dirty="0" smtClean="0"/>
              <a:t> </a:t>
            </a:r>
            <a:r>
              <a:rPr lang="en-US" sz="2300" dirty="0" err="1" smtClean="0"/>
              <a:t>CoA</a:t>
            </a:r>
            <a:r>
              <a:rPr lang="en-US" sz="2300" dirty="0" smtClean="0"/>
              <a:t> </a:t>
            </a:r>
            <a:r>
              <a:rPr lang="en-US" sz="2300" dirty="0" err="1" smtClean="0"/>
              <a:t>synthetase</a:t>
            </a:r>
            <a:r>
              <a:rPr lang="en-US" sz="2300" dirty="0" smtClean="0"/>
              <a:t> (</a:t>
            </a:r>
            <a:r>
              <a:rPr lang="en-US" sz="2300" b="1" dirty="0" err="1" smtClean="0"/>
              <a:t>thiokinase</a:t>
            </a:r>
            <a:r>
              <a:rPr lang="en-US" sz="2300" dirty="0" smtClean="0"/>
              <a:t>), an enzyme of the outer mitochondrial membrane. Because β-oxidation occurs in the mitochondrial matrix, the fatty acid must be transported across the inner mitochondrial membrane that is impermeable to </a:t>
            </a:r>
            <a:r>
              <a:rPr lang="en-US" sz="2300" dirty="0" err="1" smtClean="0"/>
              <a:t>CoA</a:t>
            </a:r>
            <a:r>
              <a:rPr lang="en-US" sz="2300" dirty="0" smtClean="0"/>
              <a:t>. Therefore, a specialized carrier transports the long-chain </a:t>
            </a:r>
            <a:r>
              <a:rPr lang="en-US" sz="2300" dirty="0" err="1" smtClean="0"/>
              <a:t>acyl</a:t>
            </a:r>
            <a:r>
              <a:rPr lang="en-US" sz="2300" dirty="0" smtClean="0"/>
              <a:t> group from the </a:t>
            </a:r>
            <a:r>
              <a:rPr lang="en-US" sz="2300" dirty="0" err="1" smtClean="0"/>
              <a:t>cytosol</a:t>
            </a:r>
            <a:r>
              <a:rPr lang="en-US" sz="2300" dirty="0" smtClean="0"/>
              <a:t> into the mitochondrial matrix. This carrier is </a:t>
            </a:r>
            <a:r>
              <a:rPr lang="en-US" sz="2300" dirty="0" err="1" smtClean="0"/>
              <a:t>carnitine</a:t>
            </a:r>
            <a:r>
              <a:rPr lang="en-US" sz="2300" dirty="0" smtClean="0"/>
              <a:t>, and this </a:t>
            </a:r>
            <a:r>
              <a:rPr lang="en-US" sz="2300" b="1" dirty="0" smtClean="0"/>
              <a:t>rate-limiting</a:t>
            </a:r>
            <a:r>
              <a:rPr lang="en-US" sz="2300" dirty="0" smtClean="0"/>
              <a:t> transport process is </a:t>
            </a:r>
            <a:r>
              <a:rPr lang="en-US" sz="2300" b="1" dirty="0" smtClean="0"/>
              <a:t>called the </a:t>
            </a:r>
            <a:r>
              <a:rPr lang="en-US" sz="2300" b="1" dirty="0" err="1" smtClean="0"/>
              <a:t>carnitine</a:t>
            </a:r>
            <a:r>
              <a:rPr lang="en-US" sz="2300" b="1" dirty="0" smtClean="0"/>
              <a:t> shuttle</a:t>
            </a:r>
            <a:endParaRPr lang="en-US" sz="23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Steps in LCFA translocation</a:t>
            </a:r>
            <a:endParaRPr lang="en-US" dirty="0"/>
          </a:p>
        </p:txBody>
      </p:sp>
      <p:sp>
        <p:nvSpPr>
          <p:cNvPr id="3" name="Content Placeholder 2"/>
          <p:cNvSpPr>
            <a:spLocks noGrp="1"/>
          </p:cNvSpPr>
          <p:nvPr>
            <p:ph sz="quarter" idx="1"/>
          </p:nvPr>
        </p:nvSpPr>
        <p:spPr>
          <a:xfrm>
            <a:off x="612648" y="1600200"/>
            <a:ext cx="8153400" cy="2438400"/>
          </a:xfrm>
        </p:spPr>
        <p:txBody>
          <a:bodyPr>
            <a:normAutofit fontScale="62500" lnSpcReduction="20000"/>
          </a:bodyPr>
          <a:lstStyle/>
          <a:p>
            <a:r>
              <a:rPr lang="en-US" b="1" dirty="0" smtClean="0"/>
              <a:t>First</a:t>
            </a:r>
            <a:r>
              <a:rPr lang="en-US" dirty="0" smtClean="0"/>
              <a:t>, the </a:t>
            </a:r>
            <a:r>
              <a:rPr lang="en-US" dirty="0" err="1" smtClean="0"/>
              <a:t>acyl</a:t>
            </a:r>
            <a:r>
              <a:rPr lang="en-US" dirty="0" smtClean="0"/>
              <a:t> group is transferred from </a:t>
            </a:r>
            <a:r>
              <a:rPr lang="en-US" dirty="0" err="1" smtClean="0"/>
              <a:t>CoA</a:t>
            </a:r>
            <a:r>
              <a:rPr lang="en-US" dirty="0" smtClean="0"/>
              <a:t> to </a:t>
            </a:r>
            <a:r>
              <a:rPr lang="en-US" dirty="0" err="1" smtClean="0"/>
              <a:t>carnitine</a:t>
            </a:r>
            <a:r>
              <a:rPr lang="en-US" dirty="0" smtClean="0"/>
              <a:t> by </a:t>
            </a:r>
            <a:r>
              <a:rPr lang="en-US" dirty="0" err="1" smtClean="0"/>
              <a:t>carnitine</a:t>
            </a:r>
            <a:r>
              <a:rPr lang="en-US" dirty="0" smtClean="0"/>
              <a:t> </a:t>
            </a:r>
            <a:r>
              <a:rPr lang="en-US" b="1" dirty="0" err="1" smtClean="0"/>
              <a:t>palmitoyltransferase</a:t>
            </a:r>
            <a:r>
              <a:rPr lang="en-US" dirty="0" smtClean="0"/>
              <a:t> I (CPT-I)—an enzyme of the outer mitochondrial membrane. [Note: CPT-I is also known as CAT-I for </a:t>
            </a:r>
            <a:r>
              <a:rPr lang="en-US" dirty="0" err="1" smtClean="0"/>
              <a:t>carnitine</a:t>
            </a:r>
            <a:r>
              <a:rPr lang="en-US" dirty="0" smtClean="0"/>
              <a:t> </a:t>
            </a:r>
            <a:r>
              <a:rPr lang="en-US" dirty="0" err="1" smtClean="0"/>
              <a:t>acyltransferase</a:t>
            </a:r>
            <a:r>
              <a:rPr lang="en-US" dirty="0" smtClean="0"/>
              <a:t> I.] This reaction forms </a:t>
            </a:r>
            <a:r>
              <a:rPr lang="en-US" b="1" dirty="0" err="1" smtClean="0"/>
              <a:t>acyl</a:t>
            </a:r>
            <a:r>
              <a:rPr lang="en-US" b="1" dirty="0" smtClean="0"/>
              <a:t> </a:t>
            </a:r>
            <a:r>
              <a:rPr lang="en-US" b="1" dirty="0" err="1" smtClean="0"/>
              <a:t>carnitine</a:t>
            </a:r>
            <a:r>
              <a:rPr lang="en-US" dirty="0" smtClean="0"/>
              <a:t>, and regenerates free </a:t>
            </a:r>
            <a:r>
              <a:rPr lang="en-US" dirty="0" err="1" smtClean="0"/>
              <a:t>CoA</a:t>
            </a:r>
            <a:r>
              <a:rPr lang="en-US" dirty="0" smtClean="0"/>
              <a:t>. </a:t>
            </a:r>
            <a:r>
              <a:rPr lang="en-US" b="1" dirty="0" smtClean="0"/>
              <a:t>Second</a:t>
            </a:r>
            <a:r>
              <a:rPr lang="en-US" dirty="0" smtClean="0"/>
              <a:t>, the </a:t>
            </a:r>
            <a:r>
              <a:rPr lang="en-US" dirty="0" err="1" smtClean="0"/>
              <a:t>acylcarnitine</a:t>
            </a:r>
            <a:r>
              <a:rPr lang="en-US" dirty="0" smtClean="0"/>
              <a:t> is transported into the mitochondrial matrix in exchange for free </a:t>
            </a:r>
            <a:r>
              <a:rPr lang="en-US" dirty="0" err="1" smtClean="0"/>
              <a:t>carnitine</a:t>
            </a:r>
            <a:r>
              <a:rPr lang="en-US" dirty="0" smtClean="0"/>
              <a:t> by </a:t>
            </a:r>
            <a:r>
              <a:rPr lang="en-US" b="1" dirty="0" err="1" smtClean="0"/>
              <a:t>carnitine–acylcarnitine</a:t>
            </a:r>
            <a:r>
              <a:rPr lang="en-US" b="1" dirty="0" smtClean="0"/>
              <a:t> </a:t>
            </a:r>
            <a:r>
              <a:rPr lang="en-US" b="1" dirty="0" err="1" smtClean="0"/>
              <a:t>translocase</a:t>
            </a:r>
            <a:r>
              <a:rPr lang="en-US" dirty="0" smtClean="0"/>
              <a:t>. </a:t>
            </a:r>
          </a:p>
          <a:p>
            <a:r>
              <a:rPr lang="en-US" b="1" dirty="0" err="1" smtClean="0"/>
              <a:t>Carnitine</a:t>
            </a:r>
            <a:r>
              <a:rPr lang="en-US" b="1" dirty="0" smtClean="0"/>
              <a:t> </a:t>
            </a:r>
            <a:r>
              <a:rPr lang="en-US" b="1" dirty="0" err="1" smtClean="0"/>
              <a:t>palmitoyltransferase</a:t>
            </a:r>
            <a:r>
              <a:rPr lang="en-US" b="1" dirty="0" smtClean="0"/>
              <a:t> II </a:t>
            </a:r>
            <a:r>
              <a:rPr lang="en-US" dirty="0" smtClean="0"/>
              <a:t>(CPT-II, or CAT-II)—an enzyme of the inner mitochondrial membrane—catalyzes the transfer of the </a:t>
            </a:r>
            <a:r>
              <a:rPr lang="en-US" dirty="0" err="1" smtClean="0"/>
              <a:t>acyl</a:t>
            </a:r>
            <a:r>
              <a:rPr lang="en-US" dirty="0" smtClean="0"/>
              <a:t> group from </a:t>
            </a:r>
            <a:r>
              <a:rPr lang="en-US" dirty="0" err="1" smtClean="0"/>
              <a:t>carnitine</a:t>
            </a:r>
            <a:r>
              <a:rPr lang="en-US" dirty="0" smtClean="0"/>
              <a:t> to </a:t>
            </a:r>
            <a:r>
              <a:rPr lang="en-US" dirty="0" err="1" smtClean="0"/>
              <a:t>CoA</a:t>
            </a:r>
            <a:r>
              <a:rPr lang="en-US" dirty="0" smtClean="0"/>
              <a:t> in the mitochondrial matrix, thus regenerating free </a:t>
            </a:r>
            <a:r>
              <a:rPr lang="en-US" dirty="0" err="1" smtClean="0"/>
              <a:t>carnitine</a:t>
            </a:r>
            <a:r>
              <a:rPr lang="en-US" dirty="0" smtClean="0"/>
              <a:t>.</a:t>
            </a:r>
            <a:endParaRPr lang="en-US" dirty="0"/>
          </a:p>
        </p:txBody>
      </p:sp>
      <p:pic>
        <p:nvPicPr>
          <p:cNvPr id="8194" name="Picture 2"/>
          <p:cNvPicPr>
            <a:picLocks noChangeAspect="1" noChangeArrowheads="1"/>
          </p:cNvPicPr>
          <p:nvPr/>
        </p:nvPicPr>
        <p:blipFill>
          <a:blip r:embed="rId2"/>
          <a:srcRect/>
          <a:stretch>
            <a:fillRect/>
          </a:stretch>
        </p:blipFill>
        <p:spPr bwMode="auto">
          <a:xfrm>
            <a:off x="304801" y="3886200"/>
            <a:ext cx="8839200" cy="283845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carnitine</a:t>
            </a:r>
            <a:r>
              <a:rPr lang="en-US" b="1" dirty="0" smtClean="0"/>
              <a:t> shuttle</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b="1" dirty="0" err="1" smtClean="0"/>
              <a:t>Malonyl</a:t>
            </a:r>
            <a:r>
              <a:rPr lang="en-US" dirty="0" smtClean="0"/>
              <a:t> </a:t>
            </a:r>
            <a:r>
              <a:rPr lang="en-US" dirty="0" err="1" smtClean="0"/>
              <a:t>CoA</a:t>
            </a:r>
            <a:r>
              <a:rPr lang="en-US" dirty="0" smtClean="0"/>
              <a:t> </a:t>
            </a:r>
            <a:r>
              <a:rPr lang="en-US" b="1" dirty="0" smtClean="0"/>
              <a:t>inhibits</a:t>
            </a:r>
            <a:r>
              <a:rPr lang="en-US" dirty="0" smtClean="0"/>
              <a:t> CPT-I, thus preventing the entry of long-chain </a:t>
            </a:r>
            <a:r>
              <a:rPr lang="en-US" dirty="0" err="1" smtClean="0"/>
              <a:t>acyl</a:t>
            </a:r>
            <a:r>
              <a:rPr lang="en-US" dirty="0" smtClean="0"/>
              <a:t> groups into the mitochondrial matrix. Therefore, when fatty acid synthesis is occurring in the </a:t>
            </a:r>
            <a:r>
              <a:rPr lang="en-US" dirty="0" err="1" smtClean="0"/>
              <a:t>cytosol</a:t>
            </a:r>
            <a:r>
              <a:rPr lang="en-US" dirty="0" smtClean="0"/>
              <a:t> (as indicated by the presence of </a:t>
            </a:r>
            <a:r>
              <a:rPr lang="en-US" dirty="0" err="1" smtClean="0"/>
              <a:t>malonyl</a:t>
            </a:r>
            <a:r>
              <a:rPr lang="en-US" dirty="0" smtClean="0"/>
              <a:t> </a:t>
            </a:r>
            <a:r>
              <a:rPr lang="en-US" dirty="0" err="1" smtClean="0"/>
              <a:t>CoA</a:t>
            </a:r>
            <a:r>
              <a:rPr lang="en-US" dirty="0" smtClean="0"/>
              <a:t>), the newly made </a:t>
            </a:r>
            <a:r>
              <a:rPr lang="en-US" b="1" dirty="0" err="1" smtClean="0"/>
              <a:t>palmitate</a:t>
            </a:r>
            <a:r>
              <a:rPr lang="en-US" b="1" dirty="0" smtClean="0"/>
              <a:t> cannot </a:t>
            </a:r>
            <a:r>
              <a:rPr lang="en-US" dirty="0" smtClean="0"/>
              <a:t>be transferred into the mitochondria and degraded.</a:t>
            </a:r>
          </a:p>
          <a:p>
            <a:r>
              <a:rPr lang="en-US" b="1" dirty="0" err="1" smtClean="0"/>
              <a:t>Carnitine</a:t>
            </a:r>
            <a:r>
              <a:rPr lang="en-US" dirty="0" smtClean="0"/>
              <a:t> can be obtained from the </a:t>
            </a:r>
            <a:r>
              <a:rPr lang="en-US" b="1" dirty="0" smtClean="0"/>
              <a:t>diet</a:t>
            </a:r>
            <a:r>
              <a:rPr lang="en-US" dirty="0" smtClean="0"/>
              <a:t>, where it is found primarily in meat products. </a:t>
            </a:r>
            <a:r>
              <a:rPr lang="en-US" b="1" dirty="0" err="1" smtClean="0"/>
              <a:t>Carnitine</a:t>
            </a:r>
            <a:r>
              <a:rPr lang="en-US" dirty="0" smtClean="0"/>
              <a:t> can also be </a:t>
            </a:r>
            <a:r>
              <a:rPr lang="en-US" b="1" dirty="0" smtClean="0"/>
              <a:t>synthesized</a:t>
            </a:r>
            <a:r>
              <a:rPr lang="en-US" dirty="0" smtClean="0"/>
              <a:t> from the amino </a:t>
            </a:r>
            <a:r>
              <a:rPr lang="en-US" b="1" dirty="0" smtClean="0"/>
              <a:t>acids lysine and </a:t>
            </a:r>
            <a:r>
              <a:rPr lang="en-US" b="1" dirty="0" err="1" smtClean="0"/>
              <a:t>methionine</a:t>
            </a:r>
            <a:r>
              <a:rPr lang="en-US" b="1" dirty="0" smtClean="0"/>
              <a:t> </a:t>
            </a:r>
            <a:r>
              <a:rPr lang="en-US" dirty="0" smtClean="0"/>
              <a:t>by an enzymatic pathway found in the </a:t>
            </a:r>
            <a:r>
              <a:rPr lang="en-US" b="1" dirty="0" smtClean="0"/>
              <a:t>liver and kidney </a:t>
            </a:r>
            <a:r>
              <a:rPr lang="en-US" dirty="0" smtClean="0"/>
              <a:t>but not in skeletal or heart muscle. Therefore, these latter tissues are totally dependent on uptake of </a:t>
            </a:r>
            <a:r>
              <a:rPr lang="en-US" dirty="0" err="1" smtClean="0"/>
              <a:t>carnitine</a:t>
            </a:r>
            <a:r>
              <a:rPr lang="en-US" dirty="0" smtClean="0"/>
              <a:t> provided by endogenous synthesis or the diet, and distributed by the blood. [Note: Skeletal muscle contains about 97% of all </a:t>
            </a:r>
            <a:r>
              <a:rPr lang="en-US" dirty="0" err="1" smtClean="0"/>
              <a:t>carnitine</a:t>
            </a:r>
            <a:r>
              <a:rPr lang="en-US" dirty="0" smtClean="0"/>
              <a:t> in the body.]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STRUCTURE OF FATTY ACIDS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 fatty acid consists of a hydrophobic hydrocarbon chain with a terminal carboxyl group. More than 90% of the fatty acids found in plasma are in the form of fatty acid esters (primarily </a:t>
            </a:r>
            <a:r>
              <a:rPr lang="en-US" dirty="0" err="1" smtClean="0"/>
              <a:t>triacylglycerol</a:t>
            </a:r>
            <a:r>
              <a:rPr lang="en-US" dirty="0" smtClean="0"/>
              <a:t>, </a:t>
            </a:r>
            <a:r>
              <a:rPr lang="en-US" dirty="0" err="1" smtClean="0"/>
              <a:t>cholesteryl</a:t>
            </a:r>
            <a:r>
              <a:rPr lang="en-US" dirty="0" smtClean="0"/>
              <a:t> esters, and phospholipids) contained in circulating lipoprotein particles. Fatty acid chains may contain no double bonds—that is, be saturated—or contain one or more double bonds—that is, be mono- or polyunsaturated. When double bonds are present, they are nearly always in the </a:t>
            </a:r>
            <a:r>
              <a:rPr lang="en-US" dirty="0" err="1" smtClean="0"/>
              <a:t>cis</a:t>
            </a:r>
            <a:r>
              <a:rPr lang="en-US" dirty="0" smtClean="0"/>
              <a:t> rather than in the trans configuration.</a:t>
            </a:r>
          </a:p>
          <a:p>
            <a:r>
              <a:rPr lang="en-US" dirty="0" smtClean="0"/>
              <a:t>The carbon atoms are numbered, beginning with the carboxyl carbon as carbon 1. The number before the colon indicates the number of carbons in the chain, and those after the colon indicate the numbers and positions (relative to the carboxyl end) of double bonds. For example, as shown in Figure </a:t>
            </a:r>
            <a:r>
              <a:rPr lang="en-US" dirty="0" err="1" smtClean="0"/>
              <a:t>arachidonic</a:t>
            </a:r>
            <a:r>
              <a:rPr lang="en-US" dirty="0" smtClean="0"/>
              <a:t> acid, 20:4(5,8,11,14), is 20 carbons long and has 4 double bonds (between carbons 5–6, 8–9, 11–12, and 14–15).</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 </a:t>
            </a:r>
            <a:r>
              <a:rPr lang="en-US" b="1" dirty="0" err="1" smtClean="0"/>
              <a:t>Carnitine</a:t>
            </a:r>
            <a:r>
              <a:rPr lang="en-US" b="1" dirty="0" smtClean="0"/>
              <a:t> deficiencies</a:t>
            </a:r>
            <a:endParaRPr lang="en-US" dirty="0"/>
          </a:p>
        </p:txBody>
      </p:sp>
      <p:sp>
        <p:nvSpPr>
          <p:cNvPr id="3" name="Content Placeholder 2"/>
          <p:cNvSpPr>
            <a:spLocks noGrp="1"/>
          </p:cNvSpPr>
          <p:nvPr>
            <p:ph sz="quarter" idx="1"/>
          </p:nvPr>
        </p:nvSpPr>
        <p:spPr/>
        <p:txBody>
          <a:bodyPr>
            <a:normAutofit fontScale="70000" lnSpcReduction="20000"/>
          </a:bodyPr>
          <a:lstStyle/>
          <a:p>
            <a:pPr algn="just"/>
            <a:r>
              <a:rPr lang="en-US" dirty="0" smtClean="0"/>
              <a:t>Such deficiencies result in a decreased ability of tissues to use </a:t>
            </a:r>
            <a:r>
              <a:rPr lang="en-US" b="1" dirty="0" smtClean="0"/>
              <a:t>LCFA</a:t>
            </a:r>
            <a:r>
              <a:rPr lang="en-US" dirty="0" smtClean="0"/>
              <a:t> as a metabolic fuel. </a:t>
            </a:r>
            <a:r>
              <a:rPr lang="en-US" b="1" dirty="0" smtClean="0"/>
              <a:t>Secondary </a:t>
            </a:r>
            <a:r>
              <a:rPr lang="en-US" b="1" dirty="0" err="1" smtClean="0"/>
              <a:t>carnitine</a:t>
            </a:r>
            <a:r>
              <a:rPr lang="en-US" b="1" dirty="0" smtClean="0"/>
              <a:t> deficiency </a:t>
            </a:r>
            <a:r>
              <a:rPr lang="en-US" dirty="0" smtClean="0"/>
              <a:t>occurs in many situations, including: 1) in patients with </a:t>
            </a:r>
            <a:r>
              <a:rPr lang="en-US" b="1" dirty="0" smtClean="0"/>
              <a:t>liver disease </a:t>
            </a:r>
            <a:r>
              <a:rPr lang="en-US" dirty="0" smtClean="0"/>
              <a:t>causing decreased synthesis of </a:t>
            </a:r>
            <a:r>
              <a:rPr lang="en-US" dirty="0" err="1" smtClean="0"/>
              <a:t>carnitine</a:t>
            </a:r>
            <a:r>
              <a:rPr lang="en-US" dirty="0" smtClean="0"/>
              <a:t>; 2) in individuals suffering from </a:t>
            </a:r>
            <a:r>
              <a:rPr lang="en-US" b="1" dirty="0" smtClean="0"/>
              <a:t>malnutrition</a:t>
            </a:r>
            <a:r>
              <a:rPr lang="en-US" dirty="0" smtClean="0"/>
              <a:t> or those on strictly </a:t>
            </a:r>
            <a:r>
              <a:rPr lang="en-US" b="1" dirty="0" smtClean="0"/>
              <a:t>vegetarian</a:t>
            </a:r>
            <a:r>
              <a:rPr lang="en-US" dirty="0" smtClean="0"/>
              <a:t> diets; 3) in those with an increased requirement for </a:t>
            </a:r>
            <a:r>
              <a:rPr lang="en-US" dirty="0" err="1" smtClean="0"/>
              <a:t>carnitine</a:t>
            </a:r>
            <a:r>
              <a:rPr lang="en-US" dirty="0" smtClean="0"/>
              <a:t> as a result of, for example, </a:t>
            </a:r>
            <a:r>
              <a:rPr lang="en-US" b="1" dirty="0" smtClean="0"/>
              <a:t>pregnancy</a:t>
            </a:r>
            <a:r>
              <a:rPr lang="en-US" dirty="0" smtClean="0"/>
              <a:t>, severe </a:t>
            </a:r>
            <a:r>
              <a:rPr lang="en-US" b="1" dirty="0" smtClean="0"/>
              <a:t>infections</a:t>
            </a:r>
            <a:r>
              <a:rPr lang="en-US" dirty="0" smtClean="0"/>
              <a:t>, burns, or trauma; or 4) in those undergoing </a:t>
            </a:r>
            <a:r>
              <a:rPr lang="en-US" b="1" dirty="0" err="1" smtClean="0"/>
              <a:t>hemodialysis</a:t>
            </a:r>
            <a:r>
              <a:rPr lang="en-US" dirty="0" smtClean="0"/>
              <a:t>, which removes </a:t>
            </a:r>
            <a:r>
              <a:rPr lang="en-US" dirty="0" err="1" smtClean="0"/>
              <a:t>carnitine</a:t>
            </a:r>
            <a:r>
              <a:rPr lang="en-US" dirty="0" smtClean="0"/>
              <a:t> from the blood.</a:t>
            </a:r>
          </a:p>
          <a:p>
            <a:pPr algn="just"/>
            <a:r>
              <a:rPr lang="en-US" dirty="0" smtClean="0"/>
              <a:t>Genetic </a:t>
            </a:r>
            <a:r>
              <a:rPr lang="en-US" b="1" i="1" dirty="0" smtClean="0"/>
              <a:t>CPT-I deficiency </a:t>
            </a:r>
            <a:r>
              <a:rPr lang="en-US" i="1" dirty="0" smtClean="0"/>
              <a:t>affects the liver, where </a:t>
            </a:r>
            <a:r>
              <a:rPr lang="en-US" dirty="0" smtClean="0"/>
              <a:t>an inability to use LCFA for fuel greatly impairs that tissue’s ability to </a:t>
            </a:r>
            <a:r>
              <a:rPr lang="en-US" b="1" dirty="0" smtClean="0"/>
              <a:t>synthesize glucose </a:t>
            </a:r>
            <a:r>
              <a:rPr lang="en-US" dirty="0" smtClean="0"/>
              <a:t>during a fast. This can lead to severe </a:t>
            </a:r>
            <a:r>
              <a:rPr lang="en-US" b="1" dirty="0" smtClean="0"/>
              <a:t>hypoglycemia</a:t>
            </a:r>
            <a:r>
              <a:rPr lang="en-US" dirty="0" smtClean="0"/>
              <a:t>, coma, and death. </a:t>
            </a:r>
          </a:p>
          <a:p>
            <a:pPr algn="just"/>
            <a:r>
              <a:rPr lang="en-US" b="1" i="1" dirty="0" smtClean="0"/>
              <a:t>CPT-II</a:t>
            </a:r>
            <a:r>
              <a:rPr lang="en-US" i="1" dirty="0" smtClean="0"/>
              <a:t> deficiency </a:t>
            </a:r>
            <a:r>
              <a:rPr lang="en-US" dirty="0" smtClean="0"/>
              <a:t>occurs primarily in cardiac and skeletal muscle, where symptoms of </a:t>
            </a:r>
            <a:r>
              <a:rPr lang="en-US" dirty="0" err="1" smtClean="0"/>
              <a:t>carnitine</a:t>
            </a:r>
            <a:r>
              <a:rPr lang="en-US" dirty="0" smtClean="0"/>
              <a:t> deficiency range from </a:t>
            </a:r>
            <a:r>
              <a:rPr lang="en-US" b="1" dirty="0" err="1" smtClean="0"/>
              <a:t>cardiomyopathy</a:t>
            </a:r>
            <a:r>
              <a:rPr lang="en-US" dirty="0" smtClean="0"/>
              <a:t> to muscle </a:t>
            </a:r>
            <a:r>
              <a:rPr lang="en-US" b="1" dirty="0" smtClean="0"/>
              <a:t>weakness</a:t>
            </a:r>
            <a:r>
              <a:rPr lang="en-US" dirty="0" smtClean="0"/>
              <a:t> with </a:t>
            </a:r>
            <a:r>
              <a:rPr lang="en-US" b="1" dirty="0" err="1" smtClean="0"/>
              <a:t>myoglobinemia</a:t>
            </a:r>
            <a:r>
              <a:rPr lang="en-US" dirty="0" smtClean="0"/>
              <a:t> following prolonged exercise. Treatment includes </a:t>
            </a:r>
            <a:r>
              <a:rPr lang="en-US" b="1" dirty="0" smtClean="0"/>
              <a:t>avoidance of prolonged fasts</a:t>
            </a:r>
            <a:r>
              <a:rPr lang="en-US" dirty="0" smtClean="0"/>
              <a:t>, adopting a diet high in </a:t>
            </a:r>
            <a:r>
              <a:rPr lang="en-US" b="1" dirty="0" smtClean="0"/>
              <a:t>carbohydrate</a:t>
            </a:r>
            <a:r>
              <a:rPr lang="en-US" dirty="0" smtClean="0"/>
              <a:t> and low in LCFA, but </a:t>
            </a:r>
            <a:r>
              <a:rPr lang="en-US" b="1" dirty="0" smtClean="0"/>
              <a:t>supplemented</a:t>
            </a:r>
            <a:r>
              <a:rPr lang="en-US" dirty="0" smtClean="0"/>
              <a:t> with </a:t>
            </a:r>
            <a:r>
              <a:rPr lang="en-US" b="1" dirty="0" smtClean="0"/>
              <a:t>medium-chain</a:t>
            </a:r>
            <a:r>
              <a:rPr lang="en-US" dirty="0" smtClean="0"/>
              <a:t> fatty acids and </a:t>
            </a:r>
            <a:r>
              <a:rPr lang="en-US" dirty="0" err="1" smtClean="0"/>
              <a:t>carnitine</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medium-chain fatty acids</a:t>
            </a:r>
            <a:endParaRPr lang="en-US" dirty="0"/>
          </a:p>
        </p:txBody>
      </p:sp>
      <p:sp>
        <p:nvSpPr>
          <p:cNvPr id="3" name="Content Placeholder 2"/>
          <p:cNvSpPr>
            <a:spLocks noGrp="1"/>
          </p:cNvSpPr>
          <p:nvPr>
            <p:ph sz="quarter" idx="1"/>
          </p:nvPr>
        </p:nvSpPr>
        <p:spPr/>
        <p:txBody>
          <a:bodyPr>
            <a:normAutofit lnSpcReduction="10000"/>
          </a:bodyPr>
          <a:lstStyle/>
          <a:p>
            <a:pPr algn="just"/>
            <a:r>
              <a:rPr lang="en-US" b="1" dirty="0" smtClean="0"/>
              <a:t>Entry of short- and medium-chain fatty acids into the mitochondria: Fatty acids shorter than 12 </a:t>
            </a:r>
            <a:r>
              <a:rPr lang="en-US" dirty="0" smtClean="0"/>
              <a:t>carbons can cross the inner mitochondrial membrane without the aid of </a:t>
            </a:r>
            <a:r>
              <a:rPr lang="en-US" b="1" dirty="0" err="1" smtClean="0"/>
              <a:t>carnitine</a:t>
            </a:r>
            <a:r>
              <a:rPr lang="en-US" b="1" dirty="0" smtClean="0"/>
              <a:t> or the </a:t>
            </a:r>
            <a:r>
              <a:rPr lang="en-US" b="1" i="1" dirty="0" smtClean="0"/>
              <a:t>CPT </a:t>
            </a:r>
            <a:r>
              <a:rPr lang="en-US" i="1" dirty="0" smtClean="0"/>
              <a:t>system. </a:t>
            </a:r>
            <a:r>
              <a:rPr lang="en-US" dirty="0" smtClean="0"/>
              <a:t>Once inside the mitochondria, they are activated to their </a:t>
            </a:r>
            <a:r>
              <a:rPr lang="en-US" dirty="0" err="1" smtClean="0"/>
              <a:t>CoA</a:t>
            </a:r>
            <a:r>
              <a:rPr lang="en-US" dirty="0" smtClean="0"/>
              <a:t> derivatives by matrix enzymes, and are oxidized. [Note: </a:t>
            </a:r>
            <a:r>
              <a:rPr lang="en-US" b="1" dirty="0" smtClean="0"/>
              <a:t>Medium-chain</a:t>
            </a:r>
            <a:r>
              <a:rPr lang="en-US" dirty="0" smtClean="0"/>
              <a:t> fatty acids are plentiful in </a:t>
            </a:r>
            <a:r>
              <a:rPr lang="en-US" b="1" dirty="0" smtClean="0"/>
              <a:t>human milk</a:t>
            </a:r>
            <a:r>
              <a:rPr lang="en-US" dirty="0" smtClean="0"/>
              <a:t>. Because their oxidation is not dependent on </a:t>
            </a:r>
            <a:r>
              <a:rPr lang="en-US" i="1" dirty="0" smtClean="0"/>
              <a:t>CPT-I, it is not subject to inhibition by </a:t>
            </a:r>
            <a:r>
              <a:rPr lang="en-US" i="1" dirty="0" err="1" smtClean="0"/>
              <a:t>malonyl</a:t>
            </a:r>
            <a:r>
              <a:rPr lang="en-US" i="1" dirty="0" smtClean="0"/>
              <a:t> </a:t>
            </a:r>
            <a:r>
              <a:rPr lang="en-US" i="1" dirty="0" err="1" smtClean="0"/>
              <a:t>CoA</a:t>
            </a:r>
            <a:r>
              <a:rPr lang="en-US" i="1"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Reactions of </a:t>
            </a:r>
            <a:r>
              <a:rPr lang="el-GR" b="1" dirty="0" smtClean="0"/>
              <a:t>β-</a:t>
            </a:r>
            <a:r>
              <a:rPr lang="en-US" b="1" dirty="0" smtClean="0"/>
              <a:t>oxidation:</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The first cycle of consists of a sequence of four reactions involving the β-carbon (carbon 3) that results in shortening the fatty acid chain by two carbons. The steps include </a:t>
            </a:r>
            <a:r>
              <a:rPr lang="en-US" b="1" dirty="0" smtClean="0"/>
              <a:t>an oxidation </a:t>
            </a:r>
            <a:r>
              <a:rPr lang="en-US" dirty="0" smtClean="0"/>
              <a:t>that produces </a:t>
            </a:r>
            <a:r>
              <a:rPr lang="en-US" b="1" dirty="0" smtClean="0"/>
              <a:t>FADH2</a:t>
            </a:r>
            <a:r>
              <a:rPr lang="en-US" dirty="0" smtClean="0"/>
              <a:t>, </a:t>
            </a:r>
            <a:r>
              <a:rPr lang="en-US" b="1" dirty="0" smtClean="0"/>
              <a:t>a hydration step</a:t>
            </a:r>
            <a:r>
              <a:rPr lang="en-US" dirty="0" smtClean="0"/>
              <a:t>, a </a:t>
            </a:r>
            <a:r>
              <a:rPr lang="en-US" b="1" dirty="0" smtClean="0"/>
              <a:t>second oxidation </a:t>
            </a:r>
            <a:r>
              <a:rPr lang="en-US" dirty="0" smtClean="0"/>
              <a:t>that produces </a:t>
            </a:r>
            <a:r>
              <a:rPr lang="en-US" b="1" dirty="0" smtClean="0"/>
              <a:t>NADH</a:t>
            </a:r>
            <a:r>
              <a:rPr lang="en-US" dirty="0" smtClean="0"/>
              <a:t>, and a </a:t>
            </a:r>
            <a:r>
              <a:rPr lang="en-US" b="1" dirty="0" err="1" smtClean="0"/>
              <a:t>thiolytic</a:t>
            </a:r>
            <a:r>
              <a:rPr lang="en-US" dirty="0" smtClean="0"/>
              <a:t> cleavage that releases a molecule of </a:t>
            </a:r>
            <a:r>
              <a:rPr lang="en-US" b="1" dirty="0" smtClean="0"/>
              <a:t>acetyl </a:t>
            </a:r>
            <a:r>
              <a:rPr lang="en-US" b="1" dirty="0" err="1" smtClean="0"/>
              <a:t>CoA</a:t>
            </a:r>
            <a:r>
              <a:rPr lang="en-US" b="1" dirty="0" smtClean="0"/>
              <a:t>.</a:t>
            </a:r>
            <a:r>
              <a:rPr lang="en-US" dirty="0" smtClean="0"/>
              <a:t> Each step is catalyzed by enzymes with chain-length specificity. </a:t>
            </a:r>
          </a:p>
          <a:p>
            <a:pPr algn="just"/>
            <a:r>
              <a:rPr lang="en-US" dirty="0" smtClean="0"/>
              <a:t>These four steps are repeated for saturated fatty acids of even-numbered carbon chains </a:t>
            </a:r>
            <a:r>
              <a:rPr lang="en-US" b="1" dirty="0" smtClean="0"/>
              <a:t>(n/2) – 1 </a:t>
            </a:r>
            <a:r>
              <a:rPr lang="en-US" dirty="0" smtClean="0"/>
              <a:t>times (where n is the number of carbons), each cycle producing </a:t>
            </a:r>
            <a:r>
              <a:rPr lang="en-US" b="1" dirty="0" smtClean="0"/>
              <a:t>an acetyl group plus one NADH and one FADH2. </a:t>
            </a:r>
            <a:r>
              <a:rPr lang="en-US" dirty="0" smtClean="0"/>
              <a:t>The final </a:t>
            </a:r>
            <a:r>
              <a:rPr lang="en-US" dirty="0" err="1" smtClean="0"/>
              <a:t>thiolytic</a:t>
            </a:r>
            <a:r>
              <a:rPr lang="en-US" dirty="0" smtClean="0"/>
              <a:t> cleavage produces two acetyl groups. [Note: Acetyl </a:t>
            </a:r>
            <a:r>
              <a:rPr lang="en-US" dirty="0" err="1" smtClean="0"/>
              <a:t>CoA</a:t>
            </a:r>
            <a:r>
              <a:rPr lang="en-US" dirty="0" smtClean="0"/>
              <a:t> is a positive </a:t>
            </a:r>
            <a:r>
              <a:rPr lang="en-US" dirty="0" err="1" smtClean="0"/>
              <a:t>allosteric</a:t>
            </a:r>
            <a:r>
              <a:rPr lang="en-US" dirty="0" smtClean="0"/>
              <a:t> </a:t>
            </a:r>
            <a:r>
              <a:rPr lang="en-US" dirty="0" err="1" smtClean="0"/>
              <a:t>effector</a:t>
            </a:r>
            <a:r>
              <a:rPr lang="en-US" dirty="0" smtClean="0"/>
              <a:t> of </a:t>
            </a:r>
            <a:r>
              <a:rPr lang="en-US" i="1" dirty="0" err="1" smtClean="0"/>
              <a:t>pyruvate</a:t>
            </a:r>
            <a:r>
              <a:rPr lang="en-US" i="1" dirty="0" smtClean="0"/>
              <a:t> </a:t>
            </a:r>
            <a:r>
              <a:rPr lang="en-US" i="1" dirty="0" err="1" smtClean="0"/>
              <a:t>carboxylase</a:t>
            </a:r>
            <a:r>
              <a:rPr lang="en-US" i="1" dirty="0" smtClean="0"/>
              <a:t> , thus linking fatty acid oxidation </a:t>
            </a:r>
            <a:r>
              <a:rPr lang="en-US" dirty="0" smtClean="0"/>
              <a:t>and </a:t>
            </a:r>
            <a:r>
              <a:rPr lang="en-US" dirty="0" err="1" smtClean="0"/>
              <a:t>gluconeogenesis</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Energy yield from fatty acid oxidation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lgn="just"/>
            <a:r>
              <a:rPr lang="en-US" dirty="0" smtClean="0"/>
              <a:t>The energy yield from the β-oxidation pathway is high. For example, the oxidation of a molecule of </a:t>
            </a:r>
            <a:r>
              <a:rPr lang="en-US" dirty="0" err="1" smtClean="0"/>
              <a:t>palmitoyl</a:t>
            </a:r>
            <a:r>
              <a:rPr lang="en-US" dirty="0" smtClean="0"/>
              <a:t> </a:t>
            </a:r>
            <a:r>
              <a:rPr lang="en-US" dirty="0" err="1" smtClean="0"/>
              <a:t>CoA</a:t>
            </a:r>
            <a:r>
              <a:rPr lang="en-US" dirty="0" smtClean="0"/>
              <a:t> to CO2 and H2O </a:t>
            </a:r>
            <a:r>
              <a:rPr lang="en-US" b="1" dirty="0" smtClean="0"/>
              <a:t>produces 8 acetyl </a:t>
            </a:r>
            <a:r>
              <a:rPr lang="en-US" dirty="0" err="1" smtClean="0"/>
              <a:t>CoA</a:t>
            </a:r>
            <a:r>
              <a:rPr lang="en-US" dirty="0" smtClean="0"/>
              <a:t>, </a:t>
            </a:r>
            <a:r>
              <a:rPr lang="en-US" b="1" dirty="0" smtClean="0"/>
              <a:t>7 NADH</a:t>
            </a:r>
            <a:r>
              <a:rPr lang="en-US" dirty="0" smtClean="0"/>
              <a:t>, and </a:t>
            </a:r>
            <a:r>
              <a:rPr lang="en-US" b="1" dirty="0" smtClean="0"/>
              <a:t>7 FADH2</a:t>
            </a:r>
            <a:r>
              <a:rPr lang="en-US" dirty="0" smtClean="0"/>
              <a:t>, from which </a:t>
            </a:r>
            <a:r>
              <a:rPr lang="en-US" b="1" dirty="0" smtClean="0"/>
              <a:t>131 ATP </a:t>
            </a:r>
            <a:r>
              <a:rPr lang="en-US" dirty="0" smtClean="0"/>
              <a:t>can be generated; however, activation of the fatty </a:t>
            </a:r>
            <a:r>
              <a:rPr lang="en-US" b="1" dirty="0" smtClean="0"/>
              <a:t>acid requires 2 ATP</a:t>
            </a:r>
            <a:r>
              <a:rPr lang="en-US" dirty="0" smtClean="0"/>
              <a:t>. Thus, the net yield from </a:t>
            </a:r>
            <a:r>
              <a:rPr lang="en-US" b="1" dirty="0" err="1" smtClean="0"/>
              <a:t>palmitate</a:t>
            </a:r>
            <a:r>
              <a:rPr lang="en-US" b="1" dirty="0" smtClean="0"/>
              <a:t> is 129 ATP.</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Medium-chain fatty </a:t>
            </a:r>
            <a:r>
              <a:rPr lang="en-US" b="1" dirty="0" err="1" smtClean="0"/>
              <a:t>acyl</a:t>
            </a:r>
            <a:r>
              <a:rPr lang="en-US" b="1" dirty="0" smtClean="0"/>
              <a:t> </a:t>
            </a:r>
            <a:r>
              <a:rPr lang="en-US" b="1" dirty="0" err="1" smtClean="0"/>
              <a:t>CoA</a:t>
            </a:r>
            <a:r>
              <a:rPr lang="en-US" b="1" dirty="0" smtClean="0"/>
              <a:t> </a:t>
            </a:r>
            <a:r>
              <a:rPr lang="en-US" b="1" dirty="0" err="1" smtClean="0"/>
              <a:t>dehydrogenase</a:t>
            </a:r>
            <a:r>
              <a:rPr lang="en-US" b="1" dirty="0" smtClean="0"/>
              <a:t> (MCAD) deficiency:</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In mitochondria, there are four fatty </a:t>
            </a:r>
            <a:r>
              <a:rPr lang="en-US" dirty="0" err="1" smtClean="0"/>
              <a:t>acyl</a:t>
            </a:r>
            <a:r>
              <a:rPr lang="en-US" dirty="0" smtClean="0"/>
              <a:t> </a:t>
            </a:r>
            <a:r>
              <a:rPr lang="en-US" dirty="0" err="1" smtClean="0"/>
              <a:t>CoA</a:t>
            </a:r>
            <a:r>
              <a:rPr lang="en-US" dirty="0" smtClean="0"/>
              <a:t> </a:t>
            </a:r>
            <a:r>
              <a:rPr lang="en-US" dirty="0" err="1" smtClean="0"/>
              <a:t>dehydrogenase</a:t>
            </a:r>
            <a:r>
              <a:rPr lang="en-US" dirty="0" smtClean="0"/>
              <a:t> species, each with a specificity for either short-, medium-, long-, or very-long-chain fatty acids. </a:t>
            </a:r>
            <a:r>
              <a:rPr lang="en-US" b="1" dirty="0" smtClean="0"/>
              <a:t>MCAD deficiency, an </a:t>
            </a:r>
            <a:r>
              <a:rPr lang="en-US" b="1" dirty="0" err="1" smtClean="0"/>
              <a:t>autosomal</a:t>
            </a:r>
            <a:r>
              <a:rPr lang="en-US" b="1" dirty="0" smtClean="0"/>
              <a:t> recessive disorder, </a:t>
            </a:r>
            <a:r>
              <a:rPr lang="en-US" dirty="0" smtClean="0"/>
              <a:t>is one of the most common inborn errors of metabolism, and the most common inborn error of fatty acid oxidation, being found in 1:14,000 births worldwide, with a higher incidence in Northern Europeans. It results in decreased ability to oxidize fatty acids </a:t>
            </a:r>
            <a:r>
              <a:rPr lang="en-US" b="1" dirty="0" smtClean="0"/>
              <a:t>with six to ten carbons </a:t>
            </a:r>
            <a:r>
              <a:rPr lang="en-US" dirty="0" smtClean="0"/>
              <a:t>(these accumulate and can be measured in urine), and severe hypoglycemia (because the tissues must increase their reliance on glucose). Treatment includes avoidance of fasting. </a:t>
            </a:r>
            <a:r>
              <a:rPr lang="en-US" b="1" dirty="0" smtClean="0"/>
              <a:t>MCAD deficiency has been identified as the cause of some cases originally reported as sudden infant death syndrome (SIDS)</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 KETONE BODIES: AN ALTERNATE FUEL FOR CELLS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Liver mitochondria have the capacity to convert acetyl </a:t>
            </a:r>
            <a:r>
              <a:rPr lang="en-US" dirty="0" err="1" smtClean="0"/>
              <a:t>CoA</a:t>
            </a:r>
            <a:r>
              <a:rPr lang="en-US" dirty="0" smtClean="0"/>
              <a:t> derived from fatty acid oxidation into </a:t>
            </a:r>
            <a:r>
              <a:rPr lang="en-US" dirty="0" err="1" smtClean="0"/>
              <a:t>ketone</a:t>
            </a:r>
            <a:r>
              <a:rPr lang="en-US" dirty="0" smtClean="0"/>
              <a:t> bodies. The compounds categorized as </a:t>
            </a:r>
            <a:r>
              <a:rPr lang="en-US" dirty="0" err="1" smtClean="0"/>
              <a:t>ketone</a:t>
            </a:r>
            <a:r>
              <a:rPr lang="en-US" dirty="0" smtClean="0"/>
              <a:t> bodies are </a:t>
            </a:r>
            <a:r>
              <a:rPr lang="en-US" b="1" dirty="0" err="1" smtClean="0"/>
              <a:t>acetoacetate</a:t>
            </a:r>
            <a:r>
              <a:rPr lang="en-US" dirty="0" smtClean="0"/>
              <a:t>, </a:t>
            </a:r>
            <a:r>
              <a:rPr lang="en-US" b="1" dirty="0" smtClean="0"/>
              <a:t>3-hydroxybutyrate,</a:t>
            </a:r>
            <a:r>
              <a:rPr lang="en-US" dirty="0" smtClean="0"/>
              <a:t> and </a:t>
            </a:r>
            <a:r>
              <a:rPr lang="en-US" b="1" dirty="0" smtClean="0"/>
              <a:t>acetone</a:t>
            </a:r>
            <a:r>
              <a:rPr lang="en-US" dirty="0" smtClean="0"/>
              <a:t> (a </a:t>
            </a:r>
            <a:r>
              <a:rPr lang="en-US" dirty="0" err="1" smtClean="0"/>
              <a:t>nonmetabolized</a:t>
            </a:r>
            <a:r>
              <a:rPr lang="en-US" dirty="0" smtClean="0"/>
              <a:t> side product. [Note: The two functional </a:t>
            </a:r>
            <a:r>
              <a:rPr lang="en-US" dirty="0" err="1" smtClean="0"/>
              <a:t>ketone</a:t>
            </a:r>
            <a:r>
              <a:rPr lang="en-US" dirty="0" smtClean="0"/>
              <a:t> bodies are actually organic acids.] </a:t>
            </a:r>
            <a:r>
              <a:rPr lang="en-US" dirty="0" err="1" smtClean="0"/>
              <a:t>Acetoacetate</a:t>
            </a:r>
            <a:r>
              <a:rPr lang="en-US" dirty="0" smtClean="0"/>
              <a:t> and 3-hydroxybutyrate are transported in the blood to the peripheral tissues. There they can be reconverted to acetyl </a:t>
            </a:r>
            <a:r>
              <a:rPr lang="en-US" dirty="0" err="1" smtClean="0"/>
              <a:t>CoA</a:t>
            </a:r>
            <a:r>
              <a:rPr lang="en-US" dirty="0" smtClean="0"/>
              <a:t>, which can be oxidized by the TCA cycle. </a:t>
            </a:r>
          </a:p>
          <a:p>
            <a:r>
              <a:rPr lang="en-US" dirty="0" err="1" smtClean="0"/>
              <a:t>Ketone</a:t>
            </a:r>
            <a:r>
              <a:rPr lang="en-US" dirty="0" smtClean="0"/>
              <a:t> bodies are important sources of energy for the peripheral tissues because 1) they are </a:t>
            </a:r>
            <a:r>
              <a:rPr lang="en-US" b="1" dirty="0" smtClean="0"/>
              <a:t>soluble</a:t>
            </a:r>
            <a:r>
              <a:rPr lang="en-US" dirty="0" smtClean="0"/>
              <a:t> in aqueous solution and, therefore, do not need to be incorporated into lipoproteins or carried by albumin as do the other lipids; 2) they are produced in </a:t>
            </a:r>
            <a:r>
              <a:rPr lang="en-US" b="1" dirty="0" smtClean="0"/>
              <a:t>the liver </a:t>
            </a:r>
            <a:r>
              <a:rPr lang="en-US" dirty="0" smtClean="0"/>
              <a:t>during periods when the amount of acetyl </a:t>
            </a:r>
            <a:r>
              <a:rPr lang="en-US" dirty="0" err="1" smtClean="0"/>
              <a:t>CoA</a:t>
            </a:r>
            <a:r>
              <a:rPr lang="en-US" dirty="0" smtClean="0"/>
              <a:t> present </a:t>
            </a:r>
            <a:r>
              <a:rPr lang="en-US" b="1" dirty="0" smtClean="0"/>
              <a:t>exceeds</a:t>
            </a:r>
            <a:r>
              <a:rPr lang="en-US" dirty="0" smtClean="0"/>
              <a:t> the oxidative capacity of the liver; and 3) they are used in proportion to their concentration in the blood by </a:t>
            </a:r>
            <a:r>
              <a:rPr lang="en-US" dirty="0" err="1" smtClean="0"/>
              <a:t>extrahepatic</a:t>
            </a:r>
            <a:r>
              <a:rPr lang="en-US" dirty="0" smtClean="0"/>
              <a:t> tissues, such as the skeletal and cardiac muscle and renal cortex. </a:t>
            </a:r>
            <a:r>
              <a:rPr lang="en-US" b="1" dirty="0" smtClean="0"/>
              <a:t>Even the brain can use </a:t>
            </a:r>
            <a:r>
              <a:rPr lang="en-US" b="1" dirty="0" err="1" smtClean="0"/>
              <a:t>ketone</a:t>
            </a:r>
            <a:r>
              <a:rPr lang="en-US" b="1" dirty="0" smtClean="0"/>
              <a:t> </a:t>
            </a:r>
            <a:r>
              <a:rPr lang="en-US" dirty="0" smtClean="0"/>
              <a:t>bodies to help meet its energy needs if the blood levels rise sufficiently; thus, </a:t>
            </a:r>
            <a:r>
              <a:rPr lang="en-US" b="1" dirty="0" err="1" smtClean="0"/>
              <a:t>ketone</a:t>
            </a:r>
            <a:r>
              <a:rPr lang="en-US" b="1" dirty="0" smtClean="0"/>
              <a:t> bodies spare </a:t>
            </a:r>
            <a:r>
              <a:rPr lang="en-US" b="1" dirty="0" err="1" smtClean="0"/>
              <a:t>glucose</a:t>
            </a:r>
            <a:r>
              <a:rPr lang="en-US" dirty="0" err="1" smtClean="0"/>
              <a:t>.This</a:t>
            </a:r>
            <a:r>
              <a:rPr lang="en-US" dirty="0" smtClean="0"/>
              <a:t> is particularly important during prolonged periods of fasting.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Synthesis of 3-hydroxy-3-methylglutaryl (HMG) </a:t>
            </a:r>
            <a:r>
              <a:rPr lang="en-US" b="1" dirty="0" err="1" smtClean="0"/>
              <a:t>CoA</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The first synthetic step, formation of </a:t>
            </a:r>
            <a:r>
              <a:rPr lang="en-US" dirty="0" err="1" smtClean="0"/>
              <a:t>acetoacetyl</a:t>
            </a:r>
            <a:r>
              <a:rPr lang="en-US" dirty="0" smtClean="0"/>
              <a:t> </a:t>
            </a:r>
            <a:r>
              <a:rPr lang="en-US" dirty="0" err="1" smtClean="0"/>
              <a:t>CoA</a:t>
            </a:r>
            <a:r>
              <a:rPr lang="en-US" dirty="0" smtClean="0"/>
              <a:t>, Mitochondrial HMG </a:t>
            </a:r>
            <a:r>
              <a:rPr lang="en-US" dirty="0" err="1" smtClean="0"/>
              <a:t>CoA</a:t>
            </a:r>
            <a:r>
              <a:rPr lang="en-US" dirty="0" smtClean="0"/>
              <a:t> </a:t>
            </a:r>
            <a:r>
              <a:rPr lang="en-US" dirty="0" err="1" smtClean="0"/>
              <a:t>synthase</a:t>
            </a:r>
            <a:r>
              <a:rPr lang="en-US" dirty="0" smtClean="0"/>
              <a:t> combines a third molecule of acetyl </a:t>
            </a:r>
            <a:r>
              <a:rPr lang="en-US" dirty="0" err="1" smtClean="0"/>
              <a:t>CoA</a:t>
            </a:r>
            <a:r>
              <a:rPr lang="en-US" dirty="0" smtClean="0"/>
              <a:t> with </a:t>
            </a:r>
            <a:r>
              <a:rPr lang="en-US" dirty="0" err="1" smtClean="0"/>
              <a:t>acetoacetyl</a:t>
            </a:r>
            <a:r>
              <a:rPr lang="en-US" dirty="0" smtClean="0"/>
              <a:t> </a:t>
            </a:r>
            <a:r>
              <a:rPr lang="en-US" dirty="0" err="1" smtClean="0"/>
              <a:t>CoA</a:t>
            </a:r>
            <a:r>
              <a:rPr lang="en-US" dirty="0" smtClean="0"/>
              <a:t> to produce HMG </a:t>
            </a:r>
            <a:r>
              <a:rPr lang="en-US" dirty="0" err="1" smtClean="0"/>
              <a:t>CoA</a:t>
            </a:r>
            <a:r>
              <a:rPr lang="en-US" dirty="0" smtClean="0"/>
              <a:t>. </a:t>
            </a:r>
            <a:r>
              <a:rPr lang="en-US" b="1" dirty="0" smtClean="0"/>
              <a:t>[Note: HMG </a:t>
            </a:r>
            <a:r>
              <a:rPr lang="en-US" b="1" dirty="0" err="1" smtClean="0"/>
              <a:t>CoA</a:t>
            </a:r>
            <a:r>
              <a:rPr lang="en-US" b="1" dirty="0" smtClean="0"/>
              <a:t> is also a precursor of cholesterol. These pathways are separated by location in, and conditions of, the cell.]</a:t>
            </a:r>
            <a:r>
              <a:rPr lang="en-US" dirty="0" smtClean="0"/>
              <a:t> </a:t>
            </a:r>
            <a:r>
              <a:rPr lang="en-US" b="1" dirty="0" smtClean="0"/>
              <a:t>HMG </a:t>
            </a:r>
            <a:r>
              <a:rPr lang="en-US" b="1" dirty="0" err="1" smtClean="0"/>
              <a:t>CoA</a:t>
            </a:r>
            <a:r>
              <a:rPr lang="en-US" b="1" dirty="0" smtClean="0"/>
              <a:t> </a:t>
            </a:r>
            <a:r>
              <a:rPr lang="en-US" b="1" dirty="0" err="1" smtClean="0"/>
              <a:t>synthase</a:t>
            </a:r>
            <a:r>
              <a:rPr lang="en-US" b="1" dirty="0" smtClean="0"/>
              <a:t> is the rate-limiting </a:t>
            </a:r>
            <a:r>
              <a:rPr lang="en-US" dirty="0" smtClean="0"/>
              <a:t>step in the synthesis of </a:t>
            </a:r>
            <a:r>
              <a:rPr lang="en-US" dirty="0" err="1" smtClean="0"/>
              <a:t>ketone</a:t>
            </a:r>
            <a:r>
              <a:rPr lang="en-US" dirty="0" smtClean="0"/>
              <a:t> bodies, and is present in significant quantities only in the liver.</a:t>
            </a:r>
          </a:p>
          <a:p>
            <a:pPr algn="just"/>
            <a:r>
              <a:rPr lang="en-US" dirty="0" smtClean="0"/>
              <a:t>HMG </a:t>
            </a:r>
            <a:r>
              <a:rPr lang="en-US" dirty="0" err="1" smtClean="0"/>
              <a:t>CoA</a:t>
            </a:r>
            <a:r>
              <a:rPr lang="en-US" dirty="0" smtClean="0"/>
              <a:t> is cleaved to produce </a:t>
            </a:r>
            <a:r>
              <a:rPr lang="en-US" dirty="0" err="1" smtClean="0"/>
              <a:t>acetoacetate</a:t>
            </a:r>
            <a:r>
              <a:rPr lang="en-US" dirty="0" smtClean="0"/>
              <a:t> and acetyl </a:t>
            </a:r>
            <a:r>
              <a:rPr lang="en-US" dirty="0" err="1" smtClean="0"/>
              <a:t>CoA</a:t>
            </a:r>
            <a:r>
              <a:rPr lang="en-US" dirty="0" smtClean="0"/>
              <a:t>. </a:t>
            </a:r>
            <a:r>
              <a:rPr lang="en-US" dirty="0" err="1" smtClean="0"/>
              <a:t>Acetoacetate</a:t>
            </a:r>
            <a:r>
              <a:rPr lang="en-US" dirty="0" smtClean="0"/>
              <a:t> can be reduced to form 3-hydroxybutyrate with NADH as the hydrogen donor. </a:t>
            </a:r>
            <a:r>
              <a:rPr lang="en-US" dirty="0" err="1" smtClean="0"/>
              <a:t>Acetoacetate</a:t>
            </a:r>
            <a:r>
              <a:rPr lang="en-US" dirty="0" smtClean="0"/>
              <a:t> can also spontaneously </a:t>
            </a:r>
            <a:r>
              <a:rPr lang="en-US" dirty="0" err="1" smtClean="0"/>
              <a:t>decarboxylate</a:t>
            </a:r>
            <a:r>
              <a:rPr lang="en-US" dirty="0" smtClean="0"/>
              <a:t> in the blood to form acetone—a volatile, biologically </a:t>
            </a:r>
            <a:r>
              <a:rPr lang="en-US" dirty="0" err="1" smtClean="0"/>
              <a:t>nonmetabolized</a:t>
            </a:r>
            <a:r>
              <a:rPr lang="en-US" dirty="0" smtClean="0"/>
              <a:t> compound that can be released in the breath.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9218" name="Picture 2"/>
          <p:cNvPicPr>
            <a:picLocks noChangeAspect="1" noChangeArrowheads="1"/>
          </p:cNvPicPr>
          <p:nvPr/>
        </p:nvPicPr>
        <p:blipFill>
          <a:blip r:embed="rId2"/>
          <a:srcRect/>
          <a:stretch>
            <a:fillRect/>
          </a:stretch>
        </p:blipFill>
        <p:spPr bwMode="auto">
          <a:xfrm>
            <a:off x="3048000" y="1"/>
            <a:ext cx="3505200" cy="6785042"/>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 Excessive production of </a:t>
            </a:r>
            <a:r>
              <a:rPr lang="en-US" b="1" dirty="0" err="1" smtClean="0"/>
              <a:t>ketone</a:t>
            </a:r>
            <a:r>
              <a:rPr lang="en-US" b="1" dirty="0" smtClean="0"/>
              <a:t> bodies in diabetes mellitus</a:t>
            </a:r>
            <a:endParaRPr lang="en-US" dirty="0"/>
          </a:p>
        </p:txBody>
      </p:sp>
      <p:sp>
        <p:nvSpPr>
          <p:cNvPr id="3" name="Content Placeholder 2"/>
          <p:cNvSpPr>
            <a:spLocks noGrp="1"/>
          </p:cNvSpPr>
          <p:nvPr>
            <p:ph sz="quarter" idx="1"/>
          </p:nvPr>
        </p:nvSpPr>
        <p:spPr/>
        <p:txBody>
          <a:bodyPr>
            <a:noAutofit/>
          </a:bodyPr>
          <a:lstStyle/>
          <a:p>
            <a:pPr algn="just"/>
            <a:r>
              <a:rPr lang="en-US" sz="2800" dirty="0" smtClean="0"/>
              <a:t>When the rate of formation of </a:t>
            </a:r>
            <a:r>
              <a:rPr lang="en-US" sz="2800" dirty="0" err="1" smtClean="0"/>
              <a:t>ketone</a:t>
            </a:r>
            <a:r>
              <a:rPr lang="en-US" sz="2800" dirty="0" smtClean="0"/>
              <a:t> bodies is greater than the rate of their use, their levels begin to rise in the blood (</a:t>
            </a:r>
            <a:r>
              <a:rPr lang="en-US" sz="2800" dirty="0" err="1" smtClean="0"/>
              <a:t>ketonemia</a:t>
            </a:r>
            <a:r>
              <a:rPr lang="en-US" sz="2800" dirty="0" smtClean="0"/>
              <a:t>) and, eventually, in the urine (</a:t>
            </a:r>
            <a:r>
              <a:rPr lang="en-US" sz="2800" dirty="0" err="1" smtClean="0"/>
              <a:t>ketonuria</a:t>
            </a:r>
            <a:r>
              <a:rPr lang="en-US" sz="2800" dirty="0" smtClean="0"/>
              <a:t>). This is seen most often in cases of uncontrolled, type 1 diabetes mellitus. </a:t>
            </a:r>
            <a:r>
              <a:rPr lang="en-US" sz="2800" dirty="0" smtClean="0"/>
              <a:t>A </a:t>
            </a:r>
            <a:r>
              <a:rPr lang="en-US" sz="2800" dirty="0" smtClean="0"/>
              <a:t>frequent symptom of diabetic </a:t>
            </a:r>
            <a:r>
              <a:rPr lang="en-US" sz="2800" dirty="0" err="1" smtClean="0"/>
              <a:t>ketoacidosis</a:t>
            </a:r>
            <a:r>
              <a:rPr lang="en-US" sz="2800" dirty="0" smtClean="0"/>
              <a:t> is a fruity odor on the breath, which results from increased production of acetone. An elevation of the </a:t>
            </a:r>
            <a:r>
              <a:rPr lang="en-US" sz="2800" dirty="0" err="1" smtClean="0"/>
              <a:t>ketone</a:t>
            </a:r>
            <a:r>
              <a:rPr lang="en-US" sz="2800" dirty="0" smtClean="0"/>
              <a:t> body concentration in the blood results in </a:t>
            </a:r>
            <a:r>
              <a:rPr lang="en-US" sz="2800" dirty="0" err="1" smtClean="0"/>
              <a:t>acidemia</a:t>
            </a:r>
            <a:r>
              <a:rPr lang="en-US" sz="2800" dirty="0" smtClean="0"/>
              <a:t>. </a:t>
            </a:r>
            <a:r>
              <a:rPr lang="en-US" sz="2800" dirty="0" err="1" smtClean="0"/>
              <a:t>Ketoacidosis</a:t>
            </a:r>
            <a:r>
              <a:rPr lang="en-US" sz="2800" dirty="0" smtClean="0"/>
              <a:t> </a:t>
            </a:r>
            <a:r>
              <a:rPr lang="en-US" sz="2800" dirty="0" smtClean="0"/>
              <a:t>may also be seen in cases of fasting.</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STRUCTURE OF FATTY ACIDS</a:t>
            </a:r>
            <a:endParaRPr lang="en-US" dirty="0"/>
          </a:p>
        </p:txBody>
      </p:sp>
      <p:sp>
        <p:nvSpPr>
          <p:cNvPr id="3" name="Content Placeholder 2"/>
          <p:cNvSpPr>
            <a:spLocks noGrp="1"/>
          </p:cNvSpPr>
          <p:nvPr>
            <p:ph sz="quarter" idx="1"/>
          </p:nvPr>
        </p:nvSpPr>
        <p:spPr>
          <a:xfrm>
            <a:off x="612648" y="1600200"/>
            <a:ext cx="4187952" cy="4495800"/>
          </a:xfrm>
        </p:spPr>
        <p:txBody>
          <a:bodyPr>
            <a:normAutofit fontScale="62500" lnSpcReduction="20000"/>
          </a:bodyPr>
          <a:lstStyle/>
          <a:p>
            <a:pPr algn="just"/>
            <a:r>
              <a:rPr lang="en-US" dirty="0" smtClean="0"/>
              <a:t>The carbon of the terminal methyl group is called the ω-carbon regardless of the chain length.] The double bonds in a fatty acid can also be denoted relative to the ω (or methyl-terminal) end of the chain. </a:t>
            </a:r>
            <a:r>
              <a:rPr lang="en-US" dirty="0" err="1" smtClean="0"/>
              <a:t>Arachidonic</a:t>
            </a:r>
            <a:r>
              <a:rPr lang="en-US" dirty="0" smtClean="0"/>
              <a:t> acid is referred to as an ω-6 fatty acid because the terminal double bond is six bonds in from the ω end. Another </a:t>
            </a:r>
            <a:r>
              <a:rPr lang="en-US" b="1" dirty="0" smtClean="0"/>
              <a:t>ω-6 fatty acid </a:t>
            </a:r>
            <a:r>
              <a:rPr lang="en-US" dirty="0" smtClean="0"/>
              <a:t>is the essential </a:t>
            </a:r>
            <a:r>
              <a:rPr lang="en-US" b="1" dirty="0" err="1" smtClean="0"/>
              <a:t>linoleic</a:t>
            </a:r>
            <a:r>
              <a:rPr lang="en-US" b="1" dirty="0" smtClean="0"/>
              <a:t> acid</a:t>
            </a:r>
            <a:r>
              <a:rPr lang="en-US" dirty="0" smtClean="0"/>
              <a:t>, 18:2(9,12). In contrast, </a:t>
            </a:r>
            <a:r>
              <a:rPr lang="en-US" b="1" dirty="0" smtClean="0"/>
              <a:t>α-</a:t>
            </a:r>
            <a:r>
              <a:rPr lang="en-US" b="1" dirty="0" err="1" smtClean="0"/>
              <a:t>linolenic</a:t>
            </a:r>
            <a:r>
              <a:rPr lang="en-US" b="1" dirty="0" smtClean="0"/>
              <a:t> acid, 18:3(9,12,15)</a:t>
            </a:r>
            <a:r>
              <a:rPr lang="en-US" dirty="0" smtClean="0"/>
              <a:t>, is an essential ω-3 fatty acid.</a:t>
            </a:r>
          </a:p>
          <a:p>
            <a:pPr algn="just"/>
            <a:r>
              <a:rPr lang="en-US" dirty="0" smtClean="0"/>
              <a:t>Essential fatty acid deficiency can result in a scaly dermatitis (</a:t>
            </a:r>
            <a:r>
              <a:rPr lang="en-US" dirty="0" err="1" smtClean="0"/>
              <a:t>ichthyosis</a:t>
            </a:r>
            <a:r>
              <a:rPr lang="en-US" dirty="0" smtClean="0"/>
              <a:t>), as well as visual and neurologic abnormalities. Essential fatty acid deficiency, however, is rare.</a:t>
            </a:r>
          </a:p>
          <a:p>
            <a:pPr>
              <a:buNone/>
            </a:pPr>
            <a:endParaRPr lang="en-US" dirty="0"/>
          </a:p>
        </p:txBody>
      </p:sp>
      <p:pic>
        <p:nvPicPr>
          <p:cNvPr id="1026" name="Picture 2"/>
          <p:cNvPicPr>
            <a:picLocks noChangeAspect="1" noChangeArrowheads="1"/>
          </p:cNvPicPr>
          <p:nvPr/>
        </p:nvPicPr>
        <p:blipFill>
          <a:blip r:embed="rId2"/>
          <a:srcRect/>
          <a:stretch>
            <a:fillRect/>
          </a:stretch>
        </p:blipFill>
        <p:spPr bwMode="auto">
          <a:xfrm>
            <a:off x="5562600" y="1143000"/>
            <a:ext cx="2514600" cy="51435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STRUCTURE OF FATTY ACIDS</a:t>
            </a:r>
            <a:endParaRPr lang="en-US" dirty="0"/>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457200" y="1676400"/>
            <a:ext cx="2667000" cy="38957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5486400" y="1143000"/>
            <a:ext cx="2628900" cy="55816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III. DE NOVO SYNTHESIS OF FATTY ACIDS</a:t>
            </a:r>
            <a:endParaRPr lang="en-US" dirty="0"/>
          </a:p>
        </p:txBody>
      </p:sp>
      <p:sp>
        <p:nvSpPr>
          <p:cNvPr id="3" name="Content Placeholder 2"/>
          <p:cNvSpPr>
            <a:spLocks noGrp="1"/>
          </p:cNvSpPr>
          <p:nvPr>
            <p:ph sz="quarter" idx="1"/>
          </p:nvPr>
        </p:nvSpPr>
        <p:spPr>
          <a:xfrm>
            <a:off x="612648" y="1600200"/>
            <a:ext cx="4340352" cy="4495800"/>
          </a:xfrm>
        </p:spPr>
        <p:txBody>
          <a:bodyPr>
            <a:noAutofit/>
          </a:bodyPr>
          <a:lstStyle/>
          <a:p>
            <a:pPr algn="just"/>
            <a:r>
              <a:rPr lang="en-US" sz="1600" b="1" dirty="0" smtClean="0"/>
              <a:t>A. Production of </a:t>
            </a:r>
            <a:r>
              <a:rPr lang="en-US" sz="1600" b="1" dirty="0" err="1" smtClean="0"/>
              <a:t>cytosolic</a:t>
            </a:r>
            <a:r>
              <a:rPr lang="en-US" sz="1600" b="1" dirty="0" smtClean="0"/>
              <a:t> acetyl </a:t>
            </a:r>
            <a:r>
              <a:rPr lang="en-US" sz="1600" b="1" dirty="0" err="1" smtClean="0"/>
              <a:t>CoA</a:t>
            </a:r>
            <a:r>
              <a:rPr lang="en-US" sz="1600" b="1" dirty="0" smtClean="0"/>
              <a:t> </a:t>
            </a:r>
            <a:r>
              <a:rPr lang="en-US" sz="1600" dirty="0" smtClean="0"/>
              <a:t>The first step in de novo fatty acid synthesis is the transfer of acetate units from mitochondrial acetyl </a:t>
            </a:r>
            <a:r>
              <a:rPr lang="en-US" sz="1600" dirty="0" err="1" smtClean="0"/>
              <a:t>CoA</a:t>
            </a:r>
            <a:r>
              <a:rPr lang="en-US" sz="1600" dirty="0" smtClean="0"/>
              <a:t> to the </a:t>
            </a:r>
            <a:r>
              <a:rPr lang="en-US" sz="1600" dirty="0" err="1" smtClean="0"/>
              <a:t>cytosol</a:t>
            </a:r>
            <a:r>
              <a:rPr lang="en-US" sz="1600" dirty="0" smtClean="0"/>
              <a:t>. The </a:t>
            </a:r>
            <a:r>
              <a:rPr lang="en-US" sz="1600" dirty="0" err="1" smtClean="0"/>
              <a:t>CoA</a:t>
            </a:r>
            <a:r>
              <a:rPr lang="en-US" sz="1600" dirty="0" smtClean="0"/>
              <a:t> portion of acetyl </a:t>
            </a:r>
            <a:r>
              <a:rPr lang="en-US" sz="1600" dirty="0" err="1" smtClean="0"/>
              <a:t>CoA</a:t>
            </a:r>
            <a:r>
              <a:rPr lang="en-US" sz="1600" dirty="0" smtClean="0"/>
              <a:t>, however, cannot cross the inner mitochondrial membrane; only the acetyl portion enters the </a:t>
            </a:r>
            <a:r>
              <a:rPr lang="en-US" sz="1600" dirty="0" err="1" smtClean="0"/>
              <a:t>cytosol</a:t>
            </a:r>
            <a:r>
              <a:rPr lang="en-US" sz="1600" dirty="0" smtClean="0"/>
              <a:t>. It does so as part of citrate produced by the condensation of </a:t>
            </a:r>
            <a:r>
              <a:rPr lang="en-US" sz="1600" dirty="0" err="1" smtClean="0"/>
              <a:t>oxaloacetate</a:t>
            </a:r>
            <a:r>
              <a:rPr lang="en-US" sz="1600" dirty="0" smtClean="0"/>
              <a:t> (OAA) and acetyl </a:t>
            </a:r>
            <a:r>
              <a:rPr lang="en-US" sz="1600" dirty="0" err="1" smtClean="0"/>
              <a:t>CoA</a:t>
            </a:r>
            <a:r>
              <a:rPr lang="en-US" sz="1600" dirty="0" smtClean="0"/>
              <a:t>. Because a large amount of ATP is needed for fatty acid synthesis, the increase in both ATP and citrate enhances this pathway. citrate is cleaved by ATP-citrate </a:t>
            </a:r>
            <a:r>
              <a:rPr lang="en-US" sz="1600" dirty="0" err="1" smtClean="0"/>
              <a:t>lyase</a:t>
            </a:r>
            <a:r>
              <a:rPr lang="en-US" sz="1600" dirty="0" smtClean="0"/>
              <a:t> to produce </a:t>
            </a:r>
            <a:r>
              <a:rPr lang="en-US" sz="1600" dirty="0" err="1" smtClean="0"/>
              <a:t>cytosolic</a:t>
            </a:r>
            <a:r>
              <a:rPr lang="en-US" sz="1600" dirty="0" smtClean="0"/>
              <a:t> acetyl </a:t>
            </a:r>
            <a:r>
              <a:rPr lang="en-US" sz="1600" dirty="0" err="1" smtClean="0"/>
              <a:t>CoA</a:t>
            </a:r>
            <a:r>
              <a:rPr lang="en-US" sz="1600" dirty="0" smtClean="0"/>
              <a:t> and OAA, occurs when the mitochondrial citrate concentration is high.</a:t>
            </a:r>
          </a:p>
        </p:txBody>
      </p:sp>
      <p:pic>
        <p:nvPicPr>
          <p:cNvPr id="3074" name="Picture 2"/>
          <p:cNvPicPr>
            <a:picLocks noChangeAspect="1" noChangeArrowheads="1"/>
          </p:cNvPicPr>
          <p:nvPr/>
        </p:nvPicPr>
        <p:blipFill>
          <a:blip r:embed="rId2"/>
          <a:srcRect/>
          <a:stretch>
            <a:fillRect/>
          </a:stretch>
        </p:blipFill>
        <p:spPr bwMode="auto">
          <a:xfrm>
            <a:off x="5943600" y="1600200"/>
            <a:ext cx="2457450" cy="3657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a:t>
            </a:r>
            <a:r>
              <a:rPr lang="en-US" b="1" dirty="0" err="1" smtClean="0"/>
              <a:t>Carboxylation</a:t>
            </a:r>
            <a:r>
              <a:rPr lang="en-US" b="1" dirty="0" smtClean="0"/>
              <a:t> of acetyl </a:t>
            </a:r>
            <a:r>
              <a:rPr lang="en-US" b="1" dirty="0" err="1" smtClean="0"/>
              <a:t>CoA</a:t>
            </a:r>
            <a:r>
              <a:rPr lang="en-US" b="1" dirty="0" smtClean="0"/>
              <a:t> to form </a:t>
            </a:r>
            <a:r>
              <a:rPr lang="en-US" b="1" dirty="0" err="1" smtClean="0"/>
              <a:t>malonyl</a:t>
            </a:r>
            <a:r>
              <a:rPr lang="en-US" b="1" dirty="0" smtClean="0"/>
              <a:t> </a:t>
            </a:r>
            <a:r>
              <a:rPr lang="en-US" b="1" dirty="0" err="1" smtClean="0"/>
              <a:t>CoA</a:t>
            </a:r>
            <a:endParaRPr lang="en-US" dirty="0"/>
          </a:p>
        </p:txBody>
      </p:sp>
      <p:sp>
        <p:nvSpPr>
          <p:cNvPr id="3" name="Content Placeholder 2"/>
          <p:cNvSpPr>
            <a:spLocks noGrp="1"/>
          </p:cNvSpPr>
          <p:nvPr>
            <p:ph sz="quarter" idx="1"/>
          </p:nvPr>
        </p:nvSpPr>
        <p:spPr>
          <a:xfrm>
            <a:off x="381000" y="1600200"/>
            <a:ext cx="3429000" cy="3505200"/>
          </a:xfrm>
        </p:spPr>
        <p:txBody>
          <a:bodyPr>
            <a:normAutofit fontScale="47500" lnSpcReduction="20000"/>
          </a:bodyPr>
          <a:lstStyle/>
          <a:p>
            <a:pPr algn="just"/>
            <a:r>
              <a:rPr lang="en-US" dirty="0" smtClean="0"/>
              <a:t>The </a:t>
            </a:r>
            <a:r>
              <a:rPr lang="en-US" dirty="0" err="1" smtClean="0"/>
              <a:t>carboxylation</a:t>
            </a:r>
            <a:r>
              <a:rPr lang="en-US" dirty="0" smtClean="0"/>
              <a:t> of acetyl </a:t>
            </a:r>
            <a:r>
              <a:rPr lang="en-US" dirty="0" err="1" smtClean="0"/>
              <a:t>CoA</a:t>
            </a:r>
            <a:r>
              <a:rPr lang="en-US" dirty="0" smtClean="0"/>
              <a:t> to form </a:t>
            </a:r>
            <a:r>
              <a:rPr lang="en-US" dirty="0" err="1" smtClean="0"/>
              <a:t>malonyl</a:t>
            </a:r>
            <a:r>
              <a:rPr lang="en-US" dirty="0" smtClean="0"/>
              <a:t> </a:t>
            </a:r>
            <a:r>
              <a:rPr lang="en-US" dirty="0" err="1" smtClean="0"/>
              <a:t>CoA</a:t>
            </a:r>
            <a:r>
              <a:rPr lang="en-US" dirty="0" smtClean="0"/>
              <a:t> is catalyzed by acetyl </a:t>
            </a:r>
            <a:r>
              <a:rPr lang="en-US" dirty="0" err="1" smtClean="0"/>
              <a:t>CoA</a:t>
            </a:r>
            <a:r>
              <a:rPr lang="en-US" dirty="0" smtClean="0"/>
              <a:t> carboxyl </a:t>
            </a:r>
            <a:r>
              <a:rPr lang="en-US" dirty="0" err="1" smtClean="0"/>
              <a:t>ase</a:t>
            </a:r>
            <a:r>
              <a:rPr lang="en-US" dirty="0" smtClean="0"/>
              <a:t>, and requires CO2 and ATP. The coenzyme is the vitamin, biotin, which is covalently bound to a </a:t>
            </a:r>
            <a:r>
              <a:rPr lang="en-US" dirty="0" err="1" smtClean="0"/>
              <a:t>lysyl</a:t>
            </a:r>
            <a:r>
              <a:rPr lang="en-US" dirty="0" smtClean="0"/>
              <a:t> residue of the </a:t>
            </a:r>
            <a:r>
              <a:rPr lang="en-US" dirty="0" err="1" smtClean="0"/>
              <a:t>carboxylase</a:t>
            </a:r>
            <a:r>
              <a:rPr lang="en-US" dirty="0" smtClean="0"/>
              <a:t>. This </a:t>
            </a:r>
            <a:r>
              <a:rPr lang="en-US" dirty="0" err="1" smtClean="0"/>
              <a:t>carboxylation</a:t>
            </a:r>
            <a:r>
              <a:rPr lang="en-US" dirty="0" smtClean="0"/>
              <a:t> is both the </a:t>
            </a:r>
            <a:r>
              <a:rPr lang="en-US" b="1" dirty="0" smtClean="0"/>
              <a:t>rate-limiting</a:t>
            </a:r>
            <a:r>
              <a:rPr lang="en-US" dirty="0" smtClean="0"/>
              <a:t> and the </a:t>
            </a:r>
            <a:r>
              <a:rPr lang="en-US" b="1" dirty="0" smtClean="0"/>
              <a:t>regulated</a:t>
            </a:r>
            <a:r>
              <a:rPr lang="en-US" dirty="0" smtClean="0"/>
              <a:t> step in fatty acid synthesis. The inactive form of ACC is a </a:t>
            </a:r>
            <a:r>
              <a:rPr lang="en-US" dirty="0" err="1" smtClean="0"/>
              <a:t>protomer</a:t>
            </a:r>
            <a:r>
              <a:rPr lang="en-US" dirty="0" smtClean="0"/>
              <a:t> (</a:t>
            </a:r>
            <a:r>
              <a:rPr lang="en-US" dirty="0" err="1" smtClean="0"/>
              <a:t>dimer</a:t>
            </a:r>
            <a:r>
              <a:rPr lang="en-US" dirty="0" smtClean="0"/>
              <a:t>). The enzyme undergoes </a:t>
            </a:r>
            <a:r>
              <a:rPr lang="en-US" dirty="0" err="1" smtClean="0"/>
              <a:t>allosteric</a:t>
            </a:r>
            <a:r>
              <a:rPr lang="en-US" dirty="0" smtClean="0"/>
              <a:t> </a:t>
            </a:r>
            <a:r>
              <a:rPr lang="en-US" b="1" dirty="0" smtClean="0"/>
              <a:t>activation by citrate</a:t>
            </a:r>
            <a:r>
              <a:rPr lang="en-US" dirty="0" smtClean="0"/>
              <a:t>, which causes </a:t>
            </a:r>
            <a:r>
              <a:rPr lang="en-US" dirty="0" err="1" smtClean="0"/>
              <a:t>dimers</a:t>
            </a:r>
            <a:r>
              <a:rPr lang="en-US" dirty="0" smtClean="0"/>
              <a:t> to polymerize, and </a:t>
            </a:r>
            <a:r>
              <a:rPr lang="en-US" dirty="0" err="1" smtClean="0"/>
              <a:t>allosteric</a:t>
            </a:r>
            <a:r>
              <a:rPr lang="en-US" dirty="0" smtClean="0"/>
              <a:t> inactivation by </a:t>
            </a:r>
            <a:r>
              <a:rPr lang="en-US" b="1" dirty="0" smtClean="0"/>
              <a:t>long-chain fatty </a:t>
            </a:r>
            <a:r>
              <a:rPr lang="en-US" b="1" dirty="0" err="1" smtClean="0"/>
              <a:t>acyl</a:t>
            </a:r>
            <a:r>
              <a:rPr lang="en-US" b="1" dirty="0" smtClean="0"/>
              <a:t> </a:t>
            </a:r>
            <a:r>
              <a:rPr lang="en-US" b="1" dirty="0" err="1" smtClean="0"/>
              <a:t>CoA</a:t>
            </a:r>
            <a:r>
              <a:rPr lang="en-US" b="1" dirty="0" smtClean="0"/>
              <a:t> </a:t>
            </a:r>
            <a:r>
              <a:rPr lang="en-US" dirty="0" smtClean="0"/>
              <a:t>(the end product of the pathway), which causes its </a:t>
            </a:r>
            <a:r>
              <a:rPr lang="en-US" dirty="0" err="1" smtClean="0"/>
              <a:t>depolymerization</a:t>
            </a:r>
            <a:r>
              <a:rPr lang="en-US" dirty="0" smtClean="0"/>
              <a:t>. </a:t>
            </a:r>
            <a:endParaRPr lang="en-US" dirty="0"/>
          </a:p>
        </p:txBody>
      </p:sp>
      <p:pic>
        <p:nvPicPr>
          <p:cNvPr id="4098" name="Picture 2"/>
          <p:cNvPicPr>
            <a:picLocks noChangeAspect="1" noChangeArrowheads="1"/>
          </p:cNvPicPr>
          <p:nvPr/>
        </p:nvPicPr>
        <p:blipFill>
          <a:blip r:embed="rId2"/>
          <a:srcRect/>
          <a:stretch>
            <a:fillRect/>
          </a:stretch>
        </p:blipFill>
        <p:spPr bwMode="auto">
          <a:xfrm>
            <a:off x="6400800" y="1524000"/>
            <a:ext cx="2457450" cy="37242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3886200" y="1600200"/>
            <a:ext cx="2457450" cy="3657600"/>
          </a:xfrm>
          <a:prstGeom prst="rect">
            <a:avLst/>
          </a:prstGeom>
          <a:noFill/>
          <a:ln w="9525">
            <a:noFill/>
            <a:miter lim="800000"/>
            <a:headEnd/>
            <a:tailEnd/>
          </a:ln>
          <a:effectLst/>
        </p:spPr>
      </p:pic>
      <p:sp>
        <p:nvSpPr>
          <p:cNvPr id="6" name="Content Placeholder 2"/>
          <p:cNvSpPr txBox="1">
            <a:spLocks/>
          </p:cNvSpPr>
          <p:nvPr/>
        </p:nvSpPr>
        <p:spPr>
          <a:xfrm>
            <a:off x="457200" y="5257800"/>
            <a:ext cx="8458200" cy="1447800"/>
          </a:xfrm>
          <a:prstGeom prst="rect">
            <a:avLst/>
          </a:prstGeom>
        </p:spPr>
        <p:txBody>
          <a:bodyPr vert="horz">
            <a:normAutofit/>
          </a:bodyPr>
          <a:lstStyle/>
          <a:p>
            <a:pPr marL="320040" lvl="0" indent="-320040" algn="just">
              <a:spcBef>
                <a:spcPts val="700"/>
              </a:spcBef>
              <a:buClr>
                <a:schemeClr val="accent2"/>
              </a:buClr>
              <a:buSzPct val="60000"/>
              <a:buFont typeface="Wingdings"/>
              <a:buChar cha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381000" y="5152072"/>
            <a:ext cx="8458200" cy="1077218"/>
          </a:xfrm>
          <a:prstGeom prst="rect">
            <a:avLst/>
          </a:prstGeom>
        </p:spPr>
        <p:txBody>
          <a:bodyPr wrap="square">
            <a:spAutoFit/>
          </a:bodyPr>
          <a:lstStyle/>
          <a:p>
            <a:pPr marL="320040" lvl="0" indent="-320040" algn="just">
              <a:spcBef>
                <a:spcPts val="700"/>
              </a:spcBef>
              <a:buClr>
                <a:schemeClr val="accent2"/>
              </a:buClr>
              <a:buSzPct val="60000"/>
              <a:buFont typeface="Wingdings"/>
              <a:buChar char=""/>
            </a:pPr>
            <a:r>
              <a:rPr lang="en-US" sz="1600" dirty="0" smtClean="0"/>
              <a:t>A second mechanism of short-term regulation is by reversible </a:t>
            </a:r>
            <a:r>
              <a:rPr lang="en-US" sz="1600" dirty="0" err="1" smtClean="0"/>
              <a:t>phosphorylation</a:t>
            </a:r>
            <a:r>
              <a:rPr lang="en-US" sz="1600" dirty="0" smtClean="0"/>
              <a:t>. AMP-activated protein </a:t>
            </a:r>
            <a:r>
              <a:rPr lang="en-US" sz="1600" dirty="0" err="1" smtClean="0"/>
              <a:t>kinase</a:t>
            </a:r>
            <a:r>
              <a:rPr lang="en-US" sz="1600" dirty="0" smtClean="0"/>
              <a:t> (AMPK) </a:t>
            </a:r>
            <a:r>
              <a:rPr lang="en-US" sz="1600" dirty="0" err="1" smtClean="0"/>
              <a:t>phosphorylates</a:t>
            </a:r>
            <a:r>
              <a:rPr lang="en-US" sz="1600" dirty="0" smtClean="0"/>
              <a:t> and inactivates ACC. AMPK itself is </a:t>
            </a:r>
            <a:r>
              <a:rPr lang="en-US" sz="1600" dirty="0" err="1" smtClean="0"/>
              <a:t>allosterically</a:t>
            </a:r>
            <a:r>
              <a:rPr lang="en-US" sz="1600" dirty="0" smtClean="0"/>
              <a:t> activated by AMP and covalently activated by </a:t>
            </a:r>
            <a:r>
              <a:rPr lang="en-US" sz="1600" dirty="0" err="1" smtClean="0"/>
              <a:t>phosphorylation</a:t>
            </a:r>
            <a:r>
              <a:rPr lang="en-US" sz="1600" dirty="0" smtClean="0"/>
              <a:t> via several </a:t>
            </a:r>
            <a:r>
              <a:rPr lang="en-US" sz="1600" dirty="0" err="1" smtClean="0"/>
              <a:t>kinases</a:t>
            </a:r>
            <a:r>
              <a:rPr lang="en-US" sz="1600" dirty="0" smtClean="0"/>
              <a:t>. At least one of these AMPK </a:t>
            </a:r>
            <a:r>
              <a:rPr lang="en-US" sz="1600" dirty="0" err="1" smtClean="0"/>
              <a:t>kinases</a:t>
            </a:r>
            <a:r>
              <a:rPr lang="en-US" sz="1600" dirty="0" smtClean="0"/>
              <a:t> is activated by </a:t>
            </a:r>
            <a:r>
              <a:rPr lang="en-US" sz="1600" dirty="0" err="1" smtClean="0"/>
              <a:t>cAMP</a:t>
            </a:r>
            <a:r>
              <a:rPr lang="en-US" sz="1600" dirty="0" smtClean="0"/>
              <a:t>-dependent protein </a:t>
            </a:r>
            <a:r>
              <a:rPr lang="en-US" sz="1600" dirty="0" err="1" smtClean="0"/>
              <a:t>kinase</a:t>
            </a:r>
            <a:r>
              <a:rPr lang="en-US" sz="1600" dirty="0" smtClean="0"/>
              <a:t> A (PKA).</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 Fatty acid </a:t>
            </a:r>
            <a:r>
              <a:rPr lang="en-US" sz="2800" b="1" dirty="0" err="1" smtClean="0"/>
              <a:t>synthase</a:t>
            </a:r>
            <a:r>
              <a:rPr lang="en-US" sz="2800" b="1" dirty="0" smtClean="0"/>
              <a:t>: a multifunctional enzyme in eukaryotes</a:t>
            </a:r>
            <a:endParaRPr lang="en-US" sz="2800" dirty="0"/>
          </a:p>
        </p:txBody>
      </p:sp>
      <p:sp>
        <p:nvSpPr>
          <p:cNvPr id="3" name="Content Placeholder 2"/>
          <p:cNvSpPr>
            <a:spLocks noGrp="1"/>
          </p:cNvSpPr>
          <p:nvPr>
            <p:ph sz="quarter" idx="1"/>
          </p:nvPr>
        </p:nvSpPr>
        <p:spPr/>
        <p:txBody>
          <a:bodyPr>
            <a:normAutofit fontScale="70000" lnSpcReduction="20000"/>
          </a:bodyPr>
          <a:lstStyle/>
          <a:p>
            <a:pPr algn="just"/>
            <a:r>
              <a:rPr lang="en-US" dirty="0" smtClean="0"/>
              <a:t>The remaining series of reactions of fatty acid synthesis in eukaryotes is catalyzed by the multifunctional, </a:t>
            </a:r>
            <a:r>
              <a:rPr lang="en-US" dirty="0" err="1" smtClean="0"/>
              <a:t>dimeric</a:t>
            </a:r>
            <a:r>
              <a:rPr lang="en-US" dirty="0" smtClean="0"/>
              <a:t> enzyme, fatty acid </a:t>
            </a:r>
            <a:r>
              <a:rPr lang="en-US" dirty="0" err="1" smtClean="0"/>
              <a:t>synthase</a:t>
            </a:r>
            <a:r>
              <a:rPr lang="en-US" dirty="0" smtClean="0"/>
              <a:t> (FAS). Each FAS monomer is a </a:t>
            </a:r>
            <a:r>
              <a:rPr lang="en-US" dirty="0" err="1" smtClean="0"/>
              <a:t>multicatalytic</a:t>
            </a:r>
            <a:r>
              <a:rPr lang="en-US" dirty="0" smtClean="0"/>
              <a:t> polypeptide with seven different </a:t>
            </a:r>
            <a:r>
              <a:rPr lang="en-US" dirty="0" err="1" smtClean="0"/>
              <a:t>enzymic</a:t>
            </a:r>
            <a:r>
              <a:rPr lang="en-US" dirty="0" smtClean="0"/>
              <a:t> activities plus a domain that covalently binds a molecule of 4'-</a:t>
            </a:r>
            <a:r>
              <a:rPr lang="en-US" b="1" dirty="0" smtClean="0"/>
              <a:t>phosphopantetheine</a:t>
            </a:r>
            <a:r>
              <a:rPr lang="en-US" dirty="0" smtClean="0"/>
              <a:t>. [Note: 4'-Phosphopantetheine, a derivative of the vitamin </a:t>
            </a:r>
            <a:r>
              <a:rPr lang="en-US" dirty="0" err="1" smtClean="0"/>
              <a:t>pantothenic</a:t>
            </a:r>
            <a:r>
              <a:rPr lang="en-US" dirty="0" smtClean="0"/>
              <a:t> acid, carries </a:t>
            </a:r>
            <a:r>
              <a:rPr lang="en-US" dirty="0" err="1" smtClean="0"/>
              <a:t>acyl</a:t>
            </a:r>
            <a:r>
              <a:rPr lang="en-US" dirty="0" smtClean="0"/>
              <a:t> units on its terminal </a:t>
            </a:r>
            <a:r>
              <a:rPr lang="en-US" dirty="0" err="1" smtClean="0"/>
              <a:t>thiol</a:t>
            </a:r>
            <a:r>
              <a:rPr lang="en-US" dirty="0" smtClean="0"/>
              <a:t> (–SH) group during fatty acid synthesis.]</a:t>
            </a:r>
          </a:p>
          <a:p>
            <a:r>
              <a:rPr lang="en-US" dirty="0" smtClean="0"/>
              <a:t>The result of these seven steps is production of a four-carbon compound (</a:t>
            </a:r>
            <a:r>
              <a:rPr lang="en-US" dirty="0" err="1" smtClean="0"/>
              <a:t>butyryl</a:t>
            </a:r>
            <a:r>
              <a:rPr lang="en-US" dirty="0" smtClean="0"/>
              <a:t>) whose three terminal carbons are fully saturated, and which remains attached to the ACP. All the carbons in </a:t>
            </a:r>
            <a:r>
              <a:rPr lang="en-US" dirty="0" err="1" smtClean="0"/>
              <a:t>palmitic</a:t>
            </a:r>
            <a:r>
              <a:rPr lang="en-US" dirty="0" smtClean="0"/>
              <a:t> acid have passed through </a:t>
            </a:r>
            <a:r>
              <a:rPr lang="en-US" dirty="0" err="1" smtClean="0"/>
              <a:t>malonyl</a:t>
            </a:r>
            <a:r>
              <a:rPr lang="en-US" dirty="0" smtClean="0"/>
              <a:t> </a:t>
            </a:r>
            <a:r>
              <a:rPr lang="en-US" dirty="0" err="1" smtClean="0"/>
              <a:t>CoA</a:t>
            </a:r>
            <a:r>
              <a:rPr lang="en-US" dirty="0" smtClean="0"/>
              <a:t> except the two donated by the original acetyl </a:t>
            </a:r>
            <a:r>
              <a:rPr lang="en-US" dirty="0" err="1" smtClean="0"/>
              <a:t>CoA</a:t>
            </a:r>
            <a:r>
              <a:rPr lang="en-US" dirty="0" smtClean="0"/>
              <a:t>, which are found at the methyl-group (ω) end of the fatty acid.</a:t>
            </a:r>
          </a:p>
          <a:p>
            <a:r>
              <a:rPr lang="en-US" dirty="0" smtClean="0"/>
              <a:t>Synthesis of fatty acids requires </a:t>
            </a:r>
            <a:r>
              <a:rPr lang="en-US" b="1" dirty="0" smtClean="0"/>
              <a:t>NADPH </a:t>
            </a:r>
            <a:r>
              <a:rPr lang="en-US" dirty="0" smtClean="0"/>
              <a:t>The </a:t>
            </a:r>
            <a:r>
              <a:rPr lang="en-US" dirty="0" err="1" smtClean="0"/>
              <a:t>hexose</a:t>
            </a:r>
            <a:r>
              <a:rPr lang="en-US" dirty="0" smtClean="0"/>
              <a:t> </a:t>
            </a:r>
            <a:r>
              <a:rPr lang="en-US" dirty="0" err="1" smtClean="0"/>
              <a:t>monophosphate</a:t>
            </a:r>
            <a:r>
              <a:rPr lang="en-US" dirty="0" smtClean="0"/>
              <a:t> pathway  is the major supplier of NADPH for fatty acid synthesis. The </a:t>
            </a:r>
            <a:r>
              <a:rPr lang="en-US" dirty="0" err="1" smtClean="0"/>
              <a:t>cytosolic</a:t>
            </a:r>
            <a:r>
              <a:rPr lang="en-US" dirty="0" smtClean="0"/>
              <a:t> conversion of </a:t>
            </a:r>
            <a:r>
              <a:rPr lang="en-US" dirty="0" err="1" smtClean="0"/>
              <a:t>malate</a:t>
            </a:r>
            <a:r>
              <a:rPr lang="en-US" dirty="0" smtClean="0"/>
              <a:t> to </a:t>
            </a:r>
            <a:r>
              <a:rPr lang="en-US" dirty="0" err="1" smtClean="0"/>
              <a:t>pyruvate</a:t>
            </a:r>
            <a:r>
              <a:rPr lang="en-US" dirty="0" smtClean="0"/>
              <a:t>, in which </a:t>
            </a:r>
            <a:r>
              <a:rPr lang="en-US" dirty="0" err="1" smtClean="0"/>
              <a:t>malate</a:t>
            </a:r>
            <a:r>
              <a:rPr lang="en-US" dirty="0" smtClean="0"/>
              <a:t> is oxidized and </a:t>
            </a:r>
            <a:r>
              <a:rPr lang="en-US" dirty="0" err="1" smtClean="0"/>
              <a:t>decarboxylated</a:t>
            </a:r>
            <a:r>
              <a:rPr lang="en-US" dirty="0" smtClean="0"/>
              <a:t> by </a:t>
            </a:r>
            <a:r>
              <a:rPr lang="en-US" dirty="0" err="1" smtClean="0"/>
              <a:t>cytosolic</a:t>
            </a:r>
            <a:r>
              <a:rPr lang="en-US" dirty="0" smtClean="0"/>
              <a:t> </a:t>
            </a:r>
            <a:r>
              <a:rPr lang="en-US" dirty="0" err="1" smtClean="0"/>
              <a:t>malic</a:t>
            </a:r>
            <a:r>
              <a:rPr lang="en-US" dirty="0" smtClean="0"/>
              <a:t> enzyme (NADP+-dependent </a:t>
            </a:r>
            <a:r>
              <a:rPr lang="en-US" dirty="0" err="1" smtClean="0"/>
              <a:t>malate</a:t>
            </a:r>
            <a:r>
              <a:rPr lang="en-US" dirty="0" smtClean="0"/>
              <a:t> </a:t>
            </a:r>
            <a:r>
              <a:rPr lang="en-US" dirty="0" err="1" smtClean="0"/>
              <a:t>dehy</a:t>
            </a:r>
            <a:r>
              <a:rPr lang="en-US" dirty="0" smtClean="0"/>
              <a:t> </a:t>
            </a:r>
            <a:r>
              <a:rPr lang="en-US" dirty="0" err="1" smtClean="0"/>
              <a:t>drogenase</a:t>
            </a:r>
            <a:r>
              <a:rPr lang="en-US" dirty="0" smtClean="0"/>
              <a:t>), also produces </a:t>
            </a:r>
            <a:r>
              <a:rPr lang="en-US" dirty="0" err="1" smtClean="0"/>
              <a:t>cytosolic</a:t>
            </a:r>
            <a:r>
              <a:rPr lang="en-US" dirty="0" smtClean="0"/>
              <a:t> NADPH and CO2.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5122" name="Picture 2"/>
          <p:cNvPicPr>
            <a:picLocks noChangeAspect="1" noChangeArrowheads="1"/>
          </p:cNvPicPr>
          <p:nvPr/>
        </p:nvPicPr>
        <p:blipFill>
          <a:blip r:embed="rId2"/>
          <a:srcRect/>
          <a:stretch>
            <a:fillRect/>
          </a:stretch>
        </p:blipFill>
        <p:spPr bwMode="auto">
          <a:xfrm>
            <a:off x="1447800" y="862013"/>
            <a:ext cx="6674567" cy="59959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E. Further elongation of fatty acid chains</a:t>
            </a:r>
            <a:br>
              <a:rPr lang="en-US" sz="3200" b="1" dirty="0" smtClean="0"/>
            </a:br>
            <a:r>
              <a:rPr lang="en-US" sz="3200" b="1" dirty="0" smtClean="0"/>
              <a:t>F. </a:t>
            </a:r>
            <a:r>
              <a:rPr lang="en-US" sz="3200" b="1" dirty="0" err="1" smtClean="0"/>
              <a:t>Desaturation</a:t>
            </a:r>
            <a:r>
              <a:rPr lang="en-US" sz="3200" b="1" dirty="0" smtClean="0"/>
              <a:t> of fatty acid chains</a:t>
            </a:r>
            <a:endParaRPr lang="en-US" sz="3200"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Although </a:t>
            </a:r>
            <a:r>
              <a:rPr lang="en-US" dirty="0" err="1" smtClean="0"/>
              <a:t>palmitate</a:t>
            </a:r>
            <a:r>
              <a:rPr lang="en-US" dirty="0" smtClean="0"/>
              <a:t>, a 16-carbon, fully saturated long-chain length fatty acid (16:0), is the primary </a:t>
            </a:r>
            <a:r>
              <a:rPr lang="en-US" dirty="0" err="1" smtClean="0"/>
              <a:t>endproduct</a:t>
            </a:r>
            <a:r>
              <a:rPr lang="en-US" dirty="0" smtClean="0"/>
              <a:t> of fatty acid </a:t>
            </a:r>
            <a:r>
              <a:rPr lang="en-US" dirty="0" err="1" smtClean="0"/>
              <a:t>synthase</a:t>
            </a:r>
            <a:r>
              <a:rPr lang="en-US" dirty="0" smtClean="0"/>
              <a:t> activity, it can be further elongated by the addition of two-carbon units in the smooth endoplasmic reticulum (SER). Elongation requires a system of separate enzymes rather than a multifunctional enzyme. </a:t>
            </a:r>
            <a:r>
              <a:rPr lang="en-US" dirty="0" err="1" smtClean="0"/>
              <a:t>Malonyl</a:t>
            </a:r>
            <a:r>
              <a:rPr lang="en-US" dirty="0" smtClean="0"/>
              <a:t> </a:t>
            </a:r>
            <a:r>
              <a:rPr lang="en-US" dirty="0" err="1" smtClean="0"/>
              <a:t>CoA</a:t>
            </a:r>
            <a:r>
              <a:rPr lang="en-US" dirty="0" smtClean="0"/>
              <a:t> is the two-carbon donor and NADPH supplies the electrons. The brain has additional elongation capabilities, allowing it to produce the very-long-chain fatty acids (over 22 carbons) that are required for synthesis of brain lipids.</a:t>
            </a:r>
          </a:p>
          <a:p>
            <a:pPr algn="just"/>
            <a:r>
              <a:rPr lang="en-US" dirty="0" smtClean="0"/>
              <a:t>Enzymes (</a:t>
            </a:r>
            <a:r>
              <a:rPr lang="en-US" dirty="0" err="1" smtClean="0"/>
              <a:t>desaturases</a:t>
            </a:r>
            <a:r>
              <a:rPr lang="en-US" dirty="0" smtClean="0"/>
              <a:t>) also present in the SER are responsible for </a:t>
            </a:r>
            <a:r>
              <a:rPr lang="en-US" dirty="0" err="1" smtClean="0"/>
              <a:t>desaturating</a:t>
            </a:r>
            <a:r>
              <a:rPr lang="en-US" dirty="0" smtClean="0"/>
              <a:t> long-chain fatty acids (that is, adding </a:t>
            </a:r>
            <a:r>
              <a:rPr lang="en-US" dirty="0" err="1" smtClean="0"/>
              <a:t>cis</a:t>
            </a:r>
            <a:r>
              <a:rPr lang="en-US" dirty="0" smtClean="0"/>
              <a:t> double bonds). The first double bond is typically inserted between carbons 9 and 10, producing primarily 18:1(9) and small amounts of 16:1(9). A variety of polyunsaturated fatty acids can be made through additional </a:t>
            </a:r>
            <a:r>
              <a:rPr lang="en-US" dirty="0" err="1" smtClean="0"/>
              <a:t>desaturation</a:t>
            </a:r>
            <a:r>
              <a:rPr lang="en-US" dirty="0" smtClean="0"/>
              <a:t> combined with elongation.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794</TotalTime>
  <Words>3166</Words>
  <Application>Microsoft Office PowerPoint</Application>
  <PresentationFormat>On-screen Show (4:3)</PresentationFormat>
  <Paragraphs>61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Fatty Acid and Triacylglycerol Metabolism</vt:lpstr>
      <vt:lpstr>II. STRUCTURE OF FATTY ACIDS</vt:lpstr>
      <vt:lpstr>II. STRUCTURE OF FATTY ACIDS</vt:lpstr>
      <vt:lpstr>II. STRUCTURE OF FATTY ACIDS</vt:lpstr>
      <vt:lpstr>III. DE NOVO SYNTHESIS OF FATTY ACIDS</vt:lpstr>
      <vt:lpstr>B. Carboxylation of acetyl CoA to form malonyl CoA</vt:lpstr>
      <vt:lpstr>C. Fatty acid synthase: a multifunctional enzyme in eukaryotes</vt:lpstr>
      <vt:lpstr>Slide 8</vt:lpstr>
      <vt:lpstr>E. Further elongation of fatty acid chains F. Desaturation of fatty acid chains</vt:lpstr>
      <vt:lpstr>G. Storage of fatty acids as components of triacylglycerols</vt:lpstr>
      <vt:lpstr>Slide 11</vt:lpstr>
      <vt:lpstr>Slide 12</vt:lpstr>
      <vt:lpstr>H. Different fates of TAG in the liver and adipose tissue</vt:lpstr>
      <vt:lpstr>IV. MOBILIZATION OF STORED FATS AND OXIDATION OF FATTY ACIDS</vt:lpstr>
      <vt:lpstr>Slide 15</vt:lpstr>
      <vt:lpstr>Fate of fatty acids</vt:lpstr>
      <vt:lpstr>B. β-Oxidation of fatty acids</vt:lpstr>
      <vt:lpstr>a. Steps in LCFA translocation</vt:lpstr>
      <vt:lpstr>carnitine shuttle</vt:lpstr>
      <vt:lpstr>d. Carnitine deficiencies</vt:lpstr>
      <vt:lpstr>medium-chain fatty acids</vt:lpstr>
      <vt:lpstr>Reactions of β-oxidation:</vt:lpstr>
      <vt:lpstr>4. Energy yield from fatty acid oxidation </vt:lpstr>
      <vt:lpstr>5. Medium-chain fatty acyl CoA dehydrogenase (MCAD) deficiency:</vt:lpstr>
      <vt:lpstr>V. KETONE BODIES: AN ALTERNATE FUEL FOR CELLS</vt:lpstr>
      <vt:lpstr>Synthesis of 3-hydroxy-3-methylglutaryl (HMG) CoA</vt:lpstr>
      <vt:lpstr>Slide 27</vt:lpstr>
      <vt:lpstr>C. Excessive production of ketone bodies in diabetes mellitus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MALIK</dc:creator>
  <cp:lastModifiedBy>Dr.Malek</cp:lastModifiedBy>
  <cp:revision>62</cp:revision>
  <dcterms:created xsi:type="dcterms:W3CDTF">2011-04-05T20:36:43Z</dcterms:created>
  <dcterms:modified xsi:type="dcterms:W3CDTF">2018-10-06T15:39:49Z</dcterms:modified>
</cp:coreProperties>
</file>