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44362A-A11C-4E2C-B988-4CCEFB35F05D}" type="datetimeFigureOut">
              <a:rPr lang="fr-FR" smtClean="0"/>
              <a:pPr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84E71B-1994-410B-B0B1-93C944456E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Gluconeogenesis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48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346" y="2132856"/>
            <a:ext cx="8992307" cy="293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4399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Decarboxylation</a:t>
            </a:r>
            <a:r>
              <a:rPr lang="fr-FR" dirty="0"/>
              <a:t> of </a:t>
            </a:r>
            <a:r>
              <a:rPr lang="fr-FR" dirty="0" err="1"/>
              <a:t>cytosolic</a:t>
            </a:r>
            <a:r>
              <a:rPr lang="fr-FR" dirty="0"/>
              <a:t> </a:t>
            </a:r>
            <a:r>
              <a:rPr lang="fr-FR" dirty="0" err="1"/>
              <a:t>oxaloacetate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Oxaloacetate is </a:t>
            </a:r>
            <a:r>
              <a:rPr lang="en-US" dirty="0" err="1"/>
              <a:t>decarboxylated</a:t>
            </a:r>
            <a:r>
              <a:rPr lang="en-US" dirty="0"/>
              <a:t> and phosphorylated to PEP in </a:t>
            </a:r>
            <a:r>
              <a:rPr lang="en-US" dirty="0" smtClean="0"/>
              <a:t>the cytosol </a:t>
            </a:r>
            <a:r>
              <a:rPr lang="en-US" dirty="0"/>
              <a:t>by PEP-</a:t>
            </a:r>
            <a:r>
              <a:rPr lang="en-US" dirty="0" err="1"/>
              <a:t>carboxykinase</a:t>
            </a:r>
            <a:r>
              <a:rPr lang="en-US" dirty="0"/>
              <a:t> (also referred to as PEPCK). The </a:t>
            </a:r>
            <a:r>
              <a:rPr lang="en-US" dirty="0" smtClean="0"/>
              <a:t>reaction is </a:t>
            </a:r>
            <a:r>
              <a:rPr lang="en-US" dirty="0"/>
              <a:t>driven by hydrolysis of </a:t>
            </a:r>
            <a:r>
              <a:rPr lang="en-US" dirty="0" err="1"/>
              <a:t>guanosine</a:t>
            </a:r>
            <a:r>
              <a:rPr lang="en-US" dirty="0"/>
              <a:t> </a:t>
            </a:r>
            <a:r>
              <a:rPr lang="en-US" dirty="0" smtClean="0"/>
              <a:t>triphosphate. </a:t>
            </a:r>
            <a:r>
              <a:rPr lang="en-US" dirty="0"/>
              <a:t>The combined actions of pyruvate </a:t>
            </a:r>
            <a:r>
              <a:rPr lang="en-US" dirty="0" smtClean="0"/>
              <a:t>carboxylase </a:t>
            </a:r>
            <a:r>
              <a:rPr lang="en-US" dirty="0"/>
              <a:t>and </a:t>
            </a:r>
            <a:r>
              <a:rPr lang="en-US" dirty="0" err="1" smtClean="0"/>
              <a:t>PEPcarboxy</a:t>
            </a:r>
            <a:r>
              <a:rPr lang="en-US" dirty="0" smtClean="0"/>
              <a:t> kinase </a:t>
            </a:r>
            <a:r>
              <a:rPr lang="en-US" dirty="0"/>
              <a:t>provide an energetically favorable pathway from </a:t>
            </a:r>
            <a:r>
              <a:rPr lang="en-US" dirty="0" smtClean="0"/>
              <a:t>pyruvate to </a:t>
            </a:r>
            <a:r>
              <a:rPr lang="en-US" dirty="0"/>
              <a:t>PEP. Then, PEP is acted on by the reactions of glycolysis running </a:t>
            </a:r>
            <a:r>
              <a:rPr lang="en-US" dirty="0" smtClean="0"/>
              <a:t>in the </a:t>
            </a:r>
            <a:r>
              <a:rPr lang="en-US" dirty="0"/>
              <a:t>reverse direction until it becomes fructose 1,6-bisphosphate.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5542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Dephosphorylation</a:t>
            </a:r>
            <a:r>
              <a:rPr lang="fr-FR" dirty="0"/>
              <a:t> of fructose 1,6-bisphosphate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Hydrolysis of fructose 1,6-bisphosphate by </a:t>
            </a:r>
            <a:r>
              <a:rPr lang="en-US" b="1" dirty="0" smtClean="0"/>
              <a:t>fructose </a:t>
            </a:r>
            <a:r>
              <a:rPr lang="en-US" b="1" dirty="0" smtClean="0"/>
              <a:t>1,6-bisphosphatase</a:t>
            </a:r>
            <a:r>
              <a:rPr lang="en-US" dirty="0" smtClean="0"/>
              <a:t> bypasses </a:t>
            </a:r>
            <a:r>
              <a:rPr lang="en-US" dirty="0" smtClean="0"/>
              <a:t>the </a:t>
            </a:r>
            <a:r>
              <a:rPr lang="en-US" dirty="0" smtClean="0"/>
              <a:t>irreversible phosphofructokinase-1 reaction, and </a:t>
            </a:r>
            <a:r>
              <a:rPr lang="en-US" dirty="0" smtClean="0"/>
              <a:t>provides an energetically favorable pathway for the formation </a:t>
            </a:r>
            <a:r>
              <a:rPr lang="en-US" dirty="0" smtClean="0"/>
              <a:t>of fructose 6-phosphate This </a:t>
            </a:r>
            <a:r>
              <a:rPr lang="en-US" dirty="0" smtClean="0"/>
              <a:t>reaction is an </a:t>
            </a:r>
            <a:r>
              <a:rPr lang="en-US" dirty="0" smtClean="0"/>
              <a:t>important regulatory </a:t>
            </a:r>
            <a:r>
              <a:rPr lang="en-US" dirty="0" smtClean="0"/>
              <a:t>site of </a:t>
            </a:r>
            <a:r>
              <a:rPr lang="en-US" dirty="0" err="1" smtClean="0"/>
              <a:t>gluconeogenesis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810000" cy="427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1586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Regulation by energy levels within the cell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187" y="1916832"/>
            <a:ext cx="88487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976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Dephosphorylation</a:t>
            </a:r>
            <a:r>
              <a:rPr lang="fr-FR" dirty="0"/>
              <a:t> of glucose 6-phosphate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Hydrolysis of glucose 6-phosphate by glucose </a:t>
            </a:r>
            <a:r>
              <a:rPr lang="en-US" dirty="0" smtClean="0"/>
              <a:t>6-phosphatase bypasses </a:t>
            </a:r>
            <a:r>
              <a:rPr lang="en-US" dirty="0" smtClean="0"/>
              <a:t>the irreversible </a:t>
            </a:r>
            <a:r>
              <a:rPr lang="en-US" dirty="0" err="1" smtClean="0"/>
              <a:t>hexokinase</a:t>
            </a:r>
            <a:r>
              <a:rPr lang="en-US" dirty="0" smtClean="0"/>
              <a:t> reaction, and provides </a:t>
            </a:r>
            <a:r>
              <a:rPr lang="en-US" dirty="0" smtClean="0"/>
              <a:t>an energetically </a:t>
            </a:r>
            <a:r>
              <a:rPr lang="en-US" dirty="0" smtClean="0"/>
              <a:t>favorable pathway for the formation of free </a:t>
            </a:r>
            <a:r>
              <a:rPr lang="en-US" dirty="0" smtClean="0"/>
              <a:t>glucose. </a:t>
            </a:r>
            <a:r>
              <a:rPr lang="en-US" dirty="0" smtClean="0"/>
              <a:t>Liver and kidney are the only organs that release </a:t>
            </a:r>
            <a:r>
              <a:rPr lang="en-US" dirty="0" smtClean="0"/>
              <a:t>free glucose </a:t>
            </a:r>
            <a:r>
              <a:rPr lang="en-US" dirty="0" smtClean="0"/>
              <a:t>from </a:t>
            </a:r>
            <a:r>
              <a:rPr lang="en-US" dirty="0" smtClean="0"/>
              <a:t>glucose </a:t>
            </a:r>
            <a:r>
              <a:rPr lang="en-US" dirty="0" smtClean="0"/>
              <a:t>6-phosphate. </a:t>
            </a:r>
            <a:endParaRPr lang="en-US" dirty="0" smtClean="0"/>
          </a:p>
          <a:p>
            <a:pPr algn="just"/>
            <a:r>
              <a:rPr lang="en-US" dirty="0" smtClean="0"/>
              <a:t>an inherited deficiency </a:t>
            </a:r>
            <a:r>
              <a:rPr lang="en-US" dirty="0" smtClean="0"/>
              <a:t>of glucose </a:t>
            </a:r>
            <a:r>
              <a:rPr lang="en-US" dirty="0" smtClean="0"/>
              <a:t>6-phosphatase, is characterized by severe fasting </a:t>
            </a:r>
            <a:r>
              <a:rPr lang="en-US" dirty="0" smtClean="0"/>
              <a:t>hypoglycemia, because </a:t>
            </a:r>
            <a:r>
              <a:rPr lang="en-US" dirty="0" smtClean="0"/>
              <a:t>free glucose is unable to be produced from </a:t>
            </a:r>
            <a:r>
              <a:rPr lang="en-US" dirty="0" smtClean="0"/>
              <a:t>either </a:t>
            </a:r>
            <a:r>
              <a:rPr lang="en-US" dirty="0" err="1" smtClean="0"/>
              <a:t>gluconeogenesis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glycogenolysis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3119867" cy="354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89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the reactions of glycolysis and gluconeogenesis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5959" y="1556792"/>
            <a:ext cx="28956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96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350"/>
            <a:ext cx="9144000" cy="685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1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898"/>
            <a:ext cx="6120680" cy="685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68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SUBSTRATES FOR GLUCONEOGENESIS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err="1" smtClean="0"/>
              <a:t>Glycerol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r>
              <a:rPr lang="fr-FR" dirty="0" err="1" smtClean="0"/>
              <a:t>Glycerol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released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hydrolysis</a:t>
            </a:r>
            <a:r>
              <a:rPr lang="fr-FR" dirty="0"/>
              <a:t> of </a:t>
            </a:r>
            <a:r>
              <a:rPr lang="fr-FR" dirty="0" err="1"/>
              <a:t>triacylglycerols</a:t>
            </a:r>
            <a:r>
              <a:rPr lang="fr-FR" dirty="0"/>
              <a:t> in </a:t>
            </a:r>
            <a:r>
              <a:rPr lang="fr-FR" dirty="0" smtClean="0"/>
              <a:t>adipose tissue, </a:t>
            </a:r>
            <a:r>
              <a:rPr lang="fr-FR" dirty="0"/>
              <a:t>and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delivered</a:t>
            </a:r>
            <a:r>
              <a:rPr lang="fr-FR" dirty="0"/>
              <a:t> by the </a:t>
            </a:r>
            <a:r>
              <a:rPr lang="fr-FR" dirty="0" err="1"/>
              <a:t>blood</a:t>
            </a:r>
            <a:r>
              <a:rPr lang="fr-FR" dirty="0"/>
              <a:t> to the </a:t>
            </a:r>
            <a:r>
              <a:rPr lang="fr-FR" dirty="0" err="1" smtClean="0"/>
              <a:t>liver</a:t>
            </a:r>
            <a:r>
              <a:rPr lang="fr-FR" dirty="0" smtClean="0"/>
              <a:t>. </a:t>
            </a:r>
            <a:r>
              <a:rPr lang="fr-FR" dirty="0" err="1" smtClean="0"/>
              <a:t>Glycerol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phosphorylated</a:t>
            </a:r>
            <a:r>
              <a:rPr lang="fr-FR" dirty="0"/>
              <a:t> by </a:t>
            </a:r>
            <a:r>
              <a:rPr lang="fr-FR" dirty="0" err="1"/>
              <a:t>glycerol</a:t>
            </a:r>
            <a:r>
              <a:rPr lang="fr-FR" dirty="0"/>
              <a:t> kinase to </a:t>
            </a:r>
            <a:r>
              <a:rPr lang="fr-FR" dirty="0" err="1"/>
              <a:t>glycerol</a:t>
            </a:r>
            <a:r>
              <a:rPr lang="fr-FR" dirty="0"/>
              <a:t> </a:t>
            </a:r>
            <a:r>
              <a:rPr lang="fr-FR" dirty="0" smtClean="0"/>
              <a:t>phosphate,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oxidized</a:t>
            </a:r>
            <a:r>
              <a:rPr lang="fr-FR" dirty="0"/>
              <a:t> by </a:t>
            </a:r>
            <a:r>
              <a:rPr lang="fr-FR" dirty="0" err="1"/>
              <a:t>glycerol</a:t>
            </a:r>
            <a:r>
              <a:rPr lang="fr-FR" dirty="0"/>
              <a:t> phosphate </a:t>
            </a:r>
            <a:r>
              <a:rPr lang="fr-FR" dirty="0" err="1"/>
              <a:t>dehydrogenase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dihydroxy</a:t>
            </a:r>
            <a:r>
              <a:rPr lang="fr-FR" dirty="0" smtClean="0"/>
              <a:t> </a:t>
            </a:r>
            <a:r>
              <a:rPr lang="fr-FR" dirty="0" err="1" smtClean="0"/>
              <a:t>acetone</a:t>
            </a:r>
            <a:r>
              <a:rPr lang="fr-FR" dirty="0" smtClean="0"/>
              <a:t> phosphate—an </a:t>
            </a:r>
            <a:r>
              <a:rPr lang="fr-FR" dirty="0" err="1"/>
              <a:t>intermediate</a:t>
            </a:r>
            <a:r>
              <a:rPr lang="fr-FR" dirty="0"/>
              <a:t> of </a:t>
            </a:r>
            <a:r>
              <a:rPr lang="fr-FR" dirty="0" err="1"/>
              <a:t>glycolysis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 smtClean="0"/>
              <a:t>Lactate: </a:t>
            </a:r>
            <a:r>
              <a:rPr lang="en-US" dirty="0" smtClean="0"/>
              <a:t>Lactate </a:t>
            </a:r>
            <a:r>
              <a:rPr lang="en-US" dirty="0"/>
              <a:t>is released into the blood by exercising skeletal muscle, </a:t>
            </a:r>
            <a:r>
              <a:rPr lang="en-US" dirty="0" smtClean="0"/>
              <a:t>and by </a:t>
            </a:r>
            <a:r>
              <a:rPr lang="en-US" dirty="0"/>
              <a:t>cells that lack mitochondria, such as red blood cells. In the </a:t>
            </a:r>
            <a:r>
              <a:rPr lang="en-US" dirty="0" smtClean="0"/>
              <a:t>Cori cycle</a:t>
            </a:r>
            <a:r>
              <a:rPr lang="en-US" dirty="0"/>
              <a:t>, </a:t>
            </a:r>
            <a:r>
              <a:rPr lang="en-US" dirty="0" err="1"/>
              <a:t>bloodborne</a:t>
            </a:r>
            <a:r>
              <a:rPr lang="en-US" dirty="0"/>
              <a:t> glucose is converted by exercising muscle </a:t>
            </a:r>
            <a:r>
              <a:rPr lang="en-US" dirty="0" smtClean="0"/>
              <a:t>to lactate</a:t>
            </a:r>
            <a:r>
              <a:rPr lang="en-US" dirty="0"/>
              <a:t>, which diffuses into the blood. This lactate is taken up by </a:t>
            </a:r>
            <a:r>
              <a:rPr lang="en-US" dirty="0" smtClean="0"/>
              <a:t>the liver </a:t>
            </a:r>
            <a:r>
              <a:rPr lang="en-US" dirty="0"/>
              <a:t>and reconverted to glucose, which is released back into </a:t>
            </a:r>
            <a:r>
              <a:rPr lang="en-US" dirty="0" smtClean="0"/>
              <a:t>the </a:t>
            </a:r>
            <a:r>
              <a:rPr lang="fr-FR" dirty="0" smtClean="0"/>
              <a:t>circulation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33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SUBSTRATES FOR GLUCONEOGENESIS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Amino</a:t>
            </a:r>
            <a:r>
              <a:rPr lang="fr-FR" b="1" dirty="0"/>
              <a:t> </a:t>
            </a:r>
            <a:r>
              <a:rPr lang="fr-FR" b="1" dirty="0" err="1" smtClean="0"/>
              <a:t>acids</a:t>
            </a:r>
            <a:r>
              <a:rPr lang="fr-FR" b="1" dirty="0" smtClean="0"/>
              <a:t>: </a:t>
            </a:r>
            <a:r>
              <a:rPr lang="fr-FR" dirty="0" err="1" smtClean="0"/>
              <a:t>Amino</a:t>
            </a:r>
            <a:r>
              <a:rPr lang="fr-FR" dirty="0" smtClean="0"/>
              <a:t> </a:t>
            </a:r>
            <a:r>
              <a:rPr lang="fr-FR" dirty="0" err="1"/>
              <a:t>acids</a:t>
            </a:r>
            <a:r>
              <a:rPr lang="fr-FR" dirty="0"/>
              <a:t> </a:t>
            </a:r>
            <a:r>
              <a:rPr lang="fr-FR" dirty="0" err="1"/>
              <a:t>derived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hydrolysis</a:t>
            </a:r>
            <a:r>
              <a:rPr lang="fr-FR" dirty="0"/>
              <a:t> of tissue </a:t>
            </a:r>
            <a:r>
              <a:rPr lang="fr-FR" dirty="0" err="1"/>
              <a:t>proteins</a:t>
            </a:r>
            <a:r>
              <a:rPr lang="fr-FR" dirty="0"/>
              <a:t> are the </a:t>
            </a:r>
            <a:r>
              <a:rPr lang="fr-FR" dirty="0" smtClean="0"/>
              <a:t>major sources </a:t>
            </a:r>
            <a:r>
              <a:rPr lang="fr-FR" dirty="0"/>
              <a:t>of glucose </a:t>
            </a:r>
            <a:r>
              <a:rPr lang="fr-FR" dirty="0" err="1"/>
              <a:t>during</a:t>
            </a:r>
            <a:r>
              <a:rPr lang="fr-FR" dirty="0"/>
              <a:t> a </a:t>
            </a:r>
            <a:r>
              <a:rPr lang="fr-FR" dirty="0" err="1"/>
              <a:t>fast</a:t>
            </a:r>
            <a:r>
              <a:rPr lang="fr-FR" dirty="0"/>
              <a:t>. </a:t>
            </a:r>
            <a:r>
              <a:rPr lang="el-GR" dirty="0"/>
              <a:t>α-</a:t>
            </a:r>
            <a:r>
              <a:rPr lang="fr-FR" dirty="0" err="1"/>
              <a:t>Ketoacids</a:t>
            </a:r>
            <a:r>
              <a:rPr lang="fr-FR" dirty="0"/>
              <a:t>,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el-GR" dirty="0"/>
              <a:t>α-</a:t>
            </a:r>
            <a:r>
              <a:rPr lang="fr-FR" dirty="0" err="1"/>
              <a:t>keto</a:t>
            </a: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 err="1" smtClean="0"/>
              <a:t>glutarate</a:t>
            </a:r>
            <a:r>
              <a:rPr lang="fr-FR" dirty="0"/>
              <a:t>, are </a:t>
            </a:r>
            <a:r>
              <a:rPr lang="fr-FR" dirty="0" err="1"/>
              <a:t>derived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metabolism</a:t>
            </a:r>
            <a:r>
              <a:rPr lang="fr-FR" dirty="0"/>
              <a:t> of </a:t>
            </a:r>
            <a:r>
              <a:rPr lang="fr-FR" dirty="0" err="1"/>
              <a:t>glucogenic</a:t>
            </a:r>
            <a:r>
              <a:rPr lang="fr-FR" dirty="0"/>
              <a:t> </a:t>
            </a:r>
            <a:r>
              <a:rPr lang="fr-FR" dirty="0" err="1" smtClean="0"/>
              <a:t>amino</a:t>
            </a:r>
            <a:r>
              <a:rPr lang="fr-FR" dirty="0" smtClean="0"/>
              <a:t> </a:t>
            </a:r>
            <a:r>
              <a:rPr lang="fr-FR" dirty="0" err="1" smtClean="0"/>
              <a:t>acids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928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200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Cori cycle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6632"/>
            <a:ext cx="47244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98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REACTIONS UNIQUE TO GLUCONEOGENESIS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first “roadblock” to overcome in the synthesis of glucose </a:t>
            </a:r>
            <a:r>
              <a:rPr lang="en-US" dirty="0" smtClean="0"/>
              <a:t>from </a:t>
            </a:r>
            <a:r>
              <a:rPr lang="en-US" dirty="0" err="1" smtClean="0"/>
              <a:t>pyruvate</a:t>
            </a:r>
            <a:r>
              <a:rPr lang="en-US" dirty="0" smtClean="0"/>
              <a:t> </a:t>
            </a:r>
            <a:r>
              <a:rPr lang="en-US" dirty="0" smtClean="0"/>
              <a:t>is the irreversible conversion in </a:t>
            </a:r>
            <a:r>
              <a:rPr lang="en-US" dirty="0" err="1" smtClean="0"/>
              <a:t>glycolysis</a:t>
            </a:r>
            <a:r>
              <a:rPr lang="en-US" dirty="0" smtClean="0"/>
              <a:t> of PEP to </a:t>
            </a:r>
            <a:r>
              <a:rPr lang="en-US" dirty="0" err="1" smtClean="0"/>
              <a:t>pyruvate</a:t>
            </a:r>
            <a:r>
              <a:rPr lang="en-US" dirty="0" smtClean="0"/>
              <a:t> by </a:t>
            </a:r>
            <a:r>
              <a:rPr lang="en-US" dirty="0" err="1" smtClean="0"/>
              <a:t>pyruvate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. In </a:t>
            </a:r>
            <a:r>
              <a:rPr lang="en-US" dirty="0" err="1" smtClean="0"/>
              <a:t>gluconeogenesis</a:t>
            </a:r>
            <a:r>
              <a:rPr lang="en-US" dirty="0" smtClean="0"/>
              <a:t>, </a:t>
            </a:r>
            <a:r>
              <a:rPr lang="en-US" dirty="0" err="1" smtClean="0"/>
              <a:t>pyruvate</a:t>
            </a:r>
            <a:r>
              <a:rPr lang="en-US" dirty="0" smtClean="0"/>
              <a:t> is first </a:t>
            </a:r>
            <a:r>
              <a:rPr lang="en-US" dirty="0" err="1" smtClean="0"/>
              <a:t>carboxylated</a:t>
            </a:r>
            <a:r>
              <a:rPr lang="en-US" dirty="0" smtClean="0"/>
              <a:t> by </a:t>
            </a:r>
            <a:r>
              <a:rPr lang="en-US" dirty="0" err="1" smtClean="0"/>
              <a:t>pyruvate</a:t>
            </a:r>
            <a:r>
              <a:rPr lang="en-US" dirty="0" smtClean="0"/>
              <a:t> </a:t>
            </a:r>
            <a:r>
              <a:rPr lang="en-US" dirty="0" err="1" smtClean="0"/>
              <a:t>carboxylase</a:t>
            </a:r>
            <a:r>
              <a:rPr lang="en-US" dirty="0" smtClean="0"/>
              <a:t> to OAA, which is then </a:t>
            </a:r>
            <a:r>
              <a:rPr lang="en-US" dirty="0" smtClean="0"/>
              <a:t>converted to </a:t>
            </a:r>
            <a:r>
              <a:rPr lang="en-US" dirty="0" smtClean="0"/>
              <a:t>PEP by the action of PEP- </a:t>
            </a:r>
            <a:r>
              <a:rPr lang="en-US" dirty="0" err="1" smtClean="0"/>
              <a:t>carboxykinase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114800"/>
            <a:ext cx="45434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REACTIONS UNIQUE </a:t>
            </a:r>
            <a:r>
              <a:rPr lang="fr-FR" dirty="0" smtClean="0"/>
              <a:t>TO GLUCONEOGENESIS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err="1"/>
              <a:t>Carboxylation</a:t>
            </a:r>
            <a:r>
              <a:rPr lang="fr-FR" b="1" dirty="0"/>
              <a:t> of </a:t>
            </a:r>
            <a:r>
              <a:rPr lang="fr-FR" b="1" dirty="0" smtClean="0"/>
              <a:t>pyruvate</a:t>
            </a:r>
          </a:p>
          <a:p>
            <a:pPr algn="just"/>
            <a:r>
              <a:rPr lang="en-US" dirty="0"/>
              <a:t>Pyruvate carboxylase requires </a:t>
            </a:r>
            <a:r>
              <a:rPr lang="en-US" dirty="0" smtClean="0"/>
              <a:t>biotin </a:t>
            </a:r>
            <a:r>
              <a:rPr lang="en-US" dirty="0"/>
              <a:t>covalently bound to the ε-amino group of a lysine residue </a:t>
            </a:r>
            <a:r>
              <a:rPr lang="en-US" dirty="0" smtClean="0"/>
              <a:t>in the enzyme. </a:t>
            </a:r>
            <a:r>
              <a:rPr lang="en-US" dirty="0"/>
              <a:t>Hydrolysis of ATP drives the </a:t>
            </a:r>
            <a:r>
              <a:rPr lang="en-US" dirty="0" smtClean="0"/>
              <a:t>formation of </a:t>
            </a:r>
            <a:r>
              <a:rPr lang="en-US" dirty="0"/>
              <a:t>an enzyme–biotin–CO2 intermediate. This high-energy </a:t>
            </a:r>
            <a:r>
              <a:rPr lang="en-US" dirty="0" smtClean="0"/>
              <a:t>complex subsequently </a:t>
            </a:r>
            <a:r>
              <a:rPr lang="en-US" dirty="0"/>
              <a:t>carboxylates pyruvate to form OAA. [Note: </a:t>
            </a:r>
            <a:r>
              <a:rPr lang="en-US" dirty="0" smtClean="0"/>
              <a:t>This reaction </a:t>
            </a:r>
            <a:r>
              <a:rPr lang="en-US" dirty="0"/>
              <a:t>occurs in the mitochondria of </a:t>
            </a:r>
            <a:r>
              <a:rPr lang="en-US" b="1" dirty="0"/>
              <a:t>liver</a:t>
            </a:r>
            <a:r>
              <a:rPr lang="en-US" dirty="0"/>
              <a:t> and </a:t>
            </a:r>
            <a:r>
              <a:rPr lang="en-US" b="1" dirty="0"/>
              <a:t>kidney</a:t>
            </a:r>
            <a:r>
              <a:rPr lang="en-US" dirty="0"/>
              <a:t> cells, </a:t>
            </a:r>
            <a:r>
              <a:rPr lang="en-US" dirty="0" smtClean="0"/>
              <a:t>and has </a:t>
            </a:r>
            <a:r>
              <a:rPr lang="en-US" dirty="0"/>
              <a:t>two purposes: to provide an important substrate for </a:t>
            </a:r>
            <a:r>
              <a:rPr lang="en-US" dirty="0" smtClean="0"/>
              <a:t>gluconeogenesis, and </a:t>
            </a:r>
            <a:r>
              <a:rPr lang="en-US" dirty="0"/>
              <a:t>to provide OAA that can replenish the TCA </a:t>
            </a:r>
            <a:r>
              <a:rPr lang="en-US" dirty="0" smtClean="0"/>
              <a:t>cycle intermediates </a:t>
            </a:r>
            <a:r>
              <a:rPr lang="en-US" dirty="0"/>
              <a:t>that may become depleted, depending on the </a:t>
            </a:r>
            <a:r>
              <a:rPr lang="en-US" dirty="0" smtClean="0"/>
              <a:t>synthetic needs </a:t>
            </a:r>
            <a:r>
              <a:rPr lang="en-US" dirty="0"/>
              <a:t>of the cell. Muscle cells also contain </a:t>
            </a:r>
            <a:r>
              <a:rPr lang="en-US" dirty="0" smtClean="0"/>
              <a:t>pyruvate carboxylase</a:t>
            </a:r>
            <a:r>
              <a:rPr lang="en-US" dirty="0"/>
              <a:t>, but use the OAA produced only for the latter </a:t>
            </a:r>
            <a:r>
              <a:rPr lang="en-US" dirty="0" smtClean="0"/>
              <a:t>purpose— they </a:t>
            </a:r>
            <a:r>
              <a:rPr lang="en-US" dirty="0"/>
              <a:t>do not synthesize glucose.]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713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62025"/>
            <a:ext cx="86868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346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Transport of oxaloacetate to the cytosol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OAA must be converted to PEP for gluconeogenesis to continue. </a:t>
            </a:r>
            <a:r>
              <a:rPr lang="en-US" dirty="0" smtClean="0"/>
              <a:t>The enzyme </a:t>
            </a:r>
            <a:r>
              <a:rPr lang="en-US" dirty="0"/>
              <a:t>that catalyzes this conversion is found in both the </a:t>
            </a:r>
            <a:r>
              <a:rPr lang="en-US" dirty="0" smtClean="0"/>
              <a:t>mitochondria and </a:t>
            </a:r>
            <a:r>
              <a:rPr lang="en-US" dirty="0"/>
              <a:t>the cytosol in humans. The PEP that is generated in </a:t>
            </a:r>
            <a:r>
              <a:rPr lang="en-US" dirty="0" smtClean="0"/>
              <a:t>the mitochondria </a:t>
            </a:r>
            <a:r>
              <a:rPr lang="en-US" dirty="0"/>
              <a:t>is transported to the cytosol by a specific </a:t>
            </a:r>
            <a:r>
              <a:rPr lang="en-US" dirty="0" smtClean="0"/>
              <a:t>transporter, whereas </a:t>
            </a:r>
            <a:r>
              <a:rPr lang="en-US" dirty="0"/>
              <a:t>that generated in the cytosol requires the transport of </a:t>
            </a:r>
            <a:r>
              <a:rPr lang="en-US" dirty="0" smtClean="0"/>
              <a:t>OAA from </a:t>
            </a:r>
            <a:r>
              <a:rPr lang="en-US" dirty="0"/>
              <a:t>the mitochondria to the cytosol. However, OAA is unable </a:t>
            </a:r>
            <a:r>
              <a:rPr lang="en-US" dirty="0" smtClean="0"/>
              <a:t>to directly </a:t>
            </a:r>
            <a:r>
              <a:rPr lang="en-US" dirty="0"/>
              <a:t>cross the inner mitochondrial membrane; it must first </a:t>
            </a:r>
            <a:r>
              <a:rPr lang="en-US" dirty="0" smtClean="0"/>
              <a:t>be reduced </a:t>
            </a:r>
            <a:r>
              <a:rPr lang="en-US" dirty="0"/>
              <a:t>to malate by mitochondrial </a:t>
            </a:r>
            <a:r>
              <a:rPr lang="en-US" dirty="0" err="1"/>
              <a:t>malate</a:t>
            </a:r>
            <a:r>
              <a:rPr lang="en-US" dirty="0"/>
              <a:t> </a:t>
            </a:r>
            <a:r>
              <a:rPr lang="en-US" dirty="0" err="1" smtClean="0"/>
              <a:t>dehydrogenase</a:t>
            </a:r>
            <a:r>
              <a:rPr lang="en-US" dirty="0"/>
              <a:t>. </a:t>
            </a:r>
            <a:r>
              <a:rPr lang="en-US" dirty="0" smtClean="0"/>
              <a:t>Malate can </a:t>
            </a:r>
            <a:r>
              <a:rPr lang="en-US" dirty="0"/>
              <a:t>be transported from the mitochondria to the cytosol, where it </a:t>
            </a:r>
            <a:r>
              <a:rPr lang="en-US" dirty="0" smtClean="0"/>
              <a:t>is </a:t>
            </a:r>
            <a:r>
              <a:rPr lang="en-US" dirty="0" err="1" smtClean="0"/>
              <a:t>reoxidized</a:t>
            </a:r>
            <a:r>
              <a:rPr lang="en-US" dirty="0" smtClean="0"/>
              <a:t> </a:t>
            </a:r>
            <a:r>
              <a:rPr lang="en-US" dirty="0"/>
              <a:t>to oxaloacetate by cytosolic malate dehydrogenase </a:t>
            </a:r>
            <a:r>
              <a:rPr lang="en-US" dirty="0" smtClean="0"/>
              <a:t>as NAD</a:t>
            </a:r>
            <a:r>
              <a:rPr lang="en-US" dirty="0"/>
              <a:t>+ is reduced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69182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</TotalTime>
  <Words>670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Gluconeogenesis</vt:lpstr>
      <vt:lpstr>Slide 2</vt:lpstr>
      <vt:lpstr>SUBSTRATES FOR GLUCONEOGENESIS</vt:lpstr>
      <vt:lpstr>SUBSTRATES FOR GLUCONEOGENESIS</vt:lpstr>
      <vt:lpstr>The Cori cycle</vt:lpstr>
      <vt:lpstr>REACTIONS UNIQUE TO GLUCONEOGENESIS</vt:lpstr>
      <vt:lpstr>REACTIONS UNIQUE TO GLUCONEOGENESIS</vt:lpstr>
      <vt:lpstr>Slide 8</vt:lpstr>
      <vt:lpstr>Transport of oxaloacetate to the cytosol</vt:lpstr>
      <vt:lpstr>Slide 10</vt:lpstr>
      <vt:lpstr>Decarboxylation of cytosolic oxaloacetate</vt:lpstr>
      <vt:lpstr>Dephosphorylation of fructose 1,6-bisphosphate</vt:lpstr>
      <vt:lpstr>Regulation by energy levels within the cell</vt:lpstr>
      <vt:lpstr>Dephosphorylation of glucose 6-phosphate</vt:lpstr>
      <vt:lpstr>Summary of the reactions of glycolysis and gluconeogenesis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Gluconeogenesis</dc:title>
  <dc:creator>ISERM</dc:creator>
  <cp:lastModifiedBy>Dr.Malek</cp:lastModifiedBy>
  <cp:revision>6</cp:revision>
  <dcterms:created xsi:type="dcterms:W3CDTF">2014-02-25T18:46:29Z</dcterms:created>
  <dcterms:modified xsi:type="dcterms:W3CDTF">2018-09-08T15:38:10Z</dcterms:modified>
</cp:coreProperties>
</file>