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99" r:id="rId21"/>
    <p:sldId id="280" r:id="rId22"/>
    <p:sldId id="281" r:id="rId23"/>
    <p:sldId id="283" r:id="rId24"/>
    <p:sldId id="282" r:id="rId25"/>
    <p:sldId id="284" r:id="rId26"/>
    <p:sldId id="285" r:id="rId27"/>
    <p:sldId id="286" r:id="rId28"/>
    <p:sldId id="292" r:id="rId29"/>
    <p:sldId id="287" r:id="rId30"/>
    <p:sldId id="288" r:id="rId31"/>
    <p:sldId id="289" r:id="rId32"/>
    <p:sldId id="296" r:id="rId33"/>
    <p:sldId id="290" r:id="rId34"/>
    <p:sldId id="293" r:id="rId35"/>
    <p:sldId id="294" r:id="rId36"/>
    <p:sldId id="295" r:id="rId37"/>
    <p:sldId id="291" r:id="rId38"/>
    <p:sldId id="297" r:id="rId39"/>
    <p:sldId id="298"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AC82A1-46C7-48C3-87A4-3DA2A702EE90}" type="datetimeFigureOut">
              <a:rPr lang="fr-FR" smtClean="0"/>
              <a:pPr/>
              <a:t>04/09/2018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6A1D75A-E2E9-4974-BD1B-283820519E1B}" type="slidenum">
              <a:rPr lang="fr-FR" smtClean="0"/>
              <a:pPr/>
              <a:t>‹#›</a:t>
            </a:fld>
            <a:endParaRPr lang="fr-F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C82A1-46C7-48C3-87A4-3DA2A702EE90}" type="datetimeFigureOut">
              <a:rPr lang="fr-FR" smtClean="0"/>
              <a:pPr/>
              <a:t>04/09/2018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6A1D75A-E2E9-4974-BD1B-283820519E1B}"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AC82A1-46C7-48C3-87A4-3DA2A702EE90}" type="datetimeFigureOut">
              <a:rPr lang="fr-FR" smtClean="0"/>
              <a:pPr/>
              <a:t>04/09/2018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6A1D75A-E2E9-4974-BD1B-283820519E1B}"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C82A1-46C7-48C3-87A4-3DA2A702EE90}" type="datetimeFigureOut">
              <a:rPr lang="fr-FR" smtClean="0"/>
              <a:pPr/>
              <a:t>04/09/2018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6A1D75A-E2E9-4974-BD1B-283820519E1B}"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AC82A1-46C7-48C3-87A4-3DA2A702EE90}" type="datetimeFigureOut">
              <a:rPr lang="fr-FR" smtClean="0"/>
              <a:pPr/>
              <a:t>04/09/2018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6A1D75A-E2E9-4974-BD1B-283820519E1B}" type="slidenum">
              <a:rPr lang="fr-FR" smtClean="0"/>
              <a:pPr/>
              <a:t>‹#›</a:t>
            </a:fld>
            <a:endParaRPr lang="fr-F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AC82A1-46C7-48C3-87A4-3DA2A702EE90}" type="datetimeFigureOut">
              <a:rPr lang="fr-FR" smtClean="0"/>
              <a:pPr/>
              <a:t>04/09/2018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6A1D75A-E2E9-4974-BD1B-283820519E1B}"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AC82A1-46C7-48C3-87A4-3DA2A702EE90}" type="datetimeFigureOut">
              <a:rPr lang="fr-FR" smtClean="0"/>
              <a:pPr/>
              <a:t>04/09/2018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6A1D75A-E2E9-4974-BD1B-283820519E1B}" type="slidenum">
              <a:rPr lang="fr-FR" smtClean="0"/>
              <a:pPr/>
              <a:t>‹#›</a:t>
            </a:fld>
            <a:endParaRPr lang="fr-F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AC82A1-46C7-48C3-87A4-3DA2A702EE90}" type="datetimeFigureOut">
              <a:rPr lang="fr-FR" smtClean="0"/>
              <a:pPr/>
              <a:t>04/09/2018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6A1D75A-E2E9-4974-BD1B-283820519E1B}"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C82A1-46C7-48C3-87A4-3DA2A702EE90}" type="datetimeFigureOut">
              <a:rPr lang="fr-FR" smtClean="0"/>
              <a:pPr/>
              <a:t>04/09/2018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6A1D75A-E2E9-4974-BD1B-283820519E1B}"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AC82A1-46C7-48C3-87A4-3DA2A702EE90}" type="datetimeFigureOut">
              <a:rPr lang="fr-FR" smtClean="0"/>
              <a:pPr/>
              <a:t>04/09/2018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6A1D75A-E2E9-4974-BD1B-283820519E1B}" type="slidenum">
              <a:rPr lang="fr-FR" smtClean="0"/>
              <a:pPr/>
              <a:t>‹#›</a:t>
            </a:fld>
            <a:endParaRPr lang="fr-F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AC82A1-46C7-48C3-87A4-3DA2A702EE90}" type="datetimeFigureOut">
              <a:rPr lang="fr-FR" smtClean="0"/>
              <a:pPr/>
              <a:t>04/09/2018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6A1D75A-E2E9-4974-BD1B-283820519E1B}"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AAC82A1-46C7-48C3-87A4-3DA2A702EE90}" type="datetimeFigureOut">
              <a:rPr lang="fr-FR" smtClean="0"/>
              <a:pPr/>
              <a:t>04/09/2018</a:t>
            </a:fld>
            <a:endParaRPr lang="fr-F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r-F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6A1D75A-E2E9-4974-BD1B-283820519E1B}"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Ch8. </a:t>
            </a:r>
            <a:r>
              <a:rPr lang="fr-FR" dirty="0" err="1"/>
              <a:t>Glycolysis</a:t>
            </a:r>
            <a:endParaRPr lang="fr-FR" dirty="0"/>
          </a:p>
        </p:txBody>
      </p:sp>
      <p:sp>
        <p:nvSpPr>
          <p:cNvPr id="3" name="Subtitle 2"/>
          <p:cNvSpPr>
            <a:spLocks noGrp="1"/>
          </p:cNvSpPr>
          <p:nvPr>
            <p:ph type="subTitle" idx="1"/>
          </p:nvPr>
        </p:nvSpPr>
        <p:spPr/>
        <p:txBody>
          <a:bodyPr/>
          <a:lstStyle/>
          <a:p>
            <a:r>
              <a:rPr lang="fr-FR" dirty="0"/>
              <a:t>Dr. Malik Al-</a:t>
            </a:r>
            <a:r>
              <a:rPr lang="fr-FR" dirty="0" err="1"/>
              <a:t>Qub</a:t>
            </a:r>
            <a:r>
              <a:rPr lang="fr-FR" dirty="0"/>
              <a:t>       Dr. </a:t>
            </a:r>
            <a:r>
              <a:rPr lang="fr-FR" dirty="0" err="1"/>
              <a:t>Suliman</a:t>
            </a:r>
            <a:r>
              <a:rPr lang="fr-FR" dirty="0"/>
              <a:t> </a:t>
            </a:r>
            <a:r>
              <a:rPr lang="fr-FR"/>
              <a:t>Alkhalil</a:t>
            </a:r>
          </a:p>
        </p:txBody>
      </p:sp>
    </p:spTree>
    <p:extLst>
      <p:ext uri="{BB962C8B-B14F-4D97-AF65-F5344CB8AC3E}">
        <p14:creationId xmlns:p14="http://schemas.microsoft.com/office/powerpoint/2010/main" val="624311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 y="404664"/>
            <a:ext cx="36004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074" y="404664"/>
            <a:ext cx="359092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 y="3605064"/>
            <a:ext cx="355282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3074" y="3566964"/>
            <a:ext cx="360045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751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564904"/>
            <a:ext cx="7509589" cy="266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855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0"/>
            <a:ext cx="47525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735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III. OVERVIEW OF GLYCOLYSIS</a:t>
            </a:r>
          </a:p>
        </p:txBody>
      </p:sp>
      <p:sp>
        <p:nvSpPr>
          <p:cNvPr id="3" name="Content Placeholder 2"/>
          <p:cNvSpPr>
            <a:spLocks noGrp="1"/>
          </p:cNvSpPr>
          <p:nvPr>
            <p:ph idx="1"/>
          </p:nvPr>
        </p:nvSpPr>
        <p:spPr/>
        <p:txBody>
          <a:bodyPr/>
          <a:lstStyle/>
          <a:p>
            <a:endParaRPr lang="fr-F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68687"/>
            <a:ext cx="8859126"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788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 OF GLUCOSE INTO CELLS</a:t>
            </a:r>
            <a:endParaRPr lang="fr-FR" dirty="0"/>
          </a:p>
        </p:txBody>
      </p:sp>
      <p:sp>
        <p:nvSpPr>
          <p:cNvPr id="3" name="Content Placeholder 2"/>
          <p:cNvSpPr>
            <a:spLocks noGrp="1"/>
          </p:cNvSpPr>
          <p:nvPr>
            <p:ph idx="1"/>
          </p:nvPr>
        </p:nvSpPr>
        <p:spPr/>
        <p:txBody>
          <a:bodyPr>
            <a:normAutofit/>
          </a:bodyPr>
          <a:lstStyle/>
          <a:p>
            <a:r>
              <a:rPr lang="fr-FR" b="1" dirty="0"/>
              <a:t>Na+-</a:t>
            </a:r>
            <a:r>
              <a:rPr lang="fr-FR" b="1" dirty="0" err="1"/>
              <a:t>independent</a:t>
            </a:r>
            <a:r>
              <a:rPr lang="fr-FR" b="1" dirty="0"/>
              <a:t> </a:t>
            </a:r>
            <a:r>
              <a:rPr lang="fr-FR" b="1" dirty="0" err="1"/>
              <a:t>facilitated</a:t>
            </a:r>
            <a:r>
              <a:rPr lang="fr-FR" b="1" dirty="0"/>
              <a:t> diffusion transport</a:t>
            </a:r>
          </a:p>
          <a:p>
            <a:pPr lvl="1"/>
            <a:r>
              <a:rPr lang="en-US" b="1" dirty="0"/>
              <a:t>Tissue specificity of GLUT gene expression: </a:t>
            </a:r>
            <a:r>
              <a:rPr lang="en-US" dirty="0"/>
              <a:t>The glucose transporters display a tissue-specific pattern of expression. For example, GLUT-3 is the primary glucose transporter in neurons. GLUT-1 is abundant in erythrocytes and blood brain barrier, but is low in adult muscle, whereas GLUT-4 is abundant in adipose tissue and skeletal muscle. [Note: The number of GLUT-4 transporters active in these tissues is increased by insulin. </a:t>
            </a:r>
            <a:r>
              <a:rPr lang="fr-FR" dirty="0"/>
              <a:t>GLUT-5 </a:t>
            </a:r>
            <a:r>
              <a:rPr lang="en-US" dirty="0"/>
              <a:t>is unusual in that it is the primary transporter for fructose (instead of glucose) in the small intestine and the testes.</a:t>
            </a:r>
            <a:endParaRPr lang="fr-FR" dirty="0"/>
          </a:p>
          <a:p>
            <a:r>
              <a:rPr lang="fr-FR" b="1" dirty="0"/>
              <a:t>Na+-monosaccharide </a:t>
            </a:r>
            <a:r>
              <a:rPr lang="fr-FR" b="1" dirty="0" err="1"/>
              <a:t>cotransporter</a:t>
            </a:r>
            <a:r>
              <a:rPr lang="fr-FR" b="1" dirty="0"/>
              <a:t> system</a:t>
            </a:r>
          </a:p>
          <a:p>
            <a:pPr lvl="1"/>
            <a:r>
              <a:rPr lang="en-US" dirty="0"/>
              <a:t>The carrier is a sodium-dependent–glucose transporter or SGLT. This type of transport occurs in the epithelial cells of the intestine, renal tubules, and </a:t>
            </a:r>
            <a:r>
              <a:rPr lang="fr-FR" dirty="0" err="1"/>
              <a:t>choroid</a:t>
            </a:r>
            <a:r>
              <a:rPr lang="fr-FR" dirty="0"/>
              <a:t> plexus.</a:t>
            </a:r>
          </a:p>
        </p:txBody>
      </p:sp>
    </p:spTree>
    <p:extLst>
      <p:ext uri="{BB962C8B-B14F-4D97-AF65-F5344CB8AC3E}">
        <p14:creationId xmlns:p14="http://schemas.microsoft.com/office/powerpoint/2010/main" val="1830304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04800"/>
            <a:ext cx="5194350" cy="5903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079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REACTIONS OF GLYCOLYSIS</a:t>
            </a:r>
          </a:p>
        </p:txBody>
      </p:sp>
      <p:sp>
        <p:nvSpPr>
          <p:cNvPr id="3" name="Content Placeholder 2"/>
          <p:cNvSpPr>
            <a:spLocks noGrp="1"/>
          </p:cNvSpPr>
          <p:nvPr>
            <p:ph idx="1"/>
          </p:nvPr>
        </p:nvSpPr>
        <p:spPr/>
        <p:txBody>
          <a:bodyPr/>
          <a:lstStyle/>
          <a:p>
            <a:endParaRPr lang="fr-F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700808"/>
            <a:ext cx="380226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733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 Phosphorylation of glucose</a:t>
            </a:r>
          </a:p>
        </p:txBody>
      </p:sp>
      <p:sp>
        <p:nvSpPr>
          <p:cNvPr id="3" name="Content Placeholder 2"/>
          <p:cNvSpPr>
            <a:spLocks noGrp="1"/>
          </p:cNvSpPr>
          <p:nvPr>
            <p:ph idx="1"/>
          </p:nvPr>
        </p:nvSpPr>
        <p:spPr>
          <a:xfrm>
            <a:off x="457200" y="1600200"/>
            <a:ext cx="5338936" cy="4876800"/>
          </a:xfrm>
        </p:spPr>
        <p:txBody>
          <a:bodyPr>
            <a:normAutofit fontScale="92500" lnSpcReduction="10000"/>
          </a:bodyPr>
          <a:lstStyle/>
          <a:p>
            <a:r>
              <a:rPr lang="en-US" dirty="0"/>
              <a:t>Hexokinase: In most tissues, the phosphorylation of glucose is catalyzed by hexokinase, one of three regulatory enzymes of glycolysis (see also phosphofructokinase and pyruvate kinase).</a:t>
            </a:r>
          </a:p>
          <a:p>
            <a:r>
              <a:rPr lang="en-US" dirty="0" err="1"/>
              <a:t>Glucokinase</a:t>
            </a:r>
            <a:r>
              <a:rPr lang="en-US" dirty="0"/>
              <a:t>: In liver parenchymal cells and β cells of the pancreas, </a:t>
            </a:r>
            <a:r>
              <a:rPr lang="en-US" dirty="0" err="1"/>
              <a:t>glucokinase</a:t>
            </a:r>
            <a:r>
              <a:rPr lang="en-US" dirty="0"/>
              <a:t> (also called hexokinase D, or type IV) is the predominant enzyme responsible for the phosphorylation of glucose. In β cells, </a:t>
            </a:r>
            <a:r>
              <a:rPr lang="en-US" dirty="0" err="1"/>
              <a:t>glucokinase</a:t>
            </a:r>
            <a:r>
              <a:rPr lang="en-US" dirty="0"/>
              <a:t> functions as the glucose sensor, determining the threshold for insulin secretion</a:t>
            </a:r>
            <a:endParaRPr lang="fr-F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8730" y="1412776"/>
            <a:ext cx="294474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Kinetics</a:t>
            </a:r>
            <a:endParaRPr lang="fr-FR" dirty="0"/>
          </a:p>
        </p:txBody>
      </p:sp>
      <p:sp>
        <p:nvSpPr>
          <p:cNvPr id="3" name="Content Placeholder 2"/>
          <p:cNvSpPr>
            <a:spLocks noGrp="1"/>
          </p:cNvSpPr>
          <p:nvPr>
            <p:ph idx="1"/>
          </p:nvPr>
        </p:nvSpPr>
        <p:spPr/>
        <p:txBody>
          <a:bodyPr/>
          <a:lstStyle/>
          <a:p>
            <a:endParaRPr lang="fr-F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052736"/>
            <a:ext cx="4756547" cy="557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212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Isomerization</a:t>
            </a:r>
            <a:r>
              <a:rPr lang="fr-FR" dirty="0"/>
              <a:t> of glucose 6-phosphate</a:t>
            </a:r>
          </a:p>
        </p:txBody>
      </p:sp>
      <p:sp>
        <p:nvSpPr>
          <p:cNvPr id="3" name="Content Placeholder 2"/>
          <p:cNvSpPr>
            <a:spLocks noGrp="1"/>
          </p:cNvSpPr>
          <p:nvPr>
            <p:ph idx="1"/>
          </p:nvPr>
        </p:nvSpPr>
        <p:spPr>
          <a:xfrm>
            <a:off x="457200" y="1600200"/>
            <a:ext cx="5405439" cy="4876800"/>
          </a:xfrm>
        </p:spPr>
        <p:txBody>
          <a:bodyPr/>
          <a:lstStyle/>
          <a:p>
            <a:r>
              <a:rPr lang="en-US" dirty="0"/>
              <a:t>The isomerization of glucose 6-phosphate to fructose 6-phosphate is catalyzed by </a:t>
            </a:r>
            <a:r>
              <a:rPr lang="en-US" dirty="0" err="1"/>
              <a:t>phospho</a:t>
            </a:r>
            <a:r>
              <a:rPr lang="en-US" dirty="0"/>
              <a:t> glucose </a:t>
            </a:r>
            <a:r>
              <a:rPr lang="en-US" dirty="0" err="1"/>
              <a:t>isomerase</a:t>
            </a:r>
            <a:endParaRPr lang="fr-F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639" y="1556792"/>
            <a:ext cx="3162846" cy="424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839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Catabolic</a:t>
            </a:r>
            <a:r>
              <a:rPr lang="fr-FR" dirty="0"/>
              <a:t> </a:t>
            </a:r>
            <a:r>
              <a:rPr lang="fr-FR" dirty="0" err="1"/>
              <a:t>pathways</a:t>
            </a:r>
            <a:endParaRPr lang="fr-FR" dirty="0"/>
          </a:p>
        </p:txBody>
      </p:sp>
      <p:sp>
        <p:nvSpPr>
          <p:cNvPr id="3" name="Content Placeholder 2"/>
          <p:cNvSpPr>
            <a:spLocks noGrp="1"/>
          </p:cNvSpPr>
          <p:nvPr>
            <p:ph idx="1"/>
          </p:nvPr>
        </p:nvSpPr>
        <p:spPr/>
        <p:txBody>
          <a:bodyPr/>
          <a:lstStyle/>
          <a:p>
            <a:r>
              <a:rPr lang="en-US" dirty="0"/>
              <a:t>Catabolic reactions serve to capture chemical energy in the form of adenosine triphosphate (ATP) from the degradation of energy-rich fuel molecules. Catabolism also allows molecules in the diet (or nutrient molecules stored in cells) to be converted into building blocks needed for the synthesis of complex molecules</a:t>
            </a:r>
            <a:endParaRPr lang="fr-FR" dirty="0"/>
          </a:p>
        </p:txBody>
      </p:sp>
    </p:spTree>
    <p:extLst>
      <p:ext uri="{BB962C8B-B14F-4D97-AF65-F5344CB8AC3E}">
        <p14:creationId xmlns:p14="http://schemas.microsoft.com/office/powerpoint/2010/main" val="2916154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Phosphorylation of fructose 6-phosphate</a:t>
            </a:r>
            <a:endParaRPr lang="en-US" dirty="0"/>
          </a:p>
        </p:txBody>
      </p:sp>
      <p:sp>
        <p:nvSpPr>
          <p:cNvPr id="3" name="Content Placeholder 2"/>
          <p:cNvSpPr>
            <a:spLocks noGrp="1"/>
          </p:cNvSpPr>
          <p:nvPr>
            <p:ph idx="1"/>
          </p:nvPr>
        </p:nvSpPr>
        <p:spPr/>
        <p:txBody>
          <a:bodyPr/>
          <a:lstStyle/>
          <a:p>
            <a:r>
              <a:rPr lang="en-US" dirty="0"/>
              <a:t>The irreversible </a:t>
            </a:r>
            <a:r>
              <a:rPr lang="en-US" dirty="0" err="1"/>
              <a:t>phosphorylation</a:t>
            </a:r>
            <a:r>
              <a:rPr lang="en-US" dirty="0"/>
              <a:t> reaction catalyzed by </a:t>
            </a:r>
            <a:r>
              <a:rPr lang="en-US" dirty="0" err="1"/>
              <a:t>phospho</a:t>
            </a:r>
            <a:r>
              <a:rPr lang="en-US" dirty="0"/>
              <a:t> - fructokinase-1 (PFK-1) is the most important control point and the rate-limiting and committed step of </a:t>
            </a:r>
            <a:r>
              <a:rPr lang="en-US" dirty="0" err="1"/>
              <a:t>glycolysis</a:t>
            </a:r>
            <a:r>
              <a:rPr lang="en-US" dirty="0"/>
              <a:t>. </a:t>
            </a:r>
          </a:p>
          <a:p>
            <a:r>
              <a:rPr lang="en-US" dirty="0"/>
              <a:t>PFK-1 is controlled by the available concentrations of the substrates ATP and fructose 6- phosphate, and by regulatory substances described below.</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Phosphorylation of fructose 6-phosphate</a:t>
            </a:r>
          </a:p>
        </p:txBody>
      </p:sp>
      <p:sp>
        <p:nvSpPr>
          <p:cNvPr id="3" name="Content Placeholder 2"/>
          <p:cNvSpPr>
            <a:spLocks noGrp="1"/>
          </p:cNvSpPr>
          <p:nvPr>
            <p:ph idx="1"/>
          </p:nvPr>
        </p:nvSpPr>
        <p:spPr/>
        <p:txBody>
          <a:bodyPr/>
          <a:lstStyle/>
          <a:p>
            <a:endParaRPr lang="fr-F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276218"/>
            <a:ext cx="3859113" cy="532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678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a:t>
            </a:r>
            <a:endParaRPr lang="fr-FR" dirty="0"/>
          </a:p>
        </p:txBody>
      </p:sp>
      <p:sp>
        <p:nvSpPr>
          <p:cNvPr id="3" name="Content Placeholder 2"/>
          <p:cNvSpPr>
            <a:spLocks noGrp="1"/>
          </p:cNvSpPr>
          <p:nvPr>
            <p:ph idx="1"/>
          </p:nvPr>
        </p:nvSpPr>
        <p:spPr/>
        <p:txBody>
          <a:bodyPr>
            <a:normAutofit/>
          </a:bodyPr>
          <a:lstStyle/>
          <a:p>
            <a:r>
              <a:rPr lang="en-US" dirty="0"/>
              <a:t>During the well-fed state: Decreased levels of glucagon and elevated levels of insulin, such as occur following a carbohydrate- rich meal, cause an increase in fructose 2,6-bisphosphate and, thus, in the rate of glycolysis in the liver. Fructose 2,6-bisphosphate, therefore, acts as an intracellular signal, indicating that glucose is abundant.</a:t>
            </a:r>
          </a:p>
          <a:p>
            <a:r>
              <a:rPr lang="en-US" dirty="0"/>
              <a:t>During starvation: Elevated levels of glucagon and low levels of insulin, such as occur during fasting, </a:t>
            </a:r>
            <a:r>
              <a:rPr lang="en-US" dirty="0" err="1"/>
              <a:t>decreasenthe</a:t>
            </a:r>
            <a:r>
              <a:rPr lang="en-US" dirty="0"/>
              <a:t> intracellular concentration of hepatic fructose 2,6-bisphosphate.  This results in a decrease in the overall rate of glycolysis and an increase in gluconeogenesis</a:t>
            </a:r>
            <a:endParaRPr lang="fr-FR" dirty="0"/>
          </a:p>
        </p:txBody>
      </p:sp>
    </p:spTree>
    <p:extLst>
      <p:ext uri="{BB962C8B-B14F-4D97-AF65-F5344CB8AC3E}">
        <p14:creationId xmlns:p14="http://schemas.microsoft.com/office/powerpoint/2010/main" val="4232001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88640"/>
            <a:ext cx="9145016" cy="670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378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err="1">
                <a:latin typeface="Helvetica-Bold"/>
              </a:rPr>
              <a:t>Cleavage</a:t>
            </a:r>
            <a:r>
              <a:rPr lang="fr-FR" b="1" dirty="0">
                <a:latin typeface="Helvetica-Bold"/>
              </a:rPr>
              <a:t> of fructose 1,6-bisphosphate</a:t>
            </a:r>
            <a:endParaRPr lang="fr-FR" dirty="0"/>
          </a:p>
        </p:txBody>
      </p:sp>
      <p:sp>
        <p:nvSpPr>
          <p:cNvPr id="3" name="Content Placeholder 2"/>
          <p:cNvSpPr>
            <a:spLocks noGrp="1"/>
          </p:cNvSpPr>
          <p:nvPr>
            <p:ph idx="1"/>
          </p:nvPr>
        </p:nvSpPr>
        <p:spPr>
          <a:xfrm>
            <a:off x="457200" y="1600200"/>
            <a:ext cx="4784998" cy="4876800"/>
          </a:xfrm>
        </p:spPr>
        <p:txBody>
          <a:bodyPr/>
          <a:lstStyle/>
          <a:p>
            <a:r>
              <a:rPr lang="en-US" dirty="0" err="1"/>
              <a:t>Aldolase</a:t>
            </a:r>
            <a:r>
              <a:rPr lang="en-US" dirty="0"/>
              <a:t> cleaves fructose 1,6-bisphosphate to </a:t>
            </a:r>
            <a:r>
              <a:rPr lang="en-US" dirty="0" err="1"/>
              <a:t>dihydroxy</a:t>
            </a:r>
            <a:r>
              <a:rPr lang="en-US" dirty="0"/>
              <a:t> acetone phosphate and glyceraldehyde 3-phosphate. The reaction is reversible and not regulated.</a:t>
            </a:r>
            <a:endParaRPr lang="fr-F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198" y="2276872"/>
            <a:ext cx="3901802" cy="343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352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err="1"/>
              <a:t>Isomerization</a:t>
            </a:r>
            <a:r>
              <a:rPr lang="fr-FR" dirty="0"/>
              <a:t> of </a:t>
            </a:r>
            <a:r>
              <a:rPr lang="fr-FR" dirty="0" err="1"/>
              <a:t>dihydroxyacetone</a:t>
            </a:r>
            <a:r>
              <a:rPr lang="fr-FR" dirty="0"/>
              <a:t> phosphate</a:t>
            </a:r>
          </a:p>
        </p:txBody>
      </p:sp>
      <p:sp>
        <p:nvSpPr>
          <p:cNvPr id="3" name="Content Placeholder 2"/>
          <p:cNvSpPr>
            <a:spLocks noGrp="1"/>
          </p:cNvSpPr>
          <p:nvPr>
            <p:ph idx="1"/>
          </p:nvPr>
        </p:nvSpPr>
        <p:spPr/>
        <p:txBody>
          <a:bodyPr/>
          <a:lstStyle/>
          <a:p>
            <a:r>
              <a:rPr lang="fr-FR" dirty="0" err="1"/>
              <a:t>Triose</a:t>
            </a:r>
            <a:r>
              <a:rPr lang="fr-FR" dirty="0"/>
              <a:t> phosphate </a:t>
            </a:r>
            <a:r>
              <a:rPr lang="fr-FR" dirty="0" err="1"/>
              <a:t>isomerase</a:t>
            </a:r>
            <a:r>
              <a:rPr lang="fr-FR" dirty="0"/>
              <a:t> </a:t>
            </a:r>
            <a:r>
              <a:rPr lang="fr-FR" dirty="0" err="1"/>
              <a:t>interconverts</a:t>
            </a:r>
            <a:r>
              <a:rPr lang="fr-FR" dirty="0"/>
              <a:t> </a:t>
            </a:r>
            <a:r>
              <a:rPr lang="fr-FR" dirty="0" err="1"/>
              <a:t>dihydroxyacetone</a:t>
            </a:r>
            <a:r>
              <a:rPr lang="fr-FR" dirty="0"/>
              <a:t> phosphate and </a:t>
            </a:r>
            <a:r>
              <a:rPr lang="fr-FR" dirty="0" err="1"/>
              <a:t>glyceraldehyde</a:t>
            </a:r>
            <a:r>
              <a:rPr lang="fr-FR" dirty="0"/>
              <a:t> 3-phosphate</a:t>
            </a:r>
          </a:p>
        </p:txBody>
      </p:sp>
    </p:spTree>
    <p:extLst>
      <p:ext uri="{BB962C8B-B14F-4D97-AF65-F5344CB8AC3E}">
        <p14:creationId xmlns:p14="http://schemas.microsoft.com/office/powerpoint/2010/main" val="2941651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err="1"/>
              <a:t>Oxidation</a:t>
            </a:r>
            <a:r>
              <a:rPr lang="fr-FR" dirty="0"/>
              <a:t> of </a:t>
            </a:r>
            <a:r>
              <a:rPr lang="fr-FR" dirty="0" err="1"/>
              <a:t>glyceraldehyde</a:t>
            </a:r>
            <a:r>
              <a:rPr lang="fr-FR" dirty="0"/>
              <a:t> 3-phosphate</a:t>
            </a:r>
          </a:p>
        </p:txBody>
      </p:sp>
      <p:sp>
        <p:nvSpPr>
          <p:cNvPr id="3" name="Content Placeholder 2"/>
          <p:cNvSpPr>
            <a:spLocks noGrp="1"/>
          </p:cNvSpPr>
          <p:nvPr>
            <p:ph idx="1"/>
          </p:nvPr>
        </p:nvSpPr>
        <p:spPr>
          <a:xfrm>
            <a:off x="457200" y="1600200"/>
            <a:ext cx="5050904" cy="4876800"/>
          </a:xfrm>
        </p:spPr>
        <p:txBody>
          <a:bodyPr/>
          <a:lstStyle/>
          <a:p>
            <a:endParaRPr lang="fr-F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628800"/>
            <a:ext cx="341679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143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Synthesis of 3-phosphoglycerate producing ATP</a:t>
            </a:r>
            <a:endParaRPr lang="fr-FR" dirty="0"/>
          </a:p>
        </p:txBody>
      </p:sp>
      <p:sp>
        <p:nvSpPr>
          <p:cNvPr id="3" name="Content Placeholder 2"/>
          <p:cNvSpPr>
            <a:spLocks noGrp="1"/>
          </p:cNvSpPr>
          <p:nvPr>
            <p:ph idx="1"/>
          </p:nvPr>
        </p:nvSpPr>
        <p:spPr>
          <a:xfrm>
            <a:off x="457200" y="1600200"/>
            <a:ext cx="5842992" cy="4876800"/>
          </a:xfrm>
        </p:spPr>
        <p:txBody>
          <a:bodyPr>
            <a:normAutofit/>
          </a:bodyPr>
          <a:lstStyle/>
          <a:p>
            <a:r>
              <a:rPr lang="en-US" dirty="0"/>
              <a:t>When 1,3-BPG is converted to 3-phosphoglycerate, the high-energy phosphate group of 1,3-BPG is used to synthesize ATP from ADP . This reaction is catalyzed by </a:t>
            </a:r>
            <a:r>
              <a:rPr lang="en-US" dirty="0" err="1"/>
              <a:t>phosphoglycerate</a:t>
            </a:r>
            <a:r>
              <a:rPr lang="en-US" dirty="0"/>
              <a:t> kinase, which, unlike most other kinases, is physiologically reversible. Because two molecules of 1,3-BPG are formed from each glucose molecule, this kinase reaction replaces the two ATP molecules consumed by the earlier formation of glucose 6-phosphate and fructose 1,6-bisphosphate.</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1628800"/>
            <a:ext cx="288607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630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Shift of the phosphate group from carbon 3 to carbon 2</a:t>
            </a:r>
            <a:endParaRPr lang="fr-FR" dirty="0"/>
          </a:p>
        </p:txBody>
      </p:sp>
      <p:sp>
        <p:nvSpPr>
          <p:cNvPr id="3" name="Content Placeholder 2"/>
          <p:cNvSpPr>
            <a:spLocks noGrp="1"/>
          </p:cNvSpPr>
          <p:nvPr>
            <p:ph idx="1"/>
          </p:nvPr>
        </p:nvSpPr>
        <p:spPr>
          <a:xfrm>
            <a:off x="457200" y="1600200"/>
            <a:ext cx="5122912" cy="4876800"/>
          </a:xfrm>
        </p:spPr>
        <p:txBody>
          <a:bodyPr/>
          <a:lstStyle/>
          <a:p>
            <a:r>
              <a:rPr lang="en-US" dirty="0"/>
              <a:t>Shift of </a:t>
            </a:r>
            <a:r>
              <a:rPr lang="en-US" sz="1800" dirty="0"/>
              <a:t>the phosphate group from carbon 3 to carbon 2</a:t>
            </a:r>
          </a:p>
          <a:p>
            <a:r>
              <a:rPr lang="en-US" sz="1800" dirty="0"/>
              <a:t>The dehydration of 2 </a:t>
            </a:r>
            <a:r>
              <a:rPr lang="en-US" sz="1800" dirty="0" err="1"/>
              <a:t>phosphoglycerate</a:t>
            </a:r>
            <a:r>
              <a:rPr lang="en-US" sz="1800" dirty="0"/>
              <a:t> by </a:t>
            </a:r>
            <a:r>
              <a:rPr lang="en-US" sz="1800" dirty="0" err="1"/>
              <a:t>enolase</a:t>
            </a:r>
            <a:r>
              <a:rPr lang="en-US" sz="1800" dirty="0"/>
              <a:t> redistributes the energy within the 2-phosphoglycerate molecule, resulting in the formation of </a:t>
            </a:r>
            <a:r>
              <a:rPr lang="en-US" sz="1800" dirty="0" err="1"/>
              <a:t>phosphoenolpyruvate</a:t>
            </a:r>
            <a:r>
              <a:rPr lang="en-US" sz="1800" dirty="0"/>
              <a:t> (PEP), which contains a </a:t>
            </a:r>
            <a:r>
              <a:rPr lang="en-US" sz="1800" dirty="0" err="1"/>
              <a:t>highenergy</a:t>
            </a:r>
            <a:r>
              <a:rPr lang="en-US" sz="1800" dirty="0"/>
              <a:t> </a:t>
            </a:r>
            <a:r>
              <a:rPr lang="fr-FR" sz="1800" dirty="0" err="1"/>
              <a:t>enol</a:t>
            </a:r>
            <a:r>
              <a:rPr lang="fr-FR" sz="1800" dirty="0"/>
              <a:t> phosphate</a:t>
            </a:r>
          </a:p>
          <a:p>
            <a:r>
              <a:rPr lang="en-US" sz="1800" dirty="0"/>
              <a:t>Formation of pyruvate producing ATP</a:t>
            </a:r>
            <a:endParaRPr lang="fr-FR"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628800"/>
            <a:ext cx="283845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464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Feed-forward</a:t>
            </a:r>
            <a:r>
              <a:rPr lang="fr-FR" dirty="0"/>
              <a:t> </a:t>
            </a:r>
            <a:r>
              <a:rPr lang="fr-FR" dirty="0" err="1"/>
              <a:t>regulation</a:t>
            </a:r>
            <a:endParaRPr lang="fr-FR" dirty="0"/>
          </a:p>
        </p:txBody>
      </p:sp>
      <p:sp>
        <p:nvSpPr>
          <p:cNvPr id="3" name="Content Placeholder 2"/>
          <p:cNvSpPr>
            <a:spLocks noGrp="1"/>
          </p:cNvSpPr>
          <p:nvPr>
            <p:ph idx="1"/>
          </p:nvPr>
        </p:nvSpPr>
        <p:spPr/>
        <p:txBody>
          <a:bodyPr/>
          <a:lstStyle/>
          <a:p>
            <a:r>
              <a:rPr lang="en-US" dirty="0"/>
              <a:t>Feed-forward regulation: In liver, pyruvate kinase is activated by fructose 1,6-bisphosphate, the product of the </a:t>
            </a:r>
            <a:r>
              <a:rPr lang="en-US" dirty="0" err="1"/>
              <a:t>phosphofructo</a:t>
            </a:r>
            <a:r>
              <a:rPr lang="en-US" dirty="0"/>
              <a:t> kinase reaction. This feed-forward (instead of the more usual feedback) regulation has the effect of linking the two kinase activities: increased phosphofructokinase activity results in elevated levels of fructose 1,6-bisphosphate, which activates pyruvate kinase.</a:t>
            </a:r>
            <a:endParaRPr lang="fr-FR" dirty="0"/>
          </a:p>
        </p:txBody>
      </p:sp>
    </p:spTree>
    <p:extLst>
      <p:ext uri="{BB962C8B-B14F-4D97-AF65-F5344CB8AC3E}">
        <p14:creationId xmlns:p14="http://schemas.microsoft.com/office/powerpoint/2010/main" val="3378115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Three</a:t>
            </a:r>
            <a:r>
              <a:rPr lang="fr-FR" dirty="0"/>
              <a:t> stages of </a:t>
            </a:r>
            <a:r>
              <a:rPr lang="fr-FR" dirty="0" err="1"/>
              <a:t>catabolism</a:t>
            </a:r>
            <a:endParaRPr lang="fr-FR" dirty="0"/>
          </a:p>
        </p:txBody>
      </p:sp>
      <p:sp>
        <p:nvSpPr>
          <p:cNvPr id="3" name="Content Placeholder 2"/>
          <p:cNvSpPr>
            <a:spLocks noGrp="1"/>
          </p:cNvSpPr>
          <p:nvPr>
            <p:ph idx="1"/>
          </p:nvPr>
        </p:nvSpPr>
        <p:spPr/>
        <p:txBody>
          <a:bodyPr>
            <a:normAutofit lnSpcReduction="10000"/>
          </a:bodyPr>
          <a:lstStyle/>
          <a:p>
            <a:r>
              <a:rPr lang="en-US" b="1" dirty="0"/>
              <a:t>Hydrolysis of complex molecules: </a:t>
            </a:r>
            <a:r>
              <a:rPr lang="en-US" dirty="0"/>
              <a:t>In the first stage, complex molecules are broken down into their component building blocks.</a:t>
            </a:r>
            <a:endParaRPr lang="fr-FR" dirty="0"/>
          </a:p>
          <a:p>
            <a:r>
              <a:rPr lang="en-US" b="1" dirty="0"/>
              <a:t>Conversion of building blocks to simple intermediates: </a:t>
            </a:r>
            <a:r>
              <a:rPr lang="en-US" dirty="0"/>
              <a:t>In the second stage, these diverse building blocks are further degraded to acetyl coenzyme A (CoA) and a few other, simple molecules. </a:t>
            </a:r>
          </a:p>
          <a:p>
            <a:r>
              <a:rPr lang="en-US" b="1" dirty="0"/>
              <a:t>Oxidation of acetyl CoA: </a:t>
            </a:r>
            <a:r>
              <a:rPr lang="en-US" dirty="0"/>
              <a:t>The </a:t>
            </a:r>
            <a:r>
              <a:rPr lang="en-US" dirty="0" err="1"/>
              <a:t>tricarboxylic</a:t>
            </a:r>
            <a:r>
              <a:rPr lang="en-US" dirty="0"/>
              <a:t> acid (TCA) cycle is the final common pathway in the oxidation of fuel</a:t>
            </a:r>
          </a:p>
          <a:p>
            <a:r>
              <a:rPr lang="en-US" dirty="0"/>
              <a:t>molecules that produce acetyl CoA. Oxidation of acetyl CoA generates large amounts of ATP via oxidative phosphorylation as electrons flow from NADH and FADH2 to oxygen</a:t>
            </a:r>
            <a:endParaRPr lang="fr-FR" dirty="0"/>
          </a:p>
        </p:txBody>
      </p:sp>
    </p:spTree>
    <p:extLst>
      <p:ext uri="{BB962C8B-B14F-4D97-AF65-F5344CB8AC3E}">
        <p14:creationId xmlns:p14="http://schemas.microsoft.com/office/powerpoint/2010/main" val="2042454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Covalent modulation of pyruvate kinase</a:t>
            </a:r>
            <a:endParaRPr lang="fr-FR" dirty="0"/>
          </a:p>
        </p:txBody>
      </p:sp>
      <p:sp>
        <p:nvSpPr>
          <p:cNvPr id="3" name="Content Placeholder 2"/>
          <p:cNvSpPr>
            <a:spLocks noGrp="1"/>
          </p:cNvSpPr>
          <p:nvPr>
            <p:ph idx="1"/>
          </p:nvPr>
        </p:nvSpPr>
        <p:spPr>
          <a:xfrm>
            <a:off x="457200" y="1600200"/>
            <a:ext cx="4800600" cy="4876800"/>
          </a:xfrm>
        </p:spPr>
        <p:txBody>
          <a:bodyPr>
            <a:normAutofit fontScale="85000" lnSpcReduction="10000"/>
          </a:bodyPr>
          <a:lstStyle/>
          <a:p>
            <a:r>
              <a:rPr lang="en-US" dirty="0" err="1"/>
              <a:t>Phosphorylation</a:t>
            </a:r>
            <a:r>
              <a:rPr lang="en-US" dirty="0"/>
              <a:t> by a </a:t>
            </a:r>
            <a:r>
              <a:rPr lang="en-US" dirty="0" err="1"/>
              <a:t>cAMP</a:t>
            </a:r>
            <a:r>
              <a:rPr lang="en-US" dirty="0"/>
              <a:t>-dependent protein </a:t>
            </a:r>
            <a:r>
              <a:rPr lang="en-US" dirty="0" err="1"/>
              <a:t>kinase</a:t>
            </a:r>
            <a:r>
              <a:rPr lang="en-US" dirty="0"/>
              <a:t> leads to inactivation of </a:t>
            </a:r>
            <a:r>
              <a:rPr lang="en-US" dirty="0" err="1"/>
              <a:t>pyruvate</a:t>
            </a:r>
            <a:r>
              <a:rPr lang="en-US" dirty="0"/>
              <a:t> </a:t>
            </a:r>
            <a:r>
              <a:rPr lang="en-US" dirty="0" err="1"/>
              <a:t>kinase</a:t>
            </a:r>
            <a:r>
              <a:rPr lang="en-US" dirty="0"/>
              <a:t> in the liver (Figure 8.19). When blood glucose levels are low, elevated glucagon increases the intracellular level of </a:t>
            </a:r>
            <a:r>
              <a:rPr lang="en-US" dirty="0" err="1"/>
              <a:t>cAMP</a:t>
            </a:r>
            <a:r>
              <a:rPr lang="en-US" dirty="0"/>
              <a:t>, which causes the </a:t>
            </a:r>
            <a:r>
              <a:rPr lang="en-US" dirty="0" err="1"/>
              <a:t>phosphorylation</a:t>
            </a:r>
            <a:r>
              <a:rPr lang="en-US" dirty="0"/>
              <a:t> and inactivation of </a:t>
            </a:r>
            <a:r>
              <a:rPr lang="en-US" dirty="0" err="1"/>
              <a:t>pyruvate</a:t>
            </a:r>
            <a:r>
              <a:rPr lang="en-US" dirty="0"/>
              <a:t> </a:t>
            </a:r>
            <a:r>
              <a:rPr lang="en-US" dirty="0" err="1"/>
              <a:t>kinase</a:t>
            </a:r>
            <a:r>
              <a:rPr lang="en-US" dirty="0"/>
              <a:t>. Therefore, PEP is unable to continue in </a:t>
            </a:r>
            <a:r>
              <a:rPr lang="en-US" dirty="0" err="1"/>
              <a:t>glycolysis</a:t>
            </a:r>
            <a:r>
              <a:rPr lang="en-US" dirty="0"/>
              <a:t>, but instead enters the </a:t>
            </a:r>
            <a:r>
              <a:rPr lang="en-US" dirty="0" err="1"/>
              <a:t>gluconeogenesis</a:t>
            </a:r>
            <a:r>
              <a:rPr lang="en-US" dirty="0"/>
              <a:t> pathway. This, in part, explains the observed inhibition of hepatic </a:t>
            </a:r>
            <a:r>
              <a:rPr lang="en-US" dirty="0" err="1"/>
              <a:t>glycolysis</a:t>
            </a:r>
            <a:r>
              <a:rPr lang="en-US" dirty="0"/>
              <a:t> and stimulation of </a:t>
            </a:r>
            <a:r>
              <a:rPr lang="en-US" dirty="0" err="1"/>
              <a:t>gluconeogenesis</a:t>
            </a:r>
            <a:r>
              <a:rPr lang="en-US" dirty="0"/>
              <a:t> by glucagon. </a:t>
            </a:r>
            <a:r>
              <a:rPr lang="en-US" dirty="0" err="1"/>
              <a:t>Dephos</a:t>
            </a:r>
            <a:r>
              <a:rPr lang="en-US" dirty="0"/>
              <a:t> </a:t>
            </a:r>
            <a:r>
              <a:rPr lang="en-US" dirty="0" err="1"/>
              <a:t>phorylation</a:t>
            </a:r>
            <a:r>
              <a:rPr lang="en-US" dirty="0"/>
              <a:t> of </a:t>
            </a:r>
            <a:r>
              <a:rPr lang="en-US" dirty="0" err="1"/>
              <a:t>pyruvate</a:t>
            </a:r>
            <a:r>
              <a:rPr lang="en-US" dirty="0"/>
              <a:t> </a:t>
            </a:r>
            <a:r>
              <a:rPr lang="en-US" dirty="0" err="1"/>
              <a:t>kinase</a:t>
            </a:r>
            <a:r>
              <a:rPr lang="en-US" dirty="0"/>
              <a:t> by a </a:t>
            </a:r>
            <a:r>
              <a:rPr lang="en-US" dirty="0" err="1"/>
              <a:t>phosphoprotein</a:t>
            </a:r>
            <a:r>
              <a:rPr lang="en-US" dirty="0"/>
              <a:t> </a:t>
            </a:r>
            <a:r>
              <a:rPr lang="en-US" dirty="0" err="1"/>
              <a:t>phosphatase</a:t>
            </a:r>
            <a:r>
              <a:rPr lang="en-US" dirty="0"/>
              <a:t> results in re activation of the enzyme.</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00200"/>
            <a:ext cx="3552031" cy="4933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141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Pyruvate kinase </a:t>
            </a:r>
            <a:r>
              <a:rPr lang="fr-FR" dirty="0" err="1"/>
              <a:t>deficiency</a:t>
            </a:r>
            <a:endParaRPr lang="fr-FR" dirty="0"/>
          </a:p>
        </p:txBody>
      </p:sp>
      <p:sp>
        <p:nvSpPr>
          <p:cNvPr id="3" name="Content Placeholder 2"/>
          <p:cNvSpPr>
            <a:spLocks noGrp="1"/>
          </p:cNvSpPr>
          <p:nvPr>
            <p:ph idx="1"/>
          </p:nvPr>
        </p:nvSpPr>
        <p:spPr/>
        <p:txBody>
          <a:bodyPr>
            <a:normAutofit fontScale="85000" lnSpcReduction="20000"/>
          </a:bodyPr>
          <a:lstStyle/>
          <a:p>
            <a:r>
              <a:rPr lang="en-US" dirty="0"/>
              <a:t>The normal, mature erythrocyte lacks mitochondria and is, therefore, completely dependent on glycolysis for production of ATP. This high-energy compound is required to meet the metabolic needs of the red blood cell, and also to fuel the pumps necessary for the maintenance of the biconcave, flexi-</a:t>
            </a:r>
            <a:r>
              <a:rPr lang="en-US" dirty="0" err="1"/>
              <a:t>ble</a:t>
            </a:r>
            <a:r>
              <a:rPr lang="en-US" dirty="0"/>
              <a:t> shape of the cell, which allows it to squeeze through narrow capillaries. The anemia observed in glycolytic enzyme deficiencies is a consequence of the reduced rate of glycolysis, leading to decreased ATP production. The resulting alterations in the red blood cell membrane lead to changes in the shape of the cell and, ultimately, to phagocytosis by the cells of the </a:t>
            </a:r>
            <a:r>
              <a:rPr lang="en-US" dirty="0" err="1"/>
              <a:t>reticuloendothelial</a:t>
            </a:r>
            <a:r>
              <a:rPr lang="en-US" dirty="0"/>
              <a:t> system, particularly macrophages of the spleen. The premature death and </a:t>
            </a:r>
            <a:r>
              <a:rPr lang="en-US" dirty="0" err="1"/>
              <a:t>lysis</a:t>
            </a:r>
            <a:r>
              <a:rPr lang="en-US" dirty="0"/>
              <a:t> of red blood cells results in hemolytic anemia. Among patients exhibiting the rare genetic defects of glycolytic enzymes, about 95% show a deficiency in pyruvate kinase, and 4% exhibit </a:t>
            </a:r>
            <a:r>
              <a:rPr lang="en-US" dirty="0" err="1"/>
              <a:t>phosphoglucose</a:t>
            </a:r>
            <a:r>
              <a:rPr lang="en-US" dirty="0"/>
              <a:t> </a:t>
            </a:r>
            <a:r>
              <a:rPr lang="en-US" dirty="0" err="1"/>
              <a:t>isomerase</a:t>
            </a:r>
            <a:r>
              <a:rPr lang="en-US" dirty="0"/>
              <a:t> deficiency. PK deficiency is restricted to the erythrocytes, and produces mild to severe chronic hemolytic anemia (erythrocyte destruction), with the severe form requiring regular cell transfusions. </a:t>
            </a:r>
            <a:endParaRPr lang="fr-FR" dirty="0"/>
          </a:p>
        </p:txBody>
      </p:sp>
    </p:spTree>
    <p:extLst>
      <p:ext uri="{BB962C8B-B14F-4D97-AF65-F5344CB8AC3E}">
        <p14:creationId xmlns:p14="http://schemas.microsoft.com/office/powerpoint/2010/main" val="2306616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9392"/>
            <a:ext cx="4104456"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718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 of pyruvate to lactate</a:t>
            </a:r>
            <a:endParaRPr lang="fr-FR" dirty="0"/>
          </a:p>
        </p:txBody>
      </p:sp>
      <p:sp>
        <p:nvSpPr>
          <p:cNvPr id="3" name="Content Placeholder 2"/>
          <p:cNvSpPr>
            <a:spLocks noGrp="1"/>
          </p:cNvSpPr>
          <p:nvPr>
            <p:ph idx="1"/>
          </p:nvPr>
        </p:nvSpPr>
        <p:spPr/>
        <p:txBody>
          <a:bodyPr/>
          <a:lstStyle/>
          <a:p>
            <a:endParaRPr lang="fr-F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772816"/>
            <a:ext cx="3835921" cy="429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300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Lactic</a:t>
            </a:r>
            <a:r>
              <a:rPr lang="fr-FR" dirty="0"/>
              <a:t> </a:t>
            </a:r>
            <a:r>
              <a:rPr lang="fr-FR" dirty="0" err="1"/>
              <a:t>acidosis</a:t>
            </a:r>
            <a:endParaRPr lang="fr-FR" dirty="0"/>
          </a:p>
        </p:txBody>
      </p:sp>
      <p:sp>
        <p:nvSpPr>
          <p:cNvPr id="3" name="Content Placeholder 2"/>
          <p:cNvSpPr>
            <a:spLocks noGrp="1"/>
          </p:cNvSpPr>
          <p:nvPr>
            <p:ph idx="1"/>
          </p:nvPr>
        </p:nvSpPr>
        <p:spPr/>
        <p:txBody>
          <a:bodyPr>
            <a:normAutofit/>
          </a:bodyPr>
          <a:lstStyle/>
          <a:p>
            <a:r>
              <a:rPr lang="en-US" dirty="0"/>
              <a:t>Elevated concentrations of lactate in the plasma, termed lactic acidosis, occur when there is a collapse of the circulatory system, such as in myocardial infarction, pulmonary embolism, and uncontrolled hemorrhage, or when an individual is in shock. The failure to bring adequate amounts of oxygen to the tissues results in impaired oxidative phosphorylation and decreased ATP synthesis. To survive, the cells use anaerobic glycolysis as a backup system for generating ATP, producing lactic acid as the </a:t>
            </a:r>
            <a:r>
              <a:rPr lang="en-US" dirty="0" err="1"/>
              <a:t>endproduct</a:t>
            </a:r>
            <a:r>
              <a:rPr lang="en-US" dirty="0"/>
              <a:t>.</a:t>
            </a:r>
            <a:endParaRPr lang="fr-FR" dirty="0"/>
          </a:p>
        </p:txBody>
      </p:sp>
    </p:spTree>
    <p:extLst>
      <p:ext uri="{BB962C8B-B14F-4D97-AF65-F5344CB8AC3E}">
        <p14:creationId xmlns:p14="http://schemas.microsoft.com/office/powerpoint/2010/main" val="2808882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482952" cy="990600"/>
          </a:xfrm>
        </p:spPr>
        <p:txBody>
          <a:bodyPr>
            <a:normAutofit fontScale="90000"/>
          </a:bodyPr>
          <a:lstStyle/>
          <a:p>
            <a:r>
              <a:rPr lang="fr-FR" dirty="0" err="1"/>
              <a:t>Energy</a:t>
            </a:r>
            <a:r>
              <a:rPr lang="fr-FR" dirty="0"/>
              <a:t> </a:t>
            </a:r>
            <a:r>
              <a:rPr lang="fr-FR" dirty="0" err="1"/>
              <a:t>yield</a:t>
            </a:r>
            <a:r>
              <a:rPr lang="fr-FR" dirty="0"/>
              <a:t> </a:t>
            </a:r>
            <a:r>
              <a:rPr lang="fr-FR" dirty="0" err="1"/>
              <a:t>from</a:t>
            </a:r>
            <a:r>
              <a:rPr lang="fr-FR" dirty="0"/>
              <a:t> </a:t>
            </a:r>
            <a:r>
              <a:rPr lang="fr-FR" dirty="0" err="1"/>
              <a:t>glycolysis</a:t>
            </a:r>
            <a:endParaRPr lang="fr-FR" dirty="0"/>
          </a:p>
        </p:txBody>
      </p:sp>
      <p:sp>
        <p:nvSpPr>
          <p:cNvPr id="3" name="Content Placeholder 2"/>
          <p:cNvSpPr>
            <a:spLocks noGrp="1"/>
          </p:cNvSpPr>
          <p:nvPr>
            <p:ph idx="1"/>
          </p:nvPr>
        </p:nvSpPr>
        <p:spPr>
          <a:xfrm>
            <a:off x="457200" y="1600200"/>
            <a:ext cx="5486400" cy="4876800"/>
          </a:xfrm>
        </p:spPr>
        <p:txBody>
          <a:bodyPr>
            <a:normAutofit fontScale="85000" lnSpcReduction="20000"/>
          </a:bodyPr>
          <a:lstStyle/>
          <a:p>
            <a:r>
              <a:rPr lang="en-US" b="1" dirty="0"/>
              <a:t>1. Anaerobic </a:t>
            </a:r>
            <a:r>
              <a:rPr lang="en-US" b="1" dirty="0" err="1"/>
              <a:t>glycolysis</a:t>
            </a:r>
            <a:r>
              <a:rPr lang="en-US" b="1" dirty="0"/>
              <a:t>: Two molecules of ATP are generated for </a:t>
            </a:r>
            <a:r>
              <a:rPr lang="en-US" dirty="0"/>
              <a:t>each molecule of glucose converted to two molecules of lactate. There is no net production or consumption of NADH.</a:t>
            </a:r>
          </a:p>
          <a:p>
            <a:r>
              <a:rPr lang="en-US" b="1" dirty="0"/>
              <a:t>2. Aerobic </a:t>
            </a:r>
            <a:r>
              <a:rPr lang="en-US" b="1" dirty="0" err="1"/>
              <a:t>glycolysis</a:t>
            </a:r>
            <a:r>
              <a:rPr lang="en-US" b="1" dirty="0"/>
              <a:t>: The direct consumption and formation of ATP </a:t>
            </a:r>
            <a:r>
              <a:rPr lang="en-US" dirty="0"/>
              <a:t>is the same as in anaerobic </a:t>
            </a:r>
            <a:r>
              <a:rPr lang="en-US" dirty="0" err="1"/>
              <a:t>glycolysis</a:t>
            </a:r>
            <a:r>
              <a:rPr lang="en-US" dirty="0"/>
              <a:t>—that is, a net gain of two ATP per molecule of glucose. Two molecules of NADH are also produced per molecule of glucose. Ongoing aerobic </a:t>
            </a:r>
            <a:r>
              <a:rPr lang="en-US" dirty="0" err="1"/>
              <a:t>glycolysis</a:t>
            </a:r>
            <a:r>
              <a:rPr lang="en-US" dirty="0"/>
              <a:t> requires the oxidation of most of this NADH by the electron transport chain, producing approximately three ATP for each NADH molecule entering the chain. [Note: NADH cannot cross the inner mitochondrial membrane, and substrate shuttles are required (see p. 79).]</a:t>
            </a:r>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32657"/>
            <a:ext cx="2919586"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458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HORMONAL REGULATION OF GLYCOLYSIS</a:t>
            </a:r>
          </a:p>
        </p:txBody>
      </p:sp>
      <p:sp>
        <p:nvSpPr>
          <p:cNvPr id="3" name="Content Placeholder 2"/>
          <p:cNvSpPr>
            <a:spLocks noGrp="1"/>
          </p:cNvSpPr>
          <p:nvPr>
            <p:ph idx="1"/>
          </p:nvPr>
        </p:nvSpPr>
        <p:spPr/>
        <p:txBody>
          <a:bodyPr/>
          <a:lstStyle/>
          <a:p>
            <a:endParaRPr lang="fr-F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295400"/>
            <a:ext cx="324036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878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ALTERNATE FATES OF PYRUVATE</a:t>
            </a:r>
          </a:p>
        </p:txBody>
      </p:sp>
      <p:sp>
        <p:nvSpPr>
          <p:cNvPr id="3" name="Content Placeholder 2"/>
          <p:cNvSpPr>
            <a:spLocks noGrp="1"/>
          </p:cNvSpPr>
          <p:nvPr>
            <p:ph idx="1"/>
          </p:nvPr>
        </p:nvSpPr>
        <p:spPr/>
        <p:txBody>
          <a:bodyPr/>
          <a:lstStyle/>
          <a:p>
            <a:r>
              <a:rPr lang="fr-FR" dirty="0" err="1"/>
              <a:t>Oxidative</a:t>
            </a:r>
            <a:r>
              <a:rPr lang="fr-FR" dirty="0"/>
              <a:t> </a:t>
            </a:r>
            <a:r>
              <a:rPr lang="fr-FR" dirty="0" err="1"/>
              <a:t>decarboxylation</a:t>
            </a:r>
            <a:r>
              <a:rPr lang="fr-FR" dirty="0"/>
              <a:t> of pyruvate</a:t>
            </a:r>
          </a:p>
          <a:p>
            <a:r>
              <a:rPr lang="en-US" dirty="0"/>
              <a:t>Reduction of </a:t>
            </a:r>
            <a:r>
              <a:rPr lang="en-US" dirty="0" err="1"/>
              <a:t>pyruvate</a:t>
            </a:r>
            <a:r>
              <a:rPr lang="en-US" dirty="0"/>
              <a:t> to ethanol (microorganisms</a:t>
            </a:r>
            <a:endParaRPr lang="fr-FR" dirty="0"/>
          </a:p>
          <a:p>
            <a:r>
              <a:rPr lang="en-US" dirty="0" err="1"/>
              <a:t>Carboxylation</a:t>
            </a:r>
            <a:r>
              <a:rPr lang="en-US" dirty="0"/>
              <a:t> of pyruvate to oxaloacetate</a:t>
            </a:r>
            <a:endParaRPr lang="fr-FR" dirty="0"/>
          </a:p>
        </p:txBody>
      </p:sp>
    </p:spTree>
    <p:extLst>
      <p:ext uri="{BB962C8B-B14F-4D97-AF65-F5344CB8AC3E}">
        <p14:creationId xmlns:p14="http://schemas.microsoft.com/office/powerpoint/2010/main" val="2237402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005" y="0"/>
            <a:ext cx="285012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894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0112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772816"/>
            <a:ext cx="8518263"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9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Anabolic</a:t>
            </a:r>
            <a:r>
              <a:rPr lang="fr-FR" dirty="0"/>
              <a:t> </a:t>
            </a:r>
            <a:r>
              <a:rPr lang="fr-FR" dirty="0" err="1"/>
              <a:t>pathways</a:t>
            </a:r>
            <a:endParaRPr lang="fr-FR" dirty="0"/>
          </a:p>
        </p:txBody>
      </p:sp>
      <p:sp>
        <p:nvSpPr>
          <p:cNvPr id="3" name="Content Placeholder 2"/>
          <p:cNvSpPr>
            <a:spLocks noGrp="1"/>
          </p:cNvSpPr>
          <p:nvPr>
            <p:ph idx="1"/>
          </p:nvPr>
        </p:nvSpPr>
        <p:spPr/>
        <p:txBody>
          <a:bodyPr>
            <a:normAutofit/>
          </a:bodyPr>
          <a:lstStyle/>
          <a:p>
            <a:r>
              <a:rPr lang="en-US" dirty="0"/>
              <a:t>Anabolic reactions combine small molecules, such as amino acids, to form complex molecules, such as proteins. Anabolic reactions require energy (are endergonic), which is generally provided by the breakdown of ATP to adenosine </a:t>
            </a:r>
            <a:r>
              <a:rPr lang="en-US" dirty="0" err="1"/>
              <a:t>diphosphate</a:t>
            </a:r>
            <a:r>
              <a:rPr lang="en-US" dirty="0"/>
              <a:t> (ADP) and inorganic phosphate (Pi). Anabolic reactions often involve chemical reductions in which the reducing power is most frequently provided by the electron donor NADPH</a:t>
            </a:r>
            <a:endParaRPr lang="fr-FR" dirty="0"/>
          </a:p>
        </p:txBody>
      </p:sp>
    </p:spTree>
    <p:extLst>
      <p:ext uri="{BB962C8B-B14F-4D97-AF65-F5344CB8AC3E}">
        <p14:creationId xmlns:p14="http://schemas.microsoft.com/office/powerpoint/2010/main" val="2345967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692696"/>
            <a:ext cx="4231729" cy="5538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032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Adenylyl</a:t>
            </a:r>
            <a:r>
              <a:rPr lang="fr-FR" dirty="0"/>
              <a:t> </a:t>
            </a:r>
            <a:r>
              <a:rPr lang="fr-FR" dirty="0" err="1"/>
              <a:t>cyclase</a:t>
            </a:r>
            <a:endParaRPr lang="fr-FR" dirty="0"/>
          </a:p>
        </p:txBody>
      </p:sp>
      <p:sp>
        <p:nvSpPr>
          <p:cNvPr id="3" name="Content Placeholder 2"/>
          <p:cNvSpPr>
            <a:spLocks noGrp="1"/>
          </p:cNvSpPr>
          <p:nvPr>
            <p:ph idx="1"/>
          </p:nvPr>
        </p:nvSpPr>
        <p:spPr/>
        <p:txBody>
          <a:bodyPr>
            <a:normAutofit fontScale="92500" lnSpcReduction="10000"/>
          </a:bodyPr>
          <a:lstStyle/>
          <a:p>
            <a:r>
              <a:rPr lang="en-US" dirty="0"/>
              <a:t>The recognition of a chemical signal by some membrane receptors, such as the β- and α2-adrenergic receptors, triggers either an increase or a decrease in the activity of adenylyl </a:t>
            </a:r>
            <a:r>
              <a:rPr lang="en-US" dirty="0" err="1"/>
              <a:t>cyclase</a:t>
            </a:r>
            <a:r>
              <a:rPr lang="en-US" dirty="0"/>
              <a:t> (</a:t>
            </a:r>
            <a:r>
              <a:rPr lang="en-US" dirty="0" err="1"/>
              <a:t>adenylate</a:t>
            </a:r>
            <a:r>
              <a:rPr lang="en-US" dirty="0"/>
              <a:t> </a:t>
            </a:r>
            <a:r>
              <a:rPr lang="en-US" dirty="0" err="1"/>
              <a:t>cyclase</a:t>
            </a:r>
            <a:r>
              <a:rPr lang="en-US" dirty="0"/>
              <a:t>). This is a membrane-bound enzyme that converts ATP to 3',5'-adenosine monophosphate (also called cyclic AMP or </a:t>
            </a:r>
            <a:r>
              <a:rPr lang="en-US" dirty="0" err="1"/>
              <a:t>cAMP</a:t>
            </a:r>
            <a:r>
              <a:rPr lang="en-US" dirty="0"/>
              <a:t>). The chemical signals are most often hormones or neurotransmitters, each of which binds to a unique type of membrane receptor. Therefore, tissues that respond to more than one chemical signal</a:t>
            </a:r>
          </a:p>
          <a:p>
            <a:r>
              <a:rPr lang="en-US" dirty="0"/>
              <a:t>must have several different receptors, each of which can be linked to adenylyl </a:t>
            </a:r>
            <a:r>
              <a:rPr lang="en-US" dirty="0" err="1"/>
              <a:t>cyclase</a:t>
            </a:r>
            <a:r>
              <a:rPr lang="en-US" dirty="0"/>
              <a:t>. These receptors, known as G protein-coupled receptors (GPCR), are characterized by an extracellular ligand-binding region, seven </a:t>
            </a:r>
            <a:r>
              <a:rPr lang="en-US" dirty="0" err="1"/>
              <a:t>transmembrane</a:t>
            </a:r>
            <a:r>
              <a:rPr lang="en-US" dirty="0"/>
              <a:t> helices, and an intracellular domain that interacts with G proteins</a:t>
            </a:r>
            <a:endParaRPr lang="fr-FR" dirty="0"/>
          </a:p>
        </p:txBody>
      </p:sp>
    </p:spTree>
    <p:extLst>
      <p:ext uri="{BB962C8B-B14F-4D97-AF65-F5344CB8AC3E}">
        <p14:creationId xmlns:p14="http://schemas.microsoft.com/office/powerpoint/2010/main" val="790048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0"/>
            <a:ext cx="63367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70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GTP-</a:t>
            </a:r>
            <a:r>
              <a:rPr lang="fr-FR" dirty="0" err="1"/>
              <a:t>dependent</a:t>
            </a:r>
            <a:r>
              <a:rPr lang="fr-FR" dirty="0"/>
              <a:t> </a:t>
            </a:r>
            <a:r>
              <a:rPr lang="fr-FR" dirty="0" err="1"/>
              <a:t>regulatory</a:t>
            </a:r>
            <a:r>
              <a:rPr lang="fr-FR" dirty="0"/>
              <a:t> </a:t>
            </a:r>
            <a:r>
              <a:rPr lang="fr-FR" dirty="0" err="1"/>
              <a:t>proteins</a:t>
            </a:r>
            <a:endParaRPr lang="fr-FR" dirty="0"/>
          </a:p>
        </p:txBody>
      </p:sp>
      <p:sp>
        <p:nvSpPr>
          <p:cNvPr id="3" name="Content Placeholder 2"/>
          <p:cNvSpPr>
            <a:spLocks noGrp="1"/>
          </p:cNvSpPr>
          <p:nvPr>
            <p:ph idx="1"/>
          </p:nvPr>
        </p:nvSpPr>
        <p:spPr/>
        <p:txBody>
          <a:bodyPr/>
          <a:lstStyle/>
          <a:p>
            <a:r>
              <a:rPr lang="en-US" dirty="0"/>
              <a:t>Binding of ligand causes a conformational change in the receptor, triggering replacement of this GDP with GTP.</a:t>
            </a:r>
          </a:p>
          <a:p>
            <a:r>
              <a:rPr lang="en-US" dirty="0"/>
              <a:t>The GTP-bound form of the α subunit dissociates from the βγ subunits and moves to adenylyl </a:t>
            </a:r>
            <a:r>
              <a:rPr lang="en-US" dirty="0" err="1"/>
              <a:t>cyclase</a:t>
            </a:r>
            <a:r>
              <a:rPr lang="en-US" dirty="0"/>
              <a:t>, </a:t>
            </a:r>
            <a:r>
              <a:rPr lang="fr-FR" dirty="0" err="1"/>
              <a:t>which</a:t>
            </a:r>
            <a:r>
              <a:rPr lang="fr-FR" dirty="0"/>
              <a:t> </a:t>
            </a:r>
            <a:r>
              <a:rPr lang="fr-FR" dirty="0" err="1"/>
              <a:t>is</a:t>
            </a:r>
            <a:r>
              <a:rPr lang="fr-FR" dirty="0"/>
              <a:t> </a:t>
            </a:r>
            <a:r>
              <a:rPr lang="fr-FR" dirty="0" err="1"/>
              <a:t>thereby</a:t>
            </a:r>
            <a:r>
              <a:rPr lang="fr-FR" dirty="0"/>
              <a:t> </a:t>
            </a:r>
            <a:r>
              <a:rPr lang="fr-FR" dirty="0" err="1"/>
              <a:t>activated</a:t>
            </a:r>
            <a:r>
              <a:rPr lang="fr-FR" dirty="0"/>
              <a:t>.</a:t>
            </a:r>
          </a:p>
          <a:p>
            <a:r>
              <a:rPr lang="en-US" dirty="0"/>
              <a:t>One family of G proteins, designated </a:t>
            </a:r>
            <a:r>
              <a:rPr lang="en-US" dirty="0" err="1"/>
              <a:t>Gs</a:t>
            </a:r>
            <a:r>
              <a:rPr lang="en-US" dirty="0"/>
              <a:t>, stimulates adenylyl </a:t>
            </a:r>
            <a:r>
              <a:rPr lang="en-US" dirty="0" err="1"/>
              <a:t>cyclase</a:t>
            </a:r>
            <a:r>
              <a:rPr lang="en-US" dirty="0"/>
              <a:t>; another family, designated </a:t>
            </a:r>
            <a:r>
              <a:rPr lang="en-US" dirty="0" err="1"/>
              <a:t>Gi</a:t>
            </a:r>
            <a:r>
              <a:rPr lang="en-US" dirty="0"/>
              <a:t>, inhibits the enzyme</a:t>
            </a:r>
          </a:p>
          <a:p>
            <a:r>
              <a:rPr lang="en-US" dirty="0"/>
              <a:t>The actions of the Gα–GTP complex are short-lived because Gα has an inherent </a:t>
            </a:r>
            <a:r>
              <a:rPr lang="en-US" dirty="0" err="1"/>
              <a:t>GTPase</a:t>
            </a:r>
            <a:r>
              <a:rPr lang="en-US" dirty="0"/>
              <a:t> activity, resulting in the rapid hydrolysis of GTP to GDP.</a:t>
            </a:r>
          </a:p>
          <a:p>
            <a:endParaRPr lang="fr-FR" dirty="0"/>
          </a:p>
        </p:txBody>
      </p:sp>
    </p:spTree>
    <p:extLst>
      <p:ext uri="{BB962C8B-B14F-4D97-AF65-F5344CB8AC3E}">
        <p14:creationId xmlns:p14="http://schemas.microsoft.com/office/powerpoint/2010/main" val="9436757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79</TotalTime>
  <Words>1698</Words>
  <Application>Microsoft Office PowerPoint</Application>
  <PresentationFormat>On-screen Show (4:3)</PresentationFormat>
  <Paragraphs>67</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Helvetica-Bold</vt:lpstr>
      <vt:lpstr>Clarity</vt:lpstr>
      <vt:lpstr>Ch8. Glycolysis</vt:lpstr>
      <vt:lpstr>Catabolic pathways</vt:lpstr>
      <vt:lpstr>Three stages of catabolism</vt:lpstr>
      <vt:lpstr>PowerPoint Presentation</vt:lpstr>
      <vt:lpstr>Anabolic pathways</vt:lpstr>
      <vt:lpstr>PowerPoint Presentation</vt:lpstr>
      <vt:lpstr>Adenylyl cyclase</vt:lpstr>
      <vt:lpstr>PowerPoint Presentation</vt:lpstr>
      <vt:lpstr>GTP-dependent regulatory proteins</vt:lpstr>
      <vt:lpstr>PowerPoint Presentation</vt:lpstr>
      <vt:lpstr>PowerPoint Presentation</vt:lpstr>
      <vt:lpstr>PowerPoint Presentation</vt:lpstr>
      <vt:lpstr>III. OVERVIEW OF GLYCOLYSIS</vt:lpstr>
      <vt:lpstr>TRANSPORT OF GLUCOSE INTO CELLS</vt:lpstr>
      <vt:lpstr>PowerPoint Presentation</vt:lpstr>
      <vt:lpstr>REACTIONS OF GLYCOLYSIS</vt:lpstr>
      <vt:lpstr>1, Phosphorylation of glucose</vt:lpstr>
      <vt:lpstr>Kinetics</vt:lpstr>
      <vt:lpstr>Isomerization of glucose 6-phosphate</vt:lpstr>
      <vt:lpstr>Phosphorylation of fructose 6-phosphate</vt:lpstr>
      <vt:lpstr>Phosphorylation of fructose 6-phosphate</vt:lpstr>
      <vt:lpstr>Regulation</vt:lpstr>
      <vt:lpstr>PowerPoint Presentation</vt:lpstr>
      <vt:lpstr>Cleavage of fructose 1,6-bisphosphate</vt:lpstr>
      <vt:lpstr>Isomerization of dihydroxyacetone phosphate</vt:lpstr>
      <vt:lpstr>Oxidation of glyceraldehyde 3-phosphate</vt:lpstr>
      <vt:lpstr>Synthesis of 3-phosphoglycerate producing ATP</vt:lpstr>
      <vt:lpstr>Shift of the phosphate group from carbon 3 to carbon 2</vt:lpstr>
      <vt:lpstr>Feed-forward regulation</vt:lpstr>
      <vt:lpstr>Covalent modulation of pyruvate kinase</vt:lpstr>
      <vt:lpstr>Pyruvate kinase deficiency</vt:lpstr>
      <vt:lpstr>PowerPoint Presentation</vt:lpstr>
      <vt:lpstr>Reduction of pyruvate to lactate</vt:lpstr>
      <vt:lpstr>Lactic acidosis</vt:lpstr>
      <vt:lpstr>Energy yield from glycolysis</vt:lpstr>
      <vt:lpstr>HORMONAL REGULATION OF GLYCOLYSIS</vt:lpstr>
      <vt:lpstr>ALTERNATE FATES OF PYRUVATE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Ch8. Glycolysis</dc:title>
  <dc:creator>ISERM</dc:creator>
  <cp:lastModifiedBy>naheel aq</cp:lastModifiedBy>
  <cp:revision>16</cp:revision>
  <dcterms:created xsi:type="dcterms:W3CDTF">2014-02-18T18:11:46Z</dcterms:created>
  <dcterms:modified xsi:type="dcterms:W3CDTF">2018-09-04T09:21:15Z</dcterms:modified>
</cp:coreProperties>
</file>