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97" r:id="rId2"/>
  </p:sldMasterIdLst>
  <p:notesMasterIdLst>
    <p:notesMasterId r:id="rId17"/>
  </p:notesMasterIdLst>
  <p:handoutMasterIdLst>
    <p:handoutMasterId r:id="rId18"/>
  </p:handoutMasterIdLst>
  <p:sldIdLst>
    <p:sldId id="284" r:id="rId3"/>
    <p:sldId id="301" r:id="rId4"/>
    <p:sldId id="310" r:id="rId5"/>
    <p:sldId id="311" r:id="rId6"/>
    <p:sldId id="312" r:id="rId7"/>
    <p:sldId id="313" r:id="rId8"/>
    <p:sldId id="314" r:id="rId9"/>
    <p:sldId id="315" r:id="rId10"/>
    <p:sldId id="316" r:id="rId11"/>
    <p:sldId id="317" r:id="rId12"/>
    <p:sldId id="318" r:id="rId13"/>
    <p:sldId id="319" r:id="rId14"/>
    <p:sldId id="320" r:id="rId15"/>
    <p:sldId id="281" r:id="rId16"/>
  </p:sldIdLst>
  <p:sldSz cx="9144000" cy="6858000" type="screen4x3"/>
  <p:notesSz cx="6858000" cy="9144000"/>
  <p:embeddedFontLst>
    <p:embeddedFont>
      <p:font typeface="Calibri Light" panose="020F0302020204030204" pitchFamily="34" charset="0"/>
      <p:regular r:id="rId19"/>
      <p:italic r:id="rId20"/>
    </p:embeddedFont>
    <p:embeddedFont>
      <p:font typeface="Perpetua" panose="02020502060401020303" pitchFamily="18" charset="0"/>
      <p:regular r:id="rId21"/>
      <p:bold r:id="rId22"/>
      <p:italic r:id="rId23"/>
      <p:boldItalic r:id="rId24"/>
    </p:embeddedFont>
    <p:embeddedFont>
      <p:font typeface="Baskerville Old Face" panose="02020602080505020303" pitchFamily="18" charset="0"/>
      <p:regular r:id="rId25"/>
    </p:embeddedFont>
    <p:embeddedFont>
      <p:font typeface="Calibri" panose="020F0502020204030204" pitchFamily="34" charset="0"/>
      <p:regular r:id="rId26"/>
      <p:bold r:id="rId27"/>
      <p:italic r:id="rId28"/>
      <p:boldItalic r:id="rId29"/>
    </p:embeddedFont>
    <p:embeddedFont>
      <p:font typeface="DecoType Naskh" panose="020B0604020202020204" charset="-78"/>
      <p:regular r:id="rId30"/>
    </p:embeddedFont>
    <p:embeddedFont>
      <p:font typeface="DecoType Thuluth" panose="020B0604020202020204" charset="-78"/>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4650" autoAdjust="0"/>
  </p:normalViewPr>
  <p:slideViewPr>
    <p:cSldViewPr>
      <p:cViewPr varScale="1">
        <p:scale>
          <a:sx n="108" d="100"/>
          <a:sy n="108" d="100"/>
        </p:scale>
        <p:origin x="1590" y="-396"/>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96BEF-FBD9-490A-BB98-5C793D121BD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D451384-47A1-4F08-B5F9-E3D14BFC1551}">
      <dgm:prSet phldrT="[Text]" custT="1"/>
      <dgm:spPr/>
      <dgm:t>
        <a:bodyPr/>
        <a:lstStyle/>
        <a:p>
          <a:r>
            <a:rPr lang="ar-SA" sz="2800" b="1" kern="1200" dirty="0">
              <a:solidFill>
                <a:schemeClr val="tx1"/>
              </a:solidFill>
              <a:latin typeface="Baskerville Old Face" panose="02020602080505020303" pitchFamily="18" charset="0"/>
              <a:ea typeface="+mn-ea"/>
              <a:cs typeface="DecoType Naskh" panose="02010400000000000000" pitchFamily="2" charset="-78"/>
            </a:rPr>
            <a:t>العلاج</a:t>
          </a:r>
          <a:r>
            <a:rPr lang="ar-SA" sz="1600" b="1" kern="1200" dirty="0"/>
            <a:t> </a:t>
          </a:r>
          <a:r>
            <a:rPr lang="ar-SA" sz="2800" b="1" kern="1200" dirty="0">
              <a:solidFill>
                <a:prstClr val="black"/>
              </a:solidFill>
              <a:latin typeface="Baskerville Old Face" panose="02020602080505020303" pitchFamily="18" charset="0"/>
              <a:ea typeface="+mn-ea"/>
              <a:cs typeface="DecoType Naskh" panose="02010400000000000000" pitchFamily="2" charset="-78"/>
            </a:rPr>
            <a:t>الجيني</a:t>
          </a:r>
          <a:endParaRPr lang="en-US" sz="2800" b="1" kern="1200" dirty="0">
            <a:solidFill>
              <a:prstClr val="black"/>
            </a:solidFill>
            <a:latin typeface="Baskerville Old Face" panose="02020602080505020303" pitchFamily="18" charset="0"/>
            <a:ea typeface="+mn-ea"/>
            <a:cs typeface="DecoType Naskh" panose="02010400000000000000" pitchFamily="2" charset="-78"/>
          </a:endParaRPr>
        </a:p>
      </dgm:t>
    </dgm:pt>
    <dgm:pt modelId="{747B5C2B-9CCF-44DA-9797-FF0F5C0AB6CF}" type="parTrans" cxnId="{E62D328B-FDFC-4D2F-B7D0-D173996C1418}">
      <dgm:prSet/>
      <dgm:spPr/>
      <dgm:t>
        <a:bodyPr/>
        <a:lstStyle/>
        <a:p>
          <a:endParaRPr lang="en-US"/>
        </a:p>
      </dgm:t>
    </dgm:pt>
    <dgm:pt modelId="{853559AD-8308-4A07-A353-E976F288AEC2}" type="sibTrans" cxnId="{E62D328B-FDFC-4D2F-B7D0-D173996C1418}">
      <dgm:prSet/>
      <dgm:spPr/>
      <dgm:t>
        <a:bodyPr/>
        <a:lstStyle/>
        <a:p>
          <a:endParaRPr lang="en-US"/>
        </a:p>
      </dgm:t>
    </dgm:pt>
    <dgm:pt modelId="{B0630126-F409-4741-9C32-91CAFD6E6AD6}">
      <dgm:prSet phldrT="[Text]" custT="1"/>
      <dgm:spPr/>
      <dgm:t>
        <a:bodyPr/>
        <a:lstStyle/>
        <a:p>
          <a:pPr marL="0" lvl="0" indent="0" algn="ctr" defTabSz="889000">
            <a:lnSpc>
              <a:spcPct val="100000"/>
            </a:lnSpc>
            <a:spcBef>
              <a:spcPct val="0"/>
            </a:spcBef>
            <a:spcAft>
              <a:spcPts val="0"/>
            </a:spcAft>
            <a:buNone/>
          </a:pPr>
          <a:r>
            <a:rPr lang="ar-SA" sz="2000" b="1" kern="1200" dirty="0">
              <a:solidFill>
                <a:prstClr val="black"/>
              </a:solidFill>
              <a:latin typeface="Baskerville Old Face" panose="02020602080505020303" pitchFamily="18" charset="0"/>
              <a:ea typeface="+mn-ea"/>
              <a:cs typeface="DecoType Naskh" panose="02010400000000000000" pitchFamily="2" charset="-78"/>
            </a:rPr>
            <a:t>العلاج الجيني للأمشاج الجنسية (الحيوان المنوي والبويضة)</a:t>
          </a:r>
          <a:endParaRPr lang="en-US" sz="2000" b="1" kern="1200" dirty="0">
            <a:solidFill>
              <a:prstClr val="black"/>
            </a:solidFill>
            <a:latin typeface="Baskerville Old Face" panose="02020602080505020303" pitchFamily="18" charset="0"/>
            <a:ea typeface="+mn-ea"/>
            <a:cs typeface="DecoType Naskh" panose="02010400000000000000" pitchFamily="2" charset="-78"/>
          </a:endParaRPr>
        </a:p>
      </dgm:t>
    </dgm:pt>
    <dgm:pt modelId="{2F77C56B-8F81-4C93-A137-FC967C3E7383}" type="parTrans" cxnId="{7D189055-7429-41C3-9E0B-56B5A5338418}">
      <dgm:prSet/>
      <dgm:spPr/>
      <dgm:t>
        <a:bodyPr/>
        <a:lstStyle/>
        <a:p>
          <a:endParaRPr lang="en-US"/>
        </a:p>
      </dgm:t>
    </dgm:pt>
    <dgm:pt modelId="{83A2C4B1-CE18-425E-B999-19FF9372752B}" type="sibTrans" cxnId="{7D189055-7429-41C3-9E0B-56B5A5338418}">
      <dgm:prSet/>
      <dgm:spPr/>
      <dgm:t>
        <a:bodyPr/>
        <a:lstStyle/>
        <a:p>
          <a:endParaRPr lang="en-US"/>
        </a:p>
      </dgm:t>
    </dgm:pt>
    <dgm:pt modelId="{32CE527F-487F-4C69-91F3-00EF5AD00D9F}">
      <dgm:prSet phldrT="[Text]" custT="1"/>
      <dgm:spPr/>
      <dgm:t>
        <a:bodyPr/>
        <a:lstStyle/>
        <a:p>
          <a:r>
            <a:rPr lang="ar-SA" sz="2000" b="1" kern="1200" dirty="0">
              <a:solidFill>
                <a:prstClr val="black"/>
              </a:solidFill>
              <a:latin typeface="Baskerville Old Face" panose="02020602080505020303" pitchFamily="18" charset="0"/>
              <a:ea typeface="+mn-ea"/>
              <a:cs typeface="DecoType Naskh" panose="02010400000000000000" pitchFamily="2" charset="-78"/>
            </a:rPr>
            <a:t>العلاج الجيني للخلايا الجسمية للإنسان </a:t>
          </a:r>
          <a:endParaRPr lang="en-US" sz="2000" b="1" kern="1200" dirty="0">
            <a:solidFill>
              <a:prstClr val="black"/>
            </a:solidFill>
            <a:latin typeface="Baskerville Old Face" panose="02020602080505020303" pitchFamily="18" charset="0"/>
            <a:ea typeface="+mn-ea"/>
            <a:cs typeface="DecoType Naskh" panose="02010400000000000000" pitchFamily="2" charset="-78"/>
          </a:endParaRPr>
        </a:p>
      </dgm:t>
    </dgm:pt>
    <dgm:pt modelId="{1E9DF6EC-B26D-4DE7-81E5-44BFD42FE974}" type="parTrans" cxnId="{2940DF0E-6348-4C40-AC57-8B05CB9E793A}">
      <dgm:prSet/>
      <dgm:spPr/>
      <dgm:t>
        <a:bodyPr/>
        <a:lstStyle/>
        <a:p>
          <a:endParaRPr lang="en-US"/>
        </a:p>
      </dgm:t>
    </dgm:pt>
    <dgm:pt modelId="{D54FB2CB-F04C-4694-BB7C-4725AF321A67}" type="sibTrans" cxnId="{2940DF0E-6348-4C40-AC57-8B05CB9E793A}">
      <dgm:prSet/>
      <dgm:spPr/>
      <dgm:t>
        <a:bodyPr/>
        <a:lstStyle/>
        <a:p>
          <a:endParaRPr lang="en-US"/>
        </a:p>
      </dgm:t>
    </dgm:pt>
    <dgm:pt modelId="{4E38E3A4-85A0-429B-9EDF-B0F8FCAE60D6}" type="pres">
      <dgm:prSet presAssocID="{45D96BEF-FBD9-490A-BB98-5C793D121BD2}" presName="hierChild1" presStyleCnt="0">
        <dgm:presLayoutVars>
          <dgm:chPref val="1"/>
          <dgm:dir/>
          <dgm:animOne val="branch"/>
          <dgm:animLvl val="lvl"/>
          <dgm:resizeHandles/>
        </dgm:presLayoutVars>
      </dgm:prSet>
      <dgm:spPr/>
    </dgm:pt>
    <dgm:pt modelId="{5F017A4D-F0E8-4935-A708-909C2232FA7C}" type="pres">
      <dgm:prSet presAssocID="{CD451384-47A1-4F08-B5F9-E3D14BFC1551}" presName="hierRoot1" presStyleCnt="0"/>
      <dgm:spPr/>
    </dgm:pt>
    <dgm:pt modelId="{020E0C9B-4DAA-4028-B523-2CB9BDDA68E6}" type="pres">
      <dgm:prSet presAssocID="{CD451384-47A1-4F08-B5F9-E3D14BFC1551}" presName="composite" presStyleCnt="0"/>
      <dgm:spPr/>
    </dgm:pt>
    <dgm:pt modelId="{F245F017-03A3-4E8D-846F-D12617F2CEE7}" type="pres">
      <dgm:prSet presAssocID="{CD451384-47A1-4F08-B5F9-E3D14BFC1551}" presName="background" presStyleLbl="node0" presStyleIdx="0" presStyleCnt="1"/>
      <dgm:spPr/>
    </dgm:pt>
    <dgm:pt modelId="{D9FC0823-ED31-4287-AA18-D0972727B873}" type="pres">
      <dgm:prSet presAssocID="{CD451384-47A1-4F08-B5F9-E3D14BFC1551}" presName="text" presStyleLbl="fgAcc0" presStyleIdx="0" presStyleCnt="1" custLinFactNeighborX="-7723" custLinFactNeighborY="5256">
        <dgm:presLayoutVars>
          <dgm:chPref val="3"/>
        </dgm:presLayoutVars>
      </dgm:prSet>
      <dgm:spPr/>
    </dgm:pt>
    <dgm:pt modelId="{7C128048-C2C3-4FB3-9B00-45605766C2E6}" type="pres">
      <dgm:prSet presAssocID="{CD451384-47A1-4F08-B5F9-E3D14BFC1551}" presName="hierChild2" presStyleCnt="0"/>
      <dgm:spPr/>
    </dgm:pt>
    <dgm:pt modelId="{833EAEE9-FFB3-41B0-BF95-F131C5A2D980}" type="pres">
      <dgm:prSet presAssocID="{2F77C56B-8F81-4C93-A137-FC967C3E7383}" presName="Name10" presStyleLbl="parChTrans1D2" presStyleIdx="0" presStyleCnt="2"/>
      <dgm:spPr/>
    </dgm:pt>
    <dgm:pt modelId="{BD207DAD-5246-40BA-93CC-E598998384B1}" type="pres">
      <dgm:prSet presAssocID="{B0630126-F409-4741-9C32-91CAFD6E6AD6}" presName="hierRoot2" presStyleCnt="0"/>
      <dgm:spPr/>
    </dgm:pt>
    <dgm:pt modelId="{C5F2C6B5-FEA3-4523-85A9-07DDE5935C68}" type="pres">
      <dgm:prSet presAssocID="{B0630126-F409-4741-9C32-91CAFD6E6AD6}" presName="composite2" presStyleCnt="0"/>
      <dgm:spPr/>
    </dgm:pt>
    <dgm:pt modelId="{56039671-7BF5-4C1F-BEF2-77D1A624658B}" type="pres">
      <dgm:prSet presAssocID="{B0630126-F409-4741-9C32-91CAFD6E6AD6}" presName="background2" presStyleLbl="node2" presStyleIdx="0" presStyleCnt="2"/>
      <dgm:spPr/>
    </dgm:pt>
    <dgm:pt modelId="{1906FE09-54B0-40FB-8E90-4801D42422F3}" type="pres">
      <dgm:prSet presAssocID="{B0630126-F409-4741-9C32-91CAFD6E6AD6}" presName="text2" presStyleLbl="fgAcc2" presStyleIdx="0" presStyleCnt="2" custScaleX="138713">
        <dgm:presLayoutVars>
          <dgm:chPref val="3"/>
        </dgm:presLayoutVars>
      </dgm:prSet>
      <dgm:spPr/>
    </dgm:pt>
    <dgm:pt modelId="{EB7A35DD-800A-4D8B-89B5-9AB4C85A649A}" type="pres">
      <dgm:prSet presAssocID="{B0630126-F409-4741-9C32-91CAFD6E6AD6}" presName="hierChild3" presStyleCnt="0"/>
      <dgm:spPr/>
    </dgm:pt>
    <dgm:pt modelId="{ECEB3E27-C8A0-4B93-8050-2930E0F43591}" type="pres">
      <dgm:prSet presAssocID="{1E9DF6EC-B26D-4DE7-81E5-44BFD42FE974}" presName="Name10" presStyleLbl="parChTrans1D2" presStyleIdx="1" presStyleCnt="2"/>
      <dgm:spPr/>
    </dgm:pt>
    <dgm:pt modelId="{120BCDC0-8F75-4873-B18B-887AC630AE2F}" type="pres">
      <dgm:prSet presAssocID="{32CE527F-487F-4C69-91F3-00EF5AD00D9F}" presName="hierRoot2" presStyleCnt="0"/>
      <dgm:spPr/>
    </dgm:pt>
    <dgm:pt modelId="{B5AF4D9F-0782-4217-9234-EB1E1FDBBB60}" type="pres">
      <dgm:prSet presAssocID="{32CE527F-487F-4C69-91F3-00EF5AD00D9F}" presName="composite2" presStyleCnt="0"/>
      <dgm:spPr/>
    </dgm:pt>
    <dgm:pt modelId="{7447D62E-FF64-41F3-86CD-5CA565C69C55}" type="pres">
      <dgm:prSet presAssocID="{32CE527F-487F-4C69-91F3-00EF5AD00D9F}" presName="background2" presStyleLbl="node2" presStyleIdx="1" presStyleCnt="2"/>
      <dgm:spPr/>
    </dgm:pt>
    <dgm:pt modelId="{E241236D-A1A1-4503-B0B1-26DF1A5E7B5D}" type="pres">
      <dgm:prSet presAssocID="{32CE527F-487F-4C69-91F3-00EF5AD00D9F}" presName="text2" presStyleLbl="fgAcc2" presStyleIdx="1" presStyleCnt="2" custScaleX="141903">
        <dgm:presLayoutVars>
          <dgm:chPref val="3"/>
        </dgm:presLayoutVars>
      </dgm:prSet>
      <dgm:spPr/>
    </dgm:pt>
    <dgm:pt modelId="{A766E8B9-5D1C-4939-9FB6-FA6B14600843}" type="pres">
      <dgm:prSet presAssocID="{32CE527F-487F-4C69-91F3-00EF5AD00D9F}" presName="hierChild3" presStyleCnt="0"/>
      <dgm:spPr/>
    </dgm:pt>
  </dgm:ptLst>
  <dgm:cxnLst>
    <dgm:cxn modelId="{2940DF0E-6348-4C40-AC57-8B05CB9E793A}" srcId="{CD451384-47A1-4F08-B5F9-E3D14BFC1551}" destId="{32CE527F-487F-4C69-91F3-00EF5AD00D9F}" srcOrd="1" destOrd="0" parTransId="{1E9DF6EC-B26D-4DE7-81E5-44BFD42FE974}" sibTransId="{D54FB2CB-F04C-4694-BB7C-4725AF321A67}"/>
    <dgm:cxn modelId="{7D189055-7429-41C3-9E0B-56B5A5338418}" srcId="{CD451384-47A1-4F08-B5F9-E3D14BFC1551}" destId="{B0630126-F409-4741-9C32-91CAFD6E6AD6}" srcOrd="0" destOrd="0" parTransId="{2F77C56B-8F81-4C93-A137-FC967C3E7383}" sibTransId="{83A2C4B1-CE18-425E-B999-19FF9372752B}"/>
    <dgm:cxn modelId="{74F47383-CDF5-4A17-94B1-AE77C63A7FA9}" type="presOf" srcId="{B0630126-F409-4741-9C32-91CAFD6E6AD6}" destId="{1906FE09-54B0-40FB-8E90-4801D42422F3}" srcOrd="0" destOrd="0" presId="urn:microsoft.com/office/officeart/2005/8/layout/hierarchy1"/>
    <dgm:cxn modelId="{E62D328B-FDFC-4D2F-B7D0-D173996C1418}" srcId="{45D96BEF-FBD9-490A-BB98-5C793D121BD2}" destId="{CD451384-47A1-4F08-B5F9-E3D14BFC1551}" srcOrd="0" destOrd="0" parTransId="{747B5C2B-9CCF-44DA-9797-FF0F5C0AB6CF}" sibTransId="{853559AD-8308-4A07-A353-E976F288AEC2}"/>
    <dgm:cxn modelId="{56C4E2A3-794F-47E9-BC2C-8E33A22DD0AD}" type="presOf" srcId="{32CE527F-487F-4C69-91F3-00EF5AD00D9F}" destId="{E241236D-A1A1-4503-B0B1-26DF1A5E7B5D}" srcOrd="0" destOrd="0" presId="urn:microsoft.com/office/officeart/2005/8/layout/hierarchy1"/>
    <dgm:cxn modelId="{DC378FB0-DE21-4393-8E31-A421AC6708FE}" type="presOf" srcId="{1E9DF6EC-B26D-4DE7-81E5-44BFD42FE974}" destId="{ECEB3E27-C8A0-4B93-8050-2930E0F43591}" srcOrd="0" destOrd="0" presId="urn:microsoft.com/office/officeart/2005/8/layout/hierarchy1"/>
    <dgm:cxn modelId="{B786A4D9-2F04-4F6C-A97D-4E9051C8422A}" type="presOf" srcId="{45D96BEF-FBD9-490A-BB98-5C793D121BD2}" destId="{4E38E3A4-85A0-429B-9EDF-B0F8FCAE60D6}" srcOrd="0" destOrd="0" presId="urn:microsoft.com/office/officeart/2005/8/layout/hierarchy1"/>
    <dgm:cxn modelId="{EE3E0CFC-A943-47F5-8199-EFA682EED3F6}" type="presOf" srcId="{CD451384-47A1-4F08-B5F9-E3D14BFC1551}" destId="{D9FC0823-ED31-4287-AA18-D0972727B873}" srcOrd="0" destOrd="0" presId="urn:microsoft.com/office/officeart/2005/8/layout/hierarchy1"/>
    <dgm:cxn modelId="{54A768FD-8F55-43DA-9F4B-A28540A1B182}" type="presOf" srcId="{2F77C56B-8F81-4C93-A137-FC967C3E7383}" destId="{833EAEE9-FFB3-41B0-BF95-F131C5A2D980}" srcOrd="0" destOrd="0" presId="urn:microsoft.com/office/officeart/2005/8/layout/hierarchy1"/>
    <dgm:cxn modelId="{6A26829A-D6F9-46EE-AB3D-715D8117EE19}" type="presParOf" srcId="{4E38E3A4-85A0-429B-9EDF-B0F8FCAE60D6}" destId="{5F017A4D-F0E8-4935-A708-909C2232FA7C}" srcOrd="0" destOrd="0" presId="urn:microsoft.com/office/officeart/2005/8/layout/hierarchy1"/>
    <dgm:cxn modelId="{9E69184B-F591-4E1C-80A7-2330D037F09E}" type="presParOf" srcId="{5F017A4D-F0E8-4935-A708-909C2232FA7C}" destId="{020E0C9B-4DAA-4028-B523-2CB9BDDA68E6}" srcOrd="0" destOrd="0" presId="urn:microsoft.com/office/officeart/2005/8/layout/hierarchy1"/>
    <dgm:cxn modelId="{E455E9B7-5C85-49CB-A17A-BBF14923668B}" type="presParOf" srcId="{020E0C9B-4DAA-4028-B523-2CB9BDDA68E6}" destId="{F245F017-03A3-4E8D-846F-D12617F2CEE7}" srcOrd="0" destOrd="0" presId="urn:microsoft.com/office/officeart/2005/8/layout/hierarchy1"/>
    <dgm:cxn modelId="{055E3484-E95C-4434-A9C4-FDEBCD93253E}" type="presParOf" srcId="{020E0C9B-4DAA-4028-B523-2CB9BDDA68E6}" destId="{D9FC0823-ED31-4287-AA18-D0972727B873}" srcOrd="1" destOrd="0" presId="urn:microsoft.com/office/officeart/2005/8/layout/hierarchy1"/>
    <dgm:cxn modelId="{697F57F1-BE0F-4350-945D-F72F619481B7}" type="presParOf" srcId="{5F017A4D-F0E8-4935-A708-909C2232FA7C}" destId="{7C128048-C2C3-4FB3-9B00-45605766C2E6}" srcOrd="1" destOrd="0" presId="urn:microsoft.com/office/officeart/2005/8/layout/hierarchy1"/>
    <dgm:cxn modelId="{6DFF9913-580B-41C5-A701-ED339CB6E776}" type="presParOf" srcId="{7C128048-C2C3-4FB3-9B00-45605766C2E6}" destId="{833EAEE9-FFB3-41B0-BF95-F131C5A2D980}" srcOrd="0" destOrd="0" presId="urn:microsoft.com/office/officeart/2005/8/layout/hierarchy1"/>
    <dgm:cxn modelId="{46910D2A-019D-4517-BBDF-4DF408ED10A8}" type="presParOf" srcId="{7C128048-C2C3-4FB3-9B00-45605766C2E6}" destId="{BD207DAD-5246-40BA-93CC-E598998384B1}" srcOrd="1" destOrd="0" presId="urn:microsoft.com/office/officeart/2005/8/layout/hierarchy1"/>
    <dgm:cxn modelId="{C8FF2D22-B753-4138-9107-A4171CCB7E08}" type="presParOf" srcId="{BD207DAD-5246-40BA-93CC-E598998384B1}" destId="{C5F2C6B5-FEA3-4523-85A9-07DDE5935C68}" srcOrd="0" destOrd="0" presId="urn:microsoft.com/office/officeart/2005/8/layout/hierarchy1"/>
    <dgm:cxn modelId="{23C375BD-372A-4E77-9405-5D5855747B09}" type="presParOf" srcId="{C5F2C6B5-FEA3-4523-85A9-07DDE5935C68}" destId="{56039671-7BF5-4C1F-BEF2-77D1A624658B}" srcOrd="0" destOrd="0" presId="urn:microsoft.com/office/officeart/2005/8/layout/hierarchy1"/>
    <dgm:cxn modelId="{A9C265F6-D905-4004-8C5E-5B1D198EA321}" type="presParOf" srcId="{C5F2C6B5-FEA3-4523-85A9-07DDE5935C68}" destId="{1906FE09-54B0-40FB-8E90-4801D42422F3}" srcOrd="1" destOrd="0" presId="urn:microsoft.com/office/officeart/2005/8/layout/hierarchy1"/>
    <dgm:cxn modelId="{BAE24BAD-FDDF-4A01-A77B-242DC51B6B64}" type="presParOf" srcId="{BD207DAD-5246-40BA-93CC-E598998384B1}" destId="{EB7A35DD-800A-4D8B-89B5-9AB4C85A649A}" srcOrd="1" destOrd="0" presId="urn:microsoft.com/office/officeart/2005/8/layout/hierarchy1"/>
    <dgm:cxn modelId="{8B12FED0-4126-4868-A3FF-6681FD952A61}" type="presParOf" srcId="{7C128048-C2C3-4FB3-9B00-45605766C2E6}" destId="{ECEB3E27-C8A0-4B93-8050-2930E0F43591}" srcOrd="2" destOrd="0" presId="urn:microsoft.com/office/officeart/2005/8/layout/hierarchy1"/>
    <dgm:cxn modelId="{12EF4197-3165-482A-B0E7-675658EAEDD2}" type="presParOf" srcId="{7C128048-C2C3-4FB3-9B00-45605766C2E6}" destId="{120BCDC0-8F75-4873-B18B-887AC630AE2F}" srcOrd="3" destOrd="0" presId="urn:microsoft.com/office/officeart/2005/8/layout/hierarchy1"/>
    <dgm:cxn modelId="{EF2D0D94-E79C-4614-AF90-8C70F008D369}" type="presParOf" srcId="{120BCDC0-8F75-4873-B18B-887AC630AE2F}" destId="{B5AF4D9F-0782-4217-9234-EB1E1FDBBB60}" srcOrd="0" destOrd="0" presId="urn:microsoft.com/office/officeart/2005/8/layout/hierarchy1"/>
    <dgm:cxn modelId="{010A9936-D127-4650-9D01-E59EFCD86306}" type="presParOf" srcId="{B5AF4D9F-0782-4217-9234-EB1E1FDBBB60}" destId="{7447D62E-FF64-41F3-86CD-5CA565C69C55}" srcOrd="0" destOrd="0" presId="urn:microsoft.com/office/officeart/2005/8/layout/hierarchy1"/>
    <dgm:cxn modelId="{A71649A8-9A29-47F2-AB54-79550F3A4E3E}" type="presParOf" srcId="{B5AF4D9F-0782-4217-9234-EB1E1FDBBB60}" destId="{E241236D-A1A1-4503-B0B1-26DF1A5E7B5D}" srcOrd="1" destOrd="0" presId="urn:microsoft.com/office/officeart/2005/8/layout/hierarchy1"/>
    <dgm:cxn modelId="{5FF5F9FF-2EFE-4501-8508-2A15021268B3}" type="presParOf" srcId="{120BCDC0-8F75-4873-B18B-887AC630AE2F}" destId="{A766E8B9-5D1C-4939-9FB6-FA6B1460084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B3E27-C8A0-4B93-8050-2930E0F43591}">
      <dsp:nvSpPr>
        <dsp:cNvPr id="0" name=""/>
        <dsp:cNvSpPr/>
      </dsp:nvSpPr>
      <dsp:spPr>
        <a:xfrm>
          <a:off x="2444452" y="1120765"/>
          <a:ext cx="1478066" cy="431496"/>
        </a:xfrm>
        <a:custGeom>
          <a:avLst/>
          <a:gdLst/>
          <a:ahLst/>
          <a:cxnLst/>
          <a:rect l="0" t="0" r="0" b="0"/>
          <a:pathLst>
            <a:path>
              <a:moveTo>
                <a:pt x="0" y="0"/>
              </a:moveTo>
              <a:lnTo>
                <a:pt x="0" y="276234"/>
              </a:lnTo>
              <a:lnTo>
                <a:pt x="1478066" y="276234"/>
              </a:lnTo>
              <a:lnTo>
                <a:pt x="1478066" y="4314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EAEE9-FFB3-41B0-BF95-F131C5A2D980}">
      <dsp:nvSpPr>
        <dsp:cNvPr id="0" name=""/>
        <dsp:cNvSpPr/>
      </dsp:nvSpPr>
      <dsp:spPr>
        <a:xfrm>
          <a:off x="1198527" y="1120765"/>
          <a:ext cx="1245924" cy="431496"/>
        </a:xfrm>
        <a:custGeom>
          <a:avLst/>
          <a:gdLst/>
          <a:ahLst/>
          <a:cxnLst/>
          <a:rect l="0" t="0" r="0" b="0"/>
          <a:pathLst>
            <a:path>
              <a:moveTo>
                <a:pt x="1245924" y="0"/>
              </a:moveTo>
              <a:lnTo>
                <a:pt x="1245924" y="276234"/>
              </a:lnTo>
              <a:lnTo>
                <a:pt x="0" y="276234"/>
              </a:lnTo>
              <a:lnTo>
                <a:pt x="0" y="4314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45F017-03A3-4E8D-846F-D12617F2CEE7}">
      <dsp:nvSpPr>
        <dsp:cNvPr id="0" name=""/>
        <dsp:cNvSpPr/>
      </dsp:nvSpPr>
      <dsp:spPr>
        <a:xfrm>
          <a:off x="1606457" y="56511"/>
          <a:ext cx="1675990" cy="10642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C0823-ED31-4287-AA18-D0972727B873}">
      <dsp:nvSpPr>
        <dsp:cNvPr id="0" name=""/>
        <dsp:cNvSpPr/>
      </dsp:nvSpPr>
      <dsp:spPr>
        <a:xfrm>
          <a:off x="1792678" y="233421"/>
          <a:ext cx="1675990" cy="10642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b="1" kern="1200" dirty="0">
              <a:solidFill>
                <a:schemeClr val="tx1"/>
              </a:solidFill>
              <a:latin typeface="Baskerville Old Face" panose="02020602080505020303" pitchFamily="18" charset="0"/>
              <a:ea typeface="+mn-ea"/>
              <a:cs typeface="DecoType Naskh" panose="02010400000000000000" pitchFamily="2" charset="-78"/>
            </a:rPr>
            <a:t>العلاج</a:t>
          </a:r>
          <a:r>
            <a:rPr lang="ar-SA" sz="1600" b="1" kern="1200" dirty="0"/>
            <a:t> </a:t>
          </a:r>
          <a:r>
            <a:rPr lang="ar-SA" sz="2800" b="1" kern="1200" dirty="0">
              <a:solidFill>
                <a:prstClr val="black"/>
              </a:solidFill>
              <a:latin typeface="Baskerville Old Face" panose="02020602080505020303" pitchFamily="18" charset="0"/>
              <a:ea typeface="+mn-ea"/>
              <a:cs typeface="DecoType Naskh" panose="02010400000000000000" pitchFamily="2" charset="-78"/>
            </a:rPr>
            <a:t>الجيني</a:t>
          </a:r>
          <a:endParaRPr lang="en-US" sz="2800" b="1" kern="1200" dirty="0">
            <a:solidFill>
              <a:prstClr val="black"/>
            </a:solidFill>
            <a:latin typeface="Baskerville Old Face" panose="02020602080505020303" pitchFamily="18" charset="0"/>
            <a:ea typeface="+mn-ea"/>
            <a:cs typeface="DecoType Naskh" panose="02010400000000000000" pitchFamily="2" charset="-78"/>
          </a:endParaRPr>
        </a:p>
      </dsp:txBody>
      <dsp:txXfrm>
        <a:off x="1823849" y="264592"/>
        <a:ext cx="1613648" cy="1001912"/>
      </dsp:txXfrm>
    </dsp:sp>
    <dsp:sp modelId="{56039671-7BF5-4C1F-BEF2-77D1A624658B}">
      <dsp:nvSpPr>
        <dsp:cNvPr id="0" name=""/>
        <dsp:cNvSpPr/>
      </dsp:nvSpPr>
      <dsp:spPr>
        <a:xfrm>
          <a:off x="36119" y="1552261"/>
          <a:ext cx="2324817" cy="10642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6FE09-54B0-40FB-8E90-4801D42422F3}">
      <dsp:nvSpPr>
        <dsp:cNvPr id="0" name=""/>
        <dsp:cNvSpPr/>
      </dsp:nvSpPr>
      <dsp:spPr>
        <a:xfrm>
          <a:off x="222340" y="1729172"/>
          <a:ext cx="2324817" cy="10642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ar-SA" sz="2000" b="1" kern="1200" dirty="0">
              <a:solidFill>
                <a:prstClr val="black"/>
              </a:solidFill>
              <a:latin typeface="Baskerville Old Face" panose="02020602080505020303" pitchFamily="18" charset="0"/>
              <a:ea typeface="+mn-ea"/>
              <a:cs typeface="DecoType Naskh" panose="02010400000000000000" pitchFamily="2" charset="-78"/>
            </a:rPr>
            <a:t>العلاج الجيني للأمشاج الجنسية (الحيوان المنوي والبويضة)</a:t>
          </a:r>
          <a:endParaRPr lang="en-US" sz="2000" b="1" kern="1200" dirty="0">
            <a:solidFill>
              <a:prstClr val="black"/>
            </a:solidFill>
            <a:latin typeface="Baskerville Old Face" panose="02020602080505020303" pitchFamily="18" charset="0"/>
            <a:ea typeface="+mn-ea"/>
            <a:cs typeface="DecoType Naskh" panose="02010400000000000000" pitchFamily="2" charset="-78"/>
          </a:endParaRPr>
        </a:p>
      </dsp:txBody>
      <dsp:txXfrm>
        <a:off x="253511" y="1760343"/>
        <a:ext cx="2262475" cy="1001912"/>
      </dsp:txXfrm>
    </dsp:sp>
    <dsp:sp modelId="{7447D62E-FF64-41F3-86CD-5CA565C69C55}">
      <dsp:nvSpPr>
        <dsp:cNvPr id="0" name=""/>
        <dsp:cNvSpPr/>
      </dsp:nvSpPr>
      <dsp:spPr>
        <a:xfrm>
          <a:off x="2733378" y="1552261"/>
          <a:ext cx="2378281" cy="10642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1236D-A1A1-4503-B0B1-26DF1A5E7B5D}">
      <dsp:nvSpPr>
        <dsp:cNvPr id="0" name=""/>
        <dsp:cNvSpPr/>
      </dsp:nvSpPr>
      <dsp:spPr>
        <a:xfrm>
          <a:off x="2919599" y="1729172"/>
          <a:ext cx="2378281" cy="10642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prstClr val="black"/>
              </a:solidFill>
              <a:latin typeface="Baskerville Old Face" panose="02020602080505020303" pitchFamily="18" charset="0"/>
              <a:ea typeface="+mn-ea"/>
              <a:cs typeface="DecoType Naskh" panose="02010400000000000000" pitchFamily="2" charset="-78"/>
            </a:rPr>
            <a:t>العلاج الجيني للخلايا الجسمية للإنسان </a:t>
          </a:r>
          <a:endParaRPr lang="en-US" sz="2000" b="1" kern="1200" dirty="0">
            <a:solidFill>
              <a:prstClr val="black"/>
            </a:solidFill>
            <a:latin typeface="Baskerville Old Face" panose="02020602080505020303" pitchFamily="18" charset="0"/>
            <a:ea typeface="+mn-ea"/>
            <a:cs typeface="DecoType Naskh" panose="02010400000000000000" pitchFamily="2" charset="-78"/>
          </a:endParaRPr>
        </a:p>
      </dsp:txBody>
      <dsp:txXfrm>
        <a:off x="2950770" y="1760343"/>
        <a:ext cx="2315939" cy="10019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12/4/2017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403026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37168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ar-SA"/>
              <a:t>الوراثة والمجتمع </a:t>
            </a:r>
            <a:endParaRPr lang="en-US"/>
          </a:p>
        </p:txBody>
      </p:sp>
      <p:sp>
        <p:nvSpPr>
          <p:cNvPr id="6" name="Slide Number Placeholder 5"/>
          <p:cNvSpPr>
            <a:spLocks noGrp="1"/>
          </p:cNvSpPr>
          <p:nvPr>
            <p:ph type="sldNum" sz="quarter" idx="12"/>
          </p:nvPr>
        </p:nvSpPr>
        <p:spPr/>
        <p:txBody>
          <a:bodyPr/>
          <a:lstStyle/>
          <a:p>
            <a:fld id="{FB8CBE70-E583-42E4-B524-58234996BE22}"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dna_strand_border.png">
            <a:extLst>
              <a:ext uri="{FF2B5EF4-FFF2-40B4-BE49-F238E27FC236}">
                <a16:creationId xmlns:a16="http://schemas.microsoft.com/office/drawing/2014/main" id="{30A1AB64-5645-4FCB-8953-7A664616BFDE}"/>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dna_large_no_shadow.png">
            <a:extLst>
              <a:ext uri="{FF2B5EF4-FFF2-40B4-BE49-F238E27FC236}">
                <a16:creationId xmlns:a16="http://schemas.microsoft.com/office/drawing/2014/main" id="{945E4555-9C5D-4111-BDBB-11B9DB6FF311}"/>
              </a:ext>
            </a:extLst>
          </p:cNvPr>
          <p:cNvPicPr>
            <a:picLocks noChangeAspect="1"/>
          </p:cNvPicPr>
          <p:nvPr userDrawn="1"/>
        </p:nvPicPr>
        <p:blipFill>
          <a:blip r:embed="rId3" cstate="print"/>
          <a:stretch>
            <a:fillRect/>
          </a:stretch>
        </p:blipFill>
        <p:spPr>
          <a:xfrm rot="8746652">
            <a:off x="5798690" y="-1324736"/>
            <a:ext cx="3002965" cy="3931869"/>
          </a:xfrm>
          <a:prstGeom prst="rect">
            <a:avLst/>
          </a:prstGeom>
        </p:spPr>
      </p:pic>
      <p:pic>
        <p:nvPicPr>
          <p:cNvPr id="12" name="Picture 11" descr="dna_large.png">
            <a:extLst>
              <a:ext uri="{FF2B5EF4-FFF2-40B4-BE49-F238E27FC236}">
                <a16:creationId xmlns:a16="http://schemas.microsoft.com/office/drawing/2014/main" id="{401A9203-A1BD-4E7B-BD18-B6FECE57AE30}"/>
              </a:ext>
            </a:extLst>
          </p:cNvPr>
          <p:cNvPicPr>
            <a:picLocks noChangeAspect="1"/>
          </p:cNvPicPr>
          <p:nvPr userDrawn="1"/>
        </p:nvPicPr>
        <p:blipFill>
          <a:blip r:embed="rId4"/>
          <a:stretch>
            <a:fillRect/>
          </a:stretch>
        </p:blipFill>
        <p:spPr>
          <a:xfrm>
            <a:off x="-609600" y="-195943"/>
            <a:ext cx="6705600" cy="7663543"/>
          </a:xfrm>
          <a:prstGeom prst="rect">
            <a:avLst/>
          </a:prstGeom>
        </p:spPr>
      </p:pic>
    </p:spTree>
    <p:extLst>
      <p:ext uri="{BB962C8B-B14F-4D97-AF65-F5344CB8AC3E}">
        <p14:creationId xmlns:p14="http://schemas.microsoft.com/office/powerpoint/2010/main" val="365730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ar-SA"/>
              <a:t>الوراثة والمجتمع </a:t>
            </a:r>
            <a:endParaRPr lang="en-US"/>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a:p>
        </p:txBody>
      </p:sp>
    </p:spTree>
    <p:extLst>
      <p:ext uri="{BB962C8B-B14F-4D97-AF65-F5344CB8AC3E}">
        <p14:creationId xmlns:p14="http://schemas.microsoft.com/office/powerpoint/2010/main" val="39926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ar-SA"/>
              <a:t>الوراثة والمجتمع </a:t>
            </a:r>
            <a:endParaRPr lang="en-US"/>
          </a:p>
        </p:txBody>
      </p:sp>
      <p:sp>
        <p:nvSpPr>
          <p:cNvPr id="6" name="Slide Number Placeholder 5"/>
          <p:cNvSpPr>
            <a:spLocks noGrp="1"/>
          </p:cNvSpPr>
          <p:nvPr>
            <p:ph type="sldNum" sz="quarter" idx="12"/>
          </p:nvPr>
        </p:nvSpPr>
        <p:spPr/>
        <p:txBody>
          <a:bodyPr/>
          <a:lstStyle/>
          <a:p>
            <a:fld id="{FB8CBE70-E583-42E4-B524-58234996BE22}" type="slidenum">
              <a:rPr lang="en-US" smtClean="0"/>
              <a:pPr/>
              <a:t>‹#›</a:t>
            </a:fld>
            <a:endParaRPr lang="en-US"/>
          </a:p>
        </p:txBody>
      </p:sp>
    </p:spTree>
    <p:extLst>
      <p:ext uri="{BB962C8B-B14F-4D97-AF65-F5344CB8AC3E}">
        <p14:creationId xmlns:p14="http://schemas.microsoft.com/office/powerpoint/2010/main" val="103905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a:p>
        </p:txBody>
      </p:sp>
      <p:sp>
        <p:nvSpPr>
          <p:cNvPr id="10" name="Footer Placeholder 9"/>
          <p:cNvSpPr>
            <a:spLocks noGrp="1"/>
          </p:cNvSpPr>
          <p:nvPr>
            <p:ph type="ftr" sz="quarter" idx="15"/>
          </p:nvPr>
        </p:nvSpPr>
        <p:spPr/>
        <p:txBody>
          <a:bodyPr/>
          <a:lstStyle/>
          <a:p>
            <a:r>
              <a:rPr lang="ar-SA"/>
              <a:t>الوراثة والمجتمع </a:t>
            </a:r>
            <a:endParaRPr lang="en-US"/>
          </a:p>
        </p:txBody>
      </p:sp>
      <p:sp>
        <p:nvSpPr>
          <p:cNvPr id="13" name="Title 12"/>
          <p:cNvSpPr>
            <a:spLocks noGrp="1"/>
          </p:cNvSpPr>
          <p:nvPr>
            <p:ph type="title"/>
          </p:nvPr>
        </p:nvSpPr>
        <p:spPr>
          <a:xfrm>
            <a:off x="1219200" y="457200"/>
            <a:ext cx="8229600" cy="639763"/>
          </a:xfrm>
        </p:spPr>
        <p:txBody>
          <a:bodyPr/>
          <a:lstStyle/>
          <a:p>
            <a:r>
              <a:rPr lang="en-US"/>
              <a:t>Click to edit Master title style</a:t>
            </a:r>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a:p>
        </p:txBody>
      </p:sp>
      <p:sp>
        <p:nvSpPr>
          <p:cNvPr id="13" name="Footer Placeholder 12"/>
          <p:cNvSpPr>
            <a:spLocks noGrp="1"/>
          </p:cNvSpPr>
          <p:nvPr>
            <p:ph type="ftr" sz="quarter" idx="15"/>
          </p:nvPr>
        </p:nvSpPr>
        <p:spPr/>
        <p:txBody>
          <a:bodyPr/>
          <a:lstStyle/>
          <a:p>
            <a:r>
              <a:rPr lang="ar-SA"/>
              <a:t>الوراثة والمجتمع </a:t>
            </a:r>
            <a:endParaRPr lang="en-US"/>
          </a:p>
        </p:txBody>
      </p:sp>
      <p:sp>
        <p:nvSpPr>
          <p:cNvPr id="14" name="Title 13"/>
          <p:cNvSpPr>
            <a:spLocks noGrp="1"/>
          </p:cNvSpPr>
          <p:nvPr>
            <p:ph type="title"/>
          </p:nvPr>
        </p:nvSpPr>
        <p:spPr>
          <a:xfrm>
            <a:off x="38100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591600" y="974400"/>
            <a:ext cx="6876000" cy="457200"/>
          </a:xfrm>
        </p:spPr>
        <p:txBody>
          <a:bodyPr>
            <a:normAutofit/>
          </a:bodyPr>
          <a:lstStyle>
            <a:lvl1pPr>
              <a:buFontTx/>
              <a:buNone/>
              <a:defRPr sz="2000">
                <a:solidFill>
                  <a:schemeClr val="accent6">
                    <a:lumMod val="75000"/>
                  </a:schemeClr>
                </a:solidFill>
              </a:defRPr>
            </a:lvl1pPr>
          </a:lstStyle>
          <a:p>
            <a:pPr lvl="0"/>
            <a:r>
              <a:rPr lang="en-US"/>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a:p>
        </p:txBody>
      </p:sp>
      <p:sp>
        <p:nvSpPr>
          <p:cNvPr id="9" name="Footer Placeholder 8"/>
          <p:cNvSpPr>
            <a:spLocks noGrp="1"/>
          </p:cNvSpPr>
          <p:nvPr>
            <p:ph type="ftr" sz="quarter" idx="11"/>
          </p:nvPr>
        </p:nvSpPr>
        <p:spPr/>
        <p:txBody>
          <a:bodyPr/>
          <a:lstStyle/>
          <a:p>
            <a:r>
              <a:rPr lang="ar-SA"/>
              <a:t>الوراثة والمجتمع </a:t>
            </a:r>
            <a:endParaRPr lang="en-US"/>
          </a:p>
        </p:txBody>
      </p:sp>
      <p:pic>
        <p:nvPicPr>
          <p:cNvPr id="7" name="Picture 6" descr="dna_strand_b_w.png"/>
          <p:cNvPicPr>
            <a:picLocks noChangeAspect="1"/>
          </p:cNvPicPr>
          <p:nvPr userDrawn="1"/>
        </p:nvPicPr>
        <p:blipFill>
          <a:blip r:embed="rId2"/>
          <a:stretch>
            <a:fillRect/>
          </a:stretch>
        </p:blipFill>
        <p:spPr>
          <a:xfrm>
            <a:off x="3657600" y="762000"/>
            <a:ext cx="600075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ar-SA"/>
              <a:t>الوراثة والمجتمع </a:t>
            </a:r>
            <a:endParaRPr lang="en-US"/>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a:p>
        </p:txBody>
      </p:sp>
    </p:spTree>
    <p:extLst>
      <p:ext uri="{BB962C8B-B14F-4D97-AF65-F5344CB8AC3E}">
        <p14:creationId xmlns:p14="http://schemas.microsoft.com/office/powerpoint/2010/main" val="36139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ar-SA"/>
              <a:t>الوراثة والمجتمع </a:t>
            </a:r>
            <a:endParaRPr lang="en-US"/>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5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ar-SA"/>
              <a:t>الوراثة والمجتمع </a:t>
            </a:r>
            <a:endParaRPr lang="en-US"/>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a:p>
        </p:txBody>
      </p:sp>
    </p:spTree>
    <p:extLst>
      <p:ext uri="{BB962C8B-B14F-4D97-AF65-F5344CB8AC3E}">
        <p14:creationId xmlns:p14="http://schemas.microsoft.com/office/powerpoint/2010/main" val="169240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ar-SA"/>
              <a:t>الوراثة والمجتمع </a:t>
            </a:r>
            <a:endParaRPr lang="en-US"/>
          </a:p>
        </p:txBody>
      </p:sp>
      <p:sp>
        <p:nvSpPr>
          <p:cNvPr id="9" name="Slide Number Placeholder 8"/>
          <p:cNvSpPr>
            <a:spLocks noGrp="1"/>
          </p:cNvSpPr>
          <p:nvPr>
            <p:ph type="sldNum" sz="quarter" idx="12"/>
          </p:nvPr>
        </p:nvSpPr>
        <p:spPr/>
        <p:txBody>
          <a:bodyPr/>
          <a:lstStyle/>
          <a:p>
            <a:fld id="{81582BD6-FC20-4557-852B-8433F8572D30}" type="slidenum">
              <a:rPr lang="en-US" smtClean="0"/>
              <a:pPr/>
              <a:t>‹#›</a:t>
            </a:fld>
            <a:endParaRPr lang="en-US"/>
          </a:p>
        </p:txBody>
      </p:sp>
    </p:spTree>
    <p:extLst>
      <p:ext uri="{BB962C8B-B14F-4D97-AF65-F5344CB8AC3E}">
        <p14:creationId xmlns:p14="http://schemas.microsoft.com/office/powerpoint/2010/main" val="143675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ar-SA"/>
              <a:t>الوراثة والمجتمع </a:t>
            </a:r>
            <a:endParaRPr lang="en-US"/>
          </a:p>
        </p:txBody>
      </p:sp>
      <p:sp>
        <p:nvSpPr>
          <p:cNvPr id="5" name="Slide Number Placeholder 4"/>
          <p:cNvSpPr>
            <a:spLocks noGrp="1"/>
          </p:cNvSpPr>
          <p:nvPr>
            <p:ph type="sldNum" sz="quarter" idx="12"/>
          </p:nvPr>
        </p:nvSpPr>
        <p:spPr/>
        <p:txBody>
          <a:bodyPr/>
          <a:lstStyle/>
          <a:p>
            <a:fld id="{81582BD6-FC20-4557-852B-8433F8572D30}" type="slidenum">
              <a:rPr lang="en-US" smtClean="0"/>
              <a:pPr/>
              <a:t>‹#›</a:t>
            </a:fld>
            <a:endParaRPr lang="en-US"/>
          </a:p>
        </p:txBody>
      </p:sp>
    </p:spTree>
    <p:extLst>
      <p:ext uri="{BB962C8B-B14F-4D97-AF65-F5344CB8AC3E}">
        <p14:creationId xmlns:p14="http://schemas.microsoft.com/office/powerpoint/2010/main" val="374765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ar-SA"/>
              <a:t>الوراثة والمجتمع </a:t>
            </a:r>
            <a:endParaRPr lang="en-US"/>
          </a:p>
        </p:txBody>
      </p:sp>
      <p:sp>
        <p:nvSpPr>
          <p:cNvPr id="9" name="Slide Number Placeholder 8"/>
          <p:cNvSpPr>
            <a:spLocks noGrp="1"/>
          </p:cNvSpPr>
          <p:nvPr>
            <p:ph type="sldNum" sz="quarter" idx="12"/>
          </p:nvPr>
        </p:nvSpPr>
        <p:spPr/>
        <p:txBody>
          <a:bodyPr/>
          <a:lstStyle/>
          <a:p>
            <a:fld id="{81582BD6-FC20-4557-852B-8433F8572D30}" type="slidenum">
              <a:rPr lang="en-US" smtClean="0"/>
              <a:pPr/>
              <a:t>‹#›</a:t>
            </a:fld>
            <a:endParaRPr lang="en-US"/>
          </a:p>
        </p:txBody>
      </p:sp>
    </p:spTree>
    <p:extLst>
      <p:ext uri="{BB962C8B-B14F-4D97-AF65-F5344CB8AC3E}">
        <p14:creationId xmlns:p14="http://schemas.microsoft.com/office/powerpoint/2010/main" val="321684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ar-SA"/>
              <a:t>الوراثة والمجتمع </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582BD6-FC20-4557-852B-8433F8572D30}" type="slidenum">
              <a:rPr lang="en-US" smtClean="0"/>
              <a:pPr/>
              <a:t>‹#›</a:t>
            </a:fld>
            <a:endParaRPr lang="en-US"/>
          </a:p>
        </p:txBody>
      </p:sp>
    </p:spTree>
    <p:extLst>
      <p:ext uri="{BB962C8B-B14F-4D97-AF65-F5344CB8AC3E}">
        <p14:creationId xmlns:p14="http://schemas.microsoft.com/office/powerpoint/2010/main" val="351676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ar-SA"/>
              <a:t>الوراثة والمجتمع </a:t>
            </a:r>
            <a:endParaRPr lang="en-US"/>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a:p>
        </p:txBody>
      </p:sp>
      <p:pic>
        <p:nvPicPr>
          <p:cNvPr id="10" name="Picture 9" descr="dna_strand_b_w.png">
            <a:extLst>
              <a:ext uri="{FF2B5EF4-FFF2-40B4-BE49-F238E27FC236}">
                <a16:creationId xmlns:a16="http://schemas.microsoft.com/office/drawing/2014/main" id="{3EDB032D-4A54-44B7-AC6B-7590AE5D5717}"/>
              </a:ext>
            </a:extLst>
          </p:cNvPr>
          <p:cNvPicPr>
            <a:picLocks noChangeAspect="1"/>
          </p:cNvPicPr>
          <p:nvPr userDrawn="1"/>
        </p:nvPicPr>
        <p:blipFill>
          <a:blip r:embed="rId2"/>
          <a:stretch>
            <a:fillRect/>
          </a:stretch>
        </p:blipFill>
        <p:spPr>
          <a:xfrm>
            <a:off x="3657600" y="762000"/>
            <a:ext cx="6000750" cy="6858000"/>
          </a:xfrm>
          <a:prstGeom prst="rect">
            <a:avLst/>
          </a:prstGeom>
        </p:spPr>
      </p:pic>
    </p:spTree>
    <p:extLst>
      <p:ext uri="{BB962C8B-B14F-4D97-AF65-F5344CB8AC3E}">
        <p14:creationId xmlns:p14="http://schemas.microsoft.com/office/powerpoint/2010/main" val="157916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ar-SA"/>
              <a:t>الوراثة والمجتمع </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1582BD6-FC20-4557-852B-8433F8572D30}"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dna_strand_b_w.png">
            <a:extLst>
              <a:ext uri="{FF2B5EF4-FFF2-40B4-BE49-F238E27FC236}">
                <a16:creationId xmlns:a16="http://schemas.microsoft.com/office/drawing/2014/main" id="{EE9E4BB0-C8B7-4906-966B-DA53D90E9901}"/>
              </a:ext>
            </a:extLst>
          </p:cNvPr>
          <p:cNvPicPr>
            <a:picLocks noChangeAspect="1"/>
          </p:cNvPicPr>
          <p:nvPr userDrawn="1"/>
        </p:nvPicPr>
        <p:blipFill>
          <a:blip r:embed="rId16"/>
          <a:stretch>
            <a:fillRect/>
          </a:stretch>
        </p:blipFill>
        <p:spPr>
          <a:xfrm>
            <a:off x="3657600" y="762000"/>
            <a:ext cx="6000750" cy="6858000"/>
          </a:xfrm>
          <a:prstGeom prst="rect">
            <a:avLst/>
          </a:prstGeom>
        </p:spPr>
      </p:pic>
      <p:sp>
        <p:nvSpPr>
          <p:cNvPr id="12" name="TextBox 11">
            <a:extLst>
              <a:ext uri="{FF2B5EF4-FFF2-40B4-BE49-F238E27FC236}">
                <a16:creationId xmlns:a16="http://schemas.microsoft.com/office/drawing/2014/main" id="{B35B16DA-E11E-45FA-ACF1-241B08C545F9}"/>
              </a:ext>
            </a:extLst>
          </p:cNvPr>
          <p:cNvSpPr txBox="1"/>
          <p:nvPr userDrawn="1"/>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a:ln>
                <a:noFill/>
              </a:ln>
              <a:solidFill>
                <a:schemeClr val="tx1"/>
              </a:solidFill>
              <a:effectLst/>
              <a:uLnTx/>
              <a:uFillTx/>
              <a:latin typeface="Perpetua" pitchFamily="18" charset="0"/>
              <a:ea typeface="+mj-ea"/>
              <a:cs typeface="+mj-cs"/>
            </a:endParaRPr>
          </a:p>
        </p:txBody>
      </p:sp>
      <p:sp>
        <p:nvSpPr>
          <p:cNvPr id="13" name="TextBox 12">
            <a:extLst>
              <a:ext uri="{FF2B5EF4-FFF2-40B4-BE49-F238E27FC236}">
                <a16:creationId xmlns:a16="http://schemas.microsoft.com/office/drawing/2014/main" id="{424EA1A7-6277-4AB5-AD42-0A1E7503DED0}"/>
              </a:ext>
            </a:extLst>
          </p:cNvPr>
          <p:cNvSpPr txBox="1"/>
          <p:nvPr userDrawn="1"/>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302926556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3654" r:id="rId12"/>
    <p:sldLayoutId id="2147483664" r:id="rId13"/>
    <p:sldLayoutId id="2147483657" r:id="rId14"/>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09FCC1-FA08-40B1-8054-05D3297203A1}"/>
              </a:ext>
            </a:extLst>
          </p:cNvPr>
          <p:cNvSpPr/>
          <p:nvPr/>
        </p:nvSpPr>
        <p:spPr>
          <a:xfrm>
            <a:off x="2362200" y="5410200"/>
            <a:ext cx="4724400" cy="584775"/>
          </a:xfrm>
          <a:prstGeom prst="rect">
            <a:avLst/>
          </a:prstGeom>
          <a:noFill/>
        </p:spPr>
        <p:txBody>
          <a:bodyPr wrap="square" lIns="91440" tIns="45720" rIns="91440" bIns="45720">
            <a:spAutoFit/>
          </a:bodyPr>
          <a:lstStyle/>
          <a:p>
            <a:pPr algn="ctr"/>
            <a:r>
              <a:rPr lang="ar-SA" sz="3200" b="1" dirty="0">
                <a:solidFill>
                  <a:schemeClr val="bg1"/>
                </a:solidFill>
                <a:latin typeface="Courier New" panose="02070309020205020404" pitchFamily="49" charset="0"/>
                <a:cs typeface="DecoType Thuluth" panose="02010000000000000000" pitchFamily="2" charset="-78"/>
              </a:rPr>
              <a:t>العلاج الجيني</a:t>
            </a:r>
            <a:endParaRPr lang="en-US" sz="3200" b="1" dirty="0">
              <a:solidFill>
                <a:schemeClr val="bg1"/>
              </a:solidFill>
              <a:latin typeface="Courier New" panose="02070309020205020404" pitchFamily="49" charset="0"/>
              <a:cs typeface="DecoType Thuluth" panose="02010000000000000000" pitchFamily="2" charset="-78"/>
            </a:endParaRPr>
          </a:p>
        </p:txBody>
      </p:sp>
      <p:pic>
        <p:nvPicPr>
          <p:cNvPr id="6" name="Picture 5">
            <a:extLst>
              <a:ext uri="{FF2B5EF4-FFF2-40B4-BE49-F238E27FC236}">
                <a16:creationId xmlns:a16="http://schemas.microsoft.com/office/drawing/2014/main" id="{4F1C61B8-6A42-4AF3-B624-9FEACE3B6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162" y="191525"/>
            <a:ext cx="1451676" cy="1410304"/>
          </a:xfrm>
          <a:prstGeom prst="rect">
            <a:avLst/>
          </a:prstGeom>
        </p:spPr>
      </p:pic>
      <p:sp>
        <p:nvSpPr>
          <p:cNvPr id="9" name="Rectangle 8">
            <a:extLst>
              <a:ext uri="{FF2B5EF4-FFF2-40B4-BE49-F238E27FC236}">
                <a16:creationId xmlns:a16="http://schemas.microsoft.com/office/drawing/2014/main" id="{D18369D9-B2B7-48C2-BA78-A7091410DAB0}"/>
              </a:ext>
            </a:extLst>
          </p:cNvPr>
          <p:cNvSpPr/>
          <p:nvPr/>
        </p:nvSpPr>
        <p:spPr>
          <a:xfrm>
            <a:off x="2438400" y="1752600"/>
            <a:ext cx="4343400" cy="2862322"/>
          </a:xfrm>
          <a:prstGeom prst="rect">
            <a:avLst/>
          </a:prstGeom>
          <a:noFill/>
        </p:spPr>
        <p:txBody>
          <a:bodyPr wrap="square" lIns="91440" tIns="45720" rIns="91440" bIns="45720">
            <a:spAutoFit/>
          </a:bodyPr>
          <a:lstStyle/>
          <a:p>
            <a:pPr algn="ctr"/>
            <a:r>
              <a:rPr lang="ar-SA" sz="3200" dirty="0">
                <a:solidFill>
                  <a:schemeClr val="accent2">
                    <a:lumMod val="50000"/>
                  </a:schemeClr>
                </a:solidFill>
                <a:latin typeface="Courier New" panose="02070309020205020404" pitchFamily="49" charset="0"/>
                <a:cs typeface="DecoType Thuluth" panose="02010000000000000000" pitchFamily="2" charset="-78"/>
              </a:rPr>
              <a:t>الوراثة والمجتمع </a:t>
            </a:r>
            <a:endParaRPr lang="en-US" sz="3200" dirty="0">
              <a:solidFill>
                <a:schemeClr val="accent2">
                  <a:lumMod val="50000"/>
                </a:schemeClr>
              </a:solidFill>
              <a:latin typeface="Courier New" panose="02070309020205020404" pitchFamily="49" charset="0"/>
              <a:cs typeface="DecoType Thuluth" panose="02010000000000000000" pitchFamily="2" charset="-78"/>
            </a:endParaRPr>
          </a:p>
          <a:p>
            <a:pPr algn="ctr"/>
            <a:endParaRPr lang="ar-SA" sz="3200" dirty="0">
              <a:solidFill>
                <a:schemeClr val="accent2">
                  <a:lumMod val="50000"/>
                </a:schemeClr>
              </a:solidFill>
              <a:latin typeface="Courier New" panose="02070309020205020404" pitchFamily="49" charset="0"/>
              <a:cs typeface="DecoType Thuluth" panose="02010000000000000000" pitchFamily="2" charset="-78"/>
            </a:endParaRPr>
          </a:p>
          <a:p>
            <a:pPr algn="ctr"/>
            <a:endParaRPr lang="en-US" sz="3200" dirty="0">
              <a:solidFill>
                <a:schemeClr val="accent2">
                  <a:lumMod val="50000"/>
                </a:schemeClr>
              </a:solidFill>
              <a:latin typeface="Courier New" panose="02070309020205020404" pitchFamily="49" charset="0"/>
              <a:cs typeface="DecoType Thuluth" panose="02010000000000000000" pitchFamily="2" charset="-78"/>
            </a:endParaRPr>
          </a:p>
          <a:p>
            <a:pPr algn="ctr"/>
            <a:r>
              <a:rPr lang="ar-SA" sz="2800">
                <a:solidFill>
                  <a:schemeClr val="accent2">
                    <a:lumMod val="50000"/>
                  </a:schemeClr>
                </a:solidFill>
                <a:latin typeface="Courier New" panose="02070309020205020404" pitchFamily="49" charset="0"/>
                <a:cs typeface="DecoType Thuluth" panose="02010000000000000000" pitchFamily="2" charset="-78"/>
              </a:rPr>
              <a:t>المساق الإلكتروني </a:t>
            </a:r>
            <a:r>
              <a:rPr lang="ar-SA" sz="2800" dirty="0">
                <a:solidFill>
                  <a:schemeClr val="accent2">
                    <a:lumMod val="50000"/>
                  </a:schemeClr>
                </a:solidFill>
                <a:latin typeface="Courier New" panose="02070309020205020404" pitchFamily="49" charset="0"/>
                <a:cs typeface="DecoType Thuluth" panose="02010000000000000000" pitchFamily="2" charset="-78"/>
              </a:rPr>
              <a:t>الثاني مفتوح المصدر</a:t>
            </a:r>
          </a:p>
          <a:p>
            <a:pPr algn="ctr"/>
            <a:endParaRPr lang="ar-SA" sz="2800" dirty="0">
              <a:solidFill>
                <a:schemeClr val="accent2">
                  <a:lumMod val="50000"/>
                </a:schemeClr>
              </a:solidFill>
              <a:latin typeface="Courier New" panose="02070309020205020404" pitchFamily="49" charset="0"/>
              <a:cs typeface="DecoType Thuluth" panose="02010000000000000000" pitchFamily="2" charset="-78"/>
            </a:endParaRPr>
          </a:p>
          <a:p>
            <a:pPr algn="ctr"/>
            <a:r>
              <a:rPr lang="ar-SA" sz="2800" dirty="0">
                <a:solidFill>
                  <a:schemeClr val="accent2">
                    <a:lumMod val="50000"/>
                  </a:schemeClr>
                </a:solidFill>
                <a:latin typeface="Courier New" panose="02070309020205020404" pitchFamily="49" charset="0"/>
                <a:cs typeface="DecoType Thuluth" panose="02010000000000000000" pitchFamily="2" charset="-78"/>
              </a:rPr>
              <a:t>مركز التعلم الإلكتروني</a:t>
            </a:r>
            <a:endParaRPr lang="en-US" sz="2800" dirty="0">
              <a:solidFill>
                <a:schemeClr val="accent2">
                  <a:lumMod val="50000"/>
                </a:schemeClr>
              </a:solidFill>
              <a:latin typeface="Courier New" panose="02070309020205020404" pitchFamily="49" charset="0"/>
              <a:cs typeface="DecoType Thuluth" panose="02010000000000000000" pitchFamily="2" charset="-78"/>
            </a:endParaRPr>
          </a:p>
        </p:txBody>
      </p:sp>
      <p:pic>
        <p:nvPicPr>
          <p:cNvPr id="4" name="Picture 3">
            <a:extLst>
              <a:ext uri="{FF2B5EF4-FFF2-40B4-BE49-F238E27FC236}">
                <a16:creationId xmlns:a16="http://schemas.microsoft.com/office/drawing/2014/main" id="{7FBE8396-4E0A-418D-B0A5-6D383208D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114705"/>
            <a:ext cx="1276190" cy="1238095"/>
          </a:xfrm>
          <a:prstGeom prst="rect">
            <a:avLst/>
          </a:prstGeom>
        </p:spPr>
      </p:pic>
      <p:sp>
        <p:nvSpPr>
          <p:cNvPr id="5" name="Slide Number Placeholder 4">
            <a:extLst>
              <a:ext uri="{FF2B5EF4-FFF2-40B4-BE49-F238E27FC236}">
                <a16:creationId xmlns:a16="http://schemas.microsoft.com/office/drawing/2014/main" id="{C0D34C91-292E-4E16-BCA5-4DB3B0016731}"/>
              </a:ext>
            </a:extLst>
          </p:cNvPr>
          <p:cNvSpPr>
            <a:spLocks noGrp="1"/>
          </p:cNvSpPr>
          <p:nvPr>
            <p:ph type="sldNum" sz="quarter" idx="12"/>
          </p:nvPr>
        </p:nvSpPr>
        <p:spPr/>
        <p:txBody>
          <a:bodyPr/>
          <a:lstStyle/>
          <a:p>
            <a:fld id="{81582BD6-FC20-4557-852B-8433F8572D30}" type="slidenum">
              <a:rPr lang="en-US" smtClean="0"/>
              <a:pPr/>
              <a:t>1</a:t>
            </a:fld>
            <a:endParaRPr lang="en-US"/>
          </a:p>
        </p:txBody>
      </p:sp>
      <p:sp>
        <p:nvSpPr>
          <p:cNvPr id="8" name="Footer Placeholder 7"/>
          <p:cNvSpPr>
            <a:spLocks noGrp="1"/>
          </p:cNvSpPr>
          <p:nvPr>
            <p:ph type="ftr" sz="quarter" idx="11"/>
          </p:nvPr>
        </p:nvSpPr>
        <p:spPr/>
        <p:txBody>
          <a:bodyPr/>
          <a:lstStyle/>
          <a:p>
            <a:r>
              <a:rPr lang="ar-SA"/>
              <a:t>الوراثة والمجتمع </a:t>
            </a:r>
            <a:endParaRPr lang="en-US"/>
          </a:p>
        </p:txBody>
      </p:sp>
      <p:pic>
        <p:nvPicPr>
          <p:cNvPr id="10" name="Picture 9" descr="dna_strand_small_no_border.png">
            <a:extLst>
              <a:ext uri="{FF2B5EF4-FFF2-40B4-BE49-F238E27FC236}">
                <a16:creationId xmlns:a16="http://schemas.microsoft.com/office/drawing/2014/main" id="{F1C75C11-B5E3-4666-9E4E-003454F06355}"/>
              </a:ext>
            </a:extLst>
          </p:cNvPr>
          <p:cNvPicPr>
            <a:picLocks noChangeAspect="1"/>
          </p:cNvPicPr>
          <p:nvPr/>
        </p:nvPicPr>
        <p:blipFill>
          <a:blip r:embed="rId4" cstate="print"/>
          <a:stretch>
            <a:fillRect/>
          </a:stretch>
        </p:blipFill>
        <p:spPr>
          <a:xfrm rot="20916763">
            <a:off x="586422" y="3882973"/>
            <a:ext cx="2269231" cy="2971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092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C29AC9-B3D2-49B8-A49E-A23FCCA64095}"/>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FFBDD459-C8CA-4541-A337-3A5864C462C4}"/>
              </a:ext>
            </a:extLst>
          </p:cNvPr>
          <p:cNvSpPr>
            <a:spLocks noGrp="1"/>
          </p:cNvSpPr>
          <p:nvPr>
            <p:ph type="sldNum" sz="quarter" idx="12"/>
          </p:nvPr>
        </p:nvSpPr>
        <p:spPr/>
        <p:txBody>
          <a:bodyPr/>
          <a:lstStyle/>
          <a:p>
            <a:fld id="{81582BD6-FC20-4557-852B-8433F8572D30}" type="slidenum">
              <a:rPr lang="en-US" smtClean="0"/>
              <a:pPr/>
              <a:t>10</a:t>
            </a:fld>
            <a:endParaRPr lang="en-US"/>
          </a:p>
        </p:txBody>
      </p:sp>
      <p:sp>
        <p:nvSpPr>
          <p:cNvPr id="5" name="Rectangle 4">
            <a:extLst>
              <a:ext uri="{FF2B5EF4-FFF2-40B4-BE49-F238E27FC236}">
                <a16:creationId xmlns:a16="http://schemas.microsoft.com/office/drawing/2014/main" id="{30B26A9F-7E87-405A-BA32-D693DFA36BD7}"/>
              </a:ext>
            </a:extLst>
          </p:cNvPr>
          <p:cNvSpPr/>
          <p:nvPr/>
        </p:nvSpPr>
        <p:spPr>
          <a:xfrm>
            <a:off x="970359" y="2895600"/>
            <a:ext cx="7543800" cy="1569660"/>
          </a:xfrm>
          <a:prstGeom prst="rect">
            <a:avLst/>
          </a:prstGeom>
        </p:spPr>
        <p:txBody>
          <a:bodyPr wrap="square">
            <a:spAutoFit/>
          </a:bodyPr>
          <a:lstStyle/>
          <a:p>
            <a:pPr algn="just" rtl="1"/>
            <a:r>
              <a:rPr lang="ar-SA" sz="3200" dirty="0">
                <a:latin typeface="Baskerville Old Face" panose="02020602080505020303" pitchFamily="18" charset="0"/>
                <a:cs typeface="DecoType Naskh" panose="02010400000000000000" pitchFamily="2" charset="-78"/>
              </a:rPr>
              <a:t>بما أن العلاج الجيني يكون على مستوى الأمشاج الجنسية ، فإن الجين المعدل ينتقل للأبناء ويتم توارثه ، وهذا يوقف عملية توارثِ المرضِ الوراثي للأجيالَ القادمة </a:t>
            </a:r>
            <a:endParaRPr lang="en-US" sz="3200" dirty="0">
              <a:latin typeface="Baskerville Old Face" panose="02020602080505020303" pitchFamily="18" charset="0"/>
              <a:cs typeface="DecoType Naskh" panose="02010400000000000000" pitchFamily="2" charset="-78"/>
            </a:endParaRPr>
          </a:p>
        </p:txBody>
      </p:sp>
      <p:sp>
        <p:nvSpPr>
          <p:cNvPr id="6" name="Title 1">
            <a:extLst>
              <a:ext uri="{FF2B5EF4-FFF2-40B4-BE49-F238E27FC236}">
                <a16:creationId xmlns:a16="http://schemas.microsoft.com/office/drawing/2014/main" id="{2D4483F8-090D-489D-BFB2-F9F3FEDD8057}"/>
              </a:ext>
            </a:extLst>
          </p:cNvPr>
          <p:cNvSpPr txBox="1">
            <a:spLocks/>
          </p:cNvSpPr>
          <p:nvPr/>
        </p:nvSpPr>
        <p:spPr>
          <a:xfrm>
            <a:off x="990600" y="990600"/>
            <a:ext cx="7543800" cy="67056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ar-SA" sz="3600" dirty="0">
                <a:solidFill>
                  <a:schemeClr val="accent2"/>
                </a:solidFill>
                <a:latin typeface="Baskerville Old Face" panose="02020602080505020303" pitchFamily="18" charset="0"/>
                <a:ea typeface="+mn-ea"/>
                <a:cs typeface="DecoType Naskh" panose="02010400000000000000" pitchFamily="2" charset="-78"/>
              </a:rPr>
              <a:t>العلاج الجيني للأمشاج الجنسية (الحيوان المنوي والبويضة) :</a:t>
            </a:r>
            <a:endParaRPr lang="en-US" sz="3600" dirty="0">
              <a:solidFill>
                <a:schemeClr val="accent2"/>
              </a:solidFill>
              <a:latin typeface="Baskerville Old Face" panose="02020602080505020303" pitchFamily="18" charset="0"/>
              <a:ea typeface="+mn-ea"/>
              <a:cs typeface="DecoType Naskh" panose="02010400000000000000" pitchFamily="2" charset="-78"/>
            </a:endParaRPr>
          </a:p>
        </p:txBody>
      </p:sp>
      <p:pic>
        <p:nvPicPr>
          <p:cNvPr id="7" name="Picture 6" descr="dna_strand_small_no_border.png">
            <a:extLst>
              <a:ext uri="{FF2B5EF4-FFF2-40B4-BE49-F238E27FC236}">
                <a16:creationId xmlns:a16="http://schemas.microsoft.com/office/drawing/2014/main" id="{5455CBEE-FAC9-4347-AF35-7D620A8020DA}"/>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226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0FA2-E4D8-40D4-A877-452195CB6992}"/>
              </a:ext>
            </a:extLst>
          </p:cNvPr>
          <p:cNvSpPr>
            <a:spLocks noGrp="1"/>
          </p:cNvSpPr>
          <p:nvPr>
            <p:ph type="title"/>
          </p:nvPr>
        </p:nvSpPr>
        <p:spPr>
          <a:xfrm>
            <a:off x="838200" y="990600"/>
            <a:ext cx="7543800" cy="688757"/>
          </a:xfrm>
        </p:spPr>
        <p:txBody>
          <a:bodyPr/>
          <a:lstStyle/>
          <a:p>
            <a:pPr algn="r"/>
            <a:r>
              <a:rPr lang="ar-SA" sz="3600" dirty="0">
                <a:solidFill>
                  <a:schemeClr val="accent2"/>
                </a:solidFill>
                <a:latin typeface="Baskerville Old Face" panose="02020602080505020303" pitchFamily="18" charset="0"/>
                <a:ea typeface="+mn-ea"/>
                <a:cs typeface="DecoType Naskh" panose="02010400000000000000" pitchFamily="2" charset="-78"/>
              </a:rPr>
              <a:t>مخاطر العلاج الجيني للأمشاج الجنسية :</a:t>
            </a:r>
            <a:endParaRPr lang="en-US" sz="3600" dirty="0">
              <a:solidFill>
                <a:schemeClr val="accent2"/>
              </a:solidFill>
              <a:latin typeface="Baskerville Old Face" panose="02020602080505020303" pitchFamily="18" charset="0"/>
              <a:ea typeface="+mn-ea"/>
              <a:cs typeface="DecoType Naskh" panose="02010400000000000000" pitchFamily="2" charset="-78"/>
            </a:endParaRPr>
          </a:p>
        </p:txBody>
      </p:sp>
      <p:sp>
        <p:nvSpPr>
          <p:cNvPr id="3" name="Footer Placeholder 2">
            <a:extLst>
              <a:ext uri="{FF2B5EF4-FFF2-40B4-BE49-F238E27FC236}">
                <a16:creationId xmlns:a16="http://schemas.microsoft.com/office/drawing/2014/main" id="{3853D46A-738A-429C-B575-5131F1A04FCC}"/>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902FCBC1-9D95-46DE-9C57-D8110CA4F7A6}"/>
              </a:ext>
            </a:extLst>
          </p:cNvPr>
          <p:cNvSpPr>
            <a:spLocks noGrp="1"/>
          </p:cNvSpPr>
          <p:nvPr>
            <p:ph type="sldNum" sz="quarter" idx="12"/>
          </p:nvPr>
        </p:nvSpPr>
        <p:spPr/>
        <p:txBody>
          <a:bodyPr/>
          <a:lstStyle/>
          <a:p>
            <a:fld id="{81582BD6-FC20-4557-852B-8433F8572D30}" type="slidenum">
              <a:rPr lang="en-US" smtClean="0"/>
              <a:pPr/>
              <a:t>11</a:t>
            </a:fld>
            <a:endParaRPr lang="en-US"/>
          </a:p>
        </p:txBody>
      </p:sp>
      <p:sp>
        <p:nvSpPr>
          <p:cNvPr id="5" name="Rectangle 4">
            <a:extLst>
              <a:ext uri="{FF2B5EF4-FFF2-40B4-BE49-F238E27FC236}">
                <a16:creationId xmlns:a16="http://schemas.microsoft.com/office/drawing/2014/main" id="{5A562121-BBDD-4EBA-9C26-1EB54002C898}"/>
              </a:ext>
            </a:extLst>
          </p:cNvPr>
          <p:cNvSpPr/>
          <p:nvPr/>
        </p:nvSpPr>
        <p:spPr>
          <a:xfrm>
            <a:off x="609600" y="2643195"/>
            <a:ext cx="7924800" cy="1800493"/>
          </a:xfrm>
          <a:prstGeom prst="rect">
            <a:avLst/>
          </a:prstGeom>
        </p:spPr>
        <p:txBody>
          <a:bodyPr wrap="square">
            <a:spAutoFit/>
          </a:bodyPr>
          <a:lstStyle/>
          <a:p>
            <a:pPr marL="914400" marR="0" lvl="1"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أي خطأ في إدخال الجين للمكان المحدد قد يؤدي إلى أمراض خطيرةٍ كالسرطانات.</a:t>
            </a:r>
            <a:endParaRPr lang="en-US" sz="3200" dirty="0">
              <a:latin typeface="Baskerville Old Face" panose="02020602080505020303" pitchFamily="18" charset="0"/>
              <a:cs typeface="DecoType Naskh" panose="02010400000000000000" pitchFamily="2" charset="-78"/>
            </a:endParaRPr>
          </a:p>
          <a:p>
            <a:pPr marL="914400" marR="0" lvl="1"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الخطورة هنا أن الخطأ سيتم توارثه للأجيال القادمة </a:t>
            </a:r>
            <a:endParaRPr lang="en-US" sz="3200" dirty="0">
              <a:latin typeface="Baskerville Old Face" panose="02020602080505020303" pitchFamily="18" charset="0"/>
              <a:cs typeface="DecoType Naskh" panose="02010400000000000000" pitchFamily="2" charset="-78"/>
            </a:endParaRPr>
          </a:p>
        </p:txBody>
      </p:sp>
      <p:pic>
        <p:nvPicPr>
          <p:cNvPr id="6" name="Picture 5" descr="dna_strand_small_no_border.png">
            <a:extLst>
              <a:ext uri="{FF2B5EF4-FFF2-40B4-BE49-F238E27FC236}">
                <a16:creationId xmlns:a16="http://schemas.microsoft.com/office/drawing/2014/main" id="{9A2B5F88-3AB4-474C-A39C-E75F7011BD54}"/>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98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0388-D733-40E6-8EEC-359E34C0A912}"/>
              </a:ext>
            </a:extLst>
          </p:cNvPr>
          <p:cNvSpPr>
            <a:spLocks noGrp="1"/>
          </p:cNvSpPr>
          <p:nvPr>
            <p:ph type="title"/>
          </p:nvPr>
        </p:nvSpPr>
        <p:spPr>
          <a:xfrm>
            <a:off x="914400" y="838200"/>
            <a:ext cx="7543800" cy="841157"/>
          </a:xfrm>
        </p:spPr>
        <p:txBody>
          <a:bodyPr>
            <a:normAutofit/>
          </a:bodyPr>
          <a:lstStyle/>
          <a:p>
            <a:pPr algn="r"/>
            <a:r>
              <a:rPr lang="ar-SA" sz="4000" dirty="0">
                <a:solidFill>
                  <a:schemeClr val="accent2"/>
                </a:solidFill>
                <a:latin typeface="Baskerville Old Face" panose="02020602080505020303" pitchFamily="18" charset="0"/>
                <a:ea typeface="+mn-ea"/>
                <a:cs typeface="DecoType Naskh" panose="02010400000000000000" pitchFamily="2" charset="-78"/>
              </a:rPr>
              <a:t>الحدود الأخلاقية والدينية والقانونية للعلاج الجيني </a:t>
            </a:r>
            <a:endParaRPr lang="en-US" dirty="0"/>
          </a:p>
        </p:txBody>
      </p:sp>
      <p:sp>
        <p:nvSpPr>
          <p:cNvPr id="3" name="Footer Placeholder 2">
            <a:extLst>
              <a:ext uri="{FF2B5EF4-FFF2-40B4-BE49-F238E27FC236}">
                <a16:creationId xmlns:a16="http://schemas.microsoft.com/office/drawing/2014/main" id="{56E4FC71-B494-4F61-8F99-061E07D9F86D}"/>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D3886BAA-BC82-412D-A4B2-5DE43AAC7741}"/>
              </a:ext>
            </a:extLst>
          </p:cNvPr>
          <p:cNvSpPr>
            <a:spLocks noGrp="1"/>
          </p:cNvSpPr>
          <p:nvPr>
            <p:ph type="sldNum" sz="quarter" idx="12"/>
          </p:nvPr>
        </p:nvSpPr>
        <p:spPr/>
        <p:txBody>
          <a:bodyPr/>
          <a:lstStyle/>
          <a:p>
            <a:fld id="{81582BD6-FC20-4557-852B-8433F8572D30}" type="slidenum">
              <a:rPr lang="en-US" smtClean="0"/>
              <a:pPr/>
              <a:t>12</a:t>
            </a:fld>
            <a:endParaRPr lang="en-US"/>
          </a:p>
        </p:txBody>
      </p:sp>
      <p:sp>
        <p:nvSpPr>
          <p:cNvPr id="5" name="Rectangle 4">
            <a:extLst>
              <a:ext uri="{FF2B5EF4-FFF2-40B4-BE49-F238E27FC236}">
                <a16:creationId xmlns:a16="http://schemas.microsoft.com/office/drawing/2014/main" id="{60FE4504-D50E-401D-99CD-F0CE6AAA43D2}"/>
              </a:ext>
            </a:extLst>
          </p:cNvPr>
          <p:cNvSpPr/>
          <p:nvPr/>
        </p:nvSpPr>
        <p:spPr>
          <a:xfrm>
            <a:off x="762000" y="1981200"/>
            <a:ext cx="7662065" cy="3046988"/>
          </a:xfrm>
          <a:prstGeom prst="rect">
            <a:avLst/>
          </a:prstGeom>
        </p:spPr>
        <p:txBody>
          <a:bodyPr wrap="square">
            <a:spAutoFit/>
          </a:bodyPr>
          <a:lstStyle/>
          <a:p>
            <a:pPr algn="just" rtl="1">
              <a:lnSpc>
                <a:spcPct val="150000"/>
              </a:lnSpc>
            </a:pPr>
            <a:r>
              <a:rPr lang="ar-SA" sz="3200" dirty="0">
                <a:solidFill>
                  <a:schemeClr val="accent2"/>
                </a:solidFill>
                <a:latin typeface="Baskerville Old Face" panose="02020602080505020303" pitchFamily="18" charset="0"/>
                <a:cs typeface="DecoType Naskh" panose="02010400000000000000" pitchFamily="2" charset="-78"/>
              </a:rPr>
              <a:t>الموافق والمشجع على التعديل الجيني وبالأخص الجسمي :</a:t>
            </a:r>
          </a:p>
          <a:p>
            <a:pPr algn="just" rtl="1">
              <a:lnSpc>
                <a:spcPct val="150000"/>
              </a:lnSpc>
            </a:pPr>
            <a:r>
              <a:rPr lang="ar-SA" sz="3200" dirty="0">
                <a:latin typeface="Baskerville Old Face" panose="02020602080505020303" pitchFamily="18" charset="0"/>
                <a:cs typeface="DecoType Naskh" panose="02010400000000000000" pitchFamily="2" charset="-78"/>
              </a:rPr>
              <a:t>علاج الأمراض الوراثية الخطيرة التي تسبب الكثير من المعاناةِ والتكلفةِ والوفاة مثل فقر الدم المنجلي والتلاسيميا، خاصةً أن هذه الأمراض منتشرةٌ على مستوى العالم ويتم توارثها بسهولة </a:t>
            </a:r>
            <a:endParaRPr lang="en-US" sz="3200" dirty="0">
              <a:latin typeface="Baskerville Old Face" panose="02020602080505020303" pitchFamily="18" charset="0"/>
              <a:cs typeface="DecoType Naskh" panose="02010400000000000000" pitchFamily="2" charset="-78"/>
            </a:endParaRPr>
          </a:p>
        </p:txBody>
      </p:sp>
      <p:pic>
        <p:nvPicPr>
          <p:cNvPr id="6" name="Picture 5" descr="dna_strand_small_no_border.png">
            <a:extLst>
              <a:ext uri="{FF2B5EF4-FFF2-40B4-BE49-F238E27FC236}">
                <a16:creationId xmlns:a16="http://schemas.microsoft.com/office/drawing/2014/main" id="{75B080D8-F7D4-4C09-813D-96FC7221BA9C}"/>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529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0388-D733-40E6-8EEC-359E34C0A912}"/>
              </a:ext>
            </a:extLst>
          </p:cNvPr>
          <p:cNvSpPr>
            <a:spLocks noGrp="1"/>
          </p:cNvSpPr>
          <p:nvPr>
            <p:ph type="title"/>
          </p:nvPr>
        </p:nvSpPr>
        <p:spPr>
          <a:xfrm>
            <a:off x="838200" y="838200"/>
            <a:ext cx="7543800" cy="841157"/>
          </a:xfrm>
        </p:spPr>
        <p:txBody>
          <a:bodyPr>
            <a:normAutofit/>
          </a:bodyPr>
          <a:lstStyle/>
          <a:p>
            <a:pPr algn="r"/>
            <a:r>
              <a:rPr lang="ar-SA" sz="4000" dirty="0">
                <a:solidFill>
                  <a:schemeClr val="accent2"/>
                </a:solidFill>
                <a:latin typeface="Baskerville Old Face" panose="02020602080505020303" pitchFamily="18" charset="0"/>
                <a:ea typeface="+mn-ea"/>
                <a:cs typeface="DecoType Naskh" panose="02010400000000000000" pitchFamily="2" charset="-78"/>
              </a:rPr>
              <a:t>الحدود الأخلاقيةُ والدينيةُ والقانونية للعلاج الجيني </a:t>
            </a:r>
            <a:endParaRPr lang="en-US" dirty="0"/>
          </a:p>
        </p:txBody>
      </p:sp>
      <p:sp>
        <p:nvSpPr>
          <p:cNvPr id="3" name="Footer Placeholder 2">
            <a:extLst>
              <a:ext uri="{FF2B5EF4-FFF2-40B4-BE49-F238E27FC236}">
                <a16:creationId xmlns:a16="http://schemas.microsoft.com/office/drawing/2014/main" id="{56E4FC71-B494-4F61-8F99-061E07D9F86D}"/>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D3886BAA-BC82-412D-A4B2-5DE43AAC7741}"/>
              </a:ext>
            </a:extLst>
          </p:cNvPr>
          <p:cNvSpPr>
            <a:spLocks noGrp="1"/>
          </p:cNvSpPr>
          <p:nvPr>
            <p:ph type="sldNum" sz="quarter" idx="12"/>
          </p:nvPr>
        </p:nvSpPr>
        <p:spPr/>
        <p:txBody>
          <a:bodyPr/>
          <a:lstStyle/>
          <a:p>
            <a:fld id="{81582BD6-FC20-4557-852B-8433F8572D30}" type="slidenum">
              <a:rPr lang="en-US" smtClean="0"/>
              <a:pPr/>
              <a:t>13</a:t>
            </a:fld>
            <a:endParaRPr lang="en-US"/>
          </a:p>
        </p:txBody>
      </p:sp>
      <p:sp>
        <p:nvSpPr>
          <p:cNvPr id="5" name="Rectangle 4">
            <a:extLst>
              <a:ext uri="{FF2B5EF4-FFF2-40B4-BE49-F238E27FC236}">
                <a16:creationId xmlns:a16="http://schemas.microsoft.com/office/drawing/2014/main" id="{60FE4504-D50E-401D-99CD-F0CE6AAA43D2}"/>
              </a:ext>
            </a:extLst>
          </p:cNvPr>
          <p:cNvSpPr/>
          <p:nvPr/>
        </p:nvSpPr>
        <p:spPr>
          <a:xfrm>
            <a:off x="387772" y="1676400"/>
            <a:ext cx="7994228" cy="4524315"/>
          </a:xfrm>
          <a:prstGeom prst="rect">
            <a:avLst/>
          </a:prstGeom>
        </p:spPr>
        <p:txBody>
          <a:bodyPr wrap="square">
            <a:spAutoFit/>
          </a:bodyPr>
          <a:lstStyle/>
          <a:p>
            <a:pPr algn="just" rtl="1">
              <a:lnSpc>
                <a:spcPct val="150000"/>
              </a:lnSpc>
            </a:pPr>
            <a:r>
              <a:rPr lang="ar-SA" sz="3200" dirty="0">
                <a:solidFill>
                  <a:schemeClr val="accent2"/>
                </a:solidFill>
                <a:latin typeface="Baskerville Old Face" panose="02020602080505020303" pitchFamily="18" charset="0"/>
                <a:cs typeface="DecoType Naskh" panose="02010400000000000000" pitchFamily="2" charset="-78"/>
              </a:rPr>
              <a:t>المعارض للعلاج الجيني :</a:t>
            </a:r>
          </a:p>
          <a:p>
            <a:pPr marL="457200" indent="-457200" algn="just" rtl="1">
              <a:lnSpc>
                <a:spcPct val="150000"/>
              </a:lnSpc>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التكلفةُ الباهظة التي تؤدي إلى حرمان الفقراء من حقهم في هذا العلاج </a:t>
            </a:r>
          </a:p>
          <a:p>
            <a:pPr marL="457200" indent="-457200" algn="just" rtl="1">
              <a:lnSpc>
                <a:spcPct val="150000"/>
              </a:lnSpc>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المخاطرُ المرافقة للعلاج الجيني كالإصابة بالسرطانات </a:t>
            </a:r>
          </a:p>
          <a:p>
            <a:pPr marL="457200" indent="-457200" algn="just" rtl="1">
              <a:lnSpc>
                <a:spcPct val="150000"/>
              </a:lnSpc>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العلاج الجيني للحيوان المنوي والبويضة : الاستخدام الخاطئ كاستخدامهِ لتصميم شكل المولود </a:t>
            </a:r>
          </a:p>
          <a:p>
            <a:pPr marL="457200" indent="-457200" algn="just" rtl="1">
              <a:lnSpc>
                <a:spcPct val="150000"/>
              </a:lnSpc>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مسؤوليةٌ كبيرةٌ تجاه الأجيالِ اللاحقةِ حيث سيتم توارث الأخطاء </a:t>
            </a:r>
          </a:p>
        </p:txBody>
      </p:sp>
      <p:pic>
        <p:nvPicPr>
          <p:cNvPr id="6" name="Picture 5" descr="dna_strand_small_no_border.png">
            <a:extLst>
              <a:ext uri="{FF2B5EF4-FFF2-40B4-BE49-F238E27FC236}">
                <a16:creationId xmlns:a16="http://schemas.microsoft.com/office/drawing/2014/main" id="{A56CDBDC-05F7-4934-981F-D41D08B7C7F1}"/>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3784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na_strand_small_no_border.png">
            <a:extLst>
              <a:ext uri="{FF2B5EF4-FFF2-40B4-BE49-F238E27FC236}">
                <a16:creationId xmlns:a16="http://schemas.microsoft.com/office/drawing/2014/main" id="{2BA2B378-176E-4146-9C02-769DD47D4411}"/>
              </a:ext>
            </a:extLst>
          </p:cNvPr>
          <p:cNvPicPr>
            <a:picLocks noChangeAspect="1"/>
          </p:cNvPicPr>
          <p:nvPr/>
        </p:nvPicPr>
        <p:blipFill>
          <a:blip r:embed="rId2" cstate="print"/>
          <a:stretch>
            <a:fillRect/>
          </a:stretch>
        </p:blipFill>
        <p:spPr>
          <a:xfrm rot="20916763">
            <a:off x="216709" y="3882973"/>
            <a:ext cx="2269231" cy="2971175"/>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D1F1A57-726A-4796-9125-E3CD2A61EB0F}"/>
              </a:ext>
            </a:extLst>
          </p:cNvPr>
          <p:cNvSpPr/>
          <p:nvPr/>
        </p:nvSpPr>
        <p:spPr>
          <a:xfrm>
            <a:off x="304800" y="762000"/>
            <a:ext cx="8659437" cy="3985706"/>
          </a:xfrm>
          <a:prstGeom prst="rect">
            <a:avLst/>
          </a:prstGeom>
        </p:spPr>
        <p:txBody>
          <a:bodyPr wrap="square">
            <a:spAutoFit/>
          </a:bodyPr>
          <a:lstStyle/>
          <a:p>
            <a:pPr algn="ctr"/>
            <a:r>
              <a:rPr lang="ar-SA" sz="3200" spc="-50" dirty="0">
                <a:solidFill>
                  <a:schemeClr val="accent2"/>
                </a:solidFill>
                <a:latin typeface="Baskerville Old Face" panose="02020602080505020303" pitchFamily="18" charset="0"/>
                <a:cs typeface="DecoType Naskh" panose="02010400000000000000" pitchFamily="2" charset="-78"/>
              </a:rPr>
              <a:t>المراجع</a:t>
            </a:r>
            <a:endParaRPr lang="en-US" sz="3200" spc="-50" dirty="0">
              <a:solidFill>
                <a:schemeClr val="accent2"/>
              </a:solidFill>
              <a:latin typeface="Baskerville Old Face" panose="02020602080505020303" pitchFamily="18" charset="0"/>
              <a:cs typeface="DecoType Naskh" panose="02010400000000000000" pitchFamily="2" charset="-78"/>
            </a:endParaRPr>
          </a:p>
          <a:p>
            <a:pPr algn="ctr"/>
            <a:endParaRPr lang="en-US" sz="3200" spc="-50" dirty="0">
              <a:solidFill>
                <a:schemeClr val="accent2"/>
              </a:solidFill>
              <a:latin typeface="Baskerville Old Face" panose="02020602080505020303" pitchFamily="18" charset="0"/>
              <a:cs typeface="DecoType Naskh" panose="02010400000000000000" pitchFamily="2" charset="-78"/>
            </a:endParaRPr>
          </a:p>
          <a:p>
            <a:pPr marL="457200" lvl="0" indent="-457200">
              <a:lnSpc>
                <a:spcPct val="150000"/>
              </a:lnSpc>
              <a:buFont typeface="+mj-lt"/>
              <a:buAutoNum type="arabicPeriod"/>
            </a:pPr>
            <a:r>
              <a:rPr lang="en-US" dirty="0">
                <a:latin typeface="Baskerville Old Face" panose="02020602080505020303" pitchFamily="18" charset="0"/>
                <a:cs typeface="DecoType Naskh" panose="02010400000000000000" pitchFamily="2" charset="-78"/>
              </a:rPr>
              <a:t>Gene Therapy in a Patient with Sickle Cell </a:t>
            </a:r>
            <a:r>
              <a:rPr lang="en-US" dirty="0" err="1">
                <a:latin typeface="Baskerville Old Face" panose="02020602080505020303" pitchFamily="18" charset="0"/>
                <a:cs typeface="DecoType Naskh" panose="02010400000000000000" pitchFamily="2" charset="-78"/>
              </a:rPr>
              <a:t>Disease,N</a:t>
            </a:r>
            <a:r>
              <a:rPr lang="en-US" dirty="0">
                <a:latin typeface="Baskerville Old Face" panose="02020602080505020303" pitchFamily="18" charset="0"/>
                <a:cs typeface="DecoType Naskh" panose="02010400000000000000" pitchFamily="2" charset="-78"/>
              </a:rPr>
              <a:t> </a:t>
            </a:r>
            <a:r>
              <a:rPr lang="en-US" dirty="0" err="1">
                <a:latin typeface="Baskerville Old Face" panose="02020602080505020303" pitchFamily="18" charset="0"/>
                <a:cs typeface="DecoType Naskh" panose="02010400000000000000" pitchFamily="2" charset="-78"/>
              </a:rPr>
              <a:t>Engl</a:t>
            </a:r>
            <a:r>
              <a:rPr lang="en-US" dirty="0">
                <a:latin typeface="Baskerville Old Face" panose="02020602080505020303" pitchFamily="18" charset="0"/>
                <a:cs typeface="DecoType Naskh" panose="02010400000000000000" pitchFamily="2" charset="-78"/>
              </a:rPr>
              <a:t> J Med 2017; 376:848-855March 2, 2017DOI: 10.1056/NEJMoa1609677</a:t>
            </a:r>
          </a:p>
          <a:p>
            <a:pPr marL="457200" lvl="0" indent="-457200">
              <a:lnSpc>
                <a:spcPct val="150000"/>
              </a:lnSpc>
              <a:buFont typeface="+mj-lt"/>
              <a:buAutoNum type="arabicPeriod"/>
            </a:pPr>
            <a:r>
              <a:rPr lang="en-US" dirty="0">
                <a:latin typeface="Baskerville Old Face" panose="02020602080505020303" pitchFamily="18" charset="0"/>
                <a:cs typeface="DecoType Naskh" panose="02010400000000000000" pitchFamily="2" charset="-78"/>
              </a:rPr>
              <a:t>http://www.acsh.org/news/2017/03/07/did-gene-therapy-cure-sickle-cell-disease-10950</a:t>
            </a:r>
          </a:p>
          <a:p>
            <a:pPr marL="457200" lvl="0" indent="-457200">
              <a:lnSpc>
                <a:spcPct val="150000"/>
              </a:lnSpc>
              <a:buFont typeface="+mj-lt"/>
              <a:buAutoNum type="arabicPeriod"/>
            </a:pPr>
            <a:r>
              <a:rPr lang="en-US" dirty="0">
                <a:latin typeface="Baskerville Old Face" panose="02020602080505020303" pitchFamily="18" charset="0"/>
                <a:cs typeface="DecoType Naskh" panose="02010400000000000000" pitchFamily="2" charset="-78"/>
              </a:rPr>
              <a:t>http://www.nationalreview.com/article/430689/embryo-gene-modification-treat-diseases-use-it-cautiously</a:t>
            </a:r>
          </a:p>
          <a:p>
            <a:pPr marL="457200" lvl="0" indent="-457200">
              <a:lnSpc>
                <a:spcPct val="150000"/>
              </a:lnSpc>
              <a:buFont typeface="+mj-lt"/>
              <a:buAutoNum type="arabicPeriod"/>
            </a:pPr>
            <a:r>
              <a:rPr lang="en-US" dirty="0">
                <a:latin typeface="Baskerville Old Face" panose="02020602080505020303" pitchFamily="18" charset="0"/>
                <a:cs typeface="DecoType Naskh" panose="02010400000000000000" pitchFamily="2" charset="-78"/>
              </a:rPr>
              <a:t>Gene Therapy: The Potential Applicability of Gene Transfer Technology to the Human Germline, Kevin R. </a:t>
            </a:r>
            <a:r>
              <a:rPr lang="en-US" dirty="0" err="1">
                <a:latin typeface="Baskerville Old Face" panose="02020602080505020303" pitchFamily="18" charset="0"/>
                <a:cs typeface="DecoType Naskh" panose="02010400000000000000" pitchFamily="2" charset="-78"/>
              </a:rPr>
              <a:t>Smith,Int</a:t>
            </a:r>
            <a:r>
              <a:rPr lang="en-US" dirty="0">
                <a:latin typeface="Baskerville Old Face" panose="02020602080505020303" pitchFamily="18" charset="0"/>
                <a:cs typeface="DecoType Naskh" panose="02010400000000000000" pitchFamily="2" charset="-78"/>
              </a:rPr>
              <a:t> J Med Sci. 2004; 1(2): 76–91</a:t>
            </a:r>
          </a:p>
        </p:txBody>
      </p:sp>
      <p:sp>
        <p:nvSpPr>
          <p:cNvPr id="3" name="Slide Number Placeholder 2">
            <a:extLst>
              <a:ext uri="{FF2B5EF4-FFF2-40B4-BE49-F238E27FC236}">
                <a16:creationId xmlns:a16="http://schemas.microsoft.com/office/drawing/2014/main" id="{80FAB649-90EF-4C34-AA94-9EE43952878A}"/>
              </a:ext>
            </a:extLst>
          </p:cNvPr>
          <p:cNvSpPr>
            <a:spLocks noGrp="1"/>
          </p:cNvSpPr>
          <p:nvPr>
            <p:ph type="sldNum" sz="quarter" idx="12"/>
          </p:nvPr>
        </p:nvSpPr>
        <p:spPr/>
        <p:txBody>
          <a:bodyPr/>
          <a:lstStyle/>
          <a:p>
            <a:fld id="{81582BD6-FC20-4557-852B-8433F8572D30}" type="slidenum">
              <a:rPr lang="en-US" smtClean="0"/>
              <a:pPr/>
              <a:t>14</a:t>
            </a:fld>
            <a:endParaRPr lang="en-US"/>
          </a:p>
        </p:txBody>
      </p:sp>
      <p:sp>
        <p:nvSpPr>
          <p:cNvPr id="5" name="Footer Placeholder 4"/>
          <p:cNvSpPr>
            <a:spLocks noGrp="1"/>
          </p:cNvSpPr>
          <p:nvPr>
            <p:ph type="ftr" sz="quarter" idx="11"/>
          </p:nvPr>
        </p:nvSpPr>
        <p:spPr/>
        <p:txBody>
          <a:bodyPr/>
          <a:lstStyle/>
          <a:p>
            <a:r>
              <a:rPr lang="ar-SA"/>
              <a:t>الوراثة والمجتمع </a:t>
            </a:r>
            <a:endParaRPr lang="en-US" dirty="0"/>
          </a:p>
        </p:txBody>
      </p:sp>
    </p:spTree>
    <p:extLst>
      <p:ext uri="{BB962C8B-B14F-4D97-AF65-F5344CB8AC3E}">
        <p14:creationId xmlns:p14="http://schemas.microsoft.com/office/powerpoint/2010/main" val="303948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905000"/>
            <a:ext cx="7539839" cy="954107"/>
          </a:xfrm>
          <a:prstGeom prst="rect">
            <a:avLst/>
          </a:prstGeom>
          <a:noFill/>
        </p:spPr>
        <p:txBody>
          <a:bodyPr wrap="square" rtlCol="0">
            <a:spAutoFit/>
          </a:bodyPr>
          <a:lstStyle/>
          <a:p>
            <a:pPr algn="just" rtl="1">
              <a:buClr>
                <a:schemeClr val="tx2"/>
              </a:buClr>
              <a:buSzPct val="94000"/>
            </a:pPr>
            <a:r>
              <a:rPr lang="ar-SA" sz="3200" dirty="0">
                <a:latin typeface="Baskerville Old Face" panose="02020602080505020303" pitchFamily="18" charset="0"/>
                <a:cs typeface="DecoType Naskh" panose="02010400000000000000" pitchFamily="2" charset="-78"/>
              </a:rPr>
              <a:t>يقسم </a:t>
            </a:r>
            <a:r>
              <a:rPr lang="ar-JO" sz="3200" dirty="0">
                <a:latin typeface="Baskerville Old Face" panose="02020602080505020303" pitchFamily="18" charset="0"/>
                <a:cs typeface="DecoType Naskh" panose="02010400000000000000" pitchFamily="2" charset="-78"/>
              </a:rPr>
              <a:t>العلاج الجيني حسب نوع الخلايا التي يتم التعديل عليها</a:t>
            </a:r>
            <a:r>
              <a:rPr lang="ar-SA" sz="3200" dirty="0">
                <a:latin typeface="Baskerville Old Face" panose="02020602080505020303" pitchFamily="18" charset="0"/>
                <a:cs typeface="DecoType Naskh" panose="02010400000000000000" pitchFamily="2" charset="-78"/>
              </a:rPr>
              <a:t> الى نوعين :</a:t>
            </a:r>
          </a:p>
          <a:p>
            <a:pPr algn="just"/>
            <a:endParaRPr lang="en-US" sz="2400" dirty="0"/>
          </a:p>
        </p:txBody>
      </p:sp>
      <p:sp>
        <p:nvSpPr>
          <p:cNvPr id="6" name="Rectangle 5">
            <a:extLst>
              <a:ext uri="{FF2B5EF4-FFF2-40B4-BE49-F238E27FC236}">
                <a16:creationId xmlns:a16="http://schemas.microsoft.com/office/drawing/2014/main" id="{473DB71F-E5DA-4258-A719-E093C4E99AFF}"/>
              </a:ext>
            </a:extLst>
          </p:cNvPr>
          <p:cNvSpPr/>
          <p:nvPr/>
        </p:nvSpPr>
        <p:spPr>
          <a:xfrm>
            <a:off x="4343400" y="990600"/>
            <a:ext cx="4058439" cy="646331"/>
          </a:xfrm>
          <a:prstGeom prst="rect">
            <a:avLst/>
          </a:prstGeom>
        </p:spPr>
        <p:txBody>
          <a:bodyPr wrap="square">
            <a:spAutoFit/>
          </a:bodyPr>
          <a:lstStyle/>
          <a:p>
            <a:pPr algn="r" rtl="1"/>
            <a:r>
              <a:rPr lang="ar-SA" sz="3600" dirty="0">
                <a:solidFill>
                  <a:schemeClr val="accent2"/>
                </a:solidFill>
                <a:latin typeface="Baskerville Old Face" panose="02020602080505020303" pitchFamily="18" charset="0"/>
                <a:cs typeface="DecoType Naskh" panose="02010400000000000000" pitchFamily="2" charset="-78"/>
              </a:rPr>
              <a:t>أنواع العلاج الجيني :</a:t>
            </a:r>
          </a:p>
        </p:txBody>
      </p:sp>
      <p:pic>
        <p:nvPicPr>
          <p:cNvPr id="5" name="Picture 4" descr="dna_strand_small_no_border.png">
            <a:extLst>
              <a:ext uri="{FF2B5EF4-FFF2-40B4-BE49-F238E27FC236}">
                <a16:creationId xmlns:a16="http://schemas.microsoft.com/office/drawing/2014/main" id="{A574B1CE-FE26-4905-A99A-F2091AD79102}"/>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
        <p:nvSpPr>
          <p:cNvPr id="2" name="Footer Placeholder 1">
            <a:extLst>
              <a:ext uri="{FF2B5EF4-FFF2-40B4-BE49-F238E27FC236}">
                <a16:creationId xmlns:a16="http://schemas.microsoft.com/office/drawing/2014/main" id="{56674DF1-89A8-4B09-8590-50F0778B6944}"/>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9C9BF201-5BF2-4A37-9544-0911BD2814E3}"/>
              </a:ext>
            </a:extLst>
          </p:cNvPr>
          <p:cNvSpPr>
            <a:spLocks noGrp="1"/>
          </p:cNvSpPr>
          <p:nvPr>
            <p:ph type="sldNum" sz="quarter" idx="12"/>
          </p:nvPr>
        </p:nvSpPr>
        <p:spPr/>
        <p:txBody>
          <a:bodyPr/>
          <a:lstStyle/>
          <a:p>
            <a:fld id="{81582BD6-FC20-4557-852B-8433F8572D30}" type="slidenum">
              <a:rPr lang="en-US" smtClean="0"/>
              <a:pPr/>
              <a:t>2</a:t>
            </a:fld>
            <a:endParaRPr lang="en-US"/>
          </a:p>
        </p:txBody>
      </p:sp>
      <p:graphicFrame>
        <p:nvGraphicFramePr>
          <p:cNvPr id="7" name="Diagram 6">
            <a:extLst>
              <a:ext uri="{FF2B5EF4-FFF2-40B4-BE49-F238E27FC236}">
                <a16:creationId xmlns:a16="http://schemas.microsoft.com/office/drawing/2014/main" id="{9FD3204E-146D-4D1F-B845-B4EFE8AC5C62}"/>
              </a:ext>
            </a:extLst>
          </p:cNvPr>
          <p:cNvGraphicFramePr/>
          <p:nvPr>
            <p:extLst>
              <p:ext uri="{D42A27DB-BD31-4B8C-83A1-F6EECF244321}">
                <p14:modId xmlns:p14="http://schemas.microsoft.com/office/powerpoint/2010/main" val="3013173350"/>
              </p:ext>
            </p:extLst>
          </p:nvPr>
        </p:nvGraphicFramePr>
        <p:xfrm>
          <a:off x="2093519" y="2663449"/>
          <a:ext cx="53340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43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2438400"/>
            <a:ext cx="8316097" cy="2667000"/>
          </a:xfrm>
        </p:spPr>
        <p:txBody>
          <a:bodyPr>
            <a:noAutofit/>
          </a:bodyPr>
          <a:lstStyle/>
          <a:p>
            <a:pPr marL="0" lvl="1" indent="0" algn="just" defTabSz="457200" rtl="1">
              <a:lnSpc>
                <a:spcPct val="150000"/>
              </a:lnSpc>
              <a:buClr>
                <a:schemeClr val="tx2"/>
              </a:buClr>
              <a:buSzPct val="94000"/>
              <a:buNone/>
            </a:pPr>
            <a:r>
              <a:rPr lang="ar-JO" sz="3200" dirty="0">
                <a:solidFill>
                  <a:schemeClr val="tx1"/>
                </a:solidFill>
                <a:latin typeface="Baskerville Old Face" panose="02020602080505020303" pitchFamily="18" charset="0"/>
                <a:cs typeface="DecoType Naskh" panose="02010400000000000000" pitchFamily="2" charset="-78"/>
              </a:rPr>
              <a:t>(الخلايا الجسمية هي جميع خلايا الجسم ماعدا الحيوانات المنوية والبويضات): تعديل الجين المعطوب للخلايا الجذعية (الأم) المصابة </a:t>
            </a:r>
            <a:r>
              <a:rPr lang="ar-SA" sz="3200" dirty="0">
                <a:solidFill>
                  <a:schemeClr val="tx1"/>
                </a:solidFill>
                <a:latin typeface="Baskerville Old Face" panose="02020602080505020303" pitchFamily="18" charset="0"/>
                <a:cs typeface="DecoType Naskh" panose="02010400000000000000" pitchFamily="2" charset="-78"/>
              </a:rPr>
              <a:t>، </a:t>
            </a:r>
            <a:r>
              <a:rPr lang="ar-JO" sz="3200" dirty="0">
                <a:solidFill>
                  <a:schemeClr val="tx1"/>
                </a:solidFill>
                <a:latin typeface="Baskerville Old Face" panose="02020602080505020303" pitchFamily="18" charset="0"/>
                <a:cs typeface="DecoType Naskh" panose="02010400000000000000" pitchFamily="2" charset="-78"/>
              </a:rPr>
              <a:t>وهي الخلايا سريعة ال</a:t>
            </a:r>
            <a:r>
              <a:rPr lang="ar-SA" sz="3200" dirty="0">
                <a:solidFill>
                  <a:schemeClr val="tx1"/>
                </a:solidFill>
                <a:latin typeface="Baskerville Old Face" panose="02020602080505020303" pitchFamily="18" charset="0"/>
                <a:cs typeface="DecoType Naskh" panose="02010400000000000000" pitchFamily="2" charset="-78"/>
              </a:rPr>
              <a:t>إ</a:t>
            </a:r>
            <a:r>
              <a:rPr lang="ar-JO" sz="3200" dirty="0">
                <a:solidFill>
                  <a:schemeClr val="tx1"/>
                </a:solidFill>
                <a:latin typeface="Baskerville Old Face" panose="02020602080505020303" pitchFamily="18" charset="0"/>
                <a:cs typeface="DecoType Naskh" panose="02010400000000000000" pitchFamily="2" charset="-78"/>
              </a:rPr>
              <a:t>نقسام والتي تعطي الخلايا المصابة</a:t>
            </a:r>
            <a:endParaRPr lang="en-US" sz="3200" dirty="0">
              <a:solidFill>
                <a:schemeClr val="tx1"/>
              </a:solidFill>
              <a:latin typeface="Baskerville Old Face" panose="02020602080505020303" pitchFamily="18" charset="0"/>
              <a:cs typeface="DecoType Naskh" panose="02010400000000000000" pitchFamily="2" charset="-78"/>
            </a:endParaRPr>
          </a:p>
        </p:txBody>
      </p:sp>
      <p:sp>
        <p:nvSpPr>
          <p:cNvPr id="4" name="Rectangle 3">
            <a:extLst>
              <a:ext uri="{FF2B5EF4-FFF2-40B4-BE49-F238E27FC236}">
                <a16:creationId xmlns:a16="http://schemas.microsoft.com/office/drawing/2014/main" id="{9C87AD6A-D827-427F-9936-149177F62229}"/>
              </a:ext>
            </a:extLst>
          </p:cNvPr>
          <p:cNvSpPr/>
          <p:nvPr/>
        </p:nvSpPr>
        <p:spPr>
          <a:xfrm>
            <a:off x="2590800" y="1066800"/>
            <a:ext cx="5734839" cy="646331"/>
          </a:xfrm>
          <a:prstGeom prst="rect">
            <a:avLst/>
          </a:prstGeom>
        </p:spPr>
        <p:txBody>
          <a:bodyPr wrap="square">
            <a:spAutoFit/>
          </a:bodyPr>
          <a:lstStyle/>
          <a:p>
            <a:pPr algn="r" rtl="1"/>
            <a:r>
              <a:rPr lang="ar-SA" sz="3600" dirty="0">
                <a:solidFill>
                  <a:schemeClr val="accent2"/>
                </a:solidFill>
                <a:latin typeface="Baskerville Old Face" panose="02020602080505020303" pitchFamily="18" charset="0"/>
                <a:cs typeface="DecoType Naskh" panose="02010400000000000000" pitchFamily="2" charset="-78"/>
              </a:rPr>
              <a:t>العلاج الجيني للخلايا الجسمية للإنسان </a:t>
            </a:r>
          </a:p>
        </p:txBody>
      </p:sp>
      <p:pic>
        <p:nvPicPr>
          <p:cNvPr id="5" name="Picture 4" descr="dna_strand_small_no_border.png">
            <a:extLst>
              <a:ext uri="{FF2B5EF4-FFF2-40B4-BE49-F238E27FC236}">
                <a16:creationId xmlns:a16="http://schemas.microsoft.com/office/drawing/2014/main" id="{DBAECD8E-E04C-47E6-B37A-CB8A15DF7E8F}"/>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
        <p:nvSpPr>
          <p:cNvPr id="2" name="Footer Placeholder 1">
            <a:extLst>
              <a:ext uri="{FF2B5EF4-FFF2-40B4-BE49-F238E27FC236}">
                <a16:creationId xmlns:a16="http://schemas.microsoft.com/office/drawing/2014/main" id="{C40FFA9E-6362-4664-B1FE-1071042522C6}"/>
              </a:ext>
            </a:extLst>
          </p:cNvPr>
          <p:cNvSpPr>
            <a:spLocks noGrp="1"/>
          </p:cNvSpPr>
          <p:nvPr>
            <p:ph type="ftr" sz="quarter" idx="11"/>
          </p:nvPr>
        </p:nvSpPr>
        <p:spPr/>
        <p:txBody>
          <a:bodyPr/>
          <a:lstStyle/>
          <a:p>
            <a:r>
              <a:rPr lang="ar-SA"/>
              <a:t>الوراثة والمجتمع </a:t>
            </a:r>
            <a:endParaRPr lang="en-US"/>
          </a:p>
        </p:txBody>
      </p:sp>
      <p:sp>
        <p:nvSpPr>
          <p:cNvPr id="6" name="Slide Number Placeholder 5">
            <a:extLst>
              <a:ext uri="{FF2B5EF4-FFF2-40B4-BE49-F238E27FC236}">
                <a16:creationId xmlns:a16="http://schemas.microsoft.com/office/drawing/2014/main" id="{5EB6A885-BFC8-4D00-A3F6-3A061071C938}"/>
              </a:ext>
            </a:extLst>
          </p:cNvPr>
          <p:cNvSpPr>
            <a:spLocks noGrp="1"/>
          </p:cNvSpPr>
          <p:nvPr>
            <p:ph type="sldNum" sz="quarter" idx="12"/>
          </p:nvPr>
        </p:nvSpPr>
        <p:spPr/>
        <p:txBody>
          <a:bodyPr/>
          <a:lstStyle/>
          <a:p>
            <a:fld id="{81582BD6-FC20-4557-852B-8433F8572D30}" type="slidenum">
              <a:rPr lang="en-US" smtClean="0"/>
              <a:pPr/>
              <a:t>3</a:t>
            </a:fld>
            <a:endParaRPr lang="en-US"/>
          </a:p>
        </p:txBody>
      </p:sp>
    </p:spTree>
    <p:extLst>
      <p:ext uri="{BB962C8B-B14F-4D97-AF65-F5344CB8AC3E}">
        <p14:creationId xmlns:p14="http://schemas.microsoft.com/office/powerpoint/2010/main" val="54609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553A-64C1-4325-ACBB-0C53EB55BCA6}"/>
              </a:ext>
            </a:extLst>
          </p:cNvPr>
          <p:cNvSpPr>
            <a:spLocks noGrp="1"/>
          </p:cNvSpPr>
          <p:nvPr>
            <p:ph type="title"/>
          </p:nvPr>
        </p:nvSpPr>
        <p:spPr>
          <a:xfrm>
            <a:off x="838200" y="914400"/>
            <a:ext cx="7543800" cy="746761"/>
          </a:xfrm>
        </p:spPr>
        <p:txBody>
          <a:bodyPr/>
          <a:lstStyle/>
          <a:p>
            <a:pPr algn="r"/>
            <a:r>
              <a:rPr lang="ar-SA" sz="3600" dirty="0">
                <a:solidFill>
                  <a:schemeClr val="accent2"/>
                </a:solidFill>
                <a:latin typeface="Baskerville Old Face" panose="02020602080505020303" pitchFamily="18" charset="0"/>
                <a:ea typeface="+mn-ea"/>
                <a:cs typeface="DecoType Naskh" panose="02010400000000000000" pitchFamily="2" charset="-78"/>
              </a:rPr>
              <a:t> أنواع الامراض التي يتم معالجتها جينياً:</a:t>
            </a:r>
            <a:endParaRPr lang="en-US" sz="3600" dirty="0">
              <a:solidFill>
                <a:schemeClr val="accent2"/>
              </a:solidFill>
              <a:latin typeface="Baskerville Old Face" panose="02020602080505020303" pitchFamily="18" charset="0"/>
              <a:ea typeface="+mn-ea"/>
              <a:cs typeface="DecoType Naskh" panose="02010400000000000000" pitchFamily="2" charset="-78"/>
            </a:endParaRPr>
          </a:p>
        </p:txBody>
      </p:sp>
      <p:sp>
        <p:nvSpPr>
          <p:cNvPr id="3" name="Footer Placeholder 2">
            <a:extLst>
              <a:ext uri="{FF2B5EF4-FFF2-40B4-BE49-F238E27FC236}">
                <a16:creationId xmlns:a16="http://schemas.microsoft.com/office/drawing/2014/main" id="{152D8684-4233-439C-89AB-C60C01F8AA0A}"/>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8A8488E3-4AEA-4D00-A372-6DEBB8EA4D41}"/>
              </a:ext>
            </a:extLst>
          </p:cNvPr>
          <p:cNvSpPr>
            <a:spLocks noGrp="1"/>
          </p:cNvSpPr>
          <p:nvPr>
            <p:ph type="sldNum" sz="quarter" idx="12"/>
          </p:nvPr>
        </p:nvSpPr>
        <p:spPr/>
        <p:txBody>
          <a:bodyPr/>
          <a:lstStyle/>
          <a:p>
            <a:fld id="{81582BD6-FC20-4557-852B-8433F8572D30}" type="slidenum">
              <a:rPr lang="en-US" smtClean="0"/>
              <a:pPr/>
              <a:t>4</a:t>
            </a:fld>
            <a:endParaRPr lang="en-US"/>
          </a:p>
        </p:txBody>
      </p:sp>
      <p:sp>
        <p:nvSpPr>
          <p:cNvPr id="5" name="Rectangle 4">
            <a:extLst>
              <a:ext uri="{FF2B5EF4-FFF2-40B4-BE49-F238E27FC236}">
                <a16:creationId xmlns:a16="http://schemas.microsoft.com/office/drawing/2014/main" id="{A148828F-5E2D-431F-ADCB-D4C59F5990AC}"/>
              </a:ext>
            </a:extLst>
          </p:cNvPr>
          <p:cNvSpPr/>
          <p:nvPr/>
        </p:nvSpPr>
        <p:spPr>
          <a:xfrm>
            <a:off x="825919" y="2136242"/>
            <a:ext cx="7696200" cy="3016210"/>
          </a:xfrm>
          <a:prstGeom prst="rect">
            <a:avLst/>
          </a:prstGeom>
        </p:spPr>
        <p:txBody>
          <a:bodyPr wrap="square">
            <a:spAutoFit/>
          </a:bodyPr>
          <a:lstStyle/>
          <a:p>
            <a:pPr marR="0" lvl="0" algn="just" rtl="1">
              <a:spcBef>
                <a:spcPts val="1200"/>
              </a:spcBef>
              <a:spcAft>
                <a:spcPts val="600"/>
              </a:spcAft>
            </a:pPr>
            <a:r>
              <a:rPr lang="ar-SA" sz="3200" dirty="0">
                <a:latin typeface="Baskerville Old Face" panose="02020602080505020303" pitchFamily="18" charset="0"/>
                <a:cs typeface="DecoType Naskh" panose="02010400000000000000" pitchFamily="2" charset="-78"/>
              </a:rPr>
              <a:t>يساعد في علاج الأمراض المتوارثة والمكتسبة مثل :</a:t>
            </a:r>
          </a:p>
          <a:p>
            <a:pPr marL="457200" marR="0" lvl="0" indent="-457200" algn="just" rtl="1">
              <a:spcBef>
                <a:spcPts val="1200"/>
              </a:spcBef>
              <a:spcAft>
                <a:spcPts val="600"/>
              </a:spcAft>
              <a:buFont typeface="Arial" panose="020B0604020202020204" pitchFamily="34" charset="0"/>
              <a:buChar char="•"/>
            </a:pPr>
            <a:r>
              <a:rPr lang="ar-SA" sz="3200" dirty="0">
                <a:solidFill>
                  <a:schemeClr val="accent2"/>
                </a:solidFill>
                <a:latin typeface="Baskerville Old Face" panose="02020602080505020303" pitchFamily="18" charset="0"/>
                <a:cs typeface="DecoType Naskh" panose="02010400000000000000" pitchFamily="2" charset="-78"/>
              </a:rPr>
              <a:t>حالة فقر الدم المنجلي : </a:t>
            </a:r>
            <a:r>
              <a:rPr lang="ar-SA" sz="3200" dirty="0">
                <a:latin typeface="Baskerville Old Face" panose="02020602080505020303" pitchFamily="18" charset="0"/>
                <a:cs typeface="DecoType Naskh" panose="02010400000000000000" pitchFamily="2" charset="-78"/>
              </a:rPr>
              <a:t>حيث يكون العلاج بتعديلِ الجينِ المعطوب في خلايا الدم الجذعية المأخوذة من النخاع العظمي </a:t>
            </a:r>
          </a:p>
          <a:p>
            <a:pPr marL="457200" marR="0" lvl="0" indent="-457200" algn="just" rtl="1">
              <a:spcBef>
                <a:spcPts val="1200"/>
              </a:spcBef>
              <a:spcAft>
                <a:spcPts val="600"/>
              </a:spcAft>
              <a:buFont typeface="Arial" panose="020B0604020202020204" pitchFamily="34" charset="0"/>
              <a:buChar char="•"/>
            </a:pPr>
            <a:r>
              <a:rPr lang="ar-SA" sz="3200" dirty="0">
                <a:solidFill>
                  <a:schemeClr val="accent2"/>
                </a:solidFill>
                <a:latin typeface="Baskerville Old Face" panose="02020602080505020303" pitchFamily="18" charset="0"/>
                <a:cs typeface="DecoType Naskh" panose="02010400000000000000" pitchFamily="2" charset="-78"/>
              </a:rPr>
              <a:t>مرض السكري نوع (1) : </a:t>
            </a:r>
            <a:r>
              <a:rPr lang="ar-SA" sz="3200" dirty="0">
                <a:latin typeface="Baskerville Old Face" panose="02020602080505020303" pitchFamily="18" charset="0"/>
                <a:cs typeface="DecoType Naskh" panose="02010400000000000000" pitchFamily="2" charset="-78"/>
              </a:rPr>
              <a:t>حيث يعالج بإحداث التعديل للجين المعطوب في الخلايا المسؤولة عن إنتاج الأنسولين في البنكرياس</a:t>
            </a:r>
            <a:endParaRPr lang="en-US" sz="3200" dirty="0">
              <a:latin typeface="Baskerville Old Face" panose="02020602080505020303" pitchFamily="18" charset="0"/>
              <a:cs typeface="DecoType Naskh" panose="02010400000000000000" pitchFamily="2" charset="-78"/>
            </a:endParaRPr>
          </a:p>
        </p:txBody>
      </p:sp>
      <p:pic>
        <p:nvPicPr>
          <p:cNvPr id="6" name="Picture 5" descr="dna_strand_small_no_border.png">
            <a:extLst>
              <a:ext uri="{FF2B5EF4-FFF2-40B4-BE49-F238E27FC236}">
                <a16:creationId xmlns:a16="http://schemas.microsoft.com/office/drawing/2014/main" id="{DFFA5024-DC89-44EC-AA33-637B34CEAA0E}"/>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356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C3DB-2C86-448C-93C9-D47128DAFC43}"/>
              </a:ext>
            </a:extLst>
          </p:cNvPr>
          <p:cNvSpPr>
            <a:spLocks noGrp="1"/>
          </p:cNvSpPr>
          <p:nvPr>
            <p:ph type="title"/>
          </p:nvPr>
        </p:nvSpPr>
        <p:spPr>
          <a:xfrm>
            <a:off x="838200" y="838200"/>
            <a:ext cx="7543800" cy="788527"/>
          </a:xfrm>
        </p:spPr>
        <p:txBody>
          <a:bodyPr/>
          <a:lstStyle/>
          <a:p>
            <a:pPr algn="r"/>
            <a:r>
              <a:rPr lang="ar-SA" sz="3600" dirty="0">
                <a:solidFill>
                  <a:schemeClr val="accent2"/>
                </a:solidFill>
                <a:latin typeface="Baskerville Old Face" panose="02020602080505020303" pitchFamily="18" charset="0"/>
                <a:ea typeface="+mn-ea"/>
                <a:cs typeface="DecoType Naskh" panose="02010400000000000000" pitchFamily="2" charset="-78"/>
              </a:rPr>
              <a:t>مميزات العلاج الجيني للخلايا الجسمية للإنسان</a:t>
            </a:r>
            <a:endParaRPr lang="en-US" sz="3600" dirty="0">
              <a:solidFill>
                <a:schemeClr val="accent2"/>
              </a:solidFill>
              <a:latin typeface="Baskerville Old Face" panose="02020602080505020303" pitchFamily="18" charset="0"/>
              <a:ea typeface="+mn-ea"/>
              <a:cs typeface="DecoType Naskh" panose="02010400000000000000" pitchFamily="2" charset="-78"/>
            </a:endParaRPr>
          </a:p>
        </p:txBody>
      </p:sp>
      <p:sp>
        <p:nvSpPr>
          <p:cNvPr id="3" name="Footer Placeholder 2">
            <a:extLst>
              <a:ext uri="{FF2B5EF4-FFF2-40B4-BE49-F238E27FC236}">
                <a16:creationId xmlns:a16="http://schemas.microsoft.com/office/drawing/2014/main" id="{3708FF8D-124B-416F-8A3B-32F47A67D025}"/>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FA9F5A09-D598-485B-8F91-90A244C747B9}"/>
              </a:ext>
            </a:extLst>
          </p:cNvPr>
          <p:cNvSpPr>
            <a:spLocks noGrp="1"/>
          </p:cNvSpPr>
          <p:nvPr>
            <p:ph type="sldNum" sz="quarter" idx="12"/>
          </p:nvPr>
        </p:nvSpPr>
        <p:spPr/>
        <p:txBody>
          <a:bodyPr/>
          <a:lstStyle/>
          <a:p>
            <a:fld id="{81582BD6-FC20-4557-852B-8433F8572D30}" type="slidenum">
              <a:rPr lang="en-US" smtClean="0"/>
              <a:pPr/>
              <a:t>5</a:t>
            </a:fld>
            <a:endParaRPr lang="en-US"/>
          </a:p>
        </p:txBody>
      </p:sp>
      <p:sp>
        <p:nvSpPr>
          <p:cNvPr id="5" name="Rectangle 4">
            <a:extLst>
              <a:ext uri="{FF2B5EF4-FFF2-40B4-BE49-F238E27FC236}">
                <a16:creationId xmlns:a16="http://schemas.microsoft.com/office/drawing/2014/main" id="{B90C1DBE-FC69-49DB-9A03-C56B13800386}"/>
              </a:ext>
            </a:extLst>
          </p:cNvPr>
          <p:cNvSpPr/>
          <p:nvPr/>
        </p:nvSpPr>
        <p:spPr>
          <a:xfrm>
            <a:off x="685800" y="1908071"/>
            <a:ext cx="7680960" cy="4001095"/>
          </a:xfrm>
          <a:prstGeom prst="rect">
            <a:avLst/>
          </a:prstGeom>
        </p:spPr>
        <p:txBody>
          <a:bodyPr wrap="square">
            <a:spAutoFit/>
          </a:bodyPr>
          <a:lstStyle/>
          <a:p>
            <a:pPr marL="457200" marR="0" lvl="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بما أن التعديل على الخلايا الجسمية لا يشمل الأمشاج الجنسية (الحيوان المنوي والبويضة) فإن هذا العلاج لا ينتقل إلى الأجيال اللاحقة ولا يتم توارثه </a:t>
            </a:r>
            <a:endParaRPr lang="en-US" sz="3200" dirty="0">
              <a:latin typeface="Baskerville Old Face" panose="02020602080505020303" pitchFamily="18" charset="0"/>
              <a:cs typeface="DecoType Naskh" panose="02010400000000000000" pitchFamily="2" charset="-78"/>
            </a:endParaRPr>
          </a:p>
          <a:p>
            <a:pPr marL="457200" marR="0" lvl="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هذه التقنية تحت التجربة : حيث أجريت لبعض الحالات خاصةً الأمراض الشديدة كمرض الأنيميا المنجلية </a:t>
            </a:r>
            <a:endParaRPr lang="en-US" sz="3200" dirty="0">
              <a:latin typeface="Baskerville Old Face" panose="02020602080505020303" pitchFamily="18" charset="0"/>
              <a:cs typeface="DecoType Naskh" panose="02010400000000000000" pitchFamily="2" charset="-78"/>
            </a:endParaRPr>
          </a:p>
          <a:p>
            <a:pPr marL="45720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يسبب الكثير من المعاناة للمصاب مثل الالتهابات البكتيرية ، الجلطات القلبية والوفاة بمتوسط عمرٍ صغير </a:t>
            </a:r>
            <a:endParaRPr lang="en-US" sz="2400" b="1" dirty="0">
              <a:effectLst/>
              <a:latin typeface="Times New Roman" panose="02020603050405020304" pitchFamily="18" charset="0"/>
              <a:ea typeface="Times New Roman" panose="02020603050405020304" pitchFamily="18" charset="0"/>
            </a:endParaRPr>
          </a:p>
        </p:txBody>
      </p:sp>
      <p:pic>
        <p:nvPicPr>
          <p:cNvPr id="6" name="Picture 5" descr="dna_strand_small_no_border.png">
            <a:extLst>
              <a:ext uri="{FF2B5EF4-FFF2-40B4-BE49-F238E27FC236}">
                <a16:creationId xmlns:a16="http://schemas.microsoft.com/office/drawing/2014/main" id="{F1226E09-3969-45D0-A6A3-01AA4FAB369F}"/>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850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4F4-B8E9-4E9E-BC42-C0136E7D9E98}"/>
              </a:ext>
            </a:extLst>
          </p:cNvPr>
          <p:cNvSpPr>
            <a:spLocks noGrp="1"/>
          </p:cNvSpPr>
          <p:nvPr>
            <p:ph type="title"/>
          </p:nvPr>
        </p:nvSpPr>
        <p:spPr>
          <a:xfrm>
            <a:off x="838200" y="838200"/>
            <a:ext cx="7543800" cy="841157"/>
          </a:xfrm>
        </p:spPr>
        <p:txBody>
          <a:bodyPr/>
          <a:lstStyle/>
          <a:p>
            <a:pPr algn="r"/>
            <a:r>
              <a:rPr lang="ar-SA" sz="3600" dirty="0">
                <a:solidFill>
                  <a:schemeClr val="accent2"/>
                </a:solidFill>
                <a:latin typeface="Baskerville Old Face" panose="02020602080505020303" pitchFamily="18" charset="0"/>
                <a:ea typeface="+mn-ea"/>
                <a:cs typeface="DecoType Naskh" panose="02010400000000000000" pitchFamily="2" charset="-78"/>
              </a:rPr>
              <a:t>حالة تم علاجها جينياً :</a:t>
            </a:r>
            <a:endParaRPr lang="en-US" sz="3600" dirty="0">
              <a:solidFill>
                <a:schemeClr val="accent2"/>
              </a:solidFill>
              <a:latin typeface="Baskerville Old Face" panose="02020602080505020303" pitchFamily="18" charset="0"/>
              <a:ea typeface="+mn-ea"/>
              <a:cs typeface="DecoType Naskh" panose="02010400000000000000" pitchFamily="2" charset="-78"/>
            </a:endParaRPr>
          </a:p>
        </p:txBody>
      </p:sp>
      <p:sp>
        <p:nvSpPr>
          <p:cNvPr id="3" name="Footer Placeholder 2">
            <a:extLst>
              <a:ext uri="{FF2B5EF4-FFF2-40B4-BE49-F238E27FC236}">
                <a16:creationId xmlns:a16="http://schemas.microsoft.com/office/drawing/2014/main" id="{66AAA9E3-9EE0-4356-B3DB-2E1209185663}"/>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CDB962CA-2ACB-4BA3-A624-FB34FDE9AB02}"/>
              </a:ext>
            </a:extLst>
          </p:cNvPr>
          <p:cNvSpPr>
            <a:spLocks noGrp="1"/>
          </p:cNvSpPr>
          <p:nvPr>
            <p:ph type="sldNum" sz="quarter" idx="12"/>
          </p:nvPr>
        </p:nvSpPr>
        <p:spPr/>
        <p:txBody>
          <a:bodyPr/>
          <a:lstStyle/>
          <a:p>
            <a:fld id="{81582BD6-FC20-4557-852B-8433F8572D30}" type="slidenum">
              <a:rPr lang="en-US" smtClean="0"/>
              <a:pPr/>
              <a:t>6</a:t>
            </a:fld>
            <a:endParaRPr lang="en-US"/>
          </a:p>
        </p:txBody>
      </p:sp>
      <p:sp>
        <p:nvSpPr>
          <p:cNvPr id="5" name="Rectangle 4">
            <a:extLst>
              <a:ext uri="{FF2B5EF4-FFF2-40B4-BE49-F238E27FC236}">
                <a16:creationId xmlns:a16="http://schemas.microsoft.com/office/drawing/2014/main" id="{D800059A-B0F6-463B-B596-6176CA073B5B}"/>
              </a:ext>
            </a:extLst>
          </p:cNvPr>
          <p:cNvSpPr/>
          <p:nvPr/>
        </p:nvSpPr>
        <p:spPr>
          <a:xfrm>
            <a:off x="381000" y="1905000"/>
            <a:ext cx="8205181" cy="4001095"/>
          </a:xfrm>
          <a:prstGeom prst="rect">
            <a:avLst/>
          </a:prstGeom>
        </p:spPr>
        <p:txBody>
          <a:bodyPr wrap="square">
            <a:spAutoFit/>
          </a:bodyPr>
          <a:lstStyle/>
          <a:p>
            <a:pPr algn="just" rtl="1">
              <a:spcBef>
                <a:spcPts val="1200"/>
              </a:spcBef>
              <a:spcAft>
                <a:spcPts val="600"/>
              </a:spcAft>
            </a:pPr>
            <a:r>
              <a:rPr lang="ar-SA" sz="3200" dirty="0">
                <a:latin typeface="Baskerville Old Face" panose="02020602080505020303" pitchFamily="18" charset="0"/>
                <a:cs typeface="DecoType Naskh" panose="02010400000000000000" pitchFamily="2" charset="-78"/>
              </a:rPr>
              <a:t>تم علاج شابٍ عمرهُ 13 عام مصاب بالأنيميا المنجلية عن طريق تعديل الجين المعطوب وأصبحت الحالة الصحية للشاب جيدةً ، وقد أجري العلاج حسب الخطوات التالية :</a:t>
            </a:r>
            <a:endParaRPr lang="en-US" sz="3200" dirty="0">
              <a:latin typeface="Baskerville Old Face" panose="02020602080505020303" pitchFamily="18" charset="0"/>
              <a:cs typeface="DecoType Naskh" panose="02010400000000000000" pitchFamily="2" charset="-78"/>
            </a:endParaRPr>
          </a:p>
          <a:p>
            <a:pPr marL="457200" marR="0" lvl="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جمعت الخلايا الجسميةُ المصابةُ من المريض (خزعة من النخاع العظمي وهو مكان الخلايا الجذعية المسؤولة عن إنتاج خلايا الدم) وحُفظت في بيئةٍ مناسبةٍ في المختبر لإجراء التعديل عليها </a:t>
            </a:r>
            <a:endParaRPr lang="en-US" sz="3200" dirty="0">
              <a:latin typeface="Baskerville Old Face" panose="02020602080505020303" pitchFamily="18" charset="0"/>
              <a:cs typeface="DecoType Naskh" panose="02010400000000000000" pitchFamily="2" charset="-78"/>
            </a:endParaRPr>
          </a:p>
          <a:p>
            <a:pPr marL="457200" marR="0" lvl="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إخضاع المريض لعلاجٍ كيميائي للقضاء على جميع الخلايا المصابةُ المتبقية </a:t>
            </a:r>
            <a:endParaRPr lang="en-US" sz="3200" dirty="0">
              <a:latin typeface="Baskerville Old Face" panose="02020602080505020303" pitchFamily="18" charset="0"/>
              <a:cs typeface="DecoType Naskh" panose="02010400000000000000" pitchFamily="2" charset="-78"/>
            </a:endParaRPr>
          </a:p>
        </p:txBody>
      </p:sp>
      <p:pic>
        <p:nvPicPr>
          <p:cNvPr id="6" name="Picture 5" descr="dna_strand_small_no_border.png">
            <a:extLst>
              <a:ext uri="{FF2B5EF4-FFF2-40B4-BE49-F238E27FC236}">
                <a16:creationId xmlns:a16="http://schemas.microsoft.com/office/drawing/2014/main" id="{518716C1-6FD0-4616-B1CC-FA06115376BE}"/>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031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B4AD5B-8559-4E0A-8F17-6D7B0078E252}"/>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E9CB0E4C-FE64-49A8-9C9E-B17E6D4D6289}"/>
              </a:ext>
            </a:extLst>
          </p:cNvPr>
          <p:cNvSpPr>
            <a:spLocks noGrp="1"/>
          </p:cNvSpPr>
          <p:nvPr>
            <p:ph type="sldNum" sz="quarter" idx="12"/>
          </p:nvPr>
        </p:nvSpPr>
        <p:spPr/>
        <p:txBody>
          <a:bodyPr/>
          <a:lstStyle/>
          <a:p>
            <a:fld id="{81582BD6-FC20-4557-852B-8433F8572D30}" type="slidenum">
              <a:rPr lang="en-US" smtClean="0"/>
              <a:pPr/>
              <a:t>7</a:t>
            </a:fld>
            <a:endParaRPr lang="en-US"/>
          </a:p>
        </p:txBody>
      </p:sp>
      <p:sp>
        <p:nvSpPr>
          <p:cNvPr id="5" name="Rectangle 4">
            <a:extLst>
              <a:ext uri="{FF2B5EF4-FFF2-40B4-BE49-F238E27FC236}">
                <a16:creationId xmlns:a16="http://schemas.microsoft.com/office/drawing/2014/main" id="{7E00A5B7-C3A7-47AF-B66F-969D2AE67A81}"/>
              </a:ext>
            </a:extLst>
          </p:cNvPr>
          <p:cNvSpPr/>
          <p:nvPr/>
        </p:nvSpPr>
        <p:spPr>
          <a:xfrm>
            <a:off x="381000" y="2098026"/>
            <a:ext cx="8153400" cy="4001095"/>
          </a:xfrm>
          <a:prstGeom prst="rect">
            <a:avLst/>
          </a:prstGeom>
        </p:spPr>
        <p:txBody>
          <a:bodyPr wrap="square">
            <a:spAutoFit/>
          </a:bodyPr>
          <a:lstStyle/>
          <a:p>
            <a:pPr marL="457200" marR="0" lvl="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إدخال الجين السليم إلى الخلايا التي جُمعت باستخدام ناقل (فيروس) بعد إيقاف الجين المعطوب </a:t>
            </a:r>
          </a:p>
          <a:p>
            <a:pPr marL="457200" marR="0" lvl="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إعادة الخلايا المعدلة إلى الشخص مع مراقبةٍ ومتابعةٍ طبية لفترةٍ زمنيةٍ طويلة استمرت على مدى سنةٍ وأكثر حتى التأكد من عودة الجين المعدل للعمل وإنتاج البروتين المكون للهيموجلوبين بالنوعيةِ والكميةِ الصحيحة </a:t>
            </a:r>
            <a:endParaRPr lang="en-US" sz="3200" dirty="0">
              <a:latin typeface="Baskerville Old Face" panose="02020602080505020303" pitchFamily="18" charset="0"/>
              <a:cs typeface="DecoType Naskh" panose="02010400000000000000" pitchFamily="2" charset="-78"/>
            </a:endParaRPr>
          </a:p>
          <a:p>
            <a:pPr marL="457200" marR="0" lvl="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بالنسبة للشاب فقد تمت مراقبته لمدة 15 شهراً ، حيث أُجريت له الفحوصاتُ بشكل دوري وتم التأكد من أن جميع القيم لديه طبيعية </a:t>
            </a:r>
            <a:endParaRPr lang="en-US" sz="3200" dirty="0">
              <a:latin typeface="Baskerville Old Face" panose="02020602080505020303" pitchFamily="18" charset="0"/>
              <a:cs typeface="DecoType Naskh" panose="02010400000000000000" pitchFamily="2" charset="-78"/>
            </a:endParaRPr>
          </a:p>
        </p:txBody>
      </p:sp>
      <p:pic>
        <p:nvPicPr>
          <p:cNvPr id="6" name="Picture 5" descr="dna_strand_small_no_border.png">
            <a:extLst>
              <a:ext uri="{FF2B5EF4-FFF2-40B4-BE49-F238E27FC236}">
                <a16:creationId xmlns:a16="http://schemas.microsoft.com/office/drawing/2014/main" id="{16ADD6FE-A6DB-4868-A0AF-0BE4173B77B5}"/>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654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F4BE-BFF4-41A2-84C5-9476717C8234}"/>
              </a:ext>
            </a:extLst>
          </p:cNvPr>
          <p:cNvSpPr>
            <a:spLocks noGrp="1"/>
          </p:cNvSpPr>
          <p:nvPr>
            <p:ph type="title"/>
          </p:nvPr>
        </p:nvSpPr>
        <p:spPr>
          <a:xfrm>
            <a:off x="838200" y="838200"/>
            <a:ext cx="7543800" cy="822961"/>
          </a:xfrm>
        </p:spPr>
        <p:txBody>
          <a:bodyPr/>
          <a:lstStyle/>
          <a:p>
            <a:pPr algn="r"/>
            <a:r>
              <a:rPr lang="ar-SA" sz="3600" dirty="0">
                <a:solidFill>
                  <a:schemeClr val="accent2"/>
                </a:solidFill>
                <a:latin typeface="Baskerville Old Face" panose="02020602080505020303" pitchFamily="18" charset="0"/>
                <a:ea typeface="+mn-ea"/>
                <a:cs typeface="DecoType Naskh" panose="02010400000000000000" pitchFamily="2" charset="-78"/>
              </a:rPr>
              <a:t>مخاطر العلاج الجيني للخلايا الجسمية للإنسان   </a:t>
            </a:r>
            <a:endParaRPr lang="en-US" sz="3600" dirty="0">
              <a:solidFill>
                <a:schemeClr val="accent2"/>
              </a:solidFill>
              <a:latin typeface="Baskerville Old Face" panose="02020602080505020303" pitchFamily="18" charset="0"/>
              <a:ea typeface="+mn-ea"/>
              <a:cs typeface="DecoType Naskh" panose="02010400000000000000" pitchFamily="2" charset="-78"/>
            </a:endParaRPr>
          </a:p>
        </p:txBody>
      </p:sp>
      <p:sp>
        <p:nvSpPr>
          <p:cNvPr id="3" name="Footer Placeholder 2">
            <a:extLst>
              <a:ext uri="{FF2B5EF4-FFF2-40B4-BE49-F238E27FC236}">
                <a16:creationId xmlns:a16="http://schemas.microsoft.com/office/drawing/2014/main" id="{C451741B-D416-4FE9-97A2-FA7EF907E2C6}"/>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01DCB87C-8AC5-4BBA-B06E-98390B20E7D7}"/>
              </a:ext>
            </a:extLst>
          </p:cNvPr>
          <p:cNvSpPr>
            <a:spLocks noGrp="1"/>
          </p:cNvSpPr>
          <p:nvPr>
            <p:ph type="sldNum" sz="quarter" idx="12"/>
          </p:nvPr>
        </p:nvSpPr>
        <p:spPr/>
        <p:txBody>
          <a:bodyPr/>
          <a:lstStyle/>
          <a:p>
            <a:fld id="{81582BD6-FC20-4557-852B-8433F8572D30}" type="slidenum">
              <a:rPr lang="en-US" smtClean="0"/>
              <a:pPr/>
              <a:t>8</a:t>
            </a:fld>
            <a:endParaRPr lang="en-US"/>
          </a:p>
        </p:txBody>
      </p:sp>
      <p:sp>
        <p:nvSpPr>
          <p:cNvPr id="5" name="Rectangle 4">
            <a:extLst>
              <a:ext uri="{FF2B5EF4-FFF2-40B4-BE49-F238E27FC236}">
                <a16:creationId xmlns:a16="http://schemas.microsoft.com/office/drawing/2014/main" id="{418C3148-0699-430A-8ACA-B3017DA02CED}"/>
              </a:ext>
            </a:extLst>
          </p:cNvPr>
          <p:cNvSpPr/>
          <p:nvPr/>
        </p:nvSpPr>
        <p:spPr>
          <a:xfrm>
            <a:off x="785970" y="2057400"/>
            <a:ext cx="7871460" cy="3508653"/>
          </a:xfrm>
          <a:prstGeom prst="rect">
            <a:avLst/>
          </a:prstGeom>
        </p:spPr>
        <p:txBody>
          <a:bodyPr wrap="square">
            <a:spAutoFit/>
          </a:bodyPr>
          <a:lstStyle/>
          <a:p>
            <a:pPr marL="45720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العلاج الكيميائي وما يرافقهُ من أعراضٍ جانبيةٍ مثل فقر الدم وحدوث الالتهابات والآلام وغيرها </a:t>
            </a:r>
            <a:endParaRPr lang="en-US" sz="3200" dirty="0">
              <a:latin typeface="Baskerville Old Face" panose="02020602080505020303" pitchFamily="18" charset="0"/>
              <a:cs typeface="DecoType Naskh" panose="02010400000000000000" pitchFamily="2" charset="-78"/>
            </a:endParaRPr>
          </a:p>
          <a:p>
            <a:pPr marL="45720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دخول الجين في مكان خطأ في المادة الوراثية قد يؤدي إلى تغيراتٍ غيرُ طبيعيةٍ بها ، مما يُنذر بتكون سرطاناتٍ معينة </a:t>
            </a:r>
            <a:endParaRPr lang="en-US" sz="3200" dirty="0">
              <a:latin typeface="Baskerville Old Face" panose="02020602080505020303" pitchFamily="18" charset="0"/>
              <a:cs typeface="DecoType Naskh" panose="02010400000000000000" pitchFamily="2" charset="-78"/>
            </a:endParaRPr>
          </a:p>
          <a:p>
            <a:pPr marL="45720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عدم المقدرةِ على السيطرة على كمية البروتين المنتجة من الجين المُدخل أو إنتاج بروتين بصفات جديدة سامة </a:t>
            </a:r>
            <a:endParaRPr lang="en-US" sz="2400" b="1" dirty="0">
              <a:effectLst/>
              <a:latin typeface="Times New Roman" panose="02020603050405020304" pitchFamily="18" charset="0"/>
              <a:ea typeface="Times New Roman" panose="02020603050405020304" pitchFamily="18" charset="0"/>
            </a:endParaRPr>
          </a:p>
        </p:txBody>
      </p:sp>
      <p:pic>
        <p:nvPicPr>
          <p:cNvPr id="6" name="Picture 5" descr="dna_strand_small_no_border.png">
            <a:extLst>
              <a:ext uri="{FF2B5EF4-FFF2-40B4-BE49-F238E27FC236}">
                <a16:creationId xmlns:a16="http://schemas.microsoft.com/office/drawing/2014/main" id="{7ECA2768-2622-4A7A-AEE8-42AE280CBA01}"/>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624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1A9A-EA0B-443C-92AF-0CF2150E672C}"/>
              </a:ext>
            </a:extLst>
          </p:cNvPr>
          <p:cNvSpPr>
            <a:spLocks noGrp="1"/>
          </p:cNvSpPr>
          <p:nvPr>
            <p:ph type="title"/>
          </p:nvPr>
        </p:nvSpPr>
        <p:spPr>
          <a:xfrm>
            <a:off x="990600" y="990600"/>
            <a:ext cx="7543800" cy="670561"/>
          </a:xfrm>
        </p:spPr>
        <p:txBody>
          <a:bodyPr/>
          <a:lstStyle/>
          <a:p>
            <a:pPr algn="r"/>
            <a:r>
              <a:rPr lang="ar-SA" sz="3600" dirty="0">
                <a:solidFill>
                  <a:schemeClr val="accent2"/>
                </a:solidFill>
                <a:latin typeface="Baskerville Old Face" panose="02020602080505020303" pitchFamily="18" charset="0"/>
                <a:ea typeface="+mn-ea"/>
                <a:cs typeface="DecoType Naskh" panose="02010400000000000000" pitchFamily="2" charset="-78"/>
              </a:rPr>
              <a:t>العلاج الجيني للأمشاج الجنسية (الحيوان المنوي والبويضة):</a:t>
            </a:r>
            <a:endParaRPr lang="en-US" sz="3600" dirty="0">
              <a:solidFill>
                <a:schemeClr val="accent2"/>
              </a:solidFill>
              <a:latin typeface="Baskerville Old Face" panose="02020602080505020303" pitchFamily="18" charset="0"/>
              <a:ea typeface="+mn-ea"/>
              <a:cs typeface="DecoType Naskh" panose="02010400000000000000" pitchFamily="2" charset="-78"/>
            </a:endParaRPr>
          </a:p>
        </p:txBody>
      </p:sp>
      <p:sp>
        <p:nvSpPr>
          <p:cNvPr id="3" name="Footer Placeholder 2">
            <a:extLst>
              <a:ext uri="{FF2B5EF4-FFF2-40B4-BE49-F238E27FC236}">
                <a16:creationId xmlns:a16="http://schemas.microsoft.com/office/drawing/2014/main" id="{E416AC0B-78E2-4547-82AF-44B8A06516B6}"/>
              </a:ext>
            </a:extLst>
          </p:cNvPr>
          <p:cNvSpPr>
            <a:spLocks noGrp="1"/>
          </p:cNvSpPr>
          <p:nvPr>
            <p:ph type="ftr" sz="quarter" idx="11"/>
          </p:nvPr>
        </p:nvSpPr>
        <p:spPr/>
        <p:txBody>
          <a:bodyPr/>
          <a:lstStyle/>
          <a:p>
            <a:r>
              <a:rPr lang="ar-SA"/>
              <a:t>الوراثة والمجتمع </a:t>
            </a:r>
            <a:endParaRPr lang="en-US"/>
          </a:p>
        </p:txBody>
      </p:sp>
      <p:sp>
        <p:nvSpPr>
          <p:cNvPr id="4" name="Slide Number Placeholder 3">
            <a:extLst>
              <a:ext uri="{FF2B5EF4-FFF2-40B4-BE49-F238E27FC236}">
                <a16:creationId xmlns:a16="http://schemas.microsoft.com/office/drawing/2014/main" id="{A346F2BC-76C3-4F08-8CD4-DDD30F634A0E}"/>
              </a:ext>
            </a:extLst>
          </p:cNvPr>
          <p:cNvSpPr>
            <a:spLocks noGrp="1"/>
          </p:cNvSpPr>
          <p:nvPr>
            <p:ph type="sldNum" sz="quarter" idx="12"/>
          </p:nvPr>
        </p:nvSpPr>
        <p:spPr/>
        <p:txBody>
          <a:bodyPr/>
          <a:lstStyle/>
          <a:p>
            <a:fld id="{81582BD6-FC20-4557-852B-8433F8572D30}" type="slidenum">
              <a:rPr lang="en-US" smtClean="0"/>
              <a:pPr/>
              <a:t>9</a:t>
            </a:fld>
            <a:endParaRPr lang="en-US"/>
          </a:p>
        </p:txBody>
      </p:sp>
      <p:sp>
        <p:nvSpPr>
          <p:cNvPr id="5" name="Rectangle 4">
            <a:extLst>
              <a:ext uri="{FF2B5EF4-FFF2-40B4-BE49-F238E27FC236}">
                <a16:creationId xmlns:a16="http://schemas.microsoft.com/office/drawing/2014/main" id="{CECA153D-0CEA-4928-BF5F-F64089A7025C}"/>
              </a:ext>
            </a:extLst>
          </p:cNvPr>
          <p:cNvSpPr/>
          <p:nvPr/>
        </p:nvSpPr>
        <p:spPr>
          <a:xfrm>
            <a:off x="762000" y="1981200"/>
            <a:ext cx="7620000" cy="3508653"/>
          </a:xfrm>
          <a:prstGeom prst="rect">
            <a:avLst/>
          </a:prstGeom>
        </p:spPr>
        <p:txBody>
          <a:bodyPr wrap="square">
            <a:spAutoFit/>
          </a:bodyPr>
          <a:lstStyle/>
          <a:p>
            <a:pPr marL="45720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التعديل يكون للجين المعطوب في الحيوان المنوي والبويضة</a:t>
            </a:r>
            <a:endParaRPr lang="en-US" sz="3200" dirty="0">
              <a:latin typeface="Baskerville Old Face" panose="02020602080505020303" pitchFamily="18" charset="0"/>
              <a:cs typeface="DecoType Naskh" panose="02010400000000000000" pitchFamily="2" charset="-78"/>
            </a:endParaRPr>
          </a:p>
          <a:p>
            <a:pPr marR="0" lvl="0" algn="just" rtl="1">
              <a:spcBef>
                <a:spcPts val="1200"/>
              </a:spcBef>
              <a:spcAft>
                <a:spcPts val="600"/>
              </a:spcAft>
              <a:buClr>
                <a:schemeClr val="tx2"/>
              </a:buClr>
              <a:buSzPct val="95000"/>
            </a:pPr>
            <a:r>
              <a:rPr lang="ar-SA" sz="3200" dirty="0">
                <a:latin typeface="Baskerville Old Face" panose="02020602080505020303" pitchFamily="18" charset="0"/>
                <a:cs typeface="DecoType Naskh" panose="02010400000000000000" pitchFamily="2" charset="-78"/>
              </a:rPr>
              <a:t>حتى الأن لم يتم تطبيقه على الإنسان بشكل علاجي وهو في طور البحث والتجريب على الحيوانات ، ويتطلعُ العلماءُ إلى تطبيق هذه التقنية </a:t>
            </a:r>
          </a:p>
          <a:p>
            <a:pPr marL="457200" marR="0" lvl="0" indent="-457200" algn="just" rtl="1">
              <a:spcBef>
                <a:spcPts val="1200"/>
              </a:spcBef>
              <a:spcAft>
                <a:spcPts val="600"/>
              </a:spcAft>
              <a:buClr>
                <a:schemeClr val="tx2"/>
              </a:buClr>
              <a:buSzPct val="95000"/>
              <a:buFont typeface="Wingdings" panose="05000000000000000000" pitchFamily="2" charset="2"/>
              <a:buChar char="q"/>
            </a:pPr>
            <a:r>
              <a:rPr lang="ar-SA" sz="3200" dirty="0">
                <a:latin typeface="Baskerville Old Face" panose="02020602080505020303" pitchFamily="18" charset="0"/>
                <a:cs typeface="DecoType Naskh" panose="02010400000000000000" pitchFamily="2" charset="-78"/>
              </a:rPr>
              <a:t>فالعالم هنري ملير من جامعه ستانفورد يقول :</a:t>
            </a:r>
            <a:r>
              <a:rPr lang="ar-SA" sz="3200" dirty="0">
                <a:solidFill>
                  <a:schemeClr val="accent1"/>
                </a:solidFill>
                <a:latin typeface="Baskerville Old Face" panose="02020602080505020303" pitchFamily="18" charset="0"/>
                <a:cs typeface="DecoType Naskh" panose="02010400000000000000" pitchFamily="2" charset="-78"/>
              </a:rPr>
              <a:t> </a:t>
            </a:r>
            <a:r>
              <a:rPr lang="ar-SA" sz="3200" dirty="0">
                <a:solidFill>
                  <a:schemeClr val="accent2"/>
                </a:solidFill>
                <a:latin typeface="Baskerville Old Face" panose="02020602080505020303" pitchFamily="18" charset="0"/>
                <a:cs typeface="DecoType Naskh" panose="02010400000000000000" pitchFamily="2" charset="-78"/>
              </a:rPr>
              <a:t>" إذا لم يتم اتخاذُ الخطواتِ الأولى لتطبيق التعديل الجيني للخلايا الجرثومية ، فإن التخلص من الأمراض الوراثية لن يكون ممكناً "</a:t>
            </a:r>
            <a:endParaRPr lang="en-US" sz="3200" dirty="0">
              <a:solidFill>
                <a:schemeClr val="accent2"/>
              </a:solidFill>
              <a:latin typeface="Baskerville Old Face" panose="02020602080505020303" pitchFamily="18" charset="0"/>
              <a:cs typeface="DecoType Naskh" panose="02010400000000000000" pitchFamily="2" charset="-78"/>
            </a:endParaRPr>
          </a:p>
        </p:txBody>
      </p:sp>
      <p:pic>
        <p:nvPicPr>
          <p:cNvPr id="6" name="Picture 5" descr="dna_strand_small_no_border.png">
            <a:extLst>
              <a:ext uri="{FF2B5EF4-FFF2-40B4-BE49-F238E27FC236}">
                <a16:creationId xmlns:a16="http://schemas.microsoft.com/office/drawing/2014/main" id="{A0647D7A-43DC-4E1D-990C-1F708B8A1EDA}"/>
              </a:ext>
            </a:extLst>
          </p:cNvPr>
          <p:cNvPicPr>
            <a:picLocks noChangeAspect="1"/>
          </p:cNvPicPr>
          <p:nvPr/>
        </p:nvPicPr>
        <p:blipFill>
          <a:blip r:embed="rId2" cstate="print"/>
          <a:stretch>
            <a:fillRect/>
          </a:stretch>
        </p:blipFill>
        <p:spPr>
          <a:xfrm rot="20380706">
            <a:off x="7889619" y="5549556"/>
            <a:ext cx="1048606" cy="1372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829849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ACEF97D-AFBF-40CF-B6A4-760A1BDBFF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1916</TotalTime>
  <Words>748</Words>
  <Application>Microsoft Office PowerPoint</Application>
  <PresentationFormat>On-screen Show (4:3)</PresentationFormat>
  <Paragraphs>85</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 Light</vt:lpstr>
      <vt:lpstr>Perpetua</vt:lpstr>
      <vt:lpstr>Courier New</vt:lpstr>
      <vt:lpstr>Wingdings</vt:lpstr>
      <vt:lpstr>Baskerville Old Face</vt:lpstr>
      <vt:lpstr>Calibri</vt:lpstr>
      <vt:lpstr>DecoType Naskh</vt:lpstr>
      <vt:lpstr>DecoType Thuluth</vt:lpstr>
      <vt:lpstr>Times New Roman</vt:lpstr>
      <vt:lpstr>Retrospect</vt:lpstr>
      <vt:lpstr>PowerPoint Presentation</vt:lpstr>
      <vt:lpstr>PowerPoint Presentation</vt:lpstr>
      <vt:lpstr>PowerPoint Presentation</vt:lpstr>
      <vt:lpstr> أنواع الامراض التي يتم معالجتها جينياً:</vt:lpstr>
      <vt:lpstr>مميزات العلاج الجيني للخلايا الجسمية للإنسان</vt:lpstr>
      <vt:lpstr>حالة تم علاجها جينياً :</vt:lpstr>
      <vt:lpstr>PowerPoint Presentation</vt:lpstr>
      <vt:lpstr>مخاطر العلاج الجيني للخلايا الجسمية للإنسان   </vt:lpstr>
      <vt:lpstr>العلاج الجيني للأمشاج الجنسية (الحيوان المنوي والبويضة):</vt:lpstr>
      <vt:lpstr>PowerPoint Presentation</vt:lpstr>
      <vt:lpstr>مخاطر العلاج الجيني للأمشاج الجنسية :</vt:lpstr>
      <vt:lpstr>الحدود الأخلاقية والدينية والقانونية للعلاج الجيني </vt:lpstr>
      <vt:lpstr>الحدود الأخلاقيةُ والدينيةُ والقانونية للعلاج الجيني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الوراثة والمجتمع</dc:title>
  <dc:creator>elc</dc:creator>
  <cp:lastModifiedBy>Arij</cp:lastModifiedBy>
  <cp:revision>263</cp:revision>
  <dcterms:created xsi:type="dcterms:W3CDTF">2017-06-20T06:50:00Z</dcterms:created>
  <dcterms:modified xsi:type="dcterms:W3CDTF">2017-12-04T09:28:57Z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TC018572829991</vt:lpwstr>
  </property>
</Properties>
</file>