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97" r:id="rId2"/>
  </p:sldMasterIdLst>
  <p:notesMasterIdLst>
    <p:notesMasterId r:id="rId20"/>
  </p:notesMasterIdLst>
  <p:handoutMasterIdLst>
    <p:handoutMasterId r:id="rId21"/>
  </p:handoutMasterIdLst>
  <p:sldIdLst>
    <p:sldId id="284" r:id="rId3"/>
    <p:sldId id="298" r:id="rId4"/>
    <p:sldId id="306" r:id="rId5"/>
    <p:sldId id="299" r:id="rId6"/>
    <p:sldId id="260" r:id="rId7"/>
    <p:sldId id="285" r:id="rId8"/>
    <p:sldId id="282" r:id="rId9"/>
    <p:sldId id="305" r:id="rId10"/>
    <p:sldId id="307" r:id="rId11"/>
    <p:sldId id="308" r:id="rId12"/>
    <p:sldId id="309" r:id="rId13"/>
    <p:sldId id="314" r:id="rId14"/>
    <p:sldId id="310" r:id="rId15"/>
    <p:sldId id="311" r:id="rId16"/>
    <p:sldId id="312" r:id="rId17"/>
    <p:sldId id="315" r:id="rId18"/>
    <p:sldId id="313" r:id="rId19"/>
  </p:sldIdLst>
  <p:sldSz cx="9144000" cy="6858000" type="screen4x3"/>
  <p:notesSz cx="6858000" cy="9144000"/>
  <p:embeddedFontLst>
    <p:embeddedFont>
      <p:font typeface="DecoType Thuluth" charset="-78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askerville Old Face" pitchFamily="18" charset="0"/>
      <p:regular r:id="rId27"/>
    </p:embeddedFont>
    <p:embeddedFont>
      <p:font typeface="DecoType Naskh" charset="-78"/>
      <p:regular r:id="rId28"/>
    </p:embeddedFont>
    <p:embeddedFont>
      <p:font typeface="Calibri Light" charset="0"/>
      <p:regular r:id="rId29"/>
      <p:italic r:id="rId30"/>
    </p:embeddedFont>
    <p:embeddedFont>
      <p:font typeface="Perpetua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876" autoAdjust="0"/>
    <p:restoredTop sz="94650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2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36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56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5FD3-D6CC-44B4-8296-50FB0EB93C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47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5FD3-D6CC-44B4-8296-50FB0EB93C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47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7F27-ED9B-489A-AFF9-29656A9F9A7C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E70-E583-42E4-B524-58234996BE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na_strand_border.png">
            <a:extLst>
              <a:ext uri="{FF2B5EF4-FFF2-40B4-BE49-F238E27FC236}">
                <a16:creationId xmlns:a16="http://schemas.microsoft.com/office/drawing/2014/main" xmlns="" id="{30A1AB64-5645-4FCB-8953-7A664616B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na_large_no_shadow.png">
            <a:extLst>
              <a:ext uri="{FF2B5EF4-FFF2-40B4-BE49-F238E27FC236}">
                <a16:creationId xmlns:a16="http://schemas.microsoft.com/office/drawing/2014/main" xmlns="" id="{945E4555-9C5D-4111-BDBB-11B9DB6FF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2" name="Picture 11" descr="dna_large.png">
            <a:extLst>
              <a:ext uri="{FF2B5EF4-FFF2-40B4-BE49-F238E27FC236}">
                <a16:creationId xmlns:a16="http://schemas.microsoft.com/office/drawing/2014/main" xmlns="" id="{401A9203-A1BD-4E7B-BD18-B6FECE57AE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30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A726-4940-4A29-A22D-443A398FA47B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6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6851-FB52-41A5-B94F-2E6B69DB3DD5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E70-E583-42E4-B524-58234996B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05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479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317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3B3-C837-49E9-BDB8-247DC32CF40C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9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84AA-5432-4C0A-9887-2A1D1AE75C1E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85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8A1-AF2B-4DBA-B614-D46478F298CF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40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3779-16F2-4492-9DCC-269A329A49BC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75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719-FD1A-4784-ADB2-4C250DA0141D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65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979D-3F52-4993-AE1E-2B94E25E92E9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84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EC01BD4-E70F-4B3C-8484-7380F1477E3F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76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DDA-E07F-435C-AA10-BC982AD3A085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na_strand_b_w.png">
            <a:extLst>
              <a:ext uri="{FF2B5EF4-FFF2-40B4-BE49-F238E27FC236}">
                <a16:creationId xmlns:a16="http://schemas.microsoft.com/office/drawing/2014/main" xmlns="" id="{3EDB032D-4A54-44B7-AC6B-7590AE5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1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7583BD-3742-4BA8-8F49-7B95F29D819A}" type="datetime1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na_strand_b_w.png">
            <a:extLst>
              <a:ext uri="{FF2B5EF4-FFF2-40B4-BE49-F238E27FC236}">
                <a16:creationId xmlns:a16="http://schemas.microsoft.com/office/drawing/2014/main" xmlns="" id="{EE9E4BB0-C8B7-4906-966B-DA53D90E990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5B16DA-E11E-45FA-ACF1-241B08C545F9}"/>
              </a:ext>
            </a:extLst>
          </p:cNvPr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4EA1A7-6277-4AB5-AD42-0A1E7503DED0}"/>
              </a:ext>
            </a:extLst>
          </p:cNvPr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2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3654" r:id="rId14"/>
    <p:sldLayoutId id="2147483664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09FCC1-FA08-40B1-8054-05D3297203A1}"/>
              </a:ext>
            </a:extLst>
          </p:cNvPr>
          <p:cNvSpPr/>
          <p:nvPr/>
        </p:nvSpPr>
        <p:spPr>
          <a:xfrm>
            <a:off x="1776745" y="5249403"/>
            <a:ext cx="5903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ourier New" panose="02070309020205020404" pitchFamily="49" charset="0"/>
                <a:cs typeface="DecoType Thuluth" panose="02010000000000000000" pitchFamily="2" charset="-78"/>
              </a:rPr>
              <a:t>الية تكوين الحيوانات المنوية و البويضات </a:t>
            </a:r>
            <a:endParaRPr lang="en-US" sz="3200" b="1" dirty="0">
              <a:solidFill>
                <a:schemeClr val="bg1"/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1C61B8-6A42-4AF3-B624-9FEACE3B6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227" y="37730"/>
            <a:ext cx="1451676" cy="1410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8369D9-B2B7-48C2-BA78-A7091410DAB0}"/>
              </a:ext>
            </a:extLst>
          </p:cNvPr>
          <p:cNvSpPr/>
          <p:nvPr/>
        </p:nvSpPr>
        <p:spPr>
          <a:xfrm>
            <a:off x="2383365" y="1480112"/>
            <a:ext cx="43434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DecoType Thuluth" panose="02010000000000000000" pitchFamily="2" charset="-78"/>
              </a:rPr>
              <a:t>الوراثة والمجتمع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  <a:p>
            <a:pPr algn="ctr"/>
            <a:endParaRPr lang="ar-SA" sz="32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  <a:p>
            <a:pPr algn="ctr"/>
            <a:endParaRPr lang="ar-SA" sz="28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  <a:p>
            <a:pPr algn="ctr"/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DecoType Thuluth" panose="02010000000000000000" pitchFamily="2" charset="-78"/>
              </a:rPr>
              <a:t>المساق الإلكتروني الثاني مفتوح المصدر</a:t>
            </a:r>
          </a:p>
          <a:p>
            <a:pPr algn="ctr"/>
            <a:endParaRPr lang="ar-SA" sz="28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  <a:p>
            <a:pPr algn="ctr"/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DecoType Thuluth" panose="02010000000000000000" pitchFamily="2" charset="-78"/>
              </a:rPr>
              <a:t>مركز التعلم الإلكتروني </a:t>
            </a:r>
          </a:p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DecoType Thuluth" panose="020100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C5659EB-E3E0-4364-85F0-5F87FD9E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503B52-5A00-4B59-B502-F62E5113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970" y="2076781"/>
            <a:ext cx="1276190" cy="123809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pic>
        <p:nvPicPr>
          <p:cNvPr id="11" name="Picture 10" descr="dna_strand_small_no_border.png">
            <a:extLst>
              <a:ext uri="{FF2B5EF4-FFF2-40B4-BE49-F238E27FC236}">
                <a16:creationId xmlns:a16="http://schemas.microsoft.com/office/drawing/2014/main" xmlns="" id="{AE84D2B1-58CE-40F6-8F40-12D6F992DA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16763">
            <a:off x="216709" y="3882973"/>
            <a:ext cx="2269231" cy="297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092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812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يبدأ تكوين البويضات في المبيض منذ المراحل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الجنينية الأولى 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للأنثى</a:t>
            </a:r>
            <a:endParaRPr lang="ar-SA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تتكون الخلايا البيضية الأم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التي تنقسم  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لتكثير عددها الى حد معين يقدر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بعدة ملايين</a:t>
            </a:r>
            <a:endParaRPr lang="ar-SA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يتوقف انقسام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 الخلايا الأم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لتقوم بالتمايز الى خلايا ب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يضية أولية</a:t>
            </a:r>
            <a:endParaRPr lang="ar-SA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تدخل الخلايا البيضية الأولية في الطور الأول من الانقسام المنصف</a:t>
            </a:r>
            <a:endParaRPr lang="ar-SA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تتوقف في الطور التمهيدي و لن تكمل ذلك الطور الا عند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بلوغ الأنثى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endParaRPr lang="ar-JO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لأن  هذه العملية تحتاج الى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الهرمونات الأنثوية </a:t>
            </a:r>
            <a:endParaRPr lang="ar-SA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/>
            <a:endParaRPr lang="ar-SA" b="1" dirty="0"/>
          </a:p>
          <a:p>
            <a:pPr algn="r"/>
            <a:r>
              <a:rPr lang="en-US" b="1" dirty="0"/>
              <a:t> </a:t>
            </a:r>
            <a:endParaRPr lang="ar-SA" b="1" dirty="0"/>
          </a:p>
          <a:p>
            <a:pPr algn="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F6BFBD-C1E4-4DB2-BB71-659F991EE80E}"/>
              </a:ext>
            </a:extLst>
          </p:cNvPr>
          <p:cNvSpPr txBox="1"/>
          <p:nvPr/>
        </p:nvSpPr>
        <p:spPr>
          <a:xfrm>
            <a:off x="6019800" y="990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تكوين البويضات</a:t>
            </a:r>
            <a:endParaRPr lang="en-US" sz="40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9" name="Picture 8" descr="dna_strand_small_no_border.png">
            <a:extLst>
              <a:ext uri="{FF2B5EF4-FFF2-40B4-BE49-F238E27FC236}">
                <a16:creationId xmlns:a16="http://schemas.microsoft.com/office/drawing/2014/main" xmlns="" id="{3C551013-FB52-4864-81D8-D6F8BB307D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9C78D-7189-4FD3-BF13-244817B5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xmlns="" id="{50BCC15C-AA1A-4FAF-A36D-DC6433C92896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10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362757"/>
          </a:xfrm>
        </p:spPr>
        <p:txBody>
          <a:bodyPr>
            <a:normAutofit/>
          </a:bodyPr>
          <a:lstStyle/>
          <a:p>
            <a:pPr algn="r" rtl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يكتمل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الطور الأول 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من الانقسام المنصف</a:t>
            </a:r>
            <a:r>
              <a:rPr lang="ar-SA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عند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البلوغ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مكونا خليتين </a:t>
            </a:r>
            <a:endParaRPr lang="ar-SA" sz="24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4" algn="r" rt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إ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ح</a:t>
            </a:r>
            <a:r>
              <a:rPr lang="ar-SA" sz="2400" dirty="0" err="1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دا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هما كبيرة و هي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الخلية البيضية الثانوية</a:t>
            </a:r>
          </a:p>
          <a:p>
            <a:pPr lvl="4" algn="r" rt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و الأخرى صغيرة الحجم و هي </a:t>
            </a:r>
            <a:r>
              <a:rPr lang="ar-JO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الجسم القطبي الأول</a:t>
            </a:r>
            <a:endParaRPr lang="ar-SA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4" algn="r" rt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تحوي كلا الخليتين الكمية نفسها من المادة الوراثية </a:t>
            </a:r>
            <a:endParaRPr lang="ar-SA" sz="24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سرعان ما تدخل الخلية البيضية الثانوية بالطور الثاني من الانقسام المنصف </a:t>
            </a:r>
            <a:endParaRPr lang="ar-SA" sz="24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SA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لكنها تتوقف عند الطور الاستوائي و لن تكمله الا عند حدوث الاخصاب</a:t>
            </a:r>
            <a:endParaRPr lang="ar-SA" sz="24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حيث تكمل ذلك الطور معطية خلية بيضية ناضجة كبيرة</a:t>
            </a:r>
            <a:r>
              <a:rPr lang="ar-SA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(مخصبه)</a:t>
            </a:r>
            <a:r>
              <a:rPr lang="ar-JO" sz="24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و الجسم القطبي الثاني</a:t>
            </a:r>
            <a:endParaRPr lang="en-US" sz="24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 descr="dna_strand_small_no_border.png">
            <a:extLst>
              <a:ext uri="{FF2B5EF4-FFF2-40B4-BE49-F238E27FC236}">
                <a16:creationId xmlns:a16="http://schemas.microsoft.com/office/drawing/2014/main" xmlns="" id="{D563A62B-9855-44E9-B6BF-E34767334A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B4AD38-18BF-431E-9376-EE8276E6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8DC76CA6-F0E5-425D-A036-D85219AB5A13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FFADE67E-18D2-41C4-A075-2198E43595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تكوين البويضات</a:t>
            </a:r>
            <a:endParaRPr lang="en-US" sz="40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03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057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b="1" dirty="0"/>
          </a:p>
          <a:p>
            <a:pPr algn="r"/>
            <a:r>
              <a:rPr lang="en-US" b="1" dirty="0"/>
              <a:t> </a:t>
            </a:r>
            <a:endParaRPr lang="ar-SA" b="1" dirty="0"/>
          </a:p>
          <a:p>
            <a:pPr algn="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F6BFBD-C1E4-4DB2-BB71-659F991EE80E}"/>
              </a:ext>
            </a:extLst>
          </p:cNvPr>
          <p:cNvSpPr txBox="1"/>
          <p:nvPr/>
        </p:nvSpPr>
        <p:spPr>
          <a:xfrm>
            <a:off x="6244244" y="19567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تكوين البويضات</a:t>
            </a:r>
            <a:endParaRPr lang="en-US" sz="40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9" name="Picture 8" descr="dna_strand_small_no_border.png">
            <a:extLst>
              <a:ext uri="{FF2B5EF4-FFF2-40B4-BE49-F238E27FC236}">
                <a16:creationId xmlns:a16="http://schemas.microsoft.com/office/drawing/2014/main" xmlns="" id="{3C551013-FB52-4864-81D8-D6F8BB307D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9C78D-7189-4FD3-BF13-244817B5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xmlns="" id="{50BCC15C-AA1A-4FAF-A36D-DC6433C92896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563303"/>
            <a:ext cx="5334000" cy="567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5181600"/>
            <a:ext cx="13676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2n= 46 </a:t>
            </a:r>
            <a:r>
              <a:rPr lang="ar-SA" sz="1400" b="1" dirty="0" smtClean="0"/>
              <a:t>كروموسوم</a:t>
            </a:r>
          </a:p>
          <a:p>
            <a:r>
              <a:rPr lang="en-US" sz="1400" b="1" dirty="0" smtClean="0"/>
              <a:t>1n= 23</a:t>
            </a:r>
            <a:r>
              <a:rPr lang="ar-SA" sz="1400" b="1" dirty="0" smtClean="0"/>
              <a:t>كروموسوم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889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604"/>
            <a:ext cx="8686800" cy="1542196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لماذا تفقد الأنثى القدرة على الانجاب بعد عمر معين بينما تستمر قدرة الرجل على ذلك؟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21" y="2286000"/>
            <a:ext cx="7543801" cy="3517077"/>
          </a:xfrm>
        </p:spPr>
        <p:txBody>
          <a:bodyPr>
            <a:normAutofit/>
          </a:bodyPr>
          <a:lstStyle/>
          <a:p>
            <a:pPr lvl="2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عند الرجل الخلايا المنوية الأم </a:t>
            </a:r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تستمر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بالانقسامات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المتساوية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و يتكاثر عددها طيلة حياة الرجل و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لذلك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تبقى عملية تكوين الحيوانات المنوية </a:t>
            </a:r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مستمرة</a:t>
            </a:r>
          </a:p>
          <a:p>
            <a:pPr lvl="2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endParaRPr lang="ar-SA" sz="28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2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أما الخلايا البيضية الأم فان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انقساماتها المتساوية و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تكاثرها يتوقف منذ ما قبل ولادة الأنثى و بالتالي عندما تنضب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فان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عملية تكوين البويضات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تتوقف</a:t>
            </a:r>
            <a:endParaRPr lang="en-US" sz="28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ctr"/>
            <a:endParaRPr lang="en-US" sz="2800" b="1" dirty="0"/>
          </a:p>
          <a:p>
            <a:endParaRPr lang="en-US" sz="2800" dirty="0"/>
          </a:p>
        </p:txBody>
      </p:sp>
      <p:pic>
        <p:nvPicPr>
          <p:cNvPr id="4" name="Picture 3" descr="dna_strand_small_no_border.png">
            <a:extLst>
              <a:ext uri="{FF2B5EF4-FFF2-40B4-BE49-F238E27FC236}">
                <a16:creationId xmlns:a16="http://schemas.microsoft.com/office/drawing/2014/main" xmlns="" id="{BC015EC5-2C29-426F-A50A-21693EE3B3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368F29-6E94-4CA0-BC53-46975CE5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2B7027BE-6A4A-49EA-86B5-9020ED63714C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19" y="617756"/>
            <a:ext cx="7924800" cy="1450757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لماذا تزداد احتمالية انجاب أطفال مصابين بأمراض وراثية كروموسوميه مع تقدم عمر الأم عند الحمل؟</a:t>
            </a:r>
            <a:r>
              <a:rPr lang="ar-SA" sz="3200" b="1" dirty="0"/>
              <a:t/>
            </a:r>
            <a:br>
              <a:rPr lang="ar-SA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5734"/>
            <a:ext cx="8534399" cy="4023360"/>
          </a:xfrm>
        </p:spPr>
        <p:txBody>
          <a:bodyPr>
            <a:normAutofit/>
          </a:bodyPr>
          <a:lstStyle/>
          <a:p>
            <a:pPr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endParaRPr lang="en-US" sz="2800" dirty="0"/>
          </a:p>
          <a:p>
            <a:pPr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الفترة الطويلة التي تحتاجها عملية تكوين البويضة (منذ ما قبل الولادة الى لحظة الاباضة بعد البلوغ )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تم ربطها علميا بالزيادة المضطردة لانجاب أطفال مصابين بأمراض وراثية كروموسوميه</a:t>
            </a:r>
          </a:p>
          <a:p>
            <a:pPr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endParaRPr lang="ar-SA" sz="28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يعتقد أن ذلك مرتبط بزيادة احتمال حدوث تقطع و تآكل الخيوط المغزلية المرتبطة بالكروموسومات و المسؤولة عن توزيعها بين الخلايا</a:t>
            </a:r>
            <a:r>
              <a:rPr lang="ar-JO" sz="2800" dirty="0">
                <a:solidFill>
                  <a:schemeClr val="tx1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 الناتجة بشكل متساوي</a:t>
            </a:r>
            <a:endParaRPr lang="en-US" sz="2800" dirty="0">
              <a:solidFill>
                <a:schemeClr val="tx1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/>
            <a:endParaRPr lang="en-US" sz="2800" dirty="0"/>
          </a:p>
        </p:txBody>
      </p:sp>
      <p:pic>
        <p:nvPicPr>
          <p:cNvPr id="4" name="Picture 3" descr="dna_strand_small_no_border.png">
            <a:extLst>
              <a:ext uri="{FF2B5EF4-FFF2-40B4-BE49-F238E27FC236}">
                <a16:creationId xmlns:a16="http://schemas.microsoft.com/office/drawing/2014/main" xmlns="" id="{D1F13D88-6DC2-41C6-B774-F9A2D8C38E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8F5518-C093-4FF1-AD05-86122918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A4B6D0B2-2683-4542-BB5D-7CB01B2ED182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7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52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chemeClr val="tx2"/>
              </a:buClr>
              <a:buSzPct val="94000"/>
              <a:buFont typeface="Wingdings" pitchFamily="2" charset="2"/>
              <a:buChar char="q"/>
            </a:pPr>
            <a:r>
              <a:rPr lang="ar-JO" sz="20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الإباضة هو خروج البويضة الناتجة من أحد المبيضين إلى قناة فالوب حيث سيتم التلقيح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</a:pPr>
            <a:endParaRPr lang="ar-SA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  <a:buFont typeface="Wingdings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تحدث الاباضة لدى غالبية النساء في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اليوم 14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من بدء الدورة الشهرية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</a:pP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  <a:buFont typeface="Wingdings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تبقى البويضة حية و سليمة في قناة فالوب لمدة </a:t>
            </a:r>
            <a:r>
              <a:rPr lang="ar-SA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24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ساعة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فاذا لم يتم تلقيحها فإنها تموت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</a:pP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  <a:buFont typeface="Wingdings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لهذا السبب فان فترة الاباضة هي الأكثر احتمالية لحدوث 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الاخصاب </a:t>
            </a:r>
          </a:p>
          <a:p>
            <a:pPr algn="r" rtl="1">
              <a:buClr>
                <a:schemeClr val="tx2"/>
              </a:buClr>
              <a:buSzPct val="94000"/>
            </a:pP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  <a:buFont typeface="Wingdings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و ينصح بالجماع فيها و بما قبلها و بعدها بعدة أيام</a:t>
            </a:r>
          </a:p>
        </p:txBody>
      </p:sp>
      <p:pic>
        <p:nvPicPr>
          <p:cNvPr id="5" name="Picture 4" descr="dna_strand_small_no_border.png">
            <a:extLst>
              <a:ext uri="{FF2B5EF4-FFF2-40B4-BE49-F238E27FC236}">
                <a16:creationId xmlns:a16="http://schemas.microsoft.com/office/drawing/2014/main" xmlns="" id="{762A368C-F81D-426B-B716-38EC327CD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A45CBCF-C6AD-475A-8AD3-C319D284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465A681D-65E9-437E-A34D-48D002B36C8E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FF7693-934F-4839-99B0-137153AD3E15}"/>
              </a:ext>
            </a:extLst>
          </p:cNvPr>
          <p:cNvSpPr/>
          <p:nvPr/>
        </p:nvSpPr>
        <p:spPr>
          <a:xfrm>
            <a:off x="5794300" y="1196183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spc="-50" dirty="0">
                <a:solidFill>
                  <a:schemeClr val="accent2"/>
                </a:solidFill>
                <a:latin typeface="Baskerville Old Face" panose="02020602080505020303" pitchFamily="18" charset="0"/>
                <a:ea typeface="+mj-ea"/>
                <a:cs typeface="DecoType Naskh" panose="02010400000000000000" pitchFamily="2" charset="-78"/>
              </a:rPr>
              <a:t>متى تحدث الإباضة؟</a:t>
            </a:r>
          </a:p>
        </p:txBody>
      </p:sp>
    </p:spTree>
    <p:extLst>
      <p:ext uri="{BB962C8B-B14F-4D97-AF65-F5344CB8AC3E}">
        <p14:creationId xmlns:p14="http://schemas.microsoft.com/office/powerpoint/2010/main" xmlns="" val="189750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679" y="1953265"/>
            <a:ext cx="6280921" cy="41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FF7693-934F-4839-99B0-137153AD3E15}"/>
              </a:ext>
            </a:extLst>
          </p:cNvPr>
          <p:cNvSpPr/>
          <p:nvPr/>
        </p:nvSpPr>
        <p:spPr>
          <a:xfrm>
            <a:off x="5794300" y="1196183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spc="-50" dirty="0">
                <a:solidFill>
                  <a:schemeClr val="accent2"/>
                </a:solidFill>
                <a:latin typeface="Baskerville Old Face" panose="02020602080505020303" pitchFamily="18" charset="0"/>
                <a:ea typeface="+mj-ea"/>
                <a:cs typeface="DecoType Naskh" panose="02010400000000000000" pitchFamily="2" charset="-78"/>
              </a:rPr>
              <a:t>متى تحدث الإباضة؟</a:t>
            </a:r>
          </a:p>
        </p:txBody>
      </p:sp>
    </p:spTree>
    <p:extLst>
      <p:ext uri="{BB962C8B-B14F-4D97-AF65-F5344CB8AC3E}">
        <p14:creationId xmlns:p14="http://schemas.microsoft.com/office/powerpoint/2010/main" xmlns="" val="417917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1F1A57-726A-4796-9125-E3CD2A61EB0F}"/>
              </a:ext>
            </a:extLst>
          </p:cNvPr>
          <p:cNvSpPr/>
          <p:nvPr/>
        </p:nvSpPr>
        <p:spPr>
          <a:xfrm>
            <a:off x="537519" y="9144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المراجع</a:t>
            </a:r>
            <a:endParaRPr lang="en-US" sz="32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ctr"/>
            <a:endParaRPr lang="en-US" sz="14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lvl="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400" dirty="0" err="1">
                <a:latin typeface="Baskerville Old Face" panose="02020602080505020303" pitchFamily="18" charset="0"/>
                <a:cs typeface="DecoType Naskh" panose="02010400000000000000" pitchFamily="2" charset="-78"/>
              </a:rPr>
              <a:t>Vasan</a:t>
            </a:r>
            <a:r>
              <a:rPr lang="en-US" sz="1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SS. Semen analysis and sperm function tests: How much to test?</a:t>
            </a:r>
            <a:r>
              <a:rPr lang="ar-JO" sz="1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en-US" sz="1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Indian J Urol. 2011 Jan;27(1):41-8.</a:t>
            </a:r>
            <a:endParaRPr lang="ar-JO" sz="1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lvl="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endParaRPr lang="en-US" sz="1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lvl="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400" dirty="0" err="1">
                <a:latin typeface="Baskerville Old Face" panose="02020602080505020303" pitchFamily="18" charset="0"/>
                <a:cs typeface="DecoType Naskh" panose="02010400000000000000" pitchFamily="2" charset="-78"/>
              </a:rPr>
              <a:t>Geirsson</a:t>
            </a:r>
            <a:r>
              <a:rPr lang="en-US" sz="1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RT (1991). "Ultrasound instead of last menstrual period as the basis of gestational age assignment". Ultrasound in Obstetrics and Gynecology. 1 (3): 212–9.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217BA01-46B6-4847-8188-A0A789FC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dna_strand_small_no_border.png">
            <a:extLst>
              <a:ext uri="{FF2B5EF4-FFF2-40B4-BE49-F238E27FC236}">
                <a16:creationId xmlns:a16="http://schemas.microsoft.com/office/drawing/2014/main" xmlns="" id="{BF1EBBBA-5D23-4015-B09E-2076665A8E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6763">
            <a:off x="216709" y="3882973"/>
            <a:ext cx="2269231" cy="297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210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5325A7-4C82-4706-838F-2A3BB6DFF0BB}"/>
              </a:ext>
            </a:extLst>
          </p:cNvPr>
          <p:cNvSpPr/>
          <p:nvPr/>
        </p:nvSpPr>
        <p:spPr>
          <a:xfrm>
            <a:off x="381000" y="235154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تعتمد عملية تكوين </a:t>
            </a:r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الأمشاج (الجاميتات) 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عند الإنسان على الانقسام  المنصّف </a:t>
            </a: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سمي بالمنصف لأنه ينتج خلايا بها نصف عدد الكروموسومات الموجودة في الخلية الأم</a:t>
            </a:r>
          </a:p>
          <a:p>
            <a:pPr algn="r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تحدث هذه العملية في الخصية لتكوين </a:t>
            </a:r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الحيوانات المنوية </a:t>
            </a:r>
            <a:r>
              <a:rPr lang="he-IL" sz="2800" dirty="0">
                <a:latin typeface="Baskerville Old Face" panose="02020602080505020303" pitchFamily="18" charset="0"/>
              </a:rPr>
              <a:t>(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الجاميتات الذكرية</a:t>
            </a:r>
            <a:r>
              <a:rPr lang="he-IL" sz="2800" dirty="0">
                <a:latin typeface="Baskerville Old Face" panose="02020602080505020303" pitchFamily="18" charset="0"/>
              </a:rPr>
              <a:t>) 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وفي المبيض لتكوين </a:t>
            </a:r>
            <a:r>
              <a:rPr lang="ar-SA" sz="28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البويضات </a:t>
            </a:r>
            <a:r>
              <a:rPr lang="he-IL" sz="2800" dirty="0">
                <a:latin typeface="Baskerville Old Face" panose="02020602080505020303" pitchFamily="18" charset="0"/>
              </a:rPr>
              <a:t>(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الجاميتات الأنثوية)</a:t>
            </a:r>
            <a:endParaRPr lang="en-US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A6AF70-458C-4715-A28E-F9AB0274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24" y="790754"/>
            <a:ext cx="873896" cy="71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8A7784-A566-4674-BD83-EA80DA947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404" y="1120962"/>
            <a:ext cx="1277235" cy="1303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A82F3A-3932-4952-B456-2777877FF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703" y="833127"/>
            <a:ext cx="873896" cy="715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683C86-78C1-4093-8B9C-8A6AA130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011" y="515869"/>
            <a:ext cx="873896" cy="715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286ED-3C8C-4635-89A6-25C41C5B4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59" y="462498"/>
            <a:ext cx="873896" cy="715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15A750-63C0-4BFC-B2D5-0A2373423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394" y="1159453"/>
            <a:ext cx="873896" cy="715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F7D586-822E-43A5-9EEE-02AA42F6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7" y="789744"/>
            <a:ext cx="873896" cy="715006"/>
          </a:xfrm>
          <a:prstGeom prst="rect">
            <a:avLst/>
          </a:prstGeom>
        </p:spPr>
      </p:pic>
      <p:pic>
        <p:nvPicPr>
          <p:cNvPr id="11" name="Picture 10" descr="dna_strand_small_no_border.png">
            <a:extLst>
              <a:ext uri="{FF2B5EF4-FFF2-40B4-BE49-F238E27FC236}">
                <a16:creationId xmlns:a16="http://schemas.microsoft.com/office/drawing/2014/main" xmlns="" id="{10A19214-F7F1-497A-B54D-1C5CF28CEB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8">
            <a:extLst>
              <a:ext uri="{FF2B5EF4-FFF2-40B4-BE49-F238E27FC236}">
                <a16:creationId xmlns:a16="http://schemas.microsoft.com/office/drawing/2014/main" xmlns="" id="{15B5F3FF-D661-4A57-8510-425576BBFD8A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DCC17B-3253-4687-ABB8-021F1785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4200" y="1143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مقدمة</a:t>
            </a:r>
            <a:endParaRPr lang="en-US" sz="40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85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B01F5-1423-4046-B6BC-67E822E2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066800"/>
            <a:ext cx="2910840" cy="670561"/>
          </a:xfrm>
        </p:spPr>
        <p:txBody>
          <a:bodyPr>
            <a:normAutofit fontScale="90000"/>
          </a:bodyPr>
          <a:lstStyle/>
          <a:p>
            <a:r>
              <a:rPr lang="ar-SA" sz="3600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DecoType Naskh" panose="02010400000000000000" pitchFamily="2" charset="-78"/>
              </a:rPr>
              <a:t>تكوين الحيوانات المنوية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F51A4B-58AF-4A43-A62C-EC150A45DE70}"/>
              </a:ext>
            </a:extLst>
          </p:cNvPr>
          <p:cNvSpPr/>
          <p:nvPr/>
        </p:nvSpPr>
        <p:spPr>
          <a:xfrm>
            <a:off x="304800" y="1853148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تكون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الحيوانات المنوية عند البلوغ في الأنابيب المنوية في الخصيتين</a:t>
            </a: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في جدار  الأنابيب خلايا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منوية أم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عدد الكروموسومات فيها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ثنائي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أي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46</a:t>
            </a:r>
            <a:endParaRPr lang="ar-JO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9000"/>
            </a:pPr>
            <a:endParaRPr lang="ar-JO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عند البلوغ تبدأ بالتمايز لتشكل الخلايا المنوية الأولية التي بدورها تدخل الطور الأول من الانقسام المنصف لتعطي الحيوانات المنوية الثانوية و يكون عدد الكروموسومات فيها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منصفا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أي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23</a:t>
            </a:r>
            <a:endParaRPr lang="ar-JO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9000"/>
            </a:pPr>
            <a:endParaRPr lang="ar-JO" sz="240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و هذه بدورها تدخل الانقسام المنصف الثاني لتعطي الطلائع المنوية </a:t>
            </a: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9000"/>
            </a:pP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9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و هذه الأخيرة بدورها تمر بطور من النضج والنمو لتكون الحيوانات المنوية الناضجة والجاهزة للتلقيح</a:t>
            </a:r>
          </a:p>
        </p:txBody>
      </p:sp>
      <p:pic>
        <p:nvPicPr>
          <p:cNvPr id="4" name="Picture 3" descr="dna_strand_small_no_border.png">
            <a:extLst>
              <a:ext uri="{FF2B5EF4-FFF2-40B4-BE49-F238E27FC236}">
                <a16:creationId xmlns:a16="http://schemas.microsoft.com/office/drawing/2014/main" xmlns="" id="{E0228E41-3008-422A-B0B6-21C05EFB9D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xmlns="" id="{F551F77F-C1F1-4384-A48E-52C4BAADC757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9DFC2-6BC1-4571-BA44-D9E5E2FE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1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B01F5-1423-4046-B6BC-67E822E2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066800"/>
            <a:ext cx="2910840" cy="670561"/>
          </a:xfrm>
        </p:spPr>
        <p:txBody>
          <a:bodyPr>
            <a:normAutofit fontScale="90000"/>
          </a:bodyPr>
          <a:lstStyle/>
          <a:p>
            <a:r>
              <a:rPr lang="ar-SA" sz="3600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DecoType Naskh" panose="02010400000000000000" pitchFamily="2" charset="-78"/>
              </a:rPr>
              <a:t>تكوين الحيوانات المنوية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4" name="Picture 3" descr="dna_strand_small_no_border.png">
            <a:extLst>
              <a:ext uri="{FF2B5EF4-FFF2-40B4-BE49-F238E27FC236}">
                <a16:creationId xmlns:a16="http://schemas.microsoft.com/office/drawing/2014/main" xmlns="" id="{E0228E41-3008-422A-B0B6-21C05EFB9D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xmlns="" id="{F551F77F-C1F1-4384-A48E-52C4BAADC757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9DFC2-6BC1-4571-BA44-D9E5E2FE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A4B3F5-026D-4E99-9367-A9D552C6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236" y="1794752"/>
            <a:ext cx="5697397" cy="44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8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CA7E7D-3368-46B3-A199-9ACCCB84AD8A}"/>
              </a:ext>
            </a:extLst>
          </p:cNvPr>
          <p:cNvSpPr/>
          <p:nvPr/>
        </p:nvSpPr>
        <p:spPr>
          <a:xfrm>
            <a:off x="762000" y="1981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تستمر عملية تكوين الحيوانات المنوية بعد البلوغ مدى الحياة بفضل استمرار انقسام الخلايا المنوية الأم</a:t>
            </a:r>
          </a:p>
          <a:p>
            <a:pPr algn="r" rtl="1"/>
            <a:endParaRPr lang="ar-SA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هل لعمر الأب عند حدوث الحمل  دور  لاصابة الجنين بالأمراض الوراثية؟</a:t>
            </a:r>
          </a:p>
          <a:p>
            <a:pPr marL="342900" indent="-342900" algn="r" rtl="1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ar-SA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Font typeface="Wingdings" pitchFamily="2" charset="2"/>
              <a:buChar char="q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الانقسامات المستمرة للخلايا المنوية الأم  مع مرور السنوات تتعرض إلى حدوث أخطاء أثناء تضاعف المادة الوراثية و بالتالي زيادة احتمالية انجاب ذرية مصابين بأمراض وراثية مع تقدم عمر الأب</a:t>
            </a:r>
            <a:endParaRPr lang="en-US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30" name="Picture 29" descr="dna_strand_small_no_border.png">
            <a:extLst>
              <a:ext uri="{FF2B5EF4-FFF2-40B4-BE49-F238E27FC236}">
                <a16:creationId xmlns:a16="http://schemas.microsoft.com/office/drawing/2014/main" xmlns="" id="{185B67FE-7D2B-4E92-AB22-353334B2EE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Footer Placeholder 8">
            <a:extLst>
              <a:ext uri="{FF2B5EF4-FFF2-40B4-BE49-F238E27FC236}">
                <a16:creationId xmlns:a16="http://schemas.microsoft.com/office/drawing/2014/main" xmlns="" id="{27EBB2A3-38F9-4154-9AB3-BA80BF13BB1F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2FCD8D1-AD77-428B-B81F-5038D795F9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53B01F5-1423-4046-B6BC-67E822E2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066800"/>
            <a:ext cx="2910840" cy="670561"/>
          </a:xfrm>
        </p:spPr>
        <p:txBody>
          <a:bodyPr>
            <a:normAutofit fontScale="90000"/>
          </a:bodyPr>
          <a:lstStyle/>
          <a:p>
            <a:r>
              <a:rPr lang="ar-SA" sz="3600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DecoType Naskh" panose="02010400000000000000" pitchFamily="2" charset="-78"/>
              </a:rPr>
              <a:t>تكوين الحيوانات المنوية</a:t>
            </a:r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E8A530-9125-42AA-AE82-9BA671BE3F66}"/>
              </a:ext>
            </a:extLst>
          </p:cNvPr>
          <p:cNvSpPr/>
          <p:nvPr/>
        </p:nvSpPr>
        <p:spPr>
          <a:xfrm>
            <a:off x="762000" y="1752600"/>
            <a:ext cx="762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السائل المنوي الذي يتم قذفه وقت الجماع يحوي إضافة للحيوانات المنوية العديد من المواد الأخرى اللازمة لضمان حيوية الحيوانات المنوية مثل:</a:t>
            </a:r>
          </a:p>
          <a:p>
            <a:pPr lvl="3" algn="just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الفركتوز </a:t>
            </a:r>
          </a:p>
          <a:p>
            <a:pPr lvl="3" algn="just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البروتينات و خاصة الأنزيمات</a:t>
            </a:r>
            <a:endParaRPr lang="ar-JO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3" algn="just" rtl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و الفيتامينات و غيرها</a:t>
            </a:r>
            <a:endParaRPr lang="en-US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1E967F-966F-4B7B-A961-F9909516F635}"/>
              </a:ext>
            </a:extLst>
          </p:cNvPr>
          <p:cNvSpPr/>
          <p:nvPr/>
        </p:nvSpPr>
        <p:spPr>
          <a:xfrm>
            <a:off x="6705600" y="1223224"/>
            <a:ext cx="1524777" cy="529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rtl="1">
              <a:lnSpc>
                <a:spcPct val="85000"/>
              </a:lnSpc>
              <a:spcBef>
                <a:spcPct val="0"/>
              </a:spcBef>
            </a:pPr>
            <a:r>
              <a:rPr lang="ar-SA" sz="32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السائل المنوي </a:t>
            </a:r>
            <a:endParaRPr lang="en-US" sz="32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8" name="Picture 7" descr="dna_strand_small_no_border.png">
            <a:extLst>
              <a:ext uri="{FF2B5EF4-FFF2-40B4-BE49-F238E27FC236}">
                <a16:creationId xmlns:a16="http://schemas.microsoft.com/office/drawing/2014/main" xmlns="" id="{6355076D-8635-4A49-9CA2-6A8F87E76A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xmlns="" id="{41C84710-692B-4ACE-80FA-92EA08ACFCE0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C7696-D40D-447B-9EA8-A5778A3094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81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AE1105-52EA-4C0A-9C82-9BB12360A0E6}"/>
              </a:ext>
            </a:extLst>
          </p:cNvPr>
          <p:cNvSpPr/>
          <p:nvPr/>
        </p:nvSpPr>
        <p:spPr>
          <a:xfrm>
            <a:off x="381000" y="17652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اللون أبيض مائل للصفار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الحجم أن يكون </a:t>
            </a:r>
            <a:r>
              <a:rPr lang="ar-SA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2-6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ملم بعد انقطاع </a:t>
            </a:r>
            <a:r>
              <a:rPr lang="ar-SA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2-7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أيام من الجماع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درجة الحموضة تميل أن تكون قاعدية قليلا من </a:t>
            </a:r>
            <a:r>
              <a:rPr lang="ar-SA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7.2</a:t>
            </a:r>
            <a:r>
              <a:rPr lang="en-US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إلى </a:t>
            </a:r>
            <a:r>
              <a:rPr lang="ar-SA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8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en-US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الحيوانات المنوية عددها </a:t>
            </a:r>
            <a:r>
              <a:rPr lang="ar-JO" sz="2400" b="1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20-40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مليون لكل </a:t>
            </a:r>
            <a:r>
              <a:rPr lang="ar-JO" sz="2400" dirty="0"/>
              <a:t>مليمتر مكعب</a:t>
            </a:r>
          </a:p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حركة نصفها على الأقل صحيحة و شكل نصفها على الأقل صحيح و المادة الوراثية فيها صحيحة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chemeClr val="tx2"/>
              </a:buClr>
              <a:buSzPct val="93000"/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السائل المنوي الصحي لا يحوي خلاليا الدم الحمراء و الميكروبات و الأجسام المضادة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2B84B6-8904-4E92-9D5B-88F4423F2573}"/>
              </a:ext>
            </a:extLst>
          </p:cNvPr>
          <p:cNvSpPr/>
          <p:nvPr/>
        </p:nvSpPr>
        <p:spPr>
          <a:xfrm>
            <a:off x="5105400" y="1219200"/>
            <a:ext cx="342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الخصائص الطبيعية للسائل المنوي </a:t>
            </a:r>
            <a:endParaRPr lang="en-US" sz="32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9" name="Picture 8" descr="dna_strand_small_no_border.png">
            <a:extLst>
              <a:ext uri="{FF2B5EF4-FFF2-40B4-BE49-F238E27FC236}">
                <a16:creationId xmlns:a16="http://schemas.microsoft.com/office/drawing/2014/main" xmlns="" id="{29461C4C-36EC-426D-82EB-4789A9F0C9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xmlns="" id="{7DD6A396-6C0D-42B2-9EFF-F1F8D9429D81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A73C93-F8B6-4022-81E6-0F529F88B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dirty="0"/>
              <a:t>الوراثة و المجتمع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55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928E7-7BBC-4912-A24F-7BD2E02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defTabSz="457200"/>
            <a:r>
              <a:rPr lang="ar-JO" sz="3200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DecoType Naskh" panose="02010400000000000000" pitchFamily="2" charset="-78"/>
              </a:rPr>
              <a:t>أهمية المحافظة على صحة الحيوانات المنوية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0"/>
              <a:ea typeface="+mn-ea"/>
              <a:cs typeface="DecoType Naskh" panose="0201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4D35289-BE6D-4289-A726-4BB80737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10FCAC-707A-43AC-88B2-B5692893D98F}"/>
              </a:ext>
            </a:extLst>
          </p:cNvPr>
          <p:cNvSpPr/>
          <p:nvPr/>
        </p:nvSpPr>
        <p:spPr>
          <a:xfrm>
            <a:off x="2971800" y="1958250"/>
            <a:ext cx="571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الحيوانات المنوية حساسة و يجب توفر العديد من الخصائص بها و بالوسط المحيط بها حتى تعمل بصورة صحيحة </a:t>
            </a:r>
            <a:endParaRPr lang="ar-SA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/>
            <a:endParaRPr lang="ar-SA" sz="28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Font typeface="Wingdings" pitchFamily="2" charset="2"/>
              <a:buChar char="q"/>
            </a:pPr>
            <a:r>
              <a:rPr lang="ar-JO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لذلك </a:t>
            </a:r>
            <a:r>
              <a:rPr lang="ar-JO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كان لزاما على الرجل تجنب كل ما قد يضر بإنتاج الحيوانات المنوية كما و نوعا مثل</a:t>
            </a:r>
            <a:r>
              <a:rPr lang="ar-SA" sz="28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:</a:t>
            </a:r>
          </a:p>
          <a:p>
            <a:pPr lvl="2" algn="r" rtl="1">
              <a:buClr>
                <a:schemeClr val="tx2"/>
              </a:buClr>
              <a:buFont typeface="Wingdings" pitchFamily="2" charset="2"/>
              <a:buChar char="§"/>
            </a:pPr>
            <a:r>
              <a:rPr lang="ar-JO" sz="20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أن يحافظ على نشاطه </a:t>
            </a:r>
            <a:endParaRPr lang="ar-SA" sz="20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2" algn="r" rtl="1">
              <a:buClr>
                <a:schemeClr val="tx2"/>
              </a:buClr>
              <a:buFont typeface="Wingdings" pitchFamily="2" charset="2"/>
              <a:buChar char="§"/>
            </a:pPr>
            <a:r>
              <a:rPr lang="ar-JO" sz="20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ضبط وزنه و تغذيته </a:t>
            </a:r>
            <a:endParaRPr lang="ar-SA" sz="20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lvl="2" algn="r" rtl="1">
              <a:buClr>
                <a:schemeClr val="tx2"/>
              </a:buClr>
              <a:buFont typeface="Wingdings" pitchFamily="2" charset="2"/>
              <a:buChar char="§"/>
            </a:pPr>
            <a:r>
              <a:rPr lang="ar-JO" sz="20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يبتعد عن التدخين و الكحول و الممارسات الجنسية غير الصحية</a:t>
            </a:r>
            <a:endParaRPr lang="en-US" sz="20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5" name="صورة 1" descr="Image result for ‫السائل المنوي غدة‬‎">
            <a:extLst>
              <a:ext uri="{FF2B5EF4-FFF2-40B4-BE49-F238E27FC236}">
                <a16:creationId xmlns:a16="http://schemas.microsoft.com/office/drawing/2014/main" xmlns="" id="{0E4783A7-B38B-410C-B9F0-0AD6BD41B3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971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na_strand_small_no_border.png">
            <a:extLst>
              <a:ext uri="{FF2B5EF4-FFF2-40B4-BE49-F238E27FC236}">
                <a16:creationId xmlns:a16="http://schemas.microsoft.com/office/drawing/2014/main" xmlns="" id="{A917EE63-0BA6-4514-AE55-BDC2BDA0AF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B0BD13E9-FA6C-41CE-9429-85AA97292BDE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الوراثة و المجتمع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19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1336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chemeClr val="tx2"/>
              </a:buClr>
              <a:buSzPct val="94000"/>
            </a:pPr>
            <a:endParaRPr lang="ar-SA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تكوين </a:t>
            </a:r>
            <a:r>
              <a:rPr lang="ar-SA" sz="240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الأمشاج الانثويه 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يبدأ قبل ولاده الانثى </a:t>
            </a: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algn="r" rtl="1">
              <a:buClr>
                <a:schemeClr val="tx2"/>
              </a:buClr>
              <a:buSzPct val="94000"/>
            </a:pP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تكتمل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بشكل جزئي عند البلوغ </a:t>
            </a: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endParaRPr lang="ar-JO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  <a:p>
            <a:pPr marL="342900" indent="-342900" algn="r" rtl="1">
              <a:buClr>
                <a:schemeClr val="tx2"/>
              </a:buClr>
              <a:buSzPct val="94000"/>
              <a:buFont typeface="Wingdings" panose="05000000000000000000" pitchFamily="2" charset="2"/>
              <a:buChar char="q"/>
            </a:pP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لكنها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لا تكون مكتمله النضوج 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الا 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عند حدوث ال</a:t>
            </a:r>
            <a:r>
              <a:rPr lang="ar-JO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اخصاب</a:t>
            </a:r>
            <a:r>
              <a:rPr lang="ar-SA" sz="2400" dirty="0">
                <a:latin typeface="Baskerville Old Face" panose="02020602080505020303" pitchFamily="18" charset="0"/>
                <a:cs typeface="DecoType Naskh" panose="02010400000000000000" pitchFamily="2" charset="-78"/>
              </a:rPr>
              <a:t>  </a:t>
            </a:r>
            <a:endParaRPr lang="en-US" sz="2400" dirty="0"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990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spc="-50" dirty="0">
                <a:solidFill>
                  <a:schemeClr val="accent2"/>
                </a:solidFill>
                <a:latin typeface="Baskerville Old Face" panose="02020602080505020303" pitchFamily="18" charset="0"/>
                <a:cs typeface="DecoType Naskh" panose="02010400000000000000" pitchFamily="2" charset="-78"/>
              </a:rPr>
              <a:t>تكوين البويضات</a:t>
            </a:r>
            <a:endParaRPr lang="en-US" sz="4000" spc="-50" dirty="0">
              <a:solidFill>
                <a:schemeClr val="accent2"/>
              </a:solidFill>
              <a:latin typeface="Baskerville Old Face" panose="02020602080505020303" pitchFamily="18" charset="0"/>
              <a:cs typeface="DecoType Naskh" panose="02010400000000000000" pitchFamily="2" charset="-78"/>
            </a:endParaRPr>
          </a:p>
        </p:txBody>
      </p:sp>
      <p:pic>
        <p:nvPicPr>
          <p:cNvPr id="7" name="Picture 6" descr="dna_strand_small_no_border.png">
            <a:extLst>
              <a:ext uri="{FF2B5EF4-FFF2-40B4-BE49-F238E27FC236}">
                <a16:creationId xmlns:a16="http://schemas.microsoft.com/office/drawing/2014/main" xmlns="" id="{5989D5EA-AE7B-4779-B817-92F0028C78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0706">
            <a:off x="7889619" y="5549556"/>
            <a:ext cx="1048606" cy="13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CA7DBE-8D91-432E-9494-C1824063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xmlns="" id="{0B287F65-C687-4772-9DA0-D717BE1306E6}"/>
              </a:ext>
            </a:extLst>
          </p:cNvPr>
          <p:cNvSpPr txBox="1">
            <a:spLocks/>
          </p:cNvSpPr>
          <p:nvPr/>
        </p:nvSpPr>
        <p:spPr>
          <a:xfrm>
            <a:off x="2764639" y="6517177"/>
            <a:ext cx="3559961" cy="30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200" dirty="0">
                <a:solidFill>
                  <a:schemeClr val="bg1"/>
                </a:solidFill>
              </a:rPr>
              <a:t>الوراثة و المجتمع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333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CEF97D-AFBF-40CF-B6A4-760A1BDB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1682</TotalTime>
  <Words>866</Words>
  <Application>Microsoft Office PowerPoint</Application>
  <PresentationFormat>On-screen Show (4:3)</PresentationFormat>
  <Paragraphs>147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Courier New</vt:lpstr>
      <vt:lpstr>DecoType Thuluth</vt:lpstr>
      <vt:lpstr>Calibri</vt:lpstr>
      <vt:lpstr>Baskerville Old Face</vt:lpstr>
      <vt:lpstr>DecoType Naskh</vt:lpstr>
      <vt:lpstr>Wingdings</vt:lpstr>
      <vt:lpstr>Calibri Light</vt:lpstr>
      <vt:lpstr>Times New Roman</vt:lpstr>
      <vt:lpstr>Perpetua</vt:lpstr>
      <vt:lpstr>Retrospect</vt:lpstr>
      <vt:lpstr>Slide 1</vt:lpstr>
      <vt:lpstr>Slide 2</vt:lpstr>
      <vt:lpstr>تكوين الحيوانات المنوية </vt:lpstr>
      <vt:lpstr>تكوين الحيوانات المنوية </vt:lpstr>
      <vt:lpstr>تكوين الحيوانات المنوية </vt:lpstr>
      <vt:lpstr>Slide 6</vt:lpstr>
      <vt:lpstr>Slide 7</vt:lpstr>
      <vt:lpstr>أهمية المحافظة على صحة الحيوانات المنوية</vt:lpstr>
      <vt:lpstr>Slide 9</vt:lpstr>
      <vt:lpstr>Slide 10</vt:lpstr>
      <vt:lpstr>تكوين البويضات</vt:lpstr>
      <vt:lpstr>Slide 12</vt:lpstr>
      <vt:lpstr>لماذا تفقد الأنثى القدرة على الانجاب بعد عمر معين بينما تستمر قدرة الرجل على ذلك؟</vt:lpstr>
      <vt:lpstr>لماذا تزداد احتمالية انجاب أطفال مصابين بأمراض وراثية كروموسوميه مع تقدم عمر الأم عند الحمل؟ 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الوراثة والمجتمع</dc:title>
  <dc:creator>elc</dc:creator>
  <cp:lastModifiedBy>Myassar</cp:lastModifiedBy>
  <cp:revision>221</cp:revision>
  <dcterms:created xsi:type="dcterms:W3CDTF">2017-06-20T06:50:00Z</dcterms:created>
  <dcterms:modified xsi:type="dcterms:W3CDTF">2017-07-26T11:30:17Z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TC018572829991</vt:lpwstr>
  </property>
</Properties>
</file>