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607" r:id="rId2"/>
    <p:sldId id="606" r:id="rId3"/>
    <p:sldId id="563" r:id="rId4"/>
    <p:sldId id="605" r:id="rId5"/>
    <p:sldId id="588" r:id="rId6"/>
    <p:sldId id="590" r:id="rId7"/>
    <p:sldId id="591" r:id="rId8"/>
    <p:sldId id="546" r:id="rId9"/>
    <p:sldId id="503" r:id="rId10"/>
    <p:sldId id="504" r:id="rId11"/>
    <p:sldId id="593" r:id="rId12"/>
    <p:sldId id="594" r:id="rId13"/>
    <p:sldId id="580" r:id="rId14"/>
    <p:sldId id="608" r:id="rId15"/>
  </p:sldIdLst>
  <p:sldSz cx="9144000" cy="6858000" type="screen4x3"/>
  <p:notesSz cx="69342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008000"/>
    <a:srgbClr val="663300"/>
    <a:srgbClr val="003366"/>
    <a:srgbClr val="FFFFCC"/>
    <a:srgbClr val="CCECFF"/>
    <a:srgbClr val="336699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9118" autoAdjust="0"/>
    <p:restoredTop sz="94660" autoAdjust="0"/>
  </p:normalViewPr>
  <p:slideViewPr>
    <p:cSldViewPr>
      <p:cViewPr varScale="1">
        <p:scale>
          <a:sx n="73" d="100"/>
          <a:sy n="73" d="100"/>
        </p:scale>
        <p:origin x="-15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290"/>
    </p:cViewPr>
  </p:sorterViewPr>
  <p:gridSpacing cx="93633925" cy="936339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051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820150"/>
            <a:ext cx="30051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96486D98-318D-4C02-B2ED-763E26880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10075"/>
            <a:ext cx="508635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51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820150"/>
            <a:ext cx="30051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4048ADF-D2C7-4C99-B45F-9885FE229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6C0661-9721-4A9E-A2A0-141DAE21D67B}" type="slidenum">
              <a:rPr lang="en-US"/>
              <a:pPr/>
              <a:t>3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r-PK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5B4E56-E9E9-4A10-8872-8DD10F1D0963}" type="slidenum">
              <a:rPr lang="en-US"/>
              <a:pPr/>
              <a:t>13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8" y="4410075"/>
            <a:ext cx="5546725" cy="4176713"/>
          </a:xfrm>
          <a:noFill/>
          <a:ln/>
        </p:spPr>
        <p:txBody>
          <a:bodyPr/>
          <a:lstStyle/>
          <a:p>
            <a:pPr eaLnBrk="1" hangingPunct="1"/>
            <a:endParaRPr lang="ur-PK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95D086-803D-452D-9AE7-C57443496F62}" type="slidenum">
              <a:rPr lang="en-US"/>
              <a:pPr/>
              <a:t>5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r-PK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6F46C8-B436-42D4-ADEB-D10E03E8D67A}" type="slidenum">
              <a:rPr lang="en-US"/>
              <a:pPr/>
              <a:t>6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r-PK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0E448D-2A48-490C-8EA4-60F6A8817E40}" type="slidenum">
              <a:rPr lang="en-US"/>
              <a:pPr/>
              <a:t>7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r-PK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8C61C9-7AA3-4B77-BFC0-8E24787334F7}" type="slidenum">
              <a:rPr lang="en-US"/>
              <a:pPr/>
              <a:t>8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r-PK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34528B-2AEC-499F-8282-2AD3BFFEA3E9}" type="slidenum">
              <a:rPr lang="en-US"/>
              <a:pPr/>
              <a:t>9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r-PK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F97B68-6EB0-4CED-9E8B-677882B131C9}" type="slidenum">
              <a:rPr lang="en-US"/>
              <a:pPr/>
              <a:t>10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r-PK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52F3F8-AA84-4A05-82EC-47CC93E9BC82}" type="slidenum">
              <a:rPr lang="en-US"/>
              <a:pPr/>
              <a:t>11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r-PK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C6E4AA-E762-4552-B024-60FFE3342123}" type="slidenum">
              <a:rPr lang="en-US"/>
              <a:pPr/>
              <a:t>12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r-PK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4" descr="Bkg0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6675" y="90488"/>
            <a:ext cx="4870450" cy="672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04" descr="Circle01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154613" y="354013"/>
            <a:ext cx="3800475" cy="380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 userDrawn="1"/>
        </p:nvSpPr>
        <p:spPr bwMode="auto">
          <a:xfrm>
            <a:off x="1554163" y="6245225"/>
            <a:ext cx="2652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PowerPoint Presentation by Charlie Cook</a:t>
            </a:r>
            <a:br>
              <a:rPr lang="en-US" sz="9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</a:br>
            <a:r>
              <a:rPr lang="en-US" sz="9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The University of West Alabama</a:t>
            </a:r>
          </a:p>
        </p:txBody>
      </p:sp>
      <p:sp>
        <p:nvSpPr>
          <p:cNvPr id="6" name="Text Box 97"/>
          <p:cNvSpPr txBox="1">
            <a:spLocks noChangeArrowheads="1"/>
          </p:cNvSpPr>
          <p:nvPr userDrawn="1"/>
        </p:nvSpPr>
        <p:spPr bwMode="auto">
          <a:xfrm>
            <a:off x="549275" y="960438"/>
            <a:ext cx="42052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996633"/>
                </a:solidFill>
                <a:latin typeface="Trebuchet MS" pitchFamily="34" charset="0"/>
              </a:rPr>
              <a:t>Part 6</a:t>
            </a:r>
            <a:br>
              <a:rPr lang="en-US" sz="1600" b="1">
                <a:solidFill>
                  <a:srgbClr val="996633"/>
                </a:solidFill>
                <a:latin typeface="Trebuchet MS" pitchFamily="34" charset="0"/>
              </a:rPr>
            </a:br>
            <a:r>
              <a:rPr lang="en-US" sz="2400" b="1">
                <a:solidFill>
                  <a:srgbClr val="003399"/>
                </a:solidFill>
                <a:latin typeface="Trebuchet MS" pitchFamily="34" charset="0"/>
              </a:rPr>
              <a:t>Managing Human Resources and Diversity</a:t>
            </a:r>
          </a:p>
        </p:txBody>
      </p:sp>
      <p:sp>
        <p:nvSpPr>
          <p:cNvPr id="7" name="Rectangle 99"/>
          <p:cNvSpPr>
            <a:spLocks noChangeArrowheads="1"/>
          </p:cNvSpPr>
          <p:nvPr userDrawn="1"/>
        </p:nvSpPr>
        <p:spPr bwMode="hidden">
          <a:xfrm>
            <a:off x="9023350" y="0"/>
            <a:ext cx="136525" cy="6858000"/>
          </a:xfrm>
          <a:prstGeom prst="rect">
            <a:avLst/>
          </a:prstGeom>
          <a:gradFill rotWithShape="1">
            <a:gsLst>
              <a:gs pos="0">
                <a:srgbClr val="0066CC">
                  <a:gamma/>
                  <a:shade val="46275"/>
                  <a:invGamma/>
                </a:srgbClr>
              </a:gs>
              <a:gs pos="50000">
                <a:srgbClr val="0066CC"/>
              </a:gs>
              <a:gs pos="100000">
                <a:srgbClr val="0066CC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r-PK">
              <a:latin typeface="Arial" pitchFamily="34" charset="0"/>
            </a:endParaRPr>
          </a:p>
        </p:txBody>
      </p:sp>
      <p:sp>
        <p:nvSpPr>
          <p:cNvPr id="8" name="Rectangle 100"/>
          <p:cNvSpPr>
            <a:spLocks noChangeArrowheads="1"/>
          </p:cNvSpPr>
          <p:nvPr userDrawn="1"/>
        </p:nvSpPr>
        <p:spPr bwMode="hidden">
          <a:xfrm>
            <a:off x="-14288" y="1588"/>
            <a:ext cx="136526" cy="6856412"/>
          </a:xfrm>
          <a:prstGeom prst="rect">
            <a:avLst/>
          </a:prstGeom>
          <a:gradFill rotWithShape="1">
            <a:gsLst>
              <a:gs pos="0">
                <a:srgbClr val="0066CC">
                  <a:gamma/>
                  <a:shade val="46275"/>
                  <a:invGamma/>
                </a:srgbClr>
              </a:gs>
              <a:gs pos="50000">
                <a:srgbClr val="0066CC"/>
              </a:gs>
              <a:gs pos="100000">
                <a:srgbClr val="0066CC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r-PK">
              <a:latin typeface="Arial" pitchFamily="34" charset="0"/>
            </a:endParaRPr>
          </a:p>
        </p:txBody>
      </p:sp>
      <p:sp>
        <p:nvSpPr>
          <p:cNvPr id="9" name="AutoShape 101"/>
          <p:cNvSpPr>
            <a:spLocks noChangeArrowheads="1"/>
          </p:cNvSpPr>
          <p:nvPr userDrawn="1"/>
        </p:nvSpPr>
        <p:spPr bwMode="hidden">
          <a:xfrm>
            <a:off x="0" y="-11113"/>
            <a:ext cx="9144000" cy="136526"/>
          </a:xfrm>
          <a:custGeom>
            <a:avLst/>
            <a:gdLst>
              <a:gd name="G0" fmla="+- 270 0 0"/>
              <a:gd name="G1" fmla="+- 21600 0 270"/>
              <a:gd name="G2" fmla="*/ 270 1 2"/>
              <a:gd name="G3" fmla="+- 21600 0 G2"/>
              <a:gd name="G4" fmla="+/ 270 21600 2"/>
              <a:gd name="G5" fmla="+/ G1 0 2"/>
              <a:gd name="G6" fmla="*/ 21600 21600 270"/>
              <a:gd name="G7" fmla="*/ G6 1 2"/>
              <a:gd name="G8" fmla="+- 21600 0 G7"/>
              <a:gd name="G9" fmla="*/ 21600 1 2"/>
              <a:gd name="G10" fmla="+- 270 0 G9"/>
              <a:gd name="G11" fmla="?: G10 G8 0"/>
              <a:gd name="G12" fmla="?: G10 G7 21600"/>
              <a:gd name="T0" fmla="*/ 21465 w 21600"/>
              <a:gd name="T1" fmla="*/ 10800 h 21600"/>
              <a:gd name="T2" fmla="*/ 10800 w 21600"/>
              <a:gd name="T3" fmla="*/ 21600 h 21600"/>
              <a:gd name="T4" fmla="*/ 135 w 21600"/>
              <a:gd name="T5" fmla="*/ 10800 h 21600"/>
              <a:gd name="T6" fmla="*/ 10800 w 21600"/>
              <a:gd name="T7" fmla="*/ 0 h 21600"/>
              <a:gd name="T8" fmla="*/ 1935 w 21600"/>
              <a:gd name="T9" fmla="*/ 1935 h 21600"/>
              <a:gd name="T10" fmla="*/ 19665 w 21600"/>
              <a:gd name="T11" fmla="*/ 1966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270" y="21600"/>
                </a:lnTo>
                <a:lnTo>
                  <a:pt x="21330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0066CC">
                  <a:gamma/>
                  <a:shade val="46275"/>
                  <a:invGamma/>
                </a:srgbClr>
              </a:gs>
              <a:gs pos="50000">
                <a:srgbClr val="0066CC"/>
              </a:gs>
              <a:gs pos="100000">
                <a:srgbClr val="0066CC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r-PK">
              <a:latin typeface="Arial" pitchFamily="34" charset="0"/>
            </a:endParaRPr>
          </a:p>
        </p:txBody>
      </p:sp>
      <p:sp>
        <p:nvSpPr>
          <p:cNvPr id="10" name="AutoShape 102"/>
          <p:cNvSpPr>
            <a:spLocks noChangeArrowheads="1"/>
          </p:cNvSpPr>
          <p:nvPr userDrawn="1"/>
        </p:nvSpPr>
        <p:spPr bwMode="hidden">
          <a:xfrm flipV="1">
            <a:off x="-1588" y="6745288"/>
            <a:ext cx="9144001" cy="136525"/>
          </a:xfrm>
          <a:custGeom>
            <a:avLst/>
            <a:gdLst>
              <a:gd name="G0" fmla="+- 288 0 0"/>
              <a:gd name="G1" fmla="+- 21600 0 288"/>
              <a:gd name="G2" fmla="*/ 288 1 2"/>
              <a:gd name="G3" fmla="+- 21600 0 G2"/>
              <a:gd name="G4" fmla="+/ 288 21600 2"/>
              <a:gd name="G5" fmla="+/ G1 0 2"/>
              <a:gd name="G6" fmla="*/ 21600 21600 288"/>
              <a:gd name="G7" fmla="*/ G6 1 2"/>
              <a:gd name="G8" fmla="+- 21600 0 G7"/>
              <a:gd name="G9" fmla="*/ 21600 1 2"/>
              <a:gd name="G10" fmla="+- 288 0 G9"/>
              <a:gd name="G11" fmla="?: G10 G8 0"/>
              <a:gd name="G12" fmla="?: G10 G7 21600"/>
              <a:gd name="T0" fmla="*/ 21456 w 21600"/>
              <a:gd name="T1" fmla="*/ 10800 h 21600"/>
              <a:gd name="T2" fmla="*/ 10800 w 21600"/>
              <a:gd name="T3" fmla="*/ 21600 h 21600"/>
              <a:gd name="T4" fmla="*/ 144 w 21600"/>
              <a:gd name="T5" fmla="*/ 10800 h 21600"/>
              <a:gd name="T6" fmla="*/ 10800 w 21600"/>
              <a:gd name="T7" fmla="*/ 0 h 21600"/>
              <a:gd name="T8" fmla="*/ 1944 w 21600"/>
              <a:gd name="T9" fmla="*/ 1944 h 21600"/>
              <a:gd name="T10" fmla="*/ 19656 w 21600"/>
              <a:gd name="T11" fmla="*/ 19656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288" y="21600"/>
                </a:lnTo>
                <a:lnTo>
                  <a:pt x="21312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0066CC">
                  <a:gamma/>
                  <a:shade val="46275"/>
                  <a:invGamma/>
                </a:srgbClr>
              </a:gs>
              <a:gs pos="50000">
                <a:srgbClr val="0066CC"/>
              </a:gs>
              <a:gs pos="100000">
                <a:srgbClr val="0066CC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r-PK">
              <a:latin typeface="Arial" pitchFamily="34" charset="0"/>
            </a:endParaRPr>
          </a:p>
        </p:txBody>
      </p:sp>
      <p:sp>
        <p:nvSpPr>
          <p:cNvPr id="11" name="AutoShape 103"/>
          <p:cNvSpPr>
            <a:spLocks noChangeArrowheads="1"/>
          </p:cNvSpPr>
          <p:nvPr userDrawn="1"/>
        </p:nvSpPr>
        <p:spPr bwMode="hidden">
          <a:xfrm>
            <a:off x="4892675" y="74613"/>
            <a:ext cx="136525" cy="67183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66CC">
                  <a:gamma/>
                  <a:shade val="46275"/>
                  <a:invGamma/>
                </a:srgbClr>
              </a:gs>
              <a:gs pos="50000">
                <a:srgbClr val="0066CC"/>
              </a:gs>
              <a:gs pos="100000">
                <a:srgbClr val="0066CC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r-PK">
              <a:latin typeface="Arial" pitchFamily="34" charset="0"/>
            </a:endParaRPr>
          </a:p>
        </p:txBody>
      </p:sp>
      <p:sp>
        <p:nvSpPr>
          <p:cNvPr id="12" name="Text Box 108"/>
          <p:cNvSpPr txBox="1">
            <a:spLocks noChangeArrowheads="1"/>
          </p:cNvSpPr>
          <p:nvPr userDrawn="1"/>
        </p:nvSpPr>
        <p:spPr bwMode="auto">
          <a:xfrm>
            <a:off x="6765925" y="5775325"/>
            <a:ext cx="1919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2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Mosley </a:t>
            </a:r>
            <a:r>
              <a:rPr lang="en-US" sz="12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• Pietri</a:t>
            </a:r>
          </a:p>
        </p:txBody>
      </p:sp>
      <p:pic>
        <p:nvPicPr>
          <p:cNvPr id="13" name="Picture 117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5429250" y="5457825"/>
            <a:ext cx="3178175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8" descr="Picture3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5486400" y="5775325"/>
            <a:ext cx="323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9" descr="Super01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5394325" y="4160838"/>
            <a:ext cx="343852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20" descr="Manage01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5427663" y="4722813"/>
            <a:ext cx="336232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096963" y="2697163"/>
            <a:ext cx="3567112" cy="2193925"/>
          </a:xfrm>
          <a:ln w="9525" algn="ctr"/>
          <a:effectLst>
            <a:outerShdw dist="17961" dir="2700000" algn="ctr" rotWithShape="0">
              <a:srgbClr val="003366"/>
            </a:outerShdw>
          </a:effectLst>
        </p:spPr>
        <p:txBody>
          <a:bodyPr anchorCtr="1"/>
          <a:lstStyle>
            <a:lvl1pPr algn="ctr">
              <a:defRPr sz="2800" b="1">
                <a:solidFill>
                  <a:srgbClr val="996633"/>
                </a:solidFill>
                <a:latin typeface="Arial" pitchFamily="34" charset="0"/>
              </a:defRPr>
            </a:lvl1pPr>
          </a:lstStyle>
          <a:p>
            <a:endParaRPr lang="ur-PK"/>
          </a:p>
        </p:txBody>
      </p:sp>
      <p:sp>
        <p:nvSpPr>
          <p:cNvPr id="17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5372100" y="6264275"/>
            <a:ext cx="3384550" cy="384175"/>
          </a:xfrm>
        </p:spPr>
        <p:txBody>
          <a:bodyPr lIns="91440" rIns="91440"/>
          <a:lstStyle>
            <a:lvl1pPr algn="ctr">
              <a:defRPr smtClean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© 2008 Thomson/South-Western. All rights reserved.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r-P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r-P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2008 Thomson/South-Western. All rights reserved.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16–</a:t>
            </a:r>
            <a:fld id="{565B3C32-C824-41E6-8FDB-136B08624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390525"/>
            <a:ext cx="2025650" cy="57816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ur-P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390525"/>
            <a:ext cx="5924550" cy="5781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r-P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2008 Thomson/South-Western. All rights reserved.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16–</a:t>
            </a:r>
            <a:fld id="{D0F7B437-A8C4-42F0-BD4C-22DFCAF45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r-P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r-P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2008 Thomson/South-Western. All rights reserved.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16–</a:t>
            </a:r>
            <a:fld id="{5BC35C55-9733-47AE-8116-F69D492CE1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ur-P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2008 Thomson/South-Western. All rights reserved.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16–</a:t>
            </a:r>
            <a:fld id="{8C0585FE-33CF-496D-B020-820016337B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r-P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235075"/>
            <a:ext cx="3975100" cy="4937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r-P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235075"/>
            <a:ext cx="3975100" cy="4937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r-P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2008 Thomson/South-Western. All rights reserved.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16–</a:t>
            </a:r>
            <a:fld id="{D37F7BDE-6DD7-40D2-AE0E-6A66B2A9C8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ur-P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r-P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r-P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2008 Thomson/South-Western. All rights reserved.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16–</a:t>
            </a:r>
            <a:fld id="{0B444360-B47F-4E9D-973E-BFF9B4D43F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r-P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2008 Thomson/South-Western. All rights reserved.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16–</a:t>
            </a:r>
            <a:fld id="{91A7202E-57D1-49DE-B176-FEF336ACA1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2008 Thomson/South-Western. All rights reserved.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16–</a:t>
            </a:r>
            <a:fld id="{82FD5EF3-20F0-423C-9CD3-7DE7EA3AA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ur-P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r-P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2008 Thomson/South-Western. All rights reserved.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16–</a:t>
            </a:r>
            <a:fld id="{9BC9230C-EA4C-42D3-BAD1-6A273D1F2B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ur-P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r-PK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2008 Thomson/South-Western. All rights reserved.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16–</a:t>
            </a:r>
            <a:fld id="{403EF9E8-09AD-4807-9F08-53141F4AC9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blackWhite">
          <a:xfrm>
            <a:off x="523875" y="390525"/>
            <a:ext cx="80772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235075"/>
            <a:ext cx="8102600" cy="493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354763"/>
            <a:ext cx="403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900" b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© 2008 Thomson/South-Western. All rights reserved.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00800" y="6354763"/>
            <a:ext cx="2209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900" b="1" smtClean="0">
                <a:latin typeface="Arial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16–</a:t>
            </a:r>
            <a:fld id="{95592CAD-C1AD-4788-ACBE-EF7A151A5D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bldLvl="3" autoUpdateAnimBg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07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07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07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07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07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222250" indent="-222250" algn="l" rtl="0" eaLnBrk="0" fontAlgn="base" hangingPunct="0">
        <a:spcBef>
          <a:spcPct val="20000"/>
        </a:spcBef>
        <a:spcAft>
          <a:spcPct val="0"/>
        </a:spcAft>
        <a:buClr>
          <a:srgbClr val="993300"/>
        </a:buClr>
        <a:buChar char="•"/>
        <a:defRPr sz="2800">
          <a:solidFill>
            <a:srgbClr val="9933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625475" indent="-284163" algn="l" rtl="0" eaLnBrk="0" fontAlgn="base" hangingPunct="0">
        <a:spcBef>
          <a:spcPct val="20000"/>
        </a:spcBef>
        <a:spcAft>
          <a:spcPct val="0"/>
        </a:spcAft>
        <a:buClr>
          <a:srgbClr val="336699"/>
        </a:buClr>
        <a:buSzPct val="90000"/>
        <a:buFont typeface="Wingdings" pitchFamily="2" charset="2"/>
        <a:buChar char="Ø"/>
        <a:defRPr sz="2400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974725" indent="-2349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75000"/>
        <a:buFont typeface="Wingdings" pitchFamily="2" charset="2"/>
        <a:buChar char="v"/>
        <a:defRPr sz="2000">
          <a:solidFill>
            <a:srgbClr val="00808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311275" indent="-2222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–"/>
        <a:defRPr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1657350" indent="-173038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1600">
          <a:solidFill>
            <a:srgbClr val="9933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114550" indent="-17303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600">
          <a:solidFill>
            <a:srgbClr val="9933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571750" indent="-17303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600">
          <a:solidFill>
            <a:srgbClr val="9933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028950" indent="-17303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600">
          <a:solidFill>
            <a:srgbClr val="9933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486150" indent="-17303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600">
          <a:solidFill>
            <a:srgbClr val="9933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ur-PK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Content Placeholder 4" descr="url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31838" y="603250"/>
            <a:ext cx="7808912" cy="5568950"/>
          </a:xfr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38163" y="411163"/>
            <a:ext cx="8045450" cy="354012"/>
            <a:chOff x="339" y="727"/>
            <a:chExt cx="5068" cy="223"/>
          </a:xfrm>
          <a:solidFill>
            <a:schemeClr val="bg1"/>
          </a:solidFill>
        </p:grpSpPr>
        <p:sp>
          <p:nvSpPr>
            <p:cNvPr id="534531" name="Rectangle 3"/>
            <p:cNvSpPr>
              <a:spLocks noChangeArrowheads="1"/>
            </p:cNvSpPr>
            <p:nvPr/>
          </p:nvSpPr>
          <p:spPr bwMode="auto">
            <a:xfrm>
              <a:off x="340" y="727"/>
              <a:ext cx="812" cy="22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ur-PK">
                <a:latin typeface="Arial" pitchFamily="34" charset="0"/>
              </a:endParaRPr>
            </a:p>
          </p:txBody>
        </p:sp>
        <p:sp>
          <p:nvSpPr>
            <p:cNvPr id="534532" name="Line 4"/>
            <p:cNvSpPr>
              <a:spLocks noChangeShapeType="1"/>
            </p:cNvSpPr>
            <p:nvPr/>
          </p:nvSpPr>
          <p:spPr bwMode="auto">
            <a:xfrm>
              <a:off x="339" y="950"/>
              <a:ext cx="5068" cy="0"/>
            </a:xfrm>
            <a:prstGeom prst="line">
              <a:avLst/>
            </a:prstGeom>
            <a:grpFill/>
            <a:ln w="12700">
              <a:solidFill>
                <a:srgbClr val="003399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ur-PK">
                <a:latin typeface="Arial" pitchFamily="34" charset="0"/>
              </a:endParaRPr>
            </a:p>
          </p:txBody>
        </p:sp>
      </p:grpSp>
      <p:sp>
        <p:nvSpPr>
          <p:cNvPr id="12291" name="Rectangle 5"/>
          <p:cNvSpPr>
            <a:spLocks noGrp="1" noChangeArrowheads="1"/>
          </p:cNvSpPr>
          <p:nvPr>
            <p:ph type="title"/>
          </p:nvPr>
        </p:nvSpPr>
        <p:spPr>
          <a:xfrm>
            <a:off x="550863" y="436563"/>
            <a:ext cx="8024812" cy="400050"/>
          </a:xfrm>
          <a:noFill/>
        </p:spPr>
        <p:txBody>
          <a:bodyPr/>
          <a:lstStyle/>
          <a:p>
            <a:pPr marL="1376363" indent="-1376363" eaLnBrk="1" hangingPunct="1"/>
            <a:r>
              <a:rPr lang="en-US" sz="1400" smtClean="0">
                <a:solidFill>
                  <a:schemeClr val="tx1"/>
                </a:solidFill>
                <a:effectLst/>
                <a:latin typeface="Arial" charset="0"/>
              </a:rPr>
              <a:t>	</a:t>
            </a:r>
            <a:r>
              <a:rPr lang="en-US" sz="2000" b="1" smtClean="0">
                <a:solidFill>
                  <a:schemeClr val="tx1"/>
                </a:solidFill>
                <a:effectLst/>
                <a:latin typeface="Arial" charset="0"/>
              </a:rPr>
              <a:t>Unfair Labor Practices of Employers</a:t>
            </a:r>
            <a:endParaRPr lang="en-US" sz="1600" b="1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34540" name="Rectangle 12"/>
          <p:cNvSpPr>
            <a:spLocks noChangeArrowheads="1"/>
          </p:cNvSpPr>
          <p:nvPr/>
        </p:nvSpPr>
        <p:spPr bwMode="auto">
          <a:xfrm>
            <a:off x="536575" y="1039813"/>
            <a:ext cx="8058150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en-US" sz="2000"/>
              <a:t>To interfere with, restrain, or coerce employees who are exercising their rights under the law.</a:t>
            </a:r>
          </a:p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en-US" sz="2000"/>
              <a:t>To dominate or interfere with the forming or administering of unions, or to contribute support to them.</a:t>
            </a:r>
          </a:p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en-US" sz="2000"/>
              <a:t>To discriminate in hiring or in any other terms of employment in such a way as to encourage or discourage membership in a union.</a:t>
            </a:r>
          </a:p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en-US" sz="2000"/>
              <a:t>To discharge or otherwise discriminate against employees for filing charges against the employer or testifying under the law.</a:t>
            </a:r>
          </a:p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en-US" sz="2000"/>
              <a:t>To refuse to bargain with the union representative.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34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45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Union Principles and Objectives</a:t>
            </a:r>
          </a:p>
        </p:txBody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30000"/>
              </a:spcBef>
              <a:defRPr/>
            </a:pPr>
            <a:r>
              <a:rPr lang="en-US" smtClean="0"/>
              <a:t>Union Principles</a:t>
            </a:r>
          </a:p>
          <a:p>
            <a:pPr lvl="1" eaLnBrk="1" hangingPunct="1">
              <a:spcBef>
                <a:spcPct val="30000"/>
              </a:spcBef>
              <a:defRPr/>
            </a:pPr>
            <a:r>
              <a:rPr lang="en-US" smtClean="0"/>
              <a:t>Strength through unity (solidarity)</a:t>
            </a:r>
          </a:p>
          <a:p>
            <a:pPr lvl="1" eaLnBrk="1" hangingPunct="1">
              <a:spcBef>
                <a:spcPct val="30000"/>
              </a:spcBef>
              <a:defRPr/>
            </a:pPr>
            <a:r>
              <a:rPr lang="en-US" smtClean="0"/>
              <a:t>Equal pay for the same job</a:t>
            </a:r>
          </a:p>
          <a:p>
            <a:pPr lvl="1" eaLnBrk="1" hangingPunct="1">
              <a:spcBef>
                <a:spcPct val="30000"/>
              </a:spcBef>
              <a:defRPr/>
            </a:pPr>
            <a:r>
              <a:rPr lang="en-US" smtClean="0"/>
              <a:t>Employment practices based on seniority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en-US" smtClean="0"/>
              <a:t>Union Objectives</a:t>
            </a:r>
          </a:p>
          <a:p>
            <a:pPr lvl="1" eaLnBrk="1" hangingPunct="1">
              <a:spcBef>
                <a:spcPct val="30000"/>
              </a:spcBef>
              <a:defRPr/>
            </a:pPr>
            <a:r>
              <a:rPr lang="en-US" smtClean="0"/>
              <a:t>Higher pay</a:t>
            </a:r>
          </a:p>
          <a:p>
            <a:pPr lvl="1" eaLnBrk="1" hangingPunct="1">
              <a:spcBef>
                <a:spcPct val="30000"/>
              </a:spcBef>
              <a:defRPr/>
            </a:pPr>
            <a:r>
              <a:rPr lang="en-US" smtClean="0"/>
              <a:t>Shorter working hours (daily, weekly, or annual basis)</a:t>
            </a:r>
          </a:p>
          <a:p>
            <a:pPr lvl="1" eaLnBrk="1" hangingPunct="1">
              <a:spcBef>
                <a:spcPct val="30000"/>
              </a:spcBef>
              <a:defRPr/>
            </a:pPr>
            <a:r>
              <a:rPr lang="en-US" smtClean="0"/>
              <a:t>Improved working conditions, both physical and psychological</a:t>
            </a:r>
          </a:p>
          <a:p>
            <a:pPr lvl="1" eaLnBrk="1" hangingPunct="1">
              <a:spcBef>
                <a:spcPct val="30000"/>
              </a:spcBef>
              <a:defRPr/>
            </a:pPr>
            <a:r>
              <a:rPr lang="en-US" smtClean="0"/>
              <a:t>Improved security for both the person and the job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Union Methods to Achieve Union Objectives</a:t>
            </a:r>
          </a:p>
        </p:txBody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To organize a firm’s employees.</a:t>
            </a:r>
          </a:p>
          <a:p>
            <a:pPr eaLnBrk="1" hangingPunct="1">
              <a:defRPr/>
            </a:pPr>
            <a:r>
              <a:rPr lang="en-US" smtClean="0"/>
              <a:t>To become recognized as the employees’ exclusive bargaining agent.</a:t>
            </a:r>
          </a:p>
          <a:p>
            <a:pPr eaLnBrk="1" hangingPunct="1">
              <a:defRPr/>
            </a:pPr>
            <a:r>
              <a:rPr lang="en-US" smtClean="0"/>
              <a:t>To engage in collective bargaining.</a:t>
            </a:r>
          </a:p>
          <a:p>
            <a:pPr eaLnBrk="1" hangingPunct="1">
              <a:defRPr/>
            </a:pPr>
            <a:r>
              <a:rPr lang="en-US" smtClean="0"/>
              <a:t>To go on strike or threaten to strike.</a:t>
            </a:r>
          </a:p>
          <a:p>
            <a:pPr eaLnBrk="1" hangingPunct="1">
              <a:defRPr/>
            </a:pPr>
            <a:r>
              <a:rPr lang="en-US" smtClean="0"/>
              <a:t>To process grievances.</a:t>
            </a:r>
          </a:p>
        </p:txBody>
      </p:sp>
      <p:pic>
        <p:nvPicPr>
          <p:cNvPr id="14340" name="Picture 4" descr="BD07159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5813" y="3703638"/>
            <a:ext cx="2365375" cy="241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1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Union Appeals to Employees’ Desires</a:t>
            </a:r>
          </a:p>
        </p:txBody>
      </p:sp>
      <p:sp>
        <p:nvSpPr>
          <p:cNvPr id="691211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mtClean="0"/>
              <a:t>Union organizers appeal to five main desires of employees:</a:t>
            </a:r>
          </a:p>
          <a:p>
            <a:pPr lvl="1" eaLnBrk="1" hangingPunct="1">
              <a:spcBef>
                <a:spcPct val="50000"/>
              </a:spcBef>
              <a:defRPr/>
            </a:pPr>
            <a:r>
              <a:rPr lang="en-US" smtClean="0"/>
              <a:t>Job protection</a:t>
            </a:r>
          </a:p>
          <a:p>
            <a:pPr lvl="1" eaLnBrk="1" hangingPunct="1">
              <a:spcBef>
                <a:spcPct val="50000"/>
              </a:spcBef>
              <a:defRPr/>
            </a:pPr>
            <a:r>
              <a:rPr lang="en-US" smtClean="0"/>
              <a:t>Interference running</a:t>
            </a:r>
          </a:p>
          <a:p>
            <a:pPr lvl="1" eaLnBrk="1" hangingPunct="1">
              <a:spcBef>
                <a:spcPct val="50000"/>
              </a:spcBef>
              <a:defRPr/>
            </a:pPr>
            <a:r>
              <a:rPr lang="en-US" smtClean="0"/>
              <a:t>Participation in management</a:t>
            </a:r>
          </a:p>
          <a:p>
            <a:pPr lvl="1" eaLnBrk="1" hangingPunct="1">
              <a:spcBef>
                <a:spcPct val="50000"/>
              </a:spcBef>
              <a:defRPr/>
            </a:pPr>
            <a:r>
              <a:rPr lang="en-US" smtClean="0"/>
              <a:t>Economic gains</a:t>
            </a:r>
          </a:p>
          <a:p>
            <a:pPr lvl="1" eaLnBrk="1" hangingPunct="1">
              <a:spcBef>
                <a:spcPct val="50000"/>
              </a:spcBef>
              <a:defRPr/>
            </a:pPr>
            <a:r>
              <a:rPr lang="en-US" smtClean="0"/>
              <a:t>Recognition and participation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ur-PK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ur-PK" dirty="0" smtClean="0"/>
          </a:p>
        </p:txBody>
      </p:sp>
      <p:sp>
        <p:nvSpPr>
          <p:cNvPr id="4" name="Rectangle 3"/>
          <p:cNvSpPr/>
          <p:nvPr/>
        </p:nvSpPr>
        <p:spPr>
          <a:xfrm>
            <a:off x="2085975" y="2968625"/>
            <a:ext cx="5262980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Thank 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you</a:t>
            </a:r>
            <a:b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</a:b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Any Questions</a:t>
            </a: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r-PK" sz="7200" dirty="0" smtClean="0"/>
              <a:t/>
            </a:r>
            <a:br>
              <a:rPr lang="ur-PK" sz="7200" dirty="0" smtClean="0"/>
            </a:br>
            <a:endParaRPr lang="ur-PK" sz="7200" dirty="0" smtClean="0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Done By :- </a:t>
            </a:r>
            <a:br>
              <a:rPr lang="en-US" dirty="0" smtClean="0"/>
            </a:br>
            <a:r>
              <a:rPr lang="en-US" dirty="0" smtClean="0"/>
              <a:t>Ahmad “</a:t>
            </a:r>
            <a:r>
              <a:rPr lang="en-US" dirty="0" err="1" smtClean="0"/>
              <a:t>Haj</a:t>
            </a:r>
            <a:r>
              <a:rPr lang="en-US" dirty="0" smtClean="0"/>
              <a:t> Ali”</a:t>
            </a:r>
            <a:br>
              <a:rPr lang="en-US" dirty="0" smtClean="0"/>
            </a:br>
            <a:r>
              <a:rPr lang="en-US" dirty="0" err="1" smtClean="0"/>
              <a:t>Raed</a:t>
            </a:r>
            <a:r>
              <a:rPr lang="en-US" dirty="0" smtClean="0"/>
              <a:t> </a:t>
            </a:r>
            <a:r>
              <a:rPr lang="en-US" dirty="0" err="1" smtClean="0"/>
              <a:t>Sukkar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Murad</a:t>
            </a:r>
            <a:r>
              <a:rPr lang="en-US" dirty="0" smtClean="0"/>
              <a:t> Abu </a:t>
            </a:r>
            <a:r>
              <a:rPr lang="en-US" dirty="0" err="1" smtClean="0"/>
              <a:t>Salma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Rashed</a:t>
            </a:r>
            <a:r>
              <a:rPr lang="en-US" dirty="0" smtClean="0"/>
              <a:t> </a:t>
            </a:r>
            <a:r>
              <a:rPr lang="en-US" dirty="0" err="1" smtClean="0"/>
              <a:t>Bsharat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93900" y="1035050"/>
            <a:ext cx="5032147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Labor 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Relation</a:t>
            </a:r>
            <a:b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</a:br>
            <a:endParaRPr lang="ur-PK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 </a:t>
            </a:r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Labor Relations</a:t>
            </a:r>
          </a:p>
          <a:p>
            <a:pPr lvl="1" eaLnBrk="1" hangingPunct="1">
              <a:defRPr/>
            </a:pPr>
            <a:r>
              <a:rPr lang="en-US" dirty="0" smtClean="0"/>
              <a:t>The relationship between an employer and unionized employees.</a:t>
            </a:r>
          </a:p>
          <a:p>
            <a:pPr lvl="1" eaLnBrk="1" hangingPunct="1">
              <a:defRPr/>
            </a:pPr>
            <a:r>
              <a:rPr lang="en-US" dirty="0" smtClean="0"/>
              <a:t>Also referred to as union–management relations or industrial relations</a:t>
            </a:r>
          </a:p>
          <a:p>
            <a:pPr lvl="1" eaLnBrk="1" hangingPunct="1">
              <a:defRPr/>
            </a:pPr>
            <a:r>
              <a:rPr lang="en-US" dirty="0" smtClean="0"/>
              <a:t>Refers to the system in which employers, workers and their representatives and, directly or indirectly, the government interact to set the ground rules for the governance of work relationships.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5" y="390525"/>
            <a:ext cx="8077200" cy="107791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Labor Union</a:t>
            </a:r>
            <a:br>
              <a:rPr lang="en-US" dirty="0" smtClean="0"/>
            </a:br>
            <a:endParaRPr lang="ur-PK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dirty="0" smtClean="0"/>
              <a:t>An organization of workers banded together to achieve economic goals.</a:t>
            </a:r>
          </a:p>
          <a:p>
            <a:pPr eaLnBrk="1" hangingPunct="1">
              <a:defRPr/>
            </a:pPr>
            <a:endParaRPr lang="ur-PK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Types of Unions</a:t>
            </a:r>
          </a:p>
        </p:txBody>
      </p:sp>
      <p:sp>
        <p:nvSpPr>
          <p:cNvPr id="71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1235075"/>
            <a:ext cx="4606925" cy="49371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Craft Unions</a:t>
            </a:r>
          </a:p>
          <a:p>
            <a:pPr lvl="1" eaLnBrk="1" hangingPunct="1">
              <a:defRPr/>
            </a:pPr>
            <a:r>
              <a:rPr lang="en-US" dirty="0" smtClean="0"/>
              <a:t>Workers in a specific skill, craft, or trade.</a:t>
            </a:r>
          </a:p>
          <a:p>
            <a:pPr eaLnBrk="1" hangingPunct="1">
              <a:defRPr/>
            </a:pPr>
            <a:r>
              <a:rPr lang="en-US" dirty="0" smtClean="0"/>
              <a:t>Industrial Unions</a:t>
            </a:r>
          </a:p>
          <a:p>
            <a:pPr lvl="1" eaLnBrk="1" hangingPunct="1">
              <a:defRPr/>
            </a:pPr>
            <a:r>
              <a:rPr lang="en-US" dirty="0" smtClean="0"/>
              <a:t>Unions composed of all the workers in an industry.</a:t>
            </a:r>
          </a:p>
          <a:p>
            <a:pPr eaLnBrk="1" hangingPunct="1">
              <a:defRPr/>
            </a:pPr>
            <a:r>
              <a:rPr lang="en-US" dirty="0" smtClean="0"/>
              <a:t>Employee Associations</a:t>
            </a:r>
          </a:p>
          <a:p>
            <a:pPr lvl="1" eaLnBrk="1" hangingPunct="1">
              <a:defRPr/>
            </a:pPr>
            <a:r>
              <a:rPr lang="en-US" dirty="0" smtClean="0"/>
              <a:t>Organizations that function as labor unions.</a:t>
            </a:r>
          </a:p>
        </p:txBody>
      </p:sp>
      <p:pic>
        <p:nvPicPr>
          <p:cNvPr id="7172" name="Picture 18" descr="BD10042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3650" y="777875"/>
            <a:ext cx="1784350" cy="219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22" descr="BS01596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4708525"/>
            <a:ext cx="1892300" cy="13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24" descr="PE02424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08725" y="2703513"/>
            <a:ext cx="2103438" cy="163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Unions and Right-to-Work</a:t>
            </a:r>
          </a:p>
        </p:txBody>
      </p:sp>
      <p:sp>
        <p:nvSpPr>
          <p:cNvPr id="71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35000"/>
              </a:spcBef>
              <a:defRPr/>
            </a:pPr>
            <a:r>
              <a:rPr lang="en-US" sz="2400" smtClean="0"/>
              <a:t>Closed Shop</a:t>
            </a:r>
          </a:p>
          <a:p>
            <a:pPr lvl="1" eaLnBrk="1" hangingPunct="1">
              <a:spcBef>
                <a:spcPct val="35000"/>
              </a:spcBef>
              <a:defRPr/>
            </a:pPr>
            <a:r>
              <a:rPr lang="en-US" sz="2000" smtClean="0"/>
              <a:t>All prospective employees must be members of the recognized union before they can be employed.</a:t>
            </a:r>
          </a:p>
          <a:p>
            <a:pPr eaLnBrk="1" hangingPunct="1">
              <a:spcBef>
                <a:spcPct val="35000"/>
              </a:spcBef>
              <a:defRPr/>
            </a:pPr>
            <a:r>
              <a:rPr lang="en-US" sz="2400" smtClean="0"/>
              <a:t>Union Shop</a:t>
            </a:r>
          </a:p>
          <a:p>
            <a:pPr lvl="1" eaLnBrk="1" hangingPunct="1">
              <a:spcBef>
                <a:spcPct val="35000"/>
              </a:spcBef>
              <a:defRPr/>
            </a:pPr>
            <a:r>
              <a:rPr lang="en-US" sz="2000" smtClean="0"/>
              <a:t>All employees must join the union within a specified period or be fired.</a:t>
            </a:r>
          </a:p>
          <a:p>
            <a:pPr eaLnBrk="1" hangingPunct="1">
              <a:spcBef>
                <a:spcPct val="35000"/>
              </a:spcBef>
              <a:defRPr/>
            </a:pPr>
            <a:r>
              <a:rPr lang="en-US" sz="2400" smtClean="0"/>
              <a:t>Agency Shop</a:t>
            </a:r>
          </a:p>
          <a:p>
            <a:pPr lvl="1" eaLnBrk="1" hangingPunct="1">
              <a:spcBef>
                <a:spcPct val="35000"/>
              </a:spcBef>
              <a:defRPr/>
            </a:pPr>
            <a:r>
              <a:rPr lang="en-US" sz="2000" smtClean="0"/>
              <a:t>All employees must pay union dues even if they choose not to join the union.</a:t>
            </a:r>
          </a:p>
          <a:p>
            <a:pPr eaLnBrk="1" hangingPunct="1">
              <a:spcBef>
                <a:spcPct val="35000"/>
              </a:spcBef>
              <a:defRPr/>
            </a:pPr>
            <a:r>
              <a:rPr lang="en-US" sz="2400" smtClean="0"/>
              <a:t>Maintenance-of-Membership Clause</a:t>
            </a:r>
          </a:p>
          <a:p>
            <a:pPr lvl="1" eaLnBrk="1" hangingPunct="1">
              <a:spcBef>
                <a:spcPct val="35000"/>
              </a:spcBef>
              <a:defRPr/>
            </a:pPr>
            <a:r>
              <a:rPr lang="en-US" sz="2000" smtClean="0"/>
              <a:t>An employee who has joined the union must maintain that membership as a condition of employment.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Administration of Labor Laws</a:t>
            </a:r>
          </a:p>
        </p:txBody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National Labor Relation Board (NLRB)</a:t>
            </a:r>
          </a:p>
          <a:p>
            <a:pPr lvl="1" eaLnBrk="1" hangingPunct="1">
              <a:defRPr/>
            </a:pPr>
            <a:r>
              <a:rPr lang="en-US" dirty="0" smtClean="0"/>
              <a:t>The five-person NLRB has the power to enforce the basic labor laws.</a:t>
            </a:r>
          </a:p>
          <a:p>
            <a:pPr lvl="1" eaLnBrk="1" hangingPunct="1">
              <a:defRPr/>
            </a:pPr>
            <a:r>
              <a:rPr lang="en-US" dirty="0" smtClean="0"/>
              <a:t>Basic functions are:</a:t>
            </a:r>
          </a:p>
          <a:p>
            <a:pPr lvl="2" eaLnBrk="1" hangingPunct="1">
              <a:spcBef>
                <a:spcPct val="40000"/>
              </a:spcBef>
              <a:defRPr/>
            </a:pPr>
            <a:r>
              <a:rPr lang="en-US" dirty="0" smtClean="0"/>
              <a:t>To hold an election to establish the bargaining agent for employees of a given firm.</a:t>
            </a:r>
          </a:p>
          <a:p>
            <a:pPr lvl="2" eaLnBrk="1" hangingPunct="1">
              <a:spcBef>
                <a:spcPct val="40000"/>
              </a:spcBef>
              <a:defRPr/>
            </a:pPr>
            <a:r>
              <a:rPr lang="en-US" dirty="0" smtClean="0"/>
              <a:t>To certify unions as the exclusive bargaining agent for employees.</a:t>
            </a:r>
          </a:p>
          <a:p>
            <a:pPr lvl="2" eaLnBrk="1" hangingPunct="1">
              <a:spcBef>
                <a:spcPct val="40000"/>
              </a:spcBef>
              <a:defRPr/>
            </a:pPr>
            <a:r>
              <a:rPr lang="en-US" dirty="0" smtClean="0"/>
              <a:t>To investigate charges of unfair labor practices against the employer or the union.</a:t>
            </a:r>
          </a:p>
          <a:p>
            <a:pPr lvl="2" eaLnBrk="1" hangingPunct="1">
              <a:spcBef>
                <a:spcPct val="40000"/>
              </a:spcBef>
              <a:defRPr/>
            </a:pPr>
            <a:r>
              <a:rPr lang="en-US" dirty="0" smtClean="0"/>
              <a:t>To see that unfair labor practices either are not committed or are punished.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538163" y="411163"/>
            <a:ext cx="8045450" cy="354012"/>
            <a:chOff x="339" y="727"/>
            <a:chExt cx="5068" cy="223"/>
          </a:xfrm>
        </p:grpSpPr>
        <p:sp>
          <p:nvSpPr>
            <p:cNvPr id="10245" name="Rectangle 3"/>
            <p:cNvSpPr>
              <a:spLocks noChangeArrowheads="1"/>
            </p:cNvSpPr>
            <p:nvPr/>
          </p:nvSpPr>
          <p:spPr bwMode="auto">
            <a:xfrm>
              <a:off x="340" y="727"/>
              <a:ext cx="812" cy="223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ur-PK"/>
            </a:p>
          </p:txBody>
        </p:sp>
        <p:sp>
          <p:nvSpPr>
            <p:cNvPr id="10246" name="Line 4"/>
            <p:cNvSpPr>
              <a:spLocks noChangeShapeType="1"/>
            </p:cNvSpPr>
            <p:nvPr/>
          </p:nvSpPr>
          <p:spPr bwMode="auto">
            <a:xfrm>
              <a:off x="339" y="950"/>
              <a:ext cx="5068" cy="0"/>
            </a:xfrm>
            <a:prstGeom prst="line">
              <a:avLst/>
            </a:prstGeom>
            <a:noFill/>
            <a:ln w="12700">
              <a:solidFill>
                <a:srgbClr val="003399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0243" name="Rectangle 5"/>
          <p:cNvSpPr>
            <a:spLocks noGrp="1" noChangeArrowheads="1"/>
          </p:cNvSpPr>
          <p:nvPr>
            <p:ph type="title"/>
          </p:nvPr>
        </p:nvSpPr>
        <p:spPr>
          <a:xfrm>
            <a:off x="550863" y="436563"/>
            <a:ext cx="8024812" cy="400050"/>
          </a:xfrm>
          <a:solidFill>
            <a:schemeClr val="bg1"/>
          </a:solidFill>
        </p:spPr>
        <p:txBody>
          <a:bodyPr/>
          <a:lstStyle/>
          <a:p>
            <a:pPr marL="1376363" indent="-1376363" eaLnBrk="1" hangingPunct="1"/>
            <a:r>
              <a:rPr lang="en-US" sz="1400" smtClean="0">
                <a:solidFill>
                  <a:schemeClr val="tx1"/>
                </a:solidFill>
                <a:effectLst/>
                <a:latin typeface="Arial" charset="0"/>
              </a:rPr>
              <a:t>	</a:t>
            </a:r>
            <a:r>
              <a:rPr lang="en-US" sz="2000" b="1" smtClean="0">
                <a:solidFill>
                  <a:schemeClr val="tx1"/>
                </a:solidFill>
                <a:effectLst/>
                <a:latin typeface="Arial" charset="0"/>
              </a:rPr>
              <a:t>Rights of Employees</a:t>
            </a:r>
            <a:endParaRPr lang="en-US" sz="1600" b="1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21575" name="Rectangle 7"/>
          <p:cNvSpPr>
            <a:spLocks noChangeArrowheads="1"/>
          </p:cNvSpPr>
          <p:nvPr/>
        </p:nvSpPr>
        <p:spPr bwMode="auto">
          <a:xfrm>
            <a:off x="661988" y="1038225"/>
            <a:ext cx="7772400" cy="512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en-US" sz="2000"/>
              <a:t>To organize.</a:t>
            </a:r>
          </a:p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en-US" sz="2000"/>
              <a:t>To bargain collectively.</a:t>
            </a:r>
          </a:p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en-US" sz="2000"/>
              <a:t>To expect no discrimination against them by management because they are union members.</a:t>
            </a:r>
          </a:p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en-US" sz="2000"/>
              <a:t>To expect no discrimination against them by management if they bring charges of unfair labor practices against the employer.</a:t>
            </a:r>
          </a:p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en-US" sz="2000"/>
              <a:t>To get a job without first being a member of a union.</a:t>
            </a:r>
          </a:p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en-US" sz="2000"/>
              <a:t>Not to have to join a union unless the union and the employer have signed a valid union-shop agreement in one of the states that do not have right-to-work laws.</a:t>
            </a:r>
          </a:p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en-US" sz="2000"/>
              <a:t>Not to be charged exorbitant initiation fees and dues by a union with a valid union-shop agreement.</a:t>
            </a:r>
          </a:p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en-US" sz="2000"/>
              <a:t>To receive financial reports from the union.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21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538163" y="411163"/>
            <a:ext cx="8045450" cy="354012"/>
            <a:chOff x="339" y="727"/>
            <a:chExt cx="5068" cy="223"/>
          </a:xfrm>
        </p:grpSpPr>
        <p:sp>
          <p:nvSpPr>
            <p:cNvPr id="11269" name="Rectangle 3"/>
            <p:cNvSpPr>
              <a:spLocks noChangeArrowheads="1"/>
            </p:cNvSpPr>
            <p:nvPr/>
          </p:nvSpPr>
          <p:spPr bwMode="auto">
            <a:xfrm>
              <a:off x="340" y="727"/>
              <a:ext cx="812" cy="223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ur-PK"/>
            </a:p>
          </p:txBody>
        </p:sp>
        <p:sp>
          <p:nvSpPr>
            <p:cNvPr id="11270" name="Line 4"/>
            <p:cNvSpPr>
              <a:spLocks noChangeShapeType="1"/>
            </p:cNvSpPr>
            <p:nvPr/>
          </p:nvSpPr>
          <p:spPr bwMode="auto">
            <a:xfrm>
              <a:off x="339" y="950"/>
              <a:ext cx="5068" cy="0"/>
            </a:xfrm>
            <a:prstGeom prst="line">
              <a:avLst/>
            </a:prstGeom>
            <a:noFill/>
            <a:ln w="12700">
              <a:solidFill>
                <a:srgbClr val="003399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1267" name="Rectangle 5"/>
          <p:cNvSpPr>
            <a:spLocks noGrp="1" noChangeArrowheads="1"/>
          </p:cNvSpPr>
          <p:nvPr>
            <p:ph type="title"/>
          </p:nvPr>
        </p:nvSpPr>
        <p:spPr>
          <a:xfrm>
            <a:off x="550863" y="436563"/>
            <a:ext cx="8024812" cy="40005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marL="1376363" indent="-1376363" eaLnBrk="1" hangingPunct="1"/>
            <a:r>
              <a:rPr lang="en-US" sz="1400" smtClean="0">
                <a:solidFill>
                  <a:schemeClr val="tx1"/>
                </a:solidFill>
                <a:effectLst/>
                <a:latin typeface="Arial" charset="0"/>
              </a:rPr>
              <a:t>	</a:t>
            </a:r>
            <a:r>
              <a:rPr lang="en-US" sz="2000" b="1" smtClean="0">
                <a:solidFill>
                  <a:schemeClr val="tx1"/>
                </a:solidFill>
                <a:effectLst/>
                <a:latin typeface="Arial" charset="0"/>
              </a:rPr>
              <a:t>Unfair Labor Practices of Unions</a:t>
            </a:r>
          </a:p>
        </p:txBody>
      </p:sp>
      <p:sp>
        <p:nvSpPr>
          <p:cNvPr id="533271" name="Rectangle 791"/>
          <p:cNvSpPr>
            <a:spLocks noChangeArrowheads="1"/>
          </p:cNvSpPr>
          <p:nvPr/>
        </p:nvSpPr>
        <p:spPr bwMode="auto">
          <a:xfrm>
            <a:off x="639763" y="1039813"/>
            <a:ext cx="7869237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en-US" sz="2000"/>
              <a:t>To coerce employees into or restrain them from engaging in union activities.</a:t>
            </a:r>
          </a:p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en-US" sz="2000"/>
              <a:t>To force management to discriminate against employees in violation of the law.</a:t>
            </a:r>
          </a:p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en-US" sz="2000"/>
              <a:t>To refuse to bargain in good faith.</a:t>
            </a:r>
          </a:p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en-US" sz="2000"/>
              <a:t>To require managers to pay money for work not done.</a:t>
            </a:r>
          </a:p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en-US" sz="2000"/>
              <a:t>To engage in a strike or boycott to force management to commit illegal acts.</a:t>
            </a:r>
          </a:p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en-US" sz="2000"/>
              <a:t>To charge excessive initiation fees and dues where there is a union shop.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3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3271" grpId="0"/>
    </p:bldLst>
  </p:timing>
</p:sld>
</file>

<file path=ppt/theme/theme1.xml><?xml version="1.0" encoding="utf-8"?>
<a:theme xmlns:a="http://schemas.openxmlformats.org/drawingml/2006/main" name="Supervisory Management 7e.">
  <a:themeElements>
    <a:clrScheme name="Supervisory Management 7e. 2">
      <a:dk1>
        <a:srgbClr val="000000"/>
      </a:dk1>
      <a:lt1>
        <a:srgbClr val="FFFFFF"/>
      </a:lt1>
      <a:dk2>
        <a:srgbClr val="003300"/>
      </a:dk2>
      <a:lt2>
        <a:srgbClr val="5F5F5F"/>
      </a:lt2>
      <a:accent1>
        <a:srgbClr val="009900"/>
      </a:accent1>
      <a:accent2>
        <a:srgbClr val="CC99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B98A00"/>
      </a:accent6>
      <a:hlink>
        <a:srgbClr val="FF3300"/>
      </a:hlink>
      <a:folHlink>
        <a:srgbClr val="663300"/>
      </a:folHlink>
    </a:clrScheme>
    <a:fontScheme name="Supervisory Management 7e.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Supervisory Management 7e. 1">
        <a:dk1>
          <a:srgbClr val="000000"/>
        </a:dk1>
        <a:lt1>
          <a:srgbClr val="FFFFFF"/>
        </a:lt1>
        <a:dk2>
          <a:srgbClr val="396F39"/>
        </a:dk2>
        <a:lt2>
          <a:srgbClr val="FFCC00"/>
        </a:lt2>
        <a:accent1>
          <a:srgbClr val="009900"/>
        </a:accent1>
        <a:accent2>
          <a:srgbClr val="CC9900"/>
        </a:accent2>
        <a:accent3>
          <a:srgbClr val="AEBBAE"/>
        </a:accent3>
        <a:accent4>
          <a:srgbClr val="DADADA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visory Management 7e. 2">
        <a:dk1>
          <a:srgbClr val="000000"/>
        </a:dk1>
        <a:lt1>
          <a:srgbClr val="FFFFFF"/>
        </a:lt1>
        <a:dk2>
          <a:srgbClr val="003300"/>
        </a:dk2>
        <a:lt2>
          <a:srgbClr val="5F5F5F"/>
        </a:lt2>
        <a:accent1>
          <a:srgbClr val="0099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visory Management 7e.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visory Management 7e. 4">
        <a:dk1>
          <a:srgbClr val="000000"/>
        </a:dk1>
        <a:lt1>
          <a:srgbClr val="FFFFFF"/>
        </a:lt1>
        <a:dk2>
          <a:srgbClr val="FF0000"/>
        </a:dk2>
        <a:lt2>
          <a:srgbClr val="800000"/>
        </a:lt2>
        <a:accent1>
          <a:srgbClr val="0080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C0AA"/>
        </a:accent5>
        <a:accent6>
          <a:srgbClr val="E78A00"/>
        </a:accent6>
        <a:hlink>
          <a:srgbClr val="CC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3229</TotalTime>
  <Words>679</Words>
  <Application>Microsoft Office PowerPoint</Application>
  <PresentationFormat>On-screen Show (4:3)</PresentationFormat>
  <Paragraphs>90</Paragraphs>
  <Slides>14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Supervisory Management 7e.</vt:lpstr>
      <vt:lpstr>Slide 1</vt:lpstr>
      <vt:lpstr> </vt:lpstr>
      <vt:lpstr> </vt:lpstr>
      <vt:lpstr>Labor Union </vt:lpstr>
      <vt:lpstr>Types of Unions</vt:lpstr>
      <vt:lpstr>Unions and Right-to-Work</vt:lpstr>
      <vt:lpstr>Administration of Labor Laws</vt:lpstr>
      <vt:lpstr> Rights of Employees</vt:lpstr>
      <vt:lpstr> Unfair Labor Practices of Unions</vt:lpstr>
      <vt:lpstr> Unfair Labor Practices of Employers</vt:lpstr>
      <vt:lpstr>Union Principles and Objectives</vt:lpstr>
      <vt:lpstr>Union Methods to Achieve Union Objectives</vt:lpstr>
      <vt:lpstr>Union Appeals to Employees’ Desires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Brothers for ever</dc:creator>
  <cp:lastModifiedBy>zara</cp:lastModifiedBy>
  <cp:revision>202</cp:revision>
  <dcterms:created xsi:type="dcterms:W3CDTF">2003-02-17T02:06:55Z</dcterms:created>
  <dcterms:modified xsi:type="dcterms:W3CDTF">2018-04-28T20:51:28Z</dcterms:modified>
</cp:coreProperties>
</file>