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20FF88-0A12-4459-9A6C-7D52B2EBC90F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0F35A1-30CA-4D4B-BE7C-7A515003C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3352800"/>
            <a:ext cx="6172200" cy="2438400"/>
          </a:xfrm>
        </p:spPr>
        <p:txBody>
          <a:bodyPr>
            <a:normAutofit/>
          </a:bodyPr>
          <a:lstStyle/>
          <a:p>
            <a:pPr algn="l" rtl="0"/>
            <a:r>
              <a:rPr lang="en-US" sz="2000" dirty="0" smtClean="0"/>
              <a:t>PREPERED BY :Rasha Ofee</a:t>
            </a:r>
            <a:br>
              <a:rPr lang="en-US" sz="2000" dirty="0" smtClean="0"/>
            </a:br>
            <a:r>
              <a:rPr lang="en-US" sz="2000" dirty="0" smtClean="0"/>
              <a:t>                       </a:t>
            </a:r>
            <a:r>
              <a:rPr lang="en-US" sz="2000" dirty="0" err="1" smtClean="0"/>
              <a:t>Rawm</a:t>
            </a:r>
            <a:r>
              <a:rPr lang="en-US" sz="2000" dirty="0" smtClean="0"/>
              <a:t> </a:t>
            </a:r>
            <a:r>
              <a:rPr lang="en-US" sz="2000" dirty="0" err="1" smtClean="0"/>
              <a:t>Waheeb</a:t>
            </a:r>
            <a:r>
              <a:rPr lang="en-US" sz="2000" dirty="0" smtClean="0"/>
              <a:t>   </a:t>
            </a:r>
            <a:br>
              <a:rPr lang="en-US" sz="2000" dirty="0" smtClean="0"/>
            </a:br>
            <a:r>
              <a:rPr lang="en-US" sz="2000" dirty="0" smtClean="0"/>
              <a:t>                       </a:t>
            </a:r>
            <a:r>
              <a:rPr lang="en-US" sz="2000" dirty="0" err="1" smtClean="0"/>
              <a:t>Rawan</a:t>
            </a:r>
            <a:r>
              <a:rPr lang="en-US" sz="2000" dirty="0" smtClean="0"/>
              <a:t> </a:t>
            </a:r>
            <a:r>
              <a:rPr lang="en-US" sz="2000" dirty="0" err="1" smtClean="0"/>
              <a:t>Mahmmod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                       </a:t>
            </a:r>
            <a:r>
              <a:rPr lang="en-US" sz="2000" dirty="0" err="1" smtClean="0"/>
              <a:t>Roaa</a:t>
            </a:r>
            <a:r>
              <a:rPr lang="en-US" sz="2000" dirty="0" smtClean="0"/>
              <a:t>  </a:t>
            </a:r>
            <a:r>
              <a:rPr lang="en-US" sz="2000" dirty="0" err="1" smtClean="0"/>
              <a:t>Yaser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SUPERVISERED :MS -</a:t>
            </a:r>
            <a:r>
              <a:rPr lang="en-US" sz="2000" smtClean="0"/>
              <a:t>SAMAH  SHTAYA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8382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QUALITY CONTROL</a:t>
            </a:r>
            <a:endParaRPr lang="en-US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Encourage staff to be actively involved in the quality control process.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Clearly communicate standards of care to subordinates.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Encourage the setting of high standards to maximize quality instead  of setting minimum safety standards.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Implement quality control proactively instead reactively.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Use control as a method of determining why goals were not met.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Be positively active in communicating quality control findings.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Act as a role model for followers in accepting responsibility and  accountability for nursing actions.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152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Nurse manager’s roles in quality control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In union with other personnel in the organisation  establish clear cut , measurable standards of care and  determine the most appropriate method for measuring if  those standards have been met.</a:t>
            </a:r>
          </a:p>
          <a:p>
            <a:pPr algn="l" rtl="0">
              <a:buFont typeface="Courier New" pitchFamily="49" charset="0"/>
              <a:buChar char="o"/>
            </a:pPr>
            <a:r>
              <a:rPr lang="en-US" dirty="0" smtClean="0"/>
              <a:t>Select and use process, outcome and structure audits appropriately as quality control tools.</a:t>
            </a:r>
          </a:p>
          <a:p>
            <a:pPr algn="l" rtl="0">
              <a:buFont typeface="Courier New" pitchFamily="49" charset="0"/>
              <a:buChar char="o"/>
            </a:pPr>
            <a:r>
              <a:rPr lang="en-US" dirty="0" smtClean="0"/>
              <a:t>Assesses appropriate sources of information in data gathering for quality control.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Functions of nurse manager in quality control.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2971800"/>
          </a:xfrm>
        </p:spPr>
        <p:txBody>
          <a:bodyPr>
            <a:normAutofit fontScale="77500" lnSpcReduction="20000"/>
          </a:bodyPr>
          <a:lstStyle/>
          <a:p>
            <a:pPr algn="l" rtl="0">
              <a:buFont typeface="Courier New" pitchFamily="49" charset="0"/>
              <a:buChar char="o"/>
            </a:pPr>
            <a:r>
              <a:rPr lang="en-US" dirty="0" smtClean="0"/>
              <a:t>Determine </a:t>
            </a:r>
            <a:r>
              <a:rPr lang="en-US" dirty="0" err="1" smtClean="0"/>
              <a:t>descrepancies</a:t>
            </a:r>
            <a:r>
              <a:rPr lang="en-US" dirty="0" smtClean="0"/>
              <a:t> between care provided and  unit standards and seeks further information regarding  why standards were not met.</a:t>
            </a:r>
          </a:p>
          <a:p>
            <a:pPr algn="l" rtl="0">
              <a:buFont typeface="Courier New" pitchFamily="49" charset="0"/>
              <a:buChar char="o"/>
            </a:pPr>
            <a:endParaRPr lang="en-US" dirty="0" smtClean="0"/>
          </a:p>
          <a:p>
            <a:pPr algn="l" rtl="0">
              <a:buFont typeface="Courier New" pitchFamily="49" charset="0"/>
              <a:buChar char="o"/>
            </a:pPr>
            <a:r>
              <a:rPr lang="en-US" dirty="0" smtClean="0"/>
              <a:t>Use quality control findings as a measure of employee  </a:t>
            </a:r>
            <a:r>
              <a:rPr lang="en-US" dirty="0" err="1" smtClean="0"/>
              <a:t>perfoormance</a:t>
            </a:r>
            <a:r>
              <a:rPr lang="en-US" dirty="0" smtClean="0"/>
              <a:t> and reward, coach, counsel or discipline  employees accordingly.</a:t>
            </a:r>
          </a:p>
          <a:p>
            <a:pPr algn="l" rtl="0">
              <a:buFont typeface="Courier New" pitchFamily="49" charset="0"/>
              <a:buChar char="o"/>
            </a:pPr>
            <a:r>
              <a:rPr lang="en-US" dirty="0" smtClean="0"/>
              <a:t>Keep abreast of current government and licensing regulations that affect quality control.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dirty="0" smtClean="0"/>
              <a:t>This is a philosophy developed by Dr. Edward Deming.</a:t>
            </a:r>
          </a:p>
          <a:p>
            <a:pPr algn="l" rtl="0">
              <a:buNone/>
            </a:pPr>
            <a:r>
              <a:rPr lang="en-US" b="1" i="1" dirty="0" smtClean="0"/>
              <a:t>Principles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Create a constancy of purpose for the improvement of the products and service.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Adopt a philosophy of continual improvement. Focus on improving processes, not on inspection of  products.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End the practice of awarding business on price alone, instead </a:t>
            </a:r>
            <a:r>
              <a:rPr lang="en-US" dirty="0" err="1" smtClean="0"/>
              <a:t>minimise</a:t>
            </a:r>
            <a:r>
              <a:rPr lang="en-US" dirty="0" smtClean="0"/>
              <a:t> total cost by working with a simple supplier.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Improve constantly every process of planning, </a:t>
            </a:r>
            <a:r>
              <a:rPr lang="en-US" dirty="0" err="1" smtClean="0"/>
              <a:t>producting</a:t>
            </a:r>
            <a:r>
              <a:rPr lang="en-US" dirty="0" smtClean="0"/>
              <a:t> and service.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TOTAL QUALITY 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Institute job training and retraining.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Develop leadership in the organisation.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Drive out fear by encouraging employees to participate actively in the process.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Foster inter-departmental cooperation, and </a:t>
            </a:r>
            <a:r>
              <a:rPr lang="en-US" dirty="0" err="1" smtClean="0"/>
              <a:t>breakdown</a:t>
            </a:r>
            <a:r>
              <a:rPr lang="en-US" dirty="0" smtClean="0"/>
              <a:t> barriers between departments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Eliminate slogans, exhortations and targets for the workforce.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Focus on quality and not just quantity.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Promote team work rather than individual accomplishments . 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Educate employees to maximize personal development.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Charge all employees with carrying out the total quality management package.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i="1" dirty="0" smtClean="0"/>
              <a:t>Nursing audit </a:t>
            </a:r>
            <a:r>
              <a:rPr lang="en-US" dirty="0" smtClean="0"/>
              <a:t>is the assessment of the quality of nursing  care and uses records as an aid in evaluating the quality  of patient care. It is an evaluation of the nursing service.</a:t>
            </a:r>
          </a:p>
          <a:p>
            <a:pPr algn="l" rtl="0">
              <a:buNone/>
            </a:pPr>
            <a:r>
              <a:rPr lang="en-US" b="1" i="1" dirty="0" smtClean="0"/>
              <a:t>Purposes: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Evaluating nursing care given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Achieves deserved and feasible quality of nursing care.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Stimulant to better records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Focuses on care provided and not on care provider.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Contributes to research.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AUDIT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b="1" i="1" dirty="0" smtClean="0">
                <a:solidFill>
                  <a:schemeClr val="tx1"/>
                </a:solidFill>
              </a:rPr>
              <a:t>Methods of nursing audit</a:t>
            </a:r>
            <a:endParaRPr lang="en-US" b="1" i="1" dirty="0" smtClean="0"/>
          </a:p>
          <a:p>
            <a:pPr algn="l" rtl="0">
              <a:buNone/>
            </a:pPr>
            <a:r>
              <a:rPr lang="en-US" dirty="0" smtClean="0"/>
              <a:t>Retrospective view:</a:t>
            </a:r>
          </a:p>
          <a:p>
            <a:pPr algn="l" rtl="0">
              <a:buNone/>
            </a:pPr>
            <a:r>
              <a:rPr lang="en-US" dirty="0" smtClean="0"/>
              <a:t>Concurrent review:</a:t>
            </a:r>
          </a:p>
          <a:p>
            <a:pPr algn="l" rtl="0">
              <a:buNone/>
            </a:pPr>
            <a:r>
              <a:rPr lang="en-US" b="1" i="1" dirty="0" smtClean="0"/>
              <a:t>Advantages of nursing audit:</a:t>
            </a:r>
          </a:p>
          <a:p>
            <a:pPr marL="457200" indent="-457200" algn="l" rtl="0">
              <a:buFont typeface="+mj-lt"/>
              <a:buAutoNum type="arabicParenR"/>
            </a:pPr>
            <a:r>
              <a:rPr lang="en-US" dirty="0" smtClean="0"/>
              <a:t>Can be used as a method of measurement in all areas of  nursing.</a:t>
            </a:r>
          </a:p>
          <a:p>
            <a:pPr marL="457200" indent="-457200" algn="l" rtl="0">
              <a:buFont typeface="+mj-lt"/>
              <a:buAutoNum type="arabicParenR"/>
            </a:pPr>
            <a:r>
              <a:rPr lang="en-US" dirty="0" smtClean="0"/>
              <a:t>Scoring system is fairly simple.</a:t>
            </a:r>
          </a:p>
          <a:p>
            <a:pPr marL="457200" indent="-457200" algn="l" rtl="0">
              <a:buFont typeface="+mj-lt"/>
              <a:buAutoNum type="arabicParenR"/>
            </a:pPr>
            <a:r>
              <a:rPr lang="en-US" dirty="0" smtClean="0"/>
              <a:t>Results are easily understood.</a:t>
            </a:r>
          </a:p>
          <a:p>
            <a:pPr marL="457200" indent="-457200" algn="l" rtl="0">
              <a:buFont typeface="+mj-lt"/>
              <a:buAutoNum type="arabicParenR"/>
            </a:pPr>
            <a:r>
              <a:rPr lang="en-US" dirty="0" smtClean="0"/>
              <a:t>Assesses the work of all those involved in recording care.</a:t>
            </a:r>
          </a:p>
          <a:p>
            <a:pPr marL="457200" indent="-457200" algn="l" rtl="0">
              <a:buFont typeface="+mj-lt"/>
              <a:buAutoNum type="arabicParenR"/>
            </a:pPr>
            <a:r>
              <a:rPr lang="en-US" dirty="0" smtClean="0"/>
              <a:t>May be a useful tool as part of a quality assurance </a:t>
            </a:r>
            <a:r>
              <a:rPr lang="en-US" dirty="0" err="1" smtClean="0"/>
              <a:t>programme</a:t>
            </a:r>
            <a:r>
              <a:rPr lang="en-US" dirty="0" smtClean="0"/>
              <a:t> in areas where accurate records of care are kept.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b="1" i="1" dirty="0" smtClean="0"/>
              <a:t>Disadvantages of nursing audit</a:t>
            </a:r>
          </a:p>
          <a:p>
            <a:pPr marL="514350" indent="-514350" algn="l" rtl="0">
              <a:buFont typeface="+mj-lt"/>
              <a:buAutoNum type="arabicParenR"/>
            </a:pPr>
            <a:r>
              <a:rPr lang="en-US" dirty="0" smtClean="0"/>
              <a:t>Appraises the outcomes of the nursing process, so it is not so useful in areas where the nursing process has not been implemented.</a:t>
            </a:r>
          </a:p>
          <a:p>
            <a:pPr marL="514350" indent="-514350" algn="l" rtl="0">
              <a:buFont typeface="+mj-lt"/>
              <a:buAutoNum type="arabicParenR"/>
            </a:pPr>
            <a:r>
              <a:rPr lang="en-US" dirty="0" smtClean="0"/>
              <a:t>Many of the components overlap making analysis difficult.</a:t>
            </a:r>
          </a:p>
          <a:p>
            <a:pPr marL="514350" indent="-514350" algn="l" rtl="0">
              <a:buFont typeface="+mj-lt"/>
              <a:buAutoNum type="arabicParenR"/>
            </a:pPr>
            <a:r>
              <a:rPr lang="en-US" dirty="0" smtClean="0"/>
              <a:t>Is time consuming.</a:t>
            </a:r>
          </a:p>
          <a:p>
            <a:pPr marL="514350" indent="-514350" algn="l" rtl="0">
              <a:buFont typeface="+mj-lt"/>
              <a:buAutoNum type="arabicParenR"/>
            </a:pPr>
            <a:r>
              <a:rPr lang="en-US" dirty="0" smtClean="0"/>
              <a:t>Requires a team of trained auditors.</a:t>
            </a:r>
          </a:p>
          <a:p>
            <a:pPr marL="514350" indent="-514350" algn="l" rtl="0">
              <a:buFont typeface="+mj-lt"/>
              <a:buAutoNum type="arabicParenR"/>
            </a:pPr>
            <a:r>
              <a:rPr lang="en-US" dirty="0" smtClean="0"/>
              <a:t>Deals with a large amount of information.</a:t>
            </a:r>
          </a:p>
          <a:p>
            <a:pPr marL="514350" indent="-514350" algn="l" rtl="0">
              <a:buFont typeface="+mj-lt"/>
              <a:buAutoNum type="arabicParenR"/>
            </a:pPr>
            <a:r>
              <a:rPr lang="en-US" dirty="0" smtClean="0"/>
              <a:t>Only evaluates record keeping. It only serves to improve documentation, not </a:t>
            </a:r>
            <a:r>
              <a:rPr lang="en-US" dirty="0" err="1" smtClean="0"/>
              <a:t>nursingz</a:t>
            </a:r>
            <a:r>
              <a:rPr lang="en-US" dirty="0" smtClean="0"/>
              <a:t> care.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 algn="l" rtl="0"/>
            <a:r>
              <a:rPr lang="en-US" dirty="0" smtClean="0"/>
              <a:t>NURSING CARE STANDARDS IN WARD MANAGEMENT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REFERANSES </a:t>
            </a:r>
            <a:endParaRPr 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ÙØªÙØ¬Ø© Ø¨Ø­Ø« Ø§ÙØµÙØ± Ø¹Ù âªany questions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027" name="Picture 3" descr="C:\Users\Admin\Desktop\تنزيل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685800"/>
            <a:ext cx="6462316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 smtClean="0"/>
              <a:t>Introduction</a:t>
            </a:r>
          </a:p>
          <a:p>
            <a:pPr algn="l" rtl="0"/>
            <a:r>
              <a:rPr lang="en-US" sz="2000" dirty="0" smtClean="0"/>
              <a:t>Steps in quality control</a:t>
            </a:r>
          </a:p>
          <a:p>
            <a:pPr algn="l" rtl="0"/>
            <a:r>
              <a:rPr lang="en-US" sz="2000" dirty="0" smtClean="0"/>
              <a:t>STANDARD AS A DEVICE FOR QUALTIY CONTROL</a:t>
            </a:r>
          </a:p>
          <a:p>
            <a:pPr algn="l" rtl="0"/>
            <a:r>
              <a:rPr lang="en-US" sz="2000" dirty="0" smtClean="0"/>
              <a:t>AUDIT AS A TOOL FOR QUALITY CONTROL</a:t>
            </a:r>
          </a:p>
          <a:p>
            <a:pPr algn="l" rtl="0"/>
            <a:r>
              <a:rPr lang="en-US" sz="2000" dirty="0" smtClean="0"/>
              <a:t>Nurse manager’s roles in quality control</a:t>
            </a:r>
          </a:p>
          <a:p>
            <a:pPr algn="l" rtl="0"/>
            <a:r>
              <a:rPr lang="en-US" sz="2000" dirty="0" smtClean="0"/>
              <a:t>TOTAL QUALITY MANAGEMENT</a:t>
            </a:r>
          </a:p>
          <a:p>
            <a:pPr algn="l" rtl="0"/>
            <a:r>
              <a:rPr lang="en-US" sz="2000" dirty="0" smtClean="0"/>
              <a:t>NURSING AUDIT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467600" cy="5562600"/>
          </a:xfrm>
        </p:spPr>
        <p:txBody>
          <a:bodyPr>
            <a:normAutofit fontScale="92500" lnSpcReduction="1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b="1" dirty="0" smtClean="0"/>
              <a:t>Controlling</a:t>
            </a:r>
            <a:r>
              <a:rPr lang="en-US" dirty="0" smtClean="0"/>
              <a:t> is the function of management that involves,  setting standards, measuring performance against those  standards, reposting the results and taking action.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b="1" dirty="0" smtClean="0"/>
              <a:t>Quality control </a:t>
            </a:r>
            <a:r>
              <a:rPr lang="en-US" dirty="0" smtClean="0"/>
              <a:t>is a specific type of controlling, which refers  to activities that evaluate, monitor or regulate services  rendered to consumers 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b="1" dirty="0" smtClean="0"/>
              <a:t>Quality control has three basic steps: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Criterion or standard is determined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Information is collected to determine if the standard has   been met.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Educational or corrective action is taken if the criterion  has not been met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7391400" cy="5867400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b="1" dirty="0" smtClean="0"/>
              <a:t>Accountability</a:t>
            </a:r>
            <a:r>
              <a:rPr lang="en-US" dirty="0" smtClean="0"/>
              <a:t> ; is the obligation to provide a reasoning  for one’s actions to the persons who delegate authority  for that action. </a:t>
            </a:r>
          </a:p>
          <a:p>
            <a:pPr algn="l" rtl="0"/>
            <a:r>
              <a:rPr lang="en-US" dirty="0" smtClean="0"/>
              <a:t> </a:t>
            </a:r>
            <a:r>
              <a:rPr lang="en-US" b="1" dirty="0" smtClean="0"/>
              <a:t>Nursing care outcome</a:t>
            </a:r>
            <a:r>
              <a:rPr lang="en-US" dirty="0" smtClean="0"/>
              <a:t>: is the end result of nursing  interventions ; a measurable change in the state of a  patient’s health that is occasioned by nursing action. </a:t>
            </a:r>
          </a:p>
          <a:p>
            <a:pPr algn="l" rtl="0"/>
            <a:r>
              <a:rPr lang="en-US" b="1" dirty="0" smtClean="0"/>
              <a:t>A criterion </a:t>
            </a:r>
            <a:r>
              <a:rPr lang="en-US" dirty="0" smtClean="0"/>
              <a:t>is the value free name of a variable that is  known to be a reliable indicator of quality.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A standard </a:t>
            </a:r>
            <a:r>
              <a:rPr lang="en-US" dirty="0" smtClean="0"/>
              <a:t>is the desired quality, quantity or level of performance that is established as criterion against  which worker’s performance will be measured.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Objective is a goal towards which effort is directed. To be effective, it should be expressed in observable, measurable terms and should include a target date for fulfillment.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 smtClean="0"/>
              <a:t>Evaluation</a:t>
            </a:r>
            <a:r>
              <a:rPr lang="en-US" dirty="0" smtClean="0"/>
              <a:t> is a subjective </a:t>
            </a:r>
            <a:r>
              <a:rPr lang="en-US" dirty="0" err="1" smtClean="0"/>
              <a:t>judgement</a:t>
            </a:r>
            <a:r>
              <a:rPr lang="en-US" dirty="0" smtClean="0"/>
              <a:t> based on objective measurement.</a:t>
            </a:r>
            <a:endParaRPr lang="ar-SA" dirty="0" smtClean="0"/>
          </a:p>
          <a:p>
            <a:pPr algn="l" rtl="0"/>
            <a:r>
              <a:rPr lang="en-US" b="1" dirty="0" smtClean="0"/>
              <a:t>Feedback </a:t>
            </a:r>
            <a:r>
              <a:rPr lang="en-US" dirty="0" smtClean="0"/>
              <a:t>is the information about system performance</a:t>
            </a:r>
            <a:r>
              <a:rPr lang="ar-SA" dirty="0" smtClean="0"/>
              <a:t> </a:t>
            </a:r>
            <a:r>
              <a:rPr lang="en-US" dirty="0" smtClean="0"/>
              <a:t>that is reflected back into the system on a basis for</a:t>
            </a:r>
            <a:r>
              <a:rPr lang="ar-SA" dirty="0" smtClean="0"/>
              <a:t> </a:t>
            </a:r>
            <a:r>
              <a:rPr lang="en-US" dirty="0" smtClean="0"/>
              <a:t>monitoring system operation.</a:t>
            </a:r>
            <a:endParaRPr lang="ar-SA" dirty="0" smtClean="0"/>
          </a:p>
          <a:p>
            <a:pPr algn="l" rtl="0"/>
            <a:r>
              <a:rPr lang="en-US" b="1" dirty="0" smtClean="0"/>
              <a:t>Continuous quality improvement </a:t>
            </a:r>
            <a:r>
              <a:rPr lang="en-US" dirty="0" smtClean="0"/>
              <a:t>: is the ongoing process </a:t>
            </a:r>
            <a:r>
              <a:rPr lang="ar-SA" dirty="0" smtClean="0"/>
              <a:t> </a:t>
            </a:r>
            <a:r>
              <a:rPr lang="en-US" dirty="0" smtClean="0"/>
              <a:t>of monitoring structure, process and outcome</a:t>
            </a:r>
            <a:r>
              <a:rPr lang="ar-SA" dirty="0" smtClean="0"/>
              <a:t> </a:t>
            </a:r>
            <a:r>
              <a:rPr lang="en-US" dirty="0" smtClean="0"/>
              <a:t>indicators </a:t>
            </a:r>
            <a:r>
              <a:rPr lang="ar-SA" dirty="0" smtClean="0"/>
              <a:t> </a:t>
            </a:r>
            <a:r>
              <a:rPr lang="en-US" dirty="0" smtClean="0"/>
              <a:t>in order to identify signal events,</a:t>
            </a:r>
            <a:r>
              <a:rPr lang="ar-SA" dirty="0" smtClean="0"/>
              <a:t> </a:t>
            </a:r>
            <a:r>
              <a:rPr lang="en-US" dirty="0" smtClean="0"/>
              <a:t>significant trends, and </a:t>
            </a:r>
            <a:r>
              <a:rPr lang="ar-SA" dirty="0" smtClean="0"/>
              <a:t> </a:t>
            </a:r>
            <a:r>
              <a:rPr lang="en-US" dirty="0" smtClean="0"/>
              <a:t>opportunities for change that will guide health care </a:t>
            </a:r>
            <a:r>
              <a:rPr lang="ar-SA" dirty="0" smtClean="0"/>
              <a:t> </a:t>
            </a:r>
            <a:r>
              <a:rPr lang="en-US" dirty="0" smtClean="0"/>
              <a:t>professionals in preventing</a:t>
            </a:r>
            <a:r>
              <a:rPr lang="ar-SA" dirty="0" smtClean="0"/>
              <a:t> </a:t>
            </a:r>
            <a:r>
              <a:rPr lang="en-US" dirty="0" smtClean="0"/>
              <a:t>patient care problems and </a:t>
            </a:r>
            <a:r>
              <a:rPr lang="ar-SA" dirty="0" smtClean="0"/>
              <a:t> </a:t>
            </a:r>
            <a:r>
              <a:rPr lang="en-US" dirty="0" smtClean="0"/>
              <a:t>improving already satisfactory patient services.</a:t>
            </a:r>
            <a:endParaRPr lang="ar-SA" dirty="0" smtClean="0"/>
          </a:p>
          <a:p>
            <a:pPr algn="l" rtl="0"/>
            <a:r>
              <a:rPr lang="en-US" dirty="0" smtClean="0"/>
              <a:t> </a:t>
            </a:r>
            <a:r>
              <a:rPr lang="en-US" b="1" dirty="0" smtClean="0"/>
              <a:t>Peer review</a:t>
            </a:r>
            <a:r>
              <a:rPr lang="en-US" dirty="0" smtClean="0"/>
              <a:t>: is the evaluation by a group of </a:t>
            </a:r>
            <a:r>
              <a:rPr lang="en-US" dirty="0" err="1" smtClean="0"/>
              <a:t>practising</a:t>
            </a:r>
            <a:r>
              <a:rPr lang="en-US" dirty="0" smtClean="0"/>
              <a:t> </a:t>
            </a:r>
            <a:r>
              <a:rPr lang="ar-SA" dirty="0" smtClean="0"/>
              <a:t> </a:t>
            </a:r>
            <a:r>
              <a:rPr lang="en-US" dirty="0" smtClean="0"/>
              <a:t>professional nurse peers of the quality of </a:t>
            </a:r>
            <a:r>
              <a:rPr lang="en-US" dirty="0" err="1" smtClean="0"/>
              <a:t>nursign</a:t>
            </a:r>
            <a:r>
              <a:rPr lang="en-US" dirty="0" smtClean="0"/>
              <a:t> care </a:t>
            </a:r>
            <a:r>
              <a:rPr lang="ar-SA" dirty="0" smtClean="0"/>
              <a:t> </a:t>
            </a:r>
            <a:r>
              <a:rPr lang="en-US" dirty="0" smtClean="0"/>
              <a:t>implemented by another nurse.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Establishment of control standards or criteria.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 Identify the information relevant to criteria.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Determine ways to collect the information.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Collect and </a:t>
            </a:r>
            <a:r>
              <a:rPr lang="en-US" dirty="0" err="1" smtClean="0"/>
              <a:t>analyse</a:t>
            </a:r>
            <a:r>
              <a:rPr lang="en-US" dirty="0" smtClean="0"/>
              <a:t> the information.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Compare collected information with established</a:t>
            </a:r>
            <a:r>
              <a:rPr lang="ar-SA" dirty="0" smtClean="0"/>
              <a:t> </a:t>
            </a:r>
            <a:r>
              <a:rPr lang="en-US" dirty="0" smtClean="0"/>
              <a:t>criteria.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 Make a judgment about quality.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 Provide information and if necessary, take</a:t>
            </a:r>
            <a:r>
              <a:rPr lang="ar-SA" dirty="0" smtClean="0"/>
              <a:t> </a:t>
            </a:r>
            <a:r>
              <a:rPr lang="en-US" dirty="0" smtClean="0"/>
              <a:t>corrective action regarding findings of</a:t>
            </a:r>
            <a:r>
              <a:rPr lang="ar-SA" dirty="0" smtClean="0"/>
              <a:t> </a:t>
            </a:r>
            <a:r>
              <a:rPr lang="en-US" dirty="0" smtClean="0"/>
              <a:t>appropriate sources.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quality control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b="1" i="1" dirty="0" smtClean="0"/>
              <a:t>Types of standards the most organisation must establish (Koont &amp; Weitrich;1988):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Physical standards</a:t>
            </a:r>
            <a:r>
              <a:rPr lang="en-US" dirty="0" smtClean="0"/>
              <a:t>: which include patient activity ratings </a:t>
            </a:r>
            <a:r>
              <a:rPr lang="ar-SA" dirty="0" smtClean="0"/>
              <a:t> </a:t>
            </a:r>
            <a:r>
              <a:rPr lang="en-US" dirty="0" smtClean="0"/>
              <a:t>to establish nursing care hours per patient per day.</a:t>
            </a:r>
            <a:endParaRPr lang="ar-SA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Cost standards</a:t>
            </a:r>
            <a:r>
              <a:rPr lang="en-US" dirty="0" smtClean="0"/>
              <a:t>: which include the cost per patient per </a:t>
            </a:r>
            <a:r>
              <a:rPr lang="ar-SA" dirty="0" smtClean="0"/>
              <a:t> </a:t>
            </a:r>
            <a:r>
              <a:rPr lang="en-US" dirty="0" smtClean="0"/>
              <a:t>day.</a:t>
            </a:r>
            <a:endParaRPr lang="ar-SA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b="1" dirty="0" smtClean="0"/>
              <a:t>Capital standards</a:t>
            </a:r>
            <a:r>
              <a:rPr lang="en-US" dirty="0" smtClean="0"/>
              <a:t>: include the review of monetary </a:t>
            </a:r>
            <a:r>
              <a:rPr lang="ar-SA" dirty="0" smtClean="0"/>
              <a:t> </a:t>
            </a:r>
            <a:r>
              <a:rPr lang="en-US" dirty="0" smtClean="0"/>
              <a:t>investment or new programmes.</a:t>
            </a:r>
            <a:endParaRPr lang="ar-SA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Programme standards</a:t>
            </a:r>
            <a:r>
              <a:rPr lang="en-US" dirty="0" smtClean="0"/>
              <a:t>: which guide the development </a:t>
            </a:r>
            <a:r>
              <a:rPr lang="ar-SA" dirty="0" smtClean="0"/>
              <a:t> </a:t>
            </a:r>
            <a:r>
              <a:rPr lang="en-US" dirty="0" smtClean="0"/>
              <a:t>and implementation of programmes to meet client</a:t>
            </a:r>
            <a:r>
              <a:rPr lang="ar-SA" dirty="0" smtClean="0"/>
              <a:t> </a:t>
            </a:r>
            <a:r>
              <a:rPr lang="en-US" dirty="0" smtClean="0"/>
              <a:t>needs.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STANDARD AS A DEVICE FOR QUALTIY CONTROL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37338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b="1" dirty="0" smtClean="0"/>
              <a:t>Intangible standards</a:t>
            </a:r>
            <a:r>
              <a:rPr lang="en-US" dirty="0" smtClean="0"/>
              <a:t>: which include staff development Personnel orientation costs.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b="1" dirty="0" smtClean="0"/>
              <a:t>Goal standard</a:t>
            </a:r>
            <a:r>
              <a:rPr lang="en-US" dirty="0" smtClean="0"/>
              <a:t>: which outline qualitative goals in</a:t>
            </a:r>
            <a:r>
              <a:rPr lang="ar-SA" dirty="0" smtClean="0"/>
              <a:t> </a:t>
            </a:r>
            <a:r>
              <a:rPr lang="en-US" dirty="0" smtClean="0"/>
              <a:t>short </a:t>
            </a:r>
            <a:r>
              <a:rPr lang="ar-SA" dirty="0" smtClean="0"/>
              <a:t> </a:t>
            </a:r>
            <a:r>
              <a:rPr lang="en-US" dirty="0" smtClean="0"/>
              <a:t>and long term planning.</a:t>
            </a:r>
            <a:endParaRPr lang="ar-SA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b="1" dirty="0" smtClean="0"/>
              <a:t>Strategies plan standard</a:t>
            </a:r>
            <a:r>
              <a:rPr lang="en-US" dirty="0" smtClean="0"/>
              <a:t>: which outline check</a:t>
            </a:r>
            <a:r>
              <a:rPr lang="ar-SA" dirty="0" smtClean="0"/>
              <a:t> </a:t>
            </a:r>
            <a:r>
              <a:rPr lang="en-US" dirty="0" smtClean="0"/>
              <a:t>points in </a:t>
            </a:r>
            <a:r>
              <a:rPr lang="ar-SA" dirty="0" smtClean="0"/>
              <a:t> </a:t>
            </a:r>
            <a:r>
              <a:rPr lang="en-US" dirty="0" smtClean="0"/>
              <a:t>developing and implementing the organization’s strategic </a:t>
            </a:r>
            <a:r>
              <a:rPr lang="ar-SA" dirty="0" smtClean="0"/>
              <a:t> </a:t>
            </a:r>
            <a:r>
              <a:rPr lang="en-US" dirty="0" smtClean="0"/>
              <a:t>plan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/>
              <a:t>An audit is a systematic and official examination of a  record, process or account to evaluate performance . </a:t>
            </a:r>
            <a:r>
              <a:rPr lang="en-US" dirty="0" smtClean="0">
                <a:solidFill>
                  <a:srgbClr val="FF0000"/>
                </a:solidFill>
              </a:rPr>
              <a:t>Types of Audit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b="1" i="1" dirty="0" smtClean="0"/>
              <a:t>Outcome audit </a:t>
            </a:r>
            <a:r>
              <a:rPr lang="en-US" dirty="0" smtClean="0"/>
              <a:t>: end results of care. </a:t>
            </a:r>
            <a:r>
              <a:rPr lang="en-US" dirty="0" err="1" smtClean="0"/>
              <a:t>Eg</a:t>
            </a:r>
            <a:r>
              <a:rPr lang="en-US" dirty="0" smtClean="0"/>
              <a:t>: length of stay, morbidity, mortality.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b="1" i="1" dirty="0" smtClean="0"/>
              <a:t>Process audit </a:t>
            </a:r>
            <a:r>
              <a:rPr lang="en-US" dirty="0" smtClean="0"/>
              <a:t>: used to measure process of care or how  the care was carried out.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b="1" i="1" dirty="0" smtClean="0"/>
              <a:t>Structure audit</a:t>
            </a:r>
            <a:r>
              <a:rPr lang="en-US" dirty="0" smtClean="0"/>
              <a:t>: monitors the structure or setting in which patient care occurs, such as the finances, nursing services, medical records and environment.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AUDIT AS A TOOL FOR QUALITY CONTROL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1225</Words>
  <Application>Microsoft Office PowerPoint</Application>
  <PresentationFormat>On-screen Show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ملتقى</vt:lpstr>
      <vt:lpstr>PREPERED BY :Rasha Ofee                        Rawm Waheeb                           Rawan Mahmmod                         Roaa  Yaser  SUPERVISERED :MS -SAMAH  SHTAYA</vt:lpstr>
      <vt:lpstr>Outline </vt:lpstr>
      <vt:lpstr>Slide 3</vt:lpstr>
      <vt:lpstr>Slide 4</vt:lpstr>
      <vt:lpstr>Slide 5</vt:lpstr>
      <vt:lpstr>Steps in quality control</vt:lpstr>
      <vt:lpstr>STANDARD AS A DEVICE FOR QUALTIY CONTROL</vt:lpstr>
      <vt:lpstr>Slide 8</vt:lpstr>
      <vt:lpstr>AUDIT AS A TOOL FOR QUALITY CONTROL</vt:lpstr>
      <vt:lpstr>Nurse manager’s roles in quality control</vt:lpstr>
      <vt:lpstr>Functions of nurse manager in quality control.</vt:lpstr>
      <vt:lpstr>Slide 12</vt:lpstr>
      <vt:lpstr>TOTAL QUALITY MANAGEMENT </vt:lpstr>
      <vt:lpstr>CONT.</vt:lpstr>
      <vt:lpstr>NURSING AUDIT</vt:lpstr>
      <vt:lpstr>Slide 16</vt:lpstr>
      <vt:lpstr>Slide 17</vt:lpstr>
      <vt:lpstr>REFERANSES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zara</cp:lastModifiedBy>
  <cp:revision>11</cp:revision>
  <dcterms:created xsi:type="dcterms:W3CDTF">2018-04-03T16:52:13Z</dcterms:created>
  <dcterms:modified xsi:type="dcterms:W3CDTF">2018-04-17T18:40:53Z</dcterms:modified>
</cp:coreProperties>
</file>