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9" r:id="rId3"/>
    <p:sldId id="257" r:id="rId4"/>
    <p:sldId id="270" r:id="rId5"/>
    <p:sldId id="258" r:id="rId6"/>
    <p:sldId id="259" r:id="rId7"/>
    <p:sldId id="271" r:id="rId8"/>
    <p:sldId id="262" r:id="rId9"/>
    <p:sldId id="272" r:id="rId10"/>
    <p:sldId id="264" r:id="rId11"/>
    <p:sldId id="265" r:id="rId12"/>
    <p:sldId id="273" r:id="rId13"/>
    <p:sldId id="274" r:id="rId14"/>
    <p:sldId id="266" r:id="rId15"/>
    <p:sldId id="267" r:id="rId16"/>
    <p:sldId id="268" r:id="rId17"/>
    <p:sldId id="275" r:id="rId18"/>
    <p:sldId id="277" r:id="rId19"/>
    <p:sldId id="278" r:id="rId20"/>
    <p:sldId id="279" r:id="rId21"/>
    <p:sldId id="280" r:id="rId22"/>
    <p:sldId id="281" r:id="rId23"/>
    <p:sldId id="276" r:id="rId24"/>
    <p:sldId id="283" r:id="rId25"/>
    <p:sldId id="284" r:id="rId26"/>
    <p:sldId id="285" r:id="rId27"/>
    <p:sldId id="286" r:id="rId28"/>
    <p:sldId id="287" r:id="rId29"/>
    <p:sldId id="288" r:id="rId30"/>
    <p:sldId id="289"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9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2EBB1B8-A566-4301-8EF2-3477B9E6E36D}" type="datetimeFigureOut">
              <a:rPr lang="ar-SA" smtClean="0"/>
              <a:pPr/>
              <a:t>01/08/1439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A3FE3EF-0781-4563-9F9C-B977E645B185}"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A3FE3EF-0781-4563-9F9C-B977E645B185}" type="slidenum">
              <a:rPr lang="ar-SA" smtClean="0"/>
              <a:pPr/>
              <a:t>10</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A3FE3EF-0781-4563-9F9C-B977E645B185}" type="slidenum">
              <a:rPr lang="ar-SA" smtClean="0"/>
              <a:pPr/>
              <a:t>13</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A3FE3EF-0781-4563-9F9C-B977E645B185}" type="slidenum">
              <a:rPr lang="ar-SA" smtClean="0"/>
              <a:pPr/>
              <a:t>23</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143560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55031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321924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311744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306818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99845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264019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240124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426594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262162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124DC-DD55-48A6-98AC-009BD2585990}" type="datetimeFigureOut">
              <a:rPr lang="en-GB" smtClean="0"/>
              <a:pPr/>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141504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124DC-DD55-48A6-98AC-009BD2585990}" type="datetimeFigureOut">
              <a:rPr lang="en-GB" smtClean="0"/>
              <a:pPr/>
              <a:t>16/04/2018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1179F-A130-4322-97AE-B6DED1E5FA80}" type="slidenum">
              <a:rPr lang="en-GB" smtClean="0"/>
              <a:pPr/>
              <a:t>‹#›</a:t>
            </a:fld>
            <a:endParaRPr lang="en-GB"/>
          </a:p>
        </p:txBody>
      </p:sp>
    </p:spTree>
    <p:extLst>
      <p:ext uri="{BB962C8B-B14F-4D97-AF65-F5344CB8AC3E}">
        <p14:creationId xmlns="" xmlns:p14="http://schemas.microsoft.com/office/powerpoint/2010/main" val="1300211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8"/>
            <a:ext cx="7772400" cy="2571768"/>
          </a:xfrm>
        </p:spPr>
        <p:txBody>
          <a:bodyPr>
            <a:noAutofit/>
          </a:bodyPr>
          <a:lstStyle/>
          <a:p>
            <a:r>
              <a:rPr lang="en-GB" sz="8800" b="1" dirty="0" smtClean="0"/>
              <a:t>Law and nursing practise </a:t>
            </a:r>
            <a:endParaRPr lang="en-GB" sz="8800" b="1" dirty="0"/>
          </a:p>
        </p:txBody>
      </p:sp>
      <p:pic>
        <p:nvPicPr>
          <p:cNvPr id="3" name="صورة 2" descr="law-book.jpg"/>
          <p:cNvPicPr>
            <a:picLocks noChangeAspect="1"/>
          </p:cNvPicPr>
          <p:nvPr/>
        </p:nvPicPr>
        <p:blipFill>
          <a:blip r:embed="rId2"/>
          <a:stretch>
            <a:fillRect/>
          </a:stretch>
        </p:blipFill>
        <p:spPr>
          <a:xfrm>
            <a:off x="714348" y="3357562"/>
            <a:ext cx="2643206" cy="3286148"/>
          </a:xfrm>
          <a:prstGeom prst="rect">
            <a:avLst/>
          </a:prstGeom>
        </p:spPr>
      </p:pic>
    </p:spTree>
    <p:extLst>
      <p:ext uri="{BB962C8B-B14F-4D97-AF65-F5344CB8AC3E}">
        <p14:creationId xmlns="" xmlns:p14="http://schemas.microsoft.com/office/powerpoint/2010/main" val="12344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929586" cy="4071941"/>
          </a:xfrm>
        </p:spPr>
        <p:txBody>
          <a:bodyPr>
            <a:normAutofit fontScale="90000"/>
          </a:bodyPr>
          <a:lstStyle/>
          <a:p>
            <a:pPr marL="571500" indent="-571500" algn="l"/>
            <a:r>
              <a:rPr lang="en-GB" b="1" dirty="0" smtClean="0"/>
              <a:t>Constitutional law :</a:t>
            </a:r>
            <a:br>
              <a:rPr lang="en-GB" b="1" dirty="0" smtClean="0"/>
            </a:br>
            <a:r>
              <a:rPr lang="en-GB" dirty="0" smtClean="0"/>
              <a:t/>
            </a:r>
            <a:br>
              <a:rPr lang="en-GB" dirty="0" smtClean="0"/>
            </a:br>
            <a:r>
              <a:rPr lang="en-GB" dirty="0" smtClean="0"/>
              <a:t>*</a:t>
            </a:r>
            <a:r>
              <a:rPr lang="en-GB" sz="3200" i="1" dirty="0" smtClean="0"/>
              <a:t>It is the supreme law of the country.</a:t>
            </a:r>
            <a:br>
              <a:rPr lang="en-GB" sz="3200" i="1" dirty="0" smtClean="0"/>
            </a:br>
            <a:r>
              <a:rPr lang="en-GB" sz="3200" i="1" dirty="0" smtClean="0"/>
              <a:t/>
            </a:r>
            <a:br>
              <a:rPr lang="en-GB" sz="3200" i="1" dirty="0" smtClean="0"/>
            </a:br>
            <a:r>
              <a:rPr lang="en-GB" sz="3200" i="1" dirty="0" smtClean="0"/>
              <a:t>*Fundamental law written or unwritten that establishes the character of government by defining the basic principle to which a society must conform.</a:t>
            </a:r>
            <a:endParaRPr lang="en-GB" sz="3200" i="1" dirty="0"/>
          </a:p>
        </p:txBody>
      </p:sp>
    </p:spTree>
    <p:extLst>
      <p:ext uri="{BB962C8B-B14F-4D97-AF65-F5344CB8AC3E}">
        <p14:creationId xmlns="" xmlns:p14="http://schemas.microsoft.com/office/powerpoint/2010/main" val="2929933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57628"/>
          </a:xfrm>
        </p:spPr>
        <p:txBody>
          <a:bodyPr>
            <a:normAutofit fontScale="90000"/>
          </a:bodyPr>
          <a:lstStyle/>
          <a:p>
            <a:pPr algn="l"/>
            <a:r>
              <a:rPr lang="en-GB" b="1" dirty="0" smtClean="0"/>
              <a:t>Legislation (statutory laws) :</a:t>
            </a:r>
            <a:br>
              <a:rPr lang="en-GB" b="1" dirty="0" smtClean="0"/>
            </a:br>
            <a:r>
              <a:rPr lang="en-GB" dirty="0" smtClean="0"/>
              <a:t/>
            </a:r>
            <a:br>
              <a:rPr lang="en-GB" dirty="0" smtClean="0"/>
            </a:br>
            <a:r>
              <a:rPr lang="en-GB" dirty="0" smtClean="0"/>
              <a:t>*</a:t>
            </a:r>
            <a:r>
              <a:rPr lang="en-GB" sz="3200" dirty="0" smtClean="0"/>
              <a:t>Laws enacted by and legislative body are called statutory laws. </a:t>
            </a:r>
            <a:br>
              <a:rPr lang="en-GB" sz="3200" dirty="0" smtClean="0"/>
            </a:br>
            <a:r>
              <a:rPr lang="en-GB" sz="3200" dirty="0" smtClean="0"/>
              <a:t/>
            </a:r>
            <a:br>
              <a:rPr lang="en-GB" sz="3200" dirty="0" smtClean="0"/>
            </a:br>
            <a:r>
              <a:rPr lang="en-GB" sz="3200" dirty="0" smtClean="0"/>
              <a:t>*A written law passed by a legislature on the state of federal level</a:t>
            </a:r>
            <a:r>
              <a:rPr lang="en-GB" sz="3600" dirty="0" smtClean="0"/>
              <a:t>. </a:t>
            </a:r>
            <a:endParaRPr lang="en-GB" sz="3600" dirty="0"/>
          </a:p>
        </p:txBody>
      </p:sp>
    </p:spTree>
    <p:extLst>
      <p:ext uri="{BB962C8B-B14F-4D97-AF65-F5344CB8AC3E}">
        <p14:creationId xmlns="" xmlns:p14="http://schemas.microsoft.com/office/powerpoint/2010/main" val="164102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dirty="0" smtClean="0"/>
              <a:t>Administrative law :</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buNone/>
            </a:pPr>
            <a:r>
              <a:rPr lang="en-US" dirty="0" smtClean="0"/>
              <a:t>*When a state legislature passes a statute , an administrative agency is given authority to create rules and regulations to enforce the statutory laws.</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1" dirty="0" smtClean="0"/>
              <a:t>Common law :</a:t>
            </a:r>
            <a:endParaRPr lang="ar-SA" b="1" dirty="0"/>
          </a:p>
        </p:txBody>
      </p:sp>
      <p:sp>
        <p:nvSpPr>
          <p:cNvPr id="3" name="عنصر نائب للمحتوى 2"/>
          <p:cNvSpPr>
            <a:spLocks noGrp="1"/>
          </p:cNvSpPr>
          <p:nvPr>
            <p:ph idx="1"/>
          </p:nvPr>
        </p:nvSpPr>
        <p:spPr/>
        <p:txBody>
          <a:bodyPr/>
          <a:lstStyle/>
          <a:p>
            <a:pPr>
              <a:buNone/>
            </a:pPr>
            <a:r>
              <a:rPr lang="en-US" dirty="0" smtClean="0"/>
              <a:t>*Laws evolving from court decisions are referred to as common law. </a:t>
            </a:r>
          </a:p>
          <a:p>
            <a:endParaRPr lang="en-US" dirty="0" smtClean="0"/>
          </a:p>
          <a:p>
            <a:pPr>
              <a:buNone/>
            </a:pPr>
            <a:r>
              <a:rPr lang="en-US" dirty="0" smtClean="0"/>
              <a:t>*Law developed by judges through decision of courts and similar tribunals.</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14356"/>
            <a:ext cx="8363272" cy="5018900"/>
          </a:xfrm>
        </p:spPr>
        <p:txBody>
          <a:bodyPr>
            <a:normAutofit fontScale="90000"/>
          </a:bodyPr>
          <a:lstStyle/>
          <a:p>
            <a:pPr algn="l"/>
            <a:r>
              <a:rPr lang="en-GB" b="1" dirty="0" smtClean="0"/>
              <a:t>Type of laws :</a:t>
            </a:r>
            <a:br>
              <a:rPr lang="en-GB" b="1" dirty="0" smtClean="0"/>
            </a:br>
            <a:r>
              <a:rPr lang="en-GB" dirty="0" smtClean="0"/>
              <a:t/>
            </a:r>
            <a:br>
              <a:rPr lang="en-GB" dirty="0" smtClean="0"/>
            </a:br>
            <a:r>
              <a:rPr lang="en-GB" b="1" i="1" dirty="0" smtClean="0"/>
              <a:t>1-Public law :</a:t>
            </a:r>
            <a:r>
              <a:rPr lang="en-GB" dirty="0" smtClean="0"/>
              <a:t/>
            </a:r>
            <a:br>
              <a:rPr lang="en-GB" dirty="0" smtClean="0"/>
            </a:br>
            <a:r>
              <a:rPr lang="en-GB" dirty="0" smtClean="0"/>
              <a:t>It refers to the body of law that deals with relationship between individuals and the government and the governmental agencies. Important segment of public law is criminal law which deals with safety and welfare of the public.</a:t>
            </a:r>
            <a:br>
              <a:rPr lang="en-GB" dirty="0" smtClean="0"/>
            </a:br>
            <a:endParaRPr lang="en-GB" dirty="0"/>
          </a:p>
        </p:txBody>
      </p:sp>
    </p:spTree>
    <p:extLst>
      <p:ext uri="{BB962C8B-B14F-4D97-AF65-F5344CB8AC3E}">
        <p14:creationId xmlns="" xmlns:p14="http://schemas.microsoft.com/office/powerpoint/2010/main" val="271871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5602634"/>
          </a:xfrm>
        </p:spPr>
        <p:txBody>
          <a:bodyPr>
            <a:normAutofit fontScale="90000"/>
          </a:bodyPr>
          <a:lstStyle/>
          <a:p>
            <a:pPr algn="l"/>
            <a:r>
              <a:rPr lang="en-GB" b="1" dirty="0" smtClean="0"/>
              <a:t>2-Private law or civil law :</a:t>
            </a:r>
            <a:r>
              <a:rPr lang="en-GB" dirty="0" smtClean="0"/>
              <a:t/>
            </a:r>
            <a:br>
              <a:rPr lang="en-GB" dirty="0" smtClean="0"/>
            </a:br>
            <a:r>
              <a:rPr lang="en-GB" dirty="0" smtClean="0"/>
              <a:t/>
            </a:r>
            <a:br>
              <a:rPr lang="en-GB" dirty="0" smtClean="0"/>
            </a:br>
            <a:r>
              <a:rPr lang="en-GB" dirty="0" smtClean="0"/>
              <a:t>*It is the body of the law that deals with relationship among private individuals.</a:t>
            </a:r>
            <a:br>
              <a:rPr lang="en-GB" dirty="0" smtClean="0"/>
            </a:br>
            <a:r>
              <a:rPr lang="en-GB" dirty="0" smtClean="0"/>
              <a:t> </a:t>
            </a:r>
            <a:br>
              <a:rPr lang="en-GB" dirty="0" smtClean="0"/>
            </a:br>
            <a:r>
              <a:rPr lang="en-GB" dirty="0" smtClean="0"/>
              <a:t>*It is again classified into </a:t>
            </a:r>
            <a:r>
              <a:rPr lang="en-GB" b="1" dirty="0" smtClean="0"/>
              <a:t>Contract law </a:t>
            </a:r>
            <a:r>
              <a:rPr lang="en-GB" dirty="0" smtClean="0"/>
              <a:t>and  </a:t>
            </a:r>
            <a:r>
              <a:rPr lang="en-GB" b="1" dirty="0" smtClean="0"/>
              <a:t>Tore law. </a:t>
            </a:r>
            <a:br>
              <a:rPr lang="en-GB" b="1" dirty="0" smtClean="0"/>
            </a:br>
            <a:r>
              <a:rPr lang="en-GB" dirty="0" smtClean="0"/>
              <a:t/>
            </a:r>
            <a:br>
              <a:rPr lang="en-GB" dirty="0" smtClean="0"/>
            </a:br>
            <a:endParaRPr lang="en-GB" dirty="0"/>
          </a:p>
        </p:txBody>
      </p:sp>
    </p:spTree>
    <p:extLst>
      <p:ext uri="{BB962C8B-B14F-4D97-AF65-F5344CB8AC3E}">
        <p14:creationId xmlns="" xmlns:p14="http://schemas.microsoft.com/office/powerpoint/2010/main" val="1996591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686800" cy="5768997"/>
          </a:xfrm>
        </p:spPr>
        <p:txBody>
          <a:bodyPr/>
          <a:lstStyle/>
          <a:p>
            <a:pPr>
              <a:buNone/>
            </a:pPr>
            <a:r>
              <a:rPr lang="en-GB" dirty="0" smtClean="0"/>
              <a:t>*</a:t>
            </a:r>
            <a:r>
              <a:rPr lang="en-GB" b="1" dirty="0" smtClean="0"/>
              <a:t>Contract law: </a:t>
            </a:r>
            <a:r>
              <a:rPr lang="en-GB" dirty="0"/>
              <a:t/>
            </a:r>
            <a:br>
              <a:rPr lang="en-GB" dirty="0"/>
            </a:br>
            <a:r>
              <a:rPr lang="en-GB" dirty="0"/>
              <a:t>is the enforcement of agreements among private </a:t>
            </a:r>
            <a:r>
              <a:rPr lang="en-GB" dirty="0" smtClean="0"/>
              <a:t>individual.</a:t>
            </a:r>
          </a:p>
          <a:p>
            <a:pPr>
              <a:buNone/>
            </a:pPr>
            <a:r>
              <a:rPr lang="en-GB" b="1" dirty="0" smtClean="0"/>
              <a:t>*Tort law:</a:t>
            </a:r>
            <a:r>
              <a:rPr lang="en-GB" dirty="0"/>
              <a:t/>
            </a:r>
            <a:br>
              <a:rPr lang="en-GB" dirty="0"/>
            </a:br>
            <a:r>
              <a:rPr lang="en-GB" dirty="0"/>
              <a:t>it defines and enforces duties and rights among private </a:t>
            </a:r>
            <a:r>
              <a:rPr lang="en-GB" dirty="0" smtClean="0"/>
              <a:t>individuals that </a:t>
            </a:r>
            <a:r>
              <a:rPr lang="en-GB" dirty="0"/>
              <a:t>are not based on the contractual </a:t>
            </a:r>
            <a:r>
              <a:rPr lang="en-GB" dirty="0" smtClean="0"/>
              <a:t>agreement </a:t>
            </a:r>
            <a:r>
              <a:rPr lang="en-GB" dirty="0"/>
              <a:t>for example invasion of privacy </a:t>
            </a:r>
            <a:r>
              <a:rPr lang="en-GB" dirty="0" smtClean="0"/>
              <a:t>, </a:t>
            </a:r>
            <a:r>
              <a:rPr lang="en-GB" dirty="0"/>
              <a:t>assault and </a:t>
            </a:r>
            <a:r>
              <a:rPr lang="en-GB" dirty="0" smtClean="0"/>
              <a:t>battery. </a:t>
            </a:r>
            <a:r>
              <a:rPr lang="en-GB" dirty="0"/>
              <a:t/>
            </a:r>
            <a:br>
              <a:rPr lang="en-GB" dirty="0"/>
            </a:br>
            <a:endParaRPr lang="en-GB" dirty="0"/>
          </a:p>
        </p:txBody>
      </p:sp>
    </p:spTree>
    <p:extLst>
      <p:ext uri="{BB962C8B-B14F-4D97-AF65-F5344CB8AC3E}">
        <p14:creationId xmlns="" xmlns:p14="http://schemas.microsoft.com/office/powerpoint/2010/main" val="1637633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1" dirty="0" smtClean="0"/>
              <a:t>Regulation of nursing practice</a:t>
            </a:r>
            <a:endParaRPr lang="ar-SA" b="1" dirty="0"/>
          </a:p>
        </p:txBody>
      </p:sp>
      <p:sp>
        <p:nvSpPr>
          <p:cNvPr id="3" name="عنصر نائب للمحتوى 2"/>
          <p:cNvSpPr>
            <a:spLocks noGrp="1"/>
          </p:cNvSpPr>
          <p:nvPr>
            <p:ph idx="1"/>
          </p:nvPr>
        </p:nvSpPr>
        <p:spPr/>
        <p:txBody>
          <a:bodyPr/>
          <a:lstStyle/>
          <a:p>
            <a:r>
              <a:rPr lang="en-US" dirty="0" smtClean="0"/>
              <a:t>Regulation for nursing practice helps to bring a standard in nursing care and thus to protect the public.</a:t>
            </a:r>
          </a:p>
          <a:p>
            <a:pPr algn="ctr">
              <a:buNone/>
            </a:pPr>
            <a:r>
              <a:rPr lang="en-US" dirty="0" smtClean="0"/>
              <a:t> 1 nurse practice act. </a:t>
            </a:r>
          </a:p>
          <a:p>
            <a:pPr algn="ctr">
              <a:buNone/>
            </a:pPr>
            <a:r>
              <a:rPr lang="en-US" dirty="0" smtClean="0"/>
              <a:t>2 credentialing.   </a:t>
            </a:r>
          </a:p>
          <a:p>
            <a:pPr algn="ctr">
              <a:buNone/>
            </a:pPr>
            <a:r>
              <a:rPr lang="en-US" dirty="0" smtClean="0"/>
              <a:t>3 standards of care.</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1-Nurse Practice Acts</a:t>
            </a:r>
            <a:endParaRPr lang="ar-SA" b="1" dirty="0"/>
          </a:p>
        </p:txBody>
      </p:sp>
      <p:sp>
        <p:nvSpPr>
          <p:cNvPr id="3" name="عنصر نائب للمحتوى 2"/>
          <p:cNvSpPr>
            <a:spLocks noGrp="1"/>
          </p:cNvSpPr>
          <p:nvPr>
            <p:ph idx="1"/>
          </p:nvPr>
        </p:nvSpPr>
        <p:spPr/>
        <p:txBody>
          <a:bodyPr/>
          <a:lstStyle/>
          <a:p>
            <a:r>
              <a:rPr lang="en-US" dirty="0" smtClean="0"/>
              <a:t>Each state has a nurse practice act, which protects the public by legally defining and describing the scope of nursing practice and it is also legally control nursing practice through licensing requirements . But acts differ from country to country.</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2-Credentialing</a:t>
            </a:r>
            <a:endParaRPr lang="ar-SA" b="1" dirty="0"/>
          </a:p>
        </p:txBody>
      </p:sp>
      <p:sp>
        <p:nvSpPr>
          <p:cNvPr id="3" name="عنصر نائب للمحتوى 2"/>
          <p:cNvSpPr>
            <a:spLocks noGrp="1"/>
          </p:cNvSpPr>
          <p:nvPr>
            <p:ph idx="1"/>
          </p:nvPr>
        </p:nvSpPr>
        <p:spPr/>
        <p:txBody>
          <a:bodyPr/>
          <a:lstStyle/>
          <a:p>
            <a:pPr>
              <a:buNone/>
            </a:pPr>
            <a:r>
              <a:rPr lang="en-US" dirty="0" smtClean="0"/>
              <a:t>• Credentialing is the process of determining and maintaining competence in nursing practice. </a:t>
            </a:r>
          </a:p>
          <a:p>
            <a:pPr>
              <a:buNone/>
            </a:pPr>
            <a:r>
              <a:rPr lang="en-US" dirty="0" smtClean="0"/>
              <a:t>• Credentialing process helps to maintain standards of practice &amp; accountability for educational preparation of its members.</a:t>
            </a:r>
          </a:p>
          <a:p>
            <a:pPr algn="ctr">
              <a:buNone/>
            </a:pPr>
            <a:r>
              <a:rPr lang="en-US" dirty="0" smtClean="0"/>
              <a:t>1-licensure</a:t>
            </a:r>
          </a:p>
          <a:p>
            <a:pPr algn="ctr">
              <a:buNone/>
            </a:pPr>
            <a:r>
              <a:rPr lang="en-US" dirty="0" smtClean="0"/>
              <a:t> 2-certification</a:t>
            </a:r>
          </a:p>
          <a:p>
            <a:pPr>
              <a:buNone/>
            </a:pP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229600" cy="5483245"/>
          </a:xfrm>
        </p:spPr>
        <p:txBody>
          <a:bodyPr>
            <a:normAutofit/>
          </a:bodyPr>
          <a:lstStyle/>
          <a:p>
            <a:pPr algn="ctr"/>
            <a:r>
              <a:rPr lang="en-US" sz="5400" b="1" dirty="0" smtClean="0"/>
              <a:t>Prepared by :</a:t>
            </a:r>
          </a:p>
          <a:p>
            <a:pPr algn="ctr"/>
            <a:r>
              <a:rPr lang="en-US" sz="5400" b="1" dirty="0" err="1" smtClean="0"/>
              <a:t>Raneen</a:t>
            </a:r>
            <a:r>
              <a:rPr lang="en-US" sz="5400" b="1" dirty="0" smtClean="0"/>
              <a:t> </a:t>
            </a:r>
            <a:r>
              <a:rPr lang="en-US" sz="5400" b="1" dirty="0" err="1" smtClean="0"/>
              <a:t>Amer</a:t>
            </a:r>
            <a:r>
              <a:rPr lang="en-US" sz="5400" b="1" dirty="0" smtClean="0"/>
              <a:t> </a:t>
            </a:r>
          </a:p>
          <a:p>
            <a:pPr algn="ctr"/>
            <a:r>
              <a:rPr lang="en-US" sz="5400" b="1" dirty="0" err="1" smtClean="0"/>
              <a:t>Ohood</a:t>
            </a:r>
            <a:r>
              <a:rPr lang="en-US" sz="5400" b="1" dirty="0" smtClean="0"/>
              <a:t> </a:t>
            </a:r>
            <a:r>
              <a:rPr lang="en-US" sz="5400" b="1" dirty="0" err="1" smtClean="0"/>
              <a:t>jadallah</a:t>
            </a:r>
            <a:endParaRPr lang="en-US" sz="5400" b="1" dirty="0" smtClean="0"/>
          </a:p>
          <a:p>
            <a:pPr algn="ctr"/>
            <a:r>
              <a:rPr lang="en-US" sz="5400" b="1" dirty="0" err="1" smtClean="0"/>
              <a:t>Laalie</a:t>
            </a:r>
            <a:r>
              <a:rPr lang="en-US" sz="5400" b="1" dirty="0" smtClean="0"/>
              <a:t> </a:t>
            </a:r>
            <a:r>
              <a:rPr lang="en-US" sz="5400" b="1" dirty="0" err="1" smtClean="0"/>
              <a:t>Mashaqi</a:t>
            </a:r>
            <a:endParaRPr lang="ar-SA" sz="5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Licensure</a:t>
            </a:r>
            <a:endParaRPr lang="ar-SA" b="1" dirty="0"/>
          </a:p>
        </p:txBody>
      </p:sp>
      <p:sp>
        <p:nvSpPr>
          <p:cNvPr id="3" name="عنصر نائب للمحتوى 2"/>
          <p:cNvSpPr>
            <a:spLocks noGrp="1"/>
          </p:cNvSpPr>
          <p:nvPr>
            <p:ph idx="1"/>
          </p:nvPr>
        </p:nvSpPr>
        <p:spPr/>
        <p:txBody>
          <a:bodyPr>
            <a:normAutofit lnSpcReduction="10000"/>
          </a:bodyPr>
          <a:lstStyle/>
          <a:p>
            <a:pPr>
              <a:buNone/>
            </a:pPr>
            <a:r>
              <a:rPr lang="en-US" dirty="0" smtClean="0"/>
              <a:t>• A license is a legal permit that a government agency grants to individual to engage in the practice of profession &amp;to use a particular title.</a:t>
            </a:r>
          </a:p>
          <a:p>
            <a:pPr>
              <a:buNone/>
            </a:pPr>
            <a:r>
              <a:rPr lang="en-US" dirty="0" smtClean="0"/>
              <a:t> • Each country has it own method to grant or maintain and revoke the licensure. </a:t>
            </a:r>
          </a:p>
          <a:p>
            <a:pPr>
              <a:buNone/>
            </a:pPr>
            <a:r>
              <a:rPr lang="en-US" dirty="0" smtClean="0"/>
              <a:t>• However a nurse can practice any where within the country with her state’s licensure. This is known as mutual recognition model.</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Certification</a:t>
            </a:r>
            <a:endParaRPr lang="ar-SA" b="1" dirty="0"/>
          </a:p>
        </p:txBody>
      </p:sp>
      <p:sp>
        <p:nvSpPr>
          <p:cNvPr id="3" name="عنصر نائب للمحتوى 2"/>
          <p:cNvSpPr>
            <a:spLocks noGrp="1"/>
          </p:cNvSpPr>
          <p:nvPr>
            <p:ph idx="1"/>
          </p:nvPr>
        </p:nvSpPr>
        <p:spPr/>
        <p:txBody>
          <a:bodyPr/>
          <a:lstStyle/>
          <a:p>
            <a:pPr>
              <a:buNone/>
            </a:pPr>
            <a:r>
              <a:rPr lang="en-US" dirty="0" smtClean="0"/>
              <a:t>• Certification is the voluntary practice of validating that an individual nurse has met minimum standards of nursing competence in specialty areas such as maternal-child health nursing , pediatrics, school nursing </a:t>
            </a:r>
            <a:r>
              <a:rPr lang="en-US" dirty="0" err="1" smtClean="0"/>
              <a:t>ect</a:t>
            </a:r>
            <a:r>
              <a:rPr lang="en-US" dirty="0" smtClean="0"/>
              <a:t>. </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Accreditation</a:t>
            </a:r>
            <a:endParaRPr lang="ar-SA" b="1" dirty="0"/>
          </a:p>
        </p:txBody>
      </p:sp>
      <p:sp>
        <p:nvSpPr>
          <p:cNvPr id="3" name="عنصر نائب للمحتوى 2"/>
          <p:cNvSpPr>
            <a:spLocks noGrp="1"/>
          </p:cNvSpPr>
          <p:nvPr>
            <p:ph idx="1"/>
          </p:nvPr>
        </p:nvSpPr>
        <p:spPr/>
        <p:txBody>
          <a:bodyPr/>
          <a:lstStyle/>
          <a:p>
            <a:pPr>
              <a:buNone/>
            </a:pPr>
            <a:r>
              <a:rPr lang="en-US" dirty="0" smtClean="0"/>
              <a:t>• It is the function of a state board of nursing is to ensure that schools preparing nurses maintain minimum standard of education.</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214290"/>
            <a:ext cx="7858180" cy="928694"/>
          </a:xfrm>
        </p:spPr>
        <p:txBody>
          <a:bodyPr/>
          <a:lstStyle/>
          <a:p>
            <a:r>
              <a:rPr lang="en-US" b="1" dirty="0" smtClean="0"/>
              <a:t>3-standard of care</a:t>
            </a:r>
            <a:endParaRPr lang="ar-SA" b="1" dirty="0"/>
          </a:p>
        </p:txBody>
      </p:sp>
      <p:sp>
        <p:nvSpPr>
          <p:cNvPr id="3" name="عنصر نائب للمحتوى 2"/>
          <p:cNvSpPr>
            <a:spLocks noGrp="1"/>
          </p:cNvSpPr>
          <p:nvPr>
            <p:ph idx="1"/>
          </p:nvPr>
        </p:nvSpPr>
        <p:spPr>
          <a:xfrm>
            <a:off x="457200" y="1214422"/>
            <a:ext cx="8229600" cy="5643578"/>
          </a:xfrm>
        </p:spPr>
        <p:txBody>
          <a:bodyPr>
            <a:normAutofit lnSpcReduction="10000"/>
          </a:bodyPr>
          <a:lstStyle/>
          <a:p>
            <a:pPr>
              <a:buNone/>
            </a:pPr>
            <a:r>
              <a:rPr lang="en-US" sz="2800" dirty="0" smtClean="0"/>
              <a:t>Standard of care are the skills and learning commonly possessed by members of a profession.</a:t>
            </a:r>
          </a:p>
          <a:p>
            <a:pPr>
              <a:buNone/>
            </a:pPr>
            <a:r>
              <a:rPr lang="en-US" sz="2800" dirty="0" smtClean="0"/>
              <a:t> These standards are used to evaluate the quality of care nurses provide and therefore become legal guidelines for nursing practice.</a:t>
            </a:r>
          </a:p>
          <a:p>
            <a:pPr>
              <a:buNone/>
            </a:pPr>
            <a:r>
              <a:rPr lang="en-US" sz="2800" dirty="0" smtClean="0"/>
              <a:t>It can be                                                                                   internal --- job description ,education ,policy &amp;procedures.</a:t>
            </a:r>
          </a:p>
          <a:p>
            <a:pPr>
              <a:buNone/>
            </a:pPr>
            <a:r>
              <a:rPr lang="en-US" sz="2800" dirty="0" smtClean="0"/>
              <a:t> External—nurse practice act , professional organizations.</a:t>
            </a:r>
          </a:p>
          <a:p>
            <a:pPr>
              <a:buNone/>
            </a:pPr>
            <a:r>
              <a:rPr lang="en-US" sz="2800" dirty="0" smtClean="0"/>
              <a:t>It is important for a nurse remain competent through reading professional journals and attending continuing education and in-service programs.</a:t>
            </a:r>
            <a:endParaRPr lang="ar-SA"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Legal Roles Of Nurse</a:t>
            </a:r>
            <a:endParaRPr lang="ar-SA" b="1" dirty="0"/>
          </a:p>
        </p:txBody>
      </p:sp>
      <p:sp>
        <p:nvSpPr>
          <p:cNvPr id="3" name="عنصر نائب للمحتوى 2"/>
          <p:cNvSpPr>
            <a:spLocks noGrp="1"/>
          </p:cNvSpPr>
          <p:nvPr>
            <p:ph idx="1"/>
          </p:nvPr>
        </p:nvSpPr>
        <p:spPr/>
        <p:txBody>
          <a:bodyPr/>
          <a:lstStyle/>
          <a:p>
            <a:pPr marL="514350" indent="-514350">
              <a:buAutoNum type="arabicPeriod"/>
            </a:pPr>
            <a:r>
              <a:rPr lang="en-US" dirty="0" smtClean="0"/>
              <a:t>Provider of service. </a:t>
            </a:r>
          </a:p>
          <a:p>
            <a:pPr marL="514350" indent="-514350">
              <a:buAutoNum type="arabicPeriod"/>
            </a:pPr>
            <a:r>
              <a:rPr lang="en-US" dirty="0" smtClean="0"/>
              <a:t>Employee or contractor for service.</a:t>
            </a:r>
          </a:p>
          <a:p>
            <a:pPr marL="514350" indent="-514350">
              <a:buAutoNum type="arabicPeriod"/>
            </a:pPr>
            <a:r>
              <a:rPr lang="en-US" dirty="0" smtClean="0"/>
              <a:t> Citizen.</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11222"/>
          </a:xfrm>
        </p:spPr>
        <p:txBody>
          <a:bodyPr/>
          <a:lstStyle/>
          <a:p>
            <a:r>
              <a:rPr lang="en-US" b="1" dirty="0" smtClean="0"/>
              <a:t>1-Provide Of Service</a:t>
            </a:r>
            <a:endParaRPr lang="ar-SA" b="1" dirty="0"/>
          </a:p>
        </p:txBody>
      </p:sp>
      <p:sp>
        <p:nvSpPr>
          <p:cNvPr id="3" name="عنصر نائب للمحتوى 2"/>
          <p:cNvSpPr>
            <a:spLocks noGrp="1"/>
          </p:cNvSpPr>
          <p:nvPr>
            <p:ph idx="1"/>
          </p:nvPr>
        </p:nvSpPr>
        <p:spPr>
          <a:xfrm>
            <a:off x="457200" y="1214422"/>
            <a:ext cx="8229600" cy="4911741"/>
          </a:xfrm>
        </p:spPr>
        <p:txBody>
          <a:bodyPr/>
          <a:lstStyle/>
          <a:p>
            <a:pPr>
              <a:buNone/>
            </a:pPr>
            <a:r>
              <a:rPr lang="en-US" dirty="0" smtClean="0"/>
              <a:t>• The nurse is expected to provide safe &amp; competent care.</a:t>
            </a:r>
          </a:p>
          <a:p>
            <a:pPr>
              <a:buNone/>
            </a:pPr>
            <a:r>
              <a:rPr lang="en-US" dirty="0" smtClean="0"/>
              <a:t> • Nurse is liable to his/her action. Liability is the quality or state of being legally responsible for one’s obligations and to make financial restitution for wrongful act.</a:t>
            </a:r>
          </a:p>
          <a:p>
            <a:pPr>
              <a:buNone/>
            </a:pPr>
            <a:r>
              <a:rPr lang="en-US" dirty="0" smtClean="0"/>
              <a:t> For example : a nurse can refuse a task if the nurse will feel that it may harm the client and it can be reported to the supervisor.</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2-Employee or contractor for service</a:t>
            </a:r>
            <a:endParaRPr lang="ar-SA" b="1" dirty="0"/>
          </a:p>
        </p:txBody>
      </p:sp>
      <p:sp>
        <p:nvSpPr>
          <p:cNvPr id="3" name="عنصر نائب للمحتوى 2"/>
          <p:cNvSpPr>
            <a:spLocks noGrp="1"/>
          </p:cNvSpPr>
          <p:nvPr>
            <p:ph idx="1"/>
          </p:nvPr>
        </p:nvSpPr>
        <p:spPr/>
        <p:txBody>
          <a:bodyPr/>
          <a:lstStyle/>
          <a:p>
            <a:pPr>
              <a:buNone/>
            </a:pPr>
            <a:r>
              <a:rPr lang="en-US" dirty="0" smtClean="0"/>
              <a:t>• It vary among practice settings. </a:t>
            </a:r>
          </a:p>
          <a:p>
            <a:pPr>
              <a:buNone/>
            </a:pPr>
            <a:r>
              <a:rPr lang="en-US" dirty="0" smtClean="0"/>
              <a:t>• A independent nurse practitioner has an independent contractual relationship with the client. </a:t>
            </a:r>
          </a:p>
          <a:p>
            <a:pPr>
              <a:buNone/>
            </a:pPr>
            <a:r>
              <a:rPr lang="en-US" dirty="0" smtClean="0"/>
              <a:t>• Nurse who is employed by agency works as an representative of the agency.</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None/>
            </a:pPr>
            <a:r>
              <a:rPr lang="en-US" dirty="0" smtClean="0"/>
              <a:t>• The nurse in the role of employee or contractor for service has obligations to the employer ,the client , and other personal.</a:t>
            </a:r>
          </a:p>
          <a:p>
            <a:pPr>
              <a:buNone/>
            </a:pPr>
            <a:r>
              <a:rPr lang="en-US" dirty="0" smtClean="0"/>
              <a:t> • Nursing care provided must be within the limitations and term specified</a:t>
            </a:r>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3-Citizen</a:t>
            </a:r>
            <a:endParaRPr lang="ar-SA" b="1" dirty="0"/>
          </a:p>
        </p:txBody>
      </p:sp>
      <p:sp>
        <p:nvSpPr>
          <p:cNvPr id="3" name="عنصر نائب للمحتوى 2"/>
          <p:cNvSpPr>
            <a:spLocks noGrp="1"/>
          </p:cNvSpPr>
          <p:nvPr>
            <p:ph idx="1"/>
          </p:nvPr>
        </p:nvSpPr>
        <p:spPr/>
        <p:txBody>
          <a:bodyPr/>
          <a:lstStyle/>
          <a:p>
            <a:pPr>
              <a:buNone/>
            </a:pPr>
            <a:r>
              <a:rPr lang="en-US" dirty="0" smtClean="0"/>
              <a:t>• The rights &amp; responsibilities of a nurse in the role of citizen are the same as those of any individual under legal the system.</a:t>
            </a:r>
          </a:p>
          <a:p>
            <a:pPr>
              <a:buNone/>
            </a:pPr>
            <a:r>
              <a:rPr lang="en-US" dirty="0" smtClean="0"/>
              <a:t> • A right is a privilege or fundamental power.</a:t>
            </a:r>
          </a:p>
          <a:p>
            <a:pPr>
              <a:buNone/>
            </a:pPr>
            <a:r>
              <a:rPr lang="en-US" dirty="0" smtClean="0"/>
              <a:t> • A responsibility is the obligation associated with the right.</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Selected legal aspect of nursing practice</a:t>
            </a:r>
            <a:endParaRPr lang="ar-SA" b="1" dirty="0"/>
          </a:p>
        </p:txBody>
      </p:sp>
      <p:sp>
        <p:nvSpPr>
          <p:cNvPr id="3" name="عنصر نائب للمحتوى 2"/>
          <p:cNvSpPr>
            <a:spLocks noGrp="1"/>
          </p:cNvSpPr>
          <p:nvPr>
            <p:ph idx="1"/>
          </p:nvPr>
        </p:nvSpPr>
        <p:spPr>
          <a:xfrm>
            <a:off x="457200" y="1428736"/>
            <a:ext cx="8229600" cy="4071967"/>
          </a:xfrm>
        </p:spPr>
        <p:txBody>
          <a:bodyPr>
            <a:normAutofit lnSpcReduction="10000"/>
          </a:bodyPr>
          <a:lstStyle/>
          <a:p>
            <a:endParaRPr lang="ar-SA" dirty="0" smtClean="0"/>
          </a:p>
          <a:p>
            <a:pPr algn="ctr">
              <a:buNone/>
            </a:pPr>
            <a:r>
              <a:rPr lang="en-US" dirty="0" smtClean="0"/>
              <a:t>• Informed consent.</a:t>
            </a:r>
          </a:p>
          <a:p>
            <a:pPr algn="ctr">
              <a:buNone/>
            </a:pPr>
            <a:r>
              <a:rPr lang="en-US" dirty="0" smtClean="0"/>
              <a:t> </a:t>
            </a:r>
            <a:r>
              <a:rPr lang="ar-SA" dirty="0" smtClean="0"/>
              <a:t>• </a:t>
            </a:r>
            <a:r>
              <a:rPr lang="en-US" dirty="0" smtClean="0"/>
              <a:t>Violence, abuse ,neglect. </a:t>
            </a:r>
          </a:p>
          <a:p>
            <a:pPr algn="ctr">
              <a:buNone/>
            </a:pPr>
            <a:r>
              <a:rPr lang="en-US" dirty="0" smtClean="0"/>
              <a:t>• Controlled substances. </a:t>
            </a:r>
          </a:p>
          <a:p>
            <a:pPr algn="ctr">
              <a:buNone/>
            </a:pPr>
            <a:r>
              <a:rPr lang="en-US" dirty="0" smtClean="0"/>
              <a:t>• Abortions.</a:t>
            </a:r>
          </a:p>
          <a:p>
            <a:pPr algn="ctr">
              <a:buNone/>
            </a:pPr>
            <a:r>
              <a:rPr lang="en-US" dirty="0" smtClean="0"/>
              <a:t> • Death &amp;related issues. </a:t>
            </a:r>
          </a:p>
          <a:p>
            <a:pPr algn="ctr">
              <a:buNone/>
            </a:pPr>
            <a:r>
              <a:rPr lang="en-US" dirty="0" smtClean="0"/>
              <a:t>• Sexual harassment.</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85794"/>
            <a:ext cx="8435280" cy="4500594"/>
          </a:xfrm>
        </p:spPr>
        <p:txBody>
          <a:bodyPr>
            <a:normAutofit/>
          </a:bodyPr>
          <a:lstStyle/>
          <a:p>
            <a:r>
              <a:rPr lang="en-GB" b="1" dirty="0" smtClean="0"/>
              <a:t>At the end of this presentation you will become familiar with the basics of legal aspects of professional nursing practise.  </a:t>
            </a:r>
            <a:endParaRPr lang="en-GB" b="1" dirty="0"/>
          </a:p>
        </p:txBody>
      </p:sp>
    </p:spTree>
    <p:extLst>
      <p:ext uri="{BB962C8B-B14F-4D97-AF65-F5344CB8AC3E}">
        <p14:creationId xmlns="" xmlns:p14="http://schemas.microsoft.com/office/powerpoint/2010/main" val="36139172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Three question about presentation </a:t>
            </a:r>
            <a:endParaRPr lang="ar-SA" b="1" dirty="0"/>
          </a:p>
        </p:txBody>
      </p:sp>
      <p:sp>
        <p:nvSpPr>
          <p:cNvPr id="3" name="عنصر نائب للمحتوى 2"/>
          <p:cNvSpPr>
            <a:spLocks noGrp="1"/>
          </p:cNvSpPr>
          <p:nvPr>
            <p:ph idx="1"/>
          </p:nvPr>
        </p:nvSpPr>
        <p:spPr>
          <a:xfrm>
            <a:off x="428596" y="1428736"/>
            <a:ext cx="8258204" cy="4697427"/>
          </a:xfrm>
        </p:spPr>
        <p:txBody>
          <a:bodyPr/>
          <a:lstStyle/>
          <a:p>
            <a:pPr>
              <a:buNone/>
            </a:pPr>
            <a:r>
              <a:rPr lang="en-US" dirty="0" smtClean="0"/>
              <a:t>1-What's the different between the Contract law and Tort law ?</a:t>
            </a:r>
          </a:p>
          <a:p>
            <a:pPr>
              <a:buNone/>
            </a:pPr>
            <a:r>
              <a:rPr lang="en-US" dirty="0" smtClean="0"/>
              <a:t>2-Mention the Legal Roles Of Nurse ?</a:t>
            </a:r>
          </a:p>
          <a:p>
            <a:pPr>
              <a:buNone/>
            </a:pPr>
            <a:r>
              <a:rPr lang="en-US" dirty="0" smtClean="0"/>
              <a:t>3-Mention the regulation of nursing practice and explanation one this ?</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image_1444998521_827.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US" b="1" i="1" dirty="0" smtClean="0"/>
              <a:t>Out Line :</a:t>
            </a:r>
            <a:endParaRPr lang="ar-SA" b="1" i="1" dirty="0"/>
          </a:p>
        </p:txBody>
      </p:sp>
      <p:sp>
        <p:nvSpPr>
          <p:cNvPr id="3" name="عنصر نائب للمحتوى 2"/>
          <p:cNvSpPr>
            <a:spLocks noGrp="1"/>
          </p:cNvSpPr>
          <p:nvPr>
            <p:ph idx="1"/>
          </p:nvPr>
        </p:nvSpPr>
        <p:spPr>
          <a:xfrm>
            <a:off x="214282" y="1500174"/>
            <a:ext cx="8586790" cy="4668839"/>
          </a:xfrm>
        </p:spPr>
        <p:txBody>
          <a:bodyPr>
            <a:normAutofit lnSpcReduction="10000"/>
          </a:bodyPr>
          <a:lstStyle/>
          <a:p>
            <a:r>
              <a:rPr lang="en-US" dirty="0" smtClean="0"/>
              <a:t>Introduction about nursing practice.</a:t>
            </a:r>
          </a:p>
          <a:p>
            <a:r>
              <a:rPr lang="en-US" dirty="0" smtClean="0"/>
              <a:t>Definition the Law.</a:t>
            </a:r>
          </a:p>
          <a:p>
            <a:r>
              <a:rPr lang="en-US" dirty="0" smtClean="0"/>
              <a:t>Functions of law in nursing.</a:t>
            </a:r>
          </a:p>
          <a:p>
            <a:r>
              <a:rPr lang="en-US" dirty="0" smtClean="0"/>
              <a:t>How to protect yourself.</a:t>
            </a:r>
          </a:p>
          <a:p>
            <a:r>
              <a:rPr lang="en-US" dirty="0" smtClean="0"/>
              <a:t>Sources of law.</a:t>
            </a:r>
          </a:p>
          <a:p>
            <a:r>
              <a:rPr lang="en-US" dirty="0" smtClean="0"/>
              <a:t>Types of law.</a:t>
            </a:r>
          </a:p>
          <a:p>
            <a:r>
              <a:rPr lang="en-US" dirty="0" smtClean="0"/>
              <a:t>Regulation of nursing practice.</a:t>
            </a:r>
          </a:p>
          <a:p>
            <a:r>
              <a:rPr lang="en-US" dirty="0" smtClean="0"/>
              <a:t>Legal roles of nurses.</a:t>
            </a:r>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136904" cy="5688632"/>
          </a:xfrm>
        </p:spPr>
        <p:txBody>
          <a:bodyPr>
            <a:normAutofit/>
          </a:bodyPr>
          <a:lstStyle/>
          <a:p>
            <a:r>
              <a:rPr lang="en-GB" b="1" dirty="0" smtClean="0"/>
              <a:t>Introduction </a:t>
            </a:r>
            <a:r>
              <a:rPr lang="en-GB" dirty="0" smtClean="0"/>
              <a:t/>
            </a:r>
            <a:br>
              <a:rPr lang="en-GB" dirty="0" smtClean="0"/>
            </a:br>
            <a:r>
              <a:rPr lang="en-GB" dirty="0" smtClean="0"/>
              <a:t>Nursing practice is governed by many legal concepts. Knowledge of laws that affect nursing practice is needed to ensure nurses decisions and actions in work area and also it will protect the nurse from liability.</a:t>
            </a:r>
            <a:endParaRPr lang="en-GB" dirty="0"/>
          </a:p>
        </p:txBody>
      </p:sp>
    </p:spTree>
    <p:extLst>
      <p:ext uri="{BB962C8B-B14F-4D97-AF65-F5344CB8AC3E}">
        <p14:creationId xmlns="" xmlns:p14="http://schemas.microsoft.com/office/powerpoint/2010/main" val="334782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5170586"/>
          </a:xfrm>
        </p:spPr>
        <p:txBody>
          <a:bodyPr>
            <a:normAutofit fontScale="90000"/>
          </a:bodyPr>
          <a:lstStyle/>
          <a:p>
            <a:pPr algn="l"/>
            <a:r>
              <a:rPr lang="en-GB" b="1" dirty="0" smtClean="0"/>
              <a:t>Law  Definition : </a:t>
            </a:r>
            <a:r>
              <a:rPr lang="en-GB" dirty="0" smtClean="0"/>
              <a:t/>
            </a:r>
            <a:br>
              <a:rPr lang="en-GB" dirty="0" smtClean="0"/>
            </a:br>
            <a:r>
              <a:rPr lang="en-GB" dirty="0" smtClean="0"/>
              <a:t>The sum total of rules and regulations by which a society is governed. As such law is created by people and exists to regulate all persons. </a:t>
            </a:r>
            <a:br>
              <a:rPr lang="en-GB" dirty="0" smtClean="0"/>
            </a:br>
            <a:r>
              <a:rPr lang="en-GB" dirty="0"/>
              <a:t/>
            </a:r>
            <a:br>
              <a:rPr lang="en-GB" dirty="0"/>
            </a:br>
            <a:endParaRPr lang="en-GB" dirty="0"/>
          </a:p>
        </p:txBody>
      </p:sp>
    </p:spTree>
    <p:extLst>
      <p:ext uri="{BB962C8B-B14F-4D97-AF65-F5344CB8AC3E}">
        <p14:creationId xmlns="" xmlns:p14="http://schemas.microsoft.com/office/powerpoint/2010/main" val="2593779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r>
              <a:rPr lang="en-GB" b="1" dirty="0" smtClean="0"/>
              <a:t>Functions of law in nursing :</a:t>
            </a:r>
            <a:endParaRPr lang="ar-SA" dirty="0"/>
          </a:p>
        </p:txBody>
      </p:sp>
      <p:sp>
        <p:nvSpPr>
          <p:cNvPr id="3" name="عنصر نائب للمحتوى 2"/>
          <p:cNvSpPr>
            <a:spLocks noGrp="1"/>
          </p:cNvSpPr>
          <p:nvPr>
            <p:ph idx="1"/>
          </p:nvPr>
        </p:nvSpPr>
        <p:spPr/>
        <p:txBody>
          <a:bodyPr>
            <a:normAutofit fontScale="25000" lnSpcReduction="20000"/>
          </a:bodyPr>
          <a:lstStyle/>
          <a:p>
            <a:pPr algn="l">
              <a:buNone/>
            </a:pPr>
            <a:r>
              <a:rPr lang="en-GB" sz="12800" i="1" dirty="0" smtClean="0"/>
              <a:t>1-it provides a framework for which nursing actions in the care of clients are legal.</a:t>
            </a:r>
          </a:p>
          <a:p>
            <a:pPr algn="l">
              <a:buNone/>
            </a:pPr>
            <a:r>
              <a:rPr lang="en-GB" sz="12800" i="1" dirty="0" smtClean="0"/>
              <a:t> </a:t>
            </a:r>
            <a:endParaRPr lang="ar-SA" sz="12800" i="1" dirty="0" smtClean="0"/>
          </a:p>
          <a:p>
            <a:pPr algn="l">
              <a:buNone/>
            </a:pPr>
            <a:r>
              <a:rPr lang="en-GB" sz="12800" i="1" dirty="0" smtClean="0"/>
              <a:t>2- protect clients rights. </a:t>
            </a:r>
          </a:p>
          <a:p>
            <a:pPr algn="l"/>
            <a:endParaRPr lang="ar-SA" sz="12800" i="1" dirty="0" smtClean="0"/>
          </a:p>
          <a:p>
            <a:pPr algn="l">
              <a:buNone/>
            </a:pPr>
            <a:r>
              <a:rPr lang="en-GB" sz="12800" i="1" dirty="0" smtClean="0"/>
              <a:t>3-it helps to make boundaries of independent nursing action.</a:t>
            </a:r>
          </a:p>
          <a:p>
            <a:pPr algn="l"/>
            <a:endParaRPr lang="en-GB" sz="12800" i="1" dirty="0" smtClean="0"/>
          </a:p>
          <a:p>
            <a:pPr algn="l">
              <a:buNone/>
            </a:pPr>
            <a:r>
              <a:rPr lang="en-GB" sz="12800" i="1" dirty="0" smtClean="0"/>
              <a:t> 4- it assists in maintaining a standard of nursing practice by making nurses accountable under the law.</a:t>
            </a:r>
          </a:p>
          <a:p>
            <a:pPr algn="l">
              <a:buNone/>
            </a:pPr>
            <a:r>
              <a:rPr lang="en-GB" sz="9800" b="1" i="1" dirty="0" smtClean="0"/>
              <a:t/>
            </a:r>
            <a:br>
              <a:rPr lang="en-GB" sz="9800" b="1" i="1" dirty="0" smtClean="0"/>
            </a:br>
            <a:r>
              <a:rPr lang="en-GB" dirty="0" smtClean="0"/>
              <a:t/>
            </a:r>
            <a:br>
              <a:rPr lang="en-GB" dirty="0" smtClean="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5805264"/>
          </a:xfrm>
        </p:spPr>
        <p:txBody>
          <a:bodyPr>
            <a:normAutofit/>
          </a:bodyPr>
          <a:lstStyle/>
          <a:p>
            <a:pPr algn="l"/>
            <a:r>
              <a:rPr lang="en-GB" b="1" dirty="0" smtClean="0"/>
              <a:t>How to protect yourself :</a:t>
            </a:r>
            <a:br>
              <a:rPr lang="en-GB" b="1" dirty="0" smtClean="0"/>
            </a:br>
            <a:r>
              <a:rPr lang="en-GB" dirty="0" smtClean="0"/>
              <a:t/>
            </a:r>
            <a:br>
              <a:rPr lang="en-GB" dirty="0" smtClean="0"/>
            </a:br>
            <a:r>
              <a:rPr lang="en-GB" sz="3200" dirty="0" smtClean="0"/>
              <a:t>1-Know your state laws affecting nursing practice. </a:t>
            </a:r>
            <a:br>
              <a:rPr lang="en-GB" sz="3200" dirty="0" smtClean="0"/>
            </a:br>
            <a:r>
              <a:rPr lang="en-GB" sz="3200" dirty="0" smtClean="0"/>
              <a:t>2-Follow your states nurse practice act rules and regulations. </a:t>
            </a:r>
            <a:br>
              <a:rPr lang="en-GB" sz="3200" dirty="0" smtClean="0"/>
            </a:br>
            <a:r>
              <a:rPr lang="en-GB" sz="3200" dirty="0" smtClean="0"/>
              <a:t>3-Deliver safe competent nursing care.</a:t>
            </a:r>
            <a:br>
              <a:rPr lang="en-GB" sz="3200" dirty="0" smtClean="0"/>
            </a:br>
            <a:r>
              <a:rPr lang="en-GB" sz="3200" dirty="0" smtClean="0"/>
              <a:t>4-Develop and use your critical thinking abilities and skills. </a:t>
            </a:r>
            <a:endParaRPr lang="en-GB" sz="3200" dirty="0"/>
          </a:p>
        </p:txBody>
      </p:sp>
    </p:spTree>
    <p:extLst>
      <p:ext uri="{BB962C8B-B14F-4D97-AF65-F5344CB8AC3E}">
        <p14:creationId xmlns="" xmlns:p14="http://schemas.microsoft.com/office/powerpoint/2010/main" val="167672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85728"/>
            <a:ext cx="8229600" cy="1143000"/>
          </a:xfrm>
        </p:spPr>
        <p:txBody>
          <a:bodyPr>
            <a:normAutofit/>
          </a:bodyPr>
          <a:lstStyle/>
          <a:p>
            <a:pPr algn="l"/>
            <a:r>
              <a:rPr lang="en-US" b="1" dirty="0" smtClean="0"/>
              <a:t>Sources of law :</a:t>
            </a:r>
            <a:endParaRPr lang="ar-SA" b="1" dirty="0"/>
          </a:p>
        </p:txBody>
      </p:sp>
      <p:sp>
        <p:nvSpPr>
          <p:cNvPr id="3" name="عنصر نائب للمحتوى 2"/>
          <p:cNvSpPr>
            <a:spLocks noGrp="1"/>
          </p:cNvSpPr>
          <p:nvPr>
            <p:ph idx="1"/>
          </p:nvPr>
        </p:nvSpPr>
        <p:spPr/>
        <p:txBody>
          <a:bodyPr/>
          <a:lstStyle/>
          <a:p>
            <a:r>
              <a:rPr lang="en-US" sz="4400" dirty="0" smtClean="0"/>
              <a:t>Constitution. </a:t>
            </a:r>
          </a:p>
          <a:p>
            <a:r>
              <a:rPr lang="en-US" sz="4400" dirty="0" smtClean="0"/>
              <a:t>Legislation (statutes) (nurse  practice act)</a:t>
            </a:r>
          </a:p>
          <a:p>
            <a:r>
              <a:rPr lang="en-US" sz="4400" dirty="0" smtClean="0"/>
              <a:t>Administrative.</a:t>
            </a:r>
          </a:p>
          <a:p>
            <a:r>
              <a:rPr lang="en-US" sz="4400" dirty="0" smtClean="0"/>
              <a:t>Common law.</a:t>
            </a:r>
          </a:p>
          <a:p>
            <a:endParaRPr lang="en-US" dirty="0" smtClean="0"/>
          </a:p>
          <a:p>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1609</TotalTime>
  <Words>867</Words>
  <Application>Microsoft Office PowerPoint</Application>
  <PresentationFormat>On-screen Show (4:3)</PresentationFormat>
  <Paragraphs>103</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Law and nursing practise </vt:lpstr>
      <vt:lpstr>Slide 2</vt:lpstr>
      <vt:lpstr>At the end of this presentation you will become familiar with the basics of legal aspects of professional nursing practise.  </vt:lpstr>
      <vt:lpstr>Out Line :</vt:lpstr>
      <vt:lpstr>Introduction  Nursing practice is governed by many legal concepts. Knowledge of laws that affect nursing practice is needed to ensure nurses decisions and actions in work area and also it will protect the nurse from liability.</vt:lpstr>
      <vt:lpstr>Law  Definition :  The sum total of rules and regulations by which a society is governed. As such law is created by people and exists to regulate all persons.   </vt:lpstr>
      <vt:lpstr>Functions of law in nursing :</vt:lpstr>
      <vt:lpstr>How to protect yourself :  1-Know your state laws affecting nursing practice.  2-Follow your states nurse practice act rules and regulations.  3-Deliver safe competent nursing care. 4-Develop and use your critical thinking abilities and skills. </vt:lpstr>
      <vt:lpstr>Sources of law :</vt:lpstr>
      <vt:lpstr>Constitutional law :  *It is the supreme law of the country.  *Fundamental law written or unwritten that establishes the character of government by defining the basic principle to which a society must conform.</vt:lpstr>
      <vt:lpstr>Legislation (statutory laws) :  *Laws enacted by and legislative body are called statutory laws.   *A written law passed by a legislature on the state of federal level. </vt:lpstr>
      <vt:lpstr>Administrative law : </vt:lpstr>
      <vt:lpstr>Common law :</vt:lpstr>
      <vt:lpstr>Type of laws :  1-Public law : It refers to the body of law that deals with relationship between individuals and the government and the governmental agencies. Important segment of public law is criminal law which deals with safety and welfare of the public. </vt:lpstr>
      <vt:lpstr>2-Private law or civil law :  *It is the body of the law that deals with relationship among private individuals.   *It is again classified into Contract law and  Tore law.   </vt:lpstr>
      <vt:lpstr>Slide 16</vt:lpstr>
      <vt:lpstr>Regulation of nursing practice</vt:lpstr>
      <vt:lpstr>1-Nurse Practice Acts</vt:lpstr>
      <vt:lpstr>2-Credentialing</vt:lpstr>
      <vt:lpstr>Licensure</vt:lpstr>
      <vt:lpstr>Certification</vt:lpstr>
      <vt:lpstr>Accreditation</vt:lpstr>
      <vt:lpstr>3-standard of care</vt:lpstr>
      <vt:lpstr>Legal Roles Of Nurse</vt:lpstr>
      <vt:lpstr>1-Provide Of Service</vt:lpstr>
      <vt:lpstr>2-Employee or contractor for service</vt:lpstr>
      <vt:lpstr>Slide 27</vt:lpstr>
      <vt:lpstr>3-Citizen</vt:lpstr>
      <vt:lpstr>Selected legal aspect of nursing practice</vt:lpstr>
      <vt:lpstr>Three question about presentation </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and nursing practise</dc:title>
  <dc:creator>user-4</dc:creator>
  <cp:lastModifiedBy>zara</cp:lastModifiedBy>
  <cp:revision>61</cp:revision>
  <dcterms:created xsi:type="dcterms:W3CDTF">2018-03-19T09:20:02Z</dcterms:created>
  <dcterms:modified xsi:type="dcterms:W3CDTF">2018-04-16T16:27:40Z</dcterms:modified>
</cp:coreProperties>
</file>