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322" r:id="rId3"/>
    <p:sldId id="257" r:id="rId4"/>
    <p:sldId id="258" r:id="rId5"/>
    <p:sldId id="260" r:id="rId6"/>
    <p:sldId id="262" r:id="rId7"/>
    <p:sldId id="263" r:id="rId8"/>
    <p:sldId id="318" r:id="rId9"/>
    <p:sldId id="319" r:id="rId10"/>
    <p:sldId id="309" r:id="rId11"/>
    <p:sldId id="320" r:id="rId12"/>
    <p:sldId id="264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23" r:id="rId21"/>
    <p:sldId id="324" r:id="rId22"/>
    <p:sldId id="325" r:id="rId23"/>
    <p:sldId id="326" r:id="rId24"/>
    <p:sldId id="328" r:id="rId25"/>
    <p:sldId id="327" r:id="rId26"/>
    <p:sldId id="329" r:id="rId27"/>
    <p:sldId id="330" r:id="rId28"/>
    <p:sldId id="332" r:id="rId29"/>
    <p:sldId id="331" r:id="rId30"/>
    <p:sldId id="32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3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37188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949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305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244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979409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87961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69839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670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96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83801228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10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3B28F1-F9A1-4AAA-A1CE-F1EFB92B74C0}" type="datetimeFigureOut">
              <a:rPr lang="en-US" smtClean="0"/>
              <a:pPr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88A404-7C5A-4D63-A1E4-C50101D4A0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74140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Disaster</a:t>
            </a:r>
            <a:br>
              <a:rPr lang="en-US" sz="60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60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management</a:t>
            </a:r>
            <a:endParaRPr lang="en-US" sz="6000" dirty="0" smtClean="0">
              <a:solidFill>
                <a:schemeClr val="tx1"/>
              </a:solidFill>
              <a:latin typeface="Andalus" panose="02020603050405020304" pitchFamily="18" charset="-78"/>
              <a:ea typeface="ＭＳ Ｐゴシック" panose="020B0600070205080204" pitchFamily="34" charset="-12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8523" y="4476466"/>
            <a:ext cx="8045373" cy="742279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Prepared by :</a:t>
            </a:r>
          </a:p>
          <a:p>
            <a:pPr algn="l"/>
            <a:r>
              <a:rPr lang="en-US" sz="9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l"/>
            <a:r>
              <a:rPr lang="en-US" sz="9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Aya</a:t>
            </a:r>
            <a:r>
              <a:rPr lang="en-US" sz="9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Eid</a:t>
            </a:r>
            <a:endParaRPr lang="en-US" sz="9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US" sz="9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Wafa</a:t>
            </a:r>
            <a:r>
              <a:rPr lang="en-US" sz="9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 </a:t>
            </a:r>
            <a:r>
              <a:rPr lang="en-US" sz="9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qatesh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17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5400" b="1" dirty="0" smtClean="0">
                <a:solidFill>
                  <a:schemeClr val="accent1"/>
                </a:solidFill>
              </a:rPr>
              <a:t> </a:t>
            </a:r>
            <a:endParaRPr lang="en-US" sz="5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53756"/>
            <a:ext cx="10178322" cy="3593591"/>
          </a:xfrm>
        </p:spPr>
        <p:txBody>
          <a:bodyPr>
            <a:normAutofit lnSpcReduction="10000"/>
          </a:bodyPr>
          <a:lstStyle/>
          <a:p>
            <a:endParaRPr lang="en-US" sz="2400" b="1" dirty="0"/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Detection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Is the first step of effective disaster response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Determine: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■ Whether there is a disaster or mass causality situation present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Do current needs exceed available capabilities and resources?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Is there a suspected threat or hazardous material present?</a:t>
            </a:r>
          </a:p>
        </p:txBody>
      </p:sp>
    </p:spTree>
    <p:extLst>
      <p:ext uri="{BB962C8B-B14F-4D97-AF65-F5344CB8AC3E}">
        <p14:creationId xmlns:p14="http://schemas.microsoft.com/office/powerpoint/2010/main" xmlns="" val="152180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5400" b="1" dirty="0" smtClean="0">
                <a:solidFill>
                  <a:schemeClr val="accent1"/>
                </a:solidFill>
              </a:rPr>
              <a:t> </a:t>
            </a:r>
            <a:endParaRPr lang="en-US" sz="5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923" y="1994054"/>
            <a:ext cx="10174077" cy="3599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Incident management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Effective incident management requires: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Command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■ Coordination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■ communication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5395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chemeClr val="accent1"/>
                </a:solidFill>
              </a:rPr>
              <a:t/>
            </a:r>
            <a:br>
              <a:rPr lang="en-US" sz="5400" b="1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128451"/>
            <a:ext cx="10178322" cy="3621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Safety and security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Protecting self first priority in order to save lives in safe manner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– Triage, treatment, and evacuation of causalities is secondary consideration.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– Personal Protective Equipment (PPE)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■ Reparatory protection: purifiers, supplied air devices (SCBA), or air-line respirator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Protective garments: vapor-tight suits, partially resistance suits, or hooded coverall </a:t>
            </a:r>
          </a:p>
        </p:txBody>
      </p:sp>
    </p:spTree>
    <p:extLst>
      <p:ext uri="{BB962C8B-B14F-4D97-AF65-F5344CB8AC3E}">
        <p14:creationId xmlns:p14="http://schemas.microsoft.com/office/powerpoint/2010/main" xmlns="" val="18811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5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04652"/>
            <a:ext cx="10178322" cy="3593591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Assess hazards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A challenging feature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Risk of structural collapse, fire, ruptures gas lines, downed power lines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Potential release of toxic chemicals and radiation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Respiratory hazards (smoke, carbon monoxide, cyanide, dust)</a:t>
            </a:r>
          </a:p>
        </p:txBody>
      </p:sp>
    </p:spTree>
    <p:extLst>
      <p:ext uri="{BB962C8B-B14F-4D97-AF65-F5344CB8AC3E}">
        <p14:creationId xmlns:p14="http://schemas.microsoft.com/office/powerpoint/2010/main" xmlns="" val="15373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5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47871"/>
            <a:ext cx="10178322" cy="3593591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Support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Support is getting what is needed to get the job done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It needs planning by agencies, institutions, and communities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It includes acquisition and deployment of essential personnel, supplies, facilities, vehicles, and other resources </a:t>
            </a:r>
          </a:p>
        </p:txBody>
      </p:sp>
    </p:spTree>
    <p:extLst>
      <p:ext uri="{BB962C8B-B14F-4D97-AF65-F5344CB8AC3E}">
        <p14:creationId xmlns:p14="http://schemas.microsoft.com/office/powerpoint/2010/main" xmlns="" val="28019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endParaRPr lang="en-US" sz="36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7433" y="1417842"/>
            <a:ext cx="10178322" cy="3593591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■ Triage and treatment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 – Goal: to do the greatest good for the greatest number of possible survivors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 – Focusing on a severely injured casualty, before promoting the safety of the larger casualty population, would not achieve the goal.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 – Objective(s): 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– The initial objective is to prevent expansion of the causality population by facilitating the movement of ambulatory casualties and uninjured bystanders away from the scene</a:t>
            </a:r>
          </a:p>
          <a:p>
            <a:pPr marL="0" indent="0">
              <a:buNone/>
            </a:pPr>
            <a:r>
              <a:rPr lang="en-US" sz="5100" dirty="0" smtClean="0">
                <a:solidFill>
                  <a:schemeClr val="tx1"/>
                </a:solidFill>
              </a:rPr>
              <a:t>.</a:t>
            </a:r>
            <a:endParaRPr lang="ar-SA" sz="5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50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 smtClean="0">
                <a:solidFill>
                  <a:schemeClr val="accent1"/>
                </a:solidFill>
              </a:rPr>
              <a:t>    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58888"/>
            <a:ext cx="10178322" cy="3593591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– The next objective is to sort casualties and identify those with life threatening injuries to initiate emergency treatment immediately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Once this is accomplished, casualties with less-serious injuries can be assessed further and triaged for removal from the scene on the basis of their level of injury and available resources</a:t>
            </a:r>
          </a:p>
        </p:txBody>
      </p:sp>
    </p:spTree>
    <p:extLst>
      <p:ext uri="{BB962C8B-B14F-4D97-AF65-F5344CB8AC3E}">
        <p14:creationId xmlns:p14="http://schemas.microsoft.com/office/powerpoint/2010/main" xmlns="" val="409988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5400" b="1" dirty="0" smtClean="0">
                <a:solidFill>
                  <a:schemeClr val="accent1"/>
                </a:solidFill>
              </a:rPr>
              <a:t> </a:t>
            </a:r>
            <a:endParaRPr lang="en-US" sz="5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770846"/>
            <a:ext cx="10178322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– </a:t>
            </a:r>
            <a:r>
              <a:rPr lang="en-US" sz="2800" dirty="0">
                <a:solidFill>
                  <a:schemeClr val="tx1"/>
                </a:solidFill>
              </a:rPr>
              <a:t>Effective triage regulates surge demands for staff, supplies, and space by finding the most critically injured or ill people and prioritizing them for transport from the scene.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Treatment continues until all casualties have been transported or all available resources have been exhausted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01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5400" b="1" dirty="0" smtClean="0">
                <a:solidFill>
                  <a:schemeClr val="accent1"/>
                </a:solidFill>
              </a:rPr>
              <a:t> </a:t>
            </a:r>
            <a:endParaRPr lang="en-US" sz="5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14820"/>
            <a:ext cx="10178322" cy="359359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Evacuation: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Must be built into community and facility disaster response plans and practice</a:t>
            </a:r>
          </a:p>
        </p:txBody>
      </p:sp>
    </p:spTree>
    <p:extLst>
      <p:ext uri="{BB962C8B-B14F-4D97-AF65-F5344CB8AC3E}">
        <p14:creationId xmlns:p14="http://schemas.microsoft.com/office/powerpoint/2010/main" xmlns="" val="7876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5400" b="1" dirty="0" smtClean="0">
                <a:solidFill>
                  <a:schemeClr val="accent1"/>
                </a:solidFill>
              </a:rPr>
              <a:t> </a:t>
            </a:r>
            <a:endParaRPr lang="en-US" sz="5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93634"/>
            <a:ext cx="10178322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Recovery: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Is the longest phase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Begins when the event occurs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The goal of recovery is to 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■ Ensure economic sustainability of the community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Ensure Long-term physical and mental well-being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■ Rebuild and repair the physical infrastructure ■ Restore normalcy as soon as possible</a:t>
            </a:r>
          </a:p>
        </p:txBody>
      </p:sp>
    </p:spTree>
    <p:extLst>
      <p:ext uri="{BB962C8B-B14F-4D97-AF65-F5344CB8AC3E}">
        <p14:creationId xmlns:p14="http://schemas.microsoft.com/office/powerpoint/2010/main" xmlns="" val="42723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objective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408" y="1437702"/>
            <a:ext cx="10178322" cy="3593591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sz="2800" b="1" dirty="0">
                <a:solidFill>
                  <a:schemeClr val="tx1"/>
                </a:solidFill>
              </a:rPr>
              <a:t>By the end of this seminar, collages will be able to:</a:t>
            </a:r>
          </a:p>
          <a:p>
            <a:pPr lvl="1">
              <a:buNone/>
            </a:pPr>
            <a:r>
              <a:rPr lang="en-US" sz="2800" b="1" dirty="0">
                <a:solidFill>
                  <a:schemeClr val="tx1"/>
                </a:solidFill>
              </a:rPr>
              <a:t>1- define disaster </a:t>
            </a:r>
          </a:p>
          <a:p>
            <a:pPr lvl="1">
              <a:buNone/>
            </a:pPr>
            <a:r>
              <a:rPr lang="en-US" sz="2800" b="1" dirty="0">
                <a:solidFill>
                  <a:schemeClr val="tx1"/>
                </a:solidFill>
              </a:rPr>
              <a:t>2-identify the types of disaster </a:t>
            </a:r>
          </a:p>
          <a:p>
            <a:pPr lvl="1">
              <a:buNone/>
            </a:pPr>
            <a:r>
              <a:rPr lang="en-US" sz="2800" b="1" dirty="0">
                <a:solidFill>
                  <a:schemeClr val="tx1"/>
                </a:solidFill>
              </a:rPr>
              <a:t>3- discuss the common injuries caused by different types of disasters</a:t>
            </a:r>
          </a:p>
          <a:p>
            <a:pPr lvl="1">
              <a:buNone/>
            </a:pPr>
            <a:r>
              <a:rPr lang="en-US" sz="2800" b="1" dirty="0">
                <a:solidFill>
                  <a:schemeClr val="tx1"/>
                </a:solidFill>
              </a:rPr>
              <a:t>4-explain disaster preparedness</a:t>
            </a:r>
          </a:p>
          <a:p>
            <a:pPr lvl="1">
              <a:buNone/>
            </a:pPr>
            <a:r>
              <a:rPr lang="en-US" sz="2800" b="1" dirty="0">
                <a:solidFill>
                  <a:schemeClr val="tx1"/>
                </a:solidFill>
              </a:rPr>
              <a:t>5- discuss the PRE-DISASTER paradigm</a:t>
            </a:r>
          </a:p>
          <a:p>
            <a:pPr lvl="1">
              <a:buNone/>
            </a:pPr>
            <a:r>
              <a:rPr lang="en-US" sz="2800" b="1" dirty="0">
                <a:solidFill>
                  <a:schemeClr val="tx1"/>
                </a:solidFill>
              </a:rPr>
              <a:t>6- explain the disaster management </a:t>
            </a:r>
          </a:p>
          <a:p>
            <a:pPr lvl="1">
              <a:buNone/>
            </a:pPr>
            <a:r>
              <a:rPr lang="en-US" sz="2800" b="1" dirty="0">
                <a:solidFill>
                  <a:schemeClr val="tx1"/>
                </a:solidFill>
              </a:rPr>
              <a:t>7- describe personal protective </a:t>
            </a:r>
            <a:r>
              <a:rPr lang="en-US" sz="2800" b="1" dirty="0" smtClean="0">
                <a:solidFill>
                  <a:schemeClr val="tx1"/>
                </a:solidFill>
              </a:rPr>
              <a:t>equipment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33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543" y="382385"/>
            <a:ext cx="10178322" cy="1492132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Mass casualty triage-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It is a systematic method for organizing casualties at the scene of a mass casualty event. </a:t>
            </a:r>
            <a:endParaRPr lang="ar-SA" sz="2800" dirty="0" smtClean="0">
              <a:solidFill>
                <a:schemeClr val="tx1"/>
              </a:solidFill>
            </a:endParaRPr>
          </a:p>
          <a:p>
            <a:endParaRPr lang="ar-SA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It </a:t>
            </a:r>
            <a:r>
              <a:rPr lang="en-US" sz="2800" dirty="0">
                <a:solidFill>
                  <a:schemeClr val="tx1"/>
                </a:solidFill>
              </a:rPr>
              <a:t>involves rapid categorization of casualties with potentially severe injuries or illnesses who require immediate medical attention at the scene</a:t>
            </a:r>
          </a:p>
        </p:txBody>
      </p:sp>
    </p:spTree>
    <p:extLst>
      <p:ext uri="{BB962C8B-B14F-4D97-AF65-F5344CB8AC3E}">
        <p14:creationId xmlns:p14="http://schemas.microsoft.com/office/powerpoint/2010/main" xmlns="" val="244282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481537"/>
            <a:ext cx="10178322" cy="1492132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Mass casualty triage-General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The goal is to create a formal, reproducible process for sorting causalities, so that: </a:t>
            </a:r>
            <a:endParaRPr lang="ar-SA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Treat </a:t>
            </a:r>
            <a:r>
              <a:rPr lang="en-US" sz="2800" dirty="0">
                <a:solidFill>
                  <a:schemeClr val="tx1"/>
                </a:solidFill>
              </a:rPr>
              <a:t>first </a:t>
            </a:r>
            <a:r>
              <a:rPr lang="ar-SA" sz="2800" dirty="0" smtClean="0">
                <a:solidFill>
                  <a:schemeClr val="tx1"/>
                </a:solidFill>
              </a:rPr>
              <a:t>: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the most seriously ill or injured who have reasonable possibility of survival </a:t>
            </a:r>
            <a:endParaRPr lang="ar-SA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Treat </a:t>
            </a:r>
            <a:r>
              <a:rPr lang="en-US" sz="2800" dirty="0">
                <a:solidFill>
                  <a:schemeClr val="tx1"/>
                </a:solidFill>
              </a:rPr>
              <a:t>last </a:t>
            </a:r>
            <a:r>
              <a:rPr lang="ar-SA" sz="2800" dirty="0" smtClean="0">
                <a:solidFill>
                  <a:schemeClr val="tx1"/>
                </a:solidFill>
              </a:rPr>
              <a:t>: </a:t>
            </a: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chemeClr val="tx1"/>
                </a:solidFill>
              </a:rPr>
              <a:t>least severe illness or injuries or a very unlikely to survive </a:t>
            </a:r>
            <a:endParaRPr lang="ar-SA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Separate </a:t>
            </a:r>
            <a:r>
              <a:rPr lang="ar-SA" sz="2800" dirty="0" smtClean="0">
                <a:solidFill>
                  <a:schemeClr val="tx1"/>
                </a:solidFill>
              </a:rPr>
              <a:t>:</a:t>
            </a:r>
            <a:r>
              <a:rPr lang="en-US" sz="2800" dirty="0" smtClean="0">
                <a:solidFill>
                  <a:schemeClr val="tx1"/>
                </a:solidFill>
              </a:rPr>
              <a:t>who </a:t>
            </a:r>
            <a:r>
              <a:rPr lang="en-US" sz="2800" dirty="0">
                <a:solidFill>
                  <a:schemeClr val="tx1"/>
                </a:solidFill>
              </a:rPr>
              <a:t>require minimal or no treatment can be initially separated from the other</a:t>
            </a:r>
          </a:p>
        </p:txBody>
      </p:sp>
    </p:spTree>
    <p:extLst>
      <p:ext uri="{BB962C8B-B14F-4D97-AF65-F5344CB8AC3E}">
        <p14:creationId xmlns:p14="http://schemas.microsoft.com/office/powerpoint/2010/main" xmlns="" val="392596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49335"/>
            <a:ext cx="10178322" cy="1492132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Mass casualty triage-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450" y="1841467"/>
            <a:ext cx="10178322" cy="3593591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Examples of mass casualty triage systems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endParaRPr lang="ar-SA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– Care Fight </a:t>
            </a:r>
            <a:endParaRPr lang="ar-SA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en-US" sz="2800" dirty="0">
                <a:solidFill>
                  <a:schemeClr val="tx1"/>
                </a:solidFill>
              </a:rPr>
              <a:t>CESIRA </a:t>
            </a:r>
            <a:endParaRPr lang="ar-SA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en-US" sz="2800" dirty="0" err="1">
                <a:solidFill>
                  <a:schemeClr val="tx1"/>
                </a:solidFill>
              </a:rPr>
              <a:t>Homebush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ar-SA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en-US" sz="2800" dirty="0" err="1">
                <a:solidFill>
                  <a:schemeClr val="tx1"/>
                </a:solidFill>
              </a:rPr>
              <a:t>JumpSTART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ar-SA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en-US" sz="2800" dirty="0">
                <a:solidFill>
                  <a:schemeClr val="tx1"/>
                </a:solidFill>
              </a:rPr>
              <a:t>Military </a:t>
            </a:r>
            <a:r>
              <a:rPr lang="en-US" sz="2800" dirty="0" smtClean="0">
                <a:solidFill>
                  <a:schemeClr val="tx1"/>
                </a:solidFill>
              </a:rPr>
              <a:t>triage</a:t>
            </a:r>
            <a:endParaRPr lang="ar-SA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– </a:t>
            </a:r>
            <a:r>
              <a:rPr lang="en-US" sz="2800" dirty="0" smtClean="0">
                <a:solidFill>
                  <a:schemeClr val="tx1"/>
                </a:solidFill>
              </a:rPr>
              <a:t>SALT</a:t>
            </a:r>
            <a:endParaRPr lang="ar-SA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– Triage SIEVE</a:t>
            </a:r>
          </a:p>
        </p:txBody>
      </p:sp>
    </p:spTree>
    <p:extLst>
      <p:ext uri="{BB962C8B-B14F-4D97-AF65-F5344CB8AC3E}">
        <p14:creationId xmlns:p14="http://schemas.microsoft.com/office/powerpoint/2010/main" xmlns="" val="310444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Mass casualty triage- SALT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SALT triage designed based on the best scientific </a:t>
            </a:r>
            <a:r>
              <a:rPr lang="en-US" sz="2800" dirty="0" smtClean="0">
                <a:solidFill>
                  <a:schemeClr val="tx1"/>
                </a:solidFill>
              </a:rPr>
              <a:t>evidence</a:t>
            </a:r>
            <a:r>
              <a:rPr lang="ar-SA" sz="2800" dirty="0" smtClean="0">
                <a:solidFill>
                  <a:schemeClr val="tx1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Sort</a:t>
            </a:r>
            <a:endParaRPr lang="ar-SA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Assess</a:t>
            </a:r>
            <a:endParaRPr lang="ar-SA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Lifesaving </a:t>
            </a:r>
            <a:r>
              <a:rPr lang="en-US" sz="2800" dirty="0">
                <a:solidFill>
                  <a:schemeClr val="tx1"/>
                </a:solidFill>
              </a:rPr>
              <a:t>interventions </a:t>
            </a:r>
            <a:endParaRPr lang="ar-SA" sz="2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Treatment and transport </a:t>
            </a:r>
          </a:p>
        </p:txBody>
      </p:sp>
    </p:spTree>
    <p:extLst>
      <p:ext uri="{BB962C8B-B14F-4D97-AF65-F5344CB8AC3E}">
        <p14:creationId xmlns:p14="http://schemas.microsoft.com/office/powerpoint/2010/main" xmlns="" val="282259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Mass casualty triage- SALT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81340" y="1370543"/>
            <a:ext cx="7634689" cy="4751927"/>
          </a:xfrm>
        </p:spPr>
      </p:pic>
    </p:spTree>
    <p:extLst>
      <p:ext uri="{BB962C8B-B14F-4D97-AF65-F5344CB8AC3E}">
        <p14:creationId xmlns:p14="http://schemas.microsoft.com/office/powerpoint/2010/main" xmlns="" val="25357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 Triage Categories: ID-MED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73717" y="1874517"/>
            <a:ext cx="7414352" cy="3671864"/>
          </a:xfrm>
        </p:spPr>
      </p:pic>
    </p:spTree>
    <p:extLst>
      <p:ext uri="{BB962C8B-B14F-4D97-AF65-F5344CB8AC3E}">
        <p14:creationId xmlns:p14="http://schemas.microsoft.com/office/powerpoint/2010/main" xmlns="" val="341430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Recording victim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779225"/>
            <a:ext cx="10178322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Centers for Disease Control and Prevention (CDC) created a Mass Trauma Data Instrument to record data about victims of </a:t>
            </a:r>
            <a:r>
              <a:rPr lang="en-US" sz="2800" dirty="0" smtClean="0">
                <a:solidFill>
                  <a:schemeClr val="tx1"/>
                </a:solidFill>
              </a:rPr>
              <a:t>disasters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■ The categories on the data sheet includes demographics, circumstances of the injury, injury conditions, and disposition and details of the conditions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■ The completion of this form will be initiated by the triage nurse and completed by the nurse who implements the treatment or transfers.</a:t>
            </a:r>
          </a:p>
        </p:txBody>
      </p:sp>
    </p:spTree>
    <p:extLst>
      <p:ext uri="{BB962C8B-B14F-4D97-AF65-F5344CB8AC3E}">
        <p14:creationId xmlns:p14="http://schemas.microsoft.com/office/powerpoint/2010/main" xmlns="" val="340922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The role of the nurse in disaster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1. </a:t>
            </a:r>
            <a:r>
              <a:rPr lang="en-US" sz="2800" dirty="0">
                <a:solidFill>
                  <a:schemeClr val="tx1"/>
                </a:solidFill>
              </a:rPr>
              <a:t>Prepare selves, families, friends, and communities for disasters in conjunction with the local disaster preparedness plan.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. Continue educating self on various types of disasters and appropriate response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3</a:t>
            </a:r>
            <a:r>
              <a:rPr lang="en-US" sz="2800" dirty="0">
                <a:solidFill>
                  <a:schemeClr val="tx1"/>
                </a:solidFill>
              </a:rPr>
              <a:t>. Provide emergency services with consideration of victims’ abilities, deficits, culture, language, or special needs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4</a:t>
            </a:r>
            <a:r>
              <a:rPr lang="en-US" sz="2800" dirty="0">
                <a:solidFill>
                  <a:schemeClr val="tx1"/>
                </a:solidFill>
              </a:rPr>
              <a:t>. Assist in the mobilization of healthcare personnel, food, water, shelter, medication, clothing, and other assistive devices</a:t>
            </a:r>
          </a:p>
        </p:txBody>
      </p:sp>
    </p:spTree>
    <p:extLst>
      <p:ext uri="{BB962C8B-B14F-4D97-AF65-F5344CB8AC3E}">
        <p14:creationId xmlns:p14="http://schemas.microsoft.com/office/powerpoint/2010/main" xmlns="" val="94230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Cont..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5. Collaborate with the agencies in authority to deploy resources based on the greatest good for the greatest number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6</a:t>
            </a:r>
            <a:r>
              <a:rPr lang="en-US" sz="2800" dirty="0">
                <a:solidFill>
                  <a:schemeClr val="tx1"/>
                </a:solidFill>
              </a:rPr>
              <a:t>. Consider needs of victims including shelter both temporary and permanent, as well as </a:t>
            </a:r>
            <a:r>
              <a:rPr lang="en-US" sz="2800" dirty="0" err="1">
                <a:solidFill>
                  <a:schemeClr val="tx1"/>
                </a:solidFill>
              </a:rPr>
              <a:t>psychologic</a:t>
            </a:r>
            <a:r>
              <a:rPr lang="en-US" sz="2800" dirty="0">
                <a:solidFill>
                  <a:schemeClr val="tx1"/>
                </a:solidFill>
              </a:rPr>
              <a:t>, economic, legal, and spiritual factors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7</a:t>
            </a:r>
            <a:r>
              <a:rPr lang="en-US" sz="2800" dirty="0">
                <a:solidFill>
                  <a:schemeClr val="tx1"/>
                </a:solidFill>
              </a:rPr>
              <a:t>. Become involved with the national disaster planning agencies to schedule regular meetings to continually review and modify disaster plans</a:t>
            </a:r>
          </a:p>
        </p:txBody>
      </p:sp>
    </p:spTree>
    <p:extLst>
      <p:ext uri="{BB962C8B-B14F-4D97-AF65-F5344CB8AC3E}">
        <p14:creationId xmlns:p14="http://schemas.microsoft.com/office/powerpoint/2010/main" xmlns="" val="171300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594" y="1388125"/>
            <a:ext cx="10196111" cy="35880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Disaster = Needs &gt; </a:t>
            </a:r>
            <a:r>
              <a:rPr lang="en-US" sz="2400" dirty="0" smtClean="0">
                <a:solidFill>
                  <a:schemeClr val="tx1"/>
                </a:solidFill>
              </a:rPr>
              <a:t>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There </a:t>
            </a:r>
            <a:r>
              <a:rPr lang="en-US" sz="2400" dirty="0">
                <a:solidFill>
                  <a:schemeClr val="tx1"/>
                </a:solidFill>
              </a:rPr>
              <a:t>are two types of disasters; natural and man-made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Disaster </a:t>
            </a:r>
            <a:r>
              <a:rPr lang="en-US" sz="2400" dirty="0">
                <a:solidFill>
                  <a:schemeClr val="tx1"/>
                </a:solidFill>
              </a:rPr>
              <a:t>preparedness consists of planning and practice, resilience, and education and </a:t>
            </a:r>
            <a:r>
              <a:rPr lang="en-US" sz="2400" dirty="0" smtClean="0">
                <a:solidFill>
                  <a:schemeClr val="tx1"/>
                </a:solidFill>
              </a:rPr>
              <a:t>training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Disaster </a:t>
            </a:r>
            <a:r>
              <a:rPr lang="en-US" sz="2400" dirty="0">
                <a:solidFill>
                  <a:schemeClr val="tx1"/>
                </a:solidFill>
              </a:rPr>
              <a:t>management consists of detection, incident management, safety and security, assess hazards, support, triage and treatment, evacuation, and </a:t>
            </a:r>
            <a:r>
              <a:rPr lang="en-US" sz="2400" dirty="0" smtClean="0">
                <a:solidFill>
                  <a:schemeClr val="tx1"/>
                </a:solidFill>
              </a:rPr>
              <a:t>recovery.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Salt </a:t>
            </a:r>
            <a:r>
              <a:rPr lang="en-US" sz="2400" dirty="0">
                <a:solidFill>
                  <a:schemeClr val="tx1"/>
                </a:solidFill>
              </a:rPr>
              <a:t>triage: Sort, Assess, Lifesaving interventions, and Treatment and </a:t>
            </a:r>
            <a:r>
              <a:rPr lang="en-US" sz="2400" dirty="0" smtClean="0">
                <a:solidFill>
                  <a:schemeClr val="tx1"/>
                </a:solidFill>
              </a:rPr>
              <a:t>transport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5 </a:t>
            </a:r>
            <a:r>
              <a:rPr lang="en-US" sz="2400" dirty="0">
                <a:solidFill>
                  <a:schemeClr val="tx1"/>
                </a:solidFill>
              </a:rPr>
              <a:t>triage categories; ID-MED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Recording </a:t>
            </a:r>
            <a:r>
              <a:rPr lang="en-US" sz="2400" dirty="0">
                <a:solidFill>
                  <a:schemeClr val="tx1"/>
                </a:solidFill>
              </a:rPr>
              <a:t>victims data starts by the triage nurse and completed by the nurse who implements the treatment or transfers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0076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</a:rPr>
              <a:t>What is </a:t>
            </a:r>
            <a:r>
              <a:rPr lang="en-US" sz="4400" dirty="0" smtClean="0">
                <a:solidFill>
                  <a:srgbClr val="FFC000"/>
                </a:solidFill>
              </a:rPr>
              <a:t>disaster </a:t>
            </a:r>
            <a:r>
              <a:rPr lang="en-US" sz="4400" dirty="0" smtClean="0">
                <a:solidFill>
                  <a:schemeClr val="tx1"/>
                </a:solidFill>
              </a:rPr>
              <a:t>?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76401"/>
            <a:ext cx="10178322" cy="35935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■ An event in which the needs exceed immediately available </a:t>
            </a:r>
            <a:r>
              <a:rPr lang="en-US" sz="2800" dirty="0" smtClean="0">
                <a:solidFill>
                  <a:schemeClr val="tx1"/>
                </a:solidFill>
              </a:rPr>
              <a:t>resources</a:t>
            </a:r>
          </a:p>
          <a:p>
            <a:pPr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■ Local incidents or events in that their impact is immediate and direct, while time course, population, and geography are generally </a:t>
            </a:r>
            <a:r>
              <a:rPr lang="en-US" sz="2800" dirty="0" smtClean="0">
                <a:solidFill>
                  <a:schemeClr val="tx1"/>
                </a:solidFill>
              </a:rPr>
              <a:t>limited</a:t>
            </a:r>
          </a:p>
          <a:p>
            <a:pPr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Disaster = Needs &gt; Resources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243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 smtClean="0">
                <a:solidFill>
                  <a:schemeClr val="accent1"/>
                </a:solidFill>
              </a:rPr>
              <a:t> </a:t>
            </a:r>
            <a:endParaRPr lang="en-US" sz="8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1526" y="2351036"/>
            <a:ext cx="10178322" cy="359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>
                <a:solidFill>
                  <a:schemeClr val="accent1"/>
                </a:solidFill>
              </a:rPr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xmlns="" val="221738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4683"/>
            <a:ext cx="10515600" cy="1325563"/>
          </a:xfrm>
        </p:spPr>
        <p:txBody>
          <a:bodyPr/>
          <a:lstStyle/>
          <a:p>
            <a:r>
              <a:rPr lang="en-US" sz="5400" dirty="0">
                <a:solidFill>
                  <a:srgbClr val="FFC000"/>
                </a:solidFill>
              </a:rPr>
              <a:t>Types of disasters 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839" y="1597851"/>
            <a:ext cx="10178322" cy="35935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■ Natural disasters: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Are caused by acts of nature or emerging diseases.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May be predictable or </a:t>
            </a:r>
            <a:r>
              <a:rPr lang="en-US" sz="11200" dirty="0" smtClean="0">
                <a:solidFill>
                  <a:schemeClr val="tx1"/>
                </a:solidFill>
              </a:rPr>
              <a:t>unexpected</a:t>
            </a:r>
          </a:p>
          <a:p>
            <a:pPr marL="0" indent="0">
              <a:buNone/>
            </a:pPr>
            <a:endParaRPr lang="en-US" sz="1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 ■ Man-made disasters: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Either accidental or intentional 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War; chemical, biologic, radiologic, and nuclear terrorism 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Transportation accidents 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tx1"/>
                </a:solidFill>
              </a:rPr>
              <a:t>Food or water contamination</a:t>
            </a:r>
          </a:p>
          <a:p>
            <a:pPr marL="0" indent="0">
              <a:buNone/>
            </a:pPr>
            <a:r>
              <a:rPr lang="en-US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8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851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446779"/>
            <a:ext cx="10178322" cy="149213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C000"/>
                </a:solidFill>
              </a:rPr>
              <a:t>Disaster Preparedness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13268"/>
            <a:ext cx="10178322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The PRE-DISASTER paradigm: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Planning and practice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Resilience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Education and training</a:t>
            </a:r>
          </a:p>
        </p:txBody>
      </p:sp>
    </p:spTree>
    <p:extLst>
      <p:ext uri="{BB962C8B-B14F-4D97-AF65-F5344CB8AC3E}">
        <p14:creationId xmlns:p14="http://schemas.microsoft.com/office/powerpoint/2010/main" xmlns="" val="24676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</a:rPr>
              <a:t>Cont</a:t>
            </a:r>
            <a:r>
              <a:rPr lang="en-US" dirty="0" smtClean="0">
                <a:solidFill>
                  <a:schemeClr val="accent1"/>
                </a:solidFill>
              </a:rPr>
              <a:t>…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48692"/>
            <a:ext cx="10178322" cy="3593591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2800" dirty="0"/>
              <a:t>■ </a:t>
            </a:r>
            <a:r>
              <a:rPr lang="en-US" sz="2800" dirty="0" smtClean="0">
                <a:solidFill>
                  <a:schemeClr val="tx1"/>
                </a:solidFill>
              </a:rPr>
              <a:t>Planning and practice: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– Design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– Implementation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– Ongoing evaluation of efforts to help communities, institutions and individuals prepare for, respond to, and recover from disasters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00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</a:rPr>
              <a:t>Cont</a:t>
            </a:r>
            <a:r>
              <a:rPr lang="en-US" dirty="0" smtClean="0">
                <a:solidFill>
                  <a:schemeClr val="accent1"/>
                </a:solidFill>
              </a:rPr>
              <a:t>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772" y="1597446"/>
            <a:ext cx="10152042" cy="36101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Resilience: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Is the ability of individuals and communities to rebound to a reasonable state of normalcy after exposure to disasters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Being prepared through planning, education, and training can reduce fear, anxiety, and losses associated with a disaster and build resilience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It can be build by educating the population about local disaster planning and response efforts.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83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17" y="2607792"/>
            <a:ext cx="10178322" cy="149213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4027" y="1355075"/>
            <a:ext cx="10174077" cy="3612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■ Education and training: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– INCMCE published educational competencies for registered nurses responding to MCIs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■ core competencies, core knowledge areas, and professional role development.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457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922" y="393402"/>
            <a:ext cx="10178322" cy="1492132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>
                <a:solidFill>
                  <a:srgbClr val="FFC000"/>
                </a:solidFill>
              </a:rPr>
              <a:t>Disaster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922" y="1674564"/>
            <a:ext cx="10174077" cy="3617409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DISASTER paradigm is a practical learning tool to enhance communication consistency among disaster response personnel and agencies </a:t>
            </a:r>
          </a:p>
        </p:txBody>
      </p:sp>
    </p:spTree>
    <p:extLst>
      <p:ext uri="{BB962C8B-B14F-4D97-AF65-F5344CB8AC3E}">
        <p14:creationId xmlns:p14="http://schemas.microsoft.com/office/powerpoint/2010/main" xmlns="" val="249967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311</TotalTime>
  <Words>1326</Words>
  <Application>Microsoft Office PowerPoint</Application>
  <PresentationFormat>Custom</PresentationFormat>
  <Paragraphs>163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Badge</vt:lpstr>
      <vt:lpstr>Disaster  management</vt:lpstr>
      <vt:lpstr>objective</vt:lpstr>
      <vt:lpstr>What is disaster ?</vt:lpstr>
      <vt:lpstr>Types of disasters </vt:lpstr>
      <vt:lpstr>Disaster Preparedness </vt:lpstr>
      <vt:lpstr>Cont…</vt:lpstr>
      <vt:lpstr>Cont….</vt:lpstr>
      <vt:lpstr> </vt:lpstr>
      <vt:lpstr> Disaster management </vt:lpstr>
      <vt:lpstr> </vt:lpstr>
      <vt:lpstr> </vt:lpstr>
      <vt:lpstr> </vt:lpstr>
      <vt:lpstr> </vt:lpstr>
      <vt:lpstr> </vt:lpstr>
      <vt:lpstr> </vt:lpstr>
      <vt:lpstr>    </vt:lpstr>
      <vt:lpstr> </vt:lpstr>
      <vt:lpstr> </vt:lpstr>
      <vt:lpstr> </vt:lpstr>
      <vt:lpstr>Mass casualty triage- Definition</vt:lpstr>
      <vt:lpstr>Mass casualty triage-General principles</vt:lpstr>
      <vt:lpstr>Mass casualty triage- Systems</vt:lpstr>
      <vt:lpstr>Mass casualty triage- SALT</vt:lpstr>
      <vt:lpstr>Mass casualty triage- SALT</vt:lpstr>
      <vt:lpstr> Triage Categories: ID-MED</vt:lpstr>
      <vt:lpstr>Recording victim data</vt:lpstr>
      <vt:lpstr>The role of the nurse in disaster relief</vt:lpstr>
      <vt:lpstr>Cont..</vt:lpstr>
      <vt:lpstr>Summary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Gastrointestinal Bleeding</dc:title>
  <dc:creator>Windows User</dc:creator>
  <cp:lastModifiedBy>zara</cp:lastModifiedBy>
  <cp:revision>27</cp:revision>
  <dcterms:created xsi:type="dcterms:W3CDTF">2018-05-02T16:44:46Z</dcterms:created>
  <dcterms:modified xsi:type="dcterms:W3CDTF">2018-12-08T19:51:40Z</dcterms:modified>
</cp:coreProperties>
</file>