
<file path=[Content_Types].xml><?xml version="1.0" encoding="utf-8"?>
<Types xmlns="http://schemas.openxmlformats.org/package/2006/content-types">
  <Override PartName="/customXml/itemProps3.xml" ContentType="application/vnd.openxmlformats-officedocument.customXmlProperties+xml"/>
  <Override PartName="/ppt/slides/slide6.xml" ContentType="application/vnd.openxmlformats-officedocument.presentationml.slide+xml"/>
  <Override PartName="/ppt/slideLayouts/slideLayout8.xml" ContentType="application/vnd.openxmlformats-officedocument.presentationml.slideLayout+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customXml/itemProps2.xml" ContentType="application/vnd.openxmlformats-officedocument.customXml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84" r:id="rId4"/>
  </p:sldMasterIdLst>
  <p:notesMasterIdLst>
    <p:notesMasterId r:id="rId31"/>
  </p:notesMasterIdLst>
  <p:handoutMasterIdLst>
    <p:handoutMasterId r:id="rId32"/>
  </p:handoutMasterIdLst>
  <p:sldIdLst>
    <p:sldId id="265" r:id="rId5"/>
    <p:sldId id="294" r:id="rId6"/>
    <p:sldId id="270" r:id="rId7"/>
    <p:sldId id="271" r:id="rId8"/>
    <p:sldId id="272" r:id="rId9"/>
    <p:sldId id="273" r:id="rId10"/>
    <p:sldId id="274" r:id="rId11"/>
    <p:sldId id="275" r:id="rId12"/>
    <p:sldId id="276" r:id="rId13"/>
    <p:sldId id="277" r:id="rId14"/>
    <p:sldId id="278" r:id="rId15"/>
    <p:sldId id="279" r:id="rId16"/>
    <p:sldId id="280" r:id="rId17"/>
    <p:sldId id="281" r:id="rId18"/>
    <p:sldId id="282" r:id="rId19"/>
    <p:sldId id="283" r:id="rId20"/>
    <p:sldId id="284" r:id="rId21"/>
    <p:sldId id="285" r:id="rId22"/>
    <p:sldId id="286" r:id="rId23"/>
    <p:sldId id="287" r:id="rId24"/>
    <p:sldId id="288" r:id="rId25"/>
    <p:sldId id="289" r:id="rId26"/>
    <p:sldId id="290" r:id="rId27"/>
    <p:sldId id="291" r:id="rId28"/>
    <p:sldId id="292" r:id="rId29"/>
    <p:sldId id="293" r:id="rId3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5000" autoAdjust="0"/>
    <p:restoredTop sz="94660"/>
  </p:normalViewPr>
  <p:slideViewPr>
    <p:cSldViewPr snapToGrid="0" showGuides="1">
      <p:cViewPr varScale="1">
        <p:scale>
          <a:sx n="73" d="100"/>
          <a:sy n="73" d="100"/>
        </p:scale>
        <p:origin x="-624" y="-102"/>
      </p:cViewPr>
      <p:guideLst>
        <p:guide orient="horz" pos="2160"/>
        <p:guide pos="3840"/>
      </p:guideLst>
    </p:cSldViewPr>
  </p:slideViewPr>
  <p:notesTextViewPr>
    <p:cViewPr>
      <p:scale>
        <a:sx n="1" d="1"/>
        <a:sy n="1" d="1"/>
      </p:scale>
      <p:origin x="0" y="0"/>
    </p:cViewPr>
  </p:notesTextViewPr>
  <p:sorterViewPr>
    <p:cViewPr>
      <p:scale>
        <a:sx n="100" d="100"/>
        <a:sy n="100" d="100"/>
      </p:scale>
      <p:origin x="0" y="0"/>
    </p:cViewPr>
  </p:sorterViewPr>
  <p:notesViewPr>
    <p:cSldViewPr snapToGrid="0">
      <p:cViewPr varScale="1">
        <p:scale>
          <a:sx n="76" d="100"/>
          <a:sy n="76" d="100"/>
        </p:scale>
        <p:origin x="2412" y="96"/>
      </p:cViewPr>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handoutMaster" Target="handoutMasters/handout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41658A34-83F4-4B2E-BC5A-DE51EE8822F9}" type="datetimeFigureOut">
              <a:rPr lang="en-US" smtClean="0"/>
              <a:pPr/>
              <a:t>12/8/2018</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B78FE58C-C1A6-4C4C-90C2-B7F5B0504B2D}" type="slidenum">
              <a:rPr lang="en-US" smtClean="0"/>
              <a:pPr/>
              <a:t>‹#›</a:t>
            </a:fld>
            <a:endParaRPr lang="en-US"/>
          </a:p>
        </p:txBody>
      </p:sp>
    </p:spTree>
    <p:extLst>
      <p:ext uri="{BB962C8B-B14F-4D97-AF65-F5344CB8AC3E}">
        <p14:creationId xmlns="" xmlns:p14="http://schemas.microsoft.com/office/powerpoint/2010/main" val="403460503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F2E1917-0BAF-4687-978A-82FFF05559C3}" type="datetimeFigureOut">
              <a:rPr lang="en-US" smtClean="0"/>
              <a:pPr/>
              <a:t>12/8/2018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10E1E9A-E921-4174-A0FC-51868D7AC568}" type="slidenum">
              <a:rPr lang="en-US" smtClean="0"/>
              <a:pPr/>
              <a:t>‹#›</a:t>
            </a:fld>
            <a:endParaRPr lang="en-US"/>
          </a:p>
        </p:txBody>
      </p:sp>
    </p:spTree>
    <p:extLst>
      <p:ext uri="{BB962C8B-B14F-4D97-AF65-F5344CB8AC3E}">
        <p14:creationId xmlns="" xmlns:p14="http://schemas.microsoft.com/office/powerpoint/2010/main" val="37378600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041400"/>
            <a:ext cx="91440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solidFill>
                  <a:schemeClr val="accent3">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1AB79E98-3846-4E9C-9B6D-2E7F87DBBAD9}" type="datetime1">
              <a:rPr lang="en-US" smtClean="0"/>
              <a:t>12/8/2018</a:t>
            </a:fld>
            <a:endParaRPr lang="en-US"/>
          </a:p>
        </p:txBody>
      </p:sp>
      <p:sp>
        <p:nvSpPr>
          <p:cNvPr id="5" name="Footer Placeholder 4"/>
          <p:cNvSpPr>
            <a:spLocks noGrp="1"/>
          </p:cNvSpPr>
          <p:nvPr>
            <p:ph type="ftr" sz="quarter" idx="11"/>
          </p:nvPr>
        </p:nvSpPr>
        <p:spPr/>
        <p:txBody>
          <a:bodyPr/>
          <a:lstStyle/>
          <a:p>
            <a:r>
              <a:rPr lang="en-US" dirty="0"/>
              <a:t>Add a footer</a:t>
            </a:r>
          </a:p>
        </p:txBody>
      </p:sp>
      <p:sp>
        <p:nvSpPr>
          <p:cNvPr id="6" name="Slide Number Placeholder 5"/>
          <p:cNvSpPr>
            <a:spLocks noGrp="1"/>
          </p:cNvSpPr>
          <p:nvPr>
            <p:ph type="sldNum" sz="quarter" idx="12"/>
          </p:nvPr>
        </p:nvSpPr>
        <p:spPr/>
        <p:txBody>
          <a:bodyPr/>
          <a:lstStyle/>
          <a:p>
            <a:fld id="{71B7BAC7-FE87-40F6-AA24-4F4685D1B022}" type="slidenum">
              <a:rPr lang="en-US" smtClean="0"/>
              <a:pPr/>
              <a:t>‹#›</a:t>
            </a:fld>
            <a:endParaRPr lang="en-US"/>
          </a:p>
        </p:txBody>
      </p:sp>
    </p:spTree>
    <p:extLst>
      <p:ext uri="{BB962C8B-B14F-4D97-AF65-F5344CB8AC3E}">
        <p14:creationId xmlns="" xmlns:p14="http://schemas.microsoft.com/office/powerpoint/2010/main" val="646705622"/>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1562100" y="1825625"/>
            <a:ext cx="9791700" cy="43513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BF0FA48-BD12-457A-8CAB-66A9D717DB76}" type="datetime1">
              <a:rPr lang="en-US" smtClean="0"/>
              <a:t>12/8/2018</a:t>
            </a:fld>
            <a:endParaRPr lang="en-US"/>
          </a:p>
        </p:txBody>
      </p:sp>
      <p:sp>
        <p:nvSpPr>
          <p:cNvPr id="5" name="Footer Placeholder 4"/>
          <p:cNvSpPr>
            <a:spLocks noGrp="1"/>
          </p:cNvSpPr>
          <p:nvPr>
            <p:ph type="ftr" sz="quarter" idx="11"/>
          </p:nvPr>
        </p:nvSpPr>
        <p:spPr/>
        <p:txBody>
          <a:bodyPr/>
          <a:lstStyle/>
          <a:p>
            <a:r>
              <a:rPr lang="en-US" dirty="0"/>
              <a:t>Add a footer</a:t>
            </a:r>
          </a:p>
        </p:txBody>
      </p:sp>
      <p:sp>
        <p:nvSpPr>
          <p:cNvPr id="6" name="Slide Number Placeholder 5"/>
          <p:cNvSpPr>
            <a:spLocks noGrp="1"/>
          </p:cNvSpPr>
          <p:nvPr>
            <p:ph type="sldNum" sz="quarter" idx="12"/>
          </p:nvPr>
        </p:nvSpPr>
        <p:spPr/>
        <p:txBody>
          <a:bodyPr/>
          <a:lstStyle/>
          <a:p>
            <a:fld id="{71B7BAC7-FE87-40F6-AA24-4F4685D1B022}" type="slidenum">
              <a:rPr lang="en-US" smtClean="0"/>
              <a:pPr/>
              <a:t>‹#›</a:t>
            </a:fld>
            <a:endParaRPr lang="en-US"/>
          </a:p>
        </p:txBody>
      </p:sp>
    </p:spTree>
    <p:extLst>
      <p:ext uri="{BB962C8B-B14F-4D97-AF65-F5344CB8AC3E}">
        <p14:creationId xmlns="" xmlns:p14="http://schemas.microsoft.com/office/powerpoint/2010/main" val="2821885217"/>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562100" y="365125"/>
            <a:ext cx="70104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FA73182-B5D7-4FF1-8EB1-B54D69100286}" type="datetime1">
              <a:rPr lang="en-US" smtClean="0"/>
              <a:t>12/8/2018</a:t>
            </a:fld>
            <a:endParaRPr lang="en-US"/>
          </a:p>
        </p:txBody>
      </p:sp>
      <p:sp>
        <p:nvSpPr>
          <p:cNvPr id="5" name="Footer Placeholder 4"/>
          <p:cNvSpPr>
            <a:spLocks noGrp="1"/>
          </p:cNvSpPr>
          <p:nvPr>
            <p:ph type="ftr" sz="quarter" idx="11"/>
          </p:nvPr>
        </p:nvSpPr>
        <p:spPr/>
        <p:txBody>
          <a:bodyPr/>
          <a:lstStyle/>
          <a:p>
            <a:r>
              <a:rPr lang="en-US" dirty="0"/>
              <a:t>Add a footer</a:t>
            </a:r>
          </a:p>
        </p:txBody>
      </p:sp>
      <p:sp>
        <p:nvSpPr>
          <p:cNvPr id="6" name="Slide Number Placeholder 5"/>
          <p:cNvSpPr>
            <a:spLocks noGrp="1"/>
          </p:cNvSpPr>
          <p:nvPr>
            <p:ph type="sldNum" sz="quarter" idx="12"/>
          </p:nvPr>
        </p:nvSpPr>
        <p:spPr/>
        <p:txBody>
          <a:bodyPr/>
          <a:lstStyle/>
          <a:p>
            <a:fld id="{71B7BAC7-FE87-40F6-AA24-4F4685D1B022}" type="slidenum">
              <a:rPr lang="en-US" smtClean="0"/>
              <a:pPr/>
              <a:t>‹#›</a:t>
            </a:fld>
            <a:endParaRPr lang="en-US"/>
          </a:p>
        </p:txBody>
      </p:sp>
    </p:spTree>
    <p:extLst>
      <p:ext uri="{BB962C8B-B14F-4D97-AF65-F5344CB8AC3E}">
        <p14:creationId xmlns="" xmlns:p14="http://schemas.microsoft.com/office/powerpoint/2010/main" val="3388830140"/>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Picture with Caption">
    <p:spTree>
      <p:nvGrpSpPr>
        <p:cNvPr id="1" name=""/>
        <p:cNvGrpSpPr/>
        <p:nvPr/>
      </p:nvGrpSpPr>
      <p:grpSpPr>
        <a:xfrm>
          <a:off x="0" y="0"/>
          <a:ext cx="0" cy="0"/>
          <a:chOff x="0" y="0"/>
          <a:chExt cx="0" cy="0"/>
        </a:xfrm>
      </p:grpSpPr>
      <p:sp>
        <p:nvSpPr>
          <p:cNvPr id="9" name="Title 1"/>
          <p:cNvSpPr>
            <a:spLocks noGrp="1"/>
          </p:cNvSpPr>
          <p:nvPr>
            <p:ph type="title"/>
          </p:nvPr>
        </p:nvSpPr>
        <p:spPr>
          <a:xfrm>
            <a:off x="1562100" y="457200"/>
            <a:ext cx="3932237" cy="1600200"/>
          </a:xfrm>
        </p:spPr>
        <p:txBody>
          <a:bodyPr anchor="b"/>
          <a:lstStyle>
            <a:lvl1pPr>
              <a:defRPr sz="3200"/>
            </a:lvl1pPr>
          </a:lstStyle>
          <a:p>
            <a:r>
              <a:rPr lang="en-US" smtClean="0"/>
              <a:t>Click to edit Master title style</a:t>
            </a:r>
            <a:endParaRPr lang="en-US"/>
          </a:p>
        </p:txBody>
      </p:sp>
      <p:sp>
        <p:nvSpPr>
          <p:cNvPr id="3" name="Picture Placeholder 2" descr="An empty placeholder to add an image. Click on the placeholder and select the image that you wish to add"/>
          <p:cNvSpPr>
            <a:spLocks noGrp="1"/>
          </p:cNvSpPr>
          <p:nvPr>
            <p:ph type="pic" idx="1"/>
          </p:nvPr>
        </p:nvSpPr>
        <p:spPr>
          <a:xfrm>
            <a:off x="5678904" y="987425"/>
            <a:ext cx="5678424"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8" name="Text Placeholder 3"/>
          <p:cNvSpPr>
            <a:spLocks noGrp="1"/>
          </p:cNvSpPr>
          <p:nvPr>
            <p:ph type="body" sz="half" idx="2"/>
          </p:nvPr>
        </p:nvSpPr>
        <p:spPr>
          <a:xfrm>
            <a:off x="1562100" y="2101850"/>
            <a:ext cx="3932237" cy="375920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589C15B-101D-4723-A90A-4972A7140E1C}" type="datetime1">
              <a:rPr lang="en-US" smtClean="0"/>
              <a:t>12/8/2018</a:t>
            </a:fld>
            <a:endParaRPr lang="en-US"/>
          </a:p>
        </p:txBody>
      </p:sp>
      <p:sp>
        <p:nvSpPr>
          <p:cNvPr id="6" name="Footer Placeholder 5"/>
          <p:cNvSpPr>
            <a:spLocks noGrp="1"/>
          </p:cNvSpPr>
          <p:nvPr>
            <p:ph type="ftr" sz="quarter" idx="11"/>
          </p:nvPr>
        </p:nvSpPr>
        <p:spPr/>
        <p:txBody>
          <a:bodyPr/>
          <a:lstStyle/>
          <a:p>
            <a:r>
              <a:rPr lang="en-US" dirty="0"/>
              <a:t>Add a footer</a:t>
            </a:r>
          </a:p>
        </p:txBody>
      </p:sp>
      <p:sp>
        <p:nvSpPr>
          <p:cNvPr id="7" name="Slide Number Placeholder 6"/>
          <p:cNvSpPr>
            <a:spLocks noGrp="1"/>
          </p:cNvSpPr>
          <p:nvPr>
            <p:ph type="sldNum" sz="quarter" idx="12"/>
          </p:nvPr>
        </p:nvSpPr>
        <p:spPr/>
        <p:txBody>
          <a:bodyPr/>
          <a:lstStyle/>
          <a:p>
            <a:fld id="{71B7BAC7-FE87-40F6-AA24-4F4685D1B022}" type="slidenum">
              <a:rPr lang="en-US" smtClean="0"/>
              <a:pPr/>
              <a:t>‹#›</a:t>
            </a:fld>
            <a:endParaRPr lang="en-US"/>
          </a:p>
        </p:txBody>
      </p:sp>
    </p:spTree>
    <p:extLst>
      <p:ext uri="{BB962C8B-B14F-4D97-AF65-F5344CB8AC3E}">
        <p14:creationId xmlns="" xmlns:p14="http://schemas.microsoft.com/office/powerpoint/2010/main" val="3413888850"/>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5742B73-3CB6-4A27-A5E3-CA9C03F1B2FF}" type="datetime1">
              <a:rPr lang="en-US" smtClean="0"/>
              <a:t>12/8/2018</a:t>
            </a:fld>
            <a:endParaRPr lang="en-US"/>
          </a:p>
        </p:txBody>
      </p:sp>
      <p:sp>
        <p:nvSpPr>
          <p:cNvPr id="5" name="Footer Placeholder 4"/>
          <p:cNvSpPr>
            <a:spLocks noGrp="1"/>
          </p:cNvSpPr>
          <p:nvPr>
            <p:ph type="ftr" sz="quarter" idx="11"/>
          </p:nvPr>
        </p:nvSpPr>
        <p:spPr/>
        <p:txBody>
          <a:bodyPr/>
          <a:lstStyle/>
          <a:p>
            <a:r>
              <a:rPr lang="en-US" dirty="0"/>
              <a:t>Add a footer</a:t>
            </a:r>
          </a:p>
        </p:txBody>
      </p:sp>
      <p:sp>
        <p:nvSpPr>
          <p:cNvPr id="6" name="Slide Number Placeholder 5"/>
          <p:cNvSpPr>
            <a:spLocks noGrp="1"/>
          </p:cNvSpPr>
          <p:nvPr>
            <p:ph type="sldNum" sz="quarter" idx="12"/>
          </p:nvPr>
        </p:nvSpPr>
        <p:spPr/>
        <p:txBody>
          <a:bodyPr/>
          <a:lstStyle/>
          <a:p>
            <a:fld id="{71B7BAC7-FE87-40F6-AA24-4F4685D1B022}" type="slidenum">
              <a:rPr lang="en-US" smtClean="0"/>
              <a:pPr/>
              <a:t>‹#›</a:t>
            </a:fld>
            <a:endParaRPr lang="en-US"/>
          </a:p>
        </p:txBody>
      </p:sp>
    </p:spTree>
    <p:extLst>
      <p:ext uri="{BB962C8B-B14F-4D97-AF65-F5344CB8AC3E}">
        <p14:creationId xmlns="" xmlns:p14="http://schemas.microsoft.com/office/powerpoint/2010/main" val="2198793978"/>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41658" y="1709738"/>
            <a:ext cx="10105791" cy="2862262"/>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1241658" y="4589463"/>
            <a:ext cx="10105791"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0EE6874-62E9-4C7D-817C-632B45856490}" type="datetime1">
              <a:rPr lang="en-US" smtClean="0"/>
              <a:t>12/8/2018</a:t>
            </a:fld>
            <a:endParaRPr lang="en-US"/>
          </a:p>
        </p:txBody>
      </p:sp>
      <p:sp>
        <p:nvSpPr>
          <p:cNvPr id="5" name="Footer Placeholder 4"/>
          <p:cNvSpPr>
            <a:spLocks noGrp="1"/>
          </p:cNvSpPr>
          <p:nvPr>
            <p:ph type="ftr" sz="quarter" idx="11"/>
          </p:nvPr>
        </p:nvSpPr>
        <p:spPr/>
        <p:txBody>
          <a:bodyPr/>
          <a:lstStyle/>
          <a:p>
            <a:r>
              <a:rPr lang="en-US" dirty="0"/>
              <a:t>Add a footer</a:t>
            </a:r>
          </a:p>
        </p:txBody>
      </p:sp>
      <p:sp>
        <p:nvSpPr>
          <p:cNvPr id="6" name="Slide Number Placeholder 5"/>
          <p:cNvSpPr>
            <a:spLocks noGrp="1"/>
          </p:cNvSpPr>
          <p:nvPr>
            <p:ph type="sldNum" sz="quarter" idx="12"/>
          </p:nvPr>
        </p:nvSpPr>
        <p:spPr/>
        <p:txBody>
          <a:bodyPr/>
          <a:lstStyle/>
          <a:p>
            <a:fld id="{71B7BAC7-FE87-40F6-AA24-4F4685D1B022}" type="slidenum">
              <a:rPr lang="en-US" smtClean="0"/>
              <a:pPr/>
              <a:t>‹#›</a:t>
            </a:fld>
            <a:endParaRPr lang="en-US"/>
          </a:p>
        </p:txBody>
      </p:sp>
    </p:spTree>
    <p:extLst>
      <p:ext uri="{BB962C8B-B14F-4D97-AF65-F5344CB8AC3E}">
        <p14:creationId xmlns="" xmlns:p14="http://schemas.microsoft.com/office/powerpoint/2010/main" val="4067686796"/>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569700" y="1825625"/>
            <a:ext cx="4754880" cy="43513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605325" y="1825625"/>
            <a:ext cx="4754880" cy="43513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5E29DF7-AC2C-463A-AD8E-DED9453D42CE}" type="datetime1">
              <a:rPr lang="en-US" smtClean="0"/>
              <a:t>12/8/2018</a:t>
            </a:fld>
            <a:endParaRPr lang="en-US"/>
          </a:p>
        </p:txBody>
      </p:sp>
      <p:sp>
        <p:nvSpPr>
          <p:cNvPr id="6" name="Footer Placeholder 5"/>
          <p:cNvSpPr>
            <a:spLocks noGrp="1"/>
          </p:cNvSpPr>
          <p:nvPr>
            <p:ph type="ftr" sz="quarter" idx="11"/>
          </p:nvPr>
        </p:nvSpPr>
        <p:spPr/>
        <p:txBody>
          <a:bodyPr/>
          <a:lstStyle/>
          <a:p>
            <a:r>
              <a:rPr lang="en-US" dirty="0"/>
              <a:t>Add a footer</a:t>
            </a:r>
          </a:p>
        </p:txBody>
      </p:sp>
      <p:sp>
        <p:nvSpPr>
          <p:cNvPr id="7" name="Slide Number Placeholder 6"/>
          <p:cNvSpPr>
            <a:spLocks noGrp="1"/>
          </p:cNvSpPr>
          <p:nvPr>
            <p:ph type="sldNum" sz="quarter" idx="12"/>
          </p:nvPr>
        </p:nvSpPr>
        <p:spPr/>
        <p:txBody>
          <a:bodyPr/>
          <a:lstStyle/>
          <a:p>
            <a:fld id="{71B7BAC7-FE87-40F6-AA24-4F4685D1B022}" type="slidenum">
              <a:rPr lang="en-US" smtClean="0"/>
              <a:pPr/>
              <a:t>‹#›</a:t>
            </a:fld>
            <a:endParaRPr lang="en-US"/>
          </a:p>
        </p:txBody>
      </p:sp>
    </p:spTree>
    <p:extLst>
      <p:ext uri="{BB962C8B-B14F-4D97-AF65-F5344CB8AC3E}">
        <p14:creationId xmlns="" xmlns:p14="http://schemas.microsoft.com/office/powerpoint/2010/main" val="10636805"/>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324100" y="274638"/>
            <a:ext cx="9023350" cy="1143000"/>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1562100" y="1489075"/>
            <a:ext cx="4754880" cy="641350"/>
          </a:xfrm>
          <a:noFill/>
          <a:ln>
            <a:noFill/>
          </a:ln>
        </p:spPr>
        <p:txBody>
          <a:bodyPr anchor="b"/>
          <a:lstStyle>
            <a:lvl1pPr marL="0" indent="0">
              <a:buNone/>
              <a:defRPr sz="2400" b="0">
                <a:solidFill>
                  <a:schemeClr val="accent3">
                    <a:lumMod val="5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562100" y="2193925"/>
            <a:ext cx="4754880" cy="397827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598920" y="1489075"/>
            <a:ext cx="4754880" cy="641350"/>
          </a:xfrm>
          <a:noFill/>
          <a:ln>
            <a:noFill/>
          </a:ln>
        </p:spPr>
        <p:txBody>
          <a:bodyPr anchor="b"/>
          <a:lstStyle>
            <a:lvl1pPr marL="0" indent="0">
              <a:buNone/>
              <a:defRPr sz="2400" b="0">
                <a:solidFill>
                  <a:schemeClr val="accent3">
                    <a:lumMod val="5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598920" y="2193925"/>
            <a:ext cx="4754880" cy="397827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6C58DAF-9AD9-4312-8F05-F8C121C75225}" type="datetime1">
              <a:rPr lang="en-US" smtClean="0"/>
              <a:t>12/8/2018</a:t>
            </a:fld>
            <a:endParaRPr lang="en-US"/>
          </a:p>
        </p:txBody>
      </p:sp>
      <p:sp>
        <p:nvSpPr>
          <p:cNvPr id="8" name="Footer Placeholder 7"/>
          <p:cNvSpPr>
            <a:spLocks noGrp="1"/>
          </p:cNvSpPr>
          <p:nvPr>
            <p:ph type="ftr" sz="quarter" idx="11"/>
          </p:nvPr>
        </p:nvSpPr>
        <p:spPr/>
        <p:txBody>
          <a:bodyPr/>
          <a:lstStyle/>
          <a:p>
            <a:r>
              <a:rPr lang="en-US" dirty="0"/>
              <a:t>Add a footer</a:t>
            </a:r>
          </a:p>
        </p:txBody>
      </p:sp>
      <p:sp>
        <p:nvSpPr>
          <p:cNvPr id="9" name="Slide Number Placeholder 8"/>
          <p:cNvSpPr>
            <a:spLocks noGrp="1"/>
          </p:cNvSpPr>
          <p:nvPr>
            <p:ph type="sldNum" sz="quarter" idx="12"/>
          </p:nvPr>
        </p:nvSpPr>
        <p:spPr/>
        <p:txBody>
          <a:bodyPr/>
          <a:lstStyle/>
          <a:p>
            <a:fld id="{71B7BAC7-FE87-40F6-AA24-4F4685D1B022}" type="slidenum">
              <a:rPr lang="en-US" smtClean="0"/>
              <a:pPr/>
              <a:t>‹#›</a:t>
            </a:fld>
            <a:endParaRPr lang="en-US"/>
          </a:p>
        </p:txBody>
      </p:sp>
    </p:spTree>
    <p:extLst>
      <p:ext uri="{BB962C8B-B14F-4D97-AF65-F5344CB8AC3E}">
        <p14:creationId xmlns="" xmlns:p14="http://schemas.microsoft.com/office/powerpoint/2010/main" val="3231661520"/>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D61E931-6530-4EF2-84CA-996CEA813530}" type="datetime1">
              <a:rPr lang="en-US" smtClean="0"/>
              <a:t>12/8/2018</a:t>
            </a:fld>
            <a:endParaRPr lang="en-US"/>
          </a:p>
        </p:txBody>
      </p:sp>
      <p:sp>
        <p:nvSpPr>
          <p:cNvPr id="4" name="Footer Placeholder 3"/>
          <p:cNvSpPr>
            <a:spLocks noGrp="1"/>
          </p:cNvSpPr>
          <p:nvPr>
            <p:ph type="ftr" sz="quarter" idx="11"/>
          </p:nvPr>
        </p:nvSpPr>
        <p:spPr/>
        <p:txBody>
          <a:bodyPr/>
          <a:lstStyle/>
          <a:p>
            <a:r>
              <a:rPr lang="en-US" dirty="0"/>
              <a:t>Add a footer</a:t>
            </a:r>
          </a:p>
        </p:txBody>
      </p:sp>
      <p:sp>
        <p:nvSpPr>
          <p:cNvPr id="5" name="Slide Number Placeholder 4"/>
          <p:cNvSpPr>
            <a:spLocks noGrp="1"/>
          </p:cNvSpPr>
          <p:nvPr>
            <p:ph type="sldNum" sz="quarter" idx="12"/>
          </p:nvPr>
        </p:nvSpPr>
        <p:spPr/>
        <p:txBody>
          <a:bodyPr/>
          <a:lstStyle/>
          <a:p>
            <a:fld id="{71B7BAC7-FE87-40F6-AA24-4F4685D1B022}" type="slidenum">
              <a:rPr lang="en-US" smtClean="0"/>
              <a:pPr/>
              <a:t>‹#›</a:t>
            </a:fld>
            <a:endParaRPr lang="en-US"/>
          </a:p>
        </p:txBody>
      </p:sp>
    </p:spTree>
    <p:extLst>
      <p:ext uri="{BB962C8B-B14F-4D97-AF65-F5344CB8AC3E}">
        <p14:creationId xmlns="" xmlns:p14="http://schemas.microsoft.com/office/powerpoint/2010/main" val="510586227"/>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7DF0B-C219-42BA-9D18-8EAA9E3610AC}" type="datetime1">
              <a:rPr lang="en-US" smtClean="0"/>
              <a:t>12/8/2018</a:t>
            </a:fld>
            <a:endParaRPr lang="en-US"/>
          </a:p>
        </p:txBody>
      </p:sp>
      <p:sp>
        <p:nvSpPr>
          <p:cNvPr id="3" name="Footer Placeholder 2"/>
          <p:cNvSpPr>
            <a:spLocks noGrp="1"/>
          </p:cNvSpPr>
          <p:nvPr>
            <p:ph type="ftr" sz="quarter" idx="11"/>
          </p:nvPr>
        </p:nvSpPr>
        <p:spPr/>
        <p:txBody>
          <a:bodyPr/>
          <a:lstStyle/>
          <a:p>
            <a:r>
              <a:rPr lang="en-US" dirty="0"/>
              <a:t>Add a footer</a:t>
            </a:r>
          </a:p>
        </p:txBody>
      </p:sp>
      <p:sp>
        <p:nvSpPr>
          <p:cNvPr id="4" name="Slide Number Placeholder 3"/>
          <p:cNvSpPr>
            <a:spLocks noGrp="1"/>
          </p:cNvSpPr>
          <p:nvPr>
            <p:ph type="sldNum" sz="quarter" idx="12"/>
          </p:nvPr>
        </p:nvSpPr>
        <p:spPr/>
        <p:txBody>
          <a:bodyPr/>
          <a:lstStyle/>
          <a:p>
            <a:fld id="{71B7BAC7-FE87-40F6-AA24-4F4685D1B022}" type="slidenum">
              <a:rPr lang="en-US" smtClean="0"/>
              <a:pPr/>
              <a:t>‹#›</a:t>
            </a:fld>
            <a:endParaRPr lang="en-US"/>
          </a:p>
        </p:txBody>
      </p:sp>
    </p:spTree>
    <p:extLst>
      <p:ext uri="{BB962C8B-B14F-4D97-AF65-F5344CB8AC3E}">
        <p14:creationId xmlns="" xmlns:p14="http://schemas.microsoft.com/office/powerpoint/2010/main" val="3215141400"/>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62100"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678905" y="987425"/>
            <a:ext cx="567648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562100" y="2101850"/>
            <a:ext cx="3932237" cy="375920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D2DD336-3A5D-4E4F-A942-4F5D7EBD1A26}" type="datetime1">
              <a:rPr lang="en-US" smtClean="0"/>
              <a:t>12/8/2018</a:t>
            </a:fld>
            <a:endParaRPr lang="en-US"/>
          </a:p>
        </p:txBody>
      </p:sp>
      <p:sp>
        <p:nvSpPr>
          <p:cNvPr id="6" name="Footer Placeholder 5"/>
          <p:cNvSpPr>
            <a:spLocks noGrp="1"/>
          </p:cNvSpPr>
          <p:nvPr>
            <p:ph type="ftr" sz="quarter" idx="11"/>
          </p:nvPr>
        </p:nvSpPr>
        <p:spPr/>
        <p:txBody>
          <a:bodyPr/>
          <a:lstStyle/>
          <a:p>
            <a:r>
              <a:rPr lang="en-US" dirty="0"/>
              <a:t>Add a footer</a:t>
            </a:r>
          </a:p>
        </p:txBody>
      </p:sp>
      <p:sp>
        <p:nvSpPr>
          <p:cNvPr id="7" name="Slide Number Placeholder 6"/>
          <p:cNvSpPr>
            <a:spLocks noGrp="1"/>
          </p:cNvSpPr>
          <p:nvPr>
            <p:ph type="sldNum" sz="quarter" idx="12"/>
          </p:nvPr>
        </p:nvSpPr>
        <p:spPr/>
        <p:txBody>
          <a:bodyPr/>
          <a:lstStyle/>
          <a:p>
            <a:fld id="{71B7BAC7-FE87-40F6-AA24-4F4685D1B022}" type="slidenum">
              <a:rPr lang="en-US" smtClean="0"/>
              <a:pPr/>
              <a:t>‹#›</a:t>
            </a:fld>
            <a:endParaRPr lang="en-US"/>
          </a:p>
        </p:txBody>
      </p:sp>
    </p:spTree>
    <p:extLst>
      <p:ext uri="{BB962C8B-B14F-4D97-AF65-F5344CB8AC3E}">
        <p14:creationId xmlns="" xmlns:p14="http://schemas.microsoft.com/office/powerpoint/2010/main" val="2198712058"/>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Picture with Caption">
    <p:spTree>
      <p:nvGrpSpPr>
        <p:cNvPr id="1" name=""/>
        <p:cNvGrpSpPr/>
        <p:nvPr/>
      </p:nvGrpSpPr>
      <p:grpSpPr>
        <a:xfrm>
          <a:off x="0" y="0"/>
          <a:ext cx="0" cy="0"/>
          <a:chOff x="0" y="0"/>
          <a:chExt cx="0" cy="0"/>
        </a:xfrm>
      </p:grpSpPr>
      <p:sp>
        <p:nvSpPr>
          <p:cNvPr id="9" name="Title 1"/>
          <p:cNvSpPr>
            <a:spLocks noGrp="1"/>
          </p:cNvSpPr>
          <p:nvPr>
            <p:ph type="title"/>
          </p:nvPr>
        </p:nvSpPr>
        <p:spPr>
          <a:xfrm>
            <a:off x="1562100" y="457200"/>
            <a:ext cx="3932237" cy="1600200"/>
          </a:xfrm>
        </p:spPr>
        <p:txBody>
          <a:bodyPr anchor="b"/>
          <a:lstStyle>
            <a:lvl1pPr>
              <a:defRPr sz="3200"/>
            </a:lvl1pPr>
          </a:lstStyle>
          <a:p>
            <a:r>
              <a:rPr lang="en-US" smtClean="0"/>
              <a:t>Click to edit Master title style</a:t>
            </a:r>
            <a:endParaRPr lang="en-US"/>
          </a:p>
        </p:txBody>
      </p:sp>
      <p:sp>
        <p:nvSpPr>
          <p:cNvPr id="3" name="Picture Placeholder 2" descr="An empty placeholder to add an image. Click on the placeholder and select the image that you wish to add"/>
          <p:cNvSpPr>
            <a:spLocks noGrp="1"/>
          </p:cNvSpPr>
          <p:nvPr>
            <p:ph type="pic" idx="1"/>
          </p:nvPr>
        </p:nvSpPr>
        <p:spPr>
          <a:xfrm>
            <a:off x="5678904" y="987425"/>
            <a:ext cx="5678424"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8" name="Text Placeholder 3"/>
          <p:cNvSpPr>
            <a:spLocks noGrp="1"/>
          </p:cNvSpPr>
          <p:nvPr>
            <p:ph type="body" sz="half" idx="2"/>
          </p:nvPr>
        </p:nvSpPr>
        <p:spPr>
          <a:xfrm>
            <a:off x="1562100" y="2101850"/>
            <a:ext cx="3932237" cy="375920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58554AF-B07B-47FA-9DDE-BA1DE7949342}" type="datetime1">
              <a:rPr lang="en-US" smtClean="0"/>
              <a:t>12/8/2018</a:t>
            </a:fld>
            <a:endParaRPr lang="en-US"/>
          </a:p>
        </p:txBody>
      </p:sp>
      <p:sp>
        <p:nvSpPr>
          <p:cNvPr id="6" name="Footer Placeholder 5"/>
          <p:cNvSpPr>
            <a:spLocks noGrp="1"/>
          </p:cNvSpPr>
          <p:nvPr>
            <p:ph type="ftr" sz="quarter" idx="11"/>
          </p:nvPr>
        </p:nvSpPr>
        <p:spPr/>
        <p:txBody>
          <a:bodyPr/>
          <a:lstStyle/>
          <a:p>
            <a:r>
              <a:rPr lang="en-US" dirty="0"/>
              <a:t>Add a footer</a:t>
            </a:r>
          </a:p>
        </p:txBody>
      </p:sp>
      <p:sp>
        <p:nvSpPr>
          <p:cNvPr id="7" name="Slide Number Placeholder 6"/>
          <p:cNvSpPr>
            <a:spLocks noGrp="1"/>
          </p:cNvSpPr>
          <p:nvPr>
            <p:ph type="sldNum" sz="quarter" idx="12"/>
          </p:nvPr>
        </p:nvSpPr>
        <p:spPr/>
        <p:txBody>
          <a:bodyPr/>
          <a:lstStyle/>
          <a:p>
            <a:fld id="{71B7BAC7-FE87-40F6-AA24-4F4685D1B022}" type="slidenum">
              <a:rPr lang="en-US" smtClean="0"/>
              <a:pPr/>
              <a:t>‹#›</a:t>
            </a:fld>
            <a:endParaRPr lang="en-US"/>
          </a:p>
        </p:txBody>
      </p:sp>
    </p:spTree>
    <p:extLst>
      <p:ext uri="{BB962C8B-B14F-4D97-AF65-F5344CB8AC3E}">
        <p14:creationId xmlns="" xmlns:p14="http://schemas.microsoft.com/office/powerpoint/2010/main" val="1619359647"/>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ltGray">
      <p:bgPr>
        <a:blipFill dpi="0" rotWithShape="1">
          <a:blip r:embed="rId14">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324100" y="365125"/>
            <a:ext cx="90297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562100" y="1825625"/>
            <a:ext cx="9791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562100" y="6356350"/>
            <a:ext cx="2552700" cy="365125"/>
          </a:xfrm>
          <a:prstGeom prst="rect">
            <a:avLst/>
          </a:prstGeom>
        </p:spPr>
        <p:txBody>
          <a:bodyPr vert="horz" lIns="91440" tIns="45720" rIns="91440" bIns="45720" rtlCol="0" anchor="ctr"/>
          <a:lstStyle>
            <a:lvl1pPr algn="l">
              <a:defRPr sz="1200">
                <a:solidFill>
                  <a:schemeClr val="tx1">
                    <a:lumMod val="65000"/>
                    <a:lumOff val="35000"/>
                  </a:schemeClr>
                </a:solidFill>
              </a:defRPr>
            </a:lvl1pPr>
          </a:lstStyle>
          <a:p>
            <a:fld id="{27ED3312-9EEB-4B10-B536-905239FA55D7}" type="datetime1">
              <a:rPr lang="en-US" smtClean="0"/>
              <a:t>12/8/2018</a:t>
            </a:fld>
            <a:endParaRPr lang="en-US"/>
          </a:p>
        </p:txBody>
      </p:sp>
      <p:sp>
        <p:nvSpPr>
          <p:cNvPr id="5" name="Footer Placeholder 4"/>
          <p:cNvSpPr>
            <a:spLocks noGrp="1"/>
          </p:cNvSpPr>
          <p:nvPr>
            <p:ph type="ftr" sz="quarter" idx="3"/>
          </p:nvPr>
        </p:nvSpPr>
        <p:spPr>
          <a:xfrm>
            <a:off x="4648200" y="6356350"/>
            <a:ext cx="2895600" cy="365125"/>
          </a:xfrm>
          <a:prstGeom prst="rect">
            <a:avLst/>
          </a:prstGeom>
        </p:spPr>
        <p:txBody>
          <a:bodyPr vert="horz" lIns="91440" tIns="45720" rIns="91440" bIns="45720" rtlCol="0" anchor="ctr"/>
          <a:lstStyle>
            <a:lvl1pPr algn="ctr">
              <a:defRPr sz="1200">
                <a:solidFill>
                  <a:schemeClr val="tx1">
                    <a:lumMod val="65000"/>
                    <a:lumOff val="35000"/>
                  </a:schemeClr>
                </a:solidFill>
              </a:defRPr>
            </a:lvl1pPr>
          </a:lstStyle>
          <a:p>
            <a:r>
              <a:rPr lang="en-US"/>
              <a:t>Add a footer</a:t>
            </a:r>
            <a:endParaRPr lang="en-US" dirty="0"/>
          </a:p>
        </p:txBody>
      </p:sp>
      <p:sp>
        <p:nvSpPr>
          <p:cNvPr id="6" name="Slide Number Placeholder 5"/>
          <p:cNvSpPr>
            <a:spLocks noGrp="1"/>
          </p:cNvSpPr>
          <p:nvPr>
            <p:ph type="sldNum" sz="quarter" idx="4"/>
          </p:nvPr>
        </p:nvSpPr>
        <p:spPr>
          <a:xfrm>
            <a:off x="8077200" y="6356350"/>
            <a:ext cx="3276600" cy="365125"/>
          </a:xfrm>
          <a:prstGeom prst="rect">
            <a:avLst/>
          </a:prstGeom>
        </p:spPr>
        <p:txBody>
          <a:bodyPr vert="horz" lIns="91440" tIns="45720" rIns="91440" bIns="45720" rtlCol="0" anchor="ctr"/>
          <a:lstStyle>
            <a:lvl1pPr algn="r">
              <a:defRPr sz="1200">
                <a:solidFill>
                  <a:schemeClr val="tx1">
                    <a:lumMod val="65000"/>
                    <a:lumOff val="35000"/>
                  </a:schemeClr>
                </a:solidFill>
              </a:defRPr>
            </a:lvl1pPr>
          </a:lstStyle>
          <a:p>
            <a:fld id="{71B7BAC7-FE87-40F6-AA24-4F4685D1B022}" type="slidenum">
              <a:rPr lang="en-US" smtClean="0"/>
              <a:pPr/>
              <a:t>‹#›</a:t>
            </a:fld>
            <a:endParaRPr lang="en-US"/>
          </a:p>
        </p:txBody>
      </p:sp>
    </p:spTree>
    <p:extLst>
      <p:ext uri="{BB962C8B-B14F-4D97-AF65-F5344CB8AC3E}">
        <p14:creationId xmlns="" xmlns:p14="http://schemas.microsoft.com/office/powerpoint/2010/main" val="3219367256"/>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 id="2147483681" r:id="rId12"/>
  </p:sldLayoutIdLst>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hf hdr="0" ftr="0" dt="0"/>
  <p:txStyles>
    <p:titleStyle>
      <a:lvl1pPr algn="l" defTabSz="914400" rtl="0" eaLnBrk="1" latinLnBrk="0" hangingPunct="1">
        <a:spcBef>
          <a:spcPct val="0"/>
        </a:spcBef>
        <a:buNone/>
        <a:defRPr sz="4400" kern="1200">
          <a:solidFill>
            <a:schemeClr val="accent1">
              <a:lumMod val="75000"/>
            </a:schemeClr>
          </a:solidFill>
          <a:latin typeface="+mj-lt"/>
          <a:ea typeface="+mj-ea"/>
          <a:cs typeface="+mj-cs"/>
        </a:defRPr>
      </a:lvl1pPr>
    </p:titleStyle>
    <p:bodyStyle>
      <a:lvl1pPr marL="228600" indent="-228600" algn="l" defTabSz="914400" rtl="0" eaLnBrk="1" latinLnBrk="0" hangingPunct="1">
        <a:lnSpc>
          <a:spcPct val="90000"/>
        </a:lnSpc>
        <a:spcBef>
          <a:spcPct val="30000"/>
        </a:spcBef>
        <a:buClr>
          <a:schemeClr val="accent3"/>
        </a:buClr>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ct val="30000"/>
        </a:spcBef>
        <a:buClr>
          <a:schemeClr val="accent3"/>
        </a:buClr>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ct val="30000"/>
        </a:spcBef>
        <a:buClr>
          <a:schemeClr val="accent3"/>
        </a:buClr>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ct val="30000"/>
        </a:spcBef>
        <a:buClr>
          <a:schemeClr val="accent3"/>
        </a:buClr>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ct val="30000"/>
        </a:spcBef>
        <a:buClr>
          <a:schemeClr val="accent3"/>
        </a:buClr>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 xmlns:p15="http://schemas.microsoft.com/office/powerpoint/2012/main">
        <p15:guide id="0" orient="horz" pos="2160" userDrawn="1">
          <p15:clr>
            <a:srgbClr val="F26B43"/>
          </p15:clr>
        </p15:guide>
        <p15:guide id="1" pos="3840" userDrawn="1">
          <p15:clr>
            <a:srgbClr val="F26B43"/>
          </p15:clr>
        </p15:guide>
        <p15:guide id="2" pos="1464" userDrawn="1">
          <p15:clr>
            <a:srgbClr val="F26B43"/>
          </p15:clr>
        </p15:guide>
        <p15:guide id="3" pos="7152" userDrawn="1">
          <p15:clr>
            <a:srgbClr val="F26B43"/>
          </p15:clr>
        </p15:guide>
        <p15:guide id="4" pos="984" userDrawn="1">
          <p15:clr>
            <a:srgbClr val="F26B43"/>
          </p15:clr>
        </p15:guide>
        <p15:guide id="5" orient="horz" pos="3888"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36879" y="1571222"/>
            <a:ext cx="9144000" cy="2179749"/>
          </a:xfrm>
        </p:spPr>
        <p:txBody>
          <a:bodyPr/>
          <a:lstStyle/>
          <a:p>
            <a:r>
              <a:rPr lang="en-US" dirty="0" smtClean="0"/>
              <a:t>Health care informatics technology</a:t>
            </a:r>
            <a:endParaRPr lang="en-US" dirty="0"/>
          </a:p>
        </p:txBody>
      </p:sp>
      <p:sp>
        <p:nvSpPr>
          <p:cNvPr id="4" name="Subtitle 3"/>
          <p:cNvSpPr>
            <a:spLocks noGrp="1"/>
          </p:cNvSpPr>
          <p:nvPr>
            <p:ph type="subTitle" idx="1"/>
          </p:nvPr>
        </p:nvSpPr>
        <p:spPr>
          <a:xfrm>
            <a:off x="7328078" y="4649275"/>
            <a:ext cx="3567448" cy="1275008"/>
          </a:xfrm>
        </p:spPr>
        <p:txBody>
          <a:bodyPr>
            <a:noAutofit/>
          </a:bodyPr>
          <a:lstStyle/>
          <a:p>
            <a:r>
              <a:rPr lang="en-US" sz="3200" b="1" dirty="0" err="1" smtClean="0">
                <a:solidFill>
                  <a:schemeClr val="accent1">
                    <a:lumMod val="75000"/>
                  </a:schemeClr>
                </a:solidFill>
                <a:latin typeface="+mj-lt"/>
              </a:rPr>
              <a:t>Hanadi</a:t>
            </a:r>
            <a:r>
              <a:rPr lang="en-US" sz="3200" b="1" dirty="0" smtClean="0">
                <a:solidFill>
                  <a:schemeClr val="accent1">
                    <a:lumMod val="75000"/>
                  </a:schemeClr>
                </a:solidFill>
                <a:latin typeface="+mj-lt"/>
              </a:rPr>
              <a:t> </a:t>
            </a:r>
            <a:r>
              <a:rPr lang="en-US" sz="3200" b="1" dirty="0" err="1" smtClean="0">
                <a:solidFill>
                  <a:schemeClr val="accent1">
                    <a:lumMod val="75000"/>
                  </a:schemeClr>
                </a:solidFill>
                <a:latin typeface="+mj-lt"/>
              </a:rPr>
              <a:t>masarwa</a:t>
            </a:r>
            <a:endParaRPr lang="en-US" sz="3200" b="1" dirty="0" smtClean="0">
              <a:solidFill>
                <a:schemeClr val="accent1">
                  <a:lumMod val="75000"/>
                </a:schemeClr>
              </a:solidFill>
              <a:latin typeface="+mj-lt"/>
            </a:endParaRPr>
          </a:p>
          <a:p>
            <a:r>
              <a:rPr lang="en-US" sz="3200" b="1" dirty="0" err="1" smtClean="0">
                <a:solidFill>
                  <a:schemeClr val="accent1">
                    <a:lumMod val="75000"/>
                  </a:schemeClr>
                </a:solidFill>
                <a:latin typeface="+mj-lt"/>
              </a:rPr>
              <a:t>Zeinab</a:t>
            </a:r>
            <a:r>
              <a:rPr lang="en-US" sz="3200" b="1" dirty="0" smtClean="0">
                <a:solidFill>
                  <a:schemeClr val="accent1">
                    <a:lumMod val="75000"/>
                  </a:schemeClr>
                </a:solidFill>
                <a:latin typeface="+mj-lt"/>
              </a:rPr>
              <a:t> </a:t>
            </a:r>
            <a:r>
              <a:rPr lang="en-US" sz="3200" b="1" dirty="0" err="1" smtClean="0">
                <a:solidFill>
                  <a:schemeClr val="accent1">
                    <a:lumMod val="75000"/>
                  </a:schemeClr>
                </a:solidFill>
                <a:latin typeface="+mj-lt"/>
              </a:rPr>
              <a:t>ghaben</a:t>
            </a:r>
            <a:r>
              <a:rPr lang="en-US" sz="3200" b="1" dirty="0" smtClean="0">
                <a:solidFill>
                  <a:schemeClr val="accent1">
                    <a:lumMod val="75000"/>
                  </a:schemeClr>
                </a:solidFill>
                <a:latin typeface="+mj-lt"/>
              </a:rPr>
              <a:t> </a:t>
            </a:r>
            <a:endParaRPr lang="en-US" sz="3200" b="1" dirty="0">
              <a:solidFill>
                <a:schemeClr val="accent1">
                  <a:lumMod val="75000"/>
                </a:schemeClr>
              </a:solidFill>
              <a:latin typeface="+mj-lt"/>
            </a:endParaRPr>
          </a:p>
        </p:txBody>
      </p:sp>
      <p:sp>
        <p:nvSpPr>
          <p:cNvPr id="5" name="Slide Number Placeholder 4"/>
          <p:cNvSpPr>
            <a:spLocks noGrp="1"/>
          </p:cNvSpPr>
          <p:nvPr>
            <p:ph type="sldNum" sz="quarter" idx="12"/>
          </p:nvPr>
        </p:nvSpPr>
        <p:spPr/>
        <p:txBody>
          <a:bodyPr/>
          <a:lstStyle/>
          <a:p>
            <a:fld id="{71B7BAC7-FE87-40F6-AA24-4F4685D1B022}" type="slidenum">
              <a:rPr lang="en-US" smtClean="0"/>
              <a:pPr/>
              <a:t>1</a:t>
            </a:fld>
            <a:endParaRPr lang="en-US"/>
          </a:p>
        </p:txBody>
      </p:sp>
    </p:spTree>
    <p:extLst>
      <p:ext uri="{BB962C8B-B14F-4D97-AF65-F5344CB8AC3E}">
        <p14:creationId xmlns="" xmlns:p14="http://schemas.microsoft.com/office/powerpoint/2010/main" val="923078003"/>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62100" y="1893193"/>
            <a:ext cx="9791700" cy="2871989"/>
          </a:xfrm>
        </p:spPr>
        <p:txBody>
          <a:bodyPr/>
          <a:lstStyle/>
          <a:p>
            <a:pPr algn="just">
              <a:buClr>
                <a:schemeClr val="accent1">
                  <a:lumMod val="75000"/>
                </a:schemeClr>
              </a:buClr>
              <a:buFont typeface="Wingdings" panose="05000000000000000000" pitchFamily="2" charset="2"/>
              <a:buChar char="v"/>
            </a:pPr>
            <a:r>
              <a:rPr lang="en-US" sz="2400" dirty="0">
                <a:latin typeface="+mj-lt"/>
              </a:rPr>
              <a:t>Patients need providers who are connected to them, understand the emotional side of health care and use the power of the human interaction.</a:t>
            </a:r>
          </a:p>
          <a:p>
            <a:pPr algn="just">
              <a:buClr>
                <a:schemeClr val="accent1">
                  <a:lumMod val="75000"/>
                </a:schemeClr>
              </a:buClr>
              <a:buFont typeface="Wingdings" panose="05000000000000000000" pitchFamily="2" charset="2"/>
              <a:buChar char="v"/>
            </a:pPr>
            <a:r>
              <a:rPr lang="en-US" sz="2400" b="1" dirty="0" smtClean="0">
                <a:latin typeface="+mj-lt"/>
              </a:rPr>
              <a:t>The goal should not be throw out or ignore information technology but rather to be aware of potential problems and build in methods to maintain personnel connection with patient. </a:t>
            </a:r>
          </a:p>
          <a:p>
            <a:pPr>
              <a:buClr>
                <a:schemeClr val="accent1">
                  <a:lumMod val="75000"/>
                </a:schemeClr>
              </a:buClr>
              <a:buFont typeface="Wingdings" panose="05000000000000000000" pitchFamily="2" charset="2"/>
              <a:buChar char="v"/>
            </a:pPr>
            <a:endParaRPr lang="en-US" dirty="0"/>
          </a:p>
        </p:txBody>
      </p:sp>
      <p:sp>
        <p:nvSpPr>
          <p:cNvPr id="4" name="Slide Number Placeholder 3"/>
          <p:cNvSpPr>
            <a:spLocks noGrp="1"/>
          </p:cNvSpPr>
          <p:nvPr>
            <p:ph type="sldNum" sz="quarter" idx="12"/>
          </p:nvPr>
        </p:nvSpPr>
        <p:spPr/>
        <p:txBody>
          <a:bodyPr/>
          <a:lstStyle/>
          <a:p>
            <a:fld id="{71B7BAC7-FE87-40F6-AA24-4F4685D1B022}" type="slidenum">
              <a:rPr lang="en-US" smtClean="0"/>
              <a:pPr/>
              <a:t>10</a:t>
            </a:fld>
            <a:endParaRPr lang="en-US"/>
          </a:p>
        </p:txBody>
      </p:sp>
    </p:spTree>
    <p:extLst>
      <p:ext uri="{BB962C8B-B14F-4D97-AF65-F5344CB8AC3E}">
        <p14:creationId xmlns="" xmlns:p14="http://schemas.microsoft.com/office/powerpoint/2010/main" val="1975522627"/>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b="1" dirty="0" smtClean="0"/>
              <a:t>Informatics: terminology and standardized language</a:t>
            </a:r>
            <a:endParaRPr lang="en-US" b="1" dirty="0"/>
          </a:p>
        </p:txBody>
      </p:sp>
      <p:sp>
        <p:nvSpPr>
          <p:cNvPr id="3" name="Content Placeholder 2"/>
          <p:cNvSpPr>
            <a:spLocks noGrp="1"/>
          </p:cNvSpPr>
          <p:nvPr>
            <p:ph idx="1"/>
          </p:nvPr>
        </p:nvSpPr>
        <p:spPr/>
        <p:txBody>
          <a:bodyPr/>
          <a:lstStyle/>
          <a:p>
            <a:pPr algn="just">
              <a:buClr>
                <a:schemeClr val="accent1">
                  <a:lumMod val="75000"/>
                </a:schemeClr>
              </a:buClr>
              <a:buFont typeface="Wingdings" panose="05000000000000000000" pitchFamily="2" charset="2"/>
              <a:buChar char="v"/>
            </a:pPr>
            <a:r>
              <a:rPr lang="en-US" sz="2400" dirty="0" smtClean="0">
                <a:latin typeface="+mj-lt"/>
              </a:rPr>
              <a:t>The knowledge and skills needed to use basic computer applications and computer technology is a required competency today.</a:t>
            </a:r>
          </a:p>
          <a:p>
            <a:pPr algn="just">
              <a:buClr>
                <a:schemeClr val="accent1">
                  <a:lumMod val="75000"/>
                </a:schemeClr>
              </a:buClr>
              <a:buFont typeface="Wingdings" panose="05000000000000000000" pitchFamily="2" charset="2"/>
              <a:buChar char="v"/>
            </a:pPr>
            <a:r>
              <a:rPr lang="en-US" sz="2400" dirty="0" smtClean="0">
                <a:latin typeface="+mj-lt"/>
              </a:rPr>
              <a:t>Standardized language is a collection of terms with definitions for use in informational systems databases.</a:t>
            </a:r>
          </a:p>
          <a:p>
            <a:pPr algn="just">
              <a:buClr>
                <a:schemeClr val="accent1">
                  <a:lumMod val="75000"/>
                </a:schemeClr>
              </a:buClr>
              <a:buFont typeface="Wingdings" panose="05000000000000000000" pitchFamily="2" charset="2"/>
              <a:buChar char="v"/>
            </a:pPr>
            <a:r>
              <a:rPr lang="en-US" sz="2400" dirty="0" smtClean="0">
                <a:latin typeface="+mj-lt"/>
              </a:rPr>
              <a:t>Standardized language is necessary for documentation in electronic health records.</a:t>
            </a:r>
          </a:p>
          <a:p>
            <a:pPr algn="just">
              <a:buClr>
                <a:schemeClr val="accent1">
                  <a:lumMod val="75000"/>
                </a:schemeClr>
              </a:buClr>
              <a:buFont typeface="Wingdings" panose="05000000000000000000" pitchFamily="2" charset="2"/>
              <a:buChar char="v"/>
            </a:pPr>
            <a:r>
              <a:rPr lang="en-US" sz="2400" dirty="0" smtClean="0">
                <a:latin typeface="+mj-lt"/>
              </a:rPr>
              <a:t>Nursing had persisted in doing this with the emphasis on the </a:t>
            </a:r>
            <a:r>
              <a:rPr lang="en-US" sz="2400" i="1" dirty="0" smtClean="0">
                <a:latin typeface="+mj-lt"/>
              </a:rPr>
              <a:t>North America Nursing Diagnosis Association (NANDA), Nursing Intervention Classification (NIC), Nursing Outcome Classification (NOC).</a:t>
            </a:r>
          </a:p>
          <a:p>
            <a:pPr algn="just">
              <a:buClr>
                <a:schemeClr val="accent1">
                  <a:lumMod val="75000"/>
                </a:schemeClr>
              </a:buClr>
              <a:buFont typeface="Wingdings" panose="05000000000000000000" pitchFamily="2" charset="2"/>
              <a:buChar char="v"/>
            </a:pPr>
            <a:r>
              <a:rPr lang="en-US" sz="2400" dirty="0" smtClean="0">
                <a:latin typeface="+mj-lt"/>
              </a:rPr>
              <a:t>Terminology system focus on nursing diagnosis, interventions, and outcomes.</a:t>
            </a:r>
            <a:r>
              <a:rPr lang="en-US" sz="2400" i="1" dirty="0" smtClean="0">
                <a:latin typeface="+mj-lt"/>
              </a:rPr>
              <a:t> </a:t>
            </a:r>
          </a:p>
          <a:p>
            <a:pPr algn="just">
              <a:buClr>
                <a:schemeClr val="accent1">
                  <a:lumMod val="75000"/>
                </a:schemeClr>
              </a:buClr>
              <a:buFont typeface="Wingdings" panose="05000000000000000000" pitchFamily="2" charset="2"/>
              <a:buChar char="v"/>
            </a:pPr>
            <a:endParaRPr lang="en-US" sz="2400" dirty="0" smtClean="0">
              <a:latin typeface="+mj-lt"/>
            </a:endParaRPr>
          </a:p>
          <a:p>
            <a:pPr marL="0" indent="0" algn="just">
              <a:buClr>
                <a:schemeClr val="accent1">
                  <a:lumMod val="75000"/>
                </a:schemeClr>
              </a:buClr>
              <a:buNone/>
            </a:pPr>
            <a:endParaRPr lang="en-US" dirty="0">
              <a:latin typeface="+mj-lt"/>
            </a:endParaRPr>
          </a:p>
        </p:txBody>
      </p:sp>
      <p:sp>
        <p:nvSpPr>
          <p:cNvPr id="4" name="Slide Number Placeholder 3"/>
          <p:cNvSpPr>
            <a:spLocks noGrp="1"/>
          </p:cNvSpPr>
          <p:nvPr>
            <p:ph type="sldNum" sz="quarter" idx="12"/>
          </p:nvPr>
        </p:nvSpPr>
        <p:spPr/>
        <p:txBody>
          <a:bodyPr/>
          <a:lstStyle/>
          <a:p>
            <a:fld id="{71B7BAC7-FE87-40F6-AA24-4F4685D1B022}" type="slidenum">
              <a:rPr lang="en-US" smtClean="0"/>
              <a:pPr/>
              <a:t>11</a:t>
            </a:fld>
            <a:endParaRPr lang="en-US"/>
          </a:p>
        </p:txBody>
      </p:sp>
    </p:spTree>
    <p:extLst>
      <p:ext uri="{BB962C8B-B14F-4D97-AF65-F5344CB8AC3E}">
        <p14:creationId xmlns="" xmlns:p14="http://schemas.microsoft.com/office/powerpoint/2010/main" val="2991966685"/>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3464" y="1687132"/>
            <a:ext cx="9791700" cy="3644721"/>
          </a:xfrm>
        </p:spPr>
        <p:txBody>
          <a:bodyPr>
            <a:normAutofit/>
          </a:bodyPr>
          <a:lstStyle/>
          <a:p>
            <a:pPr algn="just">
              <a:buClr>
                <a:schemeClr val="accent1">
                  <a:lumMod val="75000"/>
                </a:schemeClr>
              </a:buClr>
              <a:buFont typeface="Wingdings" panose="05000000000000000000" pitchFamily="2" charset="2"/>
              <a:buChar char="v"/>
            </a:pPr>
            <a:r>
              <a:rPr lang="en-US" sz="2400" b="1" dirty="0" smtClean="0">
                <a:solidFill>
                  <a:schemeClr val="accent1">
                    <a:lumMod val="75000"/>
                  </a:schemeClr>
                </a:solidFill>
                <a:latin typeface="+mj-lt"/>
              </a:rPr>
              <a:t>Department of Health and Human Services (DDHS), develop a common language across health disciplines “on a core set of competencies that includes:</a:t>
            </a:r>
          </a:p>
          <a:p>
            <a:pPr algn="just">
              <a:buClr>
                <a:schemeClr val="accent1">
                  <a:lumMod val="75000"/>
                </a:schemeClr>
              </a:buClr>
              <a:buFont typeface="Wingdings" panose="05000000000000000000" pitchFamily="2" charset="2"/>
              <a:buChar char="§"/>
            </a:pPr>
            <a:r>
              <a:rPr lang="en-US" sz="2400" dirty="0" smtClean="0">
                <a:latin typeface="+mj-lt"/>
              </a:rPr>
              <a:t>Patient centered care.</a:t>
            </a:r>
          </a:p>
          <a:p>
            <a:pPr algn="just">
              <a:buClr>
                <a:schemeClr val="accent1">
                  <a:lumMod val="75000"/>
                </a:schemeClr>
              </a:buClr>
              <a:buFont typeface="Wingdings" panose="05000000000000000000" pitchFamily="2" charset="2"/>
              <a:buChar char="§"/>
            </a:pPr>
            <a:r>
              <a:rPr lang="en-US" sz="2400" dirty="0" smtClean="0">
                <a:latin typeface="+mj-lt"/>
              </a:rPr>
              <a:t>Interprofessional teams.</a:t>
            </a:r>
          </a:p>
          <a:p>
            <a:pPr algn="just">
              <a:buClr>
                <a:schemeClr val="accent1">
                  <a:lumMod val="75000"/>
                </a:schemeClr>
              </a:buClr>
              <a:buFont typeface="Wingdings" panose="05000000000000000000" pitchFamily="2" charset="2"/>
              <a:buChar char="§"/>
            </a:pPr>
            <a:r>
              <a:rPr lang="en-US" sz="2400" dirty="0" smtClean="0">
                <a:latin typeface="+mj-lt"/>
              </a:rPr>
              <a:t>Evidence based practice.</a:t>
            </a:r>
          </a:p>
          <a:p>
            <a:pPr algn="just">
              <a:buClr>
                <a:schemeClr val="accent1">
                  <a:lumMod val="75000"/>
                </a:schemeClr>
              </a:buClr>
              <a:buFont typeface="Wingdings" panose="05000000000000000000" pitchFamily="2" charset="2"/>
              <a:buChar char="§"/>
            </a:pPr>
            <a:r>
              <a:rPr lang="en-US" sz="2400" dirty="0" smtClean="0">
                <a:latin typeface="+mj-lt"/>
              </a:rPr>
              <a:t>Quality improvement.</a:t>
            </a:r>
          </a:p>
          <a:p>
            <a:pPr algn="just">
              <a:buClr>
                <a:schemeClr val="accent1">
                  <a:lumMod val="75000"/>
                </a:schemeClr>
              </a:buClr>
              <a:buFont typeface="Wingdings" panose="05000000000000000000" pitchFamily="2" charset="2"/>
              <a:buChar char="§"/>
            </a:pPr>
            <a:r>
              <a:rPr lang="en-US" sz="2400" dirty="0" smtClean="0">
                <a:latin typeface="+mj-lt"/>
              </a:rPr>
              <a:t>Informatics.</a:t>
            </a:r>
          </a:p>
          <a:p>
            <a:pPr marL="0" indent="0">
              <a:buClr>
                <a:schemeClr val="accent1">
                  <a:lumMod val="75000"/>
                </a:schemeClr>
              </a:buClr>
              <a:buNone/>
            </a:pPr>
            <a:endParaRPr lang="en-US" sz="2400" dirty="0">
              <a:latin typeface="+mj-lt"/>
            </a:endParaRPr>
          </a:p>
        </p:txBody>
      </p:sp>
      <p:sp>
        <p:nvSpPr>
          <p:cNvPr id="4" name="Slide Number Placeholder 3"/>
          <p:cNvSpPr>
            <a:spLocks noGrp="1"/>
          </p:cNvSpPr>
          <p:nvPr>
            <p:ph type="sldNum" sz="quarter" idx="12"/>
          </p:nvPr>
        </p:nvSpPr>
        <p:spPr/>
        <p:txBody>
          <a:bodyPr/>
          <a:lstStyle/>
          <a:p>
            <a:fld id="{71B7BAC7-FE87-40F6-AA24-4F4685D1B022}" type="slidenum">
              <a:rPr lang="en-US" smtClean="0"/>
              <a:pPr/>
              <a:t>12</a:t>
            </a:fld>
            <a:endParaRPr lang="en-US"/>
          </a:p>
        </p:txBody>
      </p:sp>
    </p:spTree>
    <p:extLst>
      <p:ext uri="{BB962C8B-B14F-4D97-AF65-F5344CB8AC3E}">
        <p14:creationId xmlns="" xmlns:p14="http://schemas.microsoft.com/office/powerpoint/2010/main" val="1589783493"/>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b="1" dirty="0" smtClean="0"/>
              <a:t>Information technology: Critical issues</a:t>
            </a:r>
            <a:endParaRPr lang="en-US" b="1" dirty="0"/>
          </a:p>
        </p:txBody>
      </p:sp>
      <p:sp>
        <p:nvSpPr>
          <p:cNvPr id="3" name="Content Placeholder 2"/>
          <p:cNvSpPr>
            <a:spLocks noGrp="1"/>
          </p:cNvSpPr>
          <p:nvPr>
            <p:ph idx="1"/>
          </p:nvPr>
        </p:nvSpPr>
        <p:spPr>
          <a:xfrm>
            <a:off x="1562100" y="2099257"/>
            <a:ext cx="9791700" cy="3374266"/>
          </a:xfrm>
        </p:spPr>
        <p:txBody>
          <a:bodyPr>
            <a:normAutofit/>
          </a:bodyPr>
          <a:lstStyle/>
          <a:p>
            <a:pPr algn="just">
              <a:buClr>
                <a:schemeClr val="accent1">
                  <a:lumMod val="75000"/>
                </a:schemeClr>
              </a:buClr>
              <a:buFont typeface="Wingdings" panose="05000000000000000000" pitchFamily="2" charset="2"/>
              <a:buChar char="v"/>
            </a:pPr>
            <a:r>
              <a:rPr lang="en-US" sz="2400" b="1" dirty="0" smtClean="0">
                <a:latin typeface="+mj-lt"/>
              </a:rPr>
              <a:t>Information explodes and staff members try to cope with it and want information to be helpful to them, several issue become important include:</a:t>
            </a:r>
          </a:p>
          <a:p>
            <a:pPr algn="just">
              <a:buClr>
                <a:schemeClr val="accent1">
                  <a:lumMod val="75000"/>
                </a:schemeClr>
              </a:buClr>
              <a:buFont typeface="Wingdings" panose="05000000000000000000" pitchFamily="2" charset="2"/>
              <a:buChar char="§"/>
            </a:pPr>
            <a:r>
              <a:rPr lang="en-US" sz="2400" dirty="0" smtClean="0">
                <a:latin typeface="+mj-lt"/>
              </a:rPr>
              <a:t>Privacy and confidentiality.</a:t>
            </a:r>
          </a:p>
          <a:p>
            <a:pPr algn="just">
              <a:buClr>
                <a:schemeClr val="accent1">
                  <a:lumMod val="75000"/>
                </a:schemeClr>
              </a:buClr>
              <a:buFont typeface="Wingdings" panose="05000000000000000000" pitchFamily="2" charset="2"/>
              <a:buChar char="§"/>
            </a:pPr>
            <a:r>
              <a:rPr lang="en-US" sz="2400" dirty="0" smtClean="0">
                <a:latin typeface="+mj-lt"/>
              </a:rPr>
              <a:t>Nursing informatics specialty. </a:t>
            </a:r>
          </a:p>
          <a:p>
            <a:pPr algn="just">
              <a:buClr>
                <a:schemeClr val="accent1">
                  <a:lumMod val="75000"/>
                </a:schemeClr>
              </a:buClr>
              <a:buFont typeface="Wingdings" panose="05000000000000000000" pitchFamily="2" charset="2"/>
              <a:buChar char="§"/>
            </a:pPr>
            <a:r>
              <a:rPr lang="en-US" sz="2400" dirty="0" smtClean="0">
                <a:latin typeface="+mj-lt"/>
              </a:rPr>
              <a:t>Nursing administration and informatics.</a:t>
            </a:r>
            <a:endParaRPr lang="en-US" sz="2400" dirty="0">
              <a:latin typeface="+mj-lt"/>
            </a:endParaRPr>
          </a:p>
        </p:txBody>
      </p:sp>
      <p:sp>
        <p:nvSpPr>
          <p:cNvPr id="4" name="Slide Number Placeholder 3"/>
          <p:cNvSpPr>
            <a:spLocks noGrp="1"/>
          </p:cNvSpPr>
          <p:nvPr>
            <p:ph type="sldNum" sz="quarter" idx="12"/>
          </p:nvPr>
        </p:nvSpPr>
        <p:spPr/>
        <p:txBody>
          <a:bodyPr/>
          <a:lstStyle/>
          <a:p>
            <a:fld id="{71B7BAC7-FE87-40F6-AA24-4F4685D1B022}" type="slidenum">
              <a:rPr lang="en-US" smtClean="0"/>
              <a:pPr/>
              <a:t>13</a:t>
            </a:fld>
            <a:endParaRPr lang="en-US"/>
          </a:p>
        </p:txBody>
      </p:sp>
    </p:spTree>
    <p:extLst>
      <p:ext uri="{BB962C8B-B14F-4D97-AF65-F5344CB8AC3E}">
        <p14:creationId xmlns="" xmlns:p14="http://schemas.microsoft.com/office/powerpoint/2010/main" val="1922832779"/>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000" b="1" dirty="0"/>
              <a:t>Nursing informatics specialty. </a:t>
            </a:r>
          </a:p>
        </p:txBody>
      </p:sp>
      <p:sp>
        <p:nvSpPr>
          <p:cNvPr id="3" name="Content Placeholder 2"/>
          <p:cNvSpPr>
            <a:spLocks noGrp="1"/>
          </p:cNvSpPr>
          <p:nvPr>
            <p:ph idx="1"/>
          </p:nvPr>
        </p:nvSpPr>
        <p:spPr/>
        <p:txBody>
          <a:bodyPr>
            <a:normAutofit/>
          </a:bodyPr>
          <a:lstStyle/>
          <a:p>
            <a:pPr algn="just">
              <a:buClr>
                <a:schemeClr val="accent1">
                  <a:lumMod val="75000"/>
                </a:schemeClr>
              </a:buClr>
              <a:buFont typeface="Wingdings" panose="05000000000000000000" pitchFamily="2" charset="2"/>
              <a:buChar char="v"/>
            </a:pPr>
            <a:r>
              <a:rPr lang="en-US" sz="2400" dirty="0">
                <a:latin typeface="+mj-lt"/>
              </a:rPr>
              <a:t>There is a nursing specialty that focuses on IT </a:t>
            </a:r>
            <a:r>
              <a:rPr lang="en-US" sz="2400" dirty="0" smtClean="0">
                <a:latin typeface="+mj-lt"/>
              </a:rPr>
              <a:t>Nursing </a:t>
            </a:r>
            <a:r>
              <a:rPr lang="en-US" sz="2400" dirty="0">
                <a:latin typeface="+mj-lt"/>
              </a:rPr>
              <a:t>informatics (</a:t>
            </a:r>
            <a:r>
              <a:rPr lang="en-US" sz="2400" dirty="0" smtClean="0">
                <a:latin typeface="+mj-lt"/>
              </a:rPr>
              <a:t>NI) That </a:t>
            </a:r>
            <a:r>
              <a:rPr lang="en-US" sz="2400" dirty="0">
                <a:latin typeface="+mj-lt"/>
              </a:rPr>
              <a:t>is a specialty that </a:t>
            </a:r>
            <a:r>
              <a:rPr lang="en-US" sz="2400" dirty="0" smtClean="0">
                <a:latin typeface="+mj-lt"/>
              </a:rPr>
              <a:t>inter-grates </a:t>
            </a:r>
            <a:r>
              <a:rPr lang="en-US" sz="2400" dirty="0">
                <a:latin typeface="+mj-lt"/>
              </a:rPr>
              <a:t>nursing </a:t>
            </a:r>
            <a:r>
              <a:rPr lang="en-US" sz="2400" dirty="0" smtClean="0">
                <a:latin typeface="+mj-lt"/>
              </a:rPr>
              <a:t>science, </a:t>
            </a:r>
            <a:r>
              <a:rPr lang="en-US" sz="2400" dirty="0">
                <a:latin typeface="+mj-lt"/>
              </a:rPr>
              <a:t>computer </a:t>
            </a:r>
            <a:r>
              <a:rPr lang="en-US" sz="2400" dirty="0" smtClean="0">
                <a:latin typeface="+mj-lt"/>
              </a:rPr>
              <a:t>science, and </a:t>
            </a:r>
            <a:r>
              <a:rPr lang="en-US" sz="2400" dirty="0">
                <a:latin typeface="+mj-lt"/>
              </a:rPr>
              <a:t>information science to manage and communicate </a:t>
            </a:r>
            <a:r>
              <a:rPr lang="en-US" sz="2400" dirty="0" smtClean="0">
                <a:latin typeface="+mj-lt"/>
              </a:rPr>
              <a:t>data, information, knowledge, </a:t>
            </a:r>
            <a:r>
              <a:rPr lang="en-US" sz="2400" dirty="0">
                <a:latin typeface="+mj-lt"/>
              </a:rPr>
              <a:t>and wisdom in nursing practice.</a:t>
            </a:r>
          </a:p>
          <a:p>
            <a:pPr algn="just">
              <a:buClr>
                <a:schemeClr val="accent1">
                  <a:lumMod val="75000"/>
                </a:schemeClr>
              </a:buClr>
              <a:buFont typeface="Wingdings" panose="05000000000000000000" pitchFamily="2" charset="2"/>
              <a:buChar char="v"/>
            </a:pPr>
            <a:r>
              <a:rPr lang="en-US" sz="2400" dirty="0" smtClean="0">
                <a:latin typeface="+mj-lt"/>
              </a:rPr>
              <a:t>NI </a:t>
            </a:r>
            <a:r>
              <a:rPr lang="en-US" sz="2400" dirty="0">
                <a:latin typeface="+mj-lt"/>
              </a:rPr>
              <a:t>supports </a:t>
            </a:r>
            <a:r>
              <a:rPr lang="en-US" sz="2400" dirty="0" smtClean="0">
                <a:latin typeface="+mj-lt"/>
              </a:rPr>
              <a:t>consumers, patient, nurses, </a:t>
            </a:r>
            <a:r>
              <a:rPr lang="en-US" sz="2400" dirty="0">
                <a:latin typeface="+mj-lt"/>
              </a:rPr>
              <a:t>and other providers in their decision making in all roles and </a:t>
            </a:r>
            <a:r>
              <a:rPr lang="en-US" sz="2400" dirty="0" smtClean="0">
                <a:latin typeface="+mj-lt"/>
              </a:rPr>
              <a:t>setting.</a:t>
            </a:r>
          </a:p>
          <a:p>
            <a:pPr algn="just">
              <a:buClr>
                <a:schemeClr val="accent1">
                  <a:lumMod val="75000"/>
                </a:schemeClr>
              </a:buClr>
              <a:buFont typeface="Wingdings" panose="05000000000000000000" pitchFamily="2" charset="2"/>
              <a:buChar char="v"/>
            </a:pPr>
            <a:r>
              <a:rPr lang="en-US" sz="2400" dirty="0">
                <a:latin typeface="+mj-lt"/>
              </a:rPr>
              <a:t>The goal of NI is to improve the health of </a:t>
            </a:r>
            <a:r>
              <a:rPr lang="en-US" sz="2400" dirty="0" smtClean="0">
                <a:latin typeface="+mj-lt"/>
              </a:rPr>
              <a:t>population, communication, </a:t>
            </a:r>
            <a:r>
              <a:rPr lang="en-US" sz="2400" dirty="0">
                <a:latin typeface="+mj-lt"/>
              </a:rPr>
              <a:t>families and individuals by optimizing information management and </a:t>
            </a:r>
            <a:r>
              <a:rPr lang="en-US" sz="2400" dirty="0" smtClean="0">
                <a:latin typeface="+mj-lt"/>
              </a:rPr>
              <a:t>communication. </a:t>
            </a:r>
            <a:endParaRPr lang="ar-SA" sz="2400" dirty="0">
              <a:latin typeface="+mj-lt"/>
            </a:endParaRPr>
          </a:p>
          <a:p>
            <a:pPr algn="just">
              <a:buClr>
                <a:schemeClr val="accent1">
                  <a:lumMod val="75000"/>
                </a:schemeClr>
              </a:buClr>
              <a:buFont typeface="Wingdings" panose="05000000000000000000" pitchFamily="2" charset="2"/>
              <a:buChar char="v"/>
            </a:pPr>
            <a:r>
              <a:rPr lang="en-US" sz="2400" dirty="0" smtClean="0">
                <a:latin typeface="+mj-lt"/>
              </a:rPr>
              <a:t>Important </a:t>
            </a:r>
            <a:r>
              <a:rPr lang="en-US" sz="2400" dirty="0">
                <a:latin typeface="+mj-lt"/>
              </a:rPr>
              <a:t>for all nurses to understand the importance of data collection and data </a:t>
            </a:r>
            <a:r>
              <a:rPr lang="en-US" sz="2400" dirty="0" smtClean="0">
                <a:latin typeface="+mj-lt"/>
              </a:rPr>
              <a:t>analysis.</a:t>
            </a:r>
            <a:endParaRPr lang="he-IL" sz="2400" dirty="0">
              <a:latin typeface="+mj-lt"/>
            </a:endParaRPr>
          </a:p>
          <a:p>
            <a:pPr algn="just">
              <a:buClr>
                <a:schemeClr val="accent1">
                  <a:lumMod val="75000"/>
                </a:schemeClr>
              </a:buClr>
              <a:buFont typeface="Wingdings" panose="05000000000000000000" pitchFamily="2" charset="2"/>
              <a:buChar char="v"/>
            </a:pPr>
            <a:endParaRPr lang="en-US" sz="2400" dirty="0" smtClean="0">
              <a:latin typeface="+mj-lt"/>
            </a:endParaRPr>
          </a:p>
          <a:p>
            <a:pPr algn="just">
              <a:buClr>
                <a:schemeClr val="accent1">
                  <a:lumMod val="75000"/>
                </a:schemeClr>
              </a:buClr>
              <a:buFont typeface="Wingdings" panose="05000000000000000000" pitchFamily="2" charset="2"/>
              <a:buChar char="v"/>
            </a:pPr>
            <a:endParaRPr lang="he-IL" sz="2400" dirty="0">
              <a:latin typeface="+mj-lt"/>
            </a:endParaRPr>
          </a:p>
          <a:p>
            <a:pPr marL="0" indent="0">
              <a:buNone/>
            </a:pPr>
            <a:endParaRPr lang="en-US" dirty="0"/>
          </a:p>
        </p:txBody>
      </p:sp>
      <p:sp>
        <p:nvSpPr>
          <p:cNvPr id="4" name="Slide Number Placeholder 3"/>
          <p:cNvSpPr>
            <a:spLocks noGrp="1"/>
          </p:cNvSpPr>
          <p:nvPr>
            <p:ph type="sldNum" sz="quarter" idx="12"/>
          </p:nvPr>
        </p:nvSpPr>
        <p:spPr/>
        <p:txBody>
          <a:bodyPr/>
          <a:lstStyle/>
          <a:p>
            <a:fld id="{71B7BAC7-FE87-40F6-AA24-4F4685D1B022}" type="slidenum">
              <a:rPr lang="en-US" smtClean="0"/>
              <a:pPr/>
              <a:t>14</a:t>
            </a:fld>
            <a:endParaRPr lang="en-US"/>
          </a:p>
        </p:txBody>
      </p:sp>
    </p:spTree>
    <p:extLst>
      <p:ext uri="{BB962C8B-B14F-4D97-AF65-F5344CB8AC3E}">
        <p14:creationId xmlns="" xmlns:p14="http://schemas.microsoft.com/office/powerpoint/2010/main" val="3756377730"/>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62100" y="1815921"/>
            <a:ext cx="9791700" cy="2601533"/>
          </a:xfrm>
        </p:spPr>
        <p:txBody>
          <a:bodyPr/>
          <a:lstStyle/>
          <a:p>
            <a:pPr algn="just">
              <a:buClr>
                <a:schemeClr val="accent1">
                  <a:lumMod val="75000"/>
                </a:schemeClr>
              </a:buClr>
              <a:buFont typeface="Wingdings" panose="05000000000000000000" pitchFamily="2" charset="2"/>
              <a:buChar char="v"/>
            </a:pPr>
            <a:r>
              <a:rPr lang="en-US" sz="2400" b="1" dirty="0">
                <a:solidFill>
                  <a:schemeClr val="accent1">
                    <a:lumMod val="75000"/>
                  </a:schemeClr>
                </a:solidFill>
                <a:latin typeface="+mj-lt"/>
              </a:rPr>
              <a:t>What does an informatics nurse do</a:t>
            </a:r>
            <a:r>
              <a:rPr lang="en-US" sz="2400" b="1" dirty="0" smtClean="0">
                <a:solidFill>
                  <a:schemeClr val="accent1">
                    <a:lumMod val="75000"/>
                  </a:schemeClr>
                </a:solidFill>
                <a:latin typeface="+mj-lt"/>
              </a:rPr>
              <a:t>?</a:t>
            </a:r>
            <a:endParaRPr lang="en-US" sz="2400" b="1" dirty="0">
              <a:solidFill>
                <a:schemeClr val="accent1">
                  <a:lumMod val="75000"/>
                </a:schemeClr>
              </a:solidFill>
              <a:latin typeface="+mj-lt"/>
            </a:endParaRPr>
          </a:p>
          <a:p>
            <a:pPr algn="just">
              <a:buClr>
                <a:schemeClr val="accent1">
                  <a:lumMod val="75000"/>
                </a:schemeClr>
              </a:buClr>
              <a:buFont typeface="Wingdings" panose="05000000000000000000" pitchFamily="2" charset="2"/>
              <a:buChar char="§"/>
            </a:pPr>
            <a:r>
              <a:rPr lang="en-US" sz="2400" dirty="0" smtClean="0">
                <a:latin typeface="+mj-lt"/>
              </a:rPr>
              <a:t>Methods and </a:t>
            </a:r>
            <a:r>
              <a:rPr lang="en-US" sz="2400" dirty="0">
                <a:latin typeface="+mj-lt"/>
              </a:rPr>
              <a:t>technologies of information handling in </a:t>
            </a:r>
            <a:r>
              <a:rPr lang="en-US" sz="2400" dirty="0" smtClean="0">
                <a:latin typeface="+mj-lt"/>
              </a:rPr>
              <a:t>nursing.</a:t>
            </a:r>
            <a:endParaRPr lang="en-US" sz="2400" dirty="0">
              <a:latin typeface="+mj-lt"/>
            </a:endParaRPr>
          </a:p>
          <a:p>
            <a:pPr algn="just">
              <a:buClr>
                <a:schemeClr val="accent1">
                  <a:lumMod val="75000"/>
                </a:schemeClr>
              </a:buClr>
              <a:buFont typeface="Wingdings" panose="05000000000000000000" pitchFamily="2" charset="2"/>
              <a:buChar char="§"/>
            </a:pPr>
            <a:r>
              <a:rPr lang="en-US" sz="2400" dirty="0" smtClean="0">
                <a:latin typeface="+mj-lt"/>
              </a:rPr>
              <a:t>Development, </a:t>
            </a:r>
            <a:r>
              <a:rPr lang="en-US" sz="2400" dirty="0">
                <a:latin typeface="+mj-lt"/>
              </a:rPr>
              <a:t>support , and evaluation of application ,and </a:t>
            </a:r>
            <a:r>
              <a:rPr lang="en-US" sz="2400" dirty="0" smtClean="0">
                <a:latin typeface="+mj-lt"/>
              </a:rPr>
              <a:t>process.</a:t>
            </a:r>
            <a:endParaRPr lang="en-US" sz="2400" dirty="0">
              <a:latin typeface="+mj-lt"/>
            </a:endParaRPr>
          </a:p>
          <a:p>
            <a:pPr algn="just">
              <a:buClr>
                <a:schemeClr val="accent1">
                  <a:lumMod val="75000"/>
                </a:schemeClr>
              </a:buClr>
              <a:buFont typeface="Wingdings" panose="05000000000000000000" pitchFamily="2" charset="2"/>
              <a:buChar char="§"/>
            </a:pPr>
            <a:r>
              <a:rPr lang="en-US" sz="2400" dirty="0" smtClean="0">
                <a:latin typeface="+mj-lt"/>
              </a:rPr>
              <a:t>Theory formulation, design, development, marketing, selection, testing, implementation, evaluation </a:t>
            </a:r>
            <a:r>
              <a:rPr lang="en-US" sz="2400" dirty="0">
                <a:latin typeface="+mj-lt"/>
              </a:rPr>
              <a:t>and enhancement of IT for nursing care.</a:t>
            </a:r>
            <a:endParaRPr lang="he-IL" sz="2400" dirty="0">
              <a:latin typeface="+mj-lt"/>
            </a:endParaRPr>
          </a:p>
          <a:p>
            <a:pPr>
              <a:buClr>
                <a:schemeClr val="accent1">
                  <a:lumMod val="75000"/>
                </a:schemeClr>
              </a:buClr>
              <a:buFont typeface="Wingdings" panose="05000000000000000000" pitchFamily="2" charset="2"/>
              <a:buChar char="§"/>
            </a:pPr>
            <a:endParaRPr lang="en-US" dirty="0"/>
          </a:p>
        </p:txBody>
      </p:sp>
      <p:sp>
        <p:nvSpPr>
          <p:cNvPr id="4" name="Slide Number Placeholder 3"/>
          <p:cNvSpPr>
            <a:spLocks noGrp="1"/>
          </p:cNvSpPr>
          <p:nvPr>
            <p:ph type="sldNum" sz="quarter" idx="12"/>
          </p:nvPr>
        </p:nvSpPr>
        <p:spPr/>
        <p:txBody>
          <a:bodyPr/>
          <a:lstStyle/>
          <a:p>
            <a:fld id="{71B7BAC7-FE87-40F6-AA24-4F4685D1B022}" type="slidenum">
              <a:rPr lang="en-US" smtClean="0"/>
              <a:pPr/>
              <a:t>15</a:t>
            </a:fld>
            <a:endParaRPr lang="en-US"/>
          </a:p>
        </p:txBody>
      </p:sp>
    </p:spTree>
    <p:extLst>
      <p:ext uri="{BB962C8B-B14F-4D97-AF65-F5344CB8AC3E}">
        <p14:creationId xmlns="" xmlns:p14="http://schemas.microsoft.com/office/powerpoint/2010/main" val="3059540342"/>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b="1" dirty="0"/>
              <a:t>Nursing administration </a:t>
            </a:r>
            <a:r>
              <a:rPr lang="en-US" b="1" dirty="0" smtClean="0"/>
              <a:t>and informatics.</a:t>
            </a:r>
            <a:endParaRPr lang="en-US" b="1" dirty="0"/>
          </a:p>
        </p:txBody>
      </p:sp>
      <p:sp>
        <p:nvSpPr>
          <p:cNvPr id="3" name="Content Placeholder 2"/>
          <p:cNvSpPr>
            <a:spLocks noGrp="1"/>
          </p:cNvSpPr>
          <p:nvPr>
            <p:ph idx="1"/>
          </p:nvPr>
        </p:nvSpPr>
        <p:spPr>
          <a:xfrm>
            <a:off x="1562100" y="1825624"/>
            <a:ext cx="9791700" cy="3364561"/>
          </a:xfrm>
        </p:spPr>
        <p:txBody>
          <a:bodyPr>
            <a:normAutofit/>
          </a:bodyPr>
          <a:lstStyle/>
          <a:p>
            <a:pPr algn="just">
              <a:buClr>
                <a:schemeClr val="accent1">
                  <a:lumMod val="75000"/>
                </a:schemeClr>
              </a:buClr>
              <a:buFont typeface="Wingdings" panose="05000000000000000000" pitchFamily="2" charset="2"/>
              <a:buChar char="v"/>
            </a:pPr>
            <a:r>
              <a:rPr lang="en-US" sz="2400" dirty="0">
                <a:latin typeface="+mj-lt"/>
              </a:rPr>
              <a:t>All levels of nursing administration need to play a major role in all aspects of IT within a health care </a:t>
            </a:r>
            <a:r>
              <a:rPr lang="en-US" sz="2400" dirty="0" smtClean="0">
                <a:latin typeface="+mj-lt"/>
              </a:rPr>
              <a:t>organization. </a:t>
            </a:r>
          </a:p>
          <a:p>
            <a:pPr algn="just">
              <a:buClr>
                <a:schemeClr val="accent1">
                  <a:lumMod val="75000"/>
                </a:schemeClr>
              </a:buClr>
              <a:buFont typeface="Wingdings" panose="05000000000000000000" pitchFamily="2" charset="2"/>
              <a:buChar char="v"/>
            </a:pPr>
            <a:r>
              <a:rPr lang="en-US" sz="2400" b="1" dirty="0" smtClean="0">
                <a:latin typeface="+mj-lt"/>
              </a:rPr>
              <a:t>The American Association of Nurse Executives (AONE) states, “ Technology is recognized as a key lever within the system of health care delivery”.</a:t>
            </a:r>
            <a:endParaRPr lang="en-US" sz="2400" b="1" dirty="0">
              <a:latin typeface="+mj-lt"/>
            </a:endParaRPr>
          </a:p>
          <a:p>
            <a:pPr algn="just">
              <a:buClr>
                <a:schemeClr val="accent1">
                  <a:lumMod val="75000"/>
                </a:schemeClr>
              </a:buClr>
              <a:buFont typeface="Wingdings" panose="05000000000000000000" pitchFamily="2" charset="2"/>
              <a:buChar char="v"/>
            </a:pPr>
            <a:r>
              <a:rPr lang="en-US" sz="2400" dirty="0">
                <a:latin typeface="+mj-lt"/>
              </a:rPr>
              <a:t>It has the unique capacity to either reduce or increase workload demand</a:t>
            </a:r>
            <a:r>
              <a:rPr lang="en-US" sz="2400" dirty="0" smtClean="0">
                <a:latin typeface="+mj-lt"/>
              </a:rPr>
              <a:t>.</a:t>
            </a:r>
            <a:endParaRPr lang="en-US" sz="2400" dirty="0">
              <a:latin typeface="+mj-lt"/>
            </a:endParaRPr>
          </a:p>
          <a:p>
            <a:pPr algn="just">
              <a:buClr>
                <a:schemeClr val="accent1">
                  <a:lumMod val="75000"/>
                </a:schemeClr>
              </a:buClr>
              <a:buFont typeface="Wingdings" panose="05000000000000000000" pitchFamily="2" charset="2"/>
              <a:buChar char="v"/>
            </a:pPr>
            <a:r>
              <a:rPr lang="en-US" sz="2400" dirty="0" smtClean="0">
                <a:latin typeface="+mj-lt"/>
              </a:rPr>
              <a:t>Creating </a:t>
            </a:r>
            <a:r>
              <a:rPr lang="en-US" sz="2400" dirty="0">
                <a:latin typeface="+mj-lt"/>
              </a:rPr>
              <a:t>appropriate balance and impact is a critical role for leadership.</a:t>
            </a:r>
            <a:r>
              <a:rPr lang="en-US" sz="2400" b="1" dirty="0">
                <a:effectLst>
                  <a:outerShdw blurRad="38100" dist="38100" dir="2700000" algn="tl">
                    <a:srgbClr val="000000">
                      <a:alpha val="43137"/>
                    </a:srgbClr>
                  </a:outerShdw>
                </a:effectLst>
                <a:latin typeface="+mj-lt"/>
              </a:rPr>
              <a:t> </a:t>
            </a:r>
          </a:p>
          <a:p>
            <a:pPr>
              <a:buClr>
                <a:schemeClr val="accent1">
                  <a:lumMod val="75000"/>
                </a:schemeClr>
              </a:buClr>
              <a:buFont typeface="Wingdings" panose="05000000000000000000" pitchFamily="2" charset="2"/>
              <a:buChar char="v"/>
            </a:pPr>
            <a:endParaRPr lang="en-US" dirty="0"/>
          </a:p>
        </p:txBody>
      </p:sp>
      <p:sp>
        <p:nvSpPr>
          <p:cNvPr id="4" name="Slide Number Placeholder 3"/>
          <p:cNvSpPr>
            <a:spLocks noGrp="1"/>
          </p:cNvSpPr>
          <p:nvPr>
            <p:ph type="sldNum" sz="quarter" idx="12"/>
          </p:nvPr>
        </p:nvSpPr>
        <p:spPr/>
        <p:txBody>
          <a:bodyPr/>
          <a:lstStyle/>
          <a:p>
            <a:fld id="{71B7BAC7-FE87-40F6-AA24-4F4685D1B022}" type="slidenum">
              <a:rPr lang="en-US" smtClean="0"/>
              <a:pPr/>
              <a:t>16</a:t>
            </a:fld>
            <a:endParaRPr lang="en-US"/>
          </a:p>
        </p:txBody>
      </p:sp>
    </p:spTree>
    <p:extLst>
      <p:ext uri="{BB962C8B-B14F-4D97-AF65-F5344CB8AC3E}">
        <p14:creationId xmlns="" xmlns:p14="http://schemas.microsoft.com/office/powerpoint/2010/main" val="3922317178"/>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b="1" dirty="0" smtClean="0"/>
              <a:t>Technology: implications on health care delivery</a:t>
            </a:r>
            <a:endParaRPr lang="en-US" b="1" dirty="0"/>
          </a:p>
        </p:txBody>
      </p:sp>
      <p:sp>
        <p:nvSpPr>
          <p:cNvPr id="3" name="Content Placeholder 2"/>
          <p:cNvSpPr>
            <a:spLocks noGrp="1"/>
          </p:cNvSpPr>
          <p:nvPr>
            <p:ph idx="1"/>
          </p:nvPr>
        </p:nvSpPr>
        <p:spPr/>
        <p:txBody>
          <a:bodyPr>
            <a:normAutofit/>
          </a:bodyPr>
          <a:lstStyle/>
          <a:p>
            <a:pPr algn="just">
              <a:buClr>
                <a:schemeClr val="accent1">
                  <a:lumMod val="75000"/>
                </a:schemeClr>
              </a:buClr>
              <a:buFont typeface="Wingdings" panose="05000000000000000000" pitchFamily="2" charset="2"/>
              <a:buChar char="v"/>
            </a:pPr>
            <a:r>
              <a:rPr lang="en-US" sz="2400" dirty="0" smtClean="0">
                <a:latin typeface="+mj-lt"/>
              </a:rPr>
              <a:t>Technology is more than just IT. It also includes technology that can be applied in clinical care, education and research.</a:t>
            </a:r>
          </a:p>
          <a:p>
            <a:pPr marL="0" indent="0" algn="just">
              <a:buClr>
                <a:schemeClr val="accent1">
                  <a:lumMod val="75000"/>
                </a:schemeClr>
              </a:buClr>
              <a:buNone/>
            </a:pPr>
            <a:r>
              <a:rPr lang="en-US" sz="2400" b="1" dirty="0" smtClean="0">
                <a:solidFill>
                  <a:schemeClr val="accent1">
                    <a:lumMod val="75000"/>
                  </a:schemeClr>
                </a:solidFill>
                <a:latin typeface="+mj-lt"/>
              </a:rPr>
              <a:t>Telehealth </a:t>
            </a:r>
          </a:p>
          <a:p>
            <a:pPr algn="just">
              <a:buClr>
                <a:schemeClr val="accent1">
                  <a:lumMod val="75000"/>
                </a:schemeClr>
              </a:buClr>
              <a:buFont typeface="Wingdings" panose="05000000000000000000" pitchFamily="2" charset="2"/>
              <a:buChar char="v"/>
            </a:pPr>
            <a:r>
              <a:rPr lang="en-US" sz="2400" dirty="0" smtClean="0">
                <a:latin typeface="+mj-lt"/>
              </a:rPr>
              <a:t>Is the use of telecommunications equipment and communications networks for transferring health care information between participants at different locations.</a:t>
            </a:r>
          </a:p>
          <a:p>
            <a:pPr algn="just">
              <a:buClr>
                <a:schemeClr val="accent1">
                  <a:lumMod val="75000"/>
                </a:schemeClr>
              </a:buClr>
              <a:buFont typeface="Wingdings" panose="05000000000000000000" pitchFamily="2" charset="2"/>
              <a:buChar char="v"/>
            </a:pPr>
            <a:r>
              <a:rPr lang="en-US" sz="2400" dirty="0" smtClean="0">
                <a:latin typeface="+mj-lt"/>
              </a:rPr>
              <a:t>This technology offers opportunities to provide care when face to face interaction is impossible.</a:t>
            </a:r>
          </a:p>
          <a:p>
            <a:pPr algn="just">
              <a:buClr>
                <a:schemeClr val="accent1">
                  <a:lumMod val="75000"/>
                </a:schemeClr>
              </a:buClr>
              <a:buFont typeface="Wingdings" panose="05000000000000000000" pitchFamily="2" charset="2"/>
              <a:buChar char="v"/>
            </a:pPr>
            <a:r>
              <a:rPr lang="en-US" sz="2400" dirty="0" smtClean="0">
                <a:latin typeface="+mj-lt"/>
              </a:rPr>
              <a:t>Telehealth applies telecommunication and computer technologies to the broad spectrum of public health and medicine.</a:t>
            </a:r>
          </a:p>
          <a:p>
            <a:pPr algn="just">
              <a:buClr>
                <a:schemeClr val="accent1">
                  <a:lumMod val="75000"/>
                </a:schemeClr>
              </a:buClr>
              <a:buFont typeface="Wingdings" panose="05000000000000000000" pitchFamily="2" charset="2"/>
              <a:buChar char="v"/>
            </a:pPr>
            <a:r>
              <a:rPr lang="en-US" sz="2400" dirty="0" smtClean="0">
                <a:latin typeface="+mj-lt"/>
              </a:rPr>
              <a:t>It provides many opportunities for consumer health informatics.</a:t>
            </a:r>
            <a:endParaRPr lang="en-US" sz="2400" dirty="0">
              <a:latin typeface="+mj-lt"/>
            </a:endParaRPr>
          </a:p>
        </p:txBody>
      </p:sp>
      <p:sp>
        <p:nvSpPr>
          <p:cNvPr id="4" name="Slide Number Placeholder 3"/>
          <p:cNvSpPr>
            <a:spLocks noGrp="1"/>
          </p:cNvSpPr>
          <p:nvPr>
            <p:ph type="sldNum" sz="quarter" idx="12"/>
          </p:nvPr>
        </p:nvSpPr>
        <p:spPr/>
        <p:txBody>
          <a:bodyPr/>
          <a:lstStyle/>
          <a:p>
            <a:fld id="{71B7BAC7-FE87-40F6-AA24-4F4685D1B022}" type="slidenum">
              <a:rPr lang="en-US" smtClean="0"/>
              <a:pPr/>
              <a:t>17</a:t>
            </a:fld>
            <a:endParaRPr lang="en-US"/>
          </a:p>
        </p:txBody>
      </p:sp>
    </p:spTree>
    <p:extLst>
      <p:ext uri="{BB962C8B-B14F-4D97-AF65-F5344CB8AC3E}">
        <p14:creationId xmlns="" xmlns:p14="http://schemas.microsoft.com/office/powerpoint/2010/main" val="2639146919"/>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74978" y="1426380"/>
            <a:ext cx="9791700" cy="4072899"/>
          </a:xfrm>
        </p:spPr>
        <p:txBody>
          <a:bodyPr>
            <a:normAutofit/>
          </a:bodyPr>
          <a:lstStyle/>
          <a:p>
            <a:pPr algn="just">
              <a:buClr>
                <a:schemeClr val="accent1">
                  <a:lumMod val="75000"/>
                </a:schemeClr>
              </a:buClr>
              <a:buFont typeface="Wingdings" panose="05000000000000000000" pitchFamily="2" charset="2"/>
              <a:buChar char="v"/>
            </a:pPr>
            <a:r>
              <a:rPr lang="en-US" sz="2400" b="1" dirty="0" smtClean="0">
                <a:solidFill>
                  <a:schemeClr val="accent1">
                    <a:lumMod val="75000"/>
                  </a:schemeClr>
                </a:solidFill>
                <a:latin typeface="+mj-lt"/>
              </a:rPr>
              <a:t>Critical criteria for telehealth nursing practice include:</a:t>
            </a:r>
          </a:p>
          <a:p>
            <a:pPr algn="just">
              <a:buClr>
                <a:schemeClr val="accent1">
                  <a:lumMod val="75000"/>
                </a:schemeClr>
              </a:buClr>
              <a:buFont typeface="Wingdings" panose="05000000000000000000" pitchFamily="2" charset="2"/>
              <a:buChar char="§"/>
            </a:pPr>
            <a:r>
              <a:rPr lang="en-US" sz="2400" dirty="0" smtClean="0">
                <a:latin typeface="+mj-lt"/>
              </a:rPr>
              <a:t>Using protocols, algorithms, or guidelines to systematically assess and address patient needs.</a:t>
            </a:r>
          </a:p>
          <a:p>
            <a:pPr algn="just">
              <a:buClr>
                <a:schemeClr val="accent1">
                  <a:lumMod val="75000"/>
                </a:schemeClr>
              </a:buClr>
              <a:buFont typeface="Wingdings" panose="05000000000000000000" pitchFamily="2" charset="2"/>
              <a:buChar char="§"/>
            </a:pPr>
            <a:r>
              <a:rPr lang="en-US" sz="2400" dirty="0" smtClean="0">
                <a:latin typeface="+mj-lt"/>
              </a:rPr>
              <a:t>Prioritizing the urgency of patient needs.</a:t>
            </a:r>
          </a:p>
          <a:p>
            <a:pPr algn="just">
              <a:buClr>
                <a:schemeClr val="accent1">
                  <a:lumMod val="75000"/>
                </a:schemeClr>
              </a:buClr>
              <a:buFont typeface="Wingdings" panose="05000000000000000000" pitchFamily="2" charset="2"/>
              <a:buChar char="§"/>
            </a:pPr>
            <a:r>
              <a:rPr lang="en-US" sz="2400" dirty="0" smtClean="0">
                <a:latin typeface="+mj-lt"/>
              </a:rPr>
              <a:t>Developing a collaborative plan of care with the patient and his/her support systems. The plan of care may include: wellness promotion. Prevention education, advice for care counseling, disease state management, and care coordination.</a:t>
            </a:r>
          </a:p>
          <a:p>
            <a:pPr algn="just">
              <a:buClr>
                <a:schemeClr val="accent1">
                  <a:lumMod val="75000"/>
                </a:schemeClr>
              </a:buClr>
              <a:buFont typeface="Wingdings" panose="05000000000000000000" pitchFamily="2" charset="2"/>
              <a:buChar char="§"/>
            </a:pPr>
            <a:r>
              <a:rPr lang="en-US" sz="2400" dirty="0" smtClean="0">
                <a:latin typeface="+mj-lt"/>
              </a:rPr>
              <a:t>Evaluating outcomes of practice and care.</a:t>
            </a:r>
          </a:p>
          <a:p>
            <a:pPr algn="just">
              <a:buClr>
                <a:schemeClr val="accent1">
                  <a:lumMod val="75000"/>
                </a:schemeClr>
              </a:buClr>
              <a:buFont typeface="Wingdings" panose="05000000000000000000" pitchFamily="2" charset="2"/>
              <a:buChar char="§"/>
            </a:pPr>
            <a:endParaRPr lang="en-US" sz="2400" dirty="0" smtClean="0">
              <a:latin typeface="+mj-lt"/>
            </a:endParaRPr>
          </a:p>
          <a:p>
            <a:pPr>
              <a:buClr>
                <a:schemeClr val="accent1">
                  <a:lumMod val="75000"/>
                </a:schemeClr>
              </a:buClr>
              <a:buFont typeface="Wingdings" panose="05000000000000000000" pitchFamily="2" charset="2"/>
              <a:buChar char="v"/>
            </a:pPr>
            <a:endParaRPr lang="en-US" sz="2400" dirty="0">
              <a:latin typeface="+mj-lt"/>
            </a:endParaRPr>
          </a:p>
        </p:txBody>
      </p:sp>
      <p:sp>
        <p:nvSpPr>
          <p:cNvPr id="4" name="Slide Number Placeholder 3"/>
          <p:cNvSpPr>
            <a:spLocks noGrp="1"/>
          </p:cNvSpPr>
          <p:nvPr>
            <p:ph type="sldNum" sz="quarter" idx="12"/>
          </p:nvPr>
        </p:nvSpPr>
        <p:spPr/>
        <p:txBody>
          <a:bodyPr/>
          <a:lstStyle/>
          <a:p>
            <a:fld id="{71B7BAC7-FE87-40F6-AA24-4F4685D1B022}" type="slidenum">
              <a:rPr lang="en-US" smtClean="0"/>
              <a:pPr/>
              <a:t>18</a:t>
            </a:fld>
            <a:endParaRPr lang="en-US"/>
          </a:p>
        </p:txBody>
      </p:sp>
    </p:spTree>
    <p:extLst>
      <p:ext uri="{BB962C8B-B14F-4D97-AF65-F5344CB8AC3E}">
        <p14:creationId xmlns="" xmlns:p14="http://schemas.microsoft.com/office/powerpoint/2010/main" val="1374020358"/>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000" b="1" dirty="0" smtClean="0"/>
              <a:t>Implications for clinical practice</a:t>
            </a:r>
            <a:endParaRPr lang="en-US" sz="4000" b="1" dirty="0"/>
          </a:p>
        </p:txBody>
      </p:sp>
      <p:sp>
        <p:nvSpPr>
          <p:cNvPr id="3" name="Content Placeholder 2"/>
          <p:cNvSpPr>
            <a:spLocks noGrp="1"/>
          </p:cNvSpPr>
          <p:nvPr>
            <p:ph idx="1"/>
          </p:nvPr>
        </p:nvSpPr>
        <p:spPr/>
        <p:txBody>
          <a:bodyPr>
            <a:normAutofit lnSpcReduction="10000"/>
          </a:bodyPr>
          <a:lstStyle/>
          <a:p>
            <a:pPr>
              <a:buClr>
                <a:schemeClr val="accent1">
                  <a:lumMod val="75000"/>
                </a:schemeClr>
              </a:buClr>
              <a:buFont typeface="Wingdings" panose="05000000000000000000" pitchFamily="2" charset="2"/>
              <a:buChar char="v"/>
            </a:pPr>
            <a:r>
              <a:rPr lang="en-US" sz="2400" dirty="0" smtClean="0">
                <a:latin typeface="+mj-lt"/>
              </a:rPr>
              <a:t>Clinical applications of new technology.</a:t>
            </a:r>
          </a:p>
          <a:p>
            <a:pPr algn="just">
              <a:buClr>
                <a:schemeClr val="accent1">
                  <a:lumMod val="75000"/>
                </a:schemeClr>
              </a:buClr>
              <a:buFont typeface="Wingdings" panose="05000000000000000000" pitchFamily="2" charset="2"/>
              <a:buChar char="§"/>
            </a:pPr>
            <a:r>
              <a:rPr lang="en-US" sz="2400" b="1" dirty="0" smtClean="0">
                <a:solidFill>
                  <a:schemeClr val="accent1">
                    <a:lumMod val="75000"/>
                  </a:schemeClr>
                </a:solidFill>
                <a:latin typeface="+mj-lt"/>
              </a:rPr>
              <a:t>Automated </a:t>
            </a:r>
            <a:r>
              <a:rPr lang="en-US" sz="2400" b="1" dirty="0">
                <a:solidFill>
                  <a:schemeClr val="accent1">
                    <a:lumMod val="75000"/>
                  </a:schemeClr>
                </a:solidFill>
                <a:latin typeface="+mj-lt"/>
              </a:rPr>
              <a:t>medication </a:t>
            </a:r>
            <a:r>
              <a:rPr lang="en-US" sz="2400" b="1" dirty="0" smtClean="0">
                <a:solidFill>
                  <a:schemeClr val="accent1">
                    <a:lumMod val="75000"/>
                  </a:schemeClr>
                </a:solidFill>
                <a:latin typeface="+mj-lt"/>
              </a:rPr>
              <a:t>administration:</a:t>
            </a:r>
            <a:endParaRPr lang="en-US" sz="2400" b="1" dirty="0">
              <a:solidFill>
                <a:schemeClr val="accent1">
                  <a:lumMod val="75000"/>
                </a:schemeClr>
              </a:solidFill>
              <a:latin typeface="+mj-lt"/>
            </a:endParaRPr>
          </a:p>
          <a:p>
            <a:pPr marL="0" indent="0" algn="just">
              <a:buClr>
                <a:schemeClr val="accent1">
                  <a:lumMod val="75000"/>
                </a:schemeClr>
              </a:buClr>
              <a:buNone/>
            </a:pPr>
            <a:r>
              <a:rPr lang="en-US" sz="2400" dirty="0" smtClean="0">
                <a:latin typeface="+mj-lt"/>
              </a:rPr>
              <a:t>With increasing </a:t>
            </a:r>
            <a:r>
              <a:rPr lang="en-US" sz="2400" dirty="0">
                <a:latin typeface="+mj-lt"/>
              </a:rPr>
              <a:t>data including that medication errors are an important factor in patient complication and </a:t>
            </a:r>
            <a:r>
              <a:rPr lang="en-US" sz="2400" dirty="0" smtClean="0">
                <a:latin typeface="+mj-lt"/>
              </a:rPr>
              <a:t>deaths. </a:t>
            </a:r>
            <a:r>
              <a:rPr lang="en-US" sz="2400" dirty="0">
                <a:latin typeface="+mj-lt"/>
              </a:rPr>
              <a:t>“</a:t>
            </a:r>
            <a:r>
              <a:rPr lang="en-US" sz="2400" dirty="0" smtClean="0">
                <a:latin typeface="+mj-lt"/>
              </a:rPr>
              <a:t>point-of-service </a:t>
            </a:r>
            <a:r>
              <a:rPr lang="en-US" sz="2400" dirty="0">
                <a:latin typeface="+mj-lt"/>
              </a:rPr>
              <a:t>bar coding during medication administration helps caregivers ensure medication safety </a:t>
            </a:r>
            <a:r>
              <a:rPr lang="en-US" sz="2400" dirty="0" smtClean="0">
                <a:latin typeface="+mj-lt"/>
              </a:rPr>
              <a:t>through of the “five rights” have been met: the right patient, medication, time, dose and route.</a:t>
            </a:r>
          </a:p>
          <a:p>
            <a:pPr algn="just">
              <a:buClr>
                <a:schemeClr val="accent1">
                  <a:lumMod val="75000"/>
                </a:schemeClr>
              </a:buClr>
              <a:buFont typeface="Wingdings" panose="05000000000000000000" pitchFamily="2" charset="2"/>
              <a:buChar char="§"/>
            </a:pPr>
            <a:r>
              <a:rPr lang="en-US" sz="2400" b="1" dirty="0" smtClean="0">
                <a:solidFill>
                  <a:schemeClr val="accent1">
                    <a:lumMod val="75000"/>
                  </a:schemeClr>
                </a:solidFill>
                <a:latin typeface="+mj-lt"/>
              </a:rPr>
              <a:t>Unit dose systems:</a:t>
            </a:r>
          </a:p>
          <a:p>
            <a:pPr marL="0" indent="0" algn="just">
              <a:buClr>
                <a:schemeClr val="accent1">
                  <a:lumMod val="75000"/>
                </a:schemeClr>
              </a:buClr>
              <a:buNone/>
            </a:pPr>
            <a:r>
              <a:rPr lang="en-US" sz="2400" dirty="0" smtClean="0">
                <a:latin typeface="+mj-lt"/>
              </a:rPr>
              <a:t>This system provides individual prepackages doses. This improves patient care by allowing the nurse to safely identify dose and medication without using multiple dose systems. This medication is prepared in single doses for the patient.</a:t>
            </a:r>
            <a:endParaRPr lang="en-US" sz="2400" dirty="0">
              <a:latin typeface="+mj-lt"/>
            </a:endParaRPr>
          </a:p>
        </p:txBody>
      </p:sp>
      <p:sp>
        <p:nvSpPr>
          <p:cNvPr id="4" name="Slide Number Placeholder 3"/>
          <p:cNvSpPr>
            <a:spLocks noGrp="1"/>
          </p:cNvSpPr>
          <p:nvPr>
            <p:ph type="sldNum" sz="quarter" idx="12"/>
          </p:nvPr>
        </p:nvSpPr>
        <p:spPr/>
        <p:txBody>
          <a:bodyPr/>
          <a:lstStyle/>
          <a:p>
            <a:fld id="{71B7BAC7-FE87-40F6-AA24-4F4685D1B022}" type="slidenum">
              <a:rPr lang="en-US" smtClean="0"/>
              <a:pPr/>
              <a:t>19</a:t>
            </a:fld>
            <a:endParaRPr lang="en-US"/>
          </a:p>
        </p:txBody>
      </p:sp>
    </p:spTree>
    <p:extLst>
      <p:ext uri="{BB962C8B-B14F-4D97-AF65-F5344CB8AC3E}">
        <p14:creationId xmlns="" xmlns:p14="http://schemas.microsoft.com/office/powerpoint/2010/main" val="126119767"/>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Health information technology(HIT):</a:t>
            </a:r>
            <a:endParaRPr lang="en-US" dirty="0"/>
          </a:p>
        </p:txBody>
      </p:sp>
      <p:sp>
        <p:nvSpPr>
          <p:cNvPr id="3" name="Content Placeholder 2"/>
          <p:cNvSpPr>
            <a:spLocks noGrp="1"/>
          </p:cNvSpPr>
          <p:nvPr>
            <p:ph idx="1"/>
          </p:nvPr>
        </p:nvSpPr>
        <p:spPr/>
        <p:txBody>
          <a:bodyPr/>
          <a:lstStyle/>
          <a:p>
            <a:pPr algn="just">
              <a:buNone/>
            </a:pPr>
            <a:r>
              <a:rPr lang="en-US" dirty="0" smtClean="0"/>
              <a:t>Is information technology applied to health and health care.</a:t>
            </a:r>
          </a:p>
          <a:p>
            <a:pPr algn="just">
              <a:buNone/>
            </a:pPr>
            <a:r>
              <a:rPr lang="en-US" dirty="0" smtClean="0"/>
              <a:t>It supports health information management across computerized systems and the secure exchange of the health information between consumers, providers, payers and quality monitors.</a:t>
            </a:r>
            <a:endParaRPr lang="he-IL" dirty="0" smtClean="0"/>
          </a:p>
          <a:p>
            <a:pPr algn="just"/>
            <a:endParaRPr lang="en-US" dirty="0"/>
          </a:p>
        </p:txBody>
      </p:sp>
      <p:sp>
        <p:nvSpPr>
          <p:cNvPr id="4" name="Slide Number Placeholder 3"/>
          <p:cNvSpPr>
            <a:spLocks noGrp="1"/>
          </p:cNvSpPr>
          <p:nvPr>
            <p:ph type="sldNum" sz="quarter" idx="12"/>
          </p:nvPr>
        </p:nvSpPr>
        <p:spPr/>
        <p:txBody>
          <a:bodyPr/>
          <a:lstStyle/>
          <a:p>
            <a:fld id="{71B7BAC7-FE87-40F6-AA24-4F4685D1B022}" type="slidenum">
              <a:rPr lang="en-US" smtClean="0"/>
              <a:pPr/>
              <a:t>2</a:t>
            </a:fld>
            <a:endParaRPr lang="en-US"/>
          </a:p>
        </p:txBody>
      </p:sp>
    </p:spTree>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62101" y="1184857"/>
            <a:ext cx="9791700" cy="4623514"/>
          </a:xfrm>
        </p:spPr>
        <p:txBody>
          <a:bodyPr>
            <a:normAutofit/>
          </a:bodyPr>
          <a:lstStyle/>
          <a:p>
            <a:pPr>
              <a:buClr>
                <a:schemeClr val="accent1">
                  <a:lumMod val="75000"/>
                </a:schemeClr>
              </a:buClr>
              <a:buFont typeface="Wingdings" panose="05000000000000000000" pitchFamily="2" charset="2"/>
              <a:buChar char="§"/>
            </a:pPr>
            <a:r>
              <a:rPr lang="en-US" sz="2400" b="1" dirty="0" smtClean="0">
                <a:solidFill>
                  <a:schemeClr val="accent1">
                    <a:lumMod val="75000"/>
                  </a:schemeClr>
                </a:solidFill>
                <a:latin typeface="+mj-lt"/>
              </a:rPr>
              <a:t>Point-of-care </a:t>
            </a:r>
            <a:r>
              <a:rPr lang="en-US" sz="2400" b="1" dirty="0">
                <a:solidFill>
                  <a:schemeClr val="accent1">
                    <a:lumMod val="75000"/>
                  </a:schemeClr>
                </a:solidFill>
                <a:latin typeface="+mj-lt"/>
              </a:rPr>
              <a:t>clinical documentation </a:t>
            </a:r>
            <a:r>
              <a:rPr lang="en-US" sz="2400" b="1" dirty="0" smtClean="0">
                <a:solidFill>
                  <a:schemeClr val="accent1">
                    <a:lumMod val="75000"/>
                  </a:schemeClr>
                </a:solidFill>
                <a:latin typeface="+mj-lt"/>
              </a:rPr>
              <a:t>system:</a:t>
            </a:r>
          </a:p>
          <a:p>
            <a:pPr rtl="1">
              <a:buNone/>
            </a:pPr>
            <a:r>
              <a:rPr lang="en-US" sz="2400" dirty="0" smtClean="0">
                <a:latin typeface="+mj-lt"/>
              </a:rPr>
              <a:t>This </a:t>
            </a:r>
            <a:r>
              <a:rPr lang="en-US" sz="2400" dirty="0">
                <a:latin typeface="+mj-lt"/>
              </a:rPr>
              <a:t>system brings documentation to the patient where care is </a:t>
            </a:r>
            <a:r>
              <a:rPr lang="en-US" sz="2400" dirty="0" smtClean="0">
                <a:latin typeface="+mj-lt"/>
              </a:rPr>
              <a:t>provided thus </a:t>
            </a:r>
            <a:r>
              <a:rPr lang="en-US" sz="2400" dirty="0">
                <a:latin typeface="+mj-lt"/>
              </a:rPr>
              <a:t>reducing error and increasing timely documentation and is directly connected to </a:t>
            </a:r>
            <a:r>
              <a:rPr lang="en-US" sz="2400" dirty="0" smtClean="0">
                <a:latin typeface="+mj-lt"/>
              </a:rPr>
              <a:t>patient–centered care.</a:t>
            </a:r>
          </a:p>
          <a:p>
            <a:pPr>
              <a:buClr>
                <a:schemeClr val="accent1">
                  <a:lumMod val="75000"/>
                </a:schemeClr>
              </a:buClr>
              <a:buFont typeface="Wingdings" panose="05000000000000000000" pitchFamily="2" charset="2"/>
              <a:buChar char="§"/>
            </a:pPr>
            <a:r>
              <a:rPr lang="en-US" sz="2400" b="1" dirty="0" smtClean="0">
                <a:solidFill>
                  <a:schemeClr val="accent1">
                    <a:lumMod val="75000"/>
                  </a:schemeClr>
                </a:solidFill>
                <a:latin typeface="+mj-lt"/>
              </a:rPr>
              <a:t>Professional </a:t>
            </a:r>
            <a:r>
              <a:rPr lang="en-US" sz="2400" b="1" dirty="0">
                <a:solidFill>
                  <a:schemeClr val="accent1">
                    <a:lumMod val="75000"/>
                  </a:schemeClr>
                </a:solidFill>
                <a:latin typeface="+mj-lt"/>
              </a:rPr>
              <a:t>order entry system(POES</a:t>
            </a:r>
            <a:r>
              <a:rPr lang="en-US" sz="2400" b="1" dirty="0" smtClean="0">
                <a:solidFill>
                  <a:schemeClr val="accent1">
                    <a:lumMod val="75000"/>
                  </a:schemeClr>
                </a:solidFill>
                <a:latin typeface="+mj-lt"/>
              </a:rPr>
              <a:t>):</a:t>
            </a:r>
            <a:endParaRPr lang="en-US" sz="2400" b="1" dirty="0">
              <a:solidFill>
                <a:schemeClr val="accent1">
                  <a:lumMod val="75000"/>
                </a:schemeClr>
              </a:solidFill>
              <a:latin typeface="+mj-lt"/>
            </a:endParaRPr>
          </a:p>
          <a:p>
            <a:pPr rtl="1">
              <a:buNone/>
            </a:pPr>
            <a:r>
              <a:rPr lang="en-US" sz="2400" dirty="0" smtClean="0">
                <a:latin typeface="+mj-lt"/>
              </a:rPr>
              <a:t>This type of system is often found in health care organizations today. Physicians and other health care professionals enter their orders into the computer rather than on hard copy of the medical record.</a:t>
            </a:r>
          </a:p>
          <a:p>
            <a:pPr>
              <a:buClr>
                <a:schemeClr val="accent1">
                  <a:lumMod val="75000"/>
                </a:schemeClr>
              </a:buClr>
              <a:buFont typeface="Wingdings" panose="05000000000000000000" pitchFamily="2" charset="2"/>
              <a:buChar char="§"/>
            </a:pPr>
            <a:r>
              <a:rPr lang="en-US" sz="2400" b="1" dirty="0">
                <a:solidFill>
                  <a:schemeClr val="accent1">
                    <a:lumMod val="75000"/>
                  </a:schemeClr>
                </a:solidFill>
                <a:latin typeface="+mj-lt"/>
              </a:rPr>
              <a:t>Electronic medical record (EMR) </a:t>
            </a:r>
            <a:r>
              <a:rPr lang="en-US" sz="2400" b="1" dirty="0" smtClean="0">
                <a:solidFill>
                  <a:schemeClr val="accent1">
                    <a:lumMod val="75000"/>
                  </a:schemeClr>
                </a:solidFill>
                <a:latin typeface="+mj-lt"/>
              </a:rPr>
              <a:t>:</a:t>
            </a:r>
            <a:endParaRPr lang="en-US" sz="2400" b="1" dirty="0">
              <a:solidFill>
                <a:schemeClr val="accent1">
                  <a:lumMod val="75000"/>
                </a:schemeClr>
              </a:solidFill>
              <a:latin typeface="+mj-lt"/>
            </a:endParaRPr>
          </a:p>
          <a:p>
            <a:pPr rtl="1">
              <a:buNone/>
            </a:pPr>
            <a:r>
              <a:rPr lang="en-US" sz="2400" dirty="0" smtClean="0">
                <a:latin typeface="+mj-lt"/>
              </a:rPr>
              <a:t>Documenting </a:t>
            </a:r>
            <a:r>
              <a:rPr lang="en-US" sz="2400" dirty="0">
                <a:latin typeface="+mj-lt"/>
              </a:rPr>
              <a:t>in a paperless system has many advantages </a:t>
            </a:r>
            <a:r>
              <a:rPr lang="en-US" sz="2400" dirty="0" smtClean="0">
                <a:latin typeface="+mj-lt"/>
              </a:rPr>
              <a:t>for example: </a:t>
            </a:r>
            <a:r>
              <a:rPr lang="en-US" sz="2400" dirty="0">
                <a:latin typeface="+mj-lt"/>
              </a:rPr>
              <a:t>decreased time ,reduced transcription, storage</a:t>
            </a:r>
            <a:r>
              <a:rPr lang="en-US" sz="2400" dirty="0" smtClean="0">
                <a:latin typeface="+mj-lt"/>
              </a:rPr>
              <a:t>, copying, and </a:t>
            </a:r>
            <a:r>
              <a:rPr lang="en-US" sz="2400" dirty="0">
                <a:latin typeface="+mj-lt"/>
              </a:rPr>
              <a:t>labor </a:t>
            </a:r>
            <a:r>
              <a:rPr lang="en-US" sz="2400" dirty="0" smtClean="0">
                <a:latin typeface="+mj-lt"/>
              </a:rPr>
              <a:t>costs.</a:t>
            </a:r>
          </a:p>
          <a:p>
            <a:pPr rtl="1">
              <a:buNone/>
            </a:pPr>
            <a:endParaRPr lang="en-US" sz="2400" dirty="0">
              <a:latin typeface="+mj-lt"/>
            </a:endParaRPr>
          </a:p>
        </p:txBody>
      </p:sp>
      <p:sp>
        <p:nvSpPr>
          <p:cNvPr id="4" name="Slide Number Placeholder 3"/>
          <p:cNvSpPr>
            <a:spLocks noGrp="1"/>
          </p:cNvSpPr>
          <p:nvPr>
            <p:ph type="sldNum" sz="quarter" idx="12"/>
          </p:nvPr>
        </p:nvSpPr>
        <p:spPr/>
        <p:txBody>
          <a:bodyPr/>
          <a:lstStyle/>
          <a:p>
            <a:fld id="{71B7BAC7-FE87-40F6-AA24-4F4685D1B022}" type="slidenum">
              <a:rPr lang="en-US" smtClean="0"/>
              <a:pPr/>
              <a:t>20</a:t>
            </a:fld>
            <a:endParaRPr lang="en-US"/>
          </a:p>
        </p:txBody>
      </p:sp>
    </p:spTree>
    <p:extLst>
      <p:ext uri="{BB962C8B-B14F-4D97-AF65-F5344CB8AC3E}">
        <p14:creationId xmlns="" xmlns:p14="http://schemas.microsoft.com/office/powerpoint/2010/main" val="2086674837"/>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62100" y="1081825"/>
            <a:ext cx="9791700" cy="5095138"/>
          </a:xfrm>
        </p:spPr>
        <p:txBody>
          <a:bodyPr>
            <a:normAutofit lnSpcReduction="10000"/>
          </a:bodyPr>
          <a:lstStyle/>
          <a:p>
            <a:pPr algn="just">
              <a:buClr>
                <a:schemeClr val="accent1">
                  <a:lumMod val="75000"/>
                </a:schemeClr>
              </a:buClr>
              <a:buFont typeface="Wingdings" panose="05000000000000000000" pitchFamily="2" charset="2"/>
              <a:buChar char="§"/>
            </a:pPr>
            <a:r>
              <a:rPr lang="en-US" sz="2400" b="1" dirty="0" smtClean="0">
                <a:solidFill>
                  <a:schemeClr val="accent1">
                    <a:lumMod val="75000"/>
                  </a:schemeClr>
                </a:solidFill>
                <a:latin typeface="+mj-lt"/>
              </a:rPr>
              <a:t>“smart” administration pump:</a:t>
            </a:r>
          </a:p>
          <a:p>
            <a:pPr marL="0" indent="0" algn="just">
              <a:buClr>
                <a:schemeClr val="accent1">
                  <a:lumMod val="75000"/>
                </a:schemeClr>
              </a:buClr>
              <a:buNone/>
            </a:pPr>
            <a:r>
              <a:rPr lang="en-US" sz="2400" dirty="0" smtClean="0">
                <a:latin typeface="+mj-lt"/>
              </a:rPr>
              <a:t>This technology offers a method to administer fluids and medications and at the same time monitor the patient at the bedside for errors.</a:t>
            </a:r>
          </a:p>
          <a:p>
            <a:pPr algn="just">
              <a:buClr>
                <a:schemeClr val="accent1">
                  <a:lumMod val="75000"/>
                </a:schemeClr>
              </a:buClr>
              <a:buFont typeface="Wingdings" panose="05000000000000000000" pitchFamily="2" charset="2"/>
              <a:buChar char="§"/>
            </a:pPr>
            <a:r>
              <a:rPr lang="en-US" sz="2400" b="1" dirty="0" smtClean="0">
                <a:solidFill>
                  <a:schemeClr val="accent1">
                    <a:lumMod val="75000"/>
                  </a:schemeClr>
                </a:solidFill>
                <a:latin typeface="+mj-lt"/>
              </a:rPr>
              <a:t>Pharmacy system:</a:t>
            </a:r>
          </a:p>
          <a:p>
            <a:pPr marL="0" indent="0" algn="just">
              <a:buClr>
                <a:schemeClr val="accent1">
                  <a:lumMod val="75000"/>
                </a:schemeClr>
              </a:buClr>
              <a:buNone/>
            </a:pPr>
            <a:r>
              <a:rPr lang="en-US" sz="2400" dirty="0" smtClean="0">
                <a:latin typeface="+mj-lt"/>
              </a:rPr>
              <a:t>This system provides computerized pharmacy orders, checking, and dispensing, as will as online documentation.</a:t>
            </a:r>
          </a:p>
          <a:p>
            <a:pPr algn="just">
              <a:buClr>
                <a:schemeClr val="accent1">
                  <a:lumMod val="75000"/>
                </a:schemeClr>
              </a:buClr>
              <a:buFont typeface="Wingdings" panose="05000000000000000000" pitchFamily="2" charset="2"/>
              <a:buChar char="§"/>
            </a:pPr>
            <a:r>
              <a:rPr lang="en-US" sz="2400" b="1" dirty="0" smtClean="0">
                <a:solidFill>
                  <a:schemeClr val="accent1">
                    <a:lumMod val="75000"/>
                  </a:schemeClr>
                </a:solidFill>
                <a:latin typeface="+mj-lt"/>
              </a:rPr>
              <a:t>Remote telemetry monitoring</a:t>
            </a:r>
          </a:p>
          <a:p>
            <a:pPr marL="0" indent="0" algn="just">
              <a:buClr>
                <a:schemeClr val="accent1">
                  <a:lumMod val="75000"/>
                </a:schemeClr>
              </a:buClr>
              <a:buNone/>
            </a:pPr>
            <a:r>
              <a:rPr lang="en-US" sz="2400" dirty="0" smtClean="0">
                <a:latin typeface="+mj-lt"/>
              </a:rPr>
              <a:t>This technology allows nurses to receive pages or provides a page alarm that notifies the nurse of the patient identification, heart rate, and a readout of rhythm.</a:t>
            </a:r>
          </a:p>
          <a:p>
            <a:pPr algn="just">
              <a:buClr>
                <a:schemeClr val="accent1">
                  <a:lumMod val="75000"/>
                </a:schemeClr>
              </a:buClr>
              <a:buFont typeface="Wingdings" panose="05000000000000000000" pitchFamily="2" charset="2"/>
              <a:buChar char="§"/>
            </a:pPr>
            <a:r>
              <a:rPr lang="en-US" sz="2400" b="1" dirty="0" smtClean="0">
                <a:solidFill>
                  <a:schemeClr val="accent1">
                    <a:lumMod val="75000"/>
                  </a:schemeClr>
                </a:solidFill>
                <a:latin typeface="+mj-lt"/>
              </a:rPr>
              <a:t>Medical e-mail:</a:t>
            </a:r>
          </a:p>
          <a:p>
            <a:pPr marL="0" indent="0" algn="just">
              <a:buClr>
                <a:schemeClr val="accent1">
                  <a:lumMod val="75000"/>
                </a:schemeClr>
              </a:buClr>
              <a:buNone/>
            </a:pPr>
            <a:r>
              <a:rPr lang="en-US" sz="2400" dirty="0" smtClean="0">
                <a:latin typeface="+mj-lt"/>
              </a:rPr>
              <a:t>Physicians are using e-mail more and more to communicate with their patients.</a:t>
            </a:r>
          </a:p>
          <a:p>
            <a:pPr marL="0" indent="0" algn="just">
              <a:buClr>
                <a:schemeClr val="accent1">
                  <a:lumMod val="75000"/>
                </a:schemeClr>
              </a:buClr>
              <a:buNone/>
            </a:pPr>
            <a:endParaRPr lang="en-US" sz="2400" dirty="0" smtClean="0">
              <a:latin typeface="+mj-lt"/>
            </a:endParaRPr>
          </a:p>
          <a:p>
            <a:pPr marL="0" indent="0" algn="just">
              <a:buClr>
                <a:schemeClr val="accent1">
                  <a:lumMod val="75000"/>
                </a:schemeClr>
              </a:buClr>
              <a:buNone/>
            </a:pPr>
            <a:endParaRPr lang="en-US" sz="2400" dirty="0">
              <a:latin typeface="+mj-lt"/>
            </a:endParaRPr>
          </a:p>
        </p:txBody>
      </p:sp>
      <p:sp>
        <p:nvSpPr>
          <p:cNvPr id="4" name="Slide Number Placeholder 3"/>
          <p:cNvSpPr>
            <a:spLocks noGrp="1"/>
          </p:cNvSpPr>
          <p:nvPr>
            <p:ph type="sldNum" sz="quarter" idx="12"/>
          </p:nvPr>
        </p:nvSpPr>
        <p:spPr/>
        <p:txBody>
          <a:bodyPr/>
          <a:lstStyle/>
          <a:p>
            <a:fld id="{71B7BAC7-FE87-40F6-AA24-4F4685D1B022}" type="slidenum">
              <a:rPr lang="en-US" smtClean="0"/>
              <a:pPr/>
              <a:t>21</a:t>
            </a:fld>
            <a:endParaRPr lang="en-US"/>
          </a:p>
        </p:txBody>
      </p:sp>
    </p:spTree>
    <p:extLst>
      <p:ext uri="{BB962C8B-B14F-4D97-AF65-F5344CB8AC3E}">
        <p14:creationId xmlns="" xmlns:p14="http://schemas.microsoft.com/office/powerpoint/2010/main" val="2724027885"/>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62100" y="940157"/>
            <a:ext cx="9791700" cy="5004986"/>
          </a:xfrm>
        </p:spPr>
        <p:txBody>
          <a:bodyPr>
            <a:normAutofit/>
          </a:bodyPr>
          <a:lstStyle/>
          <a:p>
            <a:pPr>
              <a:buClr>
                <a:schemeClr val="accent1">
                  <a:lumMod val="75000"/>
                </a:schemeClr>
              </a:buClr>
              <a:buFont typeface="Wingdings" panose="05000000000000000000" pitchFamily="2" charset="2"/>
              <a:buChar char="§"/>
            </a:pPr>
            <a:r>
              <a:rPr lang="en-US" sz="2400" b="1" dirty="0" smtClean="0">
                <a:solidFill>
                  <a:schemeClr val="accent1">
                    <a:lumMod val="75000"/>
                  </a:schemeClr>
                </a:solidFill>
                <a:latin typeface="+mj-lt"/>
              </a:rPr>
              <a:t>Handheld communications systems:</a:t>
            </a:r>
          </a:p>
          <a:p>
            <a:pPr marL="0" indent="0" algn="just">
              <a:buClr>
                <a:schemeClr val="accent1">
                  <a:lumMod val="75000"/>
                </a:schemeClr>
              </a:buClr>
              <a:buNone/>
            </a:pPr>
            <a:r>
              <a:rPr lang="en-US" sz="2400" dirty="0" smtClean="0">
                <a:latin typeface="+mj-lt"/>
              </a:rPr>
              <a:t>There is more and more software for handheld devices such as personal digital assistants that allow staff to get information quickly when they need it.</a:t>
            </a:r>
          </a:p>
          <a:p>
            <a:pPr algn="just">
              <a:buClr>
                <a:schemeClr val="accent1">
                  <a:lumMod val="75000"/>
                </a:schemeClr>
              </a:buClr>
              <a:buFont typeface="Wingdings" panose="05000000000000000000" pitchFamily="2" charset="2"/>
              <a:buChar char="§"/>
            </a:pPr>
            <a:r>
              <a:rPr lang="en-US" sz="2400" b="1" dirty="0" smtClean="0">
                <a:solidFill>
                  <a:schemeClr val="accent1">
                    <a:lumMod val="75000"/>
                  </a:schemeClr>
                </a:solidFill>
                <a:latin typeface="+mj-lt"/>
              </a:rPr>
              <a:t>Internet prescriptions:</a:t>
            </a:r>
          </a:p>
          <a:p>
            <a:pPr marL="0" indent="0" algn="just">
              <a:buClr>
                <a:schemeClr val="accent1">
                  <a:lumMod val="75000"/>
                </a:schemeClr>
              </a:buClr>
              <a:buNone/>
            </a:pPr>
            <a:r>
              <a:rPr lang="en-US" sz="2400" dirty="0" smtClean="0">
                <a:latin typeface="+mj-lt"/>
              </a:rPr>
              <a:t>A patient can now go on the internet and obtain prescribed drugs. There are great safety and legal risks with this practice.</a:t>
            </a:r>
          </a:p>
          <a:p>
            <a:pPr algn="just">
              <a:buClr>
                <a:schemeClr val="accent1">
                  <a:lumMod val="75000"/>
                </a:schemeClr>
              </a:buClr>
              <a:buFont typeface="Wingdings" panose="05000000000000000000" pitchFamily="2" charset="2"/>
              <a:buChar char="§"/>
            </a:pPr>
            <a:r>
              <a:rPr lang="en-US" sz="2400" b="1" dirty="0" smtClean="0">
                <a:solidFill>
                  <a:schemeClr val="accent1">
                    <a:lumMod val="75000"/>
                  </a:schemeClr>
                </a:solidFill>
                <a:latin typeface="+mj-lt"/>
              </a:rPr>
              <a:t>Home health and IT:</a:t>
            </a:r>
          </a:p>
          <a:p>
            <a:pPr marL="0" indent="0" algn="just">
              <a:buClr>
                <a:schemeClr val="accent1">
                  <a:lumMod val="75000"/>
                </a:schemeClr>
              </a:buClr>
              <a:buNone/>
            </a:pPr>
            <a:r>
              <a:rPr lang="en-US" sz="2400" dirty="0" smtClean="0">
                <a:latin typeface="+mj-lt"/>
              </a:rPr>
              <a:t>What is happening in this health care setting? Web based programs for patient monitoring and interactive video-based programs are expanding. Congestive heart disease, diabetes, and coronary disease are the three conditions that have been focused on when these services have been developed.</a:t>
            </a:r>
          </a:p>
          <a:p>
            <a:pPr marL="0" indent="0" algn="just">
              <a:buClr>
                <a:schemeClr val="accent1">
                  <a:lumMod val="75000"/>
                </a:schemeClr>
              </a:buClr>
              <a:buNone/>
            </a:pPr>
            <a:endParaRPr lang="en-US" sz="2400" dirty="0">
              <a:latin typeface="+mj-lt"/>
            </a:endParaRPr>
          </a:p>
        </p:txBody>
      </p:sp>
      <p:sp>
        <p:nvSpPr>
          <p:cNvPr id="4" name="Slide Number Placeholder 3"/>
          <p:cNvSpPr>
            <a:spLocks noGrp="1"/>
          </p:cNvSpPr>
          <p:nvPr>
            <p:ph type="sldNum" sz="quarter" idx="12"/>
          </p:nvPr>
        </p:nvSpPr>
        <p:spPr/>
        <p:txBody>
          <a:bodyPr/>
          <a:lstStyle/>
          <a:p>
            <a:fld id="{71B7BAC7-FE87-40F6-AA24-4F4685D1B022}" type="slidenum">
              <a:rPr lang="en-US" smtClean="0"/>
              <a:pPr/>
              <a:t>22</a:t>
            </a:fld>
            <a:endParaRPr lang="en-US"/>
          </a:p>
        </p:txBody>
      </p:sp>
    </p:spTree>
    <p:extLst>
      <p:ext uri="{BB962C8B-B14F-4D97-AF65-F5344CB8AC3E}">
        <p14:creationId xmlns="" xmlns:p14="http://schemas.microsoft.com/office/powerpoint/2010/main" val="3774712944"/>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000" b="1" dirty="0" smtClean="0"/>
              <a:t>Implications for nursing education</a:t>
            </a:r>
            <a:endParaRPr lang="en-US" sz="4000" b="1" dirty="0"/>
          </a:p>
        </p:txBody>
      </p:sp>
      <p:sp>
        <p:nvSpPr>
          <p:cNvPr id="3" name="Content Placeholder 2"/>
          <p:cNvSpPr>
            <a:spLocks noGrp="1"/>
          </p:cNvSpPr>
          <p:nvPr>
            <p:ph idx="1"/>
          </p:nvPr>
        </p:nvSpPr>
        <p:spPr>
          <a:xfrm>
            <a:off x="1562100" y="2096081"/>
            <a:ext cx="9791700" cy="3609260"/>
          </a:xfrm>
        </p:spPr>
        <p:txBody>
          <a:bodyPr/>
          <a:lstStyle/>
          <a:p>
            <a:pPr algn="just">
              <a:buClr>
                <a:schemeClr val="accent1">
                  <a:lumMod val="75000"/>
                </a:schemeClr>
              </a:buClr>
              <a:buFont typeface="Wingdings" panose="05000000000000000000" pitchFamily="2" charset="2"/>
              <a:buChar char="v"/>
            </a:pPr>
            <a:r>
              <a:rPr lang="en-US" sz="2400" dirty="0">
                <a:latin typeface="+mj-lt"/>
              </a:rPr>
              <a:t>Information technology and telehealth certainly have implications for nursing education. student expect greater use of IT as they use it more in their personal </a:t>
            </a:r>
            <a:r>
              <a:rPr lang="en-US" sz="2400" dirty="0" smtClean="0">
                <a:latin typeface="+mj-lt"/>
              </a:rPr>
              <a:t>lives. </a:t>
            </a:r>
          </a:p>
          <a:p>
            <a:pPr algn="just">
              <a:buClr>
                <a:schemeClr val="accent1">
                  <a:lumMod val="75000"/>
                </a:schemeClr>
              </a:buClr>
              <a:buFont typeface="Wingdings" panose="05000000000000000000" pitchFamily="2" charset="2"/>
              <a:buChar char="v"/>
            </a:pPr>
            <a:r>
              <a:rPr lang="en-US" sz="2400" dirty="0" smtClean="0">
                <a:latin typeface="+mj-lt"/>
              </a:rPr>
              <a:t>IPod</a:t>
            </a:r>
            <a:r>
              <a:rPr lang="en-US" sz="2400" dirty="0">
                <a:latin typeface="+mj-lt"/>
              </a:rPr>
              <a:t>, PDAs, Internet tools such as </a:t>
            </a:r>
            <a:r>
              <a:rPr lang="en-US" sz="2400" dirty="0" smtClean="0">
                <a:latin typeface="+mj-lt"/>
              </a:rPr>
              <a:t>Facebook </a:t>
            </a:r>
            <a:r>
              <a:rPr lang="en-US" sz="2400" dirty="0">
                <a:latin typeface="+mj-lt"/>
              </a:rPr>
              <a:t>and </a:t>
            </a:r>
            <a:r>
              <a:rPr lang="en-US" sz="2400" dirty="0" smtClean="0">
                <a:latin typeface="+mj-lt"/>
              </a:rPr>
              <a:t>Myspace, </a:t>
            </a:r>
            <a:r>
              <a:rPr lang="en-US" sz="2400" dirty="0">
                <a:latin typeface="+mj-lt"/>
              </a:rPr>
              <a:t>and mobile telephones can provide  instant information and can also be very interactive.</a:t>
            </a:r>
          </a:p>
          <a:p>
            <a:pPr algn="just">
              <a:buClr>
                <a:schemeClr val="accent1">
                  <a:lumMod val="75000"/>
                </a:schemeClr>
              </a:buClr>
              <a:buFont typeface="Wingdings" panose="05000000000000000000" pitchFamily="2" charset="2"/>
              <a:buChar char="v"/>
            </a:pPr>
            <a:r>
              <a:rPr lang="en-US" sz="2400" dirty="0">
                <a:latin typeface="+mj-lt"/>
              </a:rPr>
              <a:t>These methods can be used to increase student-faculty communication and have the potential to provide different methods for student-faculty supervision in the clinical area. </a:t>
            </a:r>
          </a:p>
          <a:p>
            <a:pPr>
              <a:buFont typeface="Wingdings" panose="05000000000000000000" pitchFamily="2" charset="2"/>
              <a:buChar char="v"/>
            </a:pPr>
            <a:endParaRPr lang="en-US" dirty="0"/>
          </a:p>
        </p:txBody>
      </p:sp>
      <p:sp>
        <p:nvSpPr>
          <p:cNvPr id="4" name="Slide Number Placeholder 3"/>
          <p:cNvSpPr>
            <a:spLocks noGrp="1"/>
          </p:cNvSpPr>
          <p:nvPr>
            <p:ph type="sldNum" sz="quarter" idx="12"/>
          </p:nvPr>
        </p:nvSpPr>
        <p:spPr/>
        <p:txBody>
          <a:bodyPr/>
          <a:lstStyle/>
          <a:p>
            <a:fld id="{71B7BAC7-FE87-40F6-AA24-4F4685D1B022}" type="slidenum">
              <a:rPr lang="en-US" smtClean="0"/>
              <a:pPr/>
              <a:t>23</a:t>
            </a:fld>
            <a:endParaRPr lang="en-US"/>
          </a:p>
        </p:txBody>
      </p:sp>
    </p:spTree>
    <p:extLst>
      <p:ext uri="{BB962C8B-B14F-4D97-AF65-F5344CB8AC3E}">
        <p14:creationId xmlns="" xmlns:p14="http://schemas.microsoft.com/office/powerpoint/2010/main" val="44347307"/>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Implications for patient education</a:t>
            </a:r>
            <a:endParaRPr lang="en-US" dirty="0"/>
          </a:p>
        </p:txBody>
      </p:sp>
      <p:sp>
        <p:nvSpPr>
          <p:cNvPr id="3" name="Content Placeholder 2"/>
          <p:cNvSpPr>
            <a:spLocks noGrp="1"/>
          </p:cNvSpPr>
          <p:nvPr>
            <p:ph idx="1"/>
          </p:nvPr>
        </p:nvSpPr>
        <p:spPr>
          <a:xfrm>
            <a:off x="1562100" y="1803042"/>
            <a:ext cx="9791700" cy="4327302"/>
          </a:xfrm>
        </p:spPr>
        <p:txBody>
          <a:bodyPr>
            <a:normAutofit fontScale="85000" lnSpcReduction="20000"/>
          </a:bodyPr>
          <a:lstStyle/>
          <a:p>
            <a:pPr algn="just">
              <a:buClr>
                <a:schemeClr val="accent1">
                  <a:lumMod val="75000"/>
                </a:schemeClr>
              </a:buClr>
              <a:buFont typeface="Wingdings" panose="05000000000000000000" pitchFamily="2" charset="2"/>
              <a:buChar char="v"/>
            </a:pPr>
            <a:r>
              <a:rPr lang="en-US" dirty="0">
                <a:latin typeface="+mj-lt"/>
              </a:rPr>
              <a:t>E-health is now commonplace in many health care organization. </a:t>
            </a:r>
          </a:p>
          <a:p>
            <a:pPr algn="just">
              <a:buClr>
                <a:schemeClr val="accent1">
                  <a:lumMod val="75000"/>
                </a:schemeClr>
              </a:buClr>
              <a:buFont typeface="Wingdings" panose="05000000000000000000" pitchFamily="2" charset="2"/>
              <a:buChar char="v"/>
            </a:pPr>
            <a:r>
              <a:rPr lang="en-US" dirty="0">
                <a:latin typeface="+mj-lt"/>
              </a:rPr>
              <a:t>Consumers use the internet  to find health </a:t>
            </a:r>
            <a:r>
              <a:rPr lang="en-US" dirty="0" smtClean="0">
                <a:latin typeface="+mj-lt"/>
              </a:rPr>
              <a:t>information, </a:t>
            </a:r>
            <a:r>
              <a:rPr lang="en-US" dirty="0">
                <a:latin typeface="+mj-lt"/>
              </a:rPr>
              <a:t>store personal health </a:t>
            </a:r>
            <a:r>
              <a:rPr lang="en-US" dirty="0" smtClean="0">
                <a:latin typeface="+mj-lt"/>
              </a:rPr>
              <a:t>information, </a:t>
            </a:r>
            <a:r>
              <a:rPr lang="en-US" dirty="0">
                <a:latin typeface="+mj-lt"/>
              </a:rPr>
              <a:t>communicate with health care </a:t>
            </a:r>
            <a:r>
              <a:rPr lang="en-US" dirty="0" smtClean="0">
                <a:latin typeface="+mj-lt"/>
              </a:rPr>
              <a:t>provides, </a:t>
            </a:r>
            <a:r>
              <a:rPr lang="en-US" dirty="0">
                <a:latin typeface="+mj-lt"/>
              </a:rPr>
              <a:t>and in many others ways</a:t>
            </a:r>
            <a:r>
              <a:rPr lang="en-US" dirty="0" smtClean="0">
                <a:latin typeface="+mj-lt"/>
              </a:rPr>
              <a:t>.</a:t>
            </a:r>
          </a:p>
          <a:p>
            <a:pPr algn="just">
              <a:buClr>
                <a:schemeClr val="accent1">
                  <a:lumMod val="75000"/>
                </a:schemeClr>
              </a:buClr>
              <a:buFont typeface="Wingdings" panose="05000000000000000000" pitchFamily="2" charset="2"/>
              <a:buChar char="v"/>
            </a:pPr>
            <a:r>
              <a:rPr lang="en-US" b="1" dirty="0">
                <a:solidFill>
                  <a:schemeClr val="accent1">
                    <a:lumMod val="75000"/>
                  </a:schemeClr>
                </a:solidFill>
                <a:latin typeface="+mj-lt"/>
              </a:rPr>
              <a:t>The patient –oriented materials that could help nurses in the management of care include: </a:t>
            </a:r>
          </a:p>
          <a:p>
            <a:pPr algn="just">
              <a:buClr>
                <a:schemeClr val="accent1">
                  <a:lumMod val="75000"/>
                </a:schemeClr>
              </a:buClr>
              <a:buFont typeface="Wingdings" panose="05000000000000000000" pitchFamily="2" charset="2"/>
              <a:buChar char="§"/>
            </a:pPr>
            <a:r>
              <a:rPr lang="en-US" dirty="0">
                <a:latin typeface="+mj-lt"/>
              </a:rPr>
              <a:t>Preoperative </a:t>
            </a:r>
            <a:r>
              <a:rPr lang="en-US" dirty="0" smtClean="0">
                <a:latin typeface="+mj-lt"/>
              </a:rPr>
              <a:t>instruction.</a:t>
            </a:r>
            <a:endParaRPr lang="en-US" dirty="0">
              <a:latin typeface="+mj-lt"/>
            </a:endParaRPr>
          </a:p>
          <a:p>
            <a:pPr algn="just">
              <a:buClr>
                <a:schemeClr val="accent1">
                  <a:lumMod val="75000"/>
                </a:schemeClr>
              </a:buClr>
              <a:buFont typeface="Wingdings" panose="05000000000000000000" pitchFamily="2" charset="2"/>
              <a:buChar char="§"/>
            </a:pPr>
            <a:r>
              <a:rPr lang="en-US" dirty="0">
                <a:latin typeface="+mj-lt"/>
              </a:rPr>
              <a:t>Patient education guides for common problem (for example, </a:t>
            </a:r>
            <a:r>
              <a:rPr lang="en-US" dirty="0" smtClean="0">
                <a:latin typeface="+mj-lt"/>
              </a:rPr>
              <a:t>diabetes, cardiac, and so on ).</a:t>
            </a:r>
            <a:endParaRPr lang="en-US" dirty="0">
              <a:latin typeface="+mj-lt"/>
            </a:endParaRPr>
          </a:p>
          <a:p>
            <a:pPr algn="just">
              <a:buClr>
                <a:schemeClr val="accent1">
                  <a:lumMod val="75000"/>
                </a:schemeClr>
              </a:buClr>
              <a:buFont typeface="Wingdings" panose="05000000000000000000" pitchFamily="2" charset="2"/>
              <a:buChar char="§"/>
            </a:pPr>
            <a:r>
              <a:rPr lang="en-US" dirty="0">
                <a:latin typeface="+mj-lt"/>
              </a:rPr>
              <a:t>Description of postoperative </a:t>
            </a:r>
            <a:r>
              <a:rPr lang="en-US" dirty="0" smtClean="0">
                <a:latin typeface="+mj-lt"/>
              </a:rPr>
              <a:t>experience.</a:t>
            </a:r>
            <a:endParaRPr lang="en-US" dirty="0">
              <a:latin typeface="+mj-lt"/>
            </a:endParaRPr>
          </a:p>
          <a:p>
            <a:pPr algn="just">
              <a:buClr>
                <a:schemeClr val="accent1">
                  <a:lumMod val="75000"/>
                </a:schemeClr>
              </a:buClr>
              <a:buFont typeface="Wingdings" panose="05000000000000000000" pitchFamily="2" charset="2"/>
              <a:buChar char="§"/>
            </a:pPr>
            <a:r>
              <a:rPr lang="en-US" dirty="0">
                <a:latin typeface="+mj-lt"/>
              </a:rPr>
              <a:t>Description of admission </a:t>
            </a:r>
            <a:r>
              <a:rPr lang="en-US" dirty="0" smtClean="0">
                <a:latin typeface="+mj-lt"/>
              </a:rPr>
              <a:t>process.</a:t>
            </a:r>
            <a:endParaRPr lang="en-US" dirty="0">
              <a:latin typeface="+mj-lt"/>
            </a:endParaRPr>
          </a:p>
          <a:p>
            <a:pPr algn="just">
              <a:buClr>
                <a:schemeClr val="accent1">
                  <a:lumMod val="75000"/>
                </a:schemeClr>
              </a:buClr>
              <a:buFont typeface="Wingdings" panose="05000000000000000000" pitchFamily="2" charset="2"/>
              <a:buChar char="§"/>
            </a:pPr>
            <a:r>
              <a:rPr lang="en-US" dirty="0">
                <a:latin typeface="+mj-lt"/>
              </a:rPr>
              <a:t>Description of discharge </a:t>
            </a:r>
            <a:r>
              <a:rPr lang="en-US" dirty="0" smtClean="0">
                <a:latin typeface="+mj-lt"/>
              </a:rPr>
              <a:t>process.</a:t>
            </a:r>
            <a:endParaRPr lang="en-US" dirty="0">
              <a:latin typeface="+mj-lt"/>
            </a:endParaRPr>
          </a:p>
          <a:p>
            <a:pPr marL="0" indent="0">
              <a:buNone/>
            </a:pPr>
            <a:endParaRPr lang="en-US" dirty="0"/>
          </a:p>
        </p:txBody>
      </p:sp>
      <p:sp>
        <p:nvSpPr>
          <p:cNvPr id="4" name="Slide Number Placeholder 3"/>
          <p:cNvSpPr>
            <a:spLocks noGrp="1"/>
          </p:cNvSpPr>
          <p:nvPr>
            <p:ph type="sldNum" sz="quarter" idx="12"/>
          </p:nvPr>
        </p:nvSpPr>
        <p:spPr/>
        <p:txBody>
          <a:bodyPr/>
          <a:lstStyle/>
          <a:p>
            <a:fld id="{71B7BAC7-FE87-40F6-AA24-4F4685D1B022}" type="slidenum">
              <a:rPr lang="en-US" smtClean="0"/>
              <a:pPr/>
              <a:t>24</a:t>
            </a:fld>
            <a:endParaRPr lang="en-US"/>
          </a:p>
        </p:txBody>
      </p:sp>
    </p:spTree>
    <p:extLst>
      <p:ext uri="{BB962C8B-B14F-4D97-AF65-F5344CB8AC3E}">
        <p14:creationId xmlns="" xmlns:p14="http://schemas.microsoft.com/office/powerpoint/2010/main" val="3079566776"/>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62100" y="850006"/>
            <a:ext cx="9791700" cy="5326957"/>
          </a:xfrm>
        </p:spPr>
        <p:txBody>
          <a:bodyPr>
            <a:normAutofit fontScale="92500" lnSpcReduction="10000"/>
          </a:bodyPr>
          <a:lstStyle/>
          <a:p>
            <a:pPr algn="just">
              <a:buClr>
                <a:schemeClr val="accent1">
                  <a:lumMod val="75000"/>
                </a:schemeClr>
              </a:buClr>
              <a:buFont typeface="Wingdings" panose="05000000000000000000" pitchFamily="2" charset="2"/>
              <a:buChar char="§"/>
            </a:pPr>
            <a:r>
              <a:rPr lang="en-US" sz="2600" dirty="0">
                <a:latin typeface="+mj-lt"/>
              </a:rPr>
              <a:t>Description of charge planning  and role of </a:t>
            </a:r>
            <a:r>
              <a:rPr lang="en-US" sz="2600" dirty="0" smtClean="0">
                <a:latin typeface="+mj-lt"/>
              </a:rPr>
              <a:t>patient.</a:t>
            </a:r>
            <a:endParaRPr lang="en-US" sz="2600" dirty="0">
              <a:latin typeface="+mj-lt"/>
            </a:endParaRPr>
          </a:p>
          <a:p>
            <a:pPr algn="just">
              <a:buClr>
                <a:schemeClr val="accent1">
                  <a:lumMod val="75000"/>
                </a:schemeClr>
              </a:buClr>
              <a:buFont typeface="Wingdings" panose="05000000000000000000" pitchFamily="2" charset="2"/>
              <a:buChar char="§"/>
            </a:pPr>
            <a:r>
              <a:rPr lang="en-US" sz="2600" dirty="0">
                <a:latin typeface="+mj-lt"/>
              </a:rPr>
              <a:t>Family visiting </a:t>
            </a:r>
            <a:r>
              <a:rPr lang="en-US" sz="2600" dirty="0" smtClean="0">
                <a:latin typeface="+mj-lt"/>
              </a:rPr>
              <a:t>guidelines.</a:t>
            </a:r>
            <a:endParaRPr lang="en-US" sz="2600" dirty="0">
              <a:latin typeface="+mj-lt"/>
            </a:endParaRPr>
          </a:p>
          <a:p>
            <a:pPr algn="just">
              <a:buClr>
                <a:schemeClr val="accent1">
                  <a:lumMod val="75000"/>
                </a:schemeClr>
              </a:buClr>
              <a:buFont typeface="Wingdings" panose="05000000000000000000" pitchFamily="2" charset="2"/>
              <a:buChar char="§"/>
            </a:pPr>
            <a:r>
              <a:rPr lang="en-US" sz="2600" dirty="0">
                <a:latin typeface="+mj-lt"/>
              </a:rPr>
              <a:t>Patient </a:t>
            </a:r>
            <a:r>
              <a:rPr lang="en-US" sz="2600" dirty="0" smtClean="0">
                <a:latin typeface="+mj-lt"/>
              </a:rPr>
              <a:t>right.</a:t>
            </a:r>
            <a:endParaRPr lang="en-US" sz="2600" dirty="0">
              <a:latin typeface="+mj-lt"/>
            </a:endParaRPr>
          </a:p>
          <a:p>
            <a:pPr algn="just">
              <a:buClr>
                <a:schemeClr val="accent1">
                  <a:lumMod val="75000"/>
                </a:schemeClr>
              </a:buClr>
              <a:buFont typeface="Wingdings" panose="05000000000000000000" pitchFamily="2" charset="2"/>
              <a:buChar char="§"/>
            </a:pPr>
            <a:r>
              <a:rPr lang="en-US" sz="2600" dirty="0">
                <a:latin typeface="+mj-lt"/>
              </a:rPr>
              <a:t>Intensive care guideline  for family </a:t>
            </a:r>
            <a:r>
              <a:rPr lang="en-US" sz="2600" dirty="0" smtClean="0">
                <a:latin typeface="+mj-lt"/>
              </a:rPr>
              <a:t>member.</a:t>
            </a:r>
            <a:endParaRPr lang="en-US" sz="2600" dirty="0">
              <a:latin typeface="+mj-lt"/>
            </a:endParaRPr>
          </a:p>
          <a:p>
            <a:pPr algn="just">
              <a:buClr>
                <a:schemeClr val="accent1">
                  <a:lumMod val="75000"/>
                </a:schemeClr>
              </a:buClr>
              <a:buFont typeface="Wingdings" panose="05000000000000000000" pitchFamily="2" charset="2"/>
              <a:buChar char="§"/>
            </a:pPr>
            <a:r>
              <a:rPr lang="en-US" sz="2600" dirty="0">
                <a:latin typeface="+mj-lt"/>
              </a:rPr>
              <a:t> helping your child with </a:t>
            </a:r>
            <a:r>
              <a:rPr lang="en-US" sz="2600" dirty="0" smtClean="0">
                <a:latin typeface="+mj-lt"/>
              </a:rPr>
              <a:t>hospitalization.</a:t>
            </a:r>
            <a:endParaRPr lang="en-US" sz="2600" dirty="0">
              <a:latin typeface="+mj-lt"/>
            </a:endParaRPr>
          </a:p>
          <a:p>
            <a:pPr algn="just">
              <a:buClr>
                <a:schemeClr val="accent1">
                  <a:lumMod val="75000"/>
                </a:schemeClr>
              </a:buClr>
              <a:buFont typeface="Wingdings" panose="05000000000000000000" pitchFamily="2" charset="2"/>
              <a:buChar char="§"/>
            </a:pPr>
            <a:r>
              <a:rPr lang="en-US" sz="2600" dirty="0">
                <a:latin typeface="+mj-lt"/>
              </a:rPr>
              <a:t>Hospital </a:t>
            </a:r>
            <a:r>
              <a:rPr lang="en-US" sz="2600" dirty="0" smtClean="0">
                <a:latin typeface="+mj-lt"/>
              </a:rPr>
              <a:t>diets.</a:t>
            </a:r>
            <a:endParaRPr lang="en-US" sz="2600" dirty="0">
              <a:latin typeface="+mj-lt"/>
            </a:endParaRPr>
          </a:p>
          <a:p>
            <a:pPr algn="just">
              <a:buClr>
                <a:schemeClr val="accent1">
                  <a:lumMod val="75000"/>
                </a:schemeClr>
              </a:buClr>
              <a:buFont typeface="Wingdings" panose="05000000000000000000" pitchFamily="2" charset="2"/>
              <a:buChar char="§"/>
            </a:pPr>
            <a:r>
              <a:rPr lang="en-US" sz="2600" dirty="0">
                <a:latin typeface="+mj-lt"/>
              </a:rPr>
              <a:t>Helping your child cope with a parent/grandparent in the </a:t>
            </a:r>
            <a:r>
              <a:rPr lang="en-US" sz="2600" dirty="0" smtClean="0">
                <a:latin typeface="+mj-lt"/>
              </a:rPr>
              <a:t>hospital.</a:t>
            </a:r>
            <a:endParaRPr lang="en-US" sz="2600" dirty="0">
              <a:latin typeface="+mj-lt"/>
            </a:endParaRPr>
          </a:p>
          <a:p>
            <a:pPr algn="just">
              <a:buClr>
                <a:schemeClr val="accent1">
                  <a:lumMod val="75000"/>
                </a:schemeClr>
              </a:buClr>
              <a:buFont typeface="Wingdings" panose="05000000000000000000" pitchFamily="2" charset="2"/>
              <a:buChar char="§"/>
            </a:pPr>
            <a:r>
              <a:rPr lang="en-US" sz="2600" dirty="0">
                <a:latin typeface="+mj-lt"/>
              </a:rPr>
              <a:t>Appropriate flowers and plants to send to ensure </a:t>
            </a:r>
            <a:r>
              <a:rPr lang="en-US" sz="2600" dirty="0" smtClean="0">
                <a:latin typeface="+mj-lt"/>
              </a:rPr>
              <a:t>safety.</a:t>
            </a:r>
            <a:endParaRPr lang="en-US" sz="2600" dirty="0">
              <a:latin typeface="+mj-lt"/>
            </a:endParaRPr>
          </a:p>
          <a:p>
            <a:pPr algn="just">
              <a:buClr>
                <a:schemeClr val="accent1">
                  <a:lumMod val="75000"/>
                </a:schemeClr>
              </a:buClr>
              <a:buFont typeface="Wingdings" panose="05000000000000000000" pitchFamily="2" charset="2"/>
              <a:buChar char="§"/>
            </a:pPr>
            <a:r>
              <a:rPr lang="en-US" sz="2600" dirty="0">
                <a:latin typeface="+mj-lt"/>
              </a:rPr>
              <a:t>Reimbursement issue and </a:t>
            </a:r>
            <a:r>
              <a:rPr lang="en-US" sz="2600" dirty="0" smtClean="0">
                <a:latin typeface="+mj-lt"/>
              </a:rPr>
              <a:t>procedures.</a:t>
            </a:r>
            <a:endParaRPr lang="en-US" sz="2600" dirty="0">
              <a:latin typeface="+mj-lt"/>
            </a:endParaRPr>
          </a:p>
          <a:p>
            <a:pPr algn="just">
              <a:buClr>
                <a:schemeClr val="accent1">
                  <a:lumMod val="75000"/>
                </a:schemeClr>
              </a:buClr>
              <a:buFont typeface="Wingdings" panose="05000000000000000000" pitchFamily="2" charset="2"/>
              <a:buChar char="§"/>
            </a:pPr>
            <a:r>
              <a:rPr lang="en-US" sz="2600" dirty="0">
                <a:latin typeface="+mj-lt"/>
              </a:rPr>
              <a:t>Talking with you </a:t>
            </a:r>
            <a:r>
              <a:rPr lang="en-US" sz="2600" dirty="0" smtClean="0">
                <a:latin typeface="+mj-lt"/>
              </a:rPr>
              <a:t>doctors.</a:t>
            </a:r>
            <a:endParaRPr lang="en-US" sz="2600" dirty="0">
              <a:latin typeface="+mj-lt"/>
            </a:endParaRPr>
          </a:p>
          <a:p>
            <a:pPr algn="just">
              <a:buClr>
                <a:schemeClr val="accent1">
                  <a:lumMod val="75000"/>
                </a:schemeClr>
              </a:buClr>
              <a:buFont typeface="Wingdings" panose="05000000000000000000" pitchFamily="2" charset="2"/>
              <a:buChar char="§"/>
            </a:pPr>
            <a:r>
              <a:rPr lang="en-US" sz="2600" dirty="0">
                <a:latin typeface="+mj-lt"/>
              </a:rPr>
              <a:t>Talking with your </a:t>
            </a:r>
            <a:r>
              <a:rPr lang="en-US" sz="2600" dirty="0" smtClean="0">
                <a:latin typeface="+mj-lt"/>
              </a:rPr>
              <a:t>nurse.</a:t>
            </a:r>
            <a:endParaRPr lang="en-US" sz="2600" dirty="0">
              <a:latin typeface="+mj-lt"/>
            </a:endParaRPr>
          </a:p>
          <a:p>
            <a:pPr algn="just">
              <a:buClr>
                <a:schemeClr val="accent1">
                  <a:lumMod val="75000"/>
                </a:schemeClr>
              </a:buClr>
              <a:buFont typeface="Wingdings" panose="05000000000000000000" pitchFamily="2" charset="2"/>
              <a:buChar char="§"/>
            </a:pPr>
            <a:r>
              <a:rPr lang="en-US" sz="2600" dirty="0">
                <a:latin typeface="+mj-lt"/>
              </a:rPr>
              <a:t>Who is who ?finding your way around our </a:t>
            </a:r>
            <a:r>
              <a:rPr lang="en-US" sz="2600" dirty="0" smtClean="0">
                <a:latin typeface="+mj-lt"/>
              </a:rPr>
              <a:t>staff.</a:t>
            </a:r>
            <a:endParaRPr lang="en-US" sz="2600" dirty="0">
              <a:latin typeface="+mj-lt"/>
            </a:endParaRPr>
          </a:p>
          <a:p>
            <a:pPr algn="just">
              <a:buClr>
                <a:schemeClr val="accent1">
                  <a:lumMod val="75000"/>
                </a:schemeClr>
              </a:buClr>
              <a:buFont typeface="Wingdings" panose="05000000000000000000" pitchFamily="2" charset="2"/>
              <a:buChar char="§"/>
            </a:pPr>
            <a:r>
              <a:rPr lang="en-US" sz="2600" dirty="0">
                <a:latin typeface="+mj-lt"/>
              </a:rPr>
              <a:t>Patient satisfaction and patient </a:t>
            </a:r>
            <a:r>
              <a:rPr lang="en-US" sz="2600" dirty="0" smtClean="0">
                <a:latin typeface="+mj-lt"/>
              </a:rPr>
              <a:t>advocacy. </a:t>
            </a:r>
            <a:endParaRPr lang="en-US" sz="2600" dirty="0">
              <a:latin typeface="+mj-lt"/>
            </a:endParaRPr>
          </a:p>
          <a:p>
            <a:endParaRPr lang="en-US" dirty="0"/>
          </a:p>
        </p:txBody>
      </p:sp>
      <p:sp>
        <p:nvSpPr>
          <p:cNvPr id="4" name="Slide Number Placeholder 3"/>
          <p:cNvSpPr>
            <a:spLocks noGrp="1"/>
          </p:cNvSpPr>
          <p:nvPr>
            <p:ph type="sldNum" sz="quarter" idx="12"/>
          </p:nvPr>
        </p:nvSpPr>
        <p:spPr/>
        <p:txBody>
          <a:bodyPr/>
          <a:lstStyle/>
          <a:p>
            <a:fld id="{71B7BAC7-FE87-40F6-AA24-4F4685D1B022}" type="slidenum">
              <a:rPr lang="en-US" smtClean="0"/>
              <a:pPr/>
              <a:t>25</a:t>
            </a:fld>
            <a:endParaRPr lang="en-US"/>
          </a:p>
        </p:txBody>
      </p:sp>
    </p:spTree>
    <p:extLst>
      <p:ext uri="{BB962C8B-B14F-4D97-AF65-F5344CB8AC3E}">
        <p14:creationId xmlns="" xmlns:p14="http://schemas.microsoft.com/office/powerpoint/2010/main" val="2604310005"/>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35468" y="2292439"/>
            <a:ext cx="5750953" cy="2292439"/>
          </a:xfrm>
        </p:spPr>
        <p:txBody>
          <a:bodyPr>
            <a:noAutofit/>
          </a:bodyPr>
          <a:lstStyle/>
          <a:p>
            <a:r>
              <a:rPr lang="en-US" sz="9600" dirty="0" smtClean="0">
                <a:ln w="0"/>
                <a:solidFill>
                  <a:schemeClr val="accent1"/>
                </a:solidFill>
                <a:effectLst>
                  <a:outerShdw blurRad="38100" dist="25400" dir="5400000" algn="ctr" rotWithShape="0">
                    <a:srgbClr val="6E747A">
                      <a:alpha val="43000"/>
                    </a:srgbClr>
                  </a:outerShdw>
                </a:effectLst>
              </a:rPr>
              <a:t>Thank you </a:t>
            </a:r>
            <a:endParaRPr lang="en-US" sz="9600" dirty="0">
              <a:ln w="0"/>
              <a:solidFill>
                <a:schemeClr val="accent1"/>
              </a:solidFill>
              <a:effectLst>
                <a:outerShdw blurRad="38100" dist="25400" dir="5400000" algn="ctr" rotWithShape="0">
                  <a:srgbClr val="6E747A">
                    <a:alpha val="43000"/>
                  </a:srgbClr>
                </a:outerShdw>
              </a:effectLst>
            </a:endParaRPr>
          </a:p>
        </p:txBody>
      </p:sp>
      <p:sp>
        <p:nvSpPr>
          <p:cNvPr id="3" name="Slide Number Placeholder 2"/>
          <p:cNvSpPr>
            <a:spLocks noGrp="1"/>
          </p:cNvSpPr>
          <p:nvPr>
            <p:ph type="sldNum" sz="quarter" idx="12"/>
          </p:nvPr>
        </p:nvSpPr>
        <p:spPr/>
        <p:txBody>
          <a:bodyPr/>
          <a:lstStyle/>
          <a:p>
            <a:fld id="{71B7BAC7-FE87-40F6-AA24-4F4685D1B022}" type="slidenum">
              <a:rPr lang="en-US" smtClean="0"/>
              <a:pPr/>
              <a:t>26</a:t>
            </a:fld>
            <a:endParaRPr lang="en-US"/>
          </a:p>
        </p:txBody>
      </p:sp>
    </p:spTree>
    <p:extLst>
      <p:ext uri="{BB962C8B-B14F-4D97-AF65-F5344CB8AC3E}">
        <p14:creationId xmlns="" xmlns:p14="http://schemas.microsoft.com/office/powerpoint/2010/main" val="2953117428"/>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000" b="1" dirty="0" smtClean="0"/>
              <a:t>Importance of information and clinical technology</a:t>
            </a:r>
            <a:endParaRPr lang="en-US" sz="4000" dirty="0"/>
          </a:p>
        </p:txBody>
      </p:sp>
      <p:sp>
        <p:nvSpPr>
          <p:cNvPr id="3" name="Content Placeholder 2"/>
          <p:cNvSpPr>
            <a:spLocks noGrp="1"/>
          </p:cNvSpPr>
          <p:nvPr>
            <p:ph idx="1"/>
          </p:nvPr>
        </p:nvSpPr>
        <p:spPr>
          <a:xfrm>
            <a:off x="1562100" y="1825624"/>
            <a:ext cx="9791700" cy="4485023"/>
          </a:xfrm>
        </p:spPr>
        <p:txBody>
          <a:bodyPr>
            <a:normAutofit/>
          </a:bodyPr>
          <a:lstStyle/>
          <a:p>
            <a:pPr algn="just">
              <a:buClr>
                <a:schemeClr val="accent1">
                  <a:lumMod val="75000"/>
                </a:schemeClr>
              </a:buClr>
              <a:buFont typeface="Wingdings" panose="05000000000000000000" pitchFamily="2" charset="2"/>
              <a:buChar char="v"/>
            </a:pPr>
            <a:r>
              <a:rPr lang="en-US" sz="2400" dirty="0">
                <a:latin typeface="+mj-lt"/>
              </a:rPr>
              <a:t>The explosion of information and technology has brought the heath care delivery system into a new area.</a:t>
            </a:r>
          </a:p>
          <a:p>
            <a:pPr algn="just">
              <a:buClr>
                <a:schemeClr val="accent1">
                  <a:lumMod val="75000"/>
                </a:schemeClr>
              </a:buClr>
              <a:buFont typeface="Wingdings" panose="05000000000000000000" pitchFamily="2" charset="2"/>
              <a:buChar char="v"/>
            </a:pPr>
            <a:r>
              <a:rPr lang="en-US" sz="2400" dirty="0">
                <a:latin typeface="+mj-lt"/>
              </a:rPr>
              <a:t>Allowed health care to expand into new areas and to improve others.</a:t>
            </a:r>
          </a:p>
          <a:p>
            <a:pPr algn="just">
              <a:buClr>
                <a:schemeClr val="accent1">
                  <a:lumMod val="75000"/>
                </a:schemeClr>
              </a:buClr>
              <a:buFont typeface="Wingdings" panose="05000000000000000000" pitchFamily="2" charset="2"/>
              <a:buChar char="v"/>
            </a:pPr>
            <a:r>
              <a:rPr lang="en-US" sz="2400" dirty="0">
                <a:latin typeface="+mj-lt"/>
              </a:rPr>
              <a:t>Information and technology have affected </a:t>
            </a:r>
            <a:r>
              <a:rPr lang="en-US" sz="2400" b="1" dirty="0">
                <a:latin typeface="+mj-lt"/>
              </a:rPr>
              <a:t>clinical practice, communication, structure  of organizations, consumers, workforce issue, quality care issues and outcomes, costs and reimbursement, and ethical and legal concerns.</a:t>
            </a:r>
          </a:p>
          <a:p>
            <a:pPr algn="just">
              <a:buClr>
                <a:schemeClr val="accent1">
                  <a:lumMod val="75000"/>
                </a:schemeClr>
              </a:buClr>
              <a:buFont typeface="Wingdings" panose="05000000000000000000" pitchFamily="2" charset="2"/>
              <a:buChar char="v"/>
            </a:pPr>
            <a:r>
              <a:rPr lang="en-US" sz="2400" b="1" dirty="0" smtClean="0">
                <a:latin typeface="+mj-lt"/>
              </a:rPr>
              <a:t>American Nursing Association (ANA) </a:t>
            </a:r>
            <a:r>
              <a:rPr lang="en-US" sz="2400" b="1" dirty="0">
                <a:latin typeface="+mj-lt"/>
              </a:rPr>
              <a:t>has important conference "using innovative technology to enhance patient care delivery”.</a:t>
            </a:r>
          </a:p>
          <a:p>
            <a:pPr algn="just">
              <a:buClr>
                <a:schemeClr val="accent1">
                  <a:lumMod val="75000"/>
                </a:schemeClr>
              </a:buClr>
              <a:buFont typeface="Wingdings" panose="05000000000000000000" pitchFamily="2" charset="2"/>
              <a:buChar char="v"/>
            </a:pPr>
            <a:r>
              <a:rPr lang="en-US" sz="2400" dirty="0">
                <a:latin typeface="+mj-lt"/>
              </a:rPr>
              <a:t>This conference focused on the following 7 issues that reflect the broad impact of technology in the health care environment</a:t>
            </a:r>
            <a:r>
              <a:rPr lang="en-US" sz="2400" dirty="0" smtClean="0">
                <a:latin typeface="+mj-lt"/>
              </a:rPr>
              <a:t>.</a:t>
            </a:r>
            <a:endParaRPr lang="en-US" sz="2400" dirty="0">
              <a:latin typeface="+mj-lt"/>
            </a:endParaRPr>
          </a:p>
        </p:txBody>
      </p:sp>
      <p:sp>
        <p:nvSpPr>
          <p:cNvPr id="4" name="Slide Number Placeholder 3"/>
          <p:cNvSpPr>
            <a:spLocks noGrp="1"/>
          </p:cNvSpPr>
          <p:nvPr>
            <p:ph type="sldNum" sz="quarter" idx="12"/>
          </p:nvPr>
        </p:nvSpPr>
        <p:spPr/>
        <p:txBody>
          <a:bodyPr/>
          <a:lstStyle/>
          <a:p>
            <a:fld id="{71B7BAC7-FE87-40F6-AA24-4F4685D1B022}" type="slidenum">
              <a:rPr lang="en-US" smtClean="0"/>
              <a:pPr/>
              <a:t>3</a:t>
            </a:fld>
            <a:endParaRPr lang="en-US"/>
          </a:p>
        </p:txBody>
      </p:sp>
    </p:spTree>
    <p:extLst>
      <p:ext uri="{BB962C8B-B14F-4D97-AF65-F5344CB8AC3E}">
        <p14:creationId xmlns="" xmlns:p14="http://schemas.microsoft.com/office/powerpoint/2010/main" val="3101816755"/>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62099" y="613954"/>
            <a:ext cx="9907089" cy="5323207"/>
          </a:xfrm>
        </p:spPr>
        <p:txBody>
          <a:bodyPr>
            <a:normAutofit/>
          </a:bodyPr>
          <a:lstStyle/>
          <a:p>
            <a:pPr algn="just">
              <a:buClr>
                <a:schemeClr val="accent1">
                  <a:lumMod val="75000"/>
                </a:schemeClr>
              </a:buClr>
              <a:buNone/>
            </a:pPr>
            <a:r>
              <a:rPr lang="en-US" sz="2400" b="1" dirty="0" smtClean="0">
                <a:solidFill>
                  <a:srgbClr val="C00000"/>
                </a:solidFill>
                <a:latin typeface="Times New Roman" pitchFamily="18" charset="0"/>
                <a:cs typeface="Times New Roman" pitchFamily="18" charset="0"/>
              </a:rPr>
              <a:t>This conference focused on the following 7 issues that reflect the broad impact of technology in the health care environment.</a:t>
            </a:r>
          </a:p>
          <a:p>
            <a:pPr algn="just">
              <a:buClr>
                <a:schemeClr val="accent1">
                  <a:lumMod val="75000"/>
                </a:schemeClr>
              </a:buClr>
              <a:buFont typeface="Wingdings" panose="05000000000000000000" pitchFamily="2" charset="2"/>
              <a:buChar char="§"/>
            </a:pPr>
            <a:r>
              <a:rPr lang="en-US" sz="2400" dirty="0" smtClean="0">
                <a:latin typeface="Times New Roman" pitchFamily="18" charset="0"/>
                <a:cs typeface="Times New Roman" pitchFamily="18" charset="0"/>
              </a:rPr>
              <a:t>Improve </a:t>
            </a:r>
            <a:r>
              <a:rPr lang="en-US" sz="2400" dirty="0">
                <a:latin typeface="Times New Roman" pitchFamily="18" charset="0"/>
                <a:cs typeface="Times New Roman" pitchFamily="18" charset="0"/>
              </a:rPr>
              <a:t>patient safety and quality.</a:t>
            </a:r>
          </a:p>
          <a:p>
            <a:pPr algn="just">
              <a:buClr>
                <a:schemeClr val="accent1">
                  <a:lumMod val="75000"/>
                </a:schemeClr>
              </a:buClr>
              <a:buFont typeface="Wingdings" panose="05000000000000000000" pitchFamily="2" charset="2"/>
              <a:buChar char="§"/>
            </a:pPr>
            <a:r>
              <a:rPr lang="en-US" sz="2400" dirty="0">
                <a:latin typeface="Times New Roman" pitchFamily="18" charset="0"/>
                <a:cs typeface="Times New Roman" pitchFamily="18" charset="0"/>
              </a:rPr>
              <a:t>Improve operational efficiency and effectiveness in interprofessional practice.</a:t>
            </a:r>
          </a:p>
          <a:p>
            <a:pPr algn="just">
              <a:buClr>
                <a:schemeClr val="accent1">
                  <a:lumMod val="75000"/>
                </a:schemeClr>
              </a:buClr>
              <a:buFont typeface="Wingdings" panose="05000000000000000000" pitchFamily="2" charset="2"/>
              <a:buChar char="§"/>
            </a:pPr>
            <a:r>
              <a:rPr lang="en-US" sz="2400" dirty="0">
                <a:latin typeface="Times New Roman" pitchFamily="18" charset="0"/>
                <a:cs typeface="Times New Roman" pitchFamily="18" charset="0"/>
              </a:rPr>
              <a:t>Improve medication use processes to decrease errors.</a:t>
            </a:r>
          </a:p>
          <a:p>
            <a:pPr algn="just">
              <a:buClr>
                <a:schemeClr val="accent1">
                  <a:lumMod val="75000"/>
                </a:schemeClr>
              </a:buClr>
              <a:buFont typeface="Wingdings" panose="05000000000000000000" pitchFamily="2" charset="2"/>
              <a:buChar char="§"/>
            </a:pPr>
            <a:r>
              <a:rPr lang="en-US" sz="2400" dirty="0">
                <a:latin typeface="Times New Roman" pitchFamily="18" charset="0"/>
                <a:cs typeface="Times New Roman" pitchFamily="18" charset="0"/>
              </a:rPr>
              <a:t>Improve health technologies that empower patients and enhance patient care.</a:t>
            </a:r>
          </a:p>
          <a:p>
            <a:pPr algn="just">
              <a:buClr>
                <a:schemeClr val="accent1">
                  <a:lumMod val="75000"/>
                </a:schemeClr>
              </a:buClr>
              <a:buFont typeface="Wingdings" panose="05000000000000000000" pitchFamily="2" charset="2"/>
              <a:buChar char="§"/>
            </a:pPr>
            <a:r>
              <a:rPr lang="en-US" sz="2400" dirty="0">
                <a:latin typeface="Times New Roman" pitchFamily="18" charset="0"/>
                <a:cs typeface="Times New Roman" pitchFamily="18" charset="0"/>
              </a:rPr>
              <a:t>Create future care environments that improve efficiencies, clinical outcomes, and the healing experience.</a:t>
            </a:r>
          </a:p>
          <a:p>
            <a:pPr algn="just">
              <a:buClr>
                <a:schemeClr val="accent1">
                  <a:lumMod val="75000"/>
                </a:schemeClr>
              </a:buClr>
              <a:buFont typeface="Wingdings" panose="05000000000000000000" pitchFamily="2" charset="2"/>
              <a:buChar char="§"/>
            </a:pPr>
            <a:r>
              <a:rPr lang="en-US" sz="2400" dirty="0">
                <a:latin typeface="Times New Roman" pitchFamily="18" charset="0"/>
                <a:cs typeface="Times New Roman" pitchFamily="18" charset="0"/>
              </a:rPr>
              <a:t>Improve practice environments through simulation.</a:t>
            </a:r>
          </a:p>
          <a:p>
            <a:pPr algn="just">
              <a:buClr>
                <a:schemeClr val="accent1">
                  <a:lumMod val="75000"/>
                </a:schemeClr>
              </a:buClr>
              <a:buFont typeface="Wingdings" panose="05000000000000000000" pitchFamily="2" charset="2"/>
              <a:buChar char="§"/>
            </a:pPr>
            <a:r>
              <a:rPr lang="en-US" sz="2400" dirty="0">
                <a:latin typeface="Times New Roman" pitchFamily="18" charset="0"/>
                <a:cs typeface="Times New Roman" pitchFamily="18" charset="0"/>
              </a:rPr>
              <a:t>Improve workforce productivity through automation.</a:t>
            </a:r>
          </a:p>
          <a:p>
            <a:endParaRPr lang="en-US"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71B7BAC7-FE87-40F6-AA24-4F4685D1B022}" type="slidenum">
              <a:rPr lang="en-US" smtClean="0"/>
              <a:pPr/>
              <a:t>4</a:t>
            </a:fld>
            <a:endParaRPr lang="en-US"/>
          </a:p>
        </p:txBody>
      </p:sp>
    </p:spTree>
    <p:extLst>
      <p:ext uri="{BB962C8B-B14F-4D97-AF65-F5344CB8AC3E}">
        <p14:creationId xmlns="" xmlns:p14="http://schemas.microsoft.com/office/powerpoint/2010/main" val="2066147399"/>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62100" y="927279"/>
            <a:ext cx="9791700" cy="5190186"/>
          </a:xfrm>
        </p:spPr>
        <p:txBody>
          <a:bodyPr>
            <a:normAutofit fontScale="85000" lnSpcReduction="20000"/>
          </a:bodyPr>
          <a:lstStyle/>
          <a:p>
            <a:pPr algn="just">
              <a:buClr>
                <a:schemeClr val="accent1">
                  <a:lumMod val="75000"/>
                </a:schemeClr>
              </a:buClr>
              <a:buFont typeface="Wingdings" panose="05000000000000000000" pitchFamily="2" charset="2"/>
              <a:buChar char="v"/>
            </a:pPr>
            <a:r>
              <a:rPr lang="en-US" dirty="0">
                <a:latin typeface="+mj-lt"/>
              </a:rPr>
              <a:t>Since ANA conference:</a:t>
            </a:r>
          </a:p>
          <a:p>
            <a:pPr algn="just">
              <a:buClr>
                <a:schemeClr val="accent1">
                  <a:lumMod val="75000"/>
                </a:schemeClr>
              </a:buClr>
              <a:buFont typeface="Wingdings" panose="05000000000000000000" pitchFamily="2" charset="2"/>
              <a:buChar char="v"/>
            </a:pPr>
            <a:r>
              <a:rPr lang="en-US" dirty="0">
                <a:latin typeface="+mj-lt"/>
              </a:rPr>
              <a:t>Information technology has greatly expanded in all sectors include health </a:t>
            </a:r>
            <a:r>
              <a:rPr lang="en-US" dirty="0" smtClean="0">
                <a:latin typeface="+mj-lt"/>
              </a:rPr>
              <a:t>care.</a:t>
            </a:r>
            <a:endParaRPr lang="en-US" dirty="0">
              <a:latin typeface="+mj-lt"/>
            </a:endParaRPr>
          </a:p>
          <a:p>
            <a:pPr algn="just">
              <a:buClr>
                <a:schemeClr val="accent1">
                  <a:lumMod val="75000"/>
                </a:schemeClr>
              </a:buClr>
              <a:buFont typeface="Wingdings" panose="05000000000000000000" pitchFamily="2" charset="2"/>
              <a:buChar char="v"/>
            </a:pPr>
            <a:r>
              <a:rPr lang="en-US" dirty="0">
                <a:latin typeface="+mj-lt"/>
              </a:rPr>
              <a:t>Information technology IT might be seen as a possible method for helping to cope with the shortage such as utilizing more effective documentation methods.</a:t>
            </a:r>
          </a:p>
          <a:p>
            <a:pPr algn="just">
              <a:buClr>
                <a:schemeClr val="accent1">
                  <a:lumMod val="75000"/>
                </a:schemeClr>
              </a:buClr>
              <a:buFont typeface="Wingdings" panose="05000000000000000000" pitchFamily="2" charset="2"/>
              <a:buChar char="v"/>
            </a:pPr>
            <a:r>
              <a:rPr lang="en-US" b="1" dirty="0">
                <a:solidFill>
                  <a:schemeClr val="accent1">
                    <a:lumMod val="75000"/>
                  </a:schemeClr>
                </a:solidFill>
                <a:latin typeface="+mj-lt"/>
              </a:rPr>
              <a:t>Technology may be one of these factors:</a:t>
            </a:r>
          </a:p>
          <a:p>
            <a:pPr algn="just">
              <a:buClr>
                <a:schemeClr val="accent1">
                  <a:lumMod val="75000"/>
                </a:schemeClr>
              </a:buClr>
              <a:buFont typeface="Wingdings" panose="05000000000000000000" pitchFamily="2" charset="2"/>
              <a:buChar char="§"/>
            </a:pPr>
            <a:r>
              <a:rPr lang="en-US" dirty="0">
                <a:latin typeface="+mj-lt"/>
              </a:rPr>
              <a:t>Clinical information system can be one of those immediate actions that can help nurses feel more confident about the care.</a:t>
            </a:r>
          </a:p>
          <a:p>
            <a:pPr algn="just">
              <a:buClr>
                <a:schemeClr val="accent1">
                  <a:lumMod val="75000"/>
                </a:schemeClr>
              </a:buClr>
              <a:buFont typeface="Wingdings" panose="05000000000000000000" pitchFamily="2" charset="2"/>
              <a:buChar char="§"/>
            </a:pPr>
            <a:r>
              <a:rPr lang="en-US" dirty="0">
                <a:latin typeface="+mj-lt"/>
              </a:rPr>
              <a:t>Preventing medical errors.</a:t>
            </a:r>
          </a:p>
          <a:p>
            <a:pPr algn="just">
              <a:buClr>
                <a:schemeClr val="accent1">
                  <a:lumMod val="75000"/>
                </a:schemeClr>
              </a:buClr>
              <a:buFont typeface="Wingdings" panose="05000000000000000000" pitchFamily="2" charset="2"/>
              <a:buChar char="§"/>
            </a:pPr>
            <a:r>
              <a:rPr lang="en-US" dirty="0">
                <a:latin typeface="+mj-lt"/>
              </a:rPr>
              <a:t>Streamlining work flow and communications.</a:t>
            </a:r>
          </a:p>
          <a:p>
            <a:pPr algn="just">
              <a:buClr>
                <a:schemeClr val="accent1">
                  <a:lumMod val="75000"/>
                </a:schemeClr>
              </a:buClr>
              <a:buFont typeface="Wingdings" panose="05000000000000000000" pitchFamily="2" charset="2"/>
              <a:buChar char="§"/>
            </a:pPr>
            <a:r>
              <a:rPr lang="en-US" dirty="0">
                <a:latin typeface="+mj-lt"/>
              </a:rPr>
              <a:t>Reducing redundant data entry.</a:t>
            </a:r>
          </a:p>
          <a:p>
            <a:pPr algn="just">
              <a:buClr>
                <a:schemeClr val="accent1">
                  <a:lumMod val="75000"/>
                </a:schemeClr>
              </a:buClr>
              <a:buFont typeface="Wingdings" panose="05000000000000000000" pitchFamily="2" charset="2"/>
              <a:buChar char="§"/>
            </a:pPr>
            <a:r>
              <a:rPr lang="en-US" dirty="0">
                <a:latin typeface="+mj-lt"/>
              </a:rPr>
              <a:t>Positive effect on overall job satisfaction.</a:t>
            </a:r>
          </a:p>
          <a:p>
            <a:pPr algn="just">
              <a:buClr>
                <a:schemeClr val="accent1">
                  <a:lumMod val="75000"/>
                </a:schemeClr>
              </a:buClr>
              <a:buFont typeface="Wingdings" panose="05000000000000000000" pitchFamily="2" charset="2"/>
              <a:buChar char="§"/>
            </a:pPr>
            <a:r>
              <a:rPr lang="en-US" dirty="0">
                <a:latin typeface="+mj-lt"/>
              </a:rPr>
              <a:t>Providing significant influence on retaining our invaluable nursing resources.</a:t>
            </a:r>
          </a:p>
          <a:p>
            <a:endParaRPr lang="en-US" dirty="0"/>
          </a:p>
        </p:txBody>
      </p:sp>
      <p:sp>
        <p:nvSpPr>
          <p:cNvPr id="4" name="Slide Number Placeholder 3"/>
          <p:cNvSpPr>
            <a:spLocks noGrp="1"/>
          </p:cNvSpPr>
          <p:nvPr>
            <p:ph type="sldNum" sz="quarter" idx="12"/>
          </p:nvPr>
        </p:nvSpPr>
        <p:spPr/>
        <p:txBody>
          <a:bodyPr/>
          <a:lstStyle/>
          <a:p>
            <a:fld id="{71B7BAC7-FE87-40F6-AA24-4F4685D1B022}" type="slidenum">
              <a:rPr lang="en-US" smtClean="0"/>
              <a:pPr/>
              <a:t>5</a:t>
            </a:fld>
            <a:endParaRPr lang="en-US"/>
          </a:p>
        </p:txBody>
      </p:sp>
    </p:spTree>
    <p:extLst>
      <p:ext uri="{BB962C8B-B14F-4D97-AF65-F5344CB8AC3E}">
        <p14:creationId xmlns="" xmlns:p14="http://schemas.microsoft.com/office/powerpoint/2010/main" val="4012170666"/>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62100" y="772732"/>
            <a:ext cx="9791700" cy="5404231"/>
          </a:xfrm>
        </p:spPr>
        <p:txBody>
          <a:bodyPr>
            <a:normAutofit fontScale="85000" lnSpcReduction="20000"/>
          </a:bodyPr>
          <a:lstStyle/>
          <a:p>
            <a:pPr algn="just">
              <a:buClr>
                <a:schemeClr val="accent1">
                  <a:lumMod val="75000"/>
                </a:schemeClr>
              </a:buClr>
              <a:buFont typeface="Wingdings" panose="05000000000000000000" pitchFamily="2" charset="2"/>
              <a:buChar char="v"/>
            </a:pPr>
            <a:r>
              <a:rPr lang="en-US" b="1" dirty="0">
                <a:latin typeface="+mj-lt"/>
              </a:rPr>
              <a:t>ANA published “standards for nursing informatics, which is a nursing specially that integrates nursing science, computer science, information science to manage and communicate data, knowledge, wisdom in nursing practice”. </a:t>
            </a:r>
          </a:p>
          <a:p>
            <a:pPr algn="just">
              <a:buClr>
                <a:schemeClr val="accent1">
                  <a:lumMod val="75000"/>
                </a:schemeClr>
              </a:buClr>
              <a:buFont typeface="Wingdings" panose="05000000000000000000" pitchFamily="2" charset="2"/>
              <a:buChar char="v"/>
            </a:pPr>
            <a:r>
              <a:rPr lang="en-US" b="1" dirty="0">
                <a:solidFill>
                  <a:schemeClr val="accent1">
                    <a:lumMod val="75000"/>
                  </a:schemeClr>
                </a:solidFill>
                <a:latin typeface="+mj-lt"/>
              </a:rPr>
              <a:t>First on these standards Includes:</a:t>
            </a:r>
          </a:p>
          <a:p>
            <a:pPr algn="just">
              <a:buClr>
                <a:schemeClr val="accent1">
                  <a:lumMod val="75000"/>
                </a:schemeClr>
              </a:buClr>
              <a:buFont typeface="Wingdings" panose="05000000000000000000" pitchFamily="2" charset="2"/>
              <a:buChar char="§"/>
            </a:pPr>
            <a:r>
              <a:rPr lang="en-US" dirty="0">
                <a:latin typeface="+mj-lt"/>
              </a:rPr>
              <a:t>Administration, leadership, and management.</a:t>
            </a:r>
          </a:p>
          <a:p>
            <a:pPr algn="just">
              <a:buClr>
                <a:schemeClr val="accent1">
                  <a:lumMod val="75000"/>
                </a:schemeClr>
              </a:buClr>
              <a:buFont typeface="Wingdings" panose="05000000000000000000" pitchFamily="2" charset="2"/>
              <a:buChar char="§"/>
            </a:pPr>
            <a:r>
              <a:rPr lang="en-US" dirty="0">
                <a:latin typeface="+mj-lt"/>
              </a:rPr>
              <a:t>Analysis.</a:t>
            </a:r>
          </a:p>
          <a:p>
            <a:pPr algn="just">
              <a:buClr>
                <a:schemeClr val="accent1">
                  <a:lumMod val="75000"/>
                </a:schemeClr>
              </a:buClr>
              <a:buFont typeface="Wingdings" panose="05000000000000000000" pitchFamily="2" charset="2"/>
              <a:buChar char="§"/>
            </a:pPr>
            <a:r>
              <a:rPr lang="en-US" dirty="0">
                <a:latin typeface="+mj-lt"/>
              </a:rPr>
              <a:t>Compliance and integrity management.</a:t>
            </a:r>
          </a:p>
          <a:p>
            <a:pPr algn="just">
              <a:buClr>
                <a:schemeClr val="accent1">
                  <a:lumMod val="75000"/>
                </a:schemeClr>
              </a:buClr>
              <a:buFont typeface="Wingdings" panose="05000000000000000000" pitchFamily="2" charset="2"/>
              <a:buChar char="§"/>
            </a:pPr>
            <a:r>
              <a:rPr lang="en-US" dirty="0">
                <a:latin typeface="+mj-lt"/>
              </a:rPr>
              <a:t>Consultation.</a:t>
            </a:r>
          </a:p>
          <a:p>
            <a:pPr algn="just">
              <a:buClr>
                <a:schemeClr val="accent1">
                  <a:lumMod val="75000"/>
                </a:schemeClr>
              </a:buClr>
              <a:buFont typeface="Wingdings" panose="05000000000000000000" pitchFamily="2" charset="2"/>
              <a:buChar char="§"/>
            </a:pPr>
            <a:r>
              <a:rPr lang="en-US" dirty="0">
                <a:latin typeface="+mj-lt"/>
              </a:rPr>
              <a:t>Coordination, facilitation, and integration.</a:t>
            </a:r>
          </a:p>
          <a:p>
            <a:pPr algn="just">
              <a:buClr>
                <a:schemeClr val="accent1">
                  <a:lumMod val="75000"/>
                </a:schemeClr>
              </a:buClr>
              <a:buFont typeface="Wingdings" panose="05000000000000000000" pitchFamily="2" charset="2"/>
              <a:buChar char="§"/>
            </a:pPr>
            <a:r>
              <a:rPr lang="en-US" dirty="0">
                <a:latin typeface="+mj-lt"/>
              </a:rPr>
              <a:t>Develop of informatics solutions.</a:t>
            </a:r>
          </a:p>
          <a:p>
            <a:pPr algn="just">
              <a:buClr>
                <a:schemeClr val="accent1">
                  <a:lumMod val="75000"/>
                </a:schemeClr>
              </a:buClr>
              <a:buFont typeface="Wingdings" panose="05000000000000000000" pitchFamily="2" charset="2"/>
              <a:buChar char="§"/>
            </a:pPr>
            <a:r>
              <a:rPr lang="en-US" dirty="0">
                <a:latin typeface="+mj-lt"/>
              </a:rPr>
              <a:t>Educational and professional development.</a:t>
            </a:r>
          </a:p>
          <a:p>
            <a:pPr algn="just">
              <a:buClr>
                <a:schemeClr val="accent1">
                  <a:lumMod val="75000"/>
                </a:schemeClr>
              </a:buClr>
              <a:buFont typeface="Wingdings" panose="05000000000000000000" pitchFamily="2" charset="2"/>
              <a:buChar char="§"/>
            </a:pPr>
            <a:r>
              <a:rPr lang="en-US" dirty="0">
                <a:latin typeface="+mj-lt"/>
              </a:rPr>
              <a:t>Policy development and advocacy.</a:t>
            </a:r>
          </a:p>
          <a:p>
            <a:pPr algn="just">
              <a:buClr>
                <a:schemeClr val="accent1">
                  <a:lumMod val="75000"/>
                </a:schemeClr>
              </a:buClr>
              <a:buFont typeface="Wingdings" panose="05000000000000000000" pitchFamily="2" charset="2"/>
              <a:buChar char="§"/>
            </a:pPr>
            <a:r>
              <a:rPr lang="en-US" dirty="0">
                <a:latin typeface="+mj-lt"/>
              </a:rPr>
              <a:t>Telehealth and telenursing.</a:t>
            </a:r>
          </a:p>
          <a:p>
            <a:pPr algn="just">
              <a:buClr>
                <a:schemeClr val="accent1">
                  <a:lumMod val="75000"/>
                </a:schemeClr>
              </a:buClr>
              <a:buFont typeface="Wingdings" panose="05000000000000000000" pitchFamily="2" charset="2"/>
              <a:buChar char="§"/>
            </a:pPr>
            <a:r>
              <a:rPr lang="en-US" dirty="0">
                <a:latin typeface="+mj-lt"/>
              </a:rPr>
              <a:t>Research and evaluation.</a:t>
            </a:r>
          </a:p>
          <a:p>
            <a:endParaRPr lang="en-US" dirty="0"/>
          </a:p>
        </p:txBody>
      </p:sp>
      <p:sp>
        <p:nvSpPr>
          <p:cNvPr id="4" name="Slide Number Placeholder 3"/>
          <p:cNvSpPr>
            <a:spLocks noGrp="1"/>
          </p:cNvSpPr>
          <p:nvPr>
            <p:ph type="sldNum" sz="quarter" idx="12"/>
          </p:nvPr>
        </p:nvSpPr>
        <p:spPr/>
        <p:txBody>
          <a:bodyPr/>
          <a:lstStyle/>
          <a:p>
            <a:fld id="{71B7BAC7-FE87-40F6-AA24-4F4685D1B022}" type="slidenum">
              <a:rPr lang="en-US" smtClean="0"/>
              <a:pPr/>
              <a:t>6</a:t>
            </a:fld>
            <a:endParaRPr lang="en-US"/>
          </a:p>
        </p:txBody>
      </p:sp>
    </p:spTree>
    <p:extLst>
      <p:ext uri="{BB962C8B-B14F-4D97-AF65-F5344CB8AC3E}">
        <p14:creationId xmlns="" xmlns:p14="http://schemas.microsoft.com/office/powerpoint/2010/main" val="152792486"/>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62100" y="1645321"/>
            <a:ext cx="9791700" cy="3969868"/>
          </a:xfrm>
        </p:spPr>
        <p:txBody>
          <a:bodyPr/>
          <a:lstStyle/>
          <a:p>
            <a:pPr algn="just">
              <a:buClr>
                <a:schemeClr val="accent1">
                  <a:lumMod val="75000"/>
                </a:schemeClr>
              </a:buClr>
              <a:buFont typeface="Wingdings" panose="05000000000000000000" pitchFamily="2" charset="2"/>
              <a:buChar char="v"/>
            </a:pPr>
            <a:r>
              <a:rPr lang="en-US" sz="2400" b="1" dirty="0">
                <a:latin typeface="+mj-lt"/>
              </a:rPr>
              <a:t>The </a:t>
            </a:r>
            <a:r>
              <a:rPr lang="en-US" sz="2400" b="1" dirty="0" smtClean="0">
                <a:latin typeface="+mj-lt"/>
              </a:rPr>
              <a:t>Institute Of Medicine (IOM) </a:t>
            </a:r>
            <a:r>
              <a:rPr lang="en-US" sz="2400" b="1" dirty="0">
                <a:latin typeface="+mj-lt"/>
              </a:rPr>
              <a:t>reports about the health care system recognize the critical role that IT will have in the </a:t>
            </a:r>
            <a:r>
              <a:rPr lang="en-US" sz="2400" b="1" dirty="0" smtClean="0">
                <a:latin typeface="+mj-lt"/>
              </a:rPr>
              <a:t>future. </a:t>
            </a:r>
            <a:endParaRPr lang="en-US" sz="2400" b="1" dirty="0">
              <a:latin typeface="+mj-lt"/>
            </a:endParaRPr>
          </a:p>
          <a:p>
            <a:pPr algn="just">
              <a:buClr>
                <a:schemeClr val="accent1">
                  <a:lumMod val="75000"/>
                </a:schemeClr>
              </a:buClr>
              <a:buFont typeface="Wingdings" panose="05000000000000000000" pitchFamily="2" charset="2"/>
              <a:buChar char="v"/>
            </a:pPr>
            <a:r>
              <a:rPr lang="en-US" sz="2400" b="1" dirty="0">
                <a:solidFill>
                  <a:schemeClr val="accent1">
                    <a:lumMod val="75000"/>
                  </a:schemeClr>
                </a:solidFill>
                <a:latin typeface="+mj-lt"/>
              </a:rPr>
              <a:t>IT in </a:t>
            </a:r>
            <a:r>
              <a:rPr lang="en-US" sz="2400" b="1" dirty="0" smtClean="0">
                <a:solidFill>
                  <a:schemeClr val="accent1">
                    <a:lumMod val="75000"/>
                  </a:schemeClr>
                </a:solidFill>
                <a:latin typeface="+mj-lt"/>
              </a:rPr>
              <a:t>the </a:t>
            </a:r>
            <a:r>
              <a:rPr lang="en-US" sz="2400" b="1" dirty="0">
                <a:solidFill>
                  <a:schemeClr val="accent1">
                    <a:lumMod val="75000"/>
                  </a:schemeClr>
                </a:solidFill>
                <a:latin typeface="+mj-lt"/>
              </a:rPr>
              <a:t>health care professions core competencies, this competency described as:</a:t>
            </a:r>
          </a:p>
          <a:p>
            <a:pPr algn="just">
              <a:buClr>
                <a:schemeClr val="accent1">
                  <a:lumMod val="75000"/>
                </a:schemeClr>
              </a:buClr>
              <a:buFont typeface="Wingdings" panose="05000000000000000000" pitchFamily="2" charset="2"/>
              <a:buChar char="§"/>
            </a:pPr>
            <a:r>
              <a:rPr lang="en-US" sz="2400" dirty="0">
                <a:latin typeface="+mj-lt"/>
              </a:rPr>
              <a:t>Utilize informatics to </a:t>
            </a:r>
            <a:r>
              <a:rPr lang="en-US" sz="2400" dirty="0" smtClean="0">
                <a:latin typeface="+mj-lt"/>
              </a:rPr>
              <a:t>communicate.</a:t>
            </a:r>
            <a:endParaRPr lang="en-US" sz="2400" dirty="0">
              <a:latin typeface="+mj-lt"/>
            </a:endParaRPr>
          </a:p>
          <a:p>
            <a:pPr algn="just">
              <a:buClr>
                <a:schemeClr val="accent1">
                  <a:lumMod val="75000"/>
                </a:schemeClr>
              </a:buClr>
              <a:buFont typeface="Wingdings" panose="05000000000000000000" pitchFamily="2" charset="2"/>
              <a:buChar char="§"/>
            </a:pPr>
            <a:r>
              <a:rPr lang="en-US" sz="2400" dirty="0">
                <a:latin typeface="+mj-lt"/>
              </a:rPr>
              <a:t>Manage </a:t>
            </a:r>
            <a:r>
              <a:rPr lang="en-US" sz="2400" dirty="0" smtClean="0">
                <a:latin typeface="+mj-lt"/>
              </a:rPr>
              <a:t>knowledge.</a:t>
            </a:r>
            <a:endParaRPr lang="en-US" sz="2400" dirty="0">
              <a:latin typeface="+mj-lt"/>
            </a:endParaRPr>
          </a:p>
          <a:p>
            <a:pPr algn="just">
              <a:buClr>
                <a:schemeClr val="accent1">
                  <a:lumMod val="75000"/>
                </a:schemeClr>
              </a:buClr>
              <a:buFont typeface="Wingdings" panose="05000000000000000000" pitchFamily="2" charset="2"/>
              <a:buChar char="§"/>
            </a:pPr>
            <a:r>
              <a:rPr lang="en-US" sz="2400" dirty="0">
                <a:latin typeface="+mj-lt"/>
              </a:rPr>
              <a:t>Mitigate </a:t>
            </a:r>
            <a:r>
              <a:rPr lang="en-US" sz="2400" dirty="0" smtClean="0">
                <a:latin typeface="+mj-lt"/>
              </a:rPr>
              <a:t>error.</a:t>
            </a:r>
            <a:endParaRPr lang="en-US" sz="2400" dirty="0">
              <a:latin typeface="+mj-lt"/>
            </a:endParaRPr>
          </a:p>
          <a:p>
            <a:pPr algn="just">
              <a:buClr>
                <a:schemeClr val="accent1">
                  <a:lumMod val="75000"/>
                </a:schemeClr>
              </a:buClr>
              <a:buFont typeface="Wingdings" panose="05000000000000000000" pitchFamily="2" charset="2"/>
              <a:buChar char="§"/>
            </a:pPr>
            <a:r>
              <a:rPr lang="en-US" sz="2400" dirty="0">
                <a:latin typeface="+mj-lt"/>
              </a:rPr>
              <a:t>Support decision making using information </a:t>
            </a:r>
            <a:r>
              <a:rPr lang="en-US" sz="2400" dirty="0" smtClean="0">
                <a:latin typeface="+mj-lt"/>
              </a:rPr>
              <a:t>technology. </a:t>
            </a:r>
            <a:endParaRPr lang="en-US" sz="2400" dirty="0">
              <a:latin typeface="+mj-lt"/>
            </a:endParaRPr>
          </a:p>
          <a:p>
            <a:endParaRPr lang="en-US" dirty="0"/>
          </a:p>
        </p:txBody>
      </p:sp>
      <p:sp>
        <p:nvSpPr>
          <p:cNvPr id="4" name="Slide Number Placeholder 3"/>
          <p:cNvSpPr>
            <a:spLocks noGrp="1"/>
          </p:cNvSpPr>
          <p:nvPr>
            <p:ph type="sldNum" sz="quarter" idx="12"/>
          </p:nvPr>
        </p:nvSpPr>
        <p:spPr/>
        <p:txBody>
          <a:bodyPr/>
          <a:lstStyle/>
          <a:p>
            <a:fld id="{71B7BAC7-FE87-40F6-AA24-4F4685D1B022}" type="slidenum">
              <a:rPr lang="en-US" smtClean="0"/>
              <a:pPr/>
              <a:t>7</a:t>
            </a:fld>
            <a:endParaRPr lang="en-US"/>
          </a:p>
        </p:txBody>
      </p:sp>
    </p:spTree>
    <p:extLst>
      <p:ext uri="{BB962C8B-B14F-4D97-AF65-F5344CB8AC3E}">
        <p14:creationId xmlns="" xmlns:p14="http://schemas.microsoft.com/office/powerpoint/2010/main" val="379285365"/>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49221" y="1271834"/>
            <a:ext cx="9791700" cy="4351338"/>
          </a:xfrm>
        </p:spPr>
        <p:txBody>
          <a:bodyPr>
            <a:normAutofit/>
          </a:bodyPr>
          <a:lstStyle/>
          <a:p>
            <a:pPr algn="just">
              <a:buClr>
                <a:schemeClr val="accent1">
                  <a:lumMod val="75000"/>
                </a:schemeClr>
              </a:buClr>
              <a:buFont typeface="Wingdings" panose="05000000000000000000" pitchFamily="2" charset="2"/>
              <a:buChar char="v"/>
            </a:pPr>
            <a:r>
              <a:rPr lang="en-US" sz="2400" b="1" dirty="0">
                <a:solidFill>
                  <a:schemeClr val="accent1">
                    <a:lumMod val="75000"/>
                  </a:schemeClr>
                </a:solidFill>
                <a:latin typeface="+mj-lt"/>
              </a:rPr>
              <a:t>Every health care professional should meet:</a:t>
            </a:r>
          </a:p>
          <a:p>
            <a:pPr algn="just">
              <a:buClr>
                <a:schemeClr val="accent1">
                  <a:lumMod val="75000"/>
                </a:schemeClr>
              </a:buClr>
              <a:buFont typeface="Wingdings" panose="05000000000000000000" pitchFamily="2" charset="2"/>
              <a:buChar char="§"/>
            </a:pPr>
            <a:r>
              <a:rPr lang="en-US" sz="2400" dirty="0">
                <a:latin typeface="+mj-lt"/>
              </a:rPr>
              <a:t>Employ word processing, presentation, and data analysis software.</a:t>
            </a:r>
          </a:p>
          <a:p>
            <a:pPr algn="just">
              <a:buClr>
                <a:schemeClr val="accent1">
                  <a:lumMod val="75000"/>
                </a:schemeClr>
              </a:buClr>
              <a:buFont typeface="Wingdings" panose="05000000000000000000" pitchFamily="2" charset="2"/>
              <a:buChar char="§"/>
            </a:pPr>
            <a:r>
              <a:rPr lang="en-US" sz="2400" dirty="0">
                <a:latin typeface="+mj-lt"/>
              </a:rPr>
              <a:t>Search, retrieve, manage and make decisions using electronic data from internal information databases and external online database and the </a:t>
            </a:r>
            <a:r>
              <a:rPr lang="en-US" sz="2400" dirty="0" smtClean="0">
                <a:latin typeface="+mj-lt"/>
              </a:rPr>
              <a:t>internet.</a:t>
            </a:r>
            <a:endParaRPr lang="en-US" sz="2400" dirty="0">
              <a:latin typeface="+mj-lt"/>
            </a:endParaRPr>
          </a:p>
          <a:p>
            <a:pPr algn="just">
              <a:buClr>
                <a:schemeClr val="accent1">
                  <a:lumMod val="75000"/>
                </a:schemeClr>
              </a:buClr>
              <a:buFont typeface="Wingdings" panose="05000000000000000000" pitchFamily="2" charset="2"/>
              <a:buChar char="§"/>
            </a:pPr>
            <a:r>
              <a:rPr lang="en-US" sz="2400" dirty="0">
                <a:latin typeface="+mj-lt"/>
              </a:rPr>
              <a:t>Communicate using email, instant messaging, listservs and file transfers.</a:t>
            </a:r>
          </a:p>
          <a:p>
            <a:pPr algn="just">
              <a:buClr>
                <a:schemeClr val="accent1">
                  <a:lumMod val="75000"/>
                </a:schemeClr>
              </a:buClr>
              <a:buFont typeface="Wingdings" panose="05000000000000000000" pitchFamily="2" charset="2"/>
              <a:buChar char="§"/>
            </a:pPr>
            <a:r>
              <a:rPr lang="en-US" sz="2400" dirty="0">
                <a:latin typeface="+mj-lt"/>
              </a:rPr>
              <a:t>Understand security protections such as access control, data security, and data encryption.</a:t>
            </a:r>
          </a:p>
          <a:p>
            <a:pPr algn="just">
              <a:buClr>
                <a:schemeClr val="accent1">
                  <a:lumMod val="75000"/>
                </a:schemeClr>
              </a:buClr>
              <a:buFont typeface="Wingdings" panose="05000000000000000000" pitchFamily="2" charset="2"/>
              <a:buChar char="§"/>
            </a:pPr>
            <a:r>
              <a:rPr lang="en-US" sz="2400" dirty="0">
                <a:latin typeface="+mj-lt"/>
              </a:rPr>
              <a:t>Enhance education and access to reliable health information for patient.</a:t>
            </a:r>
          </a:p>
          <a:p>
            <a:endParaRPr lang="en-US" dirty="0"/>
          </a:p>
        </p:txBody>
      </p:sp>
      <p:sp>
        <p:nvSpPr>
          <p:cNvPr id="4" name="Slide Number Placeholder 3"/>
          <p:cNvSpPr>
            <a:spLocks noGrp="1"/>
          </p:cNvSpPr>
          <p:nvPr>
            <p:ph type="sldNum" sz="quarter" idx="12"/>
          </p:nvPr>
        </p:nvSpPr>
        <p:spPr/>
        <p:txBody>
          <a:bodyPr/>
          <a:lstStyle/>
          <a:p>
            <a:fld id="{71B7BAC7-FE87-40F6-AA24-4F4685D1B022}" type="slidenum">
              <a:rPr lang="en-US" smtClean="0"/>
              <a:pPr/>
              <a:t>8</a:t>
            </a:fld>
            <a:endParaRPr lang="en-US"/>
          </a:p>
        </p:txBody>
      </p:sp>
    </p:spTree>
    <p:extLst>
      <p:ext uri="{BB962C8B-B14F-4D97-AF65-F5344CB8AC3E}">
        <p14:creationId xmlns="" xmlns:p14="http://schemas.microsoft.com/office/powerpoint/2010/main" val="1198847923"/>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b="1" dirty="0" smtClean="0"/>
              <a:t>Technology and caring</a:t>
            </a:r>
            <a:endParaRPr lang="en-US" b="1" dirty="0"/>
          </a:p>
        </p:txBody>
      </p:sp>
      <p:sp>
        <p:nvSpPr>
          <p:cNvPr id="3" name="Content Placeholder 2"/>
          <p:cNvSpPr>
            <a:spLocks noGrp="1"/>
          </p:cNvSpPr>
          <p:nvPr>
            <p:ph idx="1"/>
          </p:nvPr>
        </p:nvSpPr>
        <p:spPr>
          <a:xfrm>
            <a:off x="1562100" y="1957589"/>
            <a:ext cx="9791700" cy="4121239"/>
          </a:xfrm>
        </p:spPr>
        <p:txBody>
          <a:bodyPr>
            <a:normAutofit/>
          </a:bodyPr>
          <a:lstStyle/>
          <a:p>
            <a:pPr algn="just">
              <a:buClr>
                <a:schemeClr val="accent1">
                  <a:lumMod val="75000"/>
                </a:schemeClr>
              </a:buClr>
              <a:buFont typeface="Wingdings" panose="05000000000000000000" pitchFamily="2" charset="2"/>
              <a:buChar char="v"/>
            </a:pPr>
            <a:r>
              <a:rPr lang="en-US" sz="2400" dirty="0" smtClean="0">
                <a:latin typeface="+mj-lt"/>
              </a:rPr>
              <a:t>There are many positive aspects of information technology.</a:t>
            </a:r>
          </a:p>
          <a:p>
            <a:pPr algn="just">
              <a:buClr>
                <a:schemeClr val="accent1">
                  <a:lumMod val="75000"/>
                </a:schemeClr>
              </a:buClr>
              <a:buFont typeface="Wingdings" panose="05000000000000000000" pitchFamily="2" charset="2"/>
              <a:buChar char="v"/>
            </a:pPr>
            <a:r>
              <a:rPr lang="en-US" sz="2400" dirty="0" smtClean="0">
                <a:latin typeface="+mj-lt"/>
              </a:rPr>
              <a:t>Important for health care providers to consider the total impact of technology on practice and organizations.</a:t>
            </a:r>
          </a:p>
          <a:p>
            <a:pPr algn="just">
              <a:buClr>
                <a:schemeClr val="accent1">
                  <a:lumMod val="75000"/>
                </a:schemeClr>
              </a:buClr>
              <a:buFont typeface="Wingdings" panose="05000000000000000000" pitchFamily="2" charset="2"/>
              <a:buChar char="v"/>
            </a:pPr>
            <a:r>
              <a:rPr lang="en-US" sz="2400" dirty="0" smtClean="0">
                <a:latin typeface="+mj-lt"/>
              </a:rPr>
              <a:t>Emotional intelligence leadership, has become more important in organizations with staff members tuning in more to their emotions and reactions.</a:t>
            </a:r>
          </a:p>
          <a:p>
            <a:pPr algn="just">
              <a:buClr>
                <a:schemeClr val="accent1">
                  <a:lumMod val="75000"/>
                </a:schemeClr>
              </a:buClr>
              <a:buFont typeface="Wingdings" panose="05000000000000000000" pitchFamily="2" charset="2"/>
              <a:buChar char="v"/>
            </a:pPr>
            <a:r>
              <a:rPr lang="en-US" sz="2400" dirty="0" smtClean="0">
                <a:latin typeface="+mj-lt"/>
              </a:rPr>
              <a:t>Technology may interfere with this process. Talking through “machines” limits real observations and emotional connections.</a:t>
            </a:r>
          </a:p>
          <a:p>
            <a:pPr algn="just">
              <a:buClr>
                <a:schemeClr val="accent1">
                  <a:lumMod val="75000"/>
                </a:schemeClr>
              </a:buClr>
              <a:buFont typeface="Wingdings" panose="05000000000000000000" pitchFamily="2" charset="2"/>
              <a:buChar char="v"/>
            </a:pPr>
            <a:r>
              <a:rPr lang="en-US" sz="2400" dirty="0" smtClean="0">
                <a:latin typeface="+mj-lt"/>
              </a:rPr>
              <a:t>Advancement of technologies is not going away so it is important to use effectively.</a:t>
            </a:r>
          </a:p>
          <a:p>
            <a:pPr marL="0" indent="0" algn="just">
              <a:buClr>
                <a:schemeClr val="accent1">
                  <a:lumMod val="75000"/>
                </a:schemeClr>
              </a:buClr>
              <a:buNone/>
            </a:pPr>
            <a:endParaRPr lang="en-US" sz="2400" dirty="0" smtClean="0">
              <a:latin typeface="+mj-lt"/>
            </a:endParaRPr>
          </a:p>
          <a:p>
            <a:pPr marL="0" indent="0">
              <a:buClr>
                <a:schemeClr val="accent1">
                  <a:lumMod val="75000"/>
                </a:schemeClr>
              </a:buClr>
              <a:buNone/>
            </a:pPr>
            <a:endParaRPr lang="en-US" sz="2400" dirty="0" smtClean="0">
              <a:latin typeface="+mj-lt"/>
            </a:endParaRPr>
          </a:p>
          <a:p>
            <a:pPr>
              <a:buClr>
                <a:schemeClr val="accent1">
                  <a:lumMod val="75000"/>
                </a:schemeClr>
              </a:buClr>
              <a:buFont typeface="Wingdings" panose="05000000000000000000" pitchFamily="2" charset="2"/>
              <a:buChar char="Ø"/>
            </a:pPr>
            <a:endParaRPr lang="en-US" sz="2400" dirty="0">
              <a:latin typeface="+mj-lt"/>
            </a:endParaRPr>
          </a:p>
        </p:txBody>
      </p:sp>
      <p:sp>
        <p:nvSpPr>
          <p:cNvPr id="4" name="Slide Number Placeholder 3"/>
          <p:cNvSpPr>
            <a:spLocks noGrp="1"/>
          </p:cNvSpPr>
          <p:nvPr>
            <p:ph type="sldNum" sz="quarter" idx="12"/>
          </p:nvPr>
        </p:nvSpPr>
        <p:spPr/>
        <p:txBody>
          <a:bodyPr/>
          <a:lstStyle/>
          <a:p>
            <a:fld id="{71B7BAC7-FE87-40F6-AA24-4F4685D1B022}" type="slidenum">
              <a:rPr lang="en-US" smtClean="0"/>
              <a:pPr/>
              <a:t>9</a:t>
            </a:fld>
            <a:endParaRPr lang="en-US"/>
          </a:p>
        </p:txBody>
      </p:sp>
    </p:spTree>
    <p:extLst>
      <p:ext uri="{BB962C8B-B14F-4D97-AF65-F5344CB8AC3E}">
        <p14:creationId xmlns="" xmlns:p14="http://schemas.microsoft.com/office/powerpoint/2010/main" val="2564293911"/>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
</file>

<file path=ppt/theme/theme1.xml><?xml version="1.0" encoding="utf-8"?>
<a:theme xmlns:a="http://schemas.openxmlformats.org/drawingml/2006/main" name="Cloud skipper design templat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ambria-Calibri">
      <a:majorFont>
        <a:latin typeface="Cambria"/>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9TopShadow">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127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3975" dist="41275" dir="14700000" algn="t" rotWithShape="0">
              <a:srgbClr val="000000">
                <a:alpha val="60000"/>
              </a:srgbClr>
            </a:outerShdw>
          </a:effectLst>
          <a:scene3d>
            <a:camera prst="orthographicFront">
              <a:rot lat="0" lon="0" rev="0"/>
            </a:camera>
            <a:lightRig rig="contrasting" dir="t">
              <a:rot lat="0" lon="0" rev="3600000"/>
            </a:lightRig>
          </a:scene3d>
          <a:sp3d prstMaterial="plastic">
            <a:bevelT w="127000" h="38200" prst="relaxedInset"/>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noFill/>
        </a:ln>
      </a:spPr>
      <a:bodyPr rtlCol="0" anchor="ctr"/>
      <a:lstStyle>
        <a:defPPr algn="ctr">
          <a:defRPr dirty="0"/>
        </a:defPPr>
      </a:lstStyle>
      <a:style>
        <a:lnRef idx="1">
          <a:schemeClr val="accent2"/>
        </a:lnRef>
        <a:fillRef idx="2">
          <a:schemeClr val="accent2"/>
        </a:fillRef>
        <a:effectRef idx="1">
          <a:schemeClr val="accent2"/>
        </a:effectRef>
        <a:fontRef idx="minor">
          <a:schemeClr val="dk1"/>
        </a:fontRef>
      </a:style>
    </a:spDef>
    <a:lnDef>
      <a:spPr/>
      <a:bodyPr/>
      <a:lstStyle/>
      <a:style>
        <a:lnRef idx="1">
          <a:schemeClr val="accent2"/>
        </a:lnRef>
        <a:fillRef idx="0">
          <a:schemeClr val="accent2"/>
        </a:fillRef>
        <a:effectRef idx="0">
          <a:schemeClr val="accent2"/>
        </a:effectRef>
        <a:fontRef idx="minor">
          <a:schemeClr val="tx1"/>
        </a:fontRef>
      </a:style>
    </a:lnDef>
    <a:txDef>
      <a:spPr>
        <a:noFill/>
        <a:ln>
          <a:solidFill>
            <a:schemeClr val="bg2"/>
          </a:solidFill>
        </a:ln>
      </a:spPr>
      <a:bodyPr wrap="square" rtlCol="0" anchor="ctr" anchorCtr="1">
        <a:spAutoFit/>
      </a:bodyPr>
      <a:lstStyle>
        <a:defPPr>
          <a:defRPr dirty="0"/>
        </a:defPPr>
      </a:lstStyle>
    </a:txDef>
  </a:objectDefaults>
  <a:extraClrSchemeLst/>
  <a:extLst>
    <a:ext uri="{05A4C25C-085E-4340-85A3-A5531E510DB2}">
      <thm15:themeFamily xmlns="" xmlns:thm15="http://schemas.microsoft.com/office/thememl/2012/main" name="Cloud skipper design slides.potx" id="{E8493412-85DD-4641-9E8A-937B29FD6AA2}" vid="{77E91E09-5010-404D-ADF4-B79FA46D727B}"/>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ambria-Calibri">
      <a:majorFont>
        <a:latin typeface="Cambria"/>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9TopShadow">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127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3975" dist="41275" dir="14700000" algn="t" rotWithShape="0">
              <a:srgbClr val="000000">
                <a:alpha val="60000"/>
              </a:srgbClr>
            </a:outerShdw>
          </a:effectLst>
          <a:scene3d>
            <a:camera prst="orthographicFront">
              <a:rot lat="0" lon="0" rev="0"/>
            </a:camera>
            <a:lightRig rig="contrasting" dir="t">
              <a:rot lat="0" lon="0" rev="3600000"/>
            </a:lightRig>
          </a:scene3d>
          <a:sp3d prstMaterial="plastic">
            <a:bevelT w="127000" h="38200" prst="relaxedInset"/>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ambria-Calibri">
      <a:majorFont>
        <a:latin typeface="Cambria"/>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9TopShadow">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127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3975" dist="41275" dir="14700000" algn="t" rotWithShape="0">
              <a:srgbClr val="000000">
                <a:alpha val="60000"/>
              </a:srgbClr>
            </a:outerShdw>
          </a:effectLst>
          <a:scene3d>
            <a:camera prst="orthographicFront">
              <a:rot lat="0" lon="0" rev="0"/>
            </a:camera>
            <a:lightRig rig="contrasting" dir="t">
              <a:rot lat="0" lon="0" rev="3600000"/>
            </a:lightRig>
          </a:scene3d>
          <a:sp3d prstMaterial="plastic">
            <a:bevelT w="127000" h="38200" prst="relaxedInset"/>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AA3F7D94069FF64A86F7DFF56D60E3BE" ma:contentTypeVersion="6" ma:contentTypeDescription="Create a new document." ma:contentTypeScope="" ma:versionID="c32302c77d4085ecf495bdddb7f5e889">
  <xsd:schema xmlns:xsd="http://www.w3.org/2001/XMLSchema" xmlns:xs="http://www.w3.org/2001/XMLSchema" xmlns:p="http://schemas.microsoft.com/office/2006/metadata/properties" xmlns:ns2="a4f35948-e619-41b3-aa29-22878b09cfd2" xmlns:ns3="40262f94-9f35-4ac3-9a90-690165a166b7" targetNamespace="http://schemas.microsoft.com/office/2006/metadata/properties" ma:root="true" ma:fieldsID="4ab5ae46be95f9d0be6107e8200be7a2" ns2:_="" ns3:_="">
    <xsd:import namespace="a4f35948-e619-41b3-aa29-22878b09cfd2"/>
    <xsd:import namespace="40262f94-9f35-4ac3-9a90-690165a166b7"/>
    <xsd:element name="properties">
      <xsd:complexType>
        <xsd:sequence>
          <xsd:element name="documentManagement">
            <xsd:complexType>
              <xsd:all>
                <xsd:element ref="ns2:SharedWithUsers" minOccurs="0"/>
                <xsd:element ref="ns2:SharedWithDetails" minOccurs="0"/>
                <xsd:element ref="ns3:VSO_x0020_item_x0020_id" minOccurs="0"/>
                <xsd:element ref="ns3:Item_x0020_Details" minOccurs="0"/>
                <xsd:element ref="ns3:Template_x0020_details" minOccurs="0"/>
                <xsd:element ref="ns3:Assetid_x0020_"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4f35948-e619-41b3-aa29-22878b09cfd2"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0262f94-9f35-4ac3-9a90-690165a166b7" elementFormDefault="qualified">
    <xsd:import namespace="http://schemas.microsoft.com/office/2006/documentManagement/types"/>
    <xsd:import namespace="http://schemas.microsoft.com/office/infopath/2007/PartnerControls"/>
    <xsd:element name="VSO_x0020_item_x0020_id" ma:index="10" nillable="true" ma:displayName="VSO item id" ma:description="Please add the bug number to refer to VSO items." ma:internalName="VSO_x0020_item_x0020_id">
      <xsd:simpleType>
        <xsd:restriction base="dms:Text">
          <xsd:maxLength value="255"/>
        </xsd:restriction>
      </xsd:simpleType>
    </xsd:element>
    <xsd:element name="Item_x0020_Details" ma:index="11" nillable="true" ma:displayName="Item Details" ma:internalName="Item_x0020_Details">
      <xsd:simpleType>
        <xsd:restriction base="dms:Note">
          <xsd:maxLength value="255"/>
        </xsd:restriction>
      </xsd:simpleType>
    </xsd:element>
    <xsd:element name="Template_x0020_details" ma:index="12" nillable="true" ma:displayName="Template details" ma:internalName="Template_x0020_details">
      <xsd:simpleType>
        <xsd:restriction base="dms:Text"/>
      </xsd:simpleType>
    </xsd:element>
    <xsd:element name="Assetid_x0020_" ma:index="13" nillable="true" ma:displayName="Assetid " ma:internalName="Assetid_x0020_">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VSO_x0020_item_x0020_id xmlns="40262f94-9f35-4ac3-9a90-690165a166b7" xsi:nil="true"/>
    <Assetid_x0020_ xmlns="40262f94-9f35-4ac3-9a90-690165a166b7" xsi:nil="true"/>
    <Item_x0020_Details xmlns="40262f94-9f35-4ac3-9a90-690165a166b7" xsi:nil="true"/>
    <Template_x0020_details xmlns="40262f94-9f35-4ac3-9a90-690165a166b7"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6253D857-4181-4777-8893-6E45A690F9F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4f35948-e619-41b3-aa29-22878b09cfd2"/>
    <ds:schemaRef ds:uri="40262f94-9f35-4ac3-9a90-690165a166b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DEDD01B8-816B-49B7-8C81-03AB51D87C54}">
  <ds:schemaRefs>
    <ds:schemaRef ds:uri="http://schemas.microsoft.com/office/2006/documentManagement/types"/>
    <ds:schemaRef ds:uri="http://purl.org/dc/terms/"/>
    <ds:schemaRef ds:uri="http://schemas.openxmlformats.org/package/2006/metadata/core-properties"/>
    <ds:schemaRef ds:uri="http://purl.org/dc/dcmitype/"/>
    <ds:schemaRef ds:uri="http://schemas.microsoft.com/office/infopath/2007/PartnerControls"/>
    <ds:schemaRef ds:uri="http://purl.org/dc/elements/1.1/"/>
    <ds:schemaRef ds:uri="http://schemas.microsoft.com/office/2006/metadata/properties"/>
    <ds:schemaRef ds:uri="40262f94-9f35-4ac3-9a90-690165a166b7"/>
    <ds:schemaRef ds:uri="a4f35948-e619-41b3-aa29-22878b09cfd2"/>
    <ds:schemaRef ds:uri="http://www.w3.org/XML/1998/namespace"/>
  </ds:schemaRefs>
</ds:datastoreItem>
</file>

<file path=customXml/itemProps3.xml><?xml version="1.0" encoding="utf-8"?>
<ds:datastoreItem xmlns:ds="http://schemas.openxmlformats.org/officeDocument/2006/customXml" ds:itemID="{B024FD56-CE1B-42FC-9E83-BFBF160724C6}">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Cloud skipper design slides</Template>
  <TotalTime>242</TotalTime>
  <Words>2005</Words>
  <Application>Microsoft Office PowerPoint</Application>
  <PresentationFormat>Custom</PresentationFormat>
  <Paragraphs>186</Paragraphs>
  <Slides>26</Slides>
  <Notes>0</Notes>
  <HiddenSlides>0</HiddenSlides>
  <MMClips>0</MMClips>
  <ScaleCrop>false</ScaleCrop>
  <HeadingPairs>
    <vt:vector size="4" baseType="variant">
      <vt:variant>
        <vt:lpstr>Theme</vt:lpstr>
      </vt:variant>
      <vt:variant>
        <vt:i4>1</vt:i4>
      </vt:variant>
      <vt:variant>
        <vt:lpstr>Slide Titles</vt:lpstr>
      </vt:variant>
      <vt:variant>
        <vt:i4>26</vt:i4>
      </vt:variant>
    </vt:vector>
  </HeadingPairs>
  <TitlesOfParts>
    <vt:vector size="27" baseType="lpstr">
      <vt:lpstr>Cloud skipper design template</vt:lpstr>
      <vt:lpstr>Health care informatics technology</vt:lpstr>
      <vt:lpstr>Health information technology(HIT):</vt:lpstr>
      <vt:lpstr>Importance of information and clinical technology</vt:lpstr>
      <vt:lpstr>Slide 4</vt:lpstr>
      <vt:lpstr>Slide 5</vt:lpstr>
      <vt:lpstr>Slide 6</vt:lpstr>
      <vt:lpstr>Slide 7</vt:lpstr>
      <vt:lpstr>Slide 8</vt:lpstr>
      <vt:lpstr>Technology and caring</vt:lpstr>
      <vt:lpstr>Slide 10</vt:lpstr>
      <vt:lpstr>Informatics: terminology and standardized language</vt:lpstr>
      <vt:lpstr>Slide 12</vt:lpstr>
      <vt:lpstr>Information technology: Critical issues</vt:lpstr>
      <vt:lpstr>Nursing informatics specialty. </vt:lpstr>
      <vt:lpstr>Slide 15</vt:lpstr>
      <vt:lpstr>Nursing administration and informatics.</vt:lpstr>
      <vt:lpstr>Technology: implications on health care delivery</vt:lpstr>
      <vt:lpstr>Slide 18</vt:lpstr>
      <vt:lpstr>Implications for clinical practice</vt:lpstr>
      <vt:lpstr>Slide 20</vt:lpstr>
      <vt:lpstr>Slide 21</vt:lpstr>
      <vt:lpstr>Slide 22</vt:lpstr>
      <vt:lpstr>Implications for nursing education</vt:lpstr>
      <vt:lpstr>Implications for patient education</vt:lpstr>
      <vt:lpstr>Slide 25</vt:lpstr>
      <vt:lpstr>Thank you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Layout</dc:title>
  <dc:creator>mohamed</dc:creator>
  <cp:lastModifiedBy>zara</cp:lastModifiedBy>
  <cp:revision>25</cp:revision>
  <dcterms:created xsi:type="dcterms:W3CDTF">2018-11-17T11:07:06Z</dcterms:created>
  <dcterms:modified xsi:type="dcterms:W3CDTF">2018-12-08T18:33:22Z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0x010100AA3F7D94069FF64A86F7DFF56D60E3BE</vt:lpwstr>
  </property>
  <property fmtid="{D5CDD505-2E9C-101B-9397-08002B2CF9AE}" pid="3" name="Order">
    <vt:r8>74062900</vt:r8>
  </property>
  <property fmtid="{D5CDD505-2E9C-101B-9397-08002B2CF9AE}" pid="4" name="HiddenCategoryTags">
    <vt:lpwstr/>
  </property>
  <property fmtid="{D5CDD505-2E9C-101B-9397-08002B2CF9AE}" pid="5" name="InternalTags">
    <vt:lpwstr/>
  </property>
  <property fmtid="{D5CDD505-2E9C-101B-9397-08002B2CF9AE}" pid="6" name="FeatureTags">
    <vt:lpwstr/>
  </property>
  <property fmtid="{D5CDD505-2E9C-101B-9397-08002B2CF9AE}" pid="7" name="LocalizationTags">
    <vt:lpwstr/>
  </property>
  <property fmtid="{D5CDD505-2E9C-101B-9397-08002B2CF9AE}" pid="8" name="CategoryTags">
    <vt:lpwstr/>
  </property>
  <property fmtid="{D5CDD505-2E9C-101B-9397-08002B2CF9AE}" pid="9" name="Applications">
    <vt:lpwstr/>
  </property>
  <property fmtid="{D5CDD505-2E9C-101B-9397-08002B2CF9AE}" pid="10" name="CampaignTags">
    <vt:lpwstr/>
  </property>
  <property fmtid="{D5CDD505-2E9C-101B-9397-08002B2CF9AE}" pid="11" name="ScenarioTags">
    <vt:lpwstr/>
  </property>
</Properties>
</file>