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76" r:id="rId4"/>
    <p:sldId id="262" r:id="rId5"/>
    <p:sldId id="271" r:id="rId6"/>
    <p:sldId id="277" r:id="rId7"/>
    <p:sldId id="282" r:id="rId8"/>
    <p:sldId id="258" r:id="rId9"/>
    <p:sldId id="284" r:id="rId10"/>
    <p:sldId id="286" r:id="rId11"/>
    <p:sldId id="288" r:id="rId12"/>
    <p:sldId id="290" r:id="rId13"/>
    <p:sldId id="278" r:id="rId14"/>
    <p:sldId id="273" r:id="rId15"/>
    <p:sldId id="283" r:id="rId16"/>
    <p:sldId id="279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323" autoAdjust="0"/>
  </p:normalViewPr>
  <p:slideViewPr>
    <p:cSldViewPr>
      <p:cViewPr varScale="1">
        <p:scale>
          <a:sx n="55" d="100"/>
          <a:sy n="55" d="100"/>
        </p:scale>
        <p:origin x="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92E767-62EA-419F-965D-DD6CE27CE6C5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44420C-1B22-45F0-A35D-56F35A6AF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33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BFB7D-01AC-46CA-B274-264ED73069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592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7E19-744D-4019-938E-9EDFA0459619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09D3-386C-424A-BD83-339E85318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3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9E43-18A3-47E2-835B-139B892104DA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11D0-4318-4DE0-8279-3E3F1ED1A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1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B58A-4FCB-4FEC-8F54-979F0674AD33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1C81-6D77-42A6-9C18-AD895E92B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8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151D-56BE-4374-8335-6AC8B2885F10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9D68-3308-4B42-873C-C99AB6448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7FC3-8285-45A0-AF99-D358C493E35D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E2DD-68C6-4A2D-9DCE-354534B66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9283-30C1-4982-AB01-0C1E0EA49E1F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B869-3D18-44BC-AA76-EC7D544E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5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47AD-091B-4990-820C-91F86D569210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6B12-B064-4D14-89F4-5E52D8C1E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40D4-A13F-4BB1-B435-EAFDC4B4C5D9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90AA-21FB-4848-97CF-C5D385AB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30CC-3795-4951-BDA3-71B3BAF3C339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51AA-AD67-451D-8204-0E5EDD525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9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0ADC-6D13-46DF-9566-632621684F69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4652-91DC-44F0-9F59-5B52B449A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3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47A0-CF84-4428-B5F4-2465D2E4EFF7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E3F8E-5EB6-4FA8-9400-C98CBD31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9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0323F4-9DF6-40B2-9ED6-11AC996B8B40}" type="datetimeFigureOut">
              <a:rPr lang="en-US"/>
              <a:pPr>
                <a:defRPr/>
              </a:pPr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C0107B-0472-4349-BDF0-4AC64D387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babycaredaily.net/paternity-testin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bi.ac.uk/Tools/" TargetMode="External"/><Relationship Id="rId5" Type="http://schemas.openxmlformats.org/officeDocument/2006/relationships/hyperlink" Target="http://www.ncbi.nlm.nih.gov/Tools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6096000" cy="12192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663300"/>
                </a:solidFill>
                <a:latin typeface="TimesNewRomanPSMT"/>
              </a:rPr>
              <a:t/>
            </a:r>
            <a:br>
              <a:rPr lang="en-US" dirty="0" smtClean="0">
                <a:solidFill>
                  <a:srgbClr val="663300"/>
                </a:solidFill>
                <a:latin typeface="TimesNewRomanPSMT"/>
              </a:rPr>
            </a:b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  <a:t>Topic Number Twelve</a:t>
            </a:r>
            <a:b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</a:b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  <a:t>A 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  <a:t>Brief </a:t>
            </a: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  <a:t>Introduction to </a:t>
            </a: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  <a:t>Bioinformatics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NewRomanPSMT"/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6490"/>
            <a:ext cx="4953000" cy="432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3590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1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1" y="609600"/>
            <a:ext cx="846165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509676" y="4953000"/>
            <a:ext cx="8229600" cy="4770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509676" y="4760640"/>
            <a:ext cx="8229600" cy="138499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just"/>
            <a:r>
              <a:rPr lang="en-US" sz="2800" i="1" dirty="0"/>
              <a:t>It appears </a:t>
            </a:r>
            <a:r>
              <a:rPr lang="en-US" sz="2800" i="1" dirty="0" smtClean="0"/>
              <a:t>that the </a:t>
            </a:r>
            <a:r>
              <a:rPr lang="en-US" sz="2800" i="1" dirty="0"/>
              <a:t>first alignment achieved the highest final score of </a:t>
            </a:r>
            <a:r>
              <a:rPr lang="en-US" sz="2800" i="1" dirty="0" smtClean="0"/>
              <a:t>3 </a:t>
            </a:r>
            <a:r>
              <a:rPr lang="en-US" sz="2800" i="1" dirty="0"/>
              <a:t>matches, </a:t>
            </a:r>
            <a:r>
              <a:rPr lang="en-US" sz="2800" i="1" dirty="0" smtClean="0"/>
              <a:t>2 mismatches</a:t>
            </a:r>
            <a:r>
              <a:rPr lang="en-US" sz="2800" i="1" dirty="0"/>
              <a:t>, 1 gap, </a:t>
            </a:r>
            <a:r>
              <a:rPr lang="en-US" sz="2800" i="1" dirty="0" smtClean="0"/>
              <a:t>and 2 </a:t>
            </a:r>
            <a:r>
              <a:rPr lang="en-US" sz="2800" i="1" dirty="0" err="1"/>
              <a:t>transversion</a:t>
            </a:r>
            <a:r>
              <a:rPr lang="en-US" sz="2800" i="1" dirty="0"/>
              <a:t> </a:t>
            </a:r>
            <a:r>
              <a:rPr lang="en-US" sz="2800" i="1" dirty="0" smtClean="0"/>
              <a:t>mutations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2" name="Line 42"/>
          <p:cNvSpPr>
            <a:spLocks noChangeShapeType="1"/>
          </p:cNvSpPr>
          <p:nvPr/>
        </p:nvSpPr>
        <p:spPr bwMode="auto">
          <a:xfrm flipH="1" flipV="1">
            <a:off x="5916612" y="5237639"/>
            <a:ext cx="358775" cy="647700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3" name="Text Box 43"/>
          <p:cNvSpPr txBox="1">
            <a:spLocks noChangeArrowheads="1"/>
          </p:cNvSpPr>
          <p:nvPr/>
        </p:nvSpPr>
        <p:spPr bwMode="auto">
          <a:xfrm>
            <a:off x="5773738" y="5964536"/>
            <a:ext cx="1052513" cy="495300"/>
          </a:xfrm>
          <a:prstGeom prst="rect">
            <a:avLst/>
          </a:prstGeom>
          <a:solidFill>
            <a:srgbClr val="EAEAEA"/>
          </a:solidFill>
          <a:ln w="38100" algn="ctr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Match</a:t>
            </a:r>
          </a:p>
        </p:txBody>
      </p:sp>
      <p:sp>
        <p:nvSpPr>
          <p:cNvPr id="28714" name="Line 44"/>
          <p:cNvSpPr>
            <a:spLocks noChangeShapeType="1"/>
          </p:cNvSpPr>
          <p:nvPr/>
        </p:nvSpPr>
        <p:spPr bwMode="auto">
          <a:xfrm flipV="1">
            <a:off x="2657950" y="5182077"/>
            <a:ext cx="636588" cy="703262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Text Box 45"/>
          <p:cNvSpPr txBox="1">
            <a:spLocks noChangeArrowheads="1"/>
          </p:cNvSpPr>
          <p:nvPr/>
        </p:nvSpPr>
        <p:spPr bwMode="auto">
          <a:xfrm>
            <a:off x="1531938" y="6026418"/>
            <a:ext cx="1574800" cy="461665"/>
          </a:xfrm>
          <a:prstGeom prst="rect">
            <a:avLst/>
          </a:prstGeom>
          <a:solidFill>
            <a:srgbClr val="EAEAEA"/>
          </a:solidFill>
          <a:ln w="38100" algn="ctr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Transition</a:t>
            </a:r>
          </a:p>
        </p:txBody>
      </p:sp>
      <p:sp>
        <p:nvSpPr>
          <p:cNvPr id="28716" name="Line 47"/>
          <p:cNvSpPr>
            <a:spLocks noChangeShapeType="1"/>
          </p:cNvSpPr>
          <p:nvPr/>
        </p:nvSpPr>
        <p:spPr bwMode="auto">
          <a:xfrm flipV="1">
            <a:off x="3835240" y="5164932"/>
            <a:ext cx="1092200" cy="674687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Text Box 48"/>
          <p:cNvSpPr txBox="1">
            <a:spLocks noChangeArrowheads="1"/>
          </p:cNvSpPr>
          <p:nvPr/>
        </p:nvSpPr>
        <p:spPr bwMode="auto">
          <a:xfrm>
            <a:off x="3381057" y="5992783"/>
            <a:ext cx="1985963" cy="495300"/>
          </a:xfrm>
          <a:prstGeom prst="rect">
            <a:avLst/>
          </a:prstGeom>
          <a:solidFill>
            <a:srgbClr val="EAEAEA"/>
          </a:solidFill>
          <a:ln w="38100" algn="ctr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Transversion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40281" y="1143000"/>
            <a:ext cx="4846637" cy="579437"/>
          </a:xfrm>
          <a:prstGeom prst="rect">
            <a:avLst/>
          </a:prstGeom>
          <a:solidFill>
            <a:schemeClr val="bg1"/>
          </a:solidFill>
          <a:ln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What Is An Alignment?</a:t>
            </a:r>
          </a:p>
        </p:txBody>
      </p:sp>
      <p:sp>
        <p:nvSpPr>
          <p:cNvPr id="28720" name="Rectangle 4"/>
          <p:cNvSpPr>
            <a:spLocks noChangeArrowheads="1"/>
          </p:cNvSpPr>
          <p:nvPr/>
        </p:nvSpPr>
        <p:spPr bwMode="auto">
          <a:xfrm>
            <a:off x="0" y="0"/>
            <a:ext cx="9196388" cy="1143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000000"/>
                </a:solidFill>
                <a:latin typeface="Comic Sans MS" pitchFamily="66" charset="0"/>
              </a:rPr>
              <a:t>How does BLAST work?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98042"/>
              </p:ext>
            </p:extLst>
          </p:nvPr>
        </p:nvGraphicFramePr>
        <p:xfrm>
          <a:off x="2379026" y="3008472"/>
          <a:ext cx="3589339" cy="2156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760"/>
                <a:gridCol w="815758"/>
                <a:gridCol w="652607"/>
                <a:gridCol w="652607"/>
                <a:gridCol w="652607"/>
              </a:tblGrid>
              <a:tr h="431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1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1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1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1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-10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n w="9004" cap="flat" cmpd="sng" algn="ctr">
                            <a:solidFill>
                              <a:srgbClr val="D73A36"/>
                            </a:solidFill>
                            <a:prstDash val="solid"/>
                            <a:miter lim="0"/>
                          </a:ln>
                          <a:effectLst>
                            <a:outerShdw blurRad="25502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5999" y="3048000"/>
            <a:ext cx="2895599" cy="15859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mic Sans MS" pitchFamily="66" charset="0"/>
              </a:rPr>
              <a:t>Transitions – </a:t>
            </a:r>
            <a:r>
              <a:rPr lang="en-US" sz="1800" dirty="0" smtClean="0">
                <a:solidFill>
                  <a:srgbClr val="990000"/>
                </a:solidFill>
                <a:latin typeface="Comic Sans MS" pitchFamily="66" charset="0"/>
              </a:rPr>
              <a:t>purine to purine</a:t>
            </a:r>
            <a:r>
              <a:rPr lang="en-US" sz="1800" dirty="0" smtClean="0">
                <a:latin typeface="Comic Sans MS" pitchFamily="66" charset="0"/>
              </a:rPr>
              <a:t> or </a:t>
            </a:r>
            <a:r>
              <a:rPr lang="en-US" sz="1800" dirty="0" err="1" smtClean="0">
                <a:solidFill>
                  <a:srgbClr val="990000"/>
                </a:solidFill>
                <a:latin typeface="Comic Sans MS" pitchFamily="66" charset="0"/>
              </a:rPr>
              <a:t>pyrmidine</a:t>
            </a:r>
            <a:r>
              <a:rPr lang="en-US" sz="1800" dirty="0" smtClean="0">
                <a:solidFill>
                  <a:srgbClr val="990000"/>
                </a:solidFill>
                <a:latin typeface="Comic Sans MS" pitchFamily="66" charset="0"/>
              </a:rPr>
              <a:t> to </a:t>
            </a:r>
            <a:r>
              <a:rPr lang="en-US" sz="1800" dirty="0" err="1" smtClean="0">
                <a:solidFill>
                  <a:srgbClr val="990000"/>
                </a:solidFill>
                <a:latin typeface="Comic Sans MS" pitchFamily="66" charset="0"/>
              </a:rPr>
              <a:t>pyrmidine</a:t>
            </a:r>
            <a:r>
              <a:rPr lang="en-US" sz="1800" dirty="0" smtClean="0">
                <a:latin typeface="Comic Sans MS" pitchFamily="66" charset="0"/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err="1" smtClean="0">
                <a:latin typeface="Comic Sans MS" pitchFamily="66" charset="0"/>
              </a:rPr>
              <a:t>Transversions</a:t>
            </a:r>
            <a:r>
              <a:rPr lang="en-US" sz="1800" dirty="0" smtClean="0">
                <a:latin typeface="Comic Sans MS" pitchFamily="66" charset="0"/>
              </a:rPr>
              <a:t> – </a:t>
            </a:r>
            <a:r>
              <a:rPr lang="en-US" sz="1800" dirty="0" smtClean="0">
                <a:solidFill>
                  <a:srgbClr val="990000"/>
                </a:solidFill>
                <a:latin typeface="Comic Sans MS" pitchFamily="66" charset="0"/>
              </a:rPr>
              <a:t>purine to </a:t>
            </a:r>
            <a:r>
              <a:rPr lang="en-US" sz="1800" dirty="0" err="1" smtClean="0">
                <a:solidFill>
                  <a:srgbClr val="990000"/>
                </a:solidFill>
                <a:latin typeface="Comic Sans MS" pitchFamily="66" charset="0"/>
              </a:rPr>
              <a:t>pyrmidine</a:t>
            </a:r>
            <a:r>
              <a:rPr lang="en-US" sz="1800" dirty="0" smtClean="0">
                <a:solidFill>
                  <a:srgbClr val="990000"/>
                </a:solidFill>
                <a:latin typeface="Comic Sans MS" pitchFamily="66" charset="0"/>
              </a:rPr>
              <a:t> or </a:t>
            </a:r>
            <a:r>
              <a:rPr lang="en-US" sz="1800" dirty="0" err="1" smtClean="0">
                <a:solidFill>
                  <a:srgbClr val="990000"/>
                </a:solidFill>
                <a:latin typeface="Comic Sans MS" pitchFamily="66" charset="0"/>
              </a:rPr>
              <a:t>pyrmidine</a:t>
            </a:r>
            <a:r>
              <a:rPr lang="en-US" sz="1800" dirty="0" smtClean="0">
                <a:solidFill>
                  <a:srgbClr val="990000"/>
                </a:solidFill>
                <a:latin typeface="Comic Sans MS" pitchFamily="66" charset="0"/>
              </a:rPr>
              <a:t>  to purine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	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540" y="1737677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One </a:t>
            </a:r>
            <a:r>
              <a:rPr lang="en-US" sz="2400" b="1" dirty="0" smtClean="0"/>
              <a:t>way </a:t>
            </a:r>
            <a:r>
              <a:rPr lang="en-US" sz="2400" b="1" dirty="0"/>
              <a:t>for </a:t>
            </a:r>
            <a:r>
              <a:rPr lang="en-US" sz="2400" b="1" dirty="0" smtClean="0"/>
              <a:t>calculating final score of the alignment </a:t>
            </a:r>
            <a:r>
              <a:rPr lang="en-US" sz="2400" b="1" dirty="0"/>
              <a:t>is the dot matrix, where one sequence is written </a:t>
            </a:r>
            <a:r>
              <a:rPr lang="en-US" sz="2400" b="1" dirty="0" smtClean="0"/>
              <a:t>horizontally on </a:t>
            </a:r>
            <a:r>
              <a:rPr lang="en-US" sz="2400" b="1" dirty="0"/>
              <a:t>the top and the other one vertically on the left</a:t>
            </a:r>
          </a:p>
        </p:txBody>
      </p:sp>
    </p:spTree>
    <p:extLst>
      <p:ext uri="{BB962C8B-B14F-4D97-AF65-F5344CB8AC3E}">
        <p14:creationId xmlns:p14="http://schemas.microsoft.com/office/powerpoint/2010/main" val="11248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2643188"/>
            <a:ext cx="8136904" cy="38163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kern="0" dirty="0" smtClean="0">
                <a:latin typeface="Comic Sans MS" pitchFamily="66" charset="0"/>
                <a:cs typeface="+mn-cs"/>
              </a:rPr>
              <a:t>The </a:t>
            </a:r>
            <a:r>
              <a:rPr lang="en-US" sz="2800" kern="0" dirty="0">
                <a:latin typeface="Comic Sans MS" pitchFamily="66" charset="0"/>
                <a:cs typeface="+mn-cs"/>
              </a:rPr>
              <a:t>final score of the alignment is the sum of the positive scores and penalty scores:</a:t>
            </a:r>
          </a:p>
          <a:p>
            <a:pPr marL="342900" indent="-342900" algn="ctr" rtl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folHlink"/>
                </a:solidFill>
                <a:latin typeface="+mn-lt"/>
                <a:cs typeface="+mn-cs"/>
              </a:rPr>
              <a:t>	</a:t>
            </a:r>
            <a:r>
              <a:rPr lang="en-US" sz="2800" kern="0" dirty="0">
                <a:solidFill>
                  <a:srgbClr val="990000"/>
                </a:solidFill>
                <a:latin typeface="Comic Sans MS" pitchFamily="66" charset="0"/>
                <a:cs typeface="+mn-cs"/>
              </a:rPr>
              <a:t>+ Number of Identities</a:t>
            </a:r>
          </a:p>
          <a:p>
            <a:pPr marL="342900" indent="-342900" algn="ctr" rtl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990000"/>
                </a:solidFill>
                <a:latin typeface="Comic Sans MS" pitchFamily="66" charset="0"/>
                <a:cs typeface="+mn-cs"/>
              </a:rPr>
              <a:t>	+ Number of Similarities</a:t>
            </a:r>
          </a:p>
          <a:p>
            <a:pPr marL="342900" indent="-342900" algn="ctr" rtl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990000"/>
                </a:solidFill>
                <a:latin typeface="Comic Sans MS" pitchFamily="66" charset="0"/>
                <a:cs typeface="+mn-cs"/>
              </a:rPr>
              <a:t>	- Number of Gap insertions</a:t>
            </a:r>
          </a:p>
          <a:p>
            <a:pPr marL="342900" indent="-342900" algn="ctr" rtl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990000"/>
                </a:solidFill>
                <a:latin typeface="Comic Sans MS" pitchFamily="66" charset="0"/>
                <a:cs typeface="+mn-cs"/>
              </a:rPr>
              <a:t>	</a:t>
            </a:r>
            <a:r>
              <a:rPr lang="en-US" sz="2800" u="sng" kern="0" dirty="0">
                <a:solidFill>
                  <a:srgbClr val="990000"/>
                </a:solidFill>
                <a:latin typeface="Comic Sans MS" pitchFamily="66" charset="0"/>
                <a:cs typeface="+mn-cs"/>
              </a:rPr>
              <a:t>- Number of Gap extensions</a:t>
            </a:r>
          </a:p>
          <a:p>
            <a:pPr marL="342900" indent="-342900" algn="ctr" rtl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990000"/>
                </a:solidFill>
                <a:latin typeface="Comic Sans MS" pitchFamily="66" charset="0"/>
                <a:cs typeface="+mn-cs"/>
              </a:rPr>
              <a:t>Alignment score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164306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990000"/>
                </a:solidFill>
                <a:latin typeface="Comic Sans MS" pitchFamily="66" charset="0"/>
              </a:rPr>
              <a:t>Scoring</a:t>
            </a:r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7071360" y="3319463"/>
            <a:ext cx="1658937" cy="801687"/>
          </a:xfrm>
          <a:prstGeom prst="wedgeEllipseCallout">
            <a:avLst>
              <a:gd name="adj1" fmla="val -69426"/>
              <a:gd name="adj2" fmla="val 35546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/>
              <a:t>Scoring Matrix</a:t>
            </a:r>
          </a:p>
        </p:txBody>
      </p:sp>
      <p:sp>
        <p:nvSpPr>
          <p:cNvPr id="34821" name="AutoShape 6"/>
          <p:cNvSpPr>
            <a:spLocks/>
          </p:cNvSpPr>
          <p:nvPr/>
        </p:nvSpPr>
        <p:spPr bwMode="auto">
          <a:xfrm>
            <a:off x="6376988" y="3592513"/>
            <a:ext cx="530225" cy="1027112"/>
          </a:xfrm>
          <a:prstGeom prst="rightBrace">
            <a:avLst>
              <a:gd name="adj1" fmla="val 1614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2" name="AutoShape 7"/>
          <p:cNvSpPr>
            <a:spLocks/>
          </p:cNvSpPr>
          <p:nvPr/>
        </p:nvSpPr>
        <p:spPr bwMode="auto">
          <a:xfrm>
            <a:off x="6737350" y="4759325"/>
            <a:ext cx="349250" cy="1027113"/>
          </a:xfrm>
          <a:prstGeom prst="rightBrace">
            <a:avLst>
              <a:gd name="adj1" fmla="val 2450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7369494" y="4619625"/>
            <a:ext cx="1545906" cy="1166814"/>
          </a:xfrm>
          <a:prstGeom prst="wedgeEllipseCallout">
            <a:avLst>
              <a:gd name="adj1" fmla="val -60468"/>
              <a:gd name="adj2" fmla="val 2707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/>
              <a:t>Gap penalties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71688" y="1285875"/>
            <a:ext cx="4846637" cy="579438"/>
          </a:xfrm>
          <a:prstGeom prst="rect">
            <a:avLst/>
          </a:prstGeom>
          <a:solidFill>
            <a:schemeClr val="bg1"/>
          </a:solidFill>
          <a:ln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What Is An Alignment?</a:t>
            </a:r>
          </a:p>
        </p:txBody>
      </p:sp>
      <p:sp>
        <p:nvSpPr>
          <p:cNvPr id="34825" name="Rectangle 4"/>
          <p:cNvSpPr>
            <a:spLocks noChangeArrowheads="1"/>
          </p:cNvSpPr>
          <p:nvPr/>
        </p:nvSpPr>
        <p:spPr bwMode="auto">
          <a:xfrm>
            <a:off x="0" y="0"/>
            <a:ext cx="9196388" cy="1143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000000"/>
                </a:solidFill>
                <a:latin typeface="Comic Sans MS" pitchFamily="66" charset="0"/>
              </a:rPr>
              <a:t>How does BLAST work?</a:t>
            </a:r>
          </a:p>
        </p:txBody>
      </p:sp>
    </p:spTree>
    <p:extLst>
      <p:ext uri="{BB962C8B-B14F-4D97-AF65-F5344CB8AC3E}">
        <p14:creationId xmlns:p14="http://schemas.microsoft.com/office/powerpoint/2010/main" val="35298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16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Performing Blast search at NCBI Home page</a:t>
            </a:r>
            <a:endParaRPr 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3068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70897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Classes of Alignments</a:t>
            </a:r>
            <a:endParaRPr lang="en-US" smtClean="0"/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7010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Pair wise Alignment: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two sequences are compared.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60" y="3429000"/>
            <a:ext cx="6858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Multiple Alignment :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ore than two sequences are compared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Used to study phylogenetic relationship i.e., to find evolutionarily related organisms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z="2800" dirty="0">
                <a:latin typeface="Times New Roman" pitchFamily="18" charset="0"/>
                <a:cs typeface="Times New Roman" pitchFamily="18" charset="0"/>
              </a:rPr>
              <a:t>علاقة </a:t>
            </a:r>
            <a:r>
              <a:rPr lang="ar-SA" sz="2800" dirty="0">
                <a:latin typeface="+mn-lt"/>
                <a:cs typeface="+mn-cs"/>
              </a:rPr>
              <a:t>النشوء والتطور</a:t>
            </a:r>
            <a:r>
              <a:rPr lang="en-US" sz="2800" dirty="0">
                <a:latin typeface="+mn-lt"/>
                <a:cs typeface="+mn-cs"/>
              </a:rPr>
              <a:t>)</a:t>
            </a:r>
            <a:endParaRPr lang="ar-SA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manual_coffee_gr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1481138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28600" y="1066800"/>
            <a:ext cx="2438400" cy="1752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69875" y="1228725"/>
            <a:ext cx="171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Trebuchet MS" pitchFamily="34" charset="0"/>
              </a:rPr>
              <a:t>Local Alignment</a:t>
            </a:r>
            <a:endParaRPr lang="en-GB" sz="1600" b="1">
              <a:latin typeface="Trebuchet MS" pitchFamily="34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867400" y="990600"/>
            <a:ext cx="2590800" cy="1752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316663" y="1152525"/>
            <a:ext cx="1808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Trebuchet MS" pitchFamily="34" charset="0"/>
              </a:rPr>
              <a:t>Global Alignment</a:t>
            </a:r>
            <a:endParaRPr lang="en-GB" sz="1600" b="1">
              <a:latin typeface="Trebuchet MS" pitchFamily="34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4953000" y="1752600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743200" y="1905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752850" y="3786188"/>
            <a:ext cx="1228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800" b="1">
                <a:latin typeface="Trebuchet MS" pitchFamily="34" charset="0"/>
              </a:rPr>
              <a:t>Extension</a:t>
            </a:r>
            <a:endParaRPr lang="en-GB" sz="1800" b="1">
              <a:latin typeface="Trebuchet MS" pitchFamily="34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4343400" y="4191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133600" y="5638800"/>
            <a:ext cx="4495800" cy="990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925763" y="5876925"/>
            <a:ext cx="2963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Trebuchet MS" pitchFamily="34" charset="0"/>
              </a:rPr>
              <a:t>Multiple Sequence Alignment</a:t>
            </a:r>
            <a:endParaRPr lang="en-GB" sz="1600" b="1">
              <a:latin typeface="Trebuchet MS" pitchFamily="34" charset="0"/>
            </a:endParaRPr>
          </a:p>
        </p:txBody>
      </p:sp>
      <p:sp>
        <p:nvSpPr>
          <p:cNvPr id="13324" name="Rectangle 12" descr="Newsprint"/>
          <p:cNvSpPr>
            <a:spLocks noChangeArrowheads="1"/>
          </p:cNvSpPr>
          <p:nvPr/>
        </p:nvSpPr>
        <p:spPr bwMode="auto">
          <a:xfrm>
            <a:off x="1524000" y="76200"/>
            <a:ext cx="5638800" cy="762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219200" y="228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>
                <a:latin typeface="Comic Sans MS" pitchFamily="66" charset="0"/>
              </a:rPr>
              <a:t>Mixing Local and Global</a:t>
            </a:r>
            <a:r>
              <a:rPr lang="en-GB" b="1">
                <a:latin typeface="Comic Sans MS" pitchFamily="66" charset="0"/>
              </a:rPr>
              <a:t> Alignment</a:t>
            </a:r>
            <a:r>
              <a:rPr lang="fr-FR" b="1">
                <a:latin typeface="Comic Sans MS" pitchFamily="66" charset="0"/>
              </a:rPr>
              <a:t>s</a:t>
            </a:r>
            <a:endParaRPr lang="en-GB" b="1">
              <a:latin typeface="Comic Sans MS" pitchFamily="66" charset="0"/>
            </a:endParaRPr>
          </a:p>
        </p:txBody>
      </p:sp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323850" y="1219200"/>
          <a:ext cx="21907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Image Bitmap" r:id="rId5" imgW="2190476" imgH="1428949" progId="Paint.Picture">
                  <p:embed/>
                </p:oleObj>
              </mc:Choice>
              <mc:Fallback>
                <p:oleObj name="Image Bitmap" r:id="rId5" imgW="2190476" imgH="142894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19200"/>
                        <a:ext cx="219075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6172200" y="1143000"/>
          <a:ext cx="207645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 Bitmap" r:id="rId7" imgW="2076740" imgH="1419048" progId="Paint.Picture">
                  <p:embed/>
                </p:oleObj>
              </mc:Choice>
              <mc:Fallback>
                <p:oleObj name="Image Bitmap" r:id="rId7" imgW="2076740" imgH="14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143000"/>
                        <a:ext cx="207645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2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Applications of Bioinformatics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en-US" dirty="0" smtClean="0"/>
              <a:t>Detecting all manner of mutations associated with genetic disease – from insertions, to deletions, to point mutations.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US" dirty="0" smtClean="0"/>
              <a:t>Diagnosis of infectious diseases.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US" dirty="0" smtClean="0"/>
              <a:t>Forensic science and can also be used to determine a child's paternity </a:t>
            </a:r>
            <a:r>
              <a:rPr lang="en-US" dirty="0"/>
              <a:t>(paternity </a:t>
            </a:r>
            <a:r>
              <a:rPr lang="en-US" dirty="0" smtClean="0"/>
              <a:t>test).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ternity test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738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568325" y="3198813"/>
            <a:ext cx="2933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1. Buccal swab technique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592138" y="4100513"/>
            <a:ext cx="216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b="1">
                <a:latin typeface="Times New Roman" pitchFamily="18" charset="0"/>
                <a:cs typeface="Times New Roman" pitchFamily="18" charset="0"/>
              </a:rPr>
              <a:t>3. PCR technique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576263" y="4724400"/>
            <a:ext cx="5192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4. Restriction fragment length polymorphism 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592138" y="36131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2. DNA extraction</a:t>
            </a:r>
          </a:p>
        </p:txBody>
      </p:sp>
      <p:pic>
        <p:nvPicPr>
          <p:cNvPr id="14343" name="Picture 4" descr="http://bp3.blogger.com/_kRq3pl_njg4/SIHYcG7kT3I/AAAAAAAAAJQ/cNjLfIU_6PI/s400/disputedpatern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438"/>
            <a:ext cx="404653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582613" y="54864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5. Suspected Father 2 is the biological father of child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9570" y="457200"/>
            <a:ext cx="168353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اختبار الأبوة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32004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Bioinformatics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r>
              <a:rPr lang="en-US" sz="36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Bioinformatics or computational </a:t>
            </a:r>
            <a:r>
              <a:rPr lang="en-US" sz="3600" dirty="0" smtClean="0"/>
              <a:t>biology involves the use of computer science to </a:t>
            </a:r>
            <a:r>
              <a:rPr lang="en-US" sz="3600" dirty="0"/>
              <a:t>solve biological problems using DNA and amino acid sequences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962400"/>
            <a:ext cx="6323013" cy="2195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800" b="1" dirty="0"/>
              <a:t>Bioinformatics </a:t>
            </a:r>
            <a:r>
              <a:rPr lang="en-US" sz="2800" b="1" dirty="0" smtClean="0"/>
              <a:t>Resources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 </a:t>
            </a:r>
            <a:br>
              <a:rPr lang="en-US" sz="3100" b="1" dirty="0"/>
            </a:br>
            <a:endParaRPr lang="en-US" sz="3100" b="1" dirty="0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59288"/>
            <a:ext cx="69723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7350"/>
            <a:ext cx="7426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533400" y="1216025"/>
            <a:ext cx="365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5"/>
              </a:rPr>
              <a:t>http://www.ncbi.nlm.nih.gov/Tools/</a:t>
            </a:r>
            <a:endParaRPr lang="en-US"/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685800" y="3962400"/>
            <a:ext cx="297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6"/>
              </a:rPr>
              <a:t>http://www.ebi.ac.uk/Tools/</a:t>
            </a:r>
            <a:r>
              <a:rPr lang="en-US"/>
              <a:t> </a:t>
            </a:r>
          </a:p>
        </p:txBody>
      </p:sp>
      <p:sp>
        <p:nvSpPr>
          <p:cNvPr id="4103" name="Rectangle 14"/>
          <p:cNvSpPr>
            <a:spLocks noChangeArrowheads="1"/>
          </p:cNvSpPr>
          <p:nvPr/>
        </p:nvSpPr>
        <p:spPr bwMode="auto">
          <a:xfrm>
            <a:off x="4505325" y="1216025"/>
            <a:ext cx="4681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National Center for Biotechnology Information </a:t>
            </a:r>
            <a:endParaRPr lang="en-US" b="1" u="sng"/>
          </a:p>
        </p:txBody>
      </p:sp>
      <p:grpSp>
        <p:nvGrpSpPr>
          <p:cNvPr id="4104" name="Group 15"/>
          <p:cNvGrpSpPr>
            <a:grpSpLocks/>
          </p:cNvGrpSpPr>
          <p:nvPr/>
        </p:nvGrpSpPr>
        <p:grpSpPr bwMode="auto">
          <a:xfrm>
            <a:off x="7772400" y="609600"/>
            <a:ext cx="685800" cy="457200"/>
            <a:chOff x="4272" y="624"/>
            <a:chExt cx="432" cy="288"/>
          </a:xfrm>
        </p:grpSpPr>
        <p:sp>
          <p:nvSpPr>
            <p:cNvPr id="4106" name="Oval 16"/>
            <p:cNvSpPr>
              <a:spLocks noChangeArrowheads="1"/>
            </p:cNvSpPr>
            <p:nvPr/>
          </p:nvSpPr>
          <p:spPr bwMode="auto">
            <a:xfrm>
              <a:off x="4272" y="624"/>
              <a:ext cx="432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Text Box 17"/>
            <p:cNvSpPr txBox="1">
              <a:spLocks noChangeArrowheads="1"/>
            </p:cNvSpPr>
            <p:nvPr/>
          </p:nvSpPr>
          <p:spPr bwMode="auto">
            <a:xfrm>
              <a:off x="4272" y="64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Core</a:t>
              </a:r>
            </a:p>
          </p:txBody>
        </p:sp>
      </p:grp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90025" y="3959781"/>
            <a:ext cx="3459601" cy="369332"/>
          </a:xfrm>
          <a:prstGeom prst="rect">
            <a:avLst/>
          </a:prstGeom>
          <a:blipFill rotWithShape="1">
            <a:blip r:embed="rId7"/>
            <a:stretch>
              <a:fillRect b="-8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Bioinformatics key areas</a:t>
            </a:r>
          </a:p>
        </p:txBody>
      </p:sp>
      <p:pic>
        <p:nvPicPr>
          <p:cNvPr id="5123" name="Picture 4" descr="bioinformatics-key-areas.gif                                   0000A3CA Data Disk                      B67A8243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71600"/>
            <a:ext cx="7265988" cy="5029200"/>
          </a:xfr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8B6BA-072A-4468-8F32-26E3B63EDF1E}" type="slidenum">
              <a:rPr lang="fr-FR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42100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15595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6802438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FASTA </a:t>
            </a:r>
            <a:r>
              <a:rPr lang="en-GB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format</a:t>
            </a:r>
            <a:br>
              <a:rPr lang="en-GB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GB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FASTA means FAST Alignment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C0F6E-5FAD-4AAA-AA36-3151BC2CD9E1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38200" y="1943100"/>
            <a:ext cx="7391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Digital sequences accepted by software </a:t>
            </a: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Starts with greater than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“&gt;”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 no longer than 120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characters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Notepad 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Fench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TV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680" y="3657600"/>
            <a:ext cx="675132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&gt; Sequence name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AGAATCCAAGCATACTCAGTCCAAGATTCTAAAAGATTGGCCAAATGGCAGCAGCAGCAGCAGCTTCTACTTCCATGGCGGCTACTGCCGT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2" y="838199"/>
            <a:ext cx="67532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-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4038600"/>
            <a:ext cx="53149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878" y="2428917"/>
            <a:ext cx="5217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Drag the chromatogram file here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Sequence </a:t>
            </a:r>
            <a:r>
              <a:rPr lang="en-US" b="1" dirty="0" smtClean="0"/>
              <a:t>alignment</a:t>
            </a:r>
            <a:br>
              <a:rPr lang="en-US" b="1" dirty="0" smtClean="0"/>
            </a:br>
            <a:r>
              <a:rPr lang="ar-SA" dirty="0"/>
              <a:t>تسلسل المحاذاة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Basic </a:t>
            </a:r>
            <a:r>
              <a:rPr lang="en-US" dirty="0"/>
              <a:t>Local Alignment Search Tool </a:t>
            </a:r>
            <a:r>
              <a:rPr lang="en-US" dirty="0">
                <a:solidFill>
                  <a:srgbClr val="7030A0"/>
                </a:solidFill>
              </a:rPr>
              <a:t>(BLAST) </a:t>
            </a:r>
            <a:r>
              <a:rPr lang="en-US" dirty="0"/>
              <a:t>is the tool most frequently used for calculating sequence </a:t>
            </a:r>
            <a:r>
              <a:rPr lang="en-US" dirty="0" smtClean="0"/>
              <a:t>similarity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6067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200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Query </a:t>
            </a:r>
            <a:r>
              <a:rPr lang="en-US" dirty="0"/>
              <a:t>sequences: the sequence </a:t>
            </a:r>
            <a:r>
              <a:rPr lang="en-US" dirty="0" smtClean="0"/>
              <a:t>which </a:t>
            </a:r>
            <a:r>
              <a:rPr lang="en-US" dirty="0"/>
              <a:t>we are </a:t>
            </a:r>
            <a:r>
              <a:rPr lang="en-US" dirty="0" smtClean="0"/>
              <a:t>searching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reference sequence: </a:t>
            </a:r>
            <a:r>
              <a:rPr lang="en-US" dirty="0" smtClean="0"/>
              <a:t> available in the Gene Bank.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>
                <a:ln>
                  <a:solidFill>
                    <a:srgbClr val="FF0000"/>
                  </a:solidFill>
                </a:ln>
              </a:rPr>
              <a:t/>
            </a:r>
            <a:br>
              <a:rPr lang="en-US" dirty="0">
                <a:ln>
                  <a:solidFill>
                    <a:srgbClr val="FF0000"/>
                  </a:solidFill>
                </a:ln>
              </a:rPr>
            </a:br>
            <a:r>
              <a:rPr lang="en-US" dirty="0">
                <a:ln>
                  <a:solidFill>
                    <a:srgbClr val="FF0000"/>
                  </a:solidFill>
                </a:ln>
              </a:rPr>
              <a:t/>
            </a:r>
            <a:br>
              <a:rPr lang="en-US" dirty="0">
                <a:ln>
                  <a:solidFill>
                    <a:srgbClr val="FF0000"/>
                  </a:solidFill>
                </a:ln>
              </a:rPr>
            </a:br>
            <a:r>
              <a:rPr lang="en-US" dirty="0">
                <a:ln>
                  <a:solidFill>
                    <a:srgbClr val="FF0000"/>
                  </a:solidFill>
                </a:ln>
              </a:rPr>
              <a:t/>
            </a:r>
            <a:br>
              <a:rPr lang="en-US" dirty="0">
                <a:ln>
                  <a:solidFill>
                    <a:srgbClr val="FF0000"/>
                  </a:solidFill>
                </a:ln>
              </a:rPr>
            </a:br>
            <a:r>
              <a:rPr lang="en-US" dirty="0">
                <a:ln>
                  <a:solidFill>
                    <a:srgbClr val="FF0000"/>
                  </a:solidFill>
                </a:ln>
              </a:rPr>
              <a:t>Two components are involved in a nucleotide sequence alignment: </a:t>
            </a:r>
            <a:br>
              <a:rPr lang="en-US" dirty="0">
                <a:ln>
                  <a:solidFill>
                    <a:srgbClr val="FF0000"/>
                  </a:solidFill>
                </a:ln>
              </a:rPr>
            </a:br>
            <a:r>
              <a:rPr lang="en-US" dirty="0">
                <a:ln>
                  <a:solidFill>
                    <a:srgbClr val="FF0000"/>
                  </a:solidFill>
                </a:ln>
              </a:rPr>
              <a:t/>
            </a:r>
            <a:br>
              <a:rPr lang="en-US" dirty="0">
                <a:ln>
                  <a:solidFill>
                    <a:srgbClr val="FF0000"/>
                  </a:solidFill>
                </a:ln>
              </a:rPr>
            </a:br>
            <a:r>
              <a:rPr lang="en-US" dirty="0">
                <a:ln>
                  <a:solidFill>
                    <a:srgbClr val="FF0000"/>
                  </a:solidFill>
                </a:ln>
              </a:rPr>
              <a:t/>
            </a:r>
            <a:br>
              <a:rPr lang="en-US" dirty="0">
                <a:ln>
                  <a:solidFill>
                    <a:srgbClr val="FF0000"/>
                  </a:solidFill>
                </a:ln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456</TotalTime>
  <Words>375</Words>
  <Application>Microsoft Office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TimesNewRomanPSMT</vt:lpstr>
      <vt:lpstr>Trebuchet MS</vt:lpstr>
      <vt:lpstr>Wingdings</vt:lpstr>
      <vt:lpstr>Presentation2</vt:lpstr>
      <vt:lpstr>Image Bitmap</vt:lpstr>
      <vt:lpstr> Topic Number Twelve A Brief Introduction to Bioinformatics </vt:lpstr>
      <vt:lpstr>  What is Bioinformatics?   Bioinformatics or computational biology involves the use of computer science to solve biological problems using DNA and amino acid sequences   </vt:lpstr>
      <vt:lpstr>  Bioinformatics Resources   </vt:lpstr>
      <vt:lpstr>Bioinformatics key areas</vt:lpstr>
      <vt:lpstr>PowerPoint Presentation</vt:lpstr>
      <vt:lpstr>   FASTA format FASTA means FAST Alignment   </vt:lpstr>
      <vt:lpstr>PowerPoint Presentation</vt:lpstr>
      <vt:lpstr>Sequence alignment تسلسل المحاذاة </vt:lpstr>
      <vt:lpstr>   Two components are involved in a nucleotide sequence alignment:    </vt:lpstr>
      <vt:lpstr>PowerPoint Presentation</vt:lpstr>
      <vt:lpstr>PowerPoint Presentation</vt:lpstr>
      <vt:lpstr>Scoring</vt:lpstr>
      <vt:lpstr>Performing Blast search at NCBI Home page</vt:lpstr>
      <vt:lpstr>Classes of Alignments</vt:lpstr>
      <vt:lpstr>PowerPoint Presentation</vt:lpstr>
      <vt:lpstr>Applications of Bioinformatics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 Brief Introduction to Bioinformatics المعلوماتية الحيوية </dc:title>
  <dc:creator>Kamel Adwan</dc:creator>
  <cp:lastModifiedBy>Kamel Adwan</cp:lastModifiedBy>
  <cp:revision>27</cp:revision>
  <dcterms:created xsi:type="dcterms:W3CDTF">2011-03-23T20:39:22Z</dcterms:created>
  <dcterms:modified xsi:type="dcterms:W3CDTF">2013-04-27T22:50:24Z</dcterms:modified>
</cp:coreProperties>
</file>