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57" r:id="rId3"/>
    <p:sldId id="258" r:id="rId4"/>
    <p:sldId id="275" r:id="rId5"/>
    <p:sldId id="274" r:id="rId6"/>
    <p:sldId id="261" r:id="rId7"/>
    <p:sldId id="262" r:id="rId8"/>
    <p:sldId id="263" r:id="rId9"/>
    <p:sldId id="264" r:id="rId10"/>
    <p:sldId id="266" r:id="rId11"/>
    <p:sldId id="265" r:id="rId12"/>
    <p:sldId id="269" r:id="rId13"/>
    <p:sldId id="267" r:id="rId14"/>
    <p:sldId id="268" r:id="rId15"/>
    <p:sldId id="270"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46AD6-7D92-46DE-894C-9E31791DED16}" type="datetimeFigureOut">
              <a:rPr lang="en-US" smtClean="0"/>
              <a:t>4/21/2013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7AA09-C317-43EB-9D40-62E748D68852}" type="slidenum">
              <a:rPr lang="en-US" smtClean="0"/>
              <a:t>‹#›</a:t>
            </a:fld>
            <a:endParaRPr lang="en-US"/>
          </a:p>
        </p:txBody>
      </p:sp>
    </p:spTree>
    <p:extLst>
      <p:ext uri="{BB962C8B-B14F-4D97-AF65-F5344CB8AC3E}">
        <p14:creationId xmlns:p14="http://schemas.microsoft.com/office/powerpoint/2010/main" val="191495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72D0-EF09-47E4-A850-64122BED62AC}"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208229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72D0-EF09-47E4-A850-64122BED62AC}"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10247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72D0-EF09-47E4-A850-64122BED62AC}"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424306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72D0-EF09-47E4-A850-64122BED62AC}"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194154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72D0-EF09-47E4-A850-64122BED62AC}" type="datetimeFigureOut">
              <a:rPr lang="en-US" smtClean="0"/>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42587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72D0-EF09-47E4-A850-64122BED62AC}" type="datetimeFigureOut">
              <a:rPr lang="en-US" smtClean="0"/>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214929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72D0-EF09-47E4-A850-64122BED62AC}" type="datetimeFigureOut">
              <a:rPr lang="en-US" smtClean="0"/>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25009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72D0-EF09-47E4-A850-64122BED62AC}" type="datetimeFigureOut">
              <a:rPr lang="en-US" smtClean="0"/>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19457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2D0-EF09-47E4-A850-64122BED62AC}" type="datetimeFigureOut">
              <a:rPr lang="en-US" smtClean="0"/>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421416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72D0-EF09-47E4-A850-64122BED62AC}" type="datetimeFigureOut">
              <a:rPr lang="en-US" smtClean="0"/>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80698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72D0-EF09-47E4-A850-64122BED62AC}" type="datetimeFigureOut">
              <a:rPr lang="en-US" smtClean="0"/>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C1E8B-241B-47FC-A9D7-95A05B2AC2E2}" type="slidenum">
              <a:rPr lang="en-US" smtClean="0"/>
              <a:t>‹#›</a:t>
            </a:fld>
            <a:endParaRPr lang="en-US"/>
          </a:p>
        </p:txBody>
      </p:sp>
    </p:spTree>
    <p:extLst>
      <p:ext uri="{BB962C8B-B14F-4D97-AF65-F5344CB8AC3E}">
        <p14:creationId xmlns:p14="http://schemas.microsoft.com/office/powerpoint/2010/main" val="124263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2D0-EF09-47E4-A850-64122BED62AC}" type="datetimeFigureOut">
              <a:rPr lang="en-US" smtClean="0"/>
              <a:t>4/21/2013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C1E8B-241B-47FC-A9D7-95A05B2AC2E2}" type="slidenum">
              <a:rPr lang="en-US" smtClean="0"/>
              <a:t>‹#›</a:t>
            </a:fld>
            <a:endParaRPr lang="en-US"/>
          </a:p>
        </p:txBody>
      </p:sp>
    </p:spTree>
    <p:extLst>
      <p:ext uri="{BB962C8B-B14F-4D97-AF65-F5344CB8AC3E}">
        <p14:creationId xmlns:p14="http://schemas.microsoft.com/office/powerpoint/2010/main" val="78116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987" y="1512032"/>
            <a:ext cx="6276757" cy="4465329"/>
          </a:xfrm>
          <a:prstGeom prst="rect">
            <a:avLst/>
          </a:prstGeom>
        </p:spPr>
      </p:pic>
      <p:sp>
        <p:nvSpPr>
          <p:cNvPr id="3" name="Rectangle 2"/>
          <p:cNvSpPr/>
          <p:nvPr/>
        </p:nvSpPr>
        <p:spPr>
          <a:xfrm>
            <a:off x="664954" y="373488"/>
            <a:ext cx="7384341" cy="830997"/>
          </a:xfrm>
          <a:prstGeom prst="rect">
            <a:avLst/>
          </a:prstGeom>
        </p:spPr>
        <p:txBody>
          <a:bodyPr wrap="square">
            <a:spAutoFit/>
          </a:bodyPr>
          <a:lstStyle/>
          <a:p>
            <a:r>
              <a:rPr lang="en-US" sz="2000" dirty="0" smtClean="0">
                <a:solidFill>
                  <a:srgbClr val="0070C0"/>
                </a:solidFill>
              </a:rPr>
              <a:t>Topic </a:t>
            </a:r>
            <a:r>
              <a:rPr lang="en-US" sz="2000" smtClean="0">
                <a:solidFill>
                  <a:srgbClr val="0070C0"/>
                </a:solidFill>
              </a:rPr>
              <a:t>Number Ten</a:t>
            </a:r>
            <a:endParaRPr lang="en-US" sz="2000" dirty="0" smtClean="0">
              <a:solidFill>
                <a:srgbClr val="0070C0"/>
              </a:solidFill>
            </a:endParaRPr>
          </a:p>
          <a:p>
            <a:r>
              <a:rPr lang="en-US" sz="2800" dirty="0" smtClean="0">
                <a:solidFill>
                  <a:srgbClr val="0070C0"/>
                </a:solidFill>
              </a:rPr>
              <a:t>Wastewater treatment and water purification</a:t>
            </a:r>
            <a:endParaRPr lang="en-US" sz="2800" dirty="0">
              <a:solidFill>
                <a:srgbClr val="0070C0"/>
              </a:solidFill>
            </a:endParaRPr>
          </a:p>
        </p:txBody>
      </p:sp>
      <p:pic>
        <p:nvPicPr>
          <p:cNvPr id="4" name="Picture 3"/>
          <p:cNvPicPr>
            <a:picLocks noChangeAspect="1"/>
          </p:cNvPicPr>
          <p:nvPr/>
        </p:nvPicPr>
        <p:blipFill>
          <a:blip r:embed="rId3"/>
          <a:stretch>
            <a:fillRect/>
          </a:stretch>
        </p:blipFill>
        <p:spPr>
          <a:xfrm>
            <a:off x="7443781" y="4654414"/>
            <a:ext cx="2816596" cy="1322947"/>
          </a:xfrm>
          <a:prstGeom prst="rect">
            <a:avLst/>
          </a:prstGeom>
        </p:spPr>
      </p:pic>
    </p:spTree>
    <p:extLst>
      <p:ext uri="{BB962C8B-B14F-4D97-AF65-F5344CB8AC3E}">
        <p14:creationId xmlns:p14="http://schemas.microsoft.com/office/powerpoint/2010/main" val="28956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7990" y="996285"/>
            <a:ext cx="8418142" cy="5399109"/>
          </a:xfrm>
          <a:prstGeom prst="rect">
            <a:avLst/>
          </a:prstGeom>
        </p:spPr>
      </p:pic>
      <p:sp>
        <p:nvSpPr>
          <p:cNvPr id="3" name="Rectangle 2"/>
          <p:cNvSpPr/>
          <p:nvPr/>
        </p:nvSpPr>
        <p:spPr>
          <a:xfrm>
            <a:off x="413986" y="323713"/>
            <a:ext cx="5002523" cy="523220"/>
          </a:xfrm>
          <a:prstGeom prst="rect">
            <a:avLst/>
          </a:prstGeom>
        </p:spPr>
        <p:txBody>
          <a:bodyPr wrap="none">
            <a:spAutoFit/>
          </a:bodyPr>
          <a:lstStyle/>
          <a:p>
            <a:r>
              <a:rPr lang="en-US" sz="2800" dirty="0">
                <a:solidFill>
                  <a:srgbClr val="C00000"/>
                </a:solidFill>
              </a:rPr>
              <a:t>Wastewater treatment processes</a:t>
            </a:r>
          </a:p>
        </p:txBody>
      </p:sp>
      <p:sp>
        <p:nvSpPr>
          <p:cNvPr id="4" name="Rectangle 3"/>
          <p:cNvSpPr/>
          <p:nvPr/>
        </p:nvSpPr>
        <p:spPr>
          <a:xfrm>
            <a:off x="413987" y="1561617"/>
            <a:ext cx="2864004" cy="3785652"/>
          </a:xfrm>
          <a:prstGeom prst="rect">
            <a:avLst/>
          </a:prstGeom>
        </p:spPr>
        <p:txBody>
          <a:bodyPr wrap="square">
            <a:spAutoFit/>
          </a:bodyPr>
          <a:lstStyle/>
          <a:p>
            <a:pPr algn="just"/>
            <a:r>
              <a:rPr lang="en-US" sz="2400" dirty="0"/>
              <a:t>Treatment is a multistep operation employing a number of independent physical and biological processes. These </a:t>
            </a:r>
            <a:r>
              <a:rPr lang="en-US" sz="2400" dirty="0" smtClean="0"/>
              <a:t>are</a:t>
            </a:r>
            <a:r>
              <a:rPr lang="en-US" sz="2400" dirty="0"/>
              <a:t>: Primary, secondary, and sometimes tertiary treatments</a:t>
            </a:r>
          </a:p>
        </p:txBody>
      </p:sp>
    </p:spTree>
    <p:extLst>
      <p:ext uri="{BB962C8B-B14F-4D97-AF65-F5344CB8AC3E}">
        <p14:creationId xmlns:p14="http://schemas.microsoft.com/office/powerpoint/2010/main" val="203364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7" y="718994"/>
            <a:ext cx="5069286" cy="5262979"/>
          </a:xfrm>
          <a:prstGeom prst="rect">
            <a:avLst/>
          </a:prstGeom>
        </p:spPr>
        <p:txBody>
          <a:bodyPr wrap="square">
            <a:spAutoFit/>
          </a:bodyPr>
          <a:lstStyle/>
          <a:p>
            <a:pPr marL="342900" indent="-342900" algn="just">
              <a:buFont typeface="Wingdings" panose="05000000000000000000" pitchFamily="2" charset="2"/>
              <a:buChar char="q"/>
            </a:pPr>
            <a:r>
              <a:rPr lang="en-US" sz="2400" dirty="0"/>
              <a:t>Primary </a:t>
            </a:r>
            <a:r>
              <a:rPr lang="en-US" sz="2400" dirty="0" smtClean="0"/>
              <a:t>treatment </a:t>
            </a:r>
            <a:r>
              <a:rPr lang="en-US" sz="2400" dirty="0"/>
              <a:t>uses </a:t>
            </a:r>
            <a:r>
              <a:rPr lang="en-US" sz="2400" dirty="0" smtClean="0"/>
              <a:t>physical </a:t>
            </a:r>
            <a:r>
              <a:rPr lang="en-US" sz="2400" dirty="0"/>
              <a:t>separation methods to separate solid and particulate organic and inorganic materials from wastewater. </a:t>
            </a:r>
          </a:p>
          <a:p>
            <a:pPr marL="342900" indent="-342900" algn="just">
              <a:buFont typeface="Wingdings" panose="05000000000000000000" pitchFamily="2" charset="2"/>
              <a:buChar char="q"/>
            </a:pPr>
            <a:r>
              <a:rPr lang="en-US" sz="2400" dirty="0" smtClean="0"/>
              <a:t>In </a:t>
            </a:r>
            <a:r>
              <a:rPr lang="en-US" sz="2400" dirty="0"/>
              <a:t>the primary sedimentation stage, sewage flows through large tanks, commonly called "primary clarifiers" or "primary sedimentation tanks". The tanks are large enough that sludge can settle and floating material such as grease and oils can rise to the surface and be skimmed off</a:t>
            </a:r>
            <a:r>
              <a:rPr lang="en-US" sz="2400" dirty="0" smtClean="0"/>
              <a:t>.</a:t>
            </a:r>
          </a:p>
        </p:txBody>
      </p:sp>
      <p:sp>
        <p:nvSpPr>
          <p:cNvPr id="3" name="Rectangle 2"/>
          <p:cNvSpPr/>
          <p:nvPr/>
        </p:nvSpPr>
        <p:spPr>
          <a:xfrm>
            <a:off x="686938" y="159940"/>
            <a:ext cx="2884059" cy="523220"/>
          </a:xfrm>
          <a:prstGeom prst="rect">
            <a:avLst/>
          </a:prstGeom>
        </p:spPr>
        <p:txBody>
          <a:bodyPr wrap="none">
            <a:spAutoFit/>
          </a:bodyPr>
          <a:lstStyle/>
          <a:p>
            <a:r>
              <a:rPr lang="en-US" sz="2800" dirty="0">
                <a:solidFill>
                  <a:srgbClr val="C00000"/>
                </a:solidFill>
              </a:rPr>
              <a:t>Primary </a:t>
            </a:r>
            <a:r>
              <a:rPr lang="en-US" sz="2800" dirty="0" smtClean="0">
                <a:solidFill>
                  <a:srgbClr val="C00000"/>
                </a:solidFill>
              </a:rPr>
              <a:t>treatment</a:t>
            </a:r>
            <a:endParaRPr lang="en-US" sz="2800" dirty="0">
              <a:solidFill>
                <a:srgbClr val="C00000"/>
              </a:solidFill>
            </a:endParaRPr>
          </a:p>
        </p:txBody>
      </p:sp>
      <p:pic>
        <p:nvPicPr>
          <p:cNvPr id="11" name="Picture 10"/>
          <p:cNvPicPr>
            <a:picLocks noChangeAspect="1"/>
          </p:cNvPicPr>
          <p:nvPr/>
        </p:nvPicPr>
        <p:blipFill>
          <a:blip r:embed="rId2"/>
          <a:stretch>
            <a:fillRect/>
          </a:stretch>
        </p:blipFill>
        <p:spPr>
          <a:xfrm>
            <a:off x="6171653" y="1847468"/>
            <a:ext cx="5339489" cy="3745612"/>
          </a:xfrm>
          <a:prstGeom prst="rect">
            <a:avLst/>
          </a:prstGeom>
        </p:spPr>
      </p:pic>
    </p:spTree>
    <p:extLst>
      <p:ext uri="{BB962C8B-B14F-4D97-AF65-F5344CB8AC3E}">
        <p14:creationId xmlns:p14="http://schemas.microsoft.com/office/powerpoint/2010/main" val="39236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283" y="348734"/>
            <a:ext cx="4869475" cy="523220"/>
          </a:xfrm>
          <a:prstGeom prst="rect">
            <a:avLst/>
          </a:prstGeom>
        </p:spPr>
        <p:txBody>
          <a:bodyPr wrap="none">
            <a:spAutoFit/>
          </a:bodyPr>
          <a:lstStyle/>
          <a:p>
            <a:r>
              <a:rPr lang="en-US" sz="2800" dirty="0">
                <a:solidFill>
                  <a:srgbClr val="C00000"/>
                </a:solidFill>
              </a:rPr>
              <a:t>Secondary anaerobic </a:t>
            </a:r>
            <a:r>
              <a:rPr lang="en-US" sz="2800" dirty="0" smtClean="0">
                <a:solidFill>
                  <a:srgbClr val="C00000"/>
                </a:solidFill>
              </a:rPr>
              <a:t>treatment</a:t>
            </a:r>
            <a:endParaRPr lang="en-US" sz="2800" dirty="0">
              <a:solidFill>
                <a:srgbClr val="C00000"/>
              </a:solidFill>
            </a:endParaRPr>
          </a:p>
        </p:txBody>
      </p:sp>
      <p:sp>
        <p:nvSpPr>
          <p:cNvPr id="3" name="Rectangle 2"/>
          <p:cNvSpPr/>
          <p:nvPr/>
        </p:nvSpPr>
        <p:spPr>
          <a:xfrm>
            <a:off x="307283" y="1027837"/>
            <a:ext cx="2893117" cy="5262979"/>
          </a:xfrm>
          <a:prstGeom prst="rect">
            <a:avLst/>
          </a:prstGeom>
        </p:spPr>
        <p:txBody>
          <a:bodyPr wrap="square">
            <a:spAutoFit/>
          </a:bodyPr>
          <a:lstStyle/>
          <a:p>
            <a:pPr algn="just"/>
            <a:r>
              <a:rPr lang="en-US" sz="2400" dirty="0" smtClean="0"/>
              <a:t>Treat </a:t>
            </a:r>
            <a:r>
              <a:rPr lang="en-US" sz="2400" dirty="0"/>
              <a:t>wastewater containing large quantities of</a:t>
            </a:r>
          </a:p>
          <a:p>
            <a:pPr algn="just"/>
            <a:r>
              <a:rPr lang="en-US" sz="2400" dirty="0"/>
              <a:t>insoluble organic matter </a:t>
            </a:r>
            <a:r>
              <a:rPr lang="en-US" sz="2400" dirty="0" smtClean="0"/>
              <a:t>(high </a:t>
            </a:r>
            <a:r>
              <a:rPr lang="en-US" sz="2400" dirty="0"/>
              <a:t>BOD</a:t>
            </a:r>
            <a:r>
              <a:rPr lang="en-US" sz="2400" dirty="0" smtClean="0"/>
              <a:t>) such </a:t>
            </a:r>
            <a:r>
              <a:rPr lang="en-US" sz="2400" dirty="0"/>
              <a:t>as ﬁber and cellulose waste from food and dairy plants.</a:t>
            </a:r>
          </a:p>
          <a:p>
            <a:pPr algn="just"/>
            <a:r>
              <a:rPr lang="en-US" sz="2400" dirty="0"/>
              <a:t>The anaerobic degradation process is carried out in large</a:t>
            </a:r>
            <a:r>
              <a:rPr lang="en-US" sz="2400" dirty="0" smtClean="0"/>
              <a:t>, enclosed </a:t>
            </a:r>
            <a:r>
              <a:rPr lang="en-US" sz="2400" dirty="0"/>
              <a:t>tanks called sludge digesters or </a:t>
            </a:r>
            <a:r>
              <a:rPr lang="en-US" sz="2400" dirty="0" smtClean="0"/>
              <a:t>bioreactors</a:t>
            </a:r>
            <a:endParaRPr lang="en-US" sz="2400" dirty="0"/>
          </a:p>
        </p:txBody>
      </p:sp>
      <p:pic>
        <p:nvPicPr>
          <p:cNvPr id="6" name="Picture 5"/>
          <p:cNvPicPr>
            <a:picLocks noChangeAspect="1"/>
          </p:cNvPicPr>
          <p:nvPr/>
        </p:nvPicPr>
        <p:blipFill>
          <a:blip r:embed="rId2"/>
          <a:stretch>
            <a:fillRect/>
          </a:stretch>
        </p:blipFill>
        <p:spPr>
          <a:xfrm>
            <a:off x="3274977" y="1531441"/>
            <a:ext cx="8439876" cy="3924479"/>
          </a:xfrm>
          <a:prstGeom prst="rect">
            <a:avLst/>
          </a:prstGeom>
        </p:spPr>
      </p:pic>
      <p:sp>
        <p:nvSpPr>
          <p:cNvPr id="7" name="Rectangle 6"/>
          <p:cNvSpPr/>
          <p:nvPr/>
        </p:nvSpPr>
        <p:spPr>
          <a:xfrm>
            <a:off x="3421150" y="1933694"/>
            <a:ext cx="2605393" cy="369332"/>
          </a:xfrm>
          <a:prstGeom prst="rect">
            <a:avLst/>
          </a:prstGeom>
        </p:spPr>
        <p:txBody>
          <a:bodyPr wrap="none">
            <a:spAutoFit/>
          </a:bodyPr>
          <a:lstStyle/>
          <a:p>
            <a:r>
              <a:rPr lang="en-US" dirty="0">
                <a:solidFill>
                  <a:srgbClr val="FF0000"/>
                </a:solidFill>
              </a:rPr>
              <a:t>Anaerobic sludge digester</a:t>
            </a:r>
          </a:p>
        </p:txBody>
      </p:sp>
      <p:sp>
        <p:nvSpPr>
          <p:cNvPr id="8" name="Rectangle 7"/>
          <p:cNvSpPr/>
          <p:nvPr/>
        </p:nvSpPr>
        <p:spPr>
          <a:xfrm>
            <a:off x="6479178" y="5455920"/>
            <a:ext cx="2419359" cy="646331"/>
          </a:xfrm>
          <a:prstGeom prst="rect">
            <a:avLst/>
          </a:prstGeom>
        </p:spPr>
        <p:txBody>
          <a:bodyPr wrap="square">
            <a:spAutoFit/>
          </a:bodyPr>
          <a:lstStyle/>
          <a:p>
            <a:pPr algn="ctr"/>
            <a:r>
              <a:rPr lang="en-US" dirty="0">
                <a:solidFill>
                  <a:srgbClr val="FF0000"/>
                </a:solidFill>
              </a:rPr>
              <a:t>Inner workings of a sludge digester</a:t>
            </a:r>
          </a:p>
        </p:txBody>
      </p:sp>
      <p:sp>
        <p:nvSpPr>
          <p:cNvPr id="9" name="Rectangle 8"/>
          <p:cNvSpPr/>
          <p:nvPr/>
        </p:nvSpPr>
        <p:spPr>
          <a:xfrm>
            <a:off x="9083040" y="5317420"/>
            <a:ext cx="2706390" cy="646331"/>
          </a:xfrm>
          <a:prstGeom prst="rect">
            <a:avLst/>
          </a:prstGeom>
        </p:spPr>
        <p:txBody>
          <a:bodyPr wrap="square">
            <a:spAutoFit/>
          </a:bodyPr>
          <a:lstStyle/>
          <a:p>
            <a:pPr algn="just"/>
            <a:r>
              <a:rPr lang="en-US" dirty="0" smtClean="0">
                <a:solidFill>
                  <a:srgbClr val="FF0000"/>
                </a:solidFill>
              </a:rPr>
              <a:t>Microbial processes </a:t>
            </a:r>
            <a:r>
              <a:rPr lang="en-US" dirty="0">
                <a:solidFill>
                  <a:srgbClr val="FF0000"/>
                </a:solidFill>
              </a:rPr>
              <a:t>in </a:t>
            </a:r>
            <a:r>
              <a:rPr lang="en-US" dirty="0" smtClean="0">
                <a:solidFill>
                  <a:srgbClr val="FF0000"/>
                </a:solidFill>
              </a:rPr>
              <a:t>anaerobic sludge </a:t>
            </a:r>
            <a:r>
              <a:rPr lang="en-US" dirty="0">
                <a:solidFill>
                  <a:srgbClr val="FF0000"/>
                </a:solidFill>
              </a:rPr>
              <a:t>digestion</a:t>
            </a:r>
          </a:p>
        </p:txBody>
      </p:sp>
    </p:spTree>
    <p:extLst>
      <p:ext uri="{BB962C8B-B14F-4D97-AF65-F5344CB8AC3E}">
        <p14:creationId xmlns:p14="http://schemas.microsoft.com/office/powerpoint/2010/main" val="124714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6" y="1225689"/>
            <a:ext cx="11401794" cy="5632311"/>
          </a:xfrm>
          <a:prstGeom prst="rect">
            <a:avLst/>
          </a:prstGeom>
        </p:spPr>
        <p:txBody>
          <a:bodyPr wrap="square">
            <a:spAutoFit/>
          </a:bodyPr>
          <a:lstStyle/>
          <a:p>
            <a:pPr marL="342900" indent="-342900" algn="just">
              <a:buFont typeface="Wingdings" panose="05000000000000000000" pitchFamily="2" charset="2"/>
              <a:buChar char="q"/>
            </a:pPr>
            <a:r>
              <a:rPr lang="en-US" sz="2400" dirty="0">
                <a:solidFill>
                  <a:srgbClr val="000000"/>
                </a:solidFill>
              </a:rPr>
              <a:t>Secondary treatment is designed to </a:t>
            </a:r>
            <a:r>
              <a:rPr lang="en-US" sz="2400" dirty="0" smtClean="0">
                <a:solidFill>
                  <a:srgbClr val="000000"/>
                </a:solidFill>
              </a:rPr>
              <a:t>degrade </a:t>
            </a:r>
            <a:r>
              <a:rPr lang="en-US" sz="2400" dirty="0">
                <a:solidFill>
                  <a:srgbClr val="000000"/>
                </a:solidFill>
              </a:rPr>
              <a:t>the biological content of the sewage which are derived from human waste, food waste, soaps and </a:t>
            </a:r>
            <a:r>
              <a:rPr lang="en-US" sz="2400" dirty="0" smtClean="0">
                <a:solidFill>
                  <a:srgbClr val="000000"/>
                </a:solidFill>
              </a:rPr>
              <a:t>detergent</a:t>
            </a:r>
          </a:p>
          <a:p>
            <a:pPr marL="342900" indent="-342900" algn="just">
              <a:buFont typeface="Wingdings" panose="05000000000000000000" pitchFamily="2" charset="2"/>
              <a:buChar char="q"/>
            </a:pPr>
            <a:r>
              <a:rPr lang="en-US" sz="2400" dirty="0" smtClean="0">
                <a:solidFill>
                  <a:srgbClr val="000000"/>
                </a:solidFill>
              </a:rPr>
              <a:t>Activated </a:t>
            </a:r>
            <a:r>
              <a:rPr lang="en-US" sz="2400" dirty="0">
                <a:solidFill>
                  <a:srgbClr val="000000"/>
                </a:solidFill>
              </a:rPr>
              <a:t>sludge methods are the </a:t>
            </a:r>
            <a:r>
              <a:rPr lang="en-US" sz="2400" dirty="0" smtClean="0">
                <a:solidFill>
                  <a:srgbClr val="000000"/>
                </a:solidFill>
              </a:rPr>
              <a:t>most, it includes </a:t>
            </a:r>
            <a:r>
              <a:rPr lang="en-US" sz="2400" dirty="0">
                <a:solidFill>
                  <a:srgbClr val="000000"/>
                </a:solidFill>
              </a:rPr>
              <a:t>the activated sludge </a:t>
            </a:r>
            <a:r>
              <a:rPr lang="en-US" sz="2400" dirty="0" smtClean="0"/>
              <a:t>and an </a:t>
            </a:r>
            <a:r>
              <a:rPr lang="en-US" sz="2400" dirty="0"/>
              <a:t>aeration tank</a:t>
            </a:r>
            <a:r>
              <a:rPr lang="en-US" sz="2400" dirty="0" smtClean="0"/>
              <a:t>.</a:t>
            </a:r>
          </a:p>
          <a:p>
            <a:pPr marL="342900" indent="-342900" algn="just">
              <a:buFont typeface="Wingdings" panose="05000000000000000000" pitchFamily="2" charset="2"/>
              <a:buChar char="q"/>
            </a:pPr>
            <a:r>
              <a:rPr lang="en-US" sz="2400" dirty="0"/>
              <a:t>During aeration and mixing, the bacteria form small clusters, or </a:t>
            </a:r>
            <a:r>
              <a:rPr lang="en-US" sz="2400" dirty="0" err="1"/>
              <a:t>flocs</a:t>
            </a:r>
            <a:r>
              <a:rPr lang="en-US" sz="2400" dirty="0"/>
              <a:t>. When the aeration stops, the mixture is transferred to a secondary clarifier where the </a:t>
            </a:r>
            <a:r>
              <a:rPr lang="en-US" sz="2400" dirty="0" err="1"/>
              <a:t>flocs</a:t>
            </a:r>
            <a:r>
              <a:rPr lang="en-US" sz="2400" dirty="0"/>
              <a:t> are allowed to settle out and the effluent </a:t>
            </a:r>
            <a:r>
              <a:rPr lang="en-US" sz="2400" dirty="0" smtClean="0"/>
              <a:t>is pumped </a:t>
            </a:r>
            <a:r>
              <a:rPr lang="en-US" sz="2400" dirty="0"/>
              <a:t>to the anaerobic sludge</a:t>
            </a:r>
          </a:p>
          <a:p>
            <a:pPr marL="342900" indent="-342900" algn="just">
              <a:buFont typeface="Wingdings" panose="05000000000000000000" pitchFamily="2" charset="2"/>
              <a:buChar char="q"/>
            </a:pPr>
            <a:r>
              <a:rPr lang="en-US" sz="2400" dirty="0" smtClean="0"/>
              <a:t>The </a:t>
            </a:r>
            <a:r>
              <a:rPr lang="en-US" sz="2400" dirty="0"/>
              <a:t>sludge is then recycled back to the aeration tank, where the process is </a:t>
            </a:r>
            <a:r>
              <a:rPr lang="en-US" sz="2400" dirty="0" smtClean="0"/>
              <a:t>repeated</a:t>
            </a:r>
          </a:p>
          <a:p>
            <a:pPr marL="342900" indent="-342900" algn="just">
              <a:buFont typeface="Wingdings" panose="05000000000000000000" pitchFamily="2" charset="2"/>
              <a:buChar char="q"/>
            </a:pPr>
            <a:r>
              <a:rPr lang="en-US" sz="2400" dirty="0"/>
              <a:t>The trickling ﬁlter method is also commonly used for secondary aerobic treatment </a:t>
            </a:r>
          </a:p>
          <a:p>
            <a:pPr marL="342900" indent="-342900" algn="just">
              <a:buFont typeface="Wingdings" panose="05000000000000000000" pitchFamily="2" charset="2"/>
              <a:buChar char="q"/>
            </a:pPr>
            <a:r>
              <a:rPr lang="en-US" sz="2400" dirty="0"/>
              <a:t>A trickling ﬁlter is a bed of crushed rocks, about 2 m thick. </a:t>
            </a:r>
          </a:p>
          <a:p>
            <a:pPr marL="342900" indent="-342900" algn="just">
              <a:buFont typeface="Wingdings" panose="05000000000000000000" pitchFamily="2" charset="2"/>
              <a:buChar char="q"/>
            </a:pPr>
            <a:r>
              <a:rPr lang="en-US" sz="2400" dirty="0"/>
              <a:t>Wastewater is sprayed on top of the rocks and the organic material in the wastewater adsorbs to the rocks</a:t>
            </a:r>
          </a:p>
          <a:p>
            <a:pPr marL="342900" indent="-342900" algn="just">
              <a:buFont typeface="Wingdings" panose="05000000000000000000" pitchFamily="2" charset="2"/>
              <a:buChar char="q"/>
            </a:pPr>
            <a:r>
              <a:rPr lang="en-US" sz="2400" dirty="0"/>
              <a:t>Microorganisms grow on exposed rock surfaces to complete mineralization of organic matter to CO2, ammonia, nitrate, sulfate, and phosphate</a:t>
            </a:r>
          </a:p>
          <a:p>
            <a:pPr algn="just"/>
            <a:endParaRPr lang="en-US" sz="2400" dirty="0" smtClean="0"/>
          </a:p>
        </p:txBody>
      </p:sp>
      <p:sp>
        <p:nvSpPr>
          <p:cNvPr id="3" name="Rectangle 2"/>
          <p:cNvSpPr/>
          <p:nvPr/>
        </p:nvSpPr>
        <p:spPr>
          <a:xfrm>
            <a:off x="454926" y="460191"/>
            <a:ext cx="4427046" cy="523220"/>
          </a:xfrm>
          <a:prstGeom prst="rect">
            <a:avLst/>
          </a:prstGeom>
        </p:spPr>
        <p:txBody>
          <a:bodyPr wrap="none">
            <a:spAutoFit/>
          </a:bodyPr>
          <a:lstStyle/>
          <a:p>
            <a:r>
              <a:rPr lang="en-US" sz="2800" dirty="0" smtClean="0">
                <a:solidFill>
                  <a:srgbClr val="C00000"/>
                </a:solidFill>
              </a:rPr>
              <a:t>Secondary aerobic treatment</a:t>
            </a:r>
            <a:endParaRPr lang="en-US" sz="2800" dirty="0">
              <a:solidFill>
                <a:srgbClr val="C00000"/>
              </a:solidFill>
            </a:endParaRPr>
          </a:p>
        </p:txBody>
      </p:sp>
    </p:spTree>
    <p:extLst>
      <p:ext uri="{BB962C8B-B14F-4D97-AF65-F5344CB8AC3E}">
        <p14:creationId xmlns:p14="http://schemas.microsoft.com/office/powerpoint/2010/main" val="721572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8714" y="1478280"/>
            <a:ext cx="6026430" cy="3596639"/>
          </a:xfrm>
          <a:prstGeom prst="rect">
            <a:avLst/>
          </a:prstGeom>
        </p:spPr>
      </p:pic>
      <p:pic>
        <p:nvPicPr>
          <p:cNvPr id="3" name="Picture 2"/>
          <p:cNvPicPr>
            <a:picLocks noChangeAspect="1"/>
          </p:cNvPicPr>
          <p:nvPr/>
        </p:nvPicPr>
        <p:blipFill>
          <a:blip r:embed="rId3"/>
          <a:stretch>
            <a:fillRect/>
          </a:stretch>
        </p:blipFill>
        <p:spPr>
          <a:xfrm>
            <a:off x="854500" y="1066799"/>
            <a:ext cx="3086100" cy="2209800"/>
          </a:xfrm>
          <a:prstGeom prst="rect">
            <a:avLst/>
          </a:prstGeom>
        </p:spPr>
      </p:pic>
      <p:pic>
        <p:nvPicPr>
          <p:cNvPr id="4" name="Picture 3"/>
          <p:cNvPicPr>
            <a:picLocks noChangeAspect="1"/>
          </p:cNvPicPr>
          <p:nvPr/>
        </p:nvPicPr>
        <p:blipFill>
          <a:blip r:embed="rId4"/>
          <a:stretch>
            <a:fillRect/>
          </a:stretch>
        </p:blipFill>
        <p:spPr>
          <a:xfrm>
            <a:off x="930700" y="3676709"/>
            <a:ext cx="3009900" cy="2190750"/>
          </a:xfrm>
          <a:prstGeom prst="rect">
            <a:avLst/>
          </a:prstGeom>
        </p:spPr>
      </p:pic>
      <p:sp>
        <p:nvSpPr>
          <p:cNvPr id="5" name="Rectangle 4"/>
          <p:cNvSpPr/>
          <p:nvPr/>
        </p:nvSpPr>
        <p:spPr>
          <a:xfrm>
            <a:off x="1660718" y="3276599"/>
            <a:ext cx="1598964" cy="400110"/>
          </a:xfrm>
          <a:prstGeom prst="rect">
            <a:avLst/>
          </a:prstGeom>
        </p:spPr>
        <p:txBody>
          <a:bodyPr wrap="none">
            <a:spAutoFit/>
          </a:bodyPr>
          <a:lstStyle/>
          <a:p>
            <a:r>
              <a:rPr lang="en-US" sz="2000" dirty="0">
                <a:solidFill>
                  <a:srgbClr val="FF0000"/>
                </a:solidFill>
              </a:rPr>
              <a:t>Aeration tank</a:t>
            </a:r>
          </a:p>
        </p:txBody>
      </p:sp>
      <p:sp>
        <p:nvSpPr>
          <p:cNvPr id="6" name="Rectangle 5"/>
          <p:cNvSpPr/>
          <p:nvPr/>
        </p:nvSpPr>
        <p:spPr>
          <a:xfrm>
            <a:off x="1286720" y="5871267"/>
            <a:ext cx="2608160" cy="400110"/>
          </a:xfrm>
          <a:prstGeom prst="rect">
            <a:avLst/>
          </a:prstGeom>
        </p:spPr>
        <p:txBody>
          <a:bodyPr wrap="square">
            <a:spAutoFit/>
          </a:bodyPr>
          <a:lstStyle/>
          <a:p>
            <a:pPr algn="just"/>
            <a:r>
              <a:rPr lang="en-US" sz="2000" dirty="0" smtClean="0">
                <a:solidFill>
                  <a:srgbClr val="FF0000"/>
                </a:solidFill>
              </a:rPr>
              <a:t>Trickling ﬁlter </a:t>
            </a:r>
            <a:r>
              <a:rPr lang="en-US" sz="2000" dirty="0">
                <a:solidFill>
                  <a:srgbClr val="FF0000"/>
                </a:solidFill>
              </a:rPr>
              <a:t>method</a:t>
            </a:r>
          </a:p>
        </p:txBody>
      </p:sp>
      <p:pic>
        <p:nvPicPr>
          <p:cNvPr id="7" name="Picture 6"/>
          <p:cNvPicPr>
            <a:picLocks noChangeAspect="1"/>
          </p:cNvPicPr>
          <p:nvPr/>
        </p:nvPicPr>
        <p:blipFill>
          <a:blip r:embed="rId5"/>
          <a:stretch>
            <a:fillRect/>
          </a:stretch>
        </p:blipFill>
        <p:spPr>
          <a:xfrm>
            <a:off x="761693" y="152464"/>
            <a:ext cx="7071973" cy="749873"/>
          </a:xfrm>
          <a:prstGeom prst="rect">
            <a:avLst/>
          </a:prstGeom>
        </p:spPr>
      </p:pic>
    </p:spTree>
    <p:extLst>
      <p:ext uri="{BB962C8B-B14F-4D97-AF65-F5344CB8AC3E}">
        <p14:creationId xmlns:p14="http://schemas.microsoft.com/office/powerpoint/2010/main" val="387506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7" y="394454"/>
            <a:ext cx="2884379" cy="523220"/>
          </a:xfrm>
          <a:prstGeom prst="rect">
            <a:avLst/>
          </a:prstGeom>
        </p:spPr>
        <p:txBody>
          <a:bodyPr wrap="none">
            <a:spAutoFit/>
          </a:bodyPr>
          <a:lstStyle/>
          <a:p>
            <a:r>
              <a:rPr lang="en-US" sz="2800" dirty="0">
                <a:solidFill>
                  <a:srgbClr val="C00000"/>
                </a:solidFill>
              </a:rPr>
              <a:t>Tertiary </a:t>
            </a:r>
            <a:r>
              <a:rPr lang="en-US" sz="2800" dirty="0" smtClean="0">
                <a:solidFill>
                  <a:srgbClr val="C00000"/>
                </a:solidFill>
              </a:rPr>
              <a:t>Treatment</a:t>
            </a:r>
            <a:endParaRPr lang="en-US" sz="2800" dirty="0">
              <a:solidFill>
                <a:srgbClr val="C00000"/>
              </a:solidFill>
            </a:endParaRPr>
          </a:p>
        </p:txBody>
      </p:sp>
      <p:sp>
        <p:nvSpPr>
          <p:cNvPr id="3" name="Rectangle 2"/>
          <p:cNvSpPr/>
          <p:nvPr/>
        </p:nvSpPr>
        <p:spPr>
          <a:xfrm>
            <a:off x="217717" y="1090136"/>
            <a:ext cx="3280141" cy="2677656"/>
          </a:xfrm>
          <a:prstGeom prst="rect">
            <a:avLst/>
          </a:prstGeom>
        </p:spPr>
        <p:txBody>
          <a:bodyPr wrap="square">
            <a:spAutoFit/>
          </a:bodyPr>
          <a:lstStyle/>
          <a:p>
            <a:pPr algn="just"/>
            <a:r>
              <a:rPr lang="en-US" sz="2400" dirty="0"/>
              <a:t>Tertiary </a:t>
            </a:r>
            <a:r>
              <a:rPr lang="en-US" sz="2400" dirty="0" smtClean="0"/>
              <a:t>treatment includes precipitation</a:t>
            </a:r>
            <a:r>
              <a:rPr lang="en-US" sz="2400" dirty="0"/>
              <a:t>, ﬁltration, </a:t>
            </a:r>
            <a:r>
              <a:rPr lang="en-US" sz="2400" dirty="0" smtClean="0"/>
              <a:t>or chlorination </a:t>
            </a:r>
            <a:r>
              <a:rPr lang="en-US" sz="2400" dirty="0"/>
              <a:t>procedures similar to those employed for </a:t>
            </a:r>
            <a:r>
              <a:rPr lang="en-US" sz="2400" dirty="0" smtClean="0"/>
              <a:t>drinking water </a:t>
            </a:r>
            <a:r>
              <a:rPr lang="en-US" sz="2400" dirty="0"/>
              <a:t>puriﬁcation</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711440" y="1550669"/>
            <a:ext cx="4280867" cy="3751693"/>
          </a:xfrm>
          <a:prstGeom prst="rect">
            <a:avLst/>
          </a:prstGeom>
        </p:spPr>
      </p:pic>
      <p:pic>
        <p:nvPicPr>
          <p:cNvPr id="5" name="Picture 4"/>
          <p:cNvPicPr>
            <a:picLocks noChangeAspect="1"/>
          </p:cNvPicPr>
          <p:nvPr/>
        </p:nvPicPr>
        <p:blipFill>
          <a:blip r:embed="rId4"/>
          <a:stretch>
            <a:fillRect/>
          </a:stretch>
        </p:blipFill>
        <p:spPr>
          <a:xfrm>
            <a:off x="3497858" y="1550669"/>
            <a:ext cx="4213582" cy="3751693"/>
          </a:xfrm>
          <a:prstGeom prst="rect">
            <a:avLst/>
          </a:prstGeom>
        </p:spPr>
      </p:pic>
    </p:spTree>
    <p:extLst>
      <p:ext uri="{BB962C8B-B14F-4D97-AF65-F5344CB8AC3E}">
        <p14:creationId xmlns:p14="http://schemas.microsoft.com/office/powerpoint/2010/main" val="317966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 y="672346"/>
            <a:ext cx="10957560" cy="6278642"/>
          </a:xfrm>
          <a:prstGeom prst="rect">
            <a:avLst/>
          </a:prstGeom>
        </p:spPr>
        <p:txBody>
          <a:bodyPr wrap="square">
            <a:spAutoFit/>
          </a:bodyPr>
          <a:lstStyle/>
          <a:p>
            <a:pPr algn="just"/>
            <a:r>
              <a:rPr lang="en-US" sz="2400" dirty="0" smtClean="0">
                <a:solidFill>
                  <a:srgbClr val="FF0000"/>
                </a:solidFill>
              </a:rPr>
              <a:t>Anionic polymers</a:t>
            </a:r>
            <a:r>
              <a:rPr lang="en-US" sz="2400" b="1" dirty="0" smtClean="0">
                <a:solidFill>
                  <a:srgbClr val="FF0000"/>
                </a:solidFill>
              </a:rPr>
              <a:t> </a:t>
            </a:r>
            <a:r>
              <a:rPr lang="en-US" sz="2400" dirty="0" smtClean="0"/>
              <a:t>and</a:t>
            </a:r>
            <a:r>
              <a:rPr lang="en-US" sz="2400" b="1" dirty="0" smtClean="0"/>
              <a:t> </a:t>
            </a:r>
            <a:r>
              <a:rPr lang="en-US" sz="2400" dirty="0" smtClean="0"/>
              <a:t>alum </a:t>
            </a:r>
            <a:r>
              <a:rPr lang="en-US" sz="2400" dirty="0"/>
              <a:t>(aluminum </a:t>
            </a:r>
            <a:r>
              <a:rPr lang="en-US" sz="2400" dirty="0" smtClean="0"/>
              <a:t>sulfate) are added to </a:t>
            </a:r>
            <a:r>
              <a:rPr lang="en-US" sz="2400" dirty="0"/>
              <a:t>coagulation </a:t>
            </a:r>
            <a:r>
              <a:rPr lang="en-US" sz="2400" dirty="0" smtClean="0"/>
              <a:t>basin to form large, aggregated masses</a:t>
            </a:r>
            <a:r>
              <a:rPr lang="en-US" sz="2400" dirty="0"/>
              <a:t>, a process called flocculation. </a:t>
            </a:r>
            <a:endParaRPr lang="en-US" sz="2400" dirty="0" smtClean="0"/>
          </a:p>
          <a:p>
            <a:pPr algn="just"/>
            <a:r>
              <a:rPr lang="en-US" sz="2400" dirty="0" smtClean="0">
                <a:solidFill>
                  <a:srgbClr val="FF0000"/>
                </a:solidFill>
              </a:rPr>
              <a:t>Chlorination </a:t>
            </a:r>
            <a:r>
              <a:rPr lang="en-US" sz="2400" dirty="0">
                <a:solidFill>
                  <a:srgbClr val="FF0000"/>
                </a:solidFill>
              </a:rPr>
              <a:t>is the most </a:t>
            </a:r>
            <a:r>
              <a:rPr lang="en-US" sz="2400" dirty="0" smtClean="0">
                <a:solidFill>
                  <a:srgbClr val="FF0000"/>
                </a:solidFill>
              </a:rPr>
              <a:t>common method of primary disinfection</a:t>
            </a:r>
            <a:r>
              <a:rPr lang="en-US" sz="2400" dirty="0">
                <a:solidFill>
                  <a:srgbClr val="FF0000"/>
                </a:solidFill>
              </a:rPr>
              <a:t>. </a:t>
            </a:r>
            <a:endParaRPr lang="en-US" sz="2400" dirty="0" smtClean="0">
              <a:solidFill>
                <a:srgbClr val="FF0000"/>
              </a:solidFill>
            </a:endParaRPr>
          </a:p>
          <a:p>
            <a:pPr marL="342900" indent="-342900" algn="just">
              <a:buFont typeface="Wingdings" panose="05000000000000000000" pitchFamily="2" charset="2"/>
              <a:buChar char="q"/>
            </a:pPr>
            <a:r>
              <a:rPr lang="en-US" sz="2400" dirty="0" smtClean="0"/>
              <a:t>In </a:t>
            </a:r>
            <a:r>
              <a:rPr lang="en-US" sz="2400" dirty="0"/>
              <a:t>sufficient doses, chlorine </a:t>
            </a:r>
            <a:r>
              <a:rPr lang="en-US" sz="2400" dirty="0" smtClean="0"/>
              <a:t>kills most </a:t>
            </a:r>
            <a:r>
              <a:rPr lang="en-US" sz="2400" dirty="0"/>
              <a:t>microorganisms within 30 minutes. A few pathogenic </a:t>
            </a:r>
            <a:r>
              <a:rPr lang="en-US" sz="2400" dirty="0" err="1" smtClean="0"/>
              <a:t>protists</a:t>
            </a:r>
            <a:r>
              <a:rPr lang="en-US" sz="2400" dirty="0" smtClean="0"/>
              <a:t> such </a:t>
            </a:r>
            <a:r>
              <a:rPr lang="en-US" sz="2400" dirty="0"/>
              <a:t>as </a:t>
            </a:r>
            <a:r>
              <a:rPr lang="en-US" sz="2400" i="1" dirty="0"/>
              <a:t>Cryptosporidium</a:t>
            </a:r>
            <a:r>
              <a:rPr lang="en-US" sz="2400" dirty="0"/>
              <a:t>, however, are not easily killed </a:t>
            </a:r>
            <a:r>
              <a:rPr lang="en-US" sz="2400" dirty="0" smtClean="0"/>
              <a:t>by chlorine </a:t>
            </a:r>
          </a:p>
          <a:p>
            <a:pPr marL="342900" indent="-342900" algn="just">
              <a:buFont typeface="Wingdings" panose="05000000000000000000" pitchFamily="2" charset="2"/>
              <a:buChar char="q"/>
            </a:pPr>
            <a:r>
              <a:rPr lang="en-US" sz="2400" dirty="0" smtClean="0"/>
              <a:t>Chlorine </a:t>
            </a:r>
            <a:r>
              <a:rPr lang="en-US" sz="2400" dirty="0"/>
              <a:t>oxidizes and effectively neutralizes many </a:t>
            </a:r>
            <a:r>
              <a:rPr lang="en-US" sz="2400" dirty="0" smtClean="0"/>
              <a:t>taste- </a:t>
            </a:r>
            <a:r>
              <a:rPr lang="en-US" sz="2400" dirty="0"/>
              <a:t>and odor-producing </a:t>
            </a:r>
            <a:r>
              <a:rPr lang="en-US" sz="2400" dirty="0" smtClean="0"/>
              <a:t>chemicals, </a:t>
            </a:r>
            <a:r>
              <a:rPr lang="en-US" sz="2400" dirty="0"/>
              <a:t>chlorination improves water taste and smell.</a:t>
            </a:r>
          </a:p>
          <a:p>
            <a:pPr marL="342900" indent="-342900" algn="just">
              <a:buFont typeface="Wingdings" panose="05000000000000000000" pitchFamily="2" charset="2"/>
              <a:buChar char="q"/>
            </a:pPr>
            <a:r>
              <a:rPr lang="en-US" sz="2400" dirty="0"/>
              <a:t>Chlorine is added to water either from a concentrated solution </a:t>
            </a:r>
            <a:r>
              <a:rPr lang="en-US" sz="2400" dirty="0" smtClean="0"/>
              <a:t>of sodium </a:t>
            </a:r>
            <a:r>
              <a:rPr lang="en-US" sz="2400" dirty="0"/>
              <a:t>hypochlorite or calcium hypochlorite, or as chlorine </a:t>
            </a:r>
            <a:r>
              <a:rPr lang="en-US" sz="2400" dirty="0" smtClean="0"/>
              <a:t>gas</a:t>
            </a:r>
          </a:p>
          <a:p>
            <a:pPr marL="342900" indent="-342900" algn="just">
              <a:buFont typeface="Wingdings" panose="05000000000000000000" pitchFamily="2" charset="2"/>
              <a:buChar char="q"/>
            </a:pPr>
            <a:r>
              <a:rPr lang="en-US" sz="2400" dirty="0"/>
              <a:t> When dissolved in water, chlorine gas is extremely volatile and </a:t>
            </a:r>
            <a:r>
              <a:rPr lang="en-US" sz="2400" dirty="0" smtClean="0"/>
              <a:t>disperses </a:t>
            </a:r>
            <a:r>
              <a:rPr lang="en-US" sz="2400" dirty="0"/>
              <a:t>within hours from treated </a:t>
            </a:r>
            <a:r>
              <a:rPr lang="en-US" sz="2400" dirty="0" smtClean="0"/>
              <a:t>water (especially in pipes of the </a:t>
            </a:r>
            <a:r>
              <a:rPr lang="en-US" sz="2400" dirty="0"/>
              <a:t>distribution </a:t>
            </a:r>
            <a:r>
              <a:rPr lang="en-US" sz="2400" dirty="0" smtClean="0"/>
              <a:t>system). </a:t>
            </a:r>
            <a:r>
              <a:rPr lang="en-US" sz="2400" dirty="0"/>
              <a:t>To maintain adequate levels of chlorine </a:t>
            </a:r>
            <a:r>
              <a:rPr lang="en-US" sz="2400" dirty="0" smtClean="0"/>
              <a:t>(</a:t>
            </a:r>
            <a:r>
              <a:rPr lang="en-US" sz="2400" dirty="0" smtClean="0">
                <a:solidFill>
                  <a:srgbClr val="FF0000"/>
                </a:solidFill>
              </a:rPr>
              <a:t>0.2–0.6 mg/liter</a:t>
            </a:r>
            <a:r>
              <a:rPr lang="en-US" sz="2400" dirty="0" smtClean="0"/>
              <a:t>) </a:t>
            </a:r>
            <a:r>
              <a:rPr lang="en-US" sz="2400" dirty="0"/>
              <a:t>for primary disinfection, many municipal water treatment plants introduce ammonia gas with the chlorine to form the stable, nonvolatile chlorine-containing compound </a:t>
            </a:r>
            <a:r>
              <a:rPr lang="en-US" sz="2400" dirty="0" smtClean="0"/>
              <a:t>chloramine: </a:t>
            </a:r>
            <a:r>
              <a:rPr lang="en-US" sz="2400" dirty="0" smtClean="0">
                <a:solidFill>
                  <a:srgbClr val="FF0000"/>
                </a:solidFill>
              </a:rPr>
              <a:t>HOCL + NH₃ → NH₂CL + H₂O</a:t>
            </a:r>
          </a:p>
          <a:p>
            <a:pPr algn="just"/>
            <a:endParaRPr lang="en-US" dirty="0"/>
          </a:p>
        </p:txBody>
      </p:sp>
      <p:sp>
        <p:nvSpPr>
          <p:cNvPr id="10" name="Rectangle 9"/>
          <p:cNvSpPr/>
          <p:nvPr/>
        </p:nvSpPr>
        <p:spPr>
          <a:xfrm>
            <a:off x="579120" y="181094"/>
            <a:ext cx="4360553" cy="523220"/>
          </a:xfrm>
          <a:prstGeom prst="rect">
            <a:avLst/>
          </a:prstGeom>
        </p:spPr>
        <p:txBody>
          <a:bodyPr wrap="none">
            <a:spAutoFit/>
          </a:bodyPr>
          <a:lstStyle/>
          <a:p>
            <a:r>
              <a:rPr lang="en-US" sz="2800" dirty="0" smtClean="0">
                <a:solidFill>
                  <a:srgbClr val="FF0000"/>
                </a:solidFill>
              </a:rPr>
              <a:t>Coagulation and Disinfection</a:t>
            </a:r>
            <a:endParaRPr lang="en-US" sz="2800" dirty="0">
              <a:solidFill>
                <a:srgbClr val="FF0000"/>
              </a:solidFill>
            </a:endParaRPr>
          </a:p>
        </p:txBody>
      </p:sp>
    </p:spTree>
    <p:extLst>
      <p:ext uri="{BB962C8B-B14F-4D97-AF65-F5344CB8AC3E}">
        <p14:creationId xmlns:p14="http://schemas.microsoft.com/office/powerpoint/2010/main" val="118070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408533"/>
            <a:ext cx="10469880" cy="5262979"/>
          </a:xfrm>
          <a:prstGeom prst="rect">
            <a:avLst/>
          </a:prstGeom>
        </p:spPr>
        <p:txBody>
          <a:bodyPr wrap="square">
            <a:spAutoFit/>
          </a:bodyPr>
          <a:lstStyle/>
          <a:p>
            <a:pPr lvl="0" algn="just"/>
            <a:r>
              <a:rPr lang="en-US" sz="2400" dirty="0" smtClean="0">
                <a:solidFill>
                  <a:srgbClr val="FF0000"/>
                </a:solidFill>
              </a:rPr>
              <a:t>UV </a:t>
            </a:r>
            <a:r>
              <a:rPr lang="en-US" sz="2400" dirty="0">
                <a:solidFill>
                  <a:srgbClr val="FF0000"/>
                </a:solidFill>
              </a:rPr>
              <a:t>radiation </a:t>
            </a:r>
            <a:r>
              <a:rPr lang="en-US" sz="2400" dirty="0" smtClean="0">
                <a:solidFill>
                  <a:prstClr val="black"/>
                </a:solidFill>
              </a:rPr>
              <a:t>is </a:t>
            </a:r>
            <a:r>
              <a:rPr lang="en-US" sz="2400" dirty="0">
                <a:solidFill>
                  <a:prstClr val="black"/>
                </a:solidFill>
              </a:rPr>
              <a:t>also used as an effective means of </a:t>
            </a:r>
            <a:r>
              <a:rPr lang="en-US" sz="2400" dirty="0" smtClean="0">
                <a:solidFill>
                  <a:prstClr val="black"/>
                </a:solidFill>
              </a:rPr>
              <a:t>disinfection. </a:t>
            </a:r>
          </a:p>
          <a:p>
            <a:pPr lvl="0" algn="just"/>
            <a:r>
              <a:rPr lang="en-US" sz="2400" dirty="0" smtClean="0">
                <a:solidFill>
                  <a:prstClr val="black"/>
                </a:solidFill>
              </a:rPr>
              <a:t>For </a:t>
            </a:r>
            <a:r>
              <a:rPr lang="en-US" sz="2400" dirty="0">
                <a:solidFill>
                  <a:prstClr val="black"/>
                </a:solidFill>
              </a:rPr>
              <a:t>disinfection, UV light is generated from mercury vapor lamps. Their major energy output is at 253.7 nm, a wavelength that is </a:t>
            </a:r>
            <a:r>
              <a:rPr lang="en-US" sz="2400" dirty="0" err="1">
                <a:solidFill>
                  <a:prstClr val="black"/>
                </a:solidFill>
              </a:rPr>
              <a:t>bacteriocidal</a:t>
            </a:r>
            <a:r>
              <a:rPr lang="en-US" sz="2400" dirty="0">
                <a:solidFill>
                  <a:prstClr val="black"/>
                </a:solidFill>
              </a:rPr>
              <a:t> and may also kill cysts and </a:t>
            </a:r>
            <a:r>
              <a:rPr lang="en-US" sz="2400" dirty="0" err="1">
                <a:solidFill>
                  <a:prstClr val="black"/>
                </a:solidFill>
              </a:rPr>
              <a:t>oocysts</a:t>
            </a:r>
            <a:r>
              <a:rPr lang="en-US" sz="2400" dirty="0">
                <a:solidFill>
                  <a:prstClr val="black"/>
                </a:solidFill>
              </a:rPr>
              <a:t> of </a:t>
            </a:r>
            <a:r>
              <a:rPr lang="en-US" sz="2400" dirty="0" err="1">
                <a:solidFill>
                  <a:prstClr val="black"/>
                </a:solidFill>
              </a:rPr>
              <a:t>protists</a:t>
            </a:r>
            <a:r>
              <a:rPr lang="en-US" sz="2400" dirty="0">
                <a:solidFill>
                  <a:prstClr val="black"/>
                </a:solidFill>
              </a:rPr>
              <a:t> such as </a:t>
            </a:r>
            <a:r>
              <a:rPr lang="en-US" sz="2400" i="1" dirty="0">
                <a:solidFill>
                  <a:prstClr val="black"/>
                </a:solidFill>
              </a:rPr>
              <a:t>Giardia</a:t>
            </a:r>
            <a:r>
              <a:rPr lang="en-US" sz="2400" dirty="0">
                <a:solidFill>
                  <a:prstClr val="black"/>
                </a:solidFill>
              </a:rPr>
              <a:t> and </a:t>
            </a:r>
            <a:r>
              <a:rPr lang="en-US" sz="2400" i="1" dirty="0" smtClean="0">
                <a:solidFill>
                  <a:prstClr val="black"/>
                </a:solidFill>
              </a:rPr>
              <a:t>Cryptosporidium</a:t>
            </a:r>
            <a:r>
              <a:rPr lang="en-US" sz="2400" dirty="0" smtClean="0">
                <a:solidFill>
                  <a:prstClr val="black"/>
                </a:solidFill>
              </a:rPr>
              <a:t>. Viruses</a:t>
            </a:r>
            <a:r>
              <a:rPr lang="en-US" sz="2400" dirty="0">
                <a:solidFill>
                  <a:prstClr val="black"/>
                </a:solidFill>
              </a:rPr>
              <a:t>, however, are more resistant. </a:t>
            </a:r>
            <a:endParaRPr lang="en-US" sz="2400" dirty="0" smtClean="0">
              <a:solidFill>
                <a:prstClr val="black"/>
              </a:solidFill>
            </a:endParaRPr>
          </a:p>
          <a:p>
            <a:pPr lvl="0" algn="just"/>
            <a:r>
              <a:rPr lang="en-US" sz="2400" dirty="0" smtClean="0">
                <a:solidFill>
                  <a:srgbClr val="FF0000"/>
                </a:solidFill>
              </a:rPr>
              <a:t>UV </a:t>
            </a:r>
            <a:r>
              <a:rPr lang="en-US" sz="2400" dirty="0">
                <a:solidFill>
                  <a:srgbClr val="FF0000"/>
                </a:solidFill>
              </a:rPr>
              <a:t>radiation has several advantages over chemical disinfection procedures like chlorination. </a:t>
            </a:r>
            <a:endParaRPr lang="en-US" sz="2400" dirty="0" smtClean="0">
              <a:solidFill>
                <a:srgbClr val="FF0000"/>
              </a:solidFill>
            </a:endParaRPr>
          </a:p>
          <a:p>
            <a:pPr lvl="0" algn="just"/>
            <a:r>
              <a:rPr lang="en-US" sz="2400" dirty="0" smtClean="0">
                <a:solidFill>
                  <a:prstClr val="black"/>
                </a:solidFill>
              </a:rPr>
              <a:t>First</a:t>
            </a:r>
            <a:r>
              <a:rPr lang="en-US" sz="2400" dirty="0">
                <a:solidFill>
                  <a:prstClr val="black"/>
                </a:solidFill>
              </a:rPr>
              <a:t>, UV irradiation is a physical process that introduces no chemicals into the water. </a:t>
            </a:r>
            <a:endParaRPr lang="en-US" sz="2400" dirty="0" smtClean="0">
              <a:solidFill>
                <a:prstClr val="black"/>
              </a:solidFill>
            </a:endParaRPr>
          </a:p>
          <a:p>
            <a:pPr lvl="0" algn="just"/>
            <a:r>
              <a:rPr lang="en-US" sz="2400" dirty="0" smtClean="0">
                <a:solidFill>
                  <a:prstClr val="black"/>
                </a:solidFill>
              </a:rPr>
              <a:t>Second</a:t>
            </a:r>
            <a:r>
              <a:rPr lang="en-US" sz="2400" dirty="0">
                <a:solidFill>
                  <a:prstClr val="black"/>
                </a:solidFill>
              </a:rPr>
              <a:t>, UV radiation–generating equipment can be used in existing flow systems (pipe </a:t>
            </a:r>
            <a:r>
              <a:rPr lang="en-US" sz="2400" dirty="0" smtClean="0">
                <a:solidFill>
                  <a:prstClr val="black"/>
                </a:solidFill>
              </a:rPr>
              <a:t>of </a:t>
            </a:r>
            <a:r>
              <a:rPr lang="en-US" sz="2400" dirty="0">
                <a:solidFill>
                  <a:prstClr val="black"/>
                </a:solidFill>
              </a:rPr>
              <a:t>the distribution </a:t>
            </a:r>
            <a:r>
              <a:rPr lang="en-US" sz="2400" dirty="0" smtClean="0">
                <a:solidFill>
                  <a:prstClr val="black"/>
                </a:solidFill>
              </a:rPr>
              <a:t>system). </a:t>
            </a:r>
          </a:p>
          <a:p>
            <a:pPr lvl="0" algn="just"/>
            <a:r>
              <a:rPr lang="en-US" sz="2400" dirty="0" smtClean="0">
                <a:solidFill>
                  <a:prstClr val="black"/>
                </a:solidFill>
              </a:rPr>
              <a:t>Third</a:t>
            </a:r>
            <a:r>
              <a:rPr lang="en-US" sz="2400" dirty="0">
                <a:solidFill>
                  <a:prstClr val="black"/>
                </a:solidFill>
              </a:rPr>
              <a:t>, no disinfection by-products are formed with UV disinfection. Especially in smaller systems where finished water is not pumped long distances or held for long periods (reducing the need for residual chlorine</a:t>
            </a:r>
            <a:r>
              <a:rPr lang="en-US" sz="2400" dirty="0" smtClean="0">
                <a:solidFill>
                  <a:prstClr val="black"/>
                </a:solidFill>
              </a:rPr>
              <a:t>).</a:t>
            </a:r>
          </a:p>
        </p:txBody>
      </p:sp>
    </p:spTree>
    <p:extLst>
      <p:ext uri="{BB962C8B-B14F-4D97-AF65-F5344CB8AC3E}">
        <p14:creationId xmlns:p14="http://schemas.microsoft.com/office/powerpoint/2010/main" val="49760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88" y="766334"/>
            <a:ext cx="9069050" cy="4893647"/>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Coliforms are useful indicators of water contamination because many of them inhabit the intestinal tract of humans and other animals in large numbers.</a:t>
            </a:r>
          </a:p>
          <a:p>
            <a:pPr marL="342900" indent="-342900" algn="just">
              <a:buFont typeface="Wingdings" panose="05000000000000000000" pitchFamily="2" charset="2"/>
              <a:buChar char="q"/>
            </a:pPr>
            <a:r>
              <a:rPr lang="en-US" sz="2400" dirty="0" smtClean="0"/>
              <a:t>Thus, the presence of coliforms in water may indicate fecal contamination. </a:t>
            </a:r>
          </a:p>
          <a:p>
            <a:pPr marL="342900" indent="-342900" algn="just">
              <a:buFont typeface="Wingdings" panose="05000000000000000000" pitchFamily="2" charset="2"/>
              <a:buChar char="q"/>
            </a:pPr>
            <a:r>
              <a:rPr lang="en-US" sz="2400" dirty="0" smtClean="0"/>
              <a:t>Coliforms are deﬁned as </a:t>
            </a:r>
            <a:r>
              <a:rPr lang="en-US" sz="2400" dirty="0" err="1" smtClean="0"/>
              <a:t>facultatively</a:t>
            </a:r>
            <a:r>
              <a:rPr lang="en-US" sz="2400" dirty="0" smtClean="0"/>
              <a:t> aerobic, gram-negative, non-spore-forming, rod-shaped bacteria that ferment lactose with gas formation within 48 hours at 358C. </a:t>
            </a:r>
          </a:p>
          <a:p>
            <a:pPr marL="342900" indent="-342900" algn="just">
              <a:buFont typeface="Wingdings" panose="05000000000000000000" pitchFamily="2" charset="2"/>
              <a:buChar char="q"/>
            </a:pPr>
            <a:r>
              <a:rPr lang="en-US" sz="2400" dirty="0" smtClean="0"/>
              <a:t>Many coliforms are members of the enteric bacteria group. The coliform group includes a subgroup of </a:t>
            </a:r>
            <a:r>
              <a:rPr lang="en-US" sz="2400" dirty="0" err="1" smtClean="0"/>
              <a:t>thermotolerant</a:t>
            </a:r>
            <a:r>
              <a:rPr lang="en-US" sz="2400" dirty="0" smtClean="0"/>
              <a:t> bacteria known as fecal coliforms and includes the usually harmless </a:t>
            </a:r>
            <a:r>
              <a:rPr lang="en-US" sz="2400" i="1" dirty="0" err="1" smtClean="0"/>
              <a:t>Enterobacter</a:t>
            </a:r>
            <a:r>
              <a:rPr lang="en-US" sz="2400" dirty="0" smtClean="0"/>
              <a:t>; </a:t>
            </a:r>
            <a:r>
              <a:rPr lang="en-US" sz="2400" i="1" dirty="0" smtClean="0"/>
              <a:t>Escherichia coli, </a:t>
            </a:r>
            <a:r>
              <a:rPr lang="en-US" sz="2400" dirty="0" smtClean="0"/>
              <a:t>a common intestinal organism and occasional pathogen; and </a:t>
            </a:r>
            <a:r>
              <a:rPr lang="en-US" sz="2400" i="1" dirty="0" err="1" smtClean="0"/>
              <a:t>Klebsiella</a:t>
            </a:r>
            <a:r>
              <a:rPr lang="en-US" sz="2400" i="1" dirty="0" smtClean="0"/>
              <a:t> </a:t>
            </a:r>
            <a:r>
              <a:rPr lang="en-US" sz="2400" i="1" dirty="0" err="1" smtClean="0"/>
              <a:t>pneumoniae</a:t>
            </a:r>
            <a:endParaRPr lang="en-US" sz="2400" i="1" dirty="0"/>
          </a:p>
        </p:txBody>
      </p:sp>
      <p:sp>
        <p:nvSpPr>
          <p:cNvPr id="3" name="Rectangle 2"/>
          <p:cNvSpPr/>
          <p:nvPr/>
        </p:nvSpPr>
        <p:spPr>
          <a:xfrm>
            <a:off x="779488" y="141370"/>
            <a:ext cx="4309257" cy="523220"/>
          </a:xfrm>
          <a:prstGeom prst="rect">
            <a:avLst/>
          </a:prstGeom>
        </p:spPr>
        <p:txBody>
          <a:bodyPr wrap="none">
            <a:spAutoFit/>
          </a:bodyPr>
          <a:lstStyle/>
          <a:p>
            <a:r>
              <a:rPr lang="en-US" sz="2800" dirty="0" smtClean="0">
                <a:solidFill>
                  <a:srgbClr val="C00000"/>
                </a:solidFill>
              </a:rPr>
              <a:t>Coliforms and Water Quality</a:t>
            </a:r>
          </a:p>
        </p:txBody>
      </p:sp>
    </p:spTree>
    <p:extLst>
      <p:ext uri="{BB962C8B-B14F-4D97-AF65-F5344CB8AC3E}">
        <p14:creationId xmlns:p14="http://schemas.microsoft.com/office/powerpoint/2010/main" val="259563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62" y="111390"/>
            <a:ext cx="3990195" cy="523220"/>
          </a:xfrm>
          <a:prstGeom prst="rect">
            <a:avLst/>
          </a:prstGeom>
        </p:spPr>
        <p:txBody>
          <a:bodyPr wrap="none">
            <a:spAutoFit/>
          </a:bodyPr>
          <a:lstStyle/>
          <a:p>
            <a:r>
              <a:rPr lang="en-US" sz="2800" dirty="0" smtClean="0">
                <a:solidFill>
                  <a:srgbClr val="C00000"/>
                </a:solidFill>
              </a:rPr>
              <a:t>Testing for Fecal Coliforms</a:t>
            </a:r>
            <a:endParaRPr lang="en-US" sz="2800" dirty="0">
              <a:solidFill>
                <a:srgbClr val="C00000"/>
              </a:solidFill>
            </a:endParaRPr>
          </a:p>
        </p:txBody>
      </p:sp>
      <p:sp>
        <p:nvSpPr>
          <p:cNvPr id="3" name="Rectangle 2"/>
          <p:cNvSpPr/>
          <p:nvPr/>
        </p:nvSpPr>
        <p:spPr>
          <a:xfrm>
            <a:off x="209862" y="634610"/>
            <a:ext cx="6160958" cy="6001643"/>
          </a:xfrm>
          <a:prstGeom prst="rect">
            <a:avLst/>
          </a:prstGeom>
        </p:spPr>
        <p:txBody>
          <a:bodyPr wrap="square">
            <a:spAutoFit/>
          </a:bodyPr>
          <a:lstStyle/>
          <a:p>
            <a:pPr algn="just"/>
            <a:r>
              <a:rPr lang="en-US" sz="2400" dirty="0" smtClean="0">
                <a:solidFill>
                  <a:srgbClr val="FF0000"/>
                </a:solidFill>
              </a:rPr>
              <a:t>The most-probable-number (MPN) procedure </a:t>
            </a:r>
          </a:p>
          <a:p>
            <a:pPr marL="342900" indent="-342900" algn="just">
              <a:buFont typeface="Wingdings" panose="05000000000000000000" pitchFamily="2" charset="2"/>
              <a:buChar char="q"/>
            </a:pPr>
            <a:r>
              <a:rPr lang="en-US" sz="2400" dirty="0" smtClean="0"/>
              <a:t>More than one broth tube can be inoculated from each dilution. Standard MPN procedures use a minimum of 3 dilutions </a:t>
            </a:r>
          </a:p>
          <a:p>
            <a:pPr marL="342900" indent="-342900" algn="just">
              <a:buFont typeface="Wingdings" panose="05000000000000000000" pitchFamily="2" charset="2"/>
              <a:buChar char="q"/>
            </a:pPr>
            <a:r>
              <a:rPr lang="en-US" sz="2400" dirty="0" smtClean="0"/>
              <a:t>Locate the three sets of tubes which show dilution of the organisms "to extinction" [10</a:t>
            </a:r>
            <a:r>
              <a:rPr lang="en-US" sz="2400" baseline="30000" dirty="0" smtClean="0"/>
              <a:t>-2</a:t>
            </a:r>
            <a:r>
              <a:rPr lang="en-US" sz="2400" dirty="0" smtClean="0"/>
              <a:t>, 10</a:t>
            </a:r>
            <a:r>
              <a:rPr lang="en-US" sz="2400" baseline="30000" dirty="0" smtClean="0"/>
              <a:t>-3</a:t>
            </a:r>
            <a:r>
              <a:rPr lang="en-US" sz="2400" dirty="0" smtClean="0"/>
              <a:t> and 10</a:t>
            </a:r>
            <a:r>
              <a:rPr lang="en-US" sz="2400" baseline="30000" dirty="0" smtClean="0"/>
              <a:t>-4</a:t>
            </a:r>
            <a:r>
              <a:rPr lang="en-US" sz="2400" dirty="0" smtClean="0"/>
              <a:t> ]</a:t>
            </a:r>
          </a:p>
          <a:p>
            <a:pPr marL="342900" indent="-342900" algn="just">
              <a:buFont typeface="Wingdings" panose="05000000000000000000" pitchFamily="2" charset="2"/>
              <a:buChar char="q"/>
            </a:pPr>
            <a:r>
              <a:rPr lang="en-US" sz="2400" dirty="0" smtClean="0"/>
              <a:t>A </a:t>
            </a:r>
            <a:r>
              <a:rPr lang="en-US" sz="2400" dirty="0"/>
              <a:t>3-digit number is produced based on the number of positive tubes per set</a:t>
            </a:r>
            <a:endParaRPr lang="en-US" sz="2400" dirty="0" smtClean="0"/>
          </a:p>
          <a:p>
            <a:pPr marL="342900" indent="-342900" algn="just">
              <a:buFont typeface="Wingdings" panose="05000000000000000000" pitchFamily="2" charset="2"/>
              <a:buChar char="q"/>
            </a:pPr>
            <a:r>
              <a:rPr lang="en-US" sz="2400" dirty="0" smtClean="0"/>
              <a:t>Using the 3-tube MPN table Look until you see the combination (3, 2, 0) and you will see that it suggest an average of 0.93 organisms from the middle set of test tubes. </a:t>
            </a:r>
          </a:p>
          <a:p>
            <a:pPr marL="342900" indent="-342900" algn="just">
              <a:buFont typeface="Wingdings" panose="05000000000000000000" pitchFamily="2" charset="2"/>
              <a:buChar char="q"/>
            </a:pPr>
            <a:r>
              <a:rPr lang="en-US" sz="2400" dirty="0" smtClean="0"/>
              <a:t>The most probable number of organisms per one mL of the original, undiluted sample would be 0.93 × 103 or 9.3 × 102. </a:t>
            </a:r>
            <a:endParaRPr lang="en-US" sz="2400" dirty="0" smtClean="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397" y="492921"/>
            <a:ext cx="4128541" cy="4109059"/>
          </a:xfrm>
          <a:prstGeom prst="rect">
            <a:avLst/>
          </a:prstGeom>
        </p:spPr>
      </p:pic>
      <p:pic>
        <p:nvPicPr>
          <p:cNvPr id="10" name="Picture 9"/>
          <p:cNvPicPr>
            <a:picLocks noChangeAspect="1"/>
          </p:cNvPicPr>
          <p:nvPr/>
        </p:nvPicPr>
        <p:blipFill>
          <a:blip r:embed="rId3"/>
          <a:stretch>
            <a:fillRect/>
          </a:stretch>
        </p:blipFill>
        <p:spPr>
          <a:xfrm>
            <a:off x="7063020" y="4820509"/>
            <a:ext cx="3710485" cy="1400409"/>
          </a:xfrm>
          <a:prstGeom prst="rect">
            <a:avLst/>
          </a:prstGeom>
        </p:spPr>
      </p:pic>
    </p:spTree>
    <p:extLst>
      <p:ext uri="{BB962C8B-B14F-4D97-AF65-F5344CB8AC3E}">
        <p14:creationId xmlns:p14="http://schemas.microsoft.com/office/powerpoint/2010/main" val="11792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 y="415558"/>
            <a:ext cx="11338560" cy="1631216"/>
          </a:xfrm>
          <a:prstGeom prst="rect">
            <a:avLst/>
          </a:prstGeom>
        </p:spPr>
        <p:txBody>
          <a:bodyPr wrap="square">
            <a:spAutoFit/>
          </a:bodyPr>
          <a:lstStyle/>
          <a:p>
            <a:pPr algn="just"/>
            <a:r>
              <a:rPr lang="en-US" sz="2000" dirty="0"/>
              <a:t>You inoculated 10 ml of waste water into 90 ml of sterile normal saline; this is the "first dilution" as shown in the table below. After thorough mixing, 1 ml of this dilution was added to 99 ml of sterile diluent, and a third dilution was made the same way. From each of these dilutions, tubes of Glucose Fermentation Broth were inoculated with amounts as shown in the table below. The tubes were incubated and checked for acid production, and the data are summarized below.</a:t>
            </a:r>
          </a:p>
        </p:txBody>
      </p:sp>
      <p:graphicFrame>
        <p:nvGraphicFramePr>
          <p:cNvPr id="5" name="Table 4"/>
          <p:cNvGraphicFramePr>
            <a:graphicFrameLocks noGrp="1"/>
          </p:cNvGraphicFramePr>
          <p:nvPr>
            <p:extLst>
              <p:ext uri="{D42A27DB-BD31-4B8C-83A1-F6EECF244321}">
                <p14:modId xmlns:p14="http://schemas.microsoft.com/office/powerpoint/2010/main" val="3085394300"/>
              </p:ext>
            </p:extLst>
          </p:nvPr>
        </p:nvGraphicFramePr>
        <p:xfrm>
          <a:off x="1946588" y="2019713"/>
          <a:ext cx="6557331" cy="2370806"/>
        </p:xfrm>
        <a:graphic>
          <a:graphicData uri="http://schemas.openxmlformats.org/drawingml/2006/table">
            <a:tbl>
              <a:tblPr firstRow="1" firstCol="1" bandRow="1">
                <a:tableStyleId>{5C22544A-7EE6-4342-B048-85BDC9FD1C3A}</a:tableStyleId>
              </a:tblPr>
              <a:tblGrid>
                <a:gridCol w="3536175"/>
                <a:gridCol w="503526"/>
                <a:gridCol w="503526"/>
                <a:gridCol w="503526"/>
                <a:gridCol w="503526"/>
                <a:gridCol w="503526"/>
                <a:gridCol w="503526"/>
              </a:tblGrid>
              <a:tr h="783500">
                <a:tc>
                  <a:txBody>
                    <a:bodyPr/>
                    <a:lstStyle/>
                    <a:p>
                      <a:pPr marL="0" marR="0">
                        <a:lnSpc>
                          <a:spcPct val="107000"/>
                        </a:lnSpc>
                        <a:spcBef>
                          <a:spcPts val="0"/>
                        </a:spcBef>
                        <a:spcAft>
                          <a:spcPts val="0"/>
                        </a:spcAft>
                      </a:pPr>
                      <a:r>
                        <a:rPr lang="en-US" sz="1200" dirty="0">
                          <a:effectLst/>
                        </a:rPr>
                        <a:t>Dilution of waste water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gridSpan="2">
                  <a:txBody>
                    <a:bodyPr/>
                    <a:lstStyle/>
                    <a:p>
                      <a:pPr marL="0" marR="0" algn="ctr">
                        <a:lnSpc>
                          <a:spcPct val="107000"/>
                        </a:lnSpc>
                        <a:spcBef>
                          <a:spcPts val="0"/>
                        </a:spcBef>
                        <a:spcAft>
                          <a:spcPts val="0"/>
                        </a:spcAft>
                      </a:pPr>
                      <a:r>
                        <a:rPr lang="en-US" sz="1200">
                          <a:effectLst/>
                        </a:rPr>
                        <a:t>1st dilution</a:t>
                      </a:r>
                      <a:br>
                        <a:rPr lang="en-US" sz="1200">
                          <a:effectLst/>
                        </a:rPr>
                      </a:br>
                      <a:r>
                        <a:rPr lang="en-US" sz="1200">
                          <a:effectLst/>
                        </a:rPr>
                        <a:t>(= 10</a:t>
                      </a:r>
                      <a:r>
                        <a:rPr lang="en-US" sz="1200" baseline="30000">
                          <a:effectLst/>
                        </a:rPr>
                        <a:t>–1</a:t>
                      </a: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2nd dilution</a:t>
                      </a:r>
                      <a:br>
                        <a:rPr lang="en-US" sz="1200">
                          <a:effectLst/>
                        </a:rPr>
                      </a:br>
                      <a:r>
                        <a:rPr lang="en-US" sz="1200">
                          <a:effectLst/>
                        </a:rPr>
                        <a:t>(= 10</a:t>
                      </a:r>
                      <a:r>
                        <a:rPr lang="en-US" sz="1200" baseline="30000">
                          <a:effectLst/>
                        </a:rPr>
                        <a:t>–3</a:t>
                      </a:r>
                      <a:r>
                        <a:rPr lang="en-US" sz="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3rd dilution</a:t>
                      </a:r>
                      <a:br>
                        <a:rPr lang="en-US" sz="1200" dirty="0">
                          <a:effectLst/>
                        </a:rPr>
                      </a:br>
                      <a:r>
                        <a:rPr lang="en-US" sz="1200" dirty="0">
                          <a:effectLst/>
                        </a:rPr>
                        <a:t>(= 10</a:t>
                      </a:r>
                      <a:r>
                        <a:rPr lang="en-US" sz="1200" baseline="30000" dirty="0">
                          <a:effectLst/>
                        </a:rPr>
                        <a:t>–5</a:t>
                      </a:r>
                      <a:r>
                        <a:rPr lang="en-US" sz="12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hMerge="1">
                  <a:txBody>
                    <a:bodyPr/>
                    <a:lstStyle/>
                    <a:p>
                      <a:endParaRPr lang="en-US"/>
                    </a:p>
                  </a:txBody>
                  <a:tcPr/>
                </a:tc>
              </a:tr>
              <a:tr h="783500">
                <a:tc>
                  <a:txBody>
                    <a:bodyPr/>
                    <a:lstStyle/>
                    <a:p>
                      <a:pPr marL="0" marR="0">
                        <a:lnSpc>
                          <a:spcPct val="107000"/>
                        </a:lnSpc>
                        <a:spcBef>
                          <a:spcPts val="0"/>
                        </a:spcBef>
                        <a:spcAft>
                          <a:spcPts val="0"/>
                        </a:spcAft>
                      </a:pPr>
                      <a:r>
                        <a:rPr lang="en-US" sz="1200">
                          <a:effectLst/>
                        </a:rPr>
                        <a:t> Volume inoculated into each of three tubes</a:t>
                      </a:r>
                      <a:br>
                        <a:rPr lang="en-US" sz="1200">
                          <a:effectLst/>
                        </a:rPr>
                      </a:br>
                      <a:r>
                        <a:rPr lang="en-US" sz="1200">
                          <a:effectLst/>
                        </a:rPr>
                        <a:t>of Glucose Fermentation Broth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1 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dirty="0">
                          <a:effectLst/>
                        </a:rPr>
                        <a:t>0.1 ml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1 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0.1 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1 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0.1 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01903">
                <a:tc>
                  <a:txBody>
                    <a:bodyPr/>
                    <a:lstStyle/>
                    <a:p>
                      <a:pPr marL="0" marR="0">
                        <a:lnSpc>
                          <a:spcPct val="107000"/>
                        </a:lnSpc>
                        <a:spcBef>
                          <a:spcPts val="0"/>
                        </a:spcBef>
                        <a:spcAft>
                          <a:spcPts val="0"/>
                        </a:spcAft>
                      </a:pPr>
                      <a:r>
                        <a:rPr lang="en-US" sz="1200">
                          <a:effectLst/>
                        </a:rPr>
                        <a:t>set of tubes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01903">
                <a:tc>
                  <a:txBody>
                    <a:bodyPr/>
                    <a:lstStyle/>
                    <a:p>
                      <a:pPr marL="0" marR="0">
                        <a:lnSpc>
                          <a:spcPct val="107000"/>
                        </a:lnSpc>
                        <a:spcBef>
                          <a:spcPts val="0"/>
                        </a:spcBef>
                        <a:spcAft>
                          <a:spcPts val="0"/>
                        </a:spcAft>
                      </a:pPr>
                      <a:r>
                        <a:rPr lang="en-US" sz="1200">
                          <a:effectLst/>
                        </a:rPr>
                        <a:t>No. of tubes showing acid production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bl>
          </a:graphicData>
        </a:graphic>
      </p:graphicFrame>
      <p:sp>
        <p:nvSpPr>
          <p:cNvPr id="6" name="Rectangle 5"/>
          <p:cNvSpPr/>
          <p:nvPr/>
        </p:nvSpPr>
        <p:spPr>
          <a:xfrm>
            <a:off x="411480" y="4390519"/>
            <a:ext cx="11338560" cy="1938992"/>
          </a:xfrm>
          <a:prstGeom prst="rect">
            <a:avLst/>
          </a:prstGeom>
        </p:spPr>
        <p:txBody>
          <a:bodyPr wrap="square">
            <a:spAutoFit/>
          </a:bodyPr>
          <a:lstStyle/>
          <a:p>
            <a:r>
              <a:rPr lang="en-US" sz="2000" dirty="0">
                <a:solidFill>
                  <a:srgbClr val="FF0000"/>
                </a:solidFill>
              </a:rPr>
              <a:t>What was the most probable number of glucose-fermenters per ml of the original sample of water? Here is one way of finding the solution:</a:t>
            </a:r>
          </a:p>
          <a:p>
            <a:r>
              <a:rPr lang="en-US" sz="2000" dirty="0">
                <a:solidFill>
                  <a:srgbClr val="FF0000"/>
                </a:solidFill>
              </a:rPr>
              <a:t>Dilution to extinction is the sets C, D and E. 3-1-0 represents the number of positive tubes.</a:t>
            </a:r>
          </a:p>
          <a:p>
            <a:r>
              <a:rPr lang="en-US" sz="2000" dirty="0">
                <a:solidFill>
                  <a:srgbClr val="FF0000"/>
                </a:solidFill>
              </a:rPr>
              <a:t>From the MPN table, 3-1-0 indicates that an average of 0.43 organism in the middle set D</a:t>
            </a:r>
          </a:p>
          <a:p>
            <a:r>
              <a:rPr lang="en-US" sz="2000" dirty="0">
                <a:solidFill>
                  <a:srgbClr val="FF0000"/>
                </a:solidFill>
              </a:rPr>
              <a:t>Therefore the most-probable number of glucose-fermenting organisms per ml of the original, undiluted sample was 4.3 X 103</a:t>
            </a:r>
          </a:p>
        </p:txBody>
      </p:sp>
    </p:spTree>
    <p:extLst>
      <p:ext uri="{BB962C8B-B14F-4D97-AF65-F5344CB8AC3E}">
        <p14:creationId xmlns:p14="http://schemas.microsoft.com/office/powerpoint/2010/main" val="316450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005" y="261291"/>
            <a:ext cx="2415918" cy="523220"/>
          </a:xfrm>
          <a:prstGeom prst="rect">
            <a:avLst/>
          </a:prstGeom>
        </p:spPr>
        <p:txBody>
          <a:bodyPr wrap="none">
            <a:spAutoFit/>
          </a:bodyPr>
          <a:lstStyle/>
          <a:p>
            <a:r>
              <a:rPr lang="en-US" sz="2800" dirty="0">
                <a:solidFill>
                  <a:srgbClr val="C00000"/>
                </a:solidFill>
              </a:rPr>
              <a:t>Dilution Plating</a:t>
            </a:r>
          </a:p>
        </p:txBody>
      </p:sp>
      <p:sp>
        <p:nvSpPr>
          <p:cNvPr id="4" name="Rectangle 3"/>
          <p:cNvSpPr/>
          <p:nvPr/>
        </p:nvSpPr>
        <p:spPr>
          <a:xfrm>
            <a:off x="814465" y="1022202"/>
            <a:ext cx="4836827" cy="4154984"/>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Determins </a:t>
            </a:r>
            <a:r>
              <a:rPr lang="en-US" sz="2400" dirty="0"/>
              <a:t>the concentration of colony-forming units (CFUs) in our </a:t>
            </a:r>
            <a:r>
              <a:rPr lang="en-US" sz="2400" dirty="0" smtClean="0"/>
              <a:t>sample</a:t>
            </a:r>
          </a:p>
          <a:p>
            <a:pPr marL="342900" indent="-342900" algn="just">
              <a:buFont typeface="Wingdings" panose="05000000000000000000" pitchFamily="2" charset="2"/>
              <a:buChar char="q"/>
            </a:pPr>
            <a:r>
              <a:rPr lang="en-US" sz="2400" dirty="0" smtClean="0"/>
              <a:t>Countable are those plates containing </a:t>
            </a:r>
            <a:r>
              <a:rPr lang="en-US" sz="2400" dirty="0"/>
              <a:t>between 30 and 300 colonies. </a:t>
            </a:r>
            <a:endParaRPr lang="en-US" sz="2400" dirty="0" smtClean="0"/>
          </a:p>
          <a:p>
            <a:pPr marL="342900" indent="-342900" algn="just">
              <a:buFont typeface="Wingdings" panose="05000000000000000000" pitchFamily="2" charset="2"/>
              <a:buChar char="q"/>
            </a:pPr>
            <a:r>
              <a:rPr lang="en-US" sz="2400" dirty="0" smtClean="0"/>
              <a:t>If </a:t>
            </a:r>
            <a:r>
              <a:rPr lang="en-US" sz="2400" dirty="0"/>
              <a:t>fewer than 30, we run into greater statistical inaccuracy. If greater than 300, the colonies would be tedious to count and also would tend to run together.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542" y="1131559"/>
            <a:ext cx="4481277" cy="4262424"/>
          </a:xfrm>
          <a:prstGeom prst="rect">
            <a:avLst/>
          </a:prstGeom>
        </p:spPr>
      </p:pic>
    </p:spTree>
    <p:extLst>
      <p:ext uri="{BB962C8B-B14F-4D97-AF65-F5344CB8AC3E}">
        <p14:creationId xmlns:p14="http://schemas.microsoft.com/office/powerpoint/2010/main" val="375868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17" y="810028"/>
            <a:ext cx="5796196" cy="5262979"/>
          </a:xfrm>
          <a:prstGeom prst="rect">
            <a:avLst/>
          </a:prstGeom>
        </p:spPr>
        <p:txBody>
          <a:bodyPr wrap="square">
            <a:spAutoFit/>
          </a:bodyPr>
          <a:lstStyle/>
          <a:p>
            <a:r>
              <a:rPr lang="en-US" sz="2400" dirty="0" smtClean="0">
                <a:solidFill>
                  <a:srgbClr val="FF0000"/>
                </a:solidFill>
              </a:rPr>
              <a:t>Membrane ﬁlter (MF) procedure</a:t>
            </a:r>
          </a:p>
          <a:p>
            <a:pPr marL="342900" indent="-342900" algn="just">
              <a:buFont typeface="Wingdings" panose="05000000000000000000" pitchFamily="2" charset="2"/>
              <a:buChar char="q"/>
            </a:pPr>
            <a:r>
              <a:rPr lang="en-US" sz="2400" dirty="0" smtClean="0"/>
              <a:t>For the MF procedure, at least 100 ml of the water sample is passed through a sterile membrane ﬁlter, trapping any bacteria on the ﬁlter surface.</a:t>
            </a:r>
          </a:p>
          <a:p>
            <a:pPr marL="342900" indent="-342900" algn="just">
              <a:buFont typeface="Wingdings" panose="05000000000000000000" pitchFamily="2" charset="2"/>
              <a:buChar char="q"/>
            </a:pPr>
            <a:r>
              <a:rPr lang="en-US" sz="2400" dirty="0" smtClean="0"/>
              <a:t>The ﬁlter is placed on a plate of eosin–methylene blue (EMB) culture medium, which is selective for gram-negative, lactose fermenting microorganisms, including the coliforms. </a:t>
            </a:r>
          </a:p>
          <a:p>
            <a:pPr marL="342900" indent="-342900" algn="just">
              <a:buFont typeface="Wingdings" panose="05000000000000000000" pitchFamily="2" charset="2"/>
              <a:buChar char="q"/>
            </a:pPr>
            <a:r>
              <a:rPr lang="en-US" sz="2400" dirty="0" smtClean="0"/>
              <a:t>Following incubation, coliform colonies are counted, and from this value the number of coliforms in the original water sample can be calculated</a:t>
            </a:r>
            <a:endParaRPr lang="en-US" sz="2400" dirty="0"/>
          </a:p>
        </p:txBody>
      </p:sp>
      <p:pic>
        <p:nvPicPr>
          <p:cNvPr id="4" name="Picture 3"/>
          <p:cNvPicPr>
            <a:picLocks noChangeAspect="1"/>
          </p:cNvPicPr>
          <p:nvPr/>
        </p:nvPicPr>
        <p:blipFill>
          <a:blip r:embed="rId2"/>
          <a:stretch>
            <a:fillRect/>
          </a:stretch>
        </p:blipFill>
        <p:spPr>
          <a:xfrm>
            <a:off x="8798491" y="2706231"/>
            <a:ext cx="2943304" cy="3001016"/>
          </a:xfrm>
          <a:prstGeom prst="rect">
            <a:avLst/>
          </a:prstGeom>
        </p:spPr>
      </p:pic>
      <p:pic>
        <p:nvPicPr>
          <p:cNvPr id="3" name="Picture 2"/>
          <p:cNvPicPr>
            <a:picLocks noChangeAspect="1"/>
          </p:cNvPicPr>
          <p:nvPr/>
        </p:nvPicPr>
        <p:blipFill>
          <a:blip r:embed="rId3"/>
          <a:stretch>
            <a:fillRect/>
          </a:stretch>
        </p:blipFill>
        <p:spPr>
          <a:xfrm>
            <a:off x="7132302" y="2706231"/>
            <a:ext cx="1219500" cy="2940328"/>
          </a:xfrm>
          <a:prstGeom prst="rect">
            <a:avLst/>
          </a:prstGeom>
        </p:spPr>
      </p:pic>
    </p:spTree>
    <p:extLst>
      <p:ext uri="{BB962C8B-B14F-4D97-AF65-F5344CB8AC3E}">
        <p14:creationId xmlns:p14="http://schemas.microsoft.com/office/powerpoint/2010/main" val="244288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655" y="845834"/>
            <a:ext cx="7899817" cy="6001643"/>
          </a:xfrm>
          <a:prstGeom prst="rect">
            <a:avLst/>
          </a:prstGeom>
        </p:spPr>
        <p:txBody>
          <a:bodyPr wrap="square">
            <a:spAutoFit/>
          </a:bodyPr>
          <a:lstStyle/>
          <a:p>
            <a:pPr algn="just"/>
            <a:r>
              <a:rPr lang="en-US" sz="2400" dirty="0" smtClean="0"/>
              <a:t>MI Agar is a chromogenic/</a:t>
            </a:r>
            <a:r>
              <a:rPr lang="en-US" sz="2400" dirty="0" err="1" smtClean="0"/>
              <a:t>fluorogenic</a:t>
            </a:r>
            <a:r>
              <a:rPr lang="en-US" sz="2400" dirty="0" smtClean="0"/>
              <a:t> medium used to detect and enumerate Escherichia coli and total coliforms in drinking water by the membrane filtration technique.</a:t>
            </a:r>
          </a:p>
          <a:p>
            <a:pPr algn="just"/>
            <a:r>
              <a:rPr lang="en-US" sz="2400" dirty="0" smtClean="0"/>
              <a:t>Under UV light, </a:t>
            </a:r>
            <a:r>
              <a:rPr lang="en-US" sz="2400" i="1" dirty="0" smtClean="0"/>
              <a:t>E. coli </a:t>
            </a:r>
            <a:r>
              <a:rPr lang="en-US" sz="2400" dirty="0" smtClean="0"/>
              <a:t>colony appears dark blue. The other coliforms  produce ﬂuorescent colonies</a:t>
            </a:r>
          </a:p>
          <a:p>
            <a:pPr algn="just"/>
            <a:r>
              <a:rPr lang="en-US" sz="2400" dirty="0" smtClean="0"/>
              <a:t>MI agar is named for the two enzyme substrates that are included in its formulation:  </a:t>
            </a:r>
          </a:p>
          <a:p>
            <a:pPr marL="457200" indent="-457200" algn="just">
              <a:buAutoNum type="arabicPeriod"/>
            </a:pPr>
            <a:r>
              <a:rPr lang="en-US" sz="2400" dirty="0" smtClean="0"/>
              <a:t>MUG (4-Methylumbelliferyl-</a:t>
            </a:r>
            <a:r>
              <a:rPr lang="el-GR" sz="2400" dirty="0" smtClean="0"/>
              <a:t>β-</a:t>
            </a:r>
            <a:r>
              <a:rPr lang="en-US" sz="2400" dirty="0" smtClean="0"/>
              <a:t>D-</a:t>
            </a:r>
            <a:r>
              <a:rPr lang="en-US" sz="2400" dirty="0" err="1" smtClean="0"/>
              <a:t>galactopyranoside</a:t>
            </a:r>
            <a:r>
              <a:rPr lang="en-US" sz="2400" dirty="0" smtClean="0"/>
              <a:t>) </a:t>
            </a:r>
          </a:p>
          <a:p>
            <a:pPr algn="just"/>
            <a:r>
              <a:rPr lang="en-US" sz="2400" dirty="0" smtClean="0"/>
              <a:t>All coliforms, including E. coli, metabolize 4-methylumbelliferyl-β-D-</a:t>
            </a:r>
            <a:r>
              <a:rPr lang="en-US" sz="2400" dirty="0" err="1" smtClean="0"/>
              <a:t>galactopyranoside</a:t>
            </a:r>
            <a:r>
              <a:rPr lang="en-US" sz="2400" dirty="0" smtClean="0"/>
              <a:t> (MUG) using the enzyme β-</a:t>
            </a:r>
            <a:r>
              <a:rPr lang="en-US" sz="2400" dirty="0" err="1" smtClean="0"/>
              <a:t>galactosidase</a:t>
            </a:r>
            <a:r>
              <a:rPr lang="en-US" sz="2400" dirty="0" smtClean="0"/>
              <a:t>. If coliforms are present in a sample, MUG is metabolized to produce a ﬂuorescent product visible under ultraviolet (UV) light. </a:t>
            </a:r>
          </a:p>
          <a:p>
            <a:pPr algn="just"/>
            <a:r>
              <a:rPr lang="en-US" sz="2400" dirty="0" err="1" smtClean="0"/>
              <a:t>indoxyl</a:t>
            </a:r>
            <a:r>
              <a:rPr lang="en-US" sz="2400" dirty="0" smtClean="0"/>
              <a:t>  </a:t>
            </a:r>
            <a:r>
              <a:rPr lang="el-GR" sz="2400" dirty="0" smtClean="0"/>
              <a:t>β-</a:t>
            </a:r>
            <a:r>
              <a:rPr lang="en-US" sz="2400" dirty="0" smtClean="0"/>
              <a:t>D-</a:t>
            </a:r>
            <a:r>
              <a:rPr lang="en-US" sz="2400" dirty="0" err="1" smtClean="0"/>
              <a:t>glucuronide</a:t>
            </a:r>
            <a:r>
              <a:rPr lang="en-US" sz="2400" dirty="0" smtClean="0"/>
              <a:t> (IBDG)</a:t>
            </a:r>
          </a:p>
          <a:p>
            <a:pPr algn="just"/>
            <a:r>
              <a:rPr lang="en-US" sz="2400" dirty="0" smtClean="0"/>
              <a:t>E. coli, but not other coliforms, produces the enzyme β-</a:t>
            </a:r>
            <a:r>
              <a:rPr lang="en-US" sz="2400" dirty="0" err="1" smtClean="0"/>
              <a:t>glucuronidase</a:t>
            </a:r>
            <a:r>
              <a:rPr lang="en-US" sz="2400" dirty="0" smtClean="0"/>
              <a:t>, which metabolizes (IBDG) to a blue compound. </a:t>
            </a:r>
            <a:endParaRPr lang="en-US" sz="2400" dirty="0"/>
          </a:p>
        </p:txBody>
      </p:sp>
      <p:sp>
        <p:nvSpPr>
          <p:cNvPr id="3" name="Rectangle 2"/>
          <p:cNvSpPr/>
          <p:nvPr/>
        </p:nvSpPr>
        <p:spPr>
          <a:xfrm>
            <a:off x="524655" y="322614"/>
            <a:ext cx="5420010" cy="523220"/>
          </a:xfrm>
          <a:prstGeom prst="rect">
            <a:avLst/>
          </a:prstGeom>
        </p:spPr>
        <p:txBody>
          <a:bodyPr wrap="none">
            <a:spAutoFit/>
          </a:bodyPr>
          <a:lstStyle/>
          <a:p>
            <a:r>
              <a:rPr lang="en-US" sz="2800" dirty="0" smtClean="0">
                <a:solidFill>
                  <a:srgbClr val="C00000"/>
                </a:solidFill>
              </a:rPr>
              <a:t>Total coliforms and Escherichia coli</a:t>
            </a:r>
            <a:endParaRPr lang="en-US" sz="28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197" y="2158999"/>
            <a:ext cx="2944735" cy="2944735"/>
          </a:xfrm>
          <a:prstGeom prst="rect">
            <a:avLst/>
          </a:prstGeom>
        </p:spPr>
      </p:pic>
    </p:spTree>
    <p:extLst>
      <p:ext uri="{BB962C8B-B14F-4D97-AF65-F5344CB8AC3E}">
        <p14:creationId xmlns:p14="http://schemas.microsoft.com/office/powerpoint/2010/main" val="267789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671" y="460190"/>
            <a:ext cx="5888663" cy="523220"/>
          </a:xfrm>
          <a:prstGeom prst="rect">
            <a:avLst/>
          </a:prstGeom>
        </p:spPr>
        <p:txBody>
          <a:bodyPr wrap="none">
            <a:spAutoFit/>
          </a:bodyPr>
          <a:lstStyle/>
          <a:p>
            <a:r>
              <a:rPr lang="en-US" sz="2800" dirty="0">
                <a:solidFill>
                  <a:srgbClr val="C00000"/>
                </a:solidFill>
                <a:latin typeface="GlobaleBold"/>
              </a:rPr>
              <a:t>Wastewater and Sewage Treatment</a:t>
            </a:r>
            <a:endParaRPr lang="en-US" sz="2800" dirty="0">
              <a:solidFill>
                <a:srgbClr val="C00000"/>
              </a:solidFill>
            </a:endParaRPr>
          </a:p>
        </p:txBody>
      </p:sp>
      <p:sp>
        <p:nvSpPr>
          <p:cNvPr id="3" name="Rectangle 2"/>
          <p:cNvSpPr/>
          <p:nvPr/>
        </p:nvSpPr>
        <p:spPr>
          <a:xfrm>
            <a:off x="564107" y="1079900"/>
            <a:ext cx="10558818" cy="4154984"/>
          </a:xfrm>
          <a:prstGeom prst="rect">
            <a:avLst/>
          </a:prstGeom>
        </p:spPr>
        <p:txBody>
          <a:bodyPr wrap="square">
            <a:spAutoFit/>
          </a:bodyPr>
          <a:lstStyle/>
          <a:p>
            <a:pPr algn="just"/>
            <a:r>
              <a:rPr lang="en-US" sz="2400" dirty="0"/>
              <a:t>Wastewater treatment can use physical, chemical, and </a:t>
            </a:r>
            <a:r>
              <a:rPr lang="en-US" sz="2400" dirty="0" smtClean="0"/>
              <a:t>biological (</a:t>
            </a:r>
            <a:r>
              <a:rPr lang="en-US" sz="2400" dirty="0"/>
              <a:t>microbiological) processes to remove or neutralize contaminants</a:t>
            </a:r>
            <a:r>
              <a:rPr lang="en-US" sz="2400" dirty="0" smtClean="0"/>
              <a:t>.</a:t>
            </a:r>
          </a:p>
          <a:p>
            <a:pPr algn="just"/>
            <a:r>
              <a:rPr lang="en-US" sz="2400" dirty="0" smtClean="0"/>
              <a:t>Domestic </a:t>
            </a:r>
            <a:r>
              <a:rPr lang="en-US" sz="2400" dirty="0"/>
              <a:t>wastewater is made up of </a:t>
            </a:r>
            <a:r>
              <a:rPr lang="en-US" sz="2400" dirty="0" smtClean="0"/>
              <a:t>sewage (the </a:t>
            </a:r>
            <a:r>
              <a:rPr lang="en-US" sz="2400" dirty="0"/>
              <a:t>water resulting from washing, bathing, and cooking), </a:t>
            </a:r>
            <a:r>
              <a:rPr lang="en-US" sz="2400" dirty="0" smtClean="0"/>
              <a:t>and wastewater </a:t>
            </a:r>
            <a:r>
              <a:rPr lang="en-US" sz="2400" dirty="0"/>
              <a:t>from small-scale food processing in homes </a:t>
            </a:r>
            <a:r>
              <a:rPr lang="en-US" sz="2400" dirty="0" smtClean="0"/>
              <a:t>and restaurants</a:t>
            </a:r>
            <a:r>
              <a:rPr lang="en-US" sz="2400" dirty="0"/>
              <a:t>.</a:t>
            </a:r>
          </a:p>
          <a:p>
            <a:pPr algn="just"/>
            <a:r>
              <a:rPr lang="en-US" sz="2400" dirty="0"/>
              <a:t>Industrial wastewater includes liquid discharged from </a:t>
            </a:r>
            <a:r>
              <a:rPr lang="en-US" sz="2400" dirty="0" smtClean="0"/>
              <a:t>the petrochemical</a:t>
            </a:r>
            <a:r>
              <a:rPr lang="en-US" sz="2400" dirty="0"/>
              <a:t>, </a:t>
            </a:r>
            <a:r>
              <a:rPr lang="en-US" sz="2400" dirty="0" smtClean="0"/>
              <a:t>food </a:t>
            </a:r>
            <a:r>
              <a:rPr lang="en-US" sz="2400" dirty="0"/>
              <a:t>and </a:t>
            </a:r>
            <a:r>
              <a:rPr lang="en-US" sz="2400" dirty="0" smtClean="0"/>
              <a:t>dairy and pesticide</a:t>
            </a:r>
          </a:p>
          <a:p>
            <a:pPr algn="just"/>
            <a:r>
              <a:rPr lang="en-US" sz="2400" dirty="0" smtClean="0"/>
              <a:t>Pretreatment </a:t>
            </a:r>
            <a:r>
              <a:rPr lang="en-US" sz="2400" dirty="0"/>
              <a:t>may </a:t>
            </a:r>
            <a:r>
              <a:rPr lang="en-US" sz="2400" dirty="0" smtClean="0"/>
              <a:t>involve mechanical </a:t>
            </a:r>
            <a:r>
              <a:rPr lang="en-US" sz="2400" dirty="0"/>
              <a:t>processes in which large debris is removed. </a:t>
            </a:r>
            <a:r>
              <a:rPr lang="en-US" sz="2400" dirty="0" smtClean="0"/>
              <a:t>Some wastewaters </a:t>
            </a:r>
            <a:r>
              <a:rPr lang="en-US" sz="2400" dirty="0"/>
              <a:t>are pretreated biologically or chemically to </a:t>
            </a:r>
            <a:r>
              <a:rPr lang="en-US" sz="2400" dirty="0" smtClean="0"/>
              <a:t>remove highly </a:t>
            </a:r>
            <a:r>
              <a:rPr lang="en-US" sz="2400" dirty="0"/>
              <a:t>toxic substances such as cyanide; heavy metals such </a:t>
            </a:r>
            <a:r>
              <a:rPr lang="en-US" sz="2400" dirty="0" smtClean="0"/>
              <a:t>as arsenic</a:t>
            </a:r>
            <a:r>
              <a:rPr lang="en-US" sz="2400" dirty="0"/>
              <a:t>, lead, and mercury; or organic materials such as acrylamide</a:t>
            </a:r>
            <a:r>
              <a:rPr lang="en-US" sz="2400" dirty="0" smtClean="0"/>
              <a:t>, atrazine </a:t>
            </a:r>
            <a:r>
              <a:rPr lang="en-US" sz="2400" dirty="0"/>
              <a:t>(a herbicide), and benzene. These</a:t>
            </a:r>
          </a:p>
        </p:txBody>
      </p:sp>
    </p:spTree>
    <p:extLst>
      <p:ext uri="{BB962C8B-B14F-4D97-AF65-F5344CB8AC3E}">
        <p14:creationId xmlns:p14="http://schemas.microsoft.com/office/powerpoint/2010/main" val="32012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7" y="321691"/>
            <a:ext cx="6096000" cy="954107"/>
          </a:xfrm>
          <a:prstGeom prst="rect">
            <a:avLst/>
          </a:prstGeom>
        </p:spPr>
        <p:txBody>
          <a:bodyPr>
            <a:spAutoFit/>
          </a:bodyPr>
          <a:lstStyle/>
          <a:p>
            <a:r>
              <a:rPr lang="en-US" sz="2800" dirty="0">
                <a:solidFill>
                  <a:srgbClr val="C00000"/>
                </a:solidFill>
              </a:rPr>
              <a:t>Wastewater Treatment </a:t>
            </a:r>
            <a:r>
              <a:rPr lang="en-US" sz="2800" dirty="0" smtClean="0">
                <a:solidFill>
                  <a:srgbClr val="C00000"/>
                </a:solidFill>
              </a:rPr>
              <a:t>and </a:t>
            </a:r>
          </a:p>
          <a:p>
            <a:r>
              <a:rPr lang="en-US" sz="2800" dirty="0" smtClean="0">
                <a:solidFill>
                  <a:srgbClr val="C00000"/>
                </a:solidFill>
              </a:rPr>
              <a:t>Biochemical </a:t>
            </a:r>
            <a:r>
              <a:rPr lang="en-US" sz="2800" dirty="0">
                <a:solidFill>
                  <a:srgbClr val="C00000"/>
                </a:solidFill>
              </a:rPr>
              <a:t>Oxygen Demand</a:t>
            </a:r>
          </a:p>
        </p:txBody>
      </p:sp>
      <p:sp>
        <p:nvSpPr>
          <p:cNvPr id="3" name="Rectangle 2"/>
          <p:cNvSpPr/>
          <p:nvPr/>
        </p:nvSpPr>
        <p:spPr>
          <a:xfrm>
            <a:off x="509517" y="1608121"/>
            <a:ext cx="10422341" cy="3416320"/>
          </a:xfrm>
          <a:prstGeom prst="rect">
            <a:avLst/>
          </a:prstGeom>
        </p:spPr>
        <p:txBody>
          <a:bodyPr wrap="square">
            <a:spAutoFit/>
          </a:bodyPr>
          <a:lstStyle/>
          <a:p>
            <a:pPr marL="342900" indent="-342900" algn="just">
              <a:buFont typeface="Wingdings" panose="05000000000000000000" pitchFamily="2" charset="2"/>
              <a:buChar char="q"/>
            </a:pPr>
            <a:r>
              <a:rPr lang="en-US" sz="2400" dirty="0"/>
              <a:t>The goal of a wastewater treatment facility is to reduce </a:t>
            </a:r>
            <a:r>
              <a:rPr lang="en-US" sz="2400" dirty="0" smtClean="0"/>
              <a:t>organic and </a:t>
            </a:r>
            <a:r>
              <a:rPr lang="en-US" sz="2400" dirty="0"/>
              <a:t>inorganic materials in wastewater to a level that no </a:t>
            </a:r>
            <a:r>
              <a:rPr lang="en-US" sz="2400" dirty="0" smtClean="0"/>
              <a:t>longer supports </a:t>
            </a:r>
            <a:r>
              <a:rPr lang="en-US" sz="2400" dirty="0"/>
              <a:t>microbial growth and to eliminate other </a:t>
            </a:r>
            <a:r>
              <a:rPr lang="en-US" sz="2400" dirty="0" smtClean="0"/>
              <a:t>potentially toxic </a:t>
            </a:r>
            <a:r>
              <a:rPr lang="en-US" sz="2400" dirty="0"/>
              <a:t>materials. </a:t>
            </a:r>
            <a:endParaRPr lang="en-US" sz="2400" dirty="0" smtClean="0"/>
          </a:p>
          <a:p>
            <a:pPr marL="342900" indent="-342900" algn="just">
              <a:buFont typeface="Wingdings" panose="05000000000000000000" pitchFamily="2" charset="2"/>
              <a:buChar char="q"/>
            </a:pPr>
            <a:r>
              <a:rPr lang="en-US" sz="2400" dirty="0" smtClean="0"/>
              <a:t>The </a:t>
            </a:r>
            <a:r>
              <a:rPr lang="en-US" sz="2400" dirty="0"/>
              <a:t>efficiency of treatment is expressed in </a:t>
            </a:r>
            <a:r>
              <a:rPr lang="en-US" sz="2400" dirty="0" smtClean="0"/>
              <a:t>terms</a:t>
            </a:r>
            <a:r>
              <a:rPr lang="en-US" sz="2400" dirty="0"/>
              <a:t> of a reduction in the </a:t>
            </a:r>
            <a:r>
              <a:rPr lang="en-US" sz="2400" b="1" dirty="0"/>
              <a:t>biochemical oxygen demand (BOD</a:t>
            </a:r>
            <a:r>
              <a:rPr lang="en-US" sz="2400" b="1" dirty="0" smtClean="0"/>
              <a:t>)</a:t>
            </a:r>
            <a:r>
              <a:rPr lang="en-US" sz="2400" dirty="0" smtClean="0"/>
              <a:t>, the </a:t>
            </a:r>
            <a:r>
              <a:rPr lang="en-US" sz="2400" dirty="0"/>
              <a:t>relative amount of dissolved oxygen consumed by </a:t>
            </a:r>
            <a:r>
              <a:rPr lang="en-US" sz="2400" dirty="0" smtClean="0"/>
              <a:t>microorganisms</a:t>
            </a:r>
          </a:p>
          <a:p>
            <a:pPr marL="342900" indent="-342900" algn="just">
              <a:buFont typeface="Wingdings" panose="05000000000000000000" pitchFamily="2" charset="2"/>
              <a:buChar char="q"/>
            </a:pPr>
            <a:r>
              <a:rPr lang="en-US" sz="2400" dirty="0" smtClean="0"/>
              <a:t>The </a:t>
            </a:r>
            <a:r>
              <a:rPr lang="en-US" sz="2400" dirty="0"/>
              <a:t>BOD </a:t>
            </a:r>
            <a:r>
              <a:rPr lang="en-US" sz="2400" dirty="0" smtClean="0"/>
              <a:t>of wastewater ranges from </a:t>
            </a:r>
            <a:r>
              <a:rPr lang="en-US" sz="2400" dirty="0"/>
              <a:t>approximately 200 </a:t>
            </a:r>
            <a:r>
              <a:rPr lang="en-US" sz="2400" dirty="0" smtClean="0"/>
              <a:t>to 1500 </a:t>
            </a:r>
            <a:r>
              <a:rPr lang="en-US" sz="2400" dirty="0"/>
              <a:t>BOD units. </a:t>
            </a:r>
            <a:endParaRPr lang="en-US" sz="2400" dirty="0" smtClean="0"/>
          </a:p>
          <a:p>
            <a:pPr marL="342900" indent="-342900" algn="just">
              <a:buFont typeface="Wingdings" panose="05000000000000000000" pitchFamily="2" charset="2"/>
              <a:buChar char="q"/>
            </a:pPr>
            <a:r>
              <a:rPr lang="en-US" sz="2400" dirty="0" smtClean="0"/>
              <a:t>An </a:t>
            </a:r>
            <a:r>
              <a:rPr lang="en-US" sz="2400" dirty="0"/>
              <a:t>efficient wastewater treatment </a:t>
            </a:r>
            <a:r>
              <a:rPr lang="en-US" sz="2400" dirty="0" smtClean="0"/>
              <a:t>facility reduces </a:t>
            </a:r>
            <a:r>
              <a:rPr lang="en-US" sz="2400" dirty="0"/>
              <a:t>BOD levels to less than 5 BOD </a:t>
            </a:r>
            <a:r>
              <a:rPr lang="en-US" sz="2400" dirty="0" smtClean="0"/>
              <a:t>units</a:t>
            </a:r>
          </a:p>
        </p:txBody>
      </p:sp>
    </p:spTree>
    <p:extLst>
      <p:ext uri="{BB962C8B-B14F-4D97-AF65-F5344CB8AC3E}">
        <p14:creationId xmlns:p14="http://schemas.microsoft.com/office/powerpoint/2010/main" val="3178434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1667</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GlobaleBold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Kamel Adwan</dc:creator>
  <cp:lastModifiedBy>Kamel Adwan</cp:lastModifiedBy>
  <cp:revision>52</cp:revision>
  <dcterms:created xsi:type="dcterms:W3CDTF">2013-04-17T09:58:56Z</dcterms:created>
  <dcterms:modified xsi:type="dcterms:W3CDTF">2013-04-21T19:02:56Z</dcterms:modified>
</cp:coreProperties>
</file>