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8" r:id="rId4"/>
    <p:sldId id="257" r:id="rId5"/>
    <p:sldId id="287" r:id="rId6"/>
    <p:sldId id="260" r:id="rId7"/>
    <p:sldId id="265" r:id="rId8"/>
    <p:sldId id="262" r:id="rId9"/>
    <p:sldId id="261" r:id="rId10"/>
    <p:sldId id="266" r:id="rId11"/>
    <p:sldId id="267" r:id="rId12"/>
    <p:sldId id="269" r:id="rId13"/>
    <p:sldId id="268" r:id="rId14"/>
    <p:sldId id="272" r:id="rId15"/>
    <p:sldId id="270" r:id="rId16"/>
    <p:sldId id="271" r:id="rId17"/>
    <p:sldId id="275" r:id="rId18"/>
    <p:sldId id="276" r:id="rId19"/>
    <p:sldId id="277" r:id="rId20"/>
    <p:sldId id="281" r:id="rId21"/>
    <p:sldId id="282" r:id="rId22"/>
    <p:sldId id="283" r:id="rId23"/>
    <p:sldId id="284" r:id="rId24"/>
    <p:sldId id="286"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63D77-B1BD-465F-AD37-CE9E6C94AA89}"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401593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63D77-B1BD-465F-AD37-CE9E6C94AA89}"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226347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63D77-B1BD-465F-AD37-CE9E6C94AA89}"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284602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63D77-B1BD-465F-AD37-CE9E6C94AA89}"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309971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63D77-B1BD-465F-AD37-CE9E6C94AA89}"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258332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63D77-B1BD-465F-AD37-CE9E6C94AA89}"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337323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63D77-B1BD-465F-AD37-CE9E6C94AA89}" type="datetimeFigureOut">
              <a:rPr lang="en-US" smtClean="0"/>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119016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63D77-B1BD-465F-AD37-CE9E6C94AA89}" type="datetimeFigureOut">
              <a:rPr lang="en-US" smtClean="0"/>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321819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63D77-B1BD-465F-AD37-CE9E6C94AA89}" type="datetimeFigureOut">
              <a:rPr lang="en-US" smtClean="0"/>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323491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63D77-B1BD-465F-AD37-CE9E6C94AA89}"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347579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63D77-B1BD-465F-AD37-CE9E6C94AA89}"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0F08C-8964-4982-9CDB-A3AD2D94F9BE}" type="slidenum">
              <a:rPr lang="en-US" smtClean="0"/>
              <a:t>‹#›</a:t>
            </a:fld>
            <a:endParaRPr lang="en-US"/>
          </a:p>
        </p:txBody>
      </p:sp>
    </p:spTree>
    <p:extLst>
      <p:ext uri="{BB962C8B-B14F-4D97-AF65-F5344CB8AC3E}">
        <p14:creationId xmlns:p14="http://schemas.microsoft.com/office/powerpoint/2010/main" val="422577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63D77-B1BD-465F-AD37-CE9E6C94AA89}" type="datetimeFigureOut">
              <a:rPr lang="en-US" smtClean="0"/>
              <a:t>4/16/2013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0F08C-8964-4982-9CDB-A3AD2D94F9BE}" type="slidenum">
              <a:rPr lang="en-US" smtClean="0"/>
              <a:t>‹#›</a:t>
            </a:fld>
            <a:endParaRPr lang="en-US"/>
          </a:p>
        </p:txBody>
      </p:sp>
    </p:spTree>
    <p:extLst>
      <p:ext uri="{BB962C8B-B14F-4D97-AF65-F5344CB8AC3E}">
        <p14:creationId xmlns:p14="http://schemas.microsoft.com/office/powerpoint/2010/main" val="160566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3" y="749104"/>
            <a:ext cx="8869109" cy="862224"/>
          </a:xfrm>
          <a:prstGeom prst="rect">
            <a:avLst/>
          </a:prstGeom>
        </p:spPr>
        <p:txBody>
          <a:bodyPr wrap="square">
            <a:spAutoFit/>
          </a:bodyPr>
          <a:lstStyle/>
          <a:p>
            <a:pPr>
              <a:lnSpc>
                <a:spcPct val="107000"/>
              </a:lnSpc>
              <a:spcAft>
                <a:spcPts val="800"/>
              </a:spcAft>
            </a:pPr>
            <a:r>
              <a:rPr lang="en-US" sz="2000" dirty="0" err="1">
                <a:solidFill>
                  <a:srgbClr val="00B0F0"/>
                </a:solidFill>
                <a:latin typeface="Calibri" panose="020F0502020204030204" pitchFamily="34" charset="0"/>
                <a:ea typeface="Calibri" panose="020F0502020204030204" pitchFamily="34" charset="0"/>
                <a:cs typeface="Arial" panose="020B0604020202020204" pitchFamily="34" charset="0"/>
              </a:rPr>
              <a:t>Toipc</a:t>
            </a:r>
            <a:r>
              <a:rPr lang="en-US" sz="2000" dirty="0">
                <a:solidFill>
                  <a:srgbClr val="00B0F0"/>
                </a:solidFill>
                <a:latin typeface="Calibri" panose="020F0502020204030204" pitchFamily="34" charset="0"/>
                <a:ea typeface="Calibri" panose="020F0502020204030204" pitchFamily="34" charset="0"/>
                <a:cs typeface="Arial" panose="020B0604020202020204" pitchFamily="34" charset="0"/>
              </a:rPr>
              <a:t> Number Nine</a:t>
            </a:r>
            <a:br>
              <a:rPr lang="en-US" sz="2000"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en-US" sz="2800" dirty="0">
                <a:solidFill>
                  <a:srgbClr val="00B0F0"/>
                </a:solidFill>
                <a:latin typeface="Calibri" panose="020F0502020204030204" pitchFamily="34" charset="0"/>
                <a:ea typeface="Calibri" panose="020F0502020204030204" pitchFamily="34" charset="0"/>
                <a:cs typeface="Arial" panose="020B0604020202020204" pitchFamily="34" charset="0"/>
              </a:rPr>
              <a:t>Antibiotics mode of action and mechanisms of  resistance</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251283" y="2198174"/>
            <a:ext cx="6311890" cy="4020491"/>
          </a:xfrm>
          <a:prstGeom prst="rect">
            <a:avLst/>
          </a:prstGeom>
        </p:spPr>
      </p:pic>
      <p:pic>
        <p:nvPicPr>
          <p:cNvPr id="7" name="Picture 6"/>
          <p:cNvPicPr>
            <a:picLocks noChangeAspect="1"/>
          </p:cNvPicPr>
          <p:nvPr/>
        </p:nvPicPr>
        <p:blipFill>
          <a:blip r:embed="rId3"/>
          <a:stretch>
            <a:fillRect/>
          </a:stretch>
        </p:blipFill>
        <p:spPr>
          <a:xfrm>
            <a:off x="8010659" y="4895718"/>
            <a:ext cx="2816596" cy="1322947"/>
          </a:xfrm>
          <a:prstGeom prst="rect">
            <a:avLst/>
          </a:prstGeom>
        </p:spPr>
      </p:pic>
    </p:spTree>
    <p:extLst>
      <p:ext uri="{BB962C8B-B14F-4D97-AF65-F5344CB8AC3E}">
        <p14:creationId xmlns:p14="http://schemas.microsoft.com/office/powerpoint/2010/main" val="131431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08" y="196333"/>
            <a:ext cx="5042599" cy="523220"/>
          </a:xfrm>
          <a:prstGeom prst="rect">
            <a:avLst/>
          </a:prstGeom>
        </p:spPr>
        <p:txBody>
          <a:bodyPr wrap="none">
            <a:spAutoFit/>
          </a:bodyPr>
          <a:lstStyle/>
          <a:p>
            <a:r>
              <a:rPr lang="en-US" sz="2800" dirty="0">
                <a:solidFill>
                  <a:srgbClr val="C00000"/>
                </a:solidFill>
              </a:rPr>
              <a:t>Extended-spectrum </a:t>
            </a:r>
            <a:r>
              <a:rPr lang="el-GR" sz="2800" dirty="0">
                <a:solidFill>
                  <a:srgbClr val="C00000"/>
                </a:solidFill>
              </a:rPr>
              <a:t>β-</a:t>
            </a:r>
            <a:r>
              <a:rPr lang="en-US" sz="2800" dirty="0">
                <a:solidFill>
                  <a:srgbClr val="C00000"/>
                </a:solidFill>
              </a:rPr>
              <a:t>lactamases</a:t>
            </a:r>
          </a:p>
        </p:txBody>
      </p:sp>
      <p:sp>
        <p:nvSpPr>
          <p:cNvPr id="3" name="Rectangle 2"/>
          <p:cNvSpPr/>
          <p:nvPr/>
        </p:nvSpPr>
        <p:spPr>
          <a:xfrm>
            <a:off x="425608" y="719553"/>
            <a:ext cx="11493675" cy="6001643"/>
          </a:xfrm>
          <a:prstGeom prst="rect">
            <a:avLst/>
          </a:prstGeom>
        </p:spPr>
        <p:txBody>
          <a:bodyPr wrap="square">
            <a:spAutoFit/>
          </a:bodyPr>
          <a:lstStyle/>
          <a:p>
            <a:pPr marL="342900" indent="-342900" algn="just">
              <a:buFont typeface="Wingdings" panose="05000000000000000000" pitchFamily="2" charset="2"/>
              <a:buChar char="q"/>
            </a:pPr>
            <a:r>
              <a:rPr lang="en-US" sz="2400" dirty="0"/>
              <a:t>Extended-spectrum ß-Lactamases (ESBLs) are extremely broad spectrum ß-Lactamase enzymes found in a variety of </a:t>
            </a:r>
            <a:r>
              <a:rPr lang="en-US" sz="2400" dirty="0" err="1"/>
              <a:t>Enterobacteriaceae</a:t>
            </a:r>
            <a:r>
              <a:rPr lang="en-US" sz="2400" dirty="0"/>
              <a:t>. </a:t>
            </a:r>
            <a:endParaRPr lang="en-US" sz="2400" dirty="0" smtClean="0"/>
          </a:p>
          <a:p>
            <a:pPr marL="342900" indent="-342900" algn="just">
              <a:buFont typeface="Wingdings" panose="05000000000000000000" pitchFamily="2" charset="2"/>
              <a:buChar char="q"/>
            </a:pPr>
            <a:r>
              <a:rPr lang="en-US" sz="2400" dirty="0"/>
              <a:t>The ESBLs are mutant forms of TEM-1, TEM-2 and SHV-1 enzymes. The ESBLs often differ from the original enzymes by only one to a few changes in their amino acid sequences.</a:t>
            </a:r>
          </a:p>
          <a:p>
            <a:pPr marL="342900" indent="-342900" algn="just">
              <a:buFont typeface="Wingdings" panose="05000000000000000000" pitchFamily="2" charset="2"/>
              <a:buChar char="q"/>
            </a:pPr>
            <a:r>
              <a:rPr lang="en-US" sz="2400" dirty="0" smtClean="0"/>
              <a:t>ESBLs </a:t>
            </a:r>
            <a:r>
              <a:rPr lang="en-US" sz="2400" dirty="0"/>
              <a:t>are enzymes that mediate resistance to extended-spectrum (third generation) </a:t>
            </a:r>
            <a:r>
              <a:rPr lang="en-US" sz="2400" dirty="0" err="1"/>
              <a:t>cephalosporins</a:t>
            </a:r>
            <a:r>
              <a:rPr lang="en-US" sz="2400" dirty="0"/>
              <a:t> (e.g., </a:t>
            </a:r>
            <a:r>
              <a:rPr lang="en-US" sz="2400" dirty="0" err="1"/>
              <a:t>ceftazidime</a:t>
            </a:r>
            <a:r>
              <a:rPr lang="en-US" sz="2400" dirty="0"/>
              <a:t>, </a:t>
            </a:r>
            <a:r>
              <a:rPr lang="en-US" sz="2400" dirty="0" err="1"/>
              <a:t>cefotaxime</a:t>
            </a:r>
            <a:r>
              <a:rPr lang="en-US" sz="2400" dirty="0"/>
              <a:t>, and ceftriaxone) and </a:t>
            </a:r>
            <a:r>
              <a:rPr lang="en-US" sz="2400" dirty="0" err="1"/>
              <a:t>monobactams</a:t>
            </a:r>
            <a:r>
              <a:rPr lang="en-US" sz="2400" dirty="0"/>
              <a:t> (e.g., </a:t>
            </a:r>
            <a:r>
              <a:rPr lang="en-US" sz="2400" dirty="0" err="1"/>
              <a:t>aztreonam</a:t>
            </a:r>
            <a:r>
              <a:rPr lang="en-US" sz="2400" dirty="0"/>
              <a:t>) but do not affect </a:t>
            </a:r>
            <a:r>
              <a:rPr lang="en-US" sz="2400" dirty="0" err="1"/>
              <a:t>cephamycins</a:t>
            </a:r>
            <a:r>
              <a:rPr lang="en-US" sz="2400" dirty="0"/>
              <a:t> (e.g., </a:t>
            </a:r>
            <a:r>
              <a:rPr lang="en-US" sz="2400" dirty="0" err="1"/>
              <a:t>cefoxitin</a:t>
            </a:r>
            <a:r>
              <a:rPr lang="en-US" sz="2400" dirty="0"/>
              <a:t> and </a:t>
            </a:r>
            <a:r>
              <a:rPr lang="en-US" sz="2400" dirty="0" err="1"/>
              <a:t>cefotetan</a:t>
            </a:r>
            <a:r>
              <a:rPr lang="en-US" sz="2400" dirty="0"/>
              <a:t>) or </a:t>
            </a:r>
            <a:r>
              <a:rPr lang="en-US" sz="2400" dirty="0" err="1"/>
              <a:t>carbapenems</a:t>
            </a:r>
            <a:r>
              <a:rPr lang="en-US" sz="2400" dirty="0"/>
              <a:t> (e.g., </a:t>
            </a:r>
            <a:r>
              <a:rPr lang="en-US" sz="2400" dirty="0" err="1"/>
              <a:t>meropenem</a:t>
            </a:r>
            <a:r>
              <a:rPr lang="en-US" sz="2400" dirty="0"/>
              <a:t> or </a:t>
            </a:r>
            <a:r>
              <a:rPr lang="en-US" sz="2400" dirty="0" err="1"/>
              <a:t>imipenem</a:t>
            </a:r>
            <a:r>
              <a:rPr lang="en-US" sz="2400" dirty="0" smtClean="0"/>
              <a:t>).</a:t>
            </a:r>
          </a:p>
          <a:p>
            <a:pPr marL="342900" indent="-342900" algn="just">
              <a:buFont typeface="Wingdings" panose="05000000000000000000" pitchFamily="2" charset="2"/>
              <a:buChar char="q"/>
            </a:pPr>
            <a:r>
              <a:rPr lang="en-US" sz="2400" dirty="0" smtClean="0"/>
              <a:t>ESBLs </a:t>
            </a:r>
            <a:r>
              <a:rPr lang="en-US" sz="2400" dirty="0"/>
              <a:t>are generally encoded by plasmid-borne genes</a:t>
            </a:r>
            <a:r>
              <a:rPr lang="en-US" sz="2400" dirty="0" smtClean="0"/>
              <a:t>, characteristically </a:t>
            </a:r>
            <a:r>
              <a:rPr lang="en-US" sz="2400" dirty="0" err="1"/>
              <a:t>hydrolyse</a:t>
            </a:r>
            <a:r>
              <a:rPr lang="en-US" sz="2400" dirty="0"/>
              <a:t> </a:t>
            </a:r>
            <a:r>
              <a:rPr lang="en-US" sz="2400" dirty="0" err="1"/>
              <a:t>oximino-cephalosporins</a:t>
            </a:r>
            <a:r>
              <a:rPr lang="en-US" sz="2400" dirty="0"/>
              <a:t> (e.g. ceftriaxone), are inhibited </a:t>
            </a:r>
            <a:r>
              <a:rPr lang="en-US" sz="2400" dirty="0" smtClean="0"/>
              <a:t>by </a:t>
            </a:r>
            <a:r>
              <a:rPr lang="en-US" sz="2400" dirty="0" err="1" smtClean="0"/>
              <a:t>clavulanic</a:t>
            </a:r>
            <a:r>
              <a:rPr lang="en-US" sz="2400" dirty="0" smtClean="0"/>
              <a:t> </a:t>
            </a:r>
            <a:r>
              <a:rPr lang="en-US" sz="2400" dirty="0"/>
              <a:t>acid and </a:t>
            </a:r>
            <a:r>
              <a:rPr lang="en-US" sz="2400" dirty="0" err="1"/>
              <a:t>sulbactam</a:t>
            </a:r>
            <a:r>
              <a:rPr lang="en-US" sz="2400" dirty="0"/>
              <a:t>, and lack activity against </a:t>
            </a:r>
            <a:r>
              <a:rPr lang="en-US" sz="2400" dirty="0" err="1"/>
              <a:t>cephamycins</a:t>
            </a:r>
            <a:r>
              <a:rPr lang="en-US" sz="2400" dirty="0"/>
              <a:t> (</a:t>
            </a:r>
            <a:r>
              <a:rPr lang="en-US" sz="2400" dirty="0" err="1"/>
              <a:t>cefoxitin</a:t>
            </a:r>
            <a:r>
              <a:rPr lang="en-US" sz="2400" dirty="0"/>
              <a:t>) and </a:t>
            </a:r>
            <a:r>
              <a:rPr lang="en-US" sz="2400" dirty="0" err="1" smtClean="0"/>
              <a:t>carbapenems</a:t>
            </a:r>
            <a:r>
              <a:rPr lang="en-US" sz="2400" dirty="0" smtClean="0"/>
              <a:t> </a:t>
            </a:r>
          </a:p>
          <a:p>
            <a:pPr marL="342900" indent="-342900" algn="just">
              <a:buFont typeface="Wingdings" panose="05000000000000000000" pitchFamily="2" charset="2"/>
              <a:buChar char="q"/>
            </a:pPr>
            <a:r>
              <a:rPr lang="en-US" sz="2400" dirty="0" smtClean="0"/>
              <a:t>The </a:t>
            </a:r>
            <a:r>
              <a:rPr lang="en-US" sz="2400" dirty="0"/>
              <a:t>majority of ESBLs (SHV and TEM derivatives) contain a serine at </a:t>
            </a:r>
            <a:r>
              <a:rPr lang="en-US" sz="2400" dirty="0" smtClean="0"/>
              <a:t>the active </a:t>
            </a:r>
            <a:r>
              <a:rPr lang="en-US" sz="2400" dirty="0"/>
              <a:t>site, and belong to Ambler's molecular class A (Bush’s group 2be). </a:t>
            </a:r>
            <a:endParaRPr lang="en-US" sz="2400" dirty="0" smtClean="0"/>
          </a:p>
          <a:p>
            <a:pPr marL="342900" indent="-342900" algn="just">
              <a:buFont typeface="Wingdings" panose="05000000000000000000" pitchFamily="2" charset="2"/>
              <a:buChar char="q"/>
            </a:pPr>
            <a:r>
              <a:rPr lang="en-US" sz="2400" dirty="0" smtClean="0"/>
              <a:t>The </a:t>
            </a:r>
            <a:r>
              <a:rPr lang="en-US" sz="2400" dirty="0" smtClean="0"/>
              <a:t>OXA type </a:t>
            </a:r>
            <a:r>
              <a:rPr lang="en-US" sz="2400" dirty="0" smtClean="0"/>
              <a:t>ESBLs </a:t>
            </a:r>
            <a:r>
              <a:rPr lang="en-US" sz="2400" dirty="0"/>
              <a:t>(Amber class D, Bush’s group 2d) have more commonly been identified </a:t>
            </a:r>
            <a:r>
              <a:rPr lang="en-US" sz="2400" dirty="0" smtClean="0"/>
              <a:t>in </a:t>
            </a:r>
            <a:r>
              <a:rPr lang="en-US" sz="2400" i="1" dirty="0" smtClean="0"/>
              <a:t>P</a:t>
            </a:r>
            <a:r>
              <a:rPr lang="en-US" sz="2400" i="1" dirty="0"/>
              <a:t>. </a:t>
            </a:r>
            <a:r>
              <a:rPr lang="en-US" sz="2400" i="1" dirty="0" err="1"/>
              <a:t>aeruginosa</a:t>
            </a:r>
            <a:r>
              <a:rPr lang="en-US" sz="2400" i="1" dirty="0"/>
              <a:t> </a:t>
            </a:r>
            <a:r>
              <a:rPr lang="en-US" sz="2400" dirty="0"/>
              <a:t>and are another growing family of ESBLs. There are several recent</a:t>
            </a:r>
          </a:p>
        </p:txBody>
      </p:sp>
    </p:spTree>
    <p:extLst>
      <p:ext uri="{BB962C8B-B14F-4D97-AF65-F5344CB8AC3E}">
        <p14:creationId xmlns:p14="http://schemas.microsoft.com/office/powerpoint/2010/main" val="21343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935" y="1090701"/>
            <a:ext cx="5823285" cy="4154984"/>
          </a:xfrm>
          <a:prstGeom prst="rect">
            <a:avLst/>
          </a:prstGeom>
        </p:spPr>
        <p:txBody>
          <a:bodyPr wrap="square">
            <a:spAutoFit/>
          </a:bodyPr>
          <a:lstStyle/>
          <a:p>
            <a:r>
              <a:rPr lang="en-US" sz="2400" dirty="0" smtClean="0">
                <a:solidFill>
                  <a:srgbClr val="FF0000"/>
                </a:solidFill>
              </a:rPr>
              <a:t>1. Broth </a:t>
            </a:r>
            <a:r>
              <a:rPr lang="en-US" sz="2400" dirty="0" err="1">
                <a:solidFill>
                  <a:srgbClr val="FF0000"/>
                </a:solidFill>
              </a:rPr>
              <a:t>microdilution</a:t>
            </a:r>
            <a:r>
              <a:rPr lang="en-US" sz="2400" dirty="0">
                <a:solidFill>
                  <a:srgbClr val="FF0000"/>
                </a:solidFill>
              </a:rPr>
              <a:t> and disk diffusion </a:t>
            </a:r>
            <a:r>
              <a:rPr lang="en-US" sz="2400" dirty="0"/>
              <a:t>screening tests using selected antimicrobial </a:t>
            </a:r>
            <a:r>
              <a:rPr lang="en-US" sz="2400" dirty="0" smtClean="0"/>
              <a:t>agents</a:t>
            </a:r>
          </a:p>
          <a:p>
            <a:r>
              <a:rPr lang="en-US" sz="2400" dirty="0" smtClean="0">
                <a:solidFill>
                  <a:srgbClr val="FF0000"/>
                </a:solidFill>
              </a:rPr>
              <a:t>2. </a:t>
            </a:r>
            <a:r>
              <a:rPr lang="en-US" sz="2400" dirty="0" err="1" smtClean="0">
                <a:solidFill>
                  <a:srgbClr val="FF0000"/>
                </a:solidFill>
              </a:rPr>
              <a:t>CHROMagar</a:t>
            </a:r>
            <a:r>
              <a:rPr lang="en-US" sz="2400" dirty="0">
                <a:solidFill>
                  <a:srgbClr val="FF0000"/>
                </a:solidFill>
              </a:rPr>
              <a:t>™ </a:t>
            </a:r>
            <a:r>
              <a:rPr lang="en-US" sz="2400" dirty="0" smtClean="0">
                <a:solidFill>
                  <a:srgbClr val="FF0000"/>
                </a:solidFill>
              </a:rPr>
              <a:t>ESBL</a:t>
            </a:r>
          </a:p>
          <a:p>
            <a:pPr marL="342900" indent="-342900">
              <a:buFont typeface="Wingdings" panose="05000000000000000000" pitchFamily="2" charset="2"/>
              <a:buChar char="q"/>
            </a:pPr>
            <a:r>
              <a:rPr lang="en-US" sz="2400" i="1" dirty="0" smtClean="0"/>
              <a:t>E.coli</a:t>
            </a:r>
            <a:r>
              <a:rPr lang="en-US" sz="2400" dirty="0" smtClean="0"/>
              <a:t> ESBL produces dark </a:t>
            </a:r>
            <a:r>
              <a:rPr lang="en-US" sz="2400" dirty="0"/>
              <a:t>pink to </a:t>
            </a:r>
            <a:r>
              <a:rPr lang="en-US" sz="2400" dirty="0" smtClean="0"/>
              <a:t>reddish colonies</a:t>
            </a:r>
            <a:endParaRPr lang="en-US" sz="2400" dirty="0"/>
          </a:p>
          <a:p>
            <a:pPr marL="342900" indent="-342900">
              <a:buFont typeface="Wingdings" panose="05000000000000000000" pitchFamily="2" charset="2"/>
              <a:buChar char="q"/>
            </a:pPr>
            <a:r>
              <a:rPr lang="en-US" sz="2400" dirty="0"/>
              <a:t>Sensitive Gram negative strains </a:t>
            </a:r>
            <a:r>
              <a:rPr lang="en-US" sz="2400" dirty="0" smtClean="0"/>
              <a:t>are inhibited</a:t>
            </a:r>
            <a:endParaRPr lang="en-US" sz="2400" dirty="0"/>
          </a:p>
          <a:p>
            <a:pPr marL="342900" indent="-342900">
              <a:buFont typeface="Wingdings" panose="05000000000000000000" pitchFamily="2" charset="2"/>
              <a:buChar char="q"/>
            </a:pPr>
            <a:r>
              <a:rPr lang="en-US" sz="2400" i="1" dirty="0" err="1"/>
              <a:t>Klebsiella</a:t>
            </a:r>
            <a:r>
              <a:rPr lang="en-US" sz="2400" i="1" dirty="0"/>
              <a:t>, </a:t>
            </a:r>
            <a:r>
              <a:rPr lang="en-US" sz="2400" i="1" dirty="0" err="1"/>
              <a:t>Enterobacter</a:t>
            </a:r>
            <a:r>
              <a:rPr lang="en-US" sz="2400" i="1" dirty="0"/>
              <a:t>, </a:t>
            </a:r>
            <a:r>
              <a:rPr lang="en-US" sz="2400" i="1" dirty="0" err="1" smtClean="0"/>
              <a:t>Citrobacter</a:t>
            </a:r>
            <a:r>
              <a:rPr lang="en-US" sz="2400" i="1" dirty="0" smtClean="0"/>
              <a:t> produce </a:t>
            </a:r>
            <a:r>
              <a:rPr lang="en-US" sz="2400" dirty="0" smtClean="0"/>
              <a:t>metallic </a:t>
            </a:r>
            <a:r>
              <a:rPr lang="en-US" sz="2400" dirty="0"/>
              <a:t>blue</a:t>
            </a:r>
          </a:p>
          <a:p>
            <a:pPr marL="342900" indent="-342900">
              <a:buFont typeface="Wingdings" panose="05000000000000000000" pitchFamily="2" charset="2"/>
              <a:buChar char="q"/>
            </a:pPr>
            <a:r>
              <a:rPr lang="en-US" sz="2400" i="1" dirty="0"/>
              <a:t>Proteus</a:t>
            </a:r>
            <a:r>
              <a:rPr lang="en-US" sz="2400" dirty="0"/>
              <a:t> </a:t>
            </a:r>
            <a:r>
              <a:rPr lang="en-US" sz="2400" dirty="0" smtClean="0"/>
              <a:t>produces brown halo colonies </a:t>
            </a:r>
          </a:p>
        </p:txBody>
      </p:sp>
      <p:graphicFrame>
        <p:nvGraphicFramePr>
          <p:cNvPr id="4" name="Table 3"/>
          <p:cNvGraphicFramePr>
            <a:graphicFrameLocks noGrp="1"/>
          </p:cNvGraphicFramePr>
          <p:nvPr>
            <p:extLst>
              <p:ext uri="{D42A27DB-BD31-4B8C-83A1-F6EECF244321}">
                <p14:modId xmlns:p14="http://schemas.microsoft.com/office/powerpoint/2010/main" val="2461739098"/>
              </p:ext>
            </p:extLst>
          </p:nvPr>
        </p:nvGraphicFramePr>
        <p:xfrm>
          <a:off x="6817895" y="1062154"/>
          <a:ext cx="4940968" cy="2194560"/>
        </p:xfrm>
        <a:graphic>
          <a:graphicData uri="http://schemas.openxmlformats.org/drawingml/2006/table">
            <a:tbl>
              <a:tblPr/>
              <a:tblGrid>
                <a:gridCol w="2470484"/>
                <a:gridCol w="2470484"/>
              </a:tblGrid>
              <a:tr h="0">
                <a:tc>
                  <a:txBody>
                    <a:bodyPr/>
                    <a:lstStyle/>
                    <a:p>
                      <a:r>
                        <a:rPr lang="en-US" u="sng" dirty="0"/>
                        <a:t>Disk diffusion</a:t>
                      </a:r>
                      <a:endParaRPr lang="en-US" dirty="0"/>
                    </a:p>
                  </a:txBody>
                  <a:tcPr anchor="ctr">
                    <a:lnL>
                      <a:noFill/>
                    </a:lnL>
                    <a:lnR>
                      <a:noFill/>
                    </a:lnR>
                    <a:lnT>
                      <a:noFill/>
                    </a:lnT>
                    <a:lnB>
                      <a:noFill/>
                    </a:lnB>
                  </a:tcPr>
                </a:tc>
                <a:tc>
                  <a:txBody>
                    <a:bodyPr/>
                    <a:lstStyle/>
                    <a:p>
                      <a:r>
                        <a:rPr lang="en-US" u="sng"/>
                        <a:t>MICs</a:t>
                      </a:r>
                      <a:endParaRPr lang="en-US"/>
                    </a:p>
                  </a:txBody>
                  <a:tcPr anchor="ctr">
                    <a:lnL>
                      <a:noFill/>
                    </a:lnL>
                    <a:lnR>
                      <a:noFill/>
                    </a:lnR>
                    <a:lnT>
                      <a:noFill/>
                    </a:lnT>
                    <a:lnB>
                      <a:noFill/>
                    </a:lnB>
                  </a:tcPr>
                </a:tc>
              </a:tr>
              <a:tr h="0">
                <a:tc>
                  <a:txBody>
                    <a:bodyPr/>
                    <a:lstStyle/>
                    <a:p>
                      <a:pPr algn="l"/>
                      <a:r>
                        <a:rPr lang="en-US"/>
                        <a:t>cefpodoxime </a:t>
                      </a:r>
                      <a:r>
                        <a:rPr lang="en-US" u="sng"/>
                        <a:t>&lt;</a:t>
                      </a:r>
                      <a:r>
                        <a:rPr lang="en-US"/>
                        <a:t> 22 mm</a:t>
                      </a:r>
                    </a:p>
                  </a:txBody>
                  <a:tcPr anchor="ctr">
                    <a:lnL>
                      <a:noFill/>
                    </a:lnL>
                    <a:lnR>
                      <a:noFill/>
                    </a:lnR>
                    <a:lnT>
                      <a:noFill/>
                    </a:lnT>
                    <a:lnB>
                      <a:noFill/>
                    </a:lnB>
                  </a:tcPr>
                </a:tc>
                <a:tc>
                  <a:txBody>
                    <a:bodyPr/>
                    <a:lstStyle/>
                    <a:p>
                      <a:pPr algn="l"/>
                      <a:r>
                        <a:rPr lang="en-US" dirty="0" err="1"/>
                        <a:t>cefpodoxime</a:t>
                      </a:r>
                      <a:r>
                        <a:rPr lang="en-US" dirty="0"/>
                        <a:t> </a:t>
                      </a:r>
                      <a:r>
                        <a:rPr lang="en-US" u="sng" dirty="0"/>
                        <a:t>&gt;</a:t>
                      </a:r>
                      <a:r>
                        <a:rPr lang="en-US" dirty="0"/>
                        <a:t> 2 µg/ml </a:t>
                      </a:r>
                    </a:p>
                  </a:txBody>
                  <a:tcPr anchor="ctr">
                    <a:lnL>
                      <a:noFill/>
                    </a:lnL>
                    <a:lnR>
                      <a:noFill/>
                    </a:lnR>
                    <a:lnT>
                      <a:noFill/>
                    </a:lnT>
                    <a:lnB>
                      <a:noFill/>
                    </a:lnB>
                  </a:tcPr>
                </a:tc>
              </a:tr>
              <a:tr h="0">
                <a:tc>
                  <a:txBody>
                    <a:bodyPr/>
                    <a:lstStyle/>
                    <a:p>
                      <a:pPr algn="l"/>
                      <a:r>
                        <a:rPr lang="en-US" dirty="0" err="1"/>
                        <a:t>ceftazidime</a:t>
                      </a:r>
                      <a:r>
                        <a:rPr lang="en-US" dirty="0"/>
                        <a:t> </a:t>
                      </a:r>
                      <a:r>
                        <a:rPr lang="en-US" u="sng" dirty="0"/>
                        <a:t>&lt;</a:t>
                      </a:r>
                      <a:r>
                        <a:rPr lang="en-US" dirty="0"/>
                        <a:t> 22 mm</a:t>
                      </a:r>
                    </a:p>
                  </a:txBody>
                  <a:tcPr anchor="ctr">
                    <a:lnL>
                      <a:noFill/>
                    </a:lnL>
                    <a:lnR>
                      <a:noFill/>
                    </a:lnR>
                    <a:lnT>
                      <a:noFill/>
                    </a:lnT>
                    <a:lnB>
                      <a:noFill/>
                    </a:lnB>
                  </a:tcPr>
                </a:tc>
                <a:tc>
                  <a:txBody>
                    <a:bodyPr/>
                    <a:lstStyle/>
                    <a:p>
                      <a:pPr algn="l"/>
                      <a:r>
                        <a:rPr lang="en-US"/>
                        <a:t>ceftazidime </a:t>
                      </a:r>
                      <a:r>
                        <a:rPr lang="en-US" u="sng"/>
                        <a:t>&gt;</a:t>
                      </a:r>
                      <a:r>
                        <a:rPr lang="en-US"/>
                        <a:t> 2 µg/ml</a:t>
                      </a:r>
                    </a:p>
                  </a:txBody>
                  <a:tcPr anchor="ctr">
                    <a:lnL>
                      <a:noFill/>
                    </a:lnL>
                    <a:lnR>
                      <a:noFill/>
                    </a:lnR>
                    <a:lnT>
                      <a:noFill/>
                    </a:lnT>
                    <a:lnB>
                      <a:noFill/>
                    </a:lnB>
                  </a:tcPr>
                </a:tc>
              </a:tr>
              <a:tr h="0">
                <a:tc>
                  <a:txBody>
                    <a:bodyPr/>
                    <a:lstStyle/>
                    <a:p>
                      <a:pPr algn="l"/>
                      <a:r>
                        <a:rPr lang="en-US"/>
                        <a:t>aztreonam </a:t>
                      </a:r>
                      <a:r>
                        <a:rPr lang="en-US" u="sng"/>
                        <a:t>&lt;</a:t>
                      </a:r>
                      <a:r>
                        <a:rPr lang="en-US"/>
                        <a:t> 27 mm</a:t>
                      </a:r>
                    </a:p>
                  </a:txBody>
                  <a:tcPr anchor="ctr">
                    <a:lnL>
                      <a:noFill/>
                    </a:lnL>
                    <a:lnR>
                      <a:noFill/>
                    </a:lnR>
                    <a:lnT>
                      <a:noFill/>
                    </a:lnT>
                    <a:lnB>
                      <a:noFill/>
                    </a:lnB>
                  </a:tcPr>
                </a:tc>
                <a:tc>
                  <a:txBody>
                    <a:bodyPr/>
                    <a:lstStyle/>
                    <a:p>
                      <a:pPr algn="l"/>
                      <a:r>
                        <a:rPr lang="en-US"/>
                        <a:t>aztreonam </a:t>
                      </a:r>
                      <a:r>
                        <a:rPr lang="en-US" u="sng"/>
                        <a:t>&gt;</a:t>
                      </a:r>
                      <a:r>
                        <a:rPr lang="en-US"/>
                        <a:t> 2 µg/ml</a:t>
                      </a:r>
                    </a:p>
                  </a:txBody>
                  <a:tcPr anchor="ctr">
                    <a:lnL>
                      <a:noFill/>
                    </a:lnL>
                    <a:lnR>
                      <a:noFill/>
                    </a:lnR>
                    <a:lnT>
                      <a:noFill/>
                    </a:lnT>
                    <a:lnB>
                      <a:noFill/>
                    </a:lnB>
                  </a:tcPr>
                </a:tc>
              </a:tr>
              <a:tr h="0">
                <a:tc>
                  <a:txBody>
                    <a:bodyPr/>
                    <a:lstStyle/>
                    <a:p>
                      <a:pPr algn="l"/>
                      <a:r>
                        <a:rPr lang="en-US" dirty="0" err="1"/>
                        <a:t>cefotaxime</a:t>
                      </a:r>
                      <a:r>
                        <a:rPr lang="en-US" dirty="0"/>
                        <a:t> </a:t>
                      </a:r>
                      <a:r>
                        <a:rPr lang="en-US" u="sng" dirty="0"/>
                        <a:t>&lt;</a:t>
                      </a:r>
                      <a:r>
                        <a:rPr lang="en-US" dirty="0"/>
                        <a:t> 27 mm</a:t>
                      </a:r>
                    </a:p>
                  </a:txBody>
                  <a:tcPr anchor="ctr">
                    <a:lnL>
                      <a:noFill/>
                    </a:lnL>
                    <a:lnR>
                      <a:noFill/>
                    </a:lnR>
                    <a:lnT>
                      <a:noFill/>
                    </a:lnT>
                    <a:lnB>
                      <a:noFill/>
                    </a:lnB>
                  </a:tcPr>
                </a:tc>
                <a:tc>
                  <a:txBody>
                    <a:bodyPr/>
                    <a:lstStyle/>
                    <a:p>
                      <a:pPr algn="l"/>
                      <a:r>
                        <a:rPr lang="en-US"/>
                        <a:t>cefotaxime </a:t>
                      </a:r>
                      <a:r>
                        <a:rPr lang="en-US" u="sng"/>
                        <a:t>&gt;</a:t>
                      </a:r>
                      <a:r>
                        <a:rPr lang="en-US"/>
                        <a:t> 2 µg/ml</a:t>
                      </a:r>
                    </a:p>
                  </a:txBody>
                  <a:tcPr anchor="ctr">
                    <a:lnL>
                      <a:noFill/>
                    </a:lnL>
                    <a:lnR>
                      <a:noFill/>
                    </a:lnR>
                    <a:lnT>
                      <a:noFill/>
                    </a:lnT>
                    <a:lnB>
                      <a:noFill/>
                    </a:lnB>
                  </a:tcPr>
                </a:tc>
              </a:tr>
              <a:tr h="0">
                <a:tc>
                  <a:txBody>
                    <a:bodyPr/>
                    <a:lstStyle/>
                    <a:p>
                      <a:pPr algn="l"/>
                      <a:r>
                        <a:rPr lang="en-US"/>
                        <a:t>ceftriaxone </a:t>
                      </a:r>
                      <a:r>
                        <a:rPr lang="en-US" u="sng"/>
                        <a:t>&lt;</a:t>
                      </a:r>
                      <a:r>
                        <a:rPr lang="en-US"/>
                        <a:t> 25 mm</a:t>
                      </a:r>
                    </a:p>
                  </a:txBody>
                  <a:tcPr anchor="ctr">
                    <a:lnL>
                      <a:noFill/>
                    </a:lnL>
                    <a:lnR>
                      <a:noFill/>
                    </a:lnR>
                    <a:lnT>
                      <a:noFill/>
                    </a:lnT>
                    <a:lnB>
                      <a:noFill/>
                    </a:lnB>
                  </a:tcPr>
                </a:tc>
                <a:tc>
                  <a:txBody>
                    <a:bodyPr/>
                    <a:lstStyle/>
                    <a:p>
                      <a:pPr algn="l"/>
                      <a:r>
                        <a:rPr lang="en-US" dirty="0"/>
                        <a:t>ceftriaxone </a:t>
                      </a:r>
                      <a:r>
                        <a:rPr lang="en-US" u="sng" dirty="0"/>
                        <a:t>&gt;</a:t>
                      </a:r>
                      <a:r>
                        <a:rPr lang="en-US" dirty="0"/>
                        <a:t> 2 µg/ml</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4120064" y="2394201"/>
            <a:ext cx="10895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AutoShape 3" descr="data:image/jpeg;base64,/9j/4AAQSkZJRgABAQAAAQABAAD/2wCEAAkGBhQSEBQUEhQUFBQUFBQUFBQUFBUUFBQUFBQVFBQUFBQXHCYeFxkkGRQUHy8gJCcpLCwsFR4xNTAqNSYrLCkBCQoKDgwOGg8PGiwkHCQpLCwsKSwpLCkpKSkpLCwsLCwsLCksLCwpKSwpLCwsLCwsLCksKSwsLCwsLCwsLCwsLP/AABEIAOEA4QMBIgACEQEDEQH/xAAbAAACAwEBAQAAAAAAAAAAAAABAgADBAUGB//EADEQAAICAQMDAwIFAgcAAAAAAAABAhEDBAUxEiFRE0FxBmEUIjKRodHwFSRCUoKxwf/EABoBAQEBAQEBAQAAAAAAAAAAAAABAgMEBQb/xAAjEQEBAAICAgIBBQAAAAAAAAAAAQIRAxIhMQQiBRMUQVFx/9oADAMBAAIRAxEAPwD6brdZHFH08f8Ayn7t+EcJu2WZZ2VqJmRLdg4h9MsUQsm2YroRljEkFI2KxhGQKwNBAUKxWNYoNFbBQWhSoVkCLQEYJBAwpWIxpC0VAImRoABsZMQMSIewpiDAWxkWxkZrLIsDT1EKeohdpp1FEdRHUSUZtakKKx2VyMtFYjGbEsoEkIxmKwFYozFZU0UVsLAwFYGyMFlAYrCxWBLA2RithEbFZGAolgbIBkEGTECUPZABTIGsZMSw2Bb1EK7IB6RoVjsrkYa0DKmO2IRSMVjisoRoVjsRgKxGMxGaRJFchmxGwA2K2FsRsIjYjZHIWyg2CwNiuQQ1isFgbANhsSyWUNZExUwkDIYVBQDBQLBYD39yC2QGnqJFMmPNlUpnJsGxGyOQrkVdDYtgcxXIAyFYJMVsoDEYZMrsqAxGSUhXMoDYrYHIVyDKAYGxeoqG6hWxeoWyJszZOoRyFcgm1iZLEUgplU4bEsdAMMKgoKIyFGAlEB0kGlehyTM2TMNnmLj0nvP9jnI9nFw9vap5xXnNGTRRfHYy59A77Mvh2vxxecHrFUNDK+7M2WThKmXSZfGsm2/1AOZkjmHUxp48ppZPIZ8mqS5ZxNz3JubUW6RhlOT5Z7MfiXX2r5Wf5DGWzGbd+e4x8lb3CL90ebyWZcmRnT9nL6rlPyF/nF7BakKzHk9v3R9XS2d3DqLPJnx3C6r6GHJM52jo9RIpvsimEjubZpVSbOVum5Nub+El4BPRTSuj0kqKpSRjs11jzDxy8MrlLyemcV4Mmq25S45L2S4OJ1DRkV6nE4OmCEzW2NaaojpFWNnqdm+m1kgpSfIt03Jt56iHe3r6deOPVDuvB53rEsvpbLFowsWMmUQga+CBNutkfdfK/wCzdqFfBhmrdfc3TVJIxvw+rweIok6MObckm6Ruz309uTlPRSvgbd8sv6Ba933XYx6h9UrNT08l7FOR1yqNxz/U5OtmiQgXQ915TX9/sVKZZjlT/f8AnsXG6sr53LNyx5l46k14YcvZG3c9H6eS/aXdMw5eD6uWW5uPy2OGsrjWKbvgqekk0aVNLk04pJnmvNnK+hh8fjscvSbW1K2drDCh1Q8UefPO5XdezDjmM1GrTd2j0+HtFHlcU6aPQ6XU9UUcMnbFplIpnlRMkuxwdwjkc+10Yka27ayIsTORtunkncm/g6qFhK5u+4/y2cXDM7G/ZfyUcTAaxYydzZdJ6mRJfJ9F0kOmKX2Pn303qOjKn57H0CEzPI6cbRJKSaZ813/Cseoklw+59Hgz5x9S51PUSr27GcPbefpnxSL0jLg5NR3cRISyA07ON/nXya83Jiv8y+TfmOb63D6Uykly6KJ5F5F3D9K+TltkjWWfV0nkXk5O4O5dvYdCyaOkZ/XuvSmMS2Iti5dQoq2WS308Wdk81NVj9SKi/bhnBzQ6W0/Y7ENbGXDM2fCmeri5bh9cnyvkfHnLe+DiZ4WZXJx4O4tEnJXxaX80ZN20fp5JRXtR6sc8eTw8GXFnw/as2Lc6dSVHRxai0ec1k20/PJq27U2keXm4pj5j28HLcpqvQwmd/b8dRPNaTu0ep036UeTJ7cfK+RRJFuWVI4k93qTXgw260RM+qUF3E0moU1aNGTCpKmB53ctd6jpGfEi7cdH0S+zK8ZqOeXtv0XK+UfSNH+hfB860OO5JeWj6Lo4NRSfgxm68bRE+cb8v8xP5Po0pUn8HzXcp9Wab+5nj9t5+iYDSijAjTFHdxgEGohF07Ojx3Jv/AG/+j5crspx5+hvwy1U+6I+3xSddq82NS5M34KJrklxZVKly0iNdZSPHFLgx5tJFrt2Zq9aL7JlOaaim2zUbxxjjer3M27SbglH5f9/sWNXJvyzRDGd+LPplt8j8hwTkxuErzuHI0zX+MYdftsk2179+xz52j6Fx4+X7PzEz5vj/AFrbLXfunZj1urcnbfdlU2zLJSk6RZx44zcYvJnyXVUZpttqPvyb9u0lJGjSbdSOlh054eXl7/4+pw8PSNO06W5rwu/z9j00Idjm7Ph/MdtwPHlXtxnhjzR7HA/wqUp2+ys9LOBU4mZVsZtHo1BdjWCiOSXItVyt+09qzkYTq7zq010o5uKJrFjJ3Pp7SueVfbue9gjyH0jOKlK3T7V/J7XHT4MZumDNqIPpkly12PJv6Ty2327ts9xQI5F5RiWx0sleU0n0jL/Uxd1+m5Y49Ue6R7H1Evczbnqoek7a4NdqnWPnHUQ0+rAhvtU6OrmxGX02uHR0pRKXASuuHLcXMnifJVLC3ydaeIqlhLt1vPXLlpymenb5bZ13iEeEvYnPlHMjpS2OE2PEDoLtwyztZ3jMmXQRfsdJxEcBLpyur7cme3x8IqW3RXCR15YxFh8Ljk12rHWOb+GoeOE1ygL0E2mj6HL0zR6CEk0eb6S7HqZRXZmLNkunby0jLqM8YruzlajVSlyzLkt8meq9nQzbtFcHN1GslN+ED0yema0z2qnosthAdQHjA0h9PkafY7W3/UE8f3OLFFkRZK1LY6+T6kyO69zDHccl/qZQkNRJjGu1apblkapyZTPNJqm218ixQzQ1F3VXpgLaIaZ29FJCNFkhGcmyNCuI7QGirtU0JKJa0LRTalxF6S1oRoqKmhGi1oSSKiqgW1x78ljQjQFLQriWtCNFZVtCOJdQrQTSlxB0FziL0hNK/TJ6Y9Eoi6VuJKHoKRQqGSD0hQEQ9ASCFFDIVBAaiC0QaTb0chJDyFZzbIwMLFYCsVjisoQRosaEZRW0LJFjQrKKWhaLGhWVFbQjLWLQFTA0WUK0EIxektSEoBKJQ1AoIWg0GhqClolDUQCJESChkAKJREhkFToANYAPRSK2ixsRnNSMVjyEKFYKCxQAxB2IyhWIx2hWUI0IyySFoIraA0WUCiiuhGiyQrQFbAx5IUqEJQ1EoIWhkiUREErsChmyFEZEFAIqEIQCUQlkBt6OxWRgMNEYrGYoAEocVgLIRjsVlCMDQWBsBBaHYrKhWBsLQAEYBmK0VCyFY7FAWiMIUAoEhpA6QCQhAIiUREAAaIEAdBBiBHbciWVqQyZNNCxWGwMyFAFgZQrQrGYoCgaCwSYCtCsYVlCMAzFCAxWOxCgCsZgYCEoIAgBQSBQZA0FIBSBolACgpBoKQROkg3SEeFdGI8SEAJCEMhGBkIRSMBCACQhCFgAr5IQKDFZCBCisJCoDEZCFgEiIhARERf1IQKJCEIk9oQhClMFEIRTEIQo//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45431" y="160338"/>
            <a:ext cx="6866022" cy="523220"/>
          </a:xfrm>
          <a:prstGeom prst="rect">
            <a:avLst/>
          </a:prstGeom>
        </p:spPr>
        <p:txBody>
          <a:bodyPr wrap="square">
            <a:spAutoFit/>
          </a:bodyPr>
          <a:lstStyle/>
          <a:p>
            <a:r>
              <a:rPr lang="en-US" sz="2800" dirty="0" smtClean="0"/>
              <a:t>laboratory methods for the detection of ESBL</a:t>
            </a:r>
            <a:endParaRPr lang="en-US" sz="2800" dirty="0"/>
          </a:p>
        </p:txBody>
      </p:sp>
      <p:pic>
        <p:nvPicPr>
          <p:cNvPr id="6" name="Picture 5"/>
          <p:cNvPicPr>
            <a:picLocks noChangeAspect="1"/>
          </p:cNvPicPr>
          <p:nvPr/>
        </p:nvPicPr>
        <p:blipFill>
          <a:blip r:embed="rId2"/>
          <a:stretch>
            <a:fillRect/>
          </a:stretch>
        </p:blipFill>
        <p:spPr>
          <a:xfrm>
            <a:off x="6992340" y="3593106"/>
            <a:ext cx="4433951" cy="2166010"/>
          </a:xfrm>
          <a:prstGeom prst="rect">
            <a:avLst/>
          </a:prstGeom>
        </p:spPr>
      </p:pic>
    </p:spTree>
    <p:extLst>
      <p:ext uri="{BB962C8B-B14F-4D97-AF65-F5344CB8AC3E}">
        <p14:creationId xmlns:p14="http://schemas.microsoft.com/office/powerpoint/2010/main" val="69104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1684" y="615200"/>
            <a:ext cx="6096000" cy="5539978"/>
          </a:xfrm>
          <a:prstGeom prst="rect">
            <a:avLst/>
          </a:prstGeom>
        </p:spPr>
        <p:txBody>
          <a:bodyPr>
            <a:spAutoFit/>
          </a:bodyPr>
          <a:lstStyle/>
          <a:p>
            <a:r>
              <a:rPr lang="en-US" sz="2400" dirty="0" smtClean="0">
                <a:solidFill>
                  <a:srgbClr val="FF0000"/>
                </a:solidFill>
              </a:rPr>
              <a:t>3. Double-disk </a:t>
            </a:r>
            <a:r>
              <a:rPr lang="en-US" sz="2400" dirty="0">
                <a:solidFill>
                  <a:srgbClr val="FF0000"/>
                </a:solidFill>
              </a:rPr>
              <a:t>synergy test(DDST) </a:t>
            </a:r>
          </a:p>
          <a:p>
            <a:pPr marL="342900" indent="-342900" algn="just">
              <a:buFont typeface="Wingdings" panose="05000000000000000000" pitchFamily="2" charset="2"/>
              <a:buChar char="q"/>
            </a:pPr>
            <a:r>
              <a:rPr lang="en-US" sz="2400" dirty="0" smtClean="0"/>
              <a:t>This </a:t>
            </a:r>
            <a:r>
              <a:rPr lang="en-US" sz="2400" dirty="0"/>
              <a:t>method uses </a:t>
            </a:r>
            <a:r>
              <a:rPr lang="en-US" sz="2400" dirty="0" smtClean="0"/>
              <a:t>multiple target </a:t>
            </a:r>
            <a:r>
              <a:rPr lang="en-US" sz="2400" dirty="0"/>
              <a:t>disc with </a:t>
            </a:r>
            <a:r>
              <a:rPr lang="en-US" sz="2400" dirty="0" err="1"/>
              <a:t>clavulanic</a:t>
            </a:r>
            <a:r>
              <a:rPr lang="en-US" sz="2400" dirty="0"/>
              <a:t> acid disc; or a single </a:t>
            </a:r>
            <a:r>
              <a:rPr lang="en-US" sz="2400" dirty="0" err="1"/>
              <a:t>cefpodoxime</a:t>
            </a:r>
            <a:r>
              <a:rPr lang="en-US" sz="2400" dirty="0"/>
              <a:t> disc with </a:t>
            </a:r>
            <a:r>
              <a:rPr lang="en-US" sz="2400" dirty="0" err="1"/>
              <a:t>clavulanic</a:t>
            </a:r>
            <a:r>
              <a:rPr lang="en-US" sz="2400" dirty="0"/>
              <a:t> </a:t>
            </a:r>
            <a:r>
              <a:rPr lang="en-US" sz="2400" dirty="0" smtClean="0"/>
              <a:t>acid discs</a:t>
            </a:r>
            <a:r>
              <a:rPr lang="en-US" sz="2400" dirty="0"/>
              <a:t>. </a:t>
            </a:r>
            <a:endParaRPr lang="en-US" sz="2400" dirty="0" smtClean="0"/>
          </a:p>
          <a:p>
            <a:pPr marL="342900" indent="-342900" algn="just">
              <a:buFont typeface="Wingdings" panose="05000000000000000000" pitchFamily="2" charset="2"/>
              <a:buChar char="q"/>
            </a:pPr>
            <a:r>
              <a:rPr lang="en-US" sz="2400" dirty="0" smtClean="0"/>
              <a:t>Disc </a:t>
            </a:r>
            <a:r>
              <a:rPr lang="en-US" sz="2400" dirty="0"/>
              <a:t>containing the standard </a:t>
            </a:r>
            <a:r>
              <a:rPr lang="en-US" sz="2400" dirty="0" err="1"/>
              <a:t>ceftazidime</a:t>
            </a:r>
            <a:r>
              <a:rPr lang="en-US" sz="2400" dirty="0"/>
              <a:t> (30ug), </a:t>
            </a:r>
            <a:r>
              <a:rPr lang="en-US" sz="2400" dirty="0" smtClean="0"/>
              <a:t>ceftriaxone (</a:t>
            </a:r>
            <a:r>
              <a:rPr lang="en-US" sz="2400" dirty="0"/>
              <a:t>30mg), </a:t>
            </a:r>
            <a:r>
              <a:rPr lang="en-US" sz="2400" dirty="0" err="1"/>
              <a:t>aztreonam</a:t>
            </a:r>
            <a:r>
              <a:rPr lang="en-US" sz="2400" dirty="0"/>
              <a:t> (30mg) or </a:t>
            </a:r>
            <a:r>
              <a:rPr lang="en-US" sz="2400" dirty="0" err="1"/>
              <a:t>cefpodoxime</a:t>
            </a:r>
            <a:r>
              <a:rPr lang="en-US" sz="2400" dirty="0"/>
              <a:t> (10mg) are placed 15mm to 20mm (edge </a:t>
            </a:r>
            <a:r>
              <a:rPr lang="en-US" sz="2400" dirty="0" smtClean="0"/>
              <a:t>to edge</a:t>
            </a:r>
            <a:r>
              <a:rPr lang="en-US" sz="2400" dirty="0"/>
              <a:t>) from an amoxicillin-</a:t>
            </a:r>
            <a:r>
              <a:rPr lang="en-US" sz="2400" dirty="0" err="1"/>
              <a:t>clavulanic</a:t>
            </a:r>
            <a:r>
              <a:rPr lang="en-US" sz="2400" dirty="0"/>
              <a:t> acid disc. </a:t>
            </a:r>
            <a:endParaRPr lang="en-US" sz="2400" dirty="0" smtClean="0"/>
          </a:p>
          <a:p>
            <a:pPr marL="342900" indent="-342900" algn="just">
              <a:buFont typeface="Wingdings" panose="05000000000000000000" pitchFamily="2" charset="2"/>
              <a:buChar char="q"/>
            </a:pPr>
            <a:r>
              <a:rPr lang="en-US" sz="2400" dirty="0" smtClean="0"/>
              <a:t>Plates </a:t>
            </a:r>
            <a:r>
              <a:rPr lang="en-US" sz="2400" dirty="0"/>
              <a:t>are then incubated overnight </a:t>
            </a:r>
            <a:r>
              <a:rPr lang="en-US" sz="2400" dirty="0" smtClean="0"/>
              <a:t>at 35oC</a:t>
            </a:r>
            <a:r>
              <a:rPr lang="en-US" sz="2400" dirty="0"/>
              <a:t>. Enhancement of zone of </a:t>
            </a:r>
            <a:r>
              <a:rPr lang="en-US" sz="2400" dirty="0" smtClean="0"/>
              <a:t>inhibition (keyhole shape-zone)  </a:t>
            </a:r>
            <a:r>
              <a:rPr lang="en-US" sz="2400" dirty="0"/>
              <a:t>is indicative of presence of an ESBL </a:t>
            </a:r>
            <a:endParaRPr lang="en-US" sz="2400" dirty="0" smtClean="0"/>
          </a:p>
          <a:p>
            <a:pPr algn="just"/>
            <a:r>
              <a:rPr lang="en-US" sz="2400" dirty="0" smtClean="0">
                <a:solidFill>
                  <a:srgbClr val="FF0000"/>
                </a:solidFill>
              </a:rPr>
              <a:t>4. Amplification </a:t>
            </a:r>
            <a:r>
              <a:rPr lang="en-US" sz="2400" dirty="0">
                <a:solidFill>
                  <a:srgbClr val="FF0000"/>
                </a:solidFill>
              </a:rPr>
              <a:t>of ESBL genes</a:t>
            </a:r>
          </a:p>
          <a:p>
            <a:endParaRPr lang="en-US" dirty="0">
              <a:solidFill>
                <a:srgbClr val="FF0000"/>
              </a:solidFill>
            </a:endParaRPr>
          </a:p>
        </p:txBody>
      </p:sp>
      <p:pic>
        <p:nvPicPr>
          <p:cNvPr id="7" name="Picture 6"/>
          <p:cNvPicPr>
            <a:picLocks noChangeAspect="1"/>
          </p:cNvPicPr>
          <p:nvPr/>
        </p:nvPicPr>
        <p:blipFill>
          <a:blip r:embed="rId2"/>
          <a:stretch>
            <a:fillRect/>
          </a:stretch>
        </p:blipFill>
        <p:spPr>
          <a:xfrm>
            <a:off x="7780421" y="3064042"/>
            <a:ext cx="3799722" cy="3091136"/>
          </a:xfrm>
          <a:prstGeom prst="rect">
            <a:avLst/>
          </a:prstGeom>
        </p:spPr>
      </p:pic>
    </p:spTree>
    <p:extLst>
      <p:ext uri="{BB962C8B-B14F-4D97-AF65-F5344CB8AC3E}">
        <p14:creationId xmlns:p14="http://schemas.microsoft.com/office/powerpoint/2010/main" val="4169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46" y="1623498"/>
            <a:ext cx="8245643" cy="3323987"/>
          </a:xfrm>
          <a:prstGeom prst="rect">
            <a:avLst/>
          </a:prstGeom>
        </p:spPr>
        <p:txBody>
          <a:bodyPr wrap="square">
            <a:spAutoFit/>
          </a:bodyPr>
          <a:lstStyle/>
          <a:p>
            <a:endParaRPr lang="en-US" dirty="0"/>
          </a:p>
          <a:p>
            <a:pPr marL="342900" indent="-342900" algn="just">
              <a:buFont typeface="Wingdings" panose="05000000000000000000" pitchFamily="2" charset="2"/>
              <a:buChar char="q"/>
            </a:pPr>
            <a:r>
              <a:rPr lang="en-US" sz="2400" dirty="0" smtClean="0"/>
              <a:t>Resistance </a:t>
            </a:r>
            <a:r>
              <a:rPr lang="en-US" sz="2400" dirty="0"/>
              <a:t>determinants for ESBL production are carried on plasmids that can be easily spread from organism to organism.</a:t>
            </a:r>
          </a:p>
          <a:p>
            <a:pPr marL="342900" indent="-342900" algn="just">
              <a:buFont typeface="Wingdings" panose="05000000000000000000" pitchFamily="2" charset="2"/>
              <a:buChar char="q"/>
            </a:pPr>
            <a:r>
              <a:rPr lang="en-US" sz="2400" dirty="0" smtClean="0"/>
              <a:t>The </a:t>
            </a:r>
            <a:r>
              <a:rPr lang="en-US" sz="2400" dirty="0"/>
              <a:t>spread of resistance toward extended-spectrum </a:t>
            </a:r>
            <a:r>
              <a:rPr lang="en-US" sz="2400" dirty="0" err="1"/>
              <a:t>cephalosporins</a:t>
            </a:r>
            <a:r>
              <a:rPr lang="en-US" sz="2400" dirty="0"/>
              <a:t> may lead to increased prescription of more broad-spectrum and expensive drugs.</a:t>
            </a:r>
          </a:p>
          <a:p>
            <a:pPr marL="342900" indent="-342900" algn="just">
              <a:buFont typeface="Wingdings" panose="05000000000000000000" pitchFamily="2" charset="2"/>
              <a:buChar char="q"/>
            </a:pPr>
            <a:r>
              <a:rPr lang="en-US" sz="2400" dirty="0" smtClean="0"/>
              <a:t>These </a:t>
            </a:r>
            <a:r>
              <a:rPr lang="en-US" sz="2400" dirty="0"/>
              <a:t>resistant isolates may escape detection with routine susceptibility testing performed by a clinical microbiology laboratory, which can result in adverse therapeutic outcomes</a:t>
            </a:r>
          </a:p>
        </p:txBody>
      </p:sp>
      <p:sp>
        <p:nvSpPr>
          <p:cNvPr id="3" name="Rectangle 2"/>
          <p:cNvSpPr/>
          <p:nvPr/>
        </p:nvSpPr>
        <p:spPr>
          <a:xfrm>
            <a:off x="1122946" y="426803"/>
            <a:ext cx="7491665" cy="954107"/>
          </a:xfrm>
          <a:prstGeom prst="rect">
            <a:avLst/>
          </a:prstGeom>
        </p:spPr>
        <p:txBody>
          <a:bodyPr wrap="square">
            <a:spAutoFit/>
          </a:bodyPr>
          <a:lstStyle/>
          <a:p>
            <a:pPr algn="just"/>
            <a:r>
              <a:rPr lang="en-US" sz="2800" dirty="0" smtClean="0">
                <a:solidFill>
                  <a:srgbClr val="C00000"/>
                </a:solidFill>
              </a:rPr>
              <a:t>Important </a:t>
            </a:r>
            <a:r>
              <a:rPr lang="en-US" sz="2800" dirty="0">
                <a:solidFill>
                  <a:srgbClr val="C00000"/>
                </a:solidFill>
              </a:rPr>
              <a:t>clinical and therapeutic </a:t>
            </a:r>
            <a:r>
              <a:rPr lang="en-US" sz="2800" dirty="0" smtClean="0">
                <a:solidFill>
                  <a:srgbClr val="C00000"/>
                </a:solidFill>
              </a:rPr>
              <a:t>implications of </a:t>
            </a:r>
            <a:r>
              <a:rPr lang="en-US" sz="2800" dirty="0" err="1" smtClean="0">
                <a:solidFill>
                  <a:srgbClr val="C00000"/>
                </a:solidFill>
              </a:rPr>
              <a:t>of</a:t>
            </a:r>
            <a:r>
              <a:rPr lang="en-US" sz="2800" dirty="0" smtClean="0">
                <a:solidFill>
                  <a:srgbClr val="C00000"/>
                </a:solidFill>
              </a:rPr>
              <a:t> </a:t>
            </a:r>
            <a:r>
              <a:rPr lang="en-US" sz="2800" dirty="0">
                <a:solidFill>
                  <a:srgbClr val="C00000"/>
                </a:solidFill>
              </a:rPr>
              <a:t>ESBL-producing </a:t>
            </a:r>
            <a:r>
              <a:rPr lang="en-US" sz="2800" dirty="0" smtClean="0">
                <a:solidFill>
                  <a:srgbClr val="C00000"/>
                </a:solidFill>
              </a:rPr>
              <a:t>isolates </a:t>
            </a:r>
            <a:endParaRPr lang="en-US" sz="2800" dirty="0">
              <a:solidFill>
                <a:srgbClr val="C00000"/>
              </a:solidFill>
            </a:endParaRPr>
          </a:p>
        </p:txBody>
      </p:sp>
    </p:spTree>
    <p:extLst>
      <p:ext uri="{BB962C8B-B14F-4D97-AF65-F5344CB8AC3E}">
        <p14:creationId xmlns:p14="http://schemas.microsoft.com/office/powerpoint/2010/main" val="8297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969" y="1398402"/>
            <a:ext cx="6096000" cy="4893647"/>
          </a:xfrm>
          <a:prstGeom prst="rect">
            <a:avLst/>
          </a:prstGeom>
        </p:spPr>
        <p:txBody>
          <a:bodyPr>
            <a:spAutoFit/>
          </a:bodyPr>
          <a:lstStyle/>
          <a:p>
            <a:pPr marL="342900" indent="-342900" algn="just">
              <a:buFont typeface="Wingdings" panose="05000000000000000000" pitchFamily="2" charset="2"/>
              <a:buChar char="q"/>
            </a:pPr>
            <a:r>
              <a:rPr lang="en-US" sz="2400" dirty="0"/>
              <a:t>The outer membrane functions as an impenetrable barrier for some </a:t>
            </a:r>
            <a:r>
              <a:rPr lang="en-US" sz="2400" dirty="0" smtClean="0"/>
              <a:t>antibiotics. </a:t>
            </a:r>
            <a:r>
              <a:rPr lang="en-US" sz="2400" dirty="0"/>
              <a:t>Some small hydrophilic antibiotics, however, diffuse through aqueous channels in the outer membrane that are formed by proteins called </a:t>
            </a:r>
            <a:r>
              <a:rPr lang="en-US" sz="2400" dirty="0" err="1"/>
              <a:t>porins</a:t>
            </a:r>
            <a:r>
              <a:rPr lang="en-US" sz="2400" dirty="0" smtClean="0"/>
              <a:t>.</a:t>
            </a:r>
          </a:p>
          <a:p>
            <a:pPr marL="342900" indent="-342900" algn="just">
              <a:buFont typeface="Wingdings" panose="05000000000000000000" pitchFamily="2" charset="2"/>
              <a:buChar char="q"/>
            </a:pPr>
            <a:r>
              <a:rPr lang="en-US" sz="2400" dirty="0" smtClean="0"/>
              <a:t>Deficiency </a:t>
            </a:r>
            <a:r>
              <a:rPr lang="en-US" sz="2400" dirty="0"/>
              <a:t>in the expression of the general diffusion </a:t>
            </a:r>
            <a:r>
              <a:rPr lang="en-US" sz="2400" dirty="0" err="1"/>
              <a:t>porin</a:t>
            </a:r>
            <a:r>
              <a:rPr lang="en-US" sz="2400" dirty="0"/>
              <a:t> </a:t>
            </a:r>
            <a:r>
              <a:rPr lang="en-US" sz="2400" dirty="0" err="1"/>
              <a:t>OmpF</a:t>
            </a:r>
            <a:r>
              <a:rPr lang="en-US" sz="2400" dirty="0"/>
              <a:t> (Outer membrane protein F) </a:t>
            </a:r>
            <a:r>
              <a:rPr lang="en-US" sz="2400" dirty="0" smtClean="0"/>
              <a:t>leads </a:t>
            </a:r>
            <a:r>
              <a:rPr lang="en-US" sz="2400" dirty="0"/>
              <a:t>to </a:t>
            </a:r>
            <a:r>
              <a:rPr lang="en-US" sz="2400" dirty="0" smtClean="0"/>
              <a:t>resistance. </a:t>
            </a:r>
          </a:p>
          <a:p>
            <a:pPr marL="342900" indent="-342900" algn="just">
              <a:buFont typeface="Wingdings" panose="05000000000000000000" pitchFamily="2" charset="2"/>
              <a:buChar char="q"/>
            </a:pPr>
            <a:r>
              <a:rPr lang="en-US" sz="2400" dirty="0" smtClean="0"/>
              <a:t>Further</a:t>
            </a:r>
            <a:r>
              <a:rPr lang="en-US" sz="2400" dirty="0"/>
              <a:t>, </a:t>
            </a:r>
            <a:r>
              <a:rPr lang="en-US" sz="2400" dirty="0" smtClean="0"/>
              <a:t>production </a:t>
            </a:r>
            <a:r>
              <a:rPr lang="en-US" sz="2400" dirty="0"/>
              <a:t>of </a:t>
            </a:r>
            <a:r>
              <a:rPr lang="en-US" sz="2400" dirty="0" err="1"/>
              <a:t>porins</a:t>
            </a:r>
            <a:r>
              <a:rPr lang="en-US" sz="2400" dirty="0"/>
              <a:t> exhibiting narrow </a:t>
            </a:r>
            <a:r>
              <a:rPr lang="en-US" sz="2400" dirty="0" smtClean="0"/>
              <a:t>channels (decreased </a:t>
            </a:r>
            <a:r>
              <a:rPr lang="en-US" sz="2400" dirty="0"/>
              <a:t>pore radius) have been shown to </a:t>
            </a:r>
            <a:r>
              <a:rPr lang="en-US" sz="2400" dirty="0" smtClean="0"/>
              <a:t>inhibit </a:t>
            </a:r>
            <a:r>
              <a:rPr lang="en-US" sz="2400" dirty="0"/>
              <a:t>antibiotic </a:t>
            </a:r>
            <a:r>
              <a:rPr lang="en-US" sz="2400" dirty="0" smtClean="0"/>
              <a:t>uptake. </a:t>
            </a:r>
            <a:endParaRPr lang="en-US" sz="2400" dirty="0"/>
          </a:p>
        </p:txBody>
      </p:sp>
      <p:sp>
        <p:nvSpPr>
          <p:cNvPr id="2" name="Rectangle 1"/>
          <p:cNvSpPr/>
          <p:nvPr/>
        </p:nvSpPr>
        <p:spPr>
          <a:xfrm>
            <a:off x="368969" y="597386"/>
            <a:ext cx="4545347" cy="523220"/>
          </a:xfrm>
          <a:prstGeom prst="rect">
            <a:avLst/>
          </a:prstGeom>
        </p:spPr>
        <p:txBody>
          <a:bodyPr wrap="none">
            <a:spAutoFit/>
          </a:bodyPr>
          <a:lstStyle/>
          <a:p>
            <a:r>
              <a:rPr lang="en-US" sz="2800" dirty="0">
                <a:solidFill>
                  <a:srgbClr val="C00000"/>
                </a:solidFill>
              </a:rPr>
              <a:t>Permeability-based resistance</a:t>
            </a:r>
          </a:p>
        </p:txBody>
      </p:sp>
      <p:pic>
        <p:nvPicPr>
          <p:cNvPr id="3" name="Picture 2"/>
          <p:cNvPicPr>
            <a:picLocks noChangeAspect="1"/>
          </p:cNvPicPr>
          <p:nvPr/>
        </p:nvPicPr>
        <p:blipFill>
          <a:blip r:embed="rId2"/>
          <a:stretch>
            <a:fillRect/>
          </a:stretch>
        </p:blipFill>
        <p:spPr>
          <a:xfrm>
            <a:off x="6658726" y="2314073"/>
            <a:ext cx="4586790" cy="3503967"/>
          </a:xfrm>
          <a:prstGeom prst="rect">
            <a:avLst/>
          </a:prstGeom>
        </p:spPr>
      </p:pic>
    </p:spTree>
    <p:extLst>
      <p:ext uri="{BB962C8B-B14F-4D97-AF65-F5344CB8AC3E}">
        <p14:creationId xmlns:p14="http://schemas.microsoft.com/office/powerpoint/2010/main" val="233268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348" y="1009900"/>
            <a:ext cx="7587915" cy="3785652"/>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Point </a:t>
            </a:r>
            <a:r>
              <a:rPr lang="en-US" sz="2400" dirty="0"/>
              <a:t>mutations altering an amino </a:t>
            </a:r>
            <a:r>
              <a:rPr lang="en-US" sz="2400" dirty="0" smtClean="0"/>
              <a:t>acid in </a:t>
            </a:r>
            <a:r>
              <a:rPr lang="en-US" sz="2400" dirty="0"/>
              <a:t>PBPs 1A, 2B, and 2X play an important role in </a:t>
            </a:r>
            <a:r>
              <a:rPr lang="en-US" sz="2400" dirty="0" smtClean="0"/>
              <a:t>the development </a:t>
            </a:r>
            <a:r>
              <a:rPr lang="en-US" sz="2400" dirty="0"/>
              <a:t>of resistance to ß-lactam antibiotics by </a:t>
            </a:r>
            <a:r>
              <a:rPr lang="en-US" sz="2400" i="1" dirty="0"/>
              <a:t>S. </a:t>
            </a:r>
            <a:r>
              <a:rPr lang="en-US" sz="2400" i="1" dirty="0" err="1"/>
              <a:t>pneumoniae</a:t>
            </a:r>
            <a:endParaRPr lang="en-US" sz="2400" i="1" dirty="0"/>
          </a:p>
          <a:p>
            <a:pPr marL="342900" indent="-342900" algn="just">
              <a:buFont typeface="Wingdings" panose="05000000000000000000" pitchFamily="2" charset="2"/>
              <a:buChar char="q"/>
            </a:pPr>
            <a:r>
              <a:rPr lang="en-US" sz="2400" dirty="0" smtClean="0"/>
              <a:t>The </a:t>
            </a:r>
            <a:r>
              <a:rPr lang="en-US" sz="2400" dirty="0"/>
              <a:t>acquisition of foreign PBP resistant to β-lactam antibiotics; for example</a:t>
            </a:r>
            <a:r>
              <a:rPr lang="en-US" sz="2400" dirty="0" smtClean="0"/>
              <a:t>, the </a:t>
            </a:r>
            <a:r>
              <a:rPr lang="en-US" sz="2400" dirty="0"/>
              <a:t>acquisition of PBP2a by methicillin-resistant </a:t>
            </a:r>
            <a:r>
              <a:rPr lang="en-US" sz="2400" i="1" dirty="0"/>
              <a:t>Staphylococcus </a:t>
            </a:r>
            <a:r>
              <a:rPr lang="en-US" sz="2400" i="1" dirty="0" err="1" smtClean="0"/>
              <a:t>aureus</a:t>
            </a:r>
            <a:r>
              <a:rPr lang="en-US" sz="2400" i="1" dirty="0" smtClean="0"/>
              <a:t> </a:t>
            </a:r>
            <a:r>
              <a:rPr lang="en-US" sz="2400" dirty="0" smtClean="0"/>
              <a:t>confers </a:t>
            </a:r>
            <a:r>
              <a:rPr lang="en-US" sz="2400" dirty="0"/>
              <a:t>resistance to β-lactam antibiotics </a:t>
            </a:r>
            <a:endParaRPr lang="en-US" sz="2400" dirty="0" smtClean="0"/>
          </a:p>
          <a:p>
            <a:pPr marL="342900" indent="-342900" algn="just">
              <a:buFont typeface="Wingdings" panose="05000000000000000000" pitchFamily="2" charset="2"/>
              <a:buChar char="q"/>
            </a:pPr>
            <a:r>
              <a:rPr lang="en-US" sz="2400" dirty="0" smtClean="0"/>
              <a:t>Overexpression </a:t>
            </a:r>
            <a:r>
              <a:rPr lang="en-US" sz="2400" dirty="0"/>
              <a:t>of a PBP. When PBP5 is overexpressed, it is responsible </a:t>
            </a:r>
            <a:r>
              <a:rPr lang="en-US" sz="2400" dirty="0" smtClean="0"/>
              <a:t>for both </a:t>
            </a:r>
            <a:r>
              <a:rPr lang="en-US" sz="2400" dirty="0"/>
              <a:t>natural insensitivity and acquired intrinsic resistance to penicillin </a:t>
            </a:r>
            <a:r>
              <a:rPr lang="en-US" sz="2400" dirty="0" smtClean="0"/>
              <a:t>in </a:t>
            </a:r>
            <a:r>
              <a:rPr lang="en-US" sz="2400" i="1" dirty="0" smtClean="0"/>
              <a:t>enterococci</a:t>
            </a:r>
            <a:endParaRPr lang="en-US" i="1" dirty="0"/>
          </a:p>
        </p:txBody>
      </p:sp>
      <p:sp>
        <p:nvSpPr>
          <p:cNvPr id="3" name="Rectangle 2"/>
          <p:cNvSpPr/>
          <p:nvPr/>
        </p:nvSpPr>
        <p:spPr>
          <a:xfrm>
            <a:off x="513348" y="287641"/>
            <a:ext cx="2945935" cy="523220"/>
          </a:xfrm>
          <a:prstGeom prst="rect">
            <a:avLst/>
          </a:prstGeom>
        </p:spPr>
        <p:txBody>
          <a:bodyPr wrap="none">
            <a:spAutoFit/>
          </a:bodyPr>
          <a:lstStyle/>
          <a:p>
            <a:r>
              <a:rPr lang="en-US" sz="2800" dirty="0">
                <a:solidFill>
                  <a:srgbClr val="C00000"/>
                </a:solidFill>
              </a:rPr>
              <a:t>PBPs modifications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884" y="810861"/>
            <a:ext cx="3576275" cy="4354024"/>
          </a:xfrm>
          <a:prstGeom prst="rect">
            <a:avLst/>
          </a:prstGeom>
        </p:spPr>
      </p:pic>
    </p:spTree>
    <p:extLst>
      <p:ext uri="{BB962C8B-B14F-4D97-AF65-F5344CB8AC3E}">
        <p14:creationId xmlns:p14="http://schemas.microsoft.com/office/powerpoint/2010/main" val="308632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926" y="2895409"/>
            <a:ext cx="4005764" cy="3528387"/>
          </a:xfrm>
          <a:prstGeom prst="rect">
            <a:avLst/>
          </a:prstGeom>
        </p:spPr>
      </p:pic>
      <p:sp>
        <p:nvSpPr>
          <p:cNvPr id="5" name="Rectangle 4"/>
          <p:cNvSpPr/>
          <p:nvPr/>
        </p:nvSpPr>
        <p:spPr>
          <a:xfrm>
            <a:off x="208548" y="791485"/>
            <a:ext cx="7539790" cy="5632311"/>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Efflux </a:t>
            </a:r>
            <a:r>
              <a:rPr lang="en-US" sz="2400" dirty="0"/>
              <a:t>pumps </a:t>
            </a:r>
            <a:r>
              <a:rPr lang="en-US" sz="2400" dirty="0" smtClean="0"/>
              <a:t>(transport</a:t>
            </a:r>
            <a:r>
              <a:rPr lang="en-US" sz="2400" dirty="0" smtClean="0"/>
              <a:t> proteins) are </a:t>
            </a:r>
            <a:r>
              <a:rPr lang="en-US" sz="2400" dirty="0"/>
              <a:t>found in </a:t>
            </a:r>
            <a:r>
              <a:rPr lang="en-US" sz="2400" dirty="0" smtClean="0"/>
              <a:t>both </a:t>
            </a:r>
            <a:r>
              <a:rPr lang="en-US" sz="2400" dirty="0"/>
              <a:t>gram positive and gram negative </a:t>
            </a:r>
            <a:r>
              <a:rPr lang="en-US" sz="2400" dirty="0" smtClean="0"/>
              <a:t>bacteria and </a:t>
            </a:r>
            <a:r>
              <a:rPr lang="en-US" sz="2400" dirty="0"/>
              <a:t>play a major role in </a:t>
            </a:r>
            <a:r>
              <a:rPr lang="en-US" sz="2400" dirty="0" smtClean="0"/>
              <a:t>antibiotic resistance</a:t>
            </a:r>
          </a:p>
          <a:p>
            <a:pPr marL="342900" indent="-342900" algn="just">
              <a:buFont typeface="Wingdings" panose="05000000000000000000" pitchFamily="2" charset="2"/>
              <a:buChar char="q"/>
            </a:pPr>
            <a:r>
              <a:rPr lang="en-US" sz="2400" dirty="0" smtClean="0"/>
              <a:t>This </a:t>
            </a:r>
            <a:r>
              <a:rPr lang="en-US" sz="2400" dirty="0"/>
              <a:t>resistance is further increased when the expression levels of these efflux pumps are elevated due to either genetic alteration or physiological regulation</a:t>
            </a:r>
            <a:r>
              <a:rPr lang="en-US" sz="2400" dirty="0" smtClean="0"/>
              <a:t>.</a:t>
            </a:r>
          </a:p>
          <a:p>
            <a:pPr marL="342900" indent="-342900" algn="just">
              <a:buFont typeface="Wingdings" panose="05000000000000000000" pitchFamily="2" charset="2"/>
              <a:buChar char="q"/>
            </a:pPr>
            <a:r>
              <a:rPr lang="en-US" sz="2400" dirty="0"/>
              <a:t>Multidrug transporters in bacteria are generally classified into five families on the basis of sequence </a:t>
            </a:r>
            <a:r>
              <a:rPr lang="en-US" sz="2400" dirty="0" smtClean="0"/>
              <a:t>similarity</a:t>
            </a:r>
            <a:endParaRPr lang="en-US" sz="2400" dirty="0"/>
          </a:p>
          <a:p>
            <a:pPr marL="793750" indent="-457200" algn="just">
              <a:buFont typeface="+mj-lt"/>
              <a:buAutoNum type="arabicPeriod"/>
            </a:pPr>
            <a:r>
              <a:rPr lang="en-US" sz="2400" dirty="0" smtClean="0"/>
              <a:t>The </a:t>
            </a:r>
            <a:r>
              <a:rPr lang="en-US" sz="2400" dirty="0"/>
              <a:t>Major Facilitator Superfamily (MFS)</a:t>
            </a:r>
          </a:p>
          <a:p>
            <a:pPr marL="793750" indent="-457200" algn="just">
              <a:buFont typeface="+mj-lt"/>
              <a:buAutoNum type="arabicPeriod"/>
            </a:pPr>
            <a:r>
              <a:rPr lang="en-US" sz="2400" dirty="0" smtClean="0"/>
              <a:t>The </a:t>
            </a:r>
            <a:r>
              <a:rPr lang="en-US" sz="2400" dirty="0"/>
              <a:t>Resistance-Nodulation-Cell Division (RND) family</a:t>
            </a:r>
          </a:p>
          <a:p>
            <a:pPr marL="793750" indent="-457200" algn="just">
              <a:buFont typeface="+mj-lt"/>
              <a:buAutoNum type="arabicPeriod"/>
            </a:pPr>
            <a:r>
              <a:rPr lang="en-US" sz="2400" dirty="0" smtClean="0"/>
              <a:t>The </a:t>
            </a:r>
            <a:r>
              <a:rPr lang="en-US" sz="2400" dirty="0"/>
              <a:t>Small Multidrug Resistance (SMR) family</a:t>
            </a:r>
          </a:p>
          <a:p>
            <a:pPr marL="793750" indent="-457200" algn="just">
              <a:buFont typeface="+mj-lt"/>
              <a:buAutoNum type="arabicPeriod"/>
            </a:pPr>
            <a:r>
              <a:rPr lang="en-US" sz="2400" dirty="0" smtClean="0"/>
              <a:t>The </a:t>
            </a:r>
            <a:r>
              <a:rPr lang="en-US" sz="2400" dirty="0"/>
              <a:t>Multidrug and Toxic compound Extrusion (MATE) family</a:t>
            </a:r>
          </a:p>
          <a:p>
            <a:pPr marL="793750" indent="-457200" algn="just">
              <a:buFont typeface="+mj-lt"/>
              <a:buAutoNum type="arabicPeriod"/>
            </a:pPr>
            <a:r>
              <a:rPr lang="en-US" sz="2400" dirty="0" smtClean="0"/>
              <a:t>The </a:t>
            </a:r>
            <a:r>
              <a:rPr lang="en-US" sz="2400" dirty="0"/>
              <a:t>ATP-Binding Cassette (ABC) </a:t>
            </a:r>
            <a:r>
              <a:rPr lang="en-US" sz="2400" dirty="0" smtClean="0"/>
              <a:t>family</a:t>
            </a:r>
            <a:endParaRPr lang="en-US" dirty="0"/>
          </a:p>
        </p:txBody>
      </p:sp>
      <p:sp>
        <p:nvSpPr>
          <p:cNvPr id="6" name="Rectangle 5"/>
          <p:cNvSpPr/>
          <p:nvPr/>
        </p:nvSpPr>
        <p:spPr>
          <a:xfrm>
            <a:off x="368969" y="150095"/>
            <a:ext cx="3677160" cy="523220"/>
          </a:xfrm>
          <a:prstGeom prst="rect">
            <a:avLst/>
          </a:prstGeom>
        </p:spPr>
        <p:txBody>
          <a:bodyPr wrap="none">
            <a:spAutoFit/>
          </a:bodyPr>
          <a:lstStyle/>
          <a:p>
            <a:r>
              <a:rPr lang="en-US" sz="2800" dirty="0">
                <a:solidFill>
                  <a:srgbClr val="C00000"/>
                </a:solidFill>
              </a:rPr>
              <a:t>Multidrug Efflux Pumps </a:t>
            </a:r>
          </a:p>
        </p:txBody>
      </p:sp>
    </p:spTree>
    <p:extLst>
      <p:ext uri="{BB962C8B-B14F-4D97-AF65-F5344CB8AC3E}">
        <p14:creationId xmlns:p14="http://schemas.microsoft.com/office/powerpoint/2010/main" val="89082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496" y="462498"/>
            <a:ext cx="3888950" cy="523220"/>
          </a:xfrm>
          <a:prstGeom prst="rect">
            <a:avLst/>
          </a:prstGeom>
        </p:spPr>
        <p:txBody>
          <a:bodyPr wrap="none">
            <a:spAutoFit/>
          </a:bodyPr>
          <a:lstStyle/>
          <a:p>
            <a:r>
              <a:rPr lang="en-US" sz="2800" dirty="0">
                <a:solidFill>
                  <a:srgbClr val="C00000"/>
                </a:solidFill>
              </a:rPr>
              <a:t>Aminoglycoside structure</a:t>
            </a:r>
          </a:p>
        </p:txBody>
      </p:sp>
      <p:sp>
        <p:nvSpPr>
          <p:cNvPr id="3" name="Rectangle 2"/>
          <p:cNvSpPr/>
          <p:nvPr/>
        </p:nvSpPr>
        <p:spPr>
          <a:xfrm>
            <a:off x="510707" y="1125450"/>
            <a:ext cx="5507720" cy="5262979"/>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Aminoglycosides have </a:t>
            </a:r>
            <a:r>
              <a:rPr lang="en-US" sz="2400" dirty="0"/>
              <a:t>a hexose ring (either streptidine, in streptomycin or 2-deoxystreptamine) to which various amino sugars are attached via glycoside </a:t>
            </a:r>
            <a:r>
              <a:rPr lang="en-US" sz="2400" dirty="0" smtClean="0"/>
              <a:t>linkages</a:t>
            </a:r>
          </a:p>
          <a:p>
            <a:pPr marL="342900" indent="-342900" algn="just">
              <a:buFont typeface="Wingdings" panose="05000000000000000000" pitchFamily="2" charset="2"/>
              <a:buChar char="q"/>
            </a:pPr>
            <a:r>
              <a:rPr lang="en-US" sz="2400" dirty="0" smtClean="0"/>
              <a:t>Most </a:t>
            </a:r>
            <a:r>
              <a:rPr lang="en-US" sz="2400" dirty="0"/>
              <a:t>of the clinically useful aminoglycosides </a:t>
            </a:r>
            <a:r>
              <a:rPr lang="en-US" sz="2400" dirty="0" smtClean="0"/>
              <a:t>are </a:t>
            </a:r>
            <a:r>
              <a:rPr lang="en-US" sz="2400" dirty="0"/>
              <a:t>4,6-disubstituted 2-deoxystreptamines (gentamicin, tobramycin, </a:t>
            </a:r>
            <a:r>
              <a:rPr lang="en-US" sz="2400" dirty="0" err="1"/>
              <a:t>amikacin</a:t>
            </a:r>
            <a:r>
              <a:rPr lang="en-US" sz="2400" dirty="0"/>
              <a:t> </a:t>
            </a:r>
            <a:r>
              <a:rPr lang="en-US" sz="2400" dirty="0" smtClean="0"/>
              <a:t>and </a:t>
            </a:r>
            <a:r>
              <a:rPr lang="en-US" sz="2400" dirty="0" err="1" smtClean="0"/>
              <a:t>netilmicin</a:t>
            </a:r>
            <a:r>
              <a:rPr lang="en-US" sz="2400" dirty="0"/>
              <a:t>) whilst </a:t>
            </a:r>
            <a:r>
              <a:rPr lang="en-US" sz="2400" dirty="0" err="1"/>
              <a:t>paramomycin</a:t>
            </a:r>
            <a:r>
              <a:rPr lang="en-US" sz="2400" dirty="0"/>
              <a:t>, </a:t>
            </a:r>
            <a:r>
              <a:rPr lang="en-US" sz="2400" dirty="0" err="1"/>
              <a:t>ribostamycin</a:t>
            </a:r>
            <a:r>
              <a:rPr lang="en-US" sz="2400" dirty="0"/>
              <a:t> and neomycin are 4,5-disubstituted. </a:t>
            </a:r>
            <a:endParaRPr lang="en-US" sz="2400" dirty="0" smtClean="0"/>
          </a:p>
          <a:p>
            <a:pPr marL="342900" indent="-342900" algn="just">
              <a:buFont typeface="Wingdings" panose="05000000000000000000" pitchFamily="2" charset="2"/>
              <a:buChar char="q"/>
            </a:pPr>
            <a:r>
              <a:rPr lang="en-US" sz="2400" dirty="0" smtClean="0"/>
              <a:t>Spectinomycin</a:t>
            </a:r>
            <a:r>
              <a:rPr lang="en-US" sz="2400" dirty="0"/>
              <a:t>, although often considered an aminoglycoside, does not contain an amino sugar </a:t>
            </a:r>
            <a:endParaRPr 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585" y="2052385"/>
            <a:ext cx="4346451" cy="3049003"/>
          </a:xfrm>
          <a:prstGeom prst="rect">
            <a:avLst/>
          </a:prstGeom>
        </p:spPr>
      </p:pic>
    </p:spTree>
    <p:extLst>
      <p:ext uri="{BB962C8B-B14F-4D97-AF65-F5344CB8AC3E}">
        <p14:creationId xmlns:p14="http://schemas.microsoft.com/office/powerpoint/2010/main" val="349827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48" y="460706"/>
            <a:ext cx="9561094" cy="5887205"/>
          </a:xfrm>
          <a:prstGeom prst="rect">
            <a:avLst/>
          </a:prstGeom>
        </p:spPr>
      </p:pic>
    </p:spTree>
    <p:extLst>
      <p:ext uri="{BB962C8B-B14F-4D97-AF65-F5344CB8AC3E}">
        <p14:creationId xmlns:p14="http://schemas.microsoft.com/office/powerpoint/2010/main" val="323640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042" y="1516582"/>
            <a:ext cx="8544055" cy="5044639"/>
          </a:xfrm>
          <a:prstGeom prst="rect">
            <a:avLst/>
          </a:prstGeom>
        </p:spPr>
      </p:pic>
      <p:sp>
        <p:nvSpPr>
          <p:cNvPr id="4" name="Rectangle 3"/>
          <p:cNvSpPr/>
          <p:nvPr/>
        </p:nvSpPr>
        <p:spPr>
          <a:xfrm>
            <a:off x="304799" y="330551"/>
            <a:ext cx="10356813" cy="954107"/>
          </a:xfrm>
          <a:prstGeom prst="rect">
            <a:avLst/>
          </a:prstGeom>
        </p:spPr>
        <p:txBody>
          <a:bodyPr wrap="square">
            <a:spAutoFit/>
          </a:bodyPr>
          <a:lstStyle/>
          <a:p>
            <a:r>
              <a:rPr lang="en-US" sz="2800" dirty="0">
                <a:solidFill>
                  <a:srgbClr val="C00000"/>
                </a:solidFill>
              </a:rPr>
              <a:t>Representative structural formulae of the </a:t>
            </a:r>
            <a:r>
              <a:rPr lang="en-US" sz="2800" dirty="0" smtClean="0">
                <a:solidFill>
                  <a:srgbClr val="C00000"/>
                </a:solidFill>
              </a:rPr>
              <a:t>4,6 and 4,5-disubstituted </a:t>
            </a:r>
            <a:r>
              <a:rPr lang="en-US" sz="2800" dirty="0">
                <a:solidFill>
                  <a:srgbClr val="C00000"/>
                </a:solidFill>
              </a:rPr>
              <a:t>2-</a:t>
            </a:r>
          </a:p>
          <a:p>
            <a:r>
              <a:rPr lang="en-US" sz="2800" dirty="0" err="1">
                <a:solidFill>
                  <a:srgbClr val="C00000"/>
                </a:solidFill>
              </a:rPr>
              <a:t>deoxystreptamine</a:t>
            </a:r>
            <a:r>
              <a:rPr lang="en-US" sz="2800" dirty="0">
                <a:solidFill>
                  <a:srgbClr val="C00000"/>
                </a:solidFill>
              </a:rPr>
              <a:t>-containing aminoglycosides</a:t>
            </a:r>
          </a:p>
        </p:txBody>
      </p:sp>
    </p:spTree>
    <p:extLst>
      <p:ext uri="{BB962C8B-B14F-4D97-AF65-F5344CB8AC3E}">
        <p14:creationId xmlns:p14="http://schemas.microsoft.com/office/powerpoint/2010/main" val="61974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196" y="330652"/>
            <a:ext cx="1688732" cy="523220"/>
          </a:xfrm>
          <a:prstGeom prst="rect">
            <a:avLst/>
          </a:prstGeom>
        </p:spPr>
        <p:txBody>
          <a:bodyPr wrap="none">
            <a:spAutoFit/>
          </a:bodyPr>
          <a:lstStyle/>
          <a:p>
            <a:r>
              <a:rPr lang="el-GR" sz="2800" dirty="0" smtClean="0">
                <a:solidFill>
                  <a:srgbClr val="C00000"/>
                </a:solidFill>
              </a:rPr>
              <a:t>β-</a:t>
            </a:r>
            <a:r>
              <a:rPr lang="en-US" sz="2800" dirty="0" smtClean="0">
                <a:solidFill>
                  <a:srgbClr val="C00000"/>
                </a:solidFill>
              </a:rPr>
              <a:t>lactams </a:t>
            </a:r>
            <a:endParaRPr lang="en-US" sz="2800" dirty="0">
              <a:solidFill>
                <a:srgbClr val="C00000"/>
              </a:solidFill>
            </a:endParaRPr>
          </a:p>
        </p:txBody>
      </p:sp>
      <p:sp>
        <p:nvSpPr>
          <p:cNvPr id="3" name="Rectangle 2"/>
          <p:cNvSpPr/>
          <p:nvPr/>
        </p:nvSpPr>
        <p:spPr>
          <a:xfrm>
            <a:off x="700196" y="1010802"/>
            <a:ext cx="6486667" cy="5632311"/>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The  β-lactam antibiotics include the </a:t>
            </a:r>
            <a:r>
              <a:rPr lang="en-US" sz="2400" dirty="0" err="1" smtClean="0"/>
              <a:t>penicillins</a:t>
            </a:r>
            <a:r>
              <a:rPr lang="en-US" sz="2400" dirty="0" smtClean="0"/>
              <a:t>, </a:t>
            </a:r>
            <a:r>
              <a:rPr lang="en-US" sz="2400" dirty="0" err="1" smtClean="0"/>
              <a:t>cephalosporins</a:t>
            </a:r>
            <a:r>
              <a:rPr lang="en-US" sz="2400" dirty="0" smtClean="0"/>
              <a:t>, </a:t>
            </a:r>
            <a:r>
              <a:rPr lang="en-US" sz="2400" dirty="0" err="1" smtClean="0"/>
              <a:t>carbapenems</a:t>
            </a:r>
            <a:r>
              <a:rPr lang="en-US" sz="2400" dirty="0" smtClean="0"/>
              <a:t> and </a:t>
            </a:r>
            <a:r>
              <a:rPr lang="en-US" sz="2400" dirty="0" err="1" smtClean="0"/>
              <a:t>monobactams</a:t>
            </a:r>
            <a:r>
              <a:rPr lang="en-US" sz="2400" dirty="0" smtClean="0"/>
              <a:t>. </a:t>
            </a:r>
          </a:p>
          <a:p>
            <a:pPr marL="342900" indent="-342900" algn="just">
              <a:buFont typeface="Wingdings" panose="05000000000000000000" pitchFamily="2" charset="2"/>
              <a:buChar char="q"/>
            </a:pPr>
            <a:r>
              <a:rPr lang="en-US" sz="2400" dirty="0" smtClean="0"/>
              <a:t>All </a:t>
            </a:r>
            <a:r>
              <a:rPr lang="en-US" sz="2400" dirty="0" err="1" smtClean="0"/>
              <a:t>penicillins</a:t>
            </a:r>
            <a:r>
              <a:rPr lang="en-US" sz="2400" dirty="0" smtClean="0"/>
              <a:t> are composed of the 6-aminopenicillanic acid nucleus, plus a </a:t>
            </a:r>
            <a:r>
              <a:rPr lang="en-US" sz="2400" dirty="0"/>
              <a:t>side </a:t>
            </a:r>
            <a:r>
              <a:rPr lang="en-US" sz="2400" dirty="0" smtClean="0"/>
              <a:t>chain side chain</a:t>
            </a:r>
          </a:p>
          <a:p>
            <a:pPr marL="342900" indent="-342900" algn="just">
              <a:buFont typeface="Wingdings" panose="05000000000000000000" pitchFamily="2" charset="2"/>
              <a:buChar char="q"/>
            </a:pPr>
            <a:r>
              <a:rPr lang="en-US" sz="2400" dirty="0"/>
              <a:t>The </a:t>
            </a:r>
            <a:r>
              <a:rPr lang="en-US" sz="2400" dirty="0" smtClean="0"/>
              <a:t>6-aminopenicillanic consists </a:t>
            </a:r>
            <a:r>
              <a:rPr lang="en-US" sz="2400" dirty="0"/>
              <a:t>of </a:t>
            </a:r>
            <a:r>
              <a:rPr lang="en-US" sz="2400" dirty="0" smtClean="0"/>
              <a:t>a </a:t>
            </a:r>
            <a:r>
              <a:rPr lang="en-US" sz="2400" dirty="0"/>
              <a:t>beta-lactam </a:t>
            </a:r>
            <a:r>
              <a:rPr lang="en-US" sz="2400" dirty="0" smtClean="0"/>
              <a:t>ring and a </a:t>
            </a:r>
            <a:r>
              <a:rPr lang="en-US" sz="2400" dirty="0" err="1"/>
              <a:t>thiazolidine</a:t>
            </a:r>
            <a:r>
              <a:rPr lang="en-US" sz="2400" dirty="0"/>
              <a:t> </a:t>
            </a:r>
            <a:r>
              <a:rPr lang="en-US" sz="2400" dirty="0" smtClean="0"/>
              <a:t>ring</a:t>
            </a:r>
          </a:p>
          <a:p>
            <a:pPr marL="342900" indent="-342900" algn="just">
              <a:buFont typeface="Wingdings" panose="05000000000000000000" pitchFamily="2" charset="2"/>
              <a:buChar char="q"/>
            </a:pPr>
            <a:r>
              <a:rPr lang="en-US" sz="2400" dirty="0" smtClean="0"/>
              <a:t>Natural </a:t>
            </a:r>
            <a:r>
              <a:rPr lang="en-US" sz="2400" dirty="0"/>
              <a:t>penicillin is </a:t>
            </a:r>
            <a:r>
              <a:rPr lang="en-US" sz="2400" dirty="0" err="1"/>
              <a:t>benzylpenicillin</a:t>
            </a:r>
            <a:r>
              <a:rPr lang="en-US" sz="2400" dirty="0"/>
              <a:t> (penicillin G), which is composed of the 6-aminopenicillanic acid </a:t>
            </a:r>
            <a:r>
              <a:rPr lang="en-US" sz="2400" dirty="0" smtClean="0"/>
              <a:t>nucleus, </a:t>
            </a:r>
            <a:r>
              <a:rPr lang="en-US" sz="2400" dirty="0"/>
              <a:t>plus a benzyl side </a:t>
            </a:r>
            <a:r>
              <a:rPr lang="en-US" sz="2400" dirty="0" smtClean="0"/>
              <a:t>chain</a:t>
            </a:r>
          </a:p>
          <a:p>
            <a:pPr marL="342900" indent="-342900" algn="just">
              <a:buFont typeface="Wingdings" panose="05000000000000000000" pitchFamily="2" charset="2"/>
              <a:buChar char="q"/>
            </a:pPr>
            <a:r>
              <a:rPr lang="en-US" sz="2400" dirty="0"/>
              <a:t>Penicillin G has some disadvantages including its narrow spectrum of activity and susceptibility to </a:t>
            </a:r>
            <a:r>
              <a:rPr lang="en-US" sz="2400" dirty="0" err="1"/>
              <a:t>penicillinases</a:t>
            </a:r>
            <a:endParaRPr lang="en-US" sz="2400" dirty="0" smtClean="0"/>
          </a:p>
        </p:txBody>
      </p:sp>
      <p:pic>
        <p:nvPicPr>
          <p:cNvPr id="6" name="Picture 5"/>
          <p:cNvPicPr>
            <a:picLocks noChangeAspect="1"/>
          </p:cNvPicPr>
          <p:nvPr/>
        </p:nvPicPr>
        <p:blipFill>
          <a:blip r:embed="rId2"/>
          <a:stretch>
            <a:fillRect/>
          </a:stretch>
        </p:blipFill>
        <p:spPr>
          <a:xfrm>
            <a:off x="7503945" y="2093996"/>
            <a:ext cx="4299017" cy="3151772"/>
          </a:xfrm>
          <a:prstGeom prst="rect">
            <a:avLst/>
          </a:prstGeom>
        </p:spPr>
      </p:pic>
    </p:spTree>
    <p:extLst>
      <p:ext uri="{BB962C8B-B14F-4D97-AF65-F5344CB8AC3E}">
        <p14:creationId xmlns:p14="http://schemas.microsoft.com/office/powerpoint/2010/main" val="258053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90" y="308629"/>
            <a:ext cx="3395481" cy="523220"/>
          </a:xfrm>
          <a:prstGeom prst="rect">
            <a:avLst/>
          </a:prstGeom>
        </p:spPr>
        <p:txBody>
          <a:bodyPr wrap="none">
            <a:spAutoFit/>
          </a:bodyPr>
          <a:lstStyle/>
          <a:p>
            <a:r>
              <a:rPr lang="en-US" sz="2800" dirty="0">
                <a:solidFill>
                  <a:srgbClr val="C00000"/>
                </a:solidFill>
              </a:rPr>
              <a:t>Mechanism of activity</a:t>
            </a:r>
          </a:p>
        </p:txBody>
      </p:sp>
      <p:sp>
        <p:nvSpPr>
          <p:cNvPr id="3" name="Rectangle 2"/>
          <p:cNvSpPr/>
          <p:nvPr/>
        </p:nvSpPr>
        <p:spPr>
          <a:xfrm>
            <a:off x="529390" y="831849"/>
            <a:ext cx="10668000" cy="5170646"/>
          </a:xfrm>
          <a:prstGeom prst="rect">
            <a:avLst/>
          </a:prstGeom>
        </p:spPr>
        <p:txBody>
          <a:bodyPr wrap="square">
            <a:spAutoFit/>
          </a:bodyPr>
          <a:lstStyle/>
          <a:p>
            <a:r>
              <a:rPr lang="en-US" sz="2400" dirty="0" smtClean="0">
                <a:solidFill>
                  <a:srgbClr val="FF0000"/>
                </a:solidFill>
              </a:rPr>
              <a:t>Cell </a:t>
            </a:r>
            <a:r>
              <a:rPr lang="en-US" sz="2400" dirty="0">
                <a:solidFill>
                  <a:srgbClr val="FF0000"/>
                </a:solidFill>
              </a:rPr>
              <a:t>entry</a:t>
            </a:r>
          </a:p>
          <a:p>
            <a:pPr marL="342900" indent="-342900" algn="just">
              <a:buFont typeface="Wingdings" panose="05000000000000000000" pitchFamily="2" charset="2"/>
              <a:buChar char="q"/>
            </a:pPr>
            <a:r>
              <a:rPr lang="en-US" sz="2400" dirty="0"/>
              <a:t>Aminoglycosides are basic, strongly polar, positively-charged cationic compounds, </a:t>
            </a:r>
            <a:r>
              <a:rPr lang="en-US" sz="2400" dirty="0" smtClean="0"/>
              <a:t>able to </a:t>
            </a:r>
            <a:r>
              <a:rPr lang="en-US" sz="2400" dirty="0"/>
              <a:t>bind to negatively charged residues (such as lipopolysaccharides and phospholipids</a:t>
            </a:r>
            <a:r>
              <a:rPr lang="en-US" sz="2400" dirty="0" smtClean="0"/>
              <a:t>) in </a:t>
            </a:r>
            <a:r>
              <a:rPr lang="en-US" sz="2400" dirty="0"/>
              <a:t>the outer membrane of Gram-negative bacilli. In Gram-positive bacteria</a:t>
            </a:r>
            <a:r>
              <a:rPr lang="en-US" sz="2400" dirty="0" smtClean="0"/>
              <a:t>, phospholipids </a:t>
            </a:r>
            <a:r>
              <a:rPr lang="en-US" sz="2400" dirty="0"/>
              <a:t>and </a:t>
            </a:r>
            <a:r>
              <a:rPr lang="en-US" sz="2400" dirty="0" err="1"/>
              <a:t>teichoic</a:t>
            </a:r>
            <a:r>
              <a:rPr lang="en-US" sz="2400" dirty="0"/>
              <a:t> acids are used as the initial binding sites. </a:t>
            </a:r>
            <a:endParaRPr lang="en-US" sz="2400" dirty="0" smtClean="0"/>
          </a:p>
          <a:p>
            <a:pPr marL="342900" indent="-342900" algn="just">
              <a:buFont typeface="Wingdings" panose="05000000000000000000" pitchFamily="2" charset="2"/>
              <a:buChar char="q"/>
            </a:pPr>
            <a:r>
              <a:rPr lang="en-US" sz="2400" dirty="0" smtClean="0"/>
              <a:t>In </a:t>
            </a:r>
            <a:r>
              <a:rPr lang="en-US" sz="2400" dirty="0"/>
              <a:t>a passive, </a:t>
            </a:r>
            <a:r>
              <a:rPr lang="en-US" sz="2400" dirty="0" smtClean="0"/>
              <a:t>non-energy </a:t>
            </a:r>
            <a:r>
              <a:rPr lang="en-US" sz="2400" dirty="0" smtClean="0"/>
              <a:t>dependent </a:t>
            </a:r>
            <a:r>
              <a:rPr lang="en-US" sz="2400" dirty="0"/>
              <a:t>process, aminoglycosides diffuse through the outer membrane by </a:t>
            </a:r>
            <a:r>
              <a:rPr lang="en-US" sz="2400" dirty="0" smtClean="0"/>
              <a:t>a process </a:t>
            </a:r>
            <a:r>
              <a:rPr lang="en-US" sz="2400" dirty="0"/>
              <a:t>called “self-promoted uptake” and enter the </a:t>
            </a:r>
            <a:r>
              <a:rPr lang="en-US" sz="2400" dirty="0" err="1"/>
              <a:t>periplasmic</a:t>
            </a:r>
            <a:r>
              <a:rPr lang="en-US" sz="2400" dirty="0"/>
              <a:t> </a:t>
            </a:r>
            <a:r>
              <a:rPr lang="en-US" sz="2400" dirty="0" smtClean="0"/>
              <a:t>space. </a:t>
            </a:r>
          </a:p>
          <a:p>
            <a:pPr marL="342900" indent="-342900" algn="just">
              <a:buFont typeface="Wingdings" panose="05000000000000000000" pitchFamily="2" charset="2"/>
              <a:buChar char="q"/>
            </a:pPr>
            <a:r>
              <a:rPr lang="en-US" sz="2400" dirty="0" smtClean="0"/>
              <a:t>The </a:t>
            </a:r>
            <a:r>
              <a:rPr lang="en-US" sz="2400" dirty="0"/>
              <a:t>next phase of transport across the cytoplasmic membrane (so </a:t>
            </a:r>
            <a:r>
              <a:rPr lang="en-US" sz="2400" dirty="0" smtClean="0"/>
              <a:t>called “</a:t>
            </a:r>
            <a:r>
              <a:rPr lang="en-US" sz="2400" dirty="0"/>
              <a:t>energy dependent phase I”; EDP-I), varies in duration and rate, depending on </a:t>
            </a:r>
            <a:r>
              <a:rPr lang="en-US" sz="2400" dirty="0" smtClean="0"/>
              <a:t>the external </a:t>
            </a:r>
            <a:r>
              <a:rPr lang="en-US" sz="2400" dirty="0"/>
              <a:t>concentration of aminoglycosides</a:t>
            </a:r>
            <a:r>
              <a:rPr lang="en-US" sz="2400" dirty="0" smtClean="0"/>
              <a:t>.</a:t>
            </a:r>
          </a:p>
          <a:p>
            <a:pPr marL="342900" indent="-342900" algn="just">
              <a:buFont typeface="Wingdings" panose="05000000000000000000" pitchFamily="2" charset="2"/>
              <a:buChar char="q"/>
            </a:pPr>
            <a:r>
              <a:rPr lang="en-US" sz="2400" dirty="0" smtClean="0"/>
              <a:t>It </a:t>
            </a:r>
            <a:r>
              <a:rPr lang="en-US" sz="2400" dirty="0"/>
              <a:t>is thought to depend on the </a:t>
            </a:r>
            <a:r>
              <a:rPr lang="en-US" sz="2400" dirty="0" smtClean="0"/>
              <a:t>electron transport </a:t>
            </a:r>
            <a:r>
              <a:rPr lang="en-US" sz="2400" dirty="0"/>
              <a:t>machinery of the cell and is inhibited by divalent </a:t>
            </a:r>
            <a:r>
              <a:rPr lang="en-US" sz="2400" dirty="0" err="1"/>
              <a:t>cations</a:t>
            </a:r>
            <a:r>
              <a:rPr lang="en-US" sz="2400" dirty="0"/>
              <a:t>, high </a:t>
            </a:r>
            <a:r>
              <a:rPr lang="en-US" sz="2400" dirty="0" smtClean="0"/>
              <a:t>osmotic pressure</a:t>
            </a:r>
            <a:r>
              <a:rPr lang="en-US" sz="2400" dirty="0"/>
              <a:t>, low pH, and by </a:t>
            </a:r>
            <a:r>
              <a:rPr lang="en-US" sz="2400" dirty="0" err="1" smtClean="0"/>
              <a:t>anaerobiosis</a:t>
            </a:r>
            <a:r>
              <a:rPr lang="en-US" dirty="0" smtClean="0"/>
              <a:t>. </a:t>
            </a:r>
          </a:p>
          <a:p>
            <a:pPr marL="285750" indent="-285750" algn="just">
              <a:buFont typeface="Wingdings" panose="05000000000000000000" pitchFamily="2" charset="2"/>
              <a:buChar char="q"/>
            </a:pPr>
            <a:endParaRPr lang="en-US" dirty="0" smtClean="0"/>
          </a:p>
        </p:txBody>
      </p:sp>
    </p:spTree>
    <p:extLst>
      <p:ext uri="{BB962C8B-B14F-4D97-AF65-F5344CB8AC3E}">
        <p14:creationId xmlns:p14="http://schemas.microsoft.com/office/powerpoint/2010/main" val="304572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7725" y="886508"/>
            <a:ext cx="6753727" cy="5262979"/>
          </a:xfrm>
          <a:prstGeom prst="rect">
            <a:avLst/>
          </a:prstGeom>
        </p:spPr>
        <p:txBody>
          <a:bodyPr wrap="square">
            <a:spAutoFit/>
          </a:bodyPr>
          <a:lstStyle/>
          <a:p>
            <a:pPr algn="just"/>
            <a:r>
              <a:rPr lang="en-US" sz="2400" dirty="0" smtClean="0"/>
              <a:t>Aminoglycosides </a:t>
            </a:r>
            <a:r>
              <a:rPr lang="en-US" sz="2400" dirty="0"/>
              <a:t>inhibit bacterial growth via 2 pathways:</a:t>
            </a:r>
          </a:p>
          <a:p>
            <a:pPr marL="342900" indent="-342900" algn="just">
              <a:buFont typeface="Wingdings" panose="05000000000000000000" pitchFamily="2" charset="2"/>
              <a:buChar char="q"/>
            </a:pPr>
            <a:r>
              <a:rPr lang="en-US" sz="2400" dirty="0" smtClean="0"/>
              <a:t>The </a:t>
            </a:r>
            <a:r>
              <a:rPr lang="en-US" sz="2400" dirty="0"/>
              <a:t>irreversible binding of the aminoglycosides to the 30S subunit of the ribosome causes the misreading of the codons along the mRNA. This misreading of the codons causes an error in the proofreading process of translation leading to improper protein </a:t>
            </a:r>
            <a:r>
              <a:rPr lang="en-US" sz="2400" dirty="0" smtClean="0"/>
              <a:t>translation and bacterial </a:t>
            </a:r>
            <a:r>
              <a:rPr lang="en-US" sz="2400" dirty="0"/>
              <a:t>cell </a:t>
            </a:r>
            <a:r>
              <a:rPr lang="en-US" sz="2400" dirty="0" smtClean="0"/>
              <a:t>death</a:t>
            </a:r>
          </a:p>
          <a:p>
            <a:pPr marL="342900" indent="-342900" algn="just">
              <a:buFont typeface="Wingdings" panose="05000000000000000000" pitchFamily="2" charset="2"/>
              <a:buChar char="q"/>
            </a:pPr>
            <a:r>
              <a:rPr lang="en-US" sz="2400" dirty="0" smtClean="0"/>
              <a:t>The </a:t>
            </a:r>
            <a:r>
              <a:rPr lang="en-US" sz="2400" dirty="0"/>
              <a:t>irreversible binding of the aminoglycosides to the 30S subunit of the ribosome </a:t>
            </a:r>
            <a:r>
              <a:rPr lang="en-US" sz="2400" dirty="0" smtClean="0"/>
              <a:t>inhibits </a:t>
            </a:r>
            <a:r>
              <a:rPr lang="en-US" sz="2400" dirty="0"/>
              <a:t>the translocation of the </a:t>
            </a:r>
            <a:r>
              <a:rPr lang="en-US" sz="2400" dirty="0" err="1"/>
              <a:t>tRNA</a:t>
            </a:r>
            <a:r>
              <a:rPr lang="en-US" sz="2400" dirty="0"/>
              <a:t> from the A-site of the ribosome to the P-site of the ribosome. As </a:t>
            </a:r>
            <a:r>
              <a:rPr lang="en-US" sz="2400" dirty="0" smtClean="0"/>
              <a:t>a </a:t>
            </a:r>
            <a:r>
              <a:rPr lang="en-US" sz="2400" dirty="0"/>
              <a:t>result of which the protein </a:t>
            </a:r>
            <a:r>
              <a:rPr lang="en-US" sz="2400" dirty="0" smtClean="0"/>
              <a:t>can’t be synthesized.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337" y="886508"/>
            <a:ext cx="3978442" cy="26267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337" y="3635125"/>
            <a:ext cx="3978442" cy="2852468"/>
          </a:xfrm>
          <a:prstGeom prst="rect">
            <a:avLst/>
          </a:prstGeom>
        </p:spPr>
      </p:pic>
      <p:sp>
        <p:nvSpPr>
          <p:cNvPr id="6" name="Rectangle 5"/>
          <p:cNvSpPr/>
          <p:nvPr/>
        </p:nvSpPr>
        <p:spPr>
          <a:xfrm>
            <a:off x="659369" y="147844"/>
            <a:ext cx="6178807" cy="523220"/>
          </a:xfrm>
          <a:prstGeom prst="rect">
            <a:avLst/>
          </a:prstGeom>
        </p:spPr>
        <p:txBody>
          <a:bodyPr wrap="none">
            <a:spAutoFit/>
          </a:bodyPr>
          <a:lstStyle/>
          <a:p>
            <a:r>
              <a:rPr lang="en-US" sz="2800" dirty="0">
                <a:solidFill>
                  <a:srgbClr val="C00000"/>
                </a:solidFill>
              </a:rPr>
              <a:t>Mechanism of Action of Aminoglycosides</a:t>
            </a:r>
          </a:p>
        </p:txBody>
      </p:sp>
    </p:spTree>
    <p:extLst>
      <p:ext uri="{BB962C8B-B14F-4D97-AF65-F5344CB8AC3E}">
        <p14:creationId xmlns:p14="http://schemas.microsoft.com/office/powerpoint/2010/main" val="79701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463" y="308629"/>
            <a:ext cx="3949799" cy="523220"/>
          </a:xfrm>
          <a:prstGeom prst="rect">
            <a:avLst/>
          </a:prstGeom>
        </p:spPr>
        <p:txBody>
          <a:bodyPr wrap="none">
            <a:spAutoFit/>
          </a:bodyPr>
          <a:lstStyle/>
          <a:p>
            <a:r>
              <a:rPr lang="en-US" sz="2800" dirty="0">
                <a:solidFill>
                  <a:srgbClr val="C00000"/>
                </a:solidFill>
              </a:rPr>
              <a:t>Mechanisms of resistance</a:t>
            </a:r>
          </a:p>
        </p:txBody>
      </p:sp>
      <p:sp>
        <p:nvSpPr>
          <p:cNvPr id="3" name="Rectangle 2"/>
          <p:cNvSpPr/>
          <p:nvPr/>
        </p:nvSpPr>
        <p:spPr>
          <a:xfrm>
            <a:off x="593558" y="856357"/>
            <a:ext cx="10684042" cy="6001643"/>
          </a:xfrm>
          <a:prstGeom prst="rect">
            <a:avLst/>
          </a:prstGeom>
        </p:spPr>
        <p:txBody>
          <a:bodyPr wrap="square">
            <a:spAutoFit/>
          </a:bodyPr>
          <a:lstStyle/>
          <a:p>
            <a:r>
              <a:rPr lang="en-US" sz="2400" dirty="0" smtClean="0">
                <a:solidFill>
                  <a:srgbClr val="FF0000"/>
                </a:solidFill>
              </a:rPr>
              <a:t>1. Intrinsic </a:t>
            </a:r>
            <a:r>
              <a:rPr lang="en-US" sz="2400" dirty="0">
                <a:solidFill>
                  <a:srgbClr val="FF0000"/>
                </a:solidFill>
              </a:rPr>
              <a:t>resistance</a:t>
            </a:r>
          </a:p>
          <a:p>
            <a:pPr algn="just"/>
            <a:r>
              <a:rPr lang="en-US" sz="2400" dirty="0"/>
              <a:t>Some bacteria possess natural (intrinsic) </a:t>
            </a:r>
            <a:r>
              <a:rPr lang="en-US" sz="2400" dirty="0" smtClean="0"/>
              <a:t>resistances. </a:t>
            </a:r>
            <a:r>
              <a:rPr lang="en-US" sz="2400" dirty="0"/>
              <a:t>An example of natural resistance is </a:t>
            </a:r>
            <a:r>
              <a:rPr lang="en-US" sz="2400" dirty="0" smtClean="0"/>
              <a:t>the inability </a:t>
            </a:r>
            <a:r>
              <a:rPr lang="en-US" sz="2400" dirty="0"/>
              <a:t>of aminoglycosides to penetrate the cell wall of streptococci and enterococci </a:t>
            </a:r>
            <a:r>
              <a:rPr lang="en-US" sz="2400" dirty="0" smtClean="0"/>
              <a:t>in sufficient </a:t>
            </a:r>
            <a:r>
              <a:rPr lang="en-US" sz="2400" dirty="0"/>
              <a:t>concentration to be toxic, due to poor transport across the </a:t>
            </a:r>
            <a:r>
              <a:rPr lang="en-US" sz="2400" dirty="0" smtClean="0"/>
              <a:t>cytoplasmic membrane</a:t>
            </a:r>
            <a:r>
              <a:rPr lang="en-US" sz="2400" dirty="0"/>
              <a:t>. </a:t>
            </a:r>
            <a:endParaRPr lang="en-US" sz="2400" dirty="0" smtClean="0"/>
          </a:p>
          <a:p>
            <a:pPr algn="just"/>
            <a:r>
              <a:rPr lang="en-US" sz="2400" dirty="0" smtClean="0">
                <a:solidFill>
                  <a:srgbClr val="FF0000"/>
                </a:solidFill>
              </a:rPr>
              <a:t>2. Ribosome </a:t>
            </a:r>
            <a:r>
              <a:rPr lang="en-US" sz="2400" dirty="0">
                <a:solidFill>
                  <a:srgbClr val="FF0000"/>
                </a:solidFill>
              </a:rPr>
              <a:t>alteration</a:t>
            </a:r>
          </a:p>
          <a:p>
            <a:pPr algn="just"/>
            <a:r>
              <a:rPr lang="en-US" sz="2400" dirty="0" smtClean="0"/>
              <a:t>Methylation </a:t>
            </a:r>
            <a:r>
              <a:rPr lang="en-US" sz="2400" dirty="0"/>
              <a:t>of the bases involved in the binding of </a:t>
            </a:r>
            <a:r>
              <a:rPr lang="en-US" sz="2400" dirty="0" smtClean="0"/>
              <a:t>the aminoglycosides </a:t>
            </a:r>
            <a:r>
              <a:rPr lang="en-US" sz="2400" dirty="0"/>
              <a:t>to 16S </a:t>
            </a:r>
            <a:r>
              <a:rPr lang="en-US" sz="2400" dirty="0" err="1"/>
              <a:t>rRNA</a:t>
            </a:r>
            <a:r>
              <a:rPr lang="en-US" sz="2400" dirty="0"/>
              <a:t> by acquisition of a plasmid carrying the </a:t>
            </a:r>
            <a:r>
              <a:rPr lang="en-US" sz="2400" dirty="0" smtClean="0"/>
              <a:t>genetic determinants </a:t>
            </a:r>
            <a:r>
              <a:rPr lang="en-US" sz="2400" dirty="0"/>
              <a:t>has been described in </a:t>
            </a:r>
            <a:r>
              <a:rPr lang="en-US" sz="2400" i="1" dirty="0" err="1"/>
              <a:t>Enterobacteriaceae</a:t>
            </a:r>
            <a:r>
              <a:rPr lang="en-US" sz="2400" dirty="0"/>
              <a:t> and </a:t>
            </a:r>
            <a:r>
              <a:rPr lang="en-US" sz="2400" i="1" dirty="0" err="1" smtClean="0"/>
              <a:t>Pseudomonas</a:t>
            </a:r>
            <a:r>
              <a:rPr lang="en-US" sz="2400" dirty="0" err="1" smtClean="0"/>
              <a:t>.These</a:t>
            </a:r>
            <a:r>
              <a:rPr lang="en-US" sz="2400" dirty="0" smtClean="0"/>
              <a:t> enzymes </a:t>
            </a:r>
            <a:r>
              <a:rPr lang="en-US" sz="2400" dirty="0"/>
              <a:t>confer high level resistance to almost all clinically important </a:t>
            </a:r>
            <a:r>
              <a:rPr lang="en-US" sz="2400" dirty="0" smtClean="0"/>
              <a:t>4,6-disubstituted 2-deoxystreptamine </a:t>
            </a:r>
            <a:r>
              <a:rPr lang="en-US" sz="2400" dirty="0"/>
              <a:t>aminoglycosides (e.g. </a:t>
            </a:r>
            <a:r>
              <a:rPr lang="en-US" sz="2400" dirty="0" err="1"/>
              <a:t>amikacin</a:t>
            </a:r>
            <a:r>
              <a:rPr lang="en-US" sz="2400" dirty="0"/>
              <a:t>, tobramycin, and gentamicin</a:t>
            </a:r>
            <a:r>
              <a:rPr lang="en-US" sz="2400" dirty="0" smtClean="0"/>
              <a:t>)</a:t>
            </a:r>
          </a:p>
          <a:p>
            <a:pPr algn="just"/>
            <a:r>
              <a:rPr lang="en-US" sz="2400" dirty="0" smtClean="0"/>
              <a:t>High </a:t>
            </a:r>
            <a:r>
              <a:rPr lang="en-US" sz="2400" dirty="0"/>
              <a:t>level resistance to streptomycin and </a:t>
            </a:r>
            <a:r>
              <a:rPr lang="en-US" sz="2400" dirty="0" err="1"/>
              <a:t>spectinomycin</a:t>
            </a:r>
            <a:r>
              <a:rPr lang="en-US" sz="2400" dirty="0"/>
              <a:t> can result from single step mutations in chromosomal genes encoding ribosomal proteins: </a:t>
            </a:r>
            <a:r>
              <a:rPr lang="en-US" sz="2400" dirty="0" err="1"/>
              <a:t>rpsL</a:t>
            </a:r>
            <a:r>
              <a:rPr lang="en-US" sz="2400" dirty="0"/>
              <a:t> (or </a:t>
            </a:r>
            <a:r>
              <a:rPr lang="en-US" sz="2400" dirty="0" err="1"/>
              <a:t>strA</a:t>
            </a:r>
            <a:r>
              <a:rPr lang="en-US" sz="2400" dirty="0"/>
              <a:t>), </a:t>
            </a:r>
            <a:r>
              <a:rPr lang="en-US" sz="2400" dirty="0" err="1"/>
              <a:t>rpsD</a:t>
            </a:r>
            <a:r>
              <a:rPr lang="en-US" sz="2400" dirty="0"/>
              <a:t> (or </a:t>
            </a:r>
            <a:r>
              <a:rPr lang="en-US" sz="2400" dirty="0" err="1"/>
              <a:t>ramA</a:t>
            </a:r>
            <a:r>
              <a:rPr lang="en-US" sz="2400" dirty="0"/>
              <a:t> or sud2), </a:t>
            </a:r>
            <a:r>
              <a:rPr lang="en-US" sz="2400" dirty="0" err="1"/>
              <a:t>rpsE</a:t>
            </a:r>
            <a:r>
              <a:rPr lang="en-US" sz="2400" dirty="0"/>
              <a:t> (</a:t>
            </a:r>
            <a:r>
              <a:rPr lang="en-US" sz="2400" dirty="0" err="1"/>
              <a:t>eps</a:t>
            </a:r>
            <a:r>
              <a:rPr lang="en-US" sz="2400" dirty="0"/>
              <a:t> or </a:t>
            </a:r>
            <a:r>
              <a:rPr lang="en-US" sz="2400" dirty="0" err="1"/>
              <a:t>spc</a:t>
            </a:r>
            <a:r>
              <a:rPr lang="en-US" sz="2400" dirty="0"/>
              <a:t> or </a:t>
            </a:r>
            <a:r>
              <a:rPr lang="en-US" sz="2400" dirty="0" err="1"/>
              <a:t>spcA</a:t>
            </a:r>
            <a:r>
              <a:rPr lang="en-US" sz="2400" dirty="0"/>
              <a:t>). Mutations in </a:t>
            </a:r>
            <a:r>
              <a:rPr lang="en-US" sz="2400" dirty="0" err="1"/>
              <a:t>strC</a:t>
            </a:r>
            <a:r>
              <a:rPr lang="en-US" sz="2400" dirty="0"/>
              <a:t> (or </a:t>
            </a:r>
            <a:r>
              <a:rPr lang="en-US" sz="2400" dirty="0" err="1"/>
              <a:t>strB</a:t>
            </a:r>
            <a:r>
              <a:rPr lang="en-US" sz="2400" dirty="0"/>
              <a:t>) generate a low-level streptomycin resistance.</a:t>
            </a:r>
          </a:p>
          <a:p>
            <a:pPr algn="just"/>
            <a:endParaRPr lang="en-US" sz="2400" dirty="0"/>
          </a:p>
        </p:txBody>
      </p:sp>
    </p:spTree>
    <p:extLst>
      <p:ext uri="{BB962C8B-B14F-4D97-AF65-F5344CB8AC3E}">
        <p14:creationId xmlns:p14="http://schemas.microsoft.com/office/powerpoint/2010/main" val="63933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305" y="208547"/>
            <a:ext cx="952377" cy="523220"/>
          </a:xfrm>
          <a:prstGeom prst="rect">
            <a:avLst/>
          </a:prstGeom>
          <a:noFill/>
        </p:spPr>
        <p:txBody>
          <a:bodyPr wrap="none" rtlCol="0">
            <a:spAutoFit/>
          </a:bodyPr>
          <a:lstStyle/>
          <a:p>
            <a:r>
              <a:rPr lang="en-US" sz="2800" dirty="0" smtClean="0">
                <a:solidFill>
                  <a:srgbClr val="C00000"/>
                </a:solidFill>
              </a:rPr>
              <a:t>Conti</a:t>
            </a:r>
            <a:endParaRPr lang="en-US" sz="2800" dirty="0">
              <a:solidFill>
                <a:srgbClr val="C00000"/>
              </a:solidFill>
            </a:endParaRPr>
          </a:p>
        </p:txBody>
      </p:sp>
      <p:sp>
        <p:nvSpPr>
          <p:cNvPr id="3" name="Rectangle 2"/>
          <p:cNvSpPr/>
          <p:nvPr/>
        </p:nvSpPr>
        <p:spPr>
          <a:xfrm>
            <a:off x="497305" y="731767"/>
            <a:ext cx="11373853" cy="5632311"/>
          </a:xfrm>
          <a:prstGeom prst="rect">
            <a:avLst/>
          </a:prstGeom>
        </p:spPr>
        <p:txBody>
          <a:bodyPr wrap="square">
            <a:spAutoFit/>
          </a:bodyPr>
          <a:lstStyle/>
          <a:p>
            <a:pPr algn="just"/>
            <a:r>
              <a:rPr lang="en-US" sz="2400" dirty="0" smtClean="0">
                <a:solidFill>
                  <a:srgbClr val="FF0000"/>
                </a:solidFill>
              </a:rPr>
              <a:t>3. Decreased </a:t>
            </a:r>
            <a:r>
              <a:rPr lang="en-US" sz="2400" dirty="0">
                <a:solidFill>
                  <a:srgbClr val="FF0000"/>
                </a:solidFill>
              </a:rPr>
              <a:t>permeability</a:t>
            </a:r>
          </a:p>
          <a:p>
            <a:pPr algn="just"/>
            <a:r>
              <a:rPr lang="en-US" sz="2400" dirty="0" smtClean="0"/>
              <a:t>Absence </a:t>
            </a:r>
            <a:r>
              <a:rPr lang="en-US" sz="2400" dirty="0"/>
              <a:t>of or alteration in the aminoglycoside transport system, inadequate membrane potential, modification in the LPS (</a:t>
            </a:r>
            <a:r>
              <a:rPr lang="en-US" sz="2400" dirty="0" err="1"/>
              <a:t>lipopolysacchaccarides</a:t>
            </a:r>
            <a:r>
              <a:rPr lang="en-US" sz="2400" dirty="0"/>
              <a:t>) phenotype can result in a cross resistance to all aminoglycosides.</a:t>
            </a:r>
          </a:p>
          <a:p>
            <a:pPr algn="just"/>
            <a:r>
              <a:rPr lang="en-US" sz="2400" dirty="0" smtClean="0">
                <a:solidFill>
                  <a:srgbClr val="FF0000"/>
                </a:solidFill>
              </a:rPr>
              <a:t>4. Inactivation </a:t>
            </a:r>
            <a:r>
              <a:rPr lang="en-US" sz="2400" dirty="0">
                <a:solidFill>
                  <a:srgbClr val="FF0000"/>
                </a:solidFill>
              </a:rPr>
              <a:t>of </a:t>
            </a:r>
            <a:r>
              <a:rPr lang="en-US" sz="2400" dirty="0" smtClean="0">
                <a:solidFill>
                  <a:srgbClr val="FF0000"/>
                </a:solidFill>
              </a:rPr>
              <a:t>aminoglycosides</a:t>
            </a:r>
          </a:p>
          <a:p>
            <a:pPr algn="just"/>
            <a:r>
              <a:rPr lang="en-US" sz="2400" dirty="0" smtClean="0"/>
              <a:t>AME`s </a:t>
            </a:r>
            <a:r>
              <a:rPr lang="en-US" sz="2400" dirty="0"/>
              <a:t>are the most important mechanism of resistance to aminoglycoside </a:t>
            </a:r>
            <a:r>
              <a:rPr lang="en-US" sz="2400" dirty="0" smtClean="0"/>
              <a:t>antibiotics. </a:t>
            </a:r>
            <a:r>
              <a:rPr lang="en-US" sz="2400" dirty="0"/>
              <a:t>The </a:t>
            </a:r>
          </a:p>
          <a:p>
            <a:pPr algn="just"/>
            <a:r>
              <a:rPr lang="en-US" sz="2400" dirty="0"/>
              <a:t>enzymes inactivate aminoglycosides by transferring a functional group to the </a:t>
            </a:r>
            <a:r>
              <a:rPr lang="en-US" sz="2400" dirty="0" err="1" smtClean="0"/>
              <a:t>minoglycoside</a:t>
            </a:r>
            <a:r>
              <a:rPr lang="en-US" sz="2400" dirty="0" smtClean="0"/>
              <a:t> </a:t>
            </a:r>
            <a:r>
              <a:rPr lang="en-US" sz="2400" dirty="0" smtClean="0"/>
              <a:t>structure</a:t>
            </a:r>
            <a:r>
              <a:rPr lang="en-US" sz="2400" dirty="0"/>
              <a:t>. This makes the aminoglycoside unable to interact with the ribosome effectively. There are </a:t>
            </a:r>
            <a:r>
              <a:rPr lang="en-US" sz="2400" dirty="0" smtClean="0"/>
              <a:t>3 types </a:t>
            </a:r>
            <a:r>
              <a:rPr lang="en-US" sz="2400" dirty="0"/>
              <a:t>of </a:t>
            </a:r>
            <a:r>
              <a:rPr lang="en-US" sz="2400" dirty="0" smtClean="0"/>
              <a:t>enzymes:</a:t>
            </a:r>
          </a:p>
          <a:p>
            <a:pPr marL="342900" indent="-342900" algn="just">
              <a:buFont typeface="Wingdings" panose="05000000000000000000" pitchFamily="2" charset="2"/>
              <a:buChar char="q"/>
            </a:pPr>
            <a:r>
              <a:rPr lang="en-US" sz="2400" dirty="0" smtClean="0"/>
              <a:t>Aminoglycoside </a:t>
            </a:r>
            <a:r>
              <a:rPr lang="en-US" sz="2400" dirty="0" err="1"/>
              <a:t>nucleotidyltransferases</a:t>
            </a:r>
            <a:r>
              <a:rPr lang="en-US" sz="2400" dirty="0"/>
              <a:t> (ANT`s) transfer a nucleotide triphosphate moiety to </a:t>
            </a:r>
            <a:r>
              <a:rPr lang="en-US" sz="2400" dirty="0" smtClean="0"/>
              <a:t>a </a:t>
            </a:r>
            <a:r>
              <a:rPr lang="en-US" sz="2400" dirty="0"/>
              <a:t>hydroxyl group </a:t>
            </a:r>
          </a:p>
          <a:p>
            <a:pPr marL="342900" indent="-342900" algn="just">
              <a:buFont typeface="Wingdings" panose="05000000000000000000" pitchFamily="2" charset="2"/>
              <a:buChar char="q"/>
            </a:pPr>
            <a:r>
              <a:rPr lang="en-US" sz="2400" dirty="0" smtClean="0"/>
              <a:t>Aminoglycoside </a:t>
            </a:r>
            <a:r>
              <a:rPr lang="en-US" sz="2400" dirty="0" err="1"/>
              <a:t>acetyltransferases</a:t>
            </a:r>
            <a:r>
              <a:rPr lang="en-US" sz="2400" dirty="0"/>
              <a:t> (AAC`s) transfer the </a:t>
            </a:r>
            <a:r>
              <a:rPr lang="en-US" sz="2400" dirty="0" err="1"/>
              <a:t>acetylgroup</a:t>
            </a:r>
            <a:r>
              <a:rPr lang="en-US" sz="2400" dirty="0"/>
              <a:t> from acetyl-CoA to an </a:t>
            </a:r>
            <a:r>
              <a:rPr lang="en-US" sz="2400" dirty="0" smtClean="0"/>
              <a:t>amino </a:t>
            </a:r>
            <a:r>
              <a:rPr lang="en-US" sz="2400" dirty="0"/>
              <a:t>group </a:t>
            </a:r>
          </a:p>
          <a:p>
            <a:pPr marL="342900" indent="-342900" algn="just">
              <a:buFont typeface="Wingdings" panose="05000000000000000000" pitchFamily="2" charset="2"/>
              <a:buChar char="q"/>
            </a:pPr>
            <a:r>
              <a:rPr lang="en-US" sz="2400" dirty="0" smtClean="0"/>
              <a:t>Aminoglycoside </a:t>
            </a:r>
            <a:r>
              <a:rPr lang="en-US" sz="2400" dirty="0" err="1"/>
              <a:t>phosphotransferases</a:t>
            </a:r>
            <a:r>
              <a:rPr lang="en-US" sz="2400" dirty="0"/>
              <a:t> (APH`s) transfer the </a:t>
            </a:r>
            <a:r>
              <a:rPr lang="en-US" sz="2400" dirty="0" err="1"/>
              <a:t>phosphoryl</a:t>
            </a:r>
            <a:r>
              <a:rPr lang="en-US" sz="2400" dirty="0"/>
              <a:t> group from ATP to a </a:t>
            </a:r>
            <a:r>
              <a:rPr lang="en-US" sz="2400" dirty="0" smtClean="0"/>
              <a:t>hydroxyl </a:t>
            </a:r>
            <a:r>
              <a:rPr lang="en-US" sz="2400" dirty="0"/>
              <a:t>group </a:t>
            </a:r>
          </a:p>
        </p:txBody>
      </p:sp>
    </p:spTree>
    <p:extLst>
      <p:ext uri="{BB962C8B-B14F-4D97-AF65-F5344CB8AC3E}">
        <p14:creationId xmlns:p14="http://schemas.microsoft.com/office/powerpoint/2010/main" val="227194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20000"/>
          </a:blip>
          <a:stretch>
            <a:fillRect/>
          </a:stretch>
        </p:blipFill>
        <p:spPr>
          <a:xfrm>
            <a:off x="753979" y="503577"/>
            <a:ext cx="11009511" cy="6089727"/>
          </a:xfrm>
          <a:prstGeom prst="rect">
            <a:avLst/>
          </a:prstGeom>
        </p:spPr>
      </p:pic>
      <p:sp>
        <p:nvSpPr>
          <p:cNvPr id="4" name="Rectangle 3"/>
          <p:cNvSpPr/>
          <p:nvPr/>
        </p:nvSpPr>
        <p:spPr>
          <a:xfrm>
            <a:off x="753979" y="0"/>
            <a:ext cx="6361742" cy="523220"/>
          </a:xfrm>
          <a:prstGeom prst="rect">
            <a:avLst/>
          </a:prstGeom>
        </p:spPr>
        <p:txBody>
          <a:bodyPr wrap="none">
            <a:spAutoFit/>
          </a:bodyPr>
          <a:lstStyle/>
          <a:p>
            <a:r>
              <a:rPr lang="en-US" sz="2800" dirty="0">
                <a:solidFill>
                  <a:srgbClr val="C00000"/>
                </a:solidFill>
              </a:rPr>
              <a:t>Aminoglycoside modifying enzymes (AME)</a:t>
            </a:r>
          </a:p>
        </p:txBody>
      </p:sp>
    </p:spTree>
    <p:extLst>
      <p:ext uri="{BB962C8B-B14F-4D97-AF65-F5344CB8AC3E}">
        <p14:creationId xmlns:p14="http://schemas.microsoft.com/office/powerpoint/2010/main" val="211708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096" y="816018"/>
            <a:ext cx="7507704" cy="6001643"/>
          </a:xfrm>
          <a:prstGeom prst="rect">
            <a:avLst/>
          </a:prstGeom>
        </p:spPr>
        <p:txBody>
          <a:bodyPr wrap="square">
            <a:spAutoFit/>
          </a:bodyPr>
          <a:lstStyle/>
          <a:p>
            <a:pPr algn="just"/>
            <a:r>
              <a:rPr lang="en-US" sz="2400" dirty="0" smtClean="0">
                <a:solidFill>
                  <a:srgbClr val="FF0000"/>
                </a:solidFill>
              </a:rPr>
              <a:t>1. Nephrotoxicity</a:t>
            </a:r>
          </a:p>
          <a:p>
            <a:pPr marL="342900" indent="-342900" algn="just">
              <a:buFont typeface="Wingdings" panose="05000000000000000000" pitchFamily="2" charset="2"/>
              <a:buChar char="q"/>
            </a:pPr>
            <a:r>
              <a:rPr lang="en-US" sz="2400" dirty="0"/>
              <a:t>More </a:t>
            </a:r>
            <a:r>
              <a:rPr lang="en-US" sz="2400" dirty="0" err="1"/>
              <a:t>polycationic</a:t>
            </a:r>
            <a:r>
              <a:rPr lang="en-US" sz="2400" dirty="0"/>
              <a:t> like gentamicin and neomycin, enter proximal tubular cells by pinocytosis</a:t>
            </a:r>
            <a:r>
              <a:rPr lang="en-US" sz="2400" dirty="0" smtClean="0"/>
              <a:t>. Inhibit </a:t>
            </a:r>
            <a:r>
              <a:rPr lang="en-US" sz="2400" dirty="0" err="1"/>
              <a:t>lysosomal</a:t>
            </a:r>
            <a:r>
              <a:rPr lang="en-US" sz="2400" dirty="0"/>
              <a:t> </a:t>
            </a:r>
            <a:r>
              <a:rPr lang="en-US" sz="2400" dirty="0" smtClean="0"/>
              <a:t>enzymes and the </a:t>
            </a:r>
            <a:r>
              <a:rPr lang="en-US" sz="2400" dirty="0"/>
              <a:t>vesicles accumulate </a:t>
            </a:r>
            <a:r>
              <a:rPr lang="en-US" sz="2400" dirty="0" smtClean="0"/>
              <a:t>as </a:t>
            </a:r>
            <a:r>
              <a:rPr lang="en-US" sz="2400" dirty="0" err="1" smtClean="0"/>
              <a:t>cytosegresomes</a:t>
            </a:r>
            <a:r>
              <a:rPr lang="en-US" sz="2400" dirty="0" smtClean="0"/>
              <a:t>. </a:t>
            </a:r>
          </a:p>
          <a:p>
            <a:pPr marL="342900" indent="-342900" algn="just">
              <a:buFont typeface="Wingdings" panose="05000000000000000000" pitchFamily="2" charset="2"/>
              <a:buChar char="q"/>
            </a:pPr>
            <a:r>
              <a:rPr lang="en-US" sz="2400" dirty="0" smtClean="0"/>
              <a:t>Excessive </a:t>
            </a:r>
            <a:r>
              <a:rPr lang="en-US" sz="2400" dirty="0"/>
              <a:t>numbers of these apparently kill the cells, producing severe </a:t>
            </a:r>
            <a:r>
              <a:rPr lang="en-US" sz="2400" dirty="0" smtClean="0"/>
              <a:t>toxicity</a:t>
            </a:r>
          </a:p>
          <a:p>
            <a:pPr algn="just"/>
            <a:r>
              <a:rPr lang="en-US" sz="2400" dirty="0" smtClean="0">
                <a:solidFill>
                  <a:srgbClr val="FF0000"/>
                </a:solidFill>
              </a:rPr>
              <a:t>2. Ototoxicity</a:t>
            </a:r>
          </a:p>
          <a:p>
            <a:pPr marL="342900" indent="-342900" algn="just">
              <a:buFont typeface="Wingdings" panose="05000000000000000000" pitchFamily="2" charset="2"/>
              <a:buChar char="q"/>
            </a:pPr>
            <a:r>
              <a:rPr lang="en-US" sz="2400" dirty="0" smtClean="0"/>
              <a:t>Progressively </a:t>
            </a:r>
            <a:r>
              <a:rPr lang="en-US" sz="2400" dirty="0"/>
              <a:t>damage the sensory cells of the cochlea and vestibular apparatus</a:t>
            </a:r>
          </a:p>
          <a:p>
            <a:pPr marL="342900" indent="-342900" algn="just">
              <a:buFont typeface="Wingdings" panose="05000000000000000000" pitchFamily="2" charset="2"/>
              <a:buChar char="q"/>
            </a:pPr>
            <a:r>
              <a:rPr lang="en-US" sz="2400" dirty="0"/>
              <a:t>Killed sensory cells do not regenerate</a:t>
            </a:r>
          </a:p>
          <a:p>
            <a:pPr marL="342900" indent="-342900" algn="just">
              <a:buFont typeface="Wingdings" panose="05000000000000000000" pitchFamily="2" charset="2"/>
              <a:buChar char="q"/>
            </a:pPr>
            <a:r>
              <a:rPr lang="en-US" sz="2400" dirty="0" smtClean="0"/>
              <a:t>Loss </a:t>
            </a:r>
            <a:r>
              <a:rPr lang="en-US" sz="2400" dirty="0"/>
              <a:t>of hearing, vertigo, ataxia, and loss of balance</a:t>
            </a:r>
          </a:p>
          <a:p>
            <a:pPr algn="just"/>
            <a:r>
              <a:rPr lang="en-US" sz="2400" dirty="0" smtClean="0">
                <a:solidFill>
                  <a:srgbClr val="FF0000"/>
                </a:solidFill>
              </a:rPr>
              <a:t>3. Neuromuscular paralysis</a:t>
            </a:r>
          </a:p>
          <a:p>
            <a:pPr algn="just"/>
            <a:r>
              <a:rPr lang="en-US" sz="2400" dirty="0" smtClean="0"/>
              <a:t>Inhibit </a:t>
            </a:r>
            <a:r>
              <a:rPr lang="en-US" sz="2400" dirty="0" err="1"/>
              <a:t>Ca</a:t>
            </a:r>
            <a:r>
              <a:rPr lang="en-US" sz="2400" dirty="0"/>
              <a:t>++ into nerve on depolarization </a:t>
            </a:r>
          </a:p>
          <a:p>
            <a:pPr algn="just"/>
            <a:r>
              <a:rPr lang="en-US" sz="2400" dirty="0"/>
              <a:t>required for </a:t>
            </a:r>
            <a:r>
              <a:rPr lang="en-US" sz="2400" dirty="0" err="1"/>
              <a:t>exocytotic</a:t>
            </a:r>
            <a:r>
              <a:rPr lang="en-US" sz="2400" dirty="0"/>
              <a:t> </a:t>
            </a:r>
            <a:r>
              <a:rPr lang="en-US" sz="2400" dirty="0" err="1"/>
              <a:t>ACh</a:t>
            </a:r>
            <a:r>
              <a:rPr lang="en-US" sz="2400" dirty="0"/>
              <a:t> release</a:t>
            </a:r>
          </a:p>
          <a:p>
            <a:pPr algn="just"/>
            <a:r>
              <a:rPr lang="en-US" sz="2400" dirty="0" smtClean="0"/>
              <a:t>Weakness and respiratory paralysis</a:t>
            </a:r>
            <a:endParaRPr lang="en-US" dirty="0"/>
          </a:p>
        </p:txBody>
      </p:sp>
      <p:sp>
        <p:nvSpPr>
          <p:cNvPr id="3" name="Rectangle 2"/>
          <p:cNvSpPr/>
          <p:nvPr/>
        </p:nvSpPr>
        <p:spPr>
          <a:xfrm>
            <a:off x="417095" y="292798"/>
            <a:ext cx="5575501" cy="523220"/>
          </a:xfrm>
          <a:prstGeom prst="rect">
            <a:avLst/>
          </a:prstGeom>
        </p:spPr>
        <p:txBody>
          <a:bodyPr wrap="none">
            <a:spAutoFit/>
          </a:bodyPr>
          <a:lstStyle/>
          <a:p>
            <a:r>
              <a:rPr lang="en-US" sz="2800" dirty="0">
                <a:solidFill>
                  <a:srgbClr val="C00000"/>
                </a:solidFill>
              </a:rPr>
              <a:t>Toxicity of aminoglycoside antibiotics</a:t>
            </a:r>
          </a:p>
        </p:txBody>
      </p:sp>
      <p:pic>
        <p:nvPicPr>
          <p:cNvPr id="4" name="Picture 3"/>
          <p:cNvPicPr>
            <a:picLocks noChangeAspect="1"/>
          </p:cNvPicPr>
          <p:nvPr/>
        </p:nvPicPr>
        <p:blipFill>
          <a:blip r:embed="rId2"/>
          <a:stretch>
            <a:fillRect/>
          </a:stretch>
        </p:blipFill>
        <p:spPr>
          <a:xfrm>
            <a:off x="7924800" y="2165684"/>
            <a:ext cx="3829050" cy="3673964"/>
          </a:xfrm>
          <a:prstGeom prst="rect">
            <a:avLst/>
          </a:prstGeom>
        </p:spPr>
      </p:pic>
    </p:spTree>
    <p:extLst>
      <p:ext uri="{BB962C8B-B14F-4D97-AF65-F5344CB8AC3E}">
        <p14:creationId xmlns:p14="http://schemas.microsoft.com/office/powerpoint/2010/main" val="206944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2042" y="152648"/>
            <a:ext cx="5617212" cy="6424616"/>
          </a:xfrm>
          <a:prstGeom prst="rect">
            <a:avLst/>
          </a:prstGeom>
        </p:spPr>
      </p:pic>
      <p:sp>
        <p:nvSpPr>
          <p:cNvPr id="3" name="Rectangle 2"/>
          <p:cNvSpPr/>
          <p:nvPr/>
        </p:nvSpPr>
        <p:spPr>
          <a:xfrm>
            <a:off x="522611" y="1579801"/>
            <a:ext cx="5229726" cy="2677656"/>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Semisynthetic </a:t>
            </a:r>
            <a:r>
              <a:rPr lang="en-US" sz="2400" dirty="0" err="1"/>
              <a:t>penicillins</a:t>
            </a:r>
            <a:r>
              <a:rPr lang="en-US" sz="2400" dirty="0"/>
              <a:t> such as </a:t>
            </a:r>
            <a:r>
              <a:rPr lang="en-US" sz="2400" dirty="0" smtClean="0"/>
              <a:t>methicillin, </a:t>
            </a:r>
            <a:r>
              <a:rPr lang="en-US" sz="2400" dirty="0" err="1" smtClean="0"/>
              <a:t>oxacillin</a:t>
            </a:r>
            <a:r>
              <a:rPr lang="en-US" sz="2400" dirty="0" smtClean="0"/>
              <a:t>, ampicillin and </a:t>
            </a:r>
            <a:r>
              <a:rPr lang="en-US" sz="2400" dirty="0" err="1" smtClean="0"/>
              <a:t>carbenicillin</a:t>
            </a:r>
            <a:r>
              <a:rPr lang="en-US" sz="2400" dirty="0" smtClean="0"/>
              <a:t> have </a:t>
            </a:r>
            <a:r>
              <a:rPr lang="en-US" sz="2400" dirty="0"/>
              <a:t>been chemically altered with side </a:t>
            </a:r>
            <a:r>
              <a:rPr lang="en-US" sz="2400" dirty="0" smtClean="0"/>
              <a:t>chains</a:t>
            </a:r>
          </a:p>
          <a:p>
            <a:pPr marL="342900" indent="-342900" algn="just">
              <a:buFont typeface="Wingdings" panose="05000000000000000000" pitchFamily="2" charset="2"/>
              <a:buChar char="q"/>
            </a:pPr>
            <a:r>
              <a:rPr lang="en-US" sz="2400" dirty="0" smtClean="0"/>
              <a:t>This </a:t>
            </a:r>
            <a:r>
              <a:rPr lang="en-US" sz="2400" dirty="0"/>
              <a:t>increases their spectrum and makes them useful in treating </a:t>
            </a:r>
            <a:r>
              <a:rPr lang="en-US" sz="2400" dirty="0" smtClean="0"/>
              <a:t>many </a:t>
            </a:r>
            <a:r>
              <a:rPr lang="en-US" sz="2400" dirty="0"/>
              <a:t>types of gram-negative infections. </a:t>
            </a:r>
          </a:p>
        </p:txBody>
      </p:sp>
      <p:sp>
        <p:nvSpPr>
          <p:cNvPr id="4" name="Rectangle 3"/>
          <p:cNvSpPr/>
          <p:nvPr/>
        </p:nvSpPr>
        <p:spPr>
          <a:xfrm>
            <a:off x="522611" y="565529"/>
            <a:ext cx="3829382" cy="523220"/>
          </a:xfrm>
          <a:prstGeom prst="rect">
            <a:avLst/>
          </a:prstGeom>
        </p:spPr>
        <p:txBody>
          <a:bodyPr wrap="none">
            <a:spAutoFit/>
          </a:bodyPr>
          <a:lstStyle/>
          <a:p>
            <a:r>
              <a:rPr lang="en-US" sz="2800" dirty="0">
                <a:solidFill>
                  <a:srgbClr val="C00000"/>
                </a:solidFill>
              </a:rPr>
              <a:t>Semisynthetic </a:t>
            </a:r>
            <a:r>
              <a:rPr lang="en-US" sz="2800" dirty="0" err="1">
                <a:solidFill>
                  <a:srgbClr val="C00000"/>
                </a:solidFill>
              </a:rPr>
              <a:t>penicillins</a:t>
            </a:r>
            <a:r>
              <a:rPr lang="en-US" sz="2800" dirty="0">
                <a:solidFill>
                  <a:srgbClr val="C00000"/>
                </a:solidFill>
              </a:rPr>
              <a:t> </a:t>
            </a:r>
          </a:p>
        </p:txBody>
      </p:sp>
    </p:spTree>
    <p:extLst>
      <p:ext uri="{BB962C8B-B14F-4D97-AF65-F5344CB8AC3E}">
        <p14:creationId xmlns:p14="http://schemas.microsoft.com/office/powerpoint/2010/main" val="425118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94" y="772106"/>
            <a:ext cx="6344559" cy="4154984"/>
          </a:xfrm>
          <a:prstGeom prst="rect">
            <a:avLst/>
          </a:prstGeom>
        </p:spPr>
        <p:txBody>
          <a:bodyPr wrap="square">
            <a:spAutoFit/>
          </a:bodyPr>
          <a:lstStyle/>
          <a:p>
            <a:pPr marL="342900" indent="-342900" algn="just">
              <a:buFont typeface="Wingdings" panose="05000000000000000000" pitchFamily="2" charset="2"/>
              <a:buChar char="q"/>
            </a:pPr>
            <a:r>
              <a:rPr lang="en-US" sz="2400" dirty="0"/>
              <a:t>Cephalosporins are </a:t>
            </a:r>
            <a:r>
              <a:rPr lang="el-GR" sz="2400" dirty="0"/>
              <a:t>β-</a:t>
            </a:r>
            <a:r>
              <a:rPr lang="en-US" sz="2400" dirty="0"/>
              <a:t>lactam drugs that act in the same manner as </a:t>
            </a:r>
            <a:r>
              <a:rPr lang="en-US" sz="2400" dirty="0" err="1"/>
              <a:t>penicillins</a:t>
            </a:r>
            <a:r>
              <a:rPr lang="en-US" sz="2400" dirty="0"/>
              <a:t>; i.e., they </a:t>
            </a:r>
            <a:r>
              <a:rPr lang="en-US" sz="2400" dirty="0" smtClean="0"/>
              <a:t>inhibit </a:t>
            </a:r>
            <a:r>
              <a:rPr lang="en-US" sz="2400" dirty="0"/>
              <a:t>the cross-linking of peptidoglycan. </a:t>
            </a:r>
            <a:endParaRPr lang="en-US" sz="2400" dirty="0" smtClean="0"/>
          </a:p>
          <a:p>
            <a:pPr marL="342900" indent="-342900" algn="just">
              <a:buFont typeface="Wingdings" panose="05000000000000000000" pitchFamily="2" charset="2"/>
              <a:buChar char="q"/>
            </a:pPr>
            <a:r>
              <a:rPr lang="en-US" sz="2400" dirty="0" smtClean="0"/>
              <a:t>The </a:t>
            </a:r>
            <a:r>
              <a:rPr lang="en-US" sz="2400" dirty="0"/>
              <a:t>structures, however, are different: The </a:t>
            </a:r>
            <a:r>
              <a:rPr lang="en-US" sz="2400" dirty="0" err="1"/>
              <a:t>cephalosporins</a:t>
            </a:r>
            <a:r>
              <a:rPr lang="en-US" sz="2400" dirty="0"/>
              <a:t> have a six-membered </a:t>
            </a:r>
            <a:r>
              <a:rPr lang="en-US" sz="2400" dirty="0" err="1"/>
              <a:t>dihydrothiazine</a:t>
            </a:r>
            <a:r>
              <a:rPr lang="en-US" sz="2400" dirty="0"/>
              <a:t> ring adjacent to the </a:t>
            </a:r>
            <a:r>
              <a:rPr lang="el-GR" sz="2400" dirty="0"/>
              <a:t>β-</a:t>
            </a:r>
            <a:r>
              <a:rPr lang="en-US" sz="2400" dirty="0"/>
              <a:t>lactam ring (7-aminocephalosporanic acid nucleus</a:t>
            </a:r>
            <a:r>
              <a:rPr lang="en-US" sz="2400" dirty="0" smtClean="0"/>
              <a:t>), </a:t>
            </a:r>
            <a:r>
              <a:rPr lang="en-US" sz="2400" dirty="0"/>
              <a:t>whereas </a:t>
            </a:r>
            <a:r>
              <a:rPr lang="en-US" sz="2400" dirty="0" err="1"/>
              <a:t>penicillins</a:t>
            </a:r>
            <a:r>
              <a:rPr lang="en-US" sz="2400" dirty="0"/>
              <a:t> have a five-membered ring adjacent to the </a:t>
            </a:r>
            <a:r>
              <a:rPr lang="el-GR" sz="2400" dirty="0"/>
              <a:t>β-</a:t>
            </a:r>
            <a:r>
              <a:rPr lang="en-US" sz="2400" dirty="0"/>
              <a:t>lactam ring (6-aminopenicillanic acid </a:t>
            </a:r>
            <a:r>
              <a:rPr lang="en-US" sz="2400" dirty="0" smtClean="0"/>
              <a:t>nucleus</a:t>
            </a:r>
          </a:p>
          <a:p>
            <a:pPr algn="just"/>
            <a:endParaRPr lang="en-US" sz="2400" dirty="0"/>
          </a:p>
        </p:txBody>
      </p:sp>
      <p:pic>
        <p:nvPicPr>
          <p:cNvPr id="4" name="Picture 3"/>
          <p:cNvPicPr>
            <a:picLocks noChangeAspect="1"/>
          </p:cNvPicPr>
          <p:nvPr/>
        </p:nvPicPr>
        <p:blipFill>
          <a:blip r:embed="rId2"/>
          <a:stretch>
            <a:fillRect/>
          </a:stretch>
        </p:blipFill>
        <p:spPr>
          <a:xfrm>
            <a:off x="6978316" y="3079137"/>
            <a:ext cx="4797842" cy="2943962"/>
          </a:xfrm>
          <a:prstGeom prst="rect">
            <a:avLst/>
          </a:prstGeom>
        </p:spPr>
      </p:pic>
      <p:sp>
        <p:nvSpPr>
          <p:cNvPr id="3" name="Rectangle 2"/>
          <p:cNvSpPr/>
          <p:nvPr/>
        </p:nvSpPr>
        <p:spPr>
          <a:xfrm>
            <a:off x="449179" y="248886"/>
            <a:ext cx="2430474" cy="523220"/>
          </a:xfrm>
          <a:prstGeom prst="rect">
            <a:avLst/>
          </a:prstGeom>
        </p:spPr>
        <p:txBody>
          <a:bodyPr wrap="none">
            <a:spAutoFit/>
          </a:bodyPr>
          <a:lstStyle/>
          <a:p>
            <a:r>
              <a:rPr lang="en-US" sz="2800" dirty="0">
                <a:solidFill>
                  <a:srgbClr val="C00000"/>
                </a:solidFill>
              </a:rPr>
              <a:t>Cephalosporins</a:t>
            </a:r>
          </a:p>
        </p:txBody>
      </p:sp>
    </p:spTree>
    <p:extLst>
      <p:ext uri="{BB962C8B-B14F-4D97-AF65-F5344CB8AC3E}">
        <p14:creationId xmlns:p14="http://schemas.microsoft.com/office/powerpoint/2010/main" val="18696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82470" y="825446"/>
            <a:ext cx="6743700" cy="5854323"/>
          </a:xfrm>
          <a:prstGeom prst="rect">
            <a:avLst/>
          </a:prstGeom>
        </p:spPr>
      </p:pic>
      <p:sp>
        <p:nvSpPr>
          <p:cNvPr id="4" name="Rectangle 3"/>
          <p:cNvSpPr/>
          <p:nvPr/>
        </p:nvSpPr>
        <p:spPr>
          <a:xfrm>
            <a:off x="498528" y="2054906"/>
            <a:ext cx="5817031" cy="2308324"/>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1st </a:t>
            </a:r>
            <a:r>
              <a:rPr lang="en-US" sz="2400" dirty="0"/>
              <a:t>gen: </a:t>
            </a:r>
            <a:r>
              <a:rPr lang="en-US" sz="2400" dirty="0" err="1"/>
              <a:t>cephalothin</a:t>
            </a:r>
            <a:endParaRPr lang="en-US" sz="2400" dirty="0"/>
          </a:p>
          <a:p>
            <a:pPr marL="342900" indent="-342900" algn="just">
              <a:buFont typeface="Wingdings" panose="05000000000000000000" pitchFamily="2" charset="2"/>
              <a:buChar char="q"/>
            </a:pPr>
            <a:r>
              <a:rPr lang="en-US" sz="2400" dirty="0"/>
              <a:t>2nd gen (</a:t>
            </a:r>
            <a:r>
              <a:rPr lang="en-US" sz="2400" dirty="0" err="1"/>
              <a:t>cephamycins</a:t>
            </a:r>
            <a:r>
              <a:rPr lang="en-US" sz="2400" dirty="0"/>
              <a:t>): </a:t>
            </a:r>
            <a:r>
              <a:rPr lang="en-US" sz="2400" dirty="0" err="1"/>
              <a:t>cefoxitin</a:t>
            </a:r>
            <a:r>
              <a:rPr lang="en-US" sz="2400" dirty="0"/>
              <a:t>, </a:t>
            </a:r>
            <a:r>
              <a:rPr lang="en-US" sz="2400" dirty="0" err="1"/>
              <a:t>cefotetan</a:t>
            </a:r>
            <a:endParaRPr lang="en-US" sz="2400" dirty="0"/>
          </a:p>
          <a:p>
            <a:pPr marL="342900" indent="-342900" algn="just">
              <a:buFont typeface="Wingdings" panose="05000000000000000000" pitchFamily="2" charset="2"/>
              <a:buChar char="q"/>
            </a:pPr>
            <a:r>
              <a:rPr lang="en-US" sz="2400" dirty="0"/>
              <a:t>3rd gen: </a:t>
            </a:r>
            <a:r>
              <a:rPr lang="en-US" sz="2400" dirty="0" err="1"/>
              <a:t>ceftazidime</a:t>
            </a:r>
            <a:r>
              <a:rPr lang="en-US" sz="2400" dirty="0"/>
              <a:t>, </a:t>
            </a:r>
            <a:r>
              <a:rPr lang="en-US" sz="2400" dirty="0" err="1"/>
              <a:t>cefotaxime</a:t>
            </a:r>
            <a:r>
              <a:rPr lang="en-US" sz="2400" dirty="0"/>
              <a:t>, ceftriaxone</a:t>
            </a:r>
          </a:p>
          <a:p>
            <a:pPr marL="342900" indent="-342900" algn="just">
              <a:buFont typeface="Wingdings" panose="05000000000000000000" pitchFamily="2" charset="2"/>
              <a:buChar char="q"/>
            </a:pPr>
            <a:r>
              <a:rPr lang="en-US" sz="2400" dirty="0"/>
              <a:t>4th gen: </a:t>
            </a:r>
            <a:r>
              <a:rPr lang="en-US" sz="2400" dirty="0" err="1"/>
              <a:t>cefepime</a:t>
            </a:r>
            <a:endParaRPr lang="en-US" sz="2400" dirty="0"/>
          </a:p>
        </p:txBody>
      </p:sp>
      <p:sp>
        <p:nvSpPr>
          <p:cNvPr id="5" name="Rectangle 4"/>
          <p:cNvSpPr/>
          <p:nvPr/>
        </p:nvSpPr>
        <p:spPr>
          <a:xfrm>
            <a:off x="661261" y="145106"/>
            <a:ext cx="5491566" cy="523220"/>
          </a:xfrm>
          <a:prstGeom prst="rect">
            <a:avLst/>
          </a:prstGeom>
        </p:spPr>
        <p:txBody>
          <a:bodyPr wrap="square">
            <a:spAutoFit/>
          </a:bodyPr>
          <a:lstStyle/>
          <a:p>
            <a:r>
              <a:rPr lang="en-US" sz="2800" dirty="0">
                <a:solidFill>
                  <a:srgbClr val="C00000"/>
                </a:solidFill>
              </a:rPr>
              <a:t>Cephalosporins (generations)</a:t>
            </a:r>
          </a:p>
        </p:txBody>
      </p:sp>
    </p:spTree>
    <p:extLst>
      <p:ext uri="{BB962C8B-B14F-4D97-AF65-F5344CB8AC3E}">
        <p14:creationId xmlns:p14="http://schemas.microsoft.com/office/powerpoint/2010/main" val="56414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727" y="1170619"/>
            <a:ext cx="4860757" cy="5262979"/>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ß-lactam </a:t>
            </a:r>
            <a:r>
              <a:rPr lang="en-US" sz="2400" dirty="0"/>
              <a:t>antibiotics efficiently block the normal </a:t>
            </a:r>
            <a:r>
              <a:rPr lang="en-US" sz="2400" dirty="0" err="1" smtClean="0"/>
              <a:t>transpeptidation</a:t>
            </a:r>
            <a:r>
              <a:rPr lang="en-US" sz="2400" dirty="0" smtClean="0"/>
              <a:t> process by inhibiting the </a:t>
            </a:r>
            <a:r>
              <a:rPr lang="en-US" sz="2400" dirty="0"/>
              <a:t>bacterial </a:t>
            </a:r>
            <a:r>
              <a:rPr lang="en-US" sz="2400" dirty="0" err="1"/>
              <a:t>transpeptidases</a:t>
            </a:r>
            <a:r>
              <a:rPr lang="en-US" sz="2400" dirty="0"/>
              <a:t>, therefore these </a:t>
            </a:r>
            <a:r>
              <a:rPr lang="en-US" sz="2400" dirty="0" smtClean="0"/>
              <a:t>enzymes are </a:t>
            </a:r>
            <a:r>
              <a:rPr lang="en-US" sz="2400" dirty="0"/>
              <a:t>often termed penicillin binding proteins or PBPs</a:t>
            </a:r>
            <a:r>
              <a:rPr lang="en-US" sz="2400" dirty="0" smtClean="0"/>
              <a:t>.</a:t>
            </a:r>
          </a:p>
          <a:p>
            <a:pPr marL="342900" indent="-342900" algn="just">
              <a:buFont typeface="Wingdings" panose="05000000000000000000" pitchFamily="2" charset="2"/>
              <a:buChar char="q"/>
            </a:pPr>
            <a:r>
              <a:rPr lang="en-US" sz="2400" dirty="0"/>
              <a:t>They are able to do this </a:t>
            </a:r>
            <a:r>
              <a:rPr lang="en-US" sz="2400" dirty="0" smtClean="0"/>
              <a:t>due </a:t>
            </a:r>
            <a:r>
              <a:rPr lang="en-US" sz="2400" dirty="0"/>
              <a:t>to the </a:t>
            </a:r>
            <a:r>
              <a:rPr lang="en-US" sz="2400" dirty="0" err="1" smtClean="0"/>
              <a:t>stereochemical</a:t>
            </a:r>
            <a:r>
              <a:rPr lang="en-US" sz="2400" dirty="0" smtClean="0"/>
              <a:t> similarity </a:t>
            </a:r>
            <a:r>
              <a:rPr lang="en-US" sz="2400" dirty="0"/>
              <a:t>of the </a:t>
            </a:r>
            <a:r>
              <a:rPr lang="en-US" sz="2400" dirty="0" smtClean="0"/>
              <a:t>ß-lactam </a:t>
            </a:r>
            <a:r>
              <a:rPr lang="en-US" sz="2400" dirty="0"/>
              <a:t>moiety with the </a:t>
            </a:r>
            <a:r>
              <a:rPr lang="en-US" sz="2400" dirty="0" smtClean="0"/>
              <a:t>D-alanine–</a:t>
            </a:r>
            <a:r>
              <a:rPr lang="en-US" sz="2400" dirty="0" err="1" smtClean="0"/>
              <a:t>Dalanine</a:t>
            </a:r>
            <a:r>
              <a:rPr lang="en-US" sz="2400" dirty="0" smtClean="0"/>
              <a:t> substrate.</a:t>
            </a:r>
          </a:p>
          <a:p>
            <a:pPr marL="342900" indent="-342900" algn="just">
              <a:buFont typeface="Wingdings" panose="05000000000000000000" pitchFamily="2" charset="2"/>
              <a:buChar char="q"/>
            </a:pPr>
            <a:r>
              <a:rPr lang="en-US" sz="2400" dirty="0" smtClean="0"/>
              <a:t>This </a:t>
            </a:r>
            <a:r>
              <a:rPr lang="en-US" sz="2400" dirty="0"/>
              <a:t>results in weakly </a:t>
            </a:r>
            <a:r>
              <a:rPr lang="en-US" sz="2400" dirty="0" smtClean="0"/>
              <a:t>cross-linked peptidoglycan</a:t>
            </a:r>
            <a:r>
              <a:rPr lang="en-US" sz="2400" dirty="0"/>
              <a:t>, which makes the growing bacteria </a:t>
            </a:r>
            <a:r>
              <a:rPr lang="en-US" sz="2400" dirty="0" smtClean="0"/>
              <a:t>highly susceptible </a:t>
            </a:r>
            <a:r>
              <a:rPr lang="en-US" sz="2400" dirty="0"/>
              <a:t>to cell </a:t>
            </a:r>
            <a:r>
              <a:rPr lang="en-US" sz="2400" dirty="0" err="1"/>
              <a:t>lysis</a:t>
            </a:r>
            <a:r>
              <a:rPr lang="en-US" sz="2400" dirty="0"/>
              <a:t> and death.</a:t>
            </a:r>
          </a:p>
        </p:txBody>
      </p:sp>
      <p:sp>
        <p:nvSpPr>
          <p:cNvPr id="3" name="Rectangle 2"/>
          <p:cNvSpPr/>
          <p:nvPr/>
        </p:nvSpPr>
        <p:spPr>
          <a:xfrm>
            <a:off x="657726" y="404882"/>
            <a:ext cx="5250540" cy="523220"/>
          </a:xfrm>
          <a:prstGeom prst="rect">
            <a:avLst/>
          </a:prstGeom>
        </p:spPr>
        <p:txBody>
          <a:bodyPr wrap="none">
            <a:spAutoFit/>
          </a:bodyPr>
          <a:lstStyle/>
          <a:p>
            <a:r>
              <a:rPr lang="en-US" sz="2800" dirty="0">
                <a:solidFill>
                  <a:srgbClr val="C00000"/>
                </a:solidFill>
              </a:rPr>
              <a:t>How do </a:t>
            </a:r>
            <a:r>
              <a:rPr lang="en-US" sz="2800" dirty="0" smtClean="0">
                <a:solidFill>
                  <a:srgbClr val="C00000"/>
                </a:solidFill>
              </a:rPr>
              <a:t>ß-lactam </a:t>
            </a:r>
            <a:r>
              <a:rPr lang="en-US" sz="2800" dirty="0">
                <a:solidFill>
                  <a:srgbClr val="C00000"/>
                </a:solidFill>
              </a:rPr>
              <a:t>antibiotics work?</a:t>
            </a:r>
          </a:p>
        </p:txBody>
      </p:sp>
      <p:pic>
        <p:nvPicPr>
          <p:cNvPr id="4" name="Picture 3"/>
          <p:cNvPicPr>
            <a:picLocks noChangeAspect="1"/>
          </p:cNvPicPr>
          <p:nvPr/>
        </p:nvPicPr>
        <p:blipFill>
          <a:blip r:embed="rId2"/>
          <a:stretch>
            <a:fillRect/>
          </a:stretch>
        </p:blipFill>
        <p:spPr>
          <a:xfrm>
            <a:off x="5646822" y="2089995"/>
            <a:ext cx="6412572" cy="4166426"/>
          </a:xfrm>
          <a:prstGeom prst="rect">
            <a:avLst/>
          </a:prstGeom>
        </p:spPr>
      </p:pic>
    </p:spTree>
    <p:extLst>
      <p:ext uri="{BB962C8B-B14F-4D97-AF65-F5344CB8AC3E}">
        <p14:creationId xmlns:p14="http://schemas.microsoft.com/office/powerpoint/2010/main" val="181871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674" y="832386"/>
            <a:ext cx="6916858" cy="5632311"/>
          </a:xfrm>
          <a:prstGeom prst="rect">
            <a:avLst/>
          </a:prstGeom>
        </p:spPr>
        <p:txBody>
          <a:bodyPr wrap="square">
            <a:spAutoFit/>
          </a:bodyPr>
          <a:lstStyle/>
          <a:p>
            <a:pPr algn="just"/>
            <a:r>
              <a:rPr lang="el-GR" sz="2400" dirty="0" smtClean="0">
                <a:solidFill>
                  <a:srgbClr val="FF0000"/>
                </a:solidFill>
              </a:rPr>
              <a:t>β-</a:t>
            </a:r>
            <a:r>
              <a:rPr lang="en-US" sz="2400" dirty="0">
                <a:solidFill>
                  <a:srgbClr val="FF0000"/>
                </a:solidFill>
              </a:rPr>
              <a:t>lactamase resistance</a:t>
            </a:r>
          </a:p>
          <a:p>
            <a:pPr marL="342900" indent="-342900" algn="just">
              <a:buFont typeface="Wingdings" panose="05000000000000000000" pitchFamily="2" charset="2"/>
              <a:buChar char="q"/>
            </a:pPr>
            <a:r>
              <a:rPr lang="en-US" sz="2400" dirty="0" smtClean="0"/>
              <a:t>Many </a:t>
            </a:r>
            <a:r>
              <a:rPr lang="en-US" sz="2400" dirty="0"/>
              <a:t>bacteria produce enzymes that are capable of destroying </a:t>
            </a:r>
            <a:r>
              <a:rPr lang="en-US" sz="2400" dirty="0" smtClean="0"/>
              <a:t>the </a:t>
            </a:r>
            <a:r>
              <a:rPr lang="en-US" sz="2400" dirty="0"/>
              <a:t>beta-lactam ring of penicillin</a:t>
            </a:r>
            <a:r>
              <a:rPr lang="en-US" sz="2400" dirty="0" smtClean="0"/>
              <a:t>. these </a:t>
            </a:r>
            <a:r>
              <a:rPr lang="en-US" sz="2400" dirty="0"/>
              <a:t>enzymes are referred to </a:t>
            </a:r>
            <a:r>
              <a:rPr lang="en-US" sz="2400" dirty="0" smtClean="0"/>
              <a:t>as </a:t>
            </a:r>
            <a:r>
              <a:rPr lang="en-US" sz="2400" dirty="0" err="1" smtClean="0"/>
              <a:t>penicillinases</a:t>
            </a:r>
            <a:r>
              <a:rPr lang="en-US" sz="2400" dirty="0" smtClean="0"/>
              <a:t>    or     </a:t>
            </a:r>
            <a:r>
              <a:rPr lang="en-US" sz="2400" dirty="0"/>
              <a:t>beta-lactamases,    and they make the bacteria that </a:t>
            </a:r>
            <a:r>
              <a:rPr lang="en-US" sz="2400" dirty="0" smtClean="0"/>
              <a:t>possess </a:t>
            </a:r>
            <a:r>
              <a:rPr lang="en-US" sz="2400" dirty="0"/>
              <a:t>them resistant to many </a:t>
            </a:r>
            <a:r>
              <a:rPr lang="en-US" sz="2400" dirty="0" err="1" smtClean="0"/>
              <a:t>penicillins</a:t>
            </a:r>
            <a:r>
              <a:rPr lang="en-US" sz="2400" dirty="0" smtClean="0"/>
              <a:t>.</a:t>
            </a:r>
          </a:p>
          <a:p>
            <a:pPr marL="342900" indent="-342900" algn="just">
              <a:buFont typeface="Wingdings" panose="05000000000000000000" pitchFamily="2" charset="2"/>
              <a:buChar char="q"/>
            </a:pPr>
            <a:r>
              <a:rPr lang="en-US" sz="2400" dirty="0"/>
              <a:t>Clavulanic acid is a chemical that inhibits beta-lactamase enzymes, </a:t>
            </a:r>
            <a:r>
              <a:rPr lang="en-US" sz="2400" dirty="0" smtClean="0"/>
              <a:t>thereby </a:t>
            </a:r>
            <a:r>
              <a:rPr lang="en-US" sz="2400" dirty="0"/>
              <a:t>increasing the longevity of beta-lactam antibiotics in the </a:t>
            </a:r>
            <a:r>
              <a:rPr lang="en-US" sz="2400" dirty="0" smtClean="0"/>
              <a:t>presence </a:t>
            </a:r>
            <a:r>
              <a:rPr lang="en-US" sz="2400" dirty="0"/>
              <a:t>of </a:t>
            </a:r>
            <a:r>
              <a:rPr lang="en-US" sz="2400" dirty="0" err="1"/>
              <a:t>penicillinase</a:t>
            </a:r>
            <a:r>
              <a:rPr lang="en-US" sz="2400" dirty="0"/>
              <a:t>-producing bacteria</a:t>
            </a:r>
            <a:r>
              <a:rPr lang="en-US" sz="2400" dirty="0" smtClean="0"/>
              <a:t>.</a:t>
            </a:r>
          </a:p>
          <a:p>
            <a:pPr marL="342900" indent="-342900" algn="just">
              <a:buFont typeface="Wingdings" panose="05000000000000000000" pitchFamily="2" charset="2"/>
              <a:buChar char="q"/>
            </a:pPr>
            <a:r>
              <a:rPr lang="en-US" sz="2400" dirty="0" err="1" smtClean="0"/>
              <a:t>Clavamox</a:t>
            </a:r>
            <a:r>
              <a:rPr lang="en-US" sz="2400" dirty="0" smtClean="0"/>
              <a:t> </a:t>
            </a:r>
            <a:r>
              <a:rPr lang="en-US" sz="2400" dirty="0"/>
              <a:t>is a combination </a:t>
            </a:r>
            <a:r>
              <a:rPr lang="en-US" sz="2400" dirty="0" smtClean="0"/>
              <a:t>of amoxicillin </a:t>
            </a:r>
            <a:r>
              <a:rPr lang="en-US" sz="2400" dirty="0"/>
              <a:t>and </a:t>
            </a:r>
            <a:r>
              <a:rPr lang="en-US" sz="2400" dirty="0" err="1"/>
              <a:t>clavulanate</a:t>
            </a:r>
            <a:r>
              <a:rPr lang="en-US" sz="2400" dirty="0"/>
              <a:t> and is marketed under the trade </a:t>
            </a:r>
            <a:r>
              <a:rPr lang="en-US" sz="2400" dirty="0" smtClean="0"/>
              <a:t>name Augmentin</a:t>
            </a:r>
            <a:r>
              <a:rPr lang="en-US" sz="2400" dirty="0"/>
              <a:t>. </a:t>
            </a:r>
            <a:endParaRPr lang="en-US" sz="2400" dirty="0" smtClean="0"/>
          </a:p>
          <a:p>
            <a:pPr marL="342900" indent="-342900" algn="just">
              <a:buFont typeface="Wingdings" panose="05000000000000000000" pitchFamily="2" charset="2"/>
              <a:buChar char="q"/>
            </a:pPr>
            <a:r>
              <a:rPr lang="en-US" sz="2400" dirty="0" err="1" smtClean="0"/>
              <a:t>Zosyn</a:t>
            </a:r>
            <a:r>
              <a:rPr lang="en-US" sz="2400" dirty="0"/>
              <a:t>, a similar combination of the </a:t>
            </a:r>
            <a:r>
              <a:rPr lang="en-US" sz="2400" dirty="0" smtClean="0"/>
              <a:t>beta-lactamase inhibitor </a:t>
            </a:r>
            <a:r>
              <a:rPr lang="en-US" sz="2400" dirty="0" err="1"/>
              <a:t>tazobactam</a:t>
            </a:r>
            <a:r>
              <a:rPr lang="en-US" sz="2400" dirty="0"/>
              <a:t> and </a:t>
            </a:r>
            <a:r>
              <a:rPr lang="en-US" sz="2400" dirty="0" err="1"/>
              <a:t>piperacillin</a:t>
            </a:r>
            <a:r>
              <a:rPr lang="en-US" sz="24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168" y="2495298"/>
            <a:ext cx="4559501" cy="3039227"/>
          </a:xfrm>
          <a:prstGeom prst="rect">
            <a:avLst/>
          </a:prstGeom>
        </p:spPr>
      </p:pic>
      <p:pic>
        <p:nvPicPr>
          <p:cNvPr id="3" name="Picture 2"/>
          <p:cNvPicPr>
            <a:picLocks noChangeAspect="1"/>
          </p:cNvPicPr>
          <p:nvPr/>
        </p:nvPicPr>
        <p:blipFill>
          <a:blip r:embed="rId3"/>
          <a:stretch>
            <a:fillRect/>
          </a:stretch>
        </p:blipFill>
        <p:spPr>
          <a:xfrm>
            <a:off x="256674" y="185544"/>
            <a:ext cx="8699746" cy="646842"/>
          </a:xfrm>
          <a:prstGeom prst="rect">
            <a:avLst/>
          </a:prstGeom>
        </p:spPr>
      </p:pic>
    </p:spTree>
    <p:extLst>
      <p:ext uri="{BB962C8B-B14F-4D97-AF65-F5344CB8AC3E}">
        <p14:creationId xmlns:p14="http://schemas.microsoft.com/office/powerpoint/2010/main" val="267099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04" y="289679"/>
            <a:ext cx="10170695" cy="5262979"/>
          </a:xfrm>
          <a:prstGeom prst="rect">
            <a:avLst/>
          </a:prstGeom>
        </p:spPr>
        <p:txBody>
          <a:bodyPr wrap="square">
            <a:spAutoFit/>
          </a:bodyPr>
          <a:lstStyle/>
          <a:p>
            <a:pPr algn="just"/>
            <a:r>
              <a:rPr lang="en-US" sz="2400" dirty="0" smtClean="0">
                <a:solidFill>
                  <a:srgbClr val="FF0000"/>
                </a:solidFill>
              </a:rPr>
              <a:t>Evolution of </a:t>
            </a:r>
            <a:r>
              <a:rPr lang="el-GR" sz="2400" dirty="0" smtClean="0">
                <a:solidFill>
                  <a:srgbClr val="FF0000"/>
                </a:solidFill>
              </a:rPr>
              <a:t>β-</a:t>
            </a:r>
            <a:r>
              <a:rPr lang="en-US" sz="2400" dirty="0">
                <a:solidFill>
                  <a:srgbClr val="FF0000"/>
                </a:solidFill>
              </a:rPr>
              <a:t>lactamase  </a:t>
            </a:r>
            <a:endParaRPr lang="en-US" sz="2400" dirty="0" smtClean="0">
              <a:solidFill>
                <a:srgbClr val="FF0000"/>
              </a:solidFill>
            </a:endParaRPr>
          </a:p>
          <a:p>
            <a:pPr algn="just"/>
            <a:endParaRPr lang="en-US" sz="2400" dirty="0" smtClean="0"/>
          </a:p>
          <a:p>
            <a:pPr marL="342900" indent="-342900" algn="just">
              <a:buFont typeface="Wingdings" panose="05000000000000000000" pitchFamily="2" charset="2"/>
              <a:buChar char="q"/>
            </a:pPr>
            <a:r>
              <a:rPr lang="en-US" sz="2400" dirty="0" smtClean="0"/>
              <a:t>The </a:t>
            </a:r>
            <a:r>
              <a:rPr lang="en-US" sz="2400" dirty="0"/>
              <a:t>first plasmid-mediated </a:t>
            </a:r>
            <a:r>
              <a:rPr lang="el-GR" sz="2400" dirty="0"/>
              <a:t>β-</a:t>
            </a:r>
            <a:r>
              <a:rPr lang="en-US" sz="2400" dirty="0"/>
              <a:t>lactamase </a:t>
            </a:r>
            <a:r>
              <a:rPr lang="en-US" sz="2400" dirty="0" smtClean="0"/>
              <a:t>in </a:t>
            </a:r>
            <a:r>
              <a:rPr lang="en-US" sz="2400" dirty="0"/>
              <a:t>gram-negative bacteria was discovered in Greece in the 1960s. It was named TEM after the patient from whom it was isolated (</a:t>
            </a:r>
            <a:r>
              <a:rPr lang="en-US" sz="2400" dirty="0" err="1" smtClean="0"/>
              <a:t>Temoniera</a:t>
            </a:r>
            <a:r>
              <a:rPr lang="en-US" sz="2400" dirty="0" smtClean="0"/>
              <a:t>)</a:t>
            </a:r>
          </a:p>
          <a:p>
            <a:pPr marL="342900" indent="-342900" algn="just">
              <a:buFont typeface="Wingdings" panose="05000000000000000000" pitchFamily="2" charset="2"/>
              <a:buChar char="q"/>
            </a:pPr>
            <a:r>
              <a:rPr lang="en-US" sz="2400" dirty="0" smtClean="0"/>
              <a:t>Subsequently</a:t>
            </a:r>
            <a:r>
              <a:rPr lang="en-US" sz="2400" dirty="0"/>
              <a:t>, a closely related enzyme was discovered and named TEM-2. It was identical in biochemical properties to </a:t>
            </a:r>
            <a:r>
              <a:rPr lang="en-US" sz="2400" dirty="0" smtClean="0"/>
              <a:t>TEM-1 </a:t>
            </a:r>
            <a:r>
              <a:rPr lang="en-US" sz="2400" dirty="0"/>
              <a:t>but differed by a single amino acid with a resulting change in the isoelectric point of the enzyme.</a:t>
            </a:r>
          </a:p>
          <a:p>
            <a:pPr marL="342900" indent="-342900" algn="just">
              <a:buFont typeface="Wingdings" panose="05000000000000000000" pitchFamily="2" charset="2"/>
              <a:buChar char="q"/>
            </a:pPr>
            <a:r>
              <a:rPr lang="en-US" sz="2400" dirty="0" smtClean="0"/>
              <a:t>TEM-1 </a:t>
            </a:r>
            <a:r>
              <a:rPr lang="en-US" sz="2400" dirty="0"/>
              <a:t>and TEM-2 hydrolyze </a:t>
            </a:r>
            <a:r>
              <a:rPr lang="en-US" sz="2400" dirty="0" err="1"/>
              <a:t>penicillins</a:t>
            </a:r>
            <a:r>
              <a:rPr lang="en-US" sz="2400" dirty="0"/>
              <a:t> and narrow spectrum </a:t>
            </a:r>
            <a:r>
              <a:rPr lang="en-US" sz="2400" dirty="0" err="1"/>
              <a:t>cephalosporins</a:t>
            </a:r>
            <a:r>
              <a:rPr lang="en-US" sz="2400" dirty="0"/>
              <a:t>, such as </a:t>
            </a:r>
            <a:r>
              <a:rPr lang="en-US" sz="2400" dirty="0" err="1" smtClean="0"/>
              <a:t>cephalothin</a:t>
            </a:r>
            <a:r>
              <a:rPr lang="en-US" sz="2400" dirty="0" smtClean="0"/>
              <a:t>. </a:t>
            </a:r>
            <a:r>
              <a:rPr lang="en-US" sz="2400" dirty="0"/>
              <a:t>However, they are not effective against higher generation </a:t>
            </a:r>
            <a:r>
              <a:rPr lang="en-US" sz="2400" dirty="0" err="1"/>
              <a:t>cephalosporins</a:t>
            </a:r>
            <a:r>
              <a:rPr lang="en-US" sz="2400" dirty="0"/>
              <a:t> with an </a:t>
            </a:r>
            <a:r>
              <a:rPr lang="en-US" sz="2400" dirty="0" err="1"/>
              <a:t>oxyimino</a:t>
            </a:r>
            <a:r>
              <a:rPr lang="en-US" sz="2400" dirty="0"/>
              <a:t> side chain, such as </a:t>
            </a:r>
            <a:r>
              <a:rPr lang="en-US" sz="2400" dirty="0" err="1"/>
              <a:t>cefotaxime</a:t>
            </a:r>
            <a:r>
              <a:rPr lang="en-US" sz="2400" dirty="0"/>
              <a:t>, </a:t>
            </a:r>
            <a:r>
              <a:rPr lang="en-US" sz="2400" dirty="0" err="1"/>
              <a:t>ceftazidime</a:t>
            </a:r>
            <a:r>
              <a:rPr lang="en-US" sz="2400" dirty="0"/>
              <a:t>, ceftriaxone, or </a:t>
            </a:r>
            <a:r>
              <a:rPr lang="en-US" sz="2400" dirty="0" err="1"/>
              <a:t>cefepime</a:t>
            </a:r>
            <a:r>
              <a:rPr lang="en-US" sz="2400" dirty="0"/>
              <a:t>. </a:t>
            </a:r>
            <a:endParaRPr lang="en-US" sz="2400" dirty="0" smtClean="0"/>
          </a:p>
          <a:p>
            <a:pPr marL="342900" indent="-342900" algn="just">
              <a:buFont typeface="Wingdings" panose="05000000000000000000" pitchFamily="2" charset="2"/>
              <a:buChar char="q"/>
            </a:pPr>
            <a:r>
              <a:rPr lang="en-US" sz="2400" dirty="0" smtClean="0"/>
              <a:t>A </a:t>
            </a:r>
            <a:r>
              <a:rPr lang="en-US" sz="2400" dirty="0"/>
              <a:t>related but less common enzyme was termed SHV, because sulfhydryl reagents had a variable effect on substrate specificity.</a:t>
            </a:r>
          </a:p>
        </p:txBody>
      </p:sp>
      <p:sp>
        <p:nvSpPr>
          <p:cNvPr id="3" name="Rectangle 2"/>
          <p:cNvSpPr/>
          <p:nvPr/>
        </p:nvSpPr>
        <p:spPr>
          <a:xfrm>
            <a:off x="721895" y="105013"/>
            <a:ext cx="1107996" cy="369332"/>
          </a:xfrm>
          <a:prstGeom prst="rect">
            <a:avLst/>
          </a:prstGeom>
        </p:spPr>
        <p:txBody>
          <a:bodyPr wrap="none">
            <a:spAutoFit/>
          </a:bodyPr>
          <a:lstStyle/>
          <a:p>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68790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715" y="663125"/>
            <a:ext cx="11486147" cy="6001643"/>
          </a:xfrm>
          <a:prstGeom prst="rect">
            <a:avLst/>
          </a:prstGeom>
        </p:spPr>
        <p:txBody>
          <a:bodyPr wrap="square">
            <a:spAutoFit/>
          </a:bodyPr>
          <a:lstStyle/>
          <a:p>
            <a:pPr marL="342900" indent="-342900" algn="just">
              <a:buFont typeface="Wingdings" panose="05000000000000000000" pitchFamily="2" charset="2"/>
              <a:buChar char="q"/>
            </a:pPr>
            <a:r>
              <a:rPr lang="en-US" sz="2400" dirty="0"/>
              <a:t>&gt;470 β-lactamases known to </a:t>
            </a:r>
            <a:r>
              <a:rPr lang="en-US" sz="2400" dirty="0" smtClean="0"/>
              <a:t>date</a:t>
            </a:r>
          </a:p>
          <a:p>
            <a:pPr marL="342900" indent="-342900" algn="just">
              <a:buFont typeface="Wingdings" panose="05000000000000000000" pitchFamily="2" charset="2"/>
              <a:buChar char="q"/>
            </a:pPr>
            <a:r>
              <a:rPr lang="en-US" sz="2400" dirty="0" smtClean="0"/>
              <a:t>There </a:t>
            </a:r>
            <a:r>
              <a:rPr lang="en-US" sz="2400" dirty="0"/>
              <a:t>have been a number of schemes for the classification of </a:t>
            </a:r>
            <a:r>
              <a:rPr lang="en-US" sz="2400" dirty="0" smtClean="0"/>
              <a:t>beta lactamases</a:t>
            </a:r>
            <a:r>
              <a:rPr lang="en-US" sz="2400" dirty="0" smtClean="0"/>
              <a:t>. The most </a:t>
            </a:r>
            <a:r>
              <a:rPr lang="en-US" sz="2400" dirty="0"/>
              <a:t>often used scheme </a:t>
            </a:r>
            <a:endParaRPr lang="en-US" sz="2400" dirty="0" smtClean="0"/>
          </a:p>
          <a:p>
            <a:pPr algn="just"/>
            <a:r>
              <a:rPr lang="en-US" sz="2400" dirty="0" smtClean="0">
                <a:solidFill>
                  <a:srgbClr val="FF0000"/>
                </a:solidFill>
              </a:rPr>
              <a:t>Ambler </a:t>
            </a:r>
            <a:r>
              <a:rPr lang="en-US" sz="2400" dirty="0">
                <a:solidFill>
                  <a:srgbClr val="FF0000"/>
                </a:solidFill>
              </a:rPr>
              <a:t>classification </a:t>
            </a:r>
            <a:r>
              <a:rPr lang="en-US" sz="2400" dirty="0" smtClean="0">
                <a:solidFill>
                  <a:srgbClr val="FF0000"/>
                </a:solidFill>
              </a:rPr>
              <a:t>[Molecular classification] </a:t>
            </a:r>
          </a:p>
          <a:p>
            <a:pPr algn="just"/>
            <a:r>
              <a:rPr lang="en-US" sz="2400" dirty="0" smtClean="0"/>
              <a:t>Groups </a:t>
            </a:r>
            <a:r>
              <a:rPr lang="en-US" sz="2400" dirty="0"/>
              <a:t>β-lactamases into four major classes (A to D) based on genotypic </a:t>
            </a:r>
            <a:r>
              <a:rPr lang="en-US" sz="2400" dirty="0" smtClean="0"/>
              <a:t>relationships. Class </a:t>
            </a:r>
            <a:r>
              <a:rPr lang="en-US" sz="2400" dirty="0"/>
              <a:t>A, C, and D enzymes which utilize serine for β-lactam hydrolysis and class B </a:t>
            </a:r>
            <a:r>
              <a:rPr lang="en-US" sz="2400" dirty="0" err="1"/>
              <a:t>metalloenzymes</a:t>
            </a:r>
            <a:r>
              <a:rPr lang="en-US" sz="2400" dirty="0"/>
              <a:t> which require divalent zinc ions for substrate hydrolysis. </a:t>
            </a:r>
            <a:endParaRPr lang="en-US" sz="2400" dirty="0" smtClean="0"/>
          </a:p>
          <a:p>
            <a:pPr algn="just"/>
            <a:r>
              <a:rPr lang="en-US" sz="2400" dirty="0">
                <a:solidFill>
                  <a:srgbClr val="FF0000"/>
                </a:solidFill>
              </a:rPr>
              <a:t>Bush-Jacoby-Medeiros (BJM) </a:t>
            </a:r>
            <a:r>
              <a:rPr lang="en-US" sz="2400" dirty="0" smtClean="0">
                <a:solidFill>
                  <a:srgbClr val="FF0000"/>
                </a:solidFill>
              </a:rPr>
              <a:t>classification </a:t>
            </a:r>
            <a:r>
              <a:rPr lang="en-US" sz="2400" dirty="0" smtClean="0">
                <a:solidFill>
                  <a:srgbClr val="FF0000"/>
                </a:solidFill>
              </a:rPr>
              <a:t>[Functional </a:t>
            </a:r>
            <a:r>
              <a:rPr lang="en-US" sz="2400" dirty="0">
                <a:solidFill>
                  <a:srgbClr val="FF0000"/>
                </a:solidFill>
              </a:rPr>
              <a:t>classification </a:t>
            </a:r>
            <a:r>
              <a:rPr lang="en-US" sz="2400" dirty="0" smtClean="0">
                <a:solidFill>
                  <a:srgbClr val="FF0000"/>
                </a:solidFill>
              </a:rPr>
              <a:t>scheme] </a:t>
            </a:r>
          </a:p>
          <a:p>
            <a:pPr algn="just"/>
            <a:r>
              <a:rPr lang="en-US" sz="2400" dirty="0" smtClean="0"/>
              <a:t>Classifies </a:t>
            </a:r>
            <a:r>
              <a:rPr lang="en-US" sz="2400" dirty="0"/>
              <a:t>β-lactamases according to their </a:t>
            </a:r>
            <a:r>
              <a:rPr lang="en-US" sz="2400" dirty="0" smtClean="0"/>
              <a:t>substrate </a:t>
            </a:r>
            <a:r>
              <a:rPr lang="en-US" sz="2400" dirty="0"/>
              <a:t>and inhibitor </a:t>
            </a:r>
            <a:endParaRPr lang="en-US" sz="2400" dirty="0" smtClean="0"/>
          </a:p>
          <a:p>
            <a:pPr algn="just"/>
            <a:r>
              <a:rPr lang="en-US" sz="2400" dirty="0" smtClean="0"/>
              <a:t>Major </a:t>
            </a:r>
            <a:r>
              <a:rPr lang="en-US" sz="2400" dirty="0"/>
              <a:t>groupings generally correlate with the more broadly based molecular classification. The updated system </a:t>
            </a:r>
            <a:r>
              <a:rPr lang="en-US" sz="2400" dirty="0" smtClean="0"/>
              <a:t>includes: </a:t>
            </a:r>
          </a:p>
          <a:p>
            <a:pPr marL="342900" indent="-342900" algn="just">
              <a:buFont typeface="Wingdings" panose="05000000000000000000" pitchFamily="2" charset="2"/>
              <a:buChar char="q"/>
            </a:pPr>
            <a:r>
              <a:rPr lang="en-US" sz="2400" dirty="0" smtClean="0"/>
              <a:t>Group </a:t>
            </a:r>
            <a:r>
              <a:rPr lang="en-US" sz="2400" dirty="0"/>
              <a:t>1 (class C) </a:t>
            </a:r>
            <a:r>
              <a:rPr lang="en-US" sz="2400" dirty="0" err="1" smtClean="0"/>
              <a:t>cephalosporinases</a:t>
            </a:r>
            <a:endParaRPr lang="en-US" sz="2400" dirty="0" smtClean="0"/>
          </a:p>
          <a:p>
            <a:pPr marL="342900" indent="-342900" algn="just">
              <a:buFont typeface="Wingdings" panose="05000000000000000000" pitchFamily="2" charset="2"/>
              <a:buChar char="q"/>
            </a:pPr>
            <a:r>
              <a:rPr lang="en-US" sz="2400" dirty="0" smtClean="0"/>
              <a:t>Group </a:t>
            </a:r>
            <a:r>
              <a:rPr lang="en-US" sz="2400" dirty="0"/>
              <a:t>2 (classes A and D) broad-spectrum, inhibitor-resistant, and extended-spectrum β-lactamases and serine </a:t>
            </a:r>
            <a:r>
              <a:rPr lang="en-US" sz="2400" dirty="0" err="1" smtClean="0"/>
              <a:t>carbapenemases</a:t>
            </a:r>
            <a:endParaRPr lang="en-US" sz="2400" dirty="0" smtClean="0"/>
          </a:p>
          <a:p>
            <a:pPr marL="342900" indent="-342900" algn="just">
              <a:buFont typeface="Wingdings" panose="05000000000000000000" pitchFamily="2" charset="2"/>
              <a:buChar char="q"/>
            </a:pPr>
            <a:r>
              <a:rPr lang="en-US" sz="2400" dirty="0" smtClean="0"/>
              <a:t>Group </a:t>
            </a:r>
            <a:r>
              <a:rPr lang="en-US" sz="2400" dirty="0"/>
              <a:t>3 </a:t>
            </a:r>
            <a:r>
              <a:rPr lang="en-US" sz="2400" dirty="0" err="1"/>
              <a:t>metallo</a:t>
            </a:r>
            <a:r>
              <a:rPr lang="en-US" sz="2400" dirty="0"/>
              <a:t>-β-lactamases. Several new subgroups of each of the major groups are described, based </a:t>
            </a:r>
            <a:r>
              <a:rPr lang="en-US" sz="2400" dirty="0" smtClean="0"/>
              <a:t>on </a:t>
            </a:r>
            <a:r>
              <a:rPr lang="en-US" sz="2400" dirty="0"/>
              <a:t>substrate and inhibitor profiles, and molecular </a:t>
            </a:r>
            <a:r>
              <a:rPr lang="en-US" sz="2400" dirty="0" smtClean="0"/>
              <a:t>sequence</a:t>
            </a:r>
            <a:endParaRPr lang="en-US" sz="2400" dirty="0"/>
          </a:p>
        </p:txBody>
      </p:sp>
      <p:sp>
        <p:nvSpPr>
          <p:cNvPr id="2" name="Rectangle 1"/>
          <p:cNvSpPr/>
          <p:nvPr/>
        </p:nvSpPr>
        <p:spPr>
          <a:xfrm>
            <a:off x="272715" y="164250"/>
            <a:ext cx="4806829" cy="523220"/>
          </a:xfrm>
          <a:prstGeom prst="rect">
            <a:avLst/>
          </a:prstGeom>
        </p:spPr>
        <p:txBody>
          <a:bodyPr wrap="none">
            <a:spAutoFit/>
          </a:bodyPr>
          <a:lstStyle/>
          <a:p>
            <a:r>
              <a:rPr lang="en-US" sz="2800" dirty="0">
                <a:solidFill>
                  <a:srgbClr val="C00000"/>
                </a:solidFill>
              </a:rPr>
              <a:t>Classification of </a:t>
            </a:r>
            <a:r>
              <a:rPr lang="en-US" sz="2800" dirty="0" err="1">
                <a:solidFill>
                  <a:srgbClr val="C00000"/>
                </a:solidFill>
              </a:rPr>
              <a:t>betalactamases</a:t>
            </a:r>
            <a:endParaRPr lang="en-US" sz="2800" dirty="0">
              <a:solidFill>
                <a:srgbClr val="C00000"/>
              </a:solidFill>
            </a:endParaRPr>
          </a:p>
        </p:txBody>
      </p:sp>
    </p:spTree>
    <p:extLst>
      <p:ext uri="{BB962C8B-B14F-4D97-AF65-F5344CB8AC3E}">
        <p14:creationId xmlns:p14="http://schemas.microsoft.com/office/powerpoint/2010/main" val="213648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2128</Words>
  <Application>Microsoft Office PowerPoint</Application>
  <PresentationFormat>Widescreen</PresentationFormat>
  <Paragraphs>142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Kamel Adwan</dc:creator>
  <cp:lastModifiedBy>Kamel Adwan</cp:lastModifiedBy>
  <cp:revision>81</cp:revision>
  <dcterms:created xsi:type="dcterms:W3CDTF">2013-04-10T10:22:42Z</dcterms:created>
  <dcterms:modified xsi:type="dcterms:W3CDTF">2013-04-16T09:53:55Z</dcterms:modified>
</cp:coreProperties>
</file>