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86" r:id="rId8"/>
    <p:sldId id="264" r:id="rId9"/>
    <p:sldId id="265" r:id="rId10"/>
    <p:sldId id="266" r:id="rId11"/>
    <p:sldId id="268" r:id="rId12"/>
    <p:sldId id="287" r:id="rId13"/>
    <p:sldId id="269" r:id="rId14"/>
    <p:sldId id="272" r:id="rId15"/>
    <p:sldId id="273" r:id="rId16"/>
    <p:sldId id="274" r:id="rId17"/>
    <p:sldId id="275" r:id="rId18"/>
    <p:sldId id="281" r:id="rId19"/>
    <p:sldId id="276" r:id="rId20"/>
    <p:sldId id="283" r:id="rId21"/>
    <p:sldId id="284" r:id="rId22"/>
    <p:sldId id="285" r:id="rId23"/>
    <p:sldId id="288" r:id="rId24"/>
    <p:sldId id="289"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2D3AE-BF4F-46EB-872C-C47A3A08F974}"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34738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2D3AE-BF4F-46EB-872C-C47A3A08F974}"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15236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2D3AE-BF4F-46EB-872C-C47A3A08F974}"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210695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2D3AE-BF4F-46EB-872C-C47A3A08F974}"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398239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2D3AE-BF4F-46EB-872C-C47A3A08F974}"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40792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2D3AE-BF4F-46EB-872C-C47A3A08F974}"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213415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2D3AE-BF4F-46EB-872C-C47A3A08F974}" type="datetimeFigureOut">
              <a:rPr lang="en-US" smtClean="0"/>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359344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2D3AE-BF4F-46EB-872C-C47A3A08F974}" type="datetimeFigureOut">
              <a:rPr lang="en-US" smtClean="0"/>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30742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2D3AE-BF4F-46EB-872C-C47A3A08F974}" type="datetimeFigureOut">
              <a:rPr lang="en-US" smtClean="0"/>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117994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2D3AE-BF4F-46EB-872C-C47A3A08F974}"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340738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2D3AE-BF4F-46EB-872C-C47A3A08F974}"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2E146-58EF-4E9F-B34D-E01E74368C35}" type="slidenum">
              <a:rPr lang="en-US" smtClean="0"/>
              <a:t>‹#›</a:t>
            </a:fld>
            <a:endParaRPr lang="en-US"/>
          </a:p>
        </p:txBody>
      </p:sp>
    </p:spTree>
    <p:extLst>
      <p:ext uri="{BB962C8B-B14F-4D97-AF65-F5344CB8AC3E}">
        <p14:creationId xmlns:p14="http://schemas.microsoft.com/office/powerpoint/2010/main" val="258674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D3AE-BF4F-46EB-872C-C47A3A08F974}" type="datetimeFigureOut">
              <a:rPr lang="en-US" smtClean="0"/>
              <a:t>3/11/2013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2E146-58EF-4E9F-B34D-E01E74368C35}" type="slidenum">
              <a:rPr lang="en-US" smtClean="0"/>
              <a:t>‹#›</a:t>
            </a:fld>
            <a:endParaRPr lang="en-US"/>
          </a:p>
        </p:txBody>
      </p:sp>
    </p:spTree>
    <p:extLst>
      <p:ext uri="{BB962C8B-B14F-4D97-AF65-F5344CB8AC3E}">
        <p14:creationId xmlns:p14="http://schemas.microsoft.com/office/powerpoint/2010/main" val="135266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file:///C:\Downloads\Video\Real-Time%20Polymerase%20Chain%20Reaction%20(PCR).fl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bi.ac.uk/embl" TargetMode="External"/><Relationship Id="rId2" Type="http://schemas.openxmlformats.org/officeDocument/2006/relationships/hyperlink" Target="http://www.ncbi.nlm.nih.gov/Genbank"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ddbj.nig.ac.j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39" y="146474"/>
            <a:ext cx="7979235" cy="1116972"/>
          </a:xfrm>
          <a:prstGeom prst="rect">
            <a:avLst/>
          </a:prstGeom>
        </p:spPr>
        <p:txBody>
          <a:bodyPr wrap="square">
            <a:spAutoFit/>
          </a:bodyPr>
          <a:lstStyle/>
          <a:p>
            <a:pPr algn="just">
              <a:lnSpc>
                <a:spcPct val="107000"/>
              </a:lnSpc>
              <a:spcAft>
                <a:spcPts val="800"/>
              </a:spcAft>
            </a:pPr>
            <a:r>
              <a:rPr lang="en-US" sz="2800" dirty="0">
                <a:solidFill>
                  <a:srgbClr val="00B0F0"/>
                </a:solidFill>
                <a:latin typeface="Calibri" panose="020F0502020204030204" pitchFamily="34" charset="0"/>
                <a:ea typeface="Calibri" panose="020F0502020204030204" pitchFamily="34" charset="0"/>
                <a:cs typeface="Arial" panose="020B0604020202020204" pitchFamily="34" charset="0"/>
              </a:rPr>
              <a:t>Topic Number Five</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solidFill>
                  <a:srgbClr val="00B0F0"/>
                </a:solidFill>
                <a:latin typeface="Calibri" panose="020F0502020204030204" pitchFamily="34" charset="0"/>
                <a:ea typeface="Calibri" panose="020F0502020204030204" pitchFamily="34" charset="0"/>
                <a:cs typeface="Arial" panose="020B0604020202020204" pitchFamily="34" charset="0"/>
              </a:rPr>
              <a:t>Molecular techniques in clinical microbiology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45039" y="1496151"/>
            <a:ext cx="7622081" cy="4035219"/>
          </a:xfrm>
          <a:prstGeom prst="rect">
            <a:avLst/>
          </a:prstGeom>
        </p:spPr>
      </p:pic>
      <p:pic>
        <p:nvPicPr>
          <p:cNvPr id="6" name="Picture 5"/>
          <p:cNvPicPr>
            <a:picLocks noChangeAspect="1"/>
          </p:cNvPicPr>
          <p:nvPr/>
        </p:nvPicPr>
        <p:blipFill>
          <a:blip r:embed="rId3"/>
          <a:stretch>
            <a:fillRect/>
          </a:stretch>
        </p:blipFill>
        <p:spPr>
          <a:xfrm>
            <a:off x="8367120" y="3996719"/>
            <a:ext cx="2816596" cy="1322947"/>
          </a:xfrm>
          <a:prstGeom prst="rect">
            <a:avLst/>
          </a:prstGeom>
        </p:spPr>
      </p:pic>
    </p:spTree>
    <p:extLst>
      <p:ext uri="{BB962C8B-B14F-4D97-AF65-F5344CB8AC3E}">
        <p14:creationId xmlns:p14="http://schemas.microsoft.com/office/powerpoint/2010/main" val="390830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557" y="441174"/>
            <a:ext cx="4339971" cy="523220"/>
          </a:xfrm>
          <a:prstGeom prst="rect">
            <a:avLst/>
          </a:prstGeom>
        </p:spPr>
        <p:txBody>
          <a:bodyPr wrap="none">
            <a:spAutoFit/>
          </a:bodyPr>
          <a:lstStyle/>
          <a:p>
            <a:r>
              <a:rPr lang="en-US" sz="2800" dirty="0" smtClean="0">
                <a:solidFill>
                  <a:srgbClr val="C00000"/>
                </a:solidFill>
              </a:rPr>
              <a:t>4. Nucleic </a:t>
            </a:r>
            <a:r>
              <a:rPr lang="en-US" sz="2800" dirty="0">
                <a:solidFill>
                  <a:srgbClr val="C00000"/>
                </a:solidFill>
              </a:rPr>
              <a:t>Acid Hybridization</a:t>
            </a:r>
          </a:p>
        </p:txBody>
      </p:sp>
      <p:sp>
        <p:nvSpPr>
          <p:cNvPr id="3" name="Rectangle 2"/>
          <p:cNvSpPr/>
          <p:nvPr/>
        </p:nvSpPr>
        <p:spPr>
          <a:xfrm>
            <a:off x="674556" y="1130963"/>
            <a:ext cx="10846883" cy="6001643"/>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Denaturation of a DNA </a:t>
            </a:r>
            <a:r>
              <a:rPr lang="en-US" sz="2400" dirty="0"/>
              <a:t>molecule can be </a:t>
            </a:r>
            <a:r>
              <a:rPr lang="en-US" sz="2400" dirty="0" smtClean="0"/>
              <a:t>done by </a:t>
            </a:r>
            <a:r>
              <a:rPr lang="en-US" sz="2400" dirty="0"/>
              <a:t>exposing the DNA to high temperature</a:t>
            </a:r>
            <a:r>
              <a:rPr lang="en-US" sz="2400" dirty="0" smtClean="0"/>
              <a:t>, low </a:t>
            </a:r>
            <a:r>
              <a:rPr lang="en-US" sz="2400" dirty="0"/>
              <a:t>salt or </a:t>
            </a:r>
            <a:r>
              <a:rPr lang="en-US" sz="2400" dirty="0" smtClean="0"/>
              <a:t>alteration in </a:t>
            </a:r>
            <a:r>
              <a:rPr lang="en-US" sz="2400" dirty="0" err="1" smtClean="0"/>
              <a:t>pH.</a:t>
            </a:r>
            <a:r>
              <a:rPr lang="en-US" sz="2400" dirty="0" smtClean="0"/>
              <a:t> </a:t>
            </a:r>
          </a:p>
          <a:p>
            <a:pPr marL="342900" indent="-342900" algn="just">
              <a:buFont typeface="Wingdings" panose="05000000000000000000" pitchFamily="2" charset="2"/>
              <a:buChar char="q"/>
            </a:pPr>
            <a:r>
              <a:rPr lang="en-US" sz="2400" dirty="0" smtClean="0"/>
              <a:t>The </a:t>
            </a:r>
            <a:r>
              <a:rPr lang="en-US" sz="2400" dirty="0"/>
              <a:t>process of denaturation or melting can be reversed by lowering the </a:t>
            </a:r>
            <a:r>
              <a:rPr lang="en-US" sz="2400" dirty="0" smtClean="0"/>
              <a:t>temperature</a:t>
            </a:r>
            <a:r>
              <a:rPr lang="en-US" sz="2400" dirty="0"/>
              <a:t>, raising the salt concentration or removing the denaturation agent. </a:t>
            </a:r>
            <a:r>
              <a:rPr lang="en-US" sz="2400" dirty="0" smtClean="0"/>
              <a:t>This process </a:t>
            </a:r>
            <a:r>
              <a:rPr lang="en-US" sz="2400" dirty="0"/>
              <a:t>is known as </a:t>
            </a:r>
            <a:r>
              <a:rPr lang="en-US" sz="2400" dirty="0" err="1"/>
              <a:t>renaturation</a:t>
            </a:r>
            <a:r>
              <a:rPr lang="en-US" sz="2400" dirty="0"/>
              <a:t> or annealing. </a:t>
            </a:r>
          </a:p>
          <a:p>
            <a:pPr marL="342900" indent="-342900" algn="just">
              <a:buFont typeface="Wingdings" panose="05000000000000000000" pitchFamily="2" charset="2"/>
              <a:buChar char="q"/>
            </a:pPr>
            <a:r>
              <a:rPr lang="en-US" sz="2400" dirty="0" smtClean="0"/>
              <a:t>DNA </a:t>
            </a:r>
            <a:r>
              <a:rPr lang="en-US" sz="2400" dirty="0"/>
              <a:t>hybridization </a:t>
            </a:r>
            <a:r>
              <a:rPr lang="en-US" sz="2400" dirty="0" smtClean="0"/>
              <a:t>can be used to study the genetic </a:t>
            </a:r>
            <a:r>
              <a:rPr lang="en-US" sz="2400" dirty="0"/>
              <a:t>relatedness between the two </a:t>
            </a:r>
            <a:r>
              <a:rPr lang="en-US" sz="2400" dirty="0" smtClean="0"/>
              <a:t>organisms.</a:t>
            </a:r>
          </a:p>
          <a:p>
            <a:pPr marL="342900" indent="-342900" algn="just">
              <a:buFont typeface="Wingdings" panose="05000000000000000000" pitchFamily="2" charset="2"/>
              <a:buChar char="q"/>
            </a:pPr>
            <a:r>
              <a:rPr lang="en-US" sz="2400" dirty="0" smtClean="0"/>
              <a:t>In DNA </a:t>
            </a:r>
            <a:r>
              <a:rPr lang="en-US" sz="2400" dirty="0"/>
              <a:t>hybridization, </a:t>
            </a:r>
            <a:r>
              <a:rPr lang="en-US" sz="2400" dirty="0" smtClean="0"/>
              <a:t>labeled probes enable detection of </a:t>
            </a:r>
            <a:r>
              <a:rPr lang="en-US" sz="2400" dirty="0"/>
              <a:t>microorganisms. </a:t>
            </a:r>
            <a:endParaRPr lang="en-US" sz="2400" dirty="0" smtClean="0"/>
          </a:p>
          <a:p>
            <a:pPr marL="342900" indent="-342900" algn="just">
              <a:buFont typeface="Wingdings" panose="05000000000000000000" pitchFamily="2" charset="2"/>
              <a:buChar char="q"/>
            </a:pPr>
            <a:r>
              <a:rPr lang="en-US" sz="2400" dirty="0"/>
              <a:t>Oligonucleotide probes are preferred in in-situ hybridization because their compact size allows them to penetrate the tissue better than larger probes. </a:t>
            </a:r>
          </a:p>
          <a:p>
            <a:pPr marL="342900" indent="-342900" algn="just">
              <a:buFont typeface="Wingdings" panose="05000000000000000000" pitchFamily="2" charset="2"/>
              <a:buChar char="q"/>
            </a:pPr>
            <a:r>
              <a:rPr lang="en-US" sz="2400" dirty="0"/>
              <a:t>However, shorter probes have some limitations too; shorter result in background cross  hybridization and false positive hybridization results</a:t>
            </a:r>
          </a:p>
          <a:p>
            <a:pPr marL="342900" indent="-342900" algn="just">
              <a:buFont typeface="Wingdings" panose="05000000000000000000" pitchFamily="2" charset="2"/>
              <a:buChar char="q"/>
            </a:pPr>
            <a:r>
              <a:rPr lang="en-US" sz="2400" dirty="0" smtClean="0"/>
              <a:t>The common radioactive isotopes used for labeling include P32, S35,I125. </a:t>
            </a:r>
          </a:p>
          <a:p>
            <a:pPr marL="342900" indent="-342900" algn="just">
              <a:buFont typeface="Wingdings" panose="05000000000000000000" pitchFamily="2" charset="2"/>
              <a:buChar char="q"/>
            </a:pPr>
            <a:r>
              <a:rPr lang="en-US" sz="2400" dirty="0" smtClean="0"/>
              <a:t>The labeled probes can be detected by scintillation counter or on X-ray autoradiography. </a:t>
            </a:r>
          </a:p>
          <a:p>
            <a:pPr marL="342900" indent="-342900" algn="just">
              <a:buFont typeface="Wingdings" panose="05000000000000000000" pitchFamily="2" charset="2"/>
              <a:buChar char="q"/>
            </a:pPr>
            <a:endParaRPr lang="en-US" sz="2400" dirty="0" smtClean="0"/>
          </a:p>
        </p:txBody>
      </p:sp>
    </p:spTree>
    <p:extLst>
      <p:ext uri="{BB962C8B-B14F-4D97-AF65-F5344CB8AC3E}">
        <p14:creationId xmlns:p14="http://schemas.microsoft.com/office/powerpoint/2010/main" val="196944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292" y="1140210"/>
            <a:ext cx="8649324" cy="4524315"/>
          </a:xfrm>
          <a:prstGeom prst="rect">
            <a:avLst/>
          </a:prstGeom>
        </p:spPr>
        <p:txBody>
          <a:bodyPr wrap="square">
            <a:spAutoFit/>
          </a:bodyPr>
          <a:lstStyle/>
          <a:p>
            <a:pPr marL="342900" indent="-342900" algn="just">
              <a:buFont typeface="Wingdings" panose="05000000000000000000" pitchFamily="2" charset="2"/>
              <a:buChar char="q"/>
            </a:pPr>
            <a:r>
              <a:rPr lang="en-US" sz="2400" dirty="0"/>
              <a:t>The non-radioactive labels include biotin, </a:t>
            </a:r>
            <a:r>
              <a:rPr lang="en-US" sz="2400" dirty="0" err="1"/>
              <a:t>digoxygenin</a:t>
            </a:r>
            <a:r>
              <a:rPr lang="en-US" sz="2400" dirty="0"/>
              <a:t> and </a:t>
            </a:r>
            <a:r>
              <a:rPr lang="en-US" sz="2400" dirty="0" err="1"/>
              <a:t>acridinium</a:t>
            </a:r>
            <a:r>
              <a:rPr lang="en-US" sz="2400" dirty="0"/>
              <a:t> ester. </a:t>
            </a:r>
          </a:p>
          <a:p>
            <a:pPr marL="342900" indent="-342900" algn="just">
              <a:buFont typeface="Wingdings" panose="05000000000000000000" pitchFamily="2" charset="2"/>
              <a:buChar char="q"/>
            </a:pPr>
            <a:r>
              <a:rPr lang="en-US" sz="2400" dirty="0"/>
              <a:t>Biotin is a small molecule that is a part of vitamin B and binds specifically to </a:t>
            </a:r>
            <a:r>
              <a:rPr lang="en-US" sz="2400" dirty="0" err="1"/>
              <a:t>avidin</a:t>
            </a:r>
            <a:r>
              <a:rPr lang="en-US" sz="2400" dirty="0"/>
              <a:t> (a protein found in egg white). </a:t>
            </a:r>
            <a:r>
              <a:rPr lang="en-US" sz="2400" dirty="0" err="1"/>
              <a:t>Biotinylated</a:t>
            </a:r>
            <a:r>
              <a:rPr lang="en-US" sz="2400" dirty="0"/>
              <a:t> probes are used to hybridize with the target and such probes are detected using </a:t>
            </a:r>
            <a:r>
              <a:rPr lang="en-US" sz="2400" dirty="0" err="1"/>
              <a:t>avidin</a:t>
            </a:r>
            <a:r>
              <a:rPr lang="en-US" sz="2400" dirty="0"/>
              <a:t> tagged enzymes. </a:t>
            </a:r>
          </a:p>
          <a:p>
            <a:pPr marL="342900" indent="-342900" algn="just">
              <a:buFont typeface="Wingdings" panose="05000000000000000000" pitchFamily="2" charset="2"/>
              <a:buChar char="q"/>
            </a:pPr>
            <a:r>
              <a:rPr lang="en-US" sz="2400" dirty="0"/>
              <a:t>Addition of substrate results in production of </a:t>
            </a:r>
            <a:r>
              <a:rPr lang="en-US" sz="2400" dirty="0" err="1"/>
              <a:t>coloured</a:t>
            </a:r>
            <a:r>
              <a:rPr lang="en-US" sz="2400" dirty="0"/>
              <a:t> product. </a:t>
            </a:r>
            <a:endParaRPr lang="en-US" sz="2400" dirty="0" smtClean="0"/>
          </a:p>
          <a:p>
            <a:pPr marL="342900" indent="-342900" algn="just">
              <a:buFont typeface="Wingdings" panose="05000000000000000000" pitchFamily="2" charset="2"/>
              <a:buChar char="q"/>
            </a:pPr>
            <a:r>
              <a:rPr lang="en-US" sz="2400" dirty="0" smtClean="0"/>
              <a:t>Other </a:t>
            </a:r>
            <a:r>
              <a:rPr lang="en-US" sz="2400" dirty="0"/>
              <a:t>methods include use of  fluorescein conjugated </a:t>
            </a:r>
            <a:r>
              <a:rPr lang="en-US" sz="2400" dirty="0" err="1"/>
              <a:t>avidin</a:t>
            </a:r>
            <a:r>
              <a:rPr lang="en-US" sz="2400" dirty="0"/>
              <a:t> or fluorescein conjugated antibody to biotin molecule. </a:t>
            </a:r>
          </a:p>
          <a:p>
            <a:pPr marL="342900" indent="-342900" algn="just">
              <a:buFont typeface="Wingdings" panose="05000000000000000000" pitchFamily="2" charset="2"/>
              <a:buChar char="q"/>
            </a:pPr>
            <a:r>
              <a:rPr lang="en-US" sz="2400" dirty="0"/>
              <a:t>Hybridization is observed for fluorescence using UV light. </a:t>
            </a:r>
            <a:r>
              <a:rPr lang="en-US" sz="2400" dirty="0" err="1"/>
              <a:t>Digoxygenin</a:t>
            </a:r>
            <a:r>
              <a:rPr lang="en-US" sz="2400" dirty="0"/>
              <a:t> labeled probes are detected by enzyme labeled anti-</a:t>
            </a:r>
            <a:r>
              <a:rPr lang="en-US" sz="2400" dirty="0" err="1"/>
              <a:t>digoxygenin</a:t>
            </a:r>
            <a:r>
              <a:rPr lang="en-US" sz="2400" dirty="0"/>
              <a:t> antibody and then using substrate to detect it. </a:t>
            </a:r>
            <a:endParaRPr lang="en-US" sz="2400" dirty="0" smtClean="0"/>
          </a:p>
        </p:txBody>
      </p:sp>
      <p:sp>
        <p:nvSpPr>
          <p:cNvPr id="3" name="TextBox 2"/>
          <p:cNvSpPr txBox="1"/>
          <p:nvPr/>
        </p:nvSpPr>
        <p:spPr>
          <a:xfrm>
            <a:off x="1079292" y="616990"/>
            <a:ext cx="870623" cy="523220"/>
          </a:xfrm>
          <a:prstGeom prst="rect">
            <a:avLst/>
          </a:prstGeom>
          <a:noFill/>
        </p:spPr>
        <p:txBody>
          <a:bodyPr wrap="none" rtlCol="0">
            <a:spAutoFit/>
          </a:bodyPr>
          <a:lstStyle/>
          <a:p>
            <a:r>
              <a:rPr lang="en-US" sz="2800" dirty="0" err="1" smtClean="0">
                <a:solidFill>
                  <a:srgbClr val="C00000"/>
                </a:solidFill>
              </a:rPr>
              <a:t>Cont</a:t>
            </a:r>
            <a:endParaRPr lang="en-US" sz="2800" dirty="0">
              <a:solidFill>
                <a:srgbClr val="C00000"/>
              </a:solidFill>
            </a:endParaRPr>
          </a:p>
        </p:txBody>
      </p:sp>
    </p:spTree>
    <p:extLst>
      <p:ext uri="{BB962C8B-B14F-4D97-AF65-F5344CB8AC3E}">
        <p14:creationId xmlns:p14="http://schemas.microsoft.com/office/powerpoint/2010/main" val="49279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a:blip>
          <a:stretch>
            <a:fillRect/>
          </a:stretch>
        </p:blipFill>
        <p:spPr>
          <a:xfrm>
            <a:off x="1364105" y="584616"/>
            <a:ext cx="8484433" cy="5921114"/>
          </a:xfrm>
          <a:prstGeom prst="rect">
            <a:avLst/>
          </a:prstGeom>
        </p:spPr>
      </p:pic>
    </p:spTree>
    <p:extLst>
      <p:ext uri="{BB962C8B-B14F-4D97-AF65-F5344CB8AC3E}">
        <p14:creationId xmlns:p14="http://schemas.microsoft.com/office/powerpoint/2010/main" val="366518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340" y="1090615"/>
            <a:ext cx="8034728" cy="3785652"/>
          </a:xfrm>
          <a:prstGeom prst="rect">
            <a:avLst/>
          </a:prstGeom>
        </p:spPr>
        <p:txBody>
          <a:bodyPr wrap="square">
            <a:spAutoFit/>
          </a:bodyPr>
          <a:lstStyle/>
          <a:p>
            <a:pPr marL="342900" indent="-342900" algn="just">
              <a:buFont typeface="Wingdings" panose="05000000000000000000" pitchFamily="2" charset="2"/>
              <a:buChar char="q"/>
            </a:pPr>
            <a:r>
              <a:rPr lang="en-US" sz="2400" dirty="0"/>
              <a:t>Stringency - a term used in hybridization experiments to denote the degree of homology between the probe and the filter bound nucleic acid; the higher the stringency, the higher percent homology between the probe and filter bound nucleic acid </a:t>
            </a:r>
            <a:endParaRPr lang="en-US" sz="2400" dirty="0" smtClean="0"/>
          </a:p>
          <a:p>
            <a:pPr marL="342900" indent="-342900" algn="just">
              <a:buFont typeface="Wingdings" panose="05000000000000000000" pitchFamily="2" charset="2"/>
              <a:buChar char="q"/>
            </a:pPr>
            <a:r>
              <a:rPr lang="en-US" sz="2400" dirty="0" smtClean="0"/>
              <a:t>The </a:t>
            </a:r>
            <a:r>
              <a:rPr lang="en-US" sz="2400" dirty="0"/>
              <a:t>temperature, </a:t>
            </a:r>
            <a:r>
              <a:rPr lang="en-US" sz="2400" dirty="0" smtClean="0"/>
              <a:t>salt concentration </a:t>
            </a:r>
            <a:r>
              <a:rPr lang="en-US" sz="2400" dirty="0"/>
              <a:t>and sequence homology forms the conditions of stringency for hybridization</a:t>
            </a:r>
            <a:r>
              <a:rPr lang="en-US" sz="2400" dirty="0" smtClean="0"/>
              <a:t>.</a:t>
            </a:r>
          </a:p>
          <a:p>
            <a:pPr marL="342900" indent="-342900" algn="just">
              <a:buFont typeface="Wingdings" panose="05000000000000000000" pitchFamily="2" charset="2"/>
              <a:buChar char="q"/>
            </a:pPr>
            <a:r>
              <a:rPr lang="en-US" sz="2400" dirty="0" smtClean="0"/>
              <a:t>Stringency increases </a:t>
            </a:r>
            <a:r>
              <a:rPr lang="en-US" sz="2400" dirty="0"/>
              <a:t>as the salt concentration decreases and temperature increases. </a:t>
            </a:r>
          </a:p>
        </p:txBody>
      </p:sp>
      <p:sp>
        <p:nvSpPr>
          <p:cNvPr id="3" name="Rectangle 2"/>
          <p:cNvSpPr/>
          <p:nvPr/>
        </p:nvSpPr>
        <p:spPr>
          <a:xfrm>
            <a:off x="1004340" y="351233"/>
            <a:ext cx="3731086" cy="523220"/>
          </a:xfrm>
          <a:prstGeom prst="rect">
            <a:avLst/>
          </a:prstGeom>
        </p:spPr>
        <p:txBody>
          <a:bodyPr wrap="none">
            <a:spAutoFit/>
          </a:bodyPr>
          <a:lstStyle/>
          <a:p>
            <a:r>
              <a:rPr lang="en-US" sz="2800" dirty="0">
                <a:solidFill>
                  <a:srgbClr val="FF0000"/>
                </a:solidFill>
              </a:rPr>
              <a:t>Hybridization </a:t>
            </a:r>
            <a:r>
              <a:rPr lang="en-US" sz="2800" dirty="0" smtClean="0">
                <a:solidFill>
                  <a:srgbClr val="FF0000"/>
                </a:solidFill>
              </a:rPr>
              <a:t>Stringency</a:t>
            </a:r>
          </a:p>
        </p:txBody>
      </p:sp>
    </p:spTree>
    <p:extLst>
      <p:ext uri="{BB962C8B-B14F-4D97-AF65-F5344CB8AC3E}">
        <p14:creationId xmlns:p14="http://schemas.microsoft.com/office/powerpoint/2010/main" val="18305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429" y="211537"/>
            <a:ext cx="4028732" cy="800219"/>
          </a:xfrm>
          <a:prstGeom prst="rect">
            <a:avLst/>
          </a:prstGeom>
        </p:spPr>
        <p:txBody>
          <a:bodyPr wrap="none">
            <a:spAutoFit/>
          </a:bodyPr>
          <a:lstStyle/>
          <a:p>
            <a:r>
              <a:rPr lang="en-US" sz="2800" dirty="0">
                <a:solidFill>
                  <a:srgbClr val="C00000"/>
                </a:solidFill>
              </a:rPr>
              <a:t>Solid </a:t>
            </a:r>
            <a:r>
              <a:rPr lang="en-US" sz="2800" dirty="0" smtClean="0">
                <a:solidFill>
                  <a:srgbClr val="C00000"/>
                </a:solidFill>
              </a:rPr>
              <a:t>phase</a:t>
            </a:r>
            <a:r>
              <a:rPr lang="ar-SA" sz="2800" dirty="0" smtClean="0">
                <a:solidFill>
                  <a:srgbClr val="C00000"/>
                </a:solidFill>
              </a:rPr>
              <a:t> </a:t>
            </a:r>
            <a:r>
              <a:rPr lang="en-US" sz="2800" dirty="0">
                <a:solidFill>
                  <a:srgbClr val="C00000"/>
                </a:solidFill>
              </a:rPr>
              <a:t> </a:t>
            </a:r>
            <a:r>
              <a:rPr lang="en-US" sz="2800" dirty="0" smtClean="0">
                <a:solidFill>
                  <a:srgbClr val="C00000"/>
                </a:solidFill>
              </a:rPr>
              <a:t>hybridization-</a:t>
            </a:r>
          </a:p>
          <a:p>
            <a:endParaRPr lang="en-US" dirty="0"/>
          </a:p>
        </p:txBody>
      </p:sp>
      <p:pic>
        <p:nvPicPr>
          <p:cNvPr id="3" name="Picture 2"/>
          <p:cNvPicPr>
            <a:picLocks noChangeAspect="1"/>
          </p:cNvPicPr>
          <p:nvPr/>
        </p:nvPicPr>
        <p:blipFill>
          <a:blip r:embed="rId2"/>
          <a:stretch>
            <a:fillRect/>
          </a:stretch>
        </p:blipFill>
        <p:spPr>
          <a:xfrm>
            <a:off x="4717161" y="580869"/>
            <a:ext cx="6308574" cy="6095319"/>
          </a:xfrm>
          <a:prstGeom prst="rect">
            <a:avLst/>
          </a:prstGeom>
        </p:spPr>
      </p:pic>
      <p:sp>
        <p:nvSpPr>
          <p:cNvPr id="4" name="Rectangle 3"/>
          <p:cNvSpPr/>
          <p:nvPr/>
        </p:nvSpPr>
        <p:spPr>
          <a:xfrm>
            <a:off x="688429" y="1426937"/>
            <a:ext cx="4028732" cy="3416320"/>
          </a:xfrm>
          <a:prstGeom prst="rect">
            <a:avLst/>
          </a:prstGeom>
        </p:spPr>
        <p:txBody>
          <a:bodyPr wrap="square">
            <a:spAutoFit/>
          </a:bodyPr>
          <a:lstStyle/>
          <a:p>
            <a:pPr algn="just"/>
            <a:r>
              <a:rPr lang="en-US" sz="2400" dirty="0">
                <a:solidFill>
                  <a:srgbClr val="FF0000"/>
                </a:solidFill>
              </a:rPr>
              <a:t>Southern blot hybridization</a:t>
            </a:r>
          </a:p>
          <a:p>
            <a:pPr algn="just"/>
            <a:r>
              <a:rPr lang="en-US" sz="2400" dirty="0" smtClean="0"/>
              <a:t>This </a:t>
            </a:r>
            <a:r>
              <a:rPr lang="en-US" sz="2400" dirty="0"/>
              <a:t>technique is named after its inventor Edwin Southern, a British biologist.</a:t>
            </a:r>
          </a:p>
          <a:p>
            <a:pPr algn="just"/>
            <a:r>
              <a:rPr lang="en-US" sz="2400" dirty="0" smtClean="0">
                <a:solidFill>
                  <a:srgbClr val="FF0000"/>
                </a:solidFill>
              </a:rPr>
              <a:t>Northern blot hybridization </a:t>
            </a:r>
          </a:p>
          <a:p>
            <a:pPr algn="just"/>
            <a:r>
              <a:rPr lang="en-US" sz="2400" dirty="0" smtClean="0"/>
              <a:t>This is similar to the southern blot in all aspects except that the target nucleic acid is single </a:t>
            </a:r>
          </a:p>
          <a:p>
            <a:pPr algn="just"/>
            <a:r>
              <a:rPr lang="en-US" sz="2400" dirty="0" smtClean="0"/>
              <a:t>stranded RNA. </a:t>
            </a:r>
            <a:endParaRPr lang="en-US" sz="2400" dirty="0"/>
          </a:p>
        </p:txBody>
      </p:sp>
    </p:spTree>
    <p:extLst>
      <p:ext uri="{BB962C8B-B14F-4D97-AF65-F5344CB8AC3E}">
        <p14:creationId xmlns:p14="http://schemas.microsoft.com/office/powerpoint/2010/main" val="326071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784" y="847426"/>
            <a:ext cx="10732957" cy="4893647"/>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In DNA hybridization methods and due nucleic </a:t>
            </a:r>
            <a:r>
              <a:rPr lang="en-US" sz="2400" dirty="0"/>
              <a:t>acid </a:t>
            </a:r>
            <a:r>
              <a:rPr lang="en-US" sz="2400" dirty="0" smtClean="0"/>
              <a:t>extraction, the </a:t>
            </a:r>
            <a:r>
              <a:rPr lang="en-US" sz="2400" dirty="0" err="1"/>
              <a:t>histopathological</a:t>
            </a:r>
            <a:r>
              <a:rPr lang="en-US" sz="2400" dirty="0"/>
              <a:t> architecture is lost</a:t>
            </a:r>
            <a:r>
              <a:rPr lang="en-US" sz="2400" dirty="0" smtClean="0"/>
              <a:t>.</a:t>
            </a:r>
          </a:p>
          <a:p>
            <a:pPr marL="342900" indent="-342900" algn="just">
              <a:buFont typeface="Wingdings" panose="05000000000000000000" pitchFamily="2" charset="2"/>
              <a:buChar char="q"/>
            </a:pPr>
            <a:r>
              <a:rPr lang="en-US" sz="2400" dirty="0"/>
              <a:t>In situ hybridization, </a:t>
            </a:r>
            <a:r>
              <a:rPr lang="en-US" sz="2400" dirty="0" smtClean="0"/>
              <a:t>it </a:t>
            </a:r>
            <a:r>
              <a:rPr lang="en-US" sz="2400" dirty="0"/>
              <a:t>is possible to perform molecular hybridization </a:t>
            </a:r>
            <a:r>
              <a:rPr lang="en-US" sz="2400" dirty="0" smtClean="0"/>
              <a:t>without damaging the </a:t>
            </a:r>
            <a:r>
              <a:rPr lang="en-US" sz="2400" dirty="0" err="1"/>
              <a:t>histopathological</a:t>
            </a:r>
            <a:r>
              <a:rPr lang="en-US" sz="2400" dirty="0"/>
              <a:t> structure of the specimen </a:t>
            </a:r>
            <a:endParaRPr lang="en-US" sz="2400" dirty="0" smtClean="0"/>
          </a:p>
          <a:p>
            <a:pPr marL="342900" indent="-342900" algn="just">
              <a:buFont typeface="Wingdings" panose="05000000000000000000" pitchFamily="2" charset="2"/>
              <a:buChar char="q"/>
            </a:pPr>
            <a:r>
              <a:rPr lang="en-US" sz="2400" dirty="0" smtClean="0"/>
              <a:t>In </a:t>
            </a:r>
            <a:r>
              <a:rPr lang="en-US" sz="2400" dirty="0"/>
              <a:t>in-situ hybridization the microscopy glass slide acts as </a:t>
            </a:r>
            <a:r>
              <a:rPr lang="en-US" sz="2400" dirty="0" smtClean="0"/>
              <a:t>the solid </a:t>
            </a:r>
            <a:r>
              <a:rPr lang="en-US" sz="2400" dirty="0"/>
              <a:t>phase.  </a:t>
            </a:r>
          </a:p>
          <a:p>
            <a:pPr algn="just"/>
            <a:r>
              <a:rPr lang="en-US" sz="2400" dirty="0" smtClean="0">
                <a:solidFill>
                  <a:srgbClr val="FF0000"/>
                </a:solidFill>
              </a:rPr>
              <a:t>The </a:t>
            </a:r>
            <a:r>
              <a:rPr lang="en-US" sz="2400" dirty="0">
                <a:solidFill>
                  <a:srgbClr val="FF0000"/>
                </a:solidFill>
              </a:rPr>
              <a:t>stages of in situ hybridization are </a:t>
            </a:r>
            <a:endParaRPr lang="en-US" sz="2400" dirty="0" smtClean="0">
              <a:solidFill>
                <a:srgbClr val="FF0000"/>
              </a:solidFill>
            </a:endParaRPr>
          </a:p>
          <a:p>
            <a:pPr marL="342900" indent="-342900" algn="just">
              <a:buFont typeface="Wingdings" panose="05000000000000000000" pitchFamily="2" charset="2"/>
              <a:buChar char="q"/>
            </a:pPr>
            <a:r>
              <a:rPr lang="en-US" sz="2400" dirty="0" smtClean="0"/>
              <a:t>Deparaffinization </a:t>
            </a:r>
            <a:r>
              <a:rPr lang="en-US" sz="2400" dirty="0"/>
              <a:t>of tissue section, protease digestion to </a:t>
            </a:r>
            <a:r>
              <a:rPr lang="en-US" sz="2400" dirty="0" smtClean="0"/>
              <a:t>expose </a:t>
            </a:r>
            <a:r>
              <a:rPr lang="en-US" sz="2400" dirty="0"/>
              <a:t>nucleic acid targets, </a:t>
            </a:r>
            <a:r>
              <a:rPr lang="en-US" sz="2400" dirty="0" err="1" smtClean="0"/>
              <a:t>denatuaration</a:t>
            </a:r>
            <a:r>
              <a:rPr lang="en-US" sz="2400" dirty="0" smtClean="0"/>
              <a:t> </a:t>
            </a:r>
            <a:r>
              <a:rPr lang="en-US" sz="2400" dirty="0"/>
              <a:t>of </a:t>
            </a:r>
            <a:r>
              <a:rPr lang="en-US" sz="2400" dirty="0" smtClean="0"/>
              <a:t>DNA </a:t>
            </a:r>
            <a:r>
              <a:rPr lang="en-US" sz="2400" dirty="0"/>
              <a:t>at high temperature, application of probe, hybridization at physiological temperature, washing and detection of signals. </a:t>
            </a:r>
          </a:p>
          <a:p>
            <a:pPr marL="342900" indent="-342900" algn="just">
              <a:buFont typeface="Wingdings" panose="05000000000000000000" pitchFamily="2" charset="2"/>
              <a:buChar char="q"/>
            </a:pPr>
            <a:r>
              <a:rPr lang="en-US" sz="2400" dirty="0"/>
              <a:t>Radio-labeled probes and </a:t>
            </a:r>
            <a:r>
              <a:rPr lang="en-US" sz="2400" dirty="0" err="1"/>
              <a:t>biotinylated</a:t>
            </a:r>
            <a:r>
              <a:rPr lang="en-US" sz="2400" dirty="0"/>
              <a:t> probes are commonly </a:t>
            </a:r>
            <a:r>
              <a:rPr lang="en-US" sz="2400" dirty="0" smtClean="0"/>
              <a:t>used. </a:t>
            </a:r>
          </a:p>
          <a:p>
            <a:pPr marL="342900" indent="-342900" algn="just">
              <a:buFont typeface="Wingdings" panose="05000000000000000000" pitchFamily="2" charset="2"/>
              <a:buChar char="q"/>
            </a:pPr>
            <a:r>
              <a:rPr lang="en-US" sz="2400" dirty="0" smtClean="0"/>
              <a:t>This </a:t>
            </a:r>
            <a:r>
              <a:rPr lang="en-US" sz="2400" dirty="0"/>
              <a:t>technique is </a:t>
            </a:r>
            <a:r>
              <a:rPr lang="en-US" sz="2400" dirty="0" smtClean="0"/>
              <a:t>useful in </a:t>
            </a:r>
            <a:r>
              <a:rPr lang="en-US" sz="2400" dirty="0"/>
              <a:t>detecting intracellular parasites such as </a:t>
            </a:r>
            <a:r>
              <a:rPr lang="en-US" sz="2400" dirty="0" smtClean="0"/>
              <a:t>viruses. </a:t>
            </a:r>
            <a:endParaRPr lang="en-US" sz="2400" dirty="0"/>
          </a:p>
          <a:p>
            <a:pPr marL="342900" indent="-342900" algn="just">
              <a:buFont typeface="Wingdings" panose="05000000000000000000" pitchFamily="2" charset="2"/>
              <a:buChar char="q"/>
            </a:pPr>
            <a:r>
              <a:rPr lang="en-US" sz="2400" dirty="0"/>
              <a:t> Since the probe has to reach the target inside the cells, only probes that are small (~300 bases) </a:t>
            </a:r>
            <a:r>
              <a:rPr lang="en-US" sz="2400" dirty="0" smtClean="0"/>
              <a:t>can be </a:t>
            </a:r>
            <a:r>
              <a:rPr lang="en-US" sz="2400" dirty="0"/>
              <a:t>used for tissue </a:t>
            </a:r>
            <a:r>
              <a:rPr lang="en-US" sz="2400" dirty="0" smtClean="0"/>
              <a:t>penetration. </a:t>
            </a:r>
            <a:endParaRPr lang="en-US" sz="2400" dirty="0"/>
          </a:p>
        </p:txBody>
      </p:sp>
      <p:sp>
        <p:nvSpPr>
          <p:cNvPr id="3" name="Rectangle 2"/>
          <p:cNvSpPr/>
          <p:nvPr/>
        </p:nvSpPr>
        <p:spPr>
          <a:xfrm>
            <a:off x="329784" y="324206"/>
            <a:ext cx="3135858" cy="523220"/>
          </a:xfrm>
          <a:prstGeom prst="rect">
            <a:avLst/>
          </a:prstGeom>
        </p:spPr>
        <p:txBody>
          <a:bodyPr wrap="none">
            <a:spAutoFit/>
          </a:bodyPr>
          <a:lstStyle/>
          <a:p>
            <a:r>
              <a:rPr lang="en-US" sz="2800" dirty="0">
                <a:solidFill>
                  <a:srgbClr val="C00000"/>
                </a:solidFill>
              </a:rPr>
              <a:t>In situ hybridization </a:t>
            </a:r>
          </a:p>
        </p:txBody>
      </p:sp>
    </p:spTree>
    <p:extLst>
      <p:ext uri="{BB962C8B-B14F-4D97-AF65-F5344CB8AC3E}">
        <p14:creationId xmlns:p14="http://schemas.microsoft.com/office/powerpoint/2010/main" val="230904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06" y="377428"/>
            <a:ext cx="4321694" cy="523220"/>
          </a:xfrm>
          <a:prstGeom prst="rect">
            <a:avLst/>
          </a:prstGeom>
        </p:spPr>
        <p:txBody>
          <a:bodyPr wrap="square">
            <a:spAutoFit/>
          </a:bodyPr>
          <a:lstStyle/>
          <a:p>
            <a:r>
              <a:rPr lang="en-US" sz="2800" dirty="0" smtClean="0">
                <a:solidFill>
                  <a:srgbClr val="C00000"/>
                </a:solidFill>
              </a:rPr>
              <a:t>5. Amplification </a:t>
            </a:r>
            <a:r>
              <a:rPr lang="en-US" sz="2800" dirty="0">
                <a:solidFill>
                  <a:srgbClr val="C00000"/>
                </a:solidFill>
              </a:rPr>
              <a:t>techniques</a:t>
            </a:r>
          </a:p>
        </p:txBody>
      </p:sp>
      <p:sp>
        <p:nvSpPr>
          <p:cNvPr id="3" name="Rectangle 2"/>
          <p:cNvSpPr/>
          <p:nvPr/>
        </p:nvSpPr>
        <p:spPr>
          <a:xfrm>
            <a:off x="402706" y="967368"/>
            <a:ext cx="3803534" cy="3416320"/>
          </a:xfrm>
          <a:prstGeom prst="rect">
            <a:avLst/>
          </a:prstGeom>
        </p:spPr>
        <p:txBody>
          <a:bodyPr wrap="square">
            <a:spAutoFit/>
          </a:bodyPr>
          <a:lstStyle/>
          <a:p>
            <a:r>
              <a:rPr lang="en-US" sz="2400" dirty="0" smtClean="0">
                <a:solidFill>
                  <a:srgbClr val="FF0000"/>
                </a:solidFill>
              </a:rPr>
              <a:t>Signal Amplification</a:t>
            </a:r>
            <a:endParaRPr lang="en-US" sz="2400" dirty="0" smtClean="0"/>
          </a:p>
          <a:p>
            <a:pPr marL="342900" indent="-342900" algn="just">
              <a:buFont typeface="Wingdings" panose="05000000000000000000" pitchFamily="2" charset="2"/>
              <a:buChar char="q"/>
            </a:pPr>
            <a:r>
              <a:rPr lang="en-US" sz="2400" dirty="0" smtClean="0"/>
              <a:t>This technique is </a:t>
            </a:r>
            <a:r>
              <a:rPr lang="en-US" sz="2400" dirty="0"/>
              <a:t>used to increase the sensitivity of the probe based assays.</a:t>
            </a:r>
            <a:endParaRPr lang="en-US" sz="2400" dirty="0" smtClean="0"/>
          </a:p>
          <a:p>
            <a:pPr marL="342900" indent="-342900" algn="just">
              <a:buFont typeface="Wingdings" panose="05000000000000000000" pitchFamily="2" charset="2"/>
              <a:buChar char="q"/>
            </a:pPr>
            <a:r>
              <a:rPr lang="en-US" sz="2400" dirty="0" smtClean="0"/>
              <a:t>The </a:t>
            </a:r>
            <a:r>
              <a:rPr lang="en-US" sz="2400" dirty="0"/>
              <a:t>simplest signal amplification technique utilizes multiple reporter molecules attached to </a:t>
            </a:r>
            <a:r>
              <a:rPr lang="en-US" sz="2400" dirty="0" smtClean="0"/>
              <a:t>a single </a:t>
            </a:r>
            <a:r>
              <a:rPr lang="en-US" sz="2400" dirty="0"/>
              <a:t>probe.</a:t>
            </a:r>
            <a:endParaRPr lang="en-US" sz="2400" dirty="0" smtClean="0"/>
          </a:p>
        </p:txBody>
      </p:sp>
      <p:pic>
        <p:nvPicPr>
          <p:cNvPr id="4" name="Picture 3"/>
          <p:cNvPicPr>
            <a:picLocks noChangeAspect="1"/>
          </p:cNvPicPr>
          <p:nvPr/>
        </p:nvPicPr>
        <p:blipFill>
          <a:blip r:embed="rId2"/>
          <a:stretch>
            <a:fillRect/>
          </a:stretch>
        </p:blipFill>
        <p:spPr>
          <a:xfrm>
            <a:off x="4621126" y="253320"/>
            <a:ext cx="7220354" cy="6206430"/>
          </a:xfrm>
          <a:prstGeom prst="rect">
            <a:avLst/>
          </a:prstGeom>
        </p:spPr>
      </p:pic>
    </p:spTree>
    <p:extLst>
      <p:ext uri="{BB962C8B-B14F-4D97-AF65-F5344CB8AC3E}">
        <p14:creationId xmlns:p14="http://schemas.microsoft.com/office/powerpoint/2010/main" val="327068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223" y="457646"/>
            <a:ext cx="10861738" cy="6001643"/>
          </a:xfrm>
          <a:prstGeom prst="rect">
            <a:avLst/>
          </a:prstGeom>
        </p:spPr>
        <p:txBody>
          <a:bodyPr wrap="square">
            <a:spAutoFit/>
          </a:bodyPr>
          <a:lstStyle/>
          <a:p>
            <a:pPr algn="just"/>
            <a:r>
              <a:rPr lang="en-US" sz="2400" dirty="0" smtClean="0">
                <a:solidFill>
                  <a:srgbClr val="FF0000"/>
                </a:solidFill>
              </a:rPr>
              <a:t>Polymerase </a:t>
            </a:r>
            <a:r>
              <a:rPr lang="en-US" sz="2400" dirty="0">
                <a:solidFill>
                  <a:srgbClr val="FF0000"/>
                </a:solidFill>
              </a:rPr>
              <a:t>chain reaction (PCR) </a:t>
            </a:r>
            <a:endParaRPr lang="en-US" sz="2400" dirty="0" smtClean="0">
              <a:solidFill>
                <a:srgbClr val="FF0000"/>
              </a:solidFill>
            </a:endParaRPr>
          </a:p>
          <a:p>
            <a:pPr marL="342900" indent="-342900" algn="just">
              <a:buFont typeface="Wingdings" panose="05000000000000000000" pitchFamily="2" charset="2"/>
              <a:buChar char="q"/>
            </a:pPr>
            <a:r>
              <a:rPr lang="en-US" sz="2400" dirty="0" smtClean="0"/>
              <a:t>Developed by </a:t>
            </a:r>
            <a:r>
              <a:rPr lang="en-US" sz="2400" dirty="0" err="1" smtClean="0"/>
              <a:t>Kary</a:t>
            </a:r>
            <a:r>
              <a:rPr lang="en-US" sz="2400" dirty="0" smtClean="0"/>
              <a:t> Mullis in 1983, which can enzymatically amplify minute quantities of DNA or RNA to large number of copies.</a:t>
            </a:r>
          </a:p>
          <a:p>
            <a:pPr marL="342900" indent="-342900" algn="just">
              <a:buFont typeface="Wingdings" panose="05000000000000000000" pitchFamily="2" charset="2"/>
              <a:buChar char="q"/>
            </a:pPr>
            <a:r>
              <a:rPr lang="en-US" sz="2400" dirty="0" smtClean="0"/>
              <a:t>PCR reaction mixture consists of target DNA, primer pairs, </a:t>
            </a:r>
            <a:r>
              <a:rPr lang="en-US" sz="2400" dirty="0" err="1" smtClean="0"/>
              <a:t>thermostable</a:t>
            </a:r>
            <a:r>
              <a:rPr lang="en-US" sz="2400" dirty="0" smtClean="0"/>
              <a:t> DNA polymerase, </a:t>
            </a:r>
            <a:r>
              <a:rPr lang="en-US" sz="2400" dirty="0" err="1" smtClean="0"/>
              <a:t>deoxynucleotides</a:t>
            </a:r>
            <a:r>
              <a:rPr lang="en-US" sz="2400" dirty="0" smtClean="0"/>
              <a:t> (</a:t>
            </a:r>
            <a:r>
              <a:rPr lang="en-US" sz="2400" dirty="0" err="1" smtClean="0"/>
              <a:t>dATP</a:t>
            </a:r>
            <a:r>
              <a:rPr lang="en-US" sz="2400" dirty="0" smtClean="0"/>
              <a:t>, </a:t>
            </a:r>
            <a:r>
              <a:rPr lang="en-US" sz="2400" dirty="0" err="1" smtClean="0"/>
              <a:t>dTTP</a:t>
            </a:r>
            <a:r>
              <a:rPr lang="en-US" sz="2400" dirty="0" smtClean="0"/>
              <a:t>, </a:t>
            </a:r>
            <a:r>
              <a:rPr lang="en-US" sz="2400" dirty="0" err="1" smtClean="0"/>
              <a:t>dGTP</a:t>
            </a:r>
            <a:r>
              <a:rPr lang="en-US" sz="2400" dirty="0" smtClean="0"/>
              <a:t> &amp; </a:t>
            </a:r>
            <a:r>
              <a:rPr lang="en-US" sz="2400" dirty="0" err="1" smtClean="0"/>
              <a:t>dCTP</a:t>
            </a:r>
            <a:r>
              <a:rPr lang="en-US" sz="2400" dirty="0" smtClean="0"/>
              <a:t>), PCR buffer</a:t>
            </a:r>
          </a:p>
          <a:p>
            <a:pPr marL="342900" indent="-342900" algn="just">
              <a:buFont typeface="Wingdings" panose="05000000000000000000" pitchFamily="2" charset="2"/>
              <a:buChar char="q"/>
            </a:pPr>
            <a:r>
              <a:rPr lang="en-US" sz="2400" dirty="0" smtClean="0"/>
              <a:t>Primers are short, single stranded oligonucleotide DNA that are 20-30 nucleotides that are chemically synthesized</a:t>
            </a:r>
          </a:p>
          <a:p>
            <a:pPr marL="342900" indent="-342900" algn="just">
              <a:buFont typeface="Wingdings" panose="05000000000000000000" pitchFamily="2" charset="2"/>
              <a:buChar char="q"/>
            </a:pPr>
            <a:r>
              <a:rPr lang="en-US" sz="2400" dirty="0"/>
              <a:t>In order to overcome the problem of adding the polymerase enzyme after each cycle as they </a:t>
            </a:r>
            <a:r>
              <a:rPr lang="en-US" sz="2400" dirty="0" smtClean="0"/>
              <a:t>are destroyed </a:t>
            </a:r>
            <a:r>
              <a:rPr lang="en-US" sz="2400" dirty="0"/>
              <a:t>at high temperatures, </a:t>
            </a:r>
            <a:r>
              <a:rPr lang="en-US" sz="2400" dirty="0" err="1"/>
              <a:t>thermostable</a:t>
            </a:r>
            <a:r>
              <a:rPr lang="en-US" sz="2400" dirty="0"/>
              <a:t> polymerase enzymes such as </a:t>
            </a:r>
            <a:r>
              <a:rPr lang="en-US" sz="2400" dirty="0" err="1"/>
              <a:t>Taq</a:t>
            </a:r>
            <a:r>
              <a:rPr lang="en-US" sz="2400" dirty="0"/>
              <a:t> is used. </a:t>
            </a:r>
            <a:r>
              <a:rPr lang="en-US" sz="2400" dirty="0" err="1"/>
              <a:t>Taq</a:t>
            </a:r>
            <a:r>
              <a:rPr lang="en-US" sz="2400" dirty="0"/>
              <a:t> </a:t>
            </a:r>
            <a:r>
              <a:rPr lang="en-US" sz="2400" dirty="0" smtClean="0"/>
              <a:t>DNA polymerase </a:t>
            </a:r>
            <a:r>
              <a:rPr lang="en-US" sz="2400" dirty="0"/>
              <a:t>enzyme is obtained from  </a:t>
            </a:r>
            <a:r>
              <a:rPr lang="en-US" sz="2400" i="1" dirty="0" err="1"/>
              <a:t>Thermus</a:t>
            </a:r>
            <a:r>
              <a:rPr lang="en-US" sz="2400" i="1" dirty="0"/>
              <a:t> </a:t>
            </a:r>
            <a:r>
              <a:rPr lang="en-US" sz="2400" i="1" dirty="0" err="1"/>
              <a:t>aquaticus</a:t>
            </a:r>
            <a:r>
              <a:rPr lang="en-US" sz="2400" dirty="0"/>
              <a:t>, </a:t>
            </a:r>
            <a:endParaRPr lang="en-US" sz="2400" dirty="0" smtClean="0"/>
          </a:p>
          <a:p>
            <a:pPr marL="342900" indent="-342900" algn="just">
              <a:buFont typeface="Wingdings" panose="05000000000000000000" pitchFamily="2" charset="2"/>
              <a:buChar char="q"/>
            </a:pPr>
            <a:r>
              <a:rPr lang="en-US" sz="2400" dirty="0"/>
              <a:t>PCR is an exponential amplification system. The general formula for the number of DNA strands created by PCR is 2</a:t>
            </a:r>
            <a:r>
              <a:rPr lang="en-US" sz="2400" baseline="30000" dirty="0"/>
              <a:t>n</a:t>
            </a:r>
            <a:r>
              <a:rPr lang="en-US" sz="2400" dirty="0"/>
              <a:t> </a:t>
            </a:r>
            <a:r>
              <a:rPr lang="en-US" sz="2400" dirty="0" smtClean="0"/>
              <a:t>where </a:t>
            </a:r>
            <a:r>
              <a:rPr lang="en-US" sz="2400" dirty="0"/>
              <a:t>n = the # of PCR cycles  </a:t>
            </a:r>
            <a:endParaRPr lang="en-US" sz="2400" dirty="0" smtClean="0"/>
          </a:p>
          <a:p>
            <a:pPr marL="342900" indent="-342900" algn="just">
              <a:buFont typeface="Wingdings" panose="05000000000000000000" pitchFamily="2" charset="2"/>
              <a:buChar char="q"/>
            </a:pPr>
            <a:r>
              <a:rPr lang="en-US" sz="2400" dirty="0" smtClean="0"/>
              <a:t>After </a:t>
            </a:r>
            <a:r>
              <a:rPr lang="en-US" sz="2400" dirty="0"/>
              <a:t>certain number of PCR cycles, PCR attains </a:t>
            </a:r>
            <a:r>
              <a:rPr lang="en-US" sz="2400" dirty="0" smtClean="0"/>
              <a:t>plateau </a:t>
            </a:r>
            <a:r>
              <a:rPr lang="en-US" sz="2400" dirty="0"/>
              <a:t>phase. The plateau phase of PCR indicates that almost same amount of amplified products will be </a:t>
            </a:r>
            <a:r>
              <a:rPr lang="en-US" sz="2400" dirty="0" smtClean="0"/>
              <a:t>obtained</a:t>
            </a:r>
            <a:r>
              <a:rPr lang="en-US" sz="2400" dirty="0"/>
              <a:t>, regardless of the initial amount of the </a:t>
            </a:r>
            <a:r>
              <a:rPr lang="en-US" sz="2400" dirty="0" smtClean="0"/>
              <a:t>templates and the no of PCR cycles.</a:t>
            </a:r>
            <a:endParaRPr lang="en-US" sz="2400" dirty="0"/>
          </a:p>
        </p:txBody>
      </p:sp>
    </p:spTree>
    <p:extLst>
      <p:ext uri="{BB962C8B-B14F-4D97-AF65-F5344CB8AC3E}">
        <p14:creationId xmlns:p14="http://schemas.microsoft.com/office/powerpoint/2010/main" val="424566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25441" y="966306"/>
            <a:ext cx="5684744" cy="5205894"/>
          </a:xfrm>
          <a:prstGeom prst="rect">
            <a:avLst/>
          </a:prstGeom>
        </p:spPr>
      </p:pic>
      <p:sp>
        <p:nvSpPr>
          <p:cNvPr id="2" name="Rectangle 1"/>
          <p:cNvSpPr/>
          <p:nvPr/>
        </p:nvSpPr>
        <p:spPr>
          <a:xfrm>
            <a:off x="254404" y="257294"/>
            <a:ext cx="6752554" cy="523220"/>
          </a:xfrm>
          <a:prstGeom prst="rect">
            <a:avLst/>
          </a:prstGeom>
        </p:spPr>
        <p:txBody>
          <a:bodyPr wrap="none">
            <a:spAutoFit/>
          </a:bodyPr>
          <a:lstStyle/>
          <a:p>
            <a:r>
              <a:rPr lang="en-US" sz="2800" dirty="0">
                <a:solidFill>
                  <a:srgbClr val="C00000"/>
                </a:solidFill>
              </a:rPr>
              <a:t>The </a:t>
            </a:r>
            <a:r>
              <a:rPr lang="en-US" sz="2800" dirty="0" smtClean="0">
                <a:solidFill>
                  <a:srgbClr val="C00000"/>
                </a:solidFill>
              </a:rPr>
              <a:t>PCR cycling reaction: three </a:t>
            </a:r>
            <a:r>
              <a:rPr lang="en-US" sz="2800" dirty="0">
                <a:solidFill>
                  <a:srgbClr val="C00000"/>
                </a:solidFill>
              </a:rPr>
              <a:t>major </a:t>
            </a:r>
            <a:r>
              <a:rPr lang="en-US" sz="2800" dirty="0" smtClean="0">
                <a:solidFill>
                  <a:srgbClr val="C00000"/>
                </a:solidFill>
              </a:rPr>
              <a:t>steps </a:t>
            </a:r>
            <a:endParaRPr lang="en-US" sz="2800" dirty="0">
              <a:solidFill>
                <a:srgbClr val="C00000"/>
              </a:solidFill>
            </a:endParaRPr>
          </a:p>
        </p:txBody>
      </p:sp>
      <p:pic>
        <p:nvPicPr>
          <p:cNvPr id="3" name="Picture 2"/>
          <p:cNvPicPr>
            <a:picLocks noChangeAspect="1"/>
          </p:cNvPicPr>
          <p:nvPr/>
        </p:nvPicPr>
        <p:blipFill>
          <a:blip r:embed="rId3"/>
          <a:stretch>
            <a:fillRect/>
          </a:stretch>
        </p:blipFill>
        <p:spPr>
          <a:xfrm>
            <a:off x="254404" y="1335565"/>
            <a:ext cx="5078178" cy="4105115"/>
          </a:xfrm>
          <a:prstGeom prst="rect">
            <a:avLst/>
          </a:prstGeom>
        </p:spPr>
      </p:pic>
    </p:spTree>
    <p:extLst>
      <p:ext uri="{BB962C8B-B14F-4D97-AF65-F5344CB8AC3E}">
        <p14:creationId xmlns:p14="http://schemas.microsoft.com/office/powerpoint/2010/main" val="191779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 y="487025"/>
            <a:ext cx="10591800" cy="5632311"/>
          </a:xfrm>
          <a:prstGeom prst="rect">
            <a:avLst/>
          </a:prstGeom>
        </p:spPr>
        <p:txBody>
          <a:bodyPr wrap="square">
            <a:spAutoFit/>
          </a:bodyPr>
          <a:lstStyle/>
          <a:p>
            <a:pPr algn="just"/>
            <a:r>
              <a:rPr lang="en-US" sz="2400" dirty="0" smtClean="0">
                <a:solidFill>
                  <a:srgbClr val="C00000"/>
                </a:solidFill>
              </a:rPr>
              <a:t>Factors </a:t>
            </a:r>
            <a:r>
              <a:rPr lang="en-US" sz="2400" dirty="0">
                <a:solidFill>
                  <a:srgbClr val="C00000"/>
                </a:solidFill>
              </a:rPr>
              <a:t>affecting </a:t>
            </a:r>
            <a:r>
              <a:rPr lang="en-US" sz="2400" dirty="0" smtClean="0">
                <a:solidFill>
                  <a:srgbClr val="C00000"/>
                </a:solidFill>
              </a:rPr>
              <a:t>PCR </a:t>
            </a:r>
            <a:endParaRPr lang="en-US" sz="2400" dirty="0">
              <a:solidFill>
                <a:srgbClr val="C00000"/>
              </a:solidFill>
            </a:endParaRPr>
          </a:p>
          <a:p>
            <a:pPr marL="457200" indent="-457200" algn="just">
              <a:buFont typeface="Wingdings" panose="05000000000000000000" pitchFamily="2" charset="2"/>
              <a:buChar char="q"/>
            </a:pPr>
            <a:r>
              <a:rPr lang="en-US" sz="2400" dirty="0" smtClean="0"/>
              <a:t>Concentration </a:t>
            </a:r>
            <a:r>
              <a:rPr lang="en-US" sz="2400" dirty="0"/>
              <a:t>of </a:t>
            </a:r>
            <a:r>
              <a:rPr lang="en-US" sz="2400" dirty="0" smtClean="0"/>
              <a:t>Mg</a:t>
            </a:r>
            <a:r>
              <a:rPr lang="en-US" sz="2400" baseline="30000" dirty="0" smtClean="0"/>
              <a:t>+2</a:t>
            </a:r>
            <a:r>
              <a:rPr lang="en-US" sz="2400" dirty="0" smtClean="0"/>
              <a:t>; </a:t>
            </a:r>
            <a:r>
              <a:rPr lang="en-US" sz="2400" dirty="0"/>
              <a:t>since </a:t>
            </a:r>
            <a:r>
              <a:rPr lang="en-US" sz="2400" dirty="0" smtClean="0"/>
              <a:t>Tag polymerase is </a:t>
            </a:r>
            <a:r>
              <a:rPr lang="en-US" sz="2400" dirty="0"/>
              <a:t>Mg</a:t>
            </a:r>
            <a:r>
              <a:rPr lang="en-US" sz="2400" baseline="30000" dirty="0"/>
              <a:t>+2 </a:t>
            </a:r>
            <a:r>
              <a:rPr lang="en-US" sz="2400" dirty="0" smtClean="0"/>
              <a:t>dependent. </a:t>
            </a:r>
            <a:endParaRPr lang="en-US" sz="2400" dirty="0"/>
          </a:p>
          <a:p>
            <a:pPr marL="457200" indent="-457200" algn="just">
              <a:buFont typeface="Wingdings" panose="05000000000000000000" pitchFamily="2" charset="2"/>
              <a:buChar char="q"/>
            </a:pPr>
            <a:r>
              <a:rPr lang="en-US" sz="2400" dirty="0" smtClean="0"/>
              <a:t>Concentration </a:t>
            </a:r>
            <a:r>
              <a:rPr lang="en-US" sz="2400" dirty="0"/>
              <a:t>and source of </a:t>
            </a:r>
            <a:r>
              <a:rPr lang="en-US" sz="2400" dirty="0" smtClean="0"/>
              <a:t>Tag </a:t>
            </a:r>
            <a:r>
              <a:rPr lang="en-US" sz="2400" dirty="0"/>
              <a:t>polymerase </a:t>
            </a:r>
          </a:p>
          <a:p>
            <a:pPr marL="457200" indent="-457200" algn="just">
              <a:buFont typeface="Wingdings" panose="05000000000000000000" pitchFamily="2" charset="2"/>
              <a:buChar char="q"/>
            </a:pPr>
            <a:r>
              <a:rPr lang="en-US" sz="2400" dirty="0" smtClean="0"/>
              <a:t>Concentration </a:t>
            </a:r>
            <a:r>
              <a:rPr lang="en-US" sz="2400" dirty="0"/>
              <a:t>and purity of both target DNA and </a:t>
            </a:r>
            <a:r>
              <a:rPr lang="en-US" sz="2400" dirty="0" smtClean="0"/>
              <a:t>primer, denaturing temperature, annealing </a:t>
            </a:r>
            <a:r>
              <a:rPr lang="en-US" sz="2400" dirty="0"/>
              <a:t>temperature and </a:t>
            </a:r>
            <a:r>
              <a:rPr lang="en-US" sz="2400" dirty="0" smtClean="0"/>
              <a:t>time</a:t>
            </a:r>
          </a:p>
          <a:p>
            <a:pPr algn="just"/>
            <a:r>
              <a:rPr lang="en-US" sz="2400" dirty="0" smtClean="0"/>
              <a:t> </a:t>
            </a:r>
            <a:r>
              <a:rPr lang="en-US" sz="2400" dirty="0">
                <a:solidFill>
                  <a:srgbClr val="C00000"/>
                </a:solidFill>
              </a:rPr>
              <a:t>Methods to improve sensitivity of PCR</a:t>
            </a:r>
          </a:p>
          <a:p>
            <a:pPr marL="457200" indent="-457200" algn="just">
              <a:buFont typeface="Wingdings" panose="05000000000000000000" pitchFamily="2" charset="2"/>
              <a:buChar char="q"/>
            </a:pPr>
            <a:r>
              <a:rPr lang="en-US" sz="2400" dirty="0" smtClean="0"/>
              <a:t>Number </a:t>
            </a:r>
            <a:r>
              <a:rPr lang="en-US" sz="2400" dirty="0"/>
              <a:t>of </a:t>
            </a:r>
            <a:r>
              <a:rPr lang="en-US" sz="2400" dirty="0" smtClean="0"/>
              <a:t>cycle</a:t>
            </a:r>
          </a:p>
          <a:p>
            <a:pPr marL="457200" indent="-457200" algn="just">
              <a:buFont typeface="Wingdings" panose="05000000000000000000" pitchFamily="2" charset="2"/>
              <a:buChar char="q"/>
            </a:pPr>
            <a:r>
              <a:rPr lang="en-US" sz="2400" dirty="0" smtClean="0"/>
              <a:t>Dimethyl </a:t>
            </a:r>
            <a:r>
              <a:rPr lang="en-US" sz="2400" dirty="0" err="1"/>
              <a:t>sulphoxide</a:t>
            </a:r>
            <a:r>
              <a:rPr lang="en-US" sz="2400" dirty="0"/>
              <a:t> allows </a:t>
            </a:r>
            <a:r>
              <a:rPr lang="en-US" sz="2400" dirty="0" err="1" smtClean="0"/>
              <a:t>allows</a:t>
            </a:r>
            <a:r>
              <a:rPr lang="en-US" sz="2400" dirty="0" smtClean="0"/>
              <a:t> </a:t>
            </a:r>
            <a:r>
              <a:rPr lang="en-US" sz="2400" dirty="0"/>
              <a:t>larger target DNA to be amplified more efficiently.</a:t>
            </a:r>
          </a:p>
          <a:p>
            <a:pPr marL="457200" indent="-457200" algn="just">
              <a:buFont typeface="Wingdings" panose="05000000000000000000" pitchFamily="2" charset="2"/>
              <a:buChar char="q"/>
            </a:pPr>
            <a:r>
              <a:rPr lang="en-US" sz="2400" dirty="0" smtClean="0"/>
              <a:t>20</a:t>
            </a:r>
            <a:r>
              <a:rPr lang="en-US" sz="2400" dirty="0"/>
              <a:t>% glycerol allows amplification of up to 2500 bases.</a:t>
            </a:r>
          </a:p>
          <a:p>
            <a:pPr marL="457200" indent="-457200" algn="just">
              <a:buFont typeface="Wingdings" panose="05000000000000000000" pitchFamily="2" charset="2"/>
              <a:buChar char="q"/>
            </a:pPr>
            <a:r>
              <a:rPr lang="en-US" sz="2400" dirty="0"/>
              <a:t>PCR specificity can be improved by “Hot start” method. If all the reaction mixtures are added at the same time and slowly heated at the start of PCR, the </a:t>
            </a:r>
            <a:r>
              <a:rPr lang="en-US" sz="2400" dirty="0" err="1"/>
              <a:t>thermostable</a:t>
            </a:r>
            <a:r>
              <a:rPr lang="en-US" sz="2400" dirty="0"/>
              <a:t> polymerase may extend any non-specific primer –template complex before denaturation can begin. This problem can be overcome by adding the polymerase after all the components have reached </a:t>
            </a:r>
            <a:r>
              <a:rPr lang="en-US" sz="2400" dirty="0" smtClean="0"/>
              <a:t>70°C.</a:t>
            </a:r>
            <a:endParaRPr lang="en-US" sz="2400" dirty="0"/>
          </a:p>
        </p:txBody>
      </p:sp>
    </p:spTree>
    <p:extLst>
      <p:ext uri="{BB962C8B-B14F-4D97-AF65-F5344CB8AC3E}">
        <p14:creationId xmlns:p14="http://schemas.microsoft.com/office/powerpoint/2010/main" val="375493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456" y="982284"/>
            <a:ext cx="7924800" cy="4154984"/>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Classification of organism based on genetic relatedness (genotyping) </a:t>
            </a:r>
          </a:p>
          <a:p>
            <a:pPr marL="342900" indent="-342900" algn="just">
              <a:buFont typeface="Wingdings" panose="05000000000000000000" pitchFamily="2" charset="2"/>
              <a:buChar char="q"/>
            </a:pPr>
            <a:r>
              <a:rPr lang="en-US" sz="2400" dirty="0" smtClean="0"/>
              <a:t>Detection of pathogens in clinical specimen </a:t>
            </a:r>
          </a:p>
          <a:p>
            <a:pPr marL="342900" indent="-342900" algn="just">
              <a:buFont typeface="Wingdings" panose="05000000000000000000" pitchFamily="2" charset="2"/>
              <a:buChar char="q"/>
            </a:pPr>
            <a:r>
              <a:rPr lang="en-US" sz="2400" dirty="0" smtClean="0"/>
              <a:t>Rapid detection of antibiotic resistance </a:t>
            </a:r>
          </a:p>
          <a:p>
            <a:pPr marL="342900" indent="-342900" algn="just">
              <a:buFont typeface="Wingdings" panose="05000000000000000000" pitchFamily="2" charset="2"/>
              <a:buChar char="q"/>
            </a:pPr>
            <a:r>
              <a:rPr lang="en-US" sz="2400" dirty="0" smtClean="0"/>
              <a:t>Detection of mutations </a:t>
            </a:r>
          </a:p>
          <a:p>
            <a:pPr marL="342900" indent="-342900" algn="just">
              <a:buFont typeface="Wingdings" panose="05000000000000000000" pitchFamily="2" charset="2"/>
              <a:buChar char="q"/>
            </a:pPr>
            <a:r>
              <a:rPr lang="en-US" sz="2400" dirty="0" smtClean="0"/>
              <a:t>Differentiation of toxigenic from non-toxigenic strains </a:t>
            </a:r>
          </a:p>
          <a:p>
            <a:pPr marL="342900" indent="-342900" algn="just">
              <a:buFont typeface="Wingdings" panose="05000000000000000000" pitchFamily="2" charset="2"/>
              <a:buChar char="q"/>
            </a:pPr>
            <a:r>
              <a:rPr lang="en-US" sz="2400" dirty="0" smtClean="0"/>
              <a:t>Detection of microorganisms that grow slowly or present in extremely small numbers in clinical specimen </a:t>
            </a:r>
          </a:p>
          <a:p>
            <a:pPr marL="342900" indent="-342900" algn="just">
              <a:buFont typeface="Wingdings" panose="05000000000000000000" pitchFamily="2" charset="2"/>
              <a:buChar char="q"/>
            </a:pPr>
            <a:r>
              <a:rPr lang="en-US" sz="2400" dirty="0" smtClean="0"/>
              <a:t>Apart from their role in microbiology, these techniques can also be used in identifying abnormalities in human and forensic medicine. </a:t>
            </a:r>
            <a:endParaRPr lang="en-US" sz="2400" dirty="0"/>
          </a:p>
        </p:txBody>
      </p:sp>
      <p:sp>
        <p:nvSpPr>
          <p:cNvPr id="3" name="Rectangle 2"/>
          <p:cNvSpPr/>
          <p:nvPr/>
        </p:nvSpPr>
        <p:spPr>
          <a:xfrm>
            <a:off x="829456" y="306262"/>
            <a:ext cx="8440259" cy="523220"/>
          </a:xfrm>
          <a:prstGeom prst="rect">
            <a:avLst/>
          </a:prstGeom>
        </p:spPr>
        <p:txBody>
          <a:bodyPr wrap="none">
            <a:spAutoFit/>
          </a:bodyPr>
          <a:lstStyle/>
          <a:p>
            <a:r>
              <a:rPr lang="en-US" sz="2800" dirty="0" smtClean="0">
                <a:solidFill>
                  <a:srgbClr val="FF0000"/>
                </a:solidFill>
              </a:rPr>
              <a:t>The application of molecular technology in microbiology </a:t>
            </a:r>
            <a:endParaRPr lang="en-US" sz="2800" dirty="0">
              <a:solidFill>
                <a:srgbClr val="FF0000"/>
              </a:solidFill>
            </a:endParaRPr>
          </a:p>
        </p:txBody>
      </p:sp>
    </p:spTree>
    <p:extLst>
      <p:ext uri="{BB962C8B-B14F-4D97-AF65-F5344CB8AC3E}">
        <p14:creationId xmlns:p14="http://schemas.microsoft.com/office/powerpoint/2010/main" val="248619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862876"/>
            <a:ext cx="6096000" cy="5262979"/>
          </a:xfrm>
          <a:prstGeom prst="rect">
            <a:avLst/>
          </a:prstGeom>
        </p:spPr>
        <p:txBody>
          <a:bodyPr>
            <a:spAutoFit/>
          </a:bodyPr>
          <a:lstStyle/>
          <a:p>
            <a:pPr algn="just"/>
            <a:r>
              <a:rPr lang="en-US" sz="2400" dirty="0" smtClean="0">
                <a:solidFill>
                  <a:srgbClr val="FF0000"/>
                </a:solidFill>
              </a:rPr>
              <a:t>1. Nested </a:t>
            </a:r>
            <a:r>
              <a:rPr lang="en-US" sz="2400" dirty="0">
                <a:solidFill>
                  <a:srgbClr val="FF0000"/>
                </a:solidFill>
              </a:rPr>
              <a:t>PCR </a:t>
            </a:r>
            <a:r>
              <a:rPr lang="en-US" sz="2400" dirty="0"/>
              <a:t>uses two sets of amplification primers. The target DNA sequence of one set of primers (termed "inner" primers) is located within the target sequence of the second set of primers (termed "outer" primers</a:t>
            </a:r>
            <a:r>
              <a:rPr lang="en-US" sz="2400" dirty="0" smtClean="0"/>
              <a:t>).</a:t>
            </a:r>
          </a:p>
          <a:p>
            <a:pPr algn="just"/>
            <a:r>
              <a:rPr lang="en-US" sz="2400" dirty="0" smtClean="0">
                <a:solidFill>
                  <a:srgbClr val="FF0000"/>
                </a:solidFill>
              </a:rPr>
              <a:t>2. Multiplex </a:t>
            </a:r>
            <a:r>
              <a:rPr lang="en-US" sz="2400" dirty="0">
                <a:solidFill>
                  <a:srgbClr val="FF0000"/>
                </a:solidFill>
              </a:rPr>
              <a:t>PCR </a:t>
            </a:r>
            <a:r>
              <a:rPr lang="en-US" sz="2400" dirty="0"/>
              <a:t>is a technique in which several PCR-products are amplified in one PCR-reaction</a:t>
            </a:r>
          </a:p>
          <a:p>
            <a:pPr algn="just"/>
            <a:r>
              <a:rPr lang="en-US" sz="2400" dirty="0" smtClean="0">
                <a:solidFill>
                  <a:srgbClr val="FF0000"/>
                </a:solidFill>
              </a:rPr>
              <a:t>3. Reverse </a:t>
            </a:r>
            <a:r>
              <a:rPr lang="en-US" sz="2400" dirty="0">
                <a:solidFill>
                  <a:srgbClr val="FF0000"/>
                </a:solidFill>
              </a:rPr>
              <a:t>transcription polymerase chain reaction (RT-PCR</a:t>
            </a:r>
            <a:r>
              <a:rPr lang="en-US" sz="2400" dirty="0" smtClean="0">
                <a:solidFill>
                  <a:srgbClr val="FF0000"/>
                </a:solidFill>
              </a:rPr>
              <a:t>) </a:t>
            </a:r>
            <a:r>
              <a:rPr lang="en-US" sz="2400" dirty="0" smtClean="0"/>
              <a:t>an </a:t>
            </a:r>
            <a:r>
              <a:rPr lang="en-US" sz="2400" dirty="0"/>
              <a:t>RNA strand is first reverse transcribed into its DNA complement (complementary DNA, or </a:t>
            </a:r>
            <a:r>
              <a:rPr lang="en-US" sz="2400" dirty="0" err="1"/>
              <a:t>cDNA</a:t>
            </a:r>
            <a:r>
              <a:rPr lang="en-US" sz="2400" dirty="0"/>
              <a:t>) using the enzyme reverse transcriptase, and the resulting </a:t>
            </a:r>
            <a:r>
              <a:rPr lang="en-US" sz="2400" dirty="0" err="1"/>
              <a:t>cDNA</a:t>
            </a:r>
            <a:r>
              <a:rPr lang="en-US" sz="2400" dirty="0"/>
              <a:t> is amplified using traditional or real-time PCR</a:t>
            </a:r>
            <a:r>
              <a:rPr lang="en-US" sz="2400" dirty="0" smtClean="0"/>
              <a:t>.</a:t>
            </a:r>
            <a:r>
              <a:rPr lang="en-US" dirty="0" smtClean="0"/>
              <a:t> </a:t>
            </a:r>
            <a:endParaRPr lang="en-US" dirty="0"/>
          </a:p>
        </p:txBody>
      </p:sp>
      <p:pic>
        <p:nvPicPr>
          <p:cNvPr id="1026" name="Picture 2" descr="http://www.ivpresearch.org/images/Nested%20PCR%20Figure%20Power%20Poi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90920"/>
            <a:ext cx="4419600" cy="56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03984"/>
            <a:ext cx="2047099" cy="523220"/>
          </a:xfrm>
          <a:prstGeom prst="rect">
            <a:avLst/>
          </a:prstGeom>
        </p:spPr>
        <p:txBody>
          <a:bodyPr wrap="none">
            <a:spAutoFit/>
          </a:bodyPr>
          <a:lstStyle/>
          <a:p>
            <a:r>
              <a:rPr lang="en-US" sz="2800" dirty="0">
                <a:solidFill>
                  <a:srgbClr val="C00000"/>
                </a:solidFill>
              </a:rPr>
              <a:t>Types of PCR</a:t>
            </a:r>
          </a:p>
        </p:txBody>
      </p:sp>
    </p:spTree>
    <p:extLst>
      <p:ext uri="{BB962C8B-B14F-4D97-AF65-F5344CB8AC3E}">
        <p14:creationId xmlns:p14="http://schemas.microsoft.com/office/powerpoint/2010/main" val="4114747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259080"/>
            <a:ext cx="870623" cy="523220"/>
          </a:xfrm>
          <a:prstGeom prst="rect">
            <a:avLst/>
          </a:prstGeom>
          <a:noFill/>
        </p:spPr>
        <p:txBody>
          <a:bodyPr wrap="none" rtlCol="0">
            <a:spAutoFit/>
          </a:bodyPr>
          <a:lstStyle/>
          <a:p>
            <a:r>
              <a:rPr lang="en-US" sz="2800" dirty="0" err="1" smtClean="0">
                <a:solidFill>
                  <a:srgbClr val="FF0000"/>
                </a:solidFill>
              </a:rPr>
              <a:t>Cont</a:t>
            </a:r>
            <a:endParaRPr lang="en-US" sz="2800" dirty="0">
              <a:solidFill>
                <a:srgbClr val="FF0000"/>
              </a:solidFill>
            </a:endParaRPr>
          </a:p>
        </p:txBody>
      </p:sp>
      <p:sp>
        <p:nvSpPr>
          <p:cNvPr id="3" name="Rectangle 2"/>
          <p:cNvSpPr/>
          <p:nvPr/>
        </p:nvSpPr>
        <p:spPr>
          <a:xfrm>
            <a:off x="640080" y="856357"/>
            <a:ext cx="6568440" cy="5632311"/>
          </a:xfrm>
          <a:prstGeom prst="rect">
            <a:avLst/>
          </a:prstGeom>
        </p:spPr>
        <p:txBody>
          <a:bodyPr wrap="square">
            <a:spAutoFit/>
          </a:bodyPr>
          <a:lstStyle/>
          <a:p>
            <a:pPr algn="just"/>
            <a:r>
              <a:rPr lang="en-US" sz="2400" dirty="0">
                <a:solidFill>
                  <a:srgbClr val="FF0000"/>
                </a:solidFill>
              </a:rPr>
              <a:t>4</a:t>
            </a:r>
            <a:r>
              <a:rPr lang="en-US" sz="2400" dirty="0" smtClean="0">
                <a:solidFill>
                  <a:srgbClr val="FF0000"/>
                </a:solidFill>
              </a:rPr>
              <a:t>. Real-time PCR</a:t>
            </a:r>
          </a:p>
          <a:p>
            <a:pPr algn="just"/>
            <a:r>
              <a:rPr lang="en-US" sz="2400" dirty="0">
                <a:solidFill>
                  <a:srgbClr val="FF0000"/>
                </a:solidFill>
              </a:rPr>
              <a:t>TaqMan® real-time PCR</a:t>
            </a:r>
            <a:endParaRPr lang="en-US" sz="2400" dirty="0" smtClean="0">
              <a:solidFill>
                <a:srgbClr val="FF0000"/>
              </a:solidFill>
            </a:endParaRPr>
          </a:p>
          <a:p>
            <a:pPr marL="342900" indent="-342900" algn="just">
              <a:buFont typeface="Wingdings" panose="05000000000000000000" pitchFamily="2" charset="2"/>
              <a:buChar char="q"/>
            </a:pPr>
            <a:r>
              <a:rPr lang="en-US" sz="2400" dirty="0" smtClean="0"/>
              <a:t>In </a:t>
            </a:r>
            <a:r>
              <a:rPr lang="en-US" sz="2400" dirty="0"/>
              <a:t>TaqMan® real-time PCR, the probe consists of two types of </a:t>
            </a:r>
            <a:r>
              <a:rPr lang="en-US" sz="2400" dirty="0" err="1"/>
              <a:t>fluorophores</a:t>
            </a:r>
            <a:r>
              <a:rPr lang="en-US" sz="2400" dirty="0"/>
              <a:t>, the </a:t>
            </a:r>
            <a:r>
              <a:rPr lang="en-US" sz="2400" b="1" dirty="0"/>
              <a:t>quencher (Q)</a:t>
            </a:r>
            <a:r>
              <a:rPr lang="en-US" sz="2400" dirty="0"/>
              <a:t> (usually a long-wavelength colored dye, such as red</a:t>
            </a:r>
            <a:r>
              <a:rPr lang="en-US" sz="2400" dirty="0" smtClean="0"/>
              <a:t>) </a:t>
            </a:r>
            <a:r>
              <a:rPr lang="en-US" sz="2400" dirty="0"/>
              <a:t>at </a:t>
            </a:r>
            <a:r>
              <a:rPr lang="en-US" sz="2400" dirty="0" smtClean="0"/>
              <a:t>the 3’ </a:t>
            </a:r>
            <a:r>
              <a:rPr lang="en-US" sz="2400" dirty="0"/>
              <a:t>end of the probe   and </a:t>
            </a:r>
            <a:r>
              <a:rPr lang="en-US" sz="2400" b="1" dirty="0"/>
              <a:t>reporter (R)</a:t>
            </a:r>
            <a:r>
              <a:rPr lang="en-US" sz="2400" dirty="0"/>
              <a:t> (usually a short-wavelength colored dye, such as green) at the 5’ end of the probe . </a:t>
            </a:r>
            <a:endParaRPr lang="en-US" sz="2400" dirty="0" smtClean="0"/>
          </a:p>
          <a:p>
            <a:pPr marL="342900" indent="-342900" algn="just">
              <a:buFont typeface="Wingdings" panose="05000000000000000000" pitchFamily="2" charset="2"/>
              <a:buChar char="q"/>
            </a:pPr>
            <a:r>
              <a:rPr lang="en-US" sz="2400" dirty="0" smtClean="0"/>
              <a:t>Once </a:t>
            </a:r>
            <a:r>
              <a:rPr lang="en-US" sz="2400" dirty="0"/>
              <a:t>the TaqMan® probe has bound to its specific piece of the template.  </a:t>
            </a:r>
            <a:r>
              <a:rPr lang="en-US" sz="2400" i="1" dirty="0" err="1"/>
              <a:t>Taq</a:t>
            </a:r>
            <a:r>
              <a:rPr lang="en-US" sz="2400" dirty="0"/>
              <a:t> polymerase then adds nucleotides and removes the </a:t>
            </a:r>
            <a:r>
              <a:rPr lang="en-US" sz="2400" dirty="0" err="1"/>
              <a:t>Taqman</a:t>
            </a:r>
            <a:r>
              <a:rPr lang="en-US" sz="2400" dirty="0"/>
              <a:t>® probe from the template DNA. </a:t>
            </a:r>
            <a:endParaRPr lang="en-US" sz="2400" dirty="0" smtClean="0"/>
          </a:p>
          <a:p>
            <a:pPr marL="342900" indent="-342900" algn="just">
              <a:buFont typeface="Wingdings" panose="05000000000000000000" pitchFamily="2" charset="2"/>
              <a:buChar char="q"/>
            </a:pPr>
            <a:r>
              <a:rPr lang="en-US" sz="2400" dirty="0" smtClean="0"/>
              <a:t>This </a:t>
            </a:r>
            <a:r>
              <a:rPr lang="en-US" sz="2400" dirty="0"/>
              <a:t>separates the quencher from the reporter, and allows the reporter to emits its energy. </a:t>
            </a:r>
            <a:r>
              <a:rPr lang="en-US" sz="2400" dirty="0" smtClean="0"/>
              <a:t>This </a:t>
            </a:r>
            <a:r>
              <a:rPr lang="en-US" sz="2400" dirty="0"/>
              <a:t>is then quantified using a </a:t>
            </a:r>
            <a:r>
              <a:rPr lang="en-US" sz="2400" dirty="0" smtClean="0"/>
              <a:t>computer. </a:t>
            </a:r>
            <a:endParaRPr lang="en-US" sz="2400" dirty="0"/>
          </a:p>
        </p:txBody>
      </p:sp>
      <p:pic>
        <p:nvPicPr>
          <p:cNvPr id="2050" name="Picture 6" descr="http://www.bio.davidson.edu/Courses/Molbio/MolStudents/spring2003/Pierce/Taqmanprobeon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193" y="1095494"/>
            <a:ext cx="2209647" cy="20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514580" y="3595281"/>
            <a:ext cx="2635260" cy="2350367"/>
          </a:xfrm>
          <a:prstGeom prst="rect">
            <a:avLst/>
          </a:prstGeom>
        </p:spPr>
      </p:pic>
      <p:sp>
        <p:nvSpPr>
          <p:cNvPr id="5" name="Action Button: End 4">
            <a:hlinkClick r:id="rId4" action="ppaction://program" highlightClick="1"/>
          </p:cNvPr>
          <p:cNvSpPr/>
          <p:nvPr/>
        </p:nvSpPr>
        <p:spPr>
          <a:xfrm>
            <a:off x="10622280" y="782300"/>
            <a:ext cx="1042416" cy="104241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736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834" y="1130499"/>
            <a:ext cx="6096000" cy="3416320"/>
          </a:xfrm>
          <a:prstGeom prst="rect">
            <a:avLst/>
          </a:prstGeom>
        </p:spPr>
        <p:txBody>
          <a:bodyPr>
            <a:spAutoFit/>
          </a:bodyPr>
          <a:lstStyle/>
          <a:p>
            <a:pPr algn="just"/>
            <a:r>
              <a:rPr lang="en-US" sz="2400" dirty="0">
                <a:solidFill>
                  <a:srgbClr val="FF0000"/>
                </a:solidFill>
              </a:rPr>
              <a:t>SYBR Green dye PCR</a:t>
            </a:r>
          </a:p>
          <a:p>
            <a:pPr algn="just"/>
            <a:r>
              <a:rPr lang="en-US" sz="2400" dirty="0" smtClean="0"/>
              <a:t>SYBR </a:t>
            </a:r>
            <a:r>
              <a:rPr lang="en-US" sz="2400" dirty="0"/>
              <a:t>Green is a dye that binds the double stranded DNA. </a:t>
            </a:r>
            <a:endParaRPr lang="en-US" sz="2400" dirty="0" smtClean="0"/>
          </a:p>
          <a:p>
            <a:pPr algn="just"/>
            <a:r>
              <a:rPr lang="en-US" sz="2400" dirty="0" smtClean="0"/>
              <a:t>When </a:t>
            </a:r>
            <a:r>
              <a:rPr lang="en-US" sz="2400" dirty="0"/>
              <a:t>SYBR Green dye binds to double stranded DNA, the intensity of the fluorescent emissions increases. </a:t>
            </a:r>
            <a:endParaRPr lang="en-US" sz="2400" dirty="0" smtClean="0"/>
          </a:p>
          <a:p>
            <a:pPr algn="just"/>
            <a:r>
              <a:rPr lang="en-US" sz="2400" dirty="0" smtClean="0"/>
              <a:t>As more double </a:t>
            </a:r>
            <a:r>
              <a:rPr lang="en-US" sz="2400" dirty="0"/>
              <a:t>stranded </a:t>
            </a:r>
            <a:r>
              <a:rPr lang="en-US" sz="2400" dirty="0" err="1"/>
              <a:t>amplicons</a:t>
            </a:r>
            <a:r>
              <a:rPr lang="en-US" sz="2400" dirty="0"/>
              <a:t> are produced, SYBR Green dye signal will</a:t>
            </a:r>
          </a:p>
          <a:p>
            <a:pPr algn="just"/>
            <a:r>
              <a:rPr lang="en-US" sz="2400" dirty="0"/>
              <a:t>increase.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627" y="1130499"/>
            <a:ext cx="4467225" cy="3305175"/>
          </a:xfrm>
          <a:prstGeom prst="rect">
            <a:avLst/>
          </a:prstGeom>
        </p:spPr>
      </p:pic>
      <p:sp>
        <p:nvSpPr>
          <p:cNvPr id="6" name="TextBox 5"/>
          <p:cNvSpPr txBox="1"/>
          <p:nvPr/>
        </p:nvSpPr>
        <p:spPr>
          <a:xfrm>
            <a:off x="676834" y="365760"/>
            <a:ext cx="870623" cy="523220"/>
          </a:xfrm>
          <a:prstGeom prst="rect">
            <a:avLst/>
          </a:prstGeom>
          <a:noFill/>
        </p:spPr>
        <p:txBody>
          <a:bodyPr wrap="none" rtlCol="0">
            <a:spAutoFit/>
          </a:bodyPr>
          <a:lstStyle/>
          <a:p>
            <a:r>
              <a:rPr lang="en-US" sz="2800" dirty="0" err="1" smtClean="0">
                <a:solidFill>
                  <a:srgbClr val="FF0000"/>
                </a:solidFill>
              </a:rPr>
              <a:t>Cont</a:t>
            </a:r>
            <a:endParaRPr lang="en-US" sz="2800" dirty="0">
              <a:solidFill>
                <a:srgbClr val="FF0000"/>
              </a:solidFill>
            </a:endParaRPr>
          </a:p>
        </p:txBody>
      </p:sp>
    </p:spTree>
    <p:extLst>
      <p:ext uri="{BB962C8B-B14F-4D97-AF65-F5344CB8AC3E}">
        <p14:creationId xmlns:p14="http://schemas.microsoft.com/office/powerpoint/2010/main" val="268581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070" y="426183"/>
            <a:ext cx="4516557" cy="523220"/>
          </a:xfrm>
          <a:prstGeom prst="rect">
            <a:avLst/>
          </a:prstGeom>
        </p:spPr>
        <p:txBody>
          <a:bodyPr wrap="none">
            <a:spAutoFit/>
          </a:bodyPr>
          <a:lstStyle/>
          <a:p>
            <a:r>
              <a:rPr lang="en-US" sz="2800" dirty="0">
                <a:solidFill>
                  <a:srgbClr val="C00000"/>
                </a:solidFill>
              </a:rPr>
              <a:t>PCR </a:t>
            </a:r>
            <a:r>
              <a:rPr lang="en-US" sz="2800" dirty="0" err="1">
                <a:solidFill>
                  <a:srgbClr val="C00000"/>
                </a:solidFill>
              </a:rPr>
              <a:t>PCR</a:t>
            </a:r>
            <a:r>
              <a:rPr lang="en-US" sz="2800" dirty="0">
                <a:solidFill>
                  <a:srgbClr val="C00000"/>
                </a:solidFill>
              </a:rPr>
              <a:t>  calculation </a:t>
            </a:r>
            <a:r>
              <a:rPr lang="en-US" sz="2800" dirty="0" smtClean="0">
                <a:solidFill>
                  <a:srgbClr val="C00000"/>
                </a:solidFill>
              </a:rPr>
              <a:t>formula</a:t>
            </a:r>
            <a:endParaRPr lang="en-US" sz="2800" dirty="0">
              <a:solidFill>
                <a:srgbClr val="C00000"/>
              </a:solidFill>
            </a:endParaRPr>
          </a:p>
        </p:txBody>
      </p:sp>
      <p:sp>
        <p:nvSpPr>
          <p:cNvPr id="3" name="Rectangle 2"/>
          <p:cNvSpPr/>
          <p:nvPr/>
        </p:nvSpPr>
        <p:spPr>
          <a:xfrm>
            <a:off x="656070" y="1067173"/>
            <a:ext cx="6096000" cy="369332"/>
          </a:xfrm>
          <a:prstGeom prst="rect">
            <a:avLst/>
          </a:prstGeom>
        </p:spPr>
        <p:txBody>
          <a:bodyPr>
            <a:spAutoFit/>
          </a:bodyPr>
          <a:lstStyle/>
          <a:p>
            <a:endParaRPr lang="en-US" dirty="0"/>
          </a:p>
        </p:txBody>
      </p:sp>
      <p:sp>
        <p:nvSpPr>
          <p:cNvPr id="4" name="Rectangle 3"/>
          <p:cNvSpPr/>
          <p:nvPr/>
        </p:nvSpPr>
        <p:spPr>
          <a:xfrm>
            <a:off x="656070" y="949403"/>
            <a:ext cx="11246120" cy="4154984"/>
          </a:xfrm>
          <a:prstGeom prst="rect">
            <a:avLst/>
          </a:prstGeom>
        </p:spPr>
        <p:txBody>
          <a:bodyPr wrap="square">
            <a:spAutoFit/>
          </a:bodyPr>
          <a:lstStyle/>
          <a:p>
            <a:r>
              <a:rPr lang="en-US" sz="2400" dirty="0">
                <a:solidFill>
                  <a:srgbClr val="FF0000"/>
                </a:solidFill>
              </a:rPr>
              <a:t>How to change the conc. of a primer from </a:t>
            </a:r>
            <a:r>
              <a:rPr lang="en-US" sz="2400" dirty="0" err="1">
                <a:solidFill>
                  <a:srgbClr val="FF0000"/>
                </a:solidFill>
              </a:rPr>
              <a:t>nanomole</a:t>
            </a:r>
            <a:r>
              <a:rPr lang="en-US" sz="2400" dirty="0">
                <a:solidFill>
                  <a:srgbClr val="FF0000"/>
                </a:solidFill>
              </a:rPr>
              <a:t> to µM</a:t>
            </a:r>
          </a:p>
          <a:p>
            <a:r>
              <a:rPr lang="en-US" sz="2400" dirty="0"/>
              <a:t>Multiply the number of </a:t>
            </a:r>
            <a:r>
              <a:rPr lang="en-US" sz="2400" dirty="0" err="1"/>
              <a:t>nanomoles</a:t>
            </a:r>
            <a:r>
              <a:rPr lang="en-US" sz="2400" dirty="0"/>
              <a:t> listed on the label by 10. This product is the number of µL of water or buffer that needs to be added to the </a:t>
            </a:r>
            <a:r>
              <a:rPr lang="en-US" sz="2400" dirty="0" err="1"/>
              <a:t>oligo</a:t>
            </a:r>
            <a:r>
              <a:rPr lang="en-US" sz="2400" dirty="0"/>
              <a:t> to obtain a 100µM solution.</a:t>
            </a:r>
          </a:p>
          <a:p>
            <a:endParaRPr lang="en-US" sz="2400" dirty="0" smtClean="0">
              <a:solidFill>
                <a:srgbClr val="FF0000"/>
              </a:solidFill>
            </a:endParaRPr>
          </a:p>
          <a:p>
            <a:r>
              <a:rPr lang="en-US" sz="2400" dirty="0" smtClean="0">
                <a:solidFill>
                  <a:srgbClr val="FF0000"/>
                </a:solidFill>
              </a:rPr>
              <a:t>How </a:t>
            </a:r>
            <a:r>
              <a:rPr lang="en-US" sz="2400" dirty="0">
                <a:solidFill>
                  <a:srgbClr val="FF0000"/>
                </a:solidFill>
              </a:rPr>
              <a:t>to change the optical density reading of a primer to molarity </a:t>
            </a:r>
          </a:p>
          <a:p>
            <a:r>
              <a:rPr lang="en-US" sz="2400" dirty="0"/>
              <a:t>1 OD </a:t>
            </a:r>
            <a:r>
              <a:rPr lang="en-US" sz="2400" dirty="0" err="1"/>
              <a:t>ssDNA</a:t>
            </a:r>
            <a:r>
              <a:rPr lang="en-US" sz="2400" dirty="0"/>
              <a:t> = 37 µg/ml  </a:t>
            </a:r>
          </a:p>
          <a:p>
            <a:r>
              <a:rPr lang="en-US" sz="2400" dirty="0"/>
              <a:t>OD X 37 µg/ml / MW of the primer </a:t>
            </a:r>
          </a:p>
          <a:p>
            <a:endParaRPr lang="en-US" sz="2400" dirty="0" smtClean="0">
              <a:solidFill>
                <a:srgbClr val="FF0000"/>
              </a:solidFill>
            </a:endParaRPr>
          </a:p>
          <a:p>
            <a:r>
              <a:rPr lang="en-US" sz="2400" dirty="0" smtClean="0">
                <a:solidFill>
                  <a:srgbClr val="FF0000"/>
                </a:solidFill>
              </a:rPr>
              <a:t>Preparation </a:t>
            </a:r>
            <a:r>
              <a:rPr lang="en-US" sz="2400" dirty="0">
                <a:solidFill>
                  <a:srgbClr val="FF0000"/>
                </a:solidFill>
              </a:rPr>
              <a:t>of Master </a:t>
            </a:r>
            <a:r>
              <a:rPr lang="en-US" sz="2400" dirty="0" smtClean="0">
                <a:solidFill>
                  <a:srgbClr val="FF0000"/>
                </a:solidFill>
              </a:rPr>
              <a:t>Mix </a:t>
            </a:r>
          </a:p>
          <a:p>
            <a:r>
              <a:rPr lang="en-US" sz="2400" dirty="0" smtClean="0"/>
              <a:t>Use the following formula : Initial concentration </a:t>
            </a:r>
            <a:r>
              <a:rPr lang="en-US" sz="2400" dirty="0"/>
              <a:t>X </a:t>
            </a:r>
            <a:r>
              <a:rPr lang="en-US" sz="2400" dirty="0" smtClean="0"/>
              <a:t>Volume needed </a:t>
            </a:r>
            <a:r>
              <a:rPr lang="en-US" sz="2400" dirty="0"/>
              <a:t>=  </a:t>
            </a:r>
            <a:r>
              <a:rPr lang="en-US" sz="2400" dirty="0" smtClean="0"/>
              <a:t>Final concentration </a:t>
            </a:r>
            <a:r>
              <a:rPr lang="en-US" sz="2400" dirty="0"/>
              <a:t>X </a:t>
            </a:r>
            <a:r>
              <a:rPr lang="en-US" sz="2400" dirty="0" smtClean="0"/>
              <a:t>Volume </a:t>
            </a:r>
            <a:r>
              <a:rPr lang="en-US" sz="2400" dirty="0"/>
              <a:t>of </a:t>
            </a:r>
            <a:r>
              <a:rPr lang="en-US" sz="2400" dirty="0" smtClean="0"/>
              <a:t>sample</a:t>
            </a:r>
            <a:endParaRPr lang="en-US" sz="2400" dirty="0"/>
          </a:p>
        </p:txBody>
      </p:sp>
    </p:spTree>
    <p:extLst>
      <p:ext uri="{BB962C8B-B14F-4D97-AF65-F5344CB8AC3E}">
        <p14:creationId xmlns:p14="http://schemas.microsoft.com/office/powerpoint/2010/main" val="339745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454" y="992620"/>
            <a:ext cx="10398179" cy="5632311"/>
          </a:xfrm>
          <a:prstGeom prst="rect">
            <a:avLst/>
          </a:prstGeom>
        </p:spPr>
        <p:txBody>
          <a:bodyPr wrap="square">
            <a:spAutoFit/>
          </a:bodyPr>
          <a:lstStyle/>
          <a:p>
            <a:pPr algn="just"/>
            <a:r>
              <a:rPr lang="en-US" sz="2400" dirty="0" smtClean="0">
                <a:solidFill>
                  <a:srgbClr val="FF0000"/>
                </a:solidFill>
              </a:rPr>
              <a:t>Q1. How </a:t>
            </a:r>
            <a:r>
              <a:rPr lang="en-US" sz="2400" dirty="0">
                <a:solidFill>
                  <a:srgbClr val="FF0000"/>
                </a:solidFill>
              </a:rPr>
              <a:t>would you prepare 10 </a:t>
            </a:r>
            <a:r>
              <a:rPr lang="en-US" sz="2400" dirty="0" err="1">
                <a:solidFill>
                  <a:srgbClr val="FF0000"/>
                </a:solidFill>
              </a:rPr>
              <a:t>uM</a:t>
            </a:r>
            <a:r>
              <a:rPr lang="en-US" sz="2400" dirty="0">
                <a:solidFill>
                  <a:srgbClr val="FF0000"/>
                </a:solidFill>
              </a:rPr>
              <a:t> stock solution </a:t>
            </a:r>
            <a:r>
              <a:rPr lang="en-US" sz="2400" dirty="0" smtClean="0">
                <a:solidFill>
                  <a:srgbClr val="FF0000"/>
                </a:solidFill>
              </a:rPr>
              <a:t>X primer </a:t>
            </a:r>
            <a:r>
              <a:rPr lang="en-US" sz="2400" dirty="0">
                <a:solidFill>
                  <a:srgbClr val="FF0000"/>
                </a:solidFill>
              </a:rPr>
              <a:t>from 10 nm </a:t>
            </a:r>
            <a:r>
              <a:rPr lang="en-US" sz="2400" dirty="0" smtClean="0">
                <a:solidFill>
                  <a:srgbClr val="FF0000"/>
                </a:solidFill>
              </a:rPr>
              <a:t>of this primer</a:t>
            </a:r>
            <a:r>
              <a:rPr lang="en-US" sz="2400" dirty="0">
                <a:solidFill>
                  <a:srgbClr val="FF0000"/>
                </a:solidFill>
              </a:rPr>
              <a:t>. </a:t>
            </a:r>
          </a:p>
          <a:p>
            <a:pPr algn="just"/>
            <a:r>
              <a:rPr lang="en-US" sz="2400" dirty="0"/>
              <a:t>Answer: Dissolve in 100 µL water and dilute </a:t>
            </a:r>
            <a:r>
              <a:rPr lang="en-US" sz="2400" dirty="0" smtClean="0"/>
              <a:t>1:10</a:t>
            </a:r>
          </a:p>
          <a:p>
            <a:pPr algn="just"/>
            <a:r>
              <a:rPr lang="en-US" sz="2400" dirty="0" smtClean="0">
                <a:solidFill>
                  <a:srgbClr val="FF0000"/>
                </a:solidFill>
              </a:rPr>
              <a:t>Q2. A 10-mer primer </a:t>
            </a:r>
            <a:r>
              <a:rPr lang="en-US" sz="2400" dirty="0">
                <a:solidFill>
                  <a:srgbClr val="FF0000"/>
                </a:solidFill>
              </a:rPr>
              <a:t>-10 OD units/ml . Calculate the concentration in </a:t>
            </a:r>
            <a:r>
              <a:rPr lang="en-US" sz="2400" dirty="0" err="1">
                <a:solidFill>
                  <a:srgbClr val="FF0000"/>
                </a:solidFill>
              </a:rPr>
              <a:t>uM</a:t>
            </a:r>
            <a:r>
              <a:rPr lang="en-US" sz="2400" dirty="0">
                <a:solidFill>
                  <a:srgbClr val="FF0000"/>
                </a:solidFill>
              </a:rPr>
              <a:t>. Suppose that 1 OD </a:t>
            </a:r>
            <a:r>
              <a:rPr lang="en-US" sz="2400" dirty="0" err="1">
                <a:solidFill>
                  <a:srgbClr val="FF0000"/>
                </a:solidFill>
              </a:rPr>
              <a:t>ssDNA</a:t>
            </a:r>
            <a:r>
              <a:rPr lang="en-US" sz="2400" dirty="0">
                <a:solidFill>
                  <a:srgbClr val="FF0000"/>
                </a:solidFill>
              </a:rPr>
              <a:t> = 33 µg/ml  </a:t>
            </a:r>
          </a:p>
          <a:p>
            <a:pPr algn="just"/>
            <a:r>
              <a:rPr lang="en-US" sz="2400" dirty="0"/>
              <a:t>Answer =10X33 = 330 µg/ml = 330mg/L = 0.333 g/L</a:t>
            </a:r>
          </a:p>
          <a:p>
            <a:pPr algn="just"/>
            <a:r>
              <a:rPr lang="en-US" sz="2400" dirty="0"/>
              <a:t>= 0.33/10X330= 0.0001M = 100 </a:t>
            </a:r>
            <a:r>
              <a:rPr lang="en-US" sz="2400" dirty="0" err="1"/>
              <a:t>uM</a:t>
            </a:r>
            <a:endParaRPr lang="en-US" sz="2400" dirty="0"/>
          </a:p>
          <a:p>
            <a:pPr algn="just"/>
            <a:r>
              <a:rPr lang="en-US" sz="2400" dirty="0" smtClean="0">
                <a:solidFill>
                  <a:srgbClr val="FF0000"/>
                </a:solidFill>
              </a:rPr>
              <a:t>Q3. </a:t>
            </a:r>
            <a:r>
              <a:rPr lang="en-US" sz="2400" dirty="0">
                <a:solidFill>
                  <a:srgbClr val="FF0000"/>
                </a:solidFill>
              </a:rPr>
              <a:t>If you have 0.5 </a:t>
            </a:r>
            <a:r>
              <a:rPr lang="en-US" sz="2400" dirty="0" err="1">
                <a:solidFill>
                  <a:srgbClr val="FF0000"/>
                </a:solidFill>
              </a:rPr>
              <a:t>mM</a:t>
            </a:r>
            <a:r>
              <a:rPr lang="en-US" sz="2400" dirty="0">
                <a:solidFill>
                  <a:srgbClr val="FF0000"/>
                </a:solidFill>
              </a:rPr>
              <a:t> primers and </a:t>
            </a:r>
            <a:r>
              <a:rPr lang="en-US" sz="2400" dirty="0" err="1">
                <a:solidFill>
                  <a:srgbClr val="FF0000"/>
                </a:solidFill>
              </a:rPr>
              <a:t>Taq</a:t>
            </a:r>
            <a:r>
              <a:rPr lang="en-US" sz="2400" dirty="0">
                <a:solidFill>
                  <a:srgbClr val="FF0000"/>
                </a:solidFill>
              </a:rPr>
              <a:t> DNA polymerase at 5 Units/µl. You are making a 100 µl PCR mixture that will be 1.0 µM and 0.5 Units/100µl of the primers and </a:t>
            </a:r>
            <a:r>
              <a:rPr lang="en-US" sz="2400" dirty="0" err="1">
                <a:solidFill>
                  <a:srgbClr val="FF0000"/>
                </a:solidFill>
              </a:rPr>
              <a:t>Taq</a:t>
            </a:r>
            <a:r>
              <a:rPr lang="en-US" sz="2400" dirty="0">
                <a:solidFill>
                  <a:srgbClr val="FF0000"/>
                </a:solidFill>
              </a:rPr>
              <a:t> DNA polymerase, respectively. Calculate the volumes needed from both reagents.</a:t>
            </a:r>
          </a:p>
          <a:p>
            <a:pPr algn="just"/>
            <a:r>
              <a:rPr lang="en-US" sz="2400" dirty="0"/>
              <a:t>Primer = 0.2 </a:t>
            </a:r>
            <a:r>
              <a:rPr lang="en-US" sz="2400" dirty="0" smtClean="0"/>
              <a:t>µl, Tag</a:t>
            </a:r>
            <a:r>
              <a:rPr lang="en-US" sz="2400" dirty="0"/>
              <a:t>= 0.1 </a:t>
            </a:r>
            <a:r>
              <a:rPr lang="en-US" sz="2400" dirty="0" smtClean="0"/>
              <a:t>µl</a:t>
            </a:r>
          </a:p>
          <a:p>
            <a:pPr algn="just"/>
            <a:r>
              <a:rPr lang="en-US" sz="2400" dirty="0" smtClean="0">
                <a:solidFill>
                  <a:srgbClr val="FF0000"/>
                </a:solidFill>
              </a:rPr>
              <a:t>Q4. </a:t>
            </a:r>
            <a:r>
              <a:rPr lang="en-US" sz="2400" dirty="0">
                <a:solidFill>
                  <a:srgbClr val="FF0000"/>
                </a:solidFill>
              </a:rPr>
              <a:t>How many DNA molecules will have been produced from </a:t>
            </a:r>
            <a:r>
              <a:rPr lang="en-US" sz="2400" dirty="0" smtClean="0">
                <a:solidFill>
                  <a:srgbClr val="FF0000"/>
                </a:solidFill>
              </a:rPr>
              <a:t>a </a:t>
            </a:r>
            <a:r>
              <a:rPr lang="en-US" sz="2400" dirty="0">
                <a:solidFill>
                  <a:srgbClr val="FF0000"/>
                </a:solidFill>
              </a:rPr>
              <a:t>molecule of DNA after </a:t>
            </a:r>
            <a:r>
              <a:rPr lang="en-US" sz="2400" dirty="0" smtClean="0">
                <a:solidFill>
                  <a:srgbClr val="FF0000"/>
                </a:solidFill>
              </a:rPr>
              <a:t>4 </a:t>
            </a:r>
            <a:r>
              <a:rPr lang="en-US" sz="2400" dirty="0">
                <a:solidFill>
                  <a:srgbClr val="FF0000"/>
                </a:solidFill>
              </a:rPr>
              <a:t>complete PCR cycles?</a:t>
            </a:r>
          </a:p>
          <a:p>
            <a:pPr algn="just"/>
            <a:r>
              <a:rPr lang="en-US" sz="2400" dirty="0"/>
              <a:t>Answer =</a:t>
            </a:r>
            <a:r>
              <a:rPr lang="en-US" sz="2400" dirty="0" smtClean="0"/>
              <a:t>16</a:t>
            </a:r>
            <a:endParaRPr lang="en-US" dirty="0"/>
          </a:p>
        </p:txBody>
      </p:sp>
      <p:sp>
        <p:nvSpPr>
          <p:cNvPr id="3" name="TextBox 2"/>
          <p:cNvSpPr txBox="1"/>
          <p:nvPr/>
        </p:nvSpPr>
        <p:spPr>
          <a:xfrm>
            <a:off x="829454" y="469400"/>
            <a:ext cx="2599109" cy="523220"/>
          </a:xfrm>
          <a:prstGeom prst="rect">
            <a:avLst/>
          </a:prstGeom>
          <a:noFill/>
        </p:spPr>
        <p:txBody>
          <a:bodyPr wrap="none" rtlCol="0">
            <a:spAutoFit/>
          </a:bodyPr>
          <a:lstStyle/>
          <a:p>
            <a:r>
              <a:rPr lang="en-US" sz="2800" dirty="0" smtClean="0">
                <a:solidFill>
                  <a:srgbClr val="C00000"/>
                </a:solidFill>
              </a:rPr>
              <a:t>Solved Problems</a:t>
            </a:r>
            <a:endParaRPr lang="en-US" sz="2800" dirty="0">
              <a:solidFill>
                <a:srgbClr val="C00000"/>
              </a:solidFill>
            </a:endParaRPr>
          </a:p>
        </p:txBody>
      </p:sp>
    </p:spTree>
    <p:extLst>
      <p:ext uri="{BB962C8B-B14F-4D97-AF65-F5344CB8AC3E}">
        <p14:creationId xmlns:p14="http://schemas.microsoft.com/office/powerpoint/2010/main" val="291037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 y="714969"/>
            <a:ext cx="6309360" cy="5632311"/>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Detection </a:t>
            </a:r>
            <a:r>
              <a:rPr lang="en-US" sz="2400" dirty="0"/>
              <a:t>of single point mutations in disease </a:t>
            </a:r>
            <a:r>
              <a:rPr lang="en-US" sz="2400" dirty="0" smtClean="0"/>
              <a:t>genes</a:t>
            </a:r>
          </a:p>
          <a:p>
            <a:pPr marL="342900" indent="-342900" algn="just">
              <a:buFont typeface="Wingdings" panose="05000000000000000000" pitchFamily="2" charset="2"/>
              <a:buChar char="q"/>
            </a:pPr>
            <a:r>
              <a:rPr lang="en-US" sz="2400" dirty="0" smtClean="0"/>
              <a:t>Two </a:t>
            </a:r>
            <a:r>
              <a:rPr lang="en-US" sz="2400" dirty="0" err="1"/>
              <a:t>oligos</a:t>
            </a:r>
            <a:r>
              <a:rPr lang="en-US" sz="2400" dirty="0"/>
              <a:t> are used per each DNA strand and are ligated together to form a single </a:t>
            </a:r>
            <a:r>
              <a:rPr lang="en-US" sz="2400" dirty="0" err="1" smtClean="0"/>
              <a:t>oligo</a:t>
            </a:r>
            <a:r>
              <a:rPr lang="en-US" sz="2400" dirty="0" smtClean="0"/>
              <a:t> by DNA ligase. </a:t>
            </a:r>
            <a:endParaRPr lang="en-US" sz="2400" dirty="0"/>
          </a:p>
          <a:p>
            <a:pPr marL="342900" indent="-342900" algn="just">
              <a:buFont typeface="Wingdings" panose="05000000000000000000" pitchFamily="2" charset="2"/>
              <a:buChar char="q"/>
            </a:pPr>
            <a:r>
              <a:rPr lang="en-US" sz="2400" dirty="0" smtClean="0"/>
              <a:t>In the example shown below for the sickle-cell mutation, the 3' nucleotide of one </a:t>
            </a:r>
            <a:r>
              <a:rPr lang="en-US" sz="2400" dirty="0" err="1" smtClean="0"/>
              <a:t>oligo</a:t>
            </a:r>
            <a:r>
              <a:rPr lang="en-US" sz="2400" dirty="0" smtClean="0"/>
              <a:t> in each pair is mismatched. This mismatch prevent the annealing of the </a:t>
            </a:r>
            <a:r>
              <a:rPr lang="en-US" sz="2400" dirty="0" err="1" smtClean="0"/>
              <a:t>oligos</a:t>
            </a:r>
            <a:r>
              <a:rPr lang="en-US" sz="2400" dirty="0" smtClean="0"/>
              <a:t> directly adjacent to each other. </a:t>
            </a:r>
          </a:p>
          <a:p>
            <a:pPr marL="342900" indent="-342900" algn="just">
              <a:buFont typeface="Wingdings" panose="05000000000000000000" pitchFamily="2" charset="2"/>
              <a:buChar char="q"/>
            </a:pPr>
            <a:r>
              <a:rPr lang="en-US" sz="2400" dirty="0" smtClean="0"/>
              <a:t>With the wild-type sequence the </a:t>
            </a:r>
            <a:r>
              <a:rPr lang="en-US" sz="2400" dirty="0" err="1" smtClean="0"/>
              <a:t>oligo</a:t>
            </a:r>
            <a:r>
              <a:rPr lang="en-US" sz="2400" dirty="0" smtClean="0"/>
              <a:t> pairs that are ligated together become targets for annealing the </a:t>
            </a:r>
            <a:r>
              <a:rPr lang="en-US" sz="2400" dirty="0" err="1" smtClean="0"/>
              <a:t>oligos</a:t>
            </a:r>
            <a:r>
              <a:rPr lang="en-US" sz="2400" dirty="0" smtClean="0"/>
              <a:t> and, therefore, result in an exponential amplification of the wild-type target. </a:t>
            </a:r>
          </a:p>
        </p:txBody>
      </p:sp>
      <p:pic>
        <p:nvPicPr>
          <p:cNvPr id="3" name="Picture 2"/>
          <p:cNvPicPr>
            <a:picLocks noChangeAspect="1"/>
          </p:cNvPicPr>
          <p:nvPr/>
        </p:nvPicPr>
        <p:blipFill>
          <a:blip r:embed="rId2"/>
          <a:stretch>
            <a:fillRect/>
          </a:stretch>
        </p:blipFill>
        <p:spPr>
          <a:xfrm>
            <a:off x="7086601" y="487024"/>
            <a:ext cx="4084319" cy="5593735"/>
          </a:xfrm>
          <a:prstGeom prst="rect">
            <a:avLst/>
          </a:prstGeom>
        </p:spPr>
      </p:pic>
      <p:sp>
        <p:nvSpPr>
          <p:cNvPr id="5" name="Rectangle 4"/>
          <p:cNvSpPr/>
          <p:nvPr/>
        </p:nvSpPr>
        <p:spPr>
          <a:xfrm>
            <a:off x="472440" y="8869"/>
            <a:ext cx="4159344" cy="523220"/>
          </a:xfrm>
          <a:prstGeom prst="rect">
            <a:avLst/>
          </a:prstGeom>
        </p:spPr>
        <p:txBody>
          <a:bodyPr wrap="none">
            <a:spAutoFit/>
          </a:bodyPr>
          <a:lstStyle/>
          <a:p>
            <a:r>
              <a:rPr lang="en-US" sz="2800" dirty="0">
                <a:solidFill>
                  <a:srgbClr val="C00000"/>
                </a:solidFill>
              </a:rPr>
              <a:t>Ligase Chain Reaction (LCR)</a:t>
            </a:r>
          </a:p>
        </p:txBody>
      </p:sp>
    </p:spTree>
    <p:extLst>
      <p:ext uri="{BB962C8B-B14F-4D97-AF65-F5344CB8AC3E}">
        <p14:creationId xmlns:p14="http://schemas.microsoft.com/office/powerpoint/2010/main" val="52880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63" y="348734"/>
            <a:ext cx="2657394" cy="523220"/>
          </a:xfrm>
          <a:prstGeom prst="rect">
            <a:avLst/>
          </a:prstGeom>
        </p:spPr>
        <p:txBody>
          <a:bodyPr wrap="none">
            <a:spAutoFit/>
          </a:bodyPr>
          <a:lstStyle/>
          <a:p>
            <a:r>
              <a:rPr lang="en-US" sz="2800" dirty="0">
                <a:solidFill>
                  <a:srgbClr val="C00000"/>
                </a:solidFill>
              </a:rPr>
              <a:t>DNA Microarrays</a:t>
            </a:r>
          </a:p>
        </p:txBody>
      </p:sp>
      <p:sp>
        <p:nvSpPr>
          <p:cNvPr id="3" name="Rectangle 2"/>
          <p:cNvSpPr/>
          <p:nvPr/>
        </p:nvSpPr>
        <p:spPr>
          <a:xfrm>
            <a:off x="698563" y="950298"/>
            <a:ext cx="4056317" cy="5632311"/>
          </a:xfrm>
          <a:prstGeom prst="rect">
            <a:avLst/>
          </a:prstGeom>
        </p:spPr>
        <p:txBody>
          <a:bodyPr wrap="square">
            <a:spAutoFit/>
          </a:bodyPr>
          <a:lstStyle/>
          <a:p>
            <a:pPr marL="342900" indent="-342900" algn="just">
              <a:buFont typeface="Wingdings" panose="05000000000000000000" pitchFamily="2" charset="2"/>
              <a:buChar char="q"/>
            </a:pPr>
            <a:r>
              <a:rPr lang="en-US" sz="2400" dirty="0"/>
              <a:t>Consist of molecules of immobilized single-stranded </a:t>
            </a:r>
            <a:r>
              <a:rPr lang="en-US" sz="2400" dirty="0" smtClean="0"/>
              <a:t>DNA </a:t>
            </a:r>
            <a:r>
              <a:rPr lang="en-US" sz="2400" dirty="0"/>
              <a:t>on DNA microarrays</a:t>
            </a:r>
          </a:p>
          <a:p>
            <a:pPr marL="342900" indent="-342900" algn="just">
              <a:buFont typeface="Wingdings" panose="05000000000000000000" pitchFamily="2" charset="2"/>
              <a:buChar char="q"/>
            </a:pPr>
            <a:r>
              <a:rPr lang="en-US" sz="2400" dirty="0" smtClean="0"/>
              <a:t>Fluorescently </a:t>
            </a:r>
            <a:r>
              <a:rPr lang="en-US" sz="2400" dirty="0"/>
              <a:t>labeled DNA washed over array will adhere only at locations where there are complementary DNA </a:t>
            </a:r>
            <a:r>
              <a:rPr lang="en-US" sz="2400" dirty="0" smtClean="0"/>
              <a:t>sequences</a:t>
            </a:r>
          </a:p>
          <a:p>
            <a:pPr algn="just"/>
            <a:r>
              <a:rPr lang="en-US" sz="2400" dirty="0">
                <a:solidFill>
                  <a:srgbClr val="FF0000"/>
                </a:solidFill>
              </a:rPr>
              <a:t>DNA </a:t>
            </a:r>
            <a:r>
              <a:rPr lang="en-US" sz="2400" dirty="0" smtClean="0">
                <a:solidFill>
                  <a:srgbClr val="FF0000"/>
                </a:solidFill>
              </a:rPr>
              <a:t>microarrays applications</a:t>
            </a:r>
            <a:endParaRPr lang="en-US" sz="2400" dirty="0">
              <a:solidFill>
                <a:srgbClr val="FF0000"/>
              </a:solidFill>
            </a:endParaRPr>
          </a:p>
          <a:p>
            <a:pPr marL="342900" indent="-342900" algn="just">
              <a:buFont typeface="Wingdings" panose="05000000000000000000" pitchFamily="2" charset="2"/>
              <a:buChar char="q"/>
            </a:pPr>
            <a:r>
              <a:rPr lang="en-US" sz="2400" dirty="0" smtClean="0"/>
              <a:t>Monitoring </a:t>
            </a:r>
            <a:r>
              <a:rPr lang="en-US" sz="2400" dirty="0"/>
              <a:t>of gene expression</a:t>
            </a:r>
          </a:p>
          <a:p>
            <a:pPr marL="342900" indent="-342900" algn="just">
              <a:buFont typeface="Wingdings" panose="05000000000000000000" pitchFamily="2" charset="2"/>
              <a:buChar char="q"/>
            </a:pPr>
            <a:r>
              <a:rPr lang="en-US" sz="2400" dirty="0"/>
              <a:t>Diagnosis of infection</a:t>
            </a:r>
          </a:p>
          <a:p>
            <a:pPr marL="342900" indent="-342900" algn="just">
              <a:buFont typeface="Wingdings" panose="05000000000000000000" pitchFamily="2" charset="2"/>
              <a:buChar char="q"/>
            </a:pPr>
            <a:r>
              <a:rPr lang="en-US" sz="2400" dirty="0"/>
              <a:t>Identification of organisms in an environmental sample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477008" y="348734"/>
            <a:ext cx="5718544" cy="6224555"/>
          </a:xfrm>
          <a:prstGeom prst="rect">
            <a:avLst/>
          </a:prstGeom>
        </p:spPr>
      </p:pic>
    </p:spTree>
    <p:extLst>
      <p:ext uri="{BB962C8B-B14F-4D97-AF65-F5344CB8AC3E}">
        <p14:creationId xmlns:p14="http://schemas.microsoft.com/office/powerpoint/2010/main" val="365212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260" y="381213"/>
            <a:ext cx="3051476" cy="523220"/>
          </a:xfrm>
          <a:prstGeom prst="rect">
            <a:avLst/>
          </a:prstGeom>
        </p:spPr>
        <p:txBody>
          <a:bodyPr wrap="none">
            <a:spAutoFit/>
          </a:bodyPr>
          <a:lstStyle/>
          <a:p>
            <a:r>
              <a:rPr lang="en-US" sz="2800" dirty="0" smtClean="0">
                <a:solidFill>
                  <a:srgbClr val="FF0000"/>
                </a:solidFill>
              </a:rPr>
              <a:t>1. Plasmid profiling </a:t>
            </a:r>
            <a:endParaRPr lang="en-US" sz="2800" dirty="0">
              <a:solidFill>
                <a:srgbClr val="FF0000"/>
              </a:solidFill>
            </a:endParaRPr>
          </a:p>
        </p:txBody>
      </p:sp>
      <p:sp>
        <p:nvSpPr>
          <p:cNvPr id="3" name="Rectangle 2"/>
          <p:cNvSpPr/>
          <p:nvPr/>
        </p:nvSpPr>
        <p:spPr>
          <a:xfrm>
            <a:off x="883260" y="1217782"/>
            <a:ext cx="4363297" cy="4524315"/>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Plasmid profile analysis involves study of size and number of plasmids. </a:t>
            </a:r>
          </a:p>
          <a:p>
            <a:pPr marL="342900" indent="-342900" algn="just">
              <a:buFont typeface="Wingdings" panose="05000000000000000000" pitchFamily="2" charset="2"/>
              <a:buChar char="q"/>
            </a:pPr>
            <a:r>
              <a:rPr lang="en-US" sz="2400" dirty="0" smtClean="0"/>
              <a:t>Plasmid profiling may not provide useful information Why?</a:t>
            </a:r>
          </a:p>
          <a:p>
            <a:pPr algn="just"/>
            <a:r>
              <a:rPr lang="en-US" sz="2400" dirty="0" smtClean="0"/>
              <a:t>1. Some species may contain variable number of plasmids  or even unrelated bacteria may </a:t>
            </a:r>
          </a:p>
          <a:p>
            <a:pPr algn="just"/>
            <a:r>
              <a:rPr lang="en-US" sz="2400" dirty="0" err="1" smtClean="0"/>
              <a:t>harbour</a:t>
            </a:r>
            <a:r>
              <a:rPr lang="en-US" sz="2400" dirty="0" smtClean="0"/>
              <a:t> similar number of plasmids.</a:t>
            </a:r>
          </a:p>
          <a:p>
            <a:pPr algn="just"/>
            <a:r>
              <a:rPr lang="en-US" sz="2400" dirty="0" smtClean="0"/>
              <a:t>2. Plasmids are not stable </a:t>
            </a:r>
            <a:endParaRPr lang="en-US" sz="2400" dirty="0"/>
          </a:p>
        </p:txBody>
      </p:sp>
      <p:pic>
        <p:nvPicPr>
          <p:cNvPr id="4" name="Picture 3"/>
          <p:cNvPicPr>
            <a:picLocks noChangeAspect="1"/>
          </p:cNvPicPr>
          <p:nvPr/>
        </p:nvPicPr>
        <p:blipFill>
          <a:blip r:embed="rId2"/>
          <a:stretch>
            <a:fillRect/>
          </a:stretch>
        </p:blipFill>
        <p:spPr>
          <a:xfrm>
            <a:off x="5396460" y="1690222"/>
            <a:ext cx="6145968" cy="3294947"/>
          </a:xfrm>
          <a:prstGeom prst="rect">
            <a:avLst/>
          </a:prstGeom>
        </p:spPr>
      </p:pic>
    </p:spTree>
    <p:extLst>
      <p:ext uri="{BB962C8B-B14F-4D97-AF65-F5344CB8AC3E}">
        <p14:creationId xmlns:p14="http://schemas.microsoft.com/office/powerpoint/2010/main" val="376150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161" y="501134"/>
            <a:ext cx="3869970" cy="523220"/>
          </a:xfrm>
          <a:prstGeom prst="rect">
            <a:avLst/>
          </a:prstGeom>
        </p:spPr>
        <p:txBody>
          <a:bodyPr wrap="none">
            <a:spAutoFit/>
          </a:bodyPr>
          <a:lstStyle/>
          <a:p>
            <a:r>
              <a:rPr lang="en-US" sz="2800" dirty="0" smtClean="0">
                <a:solidFill>
                  <a:srgbClr val="FF0000"/>
                </a:solidFill>
              </a:rPr>
              <a:t>2. Nucleotide sequencing</a:t>
            </a:r>
            <a:endParaRPr lang="en-US" sz="2800" dirty="0">
              <a:solidFill>
                <a:srgbClr val="FF0000"/>
              </a:solidFill>
            </a:endParaRPr>
          </a:p>
        </p:txBody>
      </p:sp>
      <p:sp>
        <p:nvSpPr>
          <p:cNvPr id="3" name="Rectangle 2"/>
          <p:cNvSpPr/>
          <p:nvPr/>
        </p:nvSpPr>
        <p:spPr>
          <a:xfrm>
            <a:off x="808161" y="1513289"/>
            <a:ext cx="6096000" cy="5170646"/>
          </a:xfrm>
          <a:prstGeom prst="rect">
            <a:avLst/>
          </a:prstGeom>
        </p:spPr>
        <p:txBody>
          <a:bodyPr>
            <a:spAutoFit/>
          </a:bodyPr>
          <a:lstStyle/>
          <a:p>
            <a:pPr marL="342900" indent="-342900" algn="just">
              <a:buFont typeface="Wingdings" panose="05000000000000000000" pitchFamily="2" charset="2"/>
              <a:buChar char="q"/>
            </a:pPr>
            <a:r>
              <a:rPr lang="en-US" sz="2400" dirty="0" smtClean="0"/>
              <a:t>DNA sequencing is a method used for determining the order of the nucleotide bases in a molecule of DNA </a:t>
            </a:r>
          </a:p>
          <a:p>
            <a:pPr marL="342900" indent="-342900" algn="just">
              <a:buFont typeface="Wingdings" panose="05000000000000000000" pitchFamily="2" charset="2"/>
              <a:buChar char="q"/>
            </a:pPr>
            <a:r>
              <a:rPr lang="en-US" sz="2400" dirty="0" smtClean="0"/>
              <a:t>Two methods for sequencing DNA; The chain termination method or </a:t>
            </a:r>
            <a:r>
              <a:rPr lang="en-US" sz="2400" dirty="0" err="1" smtClean="0"/>
              <a:t>dideoxy</a:t>
            </a:r>
            <a:r>
              <a:rPr lang="en-US" sz="2400" dirty="0" smtClean="0"/>
              <a:t> sequencing [Fred Sanger in 1970s] and the chemical degradation method [</a:t>
            </a:r>
            <a:r>
              <a:rPr lang="en-US" sz="2400" dirty="0" err="1" smtClean="0"/>
              <a:t>Maxam</a:t>
            </a:r>
            <a:r>
              <a:rPr lang="en-US" sz="2400" dirty="0" smtClean="0"/>
              <a:t> and Gilbert in 1977s]</a:t>
            </a:r>
          </a:p>
          <a:p>
            <a:pPr algn="just"/>
            <a:r>
              <a:rPr lang="en-US" sz="2400" dirty="0" smtClean="0">
                <a:solidFill>
                  <a:srgbClr val="FF0000"/>
                </a:solidFill>
              </a:rPr>
              <a:t>Chain termination method </a:t>
            </a:r>
          </a:p>
          <a:p>
            <a:pPr marL="342900" indent="-342900" algn="just">
              <a:buFont typeface="Wingdings" panose="05000000000000000000" pitchFamily="2" charset="2"/>
              <a:buChar char="q"/>
            </a:pPr>
            <a:r>
              <a:rPr lang="en-US" sz="2400" dirty="0" smtClean="0"/>
              <a:t>Incorporation of a </a:t>
            </a:r>
            <a:r>
              <a:rPr lang="en-US" sz="2400" dirty="0" err="1" smtClean="0"/>
              <a:t>dideoxynucleotide</a:t>
            </a:r>
            <a:r>
              <a:rPr lang="en-US" sz="2400" dirty="0" smtClean="0"/>
              <a:t> stops further DNA synthesis because no 3 hydroxyl group is available for addition of the next nucleotide</a:t>
            </a:r>
          </a:p>
          <a:p>
            <a:endParaRPr lang="en-US" dirty="0"/>
          </a:p>
        </p:txBody>
      </p:sp>
      <p:pic>
        <p:nvPicPr>
          <p:cNvPr id="4" name="Picture 3"/>
          <p:cNvPicPr>
            <a:picLocks noChangeAspect="1"/>
          </p:cNvPicPr>
          <p:nvPr/>
        </p:nvPicPr>
        <p:blipFill>
          <a:blip r:embed="rId2"/>
          <a:stretch>
            <a:fillRect/>
          </a:stretch>
        </p:blipFill>
        <p:spPr>
          <a:xfrm>
            <a:off x="7494949" y="1513288"/>
            <a:ext cx="3844921" cy="3433466"/>
          </a:xfrm>
          <a:prstGeom prst="rect">
            <a:avLst/>
          </a:prstGeom>
        </p:spPr>
      </p:pic>
    </p:spTree>
    <p:extLst>
      <p:ext uri="{BB962C8B-B14F-4D97-AF65-F5344CB8AC3E}">
        <p14:creationId xmlns:p14="http://schemas.microsoft.com/office/powerpoint/2010/main" val="176062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9371" y="1300760"/>
            <a:ext cx="8604354" cy="4915720"/>
          </a:xfrm>
          <a:prstGeom prst="rect">
            <a:avLst/>
          </a:prstGeom>
        </p:spPr>
      </p:pic>
      <p:sp>
        <p:nvSpPr>
          <p:cNvPr id="3" name="TextBox 2"/>
          <p:cNvSpPr txBox="1"/>
          <p:nvPr/>
        </p:nvSpPr>
        <p:spPr>
          <a:xfrm>
            <a:off x="959371" y="629587"/>
            <a:ext cx="771686" cy="461665"/>
          </a:xfrm>
          <a:prstGeom prst="rect">
            <a:avLst/>
          </a:prstGeom>
          <a:noFill/>
        </p:spPr>
        <p:txBody>
          <a:bodyPr wrap="none" rtlCol="0">
            <a:spAutoFit/>
          </a:bodyPr>
          <a:lstStyle/>
          <a:p>
            <a:r>
              <a:rPr lang="en-US" sz="2400" dirty="0" err="1" smtClean="0">
                <a:solidFill>
                  <a:srgbClr val="FF0000"/>
                </a:solidFill>
              </a:rPr>
              <a:t>Cont</a:t>
            </a:r>
            <a:endParaRPr lang="en-US" sz="2400" dirty="0">
              <a:solidFill>
                <a:srgbClr val="FF0000"/>
              </a:solidFill>
            </a:endParaRPr>
          </a:p>
        </p:txBody>
      </p:sp>
    </p:spTree>
    <p:extLst>
      <p:ext uri="{BB962C8B-B14F-4D97-AF65-F5344CB8AC3E}">
        <p14:creationId xmlns:p14="http://schemas.microsoft.com/office/powerpoint/2010/main" val="86670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494" y="1260292"/>
            <a:ext cx="3922427" cy="3416320"/>
          </a:xfrm>
          <a:prstGeom prst="rect">
            <a:avLst/>
          </a:prstGeom>
        </p:spPr>
        <p:txBody>
          <a:bodyPr wrap="square">
            <a:spAutoFit/>
          </a:bodyPr>
          <a:lstStyle/>
          <a:p>
            <a:pPr algn="just"/>
            <a:r>
              <a:rPr lang="en-US" sz="2400" dirty="0" smtClean="0"/>
              <a:t>The chain termination reactions are carried out in a single tube, with each </a:t>
            </a:r>
            <a:r>
              <a:rPr lang="en-US" sz="2400" dirty="0" err="1" smtClean="0"/>
              <a:t>dideoxynucleotide</a:t>
            </a:r>
            <a:r>
              <a:rPr lang="en-US" sz="2400" dirty="0" smtClean="0"/>
              <a:t> labeled with a different fluorescent label. </a:t>
            </a:r>
          </a:p>
          <a:p>
            <a:pPr algn="just"/>
            <a:r>
              <a:rPr lang="en-US" sz="2400" dirty="0" smtClean="0"/>
              <a:t>The sequence is represented by a series of peaks called DNA chromatogram</a:t>
            </a:r>
          </a:p>
        </p:txBody>
      </p:sp>
      <p:sp>
        <p:nvSpPr>
          <p:cNvPr id="3" name="TextBox 2"/>
          <p:cNvSpPr txBox="1"/>
          <p:nvPr/>
        </p:nvSpPr>
        <p:spPr>
          <a:xfrm>
            <a:off x="769494" y="554636"/>
            <a:ext cx="952377" cy="523220"/>
          </a:xfrm>
          <a:prstGeom prst="rect">
            <a:avLst/>
          </a:prstGeom>
          <a:noFill/>
        </p:spPr>
        <p:txBody>
          <a:bodyPr wrap="none" rtlCol="0">
            <a:spAutoFit/>
          </a:bodyPr>
          <a:lstStyle/>
          <a:p>
            <a:r>
              <a:rPr lang="en-US" sz="2800" dirty="0" smtClean="0">
                <a:solidFill>
                  <a:srgbClr val="FF0000"/>
                </a:solidFill>
              </a:rPr>
              <a:t>Conti</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4912592" y="1259733"/>
            <a:ext cx="6854687" cy="4281874"/>
          </a:xfrm>
          <a:prstGeom prst="rect">
            <a:avLst/>
          </a:prstGeom>
        </p:spPr>
      </p:pic>
    </p:spTree>
    <p:extLst>
      <p:ext uri="{BB962C8B-B14F-4D97-AF65-F5344CB8AC3E}">
        <p14:creationId xmlns:p14="http://schemas.microsoft.com/office/powerpoint/2010/main" val="242927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305" y="621056"/>
            <a:ext cx="5340052" cy="523220"/>
          </a:xfrm>
          <a:prstGeom prst="rect">
            <a:avLst/>
          </a:prstGeom>
        </p:spPr>
        <p:txBody>
          <a:bodyPr wrap="none">
            <a:spAutoFit/>
          </a:bodyPr>
          <a:lstStyle/>
          <a:p>
            <a:r>
              <a:rPr lang="en-US" sz="2800" dirty="0" smtClean="0">
                <a:solidFill>
                  <a:srgbClr val="FF0000"/>
                </a:solidFill>
              </a:rPr>
              <a:t>Databases of sequence information</a:t>
            </a:r>
            <a:endParaRPr lang="en-US" sz="2800" dirty="0">
              <a:solidFill>
                <a:srgbClr val="FF0000"/>
              </a:solidFill>
            </a:endParaRPr>
          </a:p>
        </p:txBody>
      </p:sp>
      <p:sp>
        <p:nvSpPr>
          <p:cNvPr id="3" name="Rectangle 2"/>
          <p:cNvSpPr/>
          <p:nvPr/>
        </p:nvSpPr>
        <p:spPr>
          <a:xfrm>
            <a:off x="1105305" y="1450379"/>
            <a:ext cx="5691735" cy="4154984"/>
          </a:xfrm>
          <a:prstGeom prst="rect">
            <a:avLst/>
          </a:prstGeom>
        </p:spPr>
        <p:txBody>
          <a:bodyPr wrap="square">
            <a:spAutoFit/>
          </a:bodyPr>
          <a:lstStyle/>
          <a:p>
            <a:pPr marL="457200" indent="-457200" algn="just">
              <a:buAutoNum type="arabicPeriod"/>
            </a:pPr>
            <a:r>
              <a:rPr lang="en-US" sz="2400" dirty="0" err="1" smtClean="0"/>
              <a:t>GenBank</a:t>
            </a:r>
            <a:r>
              <a:rPr lang="en-US" sz="2400" dirty="0" smtClean="0"/>
              <a:t> (</a:t>
            </a:r>
            <a:r>
              <a:rPr lang="en-US" sz="2400" dirty="0" smtClean="0">
                <a:hlinkClick r:id="rId2"/>
              </a:rPr>
              <a:t>www.ncbi.nlm.nih.gov/Genbank</a:t>
            </a:r>
            <a:r>
              <a:rPr lang="en-US" sz="2400" dirty="0" smtClean="0"/>
              <a:t>),</a:t>
            </a:r>
          </a:p>
          <a:p>
            <a:pPr algn="just"/>
            <a:r>
              <a:rPr lang="en-US" sz="2400" dirty="0" smtClean="0"/>
              <a:t>2. EMBL (</a:t>
            </a:r>
            <a:r>
              <a:rPr lang="en-US" sz="2400" dirty="0" smtClean="0">
                <a:hlinkClick r:id="rId3"/>
              </a:rPr>
              <a:t>www.ebi.ac.uk/embl</a:t>
            </a:r>
            <a:r>
              <a:rPr lang="en-US" sz="2400" dirty="0" smtClean="0"/>
              <a:t>),</a:t>
            </a:r>
          </a:p>
          <a:p>
            <a:pPr algn="just"/>
            <a:r>
              <a:rPr lang="en-US" sz="2400" dirty="0" smtClean="0"/>
              <a:t> 3. DDBJ (</a:t>
            </a:r>
            <a:r>
              <a:rPr lang="en-US" sz="2400" dirty="0" smtClean="0">
                <a:hlinkClick r:id="rId4"/>
              </a:rPr>
              <a:t>www.ddbj.nig.ac.jp</a:t>
            </a:r>
            <a:r>
              <a:rPr lang="en-US" sz="2400" dirty="0" smtClean="0"/>
              <a:t>).</a:t>
            </a:r>
          </a:p>
          <a:p>
            <a:pPr algn="just"/>
            <a:r>
              <a:rPr lang="en-US" sz="2400" dirty="0" smtClean="0"/>
              <a:t>Basic </a:t>
            </a:r>
            <a:r>
              <a:rPr lang="en-US" sz="2400" dirty="0"/>
              <a:t>Local Alignment Search Tool (BLAST</a:t>
            </a:r>
            <a:r>
              <a:rPr lang="en-US" sz="2400" dirty="0" smtClean="0"/>
              <a:t>) analysis of </a:t>
            </a:r>
            <a:r>
              <a:rPr lang="en-US" sz="2400" dirty="0"/>
              <a:t>the unknown sequence to known sequences contained within a large database (such as the National Center for Biological Information (NCBI), </a:t>
            </a:r>
            <a:r>
              <a:rPr lang="en-US" sz="2400" dirty="0" err="1"/>
              <a:t>GenBank</a:t>
            </a:r>
            <a:r>
              <a:rPr lang="en-US" sz="2400" dirty="0"/>
              <a:t> databases) can be done to determine similarity </a:t>
            </a:r>
            <a:r>
              <a:rPr lang="en-US" sz="2400" dirty="0" smtClean="0"/>
              <a:t>and species </a:t>
            </a:r>
            <a:r>
              <a:rPr lang="en-US" sz="2400" dirty="0"/>
              <a:t>identification.</a:t>
            </a:r>
            <a:endParaRPr lang="en-US" sz="2400" dirty="0" smtClean="0"/>
          </a:p>
        </p:txBody>
      </p:sp>
      <p:pic>
        <p:nvPicPr>
          <p:cNvPr id="4" name="Picture 3"/>
          <p:cNvPicPr>
            <a:picLocks noChangeAspect="1"/>
          </p:cNvPicPr>
          <p:nvPr/>
        </p:nvPicPr>
        <p:blipFill>
          <a:blip r:embed="rId5"/>
          <a:stretch>
            <a:fillRect/>
          </a:stretch>
        </p:blipFill>
        <p:spPr>
          <a:xfrm>
            <a:off x="6918960" y="1144276"/>
            <a:ext cx="4429125" cy="4387844"/>
          </a:xfrm>
          <a:prstGeom prst="rect">
            <a:avLst/>
          </a:prstGeom>
        </p:spPr>
      </p:pic>
    </p:spTree>
    <p:extLst>
      <p:ext uri="{BB962C8B-B14F-4D97-AF65-F5344CB8AC3E}">
        <p14:creationId xmlns:p14="http://schemas.microsoft.com/office/powerpoint/2010/main" val="134146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868" y="470654"/>
            <a:ext cx="7716343" cy="523220"/>
          </a:xfrm>
          <a:prstGeom prst="rect">
            <a:avLst/>
          </a:prstGeom>
        </p:spPr>
        <p:txBody>
          <a:bodyPr wrap="none">
            <a:spAutoFit/>
          </a:bodyPr>
          <a:lstStyle/>
          <a:p>
            <a:r>
              <a:rPr lang="en-US" sz="2800" dirty="0" smtClean="0">
                <a:solidFill>
                  <a:srgbClr val="C00000"/>
                </a:solidFill>
              </a:rPr>
              <a:t>3. Restriction </a:t>
            </a:r>
            <a:r>
              <a:rPr lang="en-US" sz="2800" dirty="0">
                <a:solidFill>
                  <a:srgbClr val="C00000"/>
                </a:solidFill>
              </a:rPr>
              <a:t>fragment length polymorphism (RFLP)</a:t>
            </a:r>
          </a:p>
        </p:txBody>
      </p:sp>
      <p:sp>
        <p:nvSpPr>
          <p:cNvPr id="3" name="Rectangle 2"/>
          <p:cNvSpPr/>
          <p:nvPr/>
        </p:nvSpPr>
        <p:spPr>
          <a:xfrm>
            <a:off x="752868" y="1195656"/>
            <a:ext cx="8010132" cy="3416320"/>
          </a:xfrm>
          <a:prstGeom prst="rect">
            <a:avLst/>
          </a:prstGeom>
        </p:spPr>
        <p:txBody>
          <a:bodyPr wrap="square">
            <a:spAutoFit/>
          </a:bodyPr>
          <a:lstStyle/>
          <a:p>
            <a:pPr marL="342900" indent="-342900" algn="just">
              <a:buFont typeface="Wingdings" panose="05000000000000000000" pitchFamily="2" charset="2"/>
              <a:buChar char="q"/>
            </a:pPr>
            <a:r>
              <a:rPr lang="en-US" sz="2400" dirty="0"/>
              <a:t>Polymorphism refers to the DNA sequence variation between individuals of a species.  If the sequence variation occurs at the restriction sites, it could result in different DNA fragments in size (RFLP</a:t>
            </a:r>
            <a:r>
              <a:rPr lang="en-US" sz="2400" dirty="0" smtClean="0"/>
              <a:t>). </a:t>
            </a:r>
          </a:p>
          <a:p>
            <a:pPr marL="342900" indent="-342900" algn="just">
              <a:buFont typeface="Wingdings" panose="05000000000000000000" pitchFamily="2" charset="2"/>
              <a:buChar char="q"/>
            </a:pPr>
            <a:r>
              <a:rPr lang="en-US" sz="2400" dirty="0" smtClean="0"/>
              <a:t>This </a:t>
            </a:r>
            <a:r>
              <a:rPr lang="en-US" sz="2400" dirty="0"/>
              <a:t>technique is very useful </a:t>
            </a:r>
            <a:r>
              <a:rPr lang="en-US" sz="2400" dirty="0" smtClean="0"/>
              <a:t>in epidemiological studies and forensic </a:t>
            </a:r>
            <a:r>
              <a:rPr lang="en-US" sz="2400" dirty="0"/>
              <a:t>medicine</a:t>
            </a:r>
            <a:r>
              <a:rPr lang="en-US" sz="2400" dirty="0" smtClean="0"/>
              <a:t>.</a:t>
            </a:r>
          </a:p>
          <a:p>
            <a:pPr marL="342900" indent="-342900" algn="just">
              <a:buFont typeface="Wingdings" panose="05000000000000000000" pitchFamily="2" charset="2"/>
              <a:buChar char="q"/>
            </a:pPr>
            <a:r>
              <a:rPr lang="en-US" sz="2400" dirty="0"/>
              <a:t>PCR-</a:t>
            </a:r>
            <a:r>
              <a:rPr lang="en-US" sz="2400" dirty="0" err="1"/>
              <a:t>ribotyping</a:t>
            </a:r>
            <a:r>
              <a:rPr lang="en-US" sz="2400" dirty="0"/>
              <a:t>, a typing method based on polymorphism in the </a:t>
            </a:r>
            <a:r>
              <a:rPr lang="en-US" sz="2400" dirty="0" smtClean="0"/>
              <a:t>16s-23s </a:t>
            </a:r>
            <a:r>
              <a:rPr lang="en-US" sz="2400" dirty="0" err="1"/>
              <a:t>intergenic</a:t>
            </a:r>
            <a:r>
              <a:rPr lang="en-US" sz="2400" dirty="0"/>
              <a:t> spacer </a:t>
            </a:r>
            <a:r>
              <a:rPr lang="en-US" sz="2400" dirty="0" smtClean="0"/>
              <a:t>region</a:t>
            </a:r>
            <a:endParaRPr lang="en-US" sz="2400" dirty="0"/>
          </a:p>
          <a:p>
            <a:pPr marL="342900" indent="-342900" algn="just">
              <a:buFont typeface="Wingdings" panose="05000000000000000000" pitchFamily="2" charset="2"/>
              <a:buChar char="q"/>
            </a:pPr>
            <a:r>
              <a:rPr lang="en-US" sz="2400" dirty="0" smtClean="0"/>
              <a:t>16s-23s </a:t>
            </a:r>
            <a:r>
              <a:rPr lang="en-US" sz="2400" dirty="0" err="1" smtClean="0"/>
              <a:t>rRNA</a:t>
            </a:r>
            <a:r>
              <a:rPr lang="en-US" sz="2400" dirty="0" smtClean="0"/>
              <a:t> are said </a:t>
            </a:r>
            <a:r>
              <a:rPr lang="en-US" sz="2400" dirty="0"/>
              <a:t>to be most conserved sequence. </a:t>
            </a:r>
          </a:p>
        </p:txBody>
      </p:sp>
    </p:spTree>
    <p:extLst>
      <p:ext uri="{BB962C8B-B14F-4D97-AF65-F5344CB8AC3E}">
        <p14:creationId xmlns:p14="http://schemas.microsoft.com/office/powerpoint/2010/main" val="239499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826" y="944880"/>
            <a:ext cx="4371558" cy="4541519"/>
          </a:xfrm>
          <a:prstGeom prst="rect">
            <a:avLst/>
          </a:prstGeom>
        </p:spPr>
      </p:pic>
      <p:pic>
        <p:nvPicPr>
          <p:cNvPr id="4" name="Picture 3"/>
          <p:cNvPicPr>
            <a:picLocks noChangeAspect="1"/>
          </p:cNvPicPr>
          <p:nvPr/>
        </p:nvPicPr>
        <p:blipFill>
          <a:blip r:embed="rId3"/>
          <a:stretch>
            <a:fillRect/>
          </a:stretch>
        </p:blipFill>
        <p:spPr>
          <a:xfrm>
            <a:off x="1110615" y="541489"/>
            <a:ext cx="6038850" cy="5772150"/>
          </a:xfrm>
          <a:prstGeom prst="rect">
            <a:avLst/>
          </a:prstGeom>
        </p:spPr>
      </p:pic>
    </p:spTree>
    <p:extLst>
      <p:ext uri="{BB962C8B-B14F-4D97-AF65-F5344CB8AC3E}">
        <p14:creationId xmlns:p14="http://schemas.microsoft.com/office/powerpoint/2010/main" val="3504464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1978</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Kamel Adwan</dc:creator>
  <cp:lastModifiedBy>Kamel Adwan</cp:lastModifiedBy>
  <cp:revision>60</cp:revision>
  <dcterms:created xsi:type="dcterms:W3CDTF">2013-03-04T09:38:06Z</dcterms:created>
  <dcterms:modified xsi:type="dcterms:W3CDTF">2013-03-11T13:11:20Z</dcterms:modified>
</cp:coreProperties>
</file>