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4" r:id="rId5"/>
    <p:sldId id="305" r:id="rId6"/>
    <p:sldId id="306" r:id="rId7"/>
    <p:sldId id="307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69" r:id="rId18"/>
    <p:sldId id="270" r:id="rId19"/>
    <p:sldId id="291" r:id="rId20"/>
    <p:sldId id="292" r:id="rId21"/>
    <p:sldId id="293" r:id="rId22"/>
    <p:sldId id="272" r:id="rId23"/>
    <p:sldId id="276" r:id="rId24"/>
    <p:sldId id="290" r:id="rId25"/>
    <p:sldId id="295" r:id="rId26"/>
    <p:sldId id="296" r:id="rId27"/>
    <p:sldId id="298" r:id="rId28"/>
    <p:sldId id="277" r:id="rId29"/>
    <p:sldId id="278" r:id="rId30"/>
    <p:sldId id="285" r:id="rId31"/>
    <p:sldId id="279" r:id="rId32"/>
    <p:sldId id="286" r:id="rId33"/>
    <p:sldId id="299" r:id="rId34"/>
    <p:sldId id="283" r:id="rId35"/>
    <p:sldId id="301" r:id="rId36"/>
    <p:sldId id="303" r:id="rId37"/>
    <p:sldId id="304" r:id="rId38"/>
    <p:sldId id="318" r:id="rId39"/>
    <p:sldId id="3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9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6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1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1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98794-E031-42C4-9BA3-9B04D8B26222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1F3E-0F97-4675-8792-A097C894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232" y="4166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Topic number four: Molecular </a:t>
            </a:r>
            <a:r>
              <a:rPr lang="en-US" sz="2400" dirty="0">
                <a:solidFill>
                  <a:srgbClr val="FF0000"/>
                </a:solidFill>
              </a:rPr>
              <a:t>mechanisms of </a:t>
            </a:r>
            <a:r>
              <a:rPr lang="en-US" sz="2400" i="1" dirty="0">
                <a:solidFill>
                  <a:srgbClr val="FF0000"/>
                </a:solidFill>
              </a:rPr>
              <a:t>Escherichia coli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pathogenicity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808" y="4355958"/>
            <a:ext cx="2816596" cy="1322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27" y="1485211"/>
            <a:ext cx="7145509" cy="4193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61" y="1485211"/>
            <a:ext cx="2173119" cy="41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774" y="128491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</a:rPr>
              <a:t>Type </a:t>
            </a:r>
            <a:r>
              <a:rPr lang="en-US" sz="2400" dirty="0" smtClean="0">
                <a:solidFill>
                  <a:prstClr val="black"/>
                </a:solidFill>
              </a:rPr>
              <a:t>I is a </a:t>
            </a:r>
            <a:r>
              <a:rPr lang="en-US" sz="2400" dirty="0">
                <a:solidFill>
                  <a:prstClr val="black"/>
                </a:solidFill>
              </a:rPr>
              <a:t>continuous channel that spans both bacterial </a:t>
            </a:r>
            <a:r>
              <a:rPr lang="en-US" sz="2400" dirty="0" smtClean="0">
                <a:solidFill>
                  <a:prstClr val="black"/>
                </a:solidFill>
              </a:rPr>
              <a:t>membranes, which </a:t>
            </a:r>
            <a:r>
              <a:rPr lang="en-US" sz="2400" dirty="0">
                <a:solidFill>
                  <a:prstClr val="black"/>
                </a:solidFill>
              </a:rPr>
              <a:t>consists of only three protein subunits: the ABC protein, membrane fusion protein (MFP), and outer membrane protein (OMP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Type </a:t>
            </a:r>
            <a:r>
              <a:rPr lang="en-US" sz="2400" dirty="0">
                <a:solidFill>
                  <a:prstClr val="black"/>
                </a:solidFill>
              </a:rPr>
              <a:t>I </a:t>
            </a:r>
            <a:r>
              <a:rPr lang="en-US" sz="2400" dirty="0" smtClean="0">
                <a:solidFill>
                  <a:prstClr val="black"/>
                </a:solidFill>
              </a:rPr>
              <a:t>do </a:t>
            </a:r>
            <a:r>
              <a:rPr lang="en-US" sz="2400" dirty="0">
                <a:solidFill>
                  <a:prstClr val="black"/>
                </a:solidFill>
              </a:rPr>
              <a:t>not posses an </a:t>
            </a:r>
            <a:r>
              <a:rPr lang="en-US" sz="2400" dirty="0" smtClean="0">
                <a:solidFill>
                  <a:prstClr val="black"/>
                </a:solidFill>
              </a:rPr>
              <a:t>amino terminal </a:t>
            </a:r>
            <a:r>
              <a:rPr lang="en-US" sz="2400" dirty="0">
                <a:solidFill>
                  <a:prstClr val="black"/>
                </a:solidFill>
              </a:rPr>
              <a:t>signal sequence recognized by the Sec system, instead they possess a </a:t>
            </a:r>
            <a:r>
              <a:rPr lang="en-US" sz="2400" dirty="0" err="1">
                <a:solidFill>
                  <a:prstClr val="black"/>
                </a:solidFill>
              </a:rPr>
              <a:t>carboxy</a:t>
            </a:r>
            <a:r>
              <a:rPr lang="en-US" sz="2400" dirty="0">
                <a:solidFill>
                  <a:prstClr val="black"/>
                </a:solidFill>
              </a:rPr>
              <a:t>-terminal signal sequence that is not cleaved. 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This allows </a:t>
            </a:r>
            <a:r>
              <a:rPr lang="en-US" sz="2400" dirty="0">
                <a:solidFill>
                  <a:prstClr val="black"/>
                </a:solidFill>
              </a:rPr>
              <a:t>secretion to the </a:t>
            </a:r>
            <a:r>
              <a:rPr lang="en-US" sz="2400" dirty="0" smtClean="0">
                <a:solidFill>
                  <a:prstClr val="black"/>
                </a:solidFill>
              </a:rPr>
              <a:t>toxin without </a:t>
            </a: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dirty="0" err="1">
                <a:solidFill>
                  <a:prstClr val="black"/>
                </a:solidFill>
              </a:rPr>
              <a:t>periplasmic</a:t>
            </a:r>
            <a:r>
              <a:rPr lang="en-US" sz="2400" dirty="0">
                <a:solidFill>
                  <a:prstClr val="black"/>
                </a:solidFill>
              </a:rPr>
              <a:t> intermediate. 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</a:rPr>
              <a:t>Type I secreted proteins</a:t>
            </a:r>
            <a:r>
              <a:rPr lang="en-US" sz="2400" dirty="0" smtClean="0">
                <a:solidFill>
                  <a:prstClr val="black"/>
                </a:solidFill>
              </a:rPr>
              <a:t>:  </a:t>
            </a:r>
            <a:r>
              <a:rPr lang="en-US" sz="2400" i="1" dirty="0">
                <a:solidFill>
                  <a:prstClr val="black"/>
                </a:solidFill>
              </a:rPr>
              <a:t>E. coli </a:t>
            </a:r>
            <a:r>
              <a:rPr lang="en-US" sz="2400" dirty="0" err="1" smtClean="0">
                <a:solidFill>
                  <a:prstClr val="black"/>
                </a:solidFill>
              </a:rPr>
              <a:t>hemolysin</a:t>
            </a:r>
            <a:r>
              <a:rPr lang="en-US" sz="2400" dirty="0" smtClean="0">
                <a:solidFill>
                  <a:prstClr val="black"/>
                </a:solidFill>
              </a:rPr>
              <a:t>,   </a:t>
            </a:r>
            <a:r>
              <a:rPr lang="en-US" sz="2400" dirty="0" err="1" smtClean="0">
                <a:solidFill>
                  <a:prstClr val="black"/>
                </a:solidFill>
              </a:rPr>
              <a:t>bacteriocins</a:t>
            </a:r>
            <a:r>
              <a:rPr lang="en-US" sz="2400" dirty="0" smtClean="0">
                <a:solidFill>
                  <a:prstClr val="black"/>
                </a:solidFill>
              </a:rPr>
              <a:t>,   </a:t>
            </a:r>
            <a:r>
              <a:rPr lang="en-US" sz="2400" dirty="0" err="1">
                <a:solidFill>
                  <a:prstClr val="black"/>
                </a:solidFill>
              </a:rPr>
              <a:t>metalloproteases</a:t>
            </a:r>
            <a:endParaRPr lang="en-US" sz="2400" dirty="0">
              <a:solidFill>
                <a:prstClr val="black"/>
              </a:solidFill>
            </a:endParaRPr>
          </a:p>
          <a:p>
            <a:pPr algn="just"/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774" y="485636"/>
            <a:ext cx="721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Gram-negative - Type I secretion (ABC secretion)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99" y="1284917"/>
            <a:ext cx="36004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829" y="220352"/>
            <a:ext cx="70494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Type III </a:t>
            </a:r>
            <a:r>
              <a:rPr lang="en-US" sz="2800" dirty="0" smtClean="0">
                <a:solidFill>
                  <a:srgbClr val="FF0000"/>
                </a:solidFill>
              </a:rPr>
              <a:t>secretion system(T3SS)- </a:t>
            </a:r>
            <a:r>
              <a:rPr lang="en-US" sz="2800" dirty="0" err="1" smtClean="0">
                <a:solidFill>
                  <a:srgbClr val="FF0000"/>
                </a:solidFill>
              </a:rPr>
              <a:t>Nanoinjector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274" y="1174459"/>
            <a:ext cx="54760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Host-cell contact induced secretion process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Type </a:t>
            </a:r>
            <a:r>
              <a:rPr lang="en-US" sz="2400" dirty="0">
                <a:solidFill>
                  <a:prstClr val="black"/>
                </a:solidFill>
              </a:rPr>
              <a:t>III secretion system (</a:t>
            </a:r>
            <a:r>
              <a:rPr lang="en-US" sz="2400" dirty="0" smtClean="0">
                <a:solidFill>
                  <a:prstClr val="black"/>
                </a:solidFill>
              </a:rPr>
              <a:t>T3SS) serves </a:t>
            </a:r>
            <a:r>
              <a:rPr lang="en-US" sz="2400" dirty="0">
                <a:solidFill>
                  <a:prstClr val="black"/>
                </a:solidFill>
              </a:rPr>
              <a:t>as </a:t>
            </a:r>
            <a:r>
              <a:rPr lang="en-US" sz="2400" dirty="0" smtClean="0">
                <a:solidFill>
                  <a:prstClr val="black"/>
                </a:solidFill>
              </a:rPr>
              <a:t>a </a:t>
            </a:r>
            <a:r>
              <a:rPr lang="en-US" sz="2400" dirty="0">
                <a:solidFill>
                  <a:prstClr val="black"/>
                </a:solidFill>
              </a:rPr>
              <a:t>syringe with a needle and is used to inject virulence proteins into a target </a:t>
            </a:r>
            <a:r>
              <a:rPr lang="en-US" sz="2400" dirty="0" smtClean="0">
                <a:solidFill>
                  <a:prstClr val="black"/>
                </a:solidFill>
              </a:rPr>
              <a:t>cell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Bacterial proteins are encoded by effector </a:t>
            </a:r>
            <a:r>
              <a:rPr lang="en-US" sz="2400" dirty="0">
                <a:solidFill>
                  <a:prstClr val="black"/>
                </a:solidFill>
              </a:rPr>
              <a:t>genes </a:t>
            </a:r>
            <a:r>
              <a:rPr lang="en-US" sz="2400" dirty="0" smtClean="0">
                <a:solidFill>
                  <a:prstClr val="black"/>
                </a:solidFill>
              </a:rPr>
              <a:t>on a   </a:t>
            </a:r>
            <a:r>
              <a:rPr lang="en-US" sz="2400" dirty="0">
                <a:solidFill>
                  <a:prstClr val="black"/>
                </a:solidFill>
              </a:rPr>
              <a:t>pathogenicity island (</a:t>
            </a:r>
            <a:r>
              <a:rPr lang="en-US" sz="2400" dirty="0" smtClean="0">
                <a:solidFill>
                  <a:prstClr val="black"/>
                </a:solidFill>
              </a:rPr>
              <a:t>chromosomal or plasmid)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No </a:t>
            </a:r>
            <a:r>
              <a:rPr lang="en-US" sz="2400" dirty="0">
                <a:solidFill>
                  <a:prstClr val="black"/>
                </a:solidFill>
              </a:rPr>
              <a:t>Sec-dependent signal sequence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Evolutionary </a:t>
            </a:r>
            <a:r>
              <a:rPr lang="en-US" sz="2400" dirty="0">
                <a:solidFill>
                  <a:prstClr val="black"/>
                </a:solidFill>
              </a:rPr>
              <a:t>relationship with flagella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268" y="1174459"/>
            <a:ext cx="2947519" cy="1632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984" y="3027401"/>
            <a:ext cx="4191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151" y="613429"/>
            <a:ext cx="464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Type II secretion system (T2SS)</a:t>
            </a:r>
          </a:p>
        </p:txBody>
      </p:sp>
      <p:sp>
        <p:nvSpPr>
          <p:cNvPr id="3" name="Rectangle 2"/>
          <p:cNvSpPr/>
          <p:nvPr/>
        </p:nvSpPr>
        <p:spPr>
          <a:xfrm>
            <a:off x="751151" y="1758298"/>
            <a:ext cx="4643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Type II </a:t>
            </a:r>
            <a:r>
              <a:rPr lang="en-US" sz="2400" dirty="0" smtClean="0"/>
              <a:t>depends </a:t>
            </a:r>
            <a:r>
              <a:rPr lang="en-US" sz="2400" dirty="0"/>
              <a:t>on the Sec or Tat system for initial </a:t>
            </a:r>
            <a:r>
              <a:rPr lang="en-US" sz="2400" dirty="0" smtClean="0"/>
              <a:t>transport of toxins into </a:t>
            </a:r>
            <a:r>
              <a:rPr lang="en-US" sz="2400" dirty="0"/>
              <a:t>the </a:t>
            </a:r>
            <a:r>
              <a:rPr lang="en-US" sz="2400" dirty="0" err="1" smtClean="0"/>
              <a:t>periplasm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/>
              <a:t>Once there, they pass through the outer membrane via </a:t>
            </a:r>
            <a:r>
              <a:rPr lang="en-US" sz="2400" dirty="0" smtClean="0"/>
              <a:t> outer membrane pores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Secrete </a:t>
            </a:r>
            <a:r>
              <a:rPr lang="en-US" sz="2400" dirty="0"/>
              <a:t>cholera </a:t>
            </a:r>
            <a:r>
              <a:rPr lang="en-US" sz="2400" dirty="0" smtClean="0"/>
              <a:t>toxin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94" y="1758297"/>
            <a:ext cx="4615479" cy="40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306" y="1014988"/>
            <a:ext cx="74916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It is homologous to conjugation machinery of </a:t>
            </a:r>
            <a:r>
              <a:rPr lang="en-US" sz="2400" dirty="0" smtClean="0"/>
              <a:t>bacteria.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It </a:t>
            </a:r>
            <a:r>
              <a:rPr lang="en-US" sz="2400" dirty="0"/>
              <a:t>is capable of transporting both DNA and proteins.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It </a:t>
            </a:r>
            <a:r>
              <a:rPr lang="en-US" sz="2400" dirty="0"/>
              <a:t>was discovered in </a:t>
            </a:r>
            <a:r>
              <a:rPr lang="en-US" sz="2400" i="1" dirty="0"/>
              <a:t>Agrobacterium </a:t>
            </a:r>
            <a:r>
              <a:rPr lang="en-US" sz="2400" i="1" dirty="0" err="1"/>
              <a:t>tumefaciens</a:t>
            </a:r>
            <a:r>
              <a:rPr lang="en-US" sz="2400" dirty="0"/>
              <a:t>, which uses this system to introduce the T-DNA portion of the Ti plasmid into the plant host, which in turn causes the affected area to develop into a crown gall (tumor). </a:t>
            </a:r>
            <a:r>
              <a:rPr lang="en-US" sz="2400" i="1" dirty="0"/>
              <a:t>Helicobacter pylori </a:t>
            </a:r>
            <a:r>
              <a:rPr lang="en-US" sz="2400" dirty="0"/>
              <a:t>uses a type IV secretion system to deliver </a:t>
            </a:r>
            <a:r>
              <a:rPr lang="en-US" sz="2400" dirty="0" err="1"/>
              <a:t>CagA</a:t>
            </a:r>
            <a:r>
              <a:rPr lang="en-US" sz="2400" dirty="0"/>
              <a:t> into gastric epithelial cells, which is associated with gastric </a:t>
            </a:r>
            <a:r>
              <a:rPr lang="en-US" sz="2400" dirty="0" smtClean="0"/>
              <a:t>carcinogenesis.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i="1" dirty="0" err="1" smtClean="0"/>
              <a:t>Bordetella</a:t>
            </a:r>
            <a:r>
              <a:rPr lang="en-US" sz="2400" i="1" dirty="0" smtClean="0"/>
              <a:t> </a:t>
            </a:r>
            <a:r>
              <a:rPr lang="en-US" sz="2400" i="1" dirty="0"/>
              <a:t>pertussis</a:t>
            </a:r>
            <a:r>
              <a:rPr lang="en-US" sz="2400" dirty="0"/>
              <a:t>, the causative agent of whooping cough, secretes the pertussis toxin partly through the type IV system.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i="1" dirty="0" smtClean="0"/>
              <a:t>Legionella </a:t>
            </a:r>
            <a:r>
              <a:rPr lang="en-US" sz="2400" i="1" dirty="0" err="1"/>
              <a:t>pneumophila</a:t>
            </a:r>
            <a:r>
              <a:rPr lang="en-US" sz="2400" dirty="0"/>
              <a:t>, the causing agent of </a:t>
            </a:r>
            <a:r>
              <a:rPr lang="en-US" sz="2400" dirty="0" err="1"/>
              <a:t>legionellosis</a:t>
            </a:r>
            <a:r>
              <a:rPr lang="en-US" sz="2400" dirty="0"/>
              <a:t> (Legionnaires' disease)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306" y="372797"/>
            <a:ext cx="492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Type IV secretion system (</a:t>
            </a:r>
            <a:r>
              <a:rPr lang="en-US" sz="2800" dirty="0" smtClean="0">
                <a:solidFill>
                  <a:srgbClr val="FF0000"/>
                </a:solidFill>
              </a:rPr>
              <a:t>T4SS)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0" y="1014988"/>
            <a:ext cx="2303641" cy="40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251" y="404882"/>
            <a:ext cx="4667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Type V secretion system (T5SS)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431" y="110216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Type 5- Also known as ‘</a:t>
            </a:r>
            <a:r>
              <a:rPr lang="en-US" sz="2400" dirty="0" err="1"/>
              <a:t>autotransporter</a:t>
            </a:r>
            <a:r>
              <a:rPr lang="en-US" sz="2400" dirty="0"/>
              <a:t>’ because once secreted from the inner membrane into the </a:t>
            </a:r>
            <a:r>
              <a:rPr lang="en-US" sz="2400" dirty="0" err="1"/>
              <a:t>periplasm</a:t>
            </a:r>
            <a:r>
              <a:rPr lang="en-US" sz="2400" dirty="0"/>
              <a:t>, the protein being transported forms its own beta-barrel in the outer membrane.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This </a:t>
            </a:r>
            <a:r>
              <a:rPr lang="en-US" sz="2400" dirty="0"/>
              <a:t>structure allows it to pass through the </a:t>
            </a:r>
            <a:r>
              <a:rPr lang="en-US" sz="2400" dirty="0" smtClean="0"/>
              <a:t>outer membrane.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31" y="1102167"/>
            <a:ext cx="4449182" cy="39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42" y="501134"/>
            <a:ext cx="703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Summary of known bacterial secretion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00137"/>
            <a:ext cx="104775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34" y="0"/>
            <a:ext cx="10600841" cy="66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032" y="1201001"/>
            <a:ext cx="5406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Produce secretory (watery) </a:t>
            </a:r>
            <a:r>
              <a:rPr lang="en-US" sz="2400" dirty="0" err="1" smtClean="0"/>
              <a:t>diarrhoea</a:t>
            </a:r>
            <a:r>
              <a:rPr lang="en-US" sz="2400" dirty="0" smtClean="0"/>
              <a:t> </a:t>
            </a:r>
            <a:r>
              <a:rPr lang="en-US" sz="2400" dirty="0"/>
              <a:t>(“traveler’s diarrhea”) similar to that of </a:t>
            </a:r>
            <a:r>
              <a:rPr lang="en-US" sz="2400" i="1" dirty="0"/>
              <a:t>Vibrio </a:t>
            </a:r>
            <a:r>
              <a:rPr lang="en-US" sz="2400" i="1" dirty="0" err="1" smtClean="0"/>
              <a:t>cholerae</a:t>
            </a:r>
            <a:r>
              <a:rPr lang="en-US" sz="2400" dirty="0" smtClean="0"/>
              <a:t>, but less severe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Like V. </a:t>
            </a:r>
            <a:r>
              <a:rPr lang="en-US" sz="2400" dirty="0" err="1" smtClean="0">
                <a:solidFill>
                  <a:srgbClr val="C00000"/>
                </a:solidFill>
              </a:rPr>
              <a:t>cholerae</a:t>
            </a:r>
            <a:r>
              <a:rPr lang="en-US" sz="2400" dirty="0" smtClean="0">
                <a:solidFill>
                  <a:srgbClr val="C00000"/>
                </a:solidFill>
              </a:rPr>
              <a:t>, ETEC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Do not invade, they adhere to epithelium of small intestine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produce enterotoxins that cause secretory diarrhea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Both </a:t>
            </a:r>
            <a:r>
              <a:rPr lang="en-US" sz="2400" dirty="0" err="1" smtClean="0"/>
              <a:t>adhesins</a:t>
            </a:r>
            <a:r>
              <a:rPr lang="en-US" sz="2400" dirty="0" smtClean="0"/>
              <a:t> and toxins encoded by plasmids, so they are easily transferred among different </a:t>
            </a:r>
            <a:r>
              <a:rPr lang="en-US" sz="2400" i="1" dirty="0" smtClean="0"/>
              <a:t>E. coli </a:t>
            </a:r>
            <a:r>
              <a:rPr lang="en-US" sz="2400" dirty="0" smtClean="0"/>
              <a:t>strains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55031" y="308629"/>
            <a:ext cx="4740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Enterotoxigenic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E. coli </a:t>
            </a:r>
            <a:r>
              <a:rPr lang="en-US" sz="2800" dirty="0">
                <a:solidFill>
                  <a:srgbClr val="FF0000"/>
                </a:solidFill>
              </a:rPr>
              <a:t>(ETEC)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74" y="1561096"/>
            <a:ext cx="3940091" cy="33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8717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Two </a:t>
            </a:r>
            <a:r>
              <a:rPr lang="en-US" sz="2400" dirty="0"/>
              <a:t>different general types discovered by early ‘70s</a:t>
            </a:r>
          </a:p>
          <a:p>
            <a:pPr algn="just"/>
            <a:r>
              <a:rPr lang="en-US" sz="2400" dirty="0" smtClean="0"/>
              <a:t>	Heat-labile </a:t>
            </a:r>
            <a:r>
              <a:rPr lang="en-US" sz="2400" dirty="0"/>
              <a:t>enterotoxins (LT)</a:t>
            </a:r>
          </a:p>
          <a:p>
            <a:pPr algn="just"/>
            <a:r>
              <a:rPr lang="en-US" sz="2400" dirty="0" smtClean="0"/>
              <a:t>	Heat-stable </a:t>
            </a:r>
            <a:r>
              <a:rPr lang="en-US" sz="2400" dirty="0"/>
              <a:t>enterotoxins (ST)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 Two variants </a:t>
            </a:r>
            <a:r>
              <a:rPr lang="en-US" sz="2400" dirty="0"/>
              <a:t>of each </a:t>
            </a:r>
            <a:r>
              <a:rPr lang="en-US" sz="2400" dirty="0" smtClean="0"/>
              <a:t>type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ETEC strains may produce LT only (30%), ST only (35</a:t>
            </a:r>
            <a:r>
              <a:rPr lang="en-US" sz="2400" dirty="0" smtClean="0"/>
              <a:t>%), or </a:t>
            </a:r>
            <a:r>
              <a:rPr lang="en-US" sz="2400" dirty="0"/>
              <a:t>both (35%)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04882"/>
            <a:ext cx="5754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Enterotoxins produced by ETEC strains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18" y="2421553"/>
            <a:ext cx="4254162" cy="21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4569" y="299310"/>
            <a:ext cx="4789771" cy="6310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295" y="822839"/>
            <a:ext cx="69622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1. Structural and functional features and the site of LT.</a:t>
            </a:r>
          </a:p>
          <a:p>
            <a:pPr algn="just"/>
            <a:r>
              <a:rPr lang="en-US" sz="2400" dirty="0" smtClean="0"/>
              <a:t>2. LT </a:t>
            </a:r>
            <a:r>
              <a:rPr lang="en-US" sz="2400" dirty="0"/>
              <a:t>binds the receptor located on the plasma membrane of eukaryotic cells. </a:t>
            </a:r>
            <a:r>
              <a:rPr lang="en-US" sz="2400" dirty="0" smtClean="0"/>
              <a:t>3</a:t>
            </a:r>
            <a:r>
              <a:rPr lang="en-US" sz="2400" dirty="0" smtClean="0"/>
              <a:t>. </a:t>
            </a:r>
            <a:r>
              <a:rPr lang="en-US" sz="2400" dirty="0"/>
              <a:t>LT is internalized into vesicles</a:t>
            </a:r>
            <a:r>
              <a:rPr lang="en-US" sz="2400" dirty="0" smtClean="0"/>
              <a:t>. 4</a:t>
            </a:r>
            <a:r>
              <a:rPr lang="en-US" sz="2400" dirty="0" smtClean="0"/>
              <a:t>. </a:t>
            </a:r>
            <a:r>
              <a:rPr lang="en-US" sz="2400" dirty="0"/>
              <a:t>The vesicles are transported to the Golgi apparatus where the </a:t>
            </a:r>
            <a:r>
              <a:rPr lang="en-US" sz="2400" dirty="0" err="1"/>
              <a:t>holotoxin</a:t>
            </a:r>
            <a:r>
              <a:rPr lang="en-US" sz="2400" dirty="0"/>
              <a:t> is disassembled. </a:t>
            </a:r>
            <a:endParaRPr lang="en-US" sz="2400" dirty="0" smtClean="0"/>
          </a:p>
          <a:p>
            <a:pPr algn="just"/>
            <a:r>
              <a:rPr lang="en-US" sz="2400" dirty="0" smtClean="0"/>
              <a:t>5. </a:t>
            </a:r>
            <a:r>
              <a:rPr lang="en-US" sz="2400" dirty="0"/>
              <a:t>The A subunit is transported from the Golgi to the endoplasmic reticulum (ER), the A or the A1 subunit is </a:t>
            </a:r>
            <a:r>
              <a:rPr lang="en-US" sz="2400" dirty="0" err="1"/>
              <a:t>translocated</a:t>
            </a:r>
            <a:r>
              <a:rPr lang="en-US" sz="2400" dirty="0"/>
              <a:t> from the ER to the cytosol, where it can interact with the soluble ADP-</a:t>
            </a:r>
            <a:r>
              <a:rPr lang="en-US" sz="2400" dirty="0" err="1"/>
              <a:t>ribosylation</a:t>
            </a:r>
            <a:r>
              <a:rPr lang="en-US" sz="2400" dirty="0"/>
              <a:t> factor (ARF</a:t>
            </a:r>
            <a:r>
              <a:rPr lang="en-US" sz="2400" dirty="0" smtClean="0"/>
              <a:t>).</a:t>
            </a:r>
          </a:p>
          <a:p>
            <a:pPr algn="just"/>
            <a:r>
              <a:rPr lang="en-US" sz="2400" dirty="0" smtClean="0"/>
              <a:t>6. The activated A1 migrates to the plasma membrane where the substrate </a:t>
            </a:r>
            <a:r>
              <a:rPr lang="en-US" sz="2400" dirty="0" err="1" smtClean="0"/>
              <a:t>Gs</a:t>
            </a:r>
            <a:r>
              <a:rPr lang="en-US" sz="2400" dirty="0" smtClean="0"/>
              <a:t> is located. The ADP-</a:t>
            </a:r>
            <a:r>
              <a:rPr lang="en-US" sz="2400" dirty="0" err="1" smtClean="0"/>
              <a:t>ribosylation</a:t>
            </a:r>
            <a:r>
              <a:rPr lang="en-US" sz="2400" dirty="0" smtClean="0"/>
              <a:t> of the α subunit of </a:t>
            </a:r>
            <a:r>
              <a:rPr lang="en-US" sz="2400" dirty="0" err="1" smtClean="0"/>
              <a:t>Gs</a:t>
            </a:r>
            <a:r>
              <a:rPr lang="en-US" sz="2400" dirty="0" smtClean="0"/>
              <a:t> induces permanent activation of </a:t>
            </a:r>
            <a:r>
              <a:rPr lang="en-US" sz="2400" dirty="0" err="1" smtClean="0"/>
              <a:t>adenylate</a:t>
            </a:r>
            <a:r>
              <a:rPr lang="en-US" sz="2400" dirty="0" smtClean="0"/>
              <a:t> </a:t>
            </a:r>
            <a:r>
              <a:rPr lang="en-US" sz="2400" dirty="0" err="1" smtClean="0"/>
              <a:t>cyclase</a:t>
            </a:r>
            <a:r>
              <a:rPr lang="en-US" sz="2400" dirty="0" smtClean="0"/>
              <a:t> and intracellular accumulation of </a:t>
            </a:r>
            <a:r>
              <a:rPr lang="en-US" sz="2400" dirty="0" err="1" smtClean="0"/>
              <a:t>cAMP</a:t>
            </a:r>
            <a:r>
              <a:rPr lang="en-US" sz="2400" dirty="0" smtClean="0"/>
              <a:t>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295" y="37699"/>
            <a:ext cx="6112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Modes of intracellular entrance </a:t>
            </a:r>
            <a:r>
              <a:rPr lang="en-US" sz="2800" dirty="0" smtClean="0">
                <a:solidFill>
                  <a:srgbClr val="C00000"/>
                </a:solidFill>
              </a:rPr>
              <a:t>of </a:t>
            </a:r>
            <a:r>
              <a:rPr lang="en-US" sz="2800" dirty="0" smtClean="0">
                <a:solidFill>
                  <a:srgbClr val="C00000"/>
                </a:solidFill>
              </a:rPr>
              <a:t>LT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:\microbiology\teaching\english\photo\e_coli-dk-di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60" y="946484"/>
            <a:ext cx="2059372" cy="20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79783" y="1315453"/>
            <a:ext cx="6474995" cy="4604900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3100" dirty="0"/>
              <a:t>part of the normal intestinal </a:t>
            </a:r>
            <a:r>
              <a:rPr lang="en-US" altLang="zh-CN" sz="3100" dirty="0" err="1"/>
              <a:t>microflora</a:t>
            </a:r>
            <a:r>
              <a:rPr lang="en-US" altLang="zh-CN" sz="3100" dirty="0"/>
              <a:t> in humans and warm-blooded </a:t>
            </a:r>
            <a:r>
              <a:rPr lang="en-US" altLang="zh-CN" sz="3100" dirty="0" smtClean="0"/>
              <a:t>animals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3100" dirty="0" smtClean="0"/>
              <a:t>Gram negative, rods, motile, produce </a:t>
            </a:r>
            <a:r>
              <a:rPr lang="en-US" altLang="zh-CN" sz="3100" dirty="0" err="1" smtClean="0"/>
              <a:t>peritrichous</a:t>
            </a:r>
            <a:r>
              <a:rPr lang="en-US" altLang="zh-CN" sz="3100" dirty="0" smtClean="0"/>
              <a:t> flagella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3100" dirty="0" smtClean="0"/>
              <a:t>Violet </a:t>
            </a:r>
            <a:r>
              <a:rPr lang="en-US" altLang="zh-CN" sz="3100" dirty="0"/>
              <a:t>colonies on EMB agar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3100" dirty="0"/>
              <a:t>Red colonies on </a:t>
            </a:r>
            <a:r>
              <a:rPr lang="en-US" altLang="zh-CN" sz="3100" dirty="0" err="1"/>
              <a:t>MacConkey</a:t>
            </a:r>
            <a:r>
              <a:rPr lang="en-US" altLang="zh-CN" sz="3100" dirty="0"/>
              <a:t> agar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3100" dirty="0" smtClean="0"/>
              <a:t>Facultative </a:t>
            </a:r>
            <a:r>
              <a:rPr lang="en-US" altLang="zh-CN" sz="3100" dirty="0"/>
              <a:t>anaerobes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3100" dirty="0"/>
              <a:t>Typically oxidase-negative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3100" dirty="0"/>
              <a:t>On TSI most strains ferment lactose and glucose with the production of acid and gas A/A + G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zh-CN" sz="3100" dirty="0" err="1"/>
              <a:t>IMViC</a:t>
            </a:r>
            <a:r>
              <a:rPr lang="en-US" altLang="zh-CN" sz="3100" dirty="0"/>
              <a:t> reaction : + + - -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altLang="zh-CN" sz="3100" dirty="0" smtClean="0"/>
          </a:p>
          <a:p>
            <a:pPr algn="just"/>
            <a:endParaRPr lang="en-US" altLang="zh-CN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783" y="405064"/>
            <a:ext cx="2576763" cy="541420"/>
          </a:xfrm>
        </p:spPr>
        <p:txBody>
          <a:bodyPr>
            <a:norm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</a:rPr>
              <a:t>Escherichia coli</a:t>
            </a:r>
            <a:r>
              <a:rPr lang="en-US" altLang="zh-CN" sz="2800" i="1" dirty="0">
                <a:solidFill>
                  <a:srgbClr val="FF0000"/>
                </a:solidFill>
              </a:rPr>
              <a:t> 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360" y="2988416"/>
            <a:ext cx="2059372" cy="2033036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GgAigMBIgACEQEDEQH/xAAaAAABBQEAAAAAAAAAAAAAAAAFAAECAwQG/8QAPRAAAgEDAgQEAggEAwkAAAAAAQIDAAQREiEFMUFREyJhcTKBFCMzQlKRobFywdHwYuHxBiU0Q1OCosLS/8QAGgEAAgMBAQAAAAAAAAAAAAAAAQIAAwYEBf/EACERAAICAgEEAwAAAAAAAAAAAAABAhEhMQMEEkFREyIy/9oADAMBAAIRAxEAPwC5rm34UPDsSJrvk1xjIT0T+tDhHNdSHZppebEnYe5qxYUVXlmcpAvxP1c9hQ66v5JwYovqrfpGOvv3NcppOLhjx4ismiS4tYPK2LqQdFOmIf8A1WaW8luF0MyhByjQAKPkKbh0Pj30MeM5bOO+N66TjAaeyMMcKySEgr+JQOooqNo61ClezlwBUsCljHPYjY1qg4be3C6orZ8YzlhpBHoTzquid5mHtTYFG+F8HGtn4gpIU4EQ6+pPajChRqiSNVXHmEabY9cU647Gt+QBDwWUjM7rDgjKc2x37VtMNpYxvGCF1rgvJjJ/s0RdBEhb6xgh+GIb8u3WqpDAsSG4ii8EKGLTJnGc7e/6U6ikK36yB4YrkpGfAYxSAlA4yCPTtU7eaeyuC1o7RunxQsd8fzFEeIyNEsEcJOuX7JYxzx92hV/PMlwiX0TRhVAXS3L/ABA9arku3JRKKkshTwbfi0ZezVYbwfHb8lf+Hsf8P5UL0lMqQQRsQelNkh0dJN/+XKowG9D2I7dOlFsjjMTOAF4jGPOv/XA/9sfnRjP2eT1PSuP2joF01KlVh54jTYpZpVCA6/vXvHyfLEuyJ0AqkRuTjS2/LbnXQWPC4bdJHlCzkllUMMgDP71tE8oAGQnYY5egpexs18OO1gptuH2dsUlhEvijSQ7Ny23FaHzIojDFBjcgVAE7kZIz16VG8m+jWckqFRINk1AHtTqkWOoJltrZ2tuxaKIyMdi0oDf5VrGWC+bA7dK56y4hxCVVtLdRJK52PWtUFteTG4PEpnTwhkwkaVfblkegqJrwcy5YpfVG6a7t4HXx5gz4I0AA5J9O/vVN1N9AuUlmWOGJ8K4i31bZzyxVFy1uLaKzFu4tyVYyyR6WAzvvzNSmt+H3cqx2BbITygyHSPct/Kg2J8jbNlnOL2Z/o6Ksat5p3Gz/AOf6VmMP0u/LTTA+A2EhDbHHUn3prSd4LmWLiEgjjiUIqxny98561CO9sreIPYx67oHGvLam7kmptZEcs7NtxODBJcPBEJSpCyKcsPw57Vy1/JJMwaaYSsBjbkvpRGe8uJCyuB4sr4VEweZ5b1g4hZT2UwhuF0sV1Lhgcj5Uk86GtPKKbK78Fmil1NBJs4B3HqPUUXjEkMkckT5dRrikU/aL/WgMsbKBqUrnuKJcIn8dRZuQGBLQMejdvY1VQHTQZvxHfWw4nbAbnTcIB8L/AIvY/vmhlbLG4Szu1aQZsrxCsidujD3B3+VU31u1ndyW7kEodmH3hzB+YINXQdnidVw/HK1oqNKoE0+ac5Q34rPH88bge1ZiMkk9s1cvLTj7386YLvvjfv70tmyjLAolPhZOeWc1VxoZ4cxI1Ycb6dxuOtaF2j05x5c7dKy8W0/Q5QGOobsNVEq5HaYHtbp7WUS25w4HM75rRccSkuI9MjNpO7IOvXtQ0nFR1VWm0qONt6CgvHnhaDwxqJz4jchVlvffRo2t4p8AnLOFG59+dVW7WS8NdZj9eQ2MswwfugDlih5+sGPujoNhT21kKk01ZpecP5pWaVz3OT+dIzTP5YxoHpzrOrADCLq9thTNIx2Zwo7JVbEoteNBvJL5uw3xVtus97II7eMSSBcksQNs/l1rINH3VLH1NHP9nFiKSl0HiFtOeij26700VeCyNvAHNndS3DwrBI0qE6kAyRWQFopcjKup9iCKKDiD2t1OzBZpGfzn4Rle2KGXMjTTSSv8TsWOOWSc0rSGTQeBF3C6oft1+kRjHwyL8Y+fOtFy4veD210PtYPqJP4dyp/cfIUG4NdiCZdZPlkVk37nDfmD+lHbKDRfcQ4cB5Jkbw/f41/bFSOGc3VcfdxtegTmnyKhnNPVx4YeBHmBxnONhy3qGQNJOTjtUm5nl3qPLIpDXR0XJtjn2J9MVXdAmyuI2YjVGcLipxHC9Ofvmmmliit5ldzumwwCc4PKnQk/JyTcqguvPkbHzqTHaqmNVI5S06Buz5PpvUWlGNhnHU71FI3cZCnFEbHha3ERZ5tJyQoVdQ270UrIl6B2p25natVlYTXerwtO23nOAT2FUidQPq4hn8T7mnhv7qAnwpcZ6EA7996iq8gW8hG8tbOGzVo5iJlIVxrDaj125jBobE2m4QxymPzAFi3TPWqSSzFm3ZjknuaVFsN5tG7isMcN23hTCVWUNkADc+xNYGrfZ20M1pI5fEgzgAj9qHmhJD09ijIByeVdcJ9N9w29yMuiliOpH9/pXIKcUcd2exseY0KV96UE1aFex+BezxDkkjKPkaqzWnjZ/wB6Tn8RDfmAaxaqtWjPTVSaOhbkB6Dr7U43HmpavSlvp5jPalNVocebAwTuNxjbelI6wOZZwoULjUdt874qErlEcKA+pcYHLFVzwpcHTcAlcEnGwUD1pkDJzUhBkcjGCx+Hl8qpJKtledbOIQxwXckcTaoxgqT2IzWNqQ5WRLsx8xzTBmAIVmAPMA86anFEghtSp8ZpYoEoakDj2pGmwcZqENnCpxa3okZI3BXk52BrPOczykgDLtsOQ3qAGo4AJPYCmNQe7ikMOe1dBI6xWNtoCt4yD4h8OBXPnnRnQzG0tyckAD2zigCei3jL54nP/wBo/wDEVjq3icgk4jcsOXisB7A4rNp9Ktjoz8/0zpVOx/TFTYnBwM5G45GoxnG5psYzpPm6b77f6UpqmsjOSyAq5XGd8g57A1O6eRHMsUHjOg2xuNXLFPshfSoBJOcNsNhvVN1l/EERfUcEZJwe2Dnaiivejn7/AOkNdM92hSSTzY042rK1E+NJKHieVXGVOCzas796FmlayUSw6KzzpxzqJ51Ib1AEx+hqJyDSB2xS54oEEQMUghJ2pAb1Zp6ioSyAVkYOhKkVfNZ3HgfS2TMTblgR+1Vk6sgipSX9wbb6O0h8PAGn0FRUOtU2VW0RmuY0AzqYCjtoQeKPMd47dS5P8I/risfCITDFNePyRdK+5rR/w3CJJD9pdSaB/Cu7fqQPlUWWVdRLs42wZqLHJ5nnUqiDSzVx4J065GM8+nrT7kZCt6E0qVVmvfgShiPK2kkg6tR+f9+tVy3CxwzBoXfXHzQ5yPf0pUqKK2sA29TiF1GsTW4ZIRzRN+VB85P6UqVSSOSWys9jTp2pqVKAnipAbUqVAjLFXChulR8ZNviB9RSpUGBOzO04Y75HXlSibx5VjVSWJ5Y501Koh22dDcaCbfhltklca/Kd2P8AZrHxi9inu1htyWggAij2xnnlvmcmlSp4I87ruRt9piEy9Qw+VWU9KrDzj//Z"/>
          <p:cNvSpPr>
            <a:spLocks noChangeAspect="1" noChangeArrowheads="1"/>
          </p:cNvSpPr>
          <p:nvPr/>
        </p:nvSpPr>
        <p:spPr bwMode="auto">
          <a:xfrm>
            <a:off x="63500" y="-136525"/>
            <a:ext cx="13144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336" y="2988416"/>
            <a:ext cx="2043883" cy="2033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336" y="946483"/>
            <a:ext cx="2023024" cy="204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307" y="1634640"/>
            <a:ext cx="65053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prstClr val="black"/>
                </a:solidFill>
              </a:rPr>
              <a:t>Enterotoxigenic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Escherichia coli </a:t>
            </a:r>
            <a:r>
              <a:rPr lang="en-US" sz="2400" dirty="0">
                <a:solidFill>
                  <a:prstClr val="black"/>
                </a:solidFill>
              </a:rPr>
              <a:t>(ETEC) becomes anchored to enterocytes of the small </a:t>
            </a:r>
            <a:r>
              <a:rPr lang="en-US" sz="2400" dirty="0" smtClean="0">
                <a:solidFill>
                  <a:prstClr val="black"/>
                </a:solidFill>
              </a:rPr>
              <a:t>intestine through </a:t>
            </a:r>
            <a:r>
              <a:rPr lang="en-US" sz="2400" dirty="0">
                <a:solidFill>
                  <a:prstClr val="black"/>
                </a:solidFill>
              </a:rPr>
              <a:t>colonization factors (CFs) and an </a:t>
            </a:r>
            <a:r>
              <a:rPr lang="en-US" sz="2400" dirty="0" err="1">
                <a:solidFill>
                  <a:prstClr val="black"/>
                </a:solidFill>
              </a:rPr>
              <a:t>adhesin</a:t>
            </a:r>
            <a:r>
              <a:rPr lang="en-US" sz="2400" dirty="0">
                <a:solidFill>
                  <a:prstClr val="black"/>
                </a:solidFill>
              </a:rPr>
              <a:t> that is found at the tip of the flagella (</a:t>
            </a:r>
            <a:r>
              <a:rPr lang="en-US" sz="2400" dirty="0" err="1">
                <a:solidFill>
                  <a:prstClr val="black"/>
                </a:solidFill>
              </a:rPr>
              <a:t>EtpA</a:t>
            </a:r>
            <a:r>
              <a:rPr lang="en-US" sz="2400" dirty="0">
                <a:solidFill>
                  <a:prstClr val="black"/>
                </a:solidFill>
              </a:rPr>
              <a:t>).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Tighter </a:t>
            </a:r>
            <a:r>
              <a:rPr lang="en-US" sz="2400" dirty="0">
                <a:solidFill>
                  <a:prstClr val="black"/>
                </a:solidFill>
              </a:rPr>
              <a:t>adherence is mediated through Tia and </a:t>
            </a:r>
            <a:r>
              <a:rPr lang="en-US" sz="2400" dirty="0" err="1">
                <a:solidFill>
                  <a:prstClr val="black"/>
                </a:solidFill>
              </a:rPr>
              <a:t>TibA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Two </a:t>
            </a:r>
            <a:r>
              <a:rPr lang="en-US" sz="2400" dirty="0">
                <a:solidFill>
                  <a:prstClr val="black"/>
                </a:solidFill>
              </a:rPr>
              <a:t>toxins, heat-labile enterotoxin (LT) and heat-stable enterotoxin (ST), are secreted and cause </a:t>
            </a:r>
            <a:r>
              <a:rPr lang="en-US" sz="2400" dirty="0" err="1">
                <a:solidFill>
                  <a:prstClr val="black"/>
                </a:solidFill>
              </a:rPr>
              <a:t>diarrhoea</a:t>
            </a:r>
            <a:r>
              <a:rPr lang="en-US" sz="2400" dirty="0">
                <a:solidFill>
                  <a:prstClr val="black"/>
                </a:solidFill>
              </a:rPr>
              <a:t> through cyclic AMP (</a:t>
            </a:r>
            <a:r>
              <a:rPr lang="en-US" sz="2400" dirty="0" err="1">
                <a:solidFill>
                  <a:prstClr val="black"/>
                </a:solidFill>
              </a:rPr>
              <a:t>cAMP</a:t>
            </a:r>
            <a:r>
              <a:rPr lang="en-US" sz="2400" dirty="0">
                <a:solidFill>
                  <a:prstClr val="black"/>
                </a:solidFill>
              </a:rPr>
              <a:t>)- and cyclic GMP (</a:t>
            </a:r>
            <a:r>
              <a:rPr lang="en-US" sz="2400" dirty="0" err="1">
                <a:solidFill>
                  <a:prstClr val="black"/>
                </a:solidFill>
              </a:rPr>
              <a:t>cGMP</a:t>
            </a:r>
            <a:r>
              <a:rPr lang="en-US" sz="2400" dirty="0">
                <a:solidFill>
                  <a:prstClr val="black"/>
                </a:solidFill>
              </a:rPr>
              <a:t>)-mediated activation of cystic fibrosis </a:t>
            </a:r>
            <a:r>
              <a:rPr lang="en-US" sz="2400" dirty="0" err="1">
                <a:solidFill>
                  <a:prstClr val="black"/>
                </a:solidFill>
              </a:rPr>
              <a:t>transmembrane</a:t>
            </a:r>
            <a:r>
              <a:rPr lang="en-US" sz="2400" dirty="0">
                <a:solidFill>
                  <a:prstClr val="black"/>
                </a:solidFill>
              </a:rPr>
              <a:t> conductance regulator (CFTR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781" y="1313798"/>
            <a:ext cx="4059156" cy="5139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480" y="436966"/>
            <a:ext cx="91765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Heat-labile </a:t>
            </a:r>
            <a:r>
              <a:rPr lang="en-US" sz="2800" dirty="0">
                <a:solidFill>
                  <a:srgbClr val="FF0000"/>
                </a:solidFill>
              </a:rPr>
              <a:t>enterotoxin (LT) and heat-stable enterotoxin (</a:t>
            </a:r>
            <a:r>
              <a:rPr lang="en-US" sz="2800" dirty="0" smtClean="0">
                <a:solidFill>
                  <a:srgbClr val="FF0000"/>
                </a:solidFill>
              </a:rPr>
              <a:t>ST)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>
                <a:solidFill>
                  <a:srgbClr val="FF0000"/>
                </a:solidFill>
              </a:rPr>
              <a:t>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24174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67" y="522314"/>
            <a:ext cx="4162425" cy="565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889843"/>
            <a:ext cx="71974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ETEC </a:t>
            </a:r>
            <a:r>
              <a:rPr lang="en-US" sz="2400" dirty="0">
                <a:solidFill>
                  <a:prstClr val="black"/>
                </a:solidFill>
              </a:rPr>
              <a:t>becomes anchored to enterocytes of the small bowel through colonization factors (CFs) and an </a:t>
            </a:r>
            <a:r>
              <a:rPr lang="en-US" sz="2400" dirty="0" err="1">
                <a:solidFill>
                  <a:prstClr val="black"/>
                </a:solidFill>
              </a:rPr>
              <a:t>adhesin</a:t>
            </a:r>
            <a:r>
              <a:rPr lang="en-US" sz="2400" dirty="0">
                <a:solidFill>
                  <a:prstClr val="black"/>
                </a:solidFill>
              </a:rPr>
              <a:t> that is found at the tip of the flagella (</a:t>
            </a:r>
            <a:r>
              <a:rPr lang="en-US" sz="2400" dirty="0" err="1">
                <a:solidFill>
                  <a:prstClr val="black"/>
                </a:solidFill>
              </a:rPr>
              <a:t>EtpA</a:t>
            </a:r>
            <a:r>
              <a:rPr lang="en-US" sz="2400" dirty="0">
                <a:solidFill>
                  <a:prstClr val="black"/>
                </a:solidFill>
              </a:rPr>
              <a:t>).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A </a:t>
            </a:r>
            <a:r>
              <a:rPr lang="en-US" sz="2400" dirty="0">
                <a:solidFill>
                  <a:prstClr val="black"/>
                </a:solidFill>
              </a:rPr>
              <a:t>toxin </a:t>
            </a:r>
            <a:r>
              <a:rPr lang="en-US" sz="2400" dirty="0" err="1" smtClean="0">
                <a:solidFill>
                  <a:prstClr val="black"/>
                </a:solidFill>
              </a:rPr>
              <a:t>coregulated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pilus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Tcp</a:t>
            </a:r>
            <a:r>
              <a:rPr lang="en-US" sz="2400" dirty="0">
                <a:solidFill>
                  <a:prstClr val="black"/>
                </a:solidFill>
              </a:rPr>
              <a:t>) causes </a:t>
            </a:r>
            <a:r>
              <a:rPr lang="en-US" sz="2400" i="1" dirty="0">
                <a:solidFill>
                  <a:prstClr val="black"/>
                </a:solidFill>
              </a:rPr>
              <a:t>V. </a:t>
            </a:r>
            <a:r>
              <a:rPr lang="en-US" sz="2400" i="1" dirty="0" err="1">
                <a:solidFill>
                  <a:prstClr val="black"/>
                </a:solidFill>
              </a:rPr>
              <a:t>cholerae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adhere to one another and form </a:t>
            </a:r>
            <a:r>
              <a:rPr lang="en-US" sz="2400" dirty="0" err="1">
                <a:solidFill>
                  <a:prstClr val="black"/>
                </a:solidFill>
              </a:rPr>
              <a:t>microcolonies</a:t>
            </a:r>
            <a:r>
              <a:rPr lang="en-US" sz="2400" dirty="0">
                <a:solidFill>
                  <a:prstClr val="black"/>
                </a:solidFill>
              </a:rPr>
              <a:t> on the epithelial surface.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Once </a:t>
            </a:r>
            <a:r>
              <a:rPr lang="en-US" sz="2400" dirty="0">
                <a:solidFill>
                  <a:prstClr val="black"/>
                </a:solidFill>
              </a:rPr>
              <a:t>colonization has occurred, </a:t>
            </a:r>
            <a:r>
              <a:rPr lang="en-US" sz="2400" dirty="0" smtClean="0">
                <a:solidFill>
                  <a:prstClr val="black"/>
                </a:solidFill>
              </a:rPr>
              <a:t>an </a:t>
            </a:r>
            <a:r>
              <a:rPr lang="en-US" sz="2400" dirty="0">
                <a:solidFill>
                  <a:prstClr val="black"/>
                </a:solidFill>
              </a:rPr>
              <a:t>active subunit of each (</a:t>
            </a:r>
            <a:r>
              <a:rPr lang="en-US" sz="2400" dirty="0" err="1">
                <a:solidFill>
                  <a:prstClr val="black"/>
                </a:solidFill>
              </a:rPr>
              <a:t>CtxA</a:t>
            </a:r>
            <a:r>
              <a:rPr lang="en-US" sz="2400" dirty="0">
                <a:solidFill>
                  <a:prstClr val="black"/>
                </a:solidFill>
              </a:rPr>
              <a:t> or LTA) is transported to the </a:t>
            </a:r>
            <a:r>
              <a:rPr lang="en-US" sz="2400" dirty="0" err="1" smtClean="0">
                <a:solidFill>
                  <a:prstClr val="black"/>
                </a:solidFill>
              </a:rPr>
              <a:t>adenylate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cyclase</a:t>
            </a:r>
            <a:r>
              <a:rPr lang="en-US" sz="2400" dirty="0">
                <a:solidFill>
                  <a:prstClr val="black"/>
                </a:solidFill>
              </a:rPr>
              <a:t> (AC) complex.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Two </a:t>
            </a:r>
            <a:r>
              <a:rPr lang="en-US" sz="2400" dirty="0">
                <a:solidFill>
                  <a:prstClr val="black"/>
                </a:solidFill>
              </a:rPr>
              <a:t>toxins, </a:t>
            </a:r>
            <a:r>
              <a:rPr lang="en-US" sz="2400" dirty="0" smtClean="0">
                <a:solidFill>
                  <a:prstClr val="black"/>
                </a:solidFill>
              </a:rPr>
              <a:t>CT and LT cause </a:t>
            </a:r>
            <a:r>
              <a:rPr lang="en-US" sz="2400" dirty="0" err="1">
                <a:solidFill>
                  <a:prstClr val="black"/>
                </a:solidFill>
              </a:rPr>
              <a:t>diarrhoea</a:t>
            </a:r>
            <a:r>
              <a:rPr lang="en-US" sz="2400" dirty="0">
                <a:solidFill>
                  <a:prstClr val="black"/>
                </a:solidFill>
              </a:rPr>
              <a:t> through cyclic AMP (</a:t>
            </a:r>
            <a:r>
              <a:rPr lang="en-US" sz="2400" dirty="0" err="1">
                <a:solidFill>
                  <a:prstClr val="black"/>
                </a:solidFill>
              </a:rPr>
              <a:t>cAMP</a:t>
            </a:r>
            <a:r>
              <a:rPr lang="en-US" sz="2400" dirty="0">
                <a:solidFill>
                  <a:prstClr val="black"/>
                </a:solidFill>
              </a:rPr>
              <a:t>)- and cyclic GMP (</a:t>
            </a:r>
            <a:r>
              <a:rPr lang="en-US" sz="2400" dirty="0" err="1">
                <a:solidFill>
                  <a:prstClr val="black"/>
                </a:solidFill>
              </a:rPr>
              <a:t>cGMP</a:t>
            </a:r>
            <a:r>
              <a:rPr lang="en-US" sz="2400" dirty="0">
                <a:solidFill>
                  <a:prstClr val="black"/>
                </a:solidFill>
              </a:rPr>
              <a:t>)-mediated activation of cystic fibrosis </a:t>
            </a:r>
            <a:r>
              <a:rPr lang="en-US" sz="2400" dirty="0" err="1">
                <a:solidFill>
                  <a:prstClr val="black"/>
                </a:solidFill>
              </a:rPr>
              <a:t>transmembrane</a:t>
            </a:r>
            <a:r>
              <a:rPr lang="en-US" sz="2400" dirty="0">
                <a:solidFill>
                  <a:prstClr val="black"/>
                </a:solidFill>
              </a:rPr>
              <a:t> conductance regulator (CFTR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Both </a:t>
            </a:r>
            <a:r>
              <a:rPr lang="en-US" sz="2400" dirty="0" err="1" smtClean="0">
                <a:solidFill>
                  <a:prstClr val="black"/>
                </a:solidFill>
              </a:rPr>
              <a:t>cAMP</a:t>
            </a:r>
            <a:r>
              <a:rPr lang="en-US" sz="2400" dirty="0" smtClean="0">
                <a:solidFill>
                  <a:prstClr val="black"/>
                </a:solidFill>
              </a:rPr>
              <a:t> and </a:t>
            </a:r>
            <a:r>
              <a:rPr lang="en-US" sz="2400" dirty="0" err="1" smtClean="0">
                <a:solidFill>
                  <a:prstClr val="black"/>
                </a:solidFill>
              </a:rPr>
              <a:t>cGMP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reduce sodium absorption in villus cells and increase chlorine secretion in crypt cells, leading to watery diarrhea.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82859"/>
            <a:ext cx="4032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ETEC versus </a:t>
            </a:r>
            <a:r>
              <a:rPr lang="en-US" sz="2800" i="1" dirty="0">
                <a:solidFill>
                  <a:srgbClr val="FF0000"/>
                </a:solidFill>
              </a:rPr>
              <a:t>V. </a:t>
            </a:r>
            <a:r>
              <a:rPr lang="en-US" sz="2800" i="1" dirty="0" err="1">
                <a:solidFill>
                  <a:srgbClr val="FF0000"/>
                </a:solidFill>
              </a:rPr>
              <a:t>cholerae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164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064" y="501134"/>
            <a:ext cx="4032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ETEC versus V. </a:t>
            </a:r>
            <a:r>
              <a:rPr lang="en-US" sz="2800" dirty="0" err="1">
                <a:solidFill>
                  <a:srgbClr val="FF0000"/>
                </a:solidFill>
              </a:rPr>
              <a:t>cholerae</a:t>
            </a:r>
            <a:r>
              <a:rPr lang="en-US" sz="2800" dirty="0">
                <a:solidFill>
                  <a:srgbClr val="FF0000"/>
                </a:solidFill>
              </a:rPr>
              <a:t> CT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1064" y="1627275"/>
            <a:ext cx="54059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LT </a:t>
            </a:r>
            <a:r>
              <a:rPr lang="en-US" sz="2400" dirty="0"/>
              <a:t>&amp; </a:t>
            </a:r>
            <a:r>
              <a:rPr lang="en-US" sz="2400" dirty="0" err="1"/>
              <a:t>CTx</a:t>
            </a:r>
            <a:r>
              <a:rPr lang="en-US" sz="2400" dirty="0"/>
              <a:t>  very similar toxins - identical </a:t>
            </a:r>
            <a:r>
              <a:rPr lang="en-US" sz="2400" dirty="0" smtClean="0"/>
              <a:t>mechanisms, but Cholera </a:t>
            </a:r>
            <a:r>
              <a:rPr lang="en-US" sz="2400" dirty="0"/>
              <a:t>usually more severe  -Why 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</a:rPr>
              <a:t>This is due to difference in </a:t>
            </a:r>
            <a:r>
              <a:rPr lang="en-US" sz="2400" dirty="0">
                <a:solidFill>
                  <a:schemeClr val="bg1"/>
                </a:solidFill>
              </a:rPr>
              <a:t>the way the  </a:t>
            </a:r>
            <a:r>
              <a:rPr lang="en-US" sz="2400" dirty="0"/>
              <a:t>toxins are released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/>
              <a:t>CTx</a:t>
            </a:r>
            <a:r>
              <a:rPr lang="en-US" sz="2400" dirty="0"/>
              <a:t> actively secreted by the extracellular protein secretion </a:t>
            </a:r>
            <a:r>
              <a:rPr lang="en-US" sz="2400" dirty="0" smtClean="0"/>
              <a:t>apparatus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 </a:t>
            </a:r>
            <a:r>
              <a:rPr lang="en-US" sz="2400" dirty="0"/>
              <a:t>remains in </a:t>
            </a:r>
            <a:r>
              <a:rPr lang="en-US" sz="2400" dirty="0" err="1" smtClean="0"/>
              <a:t>periplasm</a:t>
            </a:r>
            <a:r>
              <a:rPr lang="en-US" sz="2400" dirty="0" smtClean="0"/>
              <a:t> and small </a:t>
            </a:r>
            <a:r>
              <a:rPr lang="en-US" sz="2400" dirty="0"/>
              <a:t>quantities ‘leak’ </a:t>
            </a:r>
            <a:r>
              <a:rPr lang="en-US" sz="2400" dirty="0" smtClean="0"/>
              <a:t>through the OM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8027" y="1514980"/>
            <a:ext cx="4335040" cy="25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164" y="597387"/>
            <a:ext cx="527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2. Enteroaggregrative </a:t>
            </a:r>
            <a:r>
              <a:rPr lang="en-US" sz="2800" dirty="0">
                <a:solidFill>
                  <a:srgbClr val="FF0000"/>
                </a:solidFill>
              </a:rPr>
              <a:t>E. coli (EAEC)</a:t>
            </a:r>
          </a:p>
        </p:txBody>
      </p:sp>
      <p:sp>
        <p:nvSpPr>
          <p:cNvPr id="3" name="Rectangle 2"/>
          <p:cNvSpPr/>
          <p:nvPr/>
        </p:nvSpPr>
        <p:spPr>
          <a:xfrm>
            <a:off x="916164" y="1380763"/>
            <a:ext cx="59819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EAEC are characterized by their ability to adhere to particular laboratory-cultured cells in an aggregative or 'stacked brick ' pattern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They resemble ETEC strains in that the bacteria adhere to the intestinal mucosa and cause non-bloody diarrhea without invading or causing inflammation.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058" y="1380763"/>
            <a:ext cx="3429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69" y="3952513"/>
            <a:ext cx="3410789" cy="21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316" y="985597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Enteroagreggative </a:t>
            </a:r>
            <a:r>
              <a:rPr lang="en-US" sz="2400" dirty="0">
                <a:solidFill>
                  <a:prstClr val="black"/>
                </a:solidFill>
              </a:rPr>
              <a:t>E. coli (EAEC) attaches to enterocytes in both the small and large bowels through aggregative adherence fimbriae (AAF) that stimulate a </a:t>
            </a:r>
            <a:r>
              <a:rPr lang="en-US" sz="2400" dirty="0" smtClean="0">
                <a:solidFill>
                  <a:prstClr val="black"/>
                </a:solidFill>
              </a:rPr>
              <a:t>strong mitogen-activated </a:t>
            </a:r>
            <a:r>
              <a:rPr lang="en-US" sz="2400" dirty="0">
                <a:solidFill>
                  <a:prstClr val="black"/>
                </a:solidFill>
              </a:rPr>
              <a:t>protein </a:t>
            </a:r>
            <a:r>
              <a:rPr lang="en-US" sz="2400" dirty="0" smtClean="0">
                <a:solidFill>
                  <a:prstClr val="black"/>
                </a:solidFill>
              </a:rPr>
              <a:t>kinases and interleukin-8 </a:t>
            </a:r>
            <a:r>
              <a:rPr lang="en-US" sz="2400" dirty="0">
                <a:solidFill>
                  <a:prstClr val="black"/>
                </a:solidFill>
              </a:rPr>
              <a:t>(IL-8) response, allowing biofilms to form on the surface of cells.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Plasmid-encoded </a:t>
            </a:r>
            <a:r>
              <a:rPr lang="en-US" sz="2400" dirty="0">
                <a:solidFill>
                  <a:prstClr val="black"/>
                </a:solidFill>
              </a:rPr>
              <a:t>toxin (Pet) is a serine protease autotransporter of the Enterobacteriaceae (SPATE) that targets </a:t>
            </a:r>
            <a:r>
              <a:rPr lang="el-GR" sz="2400" dirty="0">
                <a:solidFill>
                  <a:prstClr val="black"/>
                </a:solidFill>
              </a:rPr>
              <a:t>α-</a:t>
            </a:r>
            <a:r>
              <a:rPr lang="en-US" sz="2400" dirty="0" err="1">
                <a:solidFill>
                  <a:prstClr val="black"/>
                </a:solidFill>
              </a:rPr>
              <a:t>fodrin</a:t>
            </a:r>
            <a:r>
              <a:rPr lang="en-US" sz="2400" dirty="0">
                <a:solidFill>
                  <a:prstClr val="black"/>
                </a:solidFill>
              </a:rPr>
              <a:t> (also known as SPTAN1), which disrupts the actin cytoskeleton and induces exfoliation.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097" y="985597"/>
            <a:ext cx="3171324" cy="5688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2316" y="372797"/>
            <a:ext cx="3815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Putative </a:t>
            </a:r>
            <a:r>
              <a:rPr lang="en-US" sz="2800" dirty="0">
                <a:solidFill>
                  <a:srgbClr val="C00000"/>
                </a:solidFill>
              </a:rPr>
              <a:t>virulence genes </a:t>
            </a:r>
          </a:p>
        </p:txBody>
      </p:sp>
    </p:spTree>
    <p:extLst>
      <p:ext uri="{BB962C8B-B14F-4D97-AF65-F5344CB8AC3E}">
        <p14:creationId xmlns:p14="http://schemas.microsoft.com/office/powerpoint/2010/main" val="6589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56357"/>
            <a:ext cx="76305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DAEC </a:t>
            </a:r>
            <a:r>
              <a:rPr lang="en-US" sz="2400" dirty="0"/>
              <a:t>forms a diffuse attaching pattern on enterocytes of the small bowel, which is mediated through </a:t>
            </a:r>
            <a:r>
              <a:rPr lang="en-US" sz="2400" dirty="0" err="1"/>
              <a:t>afimbrial</a:t>
            </a:r>
            <a:r>
              <a:rPr lang="en-US" sz="2400" dirty="0"/>
              <a:t> (</a:t>
            </a:r>
            <a:r>
              <a:rPr lang="en-US" sz="2400" dirty="0" err="1"/>
              <a:t>Afa</a:t>
            </a:r>
            <a:r>
              <a:rPr lang="en-US" sz="2400" dirty="0"/>
              <a:t>) and </a:t>
            </a:r>
            <a:r>
              <a:rPr lang="en-US" sz="2400" dirty="0" err="1"/>
              <a:t>fimbrial</a:t>
            </a:r>
            <a:r>
              <a:rPr lang="en-US" sz="2400" dirty="0"/>
              <a:t> </a:t>
            </a:r>
            <a:r>
              <a:rPr lang="en-US" sz="2400" dirty="0" err="1"/>
              <a:t>adhesins</a:t>
            </a:r>
            <a:r>
              <a:rPr lang="en-US" sz="2400" dirty="0"/>
              <a:t>, which are collectively known as </a:t>
            </a:r>
            <a:r>
              <a:rPr lang="en-US" sz="2400" dirty="0" err="1"/>
              <a:t>Afa</a:t>
            </a:r>
            <a:r>
              <a:rPr lang="en-US" sz="2400" dirty="0"/>
              <a:t>–</a:t>
            </a:r>
            <a:r>
              <a:rPr lang="en-US" sz="2400" dirty="0" err="1"/>
              <a:t>Dr</a:t>
            </a:r>
            <a:r>
              <a:rPr lang="en-US" sz="2400" dirty="0"/>
              <a:t> </a:t>
            </a:r>
            <a:r>
              <a:rPr lang="en-US" sz="2400" dirty="0" smtClean="0"/>
              <a:t>fimbriae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These </a:t>
            </a:r>
            <a:r>
              <a:rPr lang="en-US" sz="2400" dirty="0"/>
              <a:t>bacteria adhere to human intestinal epithelial cells by recognizing the brush-border associated decay-accelerating factor (</a:t>
            </a:r>
            <a:r>
              <a:rPr lang="en-US" sz="2400" dirty="0" smtClean="0"/>
              <a:t>DAF)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The brush border attachment of </a:t>
            </a:r>
            <a:r>
              <a:rPr lang="en-US" sz="2400" dirty="0" err="1"/>
              <a:t>Afa</a:t>
            </a:r>
            <a:r>
              <a:rPr lang="en-US" sz="2400" dirty="0"/>
              <a:t>/</a:t>
            </a:r>
            <a:r>
              <a:rPr lang="en-US" sz="2400" dirty="0" err="1"/>
              <a:t>Dr</a:t>
            </a:r>
            <a:r>
              <a:rPr lang="en-US" sz="2400" dirty="0"/>
              <a:t> DAEC is followed </a:t>
            </a:r>
            <a:r>
              <a:rPr lang="en-US" sz="2400" dirty="0" smtClean="0"/>
              <a:t>by</a:t>
            </a:r>
          </a:p>
          <a:p>
            <a:pPr algn="just"/>
            <a:r>
              <a:rPr lang="en-US" sz="2400" dirty="0" smtClean="0"/>
              <a:t>1</a:t>
            </a:r>
            <a:r>
              <a:rPr lang="en-US" sz="2400" dirty="0" smtClean="0"/>
              <a:t>. Signaling </a:t>
            </a:r>
            <a:r>
              <a:rPr lang="en-US" sz="2400" dirty="0"/>
              <a:t>involving MAPKs leads </a:t>
            </a:r>
            <a:r>
              <a:rPr lang="en-US" sz="2400" dirty="0" smtClean="0"/>
              <a:t>to IL-8 </a:t>
            </a:r>
            <a:r>
              <a:rPr lang="en-US" sz="2400" dirty="0"/>
              <a:t>production and PMNL </a:t>
            </a:r>
            <a:r>
              <a:rPr lang="en-US" sz="2400" dirty="0" smtClean="0"/>
              <a:t>transmigration</a:t>
            </a:r>
          </a:p>
          <a:p>
            <a:pPr algn="just"/>
            <a:r>
              <a:rPr lang="en-US" sz="2400" dirty="0" smtClean="0"/>
              <a:t>2. Cytoskeleton </a:t>
            </a:r>
            <a:r>
              <a:rPr lang="en-US" sz="2400" dirty="0"/>
              <a:t>rearrangements </a:t>
            </a:r>
            <a:r>
              <a:rPr lang="en-US" sz="2400" dirty="0" smtClean="0"/>
              <a:t>as a result of calcium </a:t>
            </a:r>
            <a:r>
              <a:rPr lang="en-US" sz="2400" dirty="0" smtClean="0"/>
              <a:t>influx</a:t>
            </a:r>
            <a:endParaRPr lang="en-US" sz="2400" dirty="0" smtClean="0"/>
          </a:p>
          <a:p>
            <a:pPr algn="just"/>
            <a:r>
              <a:rPr lang="en-US" sz="2400" dirty="0" smtClean="0"/>
              <a:t>3.  Production of </a:t>
            </a:r>
            <a:r>
              <a:rPr lang="en-US" sz="2400" dirty="0" err="1" smtClean="0"/>
              <a:t>autotransported</a:t>
            </a:r>
            <a:r>
              <a:rPr lang="en-US" sz="2400" dirty="0" smtClean="0"/>
              <a:t> </a:t>
            </a:r>
            <a:r>
              <a:rPr lang="en-US" sz="2400" dirty="0"/>
              <a:t>toxin Sat </a:t>
            </a:r>
            <a:r>
              <a:rPr lang="en-US" sz="2400" dirty="0" smtClean="0"/>
              <a:t>that damages tight </a:t>
            </a:r>
            <a:r>
              <a:rPr lang="en-US" sz="2400" dirty="0"/>
              <a:t>junctions (TJs</a:t>
            </a:r>
            <a:r>
              <a:rPr lang="en-US" sz="2400" dirty="0" smtClean="0"/>
              <a:t>), </a:t>
            </a:r>
            <a:r>
              <a:rPr lang="en-US" sz="2400" dirty="0"/>
              <a:t>as well as </a:t>
            </a:r>
            <a:r>
              <a:rPr lang="en-US" sz="2400" dirty="0" smtClean="0"/>
              <a:t>enhances </a:t>
            </a:r>
            <a:r>
              <a:rPr lang="en-US" sz="2400" dirty="0" err="1" smtClean="0"/>
              <a:t>Polymorphonuclear</a:t>
            </a:r>
            <a:r>
              <a:rPr lang="en-US" sz="2400" dirty="0" smtClean="0"/>
              <a:t> </a:t>
            </a:r>
            <a:r>
              <a:rPr lang="en-US" sz="2400" dirty="0"/>
              <a:t>leukocyte (PMN) infiltration </a:t>
            </a:r>
            <a:r>
              <a:rPr lang="en-US" sz="2400" dirty="0" smtClean="0"/>
              <a:t>that increases </a:t>
            </a:r>
            <a:r>
              <a:rPr lang="en-US" sz="2400" dirty="0"/>
              <a:t>surface localization of DAF</a:t>
            </a:r>
            <a:r>
              <a:rPr lang="en-US" sz="24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378" y="612656"/>
            <a:ext cx="3711190" cy="60038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226195"/>
            <a:ext cx="5200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3. Diffusely </a:t>
            </a:r>
            <a:r>
              <a:rPr lang="en-US" sz="2800" dirty="0">
                <a:solidFill>
                  <a:srgbClr val="C00000"/>
                </a:solidFill>
              </a:rPr>
              <a:t>adhering </a:t>
            </a:r>
            <a:r>
              <a:rPr lang="en-US" sz="2800" i="1" dirty="0">
                <a:solidFill>
                  <a:srgbClr val="C00000"/>
                </a:solidFill>
              </a:rPr>
              <a:t>E. coli </a:t>
            </a:r>
            <a:r>
              <a:rPr lang="en-US" sz="2800" dirty="0">
                <a:solidFill>
                  <a:srgbClr val="C00000"/>
                </a:solidFill>
              </a:rPr>
              <a:t>(DAEC)</a:t>
            </a:r>
          </a:p>
        </p:txBody>
      </p:sp>
    </p:spTree>
    <p:extLst>
      <p:ext uri="{BB962C8B-B14F-4D97-AF65-F5344CB8AC3E}">
        <p14:creationId xmlns:p14="http://schemas.microsoft.com/office/powerpoint/2010/main" val="23870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717" y="414611"/>
            <a:ext cx="5079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4. Enteropathogenic E. coli (EPEC)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717" y="937831"/>
            <a:ext cx="86809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EPEC </a:t>
            </a:r>
            <a:r>
              <a:rPr lang="en-US" sz="2400" dirty="0" smtClean="0">
                <a:solidFill>
                  <a:prstClr val="black"/>
                </a:solidFill>
              </a:rPr>
              <a:t>strains are a </a:t>
            </a:r>
            <a:r>
              <a:rPr lang="en-US" sz="2400" dirty="0" smtClean="0">
                <a:solidFill>
                  <a:prstClr val="black"/>
                </a:solidFill>
              </a:rPr>
              <a:t>leading cause of infantile diarrhea.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EPEC strains are said to be "moderately-invasive",  meaning they are not as invasive as Shigella, and unlike ETEC or EAEC, they cause an inflammatory response.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EPEC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smtClean="0">
                <a:solidFill>
                  <a:prstClr val="black"/>
                </a:solidFill>
              </a:rPr>
              <a:t>EHEC </a:t>
            </a:r>
            <a:r>
              <a:rPr lang="en-US" sz="2400" dirty="0">
                <a:solidFill>
                  <a:prstClr val="black"/>
                </a:solidFill>
              </a:rPr>
              <a:t>are attaching and effacing (A/E) pathogens that  </a:t>
            </a:r>
            <a:r>
              <a:rPr lang="en-US" sz="2400" dirty="0" smtClean="0">
                <a:solidFill>
                  <a:prstClr val="black"/>
                </a:solidFill>
              </a:rPr>
              <a:t>makes membranous </a:t>
            </a:r>
            <a:r>
              <a:rPr lang="en-US" sz="2400" dirty="0">
                <a:solidFill>
                  <a:prstClr val="black"/>
                </a:solidFill>
              </a:rPr>
              <a:t>protrusions, termed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A/E) </a:t>
            </a:r>
            <a:r>
              <a:rPr lang="en-US" sz="2400" dirty="0" smtClean="0">
                <a:solidFill>
                  <a:prstClr val="black"/>
                </a:solidFill>
              </a:rPr>
              <a:t>pedestals </a:t>
            </a:r>
            <a:r>
              <a:rPr lang="en-US" sz="2400" dirty="0">
                <a:solidFill>
                  <a:prstClr val="black"/>
                </a:solidFill>
              </a:rPr>
              <a:t>beneath the attachment site.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Virulence factors are </a:t>
            </a:r>
          </a:p>
          <a:p>
            <a:pPr marL="457200" indent="-457200" algn="just"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A plasmid-encoded protein referred to as EPEC adherence factor (EAF) that enables localized adherence of bacteria to intestinal cells, and</a:t>
            </a:r>
          </a:p>
          <a:p>
            <a:pPr marL="457200" indent="-457200" algn="just"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</a:rPr>
              <a:t>A non </a:t>
            </a:r>
            <a:r>
              <a:rPr lang="en-US" sz="2400" dirty="0" err="1" smtClean="0">
                <a:solidFill>
                  <a:prstClr val="black"/>
                </a:solidFill>
              </a:rPr>
              <a:t>fimbrial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adhesin</a:t>
            </a:r>
            <a:r>
              <a:rPr lang="en-US" sz="2400" dirty="0" smtClean="0">
                <a:solidFill>
                  <a:prstClr val="black"/>
                </a:solidFill>
              </a:rPr>
              <a:t> designated </a:t>
            </a:r>
            <a:r>
              <a:rPr lang="en-US" sz="2400" dirty="0" err="1" smtClean="0">
                <a:solidFill>
                  <a:prstClr val="black"/>
                </a:solidFill>
              </a:rPr>
              <a:t>intimin</a:t>
            </a:r>
            <a:r>
              <a:rPr lang="en-US" sz="2400" dirty="0" smtClean="0">
                <a:solidFill>
                  <a:prstClr val="black"/>
                </a:solidFill>
              </a:rPr>
              <a:t>, which is an outer membrane protein that mediates the final stages of adherence. </a:t>
            </a:r>
          </a:p>
        </p:txBody>
      </p:sp>
    </p:spTree>
    <p:extLst>
      <p:ext uri="{BB962C8B-B14F-4D97-AF65-F5344CB8AC3E}">
        <p14:creationId xmlns:p14="http://schemas.microsoft.com/office/powerpoint/2010/main" val="14656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36" y="758314"/>
            <a:ext cx="571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EPEC attaches to the small bowel through the bundle-forming </a:t>
            </a:r>
            <a:r>
              <a:rPr lang="en-US" sz="2400" dirty="0" err="1"/>
              <a:t>pilus</a:t>
            </a:r>
            <a:r>
              <a:rPr lang="en-US" sz="2400" dirty="0"/>
              <a:t> (BFP), forming localized adhesions (LA).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Intimate </a:t>
            </a:r>
            <a:r>
              <a:rPr lang="en-US" sz="2400" dirty="0"/>
              <a:t>attachment is mediated by the interaction between </a:t>
            </a:r>
            <a:r>
              <a:rPr lang="en-US" sz="2400" dirty="0" err="1"/>
              <a:t>intimin</a:t>
            </a:r>
            <a:r>
              <a:rPr lang="en-US" sz="2400" dirty="0"/>
              <a:t> and the </a:t>
            </a:r>
            <a:r>
              <a:rPr lang="en-US" sz="2400" dirty="0" err="1"/>
              <a:t>translocated</a:t>
            </a:r>
            <a:r>
              <a:rPr lang="en-US" sz="2400" dirty="0"/>
              <a:t> </a:t>
            </a:r>
            <a:r>
              <a:rPr lang="en-US" sz="2400" dirty="0" err="1"/>
              <a:t>intimin</a:t>
            </a:r>
            <a:r>
              <a:rPr lang="en-US" sz="2400" dirty="0"/>
              <a:t> receptor (</a:t>
            </a:r>
            <a:r>
              <a:rPr lang="en-US" sz="2400" dirty="0" err="1"/>
              <a:t>Tir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 smtClean="0"/>
              <a:t>Tir</a:t>
            </a:r>
            <a:r>
              <a:rPr lang="en-US" sz="2400" dirty="0" smtClean="0"/>
              <a:t> </a:t>
            </a:r>
            <a:r>
              <a:rPr lang="en-US" sz="2400" dirty="0"/>
              <a:t>is phosphorylated </a:t>
            </a:r>
            <a:r>
              <a:rPr lang="en-US" sz="2400" dirty="0" smtClean="0"/>
              <a:t>and </a:t>
            </a:r>
            <a:r>
              <a:rPr lang="en-US" sz="2400" dirty="0"/>
              <a:t>phosphorylated </a:t>
            </a:r>
            <a:r>
              <a:rPr lang="en-US" sz="2400" dirty="0" err="1"/>
              <a:t>Tir</a:t>
            </a:r>
            <a:r>
              <a:rPr lang="en-US" sz="2400" dirty="0"/>
              <a:t> </a:t>
            </a:r>
            <a:r>
              <a:rPr lang="en-US" sz="2400" dirty="0" smtClean="0"/>
              <a:t>binds to </a:t>
            </a:r>
            <a:r>
              <a:rPr lang="en-US" sz="2400" dirty="0"/>
              <a:t>adaptor protein </a:t>
            </a:r>
            <a:r>
              <a:rPr lang="en-US" sz="2400" dirty="0" err="1" smtClean="0"/>
              <a:t>Nck</a:t>
            </a:r>
            <a:r>
              <a:rPr lang="en-US" sz="2400" dirty="0" smtClean="0"/>
              <a:t>, </a:t>
            </a:r>
            <a:r>
              <a:rPr lang="en-US" sz="2400" dirty="0"/>
              <a:t>which activates neural </a:t>
            </a:r>
            <a:r>
              <a:rPr lang="en-US" sz="2400" dirty="0" err="1"/>
              <a:t>Wiskott</a:t>
            </a:r>
            <a:r>
              <a:rPr lang="en-US" sz="2400" dirty="0"/>
              <a:t>–Aldrich syndrome protein (N-WASP) and the actin-related protein </a:t>
            </a:r>
            <a:r>
              <a:rPr lang="en-US" sz="2400" dirty="0" smtClean="0"/>
              <a:t>(</a:t>
            </a:r>
            <a:r>
              <a:rPr lang="en-US" sz="2400" dirty="0"/>
              <a:t>ARP2/3) complex to mediate actin rearrangements and pedestal formation.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643" y="1007394"/>
            <a:ext cx="5366576" cy="4644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136" y="228418"/>
            <a:ext cx="3369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Pathogenesis of </a:t>
            </a:r>
            <a:r>
              <a:rPr lang="en-US" sz="2800" dirty="0" smtClean="0">
                <a:solidFill>
                  <a:srgbClr val="FF0000"/>
                </a:solidFill>
              </a:rPr>
              <a:t>EPEC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23" y="228418"/>
            <a:ext cx="5534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5. </a:t>
            </a:r>
            <a:r>
              <a:rPr lang="en-US" sz="2800" dirty="0" err="1" smtClean="0">
                <a:solidFill>
                  <a:srgbClr val="FF0000"/>
                </a:solidFill>
              </a:rPr>
              <a:t>Enterohemorrhagic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E. coli (EHEC)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523" y="979711"/>
            <a:ext cx="83952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EHEC are recognized as the primary cause </a:t>
            </a:r>
            <a:r>
              <a:rPr lang="en-US" sz="2400" dirty="0" smtClean="0"/>
              <a:t>of hemorrhagic </a:t>
            </a:r>
            <a:r>
              <a:rPr lang="en-US" sz="2400" dirty="0"/>
              <a:t>colitis (HC) or bloody </a:t>
            </a:r>
            <a:r>
              <a:rPr lang="en-US" sz="2400" dirty="0" smtClean="0"/>
              <a:t>diarrhea and hemolytic </a:t>
            </a:r>
            <a:r>
              <a:rPr lang="en-US" sz="2400" dirty="0" smtClean="0"/>
              <a:t>uremic syndrome </a:t>
            </a:r>
            <a:r>
              <a:rPr lang="en-US" sz="2400" dirty="0"/>
              <a:t>(HUS).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EHEC produce </a:t>
            </a:r>
            <a:r>
              <a:rPr lang="en-US" sz="2400" dirty="0"/>
              <a:t>toxins very like </a:t>
            </a:r>
            <a:r>
              <a:rPr lang="en-US" sz="2400" i="1" dirty="0"/>
              <a:t>S. </a:t>
            </a:r>
            <a:r>
              <a:rPr lang="en-US" sz="2400" i="1" dirty="0" err="1"/>
              <a:t>dysenteriae</a:t>
            </a:r>
            <a:r>
              <a:rPr lang="en-US" sz="2400" i="1" dirty="0"/>
              <a:t> </a:t>
            </a:r>
            <a:r>
              <a:rPr lang="en-US" sz="2400" dirty="0" smtClean="0"/>
              <a:t>Shiga-toxin –</a:t>
            </a:r>
            <a:r>
              <a:rPr lang="en-US" sz="2400" dirty="0"/>
              <a:t>called ‘</a:t>
            </a:r>
            <a:r>
              <a:rPr lang="en-US" sz="2400" dirty="0" err="1"/>
              <a:t>shiga</a:t>
            </a:r>
            <a:r>
              <a:rPr lang="en-US" sz="2400" dirty="0"/>
              <a:t>-like’ toxin (SLT</a:t>
            </a:r>
            <a:r>
              <a:rPr lang="en-US" sz="2400" dirty="0" smtClean="0"/>
              <a:t>), Shiga toxin (</a:t>
            </a:r>
            <a:r>
              <a:rPr lang="en-US" sz="2400" dirty="0" err="1" smtClean="0"/>
              <a:t>Stx</a:t>
            </a:r>
            <a:r>
              <a:rPr lang="en-US" sz="2400" dirty="0" smtClean="0"/>
              <a:t>), </a:t>
            </a:r>
            <a:r>
              <a:rPr lang="en-US" sz="2400" dirty="0" smtClean="0"/>
              <a:t>or </a:t>
            </a:r>
            <a:r>
              <a:rPr lang="en-US" sz="2400" dirty="0" err="1" smtClean="0"/>
              <a:t>verocytotoxin</a:t>
            </a:r>
            <a:r>
              <a:rPr lang="en-US" sz="2400" dirty="0" smtClean="0"/>
              <a:t> (VT) and  </a:t>
            </a:r>
            <a:r>
              <a:rPr lang="en-US" sz="2400" dirty="0"/>
              <a:t>strains called Shiga toxin-producing </a:t>
            </a:r>
            <a:r>
              <a:rPr lang="en-US" sz="2400" i="1" dirty="0"/>
              <a:t>E. </a:t>
            </a:r>
            <a:r>
              <a:rPr lang="en-US" sz="2400" i="1" dirty="0" smtClean="0"/>
              <a:t>coli </a:t>
            </a:r>
            <a:r>
              <a:rPr lang="en-US" sz="2400" dirty="0" smtClean="0"/>
              <a:t>(STEC) </a:t>
            </a:r>
            <a:r>
              <a:rPr lang="en-US" sz="2400" dirty="0"/>
              <a:t>or</a:t>
            </a:r>
            <a:r>
              <a:rPr lang="en-US" sz="2400" i="1" dirty="0"/>
              <a:t> </a:t>
            </a:r>
            <a:r>
              <a:rPr lang="en-US" sz="2400" dirty="0" err="1"/>
              <a:t>verocytotoxin</a:t>
            </a:r>
            <a:r>
              <a:rPr lang="en-US" sz="2400" dirty="0"/>
              <a:t>-producing </a:t>
            </a:r>
            <a:r>
              <a:rPr lang="en-US" sz="2400" i="1" dirty="0"/>
              <a:t>E. coli </a:t>
            </a:r>
            <a:r>
              <a:rPr lang="en-US" sz="2400" dirty="0"/>
              <a:t>(VTEC</a:t>
            </a:r>
            <a:r>
              <a:rPr lang="en-US" sz="2400" dirty="0" smtClean="0"/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Vero lineage was isolated from kidney epithelial cells extracted from an African green monkey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The original cell line was named "Vero" after an abbreviation of "</a:t>
            </a:r>
            <a:r>
              <a:rPr lang="en-US" sz="2400" dirty="0" err="1"/>
              <a:t>Verda</a:t>
            </a:r>
            <a:r>
              <a:rPr lang="en-US" sz="2400" dirty="0"/>
              <a:t> Reno", which means "green kidney" in </a:t>
            </a:r>
            <a:r>
              <a:rPr lang="en-US" sz="2400" dirty="0" err="1" smtClean="0"/>
              <a:t>esperanto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87" y="1638550"/>
            <a:ext cx="2943225" cy="34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478" y="180292"/>
            <a:ext cx="3637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Virulent Factors of STEC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479" y="703512"/>
            <a:ext cx="76480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Shiga </a:t>
            </a:r>
            <a:r>
              <a:rPr lang="en-US" sz="2400" dirty="0">
                <a:solidFill>
                  <a:srgbClr val="C00000"/>
                </a:solidFill>
              </a:rPr>
              <a:t>toxins (</a:t>
            </a:r>
            <a:r>
              <a:rPr lang="en-US" sz="2400" dirty="0" err="1">
                <a:solidFill>
                  <a:srgbClr val="C00000"/>
                </a:solidFill>
              </a:rPr>
              <a:t>Stx</a:t>
            </a:r>
            <a:r>
              <a:rPr lang="en-US" sz="24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STx-1 (=VT1)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Almost </a:t>
            </a:r>
            <a:r>
              <a:rPr lang="en-US" sz="2400" dirty="0"/>
              <a:t>identical to </a:t>
            </a:r>
            <a:r>
              <a:rPr lang="en-US" sz="2400" i="1" dirty="0"/>
              <a:t>S. </a:t>
            </a:r>
            <a:r>
              <a:rPr lang="en-US" sz="2400" i="1" dirty="0" err="1" smtClean="0"/>
              <a:t>dysenteriae</a:t>
            </a:r>
            <a:r>
              <a:rPr lang="en-US" sz="2400" i="1" dirty="0" smtClean="0"/>
              <a:t> </a:t>
            </a:r>
            <a:r>
              <a:rPr lang="en-US" sz="2400" dirty="0" smtClean="0"/>
              <a:t>ST </a:t>
            </a:r>
            <a:r>
              <a:rPr lang="en-US" sz="2400" dirty="0"/>
              <a:t>(differ in only 1 </a:t>
            </a:r>
            <a:r>
              <a:rPr lang="en-US" sz="2400" dirty="0" err="1"/>
              <a:t>a.a</a:t>
            </a:r>
            <a:r>
              <a:rPr lang="en-US" sz="2400" dirty="0" smtClean="0"/>
              <a:t>.)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STx-2 </a:t>
            </a:r>
            <a:r>
              <a:rPr lang="en-US" sz="2400" dirty="0">
                <a:solidFill>
                  <a:srgbClr val="C00000"/>
                </a:solidFill>
              </a:rPr>
              <a:t>(=VT2)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55</a:t>
            </a:r>
            <a:r>
              <a:rPr lang="en-US" sz="2400" dirty="0"/>
              <a:t>% sequence homology with Stx-1, but essentially same</a:t>
            </a:r>
          </a:p>
          <a:p>
            <a:r>
              <a:rPr lang="en-US" sz="2400" dirty="0"/>
              <a:t>basic structure &amp; mechanism of </a:t>
            </a:r>
            <a:r>
              <a:rPr lang="en-US" sz="2400" dirty="0" smtClean="0"/>
              <a:t>action</a:t>
            </a:r>
          </a:p>
          <a:p>
            <a:r>
              <a:rPr lang="en-US" sz="2400" dirty="0"/>
              <a:t>STEC strains may contain either one, or both </a:t>
            </a:r>
            <a:r>
              <a:rPr lang="en-US" sz="2400" dirty="0" smtClean="0"/>
              <a:t>toxins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Shiga-toxin structure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A </a:t>
            </a:r>
            <a:r>
              <a:rPr lang="en-US" sz="2400" dirty="0"/>
              <a:t>single catalytic </a:t>
            </a:r>
            <a:r>
              <a:rPr lang="en-US" sz="2400" dirty="0" smtClean="0"/>
              <a:t>32-kDa which </a:t>
            </a:r>
            <a:r>
              <a:rPr lang="en-US" sz="2400" dirty="0"/>
              <a:t>is </a:t>
            </a:r>
            <a:r>
              <a:rPr lang="en-US" sz="2400" dirty="0" err="1"/>
              <a:t>proteolytically</a:t>
            </a:r>
            <a:r>
              <a:rPr lang="en-US" sz="2400" dirty="0"/>
              <a:t> nicked to yield 28-kDa peptide (A1) and a 4-kDa peptide (A2).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A1 peptide contains the enzymatic activity, and the A2 peptide serves to bind the A-subunit to a </a:t>
            </a:r>
            <a:r>
              <a:rPr lang="en-US" sz="2400" dirty="0" err="1"/>
              <a:t>pentamer</a:t>
            </a:r>
            <a:r>
              <a:rPr lang="en-US" sz="2400" dirty="0"/>
              <a:t> of five identical 7.7 </a:t>
            </a:r>
            <a:r>
              <a:rPr lang="en-US" sz="2400" dirty="0" err="1"/>
              <a:t>kDa</a:t>
            </a:r>
            <a:r>
              <a:rPr lang="en-US" sz="2400" dirty="0"/>
              <a:t> B-subunits.  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055" y="978568"/>
            <a:ext cx="3100388" cy="3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326" y="1588168"/>
            <a:ext cx="8742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Over 700 antigenic types (serotypes) are recognized based on O, H, and K antigens. </a:t>
            </a:r>
          </a:p>
          <a:p>
            <a:endParaRPr lang="en-US" sz="2400" dirty="0" smtClean="0"/>
          </a:p>
          <a:p>
            <a:r>
              <a:rPr lang="en-US" sz="2400" dirty="0" smtClean="0"/>
              <a:t>1. Lipopolysaccharide  LPS </a:t>
            </a:r>
          </a:p>
          <a:p>
            <a:r>
              <a:rPr lang="en-US" sz="2400" dirty="0" smtClean="0"/>
              <a:t>(heat-stable somatic antigens )  	[O] antigens</a:t>
            </a:r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Flagellar</a:t>
            </a:r>
            <a:r>
              <a:rPr lang="en-US" sz="2400" dirty="0" smtClean="0"/>
              <a:t> antigens                    	[H]antigens </a:t>
            </a:r>
          </a:p>
          <a:p>
            <a:r>
              <a:rPr lang="en-US" sz="2400" dirty="0" smtClean="0"/>
              <a:t>3. Capsular antigens                		[K] antigens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67326" y="786063"/>
            <a:ext cx="112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Cont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76" y="183235"/>
            <a:ext cx="6718273" cy="6581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983" y="183235"/>
            <a:ext cx="4401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Modes of intracellular entrance </a:t>
            </a:r>
            <a:r>
              <a:rPr lang="en-US" sz="2800" dirty="0" smtClean="0">
                <a:solidFill>
                  <a:srgbClr val="FF0000"/>
                </a:solidFill>
              </a:rPr>
              <a:t>of Shiga toxin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461" y="1568230"/>
            <a:ext cx="50989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ST/SLT upon binding globotriaosylceramide (Gb3) can enter the cell by </a:t>
            </a:r>
            <a:r>
              <a:rPr lang="en-US" sz="2400" dirty="0" err="1" smtClean="0"/>
              <a:t>clathrin</a:t>
            </a:r>
            <a:r>
              <a:rPr lang="en-US" sz="2400" dirty="0" smtClean="0"/>
              <a:t>-dependent endocytosis or </a:t>
            </a:r>
            <a:r>
              <a:rPr lang="en-US" sz="2400" dirty="0" err="1" smtClean="0"/>
              <a:t>clathrin</a:t>
            </a:r>
            <a:r>
              <a:rPr lang="en-US" sz="2400" dirty="0" smtClean="0"/>
              <a:t>-independent mechanism.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ST/SLT </a:t>
            </a:r>
            <a:r>
              <a:rPr lang="en-US" sz="2400" dirty="0"/>
              <a:t>initially accumulates in </a:t>
            </a:r>
            <a:r>
              <a:rPr lang="en-US" sz="2400" dirty="0" smtClean="0"/>
              <a:t>endosomes and </a:t>
            </a:r>
            <a:r>
              <a:rPr lang="en-US" sz="2400" dirty="0"/>
              <a:t>from there it moves </a:t>
            </a:r>
            <a:r>
              <a:rPr lang="en-US" sz="2400" dirty="0" smtClean="0"/>
              <a:t>to </a:t>
            </a:r>
            <a:r>
              <a:rPr lang="en-US" sz="2400" dirty="0"/>
              <a:t>the </a:t>
            </a:r>
            <a:r>
              <a:rPr lang="en-US" sz="2400" dirty="0" smtClean="0"/>
              <a:t> Golgi apparatus (GA).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 smtClean="0"/>
              <a:t>GA, </a:t>
            </a:r>
            <a:r>
              <a:rPr lang="en-US" sz="2400" dirty="0" smtClean="0"/>
              <a:t>ST/SLT </a:t>
            </a:r>
            <a:r>
              <a:rPr lang="en-US" sz="2400" dirty="0"/>
              <a:t>subunit A is digested by the protease </a:t>
            </a:r>
            <a:r>
              <a:rPr lang="en-US" sz="2400" dirty="0" err="1"/>
              <a:t>furin</a:t>
            </a:r>
            <a:r>
              <a:rPr lang="en-US" sz="2400" dirty="0"/>
              <a:t> resulting in the cleavage of subunit A </a:t>
            </a:r>
            <a:r>
              <a:rPr lang="en-US" sz="2400" dirty="0" smtClean="0"/>
              <a:t>from B. </a:t>
            </a:r>
          </a:p>
        </p:txBody>
      </p:sp>
    </p:spTree>
    <p:extLst>
      <p:ext uri="{BB962C8B-B14F-4D97-AF65-F5344CB8AC3E}">
        <p14:creationId xmlns:p14="http://schemas.microsoft.com/office/powerpoint/2010/main" val="7997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484" y="1113927"/>
            <a:ext cx="82750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ST/SLT continues its journey to the ER, where the enzyme PDI releases fragment A-1 from the rest of the molecule. The A1 peptide has RNA N-glycosidase activity that removes a single adenine residue from the 28S </a:t>
            </a:r>
            <a:r>
              <a:rPr lang="en-US" sz="2400" dirty="0" err="1"/>
              <a:t>rRNA</a:t>
            </a:r>
            <a:r>
              <a:rPr lang="en-US" sz="2400" dirty="0"/>
              <a:t> (elongation factor 1) of eukaryotic ribosomes.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Thus, Inhibiting protein synthesis and leading to the death of intestinal epithelial cells</a:t>
            </a:r>
          </a:p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2. </a:t>
            </a:r>
            <a:r>
              <a:rPr lang="en-US" sz="2400" dirty="0" err="1" smtClean="0">
                <a:solidFill>
                  <a:srgbClr val="C00000"/>
                </a:solidFill>
              </a:rPr>
              <a:t>Intimin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(Intestinal adherence factors</a:t>
            </a:r>
            <a:r>
              <a:rPr lang="en-US" sz="2400" dirty="0" smtClean="0">
                <a:solidFill>
                  <a:srgbClr val="C00000"/>
                </a:solidFill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Play </a:t>
            </a:r>
            <a:r>
              <a:rPr lang="en-US" sz="2400" dirty="0"/>
              <a:t>a role in </a:t>
            </a:r>
            <a:r>
              <a:rPr lang="en-US" sz="2400" dirty="0" smtClean="0"/>
              <a:t>intestinal colonization.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Studies </a:t>
            </a:r>
            <a:r>
              <a:rPr lang="en-US" sz="2400" dirty="0"/>
              <a:t>with </a:t>
            </a:r>
            <a:r>
              <a:rPr lang="en-US" sz="2400" dirty="0" err="1"/>
              <a:t>eaeA</a:t>
            </a:r>
            <a:r>
              <a:rPr lang="en-US" sz="2400" dirty="0"/>
              <a:t>-negative O157:H7 STEC mutants have shown that </a:t>
            </a:r>
            <a:r>
              <a:rPr lang="en-US" sz="2400" dirty="0" err="1"/>
              <a:t>intimin</a:t>
            </a:r>
            <a:r>
              <a:rPr lang="en-US" sz="2400" dirty="0"/>
              <a:t> is essential for the tight binding of bacteria to host cells and actin reorganization in vitro 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Encoded </a:t>
            </a:r>
            <a:r>
              <a:rPr lang="en-US" sz="2400" dirty="0"/>
              <a:t>by the </a:t>
            </a:r>
            <a:r>
              <a:rPr lang="en-US" sz="2400" i="1" dirty="0" err="1"/>
              <a:t>eae</a:t>
            </a:r>
            <a:r>
              <a:rPr lang="en-US" sz="2400" dirty="0"/>
              <a:t> gene. </a:t>
            </a:r>
          </a:p>
        </p:txBody>
      </p:sp>
    </p:spTree>
    <p:extLst>
      <p:ext uri="{BB962C8B-B14F-4D97-AF65-F5344CB8AC3E}">
        <p14:creationId xmlns:p14="http://schemas.microsoft.com/office/powerpoint/2010/main" val="2072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222" y="797839"/>
            <a:ext cx="9536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C00000"/>
                </a:solidFill>
              </a:rPr>
              <a:t>Enterohemolysin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Distinct </a:t>
            </a:r>
            <a:r>
              <a:rPr lang="en-US" sz="2400" dirty="0"/>
              <a:t>from that associated with the </a:t>
            </a:r>
            <a:r>
              <a:rPr lang="en-US" sz="2400" i="1" dirty="0"/>
              <a:t>E. coli </a:t>
            </a:r>
            <a:r>
              <a:rPr lang="en-US" sz="2400" dirty="0"/>
              <a:t>alpha-</a:t>
            </a:r>
            <a:r>
              <a:rPr lang="en-US" sz="2400" dirty="0" err="1"/>
              <a:t>hemolysin</a:t>
            </a:r>
            <a:r>
              <a:rPr lang="en-US" sz="2400" dirty="0"/>
              <a:t> (</a:t>
            </a:r>
            <a:r>
              <a:rPr lang="en-US" sz="2400" dirty="0" err="1"/>
              <a:t>Hly</a:t>
            </a:r>
            <a:r>
              <a:rPr lang="en-US" sz="2400" dirty="0" smtClean="0"/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Strains </a:t>
            </a:r>
            <a:r>
              <a:rPr lang="en-US" sz="2400" dirty="0"/>
              <a:t>producing this </a:t>
            </a:r>
            <a:r>
              <a:rPr lang="en-US" sz="2400" dirty="0" err="1"/>
              <a:t>enterohemolysin</a:t>
            </a:r>
            <a:r>
              <a:rPr lang="en-US" sz="2400" dirty="0"/>
              <a:t> (subsequently designated EHEC-</a:t>
            </a:r>
            <a:r>
              <a:rPr lang="en-US" sz="2400" dirty="0" err="1"/>
              <a:t>Hly</a:t>
            </a:r>
            <a:r>
              <a:rPr lang="en-US" sz="2400" dirty="0"/>
              <a:t>) produce small, turbid hemolytic zones on washed sheep RBC agar (supplemented with </a:t>
            </a:r>
            <a:r>
              <a:rPr lang="en-US" sz="2400" dirty="0" smtClean="0"/>
              <a:t>Calcium)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Unlike </a:t>
            </a:r>
            <a:r>
              <a:rPr lang="en-US" sz="2400" dirty="0"/>
              <a:t>alpha-</a:t>
            </a:r>
            <a:r>
              <a:rPr lang="en-US" sz="2400" dirty="0" err="1"/>
              <a:t>hemolysin</a:t>
            </a:r>
            <a:r>
              <a:rPr lang="en-US" sz="2400" dirty="0"/>
              <a:t> which is chromosomally encoded, EHEC-</a:t>
            </a:r>
            <a:r>
              <a:rPr lang="en-US" sz="2400" dirty="0" err="1"/>
              <a:t>Hly</a:t>
            </a:r>
            <a:r>
              <a:rPr lang="en-US" sz="2400" dirty="0"/>
              <a:t> was found to be encoded by </a:t>
            </a:r>
            <a:r>
              <a:rPr lang="en-US" sz="2400" dirty="0" smtClean="0"/>
              <a:t>plasmid</a:t>
            </a:r>
            <a:r>
              <a:rPr lang="en-US" sz="2400" dirty="0"/>
              <a:t>" (pO157)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 smtClean="0"/>
              <a:t>Enterohemolysin</a:t>
            </a:r>
            <a:r>
              <a:rPr lang="en-US" sz="2400" dirty="0" smtClean="0"/>
              <a:t> </a:t>
            </a:r>
            <a:r>
              <a:rPr lang="en-US" sz="2400" dirty="0"/>
              <a:t>is found in nearly all O157:H7 </a:t>
            </a:r>
            <a:r>
              <a:rPr lang="en-US" sz="2400" dirty="0" smtClean="0"/>
              <a:t>strains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role of </a:t>
            </a:r>
            <a:r>
              <a:rPr lang="en-US" sz="2400" dirty="0" err="1"/>
              <a:t>enterohemolysin</a:t>
            </a:r>
            <a:r>
              <a:rPr lang="en-US" sz="2400" dirty="0"/>
              <a:t> is still subject to speculation. </a:t>
            </a:r>
            <a:r>
              <a:rPr lang="en-US" sz="2400" dirty="0" err="1"/>
              <a:t>Lysis</a:t>
            </a:r>
            <a:r>
              <a:rPr lang="en-US" sz="2400" dirty="0"/>
              <a:t> of erythrocytes in vivo would release </a:t>
            </a:r>
            <a:r>
              <a:rPr lang="en-US" sz="2400" dirty="0" err="1"/>
              <a:t>heme</a:t>
            </a:r>
            <a:r>
              <a:rPr lang="en-US" sz="2400" dirty="0"/>
              <a:t> and hemoglobin, which enhance the growth of </a:t>
            </a:r>
            <a:r>
              <a:rPr lang="en-US" sz="2400" i="1" dirty="0"/>
              <a:t>E. coli </a:t>
            </a:r>
            <a:r>
              <a:rPr lang="en-US" sz="2400" dirty="0"/>
              <a:t>O157:H7 and could serve as a source of iron.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2222" y="274619"/>
            <a:ext cx="1053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Cont..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43" y="1103646"/>
            <a:ext cx="4743450" cy="45752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421" y="523220"/>
            <a:ext cx="69808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The mechanism of pedestal formation by EHEC is slightly different from that used by EPEC.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 smtClean="0"/>
              <a:t>Tir</a:t>
            </a:r>
            <a:r>
              <a:rPr lang="en-US" sz="2400" dirty="0" smtClean="0"/>
              <a:t> </a:t>
            </a:r>
            <a:r>
              <a:rPr lang="en-US" sz="2400" dirty="0"/>
              <a:t>is not phosphorylated, and pedestal formation is </a:t>
            </a:r>
            <a:r>
              <a:rPr lang="en-US" sz="2400" dirty="0" err="1"/>
              <a:t>Nck</a:t>
            </a:r>
            <a:r>
              <a:rPr lang="en-US" sz="2400" dirty="0"/>
              <a:t>-independent.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Pedestal </a:t>
            </a:r>
            <a:r>
              <a:rPr lang="en-US" sz="2400" dirty="0"/>
              <a:t>formation are mediated by </a:t>
            </a:r>
            <a:r>
              <a:rPr lang="en-US" sz="2400" dirty="0" err="1"/>
              <a:t>Tir</a:t>
            </a:r>
            <a:r>
              <a:rPr lang="en-US" sz="2400" dirty="0"/>
              <a:t> cytoskeleton-coupling protein (</a:t>
            </a:r>
            <a:r>
              <a:rPr lang="en-US" sz="2400" dirty="0" err="1" smtClean="0"/>
              <a:t>TccP</a:t>
            </a:r>
            <a:r>
              <a:rPr lang="en-US" sz="2400" dirty="0" smtClean="0"/>
              <a:t>) which </a:t>
            </a:r>
            <a:r>
              <a:rPr lang="en-US" sz="2400" dirty="0"/>
              <a:t>is linked to </a:t>
            </a:r>
            <a:r>
              <a:rPr lang="en-US" sz="2400" dirty="0" err="1"/>
              <a:t>Tir</a:t>
            </a:r>
            <a:r>
              <a:rPr lang="en-US" sz="2400" dirty="0"/>
              <a:t> through </a:t>
            </a:r>
            <a:r>
              <a:rPr lang="en-US" sz="2400" dirty="0" smtClean="0"/>
              <a:t>insulin </a:t>
            </a:r>
            <a:r>
              <a:rPr lang="en-US" sz="2400" dirty="0"/>
              <a:t>receptor tyrosine kinase substrate (</a:t>
            </a:r>
            <a:r>
              <a:rPr lang="en-US" sz="2400" dirty="0" smtClean="0"/>
              <a:t>IRTKS) </a:t>
            </a:r>
            <a:r>
              <a:rPr lang="en-US" sz="2400" dirty="0"/>
              <a:t>and interacts with N-WASP to activate the actin-related protein </a:t>
            </a:r>
            <a:r>
              <a:rPr lang="en-US" sz="2400" dirty="0" smtClean="0"/>
              <a:t>ARP2/3.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/>
              <a:t>addition to </a:t>
            </a:r>
            <a:r>
              <a:rPr lang="en-US" sz="2400" dirty="0" smtClean="0"/>
              <a:t>this intimate </a:t>
            </a:r>
            <a:r>
              <a:rPr lang="en-US" sz="2400" dirty="0"/>
              <a:t>attachment, EHEC attaches to the large bowel through the </a:t>
            </a:r>
            <a:r>
              <a:rPr lang="en-US" sz="2400" i="1" dirty="0"/>
              <a:t>E. coli </a:t>
            </a:r>
            <a:r>
              <a:rPr lang="en-US" sz="2400" dirty="0"/>
              <a:t>common </a:t>
            </a:r>
            <a:r>
              <a:rPr lang="en-US" sz="2400" dirty="0" err="1"/>
              <a:t>pilus</a:t>
            </a:r>
            <a:r>
              <a:rPr lang="en-US" sz="2400" dirty="0"/>
              <a:t> (ECP) and the </a:t>
            </a:r>
            <a:r>
              <a:rPr lang="en-US" sz="2400" dirty="0" err="1"/>
              <a:t>haemorrhagic</a:t>
            </a:r>
            <a:r>
              <a:rPr lang="en-US" sz="2400" dirty="0"/>
              <a:t> coli </a:t>
            </a:r>
            <a:r>
              <a:rPr lang="en-US" sz="2400" dirty="0" err="1"/>
              <a:t>pilus</a:t>
            </a:r>
            <a:r>
              <a:rPr lang="en-US" sz="2400" dirty="0"/>
              <a:t> (HCP).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/>
              <a:t>addition, Shiga toxin (</a:t>
            </a:r>
            <a:r>
              <a:rPr lang="en-US" sz="2400" dirty="0" err="1"/>
              <a:t>Stx</a:t>
            </a:r>
            <a:r>
              <a:rPr lang="en-US" sz="2400" dirty="0"/>
              <a:t>; also known as </a:t>
            </a:r>
            <a:r>
              <a:rPr lang="en-US" sz="2400" dirty="0" err="1"/>
              <a:t>verocytotoxin</a:t>
            </a:r>
            <a:r>
              <a:rPr lang="en-US" sz="2400" dirty="0"/>
              <a:t>) is released following phage-mediated </a:t>
            </a:r>
            <a:r>
              <a:rPr lang="en-US" sz="2400" dirty="0" err="1"/>
              <a:t>lysis</a:t>
            </a:r>
            <a:r>
              <a:rPr lang="en-US" sz="2400" dirty="0"/>
              <a:t> in response to stress, further contributing to disease.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421" y="0"/>
            <a:ext cx="3369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Pathogenesis of EPEC </a:t>
            </a:r>
          </a:p>
        </p:txBody>
      </p:sp>
    </p:spTree>
    <p:extLst>
      <p:ext uri="{BB962C8B-B14F-4D97-AF65-F5344CB8AC3E}">
        <p14:creationId xmlns:p14="http://schemas.microsoft.com/office/powerpoint/2010/main" val="3570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996" y="406985"/>
            <a:ext cx="451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6. Enteroinvasive E. coli (EIEC)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996" y="956555"/>
            <a:ext cx="75180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EIEC penetrate and multiply within epithelial cells of the colon causing widespread cell destruction.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The clinical syndrome is identical to </a:t>
            </a:r>
            <a:r>
              <a:rPr lang="en-US" sz="2400" i="1" dirty="0" smtClean="0">
                <a:solidFill>
                  <a:prstClr val="black"/>
                </a:solidFill>
              </a:rPr>
              <a:t>Shigella dysentery</a:t>
            </a:r>
            <a:r>
              <a:rPr lang="en-US" sz="2400" dirty="0" smtClean="0">
                <a:solidFill>
                  <a:prstClr val="black"/>
                </a:solidFill>
              </a:rPr>
              <a:t> and includes a dysentery-like diarrhea with fever.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They do not produce LT or ST toxin.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Unlike typical </a:t>
            </a:r>
            <a:r>
              <a:rPr lang="en-US" sz="2400" i="1" dirty="0">
                <a:solidFill>
                  <a:prstClr val="black"/>
                </a:solidFill>
              </a:rPr>
              <a:t>E. coli</a:t>
            </a:r>
            <a:r>
              <a:rPr lang="en-US" sz="2400" dirty="0">
                <a:solidFill>
                  <a:prstClr val="black"/>
                </a:solidFill>
              </a:rPr>
              <a:t>, EIEC are non-motile, do not </a:t>
            </a:r>
            <a:r>
              <a:rPr lang="en-US" sz="2400" dirty="0" err="1">
                <a:solidFill>
                  <a:prstClr val="black"/>
                </a:solidFill>
              </a:rPr>
              <a:t>decarboxylate</a:t>
            </a:r>
            <a:r>
              <a:rPr lang="en-US" sz="2400" dirty="0">
                <a:solidFill>
                  <a:prstClr val="black"/>
                </a:solidFill>
              </a:rPr>
              <a:t> lysine and do not ferment lactose, thus, resembling </a:t>
            </a:r>
            <a:r>
              <a:rPr lang="en-US" sz="2400" b="1" dirty="0" err="1">
                <a:solidFill>
                  <a:prstClr val="black"/>
                </a:solidFill>
              </a:rPr>
              <a:t>Shigella</a:t>
            </a:r>
            <a:r>
              <a:rPr lang="en-US" sz="2400" dirty="0">
                <a:solidFill>
                  <a:prstClr val="black"/>
                </a:solidFill>
              </a:rPr>
              <a:t> spp. by biochemical properties.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The invasion phenotype, encoded by a high molecular weight plasmid, can be detected by PCR and probes for specific for invasion genes.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716" y="308629"/>
            <a:ext cx="5911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Model of pathogenesis induced </a:t>
            </a:r>
            <a:r>
              <a:rPr lang="en-US" sz="2800" dirty="0" smtClean="0">
                <a:solidFill>
                  <a:srgbClr val="FF0000"/>
                </a:solidFill>
              </a:rPr>
              <a:t>by EIEC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886" y="1503695"/>
            <a:ext cx="5847693" cy="3982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716" y="1340113"/>
            <a:ext cx="56789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EIEC </a:t>
            </a:r>
            <a:r>
              <a:rPr lang="en-US" sz="2400" dirty="0"/>
              <a:t>invade the epithelium from the intestinal lumen through M-cells.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After </a:t>
            </a:r>
            <a:r>
              <a:rPr lang="en-US" sz="2400" dirty="0"/>
              <a:t>reaching the epithelium they invade epithelial cells and are </a:t>
            </a:r>
            <a:r>
              <a:rPr lang="en-US" sz="2400" dirty="0" err="1"/>
              <a:t>phagocytosed</a:t>
            </a:r>
            <a:r>
              <a:rPr lang="en-US" sz="2400" dirty="0"/>
              <a:t> by resident macrophages.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EIEC </a:t>
            </a:r>
            <a:r>
              <a:rPr lang="en-US" sz="2400" dirty="0"/>
              <a:t>escape the </a:t>
            </a:r>
            <a:r>
              <a:rPr lang="en-US" sz="2400" dirty="0" err="1"/>
              <a:t>phagosome</a:t>
            </a:r>
            <a:r>
              <a:rPr lang="en-US" sz="2400" dirty="0"/>
              <a:t> of both cells but while </a:t>
            </a:r>
            <a:r>
              <a:rPr lang="en-US" sz="2400" dirty="0" smtClean="0"/>
              <a:t>EIEC </a:t>
            </a:r>
            <a:r>
              <a:rPr lang="en-US" sz="2400" dirty="0"/>
              <a:t>replicate within epithelial cells, they induce apoptosis in macrophages. 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Bacteria </a:t>
            </a:r>
            <a:r>
              <a:rPr lang="en-US" sz="2400" dirty="0"/>
              <a:t>are released and can invade the epithelial cells from the </a:t>
            </a:r>
            <a:r>
              <a:rPr lang="en-US" sz="2400" dirty="0" err="1"/>
              <a:t>basolateral</a:t>
            </a:r>
            <a:r>
              <a:rPr lang="en-US" sz="2400" dirty="0"/>
              <a:t> side, move into the cytoplasm by triggering actin polymerization, and spread to adjacent </a:t>
            </a:r>
            <a:r>
              <a:rPr lang="en-US" sz="2400" dirty="0" smtClean="0"/>
              <a:t>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0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557" y="628381"/>
            <a:ext cx="88392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The initial contact between </a:t>
            </a:r>
            <a:r>
              <a:rPr lang="en-US" sz="2400" dirty="0" smtClean="0"/>
              <a:t>EIEC </a:t>
            </a:r>
            <a:r>
              <a:rPr lang="en-US" sz="2400" dirty="0"/>
              <a:t>and host cells takes place at lipid raft membrane domains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Genes necessary for invasiveness the colonic epithelium in </a:t>
            </a:r>
            <a:r>
              <a:rPr lang="en-US" sz="2400" dirty="0" smtClean="0"/>
              <a:t>humans are </a:t>
            </a:r>
            <a:r>
              <a:rPr lang="en-US" sz="2400" dirty="0" smtClean="0"/>
              <a:t>carried 140-MDa plasmid in EIEC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 invasion-related plasmid has been designated </a:t>
            </a:r>
            <a:r>
              <a:rPr lang="en-US" sz="2400" dirty="0" err="1" smtClean="0"/>
              <a:t>pInv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Prominent among these genes are the mxi and spa loci, which encode a so-called type III secretion apparatus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Type </a:t>
            </a:r>
            <a:r>
              <a:rPr lang="en-US" sz="2400" dirty="0" smtClean="0"/>
              <a:t>III secretion systems (T3SSs) are central virulence factors, used to inject protein effectors of virulence into eukaryotic host cells.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/>
              <a:t>The </a:t>
            </a:r>
            <a:r>
              <a:rPr lang="en-US" sz="2400" dirty="0" err="1"/>
              <a:t>Ipa</a:t>
            </a:r>
            <a:r>
              <a:rPr lang="en-US" sz="2400" dirty="0"/>
              <a:t> proteins (</a:t>
            </a:r>
            <a:r>
              <a:rPr lang="en-US" sz="2400" dirty="0" err="1"/>
              <a:t>IpaA</a:t>
            </a:r>
            <a:r>
              <a:rPr lang="en-US" sz="2400" dirty="0"/>
              <a:t> to </a:t>
            </a:r>
            <a:r>
              <a:rPr lang="en-US" sz="2400" dirty="0" err="1"/>
              <a:t>IpaD</a:t>
            </a:r>
            <a:r>
              <a:rPr lang="en-US" sz="2400" dirty="0"/>
              <a:t>) are secreted proteins, of which </a:t>
            </a:r>
            <a:r>
              <a:rPr lang="en-US" sz="2400" dirty="0" err="1" smtClean="0"/>
              <a:t>Ipa</a:t>
            </a:r>
            <a:r>
              <a:rPr lang="en-US" sz="2400" dirty="0" smtClean="0"/>
              <a:t> acts onto host cells causing actin rearrangement and membrane ruffling resulting in bacterial internalization</a:t>
            </a:r>
          </a:p>
        </p:txBody>
      </p:sp>
    </p:spTree>
    <p:extLst>
      <p:ext uri="{BB962C8B-B14F-4D97-AF65-F5344CB8AC3E}">
        <p14:creationId xmlns:p14="http://schemas.microsoft.com/office/powerpoint/2010/main" val="6862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1299410"/>
            <a:ext cx="77964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Once inside a </a:t>
            </a:r>
            <a:r>
              <a:rPr lang="en-US" sz="2400" dirty="0" err="1"/>
              <a:t>vacule</a:t>
            </a:r>
            <a:r>
              <a:rPr lang="en-US" sz="2400" dirty="0"/>
              <a:t> in the cell, the </a:t>
            </a:r>
            <a:r>
              <a:rPr lang="en-US" sz="2400" dirty="0" err="1"/>
              <a:t>IpaB</a:t>
            </a:r>
            <a:r>
              <a:rPr lang="en-US" sz="2400" dirty="0"/>
              <a:t> protein degrades the </a:t>
            </a:r>
            <a:r>
              <a:rPr lang="en-US" sz="2400" dirty="0" err="1"/>
              <a:t>vacule</a:t>
            </a:r>
            <a:r>
              <a:rPr lang="en-US" sz="2400" dirty="0"/>
              <a:t>, releasing the bacteria into the cytosol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An outer-membrane protein called VirG (</a:t>
            </a:r>
            <a:r>
              <a:rPr lang="en-US" sz="2400" dirty="0" err="1"/>
              <a:t>IcsA</a:t>
            </a:r>
            <a:r>
              <a:rPr lang="en-US" sz="2400" dirty="0"/>
              <a:t>), are critical for </a:t>
            </a:r>
            <a:r>
              <a:rPr lang="en-US" sz="2400" dirty="0" err="1"/>
              <a:t>trigerring</a:t>
            </a:r>
            <a:r>
              <a:rPr lang="en-US" sz="2400" dirty="0"/>
              <a:t> actin polymerization by binding cytosol components such as N-WASP which propels the organism through the cell into neighboring cells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Expression of virulence genes is transcriptionally regulated by a </a:t>
            </a:r>
            <a:r>
              <a:rPr lang="en-US" sz="2400" dirty="0"/>
              <a:t>chromosomal encoded </a:t>
            </a:r>
            <a:r>
              <a:rPr lang="en-US" sz="2400" dirty="0" err="1"/>
              <a:t>VirR</a:t>
            </a:r>
            <a:r>
              <a:rPr lang="en-US" sz="2400" dirty="0"/>
              <a:t> </a:t>
            </a:r>
            <a:r>
              <a:rPr lang="en-US" sz="2400" dirty="0" smtClean="0"/>
              <a:t>gene which is affected </a:t>
            </a:r>
            <a:r>
              <a:rPr lang="en-US" sz="2400" dirty="0" smtClean="0"/>
              <a:t>by temperature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Bacteria which are invasive at 37 C become non-invasive at 30 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4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278" y="33360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Preliminary </a:t>
            </a:r>
            <a:r>
              <a:rPr lang="en-US" sz="2800" dirty="0">
                <a:solidFill>
                  <a:srgbClr val="FF0000"/>
                </a:solidFill>
              </a:rPr>
              <a:t>identification of samples containing pathogenic </a:t>
            </a:r>
            <a:r>
              <a:rPr lang="en-US" sz="2800" i="1" dirty="0">
                <a:solidFill>
                  <a:srgbClr val="FF0000"/>
                </a:solidFill>
              </a:rPr>
              <a:t>E. </a:t>
            </a:r>
            <a:r>
              <a:rPr lang="en-US" sz="2800" i="1" dirty="0" smtClean="0">
                <a:solidFill>
                  <a:srgbClr val="FF0000"/>
                </a:solidFill>
              </a:rPr>
              <a:t>coli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60" y="1287716"/>
            <a:ext cx="9376474" cy="54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5464"/>
            <a:ext cx="9144000" cy="62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763" y="549261"/>
            <a:ext cx="2727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Pathogenic </a:t>
            </a:r>
            <a:r>
              <a:rPr lang="en-US" sz="2800" i="1" dirty="0" smtClean="0">
                <a:solidFill>
                  <a:srgbClr val="FF0000"/>
                </a:solidFill>
              </a:rPr>
              <a:t>E. coli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763" y="1437047"/>
            <a:ext cx="8554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Pathogenic forms of </a:t>
            </a:r>
            <a:r>
              <a:rPr lang="en-US" sz="2400" i="1" dirty="0" smtClean="0"/>
              <a:t>E. coli </a:t>
            </a:r>
            <a:r>
              <a:rPr lang="en-US" sz="2400" dirty="0" smtClean="0"/>
              <a:t>can cause a variety of </a:t>
            </a:r>
            <a:r>
              <a:rPr lang="en-US" sz="2400" dirty="0" err="1" smtClean="0"/>
              <a:t>diarrhoeal</a:t>
            </a:r>
            <a:r>
              <a:rPr lang="en-US" sz="2400" dirty="0" smtClean="0"/>
              <a:t> diseases in hosts due to the presence of specific </a:t>
            </a:r>
            <a:r>
              <a:rPr lang="en-US" sz="2400" dirty="0" err="1" smtClean="0"/>
              <a:t>colonisation</a:t>
            </a:r>
            <a:r>
              <a:rPr lang="en-US" sz="2400" dirty="0" smtClean="0"/>
              <a:t> factors, virulence factors and pathogenicity associated genes which are generally not present in other </a:t>
            </a:r>
            <a:r>
              <a:rPr lang="en-US" sz="2400" i="1" dirty="0" smtClean="0"/>
              <a:t>E. coli</a:t>
            </a:r>
            <a:r>
              <a:rPr lang="en-US" sz="2400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764" y="3186607"/>
            <a:ext cx="83864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</a:rPr>
              <a:t>In the first part of this </a:t>
            </a:r>
            <a:r>
              <a:rPr lang="en-US" sz="2800" dirty="0" smtClean="0">
                <a:solidFill>
                  <a:srgbClr val="FF0000"/>
                </a:solidFill>
              </a:rPr>
              <a:t>lecture, I </a:t>
            </a:r>
            <a:r>
              <a:rPr lang="en-US" sz="2800" dirty="0">
                <a:solidFill>
                  <a:srgbClr val="FF0000"/>
                </a:solidFill>
              </a:rPr>
              <a:t>will discuss </a:t>
            </a:r>
            <a:r>
              <a:rPr lang="en-US" sz="2800" dirty="0" smtClean="0">
                <a:solidFill>
                  <a:srgbClr val="FF0000"/>
                </a:solidFill>
              </a:rPr>
              <a:t>the toxin secretion systems in both </a:t>
            </a:r>
            <a:r>
              <a:rPr lang="en-US" sz="2800" dirty="0">
                <a:solidFill>
                  <a:srgbClr val="FF0000"/>
                </a:solidFill>
              </a:rPr>
              <a:t>Gram-Negative </a:t>
            </a:r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dirty="0">
                <a:solidFill>
                  <a:srgbClr val="FF0000"/>
                </a:solidFill>
              </a:rPr>
              <a:t>Gram-Positive </a:t>
            </a:r>
            <a:r>
              <a:rPr lang="en-US" sz="2800" dirty="0" smtClean="0">
                <a:solidFill>
                  <a:srgbClr val="FF0000"/>
                </a:solidFill>
              </a:rPr>
              <a:t>bacteria. Then </a:t>
            </a:r>
            <a:r>
              <a:rPr lang="en-US" sz="2800" dirty="0">
                <a:solidFill>
                  <a:srgbClr val="FF0000"/>
                </a:solidFill>
              </a:rPr>
              <a:t>I will go through </a:t>
            </a:r>
            <a:r>
              <a:rPr lang="en-US" sz="2800" dirty="0" smtClean="0">
                <a:solidFill>
                  <a:srgbClr val="FF0000"/>
                </a:solidFill>
              </a:rPr>
              <a:t>some </a:t>
            </a:r>
            <a:r>
              <a:rPr lang="en-US" sz="2800" i="1" dirty="0" smtClean="0">
                <a:solidFill>
                  <a:srgbClr val="FF0000"/>
                </a:solidFill>
              </a:rPr>
              <a:t>E</a:t>
            </a:r>
            <a:r>
              <a:rPr lang="en-US" sz="2800" i="1" dirty="0">
                <a:solidFill>
                  <a:srgbClr val="FF0000"/>
                </a:solidFill>
              </a:rPr>
              <a:t>. coli </a:t>
            </a:r>
            <a:r>
              <a:rPr lang="en-US" sz="2800" dirty="0" err="1">
                <a:solidFill>
                  <a:srgbClr val="FF0000"/>
                </a:solidFill>
              </a:rPr>
              <a:t>pathotypes</a:t>
            </a:r>
            <a:r>
              <a:rPr lang="en-US" sz="2800" dirty="0">
                <a:solidFill>
                  <a:srgbClr val="FF0000"/>
                </a:solidFill>
              </a:rPr>
              <a:t> causing </a:t>
            </a:r>
            <a:r>
              <a:rPr lang="en-US" sz="2800" dirty="0" err="1">
                <a:solidFill>
                  <a:srgbClr val="FF0000"/>
                </a:solidFill>
              </a:rPr>
              <a:t>diarrhoeal</a:t>
            </a:r>
            <a:r>
              <a:rPr lang="en-US" sz="2800" dirty="0">
                <a:solidFill>
                  <a:srgbClr val="FF0000"/>
                </a:solidFill>
              </a:rPr>
              <a:t> disease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171" y="485092"/>
            <a:ext cx="6115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Toxin secretion in </a:t>
            </a:r>
            <a:r>
              <a:rPr lang="en-US" sz="2800" dirty="0" smtClean="0">
                <a:solidFill>
                  <a:srgbClr val="FF0000"/>
                </a:solidFill>
              </a:rPr>
              <a:t>Gram-Positive Bacteria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170" y="1207493"/>
            <a:ext cx="7770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secretion systems used by pathogenic bacteria are essential for their virulence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There </a:t>
            </a:r>
            <a:r>
              <a:rPr lang="en-US" sz="2400" dirty="0">
                <a:solidFill>
                  <a:prstClr val="black"/>
                </a:solidFill>
              </a:rPr>
              <a:t>are three main systems involved in the transport of proteins </a:t>
            </a:r>
            <a:r>
              <a:rPr lang="en-US" sz="2400" dirty="0" smtClean="0">
                <a:solidFill>
                  <a:prstClr val="black"/>
                </a:solidFill>
              </a:rPr>
              <a:t>in Gram positive bacteria:</a:t>
            </a:r>
            <a:endParaRPr lang="en-US" sz="2400" dirty="0">
              <a:solidFill>
                <a:prstClr val="black"/>
              </a:solidFill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1. ATP-binding </a:t>
            </a:r>
            <a:r>
              <a:rPr lang="en-US" sz="2400" dirty="0">
                <a:solidFill>
                  <a:prstClr val="black"/>
                </a:solidFill>
              </a:rPr>
              <a:t>cassette (ABC) 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2. The </a:t>
            </a:r>
            <a:r>
              <a:rPr lang="en-US" sz="2400" dirty="0">
                <a:solidFill>
                  <a:prstClr val="black"/>
                </a:solidFill>
              </a:rPr>
              <a:t>Sec (general </a:t>
            </a:r>
            <a:r>
              <a:rPr lang="en-US" sz="2400" dirty="0" smtClean="0">
                <a:solidFill>
                  <a:prstClr val="black"/>
                </a:solidFill>
              </a:rPr>
              <a:t>secretory pathway, </a:t>
            </a:r>
            <a:r>
              <a:rPr lang="en-US" sz="2400" dirty="0">
                <a:solidFill>
                  <a:prstClr val="black"/>
                </a:solidFill>
              </a:rPr>
              <a:t>or GSP), 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3. Tat </a:t>
            </a:r>
            <a:r>
              <a:rPr lang="en-US" sz="2400" dirty="0">
                <a:solidFill>
                  <a:prstClr val="black"/>
                </a:solidFill>
              </a:rPr>
              <a:t>(twin-arginine translocation) </a:t>
            </a:r>
            <a:r>
              <a:rPr lang="en-US" sz="2400" dirty="0" smtClean="0">
                <a:solidFill>
                  <a:prstClr val="black"/>
                </a:solidFill>
              </a:rPr>
              <a:t>pathways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949" y="773850"/>
            <a:ext cx="4674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ATP-binding cassette (ABC)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949" y="1369005"/>
            <a:ext cx="53624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ATP-binding cassette (ABC) transporters couple ATP hydrolysis to the uptake and efflux of solutes across the cell membrane in bacteria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 In ABC, the </a:t>
            </a:r>
            <a:r>
              <a:rPr lang="en-US" sz="2400" dirty="0">
                <a:solidFill>
                  <a:prstClr val="black"/>
                </a:solidFill>
              </a:rPr>
              <a:t>unbound (1) ABC protein recognizes the substrate (2) and then binds ATP (3). Binding of ATP promotes </a:t>
            </a:r>
            <a:r>
              <a:rPr lang="en-US" sz="2400" dirty="0" smtClean="0">
                <a:solidFill>
                  <a:prstClr val="black"/>
                </a:solidFill>
              </a:rPr>
              <a:t>conformational changes that leads to </a:t>
            </a:r>
            <a:r>
              <a:rPr lang="en-US" sz="2400" dirty="0">
                <a:solidFill>
                  <a:prstClr val="black"/>
                </a:solidFill>
              </a:rPr>
              <a:t>substrate </a:t>
            </a:r>
            <a:r>
              <a:rPr lang="en-US" sz="2400" dirty="0" smtClean="0">
                <a:solidFill>
                  <a:prstClr val="black"/>
                </a:solidFill>
              </a:rPr>
              <a:t>entry. </a:t>
            </a:r>
            <a:r>
              <a:rPr lang="en-US" sz="2400" dirty="0">
                <a:solidFill>
                  <a:prstClr val="black"/>
                </a:solidFill>
              </a:rPr>
              <a:t>This process is followed </a:t>
            </a:r>
            <a:r>
              <a:rPr lang="en-US" sz="2400" dirty="0" smtClean="0">
                <a:solidFill>
                  <a:prstClr val="black"/>
                </a:solidFill>
              </a:rPr>
              <a:t>by subsequent </a:t>
            </a:r>
            <a:r>
              <a:rPr lang="en-US" sz="2400" dirty="0">
                <a:solidFill>
                  <a:prstClr val="black"/>
                </a:solidFill>
              </a:rPr>
              <a:t>transport of the substrate into the </a:t>
            </a:r>
            <a:r>
              <a:rPr lang="en-US" sz="2400" dirty="0" err="1">
                <a:solidFill>
                  <a:prstClr val="black"/>
                </a:solidFill>
              </a:rPr>
              <a:t>transmembrane</a:t>
            </a:r>
            <a:r>
              <a:rPr lang="en-US" sz="2400" dirty="0">
                <a:solidFill>
                  <a:prstClr val="black"/>
                </a:solidFill>
              </a:rPr>
              <a:t> channel (</a:t>
            </a:r>
            <a:r>
              <a:rPr lang="en-US" sz="2400" dirty="0" smtClean="0">
                <a:solidFill>
                  <a:prstClr val="black"/>
                </a:solidFill>
              </a:rPr>
              <a:t>4)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833" y="1369005"/>
            <a:ext cx="4811977" cy="41997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7363" y="5604647"/>
            <a:ext cx="5966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Schematic </a:t>
            </a:r>
            <a:r>
              <a:rPr lang="en-US" sz="2400" dirty="0">
                <a:solidFill>
                  <a:srgbClr val="FF0000"/>
                </a:solidFill>
              </a:rPr>
              <a:t>shows the </a:t>
            </a:r>
            <a:r>
              <a:rPr lang="en-US" sz="2400" dirty="0" smtClean="0">
                <a:solidFill>
                  <a:srgbClr val="FF0000"/>
                </a:solidFill>
              </a:rPr>
              <a:t>proposed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ABC mechanism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431" y="118078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 err="1">
                <a:solidFill>
                  <a:prstClr val="black"/>
                </a:solidFill>
              </a:rPr>
              <a:t>preprotein</a:t>
            </a:r>
            <a:r>
              <a:rPr lang="en-US" sz="2400" dirty="0">
                <a:solidFill>
                  <a:prstClr val="black"/>
                </a:solidFill>
              </a:rPr>
              <a:t> is targeted to the cytoplasmic membrane surface with the assistance of the export chaperone </a:t>
            </a:r>
            <a:r>
              <a:rPr lang="en-US" sz="2400" dirty="0" err="1">
                <a:solidFill>
                  <a:prstClr val="black"/>
                </a:solidFill>
              </a:rPr>
              <a:t>SecB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prstClr val="black"/>
                </a:solidFill>
              </a:rPr>
              <a:t>SecA</a:t>
            </a:r>
            <a:r>
              <a:rPr lang="en-US" sz="2400" dirty="0">
                <a:solidFill>
                  <a:prstClr val="black"/>
                </a:solidFill>
              </a:rPr>
              <a:t>, an ATPase, drives the </a:t>
            </a:r>
            <a:r>
              <a:rPr lang="en-US" sz="2400" dirty="0" err="1">
                <a:solidFill>
                  <a:prstClr val="black"/>
                </a:solidFill>
              </a:rPr>
              <a:t>preprotein</a:t>
            </a:r>
            <a:r>
              <a:rPr lang="en-US" sz="2400" dirty="0">
                <a:solidFill>
                  <a:prstClr val="black"/>
                </a:solidFill>
              </a:rPr>
              <a:t> chain across the membrane through the </a:t>
            </a:r>
            <a:r>
              <a:rPr lang="en-US" sz="2400" dirty="0" err="1">
                <a:solidFill>
                  <a:prstClr val="black"/>
                </a:solidFill>
              </a:rPr>
              <a:t>SecYEG</a:t>
            </a:r>
            <a:r>
              <a:rPr lang="en-US" sz="2400" dirty="0">
                <a:solidFill>
                  <a:prstClr val="black"/>
                </a:solidFill>
              </a:rPr>
              <a:t> channel, using the energy of ATP hydrolysis.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Once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err="1">
                <a:solidFill>
                  <a:prstClr val="black"/>
                </a:solidFill>
              </a:rPr>
              <a:t>preprotein</a:t>
            </a:r>
            <a:r>
              <a:rPr lang="en-US" sz="2400" dirty="0">
                <a:solidFill>
                  <a:prstClr val="black"/>
                </a:solidFill>
              </a:rPr>
              <a:t> is </a:t>
            </a:r>
            <a:r>
              <a:rPr lang="en-US" sz="2400" dirty="0" err="1">
                <a:solidFill>
                  <a:prstClr val="black"/>
                </a:solidFill>
              </a:rPr>
              <a:t>translocated</a:t>
            </a:r>
            <a:r>
              <a:rPr lang="en-US" sz="2400" dirty="0">
                <a:solidFill>
                  <a:prstClr val="black"/>
                </a:solidFill>
              </a:rPr>
              <a:t> across the membrane, the signal peptide is cleaved off by the Type I signal peptidase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2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00" y="1503336"/>
            <a:ext cx="4764867" cy="32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5431" y="501134"/>
            <a:ext cx="6032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Sec </a:t>
            </a:r>
            <a:r>
              <a:rPr lang="en-US" sz="2800" dirty="0">
                <a:solidFill>
                  <a:srgbClr val="FF0000"/>
                </a:solidFill>
              </a:rPr>
              <a:t>(general </a:t>
            </a:r>
            <a:r>
              <a:rPr lang="en-US" sz="2800" dirty="0" smtClean="0">
                <a:solidFill>
                  <a:srgbClr val="FF0000"/>
                </a:solidFill>
              </a:rPr>
              <a:t>secretory pathway </a:t>
            </a:r>
            <a:r>
              <a:rPr lang="en-US" sz="2800" dirty="0">
                <a:solidFill>
                  <a:srgbClr val="FF0000"/>
                </a:solidFill>
              </a:rPr>
              <a:t>or GSP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021" y="96236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Tat </a:t>
            </a:r>
            <a:r>
              <a:rPr lang="en-US" sz="2400" dirty="0">
                <a:solidFill>
                  <a:prstClr val="black"/>
                </a:solidFill>
              </a:rPr>
              <a:t>pathway is responsible for the export of folded proteins across the cytoplasmic membrane of </a:t>
            </a:r>
            <a:r>
              <a:rPr lang="en-US" sz="2400" dirty="0" smtClean="0">
                <a:solidFill>
                  <a:prstClr val="black"/>
                </a:solidFill>
              </a:rPr>
              <a:t>bacteria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Prior </a:t>
            </a:r>
            <a:r>
              <a:rPr lang="en-US" sz="2400" dirty="0">
                <a:solidFill>
                  <a:prstClr val="black"/>
                </a:solidFill>
              </a:rPr>
              <a:t>to export, Tat exported proteins are folded and they contain an N-terminal signal sequence (black oval) with a twin arginine (RR) motif.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This </a:t>
            </a:r>
            <a:r>
              <a:rPr lang="en-US" sz="2400" dirty="0">
                <a:solidFill>
                  <a:prstClr val="black"/>
                </a:solidFill>
              </a:rPr>
              <a:t>folded </a:t>
            </a:r>
            <a:r>
              <a:rPr lang="en-US" sz="2400" dirty="0" err="1">
                <a:solidFill>
                  <a:prstClr val="black"/>
                </a:solidFill>
              </a:rPr>
              <a:t>preproprotein</a:t>
            </a:r>
            <a:r>
              <a:rPr lang="en-US" sz="2400" dirty="0">
                <a:solidFill>
                  <a:prstClr val="black"/>
                </a:solidFill>
              </a:rPr>
              <a:t> is recognized by the </a:t>
            </a:r>
            <a:r>
              <a:rPr lang="en-US" sz="2400" dirty="0" err="1">
                <a:solidFill>
                  <a:prstClr val="black"/>
                </a:solidFill>
              </a:rPr>
              <a:t>TatB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dirty="0" err="1">
                <a:solidFill>
                  <a:prstClr val="black"/>
                </a:solidFill>
              </a:rPr>
              <a:t>TatC</a:t>
            </a:r>
            <a:r>
              <a:rPr lang="en-US" sz="2400" dirty="0">
                <a:solidFill>
                  <a:prstClr val="black"/>
                </a:solidFill>
              </a:rPr>
              <a:t> complex and then delivered to </a:t>
            </a:r>
            <a:r>
              <a:rPr lang="en-US" sz="2400" dirty="0" err="1">
                <a:solidFill>
                  <a:prstClr val="black"/>
                </a:solidFill>
              </a:rPr>
              <a:t>TatA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An </a:t>
            </a:r>
            <a:r>
              <a:rPr lang="en-US" sz="2400" dirty="0" err="1">
                <a:solidFill>
                  <a:prstClr val="black"/>
                </a:solidFill>
              </a:rPr>
              <a:t>oligomeric</a:t>
            </a:r>
            <a:r>
              <a:rPr lang="en-US" sz="2400" dirty="0">
                <a:solidFill>
                  <a:prstClr val="black"/>
                </a:solidFill>
              </a:rPr>
              <a:t> complex of </a:t>
            </a:r>
            <a:r>
              <a:rPr lang="en-US" sz="2400" dirty="0" err="1">
                <a:solidFill>
                  <a:prstClr val="black"/>
                </a:solidFill>
              </a:rPr>
              <a:t>TatA</a:t>
            </a:r>
            <a:r>
              <a:rPr lang="en-US" sz="2400" dirty="0">
                <a:solidFill>
                  <a:prstClr val="black"/>
                </a:solidFill>
              </a:rPr>
              <a:t> is believed to form the channel through which the protein </a:t>
            </a:r>
            <a:r>
              <a:rPr lang="en-US" sz="2400" dirty="0" err="1">
                <a:solidFill>
                  <a:prstClr val="black"/>
                </a:solidFill>
              </a:rPr>
              <a:t>translocates</a:t>
            </a:r>
            <a:r>
              <a:rPr lang="en-US" sz="2400" dirty="0">
                <a:solidFill>
                  <a:prstClr val="black"/>
                </a:solidFill>
              </a:rPr>
              <a:t> across the membrane.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Following </a:t>
            </a:r>
            <a:r>
              <a:rPr lang="en-US" sz="2400" dirty="0">
                <a:solidFill>
                  <a:prstClr val="black"/>
                </a:solidFill>
              </a:rPr>
              <a:t>export, the signal sequence is removed by signal peptidase (SP).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17" y="1111488"/>
            <a:ext cx="4289314" cy="3445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0021" y="439141"/>
            <a:ext cx="6429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Twin-arginine </a:t>
            </a:r>
            <a:r>
              <a:rPr lang="en-US" sz="2800" dirty="0">
                <a:solidFill>
                  <a:srgbClr val="FF0000"/>
                </a:solidFill>
              </a:rPr>
              <a:t>translocation (Tat) pathway </a:t>
            </a:r>
          </a:p>
        </p:txBody>
      </p:sp>
    </p:spTree>
    <p:extLst>
      <p:ext uri="{BB962C8B-B14F-4D97-AF65-F5344CB8AC3E}">
        <p14:creationId xmlns:p14="http://schemas.microsoft.com/office/powerpoint/2010/main" val="25680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931" y="408144"/>
            <a:ext cx="6265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Toxin </a:t>
            </a:r>
            <a:r>
              <a:rPr lang="en-US" sz="2800" dirty="0">
                <a:solidFill>
                  <a:srgbClr val="FF0000"/>
                </a:solidFill>
              </a:rPr>
              <a:t>secretion in Gram-Negative Bacteria</a:t>
            </a:r>
          </a:p>
        </p:txBody>
      </p:sp>
      <p:sp>
        <p:nvSpPr>
          <p:cNvPr id="3" name="Rectangle 2"/>
          <p:cNvSpPr/>
          <p:nvPr/>
        </p:nvSpPr>
        <p:spPr>
          <a:xfrm>
            <a:off x="598931" y="1251949"/>
            <a:ext cx="92889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For </a:t>
            </a:r>
            <a:r>
              <a:rPr lang="en-US" sz="2400" dirty="0">
                <a:solidFill>
                  <a:prstClr val="black"/>
                </a:solidFill>
              </a:rPr>
              <a:t>Gram –, the secreted protein must be transported across the IM; escape protein-degrading enzymes in the </a:t>
            </a:r>
            <a:r>
              <a:rPr lang="en-US" sz="2400" dirty="0" err="1">
                <a:solidFill>
                  <a:prstClr val="black"/>
                </a:solidFill>
              </a:rPr>
              <a:t>periplasmic</a:t>
            </a:r>
            <a:r>
              <a:rPr lang="en-US" sz="2400" dirty="0">
                <a:solidFill>
                  <a:prstClr val="black"/>
                </a:solidFill>
              </a:rPr>
              <a:t> space; and finally across the </a:t>
            </a:r>
            <a:r>
              <a:rPr lang="en-US" sz="2400" dirty="0" smtClean="0">
                <a:solidFill>
                  <a:prstClr val="black"/>
                </a:solidFill>
              </a:rPr>
              <a:t>OM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5 quite different mechanisms identified to date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Sec-independent: Secreted proteins get directly from cytoplasm to outside without entering the </a:t>
            </a:r>
            <a:r>
              <a:rPr lang="en-US" sz="2400" dirty="0" err="1">
                <a:solidFill>
                  <a:prstClr val="black"/>
                </a:solidFill>
              </a:rPr>
              <a:t>periplasm</a:t>
            </a:r>
            <a:r>
              <a:rPr lang="en-US" sz="2400" dirty="0">
                <a:solidFill>
                  <a:prstClr val="black"/>
                </a:solidFill>
              </a:rPr>
              <a:t>. It includes </a:t>
            </a:r>
            <a:r>
              <a:rPr lang="en-US" sz="2400" dirty="0">
                <a:solidFill>
                  <a:srgbClr val="FF0000"/>
                </a:solidFill>
              </a:rPr>
              <a:t>Type I and Type III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Sec-dependent: Proteins </a:t>
            </a:r>
            <a:r>
              <a:rPr lang="en-US" sz="2400" dirty="0">
                <a:solidFill>
                  <a:prstClr val="black"/>
                </a:solidFill>
              </a:rPr>
              <a:t>secreted </a:t>
            </a:r>
            <a:r>
              <a:rPr lang="en-US" sz="2400" dirty="0" smtClean="0">
                <a:solidFill>
                  <a:prstClr val="black"/>
                </a:solidFill>
              </a:rPr>
              <a:t>first </a:t>
            </a:r>
            <a:r>
              <a:rPr lang="en-US" sz="2400" dirty="0">
                <a:solidFill>
                  <a:prstClr val="black"/>
                </a:solidFill>
              </a:rPr>
              <a:t>to </a:t>
            </a:r>
            <a:r>
              <a:rPr lang="en-US" sz="2400" dirty="0" err="1" smtClean="0">
                <a:solidFill>
                  <a:prstClr val="black"/>
                </a:solidFill>
              </a:rPr>
              <a:t>periplasm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by GSP (Sec</a:t>
            </a:r>
            <a:r>
              <a:rPr lang="en-US" sz="2400" dirty="0" smtClean="0">
                <a:solidFill>
                  <a:prstClr val="black"/>
                </a:solidFill>
              </a:rPr>
              <a:t>) and </a:t>
            </a:r>
            <a:r>
              <a:rPr lang="en-US" sz="2400" dirty="0">
                <a:solidFill>
                  <a:prstClr val="black"/>
                </a:solidFill>
              </a:rPr>
              <a:t>then </a:t>
            </a:r>
            <a:r>
              <a:rPr lang="en-US" sz="2400" dirty="0" smtClean="0">
                <a:solidFill>
                  <a:prstClr val="black"/>
                </a:solidFill>
              </a:rPr>
              <a:t>through the OM. It includes </a:t>
            </a:r>
            <a:r>
              <a:rPr lang="en-US" sz="2400" dirty="0" smtClean="0">
                <a:solidFill>
                  <a:srgbClr val="FF0000"/>
                </a:solidFill>
              </a:rPr>
              <a:t>Type II, Type IV and Type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</a:p>
          <a:p>
            <a:pPr algn="just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2965</Words>
  <Application>Microsoft Office PowerPoint</Application>
  <PresentationFormat>Widescreen</PresentationFormat>
  <Paragraphs>191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Escherichia coli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Kamel Adwan</dc:creator>
  <cp:lastModifiedBy>Kamel Adwan</cp:lastModifiedBy>
  <cp:revision>152</cp:revision>
  <dcterms:created xsi:type="dcterms:W3CDTF">2013-02-07T20:52:55Z</dcterms:created>
  <dcterms:modified xsi:type="dcterms:W3CDTF">2013-02-19T21:57:44Z</dcterms:modified>
</cp:coreProperties>
</file>