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45" r:id="rId2"/>
    <p:sldMasterId id="2147483676" r:id="rId3"/>
    <p:sldMasterId id="2147483679" r:id="rId4"/>
    <p:sldMasterId id="2147483687" r:id="rId5"/>
    <p:sldMasterId id="2147483689" r:id="rId6"/>
    <p:sldMasterId id="2147483691" r:id="rId7"/>
    <p:sldMasterId id="2147483693" r:id="rId8"/>
    <p:sldMasterId id="2147483695" r:id="rId9"/>
    <p:sldMasterId id="2147483697" r:id="rId10"/>
    <p:sldMasterId id="2147483699" r:id="rId11"/>
  </p:sldMasterIdLst>
  <p:notesMasterIdLst>
    <p:notesMasterId r:id="rId144"/>
  </p:notesMasterIdLst>
  <p:sldIdLst>
    <p:sldId id="339" r:id="rId12"/>
    <p:sldId id="351" r:id="rId13"/>
    <p:sldId id="352" r:id="rId14"/>
    <p:sldId id="353" r:id="rId15"/>
    <p:sldId id="257" r:id="rId16"/>
    <p:sldId id="354" r:id="rId17"/>
    <p:sldId id="445" r:id="rId18"/>
    <p:sldId id="355" r:id="rId19"/>
    <p:sldId id="356" r:id="rId20"/>
    <p:sldId id="357" r:id="rId21"/>
    <p:sldId id="259" r:id="rId22"/>
    <p:sldId id="358" r:id="rId23"/>
    <p:sldId id="359" r:id="rId24"/>
    <p:sldId id="446" r:id="rId25"/>
    <p:sldId id="360" r:id="rId26"/>
    <p:sldId id="276" r:id="rId27"/>
    <p:sldId id="277" r:id="rId28"/>
    <p:sldId id="279" r:id="rId29"/>
    <p:sldId id="278" r:id="rId30"/>
    <p:sldId id="280" r:id="rId31"/>
    <p:sldId id="361" r:id="rId32"/>
    <p:sldId id="281" r:id="rId33"/>
    <p:sldId id="282" r:id="rId34"/>
    <p:sldId id="444" r:id="rId35"/>
    <p:sldId id="362" r:id="rId36"/>
    <p:sldId id="364" r:id="rId37"/>
    <p:sldId id="365" r:id="rId38"/>
    <p:sldId id="366" r:id="rId39"/>
    <p:sldId id="363" r:id="rId40"/>
    <p:sldId id="368" r:id="rId41"/>
    <p:sldId id="369" r:id="rId42"/>
    <p:sldId id="285" r:id="rId43"/>
    <p:sldId id="286" r:id="rId44"/>
    <p:sldId id="371" r:id="rId45"/>
    <p:sldId id="288" r:id="rId46"/>
    <p:sldId id="372" r:id="rId47"/>
    <p:sldId id="374" r:id="rId48"/>
    <p:sldId id="373" r:id="rId49"/>
    <p:sldId id="375" r:id="rId50"/>
    <p:sldId id="293" r:id="rId51"/>
    <p:sldId id="294" r:id="rId52"/>
    <p:sldId id="376" r:id="rId53"/>
    <p:sldId id="377" r:id="rId54"/>
    <p:sldId id="378" r:id="rId55"/>
    <p:sldId id="379" r:id="rId56"/>
    <p:sldId id="380" r:id="rId57"/>
    <p:sldId id="381" r:id="rId58"/>
    <p:sldId id="298" r:id="rId59"/>
    <p:sldId id="382" r:id="rId60"/>
    <p:sldId id="299" r:id="rId61"/>
    <p:sldId id="300" r:id="rId62"/>
    <p:sldId id="301" r:id="rId63"/>
    <p:sldId id="302" r:id="rId64"/>
    <p:sldId id="303" r:id="rId65"/>
    <p:sldId id="304" r:id="rId66"/>
    <p:sldId id="383" r:id="rId67"/>
    <p:sldId id="384" r:id="rId68"/>
    <p:sldId id="385" r:id="rId69"/>
    <p:sldId id="306" r:id="rId70"/>
    <p:sldId id="387" r:id="rId71"/>
    <p:sldId id="307" r:id="rId72"/>
    <p:sldId id="386" r:id="rId73"/>
    <p:sldId id="388" r:id="rId74"/>
    <p:sldId id="389" r:id="rId75"/>
    <p:sldId id="308" r:id="rId76"/>
    <p:sldId id="390" r:id="rId77"/>
    <p:sldId id="392" r:id="rId78"/>
    <p:sldId id="393" r:id="rId79"/>
    <p:sldId id="394" r:id="rId80"/>
    <p:sldId id="395" r:id="rId81"/>
    <p:sldId id="396" r:id="rId82"/>
    <p:sldId id="309" r:id="rId83"/>
    <p:sldId id="397" r:id="rId84"/>
    <p:sldId id="398" r:id="rId85"/>
    <p:sldId id="310" r:id="rId86"/>
    <p:sldId id="400" r:id="rId87"/>
    <p:sldId id="311" r:id="rId88"/>
    <p:sldId id="401" r:id="rId89"/>
    <p:sldId id="447" r:id="rId90"/>
    <p:sldId id="402" r:id="rId91"/>
    <p:sldId id="403" r:id="rId92"/>
    <p:sldId id="315" r:id="rId93"/>
    <p:sldId id="404" r:id="rId94"/>
    <p:sldId id="405" r:id="rId95"/>
    <p:sldId id="407" r:id="rId96"/>
    <p:sldId id="408" r:id="rId97"/>
    <p:sldId id="409" r:id="rId98"/>
    <p:sldId id="410" r:id="rId99"/>
    <p:sldId id="411" r:id="rId100"/>
    <p:sldId id="413" r:id="rId101"/>
    <p:sldId id="320" r:id="rId102"/>
    <p:sldId id="415" r:id="rId103"/>
    <p:sldId id="416" r:id="rId104"/>
    <p:sldId id="417" r:id="rId105"/>
    <p:sldId id="418" r:id="rId106"/>
    <p:sldId id="321" r:id="rId107"/>
    <p:sldId id="419" r:id="rId108"/>
    <p:sldId id="322" r:id="rId109"/>
    <p:sldId id="448" r:id="rId110"/>
    <p:sldId id="325" r:id="rId111"/>
    <p:sldId id="421" r:id="rId112"/>
    <p:sldId id="420" r:id="rId113"/>
    <p:sldId id="449" r:id="rId114"/>
    <p:sldId id="422" r:id="rId115"/>
    <p:sldId id="423" r:id="rId116"/>
    <p:sldId id="450" r:id="rId117"/>
    <p:sldId id="451" r:id="rId118"/>
    <p:sldId id="425" r:id="rId119"/>
    <p:sldId id="328" r:id="rId120"/>
    <p:sldId id="452" r:id="rId121"/>
    <p:sldId id="453" r:id="rId122"/>
    <p:sldId id="454" r:id="rId123"/>
    <p:sldId id="424" r:id="rId124"/>
    <p:sldId id="426" r:id="rId125"/>
    <p:sldId id="427" r:id="rId126"/>
    <p:sldId id="428" r:id="rId127"/>
    <p:sldId id="429" r:id="rId128"/>
    <p:sldId id="430" r:id="rId129"/>
    <p:sldId id="432" r:id="rId130"/>
    <p:sldId id="433" r:id="rId131"/>
    <p:sldId id="434" r:id="rId132"/>
    <p:sldId id="436" r:id="rId133"/>
    <p:sldId id="435" r:id="rId134"/>
    <p:sldId id="333" r:id="rId135"/>
    <p:sldId id="437" r:id="rId136"/>
    <p:sldId id="438" r:id="rId137"/>
    <p:sldId id="439" r:id="rId138"/>
    <p:sldId id="442" r:id="rId139"/>
    <p:sldId id="440" r:id="rId140"/>
    <p:sldId id="441" r:id="rId141"/>
    <p:sldId id="335" r:id="rId142"/>
    <p:sldId id="443" r:id="rId1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Fernandez" initials="RF" lastIdx="1" clrIdx="0"/>
  <p:cmAuthor id="2" name="Bhavana Balaji" initials="BB" lastIdx="2" clrIdx="1">
    <p:extLst>
      <p:ext uri="{19B8F6BF-5375-455C-9EA6-DF929625EA0E}">
        <p15:presenceInfo xmlns:p15="http://schemas.microsoft.com/office/powerpoint/2012/main" userId="S-1-5-21-3361151005-2080053223-3394076701-4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5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20" autoAdjust="0"/>
  </p:normalViewPr>
  <p:slideViewPr>
    <p:cSldViewPr snapToObjects="1">
      <p:cViewPr varScale="1">
        <p:scale>
          <a:sx n="59" d="100"/>
          <a:sy n="59" d="100"/>
        </p:scale>
        <p:origin x="163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938"/>
    </p:cViewPr>
  </p:sorterViewPr>
  <p:notesViewPr>
    <p:cSldViewPr snapToObjects="1">
      <p:cViewPr varScale="1">
        <p:scale>
          <a:sx n="150" d="100"/>
          <a:sy n="150" d="100"/>
        </p:scale>
        <p:origin x="-26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838D42CA-6098-4DFB-81B2-8C4875AF48EC}" type="datetimeFigureOut">
              <a:rPr lang="en-US"/>
              <a:pPr>
                <a:defRPr/>
              </a:pPr>
              <a:t>5/23/2016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19C143-FBCE-4697-AEBE-52FB12D8E9CD}" type="slidenum">
              <a:rPr lang="en-US" altLang="en-US"/>
              <a:pPr>
                <a:defRPr/>
              </a:pPr>
              <a:t>‹#›</a:t>
            </a:fld>
            <a:endParaRPr lang="en-US" altLang="en-US"/>
          </a:p>
        </p:txBody>
      </p:sp>
    </p:spTree>
    <p:extLst>
      <p:ext uri="{BB962C8B-B14F-4D97-AF65-F5344CB8AC3E}">
        <p14:creationId xmlns:p14="http://schemas.microsoft.com/office/powerpoint/2010/main" val="22122926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AB5A04C7-C590-4961-B617-FEDAB0ED3AEA}" type="slidenum">
              <a:rPr lang="en-US" altLang="en-US" smtClean="0">
                <a:latin typeface="Times" panose="02020603050405020304" pitchFamily="18" charset="0"/>
              </a:rPr>
              <a:pPr eaLnBrk="0" hangingPunct="0">
                <a:spcBef>
                  <a:spcPct val="0"/>
                </a:spcBef>
              </a:pPr>
              <a:t>5</a:t>
            </a:fld>
            <a:endParaRPr lang="en-US" altLang="en-US" smtClean="0">
              <a:latin typeface="Times" panose="02020603050405020304" pitchFamily="18"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8645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E68BFC5E-8FC6-448E-9C62-8C047BF185AB}" type="slidenum">
              <a:rPr lang="en-US" altLang="en-US" smtClean="0">
                <a:latin typeface="Times" panose="02020603050405020304" pitchFamily="18" charset="0"/>
              </a:rPr>
              <a:pPr eaLnBrk="0" hangingPunct="0">
                <a:spcBef>
                  <a:spcPct val="0"/>
                </a:spcBef>
              </a:pPr>
              <a:t>23</a:t>
            </a:fld>
            <a:endParaRPr lang="en-US" altLang="en-US" smtClean="0">
              <a:latin typeface="Times" panose="02020603050405020304" pitchFamily="18"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89043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E68BFC5E-8FC6-448E-9C62-8C047BF185AB}" type="slidenum">
              <a:rPr lang="en-US" altLang="en-US" smtClean="0">
                <a:latin typeface="Times" panose="02020603050405020304" pitchFamily="18" charset="0"/>
              </a:rPr>
              <a:pPr eaLnBrk="0" hangingPunct="0">
                <a:spcBef>
                  <a:spcPct val="0"/>
                </a:spcBef>
              </a:pPr>
              <a:t>24</a:t>
            </a:fld>
            <a:endParaRPr lang="en-US" altLang="en-US" smtClean="0">
              <a:latin typeface="Times" panose="02020603050405020304" pitchFamily="18"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5654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AAB1E542-A28E-40B9-AB06-89684F8FFA7E}" type="slidenum">
              <a:rPr lang="en-US" altLang="en-US" smtClean="0">
                <a:latin typeface="Times" panose="02020603050405020304" pitchFamily="18" charset="0"/>
              </a:rPr>
              <a:pPr eaLnBrk="0" hangingPunct="0">
                <a:spcBef>
                  <a:spcPct val="0"/>
                </a:spcBef>
              </a:pPr>
              <a:t>32</a:t>
            </a:fld>
            <a:endParaRPr lang="en-US" altLang="en-US" smtClean="0">
              <a:latin typeface="Times" panose="02020603050405020304" pitchFamily="18"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68531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6E88D069-E4C6-4A5A-AD2E-5BAAD289C6B4}" type="slidenum">
              <a:rPr lang="en-US" altLang="en-US" smtClean="0">
                <a:latin typeface="Times" panose="02020603050405020304" pitchFamily="18" charset="0"/>
              </a:rPr>
              <a:pPr eaLnBrk="0" hangingPunct="0">
                <a:spcBef>
                  <a:spcPct val="0"/>
                </a:spcBef>
              </a:pPr>
              <a:t>33</a:t>
            </a:fld>
            <a:endParaRPr lang="en-US" altLang="en-US" smtClean="0">
              <a:latin typeface="Times" panose="02020603050405020304" pitchFamily="18"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2237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1D434BE0-771D-400A-9CC9-25877CF7DB4C}" type="slidenum">
              <a:rPr lang="en-US" altLang="en-US" smtClean="0">
                <a:latin typeface="Times" panose="02020603050405020304" pitchFamily="18" charset="0"/>
              </a:rPr>
              <a:pPr eaLnBrk="0" hangingPunct="0">
                <a:spcBef>
                  <a:spcPct val="0"/>
                </a:spcBef>
              </a:pPr>
              <a:t>35</a:t>
            </a:fld>
            <a:endParaRPr lang="en-US" altLang="en-US" smtClean="0">
              <a:latin typeface="Times" panose="02020603050405020304" pitchFamily="18"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29257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4CE23F63-E3A1-433D-B7E8-2825274787BE}" type="slidenum">
              <a:rPr lang="en-US" altLang="en-US" smtClean="0">
                <a:latin typeface="Times" panose="02020603050405020304" pitchFamily="18" charset="0"/>
              </a:rPr>
              <a:pPr eaLnBrk="0" hangingPunct="0">
                <a:spcBef>
                  <a:spcPct val="0"/>
                </a:spcBef>
              </a:pPr>
              <a:t>40</a:t>
            </a:fld>
            <a:endParaRPr lang="en-US" altLang="en-US" smtClean="0">
              <a:latin typeface="Times" panose="02020603050405020304" pitchFamily="18"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808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25C50D5B-3AF9-45FB-96F5-8589C748F3BA}" type="slidenum">
              <a:rPr lang="en-US" altLang="en-US" smtClean="0">
                <a:latin typeface="Times" panose="02020603050405020304" pitchFamily="18" charset="0"/>
              </a:rPr>
              <a:pPr eaLnBrk="0" hangingPunct="0">
                <a:spcBef>
                  <a:spcPct val="0"/>
                </a:spcBef>
              </a:pPr>
              <a:t>41</a:t>
            </a:fld>
            <a:endParaRPr lang="en-US" altLang="en-US" smtClean="0">
              <a:latin typeface="Times" panose="02020603050405020304" pitchFamily="18"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3772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919752CD-8475-4665-A0C1-E6F27EF1E98D}" type="slidenum">
              <a:rPr lang="en-US" altLang="en-US" smtClean="0">
                <a:latin typeface="Times" panose="02020603050405020304" pitchFamily="18" charset="0"/>
              </a:rPr>
              <a:pPr eaLnBrk="0" hangingPunct="0">
                <a:spcBef>
                  <a:spcPct val="0"/>
                </a:spcBef>
              </a:pPr>
              <a:t>48</a:t>
            </a:fld>
            <a:endParaRPr lang="en-US" altLang="en-US" smtClean="0">
              <a:latin typeface="Times" panose="02020603050405020304" pitchFamily="18"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2130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85FC8D28-12E7-47FA-A1F2-BF8012DEA2CC}" type="slidenum">
              <a:rPr lang="en-US" altLang="en-US" smtClean="0">
                <a:latin typeface="Times" panose="02020603050405020304" pitchFamily="18" charset="0"/>
              </a:rPr>
              <a:pPr eaLnBrk="0" hangingPunct="0">
                <a:spcBef>
                  <a:spcPct val="0"/>
                </a:spcBef>
              </a:pPr>
              <a:t>50</a:t>
            </a:fld>
            <a:endParaRPr lang="en-US" altLang="en-US" smtClean="0">
              <a:latin typeface="Times" panose="02020603050405020304" pitchFamily="18"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2793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BE49A1CD-F644-4ADC-A48C-176C6FAFBA83}" type="slidenum">
              <a:rPr lang="en-US" altLang="en-US" smtClean="0">
                <a:latin typeface="Times" panose="02020603050405020304" pitchFamily="18" charset="0"/>
              </a:rPr>
              <a:pPr eaLnBrk="0" hangingPunct="0">
                <a:spcBef>
                  <a:spcPct val="0"/>
                </a:spcBef>
              </a:pPr>
              <a:t>52</a:t>
            </a:fld>
            <a:endParaRPr lang="en-US" altLang="en-US" smtClean="0">
              <a:latin typeface="Times" panose="02020603050405020304" pitchFamily="18"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4416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05C3EED9-811D-4DA5-AA58-23DC7679040F}" type="slidenum">
              <a:rPr lang="en-US" altLang="en-US" smtClean="0">
                <a:latin typeface="Times" panose="02020603050405020304" pitchFamily="18" charset="0"/>
              </a:rPr>
              <a:pPr eaLnBrk="0" hangingPunct="0">
                <a:spcBef>
                  <a:spcPct val="0"/>
                </a:spcBef>
              </a:pPr>
              <a:t>11</a:t>
            </a:fld>
            <a:endParaRPr lang="en-US" altLang="en-US" smtClean="0">
              <a:latin typeface="Times" panose="02020603050405020304" pitchFamily="18"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6294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ACDE127E-7920-49BF-862D-1C6A2C48C0AD}" type="slidenum">
              <a:rPr lang="en-US" altLang="en-US" smtClean="0">
                <a:latin typeface="Times" panose="02020603050405020304" pitchFamily="18" charset="0"/>
              </a:rPr>
              <a:pPr eaLnBrk="0" hangingPunct="0">
                <a:spcBef>
                  <a:spcPct val="0"/>
                </a:spcBef>
              </a:pPr>
              <a:t>53</a:t>
            </a:fld>
            <a:endParaRPr lang="en-US" altLang="en-US" smtClean="0">
              <a:latin typeface="Times" panose="02020603050405020304" pitchFamily="18"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7608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9597E932-CDAC-4861-B792-C244C1A16A2E}" type="slidenum">
              <a:rPr lang="en-US" altLang="en-US" smtClean="0">
                <a:latin typeface="Times" panose="02020603050405020304" pitchFamily="18" charset="0"/>
              </a:rPr>
              <a:pPr eaLnBrk="0" hangingPunct="0">
                <a:spcBef>
                  <a:spcPct val="0"/>
                </a:spcBef>
              </a:pPr>
              <a:t>54</a:t>
            </a:fld>
            <a:endParaRPr lang="en-US" altLang="en-US" smtClean="0">
              <a:latin typeface="Times" panose="02020603050405020304" pitchFamily="18"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130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A75DCB8-69AD-4AEA-9EE9-559857D90CA9}" type="slidenum">
              <a:rPr lang="en-US" altLang="en-US" smtClean="0">
                <a:latin typeface="Times" panose="02020603050405020304" pitchFamily="18" charset="0"/>
              </a:rPr>
              <a:pPr eaLnBrk="0" hangingPunct="0">
                <a:spcBef>
                  <a:spcPct val="0"/>
                </a:spcBef>
              </a:pPr>
              <a:t>55</a:t>
            </a:fld>
            <a:endParaRPr lang="en-US" altLang="en-US" smtClean="0">
              <a:latin typeface="Times" panose="02020603050405020304"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7382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4F08812B-B818-4CD2-95A0-74F49AE06E55}" type="slidenum">
              <a:rPr lang="en-US" altLang="en-US" smtClean="0">
                <a:latin typeface="Times" panose="02020603050405020304" pitchFamily="18" charset="0"/>
              </a:rPr>
              <a:pPr eaLnBrk="0" hangingPunct="0">
                <a:spcBef>
                  <a:spcPct val="0"/>
                </a:spcBef>
              </a:pPr>
              <a:t>59</a:t>
            </a:fld>
            <a:endParaRPr lang="en-US" altLang="en-US" smtClean="0">
              <a:latin typeface="Times" panose="02020603050405020304" pitchFamily="18"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07657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F0C62F19-C542-4898-8449-7E35A2960954}" type="slidenum">
              <a:rPr lang="en-US" altLang="en-US" smtClean="0">
                <a:latin typeface="Times" panose="02020603050405020304" pitchFamily="18" charset="0"/>
              </a:rPr>
              <a:pPr eaLnBrk="0" hangingPunct="0">
                <a:spcBef>
                  <a:spcPct val="0"/>
                </a:spcBef>
              </a:pPr>
              <a:t>61</a:t>
            </a:fld>
            <a:endParaRPr lang="en-US" altLang="en-US" smtClean="0">
              <a:latin typeface="Times" panose="02020603050405020304" pitchFamily="18"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90696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10528262-7C0D-4B12-B9B5-99690028158A}" type="slidenum">
              <a:rPr lang="en-US" altLang="en-US" smtClean="0">
                <a:latin typeface="Times" panose="02020603050405020304" pitchFamily="18" charset="0"/>
              </a:rPr>
              <a:pPr eaLnBrk="0" hangingPunct="0">
                <a:spcBef>
                  <a:spcPct val="0"/>
                </a:spcBef>
              </a:pPr>
              <a:t>65</a:t>
            </a:fld>
            <a:endParaRPr lang="en-US" altLang="en-US" smtClean="0">
              <a:latin typeface="Times" panose="02020603050405020304" pitchFamily="18"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64752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632F1C52-E93B-4131-91B2-1D3F276CCABC}" type="slidenum">
              <a:rPr lang="en-US" altLang="en-US" smtClean="0">
                <a:latin typeface="Times" panose="02020603050405020304" pitchFamily="18" charset="0"/>
              </a:rPr>
              <a:pPr eaLnBrk="0" hangingPunct="0">
                <a:spcBef>
                  <a:spcPct val="0"/>
                </a:spcBef>
              </a:pPr>
              <a:t>72</a:t>
            </a:fld>
            <a:endParaRPr lang="en-US" altLang="en-US" smtClean="0">
              <a:latin typeface="Times" panose="02020603050405020304" pitchFamily="18"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029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4BA434F-CF1B-44F5-B42B-212D161BCBC2}" type="slidenum">
              <a:rPr lang="en-US" altLang="en-US" smtClean="0">
                <a:latin typeface="Times" panose="02020603050405020304" pitchFamily="18" charset="0"/>
              </a:rPr>
              <a:pPr eaLnBrk="0" hangingPunct="0">
                <a:spcBef>
                  <a:spcPct val="0"/>
                </a:spcBef>
              </a:pPr>
              <a:t>73</a:t>
            </a:fld>
            <a:endParaRPr lang="en-US" altLang="en-US" smtClean="0">
              <a:latin typeface="Times" panose="02020603050405020304" pitchFamily="18"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31394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0B9223D-C2D6-4908-94D2-9E4738F71CC6}" type="slidenum">
              <a:rPr lang="en-US" altLang="en-US" smtClean="0">
                <a:latin typeface="Times" panose="02020603050405020304" pitchFamily="18" charset="0"/>
              </a:rPr>
              <a:pPr eaLnBrk="0" hangingPunct="0">
                <a:spcBef>
                  <a:spcPct val="0"/>
                </a:spcBef>
              </a:pPr>
              <a:t>75</a:t>
            </a:fld>
            <a:endParaRPr lang="en-US" altLang="en-US" smtClean="0">
              <a:latin typeface="Times" panose="02020603050405020304" pitchFamily="18"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82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5D094C0C-987B-4765-BE44-E140AC42620D}" type="slidenum">
              <a:rPr lang="en-US" altLang="en-US" smtClean="0">
                <a:latin typeface="Times" panose="02020603050405020304" pitchFamily="18" charset="0"/>
              </a:rPr>
              <a:pPr eaLnBrk="0" hangingPunct="0">
                <a:spcBef>
                  <a:spcPct val="0"/>
                </a:spcBef>
              </a:pPr>
              <a:t>77</a:t>
            </a:fld>
            <a:endParaRPr lang="en-US" altLang="en-US" smtClean="0">
              <a:latin typeface="Times" panose="02020603050405020304" pitchFamily="18"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0965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C0ED1D7-1C12-4C1C-A7B7-5CA892867474}" type="slidenum">
              <a:rPr lang="en-US" altLang="en-US" smtClean="0">
                <a:latin typeface="Times" panose="02020603050405020304" pitchFamily="18" charset="0"/>
              </a:rPr>
              <a:pPr eaLnBrk="0" hangingPunct="0">
                <a:spcBef>
                  <a:spcPct val="0"/>
                </a:spcBef>
              </a:pPr>
              <a:t>12</a:t>
            </a:fld>
            <a:endParaRPr lang="en-US" altLang="en-US" smtClean="0">
              <a:latin typeface="Times" panose="02020603050405020304" pitchFamily="18"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45142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BD151FDA-325F-451B-A802-3BA5D72888F7}" type="slidenum">
              <a:rPr lang="en-US" altLang="en-US" smtClean="0">
                <a:latin typeface="Times" panose="02020603050405020304" pitchFamily="18" charset="0"/>
              </a:rPr>
              <a:pPr eaLnBrk="0" hangingPunct="0">
                <a:spcBef>
                  <a:spcPct val="0"/>
                </a:spcBef>
              </a:pPr>
              <a:t>91</a:t>
            </a:fld>
            <a:endParaRPr lang="en-US" altLang="en-US" smtClean="0">
              <a:latin typeface="Times" panose="02020603050405020304" pitchFamily="18" charset="0"/>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17760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F68529D7-5658-412F-945D-677F370778C5}" type="slidenum">
              <a:rPr lang="en-US" altLang="en-US" smtClean="0">
                <a:latin typeface="Times" panose="02020603050405020304" pitchFamily="18" charset="0"/>
              </a:rPr>
              <a:pPr eaLnBrk="0" hangingPunct="0">
                <a:spcBef>
                  <a:spcPct val="0"/>
                </a:spcBef>
              </a:pPr>
              <a:t>96</a:t>
            </a:fld>
            <a:endParaRPr lang="en-US" altLang="en-US" smtClean="0">
              <a:latin typeface="Times" panose="02020603050405020304" pitchFamily="18"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20469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59E0DC8B-607A-497E-A673-F12F723FBE62}" type="slidenum">
              <a:rPr lang="en-US" altLang="en-US" smtClean="0">
                <a:latin typeface="Times" panose="02020603050405020304" pitchFamily="18" charset="0"/>
              </a:rPr>
              <a:pPr eaLnBrk="0" hangingPunct="0">
                <a:spcBef>
                  <a:spcPct val="0"/>
                </a:spcBef>
              </a:pPr>
              <a:t>98</a:t>
            </a:fld>
            <a:endParaRPr lang="en-US" altLang="en-US" smtClean="0">
              <a:latin typeface="Times" panose="02020603050405020304" pitchFamily="18" charset="0"/>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51903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F77E9488-F487-48EE-9432-0967AD464705}" type="slidenum">
              <a:rPr lang="en-US" altLang="en-US" smtClean="0">
                <a:latin typeface="Times" panose="02020603050405020304" pitchFamily="18" charset="0"/>
              </a:rPr>
              <a:pPr eaLnBrk="0" hangingPunct="0">
                <a:spcBef>
                  <a:spcPct val="0"/>
                </a:spcBef>
              </a:pPr>
              <a:t>100</a:t>
            </a:fld>
            <a:endParaRPr lang="en-US" altLang="en-US" smtClean="0">
              <a:latin typeface="Times" panose="02020603050405020304" pitchFamily="18"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94823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59EFCD4-D12C-4C81-9CB5-246122AD599B}" type="slidenum">
              <a:rPr lang="en-US" altLang="en-US" sz="1200" smtClean="0">
                <a:latin typeface="Calibri" panose="020F0502020204030204" pitchFamily="34" charset="0"/>
              </a:rPr>
              <a:pPr/>
              <a:t>108</a:t>
            </a:fld>
            <a:endParaRPr lang="en-US" altLang="en-US" sz="1200" smtClean="0">
              <a:latin typeface="Calibri" panose="020F0502020204030204" pitchFamily="34" charset="0"/>
            </a:endParaRPr>
          </a:p>
        </p:txBody>
      </p:sp>
    </p:spTree>
    <p:extLst>
      <p:ext uri="{BB962C8B-B14F-4D97-AF65-F5344CB8AC3E}">
        <p14:creationId xmlns:p14="http://schemas.microsoft.com/office/powerpoint/2010/main" val="3413518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FEF538CA-F943-4308-823C-A9ABABBC4DC8}" type="slidenum">
              <a:rPr lang="en-US" altLang="en-US" smtClean="0">
                <a:latin typeface="Times" panose="02020603050405020304" pitchFamily="18" charset="0"/>
              </a:rPr>
              <a:pPr eaLnBrk="0" hangingPunct="0">
                <a:spcBef>
                  <a:spcPct val="0"/>
                </a:spcBef>
              </a:pPr>
              <a:t>109</a:t>
            </a:fld>
            <a:endParaRPr lang="en-US" altLang="en-US" smtClean="0">
              <a:latin typeface="Times" panose="02020603050405020304" pitchFamily="18"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1988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5C159C37-F201-476A-B560-A2535358E5B4}" type="slidenum">
              <a:rPr lang="en-US" altLang="en-US" smtClean="0">
                <a:latin typeface="Times" panose="02020603050405020304" pitchFamily="18" charset="0"/>
              </a:rPr>
              <a:pPr eaLnBrk="0" hangingPunct="0">
                <a:spcBef>
                  <a:spcPct val="0"/>
                </a:spcBef>
              </a:pPr>
              <a:t>124</a:t>
            </a:fld>
            <a:endParaRPr lang="en-US" altLang="en-US" smtClean="0">
              <a:latin typeface="Times" panose="02020603050405020304" pitchFamily="18" charset="0"/>
            </a:endParaRPr>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41123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5C159C37-F201-476A-B560-A2535358E5B4}" type="slidenum">
              <a:rPr lang="en-US" altLang="en-US" smtClean="0">
                <a:latin typeface="Times" panose="02020603050405020304" pitchFamily="18" charset="0"/>
              </a:rPr>
              <a:pPr eaLnBrk="0" hangingPunct="0">
                <a:spcBef>
                  <a:spcPct val="0"/>
                </a:spcBef>
              </a:pPr>
              <a:t>125</a:t>
            </a:fld>
            <a:endParaRPr lang="en-US" altLang="en-US" smtClean="0">
              <a:latin typeface="Times" panose="02020603050405020304" pitchFamily="18" charset="0"/>
            </a:endParaRPr>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52868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2FE2332C-2F87-4082-8D16-1E268C138E54}" type="slidenum">
              <a:rPr lang="en-US" altLang="en-US" smtClean="0">
                <a:latin typeface="Times" panose="02020603050405020304" pitchFamily="18" charset="0"/>
              </a:rPr>
              <a:pPr eaLnBrk="0" hangingPunct="0">
                <a:spcBef>
                  <a:spcPct val="0"/>
                </a:spcBef>
              </a:pPr>
              <a:t>131</a:t>
            </a:fld>
            <a:endParaRPr lang="en-US" altLang="en-US" smtClean="0">
              <a:latin typeface="Times" panose="02020603050405020304" pitchFamily="18" charset="0"/>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02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CABF713-7185-4910-82BF-C25256ACF16E}" type="slidenum">
              <a:rPr lang="en-US" altLang="en-US" smtClean="0">
                <a:latin typeface="Times" panose="02020603050405020304" pitchFamily="18" charset="0"/>
              </a:rPr>
              <a:pPr eaLnBrk="0" hangingPunct="0">
                <a:spcBef>
                  <a:spcPct val="0"/>
                </a:spcBef>
              </a:pPr>
              <a:t>16</a:t>
            </a:fld>
            <a:endParaRPr lang="en-US" altLang="en-US" smtClean="0">
              <a:latin typeface="Times" panose="02020603050405020304" pitchFamily="18"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6649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4E4ED7D8-05FF-4CFA-AFE4-5A7042C0B530}" type="slidenum">
              <a:rPr lang="en-US" altLang="en-US" smtClean="0">
                <a:latin typeface="Times" panose="02020603050405020304" pitchFamily="18" charset="0"/>
              </a:rPr>
              <a:pPr eaLnBrk="0" hangingPunct="0">
                <a:spcBef>
                  <a:spcPct val="0"/>
                </a:spcBef>
              </a:pPr>
              <a:t>17</a:t>
            </a:fld>
            <a:endParaRPr lang="en-US" altLang="en-US" smtClean="0">
              <a:latin typeface="Times" panose="02020603050405020304" pitchFamily="18"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3597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023C4A36-B34B-4B01-B24D-A22040C8A619}" type="slidenum">
              <a:rPr lang="en-US" altLang="en-US" smtClean="0">
                <a:latin typeface="Times" panose="02020603050405020304" pitchFamily="18" charset="0"/>
              </a:rPr>
              <a:pPr eaLnBrk="0" hangingPunct="0">
                <a:spcBef>
                  <a:spcPct val="0"/>
                </a:spcBef>
              </a:pPr>
              <a:t>18</a:t>
            </a:fld>
            <a:endParaRPr lang="en-US" altLang="en-US" smtClean="0">
              <a:latin typeface="Times" panose="02020603050405020304"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5842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2E0F495B-2DD2-4464-807C-1061B2722EEB}" type="slidenum">
              <a:rPr lang="en-US" altLang="en-US" smtClean="0">
                <a:latin typeface="Times" panose="02020603050405020304" pitchFamily="18" charset="0"/>
              </a:rPr>
              <a:pPr eaLnBrk="0" hangingPunct="0">
                <a:spcBef>
                  <a:spcPct val="0"/>
                </a:spcBef>
              </a:pPr>
              <a:t>19</a:t>
            </a:fld>
            <a:endParaRPr lang="en-US" altLang="en-US" smtClean="0">
              <a:latin typeface="Times" panose="02020603050405020304" pitchFamily="18"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6161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09AF8971-FE65-447A-9CE6-AA6203A00BAB}" type="slidenum">
              <a:rPr lang="en-US" altLang="en-US" smtClean="0">
                <a:latin typeface="Times" panose="02020603050405020304" pitchFamily="18" charset="0"/>
              </a:rPr>
              <a:pPr eaLnBrk="0" hangingPunct="0">
                <a:spcBef>
                  <a:spcPct val="0"/>
                </a:spcBef>
              </a:pPr>
              <a:t>20</a:t>
            </a:fld>
            <a:endParaRPr lang="en-US" altLang="en-US" smtClean="0">
              <a:latin typeface="Times" panose="02020603050405020304" pitchFamily="18"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3840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DAA17253-B53B-4FDA-8F38-84C0FF2DD57E}" type="slidenum">
              <a:rPr lang="en-US" altLang="en-US" smtClean="0">
                <a:latin typeface="Times" panose="02020603050405020304" pitchFamily="18" charset="0"/>
              </a:rPr>
              <a:pPr eaLnBrk="0" hangingPunct="0">
                <a:spcBef>
                  <a:spcPct val="0"/>
                </a:spcBef>
              </a:pPr>
              <a:t>22</a:t>
            </a:fld>
            <a:endParaRPr lang="en-US" altLang="en-US" smtClean="0">
              <a:latin typeface="Times" panose="02020603050405020304" pitchFamily="18"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55350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1828800"/>
            <a:ext cx="9144000" cy="1470025"/>
          </a:xfrm>
          <a:prstGeom prst="rect">
            <a:avLst/>
          </a:prstGeom>
          <a:solidFill>
            <a:srgbClr val="4E5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3000" smtClean="0">
                <a:solidFill>
                  <a:srgbClr val="FFFFFF"/>
                </a:solidFill>
              </a:rPr>
              <a:t>Chapter 10</a:t>
            </a:r>
          </a:p>
        </p:txBody>
      </p:sp>
      <p:sp>
        <p:nvSpPr>
          <p:cNvPr id="3" name="Rectangle 8"/>
          <p:cNvSpPr>
            <a:spLocks noChangeArrowheads="1"/>
          </p:cNvSpPr>
          <p:nvPr userDrawn="1"/>
        </p:nvSpPr>
        <p:spPr bwMode="auto">
          <a:xfrm>
            <a:off x="0" y="3576638"/>
            <a:ext cx="9144000" cy="1470025"/>
          </a:xfrm>
          <a:prstGeom prst="rect">
            <a:avLst/>
          </a:prstGeom>
          <a:solidFill>
            <a:srgbClr val="4E5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3000" i="1" smtClean="0">
                <a:solidFill>
                  <a:srgbClr val="FFFFFF"/>
                </a:solidFill>
              </a:rPr>
              <a:t>Liquids and Solids</a:t>
            </a:r>
          </a:p>
        </p:txBody>
      </p:sp>
      <p:pic>
        <p:nvPicPr>
          <p:cNvPr id="4" name="Picture 14" descr="Chemistry 9e Cover lo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838200"/>
            <a:ext cx="4192588" cy="518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5072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251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646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126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6222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a:prstGeom prst="rect">
            <a:avLst/>
          </a:prstGeo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330756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097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470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052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57136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815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 y="1295400"/>
            <a:ext cx="8851900" cy="698500"/>
          </a:xfrm>
        </p:spPr>
        <p:txBody>
          <a:bodyPr/>
          <a:lstStyle>
            <a:lvl1pPr>
              <a:defRPr>
                <a:solidFill>
                  <a:srgbClr val="4E55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 y="2133600"/>
            <a:ext cx="88519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7594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027" name="Group 8"/>
          <p:cNvGrpSpPr>
            <a:grpSpLocks/>
          </p:cNvGrpSpPr>
          <p:nvPr userDrawn="1"/>
        </p:nvGrpSpPr>
        <p:grpSpPr bwMode="auto">
          <a:xfrm>
            <a:off x="0" y="0"/>
            <a:ext cx="9144000" cy="1208088"/>
            <a:chOff x="0" y="0"/>
            <a:chExt cx="9144000" cy="1207511"/>
          </a:xfrm>
        </p:grpSpPr>
        <p:pic>
          <p:nvPicPr>
            <p:cNvPr id="1031" name="Picture 6" descr="screenshot_1968.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1028"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10.1</a:t>
            </a:r>
          </a:p>
          <a:p>
            <a:pPr eaLnBrk="1" hangingPunct="1">
              <a:defRPr/>
            </a:pPr>
            <a:r>
              <a:rPr lang="en-US" sz="3000" i="1" dirty="0" smtClean="0">
                <a:latin typeface="Calibri" charset="0"/>
                <a:cs typeface="Calibri" charset="0"/>
              </a:rPr>
              <a:t>Intermolecular Forces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Lst>
  <p:timing>
    <p:tnLst>
      <p:par>
        <p:cTn id="1" dur="indefinite" restart="never" nodeType="tmRoot"/>
      </p:par>
    </p:tnLst>
  </p:timing>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0243" name="Group 8"/>
          <p:cNvGrpSpPr>
            <a:grpSpLocks/>
          </p:cNvGrpSpPr>
          <p:nvPr userDrawn="1"/>
        </p:nvGrpSpPr>
        <p:grpSpPr bwMode="auto">
          <a:xfrm>
            <a:off x="0" y="0"/>
            <a:ext cx="9144000" cy="1208088"/>
            <a:chOff x="0" y="0"/>
            <a:chExt cx="9144000" cy="1207511"/>
          </a:xfrm>
        </p:grpSpPr>
        <p:pic>
          <p:nvPicPr>
            <p:cNvPr id="10247"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10244"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10.9</a:t>
            </a:r>
          </a:p>
          <a:p>
            <a:pPr eaLnBrk="1" hangingPunct="1">
              <a:defRPr/>
            </a:pPr>
            <a:r>
              <a:rPr lang="en-US" sz="3000" i="1" dirty="0" smtClean="0">
                <a:latin typeface="Calibri" charset="0"/>
                <a:cs typeface="Calibri" charset="0"/>
              </a:rPr>
              <a:t>Phase Diagrams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11267" name="Group 8"/>
          <p:cNvGrpSpPr>
            <a:grpSpLocks/>
          </p:cNvGrpSpPr>
          <p:nvPr userDrawn="1"/>
        </p:nvGrpSpPr>
        <p:grpSpPr bwMode="auto">
          <a:xfrm>
            <a:off x="0" y="0"/>
            <a:ext cx="9144000" cy="1208088"/>
            <a:chOff x="0" y="0"/>
            <a:chExt cx="9144000" cy="1207511"/>
          </a:xfrm>
        </p:grpSpPr>
        <p:pic>
          <p:nvPicPr>
            <p:cNvPr id="11271"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11268"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Chapter 10</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900"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114300" y="2081212"/>
            <a:ext cx="8877300" cy="463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2051" name="Group 8"/>
          <p:cNvGrpSpPr>
            <a:grpSpLocks/>
          </p:cNvGrpSpPr>
          <p:nvPr userDrawn="1"/>
        </p:nvGrpSpPr>
        <p:grpSpPr bwMode="auto">
          <a:xfrm>
            <a:off x="0" y="0"/>
            <a:ext cx="9144000" cy="1208088"/>
            <a:chOff x="0" y="0"/>
            <a:chExt cx="9144000" cy="1207511"/>
          </a:xfrm>
        </p:grpSpPr>
        <p:pic>
          <p:nvPicPr>
            <p:cNvPr id="2054"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Calibri"/>
              </a:endParaRPr>
            </a:p>
          </p:txBody>
        </p:sp>
      </p:grpSp>
      <p:sp>
        <p:nvSpPr>
          <p:cNvPr id="4101"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Chapter 10</a:t>
            </a:r>
          </a:p>
          <a:p>
            <a:pPr eaLnBrk="1" hangingPunct="1">
              <a:defRPr/>
            </a:pPr>
            <a:r>
              <a:rPr lang="en-US" sz="3000" i="1" dirty="0" smtClean="0">
                <a:latin typeface="Calibri" charset="0"/>
                <a:cs typeface="Calibri" charset="0"/>
              </a:rPr>
              <a:t>Table of Contents </a:t>
            </a:r>
          </a:p>
        </p:txBody>
      </p:sp>
      <p:sp>
        <p:nvSpPr>
          <p:cNvPr id="7"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1" r:id="rId1"/>
  </p:sldLayoutIdLst>
  <p:transition/>
  <p:timing>
    <p:tnLst>
      <p:par>
        <p:cTn id="1" dur="indefinite" restart="never" nodeType="tmRoot"/>
      </p:par>
    </p:tnLst>
  </p:timing>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3075" name="Group 8"/>
          <p:cNvGrpSpPr>
            <a:grpSpLocks/>
          </p:cNvGrpSpPr>
          <p:nvPr userDrawn="1"/>
        </p:nvGrpSpPr>
        <p:grpSpPr bwMode="auto">
          <a:xfrm>
            <a:off x="0" y="0"/>
            <a:ext cx="9144000" cy="1208088"/>
            <a:chOff x="0" y="0"/>
            <a:chExt cx="9144000" cy="1207511"/>
          </a:xfrm>
        </p:grpSpPr>
        <p:pic>
          <p:nvPicPr>
            <p:cNvPr id="3079"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3076"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4101"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10.2</a:t>
            </a:r>
          </a:p>
          <a:p>
            <a:pPr eaLnBrk="1" hangingPunct="1">
              <a:defRPr/>
            </a:pPr>
            <a:r>
              <a:rPr lang="en-US" sz="3000" i="1" dirty="0" smtClean="0">
                <a:latin typeface="Calibri" charset="0"/>
                <a:cs typeface="Calibri" charset="0"/>
              </a:rPr>
              <a:t>The Liquid State</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4099" name="Group 8"/>
          <p:cNvGrpSpPr>
            <a:grpSpLocks/>
          </p:cNvGrpSpPr>
          <p:nvPr userDrawn="1"/>
        </p:nvGrpSpPr>
        <p:grpSpPr bwMode="auto">
          <a:xfrm>
            <a:off x="0" y="0"/>
            <a:ext cx="9144000" cy="1208088"/>
            <a:chOff x="0" y="0"/>
            <a:chExt cx="9144000" cy="1207511"/>
          </a:xfrm>
        </p:grpSpPr>
        <p:pic>
          <p:nvPicPr>
            <p:cNvPr id="4103"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4100"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dirty="0" smtClean="0">
                <a:latin typeface="Calibri" charset="0"/>
                <a:cs typeface="Calibri" charset="0"/>
              </a:rPr>
              <a:t>Section 10.3</a:t>
            </a:r>
          </a:p>
          <a:p>
            <a:pPr eaLnBrk="1" hangingPunct="1">
              <a:defRPr/>
            </a:pPr>
            <a:r>
              <a:rPr lang="en-US" sz="2800" i="1" dirty="0" smtClean="0">
                <a:latin typeface="Calibri" charset="0"/>
                <a:cs typeface="Calibri" charset="0"/>
              </a:rPr>
              <a:t>An Introduction to Structures and Types of Solids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5123" name="Group 8"/>
          <p:cNvGrpSpPr>
            <a:grpSpLocks/>
          </p:cNvGrpSpPr>
          <p:nvPr userDrawn="1"/>
        </p:nvGrpSpPr>
        <p:grpSpPr bwMode="auto">
          <a:xfrm>
            <a:off x="0" y="0"/>
            <a:ext cx="9144000" cy="1208088"/>
            <a:chOff x="0" y="0"/>
            <a:chExt cx="9144000" cy="1207511"/>
          </a:xfrm>
        </p:grpSpPr>
        <p:pic>
          <p:nvPicPr>
            <p:cNvPr id="5127"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5124"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10.4</a:t>
            </a:r>
          </a:p>
          <a:p>
            <a:pPr eaLnBrk="1" hangingPunct="1">
              <a:defRPr/>
            </a:pPr>
            <a:r>
              <a:rPr lang="en-US" sz="3000" i="1" dirty="0" smtClean="0">
                <a:latin typeface="Calibri" charset="0"/>
                <a:cs typeface="Calibri" charset="0"/>
              </a:rPr>
              <a:t>Structure and Bonding in Metals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6147" name="Group 8"/>
          <p:cNvGrpSpPr>
            <a:grpSpLocks/>
          </p:cNvGrpSpPr>
          <p:nvPr userDrawn="1"/>
        </p:nvGrpSpPr>
        <p:grpSpPr bwMode="auto">
          <a:xfrm>
            <a:off x="0" y="0"/>
            <a:ext cx="9144000" cy="1208088"/>
            <a:chOff x="0" y="0"/>
            <a:chExt cx="9144000" cy="1207511"/>
          </a:xfrm>
        </p:grpSpPr>
        <p:pic>
          <p:nvPicPr>
            <p:cNvPr id="6151"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6148"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10.5</a:t>
            </a:r>
          </a:p>
          <a:p>
            <a:pPr eaLnBrk="1" hangingPunct="1">
              <a:defRPr/>
            </a:pPr>
            <a:r>
              <a:rPr lang="en-US" sz="3000" i="1" dirty="0" smtClean="0">
                <a:latin typeface="Calibri" charset="0"/>
                <a:cs typeface="Calibri" charset="0"/>
              </a:rPr>
              <a:t>Carbon and Silicon: Network Atomic Solids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7171" name="Group 8"/>
          <p:cNvGrpSpPr>
            <a:grpSpLocks/>
          </p:cNvGrpSpPr>
          <p:nvPr userDrawn="1"/>
        </p:nvGrpSpPr>
        <p:grpSpPr bwMode="auto">
          <a:xfrm>
            <a:off x="0" y="0"/>
            <a:ext cx="9144000" cy="1208088"/>
            <a:chOff x="0" y="0"/>
            <a:chExt cx="9144000" cy="1207511"/>
          </a:xfrm>
        </p:grpSpPr>
        <p:pic>
          <p:nvPicPr>
            <p:cNvPr id="7175"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7172"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10.6</a:t>
            </a:r>
          </a:p>
          <a:p>
            <a:pPr eaLnBrk="1" hangingPunct="1">
              <a:defRPr/>
            </a:pPr>
            <a:r>
              <a:rPr lang="en-US" sz="3000" i="1" dirty="0" smtClean="0">
                <a:latin typeface="Calibri" charset="0"/>
                <a:cs typeface="Calibri" charset="0"/>
              </a:rPr>
              <a:t>Molecular Solids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6"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8195" name="Group 8"/>
          <p:cNvGrpSpPr>
            <a:grpSpLocks/>
          </p:cNvGrpSpPr>
          <p:nvPr userDrawn="1"/>
        </p:nvGrpSpPr>
        <p:grpSpPr bwMode="auto">
          <a:xfrm>
            <a:off x="0" y="0"/>
            <a:ext cx="9144000" cy="1208088"/>
            <a:chOff x="0" y="0"/>
            <a:chExt cx="9144000" cy="1207511"/>
          </a:xfrm>
        </p:grpSpPr>
        <p:pic>
          <p:nvPicPr>
            <p:cNvPr id="8199"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8196"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10.7</a:t>
            </a:r>
          </a:p>
          <a:p>
            <a:pPr eaLnBrk="1" hangingPunct="1">
              <a:defRPr/>
            </a:pPr>
            <a:r>
              <a:rPr lang="en-US" sz="3000" i="1" dirty="0" smtClean="0">
                <a:latin typeface="Calibri" charset="0"/>
                <a:cs typeface="Calibri" charset="0"/>
              </a:rPr>
              <a:t>Ionic Solids</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bwMode="auto">
          <a:xfrm>
            <a:off x="114300" y="2146300"/>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9219" name="Group 8"/>
          <p:cNvGrpSpPr>
            <a:grpSpLocks/>
          </p:cNvGrpSpPr>
          <p:nvPr userDrawn="1"/>
        </p:nvGrpSpPr>
        <p:grpSpPr bwMode="auto">
          <a:xfrm>
            <a:off x="0" y="0"/>
            <a:ext cx="9144000" cy="1208088"/>
            <a:chOff x="0" y="0"/>
            <a:chExt cx="9144000" cy="1207511"/>
          </a:xfrm>
        </p:grpSpPr>
        <p:pic>
          <p:nvPicPr>
            <p:cNvPr id="9223" name="Picture 6" descr="screenshot_196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8264" y="0"/>
              <a:ext cx="3135736" cy="120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0"/>
              <a:ext cx="6070600" cy="1207511"/>
            </a:xfrm>
            <a:prstGeom prst="rect">
              <a:avLst/>
            </a:prstGeom>
            <a:solidFill>
              <a:srgbClr val="4E5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Calibri"/>
              </a:endParaRPr>
            </a:p>
          </p:txBody>
        </p:sp>
      </p:grpSp>
      <p:sp>
        <p:nvSpPr>
          <p:cNvPr id="9220" name="Rectangle 2"/>
          <p:cNvSpPr>
            <a:spLocks noGrp="1" noChangeArrowheads="1"/>
          </p:cNvSpPr>
          <p:nvPr>
            <p:ph type="title"/>
          </p:nvPr>
        </p:nvSpPr>
        <p:spPr bwMode="auto">
          <a:xfrm>
            <a:off x="134938" y="1295400"/>
            <a:ext cx="8855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6149" name="TextBox 6"/>
          <p:cNvSpPr txBox="1">
            <a:spLocks noChangeArrowheads="1"/>
          </p:cNvSpPr>
          <p:nvPr userDrawn="1"/>
        </p:nvSpPr>
        <p:spPr bwMode="auto">
          <a:xfrm>
            <a:off x="0" y="0"/>
            <a:ext cx="7327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000" dirty="0" smtClean="0">
                <a:latin typeface="Calibri" charset="0"/>
                <a:cs typeface="Calibri" charset="0"/>
              </a:rPr>
              <a:t>Section 10.8</a:t>
            </a:r>
          </a:p>
          <a:p>
            <a:pPr eaLnBrk="1" hangingPunct="1">
              <a:defRPr/>
            </a:pPr>
            <a:r>
              <a:rPr lang="en-US" sz="3000" i="1" dirty="0" smtClean="0">
                <a:latin typeface="Calibri" charset="0"/>
                <a:cs typeface="Calibri" charset="0"/>
              </a:rPr>
              <a:t>Vapor Pressure and Changes of State</a:t>
            </a:r>
          </a:p>
        </p:txBody>
      </p:sp>
      <p:sp>
        <p:nvSpPr>
          <p:cNvPr id="8" name="TextBox 1"/>
          <p:cNvSpPr txBox="1">
            <a:spLocks noChangeArrowheads="1"/>
          </p:cNvSpPr>
          <p:nvPr userDrawn="1"/>
        </p:nvSpPr>
        <p:spPr bwMode="auto">
          <a:xfrm>
            <a:off x="2654300" y="6464300"/>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smtClean="0">
                <a:solidFill>
                  <a:schemeClr val="bg1"/>
                </a:solidFill>
                <a:latin typeface="Times New Roman" panose="02020603050405020304" pitchFamily="18" charset="0"/>
                <a:cs typeface="Times New Roman" panose="02020603050405020304" pitchFamily="18" charset="0"/>
              </a:rPr>
              <a:t>Copyright ©2017 Cengage Learning. All Rights Reserved.</a:t>
            </a:r>
            <a:endParaRPr lang="en-IN" altLang="en-US" sz="1200" dirty="0" smtClean="0">
              <a:solidFill>
                <a:schemeClr val="bg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98" r:id="rId1"/>
  </p:sldLayoutIdLst>
  <p:txStyles>
    <p:titleStyle>
      <a:lvl1pPr algn="l" rtl="0" eaLnBrk="0" fontAlgn="base" hangingPunct="0">
        <a:spcBef>
          <a:spcPct val="0"/>
        </a:spcBef>
        <a:spcAft>
          <a:spcPct val="0"/>
        </a:spcAft>
        <a:defRPr sz="3000">
          <a:solidFill>
            <a:srgbClr val="4E5575"/>
          </a:solidFill>
          <a:latin typeface="Calibri"/>
          <a:ea typeface="ＭＳ Ｐゴシック" charset="0"/>
          <a:cs typeface="Calibri"/>
        </a:defRPr>
      </a:lvl1pPr>
      <a:lvl2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2pPr>
      <a:lvl3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3pPr>
      <a:lvl4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4pPr>
      <a:lvl5pPr algn="l" rtl="0" eaLnBrk="0" fontAlgn="base" hangingPunct="0">
        <a:spcBef>
          <a:spcPct val="0"/>
        </a:spcBef>
        <a:spcAft>
          <a:spcPct val="0"/>
        </a:spcAft>
        <a:defRPr sz="3000">
          <a:solidFill>
            <a:srgbClr val="4E5575"/>
          </a:solidFill>
          <a:latin typeface="Calibri"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4E5575"/>
        </a:buClr>
        <a:buFont typeface="Wingdings" panose="05000000000000000000" pitchFamily="2" charset="2"/>
        <a:buChar char="§"/>
        <a:defRPr sz="3200">
          <a:solidFill>
            <a:schemeClr val="bg1"/>
          </a:solidFill>
          <a:latin typeface="Calibri"/>
          <a:ea typeface="ＭＳ Ｐゴシック" charset="0"/>
          <a:cs typeface="Calibri"/>
        </a:defRPr>
      </a:lvl1pPr>
      <a:lvl2pPr marL="742950" indent="-285750" algn="l" rtl="0" eaLnBrk="0" fontAlgn="base" hangingPunct="0">
        <a:spcBef>
          <a:spcPct val="20000"/>
        </a:spcBef>
        <a:spcAft>
          <a:spcPct val="0"/>
        </a:spcAft>
        <a:buClr>
          <a:srgbClr val="4E5575"/>
        </a:buClr>
        <a:buFont typeface="Wingdings" panose="05000000000000000000" pitchFamily="2" charset="2"/>
        <a:buChar char="§"/>
        <a:defRPr sz="2800">
          <a:solidFill>
            <a:schemeClr val="bg1"/>
          </a:solidFill>
          <a:latin typeface="Calibri"/>
          <a:ea typeface="ＭＳ Ｐゴシック" charset="0"/>
          <a:cs typeface="Calibri"/>
        </a:defRPr>
      </a:lvl2pPr>
      <a:lvl3pPr marL="1143000" indent="-228600" algn="l" rtl="0" eaLnBrk="0" fontAlgn="base" hangingPunct="0">
        <a:spcBef>
          <a:spcPct val="20000"/>
        </a:spcBef>
        <a:spcAft>
          <a:spcPct val="0"/>
        </a:spcAft>
        <a:buClr>
          <a:srgbClr val="4E5575"/>
        </a:buClr>
        <a:buFont typeface="Wingdings" panose="05000000000000000000" pitchFamily="2" charset="2"/>
        <a:buChar char="§"/>
        <a:defRPr sz="2400">
          <a:solidFill>
            <a:schemeClr val="bg1"/>
          </a:solidFill>
          <a:latin typeface="Calibri"/>
          <a:ea typeface="ＭＳ Ｐゴシック" charset="0"/>
          <a:cs typeface="Calibri"/>
        </a:defRPr>
      </a:lvl3pPr>
      <a:lvl4pPr marL="16002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4pPr>
      <a:lvl5pPr marL="2057400" indent="-228600" algn="l" rtl="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a:ea typeface="ＭＳ Ｐゴシック" charset="0"/>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0.xml"/><Relationship Id="rId1" Type="http://schemas.openxmlformats.org/officeDocument/2006/relationships/vmlDrawing" Target="../drawings/vmlDrawing10.vml"/><Relationship Id="rId4" Type="http://schemas.openxmlformats.org/officeDocument/2006/relationships/image" Target="../media/image53.w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0.xml"/><Relationship Id="rId1" Type="http://schemas.openxmlformats.org/officeDocument/2006/relationships/vmlDrawing" Target="../drawings/vmlDrawing11.vml"/><Relationship Id="rId4" Type="http://schemas.openxmlformats.org/officeDocument/2006/relationships/image" Target="../media/image54.wmf"/></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0.xml"/><Relationship Id="rId1" Type="http://schemas.openxmlformats.org/officeDocument/2006/relationships/vmlDrawing" Target="../drawings/vmlDrawing12.vml"/><Relationship Id="rId4" Type="http://schemas.openxmlformats.org/officeDocument/2006/relationships/image" Target="../media/image56.w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vmlDrawing" Target="../drawings/vmlDrawing13.vml"/><Relationship Id="rId5" Type="http://schemas.openxmlformats.org/officeDocument/2006/relationships/image" Target="../media/image57.wmf"/><Relationship Id="rId4" Type="http://schemas.openxmlformats.org/officeDocument/2006/relationships/oleObject" Target="../embeddings/oleObject15.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vmlDrawing" Target="../drawings/vmlDrawing14.vml"/><Relationship Id="rId5" Type="http://schemas.openxmlformats.org/officeDocument/2006/relationships/image" Target="../media/image58.wmf"/><Relationship Id="rId4"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0.xml"/><Relationship Id="rId1" Type="http://schemas.openxmlformats.org/officeDocument/2006/relationships/vmlDrawing" Target="../drawings/vmlDrawing15.vml"/><Relationship Id="rId4" Type="http://schemas.openxmlformats.org/officeDocument/2006/relationships/image" Target="../media/image58.wmf"/></Relationships>
</file>

<file path=ppt/slides/_rels/slide112.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image" Target="../media/image60.wmf"/><Relationship Id="rId5" Type="http://schemas.openxmlformats.org/officeDocument/2006/relationships/oleObject" Target="../embeddings/oleObject19.bin"/><Relationship Id="rId4" Type="http://schemas.openxmlformats.org/officeDocument/2006/relationships/image" Target="../media/image59.wmf"/></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15.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5.wmf"/><Relationship Id="rId5" Type="http://schemas.openxmlformats.org/officeDocument/2006/relationships/oleObject" Target="../embeddings/oleObject7.bin"/><Relationship Id="rId4" Type="http://schemas.openxmlformats.org/officeDocument/2006/relationships/image" Target="../media/image2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6.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7.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vmlDrawing" Target="../drawings/vmlDrawing8.vml"/><Relationship Id="rId4" Type="http://schemas.openxmlformats.org/officeDocument/2006/relationships/image" Target="../media/image47.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vmlDrawing" Target="../drawings/vmlDrawing9.vml"/><Relationship Id="rId4" Type="http://schemas.openxmlformats.org/officeDocument/2006/relationships/image" Target="../media/image48.wmf"/></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Hydrogen Bonding</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3555"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Significantly strong dipole–dipole forces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Prevalent in molecules that have a hydrogen atom bound to a highly electronegative atom</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Causative factors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Polarity of the bond</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Proximity of the dipoles</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Influenced by the size of the hydrogen atom</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Influences physical properties 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10.38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Measuring Vapor Pressure</a:t>
            </a:r>
          </a:p>
        </p:txBody>
      </p:sp>
      <p:sp>
        <p:nvSpPr>
          <p:cNvPr id="152579"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52580"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A05A8C21-C3A1-4CEC-8667-5F717CAB25BA}" type="slidenum">
              <a:rPr lang="en-US" altLang="en-US" sz="1000">
                <a:solidFill>
                  <a:schemeClr val="tx1"/>
                </a:solidFill>
              </a:rPr>
              <a:pPr>
                <a:spcBef>
                  <a:spcPct val="0"/>
                </a:spcBef>
                <a:buClrTx/>
                <a:buFontTx/>
                <a:buNone/>
              </a:pPr>
              <a:t>100</a:t>
            </a:fld>
            <a:endParaRPr lang="en-US" altLang="en-US" sz="1000">
              <a:solidFill>
                <a:schemeClr val="tx1"/>
              </a:solidFill>
            </a:endParaRPr>
          </a:p>
        </p:txBody>
      </p:sp>
      <p:pic>
        <p:nvPicPr>
          <p:cNvPr id="152581" name="Picture 1" descr="This figure depicts the measurement of vapor pressure of different liquids. The figure contains two images. &#10;&#10;The first image depicts a simple barometer. It consists of a dish filled with mercury. An inverted tube is placed in the dish, causing the mercury to rise into the tube. There is a double-headed arrow placed parallel to the inverted tube. The vapor pressure of the liquid in the barometer is 760 torr. &#10;&#10;The second image has three barometers. Starting from the left, the first barometer measures the vapor pressure of water. The pressure in the mercury column is 736 torr. Therefore, the vapor pressure of water is 24 torr. &#10;&#10;The second barometer measures the vapor pressure of ethanol. The pressure in the mercury column is 695. The vapor pressure of ethanol is 65 torr.&#10;&#10;The third barometer measures the vapor pressure of diethyl ether. The pressure in the mercury column is 215. The vapor pressure of diethyl ether is 545 torr.&#10;" title="Figure 10.37 - Rates of Condensation and Evapor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2128838"/>
            <a:ext cx="68103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Critical Thinking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4627" name="Content Placeholder 2"/>
          <p:cNvSpPr>
            <a:spLocks noGrp="1"/>
          </p:cNvSpPr>
          <p:nvPr>
            <p:ph idx="1"/>
          </p:nvPr>
        </p:nvSpPr>
        <p:spPr/>
        <p:txBody>
          <a:bodyPr/>
          <a:lstStyle/>
          <a:p>
            <a:r>
              <a:rPr lang="en-US" dirty="0"/>
              <a:t>You have seen that the water molecule has a bent shape and therefore is a </a:t>
            </a:r>
            <a:r>
              <a:rPr lang="en-US" dirty="0" smtClean="0"/>
              <a:t>polar molecule</a:t>
            </a:r>
          </a:p>
          <a:p>
            <a:pPr lvl="1"/>
            <a:r>
              <a:rPr lang="en-US" dirty="0" smtClean="0"/>
              <a:t>This </a:t>
            </a:r>
            <a:r>
              <a:rPr lang="en-US" dirty="0"/>
              <a:t>accounts for many of water’s interesting </a:t>
            </a:r>
            <a:r>
              <a:rPr lang="en-US" dirty="0" smtClean="0"/>
              <a:t>properties</a:t>
            </a:r>
          </a:p>
          <a:p>
            <a:pPr lvl="1"/>
            <a:r>
              <a:rPr lang="en-US" dirty="0" smtClean="0"/>
              <a:t>What </a:t>
            </a:r>
            <a:r>
              <a:rPr lang="en-US" dirty="0"/>
              <a:t>if the </a:t>
            </a:r>
            <a:r>
              <a:rPr lang="en-US" dirty="0" smtClean="0"/>
              <a:t>water molecule </a:t>
            </a:r>
            <a:r>
              <a:rPr lang="en-US" dirty="0"/>
              <a:t>was linear? </a:t>
            </a:r>
            <a:endParaRPr lang="en-US" dirty="0" smtClean="0"/>
          </a:p>
          <a:p>
            <a:pPr lvl="2"/>
            <a:r>
              <a:rPr lang="en-US" dirty="0" smtClean="0"/>
              <a:t>How </a:t>
            </a:r>
            <a:r>
              <a:rPr lang="en-US" dirty="0"/>
              <a:t>would this affect the properties of water, such as its </a:t>
            </a:r>
            <a:r>
              <a:rPr lang="en-US" dirty="0" smtClean="0"/>
              <a:t>surface tension</a:t>
            </a:r>
            <a:r>
              <a:rPr lang="en-US" dirty="0"/>
              <a:t>, heat of vaporization, and vapor pressure? </a:t>
            </a:r>
            <a:endParaRPr lang="en-US" dirty="0" smtClean="0"/>
          </a:p>
          <a:p>
            <a:pPr lvl="2"/>
            <a:r>
              <a:rPr lang="en-US" dirty="0" smtClean="0"/>
              <a:t>How </a:t>
            </a:r>
            <a:r>
              <a:rPr lang="en-US" dirty="0"/>
              <a:t>would life be different?</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Vapor Pressure and Liquids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5651"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Liquids with high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pressures are volatile</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Evaporation occurs rapidly in an open environment</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size of the intermolecular forces in a liquid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determines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its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a:t>
            </a:r>
          </a:p>
          <a:p>
            <a:pPr lvl="1"/>
            <a:r>
              <a:rPr lang="en-US" dirty="0" smtClean="0"/>
              <a:t>Substances </a:t>
            </a:r>
            <a:r>
              <a:rPr lang="en-US" dirty="0"/>
              <a:t>with large molar masses have relatively low vapor </a:t>
            </a:r>
            <a:r>
              <a:rPr lang="en-US" dirty="0" smtClean="0"/>
              <a:t>pressures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 and Liquids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5651" name="Content Placeholder 2"/>
          <p:cNvSpPr>
            <a:spLocks noGrp="1"/>
          </p:cNvSpPr>
          <p:nvPr>
            <p:ph idx="1"/>
          </p:nvPr>
        </p:nvSpPr>
        <p:spPr/>
        <p:txBody>
          <a:bodyPr/>
          <a:lstStyle/>
          <a:p>
            <a:r>
              <a:rPr lang="en-IN" altLang="en-US" dirty="0" err="1">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a:latin typeface="Calibri" panose="020F0502020204030204" pitchFamily="34" charset="0"/>
                <a:ea typeface="ＭＳ Ｐゴシック" panose="020B0600070205080204" pitchFamily="34" charset="-128"/>
                <a:cs typeface="Calibri" panose="020F0502020204030204" pitchFamily="34" charset="0"/>
              </a:rPr>
              <a:t> pressure increases significantly with temperature</a:t>
            </a:r>
          </a:p>
          <a:p>
            <a:pPr lvl="1"/>
            <a:r>
              <a:rPr lang="en-IN" altLang="en-US" dirty="0">
                <a:latin typeface="Calibri" panose="020F0502020204030204" pitchFamily="34" charset="0"/>
                <a:ea typeface="ＭＳ Ｐゴシック" panose="020B0600070205080204" pitchFamily="34" charset="-128"/>
                <a:cs typeface="Calibri" panose="020F0502020204030204" pitchFamily="34" charset="0"/>
              </a:rPr>
              <a:t>A molecule must have sufficient kinetic energy to overcome intermolecular forces </a:t>
            </a:r>
          </a:p>
        </p:txBody>
      </p:sp>
    </p:spTree>
    <p:extLst>
      <p:ext uri="{BB962C8B-B14F-4D97-AF65-F5344CB8AC3E}">
        <p14:creationId xmlns:p14="http://schemas.microsoft.com/office/powerpoint/2010/main" val="5148489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Vapor Pressure</a:t>
            </a:r>
            <a:r>
              <a:rPr lang="en-US" altLang="en-US" sz="2400"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versus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Temperature</a:t>
            </a:r>
          </a:p>
        </p:txBody>
      </p:sp>
      <p:sp>
        <p:nvSpPr>
          <p:cNvPr id="156675"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Produces a straight line when plotted on a graph</a:t>
            </a:r>
          </a:p>
          <a:p>
            <a:pPr lvl="1"/>
            <a:endParaRPr lang="en-US" altLang="en-US" i="1" dirty="0" smtClean="0">
              <a:latin typeface="Calibri" panose="020F0502020204030204" pitchFamily="34" charset="0"/>
              <a:ea typeface="ＭＳ Ｐゴシック" panose="020B0600070205080204" pitchFamily="34" charset="-128"/>
              <a:cs typeface="Calibri" panose="020F0502020204030204" pitchFamily="34" charset="0"/>
            </a:endParaRPr>
          </a:p>
          <a:p>
            <a:pPr lvl="1"/>
            <a:endParaRPr lang="en-US" altLang="en-US" i="1"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Temperature in Kelvin </a:t>
            </a:r>
          </a:p>
          <a:p>
            <a:pPr lvl="1"/>
            <a:r>
              <a:rPr lang="el-GR" altLang="en-US" dirty="0" smtClean="0">
                <a:latin typeface="Calibri" panose="020F0502020204030204" pitchFamily="34" charset="0"/>
                <a:ea typeface="ＭＳ Ｐゴシック" panose="020B0600070205080204" pitchFamily="34" charset="-128"/>
                <a:cs typeface="Calibri" panose="020F0502020204030204" pitchFamily="34" charset="0"/>
              </a:rPr>
              <a:t>Δ</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H</a:t>
            </a:r>
            <a:r>
              <a:rPr lang="en-IN"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IN" altLang="en-US" i="1" baseline="-25000"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Enthalpy of vaporization</a:t>
            </a:r>
          </a:p>
          <a:p>
            <a:pPr lvl="1"/>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Universal gas constant </a:t>
            </a:r>
          </a:p>
          <a:p>
            <a:pPr lvl="1"/>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C</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Constant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characteristic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of a given liquid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ln - Natural logarithm of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 </a:t>
            </a:r>
            <a:endParaRPr lang="en-US" altLang="en-US" baseline="-25000"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56676" name="Object 2"/>
          <p:cNvGraphicFramePr>
            <a:graphicFrameLocks noChangeAspect="1"/>
          </p:cNvGraphicFramePr>
          <p:nvPr/>
        </p:nvGraphicFramePr>
        <p:xfrm>
          <a:off x="1939925" y="2743200"/>
          <a:ext cx="5149850" cy="990600"/>
        </p:xfrm>
        <a:graphic>
          <a:graphicData uri="http://schemas.openxmlformats.org/presentationml/2006/ole">
            <mc:AlternateContent xmlns:mc="http://schemas.openxmlformats.org/markup-compatibility/2006">
              <mc:Choice xmlns:v="urn:schemas-microsoft-com:vml" Requires="v">
                <p:oleObj spid="_x0000_s156705" name="Equation" r:id="rId3" imgW="2311400" imgH="444500" progId="Equation.DSMT4">
                  <p:embed/>
                </p:oleObj>
              </mc:Choice>
              <mc:Fallback>
                <p:oleObj name="Equation" r:id="rId3" imgW="2311400" imgH="4445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925" y="2743200"/>
                        <a:ext cx="5149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Vapor Pressure</a:t>
            </a:r>
            <a:r>
              <a:rPr lang="en-US" altLang="en-US" sz="2400"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versus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Temperature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7699" name="Content Placeholder 2"/>
          <p:cNvSpPr>
            <a:spLocks noGrp="1"/>
          </p:cNvSpPr>
          <p:nvPr>
            <p:ph idx="1"/>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Equation 10.4 is the equation for a straight line of the form </a:t>
            </a:r>
            <a:r>
              <a:rPr lang="en-IN" altLang="en-US" i="1" smtClean="0">
                <a:latin typeface="Calibri" panose="020F0502020204030204" pitchFamily="34" charset="0"/>
                <a:ea typeface="ＭＳ Ｐゴシック" panose="020B0600070205080204" pitchFamily="34" charset="-128"/>
                <a:cs typeface="Calibri" panose="020F0502020204030204" pitchFamily="34" charset="0"/>
              </a:rPr>
              <a:t>y </a:t>
            </a:r>
            <a:r>
              <a:rPr lang="en-IN" altLang="en-US"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i="1" smtClean="0">
                <a:latin typeface="Calibri" panose="020F0502020204030204" pitchFamily="34" charset="0"/>
                <a:ea typeface="ＭＳ Ｐゴシック" panose="020B0600070205080204" pitchFamily="34" charset="-128"/>
                <a:cs typeface="Calibri" panose="020F0502020204030204" pitchFamily="34" charset="0"/>
              </a:rPr>
              <a:t> mx + b</a:t>
            </a:r>
          </a:p>
          <a:p>
            <a:pPr lvl="1"/>
            <a:endParaRPr lang="en-US" altLang="en-US" i="1"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57700" name="Object 5"/>
          <p:cNvGraphicFramePr>
            <a:graphicFrameLocks noChangeAspect="1"/>
          </p:cNvGraphicFramePr>
          <p:nvPr/>
        </p:nvGraphicFramePr>
        <p:xfrm>
          <a:off x="914400" y="3359150"/>
          <a:ext cx="2895600" cy="2813050"/>
        </p:xfrm>
        <a:graphic>
          <a:graphicData uri="http://schemas.openxmlformats.org/presentationml/2006/ole">
            <mc:AlternateContent xmlns:mc="http://schemas.openxmlformats.org/markup-compatibility/2006">
              <mc:Choice xmlns:v="urn:schemas-microsoft-com:vml" Requires="v">
                <p:oleObj spid="_x0000_s157727" name="Equation" r:id="rId3" imgW="1333500" imgH="1295400" progId="Equation.DSMT4">
                  <p:embed/>
                </p:oleObj>
              </mc:Choice>
              <mc:Fallback>
                <p:oleObj name="Equation" r:id="rId3" imgW="1333500" imgH="12954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359150"/>
                        <a:ext cx="28956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10.5 - Determining Enthalpies of Vaporization</a:t>
            </a:r>
            <a:endParaRPr lang="en-US" dirty="0"/>
          </a:p>
        </p:txBody>
      </p:sp>
      <p:sp>
        <p:nvSpPr>
          <p:cNvPr id="3" name="Content Placeholder 2"/>
          <p:cNvSpPr>
            <a:spLocks noGrp="1"/>
          </p:cNvSpPr>
          <p:nvPr>
            <p:ph idx="1"/>
          </p:nvPr>
        </p:nvSpPr>
        <p:spPr/>
        <p:txBody>
          <a:bodyPr/>
          <a:lstStyle/>
          <a:p>
            <a:r>
              <a:rPr lang="en-US" dirty="0"/>
              <a:t>Using the plots in </a:t>
            </a:r>
            <a:r>
              <a:rPr lang="en-US" dirty="0" smtClean="0"/>
              <a:t>the figure 		       determine </a:t>
            </a:r>
            <a:r>
              <a:rPr lang="en-US" dirty="0"/>
              <a:t>whether water </a:t>
            </a:r>
            <a:r>
              <a:rPr lang="en-US" dirty="0" smtClean="0"/>
              <a:t>				  or </a:t>
            </a:r>
            <a:r>
              <a:rPr lang="en-US" dirty="0"/>
              <a:t>diethyl ether has </a:t>
            </a:r>
            <a:r>
              <a:rPr lang="en-US" dirty="0" smtClean="0"/>
              <a:t>the 				     larger </a:t>
            </a:r>
            <a:r>
              <a:rPr lang="en-US" dirty="0"/>
              <a:t>enthalpy of </a:t>
            </a:r>
            <a:r>
              <a:rPr lang="en-US" dirty="0" smtClean="0"/>
              <a:t>				    vaporization</a:t>
            </a:r>
            <a:endParaRPr lang="en-US" dirty="0"/>
          </a:p>
        </p:txBody>
      </p:sp>
      <p:pic>
        <p:nvPicPr>
          <p:cNvPr id="4" name="Picture 3" descr="This figure contains a graph that plots ln(Pvap) on the y-axis against 1/T on the y-axis for water, ethanol, and diethyl ether. The slopes of the lines for water and diethyl ether are both negative. The line of ether has a smaller slope. Therefore, ether has the smaller enthalpy value of vaporization." title="Example 10.5 - Determining Enthalpies of Vapo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606" y="2338177"/>
            <a:ext cx="3841112" cy="4162846"/>
          </a:xfrm>
          <a:prstGeom prst="rect">
            <a:avLst/>
          </a:prstGeom>
        </p:spPr>
      </p:pic>
    </p:spTree>
    <p:extLst>
      <p:ext uri="{BB962C8B-B14F-4D97-AF65-F5344CB8AC3E}">
        <p14:creationId xmlns:p14="http://schemas.microsoft.com/office/powerpoint/2010/main" val="3554460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10.5 - Solution</a:t>
            </a:r>
            <a:endParaRPr lang="en-US" dirty="0"/>
          </a:p>
        </p:txBody>
      </p:sp>
      <p:sp>
        <p:nvSpPr>
          <p:cNvPr id="3" name="Content Placeholder 2"/>
          <p:cNvSpPr>
            <a:spLocks noGrp="1"/>
          </p:cNvSpPr>
          <p:nvPr>
            <p:ph idx="1"/>
          </p:nvPr>
        </p:nvSpPr>
        <p:spPr/>
        <p:txBody>
          <a:bodyPr/>
          <a:lstStyle/>
          <a:p>
            <a:pPr>
              <a:spcBef>
                <a:spcPts val="800"/>
              </a:spcBef>
            </a:pPr>
            <a:r>
              <a:rPr lang="en-US" dirty="0"/>
              <a:t>When ln(</a:t>
            </a:r>
            <a:r>
              <a:rPr lang="en-US" i="1" dirty="0" err="1"/>
              <a:t>P</a:t>
            </a:r>
            <a:r>
              <a:rPr lang="en-US" baseline="-25000" dirty="0" err="1"/>
              <a:t>vap</a:t>
            </a:r>
            <a:r>
              <a:rPr lang="en-US" dirty="0"/>
              <a:t>) is plotted versus </a:t>
            </a:r>
            <a:r>
              <a:rPr lang="en-US" dirty="0" smtClean="0"/>
              <a:t>1/</a:t>
            </a:r>
            <a:r>
              <a:rPr lang="en-US" i="1" dirty="0" smtClean="0"/>
              <a:t>T</a:t>
            </a:r>
            <a:r>
              <a:rPr lang="en-US" dirty="0"/>
              <a:t>, the slope of the resulting straight line </a:t>
            </a:r>
            <a:r>
              <a:rPr lang="en-US" dirty="0" smtClean="0"/>
              <a:t>is</a:t>
            </a:r>
            <a:endParaRPr lang="en-US" dirty="0"/>
          </a:p>
          <a:p>
            <a:pPr>
              <a:spcBef>
                <a:spcPts val="800"/>
              </a:spcBef>
            </a:pPr>
            <a:r>
              <a:rPr lang="en-US" dirty="0" smtClean="0"/>
              <a:t>The </a:t>
            </a:r>
            <a:r>
              <a:rPr lang="en-US" dirty="0"/>
              <a:t>slopes of the lines for water and diethyl ether are </a:t>
            </a:r>
            <a:r>
              <a:rPr lang="en-US" dirty="0" smtClean="0"/>
              <a:t>both negative</a:t>
            </a:r>
            <a:r>
              <a:rPr lang="en-US" dirty="0"/>
              <a:t>, as expected, and that the line for ether has the smaller </a:t>
            </a:r>
            <a:r>
              <a:rPr lang="en-US" dirty="0" smtClean="0"/>
              <a:t>slope</a:t>
            </a:r>
          </a:p>
          <a:p>
            <a:pPr lvl="1">
              <a:spcBef>
                <a:spcPts val="800"/>
              </a:spcBef>
            </a:pPr>
            <a:r>
              <a:rPr lang="en-US" dirty="0" smtClean="0"/>
              <a:t>Ether has the </a:t>
            </a:r>
            <a:r>
              <a:rPr lang="en-US" dirty="0"/>
              <a:t>smaller value of </a:t>
            </a:r>
            <a:r>
              <a:rPr lang="el-GR" dirty="0" smtClean="0"/>
              <a:t>Δ</a:t>
            </a:r>
            <a:r>
              <a:rPr lang="en-US" i="1" dirty="0" err="1" smtClean="0"/>
              <a:t>H</a:t>
            </a:r>
            <a:r>
              <a:rPr lang="en-US" baseline="-25000" dirty="0" err="1" smtClean="0"/>
              <a:t>vap</a:t>
            </a:r>
            <a:r>
              <a:rPr lang="en-US" dirty="0" smtClean="0"/>
              <a:t> </a:t>
            </a:r>
          </a:p>
          <a:p>
            <a:pPr lvl="2">
              <a:spcBef>
                <a:spcPts val="800"/>
              </a:spcBef>
            </a:pPr>
            <a:r>
              <a:rPr lang="en-US" dirty="0" smtClean="0"/>
              <a:t>This </a:t>
            </a:r>
            <a:r>
              <a:rPr lang="en-US" dirty="0"/>
              <a:t>makes sense because the hydrogen bonding in </a:t>
            </a:r>
            <a:r>
              <a:rPr lang="en-US" dirty="0" smtClean="0"/>
              <a:t>water causes </a:t>
            </a:r>
            <a:r>
              <a:rPr lang="en-US" dirty="0"/>
              <a:t>it to have a relatively large enthalpy of vaporization</a:t>
            </a:r>
          </a:p>
        </p:txBody>
      </p:sp>
      <p:graphicFrame>
        <p:nvGraphicFramePr>
          <p:cNvPr id="5" name="Object 4"/>
          <p:cNvGraphicFramePr>
            <a:graphicFrameLocks noChangeAspect="1"/>
          </p:cNvGraphicFramePr>
          <p:nvPr>
            <p:extLst>
              <p:ext uri="{D42A27DB-BD31-4B8C-83A1-F6EECF244321}">
                <p14:modId xmlns:p14="http://schemas.microsoft.com/office/powerpoint/2010/main" val="1616496314"/>
              </p:ext>
            </p:extLst>
          </p:nvPr>
        </p:nvGraphicFramePr>
        <p:xfrm>
          <a:off x="5113186" y="2506639"/>
          <a:ext cx="1059809" cy="832708"/>
        </p:xfrm>
        <a:graphic>
          <a:graphicData uri="http://schemas.openxmlformats.org/presentationml/2006/ole">
            <mc:AlternateContent xmlns:mc="http://schemas.openxmlformats.org/markup-compatibility/2006">
              <mc:Choice xmlns:v="urn:schemas-microsoft-com:vml" Requires="v">
                <p:oleObj spid="_x0000_s161807" name="Equation" r:id="rId3" imgW="533160" imgH="419040" progId="Equation.DSMT4">
                  <p:embed/>
                </p:oleObj>
              </mc:Choice>
              <mc:Fallback>
                <p:oleObj name="Equation" r:id="rId3" imgW="533160" imgH="419040" progId="Equation.DSMT4">
                  <p:embed/>
                  <p:pic>
                    <p:nvPicPr>
                      <p:cNvPr id="0" name=""/>
                      <p:cNvPicPr/>
                      <p:nvPr/>
                    </p:nvPicPr>
                    <p:blipFill>
                      <a:blip r:embed="rId4"/>
                      <a:stretch>
                        <a:fillRect/>
                      </a:stretch>
                    </p:blipFill>
                    <p:spPr>
                      <a:xfrm>
                        <a:off x="5113186" y="2506639"/>
                        <a:ext cx="1059809" cy="832708"/>
                      </a:xfrm>
                      <a:prstGeom prst="rect">
                        <a:avLst/>
                      </a:prstGeom>
                    </p:spPr>
                  </p:pic>
                </p:oleObj>
              </mc:Fallback>
            </mc:AlternateContent>
          </a:graphicData>
        </a:graphic>
      </p:graphicFrame>
    </p:spTree>
    <p:extLst>
      <p:ext uri="{BB962C8B-B14F-4D97-AF65-F5344CB8AC3E}">
        <p14:creationId xmlns:p14="http://schemas.microsoft.com/office/powerpoint/2010/main" val="4640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Clausius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Clapeyron</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Equation</a:t>
            </a:r>
          </a:p>
        </p:txBody>
      </p:sp>
      <p:sp>
        <p:nvSpPr>
          <p:cNvPr id="158723" name="Content Placeholder 2"/>
          <p:cNvSpPr>
            <a:spLocks noGrp="1"/>
          </p:cNvSpPr>
          <p:nvPr>
            <p:ph idx="1"/>
          </p:nvPr>
        </p:nvSpPr>
        <p:spPr/>
        <p:txBody>
          <a:bodyPr/>
          <a:lstStyle/>
          <a:p>
            <a:pPr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When the values of </a:t>
            </a:r>
            <a:r>
              <a:rPr lang="el-GR" altLang="en-US" dirty="0" smtClean="0">
                <a:latin typeface="Calibri" panose="020F0502020204030204" pitchFamily="34" charset="0"/>
                <a:ea typeface="ＭＳ Ｐゴシック" panose="020B0600070205080204" pitchFamily="34" charset="-128"/>
                <a:cs typeface="Calibri" panose="020F0502020204030204" pitchFamily="34" charset="0"/>
              </a:rPr>
              <a:t>Δ</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H</a:t>
            </a:r>
            <a:r>
              <a:rPr lang="en-IN"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and </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P</a:t>
            </a:r>
            <a:r>
              <a:rPr lang="en-IN"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one temperature are known, it is possible to calculate the value of </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P</a:t>
            </a:r>
            <a:r>
              <a:rPr lang="en-IN"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at another temperature </a:t>
            </a:r>
          </a:p>
          <a:p>
            <a:pPr lvl="1" eaLnBrk="1" hangingPunct="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Assume that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C</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does not depend on temperature</a:t>
            </a:r>
          </a:p>
          <a:p>
            <a:pPr lvl="1" eaLnBrk="1" hangingPunct="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At temperatures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T</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1</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and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T</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2</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58724" name="Object 1"/>
          <p:cNvGraphicFramePr>
            <a:graphicFrameLocks noChangeAspect="1"/>
          </p:cNvGraphicFramePr>
          <p:nvPr/>
        </p:nvGraphicFramePr>
        <p:xfrm>
          <a:off x="1447800" y="4899025"/>
          <a:ext cx="5861050" cy="954088"/>
        </p:xfrm>
        <a:graphic>
          <a:graphicData uri="http://schemas.openxmlformats.org/presentationml/2006/ole">
            <mc:AlternateContent xmlns:mc="http://schemas.openxmlformats.org/markup-compatibility/2006">
              <mc:Choice xmlns:v="urn:schemas-microsoft-com:vml" Requires="v">
                <p:oleObj spid="_x0000_s158753" name="Equation" r:id="rId4" imgW="2806700" imgH="457200" progId="Equation.DSMT4">
                  <p:embed/>
                </p:oleObj>
              </mc:Choice>
              <mc:Fallback>
                <p:oleObj name="Equation" r:id="rId4" imgW="2806700" imgH="4572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899025"/>
                        <a:ext cx="5861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Clausius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Clapeyron</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Equation </a:t>
            </a:r>
            <a:r>
              <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p>
        </p:txBody>
      </p:sp>
      <p:sp>
        <p:nvSpPr>
          <p:cNvPr id="160771" name="Rectangle 3"/>
          <p:cNvSpPr>
            <a:spLocks noGrp="1" noChangeArrowheads="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Rearranging the equation gives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endParaRPr lang="en-US" altLang="en-US" i="1"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US" altLang="en-US" i="1" dirty="0" err="1" smtClean="0">
                <a:latin typeface="Calibri" panose="020F0502020204030204" pitchFamily="34" charset="0"/>
                <a:ea typeface="ＭＳ Ｐゴシック" panose="020B0600070205080204" pitchFamily="34" charset="-128"/>
                <a:cs typeface="Calibri" panose="020F0502020204030204" pitchFamily="34" charset="0"/>
              </a:rPr>
              <a:t>P</a:t>
            </a:r>
            <a:r>
              <a:rPr lang="en-US"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US"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vapor pressure</a:t>
            </a:r>
          </a:p>
          <a:p>
            <a:pPr lvl="1"/>
            <a:r>
              <a:rPr lang="el-GR" altLang="en-US" dirty="0" smtClean="0">
                <a:latin typeface="Calibri" panose="020F0502020204030204" pitchFamily="34" charset="0"/>
                <a:ea typeface="ＭＳ Ｐゴシック" panose="020B0600070205080204" pitchFamily="34" charset="-128"/>
                <a:cs typeface="Calibri" panose="020F0502020204030204" pitchFamily="34" charset="0"/>
              </a:rPr>
              <a:t>Δ</a:t>
            </a:r>
            <a:r>
              <a:rPr lang="en-US" altLang="en-US" i="1" dirty="0" err="1" smtClean="0">
                <a:latin typeface="Calibri" panose="020F0502020204030204" pitchFamily="34" charset="0"/>
                <a:ea typeface="ＭＳ Ｐゴシック" panose="020B0600070205080204" pitchFamily="34" charset="-128"/>
                <a:cs typeface="Calibri" panose="020F0502020204030204" pitchFamily="34" charset="0"/>
              </a:rPr>
              <a:t>H</a:t>
            </a:r>
            <a:r>
              <a:rPr lang="en-US" altLang="en-US" baseline="-25000" dirty="0" err="1" smtClean="0">
                <a:latin typeface="Calibri" panose="020F0502020204030204" pitchFamily="34" charset="0"/>
                <a:ea typeface="ＭＳ Ｐゴシック" panose="020B0600070205080204" pitchFamily="34" charset="-128"/>
                <a:cs typeface="Calibri" panose="020F0502020204030204" pitchFamily="34" charset="0"/>
              </a:rPr>
              <a:t>vap</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enthalpy of vaporization</a:t>
            </a:r>
          </a:p>
          <a:p>
            <a:pPr lvl="1"/>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R</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Universal gas constant</a:t>
            </a:r>
          </a:p>
          <a:p>
            <a:pPr lvl="1"/>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temperature (in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Kelvin</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a:r>
            <a:endParaRPr lang="el-GR"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0772"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60773"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BA81B85B-4739-4F7A-8788-DF9F2AA016B4}" type="slidenum">
              <a:rPr lang="en-US" altLang="en-US" sz="1000">
                <a:solidFill>
                  <a:schemeClr val="tx1"/>
                </a:solidFill>
              </a:rPr>
              <a:pPr>
                <a:spcBef>
                  <a:spcPct val="0"/>
                </a:spcBef>
                <a:buClrTx/>
                <a:buFontTx/>
                <a:buNone/>
              </a:pPr>
              <a:t>109</a:t>
            </a:fld>
            <a:endParaRPr lang="en-US" altLang="en-US" sz="1000">
              <a:solidFill>
                <a:schemeClr val="tx1"/>
              </a:solidFill>
            </a:endParaRPr>
          </a:p>
        </p:txBody>
      </p:sp>
      <p:graphicFrame>
        <p:nvGraphicFramePr>
          <p:cNvPr id="160777" name="Object 1"/>
          <p:cNvGraphicFramePr>
            <a:graphicFrameLocks noChangeAspect="1"/>
          </p:cNvGraphicFramePr>
          <p:nvPr/>
        </p:nvGraphicFramePr>
        <p:xfrm>
          <a:off x="1733550" y="2897188"/>
          <a:ext cx="4665663" cy="1331912"/>
        </p:xfrm>
        <a:graphic>
          <a:graphicData uri="http://schemas.openxmlformats.org/presentationml/2006/ole">
            <mc:AlternateContent xmlns:mc="http://schemas.openxmlformats.org/markup-compatibility/2006">
              <mc:Choice xmlns:v="urn:schemas-microsoft-com:vml" Requires="v">
                <p:oleObj spid="_x0000_s160808" name="Equation" r:id="rId4" imgW="1866090" imgH="533169" progId="Equation.DSMT4">
                  <p:embed/>
                </p:oleObj>
              </mc:Choice>
              <mc:Fallback>
                <p:oleObj name="Equation" r:id="rId4" imgW="1866090" imgH="533169"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2897188"/>
                        <a:ext cx="466566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Hydrogen Bonding in Water</a:t>
            </a:r>
          </a:p>
        </p:txBody>
      </p:sp>
      <p:pic>
        <p:nvPicPr>
          <p:cNvPr id="24580" name="Picture 3" descr="The figure contains two images. &#10;The first image illustrates the structure of the polar water molecule.&#10;The second image depicts hydrogen bonding among water molecules. The small size of the hydrogen molecules facilitates close interactions.&#10;" title="Figure 10.3 - Hydrogen Bonding in Wa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2133600"/>
            <a:ext cx="74676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Example 10.6 - Calculating Vapor Pressure</a:t>
            </a:r>
            <a:endParaRPr lang="en-US" dirty="0"/>
          </a:p>
        </p:txBody>
      </p:sp>
      <p:sp>
        <p:nvSpPr>
          <p:cNvPr id="3" name="Content Placeholder 2"/>
          <p:cNvSpPr>
            <a:spLocks noGrp="1"/>
          </p:cNvSpPr>
          <p:nvPr>
            <p:ph idx="1"/>
          </p:nvPr>
        </p:nvSpPr>
        <p:spPr/>
        <p:txBody>
          <a:bodyPr/>
          <a:lstStyle/>
          <a:p>
            <a:r>
              <a:rPr lang="en-US" dirty="0"/>
              <a:t>The vapor pressure of water at </a:t>
            </a:r>
            <a:r>
              <a:rPr lang="en-US" dirty="0" smtClean="0"/>
              <a:t>25</a:t>
            </a:r>
            <a:r>
              <a:rPr lang="en-US" dirty="0" smtClean="0">
                <a:latin typeface="Times New Roman" panose="02020603050405020304" pitchFamily="18" charset="0"/>
                <a:cs typeface="Times New Roman" panose="02020603050405020304" pitchFamily="18" charset="0"/>
              </a:rPr>
              <a:t>°</a:t>
            </a:r>
            <a:r>
              <a:rPr lang="en-US" dirty="0" smtClean="0"/>
              <a:t>C </a:t>
            </a:r>
            <a:r>
              <a:rPr lang="en-US" dirty="0"/>
              <a:t>is 23.8 </a:t>
            </a:r>
            <a:r>
              <a:rPr lang="en-US" dirty="0" err="1"/>
              <a:t>torr</a:t>
            </a:r>
            <a:r>
              <a:rPr lang="en-US" dirty="0"/>
              <a:t>, and the heat of vaporization of </a:t>
            </a:r>
            <a:r>
              <a:rPr lang="en-US" dirty="0" smtClean="0"/>
              <a:t>water at 25</a:t>
            </a:r>
            <a:r>
              <a:rPr lang="en-US" dirty="0">
                <a:latin typeface="Times New Roman" panose="02020603050405020304" pitchFamily="18" charset="0"/>
                <a:cs typeface="Times New Roman" panose="02020603050405020304" pitchFamily="18" charset="0"/>
              </a:rPr>
              <a:t>°</a:t>
            </a:r>
            <a:r>
              <a:rPr lang="en-US" dirty="0" smtClean="0"/>
              <a:t>C </a:t>
            </a:r>
            <a:r>
              <a:rPr lang="en-US" dirty="0"/>
              <a:t>is 43.9 </a:t>
            </a:r>
            <a:r>
              <a:rPr lang="en-US" dirty="0" smtClean="0"/>
              <a:t>kJ/</a:t>
            </a:r>
            <a:r>
              <a:rPr lang="en-US" dirty="0" err="1" smtClean="0"/>
              <a:t>mol</a:t>
            </a:r>
            <a:endParaRPr lang="en-US" dirty="0" smtClean="0"/>
          </a:p>
          <a:p>
            <a:pPr lvl="1"/>
            <a:r>
              <a:rPr lang="en-US" dirty="0" smtClean="0"/>
              <a:t>Calculate </a:t>
            </a:r>
            <a:r>
              <a:rPr lang="en-US" dirty="0"/>
              <a:t>the vapor pressure of water at </a:t>
            </a:r>
            <a:r>
              <a:rPr lang="en-US" dirty="0" smtClean="0"/>
              <a:t>50</a:t>
            </a:r>
            <a:r>
              <a:rPr lang="en-US" dirty="0" smtClean="0">
                <a:latin typeface="Times New Roman" panose="02020603050405020304" pitchFamily="18" charset="0"/>
                <a:cs typeface="Times New Roman" panose="02020603050405020304" pitchFamily="18" charset="0"/>
              </a:rPr>
              <a:t>°</a:t>
            </a:r>
            <a:r>
              <a:rPr lang="en-US" dirty="0" smtClean="0"/>
              <a:t>C</a:t>
            </a:r>
            <a:endParaRPr lang="en-US" dirty="0"/>
          </a:p>
        </p:txBody>
      </p:sp>
    </p:spTree>
    <p:extLst>
      <p:ext uri="{BB962C8B-B14F-4D97-AF65-F5344CB8AC3E}">
        <p14:creationId xmlns:p14="http://schemas.microsoft.com/office/powerpoint/2010/main" val="42603360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Example 10.6 - Solution</a:t>
            </a:r>
            <a:endParaRPr lang="en-US" dirty="0"/>
          </a:p>
        </p:txBody>
      </p:sp>
      <p:sp>
        <p:nvSpPr>
          <p:cNvPr id="3" name="Content Placeholder 2"/>
          <p:cNvSpPr>
            <a:spLocks noGrp="1"/>
          </p:cNvSpPr>
          <p:nvPr>
            <p:ph idx="1"/>
          </p:nvPr>
        </p:nvSpPr>
        <p:spPr/>
        <p:txBody>
          <a:bodyPr/>
          <a:lstStyle/>
          <a:p>
            <a:r>
              <a:rPr lang="en-US" dirty="0" smtClean="0"/>
              <a:t>We will use the following equation:</a:t>
            </a:r>
          </a:p>
          <a:p>
            <a:endParaRPr lang="en-US" dirty="0"/>
          </a:p>
          <a:p>
            <a:endParaRPr lang="en-US" dirty="0" smtClean="0"/>
          </a:p>
          <a:p>
            <a:r>
              <a:rPr lang="en-US" dirty="0" smtClean="0"/>
              <a:t>For water we have </a:t>
            </a:r>
          </a:p>
          <a:p>
            <a:pPr lvl="1"/>
            <a:r>
              <a:rPr lang="en-US" i="1" dirty="0"/>
              <a:t>P</a:t>
            </a:r>
            <a:r>
              <a:rPr lang="en-US" baseline="-25000" dirty="0"/>
              <a:t>vap,</a:t>
            </a:r>
            <a:r>
              <a:rPr lang="en-US" i="1" baseline="-25000" dirty="0"/>
              <a:t>T</a:t>
            </a:r>
            <a:r>
              <a:rPr lang="en-US" baseline="-48000" dirty="0"/>
              <a:t>1</a:t>
            </a:r>
            <a:r>
              <a:rPr lang="en-US" dirty="0"/>
              <a:t> </a:t>
            </a:r>
            <a:r>
              <a:rPr lang="en-US" dirty="0" smtClean="0"/>
              <a:t>= </a:t>
            </a:r>
            <a:r>
              <a:rPr lang="en-US" dirty="0"/>
              <a:t>23.8 </a:t>
            </a:r>
            <a:r>
              <a:rPr lang="en-US" dirty="0" err="1"/>
              <a:t>torr</a:t>
            </a:r>
            <a:endParaRPr lang="en-US" dirty="0"/>
          </a:p>
          <a:p>
            <a:pPr lvl="1"/>
            <a:r>
              <a:rPr lang="de-DE" i="1" dirty="0"/>
              <a:t>T</a:t>
            </a:r>
            <a:r>
              <a:rPr lang="de-DE" baseline="-25000" dirty="0"/>
              <a:t>1</a:t>
            </a:r>
            <a:r>
              <a:rPr lang="de-DE" dirty="0"/>
              <a:t> </a:t>
            </a:r>
            <a:r>
              <a:rPr lang="de-DE" dirty="0" smtClean="0"/>
              <a:t>= </a:t>
            </a:r>
            <a:r>
              <a:rPr lang="de-DE" dirty="0"/>
              <a:t>25 </a:t>
            </a:r>
            <a:r>
              <a:rPr lang="de-DE" dirty="0" smtClean="0"/>
              <a:t>+ </a:t>
            </a:r>
            <a:r>
              <a:rPr lang="de-DE" dirty="0"/>
              <a:t>273 </a:t>
            </a:r>
            <a:r>
              <a:rPr lang="de-DE" dirty="0" smtClean="0"/>
              <a:t>= </a:t>
            </a:r>
            <a:r>
              <a:rPr lang="de-DE" dirty="0"/>
              <a:t>298 </a:t>
            </a:r>
            <a:r>
              <a:rPr lang="de-DE" dirty="0" smtClean="0"/>
              <a:t>K	</a:t>
            </a:r>
            <a:r>
              <a:rPr lang="de-DE" i="1" dirty="0" smtClean="0"/>
              <a:t>T</a:t>
            </a:r>
            <a:r>
              <a:rPr lang="de-DE" baseline="-25000" dirty="0" smtClean="0"/>
              <a:t>2</a:t>
            </a:r>
            <a:r>
              <a:rPr lang="de-DE" dirty="0" smtClean="0"/>
              <a:t> = 50 + </a:t>
            </a:r>
            <a:r>
              <a:rPr lang="de-DE" dirty="0"/>
              <a:t>273 </a:t>
            </a:r>
            <a:r>
              <a:rPr lang="de-DE" dirty="0" smtClean="0"/>
              <a:t>= </a:t>
            </a:r>
            <a:r>
              <a:rPr lang="de-DE" dirty="0"/>
              <a:t>323 K</a:t>
            </a:r>
          </a:p>
          <a:p>
            <a:pPr lvl="1"/>
            <a:r>
              <a:rPr lang="el-GR" dirty="0" smtClean="0"/>
              <a:t>Δ</a:t>
            </a:r>
            <a:r>
              <a:rPr lang="en-US" i="1" dirty="0" err="1" smtClean="0"/>
              <a:t>H</a:t>
            </a:r>
            <a:r>
              <a:rPr lang="en-US" baseline="-25000" dirty="0" err="1" smtClean="0"/>
              <a:t>vap</a:t>
            </a:r>
            <a:r>
              <a:rPr lang="en-US" dirty="0" smtClean="0"/>
              <a:t> = </a:t>
            </a:r>
            <a:r>
              <a:rPr lang="en-US" dirty="0"/>
              <a:t>43.9 kJ/</a:t>
            </a:r>
            <a:r>
              <a:rPr lang="en-US" dirty="0" err="1"/>
              <a:t>mol</a:t>
            </a:r>
            <a:r>
              <a:rPr lang="en-US" dirty="0"/>
              <a:t> </a:t>
            </a:r>
            <a:r>
              <a:rPr lang="en-US" dirty="0" smtClean="0"/>
              <a:t>= </a:t>
            </a:r>
            <a:r>
              <a:rPr lang="en-US" dirty="0"/>
              <a:t>43,900 J/</a:t>
            </a:r>
            <a:r>
              <a:rPr lang="en-US" dirty="0" err="1"/>
              <a:t>mol</a:t>
            </a:r>
            <a:endParaRPr lang="en-US" dirty="0"/>
          </a:p>
          <a:p>
            <a:pPr lvl="1"/>
            <a:r>
              <a:rPr lang="pt-BR" i="1" dirty="0"/>
              <a:t>R </a:t>
            </a:r>
            <a:r>
              <a:rPr lang="pt-BR" dirty="0" smtClean="0"/>
              <a:t>= </a:t>
            </a:r>
            <a:r>
              <a:rPr lang="pt-BR" dirty="0"/>
              <a:t>8.3145 J/K </a:t>
            </a:r>
            <a:r>
              <a:rPr lang="pt-BR" dirty="0" smtClean="0"/>
              <a:t>· </a:t>
            </a:r>
            <a:r>
              <a:rPr lang="pt-BR" dirty="0"/>
              <a:t>mol</a:t>
            </a:r>
            <a:endParaRPr lang="en-US" dirty="0" smtClean="0"/>
          </a:p>
          <a:p>
            <a:endParaRPr lang="en-US" dirty="0"/>
          </a:p>
        </p:txBody>
      </p:sp>
      <p:graphicFrame>
        <p:nvGraphicFramePr>
          <p:cNvPr id="4" name="Object 1"/>
          <p:cNvGraphicFramePr>
            <a:graphicFrameLocks noChangeAspect="1"/>
          </p:cNvGraphicFramePr>
          <p:nvPr>
            <p:extLst>
              <p:ext uri="{D42A27DB-BD31-4B8C-83A1-F6EECF244321}">
                <p14:modId xmlns:p14="http://schemas.microsoft.com/office/powerpoint/2010/main" val="521067797"/>
              </p:ext>
            </p:extLst>
          </p:nvPr>
        </p:nvGraphicFramePr>
        <p:xfrm>
          <a:off x="2934795" y="2804066"/>
          <a:ext cx="3602115" cy="1028299"/>
        </p:xfrm>
        <a:graphic>
          <a:graphicData uri="http://schemas.openxmlformats.org/presentationml/2006/ole">
            <mc:AlternateContent xmlns:mc="http://schemas.openxmlformats.org/markup-compatibility/2006">
              <mc:Choice xmlns:v="urn:schemas-microsoft-com:vml" Requires="v">
                <p:oleObj spid="_x0000_s162830" name="Equation" r:id="rId3" imgW="1866090" imgH="533169" progId="Equation.DSMT4">
                  <p:embed/>
                </p:oleObj>
              </mc:Choice>
              <mc:Fallback>
                <p:oleObj name="Equation" r:id="rId3" imgW="1866090" imgH="53316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795" y="2804066"/>
                        <a:ext cx="3602115" cy="102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485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Example 10.6 - Solution </a:t>
            </a:r>
            <a:r>
              <a:rPr lang="en-US" sz="2000" dirty="0" smtClean="0"/>
              <a:t>(Continued)</a:t>
            </a:r>
            <a:endParaRPr lang="en-US" sz="2000"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dirty="0" smtClean="0"/>
              <a:t>Taking the antilog of both sides gives</a:t>
            </a:r>
          </a:p>
          <a:p>
            <a:pPr marL="0" indent="0">
              <a:buNone/>
            </a:pPr>
            <a:endParaRPr lang="en-US" dirty="0"/>
          </a:p>
        </p:txBody>
      </p:sp>
      <p:graphicFrame>
        <p:nvGraphicFramePr>
          <p:cNvPr id="4" name="Object 1"/>
          <p:cNvGraphicFramePr>
            <a:graphicFrameLocks noChangeAspect="1"/>
          </p:cNvGraphicFramePr>
          <p:nvPr>
            <p:extLst>
              <p:ext uri="{D42A27DB-BD31-4B8C-83A1-F6EECF244321}">
                <p14:modId xmlns:p14="http://schemas.microsoft.com/office/powerpoint/2010/main" val="1733573926"/>
              </p:ext>
            </p:extLst>
          </p:nvPr>
        </p:nvGraphicFramePr>
        <p:xfrm>
          <a:off x="1199245" y="2289175"/>
          <a:ext cx="6548438" cy="1028700"/>
        </p:xfrm>
        <a:graphic>
          <a:graphicData uri="http://schemas.openxmlformats.org/presentationml/2006/ole">
            <mc:AlternateContent xmlns:mc="http://schemas.openxmlformats.org/markup-compatibility/2006">
              <mc:Choice xmlns:v="urn:schemas-microsoft-com:vml" Requires="v">
                <p:oleObj spid="_x0000_s163882" name="Equation" r:id="rId3" imgW="3390840" imgH="533160" progId="Equation.DSMT4">
                  <p:embed/>
                </p:oleObj>
              </mc:Choice>
              <mc:Fallback>
                <p:oleObj name="Equation" r:id="rId3" imgW="3390840" imgH="533160" progId="Equation.DSMT4">
                  <p:embed/>
                  <p:pic>
                    <p:nvPicPr>
                      <p:cNvPr id="0" name=""/>
                      <p:cNvPicPr>
                        <a:picLocks noChangeAspect="1" noChangeArrowheads="1"/>
                      </p:cNvPicPr>
                      <p:nvPr/>
                    </p:nvPicPr>
                    <p:blipFill>
                      <a:blip r:embed="rId4"/>
                      <a:srcRect/>
                      <a:stretch>
                        <a:fillRect/>
                      </a:stretch>
                    </p:blipFill>
                    <p:spPr bwMode="auto">
                      <a:xfrm>
                        <a:off x="1199245" y="2289175"/>
                        <a:ext cx="65484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1"/>
          <p:cNvGraphicFramePr>
            <a:graphicFrameLocks noChangeAspect="1"/>
          </p:cNvGraphicFramePr>
          <p:nvPr>
            <p:extLst>
              <p:ext uri="{D42A27DB-BD31-4B8C-83A1-F6EECF244321}">
                <p14:modId xmlns:p14="http://schemas.microsoft.com/office/powerpoint/2010/main" val="2212668447"/>
              </p:ext>
            </p:extLst>
          </p:nvPr>
        </p:nvGraphicFramePr>
        <p:xfrm>
          <a:off x="3249613" y="3355975"/>
          <a:ext cx="2427287" cy="1028700"/>
        </p:xfrm>
        <a:graphic>
          <a:graphicData uri="http://schemas.openxmlformats.org/presentationml/2006/ole">
            <mc:AlternateContent xmlns:mc="http://schemas.openxmlformats.org/markup-compatibility/2006">
              <mc:Choice xmlns:v="urn:schemas-microsoft-com:vml" Requires="v">
                <p:oleObj spid="_x0000_s163883" name="Equation" r:id="rId5" imgW="1257120" imgH="533160" progId="Equation.DSMT4">
                  <p:embed/>
                </p:oleObj>
              </mc:Choice>
              <mc:Fallback>
                <p:oleObj name="Equation" r:id="rId5" imgW="1257120" imgH="533160" progId="Equation.DSMT4">
                  <p:embed/>
                  <p:pic>
                    <p:nvPicPr>
                      <p:cNvPr id="0" name=""/>
                      <p:cNvPicPr>
                        <a:picLocks noChangeAspect="1" noChangeArrowheads="1"/>
                      </p:cNvPicPr>
                      <p:nvPr/>
                    </p:nvPicPr>
                    <p:blipFill>
                      <a:blip r:embed="rId6"/>
                      <a:srcRect/>
                      <a:stretch>
                        <a:fillRect/>
                      </a:stretch>
                    </p:blipFill>
                    <p:spPr bwMode="auto">
                      <a:xfrm>
                        <a:off x="3249613" y="3355975"/>
                        <a:ext cx="24272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69985516"/>
              </p:ext>
            </p:extLst>
          </p:nvPr>
        </p:nvGraphicFramePr>
        <p:xfrm>
          <a:off x="3442022" y="4963181"/>
          <a:ext cx="2196454" cy="1500016"/>
        </p:xfrm>
        <a:graphic>
          <a:graphicData uri="http://schemas.openxmlformats.org/presentationml/2006/ole">
            <mc:AlternateContent xmlns:mc="http://schemas.openxmlformats.org/markup-compatibility/2006">
              <mc:Choice xmlns:v="urn:schemas-microsoft-com:vml" Requires="v">
                <p:oleObj spid="_x0000_s163884" name="Equation" r:id="rId7" imgW="1041120" imgH="711000" progId="Equation.DSMT4">
                  <p:embed/>
                </p:oleObj>
              </mc:Choice>
              <mc:Fallback>
                <p:oleObj name="Equation" r:id="rId7" imgW="1041120" imgH="711000" progId="Equation.DSMT4">
                  <p:embed/>
                  <p:pic>
                    <p:nvPicPr>
                      <p:cNvPr id="0" name=""/>
                      <p:cNvPicPr/>
                      <p:nvPr/>
                    </p:nvPicPr>
                    <p:blipFill>
                      <a:blip r:embed="rId8"/>
                      <a:stretch>
                        <a:fillRect/>
                      </a:stretch>
                    </p:blipFill>
                    <p:spPr>
                      <a:xfrm>
                        <a:off x="3442022" y="4963181"/>
                        <a:ext cx="2196454" cy="1500016"/>
                      </a:xfrm>
                      <a:prstGeom prst="rect">
                        <a:avLst/>
                      </a:prstGeom>
                    </p:spPr>
                  </p:pic>
                </p:oleObj>
              </mc:Fallback>
            </mc:AlternateContent>
          </a:graphicData>
        </a:graphic>
      </p:graphicFrame>
    </p:spTree>
    <p:extLst>
      <p:ext uri="{BB962C8B-B14F-4D97-AF65-F5344CB8AC3E}">
        <p14:creationId xmlns:p14="http://schemas.microsoft.com/office/powerpoint/2010/main" val="16347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Sublimation</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2819"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Process in which solids change to gases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without passing through the liquid state</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Occurs with dry ice and iodine</a:t>
            </a:r>
          </a:p>
        </p:txBody>
      </p:sp>
      <p:pic>
        <p:nvPicPr>
          <p:cNvPr id="162820" name="Picture 3" descr="This image depicts the process of iodine being heated in a test tube. This causes it to sublime and form crystals of solid iodine at the bottom of the tube cooled by ice." title="Sublim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4413" y="3086100"/>
            <a:ext cx="28527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Changes of State</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3843" name="Content Placeholder 2"/>
          <p:cNvSpPr>
            <a:spLocks noGrp="1"/>
          </p:cNvSpPr>
          <p:nvPr>
            <p:ph idx="1"/>
          </p:nvPr>
        </p:nvSpPr>
        <p:spPr/>
        <p:txBody>
          <a:bodyPr/>
          <a:lstStyle/>
          <a:p>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Heating</a:t>
            </a:r>
            <a:r>
              <a:rPr lang="en-IN" altLang="en-US"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curve</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dirty="0" smtClean="0"/>
              <a:t>Plot of </a:t>
            </a:r>
            <a:r>
              <a:rPr lang="en-US" dirty="0"/>
              <a:t>temperature versus time for </a:t>
            </a:r>
            <a:r>
              <a:rPr lang="en-US" dirty="0" smtClean="0"/>
              <a:t>a process </a:t>
            </a:r>
            <a:r>
              <a:rPr lang="en-US" dirty="0"/>
              <a:t>where energy is added at a constant </a:t>
            </a:r>
            <a:r>
              <a:rPr lang="en-US" dirty="0" smtClean="0"/>
              <a:t>rate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When a solid is heated, it melts to form a liquid</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If the heating continues, it will eventually form the vapor phase</a:t>
            </a:r>
          </a:p>
          <a:p>
            <a:pPr marL="342900" lvl="1" indent="-342900"/>
            <a:r>
              <a:rPr lang="en-IN" altLang="en-US" sz="3200"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Heat of </a:t>
            </a:r>
            <a:r>
              <a:rPr lang="en-IN" altLang="en-US" sz="3200" b="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fusion (enthalpy of </a:t>
            </a:r>
            <a:r>
              <a:rPr lang="en-IN" altLang="en-US" sz="3200"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fusion</a:t>
            </a:r>
            <a:r>
              <a:rPr lang="en-US" altLang="en-US" sz="3200"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t>
            </a:r>
            <a:r>
              <a:rPr lang="en-IN" altLang="en-US" sz="3200" dirty="0" smtClean="0">
                <a:latin typeface="Calibri" panose="020F0502020204030204" pitchFamily="34" charset="0"/>
                <a:ea typeface="ＭＳ Ｐゴシック" panose="020B0600070205080204" pitchFamily="34" charset="-128"/>
                <a:cs typeface="Calibri" panose="020F0502020204030204" pitchFamily="34" charset="0"/>
              </a:rPr>
              <a:t>: Change in enthalpy at the melting point of a solid</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10.42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Heating Curve for a Specific Quantity of Water</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 name="Content Placeholder 1" descr="This graph illustrates the heating curve for a specific quantity of water. A horizontal arrow extends parallel to the x-axis and points to the right. This arrow is labeled heat added at a constant rate. The y-axis is labeled temperature in degrees Celsius. Starting from the bottom, the markings on the y-axis are labeled minus 20, 0, 20, 40, 60, 80, 100, 120, and 140. As the temperature increases, ice turns to ice and water, ice and water turn to water, water turns to water and steam, and water and steam turn to steam. The graph also depicts that when water is heated it turns to steam, and when water is cooled it turns to ice." title="Figure 10.42 - Heating Curve for a Specific Quantity of Wate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0965" y="2192932"/>
            <a:ext cx="6658570" cy="4307032"/>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Table 10.9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Melting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P</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oints and Enthalpies of Fusion for Several Representative Solids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 name="Content Placeholder 1" descr="This table lists the melting points and enthalpies of fusion for several representative solids.&#10;The table contains 9 rows and 3 columns. Column 1 is titled compound, column 2 is titled melting point in degrees Celsius, and column 3 is titled enthalpy of fusion in kilojoules per mole.&#10;&#10;In row 2, column 1 reads oxygen, column 2 reads minus 218, and column 3 reads 0.45.&#10;&#10;In row 3, column 1 reads hydrochloric acid, column 2 reads minus 114, and column 3 reads 1.99. &#10;&#10;In row 4, column 1 reads hydrogen iodide, column 2 reads minus 51, and column 3 reads 2.87.&#10;&#10;In row 5, column 1 reads carbon tetrachloride, column 2 reads minus 23, and column 3 reads 2.51.&#10;&#10;In row 6, column 1 reads chloroform, column 2 reads minus 64, and column 3 reads 9.20.&#10;&#10;In row 7, column 1 reads water, column 2 reads 0, and column 3 reads 6.02.&#10;&#10;In row 8, column 1 reads sodium fluoride, column 2 reads 992, and column 3 reads 29.3.&#10;&#10;In row 9, column 1 reads sodium chloride, column 2 reads 801, and column 3 reads 30.2&#10;" title="Table 10.9 - Melting Points and Enthalpies of Fusion for Several Representative Solid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2310378"/>
            <a:ext cx="8851900" cy="4151387"/>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Melting Point</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6915" name="Content Placeholder 2"/>
          <p:cNvSpPr>
            <a:spLocks noGrp="1"/>
          </p:cNvSpPr>
          <p:nvPr>
            <p:ph idx="1"/>
          </p:nvPr>
        </p:nvSpPr>
        <p:spPr>
          <a:xfrm>
            <a:off x="114300" y="2133600"/>
            <a:ext cx="4914900" cy="4572000"/>
          </a:xfrm>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temperature at which the solid and liquid have identical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pressures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 name="Picture 1" descr="This figure shows the vapor pressures of solid and liquid water as functions of temperature near 0 degrees Celsius. Below 0 degrees Celsius the vapor pressure&#10;of ice is less than the vapor pressure of liquid water. The vapor pressure of ice also has a larger temperature dependence than that of the liquid. Thus, as the temperature of the solid is increased, a point is eventually reached where the liquid and solid have identical vapor pressures. This is the melting point.&#10;" title="Melting Poi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830" y="1447800"/>
            <a:ext cx="3958786" cy="4724400"/>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10.44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Interaction of Solid and Liquid Water in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State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 name="Content Placeholder 1" descr="This figure depicts an apparatus that allows water in the solid and liquid states to interact only through the vapor state. The apparatus contains two sealed round-bottomed flasks. The flask on the left contains ice. There is an image next to this flask that depicts the molecular arrangement of ice. The flask on the right contains water. There is an image next to this flask that depicts the molecular arrangement of water. Both the flasks are connected by a glass extension with an opening that can be controlled by a valve. This extension allows for the passage of water vapor from both flasks. There is an image next to this extension that depicts water molecules in gaseous form." title="Figure 10.44 - Interaction of Solid and Liquid Water in the Vapor Stat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423" y="2146696"/>
            <a:ext cx="7172977" cy="4341188"/>
          </a:xfr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Temperature and </a:t>
            </a:r>
            <a:r>
              <a:rPr lang="en-IN" dirty="0" err="1" smtClean="0"/>
              <a:t>Vapor</a:t>
            </a:r>
            <a:r>
              <a:rPr lang="en-IN" dirty="0" smtClean="0"/>
              <a:t> Pressure - Case 1</a:t>
            </a:r>
            <a:endParaRPr lang="en-US" dirty="0"/>
          </a:p>
        </p:txBody>
      </p:sp>
      <p:sp>
        <p:nvSpPr>
          <p:cNvPr id="3" name="Content Placeholder 2"/>
          <p:cNvSpPr>
            <a:spLocks noGrp="1"/>
          </p:cNvSpPr>
          <p:nvPr>
            <p:ph idx="1"/>
          </p:nvPr>
        </p:nvSpPr>
        <p:spPr/>
        <p:txBody>
          <a:bodyPr/>
          <a:lstStyle/>
          <a:p>
            <a:r>
              <a:rPr lang="en-IN" dirty="0" smtClean="0"/>
              <a:t>Temperature at which the </a:t>
            </a:r>
            <a:r>
              <a:rPr lang="en-IN" dirty="0" err="1" smtClean="0"/>
              <a:t>vapor</a:t>
            </a:r>
            <a:r>
              <a:rPr lang="en-IN" dirty="0" smtClean="0"/>
              <a:t> pressure of the solid is greater than that of the liquid</a:t>
            </a:r>
          </a:p>
          <a:p>
            <a:pPr lvl="1"/>
            <a:r>
              <a:rPr lang="en-IN" dirty="0" smtClean="0"/>
              <a:t>The solid releases </a:t>
            </a:r>
            <a:r>
              <a:rPr lang="en-IN" dirty="0" err="1" smtClean="0"/>
              <a:t>vapor</a:t>
            </a:r>
            <a:r>
              <a:rPr lang="en-IN" dirty="0" smtClean="0"/>
              <a:t>, attempting to achieve equilibrium</a:t>
            </a:r>
          </a:p>
          <a:p>
            <a:pPr lvl="1"/>
            <a:r>
              <a:rPr lang="en-IN" dirty="0" smtClean="0"/>
              <a:t>The liquid attempts to achieve equilibrium by absorbing </a:t>
            </a:r>
            <a:r>
              <a:rPr lang="en-IN" dirty="0" err="1" smtClean="0"/>
              <a:t>vapor</a:t>
            </a:r>
            <a:endParaRPr lang="en-IN" dirty="0" smtClean="0"/>
          </a:p>
          <a:p>
            <a:pPr lvl="1"/>
            <a:r>
              <a:rPr lang="en-IN" dirty="0" smtClean="0"/>
              <a:t>Net effect - Conversion from solid to liquid through the </a:t>
            </a:r>
            <a:r>
              <a:rPr lang="en-IN" dirty="0" err="1" smtClean="0"/>
              <a:t>vapor</a:t>
            </a:r>
            <a:r>
              <a:rPr lang="en-IN" dirty="0" smtClean="0"/>
              <a:t> phase</a:t>
            </a:r>
          </a:p>
          <a:p>
            <a:pPr lvl="2"/>
            <a:r>
              <a:rPr lang="en-IN" dirty="0" smtClean="0"/>
              <a:t>Temperature would be above the melting point of ice</a:t>
            </a:r>
          </a:p>
          <a:p>
            <a:endParaRPr lang="en-US" dirty="0"/>
          </a:p>
        </p:txBody>
      </p:sp>
    </p:spTree>
    <p:extLst>
      <p:ext uri="{BB962C8B-B14F-4D97-AF65-F5344CB8AC3E}">
        <p14:creationId xmlns:p14="http://schemas.microsoft.com/office/powerpoint/2010/main" val="1385600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10.4</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Boiling Points of the Covalent Hydrides of the Elements in Groups 4A, 5A, 6A, and 7A</a:t>
            </a:r>
          </a:p>
        </p:txBody>
      </p:sp>
      <p:pic>
        <p:nvPicPr>
          <p:cNvPr id="26628" name="Picture 1" descr="This line graph depicts the boiling points of covalent hydrides of the elements in groups 4A, 5A, 6A, and 7A. Methane in Group 4A, ammonia in Group 5A, water in Group 6A, and hydrogen fluoride in Group 7A exhibit high boiling points in their respective groups. Silane in Group 4A, phosphine in Group 5A, hydrosulfuric acid in Group 6A, and hydrochloric acid in Group 7A exhibit low boiling points." title="Figure 10.4 - Figure 10.4 - Boiling Points of the Covalent Hydrides of the Elements in Groups 4A, 5A, 6A, and 7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155825"/>
            <a:ext cx="5857875"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Temperature and </a:t>
            </a:r>
            <a:r>
              <a:rPr lang="en-IN" dirty="0" err="1"/>
              <a:t>Vapor</a:t>
            </a:r>
            <a:r>
              <a:rPr lang="en-IN" dirty="0"/>
              <a:t> Pressure - Case </a:t>
            </a:r>
            <a:r>
              <a:rPr lang="en-IN" dirty="0" smtClean="0"/>
              <a:t>2</a:t>
            </a:r>
            <a:endParaRPr lang="en-US" dirty="0"/>
          </a:p>
        </p:txBody>
      </p:sp>
      <p:sp>
        <p:nvSpPr>
          <p:cNvPr id="3" name="Content Placeholder 2"/>
          <p:cNvSpPr>
            <a:spLocks noGrp="1"/>
          </p:cNvSpPr>
          <p:nvPr>
            <p:ph idx="1"/>
          </p:nvPr>
        </p:nvSpPr>
        <p:spPr/>
        <p:txBody>
          <a:bodyPr/>
          <a:lstStyle/>
          <a:p>
            <a:r>
              <a:rPr lang="en-IN" dirty="0" smtClean="0"/>
              <a:t>Temperature at which </a:t>
            </a:r>
            <a:r>
              <a:rPr lang="en-IN" dirty="0" err="1" smtClean="0"/>
              <a:t>vapor</a:t>
            </a:r>
            <a:r>
              <a:rPr lang="en-IN" dirty="0" smtClean="0"/>
              <a:t> pressure of the solid is less than that of the liquid</a:t>
            </a:r>
          </a:p>
          <a:p>
            <a:pPr lvl="1"/>
            <a:r>
              <a:rPr lang="en-IN" dirty="0" smtClean="0"/>
              <a:t>Liquid will </a:t>
            </a:r>
            <a:r>
              <a:rPr lang="en-IN" dirty="0" smtClean="0"/>
              <a:t>disappear, </a:t>
            </a:r>
            <a:r>
              <a:rPr lang="en-IN" dirty="0" smtClean="0"/>
              <a:t>and the amount of ice will increase</a:t>
            </a:r>
          </a:p>
          <a:p>
            <a:pPr lvl="1"/>
            <a:r>
              <a:rPr lang="en-IN" dirty="0" smtClean="0"/>
              <a:t>Solid will achieve equilibrium with the </a:t>
            </a:r>
            <a:r>
              <a:rPr lang="en-IN" dirty="0" err="1" smtClean="0"/>
              <a:t>vapor</a:t>
            </a:r>
            <a:endParaRPr lang="en-IN" dirty="0" smtClean="0"/>
          </a:p>
          <a:p>
            <a:pPr lvl="2"/>
            <a:r>
              <a:rPr lang="en-IN" dirty="0" smtClean="0"/>
              <a:t>Temperature should be below the melting point of ice</a:t>
            </a:r>
          </a:p>
          <a:p>
            <a:pPr lvl="1"/>
            <a:endParaRPr lang="en-US" dirty="0"/>
          </a:p>
        </p:txBody>
      </p:sp>
    </p:spTree>
    <p:extLst>
      <p:ext uri="{BB962C8B-B14F-4D97-AF65-F5344CB8AC3E}">
        <p14:creationId xmlns:p14="http://schemas.microsoft.com/office/powerpoint/2010/main" val="177060920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Temperature and </a:t>
            </a:r>
            <a:r>
              <a:rPr lang="en-IN" dirty="0" err="1"/>
              <a:t>Vapor</a:t>
            </a:r>
            <a:r>
              <a:rPr lang="en-IN" dirty="0"/>
              <a:t> Pressure - Case </a:t>
            </a:r>
            <a:r>
              <a:rPr lang="en-IN" dirty="0" smtClean="0"/>
              <a:t>3</a:t>
            </a:r>
            <a:endParaRPr lang="en-US" dirty="0"/>
          </a:p>
        </p:txBody>
      </p:sp>
      <p:sp>
        <p:nvSpPr>
          <p:cNvPr id="3" name="Content Placeholder 2"/>
          <p:cNvSpPr>
            <a:spLocks noGrp="1"/>
          </p:cNvSpPr>
          <p:nvPr>
            <p:ph idx="1"/>
          </p:nvPr>
        </p:nvSpPr>
        <p:spPr/>
        <p:txBody>
          <a:bodyPr/>
          <a:lstStyle/>
          <a:p>
            <a:r>
              <a:rPr lang="en-IN" dirty="0" smtClean="0"/>
              <a:t>Temperature </a:t>
            </a:r>
            <a:r>
              <a:rPr lang="en-US" dirty="0"/>
              <a:t>at which the vapor pressures of the solid and liquid are </a:t>
            </a:r>
            <a:r>
              <a:rPr lang="en-US" dirty="0" smtClean="0"/>
              <a:t>identical</a:t>
            </a:r>
          </a:p>
          <a:p>
            <a:pPr lvl="1"/>
            <a:r>
              <a:rPr lang="en-US" dirty="0" smtClean="0"/>
              <a:t>Coexist in the apparatus at equilibrium with the vapor</a:t>
            </a:r>
            <a:endParaRPr lang="en-IN" dirty="0" smtClean="0"/>
          </a:p>
          <a:p>
            <a:pPr lvl="1"/>
            <a:r>
              <a:rPr lang="en-IN" b="1" dirty="0" smtClean="0">
                <a:solidFill>
                  <a:srgbClr val="0070C0"/>
                </a:solidFill>
              </a:rPr>
              <a:t>Normal melting point</a:t>
            </a:r>
            <a:r>
              <a:rPr lang="en-IN" dirty="0" smtClean="0"/>
              <a:t>: Temperature at which the </a:t>
            </a:r>
            <a:r>
              <a:rPr lang="en-IN" dirty="0" err="1" smtClean="0"/>
              <a:t>vapor</a:t>
            </a:r>
            <a:r>
              <a:rPr lang="en-IN" dirty="0" smtClean="0"/>
              <a:t> pressures of the solid and liquid </a:t>
            </a:r>
            <a:r>
              <a:rPr lang="en-IN" dirty="0" smtClean="0"/>
              <a:t>states are </a:t>
            </a:r>
            <a:r>
              <a:rPr lang="en-IN" dirty="0" smtClean="0"/>
              <a:t>identical at 1 atmosphere of pressure</a:t>
            </a:r>
          </a:p>
          <a:p>
            <a:pPr lvl="2"/>
            <a:r>
              <a:rPr lang="en-IN" dirty="0" smtClean="0"/>
              <a:t>Represents the freezing point that enables existence of solid and liquid states</a:t>
            </a:r>
          </a:p>
        </p:txBody>
      </p:sp>
    </p:spTree>
    <p:extLst>
      <p:ext uri="{BB962C8B-B14F-4D97-AF65-F5344CB8AC3E}">
        <p14:creationId xmlns:p14="http://schemas.microsoft.com/office/powerpoint/2010/main" val="31242714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Temperature and </a:t>
            </a:r>
            <a:r>
              <a:rPr lang="en-IN" dirty="0" err="1"/>
              <a:t>Vapor</a:t>
            </a:r>
            <a:r>
              <a:rPr lang="en-IN" dirty="0"/>
              <a:t> Pressure - Case </a:t>
            </a:r>
            <a:r>
              <a:rPr lang="en-IN" dirty="0" smtClean="0"/>
              <a:t>3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1)</a:t>
            </a:r>
            <a:endParaRPr lang="en-US" sz="2000" dirty="0"/>
          </a:p>
        </p:txBody>
      </p:sp>
      <p:sp>
        <p:nvSpPr>
          <p:cNvPr id="3" name="Content Placeholder 2"/>
          <p:cNvSpPr>
            <a:spLocks noGrp="1"/>
          </p:cNvSpPr>
          <p:nvPr>
            <p:ph idx="1"/>
          </p:nvPr>
        </p:nvSpPr>
        <p:spPr>
          <a:xfrm>
            <a:off x="114300" y="2133600"/>
            <a:ext cx="4762500" cy="4572000"/>
          </a:xfrm>
        </p:spPr>
        <p:txBody>
          <a:bodyPr/>
          <a:lstStyle/>
          <a:p>
            <a:pPr marL="342900" lvl="1" indent="-342900"/>
            <a:r>
              <a:rPr lang="en-IN" b="1" dirty="0">
                <a:solidFill>
                  <a:srgbClr val="0070C0"/>
                </a:solidFill>
              </a:rPr>
              <a:t>Normal boiling </a:t>
            </a:r>
            <a:r>
              <a:rPr lang="en-IN" b="1" dirty="0" smtClean="0">
                <a:solidFill>
                  <a:srgbClr val="0070C0"/>
                </a:solidFill>
              </a:rPr>
              <a:t>point</a:t>
            </a:r>
            <a:endParaRPr lang="en-IN" dirty="0"/>
          </a:p>
          <a:p>
            <a:pPr marL="742950" lvl="2" indent="-342900"/>
            <a:r>
              <a:rPr lang="en-IN" dirty="0" smtClean="0"/>
              <a:t>Temperature </a:t>
            </a:r>
            <a:r>
              <a:rPr lang="en-IN" dirty="0"/>
              <a:t>at which the </a:t>
            </a:r>
            <a:r>
              <a:rPr lang="en-IN" dirty="0" err="1" smtClean="0"/>
              <a:t>vapor</a:t>
            </a:r>
            <a:r>
              <a:rPr lang="en-IN" dirty="0" smtClean="0"/>
              <a:t> </a:t>
            </a:r>
            <a:r>
              <a:rPr lang="en-IN" dirty="0"/>
              <a:t>pressure of the liquid is 1 atmosphere</a:t>
            </a:r>
          </a:p>
          <a:p>
            <a:r>
              <a:rPr lang="en-IN" dirty="0" smtClean="0"/>
              <a:t>Changes of state do not always occur at the boiling or melting point</a:t>
            </a:r>
          </a:p>
        </p:txBody>
      </p:sp>
      <p:pic>
        <p:nvPicPr>
          <p:cNvPr id="4" name="Content Placeholder 3" descr="This graph illustrates the changes in temperature and time when water is supercooled. The x-axis of the graph is labeled time and has an arrow pointing from left to right. The y-axis is labeled temperature in degrees Celsius and has 0 marked at the center. When liquid water is supercooled, the temperature drops rapidly below the expected freezing point. At some point the correct ordering occurs and ice rapidly forms, releasing energy in the exothermic process and bringing the temperature back up to the melting point, where the remainder of the water freezes. " title="Temperature and Vapor Pressure - Cas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59109" y="2274581"/>
            <a:ext cx="4379495" cy="387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1724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Temperature and </a:t>
            </a:r>
            <a:r>
              <a:rPr lang="en-IN" dirty="0" err="1"/>
              <a:t>Vapor</a:t>
            </a:r>
            <a:r>
              <a:rPr lang="en-IN" dirty="0"/>
              <a:t> Pressure - Case </a:t>
            </a:r>
            <a:r>
              <a:rPr lang="en-IN" dirty="0" smtClean="0"/>
              <a:t>3</a:t>
            </a:r>
            <a:r>
              <a:rPr lang="en-IN" altLang="en-US" sz="3200" dirty="0">
                <a:latin typeface="Calibri" panose="020F0502020204030204" pitchFamily="34" charset="0"/>
                <a:ea typeface="ＭＳ Ｐゴシック" panose="020B0600070205080204" pitchFamily="34" charset="-128"/>
                <a:cs typeface="Calibri" panose="020F0502020204030204" pitchFamily="34" charset="0"/>
              </a:rPr>
              <a:t>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2)</a:t>
            </a:r>
            <a:endParaRPr lang="en-US" sz="2000" dirty="0"/>
          </a:p>
        </p:txBody>
      </p:sp>
      <p:sp>
        <p:nvSpPr>
          <p:cNvPr id="3" name="Content Placeholder 2"/>
          <p:cNvSpPr>
            <a:spLocks noGrp="1"/>
          </p:cNvSpPr>
          <p:nvPr>
            <p:ph idx="1"/>
          </p:nvPr>
        </p:nvSpPr>
        <p:spPr>
          <a:xfrm>
            <a:off x="114300" y="2133600"/>
            <a:ext cx="8851900" cy="4572000"/>
          </a:xfrm>
        </p:spPr>
        <p:txBody>
          <a:bodyPr/>
          <a:lstStyle/>
          <a:p>
            <a:pPr lvl="1"/>
            <a:r>
              <a:rPr lang="en-IN" b="1" dirty="0" err="1">
                <a:solidFill>
                  <a:srgbClr val="0070C0"/>
                </a:solidFill>
              </a:rPr>
              <a:t>Supercooled</a:t>
            </a:r>
            <a:r>
              <a:rPr lang="en-IN" b="1" dirty="0">
                <a:solidFill>
                  <a:srgbClr val="0070C0"/>
                </a:solidFill>
              </a:rPr>
              <a:t> </a:t>
            </a:r>
            <a:r>
              <a:rPr lang="en-IN" dirty="0"/>
              <a:t>water </a:t>
            </a:r>
            <a:r>
              <a:rPr lang="en-IN" dirty="0" smtClean="0"/>
              <a:t>remains </a:t>
            </a:r>
            <a:r>
              <a:rPr lang="en-IN" dirty="0"/>
              <a:t>in the liquid state </a:t>
            </a:r>
            <a:r>
              <a:rPr lang="en-IN" dirty="0" smtClean="0"/>
              <a:t>below </a:t>
            </a:r>
            <a:r>
              <a:rPr lang="en-IN" dirty="0"/>
              <a:t>0</a:t>
            </a:r>
            <a:r>
              <a:rPr lang="el-GR" dirty="0"/>
              <a:t>°</a:t>
            </a:r>
            <a:r>
              <a:rPr lang="en-IN" dirty="0"/>
              <a:t>C and 1 </a:t>
            </a:r>
            <a:r>
              <a:rPr lang="en-IN" dirty="0" err="1"/>
              <a:t>atm</a:t>
            </a:r>
            <a:r>
              <a:rPr lang="en-IN" dirty="0"/>
              <a:t> of </a:t>
            </a:r>
            <a:r>
              <a:rPr lang="en-IN" dirty="0" smtClean="0"/>
              <a:t>pressure</a:t>
            </a:r>
            <a:endParaRPr lang="en-IN" b="1" dirty="0" smtClean="0">
              <a:solidFill>
                <a:srgbClr val="0070C0"/>
              </a:solidFill>
            </a:endParaRPr>
          </a:p>
          <a:p>
            <a:pPr lvl="1"/>
            <a:r>
              <a:rPr lang="en-IN" dirty="0" smtClean="0"/>
              <a:t>Water can be </a:t>
            </a:r>
            <a:r>
              <a:rPr lang="en-IN" b="1" dirty="0" smtClean="0">
                <a:solidFill>
                  <a:srgbClr val="0070C0"/>
                </a:solidFill>
              </a:rPr>
              <a:t>superheated</a:t>
            </a:r>
            <a:r>
              <a:rPr lang="en-IN" dirty="0" smtClean="0">
                <a:solidFill>
                  <a:srgbClr val="0070C0"/>
                </a:solidFill>
              </a:rPr>
              <a:t> </a:t>
            </a:r>
            <a:r>
              <a:rPr lang="en-IN" dirty="0" smtClean="0"/>
              <a:t>if it is heated rapidly</a:t>
            </a:r>
          </a:p>
          <a:p>
            <a:pPr lvl="2"/>
            <a:r>
              <a:rPr lang="en-IN" dirty="0" err="1" smtClean="0"/>
              <a:t>Vapor</a:t>
            </a:r>
            <a:r>
              <a:rPr lang="en-IN" dirty="0" smtClean="0"/>
              <a:t> pressure in the liquid is greater than atmospheric pressure</a:t>
            </a:r>
          </a:p>
          <a:p>
            <a:pPr lvl="2"/>
            <a:r>
              <a:rPr lang="en-IN" dirty="0" smtClean="0"/>
              <a:t>Bubbles formed burst before reaching the surface, resulting in bumping</a:t>
            </a:r>
          </a:p>
        </p:txBody>
      </p:sp>
    </p:spTree>
    <p:extLst>
      <p:ext uri="{BB962C8B-B14F-4D97-AF65-F5344CB8AC3E}">
        <p14:creationId xmlns:p14="http://schemas.microsoft.com/office/powerpoint/2010/main" val="25163819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smtClean="0"/>
              <a:t>Phase Diagram</a:t>
            </a:r>
            <a:endParaRPr lang="en-US" dirty="0"/>
          </a:p>
        </p:txBody>
      </p:sp>
      <p:sp>
        <p:nvSpPr>
          <p:cNvPr id="177154" name="Rectangle 2"/>
          <p:cNvSpPr>
            <a:spLocks noGrp="1" noChangeArrowheads="1"/>
          </p:cNvSpPr>
          <p:nvPr>
            <p:ph idx="1"/>
          </p:nvPr>
        </p:nvSpPr>
        <p:spPr/>
        <p:txBody>
          <a:bodyPr/>
          <a:lstStyle/>
          <a:p>
            <a:pPr>
              <a:spcBef>
                <a:spcPts val="300"/>
              </a:spcBef>
            </a:pPr>
            <a:r>
              <a:rPr lang="en-US" altLang="en-US" dirty="0" smtClean="0"/>
              <a:t>Convenient method of representing the phases of a substance as a function of 		   temperature and pressure</a:t>
            </a:r>
          </a:p>
          <a:p>
            <a:pPr>
              <a:spcBef>
                <a:spcPts val="300"/>
              </a:spcBef>
            </a:pPr>
            <a:r>
              <a:rPr lang="en-US" dirty="0" smtClean="0"/>
              <a:t>Phase diagram of water</a:t>
            </a:r>
          </a:p>
          <a:p>
            <a:pPr lvl="1">
              <a:spcBef>
                <a:spcPts val="300"/>
              </a:spcBef>
            </a:pPr>
            <a:r>
              <a:rPr lang="en-US" i="1" dirty="0" smtClean="0"/>
              <a:t>T</a:t>
            </a:r>
            <a:r>
              <a:rPr lang="en-US" baseline="-25000" dirty="0" smtClean="0"/>
              <a:t>m</a:t>
            </a:r>
            <a:r>
              <a:rPr lang="en-US" dirty="0" smtClean="0"/>
              <a:t> - Normal melting point</a:t>
            </a:r>
          </a:p>
          <a:p>
            <a:pPr lvl="1">
              <a:spcBef>
                <a:spcPts val="300"/>
              </a:spcBef>
            </a:pPr>
            <a:r>
              <a:rPr lang="en-US" i="1" dirty="0" smtClean="0"/>
              <a:t>T</a:t>
            </a:r>
            <a:r>
              <a:rPr lang="en-US" baseline="-25000" dirty="0" smtClean="0"/>
              <a:t>3</a:t>
            </a:r>
            <a:r>
              <a:rPr lang="en-US" dirty="0" smtClean="0"/>
              <a:t> </a:t>
            </a:r>
            <a:r>
              <a:rPr lang="en-US" dirty="0"/>
              <a:t>and </a:t>
            </a:r>
            <a:r>
              <a:rPr lang="en-US" i="1" dirty="0"/>
              <a:t>P</a:t>
            </a:r>
            <a:r>
              <a:rPr lang="en-US" baseline="-25000" dirty="0"/>
              <a:t>3</a:t>
            </a:r>
            <a:r>
              <a:rPr lang="en-US" dirty="0"/>
              <a:t> </a:t>
            </a:r>
            <a:r>
              <a:rPr lang="en-US" dirty="0" smtClean="0"/>
              <a:t>- Triple point</a:t>
            </a:r>
          </a:p>
          <a:p>
            <a:pPr lvl="1">
              <a:spcBef>
                <a:spcPts val="300"/>
              </a:spcBef>
            </a:pPr>
            <a:r>
              <a:rPr lang="en-US" i="1" dirty="0" smtClean="0"/>
              <a:t>T</a:t>
            </a:r>
            <a:r>
              <a:rPr lang="en-US" baseline="-25000" dirty="0" smtClean="0"/>
              <a:t>b</a:t>
            </a:r>
            <a:r>
              <a:rPr lang="en-US" dirty="0" smtClean="0"/>
              <a:t> - Normal boiling point</a:t>
            </a:r>
          </a:p>
          <a:p>
            <a:pPr lvl="1">
              <a:spcBef>
                <a:spcPts val="300"/>
              </a:spcBef>
            </a:pPr>
            <a:r>
              <a:rPr lang="en-US" i="1" dirty="0" smtClean="0"/>
              <a:t>T</a:t>
            </a:r>
            <a:r>
              <a:rPr lang="en-US" baseline="-25000" dirty="0" smtClean="0"/>
              <a:t>c</a:t>
            </a:r>
            <a:r>
              <a:rPr lang="en-US" dirty="0" smtClean="0"/>
              <a:t> - Critical temperature</a:t>
            </a:r>
          </a:p>
          <a:p>
            <a:pPr lvl="1">
              <a:spcBef>
                <a:spcPts val="300"/>
              </a:spcBef>
            </a:pPr>
            <a:r>
              <a:rPr lang="en-US" i="1" dirty="0" smtClean="0"/>
              <a:t>P</a:t>
            </a:r>
            <a:r>
              <a:rPr lang="en-US" baseline="-25000" dirty="0" smtClean="0"/>
              <a:t>c</a:t>
            </a:r>
            <a:r>
              <a:rPr lang="en-US" dirty="0" smtClean="0"/>
              <a:t> - Critical pressure</a:t>
            </a:r>
            <a:endParaRPr lang="en-US" altLang="en-US" dirty="0" smtClean="0"/>
          </a:p>
          <a:p>
            <a:pPr lvl="1">
              <a:spcBef>
                <a:spcPts val="300"/>
              </a:spcBef>
            </a:pPr>
            <a:endParaRPr lang="en-US" altLang="en-US" dirty="0" smtClean="0"/>
          </a:p>
        </p:txBody>
      </p:sp>
      <p:sp>
        <p:nvSpPr>
          <p:cNvPr id="17715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7715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DFAEEB4-4F3B-4F1D-B980-E7E8D3A6889C}" type="slidenum">
              <a:rPr lang="en-US" altLang="en-US" sz="1000">
                <a:solidFill>
                  <a:schemeClr val="tx1"/>
                </a:solidFill>
              </a:rPr>
              <a:pPr>
                <a:spcBef>
                  <a:spcPct val="0"/>
                </a:spcBef>
                <a:buClrTx/>
                <a:buFontTx/>
                <a:buNone/>
              </a:pPr>
              <a:t>124</a:t>
            </a:fld>
            <a:endParaRPr lang="en-US" altLang="en-US" sz="1000">
              <a:solidFill>
                <a:schemeClr val="tx1"/>
              </a:solidFill>
            </a:endParaRPr>
          </a:p>
        </p:txBody>
      </p:sp>
      <p:pic>
        <p:nvPicPr>
          <p:cNvPr id="2" name="Picture 1" descr="This figure contains the phase diagram of water. As per this diagram, the triple point for water occurs at 1 atmospheric pressure and 0.0098 degrees Celsius, and the critical point occurs at 218 atmospheric pressure and 374 degrees Celsius. At a pressure of 1 atmospheric pressure, solid carbon dioxide sublimes at minus 78 degrees Celsius. Water’s normal boiling point is 100 degrees Celsius, and its normal melting point is 0 degrees Celsius." title="Phase Diagram"/>
          <p:cNvPicPr>
            <a:picLocks noChangeAspect="1"/>
          </p:cNvPicPr>
          <p:nvPr/>
        </p:nvPicPr>
        <p:blipFill rotWithShape="1">
          <a:blip r:embed="rId3">
            <a:extLst>
              <a:ext uri="{28A0092B-C50C-407E-A947-70E740481C1C}">
                <a14:useLocalDpi xmlns:a14="http://schemas.microsoft.com/office/drawing/2010/main" val="0"/>
              </a:ext>
            </a:extLst>
          </a:blip>
          <a:srcRect t="5547" r="3974"/>
          <a:stretch/>
        </p:blipFill>
        <p:spPr>
          <a:xfrm>
            <a:off x="5197929" y="2726869"/>
            <a:ext cx="3891645" cy="3745223"/>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Phase Diagram </a:t>
            </a:r>
            <a:r>
              <a:rPr lang="en-IN" sz="2000" dirty="0" smtClean="0"/>
              <a:t>(Continued)</a:t>
            </a:r>
            <a:endParaRPr lang="en-US" sz="2000" dirty="0"/>
          </a:p>
        </p:txBody>
      </p:sp>
      <p:sp>
        <p:nvSpPr>
          <p:cNvPr id="177154" name="Rectangle 2"/>
          <p:cNvSpPr>
            <a:spLocks noGrp="1" noChangeArrowheads="1"/>
          </p:cNvSpPr>
          <p:nvPr>
            <p:ph idx="1"/>
          </p:nvPr>
        </p:nvSpPr>
        <p:spPr/>
        <p:txBody>
          <a:bodyPr/>
          <a:lstStyle/>
          <a:p>
            <a:pPr marL="500063" indent="-438150" eaLnBrk="1" hangingPunct="1">
              <a:defRPr/>
            </a:pPr>
            <a:r>
              <a:rPr lang="en-US" altLang="en-US" b="1" dirty="0">
                <a:solidFill>
                  <a:srgbClr val="0070C0"/>
                </a:solidFill>
              </a:rPr>
              <a:t>Triple point</a:t>
            </a:r>
            <a:r>
              <a:rPr lang="en-US" altLang="en-US" dirty="0"/>
              <a:t>: </a:t>
            </a:r>
            <a:r>
              <a:rPr lang="en-US" altLang="en-US" dirty="0" smtClean="0"/>
              <a:t>Temperature </a:t>
            </a:r>
            <a:r>
              <a:rPr lang="en-US" altLang="en-US" dirty="0"/>
              <a:t>at which all three phases exist simultaneously</a:t>
            </a:r>
          </a:p>
          <a:p>
            <a:pPr marL="500063" indent="-438150" eaLnBrk="1" hangingPunct="1">
              <a:defRPr/>
            </a:pPr>
            <a:r>
              <a:rPr lang="en-US" altLang="en-US" b="1" dirty="0" smtClean="0">
                <a:solidFill>
                  <a:srgbClr val="0070C0"/>
                </a:solidFill>
              </a:rPr>
              <a:t>Critical point</a:t>
            </a:r>
            <a:r>
              <a:rPr lang="en-US" altLang="en-US" dirty="0" smtClean="0"/>
              <a:t>: Defined by critical pressure and temperature</a:t>
            </a:r>
          </a:p>
          <a:p>
            <a:pPr marL="900113" lvl="1" indent="-438150" eaLnBrk="1" hangingPunct="1">
              <a:defRPr/>
            </a:pPr>
            <a:r>
              <a:rPr lang="en-US" altLang="en-US" b="1" dirty="0" smtClean="0">
                <a:solidFill>
                  <a:srgbClr val="0070C0"/>
                </a:solidFill>
              </a:rPr>
              <a:t>Critical pressure</a:t>
            </a:r>
            <a:r>
              <a:rPr lang="en-US" altLang="en-US" dirty="0" smtClean="0"/>
              <a:t>: Pressure required to produce liquefaction at the critical temperature </a:t>
            </a:r>
          </a:p>
          <a:p>
            <a:pPr marL="900113" lvl="1" indent="-438150" eaLnBrk="1" hangingPunct="1">
              <a:defRPr/>
            </a:pPr>
            <a:r>
              <a:rPr lang="en-US" altLang="en-US" b="1" dirty="0" smtClean="0">
                <a:solidFill>
                  <a:srgbClr val="0070C0"/>
                </a:solidFill>
              </a:rPr>
              <a:t>Critical </a:t>
            </a:r>
            <a:r>
              <a:rPr lang="en-US" altLang="en-US" b="1" dirty="0">
                <a:solidFill>
                  <a:srgbClr val="0070C0"/>
                </a:solidFill>
              </a:rPr>
              <a:t>temperature</a:t>
            </a:r>
            <a:r>
              <a:rPr lang="en-US" altLang="en-US" dirty="0"/>
              <a:t>: The temperature above which </a:t>
            </a:r>
            <a:r>
              <a:rPr lang="en-US" altLang="en-US" dirty="0" smtClean="0"/>
              <a:t>vapor cannot </a:t>
            </a:r>
            <a:r>
              <a:rPr lang="en-US" altLang="en-US" dirty="0"/>
              <a:t>be liquefied, irrespective of </a:t>
            </a:r>
            <a:r>
              <a:rPr lang="en-US" altLang="en-US" dirty="0" smtClean="0"/>
              <a:t>the pressure </a:t>
            </a:r>
            <a:r>
              <a:rPr lang="en-US" altLang="en-US" dirty="0"/>
              <a:t>applied </a:t>
            </a:r>
          </a:p>
        </p:txBody>
      </p:sp>
      <p:sp>
        <p:nvSpPr>
          <p:cNvPr id="17715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7715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DFAEEB4-4F3B-4F1D-B980-E7E8D3A6889C}" type="slidenum">
              <a:rPr lang="en-US" altLang="en-US" sz="1000">
                <a:solidFill>
                  <a:schemeClr val="tx1"/>
                </a:solidFill>
              </a:rPr>
              <a:pPr>
                <a:spcBef>
                  <a:spcPct val="0"/>
                </a:spcBef>
                <a:buClrTx/>
                <a:buFontTx/>
                <a:buNone/>
              </a:pPr>
              <a:t>125</a:t>
            </a:fld>
            <a:endParaRPr lang="en-US" altLang="en-US" sz="1000">
              <a:solidFill>
                <a:schemeClr val="tx1"/>
              </a:solidFill>
            </a:endParaRPr>
          </a:p>
        </p:txBody>
      </p:sp>
    </p:spTree>
    <p:extLst>
      <p:ext uri="{BB962C8B-B14F-4D97-AF65-F5344CB8AC3E}">
        <p14:creationId xmlns:p14="http://schemas.microsoft.com/office/powerpoint/2010/main" val="1535813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Phase Diagram </a:t>
            </a:r>
            <a:r>
              <a:rPr lang="en-IN" dirty="0" smtClean="0"/>
              <a:t>for </a:t>
            </a:r>
            <a:r>
              <a:rPr lang="en-IN" dirty="0" smtClean="0"/>
              <a:t>Water</a:t>
            </a:r>
            <a:endParaRPr lang="en-US" dirty="0"/>
          </a:p>
        </p:txBody>
      </p:sp>
      <p:sp>
        <p:nvSpPr>
          <p:cNvPr id="3" name="Content Placeholder 2"/>
          <p:cNvSpPr>
            <a:spLocks noGrp="1"/>
          </p:cNvSpPr>
          <p:nvPr>
            <p:ph idx="1"/>
          </p:nvPr>
        </p:nvSpPr>
        <p:spPr>
          <a:xfrm>
            <a:off x="114300" y="2133600"/>
            <a:ext cx="5295900" cy="4572000"/>
          </a:xfrm>
        </p:spPr>
        <p:txBody>
          <a:bodyPr/>
          <a:lstStyle/>
          <a:p>
            <a:pPr>
              <a:defRPr/>
            </a:pPr>
            <a:r>
              <a:rPr lang="en-IN" altLang="en-US" dirty="0" smtClean="0"/>
              <a:t>Describes a closed system</a:t>
            </a:r>
          </a:p>
          <a:p>
            <a:pPr>
              <a:defRPr/>
            </a:pPr>
            <a:r>
              <a:rPr lang="en-IN" altLang="en-US" dirty="0" smtClean="0"/>
              <a:t>At </a:t>
            </a:r>
            <a:r>
              <a:rPr lang="en-IN" altLang="en-US" dirty="0"/>
              <a:t>point </a:t>
            </a:r>
            <a:r>
              <a:rPr lang="en-IN" altLang="en-US" i="1" dirty="0" smtClean="0"/>
              <a:t>X, </a:t>
            </a:r>
            <a:r>
              <a:rPr lang="en-US" altLang="en-US" dirty="0" smtClean="0"/>
              <a:t>ice is subjected to increased pressure at constant temperature</a:t>
            </a:r>
          </a:p>
          <a:p>
            <a:pPr lvl="1">
              <a:defRPr/>
            </a:pPr>
            <a:r>
              <a:rPr lang="en-US" altLang="en-US" dirty="0" smtClean="0"/>
              <a:t>Solid/liquid line is crossed as the pressure is increased</a:t>
            </a:r>
            <a:endParaRPr lang="en-US" altLang="en-US" dirty="0"/>
          </a:p>
        </p:txBody>
      </p:sp>
      <p:pic>
        <p:nvPicPr>
          <p:cNvPr id="5" name="Picture 4" descr="This figure contains the phase diagram of water. As per this diagram, at certain conditions of temperature and pressure, denoted by x, water is a solid. However, with the increase in external pressure at a constant temperature, ice begins to melt. " title="Phase Diagram of Wa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7" y="1644650"/>
            <a:ext cx="3598415" cy="4731533"/>
          </a:xfrm>
          <a:prstGeom prst="rect">
            <a:avLst/>
          </a:prstGeom>
        </p:spPr>
      </p:pic>
    </p:spTree>
    <p:extLst>
      <p:ext uri="{BB962C8B-B14F-4D97-AF65-F5344CB8AC3E}">
        <p14:creationId xmlns:p14="http://schemas.microsoft.com/office/powerpoint/2010/main" val="29687201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Calibri" panose="020F0502020204030204" pitchFamily="34" charset="0"/>
                <a:ea typeface="ＭＳ Ｐゴシック" panose="020B0600070205080204" pitchFamily="34" charset="-128"/>
                <a:cs typeface="Calibri" panose="020F0502020204030204" pitchFamily="34" charset="0"/>
              </a:rPr>
              <a:t>Phase Diagram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for</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Water - Observations </a:t>
            </a:r>
            <a:endParaRPr lang="en-US" dirty="0"/>
          </a:p>
        </p:txBody>
      </p:sp>
      <p:sp>
        <p:nvSpPr>
          <p:cNvPr id="3" name="Content Placeholder 2"/>
          <p:cNvSpPr>
            <a:spLocks noGrp="1"/>
          </p:cNvSpPr>
          <p:nvPr>
            <p:ph idx="1"/>
          </p:nvPr>
        </p:nvSpPr>
        <p:spPr/>
        <p:txBody>
          <a:bodyPr/>
          <a:lstStyle/>
          <a:p>
            <a:pPr>
              <a:spcBef>
                <a:spcPts val="4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solid/liquid boundary line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has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 negative slope</a:t>
            </a:r>
          </a:p>
          <a:p>
            <a:pPr>
              <a:spcBef>
                <a:spcPts val="4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the melting point, liquid and solid are in dynamic equilibrium </a:t>
            </a:r>
          </a:p>
          <a:p>
            <a:pPr lvl="1">
              <a:spcBef>
                <a:spcPts val="4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When pressure is applied, the volume is reduced</a:t>
            </a:r>
          </a:p>
          <a:p>
            <a:pPr lvl="1">
              <a:spcBef>
                <a:spcPts val="4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 given mass of ice has more volume at 0</a:t>
            </a:r>
            <a:r>
              <a:rPr lang="en-US" altLang="en-US" dirty="0" smtClean="0">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 than the same mass of water in liquid state </a:t>
            </a:r>
          </a:p>
          <a:p>
            <a:pPr lvl="1">
              <a:spcBef>
                <a:spcPts val="4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Freezing point of water is less than 0</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 when external pressure is greater than 1 </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atm</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a:spcBef>
                <a:spcPts val="400"/>
              </a:spcBef>
            </a:pP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7395337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latin typeface="Calibri" panose="020F0502020204030204" pitchFamily="34" charset="0"/>
                <a:ea typeface="ＭＳ Ｐゴシック" panose="020B0600070205080204" pitchFamily="34" charset="-128"/>
                <a:cs typeface="Calibri" panose="020F0502020204030204" pitchFamily="34" charset="0"/>
              </a:rPr>
              <a:t>Phase Diagram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Water - Applications</a:t>
            </a:r>
            <a:endParaRPr lang="en-US" dirty="0"/>
          </a:p>
        </p:txBody>
      </p:sp>
      <p:sp>
        <p:nvSpPr>
          <p:cNvPr id="3" name="Content Placeholder 2"/>
          <p:cNvSpPr>
            <a:spLocks noGrp="1"/>
          </p:cNvSpPr>
          <p:nvPr>
            <p:ph idx="1"/>
          </p:nvPr>
        </p:nvSpPr>
        <p:spPr/>
        <p:txBody>
          <a:bodyPr/>
          <a:lstStyle/>
          <a:p>
            <a:pPr>
              <a:spcBef>
                <a:spcPts val="500"/>
              </a:spcBef>
              <a:defRPr/>
            </a:pPr>
            <a:r>
              <a:rPr lang="en-IN" dirty="0" smtClean="0"/>
              <a:t>Ice skating</a:t>
            </a:r>
          </a:p>
          <a:p>
            <a:pPr lvl="1">
              <a:spcBef>
                <a:spcPts val="500"/>
              </a:spcBef>
              <a:defRPr/>
            </a:pPr>
            <a:r>
              <a:rPr lang="en-US" altLang="en-US" dirty="0" smtClean="0"/>
              <a:t>Narrow </a:t>
            </a:r>
            <a:r>
              <a:rPr lang="en-US" altLang="en-US" dirty="0" smtClean="0"/>
              <a:t>blades </a:t>
            </a:r>
            <a:r>
              <a:rPr lang="en-US" altLang="en-US" dirty="0" smtClean="0"/>
              <a:t>of skates exert a large amount of pressure </a:t>
            </a:r>
          </a:p>
          <a:p>
            <a:pPr lvl="1">
              <a:spcBef>
                <a:spcPts val="500"/>
              </a:spcBef>
              <a:defRPr/>
            </a:pPr>
            <a:r>
              <a:rPr lang="en-US" altLang="en-US" dirty="0" smtClean="0"/>
              <a:t>Frictional heat </a:t>
            </a:r>
            <a:r>
              <a:rPr lang="en-US" altLang="en-US" dirty="0" smtClean="0"/>
              <a:t>caused </a:t>
            </a:r>
            <a:r>
              <a:rPr lang="en-US" altLang="en-US" dirty="0" smtClean="0"/>
              <a:t>when </a:t>
            </a:r>
            <a:r>
              <a:rPr lang="en-US" altLang="en-US" dirty="0" smtClean="0"/>
              <a:t>skates </a:t>
            </a:r>
            <a:r>
              <a:rPr lang="en-US" altLang="en-US" dirty="0" smtClean="0"/>
              <a:t>moves over </a:t>
            </a:r>
            <a:r>
              <a:rPr lang="en-US" altLang="en-US" dirty="0" smtClean="0"/>
              <a:t>ice contributes </a:t>
            </a:r>
            <a:r>
              <a:rPr lang="en-US" altLang="en-US" dirty="0" smtClean="0"/>
              <a:t>to further melting of ice</a:t>
            </a:r>
          </a:p>
          <a:p>
            <a:pPr lvl="1">
              <a:spcBef>
                <a:spcPts val="500"/>
              </a:spcBef>
              <a:defRPr/>
            </a:pPr>
            <a:r>
              <a:rPr lang="en-US" altLang="en-US" dirty="0" smtClean="0"/>
              <a:t>As the </a:t>
            </a:r>
            <a:r>
              <a:rPr lang="en-US" altLang="en-US" dirty="0" smtClean="0"/>
              <a:t>blades pass </a:t>
            </a:r>
            <a:r>
              <a:rPr lang="en-US" altLang="en-US" dirty="0" smtClean="0"/>
              <a:t>by, the liquid refreezes</a:t>
            </a:r>
          </a:p>
          <a:p>
            <a:pPr>
              <a:spcBef>
                <a:spcPts val="500"/>
              </a:spcBef>
              <a:defRPr/>
            </a:pPr>
            <a:r>
              <a:rPr lang="en-US" altLang="en-US" dirty="0" smtClean="0"/>
              <a:t>Low density of ice </a:t>
            </a:r>
          </a:p>
          <a:p>
            <a:pPr lvl="1">
              <a:spcBef>
                <a:spcPts val="500"/>
              </a:spcBef>
              <a:defRPr/>
            </a:pPr>
            <a:r>
              <a:rPr lang="en-US" altLang="en-US" dirty="0" smtClean="0"/>
              <a:t>Causes ice </a:t>
            </a:r>
            <a:r>
              <a:rPr lang="en-US" altLang="en-US" dirty="0" smtClean="0"/>
              <a:t>formed on rivers and lakes </a:t>
            </a:r>
            <a:r>
              <a:rPr lang="en-US" altLang="en-US" dirty="0" smtClean="0"/>
              <a:t>to float</a:t>
            </a:r>
            <a:r>
              <a:rPr lang="en-US" altLang="en-US" dirty="0" smtClean="0"/>
              <a:t>, </a:t>
            </a:r>
            <a:r>
              <a:rPr lang="en-US" altLang="en-US" dirty="0" smtClean="0"/>
              <a:t>and this </a:t>
            </a:r>
            <a:r>
              <a:rPr lang="en-US" altLang="en-US" dirty="0" smtClean="0"/>
              <a:t>helps </a:t>
            </a:r>
            <a:r>
              <a:rPr lang="en-US" altLang="en-US" dirty="0" smtClean="0"/>
              <a:t>prevent water bodies from freezing in the winter</a:t>
            </a:r>
          </a:p>
          <a:p>
            <a:pPr marL="0" indent="0">
              <a:spcBef>
                <a:spcPts val="500"/>
              </a:spcBef>
              <a:buNone/>
              <a:defRPr/>
            </a:pPr>
            <a:endParaRPr lang="en-US" altLang="en-US" dirty="0" smtClean="0"/>
          </a:p>
          <a:p>
            <a:pPr lvl="1">
              <a:spcBef>
                <a:spcPts val="500"/>
              </a:spcBef>
              <a:defRPr/>
            </a:pPr>
            <a:endParaRPr lang="en-US" dirty="0" smtClean="0"/>
          </a:p>
          <a:p>
            <a:pPr>
              <a:spcBef>
                <a:spcPts val="500"/>
              </a:spcBef>
            </a:pPr>
            <a:endParaRPr lang="en-US" dirty="0"/>
          </a:p>
        </p:txBody>
      </p:sp>
    </p:spTree>
    <p:extLst>
      <p:ext uri="{BB962C8B-B14F-4D97-AF65-F5344CB8AC3E}">
        <p14:creationId xmlns:p14="http://schemas.microsoft.com/office/powerpoint/2010/main" val="427189826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Table 10.10 </a:t>
            </a:r>
            <a:r>
              <a:rPr lang="en-IN" dirty="0" smtClean="0"/>
              <a:t>- Boiling Point of Water at Various Locations</a:t>
            </a:r>
            <a:endParaRPr lang="en-US" dirty="0"/>
          </a:p>
        </p:txBody>
      </p:sp>
      <p:pic>
        <p:nvPicPr>
          <p:cNvPr id="4" name="Content Placeholder 3" descr="This table contains the boiling point of water at different locations. The table contains 10 rows and 4 columns. Column 1 is titled location, column 2 is titled feet above sea level, column 3 is titled atmospheric pressure in torr, and column 4 is titled boiling point in degrees Celsius.&#10;&#10;In row 2, column 1 reads top of Mount Everest, Tibet; column 2 reads 29,028; column 3 reads 240; and column 4 reads 70. &#10;&#10;In row 3, column 1 reads top of Mount Mckinley, Alaska; column 2 reads 20,320; column 3 reads 340; and column 4 reads 79.&#10;&#10;In row 4, column 1 reads top of Mount Whitney, California; column 2 reads 14,494; column 3 reads 430; and column 4 reads 85. &#10;&#10;In row 5, column 1 reads Leadville, Colorado; column 2 reads 10,150; column 3 reads 510; and column 4 reads 89.&#10;&#10;In row 6, column 1 reads top of Mount Washington, New Hampshire; column 2 reads 6293; column 3 reads 590; and column 4 reads 93.&#10;&#10;In row 7, column 1 reads Boulder, Colorado; column 2 reads 5430; column 3 reads 610; and column 4 reads 94.&#10;&#10;In row 8, column 1 reads Madison, Wisconsin; column 2 reads 900; column 3 reads 730; and column 4 reads 99. &#10;&#10;In row 9, column 1 reads New York City, New York; column 2 reads 10; column 3 reads 760; and column 4 reads 100.&#10;&#10;In row 10, column 1 reads Death Valley, California; column 2 reads minus 282; column 3 reads 770; and column 4 reads 100.3.&#10;" title="Table 10.10 - Boiling Point of Water at Various Locatio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2815193"/>
            <a:ext cx="8851900" cy="3208813"/>
          </a:xfrm>
        </p:spPr>
      </p:pic>
    </p:spTree>
    <p:extLst>
      <p:ext uri="{BB962C8B-B14F-4D97-AF65-F5344CB8AC3E}">
        <p14:creationId xmlns:p14="http://schemas.microsoft.com/office/powerpoint/2010/main" val="3911496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London Dispersion Forces </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8675"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Forces that exist among noble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gas atoms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and nonpolar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An accidental instantaneous dipole that occurs in an atom can induce a similar dipole in a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neighboring</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atom</a:t>
            </a:r>
          </a:p>
          <a:p>
            <a:pPr lvl="1"/>
            <a:r>
              <a:rPr lang="en-US" dirty="0" smtClean="0"/>
              <a:t>Leads </a:t>
            </a:r>
            <a:r>
              <a:rPr lang="en-US" dirty="0"/>
              <a:t>to an interatomic attraction that is </a:t>
            </a:r>
            <a:r>
              <a:rPr lang="en-US" dirty="0" smtClean="0"/>
              <a:t>weak and short-lived</a:t>
            </a:r>
          </a:p>
          <a:p>
            <a:pPr lvl="2"/>
            <a:r>
              <a:rPr lang="en-US" dirty="0" smtClean="0"/>
              <a:t>Can </a:t>
            </a:r>
            <a:r>
              <a:rPr lang="en-US" dirty="0"/>
              <a:t>be </a:t>
            </a:r>
            <a:r>
              <a:rPr lang="en-US" dirty="0" smtClean="0"/>
              <a:t>significant for </a:t>
            </a:r>
            <a:r>
              <a:rPr lang="en-US" dirty="0"/>
              <a:t>large </a:t>
            </a:r>
            <a:r>
              <a:rPr lang="en-US" dirty="0" smtClean="0"/>
              <a:t>atoms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Critical Thinking  </a:t>
            </a:r>
            <a:endParaRPr lang="en-US" dirty="0"/>
          </a:p>
        </p:txBody>
      </p:sp>
      <p:sp>
        <p:nvSpPr>
          <p:cNvPr id="3" name="Content Placeholder 2"/>
          <p:cNvSpPr>
            <a:spLocks noGrp="1"/>
          </p:cNvSpPr>
          <p:nvPr>
            <p:ph idx="1"/>
          </p:nvPr>
        </p:nvSpPr>
        <p:spPr/>
        <p:txBody>
          <a:bodyPr/>
          <a:lstStyle/>
          <a:p>
            <a:r>
              <a:rPr lang="en-IN" dirty="0"/>
              <a:t>Ice is less dense than liquid water, as evidenced by the fact that ice floats in a glass </a:t>
            </a:r>
            <a:r>
              <a:rPr lang="en-IN" dirty="0" smtClean="0"/>
              <a:t>of water</a:t>
            </a:r>
          </a:p>
          <a:p>
            <a:pPr lvl="1"/>
            <a:r>
              <a:rPr lang="en-IN" dirty="0" smtClean="0"/>
              <a:t>What </a:t>
            </a:r>
            <a:r>
              <a:rPr lang="en-IN" dirty="0"/>
              <a:t>if ice was more dense than liquid water? </a:t>
            </a:r>
            <a:endParaRPr lang="en-IN" dirty="0" smtClean="0"/>
          </a:p>
          <a:p>
            <a:pPr lvl="2"/>
            <a:r>
              <a:rPr lang="en-IN" dirty="0" smtClean="0"/>
              <a:t>How </a:t>
            </a:r>
            <a:r>
              <a:rPr lang="en-IN" dirty="0"/>
              <a:t>would this affect the </a:t>
            </a:r>
            <a:r>
              <a:rPr lang="en-IN" dirty="0" smtClean="0"/>
              <a:t>phase </a:t>
            </a:r>
            <a:r>
              <a:rPr lang="en-US" dirty="0" smtClean="0"/>
              <a:t>diagram </a:t>
            </a:r>
            <a:r>
              <a:rPr lang="en-US" dirty="0"/>
              <a:t>for water?</a:t>
            </a:r>
          </a:p>
        </p:txBody>
      </p:sp>
    </p:spTree>
    <p:extLst>
      <p:ext uri="{BB962C8B-B14F-4D97-AF65-F5344CB8AC3E}">
        <p14:creationId xmlns:p14="http://schemas.microsoft.com/office/powerpoint/2010/main" val="20252801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en-US" b="1" dirty="0" smtClean="0">
                <a:solidFill>
                  <a:srgbClr val="FF0000"/>
                </a:solidFill>
              </a:rPr>
              <a:t>Figure 9.49 </a:t>
            </a:r>
            <a:r>
              <a:rPr lang="en-US" altLang="en-US" dirty="0" smtClean="0"/>
              <a:t>- Phase Diagram for Carbon Dioxide</a:t>
            </a:r>
          </a:p>
        </p:txBody>
      </p:sp>
      <p:sp>
        <p:nvSpPr>
          <p:cNvPr id="3" name="Content Placeholder 2"/>
          <p:cNvSpPr>
            <a:spLocks noGrp="1"/>
          </p:cNvSpPr>
          <p:nvPr>
            <p:ph idx="1"/>
          </p:nvPr>
        </p:nvSpPr>
        <p:spPr>
          <a:xfrm>
            <a:off x="114300" y="2133600"/>
            <a:ext cx="4762500" cy="4572000"/>
          </a:xfrm>
        </p:spPr>
        <p:txBody>
          <a:bodyPr/>
          <a:lstStyle/>
          <a:p>
            <a:pPr>
              <a:spcBef>
                <a:spcPct val="0"/>
              </a:spcBef>
            </a:pPr>
            <a:r>
              <a:rPr lang="en-US" altLang="en-US" dirty="0" smtClean="0"/>
              <a:t>The liquid state does </a:t>
            </a:r>
            <a:r>
              <a:rPr lang="en-IN" altLang="en-US" dirty="0" smtClean="0"/>
              <a:t>not exist at a pressure of 1 </a:t>
            </a:r>
            <a:r>
              <a:rPr lang="en-IN" altLang="en-US" dirty="0" err="1" smtClean="0"/>
              <a:t>atm</a:t>
            </a:r>
            <a:endParaRPr lang="en-IN" altLang="en-US" dirty="0" smtClean="0"/>
          </a:p>
          <a:p>
            <a:pPr>
              <a:spcBef>
                <a:spcPct val="0"/>
              </a:spcBef>
            </a:pPr>
            <a:r>
              <a:rPr lang="en-IN" altLang="en-US" dirty="0" smtClean="0"/>
              <a:t>Solid/liquid line has a positive slope</a:t>
            </a:r>
          </a:p>
          <a:p>
            <a:pPr lvl="1">
              <a:spcBef>
                <a:spcPct val="0"/>
              </a:spcBef>
            </a:pPr>
            <a:r>
              <a:rPr lang="en-IN" altLang="en-US" dirty="0" smtClean="0"/>
              <a:t>Density of solid carbon dioxide is greater than that of liquid carbon </a:t>
            </a:r>
            <a:r>
              <a:rPr lang="en-US" altLang="en-US" dirty="0" smtClean="0"/>
              <a:t>dioxide</a:t>
            </a:r>
            <a:endParaRPr lang="en-IN" altLang="en-US" dirty="0" smtClean="0"/>
          </a:p>
          <a:p>
            <a:pPr>
              <a:spcBef>
                <a:spcPct val="0"/>
              </a:spcBef>
            </a:pPr>
            <a:endParaRPr lang="en-US" altLang="en-US" dirty="0" smtClean="0">
              <a:latin typeface="Arial" panose="020B0604020202020204" pitchFamily="34" charset="0"/>
            </a:endParaRPr>
          </a:p>
          <a:p>
            <a:endParaRPr lang="en-US" dirty="0"/>
          </a:p>
        </p:txBody>
      </p:sp>
      <p:sp>
        <p:nvSpPr>
          <p:cNvPr id="181251"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81252"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5A9CB203-2FBE-4DDA-907B-DB8996F6F6B0}" type="slidenum">
              <a:rPr lang="en-US" altLang="en-US" sz="1000">
                <a:solidFill>
                  <a:schemeClr val="tx1"/>
                </a:solidFill>
              </a:rPr>
              <a:pPr>
                <a:spcBef>
                  <a:spcPct val="0"/>
                </a:spcBef>
                <a:buClrTx/>
                <a:buFontTx/>
                <a:buNone/>
              </a:pPr>
              <a:t>131</a:t>
            </a:fld>
            <a:endParaRPr lang="en-US" altLang="en-US" sz="1000">
              <a:solidFill>
                <a:schemeClr val="tx1"/>
              </a:solidFill>
            </a:endParaRPr>
          </a:p>
        </p:txBody>
      </p:sp>
      <p:pic>
        <p:nvPicPr>
          <p:cNvPr id="8" name="Content Placeholder 2" descr="This figure contains the phase diagram for carbon dioxide. As per this diagram, the triple point for carbon dioxide occurs at 5.1 atmospheric pressure and minus 56.6 degrees Celsius, and the critical point occurs at 72.8 atmospheric pressure and 31 degrees Celsius. At a pressure of 1 atmospheric pressure, solid carbon dioxide sublimes at minus 78 degrees Celsius." title="Figure 9.49 - Phase Diagram for Carbon Diox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5284" y="2131892"/>
            <a:ext cx="4275752" cy="418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Calibri" panose="020F0502020204030204" pitchFamily="34" charset="0"/>
                <a:ea typeface="ＭＳ Ｐゴシック" panose="020B0600070205080204" pitchFamily="34" charset="-128"/>
                <a:cs typeface="Calibri" panose="020F0502020204030204" pitchFamily="34" charset="0"/>
              </a:rPr>
              <a:t>Phase Diagram for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Carbon Dioxide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Applications </a:t>
            </a:r>
            <a:endParaRPr lang="en-US" dirty="0"/>
          </a:p>
        </p:txBody>
      </p:sp>
      <p:sp>
        <p:nvSpPr>
          <p:cNvPr id="3"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Carbon dioxide is used in fire extinguishers</a:t>
            </a:r>
          </a:p>
          <a:p>
            <a:pPr lvl="1"/>
            <a:r>
              <a:rPr lang="en-US" dirty="0"/>
              <a:t>Liquid </a:t>
            </a:r>
            <a:r>
              <a:rPr lang="en-US" dirty="0" smtClean="0"/>
              <a:t>released </a:t>
            </a:r>
            <a:r>
              <a:rPr lang="en-US" dirty="0"/>
              <a:t>from the extinguisher into </a:t>
            </a:r>
            <a:r>
              <a:rPr lang="en-US" dirty="0" smtClean="0"/>
              <a:t>the environment </a:t>
            </a:r>
            <a:r>
              <a:rPr lang="en-US" dirty="0"/>
              <a:t>at 1 </a:t>
            </a:r>
            <a:r>
              <a:rPr lang="en-US" dirty="0" err="1"/>
              <a:t>atm</a:t>
            </a:r>
            <a:r>
              <a:rPr lang="en-US" dirty="0"/>
              <a:t> immediately changes to a vapor</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Dry ice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 convenient refrigerant as it does not undergo the liquid phase under normal atmospheric conditions </a:t>
            </a:r>
          </a:p>
          <a:p>
            <a:pPr lvl="1"/>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dirty="0"/>
          </a:p>
        </p:txBody>
      </p:sp>
    </p:spTree>
    <p:extLst>
      <p:ext uri="{BB962C8B-B14F-4D97-AF65-F5344CB8AC3E}">
        <p14:creationId xmlns:p14="http://schemas.microsoft.com/office/powerpoint/2010/main" val="3332362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London Dispersion Forces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8675" name="Content Placeholder 2"/>
          <p:cNvSpPr>
            <a:spLocks noGrp="1"/>
          </p:cNvSpPr>
          <p:nvPr>
            <p:ph idx="1"/>
          </p:nvPr>
        </p:nvSpPr>
        <p:spPr/>
        <p:txBody>
          <a:bodyPr/>
          <a:lstStyle/>
          <a:p>
            <a:r>
              <a:rPr lang="en-IN" altLang="en-US" dirty="0">
                <a:latin typeface="Calibri" panose="020F0502020204030204" pitchFamily="34" charset="0"/>
                <a:ea typeface="ＭＳ Ｐゴシック" panose="020B0600070205080204" pitchFamily="34" charset="-128"/>
                <a:cs typeface="Calibri" panose="020F0502020204030204" pitchFamily="34" charset="0"/>
              </a:rPr>
              <a:t>Polarizability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dirty="0"/>
              <a:t> </a:t>
            </a:r>
            <a:r>
              <a:rPr lang="en-US" dirty="0" smtClean="0"/>
              <a:t>Indicates </a:t>
            </a:r>
            <a:r>
              <a:rPr lang="en-US" dirty="0"/>
              <a:t>the ease with which the electron </a:t>
            </a:r>
            <a:r>
              <a:rPr lang="en-US" dirty="0" smtClean="0"/>
              <a:t>cloud </a:t>
            </a:r>
            <a:r>
              <a:rPr lang="en-US" dirty="0"/>
              <a:t>of an atom can be distorted to </a:t>
            </a:r>
            <a:r>
              <a:rPr lang="en-US" dirty="0" smtClean="0"/>
              <a:t>give a </a:t>
            </a:r>
            <a:r>
              <a:rPr lang="en-US" dirty="0"/>
              <a:t>dipolar charge distribution</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As the atomic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number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increases, the number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electrons increases</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Increases the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probability of the occurrence of momentary dipole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interactions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Used by nonpolar molecules to attract each other</a:t>
            </a:r>
          </a:p>
        </p:txBody>
      </p:sp>
    </p:spTree>
    <p:extLst>
      <p:ext uri="{BB962C8B-B14F-4D97-AF65-F5344CB8AC3E}">
        <p14:creationId xmlns:p14="http://schemas.microsoft.com/office/powerpoint/2010/main" val="495599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Critical Thinking</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9699" name="Content Placeholder 2"/>
          <p:cNvSpPr>
            <a:spLocks noGrp="1"/>
          </p:cNvSpPr>
          <p:nvPr>
            <p:ph idx="1"/>
          </p:nvPr>
        </p:nvSpPr>
        <p:spPr/>
        <p:txBody>
          <a:bodyPr/>
          <a:lstStyle/>
          <a:p>
            <a:r>
              <a:rPr lang="en-US" dirty="0"/>
              <a:t>You have learned the difference between intermolecular forces and </a:t>
            </a:r>
            <a:r>
              <a:rPr lang="en-US" dirty="0" smtClean="0"/>
              <a:t>intramolecular bonds </a:t>
            </a:r>
          </a:p>
          <a:p>
            <a:pPr lvl="1"/>
            <a:r>
              <a:rPr lang="en-US" dirty="0" smtClean="0"/>
              <a:t>What </a:t>
            </a:r>
            <a:r>
              <a:rPr lang="en-US" dirty="0"/>
              <a:t>if intermolecular forces were stronger than intramolecular bonds? </a:t>
            </a:r>
            <a:endParaRPr lang="en-US" dirty="0" smtClean="0"/>
          </a:p>
          <a:p>
            <a:pPr lvl="2"/>
            <a:r>
              <a:rPr lang="en-US" dirty="0" smtClean="0"/>
              <a:t>What differences </a:t>
            </a:r>
            <a:r>
              <a:rPr lang="en-US" dirty="0"/>
              <a:t>could you observe in the world?</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Liquids</a:t>
            </a:r>
          </a:p>
        </p:txBody>
      </p:sp>
      <p:sp>
        <p:nvSpPr>
          <p:cNvPr id="30723" name="Rectangle 3"/>
          <p:cNvSpPr>
            <a:spLocks noGrp="1" noChangeArrowheads="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Possess low compressibility, lack rigidity, and have high density compared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with gases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Surface tension</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Resistance of a liquid to an increase in its surface area</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Liquids with large intermolecular forces tend to have high surface tensions</a:t>
            </a:r>
          </a:p>
        </p:txBody>
      </p:sp>
      <p:sp>
        <p:nvSpPr>
          <p:cNvPr id="30724"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30725"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80A3C31A-501F-40DA-8997-5C6A3BB0EEBD}" type="slidenum">
              <a:rPr lang="en-US" altLang="en-US" sz="1000">
                <a:solidFill>
                  <a:schemeClr val="tx1"/>
                </a:solidFill>
              </a:rPr>
              <a:pPr>
                <a:spcBef>
                  <a:spcPct val="0"/>
                </a:spcBef>
                <a:buClrTx/>
                <a:buFontTx/>
                <a:buNone/>
              </a:pPr>
              <a:t>16</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Liquids </a:t>
            </a:r>
            <a:r>
              <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p>
        </p:txBody>
      </p:sp>
      <p:sp>
        <p:nvSpPr>
          <p:cNvPr id="32771" name="Rectangle 3"/>
          <p:cNvSpPr>
            <a:spLocks noGrp="1" noChangeArrowheads="1"/>
          </p:cNvSpPr>
          <p:nvPr>
            <p:ph idx="1"/>
          </p:nvPr>
        </p:nvSpPr>
        <p:spPr/>
        <p:txBody>
          <a:bodyPr/>
          <a:lstStyle/>
          <a:p>
            <a:r>
              <a:rPr lang="en-US" altLang="en-US" dirty="0">
                <a:latin typeface="Calibri" panose="020F0502020204030204" pitchFamily="34" charset="0"/>
                <a:ea typeface="ＭＳ Ｐゴシック" panose="020B0600070205080204" pitchFamily="34" charset="-128"/>
                <a:cs typeface="Calibri" panose="020F0502020204030204" pitchFamily="34" charset="0"/>
              </a:rPr>
              <a:t>Polar liquids exhibit capillary action</a:t>
            </a:r>
          </a:p>
          <a:p>
            <a:pPr lvl="1"/>
            <a:r>
              <a:rPr lang="en-US" altLang="en-US" b="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Capillary action</a:t>
            </a:r>
            <a:r>
              <a:rPr lang="en-US" altLang="en-US" dirty="0">
                <a:latin typeface="Calibri" panose="020F0502020204030204" pitchFamily="34" charset="0"/>
                <a:ea typeface="ＭＳ Ｐゴシック" panose="020B0600070205080204" pitchFamily="34" charset="-128"/>
                <a:cs typeface="Calibri" panose="020F0502020204030204" pitchFamily="34" charset="0"/>
              </a:rPr>
              <a:t>: Spontaneous rising of a liquid in a narrow tube</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Cohesive forces - Intermolecular forces among the molecules of the liquid</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Adhesive forces - Forces between the liquid molecules and the walls of the container </a:t>
            </a:r>
          </a:p>
        </p:txBody>
      </p:sp>
      <p:sp>
        <p:nvSpPr>
          <p:cNvPr id="32772"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32773"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D1EEE8BB-8BE3-4421-9100-20B412359EB3}" type="slidenum">
              <a:rPr lang="en-US" altLang="en-US" sz="1000">
                <a:solidFill>
                  <a:schemeClr val="tx1"/>
                </a:solidFill>
              </a:rPr>
              <a:pPr>
                <a:spcBef>
                  <a:spcPct val="0"/>
                </a:spcBef>
                <a:buClrTx/>
                <a:buFontTx/>
                <a:buNone/>
              </a:pPr>
              <a:t>17</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Concave Meniscus Formed by Polar Water</a:t>
            </a:r>
            <a:endParaRPr lang="en-US" altLang="en-US" dirty="0" smtClean="0"/>
          </a:p>
        </p:txBody>
      </p:sp>
      <p:sp>
        <p:nvSpPr>
          <p:cNvPr id="36867" name="Rectangle 3"/>
          <p:cNvSpPr>
            <a:spLocks noGrp="1" noChangeArrowheads="1"/>
          </p:cNvSpPr>
          <p:nvPr>
            <p:ph idx="1"/>
          </p:nvPr>
        </p:nvSpPr>
        <p:spPr/>
        <p:txBody>
          <a:bodyPr/>
          <a:lstStyle/>
          <a:p>
            <a:r>
              <a:rPr lang="en-IN" altLang="en-US" smtClean="0"/>
              <a:t>Adhesive forces toward glass are stronger than cohesive forces in the liquid</a:t>
            </a:r>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dirty="0" smtClean="0"/>
          </a:p>
        </p:txBody>
      </p:sp>
      <p:sp>
        <p:nvSpPr>
          <p:cNvPr id="3686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3686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39939536-BBDD-4206-BBD5-C55D72571030}" type="slidenum">
              <a:rPr lang="en-US" altLang="en-US" sz="1000">
                <a:solidFill>
                  <a:schemeClr val="tx1"/>
                </a:solidFill>
              </a:rPr>
              <a:pPr>
                <a:spcBef>
                  <a:spcPct val="0"/>
                </a:spcBef>
                <a:buClrTx/>
                <a:buFontTx/>
                <a:buNone/>
              </a:pPr>
              <a:t>18</a:t>
            </a:fld>
            <a:endParaRPr lang="en-US" altLang="en-US" sz="1000">
              <a:solidFill>
                <a:schemeClr val="tx1"/>
              </a:solidFill>
            </a:endParaRPr>
          </a:p>
        </p:txBody>
      </p:sp>
      <p:pic>
        <p:nvPicPr>
          <p:cNvPr id="7" name="Picture 6" descr="This figure illustrates the effect of adhesive forces in water. The figure contains an image of water in a graduated tube. The meniscus is concave in shape. An arrow from this image points to another image that illustrates how the adhesive forces between water and glass are stronger than the cohesive forces between water molecules.  " title="Concave Meniscus Formed by Polar W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494" y="3228261"/>
            <a:ext cx="4999274" cy="3248739"/>
          </a:xfrm>
          <a:prstGeom prst="rect">
            <a:avLst/>
          </a:prstGeom>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r>
              <a:rPr lang="en-US" altLang="en-US" smtClean="0"/>
              <a:t>Convex Meniscus Formed by Nonpolar Liquid Mercury</a:t>
            </a:r>
            <a:endParaRPr lang="en-US" altLang="en-US" dirty="0" smtClean="0"/>
          </a:p>
        </p:txBody>
      </p:sp>
      <p:sp>
        <p:nvSpPr>
          <p:cNvPr id="34818" name="Rectangle 3"/>
          <p:cNvSpPr>
            <a:spLocks noGrp="1" noChangeArrowheads="1"/>
          </p:cNvSpPr>
          <p:nvPr>
            <p:ph idx="1"/>
          </p:nvPr>
        </p:nvSpPr>
        <p:spPr/>
        <p:txBody>
          <a:bodyPr/>
          <a:lstStyle/>
          <a:p>
            <a:r>
              <a:rPr lang="en-IN" altLang="en-US" smtClean="0"/>
              <a:t>Cohesive forces in the liquid are stronger than adhesive forces toward glass</a:t>
            </a:r>
            <a:endParaRPr lang="en-US" altLang="en-US" dirty="0" smtClean="0"/>
          </a:p>
        </p:txBody>
      </p:sp>
      <p:sp>
        <p:nvSpPr>
          <p:cNvPr id="34820"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34821"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EE94972C-0982-4015-AE86-158744B7E66D}" type="slidenum">
              <a:rPr lang="en-US" altLang="en-US" sz="1000">
                <a:solidFill>
                  <a:schemeClr val="tx1"/>
                </a:solidFill>
              </a:rPr>
              <a:pPr>
                <a:spcBef>
                  <a:spcPct val="0"/>
                </a:spcBef>
                <a:buClrTx/>
                <a:buFontTx/>
                <a:buNone/>
              </a:pPr>
              <a:t>19</a:t>
            </a:fld>
            <a:endParaRPr lang="en-US" altLang="en-US" sz="1000">
              <a:solidFill>
                <a:schemeClr val="tx1"/>
              </a:solidFill>
            </a:endParaRPr>
          </a:p>
        </p:txBody>
      </p:sp>
      <p:pic>
        <p:nvPicPr>
          <p:cNvPr id="3" name="Picture 2" descr="This figure illustrates the effect of cohesive forces in mercury. The figure contains an image of mercury in a graduated tube. The meniscus is convex in shape. An arrow from this image points to another image that illustrates how the cohesive forces between mercury molecules are stronger than its adhesive forces toward glass." title="Convex Meniscus Formed by Nonpolar Liquid Mercu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60" y="3244405"/>
            <a:ext cx="4958380" cy="3154362"/>
          </a:xfrm>
          <a:prstGeom prst="rect">
            <a:avLst/>
          </a:prstGeom>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hidden="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Table of Contents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363" name="Content Placeholder 4"/>
          <p:cNvSpPr>
            <a:spLocks noGrp="1"/>
          </p:cNvSpPr>
          <p:nvPr>
            <p:ph idx="1"/>
          </p:nvPr>
        </p:nvSpPr>
        <p:spPr/>
        <p:txBody>
          <a:bodyPr/>
          <a:lstStyle/>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(10.1)	Intermolecular forces </a:t>
            </a:r>
          </a:p>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(10.2)	The liquid state </a:t>
            </a:r>
          </a:p>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(10.3)	An introduction to structures and types 		of solids </a:t>
            </a:r>
          </a:p>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(10.4)	Structure and bonding in metals </a:t>
            </a:r>
          </a:p>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(10.5)	Carbon and silicon: Network atomic 			solids</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Viscosity</a:t>
            </a:r>
          </a:p>
        </p:txBody>
      </p:sp>
      <p:sp>
        <p:nvSpPr>
          <p:cNvPr id="38915" name="Rectangle 3"/>
          <p:cNvSpPr>
            <a:spLocks noGrp="1" noChangeArrowheads="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Measure of a liquid’</a:t>
            </a:r>
            <a:r>
              <a:rPr lang="en-US" altLang="ja-JP" dirty="0" smtClean="0">
                <a:latin typeface="Calibri" panose="020F0502020204030204" pitchFamily="34" charset="0"/>
                <a:ea typeface="ＭＳ Ｐゴシック" panose="020B0600070205080204" pitchFamily="34" charset="-128"/>
                <a:cs typeface="Calibri" panose="020F0502020204030204" pitchFamily="34" charset="0"/>
              </a:rPr>
              <a:t>s resistance to flow</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Liquids with large intermolecular forces and complex molecules tend to be highly viscous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Example - Glycerol and grease</a:t>
            </a:r>
          </a:p>
        </p:txBody>
      </p:sp>
      <p:sp>
        <p:nvSpPr>
          <p:cNvPr id="38916"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38917"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026567A-D807-4E98-8067-4F09E2948CC9}" type="slidenum">
              <a:rPr lang="en-US" altLang="en-US" sz="1000">
                <a:solidFill>
                  <a:schemeClr val="tx1"/>
                </a:solidFill>
              </a:rPr>
              <a:pPr>
                <a:spcBef>
                  <a:spcPct val="0"/>
                </a:spcBef>
                <a:buClrTx/>
                <a:buFontTx/>
                <a:buNone/>
              </a:pPr>
              <a:t>20</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Structural Model for Liquids</a:t>
            </a:r>
          </a:p>
        </p:txBody>
      </p:sp>
      <p:sp>
        <p:nvSpPr>
          <p:cNvPr id="40963"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Have strong intermolecular forces and significant molecular motions </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Contain a large number of regions </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Arrangement of the components are similar to those that are present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 solids, but with more disorder</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Holes are present in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 few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regions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Regions are subject to rapid fluctuations</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Classification of Solids</a:t>
            </a:r>
          </a:p>
        </p:txBody>
      </p:sp>
      <p:sp>
        <p:nvSpPr>
          <p:cNvPr id="41987" name="Rectangle 3"/>
          <p:cNvSpPr>
            <a:spLocks noGrp="1" noChangeArrowheads="1"/>
          </p:cNvSpPr>
          <p:nvPr>
            <p:ph idx="1"/>
          </p:nvPr>
        </p:nvSpPr>
        <p:spPr/>
        <p:txBody>
          <a:bodyPr/>
          <a:lstStyle/>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Amorphous solids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Have considerable disorder in their structures</a:t>
            </a:r>
          </a:p>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Crystalline solids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Characterized by highly regular arrangement of components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Positions of components are represented by lattices</a:t>
            </a:r>
          </a:p>
          <a:p>
            <a:pPr lvl="2"/>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Lattice</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Three-dimensional system of points designating positions of components that make up the substance</a:t>
            </a:r>
          </a:p>
          <a:p>
            <a:pPr lvl="2"/>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Unit cell</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Smallest repeating unit of a lattice</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198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4198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2DB5CFEB-F54C-4FDC-99A9-34E4D13D9625}" type="slidenum">
              <a:rPr lang="en-US" altLang="en-US" sz="1000">
                <a:solidFill>
                  <a:schemeClr val="tx1"/>
                </a:solidFill>
              </a:rPr>
              <a:pPr>
                <a:spcBef>
                  <a:spcPct val="0"/>
                </a:spcBef>
                <a:buClrTx/>
                <a:buFontTx/>
                <a:buNone/>
              </a:pPr>
              <a:t>22</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b="1" dirty="0" smtClean="0">
                <a:solidFill>
                  <a:srgbClr val="FF0000"/>
                </a:solidFill>
              </a:rPr>
              <a:t>Figure 10.9 </a:t>
            </a:r>
            <a:r>
              <a:rPr lang="en-US" altLang="en-US" dirty="0" smtClean="0"/>
              <a:t>- Three </a:t>
            </a:r>
            <a:r>
              <a:rPr lang="en-US" altLang="en-US" dirty="0" smtClean="0"/>
              <a:t>Cubic Unit </a:t>
            </a:r>
            <a:r>
              <a:rPr lang="en-US" altLang="en-US" dirty="0" smtClean="0"/>
              <a:t>Cells and the Corresponding Lattices</a:t>
            </a:r>
          </a:p>
        </p:txBody>
      </p:sp>
      <p:sp>
        <p:nvSpPr>
          <p:cNvPr id="4403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4403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93E717DD-ADEC-4AB4-A59F-0F23F55EFF9D}" type="slidenum">
              <a:rPr lang="en-US" altLang="en-US" sz="1000">
                <a:solidFill>
                  <a:schemeClr val="tx1"/>
                </a:solidFill>
              </a:rPr>
              <a:pPr>
                <a:spcBef>
                  <a:spcPct val="0"/>
                </a:spcBef>
                <a:buClrTx/>
                <a:buFontTx/>
                <a:buNone/>
              </a:pPr>
              <a:t>23</a:t>
            </a:fld>
            <a:endParaRPr lang="en-US" altLang="en-US" sz="1000">
              <a:solidFill>
                <a:schemeClr val="tx1"/>
              </a:solidFill>
            </a:endParaRPr>
          </a:p>
        </p:txBody>
      </p:sp>
      <p:pic>
        <p:nvPicPr>
          <p:cNvPr id="7" name="Content Placeholder 6" descr="This figure illustrates the structures of the cubic unit cells and the lattice structures of polonium, uranium, and gold. " title="Figure 10.9 - Three Cubic Cells and the Corresponding Lattic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0868" y="2208296"/>
            <a:ext cx="6658764" cy="4159850"/>
          </a:xfrm>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b="1" dirty="0" smtClean="0">
                <a:solidFill>
                  <a:srgbClr val="FF0000"/>
                </a:solidFill>
              </a:rPr>
              <a:t>Figure 10.9 </a:t>
            </a:r>
            <a:r>
              <a:rPr lang="en-US" altLang="en-US" dirty="0" smtClean="0"/>
              <a:t>- Three </a:t>
            </a:r>
            <a:r>
              <a:rPr lang="en-US" altLang="en-US" dirty="0" smtClean="0"/>
              <a:t>Cubic Unit </a:t>
            </a:r>
            <a:r>
              <a:rPr lang="en-US" altLang="en-US" dirty="0" smtClean="0"/>
              <a:t>Cells and the Corresponding Lattices </a:t>
            </a:r>
            <a:r>
              <a:rPr lang="en-US" altLang="en-US" sz="2000" dirty="0" smtClean="0"/>
              <a:t>(Continued)</a:t>
            </a:r>
          </a:p>
        </p:txBody>
      </p:sp>
      <p:sp>
        <p:nvSpPr>
          <p:cNvPr id="4403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4403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93E717DD-ADEC-4AB4-A59F-0F23F55EFF9D}" type="slidenum">
              <a:rPr lang="en-US" altLang="en-US" sz="1000">
                <a:solidFill>
                  <a:schemeClr val="tx1"/>
                </a:solidFill>
              </a:rPr>
              <a:pPr>
                <a:spcBef>
                  <a:spcPct val="0"/>
                </a:spcBef>
                <a:buClrTx/>
                <a:buFontTx/>
                <a:buNone/>
              </a:pPr>
              <a:t>24</a:t>
            </a:fld>
            <a:endParaRPr lang="en-US" altLang="en-US" sz="1000">
              <a:solidFill>
                <a:schemeClr val="tx1"/>
              </a:solidFill>
            </a:endParaRPr>
          </a:p>
        </p:txBody>
      </p:sp>
      <p:pic>
        <p:nvPicPr>
          <p:cNvPr id="3" name="Content Placeholder 2" descr="This figure illustrates the structures of the space-filling unit cells of polonium, uranium, and gold. " title="Figure 10.9 - Three Cubic Cells and the Corresponding Lattices (Continu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876" y="2743200"/>
            <a:ext cx="8851900" cy="3380961"/>
          </a:xfrm>
        </p:spPr>
      </p:pic>
    </p:spTree>
    <p:extLst>
      <p:ext uri="{BB962C8B-B14F-4D97-AF65-F5344CB8AC3E}">
        <p14:creationId xmlns:p14="http://schemas.microsoft.com/office/powerpoint/2010/main" val="293733209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X-Ray Analysis of Solids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6083" name="Content Placeholder 2"/>
          <p:cNvSpPr>
            <a:spLocks noGrp="1"/>
          </p:cNvSpPr>
          <p:nvPr>
            <p:ph idx="1"/>
          </p:nvPr>
        </p:nvSpPr>
        <p:spPr/>
        <p:txBody>
          <a:bodyPr/>
          <a:lstStyle/>
          <a:p>
            <a:pPr>
              <a:defRPr/>
            </a:pP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X-ray diffraction</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Helps determine the structures of crystalline solids</a:t>
            </a:r>
          </a:p>
          <a:p>
            <a:pPr>
              <a:defRPr/>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Diffraction occurs due to:</a:t>
            </a:r>
          </a:p>
          <a:p>
            <a:pPr lvl="1">
              <a:defRPr/>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Constructive interference when parallel beam waves are in phase </a:t>
            </a:r>
          </a:p>
          <a:p>
            <a:pPr lvl="1">
              <a:defRPr/>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Destructive interference when waves are out of phase</a:t>
            </a:r>
          </a:p>
          <a:p>
            <a:pPr marL="0" indent="0">
              <a:buFont typeface="Wingdings" panose="05000000000000000000" pitchFamily="2" charset="2"/>
              <a:buNone/>
              <a:defRPr/>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p>
          <a:p>
            <a:pPr>
              <a:defRPr/>
            </a:pP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Bragg Equation</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710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Used to determine interatomic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spacings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Consider two in-phase waves being reflected by atoms in two different layers in a crystal</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47108" name="Picture 3" descr="This figure depicts the reflection of X rays of wavelength lambda from a pair of atoms in two different layers of a crystal. These rays that fall on the crystal are labeled incident rays. The lower wave travels an extra distance in comparison to the upper wave. If this distance is an integral number of wavelengths, the waves will reinforce each other when they exit the crystal. The waves that exit the crystal are labeled reflected rays." title="Braggs Equ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780288"/>
            <a:ext cx="5494338"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Bragg Equation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1)</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p:cNvSpPr>
            <a:spLocks noGrp="1"/>
          </p:cNvSpPr>
          <p:nvPr>
            <p:ph idx="1"/>
          </p:nvPr>
        </p:nvSpPr>
        <p:spPr/>
        <p:txBody>
          <a:bodyPr/>
          <a:lstStyle/>
          <a:p>
            <a:pPr lvl="1">
              <a:defRPr/>
            </a:pPr>
            <a:r>
              <a:rPr lang="en-IN" dirty="0" smtClean="0"/>
              <a:t>If the sum of </a:t>
            </a:r>
            <a:r>
              <a:rPr lang="en-IN" i="1" dirty="0" err="1" smtClean="0"/>
              <a:t>xy</a:t>
            </a:r>
            <a:r>
              <a:rPr lang="en-IN" dirty="0" smtClean="0"/>
              <a:t> and </a:t>
            </a:r>
            <a:r>
              <a:rPr lang="en-IN" i="1" dirty="0" err="1" smtClean="0"/>
              <a:t>yz</a:t>
            </a:r>
            <a:r>
              <a:rPr lang="en-IN" dirty="0" smtClean="0"/>
              <a:t> gives the extra distance </a:t>
            </a:r>
            <a:r>
              <a:rPr lang="en-IN" dirty="0" err="1" smtClean="0"/>
              <a:t>traveled</a:t>
            </a:r>
            <a:r>
              <a:rPr lang="en-IN" dirty="0" smtClean="0"/>
              <a:t> </a:t>
            </a:r>
            <a:r>
              <a:rPr lang="en-IN" dirty="0" smtClean="0"/>
              <a:t>by the lower wave, the waves will be in phase after reflection if</a:t>
            </a:r>
          </a:p>
          <a:p>
            <a:pPr lvl="1">
              <a:defRPr/>
            </a:pPr>
            <a:endParaRPr lang="en-IN" dirty="0"/>
          </a:p>
          <a:p>
            <a:pPr lvl="2">
              <a:defRPr/>
            </a:pPr>
            <a:r>
              <a:rPr lang="en-IN" i="1" dirty="0" smtClean="0"/>
              <a:t>n </a:t>
            </a:r>
            <a:r>
              <a:rPr lang="en-IN" dirty="0" smtClean="0"/>
              <a:t>is an integer</a:t>
            </a:r>
          </a:p>
          <a:p>
            <a:pPr lvl="2">
              <a:defRPr/>
            </a:pPr>
            <a:r>
              <a:rPr lang="el-GR" dirty="0" smtClean="0"/>
              <a:t>λ</a:t>
            </a:r>
            <a:r>
              <a:rPr lang="en-IN" dirty="0" smtClean="0"/>
              <a:t> is the wavelength of the X rays</a:t>
            </a:r>
          </a:p>
          <a:p>
            <a:pPr marL="457200" lvl="1" indent="0">
              <a:buFont typeface="Wingdings" panose="05000000000000000000" pitchFamily="2" charset="2"/>
              <a:buNone/>
              <a:defRPr/>
            </a:pPr>
            <a:endParaRPr lang="en-IN" dirty="0" smtClean="0"/>
          </a:p>
          <a:p>
            <a:pPr lvl="2">
              <a:defRPr/>
            </a:pPr>
            <a:endParaRPr lang="en-IN" dirty="0" smtClean="0"/>
          </a:p>
          <a:p>
            <a:pPr lvl="2">
              <a:defRPr/>
            </a:pPr>
            <a:endParaRPr lang="en-IN" i="1" dirty="0" smtClean="0"/>
          </a:p>
          <a:p>
            <a:pPr lvl="1">
              <a:defRPr/>
            </a:pPr>
            <a:endParaRPr lang="en-US" dirty="0"/>
          </a:p>
        </p:txBody>
      </p:sp>
      <p:graphicFrame>
        <p:nvGraphicFramePr>
          <p:cNvPr id="48132" name="Object 3"/>
          <p:cNvGraphicFramePr>
            <a:graphicFrameLocks noChangeAspect="1"/>
          </p:cNvGraphicFramePr>
          <p:nvPr>
            <p:extLst>
              <p:ext uri="{D42A27DB-BD31-4B8C-83A1-F6EECF244321}">
                <p14:modId xmlns:p14="http://schemas.microsoft.com/office/powerpoint/2010/main" val="1558215529"/>
              </p:ext>
            </p:extLst>
          </p:nvPr>
        </p:nvGraphicFramePr>
        <p:xfrm>
          <a:off x="2553102" y="3561244"/>
          <a:ext cx="4104473" cy="497512"/>
        </p:xfrm>
        <a:graphic>
          <a:graphicData uri="http://schemas.openxmlformats.org/presentationml/2006/ole">
            <mc:AlternateContent xmlns:mc="http://schemas.openxmlformats.org/markup-compatibility/2006">
              <mc:Choice xmlns:v="urn:schemas-microsoft-com:vml" Requires="v">
                <p:oleObj spid="_x0000_s48162" name="Equation" r:id="rId3" imgW="1676160" imgH="203040" progId="Equation.DSMT4">
                  <p:embed/>
                </p:oleObj>
              </mc:Choice>
              <mc:Fallback>
                <p:oleObj name="Equation" r:id="rId3" imgW="1676160" imgH="203040" progId="Equation.DSMT4">
                  <p:embed/>
                  <p:pic>
                    <p:nvPicPr>
                      <p:cNvPr id="0" name="Object 3"/>
                      <p:cNvPicPr>
                        <a:picLocks noChangeAspect="1" noChangeArrowheads="1"/>
                      </p:cNvPicPr>
                      <p:nvPr/>
                    </p:nvPicPr>
                    <p:blipFill>
                      <a:blip r:embed="rId4"/>
                      <a:srcRect/>
                      <a:stretch>
                        <a:fillRect/>
                      </a:stretch>
                    </p:blipFill>
                    <p:spPr bwMode="auto">
                      <a:xfrm>
                        <a:off x="2553102" y="3561244"/>
                        <a:ext cx="4104473" cy="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Bragg Equation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2)</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9155" name="Content Placeholder 2"/>
          <p:cNvSpPr>
            <a:spLocks noGrp="1"/>
          </p:cNvSpPr>
          <p:nvPr>
            <p:ph idx="1"/>
          </p:nvPr>
        </p:nvSpPr>
        <p:spPr/>
        <p:txBody>
          <a:bodyPr/>
          <a:lstStyle/>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Using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trigonometry,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it can be shown that</a:t>
            </a:r>
          </a:p>
          <a:p>
            <a:pPr lvl="1"/>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d</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is the distance between the atoms</a:t>
            </a:r>
          </a:p>
          <a:p>
            <a:pPr lvl="2"/>
            <a:r>
              <a:rPr lang="el-GR" altLang="en-US" i="1" dirty="0" smtClean="0">
                <a:latin typeface="Times New Roman" panose="02020603050405020304" pitchFamily="18" charset="0"/>
                <a:ea typeface="ＭＳ Ｐゴシック" panose="020B0600070205080204" pitchFamily="34" charset="-128"/>
                <a:cs typeface="Times New Roman" panose="02020603050405020304" pitchFamily="18" charset="0"/>
              </a:rPr>
              <a:t>θ</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is the angle of incidence and reflection</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Combining equations 10.1 and 10.2 gives Bragg’s equation</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49156" name="Object 3"/>
          <p:cNvGraphicFramePr>
            <a:graphicFrameLocks noChangeAspect="1"/>
          </p:cNvGraphicFramePr>
          <p:nvPr>
            <p:extLst>
              <p:ext uri="{D42A27DB-BD31-4B8C-83A1-F6EECF244321}">
                <p14:modId xmlns:p14="http://schemas.microsoft.com/office/powerpoint/2010/main" val="2751492098"/>
              </p:ext>
            </p:extLst>
          </p:nvPr>
        </p:nvGraphicFramePr>
        <p:xfrm>
          <a:off x="2853079" y="5492651"/>
          <a:ext cx="2752043" cy="527149"/>
        </p:xfrm>
        <a:graphic>
          <a:graphicData uri="http://schemas.openxmlformats.org/presentationml/2006/ole">
            <mc:AlternateContent xmlns:mc="http://schemas.openxmlformats.org/markup-compatibility/2006">
              <mc:Choice xmlns:v="urn:schemas-microsoft-com:vml" Requires="v">
                <p:oleObj spid="_x0000_s49216" name="Equation" r:id="rId3" imgW="927000" imgH="177480" progId="Equation.DSMT4">
                  <p:embed/>
                </p:oleObj>
              </mc:Choice>
              <mc:Fallback>
                <p:oleObj name="Equation" r:id="rId3" imgW="927000" imgH="177480" progId="Equation.DSMT4">
                  <p:embed/>
                  <p:pic>
                    <p:nvPicPr>
                      <p:cNvPr id="0" name="Object 3"/>
                      <p:cNvPicPr>
                        <a:picLocks noChangeAspect="1" noChangeArrowheads="1"/>
                      </p:cNvPicPr>
                      <p:nvPr/>
                    </p:nvPicPr>
                    <p:blipFill>
                      <a:blip r:embed="rId4"/>
                      <a:srcRect/>
                      <a:stretch>
                        <a:fillRect/>
                      </a:stretch>
                    </p:blipFill>
                    <p:spPr bwMode="auto">
                      <a:xfrm>
                        <a:off x="2853079" y="5492651"/>
                        <a:ext cx="2752043" cy="52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57" name="Object 4"/>
          <p:cNvGraphicFramePr>
            <a:graphicFrameLocks noChangeAspect="1"/>
          </p:cNvGraphicFramePr>
          <p:nvPr>
            <p:extLst>
              <p:ext uri="{D42A27DB-BD31-4B8C-83A1-F6EECF244321}">
                <p14:modId xmlns:p14="http://schemas.microsoft.com/office/powerpoint/2010/main" val="2177900282"/>
              </p:ext>
            </p:extLst>
          </p:nvPr>
        </p:nvGraphicFramePr>
        <p:xfrm>
          <a:off x="2320925" y="2882900"/>
          <a:ext cx="4384675" cy="481013"/>
        </p:xfrm>
        <a:graphic>
          <a:graphicData uri="http://schemas.openxmlformats.org/presentationml/2006/ole">
            <mc:AlternateContent xmlns:mc="http://schemas.openxmlformats.org/markup-compatibility/2006">
              <mc:Choice xmlns:v="urn:schemas-microsoft-com:vml" Requires="v">
                <p:oleObj spid="_x0000_s49217" name="Equation" r:id="rId5" imgW="1854000" imgH="203040" progId="Equation.DSMT4">
                  <p:embed/>
                </p:oleObj>
              </mc:Choice>
              <mc:Fallback>
                <p:oleObj name="Equation" r:id="rId5" imgW="1854000" imgH="203040" progId="Equation.DSMT4">
                  <p:embed/>
                  <p:pic>
                    <p:nvPicPr>
                      <p:cNvPr id="0" name="Object 4"/>
                      <p:cNvPicPr>
                        <a:picLocks noChangeAspect="1" noChangeArrowheads="1"/>
                      </p:cNvPicPr>
                      <p:nvPr/>
                    </p:nvPicPr>
                    <p:blipFill>
                      <a:blip r:embed="rId6"/>
                      <a:srcRect/>
                      <a:stretch>
                        <a:fillRect/>
                      </a:stretch>
                    </p:blipFill>
                    <p:spPr bwMode="auto">
                      <a:xfrm>
                        <a:off x="2320925" y="2882900"/>
                        <a:ext cx="43846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Diffractometer</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0179"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Used to conduct X-ray analysis of crystals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Rotates the crystal based on the X-ray beam</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Collects data produced by the scattering 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X rays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from the various planes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of atoms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in the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crystal</a:t>
            </a:r>
          </a:p>
          <a:p>
            <a:r>
              <a:rPr lang="en-US" dirty="0" smtClean="0"/>
              <a:t>Helps gather data on </a:t>
            </a:r>
            <a:r>
              <a:rPr lang="en-US" dirty="0"/>
              <a:t>bond lengths and angles </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hidden="1"/>
          <p:cNvSpPr>
            <a:spLocks noGrp="1"/>
          </p:cNvSpPr>
          <p:nvPr>
            <p:ph type="title"/>
          </p:nvPr>
        </p:nvSpPr>
        <p:spPr/>
        <p:txBody>
          <a:bodyPr/>
          <a:lstStyle/>
          <a:p>
            <a:r>
              <a:rPr lang="en-IN" altLang="en-US" dirty="0" smtClean="0"/>
              <a:t>Table of Contents Continued</a:t>
            </a:r>
            <a:endParaRPr lang="en-US" altLang="en-US" dirty="0" smtClean="0"/>
          </a:p>
        </p:txBody>
      </p:sp>
      <p:sp>
        <p:nvSpPr>
          <p:cNvPr id="16387" name="Content Placeholder 4"/>
          <p:cNvSpPr>
            <a:spLocks noGrp="1"/>
          </p:cNvSpPr>
          <p:nvPr>
            <p:ph idx="1"/>
          </p:nvPr>
        </p:nvSpPr>
        <p:spPr/>
        <p:txBody>
          <a:bodyPr/>
          <a:lstStyle/>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(10.6</a:t>
            </a:r>
            <a:r>
              <a:rPr lang="en-US" altLang="en-US" sz="3200" dirty="0">
                <a:latin typeface="Calibri" panose="020F0502020204030204" pitchFamily="34" charset="0"/>
                <a:ea typeface="ＭＳ Ｐゴシック" panose="020B0600070205080204" pitchFamily="34" charset="-128"/>
                <a:cs typeface="Calibri" panose="020F0502020204030204" pitchFamily="34" charset="0"/>
              </a:rPr>
              <a:t>)	Molecular solids</a:t>
            </a:r>
          </a:p>
          <a:p>
            <a:r>
              <a:rPr lang="en-US" altLang="en-US" sz="3200" dirty="0" smtClean="0">
                <a:latin typeface="Calibri" panose="020F0502020204030204" pitchFamily="34" charset="0"/>
                <a:ea typeface="ＭＳ Ｐゴシック" panose="020B0600070205080204" pitchFamily="34" charset="-128"/>
                <a:cs typeface="Calibri" panose="020F0502020204030204" pitchFamily="34" charset="0"/>
              </a:rPr>
              <a:t>(10.7</a:t>
            </a:r>
            <a:r>
              <a:rPr lang="en-US" altLang="en-US" sz="3200" dirty="0">
                <a:latin typeface="Calibri" panose="020F0502020204030204" pitchFamily="34" charset="0"/>
                <a:ea typeface="ＭＳ Ｐゴシック" panose="020B0600070205080204" pitchFamily="34" charset="-128"/>
                <a:cs typeface="Calibri" panose="020F0502020204030204" pitchFamily="34" charset="0"/>
              </a:rPr>
              <a:t>)	Ionic solids</a:t>
            </a:r>
          </a:p>
          <a:p>
            <a:r>
              <a:rPr lang="en-US" altLang="en-US" sz="3200" dirty="0" smtClean="0"/>
              <a:t>(10.8)	Vapor pressure and changes of state </a:t>
            </a:r>
          </a:p>
          <a:p>
            <a:r>
              <a:rPr lang="en-US" altLang="en-US" sz="3200" dirty="0" smtClean="0"/>
              <a:t>(10.9)	Phase diagrams</a:t>
            </a:r>
          </a:p>
          <a:p>
            <a:endParaRPr lang="en-US" altLang="en-US"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10.1 - Using the Bragg Equation</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1203"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X rays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of wavelength 1.54 Å were used to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analyze</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an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aluminum</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crystal</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 reflection was produced at </a:t>
            </a:r>
            <a:r>
              <a:rPr lang="el-GR" altLang="en-US" i="1" dirty="0" smtClean="0">
                <a:latin typeface="Times New Roman" panose="02020603050405020304" pitchFamily="18" charset="0"/>
                <a:ea typeface="ＭＳ Ｐゴシック" panose="020B0600070205080204" pitchFamily="34" charset="-128"/>
                <a:cs typeface="Times New Roman" panose="02020603050405020304" pitchFamily="18" charset="0"/>
              </a:rPr>
              <a:t>θ</a:t>
            </a:r>
            <a:r>
              <a:rPr lang="en-US" altLang="en-US" i="1" dirty="0" smtClean="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i="1" dirty="0" smtClean="0">
                <a:latin typeface="Calibri" panose="020F0502020204030204" pitchFamily="34" charset="0"/>
                <a:ea typeface="ＭＳ Ｐゴシック" panose="020B0600070205080204" pitchFamily="34" charset="-128"/>
                <a:cs typeface="Times New Roman" panose="02020603050405020304" pitchFamily="18"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19.3 degrees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Assuming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1, calculate the distance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d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between the planes of atoms producing this reflection</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10.1 - Solution</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222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To determine the distance between the planes, use the Bragg equation</a:t>
            </a:r>
          </a:p>
          <a:p>
            <a:pPr lvl="1"/>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n</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1</a:t>
            </a:r>
          </a:p>
          <a:p>
            <a:pPr lvl="1"/>
            <a:r>
              <a:rPr lang="el-GR" altLang="en-US" dirty="0" smtClean="0">
                <a:latin typeface="Calibri" panose="020F0502020204030204" pitchFamily="34" charset="0"/>
                <a:ea typeface="ＭＳ Ｐゴシック" panose="020B0600070205080204" pitchFamily="34" charset="-128"/>
                <a:cs typeface="Calibri" panose="020F0502020204030204" pitchFamily="34" charset="0"/>
              </a:rPr>
              <a:t>λ</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1.54 Å</a:t>
            </a:r>
          </a:p>
          <a:p>
            <a:pPr lvl="1"/>
            <a:r>
              <a:rPr lang="el-GR" altLang="en-US" i="1" dirty="0" smtClean="0">
                <a:latin typeface="Times New Roman" panose="02020603050405020304" pitchFamily="18" charset="0"/>
                <a:ea typeface="ＭＳ Ｐゴシック" panose="020B0600070205080204" pitchFamily="34" charset="-128"/>
                <a:cs typeface="Times New Roman" panose="02020603050405020304" pitchFamily="18" charset="0"/>
              </a:rPr>
              <a:t>θ</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19.3 degrees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52228" name="Object 9"/>
          <p:cNvGraphicFramePr>
            <a:graphicFrameLocks noChangeAspect="1"/>
          </p:cNvGraphicFramePr>
          <p:nvPr>
            <p:extLst>
              <p:ext uri="{D42A27DB-BD31-4B8C-83A1-F6EECF244321}">
                <p14:modId xmlns:p14="http://schemas.microsoft.com/office/powerpoint/2010/main" val="2339332716"/>
              </p:ext>
            </p:extLst>
          </p:nvPr>
        </p:nvGraphicFramePr>
        <p:xfrm>
          <a:off x="1575417" y="5108992"/>
          <a:ext cx="5929665" cy="1065967"/>
        </p:xfrm>
        <a:graphic>
          <a:graphicData uri="http://schemas.openxmlformats.org/presentationml/2006/ole">
            <mc:AlternateContent xmlns:mc="http://schemas.openxmlformats.org/markup-compatibility/2006">
              <mc:Choice xmlns:v="urn:schemas-microsoft-com:vml" Requires="v">
                <p:oleObj spid="_x0000_s52256" name="Equation" r:id="rId3" imgW="2755800" imgH="495000" progId="Equation.DSMT4">
                  <p:embed/>
                </p:oleObj>
              </mc:Choice>
              <mc:Fallback>
                <p:oleObj name="Equation" r:id="rId3" imgW="2755800" imgH="495000" progId="Equation.DSMT4">
                  <p:embed/>
                  <p:pic>
                    <p:nvPicPr>
                      <p:cNvPr id="0" name="Object 9"/>
                      <p:cNvPicPr>
                        <a:picLocks noChangeAspect="1" noChangeArrowheads="1"/>
                      </p:cNvPicPr>
                      <p:nvPr/>
                    </p:nvPicPr>
                    <p:blipFill>
                      <a:blip r:embed="rId4"/>
                      <a:srcRect/>
                      <a:stretch>
                        <a:fillRect/>
                      </a:stretch>
                    </p:blipFill>
                    <p:spPr bwMode="auto">
                      <a:xfrm>
                        <a:off x="1575417" y="5108992"/>
                        <a:ext cx="5929665" cy="106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Types of Crystalline Solids</a:t>
            </a:r>
          </a:p>
        </p:txBody>
      </p:sp>
      <p:sp>
        <p:nvSpPr>
          <p:cNvPr id="54275" name="Rectangle 3"/>
          <p:cNvSpPr>
            <a:spLocks noGrp="1" noChangeArrowheads="1"/>
          </p:cNvSpPr>
          <p:nvPr>
            <p:ph idx="1"/>
          </p:nvPr>
        </p:nvSpPr>
        <p:spPr/>
        <p:txBody>
          <a:bodyPr/>
          <a:lstStyle/>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Ionic solids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Possess ions at the lattice points that describe the structure of the solid</a:t>
            </a:r>
          </a:p>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Molecular solids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Possess discrete covalently bonded molecules at the lattice points</a:t>
            </a:r>
          </a:p>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Atomic solids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Possess atoms at the lattice points that describe the structure of the solid</a:t>
            </a:r>
          </a:p>
        </p:txBody>
      </p:sp>
      <p:sp>
        <p:nvSpPr>
          <p:cNvPr id="54276"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54277"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AAC848BF-F479-4FEE-B680-BCD107FB2CCA}" type="slidenum">
              <a:rPr lang="en-US" altLang="en-US" sz="1000">
                <a:solidFill>
                  <a:schemeClr val="tx1"/>
                </a:solidFill>
              </a:rPr>
              <a:pPr>
                <a:spcBef>
                  <a:spcPct val="0"/>
                </a:spcBef>
                <a:buClrTx/>
                <a:buFontTx/>
                <a:buNone/>
              </a:pPr>
              <a:t>32</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10.22</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Examples of Three Types of Crystalline Solids</a:t>
            </a:r>
          </a:p>
        </p:txBody>
      </p:sp>
      <p:sp>
        <p:nvSpPr>
          <p:cNvPr id="57347"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57348"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35FA19F-87E4-4725-BAF1-7B3451FD62C5}" type="slidenum">
              <a:rPr lang="en-US" altLang="en-US" sz="1000">
                <a:solidFill>
                  <a:schemeClr val="tx1"/>
                </a:solidFill>
              </a:rPr>
              <a:pPr>
                <a:spcBef>
                  <a:spcPct val="0"/>
                </a:spcBef>
                <a:buClrTx/>
                <a:buFontTx/>
                <a:buNone/>
              </a:pPr>
              <a:t>33</a:t>
            </a:fld>
            <a:endParaRPr lang="en-US" altLang="en-US" sz="1000">
              <a:solidFill>
                <a:schemeClr val="tx1"/>
              </a:solidFill>
            </a:endParaRPr>
          </a:p>
        </p:txBody>
      </p:sp>
      <p:pic>
        <p:nvPicPr>
          <p:cNvPr id="57350" name="Picture 1" descr="This figure illustrates the structures of the three types of crystalline solids. It contains three images.&#10;The first image is of diamond, an atomic solid. The structure of carbon is illustrated below this image.&#10;The second image is of a crystal of sodium chloride, an ionic solid. The structure of sodium chloride is illustrated below this image. &#10;The third image is of a snowflake, a molecular solid. The structure of water is illustrated below this image. &#10;" title="Figure 10.22 - Examples of Three Types of Crystalline Solids"/>
          <p:cNvPicPr>
            <a:picLocks noChangeAspect="1"/>
          </p:cNvPicPr>
          <p:nvPr/>
        </p:nvPicPr>
        <p:blipFill>
          <a:blip r:embed="rId3">
            <a:extLst>
              <a:ext uri="{28A0092B-C50C-407E-A947-70E740481C1C}">
                <a14:useLocalDpi xmlns:a14="http://schemas.microsoft.com/office/drawing/2010/main" val="0"/>
              </a:ext>
            </a:extLst>
          </a:blip>
          <a:srcRect b="9058"/>
          <a:stretch>
            <a:fillRect/>
          </a:stretch>
        </p:blipFill>
        <p:spPr bwMode="auto">
          <a:xfrm>
            <a:off x="1295400" y="2133600"/>
            <a:ext cx="68119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Classification of Atomic Solids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6323"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Metallic solids - Possess a special type of delocalized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nondirectional</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covalent bonds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Network solids - Possess atoms bonded by strong directional covalent bonds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Bonds lead to giant molecules of atoms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Group 8A solids - Possess noble gas elements that are attracted to each other by London dispersion forces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Closest Packing Model</a:t>
            </a:r>
          </a:p>
        </p:txBody>
      </p:sp>
      <p:sp>
        <p:nvSpPr>
          <p:cNvPr id="61443" name="Rectangle 3"/>
          <p:cNvSpPr>
            <a:spLocks noGrp="1" noChangeArrowheads="1"/>
          </p:cNvSpPr>
          <p:nvPr>
            <p:ph idx="1"/>
          </p:nvPr>
        </p:nvSpPr>
        <p:spPr/>
        <p:txBody>
          <a:bodyPr/>
          <a:lstStyle/>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Closest packing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arrangement</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Characterized by layers of uniform hard spheres that efficiently use available space</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Each sphere is surrounded by six others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Types of arrangement</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aba</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arrangement</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abc</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arrangement</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1444"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61445"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DDD11B80-0E6C-4780-BE25-F419295BA23C}" type="slidenum">
              <a:rPr lang="en-US" altLang="en-US" sz="1000">
                <a:solidFill>
                  <a:schemeClr val="tx1"/>
                </a:solidFill>
              </a:rPr>
              <a:pPr>
                <a:spcBef>
                  <a:spcPct val="0"/>
                </a:spcBef>
                <a:buClrTx/>
                <a:buFontTx/>
                <a:buNone/>
              </a:pPr>
              <a:t>35</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aba</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Arrangement</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p:cNvSpPr>
            <a:spLocks noGrp="1"/>
          </p:cNvSpPr>
          <p:nvPr>
            <p:ph idx="1"/>
          </p:nvPr>
        </p:nvSpPr>
        <p:spPr/>
        <p:txBody>
          <a:bodyPr/>
          <a:lstStyle/>
          <a:p>
            <a:pPr marL="465138" indent="-465138" eaLnBrk="1" hangingPunct="1">
              <a:defRPr/>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Spheres in every third layer lie directly over spheres in the first layer</a:t>
            </a:r>
          </a:p>
          <a:p>
            <a:pPr marL="465138" indent="-465138" eaLnBrk="1" hangingPunct="1">
              <a:defRPr/>
            </a:pPr>
            <a:r>
              <a:rPr lang="en-IN" dirty="0" smtClean="0"/>
              <a:t>Resulting structure is called the </a:t>
            </a:r>
            <a:r>
              <a:rPr lang="en-IN" b="1" dirty="0" smtClean="0">
                <a:solidFill>
                  <a:srgbClr val="0070C0"/>
                </a:solidFill>
              </a:rPr>
              <a:t>hexagonal closest packed (hcp) structure</a:t>
            </a:r>
            <a:endParaRPr lang="en-US" b="1" dirty="0">
              <a:solidFill>
                <a:srgbClr val="0070C0"/>
              </a:solidFill>
            </a:endParaRPr>
          </a:p>
        </p:txBody>
      </p:sp>
      <p:pic>
        <p:nvPicPr>
          <p:cNvPr id="63492" name="Picture 3" descr="This figure illustrates the aba arrangement of uniform spheres. In the aba arrangement, the second layer of spheres is displaced such that it occupies dimples formed by the first layer. " title="The aba arrangem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4259263"/>
            <a:ext cx="6105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10.14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Hexagonal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Closest Packing</a:t>
            </a:r>
          </a:p>
        </p:txBody>
      </p:sp>
      <p:pic>
        <p:nvPicPr>
          <p:cNvPr id="64515" name="Content Placeholder 5" descr="This figure depicts the structure of hexagonal closest packing. In this type of structure, the atoms in the third layer lie over the atoms in the first layer. &#10;The figure also contains the unit cell of this structure, which is a hexagonal prism. &#10;" title="Figure 10.14 - Hexagonal Closest Packi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2286000"/>
            <a:ext cx="7772400" cy="412115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This figure illustrates the abc arrangement of uniform spheres. In the abc arrangement, the spheres in the third layer occupy dimples in the second layer so that no sphere in the third layer lies above any sphere in the first layer. " title="The abc arrangem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288" y="3718151"/>
            <a:ext cx="84963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Content Placeholder 2"/>
          <p:cNvSpPr>
            <a:spLocks noGrp="1"/>
          </p:cNvSpPr>
          <p:nvPr>
            <p:ph idx="1"/>
          </p:nvPr>
        </p:nvSpPr>
        <p:spPr>
          <a:xfrm>
            <a:off x="114300" y="2021332"/>
            <a:ext cx="8851900" cy="4572000"/>
          </a:xfrm>
        </p:spPr>
        <p:txBody>
          <a:bodyPr/>
          <a:lstStyle/>
          <a:p>
            <a:pPr marL="465138" indent="-465138" eaLnBrk="1" hangingPunct="1"/>
            <a:r>
              <a:rPr lang="en-US" dirty="0" smtClean="0"/>
              <a:t>No spheres </a:t>
            </a:r>
            <a:r>
              <a:rPr lang="en-US" dirty="0"/>
              <a:t>in the third layer </a:t>
            </a:r>
            <a:r>
              <a:rPr lang="en-US" dirty="0" smtClean="0"/>
              <a:t>lie </a:t>
            </a:r>
            <a:r>
              <a:rPr lang="en-US" dirty="0"/>
              <a:t>over </a:t>
            </a:r>
            <a:r>
              <a:rPr lang="en-US" dirty="0" smtClean="0"/>
              <a:t>ones </a:t>
            </a:r>
            <a:r>
              <a:rPr lang="en-US" dirty="0"/>
              <a:t>in the first </a:t>
            </a:r>
            <a:r>
              <a:rPr lang="en-US" dirty="0" smtClean="0"/>
              <a:t>layer</a:t>
            </a:r>
          </a:p>
          <a:p>
            <a:pPr marL="465138" indent="-465138" eaLnBrk="1" hangingPunct="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Resulting structure is called the </a:t>
            </a: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cubic closest packed (</a:t>
            </a:r>
            <a:r>
              <a:rPr lang="en-IN" altLang="en-US" b="1" dirty="0" err="1"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ccp</a:t>
            </a: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structure  </a:t>
            </a:r>
            <a:endPar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a:p>
            <a:pPr marL="865188" lvl="1" indent="-465138" eaLnBrk="1" hangingPunct="1"/>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5539"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IN" altLang="en-US" i="1" dirty="0" err="1" smtClean="0">
                <a:latin typeface="Calibri" panose="020F0502020204030204" pitchFamily="34" charset="0"/>
                <a:ea typeface="ＭＳ Ｐゴシック" panose="020B0600070205080204" pitchFamily="34" charset="-128"/>
                <a:cs typeface="Calibri" panose="020F0502020204030204" pitchFamily="34" charset="0"/>
              </a:rPr>
              <a:t>abc</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Arrangement</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10.15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Cubic Closest Packing</a:t>
            </a:r>
          </a:p>
        </p:txBody>
      </p:sp>
      <p:pic>
        <p:nvPicPr>
          <p:cNvPr id="66563" name="Content Placeholder 3" descr="This figure depicts the structure of cubic closest packing. In this type of structure, the atoms in the fourth layer lie over the atoms in the first layer. &#10;The figure also contains the unit cell of this structure, which is a cube.&#10;" title="Figure 10.15 - Cubic Closest Packi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57275" y="2133600"/>
            <a:ext cx="6965950" cy="417988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10.1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Schematic Representations of the Three States of Matter</a:t>
            </a:r>
          </a:p>
        </p:txBody>
      </p:sp>
      <p:pic>
        <p:nvPicPr>
          <p:cNvPr id="19459" name="Content Placeholder 3" descr="This figure depicts the intermolecular spacing in solids, liquid, and gases.&#10;The figure contains three images. The first image depicts the intermolecular spacing in a gas. The molecules are free to move about.&#10;The second image depicts the intermolecular spacing in a liquid. The molecules in a liquid are loosely arranged.&#10;The third image depicts the intermolecular spacing in a solid. The molecules in a solid are tightly packed.&#10;" title="Figure 9.1 - Schematic Representations of the Three States of Matte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863" y="2765425"/>
            <a:ext cx="8851900" cy="330835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Nearest Neighbors of a Sphere</a:t>
            </a:r>
          </a:p>
        </p:txBody>
      </p:sp>
      <p:sp>
        <p:nvSpPr>
          <p:cNvPr id="67587" name="Rectangle 3"/>
          <p:cNvSpPr>
            <a:spLocks noGrp="1" noChangeArrowheads="1"/>
          </p:cNvSpPr>
          <p:nvPr>
            <p:ph idx="1"/>
          </p:nvPr>
        </p:nvSpPr>
        <p:spPr>
          <a:xfrm>
            <a:off x="114300" y="2133600"/>
            <a:ext cx="5251450" cy="4572000"/>
          </a:xfrm>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Each sphere has 12 equivalent nearest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neighbors</a:t>
            </a:r>
          </a:p>
        </p:txBody>
      </p:sp>
      <p:sp>
        <p:nvSpPr>
          <p:cNvPr id="6758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6758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0B6B292D-F5D2-43A8-A15F-A179C9C871C5}" type="slidenum">
              <a:rPr lang="en-US" altLang="en-US" sz="1000">
                <a:solidFill>
                  <a:schemeClr val="tx1"/>
                </a:solidFill>
              </a:rPr>
              <a:pPr>
                <a:spcBef>
                  <a:spcPct val="0"/>
                </a:spcBef>
                <a:buClrTx/>
                <a:buFontTx/>
                <a:buNone/>
              </a:pPr>
              <a:t>40</a:t>
            </a:fld>
            <a:endParaRPr lang="en-US" altLang="en-US" sz="1000">
              <a:solidFill>
                <a:schemeClr val="tx1"/>
              </a:solidFill>
            </a:endParaRPr>
          </a:p>
        </p:txBody>
      </p:sp>
      <p:pic>
        <p:nvPicPr>
          <p:cNvPr id="67591" name="Picture 3" descr="This figure identifies the number of neighbors that a sphere in a structure with hexagonal closest packing has. Each sphere has twelve equivalent neighbors. Six neighbors are present in the same layer, three are present in the layer above, and three are present in the layer below.  " title="Nearest Neighbors of a Sphe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70025"/>
            <a:ext cx="25971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Net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Number of Spheres in a Face-Centered Cubic Unit Cell</a:t>
            </a:r>
          </a:p>
        </p:txBody>
      </p:sp>
      <p:sp>
        <p:nvSpPr>
          <p:cNvPr id="69635"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 unit cell is defined by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centers</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of the spheres on the corners of the cube</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Net number of spheres in a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face-centered</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cubic unit would be</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9636"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69637"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E8D8ACBD-645A-4BA4-9B26-F7DFD0CEC97B}" type="slidenum">
              <a:rPr lang="en-US" altLang="en-US" sz="1000">
                <a:solidFill>
                  <a:schemeClr val="tx1"/>
                </a:solidFill>
              </a:rPr>
              <a:pPr>
                <a:spcBef>
                  <a:spcPct val="0"/>
                </a:spcBef>
                <a:buClrTx/>
                <a:buFontTx/>
                <a:buNone/>
              </a:pPr>
              <a:t>41</a:t>
            </a:fld>
            <a:endParaRPr lang="en-US" altLang="en-US" sz="1000">
              <a:solidFill>
                <a:schemeClr val="tx1"/>
              </a:solidFill>
            </a:endParaRPr>
          </a:p>
        </p:txBody>
      </p:sp>
      <p:graphicFrame>
        <p:nvGraphicFramePr>
          <p:cNvPr id="69638" name="Object 2"/>
          <p:cNvGraphicFramePr>
            <a:graphicFrameLocks noChangeAspect="1"/>
          </p:cNvGraphicFramePr>
          <p:nvPr>
            <p:extLst>
              <p:ext uri="{D42A27DB-BD31-4B8C-83A1-F6EECF244321}">
                <p14:modId xmlns:p14="http://schemas.microsoft.com/office/powerpoint/2010/main" val="1178304016"/>
              </p:ext>
            </p:extLst>
          </p:nvPr>
        </p:nvGraphicFramePr>
        <p:xfrm>
          <a:off x="1160411" y="4378148"/>
          <a:ext cx="3546579" cy="1193242"/>
        </p:xfrm>
        <a:graphic>
          <a:graphicData uri="http://schemas.openxmlformats.org/presentationml/2006/ole">
            <mc:AlternateContent xmlns:mc="http://schemas.openxmlformats.org/markup-compatibility/2006">
              <mc:Choice xmlns:v="urn:schemas-microsoft-com:vml" Requires="v">
                <p:oleObj spid="_x0000_s69671" name="Equation" r:id="rId4" imgW="1282700" imgH="431800" progId="Equation.DSMT4">
                  <p:embed/>
                </p:oleObj>
              </mc:Choice>
              <mc:Fallback>
                <p:oleObj name="Equation" r:id="rId4" imgW="1282700" imgH="4318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11" y="4378148"/>
                        <a:ext cx="3546579" cy="119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9639" name="Picture 3" descr="This figure depicts the number of spheres in a face-centered cubic cell. The cubic cell contains four net spheres." title="The Net Number of Spheres in a Face-Centered Cubic Unit Cell"/>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1513" y="3933825"/>
            <a:ext cx="334803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9483" y="5634891"/>
            <a:ext cx="1068691" cy="738664"/>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Number of corners in a cube</a:t>
            </a:r>
            <a:endParaRPr lang="en-US" sz="1400" dirty="0">
              <a:solidFill>
                <a:schemeClr val="bg1"/>
              </a:solidFill>
              <a:latin typeface="Calibri" panose="020F0502020204030204" pitchFamily="34" charset="0"/>
            </a:endParaRPr>
          </a:p>
        </p:txBody>
      </p:sp>
      <p:sp>
        <p:nvSpPr>
          <p:cNvPr id="9" name="TextBox 8"/>
          <p:cNvSpPr txBox="1"/>
          <p:nvPr/>
        </p:nvSpPr>
        <p:spPr>
          <a:xfrm>
            <a:off x="1600200" y="5629355"/>
            <a:ext cx="1219200" cy="954107"/>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Number of spheres that lie inside a unit cell</a:t>
            </a:r>
            <a:endParaRPr lang="en-US" sz="1400" dirty="0">
              <a:solidFill>
                <a:schemeClr val="bg1"/>
              </a:solidFill>
              <a:latin typeface="Calibri" panose="020F0502020204030204" pitchFamily="34" charset="0"/>
            </a:endParaRPr>
          </a:p>
        </p:txBody>
      </p:sp>
      <p:sp>
        <p:nvSpPr>
          <p:cNvPr id="10" name="TextBox 9"/>
          <p:cNvSpPr txBox="1"/>
          <p:nvPr/>
        </p:nvSpPr>
        <p:spPr>
          <a:xfrm>
            <a:off x="2679775" y="5634891"/>
            <a:ext cx="852638" cy="738664"/>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Number of faces in a cube</a:t>
            </a:r>
            <a:endParaRPr lang="en-US" sz="1400" dirty="0">
              <a:solidFill>
                <a:schemeClr val="bg1"/>
              </a:solidFill>
              <a:latin typeface="Calibri" panose="020F0502020204030204" pitchFamily="34" charset="0"/>
            </a:endParaRPr>
          </a:p>
        </p:txBody>
      </p:sp>
      <p:sp>
        <p:nvSpPr>
          <p:cNvPr id="11" name="TextBox 10"/>
          <p:cNvSpPr txBox="1"/>
          <p:nvPr/>
        </p:nvSpPr>
        <p:spPr>
          <a:xfrm>
            <a:off x="3483726" y="5675574"/>
            <a:ext cx="1752299" cy="738664"/>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Number of central spheres that lie inside a unit cell</a:t>
            </a:r>
            <a:endParaRPr lang="en-US" sz="1400" dirty="0">
              <a:solidFill>
                <a:schemeClr val="bg1"/>
              </a:solidFill>
              <a:latin typeface="Calibri" panose="020F0502020204030204" pitchFamily="34" charset="0"/>
            </a:endParaRPr>
          </a:p>
        </p:txBody>
      </p:sp>
      <p:cxnSp>
        <p:nvCxnSpPr>
          <p:cNvPr id="4" name="Straight Arrow Connector 3"/>
          <p:cNvCxnSpPr/>
          <p:nvPr/>
        </p:nvCxnSpPr>
        <p:spPr bwMode="auto">
          <a:xfrm flipV="1">
            <a:off x="1474105" y="5257800"/>
            <a:ext cx="0" cy="417774"/>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2034718" y="5413474"/>
            <a:ext cx="0" cy="280599"/>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V="1">
            <a:off x="3014434" y="5246912"/>
            <a:ext cx="0" cy="417774"/>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3634915" y="5437499"/>
            <a:ext cx="0" cy="297861"/>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Calculating the Density of a Closest Packed Solid</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1683" name="Content Placeholder 2"/>
          <p:cNvSpPr>
            <a:spLocks noGrp="1"/>
          </p:cNvSpPr>
          <p:nvPr>
            <p:ph idx="1"/>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Silver crystallizes in a cubic closest packed structure</a:t>
            </a:r>
          </a:p>
          <a:p>
            <a:pPr lvl="1"/>
            <a:r>
              <a:rPr lang="en-IN" altLang="en-US" smtClean="0">
                <a:latin typeface="Calibri" panose="020F0502020204030204" pitchFamily="34" charset="0"/>
                <a:ea typeface="ＭＳ Ｐゴシック" panose="020B0600070205080204" pitchFamily="34" charset="-128"/>
                <a:cs typeface="Calibri" panose="020F0502020204030204" pitchFamily="34" charset="0"/>
              </a:rPr>
              <a:t>The radius of a silver atom is 144 pm</a:t>
            </a:r>
          </a:p>
          <a:p>
            <a:pPr lvl="1"/>
            <a:r>
              <a:rPr lang="en-IN" altLang="en-US" smtClean="0">
                <a:latin typeface="Calibri" panose="020F0502020204030204" pitchFamily="34" charset="0"/>
                <a:ea typeface="ＭＳ Ｐゴシック" panose="020B0600070205080204" pitchFamily="34" charset="-128"/>
                <a:cs typeface="Calibri" panose="020F0502020204030204" pitchFamily="34" charset="0"/>
              </a:rPr>
              <a:t>Calculate the density of solid silver</a:t>
            </a:r>
          </a:p>
          <a:p>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Solution</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270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Density is mass per unit volume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We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need to know how many silver atoms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occupy a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given volume in the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crystal</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structure is cubic closest packed, which means the unit cell is face-</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centered</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cubic</a:t>
            </a:r>
          </a:p>
          <a:p>
            <a:pPr lvl="1"/>
            <a:r>
              <a:rPr lang="en-US" dirty="0"/>
              <a:t>We must find the volume of this unit cell for silver and the net number of atoms </a:t>
            </a:r>
            <a:r>
              <a:rPr lang="en-US" dirty="0" smtClean="0"/>
              <a:t>it contains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Solution </a:t>
            </a:r>
            <a:r>
              <a:rPr lang="en-IN" altLang="en-US" sz="2000" smtClean="0">
                <a:latin typeface="Calibri" panose="020F0502020204030204" pitchFamily="34" charset="0"/>
                <a:ea typeface="ＭＳ Ｐゴシック" panose="020B0600070205080204" pitchFamily="34" charset="-128"/>
                <a:cs typeface="Calibri" panose="020F0502020204030204" pitchFamily="34" charset="0"/>
              </a:rPr>
              <a:t>(Continued 1)</a:t>
            </a:r>
            <a:endParaRPr lang="en-US" altLang="en-US" sz="200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3731" name="Content Placeholder 2"/>
          <p:cNvSpPr>
            <a:spLocks noGrp="1"/>
          </p:cNvSpPr>
          <p:nvPr>
            <p:ph idx="1"/>
          </p:nvPr>
        </p:nvSpPr>
        <p:spPr/>
        <p:txBody>
          <a:bodyPr/>
          <a:lstStyle/>
          <a:p>
            <a:r>
              <a:rPr lang="en-US" dirty="0"/>
              <a:t>Note that in this structure the atoms touch along the diagonals for each </a:t>
            </a:r>
            <a:r>
              <a:rPr lang="en-US" dirty="0" smtClean="0"/>
              <a:t>face and </a:t>
            </a:r>
            <a:r>
              <a:rPr lang="en-US" dirty="0"/>
              <a:t>not along the edges of the </a:t>
            </a:r>
            <a:r>
              <a:rPr lang="en-US" dirty="0" smtClean="0"/>
              <a:t>cube</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Length of the diagonal is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+ 2</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or 4</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We use this fact to find the length along the edge of the cube by the Pythagorean theorem </a:t>
            </a:r>
          </a:p>
          <a:p>
            <a:pPr lvl="2"/>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Solution </a:t>
            </a:r>
            <a:r>
              <a:rPr lang="en-IN" altLang="en-US" sz="2000" smtClean="0">
                <a:latin typeface="Calibri" panose="020F0502020204030204" pitchFamily="34" charset="0"/>
                <a:ea typeface="ＭＳ Ｐゴシック" panose="020B0600070205080204" pitchFamily="34" charset="-128"/>
                <a:cs typeface="Calibri" panose="020F0502020204030204" pitchFamily="34" charset="0"/>
              </a:rPr>
              <a:t>(Continued 2)</a:t>
            </a:r>
            <a:endParaRPr lang="en-US" altLang="en-US" sz="200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4755" name="Content Placeholder 2"/>
          <p:cNvSpPr>
            <a:spLocks noGrp="1"/>
          </p:cNvSpPr>
          <p:nvPr>
            <p:ph idx="1"/>
          </p:nvPr>
        </p:nvSpPr>
        <p:spPr/>
        <p:txBody>
          <a:bodyPr/>
          <a:lstStyle/>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marL="342900" lvl="1" indent="-342900"/>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Since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144 pm for a silver atom,</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74756" name="Object 5"/>
          <p:cNvGraphicFramePr>
            <a:graphicFrameLocks noChangeAspect="1"/>
          </p:cNvGraphicFramePr>
          <p:nvPr/>
        </p:nvGraphicFramePr>
        <p:xfrm>
          <a:off x="2819400" y="2362200"/>
          <a:ext cx="3103563" cy="2359025"/>
        </p:xfrm>
        <a:graphic>
          <a:graphicData uri="http://schemas.openxmlformats.org/presentationml/2006/ole">
            <mc:AlternateContent xmlns:mc="http://schemas.openxmlformats.org/markup-compatibility/2006">
              <mc:Choice xmlns:v="urn:schemas-microsoft-com:vml" Requires="v">
                <p:oleObj spid="_x0000_s74810" name="Equation" r:id="rId3" imgW="1333500" imgH="1016000" progId="Equation.DSMT4">
                  <p:embed/>
                </p:oleObj>
              </mc:Choice>
              <mc:Fallback>
                <p:oleObj name="Equation" r:id="rId3" imgW="1333500" imgH="10160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62200"/>
                        <a:ext cx="3103563"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757" name="Object 5"/>
          <p:cNvGraphicFramePr>
            <a:graphicFrameLocks noChangeAspect="1"/>
          </p:cNvGraphicFramePr>
          <p:nvPr/>
        </p:nvGraphicFramePr>
        <p:xfrm>
          <a:off x="2562225" y="5562600"/>
          <a:ext cx="4003675" cy="685800"/>
        </p:xfrm>
        <a:graphic>
          <a:graphicData uri="http://schemas.openxmlformats.org/presentationml/2006/ole">
            <mc:AlternateContent xmlns:mc="http://schemas.openxmlformats.org/markup-compatibility/2006">
              <mc:Choice xmlns:v="urn:schemas-microsoft-com:vml" Requires="v">
                <p:oleObj spid="_x0000_s74811" name="Equation" r:id="rId5" imgW="1777229" imgH="304668" progId="Equation.DSMT4">
                  <p:embed/>
                </p:oleObj>
              </mc:Choice>
              <mc:Fallback>
                <p:oleObj name="Equation" r:id="rId5" imgW="1777229" imgH="304668"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225" y="5562600"/>
                        <a:ext cx="4003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Solution </a:t>
            </a:r>
            <a:r>
              <a:rPr lang="en-IN" altLang="en-US" sz="2000" smtClean="0">
                <a:latin typeface="Calibri" panose="020F0502020204030204" pitchFamily="34" charset="0"/>
                <a:ea typeface="ＭＳ Ｐゴシック" panose="020B0600070205080204" pitchFamily="34" charset="-128"/>
                <a:cs typeface="Calibri" panose="020F0502020204030204" pitchFamily="34" charset="0"/>
              </a:rPr>
              <a:t>(Continued 3)</a:t>
            </a:r>
            <a:endParaRPr lang="en-US" altLang="en-US" sz="200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5779"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volume of the unit cell is </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d</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3</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which is (407 pm)</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3</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or 6.74</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×10</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7</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pm</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3</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Converting this to cubic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centimeters</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2"/>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75780" name="Object 6"/>
          <p:cNvGraphicFramePr>
            <a:graphicFrameLocks noChangeAspect="1"/>
          </p:cNvGraphicFramePr>
          <p:nvPr>
            <p:extLst>
              <p:ext uri="{D42A27DB-BD31-4B8C-83A1-F6EECF244321}">
                <p14:modId xmlns:p14="http://schemas.microsoft.com/office/powerpoint/2010/main" val="288478444"/>
              </p:ext>
            </p:extLst>
          </p:nvPr>
        </p:nvGraphicFramePr>
        <p:xfrm>
          <a:off x="338579" y="4080920"/>
          <a:ext cx="8535563" cy="1232528"/>
        </p:xfrm>
        <a:graphic>
          <a:graphicData uri="http://schemas.openxmlformats.org/presentationml/2006/ole">
            <mc:AlternateContent xmlns:mc="http://schemas.openxmlformats.org/markup-compatibility/2006">
              <mc:Choice xmlns:v="urn:schemas-microsoft-com:vml" Requires="v">
                <p:oleObj spid="_x0000_s75809" name="Equation" r:id="rId3" imgW="3517560" imgH="507960" progId="Equation.DSMT4">
                  <p:embed/>
                </p:oleObj>
              </mc:Choice>
              <mc:Fallback>
                <p:oleObj name="Equation" r:id="rId3" imgW="3517560" imgH="507960" progId="Equation.DSMT4">
                  <p:embed/>
                  <p:pic>
                    <p:nvPicPr>
                      <p:cNvPr id="0" name="Object 6"/>
                      <p:cNvPicPr>
                        <a:picLocks noChangeAspect="1" noChangeArrowheads="1"/>
                      </p:cNvPicPr>
                      <p:nvPr/>
                    </p:nvPicPr>
                    <p:blipFill>
                      <a:blip r:embed="rId4"/>
                      <a:srcRect/>
                      <a:stretch>
                        <a:fillRect/>
                      </a:stretch>
                    </p:blipFill>
                    <p:spPr bwMode="auto">
                      <a:xfrm>
                        <a:off x="338579" y="4080920"/>
                        <a:ext cx="8535563" cy="123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10.2 - Solution </a:t>
            </a:r>
            <a:r>
              <a:rPr lang="en-IN" altLang="en-US" sz="2000" smtClean="0">
                <a:latin typeface="Calibri" panose="020F0502020204030204" pitchFamily="34" charset="0"/>
                <a:ea typeface="ＭＳ Ｐゴシック" panose="020B0600070205080204" pitchFamily="34" charset="-128"/>
                <a:cs typeface="Calibri" panose="020F0502020204030204" pitchFamily="34" charset="0"/>
              </a:rPr>
              <a:t>(Continued 4)</a:t>
            </a:r>
            <a:endParaRPr lang="en-US" altLang="en-US" sz="200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6803" name="Content Placeholder 2"/>
          <p:cNvSpPr>
            <a:spLocks noGrp="1"/>
          </p:cNvSpPr>
          <p:nvPr>
            <p:ph idx="1"/>
          </p:nvPr>
        </p:nvSpPr>
        <p:spPr/>
        <p:txBody>
          <a:bodyPr/>
          <a:lstStyle/>
          <a:p>
            <a:r>
              <a:rPr lang="en-US" dirty="0"/>
              <a:t>Since we know that the net number of atoms in the face-centered cubic unit cell is 4</a:t>
            </a:r>
            <a:r>
              <a:rPr lang="en-US" dirty="0" smtClean="0"/>
              <a:t>, we </a:t>
            </a:r>
            <a:r>
              <a:rPr lang="en-US" dirty="0"/>
              <a:t>have 4 silver atoms contained in a volume </a:t>
            </a:r>
            <a:r>
              <a:rPr lang="en-US" dirty="0" smtClean="0"/>
              <a:t>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6.74</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×10 </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–23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cm</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3</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Therefore, the density is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76804" name="Object 5"/>
          <p:cNvGraphicFramePr>
            <a:graphicFrameLocks noChangeAspect="1"/>
          </p:cNvGraphicFramePr>
          <p:nvPr>
            <p:extLst>
              <p:ext uri="{D42A27DB-BD31-4B8C-83A1-F6EECF244321}">
                <p14:modId xmlns:p14="http://schemas.microsoft.com/office/powerpoint/2010/main" val="1057414711"/>
              </p:ext>
            </p:extLst>
          </p:nvPr>
        </p:nvGraphicFramePr>
        <p:xfrm>
          <a:off x="147638" y="4892675"/>
          <a:ext cx="8874125" cy="1568450"/>
        </p:xfrm>
        <a:graphic>
          <a:graphicData uri="http://schemas.openxmlformats.org/presentationml/2006/ole">
            <mc:AlternateContent xmlns:mc="http://schemas.openxmlformats.org/markup-compatibility/2006">
              <mc:Choice xmlns:v="urn:schemas-microsoft-com:vml" Requires="v">
                <p:oleObj spid="_x0000_s76832" name="Equation" r:id="rId3" imgW="4597200" imgH="812520" progId="Equation.DSMT4">
                  <p:embed/>
                </p:oleObj>
              </mc:Choice>
              <mc:Fallback>
                <p:oleObj name="Equation" r:id="rId3" imgW="4597200" imgH="812520" progId="Equation.DSMT4">
                  <p:embed/>
                  <p:pic>
                    <p:nvPicPr>
                      <p:cNvPr id="0" name="Object 5"/>
                      <p:cNvPicPr>
                        <a:picLocks noChangeAspect="1" noChangeArrowheads="1"/>
                      </p:cNvPicPr>
                      <p:nvPr/>
                    </p:nvPicPr>
                    <p:blipFill>
                      <a:blip r:embed="rId4"/>
                      <a:srcRect/>
                      <a:stretch>
                        <a:fillRect/>
                      </a:stretch>
                    </p:blipFill>
                    <p:spPr bwMode="auto">
                      <a:xfrm>
                        <a:off x="147638" y="4892675"/>
                        <a:ext cx="88741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spcBef>
                <a:spcPct val="20000"/>
              </a:spcBef>
            </a:pPr>
            <a:r>
              <a:rPr lang="en-US" altLang="en-US" smtClean="0">
                <a:latin typeface="Calibri" panose="020F0502020204030204" pitchFamily="34" charset="0"/>
                <a:ea typeface="ＭＳ Ｐゴシック" panose="020B0600070205080204" pitchFamily="34" charset="-128"/>
                <a:cs typeface="Calibri" panose="020F0502020204030204" pitchFamily="34" charset="0"/>
              </a:rPr>
              <a:t>Bonding Models for Metals</a:t>
            </a:r>
          </a:p>
        </p:txBody>
      </p:sp>
      <p:sp>
        <p:nvSpPr>
          <p:cNvPr id="77827" name="Rectangle 3"/>
          <p:cNvSpPr>
            <a:spLocks noGrp="1" noChangeArrowheads="1"/>
          </p:cNvSpPr>
          <p:nvPr>
            <p:ph idx="1"/>
          </p:nvPr>
        </p:nvSpPr>
        <p:spPr/>
        <p:txBody>
          <a:bodyPr/>
          <a:lstStyle/>
          <a:p>
            <a:pPr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 successful bonding model for metals must consider:</a:t>
            </a:r>
          </a:p>
          <a:p>
            <a:pPr lvl="1"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Malleability</a:t>
            </a:r>
          </a:p>
          <a:p>
            <a:pPr lvl="1"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Ductility</a:t>
            </a:r>
          </a:p>
          <a:p>
            <a:pPr lvl="1"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Efficient and uniform conduction of heat and electricity </a:t>
            </a:r>
          </a:p>
        </p:txBody>
      </p:sp>
      <p:sp>
        <p:nvSpPr>
          <p:cNvPr id="7782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7782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9B298227-E212-444D-BB84-E3F7202BA726}" type="slidenum">
              <a:rPr lang="en-US" altLang="en-US" sz="1000">
                <a:solidFill>
                  <a:schemeClr val="tx1"/>
                </a:solidFill>
              </a:rPr>
              <a:pPr>
                <a:spcBef>
                  <a:spcPct val="0"/>
                </a:spcBef>
                <a:buClrTx/>
                <a:buFontTx/>
                <a:buNone/>
              </a:pPr>
              <a:t>48</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Electron Sea Model</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9875"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Envisions a regular array of metal cations in a sea of valence electrons</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Mobile electrons conduct heat and electricity </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Metal ions freely move around as the metal is hammered into a sheet or drawn into a wire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Intramolecular and Intermolecular Bonding</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7411" name="Rectangle 3"/>
          <p:cNvSpPr>
            <a:spLocks noGrp="1" noChangeArrowheads="1"/>
          </p:cNvSpPr>
          <p:nvPr>
            <p:ph type="body" idx="1"/>
          </p:nvPr>
        </p:nvSpPr>
        <p:spPr/>
        <p:txBody>
          <a:bodyPr/>
          <a:lstStyle/>
          <a:p>
            <a:r>
              <a:rPr lang="en-IN" altLang="ja-JP" dirty="0" smtClean="0">
                <a:latin typeface="Calibri" panose="020F0502020204030204" pitchFamily="34" charset="0"/>
                <a:ea typeface="ＭＳ Ｐゴシック" panose="020B0600070205080204" pitchFamily="34" charset="-128"/>
                <a:cs typeface="Calibri" panose="020F0502020204030204" pitchFamily="34" charset="0"/>
              </a:rPr>
              <a:t>Intramolecular bonding - Occurs within molecules</a:t>
            </a:r>
          </a:p>
          <a:p>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Condensed states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of matter - Liquids and solids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Forces involved</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Covalent bonding </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Ionic bonding</a:t>
            </a:r>
          </a:p>
          <a:p>
            <a:pPr lvl="2"/>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Intermolecular bonding</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Occurs between molecules</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7412"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7413"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583DADFC-A373-4753-A0AD-E0ACD2209942}" type="slidenum">
              <a:rPr lang="en-US" altLang="en-US" sz="1000">
                <a:solidFill>
                  <a:schemeClr val="tx1"/>
                </a:solidFill>
              </a:rPr>
              <a:pPr>
                <a:spcBef>
                  <a:spcPct val="0"/>
                </a:spcBef>
                <a:buClrTx/>
                <a:buFontTx/>
                <a:buNone/>
              </a:pPr>
              <a:t>5</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10.8 (a) and (b)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Depiction of Electron Sea Model</a:t>
            </a:r>
          </a:p>
        </p:txBody>
      </p:sp>
      <p:pic>
        <p:nvPicPr>
          <p:cNvPr id="80899" name="Content Placeholder 1" descr="This figure contains two images. The first image depicts the electron sea model of an alkali metal from Group 1A with one valence electron. The second image depicts the electron sea model of an alkaline earth metal from Group 2A with two valence electrons. " title="Figure 10.8 (a) and (b) - Depiction of Electron Sea Model"/>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0813" y="2340874"/>
            <a:ext cx="8851900" cy="3536950"/>
          </a:xfrm>
        </p:spPr>
      </p:pic>
      <p:sp>
        <p:nvSpPr>
          <p:cNvPr id="2" name="Rectangle 1"/>
          <p:cNvSpPr/>
          <p:nvPr/>
        </p:nvSpPr>
        <p:spPr>
          <a:xfrm>
            <a:off x="188913" y="5763522"/>
            <a:ext cx="4306887" cy="646331"/>
          </a:xfrm>
          <a:prstGeom prst="rect">
            <a:avLst/>
          </a:prstGeom>
        </p:spPr>
        <p:txBody>
          <a:bodyPr wrap="square">
            <a:spAutoFit/>
          </a:bodyPr>
          <a:lstStyle/>
          <a:p>
            <a:r>
              <a:rPr lang="en-US" sz="1800" dirty="0">
                <a:solidFill>
                  <a:schemeClr val="bg1"/>
                </a:solidFill>
                <a:latin typeface="Calibri" panose="020F0502020204030204" pitchFamily="34" charset="0"/>
              </a:rPr>
              <a:t>Representation of </a:t>
            </a:r>
            <a:r>
              <a:rPr lang="en-US" sz="1800" dirty="0" smtClean="0">
                <a:solidFill>
                  <a:schemeClr val="bg1"/>
                </a:solidFill>
                <a:latin typeface="Calibri" panose="020F0502020204030204" pitchFamily="34" charset="0"/>
              </a:rPr>
              <a:t>an alkali </a:t>
            </a:r>
            <a:r>
              <a:rPr lang="en-US" sz="1800" dirty="0">
                <a:solidFill>
                  <a:schemeClr val="bg1"/>
                </a:solidFill>
                <a:latin typeface="Calibri" panose="020F0502020204030204" pitchFamily="34" charset="0"/>
              </a:rPr>
              <a:t>metal (Group 1A) with </a:t>
            </a:r>
            <a:r>
              <a:rPr lang="en-US" sz="1800" dirty="0" smtClean="0">
                <a:solidFill>
                  <a:schemeClr val="bg1"/>
                </a:solidFill>
                <a:latin typeface="Calibri" panose="020F0502020204030204" pitchFamily="34" charset="0"/>
              </a:rPr>
              <a:t>one valence </a:t>
            </a:r>
            <a:r>
              <a:rPr lang="en-US" sz="1800" dirty="0">
                <a:solidFill>
                  <a:schemeClr val="bg1"/>
                </a:solidFill>
                <a:latin typeface="Calibri" panose="020F0502020204030204" pitchFamily="34" charset="0"/>
              </a:rPr>
              <a:t>electron</a:t>
            </a:r>
          </a:p>
        </p:txBody>
      </p:sp>
      <p:sp>
        <p:nvSpPr>
          <p:cNvPr id="5" name="Rectangle 4"/>
          <p:cNvSpPr/>
          <p:nvPr/>
        </p:nvSpPr>
        <p:spPr>
          <a:xfrm>
            <a:off x="4875213" y="5763522"/>
            <a:ext cx="4306887" cy="646331"/>
          </a:xfrm>
          <a:prstGeom prst="rect">
            <a:avLst/>
          </a:prstGeom>
        </p:spPr>
        <p:txBody>
          <a:bodyPr wrap="square">
            <a:spAutoFit/>
          </a:bodyPr>
          <a:lstStyle/>
          <a:p>
            <a:r>
              <a:rPr lang="en-US" sz="1800" dirty="0" smtClean="0">
                <a:solidFill>
                  <a:schemeClr val="bg1"/>
                </a:solidFill>
                <a:latin typeface="Calibri" panose="020F0502020204030204" pitchFamily="34" charset="0"/>
              </a:rPr>
              <a:t>Representation of </a:t>
            </a:r>
            <a:r>
              <a:rPr lang="en-US" sz="1800" dirty="0">
                <a:solidFill>
                  <a:schemeClr val="bg1"/>
                </a:solidFill>
                <a:latin typeface="Calibri" panose="020F0502020204030204" pitchFamily="34" charset="0"/>
              </a:rPr>
              <a:t>an alkaline earth metal (Group 2A</a:t>
            </a:r>
            <a:r>
              <a:rPr lang="en-US" sz="1800" dirty="0" smtClean="0">
                <a:solidFill>
                  <a:schemeClr val="bg1"/>
                </a:solidFill>
                <a:latin typeface="Calibri" panose="020F0502020204030204" pitchFamily="34" charset="0"/>
              </a:rPr>
              <a:t>) with </a:t>
            </a:r>
            <a:r>
              <a:rPr lang="en-US" sz="1800" dirty="0">
                <a:solidFill>
                  <a:schemeClr val="bg1"/>
                </a:solidFill>
                <a:latin typeface="Calibri" panose="020F0502020204030204" pitchFamily="34" charset="0"/>
              </a:rPr>
              <a:t>two valence electrons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Band Model or Molecular Orbital (MO) Model</a:t>
            </a:r>
          </a:p>
        </p:txBody>
      </p:sp>
      <p:sp>
        <p:nvSpPr>
          <p:cNvPr id="82947" name="Content Placeholder 2"/>
          <p:cNvSpPr>
            <a:spLocks noGrp="1"/>
          </p:cNvSpPr>
          <p:nvPr>
            <p:ph idx="1"/>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Electrons are assumed to travel around the metal crystal in molecular orbitals formed from the valence atomic orbitals of the metal atoms</a:t>
            </a:r>
          </a:p>
        </p:txBody>
      </p:sp>
      <p:sp>
        <p:nvSpPr>
          <p:cNvPr id="8294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8294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4AFBF37-6285-447A-8AF7-5ACFC3C634EE}" type="slidenum">
              <a:rPr lang="en-US" altLang="en-US" sz="1000">
                <a:solidFill>
                  <a:schemeClr val="tx1"/>
                </a:solidFill>
              </a:rPr>
              <a:pPr>
                <a:spcBef>
                  <a:spcPct val="0"/>
                </a:spcBef>
                <a:buClrTx/>
                <a:buFontTx/>
                <a:buNone/>
              </a:pPr>
              <a:t>51</a:t>
            </a:fld>
            <a:endParaRPr lang="en-US" altLang="en-US" sz="1000">
              <a:solidFill>
                <a:schemeClr val="tx1"/>
              </a:solidFill>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spcBef>
                <a:spcPct val="20000"/>
              </a:spcBef>
            </a:pPr>
            <a:r>
              <a:rPr lang="en-US" altLang="en-US" sz="2800"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10.19 </a:t>
            </a:r>
            <a:r>
              <a:rPr lang="en-US" altLang="en-US" sz="2800" dirty="0" smtClean="0">
                <a:latin typeface="Calibri" panose="020F0502020204030204" pitchFamily="34" charset="0"/>
                <a:ea typeface="ＭＳ Ｐゴシック" panose="020B0600070205080204" pitchFamily="34" charset="-128"/>
                <a:cs typeface="Calibri" panose="020F0502020204030204" pitchFamily="34" charset="0"/>
              </a:rPr>
              <a:t>- Molecular Orbital Energy Levels Produced When Various Numbers of Atomic Orbitals Interact</a:t>
            </a:r>
          </a:p>
        </p:txBody>
      </p:sp>
      <p:sp>
        <p:nvSpPr>
          <p:cNvPr id="83971"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83972"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A79CBDB1-E037-488B-855D-D38BBDB745A5}" type="slidenum">
              <a:rPr lang="en-US" altLang="en-US" sz="1000">
                <a:solidFill>
                  <a:schemeClr val="tx1"/>
                </a:solidFill>
              </a:rPr>
              <a:pPr>
                <a:spcBef>
                  <a:spcPct val="0"/>
                </a:spcBef>
                <a:buClrTx/>
                <a:buFontTx/>
                <a:buNone/>
              </a:pPr>
              <a:t>52</a:t>
            </a:fld>
            <a:endParaRPr lang="en-US" altLang="en-US" sz="1000">
              <a:solidFill>
                <a:schemeClr val="tx1"/>
              </a:solidFill>
            </a:endParaRPr>
          </a:p>
        </p:txBody>
      </p:sp>
      <p:pic>
        <p:nvPicPr>
          <p:cNvPr id="83974" name="Picture 1" descr="This figure illustrates molecular orbital energy levels produced when various atomic orbitals interact. Increase in energy is depicted by an upward-pointing arrow on the right side of the image. The number of interacting atomic orbitals are depicted by three sets of lines and a bar. Starting from the left, the first set contains two lines and is titled two. The second set contains four lines and is titled four. The third set contains sixteen lines and is titled sixteen. The bar is titled six point zero two into ten to the power of twenty three. As more atomic orbitals are available to form molecular orbitals, the resulting energy levels are more closely spaced, finally producing a band of very closely spaced orbitals." title="Figure 10.19 - Molecular Orbital Energy Levels Produced When Various Numbers of Atomic Orbitals Intera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9204" y="2202246"/>
            <a:ext cx="3762093" cy="427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spcBef>
                <a:spcPct val="20000"/>
              </a:spcBef>
            </a:pPr>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10.20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Representation of Energy Levels in a Magnesium Crystal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86019" name="Content Placeholder 1" descr="This figure illustrates the energy levels present in a magnesium crystal. Magnesium possesses electrons in the 1s, 2s, and 2p orbitals located close to the nuclei and thus are localized on each magnesium atom. However, the 3s and 3p valence orbitals overlap and mix to form molecular orbitals. Electrons in these energy levels can travel throughout the crystal.  &#10;&#10;The figure also contains an image of magnesium crystals grown from a vapor. &#10;" title="Figure 10.20 - Representation of Energy Levels in a Magnesium Crystal"/>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363" y="2184400"/>
            <a:ext cx="8940800" cy="4213225"/>
          </a:xfrm>
        </p:spPr>
      </p:pic>
      <p:sp>
        <p:nvSpPr>
          <p:cNvPr id="86020"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86021"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695FC60C-19D5-4A33-924F-79CCF3D9A2B0}" type="slidenum">
              <a:rPr lang="en-US" altLang="en-US" sz="1000">
                <a:solidFill>
                  <a:schemeClr val="tx1"/>
                </a:solidFill>
              </a:rPr>
              <a:pPr>
                <a:spcBef>
                  <a:spcPct val="0"/>
                </a:spcBef>
                <a:buClrTx/>
                <a:buFontTx/>
                <a:buNone/>
              </a:pPr>
              <a:t>53</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Metal Alloys</a:t>
            </a:r>
          </a:p>
        </p:txBody>
      </p:sp>
      <p:sp>
        <p:nvSpPr>
          <p:cNvPr id="88067" name="Rectangle 3"/>
          <p:cNvSpPr>
            <a:spLocks noGrp="1" noChangeArrowheads="1"/>
          </p:cNvSpPr>
          <p:nvPr>
            <p:ph idx="1"/>
          </p:nvPr>
        </p:nvSpPr>
        <p:spPr/>
        <p:txBody>
          <a:bodyPr/>
          <a:lstStyle/>
          <a:p>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Alloy</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Substance that contains a mixture of elements and possesses metallic properties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Substitutional alloy</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Some host metal atoms are replaced by other metal atoms of similar size</a:t>
            </a:r>
          </a:p>
          <a:p>
            <a:pPr lvl="1"/>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Interstitial alloy</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Some of the interstices in the closest packed metal structure are occupied by small atoms</a:t>
            </a:r>
          </a:p>
        </p:txBody>
      </p:sp>
      <p:sp>
        <p:nvSpPr>
          <p:cNvPr id="8806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8806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6282DF5C-28B8-4B6A-9836-D270DC4B0A75}" type="slidenum">
              <a:rPr lang="en-US" altLang="en-US" sz="1000">
                <a:solidFill>
                  <a:schemeClr val="tx1"/>
                </a:solidFill>
              </a:rPr>
              <a:pPr>
                <a:spcBef>
                  <a:spcPct val="0"/>
                </a:spcBef>
                <a:buClrTx/>
                <a:buFontTx/>
                <a:buNone/>
              </a:pPr>
              <a:t>54</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9.21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Two Types of Alloys</a:t>
            </a:r>
          </a:p>
        </p:txBody>
      </p:sp>
      <p:sp>
        <p:nvSpPr>
          <p:cNvPr id="9011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9011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58E65FC4-7D3B-4E52-B507-671A4D50F297}" type="slidenum">
              <a:rPr lang="en-US" altLang="en-US" sz="1000">
                <a:solidFill>
                  <a:schemeClr val="tx1"/>
                </a:solidFill>
              </a:rPr>
              <a:pPr>
                <a:spcBef>
                  <a:spcPct val="0"/>
                </a:spcBef>
                <a:buClrTx/>
                <a:buFontTx/>
                <a:buNone/>
              </a:pPr>
              <a:t>55</a:t>
            </a:fld>
            <a:endParaRPr lang="en-US" altLang="en-US" sz="1000">
              <a:solidFill>
                <a:schemeClr val="tx1"/>
              </a:solidFill>
            </a:endParaRPr>
          </a:p>
        </p:txBody>
      </p:sp>
      <p:pic>
        <p:nvPicPr>
          <p:cNvPr id="90117" name="Content Placeholder 2" descr="This figure depicts the molecular arrangement of substitutional and interstitial alloys. The figure contains two images. &#10;&#10;This first image depicts the molecular arrangement of brass, a substitutional alloy. In brass approximately one-third of the copper atoms are replaced by zinc atoms.&#10;&#10;The second image depicts the molecular arrangement of steel, an interstitial alloy. In steel, carbon atoms are present in the spaces between iron atoms. &#10;" title="Figure 9.21 - Two Types of Alloy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98775" y="2024063"/>
            <a:ext cx="3282950" cy="4437062"/>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Influence of Carbon on the Properties of Steel</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2163"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Mild steel - Contains less than 0.2% carbon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Malleable and ductile</a:t>
            </a:r>
          </a:p>
          <a:p>
            <a:pPr lvl="1"/>
            <a:r>
              <a:rPr lang="en-US" dirty="0" smtClean="0"/>
              <a:t>Used </a:t>
            </a:r>
            <a:r>
              <a:rPr lang="en-US" dirty="0"/>
              <a:t>for nails, cables, and chains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Medium steel - Contains 0.2 to 0.6% carbon </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Used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in rails and structural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steel beams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High-carbon steel - Contains 0.6 to 1.5% carbon</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Tough and hard</a:t>
            </a:r>
          </a:p>
          <a:p>
            <a:pPr lvl="1"/>
            <a:r>
              <a:rPr lang="en-US" dirty="0" smtClean="0"/>
              <a:t>Used </a:t>
            </a:r>
            <a:r>
              <a:rPr lang="en-US" dirty="0"/>
              <a:t>for springs, tools, and </a:t>
            </a:r>
            <a:r>
              <a:rPr lang="en-US" dirty="0" smtClean="0"/>
              <a:t>cutlery</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Network Solids</a:t>
            </a:r>
          </a:p>
        </p:txBody>
      </p:sp>
      <p:sp>
        <p:nvSpPr>
          <p:cNvPr id="93187"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Atomic solids that contain directional covalent bonds </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Form solids that are viewed as giant molecules </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Properties</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Brittle in nature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Ineffective conductors of heat and electricity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Diamond</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4211"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Each carbon atom is surrounded by a tetrahedral arrangement of other carbon atoms to form a huge molecule</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Structure fits the characteristics of the localized electron model</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Covalent bonds result in a stable structure </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Formed by the overlap of </a:t>
            </a:r>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sp</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3</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hybridized carbon atomic orbitals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10.22 (a)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The Structure of Diamond</a:t>
            </a:r>
          </a:p>
        </p:txBody>
      </p:sp>
      <p:sp>
        <p:nvSpPr>
          <p:cNvPr id="96259"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96260"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7C11814D-1049-4394-B2E1-DD1D118D4A23}" type="slidenum">
              <a:rPr lang="en-US" altLang="en-US" sz="1000">
                <a:solidFill>
                  <a:schemeClr val="tx1"/>
                </a:solidFill>
              </a:rPr>
              <a:pPr>
                <a:spcBef>
                  <a:spcPct val="0"/>
                </a:spcBef>
                <a:buClrTx/>
                <a:buFontTx/>
                <a:buNone/>
              </a:pPr>
              <a:t>59</a:t>
            </a:fld>
            <a:endParaRPr lang="en-US" altLang="en-US" sz="1000">
              <a:solidFill>
                <a:schemeClr val="tx1"/>
              </a:solidFill>
            </a:endParaRPr>
          </a:p>
        </p:txBody>
      </p:sp>
      <p:pic>
        <p:nvPicPr>
          <p:cNvPr id="96261" name="Picture 1" descr="This figure contains the ball-and-stick model of the structure of diamond. " title="Figure 10.22 (a) - The Structure of Diamo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1993900"/>
            <a:ext cx="41148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Changes in States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0483"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When a substance changes from solid to liquid to gas, the molecules remain intact</a:t>
            </a:r>
          </a:p>
          <a:p>
            <a:r>
              <a:rPr lang="en-US" dirty="0" smtClean="0"/>
              <a:t>Caused by the changes in </a:t>
            </a:r>
            <a:r>
              <a:rPr lang="en-US" dirty="0"/>
              <a:t>the forces among the molecules </a:t>
            </a:r>
            <a:r>
              <a:rPr lang="en-US" dirty="0" smtClean="0"/>
              <a:t>and not </a:t>
            </a:r>
            <a:r>
              <a:rPr lang="en-US" dirty="0"/>
              <a:t>within the molecules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When energy is added to ice, the motion of the molecules increases</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Results in greater movement and disorder characteristic of liquid water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Diamond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5235"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Structure according to the MO model</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 large gap between the filled and empty levels exists</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Electron transfer is difficult</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Diamond is not expected to be a good electrical conductor</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Used in industrial cutting implements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Graphite can be converted to diamond by applying 150,000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atm</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of pressure at 2800</a:t>
            </a:r>
            <a:r>
              <a:rPr lang="en-IN" altLang="en-US" baseline="50000" dirty="0" smtClean="0">
                <a:latin typeface="Calibri" panose="020F0502020204030204" pitchFamily="34" charset="0"/>
                <a:ea typeface="ＭＳ Ｐゴシック" panose="020B0600070205080204" pitchFamily="34" charset="-128"/>
                <a:cs typeface="Calibri" panose="020F0502020204030204" pitchFamily="34" charset="0"/>
              </a:rPr>
              <a:t>ₒ</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10.23 (a)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Partial Representation of the Molecular Orbital Energies in Diamond</a:t>
            </a:r>
          </a:p>
        </p:txBody>
      </p:sp>
      <p:pic>
        <p:nvPicPr>
          <p:cNvPr id="98307" name="Content Placeholder 3" descr="This figure illustrates the orbital energy-level diagram for diamond. There is a large gap between the filled molecular orbitals and the empty molecular orbitals. " title="Figure 10.23 (a) - Partial Representation of the Molecular Orbital Energies in Diamond"/>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33700" y="2392363"/>
            <a:ext cx="3297238" cy="3827462"/>
          </a:xfrm>
        </p:spPr>
      </p:pic>
      <p:sp>
        <p:nvSpPr>
          <p:cNvPr id="98308"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98309"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FAC43EC5-3AE1-4403-8B0F-9E0A66C18879}" type="slidenum">
              <a:rPr lang="en-US" altLang="en-US" sz="1000">
                <a:solidFill>
                  <a:schemeClr val="tx1"/>
                </a:solidFill>
              </a:rPr>
              <a:pPr>
                <a:spcBef>
                  <a:spcPct val="0"/>
                </a:spcBef>
                <a:buClrTx/>
                <a:buFontTx/>
                <a:buNone/>
              </a:pPr>
              <a:t>61</a:t>
            </a:fld>
            <a:endParaRPr lang="en-US" altLang="en-US" sz="1000">
              <a:solidFill>
                <a:schemeClr val="tx1"/>
              </a:solidFill>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Graphite</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0355"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Slippery, black, and a conductor of heat and electricity </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Structure is based on layers of carbon atoms arranged in fused six-membered rings </a:t>
            </a:r>
          </a:p>
          <a:p>
            <a:pPr lvl="1"/>
            <a:r>
              <a:rPr lang="en-US" dirty="0"/>
              <a:t>Each carbon atom in a </a:t>
            </a:r>
            <a:r>
              <a:rPr lang="en-US" dirty="0" smtClean="0"/>
              <a:t>layer is </a:t>
            </a:r>
            <a:r>
              <a:rPr lang="en-US" dirty="0"/>
              <a:t>surrounded by </a:t>
            </a:r>
            <a:r>
              <a:rPr lang="en-US" dirty="0" smtClean="0"/>
              <a:t>three other carbon </a:t>
            </a:r>
            <a:r>
              <a:rPr lang="en-US" dirty="0"/>
              <a:t>atoms in a trigonal planar arrangement with 120-degree bond </a:t>
            </a:r>
            <a:r>
              <a:rPr lang="en-US" dirty="0" smtClean="0"/>
              <a:t>angles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Graphite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1379" name="Content Placeholder 2"/>
          <p:cNvSpPr>
            <a:spLocks noGrp="1"/>
          </p:cNvSpPr>
          <p:nvPr>
            <p:ph idx="1"/>
          </p:nvPr>
        </p:nvSpPr>
        <p:spPr/>
        <p:txBody>
          <a:bodyPr/>
          <a:lstStyle/>
          <a:p>
            <a:pPr>
              <a:spcBef>
                <a:spcPts val="500"/>
              </a:spcBef>
            </a:pPr>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sp</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2</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hybridization is predicted by the localized electron model</a:t>
            </a:r>
          </a:p>
          <a:p>
            <a:pPr lvl="1">
              <a:spcBef>
                <a:spcPts val="5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Three </a:t>
            </a:r>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sp</a:t>
            </a:r>
            <a:r>
              <a:rPr lang="en-US"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2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orbitals on each carbon atom form </a:t>
            </a:r>
            <a:r>
              <a:rPr lang="el-GR" altLang="en-US" dirty="0" smtClean="0">
                <a:latin typeface="Calibri" panose="020F0502020204030204" pitchFamily="34" charset="0"/>
                <a:ea typeface="ＭＳ Ｐゴシック" panose="020B0600070205080204" pitchFamily="34" charset="-128"/>
                <a:cs typeface="Calibri" panose="020F0502020204030204" pitchFamily="34" charset="0"/>
              </a:rPr>
              <a:t>σ</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bonds with three other carbon atoms</a:t>
            </a:r>
          </a:p>
          <a:p>
            <a:pPr lvl="1">
              <a:spcBef>
                <a:spcPts val="5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One 2</a:t>
            </a:r>
            <a:r>
              <a:rPr lang="en-IN" altLang="en-US" i="1" dirty="0" smtClean="0">
                <a:latin typeface="Calibri" panose="020F0502020204030204" pitchFamily="34" charset="0"/>
                <a:ea typeface="ＭＳ Ｐゴシック" panose="020B0600070205080204" pitchFamily="34" charset="-128"/>
                <a:cs typeface="Calibri" panose="020F0502020204030204" pitchFamily="34" charset="0"/>
              </a:rPr>
              <a:t>p</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orbital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each carbon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remains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unhybridized</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and is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perpendicular to the plane </a:t>
            </a:r>
          </a:p>
          <a:p>
            <a:pPr>
              <a:spcBef>
                <a:spcPts val="5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Used as a lubricant in locks</a:t>
            </a:r>
          </a:p>
          <a:p>
            <a:pPr lvl="1">
              <a:spcBef>
                <a:spcPts val="5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Slipperiness is due to the strong bonding within the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layers of carbon atoms rather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than between the layers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10.22 (b)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The Structure of Graphite</a:t>
            </a:r>
          </a:p>
        </p:txBody>
      </p:sp>
      <p:pic>
        <p:nvPicPr>
          <p:cNvPr id="102403" name="Content Placeholder 3" descr="This figure illustrates the structure of graphite. The weak bonding between the layers is depicted here." title="Figure 10.22 (b) - The Structure of Graphite"/>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76388" y="2135188"/>
            <a:ext cx="5927725" cy="434975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10.24 (a) and (b)</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The </a:t>
            </a:r>
            <a:r>
              <a:rPr lang="en-US" altLang="en-US" i="1" dirty="0" smtClean="0">
                <a:latin typeface="Calibri" panose="020F0502020204030204" pitchFamily="34" charset="0"/>
                <a:ea typeface="ＭＳ Ｐゴシック" panose="020B0600070205080204" pitchFamily="34" charset="-128"/>
                <a:cs typeface="Calibri" panose="020F0502020204030204" pitchFamily="34" charset="0"/>
              </a:rPr>
              <a:t>p</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Orbitals and the </a:t>
            </a:r>
            <a:r>
              <a:rPr lang="el-GR" altLang="en-US" i="1" dirty="0" smtClean="0">
                <a:latin typeface="Times New Roman" panose="02020603050405020304" pitchFamily="18" charset="0"/>
                <a:ea typeface="ＭＳ Ｐゴシック" panose="020B0600070205080204" pitchFamily="34" charset="-128"/>
                <a:cs typeface="Times New Roman" panose="02020603050405020304" pitchFamily="18" charset="0"/>
              </a:rPr>
              <a:t>π</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-Bonding Network in Graphite</a:t>
            </a:r>
          </a:p>
        </p:txBody>
      </p:sp>
      <p:sp>
        <p:nvSpPr>
          <p:cNvPr id="103427"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03428"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EE1297BA-E429-4D54-A3B9-B5A8B5810616}" type="slidenum">
              <a:rPr lang="en-US" altLang="en-US" sz="1000">
                <a:solidFill>
                  <a:schemeClr val="tx1"/>
                </a:solidFill>
              </a:rPr>
              <a:pPr>
                <a:spcBef>
                  <a:spcPct val="0"/>
                </a:spcBef>
                <a:buClrTx/>
                <a:buFontTx/>
                <a:buNone/>
              </a:pPr>
              <a:t>65</a:t>
            </a:fld>
            <a:endParaRPr lang="en-US" altLang="en-US" sz="1000">
              <a:solidFill>
                <a:schemeClr val="tx1"/>
              </a:solidFill>
            </a:endParaRPr>
          </a:p>
        </p:txBody>
      </p:sp>
      <p:pic>
        <p:nvPicPr>
          <p:cNvPr id="103429" name="Picture 2" descr="This figure contains two images. The first image depicts the p orbitals in graphite. These orbitals are perpendicular to the plane of the carbon ring system and form an extensive pi bonding network, as seen in the second image. " title="Figure 10.24 (a) and (b) - The p Orbitals and Pi-system in Graphi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584450"/>
            <a:ext cx="87344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Silicon </a:t>
            </a:r>
          </a:p>
        </p:txBody>
      </p:sp>
      <p:sp>
        <p:nvSpPr>
          <p:cNvPr id="105475"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An important constituent of the compounds that form the earth’s crust </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Stable silicon compounds involve chains with silicon–oxygen bonds </a:t>
            </a:r>
          </a:p>
          <a:p>
            <a:pPr lvl="1"/>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Silica</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(SiO</a:t>
            </a:r>
            <a:r>
              <a:rPr lang="en-US" altLang="en-US" b="1" baseline="-25000"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2</a:t>
            </a:r>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Fundamental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silicon–oxygen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compound</a:t>
            </a: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Structure</a:t>
            </a:r>
          </a:p>
          <a:p>
            <a:pPr lvl="1"/>
            <a:r>
              <a:rPr lang="en-US" altLang="en-US" dirty="0">
                <a:latin typeface="Calibri" panose="020F0502020204030204" pitchFamily="34" charset="0"/>
                <a:ea typeface="ＭＳ Ｐゴシック" panose="020B0600070205080204" pitchFamily="34" charset="-128"/>
                <a:cs typeface="Calibri" panose="020F0502020204030204" pitchFamily="34" charset="0"/>
              </a:rPr>
              <a:t>Silicon atom satisfies the octet rule by forming single bonds with four oxygen atoms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10.26</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 Structure of Quartz</a:t>
            </a:r>
          </a:p>
        </p:txBody>
      </p:sp>
      <p:pic>
        <p:nvPicPr>
          <p:cNvPr id="107523" name="Content Placeholder 3" descr="This figure depicts the structure of quartz. Each silicon atom is at the center of a tetrahedral arrangement of oxygen atoms that are shared with other silicon atoms." title="Figure 10.26 - Structure of Quartz"/>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81313" y="2073275"/>
            <a:ext cx="3317875" cy="4437063"/>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Silicates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854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Compounds related to silica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Based on interconnected SiO</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4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tetrahedra</a:t>
            </a:r>
            <a:endPar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Found in rocks, soils, and clays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Possess O/Si ratios greater than 2:1 and contain silicon–oxygen anions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Cations are required to balance the excess negative charge to form neutral silicates</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Silicates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9571" name="Content Placeholder 2"/>
          <p:cNvSpPr>
            <a:spLocks noGrp="1"/>
          </p:cNvSpPr>
          <p:nvPr>
            <p:ph idx="1"/>
          </p:nvPr>
        </p:nvSpPr>
        <p:spPr/>
        <p:txBody>
          <a:bodyPr/>
          <a:lstStyle/>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Glass</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Amorphous solid that is formed when silica is heated above 1600</a:t>
            </a:r>
            <a:r>
              <a:rPr lang="en-US" altLang="en-US" dirty="0" smtClean="0">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 and cooled rapidly</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Homogeneous, </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noncrystalline</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frozen solution </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Common glass results when substances like Na</a:t>
            </a:r>
            <a:r>
              <a:rPr lang="en-US"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2</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a:t>
            </a:r>
            <a:r>
              <a:rPr lang="en-US"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3</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are added to the silica melt and then cooled </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Properties vary based on the additives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Changes in States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0483" name="Content Placeholder 2"/>
          <p:cNvSpPr>
            <a:spLocks noGrp="1"/>
          </p:cNvSpPr>
          <p:nvPr>
            <p:ph idx="1"/>
          </p:nvPr>
        </p:nvSpPr>
        <p:spPr/>
        <p:txBody>
          <a:bodyPr/>
          <a:lstStyle/>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When more energy is added to water, gaseous state is eventually reached</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Intermolecular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distance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increases and intermolecular interaction decreases</a:t>
            </a: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a:p>
            <a:pPr lvl="1"/>
            <a:r>
              <a:rPr lang="en-US" dirty="0" smtClean="0"/>
              <a:t>More energy is required </a:t>
            </a:r>
            <a:r>
              <a:rPr lang="en-US" dirty="0" smtClean="0"/>
              <a:t>to overcome </a:t>
            </a:r>
            <a:r>
              <a:rPr lang="en-US" dirty="0" smtClean="0"/>
              <a:t>the </a:t>
            </a:r>
            <a:r>
              <a:rPr lang="en-US" dirty="0"/>
              <a:t>covalent bonds and decompose the water molecules into </a:t>
            </a:r>
            <a:r>
              <a:rPr lang="en-US" dirty="0" smtClean="0"/>
              <a:t>their component atoms</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pPr lvl="1"/>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497611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10.28 (a) and (b)</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 Two-Dimensional Representations of Quartz Crystal and Quartz Glass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10595" name="Content Placeholder 4" descr="This figure illustrates the two-dimensional structures of quartz crystal and quartz glass. The structure of quartz crystal is regular as compared to that of quartz glass, which contains an irregular molecular structure." title="Figure 10.28 (a) and (b) - Two-Dimensional Representations of Quartz Crystal and Glas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813" y="2395538"/>
            <a:ext cx="8851900" cy="3573462"/>
          </a:xfrm>
        </p:spPr>
      </p:pic>
      <p:sp>
        <p:nvSpPr>
          <p:cNvPr id="2" name="TextBox 1"/>
          <p:cNvSpPr txBox="1"/>
          <p:nvPr/>
        </p:nvSpPr>
        <p:spPr>
          <a:xfrm>
            <a:off x="762000" y="6019794"/>
            <a:ext cx="1981200" cy="400110"/>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rPr>
              <a:t>Quartz Crystal</a:t>
            </a:r>
            <a:endParaRPr lang="en-US" sz="2000" dirty="0">
              <a:solidFill>
                <a:schemeClr val="bg1"/>
              </a:solidFill>
              <a:latin typeface="Calibri" panose="020F0502020204030204" pitchFamily="34" charset="0"/>
            </a:endParaRPr>
          </a:p>
        </p:txBody>
      </p:sp>
      <p:sp>
        <p:nvSpPr>
          <p:cNvPr id="5" name="TextBox 4"/>
          <p:cNvSpPr txBox="1"/>
          <p:nvPr/>
        </p:nvSpPr>
        <p:spPr>
          <a:xfrm>
            <a:off x="5867400" y="6025233"/>
            <a:ext cx="1981200" cy="400110"/>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rPr>
              <a:t>Quartz Glass</a:t>
            </a:r>
            <a:endParaRPr lang="en-US" sz="200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10.5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Compositions of Some Common Types of Glass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11619" name="Content Placeholder 3" descr="This table lists the percentages of components present in different types of glass. The table has five rows and eight columns. &#10;&#10;Column 1 is titled type of glass, column 2 is titled silicon dioxide, column 3 reads calcium oxide, column 4 reads sodium oxide, column 5 reads boron trioxide, column 6 reads aluminum trioxide, column 7 reads potassium oxide, and column 8 reads magnesium oxide. The title above columns 2 to 8 reads percentages of various components. &#10;&#10;In row 2, column 1 reads window or soda-lime glass, column 2 reads 72, column 3 reads 11, column 4 reads 13, column 5 is empty, column 6 reads 0.3, column 7 reads 3.8, and column 8 is empty.&#10;&#10;In row 3, column 1 reads cookware or aluminosilicate glass, column 2 reads 55, column 3 reads 15, column 6 reads 20, and column 8 reads 10. Columns 4, 5, and 7 are empty.&#10;&#10;In row 4, column 1 reads heat-resistant or borosilicate glass, column 2 reads 76, column 3 reads 3, column 4 reads 5, column 5 reads 13, column 6 reads 2, column 7 reads 0.5, and column 8 is empty.&#10;&#10;In row 5, column 1 reads optical, column 2 reads 69, column 3 reads 12, column 4 reads 6, column 5 reads 0.3, and column 7 reads 12. Columns 6 and 8 are empty.&#10;" title="Figure 10.5 - Compositions of Some Common Types of Glas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 y="3200400"/>
            <a:ext cx="8851900" cy="14652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Ceramics</a:t>
            </a:r>
          </a:p>
        </p:txBody>
      </p:sp>
      <p:sp>
        <p:nvSpPr>
          <p:cNvPr id="112643" name="Rectangle 3"/>
          <p:cNvSpPr>
            <a:spLocks noGrp="1" noChangeArrowheads="1"/>
          </p:cNvSpPr>
          <p:nvPr>
            <p:ph idx="1"/>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Made from clays and hardened by firing at high temperatures</a:t>
            </a:r>
          </a:p>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Nonmetallic materials that are strong, brittle, and resistant to heat and attack by chemicals</a:t>
            </a:r>
          </a:p>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Heterogeneous in nature</a:t>
            </a:r>
          </a:p>
          <a:p>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2644"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12645"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3B4C4789-FDB5-4B5C-911C-70FC86704CB9}" type="slidenum">
              <a:rPr lang="en-US" altLang="en-US" sz="1000">
                <a:solidFill>
                  <a:schemeClr val="tx1"/>
                </a:solidFill>
              </a:rPr>
              <a:pPr>
                <a:spcBef>
                  <a:spcPct val="0"/>
                </a:spcBef>
                <a:buClrTx/>
                <a:buFontTx/>
                <a:buNone/>
              </a:pPr>
              <a:t>72</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Structure of Clay</a:t>
            </a:r>
          </a:p>
        </p:txBody>
      </p:sp>
      <p:sp>
        <p:nvSpPr>
          <p:cNvPr id="114691" name="Rectangle 3"/>
          <p:cNvSpPr>
            <a:spLocks noGrp="1" noChangeArrowheads="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Formed by the weathering action of water and carbon dioxide on the mineral feldspar</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Feldspar - An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aluminosilicate</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that weathers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to form kaolinite</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Kaolinite - Consists of tiny thin platelets with the empirical formula Al</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2</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Si</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2</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5</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(OH)</a:t>
            </a:r>
            <a:r>
              <a:rPr lang="en-IN" altLang="en-US" baseline="-25000" dirty="0" smtClean="0">
                <a:latin typeface="Calibri" panose="020F0502020204030204" pitchFamily="34" charset="0"/>
                <a:ea typeface="ＭＳ Ｐゴシック" panose="020B0600070205080204" pitchFamily="34" charset="-128"/>
                <a:cs typeface="Calibri" panose="020F0502020204030204" pitchFamily="34" charset="0"/>
              </a:rPr>
              <a:t>4</a:t>
            </a:r>
          </a:p>
          <a:p>
            <a:pPr lvl="2"/>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Platelets interlock as the clay dries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During firing, silicates and cations form a glass that binds the crystals of kaolinite</a:t>
            </a:r>
          </a:p>
          <a:p>
            <a:pPr lvl="1"/>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4692"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14693"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368FBAFB-6A3E-4E95-8C1B-3CDA1C098FF4}" type="slidenum">
              <a:rPr lang="en-US" altLang="en-US" sz="1000">
                <a:solidFill>
                  <a:schemeClr val="tx1"/>
                </a:solidFill>
              </a:rPr>
              <a:pPr>
                <a:spcBef>
                  <a:spcPct val="0"/>
                </a:spcBef>
                <a:buClrTx/>
                <a:buFontTx/>
                <a:buNone/>
              </a:pPr>
              <a:t>73</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Uses of Ceramics</a:t>
            </a:r>
          </a:p>
        </p:txBody>
      </p:sp>
      <p:sp>
        <p:nvSpPr>
          <p:cNvPr id="116739" name="Content Placeholder 2"/>
          <p:cNvSpPr>
            <a:spLocks noGrp="1"/>
          </p:cNvSpPr>
          <p:nvPr>
            <p:ph idx="1"/>
          </p:nvPr>
        </p:nvSpPr>
        <p:spPr/>
        <p:txBody>
          <a:bodyPr/>
          <a:lstStyle/>
          <a:p>
            <a:r>
              <a:rPr lang="en-US" dirty="0" smtClean="0"/>
              <a:t>Construction of </a:t>
            </a:r>
            <a:r>
              <a:rPr lang="en-US" dirty="0"/>
              <a:t>jet and automobile engines</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Flexible ceramics can be obtained by adding small amounts of organic polymers </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Organic polymers are used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to produce durable engine parts</a:t>
            </a:r>
            <a:r>
              <a:rPr lang="en-IN" altLang="en-US" dirty="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flexible superconducting wires and microelectronic devices, and prosthetic devices</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Semiconductors</a:t>
            </a:r>
          </a:p>
        </p:txBody>
      </p:sp>
      <p:sp>
        <p:nvSpPr>
          <p:cNvPr id="117763" name="Rectangle 3"/>
          <p:cNvSpPr>
            <a:spLocks noGrp="1" noChangeArrowheads="1"/>
          </p:cNvSpPr>
          <p:nvPr>
            <p:ph idx="1"/>
          </p:nvPr>
        </p:nvSpPr>
        <p:spPr/>
        <p:txBody>
          <a:bodyPr/>
          <a:lstStyle/>
          <a:p>
            <a:r>
              <a:rPr lang="en-US" dirty="0" smtClean="0"/>
              <a:t>Conduct </a:t>
            </a:r>
            <a:r>
              <a:rPr lang="en-US" dirty="0"/>
              <a:t>only a slight electric </a:t>
            </a:r>
            <a:r>
              <a:rPr lang="en-US" dirty="0" smtClean="0"/>
              <a:t>current at </a:t>
            </a:r>
            <a:r>
              <a:rPr lang="en-US" dirty="0"/>
              <a:t>room </a:t>
            </a:r>
            <a:r>
              <a:rPr lang="en-US" dirty="0" smtClean="0"/>
              <a:t>temperature</a:t>
            </a:r>
          </a:p>
          <a:p>
            <a:pPr lvl="1"/>
            <a:r>
              <a:rPr lang="en-US" dirty="0" smtClean="0"/>
              <a:t>Show </a:t>
            </a:r>
            <a:r>
              <a:rPr lang="en-US" dirty="0"/>
              <a:t>increased </a:t>
            </a:r>
            <a:r>
              <a:rPr lang="en-US" dirty="0" smtClean="0"/>
              <a:t>conductivity at </a:t>
            </a:r>
            <a:r>
              <a:rPr lang="en-US" dirty="0"/>
              <a:t>higher </a:t>
            </a:r>
            <a:r>
              <a:rPr lang="en-US" dirty="0" smtClean="0"/>
              <a:t>temperatures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Types </a:t>
            </a:r>
          </a:p>
          <a:p>
            <a:pPr lvl="1"/>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n-type semiconductor</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Substance whose conductivity is increased by doping the element with atoms that have more valence electrons than the atoms in the host crystal </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7764"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17765"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17889BA3-2686-4A6C-A1C0-9D3B1C4E2CE6}" type="slidenum">
              <a:rPr lang="en-US" altLang="en-US" sz="1000">
                <a:solidFill>
                  <a:schemeClr val="tx1"/>
                </a:solidFill>
              </a:rPr>
              <a:pPr>
                <a:spcBef>
                  <a:spcPct val="0"/>
                </a:spcBef>
                <a:buClrTx/>
                <a:buFontTx/>
                <a:buNone/>
              </a:pPr>
              <a:t>75</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Semiconductors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1859" name="Content Placeholder 2"/>
          <p:cNvSpPr>
            <a:spLocks noGrp="1"/>
          </p:cNvSpPr>
          <p:nvPr>
            <p:ph idx="1"/>
          </p:nvPr>
        </p:nvSpPr>
        <p:spPr/>
        <p:txBody>
          <a:bodyPr/>
          <a:lstStyle/>
          <a:p>
            <a:pPr lvl="1"/>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p-type semiconductor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Semiconductors are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doped with atoms that have fewer valence electrons than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atoms in the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host crystal</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Substance becomes a better conductor</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 p-type and an n-type semiconductor can be connected to form a </a:t>
            </a: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p–n junction</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Makes an excellent rectifier</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Rectifier - Device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that produces a pulsating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direct current from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alternating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current</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marL="0" indent="0">
              <a:buNone/>
            </a:pP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10.30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Energy-Level Diagrams for an N-Type and a P-Type Semiconductor</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2883"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22884"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923E7FE4-7121-4C74-99C9-2CD2DDC0A6FE}" type="slidenum">
              <a:rPr lang="en-US" altLang="en-US" sz="1000">
                <a:solidFill>
                  <a:schemeClr val="tx1"/>
                </a:solidFill>
              </a:rPr>
              <a:pPr>
                <a:spcBef>
                  <a:spcPct val="0"/>
                </a:spcBef>
                <a:buClrTx/>
                <a:buFontTx/>
                <a:buNone/>
              </a:pPr>
              <a:t>77</a:t>
            </a:fld>
            <a:endParaRPr lang="en-US" altLang="en-US" sz="1000">
              <a:solidFill>
                <a:schemeClr val="tx1"/>
              </a:solidFill>
            </a:endParaRPr>
          </a:p>
        </p:txBody>
      </p:sp>
      <p:pic>
        <p:nvPicPr>
          <p:cNvPr id="122885" name="Picture 1" descr="This figure contains energy-level diagrams for n-type and p-type semiconductors.&#10;&#10;In the energy-level diagram of an n-type conductor, the extra valence electrons from the atoms doped into the conductor lie close in energy to the conduction bands and can easily be excited into these levels, where they can conduct an electric current.  &#10;&#10;In the energy-level diagram for a p-type semiconductor, the element used for doping would be one that possesses fewer valence electrons than atoms of the host. This results in an electron vacancy, or a hole. As an electron fills this hole, it leaves a new hole. The repetition of this process causes the hole to move in a direction opposite to the movement of electrons moving to fill the hole. Thus the substance becomes a better conductor.&#10;" title="Figure 10.30 - Energy-Level Diagrams for an n-type and p-type Semiconduct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100" y="2177257"/>
            <a:ext cx="74771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P–N Junction</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6979" name="Content Placeholder 2"/>
          <p:cNvSpPr>
            <a:spLocks noGrp="1"/>
          </p:cNvSpPr>
          <p:nvPr>
            <p:ph idx="1"/>
          </p:nvPr>
        </p:nvSpPr>
        <p:spPr/>
        <p:txBody>
          <a:bodyPr/>
          <a:lstStyle/>
          <a:p>
            <a:r>
              <a:rPr lang="en-US" dirty="0" smtClean="0"/>
              <a:t>A small number </a:t>
            </a:r>
            <a:r>
              <a:rPr lang="en-US" dirty="0"/>
              <a:t>of electrons migrate from the n-type region into the p-type </a:t>
            </a:r>
            <a:r>
              <a:rPr lang="en-US" dirty="0" smtClean="0"/>
              <a:t>region</a:t>
            </a:r>
          </a:p>
          <a:p>
            <a:pPr lvl="1"/>
            <a:r>
              <a:rPr lang="en-US" dirty="0" smtClean="0"/>
              <a:t>The migrations place </a:t>
            </a:r>
            <a:r>
              <a:rPr lang="en-US" dirty="0"/>
              <a:t>a negative charge on the p-type region </a:t>
            </a:r>
            <a:r>
              <a:rPr lang="en-US" dirty="0" smtClean="0"/>
              <a:t>and </a:t>
            </a:r>
            <a:r>
              <a:rPr lang="en-US" dirty="0"/>
              <a:t>a positive charge on the n-type </a:t>
            </a:r>
            <a:r>
              <a:rPr lang="en-US" dirty="0" smtClean="0"/>
              <a:t>region</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Contact potential prevents further migration</a:t>
            </a:r>
          </a:p>
          <a:p>
            <a:pPr lvl="2"/>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Contact potential - Charge buildup</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10.31 (a)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Charge Carriers in the P-Type and N-Type Regions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26980" name="Picture 3" descr="This figure illustrates a typical p–n junction. The migration of electrons from the n-type region to vacancies in the p-type region is depicted here." title="Figure 10.31 (a) - Charge Carriers in the P-Type and N-Type Region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220" y="2667000"/>
            <a:ext cx="716406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572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Dipole–Dipole Forces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150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Forces that act between polar molecules</a:t>
            </a:r>
          </a:p>
          <a:p>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Dipole–dipole attraction</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Electrostatic attraction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between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 with dipole moments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 orient themselves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 a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way that the positive and negative ends are close to each other</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 a condensed state, dipoles find the best compromise between attraction and repulsion</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10.31 (b) and (c)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Reverse and Forward Bias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28003" name="Content Placeholder 3" descr="This figure depicts the phenomena of forward and reverse bias in a p–n junction. The figure contains two images. &#10;&#10;The first image illustrates reverse bias. When an external electric potential is applied by connecting the negative terminal of a battery to the p-type region and the positive terminal to the n-type region, electrons are drawn toward the positive terminal, and the resulting holes move toward the negative terminal. This is opposite to the natural flow of electrons in a p–n junction.&#10;&#10;The second image illustrates forward bias. When an external electric potential is applied by connecting the positive terminal of a battery to the p-type region and the negative terminal to the n-type region, the movement of electrons (and holes) is in the favored direction. The junction has low resistance, and the current flows easily.&#10;" title="Figure 10.31 (b) and (c) - Reverse and Forward Bia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07168" y="2149929"/>
            <a:ext cx="5522754" cy="4343400"/>
          </a:xfrm>
        </p:spPr>
      </p:pic>
      <p:sp>
        <p:nvSpPr>
          <p:cNvPr id="2" name="TextBox 1"/>
          <p:cNvSpPr txBox="1"/>
          <p:nvPr/>
        </p:nvSpPr>
        <p:spPr>
          <a:xfrm>
            <a:off x="609600" y="2895602"/>
            <a:ext cx="1676400" cy="400110"/>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rPr>
              <a:t>Reverse bias</a:t>
            </a:r>
            <a:endParaRPr lang="en-US" sz="2000" dirty="0">
              <a:solidFill>
                <a:schemeClr val="bg1"/>
              </a:solidFill>
              <a:latin typeface="Calibri" panose="020F0502020204030204" pitchFamily="34" charset="0"/>
            </a:endParaRPr>
          </a:p>
        </p:txBody>
      </p:sp>
      <p:sp>
        <p:nvSpPr>
          <p:cNvPr id="5" name="TextBox 4"/>
          <p:cNvSpPr txBox="1"/>
          <p:nvPr/>
        </p:nvSpPr>
        <p:spPr>
          <a:xfrm>
            <a:off x="598711" y="5040091"/>
            <a:ext cx="1676400" cy="400110"/>
          </a:xfrm>
          <a:prstGeom prst="rect">
            <a:avLst/>
          </a:prstGeom>
          <a:noFill/>
        </p:spPr>
        <p:txBody>
          <a:bodyPr wrap="square" rtlCol="0">
            <a:spAutoFit/>
          </a:bodyPr>
          <a:lstStyle/>
          <a:p>
            <a:pPr algn="ctr"/>
            <a:r>
              <a:rPr lang="en-US" sz="2000" dirty="0" smtClean="0">
                <a:solidFill>
                  <a:schemeClr val="bg1"/>
                </a:solidFill>
                <a:latin typeface="Calibri" panose="020F0502020204030204" pitchFamily="34" charset="0"/>
              </a:rPr>
              <a:t>Forward bias</a:t>
            </a:r>
            <a:endParaRPr lang="en-US" sz="200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Molecular Solids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9027" name="Content Placeholder 4"/>
          <p:cNvSpPr>
            <a:spLocks noGrp="1"/>
          </p:cNvSpPr>
          <p:nvPr>
            <p:ph idx="1"/>
          </p:nvPr>
        </p:nvSpPr>
        <p:spPr/>
        <p:txBody>
          <a:bodyPr/>
          <a:lstStyle/>
          <a:p>
            <a:pPr>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Characterized by strong covalent bonding within molecules and weak bonding between molecules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Intermolecular forces depend on the nature of the molecules</a:t>
            </a:r>
          </a:p>
          <a:p>
            <a:pPr lvl="1">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 that do not have a dipole moment possess London dispersion forces</a:t>
            </a:r>
          </a:p>
          <a:p>
            <a:pPr lvl="1">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Molecules with dipole moments have greater intermolecular forces when hydrogen bonding is possible</a:t>
            </a:r>
          </a:p>
          <a:p>
            <a:pPr>
              <a:spcBef>
                <a:spcPts val="600"/>
              </a:spcBef>
            </a:pP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latin typeface="Calibri" panose="020F0502020204030204" pitchFamily="34" charset="0"/>
                <a:ea typeface="ＭＳ Ｐゴシック" panose="020B0600070205080204" pitchFamily="34" charset="-128"/>
                <a:cs typeface="Calibri" panose="020F0502020204030204" pitchFamily="34" charset="0"/>
              </a:rPr>
              <a:t>Ionic Solids</a:t>
            </a:r>
          </a:p>
        </p:txBody>
      </p:sp>
      <p:sp>
        <p:nvSpPr>
          <p:cNvPr id="130051" name="Content Placeholder 2"/>
          <p:cNvSpPr>
            <a:spLocks noGrp="1"/>
          </p:cNvSpPr>
          <p:nvPr>
            <p:ph idx="1"/>
          </p:nvPr>
        </p:nvSpPr>
        <p:spPr/>
        <p:txBody>
          <a:bodyPr/>
          <a:lstStyle/>
          <a:p>
            <a:pPr>
              <a:spcBef>
                <a:spcPts val="600"/>
              </a:spcBef>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Stable,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high-melting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substances held together by the strong electrostatic forces that exist between oppositely charged ions </a:t>
            </a:r>
          </a:p>
          <a:p>
            <a:pPr>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Structure of binary ionic solids can be explained by closest packing of spheres</a:t>
            </a:r>
          </a:p>
          <a:p>
            <a:pPr lvl="1">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Spheres are packed to:</a:t>
            </a:r>
          </a:p>
          <a:p>
            <a:pPr lvl="2">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Maximize electrostatic attractions among oppositely charged ions</a:t>
            </a:r>
          </a:p>
          <a:p>
            <a:pPr lvl="2">
              <a:spcBef>
                <a:spcPts val="6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Minimize repulsions among ions with like charges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0052"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30053"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6A27EBAF-BEC5-41AB-8C2B-859AF1134791}" type="slidenum">
              <a:rPr lang="en-US" altLang="en-US" sz="1000">
                <a:solidFill>
                  <a:schemeClr val="tx1"/>
                </a:solidFill>
              </a:rPr>
              <a:pPr>
                <a:spcBef>
                  <a:spcPct val="0"/>
                </a:spcBef>
                <a:buClrTx/>
                <a:buFontTx/>
                <a:buNone/>
              </a:pPr>
              <a:t>82</a:t>
            </a:fld>
            <a:endParaRPr lang="en-US" altLang="en-US" sz="1000">
              <a:solidFill>
                <a:schemeClr val="tx1"/>
              </a:solidFill>
            </a:endParaRP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Types of Holes in Closest Packed Structures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1075"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Trigonal holes - Formed by three 		 spheres in the same layer</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Never occupied in binary ionic 		        compounds</a:t>
            </a:r>
          </a:p>
          <a:p>
            <a:r>
              <a:rPr lang="en-IN" altLang="en-US" dirty="0">
                <a:latin typeface="Calibri" panose="020F0502020204030204" pitchFamily="34" charset="0"/>
                <a:ea typeface="ＭＳ Ｐゴシック" panose="020B0600070205080204" pitchFamily="34" charset="-128"/>
                <a:cs typeface="Calibri" panose="020F0502020204030204" pitchFamily="34" charset="0"/>
              </a:rPr>
              <a:t>Tetrahedral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holes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Formed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when a sphere is located in the dimple of three spheres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 an adjacent layer</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31076" name="Picture 3" descr="This image depicts a trigonal hole formed by three spheres in the same layer. " title="Trigonal Hol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4019" y="1993900"/>
            <a:ext cx="2802181"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IN" altLang="en-US" dirty="0">
                <a:latin typeface="Calibri" panose="020F0502020204030204" pitchFamily="34" charset="0"/>
                <a:ea typeface="ＭＳ Ｐゴシック" panose="020B0600070205080204" pitchFamily="34" charset="-128"/>
                <a:cs typeface="Calibri" panose="020F0502020204030204" pitchFamily="34" charset="0"/>
              </a:rPr>
              <a:t>Types of Holes in Closest Packed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Structures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2099" name="Content Placeholder 2"/>
          <p:cNvSpPr>
            <a:spLocks noGrp="1"/>
          </p:cNvSpPr>
          <p:nvPr>
            <p:ph idx="1"/>
          </p:nvPr>
        </p:nvSpPr>
        <p:spPr/>
        <p:txBody>
          <a:bodyPr/>
          <a:lstStyle/>
          <a:p>
            <a:pPr lvl="1">
              <a:spcBef>
                <a:spcPts val="200"/>
              </a:spcBef>
            </a:pPr>
            <a:r>
              <a:rPr lang="en-US" altLang="en-US" dirty="0">
                <a:latin typeface="Calibri" panose="020F0502020204030204" pitchFamily="34" charset="0"/>
                <a:ea typeface="ＭＳ Ｐゴシック" panose="020B0600070205080204" pitchFamily="34" charset="-128"/>
                <a:cs typeface="Calibri" panose="020F0502020204030204" pitchFamily="34" charset="0"/>
              </a:rPr>
              <a:t>There are twice as many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tetrahedral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holes as packed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anions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in a closest packed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structure</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a:spcBef>
                <a:spcPts val="2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Octahedral holes</a:t>
            </a:r>
          </a:p>
          <a:p>
            <a:pPr lvl="1">
              <a:spcBef>
                <a:spcPts val="200"/>
              </a:spcBef>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Formed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between two sets 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three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spheres in adjoining layers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of </a:t>
            </a:r>
            <a:r>
              <a:rPr lang="en-IN" altLang="en-US" dirty="0">
                <a:latin typeface="Calibri" panose="020F0502020204030204" pitchFamily="34" charset="0"/>
                <a:ea typeface="ＭＳ Ｐゴシック" panose="020B0600070205080204" pitchFamily="34" charset="-128"/>
                <a:cs typeface="Calibri" panose="020F0502020204030204" pitchFamily="34" charset="0"/>
              </a:rPr>
              <a:t>the closest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packed structures</a:t>
            </a:r>
            <a:endParaRPr lang="en-IN" altLang="en-US" dirty="0">
              <a:latin typeface="Calibri" panose="020F0502020204030204" pitchFamily="34" charset="0"/>
              <a:ea typeface="ＭＳ Ｐゴシック" panose="020B0600070205080204" pitchFamily="34" charset="-128"/>
              <a:cs typeface="Calibri" panose="020F0502020204030204" pitchFamily="34" charset="0"/>
            </a:endParaRPr>
          </a:p>
          <a:p>
            <a:pPr lvl="1">
              <a:spcBef>
                <a:spcPts val="200"/>
              </a:spcBef>
            </a:pPr>
            <a:r>
              <a:rPr lang="en-US" dirty="0"/>
              <a:t>Closest packed structures contain </a:t>
            </a:r>
            <a:r>
              <a:rPr lang="en-US" dirty="0" smtClean="0"/>
              <a:t>		           the same </a:t>
            </a:r>
            <a:r>
              <a:rPr lang="en-US" dirty="0"/>
              <a:t>number of octahedral holes </a:t>
            </a:r>
            <a:r>
              <a:rPr lang="en-US" dirty="0" smtClean="0"/>
              <a:t>as packed spheres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32100" name="Picture 3" descr="This image depicts the tetrahedral hole that is formed when a sphere is located in the dimple of three spheres. " title="Tetrahedral Hol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2574349"/>
            <a:ext cx="3657600" cy="13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is image depicts the octahedral hole that is formed between two sets of three spheres in adjoining layers of the closest packed structure. " title="Octahedral Holes"/>
          <p:cNvPicPr>
            <a:picLocks noChangeAspect="1"/>
          </p:cNvPicPr>
          <p:nvPr/>
        </p:nvPicPr>
        <p:blipFill>
          <a:blip r:embed="rId3">
            <a:extLst>
              <a:ext uri="{28A0092B-C50C-407E-A947-70E740481C1C}">
                <a14:useLocalDpi xmlns:a14="http://schemas.microsoft.com/office/drawing/2010/main" val="0"/>
              </a:ext>
            </a:extLst>
          </a:blip>
          <a:srcRect b="9464"/>
          <a:stretch>
            <a:fillRect/>
          </a:stretch>
        </p:blipFill>
        <p:spPr bwMode="auto">
          <a:xfrm>
            <a:off x="5826817" y="4441368"/>
            <a:ext cx="3302669" cy="12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10.34 (a), (b), and (c)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Tetrahedral Holes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33123" name="Content Placeholder 3" descr="This figure contains three images. &#10;&#10;The first image depicts the locations of a tetrahedral hole in the face-centered cubic unit cell of a ccp structure. There are eight tetrahedral holes in the unit cell. &#10;&#10;The second image depicts the exact location of the tetrahedral hole between four spheres. &#10;&#10;The third image depicts the tetrahedral holes present in a cubic unit cell of zinc sulfide. &#10;" title="Figure 10.34 (a), (b), and (c) - Tetrahedral Hole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313" y="2514600"/>
            <a:ext cx="8397875" cy="3352800"/>
          </a:xfrm>
        </p:spPr>
      </p:pic>
      <p:sp>
        <p:nvSpPr>
          <p:cNvPr id="2" name="Rectangle 1"/>
          <p:cNvSpPr/>
          <p:nvPr/>
        </p:nvSpPr>
        <p:spPr>
          <a:xfrm>
            <a:off x="379413" y="5544234"/>
            <a:ext cx="2897187" cy="646331"/>
          </a:xfrm>
          <a:prstGeom prst="rect">
            <a:avLst/>
          </a:prstGeom>
        </p:spPr>
        <p:txBody>
          <a:bodyPr wrap="square">
            <a:spAutoFit/>
          </a:bodyPr>
          <a:lstStyle/>
          <a:p>
            <a:r>
              <a:rPr lang="en-US" sz="1800" dirty="0">
                <a:solidFill>
                  <a:schemeClr val="bg1"/>
                </a:solidFill>
                <a:latin typeface="Calibri" panose="020F0502020204030204" pitchFamily="34" charset="0"/>
              </a:rPr>
              <a:t>The </a:t>
            </a:r>
            <a:r>
              <a:rPr lang="en-US" sz="1800" dirty="0" smtClean="0">
                <a:solidFill>
                  <a:schemeClr val="bg1"/>
                </a:solidFill>
                <a:latin typeface="Calibri" panose="020F0502020204030204" pitchFamily="34" charset="0"/>
              </a:rPr>
              <a:t>location (</a:t>
            </a:r>
            <a:r>
              <a:rPr lang="en-US" sz="1800" dirty="0">
                <a:solidFill>
                  <a:schemeClr val="bg1"/>
                </a:solidFill>
                <a:latin typeface="Calibri" panose="020F0502020204030204" pitchFamily="34" charset="0"/>
              </a:rPr>
              <a:t>red X) of a tetrahedral hole</a:t>
            </a:r>
          </a:p>
        </p:txBody>
      </p:sp>
      <p:sp>
        <p:nvSpPr>
          <p:cNvPr id="5" name="Rectangle 4"/>
          <p:cNvSpPr/>
          <p:nvPr/>
        </p:nvSpPr>
        <p:spPr>
          <a:xfrm>
            <a:off x="3439887" y="5591184"/>
            <a:ext cx="2198914" cy="646331"/>
          </a:xfrm>
          <a:prstGeom prst="rect">
            <a:avLst/>
          </a:prstGeom>
        </p:spPr>
        <p:txBody>
          <a:bodyPr wrap="square">
            <a:spAutoFit/>
          </a:bodyPr>
          <a:lstStyle/>
          <a:p>
            <a:r>
              <a:rPr lang="en-US" sz="1800" dirty="0" smtClean="0">
                <a:solidFill>
                  <a:schemeClr val="bg1"/>
                </a:solidFill>
                <a:latin typeface="Calibri" panose="020F0502020204030204" pitchFamily="34" charset="0"/>
              </a:rPr>
              <a:t>One of the tetrahedral holes</a:t>
            </a:r>
            <a:endParaRPr lang="en-US" sz="180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IN"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10.35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Octahedral Holes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35171" name="Content Placeholder 3" descr="This figure contains two images. &#10;&#10;The first image depicts the locations of the octahedral holes in a face-centered cubic cell. &#10;&#10;The second image is a representation of the unit cell for solid sodium chloride. " title="Figure 10.35 - Octahedral Hole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8481" y="2182584"/>
            <a:ext cx="7983538" cy="3736167"/>
          </a:xfrm>
        </p:spPr>
      </p:pic>
      <p:sp>
        <p:nvSpPr>
          <p:cNvPr id="2" name="Rectangle 1"/>
          <p:cNvSpPr/>
          <p:nvPr/>
        </p:nvSpPr>
        <p:spPr>
          <a:xfrm>
            <a:off x="685800" y="5789714"/>
            <a:ext cx="3962400" cy="646331"/>
          </a:xfrm>
          <a:prstGeom prst="rect">
            <a:avLst/>
          </a:prstGeom>
        </p:spPr>
        <p:txBody>
          <a:bodyPr wrap="square">
            <a:spAutoFit/>
          </a:bodyPr>
          <a:lstStyle/>
          <a:p>
            <a:r>
              <a:rPr lang="en-US" sz="1800" dirty="0">
                <a:solidFill>
                  <a:schemeClr val="bg1"/>
                </a:solidFill>
                <a:latin typeface="Calibri" panose="020F0502020204030204" pitchFamily="34" charset="0"/>
              </a:rPr>
              <a:t>The </a:t>
            </a:r>
            <a:r>
              <a:rPr lang="en-US" sz="1800" dirty="0" smtClean="0">
                <a:solidFill>
                  <a:schemeClr val="bg1"/>
                </a:solidFill>
                <a:latin typeface="Calibri" panose="020F0502020204030204" pitchFamily="34" charset="0"/>
              </a:rPr>
              <a:t>locations (</a:t>
            </a:r>
            <a:r>
              <a:rPr lang="en-US" sz="1800" dirty="0">
                <a:solidFill>
                  <a:schemeClr val="bg1"/>
                </a:solidFill>
                <a:latin typeface="Calibri" panose="020F0502020204030204" pitchFamily="34" charset="0"/>
              </a:rPr>
              <a:t>gray X) of the octahedral holes</a:t>
            </a:r>
          </a:p>
        </p:txBody>
      </p:sp>
      <p:sp>
        <p:nvSpPr>
          <p:cNvPr id="5" name="Rectangle 4"/>
          <p:cNvSpPr/>
          <p:nvPr/>
        </p:nvSpPr>
        <p:spPr>
          <a:xfrm>
            <a:off x="4969332" y="5778826"/>
            <a:ext cx="3962400" cy="646331"/>
          </a:xfrm>
          <a:prstGeom prst="rect">
            <a:avLst/>
          </a:prstGeom>
        </p:spPr>
        <p:txBody>
          <a:bodyPr wrap="square">
            <a:spAutoFit/>
          </a:bodyPr>
          <a:lstStyle/>
          <a:p>
            <a:r>
              <a:rPr lang="en-US" sz="1800" dirty="0">
                <a:solidFill>
                  <a:schemeClr val="bg1"/>
                </a:solidFill>
                <a:latin typeface="Calibri" panose="020F0502020204030204" pitchFamily="34" charset="0"/>
              </a:rPr>
              <a:t>Representation of the unit cell </a:t>
            </a:r>
            <a:r>
              <a:rPr lang="en-US" sz="1800" dirty="0" smtClean="0">
                <a:solidFill>
                  <a:schemeClr val="bg1"/>
                </a:solidFill>
                <a:latin typeface="Calibri" panose="020F0502020204030204" pitchFamily="34" charset="0"/>
              </a:rPr>
              <a:t>for solid </a:t>
            </a:r>
            <a:r>
              <a:rPr lang="en-US" sz="1800" dirty="0" err="1">
                <a:solidFill>
                  <a:schemeClr val="bg1"/>
                </a:solidFill>
                <a:latin typeface="Calibri" panose="020F0502020204030204" pitchFamily="34" charset="0"/>
              </a:rPr>
              <a:t>NaCl</a:t>
            </a:r>
            <a:endParaRPr lang="en-US" sz="180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Interactive Example 10.3 - Determining the Number 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Ions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 a Unit Cell</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8243" name="Content Placeholder 2"/>
          <p:cNvSpPr>
            <a:spLocks noGrp="1"/>
          </p:cNvSpPr>
          <p:nvPr>
            <p:ph idx="1"/>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Determine the net number of Na</a:t>
            </a:r>
            <a:r>
              <a:rPr lang="en-IN" altLang="en-US" baseline="3000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smtClean="0">
                <a:latin typeface="Calibri" panose="020F0502020204030204" pitchFamily="34" charset="0"/>
                <a:ea typeface="ＭＳ Ｐゴシック" panose="020B0600070205080204" pitchFamily="34" charset="-128"/>
                <a:cs typeface="Calibri" panose="020F0502020204030204" pitchFamily="34" charset="0"/>
              </a:rPr>
              <a:t> and Cl</a:t>
            </a:r>
            <a:r>
              <a:rPr lang="en-IN" altLang="en-US" baseline="3000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smtClean="0">
                <a:latin typeface="Calibri" panose="020F0502020204030204" pitchFamily="34" charset="0"/>
                <a:ea typeface="ＭＳ Ｐゴシック" panose="020B0600070205080204" pitchFamily="34" charset="-128"/>
                <a:cs typeface="Calibri" panose="020F0502020204030204" pitchFamily="34" charset="0"/>
              </a:rPr>
              <a:t> ions in the sodium chloride unit cell</a:t>
            </a:r>
          </a:p>
          <a:p>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10.3 - Solution</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9267"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Cl</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sz="1200"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ions are cubic closest packed and thus form a face-</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centered</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cubic unit cell</a:t>
            </a:r>
          </a:p>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There is a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Cl</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ion on each corner and one at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of each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face of the cube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net number of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Cl</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ions present in a unit cell is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39268" name="Object 2"/>
          <p:cNvGraphicFramePr>
            <a:graphicFrameLocks noChangeAspect="1"/>
          </p:cNvGraphicFramePr>
          <p:nvPr>
            <p:extLst>
              <p:ext uri="{D42A27DB-BD31-4B8C-83A1-F6EECF244321}">
                <p14:modId xmlns:p14="http://schemas.microsoft.com/office/powerpoint/2010/main" val="1049131486"/>
              </p:ext>
            </p:extLst>
          </p:nvPr>
        </p:nvGraphicFramePr>
        <p:xfrm>
          <a:off x="3173186" y="5029200"/>
          <a:ext cx="2613025" cy="1044575"/>
        </p:xfrm>
        <a:graphic>
          <a:graphicData uri="http://schemas.openxmlformats.org/presentationml/2006/ole">
            <mc:AlternateContent xmlns:mc="http://schemas.openxmlformats.org/markup-compatibility/2006">
              <mc:Choice xmlns:v="urn:schemas-microsoft-com:vml" Requires="v">
                <p:oleObj spid="_x0000_s139295" name="Equation" r:id="rId3" imgW="1079032" imgH="431613" progId="Equation.DSMT4">
                  <p:embed/>
                </p:oleObj>
              </mc:Choice>
              <mc:Fallback>
                <p:oleObj name="Equation" r:id="rId3" imgW="1079032" imgH="431613"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186" y="5029200"/>
                        <a:ext cx="26130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Interactive Example 10.3 - Solution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1)</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0291" name="Content Placeholder 2"/>
          <p:cNvSpPr>
            <a:spLocks noGrp="1"/>
          </p:cNvSpPr>
          <p:nvPr>
            <p:ph idx="1"/>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Na</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ions occupy the octahedral holes located in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of the cube and midway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along each edge</a:t>
            </a:r>
          </a:p>
          <a:p>
            <a:pPr lvl="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The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Na</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 in the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center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of the cube is contained entirely in the unit cell, whereas those on the edges are shared by four unit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Characteristics of Dipole–Dipole Forces</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2531" name="Content Placeholder 2"/>
          <p:cNvSpPr>
            <a:spLocks noGrp="1"/>
          </p:cNvSpPr>
          <p:nvPr>
            <p:ph idx="1"/>
          </p:nvPr>
        </p:nvSpPr>
        <p:spPr>
          <a:xfrm>
            <a:off x="114300" y="2133600"/>
            <a:ext cx="5600700" cy="4572000"/>
          </a:xfrm>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Approximately 1% as strong as covalent or ionic bonds</a:t>
            </a:r>
          </a:p>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Strength of the forces decreases as the distance between the dipoles increases</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2532" name="Picture 3" descr="This figure illustrates the action of dipole–dipole forces among molecules. The figure contains two images. &#10;The first image depicts dipole–dipole attraction. There are two polar molecules. They are oriented such that the positive end of one molecule faces the negative end of the other molecule. &#10;The second image depicts the interaction of many dipoles in a condensed state. The image contains a group of polar molecules. The molecules orient themselves to maximize attraction and minimize repulsion.&#10;" title="Characteristics of Dipole–Dipole Forc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2157413"/>
            <a:ext cx="29337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Interactive Example 10.3 - Solution </a:t>
            </a:r>
            <a:r>
              <a:rPr lang="en-IN" altLang="en-US" sz="2000" dirty="0" smtClean="0">
                <a:latin typeface="Calibri" panose="020F0502020204030204" pitchFamily="34" charset="0"/>
                <a:ea typeface="ＭＳ Ｐゴシック" panose="020B0600070205080204" pitchFamily="34" charset="-128"/>
                <a:cs typeface="Calibri" panose="020F0502020204030204" pitchFamily="34" charset="0"/>
              </a:rPr>
              <a:t>(Continued 2)</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1315" name="Content Placeholder 2"/>
          <p:cNvSpPr>
            <a:spLocks noGrp="1"/>
          </p:cNvSpPr>
          <p:nvPr>
            <p:ph idx="1"/>
          </p:nvPr>
        </p:nvSpPr>
        <p:spPr/>
        <p:txBody>
          <a:bodyPr/>
          <a:lstStyle/>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Since the number of edges in a cube is 12, the net number of Na</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ions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present is:</a:t>
            </a: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US" dirty="0"/>
              <a:t>We have shown </a:t>
            </a:r>
            <a:r>
              <a:rPr lang="en-US" dirty="0" smtClean="0"/>
              <a:t>that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the net number of ions in a unit cell is 4 Na</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ions and 4 Cl</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ions</a:t>
            </a: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Agrees with the 1:1 stoichiometry of sodium chloride</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41316" name="Object 5"/>
          <p:cNvGraphicFramePr>
            <a:graphicFrameLocks noChangeAspect="1"/>
          </p:cNvGraphicFramePr>
          <p:nvPr>
            <p:extLst>
              <p:ext uri="{D42A27DB-BD31-4B8C-83A1-F6EECF244321}">
                <p14:modId xmlns:p14="http://schemas.microsoft.com/office/powerpoint/2010/main" val="642025012"/>
              </p:ext>
            </p:extLst>
          </p:nvPr>
        </p:nvGraphicFramePr>
        <p:xfrm>
          <a:off x="3238603" y="3124200"/>
          <a:ext cx="2527094" cy="1034457"/>
        </p:xfrm>
        <a:graphic>
          <a:graphicData uri="http://schemas.openxmlformats.org/presentationml/2006/ole">
            <mc:AlternateContent xmlns:mc="http://schemas.openxmlformats.org/markup-compatibility/2006">
              <mc:Choice xmlns:v="urn:schemas-microsoft-com:vml" Requires="v">
                <p:oleObj spid="_x0000_s141346" name="Equation" r:id="rId3" imgW="1054100" imgH="431800" progId="Equation.DSMT4">
                  <p:embed/>
                </p:oleObj>
              </mc:Choice>
              <mc:Fallback>
                <p:oleObj name="Equation" r:id="rId3" imgW="1054100" imgH="4318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603" y="3124200"/>
                        <a:ext cx="2527094" cy="103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3"/>
          <p:cNvSpPr>
            <a:spLocks noGrp="1" noChangeArrowheads="1"/>
          </p:cNvSpPr>
          <p:nvPr>
            <p:ph type="title"/>
          </p:nvPr>
        </p:nvSpPr>
        <p:spPr/>
        <p:txBody>
          <a:bodyPr/>
          <a:lstStyle/>
          <a:p>
            <a:pPr eaLnBrk="1" hangingPunct="1">
              <a:spcBef>
                <a:spcPct val="20000"/>
              </a:spcBef>
            </a:pPr>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Table 10.7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Types and Properties of Solids</a:t>
            </a:r>
          </a:p>
        </p:txBody>
      </p:sp>
      <p:sp>
        <p:nvSpPr>
          <p:cNvPr id="136195"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36196"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2D2B5AD1-0BCB-46C5-B26C-C7160CC56EA8}" type="slidenum">
              <a:rPr lang="en-US" altLang="en-US" sz="1000">
                <a:solidFill>
                  <a:schemeClr val="tx1"/>
                </a:solidFill>
              </a:rPr>
              <a:pPr>
                <a:spcBef>
                  <a:spcPct val="0"/>
                </a:spcBef>
                <a:buClrTx/>
                <a:buFontTx/>
                <a:buNone/>
              </a:pPr>
              <a:t>91</a:t>
            </a:fld>
            <a:endParaRPr lang="en-US" altLang="en-US" sz="1000">
              <a:solidFill>
                <a:schemeClr val="tx1"/>
              </a:solidFill>
            </a:endParaRPr>
          </a:p>
        </p:txBody>
      </p:sp>
      <p:pic>
        <p:nvPicPr>
          <p:cNvPr id="2" name="Picture 1" descr="This table lists the types and properties of solids. The table contains five rows and six columns. &#10;Column 1 is titled type of solid, column 2 is titled network, column 3 is titled metallic, column 4 is titled group 8A, column 5 is titled molecular, and column 6 is titled ionic. The title above columns 2 to 4 reads atomic.&#10;&#10;In row 2, column 1 reads structural unit, column 2 reads atom, column 3 reads atom, column 4 reads atom, column 5 reads molecule, and column 6 reads ion.&#10;&#10;In row 3, column 1 reads type of bonding, column 2 reads directional covalent bonds, column 3 reads nondirectional covalent bonds involving electrons that are delocalized throughout the crystal, column 4 reads London dispersion forces, column 5 reads polar molecules: dipole–dipole interactions; Non-polar molecules: London dispersion forces, and column 6 reads ionic.&#10;&#10;In row 4, column 1 reads typical properties, column 2 reads hard, high melting point, and insulator, column 3 reads wide range of hardness, wide range of melting points, and conductor, column 4 reads very low melting point, column 5 reads low melting point, and column 6 reads high melting point and insulator.&#10;&#10;In row 5, column 1 reads examples, column 2 reads diamond, column 3 reads silver, brass, and iron, column 4 reads argon in solid state, column 5 reads dry ice and ice, and column 6 reads sodium chloride and calcium fluoride.&#10;" title="Table 10.7 - Types and Properties of Soli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17" y="2234176"/>
            <a:ext cx="8962866" cy="373500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10.4 - Types of Solids</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3363"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Using the Table 10.7, </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classify each of the following substances according to the type of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solid it forms</a:t>
            </a:r>
          </a:p>
          <a:p>
            <a:pPr marL="914400" lvl="1" indent="-514350">
              <a:buFont typeface="+mj-lt"/>
              <a:buAutoNum type="alphaLcPeriod"/>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Gold</a:t>
            </a:r>
          </a:p>
          <a:p>
            <a:pPr marL="914400" lvl="1" indent="-514350">
              <a:buFont typeface="+mj-lt"/>
              <a:buAutoNum type="alphaLcPeriod"/>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Carbon dioxide</a:t>
            </a:r>
          </a:p>
          <a:p>
            <a:pPr marL="914400" lvl="1" indent="-514350">
              <a:buFont typeface="+mj-lt"/>
              <a:buAutoNum type="alphaLcPeriod"/>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Lithium fluoride </a:t>
            </a:r>
          </a:p>
          <a:p>
            <a:pPr marL="914400" lvl="1" indent="-514350">
              <a:buFont typeface="+mj-lt"/>
              <a:buAutoNum type="alphaLcPeriod"/>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Krypton </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Interactive Example 10.4 - Solution</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4387" name="Content Placeholder 2"/>
          <p:cNvSpPr>
            <a:spLocks noGrp="1"/>
          </p:cNvSpPr>
          <p:nvPr>
            <p:ph idx="1"/>
          </p:nvPr>
        </p:nvSpPr>
        <p:spPr/>
        <p:txBody>
          <a:bodyPr/>
          <a:lstStyle/>
          <a:p>
            <a:pPr marL="514350" indent="-514350">
              <a:buFont typeface="+mj-lt"/>
              <a:buAutoNum type="alphaLcPeriod"/>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Solid gold is an atomic solid with metallic properties</a:t>
            </a:r>
          </a:p>
          <a:p>
            <a:pPr marL="514350" indent="-514350">
              <a:buFont typeface="+mj-lt"/>
              <a:buAutoNum type="alphaLcPeriod"/>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Solid carbon dioxide contains nonpolar carbon dioxide molecules and is a molecular solid</a:t>
            </a:r>
          </a:p>
          <a:p>
            <a:pPr marL="514350" indent="-514350">
              <a:buFont typeface="+mj-lt"/>
              <a:buAutoNum type="alphaLcPeriod"/>
            </a:pP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Solid lithium fluoride contains Li</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and F</a:t>
            </a:r>
            <a:r>
              <a:rPr lang="en-IN" altLang="en-US" baseline="30000" dirty="0" smtClean="0">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ions and is a binary ionic solid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Interactive Example 10.4 - Solution </a:t>
            </a:r>
            <a:r>
              <a:rPr lang="en-IN" altLang="en-US" sz="2000" dirty="0">
                <a:latin typeface="Calibri" panose="020F0502020204030204" pitchFamily="34" charset="0"/>
                <a:ea typeface="ＭＳ Ｐゴシック" panose="020B0600070205080204" pitchFamily="34" charset="-128"/>
                <a:cs typeface="Calibri" panose="020F0502020204030204" pitchFamily="34" charset="0"/>
              </a:rPr>
              <a:t>(Continued)</a:t>
            </a:r>
            <a:endParaRPr lang="en-US" altLang="en-US" sz="2000"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p:cNvSpPr>
            <a:spLocks noGrp="1"/>
          </p:cNvSpPr>
          <p:nvPr>
            <p:ph idx="1"/>
          </p:nvPr>
        </p:nvSpPr>
        <p:spPr/>
        <p:txBody>
          <a:bodyPr/>
          <a:lstStyle/>
          <a:p>
            <a:pPr marL="514350" indent="-514350">
              <a:buFont typeface="+mj-lt"/>
              <a:buAutoNum type="alphaLcPeriod" startAt="4"/>
              <a:defRPr/>
            </a:pPr>
            <a:r>
              <a:rPr lang="en-IN" altLang="en-US" dirty="0" smtClean="0"/>
              <a:t>Solid krypton contains krypton atoms that can interact only through London dispersion forces</a:t>
            </a:r>
          </a:p>
          <a:p>
            <a:pPr lvl="1">
              <a:defRPr/>
            </a:pPr>
            <a:r>
              <a:rPr lang="en-IN" altLang="en-US" dirty="0" smtClean="0"/>
              <a:t>It is an atomic solid but has properties characteristic of a molecular </a:t>
            </a:r>
            <a:r>
              <a:rPr lang="en-US" altLang="en-US" dirty="0" smtClean="0"/>
              <a:t>solid with </a:t>
            </a:r>
            <a:r>
              <a:rPr lang="en-US" altLang="en-US" smtClean="0"/>
              <a:t>nonpolar molecules</a:t>
            </a: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Vaporization (Evaporation)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6435"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Molecules of a liquid escape the liquid’s surface to form a gas </a:t>
            </a:r>
          </a:p>
          <a:p>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Heat of vaporization (</a:t>
            </a:r>
            <a:r>
              <a:rPr lang="el-GR" altLang="en-US" b="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Δ</a:t>
            </a:r>
            <a:r>
              <a:rPr lang="en-IN" altLang="en-US" b="1" i="1" dirty="0" err="1">
                <a:solidFill>
                  <a:srgbClr val="0070C0"/>
                </a:solidFill>
                <a:latin typeface="Calibri" panose="020F0502020204030204" pitchFamily="34" charset="0"/>
                <a:ea typeface="ＭＳ Ｐゴシック" panose="020B0600070205080204" pitchFamily="34" charset="-128"/>
                <a:cs typeface="Calibri" panose="020F0502020204030204" pitchFamily="34" charset="0"/>
              </a:rPr>
              <a:t>H</a:t>
            </a:r>
            <a:r>
              <a:rPr lang="en-IN" altLang="en-US" b="1" baseline="-25000" dirty="0" err="1">
                <a:solidFill>
                  <a:srgbClr val="0070C0"/>
                </a:solidFill>
                <a:latin typeface="Calibri" panose="020F0502020204030204" pitchFamily="34" charset="0"/>
                <a:ea typeface="ＭＳ Ｐゴシック" panose="020B0600070205080204" pitchFamily="34" charset="-128"/>
                <a:cs typeface="Calibri" panose="020F0502020204030204" pitchFamily="34" charset="0"/>
              </a:rPr>
              <a:t>vap</a:t>
            </a:r>
            <a:r>
              <a:rPr lang="en-IN" altLang="en-US" b="1" baseline="-250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Energy required to vaporize 1 mole of a liquid at a pressure of 1 </a:t>
            </a:r>
            <a:r>
              <a:rPr lang="en-US" altLang="en-US" dirty="0" err="1" smtClean="0">
                <a:latin typeface="Calibri" panose="020F0502020204030204" pitchFamily="34" charset="0"/>
                <a:ea typeface="ＭＳ Ｐゴシック" panose="020B0600070205080204" pitchFamily="34" charset="-128"/>
                <a:cs typeface="Calibri" panose="020F0502020204030204" pitchFamily="34" charset="0"/>
              </a:rPr>
              <a:t>atm</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r>
              <a:rPr lang="en-US" altLang="en-US" dirty="0">
                <a:latin typeface="Calibri" panose="020F0502020204030204" pitchFamily="34" charset="0"/>
                <a:ea typeface="ＭＳ Ｐゴシック" panose="020B0600070205080204" pitchFamily="34" charset="-128"/>
                <a:cs typeface="Calibri" panose="020F0502020204030204" pitchFamily="34" charset="0"/>
              </a:rPr>
              <a:t>Endothermic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in nature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10.36 (a) and (b)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Behavior of a Liquid in a Closed Container</a:t>
            </a:r>
          </a:p>
        </p:txBody>
      </p:sp>
      <p:pic>
        <p:nvPicPr>
          <p:cNvPr id="147459" name="Content Placeholder 3" descr="This figure illustrates the behavior of a liquid in a closed container. The figure contains two images. &#10;&#10;The first image is that of a conical flask containing a liquid in it. The flask is sealed with a cork. When a liquid is placed in a closed environment, net evaporation initially occurs. Molecules are transferred from the liquid to the vapor phase, so the amount of liquid decreases.&#10;&#10;The second image is similar to that of the first image. As the number of vapor molecules increases, the rate of return to the liquid (condensation) increases, until finally the rate of condensation equals the rate of evaporation. The system is at equilibrium, and no further changes occur in the amounts of vapor or liquid.&#10;" title="Figure 10.36 (a) and (b) - Behavior of a Liquid in a Closed Containe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0913" y="2157413"/>
            <a:ext cx="4638675" cy="4286250"/>
          </a:xfrm>
        </p:spPr>
      </p:pic>
      <p:sp>
        <p:nvSpPr>
          <p:cNvPr id="147460"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47461"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986CF689-6626-4FAE-97D4-119B25B9EB6B}" type="slidenum">
              <a:rPr lang="en-US" altLang="en-US" sz="1000">
                <a:solidFill>
                  <a:schemeClr val="tx1"/>
                </a:solidFill>
              </a:rPr>
              <a:pPr>
                <a:spcBef>
                  <a:spcPct val="0"/>
                </a:spcBef>
                <a:buClrTx/>
                <a:buFontTx/>
                <a:buNone/>
              </a:pPr>
              <a:t>96</a:t>
            </a:fld>
            <a:endParaRPr lang="en-US" altLang="en-US" sz="100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IN" altLang="en-US" smtClean="0">
                <a:latin typeface="Calibri" panose="020F0502020204030204" pitchFamily="34" charset="0"/>
                <a:ea typeface="ＭＳ Ｐゴシック" panose="020B0600070205080204" pitchFamily="34" charset="-128"/>
                <a:cs typeface="Calibri" panose="020F0502020204030204" pitchFamily="34" charset="0"/>
              </a:rPr>
              <a:t>Vapor Pressure </a:t>
            </a:r>
            <a:endParaRPr lang="en-US"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9507" name="Content Placeholder 2"/>
          <p:cNvSpPr>
            <a:spLocks noGrp="1"/>
          </p:cNvSpPr>
          <p:nvPr>
            <p:ph idx="1"/>
          </p:nvPr>
        </p:nvSpPr>
        <p:spPr/>
        <p:txBody>
          <a:bodyPr/>
          <a:lstStyle/>
          <a:p>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Equilibrium</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The point at which no further net change occurs in the amount of liquid or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endParaRPr lang="en-IN"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Rate of condensation equals rate of evaporation</a:t>
            </a:r>
          </a:p>
          <a:p>
            <a:pPr lvl="2"/>
            <a:r>
              <a:rPr lang="en-IN"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Condensation</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Process by which gases become liquids</a:t>
            </a:r>
          </a:p>
          <a:p>
            <a:pPr lvl="1"/>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Equilibrium vapor pressure</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a:t>
            </a:r>
            <a:r>
              <a:rPr lang="en-US" altLang="en-US" b="1" dirty="0" smtClean="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Pressure of vapor at equilibrium</a:t>
            </a: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b="1" dirty="0" smtClean="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Figure 10.37 </a:t>
            </a: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Rates of Condensation and Evaporation</a:t>
            </a:r>
          </a:p>
        </p:txBody>
      </p:sp>
      <p:sp>
        <p:nvSpPr>
          <p:cNvPr id="150531" name="Footer Placeholder 3"/>
          <p:cNvSpPr>
            <a:spLocks noGrp="1"/>
          </p:cNvSpPr>
          <p:nvPr>
            <p:ph type="ftr" sz="quarter" idx="4294967295"/>
          </p:nvPr>
        </p:nvSpPr>
        <p:spPr bwMode="auto">
          <a:xfrm>
            <a:off x="0" y="6618288"/>
            <a:ext cx="5867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r>
              <a:rPr lang="en-US" altLang="en-US" sz="1000">
                <a:solidFill>
                  <a:schemeClr val="tx1"/>
                </a:solidFill>
              </a:rPr>
              <a:t>Copyright © Cengage Learning. All rights reserved</a:t>
            </a:r>
          </a:p>
        </p:txBody>
      </p:sp>
      <p:sp>
        <p:nvSpPr>
          <p:cNvPr id="150532" name="Slide Number Placeholder 4"/>
          <p:cNvSpPr>
            <a:spLocks noGrp="1"/>
          </p:cNvSpPr>
          <p:nvPr>
            <p:ph type="sldNum" sz="quarter" idx="4294967295"/>
          </p:nvPr>
        </p:nvSpPr>
        <p:spPr bwMode="auto">
          <a:xfrm>
            <a:off x="6705600" y="6629400"/>
            <a:ext cx="243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E5575"/>
              </a:buClr>
              <a:buFont typeface="Wingdings" panose="05000000000000000000" pitchFamily="2" charset="2"/>
              <a:buChar char="§"/>
              <a:defRPr sz="32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E5575"/>
              </a:buClr>
              <a:buFont typeface="Wingdings" panose="05000000000000000000" pitchFamily="2" charset="2"/>
              <a:buChar char="§"/>
              <a:defRPr sz="28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E5575"/>
              </a:buClr>
              <a:buFont typeface="Wingdings" panose="05000000000000000000" pitchFamily="2" charset="2"/>
              <a:buChar char="§"/>
              <a:defRPr sz="24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E5575"/>
              </a:buClr>
              <a:buFont typeface="Wingdings" panose="05000000000000000000" pitchFamily="2" charset="2"/>
              <a:buChar char="§"/>
              <a:defRPr sz="2000">
                <a:solidFill>
                  <a:schemeClr val="bg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ClrTx/>
              <a:buFontTx/>
              <a:buNone/>
            </a:pPr>
            <a:fld id="{4DFB149F-E5A6-4F19-AB14-7EDBFD127949}" type="slidenum">
              <a:rPr lang="en-US" altLang="en-US" sz="1000">
                <a:solidFill>
                  <a:schemeClr val="tx1"/>
                </a:solidFill>
              </a:rPr>
              <a:pPr>
                <a:spcBef>
                  <a:spcPct val="0"/>
                </a:spcBef>
                <a:buClrTx/>
                <a:buFontTx/>
                <a:buNone/>
              </a:pPr>
              <a:t>98</a:t>
            </a:fld>
            <a:endParaRPr lang="en-US" altLang="en-US" sz="1000">
              <a:solidFill>
                <a:schemeClr val="tx1"/>
              </a:solidFill>
            </a:endParaRPr>
          </a:p>
        </p:txBody>
      </p:sp>
      <p:pic>
        <p:nvPicPr>
          <p:cNvPr id="150534" name="Picture 3" descr="This line graph plots the rates of condensation and evaporation against time for a liquid sealed in a closed container.&#10;The x-axis is labeled time, and the y-axis is labeled rate. The rate of evaporation remains constant, and the rate of condensation increases as the number of molecules in the vapor phase increases. This happens until the two rates become equal. At this point, the equilibrium vapor pressure is attained.&#10;" title="Figure 10.37 - Rates of Condensation and Evapor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7063" y="1828800"/>
            <a:ext cx="5286375"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Measurement of </a:t>
            </a:r>
            <a:r>
              <a:rPr lang="en-IN" altLang="en-US" dirty="0" err="1" smtClean="0">
                <a:latin typeface="Calibri" panose="020F0502020204030204" pitchFamily="34" charset="0"/>
                <a:ea typeface="ＭＳ Ｐゴシック" panose="020B0600070205080204" pitchFamily="34" charset="-128"/>
                <a:cs typeface="Calibri" panose="020F0502020204030204" pitchFamily="34" charset="0"/>
              </a:rPr>
              <a:t>Vapor</a:t>
            </a:r>
            <a:r>
              <a:rPr lang="en-IN" altLang="en-US" dirty="0" smtClean="0">
                <a:latin typeface="Calibri" panose="020F0502020204030204" pitchFamily="34" charset="0"/>
                <a:ea typeface="ＭＳ Ｐゴシック" panose="020B0600070205080204" pitchFamily="34" charset="-128"/>
                <a:cs typeface="Calibri" panose="020F0502020204030204" pitchFamily="34" charset="0"/>
              </a:rPr>
              <a:t> Pressure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9507" name="Content Placeholder 2"/>
          <p:cNvSpPr>
            <a:spLocks noGrp="1"/>
          </p:cNvSpPr>
          <p:nvPr>
            <p:ph idx="1"/>
          </p:nvPr>
        </p:nvSpPr>
        <p:spPr/>
        <p:txBody>
          <a:bodyPr/>
          <a:lstStyle/>
          <a:p>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Vapor pressure can be measured using a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simple barometer </a:t>
            </a:r>
            <a:endParaRPr lang="en-US" altLang="en-US" dirty="0" smtClean="0">
              <a:latin typeface="Calibri" panose="020F0502020204030204" pitchFamily="34" charset="0"/>
              <a:ea typeface="ＭＳ Ｐゴシック" panose="020B0600070205080204" pitchFamily="34" charset="-128"/>
              <a:cs typeface="Calibri" panose="020F0502020204030204" pitchFamily="34" charset="0"/>
            </a:endParaRPr>
          </a:p>
          <a:p>
            <a:pPr lvl="1"/>
            <a:r>
              <a:rPr lang="en-US" dirty="0"/>
              <a:t>When the system reaches equilibrium</a:t>
            </a:r>
            <a:r>
              <a:rPr lang="en-US" dirty="0" smtClean="0"/>
              <a:t>, the </a:t>
            </a:r>
            <a:r>
              <a:rPr lang="en-US" dirty="0"/>
              <a:t>vapor pressure can be determined from the change in the height of </a:t>
            </a:r>
            <a:r>
              <a:rPr lang="en-US" dirty="0" smtClean="0"/>
              <a:t>the mercury column</a:t>
            </a:r>
          </a:p>
          <a:p>
            <a:pPr marL="914400" lvl="2" indent="0">
              <a:buNone/>
            </a:pPr>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err="1" smtClean="0">
                <a:latin typeface="Times New Roman" panose="02020603050405020304" pitchFamily="18" charset="0"/>
                <a:ea typeface="ＭＳ Ｐゴシック" panose="020B0600070205080204" pitchFamily="34" charset="-128"/>
                <a:cs typeface="Times New Roman" panose="02020603050405020304" pitchFamily="18" charset="0"/>
              </a:rPr>
              <a:t>P</a:t>
            </a:r>
            <a:r>
              <a:rPr lang="en-US" altLang="en-US" baseline="-25000" dirty="0" err="1" smtClean="0">
                <a:latin typeface="Times New Roman" panose="02020603050405020304" pitchFamily="18" charset="0"/>
                <a:ea typeface="ＭＳ Ｐゴシック" panose="020B0600070205080204" pitchFamily="34" charset="-128"/>
                <a:cs typeface="Times New Roman" panose="02020603050405020304" pitchFamily="18" charset="0"/>
              </a:rPr>
              <a:t>vapor</a:t>
            </a:r>
            <a:r>
              <a:rPr lang="en-US" altLang="en-US" dirty="0" smtClean="0">
                <a:latin typeface="Times New Roman" panose="02020603050405020304" pitchFamily="18" charset="0"/>
                <a:ea typeface="ＭＳ Ｐゴシック" panose="020B0600070205080204" pitchFamily="34" charset="-128"/>
                <a:cs typeface="Times New Roman" panose="02020603050405020304" pitchFamily="18" charset="0"/>
              </a:rPr>
              <a:t> = </a:t>
            </a:r>
            <a:r>
              <a:rPr lang="en-US" altLang="en-US" dirty="0" err="1" smtClean="0">
                <a:latin typeface="Times New Roman" panose="02020603050405020304" pitchFamily="18" charset="0"/>
                <a:ea typeface="ＭＳ Ｐゴシック" panose="020B0600070205080204" pitchFamily="34" charset="-128"/>
                <a:cs typeface="Times New Roman" panose="02020603050405020304" pitchFamily="18" charset="0"/>
              </a:rPr>
              <a:t>P</a:t>
            </a:r>
            <a:r>
              <a:rPr lang="en-US" altLang="en-US" baseline="-25000" dirty="0" err="1" smtClean="0">
                <a:latin typeface="Times New Roman" panose="02020603050405020304" pitchFamily="18" charset="0"/>
                <a:ea typeface="ＭＳ Ｐゴシック" panose="020B0600070205080204" pitchFamily="34" charset="-128"/>
                <a:cs typeface="Times New Roman" panose="02020603050405020304" pitchFamily="18" charset="0"/>
              </a:rPr>
              <a:t>atmosphere</a:t>
            </a:r>
            <a:r>
              <a:rPr lang="en-US" altLang="en-US" dirty="0" smtClean="0">
                <a:latin typeface="Times New Roman" panose="02020603050405020304" pitchFamily="18" charset="0"/>
                <a:ea typeface="ＭＳ Ｐゴシック" panose="020B0600070205080204" pitchFamily="34" charset="-128"/>
                <a:cs typeface="Times New Roman" panose="02020603050405020304" pitchFamily="18" charset="0"/>
              </a:rPr>
              <a:t> – </a:t>
            </a:r>
            <a:r>
              <a:rPr lang="en-US" altLang="en-US" dirty="0" err="1" smtClean="0">
                <a:latin typeface="Times New Roman" panose="02020603050405020304" pitchFamily="18" charset="0"/>
                <a:ea typeface="ＭＳ Ｐゴシック" panose="020B0600070205080204" pitchFamily="34" charset="-128"/>
                <a:cs typeface="Times New Roman" panose="02020603050405020304" pitchFamily="18" charset="0"/>
              </a:rPr>
              <a:t>P</a:t>
            </a:r>
            <a:r>
              <a:rPr lang="en-US" altLang="en-US" baseline="-25000" dirty="0" err="1" smtClean="0">
                <a:latin typeface="Times New Roman" panose="02020603050405020304" pitchFamily="18" charset="0"/>
                <a:ea typeface="ＭＳ Ｐゴシック" panose="020B0600070205080204" pitchFamily="34" charset="-128"/>
                <a:cs typeface="Times New Roman" panose="02020603050405020304" pitchFamily="18" charset="0"/>
              </a:rPr>
              <a:t>Hg</a:t>
            </a:r>
            <a:r>
              <a:rPr lang="en-US" altLang="en-US" baseline="-25000" dirty="0" smtClean="0">
                <a:latin typeface="Times New Roman" panose="02020603050405020304" pitchFamily="18" charset="0"/>
                <a:ea typeface="ＭＳ Ｐゴシック" panose="020B0600070205080204" pitchFamily="34" charset="-128"/>
                <a:cs typeface="Times New Roman" panose="02020603050405020304" pitchFamily="18" charset="0"/>
              </a:rPr>
              <a:t> column</a:t>
            </a:r>
            <a:endParaRPr lang="en-US" altLang="en-US" baseline="-250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996919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Theme">
  <a:themeElements>
    <a:clrScheme name="Custom 43">
      <a:dk1>
        <a:srgbClr val="FFFFFF"/>
      </a:dk1>
      <a:lt1>
        <a:srgbClr val="000000"/>
      </a:lt1>
      <a:dk2>
        <a:srgbClr val="FFFFFF"/>
      </a:dk2>
      <a:lt2>
        <a:srgbClr val="FFFFFF"/>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3612</TotalTime>
  <Words>4830</Words>
  <Application>Microsoft Office PowerPoint</Application>
  <PresentationFormat>On-screen Show (4:3)</PresentationFormat>
  <Paragraphs>658</Paragraphs>
  <Slides>132</Slides>
  <Notes>38</Notes>
  <HiddenSlides>0</HiddenSlides>
  <MMClips>0</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2</vt:i4>
      </vt:variant>
      <vt:variant>
        <vt:lpstr>Slide Titles</vt:lpstr>
      </vt:variant>
      <vt:variant>
        <vt:i4>132</vt:i4>
      </vt:variant>
    </vt:vector>
  </HeadingPairs>
  <TitlesOfParts>
    <vt:vector size="151" baseType="lpstr">
      <vt:lpstr>ＭＳ Ｐゴシック</vt:lpstr>
      <vt:lpstr>Arial</vt:lpstr>
      <vt:lpstr>Calibri</vt:lpstr>
      <vt:lpstr>Times</vt:lpstr>
      <vt:lpstr>Times New Roman</vt:lpstr>
      <vt:lpstr>Wingdings</vt:lpstr>
      <vt:lpstr>Default Theme</vt:lpstr>
      <vt:lpstr>14_Default Theme</vt:lpstr>
      <vt:lpstr>1_Default Theme</vt:lpstr>
      <vt:lpstr>2_Default Theme</vt:lpstr>
      <vt:lpstr>3_Default Theme</vt:lpstr>
      <vt:lpstr>4_Default Theme</vt:lpstr>
      <vt:lpstr>5_Default Theme</vt:lpstr>
      <vt:lpstr>6_Default Theme</vt:lpstr>
      <vt:lpstr>7_Default Theme</vt:lpstr>
      <vt:lpstr>8_Default Theme</vt:lpstr>
      <vt:lpstr>9_Default Theme</vt:lpstr>
      <vt:lpstr>Equation</vt:lpstr>
      <vt:lpstr>MathType 6.0 Equation</vt:lpstr>
      <vt:lpstr>PowerPoint Presentation</vt:lpstr>
      <vt:lpstr>Table of Contents</vt:lpstr>
      <vt:lpstr>Table of Contents Continued</vt:lpstr>
      <vt:lpstr>Figure 10.1 - Schematic Representations of the Three States of Matter</vt:lpstr>
      <vt:lpstr>Intramolecular and Intermolecular Bonding</vt:lpstr>
      <vt:lpstr>Changes in States</vt:lpstr>
      <vt:lpstr>Changes in States (Continued)</vt:lpstr>
      <vt:lpstr>Dipole–Dipole Forces</vt:lpstr>
      <vt:lpstr>Characteristics of Dipole–Dipole Forces</vt:lpstr>
      <vt:lpstr>Hydrogen Bonding</vt:lpstr>
      <vt:lpstr>Figure 10.3 - Hydrogen Bonding in Water</vt:lpstr>
      <vt:lpstr>Figure 10.4 - Boiling Points of the Covalent Hydrides of the Elements in Groups 4A, 5A, 6A, and 7A</vt:lpstr>
      <vt:lpstr>London Dispersion Forces </vt:lpstr>
      <vt:lpstr>London Dispersion Forces (Continued)</vt:lpstr>
      <vt:lpstr>Critical Thinking</vt:lpstr>
      <vt:lpstr>Liquids</vt:lpstr>
      <vt:lpstr>Liquids (Continued)</vt:lpstr>
      <vt:lpstr>Concave Meniscus Formed by Polar Water</vt:lpstr>
      <vt:lpstr>Convex Meniscus Formed by Nonpolar Liquid Mercury</vt:lpstr>
      <vt:lpstr>Viscosity</vt:lpstr>
      <vt:lpstr>Structural Model for Liquids</vt:lpstr>
      <vt:lpstr>Classification of Solids</vt:lpstr>
      <vt:lpstr>Figure 10.9 - Three Cubic Unit Cells and the Corresponding Lattices</vt:lpstr>
      <vt:lpstr>Figure 10.9 - Three Cubic Unit Cells and the Corresponding Lattices (Continued)</vt:lpstr>
      <vt:lpstr>X-Ray Analysis of Solids</vt:lpstr>
      <vt:lpstr>Bragg Equation</vt:lpstr>
      <vt:lpstr>Bragg Equation (Continued 1)</vt:lpstr>
      <vt:lpstr>Bragg Equation (Continued 2)</vt:lpstr>
      <vt:lpstr>Diffractometer</vt:lpstr>
      <vt:lpstr>Interactive Example 10.1 - Using the Bragg Equation</vt:lpstr>
      <vt:lpstr>Interactive Example 10.1 - Solution</vt:lpstr>
      <vt:lpstr>Types of Crystalline Solids</vt:lpstr>
      <vt:lpstr>Figure 10.22 - Examples of Three Types of Crystalline Solids</vt:lpstr>
      <vt:lpstr>Classification of Atomic Solids</vt:lpstr>
      <vt:lpstr>Closest Packing Model</vt:lpstr>
      <vt:lpstr>The aba Arrangement</vt:lpstr>
      <vt:lpstr>Figure 10.14 - Hexagonal Closest Packing</vt:lpstr>
      <vt:lpstr>The abc Arrangement</vt:lpstr>
      <vt:lpstr>Figure 10.15 - Cubic Closest Packing</vt:lpstr>
      <vt:lpstr>Nearest Neighbors of a Sphere</vt:lpstr>
      <vt:lpstr>Net Number of Spheres in a Face-Centered Cubic Unit Cell</vt:lpstr>
      <vt:lpstr>Interactive Example 10.2 - Calculating the Density of a Closest Packed Solid</vt:lpstr>
      <vt:lpstr>Interactive Example 10.2 - Solution</vt:lpstr>
      <vt:lpstr>Interactive Example 10.2 - Solution (Continued 1)</vt:lpstr>
      <vt:lpstr>Interactive Example 10.2 - Solution (Continued 2)</vt:lpstr>
      <vt:lpstr>Interactive Example 10.2 - Solution (Continued 3)</vt:lpstr>
      <vt:lpstr>Interactive Example 10.2 - Solution (Continued 4)</vt:lpstr>
      <vt:lpstr>Bonding Models for Metals</vt:lpstr>
      <vt:lpstr>Electron Sea Model</vt:lpstr>
      <vt:lpstr>Figure 10.8 (a) and (b) - Depiction of Electron Sea Model</vt:lpstr>
      <vt:lpstr>Band Model or Molecular Orbital (MO) Model</vt:lpstr>
      <vt:lpstr>Figure 10.19 - Molecular Orbital Energy Levels Produced When Various Numbers of Atomic Orbitals Interact</vt:lpstr>
      <vt:lpstr>Figure 10.20 - Representation of Energy Levels in a Magnesium Crystal </vt:lpstr>
      <vt:lpstr>Metal Alloys</vt:lpstr>
      <vt:lpstr>Figure 9.21 - Two Types of Alloys</vt:lpstr>
      <vt:lpstr>Influence of Carbon on the Properties of Steel</vt:lpstr>
      <vt:lpstr>Network Solids</vt:lpstr>
      <vt:lpstr>Diamond</vt:lpstr>
      <vt:lpstr>Figure 10.22 (a) - The Structure of Diamond</vt:lpstr>
      <vt:lpstr>Diamond (Continued)</vt:lpstr>
      <vt:lpstr>Figure 10.23 (a) - Partial Representation of the Molecular Orbital Energies in Diamond</vt:lpstr>
      <vt:lpstr>Graphite</vt:lpstr>
      <vt:lpstr>Graphite (Continued)</vt:lpstr>
      <vt:lpstr>Figure 10.22 (b) - The Structure of Graphite</vt:lpstr>
      <vt:lpstr>Figure 10.24 (a) and (b) - The p Orbitals and the π-Bonding Network in Graphite</vt:lpstr>
      <vt:lpstr>Silicon </vt:lpstr>
      <vt:lpstr>Figure 10.26 - Structure of Quartz</vt:lpstr>
      <vt:lpstr>Silicates</vt:lpstr>
      <vt:lpstr>Silicates (Continued)</vt:lpstr>
      <vt:lpstr>Figure 10.28 (a) and (b) - Two-Dimensional Representations of Quartz Crystal and Quartz Glass</vt:lpstr>
      <vt:lpstr>Figure 10.5 - Compositions of Some Common Types of Glass</vt:lpstr>
      <vt:lpstr>Ceramics</vt:lpstr>
      <vt:lpstr>Structure of Clay</vt:lpstr>
      <vt:lpstr>Uses of Ceramics</vt:lpstr>
      <vt:lpstr>Semiconductors</vt:lpstr>
      <vt:lpstr>Semiconductors (Continued)</vt:lpstr>
      <vt:lpstr>Figure 10.30 - Energy-Level Diagrams for an N-Type and a P-Type Semiconductor</vt:lpstr>
      <vt:lpstr>P–N Junction</vt:lpstr>
      <vt:lpstr>Figure 10.31 (a) - Charge Carriers in the P-Type and N-Type Regions</vt:lpstr>
      <vt:lpstr>Figure 10.31 (b) and (c) - Reverse and Forward Bias</vt:lpstr>
      <vt:lpstr>Molecular Solids</vt:lpstr>
      <vt:lpstr>Ionic Solids</vt:lpstr>
      <vt:lpstr>Types of Holes in Closest Packed Structures</vt:lpstr>
      <vt:lpstr>Types of Holes in Closest Packed Structures (Continued)</vt:lpstr>
      <vt:lpstr>Figure 10.34 (a), (b), and (c) - Tetrahedral Holes</vt:lpstr>
      <vt:lpstr>Figure 10.35 - Octahedral Holes</vt:lpstr>
      <vt:lpstr>Interactive Example 10.3 - Determining the Number of Ions in a Unit Cell</vt:lpstr>
      <vt:lpstr>Interactive Example 10.3 - Solution</vt:lpstr>
      <vt:lpstr>Interactive Example 10.3 - Solution (Continued 1)</vt:lpstr>
      <vt:lpstr>Interactive Example 10.3 - Solution (Continued 2)</vt:lpstr>
      <vt:lpstr>Table 10.7 - Types and Properties of Solids</vt:lpstr>
      <vt:lpstr>Interactive Example 10.4 - Types of Solids</vt:lpstr>
      <vt:lpstr>Interactive Example 10.4 - Solution</vt:lpstr>
      <vt:lpstr>Interactive Example 10.4 - Solution (Continued)</vt:lpstr>
      <vt:lpstr>Vaporization (Evaporation) </vt:lpstr>
      <vt:lpstr>Figure 10.36 (a) and (b) - Behavior of a Liquid in a Closed Container</vt:lpstr>
      <vt:lpstr>Vapor Pressure </vt:lpstr>
      <vt:lpstr>Figure 10.37 - Rates of Condensation and Evaporation</vt:lpstr>
      <vt:lpstr>Measurement of Vapor Pressure </vt:lpstr>
      <vt:lpstr>Figure 10.38 - Measuring Vapor Pressure</vt:lpstr>
      <vt:lpstr>Critical Thinking </vt:lpstr>
      <vt:lpstr>Vapor Pressure and Liquids</vt:lpstr>
      <vt:lpstr>Vapor Pressure and Liquids (Continued)</vt:lpstr>
      <vt:lpstr>Vapor Pressure versus Temperature</vt:lpstr>
      <vt:lpstr>Vapor Pressure versus Temperature (Continued)</vt:lpstr>
      <vt:lpstr>Example 10.5 - Determining Enthalpies of Vaporization</vt:lpstr>
      <vt:lpstr>Example 10.5 - Solution</vt:lpstr>
      <vt:lpstr>The Clausius–Clapeyron Equation</vt:lpstr>
      <vt:lpstr>The Clausius–Clapeyron Equation (Continued)</vt:lpstr>
      <vt:lpstr>Interactive Example 10.6 - Calculating Vapor Pressure</vt:lpstr>
      <vt:lpstr>Interactive Example 10.6 - Solution</vt:lpstr>
      <vt:lpstr>Interactive Example 10.6 - Solution (Continued)</vt:lpstr>
      <vt:lpstr>Sublimation</vt:lpstr>
      <vt:lpstr>Changes of State</vt:lpstr>
      <vt:lpstr>Figure 10.42 - Heating Curve for a Specific Quantity of Water</vt:lpstr>
      <vt:lpstr>Table 10.9 - Melting Points and Enthalpies of Fusion for Several Representative Solids</vt:lpstr>
      <vt:lpstr>Melting Point</vt:lpstr>
      <vt:lpstr>Figure 10.44 - Interaction of Solid and Liquid Water in the Vapor State </vt:lpstr>
      <vt:lpstr>Temperature and Vapor Pressure - Case 1</vt:lpstr>
      <vt:lpstr>Temperature and Vapor Pressure - Case 2</vt:lpstr>
      <vt:lpstr>Temperature and Vapor Pressure - Case 3</vt:lpstr>
      <vt:lpstr>Temperature and Vapor Pressure - Case 3 (Continued 1)</vt:lpstr>
      <vt:lpstr>Temperature and Vapor Pressure - Case 3 (Continued 2)</vt:lpstr>
      <vt:lpstr>Phase Diagram</vt:lpstr>
      <vt:lpstr>Phase Diagram (Continued)</vt:lpstr>
      <vt:lpstr>Phase Diagram for Water</vt:lpstr>
      <vt:lpstr>Phase Diagram for Water - Observations </vt:lpstr>
      <vt:lpstr>Phase Diagram for Water - Applications</vt:lpstr>
      <vt:lpstr>Table 10.10 - Boiling Point of Water at Various Locations</vt:lpstr>
      <vt:lpstr>Critical Thinking  </vt:lpstr>
      <vt:lpstr>Figure 9.49 - Phase Diagram for Carbon Dioxide</vt:lpstr>
      <vt:lpstr>Phase Diagram for Carbon Dioxide - Applications </vt:lpstr>
    </vt:vector>
  </TitlesOfParts>
  <Company>LMP Media,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Fernandez</dc:creator>
  <cp:lastModifiedBy>Bhavana Balaji</cp:lastModifiedBy>
  <cp:revision>227</cp:revision>
  <dcterms:created xsi:type="dcterms:W3CDTF">2013-01-11T23:56:13Z</dcterms:created>
  <dcterms:modified xsi:type="dcterms:W3CDTF">2016-05-23T10:13:12Z</dcterms:modified>
</cp:coreProperties>
</file>