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49" r:id="rId2"/>
    <p:sldId id="350" r:id="rId3"/>
    <p:sldId id="376" r:id="rId4"/>
    <p:sldId id="355" r:id="rId5"/>
    <p:sldId id="377" r:id="rId6"/>
    <p:sldId id="351" r:id="rId7"/>
    <p:sldId id="369" r:id="rId8"/>
    <p:sldId id="424" r:id="rId9"/>
    <p:sldId id="409" r:id="rId10"/>
    <p:sldId id="410" r:id="rId11"/>
    <p:sldId id="411" r:id="rId12"/>
    <p:sldId id="426" r:id="rId13"/>
    <p:sldId id="428" r:id="rId14"/>
    <p:sldId id="412" r:id="rId15"/>
    <p:sldId id="413" r:id="rId16"/>
    <p:sldId id="414" r:id="rId17"/>
    <p:sldId id="415" r:id="rId18"/>
    <p:sldId id="416" r:id="rId19"/>
    <p:sldId id="430" r:id="rId20"/>
    <p:sldId id="417" r:id="rId21"/>
    <p:sldId id="431" r:id="rId22"/>
    <p:sldId id="432" r:id="rId23"/>
    <p:sldId id="452" r:id="rId24"/>
    <p:sldId id="433" r:id="rId25"/>
    <p:sldId id="434" r:id="rId26"/>
    <p:sldId id="435" r:id="rId27"/>
    <p:sldId id="436" r:id="rId28"/>
    <p:sldId id="437" r:id="rId29"/>
    <p:sldId id="408" r:id="rId30"/>
    <p:sldId id="439" r:id="rId31"/>
    <p:sldId id="440" r:id="rId32"/>
    <p:sldId id="418" r:id="rId33"/>
    <p:sldId id="419" r:id="rId34"/>
    <p:sldId id="423" r:id="rId35"/>
    <p:sldId id="441" r:id="rId36"/>
    <p:sldId id="442" r:id="rId37"/>
    <p:sldId id="444" r:id="rId38"/>
    <p:sldId id="420" r:id="rId39"/>
    <p:sldId id="446" r:id="rId40"/>
    <p:sldId id="421" r:id="rId41"/>
    <p:sldId id="448" r:id="rId42"/>
    <p:sldId id="449" r:id="rId43"/>
    <p:sldId id="450" r:id="rId44"/>
    <p:sldId id="453" r:id="rId45"/>
    <p:sldId id="451" r:id="rId46"/>
    <p:sldId id="42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86356" autoAdjust="0"/>
  </p:normalViewPr>
  <p:slideViewPr>
    <p:cSldViewPr>
      <p:cViewPr varScale="1">
        <p:scale>
          <a:sx n="66" d="100"/>
          <a:sy n="66" d="100"/>
        </p:scale>
        <p:origin x="1488" y="66"/>
      </p:cViewPr>
      <p:guideLst>
        <p:guide orient="horz" pos="2160"/>
        <p:guide pos="2880"/>
      </p:guideLst>
    </p:cSldViewPr>
  </p:slideViewPr>
  <p:outlineViewPr>
    <p:cViewPr>
      <p:scale>
        <a:sx n="33" d="100"/>
        <a:sy n="33" d="100"/>
      </p:scale>
      <p:origin x="0" y="-2605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us.lrd.yahoo.com/SIG=10t501dfe/**http:/www.payscale.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Are students familiar with any of the trends in hardware or software platforms? Do they see the iPhone/iPad for instance as a device, a computing platform, or a just a telephone? They might be familiar with developments such as Facebook</a:t>
            </a:r>
            <a:r>
              <a:rPr lang="en-US" altLang="ja-JP" dirty="0"/>
              <a:t>’s Application platform, where developers can design games and activities for use within Facebook itself. Also recall that cloud computing has been mentioned in earlier chapters, so students should be able to point to that as a contemporary hardware platform trend.</a:t>
            </a:r>
            <a:endParaRPr lang="en-US" alt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5.3,</a:t>
            </a:r>
            <a:r>
              <a:rPr lang="en-US" altLang="en-US" baseline="0" dirty="0"/>
              <a:t> Page 172.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a multitiered client/server network, client requests for service are handled by different levels of servers.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Explain that the distribution of computing power across smaller, less expensive machines enabled by client/server computing is in part responsible for the drastic increase in computing power and applications throughout the firm. Prior to small, less expensive server computers, computing power had to purchased in large blocks at great expense. With client/server computing, you can grow your firm</a:t>
            </a:r>
            <a:r>
              <a:rPr lang="en-US" altLang="ja-JP" dirty="0"/>
              <a:t>’s inventory of computers gradually, over time, to meet current demand. </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22919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Variants of Moore</a:t>
            </a:r>
            <a:r>
              <a:rPr lang="en-US" altLang="ja-JP" dirty="0"/>
              <a:t>’s Law include: the number of transistors on a chip doubles ever 18 months; computing power doubles every 18 months; and the price of computing falls by half every 18 months. Explain to students that even now, this trend is likely to continue, with transistors reaching the sizes of viruses, the smallest form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to explain the implications of Metcalfe</a:t>
            </a:r>
            <a:r>
              <a:rPr lang="en-US" altLang="ja-JP" dirty="0"/>
              <a:t>’s law to social networks, such as Facebook and MySpace. Do they agree that the more members are using the site, the value of being a member and the usefulness of the site grows? Do people make </a:t>
            </a:r>
            <a:r>
              <a:rPr lang="ja-JP" altLang="en-US" dirty="0"/>
              <a:t>“</a:t>
            </a:r>
            <a:r>
              <a:rPr lang="en-US" altLang="ja-JP" dirty="0"/>
              <a:t>new friends</a:t>
            </a:r>
            <a:r>
              <a:rPr lang="ja-JP" altLang="en-US" dirty="0"/>
              <a:t>”</a:t>
            </a:r>
            <a:r>
              <a:rPr lang="en-US" altLang="ja-JP" dirty="0"/>
              <a:t> on a social site or hang out with their existing friends mostly? </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89787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Are students aware of any friends or family that do not have Internet access? You might ask them to remember </a:t>
            </a:r>
            <a:r>
              <a:rPr lang="ja-JP" altLang="en-US" dirty="0"/>
              <a:t>“</a:t>
            </a:r>
            <a:r>
              <a:rPr lang="en-US" altLang="ja-JP" dirty="0"/>
              <a:t>life before the Internet</a:t>
            </a:r>
            <a:r>
              <a:rPr lang="ja-JP" altLang="en-US" dirty="0"/>
              <a:t>”</a:t>
            </a:r>
            <a:r>
              <a:rPr lang="en-US" altLang="ja-JP" dirty="0"/>
              <a:t>, if possible, to underscore the magnitude of how far communication and computing has come over time. You might ask students to guess how fast (slow) were the telephone modems used by most Internet users in 1990s. Fifty-six kbps was the fastest telephone modem which is about 1/20</a:t>
            </a:r>
            <a:r>
              <a:rPr lang="en-US" altLang="ja-JP" baseline="30000" dirty="0"/>
              <a:t>th</a:t>
            </a:r>
            <a:r>
              <a:rPr lang="en-US" altLang="ja-JP" dirty="0"/>
              <a:t> of a megabit per second. Most cable Internet to the home today is running at 2 to 4 mbps, forty to fifty times faster than telephone modems.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might today</a:t>
            </a:r>
            <a:r>
              <a:rPr lang="en-US" altLang="ja-JP" dirty="0"/>
              <a:t>’s enterprise infrastructure and Internet have been like without widespread and universal standards, such as Windows, Microsoft Office, Unix, and Ethernet? (Greatly decreased efficiency and confusion, inability to develop innovative products everyone can use based on a single standard, etc.)</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40560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5.4,</a:t>
            </a:r>
            <a:r>
              <a:rPr lang="en-US" altLang="en-US" baseline="0" dirty="0"/>
              <a:t> Page 174.</a:t>
            </a:r>
          </a:p>
          <a:p>
            <a:r>
              <a:rPr lang="en-US" sz="1200" b="0" i="0" u="none" strike="noStrike" kern="1200" baseline="0" dirty="0">
                <a:solidFill>
                  <a:schemeClr val="tx1"/>
                </a:solidFill>
                <a:latin typeface="+mn-lt"/>
                <a:ea typeface="+mn-ea"/>
                <a:cs typeface="+mn-cs"/>
              </a:rPr>
              <a:t>Packing more than 5 billion transistors into a tiny microprocessor has exponentially increased processing power. Processing power has increased to more than 250,000 MIPS (about 2.6 billion instructions per second).</a:t>
            </a:r>
          </a:p>
          <a:p>
            <a:endParaRPr lang="en-US" altLang="en-US" sz="1200" b="0" i="0" u="none" strike="noStrike" kern="1200" baseline="0" dirty="0">
              <a:solidFill>
                <a:schemeClr val="tx1"/>
              </a:solidFill>
              <a:latin typeface="+mn-lt"/>
              <a:ea typeface="+mn-ea"/>
              <a:cs typeface="+mn-cs"/>
            </a:endParaRPr>
          </a:p>
          <a:p>
            <a:r>
              <a:rPr lang="en-US" altLang="en-US" dirty="0"/>
              <a:t>At what point, if any, do students believe that the doubling trend of Moore</a:t>
            </a:r>
            <a:r>
              <a:rPr lang="en-US" altLang="ja-JP" dirty="0"/>
              <a:t>’s Law might come to an end? Ask them to speculate and give reasons for their answers.</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06549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5.5,</a:t>
            </a:r>
            <a:r>
              <a:rPr lang="en-US" altLang="en-US" baseline="0" dirty="0"/>
              <a:t> Page 174.</a:t>
            </a:r>
          </a:p>
          <a:p>
            <a:r>
              <a:rPr lang="en-US" sz="1200" b="0" i="0" u="none" strike="noStrike" kern="1200" baseline="0" dirty="0">
                <a:solidFill>
                  <a:schemeClr val="tx1"/>
                </a:solidFill>
                <a:latin typeface="+mn-lt"/>
                <a:ea typeface="+mn-ea"/>
                <a:cs typeface="+mn-cs"/>
              </a:rPr>
              <a:t>Packing more transistors into less space has driven dramatic reductions in their cost and in the cost of the products they populate.</a:t>
            </a:r>
          </a:p>
          <a:p>
            <a:endParaRPr lang="en-US" altLang="en-US" sz="1200" b="0" i="0" u="none" strike="noStrike" kern="1200" baseline="0" dirty="0">
              <a:solidFill>
                <a:schemeClr val="tx1"/>
              </a:solidFill>
              <a:latin typeface="+mn-lt"/>
              <a:ea typeface="+mn-ea"/>
              <a:cs typeface="+mn-cs"/>
            </a:endParaRPr>
          </a:p>
          <a:p>
            <a:r>
              <a:rPr lang="en-US" altLang="en-US" dirty="0"/>
              <a:t>What do students think the implications of such drastically reduced costs of computer chips might be in the future? Explain the connection to concepts such as the digital divide and cloud computing.</a:t>
            </a: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038478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a:t>
            </a:r>
            <a:r>
              <a:rPr lang="en-US" altLang="en-US" baseline="0" dirty="0"/>
              <a:t> Page 175.</a:t>
            </a:r>
          </a:p>
          <a:p>
            <a:r>
              <a:rPr lang="en-US" sz="1200" b="0" i="0" u="none" strike="noStrike" kern="1200" baseline="0" dirty="0">
                <a:solidFill>
                  <a:schemeClr val="tx1"/>
                </a:solidFill>
                <a:latin typeface="+mn-lt"/>
                <a:ea typeface="+mn-ea"/>
                <a:cs typeface="+mn-cs"/>
              </a:rPr>
              <a:t>Nanotubes are tiny tubes about 10,000 times thinner than a human hair. They consist of rolled-up sheets of carbon hexagons and have potential use as minuscule wires or in ultrasmall electronic devices and are very powerful conductors of electrical current.</a:t>
            </a:r>
          </a:p>
          <a:p>
            <a:endParaRPr lang="en-US" altLang="en-US" sz="1200" b="0" i="0" u="none" strike="noStrike" kern="1200" baseline="0" dirty="0">
              <a:solidFill>
                <a:schemeClr val="tx1"/>
              </a:solidFill>
              <a:latin typeface="+mn-lt"/>
              <a:ea typeface="+mn-ea"/>
              <a:cs typeface="+mn-cs"/>
            </a:endParaRPr>
          </a:p>
          <a:p>
            <a:r>
              <a:rPr lang="en-US" altLang="en-US" dirty="0"/>
              <a:t>Nanotechnology is used to create transistors of the tiny size previously mentioned. Can students describe any other applications of this type of technology (for example, medical)?</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8116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5.6,</a:t>
            </a:r>
            <a:r>
              <a:rPr lang="en-US" altLang="en-US" baseline="0" dirty="0"/>
              <a:t> Page 176.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Cloud storage services like Google Drive provide 100 gigabytes of storage for $1.99 per month.</a:t>
            </a:r>
          </a:p>
          <a:p>
            <a:endParaRPr lang="en-US" altLang="en-US" sz="1200" b="0" i="0" u="none" strike="noStrike" kern="1200" baseline="0" dirty="0">
              <a:solidFill>
                <a:schemeClr val="tx1"/>
              </a:solidFill>
              <a:latin typeface="+mn-lt"/>
              <a:ea typeface="+mn-ea"/>
              <a:cs typeface="+mn-cs"/>
            </a:endParaRPr>
          </a:p>
          <a:p>
            <a:r>
              <a:rPr lang="en-US" altLang="en-US" dirty="0"/>
              <a:t>Explain the importance of the exponential growth in hard drive capacity, which is that the world is producing an increasing amount of digital information requiring storage each year as well. Fortunately, the cost of storing that information is decreasing at an even quicker rate. Explain that this figure displays the number of kilobytes of data that can be stored with one dollar. Point out that the Y-axis is greatly compressed to display the doubling effect, and that if it weren</a:t>
            </a:r>
            <a:r>
              <a:rPr lang="en-US" altLang="ja-JP" dirty="0"/>
              <a:t>’t, the increase from year to year would become increasingly enormous.</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018326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5.7,</a:t>
            </a:r>
            <a:r>
              <a:rPr lang="en-US" altLang="en-US" baseline="0" dirty="0"/>
              <a:t> Page 177.</a:t>
            </a:r>
          </a:p>
          <a:p>
            <a:r>
              <a:rPr lang="en-US" sz="1200" b="0" i="0" u="none" strike="noStrike" kern="1200" baseline="0" dirty="0">
                <a:solidFill>
                  <a:schemeClr val="tx1"/>
                </a:solidFill>
                <a:latin typeface="+mn-lt"/>
                <a:ea typeface="+mn-ea"/>
                <a:cs typeface="+mn-cs"/>
              </a:rPr>
              <a:t>Verizon FiOS (fiber to the home) delivers 1 kilobit of data for a retail price less than 2 thousandths of a penny.</a:t>
            </a:r>
          </a:p>
          <a:p>
            <a:endParaRPr lang="en-US" altLang="en-US" sz="1200" b="0" i="0" u="none" strike="noStrike" kern="1200" baseline="0" dirty="0">
              <a:solidFill>
                <a:schemeClr val="tx1"/>
              </a:solidFill>
              <a:latin typeface="+mn-lt"/>
              <a:ea typeface="+mn-ea"/>
              <a:cs typeface="+mn-cs"/>
            </a:endParaRPr>
          </a:p>
          <a:p>
            <a:r>
              <a:rPr lang="en-US" altLang="en-US" dirty="0"/>
              <a:t>Emphasize to students how close the communication cost per kilobit has come to an infinitesimal number (nearly 0) since 1995. What implications does this have for the number of people using the Internet? You could once again relate this to the digital divide and emphasize that even now a significant portion of the world lacks access to the Internet and other services, though it has more to do with reasons of insufficient infrastructure than Internet communication costs. One implication: it costs no more to move a gigabyte from New York to San Francisco than it does to move the same amount of information from the top of a building to the basement. This means that data no longer needs to be located </a:t>
            </a:r>
            <a:r>
              <a:rPr lang="ja-JP" altLang="en-US" dirty="0"/>
              <a:t>“</a:t>
            </a:r>
            <a:r>
              <a:rPr lang="en-US" altLang="ja-JP" dirty="0"/>
              <a:t>close by</a:t>
            </a:r>
            <a:r>
              <a:rPr lang="ja-JP" altLang="en-US" dirty="0"/>
              <a:t>”</a:t>
            </a:r>
            <a:r>
              <a:rPr lang="en-US" altLang="ja-JP" dirty="0"/>
              <a:t> the user.</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115931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upcoming slides will go over each component in more detail.</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402794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5.8,</a:t>
            </a:r>
            <a:r>
              <a:rPr lang="en-US" altLang="en-US" baseline="0" dirty="0"/>
              <a:t> Page 178.</a:t>
            </a:r>
          </a:p>
          <a:p>
            <a:r>
              <a:rPr lang="en-US" sz="1200" b="0" i="0" u="none" strike="noStrike" kern="1200" baseline="0" dirty="0">
                <a:solidFill>
                  <a:schemeClr val="tx1"/>
                </a:solidFill>
                <a:latin typeface="+mn-lt"/>
                <a:ea typeface="+mn-ea"/>
                <a:cs typeface="+mn-cs"/>
              </a:rPr>
              <a:t>There are seven major components that must be coordinated to provide the firm with a coherent IT infrastructure. Listed here are major technologies and suppliers for each component.</a:t>
            </a:r>
          </a:p>
          <a:p>
            <a:endParaRPr lang="en-US" altLang="en-US" sz="1200" b="0" i="0" u="none" strike="noStrike" kern="1200" baseline="0" dirty="0">
              <a:solidFill>
                <a:schemeClr val="tx1"/>
              </a:solidFill>
              <a:latin typeface="+mn-lt"/>
              <a:ea typeface="+mn-ea"/>
              <a:cs typeface="+mn-cs"/>
            </a:endParaRPr>
          </a:p>
          <a:p>
            <a:r>
              <a:rPr lang="en-US" altLang="en-US" dirty="0"/>
              <a:t>Ask students to take a look at the example companies that appear under each heading. What companies appear repeatedly? How many items are unfamiliar?</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38432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To give students an idea of the size of the market for computer hardware, in 2014, firms worldwide will spend $669 billion on computer hardware, from mainframes to tablets and smartphones.</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954796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Microsoft</a:t>
            </a:r>
            <a:r>
              <a:rPr lang="en-US" altLang="ja-JP" dirty="0"/>
              <a:t>’s traditional dominance in operating systems and explain that it is the most important reason for their success to date. Today, the proliferation of operating systems for smartphones and tablet computers (mostly iOS and Android) are mounting a challenge to Microsoft’s dominance which depends heavily on the continued existence of personal computers. </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511868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The market for enterprise software applications is approximately $250 billion dollars. These applications are considered to be part of IT infrastructure. Traditionally, large firms were the most prominent users of enterprise software, but firms such as Microsoft are trying to move into the untapped market of small- and medium-size businesses that might benefit from less expansive versions of the same software. </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189275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Remind students that the amount of new information in the world is doubling every three years, driving the need for more efficient data management and storage.</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45620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Companies worldwide are expected to spend $1.65 trillion for telecommunications services in 2014.</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781078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Internet platforms are yet another area where Microsoft is featured prominently. Students at this point should be able to appreciate the sheer size of the company. The trend since the late 1990s has been to reduce the number of servers by increasing their size and power. Dell, HP/Compaq, and IBM have been the beneficiaries of this trend. Multi-core processors and blade servers are two ways in which server power can be radically increased without increasing the footprint or the power requirements.</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475543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Implementing new infrastructure requires significant changes in business processes and procedures, training and education, and software integration. This is a task that firms struggle to achieve on their own, which drives the need for these services. The MIS course provides students with an excellent background to be a business systems consultant. Most business consulting today involves developing business processes and supporting systems. You might visit a job/career site in class to review the kinds of jobs available to students with IS or MIS majors. One recent report (2010) found that MIS majors were the most satisfied group of college graduates because their education led directly to a job! The survey, which was conducted by </a:t>
            </a:r>
            <a:r>
              <a:rPr lang="en-US" altLang="en-US" dirty="0">
                <a:solidFill>
                  <a:schemeClr val="accent2"/>
                </a:solidFill>
                <a:hlinkClick r:id="rId3"/>
              </a:rPr>
              <a:t>PayScale.com</a:t>
            </a:r>
            <a:r>
              <a:rPr lang="en-US" altLang="en-US" dirty="0"/>
              <a:t> and reported in the </a:t>
            </a:r>
            <a:r>
              <a:rPr lang="en-US" altLang="en-US" i="1" dirty="0"/>
              <a:t>Wall Street Journal </a:t>
            </a:r>
            <a:r>
              <a:rPr lang="en-US" altLang="en-US" dirty="0"/>
              <a:t>October 12, 2010, found 54 percent of MIS majors were very satisfied with their majors. Psychology majors at 26 percent were the least satisfied. </a:t>
            </a: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084408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Business computing is increasingly moving from PCs and desktops to mobile devices, and managers are increasingly using these to coordinate work and communicate with employees. Students may think the smartphone they own is just a phone, or music player, but for businesses it is becoming an important management tool. Ask students for examples of how they are using smartphones in their business or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the past, IT departments in large firms dictated to their employees what kinds of devices they could use, both on site and off site while traveling. Increasingly, employees are telling the IT department what tools they want to use, and demanding that IT support these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165336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Quantum computing is in its infancy but has the potential to revolutionize computing speeds and power. Virtualization allows organizations to optimize their use of resources in new ways, and also to take advantage of spare computing power by allowing a single resource to act as multiple resources.</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345681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Explain that on-demand or utility computing describes a payment structure in which use is dependent upon actual time or power used. Cloud computing refers to a platform—networked access to remote services. Cloud computing allows organizations to avoid the expenses of maintaining their own hardware and software, relying on the cloud instead. Ask students if they have used Google Apps or other forms of cloud computing. Are there any other concerns they might have over transferring computing resources to a shared </a:t>
            </a:r>
            <a:r>
              <a:rPr lang="ja-JP" altLang="en-US" dirty="0"/>
              <a:t>“</a:t>
            </a:r>
            <a:r>
              <a:rPr lang="en-US" altLang="ja-JP" dirty="0"/>
              <a:t>cloud</a:t>
            </a:r>
            <a:r>
              <a:rPr lang="ja-JP" altLang="en-US" dirty="0"/>
              <a:t>”</a:t>
            </a:r>
            <a:r>
              <a:rPr lang="en-US" altLang="ja-JP" dirty="0"/>
              <a:t>? Have they read about Amazon Web Services going down and offline for short periods of time? </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4195234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5.9,</a:t>
            </a:r>
            <a:r>
              <a:rPr lang="en-US" altLang="en-US" baseline="0" dirty="0"/>
              <a:t> Page 186.</a:t>
            </a:r>
          </a:p>
          <a:p>
            <a:r>
              <a:rPr lang="en-US" sz="1200" b="0" i="0" u="none" strike="noStrike" kern="1200" baseline="0" dirty="0">
                <a:solidFill>
                  <a:schemeClr val="tx1"/>
                </a:solidFill>
                <a:latin typeface="+mn-lt"/>
                <a:ea typeface="+mn-ea"/>
                <a:cs typeface="+mn-cs"/>
              </a:rPr>
              <a:t>In cloud computing, hardware and software capabilities are a pool of virtualized resources provided over a network, often the Internet. Businesses and employees have access to applications and IT infrastructure anywhere, at any time, and on any device.</a:t>
            </a:r>
          </a:p>
          <a:p>
            <a:endParaRPr lang="en-US" altLang="en-US" sz="1200" b="0" i="0" u="none" strike="noStrike" kern="1200" baseline="0" dirty="0">
              <a:solidFill>
                <a:schemeClr val="tx1"/>
              </a:solidFill>
              <a:latin typeface="+mn-lt"/>
              <a:ea typeface="+mn-ea"/>
              <a:cs typeface="+mn-cs"/>
            </a:endParaRPr>
          </a:p>
          <a:p>
            <a:r>
              <a:rPr lang="en-US" altLang="en-US" dirty="0"/>
              <a:t>Ask students to take a look at the example companies that appear under each heading. What companies appear repeatedly? How many items are unfamiliar?</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783276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5.10,</a:t>
            </a:r>
            <a:r>
              <a:rPr lang="en-US" altLang="en-US" baseline="0" dirty="0"/>
              <a:t> Page 187.</a:t>
            </a:r>
          </a:p>
          <a:p>
            <a:r>
              <a:rPr lang="en-US" sz="1200" b="0" i="0" u="none" strike="noStrike" kern="1200" baseline="0" dirty="0">
                <a:solidFill>
                  <a:schemeClr val="tx1"/>
                </a:solidFill>
                <a:latin typeface="+mn-lt"/>
                <a:ea typeface="+mn-ea"/>
                <a:cs typeface="+mn-cs"/>
              </a:rPr>
              <a:t>Amazon Web Services (AWS) is a collection of web services that Amazon provides to users of its cloud platform. AWS is the largest provider of cloud computing services In the United States.</a:t>
            </a: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924604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195900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Data centers will use approximately 2% of all U.S. electrical power. Cutting power consumption in data centers has become both a serious business and environmental challenge. Ask students what forms of green computing they have noticed. Answers may range from more publicized local management of electronic equipment disposal and recycling to the use of solar chargers, and so on. Another driver in minimizing the power consumption of computer processors is the proliferation of handheld devices; to reduce heat in the devices as well as lengthen time between battery charges.</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601179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Linux plays a major role in the administration of local area networks. Around 20% of the server operating system market is owned by Linux. Ask students to give reasons why an open-source operating system might be a better choice for network administrators than alternatives that are not open-source (such as Microsoft</a:t>
            </a:r>
            <a:r>
              <a:rPr lang="en-US" altLang="ja-JP" dirty="0"/>
              <a:t>’s Windows server).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Java is designed to run on any computing device by use of the Java Virtual Machine. This includes mobile devices such as smartphones. HTML is a markup/formatting tool that creates web pages that all browsers can interpret and display regardless of the type or manufacture of the computer being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946134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Firms are collections of thousands of computer programs and systems built over many years. In general, these systems cannot </a:t>
            </a:r>
            <a:r>
              <a:rPr lang="ja-JP" altLang="en-US" dirty="0"/>
              <a:t>“</a:t>
            </a:r>
            <a:r>
              <a:rPr lang="en-US" altLang="ja-JP" dirty="0"/>
              <a:t>talk</a:t>
            </a:r>
            <a:r>
              <a:rPr lang="ja-JP" altLang="en-US" dirty="0"/>
              <a:t>”</a:t>
            </a:r>
            <a:r>
              <a:rPr lang="en-US" altLang="ja-JP" dirty="0"/>
              <a:t> with one another, and sharing information among them is very expensive. One way to get to work together is to build software links among them. This is the web services approach (see the next slide on service-oriented architecture). You can compare it to the web: any computer with a browser can access billions of web pages and draw down the information, or download PDF files that work on all computers that have a version of Adobe acrobat installed. In a business firm, you want a similar environment: any computer program can get data from any other computer program. Web services makes this possible. </a:t>
            </a:r>
          </a:p>
          <a:p>
            <a:endParaRPr lang="en-US" altLang="ja-JP" dirty="0"/>
          </a:p>
          <a:p>
            <a:r>
              <a:rPr lang="en-US" altLang="en-US" dirty="0"/>
              <a:t>Ensure that students are able to explain the difference between XML and HTML (in other words, the additional features XML has compared to HTML). These include classifying, presenting, communicating, and storing data, as opposed to HTML being able to merely present data. These features also allow computers to manipulate documents written in XML automatically. Does this remind students of autonomic computing?</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that SOA is a method of developing infrastructure using web services with an eye toward creating applications that draw data from several underlying (usually older </a:t>
            </a:r>
            <a:r>
              <a:rPr lang="ja-JP" altLang="en-US" dirty="0"/>
              <a:t>“</a:t>
            </a:r>
            <a:r>
              <a:rPr lang="en-US" altLang="ja-JP" dirty="0"/>
              <a:t>legacy</a:t>
            </a:r>
            <a:r>
              <a:rPr lang="ja-JP" altLang="en-US" dirty="0"/>
              <a:t>”</a:t>
            </a:r>
            <a:r>
              <a:rPr lang="en-US" altLang="ja-JP" dirty="0"/>
              <a:t> programs). All programs are built or redesigned to provide certain information (services) to all other programs. With SOA, developers incorporate each individual service into an application that successfully meets the needs of the organization. </a:t>
            </a:r>
          </a:p>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578591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5.11,</a:t>
            </a:r>
            <a:r>
              <a:rPr lang="en-US" altLang="en-US" baseline="0" dirty="0"/>
              <a:t> Page 195.</a:t>
            </a:r>
          </a:p>
          <a:p>
            <a:r>
              <a:rPr lang="en-US" sz="1200" b="0" i="0" u="none" strike="noStrike" kern="1200" baseline="0" dirty="0">
                <a:solidFill>
                  <a:schemeClr val="tx1"/>
                </a:solidFill>
                <a:latin typeface="+mn-lt"/>
                <a:ea typeface="+mn-ea"/>
                <a:cs typeface="+mn-cs"/>
              </a:rPr>
              <a:t>Dollar Rent A Car uses web services to provide a standard intermediate layer of software to “talk” to other companies’ information systems. Dollar Rent A Car can use this set of web services to link to other companies’ information systems without having to build a separate link to each firm’s systems.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that the task Dollar wants to complete (interacting with other companies</a:t>
            </a:r>
            <a:r>
              <a:rPr lang="en-US" altLang="ja-JP" dirty="0"/>
              <a:t>’ information systems) is represented here as a collection of individual services, in keeping with the SOA model. Dollar wants to be able to quickly and easily share data with other companies—the series of services provided above are combined to accomplish that task.</a:t>
            </a:r>
            <a:endParaRPr lang="en-US" altLang="en-US" dirty="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843447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trend in software outsourcing and in cloud software services. Remind students that internal sources for software refers to developing software fully in house. Most companies today purchase or lease software or outsource development. Why do students think that software outsourcing is growing quickly in popularity? How about offshore outsourcing (mostly to India and other English-speaking, developing countries)? Ask students what types of software they have used online. Note that service level agreements are formal contracts between customers and their service providers that define the specific responsibilities of the service provider and the service expected by the customer. These are important to establish communication between the two firms and to manage the project efficiently.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addition to the large enterprise software packages and services, some business tasks can be enabled through smaller programs or components that are combined to create a new function. The open-source movement, and the universal standards of Internet technologies, have created an environment in which software components can be created, used, and shared easily. Ask students which mashups and apps they have used. Have any students created any mashups or apps?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580330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5.12,</a:t>
            </a:r>
            <a:r>
              <a:rPr lang="en-US" altLang="en-US" baseline="0" dirty="0"/>
              <a:t> Page 196</a:t>
            </a:r>
          </a:p>
          <a:p>
            <a:r>
              <a:rPr lang="en-US" sz="1200" b="0" i="0" u="none" strike="noStrike" kern="1200" baseline="0" dirty="0">
                <a:solidFill>
                  <a:schemeClr val="tx1"/>
                </a:solidFill>
                <a:latin typeface="+mn-lt"/>
                <a:ea typeface="+mn-ea"/>
                <a:cs typeface="+mn-cs"/>
              </a:rPr>
              <a:t>In 2015, U.S. firms spent and estimated $334 billion on software. About 44% of that originated outside the firm, provided by a variety of vendors. About 10% ($33 billion) was provided by SaaS vendors as an online cloud-based service.</a:t>
            </a:r>
          </a:p>
          <a:p>
            <a:endParaRPr lang="en-US" sz="1200" b="0" i="0" u="none" strike="noStrike" kern="1200" baseline="0" dirty="0">
              <a:solidFill>
                <a:schemeClr val="tx1"/>
              </a:solidFill>
              <a:latin typeface="+mn-lt"/>
              <a:ea typeface="+mn-ea"/>
              <a:cs typeface="+mn-cs"/>
            </a:endParaRPr>
          </a:p>
          <a:p>
            <a:r>
              <a:rPr lang="en-US" altLang="en-US" dirty="0"/>
              <a:t>Note the recent jump in SaaS spending within the last several years, and the pronounced rise in the last two or three years. What are the positives and negatives of acquiring software through the SaaS model? Positives: allows companies to focus on business issues rather than technology; for many companies, SaaS could cut costs. Negatives: SaaS increases the firm</a:t>
            </a:r>
            <a:r>
              <a:rPr lang="en-US" altLang="ja-JP" dirty="0"/>
              <a:t>’s dependency on external suppliers. What happens if your supplier of SaaS services goes into bankruptcy? What is your backup plan?</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31896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How can IT be flexible and still make long-term investments in hardware and software? SaaS may solve some problems, but ask students to envision some of the pitfalls of working with an external hardware or software vendor such as Google or Salesforce.com. What are some nightmare scenarios that companies must guard against? For instance, the vendor fails to make critical applications available when needed, poor customer service, and so on, or the vendor fails to upgrade equipment in order to save investment monies.</a:t>
            </a:r>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807808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are the ramifications of poor IT governance at a firm? For example, if a company does not clearly define what departments have the responsibility to make their own IT decisions, what could be the consequences? Some potential consequences are data mismanagement, poor communication, and slower response times to crises. </a:t>
            </a:r>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4082581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types of companies should opt to rent as opposed to buy software? Possibly, companies with seasonal employees or semi-annual workloads. What differences between the two can students point to?</a:t>
            </a: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876457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TCO is a way of quantifying some of the hidden costs of hardware. Ask students to make the connection between the TCO of handling software and hardware infrastructure internally as opposed to acquiring it from an outside vendor. Is this an additional incentive to outsource? </a:t>
            </a:r>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2176791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How great of an impact do competitors</a:t>
            </a:r>
            <a:r>
              <a:rPr lang="ja-JP" altLang="en-US" dirty="0"/>
              <a:t>’</a:t>
            </a:r>
            <a:r>
              <a:rPr lang="en-US" altLang="ja-JP" dirty="0"/>
              <a:t> services and investments have on a firm’s IT services and infrastructure? Is it wise to rely on those factors alone to determine what kind of services your firm provides? For instance, your competitors may not be the industry’s best example of how to develop IT services. In fact, your entire industry might be technological laggards. In this case, it might be better to look at best practices in other industries which have a reputation for superior IT services and capabilities.  </a:t>
            </a:r>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243267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5.13,</a:t>
            </a:r>
            <a:r>
              <a:rPr lang="en-US" altLang="en-US" baseline="0" dirty="0"/>
              <a:t> </a:t>
            </a:r>
            <a:r>
              <a:rPr lang="en-US" altLang="en-US" baseline="0"/>
              <a:t>Page 201.</a:t>
            </a:r>
            <a:endParaRPr lang="en-US" altLang="en-US" baseline="0" dirty="0"/>
          </a:p>
          <a:p>
            <a:r>
              <a:rPr lang="en-US" sz="1200" b="0" i="0" u="none" strike="noStrike" kern="1200" baseline="0" dirty="0">
                <a:solidFill>
                  <a:schemeClr val="tx1"/>
                </a:solidFill>
                <a:latin typeface="+mn-lt"/>
                <a:ea typeface="+mn-ea"/>
                <a:cs typeface="+mn-cs"/>
              </a:rPr>
              <a:t>There are six factors you can use to answer the question “How much should our firm spend on IT infrastructure?”</a:t>
            </a:r>
          </a:p>
          <a:p>
            <a:endParaRPr lang="en-US" sz="1200" b="0" i="0" u="none" strike="noStrike" kern="1200" baseline="0" dirty="0">
              <a:solidFill>
                <a:schemeClr val="tx1"/>
              </a:solidFill>
              <a:latin typeface="+mn-lt"/>
              <a:ea typeface="+mn-ea"/>
              <a:cs typeface="+mn-cs"/>
            </a:endParaRPr>
          </a:p>
          <a:p>
            <a:r>
              <a:rPr lang="en-US" altLang="en-US" dirty="0"/>
              <a:t>Ask students to explain how each item affects a firm</a:t>
            </a:r>
            <a:r>
              <a:rPr lang="en-US" altLang="ja-JP" dirty="0"/>
              <a:t>’s IT services and infrastructure. Do they feel that any one of the six is especially important (or unimportant)? You can also use this diagram as a framework for understanding why some firms fail to develop a workable, powerful IT infrastructure. </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72777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a:t>
            </a:r>
            <a:r>
              <a:rPr lang="ja-JP" altLang="en-US" dirty="0"/>
              <a:t>“</a:t>
            </a:r>
            <a:r>
              <a:rPr lang="en-US" altLang="ja-JP" dirty="0"/>
              <a:t>service platform</a:t>
            </a:r>
            <a:r>
              <a:rPr lang="ja-JP" altLang="en-US" dirty="0"/>
              <a:t>”</a:t>
            </a:r>
            <a:r>
              <a:rPr lang="en-US" altLang="ja-JP" dirty="0"/>
              <a:t> perspective refers to analyzing the actual services enabled by new technology tools. For example, a new PC might save an employee one hour per day in wait time for information, dramatically increasing his or her value to the firm.</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5.1,</a:t>
            </a:r>
            <a:r>
              <a:rPr lang="en-US" altLang="en-US" baseline="0" dirty="0"/>
              <a:t> Page 168.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r>
              <a:rPr lang="en-US" sz="1200" b="0" i="0" u="none" strike="noStrike" kern="1200" baseline="0" dirty="0">
                <a:solidFill>
                  <a:schemeClr val="tx1"/>
                </a:solidFill>
                <a:latin typeface="+mn-lt"/>
                <a:ea typeface="+mn-ea"/>
                <a:cs typeface="+mn-cs"/>
              </a:rPr>
              <a:t>The services a firm is capable of providing to its customers, suppliers, and employees are a direct function of its IT infrastructure. Ideally, this infrastructure should support the firm’s business and information systems strategy. New information technologies have a powerful impact on business and IT strategies as well as the services that can be provided to customers.</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point of this slide is to illustrate the centrality of IT infrastructure and services to the achievement of firm success. Ultimately, what the firm delivers to customers, its quality, is a direct function of the power of its infrastructure. For instance, Amazon is routinely sited as the most popular online shopping site and receives high praise from customers for the quality of its service and speed of execution. There is a reason for this: Amazon has one of the world</a:t>
            </a:r>
            <a:r>
              <a:rPr lang="en-US" altLang="ja-JP" dirty="0"/>
              <a:t>’s largest computing infrastructures numbering several hundred thousand processors to provide these services.</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Students may be unfamiliar with the concept of mainframe computers. Explain the difference in size (much larger) and computing capacity (much smaller) from today</a:t>
            </a:r>
            <a:r>
              <a:rPr lang="en-US" altLang="ja-JP" dirty="0"/>
              <a:t>’s computers to give them a sense of perspective regarding how far the computing industry has gone in 60 years. However, modern-day mainframes (IBM z-Series), are extremely powerful servers used for large Fortune 1000 enterprise networks and corporate websites. The mainframe is not dead, in other words, and still represents a large revenue stream for IBM.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Examples of the use of cloud computing are Google Apps, Google</a:t>
            </a:r>
            <a:r>
              <a:rPr lang="en-US" altLang="ja-JP" dirty="0"/>
              <a:t>’s suite of software applications that rivals Microsoft’s Office applications at a fraction of the cost, and Salesforce.com’s CRM management software, delivered over the Internet. Most large Fortune 500 firms have some applications that run in the cloud. Most of these same corporations do not put their strategic or critical systems on the cloud just yet because of lingering concerns about reliability and security.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664935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5.2,</a:t>
            </a:r>
            <a:r>
              <a:rPr lang="en-US" altLang="en-US" baseline="0" dirty="0"/>
              <a:t> Page 170.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r>
              <a:rPr lang="en-US" sz="1200" b="0" i="0" u="none" strike="noStrike" kern="1200" baseline="0" dirty="0">
                <a:solidFill>
                  <a:schemeClr val="tx1"/>
                </a:solidFill>
                <a:latin typeface="+mn-lt"/>
                <a:ea typeface="+mn-ea"/>
                <a:cs typeface="+mn-cs"/>
              </a:rPr>
              <a:t>Illustrated here are the typical computing configurations characterizing each of the five eras of IT infrastructure evolution.</a:t>
            </a:r>
          </a:p>
          <a:p>
            <a:endParaRPr lang="en-US" altLang="en-US" sz="1200" b="0" i="0" u="none" strike="noStrike" kern="1200" baseline="0" dirty="0">
              <a:solidFill>
                <a:schemeClr val="tx1"/>
              </a:solidFill>
              <a:latin typeface="+mn-lt"/>
              <a:ea typeface="+mn-ea"/>
              <a:cs typeface="+mn-cs"/>
            </a:endParaRPr>
          </a:p>
          <a:p>
            <a:r>
              <a:rPr lang="en-US" altLang="en-US" dirty="0"/>
              <a:t>This slide shows the portion of Figure 5-2 that illustrates the first three eras of IT infrastructure evolution discussed in the previous slide. Explain so students understand that the yellow ring connecting the machines in the client-server graphic represents a local area network. Personal computers were stand-alone systems prior to the development of local area networks. </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61813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5.2,</a:t>
            </a:r>
            <a:r>
              <a:rPr lang="en-US" altLang="en-US" baseline="0" dirty="0"/>
              <a:t> Page 170.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r>
              <a:rPr lang="en-US" altLang="en-US" dirty="0"/>
              <a:t>This slide shows the portion of Figure 5-2 that illustrates the last two eras of IT infrastructure evolution discussed two slides previously. The enterprise Internet graphic represents several individual networks linked together into an enterprise-wide network. The cloud computing graph represents several types of technology that are capable of connecting to the Internet and accessing applications and services through a cloud. There is a Learning Track on the stages of IT infrastructure evolution.</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94611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8/7/2017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8/7/2017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8/7/2017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 Managing the Digital Firm</a:t>
            </a:r>
          </a:p>
        </p:txBody>
      </p:sp>
      <p:sp>
        <p:nvSpPr>
          <p:cNvPr id="3" name="Text Placeholder 2"/>
          <p:cNvSpPr>
            <a:spLocks noGrp="1"/>
          </p:cNvSpPr>
          <p:nvPr>
            <p:ph type="body" sz="quarter" idx="13"/>
          </p:nvPr>
        </p:nvSpPr>
        <p:spPr>
          <a:xfrm>
            <a:off x="457200" y="1300845"/>
            <a:ext cx="8229600" cy="478970"/>
          </a:xfrm>
        </p:spPr>
        <p:txBody>
          <a:bodyPr/>
          <a:lstStyle/>
          <a:p>
            <a:r>
              <a:rPr lang="en-US" dirty="0"/>
              <a:t>Fifteenth edition</a:t>
            </a:r>
          </a:p>
        </p:txBody>
      </p:sp>
      <p:sp>
        <p:nvSpPr>
          <p:cNvPr id="4" name="Text Placeholder 3"/>
          <p:cNvSpPr>
            <a:spLocks noGrp="1"/>
          </p:cNvSpPr>
          <p:nvPr>
            <p:ph type="body" sz="quarter" idx="14"/>
          </p:nvPr>
        </p:nvSpPr>
        <p:spPr/>
        <p:txBody>
          <a:bodyPr/>
          <a:lstStyle/>
          <a:p>
            <a:r>
              <a:rPr lang="en-US" dirty="0"/>
              <a:t>Chapter 5</a:t>
            </a:r>
          </a:p>
        </p:txBody>
      </p:sp>
      <p:sp>
        <p:nvSpPr>
          <p:cNvPr id="5" name="Text Placeholder 4"/>
          <p:cNvSpPr>
            <a:spLocks noGrp="1"/>
          </p:cNvSpPr>
          <p:nvPr>
            <p:ph type="body" sz="quarter" idx="15"/>
          </p:nvPr>
        </p:nvSpPr>
        <p:spPr/>
        <p:txBody>
          <a:bodyPr/>
          <a:lstStyle/>
          <a:p>
            <a:r>
              <a:rPr lang="en-US" dirty="0"/>
              <a:t>IT Infrastructure and Emerging Technologies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82" y="2057476"/>
            <a:ext cx="2921491"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5.2: </a:t>
            </a:r>
            <a:r>
              <a:rPr lang="en-US" altLang="en-US" sz="3600" dirty="0"/>
              <a:t>Stages in IT Infrastructure Evolution (2 of 2)</a:t>
            </a:r>
            <a:endParaRPr lang="en-US" dirty="0"/>
          </a:p>
        </p:txBody>
      </p:sp>
      <p:pic>
        <p:nvPicPr>
          <p:cNvPr id="3" name="Picture 2" descr="Figure 5.2 illustrates the stages in IT infrastructure evolution"/>
          <p:cNvPicPr>
            <a:picLocks noChangeAspect="1"/>
          </p:cNvPicPr>
          <p:nvPr/>
        </p:nvPicPr>
        <p:blipFill rotWithShape="1">
          <a:blip r:embed="rId3">
            <a:extLst>
              <a:ext uri="{28A0092B-C50C-407E-A947-70E740481C1C}">
                <a14:useLocalDpi xmlns:a14="http://schemas.microsoft.com/office/drawing/2010/main" val="0"/>
              </a:ext>
            </a:extLst>
          </a:blip>
          <a:srcRect t="42290"/>
          <a:stretch/>
        </p:blipFill>
        <p:spPr>
          <a:xfrm>
            <a:off x="2286000" y="1600200"/>
            <a:ext cx="4504975" cy="4532416"/>
          </a:xfrm>
          <a:prstGeom prst="rect">
            <a:avLst/>
          </a:prstGeom>
        </p:spPr>
      </p:pic>
    </p:spTree>
    <p:extLst>
      <p:ext uri="{BB962C8B-B14F-4D97-AF65-F5344CB8AC3E}">
        <p14:creationId xmlns:p14="http://schemas.microsoft.com/office/powerpoint/2010/main" val="44775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5.3: </a:t>
            </a:r>
            <a:r>
              <a:rPr lang="en-US" altLang="en-US" sz="3600" dirty="0"/>
              <a:t>A </a:t>
            </a:r>
            <a:r>
              <a:rPr lang="en-US" altLang="en-US" sz="3600" dirty="0" err="1"/>
              <a:t>Multitiered</a:t>
            </a:r>
            <a:r>
              <a:rPr lang="en-US" altLang="en-US" sz="3600" dirty="0"/>
              <a:t> (N-Tier) Client/Server Network</a:t>
            </a:r>
            <a:endParaRPr lang="en-US" dirty="0"/>
          </a:p>
        </p:txBody>
      </p:sp>
      <p:pic>
        <p:nvPicPr>
          <p:cNvPr id="3" name="Picture 2" descr="Figure 5.3 illustrates the elements in a multitiered client/server net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05000"/>
            <a:ext cx="7419880" cy="3048000"/>
          </a:xfrm>
          <a:prstGeom prst="rect">
            <a:avLst/>
          </a:prstGeom>
        </p:spPr>
      </p:pic>
    </p:spTree>
    <p:extLst>
      <p:ext uri="{BB962C8B-B14F-4D97-AF65-F5344CB8AC3E}">
        <p14:creationId xmlns:p14="http://schemas.microsoft.com/office/powerpoint/2010/main" val="329906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Technology Drivers of Infrastructure Evolution (1 of 2)</a:t>
            </a:r>
            <a:endParaRPr lang="en-US" dirty="0"/>
          </a:p>
        </p:txBody>
      </p:sp>
      <p:sp>
        <p:nvSpPr>
          <p:cNvPr id="3" name="Content Placeholder 2"/>
          <p:cNvSpPr>
            <a:spLocks noGrp="1"/>
          </p:cNvSpPr>
          <p:nvPr>
            <p:ph idx="1"/>
          </p:nvPr>
        </p:nvSpPr>
        <p:spPr/>
        <p:txBody>
          <a:bodyPr/>
          <a:lstStyle/>
          <a:p>
            <a:r>
              <a:rPr lang="en-US" altLang="en-US" dirty="0"/>
              <a:t>Moore</a:t>
            </a:r>
            <a:r>
              <a:rPr lang="en-US" altLang="ja-JP" dirty="0"/>
              <a:t>’s law and microprocessing power</a:t>
            </a:r>
          </a:p>
          <a:p>
            <a:pPr lvl="1"/>
            <a:r>
              <a:rPr lang="en-US" altLang="en-US" dirty="0"/>
              <a:t>Computing power doubles every 2 years</a:t>
            </a:r>
          </a:p>
          <a:p>
            <a:pPr lvl="1"/>
            <a:r>
              <a:rPr lang="en-US" altLang="en-US" dirty="0"/>
              <a:t>Nanotechnology </a:t>
            </a:r>
          </a:p>
          <a:p>
            <a:r>
              <a:rPr lang="en-US" altLang="en-US" dirty="0"/>
              <a:t>Law of Mass Digital Storage</a:t>
            </a:r>
          </a:p>
          <a:p>
            <a:pPr lvl="1"/>
            <a:r>
              <a:rPr lang="en-US" altLang="en-US" dirty="0"/>
              <a:t>The amount of data being stored each year doubles</a:t>
            </a:r>
          </a:p>
          <a:p>
            <a:r>
              <a:rPr lang="en-US" altLang="en-US" dirty="0"/>
              <a:t>Metcalfe</a:t>
            </a:r>
            <a:r>
              <a:rPr lang="en-US" altLang="ja-JP" dirty="0"/>
              <a:t>’s Law and network economics</a:t>
            </a:r>
          </a:p>
          <a:p>
            <a:pPr lvl="1"/>
            <a:r>
              <a:rPr lang="en-US" altLang="en-US" dirty="0"/>
              <a:t>Value or power of a network grows exponentially as a function of the number of network members.</a:t>
            </a:r>
          </a:p>
        </p:txBody>
      </p:sp>
    </p:spTree>
    <p:extLst>
      <p:ext uri="{BB962C8B-B14F-4D97-AF65-F5344CB8AC3E}">
        <p14:creationId xmlns:p14="http://schemas.microsoft.com/office/powerpoint/2010/main" val="118151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Technology Drivers of Infrastructure Evolution (2 of 2)</a:t>
            </a:r>
            <a:endParaRPr lang="en-US" dirty="0"/>
          </a:p>
        </p:txBody>
      </p:sp>
      <p:sp>
        <p:nvSpPr>
          <p:cNvPr id="3" name="Content Placeholder 2"/>
          <p:cNvSpPr>
            <a:spLocks noGrp="1"/>
          </p:cNvSpPr>
          <p:nvPr>
            <p:ph idx="1"/>
          </p:nvPr>
        </p:nvSpPr>
        <p:spPr/>
        <p:txBody>
          <a:bodyPr/>
          <a:lstStyle/>
          <a:p>
            <a:r>
              <a:rPr lang="en-US" dirty="0"/>
              <a:t>Declining communication costs and the Internet</a:t>
            </a:r>
          </a:p>
          <a:p>
            <a:pPr lvl="1"/>
            <a:r>
              <a:rPr lang="en-US" dirty="0"/>
              <a:t>Exponential growth in size of the Internet</a:t>
            </a:r>
          </a:p>
          <a:p>
            <a:r>
              <a:rPr lang="en-US" dirty="0"/>
              <a:t>Standards and network effects</a:t>
            </a:r>
          </a:p>
          <a:p>
            <a:pPr lvl="1"/>
            <a:r>
              <a:rPr lang="en-US" dirty="0"/>
              <a:t>Technology standards</a:t>
            </a:r>
          </a:p>
          <a:p>
            <a:pPr lvl="2"/>
            <a:r>
              <a:rPr lang="en-US" dirty="0"/>
              <a:t>Specifications that establish the compatibility of products and the ability to communicate in a network</a:t>
            </a:r>
          </a:p>
          <a:p>
            <a:pPr lvl="2"/>
            <a:r>
              <a:rPr lang="en-US" dirty="0"/>
              <a:t>Unleash powerful economies of scale and result in price declines</a:t>
            </a:r>
          </a:p>
        </p:txBody>
      </p:sp>
    </p:spTree>
    <p:extLst>
      <p:ext uri="{BB962C8B-B14F-4D97-AF65-F5344CB8AC3E}">
        <p14:creationId xmlns:p14="http://schemas.microsoft.com/office/powerpoint/2010/main" val="62581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5.4: </a:t>
            </a:r>
            <a:r>
              <a:rPr lang="en-US" altLang="en-US" sz="3600" dirty="0"/>
              <a:t>Moore</a:t>
            </a:r>
            <a:r>
              <a:rPr lang="en-US" altLang="ja-JP" sz="3600" dirty="0"/>
              <a:t>’s Law and Microprocessor Performance</a:t>
            </a:r>
            <a:endParaRPr lang="en-US" dirty="0"/>
          </a:p>
        </p:txBody>
      </p:sp>
      <p:pic>
        <p:nvPicPr>
          <p:cNvPr id="3" name="Picture 2" descr="Figure 5.4 illustrates Moore's La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76400"/>
            <a:ext cx="5346356" cy="4495800"/>
          </a:xfrm>
          <a:prstGeom prst="rect">
            <a:avLst/>
          </a:prstGeom>
        </p:spPr>
      </p:pic>
    </p:spTree>
    <p:extLst>
      <p:ext uri="{BB962C8B-B14F-4D97-AF65-F5344CB8AC3E}">
        <p14:creationId xmlns:p14="http://schemas.microsoft.com/office/powerpoint/2010/main" val="141559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5.5: </a:t>
            </a:r>
            <a:r>
              <a:rPr lang="en-US" altLang="en-US" sz="3600" dirty="0"/>
              <a:t>Falling Cost of Chips</a:t>
            </a:r>
            <a:endParaRPr lang="en-US" dirty="0"/>
          </a:p>
        </p:txBody>
      </p:sp>
      <p:pic>
        <p:nvPicPr>
          <p:cNvPr id="3" name="Picture 2" descr="Figure 5.5 illustrates the falling cost of chi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80502" cy="4800600"/>
          </a:xfrm>
          <a:prstGeom prst="rect">
            <a:avLst/>
          </a:prstGeom>
        </p:spPr>
      </p:pic>
    </p:spTree>
    <p:extLst>
      <p:ext uri="{BB962C8B-B14F-4D97-AF65-F5344CB8AC3E}">
        <p14:creationId xmlns:p14="http://schemas.microsoft.com/office/powerpoint/2010/main" val="199365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altLang="en-US" sz="3600" dirty="0"/>
              <a:t>Nanotubes</a:t>
            </a:r>
            <a:endParaRPr lang="en-US" dirty="0"/>
          </a:p>
        </p:txBody>
      </p:sp>
      <p:pic>
        <p:nvPicPr>
          <p:cNvPr id="3" name="Picture 2" descr="Illustration of nanotub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063" y="1066800"/>
            <a:ext cx="6200775" cy="4800600"/>
          </a:xfrm>
          <a:prstGeom prst="rect">
            <a:avLst/>
          </a:prstGeom>
        </p:spPr>
      </p:pic>
    </p:spTree>
    <p:extLst>
      <p:ext uri="{BB962C8B-B14F-4D97-AF65-F5344CB8AC3E}">
        <p14:creationId xmlns:p14="http://schemas.microsoft.com/office/powerpoint/2010/main" val="1337467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5.6: The Amount of Storage Per Dollar Rises Exponentially, 1950–2016</a:t>
            </a:r>
          </a:p>
        </p:txBody>
      </p:sp>
      <p:pic>
        <p:nvPicPr>
          <p:cNvPr id="3" name="Picture 2" descr="Figure 5.6 graphs the amount of storage per dollar from 1950 to 2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600200"/>
            <a:ext cx="4964038" cy="4456253"/>
          </a:xfrm>
          <a:prstGeom prst="rect">
            <a:avLst/>
          </a:prstGeom>
        </p:spPr>
      </p:pic>
    </p:spTree>
    <p:extLst>
      <p:ext uri="{BB962C8B-B14F-4D97-AF65-F5344CB8AC3E}">
        <p14:creationId xmlns:p14="http://schemas.microsoft.com/office/powerpoint/2010/main" val="2522514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5.7: Exponential Declines in Internet Communications Costs</a:t>
            </a:r>
          </a:p>
        </p:txBody>
      </p:sp>
      <p:pic>
        <p:nvPicPr>
          <p:cNvPr id="3" name="Picture 2" descr="Figure 5.7 graphs the decline in internet communication costs from 1995 to 2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64" y="1905000"/>
            <a:ext cx="7564271" cy="3463160"/>
          </a:xfrm>
          <a:prstGeom prst="rect">
            <a:avLst/>
          </a:prstGeom>
        </p:spPr>
      </p:pic>
    </p:spTree>
    <p:extLst>
      <p:ext uri="{BB962C8B-B14F-4D97-AF65-F5344CB8AC3E}">
        <p14:creationId xmlns:p14="http://schemas.microsoft.com/office/powerpoint/2010/main" val="292640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Components of IT Infrastructure?</a:t>
            </a:r>
          </a:p>
        </p:txBody>
      </p:sp>
      <p:sp>
        <p:nvSpPr>
          <p:cNvPr id="3" name="Content Placeholder 2"/>
          <p:cNvSpPr>
            <a:spLocks noGrp="1"/>
          </p:cNvSpPr>
          <p:nvPr>
            <p:ph idx="1"/>
          </p:nvPr>
        </p:nvSpPr>
        <p:spPr/>
        <p:txBody>
          <a:bodyPr/>
          <a:lstStyle/>
          <a:p>
            <a:pPr marL="971550" lvl="1" indent="-514350">
              <a:buFont typeface="+mj-lt"/>
              <a:buAutoNum type="arabicPeriod"/>
              <a:defRPr/>
            </a:pPr>
            <a:r>
              <a:rPr lang="en-US" sz="2800" dirty="0"/>
              <a:t>Computer hardware platforms </a:t>
            </a:r>
          </a:p>
          <a:p>
            <a:pPr marL="971550" lvl="1" indent="-514350">
              <a:buFont typeface="+mj-lt"/>
              <a:buAutoNum type="arabicPeriod"/>
              <a:defRPr/>
            </a:pPr>
            <a:r>
              <a:rPr lang="en-US" sz="2800" dirty="0"/>
              <a:t>Operating system platforms</a:t>
            </a:r>
          </a:p>
          <a:p>
            <a:pPr marL="971550" lvl="1" indent="-514350">
              <a:buFont typeface="+mj-lt"/>
              <a:buAutoNum type="arabicPeriod"/>
              <a:defRPr/>
            </a:pPr>
            <a:r>
              <a:rPr lang="en-US" sz="2800" dirty="0"/>
              <a:t>Enterprise software applications</a:t>
            </a:r>
          </a:p>
          <a:p>
            <a:pPr marL="971550" lvl="1" indent="-514350">
              <a:buFont typeface="+mj-lt"/>
              <a:buAutoNum type="arabicPeriod"/>
              <a:defRPr/>
            </a:pPr>
            <a:r>
              <a:rPr lang="en-US" sz="2800" dirty="0"/>
              <a:t>Data management and storage</a:t>
            </a:r>
          </a:p>
          <a:p>
            <a:pPr marL="971550" lvl="1" indent="-514350">
              <a:buFont typeface="+mj-lt"/>
              <a:buAutoNum type="arabicPeriod"/>
              <a:defRPr/>
            </a:pPr>
            <a:r>
              <a:rPr lang="en-US" sz="2800" dirty="0"/>
              <a:t>Networking/telecommunications platforms</a:t>
            </a:r>
          </a:p>
          <a:p>
            <a:pPr marL="971550" lvl="1" indent="-514350">
              <a:buFont typeface="+mj-lt"/>
              <a:buAutoNum type="arabicPeriod"/>
              <a:defRPr/>
            </a:pPr>
            <a:r>
              <a:rPr lang="en-US" sz="2800" dirty="0"/>
              <a:t>Internet platforms</a:t>
            </a:r>
          </a:p>
          <a:p>
            <a:pPr marL="971550" lvl="1" indent="-514350">
              <a:buFont typeface="+mj-lt"/>
              <a:buAutoNum type="arabicPeriod"/>
              <a:defRPr/>
            </a:pPr>
            <a:r>
              <a:rPr lang="en-US" sz="2800" dirty="0"/>
              <a:t>Consulting system integration services</a:t>
            </a:r>
          </a:p>
        </p:txBody>
      </p:sp>
    </p:spTree>
    <p:extLst>
      <p:ext uri="{BB962C8B-B14F-4D97-AF65-F5344CB8AC3E}">
        <p14:creationId xmlns:p14="http://schemas.microsoft.com/office/powerpoint/2010/main" val="198304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a:t>
            </a:r>
          </a:p>
        </p:txBody>
      </p:sp>
      <p:sp>
        <p:nvSpPr>
          <p:cNvPr id="3" name="Learning Objective List"/>
          <p:cNvSpPr>
            <a:spLocks noGrp="1"/>
          </p:cNvSpPr>
          <p:nvPr>
            <p:ph idx="1"/>
          </p:nvPr>
        </p:nvSpPr>
        <p:spPr/>
        <p:txBody>
          <a:bodyPr/>
          <a:lstStyle/>
          <a:p>
            <a:r>
              <a:rPr lang="en-US" b="1" dirty="0">
                <a:solidFill>
                  <a:srgbClr val="007FA3"/>
                </a:solidFill>
              </a:rPr>
              <a:t>5-1</a:t>
            </a:r>
            <a:r>
              <a:rPr lang="en-US" dirty="0"/>
              <a:t> What is IT infrastructure, and what are the stages and drivers of IT infrastructure evolution?</a:t>
            </a:r>
          </a:p>
          <a:p>
            <a:r>
              <a:rPr lang="en-US" b="1" dirty="0">
                <a:solidFill>
                  <a:srgbClr val="007FA3"/>
                </a:solidFill>
              </a:rPr>
              <a:t>5-2</a:t>
            </a:r>
            <a:r>
              <a:rPr lang="en-US" b="1" dirty="0">
                <a:solidFill>
                  <a:schemeClr val="accent1"/>
                </a:solidFill>
              </a:rPr>
              <a:t> </a:t>
            </a:r>
            <a:r>
              <a:rPr lang="en-US" dirty="0"/>
              <a:t>What are the components of IT infrastructure?</a:t>
            </a:r>
          </a:p>
          <a:p>
            <a:r>
              <a:rPr lang="en-US" b="1" dirty="0">
                <a:solidFill>
                  <a:srgbClr val="007FA3"/>
                </a:solidFill>
              </a:rPr>
              <a:t>5-3</a:t>
            </a:r>
            <a:r>
              <a:rPr lang="en-US" dirty="0"/>
              <a:t> What are the current trends in computer hardware platforms? </a:t>
            </a:r>
          </a:p>
          <a:p>
            <a:r>
              <a:rPr lang="en-US" b="1" dirty="0">
                <a:solidFill>
                  <a:srgbClr val="007FA3"/>
                </a:solidFill>
              </a:rPr>
              <a:t>5-4</a:t>
            </a:r>
            <a:r>
              <a:rPr lang="en-US" dirty="0"/>
              <a:t> What are the current computer software platforms and trends?</a:t>
            </a:r>
          </a:p>
          <a:p>
            <a:r>
              <a:rPr lang="en-US" b="1" dirty="0">
                <a:solidFill>
                  <a:srgbClr val="007FA3"/>
                </a:solidFill>
              </a:rPr>
              <a:t>5-5</a:t>
            </a:r>
            <a:r>
              <a:rPr lang="en-US" dirty="0"/>
              <a:t> What are the challenges of managing IT infrastructure and management solutions?</a:t>
            </a:r>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5.8: The IT Infrastructure Ecosystem</a:t>
            </a:r>
          </a:p>
        </p:txBody>
      </p:sp>
      <p:pic>
        <p:nvPicPr>
          <p:cNvPr id="3" name="Picture 2" descr="Figure 5.8 illustrates the IT infrastructure eco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43000"/>
            <a:ext cx="6502390" cy="5065816"/>
          </a:xfrm>
          <a:prstGeom prst="rect">
            <a:avLst/>
          </a:prstGeom>
        </p:spPr>
      </p:pic>
    </p:spTree>
    <p:extLst>
      <p:ext uri="{BB962C8B-B14F-4D97-AF65-F5344CB8AC3E}">
        <p14:creationId xmlns:p14="http://schemas.microsoft.com/office/powerpoint/2010/main" val="65380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Hardware Platforms</a:t>
            </a:r>
            <a:endParaRPr lang="en-US" dirty="0"/>
          </a:p>
        </p:txBody>
      </p:sp>
      <p:sp>
        <p:nvSpPr>
          <p:cNvPr id="3" name="Content Placeholder 2"/>
          <p:cNvSpPr>
            <a:spLocks noGrp="1"/>
          </p:cNvSpPr>
          <p:nvPr>
            <p:ph idx="1"/>
          </p:nvPr>
        </p:nvSpPr>
        <p:spPr/>
        <p:txBody>
          <a:bodyPr/>
          <a:lstStyle/>
          <a:p>
            <a:r>
              <a:rPr lang="en-US" altLang="en-US" dirty="0"/>
              <a:t>Client machines</a:t>
            </a:r>
          </a:p>
          <a:p>
            <a:pPr lvl="1"/>
            <a:r>
              <a:rPr lang="en-US" altLang="en-US" dirty="0"/>
              <a:t>Desktop PCs, laptops</a:t>
            </a:r>
          </a:p>
          <a:p>
            <a:pPr lvl="1"/>
            <a:r>
              <a:rPr lang="en-US" altLang="en-US" dirty="0"/>
              <a:t>Mobile computing: smartphones, tablets</a:t>
            </a:r>
          </a:p>
          <a:p>
            <a:pPr lvl="1"/>
            <a:r>
              <a:rPr lang="en-US" altLang="en-US" dirty="0"/>
              <a:t>Desktop chips vs. mobile chips</a:t>
            </a:r>
          </a:p>
          <a:p>
            <a:r>
              <a:rPr lang="en-US" altLang="en-US" dirty="0"/>
              <a:t>Servers </a:t>
            </a:r>
          </a:p>
          <a:p>
            <a:r>
              <a:rPr lang="en-US" altLang="en-US" dirty="0"/>
              <a:t>Mainframes</a:t>
            </a:r>
          </a:p>
          <a:p>
            <a:pPr lvl="1"/>
            <a:r>
              <a:rPr lang="en-US" altLang="en-US" dirty="0"/>
              <a:t>IBM mainframe</a:t>
            </a:r>
          </a:p>
          <a:p>
            <a:pPr lvl="1"/>
            <a:r>
              <a:rPr lang="en-US" altLang="en-US" dirty="0"/>
              <a:t>Digital workhorse for banking and telecommunications networks</a:t>
            </a:r>
          </a:p>
        </p:txBody>
      </p:sp>
    </p:spTree>
    <p:extLst>
      <p:ext uri="{BB962C8B-B14F-4D97-AF65-F5344CB8AC3E}">
        <p14:creationId xmlns:p14="http://schemas.microsoft.com/office/powerpoint/2010/main" val="113726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Operating System Platforms</a:t>
            </a:r>
            <a:endParaRPr lang="en-US" dirty="0"/>
          </a:p>
        </p:txBody>
      </p:sp>
      <p:sp>
        <p:nvSpPr>
          <p:cNvPr id="3" name="Content Placeholder 2"/>
          <p:cNvSpPr>
            <a:spLocks noGrp="1"/>
          </p:cNvSpPr>
          <p:nvPr>
            <p:ph idx="1"/>
          </p:nvPr>
        </p:nvSpPr>
        <p:spPr/>
        <p:txBody>
          <a:bodyPr/>
          <a:lstStyle/>
          <a:p>
            <a:r>
              <a:rPr lang="en-US" altLang="en-US" dirty="0"/>
              <a:t>Corporate servers</a:t>
            </a:r>
          </a:p>
          <a:p>
            <a:pPr lvl="1"/>
            <a:r>
              <a:rPr lang="en-US" altLang="en-US" dirty="0"/>
              <a:t>Windows Server</a:t>
            </a:r>
          </a:p>
          <a:p>
            <a:pPr lvl="1"/>
            <a:r>
              <a:rPr lang="en-US" altLang="en-US" dirty="0"/>
              <a:t>Unix</a:t>
            </a:r>
          </a:p>
          <a:p>
            <a:pPr lvl="1"/>
            <a:r>
              <a:rPr lang="en-US" altLang="en-US" dirty="0"/>
              <a:t>Linux</a:t>
            </a:r>
          </a:p>
          <a:p>
            <a:r>
              <a:rPr lang="en-US" altLang="en-US" dirty="0"/>
              <a:t>Client level</a:t>
            </a:r>
          </a:p>
          <a:p>
            <a:pPr lvl="1"/>
            <a:r>
              <a:rPr lang="en-US" altLang="en-US" dirty="0"/>
              <a:t>Microsoft Windows</a:t>
            </a:r>
          </a:p>
          <a:p>
            <a:pPr lvl="1"/>
            <a:r>
              <a:rPr lang="en-US" altLang="en-US" dirty="0"/>
              <a:t>Android, iOS, Windows 10 (mobile/multitouch)</a:t>
            </a:r>
          </a:p>
          <a:p>
            <a:pPr lvl="1"/>
            <a:r>
              <a:rPr lang="en-US" altLang="en-US" dirty="0"/>
              <a:t>Google</a:t>
            </a:r>
            <a:r>
              <a:rPr lang="en-US" altLang="ja-JP" dirty="0"/>
              <a:t>’s Chrome OS </a:t>
            </a:r>
            <a:r>
              <a:rPr lang="en-US" altLang="en-US" dirty="0"/>
              <a:t>(cloud computing </a:t>
            </a:r>
            <a:r>
              <a:rPr lang="en-US" altLang="ja-JP" dirty="0"/>
              <a:t>)</a:t>
            </a:r>
          </a:p>
        </p:txBody>
      </p:sp>
    </p:spTree>
    <p:extLst>
      <p:ext uri="{BB962C8B-B14F-4D97-AF65-F5344CB8AC3E}">
        <p14:creationId xmlns:p14="http://schemas.microsoft.com/office/powerpoint/2010/main" val="3471220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Enterprise Software Applications</a:t>
            </a:r>
          </a:p>
        </p:txBody>
      </p:sp>
      <p:sp>
        <p:nvSpPr>
          <p:cNvPr id="3" name="Content Placeholder 2"/>
          <p:cNvSpPr>
            <a:spLocks noGrp="1"/>
          </p:cNvSpPr>
          <p:nvPr>
            <p:ph idx="1"/>
          </p:nvPr>
        </p:nvSpPr>
        <p:spPr/>
        <p:txBody>
          <a:bodyPr/>
          <a:lstStyle/>
          <a:p>
            <a:r>
              <a:rPr lang="en-US" altLang="en-US" dirty="0"/>
              <a:t>In 2016, firms spend $321 billion on software for enterprise applications</a:t>
            </a:r>
          </a:p>
          <a:p>
            <a:r>
              <a:rPr lang="en-US" altLang="en-US" dirty="0"/>
              <a:t>Largest providers: SAP and Oracle</a:t>
            </a:r>
          </a:p>
          <a:p>
            <a:r>
              <a:rPr lang="en-US" altLang="en-US" dirty="0"/>
              <a:t>Middleware providers: IBM, Oracle</a:t>
            </a:r>
          </a:p>
        </p:txBody>
      </p:sp>
    </p:spTree>
    <p:extLst>
      <p:ext uri="{BB962C8B-B14F-4D97-AF65-F5344CB8AC3E}">
        <p14:creationId xmlns:p14="http://schemas.microsoft.com/office/powerpoint/2010/main" val="4117840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and Storage</a:t>
            </a:r>
          </a:p>
        </p:txBody>
      </p:sp>
      <p:sp>
        <p:nvSpPr>
          <p:cNvPr id="3" name="Content Placeholder 2"/>
          <p:cNvSpPr>
            <a:spLocks noGrp="1"/>
          </p:cNvSpPr>
          <p:nvPr>
            <p:ph idx="1"/>
          </p:nvPr>
        </p:nvSpPr>
        <p:spPr/>
        <p:txBody>
          <a:bodyPr/>
          <a:lstStyle/>
          <a:p>
            <a:r>
              <a:rPr lang="en-US" dirty="0"/>
              <a:t>Database software providers</a:t>
            </a:r>
          </a:p>
          <a:p>
            <a:pPr lvl="1"/>
            <a:r>
              <a:rPr lang="en-US" dirty="0"/>
              <a:t>IBM (DB2)</a:t>
            </a:r>
          </a:p>
          <a:p>
            <a:pPr lvl="1"/>
            <a:r>
              <a:rPr lang="en-US" dirty="0"/>
              <a:t>Oracle</a:t>
            </a:r>
          </a:p>
          <a:p>
            <a:pPr lvl="1"/>
            <a:r>
              <a:rPr lang="en-US" dirty="0"/>
              <a:t>Microsoft (SQL Server)</a:t>
            </a:r>
          </a:p>
          <a:p>
            <a:pPr lvl="1"/>
            <a:r>
              <a:rPr lang="en-US" dirty="0"/>
              <a:t>Sybase (Adaptive Server Enterprise), </a:t>
            </a:r>
          </a:p>
          <a:p>
            <a:pPr lvl="1"/>
            <a:r>
              <a:rPr lang="en-US" dirty="0"/>
              <a:t>MySQL</a:t>
            </a:r>
          </a:p>
          <a:p>
            <a:pPr lvl="1"/>
            <a:r>
              <a:rPr lang="en-US" dirty="0"/>
              <a:t>Apache Hadoop</a:t>
            </a:r>
          </a:p>
          <a:p>
            <a:r>
              <a:rPr lang="en-US" dirty="0"/>
              <a:t>Physical data storage for large-scale systems </a:t>
            </a:r>
          </a:p>
          <a:p>
            <a:pPr lvl="1"/>
            <a:r>
              <a:rPr lang="en-US" dirty="0"/>
              <a:t>EMC Corporation</a:t>
            </a:r>
          </a:p>
        </p:txBody>
      </p:sp>
    </p:spTree>
    <p:extLst>
      <p:ext uri="{BB962C8B-B14F-4D97-AF65-F5344CB8AC3E}">
        <p14:creationId xmlns:p14="http://schemas.microsoft.com/office/powerpoint/2010/main" val="48634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Networking/Telecommunications Platforms</a:t>
            </a:r>
          </a:p>
        </p:txBody>
      </p:sp>
      <p:sp>
        <p:nvSpPr>
          <p:cNvPr id="3" name="Content Placeholder 2"/>
          <p:cNvSpPr>
            <a:spLocks noGrp="1"/>
          </p:cNvSpPr>
          <p:nvPr>
            <p:ph idx="1"/>
          </p:nvPr>
        </p:nvSpPr>
        <p:spPr/>
        <p:txBody>
          <a:bodyPr/>
          <a:lstStyle/>
          <a:p>
            <a:r>
              <a:rPr lang="en-US" dirty="0"/>
              <a:t>Network operating systems</a:t>
            </a:r>
          </a:p>
          <a:p>
            <a:pPr lvl="1"/>
            <a:r>
              <a:rPr lang="en-US" dirty="0"/>
              <a:t>Windows Server, Linux, Unix</a:t>
            </a:r>
          </a:p>
          <a:p>
            <a:r>
              <a:rPr lang="en-US" dirty="0"/>
              <a:t>Network hardware providers </a:t>
            </a:r>
          </a:p>
          <a:p>
            <a:pPr lvl="1"/>
            <a:r>
              <a:rPr lang="en-US" dirty="0"/>
              <a:t>Cisco, Juniper Networks</a:t>
            </a:r>
          </a:p>
          <a:p>
            <a:r>
              <a:rPr lang="en-US" dirty="0"/>
              <a:t>Telecommunication services</a:t>
            </a:r>
          </a:p>
          <a:p>
            <a:pPr lvl="1"/>
            <a:r>
              <a:rPr lang="en-US" dirty="0"/>
              <a:t>Telecommunications, cable, telephone company charges for voice lines and Internet access</a:t>
            </a:r>
          </a:p>
          <a:p>
            <a:pPr lvl="1"/>
            <a:r>
              <a:rPr lang="en-US" dirty="0"/>
              <a:t>AT&amp;T, Verizon</a:t>
            </a:r>
          </a:p>
        </p:txBody>
      </p:sp>
    </p:spTree>
    <p:extLst>
      <p:ext uri="{BB962C8B-B14F-4D97-AF65-F5344CB8AC3E}">
        <p14:creationId xmlns:p14="http://schemas.microsoft.com/office/powerpoint/2010/main" val="2866609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Platforms</a:t>
            </a:r>
          </a:p>
        </p:txBody>
      </p:sp>
      <p:sp>
        <p:nvSpPr>
          <p:cNvPr id="3" name="Content Placeholder 2"/>
          <p:cNvSpPr>
            <a:spLocks noGrp="1"/>
          </p:cNvSpPr>
          <p:nvPr>
            <p:ph idx="1"/>
          </p:nvPr>
        </p:nvSpPr>
        <p:spPr/>
        <p:txBody>
          <a:bodyPr/>
          <a:lstStyle/>
          <a:p>
            <a:r>
              <a:rPr lang="en-US" dirty="0"/>
              <a:t>Hardware, software, management services to support company websites, intranets</a:t>
            </a:r>
          </a:p>
          <a:p>
            <a:pPr lvl="1"/>
            <a:r>
              <a:rPr lang="en-US" dirty="0"/>
              <a:t>Web-hosting services</a:t>
            </a:r>
          </a:p>
          <a:p>
            <a:pPr lvl="1"/>
            <a:r>
              <a:rPr lang="en-US" dirty="0"/>
              <a:t>Routers</a:t>
            </a:r>
          </a:p>
          <a:p>
            <a:pPr lvl="1"/>
            <a:r>
              <a:rPr lang="en-US" dirty="0"/>
              <a:t>Cabling or wireless equipment</a:t>
            </a:r>
          </a:p>
          <a:p>
            <a:r>
              <a:rPr lang="en-US" dirty="0"/>
              <a:t>Internet hardware server market </a:t>
            </a:r>
          </a:p>
          <a:p>
            <a:pPr lvl="1"/>
            <a:r>
              <a:rPr lang="en-US" dirty="0"/>
              <a:t>IBM, Dell, Oracle, HP</a:t>
            </a:r>
          </a:p>
          <a:p>
            <a:r>
              <a:rPr lang="en-US" dirty="0"/>
              <a:t>Web development tools/suites</a:t>
            </a:r>
          </a:p>
          <a:p>
            <a:pPr lvl="1"/>
            <a:r>
              <a:rPr lang="en-US" dirty="0"/>
              <a:t>Microsoft (Visual Studio and .NET), Oracle-Sun (Java), Adobe</a:t>
            </a:r>
          </a:p>
        </p:txBody>
      </p:sp>
    </p:spTree>
    <p:extLst>
      <p:ext uri="{BB962C8B-B14F-4D97-AF65-F5344CB8AC3E}">
        <p14:creationId xmlns:p14="http://schemas.microsoft.com/office/powerpoint/2010/main" val="1088064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Consulting and System Integration Services</a:t>
            </a:r>
          </a:p>
        </p:txBody>
      </p:sp>
      <p:sp>
        <p:nvSpPr>
          <p:cNvPr id="3" name="Content Placeholder 2"/>
          <p:cNvSpPr>
            <a:spLocks noGrp="1"/>
          </p:cNvSpPr>
          <p:nvPr>
            <p:ph idx="1"/>
          </p:nvPr>
        </p:nvSpPr>
        <p:spPr/>
        <p:txBody>
          <a:bodyPr/>
          <a:lstStyle/>
          <a:p>
            <a:r>
              <a:rPr lang="en-US" dirty="0"/>
              <a:t>Even large firms do not have resources for full range of support for new, complex infrastructure</a:t>
            </a:r>
          </a:p>
          <a:p>
            <a:r>
              <a:rPr lang="en-US" dirty="0"/>
              <a:t>Leading consulting firms: Accenture, IBM Global Services, HP, Infosys, Wipro Technologies</a:t>
            </a:r>
          </a:p>
          <a:p>
            <a:r>
              <a:rPr lang="en-US" dirty="0"/>
              <a:t>Software integration: ensuring new infrastructure works with legacy systems</a:t>
            </a:r>
          </a:p>
          <a:p>
            <a:r>
              <a:rPr lang="en-US" dirty="0"/>
              <a:t>Legacy systems: older TPS created for mainframes that would be too costly to replace or redesign</a:t>
            </a:r>
          </a:p>
        </p:txBody>
      </p:sp>
    </p:spTree>
    <p:extLst>
      <p:ext uri="{BB962C8B-B14F-4D97-AF65-F5344CB8AC3E}">
        <p14:creationId xmlns:p14="http://schemas.microsoft.com/office/powerpoint/2010/main" val="148250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Current Trends in Computer Hardware Platforms? (1 of 4)</a:t>
            </a:r>
          </a:p>
        </p:txBody>
      </p:sp>
      <p:sp>
        <p:nvSpPr>
          <p:cNvPr id="3" name="Content Placeholder 2"/>
          <p:cNvSpPr>
            <a:spLocks noGrp="1"/>
          </p:cNvSpPr>
          <p:nvPr>
            <p:ph idx="1"/>
          </p:nvPr>
        </p:nvSpPr>
        <p:spPr/>
        <p:txBody>
          <a:bodyPr/>
          <a:lstStyle/>
          <a:p>
            <a:r>
              <a:rPr lang="en-US" dirty="0"/>
              <a:t>The mobile digital platform</a:t>
            </a:r>
          </a:p>
          <a:p>
            <a:pPr lvl="1"/>
            <a:r>
              <a:rPr lang="en-US" dirty="0"/>
              <a:t>Smartphones </a:t>
            </a:r>
          </a:p>
          <a:p>
            <a:pPr lvl="1"/>
            <a:r>
              <a:rPr lang="en-US" dirty="0"/>
              <a:t>Netbooks </a:t>
            </a:r>
          </a:p>
          <a:p>
            <a:pPr lvl="1"/>
            <a:r>
              <a:rPr lang="en-US" dirty="0"/>
              <a:t>Tablet computers</a:t>
            </a:r>
          </a:p>
          <a:p>
            <a:pPr lvl="1"/>
            <a:r>
              <a:rPr lang="en-US" dirty="0"/>
              <a:t>Digital e-book readers (Kindle)</a:t>
            </a:r>
          </a:p>
          <a:p>
            <a:pPr lvl="1"/>
            <a:r>
              <a:rPr lang="en-US" dirty="0"/>
              <a:t>Wearable devices</a:t>
            </a:r>
          </a:p>
          <a:p>
            <a:r>
              <a:rPr lang="en-US" dirty="0"/>
              <a:t>Consumerization of IT and BYOD (bring your own device)</a:t>
            </a:r>
          </a:p>
          <a:p>
            <a:pPr lvl="1"/>
            <a:r>
              <a:rPr lang="en-US" dirty="0"/>
              <a:t>Forces businesses and IT departments to rethink how IT equipment and services are acquired and managed</a:t>
            </a:r>
          </a:p>
        </p:txBody>
      </p:sp>
    </p:spTree>
    <p:extLst>
      <p:ext uri="{BB962C8B-B14F-4D97-AF65-F5344CB8AC3E}">
        <p14:creationId xmlns:p14="http://schemas.microsoft.com/office/powerpoint/2010/main" val="2642783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Interactive Session: Technology: Wearable Computers Change How We Work</a:t>
            </a:r>
          </a:p>
        </p:txBody>
      </p:sp>
      <p:sp>
        <p:nvSpPr>
          <p:cNvPr id="3" name="Content Placeholder 2"/>
          <p:cNvSpPr>
            <a:spLocks noGrp="1"/>
          </p:cNvSpPr>
          <p:nvPr>
            <p:ph idx="1"/>
          </p:nvPr>
        </p:nvSpPr>
        <p:spPr>
          <a:xfrm>
            <a:off x="457200" y="1524000"/>
            <a:ext cx="8229600" cy="4800600"/>
          </a:xfrm>
        </p:spPr>
        <p:txBody>
          <a:bodyPr/>
          <a:lstStyle/>
          <a:p>
            <a:r>
              <a:rPr lang="en-US" dirty="0"/>
              <a:t>Class discussion</a:t>
            </a:r>
          </a:p>
          <a:p>
            <a:pPr lvl="1"/>
            <a:r>
              <a:rPr lang="en-US" dirty="0"/>
              <a:t>Wearables have the potential to change the way organizations and workers conduct business. Discuss the implications of this statement.</a:t>
            </a:r>
          </a:p>
          <a:p>
            <a:pPr lvl="1"/>
            <a:r>
              <a:rPr lang="en-US" dirty="0"/>
              <a:t>How would a business process such as ordering a product for a customer in the field be changed if the salesperson was wearing a smartwatch equipped with Salesforce software?</a:t>
            </a:r>
          </a:p>
          <a:p>
            <a:pPr lvl="1"/>
            <a:r>
              <a:rPr lang="en-US" dirty="0"/>
              <a:t>What management, organization, and technology issues would have to be addressed if a company was thinking of equipping its workers with a wearable computing device?</a:t>
            </a:r>
          </a:p>
          <a:p>
            <a:pPr lvl="1"/>
            <a:r>
              <a:rPr lang="en-US" dirty="0"/>
              <a:t>What kinds of businesses are most likely to benefit from wearable computers? Select a business and describe how a wearable computing device could help that business improve operations or decision making.</a:t>
            </a:r>
          </a:p>
        </p:txBody>
      </p:sp>
    </p:spTree>
    <p:extLst>
      <p:ext uri="{BB962C8B-B14F-4D97-AF65-F5344CB8AC3E}">
        <p14:creationId xmlns:p14="http://schemas.microsoft.com/office/powerpoint/2010/main" val="316918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Cases</a:t>
            </a:r>
          </a:p>
        </p:txBody>
      </p:sp>
      <p:sp>
        <p:nvSpPr>
          <p:cNvPr id="3" name="Content Placeholder 2"/>
          <p:cNvSpPr>
            <a:spLocks noGrp="1"/>
          </p:cNvSpPr>
          <p:nvPr>
            <p:ph idx="1"/>
          </p:nvPr>
        </p:nvSpPr>
        <p:spPr/>
        <p:txBody>
          <a:bodyPr/>
          <a:lstStyle/>
          <a:p>
            <a:r>
              <a:rPr lang="en-US" dirty="0"/>
              <a:t>Case 1: Rockwell Automation Fuels the Oil and Gas Industry with the Internet of Things (IoT)</a:t>
            </a:r>
          </a:p>
          <a:p>
            <a:r>
              <a:rPr lang="en-US" dirty="0"/>
              <a:t>Case 2: ESPN.com: The Future of Sports Broadcasting in the Cloud</a:t>
            </a:r>
          </a:p>
          <a:p>
            <a:r>
              <a:rPr lang="en-US" dirty="0"/>
              <a:t>Case 3</a:t>
            </a:r>
            <a:r>
              <a:rPr lang="en-US" i="1" dirty="0"/>
              <a:t>: </a:t>
            </a:r>
            <a:r>
              <a:rPr lang="en-US" dirty="0"/>
              <a:t>Netflix: Building a Business in the Cloud</a:t>
            </a:r>
            <a:endParaRPr lang="en-US" i="1" dirty="0"/>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Current Trends in Computer Hardware Platforms? (2 of 4)</a:t>
            </a:r>
          </a:p>
        </p:txBody>
      </p:sp>
      <p:sp>
        <p:nvSpPr>
          <p:cNvPr id="3" name="Content Placeholder 2"/>
          <p:cNvSpPr>
            <a:spLocks noGrp="1"/>
          </p:cNvSpPr>
          <p:nvPr>
            <p:ph idx="1"/>
          </p:nvPr>
        </p:nvSpPr>
        <p:spPr/>
        <p:txBody>
          <a:bodyPr/>
          <a:lstStyle/>
          <a:p>
            <a:r>
              <a:rPr lang="en-US" dirty="0"/>
              <a:t>Quantum computing</a:t>
            </a:r>
          </a:p>
          <a:p>
            <a:pPr lvl="1"/>
            <a:r>
              <a:rPr lang="en-US" dirty="0"/>
              <a:t>Uses quantum physics to represent and operate on data</a:t>
            </a:r>
          </a:p>
          <a:p>
            <a:pPr lvl="1"/>
            <a:r>
              <a:rPr lang="en-US" dirty="0"/>
              <a:t>Dramatic increases in computing speed</a:t>
            </a:r>
          </a:p>
          <a:p>
            <a:r>
              <a:rPr lang="en-US" dirty="0"/>
              <a:t>Virtualization</a:t>
            </a:r>
          </a:p>
          <a:p>
            <a:pPr lvl="1"/>
            <a:r>
              <a:rPr lang="en-US" dirty="0"/>
              <a:t>Allows single physical resource to act as multiple resources (i.e., run multiple instances of OS)</a:t>
            </a:r>
          </a:p>
          <a:p>
            <a:pPr lvl="1"/>
            <a:r>
              <a:rPr lang="en-US" dirty="0"/>
              <a:t>Reduces hardware and power expenditures</a:t>
            </a:r>
          </a:p>
          <a:p>
            <a:pPr lvl="1"/>
            <a:r>
              <a:rPr lang="en-US" dirty="0"/>
              <a:t>Facilitates hardware centralization</a:t>
            </a:r>
          </a:p>
          <a:p>
            <a:pPr lvl="1"/>
            <a:r>
              <a:rPr lang="en-US" dirty="0"/>
              <a:t>Software-defined storage (SDS)</a:t>
            </a:r>
          </a:p>
        </p:txBody>
      </p:sp>
    </p:spTree>
    <p:extLst>
      <p:ext uri="{BB962C8B-B14F-4D97-AF65-F5344CB8AC3E}">
        <p14:creationId xmlns:p14="http://schemas.microsoft.com/office/powerpoint/2010/main" val="246021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Current Trends in Computer Hardware Platforms? (3 of 4)</a:t>
            </a:r>
          </a:p>
        </p:txBody>
      </p:sp>
      <p:sp>
        <p:nvSpPr>
          <p:cNvPr id="3" name="Content Placeholder 2"/>
          <p:cNvSpPr>
            <a:spLocks noGrp="1"/>
          </p:cNvSpPr>
          <p:nvPr>
            <p:ph idx="1"/>
          </p:nvPr>
        </p:nvSpPr>
        <p:spPr/>
        <p:txBody>
          <a:bodyPr/>
          <a:lstStyle/>
          <a:p>
            <a:pPr>
              <a:buFont typeface="Arial" charset="0"/>
              <a:buChar char="•"/>
              <a:defRPr/>
            </a:pPr>
            <a:r>
              <a:rPr lang="en-US" dirty="0"/>
              <a:t>Cloud computing</a:t>
            </a:r>
          </a:p>
          <a:p>
            <a:pPr lvl="1">
              <a:buFont typeface="Arial" charset="0"/>
              <a:buChar char="–"/>
              <a:defRPr/>
            </a:pPr>
            <a:r>
              <a:rPr lang="en-US" dirty="0"/>
              <a:t>On-demand computing services obtained over network </a:t>
            </a:r>
          </a:p>
          <a:p>
            <a:pPr lvl="2">
              <a:buFont typeface="Arial" charset="0"/>
              <a:buChar char="•"/>
              <a:defRPr/>
            </a:pPr>
            <a:r>
              <a:rPr lang="en-US" dirty="0"/>
              <a:t>Infrastructure as a service (IaaS)</a:t>
            </a:r>
          </a:p>
          <a:p>
            <a:pPr lvl="2">
              <a:buFont typeface="Arial" charset="0"/>
              <a:buChar char="•"/>
              <a:defRPr/>
            </a:pPr>
            <a:r>
              <a:rPr lang="en-US" dirty="0"/>
              <a:t>Software as a service (SaaS)</a:t>
            </a:r>
          </a:p>
          <a:p>
            <a:pPr lvl="2">
              <a:buFont typeface="Arial" charset="0"/>
              <a:buChar char="•"/>
              <a:defRPr/>
            </a:pPr>
            <a:r>
              <a:rPr lang="en-US" dirty="0"/>
              <a:t>Platform as a service (PaaS)</a:t>
            </a:r>
          </a:p>
          <a:p>
            <a:pPr lvl="1">
              <a:buFont typeface="Arial" charset="0"/>
              <a:buChar char="–"/>
              <a:defRPr/>
            </a:pPr>
            <a:r>
              <a:rPr lang="en-US" dirty="0"/>
              <a:t>Cloud can be public or private</a:t>
            </a:r>
          </a:p>
          <a:p>
            <a:pPr lvl="1">
              <a:buFont typeface="Arial" charset="0"/>
              <a:buChar char="–"/>
              <a:defRPr/>
            </a:pPr>
            <a:r>
              <a:rPr lang="en-US" dirty="0"/>
              <a:t>Allows companies to minimize IT investments</a:t>
            </a:r>
          </a:p>
          <a:p>
            <a:pPr lvl="1">
              <a:buFont typeface="Arial" charset="0"/>
              <a:buChar char="–"/>
              <a:defRPr/>
            </a:pPr>
            <a:r>
              <a:rPr lang="en-US" dirty="0"/>
              <a:t>Drawbacks: Concerns of security, reliability</a:t>
            </a:r>
          </a:p>
          <a:p>
            <a:pPr lvl="1">
              <a:buFont typeface="Arial" charset="0"/>
              <a:buChar char="–"/>
              <a:defRPr/>
            </a:pPr>
            <a:r>
              <a:rPr lang="en-US" dirty="0"/>
              <a:t>Hybrid cloud computing model</a:t>
            </a:r>
          </a:p>
        </p:txBody>
      </p:sp>
    </p:spTree>
    <p:extLst>
      <p:ext uri="{BB962C8B-B14F-4D97-AF65-F5344CB8AC3E}">
        <p14:creationId xmlns:p14="http://schemas.microsoft.com/office/powerpoint/2010/main" val="2650523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5.9: Cloud Computing Platform</a:t>
            </a:r>
          </a:p>
        </p:txBody>
      </p:sp>
      <p:pic>
        <p:nvPicPr>
          <p:cNvPr id="3" name="Picture 2" descr="Figure 5.9 illustrates the elements in a cloud computing plat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990600"/>
            <a:ext cx="6222947" cy="5065816"/>
          </a:xfrm>
          <a:prstGeom prst="rect">
            <a:avLst/>
          </a:prstGeom>
        </p:spPr>
      </p:pic>
    </p:spTree>
    <p:extLst>
      <p:ext uri="{BB962C8B-B14F-4D97-AF65-F5344CB8AC3E}">
        <p14:creationId xmlns:p14="http://schemas.microsoft.com/office/powerpoint/2010/main" val="3698918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5.10: Amazon Web Services</a:t>
            </a:r>
          </a:p>
        </p:txBody>
      </p:sp>
      <p:pic>
        <p:nvPicPr>
          <p:cNvPr id="3" name="Picture 2" descr="Figure 5.10 illustrates the elements in Amazon Web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990600"/>
            <a:ext cx="5129536" cy="5065816"/>
          </a:xfrm>
          <a:prstGeom prst="rect">
            <a:avLst/>
          </a:prstGeom>
        </p:spPr>
      </p:pic>
    </p:spTree>
    <p:extLst>
      <p:ext uri="{BB962C8B-B14F-4D97-AF65-F5344CB8AC3E}">
        <p14:creationId xmlns:p14="http://schemas.microsoft.com/office/powerpoint/2010/main" val="2559729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Session: Organizations: </a:t>
            </a:r>
            <a:r>
              <a:rPr lang="en-IN" dirty="0"/>
              <a:t>Glory Finds Solutions in the Cloud</a:t>
            </a:r>
            <a:endParaRPr lang="en-US" dirty="0"/>
          </a:p>
        </p:txBody>
      </p:sp>
      <p:sp>
        <p:nvSpPr>
          <p:cNvPr id="3" name="Content Placeholder 2"/>
          <p:cNvSpPr>
            <a:spLocks noGrp="1"/>
          </p:cNvSpPr>
          <p:nvPr>
            <p:ph idx="1"/>
          </p:nvPr>
        </p:nvSpPr>
        <p:spPr/>
        <p:txBody>
          <a:bodyPr/>
          <a:lstStyle/>
          <a:p>
            <a:r>
              <a:rPr lang="en-US" dirty="0"/>
              <a:t>Class discussion</a:t>
            </a:r>
          </a:p>
          <a:p>
            <a:pPr lvl="1"/>
            <a:r>
              <a:rPr lang="en-IN" dirty="0"/>
              <a:t>Why did Glory choose a cloud solution as opposed to modernizing the systems it had?</a:t>
            </a:r>
          </a:p>
          <a:p>
            <a:pPr lvl="1"/>
            <a:r>
              <a:rPr lang="en-IN" dirty="0"/>
              <a:t>Why was it necessary to hire a systems integrator firm?</a:t>
            </a:r>
          </a:p>
          <a:p>
            <a:pPr lvl="1"/>
            <a:r>
              <a:rPr lang="en-IN" dirty="0"/>
              <a:t>What were the main organizational change requirements for implementing the new cloud platform?</a:t>
            </a:r>
          </a:p>
          <a:p>
            <a:pPr lvl="1"/>
            <a:r>
              <a:rPr lang="en-IN" dirty="0"/>
              <a:t>Why did management choose a regional rollout strategy? Why in the UK?</a:t>
            </a:r>
            <a:endParaRPr lang="en-US" dirty="0"/>
          </a:p>
        </p:txBody>
      </p:sp>
    </p:spTree>
    <p:extLst>
      <p:ext uri="{BB962C8B-B14F-4D97-AF65-F5344CB8AC3E}">
        <p14:creationId xmlns:p14="http://schemas.microsoft.com/office/powerpoint/2010/main" val="2799885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Current Trends in Computer Hardware Platforms? (4 of 4)</a:t>
            </a:r>
          </a:p>
        </p:txBody>
      </p:sp>
      <p:sp>
        <p:nvSpPr>
          <p:cNvPr id="3" name="Content Placeholder 2"/>
          <p:cNvSpPr>
            <a:spLocks noGrp="1"/>
          </p:cNvSpPr>
          <p:nvPr>
            <p:ph idx="1"/>
          </p:nvPr>
        </p:nvSpPr>
        <p:spPr/>
        <p:txBody>
          <a:bodyPr/>
          <a:lstStyle/>
          <a:p>
            <a:pPr>
              <a:buFont typeface="Arial" charset="0"/>
              <a:buChar char="•"/>
              <a:defRPr/>
            </a:pPr>
            <a:r>
              <a:rPr lang="en-US" dirty="0"/>
              <a:t>Green computing (Green IT)</a:t>
            </a:r>
          </a:p>
          <a:p>
            <a:pPr lvl="1">
              <a:buFont typeface="Arial" charset="0"/>
              <a:buChar char="–"/>
              <a:defRPr/>
            </a:pPr>
            <a:r>
              <a:rPr lang="en-US" sz="2800" dirty="0"/>
              <a:t>Practices and technologies for manufacturing, using, disposing of computing and networking hardware</a:t>
            </a:r>
          </a:p>
          <a:p>
            <a:pPr lvl="1">
              <a:buFont typeface="Arial" charset="0"/>
              <a:buChar char="–"/>
              <a:defRPr/>
            </a:pPr>
            <a:r>
              <a:rPr lang="en-US" sz="2800" dirty="0"/>
              <a:t>Reducing power consumption a high priority</a:t>
            </a:r>
          </a:p>
          <a:p>
            <a:pPr lvl="1">
              <a:buFont typeface="Arial" charset="0"/>
              <a:buChar char="–"/>
              <a:defRPr/>
            </a:pPr>
            <a:r>
              <a:rPr lang="en-US" sz="2800" dirty="0"/>
              <a:t>Data centers</a:t>
            </a:r>
          </a:p>
          <a:p>
            <a:pPr>
              <a:buFont typeface="Arial" charset="0"/>
              <a:buChar char="•"/>
              <a:defRPr/>
            </a:pPr>
            <a:r>
              <a:rPr lang="en-US" dirty="0"/>
              <a:t>High performance, power-saving processors</a:t>
            </a:r>
          </a:p>
          <a:p>
            <a:pPr lvl="1">
              <a:buFont typeface="Arial" charset="0"/>
              <a:buChar char="–"/>
              <a:defRPr/>
            </a:pPr>
            <a:r>
              <a:rPr lang="en-US" sz="2800" dirty="0"/>
              <a:t>Multicore processors</a:t>
            </a:r>
          </a:p>
          <a:p>
            <a:pPr lvl="1">
              <a:buFont typeface="Arial" charset="0"/>
              <a:buChar char="–"/>
              <a:defRPr/>
            </a:pPr>
            <a:r>
              <a:rPr lang="en-US" sz="2800" dirty="0"/>
              <a:t>Power-efficient microprocessors</a:t>
            </a:r>
          </a:p>
        </p:txBody>
      </p:sp>
    </p:spTree>
    <p:extLst>
      <p:ext uri="{BB962C8B-B14F-4D97-AF65-F5344CB8AC3E}">
        <p14:creationId xmlns:p14="http://schemas.microsoft.com/office/powerpoint/2010/main" val="3398595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Current Computer Software Platforms and  Trends? (1 of 3)</a:t>
            </a:r>
          </a:p>
        </p:txBody>
      </p:sp>
      <p:sp>
        <p:nvSpPr>
          <p:cNvPr id="3" name="Content Placeholder 2"/>
          <p:cNvSpPr>
            <a:spLocks noGrp="1"/>
          </p:cNvSpPr>
          <p:nvPr>
            <p:ph idx="1"/>
          </p:nvPr>
        </p:nvSpPr>
        <p:spPr/>
        <p:txBody>
          <a:bodyPr/>
          <a:lstStyle/>
          <a:p>
            <a:pPr>
              <a:defRPr/>
            </a:pPr>
            <a:r>
              <a:rPr lang="en-US" dirty="0"/>
              <a:t>Linux and open-source software </a:t>
            </a:r>
          </a:p>
          <a:p>
            <a:pPr lvl="1">
              <a:defRPr/>
            </a:pPr>
            <a:r>
              <a:rPr lang="en-US" dirty="0"/>
              <a:t>Produced by community of programmers</a:t>
            </a:r>
          </a:p>
          <a:p>
            <a:pPr lvl="1">
              <a:defRPr/>
            </a:pPr>
            <a:r>
              <a:rPr lang="en-US" dirty="0"/>
              <a:t>Examples: Apache web server, Mozilla Firefox browser, OpenOffice</a:t>
            </a:r>
          </a:p>
          <a:p>
            <a:pPr lvl="1">
              <a:defRPr/>
            </a:pPr>
            <a:r>
              <a:rPr lang="en-US" dirty="0"/>
              <a:t>Linux</a:t>
            </a:r>
          </a:p>
          <a:p>
            <a:pPr>
              <a:defRPr/>
            </a:pPr>
            <a:r>
              <a:rPr lang="en-US" dirty="0"/>
              <a:t>Software for the web: Java, HTML, and HTML5</a:t>
            </a:r>
          </a:p>
          <a:p>
            <a:pPr lvl="1">
              <a:defRPr/>
            </a:pPr>
            <a:r>
              <a:rPr lang="en-US" dirty="0"/>
              <a:t>Java Virtual Machine</a:t>
            </a:r>
          </a:p>
          <a:p>
            <a:pPr lvl="1">
              <a:defRPr/>
            </a:pPr>
            <a:r>
              <a:rPr lang="en-US" dirty="0"/>
              <a:t>Web browsers</a:t>
            </a:r>
          </a:p>
          <a:p>
            <a:pPr lvl="1">
              <a:defRPr/>
            </a:pPr>
            <a:r>
              <a:rPr lang="en-US" dirty="0"/>
              <a:t>HTML and HTML5</a:t>
            </a:r>
          </a:p>
          <a:p>
            <a:pPr lvl="1">
              <a:defRPr/>
            </a:pPr>
            <a:r>
              <a:rPr lang="en-US" dirty="0"/>
              <a:t>Ruby and Python	</a:t>
            </a:r>
          </a:p>
        </p:txBody>
      </p:sp>
    </p:spTree>
    <p:extLst>
      <p:ext uri="{BB962C8B-B14F-4D97-AF65-F5344CB8AC3E}">
        <p14:creationId xmlns:p14="http://schemas.microsoft.com/office/powerpoint/2010/main" val="3567718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Current Computer Software Platforms and  Trends? (2 of 3)</a:t>
            </a:r>
          </a:p>
        </p:txBody>
      </p:sp>
      <p:sp>
        <p:nvSpPr>
          <p:cNvPr id="3" name="Content Placeholder 2"/>
          <p:cNvSpPr>
            <a:spLocks noGrp="1"/>
          </p:cNvSpPr>
          <p:nvPr>
            <p:ph idx="1"/>
          </p:nvPr>
        </p:nvSpPr>
        <p:spPr/>
        <p:txBody>
          <a:bodyPr/>
          <a:lstStyle/>
          <a:p>
            <a:r>
              <a:rPr lang="en-US" sz="3200" dirty="0"/>
              <a:t>Web services and service-oriented architecture</a:t>
            </a:r>
          </a:p>
          <a:p>
            <a:pPr lvl="1"/>
            <a:r>
              <a:rPr lang="en-US" sz="2400" dirty="0"/>
              <a:t>Web services </a:t>
            </a:r>
          </a:p>
          <a:p>
            <a:pPr lvl="1"/>
            <a:r>
              <a:rPr lang="en-US" sz="2400" dirty="0"/>
              <a:t>XML: Extensible Markup Language</a:t>
            </a:r>
          </a:p>
          <a:p>
            <a:pPr lvl="1"/>
            <a:r>
              <a:rPr lang="en-US" altLang="en-US" sz="2400" dirty="0"/>
              <a:t>SOA: service-oriented architecture</a:t>
            </a:r>
          </a:p>
          <a:p>
            <a:pPr lvl="2"/>
            <a:r>
              <a:rPr lang="en-US" altLang="en-US" sz="1800" dirty="0"/>
              <a:t>Set of self-contained services that communicate with one another to create a working software application</a:t>
            </a:r>
          </a:p>
          <a:p>
            <a:pPr lvl="2"/>
            <a:r>
              <a:rPr lang="en-US" altLang="en-US" sz="1800" dirty="0"/>
              <a:t>Software developers reuse these services in other combinations to assemble other applications as needed</a:t>
            </a:r>
            <a:endParaRPr lang="en-US" sz="1800" dirty="0"/>
          </a:p>
        </p:txBody>
      </p:sp>
    </p:spTree>
    <p:extLst>
      <p:ext uri="{BB962C8B-B14F-4D97-AF65-F5344CB8AC3E}">
        <p14:creationId xmlns:p14="http://schemas.microsoft.com/office/powerpoint/2010/main" val="209110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5.11: How Dollar Rent A Car Uses Web Services</a:t>
            </a:r>
          </a:p>
        </p:txBody>
      </p:sp>
      <p:pic>
        <p:nvPicPr>
          <p:cNvPr id="3" name="Picture 2" descr="Figure 5.11 illustrates Dollar Rent A Car web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447800"/>
            <a:ext cx="6781800" cy="4541618"/>
          </a:xfrm>
          <a:prstGeom prst="rect">
            <a:avLst/>
          </a:prstGeom>
        </p:spPr>
      </p:pic>
    </p:spTree>
    <p:extLst>
      <p:ext uri="{BB962C8B-B14F-4D97-AF65-F5344CB8AC3E}">
        <p14:creationId xmlns:p14="http://schemas.microsoft.com/office/powerpoint/2010/main" val="2002814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Current Computer Software Platforms and  Trends? (3 of 3)</a:t>
            </a:r>
          </a:p>
        </p:txBody>
      </p:sp>
      <p:sp>
        <p:nvSpPr>
          <p:cNvPr id="3" name="Content Placeholder 2"/>
          <p:cNvSpPr>
            <a:spLocks noGrp="1"/>
          </p:cNvSpPr>
          <p:nvPr>
            <p:ph idx="1"/>
          </p:nvPr>
        </p:nvSpPr>
        <p:spPr/>
        <p:txBody>
          <a:bodyPr/>
          <a:lstStyle/>
          <a:p>
            <a:r>
              <a:rPr lang="en-US" sz="3200" dirty="0"/>
              <a:t>Software outsourcing and cloud services</a:t>
            </a:r>
          </a:p>
          <a:p>
            <a:pPr lvl="1"/>
            <a:r>
              <a:rPr lang="en-US" sz="2400" dirty="0"/>
              <a:t>Software packages and enterprise software</a:t>
            </a:r>
          </a:p>
          <a:p>
            <a:pPr lvl="1"/>
            <a:r>
              <a:rPr lang="en-US" sz="2400" dirty="0"/>
              <a:t>Software outsourcing</a:t>
            </a:r>
          </a:p>
          <a:p>
            <a:pPr lvl="1"/>
            <a:r>
              <a:rPr lang="en-US" sz="2400" dirty="0"/>
              <a:t>Cloud-based software services and tools</a:t>
            </a:r>
          </a:p>
          <a:p>
            <a:pPr lvl="2"/>
            <a:r>
              <a:rPr lang="en-US" sz="1800" dirty="0"/>
              <a:t>Service Level Agreements (SLAs): formal agreement with service providers</a:t>
            </a:r>
          </a:p>
          <a:p>
            <a:r>
              <a:rPr lang="en-US" sz="3200" dirty="0"/>
              <a:t>Mashups and apps</a:t>
            </a:r>
          </a:p>
        </p:txBody>
      </p:sp>
    </p:spTree>
    <p:extLst>
      <p:ext uri="{BB962C8B-B14F-4D97-AF65-F5344CB8AC3E}">
        <p14:creationId xmlns:p14="http://schemas.microsoft.com/office/powerpoint/2010/main" val="17084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EasyJet Flies High with Cloud Computing </a:t>
            </a:r>
            <a:r>
              <a:rPr lang="en-US" altLang="en-US" dirty="0"/>
              <a:t>(1 of 2)</a:t>
            </a:r>
          </a:p>
        </p:txBody>
      </p:sp>
      <p:sp>
        <p:nvSpPr>
          <p:cNvPr id="3" name="Content Placeholder 2"/>
          <p:cNvSpPr>
            <a:spLocks noGrp="1"/>
          </p:cNvSpPr>
          <p:nvPr>
            <p:ph idx="1"/>
          </p:nvPr>
        </p:nvSpPr>
        <p:spPr/>
        <p:txBody>
          <a:bodyPr/>
          <a:lstStyle/>
          <a:p>
            <a:r>
              <a:rPr lang="en-US" altLang="en-US" dirty="0"/>
              <a:t>Problem</a:t>
            </a:r>
          </a:p>
          <a:p>
            <a:pPr lvl="1"/>
            <a:r>
              <a:rPr lang="en-US" dirty="0"/>
              <a:t>Costly, unwieldy IT infrastructure</a:t>
            </a:r>
          </a:p>
          <a:p>
            <a:pPr lvl="1"/>
            <a:r>
              <a:rPr lang="en-US" dirty="0"/>
              <a:t>Low-cost provider</a:t>
            </a:r>
          </a:p>
          <a:p>
            <a:pPr lvl="1"/>
            <a:r>
              <a:rPr lang="en-US" dirty="0"/>
              <a:t>Highly competitive industry</a:t>
            </a:r>
          </a:p>
          <a:p>
            <a:r>
              <a:rPr lang="en-US" altLang="en-US" dirty="0"/>
              <a:t>Solutions  </a:t>
            </a:r>
          </a:p>
          <a:p>
            <a:pPr lvl="1"/>
            <a:r>
              <a:rPr lang="en-US" altLang="en-US" dirty="0"/>
              <a:t>Make IT infrastructure investments</a:t>
            </a:r>
          </a:p>
          <a:p>
            <a:pPr lvl="1"/>
            <a:r>
              <a:rPr lang="en-US" altLang="en-US" dirty="0"/>
              <a:t>Create new services and business processes</a:t>
            </a:r>
          </a:p>
          <a:p>
            <a:pPr lvl="1"/>
            <a:r>
              <a:rPr lang="en-US" altLang="en-US" dirty="0"/>
              <a:t>Microsoft Azure cloud computing services</a:t>
            </a:r>
          </a:p>
          <a:p>
            <a:pPr lvl="1"/>
            <a:r>
              <a:rPr lang="en-US" altLang="en-US" dirty="0"/>
              <a:t>Provide online seat selection service</a:t>
            </a:r>
          </a:p>
        </p:txBody>
      </p:sp>
    </p:spTree>
    <p:extLst>
      <p:ext uri="{BB962C8B-B14F-4D97-AF65-F5344CB8AC3E}">
        <p14:creationId xmlns:p14="http://schemas.microsoft.com/office/powerpoint/2010/main" val="371573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5.12: Changing Sources of Firm Software</a:t>
            </a:r>
          </a:p>
        </p:txBody>
      </p:sp>
      <p:pic>
        <p:nvPicPr>
          <p:cNvPr id="3" name="Picture 2" descr="Figure 5.12 graphs the dollar amounts U.S. firms spent on outsourced software and software as a service, from 1999 to 20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1687952"/>
            <a:ext cx="6781800" cy="4138636"/>
          </a:xfrm>
          <a:prstGeom prst="rect">
            <a:avLst/>
          </a:prstGeom>
        </p:spPr>
      </p:pic>
    </p:spTree>
    <p:extLst>
      <p:ext uri="{BB962C8B-B14F-4D97-AF65-F5344CB8AC3E}">
        <p14:creationId xmlns:p14="http://schemas.microsoft.com/office/powerpoint/2010/main" val="247587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Platform and Infrastructure Change</a:t>
            </a:r>
          </a:p>
        </p:txBody>
      </p:sp>
      <p:sp>
        <p:nvSpPr>
          <p:cNvPr id="3" name="Content Placeholder 2"/>
          <p:cNvSpPr>
            <a:spLocks noGrp="1"/>
          </p:cNvSpPr>
          <p:nvPr>
            <p:ph idx="1"/>
          </p:nvPr>
        </p:nvSpPr>
        <p:spPr/>
        <p:txBody>
          <a:bodyPr/>
          <a:lstStyle/>
          <a:p>
            <a:r>
              <a:rPr lang="en-US" dirty="0"/>
              <a:t>As firms shrink or grow, IT needs to be flexible and scalable</a:t>
            </a:r>
          </a:p>
          <a:p>
            <a:r>
              <a:rPr lang="en-US" dirty="0"/>
              <a:t>Scalability </a:t>
            </a:r>
          </a:p>
          <a:p>
            <a:pPr lvl="1"/>
            <a:r>
              <a:rPr lang="en-US" dirty="0"/>
              <a:t>Ability to expand to serve larger number of users</a:t>
            </a:r>
          </a:p>
          <a:p>
            <a:r>
              <a:rPr lang="en-US" dirty="0"/>
              <a:t>For mobile computing and cloud computing </a:t>
            </a:r>
          </a:p>
          <a:p>
            <a:pPr lvl="1"/>
            <a:r>
              <a:rPr lang="en-US" dirty="0"/>
              <a:t>New policies and procedures for managing these new platforms</a:t>
            </a:r>
          </a:p>
          <a:p>
            <a:pPr lvl="1"/>
            <a:r>
              <a:rPr lang="en-US" dirty="0"/>
              <a:t>Contractual agreements with firms running clouds and distributing software required</a:t>
            </a:r>
          </a:p>
        </p:txBody>
      </p:sp>
    </p:spTree>
    <p:extLst>
      <p:ext uri="{BB962C8B-B14F-4D97-AF65-F5344CB8AC3E}">
        <p14:creationId xmlns:p14="http://schemas.microsoft.com/office/powerpoint/2010/main" val="59086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and Governance</a:t>
            </a:r>
          </a:p>
        </p:txBody>
      </p:sp>
      <p:sp>
        <p:nvSpPr>
          <p:cNvPr id="3" name="Content Placeholder 2"/>
          <p:cNvSpPr>
            <a:spLocks noGrp="1"/>
          </p:cNvSpPr>
          <p:nvPr>
            <p:ph idx="1"/>
          </p:nvPr>
        </p:nvSpPr>
        <p:spPr/>
        <p:txBody>
          <a:bodyPr/>
          <a:lstStyle/>
          <a:p>
            <a:r>
              <a:rPr lang="en-US" dirty="0"/>
              <a:t>Who controls IT infrastructure?</a:t>
            </a:r>
          </a:p>
          <a:p>
            <a:r>
              <a:rPr lang="en-US" dirty="0"/>
              <a:t>How should IT department be organized?</a:t>
            </a:r>
          </a:p>
          <a:p>
            <a:pPr lvl="1"/>
            <a:r>
              <a:rPr lang="en-US" dirty="0"/>
              <a:t>Centralized</a:t>
            </a:r>
          </a:p>
          <a:p>
            <a:pPr lvl="2"/>
            <a:r>
              <a:rPr lang="en-US" dirty="0"/>
              <a:t>Central IT department makes decisions</a:t>
            </a:r>
          </a:p>
          <a:p>
            <a:pPr lvl="1"/>
            <a:r>
              <a:rPr lang="en-US" dirty="0"/>
              <a:t>Decentralized</a:t>
            </a:r>
          </a:p>
          <a:p>
            <a:pPr lvl="2"/>
            <a:r>
              <a:rPr lang="en-US" dirty="0"/>
              <a:t>Business unit IT departments make own decisions</a:t>
            </a:r>
          </a:p>
          <a:p>
            <a:r>
              <a:rPr lang="en-US" dirty="0"/>
              <a:t>How are costs allocated between divisions, departments?</a:t>
            </a:r>
          </a:p>
        </p:txBody>
      </p:sp>
    </p:spTree>
    <p:extLst>
      <p:ext uri="{BB962C8B-B14F-4D97-AF65-F5344CB8AC3E}">
        <p14:creationId xmlns:p14="http://schemas.microsoft.com/office/powerpoint/2010/main" val="1922184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Wise Infrastructure Investments</a:t>
            </a:r>
          </a:p>
        </p:txBody>
      </p:sp>
      <p:sp>
        <p:nvSpPr>
          <p:cNvPr id="3" name="Content Placeholder 2"/>
          <p:cNvSpPr>
            <a:spLocks noGrp="1"/>
          </p:cNvSpPr>
          <p:nvPr>
            <p:ph idx="1"/>
          </p:nvPr>
        </p:nvSpPr>
        <p:spPr/>
        <p:txBody>
          <a:bodyPr/>
          <a:lstStyle/>
          <a:p>
            <a:r>
              <a:rPr lang="en-US" dirty="0"/>
              <a:t>Under-investment and over-investment can hamper firm performance</a:t>
            </a:r>
          </a:p>
          <a:p>
            <a:r>
              <a:rPr lang="en-US" dirty="0"/>
              <a:t>Rent-versus-buy</a:t>
            </a:r>
          </a:p>
          <a:p>
            <a:r>
              <a:rPr lang="en-US" dirty="0"/>
              <a:t>Cloud computing</a:t>
            </a:r>
          </a:p>
          <a:p>
            <a:pPr lvl="1"/>
            <a:r>
              <a:rPr lang="en-US" dirty="0"/>
              <a:t>Security requirements</a:t>
            </a:r>
          </a:p>
          <a:p>
            <a:pPr lvl="1"/>
            <a:r>
              <a:rPr lang="en-US" dirty="0"/>
              <a:t>Impact on business processes and workflow</a:t>
            </a:r>
          </a:p>
          <a:p>
            <a:r>
              <a:rPr lang="en-US" dirty="0"/>
              <a:t>Outsourcing</a:t>
            </a:r>
          </a:p>
        </p:txBody>
      </p:sp>
    </p:spTree>
    <p:extLst>
      <p:ext uri="{BB962C8B-B14F-4D97-AF65-F5344CB8AC3E}">
        <p14:creationId xmlns:p14="http://schemas.microsoft.com/office/powerpoint/2010/main" val="3913049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Cost of Ownership (TCO) Model </a:t>
            </a:r>
          </a:p>
        </p:txBody>
      </p:sp>
      <p:sp>
        <p:nvSpPr>
          <p:cNvPr id="3" name="Content Placeholder 2"/>
          <p:cNvSpPr>
            <a:spLocks noGrp="1"/>
          </p:cNvSpPr>
          <p:nvPr>
            <p:ph idx="1"/>
          </p:nvPr>
        </p:nvSpPr>
        <p:spPr/>
        <p:txBody>
          <a:bodyPr/>
          <a:lstStyle/>
          <a:p>
            <a:r>
              <a:rPr lang="en-US" dirty="0"/>
              <a:t>Analyzes direct and indirect costs</a:t>
            </a:r>
          </a:p>
          <a:p>
            <a:r>
              <a:rPr lang="en-US" dirty="0"/>
              <a:t>Hardware, software account for only about 20% of TCO</a:t>
            </a:r>
          </a:p>
          <a:p>
            <a:r>
              <a:rPr lang="en-US" dirty="0"/>
              <a:t>Other costs: Installation, training, support, maintenance, infrastructure, downtime, space, and energy</a:t>
            </a:r>
          </a:p>
          <a:p>
            <a:r>
              <a:rPr lang="en-US" dirty="0"/>
              <a:t>TCO can be reduced</a:t>
            </a:r>
          </a:p>
          <a:p>
            <a:pPr lvl="1"/>
            <a:r>
              <a:rPr lang="en-US" dirty="0"/>
              <a:t>Use of cloud services, greater centralization and standardization of hardware and software resources</a:t>
            </a:r>
          </a:p>
        </p:txBody>
      </p:sp>
    </p:spTree>
    <p:extLst>
      <p:ext uri="{BB962C8B-B14F-4D97-AF65-F5344CB8AC3E}">
        <p14:creationId xmlns:p14="http://schemas.microsoft.com/office/powerpoint/2010/main" val="2643100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Competitive Forces Model for IT Infrastructure Investment</a:t>
            </a:r>
            <a:endParaRPr lang="en-US" dirty="0"/>
          </a:p>
        </p:txBody>
      </p:sp>
      <p:sp>
        <p:nvSpPr>
          <p:cNvPr id="3" name="Content Placeholder 2"/>
          <p:cNvSpPr>
            <a:spLocks noGrp="1"/>
          </p:cNvSpPr>
          <p:nvPr>
            <p:ph idx="1"/>
          </p:nvPr>
        </p:nvSpPr>
        <p:spPr/>
        <p:txBody>
          <a:bodyPr/>
          <a:lstStyle/>
          <a:p>
            <a:r>
              <a:rPr lang="en-US" altLang="en-US" dirty="0"/>
              <a:t>Market demand for firm</a:t>
            </a:r>
            <a:r>
              <a:rPr lang="en-US" altLang="ja-JP" dirty="0"/>
              <a:t>’s services</a:t>
            </a:r>
          </a:p>
          <a:p>
            <a:r>
              <a:rPr lang="en-US" altLang="en-US" dirty="0"/>
              <a:t>Firm</a:t>
            </a:r>
            <a:r>
              <a:rPr lang="en-US" altLang="ja-JP" dirty="0"/>
              <a:t>’s business strategy</a:t>
            </a:r>
          </a:p>
          <a:p>
            <a:r>
              <a:rPr lang="en-US" altLang="en-US" dirty="0"/>
              <a:t>Firm</a:t>
            </a:r>
            <a:r>
              <a:rPr lang="en-US" altLang="ja-JP" dirty="0"/>
              <a:t>’s IT strategy, infrastructure, and cost</a:t>
            </a:r>
          </a:p>
          <a:p>
            <a:r>
              <a:rPr lang="en-US" altLang="en-US" dirty="0"/>
              <a:t>Information technology assessment</a:t>
            </a:r>
          </a:p>
          <a:p>
            <a:r>
              <a:rPr lang="en-US" altLang="en-US" dirty="0"/>
              <a:t>Competitor firm services</a:t>
            </a:r>
          </a:p>
          <a:p>
            <a:r>
              <a:rPr lang="en-US" altLang="en-US" dirty="0"/>
              <a:t>Competitor firm IT infrastructure investments</a:t>
            </a:r>
          </a:p>
        </p:txBody>
      </p:sp>
    </p:spTree>
    <p:extLst>
      <p:ext uri="{BB962C8B-B14F-4D97-AF65-F5344CB8AC3E}">
        <p14:creationId xmlns:p14="http://schemas.microsoft.com/office/powerpoint/2010/main" val="2787953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5.13: Competitive Forces Model for IT Infrastructure</a:t>
            </a:r>
          </a:p>
        </p:txBody>
      </p:sp>
      <p:pic>
        <p:nvPicPr>
          <p:cNvPr id="3" name="Picture 2" descr="Figure 5.13 illustrates the competitive forces model for IT infrastru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24000"/>
            <a:ext cx="7008488" cy="4572000"/>
          </a:xfrm>
          <a:prstGeom prst="rect">
            <a:avLst/>
          </a:prstGeom>
        </p:spPr>
      </p:pic>
    </p:spTree>
    <p:extLst>
      <p:ext uri="{BB962C8B-B14F-4D97-AF65-F5344CB8AC3E}">
        <p14:creationId xmlns:p14="http://schemas.microsoft.com/office/powerpoint/2010/main" val="175212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EasyJet Flies High with Cloud Computing </a:t>
            </a:r>
            <a:r>
              <a:rPr lang="en-US" altLang="en-US" dirty="0"/>
              <a:t>(2 of 2)</a:t>
            </a:r>
          </a:p>
        </p:txBody>
      </p:sp>
      <p:sp>
        <p:nvSpPr>
          <p:cNvPr id="3" name="Content Placeholder 2"/>
          <p:cNvSpPr>
            <a:spLocks noGrp="1"/>
          </p:cNvSpPr>
          <p:nvPr>
            <p:ph idx="1"/>
          </p:nvPr>
        </p:nvSpPr>
        <p:spPr/>
        <p:txBody>
          <a:bodyPr/>
          <a:lstStyle/>
          <a:p>
            <a:r>
              <a:rPr lang="en-US" altLang="en-US" dirty="0"/>
              <a:t>EasyJet uses Microsoft’s Azure cloud to p</a:t>
            </a:r>
            <a:r>
              <a:rPr lang="en-US" dirty="0"/>
              <a:t>rovide a low-cost solution for integrating new services</a:t>
            </a:r>
          </a:p>
          <a:p>
            <a:r>
              <a:rPr lang="en-US" altLang="en-US" dirty="0"/>
              <a:t>Demonstrates IT</a:t>
            </a:r>
            <a:r>
              <a:rPr lang="en-US" altLang="ja-JP" dirty="0"/>
              <a:t>’s importance in running a business today</a:t>
            </a:r>
          </a:p>
          <a:p>
            <a:r>
              <a:rPr lang="en-US" altLang="en-US" dirty="0"/>
              <a:t>Illustrates the ability of IT systems to support providing new services to remain competitive</a:t>
            </a:r>
          </a:p>
        </p:txBody>
      </p:sp>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Defining IT Infrastructure</a:t>
            </a:r>
          </a:p>
        </p:txBody>
      </p:sp>
      <p:sp>
        <p:nvSpPr>
          <p:cNvPr id="3" name="Content Placeholder 2"/>
          <p:cNvSpPr>
            <a:spLocks noGrp="1"/>
          </p:cNvSpPr>
          <p:nvPr>
            <p:ph idx="1"/>
          </p:nvPr>
        </p:nvSpPr>
        <p:spPr/>
        <p:txBody>
          <a:bodyPr/>
          <a:lstStyle/>
          <a:p>
            <a:r>
              <a:rPr lang="en-US" altLang="en-US" dirty="0"/>
              <a:t>Set of physical devices and software required to operate an enterprise</a:t>
            </a:r>
          </a:p>
          <a:p>
            <a:pPr>
              <a:spcAft>
                <a:spcPct val="0"/>
              </a:spcAft>
            </a:pPr>
            <a:r>
              <a:rPr lang="en-US" altLang="en-US" dirty="0"/>
              <a:t>Set </a:t>
            </a:r>
            <a:r>
              <a:rPr lang="en-US" altLang="en-US"/>
              <a:t>of firm-wide </a:t>
            </a:r>
            <a:r>
              <a:rPr lang="en-US" altLang="en-US" dirty="0"/>
              <a:t>services including:</a:t>
            </a:r>
          </a:p>
          <a:p>
            <a:pPr lvl="1">
              <a:spcAft>
                <a:spcPct val="0"/>
              </a:spcAft>
            </a:pPr>
            <a:r>
              <a:rPr lang="en-US" altLang="en-US" sz="2400" dirty="0"/>
              <a:t>Computing platforms providing computing services</a:t>
            </a:r>
          </a:p>
          <a:p>
            <a:pPr lvl="1">
              <a:spcAft>
                <a:spcPct val="0"/>
              </a:spcAft>
            </a:pPr>
            <a:r>
              <a:rPr lang="en-US" altLang="en-US" sz="2400" dirty="0"/>
              <a:t>Physical facilities management services</a:t>
            </a:r>
          </a:p>
          <a:p>
            <a:pPr lvl="1"/>
            <a:r>
              <a:rPr lang="en-US" altLang="en-US" sz="2400" dirty="0"/>
              <a:t>IT management, education, and other services</a:t>
            </a:r>
          </a:p>
          <a:p>
            <a:r>
              <a:rPr lang="ja-JP" altLang="en-US" dirty="0"/>
              <a:t>“</a:t>
            </a:r>
            <a:r>
              <a:rPr lang="en-US" altLang="ja-JP" dirty="0"/>
              <a:t>Service platform</a:t>
            </a:r>
            <a:r>
              <a:rPr lang="ja-JP" altLang="en-US" dirty="0"/>
              <a:t>”</a:t>
            </a:r>
            <a:r>
              <a:rPr lang="en-US" altLang="ja-JP" dirty="0"/>
              <a:t> perspective</a:t>
            </a:r>
          </a:p>
          <a:p>
            <a:pPr lvl="1"/>
            <a:r>
              <a:rPr lang="en-US" altLang="en-US" sz="2400" dirty="0"/>
              <a:t>More accurate view of value of investments</a:t>
            </a:r>
          </a:p>
        </p:txBody>
      </p:sp>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5.1: </a:t>
            </a:r>
            <a:r>
              <a:rPr lang="en-US" altLang="en-US" sz="3600" dirty="0"/>
              <a:t>Connection Between the Firm, IT Infrastructure, and Business Capabilities</a:t>
            </a:r>
            <a:endParaRPr lang="en-US" dirty="0"/>
          </a:p>
        </p:txBody>
      </p:sp>
      <p:pic>
        <p:nvPicPr>
          <p:cNvPr id="3" name="Picture 2" descr="Figure 5.1 illustrates the connection between the firm, IT infrastructure, and business capabi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057400"/>
            <a:ext cx="6483329" cy="3962400"/>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IT Infrastructure</a:t>
            </a:r>
          </a:p>
        </p:txBody>
      </p:sp>
      <p:sp>
        <p:nvSpPr>
          <p:cNvPr id="3" name="Content Placeholder 2"/>
          <p:cNvSpPr>
            <a:spLocks noGrp="1"/>
          </p:cNvSpPr>
          <p:nvPr>
            <p:ph idx="1"/>
          </p:nvPr>
        </p:nvSpPr>
        <p:spPr/>
        <p:txBody>
          <a:bodyPr/>
          <a:lstStyle/>
          <a:p>
            <a:r>
              <a:rPr lang="en-US" dirty="0"/>
              <a:t>General-purpose mainframe and minicomputer era: 1959 to present</a:t>
            </a:r>
          </a:p>
          <a:p>
            <a:r>
              <a:rPr lang="en-US" dirty="0"/>
              <a:t>Personal computer era: 1981 to present</a:t>
            </a:r>
          </a:p>
          <a:p>
            <a:r>
              <a:rPr lang="en-US" dirty="0"/>
              <a:t>Client/server era: 1983 to present</a:t>
            </a:r>
          </a:p>
          <a:p>
            <a:r>
              <a:rPr lang="en-US" dirty="0"/>
              <a:t>Enterprise computing era: 1992 to present</a:t>
            </a:r>
          </a:p>
          <a:p>
            <a:r>
              <a:rPr lang="en-US" dirty="0"/>
              <a:t>Cloud and mobile computing: 2000 to present</a:t>
            </a:r>
          </a:p>
        </p:txBody>
      </p:sp>
    </p:spTree>
    <p:extLst>
      <p:ext uri="{BB962C8B-B14F-4D97-AF65-F5344CB8AC3E}">
        <p14:creationId xmlns:p14="http://schemas.microsoft.com/office/powerpoint/2010/main" val="234873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5.2: </a:t>
            </a:r>
            <a:r>
              <a:rPr lang="en-US" altLang="en-US" sz="3600" dirty="0"/>
              <a:t>Stages in IT Infrastructure Evolution (1 of 2)</a:t>
            </a:r>
            <a:endParaRPr lang="en-US" dirty="0"/>
          </a:p>
        </p:txBody>
      </p:sp>
      <p:pic>
        <p:nvPicPr>
          <p:cNvPr id="3" name="Picture 2" descr="Figure 5.2 illustrates the stages in IT infrastructure evolution"/>
          <p:cNvPicPr>
            <a:picLocks noChangeAspect="1"/>
          </p:cNvPicPr>
          <p:nvPr/>
        </p:nvPicPr>
        <p:blipFill rotWithShape="1">
          <a:blip r:embed="rId3">
            <a:extLst>
              <a:ext uri="{28A0092B-C50C-407E-A947-70E740481C1C}">
                <a14:useLocalDpi xmlns:a14="http://schemas.microsoft.com/office/drawing/2010/main" val="0"/>
              </a:ext>
            </a:extLst>
          </a:blip>
          <a:srcRect b="56887"/>
          <a:stretch/>
        </p:blipFill>
        <p:spPr>
          <a:xfrm>
            <a:off x="1676400" y="1524000"/>
            <a:ext cx="6232962" cy="4684816"/>
          </a:xfrm>
          <a:prstGeom prst="rect">
            <a:avLst/>
          </a:prstGeom>
        </p:spPr>
      </p:pic>
    </p:spTree>
    <p:extLst>
      <p:ext uri="{BB962C8B-B14F-4D97-AF65-F5344CB8AC3E}">
        <p14:creationId xmlns:p14="http://schemas.microsoft.com/office/powerpoint/2010/main" val="157933407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3756</TotalTime>
  <Words>5595</Words>
  <Application>Microsoft Office PowerPoint</Application>
  <PresentationFormat>On-screen Show (4:3)</PresentationFormat>
  <Paragraphs>387</Paragraphs>
  <Slides>46</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Times New Roman</vt:lpstr>
      <vt:lpstr>Verdana</vt:lpstr>
      <vt:lpstr>Wingdings</vt:lpstr>
      <vt:lpstr>508 Lecture</vt:lpstr>
      <vt:lpstr>Management Information Systems: Managing the Digital Firm</vt:lpstr>
      <vt:lpstr>Learning Objectives</vt:lpstr>
      <vt:lpstr>Video Cases</vt:lpstr>
      <vt:lpstr>EasyJet Flies High with Cloud Computing (1 of 2)</vt:lpstr>
      <vt:lpstr>EasyJet Flies High with Cloud Computing (2 of 2)</vt:lpstr>
      <vt:lpstr>Defining IT Infrastructure</vt:lpstr>
      <vt:lpstr>Figure 5.1: Connection Between the Firm, IT Infrastructure, and Business Capabilities</vt:lpstr>
      <vt:lpstr>Evolution of IT Infrastructure</vt:lpstr>
      <vt:lpstr>Figure 5.2: Stages in IT Infrastructure Evolution (1 of 2)</vt:lpstr>
      <vt:lpstr>Figure 5.2: Stages in IT Infrastructure Evolution (2 of 2)</vt:lpstr>
      <vt:lpstr>Figure 5.3: A Multitiered (N-Tier) Client/Server Network</vt:lpstr>
      <vt:lpstr>Technology Drivers of Infrastructure Evolution (1 of 2)</vt:lpstr>
      <vt:lpstr>Technology Drivers of Infrastructure Evolution (2 of 2)</vt:lpstr>
      <vt:lpstr>Figure 5.4: Moore’s Law and Microprocessor Performance</vt:lpstr>
      <vt:lpstr>Figure 5.5: Falling Cost of Chips</vt:lpstr>
      <vt:lpstr>Figure: Nanotubes</vt:lpstr>
      <vt:lpstr>Figure 5.6: The Amount of Storage Per Dollar Rises Exponentially, 1950–2016</vt:lpstr>
      <vt:lpstr>Figure 5.7: Exponential Declines in Internet Communications Costs</vt:lpstr>
      <vt:lpstr>What Are the Components of IT Infrastructure?</vt:lpstr>
      <vt:lpstr>Figure 5.8: The IT Infrastructure Ecosystem</vt:lpstr>
      <vt:lpstr>Computer Hardware Platforms</vt:lpstr>
      <vt:lpstr>Operating System Platforms</vt:lpstr>
      <vt:lpstr>Enterprise Software Applications</vt:lpstr>
      <vt:lpstr>Data Management and Storage</vt:lpstr>
      <vt:lpstr>Networking/Telecommunications Platforms</vt:lpstr>
      <vt:lpstr>Internet Platforms</vt:lpstr>
      <vt:lpstr>Consulting and System Integration Services</vt:lpstr>
      <vt:lpstr>What Are the Current Trends in Computer Hardware Platforms? (1 of 4)</vt:lpstr>
      <vt:lpstr>Interactive Session: Technology: Wearable Computers Change How We Work</vt:lpstr>
      <vt:lpstr>What Are the Current Trends in Computer Hardware Platforms? (2 of 4)</vt:lpstr>
      <vt:lpstr>What Are the Current Trends in Computer Hardware Platforms? (3 of 4)</vt:lpstr>
      <vt:lpstr>Figure 5.9: Cloud Computing Platform</vt:lpstr>
      <vt:lpstr>Figure 5.10: Amazon Web Services</vt:lpstr>
      <vt:lpstr>Interactive Session: Organizations: Glory Finds Solutions in the Cloud</vt:lpstr>
      <vt:lpstr>What Are the Current Trends in Computer Hardware Platforms? (4 of 4)</vt:lpstr>
      <vt:lpstr>What Are the Current Computer Software Platforms and  Trends? (1 of 3)</vt:lpstr>
      <vt:lpstr>What Are the Current Computer Software Platforms and  Trends? (2 of 3)</vt:lpstr>
      <vt:lpstr>Figure 5.11: How Dollar Rent A Car Uses Web Services</vt:lpstr>
      <vt:lpstr>What Are the Current Computer Software Platforms and  Trends? (3 of 3)</vt:lpstr>
      <vt:lpstr>Figure 5.12: Changing Sources of Firm Software</vt:lpstr>
      <vt:lpstr>Dealing with Platform and Infrastructure Change</vt:lpstr>
      <vt:lpstr>Management and Governance</vt:lpstr>
      <vt:lpstr>Making Wise Infrastructure Investments</vt:lpstr>
      <vt:lpstr>Total Cost of Ownership (TCO) Model </vt:lpstr>
      <vt:lpstr>Competitive Forces Model for IT Infrastructure Investment</vt:lpstr>
      <vt:lpstr>Figure 5.13: Competitive Forces Model for IT Infrastructure</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DJNL</cp:lastModifiedBy>
  <cp:revision>227</cp:revision>
  <dcterms:created xsi:type="dcterms:W3CDTF">2014-07-14T20:04:21Z</dcterms:created>
  <dcterms:modified xsi:type="dcterms:W3CDTF">2017-08-07T13:18:46Z</dcterms:modified>
  <cp:category>Information Systems</cp:category>
</cp:coreProperties>
</file>