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337" r:id="rId2"/>
    <p:sldId id="345" r:id="rId3"/>
    <p:sldId id="346" r:id="rId4"/>
    <p:sldId id="347" r:id="rId5"/>
    <p:sldId id="348" r:id="rId6"/>
    <p:sldId id="349" r:id="rId7"/>
  </p:sldIdLst>
  <p:sldSz cx="9144000" cy="6858000" type="screen4x3"/>
  <p:notesSz cx="6718300" cy="9855200"/>
  <p:defaultTextStyle>
    <a:defPPr>
      <a:defRPr lang="en-US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UniversGT-Light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635">
          <p15:clr>
            <a:srgbClr val="A4A3A4"/>
          </p15:clr>
        </p15:guide>
        <p15:guide id="4" pos="3061">
          <p15:clr>
            <a:srgbClr val="A4A3A4"/>
          </p15:clr>
        </p15:guide>
        <p15:guide id="5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93890"/>
    <a:srgbClr val="D9782D"/>
    <a:srgbClr val="009FDA"/>
    <a:srgbClr val="E5A430"/>
    <a:srgbClr val="626264"/>
    <a:srgbClr val="CC213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43"/>
    <p:restoredTop sz="94613"/>
  </p:normalViewPr>
  <p:slideViewPr>
    <p:cSldViewPr>
      <p:cViewPr varScale="1">
        <p:scale>
          <a:sx n="119" d="100"/>
          <a:sy n="119" d="100"/>
        </p:scale>
        <p:origin x="1224" y="184"/>
      </p:cViewPr>
      <p:guideLst>
        <p:guide orient="horz" pos="1179"/>
        <p:guide orient="horz"/>
        <p:guide orient="horz" pos="635"/>
        <p:guide pos="3061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689FB07-2344-2547-AE9E-D480D786B641}" type="datetime1">
              <a:rPr lang="en-US" altLang="en-US"/>
              <a:pPr>
                <a:defRPr/>
              </a:pPr>
              <a:t>6/13/17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7DECA0B-C6F3-FD40-BE4C-430A4FB98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3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wrap="square" lIns="87426" tIns="43713" rIns="87426" bIns="43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wrap="square" lIns="87426" tIns="43713" rIns="87426" bIns="43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B8CBD2-D3A6-1B41-B92A-63D1B24D9564}" type="datetime1">
              <a:rPr lang="en-GB" altLang="en-US"/>
              <a:pPr>
                <a:defRPr/>
              </a:pPr>
              <a:t>13/06/2017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6" tIns="43713" rIns="87426" bIns="437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79950"/>
            <a:ext cx="5375275" cy="4435475"/>
          </a:xfrm>
          <a:prstGeom prst="rect">
            <a:avLst/>
          </a:prstGeom>
        </p:spPr>
        <p:txBody>
          <a:bodyPr vert="horz" wrap="square" lIns="87426" tIns="43713" rIns="87426" bIns="43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wrap="square" lIns="87426" tIns="43713" rIns="87426" bIns="43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87426" tIns="43713" rIns="87426" bIns="43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charset="0"/>
              </a:defRPr>
            </a:lvl1pPr>
          </a:lstStyle>
          <a:p>
            <a:pPr>
              <a:defRPr/>
            </a:pPr>
            <a:fld id="{51DC999D-FBB8-9E4C-AD85-BDA352A726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850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3889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2pPr>
    <a:lvl3pPr marL="77787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3pPr>
    <a:lvl4pPr marL="1168400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4pPr>
    <a:lvl5pPr marL="15573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37931725" indent="-37474525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FBB5DFF-200B-3A42-AFAB-A2A9E983E888}" type="slidenum">
              <a:rPr lang="en-GB" altLang="en-US" sz="1100"/>
              <a:pPr>
                <a:spcBef>
                  <a:spcPct val="0"/>
                </a:spcBef>
              </a:pPr>
              <a:t>3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137854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37931725" indent="-37474525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AD4C8B6B-E5B0-8946-B7E4-3692BF04F4D3}" type="slidenum">
              <a:rPr lang="en-GB" altLang="en-US" sz="1100"/>
              <a:pPr>
                <a:spcBef>
                  <a:spcPct val="0"/>
                </a:spcBef>
              </a:pPr>
              <a:t>4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6200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37931725" indent="-37474525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36F063A0-FEF3-8F49-8A6D-F1DF2F374B57}" type="slidenum">
              <a:rPr lang="en-GB" altLang="en-US" sz="1100"/>
              <a:pPr>
                <a:spcBef>
                  <a:spcPct val="0"/>
                </a:spcBef>
              </a:pPr>
              <a:t>5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65512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37931725" indent="-37474525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BFEAA53-3F7D-CE4D-AFB4-861A0A7DA39E}" type="slidenum">
              <a:rPr lang="en-GB" altLang="en-US" sz="1100"/>
              <a:pPr>
                <a:spcBef>
                  <a:spcPct val="0"/>
                </a:spcBef>
              </a:pPr>
              <a:t>6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49968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87338"/>
            <a:ext cx="10826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640000"/>
            <a:ext cx="7310769" cy="252000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000"/>
              </a:lnSpc>
              <a:defRPr sz="5000" spc="-85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49932"/>
            <a:ext cx="7310769" cy="1800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100"/>
              </a:lnSpc>
              <a:buNone/>
              <a:defRPr sz="3000" spc="-34" baseline="0">
                <a:solidFill>
                  <a:schemeClr val="accent1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9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33375"/>
            <a:ext cx="5730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30021"/>
            <a:ext cx="8424000" cy="466731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100"/>
              </a:lnSpc>
              <a:defRPr sz="2400" spc="-85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0768"/>
            <a:ext cx="8424000" cy="4851231"/>
          </a:xfrm>
        </p:spPr>
        <p:txBody>
          <a:bodyPr lIns="0" tIns="0" rIns="0" bIns="0">
            <a:normAutofit/>
          </a:bodyPr>
          <a:lstStyle>
            <a:lvl1pPr marL="184075" indent="-216000">
              <a:lnSpc>
                <a:spcPts val="2200"/>
              </a:lnSpc>
              <a:spcBef>
                <a:spcPts val="0"/>
              </a:spcBef>
              <a:defRPr sz="2200" spc="-17" baseline="0"/>
            </a:lvl1pPr>
            <a:lvl2pPr marL="432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2pPr>
            <a:lvl3pPr marL="648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3pPr>
            <a:lvl4pPr marL="864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4pPr>
            <a:lvl5pPr marL="1080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40400" y="6300788"/>
            <a:ext cx="3043238" cy="3587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000"/>
              </a:lnSpc>
              <a:defRPr sz="800">
                <a:solidFill>
                  <a:schemeClr val="tx2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BP Statistical Review of World Energy </a:t>
            </a:r>
            <a:r>
              <a:rPr lang="en-GB" altLang="en-US" smtClean="0"/>
              <a:t>2017 </a:t>
            </a:r>
            <a:endParaRPr lang="en-GB" altLang="en-US"/>
          </a:p>
          <a:p>
            <a:pPr>
              <a:defRPr/>
            </a:pPr>
            <a:r>
              <a:rPr lang="en-GB" altLang="en-US"/>
              <a:t>© BP </a:t>
            </a:r>
            <a:r>
              <a:rPr lang="en-GB" altLang="en-US" err="1"/>
              <a:t>p.l.c</a:t>
            </a:r>
            <a:r>
              <a:rPr lang="en-GB" altLang="en-US"/>
              <a:t>. </a:t>
            </a:r>
            <a:r>
              <a:rPr lang="en-GB" altLang="en-US" smtClean="0"/>
              <a:t>2017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0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  <a:cs typeface="MS PGothic" pitchFamily="34" charset="-128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  <a:cs typeface="MS PGothic" pitchFamily="34" charset="-128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  <a:cs typeface="MS PGothic" pitchFamily="34" charset="-128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  <a:cs typeface="MS PGothic" pitchFamily="34" charset="-128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UniversGT-Light" pitchFamily="-84" charset="0"/>
          <a:ea typeface="MS PGothic" pitchFamily="34" charset="-128"/>
        </a:defRPr>
      </a:lvl9pPr>
    </p:titleStyle>
    <p:bodyStyle>
      <a:lvl1pPr marL="292100" indent="-292100" algn="l" defTabSz="777875" rtl="0" eaLnBrk="0" fontAlgn="base" hangingPunct="0">
        <a:lnSpc>
          <a:spcPts val="1875"/>
        </a:lnSpc>
        <a:spcBef>
          <a:spcPct val="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1825" indent="-242888" algn="l" defTabSz="777875" rtl="0" eaLnBrk="0" fontAlgn="base" hangingPunct="0">
        <a:lnSpc>
          <a:spcPts val="1875"/>
        </a:lnSpc>
        <a:spcBef>
          <a:spcPct val="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73138" indent="-193675" algn="l" defTabSz="777875" rtl="0" eaLnBrk="0" fontAlgn="base" hangingPunct="0">
        <a:lnSpc>
          <a:spcPts val="1875"/>
        </a:lnSpc>
        <a:spcBef>
          <a:spcPct val="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63663" indent="-193675" algn="l" defTabSz="777875" rtl="0" eaLnBrk="0" fontAlgn="base" hangingPunct="0">
        <a:lnSpc>
          <a:spcPts val="1875"/>
        </a:lnSpc>
        <a:spcBef>
          <a:spcPct val="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752600" indent="-193675" algn="l" defTabSz="777875" rtl="0" eaLnBrk="0" fontAlgn="base" hangingPunct="0">
        <a:lnSpc>
          <a:spcPts val="1875"/>
        </a:lnSpc>
        <a:spcBef>
          <a:spcPct val="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T:\Statistical Review\Statistical Review 2017\Presentation\BP Stats Review Logo Lock Up 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73238"/>
            <a:ext cx="9144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6624638" y="6523038"/>
            <a:ext cx="24479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700">
                <a:solidFill>
                  <a:srgbClr val="006F59"/>
                </a:solidFill>
                <a:latin typeface="UniversGT-LightOblique" charset="0"/>
                <a:ea typeface="UniversGT-LightOblique" charset="0"/>
                <a:cs typeface="UniversGT-LightOblique" charset="0"/>
              </a:rPr>
              <a:t>bp.com/statisticalreview        #BPstats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316913" y="6538913"/>
            <a:ext cx="8953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600">
                <a:solidFill>
                  <a:srgbClr val="006F59"/>
                </a:solidFill>
                <a:latin typeface="UniversGT-LightOblique" charset="0"/>
                <a:ea typeface="UniversGT-LightOblique" charset="0"/>
                <a:cs typeface="UniversGT-LightOblique" charset="0"/>
              </a:rPr>
              <a:t>© BP p.I.c.2017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749300"/>
            <a:ext cx="8423275" cy="466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626264"/>
                </a:solidFill>
                <a:ea typeface="MS PGothic" charset="-128"/>
              </a:rPr>
              <a:t>Coal</a:t>
            </a:r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BP Statistical Review of World Energy 2017 </a:t>
            </a:r>
          </a:p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© BP p.l.c. 2017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11555"/>
          <a:stretch>
            <a:fillRect/>
          </a:stretch>
        </p:blipFill>
        <p:spPr bwMode="auto">
          <a:xfrm>
            <a:off x="360363" y="1341438"/>
            <a:ext cx="84232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65313"/>
            <a:ext cx="8361362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BP Statistical Review of World Energy 2017 </a:t>
            </a:r>
          </a:p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© BP p.l.c. 2017</a:t>
            </a: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360363" y="585788"/>
            <a:ext cx="84232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2400">
                <a:solidFill>
                  <a:srgbClr val="626264"/>
                </a:solidFill>
              </a:rPr>
              <a:t>Coal reserves-to-production (R/P) ratios</a:t>
            </a:r>
          </a:p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1800">
                <a:solidFill>
                  <a:srgbClr val="626264"/>
                </a:solidFill>
              </a:rPr>
              <a:t>Years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395288" y="1557338"/>
            <a:ext cx="1728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200">
                <a:solidFill>
                  <a:srgbClr val="626264"/>
                </a:solidFill>
              </a:rPr>
              <a:t>2016 by region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824413" y="1557338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200">
                <a:solidFill>
                  <a:srgbClr val="626264"/>
                </a:solidFill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66863"/>
            <a:ext cx="83232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BP Statistical Review of World Energy 2017 </a:t>
            </a:r>
          </a:p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© BP p.l.c. 2017</a:t>
            </a:r>
          </a:p>
        </p:txBody>
      </p:sp>
      <p:sp>
        <p:nvSpPr>
          <p:cNvPr id="10243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360363" y="6300788"/>
            <a:ext cx="5368925" cy="358775"/>
          </a:xfrm>
        </p:spPr>
        <p:txBody>
          <a:bodyPr lIns="0" tIns="0" rIns="0" bIns="0"/>
          <a:lstStyle/>
          <a:p>
            <a:pPr marL="0" indent="0" eaLnBrk="1" hangingPunct="1">
              <a:lnSpc>
                <a:spcPts val="1100"/>
              </a:lnSpc>
              <a:buFont typeface="Arial" charset="0"/>
              <a:buNone/>
            </a:pPr>
            <a:r>
              <a:rPr lang="en-GB" altLang="en-US" sz="800">
                <a:solidFill>
                  <a:schemeClr val="tx2"/>
                </a:solidFill>
                <a:ea typeface="MS PGothic" charset="-128"/>
              </a:rPr>
              <a:t>Source: World </a:t>
            </a:r>
            <a:r>
              <a:rPr lang="en-US" altLang="en-US" sz="800">
                <a:solidFill>
                  <a:schemeClr val="tx2"/>
                </a:solidFill>
                <a:ea typeface="MS PGothic" charset="-128"/>
              </a:rPr>
              <a:t>Energy Resources 2013 Survey, World Energy Council.</a:t>
            </a:r>
            <a:endParaRPr lang="en-GB" altLang="en-US" sz="800">
              <a:solidFill>
                <a:schemeClr val="tx2"/>
              </a:solidFill>
              <a:ea typeface="MS PGothic" charset="-128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360363" y="585788"/>
            <a:ext cx="84232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2400">
                <a:solidFill>
                  <a:srgbClr val="626264"/>
                </a:solidFill>
              </a:rPr>
              <a:t>Distribution of proved coal reserves: 1996, 2006 and 2016</a:t>
            </a:r>
          </a:p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1800">
                <a:solidFill>
                  <a:srgbClr val="626264"/>
                </a:solidFill>
              </a:rPr>
              <a:t>Percentage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08175"/>
            <a:ext cx="84201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BP Statistical Review of World Energy 2017 </a:t>
            </a:r>
          </a:p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© BP p.l.c. 2017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60363" y="585788"/>
            <a:ext cx="84232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2400">
                <a:solidFill>
                  <a:srgbClr val="626264"/>
                </a:solidFill>
              </a:rPr>
              <a:t>Coal production/consumption by region</a:t>
            </a:r>
          </a:p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1800">
                <a:solidFill>
                  <a:srgbClr val="626264"/>
                </a:solidFill>
              </a:rPr>
              <a:t>Million tonnes oil equivalent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395288" y="1557338"/>
            <a:ext cx="1728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200">
                <a:solidFill>
                  <a:srgbClr val="626264"/>
                </a:solidFill>
              </a:rPr>
              <a:t>Production by region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4824413" y="1557338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200">
                <a:solidFill>
                  <a:srgbClr val="626264"/>
                </a:solidFill>
              </a:rPr>
              <a:t>Consumption by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08125"/>
            <a:ext cx="83454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BP Statistical Review of World Energy 2017 </a:t>
            </a:r>
          </a:p>
          <a:p>
            <a:pPr>
              <a:lnSpc>
                <a:spcPts val="1000"/>
              </a:lnSpc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© BP p.l.c. 2017</a:t>
            </a:r>
          </a:p>
          <a:p>
            <a:pPr>
              <a:lnSpc>
                <a:spcPts val="1000"/>
              </a:lnSpc>
              <a:buFontTx/>
              <a:buNone/>
            </a:pPr>
            <a:endParaRPr lang="en-GB" altLang="en-US" sz="800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360363" y="585788"/>
            <a:ext cx="84232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1pPr>
            <a:lvl2pPr marL="37931725" indent="-3747452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2pPr>
            <a:lvl3pPr marL="973138" indent="-193675">
              <a:lnSpc>
                <a:spcPts val="1875"/>
              </a:lnSpc>
              <a:buFont typeface="Arial" charset="0"/>
              <a:buChar char="•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3pPr>
            <a:lvl4pPr marL="1363663" indent="-193675">
              <a:lnSpc>
                <a:spcPts val="1875"/>
              </a:lnSpc>
              <a:buFont typeface="Arial" charset="0"/>
              <a:buChar char="–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4pPr>
            <a:lvl5pPr marL="1752600" indent="-193675">
              <a:lnSpc>
                <a:spcPts val="1875"/>
              </a:lnSpc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5pPr>
            <a:lvl6pPr marL="22098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6pPr>
            <a:lvl7pPr marL="26670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7pPr>
            <a:lvl8pPr marL="31242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8pPr>
            <a:lvl9pPr marL="3581400" indent="-193675" defTabSz="777875" eaLnBrk="0" fontAlgn="base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UniversGT-Light" charset="0"/>
                <a:ea typeface="MS PGothic" charset="-128"/>
              </a:defRPr>
            </a:lvl9pPr>
          </a:lstStyle>
          <a:p>
            <a:pPr eaLnBrk="1" hangingPunct="1">
              <a:lnSpc>
                <a:spcPts val="2300"/>
              </a:lnSpc>
              <a:buFontTx/>
              <a:buNone/>
            </a:pPr>
            <a:r>
              <a:rPr lang="en-GB" altLang="en-US" sz="2400">
                <a:solidFill>
                  <a:srgbClr val="626264"/>
                </a:solidFill>
              </a:rPr>
              <a:t>Coal prices</a:t>
            </a:r>
            <a:br>
              <a:rPr lang="en-GB" altLang="en-US" sz="2400">
                <a:solidFill>
                  <a:srgbClr val="626264"/>
                </a:solidFill>
              </a:rPr>
            </a:br>
            <a:r>
              <a:rPr lang="en-GB" altLang="en-US" sz="1800">
                <a:solidFill>
                  <a:srgbClr val="626264"/>
                </a:solidFill>
              </a:rPr>
              <a:t>US dollars per tonne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P">
      <a:dk1>
        <a:sysClr val="windowText" lastClr="000000"/>
      </a:dk1>
      <a:lt1>
        <a:sysClr val="window" lastClr="FFFFFF"/>
      </a:lt1>
      <a:dk2>
        <a:srgbClr val="7BC143"/>
      </a:dk2>
      <a:lt2>
        <a:srgbClr val="FFE513"/>
      </a:lt2>
      <a:accent1>
        <a:srgbClr val="006A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P Theme Fonts">
      <a:majorFont>
        <a:latin typeface="UniversGT-Light"/>
        <a:ea typeface=""/>
        <a:cs typeface=""/>
      </a:majorFont>
      <a:minorFont>
        <a:latin typeface="UniversGT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</Words>
  <Application>Microsoft Macintosh PowerPoint</Application>
  <PresentationFormat>On-screen Show (4:3)</PresentationFormat>
  <Paragraphs>29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UniversGT-Light</vt:lpstr>
      <vt:lpstr>MS PGothic</vt:lpstr>
      <vt:lpstr>Arial</vt:lpstr>
      <vt:lpstr>Calibri</vt:lpstr>
      <vt:lpstr>UniversGT-LightOblique</vt:lpstr>
      <vt:lpstr>Office Theme</vt:lpstr>
      <vt:lpstr>PowerPoint Presentation</vt:lpstr>
      <vt:lpstr>Coal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Oil consumption; oil production; oil supply; oil demand; oil trade flows by region; oil prices</cp:keywords>
  <dc:description>Charts, graphs, and maps showing oil consumption, production, prices, trade flows, supply, demand for countries, regions and over time.</dc:description>
  <cp:lastModifiedBy>Microsoft Office User</cp:lastModifiedBy>
  <cp:revision>1</cp:revision>
  <cp:lastPrinted>2014-06-05T12:09:40Z</cp:lastPrinted>
  <dcterms:created xsi:type="dcterms:W3CDTF">2017-06-13T12:47:38Z</dcterms:created>
  <dcterms:modified xsi:type="dcterms:W3CDTF">2017-06-13T12:47:58Z</dcterms:modified>
</cp:coreProperties>
</file>