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58" r:id="rId4"/>
    <p:sldId id="261" r:id="rId5"/>
    <p:sldId id="259"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7B34A2-F7CA-42F5-A48E-53A09FD28211}" v="397" dt="2021-10-21T06:58:47.9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4" d="100"/>
          <a:sy n="74" d="100"/>
        </p:scale>
        <p:origin x="-37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570CE7-FE2F-410B-A695-98892C97AD9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62484EB-4AE1-42BC-931A-1C32F45423CA}">
      <dgm:prSet/>
      <dgm:spPr/>
      <dgm:t>
        <a:bodyPr/>
        <a:lstStyle/>
        <a:p>
          <a:pPr>
            <a:lnSpc>
              <a:spcPct val="100000"/>
            </a:lnSpc>
          </a:pPr>
          <a:r>
            <a:rPr lang="en-US" b="1" dirty="0"/>
            <a:t>Vitamin C defi- </a:t>
          </a:r>
          <a:r>
            <a:rPr lang="en-US" b="1" dirty="0" err="1"/>
            <a:t>ciency</a:t>
          </a:r>
          <a:r>
            <a:rPr lang="en-US" b="1" dirty="0"/>
            <a:t> is generally defined as a serum (or plasma) concentration &lt; 11.4 micromoles per liter (mmol/L) or the level at which signs and symptoms of scurvy begin to appear. </a:t>
          </a:r>
          <a:endParaRPr lang="en-US" dirty="0"/>
        </a:p>
      </dgm:t>
    </dgm:pt>
    <dgm:pt modelId="{5A14D5C9-C090-4B5E-8C70-C1FFD46EB2BA}" type="parTrans" cxnId="{9A5EBEC7-A329-4EF4-B957-9883798F75DF}">
      <dgm:prSet/>
      <dgm:spPr/>
      <dgm:t>
        <a:bodyPr/>
        <a:lstStyle/>
        <a:p>
          <a:endParaRPr lang="en-US"/>
        </a:p>
      </dgm:t>
    </dgm:pt>
    <dgm:pt modelId="{50C186B5-670E-4D03-B646-14A82B4477B5}" type="sibTrans" cxnId="{9A5EBEC7-A329-4EF4-B957-9883798F75DF}">
      <dgm:prSet/>
      <dgm:spPr/>
      <dgm:t>
        <a:bodyPr/>
        <a:lstStyle/>
        <a:p>
          <a:endParaRPr lang="en-US"/>
        </a:p>
      </dgm:t>
    </dgm:pt>
    <dgm:pt modelId="{EE177DE9-A56B-4558-A2BD-063CB5677E3B}">
      <dgm:prSet/>
      <dgm:spPr/>
      <dgm:t>
        <a:bodyPr/>
        <a:lstStyle/>
        <a:p>
          <a:pPr>
            <a:lnSpc>
              <a:spcPct val="100000"/>
            </a:lnSpc>
          </a:pPr>
          <a:r>
            <a:rPr lang="en-US" b="1" dirty="0"/>
            <a:t>A low serum (or plasma) concentration is 11.4 to 23.0 mmol</a:t>
          </a:r>
          <a:r>
            <a:rPr lang="en-US" b="1" dirty="0">
              <a:latin typeface="Modern Love"/>
            </a:rPr>
            <a:t>/L</a:t>
          </a:r>
          <a:endParaRPr lang="en-US" b="1" dirty="0"/>
        </a:p>
      </dgm:t>
    </dgm:pt>
    <dgm:pt modelId="{6AADDC26-2310-4DF9-8E2B-13558356BCFB}" type="parTrans" cxnId="{97AC1CC7-6A5F-4AAD-80DE-A7DCDDB8FC12}">
      <dgm:prSet/>
      <dgm:spPr/>
      <dgm:t>
        <a:bodyPr/>
        <a:lstStyle/>
        <a:p>
          <a:endParaRPr lang="en-US"/>
        </a:p>
      </dgm:t>
    </dgm:pt>
    <dgm:pt modelId="{13E12FE1-AD55-4527-B4C9-17ED48354DE8}" type="sibTrans" cxnId="{97AC1CC7-6A5F-4AAD-80DE-A7DCDDB8FC12}">
      <dgm:prSet/>
      <dgm:spPr/>
      <dgm:t>
        <a:bodyPr/>
        <a:lstStyle/>
        <a:p>
          <a:endParaRPr lang="en-US"/>
        </a:p>
      </dgm:t>
    </dgm:pt>
    <dgm:pt modelId="{D57857BA-828A-48E5-BF38-20DC79958E18}">
      <dgm:prSet phldr="0"/>
      <dgm:spPr/>
      <dgm:t>
        <a:bodyPr/>
        <a:lstStyle/>
        <a:p>
          <a:pPr>
            <a:lnSpc>
              <a:spcPct val="100000"/>
            </a:lnSpc>
          </a:pPr>
          <a:endParaRPr lang="en-US" b="0" dirty="0"/>
        </a:p>
      </dgm:t>
    </dgm:pt>
    <dgm:pt modelId="{33AC84DD-15D3-4808-915B-11982E787882}" type="parTrans" cxnId="{82D0B9B7-F6DC-444E-80CC-1F76DD3946C4}">
      <dgm:prSet/>
      <dgm:spPr/>
    </dgm:pt>
    <dgm:pt modelId="{48400972-9906-4229-B6DA-50E39C2DBE28}" type="sibTrans" cxnId="{82D0B9B7-F6DC-444E-80CC-1F76DD3946C4}">
      <dgm:prSet/>
      <dgm:spPr/>
    </dgm:pt>
    <dgm:pt modelId="{865A85E4-3967-45BA-983D-B2396AE4B8E8}" type="pres">
      <dgm:prSet presAssocID="{F5570CE7-FE2F-410B-A695-98892C97AD98}" presName="root" presStyleCnt="0">
        <dgm:presLayoutVars>
          <dgm:dir/>
          <dgm:resizeHandles val="exact"/>
        </dgm:presLayoutVars>
      </dgm:prSet>
      <dgm:spPr/>
      <dgm:t>
        <a:bodyPr/>
        <a:lstStyle/>
        <a:p>
          <a:pPr rtl="1"/>
          <a:endParaRPr lang="ar-SA"/>
        </a:p>
      </dgm:t>
    </dgm:pt>
    <dgm:pt modelId="{075D97CE-66F4-48AB-BE4F-B480170C08B5}" type="pres">
      <dgm:prSet presAssocID="{562484EB-4AE1-42BC-931A-1C32F45423CA}" presName="compNode" presStyleCnt="0"/>
      <dgm:spPr/>
    </dgm:pt>
    <dgm:pt modelId="{F51E48B6-3E46-47FE-912B-6D00823FCA1C}" type="pres">
      <dgm:prSet presAssocID="{562484EB-4AE1-42BC-931A-1C32F45423CA}" presName="bgRect" presStyleLbl="bgShp" presStyleIdx="0" presStyleCnt="3"/>
      <dgm:spPr/>
    </dgm:pt>
    <dgm:pt modelId="{B0F26936-1B9C-44E4-AC34-2F7F62EA2E0D}" type="pres">
      <dgm:prSet presAssocID="{562484EB-4AE1-42BC-931A-1C32F45423C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Eye dropper"/>
        </a:ext>
      </dgm:extLst>
    </dgm:pt>
    <dgm:pt modelId="{F2CC7287-B248-46CC-A986-CBAD593D76D6}" type="pres">
      <dgm:prSet presAssocID="{562484EB-4AE1-42BC-931A-1C32F45423CA}" presName="spaceRect" presStyleCnt="0"/>
      <dgm:spPr/>
    </dgm:pt>
    <dgm:pt modelId="{1DEBE6ED-8506-4A08-9E64-F586B98ED250}" type="pres">
      <dgm:prSet presAssocID="{562484EB-4AE1-42BC-931A-1C32F45423CA}" presName="parTx" presStyleLbl="revTx" presStyleIdx="0" presStyleCnt="3">
        <dgm:presLayoutVars>
          <dgm:chMax val="0"/>
          <dgm:chPref val="0"/>
        </dgm:presLayoutVars>
      </dgm:prSet>
      <dgm:spPr/>
      <dgm:t>
        <a:bodyPr/>
        <a:lstStyle/>
        <a:p>
          <a:pPr rtl="1"/>
          <a:endParaRPr lang="ar-SA"/>
        </a:p>
      </dgm:t>
    </dgm:pt>
    <dgm:pt modelId="{E195CFC6-9E6E-436B-85AE-02267791C780}" type="pres">
      <dgm:prSet presAssocID="{50C186B5-670E-4D03-B646-14A82B4477B5}" presName="sibTrans" presStyleCnt="0"/>
      <dgm:spPr/>
    </dgm:pt>
    <dgm:pt modelId="{B8A2BCC5-85C5-4302-938F-90D24ECA8C7B}" type="pres">
      <dgm:prSet presAssocID="{EE177DE9-A56B-4558-A2BD-063CB5677E3B}" presName="compNode" presStyleCnt="0"/>
      <dgm:spPr/>
    </dgm:pt>
    <dgm:pt modelId="{82D826AC-0784-4B17-A32A-C852EF04B631}" type="pres">
      <dgm:prSet presAssocID="{EE177DE9-A56B-4558-A2BD-063CB5677E3B}" presName="bgRect" presStyleLbl="bgShp" presStyleIdx="1" presStyleCnt="3"/>
      <dgm:spPr/>
    </dgm:pt>
    <dgm:pt modelId="{E145B263-FF8A-4C52-A333-567DA32D3700}" type="pres">
      <dgm:prSet presAssocID="{EE177DE9-A56B-4558-A2BD-063CB5677E3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Test tubes"/>
        </a:ext>
      </dgm:extLst>
    </dgm:pt>
    <dgm:pt modelId="{45248644-2916-4470-B4A0-905926F44086}" type="pres">
      <dgm:prSet presAssocID="{EE177DE9-A56B-4558-A2BD-063CB5677E3B}" presName="spaceRect" presStyleCnt="0"/>
      <dgm:spPr/>
    </dgm:pt>
    <dgm:pt modelId="{047AD069-B4B9-42DD-BA2A-9F6AE141FAB3}" type="pres">
      <dgm:prSet presAssocID="{EE177DE9-A56B-4558-A2BD-063CB5677E3B}" presName="parTx" presStyleLbl="revTx" presStyleIdx="1" presStyleCnt="3">
        <dgm:presLayoutVars>
          <dgm:chMax val="0"/>
          <dgm:chPref val="0"/>
        </dgm:presLayoutVars>
      </dgm:prSet>
      <dgm:spPr/>
      <dgm:t>
        <a:bodyPr/>
        <a:lstStyle/>
        <a:p>
          <a:pPr rtl="1"/>
          <a:endParaRPr lang="ar-SA"/>
        </a:p>
      </dgm:t>
    </dgm:pt>
    <dgm:pt modelId="{BD5D0BDE-C031-49E8-81A0-E6648EC61AF3}" type="pres">
      <dgm:prSet presAssocID="{13E12FE1-AD55-4527-B4C9-17ED48354DE8}" presName="sibTrans" presStyleCnt="0"/>
      <dgm:spPr/>
    </dgm:pt>
    <dgm:pt modelId="{F1FA0D62-82C8-49CD-AEEC-B06A528739DE}" type="pres">
      <dgm:prSet presAssocID="{D57857BA-828A-48E5-BF38-20DC79958E18}" presName="compNode" presStyleCnt="0"/>
      <dgm:spPr/>
    </dgm:pt>
    <dgm:pt modelId="{76088652-E7AF-4CF1-BCCF-040A43F36E53}" type="pres">
      <dgm:prSet presAssocID="{D57857BA-828A-48E5-BF38-20DC79958E18}" presName="bgRect" presStyleLbl="bgShp" presStyleIdx="2" presStyleCnt="3"/>
      <dgm:spPr/>
    </dgm:pt>
    <dgm:pt modelId="{C1524C03-CE7C-430B-B47A-9A7620A453C0}" type="pres">
      <dgm:prSet presAssocID="{D57857BA-828A-48E5-BF38-20DC79958E18}" presName="iconRect" presStyleLbl="node1" presStyleIdx="2" presStyleCnt="3"/>
      <dgm:spPr/>
    </dgm:pt>
    <dgm:pt modelId="{813A4624-0CAE-43A6-AFEE-C947AD4BA18E}" type="pres">
      <dgm:prSet presAssocID="{D57857BA-828A-48E5-BF38-20DC79958E18}" presName="spaceRect" presStyleCnt="0"/>
      <dgm:spPr/>
    </dgm:pt>
    <dgm:pt modelId="{18B6F9A3-E820-42E9-8C33-2B537F718A6D}" type="pres">
      <dgm:prSet presAssocID="{D57857BA-828A-48E5-BF38-20DC79958E18}" presName="parTx" presStyleLbl="revTx" presStyleIdx="2" presStyleCnt="3">
        <dgm:presLayoutVars>
          <dgm:chMax val="0"/>
          <dgm:chPref val="0"/>
        </dgm:presLayoutVars>
      </dgm:prSet>
      <dgm:spPr/>
      <dgm:t>
        <a:bodyPr/>
        <a:lstStyle/>
        <a:p>
          <a:pPr rtl="1"/>
          <a:endParaRPr lang="ar-SA"/>
        </a:p>
      </dgm:t>
    </dgm:pt>
  </dgm:ptLst>
  <dgm:cxnLst>
    <dgm:cxn modelId="{4C9E95C5-330E-4853-AB07-061266B557C4}" type="presOf" srcId="{EE177DE9-A56B-4558-A2BD-063CB5677E3B}" destId="{047AD069-B4B9-42DD-BA2A-9F6AE141FAB3}" srcOrd="0" destOrd="0" presId="urn:microsoft.com/office/officeart/2018/2/layout/IconVerticalSolidList"/>
    <dgm:cxn modelId="{97AC1CC7-6A5F-4AAD-80DE-A7DCDDB8FC12}" srcId="{F5570CE7-FE2F-410B-A695-98892C97AD98}" destId="{EE177DE9-A56B-4558-A2BD-063CB5677E3B}" srcOrd="1" destOrd="0" parTransId="{6AADDC26-2310-4DF9-8E2B-13558356BCFB}" sibTransId="{13E12FE1-AD55-4527-B4C9-17ED48354DE8}"/>
    <dgm:cxn modelId="{6A05019E-835B-4AC6-9CEC-A666591DA40F}" type="presOf" srcId="{F5570CE7-FE2F-410B-A695-98892C97AD98}" destId="{865A85E4-3967-45BA-983D-B2396AE4B8E8}" srcOrd="0" destOrd="0" presId="urn:microsoft.com/office/officeart/2018/2/layout/IconVerticalSolidList"/>
    <dgm:cxn modelId="{119E5226-49D3-4E1C-961F-A39B14FD8495}" type="presOf" srcId="{562484EB-4AE1-42BC-931A-1C32F45423CA}" destId="{1DEBE6ED-8506-4A08-9E64-F586B98ED250}" srcOrd="0" destOrd="0" presId="urn:microsoft.com/office/officeart/2018/2/layout/IconVerticalSolidList"/>
    <dgm:cxn modelId="{82D0B9B7-F6DC-444E-80CC-1F76DD3946C4}" srcId="{F5570CE7-FE2F-410B-A695-98892C97AD98}" destId="{D57857BA-828A-48E5-BF38-20DC79958E18}" srcOrd="2" destOrd="0" parTransId="{33AC84DD-15D3-4808-915B-11982E787882}" sibTransId="{48400972-9906-4229-B6DA-50E39C2DBE28}"/>
    <dgm:cxn modelId="{9A5EBEC7-A329-4EF4-B957-9883798F75DF}" srcId="{F5570CE7-FE2F-410B-A695-98892C97AD98}" destId="{562484EB-4AE1-42BC-931A-1C32F45423CA}" srcOrd="0" destOrd="0" parTransId="{5A14D5C9-C090-4B5E-8C70-C1FFD46EB2BA}" sibTransId="{50C186B5-670E-4D03-B646-14A82B4477B5}"/>
    <dgm:cxn modelId="{49A8659A-A06D-4AAA-81F0-CC5889566E2F}" type="presOf" srcId="{D57857BA-828A-48E5-BF38-20DC79958E18}" destId="{18B6F9A3-E820-42E9-8C33-2B537F718A6D}" srcOrd="0" destOrd="0" presId="urn:microsoft.com/office/officeart/2018/2/layout/IconVerticalSolidList"/>
    <dgm:cxn modelId="{B6BDB5F7-BA1C-4A98-9FE5-C12A8EFEC2EE}" type="presParOf" srcId="{865A85E4-3967-45BA-983D-B2396AE4B8E8}" destId="{075D97CE-66F4-48AB-BE4F-B480170C08B5}" srcOrd="0" destOrd="0" presId="urn:microsoft.com/office/officeart/2018/2/layout/IconVerticalSolidList"/>
    <dgm:cxn modelId="{5A6D6459-C5A7-4EA8-A880-56BDFDEAEB6D}" type="presParOf" srcId="{075D97CE-66F4-48AB-BE4F-B480170C08B5}" destId="{F51E48B6-3E46-47FE-912B-6D00823FCA1C}" srcOrd="0" destOrd="0" presId="urn:microsoft.com/office/officeart/2018/2/layout/IconVerticalSolidList"/>
    <dgm:cxn modelId="{CEB8B7D4-5DE4-4702-8075-75088C40A7F9}" type="presParOf" srcId="{075D97CE-66F4-48AB-BE4F-B480170C08B5}" destId="{B0F26936-1B9C-44E4-AC34-2F7F62EA2E0D}" srcOrd="1" destOrd="0" presId="urn:microsoft.com/office/officeart/2018/2/layout/IconVerticalSolidList"/>
    <dgm:cxn modelId="{A65CF158-F890-4113-B72E-2EEBB4D5CF28}" type="presParOf" srcId="{075D97CE-66F4-48AB-BE4F-B480170C08B5}" destId="{F2CC7287-B248-46CC-A986-CBAD593D76D6}" srcOrd="2" destOrd="0" presId="urn:microsoft.com/office/officeart/2018/2/layout/IconVerticalSolidList"/>
    <dgm:cxn modelId="{B7A64881-A3C4-41C6-8ACF-F2C83667B47C}" type="presParOf" srcId="{075D97CE-66F4-48AB-BE4F-B480170C08B5}" destId="{1DEBE6ED-8506-4A08-9E64-F586B98ED250}" srcOrd="3" destOrd="0" presId="urn:microsoft.com/office/officeart/2018/2/layout/IconVerticalSolidList"/>
    <dgm:cxn modelId="{69F69F3F-3E8D-4FF6-9E91-565AA5EB8209}" type="presParOf" srcId="{865A85E4-3967-45BA-983D-B2396AE4B8E8}" destId="{E195CFC6-9E6E-436B-85AE-02267791C780}" srcOrd="1" destOrd="0" presId="urn:microsoft.com/office/officeart/2018/2/layout/IconVerticalSolidList"/>
    <dgm:cxn modelId="{A9A2A8A9-A5A2-460C-A5EE-C96F07A7617F}" type="presParOf" srcId="{865A85E4-3967-45BA-983D-B2396AE4B8E8}" destId="{B8A2BCC5-85C5-4302-938F-90D24ECA8C7B}" srcOrd="2" destOrd="0" presId="urn:microsoft.com/office/officeart/2018/2/layout/IconVerticalSolidList"/>
    <dgm:cxn modelId="{316570BE-5CE5-4369-9AE1-5FC7E213DED8}" type="presParOf" srcId="{B8A2BCC5-85C5-4302-938F-90D24ECA8C7B}" destId="{82D826AC-0784-4B17-A32A-C852EF04B631}" srcOrd="0" destOrd="0" presId="urn:microsoft.com/office/officeart/2018/2/layout/IconVerticalSolidList"/>
    <dgm:cxn modelId="{765A1903-F6FA-444B-AB89-9A641EA75A35}" type="presParOf" srcId="{B8A2BCC5-85C5-4302-938F-90D24ECA8C7B}" destId="{E145B263-FF8A-4C52-A333-567DA32D3700}" srcOrd="1" destOrd="0" presId="urn:microsoft.com/office/officeart/2018/2/layout/IconVerticalSolidList"/>
    <dgm:cxn modelId="{57A676CA-1068-4AA9-A964-1241E225E2E8}" type="presParOf" srcId="{B8A2BCC5-85C5-4302-938F-90D24ECA8C7B}" destId="{45248644-2916-4470-B4A0-905926F44086}" srcOrd="2" destOrd="0" presId="urn:microsoft.com/office/officeart/2018/2/layout/IconVerticalSolidList"/>
    <dgm:cxn modelId="{28985B79-10E5-4F40-9335-846283ADE9F5}" type="presParOf" srcId="{B8A2BCC5-85C5-4302-938F-90D24ECA8C7B}" destId="{047AD069-B4B9-42DD-BA2A-9F6AE141FAB3}" srcOrd="3" destOrd="0" presId="urn:microsoft.com/office/officeart/2018/2/layout/IconVerticalSolidList"/>
    <dgm:cxn modelId="{4D92BA9A-5526-4E84-9404-A05822C7F537}" type="presParOf" srcId="{865A85E4-3967-45BA-983D-B2396AE4B8E8}" destId="{BD5D0BDE-C031-49E8-81A0-E6648EC61AF3}" srcOrd="3" destOrd="0" presId="urn:microsoft.com/office/officeart/2018/2/layout/IconVerticalSolidList"/>
    <dgm:cxn modelId="{2E8C0EF9-FA21-4096-B0CE-D567AF156FD8}" type="presParOf" srcId="{865A85E4-3967-45BA-983D-B2396AE4B8E8}" destId="{F1FA0D62-82C8-49CD-AEEC-B06A528739DE}" srcOrd="4" destOrd="0" presId="urn:microsoft.com/office/officeart/2018/2/layout/IconVerticalSolidList"/>
    <dgm:cxn modelId="{0CD09ADC-FB98-4ECD-95CD-4724407BB93D}" type="presParOf" srcId="{F1FA0D62-82C8-49CD-AEEC-B06A528739DE}" destId="{76088652-E7AF-4CF1-BCCF-040A43F36E53}" srcOrd="0" destOrd="0" presId="urn:microsoft.com/office/officeart/2018/2/layout/IconVerticalSolidList"/>
    <dgm:cxn modelId="{349C8D56-1588-4F56-8BC2-74C6BD31CFEE}" type="presParOf" srcId="{F1FA0D62-82C8-49CD-AEEC-B06A528739DE}" destId="{C1524C03-CE7C-430B-B47A-9A7620A453C0}" srcOrd="1" destOrd="0" presId="urn:microsoft.com/office/officeart/2018/2/layout/IconVerticalSolidList"/>
    <dgm:cxn modelId="{9A340AD4-2117-4443-969D-88D80268E68A}" type="presParOf" srcId="{F1FA0D62-82C8-49CD-AEEC-B06A528739DE}" destId="{813A4624-0CAE-43A6-AFEE-C947AD4BA18E}" srcOrd="2" destOrd="0" presId="urn:microsoft.com/office/officeart/2018/2/layout/IconVerticalSolidList"/>
    <dgm:cxn modelId="{4747BBF6-0297-49CA-B31A-6BFC3A6DC7D1}" type="presParOf" srcId="{F1FA0D62-82C8-49CD-AEEC-B06A528739DE}" destId="{18B6F9A3-E820-42E9-8C33-2B537F718A6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1E48B6-3E46-47FE-912B-6D00823FCA1C}">
      <dsp:nvSpPr>
        <dsp:cNvPr id="0" name=""/>
        <dsp:cNvSpPr/>
      </dsp:nvSpPr>
      <dsp:spPr>
        <a:xfrm>
          <a:off x="0" y="675"/>
          <a:ext cx="6900512" cy="15813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F26936-1B9C-44E4-AC34-2F7F62EA2E0D}">
      <dsp:nvSpPr>
        <dsp:cNvPr id="0" name=""/>
        <dsp:cNvSpPr/>
      </dsp:nvSpPr>
      <dsp:spPr>
        <a:xfrm>
          <a:off x="478363" y="356483"/>
          <a:ext cx="869752" cy="8697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EBE6ED-8506-4A08-9E64-F586B98ED250}">
      <dsp:nvSpPr>
        <dsp:cNvPr id="0" name=""/>
        <dsp:cNvSpPr/>
      </dsp:nvSpPr>
      <dsp:spPr>
        <a:xfrm>
          <a:off x="1826480" y="675"/>
          <a:ext cx="5074031" cy="1581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361" tIns="167361" rIns="167361" bIns="167361" numCol="1" spcCol="1270" anchor="ctr" anchorCtr="0">
          <a:noAutofit/>
        </a:bodyPr>
        <a:lstStyle/>
        <a:p>
          <a:pPr lvl="0" algn="l" defTabSz="755650">
            <a:lnSpc>
              <a:spcPct val="100000"/>
            </a:lnSpc>
            <a:spcBef>
              <a:spcPct val="0"/>
            </a:spcBef>
            <a:spcAft>
              <a:spcPct val="35000"/>
            </a:spcAft>
          </a:pPr>
          <a:r>
            <a:rPr lang="en-US" sz="1700" b="1" kern="1200" dirty="0"/>
            <a:t>Vitamin C defi- </a:t>
          </a:r>
          <a:r>
            <a:rPr lang="en-US" sz="1700" b="1" kern="1200" dirty="0" err="1"/>
            <a:t>ciency</a:t>
          </a:r>
          <a:r>
            <a:rPr lang="en-US" sz="1700" b="1" kern="1200" dirty="0"/>
            <a:t> is generally defined as a serum (or plasma) concentration &lt; 11.4 micromoles per liter (mmol/L) or the level at which signs and symptoms of scurvy begin to appear. </a:t>
          </a:r>
          <a:endParaRPr lang="en-US" sz="1700" kern="1200" dirty="0"/>
        </a:p>
      </dsp:txBody>
      <dsp:txXfrm>
        <a:off x="1826480" y="675"/>
        <a:ext cx="5074031" cy="1581368"/>
      </dsp:txXfrm>
    </dsp:sp>
    <dsp:sp modelId="{82D826AC-0784-4B17-A32A-C852EF04B631}">
      <dsp:nvSpPr>
        <dsp:cNvPr id="0" name=""/>
        <dsp:cNvSpPr/>
      </dsp:nvSpPr>
      <dsp:spPr>
        <a:xfrm>
          <a:off x="0" y="1977386"/>
          <a:ext cx="6900512" cy="15813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45B263-FF8A-4C52-A333-567DA32D3700}">
      <dsp:nvSpPr>
        <dsp:cNvPr id="0" name=""/>
        <dsp:cNvSpPr/>
      </dsp:nvSpPr>
      <dsp:spPr>
        <a:xfrm>
          <a:off x="478363" y="2333194"/>
          <a:ext cx="869752" cy="8697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47AD069-B4B9-42DD-BA2A-9F6AE141FAB3}">
      <dsp:nvSpPr>
        <dsp:cNvPr id="0" name=""/>
        <dsp:cNvSpPr/>
      </dsp:nvSpPr>
      <dsp:spPr>
        <a:xfrm>
          <a:off x="1826480" y="1977386"/>
          <a:ext cx="5074031" cy="1581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361" tIns="167361" rIns="167361" bIns="167361" numCol="1" spcCol="1270" anchor="ctr" anchorCtr="0">
          <a:noAutofit/>
        </a:bodyPr>
        <a:lstStyle/>
        <a:p>
          <a:pPr lvl="0" algn="l" defTabSz="755650">
            <a:lnSpc>
              <a:spcPct val="100000"/>
            </a:lnSpc>
            <a:spcBef>
              <a:spcPct val="0"/>
            </a:spcBef>
            <a:spcAft>
              <a:spcPct val="35000"/>
            </a:spcAft>
          </a:pPr>
          <a:r>
            <a:rPr lang="en-US" sz="1700" b="1" kern="1200" dirty="0"/>
            <a:t>A low serum (or plasma) concentration is 11.4 to 23.0 mmol</a:t>
          </a:r>
          <a:r>
            <a:rPr lang="en-US" sz="1700" b="1" kern="1200" dirty="0">
              <a:latin typeface="Modern Love"/>
            </a:rPr>
            <a:t>/L</a:t>
          </a:r>
          <a:endParaRPr lang="en-US" sz="1700" b="1" kern="1200" dirty="0"/>
        </a:p>
      </dsp:txBody>
      <dsp:txXfrm>
        <a:off x="1826480" y="1977386"/>
        <a:ext cx="5074031" cy="1581368"/>
      </dsp:txXfrm>
    </dsp:sp>
    <dsp:sp modelId="{76088652-E7AF-4CF1-BCCF-040A43F36E53}">
      <dsp:nvSpPr>
        <dsp:cNvPr id="0" name=""/>
        <dsp:cNvSpPr/>
      </dsp:nvSpPr>
      <dsp:spPr>
        <a:xfrm>
          <a:off x="0" y="3954096"/>
          <a:ext cx="6900512" cy="15813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524C03-CE7C-430B-B47A-9A7620A453C0}">
      <dsp:nvSpPr>
        <dsp:cNvPr id="0" name=""/>
        <dsp:cNvSpPr/>
      </dsp:nvSpPr>
      <dsp:spPr>
        <a:xfrm>
          <a:off x="478363" y="4309904"/>
          <a:ext cx="869752" cy="869752"/>
        </a:xfrm>
        <a:prstGeom prst="rect">
          <a:avLst/>
        </a:prstGeom>
        <a:solidFill>
          <a:schemeClr val="accent4">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B6F9A3-E820-42E9-8C33-2B537F718A6D}">
      <dsp:nvSpPr>
        <dsp:cNvPr id="0" name=""/>
        <dsp:cNvSpPr/>
      </dsp:nvSpPr>
      <dsp:spPr>
        <a:xfrm>
          <a:off x="1826480" y="3954096"/>
          <a:ext cx="5074031" cy="1581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361" tIns="167361" rIns="167361" bIns="167361" numCol="1" spcCol="1270" anchor="ctr" anchorCtr="0">
          <a:noAutofit/>
        </a:bodyPr>
        <a:lstStyle/>
        <a:p>
          <a:pPr lvl="0" algn="l" defTabSz="755650">
            <a:lnSpc>
              <a:spcPct val="100000"/>
            </a:lnSpc>
            <a:spcBef>
              <a:spcPct val="0"/>
            </a:spcBef>
            <a:spcAft>
              <a:spcPct val="35000"/>
            </a:spcAft>
          </a:pPr>
          <a:endParaRPr lang="en-US" sz="1700" b="0" kern="1200" dirty="0"/>
        </a:p>
      </dsp:txBody>
      <dsp:txXfrm>
        <a:off x="1826480" y="3954096"/>
        <a:ext cx="5074031" cy="158136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xmlns=""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xmlns=""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E11CD474-E5E1-4D01-97F6-0C9FC09332C0}"/>
              </a:ext>
            </a:extLst>
          </p:cNvPr>
          <p:cNvSpPr>
            <a:spLocks noGrp="1"/>
          </p:cNvSpPr>
          <p:nvPr>
            <p:ph type="dt" sz="half" idx="10"/>
          </p:nvPr>
        </p:nvSpPr>
        <p:spPr/>
        <p:txBody>
          <a:bodyPr/>
          <a:lstStyle/>
          <a:p>
            <a:fld id="{72345051-2045-45DA-935E-2E3CA1A69ADC}" type="datetimeFigureOut">
              <a:rPr lang="en-US" smtClean="0"/>
              <a:t>10/21/2021</a:t>
            </a:fld>
            <a:endParaRPr lang="en-US" dirty="0"/>
          </a:p>
        </p:txBody>
      </p:sp>
      <p:sp>
        <p:nvSpPr>
          <p:cNvPr id="5" name="Footer Placeholder 4">
            <a:extLst>
              <a:ext uri="{FF2B5EF4-FFF2-40B4-BE49-F238E27FC236}">
                <a16:creationId xmlns:a16="http://schemas.microsoft.com/office/drawing/2014/main" xmlns=""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167958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34084D1E-BC98-44E4-8D2C-89CCDC293331}"/>
              </a:ext>
            </a:extLst>
          </p:cNvPr>
          <p:cNvSpPr>
            <a:spLocks noGrp="1"/>
          </p:cNvSpPr>
          <p:nvPr>
            <p:ph type="dt" sz="half" idx="10"/>
          </p:nvPr>
        </p:nvSpPr>
        <p:spPr/>
        <p:txBody>
          <a:bodyPr/>
          <a:lstStyle/>
          <a:p>
            <a:fld id="{72345051-2045-45DA-935E-2E3CA1A69ADC}" type="datetimeFigureOut">
              <a:rPr lang="en-US" smtClean="0"/>
              <a:t>10/21/2021</a:t>
            </a:fld>
            <a:endParaRPr lang="en-US"/>
          </a:p>
        </p:txBody>
      </p:sp>
      <p:sp>
        <p:nvSpPr>
          <p:cNvPr id="5" name="Footer Placeholder 4">
            <a:extLst>
              <a:ext uri="{FF2B5EF4-FFF2-40B4-BE49-F238E27FC236}">
                <a16:creationId xmlns:a16="http://schemas.microsoft.com/office/drawing/2014/main" xmlns=""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623024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150BC931-E2BF-4C1D-91AA-89F82F8268B2}"/>
              </a:ext>
            </a:extLst>
          </p:cNvPr>
          <p:cNvSpPr>
            <a:spLocks noGrp="1"/>
          </p:cNvSpPr>
          <p:nvPr>
            <p:ph type="dt" sz="half" idx="10"/>
          </p:nvPr>
        </p:nvSpPr>
        <p:spPr/>
        <p:txBody>
          <a:bodyPr/>
          <a:lstStyle/>
          <a:p>
            <a:fld id="{72345051-2045-45DA-935E-2E3CA1A69ADC}" type="datetimeFigureOut">
              <a:rPr lang="en-US" smtClean="0"/>
              <a:t>10/21/2021</a:t>
            </a:fld>
            <a:endParaRPr lang="en-US"/>
          </a:p>
        </p:txBody>
      </p:sp>
      <p:sp>
        <p:nvSpPr>
          <p:cNvPr id="5" name="Footer Placeholder 4">
            <a:extLst>
              <a:ext uri="{FF2B5EF4-FFF2-40B4-BE49-F238E27FC236}">
                <a16:creationId xmlns:a16="http://schemas.microsoft.com/office/drawing/2014/main" xmlns=""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21729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82A61642-BFBA-48AE-A29C-C2AA7386AE95}"/>
              </a:ext>
            </a:extLst>
          </p:cNvPr>
          <p:cNvSpPr>
            <a:spLocks noGrp="1"/>
          </p:cNvSpPr>
          <p:nvPr>
            <p:ph type="dt" sz="half" idx="10"/>
          </p:nvPr>
        </p:nvSpPr>
        <p:spPr/>
        <p:txBody>
          <a:bodyPr/>
          <a:lstStyle/>
          <a:p>
            <a:fld id="{72345051-2045-45DA-935E-2E3CA1A69ADC}" type="datetimeFigureOut">
              <a:rPr lang="en-US" smtClean="0"/>
              <a:t>10/21/2021</a:t>
            </a:fld>
            <a:endParaRPr lang="en-US"/>
          </a:p>
        </p:txBody>
      </p:sp>
      <p:sp>
        <p:nvSpPr>
          <p:cNvPr id="5" name="Footer Placeholder 4">
            <a:extLst>
              <a:ext uri="{FF2B5EF4-FFF2-40B4-BE49-F238E27FC236}">
                <a16:creationId xmlns:a16="http://schemas.microsoft.com/office/drawing/2014/main" xmlns=""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xmlns=""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9070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2BF300D-5CBE-47E9-A193-E23C8314D0EA}"/>
              </a:ext>
            </a:extLst>
          </p:cNvPr>
          <p:cNvSpPr>
            <a:spLocks noGrp="1"/>
          </p:cNvSpPr>
          <p:nvPr>
            <p:ph type="dt" sz="half" idx="10"/>
          </p:nvPr>
        </p:nvSpPr>
        <p:spPr/>
        <p:txBody>
          <a:bodyPr/>
          <a:lstStyle/>
          <a:p>
            <a:fld id="{72345051-2045-45DA-935E-2E3CA1A69ADC}" type="datetimeFigureOut">
              <a:rPr lang="en-US" smtClean="0"/>
              <a:t>10/21/2021</a:t>
            </a:fld>
            <a:endParaRPr lang="en-US"/>
          </a:p>
        </p:txBody>
      </p:sp>
      <p:sp>
        <p:nvSpPr>
          <p:cNvPr id="5" name="Footer Placeholder 4">
            <a:extLst>
              <a:ext uri="{FF2B5EF4-FFF2-40B4-BE49-F238E27FC236}">
                <a16:creationId xmlns:a16="http://schemas.microsoft.com/office/drawing/2014/main" xmlns=""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xmlns=""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65146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E9032FCA-14C6-4497-9C27-3F58062442CE}"/>
              </a:ext>
            </a:extLst>
          </p:cNvPr>
          <p:cNvSpPr>
            <a:spLocks noGrp="1"/>
          </p:cNvSpPr>
          <p:nvPr>
            <p:ph type="dt" sz="half" idx="10"/>
          </p:nvPr>
        </p:nvSpPr>
        <p:spPr/>
        <p:txBody>
          <a:bodyPr/>
          <a:lstStyle/>
          <a:p>
            <a:fld id="{72345051-2045-45DA-935E-2E3CA1A69ADC}" type="datetimeFigureOut">
              <a:rPr lang="en-US" smtClean="0"/>
              <a:t>10/21/2021</a:t>
            </a:fld>
            <a:endParaRPr lang="en-US"/>
          </a:p>
        </p:txBody>
      </p:sp>
      <p:sp>
        <p:nvSpPr>
          <p:cNvPr id="6" name="Footer Placeholder 5">
            <a:extLst>
              <a:ext uri="{FF2B5EF4-FFF2-40B4-BE49-F238E27FC236}">
                <a16:creationId xmlns:a16="http://schemas.microsoft.com/office/drawing/2014/main" xmlns=""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xmlns=""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519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4C9407CC-270D-4C98-B95C-7AE67D2E1913}"/>
              </a:ext>
            </a:extLst>
          </p:cNvPr>
          <p:cNvSpPr>
            <a:spLocks noGrp="1"/>
          </p:cNvSpPr>
          <p:nvPr>
            <p:ph type="dt" sz="half" idx="10"/>
          </p:nvPr>
        </p:nvSpPr>
        <p:spPr/>
        <p:txBody>
          <a:bodyPr/>
          <a:lstStyle/>
          <a:p>
            <a:fld id="{72345051-2045-45DA-935E-2E3CA1A69ADC}" type="datetimeFigureOut">
              <a:rPr lang="en-US" smtClean="0"/>
              <a:t>10/21/2021</a:t>
            </a:fld>
            <a:endParaRPr lang="en-US"/>
          </a:p>
        </p:txBody>
      </p:sp>
      <p:sp>
        <p:nvSpPr>
          <p:cNvPr id="8" name="Footer Placeholder 7">
            <a:extLst>
              <a:ext uri="{FF2B5EF4-FFF2-40B4-BE49-F238E27FC236}">
                <a16:creationId xmlns:a16="http://schemas.microsoft.com/office/drawing/2014/main" xmlns=""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xmlns=""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2350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C6FD9A32-9C83-452B-BC69-CC6E95D3C93C}"/>
              </a:ext>
            </a:extLst>
          </p:cNvPr>
          <p:cNvSpPr>
            <a:spLocks noGrp="1"/>
          </p:cNvSpPr>
          <p:nvPr>
            <p:ph type="dt" sz="half" idx="10"/>
          </p:nvPr>
        </p:nvSpPr>
        <p:spPr/>
        <p:txBody>
          <a:bodyPr/>
          <a:lstStyle/>
          <a:p>
            <a:fld id="{72345051-2045-45DA-935E-2E3CA1A69ADC}" type="datetimeFigureOut">
              <a:rPr lang="en-US" smtClean="0"/>
              <a:t>10/21/2021</a:t>
            </a:fld>
            <a:endParaRPr lang="en-US"/>
          </a:p>
        </p:txBody>
      </p:sp>
      <p:sp>
        <p:nvSpPr>
          <p:cNvPr id="4" name="Footer Placeholder 3">
            <a:extLst>
              <a:ext uri="{FF2B5EF4-FFF2-40B4-BE49-F238E27FC236}">
                <a16:creationId xmlns:a16="http://schemas.microsoft.com/office/drawing/2014/main" xmlns=""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xmlns=""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30723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72816A0-77C4-4A3F-87BD-A7321E3C84D2}"/>
              </a:ext>
            </a:extLst>
          </p:cNvPr>
          <p:cNvSpPr>
            <a:spLocks noGrp="1"/>
          </p:cNvSpPr>
          <p:nvPr>
            <p:ph type="dt" sz="half" idx="10"/>
          </p:nvPr>
        </p:nvSpPr>
        <p:spPr/>
        <p:txBody>
          <a:bodyPr/>
          <a:lstStyle/>
          <a:p>
            <a:fld id="{72345051-2045-45DA-935E-2E3CA1A69ADC}" type="datetimeFigureOut">
              <a:rPr lang="en-US" smtClean="0"/>
              <a:t>10/21/2021</a:t>
            </a:fld>
            <a:endParaRPr lang="en-US"/>
          </a:p>
        </p:txBody>
      </p:sp>
      <p:sp>
        <p:nvSpPr>
          <p:cNvPr id="3" name="Footer Placeholder 2">
            <a:extLst>
              <a:ext uri="{FF2B5EF4-FFF2-40B4-BE49-F238E27FC236}">
                <a16:creationId xmlns:a16="http://schemas.microsoft.com/office/drawing/2014/main" xmlns=""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199033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2584C988-A6DB-469A-B8AA-31866F36E83D}"/>
              </a:ext>
            </a:extLst>
          </p:cNvPr>
          <p:cNvSpPr>
            <a:spLocks noGrp="1"/>
          </p:cNvSpPr>
          <p:nvPr>
            <p:ph type="dt" sz="half" idx="10"/>
          </p:nvPr>
        </p:nvSpPr>
        <p:spPr/>
        <p:txBody>
          <a:bodyPr/>
          <a:lstStyle/>
          <a:p>
            <a:fld id="{72345051-2045-45DA-935E-2E3CA1A69ADC}" type="datetimeFigureOut">
              <a:rPr lang="en-US" smtClean="0"/>
              <a:t>10/21/2021</a:t>
            </a:fld>
            <a:endParaRPr lang="en-US"/>
          </a:p>
        </p:txBody>
      </p:sp>
      <p:sp>
        <p:nvSpPr>
          <p:cNvPr id="6" name="Footer Placeholder 5">
            <a:extLst>
              <a:ext uri="{FF2B5EF4-FFF2-40B4-BE49-F238E27FC236}">
                <a16:creationId xmlns:a16="http://schemas.microsoft.com/office/drawing/2014/main" xmlns=""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xmlns=""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7326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F62C2F5B-DDDD-4E64-94A9-99E46F4B06A0}"/>
              </a:ext>
            </a:extLst>
          </p:cNvPr>
          <p:cNvSpPr>
            <a:spLocks noGrp="1"/>
          </p:cNvSpPr>
          <p:nvPr>
            <p:ph type="dt" sz="half" idx="10"/>
          </p:nvPr>
        </p:nvSpPr>
        <p:spPr/>
        <p:txBody>
          <a:bodyPr/>
          <a:lstStyle/>
          <a:p>
            <a:fld id="{72345051-2045-45DA-935E-2E3CA1A69ADC}" type="datetimeFigureOut">
              <a:rPr lang="en-US" smtClean="0"/>
              <a:t>10/21/2021</a:t>
            </a:fld>
            <a:endParaRPr lang="en-US"/>
          </a:p>
        </p:txBody>
      </p:sp>
      <p:sp>
        <p:nvSpPr>
          <p:cNvPr id="6" name="Footer Placeholder 5">
            <a:extLst>
              <a:ext uri="{FF2B5EF4-FFF2-40B4-BE49-F238E27FC236}">
                <a16:creationId xmlns:a16="http://schemas.microsoft.com/office/drawing/2014/main" xmlns=""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xmlns=""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5191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10/21/2021</a:t>
            </a:fld>
            <a:endParaRPr lang="en-US" dirty="0"/>
          </a:p>
        </p:txBody>
      </p:sp>
      <p:sp>
        <p:nvSpPr>
          <p:cNvPr id="5" name="Footer Placeholder 4">
            <a:extLst>
              <a:ext uri="{FF2B5EF4-FFF2-40B4-BE49-F238E27FC236}">
                <a16:creationId xmlns:a16="http://schemas.microsoft.com/office/drawing/2014/main" xmlns=""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73290392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AD35AE2F-5E3A-49D9-8DE1-8A333BA408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lose-up unopened pill packets">
            <a:extLst>
              <a:ext uri="{FF2B5EF4-FFF2-40B4-BE49-F238E27FC236}">
                <a16:creationId xmlns:a16="http://schemas.microsoft.com/office/drawing/2014/main" xmlns="" id="{C9DED8DE-94E9-43DC-A999-58A6505C45F6}"/>
              </a:ext>
            </a:extLst>
          </p:cNvPr>
          <p:cNvPicPr>
            <a:picLocks noChangeAspect="1"/>
          </p:cNvPicPr>
          <p:nvPr/>
        </p:nvPicPr>
        <p:blipFill rotWithShape="1">
          <a:blip r:embed="rId2">
            <a:alphaModFix amt="50000"/>
          </a:blip>
          <a:srcRect t="5902" r="6" b="8559"/>
          <a:stretch/>
        </p:blipFill>
        <p:spPr>
          <a:xfrm>
            <a:off x="20" y="10"/>
            <a:ext cx="12188930" cy="6857990"/>
          </a:xfrm>
          <a:prstGeom prst="rect">
            <a:avLst/>
          </a:prstGeom>
        </p:spPr>
      </p:pic>
      <p:sp>
        <p:nvSpPr>
          <p:cNvPr id="2" name="Title 1"/>
          <p:cNvSpPr>
            <a:spLocks noGrp="1"/>
          </p:cNvSpPr>
          <p:nvPr>
            <p:ph type="ctrTitle"/>
          </p:nvPr>
        </p:nvSpPr>
        <p:spPr>
          <a:xfrm>
            <a:off x="1524000" y="1122363"/>
            <a:ext cx="9144000" cy="3063240"/>
          </a:xfrm>
        </p:spPr>
        <p:txBody>
          <a:bodyPr>
            <a:normAutofit/>
          </a:bodyPr>
          <a:lstStyle/>
          <a:p>
            <a:pPr algn="ctr"/>
            <a:r>
              <a:rPr lang="en-US" dirty="0"/>
              <a:t>Vitamin c test</a:t>
            </a:r>
            <a:endParaRPr lang="en-US"/>
          </a:p>
        </p:txBody>
      </p:sp>
      <p:sp>
        <p:nvSpPr>
          <p:cNvPr id="3" name="Subtitle 2"/>
          <p:cNvSpPr>
            <a:spLocks noGrp="1"/>
          </p:cNvSpPr>
          <p:nvPr>
            <p:ph type="subTitle" idx="1"/>
          </p:nvPr>
        </p:nvSpPr>
        <p:spPr>
          <a:xfrm>
            <a:off x="1524000" y="4599432"/>
            <a:ext cx="9144000" cy="1225296"/>
          </a:xfrm>
        </p:spPr>
        <p:txBody>
          <a:bodyPr>
            <a:normAutofit/>
          </a:bodyPr>
          <a:lstStyle/>
          <a:p>
            <a:pPr algn="ctr"/>
            <a:endParaRPr lang="en-US" sz="3200"/>
          </a:p>
        </p:txBody>
      </p:sp>
      <p:sp>
        <p:nvSpPr>
          <p:cNvPr id="11" name="Rectangle 6">
            <a:extLst>
              <a:ext uri="{FF2B5EF4-FFF2-40B4-BE49-F238E27FC236}">
                <a16:creationId xmlns:a16="http://schemas.microsoft.com/office/drawing/2014/main" xmlns="" id="{04D8AD8F-EF7F-481F-B99A-B851389705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xmlns="" id="{79EB4626-023C-436D-9F57-9EB4608090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838200" y="720953"/>
            <a:ext cx="10515600" cy="5416094"/>
          </a:xfrm>
          <a:custGeom>
            <a:avLst/>
            <a:gdLst>
              <a:gd name="connsiteX0" fmla="*/ 0 w 10515600"/>
              <a:gd name="connsiteY0" fmla="*/ 902700 h 5416094"/>
              <a:gd name="connsiteX1" fmla="*/ 902700 w 10515600"/>
              <a:gd name="connsiteY1" fmla="*/ 0 h 5416094"/>
              <a:gd name="connsiteX2" fmla="*/ 1746919 w 10515600"/>
              <a:gd name="connsiteY2" fmla="*/ 0 h 5416094"/>
              <a:gd name="connsiteX3" fmla="*/ 2329833 w 10515600"/>
              <a:gd name="connsiteY3" fmla="*/ 0 h 5416094"/>
              <a:gd name="connsiteX4" fmla="*/ 2825644 w 10515600"/>
              <a:gd name="connsiteY4" fmla="*/ 0 h 5416094"/>
              <a:gd name="connsiteX5" fmla="*/ 3582762 w 10515600"/>
              <a:gd name="connsiteY5" fmla="*/ 0 h 5416094"/>
              <a:gd name="connsiteX6" fmla="*/ 4165675 w 10515600"/>
              <a:gd name="connsiteY6" fmla="*/ 0 h 5416094"/>
              <a:gd name="connsiteX7" fmla="*/ 5009894 w 10515600"/>
              <a:gd name="connsiteY7" fmla="*/ 0 h 5416094"/>
              <a:gd name="connsiteX8" fmla="*/ 5505706 w 10515600"/>
              <a:gd name="connsiteY8" fmla="*/ 0 h 5416094"/>
              <a:gd name="connsiteX9" fmla="*/ 6349925 w 10515600"/>
              <a:gd name="connsiteY9" fmla="*/ 0 h 5416094"/>
              <a:gd name="connsiteX10" fmla="*/ 6758634 w 10515600"/>
              <a:gd name="connsiteY10" fmla="*/ 0 h 5416094"/>
              <a:gd name="connsiteX11" fmla="*/ 7428650 w 10515600"/>
              <a:gd name="connsiteY11" fmla="*/ 0 h 5416094"/>
              <a:gd name="connsiteX12" fmla="*/ 8098665 w 10515600"/>
              <a:gd name="connsiteY12" fmla="*/ 0 h 5416094"/>
              <a:gd name="connsiteX13" fmla="*/ 8681579 w 10515600"/>
              <a:gd name="connsiteY13" fmla="*/ 0 h 5416094"/>
              <a:gd name="connsiteX14" fmla="*/ 9612900 w 10515600"/>
              <a:gd name="connsiteY14" fmla="*/ 0 h 5416094"/>
              <a:gd name="connsiteX15" fmla="*/ 10515600 w 10515600"/>
              <a:gd name="connsiteY15" fmla="*/ 902700 h 5416094"/>
              <a:gd name="connsiteX16" fmla="*/ 10515600 w 10515600"/>
              <a:gd name="connsiteY16" fmla="*/ 1504482 h 5416094"/>
              <a:gd name="connsiteX17" fmla="*/ 10515600 w 10515600"/>
              <a:gd name="connsiteY17" fmla="*/ 2178479 h 5416094"/>
              <a:gd name="connsiteX18" fmla="*/ 10515600 w 10515600"/>
              <a:gd name="connsiteY18" fmla="*/ 2780261 h 5416094"/>
              <a:gd name="connsiteX19" fmla="*/ 10515600 w 10515600"/>
              <a:gd name="connsiteY19" fmla="*/ 3273722 h 5416094"/>
              <a:gd name="connsiteX20" fmla="*/ 10515600 w 10515600"/>
              <a:gd name="connsiteY20" fmla="*/ 3803291 h 5416094"/>
              <a:gd name="connsiteX21" fmla="*/ 10515600 w 10515600"/>
              <a:gd name="connsiteY21" fmla="*/ 4513394 h 5416094"/>
              <a:gd name="connsiteX22" fmla="*/ 9612900 w 10515600"/>
              <a:gd name="connsiteY22" fmla="*/ 5416094 h 5416094"/>
              <a:gd name="connsiteX23" fmla="*/ 9117089 w 10515600"/>
              <a:gd name="connsiteY23" fmla="*/ 5416094 h 5416094"/>
              <a:gd name="connsiteX24" fmla="*/ 8708379 w 10515600"/>
              <a:gd name="connsiteY24" fmla="*/ 5416094 h 5416094"/>
              <a:gd name="connsiteX25" fmla="*/ 8299670 w 10515600"/>
              <a:gd name="connsiteY25" fmla="*/ 5416094 h 5416094"/>
              <a:gd name="connsiteX26" fmla="*/ 7629654 w 10515600"/>
              <a:gd name="connsiteY26" fmla="*/ 5416094 h 5416094"/>
              <a:gd name="connsiteX27" fmla="*/ 7133843 w 10515600"/>
              <a:gd name="connsiteY27" fmla="*/ 5416094 h 5416094"/>
              <a:gd name="connsiteX28" fmla="*/ 6376726 w 10515600"/>
              <a:gd name="connsiteY28" fmla="*/ 5416094 h 5416094"/>
              <a:gd name="connsiteX29" fmla="*/ 5880914 w 10515600"/>
              <a:gd name="connsiteY29" fmla="*/ 5416094 h 5416094"/>
              <a:gd name="connsiteX30" fmla="*/ 5123797 w 10515600"/>
              <a:gd name="connsiteY30" fmla="*/ 5416094 h 5416094"/>
              <a:gd name="connsiteX31" fmla="*/ 4715088 w 10515600"/>
              <a:gd name="connsiteY31" fmla="*/ 5416094 h 5416094"/>
              <a:gd name="connsiteX32" fmla="*/ 3957970 w 10515600"/>
              <a:gd name="connsiteY32" fmla="*/ 5416094 h 5416094"/>
              <a:gd name="connsiteX33" fmla="*/ 3462159 w 10515600"/>
              <a:gd name="connsiteY33" fmla="*/ 5416094 h 5416094"/>
              <a:gd name="connsiteX34" fmla="*/ 3053449 w 10515600"/>
              <a:gd name="connsiteY34" fmla="*/ 5416094 h 5416094"/>
              <a:gd name="connsiteX35" fmla="*/ 2557638 w 10515600"/>
              <a:gd name="connsiteY35" fmla="*/ 5416094 h 5416094"/>
              <a:gd name="connsiteX36" fmla="*/ 1800521 w 10515600"/>
              <a:gd name="connsiteY36" fmla="*/ 5416094 h 5416094"/>
              <a:gd name="connsiteX37" fmla="*/ 902700 w 10515600"/>
              <a:gd name="connsiteY37" fmla="*/ 5416094 h 5416094"/>
              <a:gd name="connsiteX38" fmla="*/ 0 w 10515600"/>
              <a:gd name="connsiteY38" fmla="*/ 4513394 h 5416094"/>
              <a:gd name="connsiteX39" fmla="*/ 0 w 10515600"/>
              <a:gd name="connsiteY39" fmla="*/ 3911612 h 5416094"/>
              <a:gd name="connsiteX40" fmla="*/ 0 w 10515600"/>
              <a:gd name="connsiteY40" fmla="*/ 3309829 h 5416094"/>
              <a:gd name="connsiteX41" fmla="*/ 0 w 10515600"/>
              <a:gd name="connsiteY41" fmla="*/ 2780261 h 5416094"/>
              <a:gd name="connsiteX42" fmla="*/ 0 w 10515600"/>
              <a:gd name="connsiteY42" fmla="*/ 2106265 h 5416094"/>
              <a:gd name="connsiteX43" fmla="*/ 0 w 10515600"/>
              <a:gd name="connsiteY43" fmla="*/ 1504482 h 5416094"/>
              <a:gd name="connsiteX44" fmla="*/ 0 w 10515600"/>
              <a:gd name="connsiteY44" fmla="*/ 90270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15600" h="5416094" extrusionOk="0">
                <a:moveTo>
                  <a:pt x="0" y="902700"/>
                </a:moveTo>
                <a:cubicBezTo>
                  <a:pt x="-57306" y="368805"/>
                  <a:pt x="305054" y="37193"/>
                  <a:pt x="902700" y="0"/>
                </a:cubicBezTo>
                <a:cubicBezTo>
                  <a:pt x="1280419" y="-35006"/>
                  <a:pt x="1407743" y="-35339"/>
                  <a:pt x="1746919" y="0"/>
                </a:cubicBezTo>
                <a:cubicBezTo>
                  <a:pt x="2086095" y="35339"/>
                  <a:pt x="2146539" y="-12333"/>
                  <a:pt x="2329833" y="0"/>
                </a:cubicBezTo>
                <a:cubicBezTo>
                  <a:pt x="2513127" y="12333"/>
                  <a:pt x="2706706" y="12952"/>
                  <a:pt x="2825644" y="0"/>
                </a:cubicBezTo>
                <a:cubicBezTo>
                  <a:pt x="2944582" y="-12952"/>
                  <a:pt x="3420817" y="-27100"/>
                  <a:pt x="3582762" y="0"/>
                </a:cubicBezTo>
                <a:cubicBezTo>
                  <a:pt x="3744707" y="27100"/>
                  <a:pt x="4023584" y="-9167"/>
                  <a:pt x="4165675" y="0"/>
                </a:cubicBezTo>
                <a:cubicBezTo>
                  <a:pt x="4307766" y="9167"/>
                  <a:pt x="4770188" y="27031"/>
                  <a:pt x="5009894" y="0"/>
                </a:cubicBezTo>
                <a:cubicBezTo>
                  <a:pt x="5249600" y="-27031"/>
                  <a:pt x="5349881" y="-194"/>
                  <a:pt x="5505706" y="0"/>
                </a:cubicBezTo>
                <a:cubicBezTo>
                  <a:pt x="5661531" y="194"/>
                  <a:pt x="6129254" y="-29363"/>
                  <a:pt x="6349925" y="0"/>
                </a:cubicBezTo>
                <a:cubicBezTo>
                  <a:pt x="6570596" y="29363"/>
                  <a:pt x="6581199" y="-14617"/>
                  <a:pt x="6758634" y="0"/>
                </a:cubicBezTo>
                <a:cubicBezTo>
                  <a:pt x="6936069" y="14617"/>
                  <a:pt x="7246491" y="25675"/>
                  <a:pt x="7428650" y="0"/>
                </a:cubicBezTo>
                <a:cubicBezTo>
                  <a:pt x="7610809" y="-25675"/>
                  <a:pt x="7825190" y="-17078"/>
                  <a:pt x="8098665" y="0"/>
                </a:cubicBezTo>
                <a:cubicBezTo>
                  <a:pt x="8372141" y="17078"/>
                  <a:pt x="8559625" y="-21568"/>
                  <a:pt x="8681579" y="0"/>
                </a:cubicBezTo>
                <a:cubicBezTo>
                  <a:pt x="8803533" y="21568"/>
                  <a:pt x="9307226" y="-46066"/>
                  <a:pt x="9612900" y="0"/>
                </a:cubicBezTo>
                <a:cubicBezTo>
                  <a:pt x="10119954" y="-10560"/>
                  <a:pt x="10418674" y="366684"/>
                  <a:pt x="10515600" y="902700"/>
                </a:cubicBezTo>
                <a:cubicBezTo>
                  <a:pt x="10494548" y="1140809"/>
                  <a:pt x="10524881" y="1252168"/>
                  <a:pt x="10515600" y="1504482"/>
                </a:cubicBezTo>
                <a:cubicBezTo>
                  <a:pt x="10506319" y="1756796"/>
                  <a:pt x="10494309" y="1995078"/>
                  <a:pt x="10515600" y="2178479"/>
                </a:cubicBezTo>
                <a:cubicBezTo>
                  <a:pt x="10536891" y="2361880"/>
                  <a:pt x="10522845" y="2487483"/>
                  <a:pt x="10515600" y="2780261"/>
                </a:cubicBezTo>
                <a:cubicBezTo>
                  <a:pt x="10508355" y="3073039"/>
                  <a:pt x="10533694" y="3138252"/>
                  <a:pt x="10515600" y="3273722"/>
                </a:cubicBezTo>
                <a:cubicBezTo>
                  <a:pt x="10497506" y="3409192"/>
                  <a:pt x="10514952" y="3569910"/>
                  <a:pt x="10515600" y="3803291"/>
                </a:cubicBezTo>
                <a:cubicBezTo>
                  <a:pt x="10516248" y="4036672"/>
                  <a:pt x="10499126" y="4317688"/>
                  <a:pt x="10515600" y="4513394"/>
                </a:cubicBezTo>
                <a:cubicBezTo>
                  <a:pt x="10585499" y="4997151"/>
                  <a:pt x="10115437" y="5453981"/>
                  <a:pt x="9612900" y="5416094"/>
                </a:cubicBezTo>
                <a:cubicBezTo>
                  <a:pt x="9473271" y="5418358"/>
                  <a:pt x="9316384" y="5423764"/>
                  <a:pt x="9117089" y="5416094"/>
                </a:cubicBezTo>
                <a:cubicBezTo>
                  <a:pt x="8917794" y="5408424"/>
                  <a:pt x="8902141" y="5433256"/>
                  <a:pt x="8708379" y="5416094"/>
                </a:cubicBezTo>
                <a:cubicBezTo>
                  <a:pt x="8514617" y="5398933"/>
                  <a:pt x="8454700" y="5422387"/>
                  <a:pt x="8299670" y="5416094"/>
                </a:cubicBezTo>
                <a:cubicBezTo>
                  <a:pt x="8144640" y="5409801"/>
                  <a:pt x="7907022" y="5398388"/>
                  <a:pt x="7629654" y="5416094"/>
                </a:cubicBezTo>
                <a:cubicBezTo>
                  <a:pt x="7352286" y="5433800"/>
                  <a:pt x="7244777" y="5409877"/>
                  <a:pt x="7133843" y="5416094"/>
                </a:cubicBezTo>
                <a:cubicBezTo>
                  <a:pt x="7022909" y="5422311"/>
                  <a:pt x="6748865" y="5379753"/>
                  <a:pt x="6376726" y="5416094"/>
                </a:cubicBezTo>
                <a:cubicBezTo>
                  <a:pt x="6004587" y="5452435"/>
                  <a:pt x="5991442" y="5438860"/>
                  <a:pt x="5880914" y="5416094"/>
                </a:cubicBezTo>
                <a:cubicBezTo>
                  <a:pt x="5770386" y="5393328"/>
                  <a:pt x="5294303" y="5440618"/>
                  <a:pt x="5123797" y="5416094"/>
                </a:cubicBezTo>
                <a:cubicBezTo>
                  <a:pt x="4953291" y="5391570"/>
                  <a:pt x="4828705" y="5430421"/>
                  <a:pt x="4715088" y="5416094"/>
                </a:cubicBezTo>
                <a:cubicBezTo>
                  <a:pt x="4601471" y="5401767"/>
                  <a:pt x="4227806" y="5381491"/>
                  <a:pt x="3957970" y="5416094"/>
                </a:cubicBezTo>
                <a:cubicBezTo>
                  <a:pt x="3688134" y="5450697"/>
                  <a:pt x="3670638" y="5425309"/>
                  <a:pt x="3462159" y="5416094"/>
                </a:cubicBezTo>
                <a:cubicBezTo>
                  <a:pt x="3253680" y="5406879"/>
                  <a:pt x="3167443" y="5432031"/>
                  <a:pt x="3053449" y="5416094"/>
                </a:cubicBezTo>
                <a:cubicBezTo>
                  <a:pt x="2939455" y="5400158"/>
                  <a:pt x="2701485" y="5433995"/>
                  <a:pt x="2557638" y="5416094"/>
                </a:cubicBezTo>
                <a:cubicBezTo>
                  <a:pt x="2413791" y="5398193"/>
                  <a:pt x="2168647" y="5424510"/>
                  <a:pt x="1800521" y="5416094"/>
                </a:cubicBezTo>
                <a:cubicBezTo>
                  <a:pt x="1432395" y="5407678"/>
                  <a:pt x="1261364" y="5454497"/>
                  <a:pt x="902700" y="5416094"/>
                </a:cubicBezTo>
                <a:cubicBezTo>
                  <a:pt x="519468" y="5419760"/>
                  <a:pt x="63003" y="5077223"/>
                  <a:pt x="0" y="4513394"/>
                </a:cubicBezTo>
                <a:cubicBezTo>
                  <a:pt x="-20265" y="4243495"/>
                  <a:pt x="27650" y="4053844"/>
                  <a:pt x="0" y="3911612"/>
                </a:cubicBezTo>
                <a:cubicBezTo>
                  <a:pt x="-27650" y="3769380"/>
                  <a:pt x="24988" y="3469350"/>
                  <a:pt x="0" y="3309829"/>
                </a:cubicBezTo>
                <a:cubicBezTo>
                  <a:pt x="-24988" y="3150308"/>
                  <a:pt x="-16973" y="2933511"/>
                  <a:pt x="0" y="2780261"/>
                </a:cubicBezTo>
                <a:cubicBezTo>
                  <a:pt x="16973" y="2627011"/>
                  <a:pt x="-11552" y="2315258"/>
                  <a:pt x="0" y="2106265"/>
                </a:cubicBezTo>
                <a:cubicBezTo>
                  <a:pt x="11552" y="1897272"/>
                  <a:pt x="-9167" y="1726905"/>
                  <a:pt x="0" y="1504482"/>
                </a:cubicBezTo>
                <a:cubicBezTo>
                  <a:pt x="9167" y="1282059"/>
                  <a:pt x="10972" y="1160784"/>
                  <a:pt x="0" y="902700"/>
                </a:cubicBezTo>
                <a:close/>
              </a:path>
            </a:pathLst>
          </a:custGeom>
          <a:noFill/>
          <a:ln w="60325" cap="rnd">
            <a:solidFill>
              <a:schemeClr val="tx1"/>
            </a:solidFill>
            <a:round/>
            <a:extLst>
              <a:ext uri="{C807C97D-BFC1-408E-A445-0C87EB9F89A2}">
                <ask:lineSketchStyleProps xmlns:ask="http://schemas.microsoft.com/office/drawing/2018/sketchyshapes" xmln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218695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xmlns="" id="{827FF362-FC97-4BF5-949B-D4ADFA26E4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BA96C6"/>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xmlns="" id="{A7070FF2-8DB4-4118-BD3A-306BAFA2099A}"/>
              </a:ext>
            </a:extLst>
          </p:cNvPr>
          <p:cNvSpPr>
            <a:spLocks noGrp="1"/>
          </p:cNvSpPr>
          <p:nvPr>
            <p:ph type="title"/>
          </p:nvPr>
        </p:nvSpPr>
        <p:spPr>
          <a:xfrm>
            <a:off x="841246" y="673770"/>
            <a:ext cx="3644489" cy="2414488"/>
          </a:xfrm>
        </p:spPr>
        <p:txBody>
          <a:bodyPr anchor="t">
            <a:normAutofit/>
          </a:bodyPr>
          <a:lstStyle/>
          <a:p>
            <a:r>
              <a:rPr lang="en-US" sz="6100">
                <a:solidFill>
                  <a:schemeClr val="bg1"/>
                </a:solidFill>
              </a:rPr>
              <a:t/>
            </a:r>
            <a:br>
              <a:rPr lang="en-US" sz="6100">
                <a:solidFill>
                  <a:schemeClr val="bg1"/>
                </a:solidFill>
              </a:rPr>
            </a:br>
            <a:r>
              <a:rPr lang="en-US" sz="6100">
                <a:solidFill>
                  <a:schemeClr val="bg1"/>
                </a:solidFill>
              </a:rPr>
              <a:t>Out line </a:t>
            </a:r>
          </a:p>
        </p:txBody>
      </p:sp>
      <p:sp>
        <p:nvSpPr>
          <p:cNvPr id="3" name="Content Placeholder 2">
            <a:extLst>
              <a:ext uri="{FF2B5EF4-FFF2-40B4-BE49-F238E27FC236}">
                <a16:creationId xmlns:a16="http://schemas.microsoft.com/office/drawing/2014/main" xmlns="" id="{5689A8A6-8894-4F7B-B99A-BD4FAB96251C}"/>
              </a:ext>
            </a:extLst>
          </p:cNvPr>
          <p:cNvSpPr>
            <a:spLocks noGrp="1"/>
          </p:cNvSpPr>
          <p:nvPr>
            <p:ph idx="1"/>
          </p:nvPr>
        </p:nvSpPr>
        <p:spPr>
          <a:xfrm>
            <a:off x="6095999" y="882315"/>
            <a:ext cx="5254754" cy="5294647"/>
          </a:xfrm>
        </p:spPr>
        <p:txBody>
          <a:bodyPr vert="horz" lIns="91440" tIns="45720" rIns="91440" bIns="45720" rtlCol="0" anchor="t">
            <a:normAutofit/>
          </a:bodyPr>
          <a:lstStyle/>
          <a:p>
            <a:r>
              <a:rPr lang="en-US" sz="3600" b="1" dirty="0"/>
              <a:t>Vitamin C </a:t>
            </a:r>
          </a:p>
          <a:p>
            <a:r>
              <a:rPr lang="en-US" sz="3600" b="1" dirty="0"/>
              <a:t>Vitamin c test </a:t>
            </a:r>
          </a:p>
          <a:p>
            <a:r>
              <a:rPr lang="en-US" sz="3600" b="1" dirty="0"/>
              <a:t>Why get tested ?</a:t>
            </a:r>
          </a:p>
          <a:p>
            <a:r>
              <a:rPr lang="en-US" sz="3600" b="1" dirty="0"/>
              <a:t>Results</a:t>
            </a:r>
          </a:p>
          <a:p>
            <a:r>
              <a:rPr lang="en-US" sz="3600" b="1" dirty="0"/>
              <a:t>Factors that affect vitamin c levels</a:t>
            </a:r>
          </a:p>
          <a:p>
            <a:r>
              <a:rPr lang="en-US" sz="3600" b="1" dirty="0"/>
              <a:t>References </a:t>
            </a:r>
          </a:p>
        </p:txBody>
      </p:sp>
    </p:spTree>
    <p:extLst>
      <p:ext uri="{BB962C8B-B14F-4D97-AF65-F5344CB8AC3E}">
        <p14:creationId xmlns:p14="http://schemas.microsoft.com/office/powerpoint/2010/main" val="65072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AC17DE74-01C9-4859-B65A-85CF999E85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068C0432-0E90-4CC1-8CD3-D44A90DF0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BA96C6"/>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xmlns="" id="{5CAE28BC-9C5A-45F3-B0AC-833AC0E4C2DF}"/>
              </a:ext>
            </a:extLst>
          </p:cNvPr>
          <p:cNvSpPr>
            <a:spLocks noGrp="1"/>
          </p:cNvSpPr>
          <p:nvPr>
            <p:ph type="title"/>
          </p:nvPr>
        </p:nvSpPr>
        <p:spPr>
          <a:xfrm>
            <a:off x="838200" y="401221"/>
            <a:ext cx="10515600" cy="1348065"/>
          </a:xfrm>
        </p:spPr>
        <p:txBody>
          <a:bodyPr>
            <a:normAutofit/>
          </a:bodyPr>
          <a:lstStyle/>
          <a:p>
            <a:r>
              <a:rPr lang="en-US" sz="6800" dirty="0">
                <a:solidFill>
                  <a:schemeClr val="bg1"/>
                </a:solidFill>
              </a:rPr>
              <a:t>Vitamin C </a:t>
            </a:r>
          </a:p>
        </p:txBody>
      </p:sp>
      <p:sp>
        <p:nvSpPr>
          <p:cNvPr id="3" name="Content Placeholder 2">
            <a:extLst>
              <a:ext uri="{FF2B5EF4-FFF2-40B4-BE49-F238E27FC236}">
                <a16:creationId xmlns:a16="http://schemas.microsoft.com/office/drawing/2014/main" xmlns="" id="{53849E46-D270-4645-B9D5-1B0D6F92BAB4}"/>
              </a:ext>
            </a:extLst>
          </p:cNvPr>
          <p:cNvSpPr>
            <a:spLocks noGrp="1"/>
          </p:cNvSpPr>
          <p:nvPr>
            <p:ph idx="1"/>
          </p:nvPr>
        </p:nvSpPr>
        <p:spPr>
          <a:xfrm>
            <a:off x="838200" y="2586789"/>
            <a:ext cx="10515600" cy="3590174"/>
          </a:xfrm>
        </p:spPr>
        <p:txBody>
          <a:bodyPr vert="horz" lIns="91440" tIns="45720" rIns="91440" bIns="45720" rtlCol="0" anchor="t">
            <a:normAutofit/>
          </a:bodyPr>
          <a:lstStyle/>
          <a:p>
            <a:r>
              <a:rPr lang="en-US" sz="2000" b="1" dirty="0">
                <a:ea typeface="+mn-lt"/>
                <a:cs typeface="+mn-lt"/>
              </a:rPr>
              <a:t>Vitamin C, also known as L-ascorbic acid, is a water-soluble vitamin that is naturally present in some foods, added to others, and available as a dietary supplement. Humans, unlike most animals, are unable to synthesize vitamin C endogenously, so it is an essential dietary component .</a:t>
            </a:r>
          </a:p>
          <a:p>
            <a:r>
              <a:rPr lang="en-US" sz="2000" b="1" dirty="0">
                <a:ea typeface="+mn-lt"/>
                <a:cs typeface="+mn-lt"/>
              </a:rPr>
              <a:t>Vitamin C deficiency is often associated with conditions such as alcoholism, malnutrition, malabsorption disorders such as Crohn's Disease, kidney failure and pregnancy.</a:t>
            </a:r>
          </a:p>
        </p:txBody>
      </p:sp>
    </p:spTree>
    <p:extLst>
      <p:ext uri="{BB962C8B-B14F-4D97-AF65-F5344CB8AC3E}">
        <p14:creationId xmlns:p14="http://schemas.microsoft.com/office/powerpoint/2010/main" val="182063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4">
            <a:extLst>
              <a:ext uri="{FF2B5EF4-FFF2-40B4-BE49-F238E27FC236}">
                <a16:creationId xmlns:a16="http://schemas.microsoft.com/office/drawing/2014/main" xmlns="" id="{AC17DE74-01C9-4859-B65A-85CF999E85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6">
            <a:extLst>
              <a:ext uri="{FF2B5EF4-FFF2-40B4-BE49-F238E27FC236}">
                <a16:creationId xmlns:a16="http://schemas.microsoft.com/office/drawing/2014/main" xmlns="" id="{068C0432-0E90-4CC1-8CD3-D44A90DF0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BA96C6"/>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xmlns="" id="{861058CF-A0C6-476D-B539-A2903D35DC8D}"/>
              </a:ext>
            </a:extLst>
          </p:cNvPr>
          <p:cNvSpPr>
            <a:spLocks noGrp="1"/>
          </p:cNvSpPr>
          <p:nvPr>
            <p:ph type="title"/>
          </p:nvPr>
        </p:nvSpPr>
        <p:spPr>
          <a:xfrm>
            <a:off x="838200" y="401221"/>
            <a:ext cx="10515600" cy="1348065"/>
          </a:xfrm>
        </p:spPr>
        <p:txBody>
          <a:bodyPr>
            <a:normAutofit/>
          </a:bodyPr>
          <a:lstStyle/>
          <a:p>
            <a:r>
              <a:rPr lang="en-US" sz="6800" dirty="0">
                <a:solidFill>
                  <a:schemeClr val="bg1"/>
                </a:solidFill>
              </a:rPr>
              <a:t>Vitamin c test</a:t>
            </a:r>
          </a:p>
        </p:txBody>
      </p:sp>
      <p:sp>
        <p:nvSpPr>
          <p:cNvPr id="3" name="Content Placeholder 2">
            <a:extLst>
              <a:ext uri="{FF2B5EF4-FFF2-40B4-BE49-F238E27FC236}">
                <a16:creationId xmlns:a16="http://schemas.microsoft.com/office/drawing/2014/main" xmlns="" id="{646B31C7-AC7C-4FFF-8CCD-C64A1CCA4771}"/>
              </a:ext>
            </a:extLst>
          </p:cNvPr>
          <p:cNvSpPr>
            <a:spLocks noGrp="1"/>
          </p:cNvSpPr>
          <p:nvPr>
            <p:ph idx="1"/>
          </p:nvPr>
        </p:nvSpPr>
        <p:spPr>
          <a:xfrm>
            <a:off x="838200" y="2586789"/>
            <a:ext cx="10515600" cy="3590174"/>
          </a:xfrm>
        </p:spPr>
        <p:txBody>
          <a:bodyPr vert="horz" lIns="91440" tIns="45720" rIns="91440" bIns="45720" rtlCol="0">
            <a:normAutofit/>
          </a:bodyPr>
          <a:lstStyle/>
          <a:p>
            <a:r>
              <a:rPr lang="en-US" sz="2000" b="1" dirty="0">
                <a:ea typeface="+mn-lt"/>
                <a:cs typeface="+mn-lt"/>
              </a:rPr>
              <a:t>Vitamin C status is assessed by measuring total ascorbic acid in serum (or plasma)</a:t>
            </a:r>
            <a:endParaRPr lang="en-US" sz="2000" dirty="0"/>
          </a:p>
          <a:p>
            <a:r>
              <a:rPr lang="en-US" sz="2000" b="1" dirty="0">
                <a:ea typeface="+mn-lt"/>
                <a:cs typeface="+mn-lt"/>
              </a:rPr>
              <a:t> and in leucocytes (white blood cells).</a:t>
            </a:r>
            <a:endParaRPr lang="en-US" sz="2000" dirty="0">
              <a:ea typeface="+mn-lt"/>
              <a:cs typeface="+mn-lt"/>
            </a:endParaRPr>
          </a:p>
          <a:p>
            <a:r>
              <a:rPr lang="en-US" sz="2000" b="1" dirty="0">
                <a:ea typeface="+mn-lt"/>
                <a:cs typeface="+mn-lt"/>
              </a:rPr>
              <a:t> The serum concentration of </a:t>
            </a:r>
            <a:r>
              <a:rPr lang="en-US" sz="2000" b="1" dirty="0" err="1">
                <a:ea typeface="+mn-lt"/>
                <a:cs typeface="+mn-lt"/>
              </a:rPr>
              <a:t>ascor</a:t>
            </a:r>
            <a:r>
              <a:rPr lang="en-US" sz="2000" b="1" dirty="0">
                <a:ea typeface="+mn-lt"/>
                <a:cs typeface="+mn-lt"/>
              </a:rPr>
              <a:t>- </a:t>
            </a:r>
            <a:r>
              <a:rPr lang="en-US" sz="2000" b="1" dirty="0" err="1">
                <a:ea typeface="+mn-lt"/>
                <a:cs typeface="+mn-lt"/>
              </a:rPr>
              <a:t>bic</a:t>
            </a:r>
            <a:r>
              <a:rPr lang="en-US" sz="2000" b="1" dirty="0">
                <a:ea typeface="+mn-lt"/>
                <a:cs typeface="+mn-lt"/>
              </a:rPr>
              <a:t> acid is considered an index of the circulating vitamin available to the tissues. </a:t>
            </a:r>
            <a:endParaRPr lang="en-US" sz="2000" dirty="0">
              <a:ea typeface="+mn-lt"/>
              <a:cs typeface="+mn-lt"/>
            </a:endParaRPr>
          </a:p>
          <a:p>
            <a:r>
              <a:rPr lang="en-US" sz="2000" b="1" dirty="0">
                <a:ea typeface="+mn-lt"/>
                <a:cs typeface="+mn-lt"/>
              </a:rPr>
              <a:t>The leucocyte concentration is considered an index of tissue stores</a:t>
            </a:r>
            <a:endParaRPr lang="en-US" sz="2000" dirty="0"/>
          </a:p>
        </p:txBody>
      </p:sp>
    </p:spTree>
    <p:extLst>
      <p:ext uri="{BB962C8B-B14F-4D97-AF65-F5344CB8AC3E}">
        <p14:creationId xmlns:p14="http://schemas.microsoft.com/office/powerpoint/2010/main" val="33816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AC17DE74-01C9-4859-B65A-85CF999E85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068C0432-0E90-4CC1-8CD3-D44A90DF0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BA96C6"/>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xmlns="" id="{AEB2E77B-3097-43EE-8C21-95B9997F7A2C}"/>
              </a:ext>
            </a:extLst>
          </p:cNvPr>
          <p:cNvSpPr>
            <a:spLocks noGrp="1"/>
          </p:cNvSpPr>
          <p:nvPr>
            <p:ph type="title"/>
          </p:nvPr>
        </p:nvSpPr>
        <p:spPr>
          <a:xfrm>
            <a:off x="838200" y="401221"/>
            <a:ext cx="10515600" cy="1348065"/>
          </a:xfrm>
        </p:spPr>
        <p:txBody>
          <a:bodyPr>
            <a:normAutofit/>
          </a:bodyPr>
          <a:lstStyle/>
          <a:p>
            <a:r>
              <a:rPr lang="en-US" sz="6800" dirty="0">
                <a:solidFill>
                  <a:schemeClr val="bg1"/>
                </a:solidFill>
              </a:rPr>
              <a:t>Why get tested?</a:t>
            </a:r>
          </a:p>
        </p:txBody>
      </p:sp>
      <p:sp>
        <p:nvSpPr>
          <p:cNvPr id="3" name="Content Placeholder 2">
            <a:extLst>
              <a:ext uri="{FF2B5EF4-FFF2-40B4-BE49-F238E27FC236}">
                <a16:creationId xmlns:a16="http://schemas.microsoft.com/office/drawing/2014/main" xmlns="" id="{353D2D82-31A6-490C-B8DF-C6AD0EBB0D35}"/>
              </a:ext>
            </a:extLst>
          </p:cNvPr>
          <p:cNvSpPr>
            <a:spLocks noGrp="1"/>
          </p:cNvSpPr>
          <p:nvPr>
            <p:ph idx="1"/>
          </p:nvPr>
        </p:nvSpPr>
        <p:spPr>
          <a:xfrm>
            <a:off x="838200" y="2586789"/>
            <a:ext cx="10515600" cy="3590174"/>
          </a:xfrm>
        </p:spPr>
        <p:txBody>
          <a:bodyPr vert="horz" lIns="91440" tIns="45720" rIns="91440" bIns="45720" rtlCol="0" anchor="t">
            <a:normAutofit fontScale="70000" lnSpcReduction="20000"/>
          </a:bodyPr>
          <a:lstStyle/>
          <a:p>
            <a:r>
              <a:rPr lang="en-US" sz="3200" b="1" dirty="0">
                <a:ea typeface="+mn-lt"/>
                <a:cs typeface="+mn-lt"/>
              </a:rPr>
              <a:t>Vitamin C testing may be ordered when a person is showing symptoms of deficiency such as fatigue, muscle and joint pain, easy bruising, bleeding or swollen gums, slow healing wounds, chronic infections, tooth loss and unexpected weight loss. Vitamin C testing may also be ordered to monitor pregnant women or people being treated for malabsorption disorders. </a:t>
            </a:r>
          </a:p>
          <a:p>
            <a:r>
              <a:rPr lang="en-US" sz="3200" b="1" dirty="0">
                <a:ea typeface="+mn-lt"/>
                <a:cs typeface="+mn-lt"/>
              </a:rPr>
              <a:t>Turnaround time for the Vitamin C testing results is typically 2-3 business days</a:t>
            </a:r>
            <a:endParaRPr lang="en-US" sz="3200" b="1" dirty="0"/>
          </a:p>
          <a:p>
            <a:pPr marL="0" indent="0">
              <a:buNone/>
            </a:pPr>
            <a:r>
              <a:rPr lang="en-US" dirty="0"/>
              <a:t/>
            </a:r>
            <a:br>
              <a:rPr lang="en-US" dirty="0"/>
            </a:br>
            <a:endParaRPr lang="en-US" dirty="0"/>
          </a:p>
          <a:p>
            <a:endParaRPr lang="en-US" sz="3200" b="1" dirty="0"/>
          </a:p>
        </p:txBody>
      </p:sp>
    </p:spTree>
    <p:extLst>
      <p:ext uri="{BB962C8B-B14F-4D97-AF65-F5344CB8AC3E}">
        <p14:creationId xmlns:p14="http://schemas.microsoft.com/office/powerpoint/2010/main" val="3405651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43DAA0EF-336D-4CDC-A9A2-8460363E27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xmlns="" id="{FD079A19-B31E-4129-A464-7547FF05AE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A96C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123E25CA-6509-436B-A20F-A396A1EA4290}"/>
              </a:ext>
            </a:extLst>
          </p:cNvPr>
          <p:cNvSpPr>
            <a:spLocks noGrp="1"/>
          </p:cNvSpPr>
          <p:nvPr>
            <p:ph type="title"/>
          </p:nvPr>
        </p:nvSpPr>
        <p:spPr>
          <a:xfrm>
            <a:off x="635001" y="640823"/>
            <a:ext cx="3103194" cy="5583148"/>
          </a:xfrm>
        </p:spPr>
        <p:txBody>
          <a:bodyPr anchor="ctr">
            <a:normAutofit/>
          </a:bodyPr>
          <a:lstStyle/>
          <a:p>
            <a:r>
              <a:rPr lang="en-US">
                <a:solidFill>
                  <a:schemeClr val="bg1"/>
                </a:solidFill>
              </a:rPr>
              <a:t>Results</a:t>
            </a:r>
          </a:p>
        </p:txBody>
      </p:sp>
      <p:graphicFrame>
        <p:nvGraphicFramePr>
          <p:cNvPr id="12" name="Content Placeholder 2">
            <a:extLst>
              <a:ext uri="{FF2B5EF4-FFF2-40B4-BE49-F238E27FC236}">
                <a16:creationId xmlns:a16="http://schemas.microsoft.com/office/drawing/2014/main" xmlns="" id="{32BCFAC4-C20A-4C55-9398-2CBAAD4177B2}"/>
              </a:ext>
            </a:extLst>
          </p:cNvPr>
          <p:cNvGraphicFramePr>
            <a:graphicFrameLocks noGrp="1"/>
          </p:cNvGraphicFramePr>
          <p:nvPr>
            <p:ph idx="1"/>
            <p:extLst>
              <p:ext uri="{D42A27DB-BD31-4B8C-83A1-F6EECF244321}">
                <p14:modId xmlns:p14="http://schemas.microsoft.com/office/powerpoint/2010/main" val="34869932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1265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AC17DE74-01C9-4859-B65A-85CF999E85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068C0432-0E90-4CC1-8CD3-D44A90DF0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BA96C6"/>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xmlns="" id="{EE56F1C9-A01B-4D5C-8882-9D593668C197}"/>
              </a:ext>
            </a:extLst>
          </p:cNvPr>
          <p:cNvSpPr>
            <a:spLocks noGrp="1"/>
          </p:cNvSpPr>
          <p:nvPr>
            <p:ph type="title"/>
          </p:nvPr>
        </p:nvSpPr>
        <p:spPr>
          <a:xfrm>
            <a:off x="838200" y="401221"/>
            <a:ext cx="10515600" cy="1348065"/>
          </a:xfrm>
        </p:spPr>
        <p:txBody>
          <a:bodyPr>
            <a:normAutofit/>
          </a:bodyPr>
          <a:lstStyle/>
          <a:p>
            <a:pPr>
              <a:lnSpc>
                <a:spcPct val="90000"/>
              </a:lnSpc>
            </a:pPr>
            <a:r>
              <a:rPr lang="en-US">
                <a:solidFill>
                  <a:schemeClr val="bg1"/>
                </a:solidFill>
                <a:ea typeface="+mj-lt"/>
                <a:cs typeface="+mj-lt"/>
              </a:rPr>
              <a:t>Factors that affect  vitamin C levels</a:t>
            </a:r>
            <a:endParaRPr lang="en-US">
              <a:solidFill>
                <a:schemeClr val="bg1"/>
              </a:solidFill>
            </a:endParaRPr>
          </a:p>
        </p:txBody>
      </p:sp>
      <p:sp>
        <p:nvSpPr>
          <p:cNvPr id="3" name="Content Placeholder 2">
            <a:extLst>
              <a:ext uri="{FF2B5EF4-FFF2-40B4-BE49-F238E27FC236}">
                <a16:creationId xmlns:a16="http://schemas.microsoft.com/office/drawing/2014/main" xmlns="" id="{613DA3E9-B33E-45B8-B9C8-680B69231BA2}"/>
              </a:ext>
            </a:extLst>
          </p:cNvPr>
          <p:cNvSpPr>
            <a:spLocks noGrp="1"/>
          </p:cNvSpPr>
          <p:nvPr>
            <p:ph idx="1"/>
          </p:nvPr>
        </p:nvSpPr>
        <p:spPr>
          <a:xfrm>
            <a:off x="838200" y="2586789"/>
            <a:ext cx="10515600" cy="3590174"/>
          </a:xfrm>
        </p:spPr>
        <p:txBody>
          <a:bodyPr vert="horz" lIns="91440" tIns="45720" rIns="91440" bIns="45720" rtlCol="0">
            <a:normAutofit/>
          </a:bodyPr>
          <a:lstStyle/>
          <a:p>
            <a:pPr>
              <a:lnSpc>
                <a:spcPct val="100000"/>
              </a:lnSpc>
            </a:pPr>
            <a:r>
              <a:rPr lang="en-US" sz="2000" b="1" dirty="0"/>
              <a:t>Smoking: </a:t>
            </a:r>
            <a:endParaRPr lang="en-US" sz="2000" b="1" dirty="0">
              <a:ea typeface="+mn-lt"/>
              <a:cs typeface="+mn-lt"/>
            </a:endParaRPr>
          </a:p>
          <a:p>
            <a:pPr marL="0" indent="0">
              <a:lnSpc>
                <a:spcPct val="100000"/>
              </a:lnSpc>
              <a:buNone/>
            </a:pPr>
            <a:r>
              <a:rPr lang="en-US" sz="2000" b="1" dirty="0">
                <a:ea typeface="+mn-lt"/>
                <a:cs typeface="+mn-lt"/>
              </a:rPr>
              <a:t>Compared with nonsmokers, cigarette smokers tend to have lower vitamin C levels in serum and leukocytes even after correcting for vitamin C intake, </a:t>
            </a:r>
            <a:r>
              <a:rPr lang="en-US" sz="2000" dirty="0">
                <a:ea typeface="+mn-lt"/>
                <a:cs typeface="+mn-lt"/>
              </a:rPr>
              <a:t> </a:t>
            </a:r>
            <a:r>
              <a:rPr lang="en-US" sz="2000" b="1" dirty="0">
                <a:ea typeface="+mn-lt"/>
                <a:cs typeface="+mn-lt"/>
              </a:rPr>
              <a:t>evidence suggests that smokers may need to ingest &gt; 200 mg of vitamin C daily to achieve serum ascorbic acid levels </a:t>
            </a:r>
            <a:endParaRPr lang="en-US" sz="2000" b="1" dirty="0"/>
          </a:p>
          <a:p>
            <a:pPr>
              <a:lnSpc>
                <a:spcPct val="100000"/>
              </a:lnSpc>
            </a:pPr>
            <a:r>
              <a:rPr lang="en-US" sz="2000" b="1" dirty="0"/>
              <a:t>Sex :</a:t>
            </a:r>
            <a:br>
              <a:rPr lang="en-US" sz="2000" b="1" dirty="0"/>
            </a:br>
            <a:r>
              <a:rPr lang="en-US" sz="2000" b="1" dirty="0">
                <a:ea typeface="+mn-lt"/>
                <a:cs typeface="+mn-lt"/>
              </a:rPr>
              <a:t>After correcting for vitamin C intakes, females con- </a:t>
            </a:r>
            <a:r>
              <a:rPr lang="en-US" sz="2000" b="1" dirty="0" err="1">
                <a:ea typeface="+mn-lt"/>
                <a:cs typeface="+mn-lt"/>
              </a:rPr>
              <a:t>sistently</a:t>
            </a:r>
            <a:r>
              <a:rPr lang="en-US" sz="2000" b="1" dirty="0">
                <a:ea typeface="+mn-lt"/>
                <a:cs typeface="+mn-lt"/>
              </a:rPr>
              <a:t> show higher vitamin C levels in tissues and flu- ids than males.64,71,75 Age does not appear to influence vitamin C levels in adults</a:t>
            </a:r>
            <a:endParaRPr lang="en-US" sz="2000" b="1" dirty="0"/>
          </a:p>
        </p:txBody>
      </p:sp>
    </p:spTree>
    <p:extLst>
      <p:ext uri="{BB962C8B-B14F-4D97-AF65-F5344CB8AC3E}">
        <p14:creationId xmlns:p14="http://schemas.microsoft.com/office/powerpoint/2010/main" val="268852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AC17DE74-01C9-4859-B65A-85CF999E85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xmlns="" id="{068C0432-0E90-4CC1-8CD3-D44A90DF0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BA96C6"/>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xmlns="" id="{8E6FF8C9-B11D-40C1-BCFD-53B60FC65E6A}"/>
              </a:ext>
            </a:extLst>
          </p:cNvPr>
          <p:cNvSpPr>
            <a:spLocks noGrp="1"/>
          </p:cNvSpPr>
          <p:nvPr>
            <p:ph type="title"/>
          </p:nvPr>
        </p:nvSpPr>
        <p:spPr>
          <a:xfrm>
            <a:off x="838200" y="401221"/>
            <a:ext cx="10515600" cy="1348065"/>
          </a:xfrm>
        </p:spPr>
        <p:txBody>
          <a:bodyPr>
            <a:normAutofit/>
          </a:bodyPr>
          <a:lstStyle/>
          <a:p>
            <a:r>
              <a:rPr lang="en-US" sz="6800">
                <a:solidFill>
                  <a:schemeClr val="bg1"/>
                </a:solidFill>
                <a:ea typeface="+mj-lt"/>
                <a:cs typeface="+mj-lt"/>
              </a:rPr>
              <a:t>References </a:t>
            </a:r>
            <a:endParaRPr lang="en-US" sz="6800">
              <a:solidFill>
                <a:schemeClr val="bg1"/>
              </a:solidFill>
            </a:endParaRPr>
          </a:p>
        </p:txBody>
      </p:sp>
      <p:sp>
        <p:nvSpPr>
          <p:cNvPr id="3" name="Content Placeholder 2">
            <a:extLst>
              <a:ext uri="{FF2B5EF4-FFF2-40B4-BE49-F238E27FC236}">
                <a16:creationId xmlns:a16="http://schemas.microsoft.com/office/drawing/2014/main" xmlns="" id="{1E0ED703-2FEB-452A-B08E-BB16D4E02908}"/>
              </a:ext>
            </a:extLst>
          </p:cNvPr>
          <p:cNvSpPr>
            <a:spLocks noGrp="1"/>
          </p:cNvSpPr>
          <p:nvPr>
            <p:ph idx="1"/>
          </p:nvPr>
        </p:nvSpPr>
        <p:spPr>
          <a:xfrm>
            <a:off x="838200" y="2586789"/>
            <a:ext cx="10515600" cy="3590174"/>
          </a:xfrm>
        </p:spPr>
        <p:txBody>
          <a:bodyPr vert="horz" lIns="91440" tIns="45720" rIns="91440" bIns="45720" rtlCol="0" anchor="t">
            <a:normAutofit/>
          </a:bodyPr>
          <a:lstStyle/>
          <a:p>
            <a:r>
              <a:rPr lang="en-US" sz="2000" b="1" dirty="0">
                <a:ea typeface="+mn-lt"/>
                <a:cs typeface="+mn-lt"/>
              </a:rPr>
              <a:t>Robert Lee, David Niema(2012)."Nutritional </a:t>
            </a:r>
            <a:r>
              <a:rPr lang="en-US" sz="2000" b="1" dirty="0" err="1">
                <a:ea typeface="+mn-lt"/>
                <a:cs typeface="+mn-lt"/>
              </a:rPr>
              <a:t>Assessment:Biochemical</a:t>
            </a:r>
            <a:r>
              <a:rPr lang="en-US" sz="2000" b="1" dirty="0">
                <a:ea typeface="+mn-lt"/>
                <a:cs typeface="+mn-lt"/>
              </a:rPr>
              <a:t> Assessment of Nutritional ,hill Us Higher Ed,547(35),</a:t>
            </a:r>
            <a:r>
              <a:rPr lang="en-US" sz="2000" b="1" dirty="0" smtClean="0">
                <a:ea typeface="+mn-lt"/>
                <a:cs typeface="+mn-lt"/>
              </a:rPr>
              <a:t>317-352</a:t>
            </a:r>
          </a:p>
          <a:p>
            <a:r>
              <a:rPr lang="en-US" sz="2200" b="1" dirty="0">
                <a:ea typeface="+mn-lt"/>
                <a:cs typeface="+mn-lt"/>
              </a:rPr>
              <a:t>SAUBERLICH, H. (1974, January). VITAMIN-C STATUS-METHODS AND FINDINGS. In TRANSACTIONS OF THE NEW YORK ACADEMY OF SCIENCES (Vol. 36, No. 8, pp. 817-817). 2 E 63RD ST, NEW YORK, NY 10021: NEW YORK ACAD SCIENCES</a:t>
            </a:r>
            <a:r>
              <a:rPr lang="en-US" b="1" dirty="0">
                <a:ea typeface="+mn-lt"/>
                <a:cs typeface="+mn-lt"/>
              </a:rPr>
              <a:t>.‏</a:t>
            </a:r>
          </a:p>
          <a:p>
            <a:pPr marL="0" indent="0">
              <a:buNone/>
            </a:pPr>
            <a:r>
              <a:rPr lang="en-US" b="1" dirty="0">
                <a:ea typeface="+mn-lt"/>
                <a:cs typeface="+mn-lt"/>
              </a:rPr>
              <a:t/>
            </a:r>
            <a:br>
              <a:rPr lang="en-US" b="1" dirty="0">
                <a:ea typeface="+mn-lt"/>
                <a:cs typeface="+mn-lt"/>
              </a:rPr>
            </a:br>
            <a:endParaRPr lang="en-US" b="1" dirty="0">
              <a:ea typeface="+mn-lt"/>
              <a:cs typeface="+mn-lt"/>
            </a:endParaRPr>
          </a:p>
          <a:p>
            <a:endParaRPr lang="en-US" b="1" dirty="0">
              <a:ea typeface="+mn-lt"/>
              <a:cs typeface="+mn-lt"/>
            </a:endParaRPr>
          </a:p>
          <a:p>
            <a:endParaRPr lang="en-US" b="1" dirty="0"/>
          </a:p>
          <a:p>
            <a:endParaRPr lang="en-US" b="1" dirty="0"/>
          </a:p>
          <a:p>
            <a:endParaRPr lang="en-US" dirty="0"/>
          </a:p>
        </p:txBody>
      </p:sp>
    </p:spTree>
    <p:extLst>
      <p:ext uri="{BB962C8B-B14F-4D97-AF65-F5344CB8AC3E}">
        <p14:creationId xmlns:p14="http://schemas.microsoft.com/office/powerpoint/2010/main" val="1378048636"/>
      </p:ext>
    </p:extLst>
  </p:cSld>
  <p:clrMapOvr>
    <a:masterClrMapping/>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243141"/>
      </a:dk2>
      <a:lt2>
        <a:srgbClr val="E4E8E2"/>
      </a:lt2>
      <a:accent1>
        <a:srgbClr val="BA96C6"/>
      </a:accent1>
      <a:accent2>
        <a:srgbClr val="927FBA"/>
      </a:accent2>
      <a:accent3>
        <a:srgbClr val="969AC6"/>
      </a:accent3>
      <a:accent4>
        <a:srgbClr val="7F9CBA"/>
      </a:accent4>
      <a:accent5>
        <a:srgbClr val="84ABAE"/>
      </a:accent5>
      <a:accent6>
        <a:srgbClr val="76AD9B"/>
      </a:accent6>
      <a:hlink>
        <a:srgbClr val="648F56"/>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Droplet</Template>
  <TotalTime>3</TotalTime>
  <Words>234</Words>
  <Application>Microsoft Office PowerPoint</Application>
  <PresentationFormat>مخصص</PresentationFormat>
  <Paragraphs>33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SketchyVTI</vt:lpstr>
      <vt:lpstr>Vitamin c test</vt:lpstr>
      <vt:lpstr> Out line </vt:lpstr>
      <vt:lpstr>Vitamin C </vt:lpstr>
      <vt:lpstr>Vitamin c test</vt:lpstr>
      <vt:lpstr>Why get tested?</vt:lpstr>
      <vt:lpstr>Results</vt:lpstr>
      <vt:lpstr>Factors that affect  vitamin C levels</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EBDA3</dc:creator>
  <cp:lastModifiedBy>EBDA3</cp:lastModifiedBy>
  <cp:revision>148</cp:revision>
  <dcterms:created xsi:type="dcterms:W3CDTF">2021-10-21T06:04:45Z</dcterms:created>
  <dcterms:modified xsi:type="dcterms:W3CDTF">2021-10-21T07:02:36Z</dcterms:modified>
</cp:coreProperties>
</file>