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9" r:id="rId1"/>
  </p:sldMasterIdLst>
  <p:sldIdLst>
    <p:sldId id="256" r:id="rId2"/>
    <p:sldId id="264" r:id="rId3"/>
    <p:sldId id="265" r:id="rId4"/>
    <p:sldId id="260" r:id="rId5"/>
    <p:sldId id="261" r:id="rId6"/>
    <p:sldId id="268" r:id="rId7"/>
    <p:sldId id="270" r:id="rId8"/>
    <p:sldId id="267" r:id="rId9"/>
    <p:sldId id="262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AD0A3E-6747-49BD-8E08-483596B5CEFB}" v="1251" dt="2021-10-20T22:29:23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0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1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0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0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1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4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8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3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8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1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=""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=""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=""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=""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=""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=""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=""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=""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=""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=""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=""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=""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=""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=""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=""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=""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=""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=""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=""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=""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=""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=""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=""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=""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=""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=""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=""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=""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=""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=""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=""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=""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=""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=""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=""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=""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=""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=""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=""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=""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=""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=""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=""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=""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=""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=""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=""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=""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=""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=""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=""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=""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=""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=""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=""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=""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=""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789" r:id="rId3"/>
    <p:sldLayoutId id="2147483788" r:id="rId4"/>
    <p:sldLayoutId id="2147483787" r:id="rId5"/>
    <p:sldLayoutId id="2147483786" r:id="rId6"/>
    <p:sldLayoutId id="2147483785" r:id="rId7"/>
    <p:sldLayoutId id="2147483784" r:id="rId8"/>
    <p:sldLayoutId id="2147483783" r:id="rId9"/>
    <p:sldLayoutId id="2147483782" r:id="rId10"/>
    <p:sldLayoutId id="214748378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abtestsonline.org/anemia-test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abtestsonline.org/tests/blood-smear" TargetMode="External"/><Relationship Id="rId2" Type="http://schemas.openxmlformats.org/officeDocument/2006/relationships/hyperlink" Target="https://labtestsonline.org/tests/complete-blood-count-cb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5" name="Rectangle 164">
            <a:extLst>
              <a:ext uri="{FF2B5EF4-FFF2-40B4-BE49-F238E27FC236}">
                <a16:creationId xmlns="" xmlns:a16="http://schemas.microsoft.com/office/drawing/2014/main" id="{58789E63-C78D-4210-8A38-DD6FB3B6BA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ow of samples for medical testing">
            <a:extLst>
              <a:ext uri="{FF2B5EF4-FFF2-40B4-BE49-F238E27FC236}">
                <a16:creationId xmlns="" xmlns:a16="http://schemas.microsoft.com/office/drawing/2014/main" id="{196E882A-D8E3-4A12-9D60-7258183748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000"/>
          <a:stretch/>
        </p:blipFill>
        <p:spPr>
          <a:xfrm>
            <a:off x="20" y="10"/>
            <a:ext cx="12191962" cy="6857990"/>
          </a:xfrm>
          <a:prstGeom prst="rect">
            <a:avLst/>
          </a:prstGeom>
        </p:spPr>
      </p:pic>
      <p:sp>
        <p:nvSpPr>
          <p:cNvPr id="167" name="Rectangle 166">
            <a:extLst>
              <a:ext uri="{FF2B5EF4-FFF2-40B4-BE49-F238E27FC236}">
                <a16:creationId xmlns="" xmlns:a16="http://schemas.microsoft.com/office/drawing/2014/main" id="{9DE10C47-AF4B-43D9-ACC0-A3FB23B119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202967" cy="3974353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4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639" y="215153"/>
            <a:ext cx="7178723" cy="1757082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Vitamin b12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4090" y="2145553"/>
            <a:ext cx="5663821" cy="1027953"/>
          </a:xfrm>
        </p:spPr>
        <p:txBody>
          <a:bodyPr anchor="t"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C698BC-C85F-4931-ABAE-34D8EA74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505526-DC13-44C0-A83F-495BE9D5D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Factors that increase vitamin B12 level?</a:t>
            </a: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High levels of B12 are uncommon and not usually clinically monitored. However, if someone has a condition such as chronic  diabetes, heart failure, obesity, </a:t>
            </a:r>
            <a:r>
              <a:rPr lang="en-US" i="1" dirty="0">
                <a:solidFill>
                  <a:schemeClr val="tx1"/>
                </a:solidFill>
                <a:ea typeface="+mn-lt"/>
                <a:cs typeface="+mn-lt"/>
              </a:rPr>
              <a:t>AIDS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, or severe 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liver disease, then that person may have an increased vitamin B12.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buClr>
                <a:srgbClr val="A2ACB5"/>
              </a:buClr>
            </a:pP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  Ingesting estrogens, vitamin C or vitamin A can also cause high B12 levels.</a:t>
            </a:r>
          </a:p>
          <a:p>
            <a:pPr>
              <a:buClr>
                <a:srgbClr val="A2ACB5"/>
              </a:buClr>
            </a:pPr>
            <a:r>
              <a:rPr lang="en-US">
                <a:ea typeface="+mn-lt"/>
                <a:cs typeface="+mn-lt"/>
              </a:rPr>
              <a:t> Advanced renal failure, increased holo-TC </a:t>
            </a:r>
            <a:r>
              <a:rPr lang="en-US" dirty="0">
                <a:ea typeface="+mn-lt"/>
                <a:cs typeface="+mn-lt"/>
              </a:rPr>
              <a:t>2 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3F612-F1DC-4EA5-B198-69B59E148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CD2859-C7C7-45F6-9631-9EC1E1F2C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Robert Lee, David Niema(2012)."Nutritional Assessment:Biochemical Assessment of Nutritional ,hill Us Higher Ed,547(35),317-352.</a:t>
            </a:r>
          </a:p>
          <a:p>
            <a:pPr>
              <a:buClr>
                <a:srgbClr val="A2ACB5"/>
              </a:buClr>
            </a:pPr>
            <a:r>
              <a:rPr lang="en-US">
                <a:ea typeface="+mn-lt"/>
                <a:cs typeface="+mn-lt"/>
              </a:rPr>
              <a:t>Vitamin B12 test-LAB TESTS ONLINE available on http//Labtestsonline.org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4">
            <a:extLst>
              <a:ext uri="{FF2B5EF4-FFF2-40B4-BE49-F238E27FC236}">
                <a16:creationId xmlns="" xmlns:a16="http://schemas.microsoft.com/office/drawing/2014/main" id="{11AC88F6-55CB-496B-8AD8-9ABD2E6E3B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6">
            <a:extLst>
              <a:ext uri="{FF2B5EF4-FFF2-40B4-BE49-F238E27FC236}">
                <a16:creationId xmlns="" xmlns:a16="http://schemas.microsoft.com/office/drawing/2014/main" id="{6F53D3C3-F24F-4317-98B6-A05ECD3044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977" y="1713"/>
            <a:ext cx="5289354" cy="68661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row of samples for medical testing">
            <a:extLst>
              <a:ext uri="{FF2B5EF4-FFF2-40B4-BE49-F238E27FC236}">
                <a16:creationId xmlns="" xmlns:a16="http://schemas.microsoft.com/office/drawing/2014/main" id="{A94DF1C7-5454-428F-8416-B29FBF9CE9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42241" r="-2" b="-2"/>
          <a:stretch/>
        </p:blipFill>
        <p:spPr>
          <a:xfrm>
            <a:off x="-1" y="1"/>
            <a:ext cx="5295331" cy="68758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6261D-D87E-4EF1-A441-65AC1AAC4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4" y="1395699"/>
            <a:ext cx="4223965" cy="4111831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0D7517-2E0E-4051-AB39-360E082BE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76300"/>
            <a:ext cx="5219700" cy="51054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What being tested?</a:t>
            </a:r>
            <a:endParaRPr lang="en-US" dirty="0"/>
          </a:p>
          <a:p>
            <a:pPr>
              <a:buClr>
                <a:srgbClr val="A2ACB5"/>
              </a:buClr>
            </a:pPr>
            <a:r>
              <a:rPr lang="en-US" dirty="0">
                <a:ea typeface="+mn-lt"/>
                <a:cs typeface="+mn-lt"/>
              </a:rPr>
              <a:t>Why get tested</a:t>
            </a:r>
            <a:r>
              <a:rPr lang="en-US" dirty="0" smtClean="0">
                <a:ea typeface="+mn-lt"/>
                <a:cs typeface="+mn-lt"/>
              </a:rPr>
              <a:t>?</a:t>
            </a:r>
          </a:p>
          <a:p>
            <a:pPr>
              <a:buClr>
                <a:srgbClr val="A2ACB5"/>
              </a:buClr>
            </a:pPr>
            <a:r>
              <a:rPr lang="en-US" dirty="0" smtClean="0">
                <a:ea typeface="+mn-lt"/>
                <a:cs typeface="+mn-lt"/>
              </a:rPr>
              <a:t>When </a:t>
            </a:r>
            <a:r>
              <a:rPr lang="en-US" smtClean="0">
                <a:ea typeface="+mn-lt"/>
                <a:cs typeface="+mn-lt"/>
              </a:rPr>
              <a:t>being tested?</a:t>
            </a:r>
            <a:endParaRPr lang="en-US"/>
          </a:p>
          <a:p>
            <a:pPr>
              <a:buClr>
                <a:srgbClr val="A2ACB5"/>
              </a:buClr>
            </a:pPr>
            <a:r>
              <a:rPr lang="en-US" dirty="0">
                <a:ea typeface="+mn-lt"/>
                <a:cs typeface="+mn-lt"/>
              </a:rPr>
              <a:t>Biochemical indicator of b12 status?</a:t>
            </a:r>
          </a:p>
          <a:p>
            <a:pPr>
              <a:buClr>
                <a:srgbClr val="A2ACB5"/>
              </a:buClr>
            </a:pPr>
            <a:r>
              <a:rPr lang="en-US" dirty="0">
                <a:ea typeface="+mn-lt"/>
                <a:cs typeface="+mn-lt"/>
              </a:rPr>
              <a:t>Results?</a:t>
            </a:r>
          </a:p>
          <a:p>
            <a:pPr>
              <a:buClr>
                <a:srgbClr val="A2ACB5"/>
              </a:buClr>
            </a:pPr>
            <a:r>
              <a:rPr lang="en-US" dirty="0">
                <a:ea typeface="+mn-lt"/>
                <a:cs typeface="+mn-lt"/>
              </a:rPr>
              <a:t> Factors that affect B12 levels?</a:t>
            </a:r>
          </a:p>
          <a:p>
            <a:pPr>
              <a:buClr>
                <a:srgbClr val="A2ACB5"/>
              </a:buClr>
            </a:pPr>
            <a:endParaRPr lang="en-US" dirty="0">
              <a:ea typeface="+mn-lt"/>
              <a:cs typeface="+mn-lt"/>
            </a:endParaRPr>
          </a:p>
          <a:p>
            <a:pPr>
              <a:buClr>
                <a:srgbClr val="A2ACB5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6A2EDA-5B0D-42A1-9BCE-FE5605DC1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being tested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F66CE4-9446-4D6F-A2EE-D446AECE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Vitamin B12 is a part of the B complex vitamins.it is also called coblamine .</a:t>
            </a:r>
            <a:endParaRPr lang="en-US"/>
          </a:p>
          <a:p>
            <a:pPr>
              <a:buClr>
                <a:srgbClr val="A2ACB5"/>
              </a:buClr>
            </a:pPr>
            <a:r>
              <a:rPr lang="en-US" dirty="0">
                <a:ea typeface="+mn-lt"/>
                <a:cs typeface="+mn-lt"/>
              </a:rPr>
              <a:t> </a:t>
            </a:r>
            <a:r>
              <a:rPr lang="en-US">
                <a:ea typeface="+mn-lt"/>
                <a:cs typeface="+mn-lt"/>
              </a:rPr>
              <a:t>B12  work with vitamin C to help the body make new proteins. It is necessary for normal red blood cell (RBC) and white blood cell (WBC) formation, repair of tissues and cells, and synthesis of DNA.</a:t>
            </a:r>
            <a:endParaRPr lang="en-US"/>
          </a:p>
          <a:p>
            <a:pPr>
              <a:buClr>
                <a:srgbClr val="A2ACB5"/>
              </a:buClr>
            </a:pPr>
            <a:r>
              <a:rPr lang="en-US">
                <a:ea typeface="+mn-lt"/>
                <a:cs typeface="+mn-lt"/>
              </a:rPr>
              <a:t>Vitamin B12  tests measure vitamin levels in the liquid portion of the blood (serum or plasma) to detect deficiencies.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FF3426D-535B-42A3-9488-C3D0F76B0F5B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530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Why get tested?</a:t>
            </a:r>
            <a:endParaRPr lang="en-US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To help diagnose one cause of </a:t>
            </a:r>
            <a:r>
              <a:rPr lang="en-US" dirty="0">
                <a:ea typeface="+mn-lt"/>
                <a:cs typeface="+mn-lt"/>
                <a:hlinkClick r:id="rId2"/>
              </a:rPr>
              <a:t>anemia</a:t>
            </a:r>
            <a:r>
              <a:rPr lang="en-US" dirty="0">
                <a:ea typeface="+mn-lt"/>
                <a:cs typeface="+mn-lt"/>
              </a:rPr>
              <a:t> or neuropathy; to evaluate nutritional status in some people ,if there </a:t>
            </a:r>
            <a:r>
              <a:rPr lang="en-US" dirty="0" err="1">
                <a:ea typeface="+mn-lt"/>
                <a:cs typeface="+mn-lt"/>
              </a:rPr>
              <a:t>deficieny</a:t>
            </a:r>
            <a:r>
              <a:rPr lang="en-US" dirty="0">
                <a:ea typeface="+mn-lt"/>
                <a:cs typeface="+mn-lt"/>
              </a:rPr>
              <a:t> or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4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When to get tested?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When you have abnormal results on a </a:t>
            </a:r>
            <a:r>
              <a:rPr lang="en-US" dirty="0">
                <a:ea typeface="+mn-lt"/>
                <a:cs typeface="+mn-lt"/>
                <a:hlinkClick r:id="rId2"/>
              </a:rPr>
              <a:t>complete blood count (CBC)</a:t>
            </a:r>
            <a:r>
              <a:rPr lang="en-US" dirty="0">
                <a:ea typeface="+mn-lt"/>
                <a:cs typeface="+mn-lt"/>
              </a:rPr>
              <a:t> with a </a:t>
            </a:r>
            <a:r>
              <a:rPr lang="en-US" dirty="0">
                <a:ea typeface="+mn-lt"/>
                <a:cs typeface="+mn-lt"/>
                <a:hlinkClick r:id="rId3"/>
              </a:rPr>
              <a:t>blood smear</a:t>
            </a:r>
            <a:r>
              <a:rPr lang="en-US" dirty="0">
                <a:ea typeface="+mn-lt"/>
                <a:cs typeface="+mn-lt"/>
              </a:rPr>
              <a:t> showing large red blood cells (</a:t>
            </a:r>
            <a:r>
              <a:rPr lang="en-US" dirty="0" err="1">
                <a:ea typeface="+mn-lt"/>
                <a:cs typeface="+mn-lt"/>
              </a:rPr>
              <a:t>macrocytosis</a:t>
            </a:r>
            <a:r>
              <a:rPr lang="en-US" dirty="0">
                <a:ea typeface="+mn-lt"/>
                <a:cs typeface="+mn-lt"/>
              </a:rPr>
              <a:t>) or abnormal (</a:t>
            </a:r>
            <a:r>
              <a:rPr lang="en-US" dirty="0" err="1" smtClean="0">
                <a:ea typeface="+mn-lt"/>
                <a:cs typeface="+mn-lt"/>
              </a:rPr>
              <a:t>hypersegmented</a:t>
            </a:r>
            <a:r>
              <a:rPr lang="en-US" dirty="0">
                <a:ea typeface="+mn-lt"/>
                <a:cs typeface="+mn-lt"/>
              </a:rPr>
              <a:t>) neutrophils; </a:t>
            </a:r>
          </a:p>
          <a:p>
            <a:pPr>
              <a:buClr>
                <a:srgbClr val="A2ACB5"/>
              </a:buClr>
            </a:pPr>
            <a:r>
              <a:rPr lang="en-US" dirty="0">
                <a:ea typeface="+mn-lt"/>
                <a:cs typeface="+mn-lt"/>
              </a:rPr>
              <a:t>when you have symptoms of anemia (weakness, tiredness, pale skin) and/or of neuropathy (tingling or itching sensations, eye twitching, memory </a:t>
            </a:r>
            <a:r>
              <a:rPr lang="en-US" dirty="0" smtClean="0">
                <a:ea typeface="+mn-lt"/>
                <a:cs typeface="+mn-lt"/>
              </a:rPr>
              <a:t>loss</a:t>
            </a:r>
            <a:r>
              <a:rPr lang="en-US" dirty="0">
                <a:ea typeface="+mn-lt"/>
                <a:cs typeface="+mn-lt"/>
              </a:rPr>
              <a:t>)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>
              <a:buClr>
                <a:srgbClr val="A2ACB5"/>
              </a:buClr>
            </a:pPr>
            <a:r>
              <a:rPr lang="en-US" dirty="0">
                <a:ea typeface="+mn-lt"/>
                <a:cs typeface="+mn-lt"/>
              </a:rPr>
              <a:t>when you are being treated for vitamin </a:t>
            </a:r>
            <a:r>
              <a:rPr lang="en-US" dirty="0" smtClean="0">
                <a:ea typeface="+mn-lt"/>
                <a:cs typeface="+mn-lt"/>
              </a:rPr>
              <a:t>B12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E5FBB7-AA79-4DD2-8A92-AFCE5FE3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Biochemical indicators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8917A2-BF32-4CFC-8D57-DA9035952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We used to assess vitamin  b12 </a:t>
            </a:r>
            <a:r>
              <a:rPr lang="en-US">
                <a:ea typeface="+mn-lt"/>
                <a:cs typeface="+mn-lt"/>
              </a:rPr>
              <a:t>those that directly measure vitamin B 12 in the blood and functional biomarkers measuring metabolites that accumulate when vitamin B12 status is inadequate. </a:t>
            </a:r>
          </a:p>
          <a:p>
            <a:pPr>
              <a:buClr>
                <a:srgbClr val="A2ACB5"/>
              </a:buClr>
            </a:pPr>
            <a:r>
              <a:rPr lang="en-US">
                <a:ea typeface="+mn-lt"/>
                <a:cs typeface="+mn-lt"/>
              </a:rPr>
              <a:t>Direct measures of circulating vitamin B12 are serum or plasma total cobalamin and serum holo-transcobalamin II (holo-TC II), the transport protein of absorbed vitamin B12.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A2ACB5"/>
              </a:buClr>
            </a:pPr>
            <a:r>
              <a:rPr lang="en-US">
                <a:ea typeface="+mn-lt"/>
                <a:cs typeface="+mn-lt"/>
              </a:rPr>
              <a:t>A functional biomarker specific to vitamin B 12 status is urinary or serum methylmalonic acid (MMA), which is increased when vitamin B 12 status is inadequate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314BF1-9855-4254-98EF-78D32A552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63553E-8CC1-4065-93F8-20525DF5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Another  functional biomarker is the plasma concentration of total homocysteine (tHcy), which increases when vitamin B 12 status is inadequate, but is also increased during folate and vitamin B 6 deficiency.</a:t>
            </a:r>
          </a:p>
          <a:p>
            <a:pPr>
              <a:buClr>
                <a:srgbClr val="A2ACB5"/>
              </a:buClr>
            </a:pPr>
            <a:r>
              <a:rPr lang="en-US">
                <a:ea typeface="+mn-lt"/>
                <a:cs typeface="+mn-lt"/>
              </a:rPr>
              <a:t> But the fact that tHcy is increased by folate deficiency limits its usefulness as a biomarker for vitamin B 12 . </a:t>
            </a:r>
            <a:endParaRPr lang="en-US"/>
          </a:p>
          <a:p>
            <a:pPr>
              <a:buClr>
                <a:srgbClr val="A2ACB5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3FD37D-E30F-4B7B-8866-BEEA61AD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BB5389-C789-48E9-9C54-3CA52C7EA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A low serum vitamin B12 concentration is defined as &lt; 200 pg/mL</a:t>
            </a:r>
          </a:p>
          <a:p>
            <a:pPr>
              <a:buClr>
                <a:srgbClr val="A2ACB5"/>
              </a:buClr>
            </a:pPr>
            <a:r>
              <a:rPr lang="en-US">
                <a:ea typeface="+mn-lt"/>
                <a:cs typeface="+mn-lt"/>
              </a:rPr>
              <a:t>A low B12  level means that you have a deficiency.</a:t>
            </a:r>
          </a:p>
          <a:p>
            <a:pPr>
              <a:buClr>
                <a:srgbClr val="A2ACB5"/>
              </a:buClr>
            </a:pPr>
            <a:r>
              <a:rPr lang="en-US">
                <a:ea typeface="+mn-lt"/>
                <a:cs typeface="+mn-lt"/>
              </a:rPr>
              <a:t>High levels of B12 are uncommon and not usually clinically monitored.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 Factors that affect B12 levels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285508" y="1716369"/>
            <a:ext cx="963401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Factors that decrease  levels of vitamin B12?</a:t>
            </a:r>
          </a:p>
          <a:p>
            <a:pPr>
              <a:buClr>
                <a:srgbClr val="A2ACB5"/>
              </a:buClr>
            </a:pPr>
            <a:r>
              <a:rPr lang="en-US" dirty="0" err="1"/>
              <a:t>Inadequte</a:t>
            </a:r>
            <a:r>
              <a:rPr lang="en-US" dirty="0"/>
              <a:t> </a:t>
            </a:r>
            <a:r>
              <a:rPr lang="en-US" dirty="0" err="1"/>
              <a:t>absorbtion</a:t>
            </a:r>
            <a:r>
              <a:rPr lang="en-US" dirty="0"/>
              <a:t> of the vitamin,</a:t>
            </a:r>
            <a:r>
              <a:rPr lang="en-US" dirty="0">
                <a:ea typeface="+mn-lt"/>
                <a:cs typeface="+mn-lt"/>
              </a:rPr>
              <a:t> generally because of pernicious anemia caused by inadequate production of intrinsic factor</a:t>
            </a:r>
            <a:r>
              <a:rPr lang="en-US" dirty="0"/>
              <a:t>, happens in older people.</a:t>
            </a:r>
          </a:p>
          <a:p>
            <a:pPr>
              <a:buClr>
                <a:srgbClr val="A2ACB5"/>
              </a:buClr>
            </a:pPr>
            <a:r>
              <a:rPr lang="en-US" dirty="0">
                <a:ea typeface="+mn-lt"/>
                <a:cs typeface="+mn-lt"/>
              </a:rPr>
              <a:t> Impaired renal </a:t>
            </a:r>
            <a:r>
              <a:rPr lang="en-US" dirty="0" err="1">
                <a:ea typeface="+mn-lt"/>
                <a:cs typeface="+mn-lt"/>
              </a:rPr>
              <a:t>function,MMA</a:t>
            </a:r>
            <a:r>
              <a:rPr lang="en-US" dirty="0">
                <a:ea typeface="+mn-lt"/>
                <a:cs typeface="+mn-lt"/>
              </a:rPr>
              <a:t> and </a:t>
            </a:r>
            <a:r>
              <a:rPr lang="en-US" dirty="0" err="1">
                <a:ea typeface="+mn-lt"/>
                <a:cs typeface="+mn-lt"/>
              </a:rPr>
              <a:t>tHCy</a:t>
            </a:r>
            <a:r>
              <a:rPr lang="en-US" dirty="0">
                <a:ea typeface="+mn-lt"/>
                <a:cs typeface="+mn-lt"/>
              </a:rPr>
              <a:t> increased</a:t>
            </a:r>
          </a:p>
          <a:p>
            <a:pPr>
              <a:buClr>
                <a:srgbClr val="A2ACB5"/>
              </a:buClr>
            </a:pPr>
            <a:r>
              <a:rPr lang="en-US" dirty="0">
                <a:ea typeface="+mn-lt"/>
                <a:cs typeface="+mn-lt"/>
              </a:rPr>
              <a:t>Pregnancy.</a:t>
            </a:r>
          </a:p>
          <a:p>
            <a:pPr>
              <a:buClr>
                <a:srgbClr val="A2ACB5"/>
              </a:buClr>
            </a:pPr>
            <a:r>
              <a:rPr lang="en-US" dirty="0" err="1">
                <a:ea typeface="+mn-lt"/>
                <a:cs typeface="+mn-lt"/>
              </a:rPr>
              <a:t>Folate</a:t>
            </a:r>
            <a:r>
              <a:rPr lang="en-US" dirty="0">
                <a:ea typeface="+mn-lt"/>
                <a:cs typeface="+mn-lt"/>
              </a:rPr>
              <a:t> deficiency.</a:t>
            </a:r>
          </a:p>
          <a:p>
            <a:pPr>
              <a:buClr>
                <a:srgbClr val="A2ACB5"/>
              </a:buClr>
            </a:pPr>
            <a:endParaRPr lang="en-US" dirty="0"/>
          </a:p>
          <a:p>
            <a:pPr>
              <a:buClr>
                <a:srgbClr val="A2ACB5"/>
              </a:buClr>
            </a:pPr>
            <a:endParaRPr lang="en-US" dirty="0"/>
          </a:p>
          <a:p>
            <a:pPr>
              <a:buClr>
                <a:srgbClr val="A2ACB5"/>
              </a:buClr>
            </a:pPr>
            <a:endParaRPr lang="en-US" dirty="0"/>
          </a:p>
          <a:p>
            <a:pPr>
              <a:buClr>
                <a:srgbClr val="A2ACB5"/>
              </a:buClr>
            </a:pPr>
            <a:endParaRPr lang="en-US" dirty="0"/>
          </a:p>
          <a:p>
            <a:pPr marL="0" indent="0">
              <a:buClr>
                <a:srgbClr val="A2ACB5"/>
              </a:buClr>
              <a:buNone/>
            </a:pPr>
            <a:endParaRPr lang="en-US" dirty="0"/>
          </a:p>
          <a:p>
            <a:pPr>
              <a:buClr>
                <a:srgbClr val="A2ACB5"/>
              </a:buClr>
            </a:pPr>
            <a:endParaRPr lang="en-US" dirty="0"/>
          </a:p>
          <a:p>
            <a:pPr marL="0" indent="0">
              <a:buClr>
                <a:srgbClr val="E2E5E8">
                  <a:lumMod val="75000"/>
                </a:srgbClr>
              </a:buClr>
              <a:buNone/>
            </a:pPr>
            <a:endParaRPr lang="en-US" dirty="0"/>
          </a:p>
          <a:p>
            <a:pPr marL="0" indent="0">
              <a:buClr>
                <a:srgbClr val="E2E5E8">
                  <a:lumMod val="75000"/>
                </a:srgbClr>
              </a:buClr>
              <a:buNone/>
            </a:pPr>
            <a:endParaRPr lang="en-US" dirty="0"/>
          </a:p>
          <a:p>
            <a:pPr>
              <a:buClr>
                <a:srgbClr val="A2ACB5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hemianVTI">
  <a:themeElements>
    <a:clrScheme name="AnalogousFromLightSeed_2SEEDS">
      <a:dk1>
        <a:srgbClr val="000000"/>
      </a:dk1>
      <a:lt1>
        <a:srgbClr val="FFFFFF"/>
      </a:lt1>
      <a:dk2>
        <a:srgbClr val="412426"/>
      </a:dk2>
      <a:lt2>
        <a:srgbClr val="E2E5E8"/>
      </a:lt2>
      <a:accent1>
        <a:srgbClr val="BB9C78"/>
      </a:accent1>
      <a:accent2>
        <a:srgbClr val="C6968F"/>
      </a:accent2>
      <a:accent3>
        <a:srgbClr val="A4A379"/>
      </a:accent3>
      <a:accent4>
        <a:srgbClr val="7CA7BD"/>
      </a:accent4>
      <a:accent5>
        <a:srgbClr val="94A1C9"/>
      </a:accent5>
      <a:accent6>
        <a:srgbClr val="867CBD"/>
      </a:accent6>
      <a:hlink>
        <a:srgbClr val="6283AA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120</Words>
  <Application>Microsoft Office PowerPoint</Application>
  <PresentationFormat>مخصص</PresentationFormat>
  <Paragraphs>49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BohemianVTI</vt:lpstr>
      <vt:lpstr>Vitamin b12 test</vt:lpstr>
      <vt:lpstr>outline</vt:lpstr>
      <vt:lpstr>What being tested </vt:lpstr>
      <vt:lpstr>Why get tested?</vt:lpstr>
      <vt:lpstr>When to get tested?</vt:lpstr>
      <vt:lpstr>Biochemical indicators </vt:lpstr>
      <vt:lpstr>عرض تقديمي في PowerPoint</vt:lpstr>
      <vt:lpstr>Results:</vt:lpstr>
      <vt:lpstr> Factors that affect B12 levels</vt:lpstr>
      <vt:lpstr>عرض تقديمي في PowerPoint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EBDA3</cp:lastModifiedBy>
  <cp:revision>354</cp:revision>
  <dcterms:created xsi:type="dcterms:W3CDTF">2019-10-16T03:03:10Z</dcterms:created>
  <dcterms:modified xsi:type="dcterms:W3CDTF">2021-10-21T06:00:33Z</dcterms:modified>
</cp:coreProperties>
</file>