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55"/>
  </p:notesMasterIdLst>
  <p:handoutMasterIdLst>
    <p:handoutMasterId r:id="rId56"/>
  </p:handoutMasterIdLst>
  <p:sldIdLst>
    <p:sldId id="256" r:id="rId2"/>
    <p:sldId id="266" r:id="rId3"/>
    <p:sldId id="457" r:id="rId4"/>
    <p:sldId id="458" r:id="rId5"/>
    <p:sldId id="459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279" r:id="rId15"/>
    <p:sldId id="468" r:id="rId16"/>
    <p:sldId id="469" r:id="rId17"/>
    <p:sldId id="470" r:id="rId18"/>
    <p:sldId id="473" r:id="rId19"/>
    <p:sldId id="471" r:id="rId20"/>
    <p:sldId id="472" r:id="rId21"/>
    <p:sldId id="474" r:id="rId22"/>
    <p:sldId id="475" r:id="rId23"/>
    <p:sldId id="476" r:id="rId24"/>
    <p:sldId id="508" r:id="rId25"/>
    <p:sldId id="479" r:id="rId26"/>
    <p:sldId id="480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490" r:id="rId37"/>
    <p:sldId id="491" r:id="rId38"/>
    <p:sldId id="492" r:id="rId39"/>
    <p:sldId id="493" r:id="rId40"/>
    <p:sldId id="494" r:id="rId41"/>
    <p:sldId id="495" r:id="rId42"/>
    <p:sldId id="496" r:id="rId43"/>
    <p:sldId id="497" r:id="rId44"/>
    <p:sldId id="498" r:id="rId45"/>
    <p:sldId id="499" r:id="rId46"/>
    <p:sldId id="500" r:id="rId47"/>
    <p:sldId id="502" r:id="rId48"/>
    <p:sldId id="501" r:id="rId49"/>
    <p:sldId id="503" r:id="rId50"/>
    <p:sldId id="504" r:id="rId51"/>
    <p:sldId id="505" r:id="rId52"/>
    <p:sldId id="506" r:id="rId53"/>
    <p:sldId id="507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4168" autoAdjust="0"/>
  </p:normalViewPr>
  <p:slideViewPr>
    <p:cSldViewPr>
      <p:cViewPr varScale="1">
        <p:scale>
          <a:sx n="103" d="100"/>
          <a:sy n="103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3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0" Type="http://schemas.openxmlformats.org/officeDocument/2006/relationships/image" Target="../media/image100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114.wmf"/><Relationship Id="rId7" Type="http://schemas.openxmlformats.org/officeDocument/2006/relationships/image" Target="../media/image117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45.wmf"/><Relationship Id="rId11" Type="http://schemas.openxmlformats.org/officeDocument/2006/relationships/image" Target="../media/image120.wmf"/><Relationship Id="rId5" Type="http://schemas.openxmlformats.org/officeDocument/2006/relationships/image" Target="../media/image116.wmf"/><Relationship Id="rId10" Type="http://schemas.openxmlformats.org/officeDocument/2006/relationships/image" Target="../media/image119.wmf"/><Relationship Id="rId4" Type="http://schemas.openxmlformats.org/officeDocument/2006/relationships/image" Target="../media/image115.wmf"/><Relationship Id="rId9" Type="http://schemas.openxmlformats.org/officeDocument/2006/relationships/image" Target="../media/image118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71.wmf"/><Relationship Id="rId1" Type="http://schemas.openxmlformats.org/officeDocument/2006/relationships/image" Target="../media/image121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4" Type="http://schemas.openxmlformats.org/officeDocument/2006/relationships/image" Target="../media/image126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wmf"/><Relationship Id="rId1" Type="http://schemas.openxmlformats.org/officeDocument/2006/relationships/image" Target="../media/image127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wmf"/><Relationship Id="rId1" Type="http://schemas.openxmlformats.org/officeDocument/2006/relationships/image" Target="../media/image129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37824-DE58-4C77-BD2D-3E91DF2BB38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A70C9-793B-4923-8AB8-6FBA3E7D0A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118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51F08-9655-42B1-92CE-944CD7215477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24467-2AAC-40AE-A203-A29D1BEAE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760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4467-2AAC-40AE-A203-A29D1BEAE92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9C700-7B7A-4DFD-8A14-677FB187F75A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78C07-6D0A-4F72-BEE8-2726FD6F00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9AB9DC-15F3-4D94-BCE6-3A77697856F1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B993F-3A53-4508-8E08-D91B056434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1C3E1-F224-4090-B346-60EB44CEBBE7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58767-03EC-4BF8-A5EC-A7B216305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89DAA-BB29-44C1-A889-993FBE8A8AC8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4A53D-13F4-48C9-9D34-C4F0ADFC5B67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7595D-1C3B-48B5-B55D-62F508F58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7CB720-1D00-4096-8DDC-EA6AFEAE83E9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2B645-F11A-4483-AD73-C82268A235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B667C-24D4-43BF-A61A-9E7202528F5A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6AAD1-D6C9-4198-8D8B-530F215919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245B06-E574-4D7F-B0A4-12C49534D6DC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DD59C-9F2E-43B7-9631-C28720B65F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15814-E374-4DAA-87C1-5624BD2C4089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59E2C-8294-4BF0-86FD-FEC51FB77F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2AD665-D3DF-48AC-BC51-D44D67011602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F0BA5-B4E8-4ADA-A1AD-6A94ECB359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E766-0EA3-4B89-B0B7-30AF2AB86DB9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C7D029E-768B-4F2F-8E6C-42B9C8B7A4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6061E0-4C0F-4AFF-93D5-44C2B26EA124}" type="datetime1">
              <a:rPr lang="en-US" smtClean="0"/>
              <a:pPr>
                <a:defRPr/>
              </a:pPr>
              <a:t>12/15/2011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7830C5A-BAD9-4528-93DB-A510A8E960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7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8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8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Relationship Id="rId14" Type="http://schemas.openxmlformats.org/officeDocument/2006/relationships/oleObject" Target="../embeddings/oleObject9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107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oleObject" Target="../embeddings/oleObject118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2.bin"/><Relationship Id="rId12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11.bin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0.bin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09.bin"/><Relationship Id="rId9" Type="http://schemas.openxmlformats.org/officeDocument/2006/relationships/oleObject" Target="../embeddings/oleObject11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127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oleObject129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Classical Mechanics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668338"/>
          </a:xfrm>
        </p:spPr>
        <p:txBody>
          <a:bodyPr/>
          <a:lstStyle/>
          <a:p>
            <a:pPr marR="0" eaLnBrk="1" hangingPunct="1"/>
            <a:r>
              <a:rPr lang="en-US" sz="3600" dirty="0" smtClean="0"/>
              <a:t>Gravitation and Central Forces</a:t>
            </a:r>
          </a:p>
          <a:p>
            <a:pPr marR="0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78C07-6D0A-4F72-BEE8-2726FD6F00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36578"/>
            <a:ext cx="8434502" cy="55499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Kepler’s First law: Law of Ellipses</a:t>
            </a:r>
            <a:endParaRPr lang="en-US" b="1" dirty="0" smtClean="0"/>
          </a:p>
          <a:p>
            <a:r>
              <a:rPr lang="en-US" dirty="0" smtClean="0"/>
              <a:t>Consider a general central force: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473091" name="Object 3"/>
          <p:cNvGraphicFramePr>
            <a:graphicFrameLocks noChangeAspect="1"/>
          </p:cNvGraphicFramePr>
          <p:nvPr/>
        </p:nvGraphicFramePr>
        <p:xfrm>
          <a:off x="884187" y="1858941"/>
          <a:ext cx="4937125" cy="4344987"/>
        </p:xfrm>
        <a:graphic>
          <a:graphicData uri="http://schemas.openxmlformats.org/presentationml/2006/ole">
            <p:oleObj spid="_x0000_s473095" name="Equation" r:id="rId3" imgW="2070100" imgH="19812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73094" name="Object 6"/>
          <p:cNvGraphicFramePr>
            <a:graphicFrameLocks noChangeAspect="1"/>
          </p:cNvGraphicFramePr>
          <p:nvPr/>
        </p:nvGraphicFramePr>
        <p:xfrm>
          <a:off x="738135" y="1055655"/>
          <a:ext cx="6694488" cy="4010025"/>
        </p:xfrm>
        <a:graphic>
          <a:graphicData uri="http://schemas.openxmlformats.org/presentationml/2006/ole">
            <p:oleObj spid="_x0000_s474120" name="Equation" r:id="rId3" imgW="2806700" imgH="182880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176291" y="5400702"/>
            <a:ext cx="3979917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Angular momentum per unit mass.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6200000" flipV="1">
            <a:off x="847675" y="5035573"/>
            <a:ext cx="474669" cy="32861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05" y="873090"/>
            <a:ext cx="8434503" cy="142400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We don’t necessarily want to know what         is.   </a:t>
            </a:r>
          </a:p>
          <a:p>
            <a:pPr marL="514350" indent="-514350">
              <a:buNone/>
            </a:pPr>
            <a:r>
              <a:rPr lang="en-US" dirty="0" smtClean="0"/>
              <a:t>       We just want to know the shape of the orbit.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Derive an equation for the orbit: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475138" name="Object 6"/>
          <p:cNvGraphicFramePr>
            <a:graphicFrameLocks noChangeAspect="1"/>
          </p:cNvGraphicFramePr>
          <p:nvPr/>
        </p:nvGraphicFramePr>
        <p:xfrm>
          <a:off x="6653241" y="873090"/>
          <a:ext cx="666750" cy="446088"/>
        </p:xfrm>
        <a:graphic>
          <a:graphicData uri="http://schemas.openxmlformats.org/presentationml/2006/ole">
            <p:oleObj spid="_x0000_s475146" name="Equation" r:id="rId3" imgW="279279" imgH="203112" progId="Equation.3">
              <p:embed/>
            </p:oleObj>
          </a:graphicData>
        </a:graphic>
      </p:graphicFrame>
      <p:graphicFrame>
        <p:nvGraphicFramePr>
          <p:cNvPr id="475139" name="Object 3"/>
          <p:cNvGraphicFramePr>
            <a:graphicFrameLocks noChangeAspect="1"/>
          </p:cNvGraphicFramePr>
          <p:nvPr/>
        </p:nvGraphicFramePr>
        <p:xfrm>
          <a:off x="881063" y="2354263"/>
          <a:ext cx="6573837" cy="4122737"/>
        </p:xfrm>
        <a:graphic>
          <a:graphicData uri="http://schemas.openxmlformats.org/presentationml/2006/ole">
            <p:oleObj spid="_x0000_s475147" name="Equation" r:id="rId4" imgW="2755900" imgH="1879600" progId="Equation.DSMT4">
              <p:embed/>
            </p:oleObj>
          </a:graphicData>
        </a:graphic>
      </p:graphicFrame>
      <p:sp>
        <p:nvSpPr>
          <p:cNvPr id="46" name="Right Arrow 45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 rot="20888176">
            <a:off x="1361036" y="5109267"/>
            <a:ext cx="4783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This is the differential equation for the orbit .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63466" y="3538539"/>
            <a:ext cx="3030579" cy="142400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6165" name="Object 3"/>
          <p:cNvGraphicFramePr>
            <a:graphicFrameLocks noChangeAspect="1"/>
          </p:cNvGraphicFramePr>
          <p:nvPr/>
        </p:nvGraphicFramePr>
        <p:xfrm>
          <a:off x="338138" y="873125"/>
          <a:ext cx="7754937" cy="3814763"/>
        </p:xfrm>
        <a:graphic>
          <a:graphicData uri="http://schemas.openxmlformats.org/presentationml/2006/ole">
            <p:oleObj spid="_x0000_s476169" name="Equation" r:id="rId3" imgW="3251200" imgH="17399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8"/>
            <a:ext cx="8617068" cy="55134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6.5.1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en-US" dirty="0" smtClean="0"/>
              <a:t>    A particle in a central field moves in the spiral orbit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r=c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θ²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. Determine the force function.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Solution: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Right Arrow 252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665109" y="2698740"/>
          <a:ext cx="5573712" cy="3676650"/>
        </p:xfrm>
        <a:graphic>
          <a:graphicData uri="http://schemas.openxmlformats.org/presentationml/2006/ole">
            <p:oleObj spid="_x0000_s146442" name="Equation" r:id="rId3" imgW="2336800" imgH="16764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31" y="4268799"/>
            <a:ext cx="8032860" cy="11319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Thus, the force is a combination of an inverse cube and inverse-fourth power law.</a:t>
            </a:r>
            <a:endParaRPr lang="en-US" dirty="0" smtClean="0">
              <a:ea typeface="Cambria Math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738188" y="1644650"/>
          <a:ext cx="4179887" cy="2005013"/>
        </p:xfrm>
        <a:graphic>
          <a:graphicData uri="http://schemas.openxmlformats.org/presentationml/2006/ole">
            <p:oleObj spid="_x0000_s477190" name="Equation" r:id="rId3" imgW="1752600" imgH="9144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7"/>
            <a:ext cx="8617068" cy="65723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Inverse-square law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730250" y="1720850"/>
          <a:ext cx="5146675" cy="4511675"/>
        </p:xfrm>
        <a:graphic>
          <a:graphicData uri="http://schemas.openxmlformats.org/presentationml/2006/ole">
            <p:oleObj spid="_x0000_s478214" name="Equation" r:id="rId3" imgW="2159000" imgH="2057400" progId="Equation.DSMT4">
              <p:embed/>
            </p:oleObj>
          </a:graphicData>
        </a:graphic>
      </p:graphicFrame>
      <p:sp>
        <p:nvSpPr>
          <p:cNvPr id="146" name="Right Arrow 145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7"/>
            <a:ext cx="8617068" cy="56230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 can pick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θ₀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=0  </a:t>
            </a:r>
            <a:r>
              <a:rPr lang="en-US" dirty="0" smtClean="0"/>
              <a:t>by choosing a suitable orientation of the  coordinate axes.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    </a:t>
            </a:r>
          </a:p>
          <a:p>
            <a:pPr>
              <a:buNone/>
              <a:defRPr/>
            </a:pPr>
            <a:r>
              <a:rPr lang="en-US" dirty="0" smtClean="0"/>
              <a:t>    Major axis is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2a </a:t>
            </a:r>
            <a:r>
              <a:rPr lang="en-US" dirty="0" smtClean="0"/>
              <a:t>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: </a:t>
            </a:r>
            <a:r>
              <a:rPr lang="en-US" dirty="0" err="1" smtClean="0"/>
              <a:t>semimajor</a:t>
            </a:r>
            <a:r>
              <a:rPr lang="en-US" dirty="0" smtClean="0"/>
              <a:t> axis.</a:t>
            </a:r>
          </a:p>
          <a:p>
            <a:pPr>
              <a:buNone/>
              <a:defRPr/>
            </a:pPr>
            <a:r>
              <a:rPr lang="en-US" dirty="0" smtClean="0"/>
              <a:t>    Minor axis is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2b</a:t>
            </a:r>
            <a:r>
              <a:rPr lang="en-US" dirty="0" smtClean="0"/>
              <a:t>,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b </a:t>
            </a:r>
            <a:r>
              <a:rPr lang="en-US" dirty="0" smtClean="0"/>
              <a:t>: </a:t>
            </a:r>
            <a:r>
              <a:rPr lang="en-US" dirty="0" err="1" smtClean="0"/>
              <a:t>semiminor</a:t>
            </a:r>
            <a:r>
              <a:rPr lang="en-US" dirty="0" smtClean="0"/>
              <a:t> axis.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45" name="Rounded Rectangle 144"/>
          <p:cNvSpPr/>
          <p:nvPr/>
        </p:nvSpPr>
        <p:spPr>
          <a:xfrm>
            <a:off x="4060819" y="2004993"/>
            <a:ext cx="1752624" cy="10223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9235" name="Object 2"/>
          <p:cNvGraphicFramePr>
            <a:graphicFrameLocks noChangeAspect="1"/>
          </p:cNvGraphicFramePr>
          <p:nvPr/>
        </p:nvGraphicFramePr>
        <p:xfrm>
          <a:off x="665163" y="1987563"/>
          <a:ext cx="5178425" cy="2354262"/>
        </p:xfrm>
        <a:graphic>
          <a:graphicData uri="http://schemas.openxmlformats.org/presentationml/2006/ole">
            <p:oleObj spid="_x0000_s479248" name="Equation" r:id="rId3" imgW="2171700" imgH="1066800" progId="Equation.3">
              <p:embed/>
            </p:oleObj>
          </a:graphicData>
        </a:graphic>
      </p:graphicFrame>
      <p:sp>
        <p:nvSpPr>
          <p:cNvPr id="148" name="Rectangle 147"/>
          <p:cNvSpPr/>
          <p:nvPr/>
        </p:nvSpPr>
        <p:spPr>
          <a:xfrm>
            <a:off x="5886468" y="2187558"/>
            <a:ext cx="25845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This is the equation  </a:t>
            </a:r>
          </a:p>
          <a:p>
            <a:pPr>
              <a:defRPr/>
            </a:pP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for an ellipse.</a:t>
            </a:r>
          </a:p>
        </p:txBody>
      </p:sp>
      <p:graphicFrame>
        <p:nvGraphicFramePr>
          <p:cNvPr id="479237" name="Object 2"/>
          <p:cNvGraphicFramePr>
            <a:graphicFrameLocks noChangeAspect="1"/>
          </p:cNvGraphicFramePr>
          <p:nvPr/>
        </p:nvGraphicFramePr>
        <p:xfrm>
          <a:off x="5810311" y="4606947"/>
          <a:ext cx="3179762" cy="392112"/>
        </p:xfrm>
        <a:graphic>
          <a:graphicData uri="http://schemas.openxmlformats.org/presentationml/2006/ole">
            <p:oleObj spid="_x0000_s479249" name="Equation" r:id="rId4" imgW="1332921" imgH="177723" progId="Equation.3">
              <p:embed/>
            </p:oleObj>
          </a:graphicData>
        </a:graphic>
      </p:graphicFrame>
      <p:graphicFrame>
        <p:nvGraphicFramePr>
          <p:cNvPr id="479238" name="Object 6"/>
          <p:cNvGraphicFramePr>
            <a:graphicFrameLocks noChangeAspect="1"/>
          </p:cNvGraphicFramePr>
          <p:nvPr/>
        </p:nvGraphicFramePr>
        <p:xfrm>
          <a:off x="5813442" y="4962546"/>
          <a:ext cx="1906588" cy="560388"/>
        </p:xfrm>
        <a:graphic>
          <a:graphicData uri="http://schemas.openxmlformats.org/presentationml/2006/ole">
            <p:oleObj spid="_x0000_s479250" name="Equation" r:id="rId5" imgW="799753" imgH="25389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206" name="Straight Arrow Connector 205"/>
          <p:cNvCxnSpPr/>
          <p:nvPr/>
        </p:nvCxnSpPr>
        <p:spPr>
          <a:xfrm rot="5400000" flipH="1" flipV="1">
            <a:off x="3806022" y="3100385"/>
            <a:ext cx="2336036" cy="793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5" name="Group 184"/>
          <p:cNvGrpSpPr/>
          <p:nvPr/>
        </p:nvGrpSpPr>
        <p:grpSpPr>
          <a:xfrm>
            <a:off x="1066752" y="1493811"/>
            <a:ext cx="6207209" cy="3688605"/>
            <a:chOff x="1066752" y="1493811"/>
            <a:chExt cx="6207209" cy="3688605"/>
          </a:xfrm>
        </p:grpSpPr>
        <p:graphicFrame>
          <p:nvGraphicFramePr>
            <p:cNvPr id="484368" name="Object 16"/>
            <p:cNvGraphicFramePr>
              <a:graphicFrameLocks noChangeAspect="1"/>
            </p:cNvGraphicFramePr>
            <p:nvPr/>
          </p:nvGraphicFramePr>
          <p:xfrm>
            <a:off x="4937130" y="4597416"/>
            <a:ext cx="365130" cy="258763"/>
          </p:xfrm>
          <a:graphic>
            <a:graphicData uri="http://schemas.openxmlformats.org/presentationml/2006/ole">
              <p:oleObj spid="_x0000_s484423" name="Equation" r:id="rId3" imgW="126835" imgH="139518" progId="Equation.3">
                <p:embed/>
              </p:oleObj>
            </a:graphicData>
          </a:graphic>
        </p:graphicFrame>
        <p:grpSp>
          <p:nvGrpSpPr>
            <p:cNvPr id="249" name="Group 248"/>
            <p:cNvGrpSpPr/>
            <p:nvPr/>
          </p:nvGrpSpPr>
          <p:grpSpPr>
            <a:xfrm>
              <a:off x="1066752" y="1493811"/>
              <a:ext cx="6207209" cy="3688605"/>
              <a:chOff x="1066752" y="1493811"/>
              <a:chExt cx="6207209" cy="3688605"/>
            </a:xfrm>
          </p:grpSpPr>
          <p:grpSp>
            <p:nvGrpSpPr>
              <p:cNvPr id="154" name="Group 153"/>
              <p:cNvGrpSpPr/>
              <p:nvPr/>
            </p:nvGrpSpPr>
            <p:grpSpPr>
              <a:xfrm>
                <a:off x="1103265" y="1494604"/>
                <a:ext cx="6170696" cy="3687812"/>
                <a:chOff x="2039631" y="4410523"/>
                <a:chExt cx="2497318" cy="2513179"/>
              </a:xfrm>
            </p:grpSpPr>
            <p:grpSp>
              <p:nvGrpSpPr>
                <p:cNvPr id="156" name="Group 141"/>
                <p:cNvGrpSpPr/>
                <p:nvPr/>
              </p:nvGrpSpPr>
              <p:grpSpPr>
                <a:xfrm>
                  <a:off x="2039631" y="4410523"/>
                  <a:ext cx="2497318" cy="2513179"/>
                  <a:chOff x="1857066" y="979406"/>
                  <a:chExt cx="2497318" cy="2513179"/>
                </a:xfrm>
              </p:grpSpPr>
              <p:grpSp>
                <p:nvGrpSpPr>
                  <p:cNvPr id="163" name="Group 148"/>
                  <p:cNvGrpSpPr/>
                  <p:nvPr/>
                </p:nvGrpSpPr>
                <p:grpSpPr>
                  <a:xfrm>
                    <a:off x="1857066" y="979406"/>
                    <a:ext cx="2497318" cy="2513179"/>
                    <a:chOff x="6454836" y="5145079"/>
                    <a:chExt cx="1951029" cy="2054119"/>
                  </a:xfrm>
                </p:grpSpPr>
                <p:sp>
                  <p:nvSpPr>
                    <p:cNvPr id="165" name="Oval 164"/>
                    <p:cNvSpPr/>
                    <p:nvPr/>
                  </p:nvSpPr>
                  <p:spPr>
                    <a:xfrm>
                      <a:off x="6812717" y="5546752"/>
                      <a:ext cx="1235267" cy="12049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66" name="Straight Arrow Connector 165"/>
                    <p:cNvCxnSpPr/>
                    <p:nvPr/>
                  </p:nvCxnSpPr>
                  <p:spPr>
                    <a:xfrm flipV="1">
                      <a:off x="6454836" y="6132551"/>
                      <a:ext cx="1951029" cy="8640"/>
                    </a:xfrm>
                    <a:prstGeom prst="straightConnector1">
                      <a:avLst/>
                    </a:prstGeom>
                    <a:ln>
                      <a:tailEnd type="none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Straight Arrow Connector 166"/>
                    <p:cNvCxnSpPr/>
                    <p:nvPr/>
                  </p:nvCxnSpPr>
                  <p:spPr>
                    <a:xfrm flipV="1">
                      <a:off x="7205232" y="5592069"/>
                      <a:ext cx="473327" cy="549121"/>
                    </a:xfrm>
                    <a:prstGeom prst="straightConnector1">
                      <a:avLst/>
                    </a:prstGeom>
                    <a:ln>
                      <a:headEnd type="none"/>
                      <a:tailEnd type="none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Straight Arrow Connector 167"/>
                    <p:cNvCxnSpPr/>
                    <p:nvPr/>
                  </p:nvCxnSpPr>
                  <p:spPr>
                    <a:xfrm rot="5400000" flipH="1" flipV="1">
                      <a:off x="6397519" y="6171888"/>
                      <a:ext cx="2054119" cy="502"/>
                    </a:xfrm>
                    <a:prstGeom prst="straightConnector1">
                      <a:avLst/>
                    </a:prstGeom>
                    <a:ln>
                      <a:tailEnd type="none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2" name="Straight Arrow Connector 161"/>
                  <p:cNvCxnSpPr/>
                  <p:nvPr/>
                </p:nvCxnSpPr>
                <p:spPr>
                  <a:xfrm rot="5400000">
                    <a:off x="1787134" y="1837329"/>
                    <a:ext cx="671840" cy="0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160" name="Object 23"/>
                <p:cNvGraphicFramePr>
                  <a:graphicFrameLocks noChangeAspect="1"/>
                </p:cNvGraphicFramePr>
                <p:nvPr/>
              </p:nvGraphicFramePr>
              <p:xfrm>
                <a:off x="3354787" y="5927844"/>
                <a:ext cx="190827" cy="176342"/>
              </p:xfrm>
              <a:graphic>
                <a:graphicData uri="http://schemas.openxmlformats.org/presentationml/2006/ole">
                  <p:oleObj spid="_x0000_s484424" name="Equation" r:id="rId4" imgW="190417" imgH="139639" progId="Equation.3">
                    <p:embed/>
                  </p:oleObj>
                </a:graphicData>
              </a:graphic>
            </p:graphicFrame>
          </p:grpSp>
          <p:cxnSp>
            <p:nvCxnSpPr>
              <p:cNvPr id="183" name="Straight Arrow Connector 182"/>
              <p:cNvCxnSpPr/>
              <p:nvPr/>
            </p:nvCxnSpPr>
            <p:spPr>
              <a:xfrm rot="10800000">
                <a:off x="2271682" y="1968480"/>
                <a:ext cx="2659087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484357" name="Object 5"/>
              <p:cNvGraphicFramePr>
                <a:graphicFrameLocks noChangeAspect="1"/>
              </p:cNvGraphicFramePr>
              <p:nvPr/>
            </p:nvGraphicFramePr>
            <p:xfrm>
              <a:off x="3294045" y="1493811"/>
              <a:ext cx="292104" cy="400050"/>
            </p:xfrm>
            <a:graphic>
              <a:graphicData uri="http://schemas.openxmlformats.org/presentationml/2006/ole">
                <p:oleObj spid="_x0000_s484426" name="Equation" r:id="rId5" imgW="126780" imgH="215526" progId="Equation.3">
                  <p:embed/>
                </p:oleObj>
              </a:graphicData>
            </a:graphic>
          </p:graphicFrame>
          <p:cxnSp>
            <p:nvCxnSpPr>
              <p:cNvPr id="187" name="Straight Arrow Connector 186"/>
              <p:cNvCxnSpPr>
                <a:stCxn id="165" idx="0"/>
              </p:cNvCxnSpPr>
              <p:nvPr/>
            </p:nvCxnSpPr>
            <p:spPr>
              <a:xfrm rot="16200000" flipH="1" flipV="1">
                <a:off x="2623516" y="658973"/>
                <a:ext cx="8333" cy="3121862"/>
              </a:xfrm>
              <a:prstGeom prst="straightConnector1">
                <a:avLst/>
              </a:prstGeom>
              <a:ln>
                <a:prstDash val="dash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1" name="Arc 190"/>
              <p:cNvSpPr/>
              <p:nvPr/>
            </p:nvSpPr>
            <p:spPr>
              <a:xfrm>
                <a:off x="4791078" y="3063870"/>
                <a:ext cx="438156" cy="438156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484358" name="Object 6"/>
              <p:cNvGraphicFramePr>
                <a:graphicFrameLocks noChangeAspect="1"/>
              </p:cNvGraphicFramePr>
              <p:nvPr/>
            </p:nvGraphicFramePr>
            <p:xfrm>
              <a:off x="4973643" y="2589201"/>
              <a:ext cx="307987" cy="234950"/>
            </p:xfrm>
            <a:graphic>
              <a:graphicData uri="http://schemas.openxmlformats.org/presentationml/2006/ole">
                <p:oleObj spid="_x0000_s484427" name="Equation" r:id="rId6" imgW="114102" imgH="126780" progId="Equation.3">
                  <p:embed/>
                </p:oleObj>
              </a:graphicData>
            </a:graphic>
          </p:graphicFrame>
          <p:graphicFrame>
            <p:nvGraphicFramePr>
              <p:cNvPr id="484359" name="Object 7"/>
              <p:cNvGraphicFramePr>
                <a:graphicFrameLocks noChangeAspect="1"/>
              </p:cNvGraphicFramePr>
              <p:nvPr/>
            </p:nvGraphicFramePr>
            <p:xfrm>
              <a:off x="5173663" y="2954331"/>
              <a:ext cx="347675" cy="255591"/>
            </p:xfrm>
            <a:graphic>
              <a:graphicData uri="http://schemas.openxmlformats.org/presentationml/2006/ole">
                <p:oleObj spid="_x0000_s484428" name="Equation" r:id="rId7" imgW="126725" imgH="177415" progId="Equation.3">
                  <p:embed/>
                </p:oleObj>
              </a:graphicData>
            </a:graphic>
          </p:graphicFrame>
          <p:graphicFrame>
            <p:nvGraphicFramePr>
              <p:cNvPr id="484360" name="Object 8"/>
              <p:cNvGraphicFramePr>
                <a:graphicFrameLocks noChangeAspect="1"/>
              </p:cNvGraphicFramePr>
              <p:nvPr/>
            </p:nvGraphicFramePr>
            <p:xfrm>
              <a:off x="4316409" y="2392352"/>
              <a:ext cx="309574" cy="306388"/>
            </p:xfrm>
            <a:graphic>
              <a:graphicData uri="http://schemas.openxmlformats.org/presentationml/2006/ole">
                <p:oleObj spid="_x0000_s484429" name="Equation" r:id="rId8" imgW="152268" imgH="164957" progId="Equation.3">
                  <p:embed/>
                </p:oleObj>
              </a:graphicData>
            </a:graphic>
          </p:graphicFrame>
          <p:graphicFrame>
            <p:nvGraphicFramePr>
              <p:cNvPr id="484361" name="Object 9"/>
              <p:cNvGraphicFramePr>
                <a:graphicFrameLocks noChangeAspect="1"/>
              </p:cNvGraphicFramePr>
              <p:nvPr/>
            </p:nvGraphicFramePr>
            <p:xfrm>
              <a:off x="1468395" y="2552688"/>
              <a:ext cx="331774" cy="330200"/>
            </p:xfrm>
            <a:graphic>
              <a:graphicData uri="http://schemas.openxmlformats.org/presentationml/2006/ole">
                <p:oleObj spid="_x0000_s484430" name="Equation" r:id="rId9" imgW="126725" imgH="177415" progId="Equation.3">
                  <p:embed/>
                </p:oleObj>
              </a:graphicData>
            </a:graphic>
          </p:graphicFrame>
          <p:graphicFrame>
            <p:nvGraphicFramePr>
              <p:cNvPr id="484362" name="Object 10"/>
              <p:cNvGraphicFramePr>
                <a:graphicFrameLocks noChangeAspect="1"/>
              </p:cNvGraphicFramePr>
              <p:nvPr/>
            </p:nvGraphicFramePr>
            <p:xfrm>
              <a:off x="3308338" y="3027357"/>
              <a:ext cx="314324" cy="376238"/>
            </p:xfrm>
            <a:graphic>
              <a:graphicData uri="http://schemas.openxmlformats.org/presentationml/2006/ole">
                <p:oleObj spid="_x0000_s484431" name="Equation" r:id="rId10" imgW="190417" imgH="203112" progId="Equation.3">
                  <p:embed/>
                </p:oleObj>
              </a:graphicData>
            </a:graphic>
          </p:graphicFrame>
          <p:graphicFrame>
            <p:nvGraphicFramePr>
              <p:cNvPr id="484363" name="Object 11"/>
              <p:cNvGraphicFramePr>
                <a:graphicFrameLocks noChangeAspect="1"/>
              </p:cNvGraphicFramePr>
              <p:nvPr/>
            </p:nvGraphicFramePr>
            <p:xfrm>
              <a:off x="4978409" y="3235327"/>
              <a:ext cx="250825" cy="376238"/>
            </p:xfrm>
            <a:graphic>
              <a:graphicData uri="http://schemas.openxmlformats.org/presentationml/2006/ole">
                <p:oleObj spid="_x0000_s484432" name="Equation" r:id="rId11" imgW="152268" imgH="203024" progId="Equation.3">
                  <p:embed/>
                </p:oleObj>
              </a:graphicData>
            </a:graphic>
          </p:graphicFrame>
          <p:cxnSp>
            <p:nvCxnSpPr>
              <p:cNvPr id="197" name="Straight Arrow Connector 196"/>
              <p:cNvCxnSpPr>
                <a:stCxn id="165" idx="2"/>
              </p:cNvCxnSpPr>
              <p:nvPr/>
            </p:nvCxnSpPr>
            <p:spPr>
              <a:xfrm rot="10800000">
                <a:off x="2235168" y="1931968"/>
                <a:ext cx="1588" cy="1365391"/>
              </a:xfrm>
              <a:prstGeom prst="straightConnector1">
                <a:avLst/>
              </a:prstGeom>
              <a:ln>
                <a:prstDash val="dash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7" name="Straight Arrow Connector 206"/>
              <p:cNvCxnSpPr/>
              <p:nvPr/>
            </p:nvCxnSpPr>
            <p:spPr>
              <a:xfrm rot="5400000" flipH="1" flipV="1">
                <a:off x="4489415" y="2790024"/>
                <a:ext cx="985849" cy="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/>
              <p:nvPr/>
            </p:nvCxnSpPr>
            <p:spPr>
              <a:xfrm rot="10800000">
                <a:off x="4243384" y="3721104"/>
                <a:ext cx="687385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/>
              <p:nvPr/>
            </p:nvCxnSpPr>
            <p:spPr>
              <a:xfrm>
                <a:off x="3513123" y="3282948"/>
                <a:ext cx="1460520" cy="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8" name="Straight Arrow Connector 237"/>
              <p:cNvCxnSpPr/>
              <p:nvPr/>
            </p:nvCxnSpPr>
            <p:spPr>
              <a:xfrm rot="10800000">
                <a:off x="4170359" y="4597416"/>
                <a:ext cx="1971701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Straight Arrow Connector 238"/>
              <p:cNvCxnSpPr/>
              <p:nvPr/>
            </p:nvCxnSpPr>
            <p:spPr>
              <a:xfrm rot="10800000" flipV="1">
                <a:off x="4973644" y="4268798"/>
                <a:ext cx="1643085" cy="8333"/>
              </a:xfrm>
              <a:prstGeom prst="straightConnector1">
                <a:avLst/>
              </a:prstGeom>
              <a:ln>
                <a:prstDash val="dash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 rot="16200000" flipV="1">
                <a:off x="4718054" y="3282949"/>
                <a:ext cx="2811500" cy="36511"/>
              </a:xfrm>
              <a:prstGeom prst="straightConnector1">
                <a:avLst/>
              </a:prstGeom>
              <a:ln>
                <a:prstDash val="dash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 rot="5400000">
                <a:off x="5868212" y="3775873"/>
                <a:ext cx="985851" cy="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484369" name="Object 17"/>
              <p:cNvGraphicFramePr>
                <a:graphicFrameLocks noChangeAspect="1"/>
              </p:cNvGraphicFramePr>
              <p:nvPr/>
            </p:nvGraphicFramePr>
            <p:xfrm>
              <a:off x="6397625" y="3611563"/>
              <a:ext cx="328642" cy="258762"/>
            </p:xfrm>
            <a:graphic>
              <a:graphicData uri="http://schemas.openxmlformats.org/presentationml/2006/ole">
                <p:oleObj spid="_x0000_s484433" name="Equation" r:id="rId12" imgW="152334" imgH="139639" progId="Equation.3">
                  <p:embed/>
                </p:oleObj>
              </a:graphicData>
            </a:graphic>
          </p:graphicFrame>
          <p:cxnSp>
            <p:nvCxnSpPr>
              <p:cNvPr id="245" name="Straight Arrow Connector 244"/>
              <p:cNvCxnSpPr/>
              <p:nvPr/>
            </p:nvCxnSpPr>
            <p:spPr>
              <a:xfrm rot="10800000">
                <a:off x="5010157" y="1968480"/>
                <a:ext cx="1058876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484370" name="Object 18"/>
              <p:cNvGraphicFramePr>
                <a:graphicFrameLocks noChangeAspect="1"/>
              </p:cNvGraphicFramePr>
              <p:nvPr/>
            </p:nvGraphicFramePr>
            <p:xfrm>
              <a:off x="5338773" y="1566837"/>
              <a:ext cx="255591" cy="400050"/>
            </p:xfrm>
            <a:graphic>
              <a:graphicData uri="http://schemas.openxmlformats.org/presentationml/2006/ole">
                <p:oleObj spid="_x0000_s484434" name="Equation" r:id="rId13" imgW="126780" imgH="215526" progId="Equation.3">
                  <p:embed/>
                </p:oleObj>
              </a:graphicData>
            </a:graphic>
          </p:graphicFrame>
        </p:grpSp>
      </p:grpSp>
      <p:grpSp>
        <p:nvGrpSpPr>
          <p:cNvPr id="266" name="Group 265"/>
          <p:cNvGrpSpPr/>
          <p:nvPr/>
        </p:nvGrpSpPr>
        <p:grpSpPr>
          <a:xfrm>
            <a:off x="7018371" y="909603"/>
            <a:ext cx="1350981" cy="1354152"/>
            <a:chOff x="6799293" y="5181624"/>
            <a:chExt cx="1350981" cy="1354152"/>
          </a:xfrm>
        </p:grpSpPr>
        <p:grpSp>
          <p:nvGrpSpPr>
            <p:cNvPr id="262" name="Group 261"/>
            <p:cNvGrpSpPr/>
            <p:nvPr/>
          </p:nvGrpSpPr>
          <p:grpSpPr>
            <a:xfrm>
              <a:off x="7018371" y="5181624"/>
              <a:ext cx="1131903" cy="985850"/>
              <a:chOff x="7602580" y="4889522"/>
              <a:chExt cx="1131903" cy="985850"/>
            </a:xfrm>
          </p:grpSpPr>
          <p:cxnSp>
            <p:nvCxnSpPr>
              <p:cNvPr id="250" name="Straight Arrow Connector 249"/>
              <p:cNvCxnSpPr/>
              <p:nvPr/>
            </p:nvCxnSpPr>
            <p:spPr>
              <a:xfrm rot="10800000">
                <a:off x="7602586" y="4889525"/>
                <a:ext cx="1131896" cy="985847"/>
              </a:xfrm>
              <a:prstGeom prst="straightConnector1">
                <a:avLst/>
              </a:prstGeom>
              <a:ln>
                <a:headEnd type="none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1" name="Straight Arrow Connector 250"/>
              <p:cNvCxnSpPr/>
              <p:nvPr/>
            </p:nvCxnSpPr>
            <p:spPr>
              <a:xfrm rot="5400000" flipH="1" flipV="1">
                <a:off x="7118351" y="5382447"/>
                <a:ext cx="985849" cy="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2" name="Straight Arrow Connector 251"/>
              <p:cNvCxnSpPr/>
              <p:nvPr/>
            </p:nvCxnSpPr>
            <p:spPr>
              <a:xfrm rot="10800000" flipV="1">
                <a:off x="7602580" y="5875370"/>
                <a:ext cx="1131903" cy="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63" name="Object 9"/>
            <p:cNvGraphicFramePr>
              <a:graphicFrameLocks noChangeAspect="1"/>
            </p:cNvGraphicFramePr>
            <p:nvPr/>
          </p:nvGraphicFramePr>
          <p:xfrm>
            <a:off x="6799293" y="5583267"/>
            <a:ext cx="292104" cy="330200"/>
          </p:xfrm>
          <a:graphic>
            <a:graphicData uri="http://schemas.openxmlformats.org/presentationml/2006/ole">
              <p:oleObj spid="_x0000_s484435" name="Equation" r:id="rId14" imgW="126725" imgH="177415" progId="Equation.3">
                <p:embed/>
              </p:oleObj>
            </a:graphicData>
          </a:graphic>
        </p:graphicFrame>
        <p:graphicFrame>
          <p:nvGraphicFramePr>
            <p:cNvPr id="264" name="Object 6"/>
            <p:cNvGraphicFramePr>
              <a:graphicFrameLocks noChangeAspect="1"/>
            </p:cNvGraphicFramePr>
            <p:nvPr/>
          </p:nvGraphicFramePr>
          <p:xfrm>
            <a:off x="7553330" y="5435631"/>
            <a:ext cx="596944" cy="257175"/>
          </p:xfrm>
          <a:graphic>
            <a:graphicData uri="http://schemas.openxmlformats.org/presentationml/2006/ole">
              <p:oleObj spid="_x0000_s484436" name="Equation" r:id="rId15" imgW="355446" imgH="139639" progId="Equation.3">
                <p:embed/>
              </p:oleObj>
            </a:graphicData>
          </a:graphic>
        </p:graphicFrame>
        <p:graphicFrame>
          <p:nvGraphicFramePr>
            <p:cNvPr id="265" name="Object 23"/>
            <p:cNvGraphicFramePr>
              <a:graphicFrameLocks noChangeAspect="1"/>
            </p:cNvGraphicFramePr>
            <p:nvPr/>
          </p:nvGraphicFramePr>
          <p:xfrm>
            <a:off x="7346988" y="6277014"/>
            <a:ext cx="471520" cy="258762"/>
          </p:xfrm>
          <a:graphic>
            <a:graphicData uri="http://schemas.openxmlformats.org/presentationml/2006/ole">
              <p:oleObj spid="_x0000_s484437" name="Equation" r:id="rId16" imgW="190417" imgH="139639" progId="Equation.3">
                <p:embed/>
              </p:oleObj>
            </a:graphicData>
          </a:graphic>
        </p:graphicFrame>
      </p:grpSp>
      <p:graphicFrame>
        <p:nvGraphicFramePr>
          <p:cNvPr id="267" name="Object 10"/>
          <p:cNvGraphicFramePr>
            <a:graphicFrameLocks noChangeAspect="1"/>
          </p:cNvGraphicFramePr>
          <p:nvPr/>
        </p:nvGraphicFramePr>
        <p:xfrm>
          <a:off x="1150938" y="5364163"/>
          <a:ext cx="3122612" cy="376237"/>
        </p:xfrm>
        <a:graphic>
          <a:graphicData uri="http://schemas.openxmlformats.org/presentationml/2006/ole">
            <p:oleObj spid="_x0000_s484438" name="Equation" r:id="rId17" imgW="1892300" imgH="203200" progId="Equation.DSMT4">
              <p:embed/>
            </p:oleObj>
          </a:graphicData>
        </a:graphic>
      </p:graphicFrame>
      <p:cxnSp>
        <p:nvCxnSpPr>
          <p:cNvPr id="189" name="Straight Connector 188"/>
          <p:cNvCxnSpPr/>
          <p:nvPr/>
        </p:nvCxnSpPr>
        <p:spPr>
          <a:xfrm rot="5400000" flipH="1" flipV="1">
            <a:off x="4462461" y="3757617"/>
            <a:ext cx="102236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1066752" y="873090"/>
            <a:ext cx="2444457" cy="2482882"/>
            <a:chOff x="2271681" y="3976695"/>
            <a:chExt cx="2270118" cy="2366705"/>
          </a:xfrm>
        </p:grpSpPr>
        <p:pic>
          <p:nvPicPr>
            <p:cNvPr id="149" name="Picture 148" descr="c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71681" y="3976695"/>
              <a:ext cx="2270118" cy="2297098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51" name="Rectangle 150"/>
            <p:cNvSpPr/>
            <p:nvPr/>
          </p:nvSpPr>
          <p:spPr>
            <a:xfrm>
              <a:off x="2378527" y="5991350"/>
              <a:ext cx="2097230" cy="35205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If </a:t>
              </a:r>
              <a:r>
                <a:rPr lang="el-GR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ε</a:t>
              </a:r>
              <a:r>
                <a:rPr lang="en-US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 = 0  </a:t>
              </a: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it is a circle</a:t>
              </a: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046669" y="909603"/>
            <a:ext cx="2738476" cy="2414060"/>
            <a:chOff x="6082880" y="3830643"/>
            <a:chExt cx="2738476" cy="2414060"/>
          </a:xfrm>
        </p:grpSpPr>
        <p:pic>
          <p:nvPicPr>
            <p:cNvPr id="150" name="Picture 149" descr="e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55906" y="3830643"/>
              <a:ext cx="2322985" cy="234000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53" name="Rectangle 152"/>
            <p:cNvSpPr/>
            <p:nvPr/>
          </p:nvSpPr>
          <p:spPr>
            <a:xfrm>
              <a:off x="6082880" y="5875371"/>
              <a:ext cx="2738476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If </a:t>
              </a:r>
              <a:r>
                <a:rPr lang="el-GR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ε</a:t>
              </a:r>
              <a:r>
                <a:rPr lang="en-US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 &lt; 1  </a:t>
              </a: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it is an ellipse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066752" y="3753415"/>
            <a:ext cx="2592423" cy="2377547"/>
            <a:chOff x="4848891" y="727038"/>
            <a:chExt cx="2376388" cy="2377547"/>
          </a:xfrm>
        </p:grpSpPr>
        <p:pic>
          <p:nvPicPr>
            <p:cNvPr id="146" name="Picture 145" descr="p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82360" y="727038"/>
              <a:ext cx="2282063" cy="2300319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55" name="Rectangle 154"/>
            <p:cNvSpPr/>
            <p:nvPr/>
          </p:nvSpPr>
          <p:spPr>
            <a:xfrm>
              <a:off x="4848891" y="2735253"/>
              <a:ext cx="2376388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If </a:t>
              </a:r>
              <a:r>
                <a:rPr lang="el-GR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ε</a:t>
              </a:r>
              <a:r>
                <a:rPr lang="en-US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 = 1  </a:t>
              </a: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it is a parabola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973643" y="3757617"/>
            <a:ext cx="2738475" cy="2414059"/>
            <a:chOff x="1358856" y="946117"/>
            <a:chExt cx="2738475" cy="2345084"/>
          </a:xfrm>
        </p:grpSpPr>
        <p:pic>
          <p:nvPicPr>
            <p:cNvPr id="147" name="Picture 146" descr="h.bmp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1422" y="946117"/>
              <a:ext cx="2373344" cy="2263806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57" name="Rectangle 156"/>
            <p:cNvSpPr/>
            <p:nvPr/>
          </p:nvSpPr>
          <p:spPr>
            <a:xfrm>
              <a:off x="1358856" y="2932422"/>
              <a:ext cx="2738475" cy="35877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If </a:t>
              </a:r>
              <a:r>
                <a:rPr lang="el-GR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ε</a:t>
              </a:r>
              <a:r>
                <a:rPr lang="en-US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 &gt; 1  </a:t>
              </a:r>
              <a:r>
                <a:rPr lang="en-US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it is a hyperbola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05" y="763551"/>
            <a:ext cx="8434503" cy="595161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Copernicus </a:t>
            </a:r>
            <a:r>
              <a:rPr lang="en-US" dirty="0" smtClean="0"/>
              <a:t>: Planets travel in circles around the sun.</a:t>
            </a:r>
          </a:p>
          <a:p>
            <a:pPr eaLnBrk="1" hangingPunct="1">
              <a:buNone/>
            </a:pPr>
            <a:r>
              <a:rPr lang="en-US" dirty="0" smtClean="0"/>
              <a:t>                         Explained retrograde motion of planets. </a:t>
            </a:r>
          </a:p>
          <a:p>
            <a:pPr eaLnBrk="1" hangingPunct="1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Tycho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Brahe </a:t>
            </a:r>
            <a:r>
              <a:rPr lang="en-US" dirty="0" smtClean="0"/>
              <a:t>: Precise measurements of orbits.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kepler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     Kepler’s laws: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        1. </a:t>
            </a:r>
            <a:r>
              <a:rPr lang="en-US" dirty="0" smtClean="0"/>
              <a:t>Planets orbit the sun in ellipses with the  </a:t>
            </a:r>
          </a:p>
          <a:p>
            <a:pPr>
              <a:buNone/>
            </a:pPr>
            <a:r>
              <a:rPr lang="en-US" dirty="0" smtClean="0"/>
              <a:t>            sun  at one of the foci.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        2. </a:t>
            </a:r>
            <a:r>
              <a:rPr lang="en-US" dirty="0" smtClean="0"/>
              <a:t>Equal areas in equal time.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        3. </a:t>
            </a:r>
            <a:r>
              <a:rPr lang="en-US" dirty="0" smtClean="0"/>
              <a:t>T²  </a:t>
            </a:r>
            <a:r>
              <a:rPr lang="el-GR" dirty="0" smtClean="0"/>
              <a:t>α</a:t>
            </a:r>
            <a:r>
              <a:rPr lang="en-US" dirty="0" smtClean="0"/>
              <a:t>  a³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4" name="Picture 103" descr="untitled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6669" y="4524390"/>
            <a:ext cx="3213144" cy="1752624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66" y="1347759"/>
            <a:ext cx="8617068" cy="430853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ε</a:t>
            </a:r>
            <a:r>
              <a:rPr lang="en-US" dirty="0" smtClean="0"/>
              <a:t> : Eccentricity : each focus displaced from center by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ε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dirty="0" smtClean="0"/>
              <a:t>.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dirty="0" smtClean="0"/>
              <a:t> : </a:t>
            </a:r>
            <a:r>
              <a:rPr lang="en-US" dirty="0" err="1" smtClean="0"/>
              <a:t>Latus</a:t>
            </a:r>
            <a:r>
              <a:rPr lang="en-US" dirty="0" smtClean="0"/>
              <a:t> rectum : distance of focus from point on the     </a:t>
            </a:r>
          </a:p>
          <a:p>
            <a:pPr>
              <a:buNone/>
              <a:defRPr/>
            </a:pPr>
            <a:r>
              <a:rPr lang="en-US" dirty="0" smtClean="0"/>
              <a:t>         ellipse perpendicular to major axis: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α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=(1 −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ε²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)a </a:t>
            </a:r>
            <a:r>
              <a:rPr lang="en-US" dirty="0" smtClean="0"/>
              <a:t>.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r₀</a:t>
            </a:r>
            <a:r>
              <a:rPr lang="en-US" dirty="0" smtClean="0"/>
              <a:t> : distance from the focus to the </a:t>
            </a:r>
            <a:r>
              <a:rPr lang="en-US" dirty="0" err="1" smtClean="0"/>
              <a:t>pericenter</a:t>
            </a:r>
            <a:r>
              <a:rPr lang="en-US" dirty="0" smtClean="0"/>
              <a:t> 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r₀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=(1−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ε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)a 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r₁</a:t>
            </a:r>
            <a:r>
              <a:rPr lang="en-US" dirty="0" smtClean="0"/>
              <a:t> : distance from the focus to the </a:t>
            </a:r>
            <a:r>
              <a:rPr lang="en-US" dirty="0" err="1" smtClean="0"/>
              <a:t>apocenter</a:t>
            </a:r>
            <a:r>
              <a:rPr lang="en-US" dirty="0" smtClean="0"/>
              <a:t> 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r₁</a:t>
            </a:r>
            <a:r>
              <a:rPr lang="en-US" dirty="0" smtClean="0"/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=(1+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ε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)a 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4792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41999383"/>
              </p:ext>
            </p:extLst>
          </p:nvPr>
        </p:nvGraphicFramePr>
        <p:xfrm>
          <a:off x="409518" y="873090"/>
          <a:ext cx="7783560" cy="4916511"/>
        </p:xfrm>
        <a:graphic>
          <a:graphicData uri="http://schemas.openxmlformats.org/presentationml/2006/ole">
            <p:oleObj spid="_x0000_s485394" name="Equation" r:id="rId3" imgW="3479760" imgH="2438280" progId="Equation.DSMT4">
              <p:embed/>
            </p:oleObj>
          </a:graphicData>
        </a:graphic>
      </p:graphicFrame>
      <p:sp>
        <p:nvSpPr>
          <p:cNvPr id="142" name="Oval 141"/>
          <p:cNvSpPr/>
          <p:nvPr/>
        </p:nvSpPr>
        <p:spPr>
          <a:xfrm>
            <a:off x="4791078" y="4633929"/>
            <a:ext cx="3359196" cy="124144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6105546" y="4743468"/>
            <a:ext cx="2044728" cy="102236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Arrow Connector 143"/>
          <p:cNvCxnSpPr/>
          <p:nvPr/>
        </p:nvCxnSpPr>
        <p:spPr>
          <a:xfrm flipV="1">
            <a:off x="6580215" y="4779981"/>
            <a:ext cx="146052" cy="3651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5630877" y="4706955"/>
            <a:ext cx="73026" cy="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7639092" y="4816494"/>
            <a:ext cx="109539" cy="3651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5849955" y="5838858"/>
            <a:ext cx="146052" cy="158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6507189" y="5656293"/>
            <a:ext cx="109539" cy="36513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0800000">
            <a:off x="4389436" y="5254650"/>
            <a:ext cx="427202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4754565" y="5218137"/>
            <a:ext cx="45719" cy="7302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8113761" y="5218137"/>
            <a:ext cx="45719" cy="7302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7091397" y="5218137"/>
            <a:ext cx="45719" cy="7302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4206870" y="5254650"/>
            <a:ext cx="6937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 smtClean="0">
                <a:solidFill>
                  <a:schemeClr val="accent3"/>
                </a:solidFill>
              </a:rPr>
              <a:t>Apogee</a:t>
            </a:r>
            <a:endParaRPr lang="en-US" sz="800" b="1" dirty="0">
              <a:solidFill>
                <a:schemeClr val="accent3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8077248" y="5218137"/>
            <a:ext cx="6937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accent3"/>
                </a:solidFill>
              </a:rPr>
              <a:t>Perigee</a:t>
            </a:r>
            <a:endParaRPr lang="en-US" sz="800" b="1" dirty="0">
              <a:solidFill>
                <a:schemeClr val="accent3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799293" y="5254650"/>
            <a:ext cx="6937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3"/>
                </a:solidFill>
              </a:rPr>
              <a:t>Earth</a:t>
            </a:r>
            <a:endParaRPr lang="en-US" sz="800" b="1" dirty="0">
              <a:solidFill>
                <a:schemeClr val="accent3"/>
              </a:solidFill>
            </a:endParaRPr>
          </a:p>
        </p:txBody>
      </p:sp>
      <p:graphicFrame>
        <p:nvGraphicFramePr>
          <p:cNvPr id="485379" name="Object 3"/>
          <p:cNvGraphicFramePr>
            <a:graphicFrameLocks noChangeAspect="1"/>
          </p:cNvGraphicFramePr>
          <p:nvPr/>
        </p:nvGraphicFramePr>
        <p:xfrm>
          <a:off x="7566066" y="4999059"/>
          <a:ext cx="219078" cy="292104"/>
        </p:xfrm>
        <a:graphic>
          <a:graphicData uri="http://schemas.openxmlformats.org/presentationml/2006/ole">
            <p:oleObj spid="_x0000_s485395" name="Equation" r:id="rId4" imgW="139700" imgH="228600" progId="Equation.DSMT4">
              <p:embed/>
            </p:oleObj>
          </a:graphicData>
        </a:graphic>
      </p:graphicFrame>
      <p:graphicFrame>
        <p:nvGraphicFramePr>
          <p:cNvPr id="485380" name="Object 4"/>
          <p:cNvGraphicFramePr>
            <a:graphicFrameLocks noChangeAspect="1"/>
          </p:cNvGraphicFramePr>
          <p:nvPr/>
        </p:nvGraphicFramePr>
        <p:xfrm>
          <a:off x="5375286" y="4999059"/>
          <a:ext cx="200025" cy="292100"/>
        </p:xfrm>
        <a:graphic>
          <a:graphicData uri="http://schemas.openxmlformats.org/presentationml/2006/ole">
            <p:oleObj spid="_x0000_s485396" name="Equation" r:id="rId5" imgW="126890" imgH="228402" progId="Equation.DSMT4">
              <p:embed/>
            </p:oleObj>
          </a:graphicData>
        </a:graphic>
      </p:graphicFrame>
      <p:graphicFrame>
        <p:nvGraphicFramePr>
          <p:cNvPr id="485381" name="Object 5"/>
          <p:cNvGraphicFramePr>
            <a:graphicFrameLocks noChangeAspect="1"/>
          </p:cNvGraphicFramePr>
          <p:nvPr/>
        </p:nvGraphicFramePr>
        <p:xfrm>
          <a:off x="7018371" y="4962546"/>
          <a:ext cx="200025" cy="227013"/>
        </p:xfrm>
        <a:graphic>
          <a:graphicData uri="http://schemas.openxmlformats.org/presentationml/2006/ole">
            <p:oleObj spid="_x0000_s485397" name="Equation" r:id="rId6" imgW="126725" imgH="177415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36578"/>
            <a:ext cx="8434502" cy="55499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Kepler’s third law: Harmonic Law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We want to show that T²  </a:t>
            </a:r>
            <a:r>
              <a:rPr lang="el-GR" dirty="0" smtClean="0"/>
              <a:t>α</a:t>
            </a:r>
            <a:r>
              <a:rPr lang="en-US" dirty="0" smtClean="0"/>
              <a:t>  a³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473091" name="Object 3"/>
          <p:cNvGraphicFramePr>
            <a:graphicFrameLocks noChangeAspect="1"/>
          </p:cNvGraphicFramePr>
          <p:nvPr/>
        </p:nvGraphicFramePr>
        <p:xfrm>
          <a:off x="839821" y="1960593"/>
          <a:ext cx="6178550" cy="3732213"/>
        </p:xfrm>
        <a:graphic>
          <a:graphicData uri="http://schemas.openxmlformats.org/presentationml/2006/ole">
            <p:oleObj spid="_x0000_s486406" name="Equation" r:id="rId3" imgW="2590800" imgH="17018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36578"/>
            <a:ext cx="8434502" cy="5549976"/>
          </a:xfrm>
        </p:spPr>
        <p:txBody>
          <a:bodyPr>
            <a:normAutofit/>
          </a:bodyPr>
          <a:lstStyle/>
          <a:p>
            <a:r>
              <a:rPr lang="en-US" dirty="0" smtClean="0"/>
              <a:t>Relationship between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ε</a:t>
            </a:r>
            <a:r>
              <a:rPr lang="en-US" dirty="0" smtClean="0"/>
              <a:t> 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487427" name="Object 3"/>
          <p:cNvGraphicFramePr>
            <a:graphicFrameLocks noChangeAspect="1"/>
          </p:cNvGraphicFramePr>
          <p:nvPr/>
        </p:nvGraphicFramePr>
        <p:xfrm>
          <a:off x="774648" y="1457298"/>
          <a:ext cx="6877050" cy="4706937"/>
        </p:xfrm>
        <a:graphic>
          <a:graphicData uri="http://schemas.openxmlformats.org/presentationml/2006/ole">
            <p:oleObj spid="_x0000_s487431" name="Equation" r:id="rId3" imgW="2882900" imgH="21463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2544" y="836578"/>
            <a:ext cx="8434502" cy="55499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square of a planet’s orbital period is proportional to the cube of its “distance” from the Sun. The relevant “distance” is the </a:t>
            </a:r>
            <a:r>
              <a:rPr lang="en-US" dirty="0" err="1" smtClean="0"/>
              <a:t>semimajor</a:t>
            </a:r>
            <a:r>
              <a:rPr lang="en-US" dirty="0" smtClean="0"/>
              <a:t> axis a of the elliptical orbit. In the case of a circular orbit, this distance reduces to the radius.</a:t>
            </a:r>
          </a:p>
          <a:p>
            <a:r>
              <a:rPr lang="en-US" dirty="0" smtClean="0"/>
              <a:t>The constant           is the same for all objects in orbit about the Sun, regardless of their mass.		</a:t>
            </a:r>
          </a:p>
          <a:p>
            <a:pPr>
              <a:buNone/>
            </a:pPr>
            <a:r>
              <a:rPr lang="en-US" dirty="0" smtClean="0"/>
              <a:t>	If distances are measured in astronomical units</a:t>
            </a:r>
          </a:p>
          <a:p>
            <a:pPr>
              <a:buNone/>
            </a:pPr>
            <a:r>
              <a:rPr lang="en-US" dirty="0" smtClean="0"/>
              <a:t>                    	and periods are expressed in Earth years, then     	</a:t>
            </a:r>
            <a:r>
              <a:rPr lang="en-US" dirty="0"/>
              <a:t> </a:t>
            </a:r>
            <a:r>
              <a:rPr lang="en-US" dirty="0" smtClean="0"/>
              <a:t>  .</a:t>
            </a:r>
          </a:p>
          <a:p>
            <a:pPr>
              <a:buNone/>
            </a:pPr>
            <a:r>
              <a:rPr lang="en-US" dirty="0" smtClean="0"/>
              <a:t>	Kepler’s third law then takes the very simple form          .</a:t>
            </a:r>
          </a:p>
          <a:p>
            <a:pPr>
              <a:buNone/>
            </a:pPr>
            <a:r>
              <a:rPr lang="en-US" dirty="0" smtClean="0"/>
              <a:t>	(Note: Most of the planets have nearly circular orbits, with the exception of Pluto, Mercury, and Mars).</a:t>
            </a:r>
          </a:p>
        </p:txBody>
      </p:sp>
      <p:graphicFrame>
        <p:nvGraphicFramePr>
          <p:cNvPr id="528386" name="Object 2"/>
          <p:cNvGraphicFramePr>
            <a:graphicFrameLocks noChangeAspect="1"/>
          </p:cNvGraphicFramePr>
          <p:nvPr/>
        </p:nvGraphicFramePr>
        <p:xfrm>
          <a:off x="2735796" y="2636912"/>
          <a:ext cx="766773" cy="511182"/>
        </p:xfrm>
        <a:graphic>
          <a:graphicData uri="http://schemas.openxmlformats.org/presentationml/2006/ole">
            <p:oleObj spid="_x0000_s528402" name="Equation" r:id="rId3" imgW="571252" imgH="317362" progId="Equation.DSMT4">
              <p:embed/>
            </p:oleObj>
          </a:graphicData>
        </a:graphic>
      </p:graphicFrame>
      <p:graphicFrame>
        <p:nvGraphicFramePr>
          <p:cNvPr id="528387" name="Object 3"/>
          <p:cNvGraphicFramePr>
            <a:graphicFrameLocks noChangeAspect="1"/>
          </p:cNvGraphicFramePr>
          <p:nvPr/>
        </p:nvGraphicFramePr>
        <p:xfrm>
          <a:off x="7931196" y="4670442"/>
          <a:ext cx="730260" cy="401643"/>
        </p:xfrm>
        <a:graphic>
          <a:graphicData uri="http://schemas.openxmlformats.org/presentationml/2006/ole">
            <p:oleObj spid="_x0000_s528403" name="Equation" r:id="rId4" imgW="494870" imgH="203024" progId="Equation.DSMT4">
              <p:embed/>
            </p:oleObj>
          </a:graphicData>
        </a:graphic>
      </p:graphicFrame>
      <p:graphicFrame>
        <p:nvGraphicFramePr>
          <p:cNvPr id="528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70784449"/>
              </p:ext>
            </p:extLst>
          </p:nvPr>
        </p:nvGraphicFramePr>
        <p:xfrm>
          <a:off x="467544" y="3897052"/>
          <a:ext cx="1980220" cy="468313"/>
        </p:xfrm>
        <a:graphic>
          <a:graphicData uri="http://schemas.openxmlformats.org/presentationml/2006/ole">
            <p:oleObj spid="_x0000_s528404" name="Equation" r:id="rId5" imgW="1346200" imgH="279400" progId="Equation.DSMT4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60380328"/>
              </p:ext>
            </p:extLst>
          </p:nvPr>
        </p:nvGraphicFramePr>
        <p:xfrm>
          <a:off x="1583668" y="4293096"/>
          <a:ext cx="1039812" cy="511175"/>
        </p:xfrm>
        <a:graphic>
          <a:graphicData uri="http://schemas.openxmlformats.org/presentationml/2006/ole">
            <p:oleObj spid="_x0000_s528405" name="Equation" r:id="rId6" imgW="774360" imgH="317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27038"/>
            <a:ext cx="8251938" cy="59151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Energy in a General Central Field: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Central forces are conservative: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we write: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u="sng" dirty="0" smtClean="0"/>
              <a:t>gravitational potential </a:t>
            </a:r>
            <a:r>
              <a:rPr lang="en-US" dirty="0" smtClean="0"/>
              <a:t>energy per unit mass is defined by: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487427" name="Object 3"/>
          <p:cNvGraphicFramePr>
            <a:graphicFrameLocks noChangeAspect="1"/>
          </p:cNvGraphicFramePr>
          <p:nvPr/>
        </p:nvGraphicFramePr>
        <p:xfrm>
          <a:off x="681038" y="2959100"/>
          <a:ext cx="7546975" cy="2003425"/>
        </p:xfrm>
        <a:graphic>
          <a:graphicData uri="http://schemas.openxmlformats.org/presentationml/2006/ole">
            <p:oleObj spid="_x0000_s492560" name="Equation" r:id="rId3" imgW="3162300" imgH="914400" progId="Equation.DSMT4">
              <p:embed/>
            </p:oleObj>
          </a:graphicData>
        </a:graphic>
      </p:graphicFrame>
      <p:graphicFrame>
        <p:nvGraphicFramePr>
          <p:cNvPr id="492549" name="Object 6"/>
          <p:cNvGraphicFramePr>
            <a:graphicFrameLocks noChangeAspect="1"/>
          </p:cNvGraphicFramePr>
          <p:nvPr/>
        </p:nvGraphicFramePr>
        <p:xfrm>
          <a:off x="847674" y="1712889"/>
          <a:ext cx="3756025" cy="863600"/>
        </p:xfrm>
        <a:graphic>
          <a:graphicData uri="http://schemas.openxmlformats.org/presentationml/2006/ole">
            <p:oleObj spid="_x0000_s492561" name="Equation" r:id="rId4" imgW="1574800" imgH="393700" progId="Equation.3">
              <p:embed/>
            </p:oleObj>
          </a:graphicData>
        </a:graphic>
      </p:graphicFrame>
      <p:graphicFrame>
        <p:nvGraphicFramePr>
          <p:cNvPr id="492550" name="Object 3"/>
          <p:cNvGraphicFramePr>
            <a:graphicFrameLocks noChangeAspect="1"/>
          </p:cNvGraphicFramePr>
          <p:nvPr/>
        </p:nvGraphicFramePr>
        <p:xfrm>
          <a:off x="2041519" y="5634079"/>
          <a:ext cx="2092325" cy="862013"/>
        </p:xfrm>
        <a:graphic>
          <a:graphicData uri="http://schemas.openxmlformats.org/presentationml/2006/ole">
            <p:oleObj spid="_x0000_s492562" name="Equation" r:id="rId5" imgW="875920" imgH="393529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27038"/>
            <a:ext cx="8251938" cy="397991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az-Cyrl-AZ" i="1" dirty="0" smtClean="0">
                <a:latin typeface="Cambria Math" pitchFamily="18" charset="0"/>
                <a:ea typeface="Cambria Math" pitchFamily="18" charset="0"/>
              </a:rPr>
              <a:t>Ф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(r)</a:t>
            </a:r>
            <a:r>
              <a:rPr lang="en-US" dirty="0" smtClean="0"/>
              <a:t> is additive: 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M₁ , M ₂ ,... </a:t>
            </a:r>
            <a:r>
              <a:rPr lang="en-US" dirty="0" smtClean="0"/>
              <a:t>are masses at</a:t>
            </a:r>
          </a:p>
          <a:p>
            <a:pPr>
              <a:buNone/>
            </a:pPr>
            <a:r>
              <a:rPr lang="en-US" dirty="0" smtClean="0"/>
              <a:t>    then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is convenient here to employ spherical coordinates: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487427" name="Object 3"/>
          <p:cNvGraphicFramePr>
            <a:graphicFrameLocks noChangeAspect="1"/>
          </p:cNvGraphicFramePr>
          <p:nvPr/>
        </p:nvGraphicFramePr>
        <p:xfrm>
          <a:off x="811161" y="763551"/>
          <a:ext cx="3182938" cy="444500"/>
        </p:xfrm>
        <a:graphic>
          <a:graphicData uri="http://schemas.openxmlformats.org/presentationml/2006/ole">
            <p:oleObj spid="_x0000_s493586" name="Equation" r:id="rId3" imgW="1333500" imgH="203200" progId="Equation.3">
              <p:embed/>
            </p:oleObj>
          </a:graphicData>
        </a:graphic>
      </p:graphicFrame>
      <p:graphicFrame>
        <p:nvGraphicFramePr>
          <p:cNvPr id="492549" name="Object 6"/>
          <p:cNvGraphicFramePr>
            <a:graphicFrameLocks noChangeAspect="1"/>
          </p:cNvGraphicFramePr>
          <p:nvPr/>
        </p:nvGraphicFramePr>
        <p:xfrm>
          <a:off x="6981858" y="1676376"/>
          <a:ext cx="1333500" cy="473075"/>
        </p:xfrm>
        <a:graphic>
          <a:graphicData uri="http://schemas.openxmlformats.org/presentationml/2006/ole">
            <p:oleObj spid="_x0000_s493587" name="Equation" r:id="rId4" imgW="558558" imgH="215806" progId="Equation.3">
              <p:embed/>
            </p:oleObj>
          </a:graphicData>
        </a:graphic>
      </p:graphicFrame>
      <p:graphicFrame>
        <p:nvGraphicFramePr>
          <p:cNvPr id="492550" name="Object 3"/>
          <p:cNvGraphicFramePr>
            <a:graphicFrameLocks noChangeAspect="1"/>
          </p:cNvGraphicFramePr>
          <p:nvPr/>
        </p:nvGraphicFramePr>
        <p:xfrm>
          <a:off x="1687473" y="2406636"/>
          <a:ext cx="3001962" cy="973137"/>
        </p:xfrm>
        <a:graphic>
          <a:graphicData uri="http://schemas.openxmlformats.org/presentationml/2006/ole">
            <p:oleObj spid="_x0000_s493588" name="Equation" r:id="rId5" imgW="1256755" imgH="444307" progId="Equation.3">
              <p:embed/>
            </p:oleObj>
          </a:graphicData>
        </a:graphic>
      </p:graphicFrame>
      <p:graphicFrame>
        <p:nvGraphicFramePr>
          <p:cNvPr id="493573" name="Object 5"/>
          <p:cNvGraphicFramePr>
            <a:graphicFrameLocks noChangeAspect="1"/>
          </p:cNvGraphicFramePr>
          <p:nvPr/>
        </p:nvGraphicFramePr>
        <p:xfrm>
          <a:off x="1127125" y="4268788"/>
          <a:ext cx="6186488" cy="1668462"/>
        </p:xfrm>
        <a:graphic>
          <a:graphicData uri="http://schemas.openxmlformats.org/presentationml/2006/ole">
            <p:oleObj spid="_x0000_s493589" name="Equation" r:id="rId6" imgW="2590800" imgH="7620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36577"/>
            <a:ext cx="8251938" cy="5842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ea typeface="Cambria Math" pitchFamily="18" charset="0"/>
              </a:rPr>
              <a:t>For our central force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= f(r) </a:t>
            </a:r>
            <a:r>
              <a:rPr lang="en-US" dirty="0" smtClean="0">
                <a:ea typeface="Cambria Math" pitchFamily="18" charset="0"/>
              </a:rPr>
              <a:t>,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F</a:t>
            </a:r>
            <a:r>
              <a:rPr lang="el-GR" i="1" baseline="-25000" dirty="0" smtClean="0"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= 0 </a:t>
            </a:r>
            <a:r>
              <a:rPr lang="en-US" dirty="0" smtClean="0">
                <a:ea typeface="Cambria Math" pitchFamily="18" charset="0"/>
              </a:rPr>
              <a:t>,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F</a:t>
            </a:r>
            <a:r>
              <a:rPr lang="el-GR" i="1" baseline="-25000" dirty="0" smtClean="0">
                <a:latin typeface="Cambria Math" pitchFamily="18" charset="0"/>
                <a:ea typeface="Cambria Math" pitchFamily="18" charset="0"/>
              </a:rPr>
              <a:t>ϕ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= 0</a:t>
            </a: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493573" name="Object 5"/>
          <p:cNvGraphicFramePr>
            <a:graphicFrameLocks noChangeAspect="1"/>
          </p:cNvGraphicFramePr>
          <p:nvPr/>
        </p:nvGraphicFramePr>
        <p:xfrm>
          <a:off x="844550" y="1693863"/>
          <a:ext cx="4973638" cy="3948112"/>
        </p:xfrm>
        <a:graphic>
          <a:graphicData uri="http://schemas.openxmlformats.org/presentationml/2006/ole">
            <p:oleObj spid="_x0000_s494601" name="Equation" r:id="rId3" imgW="2082800" imgH="18034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27038"/>
            <a:ext cx="8251938" cy="10223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Energy Equation of an orbit in a Central Field: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Energy is conserved: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026246" y="4765842"/>
            <a:ext cx="2073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Energy Equation</a:t>
            </a:r>
          </a:p>
          <a:p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of the orbit</a:t>
            </a:r>
            <a:endParaRPr lang="en-U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001941" y="5400702"/>
            <a:ext cx="5221359" cy="12414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Curved Connector 48"/>
          <p:cNvCxnSpPr>
            <a:endCxn id="47" idx="3"/>
          </p:cNvCxnSpPr>
          <p:nvPr/>
        </p:nvCxnSpPr>
        <p:spPr>
          <a:xfrm rot="5400000">
            <a:off x="8040736" y="5364189"/>
            <a:ext cx="839799" cy="47466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6646" name="Object 6"/>
          <p:cNvGraphicFramePr>
            <a:graphicFrameLocks noChangeAspect="1"/>
          </p:cNvGraphicFramePr>
          <p:nvPr/>
        </p:nvGraphicFramePr>
        <p:xfrm>
          <a:off x="784225" y="1814513"/>
          <a:ext cx="7391400" cy="4791075"/>
        </p:xfrm>
        <a:graphic>
          <a:graphicData uri="http://schemas.openxmlformats.org/presentationml/2006/ole">
            <p:oleObj spid="_x0000_s496650" name="Equation" r:id="rId3" imgW="3098800" imgH="21844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79" y="471447"/>
            <a:ext cx="8617068" cy="613418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6.9.1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701622" y="898525"/>
          <a:ext cx="7270750" cy="5959475"/>
        </p:xfrm>
        <a:graphic>
          <a:graphicData uri="http://schemas.openxmlformats.org/presentationml/2006/ole">
            <p:oleObj spid="_x0000_s498694" name="Equation" r:id="rId3" imgW="3048000" imgH="2717800" progId="Equation.DSMT4">
              <p:embed/>
            </p:oleObj>
          </a:graphicData>
        </a:graphic>
      </p:graphicFrame>
      <p:sp>
        <p:nvSpPr>
          <p:cNvPr id="145" name="Rectangle 144"/>
          <p:cNvSpPr/>
          <p:nvPr/>
        </p:nvSpPr>
        <p:spPr>
          <a:xfrm>
            <a:off x="7200936" y="6130962"/>
            <a:ext cx="20733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As in Ex. </a:t>
            </a:r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6.5.1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40" y="763551"/>
            <a:ext cx="8836145" cy="595161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Galileo </a:t>
            </a:r>
            <a:r>
              <a:rPr lang="en-US" dirty="0" smtClean="0"/>
              <a:t>: acceleration by gravity independent of mass.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 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    Compare with electrostatics: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Is it really the same m on both sides of the </a:t>
            </a:r>
          </a:p>
          <a:p>
            <a:pPr>
              <a:buNone/>
            </a:pPr>
            <a:r>
              <a:rPr lang="en-US" dirty="0" smtClean="0"/>
              <a:t>                   equation?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Einstein </a:t>
            </a:r>
            <a:r>
              <a:rPr lang="en-US" dirty="0" smtClean="0"/>
              <a:t>: Yes it is.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2159732" y="1592796"/>
            <a:ext cx="4572508" cy="1665476"/>
            <a:chOff x="2013545" y="1059857"/>
            <a:chExt cx="4572508" cy="1665476"/>
          </a:xfrm>
        </p:grpSpPr>
        <p:graphicFrame>
          <p:nvGraphicFramePr>
            <p:cNvPr id="449538" name="Object 2"/>
            <p:cNvGraphicFramePr>
              <a:graphicFrameLocks noChangeAspect="1"/>
            </p:cNvGraphicFramePr>
            <p:nvPr/>
          </p:nvGraphicFramePr>
          <p:xfrm>
            <a:off x="2013545" y="1527909"/>
            <a:ext cx="3030537" cy="863600"/>
          </p:xfrm>
          <a:graphic>
            <a:graphicData uri="http://schemas.openxmlformats.org/presentationml/2006/ole">
              <p:oleObj spid="_x0000_s449546" name="Equation" r:id="rId3" imgW="1269449" imgH="393529" progId="Equation.3">
                <p:embed/>
              </p:oleObj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3768714" y="1059857"/>
              <a:ext cx="23368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Gravitational mass</a:t>
              </a:r>
              <a:endPara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957761" y="2356001"/>
              <a:ext cx="2628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Inertial mass</a:t>
              </a:r>
              <a:endPara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49" name="Elbow Connector 48"/>
            <p:cNvCxnSpPr/>
            <p:nvPr/>
          </p:nvCxnSpPr>
          <p:spPr>
            <a:xfrm rot="5400000">
              <a:off x="3661277" y="1459401"/>
              <a:ext cx="324414" cy="18256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/>
            <p:nvPr/>
          </p:nvCxnSpPr>
          <p:spPr>
            <a:xfrm rot="5400000" flipH="1" flipV="1">
              <a:off x="4514836" y="2230974"/>
              <a:ext cx="255591" cy="1588"/>
            </a:xfrm>
            <a:prstGeom prst="bentConnector3">
              <a:avLst>
                <a:gd name="adj1" fmla="val -36886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449539" name="Object 3"/>
          <p:cNvGraphicFramePr>
            <a:graphicFrameLocks noChangeAspect="1"/>
          </p:cNvGraphicFramePr>
          <p:nvPr/>
        </p:nvGraphicFramePr>
        <p:xfrm>
          <a:off x="1808159" y="3624277"/>
          <a:ext cx="2544763" cy="863600"/>
        </p:xfrm>
        <a:graphic>
          <a:graphicData uri="http://schemas.openxmlformats.org/presentationml/2006/ole">
            <p:oleObj spid="_x0000_s449547" name="Equation" r:id="rId4" imgW="1066337" imgH="393529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27038"/>
            <a:ext cx="8251938" cy="584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Orbital Energies in an inverse-square field:</a:t>
            </a: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499717" name="Object 5"/>
          <p:cNvGraphicFramePr>
            <a:graphicFrameLocks noChangeAspect="1"/>
          </p:cNvGraphicFramePr>
          <p:nvPr/>
        </p:nvGraphicFramePr>
        <p:xfrm>
          <a:off x="720725" y="1238250"/>
          <a:ext cx="5545138" cy="5207000"/>
        </p:xfrm>
        <a:graphic>
          <a:graphicData uri="http://schemas.openxmlformats.org/presentationml/2006/ole">
            <p:oleObj spid="_x0000_s499721" name="Equation" r:id="rId3" imgW="2324100" imgH="23749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499717" name="Object 5"/>
          <p:cNvGraphicFramePr>
            <a:graphicFrameLocks noChangeAspect="1"/>
          </p:cNvGraphicFramePr>
          <p:nvPr/>
        </p:nvGraphicFramePr>
        <p:xfrm>
          <a:off x="1543050" y="655638"/>
          <a:ext cx="5876925" cy="6015037"/>
        </p:xfrm>
        <a:graphic>
          <a:graphicData uri="http://schemas.openxmlformats.org/presentationml/2006/ole">
            <p:oleObj spid="_x0000_s500742" name="Equation" r:id="rId3" imgW="2463800" imgH="27432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499717" name="Object 5"/>
          <p:cNvGraphicFramePr>
            <a:graphicFrameLocks noChangeAspect="1"/>
          </p:cNvGraphicFramePr>
          <p:nvPr/>
        </p:nvGraphicFramePr>
        <p:xfrm>
          <a:off x="993726" y="995394"/>
          <a:ext cx="5422900" cy="4733925"/>
        </p:xfrm>
        <a:graphic>
          <a:graphicData uri="http://schemas.openxmlformats.org/presentationml/2006/ole">
            <p:oleObj spid="_x0000_s501766" name="Equation" r:id="rId3" imgW="2273300" imgH="21590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502787" name="Object 5"/>
          <p:cNvGraphicFramePr>
            <a:graphicFrameLocks noChangeAspect="1"/>
          </p:cNvGraphicFramePr>
          <p:nvPr/>
        </p:nvGraphicFramePr>
        <p:xfrm>
          <a:off x="6032520" y="1712889"/>
          <a:ext cx="2544763" cy="863600"/>
        </p:xfrm>
        <a:graphic>
          <a:graphicData uri="http://schemas.openxmlformats.org/presentationml/2006/ole">
            <p:oleObj spid="_x0000_s502795" name="Equation" r:id="rId3" imgW="1066337" imgH="393529" progId="Equation.3">
              <p:embed/>
            </p:oleObj>
          </a:graphicData>
        </a:graphic>
      </p:graphicFrame>
      <p:sp>
        <p:nvSpPr>
          <p:cNvPr id="43" name="Rectangle 42"/>
          <p:cNvSpPr/>
          <p:nvPr/>
        </p:nvSpPr>
        <p:spPr>
          <a:xfrm>
            <a:off x="4425948" y="1530324"/>
            <a:ext cx="20733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Compare with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55570" y="1384271"/>
            <a:ext cx="3797352" cy="14240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2788" name="Object 5"/>
          <p:cNvGraphicFramePr>
            <a:graphicFrameLocks noChangeAspect="1"/>
          </p:cNvGraphicFramePr>
          <p:nvPr/>
        </p:nvGraphicFramePr>
        <p:xfrm>
          <a:off x="598488" y="887413"/>
          <a:ext cx="5059362" cy="4872037"/>
        </p:xfrm>
        <a:graphic>
          <a:graphicData uri="http://schemas.openxmlformats.org/presentationml/2006/ole">
            <p:oleObj spid="_x0000_s502796" name="Equation" r:id="rId4" imgW="2120900" imgH="22225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1906552" y="835974"/>
            <a:ext cx="4819715" cy="2503884"/>
            <a:chOff x="1614448" y="835974"/>
            <a:chExt cx="4819715" cy="2503884"/>
          </a:xfrm>
        </p:grpSpPr>
        <p:pic>
          <p:nvPicPr>
            <p:cNvPr id="149" name="Picture 148" descr="c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0960" y="835974"/>
              <a:ext cx="2444457" cy="2445884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grpSp>
          <p:nvGrpSpPr>
            <p:cNvPr id="4" name="Group 153"/>
            <p:cNvGrpSpPr/>
            <p:nvPr/>
          </p:nvGrpSpPr>
          <p:grpSpPr>
            <a:xfrm>
              <a:off x="1614448" y="836577"/>
              <a:ext cx="4819715" cy="2503281"/>
              <a:chOff x="3673023" y="3830643"/>
              <a:chExt cx="4819715" cy="2398618"/>
            </a:xfrm>
          </p:grpSpPr>
          <p:pic>
            <p:nvPicPr>
              <p:cNvPr id="150" name="Picture 149" descr="e.bmp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169753" y="3830643"/>
                <a:ext cx="2322985" cy="2340000"/>
              </a:xfrm>
              <a:prstGeom prst="rect">
                <a:avLst/>
              </a:prstGeom>
              <a:ln w="38100" cap="sq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p:sp>
            <p:nvSpPr>
              <p:cNvPr id="153" name="Rectangle 152"/>
              <p:cNvSpPr/>
              <p:nvPr/>
            </p:nvSpPr>
            <p:spPr>
              <a:xfrm>
                <a:off x="3673023" y="5875371"/>
                <a:ext cx="4819715" cy="35389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Cambria Math" pitchFamily="18" charset="0"/>
                    <a:ea typeface="Cambria Math" pitchFamily="18" charset="0"/>
                  </a:rPr>
                  <a:t>E &lt; 0 ,</a:t>
                </a:r>
                <a:r>
                  <a:rPr lang="en-US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</a:t>
                </a:r>
                <a:r>
                  <a:rPr lang="el-GR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Cambria Math" pitchFamily="18" charset="0"/>
                    <a:ea typeface="Cambria Math" pitchFamily="18" charset="0"/>
                  </a:rPr>
                  <a:t>ε</a:t>
                </a:r>
                <a:r>
                  <a:rPr lang="en-US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Cambria Math" pitchFamily="18" charset="0"/>
                    <a:ea typeface="Cambria Math" pitchFamily="18" charset="0"/>
                  </a:rPr>
                  <a:t> &lt; 1  </a:t>
                </a:r>
                <a:r>
                  <a:rPr lang="en-US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closed orbits (circle or ellipse)</a:t>
                </a:r>
              </a:p>
            </p:txBody>
          </p:sp>
        </p:grpSp>
      </p:grpSp>
      <p:grpSp>
        <p:nvGrpSpPr>
          <p:cNvPr id="7" name="Group 155"/>
          <p:cNvGrpSpPr/>
          <p:nvPr/>
        </p:nvGrpSpPr>
        <p:grpSpPr>
          <a:xfrm>
            <a:off x="738135" y="3753415"/>
            <a:ext cx="3140118" cy="2669651"/>
            <a:chOff x="4547660" y="727038"/>
            <a:chExt cx="2878442" cy="2669651"/>
          </a:xfrm>
        </p:grpSpPr>
        <p:pic>
          <p:nvPicPr>
            <p:cNvPr id="146" name="Picture 145" descr="p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81542" y="727038"/>
              <a:ext cx="2644149" cy="2596625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55" name="Rectangle 154"/>
            <p:cNvSpPr/>
            <p:nvPr/>
          </p:nvSpPr>
          <p:spPr>
            <a:xfrm>
              <a:off x="4547660" y="3027357"/>
              <a:ext cx="2878442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E= 0 , </a:t>
              </a:r>
              <a:r>
                <a:rPr lang="en-US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l-GR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ε</a:t>
              </a:r>
              <a:r>
                <a:rPr lang="en-US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 = 1  </a:t>
              </a:r>
              <a:r>
                <a:rPr lang="en-US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parabolic orbit</a:t>
              </a:r>
            </a:p>
          </p:txBody>
        </p:sp>
      </p:grpSp>
      <p:grpSp>
        <p:nvGrpSpPr>
          <p:cNvPr id="10" name="Group 157"/>
          <p:cNvGrpSpPr/>
          <p:nvPr/>
        </p:nvGrpSpPr>
        <p:grpSpPr>
          <a:xfrm>
            <a:off x="5192721" y="3721104"/>
            <a:ext cx="3140118" cy="2701962"/>
            <a:chOff x="1577934" y="910646"/>
            <a:chExt cx="3140118" cy="2624761"/>
          </a:xfrm>
        </p:grpSpPr>
        <p:pic>
          <p:nvPicPr>
            <p:cNvPr id="147" name="Picture 146" descr="h.bmp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7934" y="910646"/>
              <a:ext cx="3103605" cy="2553821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57" name="Rectangle 156"/>
            <p:cNvSpPr/>
            <p:nvPr/>
          </p:nvSpPr>
          <p:spPr>
            <a:xfrm>
              <a:off x="1577934" y="3176628"/>
              <a:ext cx="3140118" cy="35877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E &gt; 0 </a:t>
              </a:r>
              <a:r>
                <a:rPr lang="en-US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,  </a:t>
              </a:r>
              <a:r>
                <a:rPr lang="el-GR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ε</a:t>
              </a:r>
              <a:r>
                <a:rPr lang="en-US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ambria Math" pitchFamily="18" charset="0"/>
                  <a:ea typeface="Cambria Math" pitchFamily="18" charset="0"/>
                </a:rPr>
                <a:t> &gt; 1  </a:t>
              </a:r>
              <a:r>
                <a:rPr lang="en-US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hyperbolic orbit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1712889"/>
            <a:ext cx="8251938" cy="22638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Because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E = T + V </a:t>
            </a:r>
            <a:r>
              <a:rPr lang="en-US" dirty="0" smtClean="0"/>
              <a:t>and is constant, the closed orbits are those for which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 &lt; |V|, </a:t>
            </a:r>
            <a:r>
              <a:rPr lang="en-US" dirty="0" smtClean="0"/>
              <a:t>and the open orbits are those for which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 ≥ |V|.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a typeface="Cambria Math" pitchFamily="18" charset="0"/>
              </a:rPr>
              <a:t>Total Energy: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2746411" y="3883043"/>
          <a:ext cx="4454525" cy="860425"/>
        </p:xfrm>
        <a:graphic>
          <a:graphicData uri="http://schemas.openxmlformats.org/presentationml/2006/ole">
            <p:oleObj spid="_x0000_s505863" name="Equation" r:id="rId3" imgW="1866090" imgH="393529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63550"/>
            <a:ext cx="8251938" cy="10223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Limits of the Radial Motion: Effective Potential</a:t>
            </a:r>
          </a:p>
          <a:p>
            <a:pPr>
              <a:buNone/>
            </a:pPr>
            <a:r>
              <a:rPr lang="en-US" dirty="0" smtClean="0"/>
              <a:t>   From Equation(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6.9.2)</a:t>
            </a:r>
            <a:r>
              <a:rPr lang="en-US" dirty="0" smtClean="0"/>
              <a:t>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506883" name="Object 6"/>
          <p:cNvGraphicFramePr>
            <a:graphicFrameLocks noChangeAspect="1"/>
          </p:cNvGraphicFramePr>
          <p:nvPr/>
        </p:nvGraphicFramePr>
        <p:xfrm>
          <a:off x="1585969" y="1624013"/>
          <a:ext cx="7148513" cy="5237162"/>
        </p:xfrm>
        <a:graphic>
          <a:graphicData uri="http://schemas.openxmlformats.org/presentationml/2006/ole">
            <p:oleObj spid="_x0000_s506887" name="Equation" r:id="rId3" imgW="2997200" imgH="23876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63550"/>
            <a:ext cx="8251938" cy="59516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function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U(r) </a:t>
            </a:r>
            <a:r>
              <a:rPr lang="en-US" dirty="0" smtClean="0"/>
              <a:t>defined here is called the effective potential.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ea typeface="Cambria Math" pitchFamily="18" charset="0"/>
              </a:rPr>
              <a:t>The term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mℓ²/2r²</a:t>
            </a:r>
            <a:r>
              <a:rPr lang="en-US" dirty="0" smtClean="0">
                <a:ea typeface="Cambria Math" pitchFamily="18" charset="0"/>
              </a:rPr>
              <a:t>  is called the centrifugal potential.</a:t>
            </a:r>
          </a:p>
          <a:p>
            <a:pPr>
              <a:buNone/>
            </a:pPr>
            <a:endParaRPr lang="en-US" dirty="0" smtClean="0">
              <a:ea typeface="Cambria Math" pitchFamily="18" charset="0"/>
            </a:endParaRPr>
          </a:p>
          <a:p>
            <a:r>
              <a:rPr lang="en-US" dirty="0" smtClean="0">
                <a:ea typeface="Cambria Math" pitchFamily="18" charset="0"/>
              </a:rPr>
              <a:t>The limits of the radial motion (turning points) are given by setting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ṙ̇=0 </a:t>
            </a:r>
            <a:r>
              <a:rPr lang="en-US" dirty="0" smtClean="0">
                <a:ea typeface="Cambria Math" pitchFamily="18" charset="0"/>
              </a:rPr>
              <a:t>in eqn.(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ea typeface="Cambria Math" pitchFamily="18" charset="0"/>
              </a:rPr>
              <a:t>).</a:t>
            </a:r>
          </a:p>
          <a:p>
            <a:endParaRPr lang="en-US" dirty="0" smtClean="0">
              <a:ea typeface="Cambria Math" pitchFamily="18" charset="0"/>
            </a:endParaRPr>
          </a:p>
          <a:p>
            <a:r>
              <a:rPr lang="en-US" dirty="0" smtClean="0">
                <a:ea typeface="Cambria Math" pitchFamily="18" charset="0"/>
              </a:rPr>
              <a:t>These limits are, therefore, the roots of the eqn.</a:t>
            </a:r>
          </a:p>
          <a:p>
            <a:endParaRPr lang="en-US" dirty="0" smtClean="0"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ea typeface="Cambria Math" pitchFamily="18" charset="0"/>
            </a:endParaRPr>
          </a:p>
          <a:p>
            <a:r>
              <a:rPr lang="en-US" dirty="0" smtClean="0">
                <a:ea typeface="Cambria Math" pitchFamily="18" charset="0"/>
              </a:rPr>
              <a:t>The allowed values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dirty="0" smtClean="0">
                <a:ea typeface="Cambria Math" pitchFamily="18" charset="0"/>
              </a:rPr>
              <a:t> are those for which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U(r) ≤ E</a:t>
            </a:r>
            <a:r>
              <a:rPr lang="en-US" dirty="0" smtClean="0">
                <a:ea typeface="Cambria Math" pitchFamily="18" charset="0"/>
              </a:rPr>
              <a:t>, because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ṙ̇²</a:t>
            </a:r>
            <a:r>
              <a:rPr lang="en-US" dirty="0" smtClean="0">
                <a:ea typeface="Cambria Math" pitchFamily="18" charset="0"/>
              </a:rPr>
              <a:t>  is necessarily positive or zero.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1760499" y="4487877"/>
          <a:ext cx="3606800" cy="1387475"/>
        </p:xfrm>
        <a:graphic>
          <a:graphicData uri="http://schemas.openxmlformats.org/presentationml/2006/ole">
            <p:oleObj spid="_x0000_s507910" name="Equation" r:id="rId3" imgW="1511300" imgH="6350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6"/>
            <a:ext cx="8617068" cy="573254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Inverse-square law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   which is a quadratic eqn. in 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The two roots are: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738135" y="1311246"/>
          <a:ext cx="3360738" cy="2786063"/>
        </p:xfrm>
        <a:graphic>
          <a:graphicData uri="http://schemas.openxmlformats.org/presentationml/2006/ole">
            <p:oleObj spid="_x0000_s508938" name="Equation" r:id="rId3" imgW="1409700" imgH="1270000" progId="Equation.3">
              <p:embed/>
            </p:oleObj>
          </a:graphicData>
        </a:graphic>
      </p:graphicFrame>
      <p:sp>
        <p:nvSpPr>
          <p:cNvPr id="146" name="Right Arrow 145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08931" name="Object 3"/>
          <p:cNvGraphicFramePr>
            <a:graphicFrameLocks noChangeAspect="1"/>
          </p:cNvGraphicFramePr>
          <p:nvPr/>
        </p:nvGraphicFramePr>
        <p:xfrm>
          <a:off x="2459038" y="5089525"/>
          <a:ext cx="4994275" cy="1087438"/>
        </p:xfrm>
        <a:graphic>
          <a:graphicData uri="http://schemas.openxmlformats.org/presentationml/2006/ole">
            <p:oleObj spid="_x0000_s508939" name="Equation" r:id="rId4" imgW="2094591" imgH="495085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7"/>
            <a:ext cx="8617068" cy="551346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	giving the maximum (upper sign)and minimum (lower sign) values of the radial distance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dirty="0" smtClean="0"/>
              <a:t> under the inverse-square law of force.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E &lt; 0, </a:t>
            </a:r>
            <a:r>
              <a:rPr lang="en-US" dirty="0" smtClean="0"/>
              <a:t>the orbits are bound, the two roots are both positive, and the resulting orbit is an ellipse in which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r₀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r₁</a:t>
            </a:r>
            <a:r>
              <a:rPr lang="en-US" i="1" dirty="0" smtClean="0"/>
              <a:t> </a:t>
            </a:r>
            <a:r>
              <a:rPr lang="en-US" dirty="0" smtClean="0"/>
              <a:t>are the </a:t>
            </a:r>
            <a:r>
              <a:rPr lang="en-US" dirty="0" err="1" smtClean="0"/>
              <a:t>pericenter</a:t>
            </a:r>
            <a:r>
              <a:rPr lang="en-US" dirty="0" smtClean="0"/>
              <a:t> and </a:t>
            </a:r>
            <a:r>
              <a:rPr lang="en-US" dirty="0" err="1" smtClean="0"/>
              <a:t>apocenter</a:t>
            </a:r>
            <a:r>
              <a:rPr lang="en-US" dirty="0" smtClean="0"/>
              <a:t>, respectively.</a:t>
            </a:r>
          </a:p>
          <a:p>
            <a:pP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When the energy is equal to its minimum possible value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			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146" name="Right Arrow 145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09956" name="Object 4"/>
          <p:cNvGraphicFramePr>
            <a:graphicFrameLocks noChangeAspect="1"/>
          </p:cNvGraphicFramePr>
          <p:nvPr/>
        </p:nvGraphicFramePr>
        <p:xfrm>
          <a:off x="638175" y="4816475"/>
          <a:ext cx="7796213" cy="730250"/>
        </p:xfrm>
        <a:graphic>
          <a:graphicData uri="http://schemas.openxmlformats.org/presentationml/2006/ole">
            <p:oleObj spid="_x0000_s509964" name="Equation" r:id="rId3" imgW="3581400" imgH="330200" progId="Equation.DSMT4">
              <p:embed/>
            </p:oleObj>
          </a:graphicData>
        </a:graphic>
      </p:graphicFrame>
      <p:graphicFrame>
        <p:nvGraphicFramePr>
          <p:cNvPr id="509957" name="Object 5"/>
          <p:cNvGraphicFramePr>
            <a:graphicFrameLocks noChangeAspect="1"/>
          </p:cNvGraphicFramePr>
          <p:nvPr/>
        </p:nvGraphicFramePr>
        <p:xfrm>
          <a:off x="592083" y="5546754"/>
          <a:ext cx="5035551" cy="693747"/>
        </p:xfrm>
        <a:graphic>
          <a:graphicData uri="http://schemas.openxmlformats.org/presentationml/2006/ole">
            <p:oleObj spid="_x0000_s509965" name="Equation" r:id="rId4" imgW="2324100" imgH="3429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36577"/>
            <a:ext cx="8434502" cy="587859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law of universal gravitation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: The force on particle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/>
              <a:t> of mass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/>
              <a:t> exerted by particle 	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en-US" dirty="0" smtClean="0"/>
              <a:t> of mass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449539" name="Object 3"/>
          <p:cNvGraphicFramePr>
            <a:graphicFrameLocks noChangeAspect="1"/>
          </p:cNvGraphicFramePr>
          <p:nvPr/>
        </p:nvGraphicFramePr>
        <p:xfrm>
          <a:off x="779463" y="2005013"/>
          <a:ext cx="2908300" cy="1114425"/>
        </p:xfrm>
        <a:graphic>
          <a:graphicData uri="http://schemas.openxmlformats.org/presentationml/2006/ole">
            <p:oleObj spid="_x0000_s450601" name="Equation" r:id="rId3" imgW="1219200" imgH="508000" progId="Equation.DSMT4">
              <p:embed/>
            </p:oleObj>
          </a:graphicData>
        </a:graphic>
      </p:graphicFrame>
      <p:graphicFrame>
        <p:nvGraphicFramePr>
          <p:cNvPr id="450565" name="Object 3"/>
          <p:cNvGraphicFramePr>
            <a:graphicFrameLocks noChangeAspect="1"/>
          </p:cNvGraphicFramePr>
          <p:nvPr/>
        </p:nvGraphicFramePr>
        <p:xfrm>
          <a:off x="847674" y="4926033"/>
          <a:ext cx="5721351" cy="557213"/>
        </p:xfrm>
        <a:graphic>
          <a:graphicData uri="http://schemas.openxmlformats.org/presentationml/2006/ole">
            <p:oleObj spid="_x0000_s450602" name="Equation" r:id="rId4" imgW="2400300" imgH="254000" progId="Equation.3">
              <p:embed/>
            </p:oleObj>
          </a:graphicData>
        </a:graphic>
      </p:graphicFrame>
      <p:graphicFrame>
        <p:nvGraphicFramePr>
          <p:cNvPr id="450566" name="Object 3"/>
          <p:cNvGraphicFramePr>
            <a:graphicFrameLocks noChangeAspect="1"/>
          </p:cNvGraphicFramePr>
          <p:nvPr/>
        </p:nvGraphicFramePr>
        <p:xfrm>
          <a:off x="723900" y="3633788"/>
          <a:ext cx="484188" cy="558800"/>
        </p:xfrm>
        <a:graphic>
          <a:graphicData uri="http://schemas.openxmlformats.org/presentationml/2006/ole">
            <p:oleObj spid="_x0000_s450603" name="Equation" r:id="rId5" imgW="203024" imgH="253780" progId="Equation.DSMT4">
              <p:embed/>
            </p:oleObj>
          </a:graphicData>
        </a:graphic>
      </p:graphicFrame>
      <p:grpSp>
        <p:nvGrpSpPr>
          <p:cNvPr id="79" name="Group 78"/>
          <p:cNvGrpSpPr/>
          <p:nvPr/>
        </p:nvGrpSpPr>
        <p:grpSpPr>
          <a:xfrm>
            <a:off x="4572000" y="1676376"/>
            <a:ext cx="2506063" cy="1497034"/>
            <a:chOff x="4572000" y="1676376"/>
            <a:chExt cx="2506063" cy="1497034"/>
          </a:xfrm>
        </p:grpSpPr>
        <p:sp>
          <p:nvSpPr>
            <p:cNvPr id="57" name="Oval 56"/>
            <p:cNvSpPr/>
            <p:nvPr/>
          </p:nvSpPr>
          <p:spPr>
            <a:xfrm>
              <a:off x="4754565" y="279907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799293" y="19957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4572000" y="1676376"/>
              <a:ext cx="2506063" cy="1497034"/>
              <a:chOff x="5279081" y="1019141"/>
              <a:chExt cx="2506063" cy="14970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10800000" flipV="1">
                <a:off x="5484826" y="1384271"/>
                <a:ext cx="2008215" cy="766773"/>
              </a:xfrm>
              <a:prstGeom prst="line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50568" name="Object 3"/>
              <p:cNvGraphicFramePr>
                <a:graphicFrameLocks noChangeAspect="1"/>
              </p:cNvGraphicFramePr>
              <p:nvPr/>
            </p:nvGraphicFramePr>
            <p:xfrm>
              <a:off x="6434163" y="1858942"/>
              <a:ext cx="219078" cy="401642"/>
            </p:xfrm>
            <a:graphic>
              <a:graphicData uri="http://schemas.openxmlformats.org/presentationml/2006/ole">
                <p:oleObj spid="_x0000_s450604" name="Equation" r:id="rId6" imgW="152334" imgH="241195" progId="Equation.3">
                  <p:embed/>
                </p:oleObj>
              </a:graphicData>
            </a:graphic>
          </p:graphicFrame>
          <p:graphicFrame>
            <p:nvGraphicFramePr>
              <p:cNvPr id="450569" name="Object 3"/>
              <p:cNvGraphicFramePr>
                <a:graphicFrameLocks noChangeAspect="1"/>
              </p:cNvGraphicFramePr>
              <p:nvPr/>
            </p:nvGraphicFramePr>
            <p:xfrm>
              <a:off x="7529554" y="1238220"/>
              <a:ext cx="255590" cy="365130"/>
            </p:xfrm>
            <a:graphic>
              <a:graphicData uri="http://schemas.openxmlformats.org/presentationml/2006/ole">
                <p:oleObj spid="_x0000_s450605" name="Equation" r:id="rId7" imgW="203112" imgH="241195" progId="Equation.3">
                  <p:embed/>
                </p:oleObj>
              </a:graphicData>
            </a:graphic>
          </p:graphicFrame>
          <p:graphicFrame>
            <p:nvGraphicFramePr>
              <p:cNvPr id="450570" name="Object 3"/>
              <p:cNvGraphicFramePr>
                <a:graphicFrameLocks noChangeAspect="1"/>
              </p:cNvGraphicFramePr>
              <p:nvPr/>
            </p:nvGraphicFramePr>
            <p:xfrm>
              <a:off x="5338773" y="2151045"/>
              <a:ext cx="292104" cy="365130"/>
            </p:xfrm>
            <a:graphic>
              <a:graphicData uri="http://schemas.openxmlformats.org/presentationml/2006/ole">
                <p:oleObj spid="_x0000_s450606" name="Equation" r:id="rId8" imgW="190500" imgH="228600" progId="Equation.3">
                  <p:embed/>
                </p:oleObj>
              </a:graphicData>
            </a:graphic>
          </p:graphicFrame>
          <p:grpSp>
            <p:nvGrpSpPr>
              <p:cNvPr id="70" name="Group 69"/>
              <p:cNvGrpSpPr/>
              <p:nvPr/>
            </p:nvGrpSpPr>
            <p:grpSpPr>
              <a:xfrm>
                <a:off x="6945346" y="1019141"/>
                <a:ext cx="438155" cy="292105"/>
                <a:chOff x="6945346" y="1019141"/>
                <a:chExt cx="438155" cy="292105"/>
              </a:xfrm>
            </p:grpSpPr>
            <p:cxnSp>
              <p:nvCxnSpPr>
                <p:cNvPr id="63" name="Straight Arrow Connector 62"/>
                <p:cNvCxnSpPr/>
                <p:nvPr/>
              </p:nvCxnSpPr>
              <p:spPr>
                <a:xfrm rot="10800000" flipV="1">
                  <a:off x="6945346" y="1165194"/>
                  <a:ext cx="401643" cy="14605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7182680" y="1110423"/>
                  <a:ext cx="292103" cy="1095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70"/>
              <p:cNvGrpSpPr/>
              <p:nvPr/>
            </p:nvGrpSpPr>
            <p:grpSpPr>
              <a:xfrm rot="10111006">
                <a:off x="5279081" y="1725754"/>
                <a:ext cx="465153" cy="315168"/>
                <a:chOff x="6926505" y="1023150"/>
                <a:chExt cx="465153" cy="315168"/>
              </a:xfrm>
            </p:grpSpPr>
            <p:cxnSp>
              <p:nvCxnSpPr>
                <p:cNvPr id="72" name="Straight Arrow Connector 71"/>
                <p:cNvCxnSpPr/>
                <p:nvPr/>
              </p:nvCxnSpPr>
              <p:spPr>
                <a:xfrm rot="11488994" flipV="1">
                  <a:off x="6926505" y="1121285"/>
                  <a:ext cx="393604" cy="150063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6088994" flipV="1">
                  <a:off x="7187837" y="1134496"/>
                  <a:ext cx="315168" cy="924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450571" name="Object 11"/>
              <p:cNvGraphicFramePr>
                <a:graphicFrameLocks noChangeAspect="1"/>
              </p:cNvGraphicFramePr>
              <p:nvPr/>
            </p:nvGraphicFramePr>
            <p:xfrm>
              <a:off x="6689755" y="1128681"/>
              <a:ext cx="219077" cy="365129"/>
            </p:xfrm>
            <a:graphic>
              <a:graphicData uri="http://schemas.openxmlformats.org/presentationml/2006/ole">
                <p:oleObj spid="_x0000_s450607" name="Equation" r:id="rId9" imgW="203024" imgH="253780" progId="Equation.3">
                  <p:embed/>
                </p:oleObj>
              </a:graphicData>
            </a:graphic>
          </p:graphicFrame>
          <p:graphicFrame>
            <p:nvGraphicFramePr>
              <p:cNvPr id="450572" name="Object 12"/>
              <p:cNvGraphicFramePr>
                <a:graphicFrameLocks noChangeAspect="1"/>
              </p:cNvGraphicFramePr>
              <p:nvPr/>
            </p:nvGraphicFramePr>
            <p:xfrm>
              <a:off x="5740416" y="1493811"/>
              <a:ext cx="255591" cy="411144"/>
            </p:xfrm>
            <a:graphic>
              <a:graphicData uri="http://schemas.openxmlformats.org/presentationml/2006/ole">
                <p:oleObj spid="_x0000_s450608" name="Equation" r:id="rId10" imgW="190417" imgH="253890" progId="Equation.3">
                  <p:embed/>
                </p:oleObj>
              </a:graphicData>
            </a:graphic>
          </p:graphicFrame>
        </p:grpSp>
      </p:grpSp>
      <p:graphicFrame>
        <p:nvGraphicFramePr>
          <p:cNvPr id="450573" name="Object 13"/>
          <p:cNvGraphicFramePr>
            <a:graphicFrameLocks noChangeAspect="1"/>
          </p:cNvGraphicFramePr>
          <p:nvPr/>
        </p:nvGraphicFramePr>
        <p:xfrm>
          <a:off x="2782863" y="4122747"/>
          <a:ext cx="438157" cy="511182"/>
        </p:xfrm>
        <a:graphic>
          <a:graphicData uri="http://schemas.openxmlformats.org/presentationml/2006/ole">
            <p:oleObj spid="_x0000_s450609" name="Equation" r:id="rId11" imgW="228600" imgH="2413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953" y="836577"/>
            <a:ext cx="8690095" cy="1022364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E ≥ 0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⟹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eqn.(a) has only a single positive real root corresponding to a parabola 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E = 0 </a:t>
            </a:r>
            <a:r>
              <a:rPr lang="en-US" dirty="0" smtClean="0"/>
              <a:t>) or a hyperbola 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E &gt; 0 </a:t>
            </a:r>
            <a:r>
              <a:rPr lang="en-US" dirty="0" smtClean="0"/>
              <a:t>).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cxnSp>
        <p:nvCxnSpPr>
          <p:cNvPr id="170" name="Straight Arrow Connector 169"/>
          <p:cNvCxnSpPr/>
          <p:nvPr/>
        </p:nvCxnSpPr>
        <p:spPr>
          <a:xfrm rot="16200000" flipV="1">
            <a:off x="2820402" y="5545728"/>
            <a:ext cx="144000" cy="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7" name="Group 186"/>
          <p:cNvGrpSpPr/>
          <p:nvPr/>
        </p:nvGrpSpPr>
        <p:grpSpPr>
          <a:xfrm>
            <a:off x="1431882" y="1858941"/>
            <a:ext cx="6434234" cy="3067092"/>
            <a:chOff x="1723986" y="3648078"/>
            <a:chExt cx="6434234" cy="3067092"/>
          </a:xfrm>
        </p:grpSpPr>
        <p:grpSp>
          <p:nvGrpSpPr>
            <p:cNvPr id="145" name="Group 144"/>
            <p:cNvGrpSpPr/>
            <p:nvPr/>
          </p:nvGrpSpPr>
          <p:grpSpPr>
            <a:xfrm>
              <a:off x="1870038" y="3648078"/>
              <a:ext cx="6288182" cy="3067092"/>
              <a:chOff x="2746350" y="1165192"/>
              <a:chExt cx="6288182" cy="3067092"/>
            </a:xfrm>
          </p:grpSpPr>
          <p:graphicFrame>
            <p:nvGraphicFramePr>
              <p:cNvPr id="149" name="Object 6"/>
              <p:cNvGraphicFramePr>
                <a:graphicFrameLocks noChangeAspect="1"/>
              </p:cNvGraphicFramePr>
              <p:nvPr/>
            </p:nvGraphicFramePr>
            <p:xfrm>
              <a:off x="4133844" y="1311244"/>
              <a:ext cx="639762" cy="584200"/>
            </p:xfrm>
            <a:graphic>
              <a:graphicData uri="http://schemas.openxmlformats.org/presentationml/2006/ole">
                <p:oleObj spid="_x0000_s512060" name="Equation" r:id="rId3" imgW="317362" imgH="418918" progId="Equation.DSMT4">
                  <p:embed/>
                </p:oleObj>
              </a:graphicData>
            </a:graphic>
          </p:graphicFrame>
          <p:graphicFrame>
            <p:nvGraphicFramePr>
              <p:cNvPr id="150" name="Object 6"/>
              <p:cNvGraphicFramePr>
                <a:graphicFrameLocks noChangeAspect="1"/>
              </p:cNvGraphicFramePr>
              <p:nvPr/>
            </p:nvGraphicFramePr>
            <p:xfrm>
              <a:off x="3841740" y="2552686"/>
              <a:ext cx="328616" cy="219078"/>
            </p:xfrm>
            <a:graphic>
              <a:graphicData uri="http://schemas.openxmlformats.org/presentationml/2006/ole">
                <p:oleObj spid="_x0000_s512061" name="Equation" r:id="rId4" imgW="342751" imgH="203112" progId="Equation.DSMT4">
                  <p:embed/>
                </p:oleObj>
              </a:graphicData>
            </a:graphic>
          </p:graphicFrame>
          <p:cxnSp>
            <p:nvCxnSpPr>
              <p:cNvPr id="151" name="Straight Arrow Connector 150"/>
              <p:cNvCxnSpPr/>
              <p:nvPr/>
            </p:nvCxnSpPr>
            <p:spPr>
              <a:xfrm rot="10800000" flipV="1">
                <a:off x="4133844" y="1530319"/>
                <a:ext cx="2336834" cy="11319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53" name="Group 68"/>
              <p:cNvGrpSpPr/>
              <p:nvPr/>
            </p:nvGrpSpPr>
            <p:grpSpPr>
              <a:xfrm>
                <a:off x="2746350" y="1165192"/>
                <a:ext cx="6288182" cy="3067092"/>
                <a:chOff x="2490759" y="4597414"/>
                <a:chExt cx="6288182" cy="3067092"/>
              </a:xfrm>
            </p:grpSpPr>
            <p:cxnSp>
              <p:nvCxnSpPr>
                <p:cNvPr id="154" name="Straight Arrow Connector 153"/>
                <p:cNvCxnSpPr/>
                <p:nvPr/>
              </p:nvCxnSpPr>
              <p:spPr>
                <a:xfrm rot="5400000" flipH="1" flipV="1">
                  <a:off x="1596193" y="6331782"/>
                  <a:ext cx="2665447" cy="2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Arrow Connector 154"/>
                <p:cNvCxnSpPr/>
                <p:nvPr/>
              </p:nvCxnSpPr>
              <p:spPr>
                <a:xfrm flipV="1">
                  <a:off x="2490759" y="6386551"/>
                  <a:ext cx="452761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56" name="Object 6"/>
                <p:cNvGraphicFramePr>
                  <a:graphicFrameLocks noChangeAspect="1"/>
                </p:cNvGraphicFramePr>
                <p:nvPr/>
              </p:nvGraphicFramePr>
              <p:xfrm>
                <a:off x="7018371" y="6277012"/>
                <a:ext cx="255591" cy="182563"/>
              </p:xfrm>
              <a:graphic>
                <a:graphicData uri="http://schemas.openxmlformats.org/presentationml/2006/ole">
                  <p:oleObj spid="_x0000_s512062" name="Equation" r:id="rId5" imgW="114102" imgH="126780" progId="Equation.3">
                    <p:embed/>
                  </p:oleObj>
                </a:graphicData>
              </a:graphic>
            </p:graphicFrame>
            <p:graphicFrame>
              <p:nvGraphicFramePr>
                <p:cNvPr id="157" name="Object 4"/>
                <p:cNvGraphicFramePr>
                  <a:graphicFrameLocks noChangeAspect="1"/>
                </p:cNvGraphicFramePr>
                <p:nvPr/>
              </p:nvGraphicFramePr>
              <p:xfrm>
                <a:off x="6215085" y="4597414"/>
                <a:ext cx="2563856" cy="512763"/>
              </p:xfrm>
              <a:graphic>
                <a:graphicData uri="http://schemas.openxmlformats.org/presentationml/2006/ole">
                  <p:oleObj spid="_x0000_s512063" name="Equation" r:id="rId6" imgW="2082800" imgH="419100" progId="Equation.DSMT4">
                    <p:embed/>
                  </p:oleObj>
                </a:graphicData>
              </a:graphic>
            </p:graphicFrame>
          </p:grpSp>
        </p:grpSp>
        <p:cxnSp>
          <p:nvCxnSpPr>
            <p:cNvPr id="160" name="Straight Arrow Connector 159"/>
            <p:cNvCxnSpPr/>
            <p:nvPr/>
          </p:nvCxnSpPr>
          <p:spPr>
            <a:xfrm flipV="1">
              <a:off x="2308194" y="4999059"/>
              <a:ext cx="3760839" cy="2"/>
            </a:xfrm>
            <a:prstGeom prst="straightConnector1">
              <a:avLst/>
            </a:prstGeom>
            <a:ln>
              <a:solidFill>
                <a:srgbClr val="00B0F0"/>
              </a:solidFill>
              <a:prstDash val="dash"/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flipV="1">
              <a:off x="2308194" y="5875371"/>
              <a:ext cx="3762000" cy="0"/>
            </a:xfrm>
            <a:prstGeom prst="straightConnector1">
              <a:avLst/>
            </a:prstGeom>
            <a:ln>
              <a:solidFill>
                <a:srgbClr val="00B0F0"/>
              </a:solidFill>
              <a:prstDash val="dash"/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168" name="Object 6"/>
            <p:cNvGraphicFramePr>
              <a:graphicFrameLocks noChangeAspect="1"/>
            </p:cNvGraphicFramePr>
            <p:nvPr/>
          </p:nvGraphicFramePr>
          <p:xfrm>
            <a:off x="2165327" y="4862541"/>
            <a:ext cx="179380" cy="209544"/>
          </p:xfrm>
          <a:graphic>
            <a:graphicData uri="http://schemas.openxmlformats.org/presentationml/2006/ole">
              <p:oleObj spid="_x0000_s512064" name="Equation" r:id="rId7" imgW="88707" imgH="164742" progId="Equation.3">
                <p:embed/>
              </p:oleObj>
            </a:graphicData>
          </a:graphic>
        </p:graphicFrame>
        <p:graphicFrame>
          <p:nvGraphicFramePr>
            <p:cNvPr id="512009" name="Object 9"/>
            <p:cNvGraphicFramePr>
              <a:graphicFrameLocks noChangeAspect="1"/>
            </p:cNvGraphicFramePr>
            <p:nvPr/>
          </p:nvGraphicFramePr>
          <p:xfrm>
            <a:off x="2008185" y="5765832"/>
            <a:ext cx="300009" cy="209550"/>
          </p:xfrm>
          <a:graphic>
            <a:graphicData uri="http://schemas.openxmlformats.org/presentationml/2006/ole">
              <p:oleObj spid="_x0000_s512065" name="Equation" r:id="rId8" imgW="203024" imgH="164957" progId="Equation.3">
                <p:embed/>
              </p:oleObj>
            </a:graphicData>
          </a:graphic>
        </p:graphicFrame>
        <p:cxnSp>
          <p:nvCxnSpPr>
            <p:cNvPr id="169" name="Straight Arrow Connector 168"/>
            <p:cNvCxnSpPr/>
            <p:nvPr/>
          </p:nvCxnSpPr>
          <p:spPr>
            <a:xfrm flipV="1">
              <a:off x="2307033" y="5656293"/>
              <a:ext cx="3762000" cy="0"/>
            </a:xfrm>
            <a:prstGeom prst="straightConnector1">
              <a:avLst/>
            </a:prstGeom>
            <a:ln>
              <a:solidFill>
                <a:srgbClr val="00B050"/>
              </a:solidFill>
              <a:prstDash val="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8" name="Freeform 177"/>
            <p:cNvSpPr/>
            <p:nvPr/>
          </p:nvSpPr>
          <p:spPr>
            <a:xfrm>
              <a:off x="2780978" y="5646396"/>
              <a:ext cx="2936779" cy="1068774"/>
            </a:xfrm>
            <a:custGeom>
              <a:avLst/>
              <a:gdLst>
                <a:gd name="connsiteX0" fmla="*/ 0 w 3001818"/>
                <a:gd name="connsiteY0" fmla="*/ 1000605 h 1000605"/>
                <a:gd name="connsiteX1" fmla="*/ 166255 w 3001818"/>
                <a:gd name="connsiteY1" fmla="*/ 612678 h 1000605"/>
                <a:gd name="connsiteX2" fmla="*/ 794328 w 3001818"/>
                <a:gd name="connsiteY2" fmla="*/ 280169 h 1000605"/>
                <a:gd name="connsiteX3" fmla="*/ 1791855 w 3001818"/>
                <a:gd name="connsiteY3" fmla="*/ 40024 h 1000605"/>
                <a:gd name="connsiteX4" fmla="*/ 3001818 w 3001818"/>
                <a:gd name="connsiteY4" fmla="*/ 40024 h 1000605"/>
                <a:gd name="connsiteX5" fmla="*/ 3001818 w 3001818"/>
                <a:gd name="connsiteY5" fmla="*/ 40024 h 1000605"/>
                <a:gd name="connsiteX0" fmla="*/ 0 w 3001818"/>
                <a:gd name="connsiteY0" fmla="*/ 1009957 h 1009957"/>
                <a:gd name="connsiteX1" fmla="*/ 166255 w 3001818"/>
                <a:gd name="connsiteY1" fmla="*/ 622030 h 1009957"/>
                <a:gd name="connsiteX2" fmla="*/ 794328 w 3001818"/>
                <a:gd name="connsiteY2" fmla="*/ 289521 h 1009957"/>
                <a:gd name="connsiteX3" fmla="*/ 1791855 w 3001818"/>
                <a:gd name="connsiteY3" fmla="*/ 49376 h 1009957"/>
                <a:gd name="connsiteX4" fmla="*/ 3001818 w 3001818"/>
                <a:gd name="connsiteY4" fmla="*/ 49376 h 1009957"/>
                <a:gd name="connsiteX5" fmla="*/ 2865877 w 3001818"/>
                <a:gd name="connsiteY5" fmla="*/ 0 h 1009957"/>
                <a:gd name="connsiteX0" fmla="*/ 0 w 3056195"/>
                <a:gd name="connsiteY0" fmla="*/ 1009957 h 1009957"/>
                <a:gd name="connsiteX1" fmla="*/ 166255 w 3056195"/>
                <a:gd name="connsiteY1" fmla="*/ 622030 h 1009957"/>
                <a:gd name="connsiteX2" fmla="*/ 794328 w 3056195"/>
                <a:gd name="connsiteY2" fmla="*/ 289521 h 1009957"/>
                <a:gd name="connsiteX3" fmla="*/ 1791855 w 3056195"/>
                <a:gd name="connsiteY3" fmla="*/ 49376 h 1009957"/>
                <a:gd name="connsiteX4" fmla="*/ 3056195 w 3056195"/>
                <a:gd name="connsiteY4" fmla="*/ 24688 h 1009957"/>
                <a:gd name="connsiteX5" fmla="*/ 2865877 w 3056195"/>
                <a:gd name="connsiteY5" fmla="*/ 0 h 100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6195" h="1009957">
                  <a:moveTo>
                    <a:pt x="0" y="1009957"/>
                  </a:moveTo>
                  <a:cubicBezTo>
                    <a:pt x="16933" y="876029"/>
                    <a:pt x="33867" y="742102"/>
                    <a:pt x="166255" y="622030"/>
                  </a:cubicBezTo>
                  <a:cubicBezTo>
                    <a:pt x="298643" y="501958"/>
                    <a:pt x="523395" y="384963"/>
                    <a:pt x="794328" y="289521"/>
                  </a:cubicBezTo>
                  <a:cubicBezTo>
                    <a:pt x="1065261" y="194079"/>
                    <a:pt x="1414877" y="93515"/>
                    <a:pt x="1791855" y="49376"/>
                  </a:cubicBezTo>
                  <a:cubicBezTo>
                    <a:pt x="2168833" y="5237"/>
                    <a:pt x="3056195" y="24688"/>
                    <a:pt x="3056195" y="24688"/>
                  </a:cubicBezTo>
                  <a:lnTo>
                    <a:pt x="2865877" y="0"/>
                  </a:ln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83" name="Object 6"/>
            <p:cNvGraphicFramePr>
              <a:graphicFrameLocks noChangeAspect="1"/>
            </p:cNvGraphicFramePr>
            <p:nvPr/>
          </p:nvGraphicFramePr>
          <p:xfrm>
            <a:off x="6069010" y="4889524"/>
            <a:ext cx="511205" cy="255587"/>
          </p:xfrm>
          <a:graphic>
            <a:graphicData uri="http://schemas.openxmlformats.org/presentationml/2006/ole">
              <p:oleObj spid="_x0000_s512067" name="Equation" r:id="rId9" imgW="380670" imgH="177646" progId="Equation.3">
                <p:embed/>
              </p:oleObj>
            </a:graphicData>
          </a:graphic>
        </p:graphicFrame>
        <p:graphicFrame>
          <p:nvGraphicFramePr>
            <p:cNvPr id="512012" name="Object 3"/>
            <p:cNvGraphicFramePr>
              <a:graphicFrameLocks noChangeAspect="1"/>
            </p:cNvGraphicFramePr>
            <p:nvPr/>
          </p:nvGraphicFramePr>
          <p:xfrm>
            <a:off x="6070635" y="5473728"/>
            <a:ext cx="1057275" cy="311150"/>
          </p:xfrm>
          <a:graphic>
            <a:graphicData uri="http://schemas.openxmlformats.org/presentationml/2006/ole">
              <p:oleObj spid="_x0000_s512068" name="Equation" r:id="rId10" imgW="787058" imgH="215806" progId="Equation.3">
                <p:embed/>
              </p:oleObj>
            </a:graphicData>
          </a:graphic>
        </p:graphicFrame>
        <p:graphicFrame>
          <p:nvGraphicFramePr>
            <p:cNvPr id="512013" name="Object 13"/>
            <p:cNvGraphicFramePr>
              <a:graphicFrameLocks noChangeAspect="1"/>
            </p:cNvGraphicFramePr>
            <p:nvPr/>
          </p:nvGraphicFramePr>
          <p:xfrm>
            <a:off x="6042050" y="5692806"/>
            <a:ext cx="392113" cy="311150"/>
          </p:xfrm>
          <a:graphic>
            <a:graphicData uri="http://schemas.openxmlformats.org/presentationml/2006/ole">
              <p:oleObj spid="_x0000_s512069" name="Equation" r:id="rId11" imgW="291847" imgH="215713" progId="Equation.3">
                <p:embed/>
              </p:oleObj>
            </a:graphicData>
          </a:graphic>
        </p:graphicFrame>
        <p:graphicFrame>
          <p:nvGraphicFramePr>
            <p:cNvPr id="18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747136512"/>
                </p:ext>
              </p:extLst>
            </p:nvPr>
          </p:nvGraphicFramePr>
          <p:xfrm>
            <a:off x="3257532" y="6203988"/>
            <a:ext cx="392113" cy="247650"/>
          </p:xfrm>
          <a:graphic>
            <a:graphicData uri="http://schemas.openxmlformats.org/presentationml/2006/ole">
              <p:oleObj spid="_x0000_s512070" name="Equation" r:id="rId12" imgW="330057" imgH="203112" progId="Equation.DSMT4">
                <p:embed/>
              </p:oleObj>
            </a:graphicData>
          </a:graphic>
        </p:graphicFrame>
        <p:graphicFrame>
          <p:nvGraphicFramePr>
            <p:cNvPr id="186" name="Object 4"/>
            <p:cNvGraphicFramePr>
              <a:graphicFrameLocks noChangeAspect="1"/>
            </p:cNvGraphicFramePr>
            <p:nvPr/>
          </p:nvGraphicFramePr>
          <p:xfrm>
            <a:off x="1723986" y="3976695"/>
            <a:ext cx="573087" cy="247650"/>
          </p:xfrm>
          <a:graphic>
            <a:graphicData uri="http://schemas.openxmlformats.org/presentationml/2006/ole">
              <p:oleObj spid="_x0000_s512071" name="Equation" r:id="rId13" imgW="482391" imgH="203112" progId="Equation.3">
                <p:embed/>
              </p:oleObj>
            </a:graphicData>
          </a:graphic>
        </p:graphicFrame>
      </p:grpSp>
      <p:sp>
        <p:nvSpPr>
          <p:cNvPr id="188" name="Rectangle 187"/>
          <p:cNvSpPr/>
          <p:nvPr/>
        </p:nvSpPr>
        <p:spPr>
          <a:xfrm>
            <a:off x="1906550" y="5072085"/>
            <a:ext cx="5696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Fig. : The effective potential for the inverse-square law of force and limits of the radial motion.</a:t>
            </a:r>
            <a:endParaRPr lang="en-US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0" name="Freeform 179"/>
          <p:cNvSpPr/>
          <p:nvPr/>
        </p:nvSpPr>
        <p:spPr>
          <a:xfrm>
            <a:off x="2454247" y="2187558"/>
            <a:ext cx="2989030" cy="1897912"/>
          </a:xfrm>
          <a:custGeom>
            <a:avLst/>
            <a:gdLst>
              <a:gd name="connsiteX0" fmla="*/ 0 w 2447637"/>
              <a:gd name="connsiteY0" fmla="*/ 0 h 2008909"/>
              <a:gd name="connsiteX1" fmla="*/ 387927 w 2447637"/>
              <a:gd name="connsiteY1" fmla="*/ 1745673 h 2008909"/>
              <a:gd name="connsiteX2" fmla="*/ 1052946 w 2447637"/>
              <a:gd name="connsiteY2" fmla="*/ 1579419 h 2008909"/>
              <a:gd name="connsiteX3" fmla="*/ 2447637 w 2447637"/>
              <a:gd name="connsiteY3" fmla="*/ 1394691 h 2008909"/>
              <a:gd name="connsiteX4" fmla="*/ 2447637 w 2447637"/>
              <a:gd name="connsiteY4" fmla="*/ 1394691 h 2008909"/>
              <a:gd name="connsiteX0" fmla="*/ 0 w 2447637"/>
              <a:gd name="connsiteY0" fmla="*/ 0 h 2012376"/>
              <a:gd name="connsiteX1" fmla="*/ 387927 w 2447637"/>
              <a:gd name="connsiteY1" fmla="*/ 1745673 h 2012376"/>
              <a:gd name="connsiteX2" fmla="*/ 1095390 w 2447637"/>
              <a:gd name="connsiteY2" fmla="*/ 1606572 h 2012376"/>
              <a:gd name="connsiteX3" fmla="*/ 1052946 w 2447637"/>
              <a:gd name="connsiteY3" fmla="*/ 1579419 h 2012376"/>
              <a:gd name="connsiteX4" fmla="*/ 2447637 w 2447637"/>
              <a:gd name="connsiteY4" fmla="*/ 1394691 h 2012376"/>
              <a:gd name="connsiteX5" fmla="*/ 2447637 w 2447637"/>
              <a:gd name="connsiteY5" fmla="*/ 1394691 h 2012376"/>
              <a:gd name="connsiteX0" fmla="*/ 0 w 2447637"/>
              <a:gd name="connsiteY0" fmla="*/ 0 h 2012376"/>
              <a:gd name="connsiteX1" fmla="*/ 387927 w 2447637"/>
              <a:gd name="connsiteY1" fmla="*/ 1745673 h 2012376"/>
              <a:gd name="connsiteX2" fmla="*/ 1095390 w 2447637"/>
              <a:gd name="connsiteY2" fmla="*/ 1606572 h 2012376"/>
              <a:gd name="connsiteX3" fmla="*/ 1052946 w 2447637"/>
              <a:gd name="connsiteY3" fmla="*/ 1579419 h 2012376"/>
              <a:gd name="connsiteX4" fmla="*/ 2447637 w 2447637"/>
              <a:gd name="connsiteY4" fmla="*/ 1394691 h 2012376"/>
              <a:gd name="connsiteX5" fmla="*/ 2447637 w 2447637"/>
              <a:gd name="connsiteY5" fmla="*/ 1394691 h 2012376"/>
              <a:gd name="connsiteX0" fmla="*/ 0 w 2447637"/>
              <a:gd name="connsiteY0" fmla="*/ 0 h 2012376"/>
              <a:gd name="connsiteX1" fmla="*/ 387927 w 2447637"/>
              <a:gd name="connsiteY1" fmla="*/ 1745673 h 2012376"/>
              <a:gd name="connsiteX2" fmla="*/ 1168416 w 2447637"/>
              <a:gd name="connsiteY2" fmla="*/ 1679597 h 2012376"/>
              <a:gd name="connsiteX3" fmla="*/ 1052946 w 2447637"/>
              <a:gd name="connsiteY3" fmla="*/ 1579419 h 2012376"/>
              <a:gd name="connsiteX4" fmla="*/ 2447637 w 2447637"/>
              <a:gd name="connsiteY4" fmla="*/ 1394691 h 2012376"/>
              <a:gd name="connsiteX5" fmla="*/ 2447637 w 2447637"/>
              <a:gd name="connsiteY5" fmla="*/ 1394691 h 2012376"/>
              <a:gd name="connsiteX0" fmla="*/ 0 w 2447637"/>
              <a:gd name="connsiteY0" fmla="*/ 0 h 2012376"/>
              <a:gd name="connsiteX1" fmla="*/ 387927 w 2447637"/>
              <a:gd name="connsiteY1" fmla="*/ 1745673 h 2012376"/>
              <a:gd name="connsiteX2" fmla="*/ 1168416 w 2447637"/>
              <a:gd name="connsiteY2" fmla="*/ 1679597 h 2012376"/>
              <a:gd name="connsiteX3" fmla="*/ 1350981 w 2447637"/>
              <a:gd name="connsiteY3" fmla="*/ 1643085 h 2012376"/>
              <a:gd name="connsiteX4" fmla="*/ 2447637 w 2447637"/>
              <a:gd name="connsiteY4" fmla="*/ 1394691 h 2012376"/>
              <a:gd name="connsiteX5" fmla="*/ 2447637 w 2447637"/>
              <a:gd name="connsiteY5" fmla="*/ 1394691 h 2012376"/>
              <a:gd name="connsiteX0" fmla="*/ 0 w 2447637"/>
              <a:gd name="connsiteY0" fmla="*/ 0 h 2012376"/>
              <a:gd name="connsiteX1" fmla="*/ 387927 w 2447637"/>
              <a:gd name="connsiteY1" fmla="*/ 1745673 h 2012376"/>
              <a:gd name="connsiteX2" fmla="*/ 1168416 w 2447637"/>
              <a:gd name="connsiteY2" fmla="*/ 1679597 h 2012376"/>
              <a:gd name="connsiteX3" fmla="*/ 1350981 w 2447637"/>
              <a:gd name="connsiteY3" fmla="*/ 1643085 h 2012376"/>
              <a:gd name="connsiteX4" fmla="*/ 2190780 w 2447637"/>
              <a:gd name="connsiteY4" fmla="*/ 1643085 h 2012376"/>
              <a:gd name="connsiteX5" fmla="*/ 2447637 w 2447637"/>
              <a:gd name="connsiteY5" fmla="*/ 1394691 h 2012376"/>
              <a:gd name="connsiteX6" fmla="*/ 2447637 w 2447637"/>
              <a:gd name="connsiteY6" fmla="*/ 1394691 h 2012376"/>
              <a:gd name="connsiteX0" fmla="*/ 0 w 2738475"/>
              <a:gd name="connsiteY0" fmla="*/ 0 h 2012376"/>
              <a:gd name="connsiteX1" fmla="*/ 387927 w 2738475"/>
              <a:gd name="connsiteY1" fmla="*/ 1745673 h 2012376"/>
              <a:gd name="connsiteX2" fmla="*/ 1168416 w 2738475"/>
              <a:gd name="connsiteY2" fmla="*/ 1679597 h 2012376"/>
              <a:gd name="connsiteX3" fmla="*/ 1350981 w 2738475"/>
              <a:gd name="connsiteY3" fmla="*/ 1643085 h 2012376"/>
              <a:gd name="connsiteX4" fmla="*/ 2190780 w 2738475"/>
              <a:gd name="connsiteY4" fmla="*/ 1643085 h 2012376"/>
              <a:gd name="connsiteX5" fmla="*/ 2447637 w 2738475"/>
              <a:gd name="connsiteY5" fmla="*/ 1394691 h 2012376"/>
              <a:gd name="connsiteX6" fmla="*/ 2738475 w 2738475"/>
              <a:gd name="connsiteY6" fmla="*/ 1643085 h 2012376"/>
              <a:gd name="connsiteX0" fmla="*/ 0 w 2738475"/>
              <a:gd name="connsiteY0" fmla="*/ 0 h 2012376"/>
              <a:gd name="connsiteX1" fmla="*/ 387927 w 2738475"/>
              <a:gd name="connsiteY1" fmla="*/ 1745673 h 2012376"/>
              <a:gd name="connsiteX2" fmla="*/ 1168416 w 2738475"/>
              <a:gd name="connsiteY2" fmla="*/ 1679597 h 2012376"/>
              <a:gd name="connsiteX3" fmla="*/ 1350981 w 2738475"/>
              <a:gd name="connsiteY3" fmla="*/ 1643085 h 2012376"/>
              <a:gd name="connsiteX4" fmla="*/ 2190780 w 2738475"/>
              <a:gd name="connsiteY4" fmla="*/ 1643085 h 2012376"/>
              <a:gd name="connsiteX5" fmla="*/ 2519397 w 2738475"/>
              <a:gd name="connsiteY5" fmla="*/ 1643085 h 2012376"/>
              <a:gd name="connsiteX6" fmla="*/ 2738475 w 2738475"/>
              <a:gd name="connsiteY6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168416 w 2884527"/>
              <a:gd name="connsiteY2" fmla="*/ 1679597 h 2012376"/>
              <a:gd name="connsiteX3" fmla="*/ 1350981 w 2884527"/>
              <a:gd name="connsiteY3" fmla="*/ 1643085 h 2012376"/>
              <a:gd name="connsiteX4" fmla="*/ 2190780 w 2884527"/>
              <a:gd name="connsiteY4" fmla="*/ 1643085 h 2012376"/>
              <a:gd name="connsiteX5" fmla="*/ 2519397 w 2884527"/>
              <a:gd name="connsiteY5" fmla="*/ 1643085 h 2012376"/>
              <a:gd name="connsiteX6" fmla="*/ 2884527 w 2884527"/>
              <a:gd name="connsiteY6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168416 w 2884527"/>
              <a:gd name="connsiteY2" fmla="*/ 1679597 h 2012376"/>
              <a:gd name="connsiteX3" fmla="*/ 1350981 w 2884527"/>
              <a:gd name="connsiteY3" fmla="*/ 1716111 h 2012376"/>
              <a:gd name="connsiteX4" fmla="*/ 2190780 w 2884527"/>
              <a:gd name="connsiteY4" fmla="*/ 1643085 h 2012376"/>
              <a:gd name="connsiteX5" fmla="*/ 2519397 w 2884527"/>
              <a:gd name="connsiteY5" fmla="*/ 1643085 h 2012376"/>
              <a:gd name="connsiteX6" fmla="*/ 2884527 w 2884527"/>
              <a:gd name="connsiteY6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168416 w 2884527"/>
              <a:gd name="connsiteY2" fmla="*/ 1752624 h 2012376"/>
              <a:gd name="connsiteX3" fmla="*/ 1350981 w 2884527"/>
              <a:gd name="connsiteY3" fmla="*/ 1716111 h 2012376"/>
              <a:gd name="connsiteX4" fmla="*/ 2190780 w 2884527"/>
              <a:gd name="connsiteY4" fmla="*/ 1643085 h 2012376"/>
              <a:gd name="connsiteX5" fmla="*/ 2519397 w 2884527"/>
              <a:gd name="connsiteY5" fmla="*/ 1643085 h 2012376"/>
              <a:gd name="connsiteX6" fmla="*/ 2884527 w 2884527"/>
              <a:gd name="connsiteY6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168416 w 2884527"/>
              <a:gd name="connsiteY2" fmla="*/ 1752624 h 2012376"/>
              <a:gd name="connsiteX3" fmla="*/ 1277955 w 2884527"/>
              <a:gd name="connsiteY3" fmla="*/ 1716111 h 2012376"/>
              <a:gd name="connsiteX4" fmla="*/ 1350981 w 2884527"/>
              <a:gd name="connsiteY4" fmla="*/ 1716111 h 2012376"/>
              <a:gd name="connsiteX5" fmla="*/ 2190780 w 2884527"/>
              <a:gd name="connsiteY5" fmla="*/ 1643085 h 2012376"/>
              <a:gd name="connsiteX6" fmla="*/ 2519397 w 2884527"/>
              <a:gd name="connsiteY6" fmla="*/ 1643085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168416 w 2884527"/>
              <a:gd name="connsiteY2" fmla="*/ 1752624 h 2012376"/>
              <a:gd name="connsiteX3" fmla="*/ 1277955 w 2884527"/>
              <a:gd name="connsiteY3" fmla="*/ 1716111 h 2012376"/>
              <a:gd name="connsiteX4" fmla="*/ 1241442 w 2884527"/>
              <a:gd name="connsiteY4" fmla="*/ 1716111 h 2012376"/>
              <a:gd name="connsiteX5" fmla="*/ 2190780 w 2884527"/>
              <a:gd name="connsiteY5" fmla="*/ 1643085 h 2012376"/>
              <a:gd name="connsiteX6" fmla="*/ 2519397 w 2884527"/>
              <a:gd name="connsiteY6" fmla="*/ 1643085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789137 h 2012376"/>
              <a:gd name="connsiteX3" fmla="*/ 1277955 w 2884527"/>
              <a:gd name="connsiteY3" fmla="*/ 1716111 h 2012376"/>
              <a:gd name="connsiteX4" fmla="*/ 1241442 w 2884527"/>
              <a:gd name="connsiteY4" fmla="*/ 1716111 h 2012376"/>
              <a:gd name="connsiteX5" fmla="*/ 2190780 w 2884527"/>
              <a:gd name="connsiteY5" fmla="*/ 1643085 h 2012376"/>
              <a:gd name="connsiteX6" fmla="*/ 2519397 w 2884527"/>
              <a:gd name="connsiteY6" fmla="*/ 1643085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789137 h 2012376"/>
              <a:gd name="connsiteX3" fmla="*/ 1277955 w 2884527"/>
              <a:gd name="connsiteY3" fmla="*/ 1716111 h 2012376"/>
              <a:gd name="connsiteX4" fmla="*/ 1241442 w 2884527"/>
              <a:gd name="connsiteY4" fmla="*/ 1716111 h 2012376"/>
              <a:gd name="connsiteX5" fmla="*/ 2190780 w 2884527"/>
              <a:gd name="connsiteY5" fmla="*/ 1643085 h 2012376"/>
              <a:gd name="connsiteX6" fmla="*/ 2519397 w 2884527"/>
              <a:gd name="connsiteY6" fmla="*/ 1643085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789137 h 2012376"/>
              <a:gd name="connsiteX3" fmla="*/ 1277955 w 2884527"/>
              <a:gd name="connsiteY3" fmla="*/ 1716111 h 2012376"/>
              <a:gd name="connsiteX4" fmla="*/ 1241442 w 2884527"/>
              <a:gd name="connsiteY4" fmla="*/ 1716111 h 2012376"/>
              <a:gd name="connsiteX5" fmla="*/ 2190780 w 2884527"/>
              <a:gd name="connsiteY5" fmla="*/ 1679598 h 2012376"/>
              <a:gd name="connsiteX6" fmla="*/ 2519397 w 2884527"/>
              <a:gd name="connsiteY6" fmla="*/ 1643085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789137 h 2012376"/>
              <a:gd name="connsiteX3" fmla="*/ 1277955 w 2884527"/>
              <a:gd name="connsiteY3" fmla="*/ 1716111 h 2012376"/>
              <a:gd name="connsiteX4" fmla="*/ 1241442 w 2884527"/>
              <a:gd name="connsiteY4" fmla="*/ 1716111 h 2012376"/>
              <a:gd name="connsiteX5" fmla="*/ 2190780 w 2884527"/>
              <a:gd name="connsiteY5" fmla="*/ 1679598 h 2012376"/>
              <a:gd name="connsiteX6" fmla="*/ 2519397 w 2884527"/>
              <a:gd name="connsiteY6" fmla="*/ 1679598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789137 h 2012376"/>
              <a:gd name="connsiteX3" fmla="*/ 1277955 w 2884527"/>
              <a:gd name="connsiteY3" fmla="*/ 1716111 h 2012376"/>
              <a:gd name="connsiteX4" fmla="*/ 1241442 w 2884527"/>
              <a:gd name="connsiteY4" fmla="*/ 1752624 h 2012376"/>
              <a:gd name="connsiteX5" fmla="*/ 2190780 w 2884527"/>
              <a:gd name="connsiteY5" fmla="*/ 1679598 h 2012376"/>
              <a:gd name="connsiteX6" fmla="*/ 2519397 w 2884527"/>
              <a:gd name="connsiteY6" fmla="*/ 1679598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789137 h 2012376"/>
              <a:gd name="connsiteX3" fmla="*/ 1277955 w 2884527"/>
              <a:gd name="connsiteY3" fmla="*/ 1716111 h 2012376"/>
              <a:gd name="connsiteX4" fmla="*/ 1168416 w 2884527"/>
              <a:gd name="connsiteY4" fmla="*/ 1789137 h 2012376"/>
              <a:gd name="connsiteX5" fmla="*/ 2190780 w 2884527"/>
              <a:gd name="connsiteY5" fmla="*/ 1679598 h 2012376"/>
              <a:gd name="connsiteX6" fmla="*/ 2519397 w 2884527"/>
              <a:gd name="connsiteY6" fmla="*/ 1679598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277955 w 2884527"/>
              <a:gd name="connsiteY3" fmla="*/ 1716111 h 2012376"/>
              <a:gd name="connsiteX4" fmla="*/ 1168416 w 2884527"/>
              <a:gd name="connsiteY4" fmla="*/ 1789137 h 2012376"/>
              <a:gd name="connsiteX5" fmla="*/ 2190780 w 2884527"/>
              <a:gd name="connsiteY5" fmla="*/ 1679598 h 2012376"/>
              <a:gd name="connsiteX6" fmla="*/ 2519397 w 2884527"/>
              <a:gd name="connsiteY6" fmla="*/ 1679598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241442 w 2884527"/>
              <a:gd name="connsiteY3" fmla="*/ 1789137 h 2012376"/>
              <a:gd name="connsiteX4" fmla="*/ 1168416 w 2884527"/>
              <a:gd name="connsiteY4" fmla="*/ 1789137 h 2012376"/>
              <a:gd name="connsiteX5" fmla="*/ 2190780 w 2884527"/>
              <a:gd name="connsiteY5" fmla="*/ 1679598 h 2012376"/>
              <a:gd name="connsiteX6" fmla="*/ 2519397 w 2884527"/>
              <a:gd name="connsiteY6" fmla="*/ 1679598 h 2012376"/>
              <a:gd name="connsiteX7" fmla="*/ 2884527 w 2884527"/>
              <a:gd name="connsiteY7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241442 w 2884527"/>
              <a:gd name="connsiteY3" fmla="*/ 1789137 h 2012376"/>
              <a:gd name="connsiteX4" fmla="*/ 1168416 w 2884527"/>
              <a:gd name="connsiteY4" fmla="*/ 1789137 h 2012376"/>
              <a:gd name="connsiteX5" fmla="*/ 1424007 w 2884527"/>
              <a:gd name="connsiteY5" fmla="*/ 1716111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241442 w 2884527"/>
              <a:gd name="connsiteY3" fmla="*/ 1752624 h 2012376"/>
              <a:gd name="connsiteX4" fmla="*/ 1168416 w 2884527"/>
              <a:gd name="connsiteY4" fmla="*/ 1789137 h 2012376"/>
              <a:gd name="connsiteX5" fmla="*/ 1424007 w 2884527"/>
              <a:gd name="connsiteY5" fmla="*/ 1716111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387494 w 2884527"/>
              <a:gd name="connsiteY3" fmla="*/ 1716111 h 2012376"/>
              <a:gd name="connsiteX4" fmla="*/ 1168416 w 2884527"/>
              <a:gd name="connsiteY4" fmla="*/ 1789137 h 2012376"/>
              <a:gd name="connsiteX5" fmla="*/ 1424007 w 2884527"/>
              <a:gd name="connsiteY5" fmla="*/ 1716111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387494 w 2884527"/>
              <a:gd name="connsiteY3" fmla="*/ 1716111 h 2012376"/>
              <a:gd name="connsiteX4" fmla="*/ 1168416 w 2884527"/>
              <a:gd name="connsiteY4" fmla="*/ 1789137 h 2012376"/>
              <a:gd name="connsiteX5" fmla="*/ 1424007 w 2884527"/>
              <a:gd name="connsiteY5" fmla="*/ 1716111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350981 w 2884527"/>
              <a:gd name="connsiteY3" fmla="*/ 1716111 h 2012376"/>
              <a:gd name="connsiteX4" fmla="*/ 1168416 w 2884527"/>
              <a:gd name="connsiteY4" fmla="*/ 1789137 h 2012376"/>
              <a:gd name="connsiteX5" fmla="*/ 1424007 w 2884527"/>
              <a:gd name="connsiteY5" fmla="*/ 1716111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497033 w 2884527"/>
              <a:gd name="connsiteY3" fmla="*/ 1716111 h 2012376"/>
              <a:gd name="connsiteX4" fmla="*/ 1168416 w 2884527"/>
              <a:gd name="connsiteY4" fmla="*/ 1789137 h 2012376"/>
              <a:gd name="connsiteX5" fmla="*/ 1424007 w 2884527"/>
              <a:gd name="connsiteY5" fmla="*/ 1716111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497033 w 2884527"/>
              <a:gd name="connsiteY3" fmla="*/ 1716111 h 2012376"/>
              <a:gd name="connsiteX4" fmla="*/ 1168416 w 2884527"/>
              <a:gd name="connsiteY4" fmla="*/ 1789137 h 2012376"/>
              <a:gd name="connsiteX5" fmla="*/ 1424007 w 2884527"/>
              <a:gd name="connsiteY5" fmla="*/ 1679598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497033 w 2884527"/>
              <a:gd name="connsiteY3" fmla="*/ 1716111 h 2012376"/>
              <a:gd name="connsiteX4" fmla="*/ 1168416 w 2884527"/>
              <a:gd name="connsiteY4" fmla="*/ 1789137 h 2012376"/>
              <a:gd name="connsiteX5" fmla="*/ 1643085 w 2884527"/>
              <a:gd name="connsiteY5" fmla="*/ 1679598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497033 w 2884527"/>
              <a:gd name="connsiteY3" fmla="*/ 1716111 h 2012376"/>
              <a:gd name="connsiteX4" fmla="*/ 1168416 w 2884527"/>
              <a:gd name="connsiteY4" fmla="*/ 1789137 h 2012376"/>
              <a:gd name="connsiteX5" fmla="*/ 1643085 w 2884527"/>
              <a:gd name="connsiteY5" fmla="*/ 1679598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497033 w 2884527"/>
              <a:gd name="connsiteY3" fmla="*/ 1716111 h 2012376"/>
              <a:gd name="connsiteX4" fmla="*/ 1168416 w 2884527"/>
              <a:gd name="connsiteY4" fmla="*/ 1789137 h 2012376"/>
              <a:gd name="connsiteX5" fmla="*/ 1679598 w 2884527"/>
              <a:gd name="connsiteY5" fmla="*/ 1679598 h 2012376"/>
              <a:gd name="connsiteX6" fmla="*/ 2190780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497033 w 2884527"/>
              <a:gd name="connsiteY3" fmla="*/ 1716111 h 2012376"/>
              <a:gd name="connsiteX4" fmla="*/ 1168416 w 2884527"/>
              <a:gd name="connsiteY4" fmla="*/ 1789137 h 2012376"/>
              <a:gd name="connsiteX5" fmla="*/ 1679598 w 2884527"/>
              <a:gd name="connsiteY5" fmla="*/ 1679598 h 2012376"/>
              <a:gd name="connsiteX6" fmla="*/ 2154267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884527"/>
              <a:gd name="connsiteY0" fmla="*/ 0 h 2012376"/>
              <a:gd name="connsiteX1" fmla="*/ 387927 w 2884527"/>
              <a:gd name="connsiteY1" fmla="*/ 1745673 h 2012376"/>
              <a:gd name="connsiteX2" fmla="*/ 1058877 w 2884527"/>
              <a:gd name="connsiteY2" fmla="*/ 1825650 h 2012376"/>
              <a:gd name="connsiteX3" fmla="*/ 1497033 w 2884527"/>
              <a:gd name="connsiteY3" fmla="*/ 1716111 h 2012376"/>
              <a:gd name="connsiteX4" fmla="*/ 1168416 w 2884527"/>
              <a:gd name="connsiteY4" fmla="*/ 1789137 h 2012376"/>
              <a:gd name="connsiteX5" fmla="*/ 1679598 w 2884527"/>
              <a:gd name="connsiteY5" fmla="*/ 1679598 h 2012376"/>
              <a:gd name="connsiteX6" fmla="*/ 2154267 w 2884527"/>
              <a:gd name="connsiteY6" fmla="*/ 1679598 h 2012376"/>
              <a:gd name="connsiteX7" fmla="*/ 2519397 w 2884527"/>
              <a:gd name="connsiteY7" fmla="*/ 1679598 h 2012376"/>
              <a:gd name="connsiteX8" fmla="*/ 2884527 w 2884527"/>
              <a:gd name="connsiteY8" fmla="*/ 1643085 h 2012376"/>
              <a:gd name="connsiteX0" fmla="*/ 0 w 2989030"/>
              <a:gd name="connsiteY0" fmla="*/ 0 h 1897912"/>
              <a:gd name="connsiteX1" fmla="*/ 387927 w 2989030"/>
              <a:gd name="connsiteY1" fmla="*/ 1745673 h 1897912"/>
              <a:gd name="connsiteX2" fmla="*/ 1058877 w 2989030"/>
              <a:gd name="connsiteY2" fmla="*/ 1825650 h 1897912"/>
              <a:gd name="connsiteX3" fmla="*/ 1497033 w 2989030"/>
              <a:gd name="connsiteY3" fmla="*/ 1716111 h 1897912"/>
              <a:gd name="connsiteX4" fmla="*/ 1168416 w 2989030"/>
              <a:gd name="connsiteY4" fmla="*/ 1789137 h 1897912"/>
              <a:gd name="connsiteX5" fmla="*/ 1679598 w 2989030"/>
              <a:gd name="connsiteY5" fmla="*/ 1679598 h 1897912"/>
              <a:gd name="connsiteX6" fmla="*/ 2154267 w 2989030"/>
              <a:gd name="connsiteY6" fmla="*/ 1679598 h 1897912"/>
              <a:gd name="connsiteX7" fmla="*/ 2519397 w 2989030"/>
              <a:gd name="connsiteY7" fmla="*/ 1679598 h 1897912"/>
              <a:gd name="connsiteX8" fmla="*/ 2989030 w 2989030"/>
              <a:gd name="connsiteY8" fmla="*/ 1682274 h 189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9030" h="1897912">
                <a:moveTo>
                  <a:pt x="0" y="0"/>
                </a:moveTo>
                <a:cubicBezTo>
                  <a:pt x="106218" y="741218"/>
                  <a:pt x="212436" y="1482437"/>
                  <a:pt x="387927" y="1745673"/>
                </a:cubicBezTo>
                <a:cubicBezTo>
                  <a:pt x="540765" y="2012376"/>
                  <a:pt x="948041" y="1853359"/>
                  <a:pt x="1058877" y="1825650"/>
                </a:cubicBezTo>
                <a:cubicBezTo>
                  <a:pt x="1234770" y="1747448"/>
                  <a:pt x="1478777" y="1722196"/>
                  <a:pt x="1497033" y="1716111"/>
                </a:cubicBezTo>
                <a:cubicBezTo>
                  <a:pt x="1515289" y="1710026"/>
                  <a:pt x="1134740" y="1796138"/>
                  <a:pt x="1168416" y="1789137"/>
                </a:cubicBezTo>
                <a:lnTo>
                  <a:pt x="1679598" y="1679598"/>
                </a:lnTo>
                <a:cubicBezTo>
                  <a:pt x="1837821" y="1679598"/>
                  <a:pt x="1892714" y="1654337"/>
                  <a:pt x="2154267" y="1679598"/>
                </a:cubicBezTo>
                <a:lnTo>
                  <a:pt x="2519397" y="1679598"/>
                </a:lnTo>
                <a:cubicBezTo>
                  <a:pt x="2641107" y="1667427"/>
                  <a:pt x="2867320" y="1694445"/>
                  <a:pt x="2989030" y="1682274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 rot="14242659">
            <a:off x="2829699" y="2069548"/>
            <a:ext cx="2759125" cy="1794504"/>
          </a:xfrm>
          <a:custGeom>
            <a:avLst/>
            <a:gdLst>
              <a:gd name="connsiteX0" fmla="*/ 0 w 3001818"/>
              <a:gd name="connsiteY0" fmla="*/ 1000605 h 1000605"/>
              <a:gd name="connsiteX1" fmla="*/ 166255 w 3001818"/>
              <a:gd name="connsiteY1" fmla="*/ 612678 h 1000605"/>
              <a:gd name="connsiteX2" fmla="*/ 794328 w 3001818"/>
              <a:gd name="connsiteY2" fmla="*/ 280169 h 1000605"/>
              <a:gd name="connsiteX3" fmla="*/ 1791855 w 3001818"/>
              <a:gd name="connsiteY3" fmla="*/ 40024 h 1000605"/>
              <a:gd name="connsiteX4" fmla="*/ 3001818 w 3001818"/>
              <a:gd name="connsiteY4" fmla="*/ 40024 h 1000605"/>
              <a:gd name="connsiteX5" fmla="*/ 3001818 w 3001818"/>
              <a:gd name="connsiteY5" fmla="*/ 40024 h 1000605"/>
              <a:gd name="connsiteX0" fmla="*/ 0 w 3001818"/>
              <a:gd name="connsiteY0" fmla="*/ 1050122 h 1050122"/>
              <a:gd name="connsiteX1" fmla="*/ 166255 w 3001818"/>
              <a:gd name="connsiteY1" fmla="*/ 662195 h 1050122"/>
              <a:gd name="connsiteX2" fmla="*/ 832798 w 3001818"/>
              <a:gd name="connsiteY2" fmla="*/ 626788 h 1050122"/>
              <a:gd name="connsiteX3" fmla="*/ 1791855 w 3001818"/>
              <a:gd name="connsiteY3" fmla="*/ 89541 h 1050122"/>
              <a:gd name="connsiteX4" fmla="*/ 3001818 w 3001818"/>
              <a:gd name="connsiteY4" fmla="*/ 89541 h 1050122"/>
              <a:gd name="connsiteX5" fmla="*/ 3001818 w 3001818"/>
              <a:gd name="connsiteY5" fmla="*/ 89541 h 1050122"/>
              <a:gd name="connsiteX0" fmla="*/ 0 w 3001818"/>
              <a:gd name="connsiteY0" fmla="*/ 1050122 h 1390464"/>
              <a:gd name="connsiteX1" fmla="*/ 487407 w 3001818"/>
              <a:gd name="connsiteY1" fmla="*/ 1319908 h 1390464"/>
              <a:gd name="connsiteX2" fmla="*/ 832798 w 3001818"/>
              <a:gd name="connsiteY2" fmla="*/ 626788 h 1390464"/>
              <a:gd name="connsiteX3" fmla="*/ 1791855 w 3001818"/>
              <a:gd name="connsiteY3" fmla="*/ 89541 h 1390464"/>
              <a:gd name="connsiteX4" fmla="*/ 3001818 w 3001818"/>
              <a:gd name="connsiteY4" fmla="*/ 89541 h 1390464"/>
              <a:gd name="connsiteX5" fmla="*/ 3001818 w 3001818"/>
              <a:gd name="connsiteY5" fmla="*/ 89541 h 1390464"/>
              <a:gd name="connsiteX0" fmla="*/ 0 w 3001818"/>
              <a:gd name="connsiteY0" fmla="*/ 1061134 h 1390464"/>
              <a:gd name="connsiteX1" fmla="*/ 487407 w 3001818"/>
              <a:gd name="connsiteY1" fmla="*/ 1330920 h 1390464"/>
              <a:gd name="connsiteX2" fmla="*/ 875184 w 3001818"/>
              <a:gd name="connsiteY2" fmla="*/ 703870 h 1390464"/>
              <a:gd name="connsiteX3" fmla="*/ 1791855 w 3001818"/>
              <a:gd name="connsiteY3" fmla="*/ 100553 h 1390464"/>
              <a:gd name="connsiteX4" fmla="*/ 3001818 w 3001818"/>
              <a:gd name="connsiteY4" fmla="*/ 100553 h 1390464"/>
              <a:gd name="connsiteX5" fmla="*/ 3001818 w 3001818"/>
              <a:gd name="connsiteY5" fmla="*/ 100553 h 1390464"/>
              <a:gd name="connsiteX0" fmla="*/ 0 w 3001818"/>
              <a:gd name="connsiteY0" fmla="*/ 1061134 h 1744459"/>
              <a:gd name="connsiteX1" fmla="*/ 145774 w 3001818"/>
              <a:gd name="connsiteY1" fmla="*/ 1699495 h 1744459"/>
              <a:gd name="connsiteX2" fmla="*/ 487407 w 3001818"/>
              <a:gd name="connsiteY2" fmla="*/ 1330920 h 1744459"/>
              <a:gd name="connsiteX3" fmla="*/ 875184 w 3001818"/>
              <a:gd name="connsiteY3" fmla="*/ 703870 h 1744459"/>
              <a:gd name="connsiteX4" fmla="*/ 1791855 w 3001818"/>
              <a:gd name="connsiteY4" fmla="*/ 100553 h 1744459"/>
              <a:gd name="connsiteX5" fmla="*/ 3001818 w 3001818"/>
              <a:gd name="connsiteY5" fmla="*/ 100553 h 1744459"/>
              <a:gd name="connsiteX6" fmla="*/ 3001818 w 3001818"/>
              <a:gd name="connsiteY6" fmla="*/ 100553 h 1744459"/>
              <a:gd name="connsiteX0" fmla="*/ 0 w 3001818"/>
              <a:gd name="connsiteY0" fmla="*/ 1061134 h 1921794"/>
              <a:gd name="connsiteX1" fmla="*/ 65976 w 3001818"/>
              <a:gd name="connsiteY1" fmla="*/ 1815401 h 1921794"/>
              <a:gd name="connsiteX2" fmla="*/ 145774 w 3001818"/>
              <a:gd name="connsiteY2" fmla="*/ 1699495 h 1921794"/>
              <a:gd name="connsiteX3" fmla="*/ 487407 w 3001818"/>
              <a:gd name="connsiteY3" fmla="*/ 1330920 h 1921794"/>
              <a:gd name="connsiteX4" fmla="*/ 875184 w 3001818"/>
              <a:gd name="connsiteY4" fmla="*/ 703870 h 1921794"/>
              <a:gd name="connsiteX5" fmla="*/ 1791855 w 3001818"/>
              <a:gd name="connsiteY5" fmla="*/ 100553 h 1921794"/>
              <a:gd name="connsiteX6" fmla="*/ 3001818 w 3001818"/>
              <a:gd name="connsiteY6" fmla="*/ 100553 h 1921794"/>
              <a:gd name="connsiteX7" fmla="*/ 3001818 w 3001818"/>
              <a:gd name="connsiteY7" fmla="*/ 100553 h 1921794"/>
              <a:gd name="connsiteX0" fmla="*/ 0 w 3104172"/>
              <a:gd name="connsiteY0" fmla="*/ 2123711 h 2130644"/>
              <a:gd name="connsiteX1" fmla="*/ 168330 w 3104172"/>
              <a:gd name="connsiteY1" fmla="*/ 1815401 h 2130644"/>
              <a:gd name="connsiteX2" fmla="*/ 248128 w 3104172"/>
              <a:gd name="connsiteY2" fmla="*/ 1699495 h 2130644"/>
              <a:gd name="connsiteX3" fmla="*/ 589761 w 3104172"/>
              <a:gd name="connsiteY3" fmla="*/ 1330920 h 2130644"/>
              <a:gd name="connsiteX4" fmla="*/ 977538 w 3104172"/>
              <a:gd name="connsiteY4" fmla="*/ 703870 h 2130644"/>
              <a:gd name="connsiteX5" fmla="*/ 1894209 w 3104172"/>
              <a:gd name="connsiteY5" fmla="*/ 100553 h 2130644"/>
              <a:gd name="connsiteX6" fmla="*/ 3104172 w 3104172"/>
              <a:gd name="connsiteY6" fmla="*/ 100553 h 2130644"/>
              <a:gd name="connsiteX7" fmla="*/ 3104172 w 3104172"/>
              <a:gd name="connsiteY7" fmla="*/ 100553 h 2130644"/>
              <a:gd name="connsiteX0" fmla="*/ 0 w 3104172"/>
              <a:gd name="connsiteY0" fmla="*/ 2123711 h 2130644"/>
              <a:gd name="connsiteX1" fmla="*/ 168330 w 3104172"/>
              <a:gd name="connsiteY1" fmla="*/ 1815401 h 2130644"/>
              <a:gd name="connsiteX2" fmla="*/ 248128 w 3104172"/>
              <a:gd name="connsiteY2" fmla="*/ 1699495 h 2130644"/>
              <a:gd name="connsiteX3" fmla="*/ 520694 w 3104172"/>
              <a:gd name="connsiteY3" fmla="*/ 1322375 h 2130644"/>
              <a:gd name="connsiteX4" fmla="*/ 977538 w 3104172"/>
              <a:gd name="connsiteY4" fmla="*/ 703870 h 2130644"/>
              <a:gd name="connsiteX5" fmla="*/ 1894209 w 3104172"/>
              <a:gd name="connsiteY5" fmla="*/ 100553 h 2130644"/>
              <a:gd name="connsiteX6" fmla="*/ 3104172 w 3104172"/>
              <a:gd name="connsiteY6" fmla="*/ 100553 h 2130644"/>
              <a:gd name="connsiteX7" fmla="*/ 3104172 w 3104172"/>
              <a:gd name="connsiteY7" fmla="*/ 100553 h 2130644"/>
              <a:gd name="connsiteX0" fmla="*/ 0 w 3104172"/>
              <a:gd name="connsiteY0" fmla="*/ 2123711 h 2130644"/>
              <a:gd name="connsiteX1" fmla="*/ 168330 w 3104172"/>
              <a:gd name="connsiteY1" fmla="*/ 1815401 h 2130644"/>
              <a:gd name="connsiteX2" fmla="*/ 292588 w 3104172"/>
              <a:gd name="connsiteY2" fmla="*/ 1733389 h 2130644"/>
              <a:gd name="connsiteX3" fmla="*/ 520694 w 3104172"/>
              <a:gd name="connsiteY3" fmla="*/ 1322375 h 2130644"/>
              <a:gd name="connsiteX4" fmla="*/ 977538 w 3104172"/>
              <a:gd name="connsiteY4" fmla="*/ 703870 h 2130644"/>
              <a:gd name="connsiteX5" fmla="*/ 1894209 w 3104172"/>
              <a:gd name="connsiteY5" fmla="*/ 100553 h 2130644"/>
              <a:gd name="connsiteX6" fmla="*/ 3104172 w 3104172"/>
              <a:gd name="connsiteY6" fmla="*/ 100553 h 2130644"/>
              <a:gd name="connsiteX7" fmla="*/ 3104172 w 3104172"/>
              <a:gd name="connsiteY7" fmla="*/ 100553 h 2130644"/>
              <a:gd name="connsiteX0" fmla="*/ 0 w 3104172"/>
              <a:gd name="connsiteY0" fmla="*/ 2123711 h 2130644"/>
              <a:gd name="connsiteX1" fmla="*/ 204842 w 3104172"/>
              <a:gd name="connsiteY1" fmla="*/ 1883570 h 2130644"/>
              <a:gd name="connsiteX2" fmla="*/ 292588 w 3104172"/>
              <a:gd name="connsiteY2" fmla="*/ 1733389 h 2130644"/>
              <a:gd name="connsiteX3" fmla="*/ 520694 w 3104172"/>
              <a:gd name="connsiteY3" fmla="*/ 1322375 h 2130644"/>
              <a:gd name="connsiteX4" fmla="*/ 977538 w 3104172"/>
              <a:gd name="connsiteY4" fmla="*/ 703870 h 2130644"/>
              <a:gd name="connsiteX5" fmla="*/ 1894209 w 3104172"/>
              <a:gd name="connsiteY5" fmla="*/ 100553 h 2130644"/>
              <a:gd name="connsiteX6" fmla="*/ 3104172 w 3104172"/>
              <a:gd name="connsiteY6" fmla="*/ 100553 h 2130644"/>
              <a:gd name="connsiteX7" fmla="*/ 3104172 w 3104172"/>
              <a:gd name="connsiteY7" fmla="*/ 100553 h 2130644"/>
              <a:gd name="connsiteX0" fmla="*/ 1 w 3074822"/>
              <a:gd name="connsiteY0" fmla="*/ 2183933 h 2190866"/>
              <a:gd name="connsiteX1" fmla="*/ 175492 w 3074822"/>
              <a:gd name="connsiteY1" fmla="*/ 1883570 h 2190866"/>
              <a:gd name="connsiteX2" fmla="*/ 263238 w 3074822"/>
              <a:gd name="connsiteY2" fmla="*/ 1733389 h 2190866"/>
              <a:gd name="connsiteX3" fmla="*/ 491344 w 3074822"/>
              <a:gd name="connsiteY3" fmla="*/ 1322375 h 2190866"/>
              <a:gd name="connsiteX4" fmla="*/ 948188 w 3074822"/>
              <a:gd name="connsiteY4" fmla="*/ 703870 h 2190866"/>
              <a:gd name="connsiteX5" fmla="*/ 1864859 w 3074822"/>
              <a:gd name="connsiteY5" fmla="*/ 100553 h 2190866"/>
              <a:gd name="connsiteX6" fmla="*/ 3074822 w 3074822"/>
              <a:gd name="connsiteY6" fmla="*/ 100553 h 2190866"/>
              <a:gd name="connsiteX7" fmla="*/ 3074822 w 3074822"/>
              <a:gd name="connsiteY7" fmla="*/ 100553 h 219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4822" h="2190866">
                <a:moveTo>
                  <a:pt x="1" y="2183933"/>
                </a:moveTo>
                <a:cubicBezTo>
                  <a:pt x="10" y="2190866"/>
                  <a:pt x="131619" y="1958661"/>
                  <a:pt x="175492" y="1883570"/>
                </a:cubicBezTo>
                <a:cubicBezTo>
                  <a:pt x="219365" y="1808479"/>
                  <a:pt x="210596" y="1826921"/>
                  <a:pt x="263238" y="1733389"/>
                </a:cubicBezTo>
                <a:cubicBezTo>
                  <a:pt x="315880" y="1639857"/>
                  <a:pt x="377186" y="1493961"/>
                  <a:pt x="491344" y="1322375"/>
                </a:cubicBezTo>
                <a:cubicBezTo>
                  <a:pt x="605502" y="1150789"/>
                  <a:pt x="719269" y="907507"/>
                  <a:pt x="948188" y="703870"/>
                </a:cubicBezTo>
                <a:cubicBezTo>
                  <a:pt x="1177107" y="500233"/>
                  <a:pt x="1510420" y="201106"/>
                  <a:pt x="1864859" y="100553"/>
                </a:cubicBezTo>
                <a:cubicBezTo>
                  <a:pt x="2219298" y="0"/>
                  <a:pt x="3074822" y="100553"/>
                  <a:pt x="3074822" y="100553"/>
                </a:cubicBezTo>
                <a:lnTo>
                  <a:pt x="3074822" y="100553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Straight Connector 194"/>
          <p:cNvCxnSpPr>
            <a:stCxn id="180" idx="6"/>
          </p:cNvCxnSpPr>
          <p:nvPr/>
        </p:nvCxnSpPr>
        <p:spPr>
          <a:xfrm flipH="1" flipV="1">
            <a:off x="4608513" y="3648078"/>
            <a:ext cx="1" cy="2190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2819376" y="3648078"/>
            <a:ext cx="0" cy="2190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016" name="Object 16"/>
          <p:cNvGraphicFramePr>
            <a:graphicFrameLocks noChangeAspect="1"/>
          </p:cNvGraphicFramePr>
          <p:nvPr/>
        </p:nvGraphicFramePr>
        <p:xfrm>
          <a:off x="4608513" y="3648078"/>
          <a:ext cx="127000" cy="228600"/>
        </p:xfrm>
        <a:graphic>
          <a:graphicData uri="http://schemas.openxmlformats.org/presentationml/2006/ole">
            <p:oleObj spid="_x0000_s512072" name="Equation" r:id="rId14" imgW="126890" imgH="228402" progId="Equation.DSMT4">
              <p:embed/>
            </p:oleObj>
          </a:graphicData>
        </a:graphic>
      </p:graphicFrame>
      <p:graphicFrame>
        <p:nvGraphicFramePr>
          <p:cNvPr id="512017" name="Object 17"/>
          <p:cNvGraphicFramePr>
            <a:graphicFrameLocks noChangeAspect="1"/>
          </p:cNvGraphicFramePr>
          <p:nvPr/>
        </p:nvGraphicFramePr>
        <p:xfrm>
          <a:off x="2855889" y="3648078"/>
          <a:ext cx="139700" cy="228600"/>
        </p:xfrm>
        <a:graphic>
          <a:graphicData uri="http://schemas.openxmlformats.org/presentationml/2006/ole">
            <p:oleObj spid="_x0000_s512073" name="Equation" r:id="rId15" imgW="139700" imgH="2286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63551"/>
            <a:ext cx="8251938" cy="547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Nearly circular orbits in central fields: stability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graphicFrame>
        <p:nvGraphicFramePr>
          <p:cNvPr id="506883" name="Object 6"/>
          <p:cNvGraphicFramePr>
            <a:graphicFrameLocks noChangeAspect="1"/>
          </p:cNvGraphicFramePr>
          <p:nvPr/>
        </p:nvGraphicFramePr>
        <p:xfrm>
          <a:off x="774648" y="1400209"/>
          <a:ext cx="4754562" cy="4511675"/>
        </p:xfrm>
        <a:graphic>
          <a:graphicData uri="http://schemas.openxmlformats.org/presentationml/2006/ole">
            <p:oleObj spid="_x0000_s513030" name="Equation" r:id="rId3" imgW="1993900" imgH="20574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63551"/>
            <a:ext cx="8251938" cy="554997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a circular orbit 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dirty="0" smtClean="0"/>
              <a:t> is constant,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r̈ = 0</a:t>
            </a:r>
          </a:p>
          <a:p>
            <a:pPr>
              <a:buNone/>
            </a:pPr>
            <a:r>
              <a:rPr lang="en-US" dirty="0" smtClean="0"/>
              <a:t>   Thus calling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the radius of the circular orbit,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D.E. for radial motion then becomes: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Expanding the two terms involving 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 + a) </a:t>
            </a:r>
            <a:r>
              <a:rPr lang="en-US" dirty="0" smtClean="0"/>
              <a:t>as power series in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 ,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graphicFrame>
        <p:nvGraphicFramePr>
          <p:cNvPr id="506883" name="Object 6"/>
          <p:cNvGraphicFramePr>
            <a:graphicFrameLocks noChangeAspect="1"/>
          </p:cNvGraphicFramePr>
          <p:nvPr/>
        </p:nvGraphicFramePr>
        <p:xfrm>
          <a:off x="811161" y="1639863"/>
          <a:ext cx="4662488" cy="1922463"/>
        </p:xfrm>
        <a:graphic>
          <a:graphicData uri="http://schemas.openxmlformats.org/presentationml/2006/ole">
            <p:oleObj spid="_x0000_s514062" name="Equation" r:id="rId3" imgW="1955800" imgH="876300" progId="Equation.DSMT4">
              <p:embed/>
            </p:oleObj>
          </a:graphicData>
        </a:graphic>
      </p:graphicFrame>
      <p:graphicFrame>
        <p:nvGraphicFramePr>
          <p:cNvPr id="514051" name="Object 6"/>
          <p:cNvGraphicFramePr>
            <a:graphicFrameLocks noChangeAspect="1"/>
          </p:cNvGraphicFramePr>
          <p:nvPr/>
        </p:nvGraphicFramePr>
        <p:xfrm>
          <a:off x="884187" y="4305312"/>
          <a:ext cx="4933950" cy="530225"/>
        </p:xfrm>
        <a:graphic>
          <a:graphicData uri="http://schemas.openxmlformats.org/presentationml/2006/ole">
            <p:oleObj spid="_x0000_s514063" name="Equation" r:id="rId4" imgW="2070100" imgH="241300" progId="Equation.3">
              <p:embed/>
            </p:oleObj>
          </a:graphicData>
        </a:graphic>
      </p:graphicFrame>
      <p:graphicFrame>
        <p:nvGraphicFramePr>
          <p:cNvPr id="514052" name="Object 4"/>
          <p:cNvGraphicFramePr>
            <a:graphicFrameLocks noChangeAspect="1"/>
          </p:cNvGraphicFramePr>
          <p:nvPr/>
        </p:nvGraphicFramePr>
        <p:xfrm>
          <a:off x="884187" y="5656293"/>
          <a:ext cx="7899401" cy="949325"/>
        </p:xfrm>
        <a:graphic>
          <a:graphicData uri="http://schemas.openxmlformats.org/presentationml/2006/ole">
            <p:oleObj spid="_x0000_s514064" name="Equation" r:id="rId5" imgW="3314700" imgH="4318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73090"/>
            <a:ext cx="8251938" cy="569602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Eqn.(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), by virtue of the relation shown in Eqn.(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reduces to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if we ignore terms involving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x²</a:t>
            </a:r>
            <a:r>
              <a:rPr lang="en-US" dirty="0" smtClean="0"/>
              <a:t> and higher powers of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the coefficient of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 in eqn.(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/>
              <a:t>) is positive, then the eqn. is the same as that of the Simple Harmonic Oscillator.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a typeface="Cambria Math" pitchFamily="18" charset="0"/>
              </a:rPr>
              <a:t>In this case the particle, if perturbed, oscillates harmonically about the circle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 = a</a:t>
            </a:r>
            <a:r>
              <a:rPr lang="en-US" dirty="0" smtClean="0">
                <a:ea typeface="Cambria Math" pitchFamily="18" charset="0"/>
              </a:rPr>
              <a:t>, so the circular orbit is a stable one.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graphicFrame>
        <p:nvGraphicFramePr>
          <p:cNvPr id="514051" name="Object 6"/>
          <p:cNvGraphicFramePr>
            <a:graphicFrameLocks noChangeAspect="1"/>
          </p:cNvGraphicFramePr>
          <p:nvPr/>
        </p:nvGraphicFramePr>
        <p:xfrm>
          <a:off x="2198655" y="1457298"/>
          <a:ext cx="5783262" cy="949325"/>
        </p:xfrm>
        <a:graphic>
          <a:graphicData uri="http://schemas.openxmlformats.org/presentationml/2006/ole">
            <p:oleObj spid="_x0000_s516103" name="Equation" r:id="rId3" imgW="2425700" imgH="4318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1055655"/>
            <a:ext cx="8251938" cy="390689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On the other hand, if the coefficient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 is negative, the motion is </a:t>
            </a:r>
            <a:r>
              <a:rPr lang="en-US" dirty="0" err="1" smtClean="0"/>
              <a:t>nonoscillatory</a:t>
            </a:r>
            <a:r>
              <a:rPr lang="en-US" dirty="0" smtClean="0"/>
              <a:t>, and the result is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 eventually increases exponentially with time, the orbit is unstable.</a:t>
            </a:r>
          </a:p>
          <a:p>
            <a:pPr>
              <a:buNone/>
            </a:pPr>
            <a:r>
              <a:rPr lang="en-US" dirty="0" smtClean="0"/>
              <a:t>   (If the coefficient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 is zero, then higher terms in the expansion must be included to determine the stability).</a:t>
            </a:r>
          </a:p>
          <a:p>
            <a:pPr>
              <a:buNone/>
            </a:pPr>
            <a:r>
              <a:rPr lang="en-US" dirty="0" smtClean="0"/>
              <a:t>   Hence, we can state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circular orbit of radius a is stable if the force function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f(r) </a:t>
            </a:r>
            <a:r>
              <a:rPr lang="en-US" dirty="0" smtClean="0"/>
              <a:t>satisfies the inequality.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aphicFrame>
        <p:nvGraphicFramePr>
          <p:cNvPr id="517123" name="Object 3"/>
          <p:cNvGraphicFramePr>
            <a:graphicFrameLocks noChangeAspect="1"/>
          </p:cNvGraphicFramePr>
          <p:nvPr/>
        </p:nvGraphicFramePr>
        <p:xfrm>
          <a:off x="2235168" y="4889520"/>
          <a:ext cx="4238625" cy="865188"/>
        </p:xfrm>
        <a:graphic>
          <a:graphicData uri="http://schemas.openxmlformats.org/presentationml/2006/ole">
            <p:oleObj spid="_x0000_s517127" name="Equation" r:id="rId3" imgW="1777229" imgH="393529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7"/>
            <a:ext cx="8617068" cy="5440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 If the radial force function is a power law: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then the condition for stability reads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 which reduces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 &gt; −3 </a:t>
            </a:r>
          </a:p>
          <a:p>
            <a:pPr>
              <a:buNone/>
              <a:defRPr/>
            </a:pPr>
            <a:endParaRPr lang="en-US" dirty="0" smtClean="0">
              <a:ea typeface="Cambria Math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146" name="Right Arrow 145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18148" name="Object 3"/>
          <p:cNvGraphicFramePr>
            <a:graphicFrameLocks noChangeAspect="1"/>
          </p:cNvGraphicFramePr>
          <p:nvPr/>
        </p:nvGraphicFramePr>
        <p:xfrm>
          <a:off x="714384" y="2378067"/>
          <a:ext cx="4478337" cy="503238"/>
        </p:xfrm>
        <a:graphic>
          <a:graphicData uri="http://schemas.openxmlformats.org/presentationml/2006/ole">
            <p:oleObj spid="_x0000_s518156" name="Equation" r:id="rId3" imgW="1879600" imgH="228600" progId="Equation.3">
              <p:embed/>
            </p:oleObj>
          </a:graphicData>
        </a:graphic>
      </p:graphicFrame>
      <p:graphicFrame>
        <p:nvGraphicFramePr>
          <p:cNvPr id="518149" name="Object 3"/>
          <p:cNvGraphicFramePr>
            <a:graphicFrameLocks noChangeAspect="1"/>
          </p:cNvGraphicFramePr>
          <p:nvPr/>
        </p:nvGraphicFramePr>
        <p:xfrm>
          <a:off x="742958" y="3694128"/>
          <a:ext cx="4449763" cy="866775"/>
        </p:xfrm>
        <a:graphic>
          <a:graphicData uri="http://schemas.openxmlformats.org/presentationml/2006/ole">
            <p:oleObj spid="_x0000_s518157" name="Equation" r:id="rId4" imgW="1866090" imgH="393529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1092168"/>
            <a:ext cx="8617068" cy="434504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Cambria Math" pitchFamily="18" charset="0"/>
              </a:rPr>
              <a:t>Thus, the inverse-square law 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 = −2 </a:t>
            </a:r>
            <a:r>
              <a:rPr lang="en-US" dirty="0" smtClean="0">
                <a:ea typeface="Cambria Math" pitchFamily="18" charset="0"/>
              </a:rPr>
              <a:t>) gives stable circular orbits, as does the law of direct distance 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 = 1 </a:t>
            </a:r>
            <a:r>
              <a:rPr lang="en-US" dirty="0" smtClean="0">
                <a:ea typeface="Cambria Math" pitchFamily="18" charset="0"/>
              </a:rPr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ea typeface="Cambria Math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Cambria Math" pitchFamily="18" charset="0"/>
              </a:rPr>
              <a:t>For the inverse-fourth power 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 = −4 </a:t>
            </a:r>
            <a:r>
              <a:rPr lang="en-US" dirty="0" smtClean="0">
                <a:ea typeface="Cambria Math" pitchFamily="18" charset="0"/>
              </a:rPr>
              <a:t>) circular orbits are unstable.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a typeface="Cambria Math" pitchFamily="18" charset="0"/>
              </a:rPr>
              <a:t>   It can be shown that circular orbits are also unstable for the inverse-cube law of force 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 = −3 </a:t>
            </a:r>
            <a:r>
              <a:rPr lang="en-US" dirty="0" smtClean="0">
                <a:ea typeface="Cambria Math" pitchFamily="18" charset="0"/>
              </a:rPr>
              <a:t>)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a typeface="Cambria Math" pitchFamily="18" charset="0"/>
              </a:rPr>
              <a:t>   To show this it is necessary to include terms of higher power than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ea typeface="Cambria Math" pitchFamily="18" charset="0"/>
              </a:rPr>
              <a:t> in the radial eqn.(See problem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6.26 </a:t>
            </a:r>
            <a:r>
              <a:rPr lang="en-US" dirty="0" smtClean="0">
                <a:ea typeface="Cambria Math" pitchFamily="18" charset="0"/>
              </a:rPr>
              <a:t>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. </a:t>
            </a:r>
            <a:endParaRPr lang="en-US" dirty="0" smtClean="0">
              <a:ea typeface="Cambria Math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3" y="727038"/>
            <a:ext cx="8507529" cy="59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Review:   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Gravitation and planetary motion: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Planets move in ellipses with the sun at one foci.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Kepler’s third law: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graphicFrame>
        <p:nvGraphicFramePr>
          <p:cNvPr id="521223" name="Object 2"/>
          <p:cNvGraphicFramePr>
            <a:graphicFrameLocks noChangeAspect="1"/>
          </p:cNvGraphicFramePr>
          <p:nvPr/>
        </p:nvGraphicFramePr>
        <p:xfrm>
          <a:off x="1030239" y="2333610"/>
          <a:ext cx="4391025" cy="1905000"/>
        </p:xfrm>
        <a:graphic>
          <a:graphicData uri="http://schemas.openxmlformats.org/presentationml/2006/ole">
            <p:oleObj spid="_x0000_s521268" name="Equation" r:id="rId3" imgW="1841500" imgH="863600" progId="Equation.3">
              <p:embed/>
            </p:oleObj>
          </a:graphicData>
        </a:graphic>
      </p:graphicFrame>
      <p:graphicFrame>
        <p:nvGraphicFramePr>
          <p:cNvPr id="521225" name="Object 9"/>
          <p:cNvGraphicFramePr>
            <a:graphicFrameLocks noChangeAspect="1"/>
          </p:cNvGraphicFramePr>
          <p:nvPr/>
        </p:nvGraphicFramePr>
        <p:xfrm>
          <a:off x="1066752" y="5510241"/>
          <a:ext cx="1878012" cy="919163"/>
        </p:xfrm>
        <a:graphic>
          <a:graphicData uri="http://schemas.openxmlformats.org/presentationml/2006/ole">
            <p:oleObj spid="_x0000_s521269" name="Equation" r:id="rId4" imgW="787400" imgH="419100" progId="Equation.3">
              <p:embed/>
            </p:oleObj>
          </a:graphicData>
        </a:graphic>
      </p:graphicFrame>
      <p:grpSp>
        <p:nvGrpSpPr>
          <p:cNvPr id="94" name="Group 93"/>
          <p:cNvGrpSpPr/>
          <p:nvPr/>
        </p:nvGrpSpPr>
        <p:grpSpPr>
          <a:xfrm>
            <a:off x="5594364" y="2004993"/>
            <a:ext cx="3432222" cy="2921040"/>
            <a:chOff x="5594364" y="1603350"/>
            <a:chExt cx="3432222" cy="2921040"/>
          </a:xfrm>
        </p:grpSpPr>
        <p:grpSp>
          <p:nvGrpSpPr>
            <p:cNvPr id="91" name="Group 90"/>
            <p:cNvGrpSpPr/>
            <p:nvPr/>
          </p:nvGrpSpPr>
          <p:grpSpPr>
            <a:xfrm>
              <a:off x="5594364" y="1603350"/>
              <a:ext cx="3432222" cy="2921040"/>
              <a:chOff x="5594364" y="1603350"/>
              <a:chExt cx="3432222" cy="292104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5594364" y="1603350"/>
                <a:ext cx="3432222" cy="2921040"/>
                <a:chOff x="1584651" y="1255920"/>
                <a:chExt cx="5812990" cy="4757824"/>
              </a:xfrm>
            </p:grpSpPr>
            <p:graphicFrame>
              <p:nvGraphicFramePr>
                <p:cNvPr id="52" name="Object 16"/>
                <p:cNvGraphicFramePr>
                  <a:graphicFrameLocks noChangeAspect="1"/>
                </p:cNvGraphicFramePr>
                <p:nvPr/>
              </p:nvGraphicFramePr>
              <p:xfrm>
                <a:off x="6992003" y="3099577"/>
                <a:ext cx="405638" cy="342808"/>
              </p:xfrm>
              <a:graphic>
                <a:graphicData uri="http://schemas.openxmlformats.org/presentationml/2006/ole">
                  <p:oleObj spid="_x0000_s521270" name="Equation" r:id="rId5" imgW="126835" imgH="139518" progId="Equation.DSMT4">
                    <p:embed/>
                  </p:oleObj>
                </a:graphicData>
              </a:graphic>
            </p:graphicFrame>
            <p:sp>
              <p:nvSpPr>
                <p:cNvPr id="53" name="Oval 52"/>
                <p:cNvSpPr/>
                <p:nvPr/>
              </p:nvSpPr>
              <p:spPr>
                <a:xfrm>
                  <a:off x="2235169" y="2207485"/>
                  <a:ext cx="4173028" cy="2200494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1584651" y="3277995"/>
                  <a:ext cx="5441949" cy="2587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>
                  <a:endCxn id="53" idx="7"/>
                </p:cNvCxnSpPr>
                <p:nvPr/>
              </p:nvCxnSpPr>
              <p:spPr>
                <a:xfrm flipV="1">
                  <a:off x="4924032" y="2529739"/>
                  <a:ext cx="873040" cy="748257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>
                <a:xfrm rot="5400000" flipH="1" flipV="1">
                  <a:off x="3052352" y="3367577"/>
                  <a:ext cx="3744697" cy="1345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 rot="5400000">
                  <a:off x="1710128" y="4688200"/>
                  <a:ext cx="985851" cy="0"/>
                </a:xfrm>
                <a:prstGeom prst="straightConnector1">
                  <a:avLst/>
                </a:prstGeom>
                <a:ln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 rot="10800000">
                  <a:off x="2264896" y="5537962"/>
                  <a:ext cx="2659134" cy="2587"/>
                </a:xfrm>
                <a:prstGeom prst="straightConnector1">
                  <a:avLst/>
                </a:prstGeom>
                <a:ln>
                  <a:headEnd type="triangl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59" name="Object 23"/>
                <p:cNvGraphicFramePr>
                  <a:graphicFrameLocks noChangeAspect="1"/>
                </p:cNvGraphicFramePr>
                <p:nvPr/>
              </p:nvGraphicFramePr>
              <p:xfrm>
                <a:off x="3934583" y="4764815"/>
                <a:ext cx="556563" cy="447335"/>
              </p:xfrm>
              <a:graphic>
                <a:graphicData uri="http://schemas.openxmlformats.org/presentationml/2006/ole">
                  <p:oleObj spid="_x0000_s521271" name="Equation" r:id="rId6" imgW="202936" imgH="177569" progId="Equation.3">
                    <p:embed/>
                  </p:oleObj>
                </a:graphicData>
              </a:graphic>
            </p:graphicFrame>
            <p:graphicFrame>
              <p:nvGraphicFramePr>
                <p:cNvPr id="60" name="Object 5"/>
                <p:cNvGraphicFramePr>
                  <a:graphicFrameLocks noChangeAspect="1"/>
                </p:cNvGraphicFramePr>
                <p:nvPr/>
              </p:nvGraphicFramePr>
              <p:xfrm>
                <a:off x="3068819" y="5419016"/>
                <a:ext cx="618403" cy="594728"/>
              </p:xfrm>
              <a:graphic>
                <a:graphicData uri="http://schemas.openxmlformats.org/presentationml/2006/ole">
                  <p:oleObj spid="_x0000_s521272" name="Equation" r:id="rId7" imgW="126780" imgH="215526" progId="Equation.3">
                    <p:embed/>
                  </p:oleObj>
                </a:graphicData>
              </a:graphic>
            </p:graphicFrame>
            <p:sp>
              <p:nvSpPr>
                <p:cNvPr id="61" name="Arc 60"/>
                <p:cNvSpPr/>
                <p:nvPr/>
              </p:nvSpPr>
              <p:spPr>
                <a:xfrm>
                  <a:off x="4985869" y="3099577"/>
                  <a:ext cx="243366" cy="402448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62" name="Object 7"/>
                <p:cNvGraphicFramePr>
                  <a:graphicFrameLocks noChangeAspect="1"/>
                </p:cNvGraphicFramePr>
                <p:nvPr/>
              </p:nvGraphicFramePr>
              <p:xfrm>
                <a:off x="5194757" y="3022404"/>
                <a:ext cx="347675" cy="255591"/>
              </p:xfrm>
              <a:graphic>
                <a:graphicData uri="http://schemas.openxmlformats.org/presentationml/2006/ole">
                  <p:oleObj spid="_x0000_s521273" name="Equation" r:id="rId8" imgW="126725" imgH="177415" progId="Equation.3">
                    <p:embed/>
                  </p:oleObj>
                </a:graphicData>
              </a:graphic>
            </p:graphicFrame>
            <p:graphicFrame>
              <p:nvGraphicFramePr>
                <p:cNvPr id="63" name="Object 9"/>
                <p:cNvGraphicFramePr>
                  <a:graphicFrameLocks noChangeAspect="1"/>
                </p:cNvGraphicFramePr>
                <p:nvPr/>
              </p:nvGraphicFramePr>
              <p:xfrm>
                <a:off x="4738507" y="1255920"/>
                <a:ext cx="362970" cy="364613"/>
              </p:xfrm>
              <a:graphic>
                <a:graphicData uri="http://schemas.openxmlformats.org/presentationml/2006/ole">
                  <p:oleObj spid="_x0000_s521274" name="Equation" r:id="rId9" imgW="139579" imgH="164957" progId="Equation.3">
                    <p:embed/>
                  </p:oleObj>
                </a:graphicData>
              </a:graphic>
            </p:graphicFrame>
            <p:cxnSp>
              <p:nvCxnSpPr>
                <p:cNvPr id="64" name="Straight Arrow Connector 63"/>
                <p:cNvCxnSpPr/>
                <p:nvPr/>
              </p:nvCxnSpPr>
              <p:spPr>
                <a:xfrm rot="10800000" flipV="1">
                  <a:off x="2264896" y="5181122"/>
                  <a:ext cx="4081456" cy="2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 rot="5400000">
                  <a:off x="5915271" y="4663013"/>
                  <a:ext cx="985851" cy="2"/>
                </a:xfrm>
                <a:prstGeom prst="straightConnector1">
                  <a:avLst/>
                </a:prstGeom>
                <a:ln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66" name="Object 18"/>
                <p:cNvGraphicFramePr>
                  <a:graphicFrameLocks noChangeAspect="1"/>
                </p:cNvGraphicFramePr>
                <p:nvPr/>
              </p:nvGraphicFramePr>
              <p:xfrm>
                <a:off x="5604272" y="5419016"/>
                <a:ext cx="432882" cy="594728"/>
              </p:xfrm>
              <a:graphic>
                <a:graphicData uri="http://schemas.openxmlformats.org/presentationml/2006/ole">
                  <p:oleObj spid="_x0000_s521275" name="Equation" r:id="rId10" imgW="126780" imgH="215526" progId="Equation.3">
                    <p:embed/>
                  </p:oleObj>
                </a:graphicData>
              </a:graphic>
            </p:graphicFrame>
          </p:grpSp>
          <p:cxnSp>
            <p:nvCxnSpPr>
              <p:cNvPr id="87" name="Straight Arrow Connector 86"/>
              <p:cNvCxnSpPr/>
              <p:nvPr/>
            </p:nvCxnSpPr>
            <p:spPr>
              <a:xfrm>
                <a:off x="7566066" y="4232286"/>
                <a:ext cx="839799" cy="1588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2" name="Arc 91"/>
            <p:cNvSpPr/>
            <p:nvPr/>
          </p:nvSpPr>
          <p:spPr>
            <a:xfrm rot="16200000">
              <a:off x="7532727" y="2044680"/>
              <a:ext cx="541347" cy="474668"/>
            </a:xfrm>
            <a:prstGeom prst="arc">
              <a:avLst>
                <a:gd name="adj1" fmla="val 11247415"/>
                <a:gd name="adj2" fmla="val 19522668"/>
              </a:avLst>
            </a:prstGeom>
            <a:ln>
              <a:head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3" name="Object 5"/>
            <p:cNvGraphicFramePr>
              <a:graphicFrameLocks noChangeAspect="1"/>
            </p:cNvGraphicFramePr>
            <p:nvPr/>
          </p:nvGraphicFramePr>
          <p:xfrm>
            <a:off x="7639097" y="1895454"/>
            <a:ext cx="328612" cy="214312"/>
          </p:xfrm>
          <a:graphic>
            <a:graphicData uri="http://schemas.openxmlformats.org/presentationml/2006/ole">
              <p:oleObj spid="_x0000_s521276" name="Equation" r:id="rId11" imgW="114102" imgH="126780" progId="Equation.3">
                <p:embed/>
              </p:oleObj>
            </a:graphicData>
          </a:graphic>
        </p:graphicFrame>
      </p:grpSp>
      <p:graphicFrame>
        <p:nvGraphicFramePr>
          <p:cNvPr id="95" name="Object 18"/>
          <p:cNvGraphicFramePr>
            <a:graphicFrameLocks noChangeAspect="1"/>
          </p:cNvGraphicFramePr>
          <p:nvPr/>
        </p:nvGraphicFramePr>
        <p:xfrm>
          <a:off x="6069033" y="5108598"/>
          <a:ext cx="1732007" cy="474687"/>
        </p:xfrm>
        <a:graphic>
          <a:graphicData uri="http://schemas.openxmlformats.org/presentationml/2006/ole">
            <p:oleObj spid="_x0000_s521277" name="Equation" r:id="rId12" imgW="748975" imgH="215806" progId="Equation.3">
              <p:embed/>
            </p:oleObj>
          </a:graphicData>
        </a:graphic>
      </p:graphicFrame>
      <p:graphicFrame>
        <p:nvGraphicFramePr>
          <p:cNvPr id="521234" name="Object 18"/>
          <p:cNvGraphicFramePr>
            <a:graphicFrameLocks noChangeAspect="1"/>
          </p:cNvGraphicFramePr>
          <p:nvPr/>
        </p:nvGraphicFramePr>
        <p:xfrm>
          <a:off x="6032520" y="5619780"/>
          <a:ext cx="1784395" cy="474662"/>
        </p:xfrm>
        <a:graphic>
          <a:graphicData uri="http://schemas.openxmlformats.org/presentationml/2006/ole">
            <p:oleObj spid="_x0000_s521278" name="Equation" r:id="rId13" imgW="748975" imgH="215806" progId="Equation.DSMT4">
              <p:embed/>
            </p:oleObj>
          </a:graphicData>
        </a:graphic>
      </p:graphicFrame>
      <p:cxnSp>
        <p:nvCxnSpPr>
          <p:cNvPr id="69" name="Straight Connector 68"/>
          <p:cNvCxnSpPr/>
          <p:nvPr/>
        </p:nvCxnSpPr>
        <p:spPr>
          <a:xfrm rot="5400000">
            <a:off x="7474783" y="4652186"/>
            <a:ext cx="182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84825" y="3027357"/>
            <a:ext cx="584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 smtClean="0">
                <a:solidFill>
                  <a:schemeClr val="accent2"/>
                </a:solidFill>
              </a:rPr>
              <a:t>Apogee</a:t>
            </a:r>
            <a:endParaRPr lang="en-US" sz="800" b="1" dirty="0">
              <a:solidFill>
                <a:schemeClr val="accent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296326" y="3027357"/>
            <a:ext cx="6937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2"/>
                </a:solidFill>
              </a:rPr>
              <a:t>Perigee</a:t>
            </a:r>
            <a:endParaRPr lang="en-US" sz="800" b="1" dirty="0">
              <a:solidFill>
                <a:schemeClr val="accent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164423" y="3246435"/>
            <a:ext cx="5111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accent2"/>
                </a:solidFill>
              </a:rPr>
              <a:t>Earth</a:t>
            </a:r>
            <a:endParaRPr lang="en-US" sz="800" b="1" dirty="0">
              <a:solidFill>
                <a:schemeClr val="accent2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5959494" y="3209922"/>
            <a:ext cx="45719" cy="73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529553" y="3209922"/>
            <a:ext cx="45719" cy="73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405865" y="3209922"/>
            <a:ext cx="45719" cy="73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727038"/>
            <a:ext cx="8251938" cy="5915106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Potential Energy:</a:t>
            </a:r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Gravitational potential energy per unit mass:</a:t>
            </a:r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</a:t>
            </a:r>
          </a:p>
          <a:p>
            <a:pPr marL="514350" indent="-514350">
              <a:buNone/>
            </a:pPr>
            <a:r>
              <a:rPr lang="en-US" dirty="0" smtClean="0"/>
              <a:t>        defined so that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V(r)= m𝛷 (r)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 Stable orbits have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E &lt; 0.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 Parabolic orbits have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E = 0.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 Hyperbolic orbits have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E &gt; 0.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graphicFrame>
        <p:nvGraphicFramePr>
          <p:cNvPr id="492549" name="Object 6"/>
          <p:cNvGraphicFramePr>
            <a:graphicFrameLocks noChangeAspect="1"/>
          </p:cNvGraphicFramePr>
          <p:nvPr/>
        </p:nvGraphicFramePr>
        <p:xfrm>
          <a:off x="2636811" y="1141393"/>
          <a:ext cx="3149600" cy="863600"/>
        </p:xfrm>
        <a:graphic>
          <a:graphicData uri="http://schemas.openxmlformats.org/presentationml/2006/ole">
            <p:oleObj spid="_x0000_s520207" name="Equation" r:id="rId3" imgW="1320227" imgH="393529" progId="Equation.3">
              <p:embed/>
            </p:oleObj>
          </a:graphicData>
        </a:graphic>
      </p:graphicFrame>
      <p:graphicFrame>
        <p:nvGraphicFramePr>
          <p:cNvPr id="492550" name="Object 3"/>
          <p:cNvGraphicFramePr>
            <a:graphicFrameLocks noChangeAspect="1"/>
          </p:cNvGraphicFramePr>
          <p:nvPr/>
        </p:nvGraphicFramePr>
        <p:xfrm>
          <a:off x="3465526" y="2589201"/>
          <a:ext cx="2092325" cy="862013"/>
        </p:xfrm>
        <a:graphic>
          <a:graphicData uri="http://schemas.openxmlformats.org/presentationml/2006/ole">
            <p:oleObj spid="_x0000_s520208" name="Equation" r:id="rId4" imgW="875920" imgH="393529" progId="Equation.3">
              <p:embed/>
            </p:oleObj>
          </a:graphicData>
        </a:graphic>
      </p:graphicFrame>
      <p:graphicFrame>
        <p:nvGraphicFramePr>
          <p:cNvPr id="520197" name="Object 5"/>
          <p:cNvGraphicFramePr>
            <a:graphicFrameLocks noChangeAspect="1"/>
          </p:cNvGraphicFramePr>
          <p:nvPr/>
        </p:nvGraphicFramePr>
        <p:xfrm>
          <a:off x="1198552" y="4049721"/>
          <a:ext cx="2606675" cy="862013"/>
        </p:xfrm>
        <a:graphic>
          <a:graphicData uri="http://schemas.openxmlformats.org/presentationml/2006/ole">
            <p:oleObj spid="_x0000_s520209" name="Equation" r:id="rId5" imgW="1091726" imgH="393529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3" y="727038"/>
            <a:ext cx="8507529" cy="59151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Orbital Maneuvers:</a:t>
            </a:r>
            <a:endParaRPr lang="en-US" b="1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en-US" dirty="0" smtClean="0"/>
              <a:t>: </a:t>
            </a:r>
          </a:p>
          <a:p>
            <a:pPr marL="514350" indent="-514350">
              <a:buNone/>
            </a:pPr>
            <a:r>
              <a:rPr lang="en-US" dirty="0" smtClean="0"/>
              <a:t>      How do you move a satellite from one orbit to another?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dirty="0" smtClean="0"/>
              <a:t>: </a:t>
            </a:r>
          </a:p>
          <a:p>
            <a:pPr marL="514350" indent="-514350">
              <a:buNone/>
            </a:pPr>
            <a:r>
              <a:rPr lang="en-US" dirty="0" smtClean="0"/>
              <a:t>      A satellite is lunched into a low altitude elliptical orbit.</a:t>
            </a:r>
          </a:p>
          <a:p>
            <a:pPr marL="514350" indent="-514350">
              <a:buNone/>
            </a:pPr>
            <a:r>
              <a:rPr lang="en-US" dirty="0" smtClean="0"/>
              <a:t>     How do you get it into a circular orbit?</a:t>
            </a:r>
          </a:p>
          <a:p>
            <a:pPr marL="514350" indent="-514350">
              <a:buNone/>
            </a:pPr>
            <a:r>
              <a:rPr lang="en-US" dirty="0" smtClean="0"/>
              <a:t>     How do you get it into a high altitude circular orbit?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</a:t>
            </a:r>
            <a:r>
              <a:rPr lang="en-US" dirty="0" smtClean="0"/>
              <a:t>: </a:t>
            </a:r>
          </a:p>
          <a:p>
            <a:pPr marL="514350" indent="-514350">
              <a:buNone/>
            </a:pPr>
            <a:r>
              <a:rPr lang="en-US" dirty="0" smtClean="0"/>
              <a:t>      Increase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/>
              <a:t> at points of perigee or apogee: 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05" y="946116"/>
            <a:ext cx="8434503" cy="57690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Kepler’s laws of planetary motion: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Law of Ellipses(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1609</a:t>
            </a:r>
            <a:r>
              <a:rPr lang="en-US" dirty="0" smtClean="0"/>
              <a:t>):</a:t>
            </a:r>
          </a:p>
          <a:p>
            <a:pPr marL="514350" indent="-514350">
              <a:buNone/>
            </a:pPr>
            <a:r>
              <a:rPr lang="en-US" dirty="0" smtClean="0"/>
              <a:t>     “The orbit of each planet is an ellipse, with the Sun located at one of its foci”.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Law of Equal Areas(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1609</a:t>
            </a:r>
            <a:r>
              <a:rPr lang="en-US" dirty="0" smtClean="0"/>
              <a:t>):</a:t>
            </a:r>
          </a:p>
          <a:p>
            <a:pPr marL="514350" indent="-514350">
              <a:buNone/>
            </a:pPr>
            <a:r>
              <a:rPr lang="en-US" dirty="0" smtClean="0"/>
              <a:t>     “A line drawn between the Sun and the planet sweeps out equal areas in equal times as the planet orbits the Sun”.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Harmonic law(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1618</a:t>
            </a:r>
            <a:r>
              <a:rPr lang="en-US" dirty="0" smtClean="0"/>
              <a:t>):</a:t>
            </a:r>
          </a:p>
          <a:p>
            <a:pPr marL="514350" indent="-514350">
              <a:buNone/>
            </a:pPr>
            <a:r>
              <a:rPr lang="en-US" dirty="0" smtClean="0"/>
              <a:t>     “The square of the sidereal period of a planet "the time it takes a planet to complete one revolution about the Sun relative to the stars" is directly proportional to the cube of the </a:t>
            </a:r>
            <a:r>
              <a:rPr lang="en-US" dirty="0" err="1" smtClean="0"/>
              <a:t>semimajor</a:t>
            </a:r>
            <a:r>
              <a:rPr lang="en-US" dirty="0" smtClean="0"/>
              <a:t> axis of the planet’s orbit. T² </a:t>
            </a:r>
            <a:r>
              <a:rPr lang="el-GR" dirty="0" smtClean="0"/>
              <a:t>α</a:t>
            </a:r>
            <a:r>
              <a:rPr lang="en-US" dirty="0" smtClean="0"/>
              <a:t> a³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6251598" y="4195773"/>
            <a:ext cx="1716111" cy="83979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3" idx="2"/>
            <a:endCxn id="43" idx="6"/>
          </p:cNvCxnSpPr>
          <p:nvPr/>
        </p:nvCxnSpPr>
        <p:spPr>
          <a:xfrm rot="10800000" flipH="1">
            <a:off x="6251597" y="4615673"/>
            <a:ext cx="171611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0"/>
            <a:endCxn id="43" idx="4"/>
          </p:cNvCxnSpPr>
          <p:nvPr/>
        </p:nvCxnSpPr>
        <p:spPr>
          <a:xfrm rot="16200000" flipH="1">
            <a:off x="6689754" y="4615672"/>
            <a:ext cx="839799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6178572" y="4122747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7894683" y="4122747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6589343" y="3675462"/>
            <a:ext cx="0" cy="104062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3" idx="4"/>
          </p:cNvCxnSpPr>
          <p:nvPr/>
        </p:nvCxnSpPr>
        <p:spPr>
          <a:xfrm rot="5400000">
            <a:off x="6589343" y="4515263"/>
            <a:ext cx="2" cy="104062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5649134" y="4615672"/>
            <a:ext cx="839799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251598" y="4122747"/>
            <a:ext cx="1716111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375286" y="4524390"/>
            <a:ext cx="7667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 err="1" smtClean="0">
                <a:solidFill>
                  <a:schemeClr val="accent3"/>
                </a:solidFill>
              </a:rPr>
              <a:t>Semiminor</a:t>
            </a:r>
            <a:endParaRPr lang="en-US" sz="800" b="1" dirty="0">
              <a:solidFill>
                <a:schemeClr val="accent3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689754" y="3940182"/>
            <a:ext cx="7667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 err="1" smtClean="0">
                <a:solidFill>
                  <a:schemeClr val="accent3"/>
                </a:solidFill>
              </a:rPr>
              <a:t>Semimajor</a:t>
            </a:r>
            <a:endParaRPr lang="en-US" sz="8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135" y="3136896"/>
            <a:ext cx="7959834" cy="6207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Initial elliptical orbit has apogee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r₀ </a:t>
            </a:r>
            <a:r>
              <a:rPr lang="en-US" dirty="0" smtClean="0"/>
              <a:t>and eccentricity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ℇ</a:t>
            </a:r>
            <a:r>
              <a:rPr lang="en-US" dirty="0" smtClean="0"/>
              <a:t> 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3074927" y="836577"/>
            <a:ext cx="2738514" cy="2160000"/>
            <a:chOff x="3074927" y="1092168"/>
            <a:chExt cx="2738514" cy="2160000"/>
          </a:xfrm>
        </p:grpSpPr>
        <p:sp>
          <p:nvSpPr>
            <p:cNvPr id="43" name="Oval 42"/>
            <p:cNvSpPr/>
            <p:nvPr/>
          </p:nvSpPr>
          <p:spPr>
            <a:xfrm>
              <a:off x="3440096" y="1092168"/>
              <a:ext cx="2373345" cy="2160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440097" y="1530324"/>
              <a:ext cx="1643085" cy="120492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840165" y="1674801"/>
              <a:ext cx="1133478" cy="91440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100000" t="100000"/>
              </a:path>
              <a:tileRect r="-100000" b="-100000"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earth</a:t>
              </a:r>
              <a:endParaRPr lang="en-US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4133844" y="2735253"/>
              <a:ext cx="182565" cy="1588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4170357" y="1530324"/>
              <a:ext cx="182565" cy="15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2974557" y="2561817"/>
              <a:ext cx="858055" cy="73025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aphicFrame>
          <p:nvGraphicFramePr>
            <p:cNvPr id="54" name="Object 5"/>
            <p:cNvGraphicFramePr>
              <a:graphicFrameLocks noChangeAspect="1"/>
            </p:cNvGraphicFramePr>
            <p:nvPr/>
          </p:nvGraphicFramePr>
          <p:xfrm>
            <a:off x="3074927" y="2187558"/>
            <a:ext cx="328657" cy="257196"/>
          </p:xfrm>
          <a:graphic>
            <a:graphicData uri="http://schemas.openxmlformats.org/presentationml/2006/ole">
              <p:oleObj spid="_x0000_s523282" name="Equation" r:id="rId3" imgW="215619" imgH="177569" progId="Equation.3">
                <p:embed/>
              </p:oleObj>
            </a:graphicData>
          </a:graphic>
        </p:graphicFrame>
        <p:graphicFrame>
          <p:nvGraphicFramePr>
            <p:cNvPr id="523267" name="Object 3"/>
            <p:cNvGraphicFramePr>
              <a:graphicFrameLocks noChangeAspect="1"/>
            </p:cNvGraphicFramePr>
            <p:nvPr/>
          </p:nvGraphicFramePr>
          <p:xfrm>
            <a:off x="4538666" y="1347758"/>
            <a:ext cx="288925" cy="255591"/>
          </p:xfrm>
          <a:graphic>
            <a:graphicData uri="http://schemas.openxmlformats.org/presentationml/2006/ole">
              <p:oleObj spid="_x0000_s523283" name="Equation" r:id="rId4" imgW="190335" imgH="215713" progId="Equation.3">
                <p:embed/>
              </p:oleObj>
            </a:graphicData>
          </a:graphic>
        </p:graphicFrame>
        <p:graphicFrame>
          <p:nvGraphicFramePr>
            <p:cNvPr id="523268" name="Object 4"/>
            <p:cNvGraphicFramePr>
              <a:graphicFrameLocks noChangeAspect="1"/>
            </p:cNvGraphicFramePr>
            <p:nvPr/>
          </p:nvGraphicFramePr>
          <p:xfrm>
            <a:off x="5448312" y="1165194"/>
            <a:ext cx="328613" cy="255588"/>
          </p:xfrm>
          <a:graphic>
            <a:graphicData uri="http://schemas.openxmlformats.org/presentationml/2006/ole">
              <p:oleObj spid="_x0000_s523284" name="Equation" r:id="rId5" imgW="215619" imgH="215619" progId="Equation.3">
                <p:embed/>
              </p:oleObj>
            </a:graphicData>
          </a:graphic>
        </p:graphicFrame>
      </p:grpSp>
      <p:graphicFrame>
        <p:nvGraphicFramePr>
          <p:cNvPr id="523269" name="Object 2"/>
          <p:cNvGraphicFramePr>
            <a:graphicFrameLocks noChangeAspect="1"/>
          </p:cNvGraphicFramePr>
          <p:nvPr/>
        </p:nvGraphicFramePr>
        <p:xfrm>
          <a:off x="739775" y="3900488"/>
          <a:ext cx="6661150" cy="2324100"/>
        </p:xfrm>
        <a:graphic>
          <a:graphicData uri="http://schemas.openxmlformats.org/presentationml/2006/ole">
            <p:oleObj spid="_x0000_s523285" name="Equation" r:id="rId6" imgW="2794000" imgH="10541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570" y="763551"/>
            <a:ext cx="7813782" cy="25924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 the initial velocity is determined by: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new orbit will have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ℇ₁=0</a:t>
            </a:r>
            <a:r>
              <a:rPr lang="en-US" dirty="0" smtClean="0"/>
              <a:t> and radius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r₁=r₀</a:t>
            </a:r>
            <a:r>
              <a:rPr lang="en-US" dirty="0" smtClean="0"/>
              <a:t> 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graphicFrame>
        <p:nvGraphicFramePr>
          <p:cNvPr id="523269" name="Object 2"/>
          <p:cNvGraphicFramePr>
            <a:graphicFrameLocks noChangeAspect="1"/>
          </p:cNvGraphicFramePr>
          <p:nvPr/>
        </p:nvGraphicFramePr>
        <p:xfrm>
          <a:off x="665109" y="1274733"/>
          <a:ext cx="5659437" cy="1065213"/>
        </p:xfrm>
        <a:graphic>
          <a:graphicData uri="http://schemas.openxmlformats.org/presentationml/2006/ole">
            <p:oleObj spid="_x0000_s524301" name="Equation" r:id="rId3" imgW="2374900" imgH="482600" progId="Equation.3">
              <p:embed/>
            </p:oleObj>
          </a:graphicData>
        </a:graphic>
      </p:graphicFrame>
      <p:graphicFrame>
        <p:nvGraphicFramePr>
          <p:cNvPr id="524294" name="Object 2"/>
          <p:cNvGraphicFramePr>
            <a:graphicFrameLocks noChangeAspect="1"/>
          </p:cNvGraphicFramePr>
          <p:nvPr/>
        </p:nvGraphicFramePr>
        <p:xfrm>
          <a:off x="665109" y="3173409"/>
          <a:ext cx="4057650" cy="3108325"/>
        </p:xfrm>
        <a:graphic>
          <a:graphicData uri="http://schemas.openxmlformats.org/presentationml/2006/ole">
            <p:oleObj spid="_x0000_s524302" name="Equation" r:id="rId4" imgW="1701800" imgH="14097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79" y="654012"/>
            <a:ext cx="8617068" cy="58420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  <a:defRPr/>
            </a:pPr>
            <a:endParaRPr lang="en-US" dirty="0" smtClean="0">
              <a:ea typeface="Cambria Math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146" name="Right Arrow 145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ight Brace 146"/>
          <p:cNvSpPr/>
          <p:nvPr/>
        </p:nvSpPr>
        <p:spPr>
          <a:xfrm>
            <a:off x="2892402" y="408623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25317" name="Object 2"/>
          <p:cNvGraphicFramePr>
            <a:graphicFrameLocks noChangeAspect="1"/>
          </p:cNvGraphicFramePr>
          <p:nvPr/>
        </p:nvGraphicFramePr>
        <p:xfrm>
          <a:off x="3221019" y="4122747"/>
          <a:ext cx="1695450" cy="504825"/>
        </p:xfrm>
        <a:graphic>
          <a:graphicData uri="http://schemas.openxmlformats.org/presentationml/2006/ole">
            <p:oleObj spid="_x0000_s525326" name="Equation" r:id="rId3" imgW="711200" imgH="228600" progId="Equation.DSMT4">
              <p:embed/>
            </p:oleObj>
          </a:graphicData>
        </a:graphic>
      </p:graphicFrame>
      <p:sp>
        <p:nvSpPr>
          <p:cNvPr id="148" name="Oval 147"/>
          <p:cNvSpPr/>
          <p:nvPr/>
        </p:nvSpPr>
        <p:spPr>
          <a:xfrm>
            <a:off x="3074967" y="1165194"/>
            <a:ext cx="657234" cy="4381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Arrow Connector 150"/>
          <p:cNvCxnSpPr/>
          <p:nvPr/>
        </p:nvCxnSpPr>
        <p:spPr>
          <a:xfrm rot="10800000" flipV="1">
            <a:off x="3659175" y="909603"/>
            <a:ext cx="620721" cy="40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4206870" y="654012"/>
            <a:ext cx="1789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Nautical mile</a:t>
            </a: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=1.852 km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25319" name="Object 2"/>
          <p:cNvGraphicFramePr>
            <a:graphicFrameLocks noChangeAspect="1"/>
          </p:cNvGraphicFramePr>
          <p:nvPr/>
        </p:nvGraphicFramePr>
        <p:xfrm>
          <a:off x="1212804" y="1204871"/>
          <a:ext cx="4084638" cy="5653129"/>
        </p:xfrm>
        <a:graphic>
          <a:graphicData uri="http://schemas.openxmlformats.org/presentationml/2006/ole">
            <p:oleObj spid="_x0000_s525327" name="Equation" r:id="rId4" imgW="1714500" imgH="2743200" progId="Equation.DSMT4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graphicFrame>
        <p:nvGraphicFramePr>
          <p:cNvPr id="526340" name="Object 2"/>
          <p:cNvGraphicFramePr>
            <a:graphicFrameLocks noChangeAspect="1"/>
          </p:cNvGraphicFramePr>
          <p:nvPr/>
        </p:nvGraphicFramePr>
        <p:xfrm>
          <a:off x="482600" y="1093820"/>
          <a:ext cx="8261350" cy="4708525"/>
        </p:xfrm>
        <a:graphic>
          <a:graphicData uri="http://schemas.openxmlformats.org/presentationml/2006/ole">
            <p:oleObj spid="_x0000_s526344" name="Equation" r:id="rId3" imgW="3467100" imgH="21336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36578"/>
            <a:ext cx="8434502" cy="55499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Kepler’s second law: Equal Areas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Conservation of Angular Momentum: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450565" name="Object 3"/>
          <p:cNvGraphicFramePr>
            <a:graphicFrameLocks noChangeAspect="1"/>
          </p:cNvGraphicFramePr>
          <p:nvPr/>
        </p:nvGraphicFramePr>
        <p:xfrm>
          <a:off x="847674" y="1749402"/>
          <a:ext cx="3330575" cy="3900488"/>
        </p:xfrm>
        <a:graphic>
          <a:graphicData uri="http://schemas.openxmlformats.org/presentationml/2006/ole">
            <p:oleObj spid="_x0000_s468999" name="Equation" r:id="rId3" imgW="1397000" imgH="1778000" progId="Equation.3">
              <p:embed/>
            </p:oleObj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V="1">
            <a:off x="2052603" y="4049723"/>
            <a:ext cx="584206" cy="51118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563785" y="3826441"/>
            <a:ext cx="25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35168" y="5583267"/>
            <a:ext cx="65723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the momentum of force or torque on the particle about the origin of the coordinate system.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rot="10800000">
            <a:off x="1906551" y="5546754"/>
            <a:ext cx="292104" cy="21907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2187558"/>
            <a:ext cx="8434502" cy="4198996"/>
          </a:xfrm>
        </p:spPr>
        <p:txBody>
          <a:bodyPr>
            <a:normAutofit/>
          </a:bodyPr>
          <a:lstStyle/>
          <a:p>
            <a:r>
              <a:rPr lang="en-US" dirty="0" smtClean="0"/>
              <a:t>If    and     are parallel, then            and                  .</a:t>
            </a:r>
          </a:p>
          <a:p>
            <a:endParaRPr lang="en-US" dirty="0" smtClean="0"/>
          </a:p>
          <a:p>
            <a:r>
              <a:rPr lang="en-US" dirty="0" smtClean="0"/>
              <a:t>Force of gravity 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                     angular momentum is conserved.</a:t>
            </a:r>
          </a:p>
          <a:p>
            <a:r>
              <a:rPr lang="en-US" dirty="0" smtClean="0"/>
              <a:t>Angular momentum and areal velocity of a particle moving in a central field.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450565" name="Object 3"/>
          <p:cNvGraphicFramePr>
            <a:graphicFrameLocks noChangeAspect="1"/>
          </p:cNvGraphicFramePr>
          <p:nvPr/>
        </p:nvGraphicFramePr>
        <p:xfrm>
          <a:off x="738135" y="909603"/>
          <a:ext cx="1423988" cy="501650"/>
        </p:xfrm>
        <a:graphic>
          <a:graphicData uri="http://schemas.openxmlformats.org/presentationml/2006/ole">
            <p:oleObj spid="_x0000_s470051" name="Equation" r:id="rId3" imgW="596900" imgH="228600" progId="Equation.3">
              <p:embed/>
            </p:oleObj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198655" y="1019142"/>
            <a:ext cx="328617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angular momentum.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70019" name="Object 3"/>
          <p:cNvGraphicFramePr>
            <a:graphicFrameLocks noChangeAspect="1"/>
          </p:cNvGraphicFramePr>
          <p:nvPr/>
        </p:nvGraphicFramePr>
        <p:xfrm>
          <a:off x="665109" y="1493811"/>
          <a:ext cx="1512888" cy="446088"/>
        </p:xfrm>
        <a:graphic>
          <a:graphicData uri="http://schemas.openxmlformats.org/presentationml/2006/ole">
            <p:oleObj spid="_x0000_s470052" name="Equation" r:id="rId4" imgW="634725" imgH="203112" progId="Equation.3">
              <p:embed/>
            </p:oleObj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235168" y="1493811"/>
            <a:ext cx="146052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torque.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2928915" y="3611565"/>
          <a:ext cx="2090738" cy="863600"/>
        </p:xfrm>
        <a:graphic>
          <a:graphicData uri="http://schemas.openxmlformats.org/presentationml/2006/ole">
            <p:oleObj spid="_x0000_s470053" name="Equation" r:id="rId5" imgW="875920" imgH="393529" progId="Equation.3">
              <p:embed/>
            </p:oleObj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1092157" y="2004993"/>
            <a:ext cx="6278629" cy="919162"/>
            <a:chOff x="1092157" y="2004993"/>
            <a:chExt cx="6278629" cy="919162"/>
          </a:xfrm>
        </p:grpSpPr>
        <p:graphicFrame>
          <p:nvGraphicFramePr>
            <p:cNvPr id="470021" name="Object 5"/>
            <p:cNvGraphicFramePr>
              <a:graphicFrameLocks noChangeAspect="1"/>
            </p:cNvGraphicFramePr>
            <p:nvPr/>
          </p:nvGraphicFramePr>
          <p:xfrm>
            <a:off x="1951007" y="2170101"/>
            <a:ext cx="393700" cy="419100"/>
          </p:xfrm>
          <a:graphic>
            <a:graphicData uri="http://schemas.openxmlformats.org/presentationml/2006/ole">
              <p:oleObj spid="_x0000_s470054" name="Equation" r:id="rId6" imgW="164957" imgH="190335" progId="Equation.3">
                <p:embed/>
              </p:oleObj>
            </a:graphicData>
          </a:graphic>
        </p:graphicFrame>
        <p:graphicFrame>
          <p:nvGraphicFramePr>
            <p:cNvPr id="470022" name="Object 6"/>
            <p:cNvGraphicFramePr>
              <a:graphicFrameLocks noChangeAspect="1"/>
            </p:cNvGraphicFramePr>
            <p:nvPr/>
          </p:nvGraphicFramePr>
          <p:xfrm>
            <a:off x="1092157" y="2260584"/>
            <a:ext cx="303212" cy="334963"/>
          </p:xfrm>
          <a:graphic>
            <a:graphicData uri="http://schemas.openxmlformats.org/presentationml/2006/ole">
              <p:oleObj spid="_x0000_s470055" name="Equation" r:id="rId7" imgW="126835" imgH="152202" progId="Equation.3">
                <p:embed/>
              </p:oleObj>
            </a:graphicData>
          </a:graphic>
        </p:graphicFrame>
        <p:graphicFrame>
          <p:nvGraphicFramePr>
            <p:cNvPr id="470024" name="Object 8"/>
            <p:cNvGraphicFramePr>
              <a:graphicFrameLocks noChangeAspect="1"/>
            </p:cNvGraphicFramePr>
            <p:nvPr/>
          </p:nvGraphicFramePr>
          <p:xfrm>
            <a:off x="4729178" y="2187558"/>
            <a:ext cx="938212" cy="446088"/>
          </p:xfrm>
          <a:graphic>
            <a:graphicData uri="http://schemas.openxmlformats.org/presentationml/2006/ole">
              <p:oleObj spid="_x0000_s470056" name="Equation" r:id="rId8" imgW="393529" imgH="203112" progId="Equation.3">
                <p:embed/>
              </p:oleObj>
            </a:graphicData>
          </a:graphic>
        </p:graphicFrame>
        <p:graphicFrame>
          <p:nvGraphicFramePr>
            <p:cNvPr id="470025" name="Object 9"/>
            <p:cNvGraphicFramePr>
              <a:graphicFrameLocks noChangeAspect="1"/>
            </p:cNvGraphicFramePr>
            <p:nvPr/>
          </p:nvGraphicFramePr>
          <p:xfrm>
            <a:off x="6251598" y="2004993"/>
            <a:ext cx="1119188" cy="919162"/>
          </p:xfrm>
          <a:graphic>
            <a:graphicData uri="http://schemas.openxmlformats.org/presentationml/2006/ole">
              <p:oleObj spid="_x0000_s470057" name="Equation" r:id="rId9" imgW="469900" imgH="419100" progId="Equation.3">
                <p:embed/>
              </p:oleObj>
            </a:graphicData>
          </a:graphic>
        </p:graphicFrame>
      </p:grpSp>
      <p:graphicFrame>
        <p:nvGraphicFramePr>
          <p:cNvPr id="470026" name="Object 10"/>
          <p:cNvGraphicFramePr>
            <a:graphicFrameLocks noChangeAspect="1"/>
          </p:cNvGraphicFramePr>
          <p:nvPr/>
        </p:nvGraphicFramePr>
        <p:xfrm>
          <a:off x="1185841" y="4560903"/>
          <a:ext cx="1816100" cy="446088"/>
        </p:xfrm>
        <a:graphic>
          <a:graphicData uri="http://schemas.openxmlformats.org/presentationml/2006/ole">
            <p:oleObj spid="_x0000_s470058" name="Equation" r:id="rId10" imgW="761669" imgH="203112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36578"/>
            <a:ext cx="8434502" cy="511181"/>
          </a:xfrm>
        </p:spPr>
        <p:txBody>
          <a:bodyPr>
            <a:normAutofit/>
          </a:bodyPr>
          <a:lstStyle/>
          <a:p>
            <a:r>
              <a:rPr lang="en-US" dirty="0" smtClean="0"/>
              <a:t>Consider a planet orbiting the sun: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50565" name="Object 3"/>
          <p:cNvGraphicFramePr>
            <a:graphicFrameLocks noChangeAspect="1"/>
          </p:cNvGraphicFramePr>
          <p:nvPr/>
        </p:nvGraphicFramePr>
        <p:xfrm>
          <a:off x="711200" y="1327150"/>
          <a:ext cx="5321300" cy="4903788"/>
        </p:xfrm>
        <a:graphic>
          <a:graphicData uri="http://schemas.openxmlformats.org/presentationml/2006/ole">
            <p:oleObj spid="_x0000_s471059" name="Equation" r:id="rId3" imgW="2234880" imgH="2234880" progId="Equation.DSMT4">
              <p:embed/>
            </p:oleObj>
          </a:graphicData>
        </a:graphic>
      </p:graphicFrame>
      <p:grpSp>
        <p:nvGrpSpPr>
          <p:cNvPr id="72" name="Group 71"/>
          <p:cNvGrpSpPr/>
          <p:nvPr/>
        </p:nvGrpSpPr>
        <p:grpSpPr>
          <a:xfrm>
            <a:off x="5776929" y="1822428"/>
            <a:ext cx="2273327" cy="1497033"/>
            <a:chOff x="5886468" y="1895454"/>
            <a:chExt cx="2273327" cy="1497033"/>
          </a:xfrm>
        </p:grpSpPr>
        <p:grpSp>
          <p:nvGrpSpPr>
            <p:cNvPr id="49" name="Group 48"/>
            <p:cNvGrpSpPr/>
            <p:nvPr/>
          </p:nvGrpSpPr>
          <p:grpSpPr>
            <a:xfrm>
              <a:off x="7967709" y="2114532"/>
              <a:ext cx="182565" cy="400104"/>
              <a:chOff x="6726267" y="1676376"/>
              <a:chExt cx="182565" cy="400104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799293" y="1968480"/>
                <a:ext cx="109539" cy="1080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6634985" y="1767658"/>
                <a:ext cx="292103" cy="109539"/>
              </a:xfrm>
              <a:prstGeom prst="line">
                <a:avLst/>
              </a:prstGeom>
              <a:ln>
                <a:head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7" name="Oval 66"/>
            <p:cNvSpPr/>
            <p:nvPr/>
          </p:nvSpPr>
          <p:spPr>
            <a:xfrm>
              <a:off x="5886468" y="3100383"/>
              <a:ext cx="255591" cy="292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10800000" flipV="1">
              <a:off x="6019187" y="2479662"/>
              <a:ext cx="2008215" cy="766773"/>
            </a:xfrm>
            <a:prstGeom prst="line">
              <a:avLst/>
            </a:prstGeom>
            <a:ln>
              <a:headEnd type="arrow"/>
              <a:tailEnd type="oval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aphicFrame>
          <p:nvGraphicFramePr>
            <p:cNvPr id="471048" name="Object 8"/>
            <p:cNvGraphicFramePr>
              <a:graphicFrameLocks noChangeAspect="1"/>
            </p:cNvGraphicFramePr>
            <p:nvPr/>
          </p:nvGraphicFramePr>
          <p:xfrm>
            <a:off x="6872319" y="2516174"/>
            <a:ext cx="301625" cy="298449"/>
          </p:xfrm>
          <a:graphic>
            <a:graphicData uri="http://schemas.openxmlformats.org/presentationml/2006/ole">
              <p:oleObj spid="_x0000_s471060" name="Equation" r:id="rId4" imgW="126835" imgH="152202" progId="Equation.3">
                <p:embed/>
              </p:oleObj>
            </a:graphicData>
          </a:graphic>
        </p:graphicFrame>
        <p:graphicFrame>
          <p:nvGraphicFramePr>
            <p:cNvPr id="471049" name="Object 9"/>
            <p:cNvGraphicFramePr>
              <a:graphicFrameLocks noChangeAspect="1"/>
            </p:cNvGraphicFramePr>
            <p:nvPr/>
          </p:nvGraphicFramePr>
          <p:xfrm>
            <a:off x="7858170" y="1895454"/>
            <a:ext cx="301625" cy="288924"/>
          </p:xfrm>
          <a:graphic>
            <a:graphicData uri="http://schemas.openxmlformats.org/presentationml/2006/ole">
              <p:oleObj spid="_x0000_s471061" name="Equation" r:id="rId5" imgW="126780" imgH="164814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44" y="836577"/>
            <a:ext cx="8434502" cy="4746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Area swept out by the radius vector: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450565" name="Object 3"/>
          <p:cNvGraphicFramePr>
            <a:graphicFrameLocks noChangeAspect="1"/>
          </p:cNvGraphicFramePr>
          <p:nvPr/>
        </p:nvGraphicFramePr>
        <p:xfrm>
          <a:off x="781050" y="1238250"/>
          <a:ext cx="2784475" cy="5345113"/>
        </p:xfrm>
        <a:graphic>
          <a:graphicData uri="http://schemas.openxmlformats.org/presentationml/2006/ole">
            <p:oleObj spid="_x0000_s472088" name="Equation" r:id="rId3" imgW="1168400" imgH="2438400" progId="Equation.3">
              <p:embed/>
            </p:oleObj>
          </a:graphicData>
        </a:graphic>
      </p:graphicFrame>
      <p:grpSp>
        <p:nvGrpSpPr>
          <p:cNvPr id="6" name="Group 101"/>
          <p:cNvGrpSpPr/>
          <p:nvPr/>
        </p:nvGrpSpPr>
        <p:grpSpPr>
          <a:xfrm>
            <a:off x="5046669" y="2078019"/>
            <a:ext cx="3067092" cy="1284300"/>
            <a:chOff x="5959494" y="5072085"/>
            <a:chExt cx="3067092" cy="1284300"/>
          </a:xfrm>
        </p:grpSpPr>
        <p:cxnSp>
          <p:nvCxnSpPr>
            <p:cNvPr id="99" name="Straight Connector 98"/>
            <p:cNvCxnSpPr/>
            <p:nvPr/>
          </p:nvCxnSpPr>
          <p:spPr>
            <a:xfrm flipV="1">
              <a:off x="7785144" y="5838858"/>
              <a:ext cx="627069" cy="129273"/>
            </a:xfrm>
            <a:prstGeom prst="line">
              <a:avLst/>
            </a:prstGeom>
            <a:ln>
              <a:prstDash val="dash"/>
              <a:headEnd type="non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7" name="Group 100"/>
            <p:cNvGrpSpPr/>
            <p:nvPr/>
          </p:nvGrpSpPr>
          <p:grpSpPr>
            <a:xfrm>
              <a:off x="5959494" y="5072085"/>
              <a:ext cx="3067092" cy="1284300"/>
              <a:chOff x="5959494" y="5072085"/>
              <a:chExt cx="3067092" cy="1284300"/>
            </a:xfrm>
          </p:grpSpPr>
          <p:grpSp>
            <p:nvGrpSpPr>
              <p:cNvPr id="8" name="Group 94"/>
              <p:cNvGrpSpPr/>
              <p:nvPr/>
            </p:nvGrpSpPr>
            <p:grpSpPr>
              <a:xfrm>
                <a:off x="5959494" y="5072085"/>
                <a:ext cx="1862163" cy="1241441"/>
                <a:chOff x="5813442" y="5400703"/>
                <a:chExt cx="1314468" cy="766773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5813442" y="5437215"/>
                  <a:ext cx="1277955" cy="730261"/>
                </a:xfrm>
                <a:prstGeom prst="line">
                  <a:avLst/>
                </a:prstGeom>
                <a:ln>
                  <a:headEnd type="none"/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5813442" y="5948397"/>
                  <a:ext cx="1314468" cy="219078"/>
                </a:xfrm>
                <a:prstGeom prst="line">
                  <a:avLst/>
                </a:prstGeom>
                <a:ln>
                  <a:headEnd type="oval"/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 flipH="1" flipV="1">
                  <a:off x="6825291" y="5666809"/>
                  <a:ext cx="568725" cy="36513"/>
                </a:xfrm>
                <a:prstGeom prst="line">
                  <a:avLst/>
                </a:prstGeom>
                <a:ln>
                  <a:headEnd type="none"/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Arc 77"/>
              <p:cNvSpPr/>
              <p:nvPr/>
            </p:nvSpPr>
            <p:spPr>
              <a:xfrm>
                <a:off x="7675606" y="5802346"/>
                <a:ext cx="255590" cy="255590"/>
              </a:xfrm>
              <a:prstGeom prst="arc">
                <a:avLst/>
              </a:prstGeom>
              <a:ln>
                <a:head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83" name="Object 22"/>
              <p:cNvGraphicFramePr>
                <a:graphicFrameLocks noChangeAspect="1"/>
              </p:cNvGraphicFramePr>
              <p:nvPr/>
            </p:nvGraphicFramePr>
            <p:xfrm>
              <a:off x="7904210" y="5656293"/>
              <a:ext cx="173038" cy="252412"/>
            </p:xfrm>
            <a:graphic>
              <a:graphicData uri="http://schemas.openxmlformats.org/presentationml/2006/ole">
                <p:oleObj spid="_x0000_s472089" name="Equation" r:id="rId4" imgW="126835" imgH="202936" progId="Equation.3">
                  <p:embed/>
                </p:oleObj>
              </a:graphicData>
            </a:graphic>
          </p:graphicFrame>
          <p:graphicFrame>
            <p:nvGraphicFramePr>
              <p:cNvPr id="97" name="Object 8"/>
              <p:cNvGraphicFramePr>
                <a:graphicFrameLocks noChangeAspect="1"/>
              </p:cNvGraphicFramePr>
              <p:nvPr/>
            </p:nvGraphicFramePr>
            <p:xfrm>
              <a:off x="6981858" y="6057936"/>
              <a:ext cx="301625" cy="298449"/>
            </p:xfrm>
            <a:graphic>
              <a:graphicData uri="http://schemas.openxmlformats.org/presentationml/2006/ole">
                <p:oleObj spid="_x0000_s472090" name="Equation" r:id="rId5" imgW="126835" imgH="152202" progId="Equation.3">
                  <p:embed/>
                </p:oleObj>
              </a:graphicData>
            </a:graphic>
          </p:graphicFrame>
          <p:graphicFrame>
            <p:nvGraphicFramePr>
              <p:cNvPr id="98" name="Object 8"/>
              <p:cNvGraphicFramePr>
                <a:graphicFrameLocks noChangeAspect="1"/>
              </p:cNvGraphicFramePr>
              <p:nvPr/>
            </p:nvGraphicFramePr>
            <p:xfrm>
              <a:off x="6735798" y="5353050"/>
              <a:ext cx="392112" cy="322263"/>
            </p:xfrm>
            <a:graphic>
              <a:graphicData uri="http://schemas.openxmlformats.org/presentationml/2006/ole">
                <p:oleObj spid="_x0000_s472091" name="Equation" r:id="rId6" imgW="164885" imgH="164885" progId="Equation.3">
                  <p:embed/>
                </p:oleObj>
              </a:graphicData>
            </a:graphic>
          </p:graphicFrame>
          <p:graphicFrame>
            <p:nvGraphicFramePr>
              <p:cNvPr id="471057" name="Object 17"/>
              <p:cNvGraphicFramePr>
                <a:graphicFrameLocks noChangeAspect="1"/>
              </p:cNvGraphicFramePr>
              <p:nvPr/>
            </p:nvGraphicFramePr>
            <p:xfrm>
              <a:off x="8077248" y="5619780"/>
              <a:ext cx="949338" cy="280986"/>
            </p:xfrm>
            <a:graphic>
              <a:graphicData uri="http://schemas.openxmlformats.org/presentationml/2006/ole">
                <p:oleObj spid="_x0000_s472092" name="Equation" r:id="rId7" imgW="558558" imgH="177723" progId="Equation.3">
                  <p:embed/>
                </p:oleObj>
              </a:graphicData>
            </a:graphic>
          </p:graphicFrame>
        </p:grpSp>
      </p:grpSp>
      <p:sp>
        <p:nvSpPr>
          <p:cNvPr id="66" name="Rectangle 65"/>
          <p:cNvSpPr/>
          <p:nvPr/>
        </p:nvSpPr>
        <p:spPr>
          <a:xfrm>
            <a:off x="2855889" y="5838858"/>
            <a:ext cx="5257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   </a:t>
            </a:r>
            <a:r>
              <a:rPr lang="en-US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L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 and </a:t>
            </a:r>
            <a:r>
              <a:rPr lang="en-US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 are constants </a:t>
            </a:r>
          </a:p>
          <a:p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sym typeface="Wingdings" pitchFamily="2" charset="2"/>
              </a:rPr>
              <a:t>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Equal area </a:t>
            </a:r>
            <a:r>
              <a:rPr lang="en-US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 in equal time </a:t>
            </a:r>
            <a:r>
              <a:rPr lang="en-US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dt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8801</TotalTime>
  <Words>1615</Words>
  <Application>Microsoft Office PowerPoint</Application>
  <PresentationFormat>On-screen Show (4:3)</PresentationFormat>
  <Paragraphs>312</Paragraphs>
  <Slides>53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Flow</vt:lpstr>
      <vt:lpstr>Equation</vt:lpstr>
      <vt:lpstr>MathType 6.0 Equation</vt:lpstr>
      <vt:lpstr>Classical Mechanics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Najah</dc:creator>
  <cp:lastModifiedBy>MAY</cp:lastModifiedBy>
  <cp:revision>2154</cp:revision>
  <dcterms:created xsi:type="dcterms:W3CDTF">2010-06-13T05:44:00Z</dcterms:created>
  <dcterms:modified xsi:type="dcterms:W3CDTF">2011-12-15T09:17:00Z</dcterms:modified>
</cp:coreProperties>
</file>