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83"/>
  </p:notesMasterIdLst>
  <p:handoutMasterIdLst>
    <p:handoutMasterId r:id="rId84"/>
  </p:handoutMasterIdLst>
  <p:sldIdLst>
    <p:sldId id="256" r:id="rId2"/>
    <p:sldId id="568" r:id="rId3"/>
    <p:sldId id="569" r:id="rId4"/>
    <p:sldId id="571" r:id="rId5"/>
    <p:sldId id="606" r:id="rId6"/>
    <p:sldId id="607" r:id="rId7"/>
    <p:sldId id="608" r:id="rId8"/>
    <p:sldId id="609" r:id="rId9"/>
    <p:sldId id="605" r:id="rId10"/>
    <p:sldId id="572" r:id="rId11"/>
    <p:sldId id="573" r:id="rId12"/>
    <p:sldId id="574" r:id="rId13"/>
    <p:sldId id="575" r:id="rId14"/>
    <p:sldId id="577" r:id="rId15"/>
    <p:sldId id="578" r:id="rId16"/>
    <p:sldId id="579" r:id="rId17"/>
    <p:sldId id="580" r:id="rId18"/>
    <p:sldId id="581" r:id="rId19"/>
    <p:sldId id="582" r:id="rId20"/>
    <p:sldId id="604" r:id="rId21"/>
    <p:sldId id="583" r:id="rId22"/>
    <p:sldId id="584" r:id="rId23"/>
    <p:sldId id="585" r:id="rId24"/>
    <p:sldId id="590" r:id="rId25"/>
    <p:sldId id="591" r:id="rId26"/>
    <p:sldId id="592" r:id="rId27"/>
    <p:sldId id="593" r:id="rId28"/>
    <p:sldId id="587" r:id="rId29"/>
    <p:sldId id="595" r:id="rId30"/>
    <p:sldId id="600" r:id="rId31"/>
    <p:sldId id="602" r:id="rId32"/>
    <p:sldId id="597" r:id="rId33"/>
    <p:sldId id="610" r:id="rId34"/>
    <p:sldId id="588" r:id="rId35"/>
    <p:sldId id="589" r:id="rId36"/>
    <p:sldId id="586" r:id="rId37"/>
    <p:sldId id="550" r:id="rId38"/>
    <p:sldId id="551" r:id="rId39"/>
    <p:sldId id="552" r:id="rId40"/>
    <p:sldId id="553" r:id="rId41"/>
    <p:sldId id="554" r:id="rId42"/>
    <p:sldId id="555" r:id="rId43"/>
    <p:sldId id="556" r:id="rId44"/>
    <p:sldId id="557" r:id="rId45"/>
    <p:sldId id="558" r:id="rId46"/>
    <p:sldId id="611" r:id="rId47"/>
    <p:sldId id="561" r:id="rId48"/>
    <p:sldId id="562" r:id="rId49"/>
    <p:sldId id="563" r:id="rId50"/>
    <p:sldId id="564" r:id="rId51"/>
    <p:sldId id="565" r:id="rId52"/>
    <p:sldId id="566" r:id="rId53"/>
    <p:sldId id="567" r:id="rId54"/>
    <p:sldId id="549" r:id="rId55"/>
    <p:sldId id="509" r:id="rId56"/>
    <p:sldId id="510" r:id="rId57"/>
    <p:sldId id="511" r:id="rId58"/>
    <p:sldId id="512" r:id="rId59"/>
    <p:sldId id="515" r:id="rId60"/>
    <p:sldId id="516" r:id="rId61"/>
    <p:sldId id="517" r:id="rId62"/>
    <p:sldId id="518" r:id="rId63"/>
    <p:sldId id="519" r:id="rId64"/>
    <p:sldId id="521" r:id="rId65"/>
    <p:sldId id="522" r:id="rId66"/>
    <p:sldId id="523" r:id="rId67"/>
    <p:sldId id="524" r:id="rId68"/>
    <p:sldId id="525" r:id="rId69"/>
    <p:sldId id="526" r:id="rId70"/>
    <p:sldId id="527" r:id="rId71"/>
    <p:sldId id="528" r:id="rId72"/>
    <p:sldId id="530" r:id="rId73"/>
    <p:sldId id="542" r:id="rId74"/>
    <p:sldId id="543" r:id="rId75"/>
    <p:sldId id="544" r:id="rId76"/>
    <p:sldId id="545" r:id="rId77"/>
    <p:sldId id="546" r:id="rId78"/>
    <p:sldId id="547" r:id="rId79"/>
    <p:sldId id="548" r:id="rId80"/>
    <p:sldId id="612" r:id="rId81"/>
    <p:sldId id="613"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4168" autoAdjust="0"/>
  </p:normalViewPr>
  <p:slideViewPr>
    <p:cSldViewPr>
      <p:cViewPr varScale="1">
        <p:scale>
          <a:sx n="73" d="100"/>
          <a:sy n="73" d="100"/>
        </p:scale>
        <p:origin x="-11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10" Type="http://schemas.openxmlformats.org/officeDocument/2006/relationships/image" Target="../media/image97.wmf"/><Relationship Id="rId4" Type="http://schemas.openxmlformats.org/officeDocument/2006/relationships/image" Target="../media/image91.wmf"/><Relationship Id="rId9" Type="http://schemas.openxmlformats.org/officeDocument/2006/relationships/image" Target="../media/image9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5" Type="http://schemas.openxmlformats.org/officeDocument/2006/relationships/image" Target="../media/image105.wmf"/><Relationship Id="rId4" Type="http://schemas.openxmlformats.org/officeDocument/2006/relationships/image" Target="../media/image104.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4" Type="http://schemas.openxmlformats.org/officeDocument/2006/relationships/image" Target="../media/image109.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5" Type="http://schemas.openxmlformats.org/officeDocument/2006/relationships/image" Target="../media/image121.wmf"/><Relationship Id="rId4" Type="http://schemas.openxmlformats.org/officeDocument/2006/relationships/image" Target="../media/image12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4" Type="http://schemas.openxmlformats.org/officeDocument/2006/relationships/image" Target="../media/image136.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41.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image" Target="../media/image144.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154.wmf"/><Relationship Id="rId3" Type="http://schemas.openxmlformats.org/officeDocument/2006/relationships/image" Target="../media/image149.wmf"/><Relationship Id="rId7" Type="http://schemas.openxmlformats.org/officeDocument/2006/relationships/image" Target="../media/image153.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2.wmf"/><Relationship Id="rId5" Type="http://schemas.openxmlformats.org/officeDocument/2006/relationships/image" Target="../media/image151.wmf"/><Relationship Id="rId10" Type="http://schemas.openxmlformats.org/officeDocument/2006/relationships/image" Target="../media/image156.wmf"/><Relationship Id="rId4" Type="http://schemas.openxmlformats.org/officeDocument/2006/relationships/image" Target="../media/image150.wmf"/><Relationship Id="rId9" Type="http://schemas.openxmlformats.org/officeDocument/2006/relationships/image" Target="../media/image155.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58.wmf"/><Relationship Id="rId1" Type="http://schemas.openxmlformats.org/officeDocument/2006/relationships/image" Target="../media/image157.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61.wmf"/><Relationship Id="rId1" Type="http://schemas.openxmlformats.org/officeDocument/2006/relationships/image" Target="../media/image160.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9.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71.w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178.wmf"/><Relationship Id="rId3" Type="http://schemas.openxmlformats.org/officeDocument/2006/relationships/image" Target="../media/image174.wmf"/><Relationship Id="rId7" Type="http://schemas.openxmlformats.org/officeDocument/2006/relationships/image" Target="../media/image177.wmf"/><Relationship Id="rId2" Type="http://schemas.openxmlformats.org/officeDocument/2006/relationships/image" Target="../media/image173.wmf"/><Relationship Id="rId1" Type="http://schemas.openxmlformats.org/officeDocument/2006/relationships/image" Target="../media/image172.wmf"/><Relationship Id="rId6" Type="http://schemas.openxmlformats.org/officeDocument/2006/relationships/image" Target="../media/image176.wmf"/><Relationship Id="rId11" Type="http://schemas.openxmlformats.org/officeDocument/2006/relationships/image" Target="../media/image181.wmf"/><Relationship Id="rId5" Type="http://schemas.openxmlformats.org/officeDocument/2006/relationships/image" Target="../media/image175.wmf"/><Relationship Id="rId10" Type="http://schemas.openxmlformats.org/officeDocument/2006/relationships/image" Target="../media/image180.wmf"/><Relationship Id="rId4" Type="http://schemas.openxmlformats.org/officeDocument/2006/relationships/image" Target="../media/image154.wmf"/><Relationship Id="rId9" Type="http://schemas.openxmlformats.org/officeDocument/2006/relationships/image" Target="../media/image179.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82.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83.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84.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8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187.wmf"/><Relationship Id="rId1" Type="http://schemas.openxmlformats.org/officeDocument/2006/relationships/image" Target="../media/image186.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8.wmf"/><Relationship Id="rId6" Type="http://schemas.openxmlformats.org/officeDocument/2006/relationships/image" Target="../media/image193.wmf"/><Relationship Id="rId5" Type="http://schemas.openxmlformats.org/officeDocument/2006/relationships/image" Target="../media/image192.wmf"/><Relationship Id="rId4" Type="http://schemas.openxmlformats.org/officeDocument/2006/relationships/image" Target="../media/image191.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95.wmf"/><Relationship Id="rId1" Type="http://schemas.openxmlformats.org/officeDocument/2006/relationships/image" Target="../media/image194.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97.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98.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99.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00.wmf"/></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202.wmf"/><Relationship Id="rId1" Type="http://schemas.openxmlformats.org/officeDocument/2006/relationships/image" Target="../media/image20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337824-DE58-4C77-BD2D-3E91DF2BB389}" type="datetimeFigureOut">
              <a:rPr lang="en-US" smtClean="0"/>
              <a:pPr/>
              <a:t>12/7/2011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3A70C9-793B-4923-8AB8-6FBA3E7D0AF9}" type="slidenum">
              <a:rPr lang="en-US" smtClean="0"/>
              <a:pPr/>
              <a:t>‹#›</a:t>
            </a:fld>
            <a:endParaRPr lang="en-US"/>
          </a:p>
        </p:txBody>
      </p:sp>
    </p:spTree>
    <p:extLst>
      <p:ext uri="{BB962C8B-B14F-4D97-AF65-F5344CB8AC3E}">
        <p14:creationId xmlns:p14="http://schemas.microsoft.com/office/powerpoint/2010/main" val="2925557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51F08-9655-42B1-92CE-944CD7215477}" type="datetimeFigureOut">
              <a:rPr lang="en-US" smtClean="0"/>
              <a:pPr/>
              <a:t>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24467-2AAC-40AE-A203-A29D1BEAE922}" type="slidenum">
              <a:rPr lang="en-US" smtClean="0"/>
              <a:pPr/>
              <a:t>‹#›</a:t>
            </a:fld>
            <a:endParaRPr lang="en-US"/>
          </a:p>
        </p:txBody>
      </p:sp>
    </p:spTree>
    <p:extLst>
      <p:ext uri="{BB962C8B-B14F-4D97-AF65-F5344CB8AC3E}">
        <p14:creationId xmlns:p14="http://schemas.microsoft.com/office/powerpoint/2010/main" val="357577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F24467-2AAC-40AE-A203-A29D1BEAE92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F24467-2AAC-40AE-A203-A29D1BEAE92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F24467-2AAC-40AE-A203-A29D1BEAE922}"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F24467-2AAC-40AE-A203-A29D1BEAE922}"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C8A9C700-7B7A-4DFD-8A14-677FB187F75A}" type="datetime1">
              <a:rPr lang="en-US" smtClean="0"/>
              <a:pPr>
                <a:defRPr/>
              </a:pPr>
              <a:t>12/7/2011</a:t>
            </a:fld>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A3F78C07-6D0A-4F72-BEE8-2726FD6F004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A9AB9DC-15F3-4D94-BCE6-3A77697856F1}" type="datetime1">
              <a:rPr lang="en-US" smtClean="0"/>
              <a:pPr>
                <a:defRPr/>
              </a:pPr>
              <a:t>12/7/2011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E9B993F-3A53-4508-8E08-D91B0564346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B01C3E1-F224-4090-B346-60EB44CEBBE7}" type="datetime1">
              <a:rPr lang="en-US" smtClean="0"/>
              <a:pPr>
                <a:defRPr/>
              </a:pPr>
              <a:t>12/7/2011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8758767-03EC-4BF8-A5EC-A7B21630549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3689DAA-BB29-44C1-A889-993FBE8A8AC8}" type="datetime1">
              <a:rPr lang="en-US" smtClean="0"/>
              <a:pPr>
                <a:defRPr/>
              </a:pPr>
              <a:t>12/7/2011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CB2EC2F-79A6-42C2-B4C5-0483EF9F552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4C74A53D-13F4-48C9-9D34-C4F0ADFC5B67}" type="datetime1">
              <a:rPr lang="en-US" smtClean="0"/>
              <a:pPr>
                <a:defRPr/>
              </a:pPr>
              <a:t>12/7/2011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EB7595D-1C3B-48B5-B55D-62F508F58AD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27CB720-1D00-4096-8DDC-EA6AFEAE83E9}" type="datetime1">
              <a:rPr lang="en-US" smtClean="0"/>
              <a:pPr>
                <a:defRPr/>
              </a:pPr>
              <a:t>12/7/2011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FE2B645-F11A-4483-AD73-C82268A2357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1EBB667C-24D4-43BF-A61A-9E7202528F5A}" type="datetime1">
              <a:rPr lang="en-US" smtClean="0"/>
              <a:pPr>
                <a:defRPr/>
              </a:pPr>
              <a:t>12/7/2011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3C6AAD1-D6C9-4198-8D8B-530F215919C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5A245B06-E574-4D7F-B0A4-12C49534D6DC}" type="datetime1">
              <a:rPr lang="en-US" smtClean="0"/>
              <a:pPr>
                <a:defRPr/>
              </a:pPr>
              <a:t>12/7/2011</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59DD59C-9F2E-43B7-9631-C28720B65F3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3D15814-E374-4DAA-87C1-5624BD2C4089}" type="datetime1">
              <a:rPr lang="en-US" smtClean="0"/>
              <a:pPr>
                <a:defRPr/>
              </a:pPr>
              <a:t>12/7/2011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D359E2C-8294-4BF0-86FD-FEC51FB77FA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02AD665-D3DF-48AC-BC51-D44D67011602}" type="datetime1">
              <a:rPr lang="en-US" smtClean="0"/>
              <a:pPr>
                <a:defRPr/>
              </a:pPr>
              <a:t>12/7/2011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67F0BA5-B4E8-4ADA-A1AD-6A94ECB3597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51E8E766-0EA3-4B89-B0B7-30AF2AB86DB9}" type="datetime1">
              <a:rPr lang="en-US" smtClean="0"/>
              <a:pPr>
                <a:defRPr/>
              </a:pPr>
              <a:t>12/7/2011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6C7D029E-768B-4F2F-8E6C-42B9C8B7A453}"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816061E0-4C0F-4AFF-93D5-44C2B26EA124}" type="datetime1">
              <a:rPr lang="en-US" smtClean="0"/>
              <a:pPr>
                <a:defRPr/>
              </a:pPr>
              <a:t>12/7/2011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7830C5A-BAD9-4528-93DB-A510A8E96014}"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21.bin"/><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23.bin"/><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6.wmf"/><Relationship Id="rId5" Type="http://schemas.openxmlformats.org/officeDocument/2006/relationships/oleObject" Target="../embeddings/oleObject25.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9.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4.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8.wmf"/></Relationships>
</file>

<file path=ppt/slides/_rels/slide1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0.wmf"/><Relationship Id="rId5" Type="http://schemas.openxmlformats.org/officeDocument/2006/relationships/oleObject" Target="../embeddings/oleObject39.bin"/><Relationship Id="rId4" Type="http://schemas.openxmlformats.org/officeDocument/2006/relationships/image" Target="../media/image39.wmf"/></Relationships>
</file>

<file path=ppt/slides/_rels/slide1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3.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4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7.wmf"/><Relationship Id="rId5" Type="http://schemas.openxmlformats.org/officeDocument/2006/relationships/oleObject" Target="../embeddings/oleObject47.bin"/><Relationship Id="rId4" Type="http://schemas.openxmlformats.org/officeDocument/2006/relationships/image" Target="../media/image46.wmf"/></Relationships>
</file>

<file path=ppt/slides/_rels/slide19.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9.wmf"/><Relationship Id="rId5" Type="http://schemas.openxmlformats.org/officeDocument/2006/relationships/oleObject" Target="../embeddings/oleObject49.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5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3.wmf"/><Relationship Id="rId5" Type="http://schemas.openxmlformats.org/officeDocument/2006/relationships/oleObject" Target="../embeddings/oleObject53.bin"/><Relationship Id="rId4" Type="http://schemas.openxmlformats.org/officeDocument/2006/relationships/image" Target="../media/image52.wmf"/></Relationships>
</file>

<file path=ppt/slides/_rels/slide21.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5.wmf"/><Relationship Id="rId5" Type="http://schemas.openxmlformats.org/officeDocument/2006/relationships/oleObject" Target="../embeddings/oleObject55.bin"/><Relationship Id="rId4" Type="http://schemas.openxmlformats.org/officeDocument/2006/relationships/image" Target="../media/image54.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1.wmf"/><Relationship Id="rId3" Type="http://schemas.openxmlformats.org/officeDocument/2006/relationships/oleObject" Target="../embeddings/oleObject57.bin"/><Relationship Id="rId7" Type="http://schemas.openxmlformats.org/officeDocument/2006/relationships/image" Target="../media/image62.png"/><Relationship Id="rId12"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8.wmf"/><Relationship Id="rId11" Type="http://schemas.openxmlformats.org/officeDocument/2006/relationships/image" Target="../media/image60.wmf"/><Relationship Id="rId5" Type="http://schemas.openxmlformats.org/officeDocument/2006/relationships/oleObject" Target="../embeddings/oleObject58.bin"/><Relationship Id="rId10" Type="http://schemas.openxmlformats.org/officeDocument/2006/relationships/oleObject" Target="../embeddings/oleObject60.bin"/><Relationship Id="rId4" Type="http://schemas.openxmlformats.org/officeDocument/2006/relationships/image" Target="../media/image57.wmf"/><Relationship Id="rId9" Type="http://schemas.openxmlformats.org/officeDocument/2006/relationships/image" Target="../media/image5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3.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63.bin"/><Relationship Id="rId5" Type="http://schemas.openxmlformats.org/officeDocument/2006/relationships/image" Target="../media/image63.wmf"/><Relationship Id="rId4" Type="http://schemas.openxmlformats.org/officeDocument/2006/relationships/oleObject" Target="../embeddings/oleObject62.bin"/><Relationship Id="rId9" Type="http://schemas.openxmlformats.org/officeDocument/2006/relationships/image" Target="../media/image65.wmf"/></Relationships>
</file>

<file path=ppt/slides/_rels/slide24.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7.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8.bin"/><Relationship Id="rId14" Type="http://schemas.openxmlformats.org/officeDocument/2006/relationships/image" Target="../media/image71.wmf"/></Relationships>
</file>

<file path=ppt/slides/_rels/slide25.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3.wmf"/><Relationship Id="rId5" Type="http://schemas.openxmlformats.org/officeDocument/2006/relationships/oleObject" Target="../embeddings/oleObject72.bin"/><Relationship Id="rId4" Type="http://schemas.openxmlformats.org/officeDocument/2006/relationships/image" Target="../media/image7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6.wmf"/><Relationship Id="rId5" Type="http://schemas.openxmlformats.org/officeDocument/2006/relationships/oleObject" Target="../embeddings/oleObject75.bin"/><Relationship Id="rId4" Type="http://schemas.openxmlformats.org/officeDocument/2006/relationships/image" Target="../media/image75.wmf"/></Relationships>
</file>

<file path=ppt/slides/_rels/slide27.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81.bin"/><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image" Target="../media/image83.wmf"/><Relationship Id="rId1" Type="http://schemas.openxmlformats.org/officeDocument/2006/relationships/vmlDrawing" Target="../drawings/vmlDrawing25.vml"/><Relationship Id="rId6" Type="http://schemas.openxmlformats.org/officeDocument/2006/relationships/image" Target="../media/image78.wmf"/><Relationship Id="rId11" Type="http://schemas.openxmlformats.org/officeDocument/2006/relationships/oleObject" Target="../embeddings/oleObject80.bin"/><Relationship Id="rId5" Type="http://schemas.openxmlformats.org/officeDocument/2006/relationships/oleObject" Target="../embeddings/oleObject77.bin"/><Relationship Id="rId15" Type="http://schemas.openxmlformats.org/officeDocument/2006/relationships/oleObject" Target="../embeddings/oleObject82.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9.bin"/><Relationship Id="rId14" Type="http://schemas.openxmlformats.org/officeDocument/2006/relationships/image" Target="../media/image82.wmf"/></Relationships>
</file>

<file path=ppt/slides/_rels/slide28.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5.wmf"/><Relationship Id="rId5" Type="http://schemas.openxmlformats.org/officeDocument/2006/relationships/oleObject" Target="../embeddings/oleObject84.bin"/><Relationship Id="rId4" Type="http://schemas.openxmlformats.org/officeDocument/2006/relationships/image" Target="../media/image8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87.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3" Type="http://schemas.openxmlformats.org/officeDocument/2006/relationships/notesSlide" Target="../notesSlides/notesSlide2.xml"/><Relationship Id="rId7" Type="http://schemas.openxmlformats.org/officeDocument/2006/relationships/image" Target="../media/image5.wmf"/><Relationship Id="rId12"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0.png"/><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 Id="rId1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92.bin"/><Relationship Id="rId18" Type="http://schemas.openxmlformats.org/officeDocument/2006/relationships/image" Target="../media/image95.wmf"/><Relationship Id="rId3" Type="http://schemas.openxmlformats.org/officeDocument/2006/relationships/oleObject" Target="../embeddings/oleObject87.bin"/><Relationship Id="rId21" Type="http://schemas.openxmlformats.org/officeDocument/2006/relationships/oleObject" Target="../embeddings/oleObject96.bin"/><Relationship Id="rId7" Type="http://schemas.openxmlformats.org/officeDocument/2006/relationships/oleObject" Target="../embeddings/oleObject89.bin"/><Relationship Id="rId12" Type="http://schemas.openxmlformats.org/officeDocument/2006/relationships/image" Target="../media/image92.wmf"/><Relationship Id="rId17" Type="http://schemas.openxmlformats.org/officeDocument/2006/relationships/oleObject" Target="../embeddings/oleObject94.bin"/><Relationship Id="rId2" Type="http://schemas.openxmlformats.org/officeDocument/2006/relationships/slideLayout" Target="../slideLayouts/slideLayout2.xml"/><Relationship Id="rId16" Type="http://schemas.openxmlformats.org/officeDocument/2006/relationships/image" Target="../media/image94.wmf"/><Relationship Id="rId20" Type="http://schemas.openxmlformats.org/officeDocument/2006/relationships/image" Target="../media/image96.wmf"/><Relationship Id="rId1" Type="http://schemas.openxmlformats.org/officeDocument/2006/relationships/vmlDrawing" Target="../drawings/vmlDrawing28.vml"/><Relationship Id="rId6" Type="http://schemas.openxmlformats.org/officeDocument/2006/relationships/image" Target="../media/image89.w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oleObject" Target="../embeddings/oleObject93.bin"/><Relationship Id="rId10" Type="http://schemas.openxmlformats.org/officeDocument/2006/relationships/image" Target="../media/image91.wmf"/><Relationship Id="rId19" Type="http://schemas.openxmlformats.org/officeDocument/2006/relationships/oleObject" Target="../embeddings/oleObject95.bin"/><Relationship Id="rId4" Type="http://schemas.openxmlformats.org/officeDocument/2006/relationships/image" Target="../media/image88.wmf"/><Relationship Id="rId9" Type="http://schemas.openxmlformats.org/officeDocument/2006/relationships/oleObject" Target="../embeddings/oleObject90.bin"/><Relationship Id="rId14" Type="http://schemas.openxmlformats.org/officeDocument/2006/relationships/image" Target="../media/image93.wmf"/><Relationship Id="rId22" Type="http://schemas.openxmlformats.org/officeDocument/2006/relationships/image" Target="../media/image9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9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9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00.wmf"/></Relationships>
</file>

<file path=ppt/slides/_rels/slide34.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02.wmf"/><Relationship Id="rId11" Type="http://schemas.openxmlformats.org/officeDocument/2006/relationships/oleObject" Target="../embeddings/oleObject104.bin"/><Relationship Id="rId5" Type="http://schemas.openxmlformats.org/officeDocument/2006/relationships/oleObject" Target="../embeddings/oleObject101.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103.bin"/></Relationships>
</file>

<file path=ppt/slides/_rels/slide35.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105.bin"/><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07.wmf"/><Relationship Id="rId5" Type="http://schemas.openxmlformats.org/officeDocument/2006/relationships/oleObject" Target="../embeddings/oleObject106.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108.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11.wmf"/><Relationship Id="rId5" Type="http://schemas.openxmlformats.org/officeDocument/2006/relationships/oleObject" Target="../embeddings/oleObject110.bin"/><Relationship Id="rId4" Type="http://schemas.openxmlformats.org/officeDocument/2006/relationships/image" Target="../media/image110.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13.wmf"/><Relationship Id="rId5" Type="http://schemas.openxmlformats.org/officeDocument/2006/relationships/oleObject" Target="../embeddings/oleObject112.bin"/><Relationship Id="rId4" Type="http://schemas.openxmlformats.org/officeDocument/2006/relationships/image" Target="../media/image11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15.wmf"/><Relationship Id="rId5" Type="http://schemas.openxmlformats.org/officeDocument/2006/relationships/oleObject" Target="../embeddings/oleObject114.bin"/><Relationship Id="rId4" Type="http://schemas.openxmlformats.org/officeDocument/2006/relationships/image" Target="../media/image114.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116.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40.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116.bin"/><Relationship Id="rId7" Type="http://schemas.openxmlformats.org/officeDocument/2006/relationships/oleObject" Target="../embeddings/oleObject118.bin"/><Relationship Id="rId12" Type="http://schemas.openxmlformats.org/officeDocument/2006/relationships/image" Target="../media/image121.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18.wmf"/><Relationship Id="rId11" Type="http://schemas.openxmlformats.org/officeDocument/2006/relationships/oleObject" Target="../embeddings/oleObject120.bin"/><Relationship Id="rId5" Type="http://schemas.openxmlformats.org/officeDocument/2006/relationships/oleObject" Target="../embeddings/oleObject117.bin"/><Relationship Id="rId10" Type="http://schemas.openxmlformats.org/officeDocument/2006/relationships/image" Target="../media/image120.wmf"/><Relationship Id="rId4" Type="http://schemas.openxmlformats.org/officeDocument/2006/relationships/image" Target="../media/image117.wmf"/><Relationship Id="rId9" Type="http://schemas.openxmlformats.org/officeDocument/2006/relationships/oleObject" Target="../embeddings/oleObject119.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12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2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2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26.wmf"/><Relationship Id="rId5" Type="http://schemas.openxmlformats.org/officeDocument/2006/relationships/oleObject" Target="../embeddings/oleObject125.bin"/><Relationship Id="rId4" Type="http://schemas.openxmlformats.org/officeDocument/2006/relationships/image" Target="../media/image125.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notesSlide" Target="../notesSlides/notesSlide4.xml"/><Relationship Id="rId7" Type="http://schemas.openxmlformats.org/officeDocument/2006/relationships/image" Target="../media/image128.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27.bin"/><Relationship Id="rId5" Type="http://schemas.openxmlformats.org/officeDocument/2006/relationships/image" Target="../media/image127.wmf"/><Relationship Id="rId4" Type="http://schemas.openxmlformats.org/officeDocument/2006/relationships/oleObject" Target="../embeddings/oleObject126.bin"/><Relationship Id="rId9" Type="http://schemas.openxmlformats.org/officeDocument/2006/relationships/image" Target="../media/image129.wmf"/></Relationships>
</file>

<file path=ppt/slides/_rels/slide46.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29.bin"/><Relationship Id="rId7"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31.wmf"/><Relationship Id="rId5" Type="http://schemas.openxmlformats.org/officeDocument/2006/relationships/oleObject" Target="../embeddings/oleObject130.bin"/><Relationship Id="rId4" Type="http://schemas.openxmlformats.org/officeDocument/2006/relationships/image" Target="../media/image130.wmf"/></Relationships>
</file>

<file path=ppt/slides/_rels/slide47.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132.bin"/><Relationship Id="rId7"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34.wmf"/><Relationship Id="rId5" Type="http://schemas.openxmlformats.org/officeDocument/2006/relationships/oleObject" Target="../embeddings/oleObject133.bin"/><Relationship Id="rId10" Type="http://schemas.openxmlformats.org/officeDocument/2006/relationships/image" Target="../media/image136.wmf"/><Relationship Id="rId4" Type="http://schemas.openxmlformats.org/officeDocument/2006/relationships/image" Target="../media/image133.wmf"/><Relationship Id="rId9" Type="http://schemas.openxmlformats.org/officeDocument/2006/relationships/oleObject" Target="../embeddings/oleObject13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137.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138.wmf"/></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139.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140.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14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43.wmf"/><Relationship Id="rId5" Type="http://schemas.openxmlformats.org/officeDocument/2006/relationships/oleObject" Target="../embeddings/oleObject142.bin"/><Relationship Id="rId4" Type="http://schemas.openxmlformats.org/officeDocument/2006/relationships/image" Target="../media/image142.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145.wmf"/><Relationship Id="rId5" Type="http://schemas.openxmlformats.org/officeDocument/2006/relationships/oleObject" Target="../embeddings/oleObject144.bin"/><Relationship Id="rId4" Type="http://schemas.openxmlformats.org/officeDocument/2006/relationships/image" Target="../media/image144.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image" Target="../media/image146.wmf"/></Relationships>
</file>

<file path=ppt/slides/_rels/slide56.xml.rels><?xml version="1.0" encoding="UTF-8" standalone="yes"?>
<Relationships xmlns="http://schemas.openxmlformats.org/package/2006/relationships"><Relationship Id="rId8" Type="http://schemas.openxmlformats.org/officeDocument/2006/relationships/image" Target="../media/image149.wmf"/><Relationship Id="rId13" Type="http://schemas.openxmlformats.org/officeDocument/2006/relationships/oleObject" Target="../embeddings/oleObject151.bin"/><Relationship Id="rId18" Type="http://schemas.openxmlformats.org/officeDocument/2006/relationships/image" Target="../media/image154.wmf"/><Relationship Id="rId3" Type="http://schemas.openxmlformats.org/officeDocument/2006/relationships/oleObject" Target="../embeddings/oleObject146.bin"/><Relationship Id="rId21" Type="http://schemas.openxmlformats.org/officeDocument/2006/relationships/oleObject" Target="../embeddings/oleObject155.bin"/><Relationship Id="rId7" Type="http://schemas.openxmlformats.org/officeDocument/2006/relationships/oleObject" Target="../embeddings/oleObject148.bin"/><Relationship Id="rId12" Type="http://schemas.openxmlformats.org/officeDocument/2006/relationships/image" Target="../media/image151.wmf"/><Relationship Id="rId17" Type="http://schemas.openxmlformats.org/officeDocument/2006/relationships/oleObject" Target="../embeddings/oleObject153.bin"/><Relationship Id="rId2" Type="http://schemas.openxmlformats.org/officeDocument/2006/relationships/slideLayout" Target="../slideLayouts/slideLayout2.xml"/><Relationship Id="rId16" Type="http://schemas.openxmlformats.org/officeDocument/2006/relationships/image" Target="../media/image153.wmf"/><Relationship Id="rId20" Type="http://schemas.openxmlformats.org/officeDocument/2006/relationships/image" Target="../media/image155.wmf"/><Relationship Id="rId1" Type="http://schemas.openxmlformats.org/officeDocument/2006/relationships/vmlDrawing" Target="../drawings/vmlDrawing54.vml"/><Relationship Id="rId6" Type="http://schemas.openxmlformats.org/officeDocument/2006/relationships/image" Target="../media/image148.wmf"/><Relationship Id="rId11" Type="http://schemas.openxmlformats.org/officeDocument/2006/relationships/oleObject" Target="../embeddings/oleObject150.bin"/><Relationship Id="rId5" Type="http://schemas.openxmlformats.org/officeDocument/2006/relationships/oleObject" Target="../embeddings/oleObject147.bin"/><Relationship Id="rId15" Type="http://schemas.openxmlformats.org/officeDocument/2006/relationships/oleObject" Target="../embeddings/oleObject152.bin"/><Relationship Id="rId10" Type="http://schemas.openxmlformats.org/officeDocument/2006/relationships/image" Target="../media/image150.wmf"/><Relationship Id="rId19" Type="http://schemas.openxmlformats.org/officeDocument/2006/relationships/oleObject" Target="../embeddings/oleObject154.bin"/><Relationship Id="rId4" Type="http://schemas.openxmlformats.org/officeDocument/2006/relationships/image" Target="../media/image147.wmf"/><Relationship Id="rId9" Type="http://schemas.openxmlformats.org/officeDocument/2006/relationships/oleObject" Target="../embeddings/oleObject149.bin"/><Relationship Id="rId14" Type="http://schemas.openxmlformats.org/officeDocument/2006/relationships/image" Target="../media/image152.wmf"/><Relationship Id="rId22" Type="http://schemas.openxmlformats.org/officeDocument/2006/relationships/image" Target="../media/image156.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158.wmf"/><Relationship Id="rId5" Type="http://schemas.openxmlformats.org/officeDocument/2006/relationships/oleObject" Target="../embeddings/oleObject157.bin"/><Relationship Id="rId4" Type="http://schemas.openxmlformats.org/officeDocument/2006/relationships/image" Target="../media/image157.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56.vml"/><Relationship Id="rId4" Type="http://schemas.openxmlformats.org/officeDocument/2006/relationships/image" Target="../media/image159.wmf"/></Relationships>
</file>

<file path=ppt/slides/_rels/slide59.x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oleObject" Target="../embeddings/oleObject164.bin"/><Relationship Id="rId3" Type="http://schemas.openxmlformats.org/officeDocument/2006/relationships/oleObject" Target="../embeddings/oleObject159.bin"/><Relationship Id="rId7" Type="http://schemas.openxmlformats.org/officeDocument/2006/relationships/oleObject" Target="../embeddings/oleObject161.bin"/><Relationship Id="rId12" Type="http://schemas.openxmlformats.org/officeDocument/2006/relationships/image" Target="../media/image163.wmf"/><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161.wmf"/><Relationship Id="rId11" Type="http://schemas.openxmlformats.org/officeDocument/2006/relationships/oleObject" Target="../embeddings/oleObject163.bin"/><Relationship Id="rId5" Type="http://schemas.openxmlformats.org/officeDocument/2006/relationships/oleObject" Target="../embeddings/oleObject160.bin"/><Relationship Id="rId10" Type="http://schemas.openxmlformats.org/officeDocument/2006/relationships/image" Target="../media/image162.wmf"/><Relationship Id="rId4" Type="http://schemas.openxmlformats.org/officeDocument/2006/relationships/image" Target="../media/image160.wmf"/><Relationship Id="rId9" Type="http://schemas.openxmlformats.org/officeDocument/2006/relationships/oleObject" Target="../embeddings/oleObject162.bin"/><Relationship Id="rId14" Type="http://schemas.openxmlformats.org/officeDocument/2006/relationships/image" Target="../media/image16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image" Target="../media/image165.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image" Target="../media/image166.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image" Target="../media/image167.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Layout" Target="../slideLayouts/slideLayout2.xml"/><Relationship Id="rId1" Type="http://schemas.openxmlformats.org/officeDocument/2006/relationships/vmlDrawing" Target="../drawings/vmlDrawing61.vml"/><Relationship Id="rId4" Type="http://schemas.openxmlformats.org/officeDocument/2006/relationships/image" Target="../media/image168.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Layout" Target="../slideLayouts/slideLayout2.xml"/><Relationship Id="rId1" Type="http://schemas.openxmlformats.org/officeDocument/2006/relationships/vmlDrawing" Target="../drawings/vmlDrawing62.vml"/><Relationship Id="rId4" Type="http://schemas.openxmlformats.org/officeDocument/2006/relationships/image" Target="../media/image169.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Layout" Target="../slideLayouts/slideLayout2.xml"/><Relationship Id="rId1" Type="http://schemas.openxmlformats.org/officeDocument/2006/relationships/vmlDrawing" Target="../drawings/vmlDrawing63.vml"/><Relationship Id="rId4" Type="http://schemas.openxmlformats.org/officeDocument/2006/relationships/image" Target="../media/image170.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Layout" Target="../slideLayouts/slideLayout2.xml"/><Relationship Id="rId1" Type="http://schemas.openxmlformats.org/officeDocument/2006/relationships/vmlDrawing" Target="../drawings/vmlDrawing64.vml"/><Relationship Id="rId4" Type="http://schemas.openxmlformats.org/officeDocument/2006/relationships/image" Target="../media/image171.wmf"/></Relationships>
</file>

<file path=ppt/slides/_rels/slide67.xml.rels><?xml version="1.0" encoding="UTF-8" standalone="yes"?>
<Relationships xmlns="http://schemas.openxmlformats.org/package/2006/relationships"><Relationship Id="rId8" Type="http://schemas.openxmlformats.org/officeDocument/2006/relationships/image" Target="../media/image174.wmf"/><Relationship Id="rId13" Type="http://schemas.openxmlformats.org/officeDocument/2006/relationships/oleObject" Target="../embeddings/oleObject177.bin"/><Relationship Id="rId18" Type="http://schemas.openxmlformats.org/officeDocument/2006/relationships/image" Target="../media/image178.wmf"/><Relationship Id="rId3" Type="http://schemas.openxmlformats.org/officeDocument/2006/relationships/oleObject" Target="../embeddings/oleObject172.bin"/><Relationship Id="rId21" Type="http://schemas.openxmlformats.org/officeDocument/2006/relationships/image" Target="../media/image179.wmf"/><Relationship Id="rId7" Type="http://schemas.openxmlformats.org/officeDocument/2006/relationships/oleObject" Target="../embeddings/oleObject174.bin"/><Relationship Id="rId12" Type="http://schemas.openxmlformats.org/officeDocument/2006/relationships/image" Target="../media/image175.wmf"/><Relationship Id="rId17" Type="http://schemas.openxmlformats.org/officeDocument/2006/relationships/oleObject" Target="../embeddings/oleObject179.bin"/><Relationship Id="rId25" Type="http://schemas.openxmlformats.org/officeDocument/2006/relationships/image" Target="../media/image181.wmf"/><Relationship Id="rId2" Type="http://schemas.openxmlformats.org/officeDocument/2006/relationships/slideLayout" Target="../slideLayouts/slideLayout2.xml"/><Relationship Id="rId16" Type="http://schemas.openxmlformats.org/officeDocument/2006/relationships/image" Target="../media/image177.wmf"/><Relationship Id="rId20" Type="http://schemas.openxmlformats.org/officeDocument/2006/relationships/oleObject" Target="../embeddings/oleObject181.bin"/><Relationship Id="rId1" Type="http://schemas.openxmlformats.org/officeDocument/2006/relationships/vmlDrawing" Target="../drawings/vmlDrawing65.vml"/><Relationship Id="rId6" Type="http://schemas.openxmlformats.org/officeDocument/2006/relationships/image" Target="../media/image173.wmf"/><Relationship Id="rId11" Type="http://schemas.openxmlformats.org/officeDocument/2006/relationships/oleObject" Target="../embeddings/oleObject176.bin"/><Relationship Id="rId24" Type="http://schemas.openxmlformats.org/officeDocument/2006/relationships/oleObject" Target="../embeddings/oleObject183.bin"/><Relationship Id="rId5" Type="http://schemas.openxmlformats.org/officeDocument/2006/relationships/oleObject" Target="../embeddings/oleObject173.bin"/><Relationship Id="rId15" Type="http://schemas.openxmlformats.org/officeDocument/2006/relationships/oleObject" Target="../embeddings/oleObject178.bin"/><Relationship Id="rId23" Type="http://schemas.openxmlformats.org/officeDocument/2006/relationships/image" Target="../media/image180.wmf"/><Relationship Id="rId10" Type="http://schemas.openxmlformats.org/officeDocument/2006/relationships/image" Target="../media/image154.wmf"/><Relationship Id="rId19" Type="http://schemas.openxmlformats.org/officeDocument/2006/relationships/oleObject" Target="../embeddings/oleObject180.bin"/><Relationship Id="rId4" Type="http://schemas.openxmlformats.org/officeDocument/2006/relationships/image" Target="../media/image172.wmf"/><Relationship Id="rId9" Type="http://schemas.openxmlformats.org/officeDocument/2006/relationships/oleObject" Target="../embeddings/oleObject175.bin"/><Relationship Id="rId14" Type="http://schemas.openxmlformats.org/officeDocument/2006/relationships/image" Target="../media/image176.wmf"/><Relationship Id="rId22" Type="http://schemas.openxmlformats.org/officeDocument/2006/relationships/oleObject" Target="../embeddings/oleObject182.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Layout" Target="../slideLayouts/slideLayout2.xml"/><Relationship Id="rId1" Type="http://schemas.openxmlformats.org/officeDocument/2006/relationships/vmlDrawing" Target="../drawings/vmlDrawing66.vml"/><Relationship Id="rId4" Type="http://schemas.openxmlformats.org/officeDocument/2006/relationships/image" Target="../media/image182.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image" Target="../media/image183.wmf"/></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6.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Layout" Target="../slideLayouts/slideLayout2.xml"/><Relationship Id="rId1" Type="http://schemas.openxmlformats.org/officeDocument/2006/relationships/vmlDrawing" Target="../drawings/vmlDrawing68.vml"/><Relationship Id="rId4" Type="http://schemas.openxmlformats.org/officeDocument/2006/relationships/image" Target="../media/image184.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2.xml"/><Relationship Id="rId1" Type="http://schemas.openxmlformats.org/officeDocument/2006/relationships/vmlDrawing" Target="../drawings/vmlDrawing69.vml"/><Relationship Id="rId4" Type="http://schemas.openxmlformats.org/officeDocument/2006/relationships/image" Target="../media/image185.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image" Target="../media/image187.wmf"/><Relationship Id="rId5" Type="http://schemas.openxmlformats.org/officeDocument/2006/relationships/oleObject" Target="../embeddings/oleObject189.bin"/><Relationship Id="rId4" Type="http://schemas.openxmlformats.org/officeDocument/2006/relationships/image" Target="../media/image186.wmf"/></Relationships>
</file>

<file path=ppt/slides/_rels/slide73.xml.rels><?xml version="1.0" encoding="UTF-8" standalone="yes"?>
<Relationships xmlns="http://schemas.openxmlformats.org/package/2006/relationships"><Relationship Id="rId8" Type="http://schemas.openxmlformats.org/officeDocument/2006/relationships/image" Target="../media/image190.wmf"/><Relationship Id="rId13" Type="http://schemas.openxmlformats.org/officeDocument/2006/relationships/oleObject" Target="../embeddings/oleObject195.bin"/><Relationship Id="rId3" Type="http://schemas.openxmlformats.org/officeDocument/2006/relationships/oleObject" Target="../embeddings/oleObject190.bin"/><Relationship Id="rId7" Type="http://schemas.openxmlformats.org/officeDocument/2006/relationships/oleObject" Target="../embeddings/oleObject192.bin"/><Relationship Id="rId12" Type="http://schemas.openxmlformats.org/officeDocument/2006/relationships/image" Target="../media/image192.wmf"/><Relationship Id="rId2" Type="http://schemas.openxmlformats.org/officeDocument/2006/relationships/slideLayout" Target="../slideLayouts/slideLayout2.xml"/><Relationship Id="rId1" Type="http://schemas.openxmlformats.org/officeDocument/2006/relationships/vmlDrawing" Target="../drawings/vmlDrawing71.vml"/><Relationship Id="rId6" Type="http://schemas.openxmlformats.org/officeDocument/2006/relationships/image" Target="../media/image189.wmf"/><Relationship Id="rId11" Type="http://schemas.openxmlformats.org/officeDocument/2006/relationships/oleObject" Target="../embeddings/oleObject194.bin"/><Relationship Id="rId5" Type="http://schemas.openxmlformats.org/officeDocument/2006/relationships/oleObject" Target="../embeddings/oleObject191.bin"/><Relationship Id="rId10" Type="http://schemas.openxmlformats.org/officeDocument/2006/relationships/image" Target="../media/image191.wmf"/><Relationship Id="rId4" Type="http://schemas.openxmlformats.org/officeDocument/2006/relationships/image" Target="../media/image188.wmf"/><Relationship Id="rId9" Type="http://schemas.openxmlformats.org/officeDocument/2006/relationships/oleObject" Target="../embeddings/oleObject193.bin"/><Relationship Id="rId14" Type="http://schemas.openxmlformats.org/officeDocument/2006/relationships/image" Target="../media/image193.wmf"/></Relationships>
</file>

<file path=ppt/slides/_rels/slide74.xml.rels><?xml version="1.0" encoding="UTF-8" standalone="yes"?>
<Relationships xmlns="http://schemas.openxmlformats.org/package/2006/relationships"><Relationship Id="rId8" Type="http://schemas.openxmlformats.org/officeDocument/2006/relationships/image" Target="../media/image196.wmf"/><Relationship Id="rId3" Type="http://schemas.openxmlformats.org/officeDocument/2006/relationships/oleObject" Target="../embeddings/oleObject196.bin"/><Relationship Id="rId7" Type="http://schemas.openxmlformats.org/officeDocument/2006/relationships/oleObject" Target="../embeddings/oleObject198.bin"/><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image" Target="../media/image195.wmf"/><Relationship Id="rId5" Type="http://schemas.openxmlformats.org/officeDocument/2006/relationships/oleObject" Target="../embeddings/oleObject197.bin"/><Relationship Id="rId4" Type="http://schemas.openxmlformats.org/officeDocument/2006/relationships/image" Target="../media/image194.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Layout" Target="../slideLayouts/slideLayout2.xml"/><Relationship Id="rId1" Type="http://schemas.openxmlformats.org/officeDocument/2006/relationships/vmlDrawing" Target="../drawings/vmlDrawing73.vml"/><Relationship Id="rId4" Type="http://schemas.openxmlformats.org/officeDocument/2006/relationships/image" Target="../media/image197.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Layout" Target="../slideLayouts/slideLayout2.xml"/><Relationship Id="rId1" Type="http://schemas.openxmlformats.org/officeDocument/2006/relationships/vmlDrawing" Target="../drawings/vmlDrawing74.vml"/><Relationship Id="rId4" Type="http://schemas.openxmlformats.org/officeDocument/2006/relationships/image" Target="../media/image198.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Layout" Target="../slideLayouts/slideLayout2.xml"/><Relationship Id="rId1" Type="http://schemas.openxmlformats.org/officeDocument/2006/relationships/vmlDrawing" Target="../drawings/vmlDrawing75.vml"/><Relationship Id="rId4" Type="http://schemas.openxmlformats.org/officeDocument/2006/relationships/image" Target="../media/image199.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Layout" Target="../slideLayouts/slideLayout2.xml"/><Relationship Id="rId1" Type="http://schemas.openxmlformats.org/officeDocument/2006/relationships/vmlDrawing" Target="../drawings/vmlDrawing76.vml"/><Relationship Id="rId4" Type="http://schemas.openxmlformats.org/officeDocument/2006/relationships/image" Target="../media/image200.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image" Target="../media/image202.wmf"/><Relationship Id="rId5" Type="http://schemas.openxmlformats.org/officeDocument/2006/relationships/oleObject" Target="../embeddings/oleObject204.bin"/><Relationship Id="rId4" Type="http://schemas.openxmlformats.org/officeDocument/2006/relationships/image" Target="../media/image20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8.bin"/><Relationship Id="rId4" Type="http://schemas.openxmlformats.org/officeDocument/2006/relationships/image" Target="../media/image19.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Classical Mechanics</a:t>
            </a:r>
            <a:endParaRPr lang="en-US" dirty="0"/>
          </a:p>
        </p:txBody>
      </p:sp>
      <p:sp>
        <p:nvSpPr>
          <p:cNvPr id="13314" name="Subtitle 2"/>
          <p:cNvSpPr>
            <a:spLocks noGrp="1"/>
          </p:cNvSpPr>
          <p:nvPr>
            <p:ph type="subTitle" idx="1"/>
          </p:nvPr>
        </p:nvSpPr>
        <p:spPr>
          <a:xfrm>
            <a:off x="533400" y="3228975"/>
            <a:ext cx="7854950" cy="668338"/>
          </a:xfrm>
        </p:spPr>
        <p:txBody>
          <a:bodyPr/>
          <a:lstStyle/>
          <a:p>
            <a:pPr marR="0" eaLnBrk="1" hangingPunct="1"/>
            <a:r>
              <a:rPr lang="en-US" sz="3600" dirty="0" smtClean="0"/>
              <a:t>Lagrangian Mechanics</a:t>
            </a:r>
          </a:p>
          <a:p>
            <a:pPr marR="0" eaLnBrk="1" hangingPunct="1"/>
            <a:endParaRPr lang="en-US" dirty="0" smtClean="0"/>
          </a:p>
        </p:txBody>
      </p:sp>
      <p:sp>
        <p:nvSpPr>
          <p:cNvPr id="4" name="Slide Number Placeholder 3"/>
          <p:cNvSpPr>
            <a:spLocks noGrp="1"/>
          </p:cNvSpPr>
          <p:nvPr>
            <p:ph type="sldNum" sz="quarter" idx="12"/>
          </p:nvPr>
        </p:nvSpPr>
        <p:spPr/>
        <p:txBody>
          <a:bodyPr/>
          <a:lstStyle/>
          <a:p>
            <a:pPr>
              <a:defRPr/>
            </a:pPr>
            <a:fld id="{A3F78C07-6D0A-4F72-BEE8-2726FD6F0042}" type="slidenum">
              <a:rPr lang="en-US" smtClean="0"/>
              <a:pPr>
                <a:defRPr/>
              </a:pPr>
              <a:t>1</a:t>
            </a:fld>
            <a:endParaRPr lang="en-US" dirty="0"/>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4" y="800064"/>
            <a:ext cx="8251938" cy="584208"/>
          </a:xfrm>
        </p:spPr>
        <p:txBody>
          <a:bodyPr>
            <a:normAutofit/>
          </a:bodyPr>
          <a:lstStyle/>
          <a:p>
            <a:pPr>
              <a:buFont typeface="Wingdings" pitchFamily="2" charset="2"/>
              <a:buChar char="q"/>
            </a:pPr>
            <a:r>
              <a:rPr lang="en-US" b="1" i="1" dirty="0" smtClean="0">
                <a:effectLst>
                  <a:outerShdw blurRad="38100" dist="38100" dir="2700000" algn="tl">
                    <a:srgbClr val="000000">
                      <a:alpha val="43137"/>
                    </a:srgbClr>
                  </a:outerShdw>
                </a:effectLst>
              </a:rPr>
              <a:t>  Specific example</a:t>
            </a:r>
            <a:r>
              <a:rPr lang="en-US" i="1" dirty="0" smtClean="0">
                <a:effectLst>
                  <a:outerShdw blurRad="38100" dist="38100" dir="2700000" algn="tl">
                    <a:srgbClr val="000000">
                      <a:alpha val="43137"/>
                    </a:srgbClr>
                  </a:outerShdw>
                </a:effectLst>
              </a:rPr>
              <a:t>: Polar coordinates:</a:t>
            </a:r>
            <a:r>
              <a:rPr lang="en-US" i="1" dirty="0" smtClean="0">
                <a:latin typeface="Cambria Math" pitchFamily="18" charset="0"/>
                <a:ea typeface="Cambria Math" pitchFamily="18" charset="0"/>
              </a:rPr>
              <a:t>(r , </a:t>
            </a:r>
            <a:r>
              <a:rPr lang="el-GR" i="1" dirty="0" smtClean="0">
                <a:latin typeface="Cambria Math" pitchFamily="18" charset="0"/>
                <a:ea typeface="Cambria Math" pitchFamily="18" charset="0"/>
              </a:rPr>
              <a:t>θ</a:t>
            </a:r>
            <a:r>
              <a:rPr lang="en-US" i="1" dirty="0" smtClean="0">
                <a:latin typeface="Cambria Math" pitchFamily="18" charset="0"/>
                <a:ea typeface="Cambria Math" pitchFamily="18" charset="0"/>
              </a:rPr>
              <a:t>)</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10</a:t>
            </a:fld>
            <a:endParaRPr lang="en-US" dirty="0"/>
          </a:p>
        </p:txBody>
      </p:sp>
      <p:graphicFrame>
        <p:nvGraphicFramePr>
          <p:cNvPr id="660484" name="Object 2"/>
          <p:cNvGraphicFramePr>
            <a:graphicFrameLocks noChangeAspect="1"/>
          </p:cNvGraphicFramePr>
          <p:nvPr/>
        </p:nvGraphicFramePr>
        <p:xfrm>
          <a:off x="847674" y="1347759"/>
          <a:ext cx="6227763" cy="2916238"/>
        </p:xfrm>
        <a:graphic>
          <a:graphicData uri="http://schemas.openxmlformats.org/presentationml/2006/ole">
            <mc:AlternateContent xmlns:mc="http://schemas.openxmlformats.org/markup-compatibility/2006">
              <mc:Choice xmlns:v="urn:schemas-microsoft-com:vml" Requires="v">
                <p:oleObj spid="_x0000_s661512" name="Equation" r:id="rId3" imgW="2616120" imgH="1320480" progId="Equation.3">
                  <p:embed/>
                </p:oleObj>
              </mc:Choice>
              <mc:Fallback>
                <p:oleObj name="Equation" r:id="rId3" imgW="2616120" imgH="1320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74" y="1347759"/>
                        <a:ext cx="6227763" cy="291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1507" name="Object 2"/>
          <p:cNvGraphicFramePr>
            <a:graphicFrameLocks noChangeAspect="1"/>
          </p:cNvGraphicFramePr>
          <p:nvPr/>
        </p:nvGraphicFramePr>
        <p:xfrm>
          <a:off x="850900" y="4633913"/>
          <a:ext cx="7559675" cy="1458912"/>
        </p:xfrm>
        <a:graphic>
          <a:graphicData uri="http://schemas.openxmlformats.org/presentationml/2006/ole">
            <mc:AlternateContent xmlns:mc="http://schemas.openxmlformats.org/markup-compatibility/2006">
              <mc:Choice xmlns:v="urn:schemas-microsoft-com:vml" Requires="v">
                <p:oleObj spid="_x0000_s661513" name="Equation" r:id="rId5" imgW="3174840" imgH="660240" progId="Equation.3">
                  <p:embed/>
                </p:oleObj>
              </mc:Choice>
              <mc:Fallback>
                <p:oleObj name="Equation" r:id="rId5" imgW="3174840" imgH="660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900" y="4633913"/>
                        <a:ext cx="7559675" cy="1458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4" y="946116"/>
            <a:ext cx="8251938" cy="3833865"/>
          </a:xfrm>
        </p:spPr>
        <p:txBody>
          <a:bodyPr>
            <a:normAutofit/>
          </a:bodyPr>
          <a:lstStyle/>
          <a:p>
            <a:pPr>
              <a:buFont typeface="Arial" pitchFamily="34" charset="0"/>
              <a:buChar char="•"/>
            </a:pPr>
            <a:r>
              <a:rPr lang="en-US" i="1" dirty="0" err="1" smtClean="0">
                <a:latin typeface="Cambria Math" pitchFamily="18" charset="0"/>
                <a:ea typeface="Cambria Math" pitchFamily="18" charset="0"/>
              </a:rPr>
              <a:t>i</a:t>
            </a:r>
            <a:r>
              <a:rPr lang="en-US" i="1" dirty="0" smtClean="0">
                <a:latin typeface="Cambria Math" pitchFamily="18" charset="0"/>
                <a:ea typeface="Cambria Math" pitchFamily="18" charset="0"/>
              </a:rPr>
              <a:t>  </a:t>
            </a:r>
            <a:r>
              <a:rPr lang="en-US" dirty="0" smtClean="0"/>
              <a:t>goes from</a:t>
            </a:r>
            <a:r>
              <a:rPr lang="en-US" i="1" dirty="0" smtClean="0">
                <a:latin typeface="Cambria Math" pitchFamily="18" charset="0"/>
                <a:ea typeface="Cambria Math" pitchFamily="18" charset="0"/>
              </a:rPr>
              <a:t> 1→ N</a:t>
            </a:r>
            <a:r>
              <a:rPr lang="en-US" dirty="0" smtClean="0"/>
              <a:t>  for a system of </a:t>
            </a:r>
            <a:r>
              <a:rPr lang="en-US" i="1" dirty="0" smtClean="0">
                <a:latin typeface="Cambria Math" pitchFamily="18" charset="0"/>
                <a:ea typeface="Cambria Math" pitchFamily="18" charset="0"/>
              </a:rPr>
              <a:t>N  </a:t>
            </a:r>
            <a:r>
              <a:rPr lang="en-US" dirty="0" smtClean="0"/>
              <a:t>particles.</a:t>
            </a:r>
          </a:p>
          <a:p>
            <a:pPr>
              <a:buFont typeface="Arial" pitchFamily="34" charset="0"/>
              <a:buChar char="•"/>
            </a:pPr>
            <a:endParaRPr lang="en-US" dirty="0" smtClean="0"/>
          </a:p>
          <a:p>
            <a:pPr>
              <a:buFont typeface="Arial" pitchFamily="34" charset="0"/>
              <a:buChar char="•"/>
            </a:pPr>
            <a:r>
              <a:rPr lang="en-US" dirty="0" smtClean="0"/>
              <a:t>Convention:</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According to this convention:</a:t>
            </a:r>
          </a:p>
          <a:p>
            <a:pPr>
              <a:buNone/>
            </a:pPr>
            <a:r>
              <a:rPr lang="en-US" i="1" dirty="0" smtClean="0">
                <a:latin typeface="Cambria Math" pitchFamily="18" charset="0"/>
                <a:ea typeface="Cambria Math" pitchFamily="18" charset="0"/>
              </a:rPr>
              <a:t>   </a:t>
            </a:r>
            <a:r>
              <a:rPr lang="en-US" i="1" dirty="0" err="1" smtClean="0">
                <a:latin typeface="Cambria Math" pitchFamily="18" charset="0"/>
                <a:ea typeface="Cambria Math" pitchFamily="18" charset="0"/>
              </a:rPr>
              <a:t>i</a:t>
            </a:r>
            <a:r>
              <a:rPr lang="en-US" i="1" dirty="0" smtClean="0">
                <a:latin typeface="Cambria Math" pitchFamily="18" charset="0"/>
                <a:ea typeface="Cambria Math" pitchFamily="18" charset="0"/>
              </a:rPr>
              <a:t>  </a:t>
            </a:r>
            <a:r>
              <a:rPr lang="en-US" dirty="0" smtClean="0"/>
              <a:t>goes from</a:t>
            </a:r>
            <a:r>
              <a:rPr lang="en-US" i="1" dirty="0" smtClean="0">
                <a:latin typeface="Cambria Math" pitchFamily="18" charset="0"/>
                <a:ea typeface="Cambria Math" pitchFamily="18" charset="0"/>
              </a:rPr>
              <a:t> 1→ 3</a:t>
            </a:r>
            <a:r>
              <a:rPr lang="en-US" dirty="0" smtClean="0"/>
              <a:t>  for one particle and goes from</a:t>
            </a:r>
            <a:r>
              <a:rPr lang="en-US" i="1" dirty="0" smtClean="0">
                <a:latin typeface="Cambria Math" pitchFamily="18" charset="0"/>
                <a:ea typeface="Cambria Math" pitchFamily="18" charset="0"/>
              </a:rPr>
              <a:t> 1→ 3N</a:t>
            </a:r>
            <a:r>
              <a:rPr lang="en-US" dirty="0" smtClean="0"/>
              <a:t>  for </a:t>
            </a:r>
            <a:r>
              <a:rPr lang="en-US" i="1" dirty="0" smtClean="0">
                <a:latin typeface="Cambria Math" pitchFamily="18" charset="0"/>
                <a:ea typeface="Cambria Math" pitchFamily="18" charset="0"/>
              </a:rPr>
              <a:t>N</a:t>
            </a:r>
            <a:r>
              <a:rPr lang="en-US" dirty="0" smtClean="0"/>
              <a:t> particles.</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11</a:t>
            </a:fld>
            <a:endParaRPr lang="en-US" dirty="0"/>
          </a:p>
        </p:txBody>
      </p:sp>
      <p:graphicFrame>
        <p:nvGraphicFramePr>
          <p:cNvPr id="663555" name="Object 2"/>
          <p:cNvGraphicFramePr>
            <a:graphicFrameLocks noChangeAspect="1"/>
          </p:cNvGraphicFramePr>
          <p:nvPr/>
        </p:nvGraphicFramePr>
        <p:xfrm>
          <a:off x="2563785" y="2516175"/>
          <a:ext cx="5019675" cy="504825"/>
        </p:xfrm>
        <a:graphic>
          <a:graphicData uri="http://schemas.openxmlformats.org/presentationml/2006/ole">
            <mc:AlternateContent xmlns:mc="http://schemas.openxmlformats.org/markup-compatibility/2006">
              <mc:Choice xmlns:v="urn:schemas-microsoft-com:vml" Requires="v">
                <p:oleObj spid="_x0000_s663561" name="Equation" r:id="rId3" imgW="2108160" imgH="228600" progId="Equation.3">
                  <p:embed/>
                </p:oleObj>
              </mc:Choice>
              <mc:Fallback>
                <p:oleObj name="Equation" r:id="rId3" imgW="210816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785" y="2516175"/>
                        <a:ext cx="50196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3556" name="Object 4"/>
          <p:cNvGraphicFramePr>
            <a:graphicFrameLocks noChangeAspect="1"/>
          </p:cNvGraphicFramePr>
          <p:nvPr/>
        </p:nvGraphicFramePr>
        <p:xfrm>
          <a:off x="2438400" y="4689475"/>
          <a:ext cx="4194175" cy="1177925"/>
        </p:xfrm>
        <a:graphic>
          <a:graphicData uri="http://schemas.openxmlformats.org/presentationml/2006/ole">
            <mc:AlternateContent xmlns:mc="http://schemas.openxmlformats.org/markup-compatibility/2006">
              <mc:Choice xmlns:v="urn:schemas-microsoft-com:vml" Requires="v">
                <p:oleObj spid="_x0000_s663562" name="Equation" r:id="rId5" imgW="1587240" imgH="533160" progId="Equation.DSMT4">
                  <p:embed/>
                </p:oleObj>
              </mc:Choice>
              <mc:Fallback>
                <p:oleObj name="Equation" r:id="rId5" imgW="158724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689475"/>
                        <a:ext cx="4194175" cy="117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4" y="800064"/>
            <a:ext cx="8324964" cy="2373346"/>
          </a:xfrm>
        </p:spPr>
        <p:txBody>
          <a:bodyPr>
            <a:normAutofit fontScale="92500" lnSpcReduction="10000"/>
          </a:bodyPr>
          <a:lstStyle/>
          <a:p>
            <a:pPr>
              <a:buFont typeface="Wingdings" pitchFamily="2" charset="2"/>
              <a:buChar char="Ø"/>
            </a:pPr>
            <a:r>
              <a:rPr lang="en-US" i="1" dirty="0" smtClean="0">
                <a:effectLst>
                  <a:outerShdw blurRad="38100" dist="38100" dir="2700000" algn="tl">
                    <a:srgbClr val="000000">
                      <a:alpha val="43137"/>
                    </a:srgbClr>
                  </a:outerShdw>
                </a:effectLst>
              </a:rPr>
              <a:t>Generalized Forces:</a:t>
            </a:r>
          </a:p>
          <a:p>
            <a:pPr>
              <a:buFont typeface="Arial" pitchFamily="34" charset="0"/>
              <a:buChar char="•"/>
            </a:pPr>
            <a:r>
              <a:rPr lang="en-US" dirty="0" smtClean="0"/>
              <a:t>Newton’s laws cannot be derived(empirical laws),but Lagrangian equations can be derived.</a:t>
            </a:r>
          </a:p>
          <a:p>
            <a:pPr>
              <a:buFont typeface="Arial" pitchFamily="34" charset="0"/>
              <a:buChar char="•"/>
            </a:pPr>
            <a:endParaRPr lang="en-US" dirty="0" smtClean="0"/>
          </a:p>
          <a:p>
            <a:pPr>
              <a:buFont typeface="Arial" pitchFamily="34" charset="0"/>
              <a:buChar char="•"/>
            </a:pPr>
            <a:r>
              <a:rPr lang="en-US" dirty="0" smtClean="0"/>
              <a:t>A particle undergoes a displacement     under a force   .</a:t>
            </a:r>
          </a:p>
          <a:p>
            <a:pPr>
              <a:buNone/>
            </a:pPr>
            <a:r>
              <a:rPr lang="en-US" dirty="0" smtClean="0"/>
              <a:t>    The element of work is:</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12</a:t>
            </a:fld>
            <a:endParaRPr lang="en-US" dirty="0"/>
          </a:p>
        </p:txBody>
      </p:sp>
      <p:graphicFrame>
        <p:nvGraphicFramePr>
          <p:cNvPr id="660484" name="Object 2"/>
          <p:cNvGraphicFramePr>
            <a:graphicFrameLocks noChangeAspect="1"/>
          </p:cNvGraphicFramePr>
          <p:nvPr/>
        </p:nvGraphicFramePr>
        <p:xfrm>
          <a:off x="5544108" y="2312876"/>
          <a:ext cx="454025" cy="392112"/>
        </p:xfrm>
        <a:graphic>
          <a:graphicData uri="http://schemas.openxmlformats.org/presentationml/2006/ole">
            <mc:AlternateContent xmlns:mc="http://schemas.openxmlformats.org/markup-compatibility/2006">
              <mc:Choice xmlns:v="urn:schemas-microsoft-com:vml" Requires="v">
                <p:oleObj spid="_x0000_s664590" name="Equation" r:id="rId3" imgW="190440" imgH="177480" progId="Equation.3">
                  <p:embed/>
                </p:oleObj>
              </mc:Choice>
              <mc:Fallback>
                <p:oleObj name="Equation" r:id="rId3" imgW="19044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108" y="2312876"/>
                        <a:ext cx="454025"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4579" name="Object 2"/>
          <p:cNvGraphicFramePr>
            <a:graphicFrameLocks noChangeAspect="1"/>
          </p:cNvGraphicFramePr>
          <p:nvPr/>
        </p:nvGraphicFramePr>
        <p:xfrm>
          <a:off x="7632340" y="2240868"/>
          <a:ext cx="393700" cy="447675"/>
        </p:xfrm>
        <a:graphic>
          <a:graphicData uri="http://schemas.openxmlformats.org/presentationml/2006/ole">
            <mc:AlternateContent xmlns:mc="http://schemas.openxmlformats.org/markup-compatibility/2006">
              <mc:Choice xmlns:v="urn:schemas-microsoft-com:vml" Requires="v">
                <p:oleObj spid="_x0000_s664591" name="Equation" r:id="rId5" imgW="164880" imgH="203040" progId="Equation.3">
                  <p:embed/>
                </p:oleObj>
              </mc:Choice>
              <mc:Fallback>
                <p:oleObj name="Equation" r:id="rId5" imgW="16488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2340" y="2240868"/>
                        <a:ext cx="39370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4580" name="Object 4"/>
          <p:cNvGraphicFramePr>
            <a:graphicFrameLocks noChangeAspect="1"/>
          </p:cNvGraphicFramePr>
          <p:nvPr/>
        </p:nvGraphicFramePr>
        <p:xfrm>
          <a:off x="4184668" y="2611438"/>
          <a:ext cx="1665287" cy="476250"/>
        </p:xfrm>
        <a:graphic>
          <a:graphicData uri="http://schemas.openxmlformats.org/presentationml/2006/ole">
            <mc:AlternateContent xmlns:mc="http://schemas.openxmlformats.org/markup-compatibility/2006">
              <mc:Choice xmlns:v="urn:schemas-microsoft-com:vml" Requires="v">
                <p:oleObj spid="_x0000_s664592" name="Equation" r:id="rId7" imgW="698400" imgH="215640" progId="Equation.3">
                  <p:embed/>
                </p:oleObj>
              </mc:Choice>
              <mc:Fallback>
                <p:oleObj name="Equation" r:id="rId7" imgW="69840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4668" y="2611438"/>
                        <a:ext cx="1665287"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4581" name="Object 5"/>
          <p:cNvGraphicFramePr>
            <a:graphicFrameLocks noChangeAspect="1"/>
          </p:cNvGraphicFramePr>
          <p:nvPr/>
        </p:nvGraphicFramePr>
        <p:xfrm>
          <a:off x="920700" y="3246435"/>
          <a:ext cx="5389563" cy="2576512"/>
        </p:xfrm>
        <a:graphic>
          <a:graphicData uri="http://schemas.openxmlformats.org/presentationml/2006/ole">
            <mc:AlternateContent xmlns:mc="http://schemas.openxmlformats.org/markup-compatibility/2006">
              <mc:Choice xmlns:v="urn:schemas-microsoft-com:vml" Requires="v">
                <p:oleObj spid="_x0000_s664593" name="Equation" r:id="rId9" imgW="2260440" imgH="1168200" progId="Equation.3">
                  <p:embed/>
                </p:oleObj>
              </mc:Choice>
              <mc:Fallback>
                <p:oleObj name="Equation" r:id="rId9" imgW="2260440" imgH="1168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700" y="3246435"/>
                        <a:ext cx="5389563" cy="257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ight Arrow 45"/>
          <p:cNvSpPr/>
          <p:nvPr/>
        </p:nvSpPr>
        <p:spPr>
          <a:xfrm>
            <a:off x="8734482" y="6459579"/>
            <a:ext cx="365130" cy="32861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4" y="3976695"/>
            <a:ext cx="8324964" cy="2373346"/>
          </a:xfrm>
        </p:spPr>
        <p:txBody>
          <a:bodyPr>
            <a:normAutofit lnSpcReduction="10000"/>
          </a:bodyPr>
          <a:lstStyle/>
          <a:p>
            <a:pPr>
              <a:buNone/>
            </a:pPr>
            <a:r>
              <a:rPr lang="en-US" dirty="0" smtClean="0"/>
              <a:t>where                                : generalized force.</a:t>
            </a:r>
          </a:p>
          <a:p>
            <a:pPr>
              <a:buFont typeface="Arial" pitchFamily="34" charset="0"/>
              <a:buChar char="•"/>
            </a:pPr>
            <a:endParaRPr lang="en-US" dirty="0" smtClean="0"/>
          </a:p>
          <a:p>
            <a:pPr>
              <a:buFont typeface="Arial" pitchFamily="34" charset="0"/>
              <a:buChar char="•"/>
            </a:pPr>
            <a:r>
              <a:rPr lang="en-US" dirty="0" smtClean="0"/>
              <a:t>For conservative systems:</a:t>
            </a:r>
          </a:p>
          <a:p>
            <a:pPr>
              <a:buFont typeface="Arial" pitchFamily="34" charset="0"/>
              <a:buChar char="•"/>
            </a:pPr>
            <a:endParaRPr lang="en-US" dirty="0" smtClean="0"/>
          </a:p>
          <a:p>
            <a:pPr>
              <a:buFont typeface="Arial" pitchFamily="34" charset="0"/>
              <a:buChar char="•"/>
            </a:pPr>
            <a:r>
              <a:rPr lang="en-US" dirty="0" smtClean="0"/>
              <a:t>Also:                                  .</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13</a:t>
            </a:fld>
            <a:endParaRPr lang="en-US" dirty="0"/>
          </a:p>
        </p:txBody>
      </p:sp>
      <p:graphicFrame>
        <p:nvGraphicFramePr>
          <p:cNvPr id="664581" name="Object 5"/>
          <p:cNvGraphicFramePr>
            <a:graphicFrameLocks noChangeAspect="1"/>
          </p:cNvGraphicFramePr>
          <p:nvPr/>
        </p:nvGraphicFramePr>
        <p:xfrm>
          <a:off x="633407" y="727038"/>
          <a:ext cx="3573463" cy="3024188"/>
        </p:xfrm>
        <a:graphic>
          <a:graphicData uri="http://schemas.openxmlformats.org/presentationml/2006/ole">
            <mc:AlternateContent xmlns:mc="http://schemas.openxmlformats.org/markup-compatibility/2006">
              <mc:Choice xmlns:v="urn:schemas-microsoft-com:vml" Requires="v">
                <p:oleObj spid="_x0000_s665617" name="Equation" r:id="rId3" imgW="1498320" imgH="1371600" progId="Equation.3">
                  <p:embed/>
                </p:oleObj>
              </mc:Choice>
              <mc:Fallback>
                <p:oleObj name="Equation" r:id="rId3" imgW="1498320" imgH="1371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07" y="727038"/>
                        <a:ext cx="3573463" cy="302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06" name="Object 5"/>
          <p:cNvGraphicFramePr>
            <a:graphicFrameLocks noChangeAspect="1"/>
          </p:cNvGraphicFramePr>
          <p:nvPr/>
        </p:nvGraphicFramePr>
        <p:xfrm>
          <a:off x="1797012" y="3790968"/>
          <a:ext cx="2241550" cy="952500"/>
        </p:xfrm>
        <a:graphic>
          <a:graphicData uri="http://schemas.openxmlformats.org/presentationml/2006/ole">
            <mc:AlternateContent xmlns:mc="http://schemas.openxmlformats.org/markup-compatibility/2006">
              <mc:Choice xmlns:v="urn:schemas-microsoft-com:vml" Requires="v">
                <p:oleObj spid="_x0000_s665618" name="Equation" r:id="rId5" imgW="939600" imgH="431640" progId="Equation.3">
                  <p:embed/>
                </p:oleObj>
              </mc:Choice>
              <mc:Fallback>
                <p:oleObj name="Equation" r:id="rId5" imgW="939600" imgH="4316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7012" y="3790968"/>
                        <a:ext cx="224155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07" name="Object 5"/>
          <p:cNvGraphicFramePr>
            <a:graphicFrameLocks noChangeAspect="1"/>
          </p:cNvGraphicFramePr>
          <p:nvPr/>
        </p:nvGraphicFramePr>
        <p:xfrm>
          <a:off x="4572000" y="4617132"/>
          <a:ext cx="2089150" cy="950912"/>
        </p:xfrm>
        <a:graphic>
          <a:graphicData uri="http://schemas.openxmlformats.org/presentationml/2006/ole">
            <mc:AlternateContent xmlns:mc="http://schemas.openxmlformats.org/markup-compatibility/2006">
              <mc:Choice xmlns:v="urn:schemas-microsoft-com:vml" Requires="v">
                <p:oleObj spid="_x0000_s665619" name="Equation" r:id="rId7" imgW="876240" imgH="431640" progId="Equation.3">
                  <p:embed/>
                </p:oleObj>
              </mc:Choice>
              <mc:Fallback>
                <p:oleObj name="Equation" r:id="rId7" imgW="876240" imgH="43164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617132"/>
                        <a:ext cx="2089150"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08" name="Object 8"/>
          <p:cNvGraphicFramePr>
            <a:graphicFrameLocks noChangeAspect="1"/>
          </p:cNvGraphicFramePr>
          <p:nvPr/>
        </p:nvGraphicFramePr>
        <p:xfrm>
          <a:off x="1835696" y="5445224"/>
          <a:ext cx="2333625" cy="952500"/>
        </p:xfrm>
        <a:graphic>
          <a:graphicData uri="http://schemas.openxmlformats.org/presentationml/2006/ole">
            <mc:AlternateContent xmlns:mc="http://schemas.openxmlformats.org/markup-compatibility/2006">
              <mc:Choice xmlns:v="urn:schemas-microsoft-com:vml" Requires="v">
                <p:oleObj spid="_x0000_s665620" name="Equation" r:id="rId9" imgW="977760" imgH="431640" progId="Equation.DSMT4">
                  <p:embed/>
                </p:oleObj>
              </mc:Choice>
              <mc:Fallback>
                <p:oleObj name="Equation" r:id="rId9" imgW="977760" imgH="43164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696" y="5445224"/>
                        <a:ext cx="2333625"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ight Arrow 45"/>
          <p:cNvSpPr/>
          <p:nvPr/>
        </p:nvSpPr>
        <p:spPr>
          <a:xfrm>
            <a:off x="8734482" y="6459579"/>
            <a:ext cx="365130" cy="32861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14</a:t>
            </a:fld>
            <a:endParaRPr lang="en-US" dirty="0"/>
          </a:p>
        </p:txBody>
      </p:sp>
      <p:graphicFrame>
        <p:nvGraphicFramePr>
          <p:cNvPr id="665606" name="Object 5"/>
          <p:cNvGraphicFramePr>
            <a:graphicFrameLocks noChangeAspect="1"/>
          </p:cNvGraphicFramePr>
          <p:nvPr/>
        </p:nvGraphicFramePr>
        <p:xfrm>
          <a:off x="815975" y="620688"/>
          <a:ext cx="8328025" cy="1931988"/>
        </p:xfrm>
        <a:graphic>
          <a:graphicData uri="http://schemas.openxmlformats.org/presentationml/2006/ole">
            <mc:AlternateContent xmlns:mc="http://schemas.openxmlformats.org/markup-compatibility/2006">
              <mc:Choice xmlns:v="urn:schemas-microsoft-com:vml" Requires="v">
                <p:oleObj spid="_x0000_s684051" name="Equation" r:id="rId3" imgW="3492360" imgH="876240" progId="Equation.3">
                  <p:embed/>
                </p:oleObj>
              </mc:Choice>
              <mc:Fallback>
                <p:oleObj name="Equation" r:id="rId3" imgW="3492360" imgH="8762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 y="620688"/>
                        <a:ext cx="8328025" cy="193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4037" name="Object 6"/>
          <p:cNvGraphicFramePr>
            <a:graphicFrameLocks noChangeAspect="1"/>
          </p:cNvGraphicFramePr>
          <p:nvPr/>
        </p:nvGraphicFramePr>
        <p:xfrm>
          <a:off x="2417733" y="2479662"/>
          <a:ext cx="2211388" cy="954087"/>
        </p:xfrm>
        <a:graphic>
          <a:graphicData uri="http://schemas.openxmlformats.org/presentationml/2006/ole">
            <mc:AlternateContent xmlns:mc="http://schemas.openxmlformats.org/markup-compatibility/2006">
              <mc:Choice xmlns:v="urn:schemas-microsoft-com:vml" Requires="v">
                <p:oleObj spid="_x0000_s684052" name="Equation" r:id="rId5" imgW="927000" imgH="431640" progId="Equation.3">
                  <p:embed/>
                </p:oleObj>
              </mc:Choice>
              <mc:Fallback>
                <p:oleObj name="Equation" r:id="rId5" imgW="927000" imgH="431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7733" y="2479662"/>
                        <a:ext cx="2211388" cy="95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4038" name="Object 5"/>
          <p:cNvGraphicFramePr>
            <a:graphicFrameLocks noChangeAspect="1"/>
          </p:cNvGraphicFramePr>
          <p:nvPr/>
        </p:nvGraphicFramePr>
        <p:xfrm>
          <a:off x="1906551" y="3027357"/>
          <a:ext cx="4086225" cy="2462213"/>
        </p:xfrm>
        <a:graphic>
          <a:graphicData uri="http://schemas.openxmlformats.org/presentationml/2006/ole">
            <mc:AlternateContent xmlns:mc="http://schemas.openxmlformats.org/markup-compatibility/2006">
              <mc:Choice xmlns:v="urn:schemas-microsoft-com:vml" Requires="v">
                <p:oleObj spid="_x0000_s684053" name="Equation" r:id="rId7" imgW="1714320" imgH="1117440" progId="Equation.DSMT4">
                  <p:embed/>
                </p:oleObj>
              </mc:Choice>
              <mc:Fallback>
                <p:oleObj name="Equation" r:id="rId7" imgW="1714320" imgH="111744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6551" y="3027357"/>
                        <a:ext cx="4086225" cy="246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4039" name="Object 7"/>
          <p:cNvGraphicFramePr>
            <a:graphicFrameLocks noChangeAspect="1"/>
          </p:cNvGraphicFramePr>
          <p:nvPr/>
        </p:nvGraphicFramePr>
        <p:xfrm>
          <a:off x="1870038" y="5656293"/>
          <a:ext cx="4089456" cy="985851"/>
        </p:xfrm>
        <a:graphic>
          <a:graphicData uri="http://schemas.openxmlformats.org/presentationml/2006/ole">
            <mc:AlternateContent xmlns:mc="http://schemas.openxmlformats.org/markup-compatibility/2006">
              <mc:Choice xmlns:v="urn:schemas-microsoft-com:vml" Requires="v">
                <p:oleObj spid="_x0000_s684054" name="Equation" r:id="rId9" imgW="1777680" imgH="444240" progId="Equation.DSMT4">
                  <p:embed/>
                </p:oleObj>
              </mc:Choice>
              <mc:Fallback>
                <p:oleObj name="Equation" r:id="rId9" imgW="1777680" imgH="4442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0038" y="5656293"/>
                        <a:ext cx="4089456" cy="98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 name="TextBox 45"/>
          <p:cNvSpPr txBox="1"/>
          <p:nvPr/>
        </p:nvSpPr>
        <p:spPr>
          <a:xfrm>
            <a:off x="1468395" y="5099392"/>
            <a:ext cx="4965768" cy="369332"/>
          </a:xfrm>
          <a:prstGeom prst="rect">
            <a:avLst/>
          </a:prstGeom>
          <a:noFill/>
        </p:spPr>
        <p:txBody>
          <a:bodyPr wrap="square" rtlCol="0">
            <a:spAutoFit/>
          </a:bodyPr>
          <a:lstStyle/>
          <a:p>
            <a:endParaRPr lang="en-US" dirty="0"/>
          </a:p>
        </p:txBody>
      </p:sp>
      <p:graphicFrame>
        <p:nvGraphicFramePr>
          <p:cNvPr id="684040" name="Object 8"/>
          <p:cNvGraphicFramePr>
            <a:graphicFrameLocks noChangeAspect="1"/>
          </p:cNvGraphicFramePr>
          <p:nvPr/>
        </p:nvGraphicFramePr>
        <p:xfrm>
          <a:off x="811160" y="5108598"/>
          <a:ext cx="3651301" cy="438156"/>
        </p:xfrm>
        <a:graphic>
          <a:graphicData uri="http://schemas.openxmlformats.org/presentationml/2006/ole">
            <mc:AlternateContent xmlns:mc="http://schemas.openxmlformats.org/markup-compatibility/2006">
              <mc:Choice xmlns:v="urn:schemas-microsoft-com:vml" Requires="v">
                <p:oleObj spid="_x0000_s684055" name="Equation" r:id="rId11" imgW="1790640" imgH="203040" progId="Equation.DSMT4">
                  <p:embed/>
                </p:oleObj>
              </mc:Choice>
              <mc:Fallback>
                <p:oleObj name="Equation" r:id="rId11" imgW="1790640" imgH="2030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160" y="5108598"/>
                        <a:ext cx="3651301" cy="43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15</a:t>
            </a:fld>
            <a:endParaRPr lang="en-US" dirty="0"/>
          </a:p>
        </p:txBody>
      </p:sp>
      <p:graphicFrame>
        <p:nvGraphicFramePr>
          <p:cNvPr id="684038" name="Object 5"/>
          <p:cNvGraphicFramePr>
            <a:graphicFrameLocks noChangeAspect="1"/>
          </p:cNvGraphicFramePr>
          <p:nvPr/>
        </p:nvGraphicFramePr>
        <p:xfrm>
          <a:off x="847674" y="800064"/>
          <a:ext cx="6053138" cy="5456237"/>
        </p:xfrm>
        <a:graphic>
          <a:graphicData uri="http://schemas.openxmlformats.org/presentationml/2006/ole">
            <mc:AlternateContent xmlns:mc="http://schemas.openxmlformats.org/markup-compatibility/2006">
              <mc:Choice xmlns:v="urn:schemas-microsoft-com:vml" Requires="v">
                <p:oleObj spid="_x0000_s685063" name="Equation" r:id="rId3" imgW="2539800" imgH="2476440" progId="Equation.3">
                  <p:embed/>
                </p:oleObj>
              </mc:Choice>
              <mc:Fallback>
                <p:oleObj name="Equation" r:id="rId3" imgW="2539800" imgH="24764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74" y="800064"/>
                        <a:ext cx="6053138" cy="545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570" y="909603"/>
            <a:ext cx="6500706" cy="2738475"/>
          </a:xfrm>
        </p:spPr>
        <p:txBody>
          <a:bodyPr>
            <a:normAutofit/>
          </a:bodyPr>
          <a:lstStyle/>
          <a:p>
            <a:pPr>
              <a:buFont typeface="Arial" pitchFamily="34" charset="0"/>
              <a:buChar char="•"/>
            </a:pPr>
            <a:r>
              <a:rPr lang="en-US" dirty="0" smtClean="0"/>
              <a:t>Differentiate with respect to the time:</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Multiply both sides with </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16</a:t>
            </a:fld>
            <a:endParaRPr lang="en-US" dirty="0"/>
          </a:p>
        </p:txBody>
      </p:sp>
      <p:graphicFrame>
        <p:nvGraphicFramePr>
          <p:cNvPr id="684038" name="Object 5"/>
          <p:cNvGraphicFramePr>
            <a:graphicFrameLocks noChangeAspect="1"/>
          </p:cNvGraphicFramePr>
          <p:nvPr/>
        </p:nvGraphicFramePr>
        <p:xfrm>
          <a:off x="1830437" y="3584607"/>
          <a:ext cx="6356350" cy="2181225"/>
        </p:xfrm>
        <a:graphic>
          <a:graphicData uri="http://schemas.openxmlformats.org/presentationml/2006/ole">
            <mc:AlternateContent xmlns:mc="http://schemas.openxmlformats.org/markup-compatibility/2006">
              <mc:Choice xmlns:v="urn:schemas-microsoft-com:vml" Requires="v">
                <p:oleObj spid="_x0000_s686091" name="Equation" r:id="rId3" imgW="2666880" imgH="990360" progId="Equation.3">
                  <p:embed/>
                </p:oleObj>
              </mc:Choice>
              <mc:Fallback>
                <p:oleObj name="Equation" r:id="rId3" imgW="2666880" imgH="9903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437" y="3584607"/>
                        <a:ext cx="6356350" cy="218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083" name="Object 4"/>
          <p:cNvGraphicFramePr>
            <a:graphicFrameLocks noChangeAspect="1"/>
          </p:cNvGraphicFramePr>
          <p:nvPr/>
        </p:nvGraphicFramePr>
        <p:xfrm>
          <a:off x="1833525" y="1384272"/>
          <a:ext cx="4267200" cy="1063625"/>
        </p:xfrm>
        <a:graphic>
          <a:graphicData uri="http://schemas.openxmlformats.org/presentationml/2006/ole">
            <mc:AlternateContent xmlns:mc="http://schemas.openxmlformats.org/markup-compatibility/2006">
              <mc:Choice xmlns:v="urn:schemas-microsoft-com:vml" Requires="v">
                <p:oleObj spid="_x0000_s686092" name="Equation" r:id="rId5" imgW="1790640" imgH="482400" progId="Equation.3">
                  <p:embed/>
                </p:oleObj>
              </mc:Choice>
              <mc:Fallback>
                <p:oleObj name="Equation" r:id="rId5" imgW="179064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3525" y="1384272"/>
                        <a:ext cx="4267200" cy="1063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084" name="Object 4"/>
          <p:cNvGraphicFramePr>
            <a:graphicFrameLocks noChangeAspect="1"/>
          </p:cNvGraphicFramePr>
          <p:nvPr/>
        </p:nvGraphicFramePr>
        <p:xfrm>
          <a:off x="4394225" y="2808279"/>
          <a:ext cx="1966912" cy="503237"/>
        </p:xfrm>
        <a:graphic>
          <a:graphicData uri="http://schemas.openxmlformats.org/presentationml/2006/ole">
            <mc:AlternateContent xmlns:mc="http://schemas.openxmlformats.org/markup-compatibility/2006">
              <mc:Choice xmlns:v="urn:schemas-microsoft-com:vml" Requires="v">
                <p:oleObj spid="_x0000_s686093" name="Equation" r:id="rId7" imgW="825480" imgH="228600" progId="Equation.3">
                  <p:embed/>
                </p:oleObj>
              </mc:Choice>
              <mc:Fallback>
                <p:oleObj name="Equation" r:id="rId7" imgW="82548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4225" y="2808279"/>
                        <a:ext cx="1966912"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66" y="1165193"/>
            <a:ext cx="8726607" cy="4345048"/>
          </a:xfrm>
        </p:spPr>
        <p:txBody>
          <a:bodyPr>
            <a:normAutofit/>
          </a:bodyPr>
          <a:lstStyle/>
          <a:p>
            <a:pPr>
              <a:buFont typeface="Arial" pitchFamily="34" charset="0"/>
              <a:buChar char="•"/>
            </a:pPr>
            <a:r>
              <a:rPr lang="en-US" dirty="0" smtClean="0"/>
              <a:t>Now summation for </a:t>
            </a:r>
            <a:r>
              <a:rPr lang="en-US" i="1" dirty="0" smtClean="0">
                <a:latin typeface="Cambria Math" pitchFamily="18" charset="0"/>
                <a:ea typeface="Cambria Math" pitchFamily="18" charset="0"/>
                <a:sym typeface="Wingdings" pitchFamily="2" charset="2"/>
              </a:rPr>
              <a:t>N−</a:t>
            </a:r>
            <a:r>
              <a:rPr lang="en-US" dirty="0" smtClean="0"/>
              <a:t> particles :</a:t>
            </a:r>
            <a:r>
              <a:rPr lang="en-US" i="1" dirty="0" smtClean="0">
                <a:latin typeface="Cambria Math" pitchFamily="18" charset="0"/>
                <a:ea typeface="Cambria Math" pitchFamily="18" charset="0"/>
                <a:sym typeface="Wingdings" pitchFamily="2" charset="2"/>
              </a:rPr>
              <a:t> </a:t>
            </a:r>
            <a:r>
              <a:rPr lang="en-US" i="1" dirty="0" err="1" smtClean="0">
                <a:latin typeface="Cambria Math" pitchFamily="18" charset="0"/>
                <a:ea typeface="Cambria Math" pitchFamily="18" charset="0"/>
                <a:sym typeface="Wingdings" pitchFamily="2" charset="2"/>
              </a:rPr>
              <a:t>i</a:t>
            </a:r>
            <a:r>
              <a:rPr lang="en-US" i="1" dirty="0" smtClean="0">
                <a:latin typeface="Cambria Math" pitchFamily="18" charset="0"/>
                <a:ea typeface="Cambria Math" pitchFamily="18" charset="0"/>
                <a:sym typeface="Wingdings" pitchFamily="2" charset="2"/>
              </a:rPr>
              <a:t> </a:t>
            </a:r>
            <a:r>
              <a:rPr lang="en-US" dirty="0" smtClean="0"/>
              <a:t>from </a:t>
            </a:r>
            <a:r>
              <a:rPr lang="en-US" i="1" dirty="0" smtClean="0">
                <a:latin typeface="Cambria Math" pitchFamily="18" charset="0"/>
                <a:ea typeface="Cambria Math" pitchFamily="18" charset="0"/>
                <a:sym typeface="Wingdings" pitchFamily="2" charset="2"/>
              </a:rPr>
              <a:t>13N</a:t>
            </a:r>
            <a:endParaRPr lang="en-US" dirty="0" smtClean="0"/>
          </a:p>
          <a:p>
            <a:pPr>
              <a:buFont typeface="Arial" pitchFamily="34" charset="0"/>
              <a:buChar char="•"/>
            </a:pPr>
            <a:endParaRPr lang="en-US" dirty="0" smtClean="0"/>
          </a:p>
          <a:p>
            <a:pPr>
              <a:buFont typeface="Arial" pitchFamily="34" charset="0"/>
              <a:buChar char="•"/>
            </a:pPr>
            <a:endParaRPr lang="en-US" dirty="0" smtClean="0"/>
          </a:p>
          <a:p>
            <a:pPr>
              <a:buNone/>
            </a:pPr>
            <a:endParaRPr lang="en-US" dirty="0" smtClean="0"/>
          </a:p>
          <a:p>
            <a:pPr>
              <a:buNone/>
            </a:pPr>
            <a:endParaRPr lang="en-US" dirty="0" smtClean="0"/>
          </a:p>
          <a:p>
            <a:pPr>
              <a:buFont typeface="Arial" pitchFamily="34" charset="0"/>
              <a:buChar char="•"/>
            </a:pPr>
            <a:r>
              <a:rPr lang="en-US" dirty="0" smtClean="0"/>
              <a:t>The above equation reduces to the following way:</a:t>
            </a:r>
          </a:p>
          <a:p>
            <a:pPr>
              <a:buFont typeface="Arial" pitchFamily="34" charset="0"/>
              <a:buChar char="•"/>
            </a:pPr>
            <a:endParaRPr lang="en-US" dirty="0" smtClean="0"/>
          </a:p>
          <a:p>
            <a:pPr>
              <a:buNone/>
            </a:pPr>
            <a:r>
              <a:rPr lang="en-US" dirty="0" smtClean="0"/>
              <a:t>                                          Lagrange’s equation of motion.</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17</a:t>
            </a:fld>
            <a:endParaRPr lang="en-US" dirty="0"/>
          </a:p>
        </p:txBody>
      </p:sp>
      <p:graphicFrame>
        <p:nvGraphicFramePr>
          <p:cNvPr id="684038" name="Object 5"/>
          <p:cNvGraphicFramePr>
            <a:graphicFrameLocks noChangeAspect="1"/>
          </p:cNvGraphicFramePr>
          <p:nvPr/>
        </p:nvGraphicFramePr>
        <p:xfrm>
          <a:off x="555570" y="1712888"/>
          <a:ext cx="7558191" cy="1062038"/>
        </p:xfrm>
        <a:graphic>
          <a:graphicData uri="http://schemas.openxmlformats.org/presentationml/2006/ole">
            <mc:AlternateContent xmlns:mc="http://schemas.openxmlformats.org/markup-compatibility/2006">
              <mc:Choice xmlns:v="urn:schemas-microsoft-com:vml" Requires="v">
                <p:oleObj spid="_x0000_s687123" name="Equation" r:id="rId3" imgW="3213000" imgH="482400" progId="Equation.3">
                  <p:embed/>
                </p:oleObj>
              </mc:Choice>
              <mc:Fallback>
                <p:oleObj name="Equation" r:id="rId3" imgW="321300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70" y="1712888"/>
                        <a:ext cx="7558191" cy="106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2" name="Group 51"/>
          <p:cNvGrpSpPr/>
          <p:nvPr/>
        </p:nvGrpSpPr>
        <p:grpSpPr>
          <a:xfrm>
            <a:off x="6397650" y="2662226"/>
            <a:ext cx="1570059" cy="912825"/>
            <a:chOff x="6726267" y="2406636"/>
            <a:chExt cx="1570059" cy="912825"/>
          </a:xfrm>
        </p:grpSpPr>
        <p:sp>
          <p:nvSpPr>
            <p:cNvPr id="49" name="Right Brace 48"/>
            <p:cNvSpPr/>
            <p:nvPr/>
          </p:nvSpPr>
          <p:spPr>
            <a:xfrm rot="5400000">
              <a:off x="7273962" y="1858941"/>
              <a:ext cx="474669" cy="1570059"/>
            </a:xfrm>
            <a:prstGeom prst="rightBrace">
              <a:avLst>
                <a:gd name="adj1" fmla="val 27792"/>
                <a:gd name="adj2" fmla="val 50872"/>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87109" name="Object 5"/>
            <p:cNvGraphicFramePr>
              <a:graphicFrameLocks noChangeAspect="1"/>
            </p:cNvGraphicFramePr>
            <p:nvPr/>
          </p:nvGraphicFramePr>
          <p:xfrm>
            <a:off x="7346988" y="2955924"/>
            <a:ext cx="333375" cy="363537"/>
          </p:xfrm>
          <a:graphic>
            <a:graphicData uri="http://schemas.openxmlformats.org/presentationml/2006/ole">
              <mc:AlternateContent xmlns:mc="http://schemas.openxmlformats.org/markup-compatibility/2006">
                <mc:Choice xmlns:v="urn:schemas-microsoft-com:vml" Requires="v">
                  <p:oleObj spid="_x0000_s687124" name="Equation" r:id="rId5" imgW="139680" imgH="164880" progId="Equation.3">
                    <p:embed/>
                  </p:oleObj>
                </mc:Choice>
                <mc:Fallback>
                  <p:oleObj name="Equation" r:id="rId5" imgW="139680" imgH="16488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6988" y="2955924"/>
                          <a:ext cx="333375"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3" name="Group 52"/>
          <p:cNvGrpSpPr/>
          <p:nvPr/>
        </p:nvGrpSpPr>
        <p:grpSpPr>
          <a:xfrm>
            <a:off x="4024304" y="2662225"/>
            <a:ext cx="1460520" cy="949339"/>
            <a:chOff x="4352921" y="2406635"/>
            <a:chExt cx="1460520" cy="949339"/>
          </a:xfrm>
        </p:grpSpPr>
        <p:sp>
          <p:nvSpPr>
            <p:cNvPr id="47" name="Right Brace 46"/>
            <p:cNvSpPr/>
            <p:nvPr/>
          </p:nvSpPr>
          <p:spPr>
            <a:xfrm rot="5400000">
              <a:off x="4845846" y="1913710"/>
              <a:ext cx="474669" cy="1460520"/>
            </a:xfrm>
            <a:prstGeom prst="rightBrace">
              <a:avLst>
                <a:gd name="adj1" fmla="val 27792"/>
                <a:gd name="adj2" fmla="val 50872"/>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87110" name="Object 6"/>
            <p:cNvGraphicFramePr>
              <a:graphicFrameLocks noChangeAspect="1"/>
            </p:cNvGraphicFramePr>
            <p:nvPr/>
          </p:nvGraphicFramePr>
          <p:xfrm>
            <a:off x="4864104" y="2852737"/>
            <a:ext cx="484188" cy="503237"/>
          </p:xfrm>
          <a:graphic>
            <a:graphicData uri="http://schemas.openxmlformats.org/presentationml/2006/ole">
              <mc:AlternateContent xmlns:mc="http://schemas.openxmlformats.org/markup-compatibility/2006">
                <mc:Choice xmlns:v="urn:schemas-microsoft-com:vml" Requires="v">
                  <p:oleObj spid="_x0000_s687125" name="Equation" r:id="rId7" imgW="203040" imgH="228600" progId="Equation.3">
                    <p:embed/>
                  </p:oleObj>
                </mc:Choice>
                <mc:Fallback>
                  <p:oleObj name="Equation" r:id="rId7" imgW="20304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4104" y="2852737"/>
                          <a:ext cx="484188"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87111" name="Object 4"/>
          <p:cNvGraphicFramePr>
            <a:graphicFrameLocks noChangeAspect="1"/>
          </p:cNvGraphicFramePr>
          <p:nvPr/>
        </p:nvGraphicFramePr>
        <p:xfrm>
          <a:off x="555570" y="4302150"/>
          <a:ext cx="3048000" cy="1062038"/>
        </p:xfrm>
        <a:graphic>
          <a:graphicData uri="http://schemas.openxmlformats.org/presentationml/2006/ole">
            <mc:AlternateContent xmlns:mc="http://schemas.openxmlformats.org/markup-compatibility/2006">
              <mc:Choice xmlns:v="urn:schemas-microsoft-com:vml" Requires="v">
                <p:oleObj spid="_x0000_s687126" name="Equation" r:id="rId9" imgW="1295280" imgH="482400" progId="Equation.3">
                  <p:embed/>
                </p:oleObj>
              </mc:Choice>
              <mc:Fallback>
                <p:oleObj name="Equation" r:id="rId9" imgW="1295280" imgH="4824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570" y="4302150"/>
                        <a:ext cx="3048000" cy="106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0" name="Group 49"/>
          <p:cNvGrpSpPr/>
          <p:nvPr/>
        </p:nvGrpSpPr>
        <p:grpSpPr>
          <a:xfrm>
            <a:off x="1871700" y="2672916"/>
            <a:ext cx="1570059" cy="912825"/>
            <a:chOff x="6726267" y="2406636"/>
            <a:chExt cx="1570059" cy="912825"/>
          </a:xfrm>
        </p:grpSpPr>
        <p:sp>
          <p:nvSpPr>
            <p:cNvPr id="51" name="Right Brace 50"/>
            <p:cNvSpPr/>
            <p:nvPr/>
          </p:nvSpPr>
          <p:spPr>
            <a:xfrm rot="5400000">
              <a:off x="7273962" y="1858941"/>
              <a:ext cx="474669" cy="1570059"/>
            </a:xfrm>
            <a:prstGeom prst="rightBrace">
              <a:avLst>
                <a:gd name="adj1" fmla="val 27792"/>
                <a:gd name="adj2" fmla="val 50872"/>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54" name="Object 5"/>
            <p:cNvGraphicFramePr>
              <a:graphicFrameLocks noChangeAspect="1"/>
            </p:cNvGraphicFramePr>
            <p:nvPr/>
          </p:nvGraphicFramePr>
          <p:xfrm>
            <a:off x="7346988" y="2955924"/>
            <a:ext cx="333375" cy="363537"/>
          </p:xfrm>
          <a:graphic>
            <a:graphicData uri="http://schemas.openxmlformats.org/presentationml/2006/ole">
              <mc:AlternateContent xmlns:mc="http://schemas.openxmlformats.org/markup-compatibility/2006">
                <mc:Choice xmlns:v="urn:schemas-microsoft-com:vml" Requires="v">
                  <p:oleObj spid="_x0000_s687127" name="Equation" r:id="rId11" imgW="139680" imgH="164880" progId="Equation.3">
                    <p:embed/>
                  </p:oleObj>
                </mc:Choice>
                <mc:Fallback>
                  <p:oleObj name="Equation" r:id="rId11" imgW="139680" imgH="16488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6988" y="2955924"/>
                          <a:ext cx="333375"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109" y="800064"/>
            <a:ext cx="8178912" cy="4345048"/>
          </a:xfrm>
        </p:spPr>
        <p:txBody>
          <a:bodyPr>
            <a:normAutofit/>
          </a:bodyPr>
          <a:lstStyle/>
          <a:p>
            <a:pPr>
              <a:buFont typeface="Arial" pitchFamily="34" charset="0"/>
              <a:buChar char="•"/>
            </a:pPr>
            <a:r>
              <a:rPr lang="en-US" dirty="0" smtClean="0"/>
              <a:t>For conservative systems:</a:t>
            </a:r>
          </a:p>
          <a:p>
            <a:pPr>
              <a:buFont typeface="Arial" pitchFamily="34" charset="0"/>
              <a:buChar char="•"/>
            </a:pPr>
            <a:endParaRPr lang="en-US" dirty="0" smtClean="0"/>
          </a:p>
          <a:p>
            <a:pPr>
              <a:buFont typeface="Arial" pitchFamily="34" charset="0"/>
              <a:buChar char="•"/>
            </a:pPr>
            <a:endParaRPr lang="en-US" dirty="0" smtClean="0"/>
          </a:p>
          <a:p>
            <a:pPr>
              <a:buNone/>
            </a:pPr>
            <a:endParaRPr lang="en-US" dirty="0" smtClean="0"/>
          </a:p>
          <a:p>
            <a:pPr>
              <a:buNone/>
            </a:pPr>
            <a:endParaRPr lang="en-US" dirty="0" smtClean="0"/>
          </a:p>
          <a:p>
            <a:pPr>
              <a:buNone/>
            </a:pPr>
            <a:endParaRPr lang="en-US" dirty="0" smtClean="0"/>
          </a:p>
          <a:p>
            <a:pPr>
              <a:buFont typeface="Arial" pitchFamily="34" charset="0"/>
              <a:buChar char="•"/>
            </a:pPr>
            <a:r>
              <a:rPr lang="en-US" dirty="0" smtClean="0"/>
              <a:t>Define:</a:t>
            </a:r>
            <a:r>
              <a:rPr lang="en-US" i="1" dirty="0" smtClean="0">
                <a:latin typeface="Cambria Math" pitchFamily="18" charset="0"/>
                <a:ea typeface="Cambria Math" pitchFamily="18" charset="0"/>
                <a:sym typeface="Wingdings" pitchFamily="2" charset="2"/>
              </a:rPr>
              <a:t> L=T − V</a:t>
            </a:r>
            <a:r>
              <a:rPr lang="en-US" dirty="0" smtClean="0"/>
              <a:t>, is called the Lagrangian function of the system or Lagrangian of the system.</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18</a:t>
            </a:fld>
            <a:endParaRPr lang="en-US" dirty="0"/>
          </a:p>
        </p:txBody>
      </p:sp>
      <p:graphicFrame>
        <p:nvGraphicFramePr>
          <p:cNvPr id="688134" name="Object 6"/>
          <p:cNvGraphicFramePr>
            <a:graphicFrameLocks noChangeAspect="1"/>
          </p:cNvGraphicFramePr>
          <p:nvPr/>
        </p:nvGraphicFramePr>
        <p:xfrm>
          <a:off x="2978150" y="1287463"/>
          <a:ext cx="5408613" cy="2068512"/>
        </p:xfrm>
        <a:graphic>
          <a:graphicData uri="http://schemas.openxmlformats.org/presentationml/2006/ole">
            <mc:AlternateContent xmlns:mc="http://schemas.openxmlformats.org/markup-compatibility/2006">
              <mc:Choice xmlns:v="urn:schemas-microsoft-com:vml" Requires="v">
                <p:oleObj spid="_x0000_s688140" name="Equation" r:id="rId3" imgW="2298600" imgH="939600" progId="Equation.3">
                  <p:embed/>
                </p:oleObj>
              </mc:Choice>
              <mc:Fallback>
                <p:oleObj name="Equation" r:id="rId3" imgW="2298600" imgH="9396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150" y="1287463"/>
                        <a:ext cx="5408613" cy="2068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8135" name="Object 7"/>
          <p:cNvGraphicFramePr>
            <a:graphicFrameLocks noChangeAspect="1"/>
          </p:cNvGraphicFramePr>
          <p:nvPr/>
        </p:nvGraphicFramePr>
        <p:xfrm>
          <a:off x="3074967" y="4776820"/>
          <a:ext cx="2360613" cy="1062038"/>
        </p:xfrm>
        <a:graphic>
          <a:graphicData uri="http://schemas.openxmlformats.org/presentationml/2006/ole">
            <mc:AlternateContent xmlns:mc="http://schemas.openxmlformats.org/markup-compatibility/2006">
              <mc:Choice xmlns:v="urn:schemas-microsoft-com:vml" Requires="v">
                <p:oleObj spid="_x0000_s688141" name="Equation" r:id="rId5" imgW="1002960" imgH="482400" progId="Equation.DSMT4">
                  <p:embed/>
                </p:oleObj>
              </mc:Choice>
              <mc:Fallback>
                <p:oleObj name="Equation" r:id="rId5" imgW="1002960" imgH="4824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4967" y="4776820"/>
                        <a:ext cx="2360613" cy="106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05" y="727038"/>
            <a:ext cx="8471016" cy="5805567"/>
          </a:xfrm>
        </p:spPr>
        <p:txBody>
          <a:bodyPr>
            <a:normAutofit/>
          </a:bodyPr>
          <a:lstStyle/>
          <a:p>
            <a:pPr>
              <a:buFont typeface="Arial" pitchFamily="34" charset="0"/>
              <a:buChar char="•"/>
            </a:pPr>
            <a:endParaRPr lang="en-US" dirty="0" smtClean="0"/>
          </a:p>
          <a:p>
            <a:pPr>
              <a:buFont typeface="Arial" pitchFamily="34" charset="0"/>
              <a:buChar char="•"/>
            </a:pPr>
            <a:r>
              <a:rPr lang="en-US" dirty="0" smtClean="0"/>
              <a:t>For the systems such that:</a:t>
            </a:r>
          </a:p>
          <a:p>
            <a:pPr>
              <a:buFont typeface="Arial" pitchFamily="34" charset="0"/>
              <a:buChar char="•"/>
            </a:pPr>
            <a:endParaRPr lang="en-US" dirty="0" smtClean="0"/>
          </a:p>
          <a:p>
            <a:pPr>
              <a:buNone/>
            </a:pPr>
            <a:endParaRPr lang="en-US" dirty="0" smtClean="0"/>
          </a:p>
          <a:p>
            <a:pPr>
              <a:buFont typeface="Arial" pitchFamily="34" charset="0"/>
              <a:buChar char="•"/>
            </a:pPr>
            <a:endParaRPr lang="en-US" dirty="0" smtClean="0"/>
          </a:p>
          <a:p>
            <a:pPr>
              <a:buNone/>
            </a:pPr>
            <a:r>
              <a:rPr lang="en-US" dirty="0" smtClean="0"/>
              <a:t>                            for velocity independent potential.</a:t>
            </a:r>
          </a:p>
          <a:p>
            <a:pPr>
              <a:buNone/>
            </a:pPr>
            <a:endParaRPr lang="en-US" dirty="0" smtClean="0"/>
          </a:p>
          <a:p>
            <a:pPr>
              <a:buNone/>
            </a:pPr>
            <a:endParaRPr lang="en-US" dirty="0" smtClean="0"/>
          </a:p>
          <a:p>
            <a:pPr>
              <a:buNone/>
            </a:pPr>
            <a:r>
              <a:rPr lang="en-US" dirty="0" smtClean="0"/>
              <a:t>     and </a:t>
            </a:r>
          </a:p>
          <a:p>
            <a:pPr>
              <a:buFont typeface="Arial" pitchFamily="34" charset="0"/>
              <a:buChar char="•"/>
            </a:pPr>
            <a:endParaRPr lang="en-US" dirty="0" smtClean="0"/>
          </a:p>
          <a:p>
            <a:pPr>
              <a:buFont typeface="Arial" pitchFamily="34" charset="0"/>
              <a:buChar char="•"/>
            </a:pPr>
            <a:endParaRPr lang="en-US" dirty="0" smtClean="0"/>
          </a:p>
          <a:p>
            <a:pPr lvl="0">
              <a:buNone/>
              <a:defRPr/>
            </a:pPr>
            <a:r>
              <a:rPr lang="en-US" dirty="0" smtClean="0"/>
              <a:t>                                   </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19</a:t>
            </a:fld>
            <a:endParaRPr lang="en-US" dirty="0"/>
          </a:p>
        </p:txBody>
      </p:sp>
      <p:graphicFrame>
        <p:nvGraphicFramePr>
          <p:cNvPr id="688134" name="Object 6"/>
          <p:cNvGraphicFramePr>
            <a:graphicFrameLocks noChangeAspect="1"/>
          </p:cNvGraphicFramePr>
          <p:nvPr/>
        </p:nvGraphicFramePr>
        <p:xfrm>
          <a:off x="899592" y="2744924"/>
          <a:ext cx="1584325" cy="950913"/>
        </p:xfrm>
        <a:graphic>
          <a:graphicData uri="http://schemas.openxmlformats.org/presentationml/2006/ole">
            <mc:AlternateContent xmlns:mc="http://schemas.openxmlformats.org/markup-compatibility/2006">
              <mc:Choice xmlns:v="urn:schemas-microsoft-com:vml" Requires="v">
                <p:oleObj spid="_x0000_s689178" name="Equation" r:id="rId3" imgW="672840" imgH="431640" progId="Equation.3">
                  <p:embed/>
                </p:oleObj>
              </mc:Choice>
              <mc:Fallback>
                <p:oleObj name="Equation" r:id="rId3" imgW="672840" imgH="4316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744924"/>
                        <a:ext cx="1584325" cy="95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8135" name="Object 7"/>
          <p:cNvGraphicFramePr>
            <a:graphicFrameLocks noChangeAspect="1"/>
          </p:cNvGraphicFramePr>
          <p:nvPr/>
        </p:nvGraphicFramePr>
        <p:xfrm>
          <a:off x="4716016" y="1196752"/>
          <a:ext cx="3314700" cy="501650"/>
        </p:xfrm>
        <a:graphic>
          <a:graphicData uri="http://schemas.openxmlformats.org/presentationml/2006/ole">
            <mc:AlternateContent xmlns:mc="http://schemas.openxmlformats.org/markup-compatibility/2006">
              <mc:Choice xmlns:v="urn:schemas-microsoft-com:vml" Requires="v">
                <p:oleObj spid="_x0000_s689179" name="Equation" r:id="rId5" imgW="1409400" imgH="228600" progId="Equation.3">
                  <p:embed/>
                </p:oleObj>
              </mc:Choice>
              <mc:Fallback>
                <p:oleObj name="Equation" r:id="rId5" imgW="140940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1196752"/>
                        <a:ext cx="33147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9161" name="Object 9"/>
          <p:cNvGraphicFramePr>
            <a:graphicFrameLocks noChangeAspect="1"/>
          </p:cNvGraphicFramePr>
          <p:nvPr/>
        </p:nvGraphicFramePr>
        <p:xfrm>
          <a:off x="791580" y="1700808"/>
          <a:ext cx="3431294" cy="906290"/>
        </p:xfrm>
        <a:graphic>
          <a:graphicData uri="http://schemas.openxmlformats.org/presentationml/2006/ole">
            <mc:AlternateContent xmlns:mc="http://schemas.openxmlformats.org/markup-compatibility/2006">
              <mc:Choice xmlns:v="urn:schemas-microsoft-com:vml" Requires="v">
                <p:oleObj spid="_x0000_s689180" name="Equation" r:id="rId7" imgW="1269720" imgH="444240" progId="Equation.3">
                  <p:embed/>
                </p:oleObj>
              </mc:Choice>
              <mc:Fallback>
                <p:oleObj name="Equation" r:id="rId7" imgW="1269720" imgH="44424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580" y="1700808"/>
                        <a:ext cx="3431294" cy="90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9169" name="Object 17"/>
          <p:cNvGraphicFramePr>
            <a:graphicFrameLocks noChangeAspect="1"/>
          </p:cNvGraphicFramePr>
          <p:nvPr/>
        </p:nvGraphicFramePr>
        <p:xfrm>
          <a:off x="1943708" y="4113076"/>
          <a:ext cx="3101975" cy="1127125"/>
        </p:xfrm>
        <a:graphic>
          <a:graphicData uri="http://schemas.openxmlformats.org/presentationml/2006/ole">
            <mc:AlternateContent xmlns:mc="http://schemas.openxmlformats.org/markup-compatibility/2006">
              <mc:Choice xmlns:v="urn:schemas-microsoft-com:vml" Requires="v">
                <p:oleObj spid="_x0000_s689181" name="Equation" r:id="rId9" imgW="1054080" imgH="431640" progId="Equation.3">
                  <p:embed/>
                </p:oleObj>
              </mc:Choice>
              <mc:Fallback>
                <p:oleObj name="Equation" r:id="rId9" imgW="1054080" imgH="431640" progId="Equation.3">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3708" y="4113076"/>
                        <a:ext cx="310197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2</a:t>
            </a:fld>
            <a:endParaRPr lang="en-US" dirty="0"/>
          </a:p>
        </p:txBody>
      </p:sp>
      <p:graphicFrame>
        <p:nvGraphicFramePr>
          <p:cNvPr id="534529" name="Object 2"/>
          <p:cNvGraphicFramePr>
            <a:graphicFrameLocks noChangeAspect="1"/>
          </p:cNvGraphicFramePr>
          <p:nvPr/>
        </p:nvGraphicFramePr>
        <p:xfrm>
          <a:off x="1358856" y="3184547"/>
          <a:ext cx="1239838" cy="1851025"/>
        </p:xfrm>
        <a:graphic>
          <a:graphicData uri="http://schemas.openxmlformats.org/presentationml/2006/ole">
            <mc:AlternateContent xmlns:mc="http://schemas.openxmlformats.org/markup-compatibility/2006">
              <mc:Choice xmlns:v="urn:schemas-microsoft-com:vml" Requires="v">
                <p:oleObj spid="_x0000_s657416" name="Equation" r:id="rId3" imgW="520560" imgH="838080" progId="Equation.3">
                  <p:embed/>
                </p:oleObj>
              </mc:Choice>
              <mc:Fallback>
                <p:oleObj name="Equation" r:id="rId3" imgW="520560" imgH="8380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856" y="3184547"/>
                        <a:ext cx="1239838" cy="185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31" name="Object 2"/>
          <p:cNvGraphicFramePr>
            <a:graphicFrameLocks noChangeAspect="1"/>
          </p:cNvGraphicFramePr>
          <p:nvPr/>
        </p:nvGraphicFramePr>
        <p:xfrm>
          <a:off x="6032520" y="3451245"/>
          <a:ext cx="1601788" cy="1401762"/>
        </p:xfrm>
        <a:graphic>
          <a:graphicData uri="http://schemas.openxmlformats.org/presentationml/2006/ole">
            <mc:AlternateContent xmlns:mc="http://schemas.openxmlformats.org/markup-compatibility/2006">
              <mc:Choice xmlns:v="urn:schemas-microsoft-com:vml" Requires="v">
                <p:oleObj spid="_x0000_s657417" name="Equation" r:id="rId5" imgW="672840" imgH="634680" progId="Equation.3">
                  <p:embed/>
                </p:oleObj>
              </mc:Choice>
              <mc:Fallback>
                <p:oleObj name="Equation" r:id="rId5" imgW="672840" imgH="6346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20" y="3451245"/>
                        <a:ext cx="1601788" cy="1401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eft Brace 45"/>
          <p:cNvSpPr/>
          <p:nvPr/>
        </p:nvSpPr>
        <p:spPr>
          <a:xfrm rot="5400000">
            <a:off x="4152100" y="-715226"/>
            <a:ext cx="985851" cy="5403926"/>
          </a:xfrm>
          <a:prstGeom prst="leftBrace">
            <a:avLst>
              <a:gd name="adj1" fmla="val 13754"/>
              <a:gd name="adj2" fmla="val 50000"/>
            </a:avLst>
          </a:prstGeom>
          <a:ln>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2819376" y="1055655"/>
            <a:ext cx="3541761" cy="49244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Classical Mechanics</a:t>
            </a:r>
            <a:endPar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48" name="TextBox 47"/>
          <p:cNvSpPr txBox="1"/>
          <p:nvPr/>
        </p:nvSpPr>
        <p:spPr>
          <a:xfrm>
            <a:off x="446031" y="2638718"/>
            <a:ext cx="3541761"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Newtonian approach</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49" name="TextBox 48"/>
          <p:cNvSpPr txBox="1"/>
          <p:nvPr/>
        </p:nvSpPr>
        <p:spPr>
          <a:xfrm>
            <a:off x="5192721" y="2516175"/>
            <a:ext cx="3541761"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Lagrangian and Hamiltonian approach</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50" name="Content Placeholder 2"/>
          <p:cNvSpPr>
            <a:spLocks noGrp="1"/>
          </p:cNvSpPr>
          <p:nvPr>
            <p:ph idx="1"/>
          </p:nvPr>
        </p:nvSpPr>
        <p:spPr>
          <a:xfrm>
            <a:off x="446031" y="5400701"/>
            <a:ext cx="8471016" cy="839799"/>
          </a:xfrm>
        </p:spPr>
        <p:txBody>
          <a:bodyPr>
            <a:normAutofit lnSpcReduction="10000"/>
          </a:bodyPr>
          <a:lstStyle/>
          <a:p>
            <a:r>
              <a:rPr lang="en-US" dirty="0" smtClean="0"/>
              <a:t>If we know H and L, how can we  get the differential equations of the system? </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05" y="727038"/>
            <a:ext cx="8471016" cy="5805567"/>
          </a:xfrm>
        </p:spPr>
        <p:txBody>
          <a:bodyPr>
            <a:normAutofit/>
          </a:bodyPr>
          <a:lstStyle/>
          <a:p>
            <a:pPr>
              <a:buFont typeface="Arial" pitchFamily="34" charset="0"/>
              <a:buChar char="•"/>
            </a:pPr>
            <a:r>
              <a:rPr lang="en-US" dirty="0" smtClean="0"/>
              <a:t>For example:</a:t>
            </a:r>
          </a:p>
          <a:p>
            <a:pPr>
              <a:buFont typeface="Arial" pitchFamily="34" charset="0"/>
              <a:buChar char="•"/>
            </a:pPr>
            <a:endParaRPr lang="en-US" dirty="0" smtClean="0"/>
          </a:p>
          <a:p>
            <a:pPr>
              <a:buNone/>
            </a:pPr>
            <a:endParaRPr lang="en-US" dirty="0" smtClean="0"/>
          </a:p>
          <a:p>
            <a:pPr>
              <a:buFont typeface="Arial" pitchFamily="34" charset="0"/>
              <a:buChar char="•"/>
            </a:pPr>
            <a:endParaRPr lang="en-US" dirty="0" smtClean="0"/>
          </a:p>
          <a:p>
            <a:pPr>
              <a:buNone/>
            </a:pPr>
            <a:endParaRPr lang="en-US" dirty="0" smtClean="0"/>
          </a:p>
          <a:p>
            <a:pPr lvl="0">
              <a:buNone/>
              <a:defRPr/>
            </a:pPr>
            <a:endParaRPr lang="en-US" dirty="0" smtClean="0"/>
          </a:p>
          <a:p>
            <a:pPr lvl="0">
              <a:buNone/>
              <a:defRPr/>
            </a:pPr>
            <a:r>
              <a:rPr lang="en-US" dirty="0" smtClean="0"/>
              <a:t>Lagrange's equation, can then be written</a:t>
            </a:r>
          </a:p>
          <a:p>
            <a:pPr lvl="0">
              <a:buNone/>
              <a:defRPr/>
            </a:pPr>
            <a:r>
              <a:rPr lang="en-US" dirty="0" smtClean="0"/>
              <a:t> </a:t>
            </a:r>
          </a:p>
          <a:p>
            <a:pPr lvl="0">
              <a:buNone/>
              <a:defRPr/>
            </a:pPr>
            <a:r>
              <a:rPr lang="en-US" dirty="0" smtClean="0"/>
              <a:t>                                   for conservative forces and velocity </a:t>
            </a:r>
          </a:p>
          <a:p>
            <a:pPr lvl="0">
              <a:buNone/>
              <a:defRPr/>
            </a:pPr>
            <a:r>
              <a:rPr lang="en-US" dirty="0" smtClean="0"/>
              <a:t>                                   independent potential.</a:t>
            </a:r>
          </a:p>
          <a:p>
            <a:pPr>
              <a:buNone/>
            </a:pPr>
            <a:endParaRPr lang="en-US" dirty="0" smtClean="0"/>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20</a:t>
            </a:fld>
            <a:endParaRPr lang="en-US" dirty="0"/>
          </a:p>
        </p:txBody>
      </p:sp>
      <p:graphicFrame>
        <p:nvGraphicFramePr>
          <p:cNvPr id="689156" name="Object 4"/>
          <p:cNvGraphicFramePr>
            <a:graphicFrameLocks noChangeAspect="1"/>
          </p:cNvGraphicFramePr>
          <p:nvPr/>
        </p:nvGraphicFramePr>
        <p:xfrm>
          <a:off x="2411760" y="1268760"/>
          <a:ext cx="5678488" cy="1787525"/>
        </p:xfrm>
        <a:graphic>
          <a:graphicData uri="http://schemas.openxmlformats.org/presentationml/2006/ole">
            <mc:AlternateContent xmlns:mc="http://schemas.openxmlformats.org/markup-compatibility/2006">
              <mc:Choice xmlns:v="urn:schemas-microsoft-com:vml" Requires="v">
                <p:oleObj spid="_x0000_s731146" name="Equation" r:id="rId3" imgW="2412720" imgH="812520" progId="Equation.3">
                  <p:embed/>
                </p:oleObj>
              </mc:Choice>
              <mc:Fallback>
                <p:oleObj name="Equation" r:id="rId3" imgW="2412720" imgH="8125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268760"/>
                        <a:ext cx="5678488" cy="178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9157" name="Object 6"/>
          <p:cNvGraphicFramePr>
            <a:graphicFrameLocks noChangeAspect="1"/>
          </p:cNvGraphicFramePr>
          <p:nvPr/>
        </p:nvGraphicFramePr>
        <p:xfrm>
          <a:off x="827584" y="4401108"/>
          <a:ext cx="2360613" cy="1062038"/>
        </p:xfrm>
        <a:graphic>
          <a:graphicData uri="http://schemas.openxmlformats.org/presentationml/2006/ole">
            <mc:AlternateContent xmlns:mc="http://schemas.openxmlformats.org/markup-compatibility/2006">
              <mc:Choice xmlns:v="urn:schemas-microsoft-com:vml" Requires="v">
                <p:oleObj spid="_x0000_s731147" name="Equation" r:id="rId5" imgW="1002960" imgH="482400" progId="Equation.3">
                  <p:embed/>
                </p:oleObj>
              </mc:Choice>
              <mc:Fallback>
                <p:oleObj name="Equation" r:id="rId5" imgW="1002960" imgH="4824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401108"/>
                        <a:ext cx="2360613" cy="106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21</a:t>
            </a:fld>
            <a:endParaRPr lang="en-US" dirty="0"/>
          </a:p>
        </p:txBody>
      </p:sp>
      <p:graphicFrame>
        <p:nvGraphicFramePr>
          <p:cNvPr id="49" name="Object 6"/>
          <p:cNvGraphicFramePr>
            <a:graphicFrameLocks noChangeAspect="1"/>
          </p:cNvGraphicFramePr>
          <p:nvPr/>
        </p:nvGraphicFramePr>
        <p:xfrm>
          <a:off x="1724025" y="1687513"/>
          <a:ext cx="3267075" cy="3130550"/>
        </p:xfrm>
        <a:graphic>
          <a:graphicData uri="http://schemas.openxmlformats.org/presentationml/2006/ole">
            <mc:AlternateContent xmlns:mc="http://schemas.openxmlformats.org/markup-compatibility/2006">
              <mc:Choice xmlns:v="urn:schemas-microsoft-com:vml" Requires="v">
                <p:oleObj spid="_x0000_s690191" name="Equation" r:id="rId3" imgW="1371600" imgH="1422360" progId="Equation.DSMT4">
                  <p:embed/>
                </p:oleObj>
              </mc:Choice>
              <mc:Fallback>
                <p:oleObj name="Equation" r:id="rId3" imgW="1371600" imgH="142236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1687513"/>
                        <a:ext cx="3267075" cy="313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0" name="Group 49"/>
          <p:cNvGrpSpPr/>
          <p:nvPr/>
        </p:nvGrpSpPr>
        <p:grpSpPr>
          <a:xfrm>
            <a:off x="3622662" y="4451364"/>
            <a:ext cx="5184846" cy="839799"/>
            <a:chOff x="6142057" y="1347761"/>
            <a:chExt cx="4418073" cy="839799"/>
          </a:xfrm>
        </p:grpSpPr>
        <p:sp>
          <p:nvSpPr>
            <p:cNvPr id="51" name="Content Placeholder 2"/>
            <p:cNvSpPr txBox="1">
              <a:spLocks/>
            </p:cNvSpPr>
            <p:nvPr/>
          </p:nvSpPr>
          <p:spPr>
            <a:xfrm>
              <a:off x="6507188" y="1749404"/>
              <a:ext cx="4052942" cy="438156"/>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Non conservative forces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(e.g.</a:t>
              </a:r>
              <a:r>
                <a:rPr kumimoji="0" lang="en-US" sz="2000" b="1" i="0" u="none" strike="noStrike" kern="1200" cap="none" spc="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 frictional forces)</a:t>
              </a: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cxnSp>
          <p:nvCxnSpPr>
            <p:cNvPr id="52" name="Straight Arrow Connector 51"/>
            <p:cNvCxnSpPr/>
            <p:nvPr/>
          </p:nvCxnSpPr>
          <p:spPr>
            <a:xfrm rot="16200000" flipV="1">
              <a:off x="6087289" y="1402529"/>
              <a:ext cx="474668" cy="365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690183" name="Object 7"/>
          <p:cNvGraphicFramePr>
            <a:graphicFrameLocks noChangeAspect="1"/>
          </p:cNvGraphicFramePr>
          <p:nvPr/>
        </p:nvGraphicFramePr>
        <p:xfrm>
          <a:off x="1614447" y="5510241"/>
          <a:ext cx="3055937" cy="1062037"/>
        </p:xfrm>
        <a:graphic>
          <a:graphicData uri="http://schemas.openxmlformats.org/presentationml/2006/ole">
            <mc:AlternateContent xmlns:mc="http://schemas.openxmlformats.org/markup-compatibility/2006">
              <mc:Choice xmlns:v="urn:schemas-microsoft-com:vml" Requires="v">
                <p:oleObj spid="_x0000_s690192" name="Equation" r:id="rId5" imgW="1282680" imgH="482400" progId="Equation.3">
                  <p:embed/>
                </p:oleObj>
              </mc:Choice>
              <mc:Fallback>
                <p:oleObj name="Equation" r:id="rId5" imgW="1282680" imgH="4824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4447" y="5510241"/>
                        <a:ext cx="3055937" cy="1062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54"/>
          <p:cNvSpPr txBox="1"/>
          <p:nvPr/>
        </p:nvSpPr>
        <p:spPr>
          <a:xfrm>
            <a:off x="1139778" y="982625"/>
            <a:ext cx="7266087" cy="646331"/>
          </a:xfrm>
          <a:prstGeom prst="rect">
            <a:avLst/>
          </a:prstGeom>
          <a:noFill/>
        </p:spPr>
        <p:txBody>
          <a:bodyPr wrap="square" rtlCol="0">
            <a:spAutoFit/>
          </a:bodyPr>
          <a:lstStyle/>
          <a:p>
            <a:r>
              <a:rPr lang="en-US" dirty="0" smtClean="0"/>
              <a:t>If part of the generalized forces are not conservative, say        , and part are derivable from a potential function V, we can write</a:t>
            </a:r>
            <a:endParaRPr lang="en-US" dirty="0"/>
          </a:p>
        </p:txBody>
      </p:sp>
      <p:graphicFrame>
        <p:nvGraphicFramePr>
          <p:cNvPr id="690184" name="Object 8"/>
          <p:cNvGraphicFramePr>
            <a:graphicFrameLocks noChangeAspect="1"/>
          </p:cNvGraphicFramePr>
          <p:nvPr/>
        </p:nvGraphicFramePr>
        <p:xfrm>
          <a:off x="7054884" y="1019142"/>
          <a:ext cx="438156" cy="365130"/>
        </p:xfrm>
        <a:graphic>
          <a:graphicData uri="http://schemas.openxmlformats.org/presentationml/2006/ole">
            <mc:AlternateContent xmlns:mc="http://schemas.openxmlformats.org/markup-compatibility/2006">
              <mc:Choice xmlns:v="urn:schemas-microsoft-com:vml" Requires="v">
                <p:oleObj spid="_x0000_s690193" name="Equation" r:id="rId7" imgW="215640" imgH="228600" progId="Equation.DSMT4">
                  <p:embed/>
                </p:oleObj>
              </mc:Choice>
              <mc:Fallback>
                <p:oleObj name="Equation" r:id="rId7" imgW="215640" imgH="2286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4884" y="1019142"/>
                        <a:ext cx="438156" cy="36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 name="TextBox 55"/>
          <p:cNvSpPr txBox="1"/>
          <p:nvPr/>
        </p:nvSpPr>
        <p:spPr>
          <a:xfrm>
            <a:off x="1103265" y="5108598"/>
            <a:ext cx="620721" cy="369332"/>
          </a:xfrm>
          <a:prstGeom prst="rect">
            <a:avLst/>
          </a:prstGeom>
          <a:noFill/>
        </p:spPr>
        <p:txBody>
          <a:bodyPr wrap="square" rtlCol="0">
            <a:spAutoFit/>
          </a:bodyPr>
          <a:lstStyle/>
          <a:p>
            <a:r>
              <a:rPr lang="en-US" dirty="0" smtClean="0"/>
              <a:t>or</a:t>
            </a:r>
            <a:endParaRPr lang="en-US" dirty="0"/>
          </a:p>
        </p:txBody>
      </p:sp>
      <p:sp>
        <p:nvSpPr>
          <p:cNvPr id="57" name="TextBox 56"/>
          <p:cNvSpPr txBox="1"/>
          <p:nvPr/>
        </p:nvSpPr>
        <p:spPr>
          <a:xfrm>
            <a:off x="4864104" y="2881305"/>
            <a:ext cx="4125969" cy="646331"/>
          </a:xfrm>
          <a:prstGeom prst="rect">
            <a:avLst/>
          </a:prstGeom>
          <a:noFill/>
        </p:spPr>
        <p:txBody>
          <a:bodyPr wrap="square" rtlCol="0">
            <a:spAutoFit/>
          </a:bodyPr>
          <a:lstStyle/>
          <a:p>
            <a:r>
              <a:rPr lang="en-US" dirty="0" smtClean="0"/>
              <a:t>(Differential equations of motion for a conservative system.)</a:t>
            </a:r>
            <a:endParaRPr lang="en-US" dirty="0"/>
          </a:p>
        </p:txBody>
      </p:sp>
      <p:sp>
        <p:nvSpPr>
          <p:cNvPr id="58" name="TextBox 57"/>
          <p:cNvSpPr txBox="1"/>
          <p:nvPr/>
        </p:nvSpPr>
        <p:spPr>
          <a:xfrm>
            <a:off x="5018031" y="3940182"/>
            <a:ext cx="4125969" cy="646331"/>
          </a:xfrm>
          <a:prstGeom prst="rect">
            <a:avLst/>
          </a:prstGeom>
          <a:noFill/>
        </p:spPr>
        <p:txBody>
          <a:bodyPr wrap="square" rtlCol="0">
            <a:spAutoFit/>
          </a:bodyPr>
          <a:lstStyle/>
          <a:p>
            <a:r>
              <a:rPr lang="en-US" dirty="0" smtClean="0"/>
              <a:t>(Differential equations of motion when non conservative forces are present.)</a:t>
            </a:r>
            <a:endParaRPr lang="en-US"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570" y="763550"/>
            <a:ext cx="6973983" cy="4089457"/>
          </a:xfrm>
        </p:spPr>
        <p:txBody>
          <a:bodyPr>
            <a:normAutofit lnSpcReduction="10000"/>
          </a:bodyPr>
          <a:lstStyle/>
          <a:p>
            <a:pPr>
              <a:buFont typeface="Wingdings" pitchFamily="2" charset="2"/>
              <a:buChar char="Ø"/>
            </a:pPr>
            <a:r>
              <a:rPr lang="en-US" b="1" i="1" dirty="0" smtClean="0">
                <a:effectLst>
                  <a:outerShdw blurRad="38100" dist="38100" dir="2700000" algn="tl">
                    <a:srgbClr val="000000">
                      <a:alpha val="43137"/>
                    </a:srgbClr>
                  </a:outerShdw>
                </a:effectLst>
              </a:rPr>
              <a:t>    Some Applications:</a:t>
            </a:r>
          </a:p>
          <a:p>
            <a:pPr marL="514350" indent="-514350">
              <a:buFont typeface="+mj-lt"/>
              <a:buAutoNum type="arabicPeriod"/>
            </a:pPr>
            <a:r>
              <a:rPr lang="en-US" i="1" dirty="0" smtClean="0">
                <a:effectLst>
                  <a:outerShdw blurRad="38100" dist="38100" dir="2700000" algn="tl">
                    <a:srgbClr val="000000">
                      <a:alpha val="43137"/>
                    </a:srgbClr>
                  </a:outerShdw>
                </a:effectLst>
              </a:rPr>
              <a:t>Simple harmonic oscillator (damped)</a:t>
            </a:r>
          </a:p>
          <a:p>
            <a:pPr marL="514350" indent="-514350">
              <a:buNone/>
            </a:pPr>
            <a:r>
              <a:rPr lang="en-US" i="1" dirty="0" smtClean="0">
                <a:effectLst>
                  <a:outerShdw blurRad="38100" dist="38100" dir="2700000" algn="tl">
                    <a:srgbClr val="000000">
                      <a:alpha val="43137"/>
                    </a:srgbClr>
                  </a:outerShdw>
                </a:effectLst>
              </a:rPr>
              <a:t>       </a:t>
            </a:r>
            <a:r>
              <a:rPr lang="en-US" dirty="0" smtClean="0"/>
              <a:t>damping force is proportional to the velocity (   )</a:t>
            </a:r>
          </a:p>
          <a:p>
            <a:pPr marL="514350" indent="-514350">
              <a:buNone/>
            </a:pPr>
            <a:r>
              <a:rPr lang="en-US" dirty="0" smtClean="0"/>
              <a:t>                                  (non conservative force)</a:t>
            </a:r>
          </a:p>
          <a:p>
            <a:pPr marL="514350" indent="-514350">
              <a:buNone/>
            </a:pPr>
            <a:endParaRPr lang="en-US" dirty="0" smtClean="0"/>
          </a:p>
          <a:p>
            <a:pPr marL="514350" indent="-514350">
              <a:buNone/>
            </a:pPr>
            <a:endParaRPr lang="en-US" dirty="0" smtClean="0"/>
          </a:p>
          <a:p>
            <a:pPr marL="514350" indent="-514350">
              <a:buNone/>
            </a:pPr>
            <a:endParaRPr lang="en-US" dirty="0" smtClean="0"/>
          </a:p>
          <a:p>
            <a:pPr marL="514350" indent="-514350">
              <a:buNone/>
            </a:pPr>
            <a:r>
              <a:rPr lang="en-US" dirty="0" smtClean="0"/>
              <a:t>                                  (velocity independent)</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22</a:t>
            </a:fld>
            <a:endParaRPr lang="en-US" dirty="0"/>
          </a:p>
        </p:txBody>
      </p:sp>
      <p:graphicFrame>
        <p:nvGraphicFramePr>
          <p:cNvPr id="534529" name="Object 2"/>
          <p:cNvGraphicFramePr>
            <a:graphicFrameLocks noChangeAspect="1"/>
          </p:cNvGraphicFramePr>
          <p:nvPr/>
        </p:nvGraphicFramePr>
        <p:xfrm>
          <a:off x="1249317" y="2443149"/>
          <a:ext cx="2144713" cy="506412"/>
        </p:xfrm>
        <a:graphic>
          <a:graphicData uri="http://schemas.openxmlformats.org/presentationml/2006/ole">
            <mc:AlternateContent xmlns:mc="http://schemas.openxmlformats.org/markup-compatibility/2006">
              <mc:Choice xmlns:v="urn:schemas-microsoft-com:vml" Requires="v">
                <p:oleObj spid="_x0000_s693267" name="Equation" r:id="rId3" imgW="901440" imgH="228600" progId="Equation.3">
                  <p:embed/>
                </p:oleObj>
              </mc:Choice>
              <mc:Fallback>
                <p:oleObj name="Equation" r:id="rId3" imgW="90144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317" y="2443149"/>
                        <a:ext cx="2144713"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3253" name="Object 2"/>
          <p:cNvGraphicFramePr>
            <a:graphicFrameLocks noChangeAspect="1"/>
          </p:cNvGraphicFramePr>
          <p:nvPr/>
        </p:nvGraphicFramePr>
        <p:xfrm>
          <a:off x="1373188" y="3057556"/>
          <a:ext cx="3773487" cy="2671763"/>
        </p:xfrm>
        <a:graphic>
          <a:graphicData uri="http://schemas.openxmlformats.org/presentationml/2006/ole">
            <mc:AlternateContent xmlns:mc="http://schemas.openxmlformats.org/markup-compatibility/2006">
              <mc:Choice xmlns:v="urn:schemas-microsoft-com:vml" Requires="v">
                <p:oleObj spid="_x0000_s693268" name="Equation" r:id="rId5" imgW="1587240" imgH="1206360" progId="Equation.3">
                  <p:embed/>
                </p:oleObj>
              </mc:Choice>
              <mc:Fallback>
                <p:oleObj name="Equation" r:id="rId5" imgW="1587240" imgH="120636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3188" y="3057556"/>
                        <a:ext cx="3773487" cy="267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3" name="Group 52"/>
          <p:cNvGrpSpPr/>
          <p:nvPr/>
        </p:nvGrpSpPr>
        <p:grpSpPr>
          <a:xfrm>
            <a:off x="7310475" y="2297098"/>
            <a:ext cx="1350981" cy="3449679"/>
            <a:chOff x="7310475" y="2297098"/>
            <a:chExt cx="1350981" cy="3449679"/>
          </a:xfrm>
        </p:grpSpPr>
        <p:pic>
          <p:nvPicPr>
            <p:cNvPr id="46" name="Picture 3"/>
            <p:cNvPicPr>
              <a:picLocks noChangeAspect="1" noChangeArrowheads="1"/>
            </p:cNvPicPr>
            <p:nvPr/>
          </p:nvPicPr>
          <p:blipFill>
            <a:blip r:embed="rId7" cstate="print"/>
            <a:srcRect/>
            <a:stretch>
              <a:fillRect/>
            </a:stretch>
          </p:blipFill>
          <p:spPr bwMode="auto">
            <a:xfrm rot="16200000">
              <a:off x="6523061" y="3194051"/>
              <a:ext cx="2336832" cy="542925"/>
            </a:xfrm>
            <a:prstGeom prst="rect">
              <a:avLst/>
            </a:prstGeom>
            <a:noFill/>
            <a:ln w="9525">
              <a:noFill/>
              <a:miter lim="800000"/>
              <a:headEnd/>
              <a:tailEnd/>
            </a:ln>
            <a:effectLst/>
          </p:spPr>
        </p:pic>
        <p:cxnSp>
          <p:nvCxnSpPr>
            <p:cNvPr id="48" name="Straight Connector 47"/>
            <p:cNvCxnSpPr/>
            <p:nvPr/>
          </p:nvCxnSpPr>
          <p:spPr>
            <a:xfrm rot="10800000">
              <a:off x="7310475" y="2406636"/>
              <a:ext cx="949338" cy="1588"/>
            </a:xfrm>
            <a:prstGeom prst="line">
              <a:avLst/>
            </a:prstGeom>
          </p:spPr>
          <p:style>
            <a:lnRef idx="3">
              <a:schemeClr val="dk1"/>
            </a:lnRef>
            <a:fillRef idx="0">
              <a:schemeClr val="dk1"/>
            </a:fillRef>
            <a:effectRef idx="2">
              <a:schemeClr val="dk1"/>
            </a:effectRef>
            <a:fontRef idx="minor">
              <a:schemeClr val="tx1"/>
            </a:fontRef>
          </p:style>
        </p:cxnSp>
        <p:sp>
          <p:nvSpPr>
            <p:cNvPr id="49" name="Rectangle 48"/>
            <p:cNvSpPr/>
            <p:nvPr/>
          </p:nvSpPr>
          <p:spPr>
            <a:xfrm>
              <a:off x="7420014" y="4487877"/>
              <a:ext cx="693747" cy="730260"/>
            </a:xfrm>
            <a:prstGeom prst="rect">
              <a:avLst/>
            </a:prstGeom>
            <a:ln w="38100"/>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m</a:t>
              </a:r>
              <a:endParaRPr lang="en-US" sz="2400" dirty="0"/>
            </a:p>
          </p:txBody>
        </p:sp>
        <p:graphicFrame>
          <p:nvGraphicFramePr>
            <p:cNvPr id="693254" name="Object 6"/>
            <p:cNvGraphicFramePr>
              <a:graphicFrameLocks noChangeAspect="1"/>
            </p:cNvGraphicFramePr>
            <p:nvPr/>
          </p:nvGraphicFramePr>
          <p:xfrm>
            <a:off x="7967709" y="3319461"/>
            <a:ext cx="301625" cy="401643"/>
          </p:xfrm>
          <a:graphic>
            <a:graphicData uri="http://schemas.openxmlformats.org/presentationml/2006/ole">
              <mc:AlternateContent xmlns:mc="http://schemas.openxmlformats.org/markup-compatibility/2006">
                <mc:Choice xmlns:v="urn:schemas-microsoft-com:vml" Requires="v">
                  <p:oleObj spid="_x0000_s693269" name="Equation" r:id="rId8" imgW="126720" imgH="177480" progId="Equation.3">
                    <p:embed/>
                  </p:oleObj>
                </mc:Choice>
                <mc:Fallback>
                  <p:oleObj name="Equation" r:id="rId8" imgW="126720" imgH="17748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7709" y="3319461"/>
                          <a:ext cx="301625" cy="401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 name="Straight Arrow Connector 50"/>
            <p:cNvCxnSpPr/>
            <p:nvPr/>
          </p:nvCxnSpPr>
          <p:spPr>
            <a:xfrm rot="16200000" flipH="1">
              <a:off x="8077248" y="5291162"/>
              <a:ext cx="58420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693255" name="Object 7"/>
            <p:cNvGraphicFramePr>
              <a:graphicFrameLocks noChangeAspect="1"/>
            </p:cNvGraphicFramePr>
            <p:nvPr/>
          </p:nvGraphicFramePr>
          <p:xfrm>
            <a:off x="8359831" y="5437215"/>
            <a:ext cx="301625" cy="309562"/>
          </p:xfrm>
          <a:graphic>
            <a:graphicData uri="http://schemas.openxmlformats.org/presentationml/2006/ole">
              <mc:AlternateContent xmlns:mc="http://schemas.openxmlformats.org/markup-compatibility/2006">
                <mc:Choice xmlns:v="urn:schemas-microsoft-com:vml" Requires="v">
                  <p:oleObj spid="_x0000_s693270" name="Equation" r:id="rId10" imgW="126720" imgH="139680" progId="Equation.3">
                    <p:embed/>
                  </p:oleObj>
                </mc:Choice>
                <mc:Fallback>
                  <p:oleObj name="Equation" r:id="rId10" imgW="126720" imgH="13968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59831" y="5437215"/>
                          <a:ext cx="301625"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93256" name="Object 8"/>
          <p:cNvGraphicFramePr>
            <a:graphicFrameLocks noChangeAspect="1"/>
          </p:cNvGraphicFramePr>
          <p:nvPr/>
        </p:nvGraphicFramePr>
        <p:xfrm>
          <a:off x="2454247" y="2041506"/>
          <a:ext cx="292104" cy="292104"/>
        </p:xfrm>
        <a:graphic>
          <a:graphicData uri="http://schemas.openxmlformats.org/presentationml/2006/ole">
            <mc:AlternateContent xmlns:mc="http://schemas.openxmlformats.org/markup-compatibility/2006">
              <mc:Choice xmlns:v="urn:schemas-microsoft-com:vml" Requires="v">
                <p:oleObj spid="_x0000_s693271" name="Equation" r:id="rId12" imgW="152280" imgH="164880" progId="Equation.DSMT4">
                  <p:embed/>
                </p:oleObj>
              </mc:Choice>
              <mc:Fallback>
                <p:oleObj name="Equation" r:id="rId12" imgW="152280" imgH="1648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54247" y="2041506"/>
                        <a:ext cx="292104" cy="29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23</a:t>
            </a:fld>
            <a:endParaRPr lang="en-US" dirty="0"/>
          </a:p>
        </p:txBody>
      </p:sp>
      <p:graphicFrame>
        <p:nvGraphicFramePr>
          <p:cNvPr id="693253" name="Object 2"/>
          <p:cNvGraphicFramePr>
            <a:graphicFrameLocks noChangeAspect="1"/>
          </p:cNvGraphicFramePr>
          <p:nvPr/>
        </p:nvGraphicFramePr>
        <p:xfrm>
          <a:off x="519057" y="873090"/>
          <a:ext cx="6038850" cy="2784475"/>
        </p:xfrm>
        <a:graphic>
          <a:graphicData uri="http://schemas.openxmlformats.org/presentationml/2006/ole">
            <mc:AlternateContent xmlns:mc="http://schemas.openxmlformats.org/markup-compatibility/2006">
              <mc:Choice xmlns:v="urn:schemas-microsoft-com:vml" Requires="v">
                <p:oleObj spid="_x0000_s694285" name="Equation" r:id="rId4" imgW="2539800" imgH="1257120" progId="Equation.DSMT4">
                  <p:embed/>
                </p:oleObj>
              </mc:Choice>
              <mc:Fallback>
                <p:oleObj name="Equation" r:id="rId4" imgW="2539800" imgH="12571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57" y="873090"/>
                        <a:ext cx="6038850" cy="278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7" name="Group 46"/>
          <p:cNvGrpSpPr/>
          <p:nvPr/>
        </p:nvGrpSpPr>
        <p:grpSpPr>
          <a:xfrm>
            <a:off x="5164083" y="1749402"/>
            <a:ext cx="3979917" cy="1241443"/>
            <a:chOff x="6178570" y="1092170"/>
            <a:chExt cx="3979917" cy="1241443"/>
          </a:xfrm>
        </p:grpSpPr>
        <p:sp>
          <p:nvSpPr>
            <p:cNvPr id="48" name="Content Placeholder 2"/>
            <p:cNvSpPr txBox="1">
              <a:spLocks/>
            </p:cNvSpPr>
            <p:nvPr/>
          </p:nvSpPr>
          <p:spPr>
            <a:xfrm>
              <a:off x="6251597" y="1092170"/>
              <a:ext cx="3906890" cy="949338"/>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Diff. eqn. of motion</a:t>
              </a:r>
              <a:r>
                <a:rPr kumimoji="0" lang="en-US" sz="2000" b="1" i="0" u="none" strike="noStrike" kern="1200" cap="none" spc="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of the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damped harmonic oscillator</a:t>
              </a: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cxnSp>
          <p:nvCxnSpPr>
            <p:cNvPr id="49" name="Straight Arrow Connector 48"/>
            <p:cNvCxnSpPr/>
            <p:nvPr/>
          </p:nvCxnSpPr>
          <p:spPr>
            <a:xfrm rot="5400000">
              <a:off x="6087288" y="1913711"/>
              <a:ext cx="511184" cy="3286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694277" name="Object 5"/>
          <p:cNvGraphicFramePr>
            <a:graphicFrameLocks noChangeAspect="1"/>
          </p:cNvGraphicFramePr>
          <p:nvPr/>
        </p:nvGraphicFramePr>
        <p:xfrm>
          <a:off x="4791078" y="4013208"/>
          <a:ext cx="876312" cy="438156"/>
        </p:xfrm>
        <a:graphic>
          <a:graphicData uri="http://schemas.openxmlformats.org/presentationml/2006/ole">
            <mc:AlternateContent xmlns:mc="http://schemas.openxmlformats.org/markup-compatibility/2006">
              <mc:Choice xmlns:v="urn:schemas-microsoft-com:vml" Requires="v">
                <p:oleObj spid="_x0000_s694286" name="Equation" r:id="rId6" imgW="431640" imgH="177480" progId="Equation.DSMT4">
                  <p:embed/>
                </p:oleObj>
              </mc:Choice>
              <mc:Fallback>
                <p:oleObj name="Equation" r:id="rId6" imgW="431640" imgH="177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1078" y="4013208"/>
                        <a:ext cx="876312" cy="43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4278" name="Object 6"/>
          <p:cNvGraphicFramePr>
            <a:graphicFrameLocks noChangeAspect="1"/>
          </p:cNvGraphicFramePr>
          <p:nvPr/>
        </p:nvGraphicFramePr>
        <p:xfrm>
          <a:off x="4206869" y="5145111"/>
          <a:ext cx="1350981" cy="365130"/>
        </p:xfrm>
        <a:graphic>
          <a:graphicData uri="http://schemas.openxmlformats.org/presentationml/2006/ole">
            <mc:AlternateContent xmlns:mc="http://schemas.openxmlformats.org/markup-compatibility/2006">
              <mc:Choice xmlns:v="urn:schemas-microsoft-com:vml" Requires="v">
                <p:oleObj spid="_x0000_s694287" name="Equation" r:id="rId8" imgW="812520" imgH="177480" progId="Equation.DSMT4">
                  <p:embed/>
                </p:oleObj>
              </mc:Choice>
              <mc:Fallback>
                <p:oleObj name="Equation" r:id="rId8" imgW="812520" imgH="177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6869" y="5145111"/>
                        <a:ext cx="1350981" cy="36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 name="Content Placeholder 2"/>
          <p:cNvSpPr>
            <a:spLocks noGrp="1"/>
          </p:cNvSpPr>
          <p:nvPr>
            <p:ph idx="1"/>
          </p:nvPr>
        </p:nvSpPr>
        <p:spPr>
          <a:xfrm>
            <a:off x="409518" y="3502026"/>
            <a:ext cx="8544042" cy="2709904"/>
          </a:xfrm>
        </p:spPr>
        <p:txBody>
          <a:bodyPr>
            <a:normAutofit/>
          </a:bodyPr>
          <a:lstStyle/>
          <a:p>
            <a:pPr>
              <a:buNone/>
            </a:pPr>
            <a:endParaRPr lang="en-US" dirty="0" smtClean="0"/>
          </a:p>
          <a:p>
            <a:pPr>
              <a:buFont typeface="Arial" pitchFamily="34" charset="0"/>
              <a:buChar char="•"/>
            </a:pPr>
            <a:r>
              <a:rPr lang="en-US" dirty="0" smtClean="0"/>
              <a:t>If there is no damping then:</a:t>
            </a:r>
          </a:p>
          <a:p>
            <a:pPr>
              <a:buFont typeface="Arial" pitchFamily="34" charset="0"/>
              <a:buChar char="•"/>
            </a:pPr>
            <a:r>
              <a:rPr lang="en-US" dirty="0" smtClean="0"/>
              <a:t>So for </a:t>
            </a:r>
            <a:r>
              <a:rPr lang="en-US" dirty="0" err="1" smtClean="0"/>
              <a:t>undamping</a:t>
            </a:r>
            <a:r>
              <a:rPr lang="en-US" dirty="0" smtClean="0"/>
              <a:t>, the diff. eqn. of motion becomes:</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570" y="763550"/>
            <a:ext cx="8288451" cy="5805567"/>
          </a:xfrm>
        </p:spPr>
        <p:txBody>
          <a:bodyPr>
            <a:normAutofit/>
          </a:bodyPr>
          <a:lstStyle/>
          <a:p>
            <a:pPr marL="514350" indent="-514350">
              <a:buAutoNum type="arabicPeriod" startAt="2"/>
            </a:pPr>
            <a:r>
              <a:rPr lang="en-US" i="1" dirty="0" smtClean="0">
                <a:effectLst>
                  <a:outerShdw blurRad="38100" dist="38100" dir="2700000" algn="tl">
                    <a:srgbClr val="000000">
                      <a:alpha val="43137"/>
                    </a:srgbClr>
                  </a:outerShdw>
                </a:effectLst>
              </a:rPr>
              <a:t>Single particle in a central field</a:t>
            </a:r>
          </a:p>
          <a:p>
            <a:pPr marL="514350" indent="-514350">
              <a:buFont typeface="Arial" pitchFamily="34" charset="0"/>
              <a:buChar char="•"/>
            </a:pPr>
            <a:r>
              <a:rPr lang="en-US" dirty="0" smtClean="0"/>
              <a:t>The particle moves in a plane under a central force.</a:t>
            </a:r>
          </a:p>
          <a:p>
            <a:pPr marL="514350" indent="-514350">
              <a:buNone/>
            </a:pPr>
            <a:r>
              <a:rPr lang="en-US" dirty="0" smtClean="0"/>
              <a:t>	Choose polar coordinates: q1=r , q2=   </a:t>
            </a:r>
          </a:p>
          <a:p>
            <a:pPr marL="514350" indent="-514350">
              <a:buNone/>
            </a:pPr>
            <a:r>
              <a:rPr lang="en-US" dirty="0" smtClean="0"/>
              <a:t> polar coordinates are generalized coordinates</a:t>
            </a:r>
          </a:p>
          <a:p>
            <a:pPr marL="514350" indent="-514350">
              <a:buFont typeface="Arial" pitchFamily="34" charset="0"/>
              <a:buChar char="•"/>
            </a:pPr>
            <a:r>
              <a:rPr lang="en-US" dirty="0" smtClean="0"/>
              <a:t>Central force is conservative force.</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24</a:t>
            </a:fld>
            <a:endParaRPr lang="en-US" dirty="0"/>
          </a:p>
        </p:txBody>
      </p:sp>
      <p:graphicFrame>
        <p:nvGraphicFramePr>
          <p:cNvPr id="702471" name="Object 7"/>
          <p:cNvGraphicFramePr>
            <a:graphicFrameLocks noChangeAspect="1"/>
          </p:cNvGraphicFramePr>
          <p:nvPr/>
        </p:nvGraphicFramePr>
        <p:xfrm>
          <a:off x="1042988" y="4322763"/>
          <a:ext cx="7366000" cy="2027237"/>
        </p:xfrm>
        <a:graphic>
          <a:graphicData uri="http://schemas.openxmlformats.org/presentationml/2006/ole">
            <mc:AlternateContent xmlns:mc="http://schemas.openxmlformats.org/markup-compatibility/2006">
              <mc:Choice xmlns:v="urn:schemas-microsoft-com:vml" Requires="v">
                <p:oleObj spid="_x0000_s702494" name="Equation" r:id="rId3" imgW="3098520" imgH="914400" progId="Equation.DSMT4">
                  <p:embed/>
                </p:oleObj>
              </mc:Choice>
              <mc:Fallback>
                <p:oleObj name="Equation" r:id="rId3" imgW="3098520" imgH="9144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322763"/>
                        <a:ext cx="7366000" cy="202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2477" name="Object 13"/>
          <p:cNvGraphicFramePr>
            <a:graphicFrameLocks noChangeAspect="1"/>
          </p:cNvGraphicFramePr>
          <p:nvPr/>
        </p:nvGraphicFramePr>
        <p:xfrm>
          <a:off x="6908832" y="2990844"/>
          <a:ext cx="2120900" cy="1238250"/>
        </p:xfrm>
        <a:graphic>
          <a:graphicData uri="http://schemas.openxmlformats.org/presentationml/2006/ole">
            <mc:AlternateContent xmlns:mc="http://schemas.openxmlformats.org/markup-compatibility/2006">
              <mc:Choice xmlns:v="urn:schemas-microsoft-com:vml" Requires="v">
                <p:oleObj spid="_x0000_s702495" name="Equation" r:id="rId5" imgW="1384200" imgH="711000" progId="Equation.3">
                  <p:embed/>
                </p:oleObj>
              </mc:Choice>
              <mc:Fallback>
                <p:oleObj name="Equation" r:id="rId5" imgW="1384200" imgH="71100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8832" y="2990844"/>
                        <a:ext cx="2120900"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3" name="Group 52"/>
          <p:cNvGrpSpPr/>
          <p:nvPr/>
        </p:nvGrpSpPr>
        <p:grpSpPr>
          <a:xfrm>
            <a:off x="7128284" y="1880828"/>
            <a:ext cx="2015716" cy="1022364"/>
            <a:chOff x="6653241" y="3648078"/>
            <a:chExt cx="2015716" cy="1022364"/>
          </a:xfrm>
        </p:grpSpPr>
        <p:sp>
          <p:nvSpPr>
            <p:cNvPr id="55" name="Oval 54"/>
            <p:cNvSpPr/>
            <p:nvPr/>
          </p:nvSpPr>
          <p:spPr>
            <a:xfrm>
              <a:off x="6653241" y="3648078"/>
              <a:ext cx="1716111" cy="10223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58" name="Straight Arrow Connector 57"/>
            <p:cNvCxnSpPr/>
            <p:nvPr/>
          </p:nvCxnSpPr>
          <p:spPr>
            <a:xfrm flipV="1">
              <a:off x="7481333" y="4153722"/>
              <a:ext cx="1187624" cy="34416"/>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59" name="Straight Arrow Connector 58"/>
            <p:cNvCxnSpPr>
              <a:endCxn id="55" idx="7"/>
            </p:cNvCxnSpPr>
            <p:nvPr/>
          </p:nvCxnSpPr>
          <p:spPr>
            <a:xfrm flipV="1">
              <a:off x="7493040" y="3797800"/>
              <a:ext cx="624993" cy="361460"/>
            </a:xfrm>
            <a:prstGeom prst="straightConnector1">
              <a:avLst/>
            </a:prstGeom>
            <a:ln>
              <a:headEnd type="oval"/>
              <a:tailEnd type="oval"/>
            </a:ln>
          </p:spPr>
          <p:style>
            <a:lnRef idx="1">
              <a:schemeClr val="accent3"/>
            </a:lnRef>
            <a:fillRef idx="0">
              <a:schemeClr val="accent3"/>
            </a:fillRef>
            <a:effectRef idx="0">
              <a:schemeClr val="accent3"/>
            </a:effectRef>
            <a:fontRef idx="minor">
              <a:schemeClr val="tx1"/>
            </a:fontRef>
          </p:style>
        </p:cxnSp>
        <p:graphicFrame>
          <p:nvGraphicFramePr>
            <p:cNvPr id="60" name="Object 10"/>
            <p:cNvGraphicFramePr>
              <a:graphicFrameLocks noChangeAspect="1"/>
            </p:cNvGraphicFramePr>
            <p:nvPr/>
          </p:nvGraphicFramePr>
          <p:xfrm>
            <a:off x="7602579" y="3867156"/>
            <a:ext cx="146052" cy="182565"/>
          </p:xfrm>
          <a:graphic>
            <a:graphicData uri="http://schemas.openxmlformats.org/presentationml/2006/ole">
              <mc:AlternateContent xmlns:mc="http://schemas.openxmlformats.org/markup-compatibility/2006">
                <mc:Choice xmlns:v="urn:schemas-microsoft-com:vml" Requires="v">
                  <p:oleObj spid="_x0000_s702496" name="Equation" r:id="rId7" imgW="114120" imgH="126720" progId="Equation.3">
                    <p:embed/>
                  </p:oleObj>
                </mc:Choice>
                <mc:Fallback>
                  <p:oleObj name="Equation" r:id="rId7" imgW="114120" imgH="126720" progId="Equation.3">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2579" y="3867156"/>
                          <a:ext cx="146052" cy="1825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11"/>
            <p:cNvGraphicFramePr>
              <a:graphicFrameLocks noChangeAspect="1"/>
            </p:cNvGraphicFramePr>
            <p:nvPr/>
          </p:nvGraphicFramePr>
          <p:xfrm>
            <a:off x="7404878" y="4139544"/>
            <a:ext cx="161925" cy="222261"/>
          </p:xfrm>
          <a:graphic>
            <a:graphicData uri="http://schemas.openxmlformats.org/presentationml/2006/ole">
              <mc:AlternateContent xmlns:mc="http://schemas.openxmlformats.org/markup-compatibility/2006">
                <mc:Choice xmlns:v="urn:schemas-microsoft-com:vml" Requires="v">
                  <p:oleObj spid="_x0000_s702497" name="Equation" r:id="rId9" imgW="126720" imgH="177480" progId="Equation.3">
                    <p:embed/>
                  </p:oleObj>
                </mc:Choice>
                <mc:Fallback>
                  <p:oleObj name="Equation" r:id="rId9" imgW="126720" imgH="177480" progId="Equation.3">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04878" y="4139544"/>
                          <a:ext cx="161925" cy="2222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12"/>
            <p:cNvGraphicFramePr>
              <a:graphicFrameLocks noChangeAspect="1"/>
            </p:cNvGraphicFramePr>
            <p:nvPr/>
          </p:nvGraphicFramePr>
          <p:xfrm>
            <a:off x="7800922" y="3959524"/>
            <a:ext cx="161925" cy="255590"/>
          </p:xfrm>
          <a:graphic>
            <a:graphicData uri="http://schemas.openxmlformats.org/presentationml/2006/ole">
              <mc:AlternateContent xmlns:mc="http://schemas.openxmlformats.org/markup-compatibility/2006">
                <mc:Choice xmlns:v="urn:schemas-microsoft-com:vml" Requires="v">
                  <p:oleObj spid="_x0000_s702498" name="Equation" r:id="rId11" imgW="126720" imgH="177480" progId="Equation.3">
                    <p:embed/>
                  </p:oleObj>
                </mc:Choice>
                <mc:Fallback>
                  <p:oleObj name="Equation" r:id="rId11" imgW="126720" imgH="177480" progId="Equation.3">
                    <p:embed/>
                    <p:pic>
                      <p:nvPicPr>
                        <p:cNvPr id="0"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0922" y="3959524"/>
                          <a:ext cx="161925" cy="255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Arc 64"/>
            <p:cNvSpPr/>
            <p:nvPr/>
          </p:nvSpPr>
          <p:spPr>
            <a:xfrm>
              <a:off x="7639092" y="4049721"/>
              <a:ext cx="146052" cy="21907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702481" name="Object 17"/>
          <p:cNvGraphicFramePr>
            <a:graphicFrameLocks noChangeAspect="1"/>
          </p:cNvGraphicFramePr>
          <p:nvPr/>
        </p:nvGraphicFramePr>
        <p:xfrm>
          <a:off x="6300192" y="1808820"/>
          <a:ext cx="182565" cy="292104"/>
        </p:xfrm>
        <a:graphic>
          <a:graphicData uri="http://schemas.openxmlformats.org/presentationml/2006/ole">
            <mc:AlternateContent xmlns:mc="http://schemas.openxmlformats.org/markup-compatibility/2006">
              <mc:Choice xmlns:v="urn:schemas-microsoft-com:vml" Requires="v">
                <p:oleObj spid="_x0000_s702499" name="Equation" r:id="rId13" imgW="126720" imgH="177480" progId="Equation.DSMT4">
                  <p:embed/>
                </p:oleObj>
              </mc:Choice>
              <mc:Fallback>
                <p:oleObj name="Equation" r:id="rId13" imgW="126720" imgH="177480" progId="Equation.DSMT4">
                  <p:embed/>
                  <p:pic>
                    <p:nvPicPr>
                      <p:cNvPr id="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192" y="1808820"/>
                        <a:ext cx="182565" cy="29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7" name="Straight Arrow Connector 56"/>
          <p:cNvCxnSpPr/>
          <p:nvPr/>
        </p:nvCxnSpPr>
        <p:spPr>
          <a:xfrm flipV="1">
            <a:off x="6397650" y="5254650"/>
            <a:ext cx="766773" cy="547695"/>
          </a:xfrm>
          <a:prstGeom prst="straightConnector1">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6" name="Straight Arrow Connector 65"/>
          <p:cNvCxnSpPr/>
          <p:nvPr/>
        </p:nvCxnSpPr>
        <p:spPr>
          <a:xfrm flipV="1">
            <a:off x="6726267" y="5802345"/>
            <a:ext cx="766773" cy="547695"/>
          </a:xfrm>
          <a:prstGeom prst="straightConnector1">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25</a:t>
            </a:fld>
            <a:endParaRPr lang="en-US" dirty="0"/>
          </a:p>
        </p:txBody>
      </p:sp>
      <p:graphicFrame>
        <p:nvGraphicFramePr>
          <p:cNvPr id="705540" name="Object 4"/>
          <p:cNvGraphicFramePr>
            <a:graphicFrameLocks noChangeAspect="1"/>
          </p:cNvGraphicFramePr>
          <p:nvPr/>
        </p:nvGraphicFramePr>
        <p:xfrm>
          <a:off x="1784350" y="508000"/>
          <a:ext cx="2987675" cy="1350963"/>
        </p:xfrm>
        <a:graphic>
          <a:graphicData uri="http://schemas.openxmlformats.org/presentationml/2006/ole">
            <mc:AlternateContent xmlns:mc="http://schemas.openxmlformats.org/markup-compatibility/2006">
              <mc:Choice xmlns:v="urn:schemas-microsoft-com:vml" Requires="v">
                <p:oleObj spid="_x0000_s705550" name="Equation" r:id="rId3" imgW="1257120" imgH="609480" progId="Equation.DSMT4">
                  <p:embed/>
                </p:oleObj>
              </mc:Choice>
              <mc:Fallback>
                <p:oleObj name="Equation" r:id="rId3" imgW="1257120" imgH="6094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350" y="508000"/>
                        <a:ext cx="2987675" cy="1350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5542" name="Object 5"/>
          <p:cNvGraphicFramePr>
            <a:graphicFrameLocks noChangeAspect="1"/>
          </p:cNvGraphicFramePr>
          <p:nvPr/>
        </p:nvGraphicFramePr>
        <p:xfrm>
          <a:off x="1066752" y="3209922"/>
          <a:ext cx="4949825" cy="1800225"/>
        </p:xfrm>
        <a:graphic>
          <a:graphicData uri="http://schemas.openxmlformats.org/presentationml/2006/ole">
            <mc:AlternateContent xmlns:mc="http://schemas.openxmlformats.org/markup-compatibility/2006">
              <mc:Choice xmlns:v="urn:schemas-microsoft-com:vml" Requires="v">
                <p:oleObj spid="_x0000_s705551" name="Equation" r:id="rId5" imgW="2082600" imgH="812520" progId="Equation.3">
                  <p:embed/>
                </p:oleObj>
              </mc:Choice>
              <mc:Fallback>
                <p:oleObj name="Equation" r:id="rId5" imgW="2082600" imgH="81252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752" y="3209922"/>
                        <a:ext cx="4949825"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Content Placeholder 2"/>
          <p:cNvSpPr>
            <a:spLocks noGrp="1"/>
          </p:cNvSpPr>
          <p:nvPr>
            <p:ph idx="1"/>
          </p:nvPr>
        </p:nvSpPr>
        <p:spPr>
          <a:xfrm>
            <a:off x="519057" y="1785915"/>
            <a:ext cx="8288451" cy="4746690"/>
          </a:xfrm>
        </p:spPr>
        <p:txBody>
          <a:bodyPr>
            <a:normAutofit/>
          </a:bodyPr>
          <a:lstStyle/>
          <a:p>
            <a:pPr marL="514350" indent="-514350">
              <a:buFont typeface="Arial" pitchFamily="34" charset="0"/>
              <a:buChar char="•"/>
            </a:pPr>
            <a:r>
              <a:rPr lang="en-US" dirty="0" smtClean="0"/>
              <a:t>The potential is a function of (</a:t>
            </a:r>
            <a:r>
              <a:rPr lang="en-US" i="1" dirty="0" smtClean="0">
                <a:latin typeface="Cambria Math" pitchFamily="18" charset="0"/>
                <a:ea typeface="Cambria Math" pitchFamily="18" charset="0"/>
              </a:rPr>
              <a:t>r </a:t>
            </a:r>
            <a:r>
              <a:rPr lang="en-US" dirty="0" smtClean="0"/>
              <a:t>) only:</a:t>
            </a:r>
          </a:p>
          <a:p>
            <a:pPr marL="514350" indent="-514350">
              <a:buFont typeface="Arial" pitchFamily="34" charset="0"/>
              <a:buChar char="•"/>
            </a:pPr>
            <a:endParaRPr lang="en-US" dirty="0" smtClean="0"/>
          </a:p>
          <a:p>
            <a:pPr marL="514350" indent="-514350">
              <a:buNone/>
            </a:pPr>
            <a:endParaRPr lang="en-US" dirty="0" smtClean="0"/>
          </a:p>
          <a:p>
            <a:pPr marL="514350" indent="-514350">
              <a:buFont typeface="Arial" pitchFamily="34" charset="0"/>
              <a:buChar char="•"/>
            </a:pPr>
            <a:endParaRPr lang="en-US" dirty="0" smtClean="0"/>
          </a:p>
          <a:p>
            <a:pPr marL="514350" indent="-514350">
              <a:buNone/>
            </a:pPr>
            <a:endParaRPr lang="en-US" dirty="0" smtClean="0"/>
          </a:p>
          <a:p>
            <a:pPr marL="514350" indent="-514350">
              <a:buNone/>
            </a:pPr>
            <a:endParaRPr lang="en-US" dirty="0" smtClean="0"/>
          </a:p>
          <a:p>
            <a:pPr marL="514350" indent="-514350">
              <a:buFont typeface="Arial" pitchFamily="34" charset="0"/>
              <a:buChar char="•"/>
            </a:pPr>
            <a:endParaRPr lang="en-US" dirty="0" smtClean="0"/>
          </a:p>
          <a:p>
            <a:pPr marL="514350" indent="-514350">
              <a:buFont typeface="Arial" pitchFamily="34" charset="0"/>
              <a:buChar char="•"/>
            </a:pPr>
            <a:r>
              <a:rPr lang="el-GR" i="1" dirty="0" smtClean="0">
                <a:latin typeface="Cambria Math" pitchFamily="18" charset="0"/>
                <a:ea typeface="Cambria Math" pitchFamily="18" charset="0"/>
              </a:rPr>
              <a:t>θ</a:t>
            </a:r>
            <a:r>
              <a:rPr lang="en-US" i="1" dirty="0" smtClean="0">
                <a:latin typeface="Cambria Math" pitchFamily="18" charset="0"/>
                <a:ea typeface="Cambria Math" pitchFamily="18" charset="0"/>
              </a:rPr>
              <a:t> </a:t>
            </a:r>
            <a:r>
              <a:rPr lang="en-US" dirty="0" smtClean="0"/>
              <a:t>: is a second general coordinate, it is an ignorable coordinate, which means the coordinate does not appear explicitly in the Lagrangian.</a:t>
            </a:r>
          </a:p>
        </p:txBody>
      </p:sp>
      <p:graphicFrame>
        <p:nvGraphicFramePr>
          <p:cNvPr id="705543" name="Object 7"/>
          <p:cNvGraphicFramePr>
            <a:graphicFrameLocks noChangeAspect="1"/>
          </p:cNvGraphicFramePr>
          <p:nvPr/>
        </p:nvGraphicFramePr>
        <p:xfrm>
          <a:off x="1323997" y="2260584"/>
          <a:ext cx="4891088" cy="871538"/>
        </p:xfrm>
        <a:graphic>
          <a:graphicData uri="http://schemas.openxmlformats.org/presentationml/2006/ole">
            <mc:AlternateContent xmlns:mc="http://schemas.openxmlformats.org/markup-compatibility/2006">
              <mc:Choice xmlns:v="urn:schemas-microsoft-com:vml" Requires="v">
                <p:oleObj spid="_x0000_s705552" name="Equation" r:id="rId7" imgW="2057400" imgH="393480" progId="Equation.3">
                  <p:embed/>
                </p:oleObj>
              </mc:Choice>
              <mc:Fallback>
                <p:oleObj name="Equation" r:id="rId7" imgW="2057400" imgH="39348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3997" y="2260584"/>
                        <a:ext cx="4891088"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26</a:t>
            </a:fld>
            <a:endParaRPr lang="en-US" dirty="0"/>
          </a:p>
        </p:txBody>
      </p:sp>
      <p:grpSp>
        <p:nvGrpSpPr>
          <p:cNvPr id="51" name="Group 50"/>
          <p:cNvGrpSpPr/>
          <p:nvPr/>
        </p:nvGrpSpPr>
        <p:grpSpPr>
          <a:xfrm>
            <a:off x="4024305" y="1712889"/>
            <a:ext cx="3322683" cy="912825"/>
            <a:chOff x="2855889" y="1822428"/>
            <a:chExt cx="2176486" cy="912825"/>
          </a:xfrm>
        </p:grpSpPr>
        <p:cxnSp>
          <p:nvCxnSpPr>
            <p:cNvPr id="47" name="Straight Arrow Connector 46"/>
            <p:cNvCxnSpPr/>
            <p:nvPr/>
          </p:nvCxnSpPr>
          <p:spPr>
            <a:xfrm>
              <a:off x="3914766" y="2187558"/>
              <a:ext cx="730260" cy="25559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graphicFrame>
          <p:nvGraphicFramePr>
            <p:cNvPr id="706565" name="Object 5"/>
            <p:cNvGraphicFramePr>
              <a:graphicFrameLocks noChangeAspect="1"/>
            </p:cNvGraphicFramePr>
            <p:nvPr/>
          </p:nvGraphicFramePr>
          <p:xfrm>
            <a:off x="4608513" y="2224071"/>
            <a:ext cx="423862" cy="477838"/>
          </p:xfrm>
          <a:graphic>
            <a:graphicData uri="http://schemas.openxmlformats.org/presentationml/2006/ole">
              <mc:AlternateContent xmlns:mc="http://schemas.openxmlformats.org/markup-compatibility/2006">
                <mc:Choice xmlns:v="urn:schemas-microsoft-com:vml" Requires="v">
                  <p:oleObj spid="_x0000_s706572" name="Equation" r:id="rId3" imgW="177480" imgH="215640" progId="Equation.3">
                    <p:embed/>
                  </p:oleObj>
                </mc:Choice>
                <mc:Fallback>
                  <p:oleObj name="Equation" r:id="rId3" imgW="177480" imgH="2156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13" y="2224071"/>
                          <a:ext cx="423862"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Oval 48"/>
            <p:cNvSpPr/>
            <p:nvPr/>
          </p:nvSpPr>
          <p:spPr>
            <a:xfrm>
              <a:off x="2855889" y="1822428"/>
              <a:ext cx="985851" cy="9128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aphicFrame>
        <p:nvGraphicFramePr>
          <p:cNvPr id="706567" name="Object 5"/>
          <p:cNvGraphicFramePr>
            <a:graphicFrameLocks noChangeAspect="1"/>
          </p:cNvGraphicFramePr>
          <p:nvPr/>
        </p:nvGraphicFramePr>
        <p:xfrm>
          <a:off x="811161" y="800064"/>
          <a:ext cx="4618038" cy="5343525"/>
        </p:xfrm>
        <a:graphic>
          <a:graphicData uri="http://schemas.openxmlformats.org/presentationml/2006/ole">
            <mc:AlternateContent xmlns:mc="http://schemas.openxmlformats.org/markup-compatibility/2006">
              <mc:Choice xmlns:v="urn:schemas-microsoft-com:vml" Requires="v">
                <p:oleObj spid="_x0000_s706573" name="Equation" r:id="rId5" imgW="1942920" imgH="2412720" progId="Equation.DSMT4">
                  <p:embed/>
                </p:oleObj>
              </mc:Choice>
              <mc:Fallback>
                <p:oleObj name="Equation" r:id="rId5" imgW="1942920" imgH="241272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161" y="800064"/>
                        <a:ext cx="4618038" cy="534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Content Placeholder 2"/>
          <p:cNvSpPr txBox="1">
            <a:spLocks/>
          </p:cNvSpPr>
          <p:nvPr/>
        </p:nvSpPr>
        <p:spPr>
          <a:xfrm>
            <a:off x="1285830" y="5510241"/>
            <a:ext cx="8251938" cy="949338"/>
          </a:xfrm>
          <a:prstGeom prst="rect">
            <a:avLst/>
          </a:prstGeom>
        </p:spPr>
        <p:txBody>
          <a:bodyPr vert="horz">
            <a:normAutofit fontScale="85000" lnSpcReduction="10000"/>
          </a:bodyPr>
          <a:lstStyle/>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                                 </a:t>
            </a:r>
            <a:r>
              <a:rPr kumimoji="0" lang="en-US" sz="2600" b="0" u="none" strike="noStrike" kern="1200" cap="none" spc="0" normalizeH="0" baseline="0" noProof="0" dirty="0" smtClean="0">
                <a:ln>
                  <a:noFill/>
                </a:ln>
                <a:solidFill>
                  <a:schemeClr val="tx1"/>
                </a:solidFill>
                <a:effectLst/>
                <a:uLnTx/>
                <a:uFillTx/>
                <a:latin typeface="+mn-lt"/>
                <a:ea typeface="Cambria Math" pitchFamily="18" charset="0"/>
                <a:cs typeface="+mn-cs"/>
              </a:rPr>
              <a:t>diff. eqn. of the angular particle so</a:t>
            </a:r>
            <a:r>
              <a:rPr kumimoji="0" lang="en-US" sz="2600" b="0" u="none" strike="noStrike" kern="1200" cap="none" spc="0" normalizeH="0" noProof="0" dirty="0" smtClean="0">
                <a:ln>
                  <a:noFill/>
                </a:ln>
                <a:solidFill>
                  <a:schemeClr val="tx1"/>
                </a:solidFill>
                <a:effectLst/>
                <a:uLnTx/>
                <a:uFillTx/>
                <a:latin typeface="+mn-lt"/>
                <a:ea typeface="Cambria Math" pitchFamily="18" charset="0"/>
                <a:cs typeface="+mn-cs"/>
              </a:rPr>
              <a:t> </a:t>
            </a:r>
            <a:r>
              <a:rPr kumimoji="0" lang="en-US" sz="2600" b="0" u="none" strike="noStrike" kern="1200" cap="none" spc="0" normalizeH="0" baseline="0" noProof="0" dirty="0" smtClean="0">
                <a:ln>
                  <a:noFill/>
                </a:ln>
                <a:solidFill>
                  <a:schemeClr val="tx1"/>
                </a:solidFill>
                <a:effectLst/>
                <a:uLnTx/>
                <a:uFillTx/>
                <a:latin typeface="+mn-lt"/>
                <a:ea typeface="Cambria Math" pitchFamily="18" charset="0"/>
                <a:cs typeface="+mn-cs"/>
              </a:rPr>
              <a:t>the angular             </a:t>
            </a:r>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latin typeface="+mn-lt"/>
                <a:ea typeface="Cambria Math" pitchFamily="18" charset="0"/>
                <a:cs typeface="+mn-cs"/>
              </a:rPr>
              <a:t>                             </a:t>
            </a:r>
            <a:r>
              <a:rPr kumimoji="0" lang="en-US" sz="2600" b="0" u="none" strike="noStrike" kern="1200" cap="none" spc="0" normalizeH="0" baseline="0" noProof="0" dirty="0" smtClean="0">
                <a:ln>
                  <a:noFill/>
                </a:ln>
                <a:solidFill>
                  <a:schemeClr val="tx1"/>
                </a:solidFill>
                <a:effectLst/>
                <a:uLnTx/>
                <a:uFillTx/>
                <a:latin typeface="+mn-lt"/>
                <a:ea typeface="Cambria Math" pitchFamily="18" charset="0"/>
                <a:cs typeface="+mn-cs"/>
              </a:rPr>
              <a:t>momentum of the particle remains constant.</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27</a:t>
            </a:fld>
            <a:endParaRPr lang="en-US" dirty="0"/>
          </a:p>
        </p:txBody>
      </p:sp>
      <p:grpSp>
        <p:nvGrpSpPr>
          <p:cNvPr id="168" name="Group 167"/>
          <p:cNvGrpSpPr/>
          <p:nvPr/>
        </p:nvGrpSpPr>
        <p:grpSpPr>
          <a:xfrm>
            <a:off x="3440097" y="2370123"/>
            <a:ext cx="4640301" cy="3973570"/>
            <a:chOff x="2417733" y="1573184"/>
            <a:chExt cx="4640301" cy="3973570"/>
          </a:xfrm>
        </p:grpSpPr>
        <p:sp>
          <p:nvSpPr>
            <p:cNvPr id="147" name="Rectangle 146"/>
            <p:cNvSpPr/>
            <p:nvPr/>
          </p:nvSpPr>
          <p:spPr>
            <a:xfrm>
              <a:off x="2417733" y="1573184"/>
              <a:ext cx="4637151" cy="3973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48" name="Group 147"/>
            <p:cNvGrpSpPr/>
            <p:nvPr/>
          </p:nvGrpSpPr>
          <p:grpSpPr>
            <a:xfrm>
              <a:off x="2819376" y="2143132"/>
              <a:ext cx="4238658" cy="3403622"/>
              <a:chOff x="2527272" y="1639863"/>
              <a:chExt cx="4238658" cy="3403622"/>
            </a:xfrm>
          </p:grpSpPr>
          <p:grpSp>
            <p:nvGrpSpPr>
              <p:cNvPr id="149" name="Group 56"/>
              <p:cNvGrpSpPr/>
              <p:nvPr/>
            </p:nvGrpSpPr>
            <p:grpSpPr>
              <a:xfrm>
                <a:off x="3476610" y="1968478"/>
                <a:ext cx="1277955" cy="2647982"/>
                <a:chOff x="6634197" y="2004990"/>
                <a:chExt cx="1277955" cy="2647982"/>
              </a:xfrm>
            </p:grpSpPr>
            <p:cxnSp>
              <p:nvCxnSpPr>
                <p:cNvPr id="164" name="Straight Connector 163"/>
                <p:cNvCxnSpPr/>
                <p:nvPr/>
              </p:nvCxnSpPr>
              <p:spPr>
                <a:xfrm rot="5400000">
                  <a:off x="5721372" y="3100382"/>
                  <a:ext cx="219078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5" name="Straight Connector 164"/>
                <p:cNvCxnSpPr/>
                <p:nvPr/>
              </p:nvCxnSpPr>
              <p:spPr>
                <a:xfrm rot="5400000">
                  <a:off x="7035841" y="2662224"/>
                  <a:ext cx="1314469" cy="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66" name="Rectangle 165"/>
                <p:cNvSpPr/>
                <p:nvPr/>
              </p:nvSpPr>
              <p:spPr>
                <a:xfrm>
                  <a:off x="6634197" y="4195772"/>
                  <a:ext cx="457200" cy="457200"/>
                </a:xfrm>
                <a:prstGeom prst="rect">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m</a:t>
                  </a:r>
                  <a:r>
                    <a:rPr lang="en-US" baseline="-40000" dirty="0" smtClean="0"/>
                    <a:t>1</a:t>
                  </a:r>
                  <a:endParaRPr lang="en-US" baseline="-40000" dirty="0"/>
                </a:p>
              </p:txBody>
            </p:sp>
            <p:sp>
              <p:nvSpPr>
                <p:cNvPr id="167" name="Rectangle 166"/>
                <p:cNvSpPr/>
                <p:nvPr/>
              </p:nvSpPr>
              <p:spPr>
                <a:xfrm>
                  <a:off x="7454952" y="3300416"/>
                  <a:ext cx="457200" cy="457200"/>
                </a:xfrm>
                <a:prstGeom prst="rect">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m</a:t>
                  </a:r>
                  <a:r>
                    <a:rPr lang="en-US" baseline="-40000" dirty="0" smtClean="0"/>
                    <a:t>2</a:t>
                  </a:r>
                  <a:endParaRPr lang="en-US" baseline="-40000" dirty="0"/>
                </a:p>
              </p:txBody>
            </p:sp>
          </p:grpSp>
          <p:sp>
            <p:nvSpPr>
              <p:cNvPr id="151" name="Flowchart: Connector 150"/>
              <p:cNvSpPr/>
              <p:nvPr/>
            </p:nvSpPr>
            <p:spPr>
              <a:xfrm>
                <a:off x="3641076" y="1639863"/>
                <a:ext cx="914400" cy="914400"/>
              </a:xfrm>
              <a:prstGeom prst="flowChartConnector">
                <a:avLst/>
              </a:prstGeom>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52" name="Straight Connector 151"/>
              <p:cNvCxnSpPr/>
              <p:nvPr/>
            </p:nvCxnSpPr>
            <p:spPr>
              <a:xfrm rot="5400000">
                <a:off x="4213999" y="2742384"/>
                <a:ext cx="1373236" cy="0"/>
              </a:xfrm>
              <a:prstGeom prst="line">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53" name="Straight Connector 152"/>
              <p:cNvCxnSpPr/>
              <p:nvPr/>
            </p:nvCxnSpPr>
            <p:spPr>
              <a:xfrm rot="10800000" flipV="1">
                <a:off x="4578349" y="3465513"/>
                <a:ext cx="723911" cy="0"/>
              </a:xfrm>
              <a:prstGeom prst="line">
                <a:avLst/>
              </a:prstGeom>
              <a:ln/>
            </p:spPr>
            <p:style>
              <a:lnRef idx="1">
                <a:schemeClr val="dk1"/>
              </a:lnRef>
              <a:fillRef idx="0">
                <a:schemeClr val="dk1"/>
              </a:fillRef>
              <a:effectRef idx="0">
                <a:schemeClr val="dk1"/>
              </a:effectRef>
              <a:fontRef idx="minor">
                <a:schemeClr val="tx1"/>
              </a:fontRef>
            </p:style>
          </p:cxnSp>
          <p:cxnSp>
            <p:nvCxnSpPr>
              <p:cNvPr id="154" name="Straight Connector 153"/>
              <p:cNvCxnSpPr/>
              <p:nvPr/>
            </p:nvCxnSpPr>
            <p:spPr>
              <a:xfrm rot="16200000" flipH="1">
                <a:off x="2023222" y="3180538"/>
                <a:ext cx="2249545" cy="3"/>
              </a:xfrm>
              <a:prstGeom prst="line">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55" name="Straight Connector 154"/>
              <p:cNvCxnSpPr/>
              <p:nvPr/>
            </p:nvCxnSpPr>
            <p:spPr>
              <a:xfrm rot="10800000" flipV="1">
                <a:off x="2862238" y="4378338"/>
                <a:ext cx="723911" cy="0"/>
              </a:xfrm>
              <a:prstGeom prst="line">
                <a:avLst/>
              </a:prstGeom>
              <a:ln/>
            </p:spPr>
            <p:style>
              <a:lnRef idx="1">
                <a:schemeClr val="dk1"/>
              </a:lnRef>
              <a:fillRef idx="0">
                <a:schemeClr val="dk1"/>
              </a:fillRef>
              <a:effectRef idx="0">
                <a:schemeClr val="dk1"/>
              </a:effectRef>
              <a:fontRef idx="minor">
                <a:schemeClr val="tx1"/>
              </a:fontRef>
            </p:style>
          </p:cxnSp>
          <p:cxnSp>
            <p:nvCxnSpPr>
              <p:cNvPr id="156" name="Straight Connector 155"/>
              <p:cNvCxnSpPr/>
              <p:nvPr/>
            </p:nvCxnSpPr>
            <p:spPr>
              <a:xfrm rot="5400000" flipH="1" flipV="1">
                <a:off x="3777291" y="4479300"/>
                <a:ext cx="640080" cy="1"/>
              </a:xfrm>
              <a:prstGeom prst="line">
                <a:avLst/>
              </a:prstGeom>
              <a:ln>
                <a:headEnd type="arrow"/>
                <a:tailEnd type="none"/>
              </a:ln>
            </p:spPr>
            <p:style>
              <a:lnRef idx="1">
                <a:schemeClr val="dk1"/>
              </a:lnRef>
              <a:fillRef idx="0">
                <a:schemeClr val="dk1"/>
              </a:fillRef>
              <a:effectRef idx="0">
                <a:schemeClr val="dk1"/>
              </a:effectRef>
              <a:fontRef idx="minor">
                <a:schemeClr val="tx1"/>
              </a:fontRef>
            </p:style>
          </p:cxnSp>
          <p:graphicFrame>
            <p:nvGraphicFramePr>
              <p:cNvPr id="158" name="Object 10"/>
              <p:cNvGraphicFramePr>
                <a:graphicFrameLocks noChangeAspect="1"/>
              </p:cNvGraphicFramePr>
              <p:nvPr/>
            </p:nvGraphicFramePr>
            <p:xfrm>
              <a:off x="4024336" y="4789485"/>
              <a:ext cx="161925" cy="254000"/>
            </p:xfrm>
            <a:graphic>
              <a:graphicData uri="http://schemas.openxmlformats.org/presentationml/2006/ole">
                <mc:AlternateContent xmlns:mc="http://schemas.openxmlformats.org/markup-compatibility/2006">
                  <mc:Choice xmlns:v="urn:schemas-microsoft-com:vml" Requires="v">
                    <p:oleObj spid="_x0000_s707623" name="Equation" r:id="rId3" imgW="126720" imgH="177480" progId="Equation.3">
                      <p:embed/>
                    </p:oleObj>
                  </mc:Choice>
                  <mc:Fallback>
                    <p:oleObj name="Equation" r:id="rId3" imgW="126720" imgH="17748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336" y="4789485"/>
                            <a:ext cx="161925"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 name="Object 11"/>
              <p:cNvGraphicFramePr>
                <a:graphicFrameLocks noChangeAspect="1"/>
              </p:cNvGraphicFramePr>
              <p:nvPr/>
            </p:nvGraphicFramePr>
            <p:xfrm>
              <a:off x="2527272" y="2786026"/>
              <a:ext cx="566738" cy="444500"/>
            </p:xfrm>
            <a:graphic>
              <a:graphicData uri="http://schemas.openxmlformats.org/presentationml/2006/ole">
                <mc:AlternateContent xmlns:mc="http://schemas.openxmlformats.org/markup-compatibility/2006">
                  <mc:Choice xmlns:v="urn:schemas-microsoft-com:vml" Requires="v">
                    <p:oleObj spid="_x0000_s707624" name="Equation" r:id="rId5" imgW="444240" imgH="228600" progId="Equation.DSMT4">
                      <p:embed/>
                    </p:oleObj>
                  </mc:Choice>
                  <mc:Fallback>
                    <p:oleObj name="Equation" r:id="rId5" imgW="444240" imgH="228600" progId="Equation.DSMT4">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272" y="2786026"/>
                            <a:ext cx="566738"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2" name="Object 4"/>
              <p:cNvGraphicFramePr>
                <a:graphicFrameLocks noChangeAspect="1"/>
              </p:cNvGraphicFramePr>
              <p:nvPr/>
            </p:nvGraphicFramePr>
            <p:xfrm>
              <a:off x="4937130" y="2530435"/>
              <a:ext cx="1828800" cy="388938"/>
            </p:xfrm>
            <a:graphic>
              <a:graphicData uri="http://schemas.openxmlformats.org/presentationml/2006/ole">
                <mc:AlternateContent xmlns:mc="http://schemas.openxmlformats.org/markup-compatibility/2006">
                  <mc:Choice xmlns:v="urn:schemas-microsoft-com:vml" Requires="v">
                    <p:oleObj spid="_x0000_s707625" name="Equation" r:id="rId7" imgW="1054080" imgH="228600" progId="Equation.DSMT4">
                      <p:embed/>
                    </p:oleObj>
                  </mc:Choice>
                  <mc:Fallback>
                    <p:oleObj name="Equation" r:id="rId7" imgW="1054080" imgH="228600" progId="Equation.DSMT4">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7130" y="2530435"/>
                            <a:ext cx="1828800"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69" name="Content Placeholder 2"/>
          <p:cNvSpPr txBox="1">
            <a:spLocks/>
          </p:cNvSpPr>
          <p:nvPr/>
        </p:nvSpPr>
        <p:spPr>
          <a:xfrm>
            <a:off x="5156208" y="6350040"/>
            <a:ext cx="912826" cy="401643"/>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u="none" strike="noStrike" kern="1200" cap="none" spc="0" normalizeH="0" baseline="0" noProof="0" dirty="0" smtClean="0">
                <a:ln>
                  <a:noFill/>
                </a:ln>
                <a:solidFill>
                  <a:schemeClr val="tx1"/>
                </a:solidFill>
                <a:effectLst/>
                <a:uLnTx/>
                <a:uFillTx/>
                <a:latin typeface="+mn-lt"/>
                <a:ea typeface="+mn-ea"/>
                <a:cs typeface="+mn-cs"/>
              </a:rPr>
              <a:t>fig.</a:t>
            </a:r>
            <a:r>
              <a:rPr lang="en-US" sz="2000" noProof="0" dirty="0" smtClean="0">
                <a:latin typeface="Cambria Math" pitchFamily="18" charset="0"/>
                <a:ea typeface="Cambria Math" pitchFamily="18" charset="0"/>
              </a:rPr>
              <a:t>1</a:t>
            </a:r>
            <a:endParaRPr lang="en-US" sz="2000" dirty="0" smtClean="0">
              <a:latin typeface="Cambria Math" pitchFamily="18" charset="0"/>
              <a:ea typeface="Cambria Math" pitchFamily="18" charset="0"/>
            </a:endParaRPr>
          </a:p>
        </p:txBody>
      </p:sp>
      <p:cxnSp>
        <p:nvCxnSpPr>
          <p:cNvPr id="66" name="Straight Connector 65"/>
          <p:cNvCxnSpPr>
            <a:stCxn id="151" idx="0"/>
          </p:cNvCxnSpPr>
          <p:nvPr/>
        </p:nvCxnSpPr>
        <p:spPr>
          <a:xfrm rot="16200000" flipH="1" flipV="1">
            <a:off x="5186064" y="3165806"/>
            <a:ext cx="452416" cy="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06870" y="3392487"/>
            <a:ext cx="2044728"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aphicFrame>
        <p:nvGraphicFramePr>
          <p:cNvPr id="69" name="Object 11"/>
          <p:cNvGraphicFramePr>
            <a:graphicFrameLocks noChangeAspect="1"/>
          </p:cNvGraphicFramePr>
          <p:nvPr/>
        </p:nvGraphicFramePr>
        <p:xfrm>
          <a:off x="5411799" y="3063870"/>
          <a:ext cx="146052" cy="182565"/>
        </p:xfrm>
        <a:graphic>
          <a:graphicData uri="http://schemas.openxmlformats.org/presentationml/2006/ole">
            <mc:AlternateContent xmlns:mc="http://schemas.openxmlformats.org/markup-compatibility/2006">
              <mc:Choice xmlns:v="urn:schemas-microsoft-com:vml" Requires="v">
                <p:oleObj spid="_x0000_s707626" name="Equation" r:id="rId9" imgW="126720" imgH="139680" progId="Equation.DSMT4">
                  <p:embed/>
                </p:oleObj>
              </mc:Choice>
              <mc:Fallback>
                <p:oleObj name="Equation" r:id="rId9" imgW="126720" imgH="139680" progId="Equation.DSMT4">
                  <p:embed/>
                  <p:pic>
                    <p:nvPicPr>
                      <p:cNvPr id="0"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1799" y="3063870"/>
                        <a:ext cx="146052" cy="1825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3" name="Straight Connector 72"/>
          <p:cNvCxnSpPr>
            <a:endCxn id="151" idx="3"/>
          </p:cNvCxnSpPr>
          <p:nvPr/>
        </p:nvCxnSpPr>
        <p:spPr>
          <a:xfrm rot="5400000">
            <a:off x="5086591" y="3395351"/>
            <a:ext cx="328073" cy="322344"/>
          </a:xfrm>
          <a:prstGeom prst="line">
            <a:avLst/>
          </a:prstGeom>
        </p:spPr>
        <p:style>
          <a:lnRef idx="1">
            <a:schemeClr val="accent1"/>
          </a:lnRef>
          <a:fillRef idx="0">
            <a:schemeClr val="accent1"/>
          </a:fillRef>
          <a:effectRef idx="0">
            <a:schemeClr val="accent1"/>
          </a:effectRef>
          <a:fontRef idx="minor">
            <a:schemeClr val="tx1"/>
          </a:fontRef>
        </p:style>
      </p:cxnSp>
      <p:sp>
        <p:nvSpPr>
          <p:cNvPr id="76" name="Arc 75"/>
          <p:cNvSpPr/>
          <p:nvPr/>
        </p:nvSpPr>
        <p:spPr>
          <a:xfrm rot="17167603">
            <a:off x="5283030" y="3330954"/>
            <a:ext cx="292104" cy="255591"/>
          </a:xfrm>
          <a:prstGeom prst="arc">
            <a:avLst>
              <a:gd name="adj1" fmla="val 13740086"/>
              <a:gd name="adj2" fmla="val 200833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707606" name="Object 22"/>
          <p:cNvGraphicFramePr>
            <a:graphicFrameLocks noChangeAspect="1"/>
          </p:cNvGraphicFramePr>
          <p:nvPr/>
        </p:nvGraphicFramePr>
        <p:xfrm>
          <a:off x="5192721" y="3246435"/>
          <a:ext cx="146050" cy="266700"/>
        </p:xfrm>
        <a:graphic>
          <a:graphicData uri="http://schemas.openxmlformats.org/presentationml/2006/ole">
            <mc:AlternateContent xmlns:mc="http://schemas.openxmlformats.org/markup-compatibility/2006">
              <mc:Choice xmlns:v="urn:schemas-microsoft-com:vml" Requires="v">
                <p:oleObj spid="_x0000_s707627" name="Equation" r:id="rId11" imgW="126720" imgH="203040" progId="Equation.DSMT4">
                  <p:embed/>
                </p:oleObj>
              </mc:Choice>
              <mc:Fallback>
                <p:oleObj name="Equation" r:id="rId11" imgW="126720" imgH="203040" progId="Equation.DSMT4">
                  <p:embed/>
                  <p:pic>
                    <p:nvPicPr>
                      <p:cNvPr id="0"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2721" y="3246435"/>
                        <a:ext cx="1460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7607" name="Object 23"/>
          <p:cNvGraphicFramePr>
            <a:graphicFrameLocks noChangeAspect="1"/>
          </p:cNvGraphicFramePr>
          <p:nvPr/>
        </p:nvGraphicFramePr>
        <p:xfrm>
          <a:off x="3659175" y="3282948"/>
          <a:ext cx="511182" cy="219078"/>
        </p:xfrm>
        <a:graphic>
          <a:graphicData uri="http://schemas.openxmlformats.org/presentationml/2006/ole">
            <mc:AlternateContent xmlns:mc="http://schemas.openxmlformats.org/markup-compatibility/2006">
              <mc:Choice xmlns:v="urn:schemas-microsoft-com:vml" Requires="v">
                <p:oleObj spid="_x0000_s707628" name="Equation" r:id="rId13" imgW="393480" imgH="177480" progId="Equation.DSMT4">
                  <p:embed/>
                </p:oleObj>
              </mc:Choice>
              <mc:Fallback>
                <p:oleObj name="Equation" r:id="rId13" imgW="393480" imgH="177480" progId="Equation.DSMT4">
                  <p:embed/>
                  <p:pic>
                    <p:nvPicPr>
                      <p:cNvPr id="0"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9175" y="3282948"/>
                        <a:ext cx="511182" cy="219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Content Placeholder 2"/>
          <p:cNvSpPr>
            <a:spLocks noGrp="1"/>
          </p:cNvSpPr>
          <p:nvPr>
            <p:ph idx="1"/>
          </p:nvPr>
        </p:nvSpPr>
        <p:spPr>
          <a:xfrm>
            <a:off x="555570" y="763550"/>
            <a:ext cx="3395709" cy="511183"/>
          </a:xfrm>
        </p:spPr>
        <p:txBody>
          <a:bodyPr>
            <a:normAutofit/>
          </a:bodyPr>
          <a:lstStyle/>
          <a:p>
            <a:pPr marL="514350" indent="-514350">
              <a:buAutoNum type="arabicPeriod" startAt="3"/>
            </a:pPr>
            <a:r>
              <a:rPr lang="en-US" i="1" dirty="0" smtClean="0">
                <a:effectLst>
                  <a:outerShdw blurRad="38100" dist="38100" dir="2700000" algn="tl">
                    <a:srgbClr val="000000">
                      <a:alpha val="43137"/>
                    </a:srgbClr>
                  </a:outerShdw>
                </a:effectLst>
              </a:rPr>
              <a:t>Atwood’s Machine</a:t>
            </a:r>
          </a:p>
        </p:txBody>
      </p:sp>
      <p:sp>
        <p:nvSpPr>
          <p:cNvPr id="85" name="TextBox 84"/>
          <p:cNvSpPr txBox="1"/>
          <p:nvPr/>
        </p:nvSpPr>
        <p:spPr>
          <a:xfrm>
            <a:off x="117414" y="1201707"/>
            <a:ext cx="8880534" cy="523220"/>
          </a:xfrm>
          <a:prstGeom prst="rect">
            <a:avLst/>
          </a:prstGeom>
          <a:noFill/>
        </p:spPr>
        <p:txBody>
          <a:bodyPr wrap="square" rtlCol="0">
            <a:spAutoFit/>
          </a:bodyPr>
          <a:lstStyle/>
          <a:p>
            <a:pPr algn="r" rtl="1"/>
            <a:r>
              <a:rPr lang="ar-SA" sz="2800" dirty="0" smtClean="0">
                <a:latin typeface="Arabic Typesetting" pitchFamily="66" charset="-78"/>
                <a:cs typeface="Arabic Typesetting" pitchFamily="66" charset="-78"/>
              </a:rPr>
              <a:t> </a:t>
            </a:r>
            <a:endParaRPr lang="en-US" sz="2800" dirty="0">
              <a:latin typeface="Arabic Typesetting" pitchFamily="66" charset="-78"/>
              <a:cs typeface="Arabic Typesetting" pitchFamily="66" charset="-78"/>
            </a:endParaRPr>
          </a:p>
        </p:txBody>
      </p:sp>
      <p:sp>
        <p:nvSpPr>
          <p:cNvPr id="86" name="TextBox 85"/>
          <p:cNvSpPr txBox="1"/>
          <p:nvPr/>
        </p:nvSpPr>
        <p:spPr>
          <a:xfrm>
            <a:off x="263466" y="2662227"/>
            <a:ext cx="1752624" cy="646331"/>
          </a:xfrm>
          <a:prstGeom prst="rect">
            <a:avLst/>
          </a:prstGeom>
          <a:noFill/>
        </p:spPr>
        <p:txBody>
          <a:bodyPr wrap="square" rtlCol="0">
            <a:spAutoFit/>
          </a:bodyPr>
          <a:lstStyle/>
          <a:p>
            <a:r>
              <a:rPr lang="en-US" dirty="0" smtClean="0"/>
              <a:t>Constraint:</a:t>
            </a:r>
          </a:p>
          <a:p>
            <a:endParaRPr lang="en-US" dirty="0"/>
          </a:p>
        </p:txBody>
      </p:sp>
      <p:graphicFrame>
        <p:nvGraphicFramePr>
          <p:cNvPr id="87" name="Object 4"/>
          <p:cNvGraphicFramePr>
            <a:graphicFrameLocks noChangeAspect="1"/>
          </p:cNvGraphicFramePr>
          <p:nvPr/>
        </p:nvGraphicFramePr>
        <p:xfrm>
          <a:off x="226953" y="3173409"/>
          <a:ext cx="2640013" cy="1231900"/>
        </p:xfrm>
        <a:graphic>
          <a:graphicData uri="http://schemas.openxmlformats.org/presentationml/2006/ole">
            <mc:AlternateContent xmlns:mc="http://schemas.openxmlformats.org/markup-compatibility/2006">
              <mc:Choice xmlns:v="urn:schemas-microsoft-com:vml" Requires="v">
                <p:oleObj spid="_x0000_s707629" name="Equation" r:id="rId15" imgW="1523880" imgH="723600" progId="Equation.DSMT4">
                  <p:embed/>
                </p:oleObj>
              </mc:Choice>
              <mc:Fallback>
                <p:oleObj name="Equation" r:id="rId15" imgW="1523880" imgH="723600" progId="Equation.DSMT4">
                  <p:embed/>
                  <p:pic>
                    <p:nvPicPr>
                      <p:cNvPr id="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953" y="3173409"/>
                        <a:ext cx="2640013"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28</a:t>
            </a:fld>
            <a:endParaRPr lang="en-US" dirty="0"/>
          </a:p>
        </p:txBody>
      </p:sp>
      <p:graphicFrame>
        <p:nvGraphicFramePr>
          <p:cNvPr id="699396" name="Object 4"/>
          <p:cNvGraphicFramePr>
            <a:graphicFrameLocks noChangeAspect="1"/>
          </p:cNvGraphicFramePr>
          <p:nvPr/>
        </p:nvGraphicFramePr>
        <p:xfrm>
          <a:off x="920700" y="982629"/>
          <a:ext cx="4497388" cy="2330450"/>
        </p:xfrm>
        <a:graphic>
          <a:graphicData uri="http://schemas.openxmlformats.org/presentationml/2006/ole">
            <mc:AlternateContent xmlns:mc="http://schemas.openxmlformats.org/markup-compatibility/2006">
              <mc:Choice xmlns:v="urn:schemas-microsoft-com:vml" Requires="v">
                <p:oleObj spid="_x0000_s699405" name="Equation" r:id="rId3" imgW="1892160" imgH="1117440" progId="Equation.DSMT4">
                  <p:embed/>
                </p:oleObj>
              </mc:Choice>
              <mc:Fallback>
                <p:oleObj name="Equation" r:id="rId3" imgW="1892160" imgH="11174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00" y="982629"/>
                        <a:ext cx="4497388" cy="233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TextBox 42"/>
          <p:cNvSpPr txBox="1"/>
          <p:nvPr/>
        </p:nvSpPr>
        <p:spPr>
          <a:xfrm>
            <a:off x="628596" y="3611565"/>
            <a:ext cx="1971702" cy="400110"/>
          </a:xfrm>
          <a:prstGeom prst="rect">
            <a:avLst/>
          </a:prstGeom>
          <a:noFill/>
        </p:spPr>
        <p:txBody>
          <a:bodyPr wrap="square" rtlCol="0">
            <a:spAutoFit/>
          </a:bodyPr>
          <a:lstStyle/>
          <a:p>
            <a:r>
              <a:rPr lang="en-US" sz="2000" dirty="0" smtClean="0"/>
              <a:t>Lagrangian is:</a:t>
            </a:r>
            <a:endParaRPr lang="en-US" sz="2000" dirty="0"/>
          </a:p>
        </p:txBody>
      </p:sp>
      <p:graphicFrame>
        <p:nvGraphicFramePr>
          <p:cNvPr id="699397" name="Object 5"/>
          <p:cNvGraphicFramePr>
            <a:graphicFrameLocks noChangeAspect="1"/>
          </p:cNvGraphicFramePr>
          <p:nvPr/>
        </p:nvGraphicFramePr>
        <p:xfrm>
          <a:off x="592083" y="3976695"/>
          <a:ext cx="8434503" cy="1265238"/>
        </p:xfrm>
        <a:graphic>
          <a:graphicData uri="http://schemas.openxmlformats.org/presentationml/2006/ole">
            <mc:AlternateContent xmlns:mc="http://schemas.openxmlformats.org/markup-compatibility/2006">
              <mc:Choice xmlns:v="urn:schemas-microsoft-com:vml" Requires="v">
                <p:oleObj spid="_x0000_s699406" name="Equation" r:id="rId5" imgW="3390840" imgH="634680" progId="Equation.DSMT4">
                  <p:embed/>
                </p:oleObj>
              </mc:Choice>
              <mc:Fallback>
                <p:oleObj name="Equation" r:id="rId5" imgW="3390840" imgH="6346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83" y="3976695"/>
                        <a:ext cx="8434503"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TextBox 47"/>
          <p:cNvSpPr txBox="1"/>
          <p:nvPr/>
        </p:nvSpPr>
        <p:spPr>
          <a:xfrm>
            <a:off x="592083" y="4999059"/>
            <a:ext cx="8361477" cy="461665"/>
          </a:xfrm>
          <a:prstGeom prst="rect">
            <a:avLst/>
          </a:prstGeom>
          <a:noFill/>
        </p:spPr>
        <p:txBody>
          <a:bodyPr wrap="square" rtlCol="0">
            <a:spAutoFit/>
          </a:bodyPr>
          <a:lstStyle/>
          <a:p>
            <a:r>
              <a:rPr lang="en-US" sz="2400" dirty="0" smtClean="0"/>
              <a:t>Where     is the single generalized coordinate of the system.</a:t>
            </a:r>
            <a:endParaRPr lang="en-US" sz="2400" dirty="0"/>
          </a:p>
        </p:txBody>
      </p:sp>
      <p:graphicFrame>
        <p:nvGraphicFramePr>
          <p:cNvPr id="699398" name="Object 6"/>
          <p:cNvGraphicFramePr>
            <a:graphicFrameLocks noChangeAspect="1"/>
          </p:cNvGraphicFramePr>
          <p:nvPr/>
        </p:nvGraphicFramePr>
        <p:xfrm>
          <a:off x="1650960" y="5072085"/>
          <a:ext cx="219078" cy="328617"/>
        </p:xfrm>
        <a:graphic>
          <a:graphicData uri="http://schemas.openxmlformats.org/presentationml/2006/ole">
            <mc:AlternateContent xmlns:mc="http://schemas.openxmlformats.org/markup-compatibility/2006">
              <mc:Choice xmlns:v="urn:schemas-microsoft-com:vml" Requires="v">
                <p:oleObj spid="_x0000_s699407" name="Equation" r:id="rId7" imgW="152280" imgH="126720" progId="Equation.DSMT4">
                  <p:embed/>
                </p:oleObj>
              </mc:Choice>
              <mc:Fallback>
                <p:oleObj name="Equation" r:id="rId7" imgW="152280" imgH="1267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0960" y="5072085"/>
                        <a:ext cx="219078" cy="32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29</a:t>
            </a:fld>
            <a:endParaRPr lang="en-US" dirty="0"/>
          </a:p>
        </p:txBody>
      </p:sp>
      <p:graphicFrame>
        <p:nvGraphicFramePr>
          <p:cNvPr id="711683" name="Object 3"/>
          <p:cNvGraphicFramePr>
            <a:graphicFrameLocks noChangeAspect="1"/>
          </p:cNvGraphicFramePr>
          <p:nvPr/>
        </p:nvGraphicFramePr>
        <p:xfrm>
          <a:off x="884187" y="1347759"/>
          <a:ext cx="5129213" cy="4500563"/>
        </p:xfrm>
        <a:graphic>
          <a:graphicData uri="http://schemas.openxmlformats.org/presentationml/2006/ole">
            <mc:AlternateContent xmlns:mc="http://schemas.openxmlformats.org/markup-compatibility/2006">
              <mc:Choice xmlns:v="urn:schemas-microsoft-com:vml" Requires="v">
                <p:oleObj spid="_x0000_s711686" name="Equation" r:id="rId3" imgW="2158920" imgH="2006280" progId="Equation.3">
                  <p:embed/>
                </p:oleObj>
              </mc:Choice>
              <mc:Fallback>
                <p:oleObj name="Equation" r:id="rId3" imgW="2158920" imgH="20062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87" y="1347759"/>
                        <a:ext cx="5129213" cy="450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Box 41"/>
          <p:cNvSpPr txBox="1"/>
          <p:nvPr/>
        </p:nvSpPr>
        <p:spPr>
          <a:xfrm>
            <a:off x="774648" y="836577"/>
            <a:ext cx="5038794" cy="369332"/>
          </a:xfrm>
          <a:prstGeom prst="rect">
            <a:avLst/>
          </a:prstGeom>
          <a:noFill/>
        </p:spPr>
        <p:txBody>
          <a:bodyPr wrap="square" rtlCol="0">
            <a:spAutoFit/>
          </a:bodyPr>
          <a:lstStyle/>
          <a:p>
            <a:r>
              <a:rPr lang="en-US" dirty="0" smtClean="0"/>
              <a:t>The Lagrange equations of motion are:</a:t>
            </a:r>
            <a:endParaRPr lang="en-US" dirty="0"/>
          </a:p>
        </p:txBody>
      </p:sp>
      <p:grpSp>
        <p:nvGrpSpPr>
          <p:cNvPr id="43" name="Group 42"/>
          <p:cNvGrpSpPr/>
          <p:nvPr/>
        </p:nvGrpSpPr>
        <p:grpSpPr>
          <a:xfrm>
            <a:off x="1030237" y="4999059"/>
            <a:ext cx="4600640" cy="1858941"/>
            <a:chOff x="6580211" y="325397"/>
            <a:chExt cx="4600640" cy="1858941"/>
          </a:xfrm>
        </p:grpSpPr>
        <p:sp>
          <p:nvSpPr>
            <p:cNvPr id="44" name="Content Placeholder 2"/>
            <p:cNvSpPr txBox="1">
              <a:spLocks/>
            </p:cNvSpPr>
            <p:nvPr/>
          </p:nvSpPr>
          <p:spPr>
            <a:xfrm>
              <a:off x="6799291" y="1235000"/>
              <a:ext cx="4381560" cy="949338"/>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Final</a:t>
              </a:r>
              <a:r>
                <a:rPr kumimoji="0" lang="en-US" sz="2000" b="1" i="0" u="none" strike="noStrike" kern="1200" cap="none" spc="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a:t>
              </a:r>
              <a:r>
                <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acceleration of the system.</a:t>
              </a: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cxnSp>
          <p:nvCxnSpPr>
            <p:cNvPr id="46" name="Straight Arrow Connector 45"/>
            <p:cNvCxnSpPr/>
            <p:nvPr/>
          </p:nvCxnSpPr>
          <p:spPr>
            <a:xfrm rot="16200000" flipV="1">
              <a:off x="6288109" y="617499"/>
              <a:ext cx="949338" cy="3651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3" y="873089"/>
            <a:ext cx="8507529" cy="5732541"/>
          </a:xfrm>
        </p:spPr>
        <p:txBody>
          <a:bodyPr>
            <a:normAutofit lnSpcReduction="10000"/>
          </a:bodyPr>
          <a:lstStyle/>
          <a:p>
            <a:pPr>
              <a:buFont typeface="Wingdings" pitchFamily="2" charset="2"/>
              <a:buChar char="Ø"/>
            </a:pPr>
            <a:r>
              <a:rPr lang="en-US" i="1" dirty="0" smtClean="0">
                <a:effectLst>
                  <a:outerShdw blurRad="38100" dist="38100" dir="2700000" algn="tl">
                    <a:srgbClr val="000000">
                      <a:alpha val="43137"/>
                    </a:srgbClr>
                  </a:outerShdw>
                </a:effectLst>
              </a:rPr>
              <a:t>Lagrangian Mechanics:</a:t>
            </a:r>
          </a:p>
          <a:p>
            <a:pPr>
              <a:buNone/>
            </a:pPr>
            <a:endParaRPr lang="en-US" i="1" dirty="0" smtClean="0">
              <a:effectLst>
                <a:outerShdw blurRad="38100" dist="38100" dir="2700000" algn="tl">
                  <a:srgbClr val="000000">
                    <a:alpha val="43137"/>
                  </a:srgbClr>
                </a:outerShdw>
              </a:effectLst>
            </a:endParaRPr>
          </a:p>
          <a:p>
            <a:pPr>
              <a:buNone/>
            </a:pPr>
            <a:r>
              <a:rPr lang="en-US" i="1" dirty="0" smtClean="0">
                <a:latin typeface="Cambria Math" pitchFamily="18" charset="0"/>
                <a:ea typeface="Cambria Math" pitchFamily="18" charset="0"/>
                <a:sym typeface="Wingdings" pitchFamily="2" charset="2"/>
              </a:rPr>
              <a:t>   x = r sin</a:t>
            </a:r>
            <a:r>
              <a:rPr lang="el-GR" i="1" dirty="0" smtClean="0">
                <a:latin typeface="Cambria Math" pitchFamily="18" charset="0"/>
                <a:ea typeface="Cambria Math" pitchFamily="18" charset="0"/>
                <a:sym typeface="Wingdings" pitchFamily="2" charset="2"/>
              </a:rPr>
              <a:t>θ</a:t>
            </a:r>
            <a:r>
              <a:rPr lang="en-US" i="1" dirty="0" smtClean="0">
                <a:latin typeface="Cambria Math" pitchFamily="18" charset="0"/>
                <a:ea typeface="Cambria Math" pitchFamily="18" charset="0"/>
                <a:sym typeface="Wingdings" pitchFamily="2" charset="2"/>
              </a:rPr>
              <a:t> </a:t>
            </a:r>
            <a:r>
              <a:rPr lang="en-US" i="1" dirty="0" err="1" smtClean="0">
                <a:latin typeface="Cambria Math" pitchFamily="18" charset="0"/>
                <a:ea typeface="Cambria Math" pitchFamily="18" charset="0"/>
                <a:sym typeface="Wingdings" pitchFamily="2" charset="2"/>
              </a:rPr>
              <a:t>cos</a:t>
            </a:r>
            <a:r>
              <a:rPr lang="el-GR" i="1" dirty="0" smtClean="0">
                <a:latin typeface="Cambria Math" pitchFamily="18" charset="0"/>
                <a:ea typeface="Cambria Math" pitchFamily="18" charset="0"/>
                <a:sym typeface="Wingdings" pitchFamily="2" charset="2"/>
              </a:rPr>
              <a:t>ϕ</a:t>
            </a:r>
            <a:endParaRPr lang="en-US" i="1" dirty="0" smtClean="0">
              <a:latin typeface="Cambria Math" pitchFamily="18" charset="0"/>
              <a:ea typeface="Cambria Math" pitchFamily="18" charset="0"/>
              <a:sym typeface="Wingdings" pitchFamily="2" charset="2"/>
            </a:endParaRPr>
          </a:p>
          <a:p>
            <a:pPr>
              <a:buNone/>
            </a:pPr>
            <a:r>
              <a:rPr lang="en-US" i="1" dirty="0" smtClean="0">
                <a:latin typeface="Cambria Math" pitchFamily="18" charset="0"/>
                <a:ea typeface="Cambria Math" pitchFamily="18" charset="0"/>
                <a:sym typeface="Wingdings" pitchFamily="2" charset="2"/>
              </a:rPr>
              <a:t>  y = r sin</a:t>
            </a:r>
            <a:r>
              <a:rPr lang="el-GR" i="1" dirty="0" smtClean="0">
                <a:latin typeface="Cambria Math" pitchFamily="18" charset="0"/>
                <a:ea typeface="Cambria Math" pitchFamily="18" charset="0"/>
                <a:sym typeface="Wingdings" pitchFamily="2" charset="2"/>
              </a:rPr>
              <a:t>θ</a:t>
            </a:r>
            <a:r>
              <a:rPr lang="en-US" i="1" dirty="0" smtClean="0">
                <a:latin typeface="Cambria Math" pitchFamily="18" charset="0"/>
                <a:ea typeface="Cambria Math" pitchFamily="18" charset="0"/>
                <a:sym typeface="Wingdings" pitchFamily="2" charset="2"/>
              </a:rPr>
              <a:t> sin</a:t>
            </a:r>
            <a:r>
              <a:rPr lang="el-GR" i="1" dirty="0" smtClean="0">
                <a:latin typeface="Cambria Math" pitchFamily="18" charset="0"/>
                <a:ea typeface="Cambria Math" pitchFamily="18" charset="0"/>
                <a:sym typeface="Wingdings" pitchFamily="2" charset="2"/>
              </a:rPr>
              <a:t>ϕ</a:t>
            </a:r>
            <a:r>
              <a:rPr lang="en-US" i="1"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transformation equations</a:t>
            </a:r>
          </a:p>
          <a:p>
            <a:pPr>
              <a:buNone/>
            </a:pPr>
            <a:r>
              <a:rPr lang="en-US" i="1" dirty="0" smtClean="0">
                <a:latin typeface="Cambria Math" pitchFamily="18" charset="0"/>
                <a:ea typeface="Cambria Math" pitchFamily="18" charset="0"/>
                <a:sym typeface="Wingdings" pitchFamily="2" charset="2"/>
              </a:rPr>
              <a:t>  z = r </a:t>
            </a:r>
            <a:r>
              <a:rPr lang="en-US" i="1" dirty="0" err="1" smtClean="0">
                <a:latin typeface="Cambria Math" pitchFamily="18" charset="0"/>
                <a:ea typeface="Cambria Math" pitchFamily="18" charset="0"/>
                <a:sym typeface="Wingdings" pitchFamily="2" charset="2"/>
              </a:rPr>
              <a:t>cos</a:t>
            </a:r>
            <a:r>
              <a:rPr lang="el-GR" i="1" dirty="0" smtClean="0">
                <a:latin typeface="Cambria Math" pitchFamily="18" charset="0"/>
                <a:ea typeface="Cambria Math" pitchFamily="18" charset="0"/>
                <a:sym typeface="Wingdings" pitchFamily="2" charset="2"/>
              </a:rPr>
              <a:t>θ</a:t>
            </a:r>
            <a:endParaRPr lang="en-US" i="1" dirty="0" smtClean="0">
              <a:latin typeface="Cambria Math" pitchFamily="18" charset="0"/>
              <a:ea typeface="Cambria Math" pitchFamily="18" charset="0"/>
              <a:sym typeface="Wingdings" pitchFamily="2" charset="2"/>
            </a:endParaRPr>
          </a:p>
          <a:p>
            <a:pPr>
              <a:buNone/>
            </a:pPr>
            <a:r>
              <a:rPr lang="en-US" i="1" dirty="0" smtClean="0">
                <a:latin typeface="Cambria Math" pitchFamily="18" charset="0"/>
                <a:ea typeface="Cambria Math" pitchFamily="18" charset="0"/>
                <a:sym typeface="Wingdings" pitchFamily="2" charset="2"/>
              </a:rPr>
              <a:t> </a:t>
            </a:r>
          </a:p>
          <a:p>
            <a:pPr>
              <a:buNone/>
            </a:pPr>
            <a:endParaRPr lang="en-US" i="1" dirty="0" smtClean="0">
              <a:latin typeface="Cambria Math" pitchFamily="18" charset="0"/>
              <a:ea typeface="Cambria Math" pitchFamily="18" charset="0"/>
              <a:sym typeface="Wingdings" pitchFamily="2" charset="2"/>
            </a:endParaRPr>
          </a:p>
          <a:p>
            <a:pPr>
              <a:buFont typeface="Arial" pitchFamily="34" charset="0"/>
              <a:buChar char="•"/>
            </a:pPr>
            <a:r>
              <a:rPr lang="en-US" dirty="0" smtClean="0"/>
              <a:t>Each particle needs </a:t>
            </a:r>
            <a:r>
              <a:rPr lang="en-US" dirty="0" smtClean="0">
                <a:latin typeface="Cambria Math" pitchFamily="18" charset="0"/>
                <a:ea typeface="Cambria Math" pitchFamily="18" charset="0"/>
              </a:rPr>
              <a:t>3−</a:t>
            </a:r>
            <a:r>
              <a:rPr lang="en-US" dirty="0" smtClean="0"/>
              <a:t>coordinates to specify the configuration of the system constraint.</a:t>
            </a:r>
          </a:p>
          <a:p>
            <a:pPr>
              <a:buNone/>
            </a:pPr>
            <a:r>
              <a:rPr lang="en-US" dirty="0" smtClean="0"/>
              <a:t>    </a:t>
            </a:r>
          </a:p>
          <a:p>
            <a:pPr>
              <a:buNone/>
            </a:pPr>
            <a:r>
              <a:rPr lang="en-US" dirty="0" smtClean="0"/>
              <a:t>    </a:t>
            </a:r>
            <a:r>
              <a:rPr lang="en-US" dirty="0" smtClean="0">
                <a:latin typeface="Cambria Math" pitchFamily="18" charset="0"/>
                <a:ea typeface="Cambria Math" pitchFamily="18" charset="0"/>
              </a:rPr>
              <a:t>N</a:t>
            </a:r>
            <a:r>
              <a:rPr lang="en-US" dirty="0" smtClean="0"/>
              <a:t> particles </a:t>
            </a:r>
            <a:r>
              <a:rPr lang="en-US" dirty="0" smtClean="0">
                <a:sym typeface="Wingdings" pitchFamily="2" charset="2"/>
              </a:rPr>
              <a:t> </a:t>
            </a:r>
            <a:r>
              <a:rPr lang="en-US" dirty="0" smtClean="0">
                <a:latin typeface="Cambria Math" pitchFamily="18" charset="0"/>
                <a:ea typeface="Cambria Math" pitchFamily="18" charset="0"/>
                <a:sym typeface="Wingdings" pitchFamily="2" charset="2"/>
              </a:rPr>
              <a:t>3N</a:t>
            </a:r>
            <a:r>
              <a:rPr lang="en-US" dirty="0" smtClean="0">
                <a:sym typeface="Wingdings" pitchFamily="2" charset="2"/>
              </a:rPr>
              <a:t> coordinates.</a:t>
            </a:r>
          </a:p>
          <a:p>
            <a:pPr>
              <a:buNone/>
            </a:pPr>
            <a:r>
              <a:rPr lang="en-US" i="1" dirty="0" smtClean="0">
                <a:latin typeface="Cambria Math" pitchFamily="18" charset="0"/>
                <a:ea typeface="Cambria Math" pitchFamily="18" charset="0"/>
                <a:sym typeface="Wingdings" pitchFamily="2" charset="2"/>
              </a:rPr>
              <a:t>    m: </a:t>
            </a:r>
            <a:r>
              <a:rPr lang="en-US" dirty="0" smtClean="0">
                <a:ea typeface="Cambria Math" pitchFamily="18" charset="0"/>
                <a:sym typeface="Wingdings" pitchFamily="2" charset="2"/>
              </a:rPr>
              <a:t>equations of constraints.</a:t>
            </a:r>
            <a:endParaRPr lang="en-US" dirty="0" smtClean="0">
              <a:sym typeface="Wingdings" pitchFamily="2" charset="2"/>
            </a:endParaRPr>
          </a:p>
          <a:p>
            <a:pPr>
              <a:buNone/>
            </a:pPr>
            <a:r>
              <a:rPr lang="en-US" i="1" dirty="0" smtClean="0">
                <a:latin typeface="Cambria Math" pitchFamily="18" charset="0"/>
                <a:ea typeface="Cambria Math" pitchFamily="18" charset="0"/>
                <a:sym typeface="Wingdings" pitchFamily="2" charset="2"/>
              </a:rPr>
              <a:t>    n: </a:t>
            </a:r>
            <a:r>
              <a:rPr lang="en-US" dirty="0" smtClean="0">
                <a:ea typeface="Cambria Math" pitchFamily="18" charset="0"/>
                <a:sym typeface="Wingdings" pitchFamily="2" charset="2"/>
              </a:rPr>
              <a:t>number of degree of freedom</a:t>
            </a:r>
            <a:r>
              <a:rPr lang="en-US" i="1" dirty="0" smtClean="0">
                <a:latin typeface="Cambria Math" pitchFamily="18" charset="0"/>
                <a:ea typeface="Cambria Math" pitchFamily="18" charset="0"/>
                <a:sym typeface="Wingdings" pitchFamily="2" charset="2"/>
              </a:rPr>
              <a:t>, n= 3N−m</a:t>
            </a:r>
          </a:p>
          <a:p>
            <a:pPr>
              <a:buNone/>
            </a:pPr>
            <a:endParaRPr lang="en-US" i="1" dirty="0" smtClean="0">
              <a:latin typeface="Cambria Math" pitchFamily="18" charset="0"/>
              <a:ea typeface="Cambria Math" pitchFamily="18" charset="0"/>
            </a:endParaRP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3</a:t>
            </a:fld>
            <a:endParaRPr lang="en-US" dirty="0"/>
          </a:p>
        </p:txBody>
      </p:sp>
      <p:sp>
        <p:nvSpPr>
          <p:cNvPr id="44" name="Right Brace 43"/>
          <p:cNvSpPr/>
          <p:nvPr/>
        </p:nvSpPr>
        <p:spPr>
          <a:xfrm>
            <a:off x="2928915" y="1749402"/>
            <a:ext cx="401643" cy="1424007"/>
          </a:xfrm>
          <a:prstGeom prst="rightBrace">
            <a:avLst>
              <a:gd name="adj1" fmla="val 3109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2" name="Group 71"/>
          <p:cNvGrpSpPr/>
          <p:nvPr/>
        </p:nvGrpSpPr>
        <p:grpSpPr>
          <a:xfrm>
            <a:off x="7237449" y="1420813"/>
            <a:ext cx="1600164" cy="1716083"/>
            <a:chOff x="7237449" y="1420813"/>
            <a:chExt cx="1600164" cy="1716083"/>
          </a:xfrm>
        </p:grpSpPr>
        <p:grpSp>
          <p:nvGrpSpPr>
            <p:cNvPr id="71" name="Group 70"/>
            <p:cNvGrpSpPr/>
            <p:nvPr/>
          </p:nvGrpSpPr>
          <p:grpSpPr>
            <a:xfrm>
              <a:off x="7237449" y="1590652"/>
              <a:ext cx="1497033" cy="1546244"/>
              <a:chOff x="7566066" y="580986"/>
              <a:chExt cx="1497033" cy="1546244"/>
            </a:xfrm>
          </p:grpSpPr>
          <p:sp>
            <p:nvSpPr>
              <p:cNvPr id="63" name="Arc 62"/>
              <p:cNvSpPr/>
              <p:nvPr/>
            </p:nvSpPr>
            <p:spPr>
              <a:xfrm rot="8811438">
                <a:off x="8006980" y="1361828"/>
                <a:ext cx="323097" cy="23981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rot="17904647">
                <a:off x="8105317" y="1232707"/>
                <a:ext cx="164672" cy="158028"/>
              </a:xfrm>
              <a:prstGeom prst="arc">
                <a:avLst>
                  <a:gd name="adj1" fmla="val 16200000"/>
                  <a:gd name="adj2" fmla="val 14970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0" name="Group 69"/>
              <p:cNvGrpSpPr/>
              <p:nvPr/>
            </p:nvGrpSpPr>
            <p:grpSpPr>
              <a:xfrm>
                <a:off x="7566066" y="580986"/>
                <a:ext cx="1497033" cy="1546244"/>
                <a:chOff x="7566066" y="580986"/>
                <a:chExt cx="1497033" cy="1546244"/>
              </a:xfrm>
            </p:grpSpPr>
            <p:cxnSp>
              <p:nvCxnSpPr>
                <p:cNvPr id="47" name="Straight Arrow Connector 46"/>
                <p:cNvCxnSpPr/>
                <p:nvPr/>
              </p:nvCxnSpPr>
              <p:spPr>
                <a:xfrm rot="5400000">
                  <a:off x="7639092" y="1493812"/>
                  <a:ext cx="547699" cy="4016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rot="16200000" flipV="1">
                  <a:off x="7781970" y="1095342"/>
                  <a:ext cx="66358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rot="5400000" flipH="1" flipV="1">
                  <a:off x="8052645" y="934208"/>
                  <a:ext cx="560391" cy="438157"/>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flipV="1">
                  <a:off x="8113762" y="1420785"/>
                  <a:ext cx="80328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8" name="Straight Arrow Connector 57"/>
                <p:cNvCxnSpPr/>
                <p:nvPr/>
              </p:nvCxnSpPr>
              <p:spPr>
                <a:xfrm rot="16200000" flipH="1">
                  <a:off x="8150274" y="1457297"/>
                  <a:ext cx="438157" cy="4381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1" name="Straight Arrow Connector 60"/>
                <p:cNvCxnSpPr/>
                <p:nvPr/>
              </p:nvCxnSpPr>
              <p:spPr>
                <a:xfrm rot="5400000">
                  <a:off x="8040736" y="1384272"/>
                  <a:ext cx="949338" cy="1"/>
                </a:xfrm>
                <a:prstGeom prst="straightConnector1">
                  <a:avLst/>
                </a:prstGeom>
                <a:ln>
                  <a:prstDash val="dash"/>
                  <a:tailEnd type="arrow"/>
                </a:ln>
              </p:spPr>
              <p:style>
                <a:lnRef idx="1">
                  <a:schemeClr val="accent2"/>
                </a:lnRef>
                <a:fillRef idx="0">
                  <a:schemeClr val="accent2"/>
                </a:fillRef>
                <a:effectRef idx="0">
                  <a:schemeClr val="accent2"/>
                </a:effectRef>
                <a:fontRef idx="minor">
                  <a:schemeClr val="tx1"/>
                </a:fontRef>
              </p:style>
            </p:cxnSp>
            <p:graphicFrame>
              <p:nvGraphicFramePr>
                <p:cNvPr id="65" name="Object 9"/>
                <p:cNvGraphicFramePr>
                  <a:graphicFrameLocks noChangeAspect="1"/>
                </p:cNvGraphicFramePr>
                <p:nvPr/>
              </p:nvGraphicFramePr>
              <p:xfrm>
                <a:off x="7566066" y="1931967"/>
                <a:ext cx="214312" cy="195263"/>
              </p:xfrm>
              <a:graphic>
                <a:graphicData uri="http://schemas.openxmlformats.org/presentationml/2006/ole">
                  <mc:AlternateContent xmlns:mc="http://schemas.openxmlformats.org/markup-compatibility/2006">
                    <mc:Choice xmlns:v="urn:schemas-microsoft-com:vml" Requires="v">
                      <p:oleObj spid="_x0000_s658454" name="Equation" r:id="rId4" imgW="126720" imgH="139680" progId="Equation.3">
                        <p:embed/>
                      </p:oleObj>
                    </mc:Choice>
                    <mc:Fallback>
                      <p:oleObj name="Equation" r:id="rId4" imgW="126720" imgH="13968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066" y="1931967"/>
                              <a:ext cx="214312" cy="195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 name="Object 6"/>
                <p:cNvGraphicFramePr>
                  <a:graphicFrameLocks noChangeAspect="1"/>
                </p:cNvGraphicFramePr>
                <p:nvPr/>
              </p:nvGraphicFramePr>
              <p:xfrm>
                <a:off x="8004222" y="580986"/>
                <a:ext cx="203200" cy="220663"/>
              </p:xfrm>
              <a:graphic>
                <a:graphicData uri="http://schemas.openxmlformats.org/presentationml/2006/ole">
                  <mc:AlternateContent xmlns:mc="http://schemas.openxmlformats.org/markup-compatibility/2006">
                    <mc:Choice xmlns:v="urn:schemas-microsoft-com:vml" Requires="v">
                      <p:oleObj spid="_x0000_s658455" name="Equation" r:id="rId6" imgW="126720" imgH="126720" progId="Equation.3">
                        <p:embed/>
                      </p:oleObj>
                    </mc:Choice>
                    <mc:Fallback>
                      <p:oleObj name="Equation" r:id="rId6" imgW="126720" imgH="12672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4222" y="580986"/>
                              <a:ext cx="203200"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23"/>
                <p:cNvGraphicFramePr>
                  <a:graphicFrameLocks noChangeAspect="1"/>
                </p:cNvGraphicFramePr>
                <p:nvPr/>
              </p:nvGraphicFramePr>
              <p:xfrm>
                <a:off x="8888474" y="1311246"/>
                <a:ext cx="174625" cy="228600"/>
              </p:xfrm>
              <a:graphic>
                <a:graphicData uri="http://schemas.openxmlformats.org/presentationml/2006/ole">
                  <mc:AlternateContent xmlns:mc="http://schemas.openxmlformats.org/markup-compatibility/2006">
                    <mc:Choice xmlns:v="urn:schemas-microsoft-com:vml" Requires="v">
                      <p:oleObj spid="_x0000_s658456" name="Equation" r:id="rId8" imgW="139680" imgH="164880" progId="Equation.3">
                        <p:embed/>
                      </p:oleObj>
                    </mc:Choice>
                    <mc:Fallback>
                      <p:oleObj name="Equation" r:id="rId8" imgW="139680" imgH="16488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88474" y="1311246"/>
                              <a:ext cx="1746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7"/>
                <p:cNvGraphicFramePr>
                  <a:graphicFrameLocks noChangeAspect="1"/>
                </p:cNvGraphicFramePr>
                <p:nvPr/>
              </p:nvGraphicFramePr>
              <p:xfrm>
                <a:off x="8150274" y="982629"/>
                <a:ext cx="205281" cy="255591"/>
              </p:xfrm>
              <a:graphic>
                <a:graphicData uri="http://schemas.openxmlformats.org/presentationml/2006/ole">
                  <mc:AlternateContent xmlns:mc="http://schemas.openxmlformats.org/markup-compatibility/2006">
                    <mc:Choice xmlns:v="urn:schemas-microsoft-com:vml" Requires="v">
                      <p:oleObj spid="_x0000_s658457" name="Equation" r:id="rId10" imgW="126720" imgH="177480" progId="Equation.DSMT4">
                        <p:embed/>
                      </p:oleObj>
                    </mc:Choice>
                    <mc:Fallback>
                      <p:oleObj name="Equation" r:id="rId10" imgW="126720" imgH="1774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50274" y="982629"/>
                              <a:ext cx="205281" cy="255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8440" name="Object 8"/>
                <p:cNvGraphicFramePr>
                  <a:graphicFrameLocks noChangeAspect="1"/>
                </p:cNvGraphicFramePr>
                <p:nvPr/>
              </p:nvGraphicFramePr>
              <p:xfrm>
                <a:off x="8004221" y="1590675"/>
                <a:ext cx="255591" cy="304779"/>
              </p:xfrm>
              <a:graphic>
                <a:graphicData uri="http://schemas.openxmlformats.org/presentationml/2006/ole">
                  <mc:AlternateContent xmlns:mc="http://schemas.openxmlformats.org/markup-compatibility/2006">
                    <mc:Choice xmlns:v="urn:schemas-microsoft-com:vml" Requires="v">
                      <p:oleObj spid="_x0000_s658458" name="Equation" r:id="rId12" imgW="126720" imgH="203040" progId="Equation.3">
                        <p:embed/>
                      </p:oleObj>
                    </mc:Choice>
                    <mc:Fallback>
                      <p:oleObj name="Equation" r:id="rId12" imgW="126720" imgH="20304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4221" y="1590675"/>
                              <a:ext cx="255591" cy="3047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658441" name="Object 9"/>
            <p:cNvGraphicFramePr>
              <a:graphicFrameLocks noChangeAspect="1"/>
            </p:cNvGraphicFramePr>
            <p:nvPr/>
          </p:nvGraphicFramePr>
          <p:xfrm>
            <a:off x="8123238" y="1420813"/>
            <a:ext cx="714375" cy="469900"/>
          </p:xfrm>
          <a:graphic>
            <a:graphicData uri="http://schemas.openxmlformats.org/presentationml/2006/ole">
              <mc:AlternateContent xmlns:mc="http://schemas.openxmlformats.org/markup-compatibility/2006">
                <mc:Choice xmlns:v="urn:schemas-microsoft-com:vml" Requires="v">
                  <p:oleObj spid="_x0000_s658459" name="Equation" r:id="rId14" imgW="672840" imgH="431640" progId="Equation.DSMT4">
                    <p:embed/>
                  </p:oleObj>
                </mc:Choice>
                <mc:Fallback>
                  <p:oleObj name="Equation" r:id="rId14" imgW="672840" imgH="43164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3238" y="1420813"/>
                          <a:ext cx="7143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5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8442" name="Picture 10"/>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8028384" y="2024844"/>
            <a:ext cx="114300" cy="304800"/>
          </a:xfrm>
          <a:prstGeom prst="rect">
            <a:avLst/>
          </a:prstGeom>
          <a:noFill/>
        </p:spPr>
      </p:pic>
      <p:sp>
        <p:nvSpPr>
          <p:cNvPr id="658444" name="Rectangle 12"/>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30</a:t>
            </a:fld>
            <a:endParaRPr lang="en-US" dirty="0"/>
          </a:p>
        </p:txBody>
      </p:sp>
      <p:grpSp>
        <p:nvGrpSpPr>
          <p:cNvPr id="46" name="Group 65"/>
          <p:cNvGrpSpPr/>
          <p:nvPr/>
        </p:nvGrpSpPr>
        <p:grpSpPr>
          <a:xfrm>
            <a:off x="589310" y="2370123"/>
            <a:ext cx="4637151" cy="3140118"/>
            <a:chOff x="1066752" y="1128681"/>
            <a:chExt cx="4637151" cy="3140118"/>
          </a:xfrm>
        </p:grpSpPr>
        <p:grpSp>
          <p:nvGrpSpPr>
            <p:cNvPr id="49" name="Group 64"/>
            <p:cNvGrpSpPr/>
            <p:nvPr/>
          </p:nvGrpSpPr>
          <p:grpSpPr>
            <a:xfrm>
              <a:off x="1066752" y="1128681"/>
              <a:ext cx="4637151" cy="3140118"/>
              <a:chOff x="1066752" y="1128681"/>
              <a:chExt cx="4637151" cy="3140118"/>
            </a:xfrm>
          </p:grpSpPr>
          <p:cxnSp>
            <p:nvCxnSpPr>
              <p:cNvPr id="59" name="Straight Connector 58"/>
              <p:cNvCxnSpPr/>
              <p:nvPr/>
            </p:nvCxnSpPr>
            <p:spPr>
              <a:xfrm rot="5400000">
                <a:off x="227350" y="2734856"/>
                <a:ext cx="306709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flipV="1">
                <a:off x="1212804" y="1566837"/>
                <a:ext cx="547695" cy="438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flipV="1">
                <a:off x="1212805" y="1785915"/>
                <a:ext cx="547695" cy="438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flipV="1">
                <a:off x="1212805" y="2004993"/>
                <a:ext cx="547695" cy="438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flipV="1">
                <a:off x="1212805" y="2260584"/>
                <a:ext cx="547695" cy="438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V="1">
                <a:off x="1212805" y="2516175"/>
                <a:ext cx="547695" cy="438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flipV="1">
                <a:off x="1212804" y="2735253"/>
                <a:ext cx="547695" cy="438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1212804" y="2954331"/>
                <a:ext cx="547695" cy="438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V="1">
                <a:off x="1212804" y="3173409"/>
                <a:ext cx="547695" cy="438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flipV="1">
                <a:off x="1212804" y="3392487"/>
                <a:ext cx="547695" cy="438156"/>
              </a:xfrm>
              <a:prstGeom prst="line">
                <a:avLst/>
              </a:prstGeom>
            </p:spPr>
            <p:style>
              <a:lnRef idx="1">
                <a:schemeClr val="accent1"/>
              </a:lnRef>
              <a:fillRef idx="0">
                <a:schemeClr val="accent1"/>
              </a:fillRef>
              <a:effectRef idx="0">
                <a:schemeClr val="accent1"/>
              </a:effectRef>
              <a:fontRef idx="minor">
                <a:schemeClr val="tx1"/>
              </a:fontRef>
            </p:style>
          </p:cxnSp>
          <p:sp>
            <p:nvSpPr>
              <p:cNvPr id="69" name="Right Triangle 68"/>
              <p:cNvSpPr/>
              <p:nvPr/>
            </p:nvSpPr>
            <p:spPr>
              <a:xfrm>
                <a:off x="3184506" y="1676376"/>
                <a:ext cx="1716111" cy="2263806"/>
              </a:xfrm>
              <a:prstGeom prst="r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M</a:t>
                </a:r>
              </a:p>
              <a:p>
                <a:pPr algn="ctr"/>
                <a:endParaRPr lang="en-US" dirty="0" smtClean="0"/>
              </a:p>
              <a:p>
                <a:pPr algn="ctr"/>
                <a:endParaRPr lang="en-US" dirty="0" smtClean="0"/>
              </a:p>
              <a:p>
                <a:pPr algn="ctr"/>
                <a:endParaRPr lang="en-US" dirty="0"/>
              </a:p>
            </p:txBody>
          </p:sp>
          <p:cxnSp>
            <p:nvCxnSpPr>
              <p:cNvPr id="70" name="Straight Connector 69"/>
              <p:cNvCxnSpPr/>
              <p:nvPr/>
            </p:nvCxnSpPr>
            <p:spPr>
              <a:xfrm>
                <a:off x="1066752" y="3940182"/>
                <a:ext cx="4637151" cy="1588"/>
              </a:xfrm>
              <a:prstGeom prst="line">
                <a:avLst/>
              </a:prstGeom>
            </p:spPr>
            <p:style>
              <a:lnRef idx="1">
                <a:schemeClr val="accent1"/>
              </a:lnRef>
              <a:fillRef idx="0">
                <a:schemeClr val="accent1"/>
              </a:fillRef>
              <a:effectRef idx="0">
                <a:schemeClr val="accent1"/>
              </a:effectRef>
              <a:fontRef idx="minor">
                <a:schemeClr val="tx1"/>
              </a:fontRef>
            </p:style>
          </p:cxnSp>
          <p:sp>
            <p:nvSpPr>
              <p:cNvPr id="71" name="Arc 70"/>
              <p:cNvSpPr/>
              <p:nvPr/>
            </p:nvSpPr>
            <p:spPr>
              <a:xfrm rot="16200000">
                <a:off x="4480719" y="3739361"/>
                <a:ext cx="438155" cy="40164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2" name="Straight Arrow Connector 71"/>
              <p:cNvCxnSpPr/>
              <p:nvPr/>
            </p:nvCxnSpPr>
            <p:spPr>
              <a:xfrm rot="10800000">
                <a:off x="1763272" y="3502026"/>
                <a:ext cx="1460520" cy="1588"/>
              </a:xfrm>
              <a:prstGeom prst="straightConnector1">
                <a:avLst/>
              </a:prstGeom>
              <a:ln w="158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73" name="Straight Arrow Connector 72"/>
              <p:cNvCxnSpPr/>
              <p:nvPr/>
            </p:nvCxnSpPr>
            <p:spPr>
              <a:xfrm rot="5400000">
                <a:off x="2289938" y="2278047"/>
                <a:ext cx="1058877" cy="1588"/>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sp>
            <p:nvSpPr>
              <p:cNvPr id="74" name="Oval 73"/>
              <p:cNvSpPr/>
              <p:nvPr/>
            </p:nvSpPr>
            <p:spPr>
              <a:xfrm>
                <a:off x="3576943" y="280827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5" name="Straight Connector 74"/>
              <p:cNvCxnSpPr/>
              <p:nvPr/>
            </p:nvCxnSpPr>
            <p:spPr>
              <a:xfrm rot="10800000" flipV="1">
                <a:off x="2746351" y="2844790"/>
                <a:ext cx="794080" cy="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rot="10800000" flipV="1">
                <a:off x="2381220" y="1676375"/>
                <a:ext cx="794080" cy="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rot="5400000">
                <a:off x="3111481" y="1201707"/>
                <a:ext cx="547695" cy="401643"/>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Arrow Connector 80"/>
              <p:cNvCxnSpPr>
                <a:endCxn id="114" idx="1"/>
              </p:cNvCxnSpPr>
              <p:nvPr/>
            </p:nvCxnSpPr>
            <p:spPr>
              <a:xfrm rot="16200000" flipH="1">
                <a:off x="3152037" y="1675104"/>
                <a:ext cx="1236793" cy="947231"/>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grpSp>
        <p:grpSp>
          <p:nvGrpSpPr>
            <p:cNvPr id="50" name="Group 63"/>
            <p:cNvGrpSpPr/>
            <p:nvPr/>
          </p:nvGrpSpPr>
          <p:grpSpPr>
            <a:xfrm>
              <a:off x="2004984" y="1384272"/>
              <a:ext cx="2546376" cy="2519397"/>
              <a:chOff x="2004984" y="1384272"/>
              <a:chExt cx="2546376" cy="2519397"/>
            </a:xfrm>
          </p:grpSpPr>
          <p:grpSp>
            <p:nvGrpSpPr>
              <p:cNvPr id="51" name="Group 56"/>
              <p:cNvGrpSpPr/>
              <p:nvPr/>
            </p:nvGrpSpPr>
            <p:grpSpPr>
              <a:xfrm>
                <a:off x="2004984" y="1384272"/>
                <a:ext cx="1990341" cy="2154265"/>
                <a:chOff x="2004984" y="1384272"/>
                <a:chExt cx="1990341" cy="2154265"/>
              </a:xfrm>
            </p:grpSpPr>
            <p:graphicFrame>
              <p:nvGraphicFramePr>
                <p:cNvPr id="54" name="Object 11"/>
                <p:cNvGraphicFramePr>
                  <a:graphicFrameLocks noChangeAspect="1"/>
                </p:cNvGraphicFramePr>
                <p:nvPr/>
              </p:nvGraphicFramePr>
              <p:xfrm>
                <a:off x="2308194" y="3282948"/>
                <a:ext cx="161925" cy="255589"/>
              </p:xfrm>
              <a:graphic>
                <a:graphicData uri="http://schemas.openxmlformats.org/presentationml/2006/ole">
                  <mc:AlternateContent xmlns:mc="http://schemas.openxmlformats.org/markup-compatibility/2006">
                    <mc:Choice xmlns:v="urn:schemas-microsoft-com:vml" Requires="v">
                      <p:oleObj spid="_x0000_s722981" name="Equation" r:id="rId3" imgW="126720" imgH="139680" progId="Equation.3">
                        <p:embed/>
                      </p:oleObj>
                    </mc:Choice>
                    <mc:Fallback>
                      <p:oleObj name="Equation" r:id="rId3" imgW="126720" imgH="1396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194" y="3282948"/>
                              <a:ext cx="161925" cy="255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12"/>
                <p:cNvGraphicFramePr>
                  <a:graphicFrameLocks noChangeAspect="1"/>
                </p:cNvGraphicFramePr>
                <p:nvPr/>
              </p:nvGraphicFramePr>
              <p:xfrm>
                <a:off x="3734974" y="1785915"/>
                <a:ext cx="260351" cy="292100"/>
              </p:xfrm>
              <a:graphic>
                <a:graphicData uri="http://schemas.openxmlformats.org/presentationml/2006/ole">
                  <mc:AlternateContent xmlns:mc="http://schemas.openxmlformats.org/markup-compatibility/2006">
                    <mc:Choice xmlns:v="urn:schemas-microsoft-com:vml" Requires="v">
                      <p:oleObj spid="_x0000_s722982" name="Equation" r:id="rId5" imgW="164880" imgH="177480" progId="Equation.3">
                        <p:embed/>
                      </p:oleObj>
                    </mc:Choice>
                    <mc:Fallback>
                      <p:oleObj name="Equation" r:id="rId5" imgW="164880" imgH="17748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4974" y="1785915"/>
                              <a:ext cx="260351"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4"/>
                <p:cNvGraphicFramePr>
                  <a:graphicFrameLocks noChangeAspect="1"/>
                </p:cNvGraphicFramePr>
                <p:nvPr/>
              </p:nvGraphicFramePr>
              <p:xfrm>
                <a:off x="2527272" y="2078019"/>
                <a:ext cx="220662" cy="303213"/>
              </p:xfrm>
              <a:graphic>
                <a:graphicData uri="http://schemas.openxmlformats.org/presentationml/2006/ole">
                  <mc:AlternateContent xmlns:mc="http://schemas.openxmlformats.org/markup-compatibility/2006">
                    <mc:Choice xmlns:v="urn:schemas-microsoft-com:vml" Requires="v">
                      <p:oleObj spid="_x0000_s722983" name="Equation" r:id="rId7" imgW="126720" imgH="177480" progId="Equation.3">
                        <p:embed/>
                      </p:oleObj>
                    </mc:Choice>
                    <mc:Fallback>
                      <p:oleObj name="Equation" r:id="rId7" imgW="126720" imgH="1774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7272" y="2078019"/>
                              <a:ext cx="220662"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5"/>
                <p:cNvGraphicFramePr>
                  <a:graphicFrameLocks noChangeAspect="1"/>
                </p:cNvGraphicFramePr>
                <p:nvPr/>
              </p:nvGraphicFramePr>
              <p:xfrm>
                <a:off x="2004984" y="1384272"/>
                <a:ext cx="485775" cy="292104"/>
              </p:xfrm>
              <a:graphic>
                <a:graphicData uri="http://schemas.openxmlformats.org/presentationml/2006/ole">
                  <mc:AlternateContent xmlns:mc="http://schemas.openxmlformats.org/markup-compatibility/2006">
                    <mc:Choice xmlns:v="urn:schemas-microsoft-com:vml" Requires="v">
                      <p:oleObj spid="_x0000_s722984" name="Equation" r:id="rId9" imgW="380880" imgH="177480" progId="Equation.3">
                        <p:embed/>
                      </p:oleObj>
                    </mc:Choice>
                    <mc:Fallback>
                      <p:oleObj name="Equation" r:id="rId9" imgW="380880" imgH="17748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4984" y="1384272"/>
                              <a:ext cx="485775" cy="292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2" name="Object 8"/>
              <p:cNvGraphicFramePr>
                <a:graphicFrameLocks noChangeAspect="1"/>
              </p:cNvGraphicFramePr>
              <p:nvPr/>
            </p:nvGraphicFramePr>
            <p:xfrm>
              <a:off x="4389435" y="3648078"/>
              <a:ext cx="161925" cy="255591"/>
            </p:xfrm>
            <a:graphic>
              <a:graphicData uri="http://schemas.openxmlformats.org/presentationml/2006/ole">
                <mc:AlternateContent xmlns:mc="http://schemas.openxmlformats.org/markup-compatibility/2006">
                  <mc:Choice xmlns:v="urn:schemas-microsoft-com:vml" Requires="v">
                    <p:oleObj spid="_x0000_s722985" name="Equation" r:id="rId11" imgW="126720" imgH="177480" progId="Equation.3">
                      <p:embed/>
                    </p:oleObj>
                  </mc:Choice>
                  <mc:Fallback>
                    <p:oleObj name="Equation" r:id="rId11" imgW="126720" imgH="17748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9435" y="3648078"/>
                            <a:ext cx="161925" cy="255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82" name="Group 81"/>
          <p:cNvGrpSpPr/>
          <p:nvPr/>
        </p:nvGrpSpPr>
        <p:grpSpPr>
          <a:xfrm>
            <a:off x="5297500" y="2990844"/>
            <a:ext cx="2086001" cy="1787545"/>
            <a:chOff x="6288111" y="1493811"/>
            <a:chExt cx="2086001" cy="1787545"/>
          </a:xfrm>
        </p:grpSpPr>
        <p:grpSp>
          <p:nvGrpSpPr>
            <p:cNvPr id="83" name="Group 152"/>
            <p:cNvGrpSpPr/>
            <p:nvPr/>
          </p:nvGrpSpPr>
          <p:grpSpPr>
            <a:xfrm>
              <a:off x="6288111" y="1493811"/>
              <a:ext cx="2081240" cy="1787545"/>
              <a:chOff x="6288111" y="1493811"/>
              <a:chExt cx="2081240" cy="1787545"/>
            </a:xfrm>
          </p:grpSpPr>
          <p:grpSp>
            <p:nvGrpSpPr>
              <p:cNvPr id="97" name="Group 91"/>
              <p:cNvGrpSpPr/>
              <p:nvPr/>
            </p:nvGrpSpPr>
            <p:grpSpPr>
              <a:xfrm>
                <a:off x="6840566" y="1493811"/>
                <a:ext cx="1179529" cy="1787545"/>
                <a:chOff x="6840566" y="1493811"/>
                <a:chExt cx="1179529" cy="1787545"/>
              </a:xfrm>
            </p:grpSpPr>
            <p:grpSp>
              <p:nvGrpSpPr>
                <p:cNvPr id="99" name="Group 89"/>
                <p:cNvGrpSpPr/>
                <p:nvPr/>
              </p:nvGrpSpPr>
              <p:grpSpPr>
                <a:xfrm>
                  <a:off x="6840566" y="1493811"/>
                  <a:ext cx="1046168" cy="1787545"/>
                  <a:chOff x="2965430" y="149178"/>
                  <a:chExt cx="1046168" cy="1787545"/>
                </a:xfrm>
              </p:grpSpPr>
              <p:graphicFrame>
                <p:nvGraphicFramePr>
                  <p:cNvPr id="101" name="Object 10"/>
                  <p:cNvGraphicFramePr>
                    <a:graphicFrameLocks noChangeAspect="1"/>
                  </p:cNvGraphicFramePr>
                  <p:nvPr/>
                </p:nvGraphicFramePr>
                <p:xfrm>
                  <a:off x="2965430" y="149178"/>
                  <a:ext cx="198438" cy="328617"/>
                </p:xfrm>
                <a:graphic>
                  <a:graphicData uri="http://schemas.openxmlformats.org/presentationml/2006/ole">
                    <mc:AlternateContent xmlns:mc="http://schemas.openxmlformats.org/markup-compatibility/2006">
                      <mc:Choice xmlns:v="urn:schemas-microsoft-com:vml" Requires="v">
                        <p:oleObj spid="_x0000_s722986" name="Equation" r:id="rId13" imgW="126720" imgH="177480" progId="Equation.3">
                          <p:embed/>
                        </p:oleObj>
                      </mc:Choice>
                      <mc:Fallback>
                        <p:oleObj name="Equation" r:id="rId13" imgW="126720" imgH="17748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5430" y="149178"/>
                                <a:ext cx="198438" cy="3286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 name="Object 4"/>
                  <p:cNvGraphicFramePr>
                    <a:graphicFrameLocks noChangeAspect="1"/>
                  </p:cNvGraphicFramePr>
                  <p:nvPr/>
                </p:nvGraphicFramePr>
                <p:xfrm>
                  <a:off x="3544878" y="514308"/>
                  <a:ext cx="219078" cy="328617"/>
                </p:xfrm>
                <a:graphic>
                  <a:graphicData uri="http://schemas.openxmlformats.org/presentationml/2006/ole">
                    <mc:AlternateContent xmlns:mc="http://schemas.openxmlformats.org/markup-compatibility/2006">
                      <mc:Choice xmlns:v="urn:schemas-microsoft-com:vml" Requires="v">
                        <p:oleObj spid="_x0000_s722987" name="Equation" r:id="rId15" imgW="126720" imgH="203040" progId="Equation.3">
                          <p:embed/>
                        </p:oleObj>
                      </mc:Choice>
                      <mc:Fallback>
                        <p:oleObj name="Equation" r:id="rId15" imgW="126720" imgH="203040" progId="Equation.3">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44878" y="514308"/>
                                <a:ext cx="219078" cy="3286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 name="Object 5"/>
                  <p:cNvGraphicFramePr>
                    <a:graphicFrameLocks noChangeAspect="1"/>
                  </p:cNvGraphicFramePr>
                  <p:nvPr/>
                </p:nvGraphicFramePr>
                <p:xfrm>
                  <a:off x="3221021" y="1025490"/>
                  <a:ext cx="161925" cy="292100"/>
                </p:xfrm>
                <a:graphic>
                  <a:graphicData uri="http://schemas.openxmlformats.org/presentationml/2006/ole">
                    <mc:AlternateContent xmlns:mc="http://schemas.openxmlformats.org/markup-compatibility/2006">
                      <mc:Choice xmlns:v="urn:schemas-microsoft-com:vml" Requires="v">
                        <p:oleObj spid="_x0000_s722988" name="Equation" r:id="rId17" imgW="126720" imgH="177480" progId="Equation.DSMT4">
                          <p:embed/>
                        </p:oleObj>
                      </mc:Choice>
                      <mc:Fallback>
                        <p:oleObj name="Equation" r:id="rId17" imgW="126720" imgH="177480" progId="Equation.DSMT4">
                          <p:embed/>
                          <p:pic>
                            <p:nvPicPr>
                              <p:cNvPr id="0"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21021" y="1025490"/>
                                <a:ext cx="161925"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 name="Object 10"/>
                  <p:cNvGraphicFramePr>
                    <a:graphicFrameLocks noChangeAspect="1"/>
                  </p:cNvGraphicFramePr>
                  <p:nvPr/>
                </p:nvGraphicFramePr>
                <p:xfrm>
                  <a:off x="3732203" y="1609698"/>
                  <a:ext cx="279395" cy="327025"/>
                </p:xfrm>
                <a:graphic>
                  <a:graphicData uri="http://schemas.openxmlformats.org/presentationml/2006/ole">
                    <mc:AlternateContent xmlns:mc="http://schemas.openxmlformats.org/markup-compatibility/2006">
                      <mc:Choice xmlns:v="urn:schemas-microsoft-com:vml" Requires="v">
                        <p:oleObj spid="_x0000_s722989" name="Equation" r:id="rId19" imgW="164880" imgH="177480" progId="Equation.DSMT4">
                          <p:embed/>
                        </p:oleObj>
                      </mc:Choice>
                      <mc:Fallback>
                        <p:oleObj name="Equation" r:id="rId19" imgW="164880" imgH="177480" progId="Equation.DSMT4">
                          <p:embed/>
                          <p:pic>
                            <p:nvPicPr>
                              <p:cNvPr id="0"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32203" y="1609698"/>
                                <a:ext cx="279395"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0" name="Object 15"/>
                <p:cNvGraphicFramePr>
                  <a:graphicFrameLocks noChangeAspect="1"/>
                </p:cNvGraphicFramePr>
                <p:nvPr/>
              </p:nvGraphicFramePr>
              <p:xfrm>
                <a:off x="7858170" y="1858944"/>
                <a:ext cx="161925" cy="255588"/>
              </p:xfrm>
              <a:graphic>
                <a:graphicData uri="http://schemas.openxmlformats.org/presentationml/2006/ole">
                  <mc:AlternateContent xmlns:mc="http://schemas.openxmlformats.org/markup-compatibility/2006">
                    <mc:Choice xmlns:v="urn:schemas-microsoft-com:vml" Requires="v">
                      <p:oleObj spid="_x0000_s722990" name="Equation" r:id="rId21" imgW="126720" imgH="177480" progId="Equation.3">
                        <p:embed/>
                      </p:oleObj>
                    </mc:Choice>
                    <mc:Fallback>
                      <p:oleObj name="Equation" r:id="rId21" imgW="126720" imgH="177480" progId="Equation.3">
                        <p:embed/>
                        <p:pic>
                          <p:nvPicPr>
                            <p:cNvPr id="0" name="Picture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58170" y="1858944"/>
                              <a:ext cx="161925"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6" name="Group 151"/>
              <p:cNvGrpSpPr/>
              <p:nvPr/>
            </p:nvGrpSpPr>
            <p:grpSpPr>
              <a:xfrm>
                <a:off x="6288111" y="1530324"/>
                <a:ext cx="2081240" cy="1533548"/>
                <a:chOff x="6288111" y="1530324"/>
                <a:chExt cx="2081240" cy="1533548"/>
              </a:xfrm>
            </p:grpSpPr>
            <p:grpSp>
              <p:nvGrpSpPr>
                <p:cNvPr id="87" name="Group 140"/>
                <p:cNvGrpSpPr/>
                <p:nvPr/>
              </p:nvGrpSpPr>
              <p:grpSpPr>
                <a:xfrm>
                  <a:off x="6288111" y="1530324"/>
                  <a:ext cx="2081240" cy="1533548"/>
                  <a:chOff x="6288111" y="1530324"/>
                  <a:chExt cx="2081240" cy="1533548"/>
                </a:xfrm>
              </p:grpSpPr>
              <p:grpSp>
                <p:nvGrpSpPr>
                  <p:cNvPr id="91" name="Group 95"/>
                  <p:cNvGrpSpPr/>
                  <p:nvPr/>
                </p:nvGrpSpPr>
                <p:grpSpPr>
                  <a:xfrm>
                    <a:off x="6288111" y="1822428"/>
                    <a:ext cx="2081240" cy="1241444"/>
                    <a:chOff x="6288111" y="1822428"/>
                    <a:chExt cx="2081240" cy="1241444"/>
                  </a:xfrm>
                </p:grpSpPr>
                <p:cxnSp>
                  <p:nvCxnSpPr>
                    <p:cNvPr id="94" name="Straight Arrow Connector 93"/>
                    <p:cNvCxnSpPr/>
                    <p:nvPr/>
                  </p:nvCxnSpPr>
                  <p:spPr>
                    <a:xfrm rot="16200000" flipH="1">
                      <a:off x="7401756" y="2096276"/>
                      <a:ext cx="1241444" cy="693747"/>
                    </a:xfrm>
                    <a:prstGeom prst="straightConnector1">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95" name="Straight Arrow Connector 94"/>
                    <p:cNvCxnSpPr/>
                    <p:nvPr/>
                  </p:nvCxnSpPr>
                  <p:spPr>
                    <a:xfrm>
                      <a:off x="6288111" y="1822428"/>
                      <a:ext cx="14400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92" name="Arc 91"/>
                  <p:cNvSpPr/>
                  <p:nvPr/>
                </p:nvSpPr>
                <p:spPr>
                  <a:xfrm rot="16200000" flipH="1">
                    <a:off x="7547809" y="1548581"/>
                    <a:ext cx="547696" cy="51118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88" name="Straight Arrow Connector 87"/>
                <p:cNvCxnSpPr/>
                <p:nvPr/>
              </p:nvCxnSpPr>
              <p:spPr>
                <a:xfrm>
                  <a:off x="6292871" y="1822428"/>
                  <a:ext cx="2044728" cy="124144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0" name="Arc 89"/>
                <p:cNvSpPr/>
                <p:nvPr/>
              </p:nvSpPr>
              <p:spPr>
                <a:xfrm rot="4725612">
                  <a:off x="7589580" y="1673776"/>
                  <a:ext cx="257453" cy="410814"/>
                </a:xfrm>
                <a:prstGeom prst="arc">
                  <a:avLst>
                    <a:gd name="adj1" fmla="val 16200000"/>
                    <a:gd name="adj2" fmla="val 2058352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84" name="Straight Arrow Connector 83"/>
            <p:cNvCxnSpPr/>
            <p:nvPr/>
          </p:nvCxnSpPr>
          <p:spPr>
            <a:xfrm>
              <a:off x="7646967" y="1822428"/>
              <a:ext cx="727145" cy="1588"/>
            </a:xfrm>
            <a:prstGeom prst="straightConnector1">
              <a:avLst/>
            </a:prstGeom>
            <a:ln>
              <a:prstDash val="lgDash"/>
              <a:tailEnd type="none"/>
            </a:ln>
          </p:spPr>
          <p:style>
            <a:lnRef idx="1">
              <a:schemeClr val="accent2"/>
            </a:lnRef>
            <a:fillRef idx="0">
              <a:schemeClr val="accent2"/>
            </a:fillRef>
            <a:effectRef idx="0">
              <a:schemeClr val="accent2"/>
            </a:effectRef>
            <a:fontRef idx="minor">
              <a:schemeClr val="tx1"/>
            </a:fontRef>
          </p:style>
        </p:cxnSp>
      </p:grpSp>
      <p:sp>
        <p:nvSpPr>
          <p:cNvPr id="106" name="Content Placeholder 2"/>
          <p:cNvSpPr txBox="1">
            <a:spLocks/>
          </p:cNvSpPr>
          <p:nvPr/>
        </p:nvSpPr>
        <p:spPr>
          <a:xfrm>
            <a:off x="701622" y="1019141"/>
            <a:ext cx="7193061" cy="511183"/>
          </a:xfrm>
          <a:prstGeom prst="rect">
            <a:avLst/>
          </a:prstGeom>
        </p:spPr>
        <p:txBody>
          <a:bodyPr>
            <a:normAutofit/>
          </a:bodyPr>
          <a:lstStyle/>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mj-lt"/>
              <a:buAutoNum type="arabicPeriod" startAt="4"/>
              <a:tabLst/>
              <a:defRPr/>
            </a:pPr>
            <a:r>
              <a:rPr kumimoji="0" lang="en-US" sz="26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 particle sliding on a movable inclined plane</a:t>
            </a:r>
          </a:p>
        </p:txBody>
      </p:sp>
      <p:cxnSp>
        <p:nvCxnSpPr>
          <p:cNvPr id="111" name="Straight Arrow Connector 110"/>
          <p:cNvCxnSpPr/>
          <p:nvPr/>
        </p:nvCxnSpPr>
        <p:spPr>
          <a:xfrm rot="5400000" flipH="1" flipV="1">
            <a:off x="6580215" y="4086235"/>
            <a:ext cx="620721" cy="182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rot="3120607">
            <a:off x="3710859" y="3940269"/>
            <a:ext cx="289993" cy="365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31</a:t>
            </a:fld>
            <a:endParaRPr lang="en-US" dirty="0"/>
          </a:p>
        </p:txBody>
      </p:sp>
      <p:graphicFrame>
        <p:nvGraphicFramePr>
          <p:cNvPr id="719884" name="Object 12"/>
          <p:cNvGraphicFramePr>
            <a:graphicFrameLocks noChangeAspect="1"/>
          </p:cNvGraphicFramePr>
          <p:nvPr/>
        </p:nvGraphicFramePr>
        <p:xfrm>
          <a:off x="777875" y="1154113"/>
          <a:ext cx="7727950" cy="3884612"/>
        </p:xfrm>
        <a:graphic>
          <a:graphicData uri="http://schemas.openxmlformats.org/presentationml/2006/ole">
            <mc:AlternateContent xmlns:mc="http://schemas.openxmlformats.org/markup-compatibility/2006">
              <mc:Choice xmlns:v="urn:schemas-microsoft-com:vml" Requires="v">
                <p:oleObj spid="_x0000_s727045" name="Equation" r:id="rId3" imgW="3251160" imgH="1752480" progId="Equation.DSMT4">
                  <p:embed/>
                </p:oleObj>
              </mc:Choice>
              <mc:Fallback>
                <p:oleObj name="Equation" r:id="rId3" imgW="3251160" imgH="1752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75" y="1154113"/>
                        <a:ext cx="7727950" cy="3884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Content Placeholder 2"/>
          <p:cNvSpPr txBox="1">
            <a:spLocks/>
          </p:cNvSpPr>
          <p:nvPr/>
        </p:nvSpPr>
        <p:spPr>
          <a:xfrm>
            <a:off x="153927" y="5437215"/>
            <a:ext cx="8507529" cy="876312"/>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an ignorable coordinate because it does not appear explicitly in the Lagrangian equation.</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32</a:t>
            </a:fld>
            <a:endParaRPr lang="en-US" dirty="0"/>
          </a:p>
        </p:txBody>
      </p:sp>
      <p:graphicFrame>
        <p:nvGraphicFramePr>
          <p:cNvPr id="693253" name="Object 2"/>
          <p:cNvGraphicFramePr>
            <a:graphicFrameLocks noChangeAspect="1"/>
          </p:cNvGraphicFramePr>
          <p:nvPr/>
        </p:nvGraphicFramePr>
        <p:xfrm>
          <a:off x="373005" y="1123905"/>
          <a:ext cx="5053013" cy="5734095"/>
        </p:xfrm>
        <a:graphic>
          <a:graphicData uri="http://schemas.openxmlformats.org/presentationml/2006/ole">
            <mc:AlternateContent xmlns:mc="http://schemas.openxmlformats.org/markup-compatibility/2006">
              <mc:Choice xmlns:v="urn:schemas-microsoft-com:vml" Requires="v">
                <p:oleObj spid="_x0000_s715781" name="Equation" r:id="rId3" imgW="2082600" imgH="2616120" progId="Equation.DSMT4">
                  <p:embed/>
                </p:oleObj>
              </mc:Choice>
              <mc:Fallback>
                <p:oleObj name="Equation" r:id="rId3" imgW="2082600" imgH="261612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05" y="1123905"/>
                        <a:ext cx="5053013" cy="57340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TextBox 42"/>
          <p:cNvSpPr txBox="1"/>
          <p:nvPr/>
        </p:nvSpPr>
        <p:spPr>
          <a:xfrm>
            <a:off x="226953" y="654012"/>
            <a:ext cx="5440437" cy="492443"/>
          </a:xfrm>
          <a:prstGeom prst="rect">
            <a:avLst/>
          </a:prstGeom>
          <a:noFill/>
        </p:spPr>
        <p:txBody>
          <a:bodyPr wrap="square" rtlCol="0">
            <a:spAutoFit/>
          </a:bodyPr>
          <a:lstStyle/>
          <a:p>
            <a:r>
              <a:rPr lang="en-US" sz="2600" dirty="0" smtClean="0">
                <a:latin typeface="+mn-lt"/>
              </a:rPr>
              <a:t>Lagrange equations of motion are:</a:t>
            </a:r>
            <a:endParaRPr lang="en-US" sz="2600" dirty="0">
              <a:latin typeface="+mn-lt"/>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CB2EC2F-79A6-42C2-B4C5-0483EF9F552B}" type="slidenum">
              <a:rPr lang="en-US" smtClean="0"/>
              <a:pPr>
                <a:defRPr/>
              </a:pPr>
              <a:t>33</a:t>
            </a:fld>
            <a:endParaRPr lang="en-US" dirty="0"/>
          </a:p>
        </p:txBody>
      </p:sp>
      <p:graphicFrame>
        <p:nvGraphicFramePr>
          <p:cNvPr id="747522" name="Object 2"/>
          <p:cNvGraphicFramePr>
            <a:graphicFrameLocks noChangeAspect="1"/>
          </p:cNvGraphicFramePr>
          <p:nvPr/>
        </p:nvGraphicFramePr>
        <p:xfrm>
          <a:off x="409575" y="766763"/>
          <a:ext cx="4438650" cy="4164012"/>
        </p:xfrm>
        <a:graphic>
          <a:graphicData uri="http://schemas.openxmlformats.org/presentationml/2006/ole">
            <mc:AlternateContent xmlns:mc="http://schemas.openxmlformats.org/markup-compatibility/2006">
              <mc:Choice xmlns:v="urn:schemas-microsoft-com:vml" Requires="v">
                <p:oleObj spid="_x0000_s747525" name="Equation" r:id="rId3" imgW="1866600" imgH="1879560" progId="Equation.DSMT4">
                  <p:embed/>
                </p:oleObj>
              </mc:Choice>
              <mc:Fallback>
                <p:oleObj name="Equation" r:id="rId3" imgW="1866600" imgH="1879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766763"/>
                        <a:ext cx="4438650" cy="416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3" y="873090"/>
            <a:ext cx="8507529" cy="4819716"/>
          </a:xfrm>
        </p:spPr>
        <p:txBody>
          <a:bodyPr>
            <a:normAutofit/>
          </a:bodyPr>
          <a:lstStyle/>
          <a:p>
            <a:pPr>
              <a:buFont typeface="Wingdings" pitchFamily="2" charset="2"/>
              <a:buChar char="Ø"/>
            </a:pPr>
            <a:r>
              <a:rPr lang="en-US" i="1" dirty="0" smtClean="0">
                <a:effectLst>
                  <a:outerShdw blurRad="38100" dist="38100" dir="2700000" algn="tl">
                    <a:srgbClr val="000000">
                      <a:alpha val="43137"/>
                    </a:srgbClr>
                  </a:outerShdw>
                </a:effectLst>
              </a:rPr>
              <a:t>Generalized momenta: Ignorable Coordinates</a:t>
            </a:r>
          </a:p>
          <a:p>
            <a:pPr>
              <a:buFont typeface="Wingdings" pitchFamily="2" charset="2"/>
              <a:buChar char="Ø"/>
            </a:pPr>
            <a:endParaRPr lang="en-US" i="1" dirty="0" smtClean="0">
              <a:effectLst>
                <a:outerShdw blurRad="38100" dist="38100" dir="2700000" algn="tl">
                  <a:srgbClr val="000000">
                    <a:alpha val="43137"/>
                  </a:srgbClr>
                </a:outerShdw>
              </a:effectLst>
            </a:endParaRPr>
          </a:p>
          <a:p>
            <a:pPr>
              <a:buFont typeface="Wingdings" pitchFamily="2" charset="2"/>
              <a:buChar char="Ø"/>
            </a:pPr>
            <a:endParaRPr lang="en-US" i="1" dirty="0" smtClean="0">
              <a:effectLst>
                <a:outerShdw blurRad="38100" dist="38100" dir="2700000" algn="tl">
                  <a:srgbClr val="000000">
                    <a:alpha val="43137"/>
                  </a:srgbClr>
                </a:outerShdw>
              </a:effectLst>
            </a:endParaRPr>
          </a:p>
          <a:p>
            <a:pPr>
              <a:buFont typeface="Wingdings" pitchFamily="2" charset="2"/>
              <a:buChar char="Ø"/>
            </a:pPr>
            <a:endParaRPr lang="en-US" i="1" dirty="0" smtClean="0">
              <a:effectLst>
                <a:outerShdw blurRad="38100" dist="38100" dir="2700000" algn="tl">
                  <a:srgbClr val="000000">
                    <a:alpha val="43137"/>
                  </a:srgbClr>
                </a:outerShdw>
              </a:effectLst>
            </a:endParaRPr>
          </a:p>
          <a:p>
            <a:pPr>
              <a:buFont typeface="Wingdings" pitchFamily="2" charset="2"/>
              <a:buChar char="Ø"/>
            </a:pPr>
            <a:endParaRPr lang="en-US" i="1" dirty="0" smtClean="0">
              <a:effectLst>
                <a:outerShdw blurRad="38100" dist="38100" dir="2700000" algn="tl">
                  <a:srgbClr val="000000">
                    <a:alpha val="43137"/>
                  </a:srgbClr>
                </a:outerShdw>
              </a:effectLst>
            </a:endParaRPr>
          </a:p>
          <a:p>
            <a:pPr>
              <a:buFont typeface="Wingdings" pitchFamily="2" charset="2"/>
              <a:buChar char="Ø"/>
            </a:pPr>
            <a:endParaRPr lang="en-US" i="1" dirty="0" smtClean="0">
              <a:effectLst>
                <a:outerShdw blurRad="38100" dist="38100" dir="2700000" algn="tl">
                  <a:srgbClr val="000000">
                    <a:alpha val="43137"/>
                  </a:srgbClr>
                </a:outerShdw>
              </a:effectLst>
            </a:endParaRPr>
          </a:p>
          <a:p>
            <a:pPr>
              <a:buFont typeface="Wingdings" pitchFamily="2" charset="2"/>
              <a:buChar char="Ø"/>
            </a:pPr>
            <a:endParaRPr lang="en-US" i="1" dirty="0" smtClean="0">
              <a:effectLst>
                <a:outerShdw blurRad="38100" dist="38100" dir="2700000" algn="tl">
                  <a:srgbClr val="000000">
                    <a:alpha val="43137"/>
                  </a:srgbClr>
                </a:outerShdw>
              </a:effectLst>
            </a:endParaRPr>
          </a:p>
          <a:p>
            <a:pPr>
              <a:buFont typeface="Wingdings" pitchFamily="2" charset="2"/>
              <a:buChar char="Ø"/>
            </a:pPr>
            <a:endParaRPr lang="en-US" i="1" dirty="0" smtClean="0">
              <a:effectLst>
                <a:outerShdw blurRad="38100" dist="38100" dir="2700000" algn="tl">
                  <a:srgbClr val="000000">
                    <a:alpha val="43137"/>
                  </a:srgbClr>
                </a:outerShdw>
              </a:effectLst>
            </a:endParaRPr>
          </a:p>
          <a:p>
            <a:pPr>
              <a:buFont typeface="Arial" pitchFamily="34" charset="0"/>
              <a:buChar char="•"/>
            </a:pPr>
            <a:r>
              <a:rPr lang="en-US" dirty="0" smtClean="0"/>
              <a:t>For Conservative System:</a:t>
            </a:r>
          </a:p>
          <a:p>
            <a:pPr>
              <a:buFont typeface="Arial" pitchFamily="34" charset="0"/>
              <a:buChar char="•"/>
            </a:pPr>
            <a:r>
              <a:rPr lang="en-US" dirty="0" smtClean="0"/>
              <a:t>Differentiate eqn.(</a:t>
            </a:r>
            <a:r>
              <a:rPr lang="en-US" dirty="0" smtClean="0">
                <a:latin typeface="Cambria Math" pitchFamily="18" charset="0"/>
                <a:ea typeface="Cambria Math" pitchFamily="18" charset="0"/>
              </a:rPr>
              <a:t>1</a:t>
            </a:r>
            <a:r>
              <a:rPr lang="en-US" dirty="0" smtClean="0"/>
              <a:t>) with respect to time</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34</a:t>
            </a:fld>
            <a:endParaRPr lang="en-US" dirty="0"/>
          </a:p>
        </p:txBody>
      </p:sp>
      <p:graphicFrame>
        <p:nvGraphicFramePr>
          <p:cNvPr id="700420" name="Object 4"/>
          <p:cNvGraphicFramePr>
            <a:graphicFrameLocks noChangeAspect="1"/>
          </p:cNvGraphicFramePr>
          <p:nvPr/>
        </p:nvGraphicFramePr>
        <p:xfrm>
          <a:off x="696913" y="1311275"/>
          <a:ext cx="6646862" cy="3219450"/>
        </p:xfrm>
        <a:graphic>
          <a:graphicData uri="http://schemas.openxmlformats.org/presentationml/2006/ole">
            <mc:AlternateContent xmlns:mc="http://schemas.openxmlformats.org/markup-compatibility/2006">
              <mc:Choice xmlns:v="urn:schemas-microsoft-com:vml" Requires="v">
                <p:oleObj spid="_x0000_s700436" name="Equation" r:id="rId3" imgW="2793960" imgH="1447560" progId="Equation.DSMT4">
                  <p:embed/>
                </p:oleObj>
              </mc:Choice>
              <mc:Fallback>
                <p:oleObj name="Equation" r:id="rId3" imgW="2793960" imgH="14475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3" y="1311275"/>
                        <a:ext cx="6646862" cy="321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0421" name="Object 5"/>
          <p:cNvGraphicFramePr>
            <a:graphicFrameLocks noChangeAspect="1"/>
          </p:cNvGraphicFramePr>
          <p:nvPr/>
        </p:nvGraphicFramePr>
        <p:xfrm>
          <a:off x="4359306" y="4440265"/>
          <a:ext cx="2476500" cy="960437"/>
        </p:xfrm>
        <a:graphic>
          <a:graphicData uri="http://schemas.openxmlformats.org/presentationml/2006/ole">
            <mc:AlternateContent xmlns:mc="http://schemas.openxmlformats.org/markup-compatibility/2006">
              <mc:Choice xmlns:v="urn:schemas-microsoft-com:vml" Requires="v">
                <p:oleObj spid="_x0000_s700437" name="Equation" r:id="rId5" imgW="1041120" imgH="431640" progId="Equation.3">
                  <p:embed/>
                </p:oleObj>
              </mc:Choice>
              <mc:Fallback>
                <p:oleObj name="Equation" r:id="rId5" imgW="1041120" imgH="431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9306" y="4440265"/>
                        <a:ext cx="2476500"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0423" name="Object 7"/>
          <p:cNvGraphicFramePr>
            <a:graphicFrameLocks noChangeAspect="1"/>
          </p:cNvGraphicFramePr>
          <p:nvPr/>
        </p:nvGraphicFramePr>
        <p:xfrm>
          <a:off x="3146425" y="5583238"/>
          <a:ext cx="3473450" cy="1074737"/>
        </p:xfrm>
        <a:graphic>
          <a:graphicData uri="http://schemas.openxmlformats.org/presentationml/2006/ole">
            <mc:AlternateContent xmlns:mc="http://schemas.openxmlformats.org/markup-compatibility/2006">
              <mc:Choice xmlns:v="urn:schemas-microsoft-com:vml" Requires="v">
                <p:oleObj spid="_x0000_s700438" name="Equation" r:id="rId7" imgW="1460160" imgH="482400" progId="Equation.DSMT4">
                  <p:embed/>
                </p:oleObj>
              </mc:Choice>
              <mc:Fallback>
                <p:oleObj name="Equation" r:id="rId7" imgW="1460160" imgH="4824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6425" y="5583238"/>
                        <a:ext cx="3473450" cy="107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2" name="Group 51"/>
          <p:cNvGrpSpPr/>
          <p:nvPr/>
        </p:nvGrpSpPr>
        <p:grpSpPr>
          <a:xfrm>
            <a:off x="6470676" y="2187558"/>
            <a:ext cx="2117754" cy="255591"/>
            <a:chOff x="6470676" y="2187558"/>
            <a:chExt cx="2117754" cy="255591"/>
          </a:xfrm>
        </p:grpSpPr>
        <p:cxnSp>
          <p:nvCxnSpPr>
            <p:cNvPr id="49" name="Straight Arrow Connector 48"/>
            <p:cNvCxnSpPr/>
            <p:nvPr/>
          </p:nvCxnSpPr>
          <p:spPr>
            <a:xfrm>
              <a:off x="6470676" y="2297097"/>
              <a:ext cx="949338"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p:nvPr/>
          </p:nvCxnSpPr>
          <p:spPr>
            <a:xfrm>
              <a:off x="7383501" y="2297097"/>
              <a:ext cx="949338"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aphicFrame>
          <p:nvGraphicFramePr>
            <p:cNvPr id="700424" name="Object 8"/>
            <p:cNvGraphicFramePr>
              <a:graphicFrameLocks noChangeAspect="1"/>
            </p:cNvGraphicFramePr>
            <p:nvPr/>
          </p:nvGraphicFramePr>
          <p:xfrm>
            <a:off x="8286805" y="2187558"/>
            <a:ext cx="301625" cy="255591"/>
          </p:xfrm>
          <a:graphic>
            <a:graphicData uri="http://schemas.openxmlformats.org/presentationml/2006/ole">
              <mc:AlternateContent xmlns:mc="http://schemas.openxmlformats.org/markup-compatibility/2006">
                <mc:Choice xmlns:v="urn:schemas-microsoft-com:vml" Requires="v">
                  <p:oleObj spid="_x0000_s700439" name="Equation" r:id="rId9" imgW="126720" imgH="139680" progId="Equation.3">
                    <p:embed/>
                  </p:oleObj>
                </mc:Choice>
                <mc:Fallback>
                  <p:oleObj name="Equation" r:id="rId9" imgW="126720" imgH="13968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6805" y="2187558"/>
                          <a:ext cx="301625" cy="255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 name="Oval 50"/>
          <p:cNvSpPr/>
          <p:nvPr/>
        </p:nvSpPr>
        <p:spPr>
          <a:xfrm>
            <a:off x="6799293" y="2260584"/>
            <a:ext cx="73026" cy="82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Object 8"/>
          <p:cNvGraphicFramePr>
            <a:graphicFrameLocks noChangeAspect="1"/>
          </p:cNvGraphicFramePr>
          <p:nvPr/>
        </p:nvGraphicFramePr>
        <p:xfrm>
          <a:off x="6689754" y="2004993"/>
          <a:ext cx="422275" cy="231775"/>
        </p:xfrm>
        <a:graphic>
          <a:graphicData uri="http://schemas.openxmlformats.org/presentationml/2006/ole">
            <mc:AlternateContent xmlns:mc="http://schemas.openxmlformats.org/markup-compatibility/2006">
              <mc:Choice xmlns:v="urn:schemas-microsoft-com:vml" Requires="v">
                <p:oleObj spid="_x0000_s700440" name="Equation" r:id="rId11" imgW="177480" imgH="126720" progId="Equation.DSMT4">
                  <p:embed/>
                </p:oleObj>
              </mc:Choice>
              <mc:Fallback>
                <p:oleObj name="Equation" r:id="rId11" imgW="177480" imgH="12672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89754" y="2004993"/>
                        <a:ext cx="422275" cy="23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3" y="873089"/>
            <a:ext cx="8507529" cy="5330900"/>
          </a:xfrm>
        </p:spPr>
        <p:txBody>
          <a:bodyPr>
            <a:normAutofit lnSpcReduction="10000"/>
          </a:bodyPr>
          <a:lstStyle/>
          <a:p>
            <a:pPr>
              <a:buFont typeface="Arial" pitchFamily="34" charset="0"/>
              <a:buChar char="•"/>
            </a:pPr>
            <a:r>
              <a:rPr lang="en-US" i="1" dirty="0" err="1" smtClean="0">
                <a:latin typeface="Cambria Math" pitchFamily="18" charset="0"/>
                <a:ea typeface="Cambria Math" pitchFamily="18" charset="0"/>
                <a:sym typeface="Wingdings" pitchFamily="2" charset="2"/>
              </a:rPr>
              <a:t>p</a:t>
            </a:r>
            <a:r>
              <a:rPr lang="en-US" i="1" baseline="-40000" dirty="0" err="1" smtClean="0">
                <a:latin typeface="Cambria Math" pitchFamily="18" charset="0"/>
                <a:ea typeface="Cambria Math" pitchFamily="18" charset="0"/>
                <a:sym typeface="Wingdings" pitchFamily="2" charset="2"/>
              </a:rPr>
              <a:t>k</a:t>
            </a:r>
            <a:r>
              <a:rPr lang="en-US" i="1" baseline="-25000" dirty="0" smtClean="0">
                <a:latin typeface="Cambria Math" pitchFamily="18" charset="0"/>
                <a:ea typeface="Cambria Math" pitchFamily="18" charset="0"/>
                <a:sym typeface="Wingdings" pitchFamily="2" charset="2"/>
              </a:rPr>
              <a:t>  </a:t>
            </a:r>
            <a:r>
              <a:rPr lang="en-US" dirty="0" smtClean="0"/>
              <a:t>: Generalized momenta conjugate associated with generalized coordinate     : </a:t>
            </a:r>
          </a:p>
          <a:p>
            <a:pPr>
              <a:buNone/>
            </a:pPr>
            <a:r>
              <a:rPr lang="en-US" dirty="0" smtClean="0"/>
              <a:t>                                          </a:t>
            </a:r>
          </a:p>
          <a:p>
            <a:pPr>
              <a:buNone/>
            </a:pPr>
            <a:r>
              <a:rPr lang="en-US" dirty="0" smtClean="0"/>
              <a:t>                                                  </a:t>
            </a:r>
          </a:p>
          <a:p>
            <a:pPr>
              <a:buNone/>
            </a:pPr>
            <a:r>
              <a:rPr lang="en-US" dirty="0" smtClean="0"/>
              <a:t>                                          </a:t>
            </a:r>
          </a:p>
          <a:p>
            <a:pPr marL="514350" indent="-514350">
              <a:buNone/>
            </a:pPr>
            <a:endParaRPr lang="en-US" dirty="0" smtClean="0"/>
          </a:p>
          <a:p>
            <a:pPr marL="514350" indent="-514350" algn="just">
              <a:buFont typeface="Arial" pitchFamily="34" charset="0"/>
              <a:buChar char="•"/>
            </a:pPr>
            <a:r>
              <a:rPr lang="en-US" dirty="0" smtClean="0"/>
              <a:t> : is an ignorable coordinate, does not appear explicitly in the Lagrangian.</a:t>
            </a:r>
          </a:p>
          <a:p>
            <a:pPr marL="514350" indent="-514350" algn="just">
              <a:buNone/>
            </a:pPr>
            <a:r>
              <a:rPr lang="en-US" dirty="0" smtClean="0"/>
              <a:t>    So </a:t>
            </a:r>
          </a:p>
          <a:p>
            <a:pPr>
              <a:buFont typeface="Arial" pitchFamily="34" charset="0"/>
              <a:buChar char="•"/>
            </a:pPr>
            <a:endParaRPr lang="en-US" dirty="0" smtClean="0"/>
          </a:p>
          <a:p>
            <a:pPr>
              <a:buFont typeface="Arial" pitchFamily="34" charset="0"/>
              <a:buChar char="•"/>
            </a:pPr>
            <a:r>
              <a:rPr lang="en-US" dirty="0" smtClean="0"/>
              <a:t>The missing coordinate </a:t>
            </a:r>
            <a:r>
              <a:rPr lang="en-US" i="1" dirty="0" err="1" smtClean="0">
                <a:latin typeface="Cambria Math" pitchFamily="18" charset="0"/>
                <a:ea typeface="Cambria Math" pitchFamily="18" charset="0"/>
                <a:sym typeface="Wingdings" pitchFamily="2" charset="2"/>
              </a:rPr>
              <a:t>q</a:t>
            </a:r>
            <a:r>
              <a:rPr lang="en-US" i="1" baseline="-40000" dirty="0" err="1" smtClean="0">
                <a:latin typeface="Cambria Math" pitchFamily="18" charset="0"/>
                <a:ea typeface="Cambria Math" pitchFamily="18" charset="0"/>
                <a:sym typeface="Wingdings" pitchFamily="2" charset="2"/>
              </a:rPr>
              <a:t>k</a:t>
            </a:r>
            <a:r>
              <a:rPr lang="en-US" dirty="0" smtClean="0"/>
              <a:t> is ignorable, and its conjugate momentum is a constant of motion. </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35</a:t>
            </a:fld>
            <a:endParaRPr lang="en-US" dirty="0"/>
          </a:p>
        </p:txBody>
      </p:sp>
      <p:graphicFrame>
        <p:nvGraphicFramePr>
          <p:cNvPr id="700421" name="Object 5"/>
          <p:cNvGraphicFramePr>
            <a:graphicFrameLocks noChangeAspect="1"/>
          </p:cNvGraphicFramePr>
          <p:nvPr/>
        </p:nvGraphicFramePr>
        <p:xfrm>
          <a:off x="2047875" y="1639888"/>
          <a:ext cx="1873250" cy="960437"/>
        </p:xfrm>
        <a:graphic>
          <a:graphicData uri="http://schemas.openxmlformats.org/presentationml/2006/ole">
            <mc:AlternateContent xmlns:mc="http://schemas.openxmlformats.org/markup-compatibility/2006">
              <mc:Choice xmlns:v="urn:schemas-microsoft-com:vml" Requires="v">
                <p:oleObj spid="_x0000_s701458" name="Equation" r:id="rId3" imgW="787320" imgH="431640" progId="Equation.DSMT4">
                  <p:embed/>
                </p:oleObj>
              </mc:Choice>
              <mc:Fallback>
                <p:oleObj name="Equation" r:id="rId3" imgW="787320" imgH="43164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1639888"/>
                        <a:ext cx="1873250"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6" name="Group 45"/>
          <p:cNvGrpSpPr/>
          <p:nvPr/>
        </p:nvGrpSpPr>
        <p:grpSpPr>
          <a:xfrm>
            <a:off x="153927" y="2224071"/>
            <a:ext cx="2336832" cy="912825"/>
            <a:chOff x="5521336" y="1712893"/>
            <a:chExt cx="2336832" cy="912825"/>
          </a:xfrm>
        </p:grpSpPr>
        <p:sp>
          <p:nvSpPr>
            <p:cNvPr id="47" name="Content Placeholder 2"/>
            <p:cNvSpPr txBox="1">
              <a:spLocks/>
            </p:cNvSpPr>
            <p:nvPr/>
          </p:nvSpPr>
          <p:spPr>
            <a:xfrm>
              <a:off x="5521336" y="1968482"/>
              <a:ext cx="2336832" cy="657236"/>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for a conservative</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system.</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cxnSp>
          <p:nvCxnSpPr>
            <p:cNvPr id="48" name="Straight Arrow Connector 47"/>
            <p:cNvCxnSpPr/>
            <p:nvPr/>
          </p:nvCxnSpPr>
          <p:spPr>
            <a:xfrm rot="5400000" flipH="1" flipV="1">
              <a:off x="7000112" y="1731151"/>
              <a:ext cx="328619" cy="292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701445" name="Object 5"/>
          <p:cNvGraphicFramePr>
            <a:graphicFrameLocks noChangeAspect="1"/>
          </p:cNvGraphicFramePr>
          <p:nvPr/>
        </p:nvGraphicFramePr>
        <p:xfrm>
          <a:off x="4097331" y="1201707"/>
          <a:ext cx="387354" cy="515943"/>
        </p:xfrm>
        <a:graphic>
          <a:graphicData uri="http://schemas.openxmlformats.org/presentationml/2006/ole">
            <mc:AlternateContent xmlns:mc="http://schemas.openxmlformats.org/markup-compatibility/2006">
              <mc:Choice xmlns:v="urn:schemas-microsoft-com:vml" Requires="v">
                <p:oleObj spid="_x0000_s701459" name="Equation" r:id="rId5" imgW="190440" imgH="228600" progId="Equation.DSMT4">
                  <p:embed/>
                </p:oleObj>
              </mc:Choice>
              <mc:Fallback>
                <p:oleObj name="Equation" r:id="rId5" imgW="190440" imgH="2286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7331" y="1201707"/>
                        <a:ext cx="387354" cy="51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1447" name="Object 7"/>
          <p:cNvGraphicFramePr>
            <a:graphicFrameLocks noChangeAspect="1"/>
          </p:cNvGraphicFramePr>
          <p:nvPr/>
        </p:nvGraphicFramePr>
        <p:xfrm>
          <a:off x="738135" y="3282948"/>
          <a:ext cx="474669" cy="547695"/>
        </p:xfrm>
        <a:graphic>
          <a:graphicData uri="http://schemas.openxmlformats.org/presentationml/2006/ole">
            <mc:AlternateContent xmlns:mc="http://schemas.openxmlformats.org/markup-compatibility/2006">
              <mc:Choice xmlns:v="urn:schemas-microsoft-com:vml" Requires="v">
                <p:oleObj spid="_x0000_s701460" name="Equation" r:id="rId7" imgW="190440" imgH="228600" progId="Equation.DSMT4">
                  <p:embed/>
                </p:oleObj>
              </mc:Choice>
              <mc:Fallback>
                <p:oleObj name="Equation" r:id="rId7" imgW="190440" imgH="2286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135" y="3282948"/>
                        <a:ext cx="474669" cy="54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1449" name="Object 9"/>
          <p:cNvGraphicFramePr>
            <a:graphicFrameLocks noChangeAspect="1"/>
          </p:cNvGraphicFramePr>
          <p:nvPr/>
        </p:nvGraphicFramePr>
        <p:xfrm>
          <a:off x="1395369" y="4232286"/>
          <a:ext cx="3195637" cy="541338"/>
        </p:xfrm>
        <a:graphic>
          <a:graphicData uri="http://schemas.openxmlformats.org/presentationml/2006/ole">
            <mc:AlternateContent xmlns:mc="http://schemas.openxmlformats.org/markup-compatibility/2006">
              <mc:Choice xmlns:v="urn:schemas-microsoft-com:vml" Requires="v">
                <p:oleObj spid="_x0000_s701461" name="Equation" r:id="rId9" imgW="1498320" imgH="228600" progId="Equation.DSMT4">
                  <p:embed/>
                </p:oleObj>
              </mc:Choice>
              <mc:Fallback>
                <p:oleObj name="Equation" r:id="rId9" imgW="1498320" imgH="22860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5369" y="4232286"/>
                        <a:ext cx="3195637"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3" y="873090"/>
            <a:ext cx="8507529" cy="5549976"/>
          </a:xfrm>
        </p:spPr>
        <p:txBody>
          <a:bodyPr>
            <a:normAutofit/>
          </a:bodyPr>
          <a:lstStyle/>
          <a:p>
            <a:pPr>
              <a:buFont typeface="Wingdings" pitchFamily="2" charset="2"/>
              <a:buChar char="Ø"/>
            </a:pPr>
            <a:r>
              <a:rPr lang="en-US" b="1" i="1" dirty="0" smtClean="0"/>
              <a:t>Hamilton's variation principle:</a:t>
            </a:r>
          </a:p>
          <a:p>
            <a:pPr>
              <a:buFont typeface="Arial" pitchFamily="34" charset="0"/>
              <a:buChar char="•"/>
            </a:pPr>
            <a:r>
              <a:rPr lang="en-US" dirty="0" smtClean="0"/>
              <a:t>In its general form this principle states that:</a:t>
            </a:r>
          </a:p>
          <a:p>
            <a:pPr>
              <a:buNone/>
            </a:pPr>
            <a:r>
              <a:rPr lang="en-US" dirty="0" smtClean="0"/>
              <a:t>	The motion of any system takes place in such a way that the integral:</a:t>
            </a:r>
          </a:p>
          <a:p>
            <a:pPr>
              <a:buNone/>
            </a:pPr>
            <a:r>
              <a:rPr lang="en-US" dirty="0" smtClean="0"/>
              <a:t>                                                is an </a:t>
            </a:r>
            <a:r>
              <a:rPr lang="en-US" dirty="0" err="1" smtClean="0"/>
              <a:t>extremum</a:t>
            </a:r>
            <a:r>
              <a:rPr lang="en-US" dirty="0" smtClean="0"/>
              <a:t>(max. or min.)</a:t>
            </a:r>
          </a:p>
          <a:p>
            <a:pPr>
              <a:buNone/>
            </a:pPr>
            <a:endParaRPr lang="en-US" dirty="0" smtClean="0"/>
          </a:p>
          <a:p>
            <a:pPr>
              <a:buNone/>
            </a:pPr>
            <a:endParaRPr lang="en-US" dirty="0" smtClean="0"/>
          </a:p>
          <a:p>
            <a:pPr>
              <a:buNone/>
            </a:pPr>
            <a:endParaRPr lang="en-US" dirty="0" smtClean="0"/>
          </a:p>
          <a:p>
            <a:pPr>
              <a:buNone/>
            </a:pPr>
            <a:r>
              <a:rPr lang="en-US" dirty="0" smtClean="0"/>
              <a:t>    </a:t>
            </a:r>
            <a:r>
              <a:rPr lang="en-US" i="1" dirty="0" smtClean="0">
                <a:latin typeface="Cambria Math" pitchFamily="18" charset="0"/>
                <a:ea typeface="Cambria Math" pitchFamily="18" charset="0"/>
              </a:rPr>
              <a:t>W </a:t>
            </a:r>
            <a:r>
              <a:rPr lang="en-US" dirty="0" smtClean="0"/>
              <a:t>: work done by all the forces acting on the system.</a:t>
            </a:r>
          </a:p>
          <a:p>
            <a:pPr>
              <a:buNone/>
            </a:pPr>
            <a:r>
              <a:rPr lang="en-US" dirty="0" smtClean="0"/>
              <a:t>    </a:t>
            </a:r>
            <a:r>
              <a:rPr lang="en-US" i="1" dirty="0" smtClean="0">
                <a:latin typeface="Cambria Math" pitchFamily="18" charset="0"/>
                <a:ea typeface="Cambria Math" pitchFamily="18" charset="0"/>
              </a:rPr>
              <a:t> T  </a:t>
            </a:r>
            <a:r>
              <a:rPr lang="en-US" dirty="0" smtClean="0"/>
              <a:t>: </a:t>
            </a:r>
            <a:r>
              <a:rPr lang="en-US" i="1" dirty="0" err="1" smtClean="0">
                <a:latin typeface="Cambria Math" pitchFamily="18" charset="0"/>
                <a:ea typeface="Cambria Math" pitchFamily="18" charset="0"/>
              </a:rPr>
              <a:t>K.E.</a:t>
            </a:r>
            <a:r>
              <a:rPr lang="en-US" i="1" dirty="0" smtClean="0">
                <a:latin typeface="Cambria Math" pitchFamily="18" charset="0"/>
                <a:ea typeface="Cambria Math" pitchFamily="18" charset="0"/>
              </a:rPr>
              <a:t> of the system.</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36</a:t>
            </a:fld>
            <a:endParaRPr lang="en-US" dirty="0"/>
          </a:p>
        </p:txBody>
      </p:sp>
      <p:graphicFrame>
        <p:nvGraphicFramePr>
          <p:cNvPr id="534529" name="Object 2"/>
          <p:cNvGraphicFramePr>
            <a:graphicFrameLocks noChangeAspect="1"/>
          </p:cNvGraphicFramePr>
          <p:nvPr/>
        </p:nvGraphicFramePr>
        <p:xfrm>
          <a:off x="2673324" y="2408238"/>
          <a:ext cx="1844675" cy="1093788"/>
        </p:xfrm>
        <a:graphic>
          <a:graphicData uri="http://schemas.openxmlformats.org/presentationml/2006/ole">
            <mc:AlternateContent xmlns:mc="http://schemas.openxmlformats.org/markup-compatibility/2006">
              <mc:Choice xmlns:v="urn:schemas-microsoft-com:vml" Requires="v">
                <p:oleObj spid="_x0000_s695304" name="Equation" r:id="rId3" imgW="774360" imgH="495000" progId="Equation.3">
                  <p:embed/>
                </p:oleObj>
              </mc:Choice>
              <mc:Fallback>
                <p:oleObj name="Equation" r:id="rId3" imgW="774360" imgH="495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24" y="2408238"/>
                        <a:ext cx="1844675"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31" name="Object 2"/>
          <p:cNvGraphicFramePr>
            <a:graphicFrameLocks noChangeAspect="1"/>
          </p:cNvGraphicFramePr>
          <p:nvPr/>
        </p:nvGraphicFramePr>
        <p:xfrm>
          <a:off x="890578" y="3357576"/>
          <a:ext cx="3024188" cy="1093788"/>
        </p:xfrm>
        <a:graphic>
          <a:graphicData uri="http://schemas.openxmlformats.org/presentationml/2006/ole">
            <mc:AlternateContent xmlns:mc="http://schemas.openxmlformats.org/markup-compatibility/2006">
              <mc:Choice xmlns:v="urn:schemas-microsoft-com:vml" Requires="v">
                <p:oleObj spid="_x0000_s695305" name="Equation" r:id="rId5" imgW="1269720" imgH="495000" progId="Equation.3">
                  <p:embed/>
                </p:oleObj>
              </mc:Choice>
              <mc:Fallback>
                <p:oleObj name="Equation" r:id="rId5" imgW="1269720" imgH="495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578" y="3357576"/>
                        <a:ext cx="3024188"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3" y="873090"/>
            <a:ext cx="8507529" cy="2409858"/>
          </a:xfrm>
        </p:spPr>
        <p:txBody>
          <a:bodyPr>
            <a:normAutofit/>
          </a:bodyPr>
          <a:lstStyle/>
          <a:p>
            <a:pPr>
              <a:buNone/>
            </a:pPr>
            <a:endParaRPr lang="en-US" dirty="0" smtClean="0"/>
          </a:p>
          <a:p>
            <a:pPr>
              <a:buNone/>
            </a:pPr>
            <a:endParaRPr lang="en-US" dirty="0" smtClean="0"/>
          </a:p>
          <a:p>
            <a:pPr>
              <a:buFont typeface="Arial" pitchFamily="34" charset="0"/>
              <a:buChar char="•"/>
            </a:pPr>
            <a:endParaRPr lang="en-US" dirty="0" smtClean="0"/>
          </a:p>
          <a:p>
            <a:pPr>
              <a:buFont typeface="Arial" pitchFamily="34" charset="0"/>
              <a:buChar char="•"/>
            </a:pPr>
            <a:r>
              <a:rPr lang="en-US" dirty="0" smtClean="0"/>
              <a:t>If the forces are all conservative, then: </a:t>
            </a:r>
            <a:r>
              <a:rPr lang="el-GR" dirty="0" smtClean="0">
                <a:latin typeface="Cambria Math" pitchFamily="18" charset="0"/>
                <a:ea typeface="Cambria Math" pitchFamily="18" charset="0"/>
              </a:rPr>
              <a:t>δ</a:t>
            </a:r>
            <a:r>
              <a:rPr lang="en-US" dirty="0" smtClean="0">
                <a:latin typeface="Cambria Math" pitchFamily="18" charset="0"/>
                <a:ea typeface="Cambria Math" pitchFamily="18" charset="0"/>
              </a:rPr>
              <a:t>W=–</a:t>
            </a:r>
            <a:r>
              <a:rPr lang="el-GR" dirty="0" smtClean="0">
                <a:latin typeface="Cambria Math" pitchFamily="18" charset="0"/>
                <a:ea typeface="Cambria Math" pitchFamily="18" charset="0"/>
              </a:rPr>
              <a:t>δ</a:t>
            </a:r>
            <a:r>
              <a:rPr lang="en-US" dirty="0" smtClean="0">
                <a:latin typeface="Cambria Math" pitchFamily="18" charset="0"/>
                <a:ea typeface="Cambria Math" pitchFamily="18" charset="0"/>
              </a:rPr>
              <a:t>V</a:t>
            </a:r>
            <a:endParaRPr lang="en-US" dirty="0" smtClean="0"/>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37</a:t>
            </a:fld>
            <a:endParaRPr lang="en-US" dirty="0"/>
          </a:p>
        </p:txBody>
      </p:sp>
      <p:graphicFrame>
        <p:nvGraphicFramePr>
          <p:cNvPr id="534529" name="Object 2"/>
          <p:cNvGraphicFramePr>
            <a:graphicFrameLocks noChangeAspect="1"/>
          </p:cNvGraphicFramePr>
          <p:nvPr/>
        </p:nvGraphicFramePr>
        <p:xfrm>
          <a:off x="884187" y="727038"/>
          <a:ext cx="2752725" cy="1093787"/>
        </p:xfrm>
        <a:graphic>
          <a:graphicData uri="http://schemas.openxmlformats.org/presentationml/2006/ole">
            <mc:AlternateContent xmlns:mc="http://schemas.openxmlformats.org/markup-compatibility/2006">
              <mc:Choice xmlns:v="urn:schemas-microsoft-com:vml" Requires="v">
                <p:oleObj spid="_x0000_s587784" name="Equation" r:id="rId3" imgW="1155600" imgH="495000" progId="Equation.3">
                  <p:embed/>
                </p:oleObj>
              </mc:Choice>
              <mc:Fallback>
                <p:oleObj name="Equation" r:id="rId3" imgW="1155600" imgH="495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87" y="727038"/>
                        <a:ext cx="2752725" cy="109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31" name="Object 2"/>
          <p:cNvGraphicFramePr>
            <a:graphicFrameLocks noChangeAspect="1"/>
          </p:cNvGraphicFramePr>
          <p:nvPr/>
        </p:nvGraphicFramePr>
        <p:xfrm>
          <a:off x="920700" y="2954331"/>
          <a:ext cx="3024187" cy="3394075"/>
        </p:xfrm>
        <a:graphic>
          <a:graphicData uri="http://schemas.openxmlformats.org/presentationml/2006/ole">
            <mc:AlternateContent xmlns:mc="http://schemas.openxmlformats.org/markup-compatibility/2006">
              <mc:Choice xmlns:v="urn:schemas-microsoft-com:vml" Requires="v">
                <p:oleObj spid="_x0000_s587785" name="Equation" r:id="rId5" imgW="1269720" imgH="1536480" progId="Equation.3">
                  <p:embed/>
                </p:oleObj>
              </mc:Choice>
              <mc:Fallback>
                <p:oleObj name="Equation" r:id="rId5" imgW="1269720" imgH="1536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00" y="2954331"/>
                        <a:ext cx="3024187" cy="339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6" name="Group 45"/>
          <p:cNvGrpSpPr/>
          <p:nvPr/>
        </p:nvGrpSpPr>
        <p:grpSpPr>
          <a:xfrm>
            <a:off x="6434163" y="1347759"/>
            <a:ext cx="2263806" cy="1058878"/>
            <a:chOff x="6507189" y="1749403"/>
            <a:chExt cx="2263806" cy="1058878"/>
          </a:xfrm>
        </p:grpSpPr>
        <p:sp>
          <p:nvSpPr>
            <p:cNvPr id="44" name="Content Placeholder 2"/>
            <p:cNvSpPr txBox="1">
              <a:spLocks/>
            </p:cNvSpPr>
            <p:nvPr/>
          </p:nvSpPr>
          <p:spPr>
            <a:xfrm>
              <a:off x="6507189" y="1749403"/>
              <a:ext cx="2263806" cy="803285"/>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potential energy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of the system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cxnSp>
          <p:nvCxnSpPr>
            <p:cNvPr id="47" name="Straight Arrow Connector 46"/>
            <p:cNvCxnSpPr/>
            <p:nvPr/>
          </p:nvCxnSpPr>
          <p:spPr>
            <a:xfrm rot="5400000" flipH="1" flipV="1">
              <a:off x="7328734" y="2607460"/>
              <a:ext cx="292105" cy="109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38</a:t>
            </a:fld>
            <a:endParaRPr lang="en-US" dirty="0"/>
          </a:p>
        </p:txBody>
      </p:sp>
      <p:graphicFrame>
        <p:nvGraphicFramePr>
          <p:cNvPr id="534531" name="Object 2"/>
          <p:cNvGraphicFramePr>
            <a:graphicFrameLocks noChangeAspect="1"/>
          </p:cNvGraphicFramePr>
          <p:nvPr/>
        </p:nvGraphicFramePr>
        <p:xfrm>
          <a:off x="96838" y="1290638"/>
          <a:ext cx="8375650" cy="3927475"/>
        </p:xfrm>
        <a:graphic>
          <a:graphicData uri="http://schemas.openxmlformats.org/presentationml/2006/ole">
            <mc:AlternateContent xmlns:mc="http://schemas.openxmlformats.org/markup-compatibility/2006">
              <mc:Choice xmlns:v="urn:schemas-microsoft-com:vml" Requires="v">
                <p:oleObj spid="_x0000_s588809" name="Equation" r:id="rId3" imgW="3517560" imgH="1777680" progId="Equation.DSMT4">
                  <p:embed/>
                </p:oleObj>
              </mc:Choice>
              <mc:Fallback>
                <p:oleObj name="Equation" r:id="rId3" imgW="3517560" imgH="17776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8" y="1290638"/>
                        <a:ext cx="8375650" cy="392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Content Placeholder 2"/>
          <p:cNvSpPr txBox="1">
            <a:spLocks/>
          </p:cNvSpPr>
          <p:nvPr/>
        </p:nvSpPr>
        <p:spPr>
          <a:xfrm>
            <a:off x="920700" y="800064"/>
            <a:ext cx="1789137" cy="401643"/>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i</a:t>
            </a:r>
            <a:r>
              <a:rPr kumimoji="0" lang="en-US" sz="2000" b="1" i="0" u="none" strike="noStrike" kern="1200" cap="none" spc="0" normalizeH="0" baseline="0" noProof="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mplicit</a:t>
            </a:r>
            <a:r>
              <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form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cxnSp>
        <p:nvCxnSpPr>
          <p:cNvPr id="49" name="Straight Arrow Connector 48"/>
          <p:cNvCxnSpPr/>
          <p:nvPr/>
        </p:nvCxnSpPr>
        <p:spPr>
          <a:xfrm rot="5400000" flipH="1" flipV="1">
            <a:off x="719877" y="1073913"/>
            <a:ext cx="292106" cy="255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88804" name="Object 4"/>
          <p:cNvGraphicFramePr>
            <a:graphicFrameLocks noChangeAspect="1"/>
          </p:cNvGraphicFramePr>
          <p:nvPr/>
        </p:nvGraphicFramePr>
        <p:xfrm>
          <a:off x="117414" y="5327676"/>
          <a:ext cx="5586413" cy="949325"/>
        </p:xfrm>
        <a:graphic>
          <a:graphicData uri="http://schemas.openxmlformats.org/presentationml/2006/ole">
            <mc:AlternateContent xmlns:mc="http://schemas.openxmlformats.org/markup-compatibility/2006">
              <mc:Choice xmlns:v="urn:schemas-microsoft-com:vml" Requires="v">
                <p:oleObj spid="_x0000_s588810" name="Equation" r:id="rId5" imgW="2819160" imgH="431640" progId="Equation.DSMT4">
                  <p:embed/>
                </p:oleObj>
              </mc:Choice>
              <mc:Fallback>
                <p:oleObj name="Equation" r:id="rId5" imgW="2819160" imgH="4316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14" y="5327676"/>
                        <a:ext cx="5586413"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39</a:t>
            </a:fld>
            <a:endParaRPr lang="en-US" dirty="0"/>
          </a:p>
        </p:txBody>
      </p:sp>
      <p:graphicFrame>
        <p:nvGraphicFramePr>
          <p:cNvPr id="534531" name="Object 2"/>
          <p:cNvGraphicFramePr>
            <a:graphicFrameLocks noChangeAspect="1"/>
          </p:cNvGraphicFramePr>
          <p:nvPr/>
        </p:nvGraphicFramePr>
        <p:xfrm>
          <a:off x="103188" y="727075"/>
          <a:ext cx="8704262" cy="5805488"/>
        </p:xfrm>
        <a:graphic>
          <a:graphicData uri="http://schemas.openxmlformats.org/presentationml/2006/ole">
            <mc:AlternateContent xmlns:mc="http://schemas.openxmlformats.org/markup-compatibility/2006">
              <mc:Choice xmlns:v="urn:schemas-microsoft-com:vml" Requires="v">
                <p:oleObj spid="_x0000_s589829" name="Equation" r:id="rId3" imgW="3784320" imgH="2628720" progId="Equation.DSMT4">
                  <p:embed/>
                </p:oleObj>
              </mc:Choice>
              <mc:Fallback>
                <p:oleObj name="Equation" r:id="rId3" imgW="3784320" imgH="262872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8" y="727075"/>
                        <a:ext cx="8704262" cy="580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4" y="800064"/>
            <a:ext cx="4125970" cy="1204929"/>
          </a:xfrm>
        </p:spPr>
        <p:txBody>
          <a:bodyPr>
            <a:normAutofit/>
          </a:bodyPr>
          <a:lstStyle/>
          <a:p>
            <a:pPr>
              <a:buFont typeface="Wingdings" pitchFamily="2" charset="2"/>
              <a:buChar char="Ø"/>
            </a:pPr>
            <a:r>
              <a:rPr lang="en-US" i="1" dirty="0" smtClean="0">
                <a:effectLst>
                  <a:outerShdw blurRad="38100" dist="38100" dir="2700000" algn="tl">
                    <a:srgbClr val="000000">
                      <a:alpha val="43137"/>
                    </a:srgbClr>
                  </a:outerShdw>
                </a:effectLst>
              </a:rPr>
              <a:t>Generalized coordinates:</a:t>
            </a:r>
          </a:p>
          <a:p>
            <a:pPr>
              <a:buNone/>
            </a:pPr>
            <a:endParaRPr lang="en-US" i="1" dirty="0" smtClean="0">
              <a:effectLst>
                <a:outerShdw blurRad="38100" dist="38100" dir="2700000" algn="tl">
                  <a:srgbClr val="000000">
                    <a:alpha val="43137"/>
                  </a:srgbClr>
                </a:outerShdw>
              </a:effectLst>
            </a:endParaRPr>
          </a:p>
          <a:p>
            <a:pPr>
              <a:buNone/>
            </a:pPr>
            <a:endParaRPr lang="en-US" i="1" dirty="0" smtClean="0">
              <a:effectLst>
                <a:outerShdw blurRad="38100" dist="38100" dir="2700000" algn="tl">
                  <a:srgbClr val="000000">
                    <a:alpha val="43137"/>
                  </a:srgbClr>
                </a:outerShdw>
              </a:effectLst>
            </a:endParaRP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4</a:t>
            </a:fld>
            <a:endParaRPr lang="en-US" dirty="0"/>
          </a:p>
        </p:txBody>
      </p:sp>
      <p:sp>
        <p:nvSpPr>
          <p:cNvPr id="44" name="TextBox 43"/>
          <p:cNvSpPr txBox="1"/>
          <p:nvPr/>
        </p:nvSpPr>
        <p:spPr>
          <a:xfrm>
            <a:off x="774648" y="1384272"/>
            <a:ext cx="8251938" cy="4801314"/>
          </a:xfrm>
          <a:prstGeom prst="rect">
            <a:avLst/>
          </a:prstGeom>
          <a:noFill/>
        </p:spPr>
        <p:txBody>
          <a:bodyPr wrap="square" rtlCol="0">
            <a:spAutoFit/>
          </a:bodyPr>
          <a:lstStyle/>
          <a:p>
            <a:pPr algn="just"/>
            <a:r>
              <a:rPr lang="en-US" dirty="0" smtClean="0">
                <a:latin typeface="+mn-lt"/>
              </a:rPr>
              <a:t>We have seen that the position of a particle in space can be specified by three coordinates. These may be Cartesian, spherical, cylindrical, or, in fact, any three suitably chosen parameters. If the particle is constrained to move in a plane or on a fixed surface, only two coordinates are needed to specify the particle’s position, where as if the particle moves on a straight line or on a fixed curve, then one coordinate is sufficient.</a:t>
            </a:r>
          </a:p>
          <a:p>
            <a:pPr algn="just"/>
            <a:endParaRPr lang="en-US" dirty="0" smtClean="0">
              <a:latin typeface="+mn-lt"/>
            </a:endParaRPr>
          </a:p>
          <a:p>
            <a:pPr algn="just"/>
            <a:r>
              <a:rPr lang="en-US" dirty="0" smtClean="0">
                <a:latin typeface="+mn-lt"/>
              </a:rPr>
              <a:t>In the case of a system N particles we need, in general, 3N coordinates to specify completely the simultaneous positions of all the particles- the configuration of the system. If there are constraints imposed on the system, however, the number of coordinates actually needed to specify the configuration is less than 3N.</a:t>
            </a:r>
          </a:p>
          <a:p>
            <a:pPr algn="just"/>
            <a:endParaRPr lang="en-US" dirty="0" smtClean="0">
              <a:latin typeface="+mn-lt"/>
            </a:endParaRPr>
          </a:p>
          <a:p>
            <a:pPr algn="just"/>
            <a:r>
              <a:rPr lang="en-US" dirty="0" smtClean="0">
                <a:latin typeface="+mn-lt"/>
              </a:rPr>
              <a:t>In general, a certain minimum number n of coordinates is required to specify the configuration of a given system.</a:t>
            </a:r>
          </a:p>
          <a:p>
            <a:pPr algn="just"/>
            <a:endParaRPr lang="en-US" dirty="0" smtClean="0">
              <a:latin typeface="+mn-lt"/>
            </a:endParaRPr>
          </a:p>
          <a:p>
            <a:pPr algn="just"/>
            <a:r>
              <a:rPr lang="en-US" dirty="0" smtClean="0">
                <a:latin typeface="+mn-lt"/>
              </a:rPr>
              <a:t>We shall designate these coordinates by the symbols             </a:t>
            </a:r>
          </a:p>
          <a:p>
            <a:pPr algn="just"/>
            <a:r>
              <a:rPr lang="en-US" dirty="0" smtClean="0">
                <a:latin typeface="+mn-lt"/>
              </a:rPr>
              <a:t>called </a:t>
            </a:r>
            <a:r>
              <a:rPr lang="en-US" i="1" dirty="0" smtClean="0">
                <a:latin typeface="+mn-lt"/>
              </a:rPr>
              <a:t>generalized coordinates</a:t>
            </a:r>
            <a:r>
              <a:rPr lang="en-US" dirty="0" smtClean="0">
                <a:latin typeface="+mn-lt"/>
              </a:rPr>
              <a:t>. </a:t>
            </a:r>
            <a:endParaRPr lang="en-US" dirty="0">
              <a:latin typeface="+mn-lt"/>
            </a:endParaRPr>
          </a:p>
        </p:txBody>
      </p:sp>
      <p:graphicFrame>
        <p:nvGraphicFramePr>
          <p:cNvPr id="660485" name="Object 5"/>
          <p:cNvGraphicFramePr>
            <a:graphicFrameLocks noChangeAspect="1"/>
          </p:cNvGraphicFramePr>
          <p:nvPr/>
        </p:nvGraphicFramePr>
        <p:xfrm>
          <a:off x="6069033" y="5437215"/>
          <a:ext cx="1204929" cy="401643"/>
        </p:xfrm>
        <a:graphic>
          <a:graphicData uri="http://schemas.openxmlformats.org/presentationml/2006/ole">
            <mc:AlternateContent xmlns:mc="http://schemas.openxmlformats.org/markup-compatibility/2006">
              <mc:Choice xmlns:v="urn:schemas-microsoft-com:vml" Requires="v">
                <p:oleObj spid="_x0000_s660488" name="Equation" r:id="rId3" imgW="939600" imgH="228600" progId="Equation.DSMT4">
                  <p:embed/>
                </p:oleObj>
              </mc:Choice>
              <mc:Fallback>
                <p:oleObj name="Equation" r:id="rId3" imgW="939600" imgH="228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33" y="5437215"/>
                        <a:ext cx="1204929" cy="4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40</a:t>
            </a:fld>
            <a:endParaRPr lang="en-US" dirty="0"/>
          </a:p>
        </p:txBody>
      </p:sp>
      <p:grpSp>
        <p:nvGrpSpPr>
          <p:cNvPr id="89" name="Group 88"/>
          <p:cNvGrpSpPr/>
          <p:nvPr/>
        </p:nvGrpSpPr>
        <p:grpSpPr>
          <a:xfrm>
            <a:off x="6872319" y="690525"/>
            <a:ext cx="2008215" cy="1497058"/>
            <a:chOff x="6616728" y="946116"/>
            <a:chExt cx="2008215" cy="1497058"/>
          </a:xfrm>
        </p:grpSpPr>
        <p:grpSp>
          <p:nvGrpSpPr>
            <p:cNvPr id="90" name="Group 73"/>
            <p:cNvGrpSpPr/>
            <p:nvPr/>
          </p:nvGrpSpPr>
          <p:grpSpPr>
            <a:xfrm>
              <a:off x="6616728" y="946116"/>
              <a:ext cx="2008215" cy="1497058"/>
              <a:chOff x="6762780" y="2187558"/>
              <a:chExt cx="2008215" cy="1497058"/>
            </a:xfrm>
          </p:grpSpPr>
          <p:grpSp>
            <p:nvGrpSpPr>
              <p:cNvPr id="94" name="Group 41"/>
              <p:cNvGrpSpPr/>
              <p:nvPr/>
            </p:nvGrpSpPr>
            <p:grpSpPr>
              <a:xfrm>
                <a:off x="6762780" y="2187558"/>
                <a:ext cx="2008215" cy="1497058"/>
                <a:chOff x="6950069" y="617499"/>
                <a:chExt cx="2008215" cy="1497058"/>
              </a:xfrm>
            </p:grpSpPr>
            <p:cxnSp>
              <p:nvCxnSpPr>
                <p:cNvPr id="96" name="Straight Connector 95"/>
                <p:cNvCxnSpPr/>
                <p:nvPr/>
              </p:nvCxnSpPr>
              <p:spPr>
                <a:xfrm rot="5400000">
                  <a:off x="6563529" y="1473194"/>
                  <a:ext cx="1132694" cy="5517"/>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127910" y="2041506"/>
                  <a:ext cx="1720835" cy="1588"/>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nvGrpSpPr>
                <p:cNvPr id="98" name="Group 185"/>
                <p:cNvGrpSpPr/>
                <p:nvPr/>
              </p:nvGrpSpPr>
              <p:grpSpPr>
                <a:xfrm>
                  <a:off x="7461251" y="836577"/>
                  <a:ext cx="1497033" cy="1277980"/>
                  <a:chOff x="9980648" y="914330"/>
                  <a:chExt cx="1497033" cy="1277980"/>
                </a:xfrm>
              </p:grpSpPr>
              <p:grpSp>
                <p:nvGrpSpPr>
                  <p:cNvPr id="100" name="Group 242"/>
                  <p:cNvGrpSpPr/>
                  <p:nvPr/>
                </p:nvGrpSpPr>
                <p:grpSpPr>
                  <a:xfrm>
                    <a:off x="9980648" y="914330"/>
                    <a:ext cx="1182701" cy="1066811"/>
                    <a:chOff x="10684658" y="2589202"/>
                    <a:chExt cx="1182701" cy="1066811"/>
                  </a:xfrm>
                </p:grpSpPr>
                <p:graphicFrame>
                  <p:nvGraphicFramePr>
                    <p:cNvPr id="102" name="Object 23"/>
                    <p:cNvGraphicFramePr>
                      <a:graphicFrameLocks noChangeAspect="1"/>
                    </p:cNvGraphicFramePr>
                    <p:nvPr/>
                  </p:nvGraphicFramePr>
                  <p:xfrm>
                    <a:off x="11670509" y="2589202"/>
                    <a:ext cx="196850" cy="338117"/>
                  </p:xfrm>
                  <a:graphic>
                    <a:graphicData uri="http://schemas.openxmlformats.org/presentationml/2006/ole">
                      <mc:AlternateContent xmlns:mc="http://schemas.openxmlformats.org/markup-compatibility/2006">
                        <mc:Choice xmlns:v="urn:schemas-microsoft-com:vml" Requires="v">
                          <p:oleObj spid="_x0000_s603162" name="Equation" r:id="rId3" imgW="139680" imgH="215640" progId="Equation.3">
                            <p:embed/>
                          </p:oleObj>
                        </mc:Choice>
                        <mc:Fallback>
                          <p:oleObj name="Equation" r:id="rId3" imgW="139680" imgH="21564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0509" y="2589202"/>
                                  <a:ext cx="196850" cy="338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 name="Object 20"/>
                    <p:cNvGraphicFramePr>
                      <a:graphicFrameLocks noChangeAspect="1"/>
                    </p:cNvGraphicFramePr>
                    <p:nvPr/>
                  </p:nvGraphicFramePr>
                  <p:xfrm>
                    <a:off x="10684658" y="3355975"/>
                    <a:ext cx="158750" cy="300038"/>
                  </p:xfrm>
                  <a:graphic>
                    <a:graphicData uri="http://schemas.openxmlformats.org/presentationml/2006/ole">
                      <mc:AlternateContent xmlns:mc="http://schemas.openxmlformats.org/markup-compatibility/2006">
                        <mc:Choice xmlns:v="urn:schemas-microsoft-com:vml" Requires="v">
                          <p:oleObj spid="_x0000_s603163" name="Equation" r:id="rId5" imgW="126720" imgH="215640" progId="Equation.3">
                            <p:embed/>
                          </p:oleObj>
                        </mc:Choice>
                        <mc:Fallback>
                          <p:oleObj name="Equation" r:id="rId5" imgW="126720" imgH="21564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4658" y="3355975"/>
                                  <a:ext cx="158750"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1" name="Object 20"/>
                  <p:cNvGraphicFramePr>
                    <a:graphicFrameLocks noChangeAspect="1"/>
                  </p:cNvGraphicFramePr>
                  <p:nvPr/>
                </p:nvGraphicFramePr>
                <p:xfrm>
                  <a:off x="11366556" y="1979585"/>
                  <a:ext cx="111125" cy="212725"/>
                </p:xfrm>
                <a:graphic>
                  <a:graphicData uri="http://schemas.openxmlformats.org/presentationml/2006/ole">
                    <mc:AlternateContent xmlns:mc="http://schemas.openxmlformats.org/markup-compatibility/2006">
                      <mc:Choice xmlns:v="urn:schemas-microsoft-com:vml" Requires="v">
                        <p:oleObj spid="_x0000_s603164" name="Equation" r:id="rId7" imgW="88560" imgH="152280" progId="Equation.3">
                          <p:embed/>
                        </p:oleObj>
                      </mc:Choice>
                      <mc:Fallback>
                        <p:oleObj name="Equation" r:id="rId7" imgW="88560" imgH="15228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66556" y="1979585"/>
                                <a:ext cx="111125"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9" name="Object 20"/>
                <p:cNvGraphicFramePr>
                  <a:graphicFrameLocks noChangeAspect="1"/>
                </p:cNvGraphicFramePr>
                <p:nvPr/>
              </p:nvGraphicFramePr>
              <p:xfrm>
                <a:off x="6950069" y="617499"/>
                <a:ext cx="222250" cy="317500"/>
              </p:xfrm>
              <a:graphic>
                <a:graphicData uri="http://schemas.openxmlformats.org/presentationml/2006/ole">
                  <mc:AlternateContent xmlns:mc="http://schemas.openxmlformats.org/markup-compatibility/2006">
                    <mc:Choice xmlns:v="urn:schemas-microsoft-com:vml" Requires="v">
                      <p:oleObj spid="_x0000_s603165" name="Equation" r:id="rId9" imgW="177480" imgH="228600" progId="Equation.3">
                        <p:embed/>
                      </p:oleObj>
                    </mc:Choice>
                    <mc:Fallback>
                      <p:oleObj name="Equation" r:id="rId9" imgW="177480" imgH="228600" progId="Equation.3">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0069" y="617499"/>
                              <a:ext cx="2222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5" name="Freeform 94"/>
              <p:cNvSpPr/>
              <p:nvPr/>
            </p:nvSpPr>
            <p:spPr>
              <a:xfrm>
                <a:off x="7493040" y="2552688"/>
                <a:ext cx="766773" cy="912825"/>
              </a:xfrm>
              <a:custGeom>
                <a:avLst/>
                <a:gdLst>
                  <a:gd name="connsiteX0" fmla="*/ 0 w 1065229"/>
                  <a:gd name="connsiteY0" fmla="*/ 650449 h 740004"/>
                  <a:gd name="connsiteX1" fmla="*/ 386499 w 1065229"/>
                  <a:gd name="connsiteY1" fmla="*/ 631596 h 740004"/>
                  <a:gd name="connsiteX2" fmla="*/ 1065229 w 1065229"/>
                  <a:gd name="connsiteY2" fmla="*/ 0 h 740004"/>
                  <a:gd name="connsiteX3" fmla="*/ 1065229 w 1065229"/>
                  <a:gd name="connsiteY3" fmla="*/ 0 h 740004"/>
                </a:gdLst>
                <a:ahLst/>
                <a:cxnLst>
                  <a:cxn ang="0">
                    <a:pos x="connsiteX0" y="connsiteY0"/>
                  </a:cxn>
                  <a:cxn ang="0">
                    <a:pos x="connsiteX1" y="connsiteY1"/>
                  </a:cxn>
                  <a:cxn ang="0">
                    <a:pos x="connsiteX2" y="connsiteY2"/>
                  </a:cxn>
                  <a:cxn ang="0">
                    <a:pos x="connsiteX3" y="connsiteY3"/>
                  </a:cxn>
                </a:cxnLst>
                <a:rect l="l" t="t" r="r" b="b"/>
                <a:pathLst>
                  <a:path w="1065229" h="740004">
                    <a:moveTo>
                      <a:pt x="0" y="650449"/>
                    </a:moveTo>
                    <a:cubicBezTo>
                      <a:pt x="104480" y="695226"/>
                      <a:pt x="208961" y="740004"/>
                      <a:pt x="386499" y="631596"/>
                    </a:cubicBezTo>
                    <a:cubicBezTo>
                      <a:pt x="564037" y="523188"/>
                      <a:pt x="1065229" y="0"/>
                      <a:pt x="1065229" y="0"/>
                    </a:cubicBezTo>
                    <a:lnTo>
                      <a:pt x="1065229" y="0"/>
                    </a:lnTo>
                  </a:path>
                </a:pathLst>
              </a:custGeom>
              <a:ln w="2222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1" name="Freeform 90"/>
            <p:cNvSpPr/>
            <p:nvPr/>
          </p:nvSpPr>
          <p:spPr>
            <a:xfrm rot="2749077">
              <a:off x="7408730" y="1013299"/>
              <a:ext cx="361976" cy="1109717"/>
            </a:xfrm>
            <a:custGeom>
              <a:avLst/>
              <a:gdLst>
                <a:gd name="connsiteX0" fmla="*/ 737379 w 737379"/>
                <a:gd name="connsiteY0" fmla="*/ 1134647 h 1134647"/>
                <a:gd name="connsiteX1" fmla="*/ 147592 w 737379"/>
                <a:gd name="connsiteY1" fmla="*/ 907836 h 1134647"/>
                <a:gd name="connsiteX2" fmla="*/ 147593 w 737379"/>
                <a:gd name="connsiteY2" fmla="*/ 226809 h 1134647"/>
                <a:gd name="connsiteX3" fmla="*/ 737380 w 737379"/>
                <a:gd name="connsiteY3" fmla="*/ -1 h 1134647"/>
                <a:gd name="connsiteX4" fmla="*/ 368690 w 737379"/>
                <a:gd name="connsiteY4" fmla="*/ 567324 h 1134647"/>
                <a:gd name="connsiteX5" fmla="*/ 737382 w 737379"/>
                <a:gd name="connsiteY5" fmla="*/ 1134647 h 1134647"/>
                <a:gd name="connsiteX6" fmla="*/ 737379 w 737379"/>
                <a:gd name="connsiteY6" fmla="*/ 1134647 h 113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379" h="1134647">
                  <a:moveTo>
                    <a:pt x="737379" y="1134647"/>
                  </a:moveTo>
                  <a:cubicBezTo>
                    <a:pt x="505352" y="1134647"/>
                    <a:pt x="286857" y="1050622"/>
                    <a:pt x="147592" y="907836"/>
                  </a:cubicBezTo>
                  <a:cubicBezTo>
                    <a:pt x="-49197" y="706072"/>
                    <a:pt x="-49197" y="428572"/>
                    <a:pt x="147593" y="226809"/>
                  </a:cubicBezTo>
                  <a:cubicBezTo>
                    <a:pt x="286858" y="84024"/>
                    <a:pt x="505353" y="-1"/>
                    <a:pt x="737380" y="-1"/>
                  </a:cubicBezTo>
                  <a:cubicBezTo>
                    <a:pt x="505284" y="133926"/>
                    <a:pt x="368690" y="344112"/>
                    <a:pt x="368690" y="567324"/>
                  </a:cubicBezTo>
                  <a:cubicBezTo>
                    <a:pt x="368691" y="790536"/>
                    <a:pt x="505286" y="1000721"/>
                    <a:pt x="737382" y="1134647"/>
                  </a:cubicBezTo>
                  <a:lnTo>
                    <a:pt x="737379" y="1134647"/>
                  </a:lnTo>
                  <a:close/>
                </a:path>
              </a:pathLst>
            </a:cu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2" name="Straight Connector 91"/>
            <p:cNvCxnSpPr/>
            <p:nvPr/>
          </p:nvCxnSpPr>
          <p:spPr>
            <a:xfrm rot="5400000" flipH="1" flipV="1">
              <a:off x="7587545" y="1837462"/>
              <a:ext cx="1058877" cy="6444"/>
            </a:xfrm>
            <a:prstGeom prst="line">
              <a:avLst/>
            </a:prstGeom>
            <a:ln>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flipH="1" flipV="1">
              <a:off x="7175216" y="2227388"/>
              <a:ext cx="285470" cy="0"/>
            </a:xfrm>
            <a:prstGeom prst="line">
              <a:avLst/>
            </a:prstGeom>
            <a:ln>
              <a:prstDash val="dash"/>
              <a:headEnd type="none"/>
              <a:tailEnd type="oval"/>
            </a:ln>
          </p:spPr>
          <p:style>
            <a:lnRef idx="1">
              <a:schemeClr val="accent1"/>
            </a:lnRef>
            <a:fillRef idx="0">
              <a:schemeClr val="accent1"/>
            </a:fillRef>
            <a:effectRef idx="0">
              <a:schemeClr val="accent1"/>
            </a:effectRef>
            <a:fontRef idx="minor">
              <a:schemeClr val="tx1"/>
            </a:fontRef>
          </p:style>
        </p:cxnSp>
      </p:grpSp>
      <p:sp>
        <p:nvSpPr>
          <p:cNvPr id="104" name="Content Placeholder 2"/>
          <p:cNvSpPr txBox="1">
            <a:spLocks/>
          </p:cNvSpPr>
          <p:nvPr/>
        </p:nvSpPr>
        <p:spPr>
          <a:xfrm>
            <a:off x="5046669" y="4378338"/>
            <a:ext cx="3760838" cy="73026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b="1" i="0" u="none" strike="noStrike" kern="1200" cap="none" spc="0" normalizeH="0" baseline="0" noProof="0" dirty="0" smtClean="0">
                <a:ln w="10541" cmpd="sng">
                  <a:solidFill>
                    <a:schemeClr val="accent1">
                      <a:shade val="88000"/>
                      <a:satMod val="110000"/>
                    </a:schemeClr>
                  </a:solidFill>
                  <a:prstDash val="solid"/>
                </a:ln>
                <a:solidFill>
                  <a:srgbClr val="00B0F0"/>
                </a:solidFill>
                <a:effectLst/>
                <a:uLnTx/>
                <a:uFillTx/>
                <a:latin typeface="+mn-lt"/>
                <a:ea typeface="+mn-ea"/>
                <a:cs typeface="+mn-cs"/>
              </a:rPr>
              <a:t>Lagrangian</a:t>
            </a:r>
            <a:r>
              <a:rPr kumimoji="0" lang="en-US" b="1" i="0" u="none" strike="noStrike" kern="1200" cap="none" spc="0" normalizeH="0" noProof="0" dirty="0" smtClean="0">
                <a:ln w="10541" cmpd="sng">
                  <a:solidFill>
                    <a:schemeClr val="accent1">
                      <a:shade val="88000"/>
                      <a:satMod val="110000"/>
                    </a:schemeClr>
                  </a:solidFill>
                  <a:prstDash val="solid"/>
                </a:ln>
                <a:solidFill>
                  <a:srgbClr val="00B0F0"/>
                </a:solidFill>
                <a:effectLst/>
                <a:uLnTx/>
                <a:uFillTx/>
                <a:latin typeface="+mn-lt"/>
                <a:ea typeface="+mn-ea"/>
                <a:cs typeface="+mn-cs"/>
              </a:rPr>
              <a:t> </a:t>
            </a:r>
            <a:r>
              <a:rPr kumimoji="0" lang="en-US" b="1" i="0" u="none" strike="noStrike" kern="1200" cap="none" spc="0" normalizeH="0" baseline="0" noProof="0" dirty="0" smtClean="0">
                <a:ln w="10541" cmpd="sng">
                  <a:solidFill>
                    <a:schemeClr val="accent1">
                      <a:shade val="88000"/>
                      <a:satMod val="110000"/>
                    </a:schemeClr>
                  </a:solidFill>
                  <a:prstDash val="solid"/>
                </a:ln>
                <a:solidFill>
                  <a:srgbClr val="00B0F0"/>
                </a:solidFill>
                <a:effectLst/>
                <a:uLnTx/>
                <a:uFillTx/>
                <a:latin typeface="+mn-lt"/>
                <a:ea typeface="+mn-ea"/>
                <a:cs typeface="+mn-cs"/>
              </a:rPr>
              <a:t>Equations</a:t>
            </a:r>
            <a:r>
              <a:rPr lang="en-US" b="1" dirty="0" smtClean="0">
                <a:ln w="10541" cmpd="sng">
                  <a:solidFill>
                    <a:schemeClr val="accent1">
                      <a:shade val="88000"/>
                      <a:satMod val="110000"/>
                    </a:schemeClr>
                  </a:solidFill>
                  <a:prstDash val="solid"/>
                </a:ln>
                <a:solidFill>
                  <a:srgbClr val="00B0F0"/>
                </a:solidFill>
                <a:latin typeface="+mn-lt"/>
                <a:cs typeface="+mn-cs"/>
              </a:rPr>
              <a:t> for the conservative system.</a:t>
            </a:r>
            <a:endParaRPr kumimoji="0" lang="en-US" b="1" i="0" u="none" strike="noStrike" kern="1200" cap="none" spc="0" normalizeH="0" baseline="0" noProof="0" dirty="0" smtClean="0">
              <a:ln w="10541" cmpd="sng">
                <a:solidFill>
                  <a:schemeClr val="accent1">
                    <a:shade val="88000"/>
                    <a:satMod val="110000"/>
                  </a:schemeClr>
                </a:solidFill>
                <a:prstDash val="solid"/>
              </a:ln>
              <a:solidFill>
                <a:srgbClr val="00B0F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sp>
        <p:nvSpPr>
          <p:cNvPr id="105" name="Rectangle 104"/>
          <p:cNvSpPr/>
          <p:nvPr/>
        </p:nvSpPr>
        <p:spPr>
          <a:xfrm>
            <a:off x="5667389" y="4999059"/>
            <a:ext cx="2665449" cy="10588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603151" name="Object 3"/>
          <p:cNvGraphicFramePr>
            <a:graphicFrameLocks noChangeAspect="1"/>
          </p:cNvGraphicFramePr>
          <p:nvPr/>
        </p:nvGraphicFramePr>
        <p:xfrm>
          <a:off x="153927" y="580986"/>
          <a:ext cx="8156575" cy="5499100"/>
        </p:xfrm>
        <a:graphic>
          <a:graphicData uri="http://schemas.openxmlformats.org/presentationml/2006/ole">
            <mc:AlternateContent xmlns:mc="http://schemas.openxmlformats.org/markup-compatibility/2006">
              <mc:Choice xmlns:v="urn:schemas-microsoft-com:vml" Requires="v">
                <p:oleObj spid="_x0000_s603166" name="Equation" r:id="rId11" imgW="3327120" imgH="2489040" progId="Equation.DSMT4">
                  <p:embed/>
                </p:oleObj>
              </mc:Choice>
              <mc:Fallback>
                <p:oleObj name="Equation" r:id="rId11" imgW="3327120" imgH="2489040"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927" y="580986"/>
                        <a:ext cx="8156575" cy="549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3" y="873090"/>
            <a:ext cx="8507529" cy="1424007"/>
          </a:xfrm>
        </p:spPr>
        <p:txBody>
          <a:bodyPr>
            <a:normAutofit/>
          </a:bodyPr>
          <a:lstStyle/>
          <a:p>
            <a:pPr>
              <a:buFont typeface="Wingdings" pitchFamily="2" charset="2"/>
              <a:buChar char="Ø"/>
            </a:pPr>
            <a:r>
              <a:rPr lang="en-US" b="1" i="1" dirty="0" smtClean="0"/>
              <a:t>Derivation of Lagrangian equations in general case for non conservative force:</a:t>
            </a:r>
          </a:p>
          <a:p>
            <a:pPr>
              <a:buFont typeface="Arial" pitchFamily="34" charset="0"/>
              <a:buChar char="•"/>
            </a:pPr>
            <a:r>
              <a:rPr lang="en-US" dirty="0" smtClean="0"/>
              <a:t>In general :</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41</a:t>
            </a:fld>
            <a:endParaRPr lang="en-US" dirty="0"/>
          </a:p>
        </p:txBody>
      </p:sp>
      <p:graphicFrame>
        <p:nvGraphicFramePr>
          <p:cNvPr id="604164" name="Object 3"/>
          <p:cNvGraphicFramePr>
            <a:graphicFrameLocks noChangeAspect="1"/>
          </p:cNvGraphicFramePr>
          <p:nvPr/>
        </p:nvGraphicFramePr>
        <p:xfrm>
          <a:off x="1092200" y="2419391"/>
          <a:ext cx="6891338" cy="4040188"/>
        </p:xfrm>
        <a:graphic>
          <a:graphicData uri="http://schemas.openxmlformats.org/presentationml/2006/ole">
            <mc:AlternateContent xmlns:mc="http://schemas.openxmlformats.org/markup-compatibility/2006">
              <mc:Choice xmlns:v="urn:schemas-microsoft-com:vml" Requires="v">
                <p:oleObj spid="_x0000_s604167" name="Equation" r:id="rId3" imgW="2895480" imgH="1828800" progId="Equation.3">
                  <p:embed/>
                </p:oleObj>
              </mc:Choice>
              <mc:Fallback>
                <p:oleObj name="Equation" r:id="rId3" imgW="2895480" imgH="1828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2419391"/>
                        <a:ext cx="6891338"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42</a:t>
            </a:fld>
            <a:endParaRPr lang="en-US" dirty="0"/>
          </a:p>
        </p:txBody>
      </p:sp>
      <p:graphicFrame>
        <p:nvGraphicFramePr>
          <p:cNvPr id="604164" name="Object 3"/>
          <p:cNvGraphicFramePr>
            <a:graphicFrameLocks noChangeAspect="1"/>
          </p:cNvGraphicFramePr>
          <p:nvPr/>
        </p:nvGraphicFramePr>
        <p:xfrm>
          <a:off x="188913" y="957263"/>
          <a:ext cx="7677150" cy="4881562"/>
        </p:xfrm>
        <a:graphic>
          <a:graphicData uri="http://schemas.openxmlformats.org/presentationml/2006/ole">
            <mc:AlternateContent xmlns:mc="http://schemas.openxmlformats.org/markup-compatibility/2006">
              <mc:Choice xmlns:v="urn:schemas-microsoft-com:vml" Requires="v">
                <p:oleObj spid="_x0000_s617477" name="Equation" r:id="rId3" imgW="3225600" imgH="2209680" progId="Equation.DSMT4">
                  <p:embed/>
                </p:oleObj>
              </mc:Choice>
              <mc:Fallback>
                <p:oleObj name="Equation" r:id="rId3" imgW="3225600" imgH="22096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957263"/>
                        <a:ext cx="7677150" cy="4881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7" name="Group 46"/>
          <p:cNvGrpSpPr/>
          <p:nvPr/>
        </p:nvGrpSpPr>
        <p:grpSpPr>
          <a:xfrm>
            <a:off x="1870037" y="3721106"/>
            <a:ext cx="2884527" cy="912823"/>
            <a:chOff x="1870037" y="3611566"/>
            <a:chExt cx="2884527" cy="912823"/>
          </a:xfrm>
        </p:grpSpPr>
        <p:sp>
          <p:nvSpPr>
            <p:cNvPr id="44" name="Right Brace 43"/>
            <p:cNvSpPr/>
            <p:nvPr/>
          </p:nvSpPr>
          <p:spPr>
            <a:xfrm rot="5400000">
              <a:off x="3074966" y="2406637"/>
              <a:ext cx="474669" cy="2884527"/>
            </a:xfrm>
            <a:prstGeom prst="rightBrace">
              <a:avLst>
                <a:gd name="adj1" fmla="val 27792"/>
                <a:gd name="adj2" fmla="val 50872"/>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Content Placeholder 2"/>
            <p:cNvSpPr txBox="1">
              <a:spLocks/>
            </p:cNvSpPr>
            <p:nvPr/>
          </p:nvSpPr>
          <p:spPr>
            <a:xfrm>
              <a:off x="3147993" y="4122747"/>
              <a:ext cx="328617" cy="401642"/>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w="10541" cmpd="sng">
                    <a:solidFill>
                      <a:srgbClr val="00B0F0"/>
                    </a:solidFill>
                    <a:prstDash val="solid"/>
                  </a:ln>
                  <a:solidFill>
                    <a:srgbClr val="00B0F0"/>
                  </a:solidFill>
                  <a:effectLst/>
                  <a:uLnTx/>
                  <a:uFillTx/>
                  <a:latin typeface="Cambria Math" pitchFamily="18" charset="0"/>
                  <a:ea typeface="Cambria Math" pitchFamily="18" charset="0"/>
                  <a:cs typeface="+mn-cs"/>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1" i="0" u="none" strike="noStrike" kern="1200" cap="none" spc="0" normalizeH="0" baseline="0" noProof="0" dirty="0" smtClean="0">
                <a:ln w="10541" cmpd="sng">
                  <a:solidFill>
                    <a:srgbClr val="00B0F0"/>
                  </a:solidFill>
                  <a:prstDash val="solid"/>
                </a:ln>
                <a:solidFill>
                  <a:srgbClr val="00B0F0"/>
                </a:solidFill>
                <a:effectLst/>
                <a:uLnTx/>
                <a:uFillTx/>
                <a:latin typeface="Cambria Math" pitchFamily="18" charset="0"/>
                <a:ea typeface="Cambria Math" pitchFamily="18" charset="0"/>
                <a:cs typeface="+mn-cs"/>
              </a:endParaRPr>
            </a:p>
          </p:txBody>
        </p:sp>
      </p:grpSp>
      <p:grpSp>
        <p:nvGrpSpPr>
          <p:cNvPr id="48" name="Group 47"/>
          <p:cNvGrpSpPr/>
          <p:nvPr/>
        </p:nvGrpSpPr>
        <p:grpSpPr>
          <a:xfrm>
            <a:off x="3074967" y="5510241"/>
            <a:ext cx="4491099" cy="1208151"/>
            <a:chOff x="6580212" y="325397"/>
            <a:chExt cx="4491099" cy="1208151"/>
          </a:xfrm>
        </p:grpSpPr>
        <p:sp>
          <p:nvSpPr>
            <p:cNvPr id="49" name="Content Placeholder 2"/>
            <p:cNvSpPr txBox="1">
              <a:spLocks/>
            </p:cNvSpPr>
            <p:nvPr/>
          </p:nvSpPr>
          <p:spPr>
            <a:xfrm>
              <a:off x="6689751" y="584210"/>
              <a:ext cx="4381560" cy="949338"/>
            </a:xfrm>
            <a:prstGeom prst="rect">
              <a:avLst/>
            </a:prstGeom>
          </p:spPr>
          <p:txBody>
            <a:bodyPr vert="horz">
              <a:noAutofit/>
            </a:bodyPr>
            <a:lstStyle/>
            <a:p>
              <a:pPr marL="274320" indent="-274320" fontAlgn="auto">
                <a:spcBef>
                  <a:spcPct val="20000"/>
                </a:spcBef>
                <a:spcAft>
                  <a:spcPts val="0"/>
                </a:spcAft>
                <a:buClr>
                  <a:schemeClr val="accent3"/>
                </a:buClr>
                <a:buSzPct val="95000"/>
                <a:defRPr/>
              </a:pPr>
              <a:r>
                <a:rPr lang="en-US" sz="2000" b="1" dirty="0" smtClean="0">
                  <a:ln w="10541" cmpd="sng">
                    <a:solidFill>
                      <a:schemeClr val="accent1">
                        <a:shade val="88000"/>
                        <a:satMod val="110000"/>
                      </a:schemeClr>
                    </a:solidFill>
                    <a:prstDash val="solid"/>
                  </a:ln>
                  <a:solidFill>
                    <a:srgbClr val="00B0F0"/>
                  </a:solidFill>
                </a:rPr>
                <a:t>all forces acting on the system.</a:t>
              </a:r>
            </a:p>
          </p:txBody>
        </p:sp>
        <p:cxnSp>
          <p:nvCxnSpPr>
            <p:cNvPr id="50" name="Straight Arrow Connector 49"/>
            <p:cNvCxnSpPr/>
            <p:nvPr/>
          </p:nvCxnSpPr>
          <p:spPr>
            <a:xfrm rot="16200000" flipV="1">
              <a:off x="6470673" y="434936"/>
              <a:ext cx="365130" cy="14605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43</a:t>
            </a:fld>
            <a:endParaRPr lang="en-US" dirty="0"/>
          </a:p>
        </p:txBody>
      </p:sp>
      <p:sp>
        <p:nvSpPr>
          <p:cNvPr id="42" name="Content Placeholder 2"/>
          <p:cNvSpPr txBox="1">
            <a:spLocks/>
          </p:cNvSpPr>
          <p:nvPr/>
        </p:nvSpPr>
        <p:spPr>
          <a:xfrm>
            <a:off x="3476610" y="5364189"/>
            <a:ext cx="4710177" cy="73026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w="10541" cmpd="sng">
                  <a:solidFill>
                    <a:schemeClr val="accent1">
                      <a:shade val="88000"/>
                      <a:satMod val="110000"/>
                    </a:schemeClr>
                  </a:solidFill>
                  <a:prstDash val="solid"/>
                </a:ln>
                <a:solidFill>
                  <a:srgbClr val="00B0F0"/>
                </a:solidFill>
                <a:effectLst/>
                <a:uLnTx/>
                <a:uFillTx/>
                <a:latin typeface="+mn-lt"/>
                <a:ea typeface="+mn-ea"/>
                <a:cs typeface="+mn-cs"/>
              </a:rPr>
              <a:t>Lagrangian</a:t>
            </a:r>
            <a:r>
              <a:rPr kumimoji="0" lang="en-US" sz="2000" b="1" i="0" u="none" strike="noStrike" kern="1200" cap="none" spc="0" normalizeH="0" noProof="0" dirty="0" smtClean="0">
                <a:ln w="10541" cmpd="sng">
                  <a:solidFill>
                    <a:schemeClr val="accent1">
                      <a:shade val="88000"/>
                      <a:satMod val="110000"/>
                    </a:schemeClr>
                  </a:solidFill>
                  <a:prstDash val="solid"/>
                </a:ln>
                <a:solidFill>
                  <a:srgbClr val="00B0F0"/>
                </a:solidFill>
                <a:effectLst/>
                <a:uLnTx/>
                <a:uFillTx/>
                <a:latin typeface="+mn-lt"/>
                <a:ea typeface="+mn-ea"/>
                <a:cs typeface="+mn-cs"/>
              </a:rPr>
              <a:t> </a:t>
            </a:r>
            <a:r>
              <a:rPr kumimoji="0" lang="en-US" sz="2000" b="1" i="0" u="none" strike="noStrike" kern="1200" cap="none" spc="0" normalizeH="0" baseline="0" noProof="0" dirty="0" smtClean="0">
                <a:ln w="10541" cmpd="sng">
                  <a:solidFill>
                    <a:schemeClr val="accent1">
                      <a:shade val="88000"/>
                      <a:satMod val="110000"/>
                    </a:schemeClr>
                  </a:solidFill>
                  <a:prstDash val="solid"/>
                </a:ln>
                <a:solidFill>
                  <a:srgbClr val="00B0F0"/>
                </a:solidFill>
                <a:effectLst/>
                <a:uLnTx/>
                <a:uFillTx/>
                <a:latin typeface="+mn-lt"/>
                <a:ea typeface="+mn-ea"/>
                <a:cs typeface="+mn-cs"/>
              </a:rPr>
              <a:t>Equations</a:t>
            </a:r>
            <a:r>
              <a:rPr lang="en-US" sz="2000" b="1" dirty="0" smtClean="0">
                <a:ln w="10541" cmpd="sng">
                  <a:solidFill>
                    <a:schemeClr val="accent1">
                      <a:shade val="88000"/>
                      <a:satMod val="110000"/>
                    </a:schemeClr>
                  </a:solidFill>
                  <a:prstDash val="solid"/>
                </a:ln>
                <a:solidFill>
                  <a:srgbClr val="00B0F0"/>
                </a:solidFill>
                <a:latin typeface="+mn-lt"/>
                <a:cs typeface="+mn-cs"/>
              </a:rPr>
              <a:t> for the non conservative system.</a:t>
            </a:r>
            <a:endParaRPr kumimoji="0" lang="en-US" sz="2000" b="1" i="0" u="none" strike="noStrike" kern="1200" cap="none" spc="0" normalizeH="0" baseline="0" noProof="0" dirty="0" smtClean="0">
              <a:ln w="10541" cmpd="sng">
                <a:solidFill>
                  <a:schemeClr val="accent1">
                    <a:shade val="88000"/>
                    <a:satMod val="110000"/>
                  </a:schemeClr>
                </a:solidFill>
                <a:prstDash val="solid"/>
              </a:ln>
              <a:solidFill>
                <a:srgbClr val="00B0F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sp>
        <p:nvSpPr>
          <p:cNvPr id="43" name="Rectangle 42"/>
          <p:cNvSpPr/>
          <p:nvPr/>
        </p:nvSpPr>
        <p:spPr>
          <a:xfrm>
            <a:off x="839799" y="3976695"/>
            <a:ext cx="3257532" cy="10588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618499" name="Object 3"/>
          <p:cNvGraphicFramePr>
            <a:graphicFrameLocks noChangeAspect="1"/>
          </p:cNvGraphicFramePr>
          <p:nvPr/>
        </p:nvGraphicFramePr>
        <p:xfrm>
          <a:off x="771525" y="836613"/>
          <a:ext cx="6978650" cy="4208462"/>
        </p:xfrm>
        <a:graphic>
          <a:graphicData uri="http://schemas.openxmlformats.org/presentationml/2006/ole">
            <mc:AlternateContent xmlns:mc="http://schemas.openxmlformats.org/markup-compatibility/2006">
              <mc:Choice xmlns:v="urn:schemas-microsoft-com:vml" Requires="v">
                <p:oleObj spid="_x0000_s618502" name="Equation" r:id="rId3" imgW="2933640" imgH="1904760" progId="Equation.DSMT4">
                  <p:embed/>
                </p:oleObj>
              </mc:Choice>
              <mc:Fallback>
                <p:oleObj name="Equation" r:id="rId3" imgW="2933640" imgH="19047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836613"/>
                        <a:ext cx="6978650" cy="420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Content Placeholder 2"/>
          <p:cNvSpPr txBox="1">
            <a:spLocks/>
          </p:cNvSpPr>
          <p:nvPr/>
        </p:nvSpPr>
        <p:spPr>
          <a:xfrm>
            <a:off x="5192721" y="3611565"/>
            <a:ext cx="3797352" cy="438156"/>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i="0" u="none" strike="noStrike" kern="1200" normalizeH="0" baseline="0" noProof="0" dirty="0" smtClean="0">
                <a:uLnTx/>
                <a:uFillTx/>
                <a:latin typeface="+mn-lt"/>
                <a:ea typeface="+mn-ea"/>
                <a:cs typeface="+mn-cs"/>
              </a:rPr>
              <a:t>Velocity independent .</a:t>
            </a:r>
          </a:p>
        </p:txBody>
      </p:sp>
      <p:cxnSp>
        <p:nvCxnSpPr>
          <p:cNvPr id="47" name="Straight Arrow Connector 46"/>
          <p:cNvCxnSpPr/>
          <p:nvPr/>
        </p:nvCxnSpPr>
        <p:spPr>
          <a:xfrm rot="16200000" flipV="1">
            <a:off x="3221019" y="5035572"/>
            <a:ext cx="365130" cy="365130"/>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3" y="873089"/>
            <a:ext cx="8507529" cy="2738475"/>
          </a:xfrm>
        </p:spPr>
        <p:txBody>
          <a:bodyPr>
            <a:normAutofit fontScale="92500"/>
          </a:bodyPr>
          <a:lstStyle/>
          <a:p>
            <a:pPr>
              <a:buFont typeface="Wingdings" pitchFamily="2" charset="2"/>
              <a:buChar char="Ø"/>
            </a:pPr>
            <a:r>
              <a:rPr lang="en-US" b="1" i="1" dirty="0" smtClean="0"/>
              <a:t>The Hamiltonian Function and Hamilton’s Equations :</a:t>
            </a:r>
          </a:p>
          <a:p>
            <a:pPr>
              <a:buFont typeface="Arial" pitchFamily="34" charset="0"/>
              <a:buChar char="•"/>
            </a:pPr>
            <a:endParaRPr lang="en-US" i="1" dirty="0" smtClean="0">
              <a:effectLst>
                <a:outerShdw blurRad="38100" dist="38100" dir="2700000" algn="tl">
                  <a:srgbClr val="000000">
                    <a:alpha val="43137"/>
                  </a:srgbClr>
                </a:outerShdw>
              </a:effectLst>
            </a:endParaRPr>
          </a:p>
          <a:p>
            <a:pPr>
              <a:buNone/>
            </a:pPr>
            <a:endParaRPr lang="en-US" i="1" dirty="0" smtClean="0">
              <a:effectLst>
                <a:outerShdw blurRad="38100" dist="38100" dir="2700000" algn="tl">
                  <a:srgbClr val="000000">
                    <a:alpha val="43137"/>
                  </a:srgbClr>
                </a:outerShdw>
              </a:effectLst>
            </a:endParaRPr>
          </a:p>
          <a:p>
            <a:pPr>
              <a:buFont typeface="Arial" pitchFamily="34" charset="0"/>
              <a:buChar char="•"/>
            </a:pPr>
            <a:r>
              <a:rPr lang="en-US" dirty="0" smtClean="0"/>
              <a:t>Consider simple systems such that:</a:t>
            </a:r>
          </a:p>
          <a:p>
            <a:pPr>
              <a:buFont typeface="Arial" pitchFamily="34" charset="0"/>
              <a:buChar char="•"/>
            </a:pPr>
            <a:r>
              <a:rPr lang="en-US" dirty="0" smtClean="0"/>
              <a:t>K.E(T) is a homogeneous quadratic function of </a:t>
            </a:r>
            <a:r>
              <a:rPr lang="en-US" dirty="0" err="1" smtClean="0">
                <a:latin typeface="Cambria Math" pitchFamily="18" charset="0"/>
                <a:ea typeface="Cambria Math" pitchFamily="18" charset="0"/>
              </a:rPr>
              <a:t>q̇</a:t>
            </a:r>
            <a:r>
              <a:rPr lang="en-US" baseline="-25000" dirty="0" err="1" smtClean="0">
                <a:latin typeface="Cambria Math" pitchFamily="18" charset="0"/>
                <a:ea typeface="Cambria Math" pitchFamily="18" charset="0"/>
              </a:rPr>
              <a:t>k</a:t>
            </a:r>
            <a:r>
              <a:rPr lang="en-US" dirty="0" smtClean="0">
                <a:latin typeface="Cambria Math" pitchFamily="18" charset="0"/>
                <a:ea typeface="Cambria Math" pitchFamily="18" charset="0"/>
              </a:rPr>
              <a:t> </a:t>
            </a:r>
            <a:r>
              <a:rPr lang="en-US" dirty="0" smtClean="0"/>
              <a:t>and </a:t>
            </a:r>
            <a:r>
              <a:rPr lang="en-US" dirty="0" smtClean="0">
                <a:latin typeface="Cambria Math" pitchFamily="18" charset="0"/>
                <a:ea typeface="Cambria Math" pitchFamily="18" charset="0"/>
              </a:rPr>
              <a:t>V</a:t>
            </a:r>
            <a:r>
              <a:rPr lang="en-US" dirty="0" smtClean="0"/>
              <a:t> is a function of the </a:t>
            </a:r>
            <a:r>
              <a:rPr lang="en-US" dirty="0" err="1" smtClean="0">
                <a:latin typeface="Cambria Math" pitchFamily="18" charset="0"/>
                <a:ea typeface="Cambria Math" pitchFamily="18" charset="0"/>
              </a:rPr>
              <a:t>q</a:t>
            </a:r>
            <a:r>
              <a:rPr lang="en-US" baseline="-25000" dirty="0" err="1" smtClean="0">
                <a:latin typeface="Cambria Math" pitchFamily="18" charset="0"/>
                <a:ea typeface="Cambria Math" pitchFamily="18" charset="0"/>
              </a:rPr>
              <a:t>k</a:t>
            </a:r>
            <a:r>
              <a:rPr lang="en-US" dirty="0" err="1" smtClean="0">
                <a:latin typeface="Cambria Math" pitchFamily="18" charset="0"/>
                <a:ea typeface="Cambria Math" pitchFamily="18" charset="0"/>
              </a:rPr>
              <a:t>’s</a:t>
            </a:r>
            <a:r>
              <a:rPr lang="en-US" dirty="0" smtClean="0">
                <a:latin typeface="Cambria Math" pitchFamily="18" charset="0"/>
                <a:ea typeface="Cambria Math" pitchFamily="18" charset="0"/>
              </a:rPr>
              <a:t> </a:t>
            </a:r>
            <a:r>
              <a:rPr lang="en-US" dirty="0" smtClean="0"/>
              <a:t>only.</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44</a:t>
            </a:fld>
            <a:endParaRPr lang="en-US" dirty="0"/>
          </a:p>
        </p:txBody>
      </p:sp>
      <p:graphicFrame>
        <p:nvGraphicFramePr>
          <p:cNvPr id="534531" name="Object 2"/>
          <p:cNvGraphicFramePr>
            <a:graphicFrameLocks noChangeAspect="1"/>
          </p:cNvGraphicFramePr>
          <p:nvPr/>
        </p:nvGraphicFramePr>
        <p:xfrm>
          <a:off x="1482725" y="1420813"/>
          <a:ext cx="5080000" cy="757237"/>
        </p:xfrm>
        <a:graphic>
          <a:graphicData uri="http://schemas.openxmlformats.org/presentationml/2006/ole">
            <mc:AlternateContent xmlns:mc="http://schemas.openxmlformats.org/markup-compatibility/2006">
              <mc:Choice xmlns:v="urn:schemas-microsoft-com:vml" Requires="v">
                <p:oleObj spid="_x0000_s619529" name="Equation" r:id="rId3" imgW="2133360" imgH="342720" progId="Equation.DSMT4">
                  <p:embed/>
                </p:oleObj>
              </mc:Choice>
              <mc:Fallback>
                <p:oleObj name="Equation" r:id="rId3" imgW="2133360" imgH="3427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725" y="1420813"/>
                        <a:ext cx="5080000"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9524" name="Object 4"/>
          <p:cNvGraphicFramePr>
            <a:graphicFrameLocks noChangeAspect="1"/>
          </p:cNvGraphicFramePr>
          <p:nvPr/>
        </p:nvGraphicFramePr>
        <p:xfrm>
          <a:off x="847674" y="3429000"/>
          <a:ext cx="6108700" cy="2916238"/>
        </p:xfrm>
        <a:graphic>
          <a:graphicData uri="http://schemas.openxmlformats.org/presentationml/2006/ole">
            <mc:AlternateContent xmlns:mc="http://schemas.openxmlformats.org/markup-compatibility/2006">
              <mc:Choice xmlns:v="urn:schemas-microsoft-com:vml" Requires="v">
                <p:oleObj spid="_x0000_s619530" name="Equation" r:id="rId5" imgW="2565360" imgH="1320480" progId="Equation.3">
                  <p:embed/>
                </p:oleObj>
              </mc:Choice>
              <mc:Fallback>
                <p:oleObj name="Equation" r:id="rId5" imgW="2565360" imgH="1320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674" y="3429000"/>
                        <a:ext cx="6108700" cy="291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4" y="654012"/>
            <a:ext cx="8507529" cy="1058878"/>
          </a:xfrm>
        </p:spPr>
        <p:txBody>
          <a:bodyPr>
            <a:normAutofit/>
          </a:bodyPr>
          <a:lstStyle/>
          <a:p>
            <a:pPr>
              <a:buFont typeface="Arial" pitchFamily="34" charset="0"/>
              <a:buChar char="•"/>
            </a:pPr>
            <a:r>
              <a:rPr lang="en-US" dirty="0" smtClean="0"/>
              <a:t>From Euler’s Theorem:</a:t>
            </a:r>
          </a:p>
          <a:p>
            <a:pPr>
              <a:buNone/>
            </a:pPr>
            <a:r>
              <a:rPr lang="en-US" dirty="0" smtClean="0"/>
              <a:t>   A function </a:t>
            </a:r>
            <a:r>
              <a:rPr lang="en-US" dirty="0" smtClean="0">
                <a:latin typeface="Cambria Math" pitchFamily="18" charset="0"/>
                <a:ea typeface="Cambria Math" pitchFamily="18" charset="0"/>
              </a:rPr>
              <a:t>(f(</a:t>
            </a:r>
            <a:r>
              <a:rPr lang="en-US" dirty="0" err="1" smtClean="0">
                <a:latin typeface="Cambria Math" pitchFamily="18" charset="0"/>
                <a:ea typeface="Cambria Math" pitchFamily="18" charset="0"/>
              </a:rPr>
              <a:t>x</a:t>
            </a:r>
            <a:r>
              <a:rPr lang="en-US" baseline="-25000" dirty="0" err="1" smtClean="0">
                <a:latin typeface="Cambria Math" pitchFamily="18" charset="0"/>
                <a:ea typeface="Cambria Math" pitchFamily="18" charset="0"/>
              </a:rPr>
              <a:t>k</a:t>
            </a:r>
            <a:r>
              <a:rPr lang="en-US" dirty="0" smtClean="0">
                <a:latin typeface="Cambria Math" pitchFamily="18" charset="0"/>
                <a:ea typeface="Cambria Math" pitchFamily="18" charset="0"/>
              </a:rPr>
              <a:t>))</a:t>
            </a:r>
            <a:r>
              <a:rPr lang="en-US" dirty="0" smtClean="0"/>
              <a:t>of degree </a:t>
            </a:r>
            <a:r>
              <a:rPr lang="en-US" dirty="0" smtClean="0">
                <a:latin typeface="Cambria Math" pitchFamily="18" charset="0"/>
                <a:ea typeface="Cambria Math" pitchFamily="18" charset="0"/>
              </a:rPr>
              <a:t>n </a:t>
            </a:r>
            <a:r>
              <a:rPr lang="en-US" dirty="0" smtClean="0"/>
              <a:t>in the variables </a:t>
            </a:r>
            <a:r>
              <a:rPr lang="en-US" dirty="0" err="1" smtClean="0">
                <a:latin typeface="Cambria Math" pitchFamily="18" charset="0"/>
                <a:ea typeface="Cambria Math" pitchFamily="18" charset="0"/>
              </a:rPr>
              <a:t>x</a:t>
            </a:r>
            <a:r>
              <a:rPr lang="en-US" baseline="-25000" dirty="0" err="1" smtClean="0">
                <a:latin typeface="Cambria Math" pitchFamily="18" charset="0"/>
                <a:ea typeface="Cambria Math" pitchFamily="18" charset="0"/>
              </a:rPr>
              <a:t>k</a:t>
            </a:r>
            <a:r>
              <a:rPr lang="en-US" dirty="0" smtClean="0"/>
              <a:t> .</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45</a:t>
            </a:fld>
            <a:endParaRPr lang="en-US" dirty="0"/>
          </a:p>
        </p:txBody>
      </p:sp>
      <p:graphicFrame>
        <p:nvGraphicFramePr>
          <p:cNvPr id="632838" name="Object 4"/>
          <p:cNvGraphicFramePr>
            <a:graphicFrameLocks noChangeAspect="1"/>
          </p:cNvGraphicFramePr>
          <p:nvPr/>
        </p:nvGraphicFramePr>
        <p:xfrm>
          <a:off x="738135" y="1712889"/>
          <a:ext cx="6502400" cy="1962150"/>
        </p:xfrm>
        <a:graphic>
          <a:graphicData uri="http://schemas.openxmlformats.org/presentationml/2006/ole">
            <mc:AlternateContent xmlns:mc="http://schemas.openxmlformats.org/markup-compatibility/2006">
              <mc:Choice xmlns:v="urn:schemas-microsoft-com:vml" Requires="v">
                <p:oleObj spid="_x0000_s632851" name="Equation" r:id="rId4" imgW="2730240" imgH="888840" progId="Equation.DSMT4">
                  <p:embed/>
                </p:oleObj>
              </mc:Choice>
              <mc:Fallback>
                <p:oleObj name="Equation" r:id="rId4" imgW="2730240" imgH="8888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35" y="1712889"/>
                        <a:ext cx="6502400" cy="196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2843" name="Object 4"/>
          <p:cNvGraphicFramePr>
            <a:graphicFrameLocks noChangeAspect="1"/>
          </p:cNvGraphicFramePr>
          <p:nvPr/>
        </p:nvGraphicFramePr>
        <p:xfrm>
          <a:off x="5630877" y="3867156"/>
          <a:ext cx="2871787" cy="1570037"/>
        </p:xfrm>
        <a:graphic>
          <a:graphicData uri="http://schemas.openxmlformats.org/presentationml/2006/ole">
            <mc:AlternateContent xmlns:mc="http://schemas.openxmlformats.org/markup-compatibility/2006">
              <mc:Choice xmlns:v="urn:schemas-microsoft-com:vml" Requires="v">
                <p:oleObj spid="_x0000_s632852" name="Equation" r:id="rId6" imgW="1206360" imgH="711000" progId="Equation.3">
                  <p:embed/>
                </p:oleObj>
              </mc:Choice>
              <mc:Fallback>
                <p:oleObj name="Equation" r:id="rId6" imgW="1206360" imgH="71100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0877" y="3867156"/>
                        <a:ext cx="2871787" cy="157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2844" name="Object 12"/>
          <p:cNvGraphicFramePr>
            <a:graphicFrameLocks noChangeAspect="1"/>
          </p:cNvGraphicFramePr>
          <p:nvPr/>
        </p:nvGraphicFramePr>
        <p:xfrm>
          <a:off x="226953" y="3867156"/>
          <a:ext cx="4203700" cy="1570037"/>
        </p:xfrm>
        <a:graphic>
          <a:graphicData uri="http://schemas.openxmlformats.org/presentationml/2006/ole">
            <mc:AlternateContent xmlns:mc="http://schemas.openxmlformats.org/markup-compatibility/2006">
              <mc:Choice xmlns:v="urn:schemas-microsoft-com:vml" Requires="v">
                <p:oleObj spid="_x0000_s632853" name="Equation" r:id="rId8" imgW="1765080" imgH="711000" progId="Equation.DSMT4">
                  <p:embed/>
                </p:oleObj>
              </mc:Choice>
              <mc:Fallback>
                <p:oleObj name="Equation" r:id="rId8" imgW="1765080" imgH="711000"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953" y="3867156"/>
                        <a:ext cx="4203700" cy="157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Content Placeholder 2"/>
          <p:cNvSpPr txBox="1">
            <a:spLocks/>
          </p:cNvSpPr>
          <p:nvPr/>
        </p:nvSpPr>
        <p:spPr>
          <a:xfrm>
            <a:off x="6507189" y="5291163"/>
            <a:ext cx="2636811" cy="803286"/>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For the system </a:t>
            </a: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Which is quadratic</a:t>
            </a: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CB2EC2F-79A6-42C2-B4C5-0483EF9F552B}" type="slidenum">
              <a:rPr lang="en-US" smtClean="0"/>
              <a:pPr>
                <a:defRPr/>
              </a:pPr>
              <a:t>46</a:t>
            </a:fld>
            <a:endParaRPr lang="en-US" dirty="0"/>
          </a:p>
        </p:txBody>
      </p:sp>
      <p:graphicFrame>
        <p:nvGraphicFramePr>
          <p:cNvPr id="748546" name="Object 2"/>
          <p:cNvGraphicFramePr>
            <a:graphicFrameLocks noChangeAspect="1"/>
          </p:cNvGraphicFramePr>
          <p:nvPr/>
        </p:nvGraphicFramePr>
        <p:xfrm>
          <a:off x="555570" y="1092168"/>
          <a:ext cx="5075306" cy="2336832"/>
        </p:xfrm>
        <a:graphic>
          <a:graphicData uri="http://schemas.openxmlformats.org/presentationml/2006/ole">
            <mc:AlternateContent xmlns:mc="http://schemas.openxmlformats.org/markup-compatibility/2006">
              <mc:Choice xmlns:v="urn:schemas-microsoft-com:vml" Requires="v">
                <p:oleObj spid="_x0000_s748556" name="Equation" r:id="rId3" imgW="2171520" imgH="1143000" progId="Equation.DSMT4">
                  <p:embed/>
                </p:oleObj>
              </mc:Choice>
              <mc:Fallback>
                <p:oleObj name="Equation" r:id="rId3" imgW="2171520" imgH="1143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70" y="1092168"/>
                        <a:ext cx="5075306" cy="233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ounded Rectangle 5"/>
          <p:cNvSpPr/>
          <p:nvPr/>
        </p:nvSpPr>
        <p:spPr>
          <a:xfrm>
            <a:off x="592083" y="2954331"/>
            <a:ext cx="2628936" cy="438156"/>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Content Placeholder 2"/>
          <p:cNvSpPr txBox="1">
            <a:spLocks/>
          </p:cNvSpPr>
          <p:nvPr/>
        </p:nvSpPr>
        <p:spPr>
          <a:xfrm>
            <a:off x="3440097" y="2954331"/>
            <a:ext cx="3432222" cy="401643"/>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Total energy of the system</a:t>
            </a: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sp>
        <p:nvSpPr>
          <p:cNvPr id="9" name="Content Placeholder 2"/>
          <p:cNvSpPr>
            <a:spLocks noGrp="1"/>
          </p:cNvSpPr>
          <p:nvPr>
            <p:ph idx="1"/>
          </p:nvPr>
        </p:nvSpPr>
        <p:spPr>
          <a:xfrm>
            <a:off x="409518" y="3611565"/>
            <a:ext cx="8507529" cy="1825650"/>
          </a:xfrm>
        </p:spPr>
        <p:txBody>
          <a:bodyPr>
            <a:normAutofit lnSpcReduction="10000"/>
          </a:bodyPr>
          <a:lstStyle/>
          <a:p>
            <a:pPr>
              <a:buFont typeface="Arial" pitchFamily="34" charset="0"/>
              <a:buChar char="•"/>
            </a:pPr>
            <a:r>
              <a:rPr lang="en-US" dirty="0" smtClean="0"/>
              <a:t>Suppose we regard the </a:t>
            </a:r>
            <a:r>
              <a:rPr lang="en-US" dirty="0" smtClean="0">
                <a:latin typeface="Cambria Math" pitchFamily="18" charset="0"/>
                <a:ea typeface="Cambria Math" pitchFamily="18" charset="0"/>
              </a:rPr>
              <a:t>n</a:t>
            </a:r>
            <a:r>
              <a:rPr lang="en-US" dirty="0" smtClean="0"/>
              <a:t> equations:</a:t>
            </a:r>
          </a:p>
          <a:p>
            <a:pPr>
              <a:buFont typeface="Arial" pitchFamily="34" charset="0"/>
              <a:buChar char="•"/>
            </a:pPr>
            <a:endParaRPr lang="en-US" dirty="0" smtClean="0"/>
          </a:p>
          <a:p>
            <a:pPr>
              <a:buNone/>
            </a:pPr>
            <a:endParaRPr lang="en-US" dirty="0" smtClean="0"/>
          </a:p>
          <a:p>
            <a:pPr>
              <a:buNone/>
            </a:pPr>
            <a:r>
              <a:rPr lang="en-US" dirty="0" smtClean="0"/>
              <a:t>   as solved for the </a:t>
            </a:r>
            <a:r>
              <a:rPr lang="en-US" dirty="0" err="1" smtClean="0">
                <a:latin typeface="Cambria Math" pitchFamily="18" charset="0"/>
                <a:ea typeface="Cambria Math" pitchFamily="18" charset="0"/>
              </a:rPr>
              <a:t>q’s</a:t>
            </a:r>
            <a:r>
              <a:rPr lang="en-US" dirty="0" smtClean="0"/>
              <a:t> in terms  of the </a:t>
            </a:r>
            <a:r>
              <a:rPr lang="en-US" dirty="0" err="1" smtClean="0">
                <a:latin typeface="Cambria Math" pitchFamily="18" charset="0"/>
                <a:ea typeface="Cambria Math" pitchFamily="18" charset="0"/>
              </a:rPr>
              <a:t>p’s</a:t>
            </a:r>
            <a:r>
              <a:rPr lang="en-US" dirty="0" smtClean="0"/>
              <a:t> and the </a:t>
            </a:r>
            <a:r>
              <a:rPr lang="en-US" dirty="0" err="1" smtClean="0">
                <a:latin typeface="Cambria Math" pitchFamily="18" charset="0"/>
                <a:ea typeface="Cambria Math" pitchFamily="18" charset="0"/>
              </a:rPr>
              <a:t>q’s</a:t>
            </a:r>
            <a:r>
              <a:rPr lang="en-US" dirty="0" smtClean="0"/>
              <a:t>:</a:t>
            </a:r>
          </a:p>
        </p:txBody>
      </p:sp>
      <p:graphicFrame>
        <p:nvGraphicFramePr>
          <p:cNvPr id="748548" name="Object 4"/>
          <p:cNvGraphicFramePr>
            <a:graphicFrameLocks noChangeAspect="1"/>
          </p:cNvGraphicFramePr>
          <p:nvPr/>
        </p:nvGraphicFramePr>
        <p:xfrm>
          <a:off x="1450975" y="4049713"/>
          <a:ext cx="3321050" cy="912812"/>
        </p:xfrm>
        <a:graphic>
          <a:graphicData uri="http://schemas.openxmlformats.org/presentationml/2006/ole">
            <mc:AlternateContent xmlns:mc="http://schemas.openxmlformats.org/markup-compatibility/2006">
              <mc:Choice xmlns:v="urn:schemas-microsoft-com:vml" Requires="v">
                <p:oleObj spid="_x0000_s748557" name="Equation" r:id="rId5" imgW="1663560" imgH="431640" progId="Equation.DSMT4">
                  <p:embed/>
                </p:oleObj>
              </mc:Choice>
              <mc:Fallback>
                <p:oleObj name="Equation" r:id="rId5" imgW="1663560" imgH="4316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0975" y="4049713"/>
                        <a:ext cx="3321050"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549" name="Object 5"/>
          <p:cNvGraphicFramePr>
            <a:graphicFrameLocks noChangeAspect="1"/>
          </p:cNvGraphicFramePr>
          <p:nvPr/>
        </p:nvGraphicFramePr>
        <p:xfrm>
          <a:off x="1577933" y="5400702"/>
          <a:ext cx="3979917" cy="1168416"/>
        </p:xfrm>
        <a:graphic>
          <a:graphicData uri="http://schemas.openxmlformats.org/presentationml/2006/ole">
            <mc:AlternateContent xmlns:mc="http://schemas.openxmlformats.org/markup-compatibility/2006">
              <mc:Choice xmlns:v="urn:schemas-microsoft-com:vml" Requires="v">
                <p:oleObj spid="_x0000_s748558" name="Equation" r:id="rId7" imgW="2565360" imgH="583920" progId="Equation.DSMT4">
                  <p:embed/>
                </p:oleObj>
              </mc:Choice>
              <mc:Fallback>
                <p:oleObj name="Equation" r:id="rId7" imgW="2565360" imgH="5839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7933" y="5400702"/>
                        <a:ext cx="3979917" cy="11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19" y="763551"/>
            <a:ext cx="2081240" cy="693747"/>
          </a:xfrm>
        </p:spPr>
        <p:txBody>
          <a:bodyPr>
            <a:normAutofit/>
          </a:bodyPr>
          <a:lstStyle/>
          <a:p>
            <a:pPr marL="274320" indent="-274320" eaLnBrk="1" fontAlgn="auto" hangingPunct="1">
              <a:spcAft>
                <a:spcPts val="0"/>
              </a:spcAft>
              <a:buClr>
                <a:schemeClr val="accent3"/>
              </a:buClr>
              <a:buFont typeface="Wingdings" pitchFamily="2" charset="2"/>
              <a:buChar char="q"/>
              <a:defRPr/>
            </a:pPr>
            <a:r>
              <a:rPr lang="en-US" b="1" dirty="0" smtClean="0">
                <a:solidFill>
                  <a:schemeClr val="tx2">
                    <a:lumMod val="60000"/>
                    <a:lumOff val="40000"/>
                  </a:schemeClr>
                </a:solidFill>
              </a:rPr>
              <a:t> </a:t>
            </a:r>
            <a:r>
              <a:rPr lang="en-US" b="1" i="1" dirty="0" smtClean="0">
                <a:effectLst>
                  <a:outerShdw blurRad="38100" dist="38100" dir="2700000" algn="tl">
                    <a:srgbClr val="000000">
                      <a:alpha val="43137"/>
                    </a:srgbClr>
                  </a:outerShdw>
                </a:effectLst>
              </a:rPr>
              <a:t>Example</a:t>
            </a:r>
            <a:r>
              <a:rPr lang="en-US" b="1" i="1" dirty="0" smtClean="0">
                <a:effectLst>
                  <a:outerShdw blurRad="38100" dist="38100" dir="2700000" algn="tl">
                    <a:srgbClr val="000000">
                      <a:alpha val="43137"/>
                    </a:srgbClr>
                  </a:outerShdw>
                </a:effectLst>
                <a:latin typeface="Cambria Math" pitchFamily="18" charset="0"/>
                <a:ea typeface="Cambria Math" pitchFamily="18" charset="0"/>
              </a:rPr>
              <a:t> </a:t>
            </a:r>
            <a:r>
              <a:rPr lang="en-US" b="1" i="1" dirty="0" smtClean="0">
                <a:effectLst>
                  <a:outerShdw blurRad="38100" dist="38100" dir="2700000" algn="tl">
                    <a:srgbClr val="000000">
                      <a:alpha val="43137"/>
                    </a:srgbClr>
                  </a:outerShdw>
                </a:effectLst>
              </a:rPr>
              <a:t>:</a:t>
            </a: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47</a:t>
            </a:fld>
            <a:endParaRPr lang="en-US" dirty="0"/>
          </a:p>
        </p:txBody>
      </p:sp>
      <p:graphicFrame>
        <p:nvGraphicFramePr>
          <p:cNvPr id="635907" name="Object 5"/>
          <p:cNvGraphicFramePr>
            <a:graphicFrameLocks noChangeAspect="1"/>
          </p:cNvGraphicFramePr>
          <p:nvPr/>
        </p:nvGraphicFramePr>
        <p:xfrm>
          <a:off x="677863" y="1238250"/>
          <a:ext cx="4324350" cy="1795463"/>
        </p:xfrm>
        <a:graphic>
          <a:graphicData uri="http://schemas.openxmlformats.org/presentationml/2006/ole">
            <mc:AlternateContent xmlns:mc="http://schemas.openxmlformats.org/markup-compatibility/2006">
              <mc:Choice xmlns:v="urn:schemas-microsoft-com:vml" Requires="v">
                <p:oleObj spid="_x0000_s635920" name="Equation" r:id="rId3" imgW="1815840" imgH="812520" progId="Equation.DSMT4">
                  <p:embed/>
                </p:oleObj>
              </mc:Choice>
              <mc:Fallback>
                <p:oleObj name="Equation" r:id="rId3" imgW="1815840" imgH="81252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3" y="1238250"/>
                        <a:ext cx="4324350" cy="179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7" name="Group 156"/>
          <p:cNvGrpSpPr/>
          <p:nvPr/>
        </p:nvGrpSpPr>
        <p:grpSpPr>
          <a:xfrm>
            <a:off x="7602579" y="2443149"/>
            <a:ext cx="730260" cy="1898676"/>
            <a:chOff x="7493040" y="2370123"/>
            <a:chExt cx="657234" cy="1751830"/>
          </a:xfrm>
        </p:grpSpPr>
        <p:grpSp>
          <p:nvGrpSpPr>
            <p:cNvPr id="150" name="Group 149"/>
            <p:cNvGrpSpPr/>
            <p:nvPr/>
          </p:nvGrpSpPr>
          <p:grpSpPr>
            <a:xfrm>
              <a:off x="7493040" y="2808279"/>
              <a:ext cx="657234" cy="1313674"/>
              <a:chOff x="5667390" y="2809073"/>
              <a:chExt cx="657234" cy="1313674"/>
            </a:xfrm>
          </p:grpSpPr>
          <p:sp>
            <p:nvSpPr>
              <p:cNvPr id="151" name="Oval 150"/>
              <p:cNvSpPr/>
              <p:nvPr/>
            </p:nvSpPr>
            <p:spPr>
              <a:xfrm>
                <a:off x="5667390" y="3100383"/>
                <a:ext cx="657234" cy="10223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52" name="Straight Arrow Connector 151"/>
              <p:cNvCxnSpPr>
                <a:stCxn id="151" idx="0"/>
              </p:cNvCxnSpPr>
              <p:nvPr/>
            </p:nvCxnSpPr>
            <p:spPr>
              <a:xfrm rot="5400000" flipH="1" flipV="1">
                <a:off x="5849955" y="2954331"/>
                <a:ext cx="292104" cy="158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grpSp>
        <p:graphicFrame>
          <p:nvGraphicFramePr>
            <p:cNvPr id="635909" name="Object 3"/>
            <p:cNvGraphicFramePr>
              <a:graphicFrameLocks noChangeAspect="1"/>
            </p:cNvGraphicFramePr>
            <p:nvPr/>
          </p:nvGraphicFramePr>
          <p:xfrm>
            <a:off x="7602579" y="2370123"/>
            <a:ext cx="438150" cy="504825"/>
          </p:xfrm>
          <a:graphic>
            <a:graphicData uri="http://schemas.openxmlformats.org/presentationml/2006/ole">
              <mc:AlternateContent xmlns:mc="http://schemas.openxmlformats.org/markup-compatibility/2006">
                <mc:Choice xmlns:v="urn:schemas-microsoft-com:vml" Requires="v">
                  <p:oleObj spid="_x0000_s635921" name="Equation" r:id="rId5" imgW="190440" imgH="228600" progId="Equation.3">
                    <p:embed/>
                  </p:oleObj>
                </mc:Choice>
                <mc:Fallback>
                  <p:oleObj name="Equation" r:id="rId5" imgW="190440" imgH="228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2579" y="2370123"/>
                          <a:ext cx="4381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6" name="Group 155"/>
          <p:cNvGrpSpPr/>
          <p:nvPr/>
        </p:nvGrpSpPr>
        <p:grpSpPr>
          <a:xfrm>
            <a:off x="5703903" y="2443149"/>
            <a:ext cx="693747" cy="1862163"/>
            <a:chOff x="5667390" y="2370123"/>
            <a:chExt cx="657234" cy="1752624"/>
          </a:xfrm>
        </p:grpSpPr>
        <p:grpSp>
          <p:nvGrpSpPr>
            <p:cNvPr id="149" name="Group 148"/>
            <p:cNvGrpSpPr/>
            <p:nvPr/>
          </p:nvGrpSpPr>
          <p:grpSpPr>
            <a:xfrm>
              <a:off x="5667390" y="2809073"/>
              <a:ext cx="657234" cy="1313674"/>
              <a:chOff x="5667390" y="2809073"/>
              <a:chExt cx="657234" cy="1313674"/>
            </a:xfrm>
          </p:grpSpPr>
          <p:sp>
            <p:nvSpPr>
              <p:cNvPr id="145" name="Oval 144"/>
              <p:cNvSpPr/>
              <p:nvPr/>
            </p:nvSpPr>
            <p:spPr>
              <a:xfrm>
                <a:off x="5667390" y="3100383"/>
                <a:ext cx="657234" cy="10223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48" name="Straight Arrow Connector 147"/>
              <p:cNvCxnSpPr>
                <a:stCxn id="145" idx="0"/>
              </p:cNvCxnSpPr>
              <p:nvPr/>
            </p:nvCxnSpPr>
            <p:spPr>
              <a:xfrm rot="5400000" flipH="1" flipV="1">
                <a:off x="5849955" y="2954331"/>
                <a:ext cx="292104" cy="158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grpSp>
        <p:graphicFrame>
          <p:nvGraphicFramePr>
            <p:cNvPr id="635910" name="Object 3"/>
            <p:cNvGraphicFramePr>
              <a:graphicFrameLocks noChangeAspect="1"/>
            </p:cNvGraphicFramePr>
            <p:nvPr/>
          </p:nvGraphicFramePr>
          <p:xfrm>
            <a:off x="5776929" y="2370123"/>
            <a:ext cx="438150" cy="504825"/>
          </p:xfrm>
          <a:graphic>
            <a:graphicData uri="http://schemas.openxmlformats.org/presentationml/2006/ole">
              <mc:AlternateContent xmlns:mc="http://schemas.openxmlformats.org/markup-compatibility/2006">
                <mc:Choice xmlns:v="urn:schemas-microsoft-com:vml" Requires="v">
                  <p:oleObj spid="_x0000_s635922" name="Equation" r:id="rId7" imgW="190440" imgH="228600" progId="Equation.3">
                    <p:embed/>
                  </p:oleObj>
                </mc:Choice>
                <mc:Fallback>
                  <p:oleObj name="Equation" r:id="rId7" imgW="19044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6929" y="2370123"/>
                          <a:ext cx="4381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35911" name="Object 3"/>
          <p:cNvGraphicFramePr>
            <a:graphicFrameLocks noChangeAspect="1"/>
          </p:cNvGraphicFramePr>
          <p:nvPr/>
        </p:nvGraphicFramePr>
        <p:xfrm>
          <a:off x="-30162" y="3211512"/>
          <a:ext cx="9174162" cy="3646488"/>
        </p:xfrm>
        <a:graphic>
          <a:graphicData uri="http://schemas.openxmlformats.org/presentationml/2006/ole">
            <mc:AlternateContent xmlns:mc="http://schemas.openxmlformats.org/markup-compatibility/2006">
              <mc:Choice xmlns:v="urn:schemas-microsoft-com:vml" Requires="v">
                <p:oleObj spid="_x0000_s635923" name="Equation" r:id="rId9" imgW="3987720" imgH="1650960" progId="Equation.DSMT4">
                  <p:embed/>
                </p:oleObj>
              </mc:Choice>
              <mc:Fallback>
                <p:oleObj name="Equation" r:id="rId9" imgW="3987720" imgH="165096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62" y="3211512"/>
                        <a:ext cx="9174162" cy="364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9" name="Straight Arrow Connector 158"/>
          <p:cNvCxnSpPr/>
          <p:nvPr/>
        </p:nvCxnSpPr>
        <p:spPr>
          <a:xfrm rot="5400000" flipH="1" flipV="1">
            <a:off x="4060817" y="4706956"/>
            <a:ext cx="766775" cy="766773"/>
          </a:xfrm>
          <a:prstGeom prst="straightConnector1">
            <a:avLst/>
          </a:prstGeom>
          <a:ln>
            <a:tailEnd type="none"/>
          </a:ln>
        </p:spPr>
        <p:style>
          <a:lnRef idx="1">
            <a:schemeClr val="accent3"/>
          </a:lnRef>
          <a:fillRef idx="0">
            <a:schemeClr val="accent3"/>
          </a:fillRef>
          <a:effectRef idx="0">
            <a:schemeClr val="accent3"/>
          </a:effectRef>
          <a:fontRef idx="minor">
            <a:schemeClr val="tx1"/>
          </a:fontRef>
        </p:style>
      </p:cxnSp>
      <p:cxnSp>
        <p:nvCxnSpPr>
          <p:cNvPr id="162" name="Straight Arrow Connector 161"/>
          <p:cNvCxnSpPr/>
          <p:nvPr/>
        </p:nvCxnSpPr>
        <p:spPr>
          <a:xfrm rot="5400000" flipH="1" flipV="1">
            <a:off x="5740415" y="4743469"/>
            <a:ext cx="766775" cy="766773"/>
          </a:xfrm>
          <a:prstGeom prst="straightConnector1">
            <a:avLst/>
          </a:prstGeom>
          <a:ln>
            <a:tailEnd type="none"/>
          </a:ln>
        </p:spPr>
        <p:style>
          <a:lnRef idx="1">
            <a:schemeClr val="accent3"/>
          </a:lnRef>
          <a:fillRef idx="0">
            <a:schemeClr val="accent3"/>
          </a:fillRef>
          <a:effectRef idx="0">
            <a:schemeClr val="accent3"/>
          </a:effectRef>
          <a:fontRef idx="minor">
            <a:schemeClr val="tx1"/>
          </a:fontRef>
        </p:style>
      </p:cxnSp>
      <p:sp>
        <p:nvSpPr>
          <p:cNvPr id="163" name="Right Arrow 162"/>
          <p:cNvSpPr/>
          <p:nvPr/>
        </p:nvSpPr>
        <p:spPr>
          <a:xfrm>
            <a:off x="8734482" y="6459579"/>
            <a:ext cx="365130" cy="32861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48</a:t>
            </a:fld>
            <a:endParaRPr lang="en-US" dirty="0"/>
          </a:p>
        </p:txBody>
      </p:sp>
      <p:sp>
        <p:nvSpPr>
          <p:cNvPr id="160" name="Cloud Callout 159"/>
          <p:cNvSpPr/>
          <p:nvPr/>
        </p:nvSpPr>
        <p:spPr>
          <a:xfrm>
            <a:off x="4316409" y="4889520"/>
            <a:ext cx="3833864" cy="1350981"/>
          </a:xfrm>
          <a:prstGeom prst="cloudCallout">
            <a:avLst>
              <a:gd name="adj1" fmla="val -60714"/>
              <a:gd name="adj2" fmla="val -5944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Hamilton’s canonical equations of motion</a:t>
            </a:r>
            <a:endParaRPr lang="en-US" sz="2000" dirty="0"/>
          </a:p>
        </p:txBody>
      </p:sp>
      <p:sp>
        <p:nvSpPr>
          <p:cNvPr id="164" name="Flowchart: Connector 163"/>
          <p:cNvSpPr/>
          <p:nvPr/>
        </p:nvSpPr>
        <p:spPr>
          <a:xfrm>
            <a:off x="1723986" y="3136896"/>
            <a:ext cx="2190780" cy="2300319"/>
          </a:xfrm>
          <a:prstGeom prst="flowChartConnector">
            <a:avLst/>
          </a:prstGeom>
          <a:solidFill>
            <a:schemeClr val="accent3">
              <a:lumMod val="20000"/>
              <a:lumOff val="80000"/>
              <a:alpha val="54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aphicFrame>
        <p:nvGraphicFramePr>
          <p:cNvPr id="636934" name="Object 3"/>
          <p:cNvGraphicFramePr>
            <a:graphicFrameLocks noChangeAspect="1"/>
          </p:cNvGraphicFramePr>
          <p:nvPr/>
        </p:nvGraphicFramePr>
        <p:xfrm>
          <a:off x="446088" y="1150938"/>
          <a:ext cx="7596187" cy="4067175"/>
        </p:xfrm>
        <a:graphic>
          <a:graphicData uri="http://schemas.openxmlformats.org/presentationml/2006/ole">
            <mc:AlternateContent xmlns:mc="http://schemas.openxmlformats.org/markup-compatibility/2006">
              <mc:Choice xmlns:v="urn:schemas-microsoft-com:vml" Requires="v">
                <p:oleObj spid="_x0000_s636937" name="Equation" r:id="rId3" imgW="3301920" imgH="1841400" progId="Equation.3">
                  <p:embed/>
                </p:oleObj>
              </mc:Choice>
              <mc:Fallback>
                <p:oleObj name="Equation" r:id="rId3" imgW="3301920" imgH="18414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1150938"/>
                        <a:ext cx="7596187"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17" y="763552"/>
            <a:ext cx="8734482" cy="1095389"/>
          </a:xfrm>
        </p:spPr>
        <p:txBody>
          <a:bodyPr>
            <a:normAutofit fontScale="92500"/>
          </a:bodyPr>
          <a:lstStyle/>
          <a:p>
            <a:pPr marL="274320" indent="-274320" eaLnBrk="1" fontAlgn="auto" hangingPunct="1">
              <a:spcAft>
                <a:spcPts val="0"/>
              </a:spcAft>
              <a:buClr>
                <a:schemeClr val="accent3"/>
              </a:buClr>
              <a:buFont typeface="Wingdings" pitchFamily="2" charset="2"/>
              <a:buChar char="q"/>
              <a:defRPr/>
            </a:pPr>
            <a:r>
              <a:rPr lang="en-US" b="1" dirty="0" smtClean="0">
                <a:solidFill>
                  <a:schemeClr val="tx2">
                    <a:lumMod val="60000"/>
                    <a:lumOff val="40000"/>
                  </a:schemeClr>
                </a:solidFill>
              </a:rPr>
              <a:t> </a:t>
            </a:r>
            <a:r>
              <a:rPr lang="en-US" b="1" i="1" dirty="0" smtClean="0">
                <a:effectLst>
                  <a:outerShdw blurRad="38100" dist="38100" dir="2700000" algn="tl">
                    <a:srgbClr val="000000">
                      <a:alpha val="43137"/>
                    </a:srgbClr>
                  </a:outerShdw>
                </a:effectLst>
              </a:rPr>
              <a:t>Examples</a:t>
            </a:r>
            <a:r>
              <a:rPr lang="en-US" b="1" i="1" dirty="0" smtClean="0">
                <a:effectLst>
                  <a:outerShdw blurRad="38100" dist="38100" dir="2700000" algn="tl">
                    <a:srgbClr val="000000">
                      <a:alpha val="43137"/>
                    </a:srgbClr>
                  </a:outerShdw>
                </a:effectLst>
                <a:ea typeface="Cambria Math" pitchFamily="18" charset="0"/>
              </a:rPr>
              <a:t> </a:t>
            </a:r>
            <a:r>
              <a:rPr lang="en-US" b="1" i="1" dirty="0" smtClean="0">
                <a:effectLst>
                  <a:outerShdw blurRad="38100" dist="38100" dir="2700000" algn="tl">
                    <a:srgbClr val="000000">
                      <a:alpha val="43137"/>
                    </a:srgbClr>
                  </a:outerShdw>
                </a:effectLst>
              </a:rPr>
              <a:t>:</a:t>
            </a:r>
          </a:p>
          <a:p>
            <a:pPr marL="514350" indent="-514350" eaLnBrk="1" fontAlgn="auto" hangingPunct="1">
              <a:spcAft>
                <a:spcPts val="0"/>
              </a:spcAft>
              <a:buClr>
                <a:schemeClr val="accent3"/>
              </a:buClr>
              <a:buFont typeface="+mj-lt"/>
              <a:buAutoNum type="arabicPeriod"/>
              <a:defRPr/>
            </a:pPr>
            <a:r>
              <a:rPr lang="en-US" dirty="0" smtClean="0">
                <a:effectLst>
                  <a:outerShdw blurRad="38100" dist="38100" dir="2700000" algn="tl">
                    <a:srgbClr val="000000">
                      <a:alpha val="43137"/>
                    </a:srgbClr>
                  </a:outerShdw>
                </a:effectLst>
              </a:rPr>
              <a:t>One – dimensional harmonic oscillator without damping.</a:t>
            </a: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49</a:t>
            </a:fld>
            <a:endParaRPr lang="en-US" dirty="0"/>
          </a:p>
        </p:txBody>
      </p:sp>
      <p:graphicFrame>
        <p:nvGraphicFramePr>
          <p:cNvPr id="635907" name="Object 5"/>
          <p:cNvGraphicFramePr>
            <a:graphicFrameLocks noChangeAspect="1"/>
          </p:cNvGraphicFramePr>
          <p:nvPr/>
        </p:nvGraphicFramePr>
        <p:xfrm>
          <a:off x="774648" y="1951070"/>
          <a:ext cx="5353050" cy="3814762"/>
        </p:xfrm>
        <a:graphic>
          <a:graphicData uri="http://schemas.openxmlformats.org/presentationml/2006/ole">
            <mc:AlternateContent xmlns:mc="http://schemas.openxmlformats.org/markup-compatibility/2006">
              <mc:Choice xmlns:v="urn:schemas-microsoft-com:vml" Requires="v">
                <p:oleObj spid="_x0000_s637957" name="Equation" r:id="rId3" imgW="2247840" imgH="1726920" progId="Equation.3">
                  <p:embed/>
                </p:oleObj>
              </mc:Choice>
              <mc:Fallback>
                <p:oleObj name="Equation" r:id="rId3" imgW="2247840" imgH="172692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648" y="1951070"/>
                        <a:ext cx="5353050" cy="3814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 name="Right Arrow 162"/>
          <p:cNvSpPr/>
          <p:nvPr/>
        </p:nvSpPr>
        <p:spPr>
          <a:xfrm>
            <a:off x="8734482" y="6459579"/>
            <a:ext cx="365130" cy="32861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4" y="800064"/>
            <a:ext cx="4125970" cy="1204929"/>
          </a:xfrm>
        </p:spPr>
        <p:txBody>
          <a:bodyPr>
            <a:normAutofit/>
          </a:bodyPr>
          <a:lstStyle/>
          <a:p>
            <a:pPr>
              <a:buFont typeface="Wingdings" pitchFamily="2" charset="2"/>
              <a:buChar char="Ø"/>
            </a:pPr>
            <a:r>
              <a:rPr lang="en-US" i="1" dirty="0" smtClean="0">
                <a:effectLst>
                  <a:outerShdw blurRad="38100" dist="38100" dir="2700000" algn="tl">
                    <a:srgbClr val="000000">
                      <a:alpha val="43137"/>
                    </a:srgbClr>
                  </a:outerShdw>
                </a:effectLst>
              </a:rPr>
              <a:t>Degrees of freedom:</a:t>
            </a:r>
          </a:p>
          <a:p>
            <a:pPr>
              <a:buNone/>
            </a:pPr>
            <a:endParaRPr lang="en-US" i="1" dirty="0" smtClean="0">
              <a:effectLst>
                <a:outerShdw blurRad="38100" dist="38100" dir="2700000" algn="tl">
                  <a:srgbClr val="000000">
                    <a:alpha val="43137"/>
                  </a:srgbClr>
                </a:outerShdw>
              </a:effectLst>
            </a:endParaRPr>
          </a:p>
          <a:p>
            <a:pPr>
              <a:buNone/>
            </a:pPr>
            <a:endParaRPr lang="en-US" i="1" dirty="0" smtClean="0">
              <a:effectLst>
                <a:outerShdw blurRad="38100" dist="38100" dir="2700000" algn="tl">
                  <a:srgbClr val="000000">
                    <a:alpha val="43137"/>
                  </a:srgbClr>
                </a:outerShdw>
              </a:effectLst>
            </a:endParaRP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5</a:t>
            </a:fld>
            <a:endParaRPr lang="en-US" dirty="0"/>
          </a:p>
        </p:txBody>
      </p:sp>
      <p:sp>
        <p:nvSpPr>
          <p:cNvPr id="44" name="TextBox 43"/>
          <p:cNvSpPr txBox="1"/>
          <p:nvPr/>
        </p:nvSpPr>
        <p:spPr>
          <a:xfrm>
            <a:off x="738135" y="1384272"/>
            <a:ext cx="8251938" cy="1754326"/>
          </a:xfrm>
          <a:prstGeom prst="rect">
            <a:avLst/>
          </a:prstGeom>
          <a:noFill/>
        </p:spPr>
        <p:txBody>
          <a:bodyPr wrap="square" rtlCol="0">
            <a:spAutoFit/>
          </a:bodyPr>
          <a:lstStyle/>
          <a:p>
            <a:pPr algn="just"/>
            <a:r>
              <a:rPr lang="en-US" dirty="0" smtClean="0">
                <a:latin typeface="+mn-lt"/>
              </a:rPr>
              <a:t>The number of coordinates required to specify the position of a system of one or more particles is called the </a:t>
            </a:r>
            <a:r>
              <a:rPr lang="en-US" i="1" dirty="0" smtClean="0">
                <a:latin typeface="+mn-lt"/>
              </a:rPr>
              <a:t>number of degrees </a:t>
            </a:r>
            <a:r>
              <a:rPr lang="en-US" dirty="0" smtClean="0">
                <a:latin typeface="+mn-lt"/>
              </a:rPr>
              <a:t>of freedom of the system.</a:t>
            </a:r>
          </a:p>
          <a:p>
            <a:pPr algn="just"/>
            <a:endParaRPr lang="en-US" dirty="0" smtClean="0">
              <a:latin typeface="+mn-lt"/>
            </a:endParaRPr>
          </a:p>
          <a:p>
            <a:pPr algn="just"/>
            <a:r>
              <a:rPr lang="en-US" dirty="0" smtClean="0">
                <a:latin typeface="+mn-lt"/>
              </a:rPr>
              <a:t>If the system is a single particle, the Cartesian coordinates are expressible as functions of the generalized coordinates:</a:t>
            </a:r>
          </a:p>
          <a:p>
            <a:pPr algn="just"/>
            <a:endParaRPr lang="en-US" dirty="0" smtClean="0"/>
          </a:p>
        </p:txBody>
      </p:sp>
      <p:graphicFrame>
        <p:nvGraphicFramePr>
          <p:cNvPr id="736259" name="Object 3"/>
          <p:cNvGraphicFramePr>
            <a:graphicFrameLocks noChangeAspect="1"/>
          </p:cNvGraphicFramePr>
          <p:nvPr/>
        </p:nvGraphicFramePr>
        <p:xfrm>
          <a:off x="827088" y="2808288"/>
          <a:ext cx="1174750" cy="511175"/>
        </p:xfrm>
        <a:graphic>
          <a:graphicData uri="http://schemas.openxmlformats.org/presentationml/2006/ole">
            <mc:AlternateContent xmlns:mc="http://schemas.openxmlformats.org/markup-compatibility/2006">
              <mc:Choice xmlns:v="urn:schemas-microsoft-com:vml" Requires="v">
                <p:oleObj spid="_x0000_s736269" name="Equation" r:id="rId3" imgW="787320" imgH="253800" progId="Equation.DSMT4">
                  <p:embed/>
                </p:oleObj>
              </mc:Choice>
              <mc:Fallback>
                <p:oleObj name="Equation" r:id="rId3" imgW="787320" imgH="253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808288"/>
                        <a:ext cx="117475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TextBox 46"/>
          <p:cNvSpPr txBox="1"/>
          <p:nvPr/>
        </p:nvSpPr>
        <p:spPr>
          <a:xfrm>
            <a:off x="2892402" y="2844792"/>
            <a:ext cx="5440437" cy="369332"/>
          </a:xfrm>
          <a:prstGeom prst="rect">
            <a:avLst/>
          </a:prstGeom>
          <a:noFill/>
        </p:spPr>
        <p:txBody>
          <a:bodyPr wrap="square" rtlCol="0">
            <a:spAutoFit/>
          </a:bodyPr>
          <a:lstStyle/>
          <a:p>
            <a:r>
              <a:rPr lang="en-US" dirty="0" smtClean="0">
                <a:latin typeface="+mn-lt"/>
              </a:rPr>
              <a:t>(one degree of freedom - motion on a curve)</a:t>
            </a:r>
            <a:endParaRPr lang="en-US" dirty="0">
              <a:latin typeface="+mn-lt"/>
            </a:endParaRPr>
          </a:p>
        </p:txBody>
      </p:sp>
      <p:sp>
        <p:nvSpPr>
          <p:cNvPr id="48" name="TextBox 47"/>
          <p:cNvSpPr txBox="1"/>
          <p:nvPr/>
        </p:nvSpPr>
        <p:spPr>
          <a:xfrm>
            <a:off x="2965428" y="3757617"/>
            <a:ext cx="5440437" cy="369332"/>
          </a:xfrm>
          <a:prstGeom prst="rect">
            <a:avLst/>
          </a:prstGeom>
          <a:noFill/>
        </p:spPr>
        <p:txBody>
          <a:bodyPr wrap="square" rtlCol="0">
            <a:spAutoFit/>
          </a:bodyPr>
          <a:lstStyle/>
          <a:p>
            <a:r>
              <a:rPr lang="en-US" dirty="0" smtClean="0">
                <a:latin typeface="+mn-lt"/>
              </a:rPr>
              <a:t>(two degrees of freedom - motion on a surface)</a:t>
            </a:r>
            <a:endParaRPr lang="en-US" dirty="0">
              <a:latin typeface="+mn-lt"/>
            </a:endParaRPr>
          </a:p>
        </p:txBody>
      </p:sp>
      <p:graphicFrame>
        <p:nvGraphicFramePr>
          <p:cNvPr id="736261" name="Object 5"/>
          <p:cNvGraphicFramePr>
            <a:graphicFrameLocks noChangeAspect="1"/>
          </p:cNvGraphicFramePr>
          <p:nvPr/>
        </p:nvGraphicFramePr>
        <p:xfrm>
          <a:off x="806450" y="3441700"/>
          <a:ext cx="1944688" cy="1035050"/>
        </p:xfrm>
        <a:graphic>
          <a:graphicData uri="http://schemas.openxmlformats.org/presentationml/2006/ole">
            <mc:AlternateContent xmlns:mc="http://schemas.openxmlformats.org/markup-compatibility/2006">
              <mc:Choice xmlns:v="urn:schemas-microsoft-com:vml" Requires="v">
                <p:oleObj spid="_x0000_s736270" name="Equation" r:id="rId5" imgW="952200" imgH="533160" progId="Equation.DSMT4">
                  <p:embed/>
                </p:oleObj>
              </mc:Choice>
              <mc:Fallback>
                <p:oleObj name="Equation" r:id="rId5" imgW="952200" imgH="5331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450" y="3441700"/>
                        <a:ext cx="1944688"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6262" name="Object 6"/>
          <p:cNvGraphicFramePr>
            <a:graphicFrameLocks noChangeAspect="1"/>
          </p:cNvGraphicFramePr>
          <p:nvPr/>
        </p:nvGraphicFramePr>
        <p:xfrm>
          <a:off x="696913" y="4756150"/>
          <a:ext cx="2333625" cy="1527175"/>
        </p:xfrm>
        <a:graphic>
          <a:graphicData uri="http://schemas.openxmlformats.org/presentationml/2006/ole">
            <mc:AlternateContent xmlns:mc="http://schemas.openxmlformats.org/markup-compatibility/2006">
              <mc:Choice xmlns:v="urn:schemas-microsoft-com:vml" Requires="v">
                <p:oleObj spid="_x0000_s736271" name="Equation" r:id="rId7" imgW="1143000" imgH="787320" progId="Equation.DSMT4">
                  <p:embed/>
                </p:oleObj>
              </mc:Choice>
              <mc:Fallback>
                <p:oleObj name="Equation" r:id="rId7" imgW="1143000" imgH="7873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913" y="4756150"/>
                        <a:ext cx="2333625"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 name="TextBox 50"/>
          <p:cNvSpPr txBox="1"/>
          <p:nvPr/>
        </p:nvSpPr>
        <p:spPr>
          <a:xfrm>
            <a:off x="3074967" y="5291163"/>
            <a:ext cx="5440437" cy="369332"/>
          </a:xfrm>
          <a:prstGeom prst="rect">
            <a:avLst/>
          </a:prstGeom>
          <a:noFill/>
        </p:spPr>
        <p:txBody>
          <a:bodyPr wrap="square" rtlCol="0">
            <a:spAutoFit/>
          </a:bodyPr>
          <a:lstStyle/>
          <a:p>
            <a:r>
              <a:rPr lang="en-US" dirty="0" smtClean="0">
                <a:latin typeface="+mn-lt"/>
              </a:rPr>
              <a:t>(three degrees of freedom - motion  in space)</a:t>
            </a:r>
            <a:endParaRPr lang="en-US" dirty="0">
              <a:latin typeface="+mn-lt"/>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50</a:t>
            </a:fld>
            <a:endParaRPr lang="en-US" dirty="0"/>
          </a:p>
        </p:txBody>
      </p:sp>
      <p:graphicFrame>
        <p:nvGraphicFramePr>
          <p:cNvPr id="635907" name="Object 5"/>
          <p:cNvGraphicFramePr>
            <a:graphicFrameLocks noChangeAspect="1"/>
          </p:cNvGraphicFramePr>
          <p:nvPr/>
        </p:nvGraphicFramePr>
        <p:xfrm>
          <a:off x="528638" y="946150"/>
          <a:ext cx="5143500" cy="4879975"/>
        </p:xfrm>
        <a:graphic>
          <a:graphicData uri="http://schemas.openxmlformats.org/presentationml/2006/ole">
            <mc:AlternateContent xmlns:mc="http://schemas.openxmlformats.org/markup-compatibility/2006">
              <mc:Choice xmlns:v="urn:schemas-microsoft-com:vml" Requires="v">
                <p:oleObj spid="_x0000_s652293" name="Equation" r:id="rId3" imgW="2158920" imgH="2209680" progId="Equation.DSMT4">
                  <p:embed/>
                </p:oleObj>
              </mc:Choice>
              <mc:Fallback>
                <p:oleObj name="Equation" r:id="rId3" imgW="2158920" imgH="22096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8" y="946150"/>
                        <a:ext cx="5143500" cy="487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 name="Right Arrow 162"/>
          <p:cNvSpPr/>
          <p:nvPr/>
        </p:nvSpPr>
        <p:spPr>
          <a:xfrm>
            <a:off x="8734482" y="6459579"/>
            <a:ext cx="365130" cy="32861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5" name="Double Bracket 144"/>
          <p:cNvSpPr/>
          <p:nvPr/>
        </p:nvSpPr>
        <p:spPr>
          <a:xfrm>
            <a:off x="2892402" y="763551"/>
            <a:ext cx="2774988" cy="2555910"/>
          </a:xfrm>
          <a:prstGeom prst="bracketPair">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17" y="690525"/>
            <a:ext cx="4133844" cy="620720"/>
          </a:xfrm>
        </p:spPr>
        <p:txBody>
          <a:bodyPr>
            <a:normAutofit fontScale="92500"/>
          </a:bodyPr>
          <a:lstStyle/>
          <a:p>
            <a:pPr marL="514350" indent="-514350" eaLnBrk="1" fontAlgn="auto" hangingPunct="1">
              <a:spcAft>
                <a:spcPts val="0"/>
              </a:spcAft>
              <a:buClr>
                <a:schemeClr val="accent3"/>
              </a:buClr>
              <a:buFont typeface="+mj-lt"/>
              <a:buAutoNum type="arabicPeriod" startAt="2"/>
              <a:defRPr/>
            </a:pPr>
            <a:r>
              <a:rPr lang="en-US" dirty="0" smtClean="0">
                <a:effectLst>
                  <a:outerShdw blurRad="38100" dist="38100" dir="2700000" algn="tl">
                    <a:srgbClr val="000000">
                      <a:alpha val="43137"/>
                    </a:srgbClr>
                  </a:outerShdw>
                </a:effectLst>
              </a:rPr>
              <a:t>Particle in a central field.</a:t>
            </a: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51</a:t>
            </a:fld>
            <a:endParaRPr lang="en-US" dirty="0"/>
          </a:p>
        </p:txBody>
      </p:sp>
      <p:graphicFrame>
        <p:nvGraphicFramePr>
          <p:cNvPr id="635907" name="Object 5"/>
          <p:cNvGraphicFramePr>
            <a:graphicFrameLocks noChangeAspect="1"/>
          </p:cNvGraphicFramePr>
          <p:nvPr/>
        </p:nvGraphicFramePr>
        <p:xfrm>
          <a:off x="738135" y="1079500"/>
          <a:ext cx="5805488" cy="5778500"/>
        </p:xfrm>
        <a:graphic>
          <a:graphicData uri="http://schemas.openxmlformats.org/presentationml/2006/ole">
            <mc:AlternateContent xmlns:mc="http://schemas.openxmlformats.org/markup-compatibility/2006">
              <mc:Choice xmlns:v="urn:schemas-microsoft-com:vml" Requires="v">
                <p:oleObj spid="_x0000_s653317" name="Equation" r:id="rId3" imgW="2438280" imgH="2616120" progId="Equation.3">
                  <p:embed/>
                </p:oleObj>
              </mc:Choice>
              <mc:Fallback>
                <p:oleObj name="Equation" r:id="rId3" imgW="2438280" imgH="261612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35" y="1079500"/>
                        <a:ext cx="5805488" cy="577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17" y="690525"/>
            <a:ext cx="5010156" cy="62072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i="1" dirty="0" smtClean="0">
                <a:effectLst>
                  <a:outerShdw blurRad="38100" dist="38100" dir="2700000" algn="tl">
                    <a:srgbClr val="000000">
                      <a:alpha val="43137"/>
                    </a:srgbClr>
                  </a:outerShdw>
                </a:effectLst>
              </a:rPr>
              <a:t>The Hamiltonian Equations:</a:t>
            </a: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52</a:t>
            </a:fld>
            <a:endParaRPr lang="en-US" dirty="0"/>
          </a:p>
        </p:txBody>
      </p:sp>
      <p:graphicFrame>
        <p:nvGraphicFramePr>
          <p:cNvPr id="635907" name="Object 5"/>
          <p:cNvGraphicFramePr>
            <a:graphicFrameLocks noChangeAspect="1"/>
          </p:cNvGraphicFramePr>
          <p:nvPr/>
        </p:nvGraphicFramePr>
        <p:xfrm>
          <a:off x="701622" y="1165194"/>
          <a:ext cx="6440488" cy="5273675"/>
        </p:xfrm>
        <a:graphic>
          <a:graphicData uri="http://schemas.openxmlformats.org/presentationml/2006/ole">
            <mc:AlternateContent xmlns:mc="http://schemas.openxmlformats.org/markup-compatibility/2006">
              <mc:Choice xmlns:v="urn:schemas-microsoft-com:vml" Requires="v">
                <p:oleObj spid="_x0000_s655365" name="Equation" r:id="rId3" imgW="2705040" imgH="2387520" progId="Equation.3">
                  <p:embed/>
                </p:oleObj>
              </mc:Choice>
              <mc:Fallback>
                <p:oleObj name="Equation" r:id="rId3" imgW="2705040" imgH="238752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22" y="1165194"/>
                        <a:ext cx="6440488" cy="527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 name="Right Arrow 142"/>
          <p:cNvSpPr/>
          <p:nvPr/>
        </p:nvSpPr>
        <p:spPr>
          <a:xfrm>
            <a:off x="8734482" y="6459579"/>
            <a:ext cx="365130" cy="32861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16" y="1274732"/>
            <a:ext cx="8588431" cy="4527613"/>
          </a:xfrm>
        </p:spPr>
        <p:txBody>
          <a:bodyPr>
            <a:normAutofit/>
          </a:bodyPr>
          <a:lstStyle/>
          <a:p>
            <a:pPr marL="274320" indent="-274320" eaLnBrk="1" fontAlgn="auto" hangingPunct="1">
              <a:spcAft>
                <a:spcPts val="0"/>
              </a:spcAft>
              <a:buClr>
                <a:schemeClr val="accent3"/>
              </a:buClr>
              <a:buFont typeface="Arial" pitchFamily="34" charset="0"/>
              <a:buChar char="•"/>
              <a:defRPr/>
            </a:pPr>
            <a:r>
              <a:rPr lang="en-US" dirty="0" smtClean="0"/>
              <a:t>The last two equations yield the constancy of angular momentum:</a:t>
            </a:r>
          </a:p>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None/>
              <a:defRPr/>
            </a:pPr>
            <a:endParaRPr lang="en-US" dirty="0" smtClean="0"/>
          </a:p>
          <a:p>
            <a:pPr marL="274320" indent="-274320" eaLnBrk="1" fontAlgn="auto" hangingPunct="1">
              <a:spcAft>
                <a:spcPts val="0"/>
              </a:spcAft>
              <a:buClr>
                <a:schemeClr val="accent3"/>
              </a:buClr>
              <a:buNone/>
              <a:defRPr/>
            </a:pPr>
            <a:endParaRPr lang="en-US" dirty="0" smtClean="0"/>
          </a:p>
          <a:p>
            <a:pPr marL="274320" indent="-274320" eaLnBrk="1" fontAlgn="auto" hangingPunct="1">
              <a:spcAft>
                <a:spcPts val="0"/>
              </a:spcAft>
              <a:buClr>
                <a:schemeClr val="accent3"/>
              </a:buClr>
              <a:buNone/>
              <a:defRPr/>
            </a:pPr>
            <a:r>
              <a:rPr lang="en-US" dirty="0" smtClean="0"/>
              <a:t>    from which the first two give:</a:t>
            </a:r>
          </a:p>
          <a:p>
            <a:pPr marL="274320" indent="-274320" eaLnBrk="1" fontAlgn="auto" hangingPunct="1">
              <a:spcAft>
                <a:spcPts val="0"/>
              </a:spcAft>
              <a:buClr>
                <a:schemeClr val="accent3"/>
              </a:buClr>
              <a:buNone/>
              <a:defRPr/>
            </a:pPr>
            <a:endParaRPr lang="en-US" dirty="0" smtClean="0"/>
          </a:p>
          <a:p>
            <a:pPr marL="274320" indent="-274320" eaLnBrk="1" fontAlgn="auto" hangingPunct="1">
              <a:spcAft>
                <a:spcPts val="0"/>
              </a:spcAft>
              <a:buClr>
                <a:schemeClr val="accent3"/>
              </a:buClr>
              <a:buNone/>
              <a:defRPr/>
            </a:pPr>
            <a:endParaRPr lang="en-US" dirty="0" smtClean="0"/>
          </a:p>
          <a:p>
            <a:pPr marL="274320" indent="-274320" eaLnBrk="1" fontAlgn="auto" hangingPunct="1">
              <a:spcAft>
                <a:spcPts val="0"/>
              </a:spcAft>
              <a:buClr>
                <a:schemeClr val="accent3"/>
              </a:buClr>
              <a:buNone/>
              <a:defRPr/>
            </a:pPr>
            <a:r>
              <a:rPr lang="en-US" dirty="0" smtClean="0"/>
              <a:t>    for the radial equation of motion.</a:t>
            </a: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53</a:t>
            </a:fld>
            <a:endParaRPr lang="en-US" dirty="0"/>
          </a:p>
        </p:txBody>
      </p:sp>
      <p:graphicFrame>
        <p:nvGraphicFramePr>
          <p:cNvPr id="656387" name="Object 5"/>
          <p:cNvGraphicFramePr>
            <a:graphicFrameLocks noChangeAspect="1"/>
          </p:cNvGraphicFramePr>
          <p:nvPr/>
        </p:nvGraphicFramePr>
        <p:xfrm>
          <a:off x="1943064" y="2114532"/>
          <a:ext cx="2085975" cy="954088"/>
        </p:xfrm>
        <a:graphic>
          <a:graphicData uri="http://schemas.openxmlformats.org/presentationml/2006/ole">
            <mc:AlternateContent xmlns:mc="http://schemas.openxmlformats.org/markup-compatibility/2006">
              <mc:Choice xmlns:v="urn:schemas-microsoft-com:vml" Requires="v">
                <p:oleObj spid="_x0000_s656393" name="Equation" r:id="rId3" imgW="876240" imgH="431640" progId="Equation.3">
                  <p:embed/>
                </p:oleObj>
              </mc:Choice>
              <mc:Fallback>
                <p:oleObj name="Equation" r:id="rId3" imgW="876240" imgH="4316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064" y="2114532"/>
                        <a:ext cx="2085975" cy="95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6388" name="Object 5"/>
          <p:cNvGraphicFramePr>
            <a:graphicFrameLocks noChangeAspect="1"/>
          </p:cNvGraphicFramePr>
          <p:nvPr/>
        </p:nvGraphicFramePr>
        <p:xfrm>
          <a:off x="4170357" y="4013208"/>
          <a:ext cx="3536950" cy="925513"/>
        </p:xfrm>
        <a:graphic>
          <a:graphicData uri="http://schemas.openxmlformats.org/presentationml/2006/ole">
            <mc:AlternateContent xmlns:mc="http://schemas.openxmlformats.org/markup-compatibility/2006">
              <mc:Choice xmlns:v="urn:schemas-microsoft-com:vml" Requires="v">
                <p:oleObj spid="_x0000_s656394" name="Equation" r:id="rId5" imgW="1485720" imgH="419040" progId="Equation.3">
                  <p:embed/>
                </p:oleObj>
              </mc:Choice>
              <mc:Fallback>
                <p:oleObj name="Equation" r:id="rId5" imgW="1485720" imgH="4190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57" y="4013208"/>
                        <a:ext cx="3536950" cy="92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3" y="873090"/>
            <a:ext cx="8507529" cy="5549976"/>
          </a:xfrm>
        </p:spPr>
        <p:txBody>
          <a:bodyPr>
            <a:normAutofit/>
          </a:bodyPr>
          <a:lstStyle/>
          <a:p>
            <a:pPr>
              <a:buFont typeface="Wingdings" pitchFamily="2" charset="2"/>
              <a:buChar char="Ø"/>
            </a:pPr>
            <a:r>
              <a:rPr lang="en-US" b="1" i="1" dirty="0" smtClean="0"/>
              <a:t>   Some Observations:</a:t>
            </a:r>
          </a:p>
          <a:p>
            <a:pPr>
              <a:buFont typeface="Arial" pitchFamily="34" charset="0"/>
              <a:buChar char="•"/>
            </a:pPr>
            <a:r>
              <a:rPr lang="en-US" i="1" dirty="0" smtClean="0">
                <a:effectLst>
                  <a:outerShdw blurRad="38100" dist="38100" dir="2700000" algn="tl">
                    <a:srgbClr val="000000">
                      <a:alpha val="43137"/>
                    </a:srgbClr>
                  </a:outerShdw>
                </a:effectLst>
              </a:rPr>
              <a:t>   </a:t>
            </a:r>
            <a:r>
              <a:rPr lang="en-US" dirty="0" smtClean="0"/>
              <a:t>If </a:t>
            </a:r>
            <a:r>
              <a:rPr lang="en-US" i="1" dirty="0" smtClean="0">
                <a:latin typeface="Cambria Math" pitchFamily="18" charset="0"/>
                <a:ea typeface="Cambria Math" pitchFamily="18" charset="0"/>
              </a:rPr>
              <a:t>L</a:t>
            </a:r>
            <a:r>
              <a:rPr lang="en-US" dirty="0" smtClean="0"/>
              <a:t> does not depend explicitly on </a:t>
            </a:r>
            <a:r>
              <a:rPr lang="en-US" i="1" dirty="0" smtClean="0">
                <a:latin typeface="Cambria Math" pitchFamily="18" charset="0"/>
                <a:ea typeface="Cambria Math" pitchFamily="18" charset="0"/>
              </a:rPr>
              <a:t>q </a:t>
            </a:r>
            <a:r>
              <a:rPr lang="en-US" dirty="0" smtClean="0"/>
              <a:t>:</a:t>
            </a:r>
          </a:p>
          <a:p>
            <a:pPr>
              <a:buNone/>
            </a:pPr>
            <a:r>
              <a:rPr lang="en-US" dirty="0" smtClean="0"/>
              <a:t>      Then</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r>
              <a:rPr lang="en-US" dirty="0" smtClean="0"/>
              <a:t>                     : is called the generalized momenta conjugate </a:t>
            </a:r>
          </a:p>
          <a:p>
            <a:pPr>
              <a:buNone/>
            </a:pPr>
            <a:r>
              <a:rPr lang="en-US" dirty="0" smtClean="0"/>
              <a:t>                        to the generalized coordinate </a:t>
            </a:r>
            <a:r>
              <a:rPr lang="en-US" dirty="0" err="1" smtClean="0">
                <a:latin typeface="Cambria Math" pitchFamily="18" charset="0"/>
                <a:ea typeface="Cambria Math" pitchFamily="18" charset="0"/>
              </a:rPr>
              <a:t>q</a:t>
            </a:r>
            <a:r>
              <a:rPr lang="en-US" baseline="-25000" dirty="0" err="1" smtClean="0">
                <a:latin typeface="Cambria Math" pitchFamily="18" charset="0"/>
                <a:ea typeface="Cambria Math" pitchFamily="18" charset="0"/>
              </a:rPr>
              <a:t>i</a:t>
            </a:r>
            <a:r>
              <a:rPr lang="en-US" dirty="0" smtClean="0"/>
              <a:t>.</a:t>
            </a: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54</a:t>
            </a:fld>
            <a:endParaRPr lang="en-US" dirty="0"/>
          </a:p>
        </p:txBody>
      </p:sp>
      <p:graphicFrame>
        <p:nvGraphicFramePr>
          <p:cNvPr id="534529" name="Object 2"/>
          <p:cNvGraphicFramePr>
            <a:graphicFrameLocks noChangeAspect="1"/>
          </p:cNvGraphicFramePr>
          <p:nvPr/>
        </p:nvGraphicFramePr>
        <p:xfrm>
          <a:off x="2019300" y="2260600"/>
          <a:ext cx="4144963" cy="1962150"/>
        </p:xfrm>
        <a:graphic>
          <a:graphicData uri="http://schemas.openxmlformats.org/presentationml/2006/ole">
            <mc:AlternateContent xmlns:mc="http://schemas.openxmlformats.org/markup-compatibility/2006">
              <mc:Choice xmlns:v="urn:schemas-microsoft-com:vml" Requires="v">
                <p:oleObj spid="_x0000_s586760" name="Equation" r:id="rId3" imgW="1739880" imgH="888840" progId="Equation.DSMT4">
                  <p:embed/>
                </p:oleObj>
              </mc:Choice>
              <mc:Fallback>
                <p:oleObj name="Equation" r:id="rId3" imgW="1739880" imgH="8888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2260600"/>
                        <a:ext cx="4144963" cy="196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30" name="Object 2"/>
          <p:cNvGraphicFramePr>
            <a:graphicFrameLocks noChangeAspect="1"/>
          </p:cNvGraphicFramePr>
          <p:nvPr/>
        </p:nvGraphicFramePr>
        <p:xfrm>
          <a:off x="879475" y="4519613"/>
          <a:ext cx="1422400" cy="954087"/>
        </p:xfrm>
        <a:graphic>
          <a:graphicData uri="http://schemas.openxmlformats.org/presentationml/2006/ole">
            <mc:AlternateContent xmlns:mc="http://schemas.openxmlformats.org/markup-compatibility/2006">
              <mc:Choice xmlns:v="urn:schemas-microsoft-com:vml" Requires="v">
                <p:oleObj spid="_x0000_s586761" name="Equation" r:id="rId5" imgW="596880" imgH="431640" progId="Equation.DSMT4">
                  <p:embed/>
                </p:oleObj>
              </mc:Choice>
              <mc:Fallback>
                <p:oleObj name="Equation" r:id="rId5" imgW="59688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475" y="4519613"/>
                        <a:ext cx="1422400" cy="95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80" y="1055655"/>
            <a:ext cx="8617068" cy="5221359"/>
          </a:xfrm>
        </p:spPr>
        <p:txBody>
          <a:bodyPr>
            <a:normAutofit/>
          </a:bodyPr>
          <a:lstStyle/>
          <a:p>
            <a:pPr>
              <a:buFont typeface="Wingdings" pitchFamily="2" charset="2"/>
              <a:buChar char="q"/>
              <a:defRPr/>
            </a:pPr>
            <a:r>
              <a:rPr lang="en-US" b="1" dirty="0" smtClean="0">
                <a:solidFill>
                  <a:schemeClr val="tx2">
                    <a:lumMod val="60000"/>
                    <a:lumOff val="40000"/>
                  </a:schemeClr>
                </a:solidFill>
              </a:rPr>
              <a:t> </a:t>
            </a:r>
            <a:r>
              <a:rPr lang="en-US" sz="2800" b="1" i="1" dirty="0" smtClean="0"/>
              <a:t>Example (1)</a:t>
            </a:r>
          </a:p>
          <a:p>
            <a:pPr marL="274320" indent="-274320" eaLnBrk="1" fontAlgn="auto" hangingPunct="1">
              <a:spcAft>
                <a:spcPts val="0"/>
              </a:spcAft>
              <a:buClr>
                <a:schemeClr val="accent3"/>
              </a:buClr>
              <a:buFont typeface="Wingdings" pitchFamily="2" charset="2"/>
              <a:buChar char="q"/>
              <a:defRPr/>
            </a:pPr>
            <a:endParaRPr lang="en-US" b="1" i="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Wingdings" pitchFamily="2" charset="2"/>
              <a:buChar char="q"/>
              <a:defRPr/>
            </a:pPr>
            <a:endParaRPr lang="en-US" b="1" i="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Wingdings" pitchFamily="2" charset="2"/>
              <a:buChar char="q"/>
              <a:defRPr/>
            </a:pPr>
            <a:endParaRPr lang="en-US" b="1" i="1" dirty="0" smtClean="0">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Wingdings" pitchFamily="2" charset="2"/>
              <a:buChar char="q"/>
              <a:defRPr/>
            </a:pPr>
            <a:endParaRPr lang="en-US" b="1" i="1" dirty="0" smtClean="0">
              <a:effectLst>
                <a:outerShdw blurRad="38100" dist="38100" dir="2700000" algn="tl">
                  <a:srgbClr val="000000">
                    <a:alpha val="43137"/>
                  </a:srgbClr>
                </a:outerShdw>
              </a:effectLst>
            </a:endParaRPr>
          </a:p>
          <a:p>
            <a:pPr>
              <a:buNone/>
              <a:defRPr/>
            </a:pPr>
            <a:endParaRPr lang="en-US" b="1" i="1" dirty="0" smtClean="0">
              <a:effectLst>
                <a:outerShdw blurRad="38100" dist="38100" dir="2700000" algn="tl">
                  <a:srgbClr val="000000">
                    <a:alpha val="43137"/>
                  </a:srgbClr>
                </a:outerShdw>
              </a:effectLst>
            </a:endParaRPr>
          </a:p>
          <a:p>
            <a:pPr>
              <a:buNone/>
              <a:defRPr/>
            </a:pPr>
            <a:endParaRPr lang="en-US" b="1" i="1" dirty="0" smtClean="0">
              <a:effectLst>
                <a:outerShdw blurRad="38100" dist="38100" dir="2700000" algn="tl">
                  <a:srgbClr val="000000">
                    <a:alpha val="43137"/>
                  </a:srgbClr>
                </a:outerShdw>
              </a:effectLst>
            </a:endParaRPr>
          </a:p>
          <a:p>
            <a:pPr>
              <a:buNone/>
              <a:defRPr/>
            </a:pPr>
            <a:endParaRPr lang="en-US" b="1" i="1" dirty="0" smtClean="0">
              <a:effectLst>
                <a:outerShdw blurRad="38100" dist="38100" dir="2700000" algn="tl">
                  <a:srgbClr val="000000">
                    <a:alpha val="43137"/>
                  </a:srgbClr>
                </a:outerShdw>
              </a:effectLst>
            </a:endParaRPr>
          </a:p>
          <a:p>
            <a:pPr>
              <a:buNone/>
              <a:defRPr/>
            </a:pPr>
            <a:endParaRPr lang="en-US" b="1" i="1" dirty="0" smtClean="0">
              <a:effectLst>
                <a:outerShdw blurRad="38100" dist="38100" dir="2700000" algn="tl">
                  <a:srgbClr val="000000">
                    <a:alpha val="43137"/>
                  </a:srgbClr>
                </a:outerShdw>
              </a:effectLst>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55</a:t>
            </a:fld>
            <a:endParaRPr lang="en-US" dirty="0"/>
          </a:p>
        </p:txBody>
      </p:sp>
      <p:graphicFrame>
        <p:nvGraphicFramePr>
          <p:cNvPr id="525317" name="Object 2"/>
          <p:cNvGraphicFramePr>
            <a:graphicFrameLocks noChangeAspect="1"/>
          </p:cNvGraphicFramePr>
          <p:nvPr/>
        </p:nvGraphicFramePr>
        <p:xfrm>
          <a:off x="1527175" y="1858963"/>
          <a:ext cx="3482975" cy="2665412"/>
        </p:xfrm>
        <a:graphic>
          <a:graphicData uri="http://schemas.openxmlformats.org/presentationml/2006/ole">
            <mc:AlternateContent xmlns:mc="http://schemas.openxmlformats.org/markup-compatibility/2006">
              <mc:Choice xmlns:v="urn:schemas-microsoft-com:vml" Requires="v">
                <p:oleObj spid="_x0000_s535557" name="Equation" r:id="rId3" imgW="1460160" imgH="1206360" progId="Equation.DSMT4">
                  <p:embed/>
                </p:oleObj>
              </mc:Choice>
              <mc:Fallback>
                <p:oleObj name="Equation" r:id="rId3" imgW="1460160" imgH="1206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1858963"/>
                        <a:ext cx="3482975" cy="2665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 name="Rectangle 142"/>
          <p:cNvSpPr/>
          <p:nvPr/>
        </p:nvSpPr>
        <p:spPr>
          <a:xfrm>
            <a:off x="665109" y="654012"/>
            <a:ext cx="1850315" cy="492443"/>
          </a:xfrm>
          <a:prstGeom prst="rect">
            <a:avLst/>
          </a:prstGeom>
        </p:spPr>
        <p:txBody>
          <a:bodyPr wrap="none">
            <a:spAutoFit/>
          </a:bodyPr>
          <a:lstStyle/>
          <a:p>
            <a:r>
              <a:rPr lang="en-US" sz="2600" b="1" i="1" dirty="0" smtClean="0">
                <a:effectLst>
                  <a:outerShdw blurRad="38100" dist="38100" dir="2700000" algn="tl">
                    <a:srgbClr val="000000">
                      <a:alpha val="43137"/>
                    </a:srgbClr>
                  </a:outerShdw>
                </a:effectLst>
                <a:latin typeface="+mn-lt"/>
              </a:rPr>
              <a:t>Examples</a:t>
            </a:r>
            <a:r>
              <a:rPr lang="en-US" sz="2600" b="1" i="1" dirty="0" smtClean="0">
                <a:effectLst>
                  <a:outerShdw blurRad="38100" dist="38100" dir="2700000" algn="tl">
                    <a:srgbClr val="000000">
                      <a:alpha val="43137"/>
                    </a:srgbClr>
                  </a:outerShdw>
                </a:effectLst>
                <a:latin typeface="+mn-lt"/>
                <a:ea typeface="Cambria Math" pitchFamily="18" charset="0"/>
              </a:rPr>
              <a:t> </a:t>
            </a:r>
            <a:r>
              <a:rPr lang="en-US" sz="2600" b="1" i="1" dirty="0" smtClean="0">
                <a:effectLst>
                  <a:outerShdw blurRad="38100" dist="38100" dir="2700000" algn="tl">
                    <a:srgbClr val="000000">
                      <a:alpha val="43137"/>
                    </a:srgbClr>
                  </a:outerShdw>
                </a:effectLst>
                <a:latin typeface="+mn-lt"/>
              </a:rPr>
              <a:t>:</a:t>
            </a:r>
            <a:endParaRPr lang="en-US" sz="2600" dirty="0">
              <a:latin typeface="+mn-lt"/>
            </a:endParaRP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80" y="690525"/>
            <a:ext cx="8617068" cy="5659516"/>
          </a:xfrm>
        </p:spPr>
        <p:txBody>
          <a:bodyPr>
            <a:normAutofit/>
          </a:bodyPr>
          <a:lstStyle/>
          <a:p>
            <a:pPr>
              <a:buFont typeface="Wingdings" pitchFamily="2" charset="2"/>
              <a:buChar char="q"/>
              <a:defRPr/>
            </a:pPr>
            <a:r>
              <a:rPr lang="en-US" b="1" dirty="0" smtClean="0">
                <a:solidFill>
                  <a:schemeClr val="tx2">
                    <a:lumMod val="60000"/>
                    <a:lumOff val="40000"/>
                  </a:schemeClr>
                </a:solidFill>
              </a:rPr>
              <a:t> </a:t>
            </a:r>
            <a:r>
              <a:rPr lang="en-US" sz="2800" b="1" i="1" dirty="0" smtClean="0"/>
              <a:t>Example (2)</a:t>
            </a:r>
            <a:endParaRPr lang="en-US" sz="2800" dirty="0" smtClean="0"/>
          </a:p>
          <a:p>
            <a:pPr>
              <a:buFont typeface="Arial" pitchFamily="34" charset="0"/>
              <a:buChar char="•"/>
              <a:defRPr/>
            </a:pPr>
            <a:r>
              <a:rPr lang="en-US" dirty="0" smtClean="0"/>
              <a:t> Kinetic energy of the ramp:</a:t>
            </a:r>
          </a:p>
          <a:p>
            <a:pPr>
              <a:buNone/>
              <a:defRPr/>
            </a:pPr>
            <a:endParaRPr lang="en-US" dirty="0" smtClean="0"/>
          </a:p>
          <a:p>
            <a:pPr>
              <a:buNone/>
              <a:defRPr/>
            </a:pPr>
            <a:endParaRPr lang="en-US" dirty="0" smtClean="0"/>
          </a:p>
          <a:p>
            <a:pPr>
              <a:buFont typeface="Arial" pitchFamily="34" charset="0"/>
              <a:buChar char="•"/>
              <a:defRPr/>
            </a:pPr>
            <a:r>
              <a:rPr lang="en-US" dirty="0" smtClean="0"/>
              <a:t> Velocity of the block:</a:t>
            </a:r>
          </a:p>
          <a:p>
            <a:pPr>
              <a:buFont typeface="Arial" pitchFamily="34" charset="0"/>
              <a:buChar char="•"/>
              <a:defRPr/>
            </a:pPr>
            <a:endParaRPr lang="en-US" dirty="0" smtClean="0"/>
          </a:p>
          <a:p>
            <a:pPr>
              <a:buNone/>
              <a:defRPr/>
            </a:pPr>
            <a:endParaRPr lang="en-US" dirty="0" smtClean="0"/>
          </a:p>
          <a:p>
            <a:pPr>
              <a:buFont typeface="Arial" pitchFamily="34" charset="0"/>
              <a:buChar char="•"/>
              <a:defRPr/>
            </a:pPr>
            <a:r>
              <a:rPr lang="en-US" dirty="0" smtClean="0"/>
              <a:t>Kinetic energy of block:</a:t>
            </a:r>
          </a:p>
          <a:p>
            <a:pPr>
              <a:buNone/>
              <a:defRPr/>
            </a:pPr>
            <a:endParaRPr lang="en-US" dirty="0" smtClean="0"/>
          </a:p>
          <a:p>
            <a:pPr>
              <a:buNone/>
              <a:defRPr/>
            </a:pPr>
            <a:endParaRPr lang="en-US" dirty="0" smtClean="0"/>
          </a:p>
          <a:p>
            <a:pPr>
              <a:buFont typeface="Arial" pitchFamily="34" charset="0"/>
              <a:buChar char="•"/>
              <a:defRPr/>
            </a:pPr>
            <a:r>
              <a:rPr lang="en-US" dirty="0" smtClean="0"/>
              <a:t> Potential energy of block:</a:t>
            </a:r>
          </a:p>
          <a:p>
            <a:pPr>
              <a:buNone/>
              <a:defRPr/>
            </a:pPr>
            <a:endParaRPr lang="en-US" dirty="0" smtClean="0">
              <a:ea typeface="Cambria Math" pitchFamily="18" charset="0"/>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56</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35557" name="Object 5"/>
          <p:cNvGraphicFramePr>
            <a:graphicFrameLocks noChangeAspect="1"/>
          </p:cNvGraphicFramePr>
          <p:nvPr/>
        </p:nvGraphicFramePr>
        <p:xfrm>
          <a:off x="1708150" y="4597400"/>
          <a:ext cx="7213600" cy="869950"/>
        </p:xfrm>
        <a:graphic>
          <a:graphicData uri="http://schemas.openxmlformats.org/presentationml/2006/ole">
            <mc:AlternateContent xmlns:mc="http://schemas.openxmlformats.org/markup-compatibility/2006">
              <mc:Choice xmlns:v="urn:schemas-microsoft-com:vml" Requires="v">
                <p:oleObj spid="_x0000_s536616" name="Equation" r:id="rId3" imgW="3022560" imgH="393480" progId="Equation.DSMT4">
                  <p:embed/>
                </p:oleObj>
              </mc:Choice>
              <mc:Fallback>
                <p:oleObj name="Equation" r:id="rId3" imgW="3022560" imgH="3934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150" y="4597400"/>
                        <a:ext cx="7213600"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6587" name="Object 5"/>
          <p:cNvGraphicFramePr>
            <a:graphicFrameLocks noChangeAspect="1"/>
          </p:cNvGraphicFramePr>
          <p:nvPr/>
        </p:nvGraphicFramePr>
        <p:xfrm>
          <a:off x="3147993" y="5948397"/>
          <a:ext cx="2333625" cy="477837"/>
        </p:xfrm>
        <a:graphic>
          <a:graphicData uri="http://schemas.openxmlformats.org/presentationml/2006/ole">
            <mc:AlternateContent xmlns:mc="http://schemas.openxmlformats.org/markup-compatibility/2006">
              <mc:Choice xmlns:v="urn:schemas-microsoft-com:vml" Requires="v">
                <p:oleObj spid="_x0000_s536617" name="Equation" r:id="rId5" imgW="977760" imgH="215640" progId="Equation.3">
                  <p:embed/>
                </p:oleObj>
              </mc:Choice>
              <mc:Fallback>
                <p:oleObj name="Equation" r:id="rId5" imgW="977760" imgH="21564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7993" y="5948397"/>
                        <a:ext cx="2333625"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7" name="Group 166"/>
          <p:cNvGrpSpPr/>
          <p:nvPr/>
        </p:nvGrpSpPr>
        <p:grpSpPr>
          <a:xfrm>
            <a:off x="6434163" y="1201707"/>
            <a:ext cx="2009009" cy="1317743"/>
            <a:chOff x="6580215" y="3648078"/>
            <a:chExt cx="2009009" cy="1317743"/>
          </a:xfrm>
        </p:grpSpPr>
        <p:cxnSp>
          <p:nvCxnSpPr>
            <p:cNvPr id="169" name="Straight Connector 168"/>
            <p:cNvCxnSpPr/>
            <p:nvPr/>
          </p:nvCxnSpPr>
          <p:spPr>
            <a:xfrm rot="5400000">
              <a:off x="6033314" y="4341031"/>
              <a:ext cx="10953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6580215" y="4889520"/>
              <a:ext cx="2009009"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73" name="Group 157"/>
            <p:cNvGrpSpPr/>
            <p:nvPr/>
          </p:nvGrpSpPr>
          <p:grpSpPr>
            <a:xfrm>
              <a:off x="6687972" y="3697295"/>
              <a:ext cx="1389274" cy="1172470"/>
              <a:chOff x="6689754" y="4924038"/>
              <a:chExt cx="1460520" cy="1243436"/>
            </a:xfrm>
          </p:grpSpPr>
          <p:grpSp>
            <p:nvGrpSpPr>
              <p:cNvPr id="190" name="Group 261"/>
              <p:cNvGrpSpPr/>
              <p:nvPr/>
            </p:nvGrpSpPr>
            <p:grpSpPr>
              <a:xfrm>
                <a:off x="7018371" y="5181624"/>
                <a:ext cx="1131903" cy="985850"/>
                <a:chOff x="7602580" y="4889522"/>
                <a:chExt cx="1131903" cy="985850"/>
              </a:xfrm>
            </p:grpSpPr>
            <p:cxnSp>
              <p:nvCxnSpPr>
                <p:cNvPr id="194" name="Straight Arrow Connector 193"/>
                <p:cNvCxnSpPr/>
                <p:nvPr/>
              </p:nvCxnSpPr>
              <p:spPr>
                <a:xfrm rot="10800000">
                  <a:off x="7602586" y="4889525"/>
                  <a:ext cx="1131896" cy="985847"/>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195" name="Straight Arrow Connector 194"/>
                <p:cNvCxnSpPr/>
                <p:nvPr/>
              </p:nvCxnSpPr>
              <p:spPr>
                <a:xfrm rot="5400000" flipH="1" flipV="1">
                  <a:off x="7118351" y="5382447"/>
                  <a:ext cx="985849" cy="0"/>
                </a:xfrm>
                <a:prstGeom prst="straightConnector1">
                  <a:avLst/>
                </a:prstGeom>
                <a:ln>
                  <a:tailEnd type="none"/>
                </a:ln>
              </p:spPr>
              <p:style>
                <a:lnRef idx="2">
                  <a:schemeClr val="accent2"/>
                </a:lnRef>
                <a:fillRef idx="0">
                  <a:schemeClr val="accent2"/>
                </a:fillRef>
                <a:effectRef idx="1">
                  <a:schemeClr val="accent2"/>
                </a:effectRef>
                <a:fontRef idx="minor">
                  <a:schemeClr val="tx1"/>
                </a:fontRef>
              </p:style>
            </p:cxnSp>
            <p:cxnSp>
              <p:nvCxnSpPr>
                <p:cNvPr id="196" name="Straight Arrow Connector 195"/>
                <p:cNvCxnSpPr/>
                <p:nvPr/>
              </p:nvCxnSpPr>
              <p:spPr>
                <a:xfrm rot="10800000" flipV="1">
                  <a:off x="7602580" y="5875370"/>
                  <a:ext cx="1131903" cy="1"/>
                </a:xfrm>
                <a:prstGeom prst="straightConnector1">
                  <a:avLst/>
                </a:prstGeom>
                <a:ln>
                  <a:tailEnd type="none"/>
                </a:ln>
              </p:spPr>
              <p:style>
                <a:lnRef idx="2">
                  <a:schemeClr val="accent2"/>
                </a:lnRef>
                <a:fillRef idx="0">
                  <a:schemeClr val="accent2"/>
                </a:fillRef>
                <a:effectRef idx="1">
                  <a:schemeClr val="accent2"/>
                </a:effectRef>
                <a:fontRef idx="minor">
                  <a:schemeClr val="tx1"/>
                </a:fontRef>
              </p:style>
            </p:cxnSp>
          </p:grpSp>
          <p:graphicFrame>
            <p:nvGraphicFramePr>
              <p:cNvPr id="191" name="Object 9"/>
              <p:cNvGraphicFramePr>
                <a:graphicFrameLocks noChangeAspect="1"/>
              </p:cNvGraphicFramePr>
              <p:nvPr/>
            </p:nvGraphicFramePr>
            <p:xfrm>
              <a:off x="6689754" y="5583267"/>
              <a:ext cx="314358" cy="244463"/>
            </p:xfrm>
            <a:graphic>
              <a:graphicData uri="http://schemas.openxmlformats.org/presentationml/2006/ole">
                <mc:AlternateContent xmlns:mc="http://schemas.openxmlformats.org/markup-compatibility/2006">
                  <mc:Choice xmlns:v="urn:schemas-microsoft-com:vml" Requires="v">
                    <p:oleObj spid="_x0000_s536618" name="Equation" r:id="rId7" imgW="177480" imgH="164880" progId="Equation.3">
                      <p:embed/>
                    </p:oleObj>
                  </mc:Choice>
                  <mc:Fallback>
                    <p:oleObj name="Equation" r:id="rId7" imgW="177480" imgH="16488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9754" y="5583267"/>
                            <a:ext cx="314358" cy="24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2" name="Object 6"/>
              <p:cNvGraphicFramePr>
                <a:graphicFrameLocks noChangeAspect="1"/>
              </p:cNvGraphicFramePr>
              <p:nvPr/>
            </p:nvGraphicFramePr>
            <p:xfrm>
              <a:off x="7267410" y="4924038"/>
              <a:ext cx="191925" cy="257588"/>
            </p:xfrm>
            <a:graphic>
              <a:graphicData uri="http://schemas.openxmlformats.org/presentationml/2006/ole">
                <mc:AlternateContent xmlns:mc="http://schemas.openxmlformats.org/markup-compatibility/2006">
                  <mc:Choice xmlns:v="urn:schemas-microsoft-com:vml" Requires="v">
                    <p:oleObj spid="_x0000_s536619" name="Equation" r:id="rId9" imgW="114120" imgH="139680" progId="Equation.3">
                      <p:embed/>
                    </p:oleObj>
                  </mc:Choice>
                  <mc:Fallback>
                    <p:oleObj name="Equation" r:id="rId9" imgW="114120" imgH="139680" progId="Equation.3">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7410" y="4924038"/>
                            <a:ext cx="191925" cy="25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 name="Object 23"/>
              <p:cNvGraphicFramePr>
                <a:graphicFrameLocks noChangeAspect="1"/>
              </p:cNvGraphicFramePr>
              <p:nvPr/>
            </p:nvGraphicFramePr>
            <p:xfrm>
              <a:off x="7256952" y="5723746"/>
              <a:ext cx="317541" cy="242911"/>
            </p:xfrm>
            <a:graphic>
              <a:graphicData uri="http://schemas.openxmlformats.org/presentationml/2006/ole">
                <mc:AlternateContent xmlns:mc="http://schemas.openxmlformats.org/markup-compatibility/2006">
                  <mc:Choice xmlns:v="urn:schemas-microsoft-com:vml" Requires="v">
                    <p:oleObj spid="_x0000_s536620" name="Equation" r:id="rId11" imgW="241200" imgH="164880" progId="Equation.3">
                      <p:embed/>
                    </p:oleObj>
                  </mc:Choice>
                  <mc:Fallback>
                    <p:oleObj name="Equation" r:id="rId11" imgW="241200" imgH="164880" progId="Equation.3">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6952" y="5723746"/>
                            <a:ext cx="317541" cy="242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75" name="Straight Connector 174"/>
            <p:cNvCxnSpPr/>
            <p:nvPr/>
          </p:nvCxnSpPr>
          <p:spPr>
            <a:xfrm>
              <a:off x="6580215" y="4560903"/>
              <a:ext cx="401643" cy="1588"/>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176" name="Rectangle 175"/>
            <p:cNvSpPr/>
            <p:nvPr/>
          </p:nvSpPr>
          <p:spPr>
            <a:xfrm rot="2233575">
              <a:off x="7448872" y="4024744"/>
              <a:ext cx="324000" cy="32523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77" name="Straight Connector 176"/>
            <p:cNvCxnSpPr/>
            <p:nvPr/>
          </p:nvCxnSpPr>
          <p:spPr>
            <a:xfrm>
              <a:off x="7127910" y="3757619"/>
              <a:ext cx="328617" cy="293688"/>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flipH="1" flipV="1">
              <a:off x="7000115" y="3666334"/>
              <a:ext cx="219077" cy="182565"/>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7346988" y="4451364"/>
              <a:ext cx="511182" cy="1588"/>
            </a:xfrm>
            <a:prstGeom prst="line">
              <a:avLst/>
            </a:prstGeom>
            <a:ln>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182" name="Object 23"/>
            <p:cNvGraphicFramePr>
              <a:graphicFrameLocks noChangeAspect="1"/>
            </p:cNvGraphicFramePr>
            <p:nvPr/>
          </p:nvGraphicFramePr>
          <p:xfrm>
            <a:off x="7018371" y="4159260"/>
            <a:ext cx="254000" cy="228600"/>
          </p:xfrm>
          <a:graphic>
            <a:graphicData uri="http://schemas.openxmlformats.org/presentationml/2006/ole">
              <mc:AlternateContent xmlns:mc="http://schemas.openxmlformats.org/markup-compatibility/2006">
                <mc:Choice xmlns:v="urn:schemas-microsoft-com:vml" Requires="v">
                  <p:oleObj spid="_x0000_s536621" name="Equation" r:id="rId13" imgW="203040" imgH="164880" progId="Equation.3">
                    <p:embed/>
                  </p:oleObj>
                </mc:Choice>
                <mc:Fallback>
                  <p:oleObj name="Equation" r:id="rId13" imgW="203040" imgH="164880"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8371" y="4159260"/>
                          <a:ext cx="2540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3" name="Object 23"/>
            <p:cNvGraphicFramePr>
              <a:graphicFrameLocks noChangeAspect="1"/>
            </p:cNvGraphicFramePr>
            <p:nvPr/>
          </p:nvGraphicFramePr>
          <p:xfrm>
            <a:off x="7858170" y="4086234"/>
            <a:ext cx="206375" cy="193675"/>
          </p:xfrm>
          <a:graphic>
            <a:graphicData uri="http://schemas.openxmlformats.org/presentationml/2006/ole">
              <mc:AlternateContent xmlns:mc="http://schemas.openxmlformats.org/markup-compatibility/2006">
                <mc:Choice xmlns:v="urn:schemas-microsoft-com:vml" Requires="v">
                  <p:oleObj spid="_x0000_s536622" name="Equation" r:id="rId15" imgW="164880" imgH="139680" progId="Equation.3">
                    <p:embed/>
                  </p:oleObj>
                </mc:Choice>
                <mc:Fallback>
                  <p:oleObj name="Equation" r:id="rId15" imgW="164880" imgH="139680" progId="Equation.3">
                    <p:embed/>
                    <p:pic>
                      <p:nvPicPr>
                        <p:cNvPr id="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58170" y="4086234"/>
                          <a:ext cx="206375" cy="19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8" name="Arc 187"/>
            <p:cNvSpPr/>
            <p:nvPr/>
          </p:nvSpPr>
          <p:spPr>
            <a:xfrm rot="15248384">
              <a:off x="7756384" y="4679152"/>
              <a:ext cx="289745" cy="28359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89" name="Object 7"/>
            <p:cNvGraphicFramePr>
              <a:graphicFrameLocks noChangeAspect="1"/>
            </p:cNvGraphicFramePr>
            <p:nvPr/>
          </p:nvGraphicFramePr>
          <p:xfrm>
            <a:off x="7652889" y="4633929"/>
            <a:ext cx="205281" cy="193432"/>
          </p:xfrm>
          <a:graphic>
            <a:graphicData uri="http://schemas.openxmlformats.org/presentationml/2006/ole">
              <mc:AlternateContent xmlns:mc="http://schemas.openxmlformats.org/markup-compatibility/2006">
                <mc:Choice xmlns:v="urn:schemas-microsoft-com:vml" Requires="v">
                  <p:oleObj spid="_x0000_s536623" name="Equation" r:id="rId17" imgW="126720" imgH="177480" progId="Equation.3">
                    <p:embed/>
                  </p:oleObj>
                </mc:Choice>
                <mc:Fallback>
                  <p:oleObj name="Equation" r:id="rId17" imgW="126720" imgH="177480" progId="Equation.3">
                    <p:embed/>
                    <p:pic>
                      <p:nvPicPr>
                        <p:cNvPr id="0"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52889" y="4633929"/>
                          <a:ext cx="205281" cy="193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36594" name="Object 18"/>
          <p:cNvGraphicFramePr>
            <a:graphicFrameLocks noChangeAspect="1"/>
          </p:cNvGraphicFramePr>
          <p:nvPr/>
        </p:nvGraphicFramePr>
        <p:xfrm>
          <a:off x="3144838" y="1530350"/>
          <a:ext cx="1849437" cy="869950"/>
        </p:xfrm>
        <a:graphic>
          <a:graphicData uri="http://schemas.openxmlformats.org/presentationml/2006/ole">
            <mc:AlternateContent xmlns:mc="http://schemas.openxmlformats.org/markup-compatibility/2006">
              <mc:Choice xmlns:v="urn:schemas-microsoft-com:vml" Requires="v">
                <p:oleObj spid="_x0000_s536624" name="Equation" r:id="rId19" imgW="774360" imgH="393480" progId="Equation.DSMT4">
                  <p:embed/>
                </p:oleObj>
              </mc:Choice>
              <mc:Fallback>
                <p:oleObj name="Equation" r:id="rId19" imgW="774360" imgH="393480" progId="Equation.DSMT4">
                  <p:embed/>
                  <p:pic>
                    <p:nvPicPr>
                      <p:cNvPr id="0"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44838" y="1530350"/>
                        <a:ext cx="1849437"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6595" name="Object 19"/>
          <p:cNvGraphicFramePr>
            <a:graphicFrameLocks noChangeAspect="1"/>
          </p:cNvGraphicFramePr>
          <p:nvPr/>
        </p:nvGraphicFramePr>
        <p:xfrm>
          <a:off x="3154363" y="2990850"/>
          <a:ext cx="2425700" cy="1066800"/>
        </p:xfrm>
        <a:graphic>
          <a:graphicData uri="http://schemas.openxmlformats.org/presentationml/2006/ole">
            <mc:AlternateContent xmlns:mc="http://schemas.openxmlformats.org/markup-compatibility/2006">
              <mc:Choice xmlns:v="urn:schemas-microsoft-com:vml" Requires="v">
                <p:oleObj spid="_x0000_s536625" name="Equation" r:id="rId21" imgW="1015920" imgH="482400" progId="Equation.3">
                  <p:embed/>
                </p:oleObj>
              </mc:Choice>
              <mc:Fallback>
                <p:oleObj name="Equation" r:id="rId21" imgW="1015920" imgH="482400" progId="Equation.3">
                  <p:embed/>
                  <p:pic>
                    <p:nvPicPr>
                      <p:cNvPr id="0" name="Picture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54363" y="2990850"/>
                        <a:ext cx="24257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28" y="1530324"/>
            <a:ext cx="3906890" cy="584209"/>
          </a:xfrm>
        </p:spPr>
        <p:txBody>
          <a:bodyPr>
            <a:normAutofit/>
          </a:bodyPr>
          <a:lstStyle/>
          <a:p>
            <a:pPr>
              <a:buFont typeface="Arial" pitchFamily="34" charset="0"/>
              <a:buChar char="•"/>
              <a:defRPr/>
            </a:pPr>
            <a:r>
              <a:rPr lang="en-US" dirty="0" smtClean="0"/>
              <a:t>Lagrange's equations: </a:t>
            </a:r>
          </a:p>
          <a:p>
            <a:pPr>
              <a:buNone/>
              <a:defRPr/>
            </a:pPr>
            <a:endParaRPr lang="en-US" dirty="0" smtClean="0">
              <a:ea typeface="Cambria Math" pitchFamily="18" charset="0"/>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57</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37614" name="Object 20"/>
          <p:cNvGraphicFramePr>
            <a:graphicFrameLocks noChangeAspect="1"/>
          </p:cNvGraphicFramePr>
          <p:nvPr/>
        </p:nvGraphicFramePr>
        <p:xfrm>
          <a:off x="519057" y="654012"/>
          <a:ext cx="8426450" cy="871538"/>
        </p:xfrm>
        <a:graphic>
          <a:graphicData uri="http://schemas.openxmlformats.org/presentationml/2006/ole">
            <mc:AlternateContent xmlns:mc="http://schemas.openxmlformats.org/markup-compatibility/2006">
              <mc:Choice xmlns:v="urn:schemas-microsoft-com:vml" Requires="v">
                <p:oleObj spid="_x0000_s537620" name="Equation" r:id="rId3" imgW="3530520" imgH="393480" progId="Equation.3">
                  <p:embed/>
                </p:oleObj>
              </mc:Choice>
              <mc:Fallback>
                <p:oleObj name="Equation" r:id="rId3" imgW="3530520" imgH="393480" progId="Equation.3">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57" y="654012"/>
                        <a:ext cx="8426450"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7615" name="Object 20"/>
          <p:cNvGraphicFramePr>
            <a:graphicFrameLocks noChangeAspect="1"/>
          </p:cNvGraphicFramePr>
          <p:nvPr/>
        </p:nvGraphicFramePr>
        <p:xfrm>
          <a:off x="531813" y="2022475"/>
          <a:ext cx="8305800" cy="4610100"/>
        </p:xfrm>
        <a:graphic>
          <a:graphicData uri="http://schemas.openxmlformats.org/presentationml/2006/ole">
            <mc:AlternateContent xmlns:mc="http://schemas.openxmlformats.org/markup-compatibility/2006">
              <mc:Choice xmlns:v="urn:schemas-microsoft-com:vml" Requires="v">
                <p:oleObj spid="_x0000_s537621" name="Equation" r:id="rId5" imgW="3479760" imgH="2082600" progId="Equation.DSMT4">
                  <p:embed/>
                </p:oleObj>
              </mc:Choice>
              <mc:Fallback>
                <p:oleObj name="Equation" r:id="rId5" imgW="3479760" imgH="2082600" progId="Equation.DSMT4">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13" y="2022475"/>
                        <a:ext cx="8305800"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58</a:t>
            </a:fld>
            <a:endParaRPr lang="en-US" dirty="0"/>
          </a:p>
        </p:txBody>
      </p:sp>
      <p:graphicFrame>
        <p:nvGraphicFramePr>
          <p:cNvPr id="538628" name="Object 15"/>
          <p:cNvGraphicFramePr>
            <a:graphicFrameLocks noChangeAspect="1"/>
          </p:cNvGraphicFramePr>
          <p:nvPr/>
        </p:nvGraphicFramePr>
        <p:xfrm>
          <a:off x="373005" y="776332"/>
          <a:ext cx="8547100" cy="5902325"/>
        </p:xfrm>
        <a:graphic>
          <a:graphicData uri="http://schemas.openxmlformats.org/presentationml/2006/ole">
            <mc:AlternateContent xmlns:mc="http://schemas.openxmlformats.org/markup-compatibility/2006">
              <mc:Choice xmlns:v="urn:schemas-microsoft-com:vml" Requires="v">
                <p:oleObj spid="_x0000_s538631" name="Equation" r:id="rId3" imgW="3581280" imgH="2666880" progId="Equation.3">
                  <p:embed/>
                </p:oleObj>
              </mc:Choice>
              <mc:Fallback>
                <p:oleObj name="Equation" r:id="rId3" imgW="3581280" imgH="2666880"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05" y="776332"/>
                        <a:ext cx="8547100" cy="590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80" y="763551"/>
            <a:ext cx="8617068" cy="5586490"/>
          </a:xfrm>
        </p:spPr>
        <p:txBody>
          <a:bodyPr>
            <a:normAutofit/>
          </a:bodyPr>
          <a:lstStyle/>
          <a:p>
            <a:pPr>
              <a:buNone/>
              <a:defRPr/>
            </a:pPr>
            <a:r>
              <a:rPr lang="en-US" sz="2800" b="1" i="1" dirty="0" smtClean="0"/>
              <a:t>Example (3)</a:t>
            </a:r>
            <a:endParaRPr lang="en-US" b="1" i="1" dirty="0" smtClean="0"/>
          </a:p>
          <a:p>
            <a:pPr>
              <a:buFont typeface="Arial" pitchFamily="34" charset="0"/>
              <a:buChar char="•"/>
              <a:defRPr/>
            </a:pPr>
            <a:r>
              <a:rPr lang="en-US" dirty="0" smtClean="0"/>
              <a:t> Kinetic energy:</a:t>
            </a:r>
          </a:p>
          <a:p>
            <a:pPr>
              <a:buNone/>
              <a:defRPr/>
            </a:pPr>
            <a:endParaRPr lang="en-US" dirty="0" smtClean="0"/>
          </a:p>
          <a:p>
            <a:pPr>
              <a:buNone/>
              <a:defRPr/>
            </a:pPr>
            <a:endParaRPr lang="en-US" dirty="0" smtClean="0"/>
          </a:p>
          <a:p>
            <a:pPr>
              <a:buNone/>
              <a:defRPr/>
            </a:pPr>
            <a:endParaRPr lang="en-US" dirty="0" smtClean="0"/>
          </a:p>
          <a:p>
            <a:pPr>
              <a:buNone/>
              <a:defRPr/>
            </a:pPr>
            <a:endParaRPr lang="en-US" dirty="0" smtClean="0"/>
          </a:p>
          <a:p>
            <a:pPr>
              <a:buFont typeface="Arial" pitchFamily="34" charset="0"/>
              <a:buChar char="•"/>
              <a:defRPr/>
            </a:pPr>
            <a:r>
              <a:rPr lang="en-US" dirty="0" smtClean="0"/>
              <a:t> Potential energy :</a:t>
            </a:r>
          </a:p>
          <a:p>
            <a:pPr>
              <a:buFont typeface="Arial" pitchFamily="34" charset="0"/>
              <a:buChar char="•"/>
              <a:defRPr/>
            </a:pPr>
            <a:endParaRPr lang="en-US" dirty="0" smtClean="0"/>
          </a:p>
          <a:p>
            <a:pPr>
              <a:buFont typeface="Arial" pitchFamily="34" charset="0"/>
              <a:buChar char="•"/>
              <a:defRPr/>
            </a:pPr>
            <a:endParaRPr lang="en-US" dirty="0" smtClean="0"/>
          </a:p>
          <a:p>
            <a:pPr>
              <a:buFont typeface="Arial" pitchFamily="34" charset="0"/>
              <a:buChar char="•"/>
              <a:defRPr/>
            </a:pPr>
            <a:r>
              <a:rPr lang="en-US" dirty="0" smtClean="0"/>
              <a:t>Lagrangian:</a:t>
            </a:r>
          </a:p>
          <a:p>
            <a:pPr>
              <a:buNone/>
              <a:defRPr/>
            </a:pPr>
            <a:endParaRPr lang="en-US" dirty="0" smtClean="0">
              <a:ea typeface="Cambria Math" pitchFamily="18" charset="0"/>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59</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36587" name="Object 5"/>
          <p:cNvGraphicFramePr>
            <a:graphicFrameLocks noChangeAspect="1"/>
          </p:cNvGraphicFramePr>
          <p:nvPr/>
        </p:nvGraphicFramePr>
        <p:xfrm>
          <a:off x="2454246" y="4049721"/>
          <a:ext cx="2516187" cy="1012825"/>
        </p:xfrm>
        <a:graphic>
          <a:graphicData uri="http://schemas.openxmlformats.org/presentationml/2006/ole">
            <mc:AlternateContent xmlns:mc="http://schemas.openxmlformats.org/markup-compatibility/2006">
              <mc:Choice xmlns:v="urn:schemas-microsoft-com:vml" Requires="v">
                <p:oleObj spid="_x0000_s541731" name="Equation" r:id="rId3" imgW="1054080" imgH="457200" progId="Equation.3">
                  <p:embed/>
                </p:oleObj>
              </mc:Choice>
              <mc:Fallback>
                <p:oleObj name="Equation" r:id="rId3" imgW="1054080" imgH="457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246" y="4049721"/>
                        <a:ext cx="2516187" cy="101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6594" name="Object 18"/>
          <p:cNvGraphicFramePr>
            <a:graphicFrameLocks noChangeAspect="1"/>
          </p:cNvGraphicFramePr>
          <p:nvPr/>
        </p:nvGraphicFramePr>
        <p:xfrm>
          <a:off x="2417733" y="1603350"/>
          <a:ext cx="1787525" cy="1797050"/>
        </p:xfrm>
        <a:graphic>
          <a:graphicData uri="http://schemas.openxmlformats.org/presentationml/2006/ole">
            <mc:AlternateContent xmlns:mc="http://schemas.openxmlformats.org/markup-compatibility/2006">
              <mc:Choice xmlns:v="urn:schemas-microsoft-com:vml" Requires="v">
                <p:oleObj spid="_x0000_s541732" name="Equation" r:id="rId5" imgW="749160" imgH="812520" progId="Equation.3">
                  <p:embed/>
                </p:oleObj>
              </mc:Choice>
              <mc:Fallback>
                <p:oleObj name="Equation" r:id="rId5" imgW="749160" imgH="812520"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7733" y="1603350"/>
                        <a:ext cx="1787525" cy="179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3" name="Group 242"/>
          <p:cNvGrpSpPr/>
          <p:nvPr/>
        </p:nvGrpSpPr>
        <p:grpSpPr>
          <a:xfrm>
            <a:off x="5229234" y="1165194"/>
            <a:ext cx="3236951" cy="2263805"/>
            <a:chOff x="5813445" y="2881306"/>
            <a:chExt cx="3236951" cy="2263805"/>
          </a:xfrm>
        </p:grpSpPr>
        <p:sp>
          <p:nvSpPr>
            <p:cNvPr id="167" name="Right Triangle 166"/>
            <p:cNvSpPr/>
            <p:nvPr/>
          </p:nvSpPr>
          <p:spPr>
            <a:xfrm rot="16200000">
              <a:off x="6361140" y="2954331"/>
              <a:ext cx="1387494" cy="2482884"/>
            </a:xfrm>
            <a:prstGeom prst="r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8" name="Rectangle 167"/>
            <p:cNvSpPr/>
            <p:nvPr/>
          </p:nvSpPr>
          <p:spPr>
            <a:xfrm rot="19823770">
              <a:off x="7126991" y="3626383"/>
              <a:ext cx="360000" cy="360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t>m₁</a:t>
              </a:r>
              <a:endParaRPr lang="en-US" sz="1100" dirty="0"/>
            </a:p>
          </p:txBody>
        </p:sp>
        <p:sp>
          <p:nvSpPr>
            <p:cNvPr id="171" name="Rectangle 170"/>
            <p:cNvSpPr/>
            <p:nvPr/>
          </p:nvSpPr>
          <p:spPr>
            <a:xfrm>
              <a:off x="8410995" y="4050125"/>
              <a:ext cx="360000" cy="360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t>m₂</a:t>
              </a:r>
              <a:endParaRPr lang="en-US" sz="1100" dirty="0"/>
            </a:p>
          </p:txBody>
        </p:sp>
        <p:sp>
          <p:nvSpPr>
            <p:cNvPr id="172" name="Arc 171"/>
            <p:cNvSpPr/>
            <p:nvPr/>
          </p:nvSpPr>
          <p:spPr>
            <a:xfrm>
              <a:off x="6178572" y="4633929"/>
              <a:ext cx="146052" cy="51118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3" name="Object 7"/>
            <p:cNvGraphicFramePr>
              <a:graphicFrameLocks noChangeAspect="1"/>
            </p:cNvGraphicFramePr>
            <p:nvPr/>
          </p:nvGraphicFramePr>
          <p:xfrm>
            <a:off x="6301908" y="4597416"/>
            <a:ext cx="205281" cy="272806"/>
          </p:xfrm>
          <a:graphic>
            <a:graphicData uri="http://schemas.openxmlformats.org/presentationml/2006/ole">
              <mc:AlternateContent xmlns:mc="http://schemas.openxmlformats.org/markup-compatibility/2006">
                <mc:Choice xmlns:v="urn:schemas-microsoft-com:vml" Requires="v">
                  <p:oleObj spid="_x0000_s541733" name="Equation" r:id="rId7" imgW="126720" imgH="177480" progId="Equation.3">
                    <p:embed/>
                  </p:oleObj>
                </mc:Choice>
                <mc:Fallback>
                  <p:oleObj name="Equation" r:id="rId7" imgW="126720" imgH="17748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1908" y="4597416"/>
                          <a:ext cx="205281" cy="2728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 name="Oval 209"/>
            <p:cNvSpPr/>
            <p:nvPr/>
          </p:nvSpPr>
          <p:spPr>
            <a:xfrm>
              <a:off x="8372430" y="3173409"/>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11" name="Straight Connector 210"/>
            <p:cNvCxnSpPr/>
            <p:nvPr/>
          </p:nvCxnSpPr>
          <p:spPr>
            <a:xfrm rot="5400000" flipH="1" flipV="1">
              <a:off x="8278070" y="3301204"/>
              <a:ext cx="219077" cy="182565"/>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8223098" y="3684793"/>
              <a:ext cx="730664"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210" idx="1"/>
              <a:endCxn id="168" idx="3"/>
            </p:cNvCxnSpPr>
            <p:nvPr/>
          </p:nvCxnSpPr>
          <p:spPr>
            <a:xfrm rot="16200000" flipH="1" flipV="1">
              <a:off x="7677567" y="2990968"/>
              <a:ext cx="512422" cy="940568"/>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grpSp>
          <p:nvGrpSpPr>
            <p:cNvPr id="241" name="Group 240"/>
            <p:cNvGrpSpPr/>
            <p:nvPr/>
          </p:nvGrpSpPr>
          <p:grpSpPr>
            <a:xfrm>
              <a:off x="7273963" y="2881306"/>
              <a:ext cx="1103266" cy="657235"/>
              <a:chOff x="7273963" y="2881306"/>
              <a:chExt cx="1103266" cy="657235"/>
            </a:xfrm>
          </p:grpSpPr>
          <p:cxnSp>
            <p:nvCxnSpPr>
              <p:cNvPr id="226" name="Straight Connector 225"/>
              <p:cNvCxnSpPr/>
              <p:nvPr/>
            </p:nvCxnSpPr>
            <p:spPr>
              <a:xfrm rot="10800000" flipV="1">
                <a:off x="7346989" y="2990843"/>
                <a:ext cx="985851" cy="474670"/>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8245495" y="2932137"/>
                <a:ext cx="182566" cy="80903"/>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7237449" y="3392487"/>
                <a:ext cx="182568" cy="10954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240" name="Object 23"/>
              <p:cNvGraphicFramePr>
                <a:graphicFrameLocks noChangeAspect="1"/>
              </p:cNvGraphicFramePr>
              <p:nvPr/>
            </p:nvGraphicFramePr>
            <p:xfrm>
              <a:off x="7748631" y="2917818"/>
              <a:ext cx="190500" cy="300037"/>
            </p:xfrm>
            <a:graphic>
              <a:graphicData uri="http://schemas.openxmlformats.org/presentationml/2006/ole">
                <mc:AlternateContent xmlns:mc="http://schemas.openxmlformats.org/markup-compatibility/2006">
                  <mc:Choice xmlns:v="urn:schemas-microsoft-com:vml" Requires="v">
                    <p:oleObj spid="_x0000_s541734" name="Equation" r:id="rId9" imgW="152280" imgH="215640" progId="Equation.3">
                      <p:embed/>
                    </p:oleObj>
                  </mc:Choice>
                  <mc:Fallback>
                    <p:oleObj name="Equation" r:id="rId9" imgW="152280" imgH="215640" progId="Equation.3">
                      <p:embed/>
                      <p:pic>
                        <p:nvPicPr>
                          <p:cNvPr id="0"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8631" y="2917818"/>
                            <a:ext cx="190500"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42" name="Group 241"/>
            <p:cNvGrpSpPr/>
            <p:nvPr/>
          </p:nvGrpSpPr>
          <p:grpSpPr>
            <a:xfrm>
              <a:off x="8705843" y="3282947"/>
              <a:ext cx="344553" cy="730262"/>
              <a:chOff x="8705843" y="3282947"/>
              <a:chExt cx="344553" cy="730262"/>
            </a:xfrm>
          </p:grpSpPr>
          <p:cxnSp>
            <p:nvCxnSpPr>
              <p:cNvPr id="219" name="Straight Connector 218"/>
              <p:cNvCxnSpPr/>
              <p:nvPr/>
            </p:nvCxnSpPr>
            <p:spPr>
              <a:xfrm rot="16200000" flipH="1">
                <a:off x="8474953" y="3644140"/>
                <a:ext cx="730260" cy="7875"/>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8705843" y="3282947"/>
                <a:ext cx="211206" cy="1"/>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8734482" y="4013208"/>
                <a:ext cx="211206" cy="1"/>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541716" name="Object 20"/>
              <p:cNvGraphicFramePr>
                <a:graphicFrameLocks noChangeAspect="1"/>
              </p:cNvGraphicFramePr>
              <p:nvPr/>
            </p:nvGraphicFramePr>
            <p:xfrm>
              <a:off x="8844021" y="3530606"/>
              <a:ext cx="206375" cy="300037"/>
            </p:xfrm>
            <a:graphic>
              <a:graphicData uri="http://schemas.openxmlformats.org/presentationml/2006/ole">
                <mc:AlternateContent xmlns:mc="http://schemas.openxmlformats.org/markup-compatibility/2006">
                  <mc:Choice xmlns:v="urn:schemas-microsoft-com:vml" Requires="v">
                    <p:oleObj spid="_x0000_s541735" name="Equation" r:id="rId11" imgW="164880" imgH="215640" progId="Equation.3">
                      <p:embed/>
                    </p:oleObj>
                  </mc:Choice>
                  <mc:Fallback>
                    <p:oleObj name="Equation" r:id="rId11" imgW="164880" imgH="215640" progId="Equation.3">
                      <p:embed/>
                      <p:pic>
                        <p:nvPicPr>
                          <p:cNvPr id="0"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44021" y="3530606"/>
                            <a:ext cx="206375"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541718" name="Object 22"/>
          <p:cNvGraphicFramePr>
            <a:graphicFrameLocks noChangeAspect="1"/>
          </p:cNvGraphicFramePr>
          <p:nvPr/>
        </p:nvGraphicFramePr>
        <p:xfrm>
          <a:off x="993726" y="5546754"/>
          <a:ext cx="6059487" cy="871538"/>
        </p:xfrm>
        <a:graphic>
          <a:graphicData uri="http://schemas.openxmlformats.org/presentationml/2006/ole">
            <mc:AlternateContent xmlns:mc="http://schemas.openxmlformats.org/markup-compatibility/2006">
              <mc:Choice xmlns:v="urn:schemas-microsoft-com:vml" Requires="v">
                <p:oleObj spid="_x0000_s541736" name="Equation" r:id="rId13" imgW="2539800" imgH="393480" progId="Equation.3">
                  <p:embed/>
                </p:oleObj>
              </mc:Choice>
              <mc:Fallback>
                <p:oleObj name="Equation" r:id="rId13" imgW="2539800" imgH="393480" progId="Equation.3">
                  <p:embed/>
                  <p:pic>
                    <p:nvPicPr>
                      <p:cNvPr id="0"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3726" y="5546754"/>
                        <a:ext cx="6059487"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31" y="1201707"/>
            <a:ext cx="8229600" cy="4389120"/>
          </a:xfrm>
        </p:spPr>
        <p:txBody>
          <a:bodyPr>
            <a:normAutofit fontScale="92500" lnSpcReduction="10000"/>
          </a:bodyPr>
          <a:lstStyle/>
          <a:p>
            <a:pPr>
              <a:buNone/>
            </a:pPr>
            <a:r>
              <a:rPr lang="en-US" sz="2400" b="1" i="1" dirty="0" smtClean="0"/>
              <a:t>Example 1:</a:t>
            </a:r>
          </a:p>
          <a:p>
            <a:pPr>
              <a:buNone/>
            </a:pPr>
            <a:r>
              <a:rPr lang="en-US" sz="1800" dirty="0" smtClean="0"/>
              <a:t>	A particle moving freely in space requires  3  coordinates, e.g. (x, y, z), to specify its position. Thus the number of degrees of freedom is  3  .</a:t>
            </a:r>
          </a:p>
          <a:p>
            <a:pPr>
              <a:buNone/>
            </a:pPr>
            <a:endParaRPr lang="en-US" sz="1800" dirty="0" smtClean="0"/>
          </a:p>
          <a:p>
            <a:pPr>
              <a:buNone/>
            </a:pPr>
            <a:endParaRPr lang="en-US" sz="2400" b="1" i="1" dirty="0" smtClean="0"/>
          </a:p>
          <a:p>
            <a:pPr>
              <a:buNone/>
            </a:pPr>
            <a:endParaRPr lang="en-US" sz="2400" b="1" i="1" dirty="0" smtClean="0"/>
          </a:p>
          <a:p>
            <a:pPr>
              <a:buNone/>
            </a:pPr>
            <a:r>
              <a:rPr lang="en-US" sz="2400" b="1" i="1" dirty="0" smtClean="0"/>
              <a:t>Example 2:</a:t>
            </a:r>
          </a:p>
          <a:p>
            <a:pPr>
              <a:buNone/>
            </a:pPr>
            <a:r>
              <a:rPr lang="en-US" sz="2400" dirty="0" smtClean="0"/>
              <a:t>	</a:t>
            </a:r>
            <a:r>
              <a:rPr lang="en-US" sz="1800" dirty="0" smtClean="0"/>
              <a:t>A system consisting of  N particles moving freely in space requires  3N coordinates to specify its position. Thus the number of degrees of freedom is 3N .</a:t>
            </a:r>
          </a:p>
          <a:p>
            <a:pPr>
              <a:buNone/>
            </a:pPr>
            <a:r>
              <a:rPr lang="en-US" sz="1800" dirty="0" smtClean="0"/>
              <a:t>	</a:t>
            </a:r>
          </a:p>
          <a:p>
            <a:pPr>
              <a:buNone/>
            </a:pPr>
            <a:endParaRPr lang="en-US" sz="2400" dirty="0" smtClean="0"/>
          </a:p>
          <a:p>
            <a:pPr>
              <a:buNone/>
            </a:pPr>
            <a:endParaRPr lang="en-US" sz="1800" dirty="0" smtClean="0"/>
          </a:p>
          <a:p>
            <a:pPr>
              <a:buNone/>
            </a:pPr>
            <a:r>
              <a:rPr lang="en-US" sz="1800" dirty="0" smtClean="0"/>
              <a:t> </a:t>
            </a:r>
          </a:p>
          <a:p>
            <a:pPr>
              <a:buNone/>
            </a:pPr>
            <a:endParaRPr lang="en-US" dirty="0"/>
          </a:p>
        </p:txBody>
      </p:sp>
      <p:sp>
        <p:nvSpPr>
          <p:cNvPr id="4" name="Slide Number Placeholder 3"/>
          <p:cNvSpPr>
            <a:spLocks noGrp="1"/>
          </p:cNvSpPr>
          <p:nvPr>
            <p:ph type="sldNum" sz="quarter" idx="12"/>
          </p:nvPr>
        </p:nvSpPr>
        <p:spPr/>
        <p:txBody>
          <a:bodyPr/>
          <a:lstStyle/>
          <a:p>
            <a:pPr>
              <a:defRPr/>
            </a:pPr>
            <a:fld id="{FCB2EC2F-79A6-42C2-B4C5-0483EF9F552B}"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66" y="946116"/>
            <a:ext cx="8617068" cy="5586490"/>
          </a:xfrm>
        </p:spPr>
        <p:txBody>
          <a:bodyPr>
            <a:normAutofit/>
          </a:bodyPr>
          <a:lstStyle/>
          <a:p>
            <a:pPr>
              <a:buFont typeface="Arial" pitchFamily="34" charset="0"/>
              <a:buChar char="•"/>
              <a:defRPr/>
            </a:pPr>
            <a:r>
              <a:rPr lang="en-US" dirty="0" smtClean="0"/>
              <a:t> But </a:t>
            </a:r>
            <a:r>
              <a:rPr lang="en-US" dirty="0" smtClean="0">
                <a:latin typeface="Cambria Math" pitchFamily="18" charset="0"/>
                <a:ea typeface="Cambria Math" pitchFamily="18" charset="0"/>
              </a:rPr>
              <a:t>x₁ </a:t>
            </a:r>
            <a:r>
              <a:rPr lang="en-US" dirty="0" smtClean="0"/>
              <a:t>and </a:t>
            </a:r>
            <a:r>
              <a:rPr lang="en-US" dirty="0" smtClean="0">
                <a:latin typeface="Cambria Math" pitchFamily="18" charset="0"/>
                <a:ea typeface="Cambria Math" pitchFamily="18" charset="0"/>
              </a:rPr>
              <a:t>x₂ </a:t>
            </a:r>
            <a:r>
              <a:rPr lang="en-US" dirty="0" smtClean="0"/>
              <a:t>are not independent. </a:t>
            </a:r>
          </a:p>
          <a:p>
            <a:pPr>
              <a:buNone/>
              <a:defRPr/>
            </a:pPr>
            <a:r>
              <a:rPr lang="en-US" dirty="0" smtClean="0">
                <a:latin typeface="Cambria Math" pitchFamily="18" charset="0"/>
                <a:ea typeface="Cambria Math" pitchFamily="18" charset="0"/>
              </a:rPr>
              <a:t>     </a:t>
            </a:r>
            <a:r>
              <a:rPr lang="en-US" dirty="0" smtClean="0"/>
              <a:t>since </a:t>
            </a:r>
            <a:r>
              <a:rPr lang="en-US" dirty="0" smtClean="0">
                <a:latin typeface="Cambria Math" pitchFamily="18" charset="0"/>
                <a:ea typeface="Cambria Math" pitchFamily="18" charset="0"/>
              </a:rPr>
              <a:t> x₁ + x₂ = ℓ = constant</a:t>
            </a:r>
          </a:p>
          <a:p>
            <a:pPr>
              <a:buNone/>
              <a:defRPr/>
            </a:pPr>
            <a:endParaRPr lang="en-US" dirty="0" smtClean="0">
              <a:latin typeface="Cambria Math" pitchFamily="18" charset="0"/>
              <a:ea typeface="Cambria Math" pitchFamily="18" charset="0"/>
            </a:endParaRPr>
          </a:p>
          <a:p>
            <a:pPr>
              <a:buNone/>
              <a:defRPr/>
            </a:pPr>
            <a:endParaRPr lang="en-US" dirty="0" smtClean="0">
              <a:latin typeface="Cambria Math" pitchFamily="18" charset="0"/>
              <a:ea typeface="Cambria Math" pitchFamily="18" charset="0"/>
            </a:endParaRPr>
          </a:p>
          <a:p>
            <a:pPr>
              <a:buNone/>
              <a:defRPr/>
            </a:pPr>
            <a:endParaRPr lang="en-US" dirty="0" smtClean="0">
              <a:latin typeface="Cambria Math" pitchFamily="18" charset="0"/>
              <a:ea typeface="Cambria Math" pitchFamily="18" charset="0"/>
            </a:endParaRPr>
          </a:p>
          <a:p>
            <a:pPr>
              <a:buNone/>
              <a:defRPr/>
            </a:pPr>
            <a:endParaRPr lang="en-US" dirty="0" smtClean="0">
              <a:latin typeface="Cambria Math" pitchFamily="18" charset="0"/>
              <a:ea typeface="Cambria Math" pitchFamily="18" charset="0"/>
            </a:endParaRPr>
          </a:p>
          <a:p>
            <a:pPr>
              <a:buNone/>
              <a:defRPr/>
            </a:pPr>
            <a:endParaRPr lang="en-US" dirty="0" smtClean="0"/>
          </a:p>
          <a:p>
            <a:pPr>
              <a:buFont typeface="Arial" pitchFamily="34" charset="0"/>
              <a:buChar char="•"/>
              <a:defRPr/>
            </a:pPr>
            <a:r>
              <a:rPr lang="en-US" dirty="0" smtClean="0"/>
              <a:t> Also notice that we haven’t mentioned any forces of constraint like the tension in the string or the normal force on the plane.</a:t>
            </a:r>
          </a:p>
          <a:p>
            <a:pPr>
              <a:buFont typeface="Arial" pitchFamily="34" charset="0"/>
              <a:buChar char="•"/>
              <a:defRPr/>
            </a:pPr>
            <a:endParaRPr lang="en-US" dirty="0" smtClean="0"/>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60</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36587" name="Object 5"/>
          <p:cNvGraphicFramePr>
            <a:graphicFrameLocks noChangeAspect="1"/>
          </p:cNvGraphicFramePr>
          <p:nvPr/>
        </p:nvGraphicFramePr>
        <p:xfrm>
          <a:off x="1358856" y="2078019"/>
          <a:ext cx="6824663" cy="1898676"/>
        </p:xfrm>
        <a:graphic>
          <a:graphicData uri="http://schemas.openxmlformats.org/presentationml/2006/ole">
            <mc:AlternateContent xmlns:mc="http://schemas.openxmlformats.org/markup-compatibility/2006">
              <mc:Choice xmlns:v="urn:schemas-microsoft-com:vml" Requires="v">
                <p:oleObj spid="_x0000_s542725" name="Equation" r:id="rId3" imgW="2857320" imgH="863280" progId="Equation.3">
                  <p:embed/>
                </p:oleObj>
              </mc:Choice>
              <mc:Fallback>
                <p:oleObj name="Equation" r:id="rId3" imgW="2857320" imgH="8632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856" y="2078019"/>
                        <a:ext cx="6824663" cy="1898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61</a:t>
            </a:fld>
            <a:endParaRPr lang="en-US" dirty="0"/>
          </a:p>
        </p:txBody>
      </p:sp>
      <p:graphicFrame>
        <p:nvGraphicFramePr>
          <p:cNvPr id="543747" name="Object 3"/>
          <p:cNvGraphicFramePr>
            <a:graphicFrameLocks noChangeAspect="1"/>
          </p:cNvGraphicFramePr>
          <p:nvPr/>
        </p:nvGraphicFramePr>
        <p:xfrm>
          <a:off x="796925" y="1301750"/>
          <a:ext cx="6794500" cy="5100638"/>
        </p:xfrm>
        <a:graphic>
          <a:graphicData uri="http://schemas.openxmlformats.org/presentationml/2006/ole">
            <mc:AlternateContent xmlns:mc="http://schemas.openxmlformats.org/markup-compatibility/2006">
              <mc:Choice xmlns:v="urn:schemas-microsoft-com:vml" Requires="v">
                <p:oleObj spid="_x0000_s543750" name="Equation" r:id="rId3" imgW="2844720" imgH="2793960" progId="Equation.DSMT4">
                  <p:embed/>
                </p:oleObj>
              </mc:Choice>
              <mc:Fallback>
                <p:oleObj name="Equation" r:id="rId3" imgW="2844720" imgH="27939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1301750"/>
                        <a:ext cx="6794500" cy="510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 name="Rectangle 141"/>
          <p:cNvSpPr/>
          <p:nvPr/>
        </p:nvSpPr>
        <p:spPr>
          <a:xfrm>
            <a:off x="791580" y="728700"/>
            <a:ext cx="3057184" cy="523220"/>
          </a:xfrm>
          <a:prstGeom prst="rect">
            <a:avLst/>
          </a:prstGeom>
        </p:spPr>
        <p:txBody>
          <a:bodyPr wrap="none">
            <a:spAutoFit/>
          </a:bodyPr>
          <a:lstStyle/>
          <a:p>
            <a:r>
              <a:rPr lang="en-US" sz="2800" dirty="0" smtClean="0">
                <a:effectLst>
                  <a:outerShdw blurRad="38100" dist="38100" dir="2700000" algn="tl">
                    <a:srgbClr val="000000">
                      <a:alpha val="43137"/>
                    </a:srgbClr>
                  </a:outerShdw>
                </a:effectLst>
              </a:rPr>
              <a:t>Newton’s Method:</a:t>
            </a:r>
            <a:endParaRPr lang="en-US" sz="2800" dirty="0"/>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80" y="763551"/>
            <a:ext cx="8617068" cy="1533546"/>
          </a:xfrm>
        </p:spPr>
        <p:txBody>
          <a:bodyPr>
            <a:normAutofit/>
          </a:bodyPr>
          <a:lstStyle/>
          <a:p>
            <a:pPr>
              <a:buFont typeface="Arial" pitchFamily="34" charset="0"/>
              <a:buChar char="•"/>
              <a:defRPr/>
            </a:pPr>
            <a:r>
              <a:rPr lang="en-US" dirty="0" smtClean="0"/>
              <a:t> We can look at this problem another way:</a:t>
            </a:r>
          </a:p>
          <a:p>
            <a:pPr>
              <a:buFont typeface="Arial" pitchFamily="34" charset="0"/>
              <a:buChar char="•"/>
              <a:defRPr/>
            </a:pPr>
            <a:r>
              <a:rPr lang="en-US" dirty="0" smtClean="0"/>
              <a:t>The constraint can be written:</a:t>
            </a:r>
          </a:p>
          <a:p>
            <a:pPr>
              <a:buNone/>
              <a:defRPr/>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f(x₁ , x₂) = x₁ + x₂ − ℓ =0</a:t>
            </a:r>
          </a:p>
          <a:p>
            <a:pPr>
              <a:buNone/>
              <a:defRPr/>
            </a:pPr>
            <a:endParaRPr lang="en-US" dirty="0" smtClean="0">
              <a:latin typeface="Cambria Math" pitchFamily="18" charset="0"/>
              <a:ea typeface="Cambria Math" pitchFamily="18" charset="0"/>
            </a:endParaRPr>
          </a:p>
          <a:p>
            <a:pPr>
              <a:buNone/>
              <a:defRPr/>
            </a:pPr>
            <a:endParaRPr lang="en-US" dirty="0" smtClean="0">
              <a:latin typeface="Cambria Math" pitchFamily="18" charset="0"/>
              <a:ea typeface="Cambria Math" pitchFamily="18" charset="0"/>
            </a:endParaRPr>
          </a:p>
          <a:p>
            <a:pPr>
              <a:buNone/>
              <a:defRPr/>
            </a:pPr>
            <a:endParaRPr lang="en-US" dirty="0" smtClean="0">
              <a:latin typeface="Cambria Math" pitchFamily="18" charset="0"/>
              <a:ea typeface="Cambria Math" pitchFamily="18" charset="0"/>
            </a:endParaRPr>
          </a:p>
          <a:p>
            <a:pPr>
              <a:buNone/>
              <a:defRPr/>
            </a:pPr>
            <a:endParaRPr lang="en-US" dirty="0" smtClean="0">
              <a:latin typeface="Cambria Math" pitchFamily="18" charset="0"/>
              <a:ea typeface="Cambria Math" pitchFamily="18" charset="0"/>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62</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44771" name="Object 3"/>
          <p:cNvGraphicFramePr>
            <a:graphicFrameLocks noChangeAspect="1"/>
          </p:cNvGraphicFramePr>
          <p:nvPr/>
        </p:nvGraphicFramePr>
        <p:xfrm>
          <a:off x="287338" y="2249488"/>
          <a:ext cx="8940800" cy="4244975"/>
        </p:xfrm>
        <a:graphic>
          <a:graphicData uri="http://schemas.openxmlformats.org/presentationml/2006/ole">
            <mc:AlternateContent xmlns:mc="http://schemas.openxmlformats.org/markup-compatibility/2006">
              <mc:Choice xmlns:v="urn:schemas-microsoft-com:vml" Requires="v">
                <p:oleObj spid="_x0000_s544774" name="Equation" r:id="rId3" imgW="3746160" imgH="1917360" progId="Equation.DSMT4">
                  <p:embed/>
                </p:oleObj>
              </mc:Choice>
              <mc:Fallback>
                <p:oleObj name="Equation" r:id="rId3" imgW="3746160" imgH="1917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2249488"/>
                        <a:ext cx="8940800" cy="424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63</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44771" name="Object 3"/>
          <p:cNvGraphicFramePr>
            <a:graphicFrameLocks noChangeAspect="1"/>
          </p:cNvGraphicFramePr>
          <p:nvPr/>
        </p:nvGraphicFramePr>
        <p:xfrm>
          <a:off x="117415" y="1165194"/>
          <a:ext cx="9026586" cy="4214812"/>
        </p:xfrm>
        <a:graphic>
          <a:graphicData uri="http://schemas.openxmlformats.org/presentationml/2006/ole">
            <mc:AlternateContent xmlns:mc="http://schemas.openxmlformats.org/markup-compatibility/2006">
              <mc:Choice xmlns:v="urn:schemas-microsoft-com:vml" Requires="v">
                <p:oleObj spid="_x0000_s545797" name="Equation" r:id="rId3" imgW="3924000" imgH="1904760" progId="Equation.DSMT4">
                  <p:embed/>
                </p:oleObj>
              </mc:Choice>
              <mc:Fallback>
                <p:oleObj name="Equation" r:id="rId3" imgW="3924000" imgH="19047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15" y="1165194"/>
                        <a:ext cx="9026586" cy="421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64</a:t>
            </a:fld>
            <a:endParaRPr lang="en-US" dirty="0"/>
          </a:p>
        </p:txBody>
      </p:sp>
      <p:sp>
        <p:nvSpPr>
          <p:cNvPr id="143" name="Content Placeholder 2"/>
          <p:cNvSpPr txBox="1">
            <a:spLocks/>
          </p:cNvSpPr>
          <p:nvPr/>
        </p:nvSpPr>
        <p:spPr>
          <a:xfrm>
            <a:off x="373004" y="946116"/>
            <a:ext cx="8244063" cy="5440437"/>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only way these can be equal at all times is if they both equal the same function of </a:t>
            </a:r>
            <a:r>
              <a:rPr kumimoji="0" lang="en-US" sz="2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that is independent of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x₁ , x₂</a:t>
            </a:r>
            <a:r>
              <a:rPr lang="en-US" sz="2600" dirty="0" smtClean="0">
                <a:latin typeface="+mn-lt"/>
                <a:cs typeface="+mn-cs"/>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latin typeface="+mn-lt"/>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Cambria Math" pitchFamily="18" charset="0"/>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latin typeface="+mn-lt"/>
              <a:ea typeface="Cambria Math" pitchFamily="18" charset="0"/>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Cambria Math" pitchFamily="18" charset="0"/>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latin typeface="+mn-lt"/>
              <a:ea typeface="Cambria Math" pitchFamily="18" charset="0"/>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Cambria Math" pitchFamily="18" charset="0"/>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Cambria Math" pitchFamily="18" charset="0"/>
              <a:cs typeface="+mn-cs"/>
            </a:endParaRPr>
          </a:p>
          <a:p>
            <a:pPr marL="274320" indent="-274320" fontAlgn="auto">
              <a:spcBef>
                <a:spcPct val="20000"/>
              </a:spcBef>
              <a:spcAft>
                <a:spcPts val="0"/>
              </a:spcAft>
              <a:buClr>
                <a:schemeClr val="accent3"/>
              </a:buClr>
              <a:buSzPct val="95000"/>
              <a:buFont typeface="Arial" pitchFamily="34" charset="0"/>
              <a:buChar char="•"/>
              <a:defRPr/>
            </a:pPr>
            <a:r>
              <a:rPr lang="en-US" sz="2600" dirty="0" smtClean="0">
                <a:latin typeface="+mn-lt"/>
              </a:rPr>
              <a:t>Now we have three equations in three unknowns.</a:t>
            </a:r>
            <a:endParaRPr kumimoji="0" lang="en-US" sz="2600" b="0" i="0" u="none" strike="noStrike" kern="1200" cap="none" spc="0" normalizeH="0" baseline="0" noProof="0" dirty="0" smtClean="0">
              <a:ln>
                <a:noFill/>
              </a:ln>
              <a:solidFill>
                <a:schemeClr val="tx1"/>
              </a:solidFill>
              <a:effectLst/>
              <a:uLnTx/>
              <a:uFillTx/>
              <a:latin typeface="+mn-lt"/>
              <a:ea typeface="Cambria Math" pitchFamily="18" charset="0"/>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endParaRPr>
          </a:p>
        </p:txBody>
      </p:sp>
      <p:graphicFrame>
        <p:nvGraphicFramePr>
          <p:cNvPr id="547843" name="Object 3"/>
          <p:cNvGraphicFramePr>
            <a:graphicFrameLocks noChangeAspect="1"/>
          </p:cNvGraphicFramePr>
          <p:nvPr/>
        </p:nvGraphicFramePr>
        <p:xfrm>
          <a:off x="1695465" y="2549525"/>
          <a:ext cx="3971925" cy="2444750"/>
        </p:xfrm>
        <a:graphic>
          <a:graphicData uri="http://schemas.openxmlformats.org/presentationml/2006/ole">
            <mc:AlternateContent xmlns:mc="http://schemas.openxmlformats.org/markup-compatibility/2006">
              <mc:Choice xmlns:v="urn:schemas-microsoft-com:vml" Requires="v">
                <p:oleObj spid="_x0000_s547846" name="Equation" r:id="rId3" imgW="1663560" imgH="1104840" progId="Equation.3">
                  <p:embed/>
                </p:oleObj>
              </mc:Choice>
              <mc:Fallback>
                <p:oleObj name="Equation" r:id="rId3" imgW="1663560" imgH="11048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65" y="2549525"/>
                        <a:ext cx="3971925" cy="244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80" y="873091"/>
            <a:ext cx="8617068" cy="511182"/>
          </a:xfrm>
        </p:spPr>
        <p:txBody>
          <a:bodyPr>
            <a:normAutofit/>
          </a:bodyPr>
          <a:lstStyle/>
          <a:p>
            <a:pPr>
              <a:buNone/>
              <a:defRPr/>
            </a:pPr>
            <a:r>
              <a:rPr lang="en-US" b="1" i="1" dirty="0" smtClean="0"/>
              <a:t>Constraints:</a:t>
            </a:r>
          </a:p>
          <a:p>
            <a:pPr marL="274320" indent="-274320" eaLnBrk="1" fontAlgn="auto" hangingPunct="1">
              <a:spcAft>
                <a:spcPts val="0"/>
              </a:spcAft>
              <a:buClr>
                <a:schemeClr val="accent3"/>
              </a:buClr>
              <a:buNone/>
              <a:defRPr/>
            </a:pPr>
            <a:endParaRPr lang="en-US" b="1" i="1" dirty="0" smtClean="0">
              <a:effectLst>
                <a:outerShdw blurRad="38100" dist="38100" dir="2700000" algn="tl">
                  <a:srgbClr val="000000">
                    <a:alpha val="43137"/>
                  </a:srgbClr>
                </a:outerShdw>
              </a:effectLst>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65</a:t>
            </a:fld>
            <a:endParaRPr lang="en-US" dirty="0"/>
          </a:p>
        </p:txBody>
      </p:sp>
      <p:graphicFrame>
        <p:nvGraphicFramePr>
          <p:cNvPr id="548867" name="Object 3"/>
          <p:cNvGraphicFramePr>
            <a:graphicFrameLocks noChangeAspect="1"/>
          </p:cNvGraphicFramePr>
          <p:nvPr/>
        </p:nvGraphicFramePr>
        <p:xfrm>
          <a:off x="409518" y="1347759"/>
          <a:ext cx="7673975" cy="5113337"/>
        </p:xfrm>
        <a:graphic>
          <a:graphicData uri="http://schemas.openxmlformats.org/presentationml/2006/ole">
            <mc:AlternateContent xmlns:mc="http://schemas.openxmlformats.org/markup-compatibility/2006">
              <mc:Choice xmlns:v="urn:schemas-microsoft-com:vml" Requires="v">
                <p:oleObj spid="_x0000_s548870" name="Equation" r:id="rId3" imgW="3213000" imgH="2311200" progId="Equation.DSMT4">
                  <p:embed/>
                </p:oleObj>
              </mc:Choice>
              <mc:Fallback>
                <p:oleObj name="Equation" r:id="rId3" imgW="3213000" imgH="2311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18" y="1347759"/>
                        <a:ext cx="7673975" cy="5113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 name="Right Arrow 144"/>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66</a:t>
            </a:fld>
            <a:endParaRPr lang="en-US" dirty="0"/>
          </a:p>
        </p:txBody>
      </p:sp>
      <p:sp>
        <p:nvSpPr>
          <p:cNvPr id="144" name="Rectangle 143"/>
          <p:cNvSpPr/>
          <p:nvPr/>
        </p:nvSpPr>
        <p:spPr>
          <a:xfrm>
            <a:off x="190440" y="690525"/>
            <a:ext cx="7375626" cy="492443"/>
          </a:xfrm>
          <a:prstGeom prst="rect">
            <a:avLst/>
          </a:prstGeom>
        </p:spPr>
        <p:txBody>
          <a:bodyPr wrap="square">
            <a:spAutoFit/>
          </a:bodyPr>
          <a:lstStyle/>
          <a:p>
            <a:pPr marL="274320" indent="-274320" fontAlgn="auto">
              <a:spcBef>
                <a:spcPct val="20000"/>
              </a:spcBef>
              <a:spcAft>
                <a:spcPts val="0"/>
              </a:spcAft>
              <a:buClr>
                <a:schemeClr val="accent3"/>
              </a:buClr>
              <a:buSzPct val="95000"/>
              <a:buFont typeface="Arial" pitchFamily="34" charset="0"/>
              <a:buChar char="•"/>
              <a:defRPr/>
            </a:pPr>
            <a:r>
              <a:rPr lang="en-US" sz="2600" dirty="0" smtClean="0">
                <a:latin typeface="+mn-lt"/>
              </a:rPr>
              <a:t>Differentiating</a:t>
            </a:r>
            <a:r>
              <a:rPr lang="en-US" sz="2600" dirty="0" smtClean="0"/>
              <a:t> </a:t>
            </a:r>
            <a:r>
              <a:rPr lang="en-US" sz="2600" i="1" dirty="0" smtClean="0">
                <a:latin typeface="Cambria Math" pitchFamily="18" charset="0"/>
                <a:ea typeface="Cambria Math" pitchFamily="18" charset="0"/>
              </a:rPr>
              <a:t>f(x₁ , x₂) = 0</a:t>
            </a:r>
            <a:r>
              <a:rPr lang="en-US" sz="2600" dirty="0" smtClean="0"/>
              <a:t> </a:t>
            </a:r>
            <a:r>
              <a:rPr lang="en-US" sz="2600" dirty="0" smtClean="0">
                <a:latin typeface="+mn-lt"/>
              </a:rPr>
              <a:t>gives </a:t>
            </a:r>
            <a:r>
              <a:rPr lang="en-US" sz="2600" i="1" dirty="0" smtClean="0">
                <a:latin typeface="Cambria Math" pitchFamily="18" charset="0"/>
                <a:ea typeface="Cambria Math" pitchFamily="18" charset="0"/>
              </a:rPr>
              <a:t>ẍ₁=−ẍ₂ </a:t>
            </a:r>
            <a:endParaRPr lang="en-US" sz="2600" dirty="0" smtClean="0">
              <a:latin typeface="+mn-lt"/>
            </a:endParaRPr>
          </a:p>
        </p:txBody>
      </p:sp>
      <p:graphicFrame>
        <p:nvGraphicFramePr>
          <p:cNvPr id="549891" name="Object 3"/>
          <p:cNvGraphicFramePr>
            <a:graphicFrameLocks noChangeAspect="1"/>
          </p:cNvGraphicFramePr>
          <p:nvPr/>
        </p:nvGraphicFramePr>
        <p:xfrm>
          <a:off x="558800" y="1128681"/>
          <a:ext cx="8585200" cy="4857777"/>
        </p:xfrm>
        <a:graphic>
          <a:graphicData uri="http://schemas.openxmlformats.org/presentationml/2006/ole">
            <mc:AlternateContent xmlns:mc="http://schemas.openxmlformats.org/markup-compatibility/2006">
              <mc:Choice xmlns:v="urn:schemas-microsoft-com:vml" Requires="v">
                <p:oleObj spid="_x0000_s549894" name="Equation" r:id="rId3" imgW="3593880" imgH="2616120" progId="Equation.DSMT4">
                  <p:embed/>
                </p:oleObj>
              </mc:Choice>
              <mc:Fallback>
                <p:oleObj name="Equation" r:id="rId3" imgW="3593880" imgH="261612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128681"/>
                        <a:ext cx="8585200" cy="48577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8" name="Rectangle 147"/>
          <p:cNvSpPr/>
          <p:nvPr/>
        </p:nvSpPr>
        <p:spPr>
          <a:xfrm>
            <a:off x="263466" y="5885426"/>
            <a:ext cx="7375626" cy="972574"/>
          </a:xfrm>
          <a:prstGeom prst="rect">
            <a:avLst/>
          </a:prstGeom>
        </p:spPr>
        <p:txBody>
          <a:bodyPr wrap="square">
            <a:spAutoFit/>
          </a:bodyPr>
          <a:lstStyle/>
          <a:p>
            <a:pPr marL="274320" indent="-274320" fontAlgn="auto">
              <a:spcBef>
                <a:spcPct val="20000"/>
              </a:spcBef>
              <a:spcAft>
                <a:spcPts val="0"/>
              </a:spcAft>
              <a:buClr>
                <a:schemeClr val="accent3"/>
              </a:buClr>
              <a:buSzPct val="95000"/>
              <a:buFont typeface="Arial" pitchFamily="34" charset="0"/>
              <a:buChar char="•"/>
              <a:defRPr/>
            </a:pPr>
            <a:r>
              <a:rPr lang="en-US" sz="2600" dirty="0" smtClean="0">
                <a:latin typeface="+mn-lt"/>
              </a:rPr>
              <a:t>Except for the sign, </a:t>
            </a:r>
            <a:r>
              <a:rPr lang="el-GR" sz="2600" i="1" u="sng" dirty="0" smtClean="0">
                <a:latin typeface="Cambria Math"/>
                <a:ea typeface="Cambria Math"/>
              </a:rPr>
              <a:t>λ</a:t>
            </a:r>
            <a:r>
              <a:rPr lang="en-US" sz="2600" u="sng" dirty="0" smtClean="0">
                <a:latin typeface="+mn-lt"/>
              </a:rPr>
              <a:t> is the tension</a:t>
            </a:r>
            <a:r>
              <a:rPr lang="en-US" sz="2600" dirty="0" smtClean="0">
                <a:latin typeface="+mn-lt"/>
              </a:rPr>
              <a:t> in the string.</a:t>
            </a:r>
          </a:p>
          <a:p>
            <a:pPr marL="274320" indent="-274320" fontAlgn="auto">
              <a:spcBef>
                <a:spcPct val="20000"/>
              </a:spcBef>
              <a:spcAft>
                <a:spcPts val="0"/>
              </a:spcAft>
              <a:buClr>
                <a:schemeClr val="accent3"/>
              </a:buClr>
              <a:buSzPct val="95000"/>
              <a:defRPr/>
            </a:pPr>
            <a:r>
              <a:rPr lang="en-US" sz="2600" dirty="0" smtClean="0">
                <a:latin typeface="Cambria Math" pitchFamily="18" charset="0"/>
                <a:ea typeface="Cambria Math" pitchFamily="18" charset="0"/>
              </a:rPr>
              <a:t>⇒</a:t>
            </a:r>
            <a:r>
              <a:rPr lang="en-US" sz="2600" u="sng" dirty="0" smtClean="0">
                <a:latin typeface="+mn-lt"/>
              </a:rPr>
              <a:t>Lagrange multipliers </a:t>
            </a:r>
            <a:r>
              <a:rPr lang="en-US" sz="2600" dirty="0" smtClean="0">
                <a:latin typeface="+mn-lt"/>
              </a:rPr>
              <a:t>are </a:t>
            </a:r>
            <a:r>
              <a:rPr lang="en-US" sz="2600" u="sng" dirty="0" smtClean="0">
                <a:latin typeface="+mn-lt"/>
              </a:rPr>
              <a:t>forces of constraint</a:t>
            </a:r>
            <a:r>
              <a:rPr lang="en-US" sz="2600" dirty="0" smtClean="0">
                <a:latin typeface="+mn-lt"/>
              </a:rPr>
              <a:t>.</a:t>
            </a:r>
          </a:p>
        </p:txBody>
      </p:sp>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79" y="580986"/>
            <a:ext cx="3541760" cy="5769054"/>
          </a:xfrm>
        </p:spPr>
        <p:txBody>
          <a:bodyPr>
            <a:normAutofit/>
          </a:bodyPr>
          <a:lstStyle/>
          <a:p>
            <a:pPr>
              <a:buFont typeface="Wingdings" pitchFamily="2" charset="2"/>
              <a:buChar char="q"/>
              <a:defRPr/>
            </a:pPr>
            <a:r>
              <a:rPr lang="en-US" b="1" dirty="0" smtClean="0">
                <a:solidFill>
                  <a:schemeClr val="tx2">
                    <a:lumMod val="60000"/>
                    <a:lumOff val="40000"/>
                  </a:schemeClr>
                </a:solidFill>
              </a:rPr>
              <a:t> </a:t>
            </a:r>
            <a:r>
              <a:rPr lang="en-US" b="1" i="1" dirty="0" smtClean="0">
                <a:effectLst>
                  <a:outerShdw blurRad="38100" dist="38100" dir="2700000" algn="tl">
                    <a:srgbClr val="000000">
                      <a:alpha val="43137"/>
                    </a:srgbClr>
                  </a:outerShdw>
                </a:effectLst>
              </a:rPr>
              <a:t>Other</a:t>
            </a:r>
            <a:r>
              <a:rPr lang="en-US" b="1" dirty="0" smtClean="0">
                <a:solidFill>
                  <a:schemeClr val="tx2">
                    <a:lumMod val="60000"/>
                    <a:lumOff val="40000"/>
                  </a:schemeClr>
                </a:solidFill>
              </a:rPr>
              <a:t> </a:t>
            </a:r>
            <a:r>
              <a:rPr lang="en-US" b="1" i="1" dirty="0" smtClean="0">
                <a:effectLst>
                  <a:outerShdw blurRad="38100" dist="38100" dir="2700000" algn="tl">
                    <a:srgbClr val="000000">
                      <a:alpha val="43137"/>
                    </a:srgbClr>
                  </a:outerShdw>
                </a:effectLst>
              </a:rPr>
              <a:t>examples</a:t>
            </a:r>
            <a:r>
              <a:rPr lang="en-US" b="1" i="1" dirty="0" smtClean="0">
                <a:effectLst>
                  <a:outerShdw blurRad="38100" dist="38100" dir="2700000" algn="tl">
                    <a:srgbClr val="000000">
                      <a:alpha val="43137"/>
                    </a:srgbClr>
                  </a:outerShdw>
                </a:effectLst>
                <a:latin typeface="Cambria Math" pitchFamily="18" charset="0"/>
                <a:ea typeface="Cambria Math" pitchFamily="18" charset="0"/>
              </a:rPr>
              <a:t> </a:t>
            </a:r>
            <a:r>
              <a:rPr lang="en-US" b="1" i="1" dirty="0" smtClean="0">
                <a:effectLst>
                  <a:outerShdw blurRad="38100" dist="38100" dir="2700000" algn="tl">
                    <a:srgbClr val="000000">
                      <a:alpha val="43137"/>
                    </a:srgbClr>
                  </a:outerShdw>
                </a:effectLst>
              </a:rPr>
              <a:t>:</a:t>
            </a:r>
          </a:p>
          <a:p>
            <a:pPr>
              <a:buNone/>
              <a:defRPr/>
            </a:pPr>
            <a:r>
              <a:rPr lang="en-US" sz="2400" b="1" i="1" dirty="0" smtClean="0"/>
              <a:t>Example (1)</a:t>
            </a:r>
          </a:p>
          <a:p>
            <a:pPr>
              <a:buNone/>
              <a:defRPr/>
            </a:pPr>
            <a:endParaRPr lang="en-US" sz="1800" b="1" i="1" dirty="0" smtClean="0">
              <a:effectLst>
                <a:outerShdw blurRad="38100" dist="38100" dir="2700000" algn="tl">
                  <a:srgbClr val="000000">
                    <a:alpha val="43137"/>
                  </a:srgbClr>
                </a:outerShdw>
              </a:effectLst>
            </a:endParaRPr>
          </a:p>
          <a:p>
            <a:pPr>
              <a:buFont typeface="Wingdings" pitchFamily="2" charset="2"/>
              <a:buChar char="q"/>
              <a:defRPr/>
            </a:pPr>
            <a:endParaRPr lang="en-US" b="1" i="1" dirty="0" smtClean="0">
              <a:effectLst>
                <a:outerShdw blurRad="38100" dist="38100" dir="2700000" algn="tl">
                  <a:srgbClr val="000000">
                    <a:alpha val="43137"/>
                  </a:srgbClr>
                </a:outerShdw>
              </a:effectLst>
            </a:endParaRPr>
          </a:p>
          <a:p>
            <a:pPr>
              <a:buFont typeface="Wingdings" pitchFamily="2" charset="2"/>
              <a:buChar char="q"/>
              <a:defRPr/>
            </a:pPr>
            <a:endParaRPr lang="en-US" b="1" i="1" dirty="0" smtClean="0">
              <a:effectLst>
                <a:outerShdw blurRad="38100" dist="38100" dir="2700000" algn="tl">
                  <a:srgbClr val="000000">
                    <a:alpha val="43137"/>
                  </a:srgbClr>
                </a:outerShdw>
              </a:effectLst>
            </a:endParaRPr>
          </a:p>
          <a:p>
            <a:pPr>
              <a:buFont typeface="Wingdings" pitchFamily="2" charset="2"/>
              <a:buChar char="q"/>
              <a:defRPr/>
            </a:pPr>
            <a:endParaRPr lang="en-US" dirty="0" smtClean="0"/>
          </a:p>
          <a:p>
            <a:pPr>
              <a:buNone/>
              <a:defRPr/>
            </a:pPr>
            <a:endParaRPr lang="en-US" dirty="0" smtClean="0">
              <a:effectLst>
                <a:outerShdw blurRad="38100" dist="38100" dir="2700000" algn="tl">
                  <a:srgbClr val="000000">
                    <a:alpha val="43137"/>
                  </a:srgbClr>
                </a:outerShdw>
              </a:effectLst>
            </a:endParaRPr>
          </a:p>
          <a:p>
            <a:pPr>
              <a:buFont typeface="Wingdings" pitchFamily="2" charset="2"/>
              <a:buChar char="§"/>
              <a:defRPr/>
            </a:pPr>
            <a:r>
              <a:rPr lang="en-US" dirty="0" smtClean="0">
                <a:effectLst>
                  <a:outerShdw blurRad="38100" dist="38100" dir="2700000" algn="tl">
                    <a:srgbClr val="000000">
                      <a:alpha val="43137"/>
                    </a:srgbClr>
                  </a:outerShdw>
                </a:effectLst>
              </a:rPr>
              <a:t> Newton’s Method:</a:t>
            </a:r>
          </a:p>
          <a:p>
            <a:pPr>
              <a:buNone/>
              <a:defRPr/>
            </a:pPr>
            <a:endParaRPr lang="en-US" dirty="0" smtClean="0">
              <a:effectLst>
                <a:outerShdw blurRad="38100" dist="38100" dir="2700000" algn="tl">
                  <a:srgbClr val="000000">
                    <a:alpha val="43137"/>
                  </a:srgbClr>
                </a:outerShdw>
              </a:effectLst>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67</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nvGrpSpPr>
          <p:cNvPr id="179" name="Group 178"/>
          <p:cNvGrpSpPr/>
          <p:nvPr/>
        </p:nvGrpSpPr>
        <p:grpSpPr>
          <a:xfrm>
            <a:off x="665109" y="1420785"/>
            <a:ext cx="2160591" cy="1741517"/>
            <a:chOff x="665109" y="1311246"/>
            <a:chExt cx="2160591" cy="1741517"/>
          </a:xfrm>
        </p:grpSpPr>
        <p:cxnSp>
          <p:nvCxnSpPr>
            <p:cNvPr id="171" name="Straight Connector 170"/>
            <p:cNvCxnSpPr/>
            <p:nvPr/>
          </p:nvCxnSpPr>
          <p:spPr>
            <a:xfrm rot="5400000">
              <a:off x="91955" y="2197024"/>
              <a:ext cx="1440000" cy="1588"/>
            </a:xfrm>
            <a:prstGeom prst="line">
              <a:avLst/>
            </a:prstGeom>
            <a:ln>
              <a:headEnd type="arrow"/>
              <a:tailEnd type="none"/>
            </a:ln>
          </p:spPr>
          <p:style>
            <a:lnRef idx="2">
              <a:schemeClr val="accent2"/>
            </a:lnRef>
            <a:fillRef idx="0">
              <a:schemeClr val="accent2"/>
            </a:fillRef>
            <a:effectRef idx="1">
              <a:schemeClr val="accent2"/>
            </a:effectRef>
            <a:fontRef idx="minor">
              <a:schemeClr val="tx1"/>
            </a:fontRef>
          </p:style>
        </p:cxnSp>
        <p:cxnSp>
          <p:nvCxnSpPr>
            <p:cNvPr id="172" name="Straight Connector 171"/>
            <p:cNvCxnSpPr/>
            <p:nvPr/>
          </p:nvCxnSpPr>
          <p:spPr>
            <a:xfrm>
              <a:off x="811161" y="2916230"/>
              <a:ext cx="1800000" cy="1588"/>
            </a:xfrm>
            <a:prstGeom prst="line">
              <a:avLst/>
            </a:prstGeom>
            <a:ln>
              <a:headEnd type="none"/>
              <a:tailEnd type="arrow"/>
            </a:ln>
          </p:spPr>
          <p:style>
            <a:lnRef idx="2">
              <a:schemeClr val="accent2"/>
            </a:lnRef>
            <a:fillRef idx="0">
              <a:schemeClr val="accent2"/>
            </a:fillRef>
            <a:effectRef idx="1">
              <a:schemeClr val="accent2"/>
            </a:effectRef>
            <a:fontRef idx="minor">
              <a:schemeClr val="tx1"/>
            </a:fontRef>
          </p:style>
        </p:cxnSp>
        <p:graphicFrame>
          <p:nvGraphicFramePr>
            <p:cNvPr id="173" name="Object 9"/>
            <p:cNvGraphicFramePr>
              <a:graphicFrameLocks noChangeAspect="1"/>
            </p:cNvGraphicFramePr>
            <p:nvPr/>
          </p:nvGraphicFramePr>
          <p:xfrm>
            <a:off x="2563785" y="2808279"/>
            <a:ext cx="261915" cy="244484"/>
          </p:xfrm>
          <a:graphic>
            <a:graphicData uri="http://schemas.openxmlformats.org/presentationml/2006/ole">
              <mc:AlternateContent xmlns:mc="http://schemas.openxmlformats.org/markup-compatibility/2006">
                <mc:Choice xmlns:v="urn:schemas-microsoft-com:vml" Requires="v">
                  <p:oleObj spid="_x0000_s551989" name="Equation" r:id="rId3" imgW="126720" imgH="139680" progId="Equation.3">
                    <p:embed/>
                  </p:oleObj>
                </mc:Choice>
                <mc:Fallback>
                  <p:oleObj name="Equation" r:id="rId3" imgW="126720" imgH="13968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785" y="2808279"/>
                          <a:ext cx="261915" cy="244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1952" name="Object 16"/>
            <p:cNvGraphicFramePr>
              <a:graphicFrameLocks noChangeAspect="1"/>
            </p:cNvGraphicFramePr>
            <p:nvPr/>
          </p:nvGraphicFramePr>
          <p:xfrm>
            <a:off x="665109" y="1311246"/>
            <a:ext cx="287338" cy="288925"/>
          </p:xfrm>
          <a:graphic>
            <a:graphicData uri="http://schemas.openxmlformats.org/presentationml/2006/ole">
              <mc:AlternateContent xmlns:mc="http://schemas.openxmlformats.org/markup-compatibility/2006">
                <mc:Choice xmlns:v="urn:schemas-microsoft-com:vml" Requires="v">
                  <p:oleObj spid="_x0000_s551990" name="Equation" r:id="rId5" imgW="139680" imgH="164880" progId="Equation.3">
                    <p:embed/>
                  </p:oleObj>
                </mc:Choice>
                <mc:Fallback>
                  <p:oleObj name="Equation" r:id="rId5" imgW="139680" imgH="164880" progId="Equation.3">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109" y="1311246"/>
                          <a:ext cx="2873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5" name="Group 214"/>
          <p:cNvGrpSpPr/>
          <p:nvPr/>
        </p:nvGrpSpPr>
        <p:grpSpPr>
          <a:xfrm>
            <a:off x="3549636" y="1019142"/>
            <a:ext cx="1752624" cy="2229090"/>
            <a:chOff x="3549636" y="836577"/>
            <a:chExt cx="1752624" cy="2229090"/>
          </a:xfrm>
        </p:grpSpPr>
        <p:grpSp>
          <p:nvGrpSpPr>
            <p:cNvPr id="200" name="Group 199"/>
            <p:cNvGrpSpPr/>
            <p:nvPr/>
          </p:nvGrpSpPr>
          <p:grpSpPr>
            <a:xfrm>
              <a:off x="3549636" y="1566837"/>
              <a:ext cx="1752624" cy="1498830"/>
              <a:chOff x="3549636" y="1566837"/>
              <a:chExt cx="1752624" cy="1498830"/>
            </a:xfrm>
          </p:grpSpPr>
          <p:sp>
            <p:nvSpPr>
              <p:cNvPr id="184" name="Right Triangle 183"/>
              <p:cNvSpPr/>
              <p:nvPr/>
            </p:nvSpPr>
            <p:spPr>
              <a:xfrm>
                <a:off x="3549636" y="1566837"/>
                <a:ext cx="1752624" cy="1350981"/>
              </a:xfrm>
              <a:prstGeom prst="r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aphicFrame>
            <p:nvGraphicFramePr>
              <p:cNvPr id="185" name="Object 23"/>
              <p:cNvGraphicFramePr>
                <a:graphicFrameLocks noChangeAspect="1"/>
              </p:cNvGraphicFramePr>
              <p:nvPr/>
            </p:nvGraphicFramePr>
            <p:xfrm>
              <a:off x="4279896" y="2538589"/>
              <a:ext cx="365130" cy="233178"/>
            </p:xfrm>
            <a:graphic>
              <a:graphicData uri="http://schemas.openxmlformats.org/presentationml/2006/ole">
                <mc:AlternateContent xmlns:mc="http://schemas.openxmlformats.org/markup-compatibility/2006">
                  <mc:Choice xmlns:v="urn:schemas-microsoft-com:vml" Requires="v">
                    <p:oleObj spid="_x0000_s551991" name="Equation" r:id="rId7" imgW="241200" imgH="164880" progId="Equation.3">
                      <p:embed/>
                    </p:oleObj>
                  </mc:Choice>
                  <mc:Fallback>
                    <p:oleObj name="Equation" r:id="rId7" imgW="241200" imgH="164880" progId="Equation.3">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9896" y="2538589"/>
                            <a:ext cx="365130" cy="2331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6" name="Rectangle 185"/>
              <p:cNvSpPr/>
              <p:nvPr/>
            </p:nvSpPr>
            <p:spPr>
              <a:xfrm rot="2233575">
                <a:off x="4265720" y="1741173"/>
                <a:ext cx="513659" cy="48664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87" name="Straight Connector 186"/>
              <p:cNvCxnSpPr/>
              <p:nvPr/>
            </p:nvCxnSpPr>
            <p:spPr>
              <a:xfrm rot="16200000" flipH="1">
                <a:off x="4206870" y="2297097"/>
                <a:ext cx="584210" cy="2"/>
              </a:xfrm>
              <a:prstGeom prst="line">
                <a:avLst/>
              </a:prstGeom>
              <a:ln>
                <a:headEnd type="oval"/>
                <a:tailEnd type="arrow"/>
              </a:ln>
            </p:spPr>
            <p:style>
              <a:lnRef idx="1">
                <a:schemeClr val="accent1"/>
              </a:lnRef>
              <a:fillRef idx="0">
                <a:schemeClr val="accent1"/>
              </a:fillRef>
              <a:effectRef idx="0">
                <a:schemeClr val="accent1"/>
              </a:effectRef>
              <a:fontRef idx="minor">
                <a:schemeClr val="tx1"/>
              </a:fontRef>
            </p:style>
          </p:cxnSp>
          <p:graphicFrame>
            <p:nvGraphicFramePr>
              <p:cNvPr id="198" name="Object 7"/>
              <p:cNvGraphicFramePr>
                <a:graphicFrameLocks noChangeAspect="1"/>
              </p:cNvGraphicFramePr>
              <p:nvPr/>
            </p:nvGraphicFramePr>
            <p:xfrm>
              <a:off x="4754565" y="2698740"/>
              <a:ext cx="219078" cy="252914"/>
            </p:xfrm>
            <a:graphic>
              <a:graphicData uri="http://schemas.openxmlformats.org/presentationml/2006/ole">
                <mc:AlternateContent xmlns:mc="http://schemas.openxmlformats.org/markup-compatibility/2006">
                  <mc:Choice xmlns:v="urn:schemas-microsoft-com:vml" Requires="v">
                    <p:oleObj spid="_x0000_s551992" name="Equation" r:id="rId9" imgW="126720" imgH="177480" progId="Equation.3">
                      <p:embed/>
                    </p:oleObj>
                  </mc:Choice>
                  <mc:Fallback>
                    <p:oleObj name="Equation" r:id="rId9" imgW="126720" imgH="177480" progId="Equation.3">
                      <p:embed/>
                      <p:pic>
                        <p:nvPicPr>
                          <p:cNvPr id="0"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4565" y="2698740"/>
                            <a:ext cx="219078" cy="252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 name="Arc 198"/>
              <p:cNvSpPr/>
              <p:nvPr/>
            </p:nvSpPr>
            <p:spPr>
              <a:xfrm rot="15248384">
                <a:off x="4899398" y="2752658"/>
                <a:ext cx="376512" cy="24950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1" name="Group 200"/>
            <p:cNvGrpSpPr/>
            <p:nvPr/>
          </p:nvGrpSpPr>
          <p:grpSpPr>
            <a:xfrm>
              <a:off x="3586149" y="836577"/>
              <a:ext cx="547695" cy="922345"/>
              <a:chOff x="845158" y="1563692"/>
              <a:chExt cx="1350370" cy="2125645"/>
            </a:xfrm>
          </p:grpSpPr>
          <p:cxnSp>
            <p:nvCxnSpPr>
              <p:cNvPr id="202" name="Straight Connector 201"/>
              <p:cNvCxnSpPr/>
              <p:nvPr/>
            </p:nvCxnSpPr>
            <p:spPr>
              <a:xfrm rot="5400000">
                <a:off x="610342" y="2303399"/>
                <a:ext cx="1009779" cy="540145"/>
              </a:xfrm>
              <a:prstGeom prst="line">
                <a:avLst/>
              </a:prstGeom>
              <a:ln>
                <a:headEnd type="arrow"/>
                <a:tailEnd type="none"/>
              </a:ln>
            </p:spPr>
            <p:style>
              <a:lnRef idx="2">
                <a:schemeClr val="accent2"/>
              </a:lnRef>
              <a:fillRef idx="0">
                <a:schemeClr val="accent2"/>
              </a:fillRef>
              <a:effectRef idx="1">
                <a:schemeClr val="accent2"/>
              </a:effectRef>
              <a:fontRef idx="minor">
                <a:schemeClr val="tx1"/>
              </a:fontRef>
            </p:style>
          </p:cxnSp>
          <p:cxnSp>
            <p:nvCxnSpPr>
              <p:cNvPr id="203" name="Straight Connector 202"/>
              <p:cNvCxnSpPr/>
              <p:nvPr/>
            </p:nvCxnSpPr>
            <p:spPr>
              <a:xfrm>
                <a:off x="845158" y="3078360"/>
                <a:ext cx="990271" cy="589038"/>
              </a:xfrm>
              <a:prstGeom prst="line">
                <a:avLst/>
              </a:prstGeom>
              <a:ln>
                <a:headEnd type="none"/>
                <a:tailEnd type="arrow"/>
              </a:ln>
            </p:spPr>
            <p:style>
              <a:lnRef idx="2">
                <a:schemeClr val="accent2"/>
              </a:lnRef>
              <a:fillRef idx="0">
                <a:schemeClr val="accent2"/>
              </a:fillRef>
              <a:effectRef idx="1">
                <a:schemeClr val="accent2"/>
              </a:effectRef>
              <a:fontRef idx="minor">
                <a:schemeClr val="tx1"/>
              </a:fontRef>
            </p:style>
          </p:cxnSp>
          <p:graphicFrame>
            <p:nvGraphicFramePr>
              <p:cNvPr id="204" name="Object 9"/>
              <p:cNvGraphicFramePr>
                <a:graphicFrameLocks noChangeAspect="1"/>
              </p:cNvGraphicFramePr>
              <p:nvPr/>
            </p:nvGraphicFramePr>
            <p:xfrm>
              <a:off x="1710187" y="3162508"/>
              <a:ext cx="485341" cy="526829"/>
            </p:xfrm>
            <a:graphic>
              <a:graphicData uri="http://schemas.openxmlformats.org/presentationml/2006/ole">
                <mc:AlternateContent xmlns:mc="http://schemas.openxmlformats.org/markup-compatibility/2006">
                  <mc:Choice xmlns:v="urn:schemas-microsoft-com:vml" Requires="v">
                    <p:oleObj spid="_x0000_s551993" name="Equation" r:id="rId11" imgW="164880" imgH="177480" progId="Equation.3">
                      <p:embed/>
                    </p:oleObj>
                  </mc:Choice>
                  <mc:Fallback>
                    <p:oleObj name="Equation" r:id="rId11" imgW="164880" imgH="177480" progId="Equation.3">
                      <p:embed/>
                      <p:pic>
                        <p:nvPicPr>
                          <p:cNvPr id="0"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10187" y="3162508"/>
                            <a:ext cx="485341" cy="526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 name="Object 16"/>
              <p:cNvGraphicFramePr>
                <a:graphicFrameLocks noChangeAspect="1"/>
              </p:cNvGraphicFramePr>
              <p:nvPr/>
            </p:nvGraphicFramePr>
            <p:xfrm>
              <a:off x="1205257" y="1563692"/>
              <a:ext cx="540148" cy="603750"/>
            </p:xfrm>
            <a:graphic>
              <a:graphicData uri="http://schemas.openxmlformats.org/presentationml/2006/ole">
                <mc:AlternateContent xmlns:mc="http://schemas.openxmlformats.org/markup-compatibility/2006">
                  <mc:Choice xmlns:v="urn:schemas-microsoft-com:vml" Requires="v">
                    <p:oleObj spid="_x0000_s551994" name="Equation" r:id="rId13" imgW="164880" imgH="203040" progId="Equation.3">
                      <p:embed/>
                    </p:oleObj>
                  </mc:Choice>
                  <mc:Fallback>
                    <p:oleObj name="Equation" r:id="rId13" imgW="164880" imgH="203040" progId="Equation.3">
                      <p:embed/>
                      <p:pic>
                        <p:nvPicPr>
                          <p:cNvPr id="0"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5257" y="1563692"/>
                            <a:ext cx="540148" cy="60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10" name="Straight Connector 209"/>
            <p:cNvCxnSpPr/>
            <p:nvPr/>
          </p:nvCxnSpPr>
          <p:spPr>
            <a:xfrm rot="5400000" flipH="1" flipV="1">
              <a:off x="4097330" y="2187559"/>
              <a:ext cx="219080" cy="146052"/>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graphicFrame>
          <p:nvGraphicFramePr>
            <p:cNvPr id="214" name="Object 23"/>
            <p:cNvGraphicFramePr>
              <a:graphicFrameLocks noChangeAspect="1"/>
            </p:cNvGraphicFramePr>
            <p:nvPr/>
          </p:nvGraphicFramePr>
          <p:xfrm>
            <a:off x="3922705" y="2260584"/>
            <a:ext cx="247652" cy="350832"/>
          </p:xfrm>
          <a:graphic>
            <a:graphicData uri="http://schemas.openxmlformats.org/presentationml/2006/ole">
              <mc:AlternateContent xmlns:mc="http://schemas.openxmlformats.org/markup-compatibility/2006">
                <mc:Choice xmlns:v="urn:schemas-microsoft-com:vml" Requires="v">
                  <p:oleObj spid="_x0000_s551995" name="Equation" r:id="rId15" imgW="190440" imgH="228600" progId="Equation.3">
                    <p:embed/>
                  </p:oleObj>
                </mc:Choice>
                <mc:Fallback>
                  <p:oleObj name="Equation" r:id="rId15" imgW="190440" imgH="228600" progId="Equation.3">
                    <p:embed/>
                    <p:pic>
                      <p:nvPicPr>
                        <p:cNvPr id="0"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22705" y="2260584"/>
                          <a:ext cx="247652" cy="350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6" name="Right Triangle 215"/>
          <p:cNvSpPr/>
          <p:nvPr/>
        </p:nvSpPr>
        <p:spPr>
          <a:xfrm>
            <a:off x="6616728" y="1749402"/>
            <a:ext cx="1752624" cy="1350981"/>
          </a:xfrm>
          <a:prstGeom prst="r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7" name="Rectangle 216"/>
          <p:cNvSpPr/>
          <p:nvPr/>
        </p:nvSpPr>
        <p:spPr>
          <a:xfrm rot="2233575">
            <a:off x="7368834" y="1960251"/>
            <a:ext cx="513659" cy="48664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219" name="Group 218"/>
          <p:cNvGrpSpPr/>
          <p:nvPr/>
        </p:nvGrpSpPr>
        <p:grpSpPr>
          <a:xfrm>
            <a:off x="7529553" y="1201707"/>
            <a:ext cx="1277952" cy="1104911"/>
            <a:chOff x="738135" y="1858941"/>
            <a:chExt cx="1277952" cy="1104911"/>
          </a:xfrm>
        </p:grpSpPr>
        <p:cxnSp>
          <p:nvCxnSpPr>
            <p:cNvPr id="220" name="Straight Connector 219"/>
            <p:cNvCxnSpPr/>
            <p:nvPr/>
          </p:nvCxnSpPr>
          <p:spPr>
            <a:xfrm rot="5400000">
              <a:off x="372214" y="2479663"/>
              <a:ext cx="877103" cy="793"/>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811161" y="2844792"/>
              <a:ext cx="1044000" cy="1588"/>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graphicFrame>
          <p:nvGraphicFramePr>
            <p:cNvPr id="222" name="Object 9"/>
            <p:cNvGraphicFramePr>
              <a:graphicFrameLocks noChangeAspect="1"/>
            </p:cNvGraphicFramePr>
            <p:nvPr/>
          </p:nvGraphicFramePr>
          <p:xfrm>
            <a:off x="1797012" y="2698740"/>
            <a:ext cx="219075" cy="265112"/>
          </p:xfrm>
          <a:graphic>
            <a:graphicData uri="http://schemas.openxmlformats.org/presentationml/2006/ole">
              <mc:AlternateContent xmlns:mc="http://schemas.openxmlformats.org/markup-compatibility/2006">
                <mc:Choice xmlns:v="urn:schemas-microsoft-com:vml" Requires="v">
                  <p:oleObj spid="_x0000_s551996" name="Equation" r:id="rId17" imgW="126720" imgH="177480" progId="Equation.3">
                    <p:embed/>
                  </p:oleObj>
                </mc:Choice>
                <mc:Fallback>
                  <p:oleObj name="Equation" r:id="rId17" imgW="126720" imgH="177480" progId="Equation.3">
                    <p:embed/>
                    <p:pic>
                      <p:nvPicPr>
                        <p:cNvPr id="0"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97012" y="2698740"/>
                          <a:ext cx="219075" cy="26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3" name="Object 16"/>
            <p:cNvGraphicFramePr>
              <a:graphicFrameLocks noChangeAspect="1"/>
            </p:cNvGraphicFramePr>
            <p:nvPr/>
          </p:nvGraphicFramePr>
          <p:xfrm>
            <a:off x="738135" y="1858941"/>
            <a:ext cx="255591" cy="215899"/>
          </p:xfrm>
          <a:graphic>
            <a:graphicData uri="http://schemas.openxmlformats.org/presentationml/2006/ole">
              <mc:AlternateContent xmlns:mc="http://schemas.openxmlformats.org/markup-compatibility/2006">
                <mc:Choice xmlns:v="urn:schemas-microsoft-com:vml" Requires="v">
                  <p:oleObj spid="_x0000_s551997" name="Equation" r:id="rId19" imgW="139680" imgH="164880" progId="Equation.3">
                    <p:embed/>
                  </p:oleObj>
                </mc:Choice>
                <mc:Fallback>
                  <p:oleObj name="Equation" r:id="rId19" imgW="139680" imgH="164880" progId="Equation.3">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35" y="1858941"/>
                          <a:ext cx="255591" cy="2158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28" name="Straight Connector 227"/>
          <p:cNvCxnSpPr/>
          <p:nvPr/>
        </p:nvCxnSpPr>
        <p:spPr>
          <a:xfrm>
            <a:off x="7602579" y="2187558"/>
            <a:ext cx="876312" cy="766773"/>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5400000">
            <a:off x="7054886" y="2807486"/>
            <a:ext cx="1096181" cy="794"/>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graphicFrame>
        <p:nvGraphicFramePr>
          <p:cNvPr id="236" name="Object 9"/>
          <p:cNvGraphicFramePr>
            <a:graphicFrameLocks noChangeAspect="1"/>
          </p:cNvGraphicFramePr>
          <p:nvPr/>
        </p:nvGraphicFramePr>
        <p:xfrm>
          <a:off x="8442381" y="2881305"/>
          <a:ext cx="219075" cy="207962"/>
        </p:xfrm>
        <a:graphic>
          <a:graphicData uri="http://schemas.openxmlformats.org/presentationml/2006/ole">
            <mc:AlternateContent xmlns:mc="http://schemas.openxmlformats.org/markup-compatibility/2006">
              <mc:Choice xmlns:v="urn:schemas-microsoft-com:vml" Requires="v">
                <p:oleObj spid="_x0000_s551998" name="Equation" r:id="rId20" imgW="126720" imgH="139680" progId="Equation.3">
                  <p:embed/>
                </p:oleObj>
              </mc:Choice>
              <mc:Fallback>
                <p:oleObj name="Equation" r:id="rId20" imgW="126720" imgH="139680" progId="Equation.3">
                  <p:embed/>
                  <p:pic>
                    <p:nvPicPr>
                      <p:cNvPr id="0" name="Picture 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42381" y="2881305"/>
                        <a:ext cx="219075" cy="20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7" name="Object 9"/>
          <p:cNvGraphicFramePr>
            <a:graphicFrameLocks noChangeAspect="1"/>
          </p:cNvGraphicFramePr>
          <p:nvPr/>
        </p:nvGraphicFramePr>
        <p:xfrm>
          <a:off x="7420014" y="3319461"/>
          <a:ext cx="246021" cy="309563"/>
        </p:xfrm>
        <a:graphic>
          <a:graphicData uri="http://schemas.openxmlformats.org/presentationml/2006/ole">
            <mc:AlternateContent xmlns:mc="http://schemas.openxmlformats.org/markup-compatibility/2006">
              <mc:Choice xmlns:v="urn:schemas-microsoft-com:vml" Requires="v">
                <p:oleObj spid="_x0000_s551999" name="Equation" r:id="rId22" imgW="241200" imgH="203040" progId="Equation.3">
                  <p:embed/>
                </p:oleObj>
              </mc:Choice>
              <mc:Fallback>
                <p:oleObj name="Equation" r:id="rId22" imgW="241200" imgH="203040" progId="Equation.3">
                  <p:embed/>
                  <p:pic>
                    <p:nvPicPr>
                      <p:cNvPr id="0" name="Picture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20014" y="3319461"/>
                        <a:ext cx="246021"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8" name="Group 247"/>
          <p:cNvGrpSpPr/>
          <p:nvPr/>
        </p:nvGrpSpPr>
        <p:grpSpPr>
          <a:xfrm>
            <a:off x="409518" y="5035572"/>
            <a:ext cx="1570059" cy="1204929"/>
            <a:chOff x="409518" y="5035572"/>
            <a:chExt cx="1570059" cy="1204929"/>
          </a:xfrm>
        </p:grpSpPr>
        <p:sp>
          <p:nvSpPr>
            <p:cNvPr id="238" name="Content Placeholder 2"/>
            <p:cNvSpPr txBox="1">
              <a:spLocks/>
            </p:cNvSpPr>
            <p:nvPr/>
          </p:nvSpPr>
          <p:spPr>
            <a:xfrm>
              <a:off x="409518" y="5510241"/>
              <a:ext cx="1212804" cy="730260"/>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Normal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Force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cxnSp>
          <p:nvCxnSpPr>
            <p:cNvPr id="239" name="Straight Arrow Connector 238"/>
            <p:cNvCxnSpPr/>
            <p:nvPr/>
          </p:nvCxnSpPr>
          <p:spPr>
            <a:xfrm flipV="1">
              <a:off x="1066754" y="5035572"/>
              <a:ext cx="912823" cy="547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47" name="Hexagon 246"/>
          <p:cNvSpPr/>
          <p:nvPr/>
        </p:nvSpPr>
        <p:spPr>
          <a:xfrm>
            <a:off x="1906551" y="5254650"/>
            <a:ext cx="1825650" cy="547695"/>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551964" name="Object 3"/>
          <p:cNvGraphicFramePr>
            <a:graphicFrameLocks noChangeAspect="1"/>
          </p:cNvGraphicFramePr>
          <p:nvPr/>
        </p:nvGraphicFramePr>
        <p:xfrm>
          <a:off x="1376363" y="4232275"/>
          <a:ext cx="6007100" cy="1544638"/>
        </p:xfrm>
        <a:graphic>
          <a:graphicData uri="http://schemas.openxmlformats.org/presentationml/2006/ole">
            <mc:AlternateContent xmlns:mc="http://schemas.openxmlformats.org/markup-compatibility/2006">
              <mc:Choice xmlns:v="urn:schemas-microsoft-com:vml" Requires="v">
                <p:oleObj spid="_x0000_s552000" name="Equation" r:id="rId24" imgW="2514600" imgH="698400" progId="Equation.3">
                  <p:embed/>
                </p:oleObj>
              </mc:Choice>
              <mc:Fallback>
                <p:oleObj name="Equation" r:id="rId24" imgW="2514600" imgH="698400" progId="Equation.3">
                  <p:embed/>
                  <p:pic>
                    <p:nvPicPr>
                      <p:cNvPr id="0" name="Object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76363" y="4232275"/>
                        <a:ext cx="6007100" cy="154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80" y="763551"/>
            <a:ext cx="3395708" cy="547695"/>
          </a:xfrm>
        </p:spPr>
        <p:txBody>
          <a:bodyPr>
            <a:normAutofit/>
          </a:bodyPr>
          <a:lstStyle/>
          <a:p>
            <a:pPr>
              <a:buFont typeface="Wingdings" pitchFamily="2" charset="2"/>
              <a:buChar char="§"/>
              <a:defRPr/>
            </a:pPr>
            <a:r>
              <a:rPr lang="en-US" dirty="0" smtClean="0">
                <a:effectLst>
                  <a:outerShdw blurRad="38100" dist="38100" dir="2700000" algn="tl">
                    <a:srgbClr val="000000">
                      <a:alpha val="43137"/>
                    </a:srgbClr>
                  </a:outerShdw>
                </a:effectLst>
              </a:rPr>
              <a:t>Lagrange’s Method:</a:t>
            </a:r>
          </a:p>
          <a:p>
            <a:pPr>
              <a:buFont typeface="Wingdings" pitchFamily="2" charset="2"/>
              <a:buChar char="§"/>
              <a:defRPr/>
            </a:pPr>
            <a:endParaRPr lang="en-US" dirty="0" smtClean="0">
              <a:effectLst>
                <a:outerShdw blurRad="38100" dist="38100" dir="2700000" algn="tl">
                  <a:srgbClr val="000000">
                    <a:alpha val="43137"/>
                  </a:srgbClr>
                </a:outerShdw>
              </a:effectLst>
            </a:endParaRPr>
          </a:p>
          <a:p>
            <a:pPr>
              <a:buFont typeface="Wingdings" pitchFamily="2" charset="2"/>
              <a:buChar char="§"/>
              <a:defRPr/>
            </a:pPr>
            <a:endParaRPr lang="en-US" dirty="0" smtClean="0">
              <a:effectLst>
                <a:outerShdw blurRad="38100" dist="38100" dir="2700000" algn="tl">
                  <a:srgbClr val="000000">
                    <a:alpha val="43137"/>
                  </a:srgbClr>
                </a:outerShdw>
              </a:effectLst>
            </a:endParaRPr>
          </a:p>
          <a:p>
            <a:pPr>
              <a:buFont typeface="Wingdings" pitchFamily="2" charset="2"/>
              <a:buChar char="§"/>
              <a:defRPr/>
            </a:pPr>
            <a:endParaRPr lang="en-US" dirty="0" smtClean="0">
              <a:effectLst>
                <a:outerShdw blurRad="38100" dist="38100" dir="2700000" algn="tl">
                  <a:srgbClr val="000000">
                    <a:alpha val="43137"/>
                  </a:srgbClr>
                </a:outerShdw>
              </a:effectLst>
            </a:endParaRPr>
          </a:p>
          <a:p>
            <a:pPr>
              <a:buFont typeface="Wingdings" pitchFamily="2" charset="2"/>
              <a:buChar char="§"/>
              <a:defRPr/>
            </a:pPr>
            <a:endParaRPr lang="en-US" dirty="0" smtClean="0">
              <a:effectLst>
                <a:outerShdw blurRad="38100" dist="38100" dir="2700000" algn="tl">
                  <a:srgbClr val="000000">
                    <a:alpha val="43137"/>
                  </a:srgbClr>
                </a:outerShdw>
              </a:effectLst>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68</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65" name="Hexagon 164"/>
          <p:cNvSpPr/>
          <p:nvPr/>
        </p:nvSpPr>
        <p:spPr>
          <a:xfrm>
            <a:off x="1066752" y="5583267"/>
            <a:ext cx="1825650" cy="547695"/>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aphicFrame>
        <p:nvGraphicFramePr>
          <p:cNvPr id="552970" name="Object 13"/>
          <p:cNvGraphicFramePr>
            <a:graphicFrameLocks noChangeAspect="1"/>
          </p:cNvGraphicFramePr>
          <p:nvPr/>
        </p:nvGraphicFramePr>
        <p:xfrm>
          <a:off x="665163" y="1311275"/>
          <a:ext cx="8101012" cy="4803775"/>
        </p:xfrm>
        <a:graphic>
          <a:graphicData uri="http://schemas.openxmlformats.org/presentationml/2006/ole">
            <mc:AlternateContent xmlns:mc="http://schemas.openxmlformats.org/markup-compatibility/2006">
              <mc:Choice xmlns:v="urn:schemas-microsoft-com:vml" Requires="v">
                <p:oleObj spid="_x0000_s552973" name="Equation" r:id="rId3" imgW="3390840" imgH="2171520" progId="Equation.3">
                  <p:embed/>
                </p:oleObj>
              </mc:Choice>
              <mc:Fallback>
                <p:oleObj name="Equation" r:id="rId3" imgW="3390840" imgH="217152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63" y="1311275"/>
                        <a:ext cx="8101012" cy="480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80" y="763551"/>
            <a:ext cx="3943403" cy="511182"/>
          </a:xfrm>
        </p:spPr>
        <p:txBody>
          <a:bodyPr>
            <a:normAutofit/>
          </a:bodyPr>
          <a:lstStyle/>
          <a:p>
            <a:pPr>
              <a:buFont typeface="Wingdings" pitchFamily="2" charset="2"/>
              <a:buChar char="§"/>
              <a:defRPr/>
            </a:pPr>
            <a:r>
              <a:rPr lang="en-US" dirty="0" smtClean="0">
                <a:effectLst>
                  <a:outerShdw blurRad="38100" dist="38100" dir="2700000" algn="tl">
                    <a:srgbClr val="000000">
                      <a:alpha val="43137"/>
                    </a:srgbClr>
                  </a:outerShdw>
                </a:effectLst>
              </a:rPr>
              <a:t>Lagrange’s Multipliers:</a:t>
            </a:r>
          </a:p>
          <a:p>
            <a:pPr>
              <a:buFont typeface="Wingdings" pitchFamily="2" charset="2"/>
              <a:buChar char="§"/>
              <a:defRPr/>
            </a:pPr>
            <a:endParaRPr lang="en-US" dirty="0" smtClean="0">
              <a:effectLst>
                <a:outerShdw blurRad="38100" dist="38100" dir="2700000" algn="tl">
                  <a:srgbClr val="000000">
                    <a:alpha val="43137"/>
                  </a:srgbClr>
                </a:outerShdw>
              </a:effectLst>
            </a:endParaRPr>
          </a:p>
          <a:p>
            <a:pPr>
              <a:buFont typeface="Wingdings" pitchFamily="2" charset="2"/>
              <a:buChar char="§"/>
              <a:defRPr/>
            </a:pPr>
            <a:endParaRPr lang="en-US" dirty="0" smtClean="0">
              <a:effectLst>
                <a:outerShdw blurRad="38100" dist="38100" dir="2700000" algn="tl">
                  <a:srgbClr val="000000">
                    <a:alpha val="43137"/>
                  </a:srgbClr>
                </a:outerShdw>
              </a:effectLst>
            </a:endParaRPr>
          </a:p>
          <a:p>
            <a:pPr>
              <a:buFont typeface="Wingdings" pitchFamily="2" charset="2"/>
              <a:buChar char="§"/>
              <a:defRPr/>
            </a:pPr>
            <a:endParaRPr lang="en-US" dirty="0" smtClean="0">
              <a:effectLst>
                <a:outerShdw blurRad="38100" dist="38100" dir="2700000" algn="tl">
                  <a:srgbClr val="000000">
                    <a:alpha val="43137"/>
                  </a:srgbClr>
                </a:outerShdw>
              </a:effectLst>
            </a:endParaRPr>
          </a:p>
          <a:p>
            <a:pPr>
              <a:buFont typeface="Wingdings" pitchFamily="2" charset="2"/>
              <a:buChar char="§"/>
              <a:defRPr/>
            </a:pPr>
            <a:endParaRPr lang="en-US" dirty="0" smtClean="0">
              <a:effectLst>
                <a:outerShdw blurRad="38100" dist="38100" dir="2700000" algn="tl">
                  <a:srgbClr val="000000">
                    <a:alpha val="43137"/>
                  </a:srgbClr>
                </a:outerShdw>
              </a:effectLst>
            </a:endParaRPr>
          </a:p>
          <a:p>
            <a:pPr>
              <a:buFont typeface="Wingdings" pitchFamily="2" charset="2"/>
              <a:buChar char="§"/>
              <a:defRPr/>
            </a:pPr>
            <a:endParaRPr lang="en-US" dirty="0" smtClean="0">
              <a:effectLst>
                <a:outerShdw blurRad="38100" dist="38100" dir="2700000" algn="tl">
                  <a:srgbClr val="000000">
                    <a:alpha val="43137"/>
                  </a:srgbClr>
                </a:outerShdw>
              </a:effectLst>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69</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51949" name="Object 3"/>
          <p:cNvGraphicFramePr>
            <a:graphicFrameLocks noChangeAspect="1"/>
          </p:cNvGraphicFramePr>
          <p:nvPr/>
        </p:nvGraphicFramePr>
        <p:xfrm>
          <a:off x="942975" y="1311275"/>
          <a:ext cx="5068888" cy="4213225"/>
        </p:xfrm>
        <a:graphic>
          <a:graphicData uri="http://schemas.openxmlformats.org/presentationml/2006/ole">
            <mc:AlternateContent xmlns:mc="http://schemas.openxmlformats.org/markup-compatibility/2006">
              <mc:Choice xmlns:v="urn:schemas-microsoft-com:vml" Requires="v">
                <p:oleObj spid="_x0000_s553989" name="Equation" r:id="rId3" imgW="2120760" imgH="1904760" progId="Equation.DSMT4">
                  <p:embed/>
                </p:oleObj>
              </mc:Choice>
              <mc:Fallback>
                <p:oleObj name="Equation" r:id="rId3" imgW="2120760" imgH="1904760" progId="Equation.DSMT4">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1311275"/>
                        <a:ext cx="5068888" cy="421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544" y="800064"/>
            <a:ext cx="4125970" cy="1204929"/>
          </a:xfrm>
        </p:spPr>
        <p:txBody>
          <a:bodyPr>
            <a:normAutofit/>
          </a:bodyPr>
          <a:lstStyle/>
          <a:p>
            <a:pPr>
              <a:buFont typeface="Wingdings" pitchFamily="2" charset="2"/>
              <a:buChar char="Ø"/>
            </a:pPr>
            <a:r>
              <a:rPr lang="en-US" i="1" dirty="0" smtClean="0">
                <a:effectLst>
                  <a:outerShdw blurRad="38100" dist="38100" dir="2700000" algn="tl">
                    <a:srgbClr val="000000">
                      <a:alpha val="43137"/>
                    </a:srgbClr>
                  </a:outerShdw>
                </a:effectLst>
              </a:rPr>
              <a:t>Constraints:</a:t>
            </a:r>
          </a:p>
          <a:p>
            <a:pPr>
              <a:buNone/>
            </a:pPr>
            <a:endParaRPr lang="en-US" i="1" dirty="0" smtClean="0">
              <a:effectLst>
                <a:outerShdw blurRad="38100" dist="38100" dir="2700000" algn="tl">
                  <a:srgbClr val="000000">
                    <a:alpha val="43137"/>
                  </a:srgbClr>
                </a:outerShdw>
              </a:effectLst>
            </a:endParaRPr>
          </a:p>
          <a:p>
            <a:pPr>
              <a:buNone/>
            </a:pPr>
            <a:endParaRPr lang="en-US" i="1" dirty="0" smtClean="0">
              <a:effectLst>
                <a:outerShdw blurRad="38100" dist="38100" dir="2700000" algn="tl">
                  <a:srgbClr val="000000">
                    <a:alpha val="43137"/>
                  </a:srgbClr>
                </a:outerShdw>
              </a:effectLst>
            </a:endParaRP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3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4" name="Rectangle 6"/>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6" name="Rectangle 9"/>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47"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49"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143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3"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5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5"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4366"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3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3" name="Rectangle 7"/>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6" name="Rectangle 1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49" name="Rectangle 1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99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5" name="Rectangle 3"/>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38"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1" name="Rectangle 9"/>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44" name="Rectangle 12"/>
          <p:cNvSpPr>
            <a:spLocks noChangeArrowheads="1"/>
          </p:cNvSpPr>
          <p:nvPr/>
        </p:nvSpPr>
        <p:spPr bwMode="auto">
          <a:xfrm>
            <a:off x="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Slide Number Placeholder 44"/>
          <p:cNvSpPr>
            <a:spLocks noGrp="1"/>
          </p:cNvSpPr>
          <p:nvPr>
            <p:ph type="sldNum" sz="quarter" idx="12"/>
          </p:nvPr>
        </p:nvSpPr>
        <p:spPr/>
        <p:txBody>
          <a:bodyPr/>
          <a:lstStyle/>
          <a:p>
            <a:pPr>
              <a:defRPr/>
            </a:pPr>
            <a:fld id="{FCB2EC2F-79A6-42C2-B4C5-0483EF9F552B}" type="slidenum">
              <a:rPr lang="en-US" smtClean="0"/>
              <a:pPr>
                <a:defRPr/>
              </a:pPr>
              <a:t>7</a:t>
            </a:fld>
            <a:endParaRPr lang="en-US" dirty="0"/>
          </a:p>
        </p:txBody>
      </p:sp>
      <p:sp>
        <p:nvSpPr>
          <p:cNvPr id="44" name="TextBox 43"/>
          <p:cNvSpPr txBox="1"/>
          <p:nvPr/>
        </p:nvSpPr>
        <p:spPr>
          <a:xfrm>
            <a:off x="738135" y="1274733"/>
            <a:ext cx="8251938" cy="369332"/>
          </a:xfrm>
          <a:prstGeom prst="rect">
            <a:avLst/>
          </a:prstGeom>
          <a:noFill/>
        </p:spPr>
        <p:txBody>
          <a:bodyPr wrap="square" rtlCol="0">
            <a:spAutoFit/>
          </a:bodyPr>
          <a:lstStyle/>
          <a:p>
            <a:pPr algn="just"/>
            <a:r>
              <a:rPr lang="en-US" dirty="0" smtClean="0">
                <a:latin typeface="+mn-lt"/>
              </a:rPr>
              <a:t>The limitations on the motion are often called </a:t>
            </a:r>
            <a:r>
              <a:rPr lang="en-US" i="1" dirty="0" smtClean="0">
                <a:latin typeface="+mn-lt"/>
              </a:rPr>
              <a:t>constraints</a:t>
            </a:r>
            <a:r>
              <a:rPr lang="en-US" dirty="0" smtClean="0">
                <a:latin typeface="+mn-lt"/>
              </a:rPr>
              <a:t>.</a:t>
            </a:r>
            <a:endParaRPr lang="en-US" dirty="0">
              <a:latin typeface="+mn-lt"/>
            </a:endParaRPr>
          </a:p>
        </p:txBody>
      </p:sp>
      <p:sp>
        <p:nvSpPr>
          <p:cNvPr id="46" name="Content Placeholder 2"/>
          <p:cNvSpPr txBox="1">
            <a:spLocks/>
          </p:cNvSpPr>
          <p:nvPr/>
        </p:nvSpPr>
        <p:spPr>
          <a:xfrm>
            <a:off x="482544" y="1785915"/>
            <a:ext cx="4125970" cy="1204929"/>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6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Holonomic Constraints: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7" name="TextBox 46"/>
          <p:cNvSpPr txBox="1"/>
          <p:nvPr/>
        </p:nvSpPr>
        <p:spPr>
          <a:xfrm>
            <a:off x="738135" y="2297098"/>
            <a:ext cx="8251938" cy="5355312"/>
          </a:xfrm>
          <a:prstGeom prst="rect">
            <a:avLst/>
          </a:prstGeom>
          <a:noFill/>
        </p:spPr>
        <p:txBody>
          <a:bodyPr wrap="square" rtlCol="0">
            <a:spAutoFit/>
          </a:bodyPr>
          <a:lstStyle/>
          <a:p>
            <a:pPr algn="just"/>
            <a:r>
              <a:rPr lang="en-US" dirty="0" smtClean="0">
                <a:latin typeface="+mn-lt"/>
              </a:rPr>
              <a:t>If all constraints of the system can be expressed as equations having the form</a:t>
            </a:r>
          </a:p>
          <a:p>
            <a:pPr algn="just"/>
            <a:r>
              <a:rPr lang="en-US" dirty="0" smtClean="0">
                <a:latin typeface="+mn-lt"/>
              </a:rPr>
              <a:t>                               or their equivalent, then the system is said to be </a:t>
            </a:r>
            <a:r>
              <a:rPr lang="en-US" i="1" dirty="0" smtClean="0">
                <a:latin typeface="+mn-lt"/>
              </a:rPr>
              <a:t>holonomic</a:t>
            </a:r>
            <a:r>
              <a:rPr lang="en-US" dirty="0" smtClean="0">
                <a:latin typeface="+mn-lt"/>
              </a:rPr>
              <a:t>;  otherwise the system is said to be </a:t>
            </a:r>
            <a:r>
              <a:rPr lang="en-US" i="1" dirty="0" smtClean="0">
                <a:latin typeface="+mn-lt"/>
              </a:rPr>
              <a:t>non-</a:t>
            </a:r>
            <a:r>
              <a:rPr lang="en-US" i="1" dirty="0" smtClean="0"/>
              <a:t> </a:t>
            </a:r>
            <a:r>
              <a:rPr lang="en-US" i="1" dirty="0" smtClean="0">
                <a:latin typeface="+mn-lt"/>
              </a:rPr>
              <a:t>holonomic.</a:t>
            </a:r>
          </a:p>
          <a:p>
            <a:pPr algn="just"/>
            <a:endParaRPr lang="en-US" i="1" dirty="0" smtClean="0">
              <a:latin typeface="+mn-lt"/>
            </a:endParaRPr>
          </a:p>
          <a:p>
            <a:pPr algn="just"/>
            <a:r>
              <a:rPr lang="en-US" sz="1840" i="1" dirty="0" smtClean="0">
                <a:latin typeface="Aharoni" pitchFamily="2" charset="-79"/>
                <a:cs typeface="Aharoni" pitchFamily="2" charset="-79"/>
              </a:rPr>
              <a:t>Example 1:</a:t>
            </a:r>
          </a:p>
          <a:p>
            <a:pPr algn="just"/>
            <a:r>
              <a:rPr lang="en-US" dirty="0" smtClean="0">
                <a:latin typeface="+mn-lt"/>
              </a:rPr>
              <a:t>A cylinder rolling without slipping down a rough inclined plane of angle         .</a:t>
            </a:r>
          </a:p>
          <a:p>
            <a:pPr algn="just"/>
            <a:r>
              <a:rPr lang="en-US" i="1" dirty="0" smtClean="0">
                <a:latin typeface="Aharoni" pitchFamily="2" charset="-79"/>
                <a:cs typeface="Aharoni" pitchFamily="2" charset="-79"/>
              </a:rPr>
              <a:t>Example 2:</a:t>
            </a:r>
          </a:p>
          <a:p>
            <a:pPr algn="just"/>
            <a:r>
              <a:rPr lang="en-US" dirty="0" smtClean="0">
                <a:latin typeface="+mn-lt"/>
              </a:rPr>
              <a:t>A horizontal cylinder of radius    rolling inside a perfectly rough hollow horizontal cylinder of radius                . </a:t>
            </a:r>
          </a:p>
          <a:p>
            <a:pPr algn="just"/>
            <a:r>
              <a:rPr lang="en-US" i="1" dirty="0" smtClean="0">
                <a:latin typeface="Aharoni" pitchFamily="2" charset="-79"/>
                <a:cs typeface="Aharoni" pitchFamily="2" charset="-79"/>
              </a:rPr>
              <a:t>Example 3:</a:t>
            </a:r>
          </a:p>
          <a:p>
            <a:pPr algn="just"/>
            <a:r>
              <a:rPr lang="en-US" dirty="0" smtClean="0">
                <a:latin typeface="+mn-lt"/>
              </a:rPr>
              <a:t>A particle constrained to move along a line under the influence of a force which is inversely proportional to the square of its distance from a fixed point and a damping force proportional to the square of the instantaneous speed.</a:t>
            </a:r>
          </a:p>
          <a:p>
            <a:pPr algn="just"/>
            <a:endParaRPr lang="en-US" i="1" dirty="0" smtClean="0">
              <a:latin typeface="+mn-lt"/>
            </a:endParaRPr>
          </a:p>
          <a:p>
            <a:pPr algn="just"/>
            <a:endParaRPr lang="en-US" dirty="0" smtClean="0">
              <a:latin typeface="+mn-lt"/>
            </a:endParaRPr>
          </a:p>
          <a:p>
            <a:pPr algn="just"/>
            <a:endParaRPr lang="en-US" dirty="0" smtClean="0">
              <a:latin typeface="+mn-lt"/>
            </a:endParaRPr>
          </a:p>
          <a:p>
            <a:pPr algn="just"/>
            <a:endParaRPr lang="en-US" i="1" dirty="0" smtClean="0">
              <a:latin typeface="+mn-lt"/>
            </a:endParaRPr>
          </a:p>
          <a:p>
            <a:pPr algn="just"/>
            <a:endParaRPr lang="en-US" i="1" dirty="0" smtClean="0">
              <a:latin typeface="+mn-lt"/>
            </a:endParaRPr>
          </a:p>
          <a:p>
            <a:pPr algn="just"/>
            <a:endParaRPr lang="en-US" i="1" dirty="0">
              <a:latin typeface="+mn-lt"/>
            </a:endParaRPr>
          </a:p>
        </p:txBody>
      </p:sp>
      <p:graphicFrame>
        <p:nvGraphicFramePr>
          <p:cNvPr id="737283" name="Object 3"/>
          <p:cNvGraphicFramePr>
            <a:graphicFrameLocks noChangeAspect="1"/>
          </p:cNvGraphicFramePr>
          <p:nvPr/>
        </p:nvGraphicFramePr>
        <p:xfrm>
          <a:off x="774648" y="2589201"/>
          <a:ext cx="1758950" cy="387342"/>
        </p:xfrm>
        <a:graphic>
          <a:graphicData uri="http://schemas.openxmlformats.org/presentationml/2006/ole">
            <mc:AlternateContent xmlns:mc="http://schemas.openxmlformats.org/markup-compatibility/2006">
              <mc:Choice xmlns:v="urn:schemas-microsoft-com:vml" Requires="v">
                <p:oleObj spid="_x0000_s737296" name="Equation" r:id="rId3" imgW="1371600" imgH="253800" progId="Equation.DSMT4">
                  <p:embed/>
                </p:oleObj>
              </mc:Choice>
              <mc:Fallback>
                <p:oleObj name="Equation" r:id="rId3" imgW="1371600" imgH="253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648" y="2589201"/>
                        <a:ext cx="1758950" cy="38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285" name="Object 5"/>
          <p:cNvGraphicFramePr>
            <a:graphicFrameLocks noChangeAspect="1"/>
          </p:cNvGraphicFramePr>
          <p:nvPr/>
        </p:nvGraphicFramePr>
        <p:xfrm>
          <a:off x="7992380" y="3753036"/>
          <a:ext cx="421733" cy="241300"/>
        </p:xfrm>
        <a:graphic>
          <a:graphicData uri="http://schemas.openxmlformats.org/presentationml/2006/ole">
            <mc:AlternateContent xmlns:mc="http://schemas.openxmlformats.org/markup-compatibility/2006">
              <mc:Choice xmlns:v="urn:schemas-microsoft-com:vml" Requires="v">
                <p:oleObj spid="_x0000_s737297" name="Equation" r:id="rId5" imgW="152280" imgH="139680" progId="Equation.DSMT4">
                  <p:embed/>
                </p:oleObj>
              </mc:Choice>
              <mc:Fallback>
                <p:oleObj name="Equation" r:id="rId5" imgW="152280" imgH="1396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2380" y="3753036"/>
                        <a:ext cx="421733"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286" name="Object 6"/>
          <p:cNvGraphicFramePr>
            <a:graphicFrameLocks noChangeAspect="1"/>
          </p:cNvGraphicFramePr>
          <p:nvPr/>
        </p:nvGraphicFramePr>
        <p:xfrm>
          <a:off x="3878253" y="4305312"/>
          <a:ext cx="161925" cy="241300"/>
        </p:xfrm>
        <a:graphic>
          <a:graphicData uri="http://schemas.openxmlformats.org/presentationml/2006/ole">
            <mc:AlternateContent xmlns:mc="http://schemas.openxmlformats.org/markup-compatibility/2006">
              <mc:Choice xmlns:v="urn:schemas-microsoft-com:vml" Requires="v">
                <p:oleObj spid="_x0000_s737298" name="Equation" r:id="rId7" imgW="126720" imgH="139680" progId="Equation.DSMT4">
                  <p:embed/>
                </p:oleObj>
              </mc:Choice>
              <mc:Fallback>
                <p:oleObj name="Equation" r:id="rId7" imgW="126720" imgH="1396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8253" y="4305312"/>
                        <a:ext cx="1619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287" name="Object 7"/>
          <p:cNvGraphicFramePr>
            <a:graphicFrameLocks noChangeAspect="1"/>
          </p:cNvGraphicFramePr>
          <p:nvPr/>
        </p:nvGraphicFramePr>
        <p:xfrm>
          <a:off x="2663788" y="4509120"/>
          <a:ext cx="452437" cy="307975"/>
        </p:xfrm>
        <a:graphic>
          <a:graphicData uri="http://schemas.openxmlformats.org/presentationml/2006/ole">
            <mc:AlternateContent xmlns:mc="http://schemas.openxmlformats.org/markup-compatibility/2006">
              <mc:Choice xmlns:v="urn:schemas-microsoft-com:vml" Requires="v">
                <p:oleObj spid="_x0000_s737299" name="Equation" r:id="rId9" imgW="355320" imgH="177480" progId="Equation.DSMT4">
                  <p:embed/>
                </p:oleObj>
              </mc:Choice>
              <mc:Fallback>
                <p:oleObj name="Equation" r:id="rId9" imgW="355320" imgH="1774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3788" y="4509120"/>
                        <a:ext cx="4524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70</a:t>
            </a:fld>
            <a:endParaRPr lang="en-US" dirty="0"/>
          </a:p>
        </p:txBody>
      </p:sp>
      <p:graphicFrame>
        <p:nvGraphicFramePr>
          <p:cNvPr id="548867" name="Object 3"/>
          <p:cNvGraphicFramePr>
            <a:graphicFrameLocks noChangeAspect="1"/>
          </p:cNvGraphicFramePr>
          <p:nvPr/>
        </p:nvGraphicFramePr>
        <p:xfrm>
          <a:off x="434975" y="800100"/>
          <a:ext cx="7400925" cy="5449888"/>
        </p:xfrm>
        <a:graphic>
          <a:graphicData uri="http://schemas.openxmlformats.org/presentationml/2006/ole">
            <mc:AlternateContent xmlns:mc="http://schemas.openxmlformats.org/markup-compatibility/2006">
              <mc:Choice xmlns:v="urn:schemas-microsoft-com:vml" Requires="v">
                <p:oleObj spid="_x0000_s555013" name="Equation" r:id="rId3" imgW="3098520" imgH="2463480" progId="Equation.DSMT4">
                  <p:embed/>
                </p:oleObj>
              </mc:Choice>
              <mc:Fallback>
                <p:oleObj name="Equation" r:id="rId3" imgW="3098520" imgH="24634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800100"/>
                        <a:ext cx="7400925" cy="544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 name="Right Arrow 144"/>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71</a:t>
            </a:fld>
            <a:endParaRPr lang="en-US" dirty="0"/>
          </a:p>
        </p:txBody>
      </p:sp>
      <p:sp>
        <p:nvSpPr>
          <p:cNvPr id="145" name="Right Arrow 144"/>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56037" name="Object 3"/>
          <p:cNvGraphicFramePr>
            <a:graphicFrameLocks noChangeAspect="1"/>
          </p:cNvGraphicFramePr>
          <p:nvPr/>
        </p:nvGraphicFramePr>
        <p:xfrm>
          <a:off x="1322343" y="769978"/>
          <a:ext cx="5491163" cy="5616575"/>
        </p:xfrm>
        <a:graphic>
          <a:graphicData uri="http://schemas.openxmlformats.org/presentationml/2006/ole">
            <mc:AlternateContent xmlns:mc="http://schemas.openxmlformats.org/markup-compatibility/2006">
              <mc:Choice xmlns:v="urn:schemas-microsoft-com:vml" Requires="v">
                <p:oleObj spid="_x0000_s556040" name="Equation" r:id="rId3" imgW="2298600" imgH="2539800" progId="Equation.3">
                  <p:embed/>
                </p:oleObj>
              </mc:Choice>
              <mc:Fallback>
                <p:oleObj name="Equation" r:id="rId3" imgW="2298600" imgH="25398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343" y="769978"/>
                        <a:ext cx="5491163" cy="561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72</a:t>
            </a:fld>
            <a:endParaRPr lang="en-US" dirty="0"/>
          </a:p>
        </p:txBody>
      </p:sp>
      <p:grpSp>
        <p:nvGrpSpPr>
          <p:cNvPr id="146" name="Group 145"/>
          <p:cNvGrpSpPr/>
          <p:nvPr/>
        </p:nvGrpSpPr>
        <p:grpSpPr>
          <a:xfrm>
            <a:off x="1395369" y="836577"/>
            <a:ext cx="4308534" cy="620721"/>
            <a:chOff x="1468395" y="3903669"/>
            <a:chExt cx="4308534" cy="620721"/>
          </a:xfrm>
        </p:grpSpPr>
        <p:sp>
          <p:nvSpPr>
            <p:cNvPr id="144" name="Content Placeholder 2"/>
            <p:cNvSpPr txBox="1">
              <a:spLocks/>
            </p:cNvSpPr>
            <p:nvPr/>
          </p:nvSpPr>
          <p:spPr>
            <a:xfrm>
              <a:off x="3586149" y="3976695"/>
              <a:ext cx="2190780" cy="511182"/>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Normal Force</a:t>
              </a:r>
              <a:r>
                <a:rPr kumimoji="0" lang="en-US" sz="2600" b="1" i="0" u="none" strike="noStrike" kern="1200" cap="none" spc="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rPr>
                <a:t> </a:t>
              </a:r>
              <a:endParaRPr kumimoji="0" lang="en-US" sz="2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n-lt"/>
                <a:ea typeface="Cambria Math" pitchFamily="18" charset="0"/>
                <a:cs typeface="+mn-cs"/>
              </a:endParaRPr>
            </a:p>
          </p:txBody>
        </p:sp>
        <p:sp>
          <p:nvSpPr>
            <p:cNvPr id="147" name="Hexagon 146"/>
            <p:cNvSpPr/>
            <p:nvPr/>
          </p:nvSpPr>
          <p:spPr>
            <a:xfrm>
              <a:off x="1468395" y="3903669"/>
              <a:ext cx="2008215" cy="620721"/>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aphicFrame>
        <p:nvGraphicFramePr>
          <p:cNvPr id="556037" name="Object 3"/>
          <p:cNvGraphicFramePr>
            <a:graphicFrameLocks noChangeAspect="1"/>
          </p:cNvGraphicFramePr>
          <p:nvPr/>
        </p:nvGraphicFramePr>
        <p:xfrm>
          <a:off x="1358900" y="931863"/>
          <a:ext cx="4368800" cy="2022475"/>
        </p:xfrm>
        <a:graphic>
          <a:graphicData uri="http://schemas.openxmlformats.org/presentationml/2006/ole">
            <mc:AlternateContent xmlns:mc="http://schemas.openxmlformats.org/markup-compatibility/2006">
              <mc:Choice xmlns:v="urn:schemas-microsoft-com:vml" Requires="v">
                <p:oleObj spid="_x0000_s558088" name="Equation" r:id="rId3" imgW="1828800" imgH="914400" progId="Equation.DSMT4">
                  <p:embed/>
                </p:oleObj>
              </mc:Choice>
              <mc:Fallback>
                <p:oleObj name="Equation" r:id="rId3" imgW="1828800" imgH="914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900" y="931863"/>
                        <a:ext cx="4368800" cy="202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8083" name="Object 3"/>
          <p:cNvGraphicFramePr>
            <a:graphicFrameLocks noChangeAspect="1"/>
          </p:cNvGraphicFramePr>
          <p:nvPr/>
        </p:nvGraphicFramePr>
        <p:xfrm>
          <a:off x="222250" y="3413125"/>
          <a:ext cx="8645525" cy="1768475"/>
        </p:xfrm>
        <a:graphic>
          <a:graphicData uri="http://schemas.openxmlformats.org/presentationml/2006/ole">
            <mc:AlternateContent xmlns:mc="http://schemas.openxmlformats.org/markup-compatibility/2006">
              <mc:Choice xmlns:v="urn:schemas-microsoft-com:vml" Requires="v">
                <p:oleObj spid="_x0000_s558089" name="Equation" r:id="rId5" imgW="3619440" imgH="799920" progId="Equation.DSMT4">
                  <p:embed/>
                </p:oleObj>
              </mc:Choice>
              <mc:Fallback>
                <p:oleObj name="Equation" r:id="rId5" imgW="3619440" imgH="7999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0" y="3413125"/>
                        <a:ext cx="8645525" cy="176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79" y="1055655"/>
            <a:ext cx="2811500" cy="547695"/>
          </a:xfrm>
        </p:spPr>
        <p:txBody>
          <a:bodyPr>
            <a:normAutofit/>
          </a:bodyPr>
          <a:lstStyle/>
          <a:p>
            <a:pPr>
              <a:buFont typeface="Arial" pitchFamily="34" charset="0"/>
              <a:buChar char="•"/>
              <a:defRPr/>
            </a:pPr>
            <a:r>
              <a:rPr lang="en-US" dirty="0" smtClean="0"/>
              <a:t>Kinetic energy:</a:t>
            </a: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73</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nvGrpSpPr>
          <p:cNvPr id="208" name="Group 207"/>
          <p:cNvGrpSpPr/>
          <p:nvPr/>
        </p:nvGrpSpPr>
        <p:grpSpPr>
          <a:xfrm>
            <a:off x="7054884" y="836577"/>
            <a:ext cx="1533546" cy="2039598"/>
            <a:chOff x="6981858" y="1055655"/>
            <a:chExt cx="1533546" cy="2039598"/>
          </a:xfrm>
        </p:grpSpPr>
        <p:cxnSp>
          <p:nvCxnSpPr>
            <p:cNvPr id="170" name="Straight Connector 169"/>
            <p:cNvCxnSpPr/>
            <p:nvPr/>
          </p:nvCxnSpPr>
          <p:spPr>
            <a:xfrm rot="5400000">
              <a:off x="6744524" y="1658119"/>
              <a:ext cx="766773" cy="1588"/>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7127910" y="2041506"/>
              <a:ext cx="1277955" cy="0"/>
            </a:xfrm>
            <a:prstGeom prst="line">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75" name="Group 185"/>
            <p:cNvGrpSpPr/>
            <p:nvPr/>
          </p:nvGrpSpPr>
          <p:grpSpPr>
            <a:xfrm>
              <a:off x="7133040" y="1603350"/>
              <a:ext cx="1382364" cy="1491903"/>
              <a:chOff x="9652437" y="1681103"/>
              <a:chExt cx="1382364" cy="1491903"/>
            </a:xfrm>
          </p:grpSpPr>
          <p:grpSp>
            <p:nvGrpSpPr>
              <p:cNvPr id="176" name="Group 183"/>
              <p:cNvGrpSpPr/>
              <p:nvPr/>
            </p:nvGrpSpPr>
            <p:grpSpPr>
              <a:xfrm>
                <a:off x="9652437" y="1681103"/>
                <a:ext cx="1121643" cy="1491903"/>
                <a:chOff x="9772236" y="1493811"/>
                <a:chExt cx="1121643" cy="1491903"/>
              </a:xfrm>
            </p:grpSpPr>
            <p:grpSp>
              <p:nvGrpSpPr>
                <p:cNvPr id="187" name="Group 242"/>
                <p:cNvGrpSpPr/>
                <p:nvPr/>
              </p:nvGrpSpPr>
              <p:grpSpPr>
                <a:xfrm>
                  <a:off x="9772236" y="1493811"/>
                  <a:ext cx="1121643" cy="1491903"/>
                  <a:chOff x="10356447" y="3355975"/>
                  <a:chExt cx="1121643" cy="1491903"/>
                </a:xfrm>
              </p:grpSpPr>
              <p:sp>
                <p:nvSpPr>
                  <p:cNvPr id="190" name="Rectangle 189"/>
                  <p:cNvSpPr/>
                  <p:nvPr/>
                </p:nvSpPr>
                <p:spPr>
                  <a:xfrm>
                    <a:off x="10716447" y="3429001"/>
                    <a:ext cx="360000" cy="36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M</a:t>
                    </a:r>
                  </a:p>
                  <a:p>
                    <a:pPr algn="ctr"/>
                    <a:endParaRPr lang="en-US" sz="1200" dirty="0" smtClean="0"/>
                  </a:p>
                </p:txBody>
              </p:sp>
              <p:sp>
                <p:nvSpPr>
                  <p:cNvPr id="191" name="Oval 190"/>
                  <p:cNvSpPr/>
                  <p:nvPr/>
                </p:nvSpPr>
                <p:spPr>
                  <a:xfrm>
                    <a:off x="11118090" y="4487878"/>
                    <a:ext cx="360000" cy="36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m</a:t>
                    </a:r>
                    <a:endParaRPr lang="en-US" sz="1400" dirty="0"/>
                  </a:p>
                </p:txBody>
              </p:sp>
              <p:cxnSp>
                <p:nvCxnSpPr>
                  <p:cNvPr id="192" name="Straight Connector 191"/>
                  <p:cNvCxnSpPr/>
                  <p:nvPr/>
                </p:nvCxnSpPr>
                <p:spPr>
                  <a:xfrm rot="5400000" flipH="1" flipV="1">
                    <a:off x="10406087" y="4104492"/>
                    <a:ext cx="985850" cy="1588"/>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16200000" flipH="1">
                    <a:off x="10661677" y="3848900"/>
                    <a:ext cx="876312" cy="401643"/>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200" name="Object 23"/>
                  <p:cNvGraphicFramePr>
                    <a:graphicFrameLocks noChangeAspect="1"/>
                  </p:cNvGraphicFramePr>
                  <p:nvPr/>
                </p:nvGraphicFramePr>
                <p:xfrm>
                  <a:off x="11118090" y="3940183"/>
                  <a:ext cx="160343" cy="301604"/>
                </p:xfrm>
                <a:graphic>
                  <a:graphicData uri="http://schemas.openxmlformats.org/presentationml/2006/ole">
                    <mc:AlternateContent xmlns:mc="http://schemas.openxmlformats.org/markup-compatibility/2006">
                      <mc:Choice xmlns:v="urn:schemas-microsoft-com:vml" Requires="v">
                        <p:oleObj spid="_x0000_s570398" name="Equation" r:id="rId3" imgW="114120" imgH="164880" progId="Equation.3">
                          <p:embed/>
                        </p:oleObj>
                      </mc:Choice>
                      <mc:Fallback>
                        <p:oleObj name="Equation" r:id="rId3" imgW="114120" imgH="16488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8090" y="3940183"/>
                                <a:ext cx="160343" cy="3016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5" name="Group 241"/>
                  <p:cNvGrpSpPr/>
                  <p:nvPr/>
                </p:nvGrpSpPr>
                <p:grpSpPr>
                  <a:xfrm>
                    <a:off x="10356447" y="3355975"/>
                    <a:ext cx="360000" cy="230188"/>
                    <a:chOff x="10356447" y="3355975"/>
                    <a:chExt cx="360000" cy="230188"/>
                  </a:xfrm>
                </p:grpSpPr>
                <p:cxnSp>
                  <p:nvCxnSpPr>
                    <p:cNvPr id="196" name="Straight Connector 195"/>
                    <p:cNvCxnSpPr/>
                    <p:nvPr/>
                  </p:nvCxnSpPr>
                  <p:spPr>
                    <a:xfrm>
                      <a:off x="10356447" y="3575053"/>
                      <a:ext cx="360000" cy="1588"/>
                    </a:xfrm>
                    <a:prstGeom prst="line">
                      <a:avLst/>
                    </a:prstGeom>
                    <a:ln>
                      <a:headEnd type="none"/>
                      <a:tailEnd type="arrow"/>
                    </a:ln>
                  </p:spPr>
                  <p:style>
                    <a:lnRef idx="1">
                      <a:schemeClr val="accent1"/>
                    </a:lnRef>
                    <a:fillRef idx="0">
                      <a:schemeClr val="accent1"/>
                    </a:fillRef>
                    <a:effectRef idx="0">
                      <a:schemeClr val="accent1"/>
                    </a:effectRef>
                    <a:fontRef idx="minor">
                      <a:schemeClr val="tx1"/>
                    </a:fontRef>
                  </p:style>
                </p:cxnSp>
                <p:graphicFrame>
                  <p:nvGraphicFramePr>
                    <p:cNvPr id="198" name="Object 20"/>
                    <p:cNvGraphicFramePr>
                      <a:graphicFrameLocks noChangeAspect="1"/>
                    </p:cNvGraphicFramePr>
                    <p:nvPr/>
                  </p:nvGraphicFramePr>
                  <p:xfrm>
                    <a:off x="10421171" y="3355975"/>
                    <a:ext cx="222250" cy="230188"/>
                  </p:xfrm>
                  <a:graphic>
                    <a:graphicData uri="http://schemas.openxmlformats.org/presentationml/2006/ole">
                      <mc:AlternateContent xmlns:mc="http://schemas.openxmlformats.org/markup-compatibility/2006">
                        <mc:Choice xmlns:v="urn:schemas-microsoft-com:vml" Requires="v">
                          <p:oleObj spid="_x0000_s570399" name="Equation" r:id="rId5" imgW="177480" imgH="164880" progId="Equation.3">
                            <p:embed/>
                          </p:oleObj>
                        </mc:Choice>
                        <mc:Fallback>
                          <p:oleObj name="Equation" r:id="rId5" imgW="177480" imgH="16488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1171" y="3355975"/>
                                  <a:ext cx="222250" cy="23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88" name="Arc 187"/>
                <p:cNvSpPr/>
                <p:nvPr/>
              </p:nvSpPr>
              <p:spPr>
                <a:xfrm rot="5672793">
                  <a:off x="10215122" y="1884779"/>
                  <a:ext cx="199355" cy="203916"/>
                </a:xfrm>
                <a:prstGeom prst="arc">
                  <a:avLst>
                    <a:gd name="adj1" fmla="val 15821760"/>
                    <a:gd name="adj2" fmla="val 20752737"/>
                  </a:avLst>
                </a:prstGeom>
                <a:ln>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89" name="Object 7"/>
                <p:cNvGraphicFramePr>
                  <a:graphicFrameLocks noChangeAspect="1"/>
                </p:cNvGraphicFramePr>
                <p:nvPr/>
              </p:nvGraphicFramePr>
              <p:xfrm>
                <a:off x="10314801" y="2041506"/>
                <a:ext cx="205281" cy="219078"/>
              </p:xfrm>
              <a:graphic>
                <a:graphicData uri="http://schemas.openxmlformats.org/presentationml/2006/ole">
                  <mc:AlternateContent xmlns:mc="http://schemas.openxmlformats.org/markup-compatibility/2006">
                    <mc:Choice xmlns:v="urn:schemas-microsoft-com:vml" Requires="v">
                      <p:oleObj spid="_x0000_s570400" name="Equation" r:id="rId7" imgW="126720" imgH="177480" progId="Equation.3">
                        <p:embed/>
                      </p:oleObj>
                    </mc:Choice>
                    <mc:Fallback>
                      <p:oleObj name="Equation" r:id="rId7" imgW="126720" imgH="177480" progId="Equation.3">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4801" y="2041506"/>
                              <a:ext cx="205281" cy="2190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85" name="Object 20"/>
              <p:cNvGraphicFramePr>
                <a:graphicFrameLocks noChangeAspect="1"/>
              </p:cNvGraphicFramePr>
              <p:nvPr/>
            </p:nvGraphicFramePr>
            <p:xfrm>
              <a:off x="10907801" y="1936694"/>
              <a:ext cx="127000" cy="300037"/>
            </p:xfrm>
            <a:graphic>
              <a:graphicData uri="http://schemas.openxmlformats.org/presentationml/2006/ole">
                <mc:AlternateContent xmlns:mc="http://schemas.openxmlformats.org/markup-compatibility/2006">
                  <mc:Choice xmlns:v="urn:schemas-microsoft-com:vml" Requires="v">
                    <p:oleObj spid="_x0000_s570401" name="Equation" r:id="rId9" imgW="101520" imgH="215640" progId="Equation.3">
                      <p:embed/>
                    </p:oleObj>
                  </mc:Choice>
                  <mc:Fallback>
                    <p:oleObj name="Equation" r:id="rId9" imgW="101520" imgH="215640" progId="Equation.3">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07801" y="1936694"/>
                            <a:ext cx="127000"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7" name="Object 20"/>
            <p:cNvGraphicFramePr>
              <a:graphicFrameLocks noChangeAspect="1"/>
            </p:cNvGraphicFramePr>
            <p:nvPr/>
          </p:nvGraphicFramePr>
          <p:xfrm>
            <a:off x="6981858" y="1055655"/>
            <a:ext cx="158750" cy="334963"/>
          </p:xfrm>
          <a:graphic>
            <a:graphicData uri="http://schemas.openxmlformats.org/presentationml/2006/ole">
              <mc:AlternateContent xmlns:mc="http://schemas.openxmlformats.org/markup-compatibility/2006">
                <mc:Choice xmlns:v="urn:schemas-microsoft-com:vml" Requires="v">
                  <p:oleObj spid="_x0000_s570402" name="Equation" r:id="rId11" imgW="126720" imgH="241200" progId="Equation.3">
                    <p:embed/>
                  </p:oleObj>
                </mc:Choice>
                <mc:Fallback>
                  <p:oleObj name="Equation" r:id="rId11" imgW="126720" imgH="241200" progId="Equation.3">
                    <p:embed/>
                    <p:pic>
                      <p:nvPicPr>
                        <p:cNvPr id="0"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81858" y="1055655"/>
                          <a:ext cx="15875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70385" name="Object 17"/>
          <p:cNvGraphicFramePr>
            <a:graphicFrameLocks noChangeAspect="1"/>
          </p:cNvGraphicFramePr>
          <p:nvPr/>
        </p:nvGraphicFramePr>
        <p:xfrm>
          <a:off x="409518" y="1522369"/>
          <a:ext cx="7967662" cy="5335631"/>
        </p:xfrm>
        <a:graphic>
          <a:graphicData uri="http://schemas.openxmlformats.org/presentationml/2006/ole">
            <mc:AlternateContent xmlns:mc="http://schemas.openxmlformats.org/markup-compatibility/2006">
              <mc:Choice xmlns:v="urn:schemas-microsoft-com:vml" Requires="v">
                <p:oleObj spid="_x0000_s570403" name="Equation" r:id="rId13" imgW="3340080" imgH="2844720" progId="Equation.DSMT4">
                  <p:embed/>
                </p:oleObj>
              </mc:Choice>
              <mc:Fallback>
                <p:oleObj name="Equation" r:id="rId13" imgW="3340080" imgH="2844720" progId="Equation.DSMT4">
                  <p:embed/>
                  <p:pic>
                    <p:nvPicPr>
                      <p:cNvPr id="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518" y="1522369"/>
                        <a:ext cx="7967662" cy="53356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2" name="Rectangle 161"/>
          <p:cNvSpPr/>
          <p:nvPr/>
        </p:nvSpPr>
        <p:spPr>
          <a:xfrm>
            <a:off x="323528" y="548680"/>
            <a:ext cx="2015295" cy="738664"/>
          </a:xfrm>
          <a:prstGeom prst="rect">
            <a:avLst/>
          </a:prstGeom>
        </p:spPr>
        <p:txBody>
          <a:bodyPr wrap="none">
            <a:spAutoFit/>
          </a:bodyPr>
          <a:lstStyle/>
          <a:p>
            <a:pPr>
              <a:defRPr/>
            </a:pPr>
            <a:r>
              <a:rPr lang="en-US" sz="2400" b="1" i="1" dirty="0" smtClean="0"/>
              <a:t>Example (2):</a:t>
            </a:r>
          </a:p>
          <a:p>
            <a:pPr>
              <a:buNone/>
              <a:defRPr/>
            </a:pPr>
            <a:endParaRPr lang="en-US" b="1" i="1" dirty="0" smtClean="0">
              <a:effectLst>
                <a:outerShdw blurRad="38100" dist="38100" dir="2700000" algn="tl">
                  <a:srgbClr val="000000">
                    <a:alpha val="43137"/>
                  </a:srgbClr>
                </a:outerShdw>
              </a:effectLst>
              <a:latin typeface="+mn-lt"/>
            </a:endParaRPr>
          </a:p>
        </p:txBody>
      </p:sp>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80" y="763551"/>
            <a:ext cx="8617068" cy="5586490"/>
          </a:xfrm>
        </p:spPr>
        <p:txBody>
          <a:bodyPr>
            <a:normAutofit/>
          </a:bodyPr>
          <a:lstStyle/>
          <a:p>
            <a:pPr>
              <a:buFont typeface="Arial" pitchFamily="34" charset="0"/>
              <a:buChar char="•"/>
              <a:defRPr/>
            </a:pPr>
            <a:r>
              <a:rPr lang="en-US" dirty="0" smtClean="0"/>
              <a:t>Potential energy:</a:t>
            </a:r>
          </a:p>
          <a:p>
            <a:pPr>
              <a:buNone/>
              <a:defRPr/>
            </a:pPr>
            <a:endParaRPr lang="en-US" dirty="0" smtClean="0"/>
          </a:p>
          <a:p>
            <a:pPr>
              <a:buNone/>
              <a:defRPr/>
            </a:pPr>
            <a:endParaRPr lang="en-US" dirty="0" smtClean="0"/>
          </a:p>
          <a:p>
            <a:pPr>
              <a:buFont typeface="Arial" pitchFamily="34" charset="0"/>
              <a:buChar char="•"/>
              <a:defRPr/>
            </a:pPr>
            <a:r>
              <a:rPr lang="en-US" dirty="0" smtClean="0"/>
              <a:t>Lagrangian:</a:t>
            </a:r>
          </a:p>
          <a:p>
            <a:pPr>
              <a:buNone/>
              <a:defRPr/>
            </a:pPr>
            <a:endParaRPr lang="en-US" dirty="0" smtClean="0">
              <a:ea typeface="Cambria Math" pitchFamily="18" charset="0"/>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74</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63211" name="Object 11"/>
          <p:cNvGraphicFramePr>
            <a:graphicFrameLocks noChangeAspect="1"/>
          </p:cNvGraphicFramePr>
          <p:nvPr>
            <p:extLst>
              <p:ext uri="{D42A27DB-BD31-4B8C-83A1-F6EECF244321}">
                <p14:modId xmlns:p14="http://schemas.microsoft.com/office/powerpoint/2010/main" val="3105991666"/>
              </p:ext>
            </p:extLst>
          </p:nvPr>
        </p:nvGraphicFramePr>
        <p:xfrm>
          <a:off x="755576" y="1448780"/>
          <a:ext cx="2365375" cy="450850"/>
        </p:xfrm>
        <a:graphic>
          <a:graphicData uri="http://schemas.openxmlformats.org/presentationml/2006/ole">
            <mc:AlternateContent xmlns:mc="http://schemas.openxmlformats.org/markup-compatibility/2006">
              <mc:Choice xmlns:v="urn:schemas-microsoft-com:vml" Requires="v">
                <p:oleObj spid="_x0000_s571410" name="Equation" r:id="rId3" imgW="990360" imgH="203040" progId="Equation.DSMT4">
                  <p:embed/>
                </p:oleObj>
              </mc:Choice>
              <mc:Fallback>
                <p:oleObj name="Equation" r:id="rId3" imgW="990360" imgH="203040" progId="Equation.DSMT4">
                  <p:embed/>
                  <p:pic>
                    <p:nvPicPr>
                      <p:cNvPr id="0" name="Object 6"/>
                      <p:cNvPicPr>
                        <a:picLocks noChangeAspect="1" noChangeArrowheads="1"/>
                      </p:cNvPicPr>
                      <p:nvPr/>
                    </p:nvPicPr>
                    <p:blipFill>
                      <a:blip r:embed="rId4"/>
                      <a:srcRect/>
                      <a:stretch>
                        <a:fillRect/>
                      </a:stretch>
                    </p:blipFill>
                    <p:spPr bwMode="auto">
                      <a:xfrm>
                        <a:off x="755576" y="1448780"/>
                        <a:ext cx="236537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1402" name="Object 10"/>
          <p:cNvGraphicFramePr>
            <a:graphicFrameLocks noChangeAspect="1"/>
          </p:cNvGraphicFramePr>
          <p:nvPr>
            <p:extLst>
              <p:ext uri="{D42A27DB-BD31-4B8C-83A1-F6EECF244321}">
                <p14:modId xmlns:p14="http://schemas.microsoft.com/office/powerpoint/2010/main" val="4119547510"/>
              </p:ext>
            </p:extLst>
          </p:nvPr>
        </p:nvGraphicFramePr>
        <p:xfrm>
          <a:off x="733425" y="2852936"/>
          <a:ext cx="7677150" cy="1236662"/>
        </p:xfrm>
        <a:graphic>
          <a:graphicData uri="http://schemas.openxmlformats.org/presentationml/2006/ole">
            <mc:AlternateContent xmlns:mc="http://schemas.openxmlformats.org/markup-compatibility/2006">
              <mc:Choice xmlns:v="urn:schemas-microsoft-com:vml" Requires="v">
                <p:oleObj spid="_x0000_s571411" name="Equation" r:id="rId5" imgW="3644640" imgH="609480" progId="Equation.DSMT4">
                  <p:embed/>
                </p:oleObj>
              </mc:Choice>
              <mc:Fallback>
                <p:oleObj name="Equation" r:id="rId5" imgW="3644640" imgH="609480" progId="Equation.DSMT4">
                  <p:embed/>
                  <p:pic>
                    <p:nvPicPr>
                      <p:cNvPr id="0" name="Picture 10"/>
                      <p:cNvPicPr>
                        <a:picLocks noChangeAspect="1" noChangeArrowheads="1"/>
                      </p:cNvPicPr>
                      <p:nvPr/>
                    </p:nvPicPr>
                    <p:blipFill>
                      <a:blip r:embed="rId6"/>
                      <a:srcRect/>
                      <a:stretch>
                        <a:fillRect/>
                      </a:stretch>
                    </p:blipFill>
                    <p:spPr bwMode="auto">
                      <a:xfrm>
                        <a:off x="733425" y="2852936"/>
                        <a:ext cx="7677150" cy="1236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1403" name="Object 11"/>
          <p:cNvGraphicFramePr>
            <a:graphicFrameLocks noChangeAspect="1"/>
          </p:cNvGraphicFramePr>
          <p:nvPr/>
        </p:nvGraphicFramePr>
        <p:xfrm>
          <a:off x="555570" y="4341825"/>
          <a:ext cx="4011613" cy="2266950"/>
        </p:xfrm>
        <a:graphic>
          <a:graphicData uri="http://schemas.openxmlformats.org/presentationml/2006/ole">
            <mc:AlternateContent xmlns:mc="http://schemas.openxmlformats.org/markup-compatibility/2006">
              <mc:Choice xmlns:v="urn:schemas-microsoft-com:vml" Requires="v">
                <p:oleObj spid="_x0000_s571412" name="Equation" r:id="rId7" imgW="1904760" imgH="1117440" progId="Equation.3">
                  <p:embed/>
                </p:oleObj>
              </mc:Choice>
              <mc:Fallback>
                <p:oleObj name="Equation" r:id="rId7" imgW="1904760" imgH="111744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570" y="4341825"/>
                        <a:ext cx="4011613" cy="226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75</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71403" name="Object 11"/>
          <p:cNvGraphicFramePr>
            <a:graphicFrameLocks noChangeAspect="1"/>
          </p:cNvGraphicFramePr>
          <p:nvPr/>
        </p:nvGraphicFramePr>
        <p:xfrm>
          <a:off x="555625" y="903327"/>
          <a:ext cx="6426200" cy="5410200"/>
        </p:xfrm>
        <a:graphic>
          <a:graphicData uri="http://schemas.openxmlformats.org/presentationml/2006/ole">
            <mc:AlternateContent xmlns:mc="http://schemas.openxmlformats.org/markup-compatibility/2006">
              <mc:Choice xmlns:v="urn:schemas-microsoft-com:vml" Requires="v">
                <p:oleObj spid="_x0000_s572423" name="Equation" r:id="rId3" imgW="2869920" imgH="2666880" progId="Equation.3">
                  <p:embed/>
                </p:oleObj>
              </mc:Choice>
              <mc:Fallback>
                <p:oleObj name="Equation" r:id="rId3" imgW="2869920" imgH="266688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 y="903327"/>
                        <a:ext cx="64262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76</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71403" name="Object 11"/>
          <p:cNvGraphicFramePr>
            <a:graphicFrameLocks noChangeAspect="1"/>
          </p:cNvGraphicFramePr>
          <p:nvPr/>
        </p:nvGraphicFramePr>
        <p:xfrm>
          <a:off x="190440" y="763551"/>
          <a:ext cx="8670925" cy="5821363"/>
        </p:xfrm>
        <a:graphic>
          <a:graphicData uri="http://schemas.openxmlformats.org/presentationml/2006/ole">
            <mc:AlternateContent xmlns:mc="http://schemas.openxmlformats.org/markup-compatibility/2006">
              <mc:Choice xmlns:v="urn:schemas-microsoft-com:vml" Requires="v">
                <p:oleObj spid="_x0000_s573445" name="Equation" r:id="rId3" imgW="3873240" imgH="2869920" progId="Equation.DSMT4">
                  <p:embed/>
                </p:oleObj>
              </mc:Choice>
              <mc:Fallback>
                <p:oleObj name="Equation" r:id="rId3" imgW="3873240" imgH="286992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40" y="763551"/>
                        <a:ext cx="8670925" cy="582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4" name="Straight Connector 143"/>
          <p:cNvCxnSpPr/>
          <p:nvPr/>
        </p:nvCxnSpPr>
        <p:spPr>
          <a:xfrm rot="10800000" flipV="1">
            <a:off x="2235168" y="6021423"/>
            <a:ext cx="876312" cy="657234"/>
          </a:xfrm>
          <a:prstGeom prst="line">
            <a:avLst/>
          </a:prstGeom>
        </p:spPr>
        <p:style>
          <a:lnRef idx="2">
            <a:schemeClr val="accent2"/>
          </a:lnRef>
          <a:fillRef idx="0">
            <a:schemeClr val="accent2"/>
          </a:fillRef>
          <a:effectRef idx="1">
            <a:schemeClr val="accent2"/>
          </a:effectRef>
          <a:fontRef idx="minor">
            <a:schemeClr val="tx1"/>
          </a:fontRef>
        </p:style>
      </p:cxnSp>
      <p:cxnSp>
        <p:nvCxnSpPr>
          <p:cNvPr id="147" name="Straight Connector 146"/>
          <p:cNvCxnSpPr/>
          <p:nvPr/>
        </p:nvCxnSpPr>
        <p:spPr>
          <a:xfrm rot="10800000" flipV="1">
            <a:off x="5083183" y="5984909"/>
            <a:ext cx="949338" cy="73026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77</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71403" name="Object 11"/>
          <p:cNvGraphicFramePr>
            <a:graphicFrameLocks noChangeAspect="1"/>
          </p:cNvGraphicFramePr>
          <p:nvPr/>
        </p:nvGraphicFramePr>
        <p:xfrm>
          <a:off x="153927" y="690525"/>
          <a:ext cx="8699500" cy="5562600"/>
        </p:xfrm>
        <a:graphic>
          <a:graphicData uri="http://schemas.openxmlformats.org/presentationml/2006/ole">
            <mc:AlternateContent xmlns:mc="http://schemas.openxmlformats.org/markup-compatibility/2006">
              <mc:Choice xmlns:v="urn:schemas-microsoft-com:vml" Requires="v">
                <p:oleObj spid="_x0000_s574469" name="Equation" r:id="rId3" imgW="3886200" imgH="2743200" progId="Equation.3">
                  <p:embed/>
                </p:oleObj>
              </mc:Choice>
              <mc:Fallback>
                <p:oleObj name="Equation" r:id="rId3" imgW="3886200" imgH="27432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27" y="690525"/>
                        <a:ext cx="86995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78</a:t>
            </a:fld>
            <a:endParaRPr lang="en-US" dirty="0"/>
          </a:p>
        </p:txBody>
      </p:sp>
      <p:sp>
        <p:nvSpPr>
          <p:cNvPr id="146" name="Right Arrow 145"/>
          <p:cNvSpPr/>
          <p:nvPr/>
        </p:nvSpPr>
        <p:spPr>
          <a:xfrm>
            <a:off x="8734482" y="6459579"/>
            <a:ext cx="365130" cy="328617"/>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571403" name="Object 11"/>
          <p:cNvGraphicFramePr>
            <a:graphicFrameLocks noChangeAspect="1"/>
          </p:cNvGraphicFramePr>
          <p:nvPr/>
        </p:nvGraphicFramePr>
        <p:xfrm>
          <a:off x="685800" y="819150"/>
          <a:ext cx="6567488" cy="5243513"/>
        </p:xfrm>
        <a:graphic>
          <a:graphicData uri="http://schemas.openxmlformats.org/presentationml/2006/ole">
            <mc:AlternateContent xmlns:mc="http://schemas.openxmlformats.org/markup-compatibility/2006">
              <mc:Choice xmlns:v="urn:schemas-microsoft-com:vml" Requires="v">
                <p:oleObj spid="_x0000_s580613" name="Equation" r:id="rId3" imgW="2933640" imgH="2400120" progId="Equation.DSMT4">
                  <p:embed/>
                </p:oleObj>
              </mc:Choice>
              <mc:Fallback>
                <p:oleObj name="Equation" r:id="rId3" imgW="2933640" imgH="240012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819150"/>
                        <a:ext cx="6567488" cy="5243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5" name="Rectangle 5"/>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6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7"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68"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69" name="Rectangle 11"/>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7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1" name="Rectangle 14"/>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2"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3"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74"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5"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76"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7" name="Rectangle 23"/>
          <p:cNvSpPr>
            <a:spLocks noChangeArrowheads="1"/>
          </p:cNvSpPr>
          <p:nvPr/>
        </p:nvSpPr>
        <p:spPr bwMode="auto">
          <a:xfrm>
            <a:off x="0" y="1219200"/>
            <a:ext cx="9144000" cy="0"/>
          </a:xfrm>
          <a:prstGeom prst="rect">
            <a:avLst/>
          </a:prstGeom>
          <a:noFill/>
          <a:ln w="9525">
            <a:noFill/>
            <a:miter lim="800000"/>
            <a:headEnd/>
            <a:tailEnd/>
          </a:ln>
        </p:spPr>
        <p:txBody>
          <a:bodyPr wrap="none" anchor="ctr">
            <a:spAutoFit/>
          </a:bodyPr>
          <a:lstStyle/>
          <a:p>
            <a:endParaRPr lang="en-US" dirty="0"/>
          </a:p>
        </p:txBody>
      </p:sp>
      <p:sp>
        <p:nvSpPr>
          <p:cNvPr id="40978"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79" name="Rectangle 26"/>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8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1" name="Rectangle 3"/>
          <p:cNvSpPr>
            <a:spLocks noChangeArrowheads="1"/>
          </p:cNvSpPr>
          <p:nvPr/>
        </p:nvSpPr>
        <p:spPr bwMode="auto">
          <a:xfrm>
            <a:off x="0" y="923925"/>
            <a:ext cx="9144000" cy="0"/>
          </a:xfrm>
          <a:prstGeom prst="rect">
            <a:avLst/>
          </a:prstGeom>
          <a:noFill/>
          <a:ln w="9525">
            <a:noFill/>
            <a:miter lim="800000"/>
            <a:headEnd/>
            <a:tailEnd/>
          </a:ln>
        </p:spPr>
        <p:txBody>
          <a:bodyPr wrap="none" anchor="ctr">
            <a:spAutoFit/>
          </a:bodyPr>
          <a:lstStyle/>
          <a:p>
            <a:endParaRPr lang="en-US" dirty="0"/>
          </a:p>
        </p:txBody>
      </p:sp>
      <p:sp>
        <p:nvSpPr>
          <p:cNvPr id="4098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4" name="Rectangle 8"/>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dirty="0"/>
          </a:p>
        </p:txBody>
      </p:sp>
      <p:sp>
        <p:nvSpPr>
          <p:cNvPr id="40985"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6" name="Rectangle 11"/>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88" name="Rectangle 1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0989"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0" name="Rectangle 17"/>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1"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2" name="Rectangle 20"/>
          <p:cNvSpPr>
            <a:spLocks noChangeArrowheads="1"/>
          </p:cNvSpPr>
          <p:nvPr/>
        </p:nvSpPr>
        <p:spPr bwMode="auto">
          <a:xfrm>
            <a:off x="0" y="1228725"/>
            <a:ext cx="9144000" cy="0"/>
          </a:xfrm>
          <a:prstGeom prst="rect">
            <a:avLst/>
          </a:prstGeom>
          <a:noFill/>
          <a:ln w="9525">
            <a:noFill/>
            <a:miter lim="800000"/>
            <a:headEnd/>
            <a:tailEnd/>
          </a:ln>
        </p:spPr>
        <p:txBody>
          <a:bodyPr wrap="none" anchor="ctr">
            <a:spAutoFit/>
          </a:bodyPr>
          <a:lstStyle/>
          <a:p>
            <a:endParaRPr lang="en-US" dirty="0"/>
          </a:p>
        </p:txBody>
      </p:sp>
      <p:sp>
        <p:nvSpPr>
          <p:cNvPr id="4099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4" name="Rectangle 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09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099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2" name="Rectangle 12"/>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endParaRPr lang="en-US" dirty="0"/>
          </a:p>
        </p:txBody>
      </p:sp>
      <p:sp>
        <p:nvSpPr>
          <p:cNvPr id="41003"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4" name="Rectangle 15"/>
          <p:cNvSpPr>
            <a:spLocks noChangeArrowheads="1"/>
          </p:cNvSpPr>
          <p:nvPr/>
        </p:nvSpPr>
        <p:spPr bwMode="auto">
          <a:xfrm>
            <a:off x="0" y="933450"/>
            <a:ext cx="9144000" cy="0"/>
          </a:xfrm>
          <a:prstGeom prst="rect">
            <a:avLst/>
          </a:prstGeom>
          <a:noFill/>
          <a:ln w="9525">
            <a:noFill/>
            <a:miter lim="800000"/>
            <a:headEnd/>
            <a:tailEnd/>
          </a:ln>
        </p:spPr>
        <p:txBody>
          <a:bodyPr wrap="none" anchor="ctr">
            <a:spAutoFit/>
          </a:bodyPr>
          <a:lstStyle/>
          <a:p>
            <a:endParaRPr lang="en-US" dirty="0"/>
          </a:p>
        </p:txBody>
      </p:sp>
      <p:sp>
        <p:nvSpPr>
          <p:cNvPr id="41005"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6" name="Rectangle 18"/>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endParaRPr lang="en-US" dirty="0"/>
          </a:p>
        </p:txBody>
      </p:sp>
      <p:sp>
        <p:nvSpPr>
          <p:cNvPr id="41007"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09" name="Rectangle 2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1" name="Rectangle 23"/>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dirty="0"/>
          </a:p>
        </p:txBody>
      </p:sp>
      <p:sp>
        <p:nvSpPr>
          <p:cNvPr id="41012"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3" name="Rectangle 26"/>
          <p:cNvSpPr>
            <a:spLocks noChangeArrowheads="1"/>
          </p:cNvSpPr>
          <p:nvPr/>
        </p:nvSpPr>
        <p:spPr bwMode="auto">
          <a:xfrm>
            <a:off x="0" y="800100"/>
            <a:ext cx="9144000" cy="0"/>
          </a:xfrm>
          <a:prstGeom prst="rect">
            <a:avLst/>
          </a:prstGeom>
          <a:noFill/>
          <a:ln w="9525">
            <a:noFill/>
            <a:miter lim="800000"/>
            <a:headEnd/>
            <a:tailEnd/>
          </a:ln>
        </p:spPr>
        <p:txBody>
          <a:bodyPr wrap="none" anchor="ctr">
            <a:spAutoFit/>
          </a:bodyPr>
          <a:lstStyle/>
          <a:p>
            <a:endParaRPr lang="en-US" dirty="0"/>
          </a:p>
        </p:txBody>
      </p:sp>
      <p:sp>
        <p:nvSpPr>
          <p:cNvPr id="41014"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41015"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latin typeface="Constantia"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1" name="Rectangle 9"/>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2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4"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87" name="Rectangle 11"/>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0" name="Rectangle 1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3" name="Rectangle 17"/>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6" name="Rectangle 2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599" name="Rectangle 2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2" name="Rectangle 2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5" name="Rectangle 2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08" name="Rectangle 3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1" name="Rectangle 3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4" name="Rectangle 3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17" name="Rectangle 4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0" name="Rectangle 44"/>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2" name="Rectangle 4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3" name="Rectangle 47"/>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5" name="Rectangle 4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6" name="Rectangle 50"/>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28"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29" name="Rectangle 5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1"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2" name="Rectangle 56"/>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4"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5" name="Rectangle 5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37"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38" name="Rectangle 6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0" name="Rectangle 6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1" name="Rectangle 6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3"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4" name="Rectangle 68"/>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6"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47" name="Rectangle 71"/>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49" name="Rectangle 7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4650" name="Rectangle 7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9"/>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2"/>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0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1" name="Rectangle 1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4" name="Rectangle 2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17" name="Rectangle 2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0" name="Rectangle 2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3" name="Rectangle 31"/>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25"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7"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2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0" name="Rectangle 3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2"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235" name="Rectangle 4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38" name="Rectangle 4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Slide Number Placeholder 180"/>
          <p:cNvSpPr>
            <a:spLocks noGrp="1"/>
          </p:cNvSpPr>
          <p:nvPr>
            <p:ph type="sldNum" sz="quarter" idx="12"/>
          </p:nvPr>
        </p:nvSpPr>
        <p:spPr/>
        <p:txBody>
          <a:bodyPr/>
          <a:lstStyle/>
          <a:p>
            <a:pPr>
              <a:defRPr/>
            </a:pPr>
            <a:fld id="{FCB2EC2F-79A6-42C2-B4C5-0483EF9F552B}" type="slidenum">
              <a:rPr lang="en-US" smtClean="0"/>
              <a:pPr>
                <a:defRPr/>
              </a:pPr>
              <a:t>79</a:t>
            </a:fld>
            <a:endParaRPr lang="en-US" dirty="0"/>
          </a:p>
        </p:txBody>
      </p:sp>
      <p:sp>
        <p:nvSpPr>
          <p:cNvPr id="143" name="Content Placeholder 2"/>
          <p:cNvSpPr>
            <a:spLocks noGrp="1"/>
          </p:cNvSpPr>
          <p:nvPr>
            <p:ph idx="1"/>
          </p:nvPr>
        </p:nvSpPr>
        <p:spPr>
          <a:xfrm>
            <a:off x="299980" y="763552"/>
            <a:ext cx="8617068" cy="4381560"/>
          </a:xfrm>
        </p:spPr>
        <p:txBody>
          <a:bodyPr>
            <a:normAutofit/>
          </a:bodyPr>
          <a:lstStyle/>
          <a:p>
            <a:pPr>
              <a:buFont typeface="Arial" pitchFamily="34" charset="0"/>
              <a:buChar char="•"/>
              <a:defRPr/>
            </a:pPr>
            <a:r>
              <a:rPr lang="en-US" dirty="0" smtClean="0"/>
              <a:t>In the limit where </a:t>
            </a:r>
            <a:r>
              <a:rPr lang="en-US" i="1" dirty="0" smtClean="0">
                <a:latin typeface="Cambria Math" pitchFamily="18" charset="0"/>
                <a:ea typeface="Cambria Math" pitchFamily="18" charset="0"/>
              </a:rPr>
              <a:t>m&lt;&lt;M</a:t>
            </a:r>
            <a:r>
              <a:rPr lang="en-US" dirty="0" smtClean="0"/>
              <a:t>,</a:t>
            </a:r>
          </a:p>
          <a:p>
            <a:pPr>
              <a:buFont typeface="Arial" pitchFamily="34" charset="0"/>
              <a:buChar char="•"/>
              <a:defRPr/>
            </a:pPr>
            <a:endParaRPr lang="en-US" dirty="0" smtClean="0"/>
          </a:p>
          <a:p>
            <a:pPr>
              <a:buFont typeface="Arial" pitchFamily="34" charset="0"/>
              <a:buChar char="•"/>
              <a:defRPr/>
            </a:pPr>
            <a:endParaRPr lang="en-US" dirty="0" smtClean="0"/>
          </a:p>
          <a:p>
            <a:pPr>
              <a:buFont typeface="Arial" pitchFamily="34" charset="0"/>
              <a:buChar char="•"/>
              <a:defRPr/>
            </a:pPr>
            <a:endParaRPr lang="en-US" dirty="0" smtClean="0"/>
          </a:p>
          <a:p>
            <a:pPr>
              <a:buFont typeface="Arial" pitchFamily="34" charset="0"/>
              <a:buChar char="•"/>
              <a:defRPr/>
            </a:pPr>
            <a:endParaRPr lang="en-US" dirty="0" smtClean="0"/>
          </a:p>
          <a:p>
            <a:pPr>
              <a:buFont typeface="Arial" pitchFamily="34" charset="0"/>
              <a:buChar char="•"/>
              <a:defRPr/>
            </a:pPr>
            <a:r>
              <a:rPr lang="en-US" dirty="0" smtClean="0"/>
              <a:t> </a:t>
            </a:r>
          </a:p>
          <a:p>
            <a:pPr>
              <a:buNone/>
              <a:defRPr/>
            </a:pPr>
            <a:r>
              <a:rPr lang="en-US" dirty="0" smtClean="0"/>
              <a:t>   </a:t>
            </a:r>
          </a:p>
          <a:p>
            <a:pPr>
              <a:buNone/>
              <a:defRPr/>
            </a:pPr>
            <a:r>
              <a:rPr lang="en-US" dirty="0" smtClean="0"/>
              <a:t>   which is essentially what we assumed when we said that</a:t>
            </a:r>
          </a:p>
          <a:p>
            <a:pPr>
              <a:buNone/>
              <a:defRPr/>
            </a:pPr>
            <a:r>
              <a:rPr lang="en-US" dirty="0" smtClean="0"/>
              <a:t>    </a:t>
            </a:r>
            <a:r>
              <a:rPr lang="el-GR" i="1" dirty="0" smtClean="0">
                <a:latin typeface="Cambria Math" pitchFamily="18" charset="0"/>
                <a:ea typeface="Cambria Math" pitchFamily="18" charset="0"/>
              </a:rPr>
              <a:t>θ</a:t>
            </a:r>
            <a:r>
              <a:rPr lang="en-US" i="1" dirty="0" smtClean="0">
                <a:latin typeface="Cambria Math" pitchFamily="18" charset="0"/>
                <a:ea typeface="Cambria Math" pitchFamily="18" charset="0"/>
              </a:rPr>
              <a:t>&lt;&lt;1</a:t>
            </a:r>
            <a:r>
              <a:rPr lang="en-US" dirty="0" smtClean="0">
                <a:latin typeface="Cambria Math" pitchFamily="18" charset="0"/>
                <a:ea typeface="Cambria Math" pitchFamily="18" charset="0"/>
              </a:rPr>
              <a:t>.</a:t>
            </a:r>
          </a:p>
          <a:p>
            <a:pPr>
              <a:buNone/>
              <a:defRPr/>
            </a:pPr>
            <a:endParaRPr lang="en-US" dirty="0" smtClean="0"/>
          </a:p>
        </p:txBody>
      </p:sp>
      <p:graphicFrame>
        <p:nvGraphicFramePr>
          <p:cNvPr id="581635" name="Object 11"/>
          <p:cNvGraphicFramePr>
            <a:graphicFrameLocks noChangeAspect="1"/>
          </p:cNvGraphicFramePr>
          <p:nvPr/>
        </p:nvGraphicFramePr>
        <p:xfrm>
          <a:off x="385763" y="2941638"/>
          <a:ext cx="5116512" cy="917575"/>
        </p:xfrm>
        <a:graphic>
          <a:graphicData uri="http://schemas.openxmlformats.org/presentationml/2006/ole">
            <mc:AlternateContent xmlns:mc="http://schemas.openxmlformats.org/markup-compatibility/2006">
              <mc:Choice xmlns:v="urn:schemas-microsoft-com:vml" Requires="v">
                <p:oleObj spid="_x0000_s581641" name="Equation" r:id="rId3" imgW="2286000" imgH="419040" progId="Equation.DSMT4">
                  <p:embed/>
                </p:oleObj>
              </mc:Choice>
              <mc:Fallback>
                <p:oleObj name="Equation" r:id="rId3" imgW="2286000" imgH="41904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2941638"/>
                        <a:ext cx="5116512"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1636" name="Object 11"/>
          <p:cNvGraphicFramePr>
            <a:graphicFrameLocks noChangeAspect="1"/>
          </p:cNvGraphicFramePr>
          <p:nvPr/>
        </p:nvGraphicFramePr>
        <p:xfrm>
          <a:off x="3147993" y="1238220"/>
          <a:ext cx="2984500" cy="974725"/>
        </p:xfrm>
        <a:graphic>
          <a:graphicData uri="http://schemas.openxmlformats.org/presentationml/2006/ole">
            <mc:AlternateContent xmlns:mc="http://schemas.openxmlformats.org/markup-compatibility/2006">
              <mc:Choice xmlns:v="urn:schemas-microsoft-com:vml" Requires="v">
                <p:oleObj spid="_x0000_s581642" name="Equation" r:id="rId5" imgW="1333440" imgH="444240" progId="Equation.3">
                  <p:embed/>
                </p:oleObj>
              </mc:Choice>
              <mc:Fallback>
                <p:oleObj name="Equation" r:id="rId5" imgW="1333440" imgH="4442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7993" y="1238220"/>
                        <a:ext cx="2984500"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CB2EC2F-79A6-42C2-B4C5-0483EF9F552B}" type="slidenum">
              <a:rPr lang="en-US" smtClean="0"/>
              <a:pPr>
                <a:defRPr/>
              </a:pPr>
              <a:t>8</a:t>
            </a:fld>
            <a:endParaRPr lang="en-US" dirty="0"/>
          </a:p>
        </p:txBody>
      </p:sp>
      <p:sp>
        <p:nvSpPr>
          <p:cNvPr id="5" name="Content Placeholder 2"/>
          <p:cNvSpPr txBox="1">
            <a:spLocks/>
          </p:cNvSpPr>
          <p:nvPr/>
        </p:nvSpPr>
        <p:spPr>
          <a:xfrm>
            <a:off x="373005" y="836577"/>
            <a:ext cx="4673664" cy="1204929"/>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Ø"/>
              <a:tabLst/>
              <a:defRPr/>
            </a:pPr>
            <a:r>
              <a:rPr kumimoji="0" lang="en-US" sz="26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Non-Holonomic Constraints: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6" name="TextBox 5"/>
          <p:cNvSpPr txBox="1"/>
          <p:nvPr/>
        </p:nvSpPr>
        <p:spPr>
          <a:xfrm>
            <a:off x="555570" y="1493811"/>
            <a:ext cx="8251938" cy="5078313"/>
          </a:xfrm>
          <a:prstGeom prst="rect">
            <a:avLst/>
          </a:prstGeom>
          <a:noFill/>
        </p:spPr>
        <p:txBody>
          <a:bodyPr wrap="square" rtlCol="0">
            <a:spAutoFit/>
          </a:bodyPr>
          <a:lstStyle/>
          <a:p>
            <a:pPr algn="just"/>
            <a:r>
              <a:rPr lang="en-US" dirty="0" smtClean="0">
                <a:latin typeface="+mn-lt"/>
              </a:rPr>
              <a:t>Any constraints that must be expressed in terms of the velocities of the particles in the system are of the form                   </a:t>
            </a:r>
          </a:p>
          <a:p>
            <a:pPr algn="just"/>
            <a:r>
              <a:rPr lang="en-US" dirty="0" smtClean="0">
                <a:latin typeface="+mn-lt"/>
              </a:rPr>
              <a:t>and constitute non-holonomic constraints unless the equations can be integrated to yield relations among the coordinates.</a:t>
            </a:r>
          </a:p>
          <a:p>
            <a:pPr algn="just"/>
            <a:endParaRPr lang="en-US" dirty="0" smtClean="0">
              <a:latin typeface="+mn-lt"/>
            </a:endParaRPr>
          </a:p>
          <a:p>
            <a:pPr algn="just"/>
            <a:r>
              <a:rPr lang="en-US" i="1" dirty="0" smtClean="0">
                <a:latin typeface="Aharoni" pitchFamily="2" charset="-79"/>
                <a:cs typeface="Aharoni" pitchFamily="2" charset="-79"/>
              </a:rPr>
              <a:t>Example 1:</a:t>
            </a:r>
          </a:p>
          <a:p>
            <a:pPr algn="just"/>
            <a:r>
              <a:rPr lang="en-US" dirty="0" smtClean="0">
                <a:latin typeface="+mn-lt"/>
              </a:rPr>
              <a:t>A sphere constrained to roll on a perfectly rough plane.</a:t>
            </a:r>
          </a:p>
          <a:p>
            <a:pPr algn="just"/>
            <a:r>
              <a:rPr lang="en-US" i="1" dirty="0" smtClean="0">
                <a:latin typeface="Aharoni" pitchFamily="2" charset="-79"/>
                <a:cs typeface="Aharoni" pitchFamily="2" charset="-79"/>
              </a:rPr>
              <a:t>Example 2:</a:t>
            </a:r>
          </a:p>
          <a:p>
            <a:pPr algn="just"/>
            <a:r>
              <a:rPr lang="en-US" dirty="0" smtClean="0">
                <a:latin typeface="+mn-lt"/>
              </a:rPr>
              <a:t>A sphere rolling down from the top of a fixed sphere.</a:t>
            </a:r>
          </a:p>
          <a:p>
            <a:pPr algn="just"/>
            <a:r>
              <a:rPr lang="en-US" i="1" dirty="0" smtClean="0">
                <a:latin typeface="Aharoni" pitchFamily="2" charset="-79"/>
                <a:cs typeface="Aharoni" pitchFamily="2" charset="-79"/>
              </a:rPr>
              <a:t>Example 3:</a:t>
            </a:r>
          </a:p>
          <a:p>
            <a:pPr algn="just"/>
            <a:r>
              <a:rPr lang="en-US" dirty="0" smtClean="0">
                <a:latin typeface="+mn-lt"/>
              </a:rPr>
              <a:t>A cylinder rolling [and possibly sliding] down an inclined plane of angle         .</a:t>
            </a:r>
          </a:p>
          <a:p>
            <a:pPr algn="just"/>
            <a:r>
              <a:rPr lang="en-US" i="1" dirty="0" smtClean="0">
                <a:latin typeface="Aharoni" pitchFamily="2" charset="-79"/>
                <a:cs typeface="Aharoni" pitchFamily="2" charset="-79"/>
              </a:rPr>
              <a:t>Example 4:</a:t>
            </a:r>
          </a:p>
          <a:p>
            <a:pPr algn="just"/>
            <a:r>
              <a:rPr lang="en-US" dirty="0" smtClean="0">
                <a:latin typeface="+mn-lt"/>
              </a:rPr>
              <a:t>A sphere rolling down another sphere which is rolling with uniform speed along a horizontal plane.</a:t>
            </a:r>
          </a:p>
          <a:p>
            <a:pPr algn="just"/>
            <a:endParaRPr lang="en-US" dirty="0" smtClean="0">
              <a:latin typeface="+mn-lt"/>
            </a:endParaRPr>
          </a:p>
          <a:p>
            <a:pPr algn="just"/>
            <a:endParaRPr lang="en-US" dirty="0" smtClean="0">
              <a:latin typeface="+mn-lt"/>
            </a:endParaRPr>
          </a:p>
          <a:p>
            <a:pPr algn="just"/>
            <a:endParaRPr lang="en-US" dirty="0" smtClean="0">
              <a:latin typeface="+mn-lt"/>
            </a:endParaRPr>
          </a:p>
          <a:p>
            <a:pPr algn="just"/>
            <a:endParaRPr lang="en-US" dirty="0">
              <a:latin typeface="+mn-lt"/>
            </a:endParaRPr>
          </a:p>
        </p:txBody>
      </p:sp>
      <p:graphicFrame>
        <p:nvGraphicFramePr>
          <p:cNvPr id="746498" name="Object 2"/>
          <p:cNvGraphicFramePr>
            <a:graphicFrameLocks noChangeAspect="1"/>
          </p:cNvGraphicFramePr>
          <p:nvPr/>
        </p:nvGraphicFramePr>
        <p:xfrm>
          <a:off x="3278188" y="1712913"/>
          <a:ext cx="2898775" cy="438150"/>
        </p:xfrm>
        <a:graphic>
          <a:graphicData uri="http://schemas.openxmlformats.org/presentationml/2006/ole">
            <mc:AlternateContent xmlns:mc="http://schemas.openxmlformats.org/markup-compatibility/2006">
              <mc:Choice xmlns:v="urn:schemas-microsoft-com:vml" Requires="v">
                <p:oleObj spid="_x0000_s746504" name="Equation" r:id="rId3" imgW="2260440" imgH="253800" progId="Equation.DSMT4">
                  <p:embed/>
                </p:oleObj>
              </mc:Choice>
              <mc:Fallback>
                <p:oleObj name="Equation" r:id="rId3" imgW="226044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188" y="1712913"/>
                        <a:ext cx="28987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6499" name="Object 3"/>
          <p:cNvGraphicFramePr>
            <a:graphicFrameLocks noChangeAspect="1"/>
          </p:cNvGraphicFramePr>
          <p:nvPr/>
        </p:nvGraphicFramePr>
        <p:xfrm>
          <a:off x="7848364" y="4293096"/>
          <a:ext cx="195262" cy="241300"/>
        </p:xfrm>
        <a:graphic>
          <a:graphicData uri="http://schemas.openxmlformats.org/presentationml/2006/ole">
            <mc:AlternateContent xmlns:mc="http://schemas.openxmlformats.org/markup-compatibility/2006">
              <mc:Choice xmlns:v="urn:schemas-microsoft-com:vml" Requires="v">
                <p:oleObj spid="_x0000_s746505" name="Equation" r:id="rId5" imgW="152280" imgH="139680" progId="Equation.DSMT4">
                  <p:embed/>
                </p:oleObj>
              </mc:Choice>
              <mc:Fallback>
                <p:oleObj name="Equation" r:id="rId5" imgW="152280" imgH="139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364" y="4293096"/>
                        <a:ext cx="19526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CB2EC2F-79A6-42C2-B4C5-0483EF9F552B}" type="slidenum">
              <a:rPr lang="en-US" smtClean="0"/>
              <a:pPr>
                <a:defRPr/>
              </a:pPr>
              <a:t>80</a:t>
            </a:fld>
            <a:endParaRPr lang="en-US" dirty="0"/>
          </a:p>
        </p:txBody>
      </p:sp>
      <p:sp>
        <p:nvSpPr>
          <p:cNvPr id="5" name="TextBox 4"/>
          <p:cNvSpPr txBox="1"/>
          <p:nvPr/>
        </p:nvSpPr>
        <p:spPr>
          <a:xfrm>
            <a:off x="555570" y="836577"/>
            <a:ext cx="4892742" cy="492443"/>
          </a:xfrm>
          <a:prstGeom prst="rect">
            <a:avLst/>
          </a:prstGeom>
          <a:noFill/>
        </p:spPr>
        <p:txBody>
          <a:bodyPr wrap="square" rtlCol="0">
            <a:spAutoFit/>
          </a:bodyPr>
          <a:lstStyle/>
          <a:p>
            <a:r>
              <a:rPr lang="en-US" sz="2600" b="1" i="1" dirty="0" smtClean="0">
                <a:effectLst>
                  <a:outerShdw blurRad="38100" dist="38100" dir="2700000" algn="tl">
                    <a:srgbClr val="000000">
                      <a:alpha val="43137"/>
                    </a:srgbClr>
                  </a:outerShdw>
                </a:effectLst>
                <a:latin typeface="+mn-lt"/>
              </a:rPr>
              <a:t>Why the Lagrangian Method?</a:t>
            </a:r>
            <a:endParaRPr lang="en-US" sz="2600" b="1" i="1" dirty="0">
              <a:effectLst>
                <a:outerShdw blurRad="38100" dist="38100" dir="2700000" algn="tl">
                  <a:srgbClr val="000000">
                    <a:alpha val="43137"/>
                  </a:srgbClr>
                </a:outerShdw>
              </a:effectLst>
              <a:latin typeface="+mn-lt"/>
            </a:endParaRPr>
          </a:p>
        </p:txBody>
      </p:sp>
      <p:sp>
        <p:nvSpPr>
          <p:cNvPr id="6" name="TextBox 5"/>
          <p:cNvSpPr txBox="1"/>
          <p:nvPr/>
        </p:nvSpPr>
        <p:spPr>
          <a:xfrm>
            <a:off x="701622" y="1457298"/>
            <a:ext cx="7704243" cy="4370427"/>
          </a:xfrm>
          <a:prstGeom prst="rect">
            <a:avLst/>
          </a:prstGeom>
          <a:noFill/>
        </p:spPr>
        <p:txBody>
          <a:bodyPr wrap="square" rtlCol="0">
            <a:spAutoFit/>
          </a:bodyPr>
          <a:lstStyle/>
          <a:p>
            <a:pPr algn="just"/>
            <a:r>
              <a:rPr lang="en-US" sz="2000" dirty="0" smtClean="0">
                <a:latin typeface="Arial" pitchFamily="34" charset="0"/>
                <a:cs typeface="Arial" pitchFamily="34" charset="0"/>
              </a:rPr>
              <a:t>The question most students ask is: “Why even use the Newtonian approach at all when the Lagrangian approach seems so much simpler, mechanistic, and powerful?”</a:t>
            </a:r>
          </a:p>
          <a:p>
            <a:pPr algn="just"/>
            <a:endParaRPr lang="en-US" sz="2000" dirty="0" smtClean="0">
              <a:latin typeface="Arial" pitchFamily="34" charset="0"/>
              <a:cs typeface="Arial" pitchFamily="34" charset="0"/>
            </a:endParaRPr>
          </a:p>
          <a:p>
            <a:pPr marL="342900" indent="-342900" algn="just">
              <a:buClr>
                <a:srgbClr val="00B0F0"/>
              </a:buClr>
              <a:buFont typeface="+mj-lt"/>
              <a:buAutoNum type="arabicPeriod"/>
            </a:pPr>
            <a:endParaRPr lang="en-US" sz="2000" dirty="0" smtClean="0">
              <a:latin typeface="Arial" pitchFamily="34" charset="0"/>
              <a:cs typeface="Arial" pitchFamily="34" charset="0"/>
            </a:endParaRPr>
          </a:p>
          <a:p>
            <a:pPr marL="457200" indent="-457200" algn="just">
              <a:buClr>
                <a:srgbClr val="00B0F0"/>
              </a:buClr>
              <a:buFont typeface="+mj-lt"/>
              <a:buAutoNum type="arabicPeriod"/>
            </a:pPr>
            <a:r>
              <a:rPr lang="en-US" sz="2000" dirty="0" smtClean="0">
                <a:latin typeface="Arial" pitchFamily="34" charset="0"/>
                <a:cs typeface="Arial" pitchFamily="34" charset="0"/>
              </a:rPr>
              <a:t>The strength of the Lagrangian approach to solving is based on its ability to deal with scalar functions, whereas the Newtonian approach is based on the use of the vector quantities, forces, and momenta . When problems are not too complex, the Newtonian method is relatively straightforward to apply but as their complexity increases solving problems with the lagrangian approach begins to show its mettle.</a:t>
            </a:r>
          </a:p>
          <a:p>
            <a:pPr marL="342900" indent="-342900" algn="just">
              <a:buFont typeface="+mj-lt"/>
              <a:buAutoNum type="arabicPeriod"/>
            </a:pPr>
            <a:endParaRPr lang="en-US" sz="2000" dirty="0" smtClean="0">
              <a:latin typeface="Arial" pitchFamily="34" charset="0"/>
              <a:cs typeface="Arial" pitchFamily="34" charset="0"/>
            </a:endParaRPr>
          </a:p>
          <a:p>
            <a:pPr marL="342900" indent="-342900" algn="just"/>
            <a:endParaRPr lang="en-US" dirty="0" smtClean="0">
              <a:latin typeface="+mn-l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CB2EC2F-79A6-42C2-B4C5-0483EF9F552B}" type="slidenum">
              <a:rPr lang="en-US" smtClean="0"/>
              <a:pPr>
                <a:defRPr/>
              </a:pPr>
              <a:t>81</a:t>
            </a:fld>
            <a:endParaRPr lang="en-US" dirty="0"/>
          </a:p>
        </p:txBody>
      </p:sp>
      <p:sp>
        <p:nvSpPr>
          <p:cNvPr id="5" name="Rectangle 4"/>
          <p:cNvSpPr/>
          <p:nvPr/>
        </p:nvSpPr>
        <p:spPr>
          <a:xfrm>
            <a:off x="503548" y="1052736"/>
            <a:ext cx="8251938" cy="2554545"/>
          </a:xfrm>
          <a:prstGeom prst="rect">
            <a:avLst/>
          </a:prstGeom>
        </p:spPr>
        <p:txBody>
          <a:bodyPr wrap="square">
            <a:spAutoFit/>
          </a:bodyPr>
          <a:lstStyle/>
          <a:p>
            <a:pPr marL="342900" indent="-342900" algn="just">
              <a:buClr>
                <a:srgbClr val="00B0F0"/>
              </a:buClr>
            </a:pPr>
            <a:endParaRPr lang="en-US" sz="2000" b="1" i="1" dirty="0" smtClean="0">
              <a:latin typeface="Arial Rounded MT Bold" pitchFamily="34" charset="0"/>
              <a:cs typeface="Aharoni" pitchFamily="2" charset="-79"/>
            </a:endParaRPr>
          </a:p>
          <a:p>
            <a:pPr marL="342900" indent="-342900" algn="just">
              <a:buClr>
                <a:srgbClr val="00B0F0"/>
              </a:buClr>
            </a:pPr>
            <a:endParaRPr lang="en-US" sz="2000" dirty="0" smtClean="0"/>
          </a:p>
          <a:p>
            <a:pPr marL="457200" indent="-457200" algn="just">
              <a:buClr>
                <a:srgbClr val="00B0F0"/>
              </a:buClr>
              <a:buFont typeface="+mj-lt"/>
              <a:buAutoNum type="arabicPeriod" startAt="2"/>
            </a:pPr>
            <a:r>
              <a:rPr lang="en-US" sz="2000" dirty="0" smtClean="0">
                <a:latin typeface="Arial" pitchFamily="34" charset="0"/>
                <a:cs typeface="Arial" pitchFamily="34" charset="0"/>
              </a:rPr>
              <a:t>The </a:t>
            </a:r>
            <a:r>
              <a:rPr lang="en-US" sz="2000" dirty="0" err="1" smtClean="0">
                <a:latin typeface="Arial" pitchFamily="34" charset="0"/>
                <a:cs typeface="Arial" pitchFamily="34" charset="0"/>
              </a:rPr>
              <a:t>Lagrangian</a:t>
            </a:r>
            <a:r>
              <a:rPr lang="en-US" sz="2000" dirty="0" smtClean="0">
                <a:latin typeface="Arial" pitchFamily="34" charset="0"/>
                <a:cs typeface="Arial" pitchFamily="34" charset="0"/>
              </a:rPr>
              <a:t> approach is particularly powerful when dealing with a conservative system for which one only wishes to generate its equations of motion; forces of constraint are not an issue. Indeed, the standard </a:t>
            </a:r>
            <a:r>
              <a:rPr lang="en-US" sz="2000" dirty="0" err="1" smtClean="0">
                <a:latin typeface="Arial" pitchFamily="34" charset="0"/>
                <a:cs typeface="Arial" pitchFamily="34" charset="0"/>
              </a:rPr>
              <a:t>Lagrangian</a:t>
            </a:r>
            <a:r>
              <a:rPr lang="en-US" sz="2000" dirty="0" smtClean="0">
                <a:latin typeface="Arial" pitchFamily="34" charset="0"/>
                <a:cs typeface="Arial" pitchFamily="34" charset="0"/>
              </a:rPr>
              <a:t> formulation ignores them.</a:t>
            </a:r>
          </a:p>
          <a:p>
            <a:pPr marL="457200" indent="-457200" algn="just">
              <a:buClr>
                <a:srgbClr val="00B0F0"/>
              </a:buClr>
            </a:pPr>
            <a:endParaRPr lang="en-US" sz="2000" dirty="0" smtClean="0">
              <a:latin typeface="Arial" pitchFamily="34" charset="0"/>
              <a:cs typeface="Arial" pitchFamily="34" charset="0"/>
            </a:endParaRPr>
          </a:p>
          <a:p>
            <a:pPr marL="342900" indent="-342900" algn="just">
              <a:buClr>
                <a:srgbClr val="00B0F0"/>
              </a:buClr>
            </a:pPr>
            <a:endParaRPr lang="en-US" sz="2000" b="1" i="1" dirty="0" smtClean="0">
              <a:latin typeface="Arial Rounded MT Bold" pitchFamily="34" charset="0"/>
              <a:cs typeface="Aharoni" pitchFamily="2" charset="-79"/>
            </a:endParaRPr>
          </a:p>
        </p:txBody>
      </p:sp>
      <p:pic>
        <p:nvPicPr>
          <p:cNvPr id="6" name="Picture 5" descr="ok.bmp"/>
          <p:cNvPicPr>
            <a:picLocks noChangeAspect="1"/>
          </p:cNvPicPr>
          <p:nvPr/>
        </p:nvPicPr>
        <p:blipFill>
          <a:blip r:embed="rId2" cstate="print"/>
          <a:stretch>
            <a:fillRect/>
          </a:stretch>
        </p:blipFill>
        <p:spPr>
          <a:xfrm>
            <a:off x="7420014" y="4962546"/>
            <a:ext cx="1606572" cy="13874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CB2EC2F-79A6-42C2-B4C5-0483EF9F552B}" type="slidenum">
              <a:rPr lang="en-US" smtClean="0"/>
              <a:pPr>
                <a:defRPr/>
              </a:pPr>
              <a:t>9</a:t>
            </a:fld>
            <a:endParaRPr lang="en-US" dirty="0"/>
          </a:p>
        </p:txBody>
      </p:sp>
      <p:graphicFrame>
        <p:nvGraphicFramePr>
          <p:cNvPr id="734210" name="Object 2"/>
          <p:cNvGraphicFramePr>
            <a:graphicFrameLocks noGrp="1" noChangeAspect="1"/>
          </p:cNvGraphicFramePr>
          <p:nvPr>
            <p:ph idx="1"/>
          </p:nvPr>
        </p:nvGraphicFramePr>
        <p:xfrm>
          <a:off x="738135" y="1165194"/>
          <a:ext cx="5988132" cy="2665449"/>
        </p:xfrm>
        <a:graphic>
          <a:graphicData uri="http://schemas.openxmlformats.org/presentationml/2006/ole">
            <mc:AlternateContent xmlns:mc="http://schemas.openxmlformats.org/markup-compatibility/2006">
              <mc:Choice xmlns:v="urn:schemas-microsoft-com:vml" Requires="v">
                <p:oleObj spid="_x0000_s734213" name="Equation" r:id="rId3" imgW="3695400" imgH="1638000" progId="Equation.DSMT4">
                  <p:embed/>
                </p:oleObj>
              </mc:Choice>
              <mc:Fallback>
                <p:oleObj name="Equation" r:id="rId3" imgW="3695400" imgH="1638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35" y="1165194"/>
                        <a:ext cx="5988132" cy="2665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10178</TotalTime>
  <Words>1901</Words>
  <Application>Microsoft Office PowerPoint</Application>
  <PresentationFormat>On-screen Show (4:3)</PresentationFormat>
  <Paragraphs>456</Paragraphs>
  <Slides>81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Flow</vt:lpstr>
      <vt:lpstr>Equation</vt:lpstr>
      <vt:lpstr>Classical Mechanics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Najah</dc:creator>
  <cp:lastModifiedBy>Graduate Studies</cp:lastModifiedBy>
  <cp:revision>2691</cp:revision>
  <dcterms:created xsi:type="dcterms:W3CDTF">2010-06-13T05:44:00Z</dcterms:created>
  <dcterms:modified xsi:type="dcterms:W3CDTF">2011-12-07T13:09:06Z</dcterms:modified>
</cp:coreProperties>
</file>