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46"/>
  </p:notesMasterIdLst>
  <p:handoutMasterIdLst>
    <p:handoutMasterId r:id="rId47"/>
  </p:handoutMasterIdLst>
  <p:sldIdLst>
    <p:sldId id="256" r:id="rId2"/>
    <p:sldId id="266" r:id="rId3"/>
    <p:sldId id="419" r:id="rId4"/>
    <p:sldId id="420" r:id="rId5"/>
    <p:sldId id="421" r:id="rId6"/>
    <p:sldId id="279" r:id="rId7"/>
    <p:sldId id="422" r:id="rId8"/>
    <p:sldId id="423" r:id="rId9"/>
    <p:sldId id="424" r:id="rId10"/>
    <p:sldId id="425" r:id="rId11"/>
    <p:sldId id="426" r:id="rId12"/>
    <p:sldId id="427" r:id="rId13"/>
    <p:sldId id="429" r:id="rId14"/>
    <p:sldId id="430" r:id="rId15"/>
    <p:sldId id="428" r:id="rId16"/>
    <p:sldId id="431" r:id="rId17"/>
    <p:sldId id="433" r:id="rId18"/>
    <p:sldId id="432" r:id="rId19"/>
    <p:sldId id="434" r:id="rId20"/>
    <p:sldId id="385" r:id="rId21"/>
    <p:sldId id="435" r:id="rId22"/>
    <p:sldId id="391" r:id="rId23"/>
    <p:sldId id="362" r:id="rId24"/>
    <p:sldId id="392" r:id="rId25"/>
    <p:sldId id="436" r:id="rId26"/>
    <p:sldId id="397" r:id="rId27"/>
    <p:sldId id="399" r:id="rId28"/>
    <p:sldId id="437" r:id="rId29"/>
    <p:sldId id="438" r:id="rId30"/>
    <p:sldId id="439" r:id="rId31"/>
    <p:sldId id="457" r:id="rId32"/>
    <p:sldId id="440" r:id="rId33"/>
    <p:sldId id="441" r:id="rId34"/>
    <p:sldId id="442" r:id="rId35"/>
    <p:sldId id="443" r:id="rId36"/>
    <p:sldId id="444" r:id="rId37"/>
    <p:sldId id="445" r:id="rId38"/>
    <p:sldId id="448" r:id="rId39"/>
    <p:sldId id="449" r:id="rId40"/>
    <p:sldId id="450" r:id="rId41"/>
    <p:sldId id="451" r:id="rId42"/>
    <p:sldId id="452" r:id="rId43"/>
    <p:sldId id="454" r:id="rId44"/>
    <p:sldId id="455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4168" autoAdjust="0"/>
  </p:normalViewPr>
  <p:slideViewPr>
    <p:cSldViewPr>
      <p:cViewPr varScale="1">
        <p:scale>
          <a:sx n="77" d="100"/>
          <a:sy n="77" d="100"/>
        </p:scale>
        <p:origin x="-39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2.wmf"/><Relationship Id="rId2" Type="http://schemas.openxmlformats.org/officeDocument/2006/relationships/image" Target="../media/image56.wmf"/><Relationship Id="rId1" Type="http://schemas.openxmlformats.org/officeDocument/2006/relationships/image" Target="../media/image63.wmf"/><Relationship Id="rId6" Type="http://schemas.openxmlformats.org/officeDocument/2006/relationships/image" Target="../media/image67.wmf"/><Relationship Id="rId11" Type="http://schemas.openxmlformats.org/officeDocument/2006/relationships/image" Target="../media/image71.wmf"/><Relationship Id="rId5" Type="http://schemas.openxmlformats.org/officeDocument/2006/relationships/image" Target="../media/image66.wmf"/><Relationship Id="rId10" Type="http://schemas.openxmlformats.org/officeDocument/2006/relationships/image" Target="../media/image70.wmf"/><Relationship Id="rId4" Type="http://schemas.openxmlformats.org/officeDocument/2006/relationships/image" Target="../media/image65.wmf"/><Relationship Id="rId9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4" Type="http://schemas.openxmlformats.org/officeDocument/2006/relationships/image" Target="../media/image107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3" Type="http://schemas.openxmlformats.org/officeDocument/2006/relationships/image" Target="../media/image94.wmf"/><Relationship Id="rId7" Type="http://schemas.openxmlformats.org/officeDocument/2006/relationships/image" Target="../media/image102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10" Type="http://schemas.openxmlformats.org/officeDocument/2006/relationships/image" Target="../media/image114.wmf"/><Relationship Id="rId4" Type="http://schemas.openxmlformats.org/officeDocument/2006/relationships/image" Target="../media/image103.wmf"/><Relationship Id="rId9" Type="http://schemas.openxmlformats.org/officeDocument/2006/relationships/image" Target="../media/image11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13" Type="http://schemas.openxmlformats.org/officeDocument/2006/relationships/image" Target="../media/image150.wmf"/><Relationship Id="rId3" Type="http://schemas.openxmlformats.org/officeDocument/2006/relationships/image" Target="../media/image140.wmf"/><Relationship Id="rId7" Type="http://schemas.openxmlformats.org/officeDocument/2006/relationships/image" Target="../media/image144.wmf"/><Relationship Id="rId12" Type="http://schemas.openxmlformats.org/officeDocument/2006/relationships/image" Target="../media/image149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11" Type="http://schemas.openxmlformats.org/officeDocument/2006/relationships/image" Target="../media/image148.wmf"/><Relationship Id="rId5" Type="http://schemas.openxmlformats.org/officeDocument/2006/relationships/image" Target="../media/image142.wmf"/><Relationship Id="rId10" Type="http://schemas.openxmlformats.org/officeDocument/2006/relationships/image" Target="../media/image147.wmf"/><Relationship Id="rId4" Type="http://schemas.openxmlformats.org/officeDocument/2006/relationships/image" Target="../media/image141.wmf"/><Relationship Id="rId9" Type="http://schemas.openxmlformats.org/officeDocument/2006/relationships/image" Target="../media/image146.wmf"/><Relationship Id="rId14" Type="http://schemas.openxmlformats.org/officeDocument/2006/relationships/image" Target="../media/image151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3" Type="http://schemas.openxmlformats.org/officeDocument/2006/relationships/image" Target="../media/image154.wmf"/><Relationship Id="rId7" Type="http://schemas.openxmlformats.org/officeDocument/2006/relationships/image" Target="../media/image158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Relationship Id="rId9" Type="http://schemas.openxmlformats.org/officeDocument/2006/relationships/image" Target="../media/image16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3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6.wmf"/><Relationship Id="rId1" Type="http://schemas.openxmlformats.org/officeDocument/2006/relationships/image" Target="../media/image148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7" Type="http://schemas.openxmlformats.org/officeDocument/2006/relationships/image" Target="../media/image172.wmf"/><Relationship Id="rId2" Type="http://schemas.openxmlformats.org/officeDocument/2006/relationships/image" Target="../media/image167.wmf"/><Relationship Id="rId1" Type="http://schemas.openxmlformats.org/officeDocument/2006/relationships/image" Target="../media/image166.wmf"/><Relationship Id="rId6" Type="http://schemas.openxmlformats.org/officeDocument/2006/relationships/image" Target="../media/image171.wmf"/><Relationship Id="rId5" Type="http://schemas.openxmlformats.org/officeDocument/2006/relationships/image" Target="../media/image170.wmf"/><Relationship Id="rId4" Type="http://schemas.openxmlformats.org/officeDocument/2006/relationships/image" Target="../media/image169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3" Type="http://schemas.openxmlformats.org/officeDocument/2006/relationships/image" Target="../media/image175.wmf"/><Relationship Id="rId7" Type="http://schemas.openxmlformats.org/officeDocument/2006/relationships/image" Target="../media/image178.wmf"/><Relationship Id="rId12" Type="http://schemas.openxmlformats.org/officeDocument/2006/relationships/image" Target="../media/image183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Relationship Id="rId6" Type="http://schemas.openxmlformats.org/officeDocument/2006/relationships/image" Target="../media/image144.wmf"/><Relationship Id="rId11" Type="http://schemas.openxmlformats.org/officeDocument/2006/relationships/image" Target="../media/image182.wmf"/><Relationship Id="rId5" Type="http://schemas.openxmlformats.org/officeDocument/2006/relationships/image" Target="../media/image177.wmf"/><Relationship Id="rId10" Type="http://schemas.openxmlformats.org/officeDocument/2006/relationships/image" Target="../media/image181.wmf"/><Relationship Id="rId4" Type="http://schemas.openxmlformats.org/officeDocument/2006/relationships/image" Target="../media/image176.wmf"/><Relationship Id="rId9" Type="http://schemas.openxmlformats.org/officeDocument/2006/relationships/image" Target="../media/image180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wmf"/><Relationship Id="rId2" Type="http://schemas.openxmlformats.org/officeDocument/2006/relationships/image" Target="../media/image185.wmf"/><Relationship Id="rId1" Type="http://schemas.openxmlformats.org/officeDocument/2006/relationships/image" Target="../media/image184.wmf"/><Relationship Id="rId5" Type="http://schemas.openxmlformats.org/officeDocument/2006/relationships/image" Target="../media/image188.wmf"/><Relationship Id="rId4" Type="http://schemas.openxmlformats.org/officeDocument/2006/relationships/image" Target="../media/image187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wmf"/><Relationship Id="rId2" Type="http://schemas.openxmlformats.org/officeDocument/2006/relationships/image" Target="../media/image190.wmf"/><Relationship Id="rId1" Type="http://schemas.openxmlformats.org/officeDocument/2006/relationships/image" Target="../media/image189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3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37824-DE58-4C77-BD2D-3E91DF2BB389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A70C9-793B-4923-8AB8-6FBA3E7D0A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348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51F08-9655-42B1-92CE-944CD721547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24467-2AAC-40AE-A203-A29D1BEAE9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7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4467-2AAC-40AE-A203-A29D1BEAE92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4467-2AAC-40AE-A203-A29D1BEAE92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4467-2AAC-40AE-A203-A29D1BEAE92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24467-2AAC-40AE-A203-A29D1BEAE92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9C700-7B7A-4DFD-8A14-677FB187F75A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78C07-6D0A-4F72-BEE8-2726FD6F00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9AB9DC-15F3-4D94-BCE6-3A77697856F1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B993F-3A53-4508-8E08-D91B056434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1C3E1-F224-4090-B346-60EB44CEBBE7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58767-03EC-4BF8-A5EC-A7B216305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89DAA-BB29-44C1-A889-993FBE8A8AC8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4A53D-13F4-48C9-9D34-C4F0ADFC5B67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7595D-1C3B-48B5-B55D-62F508F58A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7CB720-1D00-4096-8DDC-EA6AFEAE83E9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2B645-F11A-4483-AD73-C82268A235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B667C-24D4-43BF-A61A-9E7202528F5A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6AAD1-D6C9-4198-8D8B-530F215919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245B06-E574-4D7F-B0A4-12C49534D6DC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DD59C-9F2E-43B7-9631-C28720B65F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15814-E374-4DAA-87C1-5624BD2C4089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59E2C-8294-4BF0-86FD-FEC51FB77F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2AD665-D3DF-48AC-BC51-D44D67011602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F0BA5-B4E8-4ADA-A1AD-6A94ECB359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E766-0EA3-4B89-B0B7-30AF2AB86DB9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C7D029E-768B-4F2F-8E6C-42B9C8B7A4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6061E0-4C0F-4AFF-93D5-44C2B26EA124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7830C5A-BAD9-4528-93DB-A510A8E960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3" Type="http://schemas.openxmlformats.org/officeDocument/2006/relationships/oleObject" Target="../embeddings/oleObject20.bin"/><Relationship Id="rId21" Type="http://schemas.openxmlformats.org/officeDocument/2006/relationships/image" Target="../media/image49.png"/><Relationship Id="rId7" Type="http://schemas.openxmlformats.org/officeDocument/2006/relationships/image" Target="../media/image12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9.png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43.png"/><Relationship Id="rId23" Type="http://schemas.openxmlformats.org/officeDocument/2006/relationships/image" Target="../media/image51.png"/><Relationship Id="rId10" Type="http://schemas.openxmlformats.org/officeDocument/2006/relationships/image" Target="../media/image22.png"/><Relationship Id="rId19" Type="http://schemas.openxmlformats.org/officeDocument/2006/relationships/image" Target="../media/image47.png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95.png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115.png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9.bin"/><Relationship Id="rId12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9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1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0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31.png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34.png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oleObject" Target="../embeddings/oleObject126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12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9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Relationship Id="rId14" Type="http://schemas.openxmlformats.org/officeDocument/2006/relationships/oleObject" Target="../embeddings/oleObject12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13" Type="http://schemas.openxmlformats.org/officeDocument/2006/relationships/image" Target="../media/image161.png"/><Relationship Id="rId18" Type="http://schemas.openxmlformats.org/officeDocument/2006/relationships/oleObject" Target="../embeddings/oleObject143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4.bin"/><Relationship Id="rId12" Type="http://schemas.openxmlformats.org/officeDocument/2006/relationships/oleObject" Target="../embeddings/oleObject139.bin"/><Relationship Id="rId17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1.bin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33.bin"/><Relationship Id="rId11" Type="http://schemas.openxmlformats.org/officeDocument/2006/relationships/oleObject" Target="../embeddings/oleObject138.bin"/><Relationship Id="rId5" Type="http://schemas.openxmlformats.org/officeDocument/2006/relationships/oleObject" Target="../embeddings/oleObject132.bin"/><Relationship Id="rId15" Type="http://schemas.openxmlformats.org/officeDocument/2006/relationships/image" Target="../media/image162.png"/><Relationship Id="rId10" Type="http://schemas.openxmlformats.org/officeDocument/2006/relationships/oleObject" Target="../embeddings/oleObject137.bin"/><Relationship Id="rId4" Type="http://schemas.openxmlformats.org/officeDocument/2006/relationships/oleObject" Target="../embeddings/oleObject131.bin"/><Relationship Id="rId9" Type="http://schemas.openxmlformats.org/officeDocument/2006/relationships/oleObject" Target="../embeddings/oleObject136.bin"/><Relationship Id="rId14" Type="http://schemas.openxmlformats.org/officeDocument/2006/relationships/oleObject" Target="../embeddings/oleObject14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165.png"/><Relationship Id="rId4" Type="http://schemas.openxmlformats.org/officeDocument/2006/relationships/image" Target="../media/image16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146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10" Type="http://schemas.openxmlformats.org/officeDocument/2006/relationships/oleObject" Target="../embeddings/oleObject153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oleObject" Target="../embeddings/oleObject164.bin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8.bin"/><Relationship Id="rId12" Type="http://schemas.openxmlformats.org/officeDocument/2006/relationships/oleObject" Target="../embeddings/oleObject1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57.bin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6.bin"/><Relationship Id="rId15" Type="http://schemas.openxmlformats.org/officeDocument/2006/relationships/oleObject" Target="../embeddings/oleObject166.bin"/><Relationship Id="rId10" Type="http://schemas.openxmlformats.org/officeDocument/2006/relationships/oleObject" Target="../embeddings/oleObject161.bin"/><Relationship Id="rId4" Type="http://schemas.openxmlformats.org/officeDocument/2006/relationships/oleObject" Target="../embeddings/oleObject155.bin"/><Relationship Id="rId9" Type="http://schemas.openxmlformats.org/officeDocument/2006/relationships/oleObject" Target="../embeddings/oleObject160.bin"/><Relationship Id="rId14" Type="http://schemas.openxmlformats.org/officeDocument/2006/relationships/oleObject" Target="../embeddings/oleObject16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0.bin"/><Relationship Id="rId5" Type="http://schemas.openxmlformats.org/officeDocument/2006/relationships/oleObject" Target="../embeddings/oleObject169.bin"/><Relationship Id="rId4" Type="http://schemas.openxmlformats.org/officeDocument/2006/relationships/oleObject" Target="../embeddings/oleObject16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92.png"/><Relationship Id="rId5" Type="http://schemas.openxmlformats.org/officeDocument/2006/relationships/oleObject" Target="../embeddings/oleObject174.bin"/><Relationship Id="rId4" Type="http://schemas.openxmlformats.org/officeDocument/2006/relationships/oleObject" Target="../embeddings/oleObject17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196.png"/><Relationship Id="rId4" Type="http://schemas.openxmlformats.org/officeDocument/2006/relationships/image" Target="../media/image19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179.bin"/><Relationship Id="rId4" Type="http://schemas.openxmlformats.org/officeDocument/2006/relationships/oleObject" Target="../embeddings/oleObject17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png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Classical Mechanics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668338"/>
          </a:xfrm>
        </p:spPr>
        <p:txBody>
          <a:bodyPr/>
          <a:lstStyle/>
          <a:p>
            <a:pPr marR="0" eaLnBrk="1" hangingPunct="1"/>
            <a:r>
              <a:rPr lang="en-US" sz="3600" dirty="0" smtClean="0"/>
              <a:t>Non inertial Reference Systems</a:t>
            </a:r>
          </a:p>
          <a:p>
            <a:pPr marR="0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78C07-6D0A-4F72-BEE8-2726FD6F00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953" y="727038"/>
            <a:ext cx="7923321" cy="33226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Rotating reference frames: (Pure rotations)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Reference frame             is fixed (inertial).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Reference frame                rotates about an axis    with angular velocity </a:t>
            </a:r>
            <a:r>
              <a:rPr lang="el-GR" dirty="0" smtClean="0"/>
              <a:t>ω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vector angular velocity is defined:</a:t>
            </a:r>
          </a:p>
          <a:p>
            <a:pPr>
              <a:buNone/>
            </a:pPr>
            <a:r>
              <a:rPr lang="en-US" dirty="0" smtClean="0"/>
              <a:t>                  	</a:t>
            </a:r>
            <a:r>
              <a:rPr lang="en-US" sz="2400" i="1" dirty="0" smtClean="0">
                <a:ln w="10541" cmpd="sng">
                  <a:noFill/>
                  <a:prstDash val="solid"/>
                </a:ln>
              </a:rPr>
              <a:t>(angular velocity of the rotating system)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origins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0´ </a:t>
            </a:r>
            <a:r>
              <a:rPr lang="en-US" dirty="0" smtClean="0"/>
              <a:t>coincide : 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4" name="Group 373"/>
          <p:cNvGrpSpPr/>
          <p:nvPr/>
        </p:nvGrpSpPr>
        <p:grpSpPr>
          <a:xfrm>
            <a:off x="592082" y="1165194"/>
            <a:ext cx="6802527" cy="2251101"/>
            <a:chOff x="592082" y="1238220"/>
            <a:chExt cx="6802527" cy="2251101"/>
          </a:xfrm>
        </p:grpSpPr>
        <p:graphicFrame>
          <p:nvGraphicFramePr>
            <p:cNvPr id="264200" name="Object 8"/>
            <p:cNvGraphicFramePr>
              <a:graphicFrameLocks noChangeAspect="1"/>
            </p:cNvGraphicFramePr>
            <p:nvPr/>
          </p:nvGraphicFramePr>
          <p:xfrm>
            <a:off x="2849558" y="1712889"/>
            <a:ext cx="1393825" cy="528637"/>
          </p:xfrm>
          <a:graphic>
            <a:graphicData uri="http://schemas.openxmlformats.org/presentationml/2006/ole">
              <p:oleObj spid="_x0000_s348191" name="Equation" r:id="rId3" imgW="583947" imgH="241195" progId="Equation.3">
                <p:embed/>
              </p:oleObj>
            </a:graphicData>
          </a:graphic>
        </p:graphicFrame>
        <p:graphicFrame>
          <p:nvGraphicFramePr>
            <p:cNvPr id="348167" name="Object 7"/>
            <p:cNvGraphicFramePr>
              <a:graphicFrameLocks noChangeAspect="1"/>
            </p:cNvGraphicFramePr>
            <p:nvPr/>
          </p:nvGraphicFramePr>
          <p:xfrm>
            <a:off x="2855889" y="1238220"/>
            <a:ext cx="1150937" cy="528637"/>
          </p:xfrm>
          <a:graphic>
            <a:graphicData uri="http://schemas.openxmlformats.org/presentationml/2006/ole">
              <p:oleObj spid="_x0000_s348192" name="Equation" r:id="rId4" imgW="482391" imgH="241195" progId="Equation.3">
                <p:embed/>
              </p:oleObj>
            </a:graphicData>
          </a:graphic>
        </p:graphicFrame>
        <p:graphicFrame>
          <p:nvGraphicFramePr>
            <p:cNvPr id="348169" name="Object 9"/>
            <p:cNvGraphicFramePr>
              <a:graphicFrameLocks noChangeAspect="1"/>
            </p:cNvGraphicFramePr>
            <p:nvPr/>
          </p:nvGraphicFramePr>
          <p:xfrm>
            <a:off x="7091397" y="1785915"/>
            <a:ext cx="303212" cy="388938"/>
          </p:xfrm>
          <a:graphic>
            <a:graphicData uri="http://schemas.openxmlformats.org/presentationml/2006/ole">
              <p:oleObj spid="_x0000_s348193" name="Equation" r:id="rId5" imgW="126725" imgH="177415" progId="Equation.3">
                <p:embed/>
              </p:oleObj>
            </a:graphicData>
          </a:graphic>
        </p:graphicFrame>
        <p:graphicFrame>
          <p:nvGraphicFramePr>
            <p:cNvPr id="348170" name="Object 10"/>
            <p:cNvGraphicFramePr>
              <a:graphicFrameLocks noChangeAspect="1"/>
            </p:cNvGraphicFramePr>
            <p:nvPr/>
          </p:nvGraphicFramePr>
          <p:xfrm>
            <a:off x="592082" y="3100383"/>
            <a:ext cx="1350981" cy="388938"/>
          </p:xfrm>
          <a:graphic>
            <a:graphicData uri="http://schemas.openxmlformats.org/presentationml/2006/ole">
              <p:oleObj spid="_x0000_s348194" name="Equation" r:id="rId6" imgW="520248" imgH="177646" progId="Equation.3">
                <p:embed/>
              </p:oleObj>
            </a:graphicData>
          </a:graphic>
        </p:graphicFrame>
      </p:grpSp>
      <p:sp>
        <p:nvSpPr>
          <p:cNvPr id="3481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6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8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2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8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6" name="Group 305"/>
          <p:cNvGrpSpPr/>
          <p:nvPr/>
        </p:nvGrpSpPr>
        <p:grpSpPr>
          <a:xfrm>
            <a:off x="811161" y="4186816"/>
            <a:ext cx="3176631" cy="2382302"/>
            <a:chOff x="1723986" y="4082032"/>
            <a:chExt cx="3176631" cy="2382302"/>
          </a:xfrm>
        </p:grpSpPr>
        <p:cxnSp>
          <p:nvCxnSpPr>
            <p:cNvPr id="307" name="Straight Connector 306"/>
            <p:cNvCxnSpPr/>
            <p:nvPr/>
          </p:nvCxnSpPr>
          <p:spPr>
            <a:xfrm rot="10800000">
              <a:off x="2746351" y="5364189"/>
              <a:ext cx="803285" cy="1588"/>
            </a:xfrm>
            <a:prstGeom prst="line">
              <a:avLst/>
            </a:prstGeom>
            <a:ln w="12700">
              <a:head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08" name="Group 249"/>
            <p:cNvGrpSpPr/>
            <p:nvPr/>
          </p:nvGrpSpPr>
          <p:grpSpPr>
            <a:xfrm>
              <a:off x="1723986" y="4082032"/>
              <a:ext cx="3176631" cy="2382302"/>
              <a:chOff x="1176291" y="4082032"/>
              <a:chExt cx="3176631" cy="2382302"/>
            </a:xfrm>
          </p:grpSpPr>
          <p:sp>
            <p:nvSpPr>
              <p:cNvPr id="309" name="Arc 308"/>
              <p:cNvSpPr/>
              <p:nvPr/>
            </p:nvSpPr>
            <p:spPr>
              <a:xfrm rot="6895235">
                <a:off x="2383067" y="5124675"/>
                <a:ext cx="199329" cy="292299"/>
              </a:xfrm>
              <a:prstGeom prst="arc">
                <a:avLst>
                  <a:gd name="adj1" fmla="val 12802424"/>
                  <a:gd name="adj2" fmla="val 17655595"/>
                </a:avLst>
              </a:prstGeom>
              <a:ln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Arc 309"/>
              <p:cNvSpPr/>
              <p:nvPr/>
            </p:nvSpPr>
            <p:spPr>
              <a:xfrm rot="15952019">
                <a:off x="2010364" y="5449044"/>
                <a:ext cx="247828" cy="292299"/>
              </a:xfrm>
              <a:prstGeom prst="arc">
                <a:avLst>
                  <a:gd name="adj1" fmla="val 13294881"/>
                  <a:gd name="adj2" fmla="val 17742100"/>
                </a:avLst>
              </a:prstGeom>
              <a:ln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1" name="Group 247"/>
              <p:cNvGrpSpPr/>
              <p:nvPr/>
            </p:nvGrpSpPr>
            <p:grpSpPr>
              <a:xfrm>
                <a:off x="1176291" y="4082032"/>
                <a:ext cx="3176631" cy="2382302"/>
                <a:chOff x="1176291" y="4082032"/>
                <a:chExt cx="3176631" cy="2382302"/>
              </a:xfrm>
            </p:grpSpPr>
            <p:grpSp>
              <p:nvGrpSpPr>
                <p:cNvPr id="312" name="Group 222"/>
                <p:cNvGrpSpPr/>
                <p:nvPr/>
              </p:nvGrpSpPr>
              <p:grpSpPr>
                <a:xfrm>
                  <a:off x="1176291" y="4086234"/>
                  <a:ext cx="2497170" cy="2378100"/>
                  <a:chOff x="1176291" y="4086234"/>
                  <a:chExt cx="2497170" cy="2378100"/>
                </a:xfrm>
              </p:grpSpPr>
              <p:grpSp>
                <p:nvGrpSpPr>
                  <p:cNvPr id="323" name="Group 140"/>
                  <p:cNvGrpSpPr/>
                  <p:nvPr/>
                </p:nvGrpSpPr>
                <p:grpSpPr>
                  <a:xfrm>
                    <a:off x="1176291" y="4086234"/>
                    <a:ext cx="2497170" cy="2378100"/>
                    <a:chOff x="5324487" y="4248165"/>
                    <a:chExt cx="2497170" cy="2378100"/>
                  </a:xfrm>
                </p:grpSpPr>
                <p:grpSp>
                  <p:nvGrpSpPr>
                    <p:cNvPr id="332" name="Group 63"/>
                    <p:cNvGrpSpPr/>
                    <p:nvPr/>
                  </p:nvGrpSpPr>
                  <p:grpSpPr>
                    <a:xfrm>
                      <a:off x="5324487" y="4248165"/>
                      <a:ext cx="2497170" cy="2174901"/>
                      <a:chOff x="5302260" y="4268799"/>
                      <a:chExt cx="2497170" cy="2174901"/>
                    </a:xfrm>
                  </p:grpSpPr>
                  <p:pic>
                    <p:nvPicPr>
                      <p:cNvPr id="342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60" y="6167475"/>
                        <a:ext cx="114300" cy="276225"/>
                      </a:xfrm>
                      <a:prstGeom prst="rect">
                        <a:avLst/>
                      </a:prstGeom>
                      <a:noFill/>
                    </p:spPr>
                  </p:pic>
                  <p:cxnSp>
                    <p:nvCxnSpPr>
                      <p:cNvPr id="343" name="Straight Connector 342"/>
                      <p:cNvCxnSpPr/>
                      <p:nvPr/>
                    </p:nvCxnSpPr>
                    <p:spPr>
                      <a:xfrm rot="16200000" flipH="1">
                        <a:off x="5776749" y="5021841"/>
                        <a:ext cx="1080000" cy="1"/>
                      </a:xfrm>
                      <a:prstGeom prst="line">
                        <a:avLst/>
                      </a:prstGeom>
                      <a:ln w="12700">
                        <a:head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4" name="Straight Connector 343"/>
                      <p:cNvCxnSpPr/>
                      <p:nvPr/>
                    </p:nvCxnSpPr>
                    <p:spPr>
                      <a:xfrm rot="10800000">
                        <a:off x="6324626" y="5546754"/>
                        <a:ext cx="1314467" cy="0"/>
                      </a:xfrm>
                      <a:prstGeom prst="line">
                        <a:avLst/>
                      </a:prstGeom>
                      <a:ln w="12700">
                        <a:head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5" name="Straight Connector 344"/>
                      <p:cNvCxnSpPr/>
                      <p:nvPr/>
                    </p:nvCxnSpPr>
                    <p:spPr>
                      <a:xfrm flipV="1">
                        <a:off x="5448314" y="5563430"/>
                        <a:ext cx="868435" cy="677071"/>
                      </a:xfrm>
                      <a:prstGeom prst="line">
                        <a:avLst/>
                      </a:prstGeom>
                      <a:ln w="12700">
                        <a:head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pic>
                    <p:nvPicPr>
                      <p:cNvPr id="346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5605" y="5437215"/>
                        <a:ext cx="123825" cy="276225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347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1598" y="4268799"/>
                        <a:ext cx="104775" cy="276225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348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24" y="5562633"/>
                        <a:ext cx="123825" cy="276225"/>
                      </a:xfrm>
                      <a:prstGeom prst="rect">
                        <a:avLst/>
                      </a:prstGeom>
                      <a:noFill/>
                    </p:spPr>
                  </p:pic>
                </p:grpSp>
                <p:grpSp>
                  <p:nvGrpSpPr>
                    <p:cNvPr id="333" name="Group 104"/>
                    <p:cNvGrpSpPr/>
                    <p:nvPr/>
                  </p:nvGrpSpPr>
                  <p:grpSpPr>
                    <a:xfrm>
                      <a:off x="5599128" y="4503756"/>
                      <a:ext cx="2076477" cy="2122509"/>
                      <a:chOff x="5599128" y="4503756"/>
                      <a:chExt cx="2076477" cy="2122509"/>
                    </a:xfrm>
                  </p:grpSpPr>
                  <p:cxnSp>
                    <p:nvCxnSpPr>
                      <p:cNvPr id="336" name="Straight Connector 335"/>
                      <p:cNvCxnSpPr/>
                      <p:nvPr/>
                    </p:nvCxnSpPr>
                    <p:spPr>
                      <a:xfrm rot="10800000" flipV="1">
                        <a:off x="6324627" y="5014937"/>
                        <a:ext cx="1204927" cy="532607"/>
                      </a:xfrm>
                      <a:prstGeom prst="line">
                        <a:avLst/>
                      </a:prstGeom>
                      <a:ln w="12700">
                        <a:solidFill>
                          <a:srgbClr val="00B050"/>
                        </a:solidFill>
                        <a:headEnd type="arrow"/>
                      </a:ln>
                    </p:spPr>
                    <p:style>
                      <a:lnRef idx="1">
                        <a:schemeClr val="accent5"/>
                      </a:lnRef>
                      <a:fillRef idx="0">
                        <a:schemeClr val="accent5"/>
                      </a:fillRef>
                      <a:effectRef idx="0">
                        <a:schemeClr val="accent5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7" name="Straight Connector 336"/>
                      <p:cNvCxnSpPr>
                        <a:endCxn id="335" idx="2"/>
                      </p:cNvCxnSpPr>
                      <p:nvPr/>
                    </p:nvCxnSpPr>
                    <p:spPr>
                      <a:xfrm rot="16200000" flipH="1">
                        <a:off x="5589704" y="4800520"/>
                        <a:ext cx="849119" cy="620720"/>
                      </a:xfrm>
                      <a:prstGeom prst="line">
                        <a:avLst/>
                      </a:prstGeom>
                      <a:ln w="12700">
                        <a:solidFill>
                          <a:srgbClr val="00B050"/>
                        </a:solidFill>
                        <a:headEnd type="arrow"/>
                      </a:ln>
                    </p:spPr>
                    <p:style>
                      <a:lnRef idx="1">
                        <a:schemeClr val="accent5"/>
                      </a:lnRef>
                      <a:fillRef idx="0">
                        <a:schemeClr val="accent5"/>
                      </a:fillRef>
                      <a:effectRef idx="0">
                        <a:schemeClr val="accent5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8" name="Straight Connector 337"/>
                      <p:cNvCxnSpPr>
                        <a:endCxn id="335" idx="2"/>
                      </p:cNvCxnSpPr>
                      <p:nvPr/>
                    </p:nvCxnSpPr>
                    <p:spPr>
                      <a:xfrm rot="5400000" flipH="1" flipV="1">
                        <a:off x="5716500" y="5814947"/>
                        <a:ext cx="887630" cy="328616"/>
                      </a:xfrm>
                      <a:prstGeom prst="line">
                        <a:avLst/>
                      </a:prstGeom>
                      <a:ln w="12700">
                        <a:solidFill>
                          <a:srgbClr val="00B050"/>
                        </a:solidFill>
                        <a:headEnd type="arrow"/>
                      </a:ln>
                    </p:spPr>
                    <p:style>
                      <a:lnRef idx="1">
                        <a:schemeClr val="accent5"/>
                      </a:lnRef>
                      <a:fillRef idx="0">
                        <a:schemeClr val="accent5"/>
                      </a:fillRef>
                      <a:effectRef idx="0">
                        <a:schemeClr val="accent5"/>
                      </a:effectRef>
                      <a:fontRef idx="minor">
                        <a:schemeClr val="tx1"/>
                      </a:fontRef>
                    </p:style>
                  </p:cxnSp>
                  <p:pic>
                    <p:nvPicPr>
                      <p:cNvPr id="339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55" y="6350040"/>
                        <a:ext cx="114300" cy="276225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34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1780" y="4868886"/>
                        <a:ext cx="123825" cy="276225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341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28" y="4503756"/>
                        <a:ext cx="104775" cy="276225"/>
                      </a:xfrm>
                      <a:prstGeom prst="rect">
                        <a:avLst/>
                      </a:prstGeom>
                      <a:noFill/>
                    </p:spPr>
                  </p:pic>
                </p:grpSp>
                <p:cxnSp>
                  <p:nvCxnSpPr>
                    <p:cNvPr id="334" name="Straight Connector 333"/>
                    <p:cNvCxnSpPr/>
                    <p:nvPr/>
                  </p:nvCxnSpPr>
                  <p:spPr>
                    <a:xfrm rot="5400000">
                      <a:off x="6186117" y="4678780"/>
                      <a:ext cx="1007276" cy="730259"/>
                    </a:xfrm>
                    <a:prstGeom prst="line">
                      <a:avLst/>
                    </a:prstGeom>
                    <a:ln w="12700">
                      <a:solidFill>
                        <a:srgbClr val="0070C0"/>
                      </a:solidFill>
                      <a:headEnd type="none"/>
                      <a:tailEnd type="none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35" name="Oval 334"/>
                    <p:cNvSpPr/>
                    <p:nvPr/>
                  </p:nvSpPr>
                  <p:spPr>
                    <a:xfrm>
                      <a:off x="6324623" y="5510240"/>
                      <a:ext cx="50400" cy="50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4" name="Arc 323"/>
                  <p:cNvSpPr/>
                  <p:nvPr/>
                </p:nvSpPr>
                <p:spPr>
                  <a:xfrm rot="11938741">
                    <a:off x="2676402" y="4344867"/>
                    <a:ext cx="292107" cy="292299"/>
                  </a:xfrm>
                  <a:prstGeom prst="arc">
                    <a:avLst>
                      <a:gd name="adj1" fmla="val 7947906"/>
                      <a:gd name="adj2" fmla="val 908600"/>
                    </a:avLst>
                  </a:prstGeom>
                  <a:ln>
                    <a:headEnd type="arrow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5" name="Group 221"/>
                  <p:cNvGrpSpPr/>
                  <p:nvPr/>
                </p:nvGrpSpPr>
                <p:grpSpPr>
                  <a:xfrm>
                    <a:off x="1797012" y="4853009"/>
                    <a:ext cx="1095392" cy="1058880"/>
                    <a:chOff x="1797012" y="4853009"/>
                    <a:chExt cx="1095392" cy="1058880"/>
                  </a:xfrm>
                </p:grpSpPr>
                <p:cxnSp>
                  <p:nvCxnSpPr>
                    <p:cNvPr id="326" name="Straight Connector 325"/>
                    <p:cNvCxnSpPr>
                      <a:endCxn id="335" idx="0"/>
                    </p:cNvCxnSpPr>
                    <p:nvPr/>
                  </p:nvCxnSpPr>
                  <p:spPr>
                    <a:xfrm rot="5400000">
                      <a:off x="2153315" y="5010858"/>
                      <a:ext cx="385763" cy="289138"/>
                    </a:xfrm>
                    <a:prstGeom prst="line">
                      <a:avLst/>
                    </a:prstGeom>
                    <a:ln w="12700">
                      <a:solidFill>
                        <a:srgbClr val="0070C0"/>
                      </a:solidFill>
                      <a:headEnd type="arrow"/>
                      <a:tailEnd type="none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7" name="Straight Connector 326"/>
                    <p:cNvCxnSpPr/>
                    <p:nvPr/>
                  </p:nvCxnSpPr>
                  <p:spPr>
                    <a:xfrm rot="10800000" flipV="1">
                      <a:off x="2381220" y="5072083"/>
                      <a:ext cx="511184" cy="219080"/>
                    </a:xfrm>
                    <a:prstGeom prst="line">
                      <a:avLst/>
                    </a:prstGeom>
                    <a:ln w="12700">
                      <a:solidFill>
                        <a:srgbClr val="00B050"/>
                      </a:solidFill>
                      <a:headEnd type="arrow"/>
                    </a:ln>
                  </p:spPr>
                  <p:style>
                    <a:lnRef idx="1">
                      <a:schemeClr val="accent5"/>
                    </a:lnRef>
                    <a:fillRef idx="0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8" name="Straight Connector 327"/>
                    <p:cNvCxnSpPr>
                      <a:endCxn id="310" idx="0"/>
                    </p:cNvCxnSpPr>
                    <p:nvPr/>
                  </p:nvCxnSpPr>
                  <p:spPr>
                    <a:xfrm rot="5400000" flipH="1" flipV="1">
                      <a:off x="1910881" y="5768986"/>
                      <a:ext cx="211598" cy="74208"/>
                    </a:xfrm>
                    <a:prstGeom prst="line">
                      <a:avLst/>
                    </a:prstGeom>
                    <a:ln w="12700">
                      <a:solidFill>
                        <a:srgbClr val="00B050"/>
                      </a:solidFill>
                      <a:headEnd type="arrow"/>
                    </a:ln>
                  </p:spPr>
                  <p:style>
                    <a:lnRef idx="1">
                      <a:schemeClr val="accent5"/>
                    </a:lnRef>
                    <a:fillRef idx="0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9" name="Straight Connector 328"/>
                    <p:cNvCxnSpPr>
                      <a:endCxn id="335" idx="1"/>
                    </p:cNvCxnSpPr>
                    <p:nvPr/>
                  </p:nvCxnSpPr>
                  <p:spPr>
                    <a:xfrm rot="5400000">
                      <a:off x="1939892" y="5096926"/>
                      <a:ext cx="502681" cy="14847"/>
                    </a:xfrm>
                    <a:prstGeom prst="line">
                      <a:avLst/>
                    </a:prstGeom>
                    <a:ln w="12700">
                      <a:head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0" name="Straight Connector 329"/>
                    <p:cNvCxnSpPr/>
                    <p:nvPr/>
                  </p:nvCxnSpPr>
                  <p:spPr>
                    <a:xfrm rot="16200000" flipH="1">
                      <a:off x="1833526" y="4999057"/>
                      <a:ext cx="292105" cy="219081"/>
                    </a:xfrm>
                    <a:prstGeom prst="line">
                      <a:avLst/>
                    </a:prstGeom>
                    <a:ln w="12700">
                      <a:solidFill>
                        <a:srgbClr val="00B050"/>
                      </a:solidFill>
                      <a:headEnd type="arrow"/>
                    </a:ln>
                  </p:spPr>
                  <p:style>
                    <a:lnRef idx="1">
                      <a:schemeClr val="accent5"/>
                    </a:lnRef>
                    <a:fillRef idx="0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1" name="Straight Connector 330"/>
                    <p:cNvCxnSpPr>
                      <a:endCxn id="335" idx="3"/>
                    </p:cNvCxnSpPr>
                    <p:nvPr/>
                  </p:nvCxnSpPr>
                  <p:spPr>
                    <a:xfrm flipV="1">
                      <a:off x="1797012" y="5391328"/>
                      <a:ext cx="386796" cy="301478"/>
                    </a:xfrm>
                    <a:prstGeom prst="line">
                      <a:avLst/>
                    </a:prstGeom>
                    <a:ln w="12700">
                      <a:head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13" name="Group 246"/>
                <p:cNvGrpSpPr/>
                <p:nvPr/>
              </p:nvGrpSpPr>
              <p:grpSpPr>
                <a:xfrm>
                  <a:off x="1687473" y="4082032"/>
                  <a:ext cx="2665449" cy="1958438"/>
                  <a:chOff x="1687473" y="4082032"/>
                  <a:chExt cx="2665449" cy="1958438"/>
                </a:xfrm>
              </p:grpSpPr>
              <p:pic>
                <p:nvPicPr>
                  <p:cNvPr id="314" name="Picture 33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89116" y="5802345"/>
                    <a:ext cx="114300" cy="23812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5" name="Picture 35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19376" y="4816494"/>
                    <a:ext cx="123825" cy="23812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6" name="Picture 37"/>
                  <p:cNvPicPr>
                    <a:picLocks noChangeAspect="1" noChangeArrowheads="1"/>
                  </p:cNvPicPr>
                  <p:nvPr/>
                </p:nvPicPr>
                <p:blipFill>
                  <a:blip r:embed="rId1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3986" y="5035572"/>
                    <a:ext cx="161925" cy="25717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7" name="Picture 39"/>
                  <p:cNvPicPr>
                    <a:picLocks noChangeAspect="1" noChangeArrowheads="1"/>
                  </p:cNvPicPr>
                  <p:nvPr/>
                </p:nvPicPr>
                <p:blipFill>
                  <a:blip r:embed="rId1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70038" y="5619780"/>
                    <a:ext cx="114300" cy="23812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8" name="Picture 41"/>
                  <p:cNvPicPr>
                    <a:picLocks noChangeAspect="1" noChangeArrowheads="1"/>
                  </p:cNvPicPr>
                  <p:nvPr/>
                </p:nvPicPr>
                <p:blipFill>
                  <a:blip r:embed="rId1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73324" y="5145111"/>
                    <a:ext cx="114300" cy="23812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9" name="Picture 43"/>
                  <p:cNvPicPr>
                    <a:picLocks noChangeAspect="1" noChangeArrowheads="1"/>
                  </p:cNvPicPr>
                  <p:nvPr/>
                </p:nvPicPr>
                <p:blipFill>
                  <a:blip r:embed="rId1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687473" y="5473728"/>
                    <a:ext cx="66675" cy="23812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0" name="Picture 45"/>
                  <p:cNvPicPr>
                    <a:picLocks noChangeAspect="1" noChangeArrowheads="1"/>
                  </p:cNvPicPr>
                  <p:nvPr/>
                </p:nvPicPr>
                <p:blipFill>
                  <a:blip r:embed="rId19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92402" y="5400702"/>
                    <a:ext cx="66675" cy="23812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1" name="Picture 47"/>
                  <p:cNvPicPr>
                    <a:picLocks noChangeAspect="1" noChangeArrowheads="1"/>
                  </p:cNvPicPr>
                  <p:nvPr/>
                </p:nvPicPr>
                <p:blipFill>
                  <a:blip r:embed="rId20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71681" y="4633929"/>
                    <a:ext cx="104775" cy="257175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322" name="Rectangle 321"/>
                  <p:cNvSpPr/>
                  <p:nvPr/>
                </p:nvSpPr>
                <p:spPr>
                  <a:xfrm>
                    <a:off x="2642197" y="4082032"/>
                    <a:ext cx="171072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</a:rPr>
                      <a:t>Axis of rotation</a:t>
                    </a:r>
                    <a:endParaRPr lang="en-US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1">
                              <a:tint val="40000"/>
                              <a:satMod val="250000"/>
                            </a:schemeClr>
                          </a:gs>
                          <a:gs pos="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50000">
                            <a:schemeClr val="accent1">
                              <a:shade val="20000"/>
                              <a:satMod val="300000"/>
                            </a:schemeClr>
                          </a:gs>
                          <a:gs pos="7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100000">
                            <a:schemeClr val="accent1">
                              <a:tint val="40000"/>
                              <a:satMod val="250000"/>
                            </a:schemeClr>
                          </a:gs>
                        </a:gsLst>
                        <a:lin ang="5400000"/>
                      </a:gradFill>
                    </a:endParaRPr>
                  </a:p>
                </p:txBody>
              </p:sp>
            </p:grpSp>
          </p:grpSp>
        </p:grpSp>
      </p:grpSp>
      <p:grpSp>
        <p:nvGrpSpPr>
          <p:cNvPr id="353" name="Group 352"/>
          <p:cNvGrpSpPr/>
          <p:nvPr/>
        </p:nvGrpSpPr>
        <p:grpSpPr>
          <a:xfrm>
            <a:off x="5543565" y="4191018"/>
            <a:ext cx="2460657" cy="2378100"/>
            <a:chOff x="5324487" y="4248165"/>
            <a:chExt cx="2460657" cy="2378100"/>
          </a:xfrm>
        </p:grpSpPr>
        <p:grpSp>
          <p:nvGrpSpPr>
            <p:cNvPr id="354" name="Group 63"/>
            <p:cNvGrpSpPr/>
            <p:nvPr/>
          </p:nvGrpSpPr>
          <p:grpSpPr>
            <a:xfrm>
              <a:off x="5324487" y="4248165"/>
              <a:ext cx="2460657" cy="2174901"/>
              <a:chOff x="5302260" y="4268799"/>
              <a:chExt cx="2460657" cy="2174901"/>
            </a:xfrm>
          </p:grpSpPr>
          <p:pic>
            <p:nvPicPr>
              <p:cNvPr id="367" name="Picture 18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02260" y="6167475"/>
                <a:ext cx="114300" cy="276225"/>
              </a:xfrm>
              <a:prstGeom prst="rect">
                <a:avLst/>
              </a:prstGeom>
              <a:noFill/>
            </p:spPr>
          </p:pic>
          <p:cxnSp>
            <p:nvCxnSpPr>
              <p:cNvPr id="368" name="Straight Connector 367"/>
              <p:cNvCxnSpPr/>
              <p:nvPr/>
            </p:nvCxnSpPr>
            <p:spPr>
              <a:xfrm rot="16200000" flipH="1">
                <a:off x="5776749" y="5021841"/>
                <a:ext cx="1080000" cy="1"/>
              </a:xfrm>
              <a:prstGeom prst="line">
                <a:avLst/>
              </a:prstGeom>
              <a:ln w="12700"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10800000" flipV="1">
                <a:off x="6324625" y="5562631"/>
                <a:ext cx="1292240" cy="0"/>
              </a:xfrm>
              <a:prstGeom prst="line">
                <a:avLst/>
              </a:prstGeom>
              <a:ln w="12700"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flipV="1">
                <a:off x="5448314" y="5563430"/>
                <a:ext cx="868435" cy="677071"/>
              </a:xfrm>
              <a:prstGeom prst="line">
                <a:avLst/>
              </a:prstGeom>
              <a:ln w="12700"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371" name="Picture 20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639092" y="5437215"/>
                <a:ext cx="123825" cy="276225"/>
              </a:xfrm>
              <a:prstGeom prst="rect">
                <a:avLst/>
              </a:prstGeom>
              <a:noFill/>
            </p:spPr>
          </p:pic>
          <p:pic>
            <p:nvPicPr>
              <p:cNvPr id="372" name="Picture 22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251598" y="4268799"/>
                <a:ext cx="104775" cy="276225"/>
              </a:xfrm>
              <a:prstGeom prst="rect">
                <a:avLst/>
              </a:prstGeom>
              <a:noFill/>
            </p:spPr>
          </p:pic>
          <p:pic>
            <p:nvPicPr>
              <p:cNvPr id="373" name="Picture 24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324624" y="5562633"/>
                <a:ext cx="123825" cy="276225"/>
              </a:xfrm>
              <a:prstGeom prst="rect">
                <a:avLst/>
              </a:prstGeom>
              <a:noFill/>
            </p:spPr>
          </p:pic>
        </p:grpSp>
        <p:grpSp>
          <p:nvGrpSpPr>
            <p:cNvPr id="355" name="Group 104"/>
            <p:cNvGrpSpPr/>
            <p:nvPr/>
          </p:nvGrpSpPr>
          <p:grpSpPr>
            <a:xfrm>
              <a:off x="5599128" y="4503756"/>
              <a:ext cx="2076477" cy="2122509"/>
              <a:chOff x="5599128" y="4503756"/>
              <a:chExt cx="2076477" cy="2122509"/>
            </a:xfrm>
          </p:grpSpPr>
          <p:cxnSp>
            <p:nvCxnSpPr>
              <p:cNvPr id="361" name="Straight Connector 360"/>
              <p:cNvCxnSpPr/>
              <p:nvPr/>
            </p:nvCxnSpPr>
            <p:spPr>
              <a:xfrm rot="10800000" flipV="1">
                <a:off x="6324627" y="5014937"/>
                <a:ext cx="1204927" cy="532607"/>
              </a:xfrm>
              <a:prstGeom prst="line">
                <a:avLst/>
              </a:prstGeom>
              <a:ln w="12700">
                <a:solidFill>
                  <a:srgbClr val="00B050"/>
                </a:solidFill>
                <a:head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>
                <a:endCxn id="357" idx="2"/>
              </p:cNvCxnSpPr>
              <p:nvPr/>
            </p:nvCxnSpPr>
            <p:spPr>
              <a:xfrm rot="16200000" flipH="1">
                <a:off x="5589704" y="4800520"/>
                <a:ext cx="849119" cy="620720"/>
              </a:xfrm>
              <a:prstGeom prst="line">
                <a:avLst/>
              </a:prstGeom>
              <a:ln w="12700">
                <a:solidFill>
                  <a:srgbClr val="00B050"/>
                </a:solidFill>
                <a:head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>
                <a:endCxn id="357" idx="2"/>
              </p:cNvCxnSpPr>
              <p:nvPr/>
            </p:nvCxnSpPr>
            <p:spPr>
              <a:xfrm rot="5400000" flipH="1" flipV="1">
                <a:off x="5716500" y="5814947"/>
                <a:ext cx="887630" cy="328616"/>
              </a:xfrm>
              <a:prstGeom prst="line">
                <a:avLst/>
              </a:prstGeom>
              <a:ln w="12700">
                <a:solidFill>
                  <a:srgbClr val="00B050"/>
                </a:solidFill>
                <a:head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pic>
            <p:nvPicPr>
              <p:cNvPr id="364" name="Picture 13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849955" y="6350040"/>
                <a:ext cx="114300" cy="276225"/>
              </a:xfrm>
              <a:prstGeom prst="rect">
                <a:avLst/>
              </a:prstGeom>
              <a:noFill/>
            </p:spPr>
          </p:pic>
          <p:pic>
            <p:nvPicPr>
              <p:cNvPr id="365" name="Picture 15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551780" y="4868886"/>
                <a:ext cx="123825" cy="276225"/>
              </a:xfrm>
              <a:prstGeom prst="rect">
                <a:avLst/>
              </a:prstGeom>
              <a:noFill/>
            </p:spPr>
          </p:pic>
          <p:pic>
            <p:nvPicPr>
              <p:cNvPr id="366" name="Picture 17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99128" y="4503756"/>
                <a:ext cx="104775" cy="276225"/>
              </a:xfrm>
              <a:prstGeom prst="rect">
                <a:avLst/>
              </a:prstGeom>
              <a:noFill/>
            </p:spPr>
          </p:pic>
        </p:grpSp>
        <p:grpSp>
          <p:nvGrpSpPr>
            <p:cNvPr id="356" name="Group 113"/>
            <p:cNvGrpSpPr/>
            <p:nvPr/>
          </p:nvGrpSpPr>
          <p:grpSpPr>
            <a:xfrm>
              <a:off x="6324625" y="4394217"/>
              <a:ext cx="909647" cy="1153331"/>
              <a:chOff x="6324625" y="4394217"/>
              <a:chExt cx="909647" cy="1153331"/>
            </a:xfrm>
          </p:grpSpPr>
          <p:cxnSp>
            <p:nvCxnSpPr>
              <p:cNvPr id="358" name="Straight Connector 357"/>
              <p:cNvCxnSpPr/>
              <p:nvPr/>
            </p:nvCxnSpPr>
            <p:spPr>
              <a:xfrm rot="5400000">
                <a:off x="6186117" y="4678780"/>
                <a:ext cx="1007276" cy="730259"/>
              </a:xfrm>
              <a:prstGeom prst="line">
                <a:avLst/>
              </a:prstGeom>
              <a:ln w="12700">
                <a:solidFill>
                  <a:srgbClr val="0070C0"/>
                </a:solidFill>
                <a:headEnd type="oval"/>
                <a:tailEnd type="non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359" name="Picture 21"/>
              <p:cNvPicPr>
                <a:picLocks noChangeAspect="1" noChangeArrowheads="1"/>
              </p:cNvPicPr>
              <p:nvPr/>
            </p:nvPicPr>
            <p:blipFill>
              <a:blip r:embed="rId2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8264556">
                <a:off x="6369451" y="4810764"/>
                <a:ext cx="485775" cy="276225"/>
              </a:xfrm>
              <a:prstGeom prst="rect">
                <a:avLst/>
              </a:prstGeom>
              <a:noFill/>
            </p:spPr>
          </p:pic>
          <p:pic>
            <p:nvPicPr>
              <p:cNvPr id="360" name="Picture 23"/>
              <p:cNvPicPr>
                <a:picLocks noChangeAspect="1" noChangeArrowheads="1"/>
              </p:cNvPicPr>
              <p:nvPr/>
            </p:nvPicPr>
            <p:blipFill>
              <a:blip r:embed="rId2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091397" y="4394217"/>
                <a:ext cx="142875" cy="276225"/>
              </a:xfrm>
              <a:prstGeom prst="rect">
                <a:avLst/>
              </a:prstGeom>
              <a:noFill/>
            </p:spPr>
          </p:pic>
        </p:grpSp>
        <p:sp>
          <p:nvSpPr>
            <p:cNvPr id="357" name="Oval 356"/>
            <p:cNvSpPr/>
            <p:nvPr/>
          </p:nvSpPr>
          <p:spPr>
            <a:xfrm>
              <a:off x="6324623" y="5510240"/>
              <a:ext cx="50400" cy="50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Slide Number Placeholder 1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481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1" name="Picture 11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7724" y="4833156"/>
            <a:ext cx="85725" cy="190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5151" y="800064"/>
            <a:ext cx="9164763" cy="6207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point in space can be described in either coordinate system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2089116" y="3976695"/>
            <a:ext cx="5650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n-lt"/>
              </a:rPr>
              <a:t>Components of the system in the rotating system.</a:t>
            </a:r>
            <a:endParaRPr lang="en-US" sz="2000" dirty="0">
              <a:latin typeface="+mn-lt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462463" y="6021423"/>
            <a:ext cx="3870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Velocity due to rotation</a:t>
            </a:r>
          </a:p>
          <a:p>
            <a:pPr algn="ctr"/>
            <a:r>
              <a:rPr lang="en-US" sz="2000" dirty="0" smtClean="0">
                <a:latin typeface="+mn-lt"/>
              </a:rPr>
              <a:t> of the primed coordinate system.</a:t>
            </a:r>
            <a:endParaRPr lang="en-US" sz="2000" dirty="0">
              <a:latin typeface="+mn-lt"/>
            </a:endParaRPr>
          </a:p>
        </p:txBody>
      </p:sp>
      <p:sp>
        <p:nvSpPr>
          <p:cNvPr id="152" name="Right Brace 151"/>
          <p:cNvSpPr/>
          <p:nvPr/>
        </p:nvSpPr>
        <p:spPr>
          <a:xfrm rot="5400000">
            <a:off x="2216912" y="2351867"/>
            <a:ext cx="255590" cy="3140118"/>
          </a:xfrm>
          <a:prstGeom prst="rightBrace">
            <a:avLst>
              <a:gd name="adj1" fmla="val 17691"/>
              <a:gd name="adj2" fmla="val 54259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Curved Connector 153"/>
          <p:cNvCxnSpPr/>
          <p:nvPr/>
        </p:nvCxnSpPr>
        <p:spPr>
          <a:xfrm rot="10800000">
            <a:off x="4718052" y="5984909"/>
            <a:ext cx="401643" cy="2921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1431882" y="5181624"/>
            <a:ext cx="3432222" cy="105887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1241" name="Object 9"/>
          <p:cNvGraphicFramePr>
            <a:graphicFrameLocks noChangeAspect="1"/>
          </p:cNvGraphicFramePr>
          <p:nvPr/>
        </p:nvGraphicFramePr>
        <p:xfrm>
          <a:off x="187412" y="1272877"/>
          <a:ext cx="7300912" cy="5324475"/>
        </p:xfrm>
        <a:graphic>
          <a:graphicData uri="http://schemas.openxmlformats.org/presentationml/2006/ole">
            <p:oleObj spid="_x0000_s351247" name="Equation" r:id="rId3" imgW="3060700" imgH="2717800" progId="Equation.3">
              <p:embed/>
            </p:oleObj>
          </a:graphicData>
        </a:graphic>
      </p:graphicFrame>
      <p:sp>
        <p:nvSpPr>
          <p:cNvPr id="148" name="Slide Number Placeholder 1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057" y="982629"/>
            <a:ext cx="4272020" cy="11319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Now we have to work out: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Consider a simple case: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1241" name="Object 9"/>
          <p:cNvGraphicFramePr>
            <a:graphicFrameLocks noChangeAspect="1"/>
          </p:cNvGraphicFramePr>
          <p:nvPr/>
        </p:nvGraphicFramePr>
        <p:xfrm>
          <a:off x="4535487" y="800064"/>
          <a:ext cx="1878012" cy="844550"/>
        </p:xfrm>
        <a:graphic>
          <a:graphicData uri="http://schemas.openxmlformats.org/presentationml/2006/ole">
            <p:oleObj spid="_x0000_s352270" name="Equation" r:id="rId3" imgW="787400" imgH="431800" progId="Equation.3">
              <p:embed/>
            </p:oleObj>
          </a:graphicData>
        </a:graphic>
      </p:graphicFrame>
      <p:graphicFrame>
        <p:nvGraphicFramePr>
          <p:cNvPr id="352259" name="Object 9"/>
          <p:cNvGraphicFramePr>
            <a:graphicFrameLocks noChangeAspect="1"/>
          </p:cNvGraphicFramePr>
          <p:nvPr/>
        </p:nvGraphicFramePr>
        <p:xfrm>
          <a:off x="711200" y="2057400"/>
          <a:ext cx="6232525" cy="4256088"/>
        </p:xfrm>
        <a:graphic>
          <a:graphicData uri="http://schemas.openxmlformats.org/presentationml/2006/ole">
            <p:oleObj spid="_x0000_s352271" name="Equation" r:id="rId4" imgW="2565400" imgH="2082800" progId="Equation.3">
              <p:embed/>
            </p:oleObj>
          </a:graphicData>
        </a:graphic>
      </p:graphicFrame>
      <p:sp>
        <p:nvSpPr>
          <p:cNvPr id="144" name="Slide Number Placeholder 1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188" y="909603"/>
            <a:ext cx="2373344" cy="474669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Notice that: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8644" name="Object 3"/>
          <p:cNvGraphicFramePr>
            <a:graphicFrameLocks noChangeAspect="1"/>
          </p:cNvGraphicFramePr>
          <p:nvPr/>
        </p:nvGraphicFramePr>
        <p:xfrm>
          <a:off x="2185978" y="1370006"/>
          <a:ext cx="1728788" cy="1584325"/>
        </p:xfrm>
        <a:graphic>
          <a:graphicData uri="http://schemas.openxmlformats.org/presentationml/2006/ole">
            <p:oleObj spid="_x0000_s369743" name="Equation" r:id="rId3" imgW="710891" imgH="774364" progId="Equation.3">
              <p:embed/>
            </p:oleObj>
          </a:graphicData>
        </a:graphic>
      </p:graphicFrame>
      <p:grpSp>
        <p:nvGrpSpPr>
          <p:cNvPr id="232" name="Group 231"/>
          <p:cNvGrpSpPr/>
          <p:nvPr/>
        </p:nvGrpSpPr>
        <p:grpSpPr>
          <a:xfrm>
            <a:off x="827584" y="3609020"/>
            <a:ext cx="2373345" cy="2482884"/>
            <a:chOff x="6020902" y="507960"/>
            <a:chExt cx="1618190" cy="1898676"/>
          </a:xfrm>
        </p:grpSpPr>
        <p:grpSp>
          <p:nvGrpSpPr>
            <p:cNvPr id="191" name="Group 190"/>
            <p:cNvGrpSpPr/>
            <p:nvPr/>
          </p:nvGrpSpPr>
          <p:grpSpPr>
            <a:xfrm>
              <a:off x="6116227" y="507960"/>
              <a:ext cx="1522865" cy="1776813"/>
              <a:chOff x="785329" y="3465513"/>
              <a:chExt cx="1522865" cy="1776813"/>
            </a:xfrm>
          </p:grpSpPr>
          <p:sp>
            <p:nvSpPr>
              <p:cNvPr id="192" name="Arc 191"/>
              <p:cNvSpPr/>
              <p:nvPr/>
            </p:nvSpPr>
            <p:spPr>
              <a:xfrm rot="6895235">
                <a:off x="717550" y="4838548"/>
                <a:ext cx="471557" cy="336000"/>
              </a:xfrm>
              <a:prstGeom prst="arc">
                <a:avLst>
                  <a:gd name="adj1" fmla="val 10356241"/>
                  <a:gd name="adj2" fmla="val 16366653"/>
                </a:avLst>
              </a:prstGeom>
              <a:ln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93" name="Group 178"/>
              <p:cNvGrpSpPr/>
              <p:nvPr/>
            </p:nvGrpSpPr>
            <p:grpSpPr>
              <a:xfrm>
                <a:off x="847675" y="3465513"/>
                <a:ext cx="1460519" cy="1606578"/>
                <a:chOff x="1687476" y="3465513"/>
                <a:chExt cx="1460519" cy="1606578"/>
              </a:xfrm>
            </p:grpSpPr>
            <p:cxnSp>
              <p:nvCxnSpPr>
                <p:cNvPr id="194" name="Straight Connector 193"/>
                <p:cNvCxnSpPr/>
                <p:nvPr/>
              </p:nvCxnSpPr>
              <p:spPr>
                <a:xfrm rot="5400000">
                  <a:off x="1413628" y="3921929"/>
                  <a:ext cx="1424011" cy="876308"/>
                </a:xfrm>
                <a:prstGeom prst="line">
                  <a:avLst/>
                </a:prstGeom>
                <a:ln w="12700"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10800000" flipV="1">
                  <a:off x="1687484" y="4487876"/>
                  <a:ext cx="912816" cy="584215"/>
                </a:xfrm>
                <a:prstGeom prst="line">
                  <a:avLst/>
                </a:prstGeom>
                <a:ln w="12700"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0800000">
                  <a:off x="1687476" y="5072085"/>
                  <a:ext cx="1131903" cy="0"/>
                </a:xfrm>
                <a:prstGeom prst="line">
                  <a:avLst/>
                </a:prstGeom>
                <a:ln w="12700"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98" name="Object 5"/>
                <p:cNvGraphicFramePr>
                  <a:graphicFrameLocks noChangeAspect="1"/>
                </p:cNvGraphicFramePr>
                <p:nvPr/>
              </p:nvGraphicFramePr>
              <p:xfrm>
                <a:off x="2527274" y="3465513"/>
                <a:ext cx="257153" cy="254010"/>
              </p:xfrm>
              <a:graphic>
                <a:graphicData uri="http://schemas.openxmlformats.org/presentationml/2006/ole">
                  <p:oleObj spid="_x0000_s369744" name="Equation" r:id="rId4" imgW="152202" imgH="177569" progId="Equation.3">
                    <p:embed/>
                  </p:oleObj>
                </a:graphicData>
              </a:graphic>
            </p:graphicFrame>
            <p:graphicFrame>
              <p:nvGraphicFramePr>
                <p:cNvPr id="200" name="Object 7"/>
                <p:cNvGraphicFramePr>
                  <a:graphicFrameLocks noChangeAspect="1"/>
                </p:cNvGraphicFramePr>
                <p:nvPr/>
              </p:nvGraphicFramePr>
              <p:xfrm>
                <a:off x="2782865" y="4633929"/>
                <a:ext cx="365130" cy="292104"/>
              </p:xfrm>
              <a:graphic>
                <a:graphicData uri="http://schemas.openxmlformats.org/presentationml/2006/ole">
                  <p:oleObj spid="_x0000_s369745" name="Equation" r:id="rId5" imgW="177492" imgH="164814" progId="Equation.3">
                    <p:embed/>
                  </p:oleObj>
                </a:graphicData>
              </a:graphic>
            </p:graphicFrame>
          </p:grpSp>
        </p:grpSp>
        <p:cxnSp>
          <p:nvCxnSpPr>
            <p:cNvPr id="208" name="Straight Connector 207"/>
            <p:cNvCxnSpPr/>
            <p:nvPr/>
          </p:nvCxnSpPr>
          <p:spPr>
            <a:xfrm rot="10800000">
              <a:off x="6618388" y="1401455"/>
              <a:ext cx="692088" cy="7130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V="1">
              <a:off x="6890576" y="1694633"/>
              <a:ext cx="620721" cy="219078"/>
            </a:xfrm>
            <a:prstGeom prst="line">
              <a:avLst/>
            </a:prstGeom>
            <a:ln>
              <a:headEnd type="non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0800000">
              <a:off x="6618388" y="1401455"/>
              <a:ext cx="473011" cy="92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24" name="Object 7"/>
            <p:cNvGraphicFramePr>
              <a:graphicFrameLocks noChangeAspect="1"/>
            </p:cNvGraphicFramePr>
            <p:nvPr/>
          </p:nvGraphicFramePr>
          <p:xfrm>
            <a:off x="6580215" y="2114548"/>
            <a:ext cx="300010" cy="292088"/>
          </p:xfrm>
          <a:graphic>
            <a:graphicData uri="http://schemas.openxmlformats.org/presentationml/2006/ole">
              <p:oleObj spid="_x0000_s369746" name="Equation" r:id="rId6" imgW="114151" imgH="164885" progId="Equation.3">
                <p:embed/>
              </p:oleObj>
            </a:graphicData>
          </a:graphic>
        </p:graphicFrame>
        <p:graphicFrame>
          <p:nvGraphicFramePr>
            <p:cNvPr id="225" name="Object 7"/>
            <p:cNvGraphicFramePr>
              <a:graphicFrameLocks noChangeAspect="1"/>
            </p:cNvGraphicFramePr>
            <p:nvPr/>
          </p:nvGraphicFramePr>
          <p:xfrm>
            <a:off x="6708251" y="1416532"/>
            <a:ext cx="364764" cy="248864"/>
          </p:xfrm>
          <a:graphic>
            <a:graphicData uri="http://schemas.openxmlformats.org/presentationml/2006/ole">
              <p:oleObj spid="_x0000_s369747" name="Equation" r:id="rId7" imgW="177646" imgH="139579" progId="Equation.3">
                <p:embed/>
              </p:oleObj>
            </a:graphicData>
          </a:graphic>
        </p:graphicFrame>
        <p:sp>
          <p:nvSpPr>
            <p:cNvPr id="226" name="Arc 225"/>
            <p:cNvSpPr/>
            <p:nvPr/>
          </p:nvSpPr>
          <p:spPr>
            <a:xfrm rot="11938741">
              <a:off x="6759698" y="803106"/>
              <a:ext cx="292107" cy="292299"/>
            </a:xfrm>
            <a:prstGeom prst="arc">
              <a:avLst>
                <a:gd name="adj1" fmla="val 7947906"/>
                <a:gd name="adj2" fmla="val 908600"/>
              </a:avLst>
            </a:prstGeom>
            <a:ln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69687" name="Object 23"/>
            <p:cNvGraphicFramePr>
              <a:graphicFrameLocks noChangeAspect="1"/>
            </p:cNvGraphicFramePr>
            <p:nvPr/>
          </p:nvGraphicFramePr>
          <p:xfrm>
            <a:off x="6397650" y="1639863"/>
            <a:ext cx="255591" cy="292088"/>
          </p:xfrm>
          <a:graphic>
            <a:graphicData uri="http://schemas.openxmlformats.org/presentationml/2006/ole">
              <p:oleObj spid="_x0000_s369748" name="Equation" r:id="rId8" imgW="126835" imgH="202936" progId="Equation.3">
                <p:embed/>
              </p:oleObj>
            </a:graphicData>
          </a:graphic>
        </p:graphicFrame>
        <p:graphicFrame>
          <p:nvGraphicFramePr>
            <p:cNvPr id="369689" name="Object 25"/>
            <p:cNvGraphicFramePr>
              <a:graphicFrameLocks noChangeAspect="1"/>
            </p:cNvGraphicFramePr>
            <p:nvPr/>
          </p:nvGraphicFramePr>
          <p:xfrm>
            <a:off x="6020902" y="2024324"/>
            <a:ext cx="174267" cy="186860"/>
          </p:xfrm>
          <a:graphic>
            <a:graphicData uri="http://schemas.openxmlformats.org/presentationml/2006/ole">
              <p:oleObj spid="_x0000_s369749" name="Equation" r:id="rId9" imgW="152202" imgH="177569" progId="Equation.3">
                <p:embed/>
              </p:oleObj>
            </a:graphicData>
          </a:graphic>
        </p:graphicFrame>
      </p:grpSp>
      <p:grpSp>
        <p:nvGrpSpPr>
          <p:cNvPr id="245" name="Group 244"/>
          <p:cNvGrpSpPr/>
          <p:nvPr/>
        </p:nvGrpSpPr>
        <p:grpSpPr>
          <a:xfrm>
            <a:off x="3987792" y="4378338"/>
            <a:ext cx="4562197" cy="1326572"/>
            <a:chOff x="5922981" y="1115091"/>
            <a:chExt cx="3087339" cy="910170"/>
          </a:xfrm>
        </p:grpSpPr>
        <p:sp>
          <p:nvSpPr>
            <p:cNvPr id="238" name="Rectangle 237"/>
            <p:cNvSpPr/>
            <p:nvPr/>
          </p:nvSpPr>
          <p:spPr>
            <a:xfrm>
              <a:off x="5922981" y="1201707"/>
              <a:ext cx="3067092" cy="823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       : change in the unit vector     due to a small rotation        about the axis of rotation.</a:t>
              </a:r>
              <a:endParaRPr lang="en-US" sz="2400" dirty="0"/>
            </a:p>
          </p:txBody>
        </p:sp>
        <p:grpSp>
          <p:nvGrpSpPr>
            <p:cNvPr id="244" name="Group 243"/>
            <p:cNvGrpSpPr/>
            <p:nvPr/>
          </p:nvGrpSpPr>
          <p:grpSpPr>
            <a:xfrm>
              <a:off x="5934746" y="1115091"/>
              <a:ext cx="3075574" cy="629235"/>
              <a:chOff x="5934746" y="1115091"/>
              <a:chExt cx="3075574" cy="629235"/>
            </a:xfrm>
          </p:grpSpPr>
          <p:graphicFrame>
            <p:nvGraphicFramePr>
              <p:cNvPr id="239" name="Object 7"/>
              <p:cNvGraphicFramePr>
                <a:graphicFrameLocks noChangeAspect="1"/>
              </p:cNvGraphicFramePr>
              <p:nvPr/>
            </p:nvGraphicFramePr>
            <p:xfrm>
              <a:off x="5934746" y="1115091"/>
              <a:ext cx="438155" cy="401643"/>
            </p:xfrm>
            <a:graphic>
              <a:graphicData uri="http://schemas.openxmlformats.org/presentationml/2006/ole">
                <p:oleObj spid="_x0000_s369750" name="Equation" r:id="rId10" imgW="177492" imgH="164814" progId="Equation.3">
                  <p:embed/>
                </p:oleObj>
              </a:graphicData>
            </a:graphic>
          </p:graphicFrame>
          <p:graphicFrame>
            <p:nvGraphicFramePr>
              <p:cNvPr id="240" name="Object 7"/>
              <p:cNvGraphicFramePr>
                <a:graphicFrameLocks noChangeAspect="1"/>
              </p:cNvGraphicFramePr>
              <p:nvPr/>
            </p:nvGraphicFramePr>
            <p:xfrm>
              <a:off x="8681703" y="1130714"/>
              <a:ext cx="328617" cy="401644"/>
            </p:xfrm>
            <a:graphic>
              <a:graphicData uri="http://schemas.openxmlformats.org/presentationml/2006/ole">
                <p:oleObj spid="_x0000_s369751" name="Equation" r:id="rId11" imgW="114151" imgH="164885" progId="Equation.3">
                  <p:embed/>
                </p:oleObj>
              </a:graphicData>
            </a:graphic>
          </p:graphicFrame>
          <p:graphicFrame>
            <p:nvGraphicFramePr>
              <p:cNvPr id="369692" name="Object 28"/>
              <p:cNvGraphicFramePr>
                <a:graphicFrameLocks noChangeAspect="1"/>
              </p:cNvGraphicFramePr>
              <p:nvPr/>
            </p:nvGraphicFramePr>
            <p:xfrm>
              <a:off x="7965478" y="1440765"/>
              <a:ext cx="477836" cy="303561"/>
            </p:xfrm>
            <a:graphic>
              <a:graphicData uri="http://schemas.openxmlformats.org/presentationml/2006/ole">
                <p:oleObj spid="_x0000_s369752" name="Equation" r:id="rId12" imgW="215619" imgH="177569" progId="Equation.3">
                  <p:embed/>
                </p:oleObj>
              </a:graphicData>
            </a:graphic>
          </p:graphicFrame>
        </p:grpSp>
      </p:grpSp>
      <p:sp>
        <p:nvSpPr>
          <p:cNvPr id="166" name="Slide Number Placeholder 1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67" name="Arc 166"/>
          <p:cNvSpPr/>
          <p:nvPr/>
        </p:nvSpPr>
        <p:spPr>
          <a:xfrm flipV="1">
            <a:off x="1763688" y="4797152"/>
            <a:ext cx="144016" cy="10801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79" y="1238221"/>
            <a:ext cx="5367411" cy="109538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This is for the specific case               </a:t>
            </a:r>
          </a:p>
          <a:p>
            <a:pPr>
              <a:buNone/>
              <a:defRPr/>
            </a:pPr>
            <a:r>
              <a:rPr lang="en-US" dirty="0" smtClean="0"/>
              <a:t>    but it is </a:t>
            </a:r>
            <a:r>
              <a:rPr lang="en-US" u="sng" dirty="0" smtClean="0"/>
              <a:t>true in general</a:t>
            </a:r>
            <a:r>
              <a:rPr lang="en-US" dirty="0" smtClean="0"/>
              <a:t>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9668" name="Object 4"/>
          <p:cNvGraphicFramePr>
            <a:graphicFrameLocks noChangeAspect="1"/>
          </p:cNvGraphicFramePr>
          <p:nvPr/>
        </p:nvGraphicFramePr>
        <p:xfrm>
          <a:off x="4422789" y="1235051"/>
          <a:ext cx="1171575" cy="441325"/>
        </p:xfrm>
        <a:graphic>
          <a:graphicData uri="http://schemas.openxmlformats.org/presentationml/2006/ole">
            <p:oleObj spid="_x0000_s370774" name="Equation" r:id="rId3" imgW="482181" imgH="215713" progId="Equation.3">
              <p:embed/>
            </p:oleObj>
          </a:graphicData>
        </a:graphic>
      </p:graphicFrame>
      <p:grpSp>
        <p:nvGrpSpPr>
          <p:cNvPr id="4" name="Group 179"/>
          <p:cNvGrpSpPr/>
          <p:nvPr/>
        </p:nvGrpSpPr>
        <p:grpSpPr>
          <a:xfrm>
            <a:off x="555570" y="2941329"/>
            <a:ext cx="2628936" cy="2336832"/>
            <a:chOff x="847674" y="3903669"/>
            <a:chExt cx="2044726" cy="2025674"/>
          </a:xfrm>
        </p:grpSpPr>
        <p:sp>
          <p:nvSpPr>
            <p:cNvPr id="156" name="Arc 155"/>
            <p:cNvSpPr/>
            <p:nvPr/>
          </p:nvSpPr>
          <p:spPr>
            <a:xfrm rot="6895235">
              <a:off x="932771" y="5105906"/>
              <a:ext cx="241100" cy="260976"/>
            </a:xfrm>
            <a:prstGeom prst="arc">
              <a:avLst>
                <a:gd name="adj1" fmla="val 12802424"/>
                <a:gd name="adj2" fmla="val 17655595"/>
              </a:avLst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178"/>
            <p:cNvGrpSpPr/>
            <p:nvPr/>
          </p:nvGrpSpPr>
          <p:grpSpPr>
            <a:xfrm>
              <a:off x="847674" y="3903669"/>
              <a:ext cx="2044726" cy="2025674"/>
              <a:chOff x="1687475" y="3903669"/>
              <a:chExt cx="2044726" cy="2025674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 rot="5400000">
                <a:off x="1468396" y="4305316"/>
                <a:ext cx="985852" cy="547692"/>
              </a:xfrm>
              <a:prstGeom prst="line">
                <a:avLst/>
              </a:prstGeom>
              <a:ln w="12700"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0800000">
                <a:off x="1687478" y="5072091"/>
                <a:ext cx="912820" cy="292099"/>
              </a:xfrm>
              <a:prstGeom prst="line">
                <a:avLst/>
              </a:prstGeom>
              <a:ln w="12700"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1687475" y="5072088"/>
                <a:ext cx="730258" cy="620719"/>
              </a:xfrm>
              <a:prstGeom prst="line">
                <a:avLst/>
              </a:prstGeom>
              <a:ln w="12700"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Curved Connector 157"/>
              <p:cNvCxnSpPr/>
              <p:nvPr/>
            </p:nvCxnSpPr>
            <p:spPr>
              <a:xfrm>
                <a:off x="2600298" y="5583267"/>
                <a:ext cx="803286" cy="182565"/>
              </a:xfrm>
              <a:prstGeom prst="curvedConnector3">
                <a:avLst>
                  <a:gd name="adj1" fmla="val 56830"/>
                </a:avLst>
              </a:prstGeom>
              <a:ln w="127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69669" name="Object 5"/>
              <p:cNvGraphicFramePr>
                <a:graphicFrameLocks noChangeAspect="1"/>
              </p:cNvGraphicFramePr>
              <p:nvPr/>
            </p:nvGraphicFramePr>
            <p:xfrm>
              <a:off x="2235168" y="3903669"/>
              <a:ext cx="257153" cy="254010"/>
            </p:xfrm>
            <a:graphic>
              <a:graphicData uri="http://schemas.openxmlformats.org/presentationml/2006/ole">
                <p:oleObj spid="_x0000_s370775" name="Equation" r:id="rId4" imgW="152202" imgH="177569" progId="Equation.3">
                  <p:embed/>
                </p:oleObj>
              </a:graphicData>
            </a:graphic>
          </p:graphicFrame>
          <p:graphicFrame>
            <p:nvGraphicFramePr>
              <p:cNvPr id="369670" name="Object 6"/>
              <p:cNvGraphicFramePr>
                <a:graphicFrameLocks noChangeAspect="1"/>
              </p:cNvGraphicFramePr>
              <p:nvPr/>
            </p:nvGraphicFramePr>
            <p:xfrm>
              <a:off x="2192338" y="5006975"/>
              <a:ext cx="736577" cy="236538"/>
            </p:xfrm>
            <a:graphic>
              <a:graphicData uri="http://schemas.openxmlformats.org/presentationml/2006/ole">
                <p:oleObj spid="_x0000_s370776" name="Equation" r:id="rId5" imgW="418918" imgH="165028" progId="Equation.3">
                  <p:embed/>
                </p:oleObj>
              </a:graphicData>
            </a:graphic>
          </p:graphicFrame>
          <p:graphicFrame>
            <p:nvGraphicFramePr>
              <p:cNvPr id="369671" name="Object 7"/>
              <p:cNvGraphicFramePr>
                <a:graphicFrameLocks noChangeAspect="1"/>
              </p:cNvGraphicFramePr>
              <p:nvPr/>
            </p:nvGraphicFramePr>
            <p:xfrm>
              <a:off x="3397238" y="5619780"/>
              <a:ext cx="334963" cy="236538"/>
            </p:xfrm>
            <a:graphic>
              <a:graphicData uri="http://schemas.openxmlformats.org/presentationml/2006/ole">
                <p:oleObj spid="_x0000_s370777" name="Equation" r:id="rId6" imgW="190335" imgH="164957" progId="Equation.3">
                  <p:embed/>
                </p:oleObj>
              </a:graphicData>
            </a:graphic>
          </p:graphicFrame>
          <p:graphicFrame>
            <p:nvGraphicFramePr>
              <p:cNvPr id="369672" name="Object 8"/>
              <p:cNvGraphicFramePr>
                <a:graphicFrameLocks noChangeAspect="1"/>
              </p:cNvGraphicFramePr>
              <p:nvPr/>
            </p:nvGraphicFramePr>
            <p:xfrm>
              <a:off x="2344707" y="5692806"/>
              <a:ext cx="223837" cy="236537"/>
            </p:xfrm>
            <a:graphic>
              <a:graphicData uri="http://schemas.openxmlformats.org/presentationml/2006/ole">
                <p:oleObj spid="_x0000_s370778" name="Equation" r:id="rId7" imgW="126780" imgH="164814" progId="Equation.3">
                  <p:embed/>
                </p:oleObj>
              </a:graphicData>
            </a:graphic>
          </p:graphicFrame>
          <p:cxnSp>
            <p:nvCxnSpPr>
              <p:cNvPr id="176" name="Straight Connector 175"/>
              <p:cNvCxnSpPr/>
              <p:nvPr/>
            </p:nvCxnSpPr>
            <p:spPr>
              <a:xfrm rot="5400000">
                <a:off x="2424082" y="5467379"/>
                <a:ext cx="212728" cy="79374"/>
              </a:xfrm>
              <a:prstGeom prst="line">
                <a:avLst/>
              </a:prstGeom>
              <a:ln w="12700"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369673" name="Object 9"/>
              <p:cNvGraphicFramePr>
                <a:graphicFrameLocks noChangeAspect="1"/>
              </p:cNvGraphicFramePr>
              <p:nvPr/>
            </p:nvGraphicFramePr>
            <p:xfrm>
              <a:off x="1960533" y="5254650"/>
              <a:ext cx="311150" cy="255591"/>
            </p:xfrm>
            <a:graphic>
              <a:graphicData uri="http://schemas.openxmlformats.org/presentationml/2006/ole">
                <p:oleObj spid="_x0000_s370779" name="Equation" r:id="rId8" imgW="177646" imgH="139579" progId="Equation.3">
                  <p:embed/>
                </p:oleObj>
              </a:graphicData>
            </a:graphic>
          </p:graphicFrame>
        </p:grpSp>
      </p:grpSp>
      <p:grpSp>
        <p:nvGrpSpPr>
          <p:cNvPr id="197" name="Group 196"/>
          <p:cNvGrpSpPr/>
          <p:nvPr/>
        </p:nvGrpSpPr>
        <p:grpSpPr>
          <a:xfrm>
            <a:off x="3527884" y="2924945"/>
            <a:ext cx="5002281" cy="3294162"/>
            <a:chOff x="3878253" y="2419639"/>
            <a:chExt cx="5002281" cy="3294162"/>
          </a:xfrm>
        </p:grpSpPr>
        <p:grpSp>
          <p:nvGrpSpPr>
            <p:cNvPr id="10" name="Group 242"/>
            <p:cNvGrpSpPr/>
            <p:nvPr/>
          </p:nvGrpSpPr>
          <p:grpSpPr>
            <a:xfrm>
              <a:off x="3878253" y="2419639"/>
              <a:ext cx="5002281" cy="3294162"/>
              <a:chOff x="3878253" y="3992520"/>
              <a:chExt cx="4783203" cy="2898677"/>
            </a:xfrm>
          </p:grpSpPr>
          <p:graphicFrame>
            <p:nvGraphicFramePr>
              <p:cNvPr id="182" name="Object 7"/>
              <p:cNvGraphicFramePr>
                <a:graphicFrameLocks noChangeAspect="1"/>
              </p:cNvGraphicFramePr>
              <p:nvPr/>
            </p:nvGraphicFramePr>
            <p:xfrm>
              <a:off x="3951279" y="4049713"/>
              <a:ext cx="438156" cy="328616"/>
            </p:xfrm>
            <a:graphic>
              <a:graphicData uri="http://schemas.openxmlformats.org/presentationml/2006/ole">
                <p:oleObj spid="_x0000_s370780" name="Equation" r:id="rId9" imgW="190335" imgH="164957" progId="Equation.3">
                  <p:embed/>
                </p:oleObj>
              </a:graphicData>
            </a:graphic>
          </p:graphicFrame>
          <p:sp>
            <p:nvSpPr>
              <p:cNvPr id="186" name="Rectangle 185"/>
              <p:cNvSpPr/>
              <p:nvPr/>
            </p:nvSpPr>
            <p:spPr>
              <a:xfrm>
                <a:off x="4319487" y="3992520"/>
                <a:ext cx="4341969" cy="4062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+mn-lt"/>
                  </a:rPr>
                  <a:t>is perpendicular to both    and   .</a:t>
                </a:r>
                <a:endParaRPr lang="en-US" sz="2400" dirty="0">
                  <a:latin typeface="+mn-lt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3878253" y="4635462"/>
                <a:ext cx="2269403" cy="4062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+mn-lt"/>
                  </a:rPr>
                  <a:t>The angle       is :</a:t>
                </a:r>
                <a:endParaRPr lang="en-US" sz="2400" dirty="0"/>
              </a:p>
            </p:txBody>
          </p:sp>
          <p:grpSp>
            <p:nvGrpSpPr>
              <p:cNvPr id="15" name="Group 188"/>
              <p:cNvGrpSpPr/>
              <p:nvPr/>
            </p:nvGrpSpPr>
            <p:grpSpPr>
              <a:xfrm>
                <a:off x="5181023" y="4422801"/>
                <a:ext cx="2943104" cy="868362"/>
                <a:chOff x="4122146" y="4195773"/>
                <a:chExt cx="2943104" cy="868362"/>
              </a:xfrm>
            </p:grpSpPr>
            <p:graphicFrame>
              <p:nvGraphicFramePr>
                <p:cNvPr id="369677" name="Object 13"/>
                <p:cNvGraphicFramePr>
                  <a:graphicFrameLocks noChangeAspect="1"/>
                </p:cNvGraphicFramePr>
                <p:nvPr/>
              </p:nvGraphicFramePr>
              <p:xfrm>
                <a:off x="4122146" y="4453575"/>
                <a:ext cx="477838" cy="328616"/>
              </p:xfrm>
              <a:graphic>
                <a:graphicData uri="http://schemas.openxmlformats.org/presentationml/2006/ole">
                  <p:oleObj spid="_x0000_s370781" name="Equation" r:id="rId10" imgW="215619" imgH="177569" progId="Equation.3">
                    <p:embed/>
                  </p:oleObj>
                </a:graphicData>
              </a:graphic>
            </p:graphicFrame>
            <p:graphicFrame>
              <p:nvGraphicFramePr>
                <p:cNvPr id="369678" name="Object 14"/>
                <p:cNvGraphicFramePr>
                  <a:graphicFrameLocks noChangeAspect="1"/>
                </p:cNvGraphicFramePr>
                <p:nvPr/>
              </p:nvGraphicFramePr>
              <p:xfrm>
                <a:off x="4984037" y="4195773"/>
                <a:ext cx="2081213" cy="868362"/>
              </p:xfrm>
              <a:graphic>
                <a:graphicData uri="http://schemas.openxmlformats.org/presentationml/2006/ole">
                  <p:oleObj spid="_x0000_s370782" name="Equation" r:id="rId11" imgW="939800" imgH="46990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369679" name="Object 15"/>
              <p:cNvGraphicFramePr>
                <a:graphicFrameLocks noChangeAspect="1"/>
              </p:cNvGraphicFramePr>
              <p:nvPr/>
            </p:nvGraphicFramePr>
            <p:xfrm>
              <a:off x="4084816" y="5766684"/>
              <a:ext cx="2390810" cy="1124513"/>
            </p:xfrm>
            <a:graphic>
              <a:graphicData uri="http://schemas.openxmlformats.org/presentationml/2006/ole">
                <p:oleObj spid="_x0000_s370783" name="Equation" r:id="rId12" imgW="1079500" imgH="609600" progId="Equation.3">
                  <p:embed/>
                </p:oleObj>
              </a:graphicData>
            </a:graphic>
          </p:graphicFrame>
        </p:grpSp>
        <p:graphicFrame>
          <p:nvGraphicFramePr>
            <p:cNvPr id="191" name="Object 11"/>
            <p:cNvGraphicFramePr>
              <a:graphicFrameLocks noChangeAspect="1"/>
            </p:cNvGraphicFramePr>
            <p:nvPr/>
          </p:nvGraphicFramePr>
          <p:xfrm>
            <a:off x="8316121" y="2492665"/>
            <a:ext cx="381848" cy="352128"/>
          </p:xfrm>
          <a:graphic>
            <a:graphicData uri="http://schemas.openxmlformats.org/presentationml/2006/ole">
              <p:oleObj spid="_x0000_s370784" name="Equation" r:id="rId13" imgW="126780" imgH="164814" progId="Equation.3">
                <p:embed/>
              </p:oleObj>
            </a:graphicData>
          </a:graphic>
        </p:graphicFrame>
        <p:graphicFrame>
          <p:nvGraphicFramePr>
            <p:cNvPr id="193" name="Object 12"/>
            <p:cNvGraphicFramePr>
              <a:graphicFrameLocks noChangeAspect="1"/>
            </p:cNvGraphicFramePr>
            <p:nvPr/>
          </p:nvGraphicFramePr>
          <p:xfrm>
            <a:off x="7555759" y="2456153"/>
            <a:ext cx="425014" cy="388640"/>
          </p:xfrm>
          <a:graphic>
            <a:graphicData uri="http://schemas.openxmlformats.org/presentationml/2006/ole">
              <p:oleObj spid="_x0000_s370785" name="Equation" r:id="rId14" imgW="152202" imgH="177569" progId="Equation.3">
                <p:embed/>
              </p:oleObj>
            </a:graphicData>
          </a:graphic>
        </p:graphicFrame>
      </p:grpSp>
      <p:sp>
        <p:nvSpPr>
          <p:cNvPr id="167" name="Slide Number Placeholder 1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057" y="982630"/>
            <a:ext cx="912825" cy="620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So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2259" name="Object 9"/>
          <p:cNvGraphicFramePr>
            <a:graphicFrameLocks noChangeAspect="1"/>
          </p:cNvGraphicFramePr>
          <p:nvPr/>
        </p:nvGraphicFramePr>
        <p:xfrm>
          <a:off x="1473182" y="1182693"/>
          <a:ext cx="1820863" cy="2647950"/>
        </p:xfrm>
        <a:graphic>
          <a:graphicData uri="http://schemas.openxmlformats.org/presentationml/2006/ole">
            <p:oleObj spid="_x0000_s368662" name="Equation" r:id="rId3" imgW="749300" imgH="1295400" progId="Equation.3">
              <p:embed/>
            </p:oleObj>
          </a:graphicData>
        </a:graphic>
      </p:graphicFrame>
      <p:sp>
        <p:nvSpPr>
          <p:cNvPr id="145" name="Content Placeholder 2"/>
          <p:cNvSpPr txBox="1">
            <a:spLocks/>
          </p:cNvSpPr>
          <p:nvPr/>
        </p:nvSpPr>
        <p:spPr>
          <a:xfrm>
            <a:off x="628596" y="4049721"/>
            <a:ext cx="2300319" cy="6207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case:</a:t>
            </a:r>
          </a:p>
        </p:txBody>
      </p:sp>
      <p:graphicFrame>
        <p:nvGraphicFramePr>
          <p:cNvPr id="368645" name="Object 4"/>
          <p:cNvGraphicFramePr>
            <a:graphicFrameLocks noChangeAspect="1"/>
          </p:cNvGraphicFramePr>
          <p:nvPr/>
        </p:nvGraphicFramePr>
        <p:xfrm>
          <a:off x="2822573" y="4049721"/>
          <a:ext cx="1603375" cy="493712"/>
        </p:xfrm>
        <a:graphic>
          <a:graphicData uri="http://schemas.openxmlformats.org/presentationml/2006/ole">
            <p:oleObj spid="_x0000_s368663" name="Equation" r:id="rId4" imgW="660113" imgH="241195" progId="Equation.3">
              <p:embed/>
            </p:oleObj>
          </a:graphicData>
        </a:graphic>
      </p:graphicFrame>
      <p:graphicFrame>
        <p:nvGraphicFramePr>
          <p:cNvPr id="368646" name="Object 6"/>
          <p:cNvGraphicFramePr>
            <a:graphicFrameLocks noChangeAspect="1"/>
          </p:cNvGraphicFramePr>
          <p:nvPr/>
        </p:nvGraphicFramePr>
        <p:xfrm>
          <a:off x="4603791" y="3884655"/>
          <a:ext cx="2962275" cy="2647950"/>
        </p:xfrm>
        <a:graphic>
          <a:graphicData uri="http://schemas.openxmlformats.org/presentationml/2006/ole">
            <p:oleObj spid="_x0000_s368664" name="Equation" r:id="rId5" imgW="1219200" imgH="1295400" progId="Equation.3">
              <p:embed/>
            </p:oleObj>
          </a:graphicData>
        </a:graphic>
      </p:graphicFrame>
      <p:sp>
        <p:nvSpPr>
          <p:cNvPr id="146" name="Slide Number Placeholder 1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Content Placeholder 2"/>
          <p:cNvSpPr txBox="1">
            <a:spLocks/>
          </p:cNvSpPr>
          <p:nvPr/>
        </p:nvSpPr>
        <p:spPr>
          <a:xfrm>
            <a:off x="519057" y="1019143"/>
            <a:ext cx="474669" cy="47466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371717" name="Object 5"/>
          <p:cNvGraphicFramePr>
            <a:graphicFrameLocks noChangeAspect="1"/>
          </p:cNvGraphicFramePr>
          <p:nvPr/>
        </p:nvGraphicFramePr>
        <p:xfrm>
          <a:off x="896995" y="690525"/>
          <a:ext cx="7874000" cy="3319462"/>
        </p:xfrm>
        <a:graphic>
          <a:graphicData uri="http://schemas.openxmlformats.org/presentationml/2006/ole">
            <p:oleObj spid="_x0000_s371729" name="Equation" r:id="rId3" imgW="3302000" imgH="1600200" progId="Equation.3">
              <p:embed/>
            </p:oleObj>
          </a:graphicData>
        </a:graphic>
      </p:graphicFrame>
      <p:graphicFrame>
        <p:nvGraphicFramePr>
          <p:cNvPr id="371718" name="Object 6"/>
          <p:cNvGraphicFramePr>
            <a:graphicFrameLocks noChangeAspect="1"/>
          </p:cNvGraphicFramePr>
          <p:nvPr/>
        </p:nvGraphicFramePr>
        <p:xfrm>
          <a:off x="920700" y="4291058"/>
          <a:ext cx="4543425" cy="2424112"/>
        </p:xfrm>
        <a:graphic>
          <a:graphicData uri="http://schemas.openxmlformats.org/presentationml/2006/ole">
            <p:oleObj spid="_x0000_s371730" name="Equation" r:id="rId4" imgW="1905000" imgH="1168400" progId="Equation.3">
              <p:embed/>
            </p:oleObj>
          </a:graphicData>
        </a:graphic>
      </p:graphicFrame>
      <p:sp>
        <p:nvSpPr>
          <p:cNvPr id="144" name="Slide Number Placeholder 1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1718" name="Object 6"/>
          <p:cNvGraphicFramePr>
            <a:graphicFrameLocks noChangeAspect="1"/>
          </p:cNvGraphicFramePr>
          <p:nvPr/>
        </p:nvGraphicFramePr>
        <p:xfrm>
          <a:off x="508000" y="782638"/>
          <a:ext cx="7964488" cy="5537200"/>
        </p:xfrm>
        <a:graphic>
          <a:graphicData uri="http://schemas.openxmlformats.org/presentationml/2006/ole">
            <p:oleObj spid="_x0000_s373768" name="Equation" r:id="rId3" imgW="3340100" imgH="2667000" progId="Equation.3">
              <p:embed/>
            </p:oleObj>
          </a:graphicData>
        </a:graphic>
      </p:graphicFrame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1718" name="Object 6"/>
          <p:cNvGraphicFramePr>
            <a:graphicFrameLocks noChangeAspect="1"/>
          </p:cNvGraphicFramePr>
          <p:nvPr/>
        </p:nvGraphicFramePr>
        <p:xfrm>
          <a:off x="84138" y="879475"/>
          <a:ext cx="8963025" cy="5400675"/>
        </p:xfrm>
        <a:graphic>
          <a:graphicData uri="http://schemas.openxmlformats.org/presentationml/2006/ole">
            <p:oleObj spid="_x0000_s372745" name="Equation" r:id="rId3" imgW="3759200" imgH="2603500" progId="Equation.3">
              <p:embed/>
            </p:oleObj>
          </a:graphicData>
        </a:graphic>
      </p:graphicFrame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056" y="654012"/>
            <a:ext cx="3614787" cy="6207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An important result: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1173" name="Object 5"/>
          <p:cNvGraphicFramePr>
            <a:graphicFrameLocks noChangeAspect="1"/>
          </p:cNvGraphicFramePr>
          <p:nvPr/>
        </p:nvGraphicFramePr>
        <p:xfrm>
          <a:off x="774648" y="1165194"/>
          <a:ext cx="7720013" cy="1922462"/>
        </p:xfrm>
        <a:graphic>
          <a:graphicData uri="http://schemas.openxmlformats.org/presentationml/2006/ole">
            <p:oleObj spid="_x0000_s391186" name="Equation" r:id="rId3" imgW="3238500" imgH="927100" progId="Equation.3">
              <p:embed/>
            </p:oleObj>
          </a:graphicData>
        </a:graphic>
      </p:graphicFrame>
      <p:graphicFrame>
        <p:nvGraphicFramePr>
          <p:cNvPr id="391175" name="Object 7"/>
          <p:cNvGraphicFramePr>
            <a:graphicFrameLocks noChangeAspect="1"/>
          </p:cNvGraphicFramePr>
          <p:nvPr/>
        </p:nvGraphicFramePr>
        <p:xfrm>
          <a:off x="811161" y="3173409"/>
          <a:ext cx="4845050" cy="2319337"/>
        </p:xfrm>
        <a:graphic>
          <a:graphicData uri="http://schemas.openxmlformats.org/presentationml/2006/ole">
            <p:oleObj spid="_x0000_s391187" name="Equation" r:id="rId4" imgW="2032000" imgH="1117600" progId="Equation.3">
              <p:embed/>
            </p:oleObj>
          </a:graphicData>
        </a:graphic>
      </p:graphicFrame>
      <p:sp>
        <p:nvSpPr>
          <p:cNvPr id="149" name="Content Placeholder 2"/>
          <p:cNvSpPr txBox="1">
            <a:spLocks/>
          </p:cNvSpPr>
          <p:nvPr/>
        </p:nvSpPr>
        <p:spPr>
          <a:xfrm>
            <a:off x="738135" y="5546754"/>
            <a:ext cx="8105886" cy="98585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are the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velocity and position with coordinates expressed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 the rotating reference frame.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5" name="Slide Number Placeholder 1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05" y="873090"/>
            <a:ext cx="8507529" cy="584208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Up to this point we have been studying the motion caused by particular types of forces.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E.g.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err="1" smtClean="0"/>
              <a:t>Rectlinear</a:t>
            </a:r>
            <a:r>
              <a:rPr lang="en-US" dirty="0" smtClean="0"/>
              <a:t> motion.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Oscillations.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Motion in 3-dimensions.</a:t>
            </a:r>
          </a:p>
          <a:p>
            <a:pPr eaLnBrk="1" hangingPunct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1. </a:t>
            </a:r>
            <a:r>
              <a:rPr lang="en-US" dirty="0" smtClean="0"/>
              <a:t>These assumed that the motion could be described in</a:t>
            </a:r>
          </a:p>
          <a:p>
            <a:pPr eaLnBrk="1" hangingPunct="1">
              <a:buNone/>
            </a:pPr>
            <a:r>
              <a:rPr lang="en-US" dirty="0" smtClean="0"/>
              <a:t>    an </a:t>
            </a:r>
            <a:r>
              <a:rPr lang="en-US" u="sng" dirty="0" smtClean="0"/>
              <a:t>inertial reference frame</a:t>
            </a:r>
            <a:r>
              <a:rPr lang="en-US" dirty="0" smtClean="0"/>
              <a:t>. In </a:t>
            </a:r>
            <a:r>
              <a:rPr lang="en-US" u="sng" dirty="0" smtClean="0"/>
              <a:t>many physical situations </a:t>
            </a:r>
            <a:r>
              <a:rPr lang="en-US" dirty="0" smtClean="0"/>
              <a:t>this is a </a:t>
            </a:r>
            <a:r>
              <a:rPr lang="en-US" u="sng" dirty="0" smtClean="0"/>
              <a:t>good approximation</a:t>
            </a:r>
            <a:r>
              <a:rPr lang="en-US" dirty="0" smtClean="0"/>
              <a:t>.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836578"/>
            <a:ext cx="4125969" cy="58420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What about acceleration?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774648" y="1311246"/>
            <a:ext cx="6238875" cy="2352505"/>
            <a:chOff x="774648" y="1311246"/>
            <a:chExt cx="6238875" cy="2352505"/>
          </a:xfrm>
        </p:grpSpPr>
        <p:graphicFrame>
          <p:nvGraphicFramePr>
            <p:cNvPr id="158726" name="Object 6"/>
            <p:cNvGraphicFramePr>
              <a:graphicFrameLocks noChangeAspect="1"/>
            </p:cNvGraphicFramePr>
            <p:nvPr/>
          </p:nvGraphicFramePr>
          <p:xfrm>
            <a:off x="774648" y="1311246"/>
            <a:ext cx="6238875" cy="1871663"/>
          </p:xfrm>
          <a:graphic>
            <a:graphicData uri="http://schemas.openxmlformats.org/presentationml/2006/ole">
              <p:oleObj spid="_x0000_s158738" name="Equation" r:id="rId3" imgW="2616200" imgH="901700" progId="Equation.3">
                <p:embed/>
              </p:oleObj>
            </a:graphicData>
          </a:graphic>
        </p:graphicFrame>
        <p:sp>
          <p:nvSpPr>
            <p:cNvPr id="145" name="TextBox 144"/>
            <p:cNvSpPr txBox="1"/>
            <p:nvPr/>
          </p:nvSpPr>
          <p:spPr>
            <a:xfrm>
              <a:off x="1395369" y="3282948"/>
              <a:ext cx="17526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Transverse </a:t>
              </a:r>
              <a:r>
                <a:rPr lang="en-US" sz="1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accel</a:t>
              </a:r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.</a:t>
              </a:r>
              <a:endPara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038454" y="3319461"/>
              <a:ext cx="14605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Coriolis</a:t>
              </a:r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</a:t>
              </a:r>
              <a:r>
                <a:rPr lang="en-US" sz="1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accel</a:t>
              </a:r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.</a:t>
              </a:r>
              <a:endPara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462461" y="3355974"/>
              <a:ext cx="17161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Centripetal </a:t>
              </a:r>
              <a:r>
                <a:rPr lang="en-US" sz="1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accel</a:t>
              </a:r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.</a:t>
              </a:r>
              <a:endPara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48" name="Right Brace 147"/>
            <p:cNvSpPr/>
            <p:nvPr/>
          </p:nvSpPr>
          <p:spPr>
            <a:xfrm rot="5400000">
              <a:off x="2216911" y="2753511"/>
              <a:ext cx="365132" cy="839798"/>
            </a:xfrm>
            <a:prstGeom prst="rightBrace">
              <a:avLst>
                <a:gd name="adj1" fmla="val 20855"/>
                <a:gd name="adj2" fmla="val 5217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ight Brace 148"/>
            <p:cNvSpPr/>
            <p:nvPr/>
          </p:nvSpPr>
          <p:spPr>
            <a:xfrm rot="5400000">
              <a:off x="3440096" y="2662229"/>
              <a:ext cx="365132" cy="1022363"/>
            </a:xfrm>
            <a:prstGeom prst="rightBrace">
              <a:avLst>
                <a:gd name="adj1" fmla="val 20855"/>
                <a:gd name="adj2" fmla="val 5217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ight Brace 149"/>
            <p:cNvSpPr/>
            <p:nvPr/>
          </p:nvSpPr>
          <p:spPr>
            <a:xfrm rot="5400000">
              <a:off x="5064924" y="2388381"/>
              <a:ext cx="365132" cy="1643085"/>
            </a:xfrm>
            <a:prstGeom prst="rightBrace">
              <a:avLst>
                <a:gd name="adj1" fmla="val 20855"/>
                <a:gd name="adj2" fmla="val 5217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Content Placeholder 2"/>
          <p:cNvSpPr txBox="1">
            <a:spLocks/>
          </p:cNvSpPr>
          <p:nvPr/>
        </p:nvSpPr>
        <p:spPr>
          <a:xfrm>
            <a:off x="446031" y="3830644"/>
            <a:ext cx="7047009" cy="58420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ficticious force terms are given names: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415925" y="4305312"/>
            <a:ext cx="6638959" cy="1938992"/>
            <a:chOff x="415925" y="4305312"/>
            <a:chExt cx="6638959" cy="1938992"/>
          </a:xfrm>
        </p:grpSpPr>
        <p:graphicFrame>
          <p:nvGraphicFramePr>
            <p:cNvPr id="158727" name="Object 6"/>
            <p:cNvGraphicFramePr>
              <a:graphicFrameLocks noChangeAspect="1"/>
            </p:cNvGraphicFramePr>
            <p:nvPr/>
          </p:nvGraphicFramePr>
          <p:xfrm>
            <a:off x="415925" y="4341813"/>
            <a:ext cx="2573338" cy="1897062"/>
          </p:xfrm>
          <a:graphic>
            <a:graphicData uri="http://schemas.openxmlformats.org/presentationml/2006/ole">
              <p:oleObj spid="_x0000_s158739" name="Equation" r:id="rId4" imgW="1079500" imgH="914400" progId="Equation.3">
                <p:embed/>
              </p:oleObj>
            </a:graphicData>
          </a:graphic>
        </p:graphicFrame>
        <p:sp>
          <p:nvSpPr>
            <p:cNvPr id="153" name="TextBox 152"/>
            <p:cNvSpPr txBox="1"/>
            <p:nvPr/>
          </p:nvSpPr>
          <p:spPr>
            <a:xfrm>
              <a:off x="2965428" y="4305312"/>
              <a:ext cx="408945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  <a:sym typeface="Wingdings" pitchFamily="2" charset="2"/>
                </a:rPr>
                <a:t> i</a:t>
              </a:r>
              <a:r>
                <a:rPr lang="en-US" sz="2400" dirty="0" smtClean="0">
                  <a:latin typeface="+mn-lt"/>
                </a:rPr>
                <a:t>s the “transverse” force.</a:t>
              </a:r>
            </a:p>
            <a:p>
              <a:r>
                <a:rPr lang="en-US" sz="2400" dirty="0" smtClean="0">
                  <a:latin typeface="+mn-lt"/>
                  <a:sym typeface="Wingdings" pitchFamily="2" charset="2"/>
                </a:rPr>
                <a:t> i</a:t>
              </a:r>
              <a:r>
                <a:rPr lang="en-US" sz="2400" dirty="0" smtClean="0">
                  <a:latin typeface="+mn-lt"/>
                </a:rPr>
                <a:t>s the “</a:t>
              </a:r>
              <a:r>
                <a:rPr lang="en-US" sz="2400" dirty="0" err="1" smtClean="0">
                  <a:latin typeface="+mn-lt"/>
                </a:rPr>
                <a:t>coriolis</a:t>
              </a:r>
              <a:r>
                <a:rPr lang="en-US" sz="2400" dirty="0" smtClean="0">
                  <a:latin typeface="+mn-lt"/>
                </a:rPr>
                <a:t>” force.</a:t>
              </a:r>
            </a:p>
            <a:p>
              <a:endParaRPr lang="en-US" sz="2400" dirty="0" smtClean="0">
                <a:latin typeface="+mn-lt"/>
              </a:endParaRPr>
            </a:p>
            <a:p>
              <a:r>
                <a:rPr lang="en-US" sz="2400" dirty="0" smtClean="0">
                  <a:latin typeface="+mn-lt"/>
                  <a:sym typeface="Wingdings" pitchFamily="2" charset="2"/>
                </a:rPr>
                <a:t> i</a:t>
              </a:r>
              <a:r>
                <a:rPr lang="en-US" sz="2400" dirty="0" smtClean="0">
                  <a:latin typeface="+mn-lt"/>
                </a:rPr>
                <a:t>s the “centripetal” force.</a:t>
              </a:r>
            </a:p>
            <a:p>
              <a:r>
                <a:rPr lang="en-US" sz="2400" dirty="0" smtClean="0">
                  <a:latin typeface="+mn-lt"/>
                  <a:sym typeface="Wingdings" pitchFamily="2" charset="2"/>
                </a:rPr>
                <a:t> i</a:t>
              </a:r>
              <a:r>
                <a:rPr lang="en-US" sz="2400" dirty="0" smtClean="0">
                  <a:latin typeface="+mn-lt"/>
                </a:rPr>
                <a:t>s the “centrifugal” force.</a:t>
              </a:r>
            </a:p>
          </p:txBody>
        </p:sp>
      </p:grpSp>
      <p:sp>
        <p:nvSpPr>
          <p:cNvPr id="155" name="Slide Number Placeholder 1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7" y="836578"/>
            <a:ext cx="7923321" cy="58420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If the non-inertial frame is also accelerating then: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1395368" y="2698740"/>
            <a:ext cx="328617" cy="4016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ounded Rectangle 169"/>
          <p:cNvSpPr/>
          <p:nvPr/>
        </p:nvSpPr>
        <p:spPr>
          <a:xfrm>
            <a:off x="2673323" y="2698740"/>
            <a:ext cx="839799" cy="4016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ounded Rectangle 170"/>
          <p:cNvSpPr/>
          <p:nvPr/>
        </p:nvSpPr>
        <p:spPr>
          <a:xfrm>
            <a:off x="3768714" y="2698740"/>
            <a:ext cx="1095390" cy="4016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ounded Rectangle 171"/>
          <p:cNvSpPr/>
          <p:nvPr/>
        </p:nvSpPr>
        <p:spPr>
          <a:xfrm>
            <a:off x="5119694" y="2698740"/>
            <a:ext cx="1643085" cy="4016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8584" name="Object 6"/>
          <p:cNvGraphicFramePr>
            <a:graphicFrameLocks noChangeAspect="1"/>
          </p:cNvGraphicFramePr>
          <p:nvPr/>
        </p:nvGraphicFramePr>
        <p:xfrm>
          <a:off x="738135" y="4570435"/>
          <a:ext cx="5965825" cy="501650"/>
        </p:xfrm>
        <a:graphic>
          <a:graphicData uri="http://schemas.openxmlformats.org/presentationml/2006/ole">
            <p:oleObj spid="_x0000_s408604" name="Equation" r:id="rId3" imgW="2501900" imgH="241300" progId="Equation.3">
              <p:embed/>
            </p:oleObj>
          </a:graphicData>
        </a:graphic>
      </p:graphicFrame>
      <p:grpSp>
        <p:nvGrpSpPr>
          <p:cNvPr id="175" name="Group 174"/>
          <p:cNvGrpSpPr/>
          <p:nvPr/>
        </p:nvGrpSpPr>
        <p:grpSpPr>
          <a:xfrm>
            <a:off x="2016089" y="4999060"/>
            <a:ext cx="4673666" cy="709419"/>
            <a:chOff x="2016089" y="4999060"/>
            <a:chExt cx="4673666" cy="709419"/>
          </a:xfrm>
        </p:grpSpPr>
        <p:sp>
          <p:nvSpPr>
            <p:cNvPr id="177" name="TextBox 176"/>
            <p:cNvSpPr txBox="1"/>
            <p:nvPr/>
          </p:nvSpPr>
          <p:spPr>
            <a:xfrm>
              <a:off x="2928915" y="5400702"/>
              <a:ext cx="28115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Due to rotation and translation</a:t>
              </a:r>
              <a:endPara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78" name="Right Brace 177"/>
            <p:cNvSpPr/>
            <p:nvPr/>
          </p:nvSpPr>
          <p:spPr>
            <a:xfrm rot="5400000">
              <a:off x="4170356" y="2844793"/>
              <a:ext cx="365132" cy="4673666"/>
            </a:xfrm>
            <a:prstGeom prst="rightBrace">
              <a:avLst>
                <a:gd name="adj1" fmla="val 20855"/>
                <a:gd name="adj2" fmla="val 5217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08587" name="Object 6"/>
          <p:cNvGraphicFramePr>
            <a:graphicFrameLocks noChangeAspect="1"/>
          </p:cNvGraphicFramePr>
          <p:nvPr/>
        </p:nvGraphicFramePr>
        <p:xfrm>
          <a:off x="738188" y="2635250"/>
          <a:ext cx="5995987" cy="501650"/>
        </p:xfrm>
        <a:graphic>
          <a:graphicData uri="http://schemas.openxmlformats.org/presentationml/2006/ole">
            <p:oleObj spid="_x0000_s408605" name="Equation" r:id="rId4" imgW="2514600" imgH="241300" progId="Equation.3">
              <p:embed/>
            </p:oleObj>
          </a:graphicData>
        </a:graphic>
      </p:graphicFrame>
      <p:grpSp>
        <p:nvGrpSpPr>
          <p:cNvPr id="174" name="Group 173"/>
          <p:cNvGrpSpPr/>
          <p:nvPr/>
        </p:nvGrpSpPr>
        <p:grpSpPr>
          <a:xfrm>
            <a:off x="665109" y="1631459"/>
            <a:ext cx="6207210" cy="2390153"/>
            <a:chOff x="665109" y="1631459"/>
            <a:chExt cx="6207210" cy="2390153"/>
          </a:xfrm>
        </p:grpSpPr>
        <p:sp>
          <p:nvSpPr>
            <p:cNvPr id="145" name="TextBox 144"/>
            <p:cNvSpPr txBox="1"/>
            <p:nvPr/>
          </p:nvSpPr>
          <p:spPr>
            <a:xfrm>
              <a:off x="665109" y="3282948"/>
              <a:ext cx="20082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Acceleration of the moving system</a:t>
              </a:r>
              <a:endPara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158" name="Curved Connector 157"/>
            <p:cNvCxnSpPr/>
            <p:nvPr/>
          </p:nvCxnSpPr>
          <p:spPr>
            <a:xfrm rot="5400000" flipH="1" flipV="1">
              <a:off x="1340599" y="3191665"/>
              <a:ext cx="219078" cy="109539"/>
            </a:xfrm>
            <a:prstGeom prst="curvedConnector3">
              <a:avLst>
                <a:gd name="adj1" fmla="val 2078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urved Connector 160"/>
            <p:cNvCxnSpPr/>
            <p:nvPr/>
          </p:nvCxnSpPr>
          <p:spPr>
            <a:xfrm rot="5400000" flipH="1" flipV="1">
              <a:off x="4206868" y="3173407"/>
              <a:ext cx="182566" cy="109541"/>
            </a:xfrm>
            <a:prstGeom prst="curvedConnector3">
              <a:avLst>
                <a:gd name="adj1" fmla="val 19947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TextBox 162"/>
            <p:cNvSpPr txBox="1"/>
            <p:nvPr/>
          </p:nvSpPr>
          <p:spPr>
            <a:xfrm>
              <a:off x="5521339" y="1846903"/>
              <a:ext cx="13509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Centripetal</a:t>
              </a:r>
            </a:p>
            <a:p>
              <a:pPr algn="ctr"/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acceleration</a:t>
              </a:r>
              <a:endPara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943063" y="1631459"/>
              <a:ext cx="240985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If the rotation system has an angular acceleration</a:t>
              </a:r>
            </a:p>
            <a:p>
              <a:pPr algn="ctr"/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(transverse acceleration)</a:t>
              </a:r>
              <a:endPara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294045" y="3282948"/>
              <a:ext cx="23003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If the particle is moving in the moving system</a:t>
              </a:r>
            </a:p>
            <a:p>
              <a:pPr algn="ctr"/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(</a:t>
              </a:r>
              <a:r>
                <a:rPr lang="en-US" sz="1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coriolis</a:t>
              </a:r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 acceleration)</a:t>
              </a:r>
              <a:endPara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166" name="Curved Connector 165"/>
            <p:cNvCxnSpPr/>
            <p:nvPr/>
          </p:nvCxnSpPr>
          <p:spPr>
            <a:xfrm rot="16200000" flipH="1">
              <a:off x="2910657" y="2469809"/>
              <a:ext cx="328617" cy="2"/>
            </a:xfrm>
            <a:prstGeom prst="curvedConnector3">
              <a:avLst>
                <a:gd name="adj1" fmla="val 3052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urved Connector 166"/>
            <p:cNvCxnSpPr/>
            <p:nvPr/>
          </p:nvCxnSpPr>
          <p:spPr>
            <a:xfrm rot="16200000" flipH="1">
              <a:off x="6014262" y="2506322"/>
              <a:ext cx="328617" cy="2"/>
            </a:xfrm>
            <a:prstGeom prst="curvedConnector3">
              <a:avLst>
                <a:gd name="adj1" fmla="val 3052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3" name="Object 6"/>
            <p:cNvGraphicFramePr>
              <a:graphicFrameLocks noChangeAspect="1"/>
            </p:cNvGraphicFramePr>
            <p:nvPr/>
          </p:nvGraphicFramePr>
          <p:xfrm>
            <a:off x="738188" y="2643654"/>
            <a:ext cx="5995987" cy="501650"/>
          </p:xfrm>
          <a:graphic>
            <a:graphicData uri="http://schemas.openxmlformats.org/presentationml/2006/ole">
              <p:oleObj spid="_x0000_s408606" name="Equation" r:id="rId5" imgW="2514600" imgH="241300" progId="Equation.3">
                <p:embed/>
              </p:oleObj>
            </a:graphicData>
          </a:graphic>
        </p:graphicFrame>
      </p:grpSp>
      <p:sp>
        <p:nvSpPr>
          <p:cNvPr id="162" name="Slide Number Placeholder 1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28" y="836579"/>
            <a:ext cx="8872658" cy="5623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Dynamics of a particle in a rotating coordinate system: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equations of motion in the rotating coordinate system is: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Or if we want to write                  then: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7892" name="Object 6"/>
          <p:cNvGraphicFramePr>
            <a:graphicFrameLocks noChangeAspect="1"/>
          </p:cNvGraphicFramePr>
          <p:nvPr/>
        </p:nvGraphicFramePr>
        <p:xfrm>
          <a:off x="204788" y="2544763"/>
          <a:ext cx="7689850" cy="1057275"/>
        </p:xfrm>
        <a:graphic>
          <a:graphicData uri="http://schemas.openxmlformats.org/presentationml/2006/ole">
            <p:oleObj spid="_x0000_s207911" name="Equation" r:id="rId3" imgW="3225800" imgH="508000" progId="Equation.3">
              <p:embed/>
            </p:oleObj>
          </a:graphicData>
        </a:graphic>
      </p:graphicFrame>
      <p:graphicFrame>
        <p:nvGraphicFramePr>
          <p:cNvPr id="207894" name="Object 6"/>
          <p:cNvGraphicFramePr>
            <a:graphicFrameLocks noChangeAspect="1"/>
          </p:cNvGraphicFramePr>
          <p:nvPr/>
        </p:nvGraphicFramePr>
        <p:xfrm>
          <a:off x="3611568" y="4102115"/>
          <a:ext cx="1362075" cy="422275"/>
        </p:xfrm>
        <a:graphic>
          <a:graphicData uri="http://schemas.openxmlformats.org/presentationml/2006/ole">
            <p:oleObj spid="_x0000_s207912" name="Equation" r:id="rId4" imgW="571252" imgH="203112" progId="Equation.3">
              <p:embed/>
            </p:oleObj>
          </a:graphicData>
        </a:graphic>
      </p:graphicFrame>
      <p:sp>
        <p:nvSpPr>
          <p:cNvPr id="155" name="Oval 154"/>
          <p:cNvSpPr/>
          <p:nvPr/>
        </p:nvSpPr>
        <p:spPr>
          <a:xfrm>
            <a:off x="7091397" y="4853007"/>
            <a:ext cx="657234" cy="5476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Group 157"/>
          <p:cNvGrpSpPr/>
          <p:nvPr/>
        </p:nvGrpSpPr>
        <p:grpSpPr>
          <a:xfrm>
            <a:off x="544513" y="4378338"/>
            <a:ext cx="7566020" cy="1549387"/>
            <a:chOff x="657279" y="3668918"/>
            <a:chExt cx="7566020" cy="1549387"/>
          </a:xfrm>
        </p:grpSpPr>
        <p:sp>
          <p:nvSpPr>
            <p:cNvPr id="152" name="TextBox 151"/>
            <p:cNvSpPr txBox="1"/>
            <p:nvPr/>
          </p:nvSpPr>
          <p:spPr>
            <a:xfrm>
              <a:off x="6872319" y="3668918"/>
              <a:ext cx="13509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Inertial force</a:t>
              </a:r>
              <a:endPara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cxnSp>
          <p:nvCxnSpPr>
            <p:cNvPr id="153" name="Curved Connector 152"/>
            <p:cNvCxnSpPr/>
            <p:nvPr/>
          </p:nvCxnSpPr>
          <p:spPr>
            <a:xfrm rot="16200000" flipH="1">
              <a:off x="7366527" y="4014509"/>
              <a:ext cx="180000" cy="2"/>
            </a:xfrm>
            <a:prstGeom prst="curvedConnector3">
              <a:avLst>
                <a:gd name="adj1" fmla="val 3052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7895" name="Object 23"/>
            <p:cNvGraphicFramePr>
              <a:graphicFrameLocks noChangeAspect="1"/>
            </p:cNvGraphicFramePr>
            <p:nvPr/>
          </p:nvGraphicFramePr>
          <p:xfrm>
            <a:off x="657279" y="4162618"/>
            <a:ext cx="7359650" cy="1055687"/>
          </p:xfrm>
          <a:graphic>
            <a:graphicData uri="http://schemas.openxmlformats.org/presentationml/2006/ole">
              <p:oleObj spid="_x0000_s207913" name="Equation" r:id="rId5" imgW="3086100" imgH="508000" progId="Equation.3">
                <p:embed/>
              </p:oleObj>
            </a:graphicData>
          </a:graphic>
        </p:graphicFrame>
      </p:grpSp>
      <p:sp>
        <p:nvSpPr>
          <p:cNvPr id="147" name="Slide Number Placeholder 1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40" y="836576"/>
            <a:ext cx="8734482" cy="591510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A wheel of radius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 smtClean="0"/>
              <a:t> rolls with constant speed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o </a:t>
            </a:r>
            <a:r>
              <a:rPr lang="en-US" dirty="0" smtClean="0"/>
              <a:t>.What is the acceleration at any point on the rim relative to the ground?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Non-inertial reference frame rotates with angular velocity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                           and the    axis passes through the point in question.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So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In the rotating reference frame, this is a constant: 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4455" name="Object 6"/>
          <p:cNvGraphicFramePr>
            <a:graphicFrameLocks noChangeAspect="1"/>
          </p:cNvGraphicFramePr>
          <p:nvPr/>
        </p:nvGraphicFramePr>
        <p:xfrm>
          <a:off x="547664" y="3376623"/>
          <a:ext cx="2271712" cy="819150"/>
        </p:xfrm>
        <a:graphic>
          <a:graphicData uri="http://schemas.openxmlformats.org/presentationml/2006/ole">
            <p:oleObj spid="_x0000_s104498" name="Equation" r:id="rId3" imgW="952087" imgH="393529" progId="Equation.3">
              <p:embed/>
            </p:oleObj>
          </a:graphicData>
        </a:graphic>
      </p:graphicFrame>
      <p:graphicFrame>
        <p:nvGraphicFramePr>
          <p:cNvPr id="104456" name="Object 6"/>
          <p:cNvGraphicFramePr>
            <a:graphicFrameLocks noChangeAspect="1"/>
          </p:cNvGraphicFramePr>
          <p:nvPr/>
        </p:nvGraphicFramePr>
        <p:xfrm>
          <a:off x="3914766" y="3527433"/>
          <a:ext cx="331787" cy="449262"/>
        </p:xfrm>
        <a:graphic>
          <a:graphicData uri="http://schemas.openxmlformats.org/presentationml/2006/ole">
            <p:oleObj spid="_x0000_s104499" name="Equation" r:id="rId4" imgW="139579" imgH="215713" progId="Equation.3">
              <p:embed/>
            </p:oleObj>
          </a:graphicData>
        </a:graphic>
      </p:graphicFrame>
      <p:graphicFrame>
        <p:nvGraphicFramePr>
          <p:cNvPr id="104457" name="Object 6"/>
          <p:cNvGraphicFramePr>
            <a:graphicFrameLocks noChangeAspect="1"/>
          </p:cNvGraphicFramePr>
          <p:nvPr/>
        </p:nvGraphicFramePr>
        <p:xfrm>
          <a:off x="1235045" y="4378338"/>
          <a:ext cx="1146175" cy="449262"/>
        </p:xfrm>
        <a:graphic>
          <a:graphicData uri="http://schemas.openxmlformats.org/presentationml/2006/ole">
            <p:oleObj spid="_x0000_s104500" name="Equation" r:id="rId5" imgW="482181" imgH="215713" progId="Equation.3">
              <p:embed/>
            </p:oleObj>
          </a:graphicData>
        </a:graphic>
      </p:graphicFrame>
      <p:graphicFrame>
        <p:nvGraphicFramePr>
          <p:cNvPr id="104458" name="Object 6"/>
          <p:cNvGraphicFramePr>
            <a:graphicFrameLocks noChangeAspect="1"/>
          </p:cNvGraphicFramePr>
          <p:nvPr/>
        </p:nvGraphicFramePr>
        <p:xfrm>
          <a:off x="993726" y="5461039"/>
          <a:ext cx="4452937" cy="815975"/>
        </p:xfrm>
        <a:graphic>
          <a:graphicData uri="http://schemas.openxmlformats.org/presentationml/2006/ole">
            <p:oleObj spid="_x0000_s104501" name="Equation" r:id="rId6" imgW="1866090" imgH="393529" progId="Equation.3">
              <p:embed/>
            </p:oleObj>
          </a:graphicData>
        </a:graphic>
      </p:graphicFrame>
      <p:grpSp>
        <p:nvGrpSpPr>
          <p:cNvPr id="167" name="Group 166"/>
          <p:cNvGrpSpPr/>
          <p:nvPr/>
        </p:nvGrpSpPr>
        <p:grpSpPr>
          <a:xfrm>
            <a:off x="6288111" y="5072085"/>
            <a:ext cx="2117755" cy="1533546"/>
            <a:chOff x="6507189" y="5218137"/>
            <a:chExt cx="2117755" cy="1533546"/>
          </a:xfrm>
        </p:grpSpPr>
        <p:sp>
          <p:nvSpPr>
            <p:cNvPr id="148" name="Oval 147"/>
            <p:cNvSpPr/>
            <p:nvPr/>
          </p:nvSpPr>
          <p:spPr>
            <a:xfrm>
              <a:off x="7054884" y="5546754"/>
              <a:ext cx="949338" cy="120492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0" name="Straight Arrow Connector 149"/>
            <p:cNvCxnSpPr/>
            <p:nvPr/>
          </p:nvCxnSpPr>
          <p:spPr>
            <a:xfrm>
              <a:off x="7602579" y="6130962"/>
              <a:ext cx="80328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 rot="16200000" flipV="1">
              <a:off x="7200936" y="5729319"/>
              <a:ext cx="511182" cy="292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 rot="5400000" flipH="1" flipV="1">
              <a:off x="7547809" y="5565010"/>
              <a:ext cx="620721" cy="5111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104460" name="Object 6"/>
            <p:cNvGraphicFramePr>
              <a:graphicFrameLocks noChangeAspect="1"/>
            </p:cNvGraphicFramePr>
            <p:nvPr/>
          </p:nvGraphicFramePr>
          <p:xfrm>
            <a:off x="7858170" y="5218137"/>
            <a:ext cx="766774" cy="292104"/>
          </p:xfrm>
          <a:graphic>
            <a:graphicData uri="http://schemas.openxmlformats.org/presentationml/2006/ole">
              <p:oleObj spid="_x0000_s104502" name="Equation" r:id="rId7" imgW="507780" imgH="215806" progId="Equation.3">
                <p:embed/>
              </p:oleObj>
            </a:graphicData>
          </a:graphic>
        </p:graphicFrame>
        <p:graphicFrame>
          <p:nvGraphicFramePr>
            <p:cNvPr id="104461" name="Object 13"/>
            <p:cNvGraphicFramePr>
              <a:graphicFrameLocks noChangeAspect="1"/>
            </p:cNvGraphicFramePr>
            <p:nvPr/>
          </p:nvGraphicFramePr>
          <p:xfrm>
            <a:off x="7237449" y="5802345"/>
            <a:ext cx="182565" cy="292104"/>
          </p:xfrm>
          <a:graphic>
            <a:graphicData uri="http://schemas.openxmlformats.org/presentationml/2006/ole">
              <p:oleObj spid="_x0000_s104503" name="Equation" r:id="rId8" imgW="139579" imgH="215713" progId="Equation.3">
                <p:embed/>
              </p:oleObj>
            </a:graphicData>
          </a:graphic>
        </p:graphicFrame>
        <p:graphicFrame>
          <p:nvGraphicFramePr>
            <p:cNvPr id="104462" name="Object 14"/>
            <p:cNvGraphicFramePr>
              <a:graphicFrameLocks noChangeAspect="1"/>
            </p:cNvGraphicFramePr>
            <p:nvPr/>
          </p:nvGraphicFramePr>
          <p:xfrm>
            <a:off x="8405865" y="5984910"/>
            <a:ext cx="198437" cy="292100"/>
          </p:xfrm>
          <a:graphic>
            <a:graphicData uri="http://schemas.openxmlformats.org/presentationml/2006/ole">
              <p:oleObj spid="_x0000_s104504" name="Equation" r:id="rId9" imgW="152268" imgH="215713" progId="Equation.3">
                <p:embed/>
              </p:oleObj>
            </a:graphicData>
          </a:graphic>
        </p:graphicFrame>
        <p:sp>
          <p:nvSpPr>
            <p:cNvPr id="162" name="Arc 161"/>
            <p:cNvSpPr/>
            <p:nvPr/>
          </p:nvSpPr>
          <p:spPr>
            <a:xfrm>
              <a:off x="7346988" y="5656293"/>
              <a:ext cx="365130" cy="401643"/>
            </a:xfrm>
            <a:prstGeom prst="arc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Arrow Connector 163"/>
            <p:cNvCxnSpPr/>
            <p:nvPr/>
          </p:nvCxnSpPr>
          <p:spPr>
            <a:xfrm>
              <a:off x="6507189" y="6751683"/>
              <a:ext cx="2117754" cy="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Slide Number Placeholder 1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60" name="Right Arrow 159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499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00" name="Rectangle 52"/>
          <p:cNvSpPr>
            <a:spLocks noChangeArrowheads="1"/>
          </p:cNvSpPr>
          <p:nvPr/>
        </p:nvSpPr>
        <p:spPr bwMode="auto">
          <a:xfrm>
            <a:off x="0" y="846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02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03" name="Rectangle 55"/>
          <p:cNvSpPr>
            <a:spLocks noChangeArrowheads="1"/>
          </p:cNvSpPr>
          <p:nvPr/>
        </p:nvSpPr>
        <p:spPr bwMode="auto">
          <a:xfrm>
            <a:off x="0" y="846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06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05" name="Picture 5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612" y="2600908"/>
            <a:ext cx="2530475" cy="388938"/>
          </a:xfrm>
          <a:prstGeom prst="rect">
            <a:avLst/>
          </a:prstGeom>
          <a:noFill/>
        </p:spPr>
      </p:pic>
      <p:sp>
        <p:nvSpPr>
          <p:cNvPr id="104507" name="Rectangle 59"/>
          <p:cNvSpPr>
            <a:spLocks noChangeArrowheads="1"/>
          </p:cNvSpPr>
          <p:nvPr/>
        </p:nvSpPr>
        <p:spPr bwMode="auto">
          <a:xfrm>
            <a:off x="0" y="846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642968" y="759349"/>
            <a:ext cx="6119812" cy="953540"/>
            <a:chOff x="642968" y="759349"/>
            <a:chExt cx="6119812" cy="953540"/>
          </a:xfrm>
        </p:grpSpPr>
        <p:graphicFrame>
          <p:nvGraphicFramePr>
            <p:cNvPr id="208900" name="Object 6"/>
            <p:cNvGraphicFramePr>
              <a:graphicFrameLocks noChangeAspect="1"/>
            </p:cNvGraphicFramePr>
            <p:nvPr/>
          </p:nvGraphicFramePr>
          <p:xfrm>
            <a:off x="642968" y="1101700"/>
            <a:ext cx="6119812" cy="501650"/>
          </p:xfrm>
          <a:graphic>
            <a:graphicData uri="http://schemas.openxmlformats.org/presentationml/2006/ole">
              <p:oleObj spid="_x0000_s208958" name="Equation" r:id="rId3" imgW="2565400" imgH="241300" progId="Equation.3">
                <p:embed/>
              </p:oleObj>
            </a:graphicData>
          </a:graphic>
        </p:graphicFrame>
        <p:cxnSp>
          <p:nvCxnSpPr>
            <p:cNvPr id="144" name="Straight Arrow Connector 143"/>
            <p:cNvCxnSpPr/>
            <p:nvPr/>
          </p:nvCxnSpPr>
          <p:spPr>
            <a:xfrm rot="5400000" flipH="1" flipV="1">
              <a:off x="2764607" y="1000886"/>
              <a:ext cx="693747" cy="657234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rot="5400000" flipH="1" flipV="1">
              <a:off x="4042562" y="1037399"/>
              <a:ext cx="693747" cy="657234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3367071" y="759349"/>
              <a:ext cx="2555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0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645026" y="795862"/>
              <a:ext cx="2555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0</a:t>
              </a:r>
              <a:endParaRPr lang="en-US" dirty="0">
                <a:solidFill>
                  <a:srgbClr val="00B0F0"/>
                </a:solidFill>
              </a:endParaRPr>
            </a:p>
          </p:txBody>
        </p:sp>
      </p:grpSp>
      <p:graphicFrame>
        <p:nvGraphicFramePr>
          <p:cNvPr id="149" name="Object 6"/>
          <p:cNvGraphicFramePr>
            <a:graphicFrameLocks noChangeAspect="1"/>
          </p:cNvGraphicFramePr>
          <p:nvPr/>
        </p:nvGraphicFramePr>
        <p:xfrm>
          <a:off x="877907" y="1778022"/>
          <a:ext cx="5118100" cy="3221037"/>
        </p:xfrm>
        <a:graphic>
          <a:graphicData uri="http://schemas.openxmlformats.org/presentationml/2006/ole">
            <p:oleObj spid="_x0000_s208959" name="Equation" r:id="rId4" imgW="2146300" imgH="1549400" progId="Equation.3">
              <p:embed/>
            </p:oleObj>
          </a:graphicData>
        </a:graphic>
      </p:graphicFrame>
      <p:grpSp>
        <p:nvGrpSpPr>
          <p:cNvPr id="189" name="Group 188"/>
          <p:cNvGrpSpPr/>
          <p:nvPr/>
        </p:nvGrpSpPr>
        <p:grpSpPr>
          <a:xfrm>
            <a:off x="5192721" y="4816494"/>
            <a:ext cx="2848014" cy="1589105"/>
            <a:chOff x="5192721" y="4816494"/>
            <a:chExt cx="2848014" cy="1589105"/>
          </a:xfrm>
        </p:grpSpPr>
        <p:grpSp>
          <p:nvGrpSpPr>
            <p:cNvPr id="165" name="Group 164"/>
            <p:cNvGrpSpPr/>
            <p:nvPr/>
          </p:nvGrpSpPr>
          <p:grpSpPr>
            <a:xfrm>
              <a:off x="5192721" y="4816494"/>
              <a:ext cx="2848014" cy="1589105"/>
              <a:chOff x="5740416" y="4797448"/>
              <a:chExt cx="2848014" cy="1589105"/>
            </a:xfrm>
          </p:grpSpPr>
          <p:grpSp>
            <p:nvGrpSpPr>
              <p:cNvPr id="166" name="Group 149"/>
              <p:cNvGrpSpPr/>
              <p:nvPr/>
            </p:nvGrpSpPr>
            <p:grpSpPr>
              <a:xfrm>
                <a:off x="5740416" y="4853007"/>
                <a:ext cx="2848014" cy="1533546"/>
                <a:chOff x="5776929" y="5218137"/>
                <a:chExt cx="2848014" cy="1533546"/>
              </a:xfrm>
            </p:grpSpPr>
            <p:sp>
              <p:nvSpPr>
                <p:cNvPr id="181" name="Oval 180"/>
                <p:cNvSpPr/>
                <p:nvPr/>
              </p:nvSpPr>
              <p:spPr>
                <a:xfrm>
                  <a:off x="6799293" y="5218137"/>
                  <a:ext cx="1204929" cy="1204929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3" name="Straight Arrow Connector 182"/>
                <p:cNvCxnSpPr/>
                <p:nvPr/>
              </p:nvCxnSpPr>
              <p:spPr>
                <a:xfrm rot="16200000" flipV="1">
                  <a:off x="7000118" y="5382449"/>
                  <a:ext cx="511179" cy="401640"/>
                </a:xfrm>
                <a:prstGeom prst="straightConnector1">
                  <a:avLst/>
                </a:prstGeom>
                <a:ln>
                  <a:prstDash val="dash"/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Arrow Connector 183"/>
                <p:cNvCxnSpPr/>
                <p:nvPr/>
              </p:nvCxnSpPr>
              <p:spPr>
                <a:xfrm rot="10800000">
                  <a:off x="5922980" y="5546754"/>
                  <a:ext cx="584209" cy="18256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85" name="Object 14"/>
                <p:cNvGraphicFramePr>
                  <a:graphicFrameLocks noChangeAspect="1"/>
                </p:cNvGraphicFramePr>
                <p:nvPr/>
              </p:nvGraphicFramePr>
              <p:xfrm>
                <a:off x="6178551" y="5273680"/>
                <a:ext cx="198437" cy="327025"/>
              </p:xfrm>
              <a:graphic>
                <a:graphicData uri="http://schemas.openxmlformats.org/presentationml/2006/ole">
                  <p:oleObj spid="_x0000_s208960" name="Equation" r:id="rId5" imgW="152334" imgH="241195" progId="Equation.3">
                    <p:embed/>
                  </p:oleObj>
                </a:graphicData>
              </a:graphic>
            </p:graphicFrame>
            <p:cxnSp>
              <p:nvCxnSpPr>
                <p:cNvPr id="186" name="Straight Arrow Connector 185"/>
                <p:cNvCxnSpPr/>
                <p:nvPr/>
              </p:nvCxnSpPr>
              <p:spPr>
                <a:xfrm>
                  <a:off x="5776929" y="6057936"/>
                  <a:ext cx="2848014" cy="693747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68" name="Object 6"/>
              <p:cNvGraphicFramePr>
                <a:graphicFrameLocks noChangeAspect="1"/>
              </p:cNvGraphicFramePr>
              <p:nvPr/>
            </p:nvGraphicFramePr>
            <p:xfrm>
              <a:off x="6726267" y="5692806"/>
              <a:ext cx="230188" cy="188912"/>
            </p:xfrm>
            <a:graphic>
              <a:graphicData uri="http://schemas.openxmlformats.org/presentationml/2006/ole">
                <p:oleObj spid="_x0000_s208961" name="Equation" r:id="rId6" imgW="152334" imgH="139639" progId="Equation.3">
                  <p:embed/>
                </p:oleObj>
              </a:graphicData>
            </a:graphic>
          </p:graphicFrame>
          <p:graphicFrame>
            <p:nvGraphicFramePr>
              <p:cNvPr id="169" name="Object 6"/>
              <p:cNvGraphicFramePr>
                <a:graphicFrameLocks noChangeAspect="1"/>
              </p:cNvGraphicFramePr>
              <p:nvPr/>
            </p:nvGraphicFramePr>
            <p:xfrm>
              <a:off x="7091397" y="4797448"/>
              <a:ext cx="249238" cy="274637"/>
            </p:xfrm>
            <a:graphic>
              <a:graphicData uri="http://schemas.openxmlformats.org/presentationml/2006/ole">
                <p:oleObj spid="_x0000_s208962" name="Equation" r:id="rId7" imgW="164957" imgH="203024" progId="Equation.3">
                  <p:embed/>
                </p:oleObj>
              </a:graphicData>
            </a:graphic>
          </p:graphicFrame>
          <p:graphicFrame>
            <p:nvGraphicFramePr>
              <p:cNvPr id="170" name="Object 6"/>
              <p:cNvGraphicFramePr>
                <a:graphicFrameLocks noChangeAspect="1"/>
              </p:cNvGraphicFramePr>
              <p:nvPr/>
            </p:nvGraphicFramePr>
            <p:xfrm>
              <a:off x="7127910" y="5619780"/>
              <a:ext cx="230188" cy="223837"/>
            </p:xfrm>
            <a:graphic>
              <a:graphicData uri="http://schemas.openxmlformats.org/presentationml/2006/ole">
                <p:oleObj spid="_x0000_s208963" name="Equation" r:id="rId8" imgW="152268" imgH="164957" progId="Equation.3">
                  <p:embed/>
                </p:oleObj>
              </a:graphicData>
            </a:graphic>
          </p:graphicFrame>
          <p:graphicFrame>
            <p:nvGraphicFramePr>
              <p:cNvPr id="171" name="Object 13"/>
              <p:cNvGraphicFramePr>
                <a:graphicFrameLocks noChangeAspect="1"/>
              </p:cNvGraphicFramePr>
              <p:nvPr/>
            </p:nvGraphicFramePr>
            <p:xfrm>
              <a:off x="7566066" y="4976837"/>
              <a:ext cx="249238" cy="241300"/>
            </p:xfrm>
            <a:graphic>
              <a:graphicData uri="http://schemas.openxmlformats.org/presentationml/2006/ole">
                <p:oleObj spid="_x0000_s208964" name="Equation" r:id="rId9" imgW="164814" imgH="177492" progId="Equation.3">
                  <p:embed/>
                </p:oleObj>
              </a:graphicData>
            </a:graphic>
          </p:graphicFrame>
          <p:graphicFrame>
            <p:nvGraphicFramePr>
              <p:cNvPr id="177" name="Object 14"/>
              <p:cNvGraphicFramePr>
                <a:graphicFrameLocks noChangeAspect="1"/>
              </p:cNvGraphicFramePr>
              <p:nvPr/>
            </p:nvGraphicFramePr>
            <p:xfrm>
              <a:off x="7420014" y="5437215"/>
              <a:ext cx="230187" cy="219078"/>
            </p:xfrm>
            <a:graphic>
              <a:graphicData uri="http://schemas.openxmlformats.org/presentationml/2006/ole">
                <p:oleObj spid="_x0000_s208965" name="Equation" r:id="rId10" imgW="152202" imgH="177569" progId="Equation.3">
                  <p:embed/>
                </p:oleObj>
              </a:graphicData>
            </a:graphic>
          </p:graphicFrame>
          <p:sp>
            <p:nvSpPr>
              <p:cNvPr id="178" name="Arc 177"/>
              <p:cNvSpPr/>
              <p:nvPr/>
            </p:nvSpPr>
            <p:spPr>
              <a:xfrm>
                <a:off x="7200936" y="4853007"/>
                <a:ext cx="401643" cy="109539"/>
              </a:xfrm>
              <a:prstGeom prst="arc">
                <a:avLst/>
              </a:prstGeom>
              <a:ln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7" name="Straight Arrow Connector 186"/>
            <p:cNvCxnSpPr/>
            <p:nvPr/>
          </p:nvCxnSpPr>
          <p:spPr>
            <a:xfrm rot="10800000" flipV="1">
              <a:off x="6872320" y="5108598"/>
              <a:ext cx="407753" cy="365130"/>
            </a:xfrm>
            <a:prstGeom prst="straightConnector1">
              <a:avLst/>
            </a:prstGeom>
            <a:ln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8" name="Straight Arrow Connector 197"/>
          <p:cNvCxnSpPr/>
          <p:nvPr/>
        </p:nvCxnSpPr>
        <p:spPr>
          <a:xfrm rot="10800000" flipV="1">
            <a:off x="6397651" y="5473728"/>
            <a:ext cx="474669" cy="438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7" name="Slide Number Placeholder 1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72" name="Right Arrow 171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1019143"/>
            <a:ext cx="8507529" cy="37243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So                     is the acceleration in the inertial reference frame. We can work out what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ω</a:t>
            </a:r>
            <a:r>
              <a:rPr lang="en-US" dirty="0" smtClean="0"/>
              <a:t> is..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Thus    is of magnitude       and is always directed toward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the center of the rolling wheel.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6081" name="Object 17"/>
          <p:cNvGraphicFramePr>
            <a:graphicFrameLocks noChangeAspect="1"/>
          </p:cNvGraphicFramePr>
          <p:nvPr/>
        </p:nvGraphicFramePr>
        <p:xfrm>
          <a:off x="1123926" y="971522"/>
          <a:ext cx="1695450" cy="449263"/>
        </p:xfrm>
        <a:graphic>
          <a:graphicData uri="http://schemas.openxmlformats.org/presentationml/2006/ole">
            <p:oleObj spid="_x0000_s426010" name="Equation" r:id="rId3" imgW="710891" imgH="215806" progId="Equation.3">
              <p:embed/>
            </p:oleObj>
          </a:graphicData>
        </a:graphic>
      </p:graphicFrame>
      <p:graphicFrame>
        <p:nvGraphicFramePr>
          <p:cNvPr id="424967" name="Object 17"/>
          <p:cNvGraphicFramePr>
            <a:graphicFrameLocks noChangeAspect="1"/>
          </p:cNvGraphicFramePr>
          <p:nvPr/>
        </p:nvGraphicFramePr>
        <p:xfrm>
          <a:off x="774648" y="1876417"/>
          <a:ext cx="5449888" cy="1004888"/>
        </p:xfrm>
        <a:graphic>
          <a:graphicData uri="http://schemas.openxmlformats.org/presentationml/2006/ole">
            <p:oleObj spid="_x0000_s426011" name="Equation" r:id="rId4" imgW="2286000" imgH="482600" progId="Equation.3">
              <p:embed/>
            </p:oleObj>
          </a:graphicData>
        </a:graphic>
      </p:graphicFrame>
      <p:graphicFrame>
        <p:nvGraphicFramePr>
          <p:cNvPr id="424968" name="Object 17"/>
          <p:cNvGraphicFramePr>
            <a:graphicFrameLocks noChangeAspect="1"/>
          </p:cNvGraphicFramePr>
          <p:nvPr/>
        </p:nvGraphicFramePr>
        <p:xfrm>
          <a:off x="1504908" y="3136883"/>
          <a:ext cx="301625" cy="369888"/>
        </p:xfrm>
        <a:graphic>
          <a:graphicData uri="http://schemas.openxmlformats.org/presentationml/2006/ole">
            <p:oleObj spid="_x0000_s426012" name="Equation" r:id="rId5" imgW="126725" imgH="177415" progId="Equation.3">
              <p:embed/>
            </p:oleObj>
          </a:graphicData>
        </a:graphic>
      </p:graphicFrame>
      <p:graphicFrame>
        <p:nvGraphicFramePr>
          <p:cNvPr id="424969" name="Object 17"/>
          <p:cNvGraphicFramePr>
            <a:graphicFrameLocks noChangeAspect="1"/>
          </p:cNvGraphicFramePr>
          <p:nvPr/>
        </p:nvGraphicFramePr>
        <p:xfrm>
          <a:off x="4024313" y="2917818"/>
          <a:ext cx="576262" cy="873125"/>
        </p:xfrm>
        <a:graphic>
          <a:graphicData uri="http://schemas.openxmlformats.org/presentationml/2006/ole">
            <p:oleObj spid="_x0000_s426013" name="Equation" r:id="rId6" imgW="241195" imgH="418918" progId="Equation.3">
              <p:embed/>
            </p:oleObj>
          </a:graphicData>
        </a:graphic>
      </p:graphicFrame>
      <p:sp>
        <p:nvSpPr>
          <p:cNvPr id="145" name="Slide Number Placeholder 1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727038"/>
            <a:ext cx="8507529" cy="598813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 bicycle travels with constant speed around a track of radius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ρ</a:t>
            </a:r>
            <a:r>
              <a:rPr lang="en-US" dirty="0" smtClean="0"/>
              <a:t>. What is the acceleration of the highest point on one of its wheels?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Let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dirty="0" smtClean="0"/>
              <a:t> denote the speed of the bicycle and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the radius of the wheel.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Acceleration of the moving origin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dirty="0" smtClean="0"/>
              <a:t> is given by: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4024" name="Object 6"/>
          <p:cNvGraphicFramePr>
            <a:graphicFrameLocks noChangeAspect="1"/>
          </p:cNvGraphicFramePr>
          <p:nvPr/>
        </p:nvGraphicFramePr>
        <p:xfrm>
          <a:off x="3095836" y="3032956"/>
          <a:ext cx="1393825" cy="871537"/>
        </p:xfrm>
        <a:graphic>
          <a:graphicData uri="http://schemas.openxmlformats.org/presentationml/2006/ole">
            <p:oleObj spid="_x0000_s214096" name="Equation" r:id="rId3" imgW="583947" imgH="418918" progId="Equation.3">
              <p:embed/>
            </p:oleObj>
          </a:graphicData>
        </a:graphic>
      </p:graphicFrame>
      <p:graphicFrame>
        <p:nvGraphicFramePr>
          <p:cNvPr id="214025" name="Object 6"/>
          <p:cNvGraphicFramePr>
            <a:graphicFrameLocks noChangeAspect="1"/>
          </p:cNvGraphicFramePr>
          <p:nvPr/>
        </p:nvGraphicFramePr>
        <p:xfrm>
          <a:off x="666750" y="4152900"/>
          <a:ext cx="1779588" cy="2349500"/>
        </p:xfrm>
        <a:graphic>
          <a:graphicData uri="http://schemas.openxmlformats.org/presentationml/2006/ole">
            <p:oleObj spid="_x0000_s214097" name="Equation" r:id="rId4" imgW="749300" imgH="1130300" progId="Equation.3">
              <p:embed/>
            </p:oleObj>
          </a:graphicData>
        </a:graphic>
      </p:graphicFrame>
      <p:sp>
        <p:nvSpPr>
          <p:cNvPr id="178" name="TextBox 177"/>
          <p:cNvSpPr txBox="1"/>
          <p:nvPr/>
        </p:nvSpPr>
        <p:spPr>
          <a:xfrm>
            <a:off x="6616729" y="4633929"/>
            <a:ext cx="2190779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dirty="0" smtClean="0">
                <a:latin typeface="+mn-lt"/>
              </a:rPr>
              <a:t>Wheel rolling on   </a:t>
            </a:r>
          </a:p>
          <a:p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a curved track.</a:t>
            </a:r>
          </a:p>
          <a:p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dirty="0" smtClean="0">
                <a:latin typeface="+mn-lt"/>
              </a:rPr>
              <a:t>The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dirty="0" smtClean="0">
                <a:latin typeface="Cambria Math"/>
                <a:ea typeface="Cambria Math"/>
              </a:rPr>
              <a:t>́</a:t>
            </a:r>
            <a:r>
              <a:rPr lang="en-US" dirty="0" smtClean="0">
                <a:latin typeface="+mn-lt"/>
              </a:rPr>
              <a:t>- axis  </a:t>
            </a:r>
          </a:p>
          <a:p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remains vertical </a:t>
            </a:r>
          </a:p>
          <a:p>
            <a:r>
              <a:rPr lang="en-US" dirty="0" smtClean="0"/>
              <a:t>  </a:t>
            </a:r>
            <a:r>
              <a:rPr lang="en-US" dirty="0" smtClean="0">
                <a:latin typeface="+mn-lt"/>
              </a:rPr>
              <a:t>as the wheel turns.</a:t>
            </a:r>
          </a:p>
        </p:txBody>
      </p:sp>
      <p:grpSp>
        <p:nvGrpSpPr>
          <p:cNvPr id="201" name="Group 200"/>
          <p:cNvGrpSpPr/>
          <p:nvPr/>
        </p:nvGrpSpPr>
        <p:grpSpPr>
          <a:xfrm>
            <a:off x="3987792" y="4305313"/>
            <a:ext cx="2628936" cy="2336832"/>
            <a:chOff x="3987792" y="4305312"/>
            <a:chExt cx="2628936" cy="2336832"/>
          </a:xfrm>
        </p:grpSpPr>
        <p:grpSp>
          <p:nvGrpSpPr>
            <p:cNvPr id="182" name="Group 181"/>
            <p:cNvGrpSpPr/>
            <p:nvPr/>
          </p:nvGrpSpPr>
          <p:grpSpPr>
            <a:xfrm>
              <a:off x="3987792" y="4305312"/>
              <a:ext cx="2628936" cy="2336832"/>
              <a:chOff x="5046669" y="4560903"/>
              <a:chExt cx="2628936" cy="2446371"/>
            </a:xfrm>
          </p:grpSpPr>
          <p:grpSp>
            <p:nvGrpSpPr>
              <p:cNvPr id="183" name="Group 145"/>
              <p:cNvGrpSpPr/>
              <p:nvPr/>
            </p:nvGrpSpPr>
            <p:grpSpPr>
              <a:xfrm>
                <a:off x="5667390" y="4816494"/>
                <a:ext cx="1789137" cy="1460520"/>
                <a:chOff x="6324624" y="5291163"/>
                <a:chExt cx="1789137" cy="1460520"/>
              </a:xfrm>
            </p:grpSpPr>
            <p:sp>
              <p:nvSpPr>
                <p:cNvPr id="194" name="Oval 193"/>
                <p:cNvSpPr/>
                <p:nvPr/>
              </p:nvSpPr>
              <p:spPr>
                <a:xfrm>
                  <a:off x="7054884" y="5546754"/>
                  <a:ext cx="949338" cy="1204929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5" name="Straight Arrow Connector 194"/>
                <p:cNvCxnSpPr/>
                <p:nvPr/>
              </p:nvCxnSpPr>
              <p:spPr>
                <a:xfrm>
                  <a:off x="7529553" y="6130962"/>
                  <a:ext cx="584208" cy="54769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Arrow Connector 195"/>
                <p:cNvCxnSpPr/>
                <p:nvPr/>
              </p:nvCxnSpPr>
              <p:spPr>
                <a:xfrm flipH="1">
                  <a:off x="6792167" y="6132553"/>
                  <a:ext cx="737394" cy="2471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Arrow Connector 196"/>
                <p:cNvCxnSpPr/>
                <p:nvPr/>
              </p:nvCxnSpPr>
              <p:spPr>
                <a:xfrm rot="5400000" flipH="1" flipV="1">
                  <a:off x="7109655" y="5711062"/>
                  <a:ext cx="839799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98" name="Object 14"/>
                <p:cNvGraphicFramePr>
                  <a:graphicFrameLocks noChangeAspect="1"/>
                </p:cNvGraphicFramePr>
                <p:nvPr/>
              </p:nvGraphicFramePr>
              <p:xfrm>
                <a:off x="6324624" y="5327676"/>
                <a:ext cx="198437" cy="292100"/>
              </p:xfrm>
              <a:graphic>
                <a:graphicData uri="http://schemas.openxmlformats.org/presentationml/2006/ole">
                  <p:oleObj spid="_x0000_s214098" name="Equation" r:id="rId5" imgW="152268" imgH="215713" progId="Equation.3">
                    <p:embed/>
                  </p:oleObj>
                </a:graphicData>
              </a:graphic>
            </p:graphicFrame>
            <p:sp>
              <p:nvSpPr>
                <p:cNvPr id="199" name="Arc 198"/>
                <p:cNvSpPr/>
                <p:nvPr/>
              </p:nvSpPr>
              <p:spPr>
                <a:xfrm>
                  <a:off x="7346988" y="5765832"/>
                  <a:ext cx="365130" cy="401643"/>
                </a:xfrm>
                <a:prstGeom prst="arc">
                  <a:avLst>
                    <a:gd name="adj1" fmla="val 12737346"/>
                    <a:gd name="adj2" fmla="val 19173945"/>
                  </a:avLst>
                </a:prstGeom>
                <a:ln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aphicFrame>
            <p:nvGraphicFramePr>
              <p:cNvPr id="184" name="Object 14"/>
              <p:cNvGraphicFramePr>
                <a:graphicFrameLocks noChangeAspect="1"/>
              </p:cNvGraphicFramePr>
              <p:nvPr/>
            </p:nvGraphicFramePr>
            <p:xfrm>
              <a:off x="6872319" y="5456261"/>
              <a:ext cx="230187" cy="219078"/>
            </p:xfrm>
            <a:graphic>
              <a:graphicData uri="http://schemas.openxmlformats.org/presentationml/2006/ole">
                <p:oleObj spid="_x0000_s214099" name="Equation" r:id="rId6" imgW="152202" imgH="177569" progId="Equation.3">
                  <p:embed/>
                </p:oleObj>
              </a:graphicData>
            </a:graphic>
          </p:graphicFrame>
          <p:cxnSp>
            <p:nvCxnSpPr>
              <p:cNvPr id="185" name="Straight Arrow Connector 184"/>
              <p:cNvCxnSpPr/>
              <p:nvPr/>
            </p:nvCxnSpPr>
            <p:spPr>
              <a:xfrm rot="10800000">
                <a:off x="5849955" y="5072086"/>
                <a:ext cx="511184" cy="29210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aphicFrame>
            <p:nvGraphicFramePr>
              <p:cNvPr id="186" name="Object 6"/>
              <p:cNvGraphicFramePr>
                <a:graphicFrameLocks noChangeAspect="1"/>
              </p:cNvGraphicFramePr>
              <p:nvPr/>
            </p:nvGraphicFramePr>
            <p:xfrm>
              <a:off x="7426367" y="6057936"/>
              <a:ext cx="249238" cy="274637"/>
            </p:xfrm>
            <a:graphic>
              <a:graphicData uri="http://schemas.openxmlformats.org/presentationml/2006/ole">
                <p:oleObj spid="_x0000_s214100" name="Equation" r:id="rId7" imgW="164957" imgH="203024" progId="Equation.3">
                  <p:embed/>
                </p:oleObj>
              </a:graphicData>
            </a:graphic>
          </p:graphicFrame>
          <p:graphicFrame>
            <p:nvGraphicFramePr>
              <p:cNvPr id="187" name="Object 6"/>
              <p:cNvGraphicFramePr>
                <a:graphicFrameLocks noChangeAspect="1"/>
              </p:cNvGraphicFramePr>
              <p:nvPr/>
            </p:nvGraphicFramePr>
            <p:xfrm>
              <a:off x="6788183" y="4560903"/>
              <a:ext cx="230188" cy="223837"/>
            </p:xfrm>
            <a:graphic>
              <a:graphicData uri="http://schemas.openxmlformats.org/presentationml/2006/ole">
                <p:oleObj spid="_x0000_s214101" name="Equation" r:id="rId8" imgW="152268" imgH="164957" progId="Equation.3">
                  <p:embed/>
                </p:oleObj>
              </a:graphicData>
            </a:graphic>
          </p:graphicFrame>
          <p:graphicFrame>
            <p:nvGraphicFramePr>
              <p:cNvPr id="188" name="Object 13"/>
              <p:cNvGraphicFramePr>
                <a:graphicFrameLocks noChangeAspect="1"/>
              </p:cNvGraphicFramePr>
              <p:nvPr/>
            </p:nvGraphicFramePr>
            <p:xfrm>
              <a:off x="5954913" y="5603481"/>
              <a:ext cx="249238" cy="241301"/>
            </p:xfrm>
            <a:graphic>
              <a:graphicData uri="http://schemas.openxmlformats.org/presentationml/2006/ole">
                <p:oleObj spid="_x0000_s214102" name="Equation" r:id="rId9" imgW="164814" imgH="177492" progId="Equation.3">
                  <p:embed/>
                </p:oleObj>
              </a:graphicData>
            </a:graphic>
          </p:graphicFrame>
          <p:graphicFrame>
            <p:nvGraphicFramePr>
              <p:cNvPr id="189" name="Object 6"/>
              <p:cNvGraphicFramePr>
                <a:graphicFrameLocks noChangeAspect="1"/>
              </p:cNvGraphicFramePr>
              <p:nvPr/>
            </p:nvGraphicFramePr>
            <p:xfrm>
              <a:off x="6872319" y="4962546"/>
              <a:ext cx="230187" cy="219078"/>
            </p:xfrm>
            <a:graphic>
              <a:graphicData uri="http://schemas.openxmlformats.org/presentationml/2006/ole">
                <p:oleObj spid="_x0000_s214103" name="Equation" r:id="rId10" imgW="152268" imgH="164957" progId="Equation.3">
                  <p:embed/>
                </p:oleObj>
              </a:graphicData>
            </a:graphic>
          </p:graphicFrame>
          <p:sp>
            <p:nvSpPr>
              <p:cNvPr id="190" name="Arc 189"/>
              <p:cNvSpPr/>
              <p:nvPr/>
            </p:nvSpPr>
            <p:spPr>
              <a:xfrm>
                <a:off x="5521338" y="5984910"/>
                <a:ext cx="1241442" cy="1022364"/>
              </a:xfrm>
              <a:prstGeom prst="arc">
                <a:avLst>
                  <a:gd name="adj1" fmla="val 13749214"/>
                  <a:gd name="adj2" fmla="val 972426"/>
                </a:avLst>
              </a:prstGeom>
              <a:ln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1" name="Straight Arrow Connector 190"/>
              <p:cNvCxnSpPr/>
              <p:nvPr/>
            </p:nvCxnSpPr>
            <p:spPr>
              <a:xfrm rot="10800000" flipV="1">
                <a:off x="5302260" y="6169065"/>
                <a:ext cx="1277962" cy="436566"/>
              </a:xfrm>
              <a:prstGeom prst="straightConnector1">
                <a:avLst/>
              </a:prstGeom>
              <a:ln>
                <a:headEnd type="none"/>
                <a:tailEnd type="oval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aphicFrame>
            <p:nvGraphicFramePr>
              <p:cNvPr id="192" name="Object 19"/>
              <p:cNvGraphicFramePr>
                <a:graphicFrameLocks noChangeAspect="1"/>
              </p:cNvGraphicFramePr>
              <p:nvPr/>
            </p:nvGraphicFramePr>
            <p:xfrm>
              <a:off x="5703903" y="6240501"/>
              <a:ext cx="230188" cy="219075"/>
            </p:xfrm>
            <a:graphic>
              <a:graphicData uri="http://schemas.openxmlformats.org/presentationml/2006/ole">
                <p:oleObj spid="_x0000_s214104" name="Equation" r:id="rId11" imgW="152268" imgH="164957" progId="Equation.3">
                  <p:embed/>
                </p:oleObj>
              </a:graphicData>
            </a:graphic>
          </p:graphicFrame>
          <p:graphicFrame>
            <p:nvGraphicFramePr>
              <p:cNvPr id="193" name="Object 20"/>
              <p:cNvGraphicFramePr>
                <a:graphicFrameLocks noChangeAspect="1"/>
              </p:cNvGraphicFramePr>
              <p:nvPr/>
            </p:nvGraphicFramePr>
            <p:xfrm>
              <a:off x="5046669" y="6496092"/>
              <a:ext cx="230188" cy="236538"/>
            </p:xfrm>
            <a:graphic>
              <a:graphicData uri="http://schemas.openxmlformats.org/presentationml/2006/ole">
                <p:oleObj spid="_x0000_s214105" name="Equation" r:id="rId12" imgW="152202" imgH="177569" progId="Equation.3">
                  <p:embed/>
                </p:oleObj>
              </a:graphicData>
            </a:graphic>
          </p:graphicFrame>
        </p:grpSp>
        <p:cxnSp>
          <p:nvCxnSpPr>
            <p:cNvPr id="200" name="Straight Arrow Connector 199"/>
            <p:cNvCxnSpPr/>
            <p:nvPr/>
          </p:nvCxnSpPr>
          <p:spPr>
            <a:xfrm rot="5400000" flipH="1" flipV="1">
              <a:off x="5564664" y="5042384"/>
              <a:ext cx="497557" cy="1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5" name="Slide Number Placeholder 1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66" name="Right Arrow 165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097" name="Rectangle 8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4098" name="Rectangle 82"/>
          <p:cNvSpPr>
            <a:spLocks noChangeArrowheads="1"/>
          </p:cNvSpPr>
          <p:nvPr/>
        </p:nvSpPr>
        <p:spPr bwMode="auto">
          <a:xfrm>
            <a:off x="0" y="822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4100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4101" name="Rectangle 85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4103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4102" name="Picture 8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320988"/>
            <a:ext cx="1431925" cy="4032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836578"/>
            <a:ext cx="8507529" cy="55499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Coriolis acceleration is: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Because the angular velocity    is constant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transverse acceleration           is zero.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The centripetal acceleration is also zero because: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The net acceleration, relative to the ground, of the highest point in the wheel is: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60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5708560"/>
              </p:ext>
            </p:extLst>
          </p:nvPr>
        </p:nvGraphicFramePr>
        <p:xfrm>
          <a:off x="676275" y="1308100"/>
          <a:ext cx="5264150" cy="939800"/>
        </p:xfrm>
        <a:graphic>
          <a:graphicData uri="http://schemas.openxmlformats.org/presentationml/2006/ole">
            <p:oleObj spid="_x0000_s216107" name="Equation" r:id="rId4" imgW="2209800" imgH="457200" progId="">
              <p:embed/>
            </p:oleObj>
          </a:graphicData>
        </a:graphic>
      </p:graphicFrame>
      <p:graphicFrame>
        <p:nvGraphicFramePr>
          <p:cNvPr id="216078" name="Object 14"/>
          <p:cNvGraphicFramePr>
            <a:graphicFrameLocks noChangeAspect="1"/>
          </p:cNvGraphicFramePr>
          <p:nvPr/>
        </p:nvGraphicFramePr>
        <p:xfrm>
          <a:off x="4754565" y="2333610"/>
          <a:ext cx="363537" cy="369887"/>
        </p:xfrm>
        <a:graphic>
          <a:graphicData uri="http://schemas.openxmlformats.org/presentationml/2006/ole">
            <p:oleObj spid="_x0000_s216108" name="Equation" r:id="rId5" imgW="152202" imgH="177569" progId="Equation.3">
              <p:embed/>
            </p:oleObj>
          </a:graphicData>
        </a:graphic>
      </p:graphicFrame>
      <p:graphicFrame>
        <p:nvGraphicFramePr>
          <p:cNvPr id="216079" name="Object 15"/>
          <p:cNvGraphicFramePr>
            <a:graphicFrameLocks noChangeAspect="1"/>
          </p:cNvGraphicFramePr>
          <p:nvPr/>
        </p:nvGraphicFramePr>
        <p:xfrm>
          <a:off x="4465648" y="2735253"/>
          <a:ext cx="909638" cy="449263"/>
        </p:xfrm>
        <a:graphic>
          <a:graphicData uri="http://schemas.openxmlformats.org/presentationml/2006/ole">
            <p:oleObj spid="_x0000_s216109" name="Equation" r:id="rId6" imgW="380835" imgH="215806" progId="Equation.3">
              <p:embed/>
            </p:oleObj>
          </a:graphicData>
        </a:graphic>
      </p:graphicFrame>
      <p:graphicFrame>
        <p:nvGraphicFramePr>
          <p:cNvPr id="2160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61503779"/>
              </p:ext>
            </p:extLst>
          </p:nvPr>
        </p:nvGraphicFramePr>
        <p:xfrm>
          <a:off x="590550" y="3721100"/>
          <a:ext cx="5153025" cy="923925"/>
        </p:xfrm>
        <a:graphic>
          <a:graphicData uri="http://schemas.openxmlformats.org/presentationml/2006/ole">
            <p:oleObj spid="_x0000_s216110" name="Equation" r:id="rId7" imgW="2158920" imgH="444240" progId="">
              <p:embed/>
            </p:oleObj>
          </a:graphicData>
        </a:graphic>
      </p:graphicFrame>
      <p:graphicFrame>
        <p:nvGraphicFramePr>
          <p:cNvPr id="2160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5191786"/>
              </p:ext>
            </p:extLst>
          </p:nvPr>
        </p:nvGraphicFramePr>
        <p:xfrm>
          <a:off x="4227513" y="5291138"/>
          <a:ext cx="2849562" cy="923925"/>
        </p:xfrm>
        <a:graphic>
          <a:graphicData uri="http://schemas.openxmlformats.org/presentationml/2006/ole">
            <p:oleObj spid="_x0000_s216111" name="Equation" r:id="rId8" imgW="1193760" imgH="444240" progId="">
              <p:embed/>
            </p:oleObj>
          </a:graphicData>
        </a:graphic>
      </p:graphicFrame>
      <p:sp>
        <p:nvSpPr>
          <p:cNvPr id="146" name="Slide Number Placeholder 1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727038"/>
            <a:ext cx="8434503" cy="598813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 bug crawls outward with a constant speed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>
                <a:latin typeface="Cambria Math"/>
                <a:ea typeface="Cambria Math"/>
              </a:rPr>
              <a:t>́ </a:t>
            </a:r>
            <a:r>
              <a:rPr lang="en-US" dirty="0" smtClean="0"/>
              <a:t>along the spoke of a wheel that is rotating with constant angular velocity    about a vertical axis. Find all the apparent forces acting on the bug.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Let </a:t>
            </a:r>
            <a:r>
              <a:rPr lang="en-US" dirty="0" smtClean="0">
                <a:ea typeface="Cambria Math" pitchFamily="18" charset="0"/>
              </a:rPr>
              <a:t>us choose a coordinate system fixed on the wheel, and let the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́</a:t>
            </a:r>
            <a:r>
              <a:rPr lang="en-US" dirty="0" smtClean="0">
                <a:ea typeface="Cambria Math" pitchFamily="18" charset="0"/>
              </a:rPr>
              <a:t>–axis point along the spoke in question.</a:t>
            </a: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4024" name="Object 6"/>
          <p:cNvGraphicFramePr>
            <a:graphicFrameLocks noChangeAspect="1"/>
          </p:cNvGraphicFramePr>
          <p:nvPr/>
        </p:nvGraphicFramePr>
        <p:xfrm>
          <a:off x="1871631" y="2073262"/>
          <a:ext cx="363537" cy="369887"/>
        </p:xfrm>
        <a:graphic>
          <a:graphicData uri="http://schemas.openxmlformats.org/presentationml/2006/ole">
            <p:oleObj spid="_x0000_s427061" name="Equation" r:id="rId3" imgW="152202" imgH="177569" progId="Equation.3">
              <p:embed/>
            </p:oleObj>
          </a:graphicData>
        </a:graphic>
      </p:graphicFrame>
      <p:grpSp>
        <p:nvGrpSpPr>
          <p:cNvPr id="194" name="Group 193"/>
          <p:cNvGrpSpPr/>
          <p:nvPr/>
        </p:nvGrpSpPr>
        <p:grpSpPr>
          <a:xfrm>
            <a:off x="6361137" y="2716207"/>
            <a:ext cx="2154267" cy="1370027"/>
            <a:chOff x="6105546" y="5016526"/>
            <a:chExt cx="2154267" cy="1370027"/>
          </a:xfrm>
        </p:grpSpPr>
        <p:grpSp>
          <p:nvGrpSpPr>
            <p:cNvPr id="193" name="Group 192"/>
            <p:cNvGrpSpPr/>
            <p:nvPr/>
          </p:nvGrpSpPr>
          <p:grpSpPr>
            <a:xfrm>
              <a:off x="6105546" y="5016526"/>
              <a:ext cx="1497033" cy="1370027"/>
              <a:chOff x="6105546" y="4706955"/>
              <a:chExt cx="1497033" cy="1370027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6105546" y="4706955"/>
                <a:ext cx="1497033" cy="1370027"/>
                <a:chOff x="6105546" y="4706955"/>
                <a:chExt cx="1497033" cy="1370027"/>
              </a:xfrm>
            </p:grpSpPr>
            <p:grpSp>
              <p:nvGrpSpPr>
                <p:cNvPr id="145" name="Group 164"/>
                <p:cNvGrpSpPr/>
                <p:nvPr/>
              </p:nvGrpSpPr>
              <p:grpSpPr>
                <a:xfrm>
                  <a:off x="6105546" y="4706955"/>
                  <a:ext cx="1497033" cy="1370027"/>
                  <a:chOff x="6653241" y="4687909"/>
                  <a:chExt cx="1497033" cy="1370027"/>
                </a:xfrm>
              </p:grpSpPr>
              <p:grpSp>
                <p:nvGrpSpPr>
                  <p:cNvPr id="147" name="Group 149"/>
                  <p:cNvGrpSpPr/>
                  <p:nvPr/>
                </p:nvGrpSpPr>
                <p:grpSpPr>
                  <a:xfrm>
                    <a:off x="6762780" y="4853007"/>
                    <a:ext cx="1204929" cy="1204929"/>
                    <a:chOff x="6799293" y="5218137"/>
                    <a:chExt cx="1204929" cy="1204929"/>
                  </a:xfrm>
                </p:grpSpPr>
                <p:sp>
                  <p:nvSpPr>
                    <p:cNvPr id="154" name="Oval 153"/>
                    <p:cNvSpPr/>
                    <p:nvPr/>
                  </p:nvSpPr>
                  <p:spPr>
                    <a:xfrm>
                      <a:off x="6799293" y="5218137"/>
                      <a:ext cx="1204929" cy="12049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55" name="Straight Arrow Connector 154"/>
                    <p:cNvCxnSpPr/>
                    <p:nvPr/>
                  </p:nvCxnSpPr>
                  <p:spPr>
                    <a:xfrm rot="10800000">
                      <a:off x="6835809" y="5272121"/>
                      <a:ext cx="693744" cy="657230"/>
                    </a:xfrm>
                    <a:prstGeom prst="straightConnector1">
                      <a:avLst/>
                    </a:prstGeom>
                    <a:ln>
                      <a:prstDash val="solid"/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Arrow Connector 155"/>
                    <p:cNvCxnSpPr/>
                    <p:nvPr/>
                  </p:nvCxnSpPr>
                  <p:spPr>
                    <a:xfrm flipH="1" flipV="1">
                      <a:off x="7276881" y="5451670"/>
                      <a:ext cx="327092" cy="171904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148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7240368" y="5184678"/>
                  <a:ext cx="230188" cy="188912"/>
                </p:xfrm>
                <a:graphic>
                  <a:graphicData uri="http://schemas.openxmlformats.org/presentationml/2006/ole">
                    <p:oleObj spid="_x0000_s427062" name="Equation" r:id="rId4" imgW="152334" imgH="139639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149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6653241" y="4741889"/>
                  <a:ext cx="249238" cy="274637"/>
                </p:xfrm>
                <a:graphic>
                  <a:graphicData uri="http://schemas.openxmlformats.org/presentationml/2006/ole">
                    <p:oleObj spid="_x0000_s427063" name="Equation" r:id="rId5" imgW="164957" imgH="203024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151" name="Object 13"/>
                  <p:cNvGraphicFramePr>
                    <a:graphicFrameLocks noChangeAspect="1"/>
                  </p:cNvGraphicFramePr>
                  <p:nvPr/>
                </p:nvGraphicFramePr>
                <p:xfrm>
                  <a:off x="7901036" y="4687909"/>
                  <a:ext cx="249238" cy="241300"/>
                </p:xfrm>
                <a:graphic>
                  <a:graphicData uri="http://schemas.openxmlformats.org/presentationml/2006/ole">
                    <p:oleObj spid="_x0000_s427064" name="Equation" r:id="rId6" imgW="164814" imgH="177492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152" name="Object 14"/>
                  <p:cNvGraphicFramePr>
                    <a:graphicFrameLocks noChangeAspect="1"/>
                  </p:cNvGraphicFramePr>
                  <p:nvPr/>
                </p:nvGraphicFramePr>
                <p:xfrm>
                  <a:off x="7273962" y="5454682"/>
                  <a:ext cx="230187" cy="219078"/>
                </p:xfrm>
                <a:graphic>
                  <a:graphicData uri="http://schemas.openxmlformats.org/presentationml/2006/ole">
                    <p:oleObj spid="_x0000_s427065" name="Equation" r:id="rId7" imgW="152202" imgH="177569" progId="Equation.3">
                      <p:embed/>
                    </p:oleObj>
                  </a:graphicData>
                </a:graphic>
              </p:graphicFrame>
              <p:sp>
                <p:nvSpPr>
                  <p:cNvPr id="153" name="Arc 152"/>
                  <p:cNvSpPr/>
                  <p:nvPr/>
                </p:nvSpPr>
                <p:spPr>
                  <a:xfrm>
                    <a:off x="7054883" y="5308630"/>
                    <a:ext cx="365131" cy="219078"/>
                  </a:xfrm>
                  <a:prstGeom prst="arc">
                    <a:avLst>
                      <a:gd name="adj1" fmla="val 13019163"/>
                      <a:gd name="adj2" fmla="val 21201242"/>
                    </a:avLst>
                  </a:prstGeom>
                  <a:ln>
                    <a:head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46" name="Straight Arrow Connector 145"/>
                <p:cNvCxnSpPr/>
                <p:nvPr/>
              </p:nvCxnSpPr>
              <p:spPr>
                <a:xfrm rot="10800000" flipV="1">
                  <a:off x="6689755" y="4889525"/>
                  <a:ext cx="693755" cy="693743"/>
                </a:xfrm>
                <a:prstGeom prst="straightConnector1">
                  <a:avLst/>
                </a:prstGeom>
                <a:ln cmpd="sng">
                  <a:prstDash val="solid"/>
                  <a:headEnd type="arrow"/>
                  <a:tailEnd type="non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9" name="Straight Arrow Connector 178"/>
              <p:cNvCxnSpPr/>
              <p:nvPr/>
            </p:nvCxnSpPr>
            <p:spPr>
              <a:xfrm rot="10800000" flipV="1">
                <a:off x="7018372" y="5072084"/>
                <a:ext cx="188925" cy="182565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/>
              <p:nvPr/>
            </p:nvCxnSpPr>
            <p:spPr>
              <a:xfrm>
                <a:off x="7018372" y="5254650"/>
                <a:ext cx="394383" cy="4171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Group 191"/>
            <p:cNvGrpSpPr/>
            <p:nvPr/>
          </p:nvGrpSpPr>
          <p:grpSpPr>
            <a:xfrm>
              <a:off x="6692673" y="5261268"/>
              <a:ext cx="1567140" cy="1125285"/>
              <a:chOff x="6692673" y="6158420"/>
              <a:chExt cx="1567140" cy="1125285"/>
            </a:xfrm>
          </p:grpSpPr>
          <p:sp>
            <p:nvSpPr>
              <p:cNvPr id="188" name="TextBox 187"/>
              <p:cNvSpPr txBox="1"/>
              <p:nvPr/>
            </p:nvSpPr>
            <p:spPr>
              <a:xfrm>
                <a:off x="6692673" y="6158420"/>
                <a:ext cx="288032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7054884" y="6200752"/>
                <a:ext cx="12049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Centrifugal force</a:t>
                </a:r>
                <a:endParaRPr lang="en-US" sz="1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6981858" y="6760485"/>
                <a:ext cx="8763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Coriolis force</a:t>
                </a:r>
                <a:endParaRPr lang="en-US" sz="1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p:grpSp>
      </p:grpSp>
      <p:graphicFrame>
        <p:nvGraphicFramePr>
          <p:cNvPr id="427030" name="Object 22"/>
          <p:cNvGraphicFramePr>
            <a:graphicFrameLocks noChangeAspect="1"/>
          </p:cNvGraphicFramePr>
          <p:nvPr/>
        </p:nvGraphicFramePr>
        <p:xfrm>
          <a:off x="2663788" y="5625244"/>
          <a:ext cx="2058987" cy="950912"/>
        </p:xfrm>
        <a:graphic>
          <a:graphicData uri="http://schemas.openxmlformats.org/presentationml/2006/ole">
            <p:oleObj spid="_x0000_s427066" name="Equation" r:id="rId8" imgW="863225" imgH="457002" progId="Equation.3">
              <p:embed/>
            </p:oleObj>
          </a:graphicData>
        </a:graphic>
      </p:graphicFrame>
      <p:sp>
        <p:nvSpPr>
          <p:cNvPr id="163" name="Slide Number Placeholder 1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64" name="Right Arrow 163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Oval 164"/>
          <p:cNvSpPr/>
          <p:nvPr/>
        </p:nvSpPr>
        <p:spPr>
          <a:xfrm>
            <a:off x="7164288" y="3212976"/>
            <a:ext cx="252028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6" name="TextBox 165"/>
          <p:cNvSpPr txBox="1"/>
          <p:nvPr/>
        </p:nvSpPr>
        <p:spPr>
          <a:xfrm>
            <a:off x="6948264" y="2852936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lang="ar-SA" dirty="0"/>
          </a:p>
        </p:txBody>
      </p:sp>
      <p:sp>
        <p:nvSpPr>
          <p:cNvPr id="427062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7063" name="Rectangle 55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7065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27064" name="Picture 5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612" y="4401108"/>
            <a:ext cx="1012825" cy="373063"/>
          </a:xfrm>
          <a:prstGeom prst="rect">
            <a:avLst/>
          </a:prstGeom>
          <a:noFill/>
        </p:spPr>
      </p:pic>
      <p:sp>
        <p:nvSpPr>
          <p:cNvPr id="427066" name="Rectangle 58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727038"/>
            <a:ext cx="8580555" cy="17891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for the velocity and acceleration of the bug as described in the rotating system. If we choose the z</a:t>
            </a:r>
            <a:r>
              <a:rPr lang="en-US" dirty="0" smtClean="0">
                <a:latin typeface="Cambria Math"/>
                <a:ea typeface="Cambria Math"/>
              </a:rPr>
              <a:t>́</a:t>
            </a:r>
            <a:r>
              <a:rPr lang="en-US" dirty="0" smtClean="0">
                <a:ea typeface="Cambria Math" pitchFamily="18" charset="0"/>
              </a:rPr>
              <a:t>–axis to be vertical, then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ea typeface="Cambria Math" pitchFamily="18" charset="0"/>
              </a:rPr>
              <a:t>The various forces are:</a:t>
            </a: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4024" name="Object 6"/>
          <p:cNvGraphicFramePr>
            <a:graphicFrameLocks noChangeAspect="1"/>
          </p:cNvGraphicFramePr>
          <p:nvPr/>
        </p:nvGraphicFramePr>
        <p:xfrm>
          <a:off x="2636811" y="1519218"/>
          <a:ext cx="1211263" cy="449262"/>
        </p:xfrm>
        <a:graphic>
          <a:graphicData uri="http://schemas.openxmlformats.org/presentationml/2006/ole">
            <p:oleObj spid="_x0000_s428053" name="Equation" r:id="rId3" imgW="507780" imgH="215806" progId="Equation.3">
              <p:embed/>
            </p:oleObj>
          </a:graphicData>
        </a:graphic>
      </p:graphicFrame>
      <p:graphicFrame>
        <p:nvGraphicFramePr>
          <p:cNvPr id="428042" name="Object 10"/>
          <p:cNvGraphicFramePr>
            <a:graphicFrameLocks noChangeAspect="1"/>
          </p:cNvGraphicFramePr>
          <p:nvPr/>
        </p:nvGraphicFramePr>
        <p:xfrm>
          <a:off x="700088" y="2505075"/>
          <a:ext cx="6569075" cy="2667000"/>
        </p:xfrm>
        <a:graphic>
          <a:graphicData uri="http://schemas.openxmlformats.org/presentationml/2006/ole">
            <p:oleObj spid="_x0000_s428054" name="Equation" r:id="rId4" imgW="2755900" imgH="1282700" progId="Equation.3">
              <p:embed/>
            </p:oleObj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7164423" y="2589201"/>
            <a:ext cx="2117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Coriolis force.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6762781" y="3100383"/>
            <a:ext cx="248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Transverse force.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689755" y="3611565"/>
            <a:ext cx="2519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Centrifugal force.</a:t>
            </a:r>
            <a:endParaRPr lang="en-US" sz="2400" dirty="0" smtClean="0">
              <a:latin typeface="+mn-lt"/>
              <a:sym typeface="Wingdings" pitchFamily="2" charset="2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28595" y="5309902"/>
            <a:ext cx="83614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n-lt"/>
              </a:rPr>
              <a:t>Real force(Physical force)exerted on the bug by the spoke</a:t>
            </a:r>
            <a:endParaRPr lang="en-US" sz="2600" dirty="0" smtClean="0">
              <a:latin typeface="+mn-lt"/>
              <a:sym typeface="Wingdings" pitchFamily="2" charset="2"/>
            </a:endParaRPr>
          </a:p>
        </p:txBody>
      </p:sp>
      <p:cxnSp>
        <p:nvCxnSpPr>
          <p:cNvPr id="170" name="Straight Arrow Connector 169"/>
          <p:cNvCxnSpPr/>
          <p:nvPr/>
        </p:nvCxnSpPr>
        <p:spPr>
          <a:xfrm flipV="1">
            <a:off x="847674" y="5072085"/>
            <a:ext cx="292106" cy="292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Slide Number Placeholder 1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41" y="873090"/>
            <a:ext cx="8763120" cy="584208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e.g. The rotation of earth on the path of a baseball.</a:t>
            </a:r>
          </a:p>
          <a:p>
            <a:pPr eaLnBrk="1" hangingPunct="1">
              <a:buNone/>
            </a:pPr>
            <a:r>
              <a:rPr lang="en-US" dirty="0" smtClean="0"/>
              <a:t>           In others it is not.</a:t>
            </a:r>
          </a:p>
          <a:p>
            <a:pPr eaLnBrk="1" hangingPunct="1">
              <a:buNone/>
            </a:pPr>
            <a:r>
              <a:rPr lang="en-US" dirty="0" smtClean="0"/>
              <a:t>           e.g. The rotation of the earth on </a:t>
            </a:r>
            <a:r>
              <a:rPr lang="en-US" dirty="0" err="1" smtClean="0"/>
              <a:t>faucault</a:t>
            </a:r>
            <a:r>
              <a:rPr lang="en-US" dirty="0" smtClean="0"/>
              <a:t> pendulum.</a:t>
            </a:r>
          </a:p>
          <a:p>
            <a:pPr eaLnBrk="1" hangingPunct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2. </a:t>
            </a:r>
            <a:r>
              <a:rPr lang="en-US" dirty="0" smtClean="0"/>
              <a:t>Now we study how to analyze motion in </a:t>
            </a:r>
            <a:r>
              <a:rPr lang="en-US" u="sng" dirty="0" smtClean="0"/>
              <a:t>reference frames </a:t>
            </a:r>
            <a:r>
              <a:rPr lang="en-US" dirty="0" smtClean="0"/>
              <a:t>that are </a:t>
            </a:r>
            <a:r>
              <a:rPr lang="en-US" u="sng" dirty="0" smtClean="0"/>
              <a:t>not inertial</a:t>
            </a:r>
            <a:r>
              <a:rPr lang="en-US" dirty="0" smtClean="0"/>
              <a:t>.</a:t>
            </a:r>
          </a:p>
          <a:p>
            <a:pPr eaLnBrk="1" hangingPunct="1">
              <a:buNone/>
            </a:pPr>
            <a:r>
              <a:rPr lang="en-US" dirty="0" smtClean="0"/>
              <a:t>   They could be </a:t>
            </a:r>
            <a:r>
              <a:rPr lang="en-US" u="sng" dirty="0" smtClean="0"/>
              <a:t>rotating</a:t>
            </a:r>
            <a:r>
              <a:rPr lang="en-US" dirty="0" smtClean="0"/>
              <a:t> or </a:t>
            </a:r>
            <a:r>
              <a:rPr lang="en-US" u="sng" dirty="0" smtClean="0"/>
              <a:t>accelerating</a:t>
            </a:r>
            <a:r>
              <a:rPr lang="en-US" dirty="0" smtClean="0"/>
              <a:t>.</a:t>
            </a:r>
          </a:p>
          <a:p>
            <a:pPr eaLnBrk="1" hangingPunct="1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Non inertial frame: Accelerating frame.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Inertial frame: Non accelerating frame.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727038"/>
            <a:ext cx="8434503" cy="598813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Find how for the bug can crawl before it starts to slip, given the coefficient of static friction      between the bug and the spoke.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Because the force of friction     has a maximum value of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  mg</a:t>
            </a:r>
            <a:r>
              <a:rPr lang="en-US" dirty="0" smtClean="0"/>
              <a:t>, slipping starts when: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for the distance the bug can crawl before slipping.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4024" name="Object 6"/>
          <p:cNvGraphicFramePr>
            <a:graphicFrameLocks noChangeAspect="1"/>
          </p:cNvGraphicFramePr>
          <p:nvPr/>
        </p:nvGraphicFramePr>
        <p:xfrm>
          <a:off x="4762508" y="2933699"/>
          <a:ext cx="393700" cy="422275"/>
        </p:xfrm>
        <a:graphic>
          <a:graphicData uri="http://schemas.openxmlformats.org/presentationml/2006/ole">
            <p:oleObj spid="_x0000_s429083" name="Equation" r:id="rId3" imgW="164957" imgH="203024" progId="Equation.3">
              <p:embed/>
            </p:oleObj>
          </a:graphicData>
        </a:graphic>
      </p:graphicFrame>
      <p:graphicFrame>
        <p:nvGraphicFramePr>
          <p:cNvPr id="429066" name="Object 6"/>
          <p:cNvGraphicFramePr>
            <a:graphicFrameLocks noChangeAspect="1"/>
          </p:cNvGraphicFramePr>
          <p:nvPr/>
        </p:nvGraphicFramePr>
        <p:xfrm>
          <a:off x="4659313" y="3319463"/>
          <a:ext cx="1697037" cy="633412"/>
        </p:xfrm>
        <a:graphic>
          <a:graphicData uri="http://schemas.openxmlformats.org/presentationml/2006/ole">
            <p:oleObj spid="_x0000_s429084" name="Equation" r:id="rId4" imgW="710891" imgH="304668" progId="Equation.3">
              <p:embed/>
            </p:oleObj>
          </a:graphicData>
        </a:graphic>
      </p:graphicFrame>
      <p:graphicFrame>
        <p:nvGraphicFramePr>
          <p:cNvPr id="429067" name="Object 11"/>
          <p:cNvGraphicFramePr>
            <a:graphicFrameLocks noChangeAspect="1"/>
          </p:cNvGraphicFramePr>
          <p:nvPr/>
        </p:nvGraphicFramePr>
        <p:xfrm>
          <a:off x="679450" y="4068763"/>
          <a:ext cx="5026025" cy="1477962"/>
        </p:xfrm>
        <a:graphic>
          <a:graphicData uri="http://schemas.openxmlformats.org/presentationml/2006/ole">
            <p:oleObj spid="_x0000_s429085" name="Equation" r:id="rId5" imgW="2108200" imgH="711200" progId="Equation.3">
              <p:embed/>
            </p:oleObj>
          </a:graphicData>
        </a:graphic>
      </p:graphicFrame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290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90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9072" name="Rectangle 1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90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29073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0172" y="1664804"/>
            <a:ext cx="238125" cy="342900"/>
          </a:xfrm>
          <a:prstGeom prst="rect">
            <a:avLst/>
          </a:prstGeom>
          <a:noFill/>
        </p:spPr>
      </p:pic>
      <p:sp>
        <p:nvSpPr>
          <p:cNvPr id="429075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2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556" y="3429000"/>
            <a:ext cx="207640" cy="2990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Effects of the Earth’s Rotation</a:t>
            </a:r>
            <a:endParaRPr lang="en-US" sz="2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angular speed of the earth’s rotation is</a:t>
            </a:r>
          </a:p>
          <a:p>
            <a:pPr>
              <a:buNone/>
            </a:pPr>
            <a:r>
              <a:rPr lang="en-US" dirty="0" smtClean="0"/>
              <a:t>    2π radians per </a:t>
            </a:r>
            <a:r>
              <a:rPr lang="en-US" dirty="0" err="1" smtClean="0"/>
              <a:t>day,or</a:t>
            </a:r>
            <a:r>
              <a:rPr lang="en-US" dirty="0" smtClean="0"/>
              <a:t> about 7.3x10</a:t>
            </a:r>
            <a:r>
              <a:rPr lang="en-US" baseline="30000" dirty="0" smtClean="0"/>
              <a:t>-5</a:t>
            </a:r>
            <a:r>
              <a:rPr lang="en-US" dirty="0" smtClean="0"/>
              <a:t>   radian per sec ,</a:t>
            </a:r>
          </a:p>
          <a:p>
            <a:pPr>
              <a:buNone/>
            </a:pPr>
            <a:r>
              <a:rPr lang="en-US" dirty="0" smtClean="0"/>
              <a:t>   we might expect the effects of such rotation to be relatively small.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45" name="Content Placeholder 2"/>
          <p:cNvSpPr>
            <a:spLocks noGrp="1"/>
          </p:cNvSpPr>
          <p:nvPr/>
        </p:nvSpPr>
        <p:spPr>
          <a:xfrm>
            <a:off x="263465" y="982628"/>
            <a:ext cx="8580555" cy="54404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(Plumb line):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“Effect of the earth rotation on the particle(plumb bob)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which is at rest on the surface of the earth”.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Choose a coordinate system whose origin is at the bob.</a:t>
            </a:r>
          </a:p>
        </p:txBody>
      </p:sp>
      <p:graphicFrame>
        <p:nvGraphicFramePr>
          <p:cNvPr id="430086" name="Object 6"/>
          <p:cNvGraphicFramePr>
            <a:graphicFrameLocks noChangeAspect="1"/>
          </p:cNvGraphicFramePr>
          <p:nvPr/>
        </p:nvGraphicFramePr>
        <p:xfrm>
          <a:off x="912813" y="2997200"/>
          <a:ext cx="6694487" cy="495300"/>
        </p:xfrm>
        <a:graphic>
          <a:graphicData uri="http://schemas.openxmlformats.org/presentationml/2006/ole">
            <p:oleObj spid="_x0000_s430099" name="Equation" r:id="rId4" imgW="2806700" imgH="241300" progId="Equation.3">
              <p:embed/>
            </p:oleObj>
          </a:graphicData>
        </a:graphic>
      </p:graphicFrame>
      <p:graphicFrame>
        <p:nvGraphicFramePr>
          <p:cNvPr id="430088" name="Object 8"/>
          <p:cNvGraphicFramePr>
            <a:graphicFrameLocks noChangeAspect="1"/>
          </p:cNvGraphicFramePr>
          <p:nvPr/>
        </p:nvGraphicFramePr>
        <p:xfrm>
          <a:off x="1331640" y="5337212"/>
          <a:ext cx="4060825" cy="500062"/>
        </p:xfrm>
        <a:graphic>
          <a:graphicData uri="http://schemas.openxmlformats.org/presentationml/2006/ole">
            <p:oleObj spid="_x0000_s430100" name="Equation" r:id="rId5" imgW="1701800" imgH="241300" progId="Equation.3">
              <p:embed/>
            </p:oleObj>
          </a:graphicData>
        </a:graphic>
      </p:graphicFrame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089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4348" y="3068960"/>
            <a:ext cx="695325" cy="390525"/>
          </a:xfrm>
          <a:prstGeom prst="rect">
            <a:avLst/>
          </a:prstGeom>
          <a:noFill/>
        </p:spPr>
      </p:pic>
      <p:sp>
        <p:nvSpPr>
          <p:cNvPr id="430091" name="Rectangle 11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45" name="Content Placeholder 2"/>
          <p:cNvSpPr>
            <a:spLocks noGrp="1"/>
          </p:cNvSpPr>
          <p:nvPr/>
        </p:nvSpPr>
        <p:spPr>
          <a:xfrm>
            <a:off x="263465" y="982629"/>
            <a:ext cx="8580555" cy="35782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Equation of motion: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        :  result of physical forces acting on the particle.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are two forces: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    1-  Tension.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en-US" dirty="0" smtClean="0"/>
              <a:t>    2- Gravity: force between the particle(bob) and earth.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3455876" y="1592796"/>
          <a:ext cx="1849438" cy="528030"/>
        </p:xfrm>
        <a:graphic>
          <a:graphicData uri="http://schemas.openxmlformats.org/presentationml/2006/ole">
            <p:oleObj spid="_x0000_s431129" name="Equation" r:id="rId3" imgW="774364" imgH="241195" progId="Equation.3">
              <p:embed/>
            </p:oleObj>
          </a:graphicData>
        </a:graphic>
      </p:graphicFrame>
      <p:graphicFrame>
        <p:nvGraphicFramePr>
          <p:cNvPr id="431111" name="Object 6"/>
          <p:cNvGraphicFramePr>
            <a:graphicFrameLocks noChangeAspect="1"/>
          </p:cNvGraphicFramePr>
          <p:nvPr/>
        </p:nvGraphicFramePr>
        <p:xfrm>
          <a:off x="791580" y="2384884"/>
          <a:ext cx="393700" cy="420687"/>
        </p:xfrm>
        <a:graphic>
          <a:graphicData uri="http://schemas.openxmlformats.org/presentationml/2006/ole">
            <p:oleObj spid="_x0000_s431130" name="Equation" r:id="rId4" imgW="164957" imgH="203024" progId="Equation.3">
              <p:embed/>
            </p:oleObj>
          </a:graphicData>
        </a:graphic>
      </p:graphicFrame>
      <p:graphicFrame>
        <p:nvGraphicFramePr>
          <p:cNvPr id="431113" name="Object 9"/>
          <p:cNvGraphicFramePr>
            <a:graphicFrameLocks noChangeAspect="1"/>
          </p:cNvGraphicFramePr>
          <p:nvPr/>
        </p:nvGraphicFramePr>
        <p:xfrm>
          <a:off x="2636838" y="4857750"/>
          <a:ext cx="485775" cy="184150"/>
        </p:xfrm>
        <a:graphic>
          <a:graphicData uri="http://schemas.openxmlformats.org/presentationml/2006/ole">
            <p:oleObj spid="_x0000_s431131" name="Equation" r:id="rId5" imgW="202848" imgH="88746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727038"/>
            <a:ext cx="8434503" cy="598813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relating to the Earth’s Rotation: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Plumb Line:</a:t>
            </a:r>
          </a:p>
          <a:p>
            <a:pPr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Distance from axis of rotation is: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Centripetal acceleration is: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Force of gravity is: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3681413" y="3537012"/>
            <a:ext cx="3994150" cy="2409763"/>
            <a:chOff x="3681413" y="3025830"/>
            <a:chExt cx="3994150" cy="2409763"/>
          </a:xfrm>
        </p:grpSpPr>
        <p:graphicFrame>
          <p:nvGraphicFramePr>
            <p:cNvPr id="43213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49118784"/>
                </p:ext>
              </p:extLst>
            </p:nvPr>
          </p:nvGraphicFramePr>
          <p:xfrm>
            <a:off x="5652120" y="3025830"/>
            <a:ext cx="1755775" cy="474662"/>
          </p:xfrm>
          <a:graphic>
            <a:graphicData uri="http://schemas.openxmlformats.org/presentationml/2006/ole">
              <p:oleObj spid="_x0000_s432220" name="Equation" r:id="rId3" imgW="736600" imgH="228600" progId="">
                <p:embed/>
              </p:oleObj>
            </a:graphicData>
          </a:graphic>
        </p:graphicFrame>
        <p:graphicFrame>
          <p:nvGraphicFramePr>
            <p:cNvPr id="43213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654179952"/>
                </p:ext>
              </p:extLst>
            </p:nvPr>
          </p:nvGraphicFramePr>
          <p:xfrm>
            <a:off x="4860032" y="4033942"/>
            <a:ext cx="1816100" cy="501650"/>
          </p:xfrm>
          <a:graphic>
            <a:graphicData uri="http://schemas.openxmlformats.org/presentationml/2006/ole">
              <p:oleObj spid="_x0000_s432221" name="Equation" r:id="rId4" imgW="761669" imgH="241195" progId="">
                <p:embed/>
              </p:oleObj>
            </a:graphicData>
          </a:graphic>
        </p:graphicFrame>
        <p:graphicFrame>
          <p:nvGraphicFramePr>
            <p:cNvPr id="432136" name="Object 8"/>
            <p:cNvGraphicFramePr>
              <a:graphicFrameLocks noChangeAspect="1"/>
            </p:cNvGraphicFramePr>
            <p:nvPr/>
          </p:nvGraphicFramePr>
          <p:xfrm>
            <a:off x="3681413" y="4933943"/>
            <a:ext cx="3994150" cy="501650"/>
          </p:xfrm>
          <a:graphic>
            <a:graphicData uri="http://schemas.openxmlformats.org/presentationml/2006/ole">
              <p:oleObj spid="_x0000_s432222" name="Equation" r:id="rId5" imgW="1676400" imgH="241300" progId="Equation.3">
                <p:embed/>
              </p:oleObj>
            </a:graphicData>
          </a:graphic>
        </p:graphicFrame>
      </p:grpSp>
      <p:sp>
        <p:nvSpPr>
          <p:cNvPr id="195" name="TextBox 194"/>
          <p:cNvSpPr txBox="1"/>
          <p:nvPr/>
        </p:nvSpPr>
        <p:spPr>
          <a:xfrm>
            <a:off x="4645026" y="1749402"/>
            <a:ext cx="3395709" cy="954107"/>
          </a:xfrm>
          <a:prstGeom prst="rect">
            <a:avLst/>
          </a:prstGeom>
          <a:solidFill>
            <a:schemeClr val="bg1"/>
          </a:solidFill>
          <a:ln w="0"/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tx1"/>
                </a:solidFill>
                <a:latin typeface="Cambria Math"/>
                <a:ea typeface="Cambria Math"/>
              </a:rPr>
              <a:t>λ</a:t>
            </a:r>
            <a:r>
              <a:rPr lang="en-US" sz="1400" dirty="0" smtClean="0">
                <a:solidFill>
                  <a:schemeClr val="tx1"/>
                </a:solidFill>
                <a:latin typeface="Cambria Math"/>
                <a:ea typeface="Cambria Math"/>
              </a:rPr>
              <a:t> : </a:t>
            </a:r>
            <a:r>
              <a:rPr lang="en-US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geocentric latitude of the plumb bob.</a:t>
            </a:r>
          </a:p>
          <a:p>
            <a:endParaRPr lang="en-US" sz="14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14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96" name="Object 6"/>
          <p:cNvGraphicFramePr>
            <a:graphicFrameLocks noChangeAspect="1"/>
          </p:cNvGraphicFramePr>
          <p:nvPr/>
        </p:nvGraphicFramePr>
        <p:xfrm>
          <a:off x="4594225" y="2060575"/>
          <a:ext cx="3487738" cy="492125"/>
        </p:xfrm>
        <a:graphic>
          <a:graphicData uri="http://schemas.openxmlformats.org/presentationml/2006/ole">
            <p:oleObj spid="_x0000_s432223" name="Equation" r:id="rId6" imgW="2145369" imgH="393529" progId="Equation.3">
              <p:embed/>
            </p:oleObj>
          </a:graphicData>
        </a:graphic>
      </p:graphicFrame>
      <p:sp>
        <p:nvSpPr>
          <p:cNvPr id="197" name="Right Arrow 196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1" name="Group 180"/>
          <p:cNvGrpSpPr/>
          <p:nvPr/>
        </p:nvGrpSpPr>
        <p:grpSpPr>
          <a:xfrm>
            <a:off x="2344707" y="946116"/>
            <a:ext cx="2665449" cy="1998944"/>
            <a:chOff x="2344707" y="946116"/>
            <a:chExt cx="2665449" cy="1998944"/>
          </a:xfrm>
        </p:grpSpPr>
        <p:grpSp>
          <p:nvGrpSpPr>
            <p:cNvPr id="192" name="Group 191"/>
            <p:cNvGrpSpPr/>
            <p:nvPr/>
          </p:nvGrpSpPr>
          <p:grpSpPr>
            <a:xfrm>
              <a:off x="2344707" y="946116"/>
              <a:ext cx="2227293" cy="1998944"/>
              <a:chOff x="2344707" y="800064"/>
              <a:chExt cx="2227293" cy="1998944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2344707" y="800064"/>
                <a:ext cx="2227293" cy="1998944"/>
                <a:chOff x="4316408" y="1055655"/>
                <a:chExt cx="2227293" cy="1633813"/>
              </a:xfrm>
            </p:grpSpPr>
            <p:grpSp>
              <p:nvGrpSpPr>
                <p:cNvPr id="185" name="Group 184"/>
                <p:cNvGrpSpPr/>
                <p:nvPr/>
              </p:nvGrpSpPr>
              <p:grpSpPr>
                <a:xfrm>
                  <a:off x="4316408" y="1055655"/>
                  <a:ext cx="2227293" cy="1633813"/>
                  <a:chOff x="2527272" y="1064927"/>
                  <a:chExt cx="1740072" cy="1633813"/>
                </a:xfrm>
              </p:grpSpPr>
              <p:cxnSp>
                <p:nvCxnSpPr>
                  <p:cNvPr id="171" name="Straight Arrow Connector 170"/>
                  <p:cNvCxnSpPr/>
                  <p:nvPr/>
                </p:nvCxnSpPr>
                <p:spPr>
                  <a:xfrm>
                    <a:off x="3513123" y="1676376"/>
                    <a:ext cx="328617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Arrow Connector 172"/>
                  <p:cNvCxnSpPr/>
                  <p:nvPr/>
                </p:nvCxnSpPr>
                <p:spPr>
                  <a:xfrm rot="5400000" flipH="1" flipV="1">
                    <a:off x="3468584" y="1441363"/>
                    <a:ext cx="247680" cy="133501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4" name="Group 183"/>
                  <p:cNvGrpSpPr/>
                  <p:nvPr/>
                </p:nvGrpSpPr>
                <p:grpSpPr>
                  <a:xfrm>
                    <a:off x="2527272" y="1064927"/>
                    <a:ext cx="1740072" cy="1633813"/>
                    <a:chOff x="2527272" y="1064927"/>
                    <a:chExt cx="1740072" cy="1633813"/>
                  </a:xfrm>
                </p:grpSpPr>
                <p:grpSp>
                  <p:nvGrpSpPr>
                    <p:cNvPr id="149" name="Group 148"/>
                    <p:cNvGrpSpPr/>
                    <p:nvPr/>
                  </p:nvGrpSpPr>
                  <p:grpSpPr>
                    <a:xfrm>
                      <a:off x="2527272" y="1064927"/>
                      <a:ext cx="1570059" cy="1633813"/>
                      <a:chOff x="6835806" y="5117870"/>
                      <a:chExt cx="1570059" cy="1633813"/>
                    </a:xfrm>
                  </p:grpSpPr>
                  <p:sp>
                    <p:nvSpPr>
                      <p:cNvPr id="150" name="Oval 149"/>
                      <p:cNvSpPr/>
                      <p:nvPr/>
                    </p:nvSpPr>
                    <p:spPr>
                      <a:xfrm>
                        <a:off x="6835806" y="5546754"/>
                        <a:ext cx="1168416" cy="1204929"/>
                      </a:xfrm>
                      <a:prstGeom prst="ellipse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151" name="Straight Arrow Connector 150"/>
                      <p:cNvCxnSpPr/>
                      <p:nvPr/>
                    </p:nvCxnSpPr>
                    <p:spPr>
                      <a:xfrm flipV="1">
                        <a:off x="7420014" y="6132550"/>
                        <a:ext cx="985851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2" name="Straight Arrow Connector 151"/>
                      <p:cNvCxnSpPr>
                        <a:endCxn id="150" idx="7"/>
                      </p:cNvCxnSpPr>
                      <p:nvPr/>
                    </p:nvCxnSpPr>
                    <p:spPr>
                      <a:xfrm flipV="1">
                        <a:off x="7420013" y="5723212"/>
                        <a:ext cx="413098" cy="407752"/>
                      </a:xfrm>
                      <a:prstGeom prst="straightConnector1">
                        <a:avLst/>
                      </a:prstGeom>
                      <a:ln>
                        <a:tailEnd type="none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3" name="Straight Arrow Connector 152"/>
                      <p:cNvCxnSpPr/>
                      <p:nvPr/>
                    </p:nvCxnSpPr>
                    <p:spPr>
                      <a:xfrm rot="5400000" flipH="1" flipV="1">
                        <a:off x="7018372" y="5729319"/>
                        <a:ext cx="803287" cy="2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graphicFrame>
                    <p:nvGraphicFramePr>
                      <p:cNvPr id="154" name="Object 6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7554957" y="5319197"/>
                      <a:ext cx="193673" cy="181836"/>
                    </p:xfrm>
                    <a:graphic>
                      <a:graphicData uri="http://schemas.openxmlformats.org/presentationml/2006/ole">
                        <p:oleObj spid="_x0000_s432224" name="Equation" r:id="rId7" imgW="152202" imgH="177569" progId="Equation.3">
                          <p:embed/>
                        </p:oleObj>
                      </a:graphicData>
                    </a:graphic>
                  </p:graphicFrame>
                  <p:sp>
                    <p:nvSpPr>
                      <p:cNvPr id="157" name="Arc 156"/>
                      <p:cNvSpPr/>
                      <p:nvPr/>
                    </p:nvSpPr>
                    <p:spPr>
                      <a:xfrm rot="7507334">
                        <a:off x="7223748" y="5099613"/>
                        <a:ext cx="365130" cy="401643"/>
                      </a:xfrm>
                      <a:prstGeom prst="arc">
                        <a:avLst>
                          <a:gd name="adj1" fmla="val 16200000"/>
                          <a:gd name="adj2" fmla="val 960313"/>
                        </a:avLst>
                      </a:prstGeom>
                      <a:ln>
                        <a:headEnd type="arrow"/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aphicFrame>
                  <p:nvGraphicFramePr>
                    <p:cNvPr id="167" name="Object 6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955159" y="1146880"/>
                    <a:ext cx="221361" cy="237392"/>
                  </p:xfrm>
                  <a:graphic>
                    <a:graphicData uri="http://schemas.openxmlformats.org/presentationml/2006/ole">
                      <p:oleObj spid="_x0000_s432225" name="Equation" r:id="rId8" imgW="126780" imgH="215526" progId="Equation.3">
                        <p:embed/>
                      </p:oleObj>
                    </a:graphicData>
                  </a:graphic>
                </p:graphicFrame>
                <p:graphicFrame>
                  <p:nvGraphicFramePr>
                    <p:cNvPr id="169" name="Object 6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297469" y="1863122"/>
                    <a:ext cx="171155" cy="209869"/>
                  </p:xfrm>
                  <a:graphic>
                    <a:graphicData uri="http://schemas.openxmlformats.org/presentationml/2006/ole">
                      <p:oleObj spid="_x0000_s432226" name="Equation" r:id="rId9" imgW="139579" imgH="177646" progId="Equation.3">
                        <p:embed/>
                      </p:oleObj>
                    </a:graphicData>
                  </a:graphic>
                </p:graphicFrame>
                <p:graphicFrame>
                  <p:nvGraphicFramePr>
                    <p:cNvPr id="170" name="Object 6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4067663" y="1982497"/>
                    <a:ext cx="173037" cy="173308"/>
                  </p:xfrm>
                  <a:graphic>
                    <a:graphicData uri="http://schemas.openxmlformats.org/presentationml/2006/ole">
                      <p:oleObj spid="_x0000_s432227" name="Equation" r:id="rId10" imgW="114151" imgH="164885" progId="Equation.3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32143" name="Object 15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097787" y="1811014"/>
                    <a:ext cx="171155" cy="208904"/>
                  </p:xfrm>
                  <a:graphic>
                    <a:graphicData uri="http://schemas.openxmlformats.org/presentationml/2006/ole">
                      <p:oleObj spid="_x0000_s432228" name="Equation" r:id="rId11" imgW="139700" imgH="228600" progId="Equation.3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32144" name="Object 6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833752" y="1534845"/>
                    <a:ext cx="433592" cy="243268"/>
                  </p:xfrm>
                  <a:graphic>
                    <a:graphicData uri="http://schemas.openxmlformats.org/presentationml/2006/ole">
                      <p:oleObj spid="_x0000_s432229" name="Equation" r:id="rId12" imgW="380835" imgH="241195" progId="Equation.3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32145" name="Object 17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xmlns="" val="2192323389"/>
                        </p:ext>
                      </p:extLst>
                    </p:nvPr>
                  </p:nvGraphicFramePr>
                  <p:xfrm>
                    <a:off x="3403894" y="1740620"/>
                    <a:ext cx="263578" cy="199178"/>
                  </p:xfrm>
                  <a:graphic>
                    <a:graphicData uri="http://schemas.openxmlformats.org/presentationml/2006/ole">
                      <p:oleObj spid="_x0000_s432230" name="Equation" r:id="rId13" imgW="279279" imgH="215806" progId="Equation.3">
                        <p:embed/>
                      </p:oleObj>
                    </a:graphicData>
                  </a:graphic>
                </p:graphicFrame>
                <p:graphicFrame>
                  <p:nvGraphicFramePr>
                    <p:cNvPr id="432146" name="Object 1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554200" y="1206567"/>
                    <a:ext cx="199680" cy="219926"/>
                  </p:xfrm>
                  <a:graphic>
                    <a:graphicData uri="http://schemas.openxmlformats.org/presentationml/2006/ole">
                      <p:oleObj spid="_x0000_s432231" name="Equation" r:id="rId14" imgW="139639" imgH="203112" progId="Equation.3">
                        <p:embed/>
                      </p:oleObj>
                    </a:graphicData>
                  </a:graphic>
                </p:graphicFrame>
              </p:grpSp>
            </p:grpSp>
            <p:sp>
              <p:nvSpPr>
                <p:cNvPr id="187" name="Arc 186"/>
                <p:cNvSpPr/>
                <p:nvPr/>
              </p:nvSpPr>
              <p:spPr>
                <a:xfrm>
                  <a:off x="4973642" y="1998324"/>
                  <a:ext cx="401641" cy="153962"/>
                </a:xfrm>
                <a:prstGeom prst="arc">
                  <a:avLst/>
                </a:prstGeom>
                <a:ln>
                  <a:head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8" name="Straight Arrow Connector 187"/>
              <p:cNvCxnSpPr/>
              <p:nvPr/>
            </p:nvCxnSpPr>
            <p:spPr>
              <a:xfrm flipV="1">
                <a:off x="3330558" y="1557566"/>
                <a:ext cx="273393" cy="255591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74" name="Straight Arrow Connector 173"/>
            <p:cNvCxnSpPr/>
            <p:nvPr/>
          </p:nvCxnSpPr>
          <p:spPr>
            <a:xfrm rot="10800000" flipV="1">
              <a:off x="3732202" y="1311243"/>
              <a:ext cx="474671" cy="182567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4060817" y="1165194"/>
              <a:ext cx="949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en-US" sz="1200" dirty="0" smtClean="0"/>
                <a:t>Plumb Line</a:t>
              </a:r>
              <a:endParaRPr lang="en-US" sz="1200" dirty="0"/>
            </a:p>
          </p:txBody>
        </p:sp>
      </p:grpSp>
      <p:sp>
        <p:nvSpPr>
          <p:cNvPr id="175" name="Oval 174"/>
          <p:cNvSpPr/>
          <p:nvPr/>
        </p:nvSpPr>
        <p:spPr>
          <a:xfrm>
            <a:off x="3527884" y="1592796"/>
            <a:ext cx="216024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32149" name="Object 21"/>
          <p:cNvGraphicFramePr>
            <a:graphicFrameLocks noChangeAspect="1"/>
          </p:cNvGraphicFramePr>
          <p:nvPr/>
        </p:nvGraphicFramePr>
        <p:xfrm>
          <a:off x="431540" y="2852936"/>
          <a:ext cx="2163936" cy="648072"/>
        </p:xfrm>
        <a:graphic>
          <a:graphicData uri="http://schemas.openxmlformats.org/presentationml/2006/ole">
            <p:oleObj spid="_x0000_s432232" name="Equation" r:id="rId15" imgW="939392" imgH="241195" progId="Equation.3">
              <p:embed/>
            </p:oleObj>
          </a:graphicData>
        </a:graphic>
      </p:graphicFrame>
      <p:cxnSp>
        <p:nvCxnSpPr>
          <p:cNvPr id="13" name="Straight Connector 12"/>
          <p:cNvCxnSpPr>
            <a:stCxn id="175" idx="2"/>
          </p:cNvCxnSpPr>
          <p:nvPr/>
        </p:nvCxnSpPr>
        <p:spPr>
          <a:xfrm flipH="1">
            <a:off x="3074956" y="1682806"/>
            <a:ext cx="452928" cy="393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83718644"/>
              </p:ext>
            </p:extLst>
          </p:nvPr>
        </p:nvGraphicFramePr>
        <p:xfrm>
          <a:off x="3178996" y="1506000"/>
          <a:ext cx="249237" cy="206375"/>
        </p:xfrm>
        <a:graphic>
          <a:graphicData uri="http://schemas.openxmlformats.org/presentationml/2006/ole">
            <p:oleObj spid="_x0000_s432233" name="Equation" r:id="rId16" imgW="152268" imgH="164957" progId="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873091"/>
            <a:ext cx="8434503" cy="576905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dirty="0" smtClean="0"/>
              <a:t>Local force of gravity: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dirty="0" smtClean="0"/>
              <a:t>Inertial force: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dirty="0" smtClean="0"/>
              <a:t>Real gravitational force(True force of gravity):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When we hang a plumb bob , we normally think that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the tension balances out the local force of gravity (mg).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plumb line will always be perpendicular to the earth’s surface. But it does not point to the center of the earth.</a:t>
            </a:r>
          </a:p>
          <a:p>
            <a:pPr>
              <a:buNone/>
              <a:defRPr/>
            </a:pPr>
            <a:r>
              <a:rPr lang="en-US" dirty="0" smtClean="0"/>
              <a:t>                   Apparent acceleration of gravity is:</a:t>
            </a:r>
          </a:p>
          <a:p>
            <a:pPr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433167" name="Object 15"/>
          <p:cNvGraphicFramePr>
            <a:graphicFrameLocks noChangeAspect="1"/>
          </p:cNvGraphicFramePr>
          <p:nvPr/>
        </p:nvGraphicFramePr>
        <p:xfrm>
          <a:off x="2676512" y="1322366"/>
          <a:ext cx="909637" cy="500062"/>
        </p:xfrm>
        <a:graphic>
          <a:graphicData uri="http://schemas.openxmlformats.org/presentationml/2006/ole">
            <p:oleObj spid="_x0000_s433262" name="Equation" r:id="rId3" imgW="380835" imgH="241195" progId="Equation.3">
              <p:embed/>
            </p:oleObj>
          </a:graphicData>
        </a:graphic>
      </p:graphicFrame>
      <p:graphicFrame>
        <p:nvGraphicFramePr>
          <p:cNvPr id="433168" name="Object 16"/>
          <p:cNvGraphicFramePr>
            <a:graphicFrameLocks noChangeAspect="1"/>
          </p:cNvGraphicFramePr>
          <p:nvPr/>
        </p:nvGraphicFramePr>
        <p:xfrm>
          <a:off x="3805227" y="927071"/>
          <a:ext cx="576262" cy="420688"/>
        </p:xfrm>
        <a:graphic>
          <a:graphicData uri="http://schemas.openxmlformats.org/presentationml/2006/ole">
            <p:oleObj spid="_x0000_s433263" name="Equation" r:id="rId4" imgW="241195" imgH="203112" progId="Equation.3">
              <p:embed/>
            </p:oleObj>
          </a:graphicData>
        </a:graphic>
      </p:graphicFrame>
      <p:graphicFrame>
        <p:nvGraphicFramePr>
          <p:cNvPr id="433170" name="Object 18"/>
          <p:cNvGraphicFramePr>
            <a:graphicFrameLocks noChangeAspect="1"/>
          </p:cNvGraphicFramePr>
          <p:nvPr/>
        </p:nvGraphicFramePr>
        <p:xfrm>
          <a:off x="7191420" y="1849422"/>
          <a:ext cx="666750" cy="447675"/>
        </p:xfrm>
        <a:graphic>
          <a:graphicData uri="http://schemas.openxmlformats.org/presentationml/2006/ole">
            <p:oleObj spid="_x0000_s433264" name="Equation" r:id="rId5" imgW="279279" imgH="215806" progId="Equation.3">
              <p:embed/>
            </p:oleObj>
          </a:graphicData>
        </a:graphic>
      </p:graphicFrame>
      <p:grpSp>
        <p:nvGrpSpPr>
          <p:cNvPr id="169" name="Group 168"/>
          <p:cNvGrpSpPr/>
          <p:nvPr/>
        </p:nvGrpSpPr>
        <p:grpSpPr>
          <a:xfrm>
            <a:off x="575556" y="4581128"/>
            <a:ext cx="1241442" cy="1861011"/>
            <a:chOff x="1468395" y="3903668"/>
            <a:chExt cx="1241442" cy="1825651"/>
          </a:xfrm>
        </p:grpSpPr>
        <p:cxnSp>
          <p:nvCxnSpPr>
            <p:cNvPr id="147" name="Straight Connector 146"/>
            <p:cNvCxnSpPr/>
            <p:nvPr/>
          </p:nvCxnSpPr>
          <p:spPr>
            <a:xfrm rot="5400000">
              <a:off x="1249319" y="4305314"/>
              <a:ext cx="1460518" cy="730258"/>
            </a:xfrm>
            <a:prstGeom prst="line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614447" y="5400702"/>
              <a:ext cx="693747" cy="1588"/>
            </a:xfrm>
            <a:prstGeom prst="line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>
              <a:off x="1577936" y="4633931"/>
              <a:ext cx="1460520" cy="73027"/>
            </a:xfrm>
            <a:prstGeom prst="line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6200000" flipH="1">
              <a:off x="1958147" y="3961612"/>
              <a:ext cx="261939" cy="146052"/>
            </a:xfrm>
            <a:prstGeom prst="line">
              <a:avLst/>
            </a:prstGeom>
            <a:ln w="127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Arc 159"/>
            <p:cNvSpPr/>
            <p:nvPr/>
          </p:nvSpPr>
          <p:spPr>
            <a:xfrm>
              <a:off x="1468395" y="5291163"/>
              <a:ext cx="401641" cy="188370"/>
            </a:xfrm>
            <a:prstGeom prst="arc">
              <a:avLst/>
            </a:prstGeom>
            <a:ln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Arc 160"/>
            <p:cNvSpPr/>
            <p:nvPr/>
          </p:nvSpPr>
          <p:spPr>
            <a:xfrm rot="11281771">
              <a:off x="2223221" y="4139313"/>
              <a:ext cx="247985" cy="153639"/>
            </a:xfrm>
            <a:prstGeom prst="arc">
              <a:avLst/>
            </a:prstGeom>
            <a:ln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33171" name="Object 19"/>
            <p:cNvGraphicFramePr>
              <a:graphicFrameLocks noChangeAspect="1"/>
            </p:cNvGraphicFramePr>
            <p:nvPr/>
          </p:nvGraphicFramePr>
          <p:xfrm>
            <a:off x="2381221" y="4524390"/>
            <a:ext cx="328616" cy="255591"/>
          </p:xfrm>
          <a:graphic>
            <a:graphicData uri="http://schemas.openxmlformats.org/presentationml/2006/ole">
              <p:oleObj spid="_x0000_s433265" name="Equation" r:id="rId6" imgW="241195" imgH="203112" progId="Equation.3">
                <p:embed/>
              </p:oleObj>
            </a:graphicData>
          </a:graphic>
        </p:graphicFrame>
        <p:graphicFrame>
          <p:nvGraphicFramePr>
            <p:cNvPr id="433172" name="Object 20"/>
            <p:cNvGraphicFramePr>
              <a:graphicFrameLocks noChangeAspect="1"/>
            </p:cNvGraphicFramePr>
            <p:nvPr/>
          </p:nvGraphicFramePr>
          <p:xfrm>
            <a:off x="1541421" y="4560904"/>
            <a:ext cx="374646" cy="292103"/>
          </p:xfrm>
          <a:graphic>
            <a:graphicData uri="http://schemas.openxmlformats.org/presentationml/2006/ole">
              <p:oleObj spid="_x0000_s433266" name="Equation" r:id="rId7" imgW="279279" imgH="215806" progId="Equation.3">
                <p:embed/>
              </p:oleObj>
            </a:graphicData>
          </a:graphic>
        </p:graphicFrame>
        <p:graphicFrame>
          <p:nvGraphicFramePr>
            <p:cNvPr id="433173" name="Object 21"/>
            <p:cNvGraphicFramePr>
              <a:graphicFrameLocks noChangeAspect="1"/>
            </p:cNvGraphicFramePr>
            <p:nvPr/>
          </p:nvGraphicFramePr>
          <p:xfrm>
            <a:off x="1687473" y="5437215"/>
            <a:ext cx="547695" cy="292104"/>
          </p:xfrm>
          <a:graphic>
            <a:graphicData uri="http://schemas.openxmlformats.org/presentationml/2006/ole">
              <p:oleObj spid="_x0000_s433267" name="Equation" r:id="rId8" imgW="380835" imgH="241195" progId="Equation.3">
                <p:embed/>
              </p:oleObj>
            </a:graphicData>
          </a:graphic>
        </p:graphicFrame>
        <p:graphicFrame>
          <p:nvGraphicFramePr>
            <p:cNvPr id="433174" name="Object 22"/>
            <p:cNvGraphicFramePr>
              <a:graphicFrameLocks noChangeAspect="1"/>
            </p:cNvGraphicFramePr>
            <p:nvPr/>
          </p:nvGraphicFramePr>
          <p:xfrm>
            <a:off x="1789077" y="5108598"/>
            <a:ext cx="190500" cy="223837"/>
          </p:xfrm>
          <a:graphic>
            <a:graphicData uri="http://schemas.openxmlformats.org/presentationml/2006/ole">
              <p:oleObj spid="_x0000_s433268" name="Equation" r:id="rId9" imgW="139579" imgH="177646" progId="Equation.3">
                <p:embed/>
              </p:oleObj>
            </a:graphicData>
          </a:graphic>
        </p:graphicFrame>
        <p:graphicFrame>
          <p:nvGraphicFramePr>
            <p:cNvPr id="433175" name="Object 23"/>
            <p:cNvGraphicFramePr>
              <a:graphicFrameLocks noChangeAspect="1"/>
            </p:cNvGraphicFramePr>
            <p:nvPr/>
          </p:nvGraphicFramePr>
          <p:xfrm>
            <a:off x="2171669" y="4305312"/>
            <a:ext cx="173038" cy="176213"/>
          </p:xfrm>
          <a:graphic>
            <a:graphicData uri="http://schemas.openxmlformats.org/presentationml/2006/ole">
              <p:oleObj spid="_x0000_s433269" name="Equation" r:id="rId10" imgW="126835" imgH="139518" progId="Equation.3">
                <p:embed/>
              </p:oleObj>
            </a:graphicData>
          </a:graphic>
        </p:graphicFrame>
      </p:grpSp>
      <p:graphicFrame>
        <p:nvGraphicFramePr>
          <p:cNvPr id="433176" name="Object 24"/>
          <p:cNvGraphicFramePr>
            <a:graphicFrameLocks noChangeAspect="1"/>
          </p:cNvGraphicFramePr>
          <p:nvPr/>
        </p:nvGraphicFramePr>
        <p:xfrm>
          <a:off x="7200292" y="4437112"/>
          <a:ext cx="1666875" cy="500063"/>
        </p:xfrm>
        <a:graphic>
          <a:graphicData uri="http://schemas.openxmlformats.org/presentationml/2006/ole">
            <p:oleObj spid="_x0000_s433270" name="Equation" r:id="rId11" imgW="698500" imgH="241300" progId="Equation.3">
              <p:embed/>
            </p:oleObj>
          </a:graphicData>
        </a:graphic>
      </p:graphicFrame>
      <p:graphicFrame>
        <p:nvGraphicFramePr>
          <p:cNvPr id="433177" name="Object 25"/>
          <p:cNvGraphicFramePr>
            <a:graphicFrameLocks noChangeAspect="1"/>
          </p:cNvGraphicFramePr>
          <p:nvPr/>
        </p:nvGraphicFramePr>
        <p:xfrm>
          <a:off x="2051720" y="4960938"/>
          <a:ext cx="6637337" cy="1897062"/>
        </p:xfrm>
        <a:graphic>
          <a:graphicData uri="http://schemas.openxmlformats.org/presentationml/2006/ole">
            <p:oleObj spid="_x0000_s433271" name="Equation" r:id="rId12" imgW="2781300" imgH="914400" progId="Equation.3">
              <p:embed/>
            </p:oleObj>
          </a:graphicData>
        </a:graphic>
      </p:graphicFrame>
      <p:pic>
        <p:nvPicPr>
          <p:cNvPr id="433178" name="Picture 2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4077072"/>
            <a:ext cx="2609850" cy="390525"/>
          </a:xfrm>
          <a:prstGeom prst="rect">
            <a:avLst/>
          </a:prstGeom>
          <a:noFill/>
        </p:spPr>
      </p:pic>
      <p:graphicFrame>
        <p:nvGraphicFramePr>
          <p:cNvPr id="433179" name="Object 27"/>
          <p:cNvGraphicFramePr>
            <a:graphicFrameLocks noChangeAspect="1"/>
          </p:cNvGraphicFramePr>
          <p:nvPr/>
        </p:nvGraphicFramePr>
        <p:xfrm>
          <a:off x="-285750" y="1495425"/>
          <a:ext cx="114300" cy="215900"/>
        </p:xfrm>
        <a:graphic>
          <a:graphicData uri="http://schemas.openxmlformats.org/presentationml/2006/ole">
            <p:oleObj spid="_x0000_s433272" name="Equation" r:id="rId14" imgW="114151" imgH="215619" progId="Equation.3">
              <p:embed/>
            </p:oleObj>
          </a:graphicData>
        </a:graphic>
      </p:graphicFrame>
      <p:sp>
        <p:nvSpPr>
          <p:cNvPr id="43318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3181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3182" name="Rectangle 30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318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3185" name="Rectangle 3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318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3186" name="Picture 3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5716" y="4113076"/>
            <a:ext cx="1552575" cy="390525"/>
          </a:xfrm>
          <a:prstGeom prst="rect">
            <a:avLst/>
          </a:prstGeom>
          <a:noFill/>
        </p:spPr>
      </p:pic>
      <p:sp>
        <p:nvSpPr>
          <p:cNvPr id="433188" name="Rectangle 3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6228184" y="224644"/>
            <a:ext cx="1752624" cy="1789137"/>
            <a:chOff x="7273962" y="640527"/>
            <a:chExt cx="1513098" cy="1437494"/>
          </a:xfrm>
        </p:grpSpPr>
        <p:graphicFrame>
          <p:nvGraphicFramePr>
            <p:cNvPr id="171" name="Object 20"/>
            <p:cNvGraphicFramePr>
              <a:graphicFrameLocks noChangeAspect="1"/>
            </p:cNvGraphicFramePr>
            <p:nvPr/>
          </p:nvGraphicFramePr>
          <p:xfrm>
            <a:off x="7273962" y="1530324"/>
            <a:ext cx="374646" cy="292103"/>
          </p:xfrm>
          <a:graphic>
            <a:graphicData uri="http://schemas.openxmlformats.org/presentationml/2006/ole">
              <p:oleObj spid="_x0000_s433273" name="Equation" r:id="rId16" imgW="279279" imgH="215806" progId="Equation.3">
                <p:embed/>
              </p:oleObj>
            </a:graphicData>
          </a:graphic>
        </p:graphicFrame>
        <p:graphicFrame>
          <p:nvGraphicFramePr>
            <p:cNvPr id="172" name="Object 21"/>
            <p:cNvGraphicFramePr>
              <a:graphicFrameLocks noChangeAspect="1"/>
            </p:cNvGraphicFramePr>
            <p:nvPr/>
          </p:nvGraphicFramePr>
          <p:xfrm>
            <a:off x="8223300" y="1128681"/>
            <a:ext cx="547695" cy="292104"/>
          </p:xfrm>
          <a:graphic>
            <a:graphicData uri="http://schemas.openxmlformats.org/presentationml/2006/ole">
              <p:oleObj spid="_x0000_s433274" name="Equation" r:id="rId17" imgW="380835" imgH="241195" progId="Equation.3">
                <p:embed/>
              </p:oleObj>
            </a:graphicData>
          </a:graphic>
        </p:graphicFrame>
        <p:grpSp>
          <p:nvGrpSpPr>
            <p:cNvPr id="173" name="Group 162"/>
            <p:cNvGrpSpPr/>
            <p:nvPr/>
          </p:nvGrpSpPr>
          <p:grpSpPr>
            <a:xfrm>
              <a:off x="7346988" y="800064"/>
              <a:ext cx="1440072" cy="1277957"/>
              <a:chOff x="3147993" y="898676"/>
              <a:chExt cx="1440072" cy="1277957"/>
            </a:xfrm>
          </p:grpSpPr>
          <p:cxnSp>
            <p:nvCxnSpPr>
              <p:cNvPr id="175" name="Straight Arrow Connector 174"/>
              <p:cNvCxnSpPr/>
              <p:nvPr/>
            </p:nvCxnSpPr>
            <p:spPr>
              <a:xfrm flipV="1">
                <a:off x="3659175" y="1628936"/>
                <a:ext cx="92889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/>
              <p:nvPr/>
            </p:nvCxnSpPr>
            <p:spPr>
              <a:xfrm rot="16200000" flipV="1">
                <a:off x="3288584" y="1269270"/>
                <a:ext cx="741189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/>
              <p:nvPr/>
            </p:nvCxnSpPr>
            <p:spPr>
              <a:xfrm rot="5400000" flipH="1" flipV="1">
                <a:off x="3129737" y="1647193"/>
                <a:ext cx="547696" cy="511183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74" name="Object 18"/>
            <p:cNvGraphicFramePr>
              <a:graphicFrameLocks noChangeAspect="1"/>
            </p:cNvGraphicFramePr>
            <p:nvPr/>
          </p:nvGraphicFramePr>
          <p:xfrm>
            <a:off x="7675605" y="640527"/>
            <a:ext cx="255590" cy="269076"/>
          </p:xfrm>
          <a:graphic>
            <a:graphicData uri="http://schemas.openxmlformats.org/presentationml/2006/ole">
              <p:oleObj spid="_x0000_s433275" name="Equation" r:id="rId18" imgW="139639" imgH="203112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873091"/>
            <a:ext cx="8507529" cy="576905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433177" name="Object 25"/>
          <p:cNvGraphicFramePr>
            <a:graphicFrameLocks noChangeAspect="1"/>
          </p:cNvGraphicFramePr>
          <p:nvPr/>
        </p:nvGraphicFramePr>
        <p:xfrm>
          <a:off x="611560" y="2888940"/>
          <a:ext cx="6665912" cy="2738438"/>
        </p:xfrm>
        <a:graphic>
          <a:graphicData uri="http://schemas.openxmlformats.org/presentationml/2006/ole">
            <p:oleObj spid="_x0000_s434193" name="Equation" r:id="rId3" imgW="2794000" imgH="1320800" progId="Equation.3">
              <p:embed/>
            </p:oleObj>
          </a:graphicData>
        </a:graphic>
      </p:graphicFrame>
      <p:sp>
        <p:nvSpPr>
          <p:cNvPr id="4341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4191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024844"/>
            <a:ext cx="4562475" cy="342900"/>
          </a:xfrm>
          <a:prstGeom prst="rect">
            <a:avLst/>
          </a:prstGeom>
          <a:noFill/>
        </p:spPr>
      </p:pic>
      <p:sp>
        <p:nvSpPr>
          <p:cNvPr id="434193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41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4194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980728"/>
            <a:ext cx="4362450" cy="342900"/>
          </a:xfrm>
          <a:prstGeom prst="rect">
            <a:avLst/>
          </a:prstGeom>
          <a:noFill/>
        </p:spPr>
      </p:pic>
      <p:sp>
        <p:nvSpPr>
          <p:cNvPr id="434196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18" y="873091"/>
            <a:ext cx="8507529" cy="5769054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  <a:defRPr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  <a:defRPr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Cambria Math" pitchFamily="18" charset="0"/>
              </a:rPr>
              <a:t>If you dug a hole in the direction of the plum bob, you would miss the center of the earth: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pSp>
        <p:nvGrpSpPr>
          <p:cNvPr id="184" name="Group 183"/>
          <p:cNvGrpSpPr/>
          <p:nvPr/>
        </p:nvGrpSpPr>
        <p:grpSpPr>
          <a:xfrm>
            <a:off x="3131840" y="3681028"/>
            <a:ext cx="2009676" cy="2040403"/>
            <a:chOff x="2527273" y="4633929"/>
            <a:chExt cx="2009676" cy="2040403"/>
          </a:xfrm>
        </p:grpSpPr>
        <p:grpSp>
          <p:nvGrpSpPr>
            <p:cNvPr id="142" name="Group 141"/>
            <p:cNvGrpSpPr/>
            <p:nvPr/>
          </p:nvGrpSpPr>
          <p:grpSpPr>
            <a:xfrm>
              <a:off x="2527273" y="4633929"/>
              <a:ext cx="2009676" cy="2040403"/>
              <a:chOff x="2344708" y="1202812"/>
              <a:chExt cx="2009676" cy="2040403"/>
            </a:xfrm>
          </p:grpSpPr>
          <p:grpSp>
            <p:nvGrpSpPr>
              <p:cNvPr id="153" name="Group 183"/>
              <p:cNvGrpSpPr/>
              <p:nvPr/>
            </p:nvGrpSpPr>
            <p:grpSpPr>
              <a:xfrm>
                <a:off x="2344708" y="1202812"/>
                <a:ext cx="2009676" cy="2040403"/>
                <a:chOff x="2527272" y="1274737"/>
                <a:chExt cx="1570059" cy="1667700"/>
              </a:xfrm>
            </p:grpSpPr>
            <p:grpSp>
              <p:nvGrpSpPr>
                <p:cNvPr id="154" name="Group 148"/>
                <p:cNvGrpSpPr/>
                <p:nvPr/>
              </p:nvGrpSpPr>
              <p:grpSpPr>
                <a:xfrm>
                  <a:off x="2527272" y="1274737"/>
                  <a:ext cx="1570059" cy="1667700"/>
                  <a:chOff x="6835806" y="5327680"/>
                  <a:chExt cx="1570059" cy="1667700"/>
                </a:xfrm>
              </p:grpSpPr>
              <p:sp>
                <p:nvSpPr>
                  <p:cNvPr id="162" name="Oval 161"/>
                  <p:cNvSpPr/>
                  <p:nvPr/>
                </p:nvSpPr>
                <p:spPr>
                  <a:xfrm>
                    <a:off x="6835806" y="5546754"/>
                    <a:ext cx="1168416" cy="1204929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3" name="Straight Arrow Connector 162"/>
                  <p:cNvCxnSpPr/>
                  <p:nvPr/>
                </p:nvCxnSpPr>
                <p:spPr>
                  <a:xfrm flipV="1">
                    <a:off x="7420014" y="6132550"/>
                    <a:ext cx="985851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Arrow Connector 163"/>
                  <p:cNvCxnSpPr/>
                  <p:nvPr/>
                </p:nvCxnSpPr>
                <p:spPr>
                  <a:xfrm flipV="1">
                    <a:off x="7420012" y="5506741"/>
                    <a:ext cx="642401" cy="624224"/>
                  </a:xfrm>
                  <a:prstGeom prst="straightConnector1">
                    <a:avLst/>
                  </a:prstGeom>
                  <a:ln>
                    <a:headEnd type="arrow"/>
                    <a:tailEnd type="none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Arrow Connector 164"/>
                  <p:cNvCxnSpPr/>
                  <p:nvPr/>
                </p:nvCxnSpPr>
                <p:spPr>
                  <a:xfrm rot="5400000" flipH="1" flipV="1">
                    <a:off x="6579320" y="6154683"/>
                    <a:ext cx="1667700" cy="13693"/>
                  </a:xfrm>
                  <a:prstGeom prst="straightConnector1">
                    <a:avLst/>
                  </a:prstGeom>
                  <a:ln>
                    <a:tailEnd type="none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160" name="Object 17"/>
                <p:cNvGraphicFramePr>
                  <a:graphicFrameLocks noChangeAspect="1"/>
                </p:cNvGraphicFramePr>
                <p:nvPr/>
              </p:nvGraphicFramePr>
              <p:xfrm>
                <a:off x="3154838" y="1642585"/>
                <a:ext cx="263578" cy="199178"/>
              </p:xfrm>
              <a:graphic>
                <a:graphicData uri="http://schemas.openxmlformats.org/presentationml/2006/ole">
                  <p:oleObj spid="_x0000_s435224" name="Equation" r:id="rId3" imgW="279279" imgH="215806" progId="Equation.3">
                    <p:embed/>
                  </p:oleObj>
                </a:graphicData>
              </a:graphic>
            </p:graphicFrame>
          </p:grpSp>
          <p:cxnSp>
            <p:nvCxnSpPr>
              <p:cNvPr id="145" name="Straight Arrow Connector 144"/>
              <p:cNvCxnSpPr/>
              <p:nvPr/>
            </p:nvCxnSpPr>
            <p:spPr>
              <a:xfrm rot="16200000" flipH="1">
                <a:off x="3841740" y="1567942"/>
                <a:ext cx="146052" cy="73026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0" name="Straight Arrow Connector 169"/>
            <p:cNvCxnSpPr/>
            <p:nvPr/>
          </p:nvCxnSpPr>
          <p:spPr>
            <a:xfrm rot="5400000" flipH="1" flipV="1">
              <a:off x="3348814" y="5017320"/>
              <a:ext cx="876317" cy="32861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rot="10800000">
              <a:off x="3659175" y="4816494"/>
              <a:ext cx="219080" cy="15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183" name="Object 23"/>
            <p:cNvGraphicFramePr>
              <a:graphicFrameLocks noChangeAspect="1"/>
            </p:cNvGraphicFramePr>
            <p:nvPr/>
          </p:nvGraphicFramePr>
          <p:xfrm>
            <a:off x="3887780" y="4779981"/>
            <a:ext cx="173038" cy="176213"/>
          </p:xfrm>
          <a:graphic>
            <a:graphicData uri="http://schemas.openxmlformats.org/presentationml/2006/ole">
              <p:oleObj spid="_x0000_s435225" name="Equation" r:id="rId4" imgW="126835" imgH="139518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145" name="Content Placeholder 2"/>
          <p:cNvSpPr>
            <a:spLocks noGrp="1"/>
          </p:cNvSpPr>
          <p:nvPr/>
        </p:nvSpPr>
        <p:spPr>
          <a:xfrm>
            <a:off x="263465" y="982628"/>
            <a:ext cx="8580555" cy="56230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 effects: (Motion of a projectile)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The general equation of motion for a projectile near the surface of the earth is: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Where    represents any applied forces other than gravity.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    is directed towards the center of the earth.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vector                     is always normal to the surface of the earth.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we ignore air resistance, then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From the static case considered above :</a:t>
            </a:r>
          </a:p>
        </p:txBody>
      </p:sp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93713" y="2730500"/>
          <a:ext cx="8323262" cy="508000"/>
        </p:xfrm>
        <a:graphic>
          <a:graphicData uri="http://schemas.openxmlformats.org/presentationml/2006/ole">
            <p:oleObj spid="_x0000_s440366" name="Equation" r:id="rId4" imgW="3492360" imgH="241200" progId="Equation.3">
              <p:embed/>
            </p:oleObj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1584289" y="3246435"/>
          <a:ext cx="395288" cy="430213"/>
        </p:xfrm>
        <a:graphic>
          <a:graphicData uri="http://schemas.openxmlformats.org/presentationml/2006/ole">
            <p:oleObj spid="_x0000_s440367" name="Equation" r:id="rId5" imgW="164957" imgH="203024" progId="Equation.3">
              <p:embed/>
            </p:oleObj>
          </a:graphicData>
        </a:graphic>
      </p:graphicFrame>
      <p:graphicFrame>
        <p:nvGraphicFramePr>
          <p:cNvPr id="440326" name="Object 6"/>
          <p:cNvGraphicFramePr>
            <a:graphicFrameLocks noChangeAspect="1"/>
          </p:cNvGraphicFramePr>
          <p:nvPr/>
        </p:nvGraphicFramePr>
        <p:xfrm>
          <a:off x="1543050" y="3821113"/>
          <a:ext cx="939800" cy="376237"/>
        </p:xfrm>
        <a:graphic>
          <a:graphicData uri="http://schemas.openxmlformats.org/presentationml/2006/ole">
            <p:oleObj spid="_x0000_s440368" name="Equation" r:id="rId6" imgW="393359" imgH="177646" progId="Equation.3">
              <p:embed/>
            </p:oleObj>
          </a:graphicData>
        </a:graphic>
      </p:graphicFrame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701622" y="4232286"/>
          <a:ext cx="423863" cy="457200"/>
        </p:xfrm>
        <a:graphic>
          <a:graphicData uri="http://schemas.openxmlformats.org/presentationml/2006/ole">
            <p:oleObj spid="_x0000_s440369" name="Equation" r:id="rId7" imgW="177569" imgH="215619" progId="Equation.3">
              <p:embed/>
            </p:oleObj>
          </a:graphicData>
        </a:graphic>
      </p:graphicFrame>
      <p:graphicFrame>
        <p:nvGraphicFramePr>
          <p:cNvPr id="440328" name="Object 8"/>
          <p:cNvGraphicFramePr>
            <a:graphicFrameLocks noChangeAspect="1"/>
          </p:cNvGraphicFramePr>
          <p:nvPr/>
        </p:nvGraphicFramePr>
        <p:xfrm>
          <a:off x="2125629" y="4670442"/>
          <a:ext cx="1665287" cy="511175"/>
        </p:xfrm>
        <a:graphic>
          <a:graphicData uri="http://schemas.openxmlformats.org/presentationml/2006/ole">
            <p:oleObj spid="_x0000_s440370" name="Equation" r:id="rId8" imgW="698500" imgH="241300" progId="Equation.3">
              <p:embed/>
            </p:oleObj>
          </a:graphicData>
        </a:graphic>
      </p:graphicFrame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5046669" y="5564223"/>
          <a:ext cx="942975" cy="457200"/>
        </p:xfrm>
        <a:graphic>
          <a:graphicData uri="http://schemas.openxmlformats.org/presentationml/2006/ole">
            <p:oleObj spid="_x0000_s440371" name="Equation" r:id="rId9" imgW="393359" imgH="215713" progId="Equation.3">
              <p:embed/>
            </p:oleObj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6120172" y="6021288"/>
          <a:ext cx="2422525" cy="511175"/>
        </p:xfrm>
        <a:graphic>
          <a:graphicData uri="http://schemas.openxmlformats.org/presentationml/2006/ole">
            <p:oleObj spid="_x0000_s440372" name="Equation" r:id="rId10" imgW="1016000" imgH="2413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145" name="Content Placeholder 2"/>
          <p:cNvSpPr>
            <a:spLocks noGrp="1"/>
          </p:cNvSpPr>
          <p:nvPr/>
        </p:nvSpPr>
        <p:spPr>
          <a:xfrm>
            <a:off x="263465" y="982628"/>
            <a:ext cx="8580555" cy="56230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Define a system of coordinates like this: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555570" y="982629"/>
          <a:ext cx="5845175" cy="511175"/>
        </p:xfrm>
        <a:graphic>
          <a:graphicData uri="http://schemas.openxmlformats.org/presentationml/2006/ole">
            <p:oleObj spid="_x0000_s441454" name="Equation" r:id="rId3" imgW="2451100" imgH="241300" progId="Equation.3">
              <p:embed/>
            </p:oleObj>
          </a:graphicData>
        </a:graphic>
      </p:graphicFrame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628596" y="2552688"/>
          <a:ext cx="2876550" cy="511175"/>
        </p:xfrm>
        <a:graphic>
          <a:graphicData uri="http://schemas.openxmlformats.org/presentationml/2006/ole">
            <p:oleObj spid="_x0000_s441455" name="Equation" r:id="rId4" imgW="1206500" imgH="241300" progId="Equation.3">
              <p:embed/>
            </p:oleObj>
          </a:graphicData>
        </a:graphic>
      </p:graphicFrame>
      <p:graphicFrame>
        <p:nvGraphicFramePr>
          <p:cNvPr id="441354" name="Object 4"/>
          <p:cNvGraphicFramePr>
            <a:graphicFrameLocks noChangeAspect="1"/>
          </p:cNvGraphicFramePr>
          <p:nvPr/>
        </p:nvGraphicFramePr>
        <p:xfrm>
          <a:off x="287524" y="3104964"/>
          <a:ext cx="8574088" cy="2259012"/>
        </p:xfrm>
        <a:graphic>
          <a:graphicData uri="http://schemas.openxmlformats.org/presentationml/2006/ole">
            <p:oleObj spid="_x0000_s441456" name="Equation" r:id="rId5" imgW="3594100" imgH="1066800" progId="">
              <p:embed/>
            </p:oleObj>
          </a:graphicData>
        </a:graphic>
      </p:graphicFrame>
      <p:graphicFrame>
        <p:nvGraphicFramePr>
          <p:cNvPr id="441356" name="Object 12"/>
          <p:cNvGraphicFramePr>
            <a:graphicFrameLocks noChangeAspect="1"/>
          </p:cNvGraphicFramePr>
          <p:nvPr/>
        </p:nvGraphicFramePr>
        <p:xfrm>
          <a:off x="1655676" y="5913276"/>
          <a:ext cx="3565525" cy="508000"/>
        </p:xfrm>
        <a:graphic>
          <a:graphicData uri="http://schemas.openxmlformats.org/presentationml/2006/ole">
            <p:oleObj spid="_x0000_s441458" name="Equation" r:id="rId6" imgW="1498320" imgH="241200" progId="Equation.3">
              <p:embed/>
            </p:oleObj>
          </a:graphicData>
        </a:graphic>
      </p:graphicFrame>
      <p:grpSp>
        <p:nvGrpSpPr>
          <p:cNvPr id="261" name="Group 260"/>
          <p:cNvGrpSpPr/>
          <p:nvPr/>
        </p:nvGrpSpPr>
        <p:grpSpPr>
          <a:xfrm>
            <a:off x="6215085" y="1982583"/>
            <a:ext cx="2568578" cy="2617148"/>
            <a:chOff x="6251598" y="266472"/>
            <a:chExt cx="2568578" cy="2617148"/>
          </a:xfrm>
        </p:grpSpPr>
        <p:grpSp>
          <p:nvGrpSpPr>
            <p:cNvPr id="232" name="Group 231"/>
            <p:cNvGrpSpPr/>
            <p:nvPr/>
          </p:nvGrpSpPr>
          <p:grpSpPr>
            <a:xfrm>
              <a:off x="6251598" y="266472"/>
              <a:ext cx="2568578" cy="2617148"/>
              <a:chOff x="5667390" y="1943756"/>
              <a:chExt cx="2568578" cy="2617148"/>
            </a:xfrm>
          </p:grpSpPr>
          <p:grpSp>
            <p:nvGrpSpPr>
              <p:cNvPr id="233" name="Group 223"/>
              <p:cNvGrpSpPr/>
              <p:nvPr/>
            </p:nvGrpSpPr>
            <p:grpSpPr>
              <a:xfrm>
                <a:off x="5667390" y="1943756"/>
                <a:ext cx="2568578" cy="2617148"/>
                <a:chOff x="5667390" y="1943756"/>
                <a:chExt cx="2568578" cy="2617148"/>
              </a:xfrm>
            </p:grpSpPr>
            <p:grpSp>
              <p:nvGrpSpPr>
                <p:cNvPr id="236" name="Group 178"/>
                <p:cNvGrpSpPr/>
                <p:nvPr/>
              </p:nvGrpSpPr>
              <p:grpSpPr>
                <a:xfrm>
                  <a:off x="5667390" y="1943756"/>
                  <a:ext cx="2568578" cy="2617148"/>
                  <a:chOff x="5667390" y="1943756"/>
                  <a:chExt cx="2568578" cy="2617148"/>
                </a:xfrm>
              </p:grpSpPr>
              <p:sp>
                <p:nvSpPr>
                  <p:cNvPr id="238" name="Oval 237"/>
                  <p:cNvSpPr/>
                  <p:nvPr/>
                </p:nvSpPr>
                <p:spPr>
                  <a:xfrm>
                    <a:off x="5667390" y="2589201"/>
                    <a:ext cx="1971702" cy="1971702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9" name="Group 199"/>
                  <p:cNvGrpSpPr/>
                  <p:nvPr/>
                </p:nvGrpSpPr>
                <p:grpSpPr>
                  <a:xfrm>
                    <a:off x="6427528" y="1943756"/>
                    <a:ext cx="1808440" cy="1850382"/>
                    <a:chOff x="2192019" y="1761191"/>
                    <a:chExt cx="1808440" cy="1850382"/>
                  </a:xfrm>
                </p:grpSpPr>
                <p:grpSp>
                  <p:nvGrpSpPr>
                    <p:cNvPr id="242" name="Group 191"/>
                    <p:cNvGrpSpPr/>
                    <p:nvPr/>
                  </p:nvGrpSpPr>
                  <p:grpSpPr>
                    <a:xfrm>
                      <a:off x="2192019" y="1761191"/>
                      <a:ext cx="1808440" cy="1850382"/>
                      <a:chOff x="2192019" y="1615139"/>
                      <a:chExt cx="1808440" cy="1850382"/>
                    </a:xfrm>
                  </p:grpSpPr>
                  <p:grpSp>
                    <p:nvGrpSpPr>
                      <p:cNvPr id="244" name="Group 184"/>
                      <p:cNvGrpSpPr/>
                      <p:nvPr/>
                    </p:nvGrpSpPr>
                    <p:grpSpPr>
                      <a:xfrm>
                        <a:off x="2192019" y="1615139"/>
                        <a:ext cx="1808440" cy="1850382"/>
                        <a:chOff x="2407987" y="1731118"/>
                        <a:chExt cx="1412845" cy="1512387"/>
                      </a:xfrm>
                    </p:grpSpPr>
                    <p:cxnSp>
                      <p:nvCxnSpPr>
                        <p:cNvPr id="246" name="Straight Arrow Connector 245"/>
                        <p:cNvCxnSpPr/>
                        <p:nvPr/>
                      </p:nvCxnSpPr>
                      <p:spPr>
                        <a:xfrm flipV="1">
                          <a:off x="2808847" y="2677910"/>
                          <a:ext cx="221346" cy="207891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7" name="Straight Arrow Connector 246"/>
                        <p:cNvCxnSpPr/>
                        <p:nvPr/>
                      </p:nvCxnSpPr>
                      <p:spPr>
                        <a:xfrm flipV="1">
                          <a:off x="2812528" y="2795853"/>
                          <a:ext cx="285258" cy="119373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4"/>
                        </a:lnRef>
                        <a:fillRef idx="0">
                          <a:schemeClr val="accent4"/>
                        </a:fillRef>
                        <a:effectRef idx="0">
                          <a:schemeClr val="accent4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48" name="Group 183"/>
                        <p:cNvGrpSpPr/>
                        <p:nvPr/>
                      </p:nvGrpSpPr>
                      <p:grpSpPr>
                        <a:xfrm>
                          <a:off x="2407987" y="1731118"/>
                          <a:ext cx="1412845" cy="1512387"/>
                          <a:chOff x="2407987" y="1731118"/>
                          <a:chExt cx="1412845" cy="1512387"/>
                        </a:xfrm>
                      </p:grpSpPr>
                      <p:grpSp>
                        <p:nvGrpSpPr>
                          <p:cNvPr id="249" name="Group 148"/>
                          <p:cNvGrpSpPr/>
                          <p:nvPr/>
                        </p:nvGrpSpPr>
                        <p:grpSpPr>
                          <a:xfrm>
                            <a:off x="2407987" y="1731118"/>
                            <a:ext cx="946531" cy="1334624"/>
                            <a:chOff x="6716521" y="5784061"/>
                            <a:chExt cx="946531" cy="1334624"/>
                          </a:xfrm>
                        </p:grpSpPr>
                        <p:cxnSp>
                          <p:nvCxnSpPr>
                            <p:cNvPr id="255" name="Straight Arrow Connector 254"/>
                            <p:cNvCxnSpPr>
                              <a:endCxn id="238" idx="6"/>
                            </p:cNvCxnSpPr>
                            <p:nvPr/>
                          </p:nvCxnSpPr>
                          <p:spPr>
                            <a:xfrm>
                              <a:off x="6921382" y="7117387"/>
                              <a:ext cx="741670" cy="1298"/>
                            </a:xfrm>
                            <a:prstGeom prst="straightConnector1">
                              <a:avLst/>
                            </a:prstGeom>
                            <a:ln>
                              <a:headEnd type="oval" w="med" len="med"/>
                              <a:tailEnd type="triangle" w="med" len="med"/>
                            </a:ln>
                          </p:spPr>
                          <p:style>
                            <a:lnRef idx="1">
                              <a:schemeClr val="accent2"/>
                            </a:lnRef>
                            <a:fillRef idx="0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6" name="Straight Arrow Connector 255"/>
                            <p:cNvCxnSpPr/>
                            <p:nvPr/>
                          </p:nvCxnSpPr>
                          <p:spPr>
                            <a:xfrm flipV="1">
                              <a:off x="6920485" y="6024594"/>
                              <a:ext cx="56257" cy="387479"/>
                            </a:xfrm>
                            <a:prstGeom prst="straightConnector1">
                              <a:avLst/>
                            </a:prstGeom>
                            <a:ln>
                              <a:tailEnd type="arrow"/>
                            </a:ln>
                          </p:spPr>
                          <p:style>
                            <a:lnRef idx="1">
                              <a:schemeClr val="accent2"/>
                            </a:lnRef>
                            <a:fillRef idx="0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aphicFrame>
                          <p:nvGraphicFramePr>
                            <p:cNvPr id="257" name="Object 6"/>
                            <p:cNvGraphicFramePr>
                              <a:graphicFrameLocks noChangeAspect="1"/>
                            </p:cNvGraphicFramePr>
                            <p:nvPr/>
                          </p:nvGraphicFramePr>
                          <p:xfrm>
                            <a:off x="6727907" y="5972968"/>
                            <a:ext cx="193476" cy="142728"/>
                          </p:xfrm>
                          <a:graphic>
                            <a:graphicData uri="http://schemas.openxmlformats.org/presentationml/2006/ole">
                              <p:oleObj spid="_x0000_s441459" name="Equation" r:id="rId7" imgW="152334" imgH="139639" progId="Equation.3">
                                <p:embed/>
                              </p:oleObj>
                            </a:graphicData>
                          </a:graphic>
                        </p:graphicFrame>
                        <p:sp>
                          <p:nvSpPr>
                            <p:cNvPr id="258" name="Arc 257"/>
                            <p:cNvSpPr/>
                            <p:nvPr/>
                          </p:nvSpPr>
                          <p:spPr>
                            <a:xfrm rot="7507334">
                              <a:off x="6710253" y="5790329"/>
                              <a:ext cx="414178" cy="401642"/>
                            </a:xfrm>
                            <a:prstGeom prst="arc">
                              <a:avLst>
                                <a:gd name="adj1" fmla="val 16200000"/>
                                <a:gd name="adj2" fmla="val 960313"/>
                              </a:avLst>
                            </a:prstGeom>
                            <a:ln>
                              <a:headEnd type="arrow"/>
                              <a:tailEnd type="non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graphicFrame>
                        <p:nvGraphicFramePr>
                          <p:cNvPr id="250" name="Object 6"/>
                          <p:cNvGraphicFramePr>
                            <a:graphicFrameLocks noChangeAspect="1"/>
                          </p:cNvGraphicFramePr>
                          <p:nvPr>
                            <p:extLst>
                              <p:ext uri="{D42A27DB-BD31-4B8C-83A1-F6EECF244321}">
                                <p14:modId xmlns:p14="http://schemas.microsoft.com/office/powerpoint/2010/main" xmlns="" val="2516008141"/>
                              </p:ext>
                            </p:extLst>
                          </p:nvPr>
                        </p:nvGraphicFramePr>
                        <p:xfrm>
                          <a:off x="3005744" y="2825047"/>
                          <a:ext cx="142629" cy="119374"/>
                        </p:xfrm>
                        <a:graphic>
                          <a:graphicData uri="http://schemas.openxmlformats.org/presentationml/2006/ole">
                            <p:oleObj spid="_x0000_s441460" name="Equation" r:id="rId8" imgW="139579" imgH="177646" progId="Equation.3">
                              <p:embed/>
                            </p:oleObj>
                          </a:graphicData>
                        </a:graphic>
                      </p:graphicFrame>
                      <p:graphicFrame>
                        <p:nvGraphicFramePr>
                          <p:cNvPr id="251" name="Object 15"/>
                          <p:cNvGraphicFramePr>
                            <a:graphicFrameLocks noChangeAspect="1"/>
                          </p:cNvGraphicFramePr>
                          <p:nvPr/>
                        </p:nvGraphicFramePr>
                        <p:xfrm>
                          <a:off x="3080380" y="2681672"/>
                          <a:ext cx="616396" cy="197224"/>
                        </p:xfrm>
                        <a:graphic>
                          <a:graphicData uri="http://schemas.openxmlformats.org/presentationml/2006/ole">
                            <p:oleObj spid="_x0000_s441461" name="Equation" r:id="rId9" imgW="494870" imgH="203024" progId="Equation.3">
                              <p:embed/>
                            </p:oleObj>
                          </a:graphicData>
                        </a:graphic>
                      </p:graphicFrame>
                      <p:graphicFrame>
                        <p:nvGraphicFramePr>
                          <p:cNvPr id="252" name="Object 6"/>
                          <p:cNvGraphicFramePr>
                            <a:graphicFrameLocks noChangeAspect="1"/>
                          </p:cNvGraphicFramePr>
                          <p:nvPr/>
                        </p:nvGraphicFramePr>
                        <p:xfrm>
                          <a:off x="3009719" y="2529860"/>
                          <a:ext cx="811113" cy="206307"/>
                        </p:xfrm>
                        <a:graphic>
                          <a:graphicData uri="http://schemas.openxmlformats.org/presentationml/2006/ole">
                            <p:oleObj spid="_x0000_s441462" name="Equation" r:id="rId10" imgW="710891" imgH="203112" progId="Equation.3">
                              <p:embed/>
                            </p:oleObj>
                          </a:graphicData>
                        </a:graphic>
                      </p:graphicFrame>
                      <p:graphicFrame>
                        <p:nvGraphicFramePr>
                          <p:cNvPr id="253" name="Object 17"/>
                          <p:cNvGraphicFramePr>
                            <a:graphicFrameLocks noChangeAspect="1"/>
                          </p:cNvGraphicFramePr>
                          <p:nvPr/>
                        </p:nvGraphicFramePr>
                        <p:xfrm>
                          <a:off x="2714510" y="2174340"/>
                          <a:ext cx="560586" cy="197224"/>
                        </p:xfrm>
                        <a:graphic>
                          <a:graphicData uri="http://schemas.openxmlformats.org/presentationml/2006/ole">
                            <p:oleObj spid="_x0000_s441463" name="Equation" r:id="rId11" imgW="596641" imgH="203112" progId="Equation.3">
                              <p:embed/>
                            </p:oleObj>
                          </a:graphicData>
                        </a:graphic>
                      </p:graphicFrame>
                      <p:graphicFrame>
                        <p:nvGraphicFramePr>
                          <p:cNvPr id="254" name="Object 18"/>
                          <p:cNvGraphicFramePr>
                            <a:graphicFrameLocks noChangeAspect="1"/>
                          </p:cNvGraphicFramePr>
                          <p:nvPr>
                            <p:extLst>
                              <p:ext uri="{D42A27DB-BD31-4B8C-83A1-F6EECF244321}">
                                <p14:modId xmlns:p14="http://schemas.microsoft.com/office/powerpoint/2010/main" xmlns="" val="2839464200"/>
                              </p:ext>
                            </p:extLst>
                          </p:nvPr>
                        </p:nvGraphicFramePr>
                        <p:xfrm>
                          <a:off x="2555796" y="3074818"/>
                          <a:ext cx="182315" cy="168687"/>
                        </p:xfrm>
                        <a:graphic>
                          <a:graphicData uri="http://schemas.openxmlformats.org/presentationml/2006/ole">
                            <p:oleObj spid="_x0000_s441464" name="Equation" r:id="rId12" imgW="126725" imgH="177415" progId="">
                              <p:embed/>
                            </p:oleObj>
                          </a:graphicData>
                        </a:graphic>
                      </p:graphicFrame>
                    </p:grpSp>
                  </p:grpSp>
                  <p:cxnSp>
                    <p:nvCxnSpPr>
                      <p:cNvPr id="245" name="Straight Arrow Connector 244"/>
                      <p:cNvCxnSpPr/>
                      <p:nvPr/>
                    </p:nvCxnSpPr>
                    <p:spPr>
                      <a:xfrm rot="16200000" flipH="1">
                        <a:off x="2326450" y="2716996"/>
                        <a:ext cx="730261" cy="36514"/>
                      </a:xfrm>
                      <a:prstGeom prst="straightConnector1">
                        <a:avLst/>
                      </a:prstGeom>
                      <a:ln>
                        <a:headEnd type="arrow"/>
                        <a:tailEnd type="none"/>
                      </a:ln>
                    </p:spPr>
                    <p:style>
                      <a:lnRef idx="1">
                        <a:schemeClr val="accent4"/>
                      </a:lnRef>
                      <a:fillRef idx="0">
                        <a:schemeClr val="accent4"/>
                      </a:fillRef>
                      <a:effectRef idx="0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43" name="Straight Arrow Connector 242"/>
                    <p:cNvCxnSpPr/>
                    <p:nvPr/>
                  </p:nvCxnSpPr>
                  <p:spPr>
                    <a:xfrm rot="5400000">
                      <a:off x="2157422" y="2531170"/>
                      <a:ext cx="1277955" cy="182559"/>
                    </a:xfrm>
                    <a:prstGeom prst="straightConnector1">
                      <a:avLst/>
                    </a:prstGeom>
                    <a:ln>
                      <a:headEnd type="arrow"/>
                      <a:tailEnd type="none"/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40" name="Straight Arrow Connector 239"/>
                  <p:cNvCxnSpPr/>
                  <p:nvPr/>
                </p:nvCxnSpPr>
                <p:spPr>
                  <a:xfrm>
                    <a:off x="6945345" y="3392487"/>
                    <a:ext cx="912825" cy="1588"/>
                  </a:xfrm>
                  <a:prstGeom prst="straightConnector1">
                    <a:avLst/>
                  </a:prstGeom>
                  <a:ln>
                    <a:headEnd type="none"/>
                    <a:tailEnd type="none"/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1" name="Arc 240"/>
                  <p:cNvSpPr/>
                  <p:nvPr/>
                </p:nvSpPr>
                <p:spPr>
                  <a:xfrm>
                    <a:off x="6543702" y="2589202"/>
                    <a:ext cx="401643" cy="1971702"/>
                  </a:xfrm>
                  <a:prstGeom prst="arc">
                    <a:avLst>
                      <a:gd name="adj1" fmla="val 16200005"/>
                      <a:gd name="adj2" fmla="val 5263209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aphicFrame>
              <p:nvGraphicFramePr>
                <p:cNvPr id="237" name="Object 6"/>
                <p:cNvGraphicFramePr>
                  <a:graphicFrameLocks noChangeAspect="1"/>
                </p:cNvGraphicFramePr>
                <p:nvPr/>
              </p:nvGraphicFramePr>
              <p:xfrm>
                <a:off x="7091397" y="2151045"/>
                <a:ext cx="247902" cy="222473"/>
              </p:xfrm>
              <a:graphic>
                <a:graphicData uri="http://schemas.openxmlformats.org/presentationml/2006/ole">
                  <p:oleObj spid="_x0000_s441465" name="Equation" r:id="rId13" imgW="152202" imgH="177569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234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693173459"/>
                  </p:ext>
                </p:extLst>
              </p:nvPr>
            </p:nvGraphicFramePr>
            <p:xfrm>
              <a:off x="6904625" y="2814109"/>
              <a:ext cx="182565" cy="146052"/>
            </p:xfrm>
            <a:graphic>
              <a:graphicData uri="http://schemas.openxmlformats.org/presentationml/2006/ole">
                <p:oleObj spid="_x0000_s441466" name="Equation" r:id="rId14" imgW="139579" imgH="177646" progId="Equation.3">
                  <p:embed/>
                </p:oleObj>
              </a:graphicData>
            </a:graphic>
          </p:graphicFrame>
          <p:graphicFrame>
            <p:nvGraphicFramePr>
              <p:cNvPr id="235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476888209"/>
                  </p:ext>
                </p:extLst>
              </p:nvPr>
            </p:nvGraphicFramePr>
            <p:xfrm>
              <a:off x="6760609" y="3462181"/>
              <a:ext cx="182565" cy="146052"/>
            </p:xfrm>
            <a:graphic>
              <a:graphicData uri="http://schemas.openxmlformats.org/presentationml/2006/ole">
                <p:oleObj spid="_x0000_s441467" name="Equation" r:id="rId15" imgW="139579" imgH="177646" progId="Equation.3">
                  <p:embed/>
                </p:oleObj>
              </a:graphicData>
            </a:graphic>
          </p:graphicFrame>
        </p:grpSp>
        <p:cxnSp>
          <p:nvCxnSpPr>
            <p:cNvPr id="259" name="Straight Arrow Connector 258"/>
            <p:cNvCxnSpPr/>
            <p:nvPr/>
          </p:nvCxnSpPr>
          <p:spPr>
            <a:xfrm flipV="1">
              <a:off x="7237449" y="1712889"/>
              <a:ext cx="255591" cy="182567"/>
            </a:xfrm>
            <a:prstGeom prst="straightConnector1">
              <a:avLst/>
            </a:prstGeom>
            <a:ln>
              <a:prstDash val="dash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Oval 3"/>
          <p:cNvSpPr/>
          <p:nvPr/>
        </p:nvSpPr>
        <p:spPr>
          <a:xfrm>
            <a:off x="7413233" y="3310501"/>
            <a:ext cx="171094" cy="195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287524" y="6021288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where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41" y="873090"/>
            <a:ext cx="8763120" cy="58420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Accelerated reference frames(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Noninertial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frame):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Suppose     is the position of an object in a reference frame(e.g. your car) and     is the position of this reference frame with respect to a truly inertial frame.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position of the object in the inertial frame is: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 want to analyze the motion of the object in the moving reference frame    .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4195" name="Object 3"/>
          <p:cNvGraphicFramePr>
            <a:graphicFrameLocks noChangeAspect="1"/>
          </p:cNvGraphicFramePr>
          <p:nvPr/>
        </p:nvGraphicFramePr>
        <p:xfrm>
          <a:off x="2709837" y="4905417"/>
          <a:ext cx="1576387" cy="1590675"/>
        </p:xfrm>
        <a:graphic>
          <a:graphicData uri="http://schemas.openxmlformats.org/presentationml/2006/ole">
            <p:oleObj spid="_x0000_s264226" name="Equation" r:id="rId3" imgW="660113" imgH="723586" progId="Equation.3">
              <p:embed/>
            </p:oleObj>
          </a:graphicData>
        </a:graphic>
      </p:graphicFrame>
      <p:graphicFrame>
        <p:nvGraphicFramePr>
          <p:cNvPr id="264196" name="Object 4"/>
          <p:cNvGraphicFramePr>
            <a:graphicFrameLocks noChangeAspect="1"/>
          </p:cNvGraphicFramePr>
          <p:nvPr/>
        </p:nvGraphicFramePr>
        <p:xfrm>
          <a:off x="1768442" y="1423965"/>
          <a:ext cx="393700" cy="361950"/>
        </p:xfrm>
        <a:graphic>
          <a:graphicData uri="http://schemas.openxmlformats.org/presentationml/2006/ole">
            <p:oleObj spid="_x0000_s264227" name="Equation" r:id="rId4" imgW="164885" imgH="164885" progId="Equation.3">
              <p:embed/>
            </p:oleObj>
          </a:graphicData>
        </a:graphic>
      </p:graphicFrame>
      <p:graphicFrame>
        <p:nvGraphicFramePr>
          <p:cNvPr id="264197" name="Object 5"/>
          <p:cNvGraphicFramePr>
            <a:graphicFrameLocks noChangeAspect="1"/>
          </p:cNvGraphicFramePr>
          <p:nvPr/>
        </p:nvGraphicFramePr>
        <p:xfrm>
          <a:off x="3965573" y="1749402"/>
          <a:ext cx="423862" cy="501650"/>
        </p:xfrm>
        <a:graphic>
          <a:graphicData uri="http://schemas.openxmlformats.org/presentationml/2006/ole">
            <p:oleObj spid="_x0000_s264228" name="Equation" r:id="rId5" imgW="177646" imgH="228402" progId="Equation.3">
              <p:embed/>
            </p:oleObj>
          </a:graphicData>
        </a:graphic>
      </p:graphicFrame>
      <p:graphicFrame>
        <p:nvGraphicFramePr>
          <p:cNvPr id="264199" name="Object 7"/>
          <p:cNvGraphicFramePr>
            <a:graphicFrameLocks noChangeAspect="1"/>
          </p:cNvGraphicFramePr>
          <p:nvPr/>
        </p:nvGraphicFramePr>
        <p:xfrm>
          <a:off x="2132070" y="3538539"/>
          <a:ext cx="6638925" cy="503237"/>
        </p:xfrm>
        <a:graphic>
          <a:graphicData uri="http://schemas.openxmlformats.org/presentationml/2006/ole">
            <p:oleObj spid="_x0000_s264229" name="Equation" r:id="rId6" imgW="2781300" imgH="228600" progId="Equation.3">
              <p:embed/>
            </p:oleObj>
          </a:graphicData>
        </a:graphic>
      </p:graphicFrame>
      <p:graphicFrame>
        <p:nvGraphicFramePr>
          <p:cNvPr id="264200" name="Object 8"/>
          <p:cNvGraphicFramePr>
            <a:graphicFrameLocks noChangeAspect="1"/>
          </p:cNvGraphicFramePr>
          <p:nvPr/>
        </p:nvGraphicFramePr>
        <p:xfrm>
          <a:off x="2746350" y="4487877"/>
          <a:ext cx="393700" cy="361950"/>
        </p:xfrm>
        <a:graphic>
          <a:graphicData uri="http://schemas.openxmlformats.org/presentationml/2006/ole">
            <p:oleObj spid="_x0000_s264230" name="Equation" r:id="rId7" imgW="164885" imgH="164885" progId="Equation.3">
              <p:embed/>
            </p:oleObj>
          </a:graphicData>
        </a:graphic>
      </p:graphicFrame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145" name="Content Placeholder 2"/>
          <p:cNvSpPr>
            <a:spLocks noGrp="1"/>
          </p:cNvSpPr>
          <p:nvPr/>
        </p:nvSpPr>
        <p:spPr>
          <a:xfrm>
            <a:off x="263465" y="982628"/>
            <a:ext cx="8580555" cy="56230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                    term will be proportional to </a:t>
            </a:r>
            <a:r>
              <a:rPr lang="el-GR" dirty="0" smtClean="0"/>
              <a:t>ω²</a:t>
            </a:r>
            <a:r>
              <a:rPr lang="en-US" dirty="0" smtClean="0"/>
              <a:t> which is 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10¯⁵ </a:t>
            </a:r>
            <a:r>
              <a:rPr lang="en-US" dirty="0" smtClean="0"/>
              <a:t>times smaller than the           term.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                   is neglected. So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These equations are not of the separated type , but we can integrate once with respect to  t  to get: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graphicFrame>
        <p:nvGraphicFramePr>
          <p:cNvPr id="44135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0220341"/>
              </p:ext>
            </p:extLst>
          </p:nvPr>
        </p:nvGraphicFramePr>
        <p:xfrm>
          <a:off x="1475656" y="2348880"/>
          <a:ext cx="4271963" cy="1479550"/>
        </p:xfrm>
        <a:graphic>
          <a:graphicData uri="http://schemas.openxmlformats.org/presentationml/2006/ole">
            <p:oleObj spid="_x0000_s442410" name="Equation" r:id="rId3" imgW="1790640" imgH="698400" progId="">
              <p:embed/>
            </p:oleObj>
          </a:graphicData>
        </a:graphic>
      </p:graphicFrame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4462461" y="1446191"/>
          <a:ext cx="908050" cy="376237"/>
        </p:xfrm>
        <a:graphic>
          <a:graphicData uri="http://schemas.openxmlformats.org/presentationml/2006/ole">
            <p:oleObj spid="_x0000_s442411" name="Equation" r:id="rId4" imgW="380670" imgH="177646" progId="Equation.3">
              <p:embed/>
            </p:oleObj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1042962" y="1895454"/>
          <a:ext cx="1666875" cy="457200"/>
        </p:xfrm>
        <a:graphic>
          <a:graphicData uri="http://schemas.openxmlformats.org/presentationml/2006/ole">
            <p:oleObj spid="_x0000_s442412" name="Equation" r:id="rId5" imgW="698197" imgH="215806" progId="Equation.3">
              <p:embed/>
            </p:oleObj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1212804" y="1000098"/>
          <a:ext cx="1666875" cy="457200"/>
        </p:xfrm>
        <a:graphic>
          <a:graphicData uri="http://schemas.openxmlformats.org/presentationml/2006/ole">
            <p:oleObj spid="_x0000_s442413" name="Equation" r:id="rId6" imgW="698197" imgH="215806" progId="Equation.3">
              <p:embed/>
            </p:oleObj>
          </a:graphicData>
        </a:graphic>
      </p:graphicFrame>
      <p:graphicFrame>
        <p:nvGraphicFramePr>
          <p:cNvPr id="44238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8105710"/>
              </p:ext>
            </p:extLst>
          </p:nvPr>
        </p:nvGraphicFramePr>
        <p:xfrm>
          <a:off x="1475656" y="4761148"/>
          <a:ext cx="4908550" cy="1504950"/>
        </p:xfrm>
        <a:graphic>
          <a:graphicData uri="http://schemas.openxmlformats.org/presentationml/2006/ole">
            <p:oleObj spid="_x0000_s442414" name="Equation" r:id="rId7" imgW="2057400" imgH="711000" progId="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145" name="Content Placeholder 2"/>
          <p:cNvSpPr>
            <a:spLocks noGrp="1"/>
          </p:cNvSpPr>
          <p:nvPr/>
        </p:nvSpPr>
        <p:spPr>
          <a:xfrm>
            <a:off x="263466" y="982628"/>
            <a:ext cx="8580555" cy="57325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Substitute these into              keeping only terms linear in</a:t>
            </a:r>
            <a:r>
              <a:rPr lang="el-GR" dirty="0" smtClean="0"/>
              <a:t> ω</a:t>
            </a:r>
            <a:r>
              <a:rPr lang="en-US" dirty="0" smtClean="0"/>
              <a:t>, where terms involving         have been ignored.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Now we can integrate: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graphicFrame>
        <p:nvGraphicFramePr>
          <p:cNvPr id="44135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9538067"/>
              </p:ext>
            </p:extLst>
          </p:nvPr>
        </p:nvGraphicFramePr>
        <p:xfrm>
          <a:off x="1151620" y="2024844"/>
          <a:ext cx="5483225" cy="1560513"/>
        </p:xfrm>
        <a:graphic>
          <a:graphicData uri="http://schemas.openxmlformats.org/presentationml/2006/ole">
            <p:oleObj spid="_x0000_s443415" name="Equation" r:id="rId3" imgW="2298600" imgH="736560" progId="">
              <p:embed/>
            </p:oleObj>
          </a:graphicData>
        </a:graphic>
      </p:graphicFrame>
      <p:graphicFrame>
        <p:nvGraphicFramePr>
          <p:cNvPr id="44238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8762517"/>
              </p:ext>
            </p:extLst>
          </p:nvPr>
        </p:nvGraphicFramePr>
        <p:xfrm>
          <a:off x="1079612" y="4509120"/>
          <a:ext cx="6757988" cy="1533525"/>
        </p:xfrm>
        <a:graphic>
          <a:graphicData uri="http://schemas.openxmlformats.org/presentationml/2006/ole">
            <p:oleObj spid="_x0000_s443416" name="Equation" r:id="rId4" imgW="2832100" imgH="723900" progId="">
              <p:embed/>
            </p:oleObj>
          </a:graphicData>
        </a:graphic>
      </p:graphicFrame>
      <p:graphicFrame>
        <p:nvGraphicFramePr>
          <p:cNvPr id="443399" name="Object 10"/>
          <p:cNvGraphicFramePr>
            <a:graphicFrameLocks noChangeAspect="1"/>
          </p:cNvGraphicFramePr>
          <p:nvPr/>
        </p:nvGraphicFramePr>
        <p:xfrm>
          <a:off x="3549636" y="1019142"/>
          <a:ext cx="1182688" cy="430213"/>
        </p:xfrm>
        <a:graphic>
          <a:graphicData uri="http://schemas.openxmlformats.org/presentationml/2006/ole">
            <p:oleObj spid="_x0000_s443417" name="Equation" r:id="rId5" imgW="494870" imgH="203024" progId="Equation.3">
              <p:embed/>
            </p:oleObj>
          </a:graphicData>
        </a:graphic>
      </p:graphicFrame>
      <p:sp>
        <p:nvSpPr>
          <p:cNvPr id="4434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3418" name="Picture 2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448780"/>
            <a:ext cx="320675" cy="350838"/>
          </a:xfrm>
          <a:prstGeom prst="rect">
            <a:avLst/>
          </a:prstGeom>
          <a:noFill/>
        </p:spPr>
      </p:pic>
      <p:sp>
        <p:nvSpPr>
          <p:cNvPr id="443420" name="Rectangle 28"/>
          <p:cNvSpPr>
            <a:spLocks noChangeArrowheads="1"/>
          </p:cNvSpPr>
          <p:nvPr/>
        </p:nvSpPr>
        <p:spPr bwMode="auto">
          <a:xfrm>
            <a:off x="0" y="80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145" name="Content Placeholder 2"/>
          <p:cNvSpPr>
            <a:spLocks noGrp="1"/>
          </p:cNvSpPr>
          <p:nvPr/>
        </p:nvSpPr>
        <p:spPr>
          <a:xfrm>
            <a:off x="190440" y="982628"/>
            <a:ext cx="8726607" cy="57325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And integrate again: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graphicFrame>
        <p:nvGraphicFramePr>
          <p:cNvPr id="443400" name="Object 16"/>
          <p:cNvGraphicFramePr>
            <a:graphicFrameLocks noChangeAspect="1"/>
          </p:cNvGraphicFramePr>
          <p:nvPr/>
        </p:nvGraphicFramePr>
        <p:xfrm>
          <a:off x="431540" y="2168860"/>
          <a:ext cx="8151812" cy="2259013"/>
        </p:xfrm>
        <a:graphic>
          <a:graphicData uri="http://schemas.openxmlformats.org/presentationml/2006/ole">
            <p:oleObj spid="_x0000_s444432" name="Equation" r:id="rId3" imgW="3416300" imgH="1066800" progId="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45" name="Content Placeholder 2"/>
          <p:cNvSpPr>
            <a:spLocks noGrp="1"/>
          </p:cNvSpPr>
          <p:nvPr/>
        </p:nvSpPr>
        <p:spPr>
          <a:xfrm>
            <a:off x="190440" y="982628"/>
            <a:ext cx="8726607" cy="55499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en-US" i="1" dirty="0" smtClean="0"/>
              <a:t> 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Case:</a:t>
            </a:r>
            <a:r>
              <a:rPr lang="en-US" i="1" dirty="0" smtClean="0"/>
              <a:t>  </a:t>
            </a:r>
            <a:r>
              <a:rPr lang="en-US" dirty="0" smtClean="0"/>
              <a:t>A falling object: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en-US" dirty="0" smtClean="0"/>
              <a:t>      If the particle is dropped from an elevation h: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en-US" dirty="0" smtClean="0"/>
              <a:t> At time t=0 , we have 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en-US" dirty="0" smtClean="0"/>
              <a:t>and we set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graphicFrame>
        <p:nvGraphicFramePr>
          <p:cNvPr id="446471" name="Object 8"/>
          <p:cNvGraphicFramePr>
            <a:graphicFrameLocks noChangeAspect="1"/>
          </p:cNvGraphicFramePr>
          <p:nvPr/>
        </p:nvGraphicFramePr>
        <p:xfrm>
          <a:off x="1691680" y="3284984"/>
          <a:ext cx="2847975" cy="2178050"/>
        </p:xfrm>
        <a:graphic>
          <a:graphicData uri="http://schemas.openxmlformats.org/presentationml/2006/ole">
            <p:oleObj spid="_x0000_s446482" name="Equation" r:id="rId3" imgW="1193800" imgH="1028700" progId="Equation.3">
              <p:embed/>
            </p:oleObj>
          </a:graphicData>
        </a:graphic>
      </p:graphicFrame>
      <p:sp>
        <p:nvSpPr>
          <p:cNvPr id="44648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6484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648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6487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648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6490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649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6491" name="Picture 2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3908" y="2024844"/>
            <a:ext cx="2149475" cy="342900"/>
          </a:xfrm>
          <a:prstGeom prst="rect">
            <a:avLst/>
          </a:prstGeom>
          <a:noFill/>
        </p:spPr>
      </p:pic>
      <p:sp>
        <p:nvSpPr>
          <p:cNvPr id="446493" name="Rectangle 2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649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6494" name="Picture 3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5716" y="2492896"/>
            <a:ext cx="2225675" cy="342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45" name="Content Placeholder 2"/>
          <p:cNvSpPr>
            <a:spLocks noGrp="1"/>
          </p:cNvSpPr>
          <p:nvPr/>
        </p:nvSpPr>
        <p:spPr>
          <a:xfrm>
            <a:off x="190440" y="982628"/>
            <a:ext cx="8726607" cy="55499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graphicFrame>
        <p:nvGraphicFramePr>
          <p:cNvPr id="447494" name="Object 8"/>
          <p:cNvGraphicFramePr>
            <a:graphicFrameLocks noChangeAspect="1"/>
          </p:cNvGraphicFramePr>
          <p:nvPr/>
        </p:nvGraphicFramePr>
        <p:xfrm>
          <a:off x="263466" y="1019142"/>
          <a:ext cx="4541838" cy="1058862"/>
        </p:xfrm>
        <a:graphic>
          <a:graphicData uri="http://schemas.openxmlformats.org/presentationml/2006/ole">
            <p:oleObj spid="_x0000_s447512" name="Equation" r:id="rId3" imgW="1905000" imgH="469900" progId="Equation.3">
              <p:embed/>
            </p:oleObj>
          </a:graphicData>
        </a:graphic>
      </p:graphicFrame>
      <p:graphicFrame>
        <p:nvGraphicFramePr>
          <p:cNvPr id="447495" name="Object 7"/>
          <p:cNvGraphicFramePr>
            <a:graphicFrameLocks noChangeAspect="1"/>
          </p:cNvGraphicFramePr>
          <p:nvPr/>
        </p:nvGraphicFramePr>
        <p:xfrm>
          <a:off x="263466" y="2297097"/>
          <a:ext cx="4787900" cy="1122363"/>
        </p:xfrm>
        <a:graphic>
          <a:graphicData uri="http://schemas.openxmlformats.org/presentationml/2006/ole">
            <p:oleObj spid="_x0000_s447513" name="Equation" r:id="rId4" imgW="2005729" imgH="495085" progId="Equation.3">
              <p:embed/>
            </p:oleObj>
          </a:graphicData>
        </a:graphic>
      </p:graphicFrame>
      <p:graphicFrame>
        <p:nvGraphicFramePr>
          <p:cNvPr id="447496" name="Object 25"/>
          <p:cNvGraphicFramePr>
            <a:graphicFrameLocks noChangeAspect="1"/>
          </p:cNvGraphicFramePr>
          <p:nvPr/>
        </p:nvGraphicFramePr>
        <p:xfrm>
          <a:off x="387350" y="3757613"/>
          <a:ext cx="8548688" cy="1971675"/>
        </p:xfrm>
        <a:graphic>
          <a:graphicData uri="http://schemas.openxmlformats.org/presentationml/2006/ole">
            <p:oleObj spid="_x0000_s447514" name="Equation" r:id="rId5" imgW="3581400" imgH="91440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41" y="873090"/>
            <a:ext cx="8763120" cy="584208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acceleration of the moving reference frame acts like an additional force;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46088" y="982629"/>
            <a:ext cx="5308600" cy="1060450"/>
            <a:chOff x="446088" y="982629"/>
            <a:chExt cx="5308600" cy="1060450"/>
          </a:xfrm>
        </p:grpSpPr>
        <p:sp>
          <p:nvSpPr>
            <p:cNvPr id="47" name="Oval 46"/>
            <p:cNvSpPr/>
            <p:nvPr/>
          </p:nvSpPr>
          <p:spPr>
            <a:xfrm>
              <a:off x="4900616" y="1530324"/>
              <a:ext cx="620721" cy="51118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65220" name="Object 2"/>
            <p:cNvGraphicFramePr>
              <a:graphicFrameLocks noChangeAspect="1"/>
            </p:cNvGraphicFramePr>
            <p:nvPr/>
          </p:nvGraphicFramePr>
          <p:xfrm>
            <a:off x="446088" y="982629"/>
            <a:ext cx="5308600" cy="1060450"/>
          </p:xfrm>
          <a:graphic>
            <a:graphicData uri="http://schemas.openxmlformats.org/presentationml/2006/ole">
              <p:oleObj spid="_x0000_s265250" name="Equation" r:id="rId3" imgW="2222500" imgH="482600" progId="Equation.3">
                <p:embed/>
              </p:oleObj>
            </a:graphicData>
          </a:graphic>
        </p:graphicFrame>
      </p:grpSp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592083" y="3246435"/>
          <a:ext cx="5461000" cy="501650"/>
        </p:xfrm>
        <a:graphic>
          <a:graphicData uri="http://schemas.openxmlformats.org/presentationml/2006/ole">
            <p:oleObj spid="_x0000_s265251" name="Equation" r:id="rId4" imgW="2286000" imgH="228600" progId="Equation.3">
              <p:embed/>
            </p:oleObj>
          </a:graphicData>
        </a:graphic>
      </p:graphicFrame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3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3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3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4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4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4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4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5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5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55" name="Rectangle 3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5257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58" name="Rectangle 42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5260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61" name="Rectangle 4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5263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6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66" name="Rectangle 50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526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527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5403924" y="3919548"/>
            <a:ext cx="3513123" cy="2613057"/>
            <a:chOff x="5403924" y="3919548"/>
            <a:chExt cx="3513123" cy="2613057"/>
          </a:xfrm>
        </p:grpSpPr>
        <p:pic>
          <p:nvPicPr>
            <p:cNvPr id="265234" name="Picture 1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13761" y="5416581"/>
              <a:ext cx="114300" cy="276225"/>
            </a:xfrm>
            <a:prstGeom prst="rect">
              <a:avLst/>
            </a:prstGeom>
            <a:noFill/>
          </p:spPr>
        </p:pic>
        <p:grpSp>
          <p:nvGrpSpPr>
            <p:cNvPr id="109" name="Group 108"/>
            <p:cNvGrpSpPr/>
            <p:nvPr/>
          </p:nvGrpSpPr>
          <p:grpSpPr>
            <a:xfrm>
              <a:off x="5403924" y="3919548"/>
              <a:ext cx="3335364" cy="2613057"/>
              <a:chOff x="5776929" y="3794130"/>
              <a:chExt cx="3335364" cy="2613057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6580215" y="3903669"/>
                <a:ext cx="2532078" cy="1643085"/>
                <a:chOff x="3440097" y="3903669"/>
                <a:chExt cx="2532078" cy="1643085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3951279" y="4779981"/>
                  <a:ext cx="401643" cy="255590"/>
                </a:xfrm>
                <a:prstGeom prst="line">
                  <a:avLst/>
                </a:prstGeom>
                <a:ln w="12700">
                  <a:solidFill>
                    <a:schemeClr val="accent5">
                      <a:lumMod val="50000"/>
                    </a:schemeClr>
                  </a:solidFill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07" name="Group 106"/>
                <p:cNvGrpSpPr/>
                <p:nvPr/>
              </p:nvGrpSpPr>
              <p:grpSpPr>
                <a:xfrm>
                  <a:off x="3440097" y="3903669"/>
                  <a:ext cx="2532078" cy="1643085"/>
                  <a:chOff x="6580215" y="3903669"/>
                  <a:chExt cx="2532078" cy="1643085"/>
                </a:xfrm>
              </p:grpSpPr>
              <p:pic>
                <p:nvPicPr>
                  <p:cNvPr id="265230" name="Picture 14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93040" y="4853007"/>
                    <a:ext cx="95250" cy="219075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06" name="Group 105"/>
                  <p:cNvGrpSpPr/>
                  <p:nvPr/>
                </p:nvGrpSpPr>
                <p:grpSpPr>
                  <a:xfrm>
                    <a:off x="6580215" y="3903669"/>
                    <a:ext cx="2532078" cy="1643085"/>
                    <a:chOff x="6580215" y="3903669"/>
                    <a:chExt cx="2532078" cy="1643085"/>
                  </a:xfrm>
                </p:grpSpPr>
                <p:grpSp>
                  <p:nvGrpSpPr>
                    <p:cNvPr id="84" name="Group 83"/>
                    <p:cNvGrpSpPr/>
                    <p:nvPr/>
                  </p:nvGrpSpPr>
                  <p:grpSpPr>
                    <a:xfrm>
                      <a:off x="6580215" y="3976697"/>
                      <a:ext cx="1898676" cy="1570057"/>
                      <a:chOff x="6580215" y="3976697"/>
                      <a:chExt cx="1898676" cy="1570057"/>
                    </a:xfrm>
                  </p:grpSpPr>
                  <p:cxnSp>
                    <p:nvCxnSpPr>
                      <p:cNvPr id="77" name="Straight Connector 76"/>
                      <p:cNvCxnSpPr/>
                      <p:nvPr/>
                    </p:nvCxnSpPr>
                    <p:spPr>
                      <a:xfrm rot="10800000" flipV="1">
                        <a:off x="7456527" y="4816494"/>
                        <a:ext cx="1022364" cy="794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5">
                            <a:lumMod val="50000"/>
                          </a:schemeClr>
                        </a:solidFill>
                        <a:head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Straight Connector 77"/>
                      <p:cNvCxnSpPr/>
                      <p:nvPr/>
                    </p:nvCxnSpPr>
                    <p:spPr>
                      <a:xfrm rot="5400000">
                        <a:off x="7036630" y="4396594"/>
                        <a:ext cx="839797" cy="3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5">
                            <a:lumMod val="50000"/>
                          </a:schemeClr>
                        </a:solidFill>
                        <a:head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 flipV="1">
                        <a:off x="6580215" y="4816495"/>
                        <a:ext cx="876312" cy="730259"/>
                      </a:xfrm>
                      <a:prstGeom prst="line">
                        <a:avLst/>
                      </a:prstGeom>
                      <a:ln w="12700">
                        <a:solidFill>
                          <a:schemeClr val="accent1">
                            <a:lumMod val="75000"/>
                          </a:schemeClr>
                        </a:solidFill>
                        <a:headEnd type="none"/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1" name="Straight Connector 90"/>
                    <p:cNvCxnSpPr/>
                    <p:nvPr/>
                  </p:nvCxnSpPr>
                  <p:spPr>
                    <a:xfrm rot="5400000" flipH="1" flipV="1">
                      <a:off x="7383501" y="4268800"/>
                      <a:ext cx="620721" cy="474669"/>
                    </a:xfrm>
                    <a:prstGeom prst="line">
                      <a:avLst/>
                    </a:prstGeom>
                    <a:ln w="12700">
                      <a:solidFill>
                        <a:schemeClr val="accent1">
                          <a:lumMod val="75000"/>
                        </a:schemeClr>
                      </a:solidFill>
                      <a:headEnd type="none"/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Straight Connector 98"/>
                    <p:cNvCxnSpPr/>
                    <p:nvPr/>
                  </p:nvCxnSpPr>
                  <p:spPr>
                    <a:xfrm rot="5400000" flipH="1" flipV="1">
                      <a:off x="6671497" y="4250544"/>
                      <a:ext cx="1204930" cy="1168415"/>
                    </a:xfrm>
                    <a:prstGeom prst="line">
                      <a:avLst/>
                    </a:prstGeom>
                    <a:ln w="12700">
                      <a:solidFill>
                        <a:schemeClr val="accent1">
                          <a:lumMod val="75000"/>
                        </a:schemeClr>
                      </a:solidFill>
                      <a:headEnd type="none"/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pic>
                  <p:nvPicPr>
                    <p:cNvPr id="265242" name="Picture 2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967709" y="4086234"/>
                      <a:ext cx="142875" cy="27622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265244" name="Picture 28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273962" y="4487877"/>
                      <a:ext cx="104775" cy="27622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265246" name="Picture 3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748631" y="4414851"/>
                      <a:ext cx="152400" cy="31432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265248" name="Picture 3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0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164423" y="5035572"/>
                      <a:ext cx="238125" cy="27622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265253" name="Picture 37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1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712118" y="3903669"/>
                      <a:ext cx="1400175" cy="238125"/>
                    </a:xfrm>
                    <a:prstGeom prst="rect">
                      <a:avLst/>
                    </a:prstGeom>
                    <a:noFill/>
                  </p:spPr>
                </p:pic>
              </p:grpSp>
              <p:pic>
                <p:nvPicPr>
                  <p:cNvPr id="265256" name="Picture 40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748631" y="4906986"/>
                    <a:ext cx="1285875" cy="238125"/>
                  </a:xfrm>
                  <a:prstGeom prst="rect">
                    <a:avLst/>
                  </a:prstGeom>
                  <a:noFill/>
                </p:spPr>
              </p:pic>
            </p:grpSp>
          </p:grpSp>
          <p:grpSp>
            <p:nvGrpSpPr>
              <p:cNvPr id="105" name="Group 104"/>
              <p:cNvGrpSpPr/>
              <p:nvPr/>
            </p:nvGrpSpPr>
            <p:grpSpPr>
              <a:xfrm>
                <a:off x="5776929" y="3794130"/>
                <a:ext cx="2728935" cy="2613057"/>
                <a:chOff x="5776929" y="3794130"/>
                <a:chExt cx="2728935" cy="2613057"/>
              </a:xfrm>
            </p:grpSpPr>
            <p:grpSp>
              <p:nvGrpSpPr>
                <p:cNvPr id="76" name="Group 75"/>
                <p:cNvGrpSpPr/>
                <p:nvPr/>
              </p:nvGrpSpPr>
              <p:grpSpPr>
                <a:xfrm>
                  <a:off x="5886468" y="3996424"/>
                  <a:ext cx="2601940" cy="2171051"/>
                  <a:chOff x="5959494" y="3886885"/>
                  <a:chExt cx="2601940" cy="2171051"/>
                </a:xfrm>
              </p:grpSpPr>
              <p:cxnSp>
                <p:nvCxnSpPr>
                  <p:cNvPr id="69" name="Straight Connector 68"/>
                  <p:cNvCxnSpPr/>
                  <p:nvPr/>
                </p:nvCxnSpPr>
                <p:spPr>
                  <a:xfrm rot="16200000" flipH="1">
                    <a:off x="6042780" y="4606884"/>
                    <a:ext cx="1440000" cy="1"/>
                  </a:xfrm>
                  <a:prstGeom prst="line">
                    <a:avLst/>
                  </a:prstGeom>
                  <a:ln w="12700">
                    <a:head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rot="10800000" flipV="1">
                    <a:off x="6762781" y="5326882"/>
                    <a:ext cx="1798653" cy="794"/>
                  </a:xfrm>
                  <a:prstGeom prst="line">
                    <a:avLst/>
                  </a:prstGeom>
                  <a:ln w="12700">
                    <a:head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flipV="1">
                    <a:off x="5959494" y="5328472"/>
                    <a:ext cx="803287" cy="729464"/>
                  </a:xfrm>
                  <a:prstGeom prst="line">
                    <a:avLst/>
                  </a:prstGeom>
                  <a:ln w="12700">
                    <a:head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265236" name="Picture 20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616728" y="3794130"/>
                  <a:ext cx="123825" cy="276225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5238" name="Picture 22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76929" y="6130962"/>
                  <a:ext cx="104775" cy="276225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5240" name="Picture 24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653241" y="5437215"/>
                  <a:ext cx="123825" cy="276225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5262" name="Picture 46"/>
                <p:cNvPicPr>
                  <a:picLocks noChangeAspect="1" noChangeArrowheads="1"/>
                </p:cNvPicPr>
                <p:nvPr/>
              </p:nvPicPr>
              <p:blipFill>
                <a:blip r:embed="rId1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7420014" y="5511828"/>
                  <a:ext cx="1085850" cy="238125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265267" name="Picture 51"/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72319" y="5838858"/>
              <a:ext cx="1447800" cy="238125"/>
            </a:xfrm>
            <a:prstGeom prst="rect">
              <a:avLst/>
            </a:prstGeom>
            <a:noFill/>
          </p:spPr>
        </p:pic>
        <p:pic>
          <p:nvPicPr>
            <p:cNvPr id="265269" name="Picture 53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16822" y="5199090"/>
              <a:ext cx="1800225" cy="238125"/>
            </a:xfrm>
            <a:prstGeom prst="rect">
              <a:avLst/>
            </a:prstGeom>
            <a:noFill/>
          </p:spPr>
        </p:pic>
      </p:grpSp>
      <p:sp>
        <p:nvSpPr>
          <p:cNvPr id="111" name="Slide Number Placeholder 1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12" name="Object 13"/>
          <p:cNvGraphicFramePr>
            <a:graphicFrameLocks noChangeAspect="1"/>
          </p:cNvGraphicFramePr>
          <p:nvPr/>
        </p:nvGraphicFramePr>
        <p:xfrm>
          <a:off x="8064388" y="4797152"/>
          <a:ext cx="249238" cy="230496"/>
        </p:xfrm>
        <a:graphic>
          <a:graphicData uri="http://schemas.openxmlformats.org/presentationml/2006/ole">
            <p:oleObj spid="_x0000_s265252" name="Equation" r:id="rId19" imgW="164814" imgH="177492" progId="Equation.3">
              <p:embed/>
            </p:oleObj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7020272" y="3861048"/>
          <a:ext cx="180020" cy="275208"/>
        </p:xfrm>
        <a:graphic>
          <a:graphicData uri="http://schemas.openxmlformats.org/presentationml/2006/ole">
            <p:oleObj spid="_x0000_s265253" name="Equation" r:id="rId20" imgW="164957" imgH="203024" progId="Equation.3">
              <p:embed/>
            </p:oleObj>
          </a:graphicData>
        </a:graphic>
      </p:graphicFrame>
      <p:graphicFrame>
        <p:nvGraphicFramePr>
          <p:cNvPr id="113" name="Object 6"/>
          <p:cNvGraphicFramePr>
            <a:graphicFrameLocks noChangeAspect="1"/>
          </p:cNvGraphicFramePr>
          <p:nvPr/>
        </p:nvGraphicFramePr>
        <p:xfrm>
          <a:off x="6516216" y="4941168"/>
          <a:ext cx="230188" cy="213814"/>
        </p:xfrm>
        <a:graphic>
          <a:graphicData uri="http://schemas.openxmlformats.org/presentationml/2006/ole">
            <p:oleObj spid="_x0000_s265254" name="Equation" r:id="rId21" imgW="152268" imgH="164957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836578"/>
            <a:ext cx="8617068" cy="55134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pendulum in an accelerated reference frame.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Inside the car the forces acting on the object are: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Right Arrow 252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5" name="Object 2"/>
          <p:cNvGraphicFramePr>
            <a:graphicFrameLocks noChangeAspect="1"/>
          </p:cNvGraphicFramePr>
          <p:nvPr/>
        </p:nvGraphicFramePr>
        <p:xfrm>
          <a:off x="614363" y="4424363"/>
          <a:ext cx="5578475" cy="1171575"/>
        </p:xfrm>
        <a:graphic>
          <a:graphicData uri="http://schemas.openxmlformats.org/presentationml/2006/ole">
            <p:oleObj spid="_x0000_s146448" name="Equation" r:id="rId3" imgW="2336800" imgH="533400" progId="Equation.3">
              <p:embed/>
            </p:oleObj>
          </a:graphicData>
        </a:graphic>
      </p:graphicFrame>
      <p:grpSp>
        <p:nvGrpSpPr>
          <p:cNvPr id="175" name="Group 174"/>
          <p:cNvGrpSpPr/>
          <p:nvPr/>
        </p:nvGrpSpPr>
        <p:grpSpPr>
          <a:xfrm>
            <a:off x="555570" y="1425952"/>
            <a:ext cx="4564125" cy="2185613"/>
            <a:chOff x="555570" y="1425952"/>
            <a:chExt cx="4564125" cy="2185613"/>
          </a:xfrm>
        </p:grpSpPr>
        <p:sp>
          <p:nvSpPr>
            <p:cNvPr id="157" name="Arc 156"/>
            <p:cNvSpPr/>
            <p:nvPr/>
          </p:nvSpPr>
          <p:spPr>
            <a:xfrm rot="9905925">
              <a:off x="2232056" y="2052171"/>
              <a:ext cx="407866" cy="313121"/>
            </a:xfrm>
            <a:prstGeom prst="arc">
              <a:avLst>
                <a:gd name="adj1" fmla="val 16200000"/>
                <a:gd name="adj2" fmla="val 19505345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555570" y="1425952"/>
              <a:ext cx="4564125" cy="2185613"/>
              <a:chOff x="226953" y="1822428"/>
              <a:chExt cx="4564125" cy="2185613"/>
            </a:xfrm>
          </p:grpSpPr>
          <p:cxnSp>
            <p:nvCxnSpPr>
              <p:cNvPr id="159" name="Straight Arrow Connector 158"/>
              <p:cNvCxnSpPr/>
              <p:nvPr/>
            </p:nvCxnSpPr>
            <p:spPr>
              <a:xfrm rot="5400000">
                <a:off x="1621196" y="2655478"/>
                <a:ext cx="511181" cy="451653"/>
              </a:xfrm>
              <a:prstGeom prst="straightConnector1">
                <a:avLst/>
              </a:prstGeom>
              <a:ln>
                <a:headEnd type="oval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76" name="Group 175"/>
              <p:cNvGrpSpPr/>
              <p:nvPr/>
            </p:nvGrpSpPr>
            <p:grpSpPr>
              <a:xfrm>
                <a:off x="226953" y="1822428"/>
                <a:ext cx="4564125" cy="2185613"/>
                <a:chOff x="226953" y="1843268"/>
                <a:chExt cx="4564125" cy="2185613"/>
              </a:xfrm>
            </p:grpSpPr>
            <p:cxnSp>
              <p:nvCxnSpPr>
                <p:cNvPr id="148" name="Straight Connector 147"/>
                <p:cNvCxnSpPr/>
                <p:nvPr/>
              </p:nvCxnSpPr>
              <p:spPr>
                <a:xfrm rot="5400000">
                  <a:off x="1632702" y="3155154"/>
                  <a:ext cx="985853" cy="0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Arrow Connector 155"/>
                <p:cNvCxnSpPr/>
                <p:nvPr/>
              </p:nvCxnSpPr>
              <p:spPr>
                <a:xfrm rot="5400000">
                  <a:off x="1394575" y="3626444"/>
                  <a:ext cx="36513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2125629" y="2625712"/>
                  <a:ext cx="693747" cy="2"/>
                </a:xfrm>
                <a:prstGeom prst="line">
                  <a:avLst/>
                </a:prstGeom>
                <a:ln>
                  <a:headEnd type="none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>
                  <a:off x="1321548" y="2808280"/>
                  <a:ext cx="511978" cy="794"/>
                </a:xfrm>
                <a:prstGeom prst="line">
                  <a:avLst/>
                </a:prstGeom>
                <a:ln>
                  <a:headEnd type="arrow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5400000">
                  <a:off x="1340202" y="2314958"/>
                  <a:ext cx="475465" cy="1588"/>
                </a:xfrm>
                <a:prstGeom prst="line">
                  <a:avLst/>
                </a:prstGeom>
                <a:ln>
                  <a:prstDash val="dash"/>
                  <a:headEnd type="arrow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1760499" y="3209922"/>
                  <a:ext cx="504000" cy="1588"/>
                </a:xfrm>
                <a:prstGeom prst="line">
                  <a:avLst/>
                </a:prstGeom>
                <a:ln>
                  <a:headEnd type="none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2235168" y="3209922"/>
                  <a:ext cx="912825" cy="1588"/>
                </a:xfrm>
                <a:prstGeom prst="line">
                  <a:avLst/>
                </a:prstGeom>
                <a:ln>
                  <a:prstDash val="dash"/>
                  <a:headEnd type="none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urved Connector 189"/>
                <p:cNvCxnSpPr/>
                <p:nvPr/>
              </p:nvCxnSpPr>
              <p:spPr>
                <a:xfrm flipV="1">
                  <a:off x="811161" y="3209922"/>
                  <a:ext cx="474669" cy="328617"/>
                </a:xfrm>
                <a:prstGeom prst="curvedConnector3">
                  <a:avLst>
                    <a:gd name="adj1" fmla="val 50000"/>
                  </a:avLst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Curved Connector 190"/>
                <p:cNvCxnSpPr/>
                <p:nvPr/>
              </p:nvCxnSpPr>
              <p:spPr>
                <a:xfrm rot="16200000" flipV="1">
                  <a:off x="2892402" y="2735253"/>
                  <a:ext cx="219078" cy="219078"/>
                </a:xfrm>
                <a:prstGeom prst="curvedConnector3">
                  <a:avLst>
                    <a:gd name="adj1" fmla="val 4088"/>
                  </a:avLst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94" name="TextBox 193"/>
                <p:cNvSpPr txBox="1"/>
                <p:nvPr/>
              </p:nvSpPr>
              <p:spPr>
                <a:xfrm>
                  <a:off x="226953" y="3486353"/>
                  <a:ext cx="109539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Dice</a:t>
                  </a:r>
                  <a:endParaRPr lang="en-US" sz="1400" dirty="0"/>
                </a:p>
              </p:txBody>
            </p:sp>
            <p:sp>
              <p:nvSpPr>
                <p:cNvPr id="196" name="TextBox 195"/>
                <p:cNvSpPr txBox="1"/>
                <p:nvPr/>
              </p:nvSpPr>
              <p:spPr>
                <a:xfrm>
                  <a:off x="1395369" y="3721104"/>
                  <a:ext cx="43815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mg</a:t>
                  </a:r>
                  <a:endParaRPr lang="en-US" sz="1400" dirty="0"/>
                </a:p>
              </p:txBody>
            </p:sp>
            <p:sp>
              <p:nvSpPr>
                <p:cNvPr id="197" name="TextBox 196"/>
                <p:cNvSpPr txBox="1"/>
                <p:nvPr/>
              </p:nvSpPr>
              <p:spPr>
                <a:xfrm>
                  <a:off x="3074967" y="3048197"/>
                  <a:ext cx="28575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x</a:t>
                  </a:r>
                  <a:endParaRPr lang="en-US" sz="1400" dirty="0"/>
                </a:p>
              </p:txBody>
            </p:sp>
            <p:sp>
              <p:nvSpPr>
                <p:cNvPr id="198" name="TextBox 197"/>
                <p:cNvSpPr txBox="1"/>
                <p:nvPr/>
              </p:nvSpPr>
              <p:spPr>
                <a:xfrm>
                  <a:off x="1431882" y="1843268"/>
                  <a:ext cx="28575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z</a:t>
                  </a:r>
                  <a:endParaRPr lang="en-US" sz="1400" dirty="0"/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1870038" y="3230762"/>
                  <a:ext cx="620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err="1" smtClean="0"/>
                    <a:t>Tsin</a:t>
                  </a:r>
                  <a:r>
                    <a:rPr lang="el-GR" sz="1400" dirty="0" smtClean="0"/>
                    <a:t>θ</a:t>
                  </a:r>
                  <a:endParaRPr lang="en-US" sz="1400" dirty="0"/>
                </a:p>
              </p:txBody>
            </p:sp>
            <p:sp>
              <p:nvSpPr>
                <p:cNvPr id="200" name="TextBox 199"/>
                <p:cNvSpPr txBox="1"/>
                <p:nvPr/>
              </p:nvSpPr>
              <p:spPr>
                <a:xfrm>
                  <a:off x="957213" y="2479662"/>
                  <a:ext cx="65723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err="1" smtClean="0"/>
                    <a:t>Tcos</a:t>
                  </a:r>
                  <a:r>
                    <a:rPr lang="el-GR" sz="1400" dirty="0" smtClean="0"/>
                    <a:t>θ</a:t>
                  </a:r>
                  <a:endParaRPr lang="en-US" sz="1400" dirty="0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1943064" y="2750926"/>
                  <a:ext cx="14605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400" dirty="0" smtClean="0"/>
                    <a:t>θ</a:t>
                  </a:r>
                  <a:endParaRPr lang="en-US" sz="1400" dirty="0"/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1833525" y="2458822"/>
                  <a:ext cx="13970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T</a:t>
                  </a:r>
                  <a:endParaRPr lang="en-US" sz="1400" dirty="0"/>
                </a:p>
              </p:txBody>
            </p:sp>
            <p:cxnSp>
              <p:nvCxnSpPr>
                <p:cNvPr id="172" name="Straight Arrow Connector 171"/>
                <p:cNvCxnSpPr/>
                <p:nvPr/>
              </p:nvCxnSpPr>
              <p:spPr>
                <a:xfrm rot="5400000">
                  <a:off x="1739068" y="2720172"/>
                  <a:ext cx="219079" cy="176216"/>
                </a:xfrm>
                <a:prstGeom prst="straightConnector1">
                  <a:avLst/>
                </a:prstGeom>
                <a:ln>
                  <a:headEnd type="arrow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TextBox 172"/>
                <p:cNvSpPr txBox="1"/>
                <p:nvPr/>
              </p:nvSpPr>
              <p:spPr>
                <a:xfrm>
                  <a:off x="2928915" y="2771766"/>
                  <a:ext cx="18621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Acceleration of car</a:t>
                  </a:r>
                  <a:endParaRPr lang="en-US" sz="1400" dirty="0"/>
                </a:p>
              </p:txBody>
            </p:sp>
            <p:graphicFrame>
              <p:nvGraphicFramePr>
                <p:cNvPr id="146437" name="Object 2"/>
                <p:cNvGraphicFramePr>
                  <a:graphicFrameLocks noChangeAspect="1"/>
                </p:cNvGraphicFramePr>
                <p:nvPr/>
              </p:nvGraphicFramePr>
              <p:xfrm>
                <a:off x="2787621" y="2406636"/>
                <a:ext cx="908067" cy="365116"/>
              </p:xfrm>
              <a:graphic>
                <a:graphicData uri="http://schemas.openxmlformats.org/presentationml/2006/ole">
                  <p:oleObj spid="_x0000_s146449" name="Equation" r:id="rId4" imgW="545863" imgH="241195" progId="Equation.3">
                    <p:embed/>
                  </p:oleObj>
                </a:graphicData>
              </a:graphic>
            </p:graphicFrame>
          </p:grpSp>
        </p:grpSp>
      </p:grpSp>
      <p:grpSp>
        <p:nvGrpSpPr>
          <p:cNvPr id="206" name="Group 205"/>
          <p:cNvGrpSpPr/>
          <p:nvPr/>
        </p:nvGrpSpPr>
        <p:grpSpPr>
          <a:xfrm>
            <a:off x="1723986" y="2662227"/>
            <a:ext cx="365130" cy="328617"/>
            <a:chOff x="6306368" y="2169301"/>
            <a:chExt cx="365130" cy="474669"/>
          </a:xfrm>
        </p:grpSpPr>
        <p:sp>
          <p:nvSpPr>
            <p:cNvPr id="179" name="Cube 178"/>
            <p:cNvSpPr/>
            <p:nvPr/>
          </p:nvSpPr>
          <p:spPr>
            <a:xfrm rot="18822574">
              <a:off x="6251598" y="2224071"/>
              <a:ext cx="474669" cy="365130"/>
            </a:xfrm>
            <a:prstGeom prst="cub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 rot="18556676">
              <a:off x="6437903" y="2379431"/>
              <a:ext cx="45719" cy="45719"/>
            </a:xfrm>
            <a:prstGeom prst="ellipse">
              <a:avLst/>
            </a:prstGeom>
            <a:scene3d>
              <a:camera prst="isometricLeftDown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 rot="18556676">
              <a:off x="6368556" y="2464224"/>
              <a:ext cx="45719" cy="45719"/>
            </a:xfrm>
            <a:prstGeom prst="ellipse">
              <a:avLst/>
            </a:prstGeom>
            <a:scene3d>
              <a:camera prst="isometricLeftDown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18556676">
              <a:off x="6561701" y="2468787"/>
              <a:ext cx="45719" cy="45719"/>
            </a:xfrm>
            <a:prstGeom prst="ellipse">
              <a:avLst/>
            </a:prstGeom>
            <a:scene3d>
              <a:camera prst="isometricLeftDown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 rot="18556676">
              <a:off x="6492354" y="2553579"/>
              <a:ext cx="45719" cy="45719"/>
            </a:xfrm>
            <a:prstGeom prst="ellipse">
              <a:avLst/>
            </a:prstGeom>
            <a:scene3d>
              <a:camera prst="isometricLeftDown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 rot="18556676">
              <a:off x="6566814" y="2266064"/>
              <a:ext cx="45720" cy="45719"/>
            </a:xfrm>
            <a:prstGeom prst="ellipse">
              <a:avLst/>
            </a:prstGeom>
            <a:scene3d>
              <a:camera prst="isometricLeftDown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 rot="18556676">
              <a:off x="6333932" y="2306405"/>
              <a:ext cx="45719" cy="45719"/>
            </a:xfrm>
            <a:prstGeom prst="ellipse">
              <a:avLst/>
            </a:prstGeom>
            <a:scene3d>
              <a:camera prst="isometricLeftDown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rot="18556676">
              <a:off x="6420762" y="2185042"/>
              <a:ext cx="45720" cy="45719"/>
            </a:xfrm>
            <a:prstGeom prst="ellipse">
              <a:avLst/>
            </a:prstGeom>
            <a:scene3d>
              <a:camera prst="isometricLeftDown"/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Slide Number Placeholder 1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836578"/>
            <a:ext cx="8617068" cy="54769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Inside the car, the equations of motion are: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738135" y="3027357"/>
          <a:ext cx="3429000" cy="2454275"/>
        </p:xfrm>
        <a:graphic>
          <a:graphicData uri="http://schemas.openxmlformats.org/presentationml/2006/ole">
            <p:oleObj spid="_x0000_s299024" name="Equation" r:id="rId3" imgW="1435100" imgH="1117600" progId="Equation.3">
              <p:embed/>
            </p:oleObj>
          </a:graphicData>
        </a:graphic>
      </p:graphicFrame>
      <p:grpSp>
        <p:nvGrpSpPr>
          <p:cNvPr id="150" name="Group 149"/>
          <p:cNvGrpSpPr/>
          <p:nvPr/>
        </p:nvGrpSpPr>
        <p:grpSpPr>
          <a:xfrm>
            <a:off x="503548" y="1304764"/>
            <a:ext cx="8034364" cy="1517655"/>
            <a:chOff x="627092" y="1290624"/>
            <a:chExt cx="8034364" cy="1517655"/>
          </a:xfrm>
        </p:grpSpPr>
        <p:sp>
          <p:nvSpPr>
            <p:cNvPr id="148" name="TextBox 147"/>
            <p:cNvSpPr txBox="1"/>
            <p:nvPr/>
          </p:nvSpPr>
          <p:spPr>
            <a:xfrm>
              <a:off x="4791078" y="2438947"/>
              <a:ext cx="38703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en-US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Inertial or ficticious force</a:t>
              </a:r>
              <a:endPara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5083182" y="1785915"/>
              <a:ext cx="1095390" cy="58420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99013" name="Object 7"/>
            <p:cNvGraphicFramePr>
              <a:graphicFrameLocks noChangeAspect="1"/>
            </p:cNvGraphicFramePr>
            <p:nvPr/>
          </p:nvGraphicFramePr>
          <p:xfrm>
            <a:off x="627092" y="1290624"/>
            <a:ext cx="6099175" cy="1116012"/>
          </p:xfrm>
          <a:graphic>
            <a:graphicData uri="http://schemas.openxmlformats.org/presentationml/2006/ole">
              <p:oleObj spid="_x0000_s299025" name="Equation" r:id="rId4" imgW="2552700" imgH="508000" progId="Equation.3">
                <p:embed/>
              </p:oleObj>
            </a:graphicData>
          </a:graphic>
        </p:graphicFrame>
      </p:grpSp>
      <p:sp>
        <p:nvSpPr>
          <p:cNvPr id="147" name="Slide Number Placeholder 1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80" y="836578"/>
            <a:ext cx="8617068" cy="55134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airplane flies in a path with coordinates.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dirty="0" smtClean="0"/>
              <a:t>What is the apparent force on objects in the airplane?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 the airplane,</a:t>
            </a:r>
          </a:p>
          <a:p>
            <a:pPr>
              <a:buNone/>
              <a:defRPr/>
            </a:pPr>
            <a:r>
              <a:rPr lang="en-US" dirty="0" smtClean="0"/>
              <a:t>        objects are influenced by gravity: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5" name="Object 2"/>
          <p:cNvGraphicFramePr>
            <a:graphicFrameLocks noChangeAspect="1"/>
          </p:cNvGraphicFramePr>
          <p:nvPr/>
        </p:nvGraphicFramePr>
        <p:xfrm>
          <a:off x="431800" y="1384300"/>
          <a:ext cx="6215063" cy="2373313"/>
        </p:xfrm>
        <a:graphic>
          <a:graphicData uri="http://schemas.openxmlformats.org/presentationml/2006/ole">
            <p:oleObj spid="_x0000_s315408" name="Equation" r:id="rId3" imgW="2603500" imgH="1079500" progId="Equation.3">
              <p:embed/>
            </p:oleObj>
          </a:graphicData>
        </a:graphic>
      </p:graphicFrame>
      <p:graphicFrame>
        <p:nvGraphicFramePr>
          <p:cNvPr id="315397" name="Object 2"/>
          <p:cNvGraphicFramePr>
            <a:graphicFrameLocks noChangeAspect="1"/>
          </p:cNvGraphicFramePr>
          <p:nvPr/>
        </p:nvGraphicFramePr>
        <p:xfrm>
          <a:off x="5703903" y="5107018"/>
          <a:ext cx="1698625" cy="585788"/>
        </p:xfrm>
        <a:graphic>
          <a:graphicData uri="http://schemas.openxmlformats.org/presentationml/2006/ole">
            <p:oleObj spid="_x0000_s315409" name="Equation" r:id="rId4" imgW="710891" imgH="266584" progId="Equation.3">
              <p:embed/>
            </p:oleObj>
          </a:graphicData>
        </a:graphic>
      </p:graphicFrame>
      <p:sp>
        <p:nvSpPr>
          <p:cNvPr id="146" name="Slide Number Placeholder 1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7" name="Right Arrow 146"/>
          <p:cNvSpPr/>
          <p:nvPr/>
        </p:nvSpPr>
        <p:spPr>
          <a:xfrm>
            <a:off x="8734482" y="6459579"/>
            <a:ext cx="365130" cy="32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66" y="4889520"/>
            <a:ext cx="6900957" cy="511183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Objects in the airplane appear to be weightless.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6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47" name="Rectangle 7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49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650" name="Rectangle 7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01622" y="1055655"/>
            <a:ext cx="7248578" cy="3359196"/>
            <a:chOff x="701622" y="544473"/>
            <a:chExt cx="7248578" cy="3359196"/>
          </a:xfrm>
        </p:grpSpPr>
        <p:graphicFrame>
          <p:nvGraphicFramePr>
            <p:cNvPr id="331781" name="Object 5"/>
            <p:cNvGraphicFramePr>
              <a:graphicFrameLocks noChangeAspect="1"/>
            </p:cNvGraphicFramePr>
            <p:nvPr/>
          </p:nvGraphicFramePr>
          <p:xfrm>
            <a:off x="1062038" y="1274756"/>
            <a:ext cx="6888162" cy="1836737"/>
          </p:xfrm>
          <a:graphic>
            <a:graphicData uri="http://schemas.openxmlformats.org/presentationml/2006/ole">
              <p:oleObj spid="_x0000_s331799" name="Equation" r:id="rId3" imgW="2882900" imgH="838200" progId="Equation.3">
                <p:embed/>
              </p:oleObj>
            </a:graphicData>
          </a:graphic>
        </p:graphicFrame>
        <p:graphicFrame>
          <p:nvGraphicFramePr>
            <p:cNvPr id="331782" name="Object 6"/>
            <p:cNvGraphicFramePr>
              <a:graphicFrameLocks noChangeAspect="1"/>
            </p:cNvGraphicFramePr>
            <p:nvPr/>
          </p:nvGraphicFramePr>
          <p:xfrm>
            <a:off x="701622" y="3375031"/>
            <a:ext cx="3792537" cy="528638"/>
          </p:xfrm>
          <a:graphic>
            <a:graphicData uri="http://schemas.openxmlformats.org/presentationml/2006/ole">
              <p:oleObj spid="_x0000_s331800" name="Equation" r:id="rId4" imgW="1587500" imgH="241300" progId="Equation.3">
                <p:embed/>
              </p:oleObj>
            </a:graphicData>
          </a:graphic>
        </p:graphicFrame>
        <p:graphicFrame>
          <p:nvGraphicFramePr>
            <p:cNvPr id="331783" name="Object 7"/>
            <p:cNvGraphicFramePr>
              <a:graphicFrameLocks noChangeAspect="1"/>
            </p:cNvGraphicFramePr>
            <p:nvPr/>
          </p:nvGraphicFramePr>
          <p:xfrm>
            <a:off x="738135" y="544473"/>
            <a:ext cx="4065587" cy="528637"/>
          </p:xfrm>
          <a:graphic>
            <a:graphicData uri="http://schemas.openxmlformats.org/presentationml/2006/ole">
              <p:oleObj spid="_x0000_s331801" name="Equation" r:id="rId5" imgW="1701800" imgH="241300" progId="Equation.3">
                <p:embed/>
              </p:oleObj>
            </a:graphicData>
          </a:graphic>
        </p:graphicFrame>
      </p:grpSp>
      <p:sp>
        <p:nvSpPr>
          <p:cNvPr id="146" name="Slide Number Placeholder 1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8562</TotalTime>
  <Words>1458</Words>
  <Application>Microsoft Office PowerPoint</Application>
  <PresentationFormat>On-screen Show (4:3)</PresentationFormat>
  <Paragraphs>325</Paragraphs>
  <Slides>44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Flow</vt:lpstr>
      <vt:lpstr>Equation</vt:lpstr>
      <vt:lpstr>Classical Mechanics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Effects of the Earth’s Rotation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Najah</dc:creator>
  <cp:lastModifiedBy>mabujafar</cp:lastModifiedBy>
  <cp:revision>1712</cp:revision>
  <dcterms:created xsi:type="dcterms:W3CDTF">2010-06-13T05:44:00Z</dcterms:created>
  <dcterms:modified xsi:type="dcterms:W3CDTF">2011-11-21T12:45:44Z</dcterms:modified>
</cp:coreProperties>
</file>