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51"/>
  </p:notesMasterIdLst>
  <p:handoutMasterIdLst>
    <p:handoutMasterId r:id="rId52"/>
  </p:handoutMasterIdLst>
  <p:sldIdLst>
    <p:sldId id="256" r:id="rId2"/>
    <p:sldId id="266" r:id="rId3"/>
    <p:sldId id="380" r:id="rId4"/>
    <p:sldId id="289" r:id="rId5"/>
    <p:sldId id="381" r:id="rId6"/>
    <p:sldId id="279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62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7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417" r:id="rId39"/>
    <p:sldId id="418" r:id="rId40"/>
    <p:sldId id="402" r:id="rId41"/>
    <p:sldId id="403" r:id="rId42"/>
    <p:sldId id="404" r:id="rId43"/>
    <p:sldId id="405" r:id="rId44"/>
    <p:sldId id="406" r:id="rId45"/>
    <p:sldId id="419" r:id="rId46"/>
    <p:sldId id="420" r:id="rId47"/>
    <p:sldId id="421" r:id="rId48"/>
    <p:sldId id="423" r:id="rId49"/>
    <p:sldId id="424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4654" autoAdjust="0"/>
  </p:normalViewPr>
  <p:slideViewPr>
    <p:cSldViewPr>
      <p:cViewPr>
        <p:scale>
          <a:sx n="100" d="100"/>
          <a:sy n="100" d="100"/>
        </p:scale>
        <p:origin x="-3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3.wmf"/><Relationship Id="rId4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4.wmf"/><Relationship Id="rId1" Type="http://schemas.openxmlformats.org/officeDocument/2006/relationships/image" Target="../media/image3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52.wmf"/><Relationship Id="rId2" Type="http://schemas.openxmlformats.org/officeDocument/2006/relationships/image" Target="../media/image3.wmf"/><Relationship Id="rId1" Type="http://schemas.openxmlformats.org/officeDocument/2006/relationships/image" Target="../media/image48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59.wmf"/><Relationship Id="rId2" Type="http://schemas.openxmlformats.org/officeDocument/2006/relationships/image" Target="../media/image24.wmf"/><Relationship Id="rId1" Type="http://schemas.openxmlformats.org/officeDocument/2006/relationships/image" Target="../media/image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24.wmf"/><Relationship Id="rId1" Type="http://schemas.openxmlformats.org/officeDocument/2006/relationships/image" Target="../media/image60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image" Target="../media/image126.wmf"/><Relationship Id="rId7" Type="http://schemas.openxmlformats.org/officeDocument/2006/relationships/image" Target="../media/image119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29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wmf"/><Relationship Id="rId1" Type="http://schemas.openxmlformats.org/officeDocument/2006/relationships/image" Target="../media/image135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image" Target="../media/image128.wmf"/><Relationship Id="rId7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29.wmf"/><Relationship Id="rId9" Type="http://schemas.openxmlformats.org/officeDocument/2006/relationships/image" Target="../media/image127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37824-DE58-4C77-BD2D-3E91DF2BB389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A70C9-793B-4923-8AB8-6FBA3E7D0A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22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51F08-9655-42B1-92CE-944CD7215477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24467-2AAC-40AE-A203-A29D1BEAE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4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4467-2AAC-40AE-A203-A29D1BEAE92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4467-2AAC-40AE-A203-A29D1BEAE92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4467-2AAC-40AE-A203-A29D1BEAE92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4467-2AAC-40AE-A203-A29D1BEAE92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4467-2AAC-40AE-A203-A29D1BEAE92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4467-2AAC-40AE-A203-A29D1BEAE92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4467-2AAC-40AE-A203-A29D1BEAE92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4467-2AAC-40AE-A203-A29D1BEAE92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4467-2AAC-40AE-A203-A29D1BEAE92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4467-2AAC-40AE-A203-A29D1BEAE92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4467-2AAC-40AE-A203-A29D1BEAE922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4467-2AAC-40AE-A203-A29D1BEAE92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4467-2AAC-40AE-A203-A29D1BEAE92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4467-2AAC-40AE-A203-A29D1BEAE92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4467-2AAC-40AE-A203-A29D1BEAE92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4467-2AAC-40AE-A203-A29D1BEAE92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4467-2AAC-40AE-A203-A29D1BEAE92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4467-2AAC-40AE-A203-A29D1BEAE92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4467-2AAC-40AE-A203-A29D1BEAE92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CE1688-1E6E-4CF0-93AA-7CD21AF7B40A}" type="datetime1">
              <a:rPr lang="en-US" smtClean="0"/>
              <a:pPr>
                <a:defRPr/>
              </a:pPr>
              <a:t>11/1/2011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78C07-6D0A-4F72-BEE8-2726FD6F00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778FCC-37B7-4EAC-8196-FFC6646410D9}" type="datetime1">
              <a:rPr lang="en-US" smtClean="0"/>
              <a:pPr>
                <a:defRPr/>
              </a:pPr>
              <a:t>11/1/2011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B993F-3A53-4508-8E08-D91B056434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9F4B6-2AEF-4527-917A-C4559F2ADB6F}" type="datetime1">
              <a:rPr lang="en-US" smtClean="0"/>
              <a:pPr>
                <a:defRPr/>
              </a:pPr>
              <a:t>11/1/2011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8767-03EC-4BF8-A5EC-A7B2163054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F530C4-A8F6-4D6B-B8F3-FA4230702261}" type="datetime1">
              <a:rPr lang="en-US" smtClean="0"/>
              <a:pPr>
                <a:defRPr/>
              </a:pPr>
              <a:t>11/1/2011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B84229-A581-4EDB-9DFB-9986662634F6}" type="datetime1">
              <a:rPr lang="en-US" smtClean="0"/>
              <a:pPr>
                <a:defRPr/>
              </a:pPr>
              <a:t>11/1/2011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7595D-1C3B-48B5-B55D-62F508F58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D06F2E-E50B-4BB0-AE3B-B71675849BC6}" type="datetime1">
              <a:rPr lang="en-US" smtClean="0"/>
              <a:pPr>
                <a:defRPr/>
              </a:pPr>
              <a:t>11/1/2011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2B645-F11A-4483-AD73-C82268A235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5B271-C41D-4608-8D7D-811BC0A85750}" type="datetime1">
              <a:rPr lang="en-US" smtClean="0"/>
              <a:pPr>
                <a:defRPr/>
              </a:pPr>
              <a:t>11/1/2011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6AAD1-D6C9-4198-8D8B-530F215919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69CA7C-C72C-4E91-94EB-805B07BBDBCC}" type="datetime1">
              <a:rPr lang="en-US" smtClean="0"/>
              <a:pPr>
                <a:defRPr/>
              </a:pPr>
              <a:t>11/1/2011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DD59C-9F2E-43B7-9631-C28720B65F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155C2-F4DF-48BA-AB3C-E26A310ACD3E}" type="datetime1">
              <a:rPr lang="en-US" smtClean="0"/>
              <a:pPr>
                <a:defRPr/>
              </a:pPr>
              <a:t>11/1/2011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59E2C-8294-4BF0-86FD-FEC51FB77F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56E7FB-97F8-44C7-80BD-5493181333EC}" type="datetime1">
              <a:rPr lang="en-US" smtClean="0"/>
              <a:pPr>
                <a:defRPr/>
              </a:pPr>
              <a:t>11/1/2011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F0BA5-B4E8-4ADA-A1AD-6A94ECB359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70DDBE-D4AD-491E-A712-E192EF670BD0}" type="datetime1">
              <a:rPr lang="en-US" smtClean="0"/>
              <a:pPr>
                <a:defRPr/>
              </a:pPr>
              <a:t>11/1/2011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C7D029E-768B-4F2F-8E6C-42B9C8B7A4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586E890-8791-4372-83F2-71160E3924FE}" type="datetime1">
              <a:rPr lang="en-US" smtClean="0"/>
              <a:pPr>
                <a:defRPr/>
              </a:pPr>
              <a:t>11/1/2011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7830C5A-BAD9-4528-93DB-A510A8E960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pn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image" Target="../media/image31.wmf"/><Relationship Id="rId10" Type="http://schemas.openxmlformats.org/officeDocument/2006/relationships/image" Target="../media/image29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28.bin"/><Relationship Id="rId14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1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oleObject" Target="../embeddings/oleObject43.bin"/><Relationship Id="rId3" Type="http://schemas.openxmlformats.org/officeDocument/2006/relationships/image" Target="../media/image46.png"/><Relationship Id="rId7" Type="http://schemas.openxmlformats.org/officeDocument/2006/relationships/image" Target="../media/image43.wmf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42.wmf"/><Relationship Id="rId10" Type="http://schemas.openxmlformats.org/officeDocument/2006/relationships/image" Target="../media/image44.wmf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0.wmf"/><Relationship Id="rId3" Type="http://schemas.openxmlformats.org/officeDocument/2006/relationships/image" Target="../media/image53.pn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0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9.wmf"/><Relationship Id="rId5" Type="http://schemas.openxmlformats.org/officeDocument/2006/relationships/image" Target="../media/image48.wmf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4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57.wmf"/><Relationship Id="rId3" Type="http://schemas.openxmlformats.org/officeDocument/2006/relationships/image" Target="../media/image61.pn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0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6.wmf"/><Relationship Id="rId5" Type="http://schemas.openxmlformats.org/officeDocument/2006/relationships/image" Target="../media/image3.wmf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2.wmf"/><Relationship Id="rId14" Type="http://schemas.openxmlformats.org/officeDocument/2006/relationships/oleObject" Target="../embeddings/oleObject5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66.bin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61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6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6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6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6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7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7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8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8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90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85.wmf"/><Relationship Id="rId4" Type="http://schemas.openxmlformats.org/officeDocument/2006/relationships/image" Target="../media/image90.png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8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2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9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90.wmf"/><Relationship Id="rId4" Type="http://schemas.openxmlformats.org/officeDocument/2006/relationships/oleObject" Target="../embeddings/oleObject93.bin"/><Relationship Id="rId9" Type="http://schemas.openxmlformats.org/officeDocument/2006/relationships/image" Target="../media/image9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96.bin"/><Relationship Id="rId9" Type="http://schemas.openxmlformats.org/officeDocument/2006/relationships/image" Target="../media/image9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96.wmf"/><Relationship Id="rId4" Type="http://schemas.openxmlformats.org/officeDocument/2006/relationships/oleObject" Target="../embeddings/oleObject9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01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10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0.wmf"/><Relationship Id="rId12" Type="http://schemas.openxmlformats.org/officeDocument/2006/relationships/image" Target="../media/image10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03.bin"/><Relationship Id="rId11" Type="http://schemas.openxmlformats.org/officeDocument/2006/relationships/oleObject" Target="../embeddings/oleObject106.bin"/><Relationship Id="rId5" Type="http://schemas.openxmlformats.org/officeDocument/2006/relationships/image" Target="../media/image99.wmf"/><Relationship Id="rId10" Type="http://schemas.openxmlformats.org/officeDocument/2006/relationships/oleObject" Target="../embeddings/oleObject105.bin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101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image" Target="../media/image107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4.wmf"/><Relationship Id="rId12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08.bin"/><Relationship Id="rId11" Type="http://schemas.openxmlformats.org/officeDocument/2006/relationships/image" Target="../media/image106.wmf"/><Relationship Id="rId5" Type="http://schemas.openxmlformats.org/officeDocument/2006/relationships/image" Target="../media/image103.wmf"/><Relationship Id="rId10" Type="http://schemas.openxmlformats.org/officeDocument/2006/relationships/oleObject" Target="../embeddings/oleObject110.bin"/><Relationship Id="rId4" Type="http://schemas.openxmlformats.org/officeDocument/2006/relationships/oleObject" Target="../embeddings/oleObject107.bin"/><Relationship Id="rId9" Type="http://schemas.openxmlformats.org/officeDocument/2006/relationships/image" Target="../media/image10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13.bin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11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15.bin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11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17.bin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11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11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image" Target="../media/image119.wmf"/><Relationship Id="rId18" Type="http://schemas.openxmlformats.org/officeDocument/2006/relationships/oleObject" Target="../embeddings/oleObject12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123.bin"/><Relationship Id="rId17" Type="http://schemas.openxmlformats.org/officeDocument/2006/relationships/image" Target="../media/image1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5.bin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118.wmf"/><Relationship Id="rId5" Type="http://schemas.openxmlformats.org/officeDocument/2006/relationships/image" Target="../media/image115.wmf"/><Relationship Id="rId15" Type="http://schemas.openxmlformats.org/officeDocument/2006/relationships/image" Target="../media/image120.wmf"/><Relationship Id="rId10" Type="http://schemas.openxmlformats.org/officeDocument/2006/relationships/oleObject" Target="../embeddings/oleObject122.bin"/><Relationship Id="rId19" Type="http://schemas.openxmlformats.org/officeDocument/2006/relationships/image" Target="../media/image122.wmf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117.wmf"/><Relationship Id="rId14" Type="http://schemas.openxmlformats.org/officeDocument/2006/relationships/oleObject" Target="../embeddings/oleObject12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23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13" Type="http://schemas.openxmlformats.org/officeDocument/2006/relationships/image" Target="../media/image128.wmf"/><Relationship Id="rId18" Type="http://schemas.openxmlformats.org/officeDocument/2006/relationships/image" Target="../media/image119.wmf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131.png"/><Relationship Id="rId7" Type="http://schemas.openxmlformats.org/officeDocument/2006/relationships/image" Target="../media/image125.wmf"/><Relationship Id="rId12" Type="http://schemas.openxmlformats.org/officeDocument/2006/relationships/oleObject" Target="../embeddings/oleObject132.bin"/><Relationship Id="rId17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0.png"/><Relationship Id="rId20" Type="http://schemas.openxmlformats.org/officeDocument/2006/relationships/image" Target="../media/image120.wmf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29.bin"/><Relationship Id="rId11" Type="http://schemas.openxmlformats.org/officeDocument/2006/relationships/image" Target="../media/image127.wmf"/><Relationship Id="rId24" Type="http://schemas.openxmlformats.org/officeDocument/2006/relationships/image" Target="../media/image134.png"/><Relationship Id="rId5" Type="http://schemas.openxmlformats.org/officeDocument/2006/relationships/image" Target="../media/image124.wmf"/><Relationship Id="rId15" Type="http://schemas.openxmlformats.org/officeDocument/2006/relationships/image" Target="../media/image129.wmf"/><Relationship Id="rId23" Type="http://schemas.openxmlformats.org/officeDocument/2006/relationships/image" Target="../media/image133.png"/><Relationship Id="rId10" Type="http://schemas.openxmlformats.org/officeDocument/2006/relationships/oleObject" Target="../embeddings/oleObject131.bin"/><Relationship Id="rId19" Type="http://schemas.openxmlformats.org/officeDocument/2006/relationships/oleObject" Target="../embeddings/oleObject135.bin"/><Relationship Id="rId4" Type="http://schemas.openxmlformats.org/officeDocument/2006/relationships/oleObject" Target="../embeddings/oleObject128.bin"/><Relationship Id="rId9" Type="http://schemas.openxmlformats.org/officeDocument/2006/relationships/image" Target="../media/image126.wmf"/><Relationship Id="rId14" Type="http://schemas.openxmlformats.org/officeDocument/2006/relationships/oleObject" Target="../embeddings/oleObject133.bin"/><Relationship Id="rId22" Type="http://schemas.openxmlformats.org/officeDocument/2006/relationships/image" Target="../media/image1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37.bin"/><Relationship Id="rId5" Type="http://schemas.openxmlformats.org/officeDocument/2006/relationships/image" Target="../media/image135.wmf"/><Relationship Id="rId4" Type="http://schemas.openxmlformats.org/officeDocument/2006/relationships/oleObject" Target="../embeddings/oleObject13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39.bin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138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13" Type="http://schemas.openxmlformats.org/officeDocument/2006/relationships/oleObject" Target="../embeddings/oleObject144.bin"/><Relationship Id="rId18" Type="http://schemas.openxmlformats.org/officeDocument/2006/relationships/image" Target="../media/image132.png"/><Relationship Id="rId26" Type="http://schemas.openxmlformats.org/officeDocument/2006/relationships/image" Target="../media/image127.wmf"/><Relationship Id="rId3" Type="http://schemas.openxmlformats.org/officeDocument/2006/relationships/notesSlide" Target="../notesSlides/notesSlide18.xml"/><Relationship Id="rId21" Type="http://schemas.openxmlformats.org/officeDocument/2006/relationships/oleObject" Target="../embeddings/oleObject146.bin"/><Relationship Id="rId7" Type="http://schemas.openxmlformats.org/officeDocument/2006/relationships/image" Target="../media/image140.wmf"/><Relationship Id="rId12" Type="http://schemas.openxmlformats.org/officeDocument/2006/relationships/image" Target="../media/image130.png"/><Relationship Id="rId17" Type="http://schemas.openxmlformats.org/officeDocument/2006/relationships/image" Target="../media/image131.png"/><Relationship Id="rId25" Type="http://schemas.openxmlformats.org/officeDocument/2006/relationships/oleObject" Target="../embeddings/oleObject14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0.wmf"/><Relationship Id="rId20" Type="http://schemas.openxmlformats.org/officeDocument/2006/relationships/image" Target="../media/image134.png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41.bin"/><Relationship Id="rId11" Type="http://schemas.openxmlformats.org/officeDocument/2006/relationships/image" Target="../media/image129.wmf"/><Relationship Id="rId24" Type="http://schemas.openxmlformats.org/officeDocument/2006/relationships/image" Target="../media/image142.wmf"/><Relationship Id="rId5" Type="http://schemas.openxmlformats.org/officeDocument/2006/relationships/image" Target="../media/image139.wmf"/><Relationship Id="rId15" Type="http://schemas.openxmlformats.org/officeDocument/2006/relationships/oleObject" Target="../embeddings/oleObject145.bin"/><Relationship Id="rId23" Type="http://schemas.openxmlformats.org/officeDocument/2006/relationships/oleObject" Target="../embeddings/oleObject147.bin"/><Relationship Id="rId10" Type="http://schemas.openxmlformats.org/officeDocument/2006/relationships/oleObject" Target="../embeddings/oleObject143.bin"/><Relationship Id="rId19" Type="http://schemas.openxmlformats.org/officeDocument/2006/relationships/image" Target="../media/image133.png"/><Relationship Id="rId4" Type="http://schemas.openxmlformats.org/officeDocument/2006/relationships/oleObject" Target="../embeddings/oleObject140.bin"/><Relationship Id="rId9" Type="http://schemas.openxmlformats.org/officeDocument/2006/relationships/image" Target="../media/image128.wmf"/><Relationship Id="rId14" Type="http://schemas.openxmlformats.org/officeDocument/2006/relationships/image" Target="../media/image119.wmf"/><Relationship Id="rId22" Type="http://schemas.openxmlformats.org/officeDocument/2006/relationships/image" Target="../media/image14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143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144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45.wmf"/><Relationship Id="rId4" Type="http://schemas.openxmlformats.org/officeDocument/2006/relationships/oleObject" Target="../embeddings/oleObject15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14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Classical Mechanics</a:t>
            </a:r>
            <a:endParaRPr lang="en-US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668338"/>
          </a:xfrm>
        </p:spPr>
        <p:txBody>
          <a:bodyPr/>
          <a:lstStyle/>
          <a:p>
            <a:pPr marR="0" eaLnBrk="1" hangingPunct="1"/>
            <a:r>
              <a:rPr lang="en-US" sz="3600" dirty="0" smtClean="0"/>
              <a:t>Motion in 3 dimensions</a:t>
            </a:r>
          </a:p>
          <a:p>
            <a:pPr marR="0"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78C07-6D0A-4F72-BEE8-2726FD6F004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18" y="836578"/>
            <a:ext cx="8288451" cy="500228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What about quadratic air resistance?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In this case we are unable to separate the equation into three independent components.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It can be solved approximately by taking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Of course, we could solve it numerically.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8723" name="Object 3"/>
          <p:cNvGraphicFramePr>
            <a:graphicFrameLocks noChangeAspect="1"/>
          </p:cNvGraphicFramePr>
          <p:nvPr/>
        </p:nvGraphicFramePr>
        <p:xfrm>
          <a:off x="1633538" y="1339834"/>
          <a:ext cx="293846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90" name="Equation" r:id="rId3" imgW="1409700" imgH="419100" progId="Equation.DSMT4">
                  <p:embed/>
                </p:oleObj>
              </mc:Choice>
              <mc:Fallback>
                <p:oleObj name="Equation" r:id="rId3" imgW="1409700" imgH="41910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339834"/>
                        <a:ext cx="2938462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5" name="Object 5"/>
          <p:cNvGraphicFramePr>
            <a:graphicFrameLocks noChangeAspect="1"/>
          </p:cNvGraphicFramePr>
          <p:nvPr/>
        </p:nvGraphicFramePr>
        <p:xfrm>
          <a:off x="2344707" y="4257694"/>
          <a:ext cx="19319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91" name="Equation" r:id="rId5" imgW="926698" imgH="253890" progId="Equation.DSMT4">
                  <p:embed/>
                </p:oleObj>
              </mc:Choice>
              <mc:Fallback>
                <p:oleObj name="Equation" r:id="rId5" imgW="926698" imgH="25389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07" y="4257694"/>
                        <a:ext cx="1931987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18" y="836578"/>
            <a:ext cx="8288451" cy="28115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In general, what if    is a function of only the coordinates,   . Can we write it in terms of a potential energy function         ?          Sometimes…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What do we gain by writing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   </a:t>
            </a:r>
            <a:r>
              <a:rPr lang="en-US" dirty="0" smtClean="0"/>
              <a:t>in terms of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V  </a:t>
            </a:r>
            <a:r>
              <a:rPr lang="en-US" dirty="0" smtClean="0"/>
              <a:t>?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       Concepts of Work and Energy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5" name="Straight Arrow Connector 144"/>
          <p:cNvCxnSpPr/>
          <p:nvPr/>
        </p:nvCxnSpPr>
        <p:spPr>
          <a:xfrm>
            <a:off x="4024305" y="1931967"/>
            <a:ext cx="657234" cy="1588"/>
          </a:xfrm>
          <a:prstGeom prst="straightConnector1">
            <a:avLst/>
          </a:prstGeom>
          <a:ln w="3810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9749" name="Object 5"/>
          <p:cNvGraphicFramePr>
            <a:graphicFrameLocks noChangeAspect="1"/>
          </p:cNvGraphicFramePr>
          <p:nvPr/>
        </p:nvGraphicFramePr>
        <p:xfrm>
          <a:off x="3351200" y="836577"/>
          <a:ext cx="34448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82" name="Equation" r:id="rId3" imgW="164957" imgH="190335" progId="Equation.DSMT4">
                  <p:embed/>
                </p:oleObj>
              </mc:Choice>
              <mc:Fallback>
                <p:oleObj name="Equation" r:id="rId3" imgW="164957" imgH="190335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00" y="836577"/>
                        <a:ext cx="344488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50" name="Object 6"/>
          <p:cNvGraphicFramePr>
            <a:graphicFrameLocks noChangeAspect="1"/>
          </p:cNvGraphicFramePr>
          <p:nvPr/>
        </p:nvGraphicFramePr>
        <p:xfrm>
          <a:off x="2527272" y="1314426"/>
          <a:ext cx="26511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83" name="Equation" r:id="rId5" imgW="126780" imgH="164814" progId="Equation.DSMT4">
                  <p:embed/>
                </p:oleObj>
              </mc:Choice>
              <mc:Fallback>
                <p:oleObj name="Equation" r:id="rId5" imgW="126780" imgH="164814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272" y="1314426"/>
                        <a:ext cx="265113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030414"/>
              </p:ext>
            </p:extLst>
          </p:nvPr>
        </p:nvGraphicFramePr>
        <p:xfrm>
          <a:off x="3036877" y="1630345"/>
          <a:ext cx="7683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84" name="Equation" r:id="rId7" imgW="368140" imgH="253890" progId="Equation.DSMT4">
                  <p:embed/>
                </p:oleObj>
              </mc:Choice>
              <mc:Fallback>
                <p:oleObj name="Equation" r:id="rId7" imgW="368140" imgH="253890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77" y="1630345"/>
                        <a:ext cx="76835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0" name="Straight Arrow Connector 149"/>
          <p:cNvCxnSpPr/>
          <p:nvPr/>
        </p:nvCxnSpPr>
        <p:spPr>
          <a:xfrm>
            <a:off x="628596" y="3317873"/>
            <a:ext cx="657234" cy="1588"/>
          </a:xfrm>
          <a:prstGeom prst="straightConnector1">
            <a:avLst/>
          </a:prstGeom>
          <a:ln w="3810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9752" name="Object 8"/>
          <p:cNvGraphicFramePr>
            <a:graphicFrameLocks noChangeAspect="1"/>
          </p:cNvGraphicFramePr>
          <p:nvPr/>
        </p:nvGraphicFramePr>
        <p:xfrm>
          <a:off x="1395369" y="3575052"/>
          <a:ext cx="3652837" cy="287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85" name="Equation" r:id="rId9" imgW="1752600" imgH="1308100" progId="Equation.DSMT4">
                  <p:embed/>
                </p:oleObj>
              </mc:Choice>
              <mc:Fallback>
                <p:oleObj name="Equation" r:id="rId9" imgW="1752600" imgH="1308100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369" y="3575052"/>
                        <a:ext cx="3652837" cy="287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Slide Number Placeholder 1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9755" name="Rectangle 11"/>
          <p:cNvSpPr>
            <a:spLocks noChangeArrowheads="1"/>
          </p:cNvSpPr>
          <p:nvPr/>
        </p:nvSpPr>
        <p:spPr bwMode="auto">
          <a:xfrm>
            <a:off x="0" y="884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9756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600908"/>
            <a:ext cx="198438" cy="465138"/>
          </a:xfrm>
          <a:prstGeom prst="rect">
            <a:avLst/>
          </a:prstGeom>
          <a:noFill/>
        </p:spPr>
      </p:pic>
      <p:sp>
        <p:nvSpPr>
          <p:cNvPr id="159758" name="Rectangle 14"/>
          <p:cNvSpPr>
            <a:spLocks noChangeArrowheads="1"/>
          </p:cNvSpPr>
          <p:nvPr/>
        </p:nvSpPr>
        <p:spPr bwMode="auto">
          <a:xfrm>
            <a:off x="0" y="922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18" y="836578"/>
            <a:ext cx="8288451" cy="430853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If     does not depend on time, then: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When the particle moves from    to           ,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 the force causes its kinetic energy to change by an amount                . The force does work on the particle.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             is the total work done on the particle as it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             moves from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smtClean="0"/>
              <a:t> to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9749" name="Object 5"/>
          <p:cNvGraphicFramePr>
            <a:graphicFrameLocks noChangeAspect="1"/>
          </p:cNvGraphicFramePr>
          <p:nvPr/>
        </p:nvGraphicFramePr>
        <p:xfrm>
          <a:off x="1030239" y="836577"/>
          <a:ext cx="34448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42" name="Equation" r:id="rId3" imgW="164957" imgH="190335" progId="Equation.DSMT4">
                  <p:embed/>
                </p:oleObj>
              </mc:Choice>
              <mc:Fallback>
                <p:oleObj name="Equation" r:id="rId3" imgW="164957" imgH="190335" progId="Equation.DSMT4">
                  <p:embed/>
                  <p:pic>
                    <p:nvPicPr>
                      <p:cNvPr id="0" name="Picture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39" y="836577"/>
                        <a:ext cx="344488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6" name="Object 8"/>
          <p:cNvGraphicFramePr>
            <a:graphicFrameLocks noChangeAspect="1"/>
          </p:cNvGraphicFramePr>
          <p:nvPr/>
        </p:nvGraphicFramePr>
        <p:xfrm>
          <a:off x="5110173" y="2297097"/>
          <a:ext cx="26511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43" name="Equation" r:id="rId5" imgW="126780" imgH="164814" progId="Equation.DSMT4">
                  <p:embed/>
                </p:oleObj>
              </mc:Choice>
              <mc:Fallback>
                <p:oleObj name="Equation" r:id="rId5" imgW="126780" imgH="164814" progId="Equation.DSMT4">
                  <p:embed/>
                  <p:pic>
                    <p:nvPicPr>
                      <p:cNvPr id="0" name="Picture 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73" y="2297097"/>
                        <a:ext cx="265113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7" name="Object 9"/>
          <p:cNvGraphicFramePr>
            <a:graphicFrameLocks noChangeAspect="1"/>
          </p:cNvGraphicFramePr>
          <p:nvPr/>
        </p:nvGraphicFramePr>
        <p:xfrm>
          <a:off x="5703903" y="2333610"/>
          <a:ext cx="8747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44" name="Equation" r:id="rId7" imgW="418918" imgH="177723" progId="Equation.DSMT4">
                  <p:embed/>
                </p:oleObj>
              </mc:Choice>
              <mc:Fallback>
                <p:oleObj name="Equation" r:id="rId7" imgW="418918" imgH="177723" progId="Equation.DSMT4">
                  <p:embed/>
                  <p:pic>
                    <p:nvPicPr>
                      <p:cNvPr id="0" name="Picture 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903" y="2333610"/>
                        <a:ext cx="87471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8" name="Object 10"/>
          <p:cNvGraphicFramePr>
            <a:graphicFrameLocks noChangeAspect="1"/>
          </p:cNvGraphicFramePr>
          <p:nvPr/>
        </p:nvGraphicFramePr>
        <p:xfrm>
          <a:off x="1943708" y="3140968"/>
          <a:ext cx="140493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45" name="Equation" r:id="rId9" imgW="672808" imgH="203112" progId="Equation.DSMT4">
                  <p:embed/>
                </p:oleObj>
              </mc:Choice>
              <mc:Fallback>
                <p:oleObj name="Equation" r:id="rId9" imgW="672808" imgH="203112" progId="Equation.DSMT4">
                  <p:embed/>
                  <p:pic>
                    <p:nvPicPr>
                      <p:cNvPr id="0" name="Picture 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708" y="3140968"/>
                        <a:ext cx="1404938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9" name="Object 11"/>
          <p:cNvGraphicFramePr>
            <a:graphicFrameLocks noChangeAspect="1"/>
          </p:cNvGraphicFramePr>
          <p:nvPr/>
        </p:nvGraphicFramePr>
        <p:xfrm>
          <a:off x="647564" y="3681028"/>
          <a:ext cx="1065297" cy="1391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46" name="Equation" r:id="rId11" imgW="431613" imgH="482391" progId="Equation.DSMT4">
                  <p:embed/>
                </p:oleObj>
              </mc:Choice>
              <mc:Fallback>
                <p:oleObj name="Equation" r:id="rId11" imgW="431613" imgH="482391" progId="Equation.DSMT4">
                  <p:embed/>
                  <p:pic>
                    <p:nvPicPr>
                      <p:cNvPr id="0" name="Picture 2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64" y="3681028"/>
                        <a:ext cx="1065297" cy="13910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6" name="Group 185"/>
          <p:cNvGrpSpPr/>
          <p:nvPr/>
        </p:nvGrpSpPr>
        <p:grpSpPr>
          <a:xfrm>
            <a:off x="4782292" y="4653136"/>
            <a:ext cx="2491670" cy="1545164"/>
            <a:chOff x="4453675" y="4622311"/>
            <a:chExt cx="2491670" cy="1545164"/>
          </a:xfrm>
        </p:grpSpPr>
        <p:grpSp>
          <p:nvGrpSpPr>
            <p:cNvPr id="180" name="Group 179"/>
            <p:cNvGrpSpPr/>
            <p:nvPr/>
          </p:nvGrpSpPr>
          <p:grpSpPr>
            <a:xfrm>
              <a:off x="4453675" y="4622311"/>
              <a:ext cx="1863176" cy="915669"/>
              <a:chOff x="4453675" y="4622311"/>
              <a:chExt cx="1863176" cy="915669"/>
            </a:xfrm>
          </p:grpSpPr>
          <p:cxnSp>
            <p:nvCxnSpPr>
              <p:cNvPr id="157" name="Straight Arrow Connector 156"/>
              <p:cNvCxnSpPr>
                <a:endCxn id="160781" idx="2"/>
              </p:cNvCxnSpPr>
              <p:nvPr/>
            </p:nvCxnSpPr>
            <p:spPr>
              <a:xfrm flipV="1">
                <a:off x="5719547" y="5166519"/>
                <a:ext cx="362744" cy="208375"/>
              </a:xfrm>
              <a:prstGeom prst="straightConnector1">
                <a:avLst/>
              </a:prstGeom>
              <a:ln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Arc 178"/>
              <p:cNvSpPr/>
              <p:nvPr/>
            </p:nvSpPr>
            <p:spPr>
              <a:xfrm rot="8334104">
                <a:off x="4453675" y="4622311"/>
                <a:ext cx="1863176" cy="915669"/>
              </a:xfrm>
              <a:prstGeom prst="arc">
                <a:avLst>
                  <a:gd name="adj1" fmla="val 15753108"/>
                  <a:gd name="adj2" fmla="val 21402281"/>
                </a:avLst>
              </a:prstGeom>
              <a:ln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1" name="TextBox 180"/>
            <p:cNvSpPr txBox="1"/>
            <p:nvPr/>
          </p:nvSpPr>
          <p:spPr>
            <a:xfrm>
              <a:off x="6689754" y="4889520"/>
              <a:ext cx="255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</a:rPr>
                <a:t>b</a:t>
              </a:r>
              <a:endParaRPr lang="en-US" sz="1200" i="1" dirty="0">
                <a:latin typeface="Cambria Math" pitchFamily="18" charset="0"/>
                <a:ea typeface="Cambria Math" pitchFamily="18" charset="0"/>
              </a:endParaRPr>
            </a:p>
          </p:txBody>
        </p:sp>
        <p:graphicFrame>
          <p:nvGraphicFramePr>
            <p:cNvPr id="16078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4075288"/>
                </p:ext>
              </p:extLst>
            </p:nvPr>
          </p:nvGraphicFramePr>
          <p:xfrm>
            <a:off x="6689754" y="5948397"/>
            <a:ext cx="146052" cy="2190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047" name="Equation" r:id="rId13" imgW="164957" imgH="190335" progId="Equation.DSMT4">
                    <p:embed/>
                  </p:oleObj>
                </mc:Choice>
                <mc:Fallback>
                  <p:oleObj name="Equation" r:id="rId13" imgW="164957" imgH="190335" progId="Equation.DSMT4">
                    <p:embed/>
                    <p:pic>
                      <p:nvPicPr>
                        <p:cNvPr id="0" name="Picture 2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9754" y="5948397"/>
                          <a:ext cx="146052" cy="2190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" name="TextBox 183"/>
            <p:cNvSpPr txBox="1"/>
            <p:nvPr/>
          </p:nvSpPr>
          <p:spPr>
            <a:xfrm>
              <a:off x="4462461" y="5583267"/>
              <a:ext cx="2555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Cambria Math" pitchFamily="18" charset="0"/>
                  <a:ea typeface="Cambria Math" pitchFamily="18" charset="0"/>
                </a:rPr>
                <a:t>a</a:t>
              </a:r>
              <a:endParaRPr lang="en-US" sz="1400" i="1" dirty="0">
                <a:latin typeface="Cambria Math" pitchFamily="18" charset="0"/>
                <a:ea typeface="Cambria Math" pitchFamily="18" charset="0"/>
              </a:endParaRPr>
            </a:p>
          </p:txBody>
        </p:sp>
        <p:graphicFrame>
          <p:nvGraphicFramePr>
            <p:cNvPr id="160781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6307037"/>
                </p:ext>
              </p:extLst>
            </p:nvPr>
          </p:nvGraphicFramePr>
          <p:xfrm>
            <a:off x="5939402" y="4947417"/>
            <a:ext cx="285778" cy="219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048" name="Equation" r:id="rId14" imgW="202936" imgH="177569" progId="Equation.DSMT4">
                    <p:embed/>
                  </p:oleObj>
                </mc:Choice>
                <mc:Fallback>
                  <p:oleObj name="Equation" r:id="rId14" imgW="202936" imgH="177569" progId="Equation.DSMT4">
                    <p:embed/>
                    <p:pic>
                      <p:nvPicPr>
                        <p:cNvPr id="0" name="Picture 2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9402" y="4947417"/>
                          <a:ext cx="285778" cy="2191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8" name="Slide Number Placeholder 1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6078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0782" name="Picture 1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1660" y="1448780"/>
            <a:ext cx="3040063" cy="625475"/>
          </a:xfrm>
          <a:prstGeom prst="rect">
            <a:avLst/>
          </a:prstGeom>
          <a:noFill/>
        </p:spPr>
      </p:pic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0" y="108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048164" y="5405718"/>
            <a:ext cx="970207" cy="662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Arc 201"/>
          <p:cNvSpPr/>
          <p:nvPr/>
        </p:nvSpPr>
        <p:spPr>
          <a:xfrm rot="19250256">
            <a:off x="5443947" y="5310146"/>
            <a:ext cx="1863176" cy="915669"/>
          </a:xfrm>
          <a:prstGeom prst="arc">
            <a:avLst>
              <a:gd name="adj1" fmla="val 15753108"/>
              <a:gd name="adj2" fmla="val 21402281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800708"/>
            <a:ext cx="8507529" cy="485622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In one dimension we had: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and when                            we could write: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Energy is a constant of motion. If we know the initial energy then we know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dirty="0" smtClean="0"/>
              <a:t>   for any  point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x</a:t>
            </a:r>
            <a:r>
              <a:rPr lang="en-US" dirty="0" smtClean="0"/>
              <a:t>.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0774" name="Object 5"/>
          <p:cNvGraphicFramePr>
            <a:graphicFrameLocks noChangeAspect="1"/>
          </p:cNvGraphicFramePr>
          <p:nvPr/>
        </p:nvGraphicFramePr>
        <p:xfrm>
          <a:off x="1030239" y="1165194"/>
          <a:ext cx="190817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32" name="Equation" r:id="rId3" imgW="914400" imgH="482600" progId="Equation.DSMT4">
                  <p:embed/>
                </p:oleObj>
              </mc:Choice>
              <mc:Fallback>
                <p:oleObj name="Equation" r:id="rId3" imgW="914400" imgH="4826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39" y="1165194"/>
                        <a:ext cx="1908175" cy="1058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Slide Number Placeholder 1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330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3309" name="Rectangle 1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331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3310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960948"/>
            <a:ext cx="5419725" cy="733425"/>
          </a:xfrm>
          <a:prstGeom prst="rect">
            <a:avLst/>
          </a:prstGeom>
          <a:noFill/>
        </p:spPr>
      </p:pic>
      <p:sp>
        <p:nvSpPr>
          <p:cNvPr id="183312" name="Rectangle 16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331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3313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041068"/>
            <a:ext cx="3076575" cy="381000"/>
          </a:xfrm>
          <a:prstGeom prst="rect">
            <a:avLst/>
          </a:prstGeom>
          <a:noFill/>
        </p:spPr>
      </p:pic>
      <p:sp>
        <p:nvSpPr>
          <p:cNvPr id="183315" name="Rectangle 1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3317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3316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9732" y="2168860"/>
            <a:ext cx="1908212" cy="685800"/>
          </a:xfrm>
          <a:prstGeom prst="rect">
            <a:avLst/>
          </a:prstGeom>
          <a:noFill/>
        </p:spPr>
      </p:pic>
      <p:sp>
        <p:nvSpPr>
          <p:cNvPr id="183318" name="Rectangle 22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18" y="836579"/>
            <a:ext cx="8507529" cy="576905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Can we do this in three dimensions?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         is a scalar,            is a vector. Sometimes we write   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 So         is a function that satisfies: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07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48325"/>
              </p:ext>
            </p:extLst>
          </p:nvPr>
        </p:nvGraphicFramePr>
        <p:xfrm>
          <a:off x="649288" y="1211263"/>
          <a:ext cx="4613275" cy="404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9" name="Equation" r:id="rId3" imgW="2209800" imgH="1841500" progId="Equation.DSMT4">
                  <p:embed/>
                </p:oleObj>
              </mc:Choice>
              <mc:Fallback>
                <p:oleObj name="Equation" r:id="rId3" imgW="2209800" imgH="184150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1211263"/>
                        <a:ext cx="4613275" cy="4040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5" name="Object 5"/>
          <p:cNvGraphicFramePr>
            <a:graphicFrameLocks noChangeAspect="1"/>
          </p:cNvGraphicFramePr>
          <p:nvPr/>
        </p:nvGraphicFramePr>
        <p:xfrm>
          <a:off x="811161" y="5145111"/>
          <a:ext cx="693747" cy="474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0" name="Equation" r:id="rId5" imgW="368140" imgH="253890" progId="Equation.DSMT4">
                  <p:embed/>
                </p:oleObj>
              </mc:Choice>
              <mc:Fallback>
                <p:oleObj name="Equation" r:id="rId5" imgW="368140" imgH="25389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161" y="5145111"/>
                        <a:ext cx="693747" cy="474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691246"/>
              </p:ext>
            </p:extLst>
          </p:nvPr>
        </p:nvGraphicFramePr>
        <p:xfrm>
          <a:off x="2843808" y="5193196"/>
          <a:ext cx="112236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1" name="Equation" r:id="rId7" imgW="596641" imgH="253890" progId="Equation.DSMT4">
                  <p:embed/>
                </p:oleObj>
              </mc:Choice>
              <mc:Fallback>
                <p:oleObj name="Equation" r:id="rId7" imgW="596641" imgH="25389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193196"/>
                        <a:ext cx="1122362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006432"/>
              </p:ext>
            </p:extLst>
          </p:nvPr>
        </p:nvGraphicFramePr>
        <p:xfrm>
          <a:off x="8082014" y="5181624"/>
          <a:ext cx="287338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2" name="Equation" r:id="rId9" imgW="152268" imgH="203024" progId="Equation.DSMT4">
                  <p:embed/>
                </p:oleObj>
              </mc:Choice>
              <mc:Fallback>
                <p:oleObj name="Equation" r:id="rId9" imgW="152268" imgH="203024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2014" y="5181624"/>
                        <a:ext cx="287338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9" name="Object 9"/>
          <p:cNvGraphicFramePr>
            <a:graphicFrameLocks noChangeAspect="1"/>
          </p:cNvGraphicFramePr>
          <p:nvPr/>
        </p:nvGraphicFramePr>
        <p:xfrm>
          <a:off x="1176300" y="5656299"/>
          <a:ext cx="69373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3" name="Equation" r:id="rId11" imgW="368140" imgH="253890" progId="Equation.DSMT4">
                  <p:embed/>
                </p:oleObj>
              </mc:Choice>
              <mc:Fallback>
                <p:oleObj name="Equation" r:id="rId11" imgW="368140" imgH="25389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00" y="5656299"/>
                        <a:ext cx="693738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448652"/>
              </p:ext>
            </p:extLst>
          </p:nvPr>
        </p:nvGraphicFramePr>
        <p:xfrm>
          <a:off x="5594350" y="5656263"/>
          <a:ext cx="200818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4" name="Equation" r:id="rId12" imgW="1066337" imgH="253890" progId="Equation.DSMT4">
                  <p:embed/>
                </p:oleObj>
              </mc:Choice>
              <mc:Fallback>
                <p:oleObj name="Equation" r:id="rId12" imgW="1066337" imgH="25389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350" y="5656263"/>
                        <a:ext cx="200818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Slide Number Placeholder 1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9518" y="836579"/>
                <a:ext cx="8507529" cy="5769052"/>
              </a:xfrm>
            </p:spPr>
            <p:txBody>
              <a:bodyPr>
                <a:normAutofit/>
              </a:bodyPr>
              <a:lstStyle/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" pitchFamily="2" charset="2"/>
                  <a:buChar char="v"/>
                  <a:defRPr/>
                </a:pPr>
                <a:r>
                  <a:rPr lang="en-US" dirty="0" smtClean="0"/>
                  <a:t>What kinds of forces can be written this way?</a:t>
                </a:r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Arial" pitchFamily="34" charset="0"/>
                  <a:buChar char="•"/>
                  <a:defRPr/>
                </a:pPr>
                <a:r>
                  <a:rPr lang="en-US" dirty="0" smtClean="0"/>
                  <a:t>Consider </a:t>
                </a: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a</a:t>
                </a:r>
                <a:r>
                  <a:rPr lang="en-US" dirty="0" smtClean="0"/>
                  <a:t> closed path, so that </a:t>
                </a: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a=b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nary>
                              <m:naryPr>
                                <m:limLoc m:val="undOvr"/>
                                <m:grow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𝑑𝑉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groupChr>
                                      <m:groupChrPr>
                                        <m:chr m:val="⇀"/>
                                        <m:pos m:val="top"/>
                                        <m:vertJc m:val="bot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groupChr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groupChr>
                                  </m:e>
                                </m:d>
                                <m:r>
                                  <a:rPr lang="en-US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>
                                    <a:latin typeface="Cambria Math"/>
                                  </a:rPr>
                                  <m:t>⇒−</m:t>
                                </m:r>
                                <m:nary>
                                  <m:naryPr>
                                    <m:chr m:val="∮"/>
                                    <m:limLoc m:val="undOvr"/>
                                    <m:grow m:val="on"/>
                                    <m:sup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  <m:sup/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𝑑𝑉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groupChr>
                                          <m:groupChrPr>
                                            <m:chr m:val="⇀"/>
                                            <m:pos m:val="top"/>
                                            <m:vertJc m:val="bot"/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</m:groupChr>
                                      </m:e>
                                    </m:d>
                                    <m:r>
                                      <a:rPr lang="en-US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nary>
                              </m:e>
                            </m:nary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i="1"/>
                              <m:t>So</m:t>
                            </m:r>
                            <m:r>
                              <m:rPr>
                                <m:nor/>
                              </m:rPr>
                              <a:rPr lang="en-US" i="1"/>
                              <m:t> </m:t>
                            </m:r>
                            <m:nary>
                              <m:naryPr>
                                <m:chr m:val="∮"/>
                                <m:limLoc m:val="undOvr"/>
                                <m:grow m:val="on"/>
                                <m:sup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sub>
                              <m:sup/>
                              <m:e>
                                <m:groupChr>
                                  <m:groupChrPr>
                                    <m:chr m:val="⇀"/>
                                    <m:pos m:val="top"/>
                                    <m:vertJc m:val="bot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</m:groupChr>
                                <m:r>
                                  <a:rPr lang="en-US">
                                    <a:latin typeface="Cambria Math"/>
                                  </a:rPr>
                                  <m:t>⋅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  <m:groupChr>
                                  <m:groupChrPr>
                                    <m:chr m:val="⇀"/>
                                    <m:pos m:val="top"/>
                                    <m:vertJc m:val="bot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groupChr>
                                <m:r>
                                  <a:rPr lang="en-US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0</m:t>
                                </m:r>
                              </m:e>
                            </m:nary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pPr>
                  <a:buFont typeface="Wingdings" pitchFamily="2" charset="2"/>
                  <a:buChar char="Ø"/>
                  <a:defRPr/>
                </a:pPr>
                <a:r>
                  <a:rPr lang="en-US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Stokes’ Theorem: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/>
                              <m:t> </m:t>
                            </m:r>
                            <m:nary>
                              <m:naryPr>
                                <m:chr m:val="∮"/>
                                <m:limLoc m:val="undOvr"/>
                                <m:grow m:val="on"/>
                                <m:sup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sub>
                              <m:sup/>
                              <m:e>
                                <m:groupChr>
                                  <m:groupChrPr>
                                    <m:chr m:val="⇀"/>
                                    <m:pos m:val="top"/>
                                    <m:vertJc m:val="bot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</m:groupChr>
                                <m:r>
                                  <a:rPr lang="en-US">
                                    <a:latin typeface="Cambria Math"/>
                                  </a:rPr>
                                  <m:t>⋅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</m:nary>
                            <m:r>
                              <a:rPr lang="en-US">
                                <a:latin typeface="Cambria Math"/>
                              </a:rPr>
                              <m:t>=</m:t>
                            </m:r>
                            <m:nary>
                              <m:naryPr>
                                <m:limLoc m:val="undOvr"/>
                                <m:grow m:val="on"/>
                                <m:sup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groupChr>
                                      <m:groupChrPr>
                                        <m:chr m:val="⇀"/>
                                        <m:pos m:val="top"/>
                                        <m:vertJc m:val="bot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groupChrPr>
                                      <m:e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𝛻</m:t>
                                        </m:r>
                                      </m:e>
                                    </m:groupChr>
                                    <m:r>
                                      <a:rPr lang="en-US">
                                        <a:latin typeface="Cambria Math"/>
                                      </a:rPr>
                                      <m:t>×</m:t>
                                    </m:r>
                                    <m:groupChr>
                                      <m:groupChrPr>
                                        <m:chr m:val="⇀"/>
                                        <m:pos m:val="top"/>
                                        <m:vertJc m:val="bot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groupChr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</m:groupChr>
                                  </m:e>
                                </m:d>
                                <m:r>
                                  <a:rPr lang="en-US">
                                    <a:latin typeface="Cambria Math"/>
                                  </a:rPr>
                                  <m:t>.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/>
                                  </a:rPr>
                                  <m:t>𝑑𝑎</m:t>
                                </m:r>
                              </m:e>
                            </m:nary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en-US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en-US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en-US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en-US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en-US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en-US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" pitchFamily="2" charset="2"/>
                  <a:buChar char="v"/>
                  <a:defRPr/>
                </a:pPr>
                <a:endParaRPr lang="en-US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" pitchFamily="2" charset="2"/>
                  <a:buChar char="v"/>
                  <a:defRPr/>
                </a:pPr>
                <a:endParaRPr lang="en-US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" pitchFamily="2" charset="2"/>
                  <a:buChar char="v"/>
                  <a:defRPr/>
                </a:pPr>
                <a:endParaRPr lang="en-US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" pitchFamily="2" charset="2"/>
                  <a:buChar char="v"/>
                  <a:defRPr/>
                </a:pPr>
                <a:endParaRPr lang="en-US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" pitchFamily="2" charset="2"/>
                  <a:buChar char="v"/>
                  <a:defRPr/>
                </a:pPr>
                <a:endParaRPr lang="en-US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" pitchFamily="2" charset="2"/>
                  <a:buChar char="v"/>
                  <a:defRPr/>
                </a:pPr>
                <a:endParaRPr lang="en-US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Arial" pitchFamily="34" charset="0"/>
                  <a:buChar char="•"/>
                  <a:defRPr/>
                </a:pPr>
                <a:endParaRPr lang="en-US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518" y="836579"/>
                <a:ext cx="8507529" cy="5769052"/>
              </a:xfrm>
              <a:blipFill rotWithShape="1">
                <a:blip r:embed="rId3" cstate="print"/>
                <a:stretch>
                  <a:fillRect l="-1003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6908832" y="1968479"/>
            <a:ext cx="1570055" cy="1138259"/>
            <a:chOff x="6908832" y="1968479"/>
            <a:chExt cx="1570055" cy="1138259"/>
          </a:xfrm>
        </p:grpSpPr>
        <p:sp>
          <p:nvSpPr>
            <p:cNvPr id="152" name="Freeform 151"/>
            <p:cNvSpPr/>
            <p:nvPr/>
          </p:nvSpPr>
          <p:spPr>
            <a:xfrm>
              <a:off x="6908832" y="1968479"/>
              <a:ext cx="1419135" cy="985851"/>
            </a:xfrm>
            <a:custGeom>
              <a:avLst/>
              <a:gdLst>
                <a:gd name="connsiteX0" fmla="*/ 810768 w 1796796"/>
                <a:gd name="connsiteY0" fmla="*/ 1411224 h 1722120"/>
                <a:gd name="connsiteX1" fmla="*/ 591312 w 1796796"/>
                <a:gd name="connsiteY1" fmla="*/ 1676400 h 1722120"/>
                <a:gd name="connsiteX2" fmla="*/ 234696 w 1796796"/>
                <a:gd name="connsiteY2" fmla="*/ 1136904 h 1722120"/>
                <a:gd name="connsiteX3" fmla="*/ 106680 w 1796796"/>
                <a:gd name="connsiteY3" fmla="*/ 441960 h 1722120"/>
                <a:gd name="connsiteX4" fmla="*/ 874776 w 1796796"/>
                <a:gd name="connsiteY4" fmla="*/ 21336 h 1722120"/>
                <a:gd name="connsiteX5" fmla="*/ 1569720 w 1796796"/>
                <a:gd name="connsiteY5" fmla="*/ 569976 h 1722120"/>
                <a:gd name="connsiteX6" fmla="*/ 1752600 w 1796796"/>
                <a:gd name="connsiteY6" fmla="*/ 1173480 h 1722120"/>
                <a:gd name="connsiteX7" fmla="*/ 1304544 w 1796796"/>
                <a:gd name="connsiteY7" fmla="*/ 1356360 h 1722120"/>
                <a:gd name="connsiteX8" fmla="*/ 1057656 w 1796796"/>
                <a:gd name="connsiteY8" fmla="*/ 807720 h 1722120"/>
                <a:gd name="connsiteX9" fmla="*/ 847344 w 1796796"/>
                <a:gd name="connsiteY9" fmla="*/ 1319784 h 1722120"/>
                <a:gd name="connsiteX10" fmla="*/ 847344 w 1796796"/>
                <a:gd name="connsiteY10" fmla="*/ 1319784 h 172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96796" h="1722120">
                  <a:moveTo>
                    <a:pt x="810768" y="1411224"/>
                  </a:moveTo>
                  <a:cubicBezTo>
                    <a:pt x="749046" y="1566672"/>
                    <a:pt x="687324" y="1722120"/>
                    <a:pt x="591312" y="1676400"/>
                  </a:cubicBezTo>
                  <a:cubicBezTo>
                    <a:pt x="495300" y="1630680"/>
                    <a:pt x="315468" y="1342644"/>
                    <a:pt x="234696" y="1136904"/>
                  </a:cubicBezTo>
                  <a:cubicBezTo>
                    <a:pt x="153924" y="931164"/>
                    <a:pt x="0" y="627888"/>
                    <a:pt x="106680" y="441960"/>
                  </a:cubicBezTo>
                  <a:cubicBezTo>
                    <a:pt x="213360" y="256032"/>
                    <a:pt x="630936" y="0"/>
                    <a:pt x="874776" y="21336"/>
                  </a:cubicBezTo>
                  <a:cubicBezTo>
                    <a:pt x="1118616" y="42672"/>
                    <a:pt x="1423416" y="377952"/>
                    <a:pt x="1569720" y="569976"/>
                  </a:cubicBezTo>
                  <a:cubicBezTo>
                    <a:pt x="1716024" y="762000"/>
                    <a:pt x="1796796" y="1042416"/>
                    <a:pt x="1752600" y="1173480"/>
                  </a:cubicBezTo>
                  <a:cubicBezTo>
                    <a:pt x="1708404" y="1304544"/>
                    <a:pt x="1420368" y="1417320"/>
                    <a:pt x="1304544" y="1356360"/>
                  </a:cubicBezTo>
                  <a:cubicBezTo>
                    <a:pt x="1188720" y="1295400"/>
                    <a:pt x="1133856" y="813816"/>
                    <a:pt x="1057656" y="807720"/>
                  </a:cubicBezTo>
                  <a:cubicBezTo>
                    <a:pt x="981456" y="801624"/>
                    <a:pt x="847344" y="1319784"/>
                    <a:pt x="847344" y="1319784"/>
                  </a:cubicBezTo>
                  <a:lnTo>
                    <a:pt x="847344" y="131978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headEnd type="oval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3" name="Object 10"/>
            <p:cNvGraphicFramePr>
              <a:graphicFrameLocks noChangeAspect="1"/>
            </p:cNvGraphicFramePr>
            <p:nvPr/>
          </p:nvGraphicFramePr>
          <p:xfrm>
            <a:off x="8223300" y="2078019"/>
            <a:ext cx="255587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97" name="Equation" r:id="rId4" imgW="152202" imgH="177569" progId="Equation.DSMT4">
                    <p:embed/>
                  </p:oleObj>
                </mc:Choice>
                <mc:Fallback>
                  <p:oleObj name="Equation" r:id="rId4" imgW="152202" imgH="177569" progId="Equation.DSMT4">
                    <p:embed/>
                    <p:pic>
                      <p:nvPicPr>
                        <p:cNvPr id="0" name="Picture 2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3300" y="2078019"/>
                          <a:ext cx="255587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" name="Object 10"/>
            <p:cNvGraphicFramePr>
              <a:graphicFrameLocks noChangeAspect="1"/>
            </p:cNvGraphicFramePr>
            <p:nvPr/>
          </p:nvGraphicFramePr>
          <p:xfrm>
            <a:off x="7513638" y="2940050"/>
            <a:ext cx="214312" cy="166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98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2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3638" y="2940050"/>
                          <a:ext cx="214312" cy="166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6" name="Group 155"/>
          <p:cNvGrpSpPr/>
          <p:nvPr/>
        </p:nvGrpSpPr>
        <p:grpSpPr>
          <a:xfrm>
            <a:off x="6288111" y="4482311"/>
            <a:ext cx="2446371" cy="2151045"/>
            <a:chOff x="6397649" y="730260"/>
            <a:chExt cx="2446371" cy="2151045"/>
          </a:xfrm>
        </p:grpSpPr>
        <p:pic>
          <p:nvPicPr>
            <p:cNvPr id="157" name="Picture 156" descr="st.bmp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97649" y="766773"/>
              <a:ext cx="2446371" cy="2114532"/>
            </a:xfrm>
            <a:prstGeom prst="rect">
              <a:avLst/>
            </a:prstGeom>
          </p:spPr>
        </p:pic>
        <p:graphicFrame>
          <p:nvGraphicFramePr>
            <p:cNvPr id="158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9002327"/>
                </p:ext>
              </p:extLst>
            </p:nvPr>
          </p:nvGraphicFramePr>
          <p:xfrm>
            <a:off x="7566066" y="730260"/>
            <a:ext cx="392112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99" name="Equation" r:id="rId9" imgW="279158" imgH="177646" progId="Equation.DSMT4">
                    <p:embed/>
                  </p:oleObj>
                </mc:Choice>
                <mc:Fallback>
                  <p:oleObj name="Equation" r:id="rId9" imgW="279158" imgH="177646" progId="Equation.DSMT4">
                    <p:embed/>
                    <p:pic>
                      <p:nvPicPr>
                        <p:cNvPr id="0" name="Picture 2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6066" y="730260"/>
                          <a:ext cx="392112" cy="219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9" name="Object 9"/>
            <p:cNvGraphicFramePr>
              <a:graphicFrameLocks noChangeAspect="1"/>
            </p:cNvGraphicFramePr>
            <p:nvPr/>
          </p:nvGraphicFramePr>
          <p:xfrm>
            <a:off x="7346988" y="1931967"/>
            <a:ext cx="219075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600" name="Equation" r:id="rId11" imgW="114201" imgH="139579" progId="Equation.DSMT4">
                    <p:embed/>
                  </p:oleObj>
                </mc:Choice>
                <mc:Fallback>
                  <p:oleObj name="Equation" r:id="rId11" imgW="114201" imgH="139579" progId="Equation.DSMT4">
                    <p:embed/>
                    <p:pic>
                      <p:nvPicPr>
                        <p:cNvPr id="0" name="Picture 2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6988" y="1931967"/>
                          <a:ext cx="219075" cy="219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" name="Object 10"/>
            <p:cNvGraphicFramePr>
              <a:graphicFrameLocks noChangeAspect="1"/>
            </p:cNvGraphicFramePr>
            <p:nvPr/>
          </p:nvGraphicFramePr>
          <p:xfrm>
            <a:off x="7127914" y="1204929"/>
            <a:ext cx="255587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601" name="Equation" r:id="rId13" imgW="152202" imgH="177569" progId="Equation.DSMT4">
                    <p:embed/>
                  </p:oleObj>
                </mc:Choice>
                <mc:Fallback>
                  <p:oleObj name="Equation" r:id="rId13" imgW="152202" imgH="177569" progId="Equation.DSMT4">
                    <p:embed/>
                    <p:pic>
                      <p:nvPicPr>
                        <p:cNvPr id="0" name="Picture 2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7914" y="1204929"/>
                          <a:ext cx="255587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1" name="Curved Connector 160"/>
            <p:cNvCxnSpPr/>
            <p:nvPr/>
          </p:nvCxnSpPr>
          <p:spPr>
            <a:xfrm rot="5400000" flipH="1" flipV="1">
              <a:off x="7328733" y="1694633"/>
              <a:ext cx="328616" cy="14605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3" name="Slide Number Placeholder 1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535231" y="5166099"/>
            <a:ext cx="193961" cy="1262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3928" y="836579"/>
                <a:ext cx="8872658" cy="5623000"/>
              </a:xfrm>
            </p:spPr>
            <p:txBody>
              <a:bodyPr>
                <a:normAutofit/>
              </a:bodyPr>
              <a:lstStyle/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" pitchFamily="2" charset="2"/>
                  <a:buChar char="Ø"/>
                  <a:defRPr/>
                </a:pPr>
                <a:r>
                  <a:rPr lang="en-US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Stokes’ Theorem:</a:t>
                </a:r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en-US" i="1" dirty="0" smtClean="0"/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nary>
                      <m:naryPr>
                        <m:chr m:val="∮"/>
                        <m:limLoc m:val="undOvr"/>
                        <m:grow m:val="on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  <m:sup/>
                      <m:e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en-US" i="1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</m:e>
                        </m:groupChr>
                        <m:r>
                          <a:rPr lang="en-US">
                            <a:latin typeface="Cambria Math"/>
                          </a:rPr>
                          <m:t>⋅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en-US" i="1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</m:groupChr>
                        <m:r>
                          <a:rPr lang="en-US">
                            <a:latin typeface="Cambria Math"/>
                          </a:rPr>
                          <m:t>=</m:t>
                        </m:r>
                        <m:r>
                          <a:rPr lang="en-US">
                            <a:latin typeface="Cambria Math"/>
                          </a:rPr>
                          <m:t>0</m:t>
                        </m:r>
                      </m:e>
                    </m:nary>
                  </m:oMath>
                </a14:m>
                <a:r>
                  <a:rPr lang="en-US" dirty="0" smtClean="0"/>
                  <a:t> for an arbitrary closed path </a:t>
                </a: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C</a:t>
                </a:r>
                <a:r>
                  <a:rPr lang="en-US" dirty="0" smtClean="0"/>
                  <a:t>, then we must have                  for any conservative force.</a:t>
                </a:r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en-US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Arial" pitchFamily="34" charset="0"/>
                  <a:buChar char="•"/>
                  <a:defRPr/>
                </a:pPr>
                <a:r>
                  <a:rPr lang="en-US" dirty="0" smtClean="0"/>
                  <a:t>These are the types of </a:t>
                </a:r>
                <a:r>
                  <a:rPr lang="en-US" u="sng" dirty="0" smtClean="0"/>
                  <a:t>forces</a:t>
                </a:r>
                <a:r>
                  <a:rPr lang="en-US" dirty="0" smtClean="0"/>
                  <a:t> that can be written in terms</a:t>
                </a:r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r>
                  <a:rPr lang="en-US" dirty="0" smtClean="0"/>
                  <a:t>    of a </a:t>
                </a:r>
                <a:r>
                  <a:rPr lang="en-US" u="sng" dirty="0" smtClean="0"/>
                  <a:t>potential energy function</a:t>
                </a:r>
                <a:r>
                  <a:rPr lang="en-US" dirty="0" smtClean="0"/>
                  <a:t>,          </a:t>
                </a:r>
                <a:r>
                  <a:rPr lang="ar-SA" dirty="0" smtClean="0"/>
                  <a:t> </a:t>
                </a:r>
                <a:r>
                  <a:rPr lang="en-US" dirty="0" smtClean="0"/>
                  <a:t>.</a:t>
                </a:r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en-US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Arial" pitchFamily="34" charset="0"/>
                  <a:buChar char="•"/>
                  <a:defRPr/>
                </a:pPr>
                <a:r>
                  <a:rPr lang="en-US" dirty="0" smtClean="0"/>
                  <a:t>So, if       is a function of    and                then we can write:</a:t>
                </a:r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r>
                  <a:rPr lang="en-US" dirty="0" smtClean="0"/>
                  <a:t>                             and the particle will satisfy</a:t>
                </a:r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r>
                  <a:rPr lang="en-US" dirty="0" smtClean="0"/>
                  <a:t>                                   for any points </a:t>
                </a: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a</a:t>
                </a:r>
                <a:r>
                  <a:rPr lang="en-US" dirty="0" smtClean="0"/>
                  <a:t>, </a:t>
                </a: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b</a:t>
                </a:r>
                <a:r>
                  <a:rPr lang="en-US" dirty="0" smtClean="0"/>
                  <a:t>.</a:t>
                </a:r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Arial" pitchFamily="34" charset="0"/>
                  <a:buChar char="•"/>
                  <a:defRPr/>
                </a:pPr>
                <a:endParaRPr lang="en-US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3928" y="836579"/>
                <a:ext cx="8872658" cy="5623000"/>
              </a:xfrm>
              <a:blipFill rotWithShape="1">
                <a:blip r:embed="rId3" cstate="print"/>
                <a:stretch>
                  <a:fillRect l="-962" t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787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990527"/>
              </p:ext>
            </p:extLst>
          </p:nvPr>
        </p:nvGraphicFramePr>
        <p:xfrm>
          <a:off x="2087724" y="2384884"/>
          <a:ext cx="12446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52" name="Equation" r:id="rId4" imgW="622030" imgH="203112" progId="Equation.DSMT4">
                  <p:embed/>
                </p:oleObj>
              </mc:Choice>
              <mc:Fallback>
                <p:oleObj name="Equation" r:id="rId4" imgW="622030" imgH="203112" progId="Equation.DSMT4">
                  <p:embed/>
                  <p:pic>
                    <p:nvPicPr>
                      <p:cNvPr id="0" name="Picture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724" y="2384884"/>
                        <a:ext cx="124460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580772"/>
              </p:ext>
            </p:extLst>
          </p:nvPr>
        </p:nvGraphicFramePr>
        <p:xfrm>
          <a:off x="1367644" y="4797152"/>
          <a:ext cx="34448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53" name="Equation" r:id="rId6" imgW="164957" imgH="190335" progId="Equation.DSMT4">
                  <p:embed/>
                </p:oleObj>
              </mc:Choice>
              <mc:Fallback>
                <p:oleObj name="Equation" r:id="rId6" imgW="164957" imgH="190335" progId="Equation.DSMT4">
                  <p:embed/>
                  <p:pic>
                    <p:nvPicPr>
                      <p:cNvPr id="0" name="Picture 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644" y="4797152"/>
                        <a:ext cx="344487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56491"/>
              </p:ext>
            </p:extLst>
          </p:nvPr>
        </p:nvGraphicFramePr>
        <p:xfrm>
          <a:off x="3959932" y="4833156"/>
          <a:ext cx="26511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54" name="Equation" r:id="rId8" imgW="126780" imgH="164814" progId="Equation.DSMT4">
                  <p:embed/>
                </p:oleObj>
              </mc:Choice>
              <mc:Fallback>
                <p:oleObj name="Equation" r:id="rId8" imgW="126780" imgH="164814" progId="Equation.DSMT4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932" y="4833156"/>
                        <a:ext cx="265112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348408"/>
              </p:ext>
            </p:extLst>
          </p:nvPr>
        </p:nvGraphicFramePr>
        <p:xfrm>
          <a:off x="4788024" y="4797152"/>
          <a:ext cx="12192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55" name="Equation" r:id="rId10" imgW="609336" imgH="203112" progId="Equation.DSMT4">
                  <p:embed/>
                </p:oleObj>
              </mc:Choice>
              <mc:Fallback>
                <p:oleObj name="Equation" r:id="rId10" imgW="609336" imgH="203112" progId="Equation.DSMT4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797152"/>
                        <a:ext cx="1219200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922565"/>
              </p:ext>
            </p:extLst>
          </p:nvPr>
        </p:nvGraphicFramePr>
        <p:xfrm>
          <a:off x="395536" y="5193196"/>
          <a:ext cx="2235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56" name="Equation" r:id="rId12" imgW="1117115" imgH="253890" progId="Equation.DSMT4">
                  <p:embed/>
                </p:oleObj>
              </mc:Choice>
              <mc:Fallback>
                <p:oleObj name="Equation" r:id="rId12" imgW="1117115" imgH="253890" progId="Equation.DSMT4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193196"/>
                        <a:ext cx="2235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709270"/>
              </p:ext>
            </p:extLst>
          </p:nvPr>
        </p:nvGraphicFramePr>
        <p:xfrm>
          <a:off x="431540" y="5697252"/>
          <a:ext cx="26257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57" name="Equation" r:id="rId14" imgW="1257300" imgH="228600" progId="Equation.DSMT4">
                  <p:embed/>
                </p:oleObj>
              </mc:Choice>
              <mc:Fallback>
                <p:oleObj name="Equation" r:id="rId14" imgW="1257300" imgH="228600" progId="Equation.DSMT4">
                  <p:embed/>
                  <p:pic>
                    <p:nvPicPr>
                      <p:cNvPr id="0" name="Picture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540" y="5697252"/>
                        <a:ext cx="2625725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Slide Number Placeholder 1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527273"/>
              </p:ext>
            </p:extLst>
          </p:nvPr>
        </p:nvGraphicFramePr>
        <p:xfrm>
          <a:off x="4919663" y="3824288"/>
          <a:ext cx="79533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58" name="Equation" r:id="rId16" imgW="380835" imgH="253890" progId="Equation.DSMT4">
                  <p:embed/>
                </p:oleObj>
              </mc:Choice>
              <mc:Fallback>
                <p:oleObj name="Equation" r:id="rId16" imgW="380835" imgH="253890" progId="Equation.DSMT4">
                  <p:embed/>
                  <p:pic>
                    <p:nvPicPr>
                      <p:cNvPr id="0" name="Picture 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3" y="3824288"/>
                        <a:ext cx="795337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18" y="836577"/>
            <a:ext cx="8288451" cy="533089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force is conservative.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4453" name="Object 11"/>
          <p:cNvGraphicFramePr>
            <a:graphicFrameLocks noChangeAspect="1"/>
          </p:cNvGraphicFramePr>
          <p:nvPr/>
        </p:nvGraphicFramePr>
        <p:xfrm>
          <a:off x="771525" y="1328738"/>
          <a:ext cx="40846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9" name="Equation" r:id="rId3" imgW="1955800" imgH="241300" progId="Equation.DSMT4">
                  <p:embed/>
                </p:oleObj>
              </mc:Choice>
              <mc:Fallback>
                <p:oleObj name="Equation" r:id="rId3" imgW="1955800" imgH="24130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1328738"/>
                        <a:ext cx="4084638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262120"/>
              </p:ext>
            </p:extLst>
          </p:nvPr>
        </p:nvGraphicFramePr>
        <p:xfrm>
          <a:off x="463550" y="1936750"/>
          <a:ext cx="7797800" cy="379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0" name="Equation" r:id="rId5" imgW="3898900" imgH="1739900" progId="Equation.DSMT4">
                  <p:embed/>
                </p:oleObj>
              </mc:Choice>
              <mc:Fallback>
                <p:oleObj name="Equation" r:id="rId5" imgW="3898900" imgH="173990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936750"/>
                        <a:ext cx="7797800" cy="379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738135" y="1439880"/>
          <a:ext cx="4546600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2" name="Equation" r:id="rId3" imgW="2273300" imgH="1498600" progId="Equation.DSMT4">
                  <p:embed/>
                </p:oleObj>
              </mc:Choice>
              <mc:Fallback>
                <p:oleObj name="Equation" r:id="rId3" imgW="2273300" imgH="14986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35" y="1439880"/>
                        <a:ext cx="4546600" cy="326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" name="Slide Number Placeholder 1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9518" y="836578"/>
                <a:ext cx="8544042" cy="5805566"/>
              </a:xfrm>
            </p:spPr>
            <p:txBody>
              <a:bodyPr>
                <a:normAutofit lnSpcReduction="10000"/>
              </a:bodyPr>
              <a:lstStyle/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" pitchFamily="2" charset="2"/>
                  <a:buChar char="Ø"/>
                  <a:defRPr/>
                </a:pPr>
                <a:r>
                  <a:rPr lang="en-US" dirty="0" smtClean="0"/>
                  <a:t>             where     is a function of   .</a:t>
                </a:r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" pitchFamily="2" charset="2"/>
                  <a:buChar char="Ø"/>
                  <a:defRPr/>
                </a:pPr>
                <a:r>
                  <a:rPr lang="en-US" dirty="0" smtClean="0"/>
                  <a:t>For any force,</a:t>
                </a:r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" pitchFamily="2" charset="2"/>
                  <a:buChar char="Ø"/>
                  <a:defRPr/>
                </a:pPr>
                <a:endParaRPr lang="en-US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" pitchFamily="2" charset="2"/>
                  <a:buChar char="Ø"/>
                  <a:defRPr/>
                </a:pPr>
                <a:endParaRPr lang="en-US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" pitchFamily="2" charset="2"/>
                  <a:buChar char="Ø"/>
                  <a:defRPr/>
                </a:pPr>
                <a:endParaRPr lang="en-US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" pitchFamily="2" charset="2"/>
                  <a:buChar char="Ø"/>
                  <a:defRPr/>
                </a:pPr>
                <a:endParaRPr lang="en-US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" pitchFamily="2" charset="2"/>
                  <a:buChar char="Ø"/>
                  <a:defRPr/>
                </a:pPr>
                <a:endParaRPr lang="en-US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" pitchFamily="2" charset="2"/>
                  <a:buChar char="Ø"/>
                  <a:defRPr/>
                </a:pPr>
                <a:endParaRPr lang="en-US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" pitchFamily="2" charset="2"/>
                  <a:buChar char="Ø"/>
                  <a:defRPr/>
                </a:pPr>
                <a:r>
                  <a:rPr lang="en-US" dirty="0" smtClean="0"/>
                  <a:t>A force is conservative if </a:t>
                </a: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T</a:t>
                </a:r>
                <a:r>
                  <a:rPr lang="en-US" i="1" baseline="-25000" dirty="0" smtClean="0">
                    <a:latin typeface="Cambria Math" pitchFamily="18" charset="0"/>
                    <a:ea typeface="Cambria Math" pitchFamily="18" charset="0"/>
                  </a:rPr>
                  <a:t>b</a:t>
                </a: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 = T</a:t>
                </a:r>
                <a:r>
                  <a:rPr lang="en-US" i="1" baseline="-25000" dirty="0" smtClean="0">
                    <a:latin typeface="Cambria Math" pitchFamily="18" charset="0"/>
                    <a:ea typeface="Cambria Math" pitchFamily="18" charset="0"/>
                  </a:rPr>
                  <a:t>a</a:t>
                </a:r>
                <a:r>
                  <a:rPr lang="en-US" dirty="0" smtClean="0"/>
                  <a:t> when</a:t>
                </a: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 a = b</a:t>
                </a:r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r>
                  <a:rPr lang="en-US" dirty="0" smtClean="0"/>
                  <a:t>   for any closed path.</a:t>
                </a:r>
              </a:p>
              <a:p>
                <a:pP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grow m:val="on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e>
                          </m:groupChr>
                          <m:r>
                            <a:rPr lang="en-US">
                              <a:latin typeface="Cambria Math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</m:groupChr>
                          <m:r>
                            <a:rPr lang="en-US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limLoc m:val="undOvr"/>
                              <m:grow m:val="on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groupChr>
                                    <m:groupChrPr>
                                      <m:chr m:val="⇀"/>
                                      <m:pos m:val="top"/>
                                      <m:vertJc m:val="bot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a:rPr lang="en-US">
                                          <a:latin typeface="Cambria Math"/>
                                        </a:rPr>
                                        <m:t>𝛻</m:t>
                                      </m:r>
                                    </m:e>
                                  </m:groupChr>
                                  <m:r>
                                    <a:rPr lang="en-US">
                                      <a:latin typeface="Cambria Math"/>
                                    </a:rPr>
                                    <m:t>×</m:t>
                                  </m:r>
                                  <m:groupChr>
                                    <m:groupChrPr>
                                      <m:chr m:val="⇀"/>
                                      <m:pos m:val="top"/>
                                      <m:vertJc m:val="bot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</m:groupChr>
                                </m:e>
                              </m:d>
                              <m:r>
                                <a:rPr lang="en-US"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/>
                                </a:rPr>
                                <m:t>𝑑𝑎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0</m:t>
                              </m:r>
                            </m:e>
                          </m:nary>
                        </m:e>
                      </m:nary>
                      <m:r>
                        <m:rPr>
                          <m:nor/>
                        </m:rPr>
                        <a:rPr lang="en-US" i="1"/>
                        <m:t> 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i="1"/>
                                <m:t>Stokes</m:t>
                              </m:r>
                              <m:r>
                                <m:rPr>
                                  <m:nor/>
                                </m:rPr>
                                <a:rPr lang="en-US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</a:rPr>
                                <m:t>’</m:t>
                              </m:r>
                              <m:r>
                                <m:rPr>
                                  <m:nor/>
                                </m:rPr>
                                <a:rPr lang="en-US" b="0" i="1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1"/>
                                <m:t>Theorem</m:t>
                              </m:r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518" y="836578"/>
                <a:ext cx="8544042" cy="5805566"/>
              </a:xfrm>
              <a:blipFill rotWithShape="1">
                <a:blip r:embed="rId3" cstate="print"/>
                <a:stretch>
                  <a:fillRect l="-927" t="-1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738135" y="836577"/>
            <a:ext cx="4756212" cy="446087"/>
            <a:chOff x="738135" y="836577"/>
            <a:chExt cx="4756212" cy="446087"/>
          </a:xfrm>
        </p:grpSpPr>
        <p:graphicFrame>
          <p:nvGraphicFramePr>
            <p:cNvPr id="159749" name="Object 5"/>
            <p:cNvGraphicFramePr>
              <a:graphicFrameLocks noChangeAspect="1"/>
            </p:cNvGraphicFramePr>
            <p:nvPr/>
          </p:nvGraphicFramePr>
          <p:xfrm>
            <a:off x="2746350" y="836577"/>
            <a:ext cx="344488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191" name="Equation" r:id="rId4" imgW="164957" imgH="190335" progId="Equation.DSMT4">
                    <p:embed/>
                  </p:oleObj>
                </mc:Choice>
                <mc:Fallback>
                  <p:oleObj name="Equation" r:id="rId4" imgW="164957" imgH="190335" progId="Equation.DSMT4">
                    <p:embed/>
                    <p:pic>
                      <p:nvPicPr>
                        <p:cNvPr id="0" name="Picture 2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6350" y="836577"/>
                          <a:ext cx="344488" cy="417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776" name="Object 8"/>
            <p:cNvGraphicFramePr>
              <a:graphicFrameLocks noChangeAspect="1"/>
            </p:cNvGraphicFramePr>
            <p:nvPr/>
          </p:nvGraphicFramePr>
          <p:xfrm>
            <a:off x="5229234" y="912783"/>
            <a:ext cx="26511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192" name="Equation" r:id="rId6" imgW="126780" imgH="164814" progId="Equation.DSMT4">
                    <p:embed/>
                  </p:oleObj>
                </mc:Choice>
                <mc:Fallback>
                  <p:oleObj name="Equation" r:id="rId6" imgW="126780" imgH="164814" progId="Equation.DSMT4">
                    <p:embed/>
                    <p:pic>
                      <p:nvPicPr>
                        <p:cNvPr id="0" name="Picture 2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9234" y="912783"/>
                          <a:ext cx="265113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9930" name="Object 10"/>
            <p:cNvGraphicFramePr>
              <a:graphicFrameLocks noChangeAspect="1"/>
            </p:cNvGraphicFramePr>
            <p:nvPr/>
          </p:nvGraphicFramePr>
          <p:xfrm>
            <a:off x="738135" y="836577"/>
            <a:ext cx="1058862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193" name="Equation" r:id="rId8" imgW="507780" imgH="203112" progId="Equation.DSMT4">
                    <p:embed/>
                  </p:oleObj>
                </mc:Choice>
                <mc:Fallback>
                  <p:oleObj name="Equation" r:id="rId8" imgW="507780" imgH="203112" progId="Equation.DSMT4">
                    <p:embed/>
                    <p:pic>
                      <p:nvPicPr>
                        <p:cNvPr id="0" name="Picture 2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135" y="836577"/>
                          <a:ext cx="1058862" cy="446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9931" name="Object 11"/>
          <p:cNvGraphicFramePr>
            <a:graphicFrameLocks noChangeAspect="1"/>
          </p:cNvGraphicFramePr>
          <p:nvPr/>
        </p:nvGraphicFramePr>
        <p:xfrm>
          <a:off x="738135" y="1943114"/>
          <a:ext cx="5002212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94" name="Equation" r:id="rId10" imgW="2400300" imgH="1143000" progId="Equation.DSMT4">
                  <p:embed/>
                </p:oleObj>
              </mc:Choice>
              <mc:Fallback>
                <p:oleObj name="Equation" r:id="rId10" imgW="2400300" imgH="1143000" progId="Equation.DSMT4">
                  <p:embed/>
                  <p:pic>
                    <p:nvPicPr>
                      <p:cNvPr id="0" name="Picture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35" y="1943114"/>
                        <a:ext cx="5002212" cy="250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1" name="Straight Arrow Connector 160"/>
          <p:cNvCxnSpPr>
            <a:endCxn id="168" idx="2"/>
          </p:cNvCxnSpPr>
          <p:nvPr/>
        </p:nvCxnSpPr>
        <p:spPr>
          <a:xfrm rot="5400000" flipH="1" flipV="1">
            <a:off x="7007831" y="2763133"/>
            <a:ext cx="128715" cy="3460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>
            <a:off x="5703903" y="2187558"/>
            <a:ext cx="2957553" cy="1935189"/>
            <a:chOff x="5448312" y="4210878"/>
            <a:chExt cx="2555910" cy="1534114"/>
          </a:xfrm>
        </p:grpSpPr>
        <p:cxnSp>
          <p:nvCxnSpPr>
            <p:cNvPr id="157" name="Straight Arrow Connector 156"/>
            <p:cNvCxnSpPr/>
            <p:nvPr/>
          </p:nvCxnSpPr>
          <p:spPr>
            <a:xfrm flipV="1">
              <a:off x="6543702" y="4670442"/>
              <a:ext cx="620721" cy="93249"/>
            </a:xfrm>
            <a:prstGeom prst="straightConnector1">
              <a:avLst/>
            </a:prstGeom>
            <a:ln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/>
            <p:cNvSpPr txBox="1"/>
            <p:nvPr/>
          </p:nvSpPr>
          <p:spPr>
            <a:xfrm>
              <a:off x="7748631" y="4210878"/>
              <a:ext cx="255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</a:rPr>
                <a:t>b</a:t>
              </a:r>
              <a:endParaRPr lang="en-US" sz="1200" i="1" dirty="0">
                <a:latin typeface="Cambria Math" pitchFamily="18" charset="0"/>
                <a:ea typeface="Cambria Math" pitchFamily="18" charset="0"/>
              </a:endParaRPr>
            </a:p>
          </p:txBody>
        </p:sp>
        <p:graphicFrame>
          <p:nvGraphicFramePr>
            <p:cNvPr id="160780" name="Object 5"/>
            <p:cNvGraphicFramePr>
              <a:graphicFrameLocks noChangeAspect="1"/>
            </p:cNvGraphicFramePr>
            <p:nvPr/>
          </p:nvGraphicFramePr>
          <p:xfrm>
            <a:off x="7164422" y="4524389"/>
            <a:ext cx="401643" cy="328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195" name="Equation" r:id="rId12" imgW="380835" imgH="253890" progId="Equation.DSMT4">
                    <p:embed/>
                  </p:oleObj>
                </mc:Choice>
                <mc:Fallback>
                  <p:oleObj name="Equation" r:id="rId12" imgW="380835" imgH="253890" progId="Equation.DSMT4">
                    <p:embed/>
                    <p:pic>
                      <p:nvPicPr>
                        <p:cNvPr id="0" name="Picture 2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4422" y="4524389"/>
                          <a:ext cx="401643" cy="3286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" name="TextBox 183"/>
            <p:cNvSpPr txBox="1"/>
            <p:nvPr/>
          </p:nvSpPr>
          <p:spPr>
            <a:xfrm>
              <a:off x="5448312" y="5181624"/>
              <a:ext cx="2555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Cambria Math" pitchFamily="18" charset="0"/>
                  <a:ea typeface="Cambria Math" pitchFamily="18" charset="0"/>
                </a:rPr>
                <a:t>a</a:t>
              </a:r>
              <a:endParaRPr lang="en-US" sz="1400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5703903" y="4341825"/>
              <a:ext cx="2084832" cy="1211580"/>
            </a:xfrm>
            <a:custGeom>
              <a:avLst/>
              <a:gdLst>
                <a:gd name="connsiteX0" fmla="*/ 0 w 2084832"/>
                <a:gd name="connsiteY0" fmla="*/ 1056132 h 1211580"/>
                <a:gd name="connsiteX1" fmla="*/ 475488 w 2084832"/>
                <a:gd name="connsiteY1" fmla="*/ 1083564 h 1211580"/>
                <a:gd name="connsiteX2" fmla="*/ 941832 w 2084832"/>
                <a:gd name="connsiteY2" fmla="*/ 288036 h 1211580"/>
                <a:gd name="connsiteX3" fmla="*/ 1463040 w 2084832"/>
                <a:gd name="connsiteY3" fmla="*/ 41148 h 1211580"/>
                <a:gd name="connsiteX4" fmla="*/ 2084832 w 2084832"/>
                <a:gd name="connsiteY4" fmla="*/ 41148 h 1211580"/>
                <a:gd name="connsiteX5" fmla="*/ 2084832 w 2084832"/>
                <a:gd name="connsiteY5" fmla="*/ 41148 h 121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4832" h="1211580">
                  <a:moveTo>
                    <a:pt x="0" y="1056132"/>
                  </a:moveTo>
                  <a:cubicBezTo>
                    <a:pt x="159258" y="1133856"/>
                    <a:pt x="318516" y="1211580"/>
                    <a:pt x="475488" y="1083564"/>
                  </a:cubicBezTo>
                  <a:cubicBezTo>
                    <a:pt x="632460" y="955548"/>
                    <a:pt x="777240" y="461772"/>
                    <a:pt x="941832" y="288036"/>
                  </a:cubicBezTo>
                  <a:cubicBezTo>
                    <a:pt x="1106424" y="114300"/>
                    <a:pt x="1272540" y="82296"/>
                    <a:pt x="1463040" y="41148"/>
                  </a:cubicBezTo>
                  <a:cubicBezTo>
                    <a:pt x="1653540" y="0"/>
                    <a:pt x="2084832" y="41148"/>
                    <a:pt x="2084832" y="41148"/>
                  </a:cubicBezTo>
                  <a:lnTo>
                    <a:pt x="2084832" y="41148"/>
                  </a:lnTo>
                </a:path>
              </a:pathLst>
            </a:custGeom>
            <a:ln w="1270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1" name="Straight Arrow Connector 170"/>
            <p:cNvCxnSpPr/>
            <p:nvPr/>
          </p:nvCxnSpPr>
          <p:spPr>
            <a:xfrm rot="16200000" flipV="1">
              <a:off x="6488933" y="4907776"/>
              <a:ext cx="760424" cy="577860"/>
            </a:xfrm>
            <a:prstGeom prst="straightConnector1">
              <a:avLst/>
            </a:prstGeom>
            <a:ln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7127910" y="5437215"/>
              <a:ext cx="2555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Cambria Math" pitchFamily="18" charset="0"/>
                  <a:ea typeface="Cambria Math" pitchFamily="18" charset="0"/>
                </a:rPr>
                <a:t>0</a:t>
              </a:r>
              <a:endParaRPr lang="en-US" sz="1400" i="1" dirty="0">
                <a:latin typeface="Cambria Math" pitchFamily="18" charset="0"/>
                <a:ea typeface="Cambria Math" pitchFamily="18" charset="0"/>
              </a:endParaRPr>
            </a:p>
          </p:txBody>
        </p:sp>
        <p:graphicFrame>
          <p:nvGraphicFramePr>
            <p:cNvPr id="209933" name="Object 13"/>
            <p:cNvGraphicFramePr>
              <a:graphicFrameLocks noChangeAspect="1"/>
            </p:cNvGraphicFramePr>
            <p:nvPr/>
          </p:nvGraphicFramePr>
          <p:xfrm>
            <a:off x="6908831" y="4962547"/>
            <a:ext cx="219079" cy="225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196" name="Equation" r:id="rId14" imgW="126835" imgH="152202" progId="Equation.DSMT4">
                    <p:embed/>
                  </p:oleObj>
                </mc:Choice>
                <mc:Fallback>
                  <p:oleObj name="Equation" r:id="rId14" imgW="126835" imgH="152202" progId="Equation.DSMT4">
                    <p:embed/>
                    <p:pic>
                      <p:nvPicPr>
                        <p:cNvPr id="0" name="Picture 2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8831" y="4962547"/>
                          <a:ext cx="219079" cy="225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9934" name="Object 14"/>
            <p:cNvGraphicFramePr>
              <a:graphicFrameLocks noChangeAspect="1"/>
            </p:cNvGraphicFramePr>
            <p:nvPr/>
          </p:nvGraphicFramePr>
          <p:xfrm>
            <a:off x="6320329" y="4472764"/>
            <a:ext cx="300695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197" name="Equation" r:id="rId16" imgW="202936" imgH="177569" progId="Equation.DSMT4">
                    <p:embed/>
                  </p:oleObj>
                </mc:Choice>
                <mc:Fallback>
                  <p:oleObj name="Equation" r:id="rId16" imgW="202936" imgH="177569" progId="Equation.DSMT4">
                    <p:embed/>
                    <p:pic>
                      <p:nvPicPr>
                        <p:cNvPr id="0" name="Picture 2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0329" y="4472764"/>
                          <a:ext cx="300695" cy="230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9" name="Slide Number Placeholder 1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05" y="873090"/>
            <a:ext cx="8434503" cy="584208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In one dimension we were solving the equation of motion: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F=ma</a:t>
            </a:r>
            <a:r>
              <a:rPr lang="en-US" dirty="0" smtClean="0"/>
              <a:t>.</a:t>
            </a:r>
          </a:p>
          <a:p>
            <a:pPr eaLnBrk="1" hangingPunct="1">
              <a:buFont typeface="Wingdings" pitchFamily="2" charset="2"/>
              <a:buChar char="Ø"/>
            </a:pP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In three dimensions we have three equations:</a:t>
            </a:r>
          </a:p>
          <a:p>
            <a:pPr eaLnBrk="1" hangingPunct="1">
              <a:buFont typeface="Wingdings" pitchFamily="2" charset="2"/>
              <a:buChar char="Ø"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In general, since    could be arbitrary, we can’t solve this except for some simple cases. </a:t>
            </a:r>
          </a:p>
          <a:p>
            <a:pPr eaLnBrk="1" hangingPunct="1">
              <a:buFont typeface="Wingdings" pitchFamily="2" charset="2"/>
              <a:buChar char="Ø"/>
            </a:pP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In practice, many important physical systems are actually quite simple, or at least this is a good approximation.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55" name="Rectangle 17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35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60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6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62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64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6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1906588" y="2763835"/>
          <a:ext cx="105886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4" name="Equation" r:id="rId3" imgW="507780" imgH="203112" progId="Equation.DSMT4">
                  <p:embed/>
                </p:oleObj>
              </mc:Choice>
              <mc:Fallback>
                <p:oleObj name="Equation" r:id="rId3" imgW="507780" imgH="203112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2763835"/>
                        <a:ext cx="1058862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3038475" y="3625850"/>
          <a:ext cx="34448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5" name="Equation" r:id="rId5" imgW="164957" imgH="190335" progId="Equation.DSMT4">
                  <p:embed/>
                </p:oleObj>
              </mc:Choice>
              <mc:Fallback>
                <p:oleObj name="Equation" r:id="rId5" imgW="164957" imgH="190335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3625850"/>
                        <a:ext cx="344488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18" y="836578"/>
            <a:ext cx="8251938" cy="5805566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This will be the case if we can write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 where        is a scalar function of    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Energy</a:t>
            </a:r>
            <a:r>
              <a:rPr lang="en-US" dirty="0" smtClean="0"/>
              <a:t>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A very important force: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Derivatives: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09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750704"/>
              </p:ext>
            </p:extLst>
          </p:nvPr>
        </p:nvGraphicFramePr>
        <p:xfrm>
          <a:off x="822325" y="800100"/>
          <a:ext cx="49530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54" name="Equation" r:id="rId3" imgW="2476500" imgH="228600" progId="Equation.DSMT4">
                  <p:embed/>
                </p:oleObj>
              </mc:Choice>
              <mc:Fallback>
                <p:oleObj name="Equation" r:id="rId3" imgW="2476500" imgH="2286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800100"/>
                        <a:ext cx="49530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7" name="Object 13"/>
          <p:cNvGraphicFramePr>
            <a:graphicFrameLocks noChangeAspect="1"/>
          </p:cNvGraphicFramePr>
          <p:nvPr/>
        </p:nvGraphicFramePr>
        <p:xfrm>
          <a:off x="5375276" y="1822428"/>
          <a:ext cx="26511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55" name="Equation" r:id="rId5" imgW="126780" imgH="164814" progId="Equation.DSMT4">
                  <p:embed/>
                </p:oleObj>
              </mc:Choice>
              <mc:Fallback>
                <p:oleObj name="Equation" r:id="rId5" imgW="126780" imgH="164814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6" y="1822428"/>
                        <a:ext cx="265113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8" name="Object 14"/>
          <p:cNvGraphicFramePr>
            <a:graphicFrameLocks noChangeAspect="1"/>
          </p:cNvGraphicFramePr>
          <p:nvPr/>
        </p:nvGraphicFramePr>
        <p:xfrm>
          <a:off x="1650960" y="1858948"/>
          <a:ext cx="693737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56" name="Equation" r:id="rId7" imgW="368140" imgH="253890" progId="Equation.DSMT4">
                  <p:embed/>
                </p:oleObj>
              </mc:Choice>
              <mc:Fallback>
                <p:oleObj name="Equation" r:id="rId7" imgW="368140" imgH="25389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960" y="1858948"/>
                        <a:ext cx="693737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93591"/>
              </p:ext>
            </p:extLst>
          </p:nvPr>
        </p:nvGraphicFramePr>
        <p:xfrm>
          <a:off x="5673725" y="1311275"/>
          <a:ext cx="2235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57" name="Equation" r:id="rId9" imgW="1117115" imgH="253890" progId="Equation.DSMT4">
                  <p:embed/>
                </p:oleObj>
              </mc:Choice>
              <mc:Fallback>
                <p:oleObj name="Equation" r:id="rId9" imgW="1117115" imgH="25389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1311275"/>
                        <a:ext cx="2235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0" name="Object 16"/>
          <p:cNvGraphicFramePr>
            <a:graphicFrameLocks noChangeAspect="1"/>
          </p:cNvGraphicFramePr>
          <p:nvPr/>
        </p:nvGraphicFramePr>
        <p:xfrm>
          <a:off x="3948137" y="3117857"/>
          <a:ext cx="24130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58" name="Equation" r:id="rId11" imgW="1205977" imgH="393529" progId="Equation.DSMT4">
                  <p:embed/>
                </p:oleObj>
              </mc:Choice>
              <mc:Fallback>
                <p:oleObj name="Equation" r:id="rId11" imgW="1205977" imgH="393529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37" y="3117857"/>
                        <a:ext cx="2413000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1" name="Object 17"/>
          <p:cNvGraphicFramePr>
            <a:graphicFrameLocks noChangeAspect="1"/>
          </p:cNvGraphicFramePr>
          <p:nvPr/>
        </p:nvGraphicFramePr>
        <p:xfrm>
          <a:off x="2265405" y="4467265"/>
          <a:ext cx="5410200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59" name="Equation" r:id="rId13" imgW="2705100" imgH="863600" progId="Equation.DSMT4">
                  <p:embed/>
                </p:oleObj>
              </mc:Choice>
              <mc:Fallback>
                <p:oleObj name="Equation" r:id="rId13" imgW="2705100" imgH="86360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405" y="4467265"/>
                        <a:ext cx="5410200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Slide Number Placeholder 1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1976" name="Object 8"/>
          <p:cNvGraphicFramePr>
            <a:graphicFrameLocks noChangeAspect="1"/>
          </p:cNvGraphicFramePr>
          <p:nvPr/>
        </p:nvGraphicFramePr>
        <p:xfrm>
          <a:off x="482544" y="1238220"/>
          <a:ext cx="6807200" cy="246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42" name="Equation" r:id="rId3" imgW="3403600" imgH="1130300" progId="Equation.DSMT4">
                  <p:embed/>
                </p:oleObj>
              </mc:Choice>
              <mc:Fallback>
                <p:oleObj name="Equation" r:id="rId3" imgW="3403600" imgH="113030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544" y="1238220"/>
                        <a:ext cx="6807200" cy="246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034230"/>
              </p:ext>
            </p:extLst>
          </p:nvPr>
        </p:nvGraphicFramePr>
        <p:xfrm>
          <a:off x="1362075" y="3990975"/>
          <a:ext cx="2946400" cy="21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43" name="Equation" r:id="rId5" imgW="1473200" imgH="965200" progId="Equation.DSMT4">
                  <p:embed/>
                </p:oleObj>
              </mc:Choice>
              <mc:Fallback>
                <p:oleObj name="Equation" r:id="rId5" imgW="1473200" imgH="96520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3990975"/>
                        <a:ext cx="2946400" cy="210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" name="Slide Number Placeholder 1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19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619858"/>
              </p:ext>
            </p:extLst>
          </p:nvPr>
        </p:nvGraphicFramePr>
        <p:xfrm>
          <a:off x="569913" y="722313"/>
          <a:ext cx="772160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62" name="Equation" r:id="rId3" imgW="3860800" imgH="1155700" progId="Equation.DSMT4">
                  <p:embed/>
                </p:oleObj>
              </mc:Choice>
              <mc:Fallback>
                <p:oleObj name="Equation" r:id="rId3" imgW="3860800" imgH="115570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722313"/>
                        <a:ext cx="7721600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Content Placeholder 2"/>
          <p:cNvSpPr>
            <a:spLocks noGrp="1"/>
          </p:cNvSpPr>
          <p:nvPr>
            <p:ph idx="1"/>
          </p:nvPr>
        </p:nvSpPr>
        <p:spPr>
          <a:xfrm>
            <a:off x="409518" y="3209921"/>
            <a:ext cx="8544042" cy="3468735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 force is conservative.</a:t>
            </a:r>
          </a:p>
          <a:p>
            <a:pPr>
              <a:buFont typeface="Arial" pitchFamily="34" charset="0"/>
              <a:buChar char="•"/>
              <a:defRPr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                   can describe gravity or the force on a charged </a:t>
            </a:r>
          </a:p>
          <a:p>
            <a:pPr>
              <a:buNone/>
              <a:defRPr/>
            </a:pPr>
            <a:r>
              <a:rPr lang="en-US" dirty="0" smtClean="0"/>
              <a:t>   particle caused by an electric field.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Although it might be difficult to solve for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x(t)</a:t>
            </a:r>
            <a:r>
              <a:rPr lang="en-US" dirty="0" smtClean="0"/>
              <a:t>, we can use </a:t>
            </a:r>
            <a:r>
              <a:rPr lang="en-US" u="sng" dirty="0" smtClean="0"/>
              <a:t>energy conservation </a:t>
            </a:r>
            <a:r>
              <a:rPr lang="en-US" dirty="0" smtClean="0"/>
              <a:t>to determine other </a:t>
            </a:r>
            <a:r>
              <a:rPr lang="en-US" u="sng" dirty="0" smtClean="0"/>
              <a:t>properties of</a:t>
            </a:r>
          </a:p>
          <a:p>
            <a:pPr>
              <a:buNone/>
              <a:defRPr/>
            </a:pPr>
            <a:r>
              <a:rPr lang="en-US" dirty="0" smtClean="0"/>
              <a:t>    </a:t>
            </a:r>
            <a:r>
              <a:rPr lang="en-US" u="sng" dirty="0" smtClean="0"/>
              <a:t>a system.</a:t>
            </a:r>
          </a:p>
        </p:txBody>
      </p:sp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707994" y="3867156"/>
          <a:ext cx="160020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63" name="Equation" r:id="rId5" imgW="799753" imgH="393529" progId="Equation.DSMT4">
                  <p:embed/>
                </p:oleObj>
              </mc:Choice>
              <mc:Fallback>
                <p:oleObj name="Equation" r:id="rId5" imgW="799753" imgH="393529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994" y="3867156"/>
                        <a:ext cx="160020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Slide Number Placeholder 1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18" y="836577"/>
            <a:ext cx="8288451" cy="5769054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Escape velocity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dirty="0" smtClean="0"/>
              <a:t>For gravity,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Check that this gives the </a:t>
            </a:r>
            <a:r>
              <a:rPr lang="en-US" u="sng" dirty="0" smtClean="0"/>
              <a:t>right force</a:t>
            </a:r>
            <a:r>
              <a:rPr lang="en-US" dirty="0" smtClean="0"/>
              <a:t>: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4021" name="Object 5"/>
          <p:cNvGraphicFramePr>
            <a:graphicFrameLocks noChangeAspect="1"/>
          </p:cNvGraphicFramePr>
          <p:nvPr/>
        </p:nvGraphicFramePr>
        <p:xfrm>
          <a:off x="738133" y="1384272"/>
          <a:ext cx="2409859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20" name="Equation" r:id="rId3" imgW="1104900" imgH="609600" progId="Equation.DSMT4">
                  <p:embed/>
                </p:oleObj>
              </mc:Choice>
              <mc:Fallback>
                <p:oleObj name="Equation" r:id="rId3" imgW="1104900" imgH="609600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33" y="1384272"/>
                        <a:ext cx="2409859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2" name="Object 6"/>
          <p:cNvGraphicFramePr>
            <a:graphicFrameLocks noChangeAspect="1"/>
          </p:cNvGraphicFramePr>
          <p:nvPr/>
        </p:nvGraphicFramePr>
        <p:xfrm>
          <a:off x="1431882" y="3373448"/>
          <a:ext cx="44323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21" name="Equation" r:id="rId5" imgW="2032000" imgH="393700" progId="Equation.DSMT4">
                  <p:embed/>
                </p:oleObj>
              </mc:Choice>
              <mc:Fallback>
                <p:oleObj name="Equation" r:id="rId5" imgW="2032000" imgH="393700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882" y="3373448"/>
                        <a:ext cx="4432300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3" name="Object 10"/>
          <p:cNvGraphicFramePr>
            <a:graphicFrameLocks noChangeAspect="1"/>
          </p:cNvGraphicFramePr>
          <p:nvPr/>
        </p:nvGraphicFramePr>
        <p:xfrm>
          <a:off x="1368442" y="4643483"/>
          <a:ext cx="44450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22" name="Equation" r:id="rId7" imgW="2222500" imgH="965200" progId="Equation.DSMT4">
                  <p:embed/>
                </p:oleObj>
              </mc:Choice>
              <mc:Fallback>
                <p:oleObj name="Equation" r:id="rId7" imgW="2222500" imgH="965200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42" y="4643483"/>
                        <a:ext cx="44450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044" name="Object 10"/>
          <p:cNvGraphicFramePr>
            <a:graphicFrameLocks noChangeAspect="1"/>
          </p:cNvGraphicFramePr>
          <p:nvPr/>
        </p:nvGraphicFramePr>
        <p:xfrm>
          <a:off x="342900" y="1319213"/>
          <a:ext cx="530860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3" name="Equation" r:id="rId3" imgW="2654300" imgH="939800" progId="Equation.DSMT4">
                  <p:embed/>
                </p:oleObj>
              </mc:Choice>
              <mc:Fallback>
                <p:oleObj name="Equation" r:id="rId3" imgW="2654300" imgH="939800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319213"/>
                        <a:ext cx="5308600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5" name="Object 10"/>
          <p:cNvGraphicFramePr>
            <a:graphicFrameLocks noChangeAspect="1"/>
          </p:cNvGraphicFramePr>
          <p:nvPr/>
        </p:nvGraphicFramePr>
        <p:xfrm>
          <a:off x="6580215" y="727038"/>
          <a:ext cx="2463800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4" name="Equation" r:id="rId5" imgW="1231366" imgH="609336" progId="Equation.DSMT4">
                  <p:embed/>
                </p:oleObj>
              </mc:Choice>
              <mc:Fallback>
                <p:oleObj name="Equation" r:id="rId5" imgW="1231366" imgH="609336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0215" y="727038"/>
                        <a:ext cx="2463800" cy="133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255342"/>
              </p:ext>
            </p:extLst>
          </p:nvPr>
        </p:nvGraphicFramePr>
        <p:xfrm>
          <a:off x="465138" y="3386138"/>
          <a:ext cx="4013200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5" name="Equation" r:id="rId7" imgW="2006600" imgH="1206500" progId="Equation.DSMT4">
                  <p:embed/>
                </p:oleObj>
              </mc:Choice>
              <mc:Fallback>
                <p:oleObj name="Equation" r:id="rId7" imgW="2006600" imgH="1206500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3386138"/>
                        <a:ext cx="4013200" cy="263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18" y="836579"/>
            <a:ext cx="8507529" cy="576905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How might we choose the constant?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Two possibilities: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At the surface of the earth, define: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</a:t>
            </a:r>
            <a:r>
              <a:rPr lang="en-US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Cambria Math" pitchFamily="18" charset="0"/>
                <a:ea typeface="Cambria Math" pitchFamily="18" charset="0"/>
              </a:rPr>
              <a:t>1.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 </a:t>
            </a:r>
            <a:r>
              <a:rPr lang="en-US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Cambria Math" pitchFamily="18" charset="0"/>
                <a:ea typeface="Cambria Math" pitchFamily="18" charset="0"/>
              </a:rPr>
              <a:t>2.  </a:t>
            </a:r>
            <a:r>
              <a:rPr lang="en-US" dirty="0" smtClean="0"/>
              <a:t>Another possibility: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6074" name="Object 10"/>
          <p:cNvGraphicFramePr>
            <a:graphicFrameLocks noChangeAspect="1"/>
          </p:cNvGraphicFramePr>
          <p:nvPr/>
        </p:nvGraphicFramePr>
        <p:xfrm>
          <a:off x="1066752" y="2333610"/>
          <a:ext cx="4191000" cy="243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1" name="Equation" r:id="rId3" imgW="2095500" imgH="1117600" progId="Equation.DSMT4">
                  <p:embed/>
                </p:oleObj>
              </mc:Choice>
              <mc:Fallback>
                <p:oleObj name="Equation" r:id="rId3" imgW="2095500" imgH="1117600" progId="Equation.DSMT4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752" y="2333610"/>
                        <a:ext cx="4191000" cy="243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6" name="Object 12"/>
          <p:cNvGraphicFramePr>
            <a:graphicFrameLocks noChangeAspect="1"/>
          </p:cNvGraphicFramePr>
          <p:nvPr/>
        </p:nvGraphicFramePr>
        <p:xfrm>
          <a:off x="3276616" y="5145088"/>
          <a:ext cx="2463800" cy="149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2" name="Equation" r:id="rId5" imgW="1231900" imgH="685800" progId="Equation.DSMT4">
                  <p:embed/>
                </p:oleObj>
              </mc:Choice>
              <mc:Fallback>
                <p:oleObj name="Equation" r:id="rId5" imgW="1231900" imgH="685800" progId="Equation.DSMT4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16" y="5145088"/>
                        <a:ext cx="2463800" cy="149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" name="Slide Number Placeholder 1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18" y="946116"/>
            <a:ext cx="8507529" cy="565951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Calculate escape velocity: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That is, find minimum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v </a:t>
            </a:r>
            <a:r>
              <a:rPr lang="en-US" dirty="0" smtClean="0"/>
              <a:t>at surface of the earth such that: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   </a:t>
            </a:r>
            <a:r>
              <a:rPr lang="en-US" dirty="0" smtClean="0"/>
              <a:t>Using definition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):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514350" indent="-514350">
              <a:buNone/>
              <a:defRPr/>
            </a:pPr>
            <a:r>
              <a:rPr lang="en-US" dirty="0" smtClean="0"/>
              <a:t>      At the surface: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6076" name="Object 12"/>
          <p:cNvGraphicFramePr>
            <a:graphicFrameLocks noChangeAspect="1"/>
          </p:cNvGraphicFramePr>
          <p:nvPr/>
        </p:nvGraphicFramePr>
        <p:xfrm>
          <a:off x="920700" y="1836727"/>
          <a:ext cx="43434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25" name="Equation" r:id="rId3" imgW="1930400" imgH="393700" progId="Equation.DSMT4">
                  <p:embed/>
                </p:oleObj>
              </mc:Choice>
              <mc:Fallback>
                <p:oleObj name="Equation" r:id="rId3" imgW="1930400" imgH="393700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00" y="1836727"/>
                        <a:ext cx="43434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3" name="Object 5"/>
          <p:cNvGraphicFramePr>
            <a:graphicFrameLocks noChangeAspect="1"/>
          </p:cNvGraphicFramePr>
          <p:nvPr/>
        </p:nvGraphicFramePr>
        <p:xfrm>
          <a:off x="3959242" y="3181359"/>
          <a:ext cx="18542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26" name="Equation" r:id="rId5" imgW="927100" imgH="431800" progId="Equation.DSMT4">
                  <p:embed/>
                </p:oleObj>
              </mc:Choice>
              <mc:Fallback>
                <p:oleObj name="Equation" r:id="rId5" imgW="927100" imgH="431800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42" y="3181359"/>
                        <a:ext cx="185420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5" name="Object 7"/>
          <p:cNvGraphicFramePr>
            <a:graphicFrameLocks noChangeAspect="1"/>
          </p:cNvGraphicFramePr>
          <p:nvPr/>
        </p:nvGraphicFramePr>
        <p:xfrm>
          <a:off x="2600298" y="5072085"/>
          <a:ext cx="49022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27" name="Equation" r:id="rId7" imgW="2451100" imgH="482600" progId="Equation.DSMT4">
                  <p:embed/>
                </p:oleObj>
              </mc:Choice>
              <mc:Fallback>
                <p:oleObj name="Equation" r:id="rId7" imgW="2451100" imgH="482600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298" y="5072085"/>
                        <a:ext cx="49022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6" name="Object 8"/>
          <p:cNvGraphicFramePr>
            <a:graphicFrameLocks noChangeAspect="1"/>
          </p:cNvGraphicFramePr>
          <p:nvPr/>
        </p:nvGraphicFramePr>
        <p:xfrm>
          <a:off x="993726" y="3903669"/>
          <a:ext cx="32766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28" name="Equation" r:id="rId9" imgW="1637589" imgH="431613" progId="Equation.DSMT4">
                  <p:embed/>
                </p:oleObj>
              </mc:Choice>
              <mc:Fallback>
                <p:oleObj name="Equation" r:id="rId9" imgW="1637589" imgH="431613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26" y="3903669"/>
                        <a:ext cx="327660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" name="Slide Number Placeholder 1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18" y="946116"/>
            <a:ext cx="8507529" cy="5659514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  </a:t>
            </a:r>
            <a:r>
              <a:rPr lang="en-US" dirty="0" smtClean="0"/>
              <a:t>Using definition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):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514350" indent="-514350">
              <a:buNone/>
              <a:defRPr/>
            </a:pPr>
            <a:r>
              <a:rPr lang="en-US" dirty="0" smtClean="0"/>
              <a:t>      At the surface: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7093" name="Object 5"/>
          <p:cNvGraphicFramePr>
            <a:graphicFrameLocks noChangeAspect="1"/>
          </p:cNvGraphicFramePr>
          <p:nvPr/>
        </p:nvGraphicFramePr>
        <p:xfrm>
          <a:off x="3956060" y="1255695"/>
          <a:ext cx="134620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14" name="Equation" r:id="rId3" imgW="672808" imgH="393529" progId="Equation.DSMT4">
                  <p:embed/>
                </p:oleObj>
              </mc:Choice>
              <mc:Fallback>
                <p:oleObj name="Equation" r:id="rId3" imgW="672808" imgH="393529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60" y="1255695"/>
                        <a:ext cx="134620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5" name="Object 7"/>
          <p:cNvGraphicFramePr>
            <a:graphicFrameLocks noChangeAspect="1"/>
          </p:cNvGraphicFramePr>
          <p:nvPr/>
        </p:nvGraphicFramePr>
        <p:xfrm>
          <a:off x="2855889" y="3392487"/>
          <a:ext cx="43180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15" name="Equation" r:id="rId5" imgW="2159000" imgH="482600" progId="Equation.DSMT4">
                  <p:embed/>
                </p:oleObj>
              </mc:Choice>
              <mc:Fallback>
                <p:oleObj name="Equation" r:id="rId5" imgW="2159000" imgH="482600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889" y="3392487"/>
                        <a:ext cx="43180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6" name="Object 8"/>
          <p:cNvGraphicFramePr>
            <a:graphicFrameLocks noChangeAspect="1"/>
          </p:cNvGraphicFramePr>
          <p:nvPr/>
        </p:nvGraphicFramePr>
        <p:xfrm>
          <a:off x="993726" y="2097088"/>
          <a:ext cx="3098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16" name="Equation" r:id="rId7" imgW="1549400" imgH="279400" progId="Equation.DSMT4">
                  <p:embed/>
                </p:oleObj>
              </mc:Choice>
              <mc:Fallback>
                <p:oleObj name="Equation" r:id="rId7" imgW="1549400" imgH="279400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26" y="2097088"/>
                        <a:ext cx="3098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" name="Slide Number Placeholder 1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3928" y="800064"/>
                <a:ext cx="8872658" cy="5988132"/>
              </a:xfrm>
            </p:spPr>
            <p:txBody>
              <a:bodyPr>
                <a:normAutofit/>
              </a:bodyPr>
              <a:lstStyle/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" pitchFamily="2" charset="2"/>
                  <a:buChar char="Ø"/>
                  <a:defRPr/>
                </a:pPr>
                <a:r>
                  <a:rPr lang="en-US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Motion in</a:t>
                </a:r>
                <a:r>
                  <a:rPr lang="en-US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</a:rPr>
                  <a:t> 3 </a:t>
                </a:r>
                <a:r>
                  <a:rPr lang="en-US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dimensions:</a:t>
                </a:r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Arial" pitchFamily="34" charset="0"/>
                  <a:buChar char="•"/>
                  <a:defRPr/>
                </a:pPr>
                <a:r>
                  <a:rPr lang="en-US" dirty="0" smtClean="0"/>
                  <a:t>Separable force:</a:t>
                </a:r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en-US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en-US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Arial" pitchFamily="34" charset="0"/>
                  <a:buChar char="•"/>
                  <a:defRPr/>
                </a:pPr>
                <a:endParaRPr lang="en-US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Arial" pitchFamily="34" charset="0"/>
                  <a:buChar char="•"/>
                  <a:defRPr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3</a:t>
                </a:r>
                <a:r>
                  <a:rPr lang="en-US" dirty="0" smtClean="0"/>
                  <a:t> separate equations each describing motion in one dimension.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en-US" dirty="0" smtClean="0"/>
                  <a:t>Potential energy functions in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3</a:t>
                </a:r>
                <a:r>
                  <a:rPr lang="en-US" dirty="0" smtClean="0"/>
                  <a:t>−</a:t>
                </a:r>
                <a:r>
                  <a:rPr lang="en-US" dirty="0" smtClean="0">
                    <a:ea typeface="Cambria Math" pitchFamily="18" charset="0"/>
                  </a:rPr>
                  <a:t>dimensions:</a:t>
                </a:r>
              </a:p>
              <a:p>
                <a:pPr>
                  <a:buNone/>
                  <a:defRPr/>
                </a:pPr>
                <a:r>
                  <a:rPr lang="en-US" dirty="0" smtClean="0">
                    <a:ea typeface="Cambria Math" pitchFamily="18" charset="0"/>
                  </a:rPr>
                  <a:t>    For conservative forces                       can be expressed in terms of a scalar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en-US" i="1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</m:groupChr>
                      </m:e>
                    </m:d>
                    <m:r>
                      <a:rPr lang="en-US">
                        <a:latin typeface="Cambria Math"/>
                      </a:rPr>
                      <m:t>:</m:t>
                    </m:r>
                  </m:oMath>
                </a14:m>
                <a:endParaRPr lang="en-US" dirty="0" smtClean="0">
                  <a:ea typeface="Cambria Math" pitchFamily="18" charset="0"/>
                </a:endParaRPr>
              </a:p>
              <a:p>
                <a:pPr>
                  <a:buNone/>
                  <a:defRPr/>
                </a:pPr>
                <a:endParaRPr lang="en-US" dirty="0" smtClean="0">
                  <a:ea typeface="Cambria Math" pitchFamily="18" charset="0"/>
                </a:endParaRP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en-US" dirty="0" smtClean="0">
                    <a:ea typeface="Cambria Math" pitchFamily="18" charset="0"/>
                  </a:rPr>
                  <a:t>A force is conservative if </a:t>
                </a:r>
                <a:r>
                  <a:rPr lang="en-US" dirty="0" smtClean="0"/>
                  <a:t> </a:t>
                </a:r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3928" y="800064"/>
                <a:ext cx="8872658" cy="5988132"/>
              </a:xfrm>
              <a:blipFill rotWithShape="1">
                <a:blip r:embed="rId4" cstate="print"/>
                <a:stretch>
                  <a:fillRect l="-962" t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2456" name="Object 8"/>
          <p:cNvGraphicFramePr>
            <a:graphicFrameLocks noChangeAspect="1"/>
          </p:cNvGraphicFramePr>
          <p:nvPr/>
        </p:nvGraphicFramePr>
        <p:xfrm>
          <a:off x="1833525" y="1708148"/>
          <a:ext cx="1535112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23" name="Equation" r:id="rId5" imgW="736600" imgH="698500" progId="Equation.DSMT4">
                  <p:embed/>
                </p:oleObj>
              </mc:Choice>
              <mc:Fallback>
                <p:oleObj name="Equation" r:id="rId5" imgW="736600" imgH="698500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25" y="1708148"/>
                        <a:ext cx="1535112" cy="1538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8" name="Object 10"/>
          <p:cNvGraphicFramePr>
            <a:graphicFrameLocks noChangeAspect="1"/>
          </p:cNvGraphicFramePr>
          <p:nvPr/>
        </p:nvGraphicFramePr>
        <p:xfrm>
          <a:off x="3916368" y="800064"/>
          <a:ext cx="10572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24" name="Equation" r:id="rId7" imgW="507780" imgH="203112" progId="Equation.DSMT4">
                  <p:embed/>
                </p:oleObj>
              </mc:Choice>
              <mc:Fallback>
                <p:oleObj name="Equation" r:id="rId7" imgW="507780" imgH="203112" progId="Equation.DSMT4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368" y="800064"/>
                        <a:ext cx="105727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0" name="Object 12"/>
          <p:cNvGraphicFramePr>
            <a:graphicFrameLocks noChangeAspect="1"/>
          </p:cNvGraphicFramePr>
          <p:nvPr/>
        </p:nvGraphicFramePr>
        <p:xfrm>
          <a:off x="3748103" y="4560904"/>
          <a:ext cx="1955800" cy="511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25" name="Equation" r:id="rId9" imgW="939392" imgH="253890" progId="Equation.DSMT4">
                  <p:embed/>
                </p:oleObj>
              </mc:Choice>
              <mc:Fallback>
                <p:oleObj name="Equation" r:id="rId9" imgW="939392" imgH="253890" progId="Equation.DSMT4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103" y="4560904"/>
                        <a:ext cx="1955800" cy="5111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155648"/>
              </p:ext>
            </p:extLst>
          </p:nvPr>
        </p:nvGraphicFramePr>
        <p:xfrm>
          <a:off x="1825625" y="5214938"/>
          <a:ext cx="621030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26" name="Equation" r:id="rId11" imgW="2984500" imgH="419100" progId="Equation.DSMT4">
                  <p:embed/>
                </p:oleObj>
              </mc:Choice>
              <mc:Fallback>
                <p:oleObj name="Equation" r:id="rId11" imgW="2984500" imgH="419100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5214938"/>
                        <a:ext cx="6210300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931933"/>
              </p:ext>
            </p:extLst>
          </p:nvPr>
        </p:nvGraphicFramePr>
        <p:xfrm>
          <a:off x="3975100" y="5911850"/>
          <a:ext cx="12954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27" name="Equation" r:id="rId13" imgW="622030" imgH="203112" progId="Equation.DSMT4">
                  <p:embed/>
                </p:oleObj>
              </mc:Choice>
              <mc:Fallback>
                <p:oleObj name="Equation" r:id="rId13" imgW="622030" imgH="203112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5911850"/>
                        <a:ext cx="129540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28" y="800065"/>
            <a:ext cx="2117753" cy="51118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Examples: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3478" name="Object 6"/>
          <p:cNvGraphicFramePr>
            <a:graphicFrameLocks noChangeAspect="1"/>
          </p:cNvGraphicFramePr>
          <p:nvPr/>
        </p:nvGraphicFramePr>
        <p:xfrm>
          <a:off x="519057" y="3098843"/>
          <a:ext cx="6843712" cy="347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44" name="Equation" r:id="rId4" imgW="3289300" imgH="1574800" progId="Equation.DSMT4">
                  <p:embed/>
                </p:oleObj>
              </mc:Choice>
              <mc:Fallback>
                <p:oleObj name="Equation" r:id="rId4" imgW="3289300" imgH="157480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057" y="3098843"/>
                        <a:ext cx="6843712" cy="347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9" name="Object 7"/>
          <p:cNvGraphicFramePr>
            <a:graphicFrameLocks noChangeAspect="1"/>
          </p:cNvGraphicFramePr>
          <p:nvPr/>
        </p:nvGraphicFramePr>
        <p:xfrm>
          <a:off x="2271681" y="1274733"/>
          <a:ext cx="4068762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45" name="Equation" r:id="rId6" imgW="1955800" imgH="889000" progId="Equation.DSMT4">
                  <p:embed/>
                </p:oleObj>
              </mc:Choice>
              <mc:Fallback>
                <p:oleObj name="Equation" r:id="rId6" imgW="1955800" imgH="889000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681" y="1274733"/>
                        <a:ext cx="4068762" cy="195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Slide Number Placeholder 1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49" name="Right Arrow 148"/>
          <p:cNvSpPr/>
          <p:nvPr/>
        </p:nvSpPr>
        <p:spPr>
          <a:xfrm>
            <a:off x="8718635" y="6432594"/>
            <a:ext cx="380977" cy="39211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40" y="836578"/>
            <a:ext cx="8653581" cy="4819716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Here are some simple cases that we will examine: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    expressed in terms of a potential energy function         .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Motion of a charged particle in an electromagnetic field (because it’s important).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Constrained motion.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55" name="Rectangle 17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35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60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6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62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64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6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19057" y="2735253"/>
            <a:ext cx="8034437" cy="566732"/>
            <a:chOff x="555570" y="1631931"/>
            <a:chExt cx="8034437" cy="566732"/>
          </a:xfrm>
        </p:grpSpPr>
        <p:graphicFrame>
          <p:nvGraphicFramePr>
            <p:cNvPr id="126981" name="Object 5"/>
            <p:cNvGraphicFramePr>
              <a:graphicFrameLocks noChangeAspect="1"/>
            </p:cNvGraphicFramePr>
            <p:nvPr/>
          </p:nvGraphicFramePr>
          <p:xfrm>
            <a:off x="555570" y="1631931"/>
            <a:ext cx="344488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081" name="Equation" r:id="rId3" imgW="164957" imgH="203024" progId="Equation.DSMT4">
                    <p:embed/>
                  </p:oleObj>
                </mc:Choice>
                <mc:Fallback>
                  <p:oleObj name="Equation" r:id="rId3" imgW="164957" imgH="203024" progId="Equation.DSMT4">
                    <p:embed/>
                    <p:pic>
                      <p:nvPicPr>
                        <p:cNvPr id="0" name="Picture 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570" y="1631931"/>
                          <a:ext cx="344488" cy="446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983" name="Object 7"/>
            <p:cNvGraphicFramePr>
              <a:graphicFrameLocks noChangeAspect="1"/>
            </p:cNvGraphicFramePr>
            <p:nvPr/>
          </p:nvGraphicFramePr>
          <p:xfrm>
            <a:off x="7821657" y="1639863"/>
            <a:ext cx="768350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082" name="Equation" r:id="rId5" imgW="368140" imgH="253890" progId="Equation.DSMT4">
                    <p:embed/>
                  </p:oleObj>
                </mc:Choice>
                <mc:Fallback>
                  <p:oleObj name="Equation" r:id="rId5" imgW="368140" imgH="253890" progId="Equation.DSMT4">
                    <p:embed/>
                    <p:pic>
                      <p:nvPicPr>
                        <p:cNvPr id="0" name="Picture 1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21657" y="1639863"/>
                          <a:ext cx="768350" cy="558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6984" name="Object 8"/>
          <p:cNvGraphicFramePr>
            <a:graphicFrameLocks noChangeAspect="1"/>
          </p:cNvGraphicFramePr>
          <p:nvPr/>
        </p:nvGraphicFramePr>
        <p:xfrm>
          <a:off x="1797012" y="1785915"/>
          <a:ext cx="322897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83" name="Equation" r:id="rId7" imgW="1549400" imgH="279400" progId="Equation.DSMT4">
                  <p:embed/>
                </p:oleObj>
              </mc:Choice>
              <mc:Fallback>
                <p:oleObj name="Equation" r:id="rId7" imgW="1549400" imgH="279400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12" y="1785915"/>
                        <a:ext cx="3228975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34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211590"/>
              </p:ext>
            </p:extLst>
          </p:nvPr>
        </p:nvGraphicFramePr>
        <p:xfrm>
          <a:off x="576263" y="763588"/>
          <a:ext cx="6076950" cy="360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98" name="Equation" r:id="rId4" imgW="2921000" imgH="1638300" progId="Equation.DSMT4">
                  <p:embed/>
                </p:oleObj>
              </mc:Choice>
              <mc:Fallback>
                <p:oleObj name="Equation" r:id="rId4" imgW="2921000" imgH="1638300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763588"/>
                        <a:ext cx="6076950" cy="3608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Content Placeholder 2"/>
          <p:cNvSpPr>
            <a:spLocks noGrp="1"/>
          </p:cNvSpPr>
          <p:nvPr>
            <p:ph idx="1"/>
          </p:nvPr>
        </p:nvSpPr>
        <p:spPr>
          <a:xfrm>
            <a:off x="190440" y="4451365"/>
            <a:ext cx="8580555" cy="197170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 Energy is conserved when     is conservative.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Another conservative force: The three−dimensional harmonic oscillator: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</p:txBody>
      </p:sp>
      <p:graphicFrame>
        <p:nvGraphicFramePr>
          <p:cNvPr id="234500" name="Object 7"/>
          <p:cNvGraphicFramePr>
            <a:graphicFrameLocks noChangeAspect="1"/>
          </p:cNvGraphicFramePr>
          <p:nvPr/>
        </p:nvGraphicFramePr>
        <p:xfrm>
          <a:off x="4338639" y="4433907"/>
          <a:ext cx="342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99" name="Equation" r:id="rId6" imgW="164957" imgH="190335" progId="Equation.DSMT4">
                  <p:embed/>
                </p:oleObj>
              </mc:Choice>
              <mc:Fallback>
                <p:oleObj name="Equation" r:id="rId6" imgW="164957" imgH="190335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8639" y="4433907"/>
                        <a:ext cx="342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1" name="Object 5"/>
          <p:cNvGraphicFramePr>
            <a:graphicFrameLocks noChangeAspect="1"/>
          </p:cNvGraphicFramePr>
          <p:nvPr/>
        </p:nvGraphicFramePr>
        <p:xfrm>
          <a:off x="2928915" y="5546754"/>
          <a:ext cx="224155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00" name="Equation" r:id="rId8" imgW="1079500" imgH="419100" progId="Equation.DSMT4">
                  <p:embed/>
                </p:oleObj>
              </mc:Choice>
              <mc:Fallback>
                <p:oleObj name="Equation" r:id="rId8" imgW="1079500" imgH="419100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15" y="5546754"/>
                        <a:ext cx="2241550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" name="Slide Number Placeholder 1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50" name="Right Arrow 149"/>
          <p:cNvSpPr/>
          <p:nvPr/>
        </p:nvSpPr>
        <p:spPr>
          <a:xfrm>
            <a:off x="8718635" y="6432594"/>
            <a:ext cx="380977" cy="39211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8" name="Content Placeholder 2"/>
          <p:cNvSpPr>
            <a:spLocks noGrp="1"/>
          </p:cNvSpPr>
          <p:nvPr>
            <p:ph idx="1"/>
          </p:nvPr>
        </p:nvSpPr>
        <p:spPr>
          <a:xfrm>
            <a:off x="299979" y="1347758"/>
            <a:ext cx="8580555" cy="2227294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 If motion is in one plane then: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Solutions are: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</p:txBody>
      </p:sp>
      <p:graphicFrame>
        <p:nvGraphicFramePr>
          <p:cNvPr id="234501" name="Object 5"/>
          <p:cNvGraphicFramePr>
            <a:graphicFrameLocks noChangeAspect="1"/>
          </p:cNvGraphicFramePr>
          <p:nvPr/>
        </p:nvGraphicFramePr>
        <p:xfrm>
          <a:off x="1870038" y="3611565"/>
          <a:ext cx="269081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3" name="Equation" r:id="rId4" imgW="1295400" imgH="508000" progId="Equation.DSMT4">
                  <p:embed/>
                </p:oleObj>
              </mc:Choice>
              <mc:Fallback>
                <p:oleObj name="Equation" r:id="rId4" imgW="1295400" imgH="508000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38" y="3611565"/>
                        <a:ext cx="2690812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5" name="Object 5"/>
          <p:cNvGraphicFramePr>
            <a:graphicFrameLocks noChangeAspect="1"/>
          </p:cNvGraphicFramePr>
          <p:nvPr/>
        </p:nvGraphicFramePr>
        <p:xfrm>
          <a:off x="3659175" y="1819267"/>
          <a:ext cx="2328862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4" name="Equation" r:id="rId6" imgW="1117115" imgH="482391" progId="Equation.DSMT4">
                  <p:embed/>
                </p:oleObj>
              </mc:Choice>
              <mc:Fallback>
                <p:oleObj name="Equation" r:id="rId6" imgW="1117115" imgH="482391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75" y="1819267"/>
                        <a:ext cx="2328862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6" name="Object 5"/>
          <p:cNvGraphicFramePr>
            <a:graphicFrameLocks noChangeAspect="1"/>
          </p:cNvGraphicFramePr>
          <p:nvPr/>
        </p:nvGraphicFramePr>
        <p:xfrm>
          <a:off x="5229234" y="3867156"/>
          <a:ext cx="21907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5" name="Equation" r:id="rId8" imgW="1054100" imgH="342900" progId="Equation.DSMT4">
                  <p:embed/>
                </p:oleObj>
              </mc:Choice>
              <mc:Fallback>
                <p:oleObj name="Equation" r:id="rId8" imgW="1054100" imgH="342900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34" y="3867156"/>
                        <a:ext cx="219075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Slide Number Placeholder 1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8" name="Content Placeholder 2"/>
          <p:cNvSpPr>
            <a:spLocks noGrp="1"/>
          </p:cNvSpPr>
          <p:nvPr>
            <p:ph idx="1"/>
          </p:nvPr>
        </p:nvSpPr>
        <p:spPr>
          <a:xfrm>
            <a:off x="299979" y="946116"/>
            <a:ext cx="8580555" cy="62072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 The shape of the path is an ellipse: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</p:txBody>
      </p:sp>
      <p:graphicFrame>
        <p:nvGraphicFramePr>
          <p:cNvPr id="2365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646624"/>
              </p:ext>
            </p:extLst>
          </p:nvPr>
        </p:nvGraphicFramePr>
        <p:xfrm>
          <a:off x="549275" y="1581150"/>
          <a:ext cx="6765925" cy="424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0" name="Equation" r:id="rId4" imgW="2832100" imgH="1968500" progId="Equation.DSMT4">
                  <p:embed/>
                </p:oleObj>
              </mc:Choice>
              <mc:Fallback>
                <p:oleObj name="Equation" r:id="rId4" imgW="2832100" imgH="19685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1581150"/>
                        <a:ext cx="6765925" cy="424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Slide Number Placeholder 1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8" name="Content Placeholder 2"/>
          <p:cNvSpPr>
            <a:spLocks noGrp="1"/>
          </p:cNvSpPr>
          <p:nvPr>
            <p:ph idx="1"/>
          </p:nvPr>
        </p:nvSpPr>
        <p:spPr>
          <a:xfrm>
            <a:off x="373006" y="3428999"/>
            <a:ext cx="5330898" cy="620722"/>
          </a:xfrm>
        </p:spPr>
        <p:txBody>
          <a:bodyPr>
            <a:normAutofit fontScale="85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This is the equation for an ellipse.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223508"/>
              </p:ext>
            </p:extLst>
          </p:nvPr>
        </p:nvGraphicFramePr>
        <p:xfrm>
          <a:off x="595313" y="1047750"/>
          <a:ext cx="6977062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38" name="Equation" r:id="rId4" imgW="2921000" imgH="889000" progId="Equation.DSMT4">
                  <p:embed/>
                </p:oleObj>
              </mc:Choice>
              <mc:Fallback>
                <p:oleObj name="Equation" r:id="rId4" imgW="2921000" imgH="88900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1047750"/>
                        <a:ext cx="6977062" cy="195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3" name="Object 5"/>
          <p:cNvGraphicFramePr>
            <a:graphicFrameLocks noChangeAspect="1"/>
          </p:cNvGraphicFramePr>
          <p:nvPr/>
        </p:nvGraphicFramePr>
        <p:xfrm>
          <a:off x="774648" y="4014819"/>
          <a:ext cx="3849688" cy="1860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39" name="Equation" r:id="rId6" imgW="1612900" imgH="812800" progId="Equation.3">
                  <p:embed/>
                </p:oleObj>
              </mc:Choice>
              <mc:Fallback>
                <p:oleObj name="Equation" r:id="rId6" imgW="1612900" imgH="812800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648" y="4014819"/>
                        <a:ext cx="3849688" cy="18605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Slide Number Placeholder 1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28" y="800064"/>
            <a:ext cx="8872658" cy="598813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</a:rPr>
              <a:t>of charged particles in electric and magnetic fields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  <a:defRPr/>
            </a:pPr>
            <a:r>
              <a:rPr lang="en-US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Cambria Math" pitchFamily="18" charset="0"/>
                <a:ea typeface="Cambria Math" pitchFamily="18" charset="0"/>
              </a:rPr>
              <a:t>1. </a:t>
            </a:r>
            <a:r>
              <a:rPr lang="en-US" dirty="0" smtClean="0"/>
              <a:t>Electric Field: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 could be a function of space and time.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Simple case where    is constant,            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Then: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>
              <a:ea typeface="Cambria Math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>
              <a:ea typeface="Cambria Math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>
              <a:ea typeface="Cambria Math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Cambria Math" pitchFamily="18" charset="0"/>
              </a:rPr>
              <a:t>This is the same as motion in a gravitational field.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2456" name="Object 8"/>
          <p:cNvGraphicFramePr>
            <a:graphicFrameLocks noChangeAspect="1"/>
          </p:cNvGraphicFramePr>
          <p:nvPr/>
        </p:nvGraphicFramePr>
        <p:xfrm>
          <a:off x="1215995" y="4056091"/>
          <a:ext cx="1165225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79" name="Equation" r:id="rId4" imgW="558800" imgH="660400" progId="Equation.DSMT4">
                  <p:embed/>
                </p:oleObj>
              </mc:Choice>
              <mc:Fallback>
                <p:oleObj name="Equation" r:id="rId4" imgW="558800" imgH="660400" progId="Equation.DSMT4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5995" y="4056091"/>
                        <a:ext cx="1165225" cy="145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0" name="Object 12"/>
          <p:cNvGraphicFramePr>
            <a:graphicFrameLocks noChangeAspect="1"/>
          </p:cNvGraphicFramePr>
          <p:nvPr/>
        </p:nvGraphicFramePr>
        <p:xfrm>
          <a:off x="2503489" y="1566837"/>
          <a:ext cx="2141537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80" name="Equation" r:id="rId6" imgW="1028700" imgH="419100" progId="Equation.DSMT4">
                  <p:embed/>
                </p:oleObj>
              </mc:Choice>
              <mc:Fallback>
                <p:oleObj name="Equation" r:id="rId6" imgW="1028700" imgH="419100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9" y="1566837"/>
                        <a:ext cx="2141537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6" name="Object 8"/>
          <p:cNvGraphicFramePr>
            <a:graphicFrameLocks noChangeAspect="1"/>
          </p:cNvGraphicFramePr>
          <p:nvPr/>
        </p:nvGraphicFramePr>
        <p:xfrm>
          <a:off x="482544" y="2716208"/>
          <a:ext cx="31591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81" name="Equation" r:id="rId8" imgW="152334" imgH="190417" progId="Equation.DSMT4">
                  <p:embed/>
                </p:oleObj>
              </mc:Choice>
              <mc:Fallback>
                <p:oleObj name="Equation" r:id="rId8" imgW="152334" imgH="190417" progId="Equation.DSMT4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544" y="2716208"/>
                        <a:ext cx="315913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9" name="Group 148"/>
          <p:cNvGrpSpPr/>
          <p:nvPr/>
        </p:nvGrpSpPr>
        <p:grpSpPr>
          <a:xfrm>
            <a:off x="3111480" y="3176590"/>
            <a:ext cx="2921040" cy="434975"/>
            <a:chOff x="3111480" y="3176590"/>
            <a:chExt cx="2921040" cy="434975"/>
          </a:xfrm>
        </p:grpSpPr>
        <p:graphicFrame>
          <p:nvGraphicFramePr>
            <p:cNvPr id="247817" name="Object 9"/>
            <p:cNvGraphicFramePr>
              <a:graphicFrameLocks noChangeAspect="1"/>
            </p:cNvGraphicFramePr>
            <p:nvPr/>
          </p:nvGraphicFramePr>
          <p:xfrm>
            <a:off x="3111480" y="3209922"/>
            <a:ext cx="315912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982" name="Equation" r:id="rId10" imgW="152334" imgH="190417" progId="Equation.DSMT4">
                    <p:embed/>
                  </p:oleObj>
                </mc:Choice>
                <mc:Fallback>
                  <p:oleObj name="Equation" r:id="rId10" imgW="152334" imgH="190417" progId="Equation.DSMT4">
                    <p:embed/>
                    <p:pic>
                      <p:nvPicPr>
                        <p:cNvPr id="0" name="Picture 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1480" y="3209922"/>
                          <a:ext cx="315912" cy="384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7818" name="Object 10"/>
            <p:cNvGraphicFramePr>
              <a:graphicFrameLocks noChangeAspect="1"/>
            </p:cNvGraphicFramePr>
            <p:nvPr/>
          </p:nvGraphicFramePr>
          <p:xfrm>
            <a:off x="5032395" y="3176590"/>
            <a:ext cx="1000125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983" name="Equation" r:id="rId11" imgW="482181" imgH="215713" progId="Equation.DSMT4">
                    <p:embed/>
                  </p:oleObj>
                </mc:Choice>
                <mc:Fallback>
                  <p:oleObj name="Equation" r:id="rId11" imgW="482181" imgH="215713" progId="Equation.DSMT4">
                    <p:embed/>
                    <p:pic>
                      <p:nvPicPr>
                        <p:cNvPr id="0" name="Picture 1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2395" y="3176590"/>
                          <a:ext cx="1000125" cy="434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5" name="Slide Number Placeholder 1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28" y="800064"/>
            <a:ext cx="8872658" cy="5586489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2"/>
              <a:defRPr/>
            </a:pPr>
            <a:r>
              <a:rPr lang="en-US" dirty="0" smtClean="0"/>
              <a:t>Magnetic Field:</a:t>
            </a:r>
          </a:p>
          <a:p>
            <a:pPr marL="514350" indent="-514350"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 could also be a function of   and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Simple case,            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Then: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>
              <a:ea typeface="Cambria Math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>
              <a:ea typeface="Cambria Math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>
              <a:ea typeface="Cambria Math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2460" name="Object 12"/>
          <p:cNvGraphicFramePr>
            <a:graphicFrameLocks noChangeAspect="1"/>
          </p:cNvGraphicFramePr>
          <p:nvPr/>
        </p:nvGraphicFramePr>
        <p:xfrm>
          <a:off x="2147888" y="1271570"/>
          <a:ext cx="28543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02" name="Equation" r:id="rId4" imgW="1371600" imgH="419100" progId="Equation.DSMT4">
                  <p:embed/>
                </p:oleObj>
              </mc:Choice>
              <mc:Fallback>
                <p:oleObj name="Equation" r:id="rId4" imgW="1371600" imgH="419100" progId="Equation.DSMT4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888" y="1271570"/>
                        <a:ext cx="2854325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6" name="Object 8"/>
          <p:cNvGraphicFramePr>
            <a:graphicFrameLocks noChangeAspect="1"/>
          </p:cNvGraphicFramePr>
          <p:nvPr/>
        </p:nvGraphicFramePr>
        <p:xfrm>
          <a:off x="482544" y="2260584"/>
          <a:ext cx="31591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03" name="Equation" r:id="rId6" imgW="152334" imgH="190417" progId="Equation.DSMT4">
                  <p:embed/>
                </p:oleObj>
              </mc:Choice>
              <mc:Fallback>
                <p:oleObj name="Equation" r:id="rId6" imgW="152334" imgH="190417" progId="Equation.DSMT4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544" y="2260584"/>
                        <a:ext cx="315913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8" name="Object 10"/>
          <p:cNvGraphicFramePr>
            <a:graphicFrameLocks noChangeAspect="1"/>
          </p:cNvGraphicFramePr>
          <p:nvPr/>
        </p:nvGraphicFramePr>
        <p:xfrm>
          <a:off x="2257407" y="2738434"/>
          <a:ext cx="10001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04" name="Equation" r:id="rId8" imgW="482181" imgH="215713" progId="Equation.DSMT4">
                  <p:embed/>
                </p:oleObj>
              </mc:Choice>
              <mc:Fallback>
                <p:oleObj name="Equation" r:id="rId8" imgW="482181" imgH="215713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07" y="2738434"/>
                        <a:ext cx="10001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9" name="Object 9"/>
          <p:cNvGraphicFramePr>
            <a:graphicFrameLocks noChangeAspect="1"/>
          </p:cNvGraphicFramePr>
          <p:nvPr/>
        </p:nvGraphicFramePr>
        <p:xfrm>
          <a:off x="4564066" y="2333610"/>
          <a:ext cx="2635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05" name="Equation" r:id="rId10" imgW="126835" imgH="152202" progId="Equation.DSMT4">
                  <p:embed/>
                </p:oleObj>
              </mc:Choice>
              <mc:Fallback>
                <p:oleObj name="Equation" r:id="rId10" imgW="126835" imgH="152202" progId="Equation.DSMT4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066" y="2333610"/>
                        <a:ext cx="263525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41" name="Object 4"/>
          <p:cNvGraphicFramePr>
            <a:graphicFrameLocks noChangeAspect="1"/>
          </p:cNvGraphicFramePr>
          <p:nvPr/>
        </p:nvGraphicFramePr>
        <p:xfrm>
          <a:off x="993775" y="3890963"/>
          <a:ext cx="2670175" cy="209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06" name="Equation" r:id="rId12" imgW="1282700" imgH="1041400" progId="Equation.DSMT4">
                  <p:embed/>
                </p:oleObj>
              </mc:Choice>
              <mc:Fallback>
                <p:oleObj name="Equation" r:id="rId12" imgW="1282700" imgH="1041400" progId="Equation.DSMT4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3890963"/>
                        <a:ext cx="2670175" cy="209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8842" name="Object 10"/>
          <p:cNvGraphicFramePr>
            <a:graphicFrameLocks noChangeAspect="1"/>
          </p:cNvGraphicFramePr>
          <p:nvPr/>
        </p:nvGraphicFramePr>
        <p:xfrm>
          <a:off x="665109" y="763551"/>
          <a:ext cx="3944938" cy="229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29" name="Equation" r:id="rId4" imgW="1892300" imgH="1041400" progId="Equation.DSMT4">
                  <p:embed/>
                </p:oleObj>
              </mc:Choice>
              <mc:Fallback>
                <p:oleObj name="Equation" r:id="rId4" imgW="1892300" imgH="1041400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09" y="763551"/>
                        <a:ext cx="3944938" cy="229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674381"/>
              </p:ext>
            </p:extLst>
          </p:nvPr>
        </p:nvGraphicFramePr>
        <p:xfrm>
          <a:off x="377825" y="3429000"/>
          <a:ext cx="5189538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30" name="Equation" r:id="rId6" imgW="2489200" imgH="1168400" progId="Equation.DSMT4">
                  <p:embed/>
                </p:oleObj>
              </mc:Choice>
              <mc:Fallback>
                <p:oleObj name="Equation" r:id="rId6" imgW="2489200" imgH="116840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3429000"/>
                        <a:ext cx="5189538" cy="25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Slide Number Placeholder 1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9864" name="Object 8"/>
          <p:cNvGraphicFramePr>
            <a:graphicFrameLocks noChangeAspect="1"/>
          </p:cNvGraphicFramePr>
          <p:nvPr/>
        </p:nvGraphicFramePr>
        <p:xfrm>
          <a:off x="847674" y="690525"/>
          <a:ext cx="3519487" cy="324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49" name="Equation" r:id="rId4" imgW="1689100" imgH="1473200" progId="Equation.DSMT4">
                  <p:embed/>
                </p:oleObj>
              </mc:Choice>
              <mc:Fallback>
                <p:oleObj name="Equation" r:id="rId4" imgW="1689100" imgH="147320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674" y="690525"/>
                        <a:ext cx="3519487" cy="324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4" name="Object 8"/>
          <p:cNvGraphicFramePr>
            <a:graphicFrameLocks noChangeAspect="1"/>
          </p:cNvGraphicFramePr>
          <p:nvPr/>
        </p:nvGraphicFramePr>
        <p:xfrm>
          <a:off x="774648" y="4268799"/>
          <a:ext cx="619125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50" name="Equation" r:id="rId6" imgW="2971800" imgH="876300" progId="Equation.DSMT4">
                  <p:embed/>
                </p:oleObj>
              </mc:Choice>
              <mc:Fallback>
                <p:oleObj name="Equation" r:id="rId6" imgW="2971800" imgH="87630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648" y="4268799"/>
                        <a:ext cx="6191250" cy="193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Slide Number Placeholder 1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08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82283"/>
              </p:ext>
            </p:extLst>
          </p:nvPr>
        </p:nvGraphicFramePr>
        <p:xfrm>
          <a:off x="701622" y="1265232"/>
          <a:ext cx="3306762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73" name="Equation" r:id="rId4" imgW="1587500" imgH="800100" progId="Equation.DSMT4">
                  <p:embed/>
                </p:oleObj>
              </mc:Choice>
              <mc:Fallback>
                <p:oleObj name="Equation" r:id="rId4" imgW="1587500" imgH="80010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22" y="1265232"/>
                        <a:ext cx="3306762" cy="176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Content Placeholder 2"/>
          <p:cNvSpPr>
            <a:spLocks noGrp="1"/>
          </p:cNvSpPr>
          <p:nvPr>
            <p:ph idx="1"/>
          </p:nvPr>
        </p:nvSpPr>
        <p:spPr>
          <a:xfrm>
            <a:off x="373005" y="3355974"/>
            <a:ext cx="7704243" cy="259242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Cambria Math" pitchFamily="18" charset="0"/>
              </a:rPr>
              <a:t>This is a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Cambria Math" pitchFamily="18" charset="0"/>
              </a:rPr>
              <a:t>circle</a:t>
            </a:r>
            <a:r>
              <a:rPr lang="en-US" dirty="0" smtClean="0">
                <a:ea typeface="Cambria Math" pitchFamily="18" charset="0"/>
              </a:rPr>
              <a:t> in the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x-y</a:t>
            </a:r>
            <a:r>
              <a:rPr lang="en-US" dirty="0" smtClean="0">
                <a:ea typeface="Cambria Math" pitchFamily="18" charset="0"/>
              </a:rPr>
              <a:t> plane.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>
              <a:ea typeface="Cambria Math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ea typeface="Cambria Math" pitchFamily="18" charset="0"/>
              </a:rPr>
              <a:t>Also,               is constant velocity in the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dirty="0" smtClean="0">
                <a:ea typeface="Cambria Math" pitchFamily="18" charset="0"/>
              </a:rPr>
              <a:t> direction.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>
              <a:ea typeface="Cambria Math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Cambria Math" pitchFamily="18" charset="0"/>
              </a:rPr>
              <a:t>The complete motion is a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Cambria Math" pitchFamily="18" charset="0"/>
              </a:rPr>
              <a:t>helix</a:t>
            </a:r>
            <a:r>
              <a:rPr lang="en-US" dirty="0" smtClean="0">
                <a:ea typeface="Cambria Math" pitchFamily="18" charset="0"/>
              </a:rPr>
              <a:t>.</a:t>
            </a:r>
          </a:p>
        </p:txBody>
      </p:sp>
      <p:graphicFrame>
        <p:nvGraphicFramePr>
          <p:cNvPr id="251908" name="Object 4"/>
          <p:cNvGraphicFramePr>
            <a:graphicFrameLocks noChangeAspect="1"/>
          </p:cNvGraphicFramePr>
          <p:nvPr/>
        </p:nvGraphicFramePr>
        <p:xfrm>
          <a:off x="1455712" y="4348182"/>
          <a:ext cx="12176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74" name="Equation" r:id="rId6" imgW="583947" imgH="228501" progId="Equation.DSMT4">
                  <p:embed/>
                </p:oleObj>
              </mc:Choice>
              <mc:Fallback>
                <p:oleObj name="Equation" r:id="rId6" imgW="583947" imgH="228501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12" y="4348182"/>
                        <a:ext cx="121761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" name="Slide Number Placeholder 1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Content Placeholder 2"/>
          <p:cNvSpPr>
            <a:spLocks noGrp="1"/>
          </p:cNvSpPr>
          <p:nvPr>
            <p:ph idx="1"/>
          </p:nvPr>
        </p:nvSpPr>
        <p:spPr>
          <a:xfrm>
            <a:off x="153928" y="1019143"/>
            <a:ext cx="8617067" cy="518484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ea typeface="Cambria Math" pitchFamily="18" charset="0"/>
              </a:rPr>
              <a:t>The radius of curvature is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dirty="0" smtClean="0">
                <a:ea typeface="Cambria Math" pitchFamily="18" charset="0"/>
              </a:rPr>
              <a:t> .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>
              <a:ea typeface="Cambria Math" pitchFamily="18" charset="0"/>
            </a:endParaRPr>
          </a:p>
          <a:p>
            <a:pPr>
              <a:buNone/>
              <a:defRPr/>
            </a:pPr>
            <a:endParaRPr lang="en-US" dirty="0" smtClean="0">
              <a:ea typeface="Cambria Math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 smtClean="0">
              <a:ea typeface="Cambria Math" pitchFamily="18" charset="0"/>
            </a:endParaRPr>
          </a:p>
          <a:p>
            <a:pPr>
              <a:buNone/>
              <a:defRPr/>
            </a:pPr>
            <a:endParaRPr lang="en-US" dirty="0" smtClean="0">
              <a:ea typeface="Cambria Math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ea typeface="Cambria Math" pitchFamily="18" charset="0"/>
              </a:rPr>
              <a:t>Where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dirty="0" smtClean="0">
                <a:ea typeface="Cambria Math" pitchFamily="18" charset="0"/>
              </a:rPr>
              <a:t> is the magnitude of the momentum in the plane transverse to the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B- </a:t>
            </a:r>
            <a:r>
              <a:rPr lang="en-US" dirty="0" smtClean="0">
                <a:ea typeface="Cambria Math" pitchFamily="18" charset="0"/>
              </a:rPr>
              <a:t>field.</a:t>
            </a:r>
          </a:p>
          <a:p>
            <a:pPr>
              <a:buNone/>
              <a:defRPr/>
            </a:pPr>
            <a:endParaRPr lang="en-US" dirty="0" smtClean="0">
              <a:ea typeface="Cambria Math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ea typeface="Cambria Math" pitchFamily="18" charset="0"/>
              </a:rPr>
              <a:t>This is how we measure the momentum of subatomic particles produced in high energy collisions: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T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qBR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.</a:t>
            </a:r>
          </a:p>
        </p:txBody>
      </p:sp>
      <p:graphicFrame>
        <p:nvGraphicFramePr>
          <p:cNvPr id="251909" name="Object 4"/>
          <p:cNvGraphicFramePr>
            <a:graphicFrameLocks noChangeAspect="1"/>
          </p:cNvGraphicFramePr>
          <p:nvPr/>
        </p:nvGraphicFramePr>
        <p:xfrm>
          <a:off x="501662" y="1531934"/>
          <a:ext cx="4946650" cy="167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65" name="Equation" r:id="rId4" imgW="2374900" imgH="762000" progId="Equation.DSMT4">
                  <p:embed/>
                </p:oleObj>
              </mc:Choice>
              <mc:Fallback>
                <p:oleObj name="Equation" r:id="rId4" imgW="2374900" imgH="7620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62" y="1531934"/>
                        <a:ext cx="4946650" cy="167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" name="Slide Number Placeholder 1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idx="1"/>
          </p:nvPr>
        </p:nvSpPr>
        <p:spPr>
          <a:xfrm>
            <a:off x="428625" y="507960"/>
            <a:ext cx="8358188" cy="60611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Then              is just three separate equations: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 can solve  these using the same methods we have been discussing for motion in one dimension.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681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68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683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68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685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686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687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68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689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690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691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69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693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69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695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6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697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6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0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0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02" name="Rectangle 9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7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0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05" name="Rectangle 14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70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07" name="Rectangle 17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708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09" name="Rectangle 20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71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11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7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13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7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18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71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20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72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22" name="Rectangle 9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7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24" name="Rectangle 12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72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2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28" name="Rectangle 13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72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31" name="Rectangle 16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73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3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847674" y="1609709"/>
          <a:ext cx="322897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0" name="Equation" r:id="rId3" imgW="1549400" imgH="279400" progId="Equation.DSMT4">
                  <p:embed/>
                </p:oleObj>
              </mc:Choice>
              <mc:Fallback>
                <p:oleObj name="Equation" r:id="rId3" imgW="1549400" imgH="2794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674" y="1609709"/>
                        <a:ext cx="3228975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1649413" y="2427288"/>
          <a:ext cx="1535112" cy="206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1" name="Equation" r:id="rId5" imgW="736600" imgH="939800" progId="Equation.DSMT4">
                  <p:embed/>
                </p:oleObj>
              </mc:Choice>
              <mc:Fallback>
                <p:oleObj name="Equation" r:id="rId5" imgW="736600" imgH="93980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2427288"/>
                        <a:ext cx="1535112" cy="206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671" y="838200"/>
            <a:ext cx="8872658" cy="562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Constrained motion:</a:t>
            </a:r>
            <a:endParaRPr lang="en-US" i="1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When an object moves on a slippery surface there is a normal force that is always perpendicular to the motion.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Example: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The equations of motion can be written: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r>
              <a:rPr lang="en-US" dirty="0" smtClean="0"/>
              <a:t>where    is the reaction force that constrains the particle to move only on the surface.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3" name="Group 182"/>
          <p:cNvGrpSpPr/>
          <p:nvPr/>
        </p:nvGrpSpPr>
        <p:grpSpPr>
          <a:xfrm>
            <a:off x="6420045" y="3211222"/>
            <a:ext cx="1981934" cy="1387493"/>
            <a:chOff x="5557851" y="3355974"/>
            <a:chExt cx="1981934" cy="1387493"/>
          </a:xfrm>
        </p:grpSpPr>
        <p:grpSp>
          <p:nvGrpSpPr>
            <p:cNvPr id="13" name="Group 77"/>
            <p:cNvGrpSpPr/>
            <p:nvPr/>
          </p:nvGrpSpPr>
          <p:grpSpPr>
            <a:xfrm>
              <a:off x="5557851" y="3355974"/>
              <a:ext cx="1981934" cy="1387493"/>
              <a:chOff x="1577934" y="1659676"/>
              <a:chExt cx="1981934" cy="1387493"/>
            </a:xfrm>
          </p:grpSpPr>
          <p:cxnSp>
            <p:nvCxnSpPr>
              <p:cNvPr id="159" name="Straight Arrow Connector 158"/>
              <p:cNvCxnSpPr/>
              <p:nvPr/>
            </p:nvCxnSpPr>
            <p:spPr bwMode="auto">
              <a:xfrm>
                <a:off x="1577934" y="1659676"/>
                <a:ext cx="1643086" cy="1387493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" name="Group 46"/>
              <p:cNvGrpSpPr/>
              <p:nvPr/>
            </p:nvGrpSpPr>
            <p:grpSpPr>
              <a:xfrm rot="19365804">
                <a:off x="2064707" y="1673543"/>
                <a:ext cx="1495161" cy="956974"/>
                <a:chOff x="1278332" y="1138320"/>
                <a:chExt cx="2193354" cy="1355291"/>
              </a:xfrm>
            </p:grpSpPr>
            <p:sp>
              <p:nvSpPr>
                <p:cNvPr id="164" name="Rectangle 163"/>
                <p:cNvSpPr/>
                <p:nvPr/>
              </p:nvSpPr>
              <p:spPr>
                <a:xfrm rot="20936225">
                  <a:off x="1785016" y="1138320"/>
                  <a:ext cx="730259" cy="73026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5" name="Straight Arrow Connector 164"/>
                <p:cNvCxnSpPr/>
                <p:nvPr/>
              </p:nvCxnSpPr>
              <p:spPr>
                <a:xfrm rot="2234196">
                  <a:off x="2779689" y="1900234"/>
                  <a:ext cx="691997" cy="59337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Arrow Connector 165"/>
                <p:cNvCxnSpPr/>
                <p:nvPr/>
              </p:nvCxnSpPr>
              <p:spPr>
                <a:xfrm rot="2234196" flipV="1">
                  <a:off x="1278332" y="1188060"/>
                  <a:ext cx="723391" cy="634664"/>
                </a:xfrm>
                <a:prstGeom prst="straightConnector1">
                  <a:avLst/>
                </a:prstGeom>
                <a:ln>
                  <a:headEnd type="arrow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Arrow Connector 166"/>
                <p:cNvCxnSpPr/>
                <p:nvPr/>
              </p:nvCxnSpPr>
              <p:spPr>
                <a:xfrm rot="18434196" flipH="1">
                  <a:off x="1459535" y="1793959"/>
                  <a:ext cx="815241" cy="0"/>
                </a:xfrm>
                <a:prstGeom prst="straightConnector1">
                  <a:avLst/>
                </a:prstGeom>
                <a:ln>
                  <a:headEnd type="oval"/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aphicFrame>
          <p:nvGraphicFramePr>
            <p:cNvPr id="180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2525852"/>
                </p:ext>
              </p:extLst>
            </p:nvPr>
          </p:nvGraphicFramePr>
          <p:xfrm>
            <a:off x="7362378" y="3448690"/>
            <a:ext cx="146085" cy="230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444" name="Equation" r:id="rId4" imgW="126780" imgH="164814" progId="Equation.DSMT4">
                    <p:embed/>
                  </p:oleObj>
                </mc:Choice>
                <mc:Fallback>
                  <p:oleObj name="Equation" r:id="rId4" imgW="126780" imgH="164814" progId="Equation.DSMT4">
                    <p:embed/>
                    <p:pic>
                      <p:nvPicPr>
                        <p:cNvPr id="0" name="Picture 2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2378" y="3448690"/>
                          <a:ext cx="146085" cy="2301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1195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7887940"/>
                </p:ext>
              </p:extLst>
            </p:nvPr>
          </p:nvGraphicFramePr>
          <p:xfrm>
            <a:off x="6324624" y="4341825"/>
            <a:ext cx="360402" cy="233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445" name="Equation" r:id="rId6" imgW="241091" imgH="164957" progId="Equation.DSMT4">
                    <p:embed/>
                  </p:oleObj>
                </mc:Choice>
                <mc:Fallback>
                  <p:oleObj name="Equation" r:id="rId6" imgW="241091" imgH="164957" progId="Equation.DSMT4">
                    <p:embed/>
                    <p:pic>
                      <p:nvPicPr>
                        <p:cNvPr id="0" name="Picture 2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4624" y="4341825"/>
                          <a:ext cx="360402" cy="233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119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691856"/>
              </p:ext>
            </p:extLst>
          </p:nvPr>
        </p:nvGraphicFramePr>
        <p:xfrm>
          <a:off x="1431882" y="4048146"/>
          <a:ext cx="2794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46" name="Equation" r:id="rId8" imgW="1397000" imgH="419100" progId="Equation.DSMT4">
                  <p:embed/>
                </p:oleObj>
              </mc:Choice>
              <mc:Fallback>
                <p:oleObj name="Equation" r:id="rId8" imgW="1397000" imgH="419100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882" y="4048146"/>
                        <a:ext cx="2794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9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547302"/>
              </p:ext>
            </p:extLst>
          </p:nvPr>
        </p:nvGraphicFramePr>
        <p:xfrm>
          <a:off x="1115616" y="5049180"/>
          <a:ext cx="3048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47" name="Equation" r:id="rId10" imgW="152334" imgH="190417" progId="Equation.DSMT4">
                  <p:embed/>
                </p:oleObj>
              </mc:Choice>
              <mc:Fallback>
                <p:oleObj name="Equation" r:id="rId10" imgW="152334" imgH="190417" progId="Equation.DSMT4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5049180"/>
                        <a:ext cx="3048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" name="Slide Number Placeholder 1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155" name="Right Arrow 154"/>
          <p:cNvSpPr/>
          <p:nvPr/>
        </p:nvSpPr>
        <p:spPr>
          <a:xfrm>
            <a:off x="8718635" y="6432594"/>
            <a:ext cx="380977" cy="39211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96497" y="3107763"/>
            <a:ext cx="550573" cy="581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961" name="Straight Arrow Connector 40960"/>
          <p:cNvCxnSpPr/>
          <p:nvPr/>
        </p:nvCxnSpPr>
        <p:spPr>
          <a:xfrm>
            <a:off x="7387173" y="3620650"/>
            <a:ext cx="601540" cy="5678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312663"/>
              </p:ext>
            </p:extLst>
          </p:nvPr>
        </p:nvGraphicFramePr>
        <p:xfrm>
          <a:off x="7844201" y="4126994"/>
          <a:ext cx="85248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48" name="Equation" r:id="rId12" imgW="571252" imgH="203112" progId="Equation.DSMT4">
                  <p:embed/>
                </p:oleObj>
              </mc:Choice>
              <mc:Fallback>
                <p:oleObj name="Equation" r:id="rId12" imgW="571252" imgH="203112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4201" y="4126994"/>
                        <a:ext cx="852488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615058"/>
              </p:ext>
            </p:extLst>
          </p:nvPr>
        </p:nvGraphicFramePr>
        <p:xfrm>
          <a:off x="6261100" y="4005263"/>
          <a:ext cx="89058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49" name="Equation" r:id="rId14" imgW="596641" imgH="203112" progId="Equation.DSMT4">
                  <p:embed/>
                </p:oleObj>
              </mc:Choice>
              <mc:Fallback>
                <p:oleObj name="Equation" r:id="rId14" imgW="596641" imgH="203112" progId="Equation.DSMT4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100" y="4005263"/>
                        <a:ext cx="890588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978869"/>
              </p:ext>
            </p:extLst>
          </p:nvPr>
        </p:nvGraphicFramePr>
        <p:xfrm>
          <a:off x="7656968" y="2874401"/>
          <a:ext cx="246063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50" name="Equation" r:id="rId16" imgW="164885" imgH="164885" progId="Equation.DSMT4">
                  <p:embed/>
                </p:oleObj>
              </mc:Choice>
              <mc:Fallback>
                <p:oleObj name="Equation" r:id="rId16" imgW="164885" imgH="164885" progId="Equation.DSMT4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968" y="2874401"/>
                        <a:ext cx="246063" cy="23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flipH="1">
            <a:off x="6048164" y="4598715"/>
            <a:ext cx="20149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13109332">
            <a:off x="7921350" y="4085514"/>
            <a:ext cx="358075" cy="756084"/>
          </a:xfrm>
          <a:prstGeom prst="arc">
            <a:avLst>
              <a:gd name="adj1" fmla="val 17474179"/>
              <a:gd name="adj2" fmla="val 1947908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319865"/>
              </p:ext>
            </p:extLst>
          </p:nvPr>
        </p:nvGraphicFramePr>
        <p:xfrm>
          <a:off x="7593487" y="4358347"/>
          <a:ext cx="188912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51" name="Equation" r:id="rId18" imgW="126725" imgH="177415" progId="Equation.DSMT4">
                  <p:embed/>
                </p:oleObj>
              </mc:Choice>
              <mc:Fallback>
                <p:oleObj name="Equation" r:id="rId18" imgW="126725" imgH="177415" progId="Equation.DSMT4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3487" y="4358347"/>
                        <a:ext cx="188912" cy="2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4265" name="Object 7"/>
          <p:cNvGraphicFramePr>
            <a:graphicFrameLocks noChangeAspect="1"/>
          </p:cNvGraphicFramePr>
          <p:nvPr/>
        </p:nvGraphicFramePr>
        <p:xfrm>
          <a:off x="884187" y="836577"/>
          <a:ext cx="5080000" cy="537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8" name="Equation" r:id="rId3" imgW="2540000" imgH="2463800" progId="Equation.DSMT4">
                  <p:embed/>
                </p:oleObj>
              </mc:Choice>
              <mc:Fallback>
                <p:oleObj name="Equation" r:id="rId3" imgW="2540000" imgH="246380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187" y="836577"/>
                        <a:ext cx="5080000" cy="537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Slide Number Placeholder 1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28" y="836578"/>
            <a:ext cx="8872658" cy="562300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Example: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A particle is placed on top of a smooth sphere of radius a .</a:t>
            </a:r>
          </a:p>
          <a:p>
            <a:pPr marL="0" indent="0">
              <a:buNone/>
              <a:defRPr/>
            </a:pPr>
            <a:r>
              <a:rPr lang="en-US" sz="2400" dirty="0" smtClean="0"/>
              <a:t>If the particle is slightly disturbed, at what point will it leave the sphere?</a:t>
            </a:r>
            <a:endParaRPr lang="en-US" dirty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The potential energy can be expressed: V(z)=</a:t>
            </a:r>
            <a:r>
              <a:rPr lang="en-US" sz="2400" dirty="0" err="1" smtClean="0"/>
              <a:t>mgz</a:t>
            </a:r>
            <a:endParaRPr lang="en-US" sz="2400" dirty="0" smtClean="0"/>
          </a:p>
          <a:p>
            <a:pPr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If the initial velocity is </a:t>
            </a:r>
            <a:r>
              <a:rPr lang="en-US" sz="2400" i="1" dirty="0" smtClean="0">
                <a:latin typeface="Cambria Math" pitchFamily="18" charset="0"/>
                <a:ea typeface="Cambria Math" pitchFamily="18" charset="0"/>
              </a:rPr>
              <a:t>zero</a:t>
            </a:r>
            <a:r>
              <a:rPr lang="en-US" sz="2400" dirty="0" smtClean="0"/>
              <a:t>, then </a:t>
            </a:r>
            <a:r>
              <a:rPr lang="en-US" sz="2400" i="1" dirty="0" smtClean="0">
                <a:latin typeface="Cambria Math" pitchFamily="18" charset="0"/>
                <a:ea typeface="Cambria Math" pitchFamily="18" charset="0"/>
              </a:rPr>
              <a:t>E=mg 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119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258558"/>
              </p:ext>
            </p:extLst>
          </p:nvPr>
        </p:nvGraphicFramePr>
        <p:xfrm>
          <a:off x="665109" y="2516175"/>
          <a:ext cx="23876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8" name="Equation" r:id="rId4" imgW="1193800" imgH="393700" progId="Equation.DSMT4">
                  <p:embed/>
                </p:oleObj>
              </mc:Choice>
              <mc:Fallback>
                <p:oleObj name="Equation" r:id="rId4" imgW="1193800" imgH="393700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09" y="2516175"/>
                        <a:ext cx="23876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8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072336"/>
              </p:ext>
            </p:extLst>
          </p:nvPr>
        </p:nvGraphicFramePr>
        <p:xfrm>
          <a:off x="446088" y="4022725"/>
          <a:ext cx="4710112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9" name="Equation" r:id="rId6" imgW="2374560" imgH="609480" progId="Equation.DSMT4">
                  <p:embed/>
                </p:oleObj>
              </mc:Choice>
              <mc:Fallback>
                <p:oleObj name="Equation" r:id="rId6" imgW="2374560" imgH="609480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4022725"/>
                        <a:ext cx="4710112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234625"/>
              </p:ext>
            </p:extLst>
          </p:nvPr>
        </p:nvGraphicFramePr>
        <p:xfrm>
          <a:off x="592083" y="5838858"/>
          <a:ext cx="5476950" cy="86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0" name="Equation" r:id="rId8" imgW="2730500" imgH="393700" progId="Equation.DSMT4">
                  <p:embed/>
                </p:oleObj>
              </mc:Choice>
              <mc:Fallback>
                <p:oleObj name="Equation" r:id="rId8" imgW="2730500" imgH="393700" progId="Equation.DSMT4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083" y="5838858"/>
                        <a:ext cx="5476950" cy="86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9" name="Slide Number Placeholder 1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170" name="Right Arrow 169"/>
          <p:cNvSpPr/>
          <p:nvPr/>
        </p:nvSpPr>
        <p:spPr>
          <a:xfrm>
            <a:off x="8718635" y="6432594"/>
            <a:ext cx="380977" cy="39211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054884" y="2552688"/>
            <a:ext cx="648634" cy="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72400" y="21207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405865" y="3246435"/>
            <a:ext cx="5594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ndalus" pitchFamily="18" charset="-78"/>
                <a:cs typeface="Andalus" pitchFamily="18" charset="-78"/>
              </a:rPr>
              <a:t>R.L.</a:t>
            </a:r>
            <a:endParaRPr lang="en-US" dirty="0">
              <a:solidFill>
                <a:schemeClr val="accent2"/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73" name="Straight Arrow Connector 172"/>
          <p:cNvCxnSpPr/>
          <p:nvPr/>
        </p:nvCxnSpPr>
        <p:spPr>
          <a:xfrm rot="5400000" flipH="1" flipV="1">
            <a:off x="7602578" y="2260586"/>
            <a:ext cx="328619" cy="182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5377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423016"/>
              </p:ext>
            </p:extLst>
          </p:nvPr>
        </p:nvGraphicFramePr>
        <p:xfrm>
          <a:off x="7858170" y="2114532"/>
          <a:ext cx="158223" cy="182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1" name="Equation" r:id="rId10" imgW="164957" imgH="190335" progId="Equation.DSMT4">
                  <p:embed/>
                </p:oleObj>
              </mc:Choice>
              <mc:Fallback>
                <p:oleObj name="Equation" r:id="rId10" imgW="164957" imgH="190335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70" y="2114532"/>
                        <a:ext cx="158223" cy="182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1" name="Straight Arrow Connector 190"/>
          <p:cNvCxnSpPr/>
          <p:nvPr/>
        </p:nvCxnSpPr>
        <p:spPr>
          <a:xfrm>
            <a:off x="8478891" y="2333610"/>
            <a:ext cx="292104" cy="182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rot="5400000" flipH="1" flipV="1">
            <a:off x="8445057" y="2075340"/>
            <a:ext cx="286745" cy="219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25378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201662"/>
              </p:ext>
            </p:extLst>
          </p:nvPr>
        </p:nvGraphicFramePr>
        <p:xfrm>
          <a:off x="8697969" y="1931967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2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7969" y="1931967"/>
                        <a:ext cx="1270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9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737390"/>
              </p:ext>
            </p:extLst>
          </p:nvPr>
        </p:nvGraphicFramePr>
        <p:xfrm>
          <a:off x="8770995" y="2333610"/>
          <a:ext cx="163513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3" name="Equation" r:id="rId14" imgW="126780" imgH="215526" progId="Equation.DSMT4">
                  <p:embed/>
                </p:oleObj>
              </mc:Choice>
              <mc:Fallback>
                <p:oleObj name="Equation" r:id="rId14" imgW="126780" imgH="215526" progId="Equation.DSMT4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0995" y="2333610"/>
                        <a:ext cx="163513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rot="5400000">
            <a:off x="7237450" y="2589202"/>
            <a:ext cx="584206" cy="36513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6963217" y="3082511"/>
            <a:ext cx="511950" cy="3286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23" name="Straight Arrow Connector 41022"/>
          <p:cNvCxnSpPr/>
          <p:nvPr/>
        </p:nvCxnSpPr>
        <p:spPr>
          <a:xfrm>
            <a:off x="7675605" y="2589201"/>
            <a:ext cx="510744" cy="3301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164"/>
          <p:cNvSpPr/>
          <p:nvPr/>
        </p:nvSpPr>
        <p:spPr>
          <a:xfrm>
            <a:off x="7529553" y="2370123"/>
            <a:ext cx="255591" cy="255225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8" name="Picture 1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7529553" y="2771765"/>
            <a:ext cx="98128" cy="224291"/>
          </a:xfrm>
          <a:prstGeom prst="rect">
            <a:avLst/>
          </a:prstGeom>
          <a:noFill/>
        </p:spPr>
      </p:pic>
      <p:sp>
        <p:nvSpPr>
          <p:cNvPr id="219" name="Arc 218"/>
          <p:cNvSpPr/>
          <p:nvPr/>
        </p:nvSpPr>
        <p:spPr>
          <a:xfrm rot="10178237">
            <a:off x="7481363" y="2477279"/>
            <a:ext cx="407866" cy="313121"/>
          </a:xfrm>
          <a:prstGeom prst="arc">
            <a:avLst>
              <a:gd name="adj1" fmla="val 17136971"/>
              <a:gd name="adj2" fmla="val 199656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6" name="Object 1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881122"/>
              </p:ext>
            </p:extLst>
          </p:nvPr>
        </p:nvGraphicFramePr>
        <p:xfrm>
          <a:off x="8150274" y="2881305"/>
          <a:ext cx="433314" cy="146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4" name="Equation" r:id="rId17" imgW="571252" imgH="203112" progId="Equation.DSMT4">
                  <p:embed/>
                </p:oleObj>
              </mc:Choice>
              <mc:Fallback>
                <p:oleObj name="Equation" r:id="rId17" imgW="571252" imgH="203112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0274" y="2881305"/>
                        <a:ext cx="433314" cy="146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" name="Object 1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332868"/>
              </p:ext>
            </p:extLst>
          </p:nvPr>
        </p:nvGraphicFramePr>
        <p:xfrm>
          <a:off x="7054884" y="2735253"/>
          <a:ext cx="440394" cy="142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5" name="Equation" r:id="rId19" imgW="596641" imgH="203112" progId="Equation.DSMT4">
                  <p:embed/>
                </p:oleObj>
              </mc:Choice>
              <mc:Fallback>
                <p:oleObj name="Equation" r:id="rId19" imgW="596641" imgH="203112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884" y="2735253"/>
                        <a:ext cx="440394" cy="142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" name="Group 183"/>
          <p:cNvGrpSpPr/>
          <p:nvPr/>
        </p:nvGrpSpPr>
        <p:grpSpPr>
          <a:xfrm>
            <a:off x="5338773" y="2114532"/>
            <a:ext cx="3514764" cy="2335527"/>
            <a:chOff x="5010156" y="655317"/>
            <a:chExt cx="3514764" cy="2335527"/>
          </a:xfrm>
        </p:grpSpPr>
        <p:grpSp>
          <p:nvGrpSpPr>
            <p:cNvPr id="185" name="Group 49"/>
            <p:cNvGrpSpPr/>
            <p:nvPr/>
          </p:nvGrpSpPr>
          <p:grpSpPr>
            <a:xfrm>
              <a:off x="5010156" y="655317"/>
              <a:ext cx="3514764" cy="1386188"/>
              <a:chOff x="2846373" y="2846889"/>
              <a:chExt cx="3514764" cy="1386188"/>
            </a:xfrm>
          </p:grpSpPr>
          <p:cxnSp>
            <p:nvCxnSpPr>
              <p:cNvPr id="212" name="Straight Connector 211"/>
              <p:cNvCxnSpPr/>
              <p:nvPr/>
            </p:nvCxnSpPr>
            <p:spPr>
              <a:xfrm flipH="1">
                <a:off x="4562485" y="2846889"/>
                <a:ext cx="9516" cy="13853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0800000" flipV="1">
                <a:off x="2846373" y="4232284"/>
                <a:ext cx="3514764" cy="7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8" name="Arc 187"/>
            <p:cNvSpPr/>
            <p:nvPr/>
          </p:nvSpPr>
          <p:spPr>
            <a:xfrm>
              <a:off x="5521338" y="1055655"/>
              <a:ext cx="2409858" cy="1935189"/>
            </a:xfrm>
            <a:prstGeom prst="arc">
              <a:avLst>
                <a:gd name="adj1" fmla="val 10714313"/>
                <a:gd name="adj2" fmla="val 4414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Arrow Connector 188"/>
            <p:cNvCxnSpPr/>
            <p:nvPr/>
          </p:nvCxnSpPr>
          <p:spPr>
            <a:xfrm rot="16200000" flipV="1">
              <a:off x="5977752" y="1292989"/>
              <a:ext cx="766773" cy="730261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Group 204"/>
            <p:cNvGrpSpPr/>
            <p:nvPr/>
          </p:nvGrpSpPr>
          <p:grpSpPr>
            <a:xfrm rot="10800000">
              <a:off x="6580215" y="1618861"/>
              <a:ext cx="407866" cy="532184"/>
              <a:chOff x="5007044" y="2526840"/>
              <a:chExt cx="407866" cy="532184"/>
            </a:xfrm>
          </p:grpSpPr>
          <p:sp>
            <p:nvSpPr>
              <p:cNvPr id="209" name="Arc 208"/>
              <p:cNvSpPr/>
              <p:nvPr/>
            </p:nvSpPr>
            <p:spPr>
              <a:xfrm rot="9905925">
                <a:off x="5007044" y="2526840"/>
                <a:ext cx="407866" cy="313121"/>
              </a:xfrm>
              <a:prstGeom prst="arc">
                <a:avLst>
                  <a:gd name="adj1" fmla="val 16200000"/>
                  <a:gd name="adj2" fmla="val 1891251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1" name="Picture 1"/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22806" y="2844793"/>
                <a:ext cx="93726" cy="214231"/>
              </a:xfrm>
              <a:prstGeom prst="rect">
                <a:avLst/>
              </a:prstGeom>
              <a:noFill/>
            </p:spPr>
          </p:pic>
        </p:grpSp>
        <p:pic>
          <p:nvPicPr>
            <p:cNvPr id="194" name="Picture 13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61137" y="1458603"/>
              <a:ext cx="109539" cy="250375"/>
            </a:xfrm>
            <a:prstGeom prst="rect">
              <a:avLst/>
            </a:prstGeom>
            <a:noFill/>
          </p:spPr>
        </p:pic>
        <p:pic>
          <p:nvPicPr>
            <p:cNvPr id="196" name="Picture 15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16728" y="1020447"/>
              <a:ext cx="82644" cy="220383"/>
            </a:xfrm>
            <a:prstGeom prst="rect">
              <a:avLst/>
            </a:prstGeom>
            <a:noFill/>
          </p:spPr>
        </p:pic>
        <p:grpSp>
          <p:nvGrpSpPr>
            <p:cNvPr id="198" name="Group 209"/>
            <p:cNvGrpSpPr/>
            <p:nvPr/>
          </p:nvGrpSpPr>
          <p:grpSpPr>
            <a:xfrm>
              <a:off x="7310475" y="966137"/>
              <a:ext cx="1028948" cy="1003648"/>
              <a:chOff x="7310475" y="1075676"/>
              <a:chExt cx="1028948" cy="1003648"/>
            </a:xfrm>
          </p:grpSpPr>
          <p:grpSp>
            <p:nvGrpSpPr>
              <p:cNvPr id="199" name="Group 206"/>
              <p:cNvGrpSpPr/>
              <p:nvPr/>
            </p:nvGrpSpPr>
            <p:grpSpPr>
              <a:xfrm>
                <a:off x="7310475" y="1239525"/>
                <a:ext cx="153090" cy="839799"/>
                <a:chOff x="4567242" y="4306617"/>
                <a:chExt cx="153090" cy="839799"/>
              </a:xfrm>
            </p:grpSpPr>
            <p:pic>
              <p:nvPicPr>
                <p:cNvPr id="207" name="Picture 5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567242" y="4963851"/>
                  <a:ext cx="153090" cy="182565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08" name="Straight Arrow Connector 207"/>
                <p:cNvCxnSpPr/>
                <p:nvPr/>
              </p:nvCxnSpPr>
              <p:spPr>
                <a:xfrm rot="16200000" flipH="1">
                  <a:off x="4229497" y="4662619"/>
                  <a:ext cx="730260" cy="18255"/>
                </a:xfrm>
                <a:prstGeom prst="straightConnector1">
                  <a:avLst/>
                </a:prstGeom>
                <a:ln w="19050">
                  <a:solidFill>
                    <a:schemeClr val="accent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5" name="Straight Arrow Connector 204"/>
              <p:cNvCxnSpPr/>
              <p:nvPr/>
            </p:nvCxnSpPr>
            <p:spPr>
              <a:xfrm>
                <a:off x="7949723" y="1075676"/>
                <a:ext cx="256508" cy="14696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6" name="Picture 17"/>
              <p:cNvPicPr>
                <a:picLocks noChangeAspect="1" noChangeArrowheads="1"/>
              </p:cNvPicPr>
              <p:nvPr/>
            </p:nvPicPr>
            <p:blipFill>
              <a:blip r:embed="rId2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223300" y="1166499"/>
                <a:ext cx="116123" cy="265425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28" y="836578"/>
            <a:ext cx="8872658" cy="562300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We can express the position in polar coordinates: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The force of gravity has the components: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5288" name="Object 7"/>
          <p:cNvGraphicFramePr>
            <a:graphicFrameLocks noChangeAspect="1"/>
          </p:cNvGraphicFramePr>
          <p:nvPr/>
        </p:nvGraphicFramePr>
        <p:xfrm>
          <a:off x="508000" y="1308100"/>
          <a:ext cx="49784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72" name="Equation" r:id="rId4" imgW="2489200" imgH="1371600" progId="Equation.DSMT4">
                  <p:embed/>
                </p:oleObj>
              </mc:Choice>
              <mc:Fallback>
                <p:oleObj name="Equation" r:id="rId4" imgW="2489200" imgH="137160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1308100"/>
                        <a:ext cx="4978400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0407" name="Object 6"/>
          <p:cNvGraphicFramePr>
            <a:graphicFrameLocks noChangeAspect="1"/>
          </p:cNvGraphicFramePr>
          <p:nvPr/>
        </p:nvGraphicFramePr>
        <p:xfrm>
          <a:off x="876300" y="5156200"/>
          <a:ext cx="64770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73" name="Equation" r:id="rId6" imgW="3238500" imgH="508000" progId="Equation.DSMT4">
                  <p:embed/>
                </p:oleObj>
              </mc:Choice>
              <mc:Fallback>
                <p:oleObj name="Equation" r:id="rId6" imgW="3238500" imgH="508000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5156200"/>
                        <a:ext cx="64770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Slide Number Placeholder 1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148" name="Right Arrow 147"/>
          <p:cNvSpPr/>
          <p:nvPr/>
        </p:nvSpPr>
        <p:spPr>
          <a:xfrm>
            <a:off x="8718635" y="6432594"/>
            <a:ext cx="380977" cy="39211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28" y="5254649"/>
            <a:ext cx="8872658" cy="120492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The </a:t>
            </a:r>
            <a:r>
              <a:rPr lang="en-US" u="sng" dirty="0" smtClean="0"/>
              <a:t>reaction force (R) is </a:t>
            </a:r>
            <a:r>
              <a:rPr lang="en-US" i="1" u="sng" dirty="0" smtClean="0">
                <a:latin typeface="Cambria Math" pitchFamily="18" charset="0"/>
                <a:ea typeface="Cambria Math" pitchFamily="18" charset="0"/>
              </a:rPr>
              <a:t>zero</a:t>
            </a:r>
            <a:r>
              <a:rPr lang="en-US" dirty="0" smtClean="0"/>
              <a:t> when            , at which point the </a:t>
            </a:r>
            <a:r>
              <a:rPr lang="en-US" u="sng" dirty="0" smtClean="0"/>
              <a:t>particle leaves the sphere</a:t>
            </a:r>
            <a:r>
              <a:rPr lang="en-US" dirty="0" smtClean="0"/>
              <a:t>.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040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877751"/>
              </p:ext>
            </p:extLst>
          </p:nvPr>
        </p:nvGraphicFramePr>
        <p:xfrm>
          <a:off x="512763" y="717550"/>
          <a:ext cx="6146800" cy="424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95" name="Equation" r:id="rId4" imgW="3073320" imgH="1942920" progId="Equation.DSMT4">
                  <p:embed/>
                </p:oleObj>
              </mc:Choice>
              <mc:Fallback>
                <p:oleObj name="Equation" r:id="rId4" imgW="3073320" imgH="194292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717550"/>
                        <a:ext cx="6146800" cy="424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8" name="Object 6"/>
          <p:cNvGraphicFramePr>
            <a:graphicFrameLocks noChangeAspect="1"/>
          </p:cNvGraphicFramePr>
          <p:nvPr/>
        </p:nvGraphicFramePr>
        <p:xfrm>
          <a:off x="5484825" y="5072085"/>
          <a:ext cx="9144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96" name="Equation" r:id="rId6" imgW="457002" imgH="393529" progId="Equation.DSMT4">
                  <p:embed/>
                </p:oleObj>
              </mc:Choice>
              <mc:Fallback>
                <p:oleObj name="Equation" r:id="rId6" imgW="457002" imgH="393529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25" y="5072085"/>
                        <a:ext cx="9144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Slide Number Placeholder 1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28" y="836578"/>
            <a:ext cx="8872658" cy="562300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Example: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A ball of mass m &amp; radius b is rolling down a sphere of radius a. At what point will it leave the sphere ?</a:t>
            </a:r>
          </a:p>
          <a:p>
            <a:pPr>
              <a:buNone/>
              <a:defRPr/>
            </a:pPr>
            <a:r>
              <a:rPr lang="en-US" sz="2400" u="sng" dirty="0" smtClean="0"/>
              <a:t>Solution:</a:t>
            </a:r>
          </a:p>
          <a:p>
            <a:pPr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i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119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258558"/>
              </p:ext>
            </p:extLst>
          </p:nvPr>
        </p:nvGraphicFramePr>
        <p:xfrm>
          <a:off x="628596" y="2516175"/>
          <a:ext cx="5476875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7" name="Equation" r:id="rId4" imgW="2692080" imgH="2158920" progId="Equation.DSMT4">
                  <p:embed/>
                </p:oleObj>
              </mc:Choice>
              <mc:Fallback>
                <p:oleObj name="Equation" r:id="rId4" imgW="2692080" imgH="2158920" progId="Equation.DSMT4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596" y="2516175"/>
                        <a:ext cx="5476875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9" name="Slide Number Placeholder 1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170" name="Right Arrow 169"/>
          <p:cNvSpPr/>
          <p:nvPr/>
        </p:nvSpPr>
        <p:spPr>
          <a:xfrm>
            <a:off x="8718635" y="6432594"/>
            <a:ext cx="380977" cy="39211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172400" y="21207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25377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423016"/>
              </p:ext>
            </p:extLst>
          </p:nvPr>
        </p:nvGraphicFramePr>
        <p:xfrm>
          <a:off x="7566066" y="1858941"/>
          <a:ext cx="171450" cy="12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8" name="Equation" r:id="rId6" imgW="177480" imgH="126720" progId="Equation.DSMT4">
                  <p:embed/>
                </p:oleObj>
              </mc:Choice>
              <mc:Fallback>
                <p:oleObj name="Equation" r:id="rId6" imgW="177480" imgH="126720" progId="Equation.DSMT4">
                  <p:embed/>
                  <p:pic>
                    <p:nvPicPr>
                      <p:cNvPr id="0" name="Object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6066" y="1858941"/>
                        <a:ext cx="171450" cy="12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1" name="Straight Arrow Connector 190"/>
          <p:cNvCxnSpPr/>
          <p:nvPr/>
        </p:nvCxnSpPr>
        <p:spPr>
          <a:xfrm>
            <a:off x="8588430" y="2151045"/>
            <a:ext cx="292104" cy="182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rot="5400000" flipH="1" flipV="1">
            <a:off x="8554596" y="1929288"/>
            <a:ext cx="286745" cy="219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25378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201662"/>
              </p:ext>
            </p:extLst>
          </p:nvPr>
        </p:nvGraphicFramePr>
        <p:xfrm>
          <a:off x="8844021" y="1749402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9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4021" y="1749402"/>
                        <a:ext cx="1270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9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737390"/>
              </p:ext>
            </p:extLst>
          </p:nvPr>
        </p:nvGraphicFramePr>
        <p:xfrm>
          <a:off x="8844021" y="2260584"/>
          <a:ext cx="163513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0" name="Equation" r:id="rId10" imgW="126780" imgH="215526" progId="Equation.DSMT4">
                  <p:embed/>
                </p:oleObj>
              </mc:Choice>
              <mc:Fallback>
                <p:oleObj name="Equation" r:id="rId10" imgW="126780" imgH="215526" progId="Equation.DSMT4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4021" y="2260584"/>
                        <a:ext cx="163513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rot="5400000">
            <a:off x="7292221" y="2169304"/>
            <a:ext cx="584206" cy="40164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7017988" y="2553072"/>
            <a:ext cx="548463" cy="4016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23" name="Straight Arrow Connector 41022"/>
          <p:cNvCxnSpPr/>
          <p:nvPr/>
        </p:nvCxnSpPr>
        <p:spPr>
          <a:xfrm>
            <a:off x="7785144" y="2078019"/>
            <a:ext cx="510744" cy="3301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8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7639092" y="2297097"/>
            <a:ext cx="98128" cy="224291"/>
          </a:xfrm>
          <a:prstGeom prst="rect">
            <a:avLst/>
          </a:prstGeom>
          <a:noFill/>
        </p:spPr>
      </p:pic>
      <p:sp>
        <p:nvSpPr>
          <p:cNvPr id="219" name="Arc 218"/>
          <p:cNvSpPr/>
          <p:nvPr/>
        </p:nvSpPr>
        <p:spPr>
          <a:xfrm rot="10178237">
            <a:off x="7590902" y="2002610"/>
            <a:ext cx="407866" cy="313121"/>
          </a:xfrm>
          <a:prstGeom prst="arc">
            <a:avLst>
              <a:gd name="adj1" fmla="val 17136971"/>
              <a:gd name="adj2" fmla="val 199656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6" name="Object 1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881122"/>
              </p:ext>
            </p:extLst>
          </p:nvPr>
        </p:nvGraphicFramePr>
        <p:xfrm>
          <a:off x="8113761" y="2406636"/>
          <a:ext cx="433314" cy="146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1" name="Equation" r:id="rId13" imgW="571252" imgH="203112" progId="Equation.DSMT4">
                  <p:embed/>
                </p:oleObj>
              </mc:Choice>
              <mc:Fallback>
                <p:oleObj name="Equation" r:id="rId13" imgW="571252" imgH="203112" progId="Equation.DSMT4">
                  <p:embed/>
                  <p:pic>
                    <p:nvPicPr>
                      <p:cNvPr id="0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3761" y="2406636"/>
                        <a:ext cx="433314" cy="146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" name="Object 1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332868"/>
              </p:ext>
            </p:extLst>
          </p:nvPr>
        </p:nvGraphicFramePr>
        <p:xfrm>
          <a:off x="7091397" y="2333610"/>
          <a:ext cx="440394" cy="142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2" name="Equation" r:id="rId15" imgW="596641" imgH="203112" progId="Equation.DSMT4">
                  <p:embed/>
                </p:oleObj>
              </mc:Choice>
              <mc:Fallback>
                <p:oleObj name="Equation" r:id="rId15" imgW="596641" imgH="203112" progId="Equation.DSMT4">
                  <p:embed/>
                  <p:pic>
                    <p:nvPicPr>
                      <p:cNvPr id="0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397" y="2333610"/>
                        <a:ext cx="440394" cy="142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83"/>
          <p:cNvGrpSpPr/>
          <p:nvPr/>
        </p:nvGrpSpPr>
        <p:grpSpPr>
          <a:xfrm>
            <a:off x="5375286" y="1639863"/>
            <a:ext cx="3514764" cy="2335527"/>
            <a:chOff x="5010156" y="655317"/>
            <a:chExt cx="3514764" cy="2335527"/>
          </a:xfrm>
        </p:grpSpPr>
        <p:cxnSp>
          <p:nvCxnSpPr>
            <p:cNvPr id="213" name="Straight Connector 212"/>
            <p:cNvCxnSpPr/>
            <p:nvPr/>
          </p:nvCxnSpPr>
          <p:spPr>
            <a:xfrm rot="10800000" flipV="1">
              <a:off x="5010156" y="2040712"/>
              <a:ext cx="3514764" cy="7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8" name="Arc 187"/>
            <p:cNvSpPr/>
            <p:nvPr/>
          </p:nvSpPr>
          <p:spPr>
            <a:xfrm>
              <a:off x="5521338" y="1055655"/>
              <a:ext cx="2409858" cy="1935189"/>
            </a:xfrm>
            <a:prstGeom prst="arc">
              <a:avLst>
                <a:gd name="adj1" fmla="val 10714313"/>
                <a:gd name="adj2" fmla="val 4414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9" name="Straight Arrow Connector 188"/>
            <p:cNvCxnSpPr/>
            <p:nvPr/>
          </p:nvCxnSpPr>
          <p:spPr>
            <a:xfrm rot="16200000" flipV="1">
              <a:off x="5977752" y="1292989"/>
              <a:ext cx="766773" cy="730261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204"/>
            <p:cNvGrpSpPr/>
            <p:nvPr/>
          </p:nvGrpSpPr>
          <p:grpSpPr>
            <a:xfrm rot="10800000">
              <a:off x="6580215" y="1618861"/>
              <a:ext cx="407866" cy="532184"/>
              <a:chOff x="5007044" y="2526840"/>
              <a:chExt cx="407866" cy="532184"/>
            </a:xfrm>
          </p:grpSpPr>
          <p:sp>
            <p:nvSpPr>
              <p:cNvPr id="209" name="Arc 208"/>
              <p:cNvSpPr/>
              <p:nvPr/>
            </p:nvSpPr>
            <p:spPr>
              <a:xfrm rot="9905925">
                <a:off x="5007044" y="2526840"/>
                <a:ext cx="407866" cy="313121"/>
              </a:xfrm>
              <a:prstGeom prst="arc">
                <a:avLst>
                  <a:gd name="adj1" fmla="val 16200000"/>
                  <a:gd name="adj2" fmla="val 1891251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1" name="Picture 1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22806" y="2844793"/>
                <a:ext cx="93726" cy="214231"/>
              </a:xfrm>
              <a:prstGeom prst="rect">
                <a:avLst/>
              </a:prstGeom>
              <a:noFill/>
            </p:spPr>
          </p:pic>
        </p:grpSp>
        <p:pic>
          <p:nvPicPr>
            <p:cNvPr id="194" name="Picture 13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61137" y="1458603"/>
              <a:ext cx="109539" cy="250375"/>
            </a:xfrm>
            <a:prstGeom prst="rect">
              <a:avLst/>
            </a:prstGeom>
            <a:noFill/>
          </p:spPr>
        </p:pic>
        <p:pic>
          <p:nvPicPr>
            <p:cNvPr id="196" name="Picture 15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80215" y="655317"/>
              <a:ext cx="82644" cy="220383"/>
            </a:xfrm>
            <a:prstGeom prst="rect">
              <a:avLst/>
            </a:prstGeom>
            <a:noFill/>
          </p:spPr>
        </p:pic>
        <p:grpSp>
          <p:nvGrpSpPr>
            <p:cNvPr id="13" name="Group 209"/>
            <p:cNvGrpSpPr/>
            <p:nvPr/>
          </p:nvGrpSpPr>
          <p:grpSpPr>
            <a:xfrm>
              <a:off x="7383501" y="823625"/>
              <a:ext cx="809870" cy="1109647"/>
              <a:chOff x="7383501" y="933164"/>
              <a:chExt cx="809870" cy="1109647"/>
            </a:xfrm>
          </p:grpSpPr>
          <p:grpSp>
            <p:nvGrpSpPr>
              <p:cNvPr id="17" name="Group 206"/>
              <p:cNvGrpSpPr/>
              <p:nvPr/>
            </p:nvGrpSpPr>
            <p:grpSpPr>
              <a:xfrm>
                <a:off x="7383501" y="1203011"/>
                <a:ext cx="153090" cy="839800"/>
                <a:chOff x="4640268" y="4270103"/>
                <a:chExt cx="153090" cy="839800"/>
              </a:xfrm>
            </p:grpSpPr>
            <p:pic>
              <p:nvPicPr>
                <p:cNvPr id="207" name="Picture 5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640268" y="4927338"/>
                  <a:ext cx="153090" cy="182565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08" name="Straight Arrow Connector 207"/>
                <p:cNvCxnSpPr/>
                <p:nvPr/>
              </p:nvCxnSpPr>
              <p:spPr>
                <a:xfrm rot="16200000" flipH="1">
                  <a:off x="4339035" y="4607849"/>
                  <a:ext cx="693747" cy="18255"/>
                </a:xfrm>
                <a:prstGeom prst="straightConnector1">
                  <a:avLst/>
                </a:prstGeom>
                <a:ln w="19050">
                  <a:solidFill>
                    <a:schemeClr val="accent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5" name="Straight Arrow Connector 204"/>
              <p:cNvCxnSpPr/>
              <p:nvPr/>
            </p:nvCxnSpPr>
            <p:spPr>
              <a:xfrm>
                <a:off x="7820791" y="933164"/>
                <a:ext cx="256508" cy="14696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6" name="Picture 17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077248" y="947421"/>
                <a:ext cx="116123" cy="26542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85" name="Oval 184"/>
          <p:cNvSpPr/>
          <p:nvPr/>
        </p:nvSpPr>
        <p:spPr>
          <a:xfrm>
            <a:off x="7657348" y="1929123"/>
            <a:ext cx="255591" cy="25559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6252" name="Object 144"/>
          <p:cNvGraphicFramePr>
            <a:graphicFrameLocks noChangeAspect="1"/>
          </p:cNvGraphicFramePr>
          <p:nvPr/>
        </p:nvGraphicFramePr>
        <p:xfrm>
          <a:off x="7389813" y="1914525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3" name="Equation" r:id="rId21" imgW="164880" imgH="164880" progId="Equation.DSMT4">
                  <p:embed/>
                </p:oleObj>
              </mc:Choice>
              <mc:Fallback>
                <p:oleObj name="Equation" r:id="rId21" imgW="164880" imgH="1648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813" y="1914525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54" name="Object 144"/>
          <p:cNvGraphicFramePr>
            <a:graphicFrameLocks noChangeAspect="1"/>
          </p:cNvGraphicFramePr>
          <p:nvPr/>
        </p:nvGraphicFramePr>
        <p:xfrm>
          <a:off x="6945345" y="1895454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4" name="Equation" r:id="rId23" imgW="164880" imgH="164880" progId="Equation.DSMT4">
                  <p:embed/>
                </p:oleObj>
              </mc:Choice>
              <mc:Fallback>
                <p:oleObj name="Equation" r:id="rId23" imgW="164880" imgH="1648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5345" y="1895454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0" name="Straight Arrow Connector 209"/>
          <p:cNvCxnSpPr/>
          <p:nvPr/>
        </p:nvCxnSpPr>
        <p:spPr>
          <a:xfrm rot="5400000" flipH="1" flipV="1">
            <a:off x="6415908" y="2351867"/>
            <a:ext cx="135098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85" idx="7"/>
          </p:cNvCxnSpPr>
          <p:nvPr/>
        </p:nvCxnSpPr>
        <p:spPr>
          <a:xfrm flipV="1">
            <a:off x="7875509" y="1715736"/>
            <a:ext cx="148095" cy="250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71837"/>
              </p:ext>
            </p:extLst>
          </p:nvPr>
        </p:nvGraphicFramePr>
        <p:xfrm>
          <a:off x="7833564" y="1683356"/>
          <a:ext cx="158750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5" name="Equation" r:id="rId25" imgW="164957" imgH="190335" progId="Equation.DSMT4">
                  <p:embed/>
                </p:oleObj>
              </mc:Choice>
              <mc:Fallback>
                <p:oleObj name="Equation" r:id="rId25" imgW="164957" imgH="190335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3564" y="1683356"/>
                        <a:ext cx="158750" cy="18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graphicFrame>
        <p:nvGraphicFramePr>
          <p:cNvPr id="270338" name="Objec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105390"/>
              </p:ext>
            </p:extLst>
          </p:nvPr>
        </p:nvGraphicFramePr>
        <p:xfrm>
          <a:off x="665109" y="836577"/>
          <a:ext cx="4700587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0" name="Equation" r:id="rId3" imgW="2311200" imgH="2844720" progId="Equation.DSMT4">
                  <p:embed/>
                </p:oleObj>
              </mc:Choice>
              <mc:Fallback>
                <p:oleObj name="Equation" r:id="rId3" imgW="2311200" imgH="2844720" progId="Equation.DSMT4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09" y="836577"/>
                        <a:ext cx="4700587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graphicFrame>
        <p:nvGraphicFramePr>
          <p:cNvPr id="271362" name="Object 140"/>
          <p:cNvGraphicFramePr>
            <a:graphicFrameLocks noChangeAspect="1"/>
          </p:cNvGraphicFramePr>
          <p:nvPr/>
        </p:nvGraphicFramePr>
        <p:xfrm>
          <a:off x="971550" y="658813"/>
          <a:ext cx="7878763" cy="424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64" name="Equation" r:id="rId3" imgW="3873240" imgH="1930320" progId="Equation.DSMT4">
                  <p:embed/>
                </p:oleObj>
              </mc:Choice>
              <mc:Fallback>
                <p:oleObj name="Equation" r:id="rId3" imgW="3873240" imgH="1930320" progId="Equation.DSMT4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658813"/>
                        <a:ext cx="7878763" cy="424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28" y="836578"/>
            <a:ext cx="8872658" cy="5623001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400" u="sng" dirty="0" smtClean="0"/>
              <a:t>Another method:</a:t>
            </a:r>
            <a:endParaRPr lang="en-US" sz="2400" dirty="0" smtClean="0"/>
          </a:p>
          <a:p>
            <a:pPr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119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301073"/>
              </p:ext>
            </p:extLst>
          </p:nvPr>
        </p:nvGraphicFramePr>
        <p:xfrm>
          <a:off x="774648" y="1384272"/>
          <a:ext cx="5580063" cy="479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36" name="Equation" r:id="rId4" imgW="2743200" imgH="2184120" progId="Equation.DSMT4">
                  <p:embed/>
                </p:oleObj>
              </mc:Choice>
              <mc:Fallback>
                <p:oleObj name="Equation" r:id="rId4" imgW="2743200" imgH="2184120" progId="Equation.DSMT4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648" y="1384272"/>
                        <a:ext cx="5580063" cy="479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9" name="Slide Number Placeholder 1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170" name="Right Arrow 169"/>
          <p:cNvSpPr/>
          <p:nvPr/>
        </p:nvSpPr>
        <p:spPr>
          <a:xfrm>
            <a:off x="8718635" y="6432594"/>
            <a:ext cx="380977" cy="39211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172400" y="21207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graphicFrame>
        <p:nvGraphicFramePr>
          <p:cNvPr id="275458" name="Objec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999634"/>
              </p:ext>
            </p:extLst>
          </p:nvPr>
        </p:nvGraphicFramePr>
        <p:xfrm>
          <a:off x="822325" y="1019175"/>
          <a:ext cx="7877175" cy="376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0" name="Equation" r:id="rId3" imgW="3873240" imgH="1714320" progId="Equation.DSMT4">
                  <p:embed/>
                </p:oleObj>
              </mc:Choice>
              <mc:Fallback>
                <p:oleObj name="Equation" r:id="rId3" imgW="3873240" imgH="1714320" progId="Equation.DSMT4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1019175"/>
                        <a:ext cx="7877175" cy="376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idx="1"/>
          </p:nvPr>
        </p:nvSpPr>
        <p:spPr>
          <a:xfrm>
            <a:off x="428625" y="1055655"/>
            <a:ext cx="8358188" cy="98585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We also know that when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F=F(x), </a:t>
            </a:r>
            <a:r>
              <a:rPr lang="en-US" dirty="0" smtClean="0"/>
              <a:t>we can use the concept of potential energy to write: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681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68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683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68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685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686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687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68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689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690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691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69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693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69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695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6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697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6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0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0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02" name="Rectangle 9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7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0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05" name="Rectangle 14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70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07" name="Rectangle 17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708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09" name="Rectangle 20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71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11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7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13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7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18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71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20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72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22" name="Rectangle 9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7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24" name="Rectangle 12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72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2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28" name="Rectangle 13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72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31" name="Rectangle 16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73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873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8006" name="Object 6"/>
          <p:cNvGraphicFramePr>
            <a:graphicFrameLocks noChangeAspect="1"/>
          </p:cNvGraphicFramePr>
          <p:nvPr/>
        </p:nvGraphicFramePr>
        <p:xfrm>
          <a:off x="3221019" y="3867169"/>
          <a:ext cx="365125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72" name="Equation" r:id="rId3" imgW="1752600" imgH="431800" progId="Equation.DSMT4">
                  <p:embed/>
                </p:oleObj>
              </mc:Choice>
              <mc:Fallback>
                <p:oleObj name="Equation" r:id="rId3" imgW="1752600" imgH="43180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19" y="3867169"/>
                        <a:ext cx="3651250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7" name="Object 4"/>
          <p:cNvGraphicFramePr>
            <a:graphicFrameLocks noChangeAspect="1"/>
          </p:cNvGraphicFramePr>
          <p:nvPr/>
        </p:nvGraphicFramePr>
        <p:xfrm>
          <a:off x="665109" y="4765718"/>
          <a:ext cx="2884487" cy="183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73" name="Equation" r:id="rId5" imgW="1384300" imgH="838200" progId="Equation.DSMT4">
                  <p:embed/>
                </p:oleObj>
              </mc:Choice>
              <mc:Fallback>
                <p:oleObj name="Equation" r:id="rId5" imgW="1384300" imgH="838200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09" y="4765718"/>
                        <a:ext cx="2884487" cy="183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Slide Number Placeholder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0" y="830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1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8017" name="Rectangle 17"/>
          <p:cNvSpPr>
            <a:spLocks noChangeArrowheads="1"/>
          </p:cNvSpPr>
          <p:nvPr/>
        </p:nvSpPr>
        <p:spPr bwMode="auto">
          <a:xfrm>
            <a:off x="0" y="7647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1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8018" name="Picture 1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1780" y="2096852"/>
            <a:ext cx="1463675" cy="625475"/>
          </a:xfrm>
          <a:prstGeom prst="rect">
            <a:avLst/>
          </a:prstGeom>
          <a:noFill/>
        </p:spPr>
      </p:pic>
      <p:sp>
        <p:nvSpPr>
          <p:cNvPr id="128026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8028" name="Rectangle 28"/>
          <p:cNvSpPr>
            <a:spLocks noChangeArrowheads="1"/>
          </p:cNvSpPr>
          <p:nvPr/>
        </p:nvSpPr>
        <p:spPr bwMode="auto">
          <a:xfrm>
            <a:off x="0" y="1293425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29" name="Rectangle 29"/>
          <p:cNvSpPr>
            <a:spLocks noChangeArrowheads="1"/>
          </p:cNvSpPr>
          <p:nvPr/>
        </p:nvSpPr>
        <p:spPr bwMode="auto">
          <a:xfrm>
            <a:off x="0" y="2063363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30" name="Rectangle 30"/>
          <p:cNvSpPr>
            <a:spLocks noChangeArrowheads="1"/>
          </p:cNvSpPr>
          <p:nvPr/>
        </p:nvSpPr>
        <p:spPr bwMode="auto">
          <a:xfrm>
            <a:off x="0" y="2809488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31" name="Rectangle 31"/>
          <p:cNvSpPr>
            <a:spLocks noChangeArrowheads="1"/>
          </p:cNvSpPr>
          <p:nvPr/>
        </p:nvSpPr>
        <p:spPr bwMode="auto">
          <a:xfrm>
            <a:off x="0" y="34655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37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8039" name="Rectangle 39"/>
          <p:cNvSpPr>
            <a:spLocks noChangeArrowheads="1"/>
          </p:cNvSpPr>
          <p:nvPr/>
        </p:nvSpPr>
        <p:spPr bwMode="auto">
          <a:xfrm>
            <a:off x="0" y="1293425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40" name="Rectangle 40"/>
          <p:cNvSpPr>
            <a:spLocks noChangeArrowheads="1"/>
          </p:cNvSpPr>
          <p:nvPr/>
        </p:nvSpPr>
        <p:spPr bwMode="auto">
          <a:xfrm>
            <a:off x="0" y="2063363"/>
            <a:ext cx="2551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42" name="Rectangle 42"/>
          <p:cNvSpPr>
            <a:spLocks noChangeArrowheads="1"/>
          </p:cNvSpPr>
          <p:nvPr/>
        </p:nvSpPr>
        <p:spPr bwMode="auto">
          <a:xfrm>
            <a:off x="0" y="34655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45" name="Rectangle 45"/>
          <p:cNvSpPr>
            <a:spLocks noChangeArrowheads="1"/>
          </p:cNvSpPr>
          <p:nvPr/>
        </p:nvSpPr>
        <p:spPr bwMode="auto">
          <a:xfrm>
            <a:off x="0" y="9010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46" name="Rectangle 46"/>
          <p:cNvSpPr>
            <a:spLocks noChangeArrowheads="1"/>
          </p:cNvSpPr>
          <p:nvPr/>
        </p:nvSpPr>
        <p:spPr bwMode="auto">
          <a:xfrm>
            <a:off x="0" y="836225"/>
            <a:ext cx="2712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52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8053" name="Rectangle 5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54" name="Rectangle 54"/>
          <p:cNvSpPr>
            <a:spLocks noChangeArrowheads="1"/>
          </p:cNvSpPr>
          <p:nvPr/>
        </p:nvSpPr>
        <p:spPr bwMode="auto">
          <a:xfrm>
            <a:off x="0" y="1430308"/>
            <a:ext cx="242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55" name="Rectangle 55"/>
          <p:cNvSpPr>
            <a:spLocks noChangeArrowheads="1"/>
          </p:cNvSpPr>
          <p:nvPr/>
        </p:nvSpPr>
        <p:spPr bwMode="auto">
          <a:xfrm>
            <a:off x="0" y="2420908"/>
            <a:ext cx="3577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56" name="Rectangle 56"/>
          <p:cNvSpPr>
            <a:spLocks noChangeArrowheads="1"/>
          </p:cNvSpPr>
          <p:nvPr/>
        </p:nvSpPr>
        <p:spPr bwMode="auto">
          <a:xfrm>
            <a:off x="0" y="3365470"/>
            <a:ext cx="3577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57" name="Rectangle 57"/>
          <p:cNvSpPr>
            <a:spLocks noChangeArrowheads="1"/>
          </p:cNvSpPr>
          <p:nvPr/>
        </p:nvSpPr>
        <p:spPr bwMode="auto">
          <a:xfrm>
            <a:off x="0" y="4281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59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8058" name="Picture 5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1660" y="2888940"/>
            <a:ext cx="5151438" cy="533400"/>
          </a:xfrm>
          <a:prstGeom prst="rect">
            <a:avLst/>
          </a:prstGeom>
          <a:noFill/>
        </p:spPr>
      </p:pic>
      <p:sp>
        <p:nvSpPr>
          <p:cNvPr id="128060" name="Rectangle 60"/>
          <p:cNvSpPr>
            <a:spLocks noChangeArrowheads="1"/>
          </p:cNvSpPr>
          <p:nvPr/>
        </p:nvSpPr>
        <p:spPr bwMode="auto">
          <a:xfrm>
            <a:off x="0" y="533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18" y="836578"/>
            <a:ext cx="8288451" cy="2628936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Projectile problem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The force is constant.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Three separate equations: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6433" name="Object 1"/>
          <p:cNvGraphicFramePr>
            <a:graphicFrameLocks noChangeAspect="1"/>
          </p:cNvGraphicFramePr>
          <p:nvPr/>
        </p:nvGraphicFramePr>
        <p:xfrm>
          <a:off x="787375" y="1311246"/>
          <a:ext cx="195897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99" name="Equation" r:id="rId3" imgW="939800" imgH="419100" progId="Equation.DSMT4">
                  <p:embed/>
                </p:oleObj>
              </mc:Choice>
              <mc:Fallback>
                <p:oleObj name="Equation" r:id="rId3" imgW="939800" imgH="41910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375" y="1311246"/>
                        <a:ext cx="1958975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4" name="Object 2"/>
          <p:cNvGraphicFramePr>
            <a:graphicFrameLocks noChangeAspect="1"/>
          </p:cNvGraphicFramePr>
          <p:nvPr/>
        </p:nvGraphicFramePr>
        <p:xfrm>
          <a:off x="4608513" y="2546376"/>
          <a:ext cx="1800225" cy="281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00" name="Equation" r:id="rId5" imgW="863600" imgH="1282700" progId="Equation.DSMT4">
                  <p:embed/>
                </p:oleObj>
              </mc:Choice>
              <mc:Fallback>
                <p:oleObj name="Equation" r:id="rId5" imgW="863600" imgH="12827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513" y="2546376"/>
                        <a:ext cx="1800225" cy="281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Slide Number Placeholder 1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46" name="Right Arrow 145"/>
          <p:cNvSpPr/>
          <p:nvPr/>
        </p:nvSpPr>
        <p:spPr>
          <a:xfrm>
            <a:off x="8718635" y="6432594"/>
            <a:ext cx="380977" cy="39211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18" y="836577"/>
            <a:ext cx="8288451" cy="5623001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Linear Air Resistance: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This can be written: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6434" name="Object 2"/>
          <p:cNvGraphicFramePr>
            <a:graphicFrameLocks noChangeAspect="1"/>
          </p:cNvGraphicFramePr>
          <p:nvPr/>
        </p:nvGraphicFramePr>
        <p:xfrm>
          <a:off x="1708136" y="1274733"/>
          <a:ext cx="187801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83" name="Equation" r:id="rId3" imgW="901700" imgH="457200" progId="Equation.DSMT4">
                  <p:embed/>
                </p:oleObj>
              </mc:Choice>
              <mc:Fallback>
                <p:oleObj name="Equation" r:id="rId3" imgW="901700" imgH="457200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36" y="1274733"/>
                        <a:ext cx="1878013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2" name="Object 2"/>
          <p:cNvGraphicFramePr>
            <a:graphicFrameLocks noChangeAspect="1"/>
          </p:cNvGraphicFramePr>
          <p:nvPr/>
        </p:nvGraphicFramePr>
        <p:xfrm>
          <a:off x="1727198" y="2114532"/>
          <a:ext cx="26987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84" name="Equation" r:id="rId5" imgW="1295400" imgH="393700" progId="Equation.DSMT4">
                  <p:embed/>
                </p:oleObj>
              </mc:Choice>
              <mc:Fallback>
                <p:oleObj name="Equation" r:id="rId5" imgW="1295400" imgH="393700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198" y="2114532"/>
                        <a:ext cx="2698750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3" name="Object 5"/>
          <p:cNvGraphicFramePr>
            <a:graphicFrameLocks noChangeAspect="1"/>
          </p:cNvGraphicFramePr>
          <p:nvPr/>
        </p:nvGraphicFramePr>
        <p:xfrm>
          <a:off x="1714541" y="3648075"/>
          <a:ext cx="585152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85" name="Equation" r:id="rId7" imgW="2806700" imgH="419100" progId="Equation.DSMT4">
                  <p:embed/>
                </p:oleObj>
              </mc:Choice>
              <mc:Fallback>
                <p:oleObj name="Equation" r:id="rId7" imgW="2806700" imgH="419100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41" y="3648075"/>
                        <a:ext cx="5851525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4" name="Object 6"/>
          <p:cNvGraphicFramePr>
            <a:graphicFrameLocks noChangeAspect="1"/>
          </p:cNvGraphicFramePr>
          <p:nvPr/>
        </p:nvGraphicFramePr>
        <p:xfrm>
          <a:off x="3621131" y="4706955"/>
          <a:ext cx="4127500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86" name="Equation" r:id="rId9" imgW="1981200" imgH="698500" progId="Equation.DSMT4">
                  <p:embed/>
                </p:oleObj>
              </mc:Choice>
              <mc:Fallback>
                <p:oleObj name="Equation" r:id="rId9" imgW="1981200" imgH="698500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131" y="4706955"/>
                        <a:ext cx="4127500" cy="1538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Slide Number Placeholder 1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48" name="Right Arrow 147"/>
          <p:cNvSpPr/>
          <p:nvPr/>
        </p:nvSpPr>
        <p:spPr>
          <a:xfrm>
            <a:off x="8718635" y="6432594"/>
            <a:ext cx="380977" cy="39211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66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62133"/>
              </p:ext>
            </p:extLst>
          </p:nvPr>
        </p:nvGraphicFramePr>
        <p:xfrm>
          <a:off x="746125" y="684213"/>
          <a:ext cx="2989263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44" name="Equation" r:id="rId3" imgW="1435100" imgH="1930400" progId="Equation.DSMT4">
                  <p:embed/>
                </p:oleObj>
              </mc:Choice>
              <mc:Fallback>
                <p:oleObj name="Equation" r:id="rId3" imgW="1435100" imgH="193040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684213"/>
                        <a:ext cx="2989263" cy="424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443042"/>
              </p:ext>
            </p:extLst>
          </p:nvPr>
        </p:nvGraphicFramePr>
        <p:xfrm>
          <a:off x="4830763" y="665163"/>
          <a:ext cx="3544887" cy="619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45" name="Equation" r:id="rId5" imgW="1701800" imgH="2819400" progId="Equation.DSMT4">
                  <p:embed/>
                </p:oleObj>
              </mc:Choice>
              <mc:Fallback>
                <p:oleObj name="Equation" r:id="rId5" imgW="1701800" imgH="2819400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0763" y="665163"/>
                        <a:ext cx="3544887" cy="619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1" name="Straight Connector 150"/>
          <p:cNvCxnSpPr/>
          <p:nvPr/>
        </p:nvCxnSpPr>
        <p:spPr>
          <a:xfrm rot="16200000" flipH="1">
            <a:off x="1177901" y="3682981"/>
            <a:ext cx="620399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16200000" flipH="1">
            <a:off x="1141386" y="3682982"/>
            <a:ext cx="620399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16200000" flipH="1">
            <a:off x="1104873" y="3682982"/>
            <a:ext cx="620399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6" name="Slide Number Placeholder 1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48" name="Right Arrow 147"/>
          <p:cNvSpPr/>
          <p:nvPr/>
        </p:nvSpPr>
        <p:spPr>
          <a:xfrm>
            <a:off x="8718635" y="6432594"/>
            <a:ext cx="380977" cy="39211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18" y="836578"/>
            <a:ext cx="8288451" cy="1058876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Make sure you know how to solve problems like this</a:t>
            </a:r>
            <a:r>
              <a:rPr lang="en-US" i="1" dirty="0" smtClean="0"/>
              <a:t>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i="1" dirty="0" smtClean="0"/>
              <a:t>  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F=f(v)</a:t>
            </a:r>
            <a:r>
              <a:rPr lang="en-US" i="1" dirty="0" smtClean="0"/>
              <a:t>.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6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8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8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0" name="Rectangle 17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2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4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9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09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4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0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1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3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4101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47" name="Rectangle 7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49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7702" name="Object 6"/>
          <p:cNvGraphicFramePr>
            <a:graphicFrameLocks noChangeAspect="1"/>
          </p:cNvGraphicFramePr>
          <p:nvPr/>
        </p:nvGraphicFramePr>
        <p:xfrm>
          <a:off x="701622" y="1933608"/>
          <a:ext cx="4764088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35" name="Equation" r:id="rId3" imgW="2286000" imgH="1778000" progId="Equation.DSMT4">
                  <p:embed/>
                </p:oleObj>
              </mc:Choice>
              <mc:Fallback>
                <p:oleObj name="Equation" r:id="rId3" imgW="2286000" imgH="177800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22" y="1933608"/>
                        <a:ext cx="4764088" cy="3905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EC2F-79A6-42C2-B4C5-0483EF9F552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45" name="Right Arrow 144"/>
          <p:cNvSpPr/>
          <p:nvPr/>
        </p:nvSpPr>
        <p:spPr>
          <a:xfrm>
            <a:off x="8718635" y="6432594"/>
            <a:ext cx="380977" cy="39211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6769</TotalTime>
  <Words>1278</Words>
  <Application>Microsoft Office PowerPoint</Application>
  <PresentationFormat>On-screen Show (4:3)</PresentationFormat>
  <Paragraphs>404</Paragraphs>
  <Slides>49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Flow</vt:lpstr>
      <vt:lpstr>Equation</vt:lpstr>
      <vt:lpstr>MathType 6.0 Equation</vt:lpstr>
      <vt:lpstr>Classical Mechanics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Najah</dc:creator>
  <cp:lastModifiedBy>Graduate Studies</cp:lastModifiedBy>
  <cp:revision>1300</cp:revision>
  <dcterms:created xsi:type="dcterms:W3CDTF">2010-06-13T05:44:00Z</dcterms:created>
  <dcterms:modified xsi:type="dcterms:W3CDTF">2011-11-01T12:49:05Z</dcterms:modified>
</cp:coreProperties>
</file>