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62"/>
  </p:notesMasterIdLst>
  <p:handoutMasterIdLst>
    <p:handoutMasterId r:id="rId63"/>
  </p:handoutMasterIdLst>
  <p:sldIdLst>
    <p:sldId id="256" r:id="rId2"/>
    <p:sldId id="266" r:id="rId3"/>
    <p:sldId id="280" r:id="rId4"/>
    <p:sldId id="267" r:id="rId5"/>
    <p:sldId id="268" r:id="rId6"/>
    <p:sldId id="282" r:id="rId7"/>
    <p:sldId id="283" r:id="rId8"/>
    <p:sldId id="314" r:id="rId9"/>
    <p:sldId id="315" r:id="rId10"/>
    <p:sldId id="316" r:id="rId11"/>
    <p:sldId id="276" r:id="rId12"/>
    <p:sldId id="338" r:id="rId13"/>
    <p:sldId id="289" r:id="rId14"/>
    <p:sldId id="290" r:id="rId15"/>
    <p:sldId id="279" r:id="rId16"/>
    <p:sldId id="342" r:id="rId17"/>
    <p:sldId id="301" r:id="rId18"/>
    <p:sldId id="319" r:id="rId19"/>
    <p:sldId id="339" r:id="rId20"/>
    <p:sldId id="320" r:id="rId21"/>
    <p:sldId id="343" r:id="rId22"/>
    <p:sldId id="340" r:id="rId23"/>
    <p:sldId id="344" r:id="rId24"/>
    <p:sldId id="324" r:id="rId25"/>
    <p:sldId id="345" r:id="rId26"/>
    <p:sldId id="341" r:id="rId27"/>
    <p:sldId id="346" r:id="rId28"/>
    <p:sldId id="347" r:id="rId29"/>
    <p:sldId id="348" r:id="rId30"/>
    <p:sldId id="349" r:id="rId31"/>
    <p:sldId id="350" r:id="rId32"/>
    <p:sldId id="351" r:id="rId33"/>
    <p:sldId id="352" r:id="rId34"/>
    <p:sldId id="353" r:id="rId35"/>
    <p:sldId id="354" r:id="rId36"/>
    <p:sldId id="355" r:id="rId37"/>
    <p:sldId id="356" r:id="rId38"/>
    <p:sldId id="357" r:id="rId39"/>
    <p:sldId id="358" r:id="rId40"/>
    <p:sldId id="359" r:id="rId41"/>
    <p:sldId id="360" r:id="rId42"/>
    <p:sldId id="361" r:id="rId43"/>
    <p:sldId id="362" r:id="rId44"/>
    <p:sldId id="363" r:id="rId45"/>
    <p:sldId id="365" r:id="rId46"/>
    <p:sldId id="364" r:id="rId47"/>
    <p:sldId id="366" r:id="rId48"/>
    <p:sldId id="367" r:id="rId49"/>
    <p:sldId id="368" r:id="rId50"/>
    <p:sldId id="369" r:id="rId51"/>
    <p:sldId id="370" r:id="rId52"/>
    <p:sldId id="371" r:id="rId53"/>
    <p:sldId id="372" r:id="rId54"/>
    <p:sldId id="373" r:id="rId55"/>
    <p:sldId id="374" r:id="rId56"/>
    <p:sldId id="375" r:id="rId57"/>
    <p:sldId id="376" r:id="rId58"/>
    <p:sldId id="377" r:id="rId59"/>
    <p:sldId id="378" r:id="rId60"/>
    <p:sldId id="379"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54" autoAdjust="0"/>
  </p:normalViewPr>
  <p:slideViewPr>
    <p:cSldViewPr>
      <p:cViewPr varScale="1">
        <p:scale>
          <a:sx n="74" d="100"/>
          <a:sy n="74" d="100"/>
        </p:scale>
        <p:origin x="-10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9.wmf"/><Relationship Id="rId2" Type="http://schemas.openxmlformats.org/officeDocument/2006/relationships/image" Target="../media/image198.wmf"/><Relationship Id="rId1" Type="http://schemas.openxmlformats.org/officeDocument/2006/relationships/image" Target="../media/image197.wmf"/><Relationship Id="rId4" Type="http://schemas.openxmlformats.org/officeDocument/2006/relationships/image" Target="../media/image20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03.wmf"/><Relationship Id="rId2" Type="http://schemas.openxmlformats.org/officeDocument/2006/relationships/image" Target="../media/image202.wmf"/><Relationship Id="rId1" Type="http://schemas.openxmlformats.org/officeDocument/2006/relationships/image" Target="../media/image201.wmf"/><Relationship Id="rId4" Type="http://schemas.openxmlformats.org/officeDocument/2006/relationships/image" Target="../media/image20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0.wmf"/><Relationship Id="rId2" Type="http://schemas.openxmlformats.org/officeDocument/2006/relationships/image" Target="../media/image209.wmf"/><Relationship Id="rId1" Type="http://schemas.openxmlformats.org/officeDocument/2006/relationships/image" Target="../media/image20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12.wmf"/><Relationship Id="rId2" Type="http://schemas.openxmlformats.org/officeDocument/2006/relationships/image" Target="../media/image211.wmf"/><Relationship Id="rId1" Type="http://schemas.openxmlformats.org/officeDocument/2006/relationships/image" Target="../media/image20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15.wmf"/><Relationship Id="rId2" Type="http://schemas.openxmlformats.org/officeDocument/2006/relationships/image" Target="../media/image214.wmf"/><Relationship Id="rId1" Type="http://schemas.openxmlformats.org/officeDocument/2006/relationships/image" Target="../media/image213.wmf"/><Relationship Id="rId5" Type="http://schemas.openxmlformats.org/officeDocument/2006/relationships/image" Target="../media/image217.wmf"/><Relationship Id="rId4" Type="http://schemas.openxmlformats.org/officeDocument/2006/relationships/image" Target="../media/image21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21.wmf"/><Relationship Id="rId2" Type="http://schemas.openxmlformats.org/officeDocument/2006/relationships/image" Target="../media/image220.wmf"/><Relationship Id="rId1" Type="http://schemas.openxmlformats.org/officeDocument/2006/relationships/image" Target="../media/image219.wmf"/><Relationship Id="rId5" Type="http://schemas.openxmlformats.org/officeDocument/2006/relationships/image" Target="../media/image223.wmf"/><Relationship Id="rId4" Type="http://schemas.openxmlformats.org/officeDocument/2006/relationships/image" Target="../media/image22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5.wmf"/><Relationship Id="rId1" Type="http://schemas.openxmlformats.org/officeDocument/2006/relationships/image" Target="../media/image22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27.wmf"/><Relationship Id="rId1" Type="http://schemas.openxmlformats.org/officeDocument/2006/relationships/image" Target="../media/image22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33.wmf"/><Relationship Id="rId2" Type="http://schemas.openxmlformats.org/officeDocument/2006/relationships/image" Target="../media/image232.wmf"/><Relationship Id="rId1" Type="http://schemas.openxmlformats.org/officeDocument/2006/relationships/image" Target="../media/image23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5.wmf"/><Relationship Id="rId1" Type="http://schemas.openxmlformats.org/officeDocument/2006/relationships/image" Target="../media/image2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6.wmf"/><Relationship Id="rId7" Type="http://schemas.openxmlformats.org/officeDocument/2006/relationships/image" Target="../media/image160.wmf"/><Relationship Id="rId2" Type="http://schemas.openxmlformats.org/officeDocument/2006/relationships/image" Target="../media/image155.wmf"/><Relationship Id="rId1" Type="http://schemas.openxmlformats.org/officeDocument/2006/relationships/image" Target="../media/image154.wmf"/><Relationship Id="rId6" Type="http://schemas.openxmlformats.org/officeDocument/2006/relationships/image" Target="../media/image159.wmf"/><Relationship Id="rId5" Type="http://schemas.openxmlformats.org/officeDocument/2006/relationships/image" Target="../media/image158.wmf"/><Relationship Id="rId4" Type="http://schemas.openxmlformats.org/officeDocument/2006/relationships/image" Target="../media/image15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238.wmf"/><Relationship Id="rId2" Type="http://schemas.openxmlformats.org/officeDocument/2006/relationships/image" Target="../media/image237.wmf"/><Relationship Id="rId1" Type="http://schemas.openxmlformats.org/officeDocument/2006/relationships/image" Target="../media/image236.wmf"/><Relationship Id="rId5" Type="http://schemas.openxmlformats.org/officeDocument/2006/relationships/image" Target="../media/image240.wmf"/><Relationship Id="rId4" Type="http://schemas.openxmlformats.org/officeDocument/2006/relationships/image" Target="../media/image239.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43.wmf"/><Relationship Id="rId2" Type="http://schemas.openxmlformats.org/officeDocument/2006/relationships/image" Target="../media/image242.wmf"/><Relationship Id="rId1" Type="http://schemas.openxmlformats.org/officeDocument/2006/relationships/image" Target="../media/image241.wmf"/><Relationship Id="rId6" Type="http://schemas.openxmlformats.org/officeDocument/2006/relationships/image" Target="../media/image246.wmf"/><Relationship Id="rId5" Type="http://schemas.openxmlformats.org/officeDocument/2006/relationships/image" Target="../media/image245.wmf"/><Relationship Id="rId4" Type="http://schemas.openxmlformats.org/officeDocument/2006/relationships/image" Target="../media/image24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249.wmf"/><Relationship Id="rId2" Type="http://schemas.openxmlformats.org/officeDocument/2006/relationships/image" Target="../media/image248.wmf"/><Relationship Id="rId1" Type="http://schemas.openxmlformats.org/officeDocument/2006/relationships/image" Target="../media/image247.wmf"/><Relationship Id="rId6" Type="http://schemas.openxmlformats.org/officeDocument/2006/relationships/image" Target="../media/image252.wmf"/><Relationship Id="rId5" Type="http://schemas.openxmlformats.org/officeDocument/2006/relationships/image" Target="../media/image251.wmf"/><Relationship Id="rId4" Type="http://schemas.openxmlformats.org/officeDocument/2006/relationships/image" Target="../media/image2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255.wmf"/><Relationship Id="rId2" Type="http://schemas.openxmlformats.org/officeDocument/2006/relationships/image" Target="../media/image254.wmf"/><Relationship Id="rId1" Type="http://schemas.openxmlformats.org/officeDocument/2006/relationships/image" Target="../media/image253.wmf"/><Relationship Id="rId5" Type="http://schemas.openxmlformats.org/officeDocument/2006/relationships/image" Target="../media/image257.wmf"/><Relationship Id="rId4" Type="http://schemas.openxmlformats.org/officeDocument/2006/relationships/image" Target="../media/image25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260.wmf"/><Relationship Id="rId2" Type="http://schemas.openxmlformats.org/officeDocument/2006/relationships/image" Target="../media/image259.wmf"/><Relationship Id="rId1" Type="http://schemas.openxmlformats.org/officeDocument/2006/relationships/image" Target="../media/image25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6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2.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63.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64.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267.wmf"/><Relationship Id="rId1" Type="http://schemas.openxmlformats.org/officeDocument/2006/relationships/image" Target="../media/image26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67.wmf"/><Relationship Id="rId3" Type="http://schemas.openxmlformats.org/officeDocument/2006/relationships/image" Target="../media/image162.wmf"/><Relationship Id="rId7" Type="http://schemas.openxmlformats.org/officeDocument/2006/relationships/image" Target="../media/image166.wmf"/><Relationship Id="rId2" Type="http://schemas.openxmlformats.org/officeDocument/2006/relationships/image" Target="../media/image161.wmf"/><Relationship Id="rId1" Type="http://schemas.openxmlformats.org/officeDocument/2006/relationships/image" Target="../media/image155.wmf"/><Relationship Id="rId6" Type="http://schemas.openxmlformats.org/officeDocument/2006/relationships/image" Target="../media/image165.wmf"/><Relationship Id="rId5" Type="http://schemas.openxmlformats.org/officeDocument/2006/relationships/image" Target="../media/image164.wmf"/><Relationship Id="rId4" Type="http://schemas.openxmlformats.org/officeDocument/2006/relationships/image" Target="../media/image163.wmf"/><Relationship Id="rId9" Type="http://schemas.openxmlformats.org/officeDocument/2006/relationships/image" Target="../media/image16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55.wmf"/><Relationship Id="rId6" Type="http://schemas.openxmlformats.org/officeDocument/2006/relationships/image" Target="../media/image173.wmf"/><Relationship Id="rId5" Type="http://schemas.openxmlformats.org/officeDocument/2006/relationships/image" Target="../media/image172.wmf"/><Relationship Id="rId4" Type="http://schemas.openxmlformats.org/officeDocument/2006/relationships/image" Target="../media/image17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5.wmf"/><Relationship Id="rId7" Type="http://schemas.openxmlformats.org/officeDocument/2006/relationships/image" Target="../media/image179.wmf"/><Relationship Id="rId2" Type="http://schemas.openxmlformats.org/officeDocument/2006/relationships/image" Target="../media/image174.wmf"/><Relationship Id="rId1" Type="http://schemas.openxmlformats.org/officeDocument/2006/relationships/image" Target="../media/image155.wmf"/><Relationship Id="rId6" Type="http://schemas.openxmlformats.org/officeDocument/2006/relationships/image" Target="../media/image178.wmf"/><Relationship Id="rId5" Type="http://schemas.openxmlformats.org/officeDocument/2006/relationships/image" Target="../media/image177.wmf"/><Relationship Id="rId4" Type="http://schemas.openxmlformats.org/officeDocument/2006/relationships/image" Target="../media/image17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2.wmf"/><Relationship Id="rId2" Type="http://schemas.openxmlformats.org/officeDocument/2006/relationships/image" Target="../media/image181.wmf"/><Relationship Id="rId1" Type="http://schemas.openxmlformats.org/officeDocument/2006/relationships/image" Target="../media/image180.wmf"/><Relationship Id="rId4" Type="http://schemas.openxmlformats.org/officeDocument/2006/relationships/image" Target="../media/image18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6.wmf"/><Relationship Id="rId2" Type="http://schemas.openxmlformats.org/officeDocument/2006/relationships/image" Target="../media/image185.wmf"/><Relationship Id="rId1" Type="http://schemas.openxmlformats.org/officeDocument/2006/relationships/image" Target="../media/image184.wmf"/><Relationship Id="rId5" Type="http://schemas.openxmlformats.org/officeDocument/2006/relationships/image" Target="../media/image188.wmf"/><Relationship Id="rId4" Type="http://schemas.openxmlformats.org/officeDocument/2006/relationships/image" Target="../media/image18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5.wmf"/><Relationship Id="rId2" Type="http://schemas.openxmlformats.org/officeDocument/2006/relationships/image" Target="../media/image194.wmf"/><Relationship Id="rId1" Type="http://schemas.openxmlformats.org/officeDocument/2006/relationships/image" Target="../media/image193.wmf"/><Relationship Id="rId4" Type="http://schemas.openxmlformats.org/officeDocument/2006/relationships/image" Target="../media/image19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337824-DE58-4C77-BD2D-3E91DF2BB389}" type="datetimeFigureOut">
              <a:rPr lang="en-US" smtClean="0"/>
              <a:pPr/>
              <a:t>12/1/2011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3A70C9-793B-4923-8AB8-6FBA3E7D0AF9}" type="slidenum">
              <a:rPr lang="en-US" smtClean="0"/>
              <a:pPr/>
              <a:t>‹#›</a:t>
            </a:fld>
            <a:endParaRPr lang="en-US"/>
          </a:p>
        </p:txBody>
      </p:sp>
    </p:spTree>
    <p:extLst>
      <p:ext uri="{BB962C8B-B14F-4D97-AF65-F5344CB8AC3E}">
        <p14:creationId xmlns:p14="http://schemas.microsoft.com/office/powerpoint/2010/main" val="2039759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51F08-9655-42B1-92CE-944CD7215477}"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24467-2AAC-40AE-A203-A29D1BEAE922}" type="slidenum">
              <a:rPr lang="en-US" smtClean="0"/>
              <a:pPr/>
              <a:t>‹#›</a:t>
            </a:fld>
            <a:endParaRPr lang="en-US"/>
          </a:p>
        </p:txBody>
      </p:sp>
    </p:spTree>
    <p:extLst>
      <p:ext uri="{BB962C8B-B14F-4D97-AF65-F5344CB8AC3E}">
        <p14:creationId xmlns:p14="http://schemas.microsoft.com/office/powerpoint/2010/main" val="247664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F24467-2AAC-40AE-A203-A29D1BEAE92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F24467-2AAC-40AE-A203-A29D1BEAE922}"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9F50F8B-6E13-4739-9D1A-0AE176185E04}" type="datetime1">
              <a:rPr lang="en-US" smtClean="0"/>
              <a:pPr>
                <a:defRPr/>
              </a:pPr>
              <a:t>12/1/2011</a:t>
            </a:fld>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A3F78C07-6D0A-4F72-BEE8-2726FD6F004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1730875-08AF-474A-943B-ABC4F784DD27}" type="datetime1">
              <a:rPr lang="en-US" smtClean="0"/>
              <a:pPr>
                <a:defRPr/>
              </a:pPr>
              <a:t>12/1/2011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E9B993F-3A53-4508-8E08-D91B0564346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DD8EA66-1C53-4DE5-9E92-2AD270DF07ED}" type="datetime1">
              <a:rPr lang="en-US" smtClean="0"/>
              <a:pPr>
                <a:defRPr/>
              </a:pPr>
              <a:t>12/1/2011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8758767-03EC-4BF8-A5EC-A7B21630549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4C8FAEC-264C-40C7-A87F-F80486A5A4CB}" type="datetime1">
              <a:rPr lang="en-US" smtClean="0"/>
              <a:pPr>
                <a:defRPr/>
              </a:pPr>
              <a:t>12/1/2011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B2EC2F-79A6-42C2-B4C5-0483EF9F55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4485F675-C160-4558-ADB7-B68B985942B2}" type="datetime1">
              <a:rPr lang="en-US" smtClean="0"/>
              <a:pPr>
                <a:defRPr/>
              </a:pPr>
              <a:t>12/1/2011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EB7595D-1C3B-48B5-B55D-62F508F58AD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6C85854-EBA6-4723-B34B-E784B2DB7745}" type="datetime1">
              <a:rPr lang="en-US" smtClean="0"/>
              <a:pPr>
                <a:defRPr/>
              </a:pPr>
              <a:t>12/1/2011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FE2B645-F11A-4483-AD73-C82268A2357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1CC0F8B5-9676-4691-A653-188086D3A2AB}" type="datetime1">
              <a:rPr lang="en-US" smtClean="0"/>
              <a:pPr>
                <a:defRPr/>
              </a:pPr>
              <a:t>12/1/2011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3C6AAD1-D6C9-4198-8D8B-530F215919C1}"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FABEF978-68B8-45E1-AA5D-77B8B52D5C43}" type="datetime1">
              <a:rPr lang="en-US" smtClean="0"/>
              <a:pPr>
                <a:defRPr/>
              </a:pPr>
              <a:t>12/1/2011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59DD59C-9F2E-43B7-9631-C28720B65F3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B0BEDBE-738E-4B71-900A-2622223C43DE}" type="datetime1">
              <a:rPr lang="en-US" smtClean="0"/>
              <a:pPr>
                <a:defRPr/>
              </a:pPr>
              <a:t>12/1/2011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7D359E2C-8294-4BF0-86FD-FEC51FB77FA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AC509F6-B913-454B-98D3-2BC96E798EA0}" type="datetime1">
              <a:rPr lang="en-US" smtClean="0"/>
              <a:pPr>
                <a:defRPr/>
              </a:pPr>
              <a:t>12/1/2011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67F0BA5-B4E8-4ADA-A1AD-6A94ECB3597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973AF1F-E338-42C0-AE0A-E9AC19E20A45}" type="datetime1">
              <a:rPr lang="en-US" smtClean="0"/>
              <a:pPr>
                <a:defRPr/>
              </a:pPr>
              <a:t>12/1/2011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C7D029E-768B-4F2F-8E6C-42B9C8B7A453}"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D1E1231-667C-4114-BE02-09F4272F1AA9}" type="datetime1">
              <a:rPr lang="en-US" smtClean="0"/>
              <a:pPr>
                <a:defRPr/>
              </a:pPr>
              <a:t>12/1/2011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7830C5A-BAD9-4528-93DB-A510A8E96014}"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3.png"/></Relationships>
</file>

<file path=ppt/slides/_rels/slide11.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12.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1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 Id="rId5" Type="http://schemas.openxmlformats.org/officeDocument/2006/relationships/image" Target="../media/image58.png"/><Relationship Id="rId4" Type="http://schemas.openxmlformats.org/officeDocument/2006/relationships/image" Target="../media/image57.png"/></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64.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15.xml.rels><?xml version="1.0" encoding="UTF-8" standalone="yes"?>
<Relationships xmlns="http://schemas.openxmlformats.org/package/2006/relationships"><Relationship Id="rId8" Type="http://schemas.openxmlformats.org/officeDocument/2006/relationships/image" Target="../media/image71.png"/><Relationship Id="rId13" Type="http://schemas.openxmlformats.org/officeDocument/2006/relationships/image" Target="../media/image76.png"/><Relationship Id="rId18" Type="http://schemas.openxmlformats.org/officeDocument/2006/relationships/image" Target="../media/image81.png"/><Relationship Id="rId3" Type="http://schemas.openxmlformats.org/officeDocument/2006/relationships/image" Target="../media/image66.png"/><Relationship Id="rId7" Type="http://schemas.openxmlformats.org/officeDocument/2006/relationships/image" Target="../media/image70.png"/><Relationship Id="rId12" Type="http://schemas.openxmlformats.org/officeDocument/2006/relationships/image" Target="../media/image75.png"/><Relationship Id="rId17" Type="http://schemas.openxmlformats.org/officeDocument/2006/relationships/image" Target="../media/image80.png"/><Relationship Id="rId2" Type="http://schemas.openxmlformats.org/officeDocument/2006/relationships/image" Target="../media/image65.png"/><Relationship Id="rId16"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69.png"/><Relationship Id="rId11" Type="http://schemas.openxmlformats.org/officeDocument/2006/relationships/image" Target="../media/image74.png"/><Relationship Id="rId5" Type="http://schemas.openxmlformats.org/officeDocument/2006/relationships/image" Target="../media/image68.png"/><Relationship Id="rId15" Type="http://schemas.openxmlformats.org/officeDocument/2006/relationships/image" Target="../media/image78.png"/><Relationship Id="rId10" Type="http://schemas.openxmlformats.org/officeDocument/2006/relationships/image" Target="../media/image73.png"/><Relationship Id="rId4" Type="http://schemas.openxmlformats.org/officeDocument/2006/relationships/image" Target="../media/image67.png"/><Relationship Id="rId9" Type="http://schemas.openxmlformats.org/officeDocument/2006/relationships/image" Target="../media/image72.png"/><Relationship Id="rId14" Type="http://schemas.openxmlformats.org/officeDocument/2006/relationships/image" Target="../media/image77.png"/></Relationships>
</file>

<file path=ppt/slides/_rels/slide16.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2.wmf"/><Relationship Id="rId5" Type="http://schemas.openxmlformats.org/officeDocument/2006/relationships/oleObject" Target="../embeddings/oleObject1.bin"/><Relationship Id="rId4" Type="http://schemas.openxmlformats.org/officeDocument/2006/relationships/image" Target="../media/image84.png"/></Relationships>
</file>

<file path=ppt/slides/_rels/slide17.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image" Target="../media/image8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93.png"/><Relationship Id="rId3" Type="http://schemas.openxmlformats.org/officeDocument/2006/relationships/image" Target="../media/image88.png"/><Relationship Id="rId7" Type="http://schemas.openxmlformats.org/officeDocument/2006/relationships/image" Target="../media/image92.png"/><Relationship Id="rId2" Type="http://schemas.openxmlformats.org/officeDocument/2006/relationships/image" Target="../media/image87.png"/><Relationship Id="rId1" Type="http://schemas.openxmlformats.org/officeDocument/2006/relationships/slideLayout" Target="../slideLayouts/slideLayout2.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19.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95.png"/><Relationship Id="rId7" Type="http://schemas.openxmlformats.org/officeDocument/2006/relationships/image" Target="../media/image99.png"/><Relationship Id="rId2" Type="http://schemas.openxmlformats.org/officeDocument/2006/relationships/image" Target="../media/image94.png"/><Relationship Id="rId1" Type="http://schemas.openxmlformats.org/officeDocument/2006/relationships/slideLayout" Target="../slideLayouts/slideLayout2.xml"/><Relationship Id="rId6" Type="http://schemas.openxmlformats.org/officeDocument/2006/relationships/image" Target="../media/image98.png"/><Relationship Id="rId5" Type="http://schemas.openxmlformats.org/officeDocument/2006/relationships/image" Target="../media/image97.png"/><Relationship Id="rId4" Type="http://schemas.openxmlformats.org/officeDocument/2006/relationships/image" Target="../media/image96.png"/><Relationship Id="rId9" Type="http://schemas.openxmlformats.org/officeDocument/2006/relationships/image" Target="../media/image10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108.png"/><Relationship Id="rId3" Type="http://schemas.openxmlformats.org/officeDocument/2006/relationships/image" Target="../media/image103.png"/><Relationship Id="rId7" Type="http://schemas.openxmlformats.org/officeDocument/2006/relationships/image" Target="../media/image107.png"/><Relationship Id="rId2" Type="http://schemas.openxmlformats.org/officeDocument/2006/relationships/image" Target="../media/image102.png"/><Relationship Id="rId1" Type="http://schemas.openxmlformats.org/officeDocument/2006/relationships/slideLayout" Target="../slideLayouts/slideLayout2.xml"/><Relationship Id="rId6" Type="http://schemas.openxmlformats.org/officeDocument/2006/relationships/image" Target="../media/image106.png"/><Relationship Id="rId5" Type="http://schemas.openxmlformats.org/officeDocument/2006/relationships/image" Target="../media/image105.png"/><Relationship Id="rId4" Type="http://schemas.openxmlformats.org/officeDocument/2006/relationships/image" Target="../media/image104.png"/></Relationships>
</file>

<file path=ppt/slides/_rels/slide21.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9.png"/><Relationship Id="rId1" Type="http://schemas.openxmlformats.org/officeDocument/2006/relationships/slideLayout" Target="../slideLayouts/slideLayout2.xml"/><Relationship Id="rId5" Type="http://schemas.openxmlformats.org/officeDocument/2006/relationships/image" Target="../media/image112.png"/><Relationship Id="rId4" Type="http://schemas.openxmlformats.org/officeDocument/2006/relationships/image" Target="../media/image111.png"/></Relationships>
</file>

<file path=ppt/slides/_rels/slide22.xml.rels><?xml version="1.0" encoding="UTF-8" standalone="yes"?>
<Relationships xmlns="http://schemas.openxmlformats.org/package/2006/relationships"><Relationship Id="rId3" Type="http://schemas.openxmlformats.org/officeDocument/2006/relationships/image" Target="../media/image114.png"/><Relationship Id="rId2" Type="http://schemas.openxmlformats.org/officeDocument/2006/relationships/image" Target="../media/image1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6.png"/><Relationship Id="rId2" Type="http://schemas.openxmlformats.org/officeDocument/2006/relationships/image" Target="../media/image1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8.png"/><Relationship Id="rId2" Type="http://schemas.openxmlformats.org/officeDocument/2006/relationships/image" Target="../media/image117.png"/><Relationship Id="rId1" Type="http://schemas.openxmlformats.org/officeDocument/2006/relationships/slideLayout" Target="../slideLayouts/slideLayout2.xml"/><Relationship Id="rId4" Type="http://schemas.openxmlformats.org/officeDocument/2006/relationships/image" Target="../media/image119.png"/></Relationships>
</file>

<file path=ppt/slides/_rels/slide25.xml.rels><?xml version="1.0" encoding="UTF-8" standalone="yes"?>
<Relationships xmlns="http://schemas.openxmlformats.org/package/2006/relationships"><Relationship Id="rId3" Type="http://schemas.openxmlformats.org/officeDocument/2006/relationships/image" Target="../media/image121.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24.png"/><Relationship Id="rId5" Type="http://schemas.openxmlformats.org/officeDocument/2006/relationships/image" Target="../media/image123.png"/><Relationship Id="rId4" Type="http://schemas.openxmlformats.org/officeDocument/2006/relationships/image" Target="../media/image122.png"/></Relationships>
</file>

<file path=ppt/slides/_rels/slide26.xml.rels><?xml version="1.0" encoding="UTF-8" standalone="yes"?>
<Relationships xmlns="http://schemas.openxmlformats.org/package/2006/relationships"><Relationship Id="rId3" Type="http://schemas.openxmlformats.org/officeDocument/2006/relationships/image" Target="../media/image125.png"/><Relationship Id="rId7" Type="http://schemas.openxmlformats.org/officeDocument/2006/relationships/image" Target="../media/image129.png"/><Relationship Id="rId2" Type="http://schemas.openxmlformats.org/officeDocument/2006/relationships/image" Target="../media/image105.png"/><Relationship Id="rId1" Type="http://schemas.openxmlformats.org/officeDocument/2006/relationships/slideLayout" Target="../slideLayouts/slideLayout2.xml"/><Relationship Id="rId6" Type="http://schemas.openxmlformats.org/officeDocument/2006/relationships/image" Target="../media/image128.png"/><Relationship Id="rId5" Type="http://schemas.openxmlformats.org/officeDocument/2006/relationships/image" Target="../media/image127.png"/><Relationship Id="rId4" Type="http://schemas.openxmlformats.org/officeDocument/2006/relationships/image" Target="../media/image126.png"/></Relationships>
</file>

<file path=ppt/slides/_rels/slide27.xml.rels><?xml version="1.0" encoding="UTF-8" standalone="yes"?>
<Relationships xmlns="http://schemas.openxmlformats.org/package/2006/relationships"><Relationship Id="rId3" Type="http://schemas.openxmlformats.org/officeDocument/2006/relationships/image" Target="../media/image131.png"/><Relationship Id="rId2" Type="http://schemas.openxmlformats.org/officeDocument/2006/relationships/image" Target="../media/image130.png"/><Relationship Id="rId1" Type="http://schemas.openxmlformats.org/officeDocument/2006/relationships/slideLayout" Target="../slideLayouts/slideLayout2.xml"/><Relationship Id="rId5" Type="http://schemas.openxmlformats.org/officeDocument/2006/relationships/image" Target="../media/image133.png"/><Relationship Id="rId4" Type="http://schemas.openxmlformats.org/officeDocument/2006/relationships/image" Target="../media/image132.png"/></Relationships>
</file>

<file path=ppt/slides/_rels/slide28.xml.rels><?xml version="1.0" encoding="UTF-8" standalone="yes"?>
<Relationships xmlns="http://schemas.openxmlformats.org/package/2006/relationships"><Relationship Id="rId3" Type="http://schemas.openxmlformats.org/officeDocument/2006/relationships/image" Target="../media/image135.png"/><Relationship Id="rId7" Type="http://schemas.openxmlformats.org/officeDocument/2006/relationships/image" Target="../media/image139.png"/><Relationship Id="rId2" Type="http://schemas.openxmlformats.org/officeDocument/2006/relationships/image" Target="../media/image134.png"/><Relationship Id="rId1" Type="http://schemas.openxmlformats.org/officeDocument/2006/relationships/slideLayout" Target="../slideLayouts/slideLayout2.xml"/><Relationship Id="rId6" Type="http://schemas.openxmlformats.org/officeDocument/2006/relationships/image" Target="../media/image138.png"/><Relationship Id="rId5" Type="http://schemas.openxmlformats.org/officeDocument/2006/relationships/image" Target="../media/image137.png"/><Relationship Id="rId4" Type="http://schemas.openxmlformats.org/officeDocument/2006/relationships/image" Target="../media/image136.png"/></Relationships>
</file>

<file path=ppt/slides/_rels/slide29.xml.rels><?xml version="1.0" encoding="UTF-8" standalone="yes"?>
<Relationships xmlns="http://schemas.openxmlformats.org/package/2006/relationships"><Relationship Id="rId3" Type="http://schemas.openxmlformats.org/officeDocument/2006/relationships/image" Target="../media/image141.png"/><Relationship Id="rId2" Type="http://schemas.openxmlformats.org/officeDocument/2006/relationships/image" Target="../media/image140.png"/><Relationship Id="rId1" Type="http://schemas.openxmlformats.org/officeDocument/2006/relationships/slideLayout" Target="../slideLayouts/slideLayout2.xml"/><Relationship Id="rId4" Type="http://schemas.openxmlformats.org/officeDocument/2006/relationships/image" Target="../media/image142.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144.png"/><Relationship Id="rId7" Type="http://schemas.openxmlformats.org/officeDocument/2006/relationships/image" Target="../media/image148.png"/><Relationship Id="rId2" Type="http://schemas.openxmlformats.org/officeDocument/2006/relationships/image" Target="../media/image143.png"/><Relationship Id="rId1" Type="http://schemas.openxmlformats.org/officeDocument/2006/relationships/slideLayout" Target="../slideLayouts/slideLayout2.xml"/><Relationship Id="rId6" Type="http://schemas.openxmlformats.org/officeDocument/2006/relationships/image" Target="../media/image147.png"/><Relationship Id="rId5" Type="http://schemas.openxmlformats.org/officeDocument/2006/relationships/image" Target="../media/image146.png"/><Relationship Id="rId4" Type="http://schemas.openxmlformats.org/officeDocument/2006/relationships/image" Target="../media/image145.png"/></Relationships>
</file>

<file path=ppt/slides/_rels/slide31.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49.png"/><Relationship Id="rId1" Type="http://schemas.openxmlformats.org/officeDocument/2006/relationships/slideLayout" Target="../slideLayouts/slideLayout2.xml"/><Relationship Id="rId6" Type="http://schemas.openxmlformats.org/officeDocument/2006/relationships/image" Target="../media/image153.png"/><Relationship Id="rId5" Type="http://schemas.openxmlformats.org/officeDocument/2006/relationships/image" Target="../media/image152.png"/><Relationship Id="rId4" Type="http://schemas.openxmlformats.org/officeDocument/2006/relationships/image" Target="../media/image151.png"/></Relationships>
</file>

<file path=ppt/slides/_rels/slide32.xml.rels><?xml version="1.0" encoding="UTF-8" standalone="yes"?>
<Relationships xmlns="http://schemas.openxmlformats.org/package/2006/relationships"><Relationship Id="rId8" Type="http://schemas.openxmlformats.org/officeDocument/2006/relationships/image" Target="../media/image156.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58.wmf"/><Relationship Id="rId2" Type="http://schemas.openxmlformats.org/officeDocument/2006/relationships/slideLayout" Target="../slideLayouts/slideLayout2.xml"/><Relationship Id="rId16" Type="http://schemas.openxmlformats.org/officeDocument/2006/relationships/image" Target="../media/image160.wmf"/><Relationship Id="rId1" Type="http://schemas.openxmlformats.org/officeDocument/2006/relationships/vmlDrawing" Target="../drawings/vmlDrawing2.vml"/><Relationship Id="rId6" Type="http://schemas.openxmlformats.org/officeDocument/2006/relationships/image" Target="../media/image155.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157.wmf"/><Relationship Id="rId4" Type="http://schemas.openxmlformats.org/officeDocument/2006/relationships/image" Target="../media/image154.wmf"/><Relationship Id="rId9" Type="http://schemas.openxmlformats.org/officeDocument/2006/relationships/oleObject" Target="../embeddings/oleObject5.bin"/><Relationship Id="rId14" Type="http://schemas.openxmlformats.org/officeDocument/2006/relationships/image" Target="../media/image159.wmf"/></Relationships>
</file>

<file path=ppt/slides/_rels/slide33.xml.rels><?xml version="1.0" encoding="UTF-8" standalone="yes"?>
<Relationships xmlns="http://schemas.openxmlformats.org/package/2006/relationships"><Relationship Id="rId8" Type="http://schemas.openxmlformats.org/officeDocument/2006/relationships/image" Target="../media/image162.wmf"/><Relationship Id="rId13" Type="http://schemas.openxmlformats.org/officeDocument/2006/relationships/oleObject" Target="../embeddings/oleObject14.bin"/><Relationship Id="rId18" Type="http://schemas.openxmlformats.org/officeDocument/2006/relationships/image" Target="../media/image167.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64.wmf"/><Relationship Id="rId17"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166.wmf"/><Relationship Id="rId20" Type="http://schemas.openxmlformats.org/officeDocument/2006/relationships/image" Target="../media/image168.wmf"/><Relationship Id="rId1" Type="http://schemas.openxmlformats.org/officeDocument/2006/relationships/vmlDrawing" Target="../drawings/vmlDrawing3.vml"/><Relationship Id="rId6" Type="http://schemas.openxmlformats.org/officeDocument/2006/relationships/image" Target="../media/image161.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63.wmf"/><Relationship Id="rId19" Type="http://schemas.openxmlformats.org/officeDocument/2006/relationships/oleObject" Target="../embeddings/oleObject17.bin"/><Relationship Id="rId4" Type="http://schemas.openxmlformats.org/officeDocument/2006/relationships/image" Target="../media/image155.wmf"/><Relationship Id="rId9" Type="http://schemas.openxmlformats.org/officeDocument/2006/relationships/oleObject" Target="../embeddings/oleObject12.bin"/><Relationship Id="rId14" Type="http://schemas.openxmlformats.org/officeDocument/2006/relationships/image" Target="../media/image165.wmf"/></Relationships>
</file>

<file path=ppt/slides/_rels/slide34.xml.rels><?xml version="1.0" encoding="UTF-8" standalone="yes"?>
<Relationships xmlns="http://schemas.openxmlformats.org/package/2006/relationships"><Relationship Id="rId8" Type="http://schemas.openxmlformats.org/officeDocument/2006/relationships/image" Target="../media/image170.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17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9.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171.wmf"/><Relationship Id="rId4" Type="http://schemas.openxmlformats.org/officeDocument/2006/relationships/image" Target="../media/image155.wmf"/><Relationship Id="rId9" Type="http://schemas.openxmlformats.org/officeDocument/2006/relationships/oleObject" Target="../embeddings/oleObject21.bin"/><Relationship Id="rId14" Type="http://schemas.openxmlformats.org/officeDocument/2006/relationships/image" Target="../media/image173.wmf"/></Relationships>
</file>

<file path=ppt/slides/_rels/slide35.xml.rels><?xml version="1.0" encoding="UTF-8" standalone="yes"?>
<Relationships xmlns="http://schemas.openxmlformats.org/package/2006/relationships"><Relationship Id="rId8" Type="http://schemas.openxmlformats.org/officeDocument/2006/relationships/image" Target="../media/image175.w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177.wmf"/><Relationship Id="rId2" Type="http://schemas.openxmlformats.org/officeDocument/2006/relationships/slideLayout" Target="../slideLayouts/slideLayout2.xml"/><Relationship Id="rId16" Type="http://schemas.openxmlformats.org/officeDocument/2006/relationships/image" Target="../media/image179.wmf"/><Relationship Id="rId1" Type="http://schemas.openxmlformats.org/officeDocument/2006/relationships/vmlDrawing" Target="../drawings/vmlDrawing5.vml"/><Relationship Id="rId6" Type="http://schemas.openxmlformats.org/officeDocument/2006/relationships/image" Target="../media/image174.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176.wmf"/><Relationship Id="rId4" Type="http://schemas.openxmlformats.org/officeDocument/2006/relationships/image" Target="../media/image155.wmf"/><Relationship Id="rId9" Type="http://schemas.openxmlformats.org/officeDocument/2006/relationships/oleObject" Target="../embeddings/oleObject27.bin"/><Relationship Id="rId14" Type="http://schemas.openxmlformats.org/officeDocument/2006/relationships/image" Target="../media/image178.wmf"/></Relationships>
</file>

<file path=ppt/slides/_rels/slide36.xml.rels><?xml version="1.0" encoding="UTF-8" standalone="yes"?>
<Relationships xmlns="http://schemas.openxmlformats.org/package/2006/relationships"><Relationship Id="rId8" Type="http://schemas.openxmlformats.org/officeDocument/2006/relationships/image" Target="../media/image18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1.wmf"/><Relationship Id="rId5" Type="http://schemas.openxmlformats.org/officeDocument/2006/relationships/oleObject" Target="../embeddings/oleObject32.bin"/><Relationship Id="rId10" Type="http://schemas.openxmlformats.org/officeDocument/2006/relationships/image" Target="../media/image183.wmf"/><Relationship Id="rId4" Type="http://schemas.openxmlformats.org/officeDocument/2006/relationships/image" Target="../media/image180.wmf"/><Relationship Id="rId9" Type="http://schemas.openxmlformats.org/officeDocument/2006/relationships/oleObject" Target="../embeddings/oleObject34.bin"/></Relationships>
</file>

<file path=ppt/slides/_rels/slide37.xml.rels><?xml version="1.0" encoding="UTF-8" standalone="yes"?>
<Relationships xmlns="http://schemas.openxmlformats.org/package/2006/relationships"><Relationship Id="rId8" Type="http://schemas.openxmlformats.org/officeDocument/2006/relationships/image" Target="../media/image186.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18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5.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187.wmf"/><Relationship Id="rId4" Type="http://schemas.openxmlformats.org/officeDocument/2006/relationships/image" Target="../media/image184.wmf"/><Relationship Id="rId9" Type="http://schemas.openxmlformats.org/officeDocument/2006/relationships/oleObject" Target="../embeddings/oleObject38.bin"/></Relationships>
</file>

<file path=ppt/slides/_rels/slide38.xml.rels><?xml version="1.0" encoding="UTF-8" standalone="yes"?>
<Relationships xmlns="http://schemas.openxmlformats.org/package/2006/relationships"><Relationship Id="rId8" Type="http://schemas.openxmlformats.org/officeDocument/2006/relationships/image" Target="../media/image192.png"/><Relationship Id="rId3" Type="http://schemas.openxmlformats.org/officeDocument/2006/relationships/oleObject" Target="../embeddings/oleObject40.bin"/><Relationship Id="rId7" Type="http://schemas.openxmlformats.org/officeDocument/2006/relationships/image" Target="../media/image191.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90.png"/><Relationship Id="rId5" Type="http://schemas.openxmlformats.org/officeDocument/2006/relationships/image" Target="../media/image189.png"/><Relationship Id="rId4" Type="http://schemas.openxmlformats.org/officeDocument/2006/relationships/image" Target="../media/image155.wmf"/></Relationships>
</file>

<file path=ppt/slides/_rels/slide39.xml.rels><?xml version="1.0" encoding="UTF-8" standalone="yes"?>
<Relationships xmlns="http://schemas.openxmlformats.org/package/2006/relationships"><Relationship Id="rId8" Type="http://schemas.openxmlformats.org/officeDocument/2006/relationships/image" Target="../media/image195.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94.wmf"/><Relationship Id="rId5" Type="http://schemas.openxmlformats.org/officeDocument/2006/relationships/oleObject" Target="../embeddings/oleObject42.bin"/><Relationship Id="rId10" Type="http://schemas.openxmlformats.org/officeDocument/2006/relationships/image" Target="../media/image196.wmf"/><Relationship Id="rId4" Type="http://schemas.openxmlformats.org/officeDocument/2006/relationships/image" Target="../media/image193.wmf"/><Relationship Id="rId9" Type="http://schemas.openxmlformats.org/officeDocument/2006/relationships/oleObject" Target="../embeddings/oleObject44.bin"/></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xml"/><Relationship Id="rId7" Type="http://schemas.openxmlformats.org/officeDocument/2006/relationships/image" Target="../media/image19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6.bin"/><Relationship Id="rId11" Type="http://schemas.openxmlformats.org/officeDocument/2006/relationships/image" Target="../media/image200.wmf"/><Relationship Id="rId5" Type="http://schemas.openxmlformats.org/officeDocument/2006/relationships/image" Target="../media/image197.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199.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206.png"/><Relationship Id="rId3" Type="http://schemas.openxmlformats.org/officeDocument/2006/relationships/notesSlide" Target="../notesSlides/notesSlide4.xml"/><Relationship Id="rId7" Type="http://schemas.openxmlformats.org/officeDocument/2006/relationships/image" Target="../media/image202.wmf"/><Relationship Id="rId12" Type="http://schemas.openxmlformats.org/officeDocument/2006/relationships/image" Target="../media/image205.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0.bin"/><Relationship Id="rId11" Type="http://schemas.openxmlformats.org/officeDocument/2006/relationships/image" Target="../media/image204.wmf"/><Relationship Id="rId5" Type="http://schemas.openxmlformats.org/officeDocument/2006/relationships/image" Target="../media/image201.wmf"/><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203.wmf"/><Relationship Id="rId14" Type="http://schemas.openxmlformats.org/officeDocument/2006/relationships/image" Target="../media/image207.png"/></Relationships>
</file>

<file path=ppt/slides/_rels/slide43.xml.rels><?xml version="1.0" encoding="UTF-8" standalone="yes"?>
<Relationships xmlns="http://schemas.openxmlformats.org/package/2006/relationships"><Relationship Id="rId8" Type="http://schemas.openxmlformats.org/officeDocument/2006/relationships/image" Target="../media/image210.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09.wmf"/><Relationship Id="rId5" Type="http://schemas.openxmlformats.org/officeDocument/2006/relationships/oleObject" Target="../embeddings/oleObject54.bin"/><Relationship Id="rId4" Type="http://schemas.openxmlformats.org/officeDocument/2006/relationships/image" Target="../media/image208.wmf"/></Relationships>
</file>

<file path=ppt/slides/_rels/slide44.xml.rels><?xml version="1.0" encoding="UTF-8" standalone="yes"?>
<Relationships xmlns="http://schemas.openxmlformats.org/package/2006/relationships"><Relationship Id="rId8" Type="http://schemas.openxmlformats.org/officeDocument/2006/relationships/image" Target="../media/image212.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11.wmf"/><Relationship Id="rId5" Type="http://schemas.openxmlformats.org/officeDocument/2006/relationships/oleObject" Target="../embeddings/oleObject57.bin"/><Relationship Id="rId4" Type="http://schemas.openxmlformats.org/officeDocument/2006/relationships/image" Target="../media/image208.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image" Target="../media/image217.wmf"/><Relationship Id="rId3" Type="http://schemas.openxmlformats.org/officeDocument/2006/relationships/oleObject" Target="../embeddings/oleObject59.bin"/><Relationship Id="rId7" Type="http://schemas.openxmlformats.org/officeDocument/2006/relationships/image" Target="../media/image218.png"/><Relationship Id="rId12"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14.wmf"/><Relationship Id="rId11" Type="http://schemas.openxmlformats.org/officeDocument/2006/relationships/image" Target="../media/image216.wmf"/><Relationship Id="rId5" Type="http://schemas.openxmlformats.org/officeDocument/2006/relationships/oleObject" Target="../embeddings/oleObject60.bin"/><Relationship Id="rId10" Type="http://schemas.openxmlformats.org/officeDocument/2006/relationships/oleObject" Target="../embeddings/oleObject62.bin"/><Relationship Id="rId4" Type="http://schemas.openxmlformats.org/officeDocument/2006/relationships/image" Target="../media/image213.wmf"/><Relationship Id="rId9" Type="http://schemas.openxmlformats.org/officeDocument/2006/relationships/image" Target="../media/image215.wmf"/></Relationships>
</file>

<file path=ppt/slides/_rels/slide46.xml.rels><?xml version="1.0" encoding="UTF-8" standalone="yes"?>
<Relationships xmlns="http://schemas.openxmlformats.org/package/2006/relationships"><Relationship Id="rId8" Type="http://schemas.openxmlformats.org/officeDocument/2006/relationships/image" Target="../media/image221.wmf"/><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223.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20.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222.wmf"/><Relationship Id="rId4" Type="http://schemas.openxmlformats.org/officeDocument/2006/relationships/image" Target="../media/image219.wmf"/><Relationship Id="rId9" Type="http://schemas.openxmlformats.org/officeDocument/2006/relationships/oleObject" Target="../embeddings/oleObject67.bin"/></Relationships>
</file>

<file path=ppt/slides/_rels/slide47.xml.rels><?xml version="1.0" encoding="UTF-8" standalone="yes"?>
<Relationships xmlns="http://schemas.openxmlformats.org/package/2006/relationships"><Relationship Id="rId8" Type="http://schemas.openxmlformats.org/officeDocument/2006/relationships/image" Target="../media/image225.wmf"/><Relationship Id="rId3" Type="http://schemas.openxmlformats.org/officeDocument/2006/relationships/notesSlide" Target="../notesSlides/notesSlide5.xml"/><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24.wmf"/><Relationship Id="rId5" Type="http://schemas.openxmlformats.org/officeDocument/2006/relationships/oleObject" Target="../embeddings/oleObject69.bin"/><Relationship Id="rId4" Type="http://schemas.openxmlformats.org/officeDocument/2006/relationships/image" Target="../media/image207.png"/></Relationships>
</file>

<file path=ppt/slides/_rels/slide48.xml.rels><?xml version="1.0" encoding="UTF-8" standalone="yes"?>
<Relationships xmlns="http://schemas.openxmlformats.org/package/2006/relationships"><Relationship Id="rId8" Type="http://schemas.openxmlformats.org/officeDocument/2006/relationships/image" Target="../media/image230.png"/><Relationship Id="rId3" Type="http://schemas.openxmlformats.org/officeDocument/2006/relationships/notesSlide" Target="../notesSlides/notesSlide6.xml"/><Relationship Id="rId7" Type="http://schemas.openxmlformats.org/officeDocument/2006/relationships/image" Target="../media/image229.png"/><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28.png"/><Relationship Id="rId5" Type="http://schemas.openxmlformats.org/officeDocument/2006/relationships/image" Target="../media/image226.wmf"/><Relationship Id="rId10" Type="http://schemas.openxmlformats.org/officeDocument/2006/relationships/image" Target="../media/image227.wmf"/><Relationship Id="rId4" Type="http://schemas.openxmlformats.org/officeDocument/2006/relationships/oleObject" Target="../embeddings/oleObject71.bin"/><Relationship Id="rId9" Type="http://schemas.openxmlformats.org/officeDocument/2006/relationships/oleObject" Target="../embeddings/oleObject72.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notesSlide" Target="../notesSlides/notesSlide7.xml"/><Relationship Id="rId7" Type="http://schemas.openxmlformats.org/officeDocument/2006/relationships/image" Target="../media/image23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74.bin"/><Relationship Id="rId5" Type="http://schemas.openxmlformats.org/officeDocument/2006/relationships/image" Target="../media/image231.wmf"/><Relationship Id="rId4" Type="http://schemas.openxmlformats.org/officeDocument/2006/relationships/oleObject" Target="../embeddings/oleObject73.bin"/><Relationship Id="rId9" Type="http://schemas.openxmlformats.org/officeDocument/2006/relationships/image" Target="../media/image233.wmf"/></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0.xml.rels><?xml version="1.0" encoding="UTF-8" standalone="yes"?>
<Relationships xmlns="http://schemas.openxmlformats.org/package/2006/relationships"><Relationship Id="rId8" Type="http://schemas.openxmlformats.org/officeDocument/2006/relationships/image" Target="../media/image234.wmf"/><Relationship Id="rId3" Type="http://schemas.openxmlformats.org/officeDocument/2006/relationships/image" Target="../media/image72.png"/><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6.png"/><Relationship Id="rId5" Type="http://schemas.openxmlformats.org/officeDocument/2006/relationships/image" Target="../media/image65.png"/><Relationship Id="rId10" Type="http://schemas.openxmlformats.org/officeDocument/2006/relationships/image" Target="../media/image235.wmf"/><Relationship Id="rId4" Type="http://schemas.openxmlformats.org/officeDocument/2006/relationships/image" Target="../media/image67.png"/><Relationship Id="rId9" Type="http://schemas.openxmlformats.org/officeDocument/2006/relationships/oleObject" Target="../embeddings/oleObject77.bin"/></Relationships>
</file>

<file path=ppt/slides/_rels/slide51.xml.rels><?xml version="1.0" encoding="UTF-8" standalone="yes"?>
<Relationships xmlns="http://schemas.openxmlformats.org/package/2006/relationships"><Relationship Id="rId8" Type="http://schemas.openxmlformats.org/officeDocument/2006/relationships/image" Target="../media/image238.wmf"/><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240.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37.wmf"/><Relationship Id="rId11" Type="http://schemas.openxmlformats.org/officeDocument/2006/relationships/oleObject" Target="../embeddings/oleObject82.bin"/><Relationship Id="rId5" Type="http://schemas.openxmlformats.org/officeDocument/2006/relationships/oleObject" Target="../embeddings/oleObject79.bin"/><Relationship Id="rId10" Type="http://schemas.openxmlformats.org/officeDocument/2006/relationships/image" Target="../media/image239.wmf"/><Relationship Id="rId4" Type="http://schemas.openxmlformats.org/officeDocument/2006/relationships/image" Target="../media/image236.wmf"/><Relationship Id="rId9" Type="http://schemas.openxmlformats.org/officeDocument/2006/relationships/oleObject" Target="../embeddings/oleObject81.bin"/></Relationships>
</file>

<file path=ppt/slides/_rels/slide52.xml.rels><?xml version="1.0" encoding="UTF-8" standalone="yes"?>
<Relationships xmlns="http://schemas.openxmlformats.org/package/2006/relationships"><Relationship Id="rId8" Type="http://schemas.openxmlformats.org/officeDocument/2006/relationships/image" Target="../media/image243.wmf"/><Relationship Id="rId13" Type="http://schemas.openxmlformats.org/officeDocument/2006/relationships/oleObject" Target="../embeddings/oleObject88.bin"/><Relationship Id="rId3" Type="http://schemas.openxmlformats.org/officeDocument/2006/relationships/oleObject" Target="../embeddings/oleObject83.bin"/><Relationship Id="rId7" Type="http://schemas.openxmlformats.org/officeDocument/2006/relationships/oleObject" Target="../embeddings/oleObject85.bin"/><Relationship Id="rId12" Type="http://schemas.openxmlformats.org/officeDocument/2006/relationships/image" Target="../media/image245.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42.wmf"/><Relationship Id="rId11" Type="http://schemas.openxmlformats.org/officeDocument/2006/relationships/oleObject" Target="../embeddings/oleObject87.bin"/><Relationship Id="rId5" Type="http://schemas.openxmlformats.org/officeDocument/2006/relationships/oleObject" Target="../embeddings/oleObject84.bin"/><Relationship Id="rId10" Type="http://schemas.openxmlformats.org/officeDocument/2006/relationships/image" Target="../media/image244.wmf"/><Relationship Id="rId4" Type="http://schemas.openxmlformats.org/officeDocument/2006/relationships/image" Target="../media/image241.wmf"/><Relationship Id="rId9" Type="http://schemas.openxmlformats.org/officeDocument/2006/relationships/oleObject" Target="../embeddings/oleObject86.bin"/><Relationship Id="rId14" Type="http://schemas.openxmlformats.org/officeDocument/2006/relationships/image" Target="../media/image246.wmf"/></Relationships>
</file>

<file path=ppt/slides/_rels/slide53.xml.rels><?xml version="1.0" encoding="UTF-8" standalone="yes"?>
<Relationships xmlns="http://schemas.openxmlformats.org/package/2006/relationships"><Relationship Id="rId8" Type="http://schemas.openxmlformats.org/officeDocument/2006/relationships/image" Target="../media/image249.wmf"/><Relationship Id="rId13"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image" Target="../media/image251.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248.wmf"/><Relationship Id="rId11" Type="http://schemas.openxmlformats.org/officeDocument/2006/relationships/oleObject" Target="../embeddings/oleObject93.bin"/><Relationship Id="rId5" Type="http://schemas.openxmlformats.org/officeDocument/2006/relationships/oleObject" Target="../embeddings/oleObject90.bin"/><Relationship Id="rId10" Type="http://schemas.openxmlformats.org/officeDocument/2006/relationships/image" Target="../media/image250.wmf"/><Relationship Id="rId4" Type="http://schemas.openxmlformats.org/officeDocument/2006/relationships/image" Target="../media/image247.wmf"/><Relationship Id="rId9" Type="http://schemas.openxmlformats.org/officeDocument/2006/relationships/oleObject" Target="../embeddings/oleObject92.bin"/><Relationship Id="rId14" Type="http://schemas.openxmlformats.org/officeDocument/2006/relationships/image" Target="../media/image252.wmf"/></Relationships>
</file>

<file path=ppt/slides/_rels/slide54.xml.rels><?xml version="1.0" encoding="UTF-8" standalone="yes"?>
<Relationships xmlns="http://schemas.openxmlformats.org/package/2006/relationships"><Relationship Id="rId8" Type="http://schemas.openxmlformats.org/officeDocument/2006/relationships/image" Target="../media/image255.wmf"/><Relationship Id="rId3" Type="http://schemas.openxmlformats.org/officeDocument/2006/relationships/oleObject" Target="../embeddings/oleObject95.bin"/><Relationship Id="rId7" Type="http://schemas.openxmlformats.org/officeDocument/2006/relationships/oleObject" Target="../embeddings/oleObject97.bin"/><Relationship Id="rId12" Type="http://schemas.openxmlformats.org/officeDocument/2006/relationships/image" Target="../media/image257.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254.wmf"/><Relationship Id="rId11" Type="http://schemas.openxmlformats.org/officeDocument/2006/relationships/oleObject" Target="../embeddings/oleObject99.bin"/><Relationship Id="rId5" Type="http://schemas.openxmlformats.org/officeDocument/2006/relationships/oleObject" Target="../embeddings/oleObject96.bin"/><Relationship Id="rId10" Type="http://schemas.openxmlformats.org/officeDocument/2006/relationships/image" Target="../media/image256.wmf"/><Relationship Id="rId4" Type="http://schemas.openxmlformats.org/officeDocument/2006/relationships/image" Target="../media/image253.wmf"/><Relationship Id="rId9" Type="http://schemas.openxmlformats.org/officeDocument/2006/relationships/oleObject" Target="../embeddings/oleObject98.bin"/></Relationships>
</file>

<file path=ppt/slides/_rels/slide55.xml.rels><?xml version="1.0" encoding="UTF-8" standalone="yes"?>
<Relationships xmlns="http://schemas.openxmlformats.org/package/2006/relationships"><Relationship Id="rId8" Type="http://schemas.openxmlformats.org/officeDocument/2006/relationships/image" Target="../media/image260.wmf"/><Relationship Id="rId3" Type="http://schemas.openxmlformats.org/officeDocument/2006/relationships/oleObject" Target="../embeddings/oleObject100.bin"/><Relationship Id="rId7"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259.wmf"/><Relationship Id="rId5" Type="http://schemas.openxmlformats.org/officeDocument/2006/relationships/oleObject" Target="../embeddings/oleObject101.bin"/><Relationship Id="rId4" Type="http://schemas.openxmlformats.org/officeDocument/2006/relationships/image" Target="../media/image258.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261.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262.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63.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06.bin"/><Relationship Id="rId7"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25.png"/><Relationship Id="rId5" Type="http://schemas.openxmlformats.org/officeDocument/2006/relationships/image" Target="../media/image265.gif"/><Relationship Id="rId4" Type="http://schemas.openxmlformats.org/officeDocument/2006/relationships/image" Target="../media/image264.wmf"/></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0.xml.rels><?xml version="1.0" encoding="UTF-8" standalone="yes"?>
<Relationships xmlns="http://schemas.openxmlformats.org/package/2006/relationships"><Relationship Id="rId8" Type="http://schemas.openxmlformats.org/officeDocument/2006/relationships/image" Target="../media/image269.png"/><Relationship Id="rId3" Type="http://schemas.openxmlformats.org/officeDocument/2006/relationships/oleObject" Target="../embeddings/oleObject107.bin"/><Relationship Id="rId7" Type="http://schemas.openxmlformats.org/officeDocument/2006/relationships/image" Target="../media/image268.png"/><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267.wmf"/><Relationship Id="rId5" Type="http://schemas.openxmlformats.org/officeDocument/2006/relationships/oleObject" Target="../embeddings/oleObject108.bin"/><Relationship Id="rId4" Type="http://schemas.openxmlformats.org/officeDocument/2006/relationships/image" Target="../media/image266.wmf"/><Relationship Id="rId9" Type="http://schemas.openxmlformats.org/officeDocument/2006/relationships/image" Target="../media/image270.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Classical Mechanics</a:t>
            </a:r>
            <a:endParaRPr lang="en-US" dirty="0"/>
          </a:p>
        </p:txBody>
      </p:sp>
      <p:sp>
        <p:nvSpPr>
          <p:cNvPr id="13314" name="Subtitle 2"/>
          <p:cNvSpPr>
            <a:spLocks noGrp="1"/>
          </p:cNvSpPr>
          <p:nvPr>
            <p:ph type="subTitle" idx="1"/>
          </p:nvPr>
        </p:nvSpPr>
        <p:spPr>
          <a:xfrm>
            <a:off x="533400" y="3228975"/>
            <a:ext cx="7854950" cy="668338"/>
          </a:xfrm>
        </p:spPr>
        <p:txBody>
          <a:bodyPr/>
          <a:lstStyle/>
          <a:p>
            <a:pPr marR="0" eaLnBrk="1" hangingPunct="1"/>
            <a:r>
              <a:rPr lang="en-US" sz="3600" dirty="0" smtClean="0"/>
              <a:t>Oscillations</a:t>
            </a:r>
          </a:p>
          <a:p>
            <a:pPr marR="0" eaLnBrk="1" hangingPunct="1"/>
            <a:endParaRPr lang="en-US" dirty="0" smtClean="0"/>
          </a:p>
        </p:txBody>
      </p:sp>
      <p:sp>
        <p:nvSpPr>
          <p:cNvPr id="4" name="Slide Number Placeholder 3"/>
          <p:cNvSpPr>
            <a:spLocks noGrp="1"/>
          </p:cNvSpPr>
          <p:nvPr>
            <p:ph type="sldNum" sz="quarter" idx="12"/>
          </p:nvPr>
        </p:nvSpPr>
        <p:spPr/>
        <p:txBody>
          <a:bodyPr/>
          <a:lstStyle/>
          <a:p>
            <a:pPr>
              <a:defRPr/>
            </a:pPr>
            <a:fld id="{A3F78C07-6D0A-4F72-BEE8-2726FD6F0042}" type="slidenum">
              <a:rPr lang="en-US" smtClean="0"/>
              <a:pPr>
                <a:defRPr/>
              </a:pPr>
              <a:t>1</a:t>
            </a:fld>
            <a:endParaRPr lang="en-US" dirty="0"/>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336491" y="836577"/>
            <a:ext cx="8471017" cy="5805567"/>
          </a:xfrm>
        </p:spPr>
        <p:txBody>
          <a:bodyPr/>
          <a:lstStyle/>
          <a:p>
            <a:pPr marL="514350" indent="-514350" eaLnBrk="1" hangingPunct="1">
              <a:buNone/>
            </a:pPr>
            <a:r>
              <a:rPr lang="en-US" dirty="0" smtClean="0"/>
              <a:t>       </a:t>
            </a:r>
          </a:p>
          <a:p>
            <a:pPr eaLnBrk="1" hangingPunct="1">
              <a:buFont typeface="Wingdings" pitchFamily="2" charset="2"/>
              <a:buChar char="Ø"/>
            </a:pPr>
            <a:r>
              <a:rPr lang="en-US" dirty="0" smtClean="0"/>
              <a:t>Various useful results:</a:t>
            </a:r>
          </a:p>
          <a:p>
            <a:pPr eaLnBrk="1" hangingPunct="1">
              <a:buFont typeface="Wingdings" pitchFamily="2" charset="2"/>
              <a:buChar char="§"/>
            </a:pPr>
            <a:r>
              <a:rPr lang="en-US" dirty="0" smtClean="0"/>
              <a:t>Period of oscillation</a:t>
            </a:r>
          </a:p>
          <a:p>
            <a:pPr eaLnBrk="1" hangingPunct="1">
              <a:buFont typeface="Wingdings" pitchFamily="2" charset="2"/>
              <a:buNone/>
            </a:pPr>
            <a:endParaRPr lang="en-US" dirty="0" smtClean="0"/>
          </a:p>
          <a:p>
            <a:pPr eaLnBrk="1" hangingPunct="1">
              <a:buFont typeface="Wingdings" pitchFamily="2" charset="2"/>
              <a:buChar char="§"/>
            </a:pPr>
            <a:r>
              <a:rPr lang="en-US" dirty="0" smtClean="0"/>
              <a:t>Frequency of oscillation</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Char char="Ø"/>
            </a:pPr>
            <a:r>
              <a:rPr lang="en-US" dirty="0" smtClean="0"/>
              <a:t>Initial conditions:</a:t>
            </a:r>
          </a:p>
          <a:p>
            <a:pPr eaLnBrk="1" hangingPunct="1">
              <a:buFont typeface="Wingdings" pitchFamily="2" charset="2"/>
              <a:buChar char="§"/>
            </a:pPr>
            <a:r>
              <a:rPr lang="en-US" dirty="0" smtClean="0"/>
              <a:t>Suppose we know     and      at </a:t>
            </a:r>
            <a:r>
              <a:rPr lang="en-US" i="1" dirty="0" smtClean="0">
                <a:latin typeface="Cambria Math" pitchFamily="18" charset="0"/>
                <a:ea typeface="Cambria Math" pitchFamily="18" charset="0"/>
              </a:rPr>
              <a:t>t=0</a:t>
            </a:r>
            <a:r>
              <a:rPr lang="en-US" dirty="0" smtClean="0"/>
              <a:t>. What are the constants of integration in the solution?</a:t>
            </a: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4"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7415"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US" dirty="0"/>
          </a:p>
        </p:txBody>
      </p:sp>
      <p:sp>
        <p:nvSpPr>
          <p:cNvPr id="17416"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7"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4819"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1"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9"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1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1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2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2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2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25" name="Rectangle 2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8675"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795" name="Rectangle 3"/>
          <p:cNvSpPr>
            <a:spLocks noChangeArrowheads="1"/>
          </p:cNvSpPr>
          <p:nvPr/>
        </p:nvSpPr>
        <p:spPr bwMode="auto">
          <a:xfrm>
            <a:off x="0" y="1285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97" name="Group 96"/>
          <p:cNvGrpSpPr/>
          <p:nvPr/>
        </p:nvGrpSpPr>
        <p:grpSpPr>
          <a:xfrm>
            <a:off x="3622662" y="1979604"/>
            <a:ext cx="2352675" cy="2181228"/>
            <a:chOff x="3622662" y="1650987"/>
            <a:chExt cx="2352675" cy="2181228"/>
          </a:xfrm>
        </p:grpSpPr>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22662" y="1650987"/>
              <a:ext cx="2352675" cy="828675"/>
            </a:xfrm>
            <a:prstGeom prst="rect">
              <a:avLst/>
            </a:prstGeom>
            <a:noFill/>
          </p:spPr>
        </p:pic>
        <p:pic>
          <p:nvPicPr>
            <p:cNvPr id="3379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659175" y="2698740"/>
              <a:ext cx="2305050" cy="1133475"/>
            </a:xfrm>
            <a:prstGeom prst="rect">
              <a:avLst/>
            </a:prstGeom>
            <a:noFill/>
          </p:spPr>
        </p:pic>
      </p:grpSp>
      <p:sp>
        <p:nvSpPr>
          <p:cNvPr id="33798" name="Rectangle 6"/>
          <p:cNvSpPr>
            <a:spLocks noChangeArrowheads="1"/>
          </p:cNvSpPr>
          <p:nvPr/>
        </p:nvSpPr>
        <p:spPr bwMode="auto">
          <a:xfrm>
            <a:off x="0" y="1590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1" name="Rectangle 9"/>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4" name="Rectangle 12"/>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98" name="Group 97"/>
          <p:cNvGrpSpPr/>
          <p:nvPr/>
        </p:nvGrpSpPr>
        <p:grpSpPr>
          <a:xfrm>
            <a:off x="3257532" y="4697436"/>
            <a:ext cx="1300176" cy="457194"/>
            <a:chOff x="3257532" y="4697436"/>
            <a:chExt cx="1300176" cy="457194"/>
          </a:xfrm>
        </p:grpSpPr>
        <p:pic>
          <p:nvPicPr>
            <p:cNvPr id="3380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57532" y="4706955"/>
              <a:ext cx="333375" cy="447675"/>
            </a:xfrm>
            <a:prstGeom prst="rect">
              <a:avLst/>
            </a:prstGeom>
            <a:noFill/>
          </p:spPr>
        </p:pic>
        <p:pic>
          <p:nvPicPr>
            <p:cNvPr id="33805"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43383" y="4697436"/>
              <a:ext cx="314325" cy="447675"/>
            </a:xfrm>
            <a:prstGeom prst="rect">
              <a:avLst/>
            </a:prstGeom>
            <a:noFill/>
          </p:spPr>
        </p:pic>
      </p:grpSp>
      <p:sp>
        <p:nvSpPr>
          <p:cNvPr id="64" name="Slide Number Placeholder 63"/>
          <p:cNvSpPr>
            <a:spLocks noGrp="1"/>
          </p:cNvSpPr>
          <p:nvPr>
            <p:ph type="sldNum" sz="quarter" idx="12"/>
          </p:nvPr>
        </p:nvSpPr>
        <p:spPr/>
        <p:txBody>
          <a:bodyPr/>
          <a:lstStyle/>
          <a:p>
            <a:pPr>
              <a:defRPr/>
            </a:pPr>
            <a:fld id="{FCB2EC2F-79A6-42C2-B4C5-0483EF9F552B}" type="slidenum">
              <a:rPr lang="en-US" smtClean="0"/>
              <a:pPr>
                <a:defRPr/>
              </a:pPr>
              <a:t>10</a:t>
            </a:fld>
            <a:endParaRPr lang="en-US" dirty="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857250"/>
            <a:ext cx="8358188" cy="5565816"/>
          </a:xfrm>
        </p:spPr>
        <p:txBody>
          <a:bodyPr>
            <a:normAutofit/>
          </a:bodyPr>
          <a:lstStyle/>
          <a:p>
            <a:pPr marL="274320" indent="-274320" eaLnBrk="1" fontAlgn="auto" hangingPunct="1">
              <a:spcAft>
                <a:spcPts val="0"/>
              </a:spcAft>
              <a:buClr>
                <a:schemeClr val="accent3"/>
              </a:buClr>
              <a:buFont typeface="Arial" pitchFamily="34" charset="0"/>
              <a:buChar char="•"/>
              <a:defRPr/>
            </a:pPr>
            <a:r>
              <a:rPr lang="en-US" dirty="0" smtClean="0"/>
              <a:t>Consider the solution in the form:</a:t>
            </a: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560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56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56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561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561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561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2561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562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25" name="Rectangle 3"/>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562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27" name="Rectangle 6"/>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562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30" name="Rectangle 9"/>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4" name="Rectangle 2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6"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7" name="Rectangle 2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9"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0" name="Rectangle 3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2"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3"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6" name="Rectangle 18"/>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9" name="Rectangle 21"/>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1"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2" name="Rectangle 24"/>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4"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5" name="Rectangle 27"/>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7"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8" name="Rectangle 3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0"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1" name="Rectangle 3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3"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4"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6"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7"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9"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20" name="Group 119"/>
          <p:cNvGrpSpPr/>
          <p:nvPr/>
        </p:nvGrpSpPr>
        <p:grpSpPr>
          <a:xfrm>
            <a:off x="957213" y="1485879"/>
            <a:ext cx="5995989" cy="4681596"/>
            <a:chOff x="957213" y="1485879"/>
            <a:chExt cx="5995989" cy="4681596"/>
          </a:xfrm>
        </p:grpSpPr>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63808" y="1485879"/>
              <a:ext cx="3705225" cy="409575"/>
            </a:xfrm>
            <a:prstGeom prst="rect">
              <a:avLst/>
            </a:prstGeom>
            <a:noFill/>
          </p:spPr>
        </p:pic>
        <p:pic>
          <p:nvPicPr>
            <p:cNvPr id="3277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57213" y="2216139"/>
              <a:ext cx="3248025" cy="409575"/>
            </a:xfrm>
            <a:prstGeom prst="rect">
              <a:avLst/>
            </a:prstGeom>
            <a:noFill/>
          </p:spPr>
        </p:pic>
        <p:pic>
          <p:nvPicPr>
            <p:cNvPr id="3277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66752" y="2873373"/>
              <a:ext cx="5886450" cy="409575"/>
            </a:xfrm>
            <a:prstGeom prst="rect">
              <a:avLst/>
            </a:prstGeom>
            <a:noFill/>
          </p:spPr>
        </p:pic>
        <p:pic>
          <p:nvPicPr>
            <p:cNvPr id="32781"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39778" y="3603633"/>
              <a:ext cx="4400550" cy="409575"/>
            </a:xfrm>
            <a:prstGeom prst="rect">
              <a:avLst/>
            </a:prstGeom>
            <a:noFill/>
          </p:spPr>
        </p:pic>
        <p:pic>
          <p:nvPicPr>
            <p:cNvPr id="32799" name="Picture 3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66752" y="4270398"/>
              <a:ext cx="4238625" cy="838200"/>
            </a:xfrm>
            <a:prstGeom prst="rect">
              <a:avLst/>
            </a:prstGeom>
            <a:noFill/>
          </p:spPr>
        </p:pic>
        <p:pic>
          <p:nvPicPr>
            <p:cNvPr id="32808" name="Picture 4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957213" y="5367375"/>
              <a:ext cx="5800725" cy="800100"/>
            </a:xfrm>
            <a:prstGeom prst="rect">
              <a:avLst/>
            </a:prstGeom>
            <a:noFill/>
          </p:spPr>
        </p:pic>
      </p:grpSp>
      <p:sp>
        <p:nvSpPr>
          <p:cNvPr id="32810" name="Rectangle 42"/>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Slide Number Placeholder 80"/>
          <p:cNvSpPr>
            <a:spLocks noGrp="1"/>
          </p:cNvSpPr>
          <p:nvPr>
            <p:ph type="sldNum" sz="quarter" idx="12"/>
          </p:nvPr>
        </p:nvSpPr>
        <p:spPr/>
        <p:txBody>
          <a:bodyPr/>
          <a:lstStyle/>
          <a:p>
            <a:pPr>
              <a:defRPr/>
            </a:pPr>
            <a:fld id="{FCB2EC2F-79A6-42C2-B4C5-0483EF9F552B}" type="slidenum">
              <a:rPr lang="en-US" smtClean="0"/>
              <a:pPr>
                <a:defRPr/>
              </a:pPr>
              <a:t>11</a:t>
            </a:fld>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857250"/>
            <a:ext cx="8358188" cy="5857920"/>
          </a:xfrm>
        </p:spPr>
        <p:txBody>
          <a:bodyPr>
            <a:normAutofit/>
          </a:bodyPr>
          <a:lstStyle/>
          <a:p>
            <a:pPr marL="274320" indent="-274320" eaLnBrk="1" fontAlgn="auto" hangingPunct="1">
              <a:spcAft>
                <a:spcPts val="0"/>
              </a:spcAft>
              <a:buClr>
                <a:schemeClr val="accent3"/>
              </a:buClr>
              <a:buFont typeface="Arial" pitchFamily="34" charset="0"/>
              <a:buChar char="•"/>
              <a:defRPr/>
            </a:pPr>
            <a:r>
              <a:rPr lang="en-US" dirty="0" smtClean="0"/>
              <a:t>Another useful form of the solution is:</a:t>
            </a: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560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56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0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56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561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561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561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2561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1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562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25" name="Rectangle 3"/>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562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27" name="Rectangle 6"/>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562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5630" name="Rectangle 9"/>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3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4" name="Rectangle 2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6"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47" name="Rectangle 2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9"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0" name="Rectangle 3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2"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3"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6" name="Rectangle 18"/>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8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89" name="Rectangle 21"/>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1"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2" name="Rectangle 24"/>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4"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5" name="Rectangle 27"/>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97"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98" name="Rectangle 3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0"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1" name="Rectangle 3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3"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4"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6"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07"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9"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810" name="Rectangle 42"/>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4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3"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56" name="Rectangle 12"/>
          <p:cNvSpPr>
            <a:spLocks noChangeArrowheads="1"/>
          </p:cNvSpPr>
          <p:nvPr/>
        </p:nvSpPr>
        <p:spPr bwMode="auto">
          <a:xfrm>
            <a:off x="0" y="1495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59" name="Rectangle 15"/>
          <p:cNvSpPr>
            <a:spLocks noChangeArrowheads="1"/>
          </p:cNvSpPr>
          <p:nvPr/>
        </p:nvSpPr>
        <p:spPr bwMode="auto">
          <a:xfrm>
            <a:off x="0" y="1495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6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62" name="Rectangle 18"/>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6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7365" name="Rectangle 21"/>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67"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5" name="Group 104"/>
          <p:cNvGrpSpPr/>
          <p:nvPr/>
        </p:nvGrpSpPr>
        <p:grpSpPr>
          <a:xfrm>
            <a:off x="2417733" y="1420785"/>
            <a:ext cx="3619500" cy="4965768"/>
            <a:chOff x="2417733" y="1420785"/>
            <a:chExt cx="3619500" cy="4965768"/>
          </a:xfrm>
        </p:grpSpPr>
        <p:pic>
          <p:nvPicPr>
            <p:cNvPr id="573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73324" y="1420785"/>
              <a:ext cx="3028950" cy="409575"/>
            </a:xfrm>
            <a:prstGeom prst="rect">
              <a:avLst/>
            </a:prstGeom>
            <a:noFill/>
          </p:spPr>
        </p:pic>
        <p:pic>
          <p:nvPicPr>
            <p:cNvPr id="573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73324" y="2041506"/>
              <a:ext cx="2724150" cy="409575"/>
            </a:xfrm>
            <a:prstGeom prst="rect">
              <a:avLst/>
            </a:prstGeom>
            <a:noFill/>
          </p:spPr>
        </p:pic>
        <p:pic>
          <p:nvPicPr>
            <p:cNvPr id="5735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36811" y="2735253"/>
              <a:ext cx="3257550" cy="409575"/>
            </a:xfrm>
            <a:prstGeom prst="rect">
              <a:avLst/>
            </a:prstGeom>
            <a:noFill/>
          </p:spPr>
        </p:pic>
        <p:pic>
          <p:nvPicPr>
            <p:cNvPr id="57366" name="Picture 2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17733" y="5576928"/>
              <a:ext cx="3619500" cy="809625"/>
            </a:xfrm>
            <a:prstGeom prst="rect">
              <a:avLst/>
            </a:prstGeom>
            <a:noFill/>
          </p:spPr>
        </p:pic>
      </p:grpSp>
      <p:sp>
        <p:nvSpPr>
          <p:cNvPr id="57368" name="Rectangle 2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Slide Number Placeholder 96"/>
          <p:cNvSpPr>
            <a:spLocks noGrp="1"/>
          </p:cNvSpPr>
          <p:nvPr>
            <p:ph type="sldNum" sz="quarter" idx="12"/>
          </p:nvPr>
        </p:nvSpPr>
        <p:spPr/>
        <p:txBody>
          <a:bodyPr/>
          <a:lstStyle/>
          <a:p>
            <a:pPr>
              <a:defRPr/>
            </a:pPr>
            <a:fld id="{FCB2EC2F-79A6-42C2-B4C5-0483EF9F552B}" type="slidenum">
              <a:rPr lang="en-US" smtClean="0"/>
              <a:pPr>
                <a:defRPr/>
              </a:pPr>
              <a:t>12</a:t>
            </a:fld>
            <a:endParaRPr lang="en-US" dirty="0"/>
          </a:p>
        </p:txBody>
      </p:sp>
      <p:sp>
        <p:nvSpPr>
          <p:cNvPr id="655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5539" name="Rectangle 3"/>
          <p:cNvSpPr>
            <a:spLocks noChangeArrowheads="1"/>
          </p:cNvSpPr>
          <p:nvPr/>
        </p:nvSpPr>
        <p:spPr bwMode="auto">
          <a:xfrm>
            <a:off x="0" y="1781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5542" name="Rectangle 6"/>
          <p:cNvSpPr>
            <a:spLocks noChangeArrowheads="1"/>
          </p:cNvSpPr>
          <p:nvPr/>
        </p:nvSpPr>
        <p:spPr bwMode="auto">
          <a:xfrm>
            <a:off x="0" y="1781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5543"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871700" y="3032956"/>
            <a:ext cx="5486400" cy="1323975"/>
          </a:xfrm>
          <a:prstGeom prst="rect">
            <a:avLst/>
          </a:prstGeom>
          <a:noFill/>
        </p:spPr>
      </p:pic>
      <p:sp>
        <p:nvSpPr>
          <p:cNvPr id="65545" name="Rectangle 9"/>
          <p:cNvSpPr>
            <a:spLocks noChangeArrowheads="1"/>
          </p:cNvSpPr>
          <p:nvPr/>
        </p:nvSpPr>
        <p:spPr bwMode="auto">
          <a:xfrm>
            <a:off x="0" y="1781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5546" name="Picture 1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223628" y="4257092"/>
            <a:ext cx="3876675" cy="1133475"/>
          </a:xfrm>
          <a:prstGeom prst="rect">
            <a:avLst/>
          </a:prstGeom>
          <a:noFill/>
        </p:spPr>
      </p:pic>
      <p:sp>
        <p:nvSpPr>
          <p:cNvPr id="65548" name="Rectangle 12"/>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428625" y="507960"/>
            <a:ext cx="8358188" cy="6061158"/>
          </a:xfrm>
        </p:spPr>
        <p:txBody>
          <a:bodyPr>
            <a:normAutofit/>
          </a:bodyPr>
          <a:lstStyle/>
          <a:p>
            <a:pPr>
              <a:buFont typeface="Wingdings" pitchFamily="2" charset="2"/>
              <a:buChar char="v"/>
            </a:pPr>
            <a:endParaRPr lang="en-US" dirty="0" smtClean="0"/>
          </a:p>
          <a:p>
            <a:pPr>
              <a:buFont typeface="Wingdings" pitchFamily="2" charset="2"/>
              <a:buChar char="v"/>
            </a:pPr>
            <a:r>
              <a:rPr lang="en-US" dirty="0" smtClean="0"/>
              <a:t>Why is this of such general use?</a:t>
            </a:r>
          </a:p>
          <a:p>
            <a:pPr>
              <a:buFont typeface="Arial" pitchFamily="34" charset="0"/>
              <a:buChar char="•"/>
            </a:pPr>
            <a:r>
              <a:rPr lang="en-US" dirty="0" smtClean="0"/>
              <a:t> Any system with a “</a:t>
            </a:r>
            <a:r>
              <a:rPr lang="en-US" dirty="0" smtClean="0">
                <a:effectLst>
                  <a:outerShdw blurRad="38100" dist="38100" dir="2700000" algn="tl">
                    <a:srgbClr val="000000">
                      <a:alpha val="43137"/>
                    </a:srgbClr>
                  </a:outerShdw>
                </a:effectLst>
              </a:rPr>
              <a:t>restoring force</a:t>
            </a:r>
            <a:r>
              <a:rPr lang="en-US" dirty="0" smtClean="0"/>
              <a:t>” will have a potential function with a local minimum around which the system will oscillate.</a:t>
            </a:r>
          </a:p>
          <a:p>
            <a:pPr>
              <a:buFont typeface="Arial" pitchFamily="34" charset="0"/>
              <a:buChar char="•"/>
            </a:pPr>
            <a:endParaRPr lang="en-US" dirty="0" smtClean="0"/>
          </a:p>
          <a:p>
            <a:pPr>
              <a:buFont typeface="Arial" pitchFamily="34" charset="0"/>
              <a:buChar char="•"/>
            </a:pPr>
            <a:r>
              <a:rPr lang="en-US" dirty="0" smtClean="0"/>
              <a:t>The simplest approximation for the force is a linear one:</a:t>
            </a:r>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7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7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867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7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868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8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868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8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868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8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868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8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868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8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2869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9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869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93" name="Rectangle 3"/>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8694"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95" name="Rectangle 6"/>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8696"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97" name="Rectangle 9"/>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869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69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2" name="Rectangle 9"/>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870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5" name="Rectangle 14"/>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n-US" dirty="0"/>
          </a:p>
        </p:txBody>
      </p:sp>
      <p:sp>
        <p:nvSpPr>
          <p:cNvPr id="28706"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7" name="Rectangle 17"/>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28708"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09" name="Rectangle 20"/>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28710"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11" name="Rectangle 2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87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13" name="Rectangle 2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871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18" name="Rectangle 3"/>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87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0" name="Rectangle 6"/>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n-US" dirty="0"/>
          </a:p>
        </p:txBody>
      </p:sp>
      <p:sp>
        <p:nvSpPr>
          <p:cNvPr id="2872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2" name="Rectangle 9"/>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28723"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4" name="Rectangle 12"/>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2872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7"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28" name="Rectangle 13"/>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endParaRPr lang="en-US" dirty="0"/>
          </a:p>
        </p:txBody>
      </p:sp>
      <p:sp>
        <p:nvSpPr>
          <p:cNvPr id="28729"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31" name="Rectangle 16"/>
          <p:cNvSpPr>
            <a:spLocks noChangeArrowheads="1"/>
          </p:cNvSpPr>
          <p:nvPr/>
        </p:nvSpPr>
        <p:spPr bwMode="auto">
          <a:xfrm>
            <a:off x="0" y="1485900"/>
            <a:ext cx="9144000" cy="0"/>
          </a:xfrm>
          <a:prstGeom prst="rect">
            <a:avLst/>
          </a:prstGeom>
          <a:noFill/>
          <a:ln w="9525">
            <a:noFill/>
            <a:miter lim="800000"/>
            <a:headEnd/>
            <a:tailEnd/>
          </a:ln>
        </p:spPr>
        <p:txBody>
          <a:bodyPr wrap="none" anchor="ctr">
            <a:spAutoFit/>
          </a:bodyPr>
          <a:lstStyle/>
          <a:p>
            <a:endParaRPr lang="en-US" dirty="0"/>
          </a:p>
        </p:txBody>
      </p:sp>
      <p:sp>
        <p:nvSpPr>
          <p:cNvPr id="28732"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8733"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5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3"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9"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7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73"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74" name="Rectangle 26"/>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1" name="Group 120"/>
          <p:cNvGrpSpPr/>
          <p:nvPr/>
        </p:nvGrpSpPr>
        <p:grpSpPr>
          <a:xfrm>
            <a:off x="1431882" y="3794130"/>
            <a:ext cx="6303990" cy="1330338"/>
            <a:chOff x="1431882" y="3794130"/>
            <a:chExt cx="6303990" cy="1330338"/>
          </a:xfrm>
        </p:grpSpPr>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31882" y="3794130"/>
              <a:ext cx="3314700" cy="457200"/>
            </a:xfrm>
            <a:prstGeom prst="rect">
              <a:avLst/>
            </a:prstGeom>
            <a:noFill/>
          </p:spPr>
        </p:pic>
        <p:grpSp>
          <p:nvGrpSpPr>
            <p:cNvPr id="120" name="Group 119"/>
            <p:cNvGrpSpPr/>
            <p:nvPr/>
          </p:nvGrpSpPr>
          <p:grpSpPr>
            <a:xfrm>
              <a:off x="2162142" y="4305312"/>
              <a:ext cx="5573730" cy="819156"/>
              <a:chOff x="2162142" y="4305312"/>
              <a:chExt cx="5573730" cy="819156"/>
            </a:xfrm>
          </p:grpSpPr>
          <p:pic>
            <p:nvPicPr>
              <p:cNvPr id="2970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62142" y="4305312"/>
                <a:ext cx="1181100" cy="409575"/>
              </a:xfrm>
              <a:prstGeom prst="rect">
                <a:avLst/>
              </a:prstGeom>
              <a:noFill/>
            </p:spPr>
          </p:pic>
          <p:grpSp>
            <p:nvGrpSpPr>
              <p:cNvPr id="119" name="Group 118"/>
              <p:cNvGrpSpPr/>
              <p:nvPr/>
            </p:nvGrpSpPr>
            <p:grpSpPr>
              <a:xfrm>
                <a:off x="3111481" y="4633929"/>
                <a:ext cx="4624391" cy="490539"/>
                <a:chOff x="3111481" y="4633929"/>
                <a:chExt cx="4624391" cy="490539"/>
              </a:xfrm>
            </p:grpSpPr>
            <p:pic>
              <p:nvPicPr>
                <p:cNvPr id="2970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40097" y="4743468"/>
                  <a:ext cx="4295775" cy="381000"/>
                </a:xfrm>
                <a:prstGeom prst="rect">
                  <a:avLst/>
                </a:prstGeom>
                <a:noFill/>
              </p:spPr>
            </p:pic>
            <p:cxnSp>
              <p:nvCxnSpPr>
                <p:cNvPr id="114" name="Curved Connector 113"/>
                <p:cNvCxnSpPr/>
                <p:nvPr/>
              </p:nvCxnSpPr>
              <p:spPr>
                <a:xfrm rot="16200000" flipV="1">
                  <a:off x="3074968" y="4670442"/>
                  <a:ext cx="328617" cy="255591"/>
                </a:xfrm>
                <a:prstGeom prst="curvedConnector3">
                  <a:avLst>
                    <a:gd name="adj1" fmla="val 24957"/>
                  </a:avLst>
                </a:prstGeom>
                <a:ln>
                  <a:tailEnd type="arrow"/>
                </a:ln>
              </p:spPr>
              <p:style>
                <a:lnRef idx="1">
                  <a:schemeClr val="dk1"/>
                </a:lnRef>
                <a:fillRef idx="0">
                  <a:schemeClr val="dk1"/>
                </a:fillRef>
                <a:effectRef idx="0">
                  <a:schemeClr val="dk1"/>
                </a:effectRef>
                <a:fontRef idx="minor">
                  <a:schemeClr val="tx1"/>
                </a:fontRef>
              </p:style>
            </p:cxnSp>
          </p:grpSp>
        </p:grpSp>
      </p:grpSp>
      <p:sp>
        <p:nvSpPr>
          <p:cNvPr id="29707" name="Rectangle 11"/>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Slide Number Placeholder 90"/>
          <p:cNvSpPr>
            <a:spLocks noGrp="1"/>
          </p:cNvSpPr>
          <p:nvPr>
            <p:ph type="sldNum" sz="quarter" idx="12"/>
          </p:nvPr>
        </p:nvSpPr>
        <p:spPr/>
        <p:txBody>
          <a:bodyPr/>
          <a:lstStyle/>
          <a:p>
            <a:pPr>
              <a:defRPr/>
            </a:pPr>
            <a:fld id="{FCB2EC2F-79A6-42C2-B4C5-0483EF9F552B}" type="slidenum">
              <a:rPr lang="en-US" smtClean="0"/>
              <a:pPr>
                <a:defRPr/>
              </a:pPr>
              <a:t>13</a:t>
            </a:fld>
            <a:endParaRPr lang="en-US" dirty="0"/>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451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331640" y="5589240"/>
            <a:ext cx="4000500" cy="742950"/>
          </a:xfrm>
          <a:prstGeom prst="rect">
            <a:avLst/>
          </a:prstGeom>
          <a:noFill/>
        </p:spPr>
      </p:pic>
      <p:sp>
        <p:nvSpPr>
          <p:cNvPr id="6451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a:xfrm>
            <a:off x="428625" y="727038"/>
            <a:ext cx="8269344" cy="5805567"/>
          </a:xfrm>
        </p:spPr>
        <p:txBody>
          <a:bodyPr/>
          <a:lstStyle/>
          <a:p>
            <a:pPr eaLnBrk="1" hangingPunct="1">
              <a:buFont typeface="Arial" charset="0"/>
              <a:buChar char="•"/>
            </a:pPr>
            <a:endParaRPr lang="en-US" dirty="0" smtClean="0"/>
          </a:p>
          <a:p>
            <a:pPr eaLnBrk="1" hangingPunct="1">
              <a:buFont typeface="Arial" charset="0"/>
              <a:buChar char="•"/>
            </a:pPr>
            <a:r>
              <a:rPr lang="en-US" dirty="0" smtClean="0"/>
              <a:t>The minimum is located at</a:t>
            </a:r>
          </a:p>
          <a:p>
            <a:pPr eaLnBrk="1" hangingPunct="1">
              <a:buNone/>
            </a:pPr>
            <a:r>
              <a:rPr lang="en-US" dirty="0" smtClean="0"/>
              <a:t>   with the change of variables,</a:t>
            </a:r>
          </a:p>
          <a:p>
            <a:pPr eaLnBrk="1" hangingPunct="1">
              <a:buFont typeface="Arial" charset="0"/>
              <a:buChar char="•"/>
            </a:pPr>
            <a:endParaRPr lang="en-US" dirty="0" smtClean="0"/>
          </a:p>
          <a:p>
            <a:pPr eaLnBrk="1" hangingPunct="1">
              <a:buFont typeface="Arial" charset="0"/>
              <a:buChar char="•"/>
            </a:pPr>
            <a:r>
              <a:rPr lang="en-US" dirty="0" smtClean="0"/>
              <a:t>The minimum of         is at           .</a:t>
            </a:r>
          </a:p>
          <a:p>
            <a:pPr eaLnBrk="1" hangingPunct="1">
              <a:buFont typeface="Arial" charset="0"/>
              <a:buChar char="•"/>
            </a:pPr>
            <a:endParaRPr lang="en-US" dirty="0" smtClean="0"/>
          </a:p>
          <a:p>
            <a:pPr eaLnBrk="1" hangingPunct="1">
              <a:buFont typeface="Arial" charset="0"/>
              <a:buChar char="•"/>
            </a:pPr>
            <a:r>
              <a:rPr lang="en-US" dirty="0" smtClean="0"/>
              <a:t>Then</a:t>
            </a:r>
          </a:p>
          <a:p>
            <a:pPr eaLnBrk="1" hangingPunct="1">
              <a:buNone/>
            </a:pPr>
            <a:r>
              <a:rPr lang="en-US" dirty="0" smtClean="0"/>
              <a:t>    and the system oscillates with frequency</a:t>
            </a: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69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1"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970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3"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970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5"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2970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7"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9708"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09"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29710"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11"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9712"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13"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29714"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15"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2971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20" name="Rectangle 3"/>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972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22" name="Rectangle 6"/>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972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24" name="Rectangle 9"/>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2972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2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28"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29729"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31" name="Rectangle 8"/>
          <p:cNvSpPr>
            <a:spLocks noChangeArrowheads="1"/>
          </p:cNvSpPr>
          <p:nvPr/>
        </p:nvSpPr>
        <p:spPr bwMode="auto">
          <a:xfrm>
            <a:off x="0" y="1685925"/>
            <a:ext cx="9144000" cy="0"/>
          </a:xfrm>
          <a:prstGeom prst="rect">
            <a:avLst/>
          </a:prstGeom>
          <a:noFill/>
          <a:ln w="9525">
            <a:noFill/>
            <a:miter lim="800000"/>
            <a:headEnd/>
            <a:tailEnd/>
          </a:ln>
        </p:spPr>
        <p:txBody>
          <a:bodyPr wrap="none" anchor="ctr">
            <a:spAutoFit/>
          </a:bodyPr>
          <a:lstStyle/>
          <a:p>
            <a:endParaRPr lang="en-US" dirty="0"/>
          </a:p>
        </p:txBody>
      </p:sp>
      <p:sp>
        <p:nvSpPr>
          <p:cNvPr id="2973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9734" name="Rectangle 11"/>
          <p:cNvSpPr>
            <a:spLocks noChangeArrowheads="1"/>
          </p:cNvSpPr>
          <p:nvPr/>
        </p:nvSpPr>
        <p:spPr bwMode="auto">
          <a:xfrm>
            <a:off x="0" y="1685925"/>
            <a:ext cx="9144000" cy="0"/>
          </a:xfrm>
          <a:prstGeom prst="rect">
            <a:avLst/>
          </a:prstGeom>
          <a:noFill/>
          <a:ln w="9525">
            <a:noFill/>
            <a:miter lim="800000"/>
            <a:headEnd/>
            <a:tailEnd/>
          </a:ln>
        </p:spPr>
        <p:txBody>
          <a:bodyPr wrap="none" anchor="ctr">
            <a:spAutoFit/>
          </a:bodyPr>
          <a:lstStyle/>
          <a:p>
            <a:endParaRPr lang="en-US"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29"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38" name="Rectangle 14"/>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41" name="Rectangle 17"/>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44" name="Rectangle 20"/>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4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48"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6649" name="Rectangle 25"/>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5" name="Rectangle 3"/>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9" name="Group 68"/>
          <p:cNvGrpSpPr/>
          <p:nvPr/>
        </p:nvGrpSpPr>
        <p:grpSpPr>
          <a:xfrm>
            <a:off x="4751406" y="1274733"/>
            <a:ext cx="1558911" cy="884244"/>
            <a:chOff x="4751406" y="1274733"/>
            <a:chExt cx="1558911" cy="884244"/>
          </a:xfrm>
        </p:grpSpPr>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51406" y="1274733"/>
              <a:ext cx="1171575" cy="561975"/>
            </a:xfrm>
            <a:prstGeom prst="rect">
              <a:avLst/>
            </a:prstGeom>
            <a:noFill/>
          </p:spPr>
        </p:pic>
        <p:pic>
          <p:nvPicPr>
            <p:cNvPr id="2867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00617" y="1749402"/>
              <a:ext cx="1409700" cy="409575"/>
            </a:xfrm>
            <a:prstGeom prst="rect">
              <a:avLst/>
            </a:prstGeom>
            <a:noFill/>
          </p:spPr>
        </p:pic>
      </p:grpSp>
      <p:sp>
        <p:nvSpPr>
          <p:cNvPr id="28678"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0" name="Group 69"/>
          <p:cNvGrpSpPr/>
          <p:nvPr/>
        </p:nvGrpSpPr>
        <p:grpSpPr>
          <a:xfrm>
            <a:off x="3294045" y="2727321"/>
            <a:ext cx="2047893" cy="409575"/>
            <a:chOff x="3294045" y="2727321"/>
            <a:chExt cx="2047893" cy="409575"/>
          </a:xfrm>
        </p:grpSpPr>
        <p:pic>
          <p:nvPicPr>
            <p:cNvPr id="2867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94045" y="2727321"/>
              <a:ext cx="695325" cy="409575"/>
            </a:xfrm>
            <a:prstGeom prst="rect">
              <a:avLst/>
            </a:prstGeom>
            <a:noFill/>
          </p:spPr>
        </p:pic>
        <p:pic>
          <p:nvPicPr>
            <p:cNvPr id="28681"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608513" y="2727321"/>
              <a:ext cx="733425" cy="409575"/>
            </a:xfrm>
            <a:prstGeom prst="rect">
              <a:avLst/>
            </a:prstGeom>
            <a:noFill/>
          </p:spPr>
        </p:pic>
      </p:grpSp>
      <p:sp>
        <p:nvSpPr>
          <p:cNvPr id="2868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85" name="Rectangle 1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86"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16111" y="4816494"/>
            <a:ext cx="1533525" cy="800100"/>
          </a:xfrm>
          <a:prstGeom prst="rect">
            <a:avLst/>
          </a:prstGeom>
          <a:noFill/>
        </p:spPr>
      </p:pic>
      <p:sp>
        <p:nvSpPr>
          <p:cNvPr id="67" name="Slide Number Placeholder 66"/>
          <p:cNvSpPr>
            <a:spLocks noGrp="1"/>
          </p:cNvSpPr>
          <p:nvPr>
            <p:ph type="sldNum" sz="quarter" idx="12"/>
          </p:nvPr>
        </p:nvSpPr>
        <p:spPr/>
        <p:txBody>
          <a:bodyPr/>
          <a:lstStyle/>
          <a:p>
            <a:pPr>
              <a:defRPr/>
            </a:pPr>
            <a:fld id="{FCB2EC2F-79A6-42C2-B4C5-0483EF9F552B}" type="slidenum">
              <a:rPr lang="en-US" smtClean="0"/>
              <a:pPr>
                <a:defRPr/>
              </a:pPr>
              <a:t>14</a:t>
            </a:fld>
            <a:endParaRPr lang="en-US" dirty="0"/>
          </a:p>
        </p:txBody>
      </p:sp>
      <p:sp>
        <p:nvSpPr>
          <p:cNvPr id="63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8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123728" y="3429000"/>
            <a:ext cx="2209800" cy="742950"/>
          </a:xfrm>
          <a:prstGeom prst="rect">
            <a:avLst/>
          </a:prstGeom>
          <a:noFill/>
        </p:spPr>
      </p:pic>
      <p:sp>
        <p:nvSpPr>
          <p:cNvPr id="63491"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518" y="836577"/>
            <a:ext cx="8288451" cy="5857875"/>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Example:  </a:t>
            </a:r>
            <a:r>
              <a:rPr lang="en-US" i="1" dirty="0" smtClean="0">
                <a:effectLst>
                  <a:outerShdw blurRad="38100" dist="38100" dir="2700000" algn="tl">
                    <a:srgbClr val="000000">
                      <a:alpha val="43137"/>
                    </a:srgbClr>
                  </a:outerShdw>
                </a:effectLst>
              </a:rPr>
              <a:t>A simple pendulum</a:t>
            </a: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33" name="Group 232"/>
          <p:cNvGrpSpPr/>
          <p:nvPr/>
        </p:nvGrpSpPr>
        <p:grpSpPr>
          <a:xfrm>
            <a:off x="5265747" y="1238220"/>
            <a:ext cx="3233673" cy="2301113"/>
            <a:chOff x="5672250" y="1310452"/>
            <a:chExt cx="3233673" cy="2301113"/>
          </a:xfrm>
        </p:grpSpPr>
        <p:grpSp>
          <p:nvGrpSpPr>
            <p:cNvPr id="224" name="Group 223"/>
            <p:cNvGrpSpPr/>
            <p:nvPr/>
          </p:nvGrpSpPr>
          <p:grpSpPr>
            <a:xfrm>
              <a:off x="7675605" y="2297891"/>
              <a:ext cx="333375" cy="997753"/>
              <a:chOff x="7675605" y="2297891"/>
              <a:chExt cx="333375" cy="997753"/>
            </a:xfrm>
          </p:grpSpPr>
          <p:cxnSp>
            <p:nvCxnSpPr>
              <p:cNvPr id="164" name="Straight Arrow Connector 163"/>
              <p:cNvCxnSpPr/>
              <p:nvPr/>
            </p:nvCxnSpPr>
            <p:spPr>
              <a:xfrm rot="5400000">
                <a:off x="7420014" y="2662227"/>
                <a:ext cx="7302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197"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75605" y="2990844"/>
                <a:ext cx="333375" cy="304800"/>
              </a:xfrm>
              <a:prstGeom prst="rect">
                <a:avLst/>
              </a:prstGeom>
              <a:noFill/>
            </p:spPr>
          </p:pic>
        </p:grpSp>
        <p:grpSp>
          <p:nvGrpSpPr>
            <p:cNvPr id="223" name="Group 222"/>
            <p:cNvGrpSpPr/>
            <p:nvPr/>
          </p:nvGrpSpPr>
          <p:grpSpPr>
            <a:xfrm>
              <a:off x="6762780" y="2297096"/>
              <a:ext cx="1022365" cy="985852"/>
              <a:chOff x="6762780" y="2297096"/>
              <a:chExt cx="1022365" cy="985852"/>
            </a:xfrm>
          </p:grpSpPr>
          <p:cxnSp>
            <p:nvCxnSpPr>
              <p:cNvPr id="166" name="Straight Arrow Connector 165"/>
              <p:cNvCxnSpPr/>
              <p:nvPr/>
            </p:nvCxnSpPr>
            <p:spPr>
              <a:xfrm rot="5400000">
                <a:off x="7182680" y="2461405"/>
                <a:ext cx="766773" cy="438156"/>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8203"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62780" y="2978148"/>
                <a:ext cx="790575" cy="304800"/>
              </a:xfrm>
              <a:prstGeom prst="rect">
                <a:avLst/>
              </a:prstGeom>
              <a:noFill/>
            </p:spPr>
          </p:pic>
        </p:grpSp>
        <p:grpSp>
          <p:nvGrpSpPr>
            <p:cNvPr id="232" name="Group 231"/>
            <p:cNvGrpSpPr/>
            <p:nvPr/>
          </p:nvGrpSpPr>
          <p:grpSpPr>
            <a:xfrm>
              <a:off x="5672250" y="1310452"/>
              <a:ext cx="3233673" cy="2301113"/>
              <a:chOff x="5672250" y="1274732"/>
              <a:chExt cx="3233673" cy="2301113"/>
            </a:xfrm>
          </p:grpSpPr>
          <p:grpSp>
            <p:nvGrpSpPr>
              <p:cNvPr id="231" name="Group 230"/>
              <p:cNvGrpSpPr/>
              <p:nvPr/>
            </p:nvGrpSpPr>
            <p:grpSpPr>
              <a:xfrm>
                <a:off x="5740419" y="1274732"/>
                <a:ext cx="2738473" cy="2301113"/>
                <a:chOff x="5740419" y="1274732"/>
                <a:chExt cx="2738473" cy="2301113"/>
              </a:xfrm>
            </p:grpSpPr>
            <p:cxnSp>
              <p:nvCxnSpPr>
                <p:cNvPr id="144" name="Straight Connector 143"/>
                <p:cNvCxnSpPr/>
                <p:nvPr/>
              </p:nvCxnSpPr>
              <p:spPr>
                <a:xfrm rot="5400000">
                  <a:off x="5903931" y="2424892"/>
                  <a:ext cx="2301113" cy="794"/>
                </a:xfrm>
                <a:prstGeom prst="line">
                  <a:avLst/>
                </a:prstGeom>
              </p:spPr>
              <p:style>
                <a:lnRef idx="1">
                  <a:schemeClr val="accent3"/>
                </a:lnRef>
                <a:fillRef idx="0">
                  <a:schemeClr val="accent3"/>
                </a:fillRef>
                <a:effectRef idx="0">
                  <a:schemeClr val="accent3"/>
                </a:effectRef>
                <a:fontRef idx="minor">
                  <a:schemeClr val="tx1"/>
                </a:fontRef>
              </p:style>
            </p:cxnSp>
            <p:cxnSp>
              <p:nvCxnSpPr>
                <p:cNvPr id="146" name="Straight Connector 145"/>
                <p:cNvCxnSpPr/>
                <p:nvPr/>
              </p:nvCxnSpPr>
              <p:spPr>
                <a:xfrm rot="10800000">
                  <a:off x="5740419" y="2843204"/>
                  <a:ext cx="2738473" cy="1588"/>
                </a:xfrm>
                <a:prstGeom prst="line">
                  <a:avLst/>
                </a:prstGeom>
              </p:spPr>
              <p:style>
                <a:lnRef idx="1">
                  <a:schemeClr val="accent3"/>
                </a:lnRef>
                <a:fillRef idx="0">
                  <a:schemeClr val="accent3"/>
                </a:fillRef>
                <a:effectRef idx="0">
                  <a:schemeClr val="accent3"/>
                </a:effectRef>
                <a:fontRef idx="minor">
                  <a:schemeClr val="tx1"/>
                </a:fontRef>
              </p:style>
            </p:cxnSp>
          </p:grpSp>
          <p:grpSp>
            <p:nvGrpSpPr>
              <p:cNvPr id="227" name="Group 226"/>
              <p:cNvGrpSpPr/>
              <p:nvPr/>
            </p:nvGrpSpPr>
            <p:grpSpPr>
              <a:xfrm>
                <a:off x="7709006" y="2187734"/>
                <a:ext cx="407866" cy="633241"/>
                <a:chOff x="7709006" y="2187734"/>
                <a:chExt cx="407866" cy="633241"/>
              </a:xfrm>
            </p:grpSpPr>
            <p:sp>
              <p:nvSpPr>
                <p:cNvPr id="176" name="Arc 175"/>
                <p:cNvSpPr/>
                <p:nvPr/>
              </p:nvSpPr>
              <p:spPr>
                <a:xfrm rot="9905925">
                  <a:off x="7709006" y="2187734"/>
                  <a:ext cx="407866" cy="313121"/>
                </a:xfrm>
                <a:prstGeom prst="arc">
                  <a:avLst>
                    <a:gd name="adj1" fmla="val 16200000"/>
                    <a:gd name="adj2" fmla="val 195053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19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858170" y="2516175"/>
                  <a:ext cx="133350" cy="304800"/>
                </a:xfrm>
                <a:prstGeom prst="rect">
                  <a:avLst/>
                </a:prstGeom>
                <a:noFill/>
              </p:spPr>
            </p:pic>
          </p:grpSp>
          <p:grpSp>
            <p:nvGrpSpPr>
              <p:cNvPr id="226" name="Group 225"/>
              <p:cNvGrpSpPr/>
              <p:nvPr/>
            </p:nvGrpSpPr>
            <p:grpSpPr>
              <a:xfrm>
                <a:off x="6981494" y="1326923"/>
                <a:ext cx="402369" cy="678070"/>
                <a:chOff x="6981494" y="1326923"/>
                <a:chExt cx="402369" cy="678070"/>
              </a:xfrm>
            </p:grpSpPr>
            <p:sp>
              <p:nvSpPr>
                <p:cNvPr id="173" name="Arc 172"/>
                <p:cNvSpPr/>
                <p:nvPr/>
              </p:nvSpPr>
              <p:spPr>
                <a:xfrm rot="9905925">
                  <a:off x="6981494" y="1326923"/>
                  <a:ext cx="402369" cy="333774"/>
                </a:xfrm>
                <a:prstGeom prst="arc">
                  <a:avLst>
                    <a:gd name="adj1" fmla="val 16200000"/>
                    <a:gd name="adj2" fmla="val 195053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8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091397" y="1700193"/>
                  <a:ext cx="133350" cy="304800"/>
                </a:xfrm>
                <a:prstGeom prst="rect">
                  <a:avLst/>
                </a:prstGeom>
                <a:noFill/>
              </p:spPr>
            </p:pic>
          </p:grpSp>
          <p:grpSp>
            <p:nvGrpSpPr>
              <p:cNvPr id="230" name="Group 229"/>
              <p:cNvGrpSpPr/>
              <p:nvPr/>
            </p:nvGrpSpPr>
            <p:grpSpPr>
              <a:xfrm>
                <a:off x="7821657" y="2297097"/>
                <a:ext cx="754071" cy="511182"/>
                <a:chOff x="7821657" y="2297097"/>
                <a:chExt cx="754071" cy="511182"/>
              </a:xfrm>
            </p:grpSpPr>
            <p:cxnSp>
              <p:nvCxnSpPr>
                <p:cNvPr id="170" name="Straight Connector 169"/>
                <p:cNvCxnSpPr/>
                <p:nvPr/>
              </p:nvCxnSpPr>
              <p:spPr>
                <a:xfrm>
                  <a:off x="7821657" y="2297097"/>
                  <a:ext cx="73026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225" name="Group 224"/>
                <p:cNvGrpSpPr/>
                <p:nvPr/>
              </p:nvGrpSpPr>
              <p:grpSpPr>
                <a:xfrm>
                  <a:off x="8369352" y="2332819"/>
                  <a:ext cx="206376" cy="475460"/>
                  <a:chOff x="8369352" y="2332819"/>
                  <a:chExt cx="206376" cy="475460"/>
                </a:xfrm>
              </p:grpSpPr>
              <p:cxnSp>
                <p:nvCxnSpPr>
                  <p:cNvPr id="167" name="Straight Arrow Connector 166"/>
                  <p:cNvCxnSpPr/>
                  <p:nvPr/>
                </p:nvCxnSpPr>
                <p:spPr>
                  <a:xfrm rot="5400000">
                    <a:off x="8131623" y="2570548"/>
                    <a:ext cx="47546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19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442378" y="2370123"/>
                    <a:ext cx="133350" cy="304800"/>
                  </a:xfrm>
                  <a:prstGeom prst="rect">
                    <a:avLst/>
                  </a:prstGeom>
                  <a:noFill/>
                </p:spPr>
              </p:pic>
            </p:grpSp>
          </p:grpSp>
          <p:grpSp>
            <p:nvGrpSpPr>
              <p:cNvPr id="229" name="Group 228"/>
              <p:cNvGrpSpPr/>
              <p:nvPr/>
            </p:nvGrpSpPr>
            <p:grpSpPr>
              <a:xfrm>
                <a:off x="5672250" y="1655946"/>
                <a:ext cx="2478024" cy="1261872"/>
                <a:chOff x="5672250" y="1655946"/>
                <a:chExt cx="2478024" cy="1261872"/>
              </a:xfrm>
            </p:grpSpPr>
            <p:sp>
              <p:nvSpPr>
                <p:cNvPr id="152" name="Freeform 151"/>
                <p:cNvSpPr/>
                <p:nvPr/>
              </p:nvSpPr>
              <p:spPr>
                <a:xfrm>
                  <a:off x="5672250" y="1655946"/>
                  <a:ext cx="2478024" cy="1261872"/>
                </a:xfrm>
                <a:custGeom>
                  <a:avLst/>
                  <a:gdLst>
                    <a:gd name="connsiteX0" fmla="*/ 0 w 2478024"/>
                    <a:gd name="connsiteY0" fmla="*/ 164592 h 1261872"/>
                    <a:gd name="connsiteX1" fmla="*/ 758952 w 2478024"/>
                    <a:gd name="connsiteY1" fmla="*/ 1042416 h 1261872"/>
                    <a:gd name="connsiteX2" fmla="*/ 1719072 w 2478024"/>
                    <a:gd name="connsiteY2" fmla="*/ 1088136 h 1261872"/>
                    <a:gd name="connsiteX3" fmla="*/ 2478024 w 2478024"/>
                    <a:gd name="connsiteY3" fmla="*/ 0 h 1261872"/>
                    <a:gd name="connsiteX4" fmla="*/ 2478024 w 2478024"/>
                    <a:gd name="connsiteY4" fmla="*/ 0 h 1261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8024" h="1261872">
                      <a:moveTo>
                        <a:pt x="0" y="164592"/>
                      </a:moveTo>
                      <a:cubicBezTo>
                        <a:pt x="236220" y="526542"/>
                        <a:pt x="472440" y="888492"/>
                        <a:pt x="758952" y="1042416"/>
                      </a:cubicBezTo>
                      <a:cubicBezTo>
                        <a:pt x="1045464" y="1196340"/>
                        <a:pt x="1432560" y="1261872"/>
                        <a:pt x="1719072" y="1088136"/>
                      </a:cubicBezTo>
                      <a:cubicBezTo>
                        <a:pt x="2005584" y="914400"/>
                        <a:pt x="2478024" y="0"/>
                        <a:pt x="2478024" y="0"/>
                      </a:cubicBezTo>
                      <a:lnTo>
                        <a:pt x="2478024" y="0"/>
                      </a:lnTo>
                    </a:path>
                  </a:pathLst>
                </a:custGeom>
                <a:ln w="15875"/>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8205"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273962" y="2370123"/>
                  <a:ext cx="114300" cy="304800"/>
                </a:xfrm>
                <a:prstGeom prst="rect">
                  <a:avLst/>
                </a:prstGeom>
                <a:noFill/>
              </p:spPr>
            </p:pic>
          </p:grpSp>
          <p:grpSp>
            <p:nvGrpSpPr>
              <p:cNvPr id="228" name="Group 227"/>
              <p:cNvGrpSpPr/>
              <p:nvPr/>
            </p:nvGrpSpPr>
            <p:grpSpPr>
              <a:xfrm>
                <a:off x="7054886" y="1457298"/>
                <a:ext cx="1851037" cy="1655781"/>
                <a:chOff x="7054886" y="1457298"/>
                <a:chExt cx="1851037" cy="1655781"/>
              </a:xfrm>
            </p:grpSpPr>
            <p:cxnSp>
              <p:nvCxnSpPr>
                <p:cNvPr id="154" name="Straight Connector 153"/>
                <p:cNvCxnSpPr/>
                <p:nvPr/>
              </p:nvCxnSpPr>
              <p:spPr>
                <a:xfrm rot="16200000" flipH="1">
                  <a:off x="6963605" y="1548581"/>
                  <a:ext cx="1387490" cy="120492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16200000" flipV="1">
                  <a:off x="7328733" y="1804171"/>
                  <a:ext cx="219079" cy="182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195" name="Picture 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493040" y="1700193"/>
                  <a:ext cx="142875" cy="304800"/>
                </a:xfrm>
                <a:prstGeom prst="rect">
                  <a:avLst/>
                </a:prstGeom>
                <a:noFill/>
              </p:spPr>
            </p:pic>
            <p:pic>
              <p:nvPicPr>
                <p:cNvPr id="8201"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8077248" y="2808279"/>
                  <a:ext cx="828675" cy="304800"/>
                </a:xfrm>
                <a:prstGeom prst="rect">
                  <a:avLst/>
                </a:prstGeom>
                <a:noFill/>
              </p:spPr>
            </p:pic>
            <p:pic>
              <p:nvPicPr>
                <p:cNvPr id="8207"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273962" y="1457298"/>
                  <a:ext cx="114300" cy="304800"/>
                </a:xfrm>
                <a:prstGeom prst="rect">
                  <a:avLst/>
                </a:prstGeom>
                <a:noFill/>
              </p:spPr>
            </p:pic>
          </p:grpSp>
        </p:grpSp>
      </p:gr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52" name="Group 251"/>
          <p:cNvGrpSpPr/>
          <p:nvPr/>
        </p:nvGrpSpPr>
        <p:grpSpPr>
          <a:xfrm>
            <a:off x="738135" y="1530324"/>
            <a:ext cx="4811745" cy="4908612"/>
            <a:chOff x="738135" y="1530324"/>
            <a:chExt cx="4811745" cy="4908612"/>
          </a:xfrm>
        </p:grpSpPr>
        <p:pic>
          <p:nvPicPr>
            <p:cNvPr id="8209" name="Picture 17"/>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738135" y="1530324"/>
              <a:ext cx="2143125" cy="409575"/>
            </a:xfrm>
            <a:prstGeom prst="rect">
              <a:avLst/>
            </a:prstGeom>
            <a:noFill/>
          </p:spPr>
        </p:pic>
        <p:pic>
          <p:nvPicPr>
            <p:cNvPr id="8212" name="Picture 20"/>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984213" y="2078019"/>
              <a:ext cx="885825" cy="409575"/>
            </a:xfrm>
            <a:prstGeom prst="rect">
              <a:avLst/>
            </a:prstGeom>
            <a:noFill/>
          </p:spPr>
        </p:pic>
        <p:pic>
          <p:nvPicPr>
            <p:cNvPr id="8215" name="Picture 23"/>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774648" y="2662227"/>
              <a:ext cx="1533525" cy="676275"/>
            </a:xfrm>
            <a:prstGeom prst="rect">
              <a:avLst/>
            </a:prstGeom>
            <a:noFill/>
          </p:spPr>
        </p:pic>
        <p:pic>
          <p:nvPicPr>
            <p:cNvPr id="8218" name="Picture 26"/>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841344" y="3429000"/>
              <a:ext cx="1466850" cy="676275"/>
            </a:xfrm>
            <a:prstGeom prst="rect">
              <a:avLst/>
            </a:prstGeom>
            <a:noFill/>
          </p:spPr>
        </p:pic>
        <p:grpSp>
          <p:nvGrpSpPr>
            <p:cNvPr id="239" name="Group 238"/>
            <p:cNvGrpSpPr/>
            <p:nvPr/>
          </p:nvGrpSpPr>
          <p:grpSpPr>
            <a:xfrm>
              <a:off x="815940" y="3684591"/>
              <a:ext cx="4733940" cy="1311282"/>
              <a:chOff x="815940" y="3684591"/>
              <a:chExt cx="4733940" cy="1311282"/>
            </a:xfrm>
          </p:grpSpPr>
          <p:pic>
            <p:nvPicPr>
              <p:cNvPr id="8226" name="Picture 34"/>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815940" y="4305312"/>
                <a:ext cx="1200150" cy="676275"/>
              </a:xfrm>
              <a:prstGeom prst="rect">
                <a:avLst/>
              </a:prstGeom>
              <a:noFill/>
            </p:spPr>
          </p:pic>
          <p:grpSp>
            <p:nvGrpSpPr>
              <p:cNvPr id="238" name="Group 237"/>
              <p:cNvGrpSpPr/>
              <p:nvPr/>
            </p:nvGrpSpPr>
            <p:grpSpPr>
              <a:xfrm>
                <a:off x="2271681" y="3684591"/>
                <a:ext cx="3278199" cy="1311282"/>
                <a:chOff x="2271681" y="3684591"/>
                <a:chExt cx="3278199" cy="1311282"/>
              </a:xfrm>
            </p:grpSpPr>
            <p:grpSp>
              <p:nvGrpSpPr>
                <p:cNvPr id="234" name="Group 233"/>
                <p:cNvGrpSpPr/>
                <p:nvPr/>
              </p:nvGrpSpPr>
              <p:grpSpPr>
                <a:xfrm>
                  <a:off x="2892402" y="3684591"/>
                  <a:ext cx="2657478" cy="730260"/>
                  <a:chOff x="2892402" y="3684591"/>
                  <a:chExt cx="2657478" cy="730260"/>
                </a:xfrm>
              </p:grpSpPr>
              <p:pic>
                <p:nvPicPr>
                  <p:cNvPr id="8228" name="Picture 36"/>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111480" y="3684591"/>
                    <a:ext cx="2438400" cy="381000"/>
                  </a:xfrm>
                  <a:prstGeom prst="rect">
                    <a:avLst/>
                  </a:prstGeom>
                  <a:ln>
                    <a:noFill/>
                  </a:ln>
                  <a:effectLst>
                    <a:outerShdw blurRad="292100" dist="139700" dir="2700000" algn="tl" rotWithShape="0">
                      <a:srgbClr val="333333">
                        <a:alpha val="65000"/>
                      </a:srgbClr>
                    </a:outerShdw>
                  </a:effectLst>
                </p:spPr>
              </p:pic>
              <p:cxnSp>
                <p:nvCxnSpPr>
                  <p:cNvPr id="220" name="Curved Connector 219"/>
                  <p:cNvCxnSpPr>
                    <a:stCxn id="8228" idx="1"/>
                  </p:cNvCxnSpPr>
                  <p:nvPr/>
                </p:nvCxnSpPr>
                <p:spPr>
                  <a:xfrm rot="10800000" flipV="1">
                    <a:off x="2892402" y="3875091"/>
                    <a:ext cx="219078" cy="539760"/>
                  </a:xfrm>
                  <a:prstGeom prst="curvedConnector2">
                    <a:avLst/>
                  </a:prstGeom>
                  <a:ln>
                    <a:tailEnd type="arrow"/>
                  </a:ln>
                </p:spPr>
                <p:style>
                  <a:lnRef idx="1">
                    <a:schemeClr val="dk1"/>
                  </a:lnRef>
                  <a:fillRef idx="0">
                    <a:schemeClr val="dk1"/>
                  </a:fillRef>
                  <a:effectRef idx="0">
                    <a:schemeClr val="dk1"/>
                  </a:effectRef>
                  <a:fontRef idx="minor">
                    <a:schemeClr val="tx1"/>
                  </a:fontRef>
                </p:style>
              </p:cxnSp>
            </p:grpSp>
            <p:pic>
              <p:nvPicPr>
                <p:cNvPr id="8231" name="Picture 39"/>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2271681" y="4195773"/>
                  <a:ext cx="1914525" cy="800100"/>
                </a:xfrm>
                <a:prstGeom prst="rect">
                  <a:avLst/>
                </a:prstGeom>
                <a:noFill/>
              </p:spPr>
            </p:pic>
          </p:grpSp>
        </p:grpSp>
        <p:grpSp>
          <p:nvGrpSpPr>
            <p:cNvPr id="251" name="Group 250"/>
            <p:cNvGrpSpPr/>
            <p:nvPr/>
          </p:nvGrpSpPr>
          <p:grpSpPr>
            <a:xfrm>
              <a:off x="774648" y="5145111"/>
              <a:ext cx="2638425" cy="1293825"/>
              <a:chOff x="774648" y="5145111"/>
              <a:chExt cx="2638425" cy="1293825"/>
            </a:xfrm>
          </p:grpSpPr>
          <p:pic>
            <p:nvPicPr>
              <p:cNvPr id="8233" name="Picture 41"/>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884187" y="5145111"/>
                <a:ext cx="2447925" cy="838200"/>
              </a:xfrm>
              <a:prstGeom prst="rect">
                <a:avLst/>
              </a:prstGeom>
              <a:noFill/>
            </p:spPr>
          </p:pic>
          <p:cxnSp>
            <p:nvCxnSpPr>
              <p:cNvPr id="243" name="Curved Connector 219"/>
              <p:cNvCxnSpPr/>
              <p:nvPr/>
            </p:nvCxnSpPr>
            <p:spPr>
              <a:xfrm rot="16200000" flipV="1">
                <a:off x="843707" y="5769799"/>
                <a:ext cx="482604" cy="255591"/>
              </a:xfrm>
              <a:prstGeom prst="curvedConnector3">
                <a:avLst>
                  <a:gd name="adj1" fmla="val 38632"/>
                </a:avLst>
              </a:prstGeom>
              <a:ln>
                <a:tailEnd type="arrow"/>
              </a:ln>
            </p:spPr>
            <p:style>
              <a:lnRef idx="1">
                <a:schemeClr val="dk1"/>
              </a:lnRef>
              <a:fillRef idx="0">
                <a:schemeClr val="dk1"/>
              </a:fillRef>
              <a:effectRef idx="0">
                <a:schemeClr val="dk1"/>
              </a:effectRef>
              <a:fontRef idx="minor">
                <a:schemeClr val="tx1"/>
              </a:fontRef>
            </p:style>
          </p:cxnSp>
          <p:pic>
            <p:nvPicPr>
              <p:cNvPr id="8236" name="Picture 44"/>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774648" y="6057936"/>
                <a:ext cx="2638425" cy="381000"/>
              </a:xfrm>
              <a:prstGeom prst="rect">
                <a:avLst/>
              </a:prstGeom>
              <a:ln>
                <a:noFill/>
              </a:ln>
              <a:effectLst>
                <a:outerShdw blurRad="292100" dist="139700" dir="2700000" algn="tl" rotWithShape="0">
                  <a:srgbClr val="333333">
                    <a:alpha val="65000"/>
                  </a:srgbClr>
                </a:outerShdw>
              </a:effectLst>
            </p:spPr>
          </p:pic>
        </p:grpSp>
      </p:gr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0" name="Slide Number Placeholder 189"/>
          <p:cNvSpPr>
            <a:spLocks noGrp="1"/>
          </p:cNvSpPr>
          <p:nvPr>
            <p:ph type="sldNum" sz="quarter" idx="12"/>
          </p:nvPr>
        </p:nvSpPr>
        <p:spPr/>
        <p:txBody>
          <a:bodyPr/>
          <a:lstStyle/>
          <a:p>
            <a:pPr>
              <a:defRPr/>
            </a:pPr>
            <a:fld id="{FCB2EC2F-79A6-42C2-B4C5-0483EF9F552B}" type="slidenum">
              <a:rPr lang="en-US" smtClean="0"/>
              <a:pPr>
                <a:defRPr/>
              </a:pPr>
              <a:t>15</a:t>
            </a:fld>
            <a:endParaRPr lang="en-US" dirty="0"/>
          </a:p>
        </p:txBody>
      </p:sp>
      <p:sp>
        <p:nvSpPr>
          <p:cNvPr id="191" name="Right Arrow 190"/>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135" y="1712889"/>
            <a:ext cx="7777269" cy="4125970"/>
          </a:xfrm>
        </p:spPr>
        <p:txBody>
          <a:bodyPr>
            <a:normAutofit/>
          </a:bodyPr>
          <a:lstStyle/>
          <a:p>
            <a:pPr marL="274320" indent="-274320" eaLnBrk="1" fontAlgn="auto" hangingPunct="1">
              <a:spcAft>
                <a:spcPts val="0"/>
              </a:spcAft>
              <a:buClr>
                <a:schemeClr val="accent3"/>
              </a:buClr>
              <a:buNone/>
              <a:defRPr/>
            </a:pPr>
            <a:endParaRPr lang="en-US" dirty="0" smtClean="0">
              <a:solidFill>
                <a:schemeClr val="tx2">
                  <a:lumMod val="60000"/>
                  <a:lumOff val="40000"/>
                </a:schemeClr>
              </a:solidFill>
            </a:endParaRPr>
          </a:p>
          <a:p>
            <a:pPr marL="274320" indent="-274320" eaLnBrk="1" fontAlgn="auto" hangingPunct="1">
              <a:spcAft>
                <a:spcPts val="0"/>
              </a:spcAft>
              <a:buClr>
                <a:schemeClr val="accent3"/>
              </a:buClr>
              <a:buFont typeface="Wingdings" pitchFamily="2" charset="2"/>
              <a:buChar char="Ø"/>
              <a:defRPr/>
            </a:pPr>
            <a:r>
              <a:rPr lang="en-US" dirty="0" smtClean="0"/>
              <a:t>The tangential component               of the </a:t>
            </a:r>
          </a:p>
          <a:p>
            <a:pPr marL="274320" indent="-274320" eaLnBrk="1" fontAlgn="auto" hangingPunct="1">
              <a:spcAft>
                <a:spcPts val="0"/>
              </a:spcAft>
              <a:buClr>
                <a:schemeClr val="accent3"/>
              </a:buClr>
              <a:buNone/>
              <a:defRPr/>
            </a:pPr>
            <a:r>
              <a:rPr lang="en-US" dirty="0" smtClean="0"/>
              <a:t>    gravitational force always acts toward          , opposite the displacement of the bob from the lowest position.</a:t>
            </a:r>
          </a:p>
          <a:p>
            <a:pPr marL="274320" indent="-274320" eaLnBrk="1" fontAlgn="auto" hangingPunct="1">
              <a:spcAft>
                <a:spcPts val="0"/>
              </a:spcAft>
              <a:buClr>
                <a:schemeClr val="accent3"/>
              </a:buClr>
              <a:buFont typeface="Wingdings" pitchFamily="2" charset="2"/>
              <a:buChar char="Ø"/>
              <a:defRPr/>
            </a:pPr>
            <a:r>
              <a:rPr lang="en-US" dirty="0" smtClean="0"/>
              <a:t>The tangential component is a restoring force.</a:t>
            </a:r>
          </a:p>
          <a:p>
            <a:pPr marL="274320" indent="-274320" eaLnBrk="1" fontAlgn="auto" hangingPunct="1">
              <a:spcAft>
                <a:spcPts val="0"/>
              </a:spcAft>
              <a:buClr>
                <a:schemeClr val="accent3"/>
              </a:buClr>
              <a:buNone/>
              <a:defRPr/>
            </a:pPr>
            <a:endParaRPr lang="en-US" dirty="0" smtClean="0"/>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3"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4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00617" y="2260584"/>
            <a:ext cx="1114425" cy="409575"/>
          </a:xfrm>
          <a:prstGeom prst="rect">
            <a:avLst/>
          </a:prstGeom>
          <a:noFill/>
        </p:spPr>
      </p:pic>
      <p:sp>
        <p:nvSpPr>
          <p:cNvPr id="358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70676" y="2771766"/>
            <a:ext cx="742950" cy="409575"/>
          </a:xfrm>
          <a:prstGeom prst="rect">
            <a:avLst/>
          </a:prstGeom>
          <a:noFill/>
        </p:spPr>
      </p:pic>
      <p:sp>
        <p:nvSpPr>
          <p:cNvPr id="35846"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9" name="Rectangle 9"/>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4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Slide Number Placeholder 125"/>
          <p:cNvSpPr>
            <a:spLocks noGrp="1"/>
          </p:cNvSpPr>
          <p:nvPr>
            <p:ph type="sldNum" sz="quarter" idx="12"/>
          </p:nvPr>
        </p:nvSpPr>
        <p:spPr/>
        <p:txBody>
          <a:bodyPr/>
          <a:lstStyle/>
          <a:p>
            <a:pPr>
              <a:defRPr/>
            </a:pPr>
            <a:fld id="{FCB2EC2F-79A6-42C2-B4C5-0483EF9F552B}" type="slidenum">
              <a:rPr lang="en-US" smtClean="0"/>
              <a:pPr>
                <a:defRPr/>
              </a:pPr>
              <a:t>16</a:t>
            </a:fld>
            <a:endParaRPr lang="en-US" dirty="0"/>
          </a:p>
        </p:txBody>
      </p:sp>
      <p:graphicFrame>
        <p:nvGraphicFramePr>
          <p:cNvPr id="127" name="Object 126"/>
          <p:cNvGraphicFramePr>
            <a:graphicFrameLocks noChangeAspect="1"/>
          </p:cNvGraphicFramePr>
          <p:nvPr/>
        </p:nvGraphicFramePr>
        <p:xfrm>
          <a:off x="3023828" y="4653136"/>
          <a:ext cx="3276364" cy="630070"/>
        </p:xfrm>
        <a:graphic>
          <a:graphicData uri="http://schemas.openxmlformats.org/presentationml/2006/ole">
            <mc:AlternateContent xmlns:mc="http://schemas.openxmlformats.org/markup-compatibility/2006">
              <mc:Choice xmlns:v="urn:schemas-microsoft-com:vml" Requires="v">
                <p:oleObj spid="_x0000_s61444" name="Equation" r:id="rId5" imgW="1257120" imgH="228600" progId="Equation.3">
                  <p:embed/>
                </p:oleObj>
              </mc:Choice>
              <mc:Fallback>
                <p:oleObj name="Equation" r:id="rId5" imgW="1257120" imgH="2286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3828" y="4653136"/>
                        <a:ext cx="3276364" cy="6300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263465" y="836578"/>
            <a:ext cx="8653581" cy="5440436"/>
          </a:xfrm>
        </p:spPr>
        <p:txBody>
          <a:bodyPr/>
          <a:lstStyle/>
          <a:p>
            <a:pPr marL="514350" indent="-514350" eaLnBrk="1" hangingPunct="1">
              <a:buFont typeface="Wingdings" pitchFamily="2" charset="2"/>
              <a:buChar char="Ø"/>
            </a:pPr>
            <a:endParaRPr lang="en-US" dirty="0" smtClean="0"/>
          </a:p>
          <a:p>
            <a:pPr marL="514350" indent="-514350" eaLnBrk="1" hangingPunct="1">
              <a:buFont typeface="Wingdings" pitchFamily="2" charset="2"/>
              <a:buChar char="Ø"/>
            </a:pPr>
            <a:r>
              <a:rPr lang="en-US" dirty="0" smtClean="0"/>
              <a:t>In reality, most oscillating systems need to be driven in order to maintain the same amplitude over long periods of time. If they are not driven, the oscillations die out. One way to account for this loss of energy is by a linear damping term in the force:</a:t>
            </a:r>
          </a:p>
          <a:p>
            <a:pPr marL="514350" indent="-514350" eaLnBrk="1" hangingPunct="1">
              <a:buFont typeface="Wingdings" pitchFamily="2" charset="2"/>
              <a:buChar char="Ø"/>
            </a:pPr>
            <a:endParaRPr lang="en-US" dirty="0" smtClean="0"/>
          </a:p>
          <a:p>
            <a:pPr marL="514350" indent="-514350" eaLnBrk="1" hangingPunct="1">
              <a:buFont typeface="Wingdings" pitchFamily="2" charset="2"/>
              <a:buChar char="Ø"/>
            </a:pPr>
            <a:endParaRPr lang="en-US" dirty="0" smtClean="0"/>
          </a:p>
          <a:p>
            <a:pPr marL="514350" indent="-514350" eaLnBrk="1" hangingPunct="1">
              <a:buFont typeface="Wingdings" pitchFamily="2" charset="2"/>
              <a:buChar char="Ø"/>
            </a:pPr>
            <a:endParaRPr lang="en-US" dirty="0" smtClean="0"/>
          </a:p>
          <a:p>
            <a:pPr marL="514350" indent="-514350" eaLnBrk="1" hangingPunct="1">
              <a:buFont typeface="Wingdings" pitchFamily="2" charset="2"/>
              <a:buChar char="Ø"/>
            </a:pPr>
            <a:r>
              <a:rPr lang="en-US" dirty="0" smtClean="0"/>
              <a:t>Then is another </a:t>
            </a:r>
            <a:r>
              <a:rPr lang="en-US" dirty="0" smtClean="0">
                <a:effectLst>
                  <a:outerShdw blurRad="38100" dist="38100" dir="2700000" algn="tl">
                    <a:srgbClr val="000000">
                      <a:alpha val="43137"/>
                    </a:srgbClr>
                  </a:outerShdw>
                </a:effectLst>
              </a:rPr>
              <a:t>second-order linear differential equation</a:t>
            </a:r>
            <a:r>
              <a:rPr lang="en-US" dirty="0" smtClean="0"/>
              <a:t> with constant coefficients.</a:t>
            </a:r>
          </a:p>
          <a:p>
            <a:pPr marL="514350" indent="-514350" eaLnBrk="1" hangingPunct="1">
              <a:buFont typeface="Wingdings" pitchFamily="2" charset="2"/>
              <a:buChar char="Ø"/>
            </a:pPr>
            <a:endParaRPr lang="en-US" dirty="0" smtClean="0"/>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None/>
            </a:pPr>
            <a:endParaRPr lang="en-US" dirty="0" smtClean="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9"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99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1"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199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3"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199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5"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1996"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7"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1998"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9"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00"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1"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200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3"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0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5"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200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8"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2009"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0"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2011"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2"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2013"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4"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15"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6"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1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9"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2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2"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2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5"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26"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7"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202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9"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30"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1"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4"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7" name="Rectangle 9"/>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3" name="Rectangle 1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6" name="Rectangle 18"/>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3" name="Group 72"/>
          <p:cNvGrpSpPr/>
          <p:nvPr/>
        </p:nvGrpSpPr>
        <p:grpSpPr>
          <a:xfrm>
            <a:off x="915996" y="3530607"/>
            <a:ext cx="5338746" cy="957270"/>
            <a:chOff x="915996" y="2954331"/>
            <a:chExt cx="5338746" cy="957270"/>
          </a:xfrm>
        </p:grpSpPr>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87792" y="2954331"/>
              <a:ext cx="2266950" cy="409575"/>
            </a:xfrm>
            <a:prstGeom prst="rect">
              <a:avLst/>
            </a:prstGeom>
            <a:noFill/>
          </p:spPr>
        </p:pic>
        <p:pic>
          <p:nvPicPr>
            <p:cNvPr id="2355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5996" y="3502026"/>
              <a:ext cx="4276725" cy="409575"/>
            </a:xfrm>
            <a:prstGeom prst="rect">
              <a:avLst/>
            </a:prstGeom>
            <a:noFill/>
          </p:spPr>
        </p:pic>
      </p:grpSp>
      <p:sp>
        <p:nvSpPr>
          <p:cNvPr id="23561"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Slide Number Placeholder 65"/>
          <p:cNvSpPr>
            <a:spLocks noGrp="1"/>
          </p:cNvSpPr>
          <p:nvPr>
            <p:ph type="sldNum" sz="quarter" idx="12"/>
          </p:nvPr>
        </p:nvSpPr>
        <p:spPr/>
        <p:txBody>
          <a:bodyPr/>
          <a:lstStyle/>
          <a:p>
            <a:pPr>
              <a:defRPr/>
            </a:pPr>
            <a:fld id="{FCB2EC2F-79A6-42C2-B4C5-0483EF9F552B}" type="slidenum">
              <a:rPr lang="en-US" smtClean="0"/>
              <a:pPr>
                <a:defRPr/>
              </a:pPr>
              <a:t>17</a:t>
            </a:fld>
            <a:endParaRPr lang="en-US"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263465" y="800063"/>
            <a:ext cx="8507529" cy="5696029"/>
          </a:xfrm>
        </p:spPr>
        <p:txBody>
          <a:bodyPr/>
          <a:lstStyle/>
          <a:p>
            <a:pPr marL="514350" indent="-514350">
              <a:buFont typeface="Wingdings" pitchFamily="2" charset="2"/>
              <a:buChar char="Ø"/>
            </a:pPr>
            <a:r>
              <a:rPr lang="en-US" dirty="0" smtClean="0"/>
              <a:t>A general form of the solution might be:</a:t>
            </a:r>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endParaRPr lang="en-US" dirty="0" smtClean="0"/>
          </a:p>
          <a:p>
            <a:pPr marL="514350" indent="-514350">
              <a:buFont typeface="Wingdings" pitchFamily="2" charset="2"/>
              <a:buChar char="Ø"/>
            </a:pPr>
            <a:r>
              <a:rPr lang="en-US" dirty="0" smtClean="0"/>
              <a:t>There are now </a:t>
            </a:r>
            <a:r>
              <a:rPr lang="en-US" u="sng" dirty="0" smtClean="0"/>
              <a:t>three special cases that depend on the </a:t>
            </a:r>
          </a:p>
          <a:p>
            <a:pPr marL="514350" indent="-514350">
              <a:buNone/>
            </a:pPr>
            <a:r>
              <a:rPr lang="en-US" dirty="0" smtClean="0"/>
              <a:t>       </a:t>
            </a:r>
            <a:r>
              <a:rPr lang="en-US" u="sng" dirty="0" smtClean="0"/>
              <a:t>nature of these roots</a:t>
            </a:r>
            <a:r>
              <a:rPr lang="en-US" dirty="0" smtClean="0"/>
              <a:t>:</a:t>
            </a:r>
          </a:p>
          <a:p>
            <a:pPr marL="514350" indent="-514350">
              <a:buFont typeface="Wingdings" pitchFamily="2" charset="2"/>
              <a:buChar char="Ø"/>
            </a:pPr>
            <a:endParaRPr lang="en-US" dirty="0" smtClean="0"/>
          </a:p>
          <a:p>
            <a:pPr marL="514350" indent="-514350" eaLnBrk="1" hangingPunct="1">
              <a:buNone/>
            </a:pPr>
            <a:endParaRPr lang="en-US" dirty="0" smtClean="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89"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99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1"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199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3"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199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5"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1996"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7"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1998"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999"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00"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1"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200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3"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0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5"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200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08"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2009"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0"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2011"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2"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2013"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4"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15"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6"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1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19"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2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2"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202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5"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2026"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7"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202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29"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2030"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1"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4"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297" name="Rectangle 9"/>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3" name="Rectangle 1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306" name="Rectangle 18"/>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7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80" name="Rectangle 8"/>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83" name="Rectangle 1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85"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86" name="Rectangle 14"/>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88"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89"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9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92"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94"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95"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5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5" name="Rectangle 9"/>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8" name="Rectangle 12"/>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7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7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4" name="Rectangle 18"/>
          <p:cNvSpPr>
            <a:spLocks noChangeArrowheads="1"/>
          </p:cNvSpPr>
          <p:nvPr/>
        </p:nvSpPr>
        <p:spPr bwMode="auto">
          <a:xfrm>
            <a:off x="0" y="1352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7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2" name="Group 111"/>
          <p:cNvGrpSpPr/>
          <p:nvPr/>
        </p:nvGrpSpPr>
        <p:grpSpPr>
          <a:xfrm>
            <a:off x="917586" y="1201707"/>
            <a:ext cx="6929409" cy="3341721"/>
            <a:chOff x="917586" y="1201707"/>
            <a:chExt cx="6929409" cy="3341721"/>
          </a:xfrm>
        </p:grpSpPr>
        <p:grpSp>
          <p:nvGrpSpPr>
            <p:cNvPr id="103" name="Group 102"/>
            <p:cNvGrpSpPr/>
            <p:nvPr/>
          </p:nvGrpSpPr>
          <p:grpSpPr>
            <a:xfrm>
              <a:off x="1608120" y="1201707"/>
              <a:ext cx="1685925" cy="1443051"/>
              <a:chOff x="1608120" y="1303314"/>
              <a:chExt cx="1685925" cy="1443051"/>
            </a:xfrm>
          </p:grpSpPr>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08120" y="1303314"/>
                <a:ext cx="1381125" cy="409575"/>
              </a:xfrm>
              <a:prstGeom prst="rect">
                <a:avLst/>
              </a:prstGeom>
              <a:noFill/>
            </p:spPr>
          </p:pic>
          <p:pic>
            <p:nvPicPr>
              <p:cNvPr id="1946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8120" y="1777983"/>
                <a:ext cx="1571625" cy="409575"/>
              </a:xfrm>
              <a:prstGeom prst="rect">
                <a:avLst/>
              </a:prstGeom>
              <a:noFill/>
            </p:spPr>
          </p:pic>
          <p:pic>
            <p:nvPicPr>
              <p:cNvPr id="1946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08120" y="2289165"/>
                <a:ext cx="1685925" cy="457200"/>
              </a:xfrm>
              <a:prstGeom prst="rect">
                <a:avLst/>
              </a:prstGeom>
              <a:noFill/>
            </p:spPr>
          </p:pic>
        </p:grpSp>
        <p:pic>
          <p:nvPicPr>
            <p:cNvPr id="19469"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94045" y="3100383"/>
              <a:ext cx="4552950" cy="381000"/>
            </a:xfrm>
            <a:prstGeom prst="rect">
              <a:avLst/>
            </a:prstGeom>
            <a:ln>
              <a:noFill/>
            </a:ln>
            <a:effectLst>
              <a:outerShdw blurRad="292100" dist="139700" dir="2700000" algn="tl" rotWithShape="0">
                <a:srgbClr val="333333">
                  <a:alpha val="65000"/>
                </a:srgbClr>
              </a:outerShdw>
            </a:effectLst>
          </p:spPr>
        </p:pic>
        <p:pic>
          <p:nvPicPr>
            <p:cNvPr id="19475" name="Picture 1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917586" y="3648078"/>
              <a:ext cx="4457700" cy="895350"/>
            </a:xfrm>
            <a:prstGeom prst="rect">
              <a:avLst/>
            </a:prstGeom>
            <a:noFill/>
          </p:spPr>
        </p:pic>
      </p:grpSp>
      <p:sp>
        <p:nvSpPr>
          <p:cNvPr id="19477" name="Rectangle 21"/>
          <p:cNvSpPr>
            <a:spLocks noChangeArrowheads="1"/>
          </p:cNvSpPr>
          <p:nvPr/>
        </p:nvSpPr>
        <p:spPr bwMode="auto">
          <a:xfrm>
            <a:off x="0" y="1352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14"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13123" y="5253078"/>
            <a:ext cx="2771775" cy="1133475"/>
          </a:xfrm>
          <a:prstGeom prst="rect">
            <a:avLst/>
          </a:prstGeom>
          <a:noFill/>
        </p:spPr>
      </p:pic>
      <p:sp>
        <p:nvSpPr>
          <p:cNvPr id="97" name="Slide Number Placeholder 96"/>
          <p:cNvSpPr>
            <a:spLocks noGrp="1"/>
          </p:cNvSpPr>
          <p:nvPr>
            <p:ph type="sldNum" sz="quarter" idx="12"/>
          </p:nvPr>
        </p:nvSpPr>
        <p:spPr/>
        <p:txBody>
          <a:bodyPr/>
          <a:lstStyle/>
          <a:p>
            <a:pPr>
              <a:defRPr/>
            </a:pPr>
            <a:fld id="{FCB2EC2F-79A6-42C2-B4C5-0483EF9F552B}" type="slidenum">
              <a:rPr lang="en-US" smtClean="0"/>
              <a:pPr>
                <a:defRPr/>
              </a:pPr>
              <a:t>18</a:t>
            </a:fld>
            <a:endParaRPr lang="en-US" dirty="0"/>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3" name="Picture 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19572" y="2600908"/>
            <a:ext cx="3733800" cy="485775"/>
          </a:xfrm>
          <a:prstGeom prst="rect">
            <a:avLst/>
          </a:prstGeom>
          <a:noFill/>
        </p:spPr>
      </p:pic>
      <p:sp>
        <p:nvSpPr>
          <p:cNvPr id="59395" name="Rectangle 3"/>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263465" y="836578"/>
            <a:ext cx="8507529" cy="5586488"/>
          </a:xfrm>
        </p:spPr>
        <p:txBody>
          <a:bodyPr/>
          <a:lstStyle/>
          <a:p>
            <a:pPr marL="514350" indent="-514350">
              <a:buFont typeface="Wingdings" pitchFamily="2" charset="2"/>
              <a:buChar char="§"/>
            </a:pPr>
            <a:r>
              <a:rPr lang="en-US" b="1" dirty="0" smtClean="0">
                <a:effectLst>
                  <a:outerShdw blurRad="38100" dist="38100" dir="2700000" algn="tl">
                    <a:srgbClr val="000000">
                      <a:alpha val="43137"/>
                    </a:srgbClr>
                  </a:outerShdw>
                </a:effectLst>
              </a:rPr>
              <a:t>Case </a:t>
            </a:r>
            <a:r>
              <a:rPr lang="en-US" b="1" dirty="0" smtClean="0">
                <a:effectLst>
                  <a:outerShdw blurRad="38100" dist="38100" dir="2700000" algn="tl">
                    <a:srgbClr val="000000">
                      <a:alpha val="43137"/>
                    </a:srgbClr>
                  </a:outerShdw>
                </a:effectLst>
                <a:latin typeface="Cambria Math" pitchFamily="18" charset="0"/>
                <a:ea typeface="Cambria Math" pitchFamily="18" charset="0"/>
              </a:rPr>
              <a:t>1</a:t>
            </a:r>
            <a:r>
              <a:rPr lang="en-US" dirty="0" smtClean="0"/>
              <a:t>:   </a:t>
            </a:r>
            <a:r>
              <a:rPr lang="en-US" dirty="0" err="1" smtClean="0"/>
              <a:t>Overdamped</a:t>
            </a:r>
            <a:endParaRPr lang="en-US" dirty="0" smtClean="0"/>
          </a:p>
          <a:p>
            <a:pPr marL="514350" indent="-514350" eaLnBrk="1" hangingPunct="1">
              <a:buFont typeface="Arial" pitchFamily="34" charset="0"/>
              <a:buChar char="•"/>
            </a:pPr>
            <a:r>
              <a:rPr lang="en-US" dirty="0" smtClean="0"/>
              <a:t>If both roots are purely real.</a:t>
            </a:r>
          </a:p>
          <a:p>
            <a:pPr marL="514350" indent="-514350" eaLnBrk="1" hangingPunct="1">
              <a:buNone/>
            </a:pPr>
            <a:r>
              <a:rPr lang="en-US" dirty="0" smtClean="0"/>
              <a:t>      This happens when</a:t>
            </a:r>
          </a:p>
          <a:p>
            <a:pPr marL="514350" indent="-514350" eaLnBrk="1" hangingPunct="1">
              <a:buNone/>
            </a:pPr>
            <a:endParaRPr lang="en-US" dirty="0" smtClean="0"/>
          </a:p>
          <a:p>
            <a:pPr marL="514350" indent="-514350" eaLnBrk="1" hangingPunct="1">
              <a:buNone/>
            </a:pPr>
            <a:r>
              <a:rPr lang="en-US" dirty="0" smtClean="0"/>
              <a:t>     If this is the case then we can write              and</a:t>
            </a:r>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Font typeface="Arial" pitchFamily="34" charset="0"/>
              <a:buChar char="•"/>
            </a:pPr>
            <a:r>
              <a:rPr lang="en-US" dirty="0" smtClean="0"/>
              <a:t>Notice that     and     are always</a:t>
            </a:r>
            <a:r>
              <a:rPr lang="en-US" i="1" dirty="0" smtClean="0">
                <a:latin typeface="Cambria Math" pitchFamily="18" charset="0"/>
                <a:ea typeface="Cambria Math" pitchFamily="18" charset="0"/>
              </a:rPr>
              <a:t>&lt; 0</a:t>
            </a:r>
            <a:r>
              <a:rPr lang="en-US" dirty="0" smtClean="0"/>
              <a:t>. </a:t>
            </a:r>
          </a:p>
          <a:p>
            <a:pPr marL="514350" indent="-514350">
              <a:buNone/>
            </a:pPr>
            <a:r>
              <a:rPr lang="en-US" dirty="0" smtClean="0"/>
              <a:t>      This is called </a:t>
            </a:r>
            <a:r>
              <a:rPr lang="en-US" u="sng" dirty="0" err="1" smtClean="0"/>
              <a:t>overdamped</a:t>
            </a:r>
            <a:r>
              <a:rPr lang="en-US" dirty="0" smtClean="0"/>
              <a:t>. (</a:t>
            </a:r>
            <a:r>
              <a:rPr lang="en-US" dirty="0" smtClean="0">
                <a:latin typeface="Cambria Math" pitchFamily="18" charset="0"/>
                <a:ea typeface="Cambria Math" pitchFamily="18" charset="0"/>
              </a:rPr>
              <a:t>q  &gt; 0</a:t>
            </a:r>
            <a:r>
              <a:rPr lang="en-US" dirty="0" smtClean="0"/>
              <a:t>), q is real .</a:t>
            </a:r>
          </a:p>
          <a:p>
            <a:pPr marL="514350" indent="-514350" eaLnBrk="1" hangingPunct="1">
              <a:buNone/>
            </a:pPr>
            <a:endParaRPr lang="en-US" dirty="0" smtClean="0"/>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6"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05227" y="1676376"/>
            <a:ext cx="1190625" cy="857250"/>
          </a:xfrm>
          <a:prstGeom prst="rect">
            <a:avLst/>
          </a:prstGeom>
          <a:noFill/>
        </p:spPr>
      </p:pic>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139"/>
          <p:cNvGrpSpPr/>
          <p:nvPr/>
        </p:nvGrpSpPr>
        <p:grpSpPr>
          <a:xfrm>
            <a:off x="2498706" y="5162586"/>
            <a:ext cx="1270008" cy="457194"/>
            <a:chOff x="2476476" y="5646774"/>
            <a:chExt cx="1270008" cy="457194"/>
          </a:xfrm>
        </p:grpSpPr>
        <p:pic>
          <p:nvPicPr>
            <p:cNvPr id="18456" name="Picture 2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76476" y="5646774"/>
              <a:ext cx="342900" cy="447675"/>
            </a:xfrm>
            <a:prstGeom prst="rect">
              <a:avLst/>
            </a:prstGeom>
            <a:noFill/>
          </p:spPr>
        </p:pic>
        <p:pic>
          <p:nvPicPr>
            <p:cNvPr id="18458" name="Picture 2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03584" y="5656293"/>
              <a:ext cx="342900" cy="447675"/>
            </a:xfrm>
            <a:prstGeom prst="rect">
              <a:avLst/>
            </a:prstGeom>
            <a:noFill/>
          </p:spPr>
        </p:pic>
      </p:gr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2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223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39" name="Group 138"/>
          <p:cNvGrpSpPr/>
          <p:nvPr/>
        </p:nvGrpSpPr>
        <p:grpSpPr>
          <a:xfrm>
            <a:off x="884187" y="3246435"/>
            <a:ext cx="3870378" cy="1752624"/>
            <a:chOff x="884187" y="3246435"/>
            <a:chExt cx="3870378" cy="1752624"/>
          </a:xfrm>
        </p:grpSpPr>
        <p:pic>
          <p:nvPicPr>
            <p:cNvPr id="52225"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96940" y="4551384"/>
              <a:ext cx="3857625" cy="447675"/>
            </a:xfrm>
            <a:prstGeom prst="rect">
              <a:avLst/>
            </a:prstGeom>
            <a:noFill/>
          </p:spPr>
        </p:pic>
        <p:grpSp>
          <p:nvGrpSpPr>
            <p:cNvPr id="138" name="Group 137"/>
            <p:cNvGrpSpPr/>
            <p:nvPr/>
          </p:nvGrpSpPr>
          <p:grpSpPr>
            <a:xfrm>
              <a:off x="884187" y="3246435"/>
              <a:ext cx="1679598" cy="1022364"/>
              <a:chOff x="884187" y="3246435"/>
              <a:chExt cx="1679598" cy="1022364"/>
            </a:xfrm>
          </p:grpSpPr>
          <p:pic>
            <p:nvPicPr>
              <p:cNvPr id="52228"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84187" y="3859224"/>
                <a:ext cx="1657350" cy="409575"/>
              </a:xfrm>
              <a:prstGeom prst="rect">
                <a:avLst/>
              </a:prstGeom>
              <a:noFill/>
            </p:spPr>
          </p:pic>
          <p:pic>
            <p:nvPicPr>
              <p:cNvPr id="52231"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915960" y="3246435"/>
                <a:ext cx="1647825" cy="409575"/>
              </a:xfrm>
              <a:prstGeom prst="rect">
                <a:avLst/>
              </a:prstGeom>
              <a:noFill/>
            </p:spPr>
          </p:pic>
        </p:grpSp>
      </p:grpSp>
      <p:sp>
        <p:nvSpPr>
          <p:cNvPr id="52233"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2234"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813442" y="2662227"/>
            <a:ext cx="990600" cy="676275"/>
          </a:xfrm>
          <a:prstGeom prst="rect">
            <a:avLst/>
          </a:prstGeom>
          <a:noFill/>
        </p:spPr>
      </p:pic>
      <p:sp>
        <p:nvSpPr>
          <p:cNvPr id="52236"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Slide Number Placeholder 133"/>
          <p:cNvSpPr>
            <a:spLocks noGrp="1"/>
          </p:cNvSpPr>
          <p:nvPr>
            <p:ph type="sldNum" sz="quarter" idx="12"/>
          </p:nvPr>
        </p:nvSpPr>
        <p:spPr/>
        <p:txBody>
          <a:bodyPr/>
          <a:lstStyle/>
          <a:p>
            <a:pPr>
              <a:defRPr/>
            </a:pPr>
            <a:fld id="{FCB2EC2F-79A6-42C2-B4C5-0483EF9F552B}" type="slidenum">
              <a:rPr lang="en-US" smtClean="0"/>
              <a:pPr>
                <a:defRPr/>
              </a:pPr>
              <a:t>19</a:t>
            </a:fld>
            <a:endParaRPr lang="en-US" dirty="0"/>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369" name="Picture 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987824" y="3320988"/>
            <a:ext cx="2762250" cy="800100"/>
          </a:xfrm>
          <a:prstGeom prst="rect">
            <a:avLst/>
          </a:prstGeom>
          <a:noFill/>
        </p:spPr>
      </p:pic>
      <p:sp>
        <p:nvSpPr>
          <p:cNvPr id="5837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968375"/>
            <a:ext cx="8229600" cy="5532438"/>
          </a:xfrm>
        </p:spPr>
        <p:txBody>
          <a:bodyPr>
            <a:normAutofit/>
          </a:bodyPr>
          <a:lstStyle/>
          <a:p>
            <a:pPr eaLnBrk="1" hangingPunct="1">
              <a:buFont typeface="Wingdings 2" pitchFamily="18" charset="2"/>
              <a:buNone/>
            </a:pPr>
            <a:endParaRPr lang="en-US" dirty="0" smtClean="0">
              <a:effectLst>
                <a:outerShdw blurRad="38100" dist="38100" dir="2700000" algn="tl">
                  <a:srgbClr val="C0C0C0"/>
                </a:outerShdw>
              </a:effectLst>
            </a:endParaRPr>
          </a:p>
          <a:p>
            <a:pPr eaLnBrk="1" hangingPunct="1">
              <a:buFont typeface="Wingdings" pitchFamily="2" charset="2"/>
              <a:buChar char="Ø"/>
            </a:pPr>
            <a:r>
              <a:rPr lang="en-US" dirty="0" smtClean="0"/>
              <a:t>Recall that if a force depends only on position, </a:t>
            </a:r>
            <a:r>
              <a:rPr lang="en-US" i="1" dirty="0" smtClean="0">
                <a:latin typeface="Cambria Math" pitchFamily="18" charset="0"/>
                <a:ea typeface="Cambria Math" pitchFamily="18" charset="0"/>
              </a:rPr>
              <a:t>x</a:t>
            </a:r>
            <a:r>
              <a:rPr lang="en-US" dirty="0" smtClean="0"/>
              <a:t>, then it can be written in terms of a potential function </a:t>
            </a:r>
            <a:r>
              <a:rPr lang="en-US" i="1" dirty="0" smtClean="0">
                <a:latin typeface="Cambria Math" pitchFamily="18" charset="0"/>
                <a:ea typeface="Cambria Math" pitchFamily="18" charset="0"/>
              </a:rPr>
              <a:t>V(x) </a:t>
            </a:r>
            <a:r>
              <a:rPr lang="en-US" dirty="0" smtClean="0"/>
              <a:t>where: </a:t>
            </a:r>
            <a:endParaRPr lang="en-US" i="1" dirty="0" smtClean="0">
              <a:effectLst>
                <a:outerShdw blurRad="38100" dist="38100" dir="2700000" algn="tl">
                  <a:srgbClr val="000000">
                    <a:alpha val="43137"/>
                  </a:srgbClr>
                </a:outerShdw>
              </a:effectLst>
            </a:endParaRPr>
          </a:p>
          <a:p>
            <a:pPr eaLnBrk="1" hangingPunct="1">
              <a:buNone/>
            </a:pPr>
            <a:r>
              <a:rPr lang="en-US" dirty="0" smtClean="0"/>
              <a:t>                                                  conservative force</a:t>
            </a:r>
          </a:p>
          <a:p>
            <a:pPr eaLnBrk="1" hangingPunct="1">
              <a:buFont typeface="Wingdings" pitchFamily="2" charset="2"/>
              <a:buChar char="Ø"/>
            </a:pPr>
            <a:r>
              <a:rPr lang="en-US" dirty="0" smtClean="0"/>
              <a:t>So that:</a:t>
            </a:r>
          </a:p>
          <a:p>
            <a:pPr eaLnBrk="1" hangingPunct="1">
              <a:buFont typeface="Wingdings 2" pitchFamily="18" charset="2"/>
              <a:buNone/>
            </a:pP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3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40" name="Rectangle 3"/>
          <p:cNvSpPr>
            <a:spLocks noChangeArrowheads="1"/>
          </p:cNvSpPr>
          <p:nvPr/>
        </p:nvSpPr>
        <p:spPr bwMode="auto">
          <a:xfrm>
            <a:off x="0" y="952500"/>
            <a:ext cx="9144000" cy="457200"/>
          </a:xfrm>
          <a:prstGeom prst="rect">
            <a:avLst/>
          </a:prstGeom>
          <a:noFill/>
          <a:ln w="9525">
            <a:noFill/>
            <a:miter lim="800000"/>
            <a:headEnd/>
            <a:tailEnd/>
          </a:ln>
        </p:spPr>
        <p:txBody>
          <a:bodyPr wrap="none" anchor="ctr">
            <a:spAutoFit/>
          </a:bodyPr>
          <a:lstStyle/>
          <a:p>
            <a:endParaRPr lang="en-US" dirty="0"/>
          </a:p>
        </p:txBody>
      </p:sp>
      <p:sp>
        <p:nvSpPr>
          <p:cNvPr id="1434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44" name="Rectangle 6"/>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1434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46" name="Rectangle 9"/>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49"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14351"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53"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55" name="Rectangle 17"/>
          <p:cNvSpPr>
            <a:spLocks noChangeArrowheads="1"/>
          </p:cNvSpPr>
          <p:nvPr/>
        </p:nvSpPr>
        <p:spPr bwMode="auto">
          <a:xfrm>
            <a:off x="0" y="952500"/>
            <a:ext cx="9144000" cy="457200"/>
          </a:xfrm>
          <a:prstGeom prst="rect">
            <a:avLst/>
          </a:prstGeom>
          <a:noFill/>
          <a:ln w="9525">
            <a:noFill/>
            <a:miter lim="800000"/>
            <a:headEnd/>
            <a:tailEnd/>
          </a:ln>
        </p:spPr>
        <p:txBody>
          <a:bodyPr wrap="none" anchor="ctr">
            <a:spAutoFit/>
          </a:bodyPr>
          <a:lstStyle/>
          <a:p>
            <a:endParaRPr lang="en-US" dirty="0"/>
          </a:p>
        </p:txBody>
      </p:sp>
      <p:sp>
        <p:nvSpPr>
          <p:cNvPr id="14358"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0" name="Rectangle 2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1" name="Rectangle 2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2"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3"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4"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5"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4366" name="Rectangle 3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39"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3" name="Rectangle 7"/>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6" name="Rectangle 10"/>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8"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9" name="Rectangle 1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1"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52" name="Rectangle 16"/>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4"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55" name="Rectangle 19"/>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3525" y="2566986"/>
            <a:ext cx="2095500" cy="752475"/>
          </a:xfrm>
          <a:prstGeom prst="rect">
            <a:avLst/>
          </a:prstGeom>
          <a:noFill/>
        </p:spPr>
      </p:pic>
      <p:sp>
        <p:nvSpPr>
          <p:cNvPr id="44035"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4038"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4041"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403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02746" y="3645024"/>
            <a:ext cx="1447800" cy="409575"/>
          </a:xfrm>
          <a:prstGeom prst="rect">
            <a:avLst/>
          </a:prstGeom>
          <a:noFill/>
        </p:spPr>
      </p:pic>
      <p:sp>
        <p:nvSpPr>
          <p:cNvPr id="44044" name="Rectangle 12"/>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Slide Number Placeholder 49"/>
          <p:cNvSpPr>
            <a:spLocks noGrp="1"/>
          </p:cNvSpPr>
          <p:nvPr>
            <p:ph type="sldNum" sz="quarter" idx="12"/>
          </p:nvPr>
        </p:nvSpPr>
        <p:spPr/>
        <p:txBody>
          <a:bodyPr/>
          <a:lstStyle/>
          <a:p>
            <a:pPr>
              <a:defRPr/>
            </a:pPr>
            <a:fld id="{FCB2EC2F-79A6-42C2-B4C5-0483EF9F552B}" type="slidenum">
              <a:rPr lang="en-US" smtClean="0"/>
              <a:pPr>
                <a:defRPr/>
              </a:pPr>
              <a:t>2</a:t>
            </a:fld>
            <a:endParaRPr lang="en-US"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577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99692" y="4293096"/>
            <a:ext cx="1685925" cy="752475"/>
          </a:xfrm>
          <a:prstGeom prst="rect">
            <a:avLst/>
          </a:prstGeom>
          <a:noFill/>
        </p:spPr>
      </p:pic>
      <p:sp>
        <p:nvSpPr>
          <p:cNvPr id="7578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5779"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727684" y="5193196"/>
            <a:ext cx="2085975" cy="752475"/>
          </a:xfrm>
          <a:prstGeom prst="rect">
            <a:avLst/>
          </a:prstGeom>
          <a:noFill/>
        </p:spPr>
      </p:pic>
      <p:sp>
        <p:nvSpPr>
          <p:cNvPr id="75781" name="Rectangle 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263464" y="763551"/>
            <a:ext cx="8726609" cy="5878592"/>
          </a:xfrm>
        </p:spPr>
        <p:txBody>
          <a:bodyPr>
            <a:normAutofit/>
          </a:bodyPr>
          <a:lstStyle/>
          <a:p>
            <a:pPr marL="514350" indent="-514350">
              <a:buFont typeface="Wingdings" pitchFamily="2" charset="2"/>
              <a:buChar char="§"/>
            </a:pPr>
            <a:r>
              <a:rPr lang="en-US" b="1" dirty="0" smtClean="0">
                <a:effectLst>
                  <a:outerShdw blurRad="38100" dist="38100" dir="2700000" algn="tl">
                    <a:srgbClr val="000000">
                      <a:alpha val="43137"/>
                    </a:srgbClr>
                  </a:outerShdw>
                </a:effectLst>
              </a:rPr>
              <a:t>Case </a:t>
            </a:r>
            <a:r>
              <a:rPr lang="en-US" b="1" dirty="0" smtClean="0">
                <a:effectLst>
                  <a:outerShdw blurRad="38100" dist="38100" dir="2700000" algn="tl">
                    <a:srgbClr val="000000">
                      <a:alpha val="43137"/>
                    </a:srgbClr>
                  </a:outerShdw>
                </a:effectLst>
                <a:latin typeface="Cambria Math" pitchFamily="18" charset="0"/>
                <a:ea typeface="Cambria Math" pitchFamily="18" charset="0"/>
              </a:rPr>
              <a:t>2</a:t>
            </a:r>
            <a:r>
              <a:rPr lang="en-US" dirty="0" smtClean="0"/>
              <a:t>: </a:t>
            </a:r>
            <a:r>
              <a:rPr lang="en-US" dirty="0" err="1" smtClean="0"/>
              <a:t>Underdamped</a:t>
            </a:r>
            <a:r>
              <a:rPr lang="en-US" dirty="0" smtClean="0"/>
              <a:t> Oscillations</a:t>
            </a:r>
          </a:p>
          <a:p>
            <a:pPr marL="514350" indent="-514350">
              <a:buFont typeface="Wingdings" pitchFamily="2" charset="2"/>
              <a:buChar char="§"/>
            </a:pPr>
            <a:endParaRPr lang="en-US" dirty="0" smtClean="0"/>
          </a:p>
          <a:p>
            <a:pPr marL="514350" indent="-514350" eaLnBrk="1" hangingPunct="1">
              <a:buFont typeface="Arial" pitchFamily="34" charset="0"/>
              <a:buChar char="•"/>
            </a:pPr>
            <a:r>
              <a:rPr lang="en-US" dirty="0" smtClean="0"/>
              <a:t>If                   then                         where</a:t>
            </a:r>
          </a:p>
          <a:p>
            <a:pPr marL="514350" indent="-514350" eaLnBrk="1" hangingPunct="1">
              <a:buNone/>
            </a:pPr>
            <a:r>
              <a:rPr lang="en-US" dirty="0" smtClean="0"/>
              <a:t>      </a:t>
            </a:r>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Font typeface="Arial" pitchFamily="34" charset="0"/>
              <a:buChar char="•"/>
            </a:pPr>
            <a:r>
              <a:rPr lang="en-US" dirty="0" smtClean="0"/>
              <a:t>In this case, solutions are of the form:</a:t>
            </a:r>
          </a:p>
          <a:p>
            <a:pPr marL="514350" indent="-514350" eaLnBrk="1" hangingPunct="1">
              <a:buNone/>
            </a:pPr>
            <a:endParaRPr lang="en-US" dirty="0" smtClean="0"/>
          </a:p>
          <a:p>
            <a:pPr marL="514350" indent="-514350" eaLnBrk="1" hangingPunct="1">
              <a:buFont typeface="Arial" pitchFamily="34" charset="0"/>
              <a:buChar char="•"/>
            </a:pPr>
            <a:endParaRPr lang="en-US" dirty="0" smtClean="0"/>
          </a:p>
          <a:p>
            <a:pPr marL="514350" indent="-514350" eaLnBrk="1" hangingPunct="1">
              <a:buFont typeface="Arial" pitchFamily="34" charset="0"/>
              <a:buChar char="•"/>
            </a:pPr>
            <a:r>
              <a:rPr lang="en-US" dirty="0" smtClean="0"/>
              <a:t>Oscillations are reduced in amplitude by the         terms.</a:t>
            </a:r>
          </a:p>
          <a:p>
            <a:pPr marL="514350" indent="-514350" eaLnBrk="1" hangingPunct="1">
              <a:buFont typeface="Arial" pitchFamily="34" charset="0"/>
              <a:buChar char="•"/>
            </a:pPr>
            <a:r>
              <a:rPr lang="en-US" dirty="0" smtClean="0"/>
              <a:t>Frequency is lower than with no damping. </a:t>
            </a:r>
          </a:p>
          <a:p>
            <a:pPr marL="514350" indent="-514350" eaLnBrk="1" hangingPunct="1">
              <a:buFont typeface="Arial" pitchFamily="34" charset="0"/>
              <a:buChar char="•"/>
            </a:pPr>
            <a:endParaRPr lang="en-US" dirty="0" smtClean="0"/>
          </a:p>
          <a:p>
            <a:pPr marL="514350" indent="-514350" eaLnBrk="1" hangingPunct="1">
              <a:buFont typeface="Arial" pitchFamily="34" charset="0"/>
              <a:buChar char="•"/>
            </a:pPr>
            <a:endParaRPr lang="en-US" dirty="0" smtClean="0"/>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78" name="Picture 4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202532" y="5099079"/>
            <a:ext cx="619125" cy="447675"/>
          </a:xfrm>
          <a:prstGeom prst="rect">
            <a:avLst/>
          </a:prstGeom>
          <a:noFill/>
        </p:spPr>
      </p:pic>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7"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8"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90"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64" name="Group 163"/>
          <p:cNvGrpSpPr/>
          <p:nvPr/>
        </p:nvGrpSpPr>
        <p:grpSpPr>
          <a:xfrm>
            <a:off x="1212804" y="1566837"/>
            <a:ext cx="7085082" cy="876312"/>
            <a:chOff x="1212804" y="1092168"/>
            <a:chExt cx="7085082" cy="876312"/>
          </a:xfrm>
        </p:grpSpPr>
        <p:pic>
          <p:nvPicPr>
            <p:cNvPr id="18460" name="Picture 2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2804" y="1111230"/>
              <a:ext cx="1190625" cy="857250"/>
            </a:xfrm>
            <a:prstGeom prst="rect">
              <a:avLst/>
            </a:prstGeom>
            <a:noFill/>
          </p:spPr>
        </p:pic>
        <p:pic>
          <p:nvPicPr>
            <p:cNvPr id="18472" name="Picture 4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67071" y="1311246"/>
              <a:ext cx="1905000" cy="409575"/>
            </a:xfrm>
            <a:prstGeom prst="rect">
              <a:avLst/>
            </a:prstGeom>
            <a:noFill/>
          </p:spPr>
        </p:pic>
        <p:pic>
          <p:nvPicPr>
            <p:cNvPr id="18489" name="Picture 5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288111" y="1092168"/>
              <a:ext cx="2009775" cy="800100"/>
            </a:xfrm>
            <a:prstGeom prst="rect">
              <a:avLst/>
            </a:prstGeom>
            <a:noFill/>
          </p:spPr>
        </p:pic>
      </p:grpSp>
      <p:sp>
        <p:nvSpPr>
          <p:cNvPr id="18491"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5" name="Rectangle 9"/>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8"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7"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470676" y="2463792"/>
            <a:ext cx="1781175" cy="800100"/>
          </a:xfrm>
          <a:prstGeom prst="rect">
            <a:avLst/>
          </a:prstGeom>
          <a:noFill/>
        </p:spPr>
      </p:pic>
      <p:sp>
        <p:nvSpPr>
          <p:cNvPr id="41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68" name="Group 167"/>
          <p:cNvGrpSpPr/>
          <p:nvPr/>
        </p:nvGrpSpPr>
        <p:grpSpPr>
          <a:xfrm>
            <a:off x="1030239" y="4130691"/>
            <a:ext cx="5599122" cy="904881"/>
            <a:chOff x="1030239" y="3830643"/>
            <a:chExt cx="5599122" cy="904881"/>
          </a:xfrm>
        </p:grpSpPr>
        <p:pic>
          <p:nvPicPr>
            <p:cNvPr id="18475" name="Picture 4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723986" y="3830643"/>
              <a:ext cx="4905375" cy="409575"/>
            </a:xfrm>
            <a:prstGeom prst="rect">
              <a:avLst/>
            </a:prstGeom>
            <a:noFill/>
          </p:spPr>
        </p:pic>
        <p:pic>
          <p:nvPicPr>
            <p:cNvPr id="4112"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030239" y="4268799"/>
              <a:ext cx="4295775" cy="466725"/>
            </a:xfrm>
            <a:prstGeom prst="rect">
              <a:avLst/>
            </a:prstGeom>
            <a:noFill/>
          </p:spPr>
        </p:pic>
      </p:grpSp>
      <p:sp>
        <p:nvSpPr>
          <p:cNvPr id="4114" name="Rectangle 18"/>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5" name="Slide Number Placeholder 164"/>
          <p:cNvSpPr>
            <a:spLocks noGrp="1"/>
          </p:cNvSpPr>
          <p:nvPr>
            <p:ph type="sldNum" sz="quarter" idx="12"/>
          </p:nvPr>
        </p:nvSpPr>
        <p:spPr/>
        <p:txBody>
          <a:bodyPr/>
          <a:lstStyle/>
          <a:p>
            <a:pPr>
              <a:defRPr/>
            </a:pPr>
            <a:fld id="{FCB2EC2F-79A6-42C2-B4C5-0483EF9F552B}" type="slidenum">
              <a:rPr lang="en-US" smtClean="0"/>
              <a:pPr>
                <a:defRPr/>
              </a:pPr>
              <a:t>20</a:t>
            </a:fld>
            <a:endParaRPr lang="en-US" dirty="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263465" y="763551"/>
            <a:ext cx="8653582" cy="5878592"/>
          </a:xfrm>
        </p:spPr>
        <p:txBody>
          <a:bodyPr>
            <a:normAutofit/>
          </a:bodyPr>
          <a:lstStyle/>
          <a:p>
            <a:pPr marL="514350" indent="-514350">
              <a:buNone/>
            </a:pPr>
            <a:endParaRPr lang="en-US" dirty="0" smtClean="0"/>
          </a:p>
          <a:p>
            <a:pPr marL="514350" indent="-514350" eaLnBrk="1" hangingPunct="1">
              <a:buFont typeface="Arial" pitchFamily="34" charset="0"/>
              <a:buChar char="•"/>
            </a:pPr>
            <a:r>
              <a:rPr lang="en-US" dirty="0" smtClean="0"/>
              <a:t>                                   </a:t>
            </a:r>
            <a:r>
              <a:rPr lang="en-US" u="sng" dirty="0" err="1" smtClean="0"/>
              <a:t>Underdamped</a:t>
            </a:r>
            <a:r>
              <a:rPr lang="en-US" dirty="0" smtClean="0"/>
              <a:t>.</a:t>
            </a:r>
          </a:p>
          <a:p>
            <a:pPr marL="514350" indent="-514350" eaLnBrk="1" hangingPunct="1">
              <a:buFont typeface="Arial" pitchFamily="34" charset="0"/>
              <a:buChar char="•"/>
            </a:pPr>
            <a:endParaRPr lang="en-US" dirty="0" smtClean="0"/>
          </a:p>
          <a:p>
            <a:pPr marL="514350" indent="-514350" eaLnBrk="1" hangingPunct="1">
              <a:buFont typeface="Arial" pitchFamily="34" charset="0"/>
              <a:buChar char="•"/>
            </a:pPr>
            <a:r>
              <a:rPr lang="en-US" dirty="0" smtClean="0"/>
              <a:t>     : Angular frequency of the </a:t>
            </a:r>
            <a:r>
              <a:rPr lang="en-US" dirty="0" err="1" smtClean="0"/>
              <a:t>underdamped</a:t>
            </a:r>
            <a:r>
              <a:rPr lang="en-US" dirty="0" smtClean="0"/>
              <a:t> harmonic oscillator.</a:t>
            </a:r>
          </a:p>
          <a:p>
            <a:pPr marL="514350" indent="-514350" eaLnBrk="1" hangingPunct="1">
              <a:buFont typeface="Arial" pitchFamily="34" charset="0"/>
              <a:buChar char="•"/>
            </a:pPr>
            <a:endParaRPr lang="en-US" dirty="0" smtClean="0"/>
          </a:p>
          <a:p>
            <a:pPr marL="514350" indent="-514350">
              <a:buFont typeface="Arial" pitchFamily="34" charset="0"/>
              <a:buChar char="•"/>
            </a:pPr>
            <a:r>
              <a:rPr lang="en-US" dirty="0" smtClean="0"/>
              <a:t>     : Angular frequency of the </a:t>
            </a:r>
            <a:r>
              <a:rPr lang="en-US" dirty="0" err="1" smtClean="0"/>
              <a:t>undamped</a:t>
            </a:r>
            <a:r>
              <a:rPr lang="en-US" dirty="0" smtClean="0"/>
              <a:t> harmonic oscillator.</a:t>
            </a:r>
          </a:p>
          <a:p>
            <a:pPr marL="514350" indent="-514350">
              <a:buFont typeface="Arial" pitchFamily="34" charset="0"/>
              <a:buChar char="•"/>
            </a:pPr>
            <a:endParaRPr lang="en-US" dirty="0" smtClean="0"/>
          </a:p>
          <a:p>
            <a:pPr marL="514350" indent="-514350" eaLnBrk="1" hangingPunct="1">
              <a:buFont typeface="Arial" pitchFamily="34" charset="0"/>
              <a:buChar char="•"/>
            </a:pPr>
            <a:r>
              <a:rPr lang="en-US" dirty="0" smtClean="0"/>
              <a:t>  There is one other possibility:            in which case there are two roots that are </a:t>
            </a:r>
            <a:r>
              <a:rPr lang="en-US" u="sng" dirty="0" smtClean="0"/>
              <a:t>degenerate</a:t>
            </a:r>
            <a:r>
              <a:rPr lang="en-US" dirty="0" smtClean="0"/>
              <a:t>.</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7"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8"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90"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91"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7"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84187" y="1092168"/>
            <a:ext cx="2695575" cy="800100"/>
          </a:xfrm>
          <a:prstGeom prst="rect">
            <a:avLst/>
          </a:prstGeom>
          <a:noFill/>
        </p:spPr>
      </p:pic>
      <p:sp>
        <p:nvSpPr>
          <p:cNvPr id="36870" name="Rectangle 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7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47674" y="2224071"/>
            <a:ext cx="409575" cy="447675"/>
          </a:xfrm>
          <a:prstGeom prst="rect">
            <a:avLst/>
          </a:prstGeom>
          <a:noFill/>
        </p:spPr>
      </p:pic>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73"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47674" y="3609984"/>
            <a:ext cx="333375" cy="476250"/>
          </a:xfrm>
          <a:prstGeom prst="rect">
            <a:avLst/>
          </a:prstGeom>
          <a:noFill/>
        </p:spPr>
      </p:pic>
      <p:sp>
        <p:nvSpPr>
          <p:cNvPr id="3687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75"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265747" y="4962546"/>
            <a:ext cx="876300" cy="438150"/>
          </a:xfrm>
          <a:prstGeom prst="rect">
            <a:avLst/>
          </a:prstGeom>
          <a:noFill/>
        </p:spPr>
      </p:pic>
      <p:sp>
        <p:nvSpPr>
          <p:cNvPr id="36877" name="Rectangle 1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 name="Slide Number Placeholder 149"/>
          <p:cNvSpPr>
            <a:spLocks noGrp="1"/>
          </p:cNvSpPr>
          <p:nvPr>
            <p:ph type="sldNum" sz="quarter" idx="12"/>
          </p:nvPr>
        </p:nvSpPr>
        <p:spPr/>
        <p:txBody>
          <a:bodyPr/>
          <a:lstStyle/>
          <a:p>
            <a:pPr>
              <a:defRPr/>
            </a:pPr>
            <a:fld id="{FCB2EC2F-79A6-42C2-B4C5-0483EF9F552B}" type="slidenum">
              <a:rPr lang="en-US" smtClean="0"/>
              <a:pPr>
                <a:defRPr/>
              </a:pPr>
              <a:t>21</a:t>
            </a:fld>
            <a:endParaRPr lang="en-US" dirty="0"/>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763551"/>
            <a:ext cx="8434503" cy="5732541"/>
          </a:xfrm>
        </p:spPr>
        <p:txBody>
          <a:bodyPr>
            <a:normAutofit/>
          </a:bodyPr>
          <a:lstStyle/>
          <a:p>
            <a:pPr marL="514350" indent="-514350">
              <a:buFont typeface="Wingdings" pitchFamily="2" charset="2"/>
              <a:buChar char="§"/>
            </a:pPr>
            <a:r>
              <a:rPr lang="en-US" b="1" dirty="0" smtClean="0">
                <a:effectLst>
                  <a:outerShdw blurRad="38100" dist="38100" dir="2700000" algn="tl">
                    <a:srgbClr val="000000">
                      <a:alpha val="43137"/>
                    </a:srgbClr>
                  </a:outerShdw>
                </a:effectLst>
              </a:rPr>
              <a:t>Case </a:t>
            </a:r>
            <a:r>
              <a:rPr lang="en-US" b="1" dirty="0" smtClean="0">
                <a:effectLst>
                  <a:outerShdw blurRad="38100" dist="38100" dir="2700000" algn="tl">
                    <a:srgbClr val="000000">
                      <a:alpha val="43137"/>
                    </a:srgbClr>
                  </a:outerShdw>
                </a:effectLst>
                <a:latin typeface="Cambria Math" pitchFamily="18" charset="0"/>
                <a:ea typeface="Cambria Math" pitchFamily="18" charset="0"/>
              </a:rPr>
              <a:t>3</a:t>
            </a:r>
            <a:r>
              <a:rPr lang="en-US" dirty="0" smtClean="0"/>
              <a:t>:</a:t>
            </a:r>
            <a:r>
              <a:rPr lang="en-US" u="sng" dirty="0" smtClean="0"/>
              <a:t>  Critically damped</a:t>
            </a:r>
            <a:endParaRPr lang="en-US" dirty="0" smtClean="0"/>
          </a:p>
          <a:p>
            <a:pPr marL="514350" indent="-514350">
              <a:buFont typeface="Arial" pitchFamily="34" charset="0"/>
              <a:buChar char="•"/>
            </a:pPr>
            <a:r>
              <a:rPr lang="en-US" dirty="0" smtClean="0"/>
              <a:t>            (</a:t>
            </a:r>
            <a:r>
              <a:rPr lang="en-US" dirty="0" smtClean="0">
                <a:latin typeface="Cambria Math" pitchFamily="18" charset="0"/>
                <a:ea typeface="Cambria Math" pitchFamily="18" charset="0"/>
              </a:rPr>
              <a:t>q </a:t>
            </a:r>
            <a:r>
              <a:rPr lang="en-US" dirty="0" smtClean="0"/>
              <a:t>real</a:t>
            </a:r>
            <a:r>
              <a:rPr lang="en-US" dirty="0" smtClean="0">
                <a:latin typeface="Cambria Math" pitchFamily="18" charset="0"/>
                <a:ea typeface="Cambria Math" pitchFamily="18" charset="0"/>
              </a:rPr>
              <a:t> = 0</a:t>
            </a:r>
            <a:r>
              <a:rPr lang="en-US" dirty="0" smtClean="0"/>
              <a:t>)</a:t>
            </a:r>
          </a:p>
          <a:p>
            <a:pPr marL="514350" indent="-514350">
              <a:buFont typeface="Arial" pitchFamily="34" charset="0"/>
              <a:buChar char="•"/>
            </a:pPr>
            <a:endParaRPr lang="en-US" dirty="0" smtClean="0"/>
          </a:p>
          <a:p>
            <a:pPr marL="514350" indent="-514350" eaLnBrk="1" hangingPunct="1">
              <a:buFont typeface="Arial" pitchFamily="34" charset="0"/>
              <a:buChar char="•"/>
            </a:pPr>
            <a:r>
              <a:rPr lang="en-US" dirty="0" smtClean="0"/>
              <a:t>In this case, the solution is of the form:</a:t>
            </a:r>
          </a:p>
          <a:p>
            <a:pPr marL="514350" indent="-514350" eaLnBrk="1" hangingPunct="1">
              <a:buNone/>
            </a:pPr>
            <a:endParaRPr lang="en-US" dirty="0" smtClean="0"/>
          </a:p>
          <a:p>
            <a:pPr marL="514350" indent="-514350" eaLnBrk="1" hangingPunct="1">
              <a:buNone/>
            </a:pPr>
            <a:endParaRPr lang="en-US" dirty="0" smtClean="0"/>
          </a:p>
          <a:p>
            <a:pPr marL="514350" indent="-514350" eaLnBrk="1" hangingPunct="1">
              <a:buFont typeface="Arial" pitchFamily="34" charset="0"/>
              <a:buChar char="•"/>
            </a:pPr>
            <a:r>
              <a:rPr lang="en-US" dirty="0" smtClean="0"/>
              <a:t>Sometimes we can characterize how rapidly an </a:t>
            </a:r>
          </a:p>
          <a:p>
            <a:pPr marL="514350" indent="-514350" eaLnBrk="1" hangingPunct="1">
              <a:buNone/>
            </a:pPr>
            <a:r>
              <a:rPr lang="en-US" dirty="0" smtClean="0"/>
              <a:t>      oscillating system loses energy by a parameter called </a:t>
            </a:r>
          </a:p>
          <a:p>
            <a:pPr marL="514350" indent="-514350" eaLnBrk="1" hangingPunct="1">
              <a:buNone/>
            </a:pPr>
            <a:r>
              <a:rPr lang="en-US" dirty="0" smtClean="0"/>
              <a:t>      </a:t>
            </a:r>
            <a:r>
              <a:rPr lang="en-US" i="1" dirty="0" smtClean="0">
                <a:latin typeface="Cambria Math" pitchFamily="18" charset="0"/>
                <a:ea typeface="Cambria Math" pitchFamily="18" charset="0"/>
              </a:rPr>
              <a:t>the</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quality</a:t>
            </a:r>
            <a:r>
              <a:rPr lang="en-US" dirty="0" smtClean="0"/>
              <a:t> or </a:t>
            </a:r>
            <a:r>
              <a:rPr lang="en-US" i="1" dirty="0" smtClean="0">
                <a:latin typeface="Cambria Math" pitchFamily="18" charset="0"/>
                <a:ea typeface="Cambria Math" pitchFamily="18" charset="0"/>
              </a:rPr>
              <a:t>Q-value</a:t>
            </a:r>
            <a:r>
              <a:rPr lang="en-US" dirty="0" smtClean="0"/>
              <a:t>.</a:t>
            </a:r>
          </a:p>
          <a:p>
            <a:pPr marL="514350" indent="-514350" eaLnBrk="1" hangingPunct="1">
              <a:buNone/>
            </a:pPr>
            <a:r>
              <a:rPr lang="en-US" dirty="0" smtClean="0"/>
              <a:t>                   </a:t>
            </a:r>
            <a:r>
              <a:rPr lang="en-US" i="1" dirty="0" smtClean="0">
                <a:latin typeface="Cambria Math" pitchFamily="18" charset="0"/>
                <a:ea typeface="Cambria Math" pitchFamily="18" charset="0"/>
              </a:rPr>
              <a:t>Large Q</a:t>
            </a:r>
            <a:r>
              <a:rPr lang="en-US" dirty="0" smtClean="0"/>
              <a:t>: Slowly loses energy.</a:t>
            </a:r>
          </a:p>
          <a:p>
            <a:pPr marL="514350" indent="-514350">
              <a:buNone/>
            </a:pPr>
            <a:r>
              <a:rPr lang="en-US" i="1" dirty="0" smtClean="0">
                <a:latin typeface="Cambria Math" pitchFamily="18" charset="0"/>
                <a:ea typeface="Cambria Math" pitchFamily="18" charset="0"/>
              </a:rPr>
              <a:t>                     Small Q</a:t>
            </a:r>
            <a:r>
              <a:rPr lang="en-US" dirty="0" smtClean="0"/>
              <a:t>: Rapidly loses energy.</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70038" y="2946399"/>
            <a:ext cx="5114925" cy="409575"/>
          </a:xfrm>
          <a:prstGeom prst="rect">
            <a:avLst/>
          </a:prstGeom>
          <a:noFill/>
        </p:spPr>
      </p:pic>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35487" y="1587480"/>
            <a:ext cx="2124075" cy="381000"/>
          </a:xfrm>
          <a:prstGeom prst="rect">
            <a:avLst/>
          </a:prstGeom>
          <a:noFill/>
        </p:spPr>
      </p:pic>
      <p:sp>
        <p:nvSpPr>
          <p:cNvPr id="3078"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Slide Number Placeholder 143"/>
          <p:cNvSpPr>
            <a:spLocks noGrp="1"/>
          </p:cNvSpPr>
          <p:nvPr>
            <p:ph type="sldNum" sz="quarter" idx="12"/>
          </p:nvPr>
        </p:nvSpPr>
        <p:spPr/>
        <p:txBody>
          <a:bodyPr/>
          <a:lstStyle/>
          <a:p>
            <a:pPr>
              <a:defRPr/>
            </a:pPr>
            <a:fld id="{FCB2EC2F-79A6-42C2-B4C5-0483EF9F552B}" type="slidenum">
              <a:rPr lang="en-US" smtClean="0"/>
              <a:pPr>
                <a:defRPr/>
              </a:pPr>
              <a:t>22</a:t>
            </a:fld>
            <a:endParaRPr lang="en-US" dirty="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586489"/>
          </a:xfrm>
        </p:spPr>
        <p:txBody>
          <a:bodyPr>
            <a:normAutofit/>
          </a:bodyPr>
          <a:lstStyle/>
          <a:p>
            <a:pPr marL="514350" indent="-514350">
              <a:buFont typeface="Wingdings" pitchFamily="2" charset="2"/>
              <a:buChar char="§"/>
            </a:pPr>
            <a:r>
              <a:rPr lang="en-US" b="1" dirty="0" smtClean="0">
                <a:effectLst>
                  <a:outerShdw blurRad="38100" dist="38100" dir="2700000" algn="tl">
                    <a:srgbClr val="000000">
                      <a:alpha val="43137"/>
                    </a:srgbClr>
                  </a:outerShdw>
                </a:effectLst>
              </a:rPr>
              <a:t>Case </a:t>
            </a:r>
            <a:r>
              <a:rPr lang="en-US" b="1" dirty="0" smtClean="0">
                <a:effectLst>
                  <a:outerShdw blurRad="38100" dist="38100" dir="2700000" algn="tl">
                    <a:srgbClr val="000000">
                      <a:alpha val="43137"/>
                    </a:srgbClr>
                  </a:outerShdw>
                </a:effectLst>
                <a:latin typeface="Cambria Math" pitchFamily="18" charset="0"/>
                <a:ea typeface="Cambria Math" pitchFamily="18" charset="0"/>
              </a:rPr>
              <a:t>3</a:t>
            </a:r>
            <a:r>
              <a:rPr lang="en-US" dirty="0" smtClean="0"/>
              <a:t>:</a:t>
            </a:r>
          </a:p>
          <a:p>
            <a:pPr marL="514350" indent="-514350">
              <a:buFont typeface="Wingdings" pitchFamily="2" charset="2"/>
              <a:buChar char="§"/>
            </a:pPr>
            <a:endParaRPr lang="en-US" dirty="0" smtClean="0"/>
          </a:p>
          <a:p>
            <a:pPr marL="514350" indent="-514350">
              <a:buFont typeface="Wingdings" pitchFamily="2" charset="2"/>
              <a:buChar char="§"/>
            </a:pPr>
            <a:endParaRPr lang="en-US" dirty="0" smtClean="0"/>
          </a:p>
          <a:p>
            <a:pPr marL="514350" indent="-514350">
              <a:buFont typeface="Wingdings" pitchFamily="2" charset="2"/>
              <a:buChar char="§"/>
            </a:pPr>
            <a:endParaRPr lang="en-US" dirty="0" smtClean="0"/>
          </a:p>
          <a:p>
            <a:pPr marL="514350" indent="-514350">
              <a:buFont typeface="Wingdings" pitchFamily="2" charset="2"/>
              <a:buChar char="§"/>
            </a:pPr>
            <a:endParaRPr lang="en-US" dirty="0" smtClean="0"/>
          </a:p>
          <a:p>
            <a:pPr marL="514350" indent="-514350">
              <a:buFont typeface="Arial" pitchFamily="34" charset="0"/>
              <a:buChar char="•"/>
            </a:pPr>
            <a:r>
              <a:rPr lang="en-US" i="1" dirty="0" smtClean="0">
                <a:latin typeface="Cambria Math" pitchFamily="18" charset="0"/>
                <a:ea typeface="Cambria Math" pitchFamily="18" charset="0"/>
              </a:rPr>
              <a:t>Q-factor </a:t>
            </a:r>
            <a:r>
              <a:rPr lang="en-US" dirty="0" smtClean="0"/>
              <a:t> determined how quickly the oscillator lost energy.</a:t>
            </a:r>
          </a:p>
          <a:p>
            <a:pPr marL="514350" indent="-514350" eaLnBrk="1" hangingPunct="1">
              <a:buNone/>
            </a:pPr>
            <a:endParaRPr lang="en-US" dirty="0" smtClean="0"/>
          </a:p>
          <a:p>
            <a:pPr marL="514350" indent="-514350">
              <a:buFont typeface="Arial" pitchFamily="34" charset="0"/>
              <a:buChar char="•"/>
            </a:pPr>
            <a:r>
              <a:rPr lang="en-US" dirty="0" smtClean="0"/>
              <a:t>If </a:t>
            </a:r>
            <a:r>
              <a:rPr lang="el-GR" i="1" dirty="0" smtClean="0">
                <a:latin typeface="Cambria Math" pitchFamily="18" charset="0"/>
                <a:ea typeface="Cambria Math" pitchFamily="18" charset="0"/>
              </a:rPr>
              <a:t>γ</a:t>
            </a:r>
            <a:r>
              <a:rPr lang="en-US" dirty="0" smtClean="0"/>
              <a:t> is large </a:t>
            </a:r>
            <a:r>
              <a:rPr lang="en-US" dirty="0" smtClean="0">
                <a:sym typeface="Wingdings" pitchFamily="2" charset="2"/>
              </a:rPr>
              <a:t> </a:t>
            </a:r>
            <a:r>
              <a:rPr lang="en-US" i="1" dirty="0" smtClean="0">
                <a:latin typeface="Cambria Math" pitchFamily="18" charset="0"/>
                <a:ea typeface="Cambria Math" pitchFamily="18" charset="0"/>
              </a:rPr>
              <a:t>Q </a:t>
            </a:r>
            <a:r>
              <a:rPr lang="en-US" dirty="0" smtClean="0">
                <a:sym typeface="Wingdings" pitchFamily="2" charset="2"/>
              </a:rPr>
              <a:t>is small  quickly energy loss.</a:t>
            </a:r>
          </a:p>
          <a:p>
            <a:pPr marL="514350" indent="-514350" eaLnBrk="1" hangingPunct="1">
              <a:buFont typeface="Arial" pitchFamily="34" charset="0"/>
              <a:buChar char="•"/>
            </a:pPr>
            <a:endParaRPr lang="en-US" dirty="0" smtClean="0">
              <a:sym typeface="Wingdings" pitchFamily="2" charset="2"/>
            </a:endParaRPr>
          </a:p>
          <a:p>
            <a:pPr marL="514350" indent="-514350">
              <a:buFont typeface="Arial" pitchFamily="34" charset="0"/>
              <a:buChar char="•"/>
            </a:pPr>
            <a:r>
              <a:rPr lang="en-US" i="1" dirty="0" smtClean="0">
                <a:latin typeface="Cambria Math" pitchFamily="18" charset="0"/>
                <a:ea typeface="Cambria Math" pitchFamily="18" charset="0"/>
              </a:rPr>
              <a:t>Large Q</a:t>
            </a:r>
            <a:r>
              <a:rPr lang="en-US" dirty="0" smtClean="0">
                <a:sym typeface="Wingdings" pitchFamily="2" charset="2"/>
              </a:rPr>
              <a:t>  slower energy loss.</a:t>
            </a:r>
            <a:endParaRPr lang="en-US" dirty="0" smtClean="0"/>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43" name="Group 142"/>
          <p:cNvGrpSpPr/>
          <p:nvPr/>
        </p:nvGrpSpPr>
        <p:grpSpPr>
          <a:xfrm>
            <a:off x="1176291" y="1527159"/>
            <a:ext cx="4962525" cy="1755789"/>
            <a:chOff x="1176291" y="1347759"/>
            <a:chExt cx="4962525" cy="1755789"/>
          </a:xfrm>
        </p:grpSpPr>
        <p:pic>
          <p:nvPicPr>
            <p:cNvPr id="5325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76291" y="1347759"/>
              <a:ext cx="4962525" cy="819150"/>
            </a:xfrm>
            <a:prstGeom prst="rect">
              <a:avLst/>
            </a:prstGeom>
            <a:noFill/>
          </p:spPr>
        </p:pic>
        <p:pic>
          <p:nvPicPr>
            <p:cNvPr id="53255"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31882" y="2370123"/>
              <a:ext cx="3200400" cy="733425"/>
            </a:xfrm>
            <a:prstGeom prst="rect">
              <a:avLst/>
            </a:prstGeom>
            <a:noFill/>
          </p:spPr>
        </p:pic>
      </p:gr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Slide Number Placeholder 143"/>
          <p:cNvSpPr>
            <a:spLocks noGrp="1"/>
          </p:cNvSpPr>
          <p:nvPr>
            <p:ph type="sldNum" sz="quarter" idx="12"/>
          </p:nvPr>
        </p:nvSpPr>
        <p:spPr/>
        <p:txBody>
          <a:bodyPr/>
          <a:lstStyle/>
          <a:p>
            <a:pPr>
              <a:defRPr/>
            </a:pPr>
            <a:fld id="{FCB2EC2F-79A6-42C2-B4C5-0483EF9F552B}" type="slidenum">
              <a:rPr lang="en-US" smtClean="0"/>
              <a:pPr>
                <a:defRPr/>
              </a:pPr>
              <a:t>23</a:t>
            </a:fld>
            <a:endParaRPr lang="en-US" dirty="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299979" y="1384271"/>
            <a:ext cx="8507529" cy="4381561"/>
          </a:xfrm>
        </p:spPr>
        <p:txBody>
          <a:bodyPr>
            <a:normAutofit/>
          </a:bodyPr>
          <a:lstStyle/>
          <a:p>
            <a:pPr marL="514350" indent="-514350" eaLnBrk="1" hangingPunct="1">
              <a:buNone/>
            </a:pPr>
            <a:r>
              <a:rPr lang="en-US" dirty="0" smtClean="0"/>
              <a:t>      </a:t>
            </a:r>
          </a:p>
          <a:p>
            <a:pPr marL="514350" indent="-514350" eaLnBrk="1" hangingPunct="1">
              <a:buFont typeface="Arial" pitchFamily="34" charset="0"/>
              <a:buChar char="•"/>
            </a:pPr>
            <a:r>
              <a:rPr lang="en-US" dirty="0" err="1" smtClean="0"/>
              <a:t>Undamped</a:t>
            </a:r>
            <a:r>
              <a:rPr lang="en-US" dirty="0" smtClean="0"/>
              <a:t> Oscillating frequency </a:t>
            </a:r>
            <a:r>
              <a:rPr lang="en-US" dirty="0" smtClean="0">
                <a:latin typeface="Cambria Math" pitchFamily="18" charset="0"/>
                <a:ea typeface="Cambria Math" pitchFamily="18" charset="0"/>
              </a:rPr>
              <a:t>=</a:t>
            </a:r>
          </a:p>
          <a:p>
            <a:pPr marL="514350" indent="-514350" eaLnBrk="1" hangingPunct="1">
              <a:buFont typeface="Arial" pitchFamily="34" charset="0"/>
              <a:buChar char="•"/>
            </a:pPr>
            <a:endParaRPr lang="en-US" dirty="0" smtClean="0"/>
          </a:p>
          <a:p>
            <a:pPr marL="514350" indent="-514350" eaLnBrk="1" hangingPunct="1">
              <a:buFont typeface="Arial" pitchFamily="34" charset="0"/>
              <a:buChar char="•"/>
            </a:pPr>
            <a:r>
              <a:rPr lang="en-US" dirty="0" smtClean="0"/>
              <a:t>Damping factor </a:t>
            </a:r>
            <a:r>
              <a:rPr lang="en-US" dirty="0" smtClean="0">
                <a:latin typeface="Cambria Math" pitchFamily="18" charset="0"/>
                <a:ea typeface="Cambria Math" pitchFamily="18" charset="0"/>
              </a:rPr>
              <a:t>=</a:t>
            </a:r>
            <a:r>
              <a:rPr lang="en-US" dirty="0" smtClean="0"/>
              <a:t> </a:t>
            </a:r>
          </a:p>
          <a:p>
            <a:pPr marL="514350" indent="-514350" eaLnBrk="1" hangingPunct="1">
              <a:buFont typeface="Arial" pitchFamily="34" charset="0"/>
              <a:buChar char="•"/>
            </a:pPr>
            <a:endParaRPr lang="en-US" dirty="0" smtClean="0"/>
          </a:p>
          <a:p>
            <a:pPr marL="514350" indent="-514350" eaLnBrk="1" hangingPunct="1">
              <a:buFont typeface="Arial" pitchFamily="34" charset="0"/>
              <a:buChar char="•"/>
            </a:pPr>
            <a:r>
              <a:rPr lang="en-US" dirty="0" smtClean="0"/>
              <a:t>Damped oscillation frequency </a:t>
            </a:r>
            <a:r>
              <a:rPr lang="en-US" dirty="0" smtClean="0">
                <a:latin typeface="Cambria Math" pitchFamily="18" charset="0"/>
                <a:ea typeface="Cambria Math" pitchFamily="18" charset="0"/>
              </a:rPr>
              <a:t>=</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6"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9"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2"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5"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8"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4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3"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4"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7" name="Rectangle 9"/>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3" name="Rectangle 21"/>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6" name="Rectangle 24"/>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3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8"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1"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4" name="Rectangle 18"/>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7" name="Rectangle 2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0" name="Rectangle 2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6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3" name="Rectangle 27"/>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65"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6" name="Rectangle 30"/>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74" name="Group 173"/>
          <p:cNvGrpSpPr/>
          <p:nvPr/>
        </p:nvGrpSpPr>
        <p:grpSpPr>
          <a:xfrm>
            <a:off x="3524253" y="1785915"/>
            <a:ext cx="4024323" cy="2625750"/>
            <a:chOff x="3524253" y="1785915"/>
            <a:chExt cx="4024323" cy="2625750"/>
          </a:xfrm>
        </p:grpSpPr>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34128" y="1785915"/>
              <a:ext cx="1495425" cy="800100"/>
            </a:xfrm>
            <a:prstGeom prst="rect">
              <a:avLst/>
            </a:prstGeom>
            <a:noFill/>
          </p:spPr>
        </p:pic>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24253" y="2903538"/>
              <a:ext cx="1266825" cy="561975"/>
            </a:xfrm>
            <a:prstGeom prst="rect">
              <a:avLst/>
            </a:prstGeom>
            <a:noFill/>
          </p:spPr>
        </p:pic>
        <p:pic>
          <p:nvPicPr>
            <p:cNvPr id="20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557851" y="3611565"/>
              <a:ext cx="1990725" cy="800100"/>
            </a:xfrm>
            <a:prstGeom prst="rect">
              <a:avLst/>
            </a:prstGeom>
            <a:noFill/>
          </p:spPr>
        </p:pic>
      </p:grpSp>
      <p:sp>
        <p:nvSpPr>
          <p:cNvPr id="166" name="Slide Number Placeholder 165"/>
          <p:cNvSpPr>
            <a:spLocks noGrp="1"/>
          </p:cNvSpPr>
          <p:nvPr>
            <p:ph type="sldNum" sz="quarter" idx="12"/>
          </p:nvPr>
        </p:nvSpPr>
        <p:spPr/>
        <p:txBody>
          <a:bodyPr/>
          <a:lstStyle/>
          <a:p>
            <a:pPr>
              <a:defRPr/>
            </a:pPr>
            <a:fld id="{FCB2EC2F-79A6-42C2-B4C5-0483EF9F552B}" type="slidenum">
              <a:rPr lang="en-US" smtClean="0"/>
              <a:pPr>
                <a:defRPr/>
              </a:pPr>
              <a:t>24</a:t>
            </a:fld>
            <a:endParaRPr lang="en-US" dirty="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263465" y="836578"/>
            <a:ext cx="8507529" cy="5403923"/>
          </a:xfrm>
        </p:spPr>
        <p:txBody>
          <a:bodyPr>
            <a:normAutofit/>
          </a:bodyPr>
          <a:lstStyle/>
          <a:p>
            <a:pPr marL="514350" indent="-514350" eaLnBrk="1" hangingPunct="1">
              <a:buNone/>
            </a:pPr>
            <a:r>
              <a:rPr lang="en-US" dirty="0" smtClean="0"/>
              <a:t>      </a:t>
            </a:r>
          </a:p>
          <a:p>
            <a:pPr marL="514350" indent="-514350" eaLnBrk="1" hangingPunct="1">
              <a:buFont typeface="Arial" pitchFamily="34" charset="0"/>
              <a:buChar char="•"/>
            </a:pPr>
            <a:r>
              <a:rPr lang="en-US" dirty="0" smtClean="0"/>
              <a:t>Quality of a swing at a park:</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6"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9"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2"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5"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8"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4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3"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4"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7" name="Rectangle 9"/>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4" name="Rectangle 12"/>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7" name="Rectangle 15"/>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0" name="Rectangle 18"/>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3" name="Rectangle 21"/>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6" name="Rectangle 24"/>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3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8"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1"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4" name="Rectangle 18"/>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7" name="Rectangle 2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0" name="Rectangle 2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6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3" name="Rectangle 27"/>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65"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77"/>
          <p:cNvGrpSpPr/>
          <p:nvPr/>
        </p:nvGrpSpPr>
        <p:grpSpPr>
          <a:xfrm>
            <a:off x="738135" y="1887522"/>
            <a:ext cx="4572000" cy="4135473"/>
            <a:chOff x="738135" y="1887522"/>
            <a:chExt cx="4572000" cy="4135473"/>
          </a:xfrm>
        </p:grpSpPr>
        <p:pic>
          <p:nvPicPr>
            <p:cNvPr id="1434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0700" y="2544756"/>
              <a:ext cx="1419225" cy="409575"/>
            </a:xfrm>
            <a:prstGeom prst="rect">
              <a:avLst/>
            </a:prstGeom>
            <a:noFill/>
          </p:spPr>
        </p:pic>
        <p:pic>
          <p:nvPicPr>
            <p:cNvPr id="14343"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41366" y="1887522"/>
              <a:ext cx="1047750" cy="409575"/>
            </a:xfrm>
            <a:prstGeom prst="rect">
              <a:avLst/>
            </a:prstGeom>
            <a:noFill/>
          </p:spPr>
        </p:pic>
        <p:pic>
          <p:nvPicPr>
            <p:cNvPr id="14349"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57213" y="3957654"/>
              <a:ext cx="2752725" cy="676275"/>
            </a:xfrm>
            <a:prstGeom prst="rect">
              <a:avLst/>
            </a:prstGeom>
            <a:noFill/>
          </p:spPr>
        </p:pic>
        <p:pic>
          <p:nvPicPr>
            <p:cNvPr id="14361" name="Picture 2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38135" y="4889520"/>
              <a:ext cx="4572000" cy="1133475"/>
            </a:xfrm>
            <a:prstGeom prst="rect">
              <a:avLst/>
            </a:prstGeom>
            <a:noFill/>
          </p:spPr>
        </p:pic>
        <p:pic>
          <p:nvPicPr>
            <p:cNvPr id="14364" name="Picture 2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30239" y="3154365"/>
              <a:ext cx="1771650" cy="457200"/>
            </a:xfrm>
            <a:prstGeom prst="rect">
              <a:avLst/>
            </a:prstGeom>
            <a:noFill/>
          </p:spPr>
        </p:pic>
      </p:grpSp>
      <p:sp>
        <p:nvSpPr>
          <p:cNvPr id="14366" name="Rectangle 30"/>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6" name="Slide Number Placeholder 165"/>
          <p:cNvSpPr>
            <a:spLocks noGrp="1"/>
          </p:cNvSpPr>
          <p:nvPr>
            <p:ph type="sldNum" sz="quarter" idx="12"/>
          </p:nvPr>
        </p:nvSpPr>
        <p:spPr/>
        <p:txBody>
          <a:bodyPr/>
          <a:lstStyle/>
          <a:p>
            <a:pPr>
              <a:defRPr/>
            </a:pPr>
            <a:fld id="{FCB2EC2F-79A6-42C2-B4C5-0483EF9F552B}" type="slidenum">
              <a:rPr lang="en-US" smtClean="0"/>
              <a:pPr>
                <a:defRPr/>
              </a:pPr>
              <a:t>25</a:t>
            </a:fld>
            <a:endParaRPr lang="en-US" dirty="0"/>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6"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9"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2"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5"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8"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4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3"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4"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7" name="Rectangle 9"/>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4" name="Rectangle 12"/>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3" name="Rectangle 21"/>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6" name="Rectangle 24"/>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3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8"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1"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4" name="Rectangle 18"/>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7" name="Rectangle 2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0" name="Rectangle 2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75"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78"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1" name="Rectangle 9"/>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4" name="Rectangle 12"/>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7" name="Rectangle 15"/>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9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91" name="Group 190"/>
          <p:cNvGrpSpPr/>
          <p:nvPr/>
        </p:nvGrpSpPr>
        <p:grpSpPr>
          <a:xfrm>
            <a:off x="555570" y="1185837"/>
            <a:ext cx="7521678" cy="4506969"/>
            <a:chOff x="555570" y="873090"/>
            <a:chExt cx="7521678" cy="4506969"/>
          </a:xfrm>
        </p:grpSpPr>
        <p:grpSp>
          <p:nvGrpSpPr>
            <p:cNvPr id="184" name="Group 183"/>
            <p:cNvGrpSpPr/>
            <p:nvPr/>
          </p:nvGrpSpPr>
          <p:grpSpPr>
            <a:xfrm>
              <a:off x="555570" y="873090"/>
              <a:ext cx="7521678" cy="2848014"/>
              <a:chOff x="555570" y="763551"/>
              <a:chExt cx="7521678" cy="2848014"/>
            </a:xfrm>
          </p:grpSpPr>
          <p:pic>
            <p:nvPicPr>
              <p:cNvPr id="14355" name="Picture 1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28596" y="763551"/>
                <a:ext cx="2009775" cy="800100"/>
              </a:xfrm>
              <a:prstGeom prst="rect">
                <a:avLst/>
              </a:prstGeom>
              <a:noFill/>
            </p:spPr>
          </p:pic>
          <p:pic>
            <p:nvPicPr>
              <p:cNvPr id="5427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3726" y="3201990"/>
                <a:ext cx="666750" cy="409575"/>
              </a:xfrm>
              <a:prstGeom prst="rect">
                <a:avLst/>
              </a:prstGeom>
              <a:noFill/>
            </p:spPr>
          </p:pic>
          <p:pic>
            <p:nvPicPr>
              <p:cNvPr id="5428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67148" y="836577"/>
                <a:ext cx="4610100" cy="809625"/>
              </a:xfrm>
              <a:prstGeom prst="rect">
                <a:avLst/>
              </a:prstGeom>
              <a:noFill/>
            </p:spPr>
          </p:pic>
          <p:pic>
            <p:nvPicPr>
              <p:cNvPr id="54285"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5570" y="2081205"/>
                <a:ext cx="5010150" cy="800100"/>
              </a:xfrm>
              <a:prstGeom prst="rect">
                <a:avLst/>
              </a:prstGeom>
              <a:noFill/>
            </p:spPr>
          </p:pic>
        </p:grpSp>
        <p:grpSp>
          <p:nvGrpSpPr>
            <p:cNvPr id="190" name="Group 189"/>
            <p:cNvGrpSpPr/>
            <p:nvPr/>
          </p:nvGrpSpPr>
          <p:grpSpPr>
            <a:xfrm>
              <a:off x="701622" y="4149747"/>
              <a:ext cx="7042203" cy="1230312"/>
              <a:chOff x="701622" y="4149747"/>
              <a:chExt cx="7042203" cy="1230312"/>
            </a:xfrm>
          </p:grpSpPr>
          <p:pic>
            <p:nvPicPr>
              <p:cNvPr id="54288"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01622" y="4149747"/>
                <a:ext cx="4800600" cy="885825"/>
              </a:xfrm>
              <a:prstGeom prst="rect">
                <a:avLst/>
              </a:prstGeom>
              <a:noFill/>
            </p:spPr>
          </p:pic>
          <p:pic>
            <p:nvPicPr>
              <p:cNvPr id="54290" name="Picture 18"/>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572000" y="4999059"/>
                <a:ext cx="3171825" cy="381000"/>
              </a:xfrm>
              <a:prstGeom prst="rect">
                <a:avLst/>
              </a:prstGeom>
              <a:ln>
                <a:noFill/>
              </a:ln>
              <a:effectLst>
                <a:outerShdw blurRad="292100" dist="139700" dir="2700000" algn="tl" rotWithShape="0">
                  <a:srgbClr val="333333">
                    <a:alpha val="65000"/>
                  </a:srgbClr>
                </a:outerShdw>
              </a:effectLst>
            </p:spPr>
          </p:pic>
        </p:grpSp>
      </p:grpSp>
      <p:sp>
        <p:nvSpPr>
          <p:cNvPr id="54292" name="Rectangle 2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Slide Number Placeholder 174"/>
          <p:cNvSpPr>
            <a:spLocks noGrp="1"/>
          </p:cNvSpPr>
          <p:nvPr>
            <p:ph type="sldNum" sz="quarter" idx="12"/>
          </p:nvPr>
        </p:nvSpPr>
        <p:spPr/>
        <p:txBody>
          <a:bodyPr/>
          <a:lstStyle/>
          <a:p>
            <a:pPr>
              <a:defRPr/>
            </a:pPr>
            <a:fld id="{FCB2EC2F-79A6-42C2-B4C5-0483EF9F552B}" type="slidenum">
              <a:rPr lang="en-US" smtClean="0"/>
              <a:pPr>
                <a:defRPr/>
              </a:pPr>
              <a:t>26</a:t>
            </a:fld>
            <a:endParaRPr lang="en-US" dirty="0"/>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586489"/>
          </a:xfrm>
        </p:spPr>
        <p:txBody>
          <a:bodyPr>
            <a:normAutofit/>
          </a:bodyPr>
          <a:lstStyle/>
          <a:p>
            <a:pPr marL="514350" indent="-514350">
              <a:buFont typeface="Wingdings" pitchFamily="2" charset="2"/>
              <a:buChar char="Ø"/>
            </a:pPr>
            <a:r>
              <a:rPr lang="en-US" dirty="0" smtClean="0">
                <a:effectLst>
                  <a:outerShdw blurRad="38100" dist="38100" dir="2700000" algn="tl">
                    <a:srgbClr val="000000">
                      <a:alpha val="43137"/>
                    </a:srgbClr>
                  </a:outerShdw>
                </a:effectLst>
              </a:rPr>
              <a:t>Energy Considerations:</a:t>
            </a:r>
            <a:endParaRPr lang="en-US" dirty="0" smtClean="0"/>
          </a:p>
          <a:p>
            <a:pPr marL="514350" indent="-514350">
              <a:buFont typeface="Wingdings" pitchFamily="2" charset="2"/>
              <a:buChar char="§"/>
            </a:pPr>
            <a:endParaRPr lang="en-US" dirty="0" smtClean="0"/>
          </a:p>
          <a:p>
            <a:pPr marL="514350" indent="-514350">
              <a:buFont typeface="Arial" pitchFamily="34" charset="0"/>
              <a:buChar char="•"/>
            </a:pPr>
            <a:r>
              <a:rPr lang="en-US" dirty="0" smtClean="0"/>
              <a:t>The total energy of the </a:t>
            </a:r>
            <a:r>
              <a:rPr lang="en-US" u="sng" dirty="0" smtClean="0"/>
              <a:t>damped harmonic oscillator </a:t>
            </a:r>
            <a:r>
              <a:rPr lang="en-US" dirty="0" smtClean="0"/>
              <a:t>is given by the sum of the kinetic and potential energies.</a:t>
            </a:r>
          </a:p>
          <a:p>
            <a:pPr marL="514350" indent="-514350" eaLnBrk="1" hangingPunct="1">
              <a:buNone/>
            </a:pPr>
            <a:endParaRPr lang="en-US" dirty="0" smtClean="0"/>
          </a:p>
          <a:p>
            <a:pPr marL="514350" indent="-514350" eaLnBrk="1" hangingPunct="1">
              <a:buNone/>
            </a:pPr>
            <a:endParaRPr lang="en-US" dirty="0" smtClean="0"/>
          </a:p>
          <a:p>
            <a:pPr marL="514350" indent="-514350">
              <a:buFont typeface="Arial" pitchFamily="34" charset="0"/>
              <a:buChar char="•"/>
            </a:pPr>
            <a:r>
              <a:rPr lang="en-US" dirty="0" smtClean="0">
                <a:sym typeface="Wingdings" pitchFamily="2" charset="2"/>
              </a:rPr>
              <a:t>This is constant for the </a:t>
            </a:r>
            <a:r>
              <a:rPr lang="en-US" dirty="0" err="1" smtClean="0">
                <a:sym typeface="Wingdings" pitchFamily="2" charset="2"/>
              </a:rPr>
              <a:t>undamped</a:t>
            </a:r>
            <a:r>
              <a:rPr lang="en-US" dirty="0" smtClean="0">
                <a:sym typeface="Wingdings" pitchFamily="2" charset="2"/>
              </a:rPr>
              <a:t> oscillator, as stated previously.</a:t>
            </a:r>
          </a:p>
          <a:p>
            <a:pPr marL="514350" indent="-514350" eaLnBrk="1" hangingPunct="1">
              <a:buFont typeface="Arial" pitchFamily="34" charset="0"/>
              <a:buChar char="•"/>
            </a:pPr>
            <a:endParaRPr lang="en-US" dirty="0" smtClean="0">
              <a:sym typeface="Wingdings" pitchFamily="2" charset="2"/>
            </a:endParaRPr>
          </a:p>
          <a:p>
            <a:pPr marL="514350" indent="-514350">
              <a:buFont typeface="Arial" pitchFamily="34" charset="0"/>
              <a:buChar char="•"/>
            </a:pPr>
            <a:r>
              <a:rPr lang="en-US" dirty="0" smtClean="0">
                <a:sym typeface="Wingdings" pitchFamily="2" charset="2"/>
              </a:rPr>
              <a:t>Now, the differential equation of motion is</a:t>
            </a:r>
            <a:endParaRPr lang="en-US" dirty="0" smtClean="0"/>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55889" y="2808279"/>
            <a:ext cx="2533650" cy="742950"/>
          </a:xfrm>
          <a:prstGeom prst="rect">
            <a:avLst/>
          </a:prstGeom>
          <a:noFill/>
        </p:spPr>
      </p:pic>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4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47864" y="4221088"/>
            <a:ext cx="4276725" cy="752475"/>
          </a:xfrm>
          <a:prstGeom prst="rect">
            <a:avLst/>
          </a:prstGeom>
          <a:noFill/>
        </p:spPr>
      </p:pic>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58" name="Group 157"/>
          <p:cNvGrpSpPr/>
          <p:nvPr/>
        </p:nvGrpSpPr>
        <p:grpSpPr>
          <a:xfrm>
            <a:off x="2527272" y="5546754"/>
            <a:ext cx="3314700" cy="876312"/>
            <a:chOff x="2527272" y="5546754"/>
            <a:chExt cx="3314700" cy="876312"/>
          </a:xfrm>
        </p:grpSpPr>
        <p:pic>
          <p:nvPicPr>
            <p:cNvPr id="3994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74967" y="5546754"/>
              <a:ext cx="2381250" cy="409575"/>
            </a:xfrm>
            <a:prstGeom prst="rect">
              <a:avLst/>
            </a:prstGeom>
            <a:noFill/>
          </p:spPr>
        </p:pic>
        <p:pic>
          <p:nvPicPr>
            <p:cNvPr id="39949"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27272" y="6013491"/>
              <a:ext cx="3314700" cy="409575"/>
            </a:xfrm>
            <a:prstGeom prst="rect">
              <a:avLst/>
            </a:prstGeom>
            <a:noFill/>
          </p:spPr>
        </p:pic>
      </p:gr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5" name="Slide Number Placeholder 154"/>
          <p:cNvSpPr>
            <a:spLocks noGrp="1"/>
          </p:cNvSpPr>
          <p:nvPr>
            <p:ph type="sldNum" sz="quarter" idx="12"/>
          </p:nvPr>
        </p:nvSpPr>
        <p:spPr/>
        <p:txBody>
          <a:bodyPr/>
          <a:lstStyle/>
          <a:p>
            <a:pPr>
              <a:defRPr/>
            </a:pPr>
            <a:fld id="{FCB2EC2F-79A6-42C2-B4C5-0483EF9F552B}" type="slidenum">
              <a:rPr lang="en-US" smtClean="0"/>
              <a:pPr>
                <a:defRPr/>
              </a:pPr>
              <a:t>27</a:t>
            </a:fld>
            <a:endParaRPr lang="en-US" dirty="0"/>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586489"/>
          </a:xfrm>
        </p:spPr>
        <p:txBody>
          <a:bodyPr>
            <a:normAutofit/>
          </a:bodyPr>
          <a:lstStyle/>
          <a:p>
            <a:pPr marL="514350" indent="-514350">
              <a:buNone/>
            </a:pPr>
            <a:endParaRPr lang="en-US" dirty="0" smtClean="0"/>
          </a:p>
          <a:p>
            <a:pPr marL="514350" indent="-514350">
              <a:buFont typeface="Arial" pitchFamily="34" charset="0"/>
              <a:buChar char="•"/>
            </a:pPr>
            <a:r>
              <a:rPr lang="en-US" dirty="0" smtClean="0"/>
              <a:t>Thus, we can write:</a:t>
            </a:r>
          </a:p>
          <a:p>
            <a:pPr marL="514350" indent="-514350" eaLnBrk="1" hangingPunct="1">
              <a:buNone/>
            </a:pPr>
            <a:endParaRPr lang="en-US" dirty="0" smtClean="0"/>
          </a:p>
          <a:p>
            <a:pPr marL="514350" indent="-514350" eaLnBrk="1" hangingPunct="1">
              <a:buNone/>
            </a:pPr>
            <a:endParaRPr lang="en-US" dirty="0" smtClean="0"/>
          </a:p>
          <a:p>
            <a:pPr marL="514350" indent="-514350">
              <a:buNone/>
            </a:pPr>
            <a:r>
              <a:rPr lang="en-US" dirty="0" smtClean="0">
                <a:sym typeface="Wingdings" pitchFamily="2" charset="2"/>
              </a:rPr>
              <a:t>  for the time rate of change of total energy.</a:t>
            </a:r>
          </a:p>
          <a:p>
            <a:pPr marL="514350" indent="-514350" eaLnBrk="1" hangingPunct="1">
              <a:buNone/>
            </a:pPr>
            <a:endParaRPr lang="en-US" dirty="0" smtClean="0">
              <a:sym typeface="Wingdings" pitchFamily="2" charset="2"/>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3"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6"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6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9" name="Rectangle 9"/>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7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67" name="Group 166"/>
          <p:cNvGrpSpPr/>
          <p:nvPr/>
        </p:nvGrpSpPr>
        <p:grpSpPr>
          <a:xfrm>
            <a:off x="2308194" y="3721104"/>
            <a:ext cx="5000625" cy="746130"/>
            <a:chOff x="2308194" y="3721104"/>
            <a:chExt cx="5000625" cy="746130"/>
          </a:xfrm>
        </p:grpSpPr>
        <p:pic>
          <p:nvPicPr>
            <p:cNvPr id="40967"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08194" y="3721104"/>
              <a:ext cx="5000625" cy="381000"/>
            </a:xfrm>
            <a:prstGeom prst="rect">
              <a:avLst/>
            </a:prstGeom>
            <a:ln>
              <a:noFill/>
            </a:ln>
            <a:effectLst>
              <a:outerShdw blurRad="292100" dist="139700" dir="2700000" algn="tl" rotWithShape="0">
                <a:srgbClr val="333333">
                  <a:alpha val="65000"/>
                </a:srgbClr>
              </a:outerShdw>
            </a:effectLst>
          </p:spPr>
        </p:pic>
        <p:pic>
          <p:nvPicPr>
            <p:cNvPr id="40970" name="Picture 1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27401" y="4086234"/>
              <a:ext cx="3343275" cy="381000"/>
            </a:xfrm>
            <a:prstGeom prst="rect">
              <a:avLst/>
            </a:prstGeom>
            <a:ln>
              <a:noFill/>
            </a:ln>
            <a:effectLst>
              <a:outerShdw blurRad="292100" dist="139700" dir="2700000" algn="tl" rotWithShape="0">
                <a:srgbClr val="333333">
                  <a:alpha val="65000"/>
                </a:srgbClr>
              </a:outerShdw>
            </a:effectLst>
          </p:spPr>
        </p:pic>
      </p:grpSp>
      <p:sp>
        <p:nvSpPr>
          <p:cNvPr id="40972"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7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75"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7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6" name="Picture 1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23986" y="5495967"/>
            <a:ext cx="2667000" cy="1000125"/>
          </a:xfrm>
          <a:prstGeom prst="rect">
            <a:avLst/>
          </a:prstGeom>
          <a:noFill/>
        </p:spPr>
      </p:pic>
      <p:sp>
        <p:nvSpPr>
          <p:cNvPr id="40978" name="Rectangle 18"/>
          <p:cNvSpPr>
            <a:spLocks noChangeArrowheads="1"/>
          </p:cNvSpPr>
          <p:nvPr/>
        </p:nvSpPr>
        <p:spPr bwMode="auto">
          <a:xfrm>
            <a:off x="0" y="1457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Slide Number Placeholder 169"/>
          <p:cNvSpPr>
            <a:spLocks noGrp="1"/>
          </p:cNvSpPr>
          <p:nvPr>
            <p:ph type="sldNum" sz="quarter" idx="12"/>
          </p:nvPr>
        </p:nvSpPr>
        <p:spPr/>
        <p:txBody>
          <a:bodyPr/>
          <a:lstStyle/>
          <a:p>
            <a:pPr>
              <a:defRPr/>
            </a:pPr>
            <a:fld id="{FCB2EC2F-79A6-42C2-B4C5-0483EF9F552B}" type="slidenum">
              <a:rPr lang="en-US" smtClean="0"/>
              <a:pPr>
                <a:defRPr/>
              </a:pPr>
              <a:t>28</a:t>
            </a:fld>
            <a:endParaRPr lang="en-US" dirty="0"/>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5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47764" y="2024844"/>
            <a:ext cx="1501775" cy="746125"/>
          </a:xfrm>
          <a:prstGeom prst="rect">
            <a:avLst/>
          </a:prstGeom>
          <a:noFill/>
        </p:spPr>
      </p:pic>
      <p:sp>
        <p:nvSpPr>
          <p:cNvPr id="49155" name="Rectangle 3"/>
          <p:cNvSpPr>
            <a:spLocks noChangeArrowheads="1"/>
          </p:cNvSpPr>
          <p:nvPr/>
        </p:nvSpPr>
        <p:spPr bwMode="auto">
          <a:xfrm>
            <a:off x="0" y="1203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56"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91780" y="3248980"/>
            <a:ext cx="1325563" cy="457200"/>
          </a:xfrm>
          <a:prstGeom prst="rect">
            <a:avLst/>
          </a:prstGeom>
          <a:noFill/>
        </p:spPr>
      </p:pic>
      <p:sp>
        <p:nvSpPr>
          <p:cNvPr id="49158" name="Rectangle 6"/>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59"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015716" y="4581128"/>
            <a:ext cx="2606675" cy="739775"/>
          </a:xfrm>
          <a:prstGeom prst="rect">
            <a:avLst/>
          </a:prstGeom>
          <a:noFill/>
        </p:spPr>
      </p:pic>
      <p:sp>
        <p:nvSpPr>
          <p:cNvPr id="49161" name="Rectangle 9"/>
          <p:cNvSpPr>
            <a:spLocks noChangeArrowheads="1"/>
          </p:cNvSpPr>
          <p:nvPr/>
        </p:nvSpPr>
        <p:spPr bwMode="auto">
          <a:xfrm>
            <a:off x="0" y="1196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6"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9"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2"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5"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3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38"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41"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4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7353"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1"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4"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8377" name="Rectangle 9"/>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39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1"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4" name="Rectangle 12"/>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3" name="Rectangle 21"/>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416" name="Rectangle 24"/>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3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2"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8"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1" name="Rectangle 1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4" name="Rectangle 18"/>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57" name="Rectangle 2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5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60" name="Rectangle 2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75"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78"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1" name="Rectangle 9"/>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4" name="Rectangle 12"/>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7" name="Rectangle 15"/>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9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92" name="Rectangle 2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5629" y="1158861"/>
            <a:ext cx="3829050" cy="1247775"/>
          </a:xfrm>
          <a:prstGeom prst="rect">
            <a:avLst/>
          </a:prstGeom>
          <a:noFill/>
        </p:spPr>
      </p:pic>
      <p:sp>
        <p:nvSpPr>
          <p:cNvPr id="41987" name="Rectangle 3"/>
          <p:cNvSpPr>
            <a:spLocks noChangeArrowheads="1"/>
          </p:cNvSpPr>
          <p:nvPr/>
        </p:nvSpPr>
        <p:spPr bwMode="auto">
          <a:xfrm>
            <a:off x="0" y="1704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9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98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89116" y="2894016"/>
            <a:ext cx="4010025" cy="790575"/>
          </a:xfrm>
          <a:prstGeom prst="rect">
            <a:avLst/>
          </a:prstGeom>
          <a:noFill/>
        </p:spPr>
      </p:pic>
      <p:sp>
        <p:nvSpPr>
          <p:cNvPr id="41990" name="Rectangle 6"/>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9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99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01622" y="4271985"/>
            <a:ext cx="2800350" cy="800100"/>
          </a:xfrm>
          <a:prstGeom prst="rect">
            <a:avLst/>
          </a:prstGeom>
          <a:noFill/>
        </p:spPr>
      </p:pic>
      <p:sp>
        <p:nvSpPr>
          <p:cNvPr id="41993"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Slide Number Placeholder 174"/>
          <p:cNvSpPr>
            <a:spLocks noGrp="1"/>
          </p:cNvSpPr>
          <p:nvPr>
            <p:ph type="sldNum" sz="quarter" idx="12"/>
          </p:nvPr>
        </p:nvSpPr>
        <p:spPr/>
        <p:txBody>
          <a:bodyPr/>
          <a:lstStyle/>
          <a:p>
            <a:pPr>
              <a:defRPr/>
            </a:pPr>
            <a:fld id="{FCB2EC2F-79A6-42C2-B4C5-0483EF9F552B}" type="slidenum">
              <a:rPr lang="en-US" smtClean="0"/>
              <a:pPr>
                <a:defRPr/>
              </a:pPr>
              <a:t>29</a:t>
            </a:fld>
            <a:endParaRPr lang="en-US"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6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66"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5367"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6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70" name="Rectangle 13"/>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537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72"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7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75" name="Rectangle 3"/>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endParaRPr lang="en-US" dirty="0"/>
          </a:p>
        </p:txBody>
      </p:sp>
      <p:sp>
        <p:nvSpPr>
          <p:cNvPr id="153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8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5382" name="Rectangle 8"/>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1538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1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18"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1" name="Rectangle 9"/>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7"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8" name="Rectangle 26"/>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40"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4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43" name="Rectangle 3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45"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46" name="Rectangle 34"/>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11" name="Rectangle 3"/>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14"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17" name="Rectangle 9"/>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20" name="Rectangle 12"/>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23" name="Rectangle 15"/>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2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302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2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90" name="Group 89"/>
          <p:cNvGrpSpPr/>
          <p:nvPr/>
        </p:nvGrpSpPr>
        <p:grpSpPr>
          <a:xfrm>
            <a:off x="1906551" y="4451363"/>
            <a:ext cx="2962275" cy="1277956"/>
            <a:chOff x="1906551" y="4451363"/>
            <a:chExt cx="2962275" cy="1277956"/>
          </a:xfrm>
        </p:grpSpPr>
        <p:pic>
          <p:nvPicPr>
            <p:cNvPr id="43024" name="Picture 1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6551" y="5319744"/>
              <a:ext cx="2962275" cy="409575"/>
            </a:xfrm>
            <a:prstGeom prst="rect">
              <a:avLst/>
            </a:prstGeom>
            <a:noFill/>
          </p:spPr>
        </p:pic>
        <p:grpSp>
          <p:nvGrpSpPr>
            <p:cNvPr id="88" name="Group 87"/>
            <p:cNvGrpSpPr/>
            <p:nvPr/>
          </p:nvGrpSpPr>
          <p:grpSpPr>
            <a:xfrm>
              <a:off x="2636813" y="4451363"/>
              <a:ext cx="766772" cy="519115"/>
              <a:chOff x="2636813" y="4451363"/>
              <a:chExt cx="766772" cy="519115"/>
            </a:xfrm>
          </p:grpSpPr>
          <p:pic>
            <p:nvPicPr>
              <p:cNvPr id="43027" name="Picture 1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28915" y="4560903"/>
                <a:ext cx="190500" cy="409575"/>
              </a:xfrm>
              <a:prstGeom prst="rect">
                <a:avLst/>
              </a:prstGeom>
              <a:noFill/>
            </p:spPr>
          </p:pic>
          <p:sp>
            <p:nvSpPr>
              <p:cNvPr id="87" name="Left Brace 86"/>
              <p:cNvSpPr/>
              <p:nvPr/>
            </p:nvSpPr>
            <p:spPr>
              <a:xfrm rot="16200000">
                <a:off x="2947173" y="4141003"/>
                <a:ext cx="146052" cy="76677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sp>
        <p:nvSpPr>
          <p:cNvPr id="60" name="Slide Number Placeholder 59"/>
          <p:cNvSpPr>
            <a:spLocks noGrp="1"/>
          </p:cNvSpPr>
          <p:nvPr>
            <p:ph type="sldNum" sz="quarter" idx="12"/>
          </p:nvPr>
        </p:nvSpPr>
        <p:spPr/>
        <p:txBody>
          <a:bodyPr/>
          <a:lstStyle/>
          <a:p>
            <a:pPr>
              <a:defRPr/>
            </a:pPr>
            <a:fld id="{FCB2EC2F-79A6-42C2-B4C5-0483EF9F552B}" type="slidenum">
              <a:rPr lang="en-US" smtClean="0"/>
              <a:pPr>
                <a:defRPr/>
              </a:pPr>
              <a:t>3</a:t>
            </a:fld>
            <a:endParaRPr lang="en-US" dirty="0"/>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83668" y="1340768"/>
            <a:ext cx="1847850" cy="752475"/>
          </a:xfrm>
          <a:prstGeom prst="rect">
            <a:avLst/>
          </a:prstGeom>
          <a:noFill/>
        </p:spPr>
      </p:pic>
      <p:sp>
        <p:nvSpPr>
          <p:cNvPr id="74755"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7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6"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15716" y="2456892"/>
            <a:ext cx="3324225" cy="762000"/>
          </a:xfrm>
          <a:prstGeom prst="rect">
            <a:avLst/>
          </a:prstGeom>
          <a:noFill/>
        </p:spPr>
      </p:pic>
      <p:sp>
        <p:nvSpPr>
          <p:cNvPr id="74758" name="Rectangle 6"/>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7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9"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95636" y="3681028"/>
            <a:ext cx="3857625" cy="752475"/>
          </a:xfrm>
          <a:prstGeom prst="rect">
            <a:avLst/>
          </a:prstGeom>
          <a:noFill/>
        </p:spPr>
      </p:pic>
      <p:sp>
        <p:nvSpPr>
          <p:cNvPr id="74761" name="Rectangle 9"/>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732541"/>
          </a:xfrm>
        </p:spPr>
        <p:txBody>
          <a:bodyPr>
            <a:normAutofit lnSpcReduction="10000"/>
          </a:bodyPr>
          <a:lstStyle/>
          <a:p>
            <a:pPr marL="514350" indent="-514350">
              <a:buFont typeface="Wingdings" pitchFamily="2" charset="2"/>
              <a:buChar char="Ø"/>
            </a:pPr>
            <a:r>
              <a:rPr lang="en-US" dirty="0" smtClean="0">
                <a:effectLst>
                  <a:outerShdw blurRad="38100" dist="38100" dir="2700000" algn="tl">
                    <a:srgbClr val="000000">
                      <a:alpha val="43137"/>
                    </a:srgbClr>
                  </a:outerShdw>
                </a:effectLst>
              </a:rPr>
              <a:t>Forced Harmonic Motion:</a:t>
            </a:r>
            <a:endParaRPr lang="en-US" dirty="0" smtClean="0"/>
          </a:p>
          <a:p>
            <a:pPr marL="514350" indent="-514350">
              <a:buFont typeface="Wingdings" pitchFamily="2" charset="2"/>
              <a:buChar char="§"/>
            </a:pPr>
            <a:endParaRPr lang="en-US" dirty="0" smtClean="0"/>
          </a:p>
          <a:p>
            <a:pPr marL="514350" indent="-514350">
              <a:buNone/>
            </a:pPr>
            <a:r>
              <a:rPr lang="en-US" dirty="0" smtClean="0"/>
              <a:t>      We consider a special case where </a:t>
            </a:r>
            <a:r>
              <a:rPr lang="en-US" i="1" dirty="0" smtClean="0">
                <a:latin typeface="Cambria Math" pitchFamily="18" charset="0"/>
                <a:ea typeface="Cambria Math" pitchFamily="18" charset="0"/>
              </a:rPr>
              <a:t>F(t) </a:t>
            </a:r>
            <a:r>
              <a:rPr lang="en-US" dirty="0" smtClean="0"/>
              <a:t>is periodic.</a:t>
            </a:r>
          </a:p>
          <a:p>
            <a:pPr marL="514350" indent="-514350">
              <a:buFont typeface="Arial" pitchFamily="34" charset="0"/>
              <a:buChar char="•"/>
            </a:pPr>
            <a:endParaRPr lang="en-US" dirty="0" smtClean="0"/>
          </a:p>
          <a:p>
            <a:pPr marL="514350" indent="-514350"/>
            <a:r>
              <a:rPr lang="en-US" dirty="0" smtClean="0"/>
              <a:t>General observations:</a:t>
            </a:r>
          </a:p>
          <a:p>
            <a:pPr marL="514350" indent="-514350">
              <a:buFont typeface="Arial" pitchFamily="34" charset="0"/>
              <a:buChar char="•"/>
            </a:pPr>
            <a:r>
              <a:rPr lang="en-US" dirty="0" smtClean="0"/>
              <a:t>At very low driving frequencies, the solution follows the driving force:</a:t>
            </a:r>
          </a:p>
          <a:p>
            <a:pPr marL="514350" indent="-514350">
              <a:buFont typeface="Arial" pitchFamily="34" charset="0"/>
              <a:buChar char="•"/>
            </a:pPr>
            <a:endParaRPr lang="en-US" dirty="0" smtClean="0"/>
          </a:p>
          <a:p>
            <a:pPr marL="514350" indent="-514350">
              <a:buNone/>
            </a:pPr>
            <a:r>
              <a:rPr lang="en-US" dirty="0" smtClean="0"/>
              <a:t>       Next, if</a:t>
            </a:r>
          </a:p>
          <a:p>
            <a:pPr marL="514350" indent="-514350">
              <a:buNone/>
            </a:pPr>
            <a:r>
              <a:rPr lang="en-US" dirty="0" smtClean="0"/>
              <a:t> </a:t>
            </a:r>
          </a:p>
          <a:p>
            <a:pPr marL="514350" indent="-514350">
              <a:buNone/>
            </a:pPr>
            <a:r>
              <a:rPr lang="en-US" dirty="0" smtClean="0"/>
              <a:t>      then energy might be put into the oscillator by the driving force faster than it is dissipated by the damping force.</a:t>
            </a:r>
          </a:p>
          <a:p>
            <a:pPr marL="514350" indent="-514350">
              <a:buNone/>
            </a:pPr>
            <a:endParaRPr lang="en-US" dirty="0" smtClean="0"/>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73324" y="1457298"/>
            <a:ext cx="2790825" cy="409575"/>
          </a:xfrm>
          <a:prstGeom prst="rect">
            <a:avLst/>
          </a:prstGeom>
          <a:noFill/>
        </p:spPr>
      </p:pic>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1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14766" y="2370129"/>
            <a:ext cx="2085975" cy="438150"/>
          </a:xfrm>
          <a:prstGeom prst="rect">
            <a:avLst/>
          </a:prstGeom>
          <a:noFill/>
        </p:spPr>
      </p:pic>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80" name="Group 179"/>
          <p:cNvGrpSpPr/>
          <p:nvPr/>
        </p:nvGrpSpPr>
        <p:grpSpPr>
          <a:xfrm>
            <a:off x="2235168" y="4487877"/>
            <a:ext cx="5607084" cy="873126"/>
            <a:chOff x="2235168" y="4487877"/>
            <a:chExt cx="5607084" cy="873126"/>
          </a:xfrm>
        </p:grpSpPr>
        <p:pic>
          <p:nvPicPr>
            <p:cNvPr id="43023" name="Picture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35168" y="4560903"/>
              <a:ext cx="2114550" cy="800100"/>
            </a:xfrm>
            <a:prstGeom prst="rect">
              <a:avLst/>
            </a:prstGeom>
            <a:noFill/>
          </p:spPr>
        </p:pic>
        <p:pic>
          <p:nvPicPr>
            <p:cNvPr id="43029" name="Picture 2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18052" y="4487877"/>
              <a:ext cx="3124200" cy="800100"/>
            </a:xfrm>
            <a:prstGeom prst="rect">
              <a:avLst/>
            </a:prstGeom>
            <a:noFill/>
          </p:spPr>
        </p:pic>
      </p:gr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3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830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78" name="Group 177"/>
          <p:cNvGrpSpPr/>
          <p:nvPr/>
        </p:nvGrpSpPr>
        <p:grpSpPr>
          <a:xfrm>
            <a:off x="3549636" y="3757617"/>
            <a:ext cx="5087964" cy="709617"/>
            <a:chOff x="3549636" y="3757617"/>
            <a:chExt cx="5087964" cy="709617"/>
          </a:xfrm>
        </p:grpSpPr>
        <p:pic>
          <p:nvPicPr>
            <p:cNvPr id="98305"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549636" y="3757617"/>
              <a:ext cx="2800350" cy="409575"/>
            </a:xfrm>
            <a:prstGeom prst="rect">
              <a:avLst/>
            </a:prstGeom>
            <a:noFill/>
          </p:spPr>
        </p:pic>
        <p:pic>
          <p:nvPicPr>
            <p:cNvPr id="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484825" y="4086234"/>
              <a:ext cx="3152775" cy="381000"/>
            </a:xfrm>
            <a:prstGeom prst="rect">
              <a:avLst/>
            </a:prstGeom>
            <a:ln>
              <a:noFill/>
            </a:ln>
            <a:effectLst>
              <a:outerShdw blurRad="292100" dist="139700" dir="2700000" algn="tl" rotWithShape="0">
                <a:srgbClr val="333333">
                  <a:alpha val="65000"/>
                </a:srgbClr>
              </a:outerShdw>
            </a:effectLst>
          </p:spPr>
        </p:pic>
      </p:grpSp>
      <p:sp>
        <p:nvSpPr>
          <p:cNvPr id="10"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 name="Slide Number Placeholder 176"/>
          <p:cNvSpPr>
            <a:spLocks noGrp="1"/>
          </p:cNvSpPr>
          <p:nvPr>
            <p:ph type="sldNum" sz="quarter" idx="12"/>
          </p:nvPr>
        </p:nvSpPr>
        <p:spPr/>
        <p:txBody>
          <a:bodyPr/>
          <a:lstStyle/>
          <a:p>
            <a:pPr>
              <a:defRPr/>
            </a:pPr>
            <a:fld id="{FCB2EC2F-79A6-42C2-B4C5-0483EF9F552B}" type="slidenum">
              <a:rPr lang="en-US" smtClean="0"/>
              <a:pPr>
                <a:defRPr/>
              </a:pPr>
              <a:t>30</a:t>
            </a:fld>
            <a:endParaRPr lang="en-US" dirty="0"/>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732541"/>
          </a:xfrm>
        </p:spPr>
        <p:txBody>
          <a:bodyPr>
            <a:normAutofit/>
          </a:bodyPr>
          <a:lstStyle/>
          <a:p>
            <a:pPr marL="514350" indent="-514350">
              <a:buNone/>
            </a:pPr>
            <a:r>
              <a:rPr lang="en-US" dirty="0" smtClean="0"/>
              <a:t>      In this case we might expect large values of </a:t>
            </a:r>
            <a:r>
              <a:rPr lang="en-US" i="1" dirty="0" smtClean="0">
                <a:latin typeface="Cambria Math" pitchFamily="18" charset="0"/>
                <a:ea typeface="Cambria Math" pitchFamily="18" charset="0"/>
              </a:rPr>
              <a:t>A</a:t>
            </a:r>
            <a:r>
              <a:rPr lang="en-US" dirty="0" smtClean="0"/>
              <a:t>.</a:t>
            </a:r>
          </a:p>
          <a:p>
            <a:pPr marL="514350" indent="-514350">
              <a:buNone/>
            </a:pPr>
            <a:r>
              <a:rPr lang="en-US" dirty="0" smtClean="0"/>
              <a:t>      (Not so obvious what </a:t>
            </a:r>
            <a:r>
              <a:rPr lang="el-GR" i="1" dirty="0" smtClean="0">
                <a:latin typeface="Cambria Math" pitchFamily="18" charset="0"/>
                <a:ea typeface="Cambria Math" pitchFamily="18" charset="0"/>
              </a:rPr>
              <a:t>ϕ</a:t>
            </a:r>
            <a:r>
              <a:rPr lang="en-US" dirty="0" smtClean="0">
                <a:latin typeface="Cambria Math"/>
                <a:ea typeface="Cambria Math"/>
              </a:rPr>
              <a:t> </a:t>
            </a:r>
            <a:r>
              <a:rPr lang="en-US" dirty="0" smtClean="0"/>
              <a:t>would be)</a:t>
            </a:r>
          </a:p>
          <a:p>
            <a:pPr marL="514350" indent="-514350">
              <a:buFont typeface="Arial" pitchFamily="34" charset="0"/>
              <a:buChar char="•"/>
            </a:pPr>
            <a:endParaRPr lang="en-US" dirty="0" smtClean="0"/>
          </a:p>
          <a:p>
            <a:pPr marL="514350" indent="-514350">
              <a:buFont typeface="Arial" pitchFamily="34" charset="0"/>
              <a:buChar char="•"/>
            </a:pPr>
            <a:r>
              <a:rPr lang="en-US" dirty="0" smtClean="0"/>
              <a:t>At very high frequencies, the driving force becomes very ineffective,</a:t>
            </a:r>
          </a:p>
          <a:p>
            <a:pPr marL="514350" indent="-514350">
              <a:buFont typeface="Arial" pitchFamily="34" charset="0"/>
              <a:buChar char="•"/>
            </a:pPr>
            <a:endParaRPr lang="en-US" dirty="0" smtClean="0"/>
          </a:p>
          <a:p>
            <a:pPr marL="514350" indent="-514350">
              <a:buNone/>
            </a:pPr>
            <a:r>
              <a:rPr lang="en-US" dirty="0" smtClean="0"/>
              <a:t>       General behavior:</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19"/>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30" name="Group 229"/>
          <p:cNvGrpSpPr/>
          <p:nvPr/>
        </p:nvGrpSpPr>
        <p:grpSpPr>
          <a:xfrm>
            <a:off x="3262059" y="4216293"/>
            <a:ext cx="3172104" cy="1768617"/>
            <a:chOff x="3768714" y="3960702"/>
            <a:chExt cx="3172104" cy="1768617"/>
          </a:xfrm>
        </p:grpSpPr>
        <p:sp>
          <p:nvSpPr>
            <p:cNvPr id="215" name="Freeform 214"/>
            <p:cNvSpPr/>
            <p:nvPr/>
          </p:nvSpPr>
          <p:spPr>
            <a:xfrm>
              <a:off x="4243383" y="4232286"/>
              <a:ext cx="2409858" cy="949338"/>
            </a:xfrm>
            <a:custGeom>
              <a:avLst/>
              <a:gdLst>
                <a:gd name="connsiteX0" fmla="*/ 0 w 1591056"/>
                <a:gd name="connsiteY0" fmla="*/ 1185672 h 1185672"/>
                <a:gd name="connsiteX1" fmla="*/ 347472 w 1591056"/>
                <a:gd name="connsiteY1" fmla="*/ 929640 h 1185672"/>
                <a:gd name="connsiteX2" fmla="*/ 640080 w 1591056"/>
                <a:gd name="connsiteY2" fmla="*/ 6096 h 1185672"/>
                <a:gd name="connsiteX3" fmla="*/ 950976 w 1591056"/>
                <a:gd name="connsiteY3" fmla="*/ 966216 h 1185672"/>
                <a:gd name="connsiteX4" fmla="*/ 1591056 w 1591056"/>
                <a:gd name="connsiteY4" fmla="*/ 1130808 h 1185672"/>
                <a:gd name="connsiteX5" fmla="*/ 1591056 w 1591056"/>
                <a:gd name="connsiteY5" fmla="*/ 1130808 h 11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1056" h="1185672">
                  <a:moveTo>
                    <a:pt x="0" y="1185672"/>
                  </a:moveTo>
                  <a:cubicBezTo>
                    <a:pt x="120396" y="1155954"/>
                    <a:pt x="240792" y="1126236"/>
                    <a:pt x="347472" y="929640"/>
                  </a:cubicBezTo>
                  <a:cubicBezTo>
                    <a:pt x="454152" y="733044"/>
                    <a:pt x="539496" y="0"/>
                    <a:pt x="640080" y="6096"/>
                  </a:cubicBezTo>
                  <a:cubicBezTo>
                    <a:pt x="740664" y="12192"/>
                    <a:pt x="792480" y="778764"/>
                    <a:pt x="950976" y="966216"/>
                  </a:cubicBezTo>
                  <a:cubicBezTo>
                    <a:pt x="1109472" y="1153668"/>
                    <a:pt x="1591056" y="1130808"/>
                    <a:pt x="1591056" y="1130808"/>
                  </a:cubicBezTo>
                  <a:lnTo>
                    <a:pt x="1591056" y="1130808"/>
                  </a:lnTo>
                </a:path>
              </a:pathLst>
            </a:custGeom>
            <a:ln w="158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8" name="Picture 2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54624" y="5035572"/>
              <a:ext cx="257175" cy="333375"/>
            </a:xfrm>
            <a:prstGeom prst="rect">
              <a:avLst/>
            </a:prstGeom>
            <a:noFill/>
          </p:spPr>
        </p:pic>
        <p:pic>
          <p:nvPicPr>
            <p:cNvPr id="30" name="Picture 2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83199" y="5424519"/>
              <a:ext cx="228600" cy="304800"/>
            </a:xfrm>
            <a:prstGeom prst="rect">
              <a:avLst/>
            </a:prstGeom>
            <a:noFill/>
          </p:spPr>
        </p:pic>
        <p:pic>
          <p:nvPicPr>
            <p:cNvPr id="18432" name="Picture 2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68714" y="4414851"/>
              <a:ext cx="152400" cy="304800"/>
            </a:xfrm>
            <a:prstGeom prst="rect">
              <a:avLst/>
            </a:prstGeom>
            <a:noFill/>
          </p:spPr>
        </p:pic>
        <p:grpSp>
          <p:nvGrpSpPr>
            <p:cNvPr id="229" name="Group 228"/>
            <p:cNvGrpSpPr/>
            <p:nvPr/>
          </p:nvGrpSpPr>
          <p:grpSpPr>
            <a:xfrm>
              <a:off x="4060818" y="3960702"/>
              <a:ext cx="2880000" cy="1441588"/>
              <a:chOff x="4060818" y="3960702"/>
              <a:chExt cx="2880000" cy="1441588"/>
            </a:xfrm>
          </p:grpSpPr>
          <p:cxnSp>
            <p:nvCxnSpPr>
              <p:cNvPr id="190" name="Straight Connector 189"/>
              <p:cNvCxnSpPr/>
              <p:nvPr/>
            </p:nvCxnSpPr>
            <p:spPr>
              <a:xfrm rot="5400000">
                <a:off x="3341215" y="4680305"/>
                <a:ext cx="1440000" cy="794"/>
              </a:xfrm>
              <a:prstGeom prst="line">
                <a:avLst/>
              </a:prstGeom>
            </p:spPr>
            <p:style>
              <a:lnRef idx="1">
                <a:schemeClr val="accent2"/>
              </a:lnRef>
              <a:fillRef idx="0">
                <a:schemeClr val="accent2"/>
              </a:fillRef>
              <a:effectRef idx="0">
                <a:schemeClr val="accent2"/>
              </a:effectRef>
              <a:fontRef idx="minor">
                <a:schemeClr val="tx1"/>
              </a:fontRef>
            </p:style>
          </p:cxnSp>
          <p:grpSp>
            <p:nvGrpSpPr>
              <p:cNvPr id="228" name="Group 227"/>
              <p:cNvGrpSpPr/>
              <p:nvPr/>
            </p:nvGrpSpPr>
            <p:grpSpPr>
              <a:xfrm>
                <a:off x="4060818" y="5400702"/>
                <a:ext cx="2880000" cy="1588"/>
                <a:chOff x="4060818" y="5400702"/>
                <a:chExt cx="2880000" cy="1588"/>
              </a:xfrm>
            </p:grpSpPr>
            <p:cxnSp>
              <p:nvCxnSpPr>
                <p:cNvPr id="191" name="Straight Connector 190"/>
                <p:cNvCxnSpPr/>
                <p:nvPr/>
              </p:nvCxnSpPr>
              <p:spPr>
                <a:xfrm rot="10800000">
                  <a:off x="4060818" y="5400702"/>
                  <a:ext cx="28800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225" name="Straight Connector 224"/>
                <p:cNvCxnSpPr/>
                <p:nvPr/>
              </p:nvCxnSpPr>
              <p:spPr>
                <a:xfrm rot="10800000">
                  <a:off x="4060819" y="5400702"/>
                  <a:ext cx="1208103" cy="1588"/>
                </a:xfrm>
                <a:prstGeom prst="line">
                  <a:avLst/>
                </a:prstGeom>
                <a:ln>
                  <a:headEnd type="oval"/>
                </a:ln>
              </p:spPr>
              <p:style>
                <a:lnRef idx="1">
                  <a:schemeClr val="accent2"/>
                </a:lnRef>
                <a:fillRef idx="0">
                  <a:schemeClr val="accent2"/>
                </a:fillRef>
                <a:effectRef idx="0">
                  <a:schemeClr val="accent2"/>
                </a:effectRef>
                <a:fontRef idx="minor">
                  <a:schemeClr val="tx1"/>
                </a:fontRef>
              </p:style>
            </p:cxnSp>
          </p:grpSp>
        </p:grpSp>
      </p:gr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96" name="Group 195"/>
          <p:cNvGrpSpPr/>
          <p:nvPr/>
        </p:nvGrpSpPr>
        <p:grpSpPr>
          <a:xfrm>
            <a:off x="3294045" y="3100383"/>
            <a:ext cx="4313274" cy="438150"/>
            <a:chOff x="3294045" y="3100383"/>
            <a:chExt cx="4313274" cy="438150"/>
          </a:xfrm>
        </p:grpSpPr>
        <p:pic>
          <p:nvPicPr>
            <p:cNvPr id="20"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94045" y="3100383"/>
              <a:ext cx="2600325" cy="438150"/>
            </a:xfrm>
            <a:prstGeom prst="rect">
              <a:avLst/>
            </a:prstGeom>
            <a:noFill/>
          </p:spPr>
        </p:pic>
        <p:pic>
          <p:nvPicPr>
            <p:cNvPr id="46081"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959494" y="3100383"/>
              <a:ext cx="1647825" cy="409575"/>
            </a:xfrm>
            <a:prstGeom prst="rect">
              <a:avLst/>
            </a:prstGeom>
            <a:noFill/>
          </p:spPr>
        </p:pic>
      </p:grpSp>
      <p:sp>
        <p:nvSpPr>
          <p:cNvPr id="46083"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Slide Number Placeholder 193"/>
          <p:cNvSpPr>
            <a:spLocks noGrp="1"/>
          </p:cNvSpPr>
          <p:nvPr>
            <p:ph type="sldNum" sz="quarter" idx="12"/>
          </p:nvPr>
        </p:nvSpPr>
        <p:spPr/>
        <p:txBody>
          <a:bodyPr/>
          <a:lstStyle/>
          <a:p>
            <a:pPr>
              <a:defRPr/>
            </a:pPr>
            <a:fld id="{FCB2EC2F-79A6-42C2-B4C5-0483EF9F552B}" type="slidenum">
              <a:rPr lang="en-US" smtClean="0"/>
              <a:pPr>
                <a:defRPr/>
              </a:pPr>
              <a:t>31</a:t>
            </a:fld>
            <a:endParaRPr lang="en-US" dirty="0"/>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909603"/>
            <a:ext cx="8434503" cy="5732541"/>
          </a:xfrm>
        </p:spPr>
        <p:txBody>
          <a:bodyPr>
            <a:normAutofit/>
          </a:bodyPr>
          <a:lstStyle/>
          <a:p>
            <a:pPr marL="514350" indent="-514350">
              <a:buFont typeface="Wingdings" pitchFamily="2" charset="2"/>
              <a:buChar char="Ø"/>
            </a:pPr>
            <a:r>
              <a:rPr lang="en-US" dirty="0" smtClean="0"/>
              <a:t>Follow the explanation in the text:</a:t>
            </a:r>
          </a:p>
          <a:p>
            <a:pPr marL="514350" indent="-514350">
              <a:buFont typeface="Arial" pitchFamily="34" charset="0"/>
              <a:buChar char="•"/>
            </a:pPr>
            <a:r>
              <a:rPr lang="en-US" dirty="0" smtClean="0"/>
              <a:t>Suppose we write                              which is really two separate functions for real and imaginary parts :</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4" name="Object 173"/>
          <p:cNvGraphicFramePr>
            <a:graphicFrameLocks noChangeAspect="1"/>
          </p:cNvGraphicFramePr>
          <p:nvPr/>
        </p:nvGraphicFramePr>
        <p:xfrm>
          <a:off x="3514725" y="1360488"/>
          <a:ext cx="2463800" cy="534987"/>
        </p:xfrm>
        <a:graphic>
          <a:graphicData uri="http://schemas.openxmlformats.org/presentationml/2006/ole">
            <mc:AlternateContent xmlns:mc="http://schemas.openxmlformats.org/markup-compatibility/2006">
              <mc:Choice xmlns:v="urn:schemas-microsoft-com:vml" Requires="v">
                <p:oleObj spid="_x0000_s45103" name="Equation" r:id="rId3" imgW="914400" imgH="228600" progId="Equation.3">
                  <p:embed/>
                </p:oleObj>
              </mc:Choice>
              <mc:Fallback>
                <p:oleObj name="Equation" r:id="rId3" imgW="914400" imgH="22860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4725" y="1360488"/>
                        <a:ext cx="2463800"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 name="Object 17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5104" name="Equation" r:id="rId5" imgW="114151" imgH="215619" progId="Equation.3">
                  <p:embed/>
                </p:oleObj>
              </mc:Choice>
              <mc:Fallback>
                <p:oleObj name="Equation" r:id="rId5" imgW="114151" imgH="215619"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2" name="Group 171"/>
          <p:cNvGrpSpPr/>
          <p:nvPr/>
        </p:nvGrpSpPr>
        <p:grpSpPr>
          <a:xfrm>
            <a:off x="977900" y="2443163"/>
            <a:ext cx="6003958" cy="3505234"/>
            <a:chOff x="977900" y="2443163"/>
            <a:chExt cx="6003958" cy="3505234"/>
          </a:xfrm>
        </p:grpSpPr>
        <p:graphicFrame>
          <p:nvGraphicFramePr>
            <p:cNvPr id="175" name="Object 174"/>
            <p:cNvGraphicFramePr>
              <a:graphicFrameLocks noChangeAspect="1"/>
            </p:cNvGraphicFramePr>
            <p:nvPr/>
          </p:nvGraphicFramePr>
          <p:xfrm>
            <a:off x="1044575" y="2443163"/>
            <a:ext cx="2963863" cy="474662"/>
          </p:xfrm>
          <a:graphic>
            <a:graphicData uri="http://schemas.openxmlformats.org/presentationml/2006/ole">
              <mc:AlternateContent xmlns:mc="http://schemas.openxmlformats.org/markup-compatibility/2006">
                <mc:Choice xmlns:v="urn:schemas-microsoft-com:vml" Requires="v">
                  <p:oleObj spid="_x0000_s45105" name="Equation" r:id="rId7" imgW="1282700" imgH="215900" progId="Equation.3">
                    <p:embed/>
                  </p:oleObj>
                </mc:Choice>
                <mc:Fallback>
                  <p:oleObj name="Equation" r:id="rId7" imgW="1282700" imgH="215900" progId="Equation.3">
                    <p:embed/>
                    <p:pic>
                      <p:nvPicPr>
                        <p:cNvPr id="0" name="Picture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4575" y="2443163"/>
                          <a:ext cx="2963863"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76" name="Object 20"/>
            <p:cNvGraphicFramePr>
              <a:graphicFrameLocks noChangeAspect="1"/>
            </p:cNvGraphicFramePr>
            <p:nvPr/>
          </p:nvGraphicFramePr>
          <p:xfrm>
            <a:off x="1081088" y="3136900"/>
            <a:ext cx="2963862" cy="511175"/>
          </p:xfrm>
          <a:graphic>
            <a:graphicData uri="http://schemas.openxmlformats.org/presentationml/2006/ole">
              <mc:AlternateContent xmlns:mc="http://schemas.openxmlformats.org/markup-compatibility/2006">
                <mc:Choice xmlns:v="urn:schemas-microsoft-com:vml" Requires="v">
                  <p:oleObj spid="_x0000_s45106" name="Equation" r:id="rId9" imgW="1231366" imgH="228501" progId="Equation.3">
                    <p:embed/>
                  </p:oleObj>
                </mc:Choice>
                <mc:Fallback>
                  <p:oleObj name="Equation" r:id="rId9" imgW="1231366" imgH="228501" progId="Equation.3">
                    <p:embed/>
                    <p:pic>
                      <p:nvPicPr>
                        <p:cNvPr id="0" name="Picture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1088" y="3136900"/>
                          <a:ext cx="2963862"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77" name="Object 21"/>
            <p:cNvGraphicFramePr>
              <a:graphicFrameLocks noChangeAspect="1"/>
            </p:cNvGraphicFramePr>
            <p:nvPr/>
          </p:nvGraphicFramePr>
          <p:xfrm>
            <a:off x="1065208" y="3903677"/>
            <a:ext cx="3178175" cy="547687"/>
          </p:xfrm>
          <a:graphic>
            <a:graphicData uri="http://schemas.openxmlformats.org/presentationml/2006/ole">
              <mc:AlternateContent xmlns:mc="http://schemas.openxmlformats.org/markup-compatibility/2006">
                <mc:Choice xmlns:v="urn:schemas-microsoft-com:vml" Requires="v">
                  <p:oleObj spid="_x0000_s45107" name="Equation" r:id="rId11" imgW="1079500" imgH="228600" progId="Equation.3">
                    <p:embed/>
                  </p:oleObj>
                </mc:Choice>
                <mc:Fallback>
                  <p:oleObj name="Equation" r:id="rId11" imgW="1079500" imgH="228600" progId="Equation.3">
                    <p:embed/>
                    <p:pic>
                      <p:nvPicPr>
                        <p:cNvPr id="0" name="Picture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5208" y="3903677"/>
                          <a:ext cx="3178175" cy="54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80" name="Object 24"/>
            <p:cNvGraphicFramePr>
              <a:graphicFrameLocks noChangeAspect="1"/>
            </p:cNvGraphicFramePr>
            <p:nvPr/>
          </p:nvGraphicFramePr>
          <p:xfrm>
            <a:off x="1084263" y="4633913"/>
            <a:ext cx="3141662" cy="511175"/>
          </p:xfrm>
          <a:graphic>
            <a:graphicData uri="http://schemas.openxmlformats.org/presentationml/2006/ole">
              <mc:AlternateContent xmlns:mc="http://schemas.openxmlformats.org/markup-compatibility/2006">
                <mc:Choice xmlns:v="urn:schemas-microsoft-com:vml" Requires="v">
                  <p:oleObj spid="_x0000_s45108" name="Equation" r:id="rId13" imgW="1155700" imgH="228600" progId="Equation.3">
                    <p:embed/>
                  </p:oleObj>
                </mc:Choice>
                <mc:Fallback>
                  <p:oleObj name="Equation" r:id="rId13" imgW="1155700" imgH="228600" progId="Equation.3">
                    <p:embed/>
                    <p:pic>
                      <p:nvPicPr>
                        <p:cNvPr id="0" name="Picture 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84263" y="4633913"/>
                          <a:ext cx="3141662"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81" name="Object 25"/>
            <p:cNvGraphicFramePr>
              <a:graphicFrameLocks noChangeAspect="1"/>
            </p:cNvGraphicFramePr>
            <p:nvPr/>
          </p:nvGraphicFramePr>
          <p:xfrm>
            <a:off x="977900" y="5381659"/>
            <a:ext cx="6003958" cy="566738"/>
          </p:xfrm>
          <a:graphic>
            <a:graphicData uri="http://schemas.openxmlformats.org/presentationml/2006/ole">
              <mc:AlternateContent xmlns:mc="http://schemas.openxmlformats.org/markup-compatibility/2006">
                <mc:Choice xmlns:v="urn:schemas-microsoft-com:vml" Requires="v">
                  <p:oleObj spid="_x0000_s45109" name="Equation" r:id="rId15" imgW="2286000" imgH="241300" progId="Equation.3">
                    <p:embed/>
                  </p:oleObj>
                </mc:Choice>
                <mc:Fallback>
                  <p:oleObj name="Equation" r:id="rId15" imgW="2286000" imgH="241300" progId="Equation.3">
                    <p:embed/>
                    <p:pic>
                      <p:nvPicPr>
                        <p:cNvPr id="0" name="Picture 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77900" y="5381659"/>
                          <a:ext cx="6003958"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73" name="Slide Number Placeholder 172"/>
          <p:cNvSpPr>
            <a:spLocks noGrp="1"/>
          </p:cNvSpPr>
          <p:nvPr>
            <p:ph type="sldNum" sz="quarter" idx="12"/>
          </p:nvPr>
        </p:nvSpPr>
        <p:spPr/>
        <p:txBody>
          <a:bodyPr/>
          <a:lstStyle/>
          <a:p>
            <a:pPr>
              <a:defRPr/>
            </a:pPr>
            <a:fld id="{FCB2EC2F-79A6-42C2-B4C5-0483EF9F552B}" type="slidenum">
              <a:rPr lang="en-US" smtClean="0"/>
              <a:pPr>
                <a:defRPr/>
              </a:pPr>
              <a:t>32</a:t>
            </a:fld>
            <a:endParaRPr lang="en-US" dirty="0"/>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9" name="Object 17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7148" name="Equation" r:id="rId3" imgW="114151" imgH="215619" progId="Equation.3">
                  <p:embed/>
                </p:oleObj>
              </mc:Choice>
              <mc:Fallback>
                <p:oleObj name="Equation" r:id="rId3" imgW="114151" imgH="215619" progId="Equation.3">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5" name="Group 174"/>
          <p:cNvGrpSpPr/>
          <p:nvPr/>
        </p:nvGrpSpPr>
        <p:grpSpPr>
          <a:xfrm>
            <a:off x="920700" y="690525"/>
            <a:ext cx="4549825" cy="1570075"/>
            <a:chOff x="920700" y="690525"/>
            <a:chExt cx="4549825" cy="1570075"/>
          </a:xfrm>
        </p:grpSpPr>
        <p:graphicFrame>
          <p:nvGraphicFramePr>
            <p:cNvPr id="197" name="Object 196"/>
            <p:cNvGraphicFramePr>
              <a:graphicFrameLocks noChangeAspect="1"/>
            </p:cNvGraphicFramePr>
            <p:nvPr/>
          </p:nvGraphicFramePr>
          <p:xfrm>
            <a:off x="920700" y="690525"/>
            <a:ext cx="1277954" cy="474669"/>
          </p:xfrm>
          <a:graphic>
            <a:graphicData uri="http://schemas.openxmlformats.org/presentationml/2006/ole">
              <mc:AlternateContent xmlns:mc="http://schemas.openxmlformats.org/markup-compatibility/2006">
                <mc:Choice xmlns:v="urn:schemas-microsoft-com:vml" Requires="v">
                  <p:oleObj spid="_x0000_s47149" name="Equation" r:id="rId5" imgW="660113" imgH="203112" progId="Equation.3">
                    <p:embed/>
                  </p:oleObj>
                </mc:Choice>
                <mc:Fallback>
                  <p:oleObj name="Equation" r:id="rId5" imgW="660113" imgH="203112" progId="Equation.3">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700" y="690525"/>
                          <a:ext cx="1277954" cy="4746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8" name="Object 197"/>
            <p:cNvGraphicFramePr>
              <a:graphicFrameLocks noChangeAspect="1"/>
            </p:cNvGraphicFramePr>
            <p:nvPr/>
          </p:nvGraphicFramePr>
          <p:xfrm>
            <a:off x="1955800" y="1165225"/>
            <a:ext cx="3514725" cy="474663"/>
          </p:xfrm>
          <a:graphic>
            <a:graphicData uri="http://schemas.openxmlformats.org/presentationml/2006/ole">
              <mc:AlternateContent xmlns:mc="http://schemas.openxmlformats.org/markup-compatibility/2006">
                <mc:Choice xmlns:v="urn:schemas-microsoft-com:vml" Requires="v">
                  <p:oleObj spid="_x0000_s47150" name="Equation" r:id="rId7" imgW="1651000" imgH="241300" progId="Equation.3">
                    <p:embed/>
                  </p:oleObj>
                </mc:Choice>
                <mc:Fallback>
                  <p:oleObj name="Equation" r:id="rId7" imgW="1651000" imgH="241300" progId="Equation.3">
                    <p:embed/>
                    <p:pic>
                      <p:nvPicPr>
                        <p:cNvPr id="0" name="Picture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5800" y="1165225"/>
                          <a:ext cx="3514725"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5" name="Object 27"/>
            <p:cNvGraphicFramePr>
              <a:graphicFrameLocks noChangeAspect="1"/>
            </p:cNvGraphicFramePr>
            <p:nvPr/>
          </p:nvGraphicFramePr>
          <p:xfrm>
            <a:off x="1941513" y="1785938"/>
            <a:ext cx="3470275" cy="474662"/>
          </p:xfrm>
          <a:graphic>
            <a:graphicData uri="http://schemas.openxmlformats.org/presentationml/2006/ole">
              <mc:AlternateContent xmlns:mc="http://schemas.openxmlformats.org/markup-compatibility/2006">
                <mc:Choice xmlns:v="urn:schemas-microsoft-com:vml" Requires="v">
                  <p:oleObj spid="_x0000_s47151" name="Equation" r:id="rId9" imgW="1548728" imgH="241195" progId="Equation.3">
                    <p:embed/>
                  </p:oleObj>
                </mc:Choice>
                <mc:Fallback>
                  <p:oleObj name="Equation" r:id="rId9" imgW="1548728" imgH="241195" progId="Equation.3">
                    <p:embed/>
                    <p:pic>
                      <p:nvPicPr>
                        <p:cNvPr id="0"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41513" y="1785938"/>
                          <a:ext cx="3470275"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8" name="Content Placeholder 2"/>
          <p:cNvSpPr>
            <a:spLocks noGrp="1"/>
          </p:cNvSpPr>
          <p:nvPr>
            <p:ph idx="1"/>
          </p:nvPr>
        </p:nvSpPr>
        <p:spPr>
          <a:xfrm>
            <a:off x="190440" y="2297097"/>
            <a:ext cx="5696029" cy="547696"/>
          </a:xfrm>
        </p:spPr>
        <p:txBody>
          <a:bodyPr>
            <a:normAutofit/>
          </a:bodyPr>
          <a:lstStyle/>
          <a:p>
            <a:pPr marL="514350" indent="-514350">
              <a:buFont typeface="Arial" pitchFamily="34" charset="0"/>
              <a:buChar char="•"/>
            </a:pPr>
            <a:r>
              <a:rPr lang="en-US" dirty="0" smtClean="0"/>
              <a:t>Equate real and imaginary parts:</a:t>
            </a:r>
          </a:p>
        </p:txBody>
      </p:sp>
      <p:grpSp>
        <p:nvGrpSpPr>
          <p:cNvPr id="176" name="Group 175"/>
          <p:cNvGrpSpPr/>
          <p:nvPr/>
        </p:nvGrpSpPr>
        <p:grpSpPr>
          <a:xfrm>
            <a:off x="1797012" y="2844800"/>
            <a:ext cx="5822988" cy="3514752"/>
            <a:chOff x="1824046" y="2844800"/>
            <a:chExt cx="5822988" cy="3514752"/>
          </a:xfrm>
        </p:grpSpPr>
        <p:graphicFrame>
          <p:nvGraphicFramePr>
            <p:cNvPr id="47116" name="Object 12"/>
            <p:cNvGraphicFramePr>
              <a:graphicFrameLocks noChangeAspect="1"/>
            </p:cNvGraphicFramePr>
            <p:nvPr/>
          </p:nvGraphicFramePr>
          <p:xfrm>
            <a:off x="2028872" y="2844800"/>
            <a:ext cx="2903537" cy="474663"/>
          </p:xfrm>
          <a:graphic>
            <a:graphicData uri="http://schemas.openxmlformats.org/presentationml/2006/ole">
              <mc:AlternateContent xmlns:mc="http://schemas.openxmlformats.org/markup-compatibility/2006">
                <mc:Choice xmlns:v="urn:schemas-microsoft-com:vml" Requires="v">
                  <p:oleObj spid="_x0000_s47152" name="Equation" r:id="rId11" imgW="1346200" imgH="241300" progId="Equation.3">
                    <p:embed/>
                  </p:oleObj>
                </mc:Choice>
                <mc:Fallback>
                  <p:oleObj name="Equation" r:id="rId11" imgW="1346200" imgH="241300" progId="Equation.3">
                    <p:embed/>
                    <p:pic>
                      <p:nvPicPr>
                        <p:cNvPr id="0" name="Picture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28872" y="2844800"/>
                          <a:ext cx="2903537"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7" name="Object 13"/>
            <p:cNvGraphicFramePr>
              <a:graphicFrameLocks noChangeAspect="1"/>
            </p:cNvGraphicFramePr>
            <p:nvPr/>
          </p:nvGraphicFramePr>
          <p:xfrm>
            <a:off x="1982834" y="3429000"/>
            <a:ext cx="1917700" cy="449263"/>
          </p:xfrm>
          <a:graphic>
            <a:graphicData uri="http://schemas.openxmlformats.org/presentationml/2006/ole">
              <mc:AlternateContent xmlns:mc="http://schemas.openxmlformats.org/markup-compatibility/2006">
                <mc:Choice xmlns:v="urn:schemas-microsoft-com:vml" Requires="v">
                  <p:oleObj spid="_x0000_s47153" name="Equation" r:id="rId13" imgW="889000" imgH="228600" progId="Equation.3">
                    <p:embed/>
                  </p:oleObj>
                </mc:Choice>
                <mc:Fallback>
                  <p:oleObj name="Equation" r:id="rId13" imgW="889000" imgH="228600" progId="Equation.3">
                    <p:embed/>
                    <p:pic>
                      <p:nvPicPr>
                        <p:cNvPr id="0" name="Pictur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2834" y="3429000"/>
                          <a:ext cx="191770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8" name="Object 14"/>
            <p:cNvGraphicFramePr>
              <a:graphicFrameLocks noChangeAspect="1"/>
            </p:cNvGraphicFramePr>
            <p:nvPr/>
          </p:nvGraphicFramePr>
          <p:xfrm>
            <a:off x="1943064" y="3903669"/>
            <a:ext cx="2163763" cy="773113"/>
          </p:xfrm>
          <a:graphic>
            <a:graphicData uri="http://schemas.openxmlformats.org/presentationml/2006/ole">
              <mc:AlternateContent xmlns:mc="http://schemas.openxmlformats.org/markup-compatibility/2006">
                <mc:Choice xmlns:v="urn:schemas-microsoft-com:vml" Requires="v">
                  <p:oleObj spid="_x0000_s47154" name="Equation" r:id="rId15" imgW="1002865" imgH="393529" progId="Equation.3">
                    <p:embed/>
                  </p:oleObj>
                </mc:Choice>
                <mc:Fallback>
                  <p:oleObj name="Equation" r:id="rId15" imgW="1002865" imgH="393529" progId="Equation.3">
                    <p:embed/>
                    <p:pic>
                      <p:nvPicPr>
                        <p:cNvPr id="0" name="Picture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43064" y="3903669"/>
                          <a:ext cx="2163763" cy="773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9" name="Object 15"/>
            <p:cNvGraphicFramePr>
              <a:graphicFrameLocks noChangeAspect="1"/>
            </p:cNvGraphicFramePr>
            <p:nvPr/>
          </p:nvGraphicFramePr>
          <p:xfrm>
            <a:off x="1924097" y="4852988"/>
            <a:ext cx="5722937" cy="498475"/>
          </p:xfrm>
          <a:graphic>
            <a:graphicData uri="http://schemas.openxmlformats.org/presentationml/2006/ole">
              <mc:AlternateContent xmlns:mc="http://schemas.openxmlformats.org/markup-compatibility/2006">
                <mc:Choice xmlns:v="urn:schemas-microsoft-com:vml" Requires="v">
                  <p:oleObj spid="_x0000_s47155" name="Equation" r:id="rId17" imgW="2654300" imgH="254000" progId="Equation.3">
                    <p:embed/>
                  </p:oleObj>
                </mc:Choice>
                <mc:Fallback>
                  <p:oleObj name="Equation" r:id="rId17" imgW="2654300" imgH="254000" progId="Equation.3">
                    <p:embed/>
                    <p:pic>
                      <p:nvPicPr>
                        <p:cNvPr id="0" name="Picture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24097" y="4852988"/>
                          <a:ext cx="5722937"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20" name="Object 16"/>
            <p:cNvGraphicFramePr>
              <a:graphicFrameLocks noChangeAspect="1"/>
            </p:cNvGraphicFramePr>
            <p:nvPr/>
          </p:nvGraphicFramePr>
          <p:xfrm>
            <a:off x="1824046" y="5437215"/>
            <a:ext cx="3368675" cy="922337"/>
          </p:xfrm>
          <a:graphic>
            <a:graphicData uri="http://schemas.openxmlformats.org/presentationml/2006/ole">
              <mc:AlternateContent xmlns:mc="http://schemas.openxmlformats.org/markup-compatibility/2006">
                <mc:Choice xmlns:v="urn:schemas-microsoft-com:vml" Requires="v">
                  <p:oleObj spid="_x0000_s47156" name="Equation" r:id="rId19" imgW="1562100" imgH="469900" progId="Equation.3">
                    <p:embed/>
                  </p:oleObj>
                </mc:Choice>
                <mc:Fallback>
                  <p:oleObj name="Equation" r:id="rId19" imgW="1562100" imgH="469900" progId="Equation.3">
                    <p:embed/>
                    <p:pic>
                      <p:nvPicPr>
                        <p:cNvPr id="0" name="Picture 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24046" y="5437215"/>
                          <a:ext cx="3368675" cy="922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7" name="Slide Number Placeholder 176"/>
          <p:cNvSpPr>
            <a:spLocks noGrp="1"/>
          </p:cNvSpPr>
          <p:nvPr>
            <p:ph type="sldNum" sz="quarter" idx="12"/>
          </p:nvPr>
        </p:nvSpPr>
        <p:spPr/>
        <p:txBody>
          <a:bodyPr/>
          <a:lstStyle/>
          <a:p>
            <a:pPr>
              <a:defRPr/>
            </a:pPr>
            <a:fld id="{FCB2EC2F-79A6-42C2-B4C5-0483EF9F552B}" type="slidenum">
              <a:rPr lang="en-US" smtClean="0"/>
              <a:pPr>
                <a:defRPr/>
              </a:pPr>
              <a:t>33</a:t>
            </a:fld>
            <a:endParaRPr lang="en-US" dirty="0"/>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9" name="Object 17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1169" name="Equation" r:id="rId3" imgW="114151" imgH="215619" progId="Equation.3">
                  <p:embed/>
                </p:oleObj>
              </mc:Choice>
              <mc:Fallback>
                <p:oleObj name="Equation" r:id="rId3" imgW="114151" imgH="215619" progId="Equation.3">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 name="Content Placeholder 2"/>
          <p:cNvSpPr>
            <a:spLocks noGrp="1"/>
          </p:cNvSpPr>
          <p:nvPr>
            <p:ph idx="1"/>
          </p:nvPr>
        </p:nvSpPr>
        <p:spPr>
          <a:xfrm>
            <a:off x="336492" y="909603"/>
            <a:ext cx="8032860" cy="949338"/>
          </a:xfrm>
        </p:spPr>
        <p:txBody>
          <a:bodyPr>
            <a:normAutofit lnSpcReduction="10000"/>
          </a:bodyPr>
          <a:lstStyle/>
          <a:p>
            <a:pPr marL="514350" indent="-514350">
              <a:buFont typeface="Arial" pitchFamily="34" charset="0"/>
              <a:buChar char="•"/>
            </a:pPr>
            <a:r>
              <a:rPr lang="en-US" dirty="0" smtClean="0"/>
              <a:t>Next, we write these in terms of the variables we are</a:t>
            </a:r>
          </a:p>
          <a:p>
            <a:pPr marL="514350" indent="-514350">
              <a:buNone/>
            </a:pPr>
            <a:r>
              <a:rPr lang="en-US" dirty="0" smtClean="0"/>
              <a:t>      familiar with:</a:t>
            </a:r>
          </a:p>
        </p:txBody>
      </p:sp>
      <p:grpSp>
        <p:nvGrpSpPr>
          <p:cNvPr id="180" name="Group 179"/>
          <p:cNvGrpSpPr/>
          <p:nvPr/>
        </p:nvGrpSpPr>
        <p:grpSpPr>
          <a:xfrm>
            <a:off x="1868500" y="1712889"/>
            <a:ext cx="4346585" cy="4786362"/>
            <a:chOff x="1868500" y="1712889"/>
            <a:chExt cx="4346585" cy="4786362"/>
          </a:xfrm>
        </p:grpSpPr>
        <p:graphicFrame>
          <p:nvGraphicFramePr>
            <p:cNvPr id="47118" name="Object 14"/>
            <p:cNvGraphicFramePr>
              <a:graphicFrameLocks noChangeAspect="1"/>
            </p:cNvGraphicFramePr>
            <p:nvPr/>
          </p:nvGraphicFramePr>
          <p:xfrm>
            <a:off x="1868500" y="2552688"/>
            <a:ext cx="3616325" cy="1147762"/>
          </p:xfrm>
          <a:graphic>
            <a:graphicData uri="http://schemas.openxmlformats.org/presentationml/2006/ole">
              <mc:AlternateContent xmlns:mc="http://schemas.openxmlformats.org/markup-compatibility/2006">
                <mc:Choice xmlns:v="urn:schemas-microsoft-com:vml" Requires="v">
                  <p:oleObj spid="_x0000_s91170" name="Equation" r:id="rId5" imgW="1675673" imgH="583947" progId="Equation.3">
                    <p:embed/>
                  </p:oleObj>
                </mc:Choice>
                <mc:Fallback>
                  <p:oleObj name="Equation" r:id="rId5" imgW="1675673" imgH="583947" progId="Equation.3">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8500" y="2552688"/>
                          <a:ext cx="3616325" cy="1147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7" name="Object 16"/>
            <p:cNvGraphicFramePr>
              <a:graphicFrameLocks noChangeAspect="1"/>
            </p:cNvGraphicFramePr>
            <p:nvPr/>
          </p:nvGraphicFramePr>
          <p:xfrm>
            <a:off x="2125629" y="1749402"/>
            <a:ext cx="1479550" cy="673100"/>
          </p:xfrm>
          <a:graphic>
            <a:graphicData uri="http://schemas.openxmlformats.org/presentationml/2006/ole">
              <mc:AlternateContent xmlns:mc="http://schemas.openxmlformats.org/markup-compatibility/2006">
                <mc:Choice xmlns:v="urn:schemas-microsoft-com:vml" Requires="v">
                  <p:oleObj spid="_x0000_s91171" name="Equation" r:id="rId7" imgW="685800" imgH="342900" progId="Equation.3">
                    <p:embed/>
                  </p:oleObj>
                </mc:Choice>
                <mc:Fallback>
                  <p:oleObj name="Equation" r:id="rId7" imgW="685800" imgH="342900" progId="Equation.3">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5629" y="1749402"/>
                          <a:ext cx="147955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8" name="Object 14"/>
            <p:cNvGraphicFramePr>
              <a:graphicFrameLocks noChangeAspect="1"/>
            </p:cNvGraphicFramePr>
            <p:nvPr/>
          </p:nvGraphicFramePr>
          <p:xfrm>
            <a:off x="4818080" y="1712889"/>
            <a:ext cx="1068388" cy="773113"/>
          </p:xfrm>
          <a:graphic>
            <a:graphicData uri="http://schemas.openxmlformats.org/presentationml/2006/ole">
              <mc:AlternateContent xmlns:mc="http://schemas.openxmlformats.org/markup-compatibility/2006">
                <mc:Choice xmlns:v="urn:schemas-microsoft-com:vml" Requires="v">
                  <p:oleObj spid="_x0000_s91172" name="Equation" r:id="rId9" imgW="495085" imgH="393529" progId="Equation.3">
                    <p:embed/>
                  </p:oleObj>
                </mc:Choice>
                <mc:Fallback>
                  <p:oleObj name="Equation" r:id="rId9" imgW="495085" imgH="393529" progId="Equation.3">
                    <p:embed/>
                    <p:pic>
                      <p:nvPicPr>
                        <p:cNvPr id="0" name="Picture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18080" y="1712889"/>
                          <a:ext cx="1068388" cy="773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9" name="Object 13"/>
            <p:cNvGraphicFramePr>
              <a:graphicFrameLocks noChangeAspect="1"/>
            </p:cNvGraphicFramePr>
            <p:nvPr/>
          </p:nvGraphicFramePr>
          <p:xfrm>
            <a:off x="2252663" y="3794130"/>
            <a:ext cx="3962422" cy="1397000"/>
          </p:xfrm>
          <a:graphic>
            <a:graphicData uri="http://schemas.openxmlformats.org/presentationml/2006/ole">
              <mc:AlternateContent xmlns:mc="http://schemas.openxmlformats.org/markup-compatibility/2006">
                <mc:Choice xmlns:v="urn:schemas-microsoft-com:vml" Requires="v">
                  <p:oleObj spid="_x0000_s91173" name="Equation" r:id="rId11" imgW="1752600" imgH="711200" progId="Equation.3">
                    <p:embed/>
                  </p:oleObj>
                </mc:Choice>
                <mc:Fallback>
                  <p:oleObj name="Equation" r:id="rId11" imgW="1752600" imgH="711200" progId="Equation.3">
                    <p:embed/>
                    <p:pic>
                      <p:nvPicPr>
                        <p:cNvPr id="0" name="Picture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52663" y="3794130"/>
                          <a:ext cx="3962422" cy="139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50" name="Object 14"/>
            <p:cNvGraphicFramePr>
              <a:graphicFrameLocks noChangeAspect="1"/>
            </p:cNvGraphicFramePr>
            <p:nvPr/>
          </p:nvGraphicFramePr>
          <p:xfrm>
            <a:off x="2162142" y="5327676"/>
            <a:ext cx="3446463" cy="1171575"/>
          </p:xfrm>
          <a:graphic>
            <a:graphicData uri="http://schemas.openxmlformats.org/presentationml/2006/ole">
              <mc:AlternateContent xmlns:mc="http://schemas.openxmlformats.org/markup-compatibility/2006">
                <mc:Choice xmlns:v="urn:schemas-microsoft-com:vml" Requires="v">
                  <p:oleObj spid="_x0000_s91174" name="Equation" r:id="rId13" imgW="1524000" imgH="596900" progId="Equation.3">
                    <p:embed/>
                  </p:oleObj>
                </mc:Choice>
                <mc:Fallback>
                  <p:oleObj name="Equation" r:id="rId13" imgW="1524000" imgH="596900" progId="Equation.3">
                    <p:embed/>
                    <p:pic>
                      <p:nvPicPr>
                        <p:cNvPr id="0" name="Picture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62142" y="5327676"/>
                          <a:ext cx="3446463"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2" name="Slide Number Placeholder 171"/>
          <p:cNvSpPr>
            <a:spLocks noGrp="1"/>
          </p:cNvSpPr>
          <p:nvPr>
            <p:ph type="sldNum" sz="quarter" idx="12"/>
          </p:nvPr>
        </p:nvSpPr>
        <p:spPr/>
        <p:txBody>
          <a:bodyPr/>
          <a:lstStyle/>
          <a:p>
            <a:pPr>
              <a:defRPr/>
            </a:pPr>
            <a:fld id="{FCB2EC2F-79A6-42C2-B4C5-0483EF9F552B}" type="slidenum">
              <a:rPr lang="en-US" smtClean="0"/>
              <a:pPr>
                <a:defRPr/>
              </a:pPr>
              <a:t>34</a:t>
            </a:fld>
            <a:endParaRPr lang="en-US" dirty="0"/>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9" name="Object 17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2195" name="Equation" r:id="rId3" imgW="114151" imgH="215619" progId="Equation.3">
                  <p:embed/>
                </p:oleObj>
              </mc:Choice>
              <mc:Fallback>
                <p:oleObj name="Equation" r:id="rId3" imgW="114151" imgH="215619"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 name="Content Placeholder 2"/>
          <p:cNvSpPr>
            <a:spLocks noGrp="1"/>
          </p:cNvSpPr>
          <p:nvPr>
            <p:ph idx="1"/>
          </p:nvPr>
        </p:nvSpPr>
        <p:spPr>
          <a:xfrm>
            <a:off x="373005" y="763551"/>
            <a:ext cx="7886808" cy="693747"/>
          </a:xfrm>
        </p:spPr>
        <p:txBody>
          <a:bodyPr>
            <a:normAutofit/>
          </a:bodyPr>
          <a:lstStyle/>
          <a:p>
            <a:pPr marL="514350" indent="-514350">
              <a:buFont typeface="Wingdings" pitchFamily="2" charset="2"/>
              <a:buChar char="v"/>
            </a:pPr>
            <a:r>
              <a:rPr lang="en-US" dirty="0" smtClean="0"/>
              <a:t>Does this have the expected properties?</a:t>
            </a:r>
          </a:p>
        </p:txBody>
      </p:sp>
      <p:grpSp>
        <p:nvGrpSpPr>
          <p:cNvPr id="177" name="Group 176"/>
          <p:cNvGrpSpPr/>
          <p:nvPr/>
        </p:nvGrpSpPr>
        <p:grpSpPr>
          <a:xfrm>
            <a:off x="984250" y="1311275"/>
            <a:ext cx="6472276" cy="1862134"/>
            <a:chOff x="984250" y="1384301"/>
            <a:chExt cx="6472276" cy="1862134"/>
          </a:xfrm>
        </p:grpSpPr>
        <p:graphicFrame>
          <p:nvGraphicFramePr>
            <p:cNvPr id="91147" name="Object 16"/>
            <p:cNvGraphicFramePr>
              <a:graphicFrameLocks noChangeAspect="1"/>
            </p:cNvGraphicFramePr>
            <p:nvPr/>
          </p:nvGraphicFramePr>
          <p:xfrm>
            <a:off x="984250" y="1384301"/>
            <a:ext cx="4819650" cy="438150"/>
          </p:xfrm>
          <a:graphic>
            <a:graphicData uri="http://schemas.openxmlformats.org/presentationml/2006/ole">
              <mc:AlternateContent xmlns:mc="http://schemas.openxmlformats.org/markup-compatibility/2006">
                <mc:Choice xmlns:v="urn:schemas-microsoft-com:vml" Requires="v">
                  <p:oleObj spid="_x0000_s92196" name="Equation" r:id="rId5" imgW="2273300" imgH="203200" progId="Equation.3">
                    <p:embed/>
                  </p:oleObj>
                </mc:Choice>
                <mc:Fallback>
                  <p:oleObj name="Equation" r:id="rId5" imgW="2273300" imgH="20320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250" y="1384301"/>
                          <a:ext cx="48196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3695687" y="1785915"/>
            <a:ext cx="3760839" cy="1460520"/>
          </p:xfrm>
          <a:graphic>
            <a:graphicData uri="http://schemas.openxmlformats.org/presentationml/2006/ole">
              <mc:AlternateContent xmlns:mc="http://schemas.openxmlformats.org/markup-compatibility/2006">
                <mc:Choice xmlns:v="urn:schemas-microsoft-com:vml" Requires="v">
                  <p:oleObj spid="_x0000_s92197" name="Equation" r:id="rId7" imgW="1447172" imgH="622030" progId="Equation.3">
                    <p:embed/>
                  </p:oleObj>
                </mc:Choice>
                <mc:Fallback>
                  <p:oleObj name="Equation" r:id="rId7" imgW="1447172" imgH="622030" progId="Equation.3">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95687" y="1785915"/>
                          <a:ext cx="3760839" cy="146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8" name="Group 177"/>
          <p:cNvGrpSpPr/>
          <p:nvPr/>
        </p:nvGrpSpPr>
        <p:grpSpPr>
          <a:xfrm>
            <a:off x="954088" y="3282950"/>
            <a:ext cx="5197475" cy="890592"/>
            <a:chOff x="954088" y="3355976"/>
            <a:chExt cx="5197475" cy="890592"/>
          </a:xfrm>
        </p:grpSpPr>
        <p:graphicFrame>
          <p:nvGraphicFramePr>
            <p:cNvPr id="92169" name="Object 16"/>
            <p:cNvGraphicFramePr>
              <a:graphicFrameLocks noChangeAspect="1"/>
            </p:cNvGraphicFramePr>
            <p:nvPr/>
          </p:nvGraphicFramePr>
          <p:xfrm>
            <a:off x="954088" y="3355976"/>
            <a:ext cx="5197475" cy="438150"/>
          </p:xfrm>
          <a:graphic>
            <a:graphicData uri="http://schemas.openxmlformats.org/presentationml/2006/ole">
              <mc:AlternateContent xmlns:mc="http://schemas.openxmlformats.org/markup-compatibility/2006">
                <mc:Choice xmlns:v="urn:schemas-microsoft-com:vml" Requires="v">
                  <p:oleObj spid="_x0000_s92198" name="Equation" r:id="rId9" imgW="2451100" imgH="203200" progId="Equation.3">
                    <p:embed/>
                  </p:oleObj>
                </mc:Choice>
                <mc:Fallback>
                  <p:oleObj name="Equation" r:id="rId9" imgW="2451100" imgH="203200" progId="Equation.3">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088" y="3355976"/>
                          <a:ext cx="5197475"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3659175" y="3830643"/>
            <a:ext cx="1120775" cy="415925"/>
          </p:xfrm>
          <a:graphic>
            <a:graphicData uri="http://schemas.openxmlformats.org/presentationml/2006/ole">
              <mc:AlternateContent xmlns:mc="http://schemas.openxmlformats.org/markup-compatibility/2006">
                <mc:Choice xmlns:v="urn:schemas-microsoft-com:vml" Requires="v">
                  <p:oleObj spid="_x0000_s92199" name="Equation" r:id="rId11" imgW="431425" imgH="177646" progId="Equation.3">
                    <p:embed/>
                  </p:oleObj>
                </mc:Choice>
                <mc:Fallback>
                  <p:oleObj name="Equation" r:id="rId11" imgW="431425" imgH="177646" progId="Equation.3">
                    <p:embed/>
                    <p:pic>
                      <p:nvPicPr>
                        <p:cNvPr id="0"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9175" y="3830643"/>
                          <a:ext cx="112077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80" name="Group 179"/>
          <p:cNvGrpSpPr/>
          <p:nvPr/>
        </p:nvGrpSpPr>
        <p:grpSpPr>
          <a:xfrm>
            <a:off x="696913" y="4354513"/>
            <a:ext cx="8104187" cy="2214561"/>
            <a:chOff x="696913" y="4464052"/>
            <a:chExt cx="8104187" cy="2214561"/>
          </a:xfrm>
        </p:grpSpPr>
        <p:graphicFrame>
          <p:nvGraphicFramePr>
            <p:cNvPr id="92171" name="Object 16"/>
            <p:cNvGraphicFramePr>
              <a:graphicFrameLocks noChangeAspect="1"/>
            </p:cNvGraphicFramePr>
            <p:nvPr/>
          </p:nvGraphicFramePr>
          <p:xfrm>
            <a:off x="696913" y="4464052"/>
            <a:ext cx="8104187" cy="1177925"/>
          </p:xfrm>
          <a:graphic>
            <a:graphicData uri="http://schemas.openxmlformats.org/presentationml/2006/ole">
              <mc:AlternateContent xmlns:mc="http://schemas.openxmlformats.org/markup-compatibility/2006">
                <mc:Choice xmlns:v="urn:schemas-microsoft-com:vml" Requires="v">
                  <p:oleObj spid="_x0000_s92200" name="Equation" r:id="rId13" imgW="3822700" imgH="546100" progId="Equation.3">
                    <p:embed/>
                  </p:oleObj>
                </mc:Choice>
                <mc:Fallback>
                  <p:oleObj name="Equation" r:id="rId13" imgW="3822700" imgH="546100" progId="Equation.3">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6913" y="4464052"/>
                          <a:ext cx="8104187" cy="1177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3" name="Object 13"/>
            <p:cNvGraphicFramePr>
              <a:graphicFrameLocks noChangeAspect="1"/>
            </p:cNvGraphicFramePr>
            <p:nvPr/>
          </p:nvGraphicFramePr>
          <p:xfrm>
            <a:off x="3476610" y="5775325"/>
            <a:ext cx="4203700" cy="903288"/>
          </p:xfrm>
          <a:graphic>
            <a:graphicData uri="http://schemas.openxmlformats.org/presentationml/2006/ole">
              <mc:AlternateContent xmlns:mc="http://schemas.openxmlformats.org/markup-compatibility/2006">
                <mc:Choice xmlns:v="urn:schemas-microsoft-com:vml" Requires="v">
                  <p:oleObj spid="_x0000_s92201" name="Equation" r:id="rId15" imgW="1981200" imgH="419100" progId="Equation.3">
                    <p:embed/>
                  </p:oleObj>
                </mc:Choice>
                <mc:Fallback>
                  <p:oleObj name="Equation" r:id="rId15" imgW="1981200" imgH="419100" progId="Equation.3">
                    <p:embed/>
                    <p:pic>
                      <p:nvPicPr>
                        <p:cNvPr id="0" name="Picture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76610" y="5775325"/>
                          <a:ext cx="4203700" cy="903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5" name="Slide Number Placeholder 174"/>
          <p:cNvSpPr>
            <a:spLocks noGrp="1"/>
          </p:cNvSpPr>
          <p:nvPr>
            <p:ph type="sldNum" sz="quarter" idx="12"/>
          </p:nvPr>
        </p:nvSpPr>
        <p:spPr/>
        <p:txBody>
          <a:bodyPr/>
          <a:lstStyle/>
          <a:p>
            <a:pPr>
              <a:defRPr/>
            </a:pPr>
            <a:fld id="{FCB2EC2F-79A6-42C2-B4C5-0483EF9F552B}" type="slidenum">
              <a:rPr lang="en-US" smtClean="0"/>
              <a:pPr>
                <a:defRPr/>
              </a:pPr>
              <a:t>35</a:t>
            </a:fld>
            <a:endParaRPr lang="en-US" dirty="0"/>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8" name="Content Placeholder 2"/>
          <p:cNvSpPr>
            <a:spLocks noGrp="1"/>
          </p:cNvSpPr>
          <p:nvPr>
            <p:ph idx="1"/>
          </p:nvPr>
        </p:nvSpPr>
        <p:spPr>
          <a:xfrm>
            <a:off x="373005" y="763552"/>
            <a:ext cx="7886808" cy="1022364"/>
          </a:xfrm>
        </p:spPr>
        <p:txBody>
          <a:bodyPr>
            <a:normAutofit/>
          </a:bodyPr>
          <a:lstStyle/>
          <a:p>
            <a:pPr marL="514350" indent="-514350">
              <a:buFont typeface="Wingdings" pitchFamily="2" charset="2"/>
              <a:buChar char="v"/>
            </a:pPr>
            <a:r>
              <a:rPr lang="en-US" dirty="0" smtClean="0"/>
              <a:t>At what frequency is </a:t>
            </a:r>
            <a:r>
              <a:rPr lang="en-US" i="1" dirty="0" smtClean="0">
                <a:latin typeface="Cambria Math" pitchFamily="18" charset="0"/>
                <a:ea typeface="Cambria Math" pitchFamily="18" charset="0"/>
              </a:rPr>
              <a:t>A(</a:t>
            </a:r>
            <a:r>
              <a:rPr lang="el-GR" i="1" dirty="0" smtClean="0">
                <a:latin typeface="Cambria Math" pitchFamily="18" charset="0"/>
                <a:ea typeface="Cambria Math" pitchFamily="18" charset="0"/>
              </a:rPr>
              <a:t>ω</a:t>
            </a:r>
            <a:r>
              <a:rPr lang="en-US" i="1" dirty="0" smtClean="0">
                <a:latin typeface="Cambria Math" pitchFamily="18" charset="0"/>
                <a:ea typeface="Cambria Math" pitchFamily="18" charset="0"/>
              </a:rPr>
              <a:t>) </a:t>
            </a:r>
            <a:r>
              <a:rPr lang="en-US" dirty="0" smtClean="0"/>
              <a:t>maximal?</a:t>
            </a:r>
          </a:p>
          <a:p>
            <a:pPr marL="514350" indent="-514350">
              <a:buFont typeface="Arial" pitchFamily="34" charset="0"/>
              <a:buChar char="•"/>
            </a:pPr>
            <a:r>
              <a:rPr lang="en-US" dirty="0" smtClean="0"/>
              <a:t>Close to </a:t>
            </a:r>
            <a:r>
              <a:rPr lang="el-GR" i="1" dirty="0" smtClean="0">
                <a:latin typeface="Cambria Math" pitchFamily="18" charset="0"/>
                <a:ea typeface="Cambria Math" pitchFamily="18" charset="0"/>
              </a:rPr>
              <a:t>ω</a:t>
            </a:r>
            <a:r>
              <a:rPr lang="en-US" i="1" dirty="0" smtClean="0">
                <a:latin typeface="Cambria Math" pitchFamily="18" charset="0"/>
                <a:ea typeface="Cambria Math" pitchFamily="18" charset="0"/>
              </a:rPr>
              <a:t>=</a:t>
            </a:r>
            <a:r>
              <a:rPr lang="el-GR" i="1" dirty="0" smtClean="0">
                <a:latin typeface="Cambria Math" pitchFamily="18" charset="0"/>
                <a:ea typeface="Cambria Math" pitchFamily="18" charset="0"/>
              </a:rPr>
              <a:t>ω₀</a:t>
            </a:r>
            <a:r>
              <a:rPr lang="en-US" dirty="0" smtClean="0"/>
              <a:t> , but not exactly.</a:t>
            </a:r>
          </a:p>
          <a:p>
            <a:pPr marL="514350" indent="-514350">
              <a:buFont typeface="Wingdings" pitchFamily="2" charset="2"/>
              <a:buChar char="v"/>
            </a:pPr>
            <a:endParaRPr lang="en-US" dirty="0" smtClean="0"/>
          </a:p>
        </p:txBody>
      </p:sp>
      <p:graphicFrame>
        <p:nvGraphicFramePr>
          <p:cNvPr id="92169" name="Object 16"/>
          <p:cNvGraphicFramePr>
            <a:graphicFrameLocks noChangeAspect="1"/>
          </p:cNvGraphicFramePr>
          <p:nvPr/>
        </p:nvGraphicFramePr>
        <p:xfrm>
          <a:off x="1139823" y="1712889"/>
          <a:ext cx="3286125" cy="849312"/>
        </p:xfrm>
        <a:graphic>
          <a:graphicData uri="http://schemas.openxmlformats.org/presentationml/2006/ole">
            <mc:AlternateContent xmlns:mc="http://schemas.openxmlformats.org/markup-compatibility/2006">
              <mc:Choice xmlns:v="urn:schemas-microsoft-com:vml" Requires="v">
                <p:oleObj spid="_x0000_s93208" name="Equation" r:id="rId3" imgW="1548728" imgH="393529" progId="Equation.3">
                  <p:embed/>
                </p:oleObj>
              </mc:Choice>
              <mc:Fallback>
                <p:oleObj name="Equation" r:id="rId3" imgW="1548728" imgH="393529"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9823" y="1712889"/>
                        <a:ext cx="3286125"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1" name="Object 16"/>
          <p:cNvGraphicFramePr>
            <a:graphicFrameLocks noChangeAspect="1"/>
          </p:cNvGraphicFramePr>
          <p:nvPr/>
        </p:nvGraphicFramePr>
        <p:xfrm>
          <a:off x="930278" y="2571757"/>
          <a:ext cx="3824287" cy="1368425"/>
        </p:xfrm>
        <a:graphic>
          <a:graphicData uri="http://schemas.openxmlformats.org/presentationml/2006/ole">
            <mc:AlternateContent xmlns:mc="http://schemas.openxmlformats.org/markup-compatibility/2006">
              <mc:Choice xmlns:v="urn:schemas-microsoft-com:vml" Requires="v">
                <p:oleObj spid="_x0000_s93209" name="Equation" r:id="rId5" imgW="1803400" imgH="635000" progId="Equation.3">
                  <p:embed/>
                </p:oleObj>
              </mc:Choice>
              <mc:Fallback>
                <p:oleObj name="Equation" r:id="rId5" imgW="1803400" imgH="635000" progId="Equation.3">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0278" y="2571757"/>
                        <a:ext cx="3824287"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8" name="Group 177"/>
          <p:cNvGrpSpPr/>
          <p:nvPr/>
        </p:nvGrpSpPr>
        <p:grpSpPr>
          <a:xfrm>
            <a:off x="449263" y="4059238"/>
            <a:ext cx="8243887" cy="2495550"/>
            <a:chOff x="449263" y="4059238"/>
            <a:chExt cx="8243887" cy="2495550"/>
          </a:xfrm>
        </p:grpSpPr>
        <p:graphicFrame>
          <p:nvGraphicFramePr>
            <p:cNvPr id="93194" name="Object 9"/>
            <p:cNvGraphicFramePr>
              <a:graphicFrameLocks noChangeAspect="1"/>
            </p:cNvGraphicFramePr>
            <p:nvPr/>
          </p:nvGraphicFramePr>
          <p:xfrm>
            <a:off x="449263" y="4059238"/>
            <a:ext cx="8243887" cy="987425"/>
          </p:xfrm>
          <a:graphic>
            <a:graphicData uri="http://schemas.openxmlformats.org/presentationml/2006/ole">
              <mc:AlternateContent xmlns:mc="http://schemas.openxmlformats.org/markup-compatibility/2006">
                <mc:Choice xmlns:v="urn:schemas-microsoft-com:vml" Requires="v">
                  <p:oleObj spid="_x0000_s93210" name="Equation" r:id="rId7" imgW="3886200" imgH="457200" progId="Equation.3">
                    <p:embed/>
                  </p:oleObj>
                </mc:Choice>
                <mc:Fallback>
                  <p:oleObj name="Equation" r:id="rId7" imgW="3886200" imgH="457200" progId="Equation.3">
                    <p:embed/>
                    <p:pic>
                      <p:nvPicPr>
                        <p:cNvPr id="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59238"/>
                          <a:ext cx="8243887"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95" name="Object 11"/>
            <p:cNvGraphicFramePr>
              <a:graphicFrameLocks noChangeAspect="1"/>
            </p:cNvGraphicFramePr>
            <p:nvPr/>
          </p:nvGraphicFramePr>
          <p:xfrm>
            <a:off x="603250" y="5211763"/>
            <a:ext cx="4416425" cy="1343025"/>
          </p:xfrm>
          <a:graphic>
            <a:graphicData uri="http://schemas.openxmlformats.org/presentationml/2006/ole">
              <mc:AlternateContent xmlns:mc="http://schemas.openxmlformats.org/markup-compatibility/2006">
                <mc:Choice xmlns:v="urn:schemas-microsoft-com:vml" Requires="v">
                  <p:oleObj spid="_x0000_s93211" name="Equation" r:id="rId9" imgW="2082800" imgH="622300" progId="Equation.3">
                    <p:embed/>
                  </p:oleObj>
                </mc:Choice>
                <mc:Fallback>
                  <p:oleObj name="Equation" r:id="rId9" imgW="2082800" imgH="622300" progId="Equation.3">
                    <p:embed/>
                    <p:pic>
                      <p:nvPicPr>
                        <p:cNvPr id="0"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3250" y="5211763"/>
                          <a:ext cx="4416425" cy="134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0" name="Slide Number Placeholder 169"/>
          <p:cNvSpPr>
            <a:spLocks noGrp="1"/>
          </p:cNvSpPr>
          <p:nvPr>
            <p:ph type="sldNum" sz="quarter" idx="12"/>
          </p:nvPr>
        </p:nvSpPr>
        <p:spPr/>
        <p:txBody>
          <a:bodyPr/>
          <a:lstStyle/>
          <a:p>
            <a:pPr>
              <a:defRPr/>
            </a:pPr>
            <a:fld id="{FCB2EC2F-79A6-42C2-B4C5-0483EF9F552B}" type="slidenum">
              <a:rPr lang="en-US" smtClean="0"/>
              <a:pPr>
                <a:defRPr/>
              </a:pPr>
              <a:t>36</a:t>
            </a:fld>
            <a:endParaRPr lang="en-US" dirty="0"/>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8" name="Content Placeholder 2"/>
          <p:cNvSpPr>
            <a:spLocks noGrp="1"/>
          </p:cNvSpPr>
          <p:nvPr>
            <p:ph idx="1"/>
          </p:nvPr>
        </p:nvSpPr>
        <p:spPr>
          <a:xfrm>
            <a:off x="373005" y="763552"/>
            <a:ext cx="5440437" cy="547694"/>
          </a:xfrm>
        </p:spPr>
        <p:txBody>
          <a:bodyPr>
            <a:normAutofit/>
          </a:bodyPr>
          <a:lstStyle/>
          <a:p>
            <a:pPr marL="514350" indent="-514350">
              <a:buFont typeface="Arial" pitchFamily="34" charset="0"/>
              <a:buChar char="•"/>
            </a:pPr>
            <a:r>
              <a:rPr lang="el-GR" i="1" dirty="0" smtClean="0">
                <a:latin typeface="Cambria Math" pitchFamily="18" charset="0"/>
                <a:ea typeface="Cambria Math" pitchFamily="18" charset="0"/>
              </a:rPr>
              <a:t>ω</a:t>
            </a:r>
            <a:r>
              <a:rPr lang="en-US" i="1" dirty="0" smtClean="0">
                <a:latin typeface="Cambria Math" pitchFamily="18" charset="0"/>
                <a:ea typeface="Cambria Math" pitchFamily="18" charset="0"/>
              </a:rPr>
              <a:t>≠0</a:t>
            </a:r>
            <a:r>
              <a:rPr lang="en-US" dirty="0" smtClean="0"/>
              <a:t> , so this is satisfied when:</a:t>
            </a:r>
          </a:p>
          <a:p>
            <a:pPr marL="514350" indent="-514350">
              <a:buFont typeface="Wingdings" pitchFamily="2" charset="2"/>
              <a:buChar char="v"/>
            </a:pPr>
            <a:endParaRPr lang="en-US" dirty="0" smtClean="0"/>
          </a:p>
        </p:txBody>
      </p:sp>
      <p:grpSp>
        <p:nvGrpSpPr>
          <p:cNvPr id="173" name="Group 172"/>
          <p:cNvGrpSpPr/>
          <p:nvPr/>
        </p:nvGrpSpPr>
        <p:grpSpPr>
          <a:xfrm>
            <a:off x="920700" y="1457298"/>
            <a:ext cx="2370138" cy="1139852"/>
            <a:chOff x="920700" y="1457298"/>
            <a:chExt cx="2370138" cy="1139852"/>
          </a:xfrm>
        </p:grpSpPr>
        <p:graphicFrame>
          <p:nvGraphicFramePr>
            <p:cNvPr id="92171" name="Object 16"/>
            <p:cNvGraphicFramePr>
              <a:graphicFrameLocks noChangeAspect="1"/>
            </p:cNvGraphicFramePr>
            <p:nvPr/>
          </p:nvGraphicFramePr>
          <p:xfrm>
            <a:off x="920700" y="1457298"/>
            <a:ext cx="2370138" cy="519112"/>
          </p:xfrm>
          <a:graphic>
            <a:graphicData uri="http://schemas.openxmlformats.org/presentationml/2006/ole">
              <mc:AlternateContent xmlns:mc="http://schemas.openxmlformats.org/markup-compatibility/2006">
                <mc:Choice xmlns:v="urn:schemas-microsoft-com:vml" Requires="v">
                  <p:oleObj spid="_x0000_s94234" name="Equation" r:id="rId3" imgW="1117600" imgH="241300" progId="Equation.3">
                    <p:embed/>
                  </p:oleObj>
                </mc:Choice>
                <mc:Fallback>
                  <p:oleObj name="Equation" r:id="rId3" imgW="1117600" imgH="2413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700" y="1457298"/>
                          <a:ext cx="2370138"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4215" name="Object 11"/>
            <p:cNvGraphicFramePr>
              <a:graphicFrameLocks noChangeAspect="1"/>
            </p:cNvGraphicFramePr>
            <p:nvPr/>
          </p:nvGraphicFramePr>
          <p:xfrm>
            <a:off x="920700" y="2078038"/>
            <a:ext cx="1885950" cy="519112"/>
          </p:xfrm>
          <a:graphic>
            <a:graphicData uri="http://schemas.openxmlformats.org/presentationml/2006/ole">
              <mc:AlternateContent xmlns:mc="http://schemas.openxmlformats.org/markup-compatibility/2006">
                <mc:Choice xmlns:v="urn:schemas-microsoft-com:vml" Requires="v">
                  <p:oleObj spid="_x0000_s94235" name="Equation" r:id="rId5" imgW="888614" imgH="241195" progId="Equation.3">
                    <p:embed/>
                  </p:oleObj>
                </mc:Choice>
                <mc:Fallback>
                  <p:oleObj name="Equation" r:id="rId5" imgW="888614" imgH="241195"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700" y="2078038"/>
                          <a:ext cx="188595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4" name="Group 173"/>
          <p:cNvGrpSpPr/>
          <p:nvPr/>
        </p:nvGrpSpPr>
        <p:grpSpPr>
          <a:xfrm>
            <a:off x="811162" y="2771767"/>
            <a:ext cx="3687812" cy="547694"/>
            <a:chOff x="738136" y="2662227"/>
            <a:chExt cx="3687812" cy="547694"/>
          </a:xfrm>
        </p:grpSpPr>
        <p:graphicFrame>
          <p:nvGraphicFramePr>
            <p:cNvPr id="94216" name="Object 11"/>
            <p:cNvGraphicFramePr>
              <a:graphicFrameLocks noChangeAspect="1"/>
            </p:cNvGraphicFramePr>
            <p:nvPr/>
          </p:nvGraphicFramePr>
          <p:xfrm>
            <a:off x="2700335" y="2662227"/>
            <a:ext cx="1725613" cy="519112"/>
          </p:xfrm>
          <a:graphic>
            <a:graphicData uri="http://schemas.openxmlformats.org/presentationml/2006/ole">
              <mc:AlternateContent xmlns:mc="http://schemas.openxmlformats.org/markup-compatibility/2006">
                <mc:Choice xmlns:v="urn:schemas-microsoft-com:vml" Requires="v">
                  <p:oleObj spid="_x0000_s94236" name="Equation" r:id="rId7" imgW="812447" imgH="241195" progId="Equation.3">
                    <p:embed/>
                  </p:oleObj>
                </mc:Choice>
                <mc:Fallback>
                  <p:oleObj name="Equation" r:id="rId7" imgW="812447" imgH="241195"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0335" y="2662227"/>
                          <a:ext cx="1725613"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2" name="Content Placeholder 2"/>
            <p:cNvSpPr txBox="1">
              <a:spLocks/>
            </p:cNvSpPr>
            <p:nvPr/>
          </p:nvSpPr>
          <p:spPr>
            <a:xfrm>
              <a:off x="738136" y="2662227"/>
              <a:ext cx="1789136" cy="547694"/>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Recall that</a:t>
              </a: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grpSp>
      <p:grpSp>
        <p:nvGrpSpPr>
          <p:cNvPr id="180" name="Group 179"/>
          <p:cNvGrpSpPr/>
          <p:nvPr/>
        </p:nvGrpSpPr>
        <p:grpSpPr>
          <a:xfrm>
            <a:off x="738135" y="3465513"/>
            <a:ext cx="4149756" cy="1752600"/>
            <a:chOff x="738135" y="3465513"/>
            <a:chExt cx="4149756" cy="1752600"/>
          </a:xfrm>
        </p:grpSpPr>
        <p:sp>
          <p:nvSpPr>
            <p:cNvPr id="176" name="Content Placeholder 2"/>
            <p:cNvSpPr txBox="1">
              <a:spLocks/>
            </p:cNvSpPr>
            <p:nvPr/>
          </p:nvSpPr>
          <p:spPr>
            <a:xfrm>
              <a:off x="738135" y="3465513"/>
              <a:ext cx="2482885" cy="620721"/>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So at resonance:</a:t>
              </a: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4217" name="Object 9"/>
            <p:cNvGraphicFramePr>
              <a:graphicFrameLocks noChangeAspect="1"/>
            </p:cNvGraphicFramePr>
            <p:nvPr/>
          </p:nvGraphicFramePr>
          <p:xfrm>
            <a:off x="3001941" y="4013208"/>
            <a:ext cx="1885950" cy="519113"/>
          </p:xfrm>
          <a:graphic>
            <a:graphicData uri="http://schemas.openxmlformats.org/presentationml/2006/ole">
              <mc:AlternateContent xmlns:mc="http://schemas.openxmlformats.org/markup-compatibility/2006">
                <mc:Choice xmlns:v="urn:schemas-microsoft-com:vml" Requires="v">
                  <p:oleObj spid="_x0000_s94237" name="Equation" r:id="rId9" imgW="888614" imgH="241195" progId="Equation.3">
                    <p:embed/>
                  </p:oleObj>
                </mc:Choice>
                <mc:Fallback>
                  <p:oleObj name="Equation" r:id="rId9" imgW="888614" imgH="241195" progId="Equation.3">
                    <p:embed/>
                    <p:pic>
                      <p:nvPicPr>
                        <p:cNvPr id="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01941" y="4013208"/>
                          <a:ext cx="1885950" cy="51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 name="Object 11"/>
            <p:cNvGraphicFramePr>
              <a:graphicFrameLocks noChangeAspect="1"/>
            </p:cNvGraphicFramePr>
            <p:nvPr/>
          </p:nvGraphicFramePr>
          <p:xfrm>
            <a:off x="3386139" y="4699000"/>
            <a:ext cx="1295400" cy="519113"/>
          </p:xfrm>
          <a:graphic>
            <a:graphicData uri="http://schemas.openxmlformats.org/presentationml/2006/ole">
              <mc:AlternateContent xmlns:mc="http://schemas.openxmlformats.org/markup-compatibility/2006">
                <mc:Choice xmlns:v="urn:schemas-microsoft-com:vml" Requires="v">
                  <p:oleObj spid="_x0000_s94238" name="Equation" r:id="rId11" imgW="609336" imgH="241195" progId="Equation.3">
                    <p:embed/>
                  </p:oleObj>
                </mc:Choice>
                <mc:Fallback>
                  <p:oleObj name="Equation" r:id="rId11" imgW="609336" imgH="241195" progId="Equation.3">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86139" y="4699000"/>
                          <a:ext cx="1295400" cy="51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9" name="Content Placeholder 2"/>
          <p:cNvSpPr txBox="1">
            <a:spLocks/>
          </p:cNvSpPr>
          <p:nvPr/>
        </p:nvSpPr>
        <p:spPr>
          <a:xfrm>
            <a:off x="701620" y="5364189"/>
            <a:ext cx="6207211" cy="730260"/>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Slightly lower frequency than </a:t>
            </a:r>
            <a:r>
              <a:rPr kumimoji="0" lang="el-GR"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ω₀</a:t>
            </a: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and </a:t>
            </a:r>
            <a:r>
              <a:rPr kumimoji="0" lang="el-GR"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ω</a:t>
            </a:r>
            <a:r>
              <a:rPr kumimoji="0" lang="en-US" sz="2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n-cs"/>
              </a:rPr>
              <a:t>d </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a:t>
            </a:r>
            <a:endParaRPr kumimoji="0" lang="en-US" sz="2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5" name="Slide Number Placeholder 174"/>
          <p:cNvSpPr>
            <a:spLocks noGrp="1"/>
          </p:cNvSpPr>
          <p:nvPr>
            <p:ph type="sldNum" sz="quarter" idx="12"/>
          </p:nvPr>
        </p:nvSpPr>
        <p:spPr/>
        <p:txBody>
          <a:bodyPr/>
          <a:lstStyle/>
          <a:p>
            <a:pPr>
              <a:defRPr/>
            </a:pPr>
            <a:fld id="{FCB2EC2F-79A6-42C2-B4C5-0483EF9F552B}" type="slidenum">
              <a:rPr lang="en-US" smtClean="0"/>
              <a:pPr>
                <a:defRPr/>
              </a:pPr>
              <a:t>37</a:t>
            </a:fld>
            <a:endParaRPr lang="en-US" dirty="0"/>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Content Placeholder 2"/>
          <p:cNvSpPr>
            <a:spLocks noGrp="1"/>
          </p:cNvSpPr>
          <p:nvPr>
            <p:ph idx="1"/>
          </p:nvPr>
        </p:nvSpPr>
        <p:spPr>
          <a:xfrm>
            <a:off x="409518" y="1165194"/>
            <a:ext cx="8434503" cy="2044728"/>
          </a:xfrm>
        </p:spPr>
        <p:txBody>
          <a:bodyPr>
            <a:normAutofit/>
          </a:bodyPr>
          <a:lstStyle/>
          <a:p>
            <a:pPr marL="514350" indent="-514350">
              <a:buFont typeface="Wingdings" pitchFamily="2" charset="2"/>
              <a:buChar char="v"/>
            </a:pPr>
            <a:r>
              <a:rPr lang="en-US" dirty="0" smtClean="0"/>
              <a:t>How narrow is the resonance peak?</a:t>
            </a:r>
          </a:p>
          <a:p>
            <a:pPr marL="514350" indent="-514350">
              <a:buNone/>
            </a:pPr>
            <a:r>
              <a:rPr lang="en-US" dirty="0" smtClean="0"/>
              <a:t>      Exactly how close does </a:t>
            </a:r>
            <a:r>
              <a:rPr lang="el-GR" dirty="0" smtClean="0"/>
              <a:t>ω</a:t>
            </a:r>
            <a:r>
              <a:rPr lang="en-US" dirty="0" smtClean="0"/>
              <a:t> have to be to </a:t>
            </a:r>
            <a:r>
              <a:rPr lang="el-GR" dirty="0" smtClean="0"/>
              <a:t>ω</a:t>
            </a:r>
            <a:r>
              <a:rPr lang="en-US" baseline="-25000" dirty="0" smtClean="0"/>
              <a:t>r</a:t>
            </a:r>
            <a:r>
              <a:rPr lang="en-US" dirty="0" smtClean="0"/>
              <a:t> to get large amplitudes?</a:t>
            </a:r>
          </a:p>
          <a:p>
            <a:pPr marL="514350" indent="-514350">
              <a:buFont typeface="Arial" pitchFamily="34" charset="0"/>
              <a:buChar char="•"/>
            </a:pPr>
            <a:r>
              <a:rPr lang="en-US" dirty="0" smtClean="0"/>
              <a:t>One way to characterize widths like this is FWHM.</a:t>
            </a: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9" name="Object 17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5240" name="Equation" r:id="rId3" imgW="114151" imgH="215619" progId="Equation.3">
                  <p:embed/>
                </p:oleObj>
              </mc:Choice>
              <mc:Fallback>
                <p:oleObj name="Equation" r:id="rId3" imgW="114151" imgH="215619"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2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524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524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524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525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99" name="Group 198"/>
          <p:cNvGrpSpPr/>
          <p:nvPr/>
        </p:nvGrpSpPr>
        <p:grpSpPr>
          <a:xfrm>
            <a:off x="847674" y="3421862"/>
            <a:ext cx="3354669" cy="2526535"/>
            <a:chOff x="847674" y="2955125"/>
            <a:chExt cx="3354669" cy="2526535"/>
          </a:xfrm>
        </p:grpSpPr>
        <p:grpSp>
          <p:nvGrpSpPr>
            <p:cNvPr id="198" name="Group 197"/>
            <p:cNvGrpSpPr/>
            <p:nvPr/>
          </p:nvGrpSpPr>
          <p:grpSpPr>
            <a:xfrm>
              <a:off x="847674" y="2955125"/>
              <a:ext cx="3354669" cy="1751830"/>
              <a:chOff x="847674" y="2955125"/>
              <a:chExt cx="3354669" cy="1751830"/>
            </a:xfrm>
          </p:grpSpPr>
          <p:grpSp>
            <p:nvGrpSpPr>
              <p:cNvPr id="172" name="Group 171"/>
              <p:cNvGrpSpPr/>
              <p:nvPr/>
            </p:nvGrpSpPr>
            <p:grpSpPr>
              <a:xfrm>
                <a:off x="1321549" y="2955125"/>
                <a:ext cx="2880794" cy="1751830"/>
                <a:chOff x="4060024" y="3650460"/>
                <a:chExt cx="2880794" cy="1751830"/>
              </a:xfrm>
            </p:grpSpPr>
            <p:sp>
              <p:nvSpPr>
                <p:cNvPr id="173" name="Freeform 172"/>
                <p:cNvSpPr/>
                <p:nvPr/>
              </p:nvSpPr>
              <p:spPr>
                <a:xfrm>
                  <a:off x="4243383" y="4051309"/>
                  <a:ext cx="2409858" cy="1130315"/>
                </a:xfrm>
                <a:custGeom>
                  <a:avLst/>
                  <a:gdLst>
                    <a:gd name="connsiteX0" fmla="*/ 0 w 1591056"/>
                    <a:gd name="connsiteY0" fmla="*/ 1185672 h 1185672"/>
                    <a:gd name="connsiteX1" fmla="*/ 347472 w 1591056"/>
                    <a:gd name="connsiteY1" fmla="*/ 929640 h 1185672"/>
                    <a:gd name="connsiteX2" fmla="*/ 640080 w 1591056"/>
                    <a:gd name="connsiteY2" fmla="*/ 6096 h 1185672"/>
                    <a:gd name="connsiteX3" fmla="*/ 950976 w 1591056"/>
                    <a:gd name="connsiteY3" fmla="*/ 966216 h 1185672"/>
                    <a:gd name="connsiteX4" fmla="*/ 1591056 w 1591056"/>
                    <a:gd name="connsiteY4" fmla="*/ 1130808 h 1185672"/>
                    <a:gd name="connsiteX5" fmla="*/ 1591056 w 1591056"/>
                    <a:gd name="connsiteY5" fmla="*/ 1130808 h 1185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1056" h="1185672">
                      <a:moveTo>
                        <a:pt x="0" y="1185672"/>
                      </a:moveTo>
                      <a:cubicBezTo>
                        <a:pt x="120396" y="1155954"/>
                        <a:pt x="240792" y="1126236"/>
                        <a:pt x="347472" y="929640"/>
                      </a:cubicBezTo>
                      <a:cubicBezTo>
                        <a:pt x="454152" y="733044"/>
                        <a:pt x="539496" y="0"/>
                        <a:pt x="640080" y="6096"/>
                      </a:cubicBezTo>
                      <a:cubicBezTo>
                        <a:pt x="740664" y="12192"/>
                        <a:pt x="792480" y="778764"/>
                        <a:pt x="950976" y="966216"/>
                      </a:cubicBezTo>
                      <a:cubicBezTo>
                        <a:pt x="1109472" y="1153668"/>
                        <a:pt x="1591056" y="1130808"/>
                        <a:pt x="1591056" y="1130808"/>
                      </a:cubicBezTo>
                      <a:lnTo>
                        <a:pt x="1591056" y="1130808"/>
                      </a:lnTo>
                    </a:path>
                  </a:pathLst>
                </a:custGeom>
                <a:ln w="158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0" name="Group 228"/>
                <p:cNvGrpSpPr/>
                <p:nvPr/>
              </p:nvGrpSpPr>
              <p:grpSpPr>
                <a:xfrm>
                  <a:off x="4060024" y="3650460"/>
                  <a:ext cx="2880794" cy="1751830"/>
                  <a:chOff x="4060024" y="3650460"/>
                  <a:chExt cx="2880794" cy="1751830"/>
                </a:xfrm>
              </p:grpSpPr>
              <p:cxnSp>
                <p:nvCxnSpPr>
                  <p:cNvPr id="181" name="Straight Connector 180"/>
                  <p:cNvCxnSpPr/>
                  <p:nvPr/>
                </p:nvCxnSpPr>
                <p:spPr>
                  <a:xfrm rot="5400000">
                    <a:off x="3185300" y="4525184"/>
                    <a:ext cx="1751036"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83" name="Straight Connector 182"/>
                  <p:cNvCxnSpPr/>
                  <p:nvPr/>
                </p:nvCxnSpPr>
                <p:spPr>
                  <a:xfrm rot="10800000">
                    <a:off x="4060818" y="5400702"/>
                    <a:ext cx="2880000" cy="1588"/>
                  </a:xfrm>
                  <a:prstGeom prst="line">
                    <a:avLst/>
                  </a:prstGeom>
                </p:spPr>
                <p:style>
                  <a:lnRef idx="1">
                    <a:schemeClr val="accent2"/>
                  </a:lnRef>
                  <a:fillRef idx="0">
                    <a:schemeClr val="accent2"/>
                  </a:fillRef>
                  <a:effectRef idx="0">
                    <a:schemeClr val="accent2"/>
                  </a:effectRef>
                  <a:fontRef idx="minor">
                    <a:schemeClr val="tx1"/>
                  </a:fontRef>
                </p:style>
              </p:cxnSp>
            </p:grpSp>
          </p:grpSp>
          <p:pic>
            <p:nvPicPr>
              <p:cNvPr id="95244"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344707" y="3925899"/>
                <a:ext cx="190500" cy="342900"/>
              </a:xfrm>
              <a:prstGeom prst="rect">
                <a:avLst/>
              </a:prstGeom>
              <a:noFill/>
            </p:spPr>
          </p:pic>
          <p:pic>
            <p:nvPicPr>
              <p:cNvPr id="95246"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47674" y="3648078"/>
                <a:ext cx="676275" cy="552450"/>
              </a:xfrm>
              <a:prstGeom prst="rect">
                <a:avLst/>
              </a:prstGeom>
              <a:noFill/>
            </p:spPr>
          </p:pic>
          <p:pic>
            <p:nvPicPr>
              <p:cNvPr id="9524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027071" y="3173409"/>
                <a:ext cx="514350" cy="304800"/>
              </a:xfrm>
              <a:prstGeom prst="rect">
                <a:avLst/>
              </a:prstGeom>
              <a:noFill/>
            </p:spPr>
          </p:pic>
          <p:cxnSp>
            <p:nvCxnSpPr>
              <p:cNvPr id="192" name="Straight Arrow Connector 191"/>
              <p:cNvCxnSpPr/>
              <p:nvPr/>
            </p:nvCxnSpPr>
            <p:spPr>
              <a:xfrm>
                <a:off x="2198655" y="3940182"/>
                <a:ext cx="51118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pic>
          <p:nvPicPr>
            <p:cNvPr id="95250" name="Picture 1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723986" y="5072085"/>
              <a:ext cx="1552575" cy="409575"/>
            </a:xfrm>
            <a:prstGeom prst="rect">
              <a:avLst/>
            </a:prstGeom>
            <a:noFill/>
          </p:spPr>
        </p:pic>
      </p:grpSp>
      <p:sp>
        <p:nvSpPr>
          <p:cNvPr id="95252"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Slide Number Placeholder 183"/>
          <p:cNvSpPr>
            <a:spLocks noGrp="1"/>
          </p:cNvSpPr>
          <p:nvPr>
            <p:ph type="sldNum" sz="quarter" idx="12"/>
          </p:nvPr>
        </p:nvSpPr>
        <p:spPr/>
        <p:txBody>
          <a:bodyPr/>
          <a:lstStyle/>
          <a:p>
            <a:pPr>
              <a:defRPr/>
            </a:pPr>
            <a:fld id="{FCB2EC2F-79A6-42C2-B4C5-0483EF9F552B}" type="slidenum">
              <a:rPr lang="en-US" smtClean="0"/>
              <a:pPr>
                <a:defRPr/>
              </a:pPr>
              <a:t>38</a:t>
            </a:fld>
            <a:endParaRPr lang="en-US" dirty="0"/>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74" name="Group 173"/>
          <p:cNvGrpSpPr/>
          <p:nvPr/>
        </p:nvGrpSpPr>
        <p:grpSpPr>
          <a:xfrm>
            <a:off x="884187" y="781049"/>
            <a:ext cx="4965768" cy="5751556"/>
            <a:chOff x="884187" y="636568"/>
            <a:chExt cx="4965768" cy="5751556"/>
          </a:xfrm>
        </p:grpSpPr>
        <p:graphicFrame>
          <p:nvGraphicFramePr>
            <p:cNvPr id="92171" name="Object 16"/>
            <p:cNvGraphicFramePr>
              <a:graphicFrameLocks noChangeAspect="1"/>
            </p:cNvGraphicFramePr>
            <p:nvPr/>
          </p:nvGraphicFramePr>
          <p:xfrm>
            <a:off x="884187" y="636568"/>
            <a:ext cx="4059245" cy="1368425"/>
          </p:xfrm>
          <a:graphic>
            <a:graphicData uri="http://schemas.openxmlformats.org/presentationml/2006/ole">
              <mc:AlternateContent xmlns:mc="http://schemas.openxmlformats.org/markup-compatibility/2006">
                <mc:Choice xmlns:v="urn:schemas-microsoft-com:vml" Requires="v">
                  <p:oleObj spid="_x0000_s96277" name="Equation" r:id="rId3" imgW="1739900" imgH="635000" progId="Equation.3">
                    <p:embed/>
                  </p:oleObj>
                </mc:Choice>
                <mc:Fallback>
                  <p:oleObj name="Equation" r:id="rId3" imgW="1739900" imgH="6350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187" y="636568"/>
                          <a:ext cx="405924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2" name="Object 11"/>
            <p:cNvGraphicFramePr>
              <a:graphicFrameLocks noChangeAspect="1"/>
            </p:cNvGraphicFramePr>
            <p:nvPr/>
          </p:nvGraphicFramePr>
          <p:xfrm>
            <a:off x="1584343" y="2151045"/>
            <a:ext cx="4265612" cy="1368425"/>
          </p:xfrm>
          <a:graphic>
            <a:graphicData uri="http://schemas.openxmlformats.org/presentationml/2006/ole">
              <mc:AlternateContent xmlns:mc="http://schemas.openxmlformats.org/markup-compatibility/2006">
                <mc:Choice xmlns:v="urn:schemas-microsoft-com:vml" Requires="v">
                  <p:oleObj spid="_x0000_s96278" name="Equation" r:id="rId5" imgW="1828800" imgH="635000" progId="Equation.3">
                    <p:embed/>
                  </p:oleObj>
                </mc:Choice>
                <mc:Fallback>
                  <p:oleObj name="Equation" r:id="rId5" imgW="1828800" imgH="6350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343" y="2151045"/>
                          <a:ext cx="4265612"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3" name="Object 11"/>
            <p:cNvGraphicFramePr>
              <a:graphicFrameLocks noChangeAspect="1"/>
            </p:cNvGraphicFramePr>
            <p:nvPr/>
          </p:nvGraphicFramePr>
          <p:xfrm>
            <a:off x="1570026" y="3648078"/>
            <a:ext cx="2162175" cy="1287463"/>
          </p:xfrm>
          <a:graphic>
            <a:graphicData uri="http://schemas.openxmlformats.org/presentationml/2006/ole">
              <mc:AlternateContent xmlns:mc="http://schemas.openxmlformats.org/markup-compatibility/2006">
                <mc:Choice xmlns:v="urn:schemas-microsoft-com:vml" Requires="v">
                  <p:oleObj spid="_x0000_s96279" name="Equation" r:id="rId7" imgW="927100" imgH="596900" progId="Equation.3">
                    <p:embed/>
                  </p:oleObj>
                </mc:Choice>
                <mc:Fallback>
                  <p:oleObj name="Equation" r:id="rId7" imgW="927100" imgH="59690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0026" y="3648078"/>
                          <a:ext cx="2162175" cy="1287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1558930" y="5181624"/>
            <a:ext cx="3378200" cy="1206500"/>
          </p:xfrm>
          <a:graphic>
            <a:graphicData uri="http://schemas.openxmlformats.org/presentationml/2006/ole">
              <mc:AlternateContent xmlns:mc="http://schemas.openxmlformats.org/markup-compatibility/2006">
                <mc:Choice xmlns:v="urn:schemas-microsoft-com:vml" Requires="v">
                  <p:oleObj spid="_x0000_s96280" name="Equation" r:id="rId9" imgW="1447800" imgH="558800" progId="Equation.3">
                    <p:embed/>
                  </p:oleObj>
                </mc:Choice>
                <mc:Fallback>
                  <p:oleObj name="Equation" r:id="rId9" imgW="1447800" imgH="558800" progId="Equation.3">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58930" y="5181624"/>
                          <a:ext cx="3378200"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9" name="Slide Number Placeholder 168"/>
          <p:cNvSpPr>
            <a:spLocks noGrp="1"/>
          </p:cNvSpPr>
          <p:nvPr>
            <p:ph type="sldNum" sz="quarter" idx="12"/>
          </p:nvPr>
        </p:nvSpPr>
        <p:spPr/>
        <p:txBody>
          <a:bodyPr/>
          <a:lstStyle/>
          <a:p>
            <a:pPr>
              <a:defRPr/>
            </a:pPr>
            <a:fld id="{FCB2EC2F-79A6-42C2-B4C5-0483EF9F552B}" type="slidenum">
              <a:rPr lang="en-US" smtClean="0"/>
              <a:pPr>
                <a:defRPr/>
              </a:pPr>
              <a:t>39</a:t>
            </a:fld>
            <a:endParaRPr lang="en-US" dirty="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28624" y="800065"/>
            <a:ext cx="8415397" cy="5843624"/>
          </a:xfrm>
        </p:spPr>
        <p:txBody>
          <a:bodyPr/>
          <a:lstStyle/>
          <a:p>
            <a:pPr eaLnBrk="1" hangingPunct="1">
              <a:buFont typeface="Wingdings" pitchFamily="2" charset="2"/>
              <a:buChar char="Ø"/>
            </a:pPr>
            <a:r>
              <a:rPr lang="en-US" dirty="0" smtClean="0"/>
              <a:t>The effect of the potential function can always be </a:t>
            </a:r>
          </a:p>
          <a:p>
            <a:pPr eaLnBrk="1" hangingPunct="1">
              <a:buNone/>
            </a:pPr>
            <a:r>
              <a:rPr lang="en-US" dirty="0" smtClean="0"/>
              <a:t>     visualized as a ball rolling in a trough:</a:t>
            </a:r>
          </a:p>
          <a:p>
            <a:pP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Font typeface="Wingdings" pitchFamily="2" charset="2"/>
              <a:buChar char="Ø"/>
            </a:pPr>
            <a:r>
              <a:rPr lang="en-US" dirty="0" smtClean="0"/>
              <a:t>The component of the normal force in the </a:t>
            </a:r>
            <a:r>
              <a:rPr lang="en-US" i="1" dirty="0" smtClean="0">
                <a:latin typeface="Cambria Math" pitchFamily="18" charset="0"/>
                <a:ea typeface="Cambria Math" pitchFamily="18" charset="0"/>
              </a:rPr>
              <a:t>x</a:t>
            </a:r>
            <a:r>
              <a:rPr lang="en-US" dirty="0" smtClean="0"/>
              <a:t>-direction is the same as the force produced by the given potential.</a:t>
            </a:r>
          </a:p>
          <a:p>
            <a:pPr eaLnBrk="1" hangingPunct="1">
              <a:buNone/>
            </a:pPr>
            <a:r>
              <a:rPr lang="en-US" dirty="0" smtClean="0"/>
              <a:t>   A special case, but one of great importance is the force produced by a linear spring:</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8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0"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639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2"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US" dirty="0"/>
          </a:p>
        </p:txBody>
      </p:sp>
      <p:sp>
        <p:nvSpPr>
          <p:cNvPr id="16393"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4" name="Rectangle 13"/>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639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6"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399" name="Rectangle 3"/>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endParaRPr lang="en-US" dirty="0"/>
          </a:p>
        </p:txBody>
      </p:sp>
      <p:sp>
        <p:nvSpPr>
          <p:cNvPr id="1640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0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03" name="Rectangle 8"/>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1640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05"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07"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09" name="Rectangle 15"/>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16411"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1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6415" name="Rectangle 20"/>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1" name="Rectangle 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4" name="Rectangle 6"/>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7" name="Rectangle 9"/>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00" name="Rectangle 12"/>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05" name="Group 104"/>
          <p:cNvGrpSpPr/>
          <p:nvPr/>
        </p:nvGrpSpPr>
        <p:grpSpPr>
          <a:xfrm>
            <a:off x="920700" y="1900469"/>
            <a:ext cx="4722858" cy="2076226"/>
            <a:chOff x="920700" y="1712889"/>
            <a:chExt cx="4722858" cy="2076226"/>
          </a:xfrm>
        </p:grpSpPr>
        <p:grpSp>
          <p:nvGrpSpPr>
            <p:cNvPr id="104" name="Group 103"/>
            <p:cNvGrpSpPr/>
            <p:nvPr/>
          </p:nvGrpSpPr>
          <p:grpSpPr>
            <a:xfrm>
              <a:off x="920700" y="1712889"/>
              <a:ext cx="2634669" cy="2076226"/>
              <a:chOff x="774648" y="2395772"/>
              <a:chExt cx="2634669" cy="2076226"/>
            </a:xfrm>
          </p:grpSpPr>
          <p:grpSp>
            <p:nvGrpSpPr>
              <p:cNvPr id="101" name="Group 100"/>
              <p:cNvGrpSpPr/>
              <p:nvPr/>
            </p:nvGrpSpPr>
            <p:grpSpPr>
              <a:xfrm>
                <a:off x="1395369" y="2755791"/>
                <a:ext cx="1862163" cy="1366956"/>
                <a:chOff x="1395369" y="2755791"/>
                <a:chExt cx="1862163" cy="1366956"/>
              </a:xfrm>
            </p:grpSpPr>
            <p:sp>
              <p:nvSpPr>
                <p:cNvPr id="92" name="Freeform 91"/>
                <p:cNvSpPr/>
                <p:nvPr/>
              </p:nvSpPr>
              <p:spPr>
                <a:xfrm>
                  <a:off x="1395369" y="2755791"/>
                  <a:ext cx="1862163" cy="1366956"/>
                </a:xfrm>
                <a:custGeom>
                  <a:avLst/>
                  <a:gdLst>
                    <a:gd name="connsiteX0" fmla="*/ 0 w 694944"/>
                    <a:gd name="connsiteY0" fmla="*/ 27432 h 1129284"/>
                    <a:gd name="connsiteX1" fmla="*/ 338328 w 694944"/>
                    <a:gd name="connsiteY1" fmla="*/ 1124712 h 1129284"/>
                    <a:gd name="connsiteX2" fmla="*/ 694944 w 694944"/>
                    <a:gd name="connsiteY2" fmla="*/ 0 h 1129284"/>
                    <a:gd name="connsiteX3" fmla="*/ 694944 w 694944"/>
                    <a:gd name="connsiteY3" fmla="*/ 0 h 1129284"/>
                    <a:gd name="connsiteX0" fmla="*/ 0 w 694944"/>
                    <a:gd name="connsiteY0" fmla="*/ 27432 h 998478"/>
                    <a:gd name="connsiteX1" fmla="*/ 338328 w 694944"/>
                    <a:gd name="connsiteY1" fmla="*/ 993906 h 998478"/>
                    <a:gd name="connsiteX2" fmla="*/ 694944 w 694944"/>
                    <a:gd name="connsiteY2" fmla="*/ 0 h 998478"/>
                    <a:gd name="connsiteX3" fmla="*/ 694944 w 694944"/>
                    <a:gd name="connsiteY3" fmla="*/ 0 h 998478"/>
                    <a:gd name="connsiteX0" fmla="*/ 0 w 694944"/>
                    <a:gd name="connsiteY0" fmla="*/ 27432 h 1067521"/>
                    <a:gd name="connsiteX1" fmla="*/ 338328 w 694944"/>
                    <a:gd name="connsiteY1" fmla="*/ 993906 h 1067521"/>
                    <a:gd name="connsiteX2" fmla="*/ 694944 w 694944"/>
                    <a:gd name="connsiteY2" fmla="*/ 0 h 1067521"/>
                    <a:gd name="connsiteX3" fmla="*/ 694944 w 694944"/>
                    <a:gd name="connsiteY3" fmla="*/ 0 h 1067521"/>
                    <a:gd name="connsiteX0" fmla="*/ 0 w 694944"/>
                    <a:gd name="connsiteY0" fmla="*/ 27432 h 1067521"/>
                    <a:gd name="connsiteX1" fmla="*/ 338328 w 694944"/>
                    <a:gd name="connsiteY1" fmla="*/ 993906 h 1067521"/>
                    <a:gd name="connsiteX2" fmla="*/ 694944 w 694944"/>
                    <a:gd name="connsiteY2" fmla="*/ 0 h 1067521"/>
                    <a:gd name="connsiteX3" fmla="*/ 694944 w 694944"/>
                    <a:gd name="connsiteY3" fmla="*/ 0 h 1067521"/>
                    <a:gd name="connsiteX0" fmla="*/ 0 w 694944"/>
                    <a:gd name="connsiteY0" fmla="*/ 27432 h 1142375"/>
                    <a:gd name="connsiteX1" fmla="*/ 338328 w 694944"/>
                    <a:gd name="connsiteY1" fmla="*/ 1068760 h 1142375"/>
                    <a:gd name="connsiteX2" fmla="*/ 694944 w 694944"/>
                    <a:gd name="connsiteY2" fmla="*/ 0 h 1142375"/>
                    <a:gd name="connsiteX3" fmla="*/ 694944 w 694944"/>
                    <a:gd name="connsiteY3" fmla="*/ 0 h 1142375"/>
                  </a:gdLst>
                  <a:ahLst/>
                  <a:cxnLst>
                    <a:cxn ang="0">
                      <a:pos x="connsiteX0" y="connsiteY0"/>
                    </a:cxn>
                    <a:cxn ang="0">
                      <a:pos x="connsiteX1" y="connsiteY1"/>
                    </a:cxn>
                    <a:cxn ang="0">
                      <a:pos x="connsiteX2" y="connsiteY2"/>
                    </a:cxn>
                    <a:cxn ang="0">
                      <a:pos x="connsiteX3" y="connsiteY3"/>
                    </a:cxn>
                  </a:cxnLst>
                  <a:rect l="l" t="t" r="r" b="b"/>
                  <a:pathLst>
                    <a:path w="694944" h="1142375">
                      <a:moveTo>
                        <a:pt x="0" y="27432"/>
                      </a:moveTo>
                      <a:cubicBezTo>
                        <a:pt x="111252" y="578358"/>
                        <a:pt x="164107" y="1100059"/>
                        <a:pt x="338328" y="1068760"/>
                      </a:cubicBezTo>
                      <a:cubicBezTo>
                        <a:pt x="540178" y="1142375"/>
                        <a:pt x="635508" y="165651"/>
                        <a:pt x="694944" y="0"/>
                      </a:cubicBezTo>
                      <a:lnTo>
                        <a:pt x="694944" y="0"/>
                      </a:lnTo>
                    </a:path>
                  </a:pathLst>
                </a:cu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nvGrpSpPr>
                <p:cNvPr id="100" name="Group 99"/>
                <p:cNvGrpSpPr/>
                <p:nvPr/>
              </p:nvGrpSpPr>
              <p:grpSpPr>
                <a:xfrm>
                  <a:off x="1650960" y="3100383"/>
                  <a:ext cx="407991" cy="304800"/>
                  <a:chOff x="1650960" y="3100383"/>
                  <a:chExt cx="407991" cy="304800"/>
                </a:xfrm>
              </p:grpSpPr>
              <p:cxnSp>
                <p:nvCxnSpPr>
                  <p:cNvPr id="98" name="Straight Arrow Connector 97"/>
                  <p:cNvCxnSpPr/>
                  <p:nvPr/>
                </p:nvCxnSpPr>
                <p:spPr>
                  <a:xfrm flipV="1">
                    <a:off x="1650960" y="3246435"/>
                    <a:ext cx="219078" cy="146052"/>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6551" y="3100383"/>
                    <a:ext cx="152400" cy="304800"/>
                  </a:xfrm>
                  <a:prstGeom prst="rect">
                    <a:avLst/>
                  </a:prstGeom>
                  <a:noFill/>
                </p:spPr>
              </p:pic>
            </p:grpSp>
          </p:grpSp>
          <p:grpSp>
            <p:nvGrpSpPr>
              <p:cNvPr id="103" name="Group 102"/>
              <p:cNvGrpSpPr/>
              <p:nvPr/>
            </p:nvGrpSpPr>
            <p:grpSpPr>
              <a:xfrm>
                <a:off x="1249317" y="4195773"/>
                <a:ext cx="2160000" cy="276225"/>
                <a:chOff x="1249317" y="4195773"/>
                <a:chExt cx="2160000" cy="276225"/>
              </a:xfrm>
            </p:grpSpPr>
            <p:cxnSp>
              <p:nvCxnSpPr>
                <p:cNvPr id="96" name="Straight Arrow Connector 95"/>
                <p:cNvCxnSpPr/>
                <p:nvPr/>
              </p:nvCxnSpPr>
              <p:spPr>
                <a:xfrm>
                  <a:off x="1249317" y="4195773"/>
                  <a:ext cx="2160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419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71681" y="4195773"/>
                  <a:ext cx="114300" cy="276225"/>
                </a:xfrm>
                <a:prstGeom prst="rect">
                  <a:avLst/>
                </a:prstGeom>
                <a:noFill/>
              </p:spPr>
            </p:pic>
          </p:grpSp>
          <p:grpSp>
            <p:nvGrpSpPr>
              <p:cNvPr id="102" name="Group 101"/>
              <p:cNvGrpSpPr/>
              <p:nvPr/>
            </p:nvGrpSpPr>
            <p:grpSpPr>
              <a:xfrm>
                <a:off x="774648" y="2395772"/>
                <a:ext cx="474669" cy="1800000"/>
                <a:chOff x="774648" y="2395772"/>
                <a:chExt cx="474669" cy="1800000"/>
              </a:xfrm>
            </p:grpSpPr>
            <p:cxnSp>
              <p:nvCxnSpPr>
                <p:cNvPr id="94" name="Straight Arrow Connector 93"/>
                <p:cNvCxnSpPr/>
                <p:nvPr/>
              </p:nvCxnSpPr>
              <p:spPr>
                <a:xfrm rot="16200000" flipH="1">
                  <a:off x="349317" y="3295772"/>
                  <a:ext cx="1800000" cy="0"/>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pic>
              <p:nvPicPr>
                <p:cNvPr id="4198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4648" y="3027357"/>
                  <a:ext cx="419100" cy="276225"/>
                </a:xfrm>
                <a:prstGeom prst="rect">
                  <a:avLst/>
                </a:prstGeom>
                <a:noFill/>
              </p:spPr>
            </p:pic>
          </p:grpSp>
        </p:grpSp>
        <p:pic>
          <p:nvPicPr>
            <p:cNvPr id="4199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43383" y="2260584"/>
              <a:ext cx="1400175" cy="752475"/>
            </a:xfrm>
            <a:prstGeom prst="rect">
              <a:avLst/>
            </a:prstGeom>
            <a:noFill/>
          </p:spPr>
        </p:pic>
      </p:grpSp>
      <p:sp>
        <p:nvSpPr>
          <p:cNvPr id="41993" name="Rectangle 9"/>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9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199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33844" y="5830926"/>
            <a:ext cx="1590675" cy="409575"/>
          </a:xfrm>
          <a:prstGeom prst="rect">
            <a:avLst/>
          </a:prstGeom>
          <a:noFill/>
        </p:spPr>
      </p:pic>
      <p:sp>
        <p:nvSpPr>
          <p:cNvPr id="41996"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Slide Number Placeholder 55"/>
          <p:cNvSpPr>
            <a:spLocks noGrp="1"/>
          </p:cNvSpPr>
          <p:nvPr>
            <p:ph type="sldNum" sz="quarter" idx="12"/>
          </p:nvPr>
        </p:nvSpPr>
        <p:spPr/>
        <p:txBody>
          <a:bodyPr/>
          <a:lstStyle/>
          <a:p>
            <a:pPr>
              <a:defRPr/>
            </a:pPr>
            <a:fld id="{FCB2EC2F-79A6-42C2-B4C5-0483EF9F552B}" type="slidenum">
              <a:rPr lang="en-US" smtClean="0"/>
              <a:pPr>
                <a:defRPr/>
              </a:pPr>
              <a:t>4</a:t>
            </a:fld>
            <a:endParaRPr lang="en-US" dirty="0"/>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71" name="Group 170"/>
          <p:cNvGrpSpPr/>
          <p:nvPr/>
        </p:nvGrpSpPr>
        <p:grpSpPr>
          <a:xfrm>
            <a:off x="647564" y="733425"/>
            <a:ext cx="5689601" cy="3054350"/>
            <a:chOff x="-184311" y="560362"/>
            <a:chExt cx="5689601" cy="3054350"/>
          </a:xfrm>
        </p:grpSpPr>
        <p:graphicFrame>
          <p:nvGraphicFramePr>
            <p:cNvPr id="92171" name="Object 16"/>
            <p:cNvGraphicFramePr>
              <a:graphicFrameLocks noChangeAspect="1"/>
            </p:cNvGraphicFramePr>
            <p:nvPr>
              <p:extLst>
                <p:ext uri="{D42A27DB-BD31-4B8C-83A1-F6EECF244321}">
                  <p14:modId xmlns:p14="http://schemas.microsoft.com/office/powerpoint/2010/main" val="2930504183"/>
                </p:ext>
              </p:extLst>
            </p:nvPr>
          </p:nvGraphicFramePr>
          <p:xfrm>
            <a:off x="-184311" y="560362"/>
            <a:ext cx="5689601" cy="1093787"/>
          </p:xfrm>
          <a:graphic>
            <a:graphicData uri="http://schemas.openxmlformats.org/presentationml/2006/ole">
              <mc:AlternateContent xmlns:mc="http://schemas.openxmlformats.org/markup-compatibility/2006">
                <mc:Choice xmlns:v="urn:schemas-microsoft-com:vml" Requires="v">
                  <p:oleObj spid="_x0000_s97300" name="Equation" r:id="rId4" imgW="2438280" imgH="507960" progId="Equation.DSMT4">
                    <p:embed/>
                  </p:oleObj>
                </mc:Choice>
                <mc:Fallback>
                  <p:oleObj name="Equation" r:id="rId4" imgW="2438280" imgH="507960" progId="Equation.DSMT4">
                    <p:embed/>
                    <p:pic>
                      <p:nvPicPr>
                        <p:cNvPr id="0" name="Picture 8"/>
                        <p:cNvPicPr>
                          <a:picLocks noChangeAspect="1" noChangeArrowheads="1"/>
                        </p:cNvPicPr>
                        <p:nvPr/>
                      </p:nvPicPr>
                      <p:blipFill>
                        <a:blip r:embed="rId5"/>
                        <a:srcRect/>
                        <a:stretch>
                          <a:fillRect/>
                        </a:stretch>
                      </p:blipFill>
                      <p:spPr bwMode="auto">
                        <a:xfrm>
                          <a:off x="-184311" y="560362"/>
                          <a:ext cx="5689601" cy="1093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285514149"/>
                </p:ext>
              </p:extLst>
            </p:nvPr>
          </p:nvGraphicFramePr>
          <p:xfrm>
            <a:off x="2606515" y="1630337"/>
            <a:ext cx="1866900" cy="987425"/>
          </p:xfrm>
          <a:graphic>
            <a:graphicData uri="http://schemas.openxmlformats.org/presentationml/2006/ole">
              <mc:AlternateContent xmlns:mc="http://schemas.openxmlformats.org/markup-compatibility/2006">
                <mc:Choice xmlns:v="urn:schemas-microsoft-com:vml" Requires="v">
                  <p:oleObj spid="_x0000_s97301" name="Equation" r:id="rId6" imgW="799920" imgH="457200" progId="Equation.DSMT4">
                    <p:embed/>
                  </p:oleObj>
                </mc:Choice>
                <mc:Fallback>
                  <p:oleObj name="Equation" r:id="rId6" imgW="799920" imgH="457200" progId="Equation.DSMT4">
                    <p:embed/>
                    <p:pic>
                      <p:nvPicPr>
                        <p:cNvPr id="0" name="Picture 9"/>
                        <p:cNvPicPr>
                          <a:picLocks noChangeAspect="1" noChangeArrowheads="1"/>
                        </p:cNvPicPr>
                        <p:nvPr/>
                      </p:nvPicPr>
                      <p:blipFill>
                        <a:blip r:embed="rId7"/>
                        <a:srcRect/>
                        <a:stretch>
                          <a:fillRect/>
                        </a:stretch>
                      </p:blipFill>
                      <p:spPr bwMode="auto">
                        <a:xfrm>
                          <a:off x="2606515" y="1630337"/>
                          <a:ext cx="1866900"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6" name="Object 8"/>
            <p:cNvGraphicFramePr>
              <a:graphicFrameLocks noChangeAspect="1"/>
            </p:cNvGraphicFramePr>
            <p:nvPr>
              <p:extLst>
                <p:ext uri="{D42A27DB-BD31-4B8C-83A1-F6EECF244321}">
                  <p14:modId xmlns:p14="http://schemas.microsoft.com/office/powerpoint/2010/main" val="1291872571"/>
                </p:ext>
              </p:extLst>
            </p:nvPr>
          </p:nvGraphicFramePr>
          <p:xfrm>
            <a:off x="2738277" y="2627287"/>
            <a:ext cx="1274763" cy="987425"/>
          </p:xfrm>
          <a:graphic>
            <a:graphicData uri="http://schemas.openxmlformats.org/presentationml/2006/ole">
              <mc:AlternateContent xmlns:mc="http://schemas.openxmlformats.org/markup-compatibility/2006">
                <mc:Choice xmlns:v="urn:schemas-microsoft-com:vml" Requires="v">
                  <p:oleObj spid="_x0000_s97302" name="Equation" r:id="rId8" imgW="545760" imgH="457200" progId="Equation.DSMT4">
                    <p:embed/>
                  </p:oleObj>
                </mc:Choice>
                <mc:Fallback>
                  <p:oleObj name="Equation" r:id="rId8" imgW="545760" imgH="457200" progId="Equation.DSMT4">
                    <p:embed/>
                    <p:pic>
                      <p:nvPicPr>
                        <p:cNvPr id="0" name="Picture 10"/>
                        <p:cNvPicPr>
                          <a:picLocks noChangeAspect="1" noChangeArrowheads="1"/>
                        </p:cNvPicPr>
                        <p:nvPr/>
                      </p:nvPicPr>
                      <p:blipFill>
                        <a:blip r:embed="rId9"/>
                        <a:srcRect/>
                        <a:stretch>
                          <a:fillRect/>
                        </a:stretch>
                      </p:blipFill>
                      <p:spPr bwMode="auto">
                        <a:xfrm>
                          <a:off x="2738277" y="2627287"/>
                          <a:ext cx="1274763"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0" name="Content Placeholder 2"/>
          <p:cNvSpPr txBox="1">
            <a:spLocks/>
          </p:cNvSpPr>
          <p:nvPr/>
        </p:nvSpPr>
        <p:spPr>
          <a:xfrm>
            <a:off x="426734" y="3789040"/>
            <a:ext cx="8434504" cy="3249657"/>
          </a:xfrm>
          <a:prstGeom prst="rect">
            <a:avLst/>
          </a:prstGeom>
        </p:spPr>
        <p:txBody>
          <a:bodyPr vert="horz">
            <a:normAutofit lnSpcReduction="10000"/>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What value of </a:t>
            </a:r>
            <a:r>
              <a:rPr kumimoji="0" lang="el-GR"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ω</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 will make </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E = ½ E</a:t>
            </a:r>
            <a:r>
              <a:rPr kumimoji="0" lang="en-US" sz="2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n-cs"/>
              </a:rPr>
              <a:t>max</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a:t>
            </a:r>
          </a:p>
          <a:p>
            <a:pPr marL="514350" lvl="0" indent="-514350" fontAlgn="auto">
              <a:spcBef>
                <a:spcPct val="20000"/>
              </a:spcBef>
              <a:spcAft>
                <a:spcPts val="0"/>
              </a:spcAft>
              <a:buClr>
                <a:schemeClr val="accent3"/>
              </a:buClr>
              <a:buSzPct val="95000"/>
            </a:pPr>
            <a:r>
              <a:rPr lang="en-US" sz="2600" dirty="0" smtClean="0">
                <a:latin typeface="+mn-lt"/>
                <a:ea typeface="Cambria Math" pitchFamily="18" charset="0"/>
                <a:cs typeface="+mn-cs"/>
              </a:rPr>
              <a:t>      Or equivalently, </a:t>
            </a:r>
            <a:r>
              <a:rPr lang="en-US" sz="2600" i="1" dirty="0" smtClean="0">
                <a:latin typeface="Cambria Math" pitchFamily="18" charset="0"/>
                <a:ea typeface="Cambria Math" pitchFamily="18" charset="0"/>
                <a:cs typeface="+mn-cs"/>
              </a:rPr>
              <a:t>A= (</a:t>
            </a:r>
            <a:r>
              <a:rPr lang="en-US" sz="2600" i="1" baseline="30000" dirty="0" smtClean="0">
                <a:latin typeface="Cambria Math" pitchFamily="18" charset="0"/>
                <a:ea typeface="Cambria Math" pitchFamily="18" charset="0"/>
                <a:cs typeface="+mn-cs"/>
              </a:rPr>
              <a:t>1</a:t>
            </a:r>
            <a:r>
              <a:rPr lang="en-US" sz="2600" i="1" dirty="0" smtClean="0">
                <a:latin typeface="Cambria Math" pitchFamily="18" charset="0"/>
                <a:ea typeface="Cambria Math" pitchFamily="18" charset="0"/>
                <a:cs typeface="+mn-cs"/>
              </a:rPr>
              <a:t>/</a:t>
            </a:r>
            <a:r>
              <a:rPr lang="en-US" sz="2600" i="1" baseline="-25000" dirty="0" smtClean="0">
                <a:latin typeface="Cambria Math" pitchFamily="18" charset="0"/>
                <a:ea typeface="Cambria Math" pitchFamily="18" charset="0"/>
              </a:rPr>
              <a:t>√</a:t>
            </a:r>
            <a:r>
              <a:rPr lang="en-US" sz="2600" i="1" baseline="-25000" dirty="0" smtClean="0">
                <a:latin typeface="Cambria Math" pitchFamily="18" charset="0"/>
                <a:ea typeface="Cambria Math" pitchFamily="18" charset="0"/>
                <a:cs typeface="+mn-cs"/>
              </a:rPr>
              <a:t>2</a:t>
            </a:r>
            <a:r>
              <a:rPr lang="en-US" sz="2600" i="1" baseline="-25000" dirty="0" smtClean="0">
                <a:latin typeface="Cambria Math" pitchFamily="18" charset="0"/>
                <a:ea typeface="Cambria Math" pitchFamily="18" charset="0"/>
              </a:rPr>
              <a:t>  </a:t>
            </a:r>
            <a:r>
              <a:rPr lang="en-US" sz="2600" i="1" dirty="0" smtClean="0">
                <a:latin typeface="Cambria Math" pitchFamily="18" charset="0"/>
                <a:ea typeface="Cambria Math" pitchFamily="18" charset="0"/>
              </a:rPr>
              <a:t>)A</a:t>
            </a:r>
            <a:r>
              <a:rPr lang="en-US" sz="2600" i="1" baseline="-25000" dirty="0" smtClean="0">
                <a:latin typeface="Cambria Math" pitchFamily="18" charset="0"/>
                <a:ea typeface="Cambria Math" pitchFamily="18" charset="0"/>
              </a:rPr>
              <a:t>max </a:t>
            </a:r>
            <a:r>
              <a:rPr lang="en-US" sz="2600" i="1" dirty="0" smtClean="0">
                <a:latin typeface="Cambria Math" pitchFamily="18" charset="0"/>
                <a:ea typeface="Cambria Math" pitchFamily="18" charset="0"/>
              </a:rPr>
              <a:t>  </a:t>
            </a:r>
            <a:r>
              <a:rPr lang="en-US" sz="2600" dirty="0" smtClean="0">
                <a:latin typeface="+mn-lt"/>
                <a:ea typeface="Cambria Math" pitchFamily="18" charset="0"/>
              </a:rPr>
              <a:t>since</a:t>
            </a:r>
            <a:r>
              <a:rPr lang="en-US" sz="2600" i="1" dirty="0" smtClean="0">
                <a:latin typeface="+mn-lt"/>
                <a:ea typeface="Cambria Math" pitchFamily="18" charset="0"/>
              </a:rPr>
              <a:t> </a:t>
            </a:r>
            <a:r>
              <a:rPr lang="en-US" sz="2600" i="1" dirty="0" smtClean="0">
                <a:latin typeface="Cambria Math" pitchFamily="18" charset="0"/>
                <a:ea typeface="Cambria Math" pitchFamily="18" charset="0"/>
              </a:rPr>
              <a:t>E </a:t>
            </a:r>
            <a:r>
              <a:rPr lang="el-GR" sz="2600" i="1" dirty="0" smtClean="0">
                <a:latin typeface="Cambria Math" pitchFamily="18" charset="0"/>
                <a:ea typeface="Cambria Math" pitchFamily="18" charset="0"/>
              </a:rPr>
              <a:t>α</a:t>
            </a:r>
            <a:r>
              <a:rPr lang="en-US" sz="2600" i="1" dirty="0" smtClean="0">
                <a:latin typeface="Cambria Math" pitchFamily="18" charset="0"/>
                <a:ea typeface="Cambria Math" pitchFamily="18" charset="0"/>
              </a:rPr>
              <a:t> A</a:t>
            </a:r>
            <a:r>
              <a:rPr lang="en-US" sz="2600" i="1" baseline="30000" dirty="0" smtClean="0">
                <a:latin typeface="Cambria Math" pitchFamily="18" charset="0"/>
                <a:ea typeface="Cambria Math" pitchFamily="18" charset="0"/>
              </a:rPr>
              <a:t>2</a:t>
            </a:r>
            <a:r>
              <a:rPr lang="en-US" sz="2600" i="1" dirty="0" smtClean="0">
                <a:latin typeface="Cambria Math" pitchFamily="18" charset="0"/>
                <a:ea typeface="Cambria Math" pitchFamily="18" charset="0"/>
              </a:rPr>
              <a:t>.</a:t>
            </a:r>
            <a:endParaRPr lang="en-US" sz="2600" i="1" baseline="30000" dirty="0" smtClean="0">
              <a:latin typeface="Cambria Math" pitchFamily="18" charset="0"/>
              <a:ea typeface="Cambria Math" pitchFamily="18" charset="0"/>
            </a:endParaRPr>
          </a:p>
          <a:p>
            <a:pPr marL="514350" lvl="0" indent="-514350" fontAlgn="auto">
              <a:spcBef>
                <a:spcPct val="20000"/>
              </a:spcBef>
              <a:spcAft>
                <a:spcPts val="0"/>
              </a:spcAft>
              <a:buClr>
                <a:schemeClr val="accent3"/>
              </a:buClr>
              <a:buSzPct val="95000"/>
              <a:buFont typeface="Arial" pitchFamily="34" charset="0"/>
              <a:buChar cha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Turns out to be </a:t>
            </a:r>
            <a:r>
              <a:rPr lang="el-GR" sz="2600" i="1" dirty="0" smtClean="0">
                <a:latin typeface="Cambria Math" pitchFamily="18" charset="0"/>
                <a:ea typeface="Cambria Math" pitchFamily="18" charset="0"/>
              </a:rPr>
              <a:t>ω</a:t>
            </a:r>
            <a:r>
              <a:rPr kumimoji="0" lang="en-US" sz="2600" b="0" i="1" u="none" strike="noStrike" kern="1200" cap="none" spc="0" normalizeH="0" noProof="0" dirty="0" smtClean="0">
                <a:ln>
                  <a:noFill/>
                </a:ln>
                <a:solidFill>
                  <a:schemeClr val="tx1"/>
                </a:solidFill>
                <a:effectLst/>
                <a:uLnTx/>
                <a:uFillTx/>
                <a:latin typeface="+mn-lt"/>
                <a:ea typeface="Cambria Math" pitchFamily="18" charset="0"/>
                <a:cs typeface="+mn-cs"/>
              </a:rPr>
              <a:t> =</a:t>
            </a:r>
            <a:r>
              <a:rPr lang="el-GR" sz="2600" i="1" dirty="0" smtClean="0">
                <a:latin typeface="Cambria Math" pitchFamily="18" charset="0"/>
                <a:ea typeface="Cambria Math" pitchFamily="18" charset="0"/>
              </a:rPr>
              <a:t>ω</a:t>
            </a:r>
            <a:r>
              <a:rPr lang="en-US" sz="2600" i="1" baseline="-25000" dirty="0" smtClean="0">
                <a:latin typeface="Cambria Math" pitchFamily="18" charset="0"/>
                <a:ea typeface="Cambria Math" pitchFamily="18" charset="0"/>
              </a:rPr>
              <a:t>r  </a:t>
            </a:r>
            <a:r>
              <a:rPr lang="en-US" sz="2600" dirty="0" smtClean="0">
                <a:ea typeface="Cambria Math" pitchFamily="18" charset="0"/>
              </a:rPr>
              <a:t>±</a:t>
            </a:r>
            <a:r>
              <a:rPr lang="el-GR" sz="2600" i="1" dirty="0" smtClean="0">
                <a:latin typeface="Cambria Math" pitchFamily="18" charset="0"/>
                <a:ea typeface="Cambria Math" pitchFamily="18" charset="0"/>
              </a:rPr>
              <a:t> γ</a:t>
            </a:r>
            <a:r>
              <a:rPr lang="en-US" sz="2600" i="1" dirty="0" smtClean="0">
                <a:latin typeface="Cambria Math" pitchFamily="18" charset="0"/>
                <a:ea typeface="Cambria Math" pitchFamily="18" charset="0"/>
              </a:rPr>
              <a:t>.</a:t>
            </a:r>
          </a:p>
          <a:p>
            <a:pPr marL="514350" lvl="0" indent="-514350" fontAlgn="auto">
              <a:spcBef>
                <a:spcPct val="20000"/>
              </a:spcBef>
              <a:spcAft>
                <a:spcPts val="0"/>
              </a:spcAft>
              <a:buClr>
                <a:schemeClr val="accent3"/>
              </a:buClr>
              <a:buSzPct val="95000"/>
              <a:buFont typeface="Arial" pitchFamily="34" charset="0"/>
              <a:buChar cha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So the width of </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E </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at </a:t>
            </a:r>
            <a:r>
              <a:rPr lang="en-US" sz="2600" i="1" dirty="0" smtClean="0">
                <a:latin typeface="Cambria Math" pitchFamily="18" charset="0"/>
                <a:ea typeface="Cambria Math" pitchFamily="18" charset="0"/>
              </a:rPr>
              <a:t>½ </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maximum is </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2</a:t>
            </a:r>
            <a:r>
              <a:rPr lang="el-GR" sz="2600" i="1" dirty="0" smtClean="0">
                <a:latin typeface="Cambria Math" pitchFamily="18" charset="0"/>
                <a:ea typeface="Cambria Math" pitchFamily="18" charset="0"/>
              </a:rPr>
              <a:t>γ</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a:t>
            </a:r>
          </a:p>
          <a:p>
            <a:pPr marL="514350" lvl="0" indent="-514350" fontAlgn="auto">
              <a:spcBef>
                <a:spcPct val="20000"/>
              </a:spcBef>
              <a:spcAft>
                <a:spcPts val="0"/>
              </a:spcAft>
              <a:buClr>
                <a:schemeClr val="accent3"/>
              </a:buClr>
              <a:buSzPct val="95000"/>
              <a:buFont typeface="Arial" pitchFamily="34" charset="0"/>
              <a:buChar char="•"/>
            </a:pPr>
            <a:endParaRPr lang="en-US" sz="2600" dirty="0" smtClean="0">
              <a:latin typeface="+mn-lt"/>
              <a:ea typeface="Cambria Math" pitchFamily="18" charset="0"/>
              <a:cs typeface="+mn-cs"/>
            </a:endParaRPr>
          </a:p>
          <a:p>
            <a:pPr marL="514350" lvl="0" indent="-514350" fontAlgn="auto">
              <a:spcBef>
                <a:spcPct val="20000"/>
              </a:spcBef>
              <a:spcAft>
                <a:spcPts val="0"/>
              </a:spcAft>
              <a:buClr>
                <a:schemeClr val="accent3"/>
              </a:buClr>
              <a:buSzPct val="95000"/>
              <a:buFont typeface="Arial" pitchFamily="34" charset="0"/>
              <a:buChar char="•"/>
            </a:pP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lvl="0" indent="-514350" fontAlgn="auto">
              <a:spcBef>
                <a:spcPct val="20000"/>
              </a:spcBef>
              <a:spcAft>
                <a:spcPts val="0"/>
              </a:spcAft>
              <a:buClr>
                <a:schemeClr val="accent3"/>
              </a:buClr>
              <a:buSzPct val="95000"/>
              <a:buFont typeface="Arial" pitchFamily="34" charset="0"/>
              <a:buChar char="•"/>
            </a:pPr>
            <a:r>
              <a:rPr lang="en-US" sz="2600" dirty="0" smtClean="0">
                <a:latin typeface="+mn-lt"/>
                <a:ea typeface="Cambria Math" pitchFamily="18" charset="0"/>
                <a:cs typeface="+mn-cs"/>
              </a:rPr>
              <a:t>So </a:t>
            </a:r>
            <a:r>
              <a:rPr lang="en-US" sz="2600" i="1" dirty="0" smtClean="0">
                <a:latin typeface="Cambria Math" pitchFamily="18" charset="0"/>
                <a:ea typeface="Cambria Math" pitchFamily="18" charset="0"/>
                <a:cs typeface="+mn-cs"/>
              </a:rPr>
              <a:t>Q</a:t>
            </a:r>
            <a:r>
              <a:rPr lang="en-US" sz="2600" dirty="0" smtClean="0">
                <a:latin typeface="+mn-lt"/>
                <a:ea typeface="Cambria Math" pitchFamily="18" charset="0"/>
                <a:cs typeface="+mn-cs"/>
              </a:rPr>
              <a:t> is a measure of how sharp the resonance is.</a:t>
            </a: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7287" name="Object 8"/>
          <p:cNvGraphicFramePr>
            <a:graphicFrameLocks noChangeAspect="1"/>
          </p:cNvGraphicFramePr>
          <p:nvPr>
            <p:extLst>
              <p:ext uri="{D42A27DB-BD31-4B8C-83A1-F6EECF244321}">
                <p14:modId xmlns:p14="http://schemas.microsoft.com/office/powerpoint/2010/main" val="1427337028"/>
              </p:ext>
            </p:extLst>
          </p:nvPr>
        </p:nvGraphicFramePr>
        <p:xfrm>
          <a:off x="1403648" y="5517232"/>
          <a:ext cx="2932113" cy="931862"/>
        </p:xfrm>
        <a:graphic>
          <a:graphicData uri="http://schemas.openxmlformats.org/presentationml/2006/ole">
            <mc:AlternateContent xmlns:mc="http://schemas.openxmlformats.org/markup-compatibility/2006">
              <mc:Choice xmlns:v="urn:schemas-microsoft-com:vml" Requires="v">
                <p:oleObj spid="_x0000_s97303" name="Equation" r:id="rId10" imgW="1257300" imgH="431800" progId="Equation.3">
                  <p:embed/>
                </p:oleObj>
              </mc:Choice>
              <mc:Fallback>
                <p:oleObj name="Equation" r:id="rId10" imgW="1257300" imgH="431800" progId="Equation.3">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03648" y="5517232"/>
                        <a:ext cx="2932113"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2" name="Slide Number Placeholder 171"/>
          <p:cNvSpPr>
            <a:spLocks noGrp="1"/>
          </p:cNvSpPr>
          <p:nvPr>
            <p:ph type="sldNum" sz="quarter" idx="12"/>
          </p:nvPr>
        </p:nvSpPr>
        <p:spPr/>
        <p:txBody>
          <a:bodyPr/>
          <a:lstStyle/>
          <a:p>
            <a:pPr>
              <a:defRPr/>
            </a:pPr>
            <a:fld id="{FCB2EC2F-79A6-42C2-B4C5-0483EF9F552B}" type="slidenum">
              <a:rPr lang="en-US" smtClean="0"/>
              <a:pPr>
                <a:defRPr/>
              </a:pPr>
              <a:t>40</a:t>
            </a:fld>
            <a:endParaRPr lang="en-US" dirty="0"/>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2" name="Rectangle 12"/>
          <p:cNvSpPr>
            <a:spLocks noChangeArrowheads="1"/>
          </p:cNvSpPr>
          <p:nvPr/>
        </p:nvSpPr>
        <p:spPr bwMode="auto">
          <a:xfrm>
            <a:off x="0" y="1228725"/>
            <a:ext cx="9144000" cy="457200"/>
          </a:xfrm>
          <a:prstGeom prst="rect">
            <a:avLst/>
          </a:prstGeom>
          <a:noFill/>
          <a:ln w="9525">
            <a:noFill/>
            <a:miter lim="800000"/>
            <a:headEnd/>
            <a:tailEnd/>
          </a:ln>
        </p:spPr>
        <p:txBody>
          <a:bodyPr wrap="none" anchor="ctr">
            <a:spAutoFit/>
          </a:bodyPr>
          <a:lstStyle/>
          <a:p>
            <a:endParaRPr lang="en-US" dirty="0"/>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Content Placeholder 2"/>
          <p:cNvSpPr txBox="1">
            <a:spLocks/>
          </p:cNvSpPr>
          <p:nvPr/>
        </p:nvSpPr>
        <p:spPr>
          <a:xfrm>
            <a:off x="299979" y="800064"/>
            <a:ext cx="5659515" cy="547695"/>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Cambria Math" pitchFamily="18" charset="0"/>
                <a:cs typeface="+mn-cs"/>
              </a:rPr>
              <a:t>Electrical-Mechanical</a:t>
            </a:r>
            <a:r>
              <a:rPr kumimoji="0" lang="en-US" sz="2600" b="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Cambria Math" pitchFamily="18" charset="0"/>
                <a:cs typeface="+mn-cs"/>
              </a:rPr>
              <a:t> Analogs:</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1" name="Content Placeholder 2"/>
          <p:cNvSpPr txBox="1">
            <a:spLocks/>
          </p:cNvSpPr>
          <p:nvPr/>
        </p:nvSpPr>
        <p:spPr>
          <a:xfrm>
            <a:off x="336493" y="1457299"/>
            <a:ext cx="8653580" cy="5184846"/>
          </a:xfrm>
          <a:prstGeom prst="rect">
            <a:avLst/>
          </a:prstGeom>
        </p:spPr>
        <p:txBody>
          <a:bodyPr vert="horz" numCol="2">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1" u="none" strike="noStrike" kern="1200" cap="none" spc="0" normalizeH="0" baseline="0" noProof="0" dirty="0" smtClean="0">
                <a:ln>
                  <a:noFill/>
                </a:ln>
                <a:solidFill>
                  <a:schemeClr val="tx1"/>
                </a:solidFill>
                <a:effectLst/>
                <a:uLnTx/>
                <a:uFillTx/>
                <a:latin typeface="+mn-lt"/>
                <a:ea typeface="+mn-ea"/>
                <a:cs typeface="+mn-cs"/>
              </a:rPr>
              <a:t>Mechanical</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2600" b="1"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lang="en-US" sz="2600" i="1" dirty="0" smtClean="0">
                <a:latin typeface="Cambria Math" pitchFamily="18" charset="0"/>
                <a:ea typeface="Cambria Math" pitchFamily="18" charset="0"/>
                <a:cs typeface="+mn-cs"/>
              </a:rPr>
              <a:t>x</a:t>
            </a:r>
            <a:r>
              <a:rPr lang="en-US" sz="2600" dirty="0" smtClean="0">
                <a:latin typeface="+mn-lt"/>
                <a:cs typeface="+mn-cs"/>
              </a:rPr>
              <a:t>      Displacement</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lang="en-US" sz="2600" dirty="0" smtClean="0">
              <a:latin typeface="+mn-lt"/>
              <a:cs typeface="+mn-cs"/>
            </a:endParaRPr>
          </a:p>
          <a:p>
            <a:pPr marL="514350" lvl="0" indent="-514350" fontAlgn="auto">
              <a:spcBef>
                <a:spcPct val="20000"/>
              </a:spcBef>
              <a:spcAft>
                <a:spcPts val="0"/>
              </a:spcAft>
              <a:buClr>
                <a:schemeClr val="accent3"/>
              </a:buClr>
              <a:buSzPct val="95000"/>
            </a:pP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x</a:t>
            </a:r>
            <a:r>
              <a:rPr lang="en-US" sz="2600" i="1" baseline="30000" dirty="0" smtClean="0">
                <a:latin typeface="Cambria Math" pitchFamily="18" charset="0"/>
                <a:ea typeface="Cambria Math" pitchFamily="18" charset="0"/>
              </a:rPr>
              <a:t>˙</a:t>
            </a:r>
            <a:r>
              <a:rPr kumimoji="0" lang="en-US" sz="26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n-cs"/>
              </a:rPr>
              <a:t>         </a:t>
            </a:r>
            <a:r>
              <a:rPr kumimoji="0" lang="en-US" sz="2600" b="0" u="none" strike="noStrike" kern="1200" cap="none" spc="0" normalizeH="0" baseline="0" noProof="0" dirty="0" smtClean="0">
                <a:ln>
                  <a:noFill/>
                </a:ln>
                <a:solidFill>
                  <a:schemeClr val="tx1"/>
                </a:solidFill>
                <a:effectLst/>
                <a:uLnTx/>
                <a:uFillTx/>
                <a:latin typeface="+mn-lt"/>
                <a:ea typeface="+mn-ea"/>
                <a:cs typeface="+mn-cs"/>
              </a:rPr>
              <a:t>Velocity</a:t>
            </a:r>
          </a:p>
          <a:p>
            <a:pPr marL="514350" lvl="0" indent="-514350" fontAlgn="auto">
              <a:spcBef>
                <a:spcPct val="20000"/>
              </a:spcBef>
              <a:spcAft>
                <a:spcPts val="0"/>
              </a:spcAft>
              <a:buClr>
                <a:schemeClr val="accent3"/>
              </a:buClr>
              <a:buSzPct val="95000"/>
            </a:pP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lang="en-US" sz="2600" i="1" dirty="0" smtClean="0">
                <a:latin typeface="Cambria Math" pitchFamily="18" charset="0"/>
                <a:ea typeface="Cambria Math" pitchFamily="18" charset="0"/>
                <a:cs typeface="+mn-cs"/>
              </a:rPr>
              <a:t>m</a:t>
            </a:r>
            <a:r>
              <a:rPr lang="en-US" sz="2600" dirty="0" smtClean="0">
                <a:latin typeface="+mn-lt"/>
                <a:cs typeface="+mn-cs"/>
              </a:rPr>
              <a:t>    Mass </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lang="en-US" sz="2600" dirty="0" smtClean="0">
              <a:latin typeface="+mn-lt"/>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lang="en-US" sz="2600" i="1" dirty="0" smtClean="0">
                <a:latin typeface="Cambria Math" pitchFamily="18" charset="0"/>
                <a:ea typeface="Cambria Math" pitchFamily="18" charset="0"/>
                <a:cs typeface="+mn-cs"/>
              </a:rPr>
              <a:t>k</a:t>
            </a:r>
            <a:r>
              <a:rPr lang="en-US" sz="2600" dirty="0" smtClean="0">
                <a:latin typeface="+mn-lt"/>
                <a:cs typeface="+mn-cs"/>
              </a:rPr>
              <a:t>     Stiffness</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lang="en-US" sz="2600" dirty="0" smtClean="0">
              <a:latin typeface="+mn-lt"/>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c</a:t>
            </a:r>
            <a:r>
              <a:rPr kumimoji="0" lang="en-US" sz="2600" b="0" u="none" strike="noStrike" kern="1200" cap="none" spc="0" normalizeH="0" baseline="0" noProof="0" dirty="0" smtClean="0">
                <a:ln>
                  <a:noFill/>
                </a:ln>
                <a:solidFill>
                  <a:schemeClr val="tx1"/>
                </a:solidFill>
                <a:effectLst/>
                <a:uLnTx/>
                <a:uFillTx/>
                <a:latin typeface="+mn-lt"/>
                <a:ea typeface="+mn-ea"/>
                <a:cs typeface="+mn-cs"/>
              </a:rPr>
              <a:t>     Damping resistance</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r>
              <a:rPr lang="en-US" sz="2600" i="1" dirty="0" smtClean="0">
                <a:latin typeface="Cambria Math" pitchFamily="18" charset="0"/>
                <a:ea typeface="Cambria Math" pitchFamily="18" charset="0"/>
                <a:cs typeface="+mn-cs"/>
              </a:rPr>
              <a:t>F</a:t>
            </a:r>
            <a:r>
              <a:rPr lang="en-US" sz="2600" dirty="0" smtClean="0">
                <a:latin typeface="+mn-lt"/>
                <a:cs typeface="+mn-cs"/>
              </a:rPr>
              <a:t>    Force</a:t>
            </a:r>
          </a:p>
          <a:p>
            <a:pPr marL="514350" indent="-514350" fontAlgn="auto">
              <a:spcBef>
                <a:spcPct val="20000"/>
              </a:spcBef>
              <a:spcAft>
                <a:spcPts val="0"/>
              </a:spcAft>
              <a:buClr>
                <a:schemeClr val="accent3"/>
              </a:buClr>
              <a:buSzPct val="95000"/>
            </a:pPr>
            <a:endParaRPr lang="en-US" sz="2600" dirty="0" smtClean="0">
              <a:latin typeface="+mn-lt"/>
            </a:endParaRPr>
          </a:p>
          <a:p>
            <a:pPr marL="514350" indent="-514350" fontAlgn="auto">
              <a:spcBef>
                <a:spcPct val="20000"/>
              </a:spcBef>
              <a:spcAft>
                <a:spcPts val="0"/>
              </a:spcAft>
              <a:buClr>
                <a:schemeClr val="accent3"/>
              </a:buClr>
              <a:buSzPct val="95000"/>
            </a:pPr>
            <a:r>
              <a:rPr lang="en-US" sz="2600" b="1" dirty="0" smtClean="0">
                <a:latin typeface="+mn-lt"/>
              </a:rPr>
              <a:t>Electrical</a:t>
            </a:r>
          </a:p>
          <a:p>
            <a:pPr marL="514350" indent="-514350" fontAlgn="auto">
              <a:spcBef>
                <a:spcPct val="20000"/>
              </a:spcBef>
              <a:spcAft>
                <a:spcPts val="0"/>
              </a:spcAft>
              <a:buClr>
                <a:schemeClr val="accent3"/>
              </a:buClr>
              <a:buSzPct val="95000"/>
            </a:pPr>
            <a:endParaRPr lang="en-US" sz="2600" b="1" dirty="0" smtClean="0">
              <a:latin typeface="+mn-lt"/>
              <a:cs typeface="+mn-cs"/>
            </a:endParaRPr>
          </a:p>
          <a:p>
            <a:pPr marL="514350" lvl="0" indent="-514350" fontAlgn="auto">
              <a:spcBef>
                <a:spcPct val="20000"/>
              </a:spcBef>
              <a:spcAft>
                <a:spcPts val="0"/>
              </a:spcAft>
              <a:buClr>
                <a:schemeClr val="accent3"/>
              </a:buClr>
              <a:buSzPct val="95000"/>
            </a:pPr>
            <a:r>
              <a:rPr lang="en-US" sz="2600" i="1" dirty="0" smtClean="0">
                <a:latin typeface="Cambria Math" pitchFamily="18" charset="0"/>
                <a:ea typeface="Cambria Math" pitchFamily="18" charset="0"/>
                <a:cs typeface="+mn-cs"/>
              </a:rPr>
              <a:t>q</a:t>
            </a:r>
            <a:r>
              <a:rPr kumimoji="0" lang="en-US" sz="2600" b="0" u="none" strike="noStrike" kern="1200" cap="none" spc="0" normalizeH="0" baseline="0" noProof="0" dirty="0" smtClean="0">
                <a:ln>
                  <a:noFill/>
                </a:ln>
                <a:solidFill>
                  <a:schemeClr val="tx1"/>
                </a:solidFill>
                <a:effectLst/>
                <a:uLnTx/>
                <a:uFillTx/>
                <a:latin typeface="+mn-lt"/>
                <a:ea typeface="+mn-ea"/>
                <a:cs typeface="+mn-cs"/>
              </a:rPr>
              <a:t>       Charge</a:t>
            </a:r>
          </a:p>
          <a:p>
            <a:pPr marL="514350" lvl="0" indent="-514350" fontAlgn="auto">
              <a:spcBef>
                <a:spcPct val="20000"/>
              </a:spcBef>
              <a:spcAft>
                <a:spcPts val="0"/>
              </a:spcAft>
              <a:buClr>
                <a:schemeClr val="accent3"/>
              </a:buClr>
              <a:buSzPct val="95000"/>
            </a:pP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lvl="0" indent="-514350" fontAlgn="auto">
              <a:spcBef>
                <a:spcPct val="20000"/>
              </a:spcBef>
              <a:spcAft>
                <a:spcPts val="0"/>
              </a:spcAft>
              <a:buClr>
                <a:schemeClr val="accent3"/>
              </a:buClr>
              <a:buSzPct val="95000"/>
            </a:pPr>
            <a:r>
              <a:rPr lang="en-US" sz="2600" i="1" dirty="0" smtClean="0">
                <a:latin typeface="Cambria Math" pitchFamily="18" charset="0"/>
                <a:ea typeface="Cambria Math" pitchFamily="18" charset="0"/>
                <a:cs typeface="+mn-cs"/>
              </a:rPr>
              <a:t>q</a:t>
            </a:r>
            <a:r>
              <a:rPr lang="en-US" sz="2600" i="1" baseline="30000" dirty="0" smtClean="0">
                <a:latin typeface="Cambria Math" pitchFamily="18" charset="0"/>
                <a:ea typeface="Cambria Math" pitchFamily="18" charset="0"/>
              </a:rPr>
              <a:t>˙</a:t>
            </a:r>
            <a:r>
              <a:rPr lang="en-US" sz="2600" i="1" dirty="0" smtClean="0">
                <a:latin typeface="Cambria Math" pitchFamily="18" charset="0"/>
                <a:ea typeface="Cambria Math" pitchFamily="18" charset="0"/>
                <a:cs typeface="+mn-cs"/>
              </a:rPr>
              <a:t>=i</a:t>
            </a:r>
            <a:r>
              <a:rPr lang="en-US" sz="2600" i="1" dirty="0" smtClean="0">
                <a:latin typeface="+mn-lt"/>
                <a:cs typeface="+mn-cs"/>
              </a:rPr>
              <a:t>  </a:t>
            </a:r>
            <a:r>
              <a:rPr lang="en-US" sz="2600" dirty="0" smtClean="0">
                <a:latin typeface="+mn-lt"/>
                <a:cs typeface="+mn-cs"/>
              </a:rPr>
              <a:t>Current</a:t>
            </a:r>
          </a:p>
          <a:p>
            <a:pPr marL="514350" lvl="0" indent="-514350" fontAlgn="auto">
              <a:spcBef>
                <a:spcPct val="20000"/>
              </a:spcBef>
              <a:spcAft>
                <a:spcPts val="0"/>
              </a:spcAft>
              <a:buClr>
                <a:schemeClr val="accent3"/>
              </a:buClr>
              <a:buSzPct val="95000"/>
            </a:pPr>
            <a:endParaRPr lang="en-US" sz="2600" dirty="0" smtClean="0">
              <a:latin typeface="+mn-lt"/>
              <a:cs typeface="+mn-cs"/>
            </a:endParaRPr>
          </a:p>
          <a:p>
            <a:pPr marL="514350" lvl="0" indent="-514350" fontAlgn="auto">
              <a:spcBef>
                <a:spcPct val="20000"/>
              </a:spcBef>
              <a:spcAft>
                <a:spcPts val="0"/>
              </a:spcAft>
              <a:buClr>
                <a:schemeClr val="accent3"/>
              </a:buClr>
              <a:buSzPct val="95000"/>
            </a:pP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L</a:t>
            </a:r>
            <a:r>
              <a:rPr kumimoji="0" lang="en-US" sz="2600" b="0" u="none" strike="noStrike" kern="1200" cap="none" spc="0" normalizeH="0" baseline="0" noProof="0" dirty="0" smtClean="0">
                <a:ln>
                  <a:noFill/>
                </a:ln>
                <a:solidFill>
                  <a:schemeClr val="tx1"/>
                </a:solidFill>
                <a:effectLst/>
                <a:uLnTx/>
                <a:uFillTx/>
                <a:latin typeface="+mn-lt"/>
                <a:ea typeface="+mn-ea"/>
                <a:cs typeface="+mn-cs"/>
              </a:rPr>
              <a:t>       Inductance</a:t>
            </a:r>
          </a:p>
          <a:p>
            <a:pPr marL="514350" lvl="0" indent="-514350" fontAlgn="auto">
              <a:spcBef>
                <a:spcPct val="20000"/>
              </a:spcBef>
              <a:spcAft>
                <a:spcPts val="0"/>
              </a:spcAft>
              <a:buClr>
                <a:schemeClr val="accent3"/>
              </a:buClr>
              <a:buSzPct val="95000"/>
            </a:pP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lvl="0" indent="-514350" fontAlgn="auto">
              <a:spcBef>
                <a:spcPct val="20000"/>
              </a:spcBef>
              <a:spcAft>
                <a:spcPts val="0"/>
              </a:spcAft>
              <a:buClr>
                <a:schemeClr val="accent3"/>
              </a:buClr>
              <a:buSzPct val="95000"/>
            </a:pPr>
            <a:r>
              <a:rPr lang="en-US" sz="2600" i="1" dirty="0" smtClean="0">
                <a:latin typeface="Cambria Math" pitchFamily="18" charset="0"/>
                <a:ea typeface="Cambria Math" pitchFamily="18" charset="0"/>
                <a:cs typeface="+mn-cs"/>
              </a:rPr>
              <a:t>c</a:t>
            </a:r>
            <a:r>
              <a:rPr lang="en-US" sz="2600" i="1" baseline="40000" dirty="0" smtClean="0">
                <a:latin typeface="Cambria Math" pitchFamily="18" charset="0"/>
                <a:ea typeface="Cambria Math" pitchFamily="18" charset="0"/>
                <a:cs typeface="+mn-cs"/>
              </a:rPr>
              <a:t>-1</a:t>
            </a:r>
            <a:r>
              <a:rPr lang="en-US" sz="2600" dirty="0" smtClean="0">
                <a:latin typeface="+mn-lt"/>
                <a:cs typeface="+mn-cs"/>
              </a:rPr>
              <a:t>     Reciprocal of capacitance</a:t>
            </a:r>
          </a:p>
          <a:p>
            <a:pPr marL="514350" lvl="0" indent="-514350" fontAlgn="auto">
              <a:spcBef>
                <a:spcPct val="20000"/>
              </a:spcBef>
              <a:spcAft>
                <a:spcPts val="0"/>
              </a:spcAft>
              <a:buClr>
                <a:schemeClr val="accent3"/>
              </a:buClr>
              <a:buSzPct val="95000"/>
            </a:pPr>
            <a:endParaRPr lang="en-US" sz="2600" dirty="0" smtClean="0">
              <a:latin typeface="+mn-lt"/>
              <a:cs typeface="+mn-cs"/>
            </a:endParaRPr>
          </a:p>
          <a:p>
            <a:pPr marL="514350" lvl="0" indent="-514350" fontAlgn="auto">
              <a:spcBef>
                <a:spcPct val="20000"/>
              </a:spcBef>
              <a:spcAft>
                <a:spcPts val="0"/>
              </a:spcAft>
              <a:buClr>
                <a:schemeClr val="accent3"/>
              </a:buClr>
              <a:buSzPct val="95000"/>
            </a:pP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R</a:t>
            </a:r>
            <a:r>
              <a:rPr kumimoji="0" lang="en-US" sz="2600" b="0" u="none" strike="noStrike" kern="1200" cap="none" spc="0" normalizeH="0" baseline="0" noProof="0" dirty="0" smtClean="0">
                <a:ln>
                  <a:noFill/>
                </a:ln>
                <a:solidFill>
                  <a:schemeClr val="tx1"/>
                </a:solidFill>
                <a:effectLst/>
                <a:uLnTx/>
                <a:uFillTx/>
                <a:latin typeface="+mn-lt"/>
                <a:ea typeface="+mn-ea"/>
                <a:cs typeface="+mn-cs"/>
              </a:rPr>
              <a:t>       Resistance</a:t>
            </a:r>
          </a:p>
          <a:p>
            <a:pPr marL="514350" lvl="0" indent="-514350" fontAlgn="auto">
              <a:spcBef>
                <a:spcPct val="20000"/>
              </a:spcBef>
              <a:spcAft>
                <a:spcPts val="0"/>
              </a:spcAft>
              <a:buClr>
                <a:schemeClr val="accent3"/>
              </a:buClr>
              <a:buSzPct val="95000"/>
            </a:pP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marL="514350" lvl="0" indent="-514350" fontAlgn="auto">
              <a:spcBef>
                <a:spcPct val="20000"/>
              </a:spcBef>
              <a:spcAft>
                <a:spcPts val="0"/>
              </a:spcAft>
              <a:buClr>
                <a:schemeClr val="accent3"/>
              </a:buClr>
              <a:buSzPct val="95000"/>
            </a:pPr>
            <a:r>
              <a:rPr lang="en-US" sz="2600" i="1" dirty="0" smtClean="0">
                <a:latin typeface="Cambria Math" pitchFamily="18" charset="0"/>
                <a:ea typeface="Cambria Math" pitchFamily="18" charset="0"/>
                <a:cs typeface="+mn-cs"/>
              </a:rPr>
              <a:t>V</a:t>
            </a:r>
            <a:r>
              <a:rPr lang="en-US" sz="2600" dirty="0" smtClean="0">
                <a:latin typeface="+mn-lt"/>
                <a:cs typeface="+mn-cs"/>
              </a:rPr>
              <a:t>       Potential difference</a:t>
            </a: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5" name="Slide Number Placeholder 164"/>
          <p:cNvSpPr>
            <a:spLocks noGrp="1"/>
          </p:cNvSpPr>
          <p:nvPr>
            <p:ph type="sldNum" sz="quarter" idx="12"/>
          </p:nvPr>
        </p:nvSpPr>
        <p:spPr/>
        <p:txBody>
          <a:bodyPr/>
          <a:lstStyle/>
          <a:p>
            <a:pPr>
              <a:defRPr/>
            </a:pPr>
            <a:fld id="{FCB2EC2F-79A6-42C2-B4C5-0483EF9F552B}" type="slidenum">
              <a:rPr lang="en-US" smtClean="0"/>
              <a:pPr>
                <a:defRPr/>
              </a:pPr>
              <a:t>41</a:t>
            </a:fld>
            <a:endParaRPr lang="en-US" dirty="0"/>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Content Placeholder 2"/>
          <p:cNvSpPr txBox="1">
            <a:spLocks/>
          </p:cNvSpPr>
          <p:nvPr/>
        </p:nvSpPr>
        <p:spPr>
          <a:xfrm>
            <a:off x="482544" y="727038"/>
            <a:ext cx="8032861" cy="985851"/>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What if </a:t>
            </a: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F(t)</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 is not simply </a:t>
            </a:r>
            <a:r>
              <a:rPr lang="en-US" sz="2600" i="1" dirty="0" smtClean="0">
                <a:latin typeface="Cambria Math" pitchFamily="18" charset="0"/>
                <a:ea typeface="Cambria Math" pitchFamily="18" charset="0"/>
                <a:cs typeface="+mn-cs"/>
              </a:rPr>
              <a:t>F(t)=</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 F</a:t>
            </a:r>
            <a:r>
              <a:rPr kumimoji="0" lang="en-US" sz="26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n-cs"/>
              </a:rPr>
              <a:t>₀</a:t>
            </a:r>
            <a:r>
              <a:rPr lang="en-US" sz="2600" i="1" dirty="0" smtClean="0">
                <a:latin typeface="+mn-lt"/>
                <a:ea typeface="Cambria Math" pitchFamily="18" charset="0"/>
                <a:cs typeface="+mn-cs"/>
              </a:rPr>
              <a:t> </a:t>
            </a:r>
            <a:r>
              <a:rPr lang="en-US" sz="2600" dirty="0" err="1" smtClean="0">
                <a:latin typeface="+mn-lt"/>
                <a:ea typeface="Cambria Math" pitchFamily="18" charset="0"/>
                <a:cs typeface="+mn-cs"/>
              </a:rPr>
              <a:t>cos</a:t>
            </a:r>
            <a:r>
              <a:rPr kumimoji="0" lang="el-GR" sz="2200" b="0" u="none" strike="noStrike" kern="1200" cap="none" spc="0" normalizeH="0" noProof="0" dirty="0" smtClean="0">
                <a:ln>
                  <a:noFill/>
                </a:ln>
                <a:solidFill>
                  <a:schemeClr val="tx1"/>
                </a:solidFill>
                <a:effectLst/>
                <a:uLnTx/>
                <a:uFillTx/>
                <a:latin typeface="+mn-lt"/>
                <a:ea typeface="Cambria Math" pitchFamily="18" charset="0"/>
                <a:cs typeface="+mn-cs"/>
              </a:rPr>
              <a:t>ω</a:t>
            </a:r>
            <a:r>
              <a:rPr kumimoji="0" lang="en-US" sz="2200" b="0" u="none" strike="noStrike" kern="1200" cap="none" spc="0" normalizeH="0" noProof="0" dirty="0" smtClean="0">
                <a:ln>
                  <a:noFill/>
                </a:ln>
                <a:solidFill>
                  <a:schemeClr val="tx1"/>
                </a:solidFill>
                <a:effectLst/>
                <a:uLnTx/>
                <a:uFillTx/>
                <a:latin typeface="+mn-lt"/>
                <a:ea typeface="Cambria Math" pitchFamily="18" charset="0"/>
                <a:cs typeface="+mn-cs"/>
              </a:rPr>
              <a:t>t ,</a:t>
            </a:r>
            <a:r>
              <a:rPr lang="en-US" sz="2600" dirty="0" smtClean="0">
                <a:latin typeface="+mn-lt"/>
                <a:ea typeface="Cambria Math" pitchFamily="18" charset="0"/>
                <a:cs typeface="+mn-cs"/>
              </a:rPr>
              <a:t>but is still periodic?  </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i.e. </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F(</a:t>
            </a:r>
            <a:r>
              <a:rPr kumimoji="0" lang="en-US" sz="2600" b="0" i="1"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mn-cs"/>
              </a:rPr>
              <a:t>t+T</a:t>
            </a:r>
            <a:r>
              <a:rPr kumimoji="0" lang="en-US" sz="26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mn-cs"/>
              </a:rPr>
              <a:t>) = F(t)</a:t>
            </a: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178" name="Group 177"/>
          <p:cNvGrpSpPr/>
          <p:nvPr/>
        </p:nvGrpSpPr>
        <p:grpSpPr>
          <a:xfrm>
            <a:off x="592083" y="4451364"/>
            <a:ext cx="8178912" cy="2282839"/>
            <a:chOff x="592083" y="3867156"/>
            <a:chExt cx="8178912" cy="2282839"/>
          </a:xfrm>
        </p:grpSpPr>
        <p:graphicFrame>
          <p:nvGraphicFramePr>
            <p:cNvPr id="99335" name="Object 7"/>
            <p:cNvGraphicFramePr>
              <a:graphicFrameLocks noChangeAspect="1"/>
            </p:cNvGraphicFramePr>
            <p:nvPr/>
          </p:nvGraphicFramePr>
          <p:xfrm>
            <a:off x="1363663" y="3867156"/>
            <a:ext cx="6069012" cy="931863"/>
          </p:xfrm>
          <a:graphic>
            <a:graphicData uri="http://schemas.openxmlformats.org/presentationml/2006/ole">
              <mc:AlternateContent xmlns:mc="http://schemas.openxmlformats.org/markup-compatibility/2006">
                <mc:Choice xmlns:v="urn:schemas-microsoft-com:vml" Requires="v">
                  <p:oleObj spid="_x0000_s99350" name="Equation" r:id="rId4" imgW="2603500" imgH="431800" progId="Equation.3">
                    <p:embed/>
                  </p:oleObj>
                </mc:Choice>
                <mc:Fallback>
                  <p:oleObj name="Equation" r:id="rId4" imgW="2603500" imgH="4318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3663" y="3867156"/>
                          <a:ext cx="6069012" cy="93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36" name="Object 8"/>
            <p:cNvGraphicFramePr>
              <a:graphicFrameLocks noChangeAspect="1"/>
            </p:cNvGraphicFramePr>
            <p:nvPr/>
          </p:nvGraphicFramePr>
          <p:xfrm>
            <a:off x="592083" y="4870487"/>
            <a:ext cx="3908425" cy="1260475"/>
          </p:xfrm>
          <a:graphic>
            <a:graphicData uri="http://schemas.openxmlformats.org/presentationml/2006/ole">
              <mc:AlternateContent xmlns:mc="http://schemas.openxmlformats.org/markup-compatibility/2006">
                <mc:Choice xmlns:v="urn:schemas-microsoft-com:vml" Requires="v">
                  <p:oleObj spid="_x0000_s99351" name="Equation" r:id="rId6" imgW="1675673" imgH="583947" progId="Equation.3">
                    <p:embed/>
                  </p:oleObj>
                </mc:Choice>
                <mc:Fallback>
                  <p:oleObj name="Equation" r:id="rId6" imgW="1675673" imgH="583947"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083" y="4870487"/>
                          <a:ext cx="3908425" cy="1260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37" name="Object 9"/>
            <p:cNvGraphicFramePr>
              <a:graphicFrameLocks noChangeAspect="1"/>
            </p:cNvGraphicFramePr>
            <p:nvPr/>
          </p:nvGraphicFramePr>
          <p:xfrm>
            <a:off x="4951470" y="4889520"/>
            <a:ext cx="3819525" cy="1260475"/>
          </p:xfrm>
          <a:graphic>
            <a:graphicData uri="http://schemas.openxmlformats.org/presentationml/2006/ole">
              <mc:AlternateContent xmlns:mc="http://schemas.openxmlformats.org/markup-compatibility/2006">
                <mc:Choice xmlns:v="urn:schemas-microsoft-com:vml" Requires="v">
                  <p:oleObj spid="_x0000_s99352" name="Equation" r:id="rId8" imgW="1637589" imgH="583947" progId="Equation.3">
                    <p:embed/>
                  </p:oleObj>
                </mc:Choice>
                <mc:Fallback>
                  <p:oleObj name="Equation" r:id="rId8" imgW="1637589" imgH="583947" progId="Equation.3">
                    <p:embed/>
                    <p:pic>
                      <p:nvPicPr>
                        <p:cNvPr id="0"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1470" y="4889520"/>
                          <a:ext cx="3819525" cy="1260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5" name="Group 174"/>
          <p:cNvGrpSpPr/>
          <p:nvPr/>
        </p:nvGrpSpPr>
        <p:grpSpPr>
          <a:xfrm>
            <a:off x="774648" y="3063870"/>
            <a:ext cx="7777270" cy="1425585"/>
            <a:chOff x="774648" y="2551110"/>
            <a:chExt cx="7777270" cy="1425585"/>
          </a:xfrm>
        </p:grpSpPr>
        <p:graphicFrame>
          <p:nvGraphicFramePr>
            <p:cNvPr id="99334" name="Object 6"/>
            <p:cNvGraphicFramePr>
              <a:graphicFrameLocks noChangeAspect="1"/>
            </p:cNvGraphicFramePr>
            <p:nvPr/>
          </p:nvGraphicFramePr>
          <p:xfrm>
            <a:off x="5662646" y="2551110"/>
            <a:ext cx="1392238" cy="658812"/>
          </p:xfrm>
          <a:graphic>
            <a:graphicData uri="http://schemas.openxmlformats.org/presentationml/2006/ole">
              <mc:AlternateContent xmlns:mc="http://schemas.openxmlformats.org/markup-compatibility/2006">
                <mc:Choice xmlns:v="urn:schemas-microsoft-com:vml" Requires="v">
                  <p:oleObj spid="_x0000_s99353" name="Equation" r:id="rId10" imgW="596641" imgH="304668" progId="Equation.3">
                    <p:embed/>
                  </p:oleObj>
                </mc:Choice>
                <mc:Fallback>
                  <p:oleObj name="Equation" r:id="rId10" imgW="596641" imgH="304668" progId="Equation.3">
                    <p:embed/>
                    <p:pic>
                      <p:nvPicPr>
                        <p:cNvPr id="0"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62646" y="2551110"/>
                          <a:ext cx="1392238" cy="658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 name="Rectangle 173"/>
            <p:cNvSpPr/>
            <p:nvPr/>
          </p:nvSpPr>
          <p:spPr>
            <a:xfrm>
              <a:off x="774648" y="2604012"/>
              <a:ext cx="7777270" cy="1372683"/>
            </a:xfrm>
            <a:prstGeom prst="rect">
              <a:avLst/>
            </a:prstGeom>
          </p:spPr>
          <p:txBody>
            <a:bodyPr wrap="square">
              <a:spAutoFit/>
            </a:bodyPr>
            <a:lstStyle/>
            <a:p>
              <a:pPr marL="514350" lvl="0" indent="-514350" fontAlgn="auto">
                <a:spcBef>
                  <a:spcPct val="20000"/>
                </a:spcBef>
                <a:spcAft>
                  <a:spcPts val="0"/>
                </a:spcAft>
                <a:buClr>
                  <a:schemeClr val="accent3"/>
                </a:buClr>
                <a:buSzPct val="95000"/>
                <a:buFont typeface="Arial" pitchFamily="34" charset="0"/>
                <a:buChar char="•"/>
              </a:pPr>
              <a:r>
                <a:rPr lang="en-US" sz="2600" dirty="0" smtClean="0">
                  <a:latin typeface="+mn-lt"/>
                  <a:ea typeface="Cambria Math" pitchFamily="18" charset="0"/>
                </a:rPr>
                <a:t>The angular frequency will be</a:t>
              </a:r>
              <a:endParaRPr lang="en-US" sz="2600" i="1" dirty="0" smtClean="0">
                <a:latin typeface="+mn-lt"/>
                <a:ea typeface="Cambria Math" pitchFamily="18" charset="0"/>
              </a:endParaRPr>
            </a:p>
            <a:p>
              <a:pPr marL="514350" lvl="0" indent="-514350" fontAlgn="auto">
                <a:spcBef>
                  <a:spcPct val="20000"/>
                </a:spcBef>
                <a:spcAft>
                  <a:spcPts val="0"/>
                </a:spcAft>
                <a:buClr>
                  <a:schemeClr val="accent3"/>
                </a:buClr>
                <a:buSzPct val="95000"/>
                <a:buFont typeface="Arial" pitchFamily="34" charset="0"/>
                <a:buChar char="•"/>
              </a:pPr>
              <a:r>
                <a:rPr lang="en-US" sz="2600" dirty="0" smtClean="0">
                  <a:latin typeface="+mn-lt"/>
                  <a:ea typeface="Cambria Math" pitchFamily="18" charset="0"/>
                </a:rPr>
                <a:t>An arbitrary periodic function can be expressed as a sum of </a:t>
              </a:r>
              <a:r>
                <a:rPr lang="en-US" sz="2600" i="1" dirty="0" smtClean="0">
                  <a:latin typeface="+mn-lt"/>
                  <a:ea typeface="Cambria Math" pitchFamily="18" charset="0"/>
                </a:rPr>
                <a:t>sin </a:t>
              </a:r>
              <a:r>
                <a:rPr lang="en-US" sz="2600" dirty="0" smtClean="0">
                  <a:latin typeface="+mn-lt"/>
                  <a:ea typeface="Cambria Math" pitchFamily="18" charset="0"/>
                </a:rPr>
                <a:t>and </a:t>
              </a:r>
              <a:r>
                <a:rPr lang="en-US" sz="2600" i="1" dirty="0" smtClean="0">
                  <a:latin typeface="+mn-lt"/>
                  <a:ea typeface="Cambria Math" pitchFamily="18" charset="0"/>
                </a:rPr>
                <a:t>cos</a:t>
              </a:r>
              <a:r>
                <a:rPr lang="en-US" sz="2600" dirty="0" smtClean="0">
                  <a:latin typeface="+mn-lt"/>
                  <a:ea typeface="Cambria Math" pitchFamily="18" charset="0"/>
                </a:rPr>
                <a:t> functions:</a:t>
              </a:r>
            </a:p>
          </p:txBody>
        </p:sp>
      </p:grpSp>
      <p:sp>
        <p:nvSpPr>
          <p:cNvPr id="993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1" name="Group 200"/>
          <p:cNvGrpSpPr/>
          <p:nvPr/>
        </p:nvGrpSpPr>
        <p:grpSpPr>
          <a:xfrm>
            <a:off x="2417733" y="1493811"/>
            <a:ext cx="3052804" cy="1606572"/>
            <a:chOff x="5338772" y="1420785"/>
            <a:chExt cx="3052804" cy="1606572"/>
          </a:xfrm>
        </p:grpSpPr>
        <p:grpSp>
          <p:nvGrpSpPr>
            <p:cNvPr id="198" name="Group 197"/>
            <p:cNvGrpSpPr/>
            <p:nvPr/>
          </p:nvGrpSpPr>
          <p:grpSpPr>
            <a:xfrm>
              <a:off x="5338774" y="2078018"/>
              <a:ext cx="2263805" cy="839801"/>
              <a:chOff x="5338774" y="2078018"/>
              <a:chExt cx="2263805" cy="839801"/>
            </a:xfrm>
          </p:grpSpPr>
          <p:cxnSp>
            <p:nvCxnSpPr>
              <p:cNvPr id="183" name="Straight Connector 182"/>
              <p:cNvCxnSpPr/>
              <p:nvPr/>
            </p:nvCxnSpPr>
            <p:spPr>
              <a:xfrm rot="16200000" flipH="1">
                <a:off x="5201849" y="2214943"/>
                <a:ext cx="839799" cy="565950"/>
              </a:xfrm>
              <a:prstGeom prst="line">
                <a:avLst/>
              </a:prstGeom>
              <a:ln w="22225"/>
            </p:spPr>
            <p:style>
              <a:lnRef idx="2">
                <a:schemeClr val="accent1"/>
              </a:lnRef>
              <a:fillRef idx="0">
                <a:schemeClr val="accent1"/>
              </a:fillRef>
              <a:effectRef idx="1">
                <a:schemeClr val="accent1"/>
              </a:effectRef>
              <a:fontRef idx="minor">
                <a:schemeClr val="tx1"/>
              </a:fontRef>
            </p:style>
          </p:cxnSp>
          <p:cxnSp>
            <p:nvCxnSpPr>
              <p:cNvPr id="185" name="Straight Connector 184"/>
              <p:cNvCxnSpPr>
                <a:endCxn id="180" idx="2"/>
              </p:cNvCxnSpPr>
              <p:nvPr/>
            </p:nvCxnSpPr>
            <p:spPr>
              <a:xfrm rot="5400000" flipH="1" flipV="1">
                <a:off x="5767800" y="2214943"/>
                <a:ext cx="839799" cy="565952"/>
              </a:xfrm>
              <a:prstGeom prst="line">
                <a:avLst/>
              </a:prstGeom>
              <a:ln w="22225"/>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p:nvCxnSpPr>
            <p:spPr>
              <a:xfrm rot="16200000" flipH="1">
                <a:off x="6333752" y="2214944"/>
                <a:ext cx="839799" cy="565951"/>
              </a:xfrm>
              <a:prstGeom prst="line">
                <a:avLst/>
              </a:prstGeom>
              <a:ln w="22225"/>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p:nvCxnSpPr>
            <p:spPr>
              <a:xfrm rot="5400000" flipH="1" flipV="1">
                <a:off x="6899703" y="2214943"/>
                <a:ext cx="839799" cy="565952"/>
              </a:xfrm>
              <a:prstGeom prst="line">
                <a:avLst/>
              </a:prstGeom>
              <a:ln w="22225"/>
            </p:spPr>
            <p:style>
              <a:lnRef idx="2">
                <a:schemeClr val="accent1"/>
              </a:lnRef>
              <a:fillRef idx="0">
                <a:schemeClr val="accent1"/>
              </a:fillRef>
              <a:effectRef idx="1">
                <a:schemeClr val="accent1"/>
              </a:effectRef>
              <a:fontRef idx="minor">
                <a:schemeClr val="tx1"/>
              </a:fontRef>
            </p:style>
          </p:cxnSp>
        </p:grpSp>
        <p:grpSp>
          <p:nvGrpSpPr>
            <p:cNvPr id="200" name="Group 199"/>
            <p:cNvGrpSpPr/>
            <p:nvPr/>
          </p:nvGrpSpPr>
          <p:grpSpPr>
            <a:xfrm>
              <a:off x="5338773" y="2443149"/>
              <a:ext cx="3052803" cy="304800"/>
              <a:chOff x="5338773" y="2443149"/>
              <a:chExt cx="3052803" cy="304800"/>
            </a:xfrm>
          </p:grpSpPr>
          <p:cxnSp>
            <p:nvCxnSpPr>
              <p:cNvPr id="177" name="Straight Connector 176"/>
              <p:cNvCxnSpPr/>
              <p:nvPr/>
            </p:nvCxnSpPr>
            <p:spPr>
              <a:xfrm rot="10800000">
                <a:off x="5338773" y="2589201"/>
                <a:ext cx="2880000" cy="1588"/>
              </a:xfrm>
              <a:prstGeom prst="line">
                <a:avLst/>
              </a:prstGeom>
              <a:ln>
                <a:headEnd type="arrow"/>
                <a:tailEnd type="none"/>
              </a:ln>
            </p:spPr>
            <p:style>
              <a:lnRef idx="1">
                <a:schemeClr val="accent2"/>
              </a:lnRef>
              <a:fillRef idx="0">
                <a:schemeClr val="accent2"/>
              </a:fillRef>
              <a:effectRef idx="0">
                <a:schemeClr val="accent2"/>
              </a:effectRef>
              <a:fontRef idx="minor">
                <a:schemeClr val="tx1"/>
              </a:fontRef>
            </p:style>
          </p:cxnSp>
          <p:pic>
            <p:nvPicPr>
              <p:cNvPr id="99338" name="Picture 10"/>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8296326" y="2443149"/>
                <a:ext cx="95250" cy="304800"/>
              </a:xfrm>
              <a:prstGeom prst="rect">
                <a:avLst/>
              </a:prstGeom>
              <a:noFill/>
            </p:spPr>
          </p:pic>
        </p:grpSp>
        <p:grpSp>
          <p:nvGrpSpPr>
            <p:cNvPr id="199" name="Group 198"/>
            <p:cNvGrpSpPr/>
            <p:nvPr/>
          </p:nvGrpSpPr>
          <p:grpSpPr>
            <a:xfrm>
              <a:off x="5338772" y="1420785"/>
              <a:ext cx="465139" cy="1606572"/>
              <a:chOff x="5338772" y="1420785"/>
              <a:chExt cx="465139" cy="1606572"/>
            </a:xfrm>
          </p:grpSpPr>
          <p:cxnSp>
            <p:nvCxnSpPr>
              <p:cNvPr id="176" name="Straight Connector 175"/>
              <p:cNvCxnSpPr/>
              <p:nvPr/>
            </p:nvCxnSpPr>
            <p:spPr>
              <a:xfrm rot="16200000" flipH="1">
                <a:off x="4537353" y="2222204"/>
                <a:ext cx="1606572" cy="3733"/>
              </a:xfrm>
              <a:prstGeom prst="line">
                <a:avLst/>
              </a:prstGeom>
              <a:ln>
                <a:headEnd type="arrow"/>
              </a:ln>
            </p:spPr>
            <p:style>
              <a:lnRef idx="1">
                <a:schemeClr val="accent2"/>
              </a:lnRef>
              <a:fillRef idx="0">
                <a:schemeClr val="accent2"/>
              </a:fillRef>
              <a:effectRef idx="0">
                <a:schemeClr val="accent2"/>
              </a:effectRef>
              <a:fontRef idx="minor">
                <a:schemeClr val="tx1"/>
              </a:fontRef>
            </p:style>
          </p:cxnSp>
          <p:pic>
            <p:nvPicPr>
              <p:cNvPr id="99340" name="Picture 12"/>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375286" y="1822428"/>
                <a:ext cx="428625" cy="304800"/>
              </a:xfrm>
              <a:prstGeom prst="rect">
                <a:avLst/>
              </a:prstGeom>
              <a:noFill/>
            </p:spPr>
          </p:pic>
        </p:grpSp>
      </p:grpSp>
      <p:sp>
        <p:nvSpPr>
          <p:cNvPr id="993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42" name="Picture 14"/>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1103265" y="1631931"/>
            <a:ext cx="523875" cy="409575"/>
          </a:xfrm>
          <a:prstGeom prst="rect">
            <a:avLst/>
          </a:prstGeom>
          <a:noFill/>
        </p:spPr>
      </p:pic>
      <p:sp>
        <p:nvSpPr>
          <p:cNvPr id="188" name="Slide Number Placeholder 187"/>
          <p:cNvSpPr>
            <a:spLocks noGrp="1"/>
          </p:cNvSpPr>
          <p:nvPr>
            <p:ph type="sldNum" sz="quarter" idx="12"/>
          </p:nvPr>
        </p:nvSpPr>
        <p:spPr/>
        <p:txBody>
          <a:bodyPr/>
          <a:lstStyle/>
          <a:p>
            <a:pPr>
              <a:defRPr/>
            </a:pPr>
            <a:fld id="{FCB2EC2F-79A6-42C2-B4C5-0483EF9F552B}" type="slidenum">
              <a:rPr lang="en-US" smtClean="0"/>
              <a:pPr>
                <a:defRPr/>
              </a:pPr>
              <a:t>42</a:t>
            </a:fld>
            <a:endParaRPr lang="en-US" dirty="0"/>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518" y="836577"/>
            <a:ext cx="8288451" cy="547695"/>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Example:</a:t>
            </a: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93" name="Group 192"/>
          <p:cNvGrpSpPr/>
          <p:nvPr/>
        </p:nvGrpSpPr>
        <p:grpSpPr>
          <a:xfrm>
            <a:off x="909606" y="1311246"/>
            <a:ext cx="8007441" cy="5368974"/>
            <a:chOff x="909606" y="1382709"/>
            <a:chExt cx="8007441" cy="5368974"/>
          </a:xfrm>
        </p:grpSpPr>
        <p:graphicFrame>
          <p:nvGraphicFramePr>
            <p:cNvPr id="104450" name="Object 2"/>
            <p:cNvGraphicFramePr>
              <a:graphicFrameLocks noChangeAspect="1"/>
            </p:cNvGraphicFramePr>
            <p:nvPr/>
          </p:nvGraphicFramePr>
          <p:xfrm>
            <a:off x="1395369" y="1382709"/>
            <a:ext cx="5091113" cy="1754187"/>
          </p:xfrm>
          <a:graphic>
            <a:graphicData uri="http://schemas.openxmlformats.org/presentationml/2006/ole">
              <mc:AlternateContent xmlns:mc="http://schemas.openxmlformats.org/markup-compatibility/2006">
                <mc:Choice xmlns:v="urn:schemas-microsoft-com:vml" Requires="v">
                  <p:oleObj spid="_x0000_s104462" name="Equation" r:id="rId3" imgW="2184400" imgH="812800" progId="Equation.3">
                    <p:embed/>
                  </p:oleObj>
                </mc:Choice>
                <mc:Fallback>
                  <p:oleObj name="Equation" r:id="rId3" imgW="2184400" imgH="812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369" y="1382709"/>
                          <a:ext cx="5091113" cy="175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1" name="Object 6"/>
            <p:cNvGraphicFramePr>
              <a:graphicFrameLocks noChangeAspect="1"/>
            </p:cNvGraphicFramePr>
            <p:nvPr/>
          </p:nvGraphicFramePr>
          <p:xfrm>
            <a:off x="909606" y="3256010"/>
            <a:ext cx="1362075" cy="3495673"/>
          </p:xfrm>
          <a:graphic>
            <a:graphicData uri="http://schemas.openxmlformats.org/presentationml/2006/ole">
              <mc:AlternateContent xmlns:mc="http://schemas.openxmlformats.org/markup-compatibility/2006">
                <mc:Choice xmlns:v="urn:schemas-microsoft-com:vml" Requires="v">
                  <p:oleObj spid="_x0000_s104463" name="Equation" r:id="rId5" imgW="584200" imgH="1701800" progId="Equation.3">
                    <p:embed/>
                  </p:oleObj>
                </mc:Choice>
                <mc:Fallback>
                  <p:oleObj name="Equation" r:id="rId5" imgW="584200" imgH="17018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9606" y="3256010"/>
                          <a:ext cx="1362075" cy="34956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452" name="Object 4"/>
            <p:cNvGraphicFramePr>
              <a:graphicFrameLocks noChangeAspect="1"/>
            </p:cNvGraphicFramePr>
            <p:nvPr/>
          </p:nvGraphicFramePr>
          <p:xfrm>
            <a:off x="2579747" y="4357713"/>
            <a:ext cx="6337300" cy="933450"/>
          </p:xfrm>
          <a:graphic>
            <a:graphicData uri="http://schemas.openxmlformats.org/presentationml/2006/ole">
              <mc:AlternateContent xmlns:mc="http://schemas.openxmlformats.org/markup-compatibility/2006">
                <mc:Choice xmlns:v="urn:schemas-microsoft-com:vml" Requires="v">
                  <p:oleObj spid="_x0000_s104464" name="Equation" r:id="rId7" imgW="2717800" imgH="431800" progId="Equation.3">
                    <p:embed/>
                  </p:oleObj>
                </mc:Choice>
                <mc:Fallback>
                  <p:oleObj name="Equation" r:id="rId7" imgW="2717800" imgH="4318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9747" y="4357713"/>
                          <a:ext cx="633730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7" name="Slide Number Placeholder 146"/>
          <p:cNvSpPr>
            <a:spLocks noGrp="1"/>
          </p:cNvSpPr>
          <p:nvPr>
            <p:ph type="sldNum" sz="quarter" idx="12"/>
          </p:nvPr>
        </p:nvSpPr>
        <p:spPr/>
        <p:txBody>
          <a:bodyPr/>
          <a:lstStyle/>
          <a:p>
            <a:pPr>
              <a:defRPr/>
            </a:pPr>
            <a:fld id="{FCB2EC2F-79A6-42C2-B4C5-0483EF9F552B}" type="slidenum">
              <a:rPr lang="en-US" smtClean="0"/>
              <a:pPr>
                <a:defRPr/>
              </a:pPr>
              <a:t>43</a:t>
            </a:fld>
            <a:endParaRPr lang="en-US" dirty="0"/>
          </a:p>
        </p:txBody>
      </p:sp>
      <p:sp>
        <p:nvSpPr>
          <p:cNvPr id="148" name="Right Arrow 147"/>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518" y="836577"/>
            <a:ext cx="8288451" cy="547695"/>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Example:</a:t>
            </a: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4450" name="Object 2"/>
          <p:cNvGraphicFramePr>
            <a:graphicFrameLocks noChangeAspect="1"/>
          </p:cNvGraphicFramePr>
          <p:nvPr/>
        </p:nvGraphicFramePr>
        <p:xfrm>
          <a:off x="1395369" y="1165194"/>
          <a:ext cx="5091113" cy="1754187"/>
        </p:xfrm>
        <a:graphic>
          <a:graphicData uri="http://schemas.openxmlformats.org/presentationml/2006/ole">
            <mc:AlternateContent xmlns:mc="http://schemas.openxmlformats.org/markup-compatibility/2006">
              <mc:Choice xmlns:v="urn:schemas-microsoft-com:vml" Requires="v">
                <p:oleObj spid="_x0000_s106511" name="Equation" r:id="rId3" imgW="2184400" imgH="812800" progId="">
                  <p:embed/>
                </p:oleObj>
              </mc:Choice>
              <mc:Fallback>
                <p:oleObj name="Equation" r:id="rId3" imgW="2184400" imgH="8128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369" y="1165194"/>
                        <a:ext cx="5091113" cy="175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8" name="Group 147"/>
          <p:cNvGrpSpPr/>
          <p:nvPr/>
        </p:nvGrpSpPr>
        <p:grpSpPr>
          <a:xfrm>
            <a:off x="373005" y="3078175"/>
            <a:ext cx="8518583" cy="2709865"/>
            <a:chOff x="373005" y="3078175"/>
            <a:chExt cx="8518583" cy="2709865"/>
          </a:xfrm>
        </p:grpSpPr>
        <p:graphicFrame>
          <p:nvGraphicFramePr>
            <p:cNvPr id="104452" name="Object 4"/>
            <p:cNvGraphicFramePr>
              <a:graphicFrameLocks noChangeAspect="1"/>
            </p:cNvGraphicFramePr>
            <p:nvPr/>
          </p:nvGraphicFramePr>
          <p:xfrm>
            <a:off x="373005" y="3078175"/>
            <a:ext cx="3257550" cy="1263650"/>
          </p:xfrm>
          <a:graphic>
            <a:graphicData uri="http://schemas.openxmlformats.org/presentationml/2006/ole">
              <mc:AlternateContent xmlns:mc="http://schemas.openxmlformats.org/markup-compatibility/2006">
                <mc:Choice xmlns:v="urn:schemas-microsoft-com:vml" Requires="v">
                  <p:oleObj spid="_x0000_s106512" name="Equation" r:id="rId5" imgW="1396394" imgH="583947" progId="Equation.3">
                    <p:embed/>
                  </p:oleObj>
                </mc:Choice>
                <mc:Fallback>
                  <p:oleObj name="Equation" r:id="rId5" imgW="1396394" imgH="583947"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005" y="3078175"/>
                          <a:ext cx="325755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01" name="Object 4"/>
            <p:cNvGraphicFramePr>
              <a:graphicFrameLocks noChangeAspect="1"/>
            </p:cNvGraphicFramePr>
            <p:nvPr/>
          </p:nvGraphicFramePr>
          <p:xfrm>
            <a:off x="747713" y="4524390"/>
            <a:ext cx="8143875" cy="1263650"/>
          </p:xfrm>
          <a:graphic>
            <a:graphicData uri="http://schemas.openxmlformats.org/presentationml/2006/ole">
              <mc:AlternateContent xmlns:mc="http://schemas.openxmlformats.org/markup-compatibility/2006">
                <mc:Choice xmlns:v="urn:schemas-microsoft-com:vml" Requires="v">
                  <p:oleObj spid="_x0000_s106513" name="Equation" r:id="rId7" imgW="3492500" imgH="584200" progId="Equation.3">
                    <p:embed/>
                  </p:oleObj>
                </mc:Choice>
                <mc:Fallback>
                  <p:oleObj name="Equation" r:id="rId7" imgW="3492500" imgH="5842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7713" y="4524390"/>
                          <a:ext cx="8143875"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7" name="Slide Number Placeholder 146"/>
          <p:cNvSpPr>
            <a:spLocks noGrp="1"/>
          </p:cNvSpPr>
          <p:nvPr>
            <p:ph type="sldNum" sz="quarter" idx="12"/>
          </p:nvPr>
        </p:nvSpPr>
        <p:spPr/>
        <p:txBody>
          <a:bodyPr/>
          <a:lstStyle/>
          <a:p>
            <a:pPr>
              <a:defRPr/>
            </a:pPr>
            <a:fld id="{FCB2EC2F-79A6-42C2-B4C5-0483EF9F552B}" type="slidenum">
              <a:rPr lang="en-US" smtClean="0"/>
              <a:pPr>
                <a:defRPr/>
              </a:pPr>
              <a:t>44</a:t>
            </a:fld>
            <a:endParaRPr lang="en-US" dirty="0"/>
          </a:p>
        </p:txBody>
      </p:sp>
      <p:sp>
        <p:nvSpPr>
          <p:cNvPr id="149" name="Right Arrow 148"/>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29" name="Rectangle 9"/>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32"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35" name="Rectangle 15"/>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57" name="Group 156"/>
          <p:cNvGrpSpPr/>
          <p:nvPr/>
        </p:nvGrpSpPr>
        <p:grpSpPr>
          <a:xfrm>
            <a:off x="584200" y="1106473"/>
            <a:ext cx="8085138" cy="3221047"/>
            <a:chOff x="584200" y="1106473"/>
            <a:chExt cx="8085138" cy="3221047"/>
          </a:xfrm>
        </p:grpSpPr>
        <p:graphicFrame>
          <p:nvGraphicFramePr>
            <p:cNvPr id="107525" name="Object 5"/>
            <p:cNvGraphicFramePr>
              <a:graphicFrameLocks noChangeAspect="1"/>
            </p:cNvGraphicFramePr>
            <p:nvPr/>
          </p:nvGraphicFramePr>
          <p:xfrm>
            <a:off x="584200" y="1106473"/>
            <a:ext cx="8085138" cy="1263650"/>
          </p:xfrm>
          <a:graphic>
            <a:graphicData uri="http://schemas.openxmlformats.org/presentationml/2006/ole">
              <mc:AlternateContent xmlns:mc="http://schemas.openxmlformats.org/markup-compatibility/2006">
                <mc:Choice xmlns:v="urn:schemas-microsoft-com:vml" Requires="v">
                  <p:oleObj spid="_x0000_s108566" name="Equation" r:id="rId3" imgW="3467100" imgH="584200" progId="Equation.3">
                    <p:embed/>
                  </p:oleObj>
                </mc:Choice>
                <mc:Fallback>
                  <p:oleObj name="Equation" r:id="rId3" imgW="3467100" imgH="584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200" y="1106473"/>
                          <a:ext cx="8085138"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26" name="Object 6"/>
            <p:cNvGraphicFramePr>
              <a:graphicFrameLocks noChangeAspect="1"/>
            </p:cNvGraphicFramePr>
            <p:nvPr/>
          </p:nvGraphicFramePr>
          <p:xfrm>
            <a:off x="960494" y="3063870"/>
            <a:ext cx="7700962" cy="1263650"/>
          </p:xfrm>
          <a:graphic>
            <a:graphicData uri="http://schemas.openxmlformats.org/presentationml/2006/ole">
              <mc:AlternateContent xmlns:mc="http://schemas.openxmlformats.org/markup-compatibility/2006">
                <mc:Choice xmlns:v="urn:schemas-microsoft-com:vml" Requires="v">
                  <p:oleObj spid="_x0000_s108567" name="Equation" r:id="rId5" imgW="3302000" imgH="584200" progId="Equation.3">
                    <p:embed/>
                  </p:oleObj>
                </mc:Choice>
                <mc:Fallback>
                  <p:oleObj name="Equation" r:id="rId5" imgW="3302000" imgH="5842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0494" y="3063870"/>
                          <a:ext cx="7700962"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6" name="Group 155"/>
            <p:cNvGrpSpPr/>
            <p:nvPr/>
          </p:nvGrpSpPr>
          <p:grpSpPr>
            <a:xfrm>
              <a:off x="6723111" y="2351067"/>
              <a:ext cx="1609728" cy="657234"/>
              <a:chOff x="6723111" y="2351067"/>
              <a:chExt cx="1609728" cy="657234"/>
            </a:xfrm>
          </p:grpSpPr>
          <p:pic>
            <p:nvPicPr>
              <p:cNvPr id="107533"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42189" y="2589201"/>
                <a:ext cx="1390650" cy="419100"/>
              </a:xfrm>
              <a:prstGeom prst="rect">
                <a:avLst/>
              </a:prstGeom>
              <a:noFill/>
            </p:spPr>
          </p:pic>
          <p:cxnSp>
            <p:nvCxnSpPr>
              <p:cNvPr id="160" name="Curved Connector 159"/>
              <p:cNvCxnSpPr>
                <a:stCxn id="107533" idx="1"/>
              </p:cNvCxnSpPr>
              <p:nvPr/>
            </p:nvCxnSpPr>
            <p:spPr>
              <a:xfrm rot="10800000">
                <a:off x="6723111" y="2351067"/>
                <a:ext cx="219078" cy="447684"/>
              </a:xfrm>
              <a:prstGeom prst="curvedConnector2">
                <a:avLst/>
              </a:prstGeom>
              <a:ln w="158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55" name="Group 154"/>
          <p:cNvGrpSpPr/>
          <p:nvPr/>
        </p:nvGrpSpPr>
        <p:grpSpPr>
          <a:xfrm>
            <a:off x="628596" y="4695854"/>
            <a:ext cx="6827931" cy="887413"/>
            <a:chOff x="628596" y="4695854"/>
            <a:chExt cx="6827931" cy="887413"/>
          </a:xfrm>
        </p:grpSpPr>
        <p:graphicFrame>
          <p:nvGraphicFramePr>
            <p:cNvPr id="107536" name="Object 4"/>
            <p:cNvGraphicFramePr>
              <a:graphicFrameLocks noChangeAspect="1"/>
            </p:cNvGraphicFramePr>
            <p:nvPr/>
          </p:nvGraphicFramePr>
          <p:xfrm>
            <a:off x="628596" y="4732367"/>
            <a:ext cx="1184275" cy="850900"/>
          </p:xfrm>
          <a:graphic>
            <a:graphicData uri="http://schemas.openxmlformats.org/presentationml/2006/ole">
              <mc:AlternateContent xmlns:mc="http://schemas.openxmlformats.org/markup-compatibility/2006">
                <mc:Choice xmlns:v="urn:schemas-microsoft-com:vml" Requires="v">
                  <p:oleObj spid="_x0000_s108568" name="Equation" r:id="rId8" imgW="507780" imgH="393529" progId="Equation.3">
                    <p:embed/>
                  </p:oleObj>
                </mc:Choice>
                <mc:Fallback>
                  <p:oleObj name="Equation" r:id="rId8" imgW="507780" imgH="393529"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596" y="4732367"/>
                          <a:ext cx="118427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37" name="Object 4"/>
            <p:cNvGraphicFramePr>
              <a:graphicFrameLocks noChangeAspect="1"/>
            </p:cNvGraphicFramePr>
            <p:nvPr/>
          </p:nvGraphicFramePr>
          <p:xfrm>
            <a:off x="2378070" y="4732367"/>
            <a:ext cx="1865313" cy="850900"/>
          </p:xfrm>
          <a:graphic>
            <a:graphicData uri="http://schemas.openxmlformats.org/presentationml/2006/ole">
              <mc:AlternateContent xmlns:mc="http://schemas.openxmlformats.org/markup-compatibility/2006">
                <mc:Choice xmlns:v="urn:schemas-microsoft-com:vml" Requires="v">
                  <p:oleObj spid="_x0000_s108569" name="Equation" r:id="rId10" imgW="799753" imgH="393529" progId="Equation.3">
                    <p:embed/>
                  </p:oleObj>
                </mc:Choice>
                <mc:Fallback>
                  <p:oleObj name="Equation" r:id="rId10" imgW="799753" imgH="393529" progId="Equation.3">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78070" y="4732367"/>
                          <a:ext cx="1865313"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38" name="Object 4"/>
            <p:cNvGraphicFramePr>
              <a:graphicFrameLocks noChangeAspect="1"/>
            </p:cNvGraphicFramePr>
            <p:nvPr/>
          </p:nvGraphicFramePr>
          <p:xfrm>
            <a:off x="4760952" y="4695854"/>
            <a:ext cx="2695575" cy="850900"/>
          </p:xfrm>
          <a:graphic>
            <a:graphicData uri="http://schemas.openxmlformats.org/presentationml/2006/ole">
              <mc:AlternateContent xmlns:mc="http://schemas.openxmlformats.org/markup-compatibility/2006">
                <mc:Choice xmlns:v="urn:schemas-microsoft-com:vml" Requires="v">
                  <p:oleObj spid="_x0000_s108570" name="Equation" r:id="rId12" imgW="1155700" imgH="393700" progId="Equation.3">
                    <p:embed/>
                  </p:oleObj>
                </mc:Choice>
                <mc:Fallback>
                  <p:oleObj name="Equation" r:id="rId12" imgW="1155700" imgH="393700" progId="Equation.3">
                    <p:embed/>
                    <p:pic>
                      <p:nvPicPr>
                        <p:cNvPr id="0"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0952" y="4695854"/>
                          <a:ext cx="269557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8" name="Slide Number Placeholder 157"/>
          <p:cNvSpPr>
            <a:spLocks noGrp="1"/>
          </p:cNvSpPr>
          <p:nvPr>
            <p:ph type="sldNum" sz="quarter" idx="12"/>
          </p:nvPr>
        </p:nvSpPr>
        <p:spPr/>
        <p:txBody>
          <a:bodyPr/>
          <a:lstStyle/>
          <a:p>
            <a:pPr>
              <a:defRPr/>
            </a:pPr>
            <a:fld id="{FCB2EC2F-79A6-42C2-B4C5-0483EF9F552B}" type="slidenum">
              <a:rPr lang="en-US" smtClean="0"/>
              <a:pPr>
                <a:defRPr/>
              </a:pPr>
              <a:t>45</a:t>
            </a:fld>
            <a:endParaRPr lang="en-US" dirty="0"/>
          </a:p>
        </p:txBody>
      </p:sp>
      <p:sp>
        <p:nvSpPr>
          <p:cNvPr id="159" name="Right Arrow 158"/>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29" name="Rectangle 9"/>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32" name="Rectangle 12"/>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535" name="Rectangle 15"/>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78" name="Group 177"/>
          <p:cNvGrpSpPr/>
          <p:nvPr/>
        </p:nvGrpSpPr>
        <p:grpSpPr>
          <a:xfrm>
            <a:off x="665109" y="690525"/>
            <a:ext cx="4491099" cy="2409858"/>
            <a:chOff x="665109" y="507960"/>
            <a:chExt cx="4491099" cy="2409858"/>
          </a:xfrm>
        </p:grpSpPr>
        <p:graphicFrame>
          <p:nvGraphicFramePr>
            <p:cNvPr id="107525" name="Object 5"/>
            <p:cNvGraphicFramePr>
              <a:graphicFrameLocks noChangeAspect="1"/>
            </p:cNvGraphicFramePr>
            <p:nvPr/>
          </p:nvGraphicFramePr>
          <p:xfrm>
            <a:off x="665109" y="507960"/>
            <a:ext cx="3494088" cy="1154112"/>
          </p:xfrm>
          <a:graphic>
            <a:graphicData uri="http://schemas.openxmlformats.org/presentationml/2006/ole">
              <mc:AlternateContent xmlns:mc="http://schemas.openxmlformats.org/markup-compatibility/2006">
                <mc:Choice xmlns:v="urn:schemas-microsoft-com:vml" Requires="v">
                  <p:oleObj spid="_x0000_s107558" name="Equation" r:id="rId3" imgW="1497950" imgH="533169" progId="Equation.3">
                    <p:embed/>
                  </p:oleObj>
                </mc:Choice>
                <mc:Fallback>
                  <p:oleObj name="Equation" r:id="rId3" imgW="1497950" imgH="533169" progId="Equation.3">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109" y="507960"/>
                          <a:ext cx="3494088" cy="1154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1" name="Object 5"/>
            <p:cNvGraphicFramePr>
              <a:graphicFrameLocks noChangeAspect="1"/>
            </p:cNvGraphicFramePr>
            <p:nvPr/>
          </p:nvGraphicFramePr>
          <p:xfrm>
            <a:off x="1069983" y="1736718"/>
            <a:ext cx="4086225" cy="1181100"/>
          </p:xfrm>
          <a:graphic>
            <a:graphicData uri="http://schemas.openxmlformats.org/presentationml/2006/ole">
              <mc:AlternateContent xmlns:mc="http://schemas.openxmlformats.org/markup-compatibility/2006">
                <mc:Choice xmlns:v="urn:schemas-microsoft-com:vml" Requires="v">
                  <p:oleObj spid="_x0000_s107559" name="Equation" r:id="rId5" imgW="1752600" imgH="546100" progId="Equation.3">
                    <p:embed/>
                  </p:oleObj>
                </mc:Choice>
                <mc:Fallback>
                  <p:oleObj name="Equation" r:id="rId5" imgW="1752600" imgH="546100" progId="Equation.3">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983" y="1736718"/>
                          <a:ext cx="4086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2" name="Rectangle 171"/>
          <p:cNvSpPr/>
          <p:nvPr/>
        </p:nvSpPr>
        <p:spPr>
          <a:xfrm>
            <a:off x="628596" y="3136896"/>
            <a:ext cx="7777270" cy="97257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514350" lvl="0" indent="-514350" fontAlgn="auto">
              <a:spcBef>
                <a:spcPct val="20000"/>
              </a:spcBef>
              <a:spcAft>
                <a:spcPts val="0"/>
              </a:spcAft>
              <a:buClr>
                <a:schemeClr val="accent3"/>
              </a:buClr>
              <a:buSzPct val="95000"/>
            </a:pP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Cambria Math" pitchFamily="18" charset="0"/>
              </a:rPr>
              <a:t>The </a:t>
            </a:r>
            <a:r>
              <a:rPr lang="en-US"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sin</a:t>
            </a:r>
            <a:r>
              <a:rPr lang="el-GR"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ω</a:t>
            </a:r>
            <a:r>
              <a:rPr lang="en-US"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t</a:t>
            </a: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  </a:t>
            </a: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Cambria Math" pitchFamily="18" charset="0"/>
              </a:rPr>
              <a:t>term vanishes at both limits.</a:t>
            </a:r>
            <a:endParaRPr lang="en-US"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Cambria Math" pitchFamily="18" charset="0"/>
            </a:endParaRPr>
          </a:p>
          <a:p>
            <a:pPr marL="514350" lvl="0" indent="-514350" fontAlgn="auto">
              <a:spcBef>
                <a:spcPct val="20000"/>
              </a:spcBef>
              <a:spcAft>
                <a:spcPts val="0"/>
              </a:spcAft>
              <a:buClr>
                <a:schemeClr val="accent3"/>
              </a:buClr>
              <a:buSzPct val="95000"/>
            </a:pP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Cambria Math" pitchFamily="18" charset="0"/>
              </a:rPr>
              <a:t>The </a:t>
            </a:r>
            <a:r>
              <a:rPr lang="en-US" sz="2600" b="1" i="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cos</a:t>
            </a:r>
            <a:r>
              <a:rPr lang="el-GR"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ω</a:t>
            </a:r>
            <a:r>
              <a:rPr lang="en-US" sz="2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t</a:t>
            </a: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Math" pitchFamily="18" charset="0"/>
                <a:ea typeface="Cambria Math" pitchFamily="18" charset="0"/>
              </a:rPr>
              <a:t>  </a:t>
            </a: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Cambria Math" pitchFamily="18" charset="0"/>
              </a:rPr>
              <a:t>term leaves.</a:t>
            </a:r>
          </a:p>
        </p:txBody>
      </p:sp>
      <p:grpSp>
        <p:nvGrpSpPr>
          <p:cNvPr id="177" name="Group 176"/>
          <p:cNvGrpSpPr/>
          <p:nvPr/>
        </p:nvGrpSpPr>
        <p:grpSpPr>
          <a:xfrm>
            <a:off x="592138" y="4210050"/>
            <a:ext cx="5072051" cy="2213016"/>
            <a:chOff x="592138" y="3611542"/>
            <a:chExt cx="5072051" cy="2213016"/>
          </a:xfrm>
        </p:grpSpPr>
        <p:graphicFrame>
          <p:nvGraphicFramePr>
            <p:cNvPr id="107540" name="Object 5"/>
            <p:cNvGraphicFramePr>
              <a:graphicFrameLocks noChangeAspect="1"/>
            </p:cNvGraphicFramePr>
            <p:nvPr/>
          </p:nvGraphicFramePr>
          <p:xfrm>
            <a:off x="592138" y="3611542"/>
            <a:ext cx="3494087" cy="935038"/>
          </p:xfrm>
          <a:graphic>
            <a:graphicData uri="http://schemas.openxmlformats.org/presentationml/2006/ole">
              <mc:AlternateContent xmlns:mc="http://schemas.openxmlformats.org/markup-compatibility/2006">
                <mc:Choice xmlns:v="urn:schemas-microsoft-com:vml" Requires="v">
                  <p:oleObj spid="_x0000_s107560" name="Equation" r:id="rId7" imgW="1497950" imgH="431613" progId="Equation.3">
                    <p:embed/>
                  </p:oleObj>
                </mc:Choice>
                <mc:Fallback>
                  <p:oleObj name="Equation" r:id="rId7" imgW="1497950" imgH="431613" progId="Equation.3">
                    <p:embed/>
                    <p:pic>
                      <p:nvPicPr>
                        <p:cNvPr id="0"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138" y="3611542"/>
                          <a:ext cx="3494087"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6" name="Group 175"/>
            <p:cNvGrpSpPr/>
            <p:nvPr/>
          </p:nvGrpSpPr>
          <p:grpSpPr>
            <a:xfrm>
              <a:off x="1030239" y="4889520"/>
              <a:ext cx="4633950" cy="935038"/>
              <a:chOff x="1030239" y="4889520"/>
              <a:chExt cx="4633950" cy="935038"/>
            </a:xfrm>
          </p:grpSpPr>
          <p:graphicFrame>
            <p:nvGraphicFramePr>
              <p:cNvPr id="107541" name="Object 21"/>
              <p:cNvGraphicFramePr>
                <a:graphicFrameLocks noChangeAspect="1"/>
              </p:cNvGraphicFramePr>
              <p:nvPr/>
            </p:nvGraphicFramePr>
            <p:xfrm>
              <a:off x="1030239" y="4889520"/>
              <a:ext cx="2813050" cy="935038"/>
            </p:xfrm>
            <a:graphic>
              <a:graphicData uri="http://schemas.openxmlformats.org/presentationml/2006/ole">
                <mc:AlternateContent xmlns:mc="http://schemas.openxmlformats.org/markup-compatibility/2006">
                  <mc:Choice xmlns:v="urn:schemas-microsoft-com:vml" Requires="v">
                    <p:oleObj spid="_x0000_s107561" name="Equation" r:id="rId9" imgW="1206500" imgH="431800" progId="Equation.3">
                      <p:embed/>
                    </p:oleObj>
                  </mc:Choice>
                  <mc:Fallback>
                    <p:oleObj name="Equation" r:id="rId9" imgW="1206500" imgH="431800" progId="Equation.3">
                      <p:embed/>
                      <p:pic>
                        <p:nvPicPr>
                          <p:cNvPr id="0"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30239" y="4889520"/>
                            <a:ext cx="2813050"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42" name="Object 22"/>
              <p:cNvGraphicFramePr>
                <a:graphicFrameLocks noChangeAspect="1"/>
              </p:cNvGraphicFramePr>
              <p:nvPr/>
            </p:nvGraphicFramePr>
            <p:xfrm>
              <a:off x="3768714" y="4926033"/>
              <a:ext cx="1895475" cy="852487"/>
            </p:xfrm>
            <a:graphic>
              <a:graphicData uri="http://schemas.openxmlformats.org/presentationml/2006/ole">
                <mc:AlternateContent xmlns:mc="http://schemas.openxmlformats.org/markup-compatibility/2006">
                  <mc:Choice xmlns:v="urn:schemas-microsoft-com:vml" Requires="v">
                    <p:oleObj spid="_x0000_s107562" name="Equation" r:id="rId11" imgW="812447" imgH="393529" progId="Equation.3">
                      <p:embed/>
                    </p:oleObj>
                  </mc:Choice>
                  <mc:Fallback>
                    <p:oleObj name="Equation" r:id="rId11" imgW="812447" imgH="393529" progId="Equation.3">
                      <p:embed/>
                      <p:pic>
                        <p:nvPicPr>
                          <p:cNvPr id="0"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68714" y="4926033"/>
                            <a:ext cx="1895475"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156" name="Slide Number Placeholder 155"/>
          <p:cNvSpPr>
            <a:spLocks noGrp="1"/>
          </p:cNvSpPr>
          <p:nvPr>
            <p:ph type="sldNum" sz="quarter" idx="12"/>
          </p:nvPr>
        </p:nvSpPr>
        <p:spPr/>
        <p:txBody>
          <a:bodyPr/>
          <a:lstStyle/>
          <a:p>
            <a:pPr>
              <a:defRPr/>
            </a:pPr>
            <a:fld id="{FCB2EC2F-79A6-42C2-B4C5-0483EF9F552B}" type="slidenum">
              <a:rPr lang="en-US" smtClean="0"/>
              <a:pPr>
                <a:defRPr/>
              </a:pPr>
              <a:t>46</a:t>
            </a:fld>
            <a:endParaRPr lang="en-US" dirty="0"/>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Content Placeholder 2"/>
          <p:cNvSpPr txBox="1">
            <a:spLocks/>
          </p:cNvSpPr>
          <p:nvPr/>
        </p:nvSpPr>
        <p:spPr>
          <a:xfrm>
            <a:off x="482544" y="1055655"/>
            <a:ext cx="8032861" cy="2555910"/>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r>
              <a:rPr kumimoji="0" lang="en-US" sz="2600" b="0" u="none" strike="noStrike" kern="1200" cap="none" spc="0" normalizeH="0" baseline="0" noProof="0" dirty="0" smtClean="0">
                <a:ln>
                  <a:noFill/>
                </a:ln>
                <a:solidFill>
                  <a:schemeClr val="tx1"/>
                </a:solidFill>
                <a:effectLst/>
                <a:uLnTx/>
                <a:uFillTx/>
                <a:latin typeface="+mn-lt"/>
                <a:ea typeface="Cambria Math" pitchFamily="18" charset="0"/>
                <a:cs typeface="+mn-cs"/>
              </a:rPr>
              <a:t>What if </a:t>
            </a:r>
            <a:r>
              <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F(t)=0</a:t>
            </a: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  for </a:t>
            </a:r>
            <a:r>
              <a:rPr lang="en-US" sz="2600" i="1" dirty="0" smtClean="0">
                <a:latin typeface="Cambria Math" pitchFamily="18" charset="0"/>
                <a:ea typeface="Cambria Math" pitchFamily="18" charset="0"/>
                <a:cs typeface="+mn-cs"/>
              </a:rPr>
              <a:t>t&lt;0</a:t>
            </a:r>
            <a:r>
              <a:rPr lang="en-US" sz="2600" i="1" dirty="0" smtClean="0">
                <a:latin typeface="+mn-lt"/>
                <a:ea typeface="Cambria Math" pitchFamily="18" charset="0"/>
                <a:cs typeface="+mn-cs"/>
              </a:rPr>
              <a:t> ?</a:t>
            </a: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Then the methods just described will not work. But other methods will work.</a:t>
            </a: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Laplace transforms.</a:t>
            </a: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2600" dirty="0" smtClean="0">
                <a:latin typeface="+mn-lt"/>
                <a:ea typeface="Cambria Math" pitchFamily="18" charset="0"/>
                <a:cs typeface="+mn-cs"/>
              </a:rPr>
              <a:t>Numerical methods (almost always work).</a:t>
            </a: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993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91" name="Group 190"/>
          <p:cNvGrpSpPr/>
          <p:nvPr/>
        </p:nvGrpSpPr>
        <p:grpSpPr>
          <a:xfrm>
            <a:off x="1066752" y="3638551"/>
            <a:ext cx="4006898" cy="2346359"/>
            <a:chOff x="1066752" y="2981311"/>
            <a:chExt cx="4006898" cy="2346359"/>
          </a:xfrm>
        </p:grpSpPr>
        <p:grpSp>
          <p:nvGrpSpPr>
            <p:cNvPr id="190" name="Group 189"/>
            <p:cNvGrpSpPr/>
            <p:nvPr/>
          </p:nvGrpSpPr>
          <p:grpSpPr>
            <a:xfrm>
              <a:off x="1066752" y="2981311"/>
              <a:ext cx="4006898" cy="1535113"/>
              <a:chOff x="1066752" y="2798746"/>
              <a:chExt cx="4006898" cy="1535113"/>
            </a:xfrm>
          </p:grpSpPr>
          <p:pic>
            <p:nvPicPr>
              <p:cNvPr id="188"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66752" y="3311529"/>
                <a:ext cx="523875" cy="409575"/>
              </a:xfrm>
              <a:prstGeom prst="rect">
                <a:avLst/>
              </a:prstGeom>
              <a:noFill/>
            </p:spPr>
          </p:pic>
          <p:graphicFrame>
            <p:nvGraphicFramePr>
              <p:cNvPr id="109574" name="Object 2"/>
              <p:cNvGraphicFramePr>
                <a:graphicFrameLocks noChangeAspect="1"/>
              </p:cNvGraphicFramePr>
              <p:nvPr/>
            </p:nvGraphicFramePr>
            <p:xfrm>
              <a:off x="1906588" y="2798746"/>
              <a:ext cx="3167062" cy="1535113"/>
            </p:xfrm>
            <a:graphic>
              <a:graphicData uri="http://schemas.openxmlformats.org/presentationml/2006/ole">
                <mc:AlternateContent xmlns:mc="http://schemas.openxmlformats.org/markup-compatibility/2006">
                  <mc:Choice xmlns:v="urn:schemas-microsoft-com:vml" Requires="v">
                    <p:oleObj spid="_x0000_s109582" name="Equation" r:id="rId5" imgW="1358310" imgH="710891" progId="Equation.3">
                      <p:embed/>
                    </p:oleObj>
                  </mc:Choice>
                  <mc:Fallback>
                    <p:oleObj name="Equation" r:id="rId5" imgW="1358310" imgH="710891"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6588" y="2798746"/>
                            <a:ext cx="3167062" cy="153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09575" name="Object 4"/>
            <p:cNvGraphicFramePr>
              <a:graphicFrameLocks noChangeAspect="1"/>
            </p:cNvGraphicFramePr>
            <p:nvPr/>
          </p:nvGraphicFramePr>
          <p:xfrm>
            <a:off x="1760499" y="4889520"/>
            <a:ext cx="3109912" cy="438150"/>
          </p:xfrm>
          <a:graphic>
            <a:graphicData uri="http://schemas.openxmlformats.org/presentationml/2006/ole">
              <mc:AlternateContent xmlns:mc="http://schemas.openxmlformats.org/markup-compatibility/2006">
                <mc:Choice xmlns:v="urn:schemas-microsoft-com:vml" Requires="v">
                  <p:oleObj spid="_x0000_s109583" name="Equation" r:id="rId7" imgW="1333500" imgH="203200" progId="Equation.3">
                    <p:embed/>
                  </p:oleObj>
                </mc:Choice>
                <mc:Fallback>
                  <p:oleObj name="Equation" r:id="rId7" imgW="1333500" imgH="2032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0499" y="4889520"/>
                          <a:ext cx="3109912"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3" name="Slide Number Placeholder 172"/>
          <p:cNvSpPr>
            <a:spLocks noGrp="1"/>
          </p:cNvSpPr>
          <p:nvPr>
            <p:ph type="sldNum" sz="quarter" idx="12"/>
          </p:nvPr>
        </p:nvSpPr>
        <p:spPr/>
        <p:txBody>
          <a:bodyPr/>
          <a:lstStyle/>
          <a:p>
            <a:pPr>
              <a:defRPr/>
            </a:pPr>
            <a:fld id="{FCB2EC2F-79A6-42C2-B4C5-0483EF9F552B}" type="slidenum">
              <a:rPr lang="en-US" smtClean="0"/>
              <a:pPr>
                <a:defRPr/>
              </a:pPr>
              <a:t>47</a:t>
            </a:fld>
            <a:endParaRPr lang="en-US" dirty="0"/>
          </a:p>
        </p:txBody>
      </p:sp>
      <p:sp>
        <p:nvSpPr>
          <p:cNvPr id="174" name="Right Arrow 173"/>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Content Placeholder 2"/>
          <p:cNvSpPr txBox="1">
            <a:spLocks/>
          </p:cNvSpPr>
          <p:nvPr/>
        </p:nvSpPr>
        <p:spPr>
          <a:xfrm>
            <a:off x="482544" y="982629"/>
            <a:ext cx="8032861" cy="584208"/>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Courier New" pitchFamily="49" charset="0"/>
              <a:buChar char="o"/>
              <a:tabLst/>
              <a:defRP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The solution is:</a:t>
            </a: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993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59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599" name="Rectangle 7"/>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0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02" name="Rectangle 1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1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13" name="Rectangle 21"/>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98" name="Group 197"/>
          <p:cNvGrpSpPr/>
          <p:nvPr/>
        </p:nvGrpSpPr>
        <p:grpSpPr>
          <a:xfrm>
            <a:off x="1136650" y="1952625"/>
            <a:ext cx="6597671" cy="1951044"/>
            <a:chOff x="1136650" y="1477956"/>
            <a:chExt cx="6597671" cy="1951044"/>
          </a:xfrm>
        </p:grpSpPr>
        <p:graphicFrame>
          <p:nvGraphicFramePr>
            <p:cNvPr id="173" name="Object 5"/>
            <p:cNvGraphicFramePr>
              <a:graphicFrameLocks noChangeAspect="1"/>
            </p:cNvGraphicFramePr>
            <p:nvPr/>
          </p:nvGraphicFramePr>
          <p:xfrm>
            <a:off x="1136650" y="1477956"/>
            <a:ext cx="5743575" cy="989013"/>
          </p:xfrm>
          <a:graphic>
            <a:graphicData uri="http://schemas.openxmlformats.org/presentationml/2006/ole">
              <mc:AlternateContent xmlns:mc="http://schemas.openxmlformats.org/markup-compatibility/2006">
                <mc:Choice xmlns:v="urn:schemas-microsoft-com:vml" Requires="v">
                  <p:oleObj spid="_x0000_s110605" name="Equation" r:id="rId4" imgW="2463800" imgH="457200" progId="Equation.3">
                    <p:embed/>
                  </p:oleObj>
                </mc:Choice>
                <mc:Fallback>
                  <p:oleObj name="Equation" r:id="rId4" imgW="2463800" imgH="4572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6650" y="1477956"/>
                          <a:ext cx="5743575" cy="989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7" name="Group 196"/>
            <p:cNvGrpSpPr/>
            <p:nvPr/>
          </p:nvGrpSpPr>
          <p:grpSpPr>
            <a:xfrm>
              <a:off x="6105546" y="2333612"/>
              <a:ext cx="1628775" cy="1095388"/>
              <a:chOff x="6105546" y="2333612"/>
              <a:chExt cx="1628775" cy="1095388"/>
            </a:xfrm>
          </p:grpSpPr>
          <p:grpSp>
            <p:nvGrpSpPr>
              <p:cNvPr id="194" name="Group 193"/>
              <p:cNvGrpSpPr/>
              <p:nvPr/>
            </p:nvGrpSpPr>
            <p:grpSpPr>
              <a:xfrm>
                <a:off x="6105546" y="2740026"/>
                <a:ext cx="1628775" cy="688974"/>
                <a:chOff x="6265908" y="2536818"/>
                <a:chExt cx="1628775" cy="688974"/>
              </a:xfrm>
            </p:grpSpPr>
            <p:pic>
              <p:nvPicPr>
                <p:cNvPr id="110607" name="Picture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580215" y="2844792"/>
                  <a:ext cx="1143000" cy="381000"/>
                </a:xfrm>
                <a:prstGeom prst="rect">
                  <a:avLst/>
                </a:prstGeom>
                <a:ln>
                  <a:noFill/>
                </a:ln>
                <a:effectLst>
                  <a:outerShdw blurRad="292100" dist="139700" dir="2700000" algn="tl" rotWithShape="0">
                    <a:srgbClr val="333333">
                      <a:alpha val="65000"/>
                    </a:srgbClr>
                  </a:outerShdw>
                </a:effectLst>
              </p:spPr>
            </p:pic>
            <p:pic>
              <p:nvPicPr>
                <p:cNvPr id="110609" name="Picture 1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265908" y="2536818"/>
                  <a:ext cx="1628775" cy="381000"/>
                </a:xfrm>
                <a:prstGeom prst="rect">
                  <a:avLst/>
                </a:prstGeom>
                <a:ln>
                  <a:noFill/>
                </a:ln>
                <a:effectLst>
                  <a:outerShdw blurRad="292100" dist="139700" dir="2700000" algn="tl" rotWithShape="0">
                    <a:srgbClr val="333333">
                      <a:alpha val="65000"/>
                    </a:srgbClr>
                  </a:outerShdw>
                </a:effectLst>
              </p:spPr>
            </p:pic>
          </p:grpSp>
          <p:sp>
            <p:nvSpPr>
              <p:cNvPr id="191" name="Right Brace 190"/>
              <p:cNvSpPr/>
              <p:nvPr/>
            </p:nvSpPr>
            <p:spPr>
              <a:xfrm rot="5400000">
                <a:off x="6342881" y="2278841"/>
                <a:ext cx="365128" cy="474669"/>
              </a:xfrm>
              <a:prstGeom prst="rightBrace">
                <a:avLst>
                  <a:gd name="adj1" fmla="val 3250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96" name="Group 195"/>
            <p:cNvGrpSpPr/>
            <p:nvPr/>
          </p:nvGrpSpPr>
          <p:grpSpPr>
            <a:xfrm>
              <a:off x="2022437" y="2370125"/>
              <a:ext cx="4046595" cy="782641"/>
              <a:chOff x="2022437" y="2370125"/>
              <a:chExt cx="4046595" cy="782641"/>
            </a:xfrm>
          </p:grpSpPr>
          <p:pic>
            <p:nvPicPr>
              <p:cNvPr id="110611"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947998" y="2771766"/>
                <a:ext cx="2390775" cy="381000"/>
              </a:xfrm>
              <a:prstGeom prst="rect">
                <a:avLst/>
              </a:prstGeom>
              <a:ln>
                <a:noFill/>
              </a:ln>
              <a:effectLst>
                <a:outerShdw blurRad="292100" dist="139700" dir="2700000" algn="tl" rotWithShape="0">
                  <a:srgbClr val="333333">
                    <a:alpha val="65000"/>
                  </a:srgbClr>
                </a:outerShdw>
              </a:effectLst>
            </p:spPr>
          </p:pic>
          <p:sp>
            <p:nvSpPr>
              <p:cNvPr id="193" name="Right Brace 192"/>
              <p:cNvSpPr/>
              <p:nvPr/>
            </p:nvSpPr>
            <p:spPr>
              <a:xfrm rot="5400000">
                <a:off x="3863171" y="529391"/>
                <a:ext cx="365128" cy="4046595"/>
              </a:xfrm>
              <a:prstGeom prst="rightBrace">
                <a:avLst>
                  <a:gd name="adj1" fmla="val 58419"/>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sp>
        <p:nvSpPr>
          <p:cNvPr id="195" name="Content Placeholder 2"/>
          <p:cNvSpPr txBox="1">
            <a:spLocks/>
          </p:cNvSpPr>
          <p:nvPr/>
        </p:nvSpPr>
        <p:spPr>
          <a:xfrm>
            <a:off x="482544" y="4378338"/>
            <a:ext cx="8032861" cy="949338"/>
          </a:xfrm>
          <a:prstGeom prst="rect">
            <a:avLst/>
          </a:prstGeom>
        </p:spPr>
        <p:txBody>
          <a:bodyPr vert="horz">
            <a:normAutofit/>
          </a:bodyPr>
          <a:lstStyle/>
          <a:p>
            <a:pPr marL="514350" lvl="0" indent="-514350" fontAlgn="auto">
              <a:spcBef>
                <a:spcPct val="20000"/>
              </a:spcBef>
              <a:spcAft>
                <a:spcPts val="0"/>
              </a:spcAft>
              <a:buClr>
                <a:schemeClr val="accent3"/>
              </a:buClr>
              <a:buSzPct val="95000"/>
              <a:buFont typeface="Courier New" pitchFamily="49" charset="0"/>
              <a:buChar char="o"/>
              <a:defRP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In general, the transient behavior dies out because of the Factor   </a:t>
            </a:r>
            <a:endParaRPr kumimoji="0" lang="en-US" sz="2600" b="0" i="1" u="none" strike="noStrike" kern="1200" cap="none" spc="0" normalizeH="0" baseline="50000" noProof="0" dirty="0" smtClean="0">
              <a:ln>
                <a:noFill/>
              </a:ln>
              <a:solidFill>
                <a:schemeClr val="tx1"/>
              </a:solidFill>
              <a:effectLst/>
              <a:uLnTx/>
              <a:uFillTx/>
              <a:latin typeface="Cambria Math" pitchFamily="18" charset="0"/>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7" name="Slide Number Placeholder 186"/>
          <p:cNvSpPr>
            <a:spLocks noGrp="1"/>
          </p:cNvSpPr>
          <p:nvPr>
            <p:ph type="sldNum" sz="quarter" idx="12"/>
          </p:nvPr>
        </p:nvSpPr>
        <p:spPr/>
        <p:txBody>
          <a:bodyPr/>
          <a:lstStyle/>
          <a:p>
            <a:pPr>
              <a:defRPr/>
            </a:pPr>
            <a:fld id="{FCB2EC2F-79A6-42C2-B4C5-0483EF9F552B}" type="slidenum">
              <a:rPr lang="en-US" smtClean="0"/>
              <a:pPr>
                <a:defRPr/>
              </a:pPr>
              <a:t>48</a:t>
            </a:fld>
            <a:endParaRPr lang="en-US" dirty="0"/>
          </a:p>
        </p:txBody>
      </p:sp>
      <p:graphicFrame>
        <p:nvGraphicFramePr>
          <p:cNvPr id="2" name="Object 6"/>
          <p:cNvGraphicFramePr>
            <a:graphicFrameLocks noChangeAspect="1"/>
          </p:cNvGraphicFramePr>
          <p:nvPr/>
        </p:nvGraphicFramePr>
        <p:xfrm>
          <a:off x="3131840" y="4761148"/>
          <a:ext cx="683369" cy="614362"/>
        </p:xfrm>
        <a:graphic>
          <a:graphicData uri="http://schemas.openxmlformats.org/presentationml/2006/ole">
            <mc:AlternateContent xmlns:mc="http://schemas.openxmlformats.org/markup-compatibility/2006">
              <mc:Choice xmlns:v="urn:schemas-microsoft-com:vml" Requires="v">
                <p:oleObj spid="_x0000_s110606" name="Equation" r:id="rId9" imgW="342751" imgH="241195" progId="Equation.3">
                  <p:embed/>
                </p:oleObj>
              </mc:Choice>
              <mc:Fallback>
                <p:oleObj name="Equation" r:id="rId9" imgW="342751" imgH="241195"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1840" y="4761148"/>
                        <a:ext cx="683369"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7"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38"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39"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1"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4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3"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5"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46"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7"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48"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49"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405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1"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3"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4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6"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5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58"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5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0"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4061"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2"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4"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6"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68" name="Rectangle 6"/>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406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0" name="Rectangle 9"/>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407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2" name="Rectangle 12"/>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endParaRPr lang="en-US" dirty="0"/>
          </a:p>
        </p:txBody>
      </p:sp>
      <p:sp>
        <p:nvSpPr>
          <p:cNvPr id="440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78"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7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0" name="Rectangle 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3" name="Rectangle 9"/>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408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5"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endParaRPr lang="en-US" dirty="0"/>
          </a:p>
        </p:txBody>
      </p:sp>
      <p:sp>
        <p:nvSpPr>
          <p:cNvPr id="4408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87"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dirty="0"/>
          </a:p>
        </p:txBody>
      </p:sp>
      <p:sp>
        <p:nvSpPr>
          <p:cNvPr id="4408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409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3"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6"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4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52"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32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299"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2"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5" name="Rectangle 9"/>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0" name="Rectangle 1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6" name="Rectangle 2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19" name="Rectangle 2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2" name="Rectangle 2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5" name="Rectangle 2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2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28" name="Rectangle 32"/>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33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5331" name="Rectangle 35"/>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4"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47"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0" name="Rectangle 1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3" name="Rectangle 2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5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59"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2" name="Rectangle 30"/>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5" name="Rectangle 3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67"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68" name="Rectangle 3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1" name="Rectangle 3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3" name="Rectangle 4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4" name="Rectangle 4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6" name="Rectangle 4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77" name="Rectangle 4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7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1"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2" name="Rectangle 5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84"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85" name="Rectangle 5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51"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0" name="Rectangle 12"/>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5" name="Rectangle 17"/>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8" name="Rectangle 20"/>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31" name="Rectangle 2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0" name="Content Placeholder 2"/>
          <p:cNvSpPr txBox="1">
            <a:spLocks/>
          </p:cNvSpPr>
          <p:nvPr/>
        </p:nvSpPr>
        <p:spPr>
          <a:xfrm>
            <a:off x="482544" y="1055655"/>
            <a:ext cx="8032861" cy="1898676"/>
          </a:xfrm>
          <a:prstGeom prst="rect">
            <a:avLst/>
          </a:prstGeom>
        </p:spPr>
        <p:txBody>
          <a:bodyPr vert="horz">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rPr>
              <a:t>A second order differential equation can be written as a system of two first order equations.</a:t>
            </a: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q"/>
              <a:tabLst/>
              <a:defRPr/>
            </a:pPr>
            <a:r>
              <a:rPr kumimoji="0" lang="en-US" sz="2600" b="1" i="1"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Cambria Math" pitchFamily="18" charset="0"/>
                <a:cs typeface="+mn-cs"/>
              </a:rPr>
              <a:t>Example:</a:t>
            </a: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2600" b="0" u="none" strike="noStrike" kern="1200" cap="none" spc="0" normalizeH="0" noProof="0" dirty="0" smtClean="0">
              <a:ln>
                <a:noFill/>
              </a:ln>
              <a:solidFill>
                <a:schemeClr val="tx1"/>
              </a:solidFill>
              <a:effectLst/>
              <a:uLnTx/>
              <a:uFillTx/>
              <a:latin typeface="+mn-lt"/>
              <a:ea typeface="Cambria Math" pitchFamily="18" charset="0"/>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tabLst/>
              <a:defRPr/>
            </a:pPr>
            <a:endParaRPr kumimoji="0" lang="en-US" sz="11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9933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93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75" name="Group 174"/>
          <p:cNvGrpSpPr/>
          <p:nvPr/>
        </p:nvGrpSpPr>
        <p:grpSpPr>
          <a:xfrm>
            <a:off x="1522177" y="3063870"/>
            <a:ext cx="3851511" cy="2446371"/>
            <a:chOff x="1522177" y="2297097"/>
            <a:chExt cx="3851511" cy="2446371"/>
          </a:xfrm>
        </p:grpSpPr>
        <p:graphicFrame>
          <p:nvGraphicFramePr>
            <p:cNvPr id="109575" name="Object 4"/>
            <p:cNvGraphicFramePr>
              <a:graphicFrameLocks noChangeAspect="1"/>
            </p:cNvGraphicFramePr>
            <p:nvPr/>
          </p:nvGraphicFramePr>
          <p:xfrm>
            <a:off x="2351088" y="2297097"/>
            <a:ext cx="3022600" cy="493712"/>
          </p:xfrm>
          <a:graphic>
            <a:graphicData uri="http://schemas.openxmlformats.org/presentationml/2006/ole">
              <mc:AlternateContent xmlns:mc="http://schemas.openxmlformats.org/markup-compatibility/2006">
                <mc:Choice xmlns:v="urn:schemas-microsoft-com:vml" Requires="v">
                  <p:oleObj spid="_x0000_s112655" name="Equation" r:id="rId4" imgW="1295400" imgH="228600" progId="">
                    <p:embed/>
                  </p:oleObj>
                </mc:Choice>
                <mc:Fallback>
                  <p:oleObj name="Equation" r:id="rId4" imgW="1295400" imgH="228600"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088" y="2297097"/>
                          <a:ext cx="3022600"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44" name="Object 4"/>
            <p:cNvGraphicFramePr>
              <a:graphicFrameLocks noChangeAspect="1"/>
            </p:cNvGraphicFramePr>
            <p:nvPr/>
          </p:nvGraphicFramePr>
          <p:xfrm>
            <a:off x="1522177" y="3079758"/>
            <a:ext cx="1717675" cy="933450"/>
          </p:xfrm>
          <a:graphic>
            <a:graphicData uri="http://schemas.openxmlformats.org/presentationml/2006/ole">
              <mc:AlternateContent xmlns:mc="http://schemas.openxmlformats.org/markup-compatibility/2006">
                <mc:Choice xmlns:v="urn:schemas-microsoft-com:vml" Requires="v">
                  <p:oleObj spid="_x0000_s112656" name="Equation" r:id="rId6" imgW="736600" imgH="431800" progId="">
                    <p:embed/>
                  </p:oleObj>
                </mc:Choice>
                <mc:Fallback>
                  <p:oleObj name="Equation" r:id="rId6" imgW="736600" imgH="431800" progId="">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2177" y="3079758"/>
                          <a:ext cx="1717675"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45" name="Object 5"/>
            <p:cNvGraphicFramePr>
              <a:graphicFrameLocks noChangeAspect="1"/>
            </p:cNvGraphicFramePr>
            <p:nvPr/>
          </p:nvGraphicFramePr>
          <p:xfrm>
            <a:off x="2271681" y="4232286"/>
            <a:ext cx="2921040" cy="511182"/>
          </p:xfrm>
          <a:graphic>
            <a:graphicData uri="http://schemas.openxmlformats.org/presentationml/2006/ole">
              <mc:AlternateContent xmlns:mc="http://schemas.openxmlformats.org/markup-compatibility/2006">
                <mc:Choice xmlns:v="urn:schemas-microsoft-com:vml" Requires="v">
                  <p:oleObj spid="_x0000_s112657" name="Equation" r:id="rId8" imgW="1397000" imgH="228600" progId="">
                    <p:embed/>
                  </p:oleObj>
                </mc:Choice>
                <mc:Fallback>
                  <p:oleObj name="Equation" r:id="rId8" imgW="1397000" imgH="228600" progId="">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71681" y="4232286"/>
                          <a:ext cx="2921040" cy="511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71" name="Slide Number Placeholder 170"/>
          <p:cNvSpPr>
            <a:spLocks noGrp="1"/>
          </p:cNvSpPr>
          <p:nvPr>
            <p:ph type="sldNum" sz="quarter" idx="12"/>
          </p:nvPr>
        </p:nvSpPr>
        <p:spPr/>
        <p:txBody>
          <a:bodyPr/>
          <a:lstStyle/>
          <a:p>
            <a:pPr>
              <a:defRPr/>
            </a:pPr>
            <a:fld id="{FCB2EC2F-79A6-42C2-B4C5-0483EF9F552B}" type="slidenum">
              <a:rPr lang="en-US" smtClean="0"/>
              <a:pPr>
                <a:defRPr/>
              </a:pPr>
              <a:t>49</a:t>
            </a:fld>
            <a:endParaRPr lang="en-US"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373005" y="836577"/>
            <a:ext cx="8324964" cy="5842080"/>
          </a:xfrm>
        </p:spPr>
        <p:txBody>
          <a:bodyPr/>
          <a:lstStyle/>
          <a:p>
            <a:pPr eaLnBrk="1" hangingPunct="1">
              <a:buFont typeface="Wingdings" pitchFamily="2" charset="2"/>
              <a:buChar char="Ø"/>
            </a:pPr>
            <a:r>
              <a:rPr lang="en-US" dirty="0" smtClean="0"/>
              <a:t>The potential energy function is </a:t>
            </a:r>
          </a:p>
          <a:p>
            <a:pPr eaLnBrk="1" hangingPunct="1">
              <a:buNone/>
            </a:pPr>
            <a:r>
              <a:rPr lang="en-US" dirty="0" smtClean="0"/>
              <a:t>    for any arbitrary constant </a:t>
            </a:r>
            <a:r>
              <a:rPr lang="en-US" i="1" dirty="0" smtClean="0">
                <a:latin typeface="Cambria Math" pitchFamily="18" charset="0"/>
                <a:ea typeface="Cambria Math" pitchFamily="18" charset="0"/>
              </a:rPr>
              <a:t>C</a:t>
            </a:r>
            <a:r>
              <a:rPr lang="en-US" dirty="0" smtClean="0"/>
              <a:t>, which we can pick for convenience.(i.e. </a:t>
            </a:r>
            <a:r>
              <a:rPr lang="en-US" i="1" dirty="0" smtClean="0">
                <a:latin typeface="Cambria Math" pitchFamily="18" charset="0"/>
                <a:ea typeface="Cambria Math" pitchFamily="18" charset="0"/>
              </a:rPr>
              <a:t>C=0</a:t>
            </a:r>
            <a:r>
              <a:rPr lang="en-US" dirty="0" smtClean="0"/>
              <a:t> if it helps…)</a:t>
            </a: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5"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US" dirty="0"/>
          </a:p>
        </p:txBody>
      </p:sp>
      <p:sp>
        <p:nvSpPr>
          <p:cNvPr id="17416"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7"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4819"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39"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2" name="Rectangle 6"/>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5" name="Rectangle 9"/>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48" name="Rectangle 12"/>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51"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54"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57" name="Rectangle 21"/>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5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60" name="Rectangle 24"/>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6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9963" name="Rectangle 27"/>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65"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51" name="Group 50"/>
          <p:cNvGrpSpPr/>
          <p:nvPr/>
        </p:nvGrpSpPr>
        <p:grpSpPr>
          <a:xfrm>
            <a:off x="774648" y="2370123"/>
            <a:ext cx="5151438" cy="3981489"/>
            <a:chOff x="774648" y="2370123"/>
            <a:chExt cx="5151438" cy="3981489"/>
          </a:xfrm>
        </p:grpSpPr>
        <p:pic>
          <p:nvPicPr>
            <p:cNvPr id="39952" name="Picture 1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11161" y="3319461"/>
              <a:ext cx="5114925" cy="742950"/>
            </a:xfrm>
            <a:prstGeom prst="rect">
              <a:avLst/>
            </a:prstGeom>
            <a:noFill/>
          </p:spPr>
        </p:pic>
        <p:pic>
          <p:nvPicPr>
            <p:cNvPr id="39955" name="Picture 1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74648" y="3976695"/>
              <a:ext cx="5029200" cy="1133475"/>
            </a:xfrm>
            <a:prstGeom prst="rect">
              <a:avLst/>
            </a:prstGeom>
            <a:noFill/>
          </p:spPr>
        </p:pic>
        <p:pic>
          <p:nvPicPr>
            <p:cNvPr id="39958" name="Picture 2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11161" y="5218137"/>
              <a:ext cx="5019675" cy="1133475"/>
            </a:xfrm>
            <a:prstGeom prst="rect">
              <a:avLst/>
            </a:prstGeom>
            <a:noFill/>
          </p:spPr>
        </p:pic>
        <p:pic>
          <p:nvPicPr>
            <p:cNvPr id="39964" name="Picture 2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11161" y="2370123"/>
              <a:ext cx="4210050" cy="752475"/>
            </a:xfrm>
            <a:prstGeom prst="rect">
              <a:avLst/>
            </a:prstGeom>
            <a:noFill/>
          </p:spPr>
        </p:pic>
      </p:grpSp>
      <p:sp>
        <p:nvSpPr>
          <p:cNvPr id="39966" name="Rectangle 30"/>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375286" y="873090"/>
            <a:ext cx="2609850" cy="676275"/>
          </a:xfrm>
          <a:prstGeom prst="rect">
            <a:avLst/>
          </a:prstGeom>
          <a:noFill/>
        </p:spPr>
      </p:pic>
      <p:sp>
        <p:nvSpPr>
          <p:cNvPr id="1843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Slide Number Placeholder 46"/>
          <p:cNvSpPr>
            <a:spLocks noGrp="1"/>
          </p:cNvSpPr>
          <p:nvPr>
            <p:ph type="sldNum" sz="quarter" idx="12"/>
          </p:nvPr>
        </p:nvSpPr>
        <p:spPr/>
        <p:txBody>
          <a:bodyPr/>
          <a:lstStyle/>
          <a:p>
            <a:pPr>
              <a:defRPr/>
            </a:pPr>
            <a:fld id="{FCB2EC2F-79A6-42C2-B4C5-0483EF9F552B}" type="slidenum">
              <a:rPr lang="en-US" smtClean="0"/>
              <a:pPr>
                <a:defRPr/>
              </a:pPr>
              <a:t>5</a:t>
            </a:fld>
            <a:endParaRPr lang="en-US" dirty="0"/>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492" y="727038"/>
            <a:ext cx="8288451" cy="1935189"/>
          </a:xfrm>
        </p:spPr>
        <p:txBody>
          <a:bodyPr>
            <a:normAutofit/>
          </a:bodyPr>
          <a:lstStyle/>
          <a:p>
            <a:pPr marL="274320" indent="-274320" eaLnBrk="1" fontAlgn="auto" hangingPunct="1">
              <a:spcAft>
                <a:spcPts val="0"/>
              </a:spcAft>
              <a:buClr>
                <a:schemeClr val="accent3"/>
              </a:buClr>
              <a:buFont typeface="Wingdings" pitchFamily="2" charset="2"/>
              <a:buChar char="Ø"/>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Nonlinear Oscillations:</a:t>
            </a:r>
          </a:p>
          <a:p>
            <a:pPr>
              <a:defRPr/>
            </a:pPr>
            <a:r>
              <a:rPr lang="en-US" i="1" dirty="0" smtClean="0">
                <a:effectLst>
                  <a:outerShdw blurRad="38100" dist="38100" dir="2700000" algn="tl">
                    <a:srgbClr val="000000">
                      <a:alpha val="43137"/>
                    </a:srgbClr>
                  </a:outerShdw>
                </a:effectLst>
              </a:rPr>
              <a:t> Consider the simple pendulum</a:t>
            </a:r>
          </a:p>
          <a:p>
            <a:pPr>
              <a:buNone/>
              <a:defRPr/>
            </a:pPr>
            <a:r>
              <a:rPr lang="en-US" dirty="0" smtClean="0"/>
              <a:t>     The velocity is </a:t>
            </a:r>
            <a:endParaRPr lang="en-US" baseline="30000" dirty="0" smtClean="0"/>
          </a:p>
          <a:p>
            <a:pPr>
              <a:buNone/>
              <a:defRPr/>
            </a:pPr>
            <a:r>
              <a:rPr lang="en-US" dirty="0" smtClean="0"/>
              <a:t>     The differential equation is:</a:t>
            </a: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29" name="Group 228"/>
          <p:cNvGrpSpPr/>
          <p:nvPr/>
        </p:nvGrpSpPr>
        <p:grpSpPr>
          <a:xfrm>
            <a:off x="1906551" y="2990844"/>
            <a:ext cx="1343028" cy="2409859"/>
            <a:chOff x="4567242" y="2443148"/>
            <a:chExt cx="1343028" cy="2409859"/>
          </a:xfrm>
          <a:effectLst/>
          <a:scene3d>
            <a:camera prst="perspectiveFront"/>
            <a:lightRig rig="threePt" dir="t"/>
          </a:scene3d>
        </p:grpSpPr>
        <p:grpSp>
          <p:nvGrpSpPr>
            <p:cNvPr id="228" name="Group 227"/>
            <p:cNvGrpSpPr/>
            <p:nvPr/>
          </p:nvGrpSpPr>
          <p:grpSpPr>
            <a:xfrm>
              <a:off x="4736310" y="2443148"/>
              <a:ext cx="456416" cy="1497033"/>
              <a:chOff x="4736310" y="2443148"/>
              <a:chExt cx="456416" cy="1497033"/>
            </a:xfrm>
          </p:grpSpPr>
          <p:cxnSp>
            <p:nvCxnSpPr>
              <p:cNvPr id="191" name="Straight Arrow Connector 190"/>
              <p:cNvCxnSpPr>
                <a:endCxn id="197" idx="0"/>
              </p:cNvCxnSpPr>
              <p:nvPr/>
            </p:nvCxnSpPr>
            <p:spPr>
              <a:xfrm rot="5400000">
                <a:off x="4216001" y="2963457"/>
                <a:ext cx="1497033" cy="456416"/>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pic>
            <p:nvPicPr>
              <p:cNvPr id="196" name="Picture 1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54565" y="2990844"/>
                <a:ext cx="114300" cy="304800"/>
              </a:xfrm>
              <a:prstGeom prst="rect">
                <a:avLst/>
              </a:prstGeom>
              <a:noFill/>
            </p:spPr>
          </p:pic>
        </p:grpSp>
        <p:grpSp>
          <p:nvGrpSpPr>
            <p:cNvPr id="210" name="Group 209"/>
            <p:cNvGrpSpPr/>
            <p:nvPr/>
          </p:nvGrpSpPr>
          <p:grpSpPr>
            <a:xfrm>
              <a:off x="4567242" y="2443148"/>
              <a:ext cx="1343028" cy="2409859"/>
              <a:chOff x="4567242" y="2443148"/>
              <a:chExt cx="1343028" cy="2409859"/>
            </a:xfrm>
          </p:grpSpPr>
          <p:cxnSp>
            <p:nvCxnSpPr>
              <p:cNvPr id="190" name="Straight Connector 189"/>
              <p:cNvCxnSpPr/>
              <p:nvPr/>
            </p:nvCxnSpPr>
            <p:spPr>
              <a:xfrm rot="16200000" flipH="1">
                <a:off x="4772822" y="2863048"/>
                <a:ext cx="985851" cy="146052"/>
              </a:xfrm>
              <a:prstGeom prst="line">
                <a:avLst/>
              </a:prstGeom>
              <a:ln>
                <a:tailEnd type="none"/>
              </a:ln>
            </p:spPr>
            <p:style>
              <a:lnRef idx="1">
                <a:schemeClr val="accent1"/>
              </a:lnRef>
              <a:fillRef idx="0">
                <a:schemeClr val="accent1"/>
              </a:fillRef>
              <a:effectRef idx="0">
                <a:schemeClr val="accent1"/>
              </a:effectRef>
              <a:fontRef idx="minor">
                <a:schemeClr val="tx1"/>
              </a:fontRef>
            </p:style>
          </p:cxnSp>
          <p:grpSp>
            <p:nvGrpSpPr>
              <p:cNvPr id="205" name="Group 204"/>
              <p:cNvGrpSpPr/>
              <p:nvPr/>
            </p:nvGrpSpPr>
            <p:grpSpPr>
              <a:xfrm>
                <a:off x="5007044" y="2526840"/>
                <a:ext cx="407866" cy="622752"/>
                <a:chOff x="5007044" y="2526840"/>
                <a:chExt cx="407866" cy="622752"/>
              </a:xfrm>
            </p:grpSpPr>
            <p:sp>
              <p:nvSpPr>
                <p:cNvPr id="194" name="Arc 193"/>
                <p:cNvSpPr/>
                <p:nvPr/>
              </p:nvSpPr>
              <p:spPr>
                <a:xfrm rot="9905925">
                  <a:off x="5007044" y="2526840"/>
                  <a:ext cx="407866" cy="313121"/>
                </a:xfrm>
                <a:prstGeom prst="arc">
                  <a:avLst>
                    <a:gd name="adj1" fmla="val 16200000"/>
                    <a:gd name="adj2" fmla="val 195053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9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83182" y="2844792"/>
                  <a:ext cx="133350" cy="304800"/>
                </a:xfrm>
                <a:prstGeom prst="rect">
                  <a:avLst/>
                </a:prstGeom>
                <a:noFill/>
              </p:spPr>
            </p:pic>
          </p:grpSp>
          <p:sp>
            <p:nvSpPr>
              <p:cNvPr id="197" name="Oval 196"/>
              <p:cNvSpPr/>
              <p:nvPr/>
            </p:nvSpPr>
            <p:spPr>
              <a:xfrm>
                <a:off x="4572000" y="3940182"/>
                <a:ext cx="328617" cy="32861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m</a:t>
                </a:r>
                <a:endParaRPr lang="en-US" dirty="0"/>
              </a:p>
            </p:txBody>
          </p:sp>
          <p:grpSp>
            <p:nvGrpSpPr>
              <p:cNvPr id="207" name="Group 206"/>
              <p:cNvGrpSpPr/>
              <p:nvPr/>
            </p:nvGrpSpPr>
            <p:grpSpPr>
              <a:xfrm>
                <a:off x="4567242" y="4268799"/>
                <a:ext cx="333375" cy="584208"/>
                <a:chOff x="4567242" y="4268799"/>
                <a:chExt cx="333375" cy="584208"/>
              </a:xfrm>
            </p:grpSpPr>
            <p:pic>
              <p:nvPicPr>
                <p:cNvPr id="819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67242" y="4548207"/>
                  <a:ext cx="333375" cy="304800"/>
                </a:xfrm>
                <a:prstGeom prst="rect">
                  <a:avLst/>
                </a:prstGeom>
                <a:noFill/>
              </p:spPr>
            </p:pic>
            <p:cxnSp>
              <p:nvCxnSpPr>
                <p:cNvPr id="198" name="Straight Arrow Connector 197"/>
                <p:cNvCxnSpPr/>
                <p:nvPr/>
              </p:nvCxnSpPr>
              <p:spPr>
                <a:xfrm rot="5400000">
                  <a:off x="4534693" y="4450570"/>
                  <a:ext cx="3651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8" name="Group 207"/>
              <p:cNvGrpSpPr/>
              <p:nvPr/>
            </p:nvGrpSpPr>
            <p:grpSpPr>
              <a:xfrm>
                <a:off x="4900617" y="4122747"/>
                <a:ext cx="1009653" cy="304800"/>
                <a:chOff x="4900617" y="4122747"/>
                <a:chExt cx="1009653" cy="304800"/>
              </a:xfrm>
            </p:grpSpPr>
            <p:pic>
              <p:nvPicPr>
                <p:cNvPr id="8203"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119695" y="4122747"/>
                  <a:ext cx="790575" cy="304800"/>
                </a:xfrm>
                <a:prstGeom prst="rect">
                  <a:avLst/>
                </a:prstGeom>
                <a:noFill/>
              </p:spPr>
            </p:pic>
            <p:cxnSp>
              <p:nvCxnSpPr>
                <p:cNvPr id="200" name="Straight Arrow Connector 199"/>
                <p:cNvCxnSpPr/>
                <p:nvPr/>
              </p:nvCxnSpPr>
              <p:spPr>
                <a:xfrm>
                  <a:off x="4900617" y="4122747"/>
                  <a:ext cx="217490" cy="1825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graphicFrame>
        <p:nvGraphicFramePr>
          <p:cNvPr id="113667" name="Object 3"/>
          <p:cNvGraphicFramePr>
            <a:graphicFrameLocks noChangeAspect="1"/>
          </p:cNvGraphicFramePr>
          <p:nvPr/>
        </p:nvGraphicFramePr>
        <p:xfrm>
          <a:off x="2863834" y="1676376"/>
          <a:ext cx="503237" cy="439738"/>
        </p:xfrm>
        <a:graphic>
          <a:graphicData uri="http://schemas.openxmlformats.org/presentationml/2006/ole">
            <mc:AlternateContent xmlns:mc="http://schemas.openxmlformats.org/markup-compatibility/2006">
              <mc:Choice xmlns:v="urn:schemas-microsoft-com:vml" Requires="v">
                <p:oleObj spid="_x0000_s113675" name="Equation" r:id="rId7" imgW="215713" imgH="203024" progId="">
                  <p:embed/>
                </p:oleObj>
              </mc:Choice>
              <mc:Fallback>
                <p:oleObj name="Equation" r:id="rId7" imgW="215713" imgH="203024" progId="">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3834" y="1676376"/>
                        <a:ext cx="503237"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68" name="Object 4"/>
          <p:cNvGraphicFramePr>
            <a:graphicFrameLocks noChangeAspect="1"/>
          </p:cNvGraphicFramePr>
          <p:nvPr/>
        </p:nvGraphicFramePr>
        <p:xfrm>
          <a:off x="4754565" y="2151045"/>
          <a:ext cx="4232275" cy="4259263"/>
        </p:xfrm>
        <a:graphic>
          <a:graphicData uri="http://schemas.openxmlformats.org/presentationml/2006/ole">
            <mc:AlternateContent xmlns:mc="http://schemas.openxmlformats.org/markup-compatibility/2006">
              <mc:Choice xmlns:v="urn:schemas-microsoft-com:vml" Requires="v">
                <p:oleObj spid="_x0000_s113676" name="Equation" r:id="rId9" imgW="1816100" imgH="1968500" progId="">
                  <p:embed/>
                </p:oleObj>
              </mc:Choice>
              <mc:Fallback>
                <p:oleObj name="Equation" r:id="rId9" imgW="1816100" imgH="1968500" progId="">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4565" y="2151045"/>
                        <a:ext cx="4232275" cy="425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 name="Slide Number Placeholder 159"/>
          <p:cNvSpPr>
            <a:spLocks noGrp="1"/>
          </p:cNvSpPr>
          <p:nvPr>
            <p:ph type="sldNum" sz="quarter" idx="12"/>
          </p:nvPr>
        </p:nvSpPr>
        <p:spPr/>
        <p:txBody>
          <a:bodyPr/>
          <a:lstStyle/>
          <a:p>
            <a:pPr>
              <a:defRPr/>
            </a:pPr>
            <a:fld id="{FCB2EC2F-79A6-42C2-B4C5-0483EF9F552B}" type="slidenum">
              <a:rPr lang="en-US" smtClean="0"/>
              <a:pPr>
                <a:defRPr/>
              </a:pPr>
              <a:t>50</a:t>
            </a:fld>
            <a:endParaRPr lang="en-US" dirty="0"/>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15" y="946115"/>
            <a:ext cx="8872658" cy="5549977"/>
          </a:xfrm>
        </p:spPr>
        <p:txBody>
          <a:bodyPr>
            <a:normAutofit/>
          </a:bodyPr>
          <a:lstStyle/>
          <a:p>
            <a:pPr marL="274320" indent="-274320" eaLnBrk="1" fontAlgn="auto" hangingPunct="1">
              <a:spcAft>
                <a:spcPts val="0"/>
              </a:spcAft>
              <a:buClr>
                <a:schemeClr val="accent3"/>
              </a:buClr>
              <a:buFont typeface="Arial" pitchFamily="34" charset="0"/>
              <a:buChar char="•"/>
              <a:defRPr/>
            </a:pPr>
            <a:r>
              <a:rPr lang="en-US" dirty="0" smtClean="0"/>
              <a:t>If </a:t>
            </a:r>
            <a:r>
              <a:rPr lang="el-GR" i="1" dirty="0" smtClean="0">
                <a:latin typeface="Cambria Math" pitchFamily="18" charset="0"/>
                <a:ea typeface="Cambria Math" pitchFamily="18" charset="0"/>
              </a:rPr>
              <a:t>θ</a:t>
            </a:r>
            <a:r>
              <a:rPr lang="en-US" dirty="0" smtClean="0"/>
              <a:t> is small then</a:t>
            </a:r>
          </a:p>
          <a:p>
            <a:pPr marL="274320" indent="-274320" eaLnBrk="1" fontAlgn="auto" hangingPunct="1">
              <a:spcAft>
                <a:spcPts val="0"/>
              </a:spcAft>
              <a:buClr>
                <a:schemeClr val="accent3"/>
              </a:buClr>
              <a:buFont typeface="Arial" pitchFamily="34" charset="0"/>
              <a:buChar char="•"/>
              <a:defRPr/>
            </a:pPr>
            <a:endParaRPr lang="en-US" baseline="30000" dirty="0" smtClean="0"/>
          </a:p>
          <a:p>
            <a:pPr marL="274320" indent="-274320" eaLnBrk="1" fontAlgn="auto" hangingPunct="1">
              <a:spcAft>
                <a:spcPts val="0"/>
              </a:spcAft>
              <a:buClr>
                <a:schemeClr val="accent3"/>
              </a:buClr>
              <a:buFont typeface="Arial" pitchFamily="34" charset="0"/>
              <a:buChar char="•"/>
              <a:defRPr/>
            </a:pPr>
            <a:endParaRPr lang="en-US" baseline="30000" dirty="0" smtClean="0"/>
          </a:p>
          <a:p>
            <a:pPr>
              <a:buFont typeface="Arial" pitchFamily="34" charset="0"/>
              <a:buChar char="•"/>
              <a:defRPr/>
            </a:pPr>
            <a:r>
              <a:rPr lang="en-US" dirty="0" smtClean="0"/>
              <a:t>We know how to solve this.</a:t>
            </a:r>
          </a:p>
          <a:p>
            <a:pPr>
              <a:buFont typeface="Arial" pitchFamily="34" charset="0"/>
              <a:buChar char="•"/>
              <a:defRPr/>
            </a:pPr>
            <a:r>
              <a:rPr lang="en-US" dirty="0" smtClean="0"/>
              <a:t>The period of oscillation is</a:t>
            </a:r>
          </a:p>
          <a:p>
            <a:pPr>
              <a:buNone/>
              <a:defRPr/>
            </a:pPr>
            <a:endParaRPr lang="en-US" dirty="0" smtClean="0"/>
          </a:p>
          <a:p>
            <a:pPr>
              <a:buFont typeface="Arial" pitchFamily="34" charset="0"/>
              <a:buChar char="•"/>
              <a:defRPr/>
            </a:pPr>
            <a:r>
              <a:rPr lang="en-US" dirty="0" smtClean="0"/>
              <a:t>What if we choose not to ignore        ?</a:t>
            </a:r>
          </a:p>
          <a:p>
            <a:pPr>
              <a:buNone/>
              <a:defRPr/>
            </a:pPr>
            <a:endParaRPr lang="en-US" dirty="0" smtClean="0"/>
          </a:p>
          <a:p>
            <a:pPr>
              <a:buFont typeface="Arial" pitchFamily="34" charset="0"/>
              <a:buChar char="•"/>
              <a:defRPr/>
            </a:pPr>
            <a:r>
              <a:rPr lang="en-US" dirty="0" smtClean="0"/>
              <a:t>In general we can write                           where                is small. </a:t>
            </a:r>
          </a:p>
          <a:p>
            <a:pPr>
              <a:buNone/>
              <a:defRPr/>
            </a:pPr>
            <a:r>
              <a:rPr lang="en-US" dirty="0" smtClean="0"/>
              <a:t>    </a:t>
            </a:r>
          </a:p>
          <a:p>
            <a:pPr>
              <a:buFont typeface="Arial" pitchFamily="34" charset="0"/>
              <a:buChar char="•"/>
              <a:defRPr/>
            </a:pPr>
            <a:r>
              <a:rPr lang="en-US" dirty="0" smtClean="0"/>
              <a:t>Here, </a:t>
            </a:r>
            <a:r>
              <a:rPr lang="el-GR" i="1" dirty="0" smtClean="0">
                <a:latin typeface="Cambria Math" pitchFamily="18" charset="0"/>
                <a:ea typeface="Cambria Math" pitchFamily="18" charset="0"/>
              </a:rPr>
              <a:t>λ</a:t>
            </a:r>
            <a:r>
              <a:rPr lang="en-US" dirty="0" smtClean="0"/>
              <a:t> can be made rather small by making </a:t>
            </a:r>
            <a:r>
              <a:rPr lang="en-US" sz="2630" i="1" dirty="0" smtClean="0">
                <a:latin typeface="French Script MT" pitchFamily="66" charset="0"/>
                <a:ea typeface="Cambria Math" pitchFamily="18" charset="0"/>
              </a:rPr>
              <a:t>l</a:t>
            </a:r>
            <a:r>
              <a:rPr lang="en-US" dirty="0" smtClean="0">
                <a:latin typeface="French Script MT" pitchFamily="66" charset="0"/>
              </a:rPr>
              <a:t>  </a:t>
            </a:r>
            <a:r>
              <a:rPr lang="en-US" dirty="0" smtClean="0"/>
              <a:t>very large.</a:t>
            </a: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3667" name="Object 3"/>
          <p:cNvGraphicFramePr>
            <a:graphicFrameLocks noChangeAspect="1"/>
          </p:cNvGraphicFramePr>
          <p:nvPr/>
        </p:nvGraphicFramePr>
        <p:xfrm>
          <a:off x="2746350" y="1409679"/>
          <a:ext cx="1570038" cy="522288"/>
        </p:xfrm>
        <a:graphic>
          <a:graphicData uri="http://schemas.openxmlformats.org/presentationml/2006/ole">
            <mc:AlternateContent xmlns:mc="http://schemas.openxmlformats.org/markup-compatibility/2006">
              <mc:Choice xmlns:v="urn:schemas-microsoft-com:vml" Requires="v">
                <p:oleObj spid="_x0000_s114714" name="Equation" r:id="rId3" imgW="672808" imgH="241195" progId="">
                  <p:embed/>
                </p:oleObj>
              </mc:Choice>
              <mc:Fallback>
                <p:oleObj name="Equation" r:id="rId3" imgW="672808" imgH="241195"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50" y="1409679"/>
                        <a:ext cx="1570038" cy="52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8" name="Group 167"/>
          <p:cNvGrpSpPr/>
          <p:nvPr/>
        </p:nvGrpSpPr>
        <p:grpSpPr>
          <a:xfrm>
            <a:off x="3779912" y="4257092"/>
            <a:ext cx="4176464" cy="852487"/>
            <a:chOff x="3695688" y="4256111"/>
            <a:chExt cx="3987840" cy="852487"/>
          </a:xfrm>
        </p:grpSpPr>
        <p:graphicFrame>
          <p:nvGraphicFramePr>
            <p:cNvPr id="114695" name="Object 3"/>
            <p:cNvGraphicFramePr>
              <a:graphicFrameLocks noChangeAspect="1"/>
            </p:cNvGraphicFramePr>
            <p:nvPr/>
          </p:nvGraphicFramePr>
          <p:xfrm>
            <a:off x="3695688" y="4451364"/>
            <a:ext cx="2103438" cy="522288"/>
          </p:xfrm>
          <a:graphic>
            <a:graphicData uri="http://schemas.openxmlformats.org/presentationml/2006/ole">
              <mc:AlternateContent xmlns:mc="http://schemas.openxmlformats.org/markup-compatibility/2006">
                <mc:Choice xmlns:v="urn:schemas-microsoft-com:vml" Requires="v">
                  <p:oleObj spid="_x0000_s114715" name="Equation" r:id="rId5" imgW="901309" imgH="241195" progId="">
                    <p:embed/>
                  </p:oleObj>
                </mc:Choice>
                <mc:Fallback>
                  <p:oleObj name="Equation" r:id="rId5" imgW="901309" imgH="241195"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5688" y="4451364"/>
                          <a:ext cx="2103438" cy="52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696" name="Object 8"/>
            <p:cNvGraphicFramePr>
              <a:graphicFrameLocks noChangeAspect="1"/>
            </p:cNvGraphicFramePr>
            <p:nvPr/>
          </p:nvGraphicFramePr>
          <p:xfrm>
            <a:off x="6616728" y="4256111"/>
            <a:ext cx="1066800" cy="852487"/>
          </p:xfrm>
          <a:graphic>
            <a:graphicData uri="http://schemas.openxmlformats.org/presentationml/2006/ole">
              <mc:AlternateContent xmlns:mc="http://schemas.openxmlformats.org/markup-compatibility/2006">
                <mc:Choice xmlns:v="urn:schemas-microsoft-com:vml" Requires="v">
                  <p:oleObj spid="_x0000_s114716" name="Equation" r:id="rId7" imgW="457002" imgH="393529" progId="">
                    <p:embed/>
                  </p:oleObj>
                </mc:Choice>
                <mc:Fallback>
                  <p:oleObj name="Equation" r:id="rId7" imgW="457002" imgH="393529" progId="">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16728" y="4256111"/>
                          <a:ext cx="1066800"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14697" name="Object 9"/>
          <p:cNvGraphicFramePr>
            <a:graphicFrameLocks noChangeAspect="1"/>
          </p:cNvGraphicFramePr>
          <p:nvPr/>
        </p:nvGraphicFramePr>
        <p:xfrm>
          <a:off x="4316409" y="2260584"/>
          <a:ext cx="2725738" cy="1017588"/>
        </p:xfrm>
        <a:graphic>
          <a:graphicData uri="http://schemas.openxmlformats.org/presentationml/2006/ole">
            <mc:AlternateContent xmlns:mc="http://schemas.openxmlformats.org/markup-compatibility/2006">
              <mc:Choice xmlns:v="urn:schemas-microsoft-com:vml" Requires="v">
                <p:oleObj spid="_x0000_s114717" name="Equation" r:id="rId9" imgW="1168400" imgH="469900" progId="">
                  <p:embed/>
                </p:oleObj>
              </mc:Choice>
              <mc:Fallback>
                <p:oleObj name="Equation" r:id="rId9" imgW="1168400" imgH="469900" progId="">
                  <p:embed/>
                  <p:pic>
                    <p:nvPicPr>
                      <p:cNvPr id="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6409" y="2260584"/>
                        <a:ext cx="2725738" cy="1017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698" name="Object 10"/>
          <p:cNvGraphicFramePr>
            <a:graphicFrameLocks noChangeAspect="1"/>
          </p:cNvGraphicFramePr>
          <p:nvPr/>
        </p:nvGraphicFramePr>
        <p:xfrm>
          <a:off x="5076056" y="3320988"/>
          <a:ext cx="606469" cy="906463"/>
        </p:xfrm>
        <a:graphic>
          <a:graphicData uri="http://schemas.openxmlformats.org/presentationml/2006/ole">
            <mc:AlternateContent xmlns:mc="http://schemas.openxmlformats.org/markup-compatibility/2006">
              <mc:Choice xmlns:v="urn:schemas-microsoft-com:vml" Requires="v">
                <p:oleObj spid="_x0000_s114718" name="Equation" r:id="rId11" imgW="215806" imgH="418918" progId="">
                  <p:embed/>
                </p:oleObj>
              </mc:Choice>
              <mc:Fallback>
                <p:oleObj name="Equation" r:id="rId11" imgW="215806" imgH="418918" progId="">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76056" y="3320988"/>
                        <a:ext cx="606469"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8" name="Slide Number Placeholder 147"/>
          <p:cNvSpPr>
            <a:spLocks noGrp="1"/>
          </p:cNvSpPr>
          <p:nvPr>
            <p:ph type="sldNum" sz="quarter" idx="12"/>
          </p:nvPr>
        </p:nvSpPr>
        <p:spPr/>
        <p:txBody>
          <a:bodyPr/>
          <a:lstStyle/>
          <a:p>
            <a:pPr>
              <a:defRPr/>
            </a:pPr>
            <a:fld id="{FCB2EC2F-79A6-42C2-B4C5-0483EF9F552B}" type="slidenum">
              <a:rPr lang="en-US" smtClean="0"/>
              <a:pPr>
                <a:defRPr/>
              </a:pPr>
              <a:t>51</a:t>
            </a:fld>
            <a:endParaRPr lang="en-US" dirty="0"/>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15" y="946115"/>
            <a:ext cx="8872658" cy="1679599"/>
          </a:xfrm>
        </p:spPr>
        <p:txBody>
          <a:bodyPr>
            <a:normAutofit/>
          </a:bodyPr>
          <a:lstStyle/>
          <a:p>
            <a:pPr>
              <a:buFont typeface="Arial" pitchFamily="34" charset="0"/>
              <a:buChar char="•"/>
              <a:defRPr/>
            </a:pPr>
            <a:r>
              <a:rPr lang="en-US" dirty="0" smtClean="0"/>
              <a:t>We know that if </a:t>
            </a:r>
            <a:r>
              <a:rPr lang="el-GR" i="1" dirty="0" smtClean="0">
                <a:latin typeface="Cambria Math" pitchFamily="18" charset="0"/>
                <a:ea typeface="Cambria Math" pitchFamily="18" charset="0"/>
              </a:rPr>
              <a:t>λ</a:t>
            </a:r>
            <a:r>
              <a:rPr lang="en-US" i="1" dirty="0" smtClean="0">
                <a:latin typeface="Cambria Math" pitchFamily="18" charset="0"/>
                <a:ea typeface="Cambria Math" pitchFamily="18" charset="0"/>
              </a:rPr>
              <a:t>=0 </a:t>
            </a:r>
            <a:r>
              <a:rPr lang="en-US" dirty="0" smtClean="0"/>
              <a:t> the solution would be: </a:t>
            </a:r>
          </a:p>
          <a:p>
            <a:pPr marL="274320" indent="-274320" eaLnBrk="1" fontAlgn="auto" hangingPunct="1">
              <a:spcAft>
                <a:spcPts val="0"/>
              </a:spcAft>
              <a:buClr>
                <a:schemeClr val="accent3"/>
              </a:buClr>
              <a:buFont typeface="Arial" pitchFamily="34" charset="0"/>
              <a:buChar char="•"/>
              <a:defRPr/>
            </a:pPr>
            <a:endParaRPr lang="en-US" baseline="30000" dirty="0" smtClean="0"/>
          </a:p>
          <a:p>
            <a:pPr marL="274320" indent="-274320" eaLnBrk="1" fontAlgn="auto" hangingPunct="1">
              <a:spcAft>
                <a:spcPts val="0"/>
              </a:spcAft>
              <a:buClr>
                <a:schemeClr val="accent3"/>
              </a:buClr>
              <a:buFont typeface="Arial" pitchFamily="34" charset="0"/>
              <a:buChar char="•"/>
              <a:defRPr/>
            </a:pPr>
            <a:endParaRPr lang="en-US" baseline="30000" dirty="0" smtClean="0"/>
          </a:p>
          <a:p>
            <a:pPr>
              <a:buFont typeface="Arial" pitchFamily="34" charset="0"/>
              <a:buChar char="•"/>
              <a:defRPr/>
            </a:pPr>
            <a:r>
              <a:rPr lang="en-US" dirty="0" smtClean="0"/>
              <a:t>So we attempt a solution of the form:</a:t>
            </a:r>
          </a:p>
          <a:p>
            <a:pPr>
              <a:buNone/>
              <a:defRPr/>
            </a:pPr>
            <a:endParaRPr lang="en-US" dirty="0" smtClean="0"/>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3667" name="Object 3"/>
          <p:cNvGraphicFramePr>
            <a:graphicFrameLocks noChangeAspect="1"/>
          </p:cNvGraphicFramePr>
          <p:nvPr/>
        </p:nvGraphicFramePr>
        <p:xfrm>
          <a:off x="1395369" y="1493811"/>
          <a:ext cx="2398712" cy="495300"/>
        </p:xfrm>
        <a:graphic>
          <a:graphicData uri="http://schemas.openxmlformats.org/presentationml/2006/ole">
            <mc:AlternateContent xmlns:mc="http://schemas.openxmlformats.org/markup-compatibility/2006">
              <mc:Choice xmlns:v="urn:schemas-microsoft-com:vml" Requires="v">
                <p:oleObj spid="_x0000_s115741" name="Equation" r:id="rId3" imgW="1028700" imgH="228600" progId="">
                  <p:embed/>
                </p:oleObj>
              </mc:Choice>
              <mc:Fallback>
                <p:oleObj name="Equation" r:id="rId3" imgW="1028700" imgH="228600"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369" y="1493811"/>
                        <a:ext cx="239871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1" name="Group 150"/>
          <p:cNvGrpSpPr/>
          <p:nvPr/>
        </p:nvGrpSpPr>
        <p:grpSpPr>
          <a:xfrm>
            <a:off x="587412" y="2662227"/>
            <a:ext cx="7380297" cy="3870378"/>
            <a:chOff x="587412" y="2662227"/>
            <a:chExt cx="7380297" cy="3870378"/>
          </a:xfrm>
        </p:grpSpPr>
        <p:graphicFrame>
          <p:nvGraphicFramePr>
            <p:cNvPr id="114695" name="Object 3"/>
            <p:cNvGraphicFramePr>
              <a:graphicFrameLocks noChangeAspect="1"/>
            </p:cNvGraphicFramePr>
            <p:nvPr/>
          </p:nvGraphicFramePr>
          <p:xfrm>
            <a:off x="1322343" y="3282948"/>
            <a:ext cx="2784475" cy="495300"/>
          </p:xfrm>
          <a:graphic>
            <a:graphicData uri="http://schemas.openxmlformats.org/presentationml/2006/ole">
              <mc:AlternateContent xmlns:mc="http://schemas.openxmlformats.org/markup-compatibility/2006">
                <mc:Choice xmlns:v="urn:schemas-microsoft-com:vml" Requires="v">
                  <p:oleObj spid="_x0000_s115742" name="Equation" r:id="rId5" imgW="1193800" imgH="228600" progId="">
                    <p:embed/>
                  </p:oleObj>
                </mc:Choice>
                <mc:Fallback>
                  <p:oleObj name="Equation" r:id="rId5" imgW="1193800" imgH="228600"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2343" y="3282948"/>
                          <a:ext cx="27844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698" name="Object 10"/>
            <p:cNvGraphicFramePr>
              <a:graphicFrameLocks noChangeAspect="1"/>
            </p:cNvGraphicFramePr>
            <p:nvPr/>
          </p:nvGraphicFramePr>
          <p:xfrm>
            <a:off x="3824334" y="4560903"/>
            <a:ext cx="4143375" cy="933450"/>
          </p:xfrm>
          <a:graphic>
            <a:graphicData uri="http://schemas.openxmlformats.org/presentationml/2006/ole">
              <mc:AlternateContent xmlns:mc="http://schemas.openxmlformats.org/markup-compatibility/2006">
                <mc:Choice xmlns:v="urn:schemas-microsoft-com:vml" Requires="v">
                  <p:oleObj spid="_x0000_s115743" name="Equation" r:id="rId7" imgW="1777229" imgH="431613" progId="">
                    <p:embed/>
                  </p:oleObj>
                </mc:Choice>
                <mc:Fallback>
                  <p:oleObj name="Equation" r:id="rId7" imgW="1777229" imgH="431613" progId="">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4334" y="4560903"/>
                          <a:ext cx="4143375"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19" name="Object 3"/>
            <p:cNvGraphicFramePr>
              <a:graphicFrameLocks noChangeAspect="1"/>
            </p:cNvGraphicFramePr>
            <p:nvPr/>
          </p:nvGraphicFramePr>
          <p:xfrm>
            <a:off x="1344632" y="2662227"/>
            <a:ext cx="4651375" cy="493712"/>
          </p:xfrm>
          <a:graphic>
            <a:graphicData uri="http://schemas.openxmlformats.org/presentationml/2006/ole">
              <mc:AlternateContent xmlns:mc="http://schemas.openxmlformats.org/markup-compatibility/2006">
                <mc:Choice xmlns:v="urn:schemas-microsoft-com:vml" Requires="v">
                  <p:oleObj spid="_x0000_s115744" name="Equation" r:id="rId9" imgW="1993900" imgH="228600" progId="">
                    <p:embed/>
                  </p:oleObj>
                </mc:Choice>
                <mc:Fallback>
                  <p:oleObj name="Equation" r:id="rId9" imgW="1993900" imgH="228600" progId="">
                    <p:embed/>
                    <p:pic>
                      <p:nvPicPr>
                        <p:cNvPr id="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44632" y="2662227"/>
                          <a:ext cx="4651375"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21" name="Object 3"/>
            <p:cNvGraphicFramePr>
              <a:graphicFrameLocks noChangeAspect="1"/>
            </p:cNvGraphicFramePr>
            <p:nvPr/>
          </p:nvGraphicFramePr>
          <p:xfrm>
            <a:off x="1206518" y="3976695"/>
            <a:ext cx="4679950" cy="604837"/>
          </p:xfrm>
          <a:graphic>
            <a:graphicData uri="http://schemas.openxmlformats.org/presentationml/2006/ole">
              <mc:AlternateContent xmlns:mc="http://schemas.openxmlformats.org/markup-compatibility/2006">
                <mc:Choice xmlns:v="urn:schemas-microsoft-com:vml" Requires="v">
                  <p:oleObj spid="_x0000_s115745" name="Equation" r:id="rId11" imgW="2006600" imgH="279400" progId="">
                    <p:embed/>
                  </p:oleObj>
                </mc:Choice>
                <mc:Fallback>
                  <p:oleObj name="Equation" r:id="rId11" imgW="2006600" imgH="279400" progId="">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06518" y="3976695"/>
                          <a:ext cx="4679950" cy="604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22" name="Object 3"/>
            <p:cNvGraphicFramePr>
              <a:graphicFrameLocks noChangeAspect="1"/>
            </p:cNvGraphicFramePr>
            <p:nvPr/>
          </p:nvGraphicFramePr>
          <p:xfrm>
            <a:off x="587412" y="5570580"/>
            <a:ext cx="6723063" cy="962025"/>
          </p:xfrm>
          <a:graphic>
            <a:graphicData uri="http://schemas.openxmlformats.org/presentationml/2006/ole">
              <mc:AlternateContent xmlns:mc="http://schemas.openxmlformats.org/markup-compatibility/2006">
                <mc:Choice xmlns:v="urn:schemas-microsoft-com:vml" Requires="v">
                  <p:oleObj spid="_x0000_s115746" name="Equation" r:id="rId13" imgW="2882900" imgH="444500" progId="">
                    <p:embed/>
                  </p:oleObj>
                </mc:Choice>
                <mc:Fallback>
                  <p:oleObj name="Equation" r:id="rId13" imgW="2882900" imgH="444500" progId="">
                    <p:embed/>
                    <p:pic>
                      <p:nvPicPr>
                        <p:cNvPr id="0" name="Picture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7412" y="5570580"/>
                          <a:ext cx="6723063"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9" name="Slide Number Placeholder 148"/>
          <p:cNvSpPr>
            <a:spLocks noGrp="1"/>
          </p:cNvSpPr>
          <p:nvPr>
            <p:ph type="sldNum" sz="quarter" idx="12"/>
          </p:nvPr>
        </p:nvSpPr>
        <p:spPr/>
        <p:txBody>
          <a:bodyPr/>
          <a:lstStyle/>
          <a:p>
            <a:pPr>
              <a:defRPr/>
            </a:pPr>
            <a:fld id="{FCB2EC2F-79A6-42C2-B4C5-0483EF9F552B}" type="slidenum">
              <a:rPr lang="en-US" smtClean="0"/>
              <a:pPr>
                <a:defRPr/>
              </a:pPr>
              <a:t>52</a:t>
            </a:fld>
            <a:endParaRPr lang="en-US" dirty="0"/>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15" y="946115"/>
            <a:ext cx="8872658" cy="2446372"/>
          </a:xfrm>
        </p:spPr>
        <p:txBody>
          <a:bodyPr>
            <a:normAutofit/>
          </a:bodyPr>
          <a:lstStyle/>
          <a:p>
            <a:pPr>
              <a:buFont typeface="Arial" pitchFamily="34" charset="0"/>
              <a:buChar char="•"/>
              <a:defRPr/>
            </a:pPr>
            <a:r>
              <a:rPr lang="en-US" dirty="0" smtClean="0"/>
              <a:t>We can’t find a value of </a:t>
            </a:r>
            <a:r>
              <a:rPr lang="el-GR" i="1" dirty="0" smtClean="0">
                <a:latin typeface="Cambria Math" pitchFamily="18" charset="0"/>
                <a:ea typeface="Cambria Math" pitchFamily="18" charset="0"/>
              </a:rPr>
              <a:t>ω</a:t>
            </a:r>
            <a:r>
              <a:rPr lang="en-US" dirty="0" smtClean="0"/>
              <a:t> that will make this work so we try</a:t>
            </a:r>
            <a:endParaRPr lang="en-US" baseline="30000" dirty="0" smtClean="0"/>
          </a:p>
          <a:p>
            <a:pPr>
              <a:buNone/>
              <a:defRPr/>
            </a:pPr>
            <a:r>
              <a:rPr lang="en-US" dirty="0" smtClean="0"/>
              <a:t>    a solution of the form:</a:t>
            </a:r>
          </a:p>
          <a:p>
            <a:pPr>
              <a:buNone/>
              <a:defRPr/>
            </a:pPr>
            <a:endParaRPr lang="en-US" dirty="0" smtClean="0"/>
          </a:p>
          <a:p>
            <a:pPr>
              <a:buNone/>
              <a:defRPr/>
            </a:pPr>
            <a:r>
              <a:rPr lang="en-US" dirty="0" smtClean="0"/>
              <a:t>    where we expect that </a:t>
            </a:r>
            <a:r>
              <a:rPr lang="el-GR" i="1" dirty="0" smtClean="0">
                <a:latin typeface="Cambria Math" pitchFamily="18" charset="0"/>
                <a:ea typeface="Cambria Math" pitchFamily="18" charset="0"/>
              </a:rPr>
              <a:t>λ</a:t>
            </a:r>
            <a:r>
              <a:rPr lang="en-US" i="1" dirty="0" smtClean="0">
                <a:latin typeface="Cambria Math" pitchFamily="18" charset="0"/>
                <a:ea typeface="Cambria Math" pitchFamily="18" charset="0"/>
              </a:rPr>
              <a:t>B </a:t>
            </a:r>
            <a:r>
              <a:rPr lang="en-US" dirty="0" smtClean="0"/>
              <a:t>is </a:t>
            </a:r>
            <a:r>
              <a:rPr lang="el-GR" i="1" dirty="0" smtClean="0">
                <a:latin typeface="Cambria Math" pitchFamily="18" charset="0"/>
                <a:ea typeface="Cambria Math" pitchFamily="18" charset="0"/>
              </a:rPr>
              <a:t>θ</a:t>
            </a:r>
            <a:r>
              <a:rPr lang="en-US" i="1" dirty="0" smtClean="0">
                <a:latin typeface="Cambria Math" pitchFamily="18" charset="0"/>
                <a:ea typeface="Cambria Math" pitchFamily="18" charset="0"/>
              </a:rPr>
              <a:t>(</a:t>
            </a:r>
            <a:r>
              <a:rPr lang="el-GR" i="1" dirty="0" smtClean="0">
                <a:latin typeface="Cambria Math" pitchFamily="18" charset="0"/>
                <a:ea typeface="Cambria Math" pitchFamily="18" charset="0"/>
              </a:rPr>
              <a:t>λ</a:t>
            </a:r>
            <a:r>
              <a:rPr lang="en-US" i="1" dirty="0" smtClean="0">
                <a:latin typeface="Cambria Math" pitchFamily="18" charset="0"/>
                <a:ea typeface="Cambria Math" pitchFamily="18" charset="0"/>
              </a:rPr>
              <a:t>) </a:t>
            </a:r>
            <a:r>
              <a:rPr lang="en-US" dirty="0" smtClean="0"/>
              <a:t>since this term is not </a:t>
            </a:r>
          </a:p>
          <a:p>
            <a:pPr>
              <a:buNone/>
              <a:defRPr/>
            </a:pPr>
            <a:r>
              <a:rPr lang="en-US" dirty="0" smtClean="0"/>
              <a:t>    present as </a:t>
            </a:r>
            <a:r>
              <a:rPr lang="el-GR" i="1" dirty="0" smtClean="0">
                <a:latin typeface="Cambria Math" pitchFamily="18" charset="0"/>
                <a:ea typeface="Cambria Math" pitchFamily="18" charset="0"/>
              </a:rPr>
              <a:t>λ</a:t>
            </a:r>
            <a:r>
              <a:rPr lang="en-US" i="1" dirty="0" smtClean="0">
                <a:latin typeface="Cambria Math" pitchFamily="18" charset="0"/>
                <a:ea typeface="Cambria Math" pitchFamily="18" charset="0"/>
                <a:sym typeface="Wingdings" pitchFamily="2" charset="2"/>
              </a:rPr>
              <a:t></a:t>
            </a:r>
            <a:r>
              <a:rPr lang="en-US" i="1" dirty="0" smtClean="0">
                <a:latin typeface="Cambria Math" pitchFamily="18" charset="0"/>
                <a:ea typeface="Cambria Math" pitchFamily="18" charset="0"/>
              </a:rPr>
              <a:t>0</a:t>
            </a:r>
            <a:r>
              <a:rPr lang="en-US" dirty="0" smtClean="0"/>
              <a:t>.</a:t>
            </a: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5719" name="Object 3"/>
          <p:cNvGraphicFramePr>
            <a:graphicFrameLocks noChangeAspect="1"/>
          </p:cNvGraphicFramePr>
          <p:nvPr/>
        </p:nvGraphicFramePr>
        <p:xfrm>
          <a:off x="2892402" y="1858941"/>
          <a:ext cx="4029075" cy="439737"/>
        </p:xfrm>
        <a:graphic>
          <a:graphicData uri="http://schemas.openxmlformats.org/presentationml/2006/ole">
            <mc:AlternateContent xmlns:mc="http://schemas.openxmlformats.org/markup-compatibility/2006">
              <mc:Choice xmlns:v="urn:schemas-microsoft-com:vml" Requires="v">
                <p:oleObj spid="_x0000_s116768" name="Equation" r:id="rId3" imgW="1726451" imgH="203112" progId="">
                  <p:embed/>
                </p:oleObj>
              </mc:Choice>
              <mc:Fallback>
                <p:oleObj name="Equation" r:id="rId3" imgW="1726451" imgH="203112"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2402" y="1858941"/>
                        <a:ext cx="4029075"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5" name="Group 154"/>
          <p:cNvGrpSpPr/>
          <p:nvPr/>
        </p:nvGrpSpPr>
        <p:grpSpPr>
          <a:xfrm>
            <a:off x="336492" y="3408369"/>
            <a:ext cx="8807508" cy="3255988"/>
            <a:chOff x="336492" y="3408369"/>
            <a:chExt cx="8807508" cy="3255988"/>
          </a:xfrm>
        </p:grpSpPr>
        <p:graphicFrame>
          <p:nvGraphicFramePr>
            <p:cNvPr id="116744" name="Object 8"/>
            <p:cNvGraphicFramePr>
              <a:graphicFrameLocks noChangeAspect="1"/>
            </p:cNvGraphicFramePr>
            <p:nvPr/>
          </p:nvGraphicFramePr>
          <p:xfrm>
            <a:off x="482544" y="3408369"/>
            <a:ext cx="5184775" cy="495300"/>
          </p:xfrm>
          <a:graphic>
            <a:graphicData uri="http://schemas.openxmlformats.org/presentationml/2006/ole">
              <mc:AlternateContent xmlns:mc="http://schemas.openxmlformats.org/markup-compatibility/2006">
                <mc:Choice xmlns:v="urn:schemas-microsoft-com:vml" Requires="v">
                  <p:oleObj spid="_x0000_s116769" name="Equation" r:id="rId5" imgW="2222500" imgH="228600" progId="">
                    <p:embed/>
                  </p:oleObj>
                </mc:Choice>
                <mc:Fallback>
                  <p:oleObj name="Equation" r:id="rId5" imgW="2222500" imgH="228600" progId="">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544" y="3408369"/>
                          <a:ext cx="51847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5" name="Object 9"/>
            <p:cNvGraphicFramePr>
              <a:graphicFrameLocks noChangeAspect="1"/>
            </p:cNvGraphicFramePr>
            <p:nvPr/>
          </p:nvGraphicFramePr>
          <p:xfrm>
            <a:off x="1160503" y="5108598"/>
            <a:ext cx="6369050" cy="495300"/>
          </p:xfrm>
          <a:graphic>
            <a:graphicData uri="http://schemas.openxmlformats.org/presentationml/2006/ole">
              <mc:AlternateContent xmlns:mc="http://schemas.openxmlformats.org/markup-compatibility/2006">
                <mc:Choice xmlns:v="urn:schemas-microsoft-com:vml" Requires="v">
                  <p:oleObj spid="_x0000_s116770" name="Equation" r:id="rId7" imgW="2730500" imgH="228600" progId="">
                    <p:embed/>
                  </p:oleObj>
                </mc:Choice>
                <mc:Fallback>
                  <p:oleObj name="Equation" r:id="rId7" imgW="2730500" imgH="228600" progId="">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0503" y="5108598"/>
                          <a:ext cx="636905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7" name="Object 11"/>
            <p:cNvGraphicFramePr>
              <a:graphicFrameLocks noChangeAspect="1"/>
            </p:cNvGraphicFramePr>
            <p:nvPr/>
          </p:nvGraphicFramePr>
          <p:xfrm>
            <a:off x="1174805" y="5729319"/>
            <a:ext cx="7377112" cy="935038"/>
          </p:xfrm>
          <a:graphic>
            <a:graphicData uri="http://schemas.openxmlformats.org/presentationml/2006/ole">
              <mc:AlternateContent xmlns:mc="http://schemas.openxmlformats.org/markup-compatibility/2006">
                <mc:Choice xmlns:v="urn:schemas-microsoft-com:vml" Requires="v">
                  <p:oleObj spid="_x0000_s116771" name="Equation" r:id="rId9" imgW="3162300" imgH="431800" progId="">
                    <p:embed/>
                  </p:oleObj>
                </mc:Choice>
                <mc:Fallback>
                  <p:oleObj name="Equation" r:id="rId9" imgW="3162300" imgH="431800" progId="">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74805" y="5729319"/>
                          <a:ext cx="7377112"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4" name="Group 153"/>
            <p:cNvGrpSpPr/>
            <p:nvPr/>
          </p:nvGrpSpPr>
          <p:grpSpPr>
            <a:xfrm>
              <a:off x="336492" y="4049721"/>
              <a:ext cx="8807508" cy="1006480"/>
              <a:chOff x="336492" y="4049721"/>
              <a:chExt cx="8807508" cy="1006480"/>
            </a:xfrm>
          </p:grpSpPr>
          <p:graphicFrame>
            <p:nvGraphicFramePr>
              <p:cNvPr id="116748" name="Object 12"/>
              <p:cNvGraphicFramePr>
                <a:graphicFrameLocks noChangeAspect="1"/>
              </p:cNvGraphicFramePr>
              <p:nvPr/>
            </p:nvGraphicFramePr>
            <p:xfrm>
              <a:off x="1855788" y="4451364"/>
              <a:ext cx="7288212" cy="604837"/>
            </p:xfrm>
            <a:graphic>
              <a:graphicData uri="http://schemas.openxmlformats.org/presentationml/2006/ole">
                <mc:AlternateContent xmlns:mc="http://schemas.openxmlformats.org/markup-compatibility/2006">
                  <mc:Choice xmlns:v="urn:schemas-microsoft-com:vml" Requires="v">
                    <p:oleObj spid="_x0000_s116772" name="Equation" r:id="rId11" imgW="3124200" imgH="279400" progId="">
                      <p:embed/>
                    </p:oleObj>
                  </mc:Choice>
                  <mc:Fallback>
                    <p:oleObj name="Equation" r:id="rId11" imgW="3124200" imgH="279400" progId="">
                      <p:embed/>
                      <p:pic>
                        <p:nvPicPr>
                          <p:cNvPr id="0"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5788" y="4451364"/>
                            <a:ext cx="7288212" cy="604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9" name="Object 13"/>
              <p:cNvGraphicFramePr>
                <a:graphicFrameLocks noChangeAspect="1"/>
              </p:cNvGraphicFramePr>
              <p:nvPr/>
            </p:nvGraphicFramePr>
            <p:xfrm>
              <a:off x="336492" y="4049721"/>
              <a:ext cx="4414838" cy="549275"/>
            </p:xfrm>
            <a:graphic>
              <a:graphicData uri="http://schemas.openxmlformats.org/presentationml/2006/ole">
                <mc:AlternateContent xmlns:mc="http://schemas.openxmlformats.org/markup-compatibility/2006">
                  <mc:Choice xmlns:v="urn:schemas-microsoft-com:vml" Requires="v">
                    <p:oleObj spid="_x0000_s116773" name="Equation" r:id="rId13" imgW="1892300" imgH="254000" progId="">
                      <p:embed/>
                    </p:oleObj>
                  </mc:Choice>
                  <mc:Fallback>
                    <p:oleObj name="Equation" r:id="rId13" imgW="1892300" imgH="254000" progId="">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6492" y="4049721"/>
                            <a:ext cx="4414838"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151" name="Slide Number Placeholder 150"/>
          <p:cNvSpPr>
            <a:spLocks noGrp="1"/>
          </p:cNvSpPr>
          <p:nvPr>
            <p:ph type="sldNum" sz="quarter" idx="12"/>
          </p:nvPr>
        </p:nvSpPr>
        <p:spPr/>
        <p:txBody>
          <a:bodyPr/>
          <a:lstStyle/>
          <a:p>
            <a:pPr>
              <a:defRPr/>
            </a:pPr>
            <a:fld id="{FCB2EC2F-79A6-42C2-B4C5-0483EF9F552B}" type="slidenum">
              <a:rPr lang="en-US" smtClean="0"/>
              <a:pPr>
                <a:defRPr/>
              </a:pPr>
              <a:t>53</a:t>
            </a:fld>
            <a:endParaRPr lang="en-US" dirty="0"/>
          </a:p>
        </p:txBody>
      </p:sp>
      <p:sp>
        <p:nvSpPr>
          <p:cNvPr id="152" name="Right Arrow 151"/>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53" name="Group 152"/>
          <p:cNvGrpSpPr/>
          <p:nvPr/>
        </p:nvGrpSpPr>
        <p:grpSpPr>
          <a:xfrm>
            <a:off x="138124" y="946116"/>
            <a:ext cx="8632871" cy="1555758"/>
            <a:chOff x="190440" y="946116"/>
            <a:chExt cx="8632871" cy="1555758"/>
          </a:xfrm>
        </p:grpSpPr>
        <p:graphicFrame>
          <p:nvGraphicFramePr>
            <p:cNvPr id="117768" name="Object 8"/>
            <p:cNvGraphicFramePr>
              <a:graphicFrameLocks noChangeAspect="1"/>
            </p:cNvGraphicFramePr>
            <p:nvPr/>
          </p:nvGraphicFramePr>
          <p:xfrm>
            <a:off x="190440" y="946116"/>
            <a:ext cx="6811963" cy="604838"/>
          </p:xfrm>
          <a:graphic>
            <a:graphicData uri="http://schemas.openxmlformats.org/presentationml/2006/ole">
              <mc:AlternateContent xmlns:mc="http://schemas.openxmlformats.org/markup-compatibility/2006">
                <mc:Choice xmlns:v="urn:schemas-microsoft-com:vml" Requires="v">
                  <p:oleObj spid="_x0000_s117788" name="Equation" r:id="rId3" imgW="2921000" imgH="279400" progId="">
                    <p:embed/>
                  </p:oleObj>
                </mc:Choice>
                <mc:Fallback>
                  <p:oleObj name="Equation" r:id="rId3" imgW="2921000" imgH="27940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440" y="946116"/>
                          <a:ext cx="6811963"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9" name="Object 11"/>
            <p:cNvGraphicFramePr>
              <a:graphicFrameLocks noChangeAspect="1"/>
            </p:cNvGraphicFramePr>
            <p:nvPr/>
          </p:nvGraphicFramePr>
          <p:xfrm>
            <a:off x="3549636" y="1566837"/>
            <a:ext cx="5273675" cy="935037"/>
          </p:xfrm>
          <a:graphic>
            <a:graphicData uri="http://schemas.openxmlformats.org/presentationml/2006/ole">
              <mc:AlternateContent xmlns:mc="http://schemas.openxmlformats.org/markup-compatibility/2006">
                <mc:Choice xmlns:v="urn:schemas-microsoft-com:vml" Requires="v">
                  <p:oleObj spid="_x0000_s117789" name="Equation" r:id="rId5" imgW="2260600" imgH="431800" progId="">
                    <p:embed/>
                  </p:oleObj>
                </mc:Choice>
                <mc:Fallback>
                  <p:oleObj name="Equation" r:id="rId5" imgW="2260600" imgH="431800" progId="">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9636" y="1566837"/>
                          <a:ext cx="5273675"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17770" name="Object 10"/>
          <p:cNvGraphicFramePr>
            <a:graphicFrameLocks noChangeAspect="1"/>
          </p:cNvGraphicFramePr>
          <p:nvPr/>
        </p:nvGraphicFramePr>
        <p:xfrm>
          <a:off x="-1" y="3027357"/>
          <a:ext cx="9144001" cy="987425"/>
        </p:xfrm>
        <a:graphic>
          <a:graphicData uri="http://schemas.openxmlformats.org/presentationml/2006/ole">
            <mc:AlternateContent xmlns:mc="http://schemas.openxmlformats.org/markup-compatibility/2006">
              <mc:Choice xmlns:v="urn:schemas-microsoft-com:vml" Requires="v">
                <p:oleObj spid="_x0000_s117790" name="Equation" r:id="rId7" imgW="4013200" imgH="457200" progId="">
                  <p:embed/>
                </p:oleObj>
              </mc:Choice>
              <mc:Fallback>
                <p:oleObj name="Equation" r:id="rId7" imgW="4013200" imgH="457200" progId="">
                  <p:embed/>
                  <p:pic>
                    <p:nvPicPr>
                      <p:cNvPr id="0"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 y="3027357"/>
                        <a:ext cx="9144001"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8" name="Group 157"/>
          <p:cNvGrpSpPr/>
          <p:nvPr/>
        </p:nvGrpSpPr>
        <p:grpSpPr>
          <a:xfrm>
            <a:off x="841367" y="4613307"/>
            <a:ext cx="7710550" cy="1152525"/>
            <a:chOff x="841367" y="3992586"/>
            <a:chExt cx="7710550" cy="1152525"/>
          </a:xfrm>
        </p:grpSpPr>
        <p:graphicFrame>
          <p:nvGraphicFramePr>
            <p:cNvPr id="117771" name="Object 11"/>
            <p:cNvGraphicFramePr>
              <a:graphicFrameLocks noChangeAspect="1"/>
            </p:cNvGraphicFramePr>
            <p:nvPr/>
          </p:nvGraphicFramePr>
          <p:xfrm>
            <a:off x="841367" y="4195773"/>
            <a:ext cx="3109912" cy="852488"/>
          </p:xfrm>
          <a:graphic>
            <a:graphicData uri="http://schemas.openxmlformats.org/presentationml/2006/ole">
              <mc:AlternateContent xmlns:mc="http://schemas.openxmlformats.org/markup-compatibility/2006">
                <mc:Choice xmlns:v="urn:schemas-microsoft-com:vml" Requires="v">
                  <p:oleObj spid="_x0000_s117791" name="Equation" r:id="rId9" imgW="1333500" imgH="393700" progId="">
                    <p:embed/>
                  </p:oleObj>
                </mc:Choice>
                <mc:Fallback>
                  <p:oleObj name="Equation" r:id="rId9" imgW="1333500" imgH="393700" progId="">
                    <p:embed/>
                    <p:pic>
                      <p:nvPicPr>
                        <p:cNvPr id="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1367" y="4195773"/>
                          <a:ext cx="3109912"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72" name="Object 12"/>
            <p:cNvGraphicFramePr>
              <a:graphicFrameLocks noChangeAspect="1"/>
            </p:cNvGraphicFramePr>
            <p:nvPr/>
          </p:nvGraphicFramePr>
          <p:xfrm>
            <a:off x="4616504" y="3992586"/>
            <a:ext cx="3935413" cy="1152525"/>
          </p:xfrm>
          <a:graphic>
            <a:graphicData uri="http://schemas.openxmlformats.org/presentationml/2006/ole">
              <mc:AlternateContent xmlns:mc="http://schemas.openxmlformats.org/markup-compatibility/2006">
                <mc:Choice xmlns:v="urn:schemas-microsoft-com:vml" Requires="v">
                  <p:oleObj spid="_x0000_s117792" name="Equation" r:id="rId11" imgW="1726451" imgH="533169" progId="">
                    <p:embed/>
                  </p:oleObj>
                </mc:Choice>
                <mc:Fallback>
                  <p:oleObj name="Equation" r:id="rId11" imgW="1726451" imgH="533169" progId="">
                    <p:embed/>
                    <p:pic>
                      <p:nvPicPr>
                        <p:cNvPr id="0"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6504" y="3992586"/>
                          <a:ext cx="3935413"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9" name="Slide Number Placeholder 148"/>
          <p:cNvSpPr>
            <a:spLocks noGrp="1"/>
          </p:cNvSpPr>
          <p:nvPr>
            <p:ph type="sldNum" sz="quarter" idx="12"/>
          </p:nvPr>
        </p:nvSpPr>
        <p:spPr/>
        <p:txBody>
          <a:bodyPr/>
          <a:lstStyle/>
          <a:p>
            <a:pPr>
              <a:defRPr/>
            </a:pPr>
            <a:fld id="{FCB2EC2F-79A6-42C2-B4C5-0483EF9F552B}" type="slidenum">
              <a:rPr lang="en-US" smtClean="0"/>
              <a:pPr>
                <a:defRPr/>
              </a:pPr>
              <a:t>54</a:t>
            </a:fld>
            <a:endParaRPr lang="en-US" dirty="0"/>
          </a:p>
        </p:txBody>
      </p:sp>
      <p:sp>
        <p:nvSpPr>
          <p:cNvPr id="150" name="Right Arrow 149"/>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5" name="Group 144"/>
          <p:cNvGrpSpPr/>
          <p:nvPr/>
        </p:nvGrpSpPr>
        <p:grpSpPr>
          <a:xfrm>
            <a:off x="687388" y="580986"/>
            <a:ext cx="6040437" cy="2063788"/>
            <a:chOff x="687388" y="1092168"/>
            <a:chExt cx="6040437" cy="2063788"/>
          </a:xfrm>
        </p:grpSpPr>
        <p:graphicFrame>
          <p:nvGraphicFramePr>
            <p:cNvPr id="117771" name="Object 11"/>
            <p:cNvGraphicFramePr>
              <a:graphicFrameLocks noChangeAspect="1"/>
            </p:cNvGraphicFramePr>
            <p:nvPr/>
          </p:nvGraphicFramePr>
          <p:xfrm>
            <a:off x="811161" y="1092168"/>
            <a:ext cx="5064126" cy="989012"/>
          </p:xfrm>
          <a:graphic>
            <a:graphicData uri="http://schemas.openxmlformats.org/presentationml/2006/ole">
              <mc:AlternateContent xmlns:mc="http://schemas.openxmlformats.org/markup-compatibility/2006">
                <mc:Choice xmlns:v="urn:schemas-microsoft-com:vml" Requires="v">
                  <p:oleObj spid="_x0000_s118804" name="Equation" r:id="rId3" imgW="2171700" imgH="457200" progId="">
                    <p:embed/>
                  </p:oleObj>
                </mc:Choice>
                <mc:Fallback>
                  <p:oleObj name="Equation" r:id="rId3" imgW="2171700" imgH="457200"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161" y="1092168"/>
                          <a:ext cx="5064126" cy="989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 name="Object 5"/>
            <p:cNvGraphicFramePr>
              <a:graphicFrameLocks noChangeAspect="1"/>
            </p:cNvGraphicFramePr>
            <p:nvPr/>
          </p:nvGraphicFramePr>
          <p:xfrm>
            <a:off x="687388" y="2193931"/>
            <a:ext cx="6040437" cy="962025"/>
          </p:xfrm>
          <a:graphic>
            <a:graphicData uri="http://schemas.openxmlformats.org/presentationml/2006/ole">
              <mc:AlternateContent xmlns:mc="http://schemas.openxmlformats.org/markup-compatibility/2006">
                <mc:Choice xmlns:v="urn:schemas-microsoft-com:vml" Requires="v">
                  <p:oleObj spid="_x0000_s118805" name="Equation" r:id="rId5" imgW="2590800" imgH="444500" progId="Equation.3">
                    <p:embed/>
                  </p:oleObj>
                </mc:Choice>
                <mc:Fallback>
                  <p:oleObj name="Equation" r:id="rId5" imgW="2590800" imgH="4445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388" y="2193931"/>
                          <a:ext cx="6040437"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7" name="Content Placeholder 2"/>
          <p:cNvSpPr>
            <a:spLocks noGrp="1"/>
          </p:cNvSpPr>
          <p:nvPr>
            <p:ph idx="1"/>
          </p:nvPr>
        </p:nvSpPr>
        <p:spPr>
          <a:xfrm>
            <a:off x="336492" y="2735253"/>
            <a:ext cx="4819715" cy="1204929"/>
          </a:xfrm>
        </p:spPr>
        <p:txBody>
          <a:bodyPr>
            <a:normAutofit/>
          </a:bodyPr>
          <a:lstStyle/>
          <a:p>
            <a:pPr>
              <a:defRPr/>
            </a:pPr>
            <a:r>
              <a:rPr lang="en-US" i="1" dirty="0" smtClean="0">
                <a:effectLst>
                  <a:outerShdw blurRad="38100" dist="38100" dir="2700000" algn="tl">
                    <a:srgbClr val="000000">
                      <a:alpha val="43137"/>
                    </a:srgbClr>
                  </a:outerShdw>
                </a:effectLst>
              </a:rPr>
              <a:t>Initial conditions:</a:t>
            </a:r>
          </a:p>
          <a:p>
            <a:pPr>
              <a:buNone/>
              <a:defRPr/>
            </a:pPr>
            <a:r>
              <a:rPr lang="en-US" dirty="0" smtClean="0"/>
              <a:t>   </a:t>
            </a:r>
            <a:r>
              <a:rPr lang="en-US" i="1" dirty="0" smtClean="0">
                <a:latin typeface="Cambria Math" pitchFamily="18" charset="0"/>
                <a:ea typeface="Cambria Math" pitchFamily="18" charset="0"/>
              </a:rPr>
              <a:t>Suppose at t=0 that </a:t>
            </a:r>
            <a:r>
              <a:rPr lang="el-GR" i="1" dirty="0" smtClean="0">
                <a:latin typeface="Cambria Math" pitchFamily="18" charset="0"/>
                <a:ea typeface="Cambria Math" pitchFamily="18" charset="0"/>
              </a:rPr>
              <a:t>θ</a:t>
            </a:r>
            <a:r>
              <a:rPr lang="en-US" i="1" dirty="0" smtClean="0">
                <a:latin typeface="Cambria Math" pitchFamily="18" charset="0"/>
                <a:ea typeface="Cambria Math" pitchFamily="18" charset="0"/>
              </a:rPr>
              <a:t>(t)=</a:t>
            </a:r>
            <a:r>
              <a:rPr lang="el-GR" i="1" dirty="0" smtClean="0">
                <a:latin typeface="Cambria Math" pitchFamily="18" charset="0"/>
                <a:ea typeface="Cambria Math" pitchFamily="18" charset="0"/>
              </a:rPr>
              <a:t>θ</a:t>
            </a:r>
            <a:r>
              <a:rPr lang="en-US" i="1" baseline="-25000" dirty="0" smtClean="0">
                <a:latin typeface="Cambria Math" pitchFamily="18" charset="0"/>
                <a:ea typeface="Cambria Math" pitchFamily="18" charset="0"/>
              </a:rPr>
              <a:t>max</a:t>
            </a:r>
          </a:p>
          <a:p>
            <a:pPr>
              <a:buNone/>
              <a:defRPr/>
            </a:pPr>
            <a:endParaRPr lang="en-US" dirty="0" smtClean="0"/>
          </a:p>
        </p:txBody>
      </p:sp>
      <p:graphicFrame>
        <p:nvGraphicFramePr>
          <p:cNvPr id="118794" name="Object 10"/>
          <p:cNvGraphicFramePr>
            <a:graphicFrameLocks noChangeAspect="1"/>
          </p:cNvGraphicFramePr>
          <p:nvPr/>
        </p:nvGraphicFramePr>
        <p:xfrm>
          <a:off x="827584" y="3645024"/>
          <a:ext cx="5951537" cy="2724150"/>
        </p:xfrm>
        <a:graphic>
          <a:graphicData uri="http://schemas.openxmlformats.org/presentationml/2006/ole">
            <mc:AlternateContent xmlns:mc="http://schemas.openxmlformats.org/markup-compatibility/2006">
              <mc:Choice xmlns:v="urn:schemas-microsoft-com:vml" Requires="v">
                <p:oleObj spid="_x0000_s118806" name="Equation" r:id="rId7" imgW="2552700" imgH="1257300" progId="Equation.3">
                  <p:embed/>
                </p:oleObj>
              </mc:Choice>
              <mc:Fallback>
                <p:oleObj name="Equation" r:id="rId7" imgW="2552700" imgH="1257300"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3645024"/>
                        <a:ext cx="5951537" cy="272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6" name="Slide Number Placeholder 145"/>
          <p:cNvSpPr>
            <a:spLocks noGrp="1"/>
          </p:cNvSpPr>
          <p:nvPr>
            <p:ph type="sldNum" sz="quarter" idx="12"/>
          </p:nvPr>
        </p:nvSpPr>
        <p:spPr/>
        <p:txBody>
          <a:bodyPr/>
          <a:lstStyle/>
          <a:p>
            <a:pPr>
              <a:defRPr/>
            </a:pPr>
            <a:fld id="{FCB2EC2F-79A6-42C2-B4C5-0483EF9F552B}" type="slidenum">
              <a:rPr lang="en-US" smtClean="0"/>
              <a:pPr>
                <a:defRPr/>
              </a:pPr>
              <a:t>55</a:t>
            </a:fld>
            <a:endParaRPr lang="en-US" dirty="0"/>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31" y="727038"/>
            <a:ext cx="2008215" cy="547695"/>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Example:</a:t>
            </a: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1861" name="Object 5"/>
          <p:cNvGraphicFramePr>
            <a:graphicFrameLocks noChangeAspect="1"/>
          </p:cNvGraphicFramePr>
          <p:nvPr/>
        </p:nvGraphicFramePr>
        <p:xfrm>
          <a:off x="2125663" y="1252582"/>
          <a:ext cx="5657850" cy="5389562"/>
        </p:xfrm>
        <a:graphic>
          <a:graphicData uri="http://schemas.openxmlformats.org/presentationml/2006/ole">
            <mc:AlternateContent xmlns:mc="http://schemas.openxmlformats.org/markup-compatibility/2006">
              <mc:Choice xmlns:v="urn:schemas-microsoft-com:vml" Requires="v">
                <p:oleObj spid="_x0000_s121865" name="Equation" r:id="rId3" imgW="2425700" imgH="2489200" progId="Equation.3">
                  <p:embed/>
                </p:oleObj>
              </mc:Choice>
              <mc:Fallback>
                <p:oleObj name="Equation" r:id="rId3" imgW="2425700" imgH="24892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5663" y="1252582"/>
                        <a:ext cx="5657850" cy="538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4" name="Slide Number Placeholder 143"/>
          <p:cNvSpPr>
            <a:spLocks noGrp="1"/>
          </p:cNvSpPr>
          <p:nvPr>
            <p:ph type="sldNum" sz="quarter" idx="12"/>
          </p:nvPr>
        </p:nvSpPr>
        <p:spPr/>
        <p:txBody>
          <a:bodyPr/>
          <a:lstStyle/>
          <a:p>
            <a:pPr>
              <a:defRPr/>
            </a:pPr>
            <a:fld id="{FCB2EC2F-79A6-42C2-B4C5-0483EF9F552B}" type="slidenum">
              <a:rPr lang="en-US" smtClean="0"/>
              <a:pPr>
                <a:defRPr/>
              </a:pPr>
              <a:t>56</a:t>
            </a:fld>
            <a:endParaRPr lang="en-US" dirty="0"/>
          </a:p>
        </p:txBody>
      </p:sp>
      <p:sp>
        <p:nvSpPr>
          <p:cNvPr id="145" name="Right Arrow 144"/>
          <p:cNvSpPr/>
          <p:nvPr/>
        </p:nvSpPr>
        <p:spPr>
          <a:xfrm>
            <a:off x="8718635" y="6432594"/>
            <a:ext cx="380977" cy="39211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1861" name="Object 5"/>
          <p:cNvGraphicFramePr>
            <a:graphicFrameLocks noChangeAspect="1"/>
          </p:cNvGraphicFramePr>
          <p:nvPr/>
        </p:nvGraphicFramePr>
        <p:xfrm>
          <a:off x="628596" y="1339850"/>
          <a:ext cx="6991350" cy="2089150"/>
        </p:xfrm>
        <a:graphic>
          <a:graphicData uri="http://schemas.openxmlformats.org/presentationml/2006/ole">
            <mc:AlternateContent xmlns:mc="http://schemas.openxmlformats.org/markup-compatibility/2006">
              <mc:Choice xmlns:v="urn:schemas-microsoft-com:vml" Requires="v">
                <p:oleObj spid="_x0000_s122886" name="Equation" r:id="rId3" imgW="2997200" imgH="965200" progId="Equation.3">
                  <p:embed/>
                </p:oleObj>
              </mc:Choice>
              <mc:Fallback>
                <p:oleObj name="Equation" r:id="rId3" imgW="2997200" imgH="965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596" y="1339850"/>
                        <a:ext cx="6991350" cy="208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5" name="Content Placeholder 2"/>
          <p:cNvSpPr>
            <a:spLocks noGrp="1"/>
          </p:cNvSpPr>
          <p:nvPr>
            <p:ph idx="1"/>
          </p:nvPr>
        </p:nvSpPr>
        <p:spPr>
          <a:xfrm>
            <a:off x="373004" y="3867156"/>
            <a:ext cx="7521679" cy="1679598"/>
          </a:xfrm>
        </p:spPr>
        <p:txBody>
          <a:bodyPr>
            <a:normAutofit/>
          </a:bodyPr>
          <a:lstStyle/>
          <a:p>
            <a:pPr marL="274320" indent="-274320" eaLnBrk="1" fontAlgn="auto" hangingPunct="1">
              <a:spcAft>
                <a:spcPts val="0"/>
              </a:spcAft>
              <a:buClr>
                <a:schemeClr val="accent3"/>
              </a:buClr>
              <a:buFont typeface="Wingdings" pitchFamily="2" charset="2"/>
              <a:buChar char="Ø"/>
              <a:defRPr/>
            </a:pPr>
            <a:r>
              <a:rPr lang="en-US" b="1" dirty="0" smtClean="0">
                <a:solidFill>
                  <a:schemeClr val="tx2">
                    <a:lumMod val="60000"/>
                    <a:lumOff val="40000"/>
                  </a:schemeClr>
                </a:solidFill>
              </a:rPr>
              <a:t> </a:t>
            </a:r>
            <a:r>
              <a:rPr lang="en-US" i="1" dirty="0" smtClean="0">
                <a:effectLst>
                  <a:outerShdw blurRad="38100" dist="38100" dir="2700000" algn="tl">
                    <a:srgbClr val="000000">
                      <a:alpha val="43137"/>
                    </a:srgbClr>
                  </a:outerShdw>
                </a:effectLst>
              </a:rPr>
              <a:t>General observations:</a:t>
            </a:r>
          </a:p>
          <a:p>
            <a:pPr marL="514350" indent="-514350" eaLnBrk="1" fontAlgn="auto" hangingPunct="1">
              <a:spcAft>
                <a:spcPts val="0"/>
              </a:spcAft>
              <a:buClr>
                <a:schemeClr val="accent3"/>
              </a:buClr>
              <a:buFont typeface="+mj-lt"/>
              <a:buAutoNum type="arabicPeriod"/>
              <a:defRPr/>
            </a:pPr>
            <a:r>
              <a:rPr lang="en-US" dirty="0" smtClean="0"/>
              <a:t>The frequency depends on the amplitude</a:t>
            </a:r>
          </a:p>
          <a:p>
            <a:pPr marL="514350" indent="-514350" eaLnBrk="1" fontAlgn="auto" hangingPunct="1">
              <a:spcAft>
                <a:spcPts val="0"/>
              </a:spcAft>
              <a:buClr>
                <a:schemeClr val="accent3"/>
              </a:buClr>
              <a:buFont typeface="+mj-lt"/>
              <a:buAutoNum type="arabicPeriod"/>
              <a:defRPr/>
            </a:pPr>
            <a:r>
              <a:rPr lang="en-US" dirty="0" smtClean="0"/>
              <a:t>Higher order harmonics are excited.</a:t>
            </a:r>
          </a:p>
        </p:txBody>
      </p:sp>
      <p:sp>
        <p:nvSpPr>
          <p:cNvPr id="143" name="Slide Number Placeholder 142"/>
          <p:cNvSpPr>
            <a:spLocks noGrp="1"/>
          </p:cNvSpPr>
          <p:nvPr>
            <p:ph type="sldNum" sz="quarter" idx="12"/>
          </p:nvPr>
        </p:nvSpPr>
        <p:spPr/>
        <p:txBody>
          <a:bodyPr/>
          <a:lstStyle/>
          <a:p>
            <a:pPr>
              <a:defRPr/>
            </a:pPr>
            <a:fld id="{FCB2EC2F-79A6-42C2-B4C5-0483EF9F552B}" type="slidenum">
              <a:rPr lang="en-US" smtClean="0"/>
              <a:pPr>
                <a:defRPr/>
              </a:pPr>
              <a:t>57</a:t>
            </a:fld>
            <a:endParaRPr lang="en-US" dirty="0"/>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30" y="727038"/>
            <a:ext cx="5075307" cy="1058877"/>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b="1" dirty="0" smtClean="0">
                <a:solidFill>
                  <a:schemeClr val="tx2">
                    <a:lumMod val="60000"/>
                    <a:lumOff val="40000"/>
                  </a:schemeClr>
                </a:solidFill>
              </a:rPr>
              <a:t> </a:t>
            </a:r>
            <a:r>
              <a:rPr lang="en-US" b="1" i="1" dirty="0" smtClean="0">
                <a:effectLst>
                  <a:outerShdw blurRad="38100" dist="38100" dir="2700000" algn="tl">
                    <a:srgbClr val="000000">
                      <a:alpha val="43137"/>
                    </a:srgbClr>
                  </a:outerShdw>
                </a:effectLst>
              </a:rPr>
              <a:t>Example:</a:t>
            </a:r>
          </a:p>
          <a:p>
            <a:pPr>
              <a:defRPr/>
            </a:pPr>
            <a:r>
              <a:rPr lang="en-US" i="1" dirty="0" err="1" smtClean="0">
                <a:effectLst>
                  <a:outerShdw blurRad="38100" dist="38100" dir="2700000" algn="tl">
                    <a:srgbClr val="000000">
                      <a:alpha val="43137"/>
                    </a:srgbClr>
                  </a:outerShdw>
                </a:effectLst>
              </a:rPr>
              <a:t>Undamped</a:t>
            </a:r>
            <a:r>
              <a:rPr lang="en-US" i="1" dirty="0" smtClean="0">
                <a:effectLst>
                  <a:outerShdw blurRad="38100" dist="38100" dir="2700000" algn="tl">
                    <a:srgbClr val="000000">
                      <a:alpha val="43137"/>
                    </a:srgbClr>
                  </a:outerShdw>
                </a:effectLst>
              </a:rPr>
              <a:t> harmonic oscillator:</a:t>
            </a:r>
          </a:p>
          <a:p>
            <a:pPr marL="274320" indent="-274320" eaLnBrk="1" fontAlgn="auto" hangingPunct="1">
              <a:spcAft>
                <a:spcPts val="0"/>
              </a:spcAft>
              <a:buClr>
                <a:schemeClr val="accent3"/>
              </a:buClr>
              <a:buNone/>
              <a:defRPr/>
            </a:pP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3907" name="Object 5"/>
          <p:cNvGraphicFramePr>
            <a:graphicFrameLocks noChangeAspect="1"/>
          </p:cNvGraphicFramePr>
          <p:nvPr/>
        </p:nvGraphicFramePr>
        <p:xfrm>
          <a:off x="774648" y="1785915"/>
          <a:ext cx="3495675" cy="989012"/>
        </p:xfrm>
        <a:graphic>
          <a:graphicData uri="http://schemas.openxmlformats.org/presentationml/2006/ole">
            <mc:AlternateContent xmlns:mc="http://schemas.openxmlformats.org/markup-compatibility/2006">
              <mc:Choice xmlns:v="urn:schemas-microsoft-com:vml" Requires="v">
                <p:oleObj spid="_x0000_s123911" name="Equation" r:id="rId3" imgW="1498600" imgH="457200" progId="Equation.3">
                  <p:embed/>
                </p:oleObj>
              </mc:Choice>
              <mc:Fallback>
                <p:oleObj name="Equation" r:id="rId3" imgW="1498600" imgH="457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648" y="1785915"/>
                        <a:ext cx="3495675" cy="989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5" name="Group 144"/>
          <p:cNvGrpSpPr/>
          <p:nvPr/>
        </p:nvGrpSpPr>
        <p:grpSpPr>
          <a:xfrm>
            <a:off x="2734140" y="3282948"/>
            <a:ext cx="3806376" cy="2703358"/>
            <a:chOff x="2761137" y="2881305"/>
            <a:chExt cx="3806376" cy="2703358"/>
          </a:xfrm>
        </p:grpSpPr>
        <p:grpSp>
          <p:nvGrpSpPr>
            <p:cNvPr id="146" name="Group 60"/>
            <p:cNvGrpSpPr/>
            <p:nvPr/>
          </p:nvGrpSpPr>
          <p:grpSpPr>
            <a:xfrm>
              <a:off x="2761137" y="3064663"/>
              <a:ext cx="3600000" cy="2520000"/>
              <a:chOff x="2761137" y="3064663"/>
              <a:chExt cx="3600000" cy="2520000"/>
            </a:xfrm>
          </p:grpSpPr>
          <p:grpSp>
            <p:nvGrpSpPr>
              <p:cNvPr id="153" name="Group 49"/>
              <p:cNvGrpSpPr/>
              <p:nvPr/>
            </p:nvGrpSpPr>
            <p:grpSpPr>
              <a:xfrm>
                <a:off x="2761137" y="3064663"/>
                <a:ext cx="3600000" cy="2520000"/>
                <a:chOff x="2761137" y="3064663"/>
                <a:chExt cx="3600000" cy="2520000"/>
              </a:xfrm>
            </p:grpSpPr>
            <p:cxnSp>
              <p:nvCxnSpPr>
                <p:cNvPr id="157" name="Straight Connector 156"/>
                <p:cNvCxnSpPr/>
                <p:nvPr/>
              </p:nvCxnSpPr>
              <p:spPr>
                <a:xfrm rot="5400000">
                  <a:off x="3311602" y="4324265"/>
                  <a:ext cx="2520000" cy="795"/>
                </a:xfrm>
                <a:prstGeom prst="line">
                  <a:avLst/>
                </a:prstGeom>
              </p:spPr>
              <p:style>
                <a:lnRef idx="1">
                  <a:schemeClr val="dk1"/>
                </a:lnRef>
                <a:fillRef idx="0">
                  <a:schemeClr val="dk1"/>
                </a:fillRef>
                <a:effectRef idx="0">
                  <a:schemeClr val="dk1"/>
                </a:effectRef>
                <a:fontRef idx="minor">
                  <a:schemeClr val="tx1"/>
                </a:fontRef>
              </p:style>
            </p:cxnSp>
            <p:cxnSp>
              <p:nvCxnSpPr>
                <p:cNvPr id="158" name="Straight Connector 157"/>
                <p:cNvCxnSpPr/>
                <p:nvPr/>
              </p:nvCxnSpPr>
              <p:spPr>
                <a:xfrm rot="10800000">
                  <a:off x="2761137" y="4232285"/>
                  <a:ext cx="3600000" cy="0"/>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grpSp>
          <p:grpSp>
            <p:nvGrpSpPr>
              <p:cNvPr id="154" name="Group 59"/>
              <p:cNvGrpSpPr/>
              <p:nvPr/>
            </p:nvGrpSpPr>
            <p:grpSpPr>
              <a:xfrm>
                <a:off x="3330558" y="3611565"/>
                <a:ext cx="2482884" cy="1350981"/>
                <a:chOff x="3330558" y="3611565"/>
                <a:chExt cx="2482884" cy="1350981"/>
              </a:xfrm>
            </p:grpSpPr>
            <p:sp>
              <p:nvSpPr>
                <p:cNvPr id="155" name="Oval 154"/>
                <p:cNvSpPr/>
                <p:nvPr/>
              </p:nvSpPr>
              <p:spPr>
                <a:xfrm>
                  <a:off x="3330558" y="3611565"/>
                  <a:ext cx="2482884" cy="1350981"/>
                </a:xfrm>
                <a:prstGeom prst="ellipse">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156" name="Straight Arrow Connector 155"/>
                <p:cNvCxnSpPr>
                  <a:stCxn id="155" idx="7"/>
                </p:cNvCxnSpPr>
                <p:nvPr/>
              </p:nvCxnSpPr>
              <p:spPr>
                <a:xfrm rot="16200000" flipV="1">
                  <a:off x="5234957" y="3594536"/>
                  <a:ext cx="123424" cy="306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pic>
          <p:nvPicPr>
            <p:cNvPr id="151"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34163" y="4086234"/>
              <a:ext cx="133350" cy="304800"/>
            </a:xfrm>
            <a:prstGeom prst="rect">
              <a:avLst/>
            </a:prstGeom>
            <a:noFill/>
          </p:spPr>
        </p:pic>
        <p:pic>
          <p:nvPicPr>
            <p:cNvPr id="152" name="Picture 1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645026" y="2881305"/>
              <a:ext cx="133350" cy="304800"/>
            </a:xfrm>
            <a:prstGeom prst="rect">
              <a:avLst/>
            </a:prstGeom>
            <a:noFill/>
          </p:spPr>
        </p:pic>
      </p:grpSp>
      <p:sp>
        <p:nvSpPr>
          <p:cNvPr id="159" name="Slide Number Placeholder 158"/>
          <p:cNvSpPr>
            <a:spLocks noGrp="1"/>
          </p:cNvSpPr>
          <p:nvPr>
            <p:ph type="sldNum" sz="quarter" idx="12"/>
          </p:nvPr>
        </p:nvSpPr>
        <p:spPr/>
        <p:txBody>
          <a:bodyPr/>
          <a:lstStyle/>
          <a:p>
            <a:pPr>
              <a:defRPr/>
            </a:pPr>
            <a:fld id="{FCB2EC2F-79A6-42C2-B4C5-0483EF9F552B}" type="slidenum">
              <a:rPr lang="en-US" smtClean="0"/>
              <a:pPr>
                <a:defRPr/>
              </a:pPr>
              <a:t>58</a:t>
            </a:fld>
            <a:endParaRPr lang="en-US" dirty="0"/>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26" y="727038"/>
            <a:ext cx="5367412" cy="547695"/>
          </a:xfrm>
        </p:spPr>
        <p:txBody>
          <a:bodyPr>
            <a:normAutofit/>
          </a:bodyPr>
          <a:lstStyle/>
          <a:p>
            <a:pPr>
              <a:defRPr/>
            </a:pPr>
            <a:r>
              <a:rPr lang="en-US" i="1" dirty="0" err="1" smtClean="0">
                <a:effectLst>
                  <a:outerShdw blurRad="38100" dist="38100" dir="2700000" algn="tl">
                    <a:srgbClr val="000000">
                      <a:alpha val="43137"/>
                    </a:srgbClr>
                  </a:outerShdw>
                </a:effectLst>
              </a:rPr>
              <a:t>Underdamped</a:t>
            </a:r>
            <a:r>
              <a:rPr lang="en-US" i="1" dirty="0" smtClean="0">
                <a:effectLst>
                  <a:outerShdw blurRad="38100" dist="38100" dir="2700000" algn="tl">
                    <a:srgbClr val="000000">
                      <a:alpha val="43137"/>
                    </a:srgbClr>
                  </a:outerShdw>
                </a:effectLst>
              </a:rPr>
              <a:t> harmonic oscillator:</a:t>
            </a:r>
          </a:p>
          <a:p>
            <a:pPr marL="274320" indent="-274320" eaLnBrk="1" fontAlgn="auto" hangingPunct="1">
              <a:spcAft>
                <a:spcPts val="0"/>
              </a:spcAft>
              <a:buClr>
                <a:schemeClr val="accent3"/>
              </a:buClr>
              <a:buNone/>
              <a:defRPr/>
            </a:pP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3907" name="Object 5"/>
          <p:cNvGraphicFramePr>
            <a:graphicFrameLocks noChangeAspect="1"/>
          </p:cNvGraphicFramePr>
          <p:nvPr/>
        </p:nvGraphicFramePr>
        <p:xfrm>
          <a:off x="408046" y="1274733"/>
          <a:ext cx="8472488" cy="3379788"/>
        </p:xfrm>
        <a:graphic>
          <a:graphicData uri="http://schemas.openxmlformats.org/presentationml/2006/ole">
            <mc:AlternateContent xmlns:mc="http://schemas.openxmlformats.org/markup-compatibility/2006">
              <mc:Choice xmlns:v="urn:schemas-microsoft-com:vml" Requires="v">
                <p:oleObj spid="_x0000_s124934" name="Equation" r:id="rId3" imgW="3632200" imgH="1562100" progId="Equation.3">
                  <p:embed/>
                </p:oleObj>
              </mc:Choice>
              <mc:Fallback>
                <p:oleObj name="Equation" r:id="rId3" imgW="3632200" imgH="15621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046" y="1274733"/>
                        <a:ext cx="8472488" cy="3379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80" name="Picture 179" descr="animgif.gif"/>
          <p:cNvPicPr>
            <a:picLocks noChangeAspect="1"/>
          </p:cNvPicPr>
          <p:nvPr/>
        </p:nvPicPr>
        <p:blipFill>
          <a:blip r:embed="rId5" cstate="print"/>
          <a:stretch>
            <a:fillRect/>
          </a:stretch>
        </p:blipFill>
        <p:spPr>
          <a:xfrm>
            <a:off x="5996007" y="4378338"/>
            <a:ext cx="2143125" cy="1838325"/>
          </a:xfrm>
          <a:prstGeom prst="rect">
            <a:avLst/>
          </a:prstGeom>
        </p:spPr>
      </p:pic>
      <p:pic>
        <p:nvPicPr>
          <p:cNvPr id="182"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150274" y="5437215"/>
            <a:ext cx="126000" cy="288000"/>
          </a:xfrm>
          <a:prstGeom prst="rect">
            <a:avLst/>
          </a:prstGeom>
          <a:noFill/>
        </p:spPr>
      </p:pic>
      <p:pic>
        <p:nvPicPr>
          <p:cNvPr id="183" name="Picture 1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835806" y="4122748"/>
            <a:ext cx="126000" cy="288000"/>
          </a:xfrm>
          <a:prstGeom prst="rect">
            <a:avLst/>
          </a:prstGeom>
          <a:noFill/>
        </p:spPr>
      </p:pic>
      <p:sp>
        <p:nvSpPr>
          <p:cNvPr id="146" name="Slide Number Placeholder 145"/>
          <p:cNvSpPr>
            <a:spLocks noGrp="1"/>
          </p:cNvSpPr>
          <p:nvPr>
            <p:ph type="sldNum" sz="quarter" idx="12"/>
          </p:nvPr>
        </p:nvSpPr>
        <p:spPr/>
        <p:txBody>
          <a:bodyPr/>
          <a:lstStyle/>
          <a:p>
            <a:pPr>
              <a:defRPr/>
            </a:pPr>
            <a:fld id="{FCB2EC2F-79A6-42C2-B4C5-0483EF9F552B}" type="slidenum">
              <a:rPr lang="en-US" smtClean="0"/>
              <a:pPr>
                <a:defRPr/>
              </a:pPr>
              <a:t>59</a:t>
            </a:fld>
            <a:endParaRPr lang="en-US" dirty="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a:xfrm>
            <a:off x="428624" y="690525"/>
            <a:ext cx="8451909" cy="5915106"/>
          </a:xfrm>
        </p:spPr>
        <p:txBody>
          <a:bodyPr/>
          <a:lstStyle/>
          <a:p>
            <a:pPr eaLnBrk="1" hangingPunct="1">
              <a:buFont typeface="Wingdings 2" pitchFamily="18" charset="2"/>
              <a:buNone/>
            </a:pPr>
            <a:endParaRPr lang="en-US" dirty="0" smtClean="0"/>
          </a:p>
          <a:p>
            <a:pPr eaLnBrk="1" hangingPunct="1">
              <a:buFont typeface="Wingdings" pitchFamily="2" charset="2"/>
              <a:buChar char="Ø"/>
            </a:pPr>
            <a:r>
              <a:rPr lang="en-US" dirty="0" smtClean="0"/>
              <a:t>You might recognize this as the  equation for an ellipse in the </a:t>
            </a:r>
            <a:r>
              <a:rPr lang="en-US" i="1" dirty="0" smtClean="0">
                <a:latin typeface="Cambria Math" pitchFamily="18" charset="0"/>
                <a:ea typeface="Cambria Math" pitchFamily="18" charset="0"/>
              </a:rPr>
              <a:t>x-v</a:t>
            </a:r>
            <a:r>
              <a:rPr lang="en-US" dirty="0" smtClean="0"/>
              <a:t>  plane. This analysis is used frequently when trying to visualize the solutions to problems with periodic time structure. In this simple case it looks like this:  </a:t>
            </a: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4"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6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5" name="Rectangle 3"/>
          <p:cNvSpPr>
            <a:spLocks noChangeArrowheads="1"/>
          </p:cNvSpPr>
          <p:nvPr/>
        </p:nvSpPr>
        <p:spPr bwMode="auto">
          <a:xfrm>
            <a:off x="0" y="1000125"/>
            <a:ext cx="9144000" cy="0"/>
          </a:xfrm>
          <a:prstGeom prst="rect">
            <a:avLst/>
          </a:prstGeom>
          <a:noFill/>
          <a:ln w="9525">
            <a:noFill/>
            <a:miter lim="800000"/>
            <a:headEnd/>
            <a:tailEnd/>
          </a:ln>
        </p:spPr>
        <p:txBody>
          <a:bodyPr wrap="none" anchor="ctr">
            <a:spAutoFit/>
          </a:bodyPr>
          <a:lstStyle/>
          <a:p>
            <a:endParaRPr lang="en-US" dirty="0"/>
          </a:p>
        </p:txBody>
      </p:sp>
      <p:sp>
        <p:nvSpPr>
          <p:cNvPr id="194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79"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80" name="Rectangle 12"/>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19481"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82" name="Rectangle 15"/>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19483"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85" name="Rectangle 18"/>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19486" name="Rectangle 2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87" name="Rectangle 21"/>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19488" name="Rectangle 2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89" name="Rectangle 24"/>
          <p:cNvSpPr>
            <a:spLocks noChangeArrowheads="1"/>
          </p:cNvSpPr>
          <p:nvPr/>
        </p:nvSpPr>
        <p:spPr bwMode="auto">
          <a:xfrm>
            <a:off x="0" y="962025"/>
            <a:ext cx="9144000" cy="0"/>
          </a:xfrm>
          <a:prstGeom prst="rect">
            <a:avLst/>
          </a:prstGeom>
          <a:noFill/>
          <a:ln w="9525">
            <a:noFill/>
            <a:miter lim="800000"/>
            <a:headEnd/>
            <a:tailEnd/>
          </a:ln>
        </p:spPr>
        <p:txBody>
          <a:bodyPr wrap="none" anchor="ctr">
            <a:spAutoFit/>
          </a:bodyPr>
          <a:lstStyle/>
          <a:p>
            <a:endParaRPr lang="en-US" dirty="0"/>
          </a:p>
        </p:txBody>
      </p:sp>
      <p:sp>
        <p:nvSpPr>
          <p:cNvPr id="19490" name="Rectangle 2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92" name="Rectangle 27"/>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n-US" dirty="0"/>
          </a:p>
        </p:txBody>
      </p:sp>
      <p:sp>
        <p:nvSpPr>
          <p:cNvPr id="19493" name="Rectangle 2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9495" name="Rectangle 30"/>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endParaRPr lang="en-US" dirty="0"/>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795"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798" name="Rectangle 6"/>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2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893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86" name="Group 85"/>
          <p:cNvGrpSpPr/>
          <p:nvPr/>
        </p:nvGrpSpPr>
        <p:grpSpPr>
          <a:xfrm>
            <a:off x="2676510" y="3281552"/>
            <a:ext cx="3903705" cy="2703358"/>
            <a:chOff x="2663808" y="2881305"/>
            <a:chExt cx="3903705" cy="2703358"/>
          </a:xfrm>
        </p:grpSpPr>
        <p:grpSp>
          <p:nvGrpSpPr>
            <p:cNvPr id="61" name="Group 60"/>
            <p:cNvGrpSpPr/>
            <p:nvPr/>
          </p:nvGrpSpPr>
          <p:grpSpPr>
            <a:xfrm>
              <a:off x="2761137" y="3064663"/>
              <a:ext cx="3600000" cy="2520000"/>
              <a:chOff x="2761137" y="3064663"/>
              <a:chExt cx="3600000" cy="2520000"/>
            </a:xfrm>
          </p:grpSpPr>
          <p:grpSp>
            <p:nvGrpSpPr>
              <p:cNvPr id="50" name="Group 49"/>
              <p:cNvGrpSpPr/>
              <p:nvPr/>
            </p:nvGrpSpPr>
            <p:grpSpPr>
              <a:xfrm>
                <a:off x="2761137" y="3064663"/>
                <a:ext cx="3600000" cy="2520000"/>
                <a:chOff x="2761137" y="3064663"/>
                <a:chExt cx="3600000" cy="2520000"/>
              </a:xfrm>
            </p:grpSpPr>
            <p:cxnSp>
              <p:nvCxnSpPr>
                <p:cNvPr id="51" name="Straight Connector 50"/>
                <p:cNvCxnSpPr/>
                <p:nvPr/>
              </p:nvCxnSpPr>
              <p:spPr>
                <a:xfrm rot="5400000">
                  <a:off x="3311602" y="4324265"/>
                  <a:ext cx="2520000" cy="795"/>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rot="10800000">
                  <a:off x="2761137" y="4232285"/>
                  <a:ext cx="3600000" cy="0"/>
                </a:xfrm>
                <a:prstGeom prst="line">
                  <a:avLst/>
                </a:prstGeom>
              </p:spPr>
              <p:style>
                <a:lnRef idx="1">
                  <a:schemeClr val="dk1"/>
                </a:lnRef>
                <a:fillRef idx="0">
                  <a:schemeClr val="dk1"/>
                </a:fillRef>
                <a:effectRef idx="0">
                  <a:schemeClr val="dk1"/>
                </a:effectRef>
                <a:fontRef idx="minor">
                  <a:schemeClr val="tx1"/>
                </a:fontRef>
              </p:style>
            </p:cxnSp>
          </p:grpSp>
          <p:grpSp>
            <p:nvGrpSpPr>
              <p:cNvPr id="60" name="Group 59"/>
              <p:cNvGrpSpPr/>
              <p:nvPr/>
            </p:nvGrpSpPr>
            <p:grpSpPr>
              <a:xfrm>
                <a:off x="3330558" y="3611565"/>
                <a:ext cx="2482884" cy="1350981"/>
                <a:chOff x="3330558" y="3611565"/>
                <a:chExt cx="2482884" cy="1350981"/>
              </a:xfrm>
            </p:grpSpPr>
            <p:sp>
              <p:nvSpPr>
                <p:cNvPr id="48" name="Oval 47"/>
                <p:cNvSpPr/>
                <p:nvPr/>
              </p:nvSpPr>
              <p:spPr>
                <a:xfrm>
                  <a:off x="3330558" y="3611565"/>
                  <a:ext cx="2482884" cy="1350981"/>
                </a:xfrm>
                <a:prstGeom prst="ellipse">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58" name="Straight Arrow Connector 57"/>
                <p:cNvCxnSpPr>
                  <a:stCxn id="48" idx="7"/>
                </p:cNvCxnSpPr>
                <p:nvPr/>
              </p:nvCxnSpPr>
              <p:spPr>
                <a:xfrm rot="16200000" flipV="1">
                  <a:off x="5234957" y="3594536"/>
                  <a:ext cx="123424" cy="306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pic>
          <p:nvPicPr>
            <p:cNvPr id="389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87882" y="3319461"/>
              <a:ext cx="495300" cy="304800"/>
            </a:xfrm>
            <a:prstGeom prst="rect">
              <a:avLst/>
            </a:prstGeom>
            <a:noFill/>
          </p:spPr>
        </p:pic>
        <p:pic>
          <p:nvPicPr>
            <p:cNvPr id="3891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29324" y="4195773"/>
              <a:ext cx="495300" cy="304800"/>
            </a:xfrm>
            <a:prstGeom prst="rect">
              <a:avLst/>
            </a:prstGeom>
            <a:noFill/>
          </p:spPr>
        </p:pic>
        <p:pic>
          <p:nvPicPr>
            <p:cNvPr id="38921"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62461" y="4999059"/>
              <a:ext cx="666750" cy="304800"/>
            </a:xfrm>
            <a:prstGeom prst="rect">
              <a:avLst/>
            </a:prstGeom>
            <a:noFill/>
          </p:spPr>
        </p:pic>
        <p:pic>
          <p:nvPicPr>
            <p:cNvPr id="38923"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63808" y="4232286"/>
              <a:ext cx="666750" cy="304800"/>
            </a:xfrm>
            <a:prstGeom prst="rect">
              <a:avLst/>
            </a:prstGeom>
            <a:noFill/>
          </p:spPr>
        </p:pic>
        <p:pic>
          <p:nvPicPr>
            <p:cNvPr id="38925"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434163" y="4086234"/>
              <a:ext cx="133350" cy="304800"/>
            </a:xfrm>
            <a:prstGeom prst="rect">
              <a:avLst/>
            </a:prstGeom>
            <a:noFill/>
          </p:spPr>
        </p:pic>
        <p:pic>
          <p:nvPicPr>
            <p:cNvPr id="38929" name="Picture 1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645026" y="2881305"/>
              <a:ext cx="133350" cy="304800"/>
            </a:xfrm>
            <a:prstGeom prst="rect">
              <a:avLst/>
            </a:prstGeom>
            <a:noFill/>
          </p:spPr>
        </p:pic>
      </p:grpSp>
      <p:sp>
        <p:nvSpPr>
          <p:cNvPr id="62" name="Slide Number Placeholder 61"/>
          <p:cNvSpPr>
            <a:spLocks noGrp="1"/>
          </p:cNvSpPr>
          <p:nvPr>
            <p:ph type="sldNum" sz="quarter" idx="12"/>
          </p:nvPr>
        </p:nvSpPr>
        <p:spPr/>
        <p:txBody>
          <a:bodyPr/>
          <a:lstStyle/>
          <a:p>
            <a:pPr>
              <a:defRPr/>
            </a:pPr>
            <a:fld id="{FCB2EC2F-79A6-42C2-B4C5-0483EF9F552B}" type="slidenum">
              <a:rPr lang="en-US" smtClean="0"/>
              <a:pPr>
                <a:defRPr/>
              </a:pPr>
              <a:t>6</a:t>
            </a:fld>
            <a:endParaRPr lang="en-US" dirty="0"/>
          </a:p>
        </p:txBody>
      </p: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26" y="1019141"/>
            <a:ext cx="8434504" cy="4052944"/>
          </a:xfrm>
        </p:spPr>
        <p:txBody>
          <a:bodyPr>
            <a:normAutofit/>
          </a:bodyPr>
          <a:lstStyle/>
          <a:p>
            <a:pPr>
              <a:defRPr/>
            </a:pPr>
            <a:r>
              <a:rPr lang="en-US" i="1" dirty="0" smtClean="0">
                <a:effectLst>
                  <a:outerShdw blurRad="38100" dist="38100" dir="2700000" algn="tl">
                    <a:srgbClr val="000000">
                      <a:alpha val="43137"/>
                    </a:srgbClr>
                  </a:outerShdw>
                </a:effectLst>
              </a:rPr>
              <a:t>Forced harmonic oscillator:</a:t>
            </a:r>
          </a:p>
          <a:p>
            <a:pPr>
              <a:buFont typeface="Arial" pitchFamily="34" charset="0"/>
              <a:buChar char="•"/>
              <a:defRPr/>
            </a:pPr>
            <a:r>
              <a:rPr lang="en-US" dirty="0" smtClean="0"/>
              <a:t>Equilibrium length of spring is </a:t>
            </a:r>
            <a:r>
              <a:rPr lang="en-US" dirty="0" smtClean="0">
                <a:latin typeface="Brush Script MT" pitchFamily="66" charset="0"/>
              </a:rPr>
              <a:t>l.</a:t>
            </a:r>
          </a:p>
          <a:p>
            <a:pPr>
              <a:buFont typeface="Arial" pitchFamily="34" charset="0"/>
              <a:buChar char="•"/>
              <a:defRPr/>
            </a:pPr>
            <a:r>
              <a:rPr lang="en-US" dirty="0" smtClean="0"/>
              <a:t>Force is </a:t>
            </a:r>
            <a:r>
              <a:rPr lang="en-US" i="1" dirty="0" smtClean="0">
                <a:latin typeface="Cambria Math" pitchFamily="18" charset="0"/>
                <a:ea typeface="Cambria Math" pitchFamily="18" charset="0"/>
              </a:rPr>
              <a:t>F=−k(x − y)+const</a:t>
            </a:r>
          </a:p>
          <a:p>
            <a:pPr>
              <a:buFont typeface="Arial" pitchFamily="34" charset="0"/>
              <a:buChar char="•"/>
              <a:defRPr/>
            </a:pPr>
            <a:r>
              <a:rPr lang="en-US" dirty="0" smtClean="0"/>
              <a:t>If we arrange that</a:t>
            </a:r>
            <a:r>
              <a:rPr lang="en-US" i="1" dirty="0" smtClean="0">
                <a:latin typeface="Cambria Math" pitchFamily="18" charset="0"/>
                <a:ea typeface="Cambria Math" pitchFamily="18" charset="0"/>
              </a:rPr>
              <a:t> y </a:t>
            </a:r>
            <a:r>
              <a:rPr lang="en-US" dirty="0" smtClean="0"/>
              <a:t>is a function of </a:t>
            </a:r>
            <a:r>
              <a:rPr lang="en-US" i="1" dirty="0" smtClean="0">
                <a:latin typeface="Cambria Math" pitchFamily="18" charset="0"/>
                <a:ea typeface="Cambria Math" pitchFamily="18" charset="0"/>
              </a:rPr>
              <a:t>t</a:t>
            </a:r>
            <a:r>
              <a:rPr lang="en-US" dirty="0" smtClean="0"/>
              <a:t>, then</a:t>
            </a:r>
          </a:p>
          <a:p>
            <a:pPr>
              <a:buFont typeface="Arial" pitchFamily="34" charset="0"/>
              <a:buChar char="•"/>
              <a:defRPr/>
            </a:pPr>
            <a:endParaRPr lang="en-US" i="1" dirty="0" smtClean="0">
              <a:latin typeface="Cambria Math" pitchFamily="18" charset="0"/>
              <a:ea typeface="Cambria Math" pitchFamily="18" charset="0"/>
            </a:endParaRPr>
          </a:p>
          <a:p>
            <a:pPr>
              <a:buNone/>
              <a:defRPr/>
            </a:pPr>
            <a:r>
              <a:rPr lang="en-US" i="1" dirty="0" smtClean="0">
                <a:latin typeface="Cambria Math" pitchFamily="18" charset="0"/>
                <a:ea typeface="Cambria Math" pitchFamily="18" charset="0"/>
              </a:rPr>
              <a:t>                                           k y(t) </a:t>
            </a:r>
            <a:r>
              <a:rPr lang="en-US" dirty="0" smtClean="0">
                <a:ea typeface="Cambria Math" pitchFamily="18" charset="0"/>
              </a:rPr>
              <a:t>: represents the driving force.</a:t>
            </a:r>
          </a:p>
          <a:p>
            <a:pPr>
              <a:buFont typeface="Arial" pitchFamily="34" charset="0"/>
              <a:buChar char="•"/>
              <a:defRPr/>
            </a:pPr>
            <a:r>
              <a:rPr lang="en-US" dirty="0" smtClean="0">
                <a:ea typeface="Cambria Math" pitchFamily="18" charset="0"/>
              </a:rPr>
              <a:t>Alternatively, we can write</a:t>
            </a:r>
          </a:p>
          <a:p>
            <a:pPr marL="274320" indent="-274320" eaLnBrk="1" fontAlgn="auto" hangingPunct="1">
              <a:spcAft>
                <a:spcPts val="0"/>
              </a:spcAft>
              <a:buClr>
                <a:schemeClr val="accent3"/>
              </a:buClr>
              <a:buNone/>
              <a:defRPr/>
            </a:pPr>
            <a:endParaRPr lang="en-US" i="1" dirty="0" smtClean="0">
              <a:effectLst>
                <a:outerShdw blurRad="38100" dist="38100" dir="2700000" algn="tl">
                  <a:srgbClr val="000000">
                    <a:alpha val="43137"/>
                  </a:srgbClr>
                </a:outerShdw>
              </a:effectLst>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5" name="Rectangle 5"/>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6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7"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69"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1" name="Rectangle 14"/>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3"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7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5" name="Rectangle 20"/>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76"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7" name="Rectangle 23"/>
          <p:cNvSpPr>
            <a:spLocks noChangeArrowheads="1"/>
          </p:cNvSpPr>
          <p:nvPr/>
        </p:nvSpPr>
        <p:spPr bwMode="auto">
          <a:xfrm>
            <a:off x="0" y="1219200"/>
            <a:ext cx="9144000" cy="0"/>
          </a:xfrm>
          <a:prstGeom prst="rect">
            <a:avLst/>
          </a:prstGeom>
          <a:noFill/>
          <a:ln w="9525">
            <a:noFill/>
            <a:miter lim="800000"/>
            <a:headEnd/>
            <a:tailEnd/>
          </a:ln>
        </p:spPr>
        <p:txBody>
          <a:bodyPr wrap="none" anchor="ctr">
            <a:spAutoFit/>
          </a:bodyPr>
          <a:lstStyle/>
          <a:p>
            <a:endParaRPr lang="en-US" dirty="0"/>
          </a:p>
        </p:txBody>
      </p:sp>
      <p:sp>
        <p:nvSpPr>
          <p:cNvPr id="4097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79" name="Rectangle 26"/>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1" name="Rectangle 3"/>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409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3"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4"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US" dirty="0"/>
          </a:p>
        </p:txBody>
      </p:sp>
      <p:sp>
        <p:nvSpPr>
          <p:cNvPr id="40985"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6" name="Rectangle 11"/>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88" name="Rectangle 1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0989"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0" name="Rectangle 17"/>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2" name="Rectangle 20"/>
          <p:cNvSpPr>
            <a:spLocks noChangeArrowheads="1"/>
          </p:cNvSpPr>
          <p:nvPr/>
        </p:nvSpPr>
        <p:spPr bwMode="auto">
          <a:xfrm>
            <a:off x="0" y="1228725"/>
            <a:ext cx="9144000" cy="0"/>
          </a:xfrm>
          <a:prstGeom prst="rect">
            <a:avLst/>
          </a:prstGeom>
          <a:noFill/>
          <a:ln w="9525">
            <a:noFill/>
            <a:miter lim="800000"/>
            <a:headEnd/>
            <a:tailEnd/>
          </a:ln>
        </p:spPr>
        <p:txBody>
          <a:bodyPr wrap="none" anchor="ctr">
            <a:spAutoFit/>
          </a:bodyPr>
          <a:lstStyle/>
          <a:p>
            <a:endParaRPr lang="en-US" dirty="0"/>
          </a:p>
        </p:txBody>
      </p:sp>
      <p:sp>
        <p:nvSpPr>
          <p:cNvPr id="409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4" name="Rectangle 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099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09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0"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2" name="Rectangle 12"/>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endParaRPr lang="en-US" dirty="0"/>
          </a:p>
        </p:txBody>
      </p:sp>
      <p:sp>
        <p:nvSpPr>
          <p:cNvPr id="410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4" name="Rectangle 15"/>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410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6" name="Rectangle 18"/>
          <p:cNvSpPr>
            <a:spLocks noChangeArrowheads="1"/>
          </p:cNvSpPr>
          <p:nvPr/>
        </p:nvSpPr>
        <p:spPr bwMode="auto">
          <a:xfrm>
            <a:off x="0" y="1143000"/>
            <a:ext cx="9144000" cy="0"/>
          </a:xfrm>
          <a:prstGeom prst="rect">
            <a:avLst/>
          </a:prstGeom>
          <a:noFill/>
          <a:ln w="9525">
            <a:noFill/>
            <a:miter lim="800000"/>
            <a:headEnd/>
            <a:tailEnd/>
          </a:ln>
        </p:spPr>
        <p:txBody>
          <a:bodyPr wrap="none" anchor="ctr">
            <a:spAutoFit/>
          </a:bodyPr>
          <a:lstStyle/>
          <a:p>
            <a:endParaRPr lang="en-US" dirty="0"/>
          </a:p>
        </p:txBody>
      </p:sp>
      <p:sp>
        <p:nvSpPr>
          <p:cNvPr id="41007"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09"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1" name="Rectangle 23"/>
          <p:cNvSpPr>
            <a:spLocks noChangeArrowheads="1"/>
          </p:cNvSpPr>
          <p:nvPr/>
        </p:nvSpPr>
        <p:spPr bwMode="auto">
          <a:xfrm>
            <a:off x="0" y="1209675"/>
            <a:ext cx="9144000" cy="0"/>
          </a:xfrm>
          <a:prstGeom prst="rect">
            <a:avLst/>
          </a:prstGeom>
          <a:noFill/>
          <a:ln w="9525">
            <a:noFill/>
            <a:miter lim="800000"/>
            <a:headEnd/>
            <a:tailEnd/>
          </a:ln>
        </p:spPr>
        <p:txBody>
          <a:bodyPr wrap="none" anchor="ctr">
            <a:spAutoFit/>
          </a:bodyPr>
          <a:lstStyle/>
          <a:p>
            <a:endParaRPr lang="en-US" dirty="0"/>
          </a:p>
        </p:txBody>
      </p:sp>
      <p:sp>
        <p:nvSpPr>
          <p:cNvPr id="41012"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3" name="Rectangle 26"/>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endParaRPr lang="en-US" dirty="0"/>
          </a:p>
        </p:txBody>
      </p:sp>
      <p:sp>
        <p:nvSpPr>
          <p:cNvPr id="4101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4101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1"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24"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7"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0" name="Rectangle 1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3" name="Rectangle 1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6" name="Rectangle 20"/>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99" name="Rectangle 2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2" name="Rectangle 2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5" name="Rectangle 2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7"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08" name="Rectangle 3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0"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1" name="Rectangle 3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4" name="Rectangle 3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6"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7" name="Rectangle 4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9"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0" name="Rectangle 44"/>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3" name="Rectangle 4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5" name="Rectangle 4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6" name="Rectangle 5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8"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29" name="Rectangle 5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2" name="Rectangle 56"/>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4"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5" name="Rectangle 5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7" name="Rectangle 6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38" name="Rectangle 6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0"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1" name="Rectangle 6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3" name="Rectangle 6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4" name="Rectangle 68"/>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6" name="Rectangle 7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47" name="Rectangle 71"/>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Rectangle 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50" name="Rectangle 74"/>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1" name="Rectangle 1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4" name="Rectangle 2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17" name="Rectangle 2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0" name="Rectangle 2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3" name="Rectangle 3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29"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0" name="Rectangle 3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4" name="Rectangle 4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5" name="Rectangle 4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37"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38" name="Rectangle 4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5955" name="Object 27"/>
          <p:cNvGraphicFramePr>
            <a:graphicFrameLocks noChangeAspect="1"/>
          </p:cNvGraphicFramePr>
          <p:nvPr/>
        </p:nvGraphicFramePr>
        <p:xfrm>
          <a:off x="1550988" y="2954338"/>
          <a:ext cx="2649537" cy="438150"/>
        </p:xfrm>
        <a:graphic>
          <a:graphicData uri="http://schemas.openxmlformats.org/presentationml/2006/ole">
            <mc:AlternateContent xmlns:mc="http://schemas.openxmlformats.org/markup-compatibility/2006">
              <mc:Choice xmlns:v="urn:schemas-microsoft-com:vml" Requires="v">
                <p:oleObj spid="_x0000_s125963" name="Equation" r:id="rId3" imgW="1244600" imgH="203200" progId="Equation.3">
                  <p:embed/>
                </p:oleObj>
              </mc:Choice>
              <mc:Fallback>
                <p:oleObj name="Equation" r:id="rId3" imgW="1244600" imgH="203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0988" y="2954338"/>
                        <a:ext cx="2649537"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5956" name="Object 27"/>
          <p:cNvGraphicFramePr>
            <a:graphicFrameLocks noChangeAspect="1"/>
          </p:cNvGraphicFramePr>
          <p:nvPr/>
        </p:nvGraphicFramePr>
        <p:xfrm>
          <a:off x="1535113" y="4368820"/>
          <a:ext cx="2974975" cy="520700"/>
        </p:xfrm>
        <a:graphic>
          <a:graphicData uri="http://schemas.openxmlformats.org/presentationml/2006/ole">
            <mc:AlternateContent xmlns:mc="http://schemas.openxmlformats.org/markup-compatibility/2006">
              <mc:Choice xmlns:v="urn:schemas-microsoft-com:vml" Requires="v">
                <p:oleObj spid="_x0000_s125964" name="Equation" r:id="rId5" imgW="1397000" imgH="241300" progId="Equation.3">
                  <p:embed/>
                </p:oleObj>
              </mc:Choice>
              <mc:Fallback>
                <p:oleObj name="Equation" r:id="rId5" imgW="1397000" imgH="241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5113" y="4368820"/>
                        <a:ext cx="2974975"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9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59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59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59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596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88" name="Group 187"/>
          <p:cNvGrpSpPr/>
          <p:nvPr/>
        </p:nvGrpSpPr>
        <p:grpSpPr>
          <a:xfrm>
            <a:off x="5010156" y="4779981"/>
            <a:ext cx="3432222" cy="1497033"/>
            <a:chOff x="4133844" y="4926033"/>
            <a:chExt cx="3979917" cy="1643085"/>
          </a:xfrm>
        </p:grpSpPr>
        <p:cxnSp>
          <p:nvCxnSpPr>
            <p:cNvPr id="198" name="Straight Connector 197"/>
            <p:cNvCxnSpPr/>
            <p:nvPr/>
          </p:nvCxnSpPr>
          <p:spPr>
            <a:xfrm>
              <a:off x="5338773" y="4999059"/>
              <a:ext cx="360000" cy="1588"/>
            </a:xfrm>
            <a:prstGeom prst="line">
              <a:avLst/>
            </a:prstGeom>
            <a:ln w="19050">
              <a:headEnd type="arrow"/>
              <a:tailEnd type="arrow"/>
            </a:ln>
          </p:spPr>
          <p:style>
            <a:lnRef idx="2">
              <a:schemeClr val="accent1"/>
            </a:lnRef>
            <a:fillRef idx="0">
              <a:schemeClr val="accent1"/>
            </a:fillRef>
            <a:effectRef idx="1">
              <a:schemeClr val="accent1"/>
            </a:effectRef>
            <a:fontRef idx="minor">
              <a:schemeClr val="tx1"/>
            </a:fontRef>
          </p:style>
        </p:cxnSp>
        <p:grpSp>
          <p:nvGrpSpPr>
            <p:cNvPr id="183" name="Group 182"/>
            <p:cNvGrpSpPr/>
            <p:nvPr/>
          </p:nvGrpSpPr>
          <p:grpSpPr>
            <a:xfrm>
              <a:off x="4133844" y="4926033"/>
              <a:ext cx="3979917" cy="657234"/>
              <a:chOff x="4133844" y="4926033"/>
              <a:chExt cx="3979917" cy="657234"/>
            </a:xfrm>
          </p:grpSpPr>
          <p:cxnSp>
            <p:nvCxnSpPr>
              <p:cNvPr id="168" name="Straight Connector 167"/>
              <p:cNvCxnSpPr/>
              <p:nvPr/>
            </p:nvCxnSpPr>
            <p:spPr>
              <a:xfrm>
                <a:off x="5813442" y="5291163"/>
                <a:ext cx="328618" cy="1588"/>
              </a:xfrm>
              <a:prstGeom prst="line">
                <a:avLst/>
              </a:prstGeom>
              <a:ln w="19050"/>
            </p:spPr>
            <p:style>
              <a:lnRef idx="2">
                <a:schemeClr val="accent1"/>
              </a:lnRef>
              <a:fillRef idx="0">
                <a:schemeClr val="accent1"/>
              </a:fillRef>
              <a:effectRef idx="1">
                <a:schemeClr val="accent1"/>
              </a:effectRef>
              <a:fontRef idx="minor">
                <a:schemeClr val="tx1"/>
              </a:fontRef>
            </p:style>
          </p:cxnSp>
          <p:grpSp>
            <p:nvGrpSpPr>
              <p:cNvPr id="212" name="Group 211"/>
              <p:cNvGrpSpPr/>
              <p:nvPr/>
            </p:nvGrpSpPr>
            <p:grpSpPr>
              <a:xfrm>
                <a:off x="4133844" y="4926033"/>
                <a:ext cx="3979917" cy="657234"/>
                <a:chOff x="4133844" y="4926033"/>
                <a:chExt cx="3979917" cy="657234"/>
              </a:xfrm>
            </p:grpSpPr>
            <p:sp>
              <p:nvSpPr>
                <p:cNvPr id="152" name="Rectangle 151"/>
                <p:cNvSpPr/>
                <p:nvPr/>
              </p:nvSpPr>
              <p:spPr>
                <a:xfrm>
                  <a:off x="4133844" y="4926033"/>
                  <a:ext cx="1058877" cy="6572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3" name="Rectangle 152"/>
                <p:cNvSpPr/>
                <p:nvPr/>
              </p:nvSpPr>
              <p:spPr>
                <a:xfrm>
                  <a:off x="5192721" y="5108598"/>
                  <a:ext cx="620721" cy="3286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209" name="Group 208"/>
                <p:cNvGrpSpPr/>
                <p:nvPr/>
              </p:nvGrpSpPr>
              <p:grpSpPr>
                <a:xfrm>
                  <a:off x="6142060" y="5072085"/>
                  <a:ext cx="1643084" cy="438157"/>
                  <a:chOff x="6142060" y="5072085"/>
                  <a:chExt cx="1643084" cy="438157"/>
                </a:xfrm>
              </p:grpSpPr>
              <p:cxnSp>
                <p:nvCxnSpPr>
                  <p:cNvPr id="148" name="Straight Connector 147"/>
                  <p:cNvCxnSpPr/>
                  <p:nvPr/>
                </p:nvCxnSpPr>
                <p:spPr>
                  <a:xfrm rot="16200000" flipH="1">
                    <a:off x="6161854" y="5164905"/>
                    <a:ext cx="435079" cy="255591"/>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rot="5400000" flipH="1" flipV="1">
                    <a:off x="6087294" y="5126858"/>
                    <a:ext cx="219072" cy="109539"/>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rot="5400000">
                    <a:off x="6379394" y="5199881"/>
                    <a:ext cx="438156" cy="182565"/>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rot="16200000" flipH="1">
                    <a:off x="6600010" y="5161829"/>
                    <a:ext cx="435079" cy="255591"/>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p:nvCxnSpPr>
                <p:spPr>
                  <a:xfrm rot="5400000">
                    <a:off x="6817549" y="5199881"/>
                    <a:ext cx="438156" cy="182565"/>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p:nvCxnSpPr>
                <p:spPr>
                  <a:xfrm rot="16200000" flipH="1">
                    <a:off x="7038166" y="5161829"/>
                    <a:ext cx="435079" cy="255591"/>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p:nvCxnSpPr>
                <p:spPr>
                  <a:xfrm rot="5400000">
                    <a:off x="7310476" y="5364190"/>
                    <a:ext cx="219079" cy="73024"/>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p:nvCxnSpPr>
                <p:spPr>
                  <a:xfrm>
                    <a:off x="7456526" y="5291163"/>
                    <a:ext cx="328618" cy="1588"/>
                  </a:xfrm>
                  <a:prstGeom prst="line">
                    <a:avLst/>
                  </a:prstGeom>
                  <a:ln w="19050"/>
                </p:spPr>
                <p:style>
                  <a:lnRef idx="2">
                    <a:schemeClr val="accent1"/>
                  </a:lnRef>
                  <a:fillRef idx="0">
                    <a:schemeClr val="accent1"/>
                  </a:fillRef>
                  <a:effectRef idx="1">
                    <a:schemeClr val="accent1"/>
                  </a:effectRef>
                  <a:fontRef idx="minor">
                    <a:schemeClr val="tx1"/>
                  </a:fontRef>
                </p:style>
              </p:cxnSp>
            </p:grpSp>
            <p:sp>
              <p:nvSpPr>
                <p:cNvPr id="192" name="Oval 191"/>
                <p:cNvSpPr/>
                <p:nvPr/>
              </p:nvSpPr>
              <p:spPr>
                <a:xfrm>
                  <a:off x="7785144" y="5145111"/>
                  <a:ext cx="328617" cy="32861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grpSp>
          <p:nvGrpSpPr>
            <p:cNvPr id="180" name="Group 179"/>
            <p:cNvGrpSpPr/>
            <p:nvPr/>
          </p:nvGrpSpPr>
          <p:grpSpPr>
            <a:xfrm>
              <a:off x="7931196" y="5546754"/>
              <a:ext cx="133350" cy="779469"/>
              <a:chOff x="7931196" y="5546754"/>
              <a:chExt cx="133350" cy="779469"/>
            </a:xfrm>
          </p:grpSpPr>
          <p:cxnSp>
            <p:nvCxnSpPr>
              <p:cNvPr id="197" name="Straight Connector 196"/>
              <p:cNvCxnSpPr/>
              <p:nvPr/>
            </p:nvCxnSpPr>
            <p:spPr>
              <a:xfrm rot="5400000">
                <a:off x="7734221" y="5816754"/>
                <a:ext cx="540000" cy="0"/>
              </a:xfrm>
              <a:prstGeom prst="line">
                <a:avLst/>
              </a:prstGeom>
              <a:ln w="19050"/>
            </p:spPr>
            <p:style>
              <a:lnRef idx="2">
                <a:schemeClr val="accent1"/>
              </a:lnRef>
              <a:fillRef idx="0">
                <a:schemeClr val="accent1"/>
              </a:fillRef>
              <a:effectRef idx="1">
                <a:schemeClr val="accent1"/>
              </a:effectRef>
              <a:fontRef idx="minor">
                <a:schemeClr val="tx1"/>
              </a:fontRef>
            </p:style>
          </p:cxnSp>
          <p:pic>
            <p:nvPicPr>
              <p:cNvPr id="125961" name="Picture 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931196" y="6021423"/>
                <a:ext cx="133350" cy="304800"/>
              </a:xfrm>
              <a:prstGeom prst="rect">
                <a:avLst/>
              </a:prstGeom>
              <a:noFill/>
            </p:spPr>
          </p:pic>
        </p:grpSp>
        <p:grpSp>
          <p:nvGrpSpPr>
            <p:cNvPr id="181" name="Group 180"/>
            <p:cNvGrpSpPr/>
            <p:nvPr/>
          </p:nvGrpSpPr>
          <p:grpSpPr>
            <a:xfrm>
              <a:off x="5740416" y="5546754"/>
              <a:ext cx="133350" cy="815982"/>
              <a:chOff x="5740416" y="5546754"/>
              <a:chExt cx="133350" cy="815982"/>
            </a:xfrm>
          </p:grpSpPr>
          <p:cxnSp>
            <p:nvCxnSpPr>
              <p:cNvPr id="194" name="Straight Connector 193"/>
              <p:cNvCxnSpPr/>
              <p:nvPr/>
            </p:nvCxnSpPr>
            <p:spPr>
              <a:xfrm rot="5400000">
                <a:off x="5543442" y="5816754"/>
                <a:ext cx="540000" cy="0"/>
              </a:xfrm>
              <a:prstGeom prst="line">
                <a:avLst/>
              </a:prstGeom>
              <a:ln w="19050"/>
            </p:spPr>
            <p:style>
              <a:lnRef idx="2">
                <a:schemeClr val="accent1"/>
              </a:lnRef>
              <a:fillRef idx="0">
                <a:schemeClr val="accent1"/>
              </a:fillRef>
              <a:effectRef idx="1">
                <a:schemeClr val="accent1"/>
              </a:effectRef>
              <a:fontRef idx="minor">
                <a:schemeClr val="tx1"/>
              </a:fontRef>
            </p:style>
          </p:cxnSp>
          <p:pic>
            <p:nvPicPr>
              <p:cNvPr id="125963" name="Picture 1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740416" y="6057936"/>
                <a:ext cx="133350" cy="304800"/>
              </a:xfrm>
              <a:prstGeom prst="rect">
                <a:avLst/>
              </a:prstGeom>
              <a:noFill/>
            </p:spPr>
          </p:pic>
        </p:grpSp>
        <p:grpSp>
          <p:nvGrpSpPr>
            <p:cNvPr id="179" name="Group 178"/>
            <p:cNvGrpSpPr/>
            <p:nvPr/>
          </p:nvGrpSpPr>
          <p:grpSpPr>
            <a:xfrm>
              <a:off x="6288111" y="6292893"/>
              <a:ext cx="1789137" cy="276225"/>
              <a:chOff x="6142059" y="5802345"/>
              <a:chExt cx="1471629" cy="276225"/>
            </a:xfrm>
          </p:grpSpPr>
          <p:cxnSp>
            <p:nvCxnSpPr>
              <p:cNvPr id="199" name="Straight Connector 198"/>
              <p:cNvCxnSpPr/>
              <p:nvPr/>
            </p:nvCxnSpPr>
            <p:spPr>
              <a:xfrm>
                <a:off x="6142059" y="5948397"/>
                <a:ext cx="1168416" cy="1588"/>
              </a:xfrm>
              <a:prstGeom prst="line">
                <a:avLst/>
              </a:prstGeom>
              <a:ln w="19050">
                <a:headEnd type="none"/>
                <a:tailEnd type="arrow"/>
              </a:ln>
            </p:spPr>
            <p:style>
              <a:lnRef idx="2">
                <a:schemeClr val="accent1"/>
              </a:lnRef>
              <a:fillRef idx="0">
                <a:schemeClr val="accent1"/>
              </a:fillRef>
              <a:effectRef idx="1">
                <a:schemeClr val="accent1"/>
              </a:effectRef>
              <a:fontRef idx="minor">
                <a:schemeClr val="tx1"/>
              </a:fontRef>
            </p:style>
          </p:cxnSp>
          <p:pic>
            <p:nvPicPr>
              <p:cNvPr id="125965" name="Picture 1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346988" y="5802345"/>
                <a:ext cx="266700" cy="276225"/>
              </a:xfrm>
              <a:prstGeom prst="rect">
                <a:avLst/>
              </a:prstGeom>
              <a:noFill/>
            </p:spPr>
          </p:pic>
        </p:grpSp>
      </p:grpSp>
      <p:sp>
        <p:nvSpPr>
          <p:cNvPr id="176" name="Slide Number Placeholder 175"/>
          <p:cNvSpPr>
            <a:spLocks noGrp="1"/>
          </p:cNvSpPr>
          <p:nvPr>
            <p:ph type="sldNum" sz="quarter" idx="12"/>
          </p:nvPr>
        </p:nvSpPr>
        <p:spPr/>
        <p:txBody>
          <a:bodyPr/>
          <a:lstStyle/>
          <a:p>
            <a:pPr>
              <a:defRPr/>
            </a:pPr>
            <a:fld id="{FCB2EC2F-79A6-42C2-B4C5-0483EF9F552B}" type="slidenum">
              <a:rPr lang="en-US" smtClean="0"/>
              <a:pPr>
                <a:defRPr/>
              </a:pPr>
              <a:t>60</a:t>
            </a:fld>
            <a:endParaRPr lang="en-US"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763552"/>
            <a:ext cx="8229600" cy="5330898"/>
          </a:xfrm>
        </p:spPr>
        <p:txBody>
          <a:bodyPr>
            <a:normAutofit/>
          </a:bodyPr>
          <a:lstStyle/>
          <a:p>
            <a:pPr>
              <a:buFont typeface="Wingdings" pitchFamily="2" charset="2"/>
              <a:buChar char="v"/>
            </a:pPr>
            <a:r>
              <a:rPr lang="en-US" dirty="0" smtClean="0"/>
              <a:t>What is the analytic solution to the equations of motion? </a:t>
            </a:r>
          </a:p>
          <a:p>
            <a:pPr>
              <a:buNone/>
            </a:pPr>
            <a:endParaRPr lang="en-US" dirty="0" smtClean="0"/>
          </a:p>
          <a:p>
            <a:pPr eaLnBrk="1" hangingPunct="1">
              <a:lnSpc>
                <a:spcPct val="90000"/>
              </a:lnSpc>
              <a:buNone/>
            </a:pPr>
            <a:endParaRPr lang="en-US" dirty="0" smtClean="0"/>
          </a:p>
          <a:p>
            <a:pPr eaLnBrk="1" hangingPunct="1">
              <a:lnSpc>
                <a:spcPct val="90000"/>
              </a:lnSpc>
              <a:buFont typeface="Arial" pitchFamily="34" charset="0"/>
              <a:buChar char="•"/>
            </a:pPr>
            <a:r>
              <a:rPr lang="en-US" dirty="0" smtClean="0"/>
              <a:t>This is a </a:t>
            </a:r>
            <a:r>
              <a:rPr lang="en-US" dirty="0" smtClean="0">
                <a:effectLst>
                  <a:outerShdw blurRad="38100" dist="38100" dir="2700000" algn="tl">
                    <a:srgbClr val="000000">
                      <a:alpha val="43137"/>
                    </a:srgbClr>
                  </a:outerShdw>
                </a:effectLst>
              </a:rPr>
              <a:t>second order linear differential equation </a:t>
            </a:r>
            <a:r>
              <a:rPr lang="en-US" dirty="0" smtClean="0"/>
              <a:t>with constant coefficients.</a:t>
            </a:r>
          </a:p>
          <a:p>
            <a:pPr eaLnBrk="1" hangingPunct="1">
              <a:lnSpc>
                <a:spcPct val="90000"/>
              </a:lnSpc>
              <a:buFont typeface="Arial" pitchFamily="34" charset="0"/>
              <a:buChar char="•"/>
            </a:pPr>
            <a:r>
              <a:rPr lang="en-US" dirty="0" smtClean="0">
                <a:latin typeface="Cambria Math" pitchFamily="18" charset="0"/>
                <a:ea typeface="Cambria Math" pitchFamily="18" charset="0"/>
              </a:rPr>
              <a:t>In this case , the equation is </a:t>
            </a:r>
            <a:r>
              <a:rPr lang="en-US" u="sng" dirty="0" smtClean="0">
                <a:latin typeface="Cambria Math" pitchFamily="18" charset="0"/>
                <a:ea typeface="Cambria Math" pitchFamily="18" charset="0"/>
              </a:rPr>
              <a:t>homogeneous</a:t>
            </a:r>
            <a:r>
              <a:rPr lang="en-US" dirty="0" smtClean="0">
                <a:latin typeface="Cambria Math" pitchFamily="18" charset="0"/>
                <a:ea typeface="Cambria Math" pitchFamily="18" charset="0"/>
              </a:rPr>
              <a:t>.</a:t>
            </a:r>
          </a:p>
          <a:p>
            <a:pPr eaLnBrk="1" hangingPunct="1">
              <a:lnSpc>
                <a:spcPct val="90000"/>
              </a:lnSpc>
              <a:buFont typeface="Arial" pitchFamily="34" charset="0"/>
              <a:buChar char="•"/>
            </a:pPr>
            <a:r>
              <a:rPr lang="en-US" dirty="0" smtClean="0">
                <a:latin typeface="Cambria Math" pitchFamily="18" charset="0"/>
                <a:ea typeface="Cambria Math" pitchFamily="18" charset="0"/>
              </a:rPr>
              <a:t>Try solutions of the form                     : </a:t>
            </a: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6"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2048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8"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8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7" name="Rectangle 3"/>
          <p:cNvSpPr>
            <a:spLocks noChangeArrowheads="1"/>
          </p:cNvSpPr>
          <p:nvPr/>
        </p:nvSpPr>
        <p:spPr bwMode="auto">
          <a:xfrm>
            <a:off x="0" y="1000125"/>
            <a:ext cx="9144000" cy="0"/>
          </a:xfrm>
          <a:prstGeom prst="rect">
            <a:avLst/>
          </a:prstGeom>
          <a:noFill/>
          <a:ln w="9525">
            <a:noFill/>
            <a:miter lim="800000"/>
            <a:headEnd/>
            <a:tailEnd/>
          </a:ln>
        </p:spPr>
        <p:txBody>
          <a:bodyPr wrap="none" anchor="ctr">
            <a:spAutoFit/>
          </a:bodyPr>
          <a:lstStyle/>
          <a:p>
            <a:endParaRPr lang="en-US" dirty="0"/>
          </a:p>
        </p:txBody>
      </p:sp>
      <p:sp>
        <p:nvSpPr>
          <p:cNvPr id="2049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49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1"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2" name="Rectangle 12"/>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20503" name="Rectangle 1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4" name="Rectangle 15"/>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20505"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6" name="Rectangle 18"/>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sp>
        <p:nvSpPr>
          <p:cNvPr id="20507" name="Rectangle 2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08" name="Rectangle 21"/>
          <p:cNvSpPr>
            <a:spLocks noChangeArrowheads="1"/>
          </p:cNvSpPr>
          <p:nvPr/>
        </p:nvSpPr>
        <p:spPr bwMode="auto">
          <a:xfrm>
            <a:off x="0" y="923925"/>
            <a:ext cx="9144000" cy="0"/>
          </a:xfrm>
          <a:prstGeom prst="rect">
            <a:avLst/>
          </a:prstGeom>
          <a:noFill/>
          <a:ln w="9525">
            <a:noFill/>
            <a:miter lim="800000"/>
            <a:headEnd/>
            <a:tailEnd/>
          </a:ln>
        </p:spPr>
        <p:txBody>
          <a:bodyPr wrap="none" anchor="ctr">
            <a:spAutoFit/>
          </a:bodyPr>
          <a:lstStyle/>
          <a:p>
            <a:endParaRPr lang="en-US" dirty="0"/>
          </a:p>
        </p:txBody>
      </p:sp>
      <p:sp>
        <p:nvSpPr>
          <p:cNvPr id="20509" name="Rectangle 2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10" name="Rectangle 24"/>
          <p:cNvSpPr>
            <a:spLocks noChangeArrowheads="1"/>
          </p:cNvSpPr>
          <p:nvPr/>
        </p:nvSpPr>
        <p:spPr bwMode="auto">
          <a:xfrm>
            <a:off x="0" y="962025"/>
            <a:ext cx="9144000" cy="0"/>
          </a:xfrm>
          <a:prstGeom prst="rect">
            <a:avLst/>
          </a:prstGeom>
          <a:noFill/>
          <a:ln w="9525">
            <a:noFill/>
            <a:miter lim="800000"/>
            <a:headEnd/>
            <a:tailEnd/>
          </a:ln>
        </p:spPr>
        <p:txBody>
          <a:bodyPr wrap="none" anchor="ctr">
            <a:spAutoFit/>
          </a:bodyPr>
          <a:lstStyle/>
          <a:p>
            <a:endParaRPr lang="en-US" dirty="0"/>
          </a:p>
        </p:txBody>
      </p:sp>
      <p:sp>
        <p:nvSpPr>
          <p:cNvPr id="20511" name="Rectangle 2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12" name="Rectangle 27"/>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n-US" dirty="0"/>
          </a:p>
        </p:txBody>
      </p:sp>
      <p:sp>
        <p:nvSpPr>
          <p:cNvPr id="20513" name="Rectangle 2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14" name="Rectangle 30"/>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endParaRPr lang="en-US" dirty="0"/>
          </a:p>
        </p:txBody>
      </p:sp>
      <p:sp>
        <p:nvSpPr>
          <p:cNvPr id="205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1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1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20" name="Rectangle 7"/>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endParaRPr lang="en-US" dirty="0"/>
          </a:p>
        </p:txBody>
      </p:sp>
      <p:sp>
        <p:nvSpPr>
          <p:cNvPr id="2052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20523" name="Rectangle 10"/>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endParaRPr lang="en-US"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1" name="Rectangle 3"/>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48" name="Group 47"/>
          <p:cNvGrpSpPr/>
          <p:nvPr/>
        </p:nvGrpSpPr>
        <p:grpSpPr>
          <a:xfrm>
            <a:off x="1943064" y="1347759"/>
            <a:ext cx="2641617" cy="957270"/>
            <a:chOff x="1943064" y="2333610"/>
            <a:chExt cx="2641617" cy="957270"/>
          </a:xfrm>
        </p:grpSpPr>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84506" y="2333610"/>
              <a:ext cx="1400175" cy="409575"/>
            </a:xfrm>
            <a:prstGeom prst="rect">
              <a:avLst/>
            </a:prstGeom>
            <a:noFill/>
          </p:spPr>
        </p:pic>
        <p:pic>
          <p:nvPicPr>
            <p:cNvPr id="3789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43064" y="2881305"/>
              <a:ext cx="2419350" cy="409575"/>
            </a:xfrm>
            <a:prstGeom prst="rect">
              <a:avLst/>
            </a:prstGeom>
            <a:noFill/>
          </p:spPr>
        </p:pic>
      </p:grpSp>
      <p:sp>
        <p:nvSpPr>
          <p:cNvPr id="37894"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7" name="Rectangle 9"/>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00" name="Rectangle 12"/>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03" name="Rectangle 15"/>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06" name="Rectangle 18"/>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09" name="Rectangle 21"/>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11"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12" name="Rectangle 24"/>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14"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915" name="Rectangle 27"/>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3"/>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6"/>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4" name="Rectangle 6"/>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7"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8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8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8"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31740" y="5643059"/>
            <a:ext cx="3857625" cy="676275"/>
          </a:xfrm>
          <a:prstGeom prst="rect">
            <a:avLst/>
          </a:prstGeom>
          <a:noFill/>
        </p:spPr>
      </p:pic>
      <p:sp>
        <p:nvSpPr>
          <p:cNvPr id="32783" name="Rectangle 15"/>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Slide Number Placeholder 80"/>
          <p:cNvSpPr>
            <a:spLocks noGrp="1"/>
          </p:cNvSpPr>
          <p:nvPr>
            <p:ph type="sldNum" sz="quarter" idx="12"/>
          </p:nvPr>
        </p:nvSpPr>
        <p:spPr/>
        <p:txBody>
          <a:bodyPr/>
          <a:lstStyle/>
          <a:p>
            <a:pPr>
              <a:defRPr/>
            </a:pPr>
            <a:fld id="{FCB2EC2F-79A6-42C2-B4C5-0483EF9F552B}" type="slidenum">
              <a:rPr lang="en-US" smtClean="0"/>
              <a:pPr>
                <a:defRPr/>
              </a:pPr>
              <a:t>7</a:t>
            </a:fld>
            <a:endParaRPr lang="en-US" dirty="0"/>
          </a:p>
        </p:txBody>
      </p:sp>
      <p:sp>
        <p:nvSpPr>
          <p:cNvPr id="706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5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55976" y="3861048"/>
            <a:ext cx="1362075" cy="409575"/>
          </a:xfrm>
          <a:prstGeom prst="rect">
            <a:avLst/>
          </a:prstGeom>
          <a:noFill/>
        </p:spPr>
      </p:pic>
      <p:sp>
        <p:nvSpPr>
          <p:cNvPr id="70659"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6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60"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31940" y="4473116"/>
            <a:ext cx="1266825" cy="457200"/>
          </a:xfrm>
          <a:prstGeom prst="rect">
            <a:avLst/>
          </a:prstGeom>
          <a:noFill/>
        </p:spPr>
      </p:pic>
      <p:sp>
        <p:nvSpPr>
          <p:cNvPr id="70662" name="Rectangle 6"/>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66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6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951820" y="5013176"/>
            <a:ext cx="3181350" cy="485775"/>
          </a:xfrm>
          <a:prstGeom prst="rect">
            <a:avLst/>
          </a:prstGeom>
          <a:noFill/>
        </p:spPr>
      </p:pic>
      <p:sp>
        <p:nvSpPr>
          <p:cNvPr id="70665"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790575" y="727038"/>
            <a:ext cx="7669213" cy="5769055"/>
          </a:xfrm>
        </p:spPr>
        <p:txBody>
          <a:bodyPr/>
          <a:lstStyle/>
          <a:p>
            <a:pPr eaLnBrk="1" hangingPunct="1">
              <a:buFont typeface="Arial" pitchFamily="34" charset="0"/>
              <a:buChar char="•"/>
            </a:pPr>
            <a:r>
              <a:rPr lang="en-US" dirty="0" smtClean="0"/>
              <a:t>  must be complex:</a:t>
            </a:r>
          </a:p>
          <a:p>
            <a:pPr eaLnBrk="1" hangingPunct="1">
              <a:buFont typeface="Arial" pitchFamily="34" charset="0"/>
              <a:buChar char="•"/>
            </a:pPr>
            <a:endParaRPr lang="en-US" dirty="0" smtClean="0"/>
          </a:p>
          <a:p>
            <a:pPr eaLnBrk="1" hangingPunct="1">
              <a:buFont typeface="Arial" pitchFamily="34" charset="0"/>
              <a:buChar char="•"/>
            </a:pPr>
            <a:endParaRPr lang="en-US" dirty="0" smtClean="0"/>
          </a:p>
          <a:p>
            <a:pPr eaLnBrk="1" hangingPunct="1">
              <a:buFont typeface="Arial" pitchFamily="34" charset="0"/>
              <a:buChar char="•"/>
            </a:pPr>
            <a:r>
              <a:rPr lang="en-US" dirty="0" smtClean="0"/>
              <a:t>So a general solution is of the form</a:t>
            </a:r>
          </a:p>
          <a:p>
            <a:pPr eaLnBrk="1" hangingPunct="1">
              <a:buFont typeface="Arial" pitchFamily="34" charset="0"/>
              <a:buChar char="•"/>
            </a:pPr>
            <a:endParaRPr lang="en-US" dirty="0" smtClean="0"/>
          </a:p>
          <a:p>
            <a:pPr eaLnBrk="1" hangingPunct="1">
              <a:buFont typeface="Arial" pitchFamily="34" charset="0"/>
              <a:buChar char="•"/>
            </a:pPr>
            <a:endParaRPr lang="en-US" dirty="0" smtClean="0"/>
          </a:p>
          <a:p>
            <a:pPr eaLnBrk="1" hangingPunct="1">
              <a:buFont typeface="Arial" pitchFamily="34" charset="0"/>
              <a:buChar char="•"/>
            </a:pPr>
            <a:r>
              <a:rPr lang="en-US" dirty="0" smtClean="0"/>
              <a:t>Where </a:t>
            </a:r>
            <a:r>
              <a:rPr lang="en-US" i="1" dirty="0" smtClean="0">
                <a:latin typeface="Cambria Math" pitchFamily="18" charset="0"/>
                <a:ea typeface="Cambria Math" pitchFamily="18" charset="0"/>
              </a:rPr>
              <a:t>A</a:t>
            </a:r>
            <a:r>
              <a:rPr lang="en-US" dirty="0" smtClean="0"/>
              <a:t> and </a:t>
            </a:r>
            <a:r>
              <a:rPr lang="en-US" i="1" dirty="0" smtClean="0">
                <a:latin typeface="Cambria Math" pitchFamily="18" charset="0"/>
                <a:ea typeface="Cambria Math" pitchFamily="18" charset="0"/>
              </a:rPr>
              <a:t>B</a:t>
            </a:r>
            <a:r>
              <a:rPr lang="en-US" dirty="0" smtClean="0"/>
              <a:t> are chosen to satisfy the initial conditions.</a:t>
            </a:r>
          </a:p>
          <a:p>
            <a:pPr eaLnBrk="1" hangingPunct="1">
              <a:buFont typeface="Arial" pitchFamily="34" charset="0"/>
              <a:buChar char="•"/>
            </a:pPr>
            <a:endParaRPr lang="en-US" dirty="0" smtClean="0"/>
          </a:p>
          <a:p>
            <a:pPr eaLnBrk="1" hangingPunct="1">
              <a:buFont typeface="Arial" pitchFamily="34" charset="0"/>
              <a:buChar char="•"/>
            </a:pPr>
            <a:r>
              <a:rPr lang="en-US" dirty="0" smtClean="0"/>
              <a:t>There are other equivalent ways to write this using for example:</a:t>
            </a:r>
          </a:p>
          <a:p>
            <a:pPr eaLnBrk="1" hangingPunct="1">
              <a:buFont typeface="Wingdings" pitchFamily="2" charset="2"/>
              <a:buNone/>
            </a:pPr>
            <a:endParaRPr lang="en-US" dirty="0" smtClean="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4"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7415"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US" dirty="0"/>
          </a:p>
        </p:txBody>
      </p:sp>
      <p:sp>
        <p:nvSpPr>
          <p:cNvPr id="17416"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7"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4819"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1"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9"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68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687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6872" name="Rectangle 8"/>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03265" y="763551"/>
            <a:ext cx="180975" cy="447675"/>
          </a:xfrm>
          <a:prstGeom prst="rect">
            <a:avLst/>
          </a:prstGeom>
          <a:noFill/>
        </p:spPr>
      </p:pic>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7" name="Group 46"/>
          <p:cNvGrpSpPr/>
          <p:nvPr/>
        </p:nvGrpSpPr>
        <p:grpSpPr>
          <a:xfrm>
            <a:off x="2162142" y="1314432"/>
            <a:ext cx="5451480" cy="1995498"/>
            <a:chOff x="2162142" y="1314432"/>
            <a:chExt cx="5451480" cy="1995498"/>
          </a:xfrm>
        </p:grpSpPr>
        <p:pic>
          <p:nvPicPr>
            <p:cNvPr id="3687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62142" y="2881305"/>
              <a:ext cx="3219450" cy="428625"/>
            </a:xfrm>
            <a:prstGeom prst="rect">
              <a:avLst/>
            </a:prstGeom>
            <a:noFill/>
          </p:spPr>
        </p:pic>
        <p:pic>
          <p:nvPicPr>
            <p:cNvPr id="3174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27272" y="1314432"/>
              <a:ext cx="5086350" cy="800100"/>
            </a:xfrm>
            <a:prstGeom prst="rect">
              <a:avLst/>
            </a:prstGeom>
            <a:noFill/>
          </p:spPr>
        </p:pic>
      </p:grpSp>
      <p:sp>
        <p:nvSpPr>
          <p:cNvPr id="44" name="Slide Number Placeholder 43"/>
          <p:cNvSpPr>
            <a:spLocks noGrp="1"/>
          </p:cNvSpPr>
          <p:nvPr>
            <p:ph type="sldNum" sz="quarter" idx="12"/>
          </p:nvPr>
        </p:nvSpPr>
        <p:spPr/>
        <p:txBody>
          <a:bodyPr/>
          <a:lstStyle/>
          <a:p>
            <a:pPr>
              <a:defRPr/>
            </a:pPr>
            <a:fld id="{FCB2EC2F-79A6-42C2-B4C5-0483EF9F552B}" type="slidenum">
              <a:rPr lang="en-US" smtClean="0"/>
              <a:pPr>
                <a:defRPr/>
              </a:pPr>
              <a:t>8</a:t>
            </a:fld>
            <a:endParaRPr lang="en-US" dirty="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534983" y="727038"/>
            <a:ext cx="8309038" cy="5842080"/>
          </a:xfrm>
        </p:spPr>
        <p:txBody>
          <a:bodyPr/>
          <a:lstStyle/>
          <a:p>
            <a:pPr eaLnBrk="1" hangingPunct="1">
              <a:buFont typeface="Wingdings" pitchFamily="2" charset="2"/>
              <a:buNone/>
            </a:pPr>
            <a:endParaRPr lang="en-US" dirty="0" smtClean="0"/>
          </a:p>
          <a:p>
            <a:pPr eaLnBrk="1" hangingPunct="1">
              <a:buNone/>
            </a:pPr>
            <a:r>
              <a:rPr lang="en-US" dirty="0" smtClean="0"/>
              <a:t>    or</a:t>
            </a:r>
          </a:p>
          <a:p>
            <a:pP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Font typeface="Arial" pitchFamily="34" charset="0"/>
              <a:buChar char="•"/>
            </a:pPr>
            <a:r>
              <a:rPr lang="en-US" dirty="0" smtClean="0"/>
              <a:t>So another way to write the solution is:</a:t>
            </a:r>
          </a:p>
          <a:p>
            <a:pPr eaLnBrk="1" hangingPunct="1">
              <a:buNone/>
            </a:pPr>
            <a:endParaRPr lang="en-US" dirty="0" smtClean="0"/>
          </a:p>
          <a:p>
            <a:pPr eaLnBrk="1" hangingPunct="1">
              <a:buNone/>
            </a:pPr>
            <a:r>
              <a:rPr lang="en-US" dirty="0" smtClean="0"/>
              <a:t>    or even</a:t>
            </a:r>
          </a:p>
          <a:p>
            <a:pPr eaLnBrk="1" hangingPunct="1">
              <a:buNone/>
            </a:pPr>
            <a:endParaRPr lang="en-US" dirty="0" smtClean="0"/>
          </a:p>
          <a:p>
            <a:pPr eaLnBrk="1" hangingPunct="1">
              <a:buFont typeface="Arial" pitchFamily="34" charset="0"/>
              <a:buChar char="•"/>
            </a:pPr>
            <a:r>
              <a:rPr lang="en-US" dirty="0" smtClean="0"/>
              <a:t>You can explicitly check that each of these is a solution.</a:t>
            </a: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4" name="Rectangle 7"/>
          <p:cNvSpPr>
            <a:spLocks noChangeArrowheads="1"/>
          </p:cNvSpPr>
          <p:nvPr/>
        </p:nvSpPr>
        <p:spPr bwMode="auto">
          <a:xfrm>
            <a:off x="0" y="866775"/>
            <a:ext cx="9144000" cy="457200"/>
          </a:xfrm>
          <a:prstGeom prst="rect">
            <a:avLst/>
          </a:prstGeom>
          <a:noFill/>
          <a:ln w="9525">
            <a:noFill/>
            <a:miter lim="800000"/>
            <a:headEnd/>
            <a:tailEnd/>
          </a:ln>
        </p:spPr>
        <p:txBody>
          <a:bodyPr wrap="none" anchor="ctr">
            <a:spAutoFit/>
          </a:bodyPr>
          <a:lstStyle/>
          <a:p>
            <a:endParaRPr lang="en-US" dirty="0"/>
          </a:p>
        </p:txBody>
      </p:sp>
      <p:sp>
        <p:nvSpPr>
          <p:cNvPr id="17415"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US" dirty="0"/>
          </a:p>
        </p:txBody>
      </p:sp>
      <p:sp>
        <p:nvSpPr>
          <p:cNvPr id="17416"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7"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1742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Constantia" pitchFamily="18"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4819"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1"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5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069" name="Rectangle 2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27"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30" name="Rectangle 6"/>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33" name="Rectangle 9"/>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36"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39"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5843" name="Rectangle 3"/>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58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59" name="Group 58"/>
          <p:cNvGrpSpPr/>
          <p:nvPr/>
        </p:nvGrpSpPr>
        <p:grpSpPr>
          <a:xfrm>
            <a:off x="1322343" y="763551"/>
            <a:ext cx="2709864" cy="2771802"/>
            <a:chOff x="1322343" y="1055661"/>
            <a:chExt cx="2709864" cy="2771802"/>
          </a:xfrm>
        </p:grpSpPr>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31882" y="1055661"/>
              <a:ext cx="2600325" cy="438150"/>
            </a:xfrm>
            <a:prstGeom prst="rect">
              <a:avLst/>
            </a:prstGeom>
            <a:noFill/>
          </p:spPr>
        </p:pic>
        <p:pic>
          <p:nvPicPr>
            <p:cNvPr id="3584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58856" y="3027363"/>
              <a:ext cx="2352675" cy="800100"/>
            </a:xfrm>
            <a:prstGeom prst="rect">
              <a:avLst/>
            </a:prstGeom>
            <a:noFill/>
          </p:spPr>
        </p:pic>
        <p:pic>
          <p:nvPicPr>
            <p:cNvPr id="3584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22343" y="2041512"/>
              <a:ext cx="2390775" cy="800100"/>
            </a:xfrm>
            <a:prstGeom prst="rect">
              <a:avLst/>
            </a:prstGeom>
            <a:noFill/>
          </p:spPr>
        </p:pic>
      </p:grpSp>
      <p:sp>
        <p:nvSpPr>
          <p:cNvPr id="35849"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585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66" name="Group 65"/>
          <p:cNvGrpSpPr/>
          <p:nvPr/>
        </p:nvGrpSpPr>
        <p:grpSpPr>
          <a:xfrm>
            <a:off x="1925652" y="4195773"/>
            <a:ext cx="3705225" cy="1249374"/>
            <a:chOff x="1925652" y="4195773"/>
            <a:chExt cx="3705225" cy="1249374"/>
          </a:xfrm>
        </p:grpSpPr>
        <p:pic>
          <p:nvPicPr>
            <p:cNvPr id="35850"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25652" y="4195773"/>
              <a:ext cx="3705225" cy="409575"/>
            </a:xfrm>
            <a:prstGeom prst="rect">
              <a:avLst/>
            </a:prstGeom>
            <a:noFill/>
          </p:spPr>
        </p:pic>
        <p:pic>
          <p:nvPicPr>
            <p:cNvPr id="35853"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43064" y="5035572"/>
              <a:ext cx="3028950" cy="409575"/>
            </a:xfrm>
            <a:prstGeom prst="rect">
              <a:avLst/>
            </a:prstGeom>
            <a:noFill/>
          </p:spPr>
        </p:pic>
      </p:grpSp>
      <p:sp>
        <p:nvSpPr>
          <p:cNvPr id="58" name="Slide Number Placeholder 57"/>
          <p:cNvSpPr>
            <a:spLocks noGrp="1"/>
          </p:cNvSpPr>
          <p:nvPr>
            <p:ph type="sldNum" sz="quarter" idx="12"/>
          </p:nvPr>
        </p:nvSpPr>
        <p:spPr/>
        <p:txBody>
          <a:bodyPr/>
          <a:lstStyle/>
          <a:p>
            <a:pPr>
              <a:defRPr/>
            </a:pPr>
            <a:fld id="{FCB2EC2F-79A6-42C2-B4C5-0483EF9F552B}" type="slidenum">
              <a:rPr lang="en-US" smtClean="0"/>
              <a:pPr>
                <a:defRPr/>
              </a:pPr>
              <a:t>9</a:t>
            </a:fld>
            <a:endParaRPr lang="en-US" dirty="0"/>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5106</TotalTime>
  <Words>1568</Words>
  <Application>Microsoft Office PowerPoint</Application>
  <PresentationFormat>On-screen Show (4:3)</PresentationFormat>
  <Paragraphs>354</Paragraphs>
  <Slides>60</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3" baseType="lpstr">
      <vt:lpstr>Flow</vt:lpstr>
      <vt:lpstr>Equation</vt:lpstr>
      <vt:lpstr>MathType 6.0 Equation</vt:lpstr>
      <vt:lpstr>Classical Mechanics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Najah</dc:creator>
  <cp:lastModifiedBy>Graduate Studies</cp:lastModifiedBy>
  <cp:revision>1062</cp:revision>
  <dcterms:created xsi:type="dcterms:W3CDTF">2010-06-13T05:44:00Z</dcterms:created>
  <dcterms:modified xsi:type="dcterms:W3CDTF">2011-12-01T12:46:15Z</dcterms:modified>
</cp:coreProperties>
</file>