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45"/>
  </p:notesMasterIdLst>
  <p:sldIdLst>
    <p:sldId id="256" r:id="rId2"/>
    <p:sldId id="266" r:id="rId3"/>
    <p:sldId id="280" r:id="rId4"/>
    <p:sldId id="267" r:id="rId5"/>
    <p:sldId id="313" r:id="rId6"/>
    <p:sldId id="268" r:id="rId7"/>
    <p:sldId id="282" r:id="rId8"/>
    <p:sldId id="283" r:id="rId9"/>
    <p:sldId id="314" r:id="rId10"/>
    <p:sldId id="315" r:id="rId11"/>
    <p:sldId id="317" r:id="rId12"/>
    <p:sldId id="316" r:id="rId13"/>
    <p:sldId id="276" r:id="rId14"/>
    <p:sldId id="287" r:id="rId15"/>
    <p:sldId id="288" r:id="rId16"/>
    <p:sldId id="289" r:id="rId17"/>
    <p:sldId id="290" r:id="rId18"/>
    <p:sldId id="291" r:id="rId19"/>
    <p:sldId id="293" r:id="rId20"/>
    <p:sldId id="294" r:id="rId21"/>
    <p:sldId id="279" r:id="rId22"/>
    <p:sldId id="301" r:id="rId23"/>
    <p:sldId id="302" r:id="rId24"/>
    <p:sldId id="303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06" r:id="rId33"/>
    <p:sldId id="311" r:id="rId34"/>
    <p:sldId id="310" r:id="rId35"/>
    <p:sldId id="327" r:id="rId36"/>
    <p:sldId id="329" r:id="rId37"/>
    <p:sldId id="330" r:id="rId38"/>
    <p:sldId id="331" r:id="rId39"/>
    <p:sldId id="332" r:id="rId40"/>
    <p:sldId id="333" r:id="rId41"/>
    <p:sldId id="334" r:id="rId42"/>
    <p:sldId id="336" r:id="rId43"/>
    <p:sldId id="33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B280C-EB99-4262-9CA0-C82FDBC2D8B7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E8662-67E7-4881-9395-A2AF4BE5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E8662-67E7-4881-9395-A2AF4BE51CA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80E66B-E819-4EB6-A676-59D1970845FF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1B2F4E-F967-4BAE-AC48-BC8618AE025D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B993F-3A53-4508-8E08-D91B05643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04A32C-2647-41DC-BC1B-6927061EAB54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58767-03EC-4BF8-A5EC-A7B2163054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36EAFD-AC1D-452F-B013-B72CE9ED4016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5BC5AF-8376-4A31-BAE8-F33F9EFC843E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7595D-1C3B-48B5-B55D-62F508F58A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7318C-9437-4EB4-906F-139304D48068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2B645-F11A-4483-AD73-C82268A235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5ADC4A-2D74-4963-9D79-6D155018D920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6AAD1-D6C9-4198-8D8B-530F215919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433B1-07CB-4E87-A943-270B03240905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9DD59C-9F2E-43B7-9631-C28720B65F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D1E9E0-8963-4077-AE98-9D3EAE1D9EF4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59E2C-8294-4BF0-86FD-FEC51FB77F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AEF18-A7D2-4362-B3EB-3EBE08E94039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F0BA5-B4E8-4ADA-A1AD-6A94ECB359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6357C-66CB-4305-8BF4-797150EEE208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C7D029E-768B-4F2F-8E6C-42B9C8B7A4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1481C4-66B1-42E4-862A-875A361A333D}" type="datetime1">
              <a:rPr lang="en-US" smtClean="0"/>
              <a:pPr>
                <a:defRPr/>
              </a:pPr>
              <a:t>10/4/2011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7830C5A-BAD9-4528-93DB-A510A8E960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3" Type="http://schemas.openxmlformats.org/officeDocument/2006/relationships/image" Target="../media/image49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75.png"/><Relationship Id="rId5" Type="http://schemas.openxmlformats.org/officeDocument/2006/relationships/image" Target="../media/image54.png"/><Relationship Id="rId10" Type="http://schemas.openxmlformats.org/officeDocument/2006/relationships/image" Target="../media/image74.png"/><Relationship Id="rId4" Type="http://schemas.openxmlformats.org/officeDocument/2006/relationships/image" Target="../media/image50.png"/><Relationship Id="rId9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110.png"/><Relationship Id="rId4" Type="http://schemas.openxmlformats.org/officeDocument/2006/relationships/image" Target="../media/image10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0.png"/><Relationship Id="rId4" Type="http://schemas.openxmlformats.org/officeDocument/2006/relationships/image" Target="../media/image1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4" Type="http://schemas.openxmlformats.org/officeDocument/2006/relationships/image" Target="../media/image12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3" Type="http://schemas.openxmlformats.org/officeDocument/2006/relationships/image" Target="../media/image126.png"/><Relationship Id="rId7" Type="http://schemas.openxmlformats.org/officeDocument/2006/relationships/image" Target="../media/image1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.png"/><Relationship Id="rId5" Type="http://schemas.openxmlformats.org/officeDocument/2006/relationships/image" Target="../media/image128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6.png"/><Relationship Id="rId4" Type="http://schemas.openxmlformats.org/officeDocument/2006/relationships/image" Target="../media/image1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5.png"/><Relationship Id="rId4" Type="http://schemas.openxmlformats.org/officeDocument/2006/relationships/image" Target="../media/image14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9.png"/><Relationship Id="rId4" Type="http://schemas.openxmlformats.org/officeDocument/2006/relationships/image" Target="../media/image14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png"/><Relationship Id="rId3" Type="http://schemas.openxmlformats.org/officeDocument/2006/relationships/image" Target="../media/image154.png"/><Relationship Id="rId7" Type="http://schemas.openxmlformats.org/officeDocument/2006/relationships/image" Target="../media/image158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156.png"/><Relationship Id="rId4" Type="http://schemas.openxmlformats.org/officeDocument/2006/relationships/image" Target="../media/image155.png"/><Relationship Id="rId9" Type="http://schemas.openxmlformats.org/officeDocument/2006/relationships/image" Target="../media/image16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4.png"/><Relationship Id="rId4" Type="http://schemas.openxmlformats.org/officeDocument/2006/relationships/image" Target="../media/image16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png"/><Relationship Id="rId2" Type="http://schemas.openxmlformats.org/officeDocument/2006/relationships/image" Target="../media/image1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9.png"/><Relationship Id="rId5" Type="http://schemas.openxmlformats.org/officeDocument/2006/relationships/image" Target="../media/image168.png"/><Relationship Id="rId4" Type="http://schemas.openxmlformats.org/officeDocument/2006/relationships/image" Target="../media/image16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7" Type="http://schemas.openxmlformats.org/officeDocument/2006/relationships/image" Target="../media/image175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4.png"/><Relationship Id="rId5" Type="http://schemas.openxmlformats.org/officeDocument/2006/relationships/image" Target="../media/image173.png"/><Relationship Id="rId4" Type="http://schemas.openxmlformats.org/officeDocument/2006/relationships/image" Target="../media/image17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9.png"/><Relationship Id="rId4" Type="http://schemas.openxmlformats.org/officeDocument/2006/relationships/image" Target="../media/image17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6.png"/><Relationship Id="rId4" Type="http://schemas.openxmlformats.org/officeDocument/2006/relationships/image" Target="../media/image18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9.png"/><Relationship Id="rId4" Type="http://schemas.openxmlformats.org/officeDocument/2006/relationships/image" Target="../media/image18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7" Type="http://schemas.openxmlformats.org/officeDocument/2006/relationships/image" Target="../media/image195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4.png"/><Relationship Id="rId5" Type="http://schemas.openxmlformats.org/officeDocument/2006/relationships/image" Target="../media/image193.png"/><Relationship Id="rId4" Type="http://schemas.openxmlformats.org/officeDocument/2006/relationships/image" Target="../media/image19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9.png"/><Relationship Id="rId4" Type="http://schemas.openxmlformats.org/officeDocument/2006/relationships/image" Target="../media/image198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jpeg"/><Relationship Id="rId3" Type="http://schemas.openxmlformats.org/officeDocument/2006/relationships/image" Target="../media/image201.png"/><Relationship Id="rId7" Type="http://schemas.openxmlformats.org/officeDocument/2006/relationships/image" Target="../media/image20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4.png"/><Relationship Id="rId5" Type="http://schemas.openxmlformats.org/officeDocument/2006/relationships/image" Target="../media/image203.png"/><Relationship Id="rId4" Type="http://schemas.openxmlformats.org/officeDocument/2006/relationships/image" Target="../media/image20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Classical Mechanics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668338"/>
          </a:xfrm>
        </p:spPr>
        <p:txBody>
          <a:bodyPr/>
          <a:lstStyle/>
          <a:p>
            <a:pPr marR="0" eaLnBrk="1" hangingPunct="1"/>
            <a:r>
              <a:rPr lang="en-US" sz="3600" dirty="0" smtClean="0"/>
              <a:t>Newtonian Mechanics</a:t>
            </a:r>
          </a:p>
          <a:p>
            <a:pPr marR="0"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F78C07-6D0A-4F72-BEE8-2726FD6F00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534983" y="1019142"/>
            <a:ext cx="8309038" cy="554997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   We will examine how to solve this for a few special   </a:t>
            </a:r>
          </a:p>
          <a:p>
            <a:pPr eaLnBrk="1" hangingPunct="1">
              <a:buNone/>
            </a:pPr>
            <a:r>
              <a:rPr lang="en-US" dirty="0" smtClean="0"/>
              <a:t>        forces.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b="1" dirty="0" smtClean="0">
                <a:ln w="10541" cmpd="sng">
                  <a:solidFill>
                    <a:schemeClr val="bg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smtClean="0"/>
              <a:t>Constant Force: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 = const</a:t>
            </a:r>
            <a:r>
              <a:rPr lang="en-US" dirty="0" smtClean="0"/>
              <a:t>.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  In this case,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x(t) </a:t>
            </a:r>
            <a:r>
              <a:rPr lang="en-US" dirty="0" smtClean="0"/>
              <a:t>can be obtained by integration.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835142" y="3538539"/>
            <a:ext cx="6643749" cy="2701962"/>
            <a:chOff x="1470012" y="3502026"/>
            <a:chExt cx="6643749" cy="2701962"/>
          </a:xfrm>
        </p:grpSpPr>
        <p:pic>
          <p:nvPicPr>
            <p:cNvPr id="5222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0012" y="3502026"/>
              <a:ext cx="2152650" cy="752475"/>
            </a:xfrm>
            <a:prstGeom prst="rect">
              <a:avLst/>
            </a:prstGeom>
            <a:noFill/>
          </p:spPr>
        </p:pic>
        <p:pic>
          <p:nvPicPr>
            <p:cNvPr id="522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1048" y="4365648"/>
              <a:ext cx="1362075" cy="742950"/>
            </a:xfrm>
            <a:prstGeom prst="rect">
              <a:avLst/>
            </a:prstGeom>
            <a:noFill/>
          </p:spPr>
        </p:pic>
        <p:grpSp>
          <p:nvGrpSpPr>
            <p:cNvPr id="57" name="Group 56"/>
            <p:cNvGrpSpPr/>
            <p:nvPr/>
          </p:nvGrpSpPr>
          <p:grpSpPr>
            <a:xfrm>
              <a:off x="1533516" y="5270538"/>
              <a:ext cx="6580245" cy="933450"/>
              <a:chOff x="1533516" y="5270538"/>
              <a:chExt cx="6580245" cy="933450"/>
            </a:xfrm>
          </p:grpSpPr>
          <p:pic>
            <p:nvPicPr>
              <p:cNvPr id="52231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533516" y="5270538"/>
                <a:ext cx="2381250" cy="933450"/>
              </a:xfrm>
              <a:prstGeom prst="rect">
                <a:avLst/>
              </a:prstGeom>
              <a:noFill/>
            </p:spPr>
          </p:pic>
          <p:pic>
            <p:nvPicPr>
              <p:cNvPr id="52237" name="Picture 1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303761" y="5546754"/>
                <a:ext cx="3810000" cy="409575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322343" y="1128681"/>
            <a:ext cx="4192602" cy="4722867"/>
            <a:chOff x="1322343" y="1457298"/>
            <a:chExt cx="4192602" cy="4722867"/>
          </a:xfrm>
        </p:grpSpPr>
        <p:pic>
          <p:nvPicPr>
            <p:cNvPr id="5324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7012" y="1457298"/>
              <a:ext cx="2047875" cy="742950"/>
            </a:xfrm>
            <a:prstGeom prst="rect">
              <a:avLst/>
            </a:prstGeom>
            <a:noFill/>
          </p:spPr>
        </p:pic>
        <p:pic>
          <p:nvPicPr>
            <p:cNvPr id="532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22343" y="2420934"/>
              <a:ext cx="3219450" cy="752475"/>
            </a:xfrm>
            <a:prstGeom prst="rect">
              <a:avLst/>
            </a:prstGeom>
            <a:noFill/>
          </p:spPr>
        </p:pic>
        <p:pic>
          <p:nvPicPr>
            <p:cNvPr id="5325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41421" y="3429000"/>
              <a:ext cx="3867150" cy="933450"/>
            </a:xfrm>
            <a:prstGeom prst="rect">
              <a:avLst/>
            </a:prstGeom>
            <a:noFill/>
          </p:spPr>
        </p:pic>
        <p:pic>
          <p:nvPicPr>
            <p:cNvPr id="5325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23986" y="4633929"/>
              <a:ext cx="3133725" cy="742950"/>
            </a:xfrm>
            <a:prstGeom prst="rect">
              <a:avLst/>
            </a:prstGeom>
            <a:noFill/>
          </p:spPr>
        </p:pic>
        <p:pic>
          <p:nvPicPr>
            <p:cNvPr id="53261" name="Picture 1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81220" y="5437215"/>
              <a:ext cx="3133725" cy="742950"/>
            </a:xfrm>
            <a:prstGeom prst="rect">
              <a:avLst/>
            </a:prstGeom>
            <a:noFill/>
          </p:spPr>
        </p:pic>
      </p:grp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790575" y="1133475"/>
            <a:ext cx="8016933" cy="5032375"/>
          </a:xfrm>
        </p:spPr>
        <p:txBody>
          <a:bodyPr/>
          <a:lstStyle/>
          <a:p>
            <a:pPr marL="514350" indent="-514350" eaLnBrk="1" hangingPunct="1">
              <a:buAutoNum type="arabicPeriod" startAt="2"/>
            </a:pPr>
            <a:r>
              <a:rPr lang="en-US" dirty="0" smtClean="0"/>
              <a:t>Another important case: F is not exactly constant, but is “piecewise” constant. 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In this case: the problem can be solved in pieces.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E.g. Friction Forces: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In this case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     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5889" y="5400702"/>
            <a:ext cx="3371850" cy="75247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1468395" y="3282948"/>
            <a:ext cx="6535827" cy="1473216"/>
            <a:chOff x="1468395" y="3282948"/>
            <a:chExt cx="6535827" cy="1473216"/>
          </a:xfrm>
        </p:grpSpPr>
        <p:grpSp>
          <p:nvGrpSpPr>
            <p:cNvPr id="93" name="Group 92"/>
            <p:cNvGrpSpPr/>
            <p:nvPr/>
          </p:nvGrpSpPr>
          <p:grpSpPr>
            <a:xfrm>
              <a:off x="1468395" y="3429000"/>
              <a:ext cx="6535827" cy="1327164"/>
              <a:chOff x="1103265" y="3794130"/>
              <a:chExt cx="6535827" cy="132716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1103265" y="4633929"/>
                <a:ext cx="6535827" cy="1588"/>
              </a:xfrm>
              <a:prstGeom prst="line">
                <a:avLst/>
              </a:prstGeom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3805227" y="3794130"/>
                <a:ext cx="10223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2" name="Group 91"/>
              <p:cNvGrpSpPr/>
              <p:nvPr/>
            </p:nvGrpSpPr>
            <p:grpSpPr>
              <a:xfrm>
                <a:off x="4572000" y="3903669"/>
                <a:ext cx="2611470" cy="1217625"/>
                <a:chOff x="4572000" y="3903669"/>
                <a:chExt cx="2611470" cy="1217625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5484825" y="3903669"/>
                  <a:ext cx="730260" cy="73026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5" name="Group 64"/>
                <p:cNvGrpSpPr/>
                <p:nvPr/>
              </p:nvGrpSpPr>
              <p:grpSpPr>
                <a:xfrm>
                  <a:off x="6215085" y="4341825"/>
                  <a:ext cx="968385" cy="304800"/>
                  <a:chOff x="6215085" y="4378338"/>
                  <a:chExt cx="968385" cy="304800"/>
                </a:xfrm>
              </p:grpSpPr>
              <p:cxnSp>
                <p:nvCxnSpPr>
                  <p:cNvPr id="43" name="Straight Arrow Connector 42"/>
                  <p:cNvCxnSpPr/>
                  <p:nvPr/>
                </p:nvCxnSpPr>
                <p:spPr>
                  <a:xfrm>
                    <a:off x="6215085" y="4524390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05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945345" y="4378338"/>
                    <a:ext cx="238125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572000" y="4110051"/>
                  <a:ext cx="876312" cy="304800"/>
                  <a:chOff x="4572000" y="4110051"/>
                  <a:chExt cx="876312" cy="304800"/>
                </a:xfrm>
              </p:grpSpPr>
              <p:cxnSp>
                <p:nvCxnSpPr>
                  <p:cNvPr id="46" name="Straight Arrow Connector 45"/>
                  <p:cNvCxnSpPr/>
                  <p:nvPr/>
                </p:nvCxnSpPr>
                <p:spPr>
                  <a:xfrm rot="10800000">
                    <a:off x="4728312" y="4267210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09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2000" y="4110051"/>
                    <a:ext cx="133350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86" name="Group 85"/>
                <p:cNvGrpSpPr/>
                <p:nvPr/>
              </p:nvGrpSpPr>
              <p:grpSpPr>
                <a:xfrm>
                  <a:off x="5448312" y="4706955"/>
                  <a:ext cx="257179" cy="377826"/>
                  <a:chOff x="5448312" y="4706955"/>
                  <a:chExt cx="257179" cy="377826"/>
                </a:xfrm>
              </p:grpSpPr>
              <p:cxnSp>
                <p:nvCxnSpPr>
                  <p:cNvPr id="52" name="Straight Arrow Connector 51"/>
                  <p:cNvCxnSpPr/>
                  <p:nvPr/>
                </p:nvCxnSpPr>
                <p:spPr>
                  <a:xfrm rot="5400000" flipH="1" flipV="1">
                    <a:off x="5524697" y="4886161"/>
                    <a:ext cx="36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17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8312" y="4779981"/>
                    <a:ext cx="171450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5849161" y="4269593"/>
                  <a:ext cx="435770" cy="851701"/>
                  <a:chOff x="5849161" y="4269593"/>
                  <a:chExt cx="435770" cy="851701"/>
                </a:xfrm>
              </p:grpSpPr>
              <p:cxnSp>
                <p:nvCxnSpPr>
                  <p:cNvPr id="48" name="Straight Arrow Connector 47"/>
                  <p:cNvCxnSpPr/>
                  <p:nvPr/>
                </p:nvCxnSpPr>
                <p:spPr>
                  <a:xfrm rot="5400000">
                    <a:off x="5489955" y="4628799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19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922981" y="4816494"/>
                    <a:ext cx="361950" cy="304800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1558887" y="3903669"/>
                <a:ext cx="2270151" cy="1217625"/>
                <a:chOff x="1558887" y="3903669"/>
                <a:chExt cx="2270151" cy="1217625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2563785" y="3903669"/>
                  <a:ext cx="730260" cy="730260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558887" y="4329129"/>
                  <a:ext cx="968385" cy="304800"/>
                  <a:chOff x="1558887" y="4341825"/>
                  <a:chExt cx="968385" cy="304800"/>
                </a:xfrm>
              </p:grpSpPr>
              <p:cxnSp>
                <p:nvCxnSpPr>
                  <p:cNvPr id="45" name="Straight Arrow Connector 44"/>
                  <p:cNvCxnSpPr/>
                  <p:nvPr/>
                </p:nvCxnSpPr>
                <p:spPr>
                  <a:xfrm rot="10800000">
                    <a:off x="1807272" y="4524390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07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58887" y="4341825"/>
                    <a:ext cx="238125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2928915" y="4122747"/>
                  <a:ext cx="900123" cy="304800"/>
                  <a:chOff x="2928915" y="4122747"/>
                  <a:chExt cx="900123" cy="304800"/>
                </a:xfrm>
              </p:grpSpPr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2928915" y="4268799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11" name="Picture 11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95688" y="4122747"/>
                    <a:ext cx="133350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2490759" y="4744262"/>
                  <a:ext cx="256385" cy="360000"/>
                  <a:chOff x="2490759" y="4744262"/>
                  <a:chExt cx="256385" cy="360000"/>
                </a:xfrm>
              </p:grpSpPr>
              <p:cxnSp>
                <p:nvCxnSpPr>
                  <p:cNvPr id="51" name="Straight Arrow Connector 50"/>
                  <p:cNvCxnSpPr/>
                  <p:nvPr/>
                </p:nvCxnSpPr>
                <p:spPr>
                  <a:xfrm rot="5400000" flipH="1" flipV="1">
                    <a:off x="2566350" y="4923468"/>
                    <a:ext cx="36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15" name="Picture 15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90759" y="4779981"/>
                    <a:ext cx="171450" cy="304800"/>
                  </a:xfrm>
                  <a:prstGeom prst="rect">
                    <a:avLst/>
                  </a:prstGeom>
                  <a:noFill/>
                </p:spPr>
              </p:pic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2928915" y="4268799"/>
                  <a:ext cx="434976" cy="852495"/>
                  <a:chOff x="2928915" y="4268799"/>
                  <a:chExt cx="434976" cy="852495"/>
                </a:xfrm>
              </p:grpSpPr>
              <p:cxnSp>
                <p:nvCxnSpPr>
                  <p:cNvPr id="49" name="Straight Arrow Connector 48"/>
                  <p:cNvCxnSpPr/>
                  <p:nvPr/>
                </p:nvCxnSpPr>
                <p:spPr>
                  <a:xfrm rot="5400000">
                    <a:off x="2569709" y="4628005"/>
                    <a:ext cx="7200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1221" name="Picture 21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001941" y="4816494"/>
                    <a:ext cx="361950" cy="304800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pic>
          <p:nvPicPr>
            <p:cNvPr id="33798" name="Picture 6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2721" y="3282948"/>
              <a:ext cx="304800" cy="304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857250"/>
            <a:ext cx="8358188" cy="5565816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Case 1: Assume           (moving down)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  calculate     :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1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2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2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5630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454246" y="1092168"/>
            <a:ext cx="2367243" cy="2384615"/>
            <a:chOff x="1803114" y="1171073"/>
            <a:chExt cx="2367243" cy="2384615"/>
          </a:xfrm>
        </p:grpSpPr>
        <p:grpSp>
          <p:nvGrpSpPr>
            <p:cNvPr id="78" name="Group 77"/>
            <p:cNvGrpSpPr/>
            <p:nvPr/>
          </p:nvGrpSpPr>
          <p:grpSpPr>
            <a:xfrm>
              <a:off x="2052603" y="1968480"/>
              <a:ext cx="2117754" cy="1587208"/>
              <a:chOff x="2052603" y="1586201"/>
              <a:chExt cx="2117754" cy="1587208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052603" y="1749403"/>
                <a:ext cx="2117754" cy="1424006"/>
                <a:chOff x="1568448" y="2347908"/>
                <a:chExt cx="2117754" cy="1424006"/>
              </a:xfrm>
            </p:grpSpPr>
            <p:cxnSp>
              <p:nvCxnSpPr>
                <p:cNvPr id="33" name="Straight Arrow Connector 32"/>
                <p:cNvCxnSpPr/>
                <p:nvPr/>
              </p:nvCxnSpPr>
              <p:spPr bwMode="auto">
                <a:xfrm>
                  <a:off x="1568448" y="3662375"/>
                  <a:ext cx="211775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 bwMode="auto">
                <a:xfrm flipV="1">
                  <a:off x="1568448" y="2347908"/>
                  <a:ext cx="1679598" cy="131446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35" name="Picture 28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897065" y="3357577"/>
                  <a:ext cx="133345" cy="3047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6" name="Arc 35"/>
                <p:cNvSpPr/>
                <p:nvPr/>
              </p:nvSpPr>
              <p:spPr bwMode="auto">
                <a:xfrm>
                  <a:off x="1751013" y="3486164"/>
                  <a:ext cx="142875" cy="285750"/>
                </a:xfrm>
                <a:prstGeom prst="arc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2126047" y="1586201"/>
                <a:ext cx="1496615" cy="1368130"/>
                <a:chOff x="2126047" y="1586201"/>
                <a:chExt cx="1496615" cy="1368130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>
                <a:xfrm rot="16200000" flipV="1">
                  <a:off x="2962863" y="2372689"/>
                  <a:ext cx="255591" cy="17743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70" name="Group 69"/>
                <p:cNvGrpSpPr/>
                <p:nvPr/>
              </p:nvGrpSpPr>
              <p:grpSpPr>
                <a:xfrm>
                  <a:off x="2126047" y="1586201"/>
                  <a:ext cx="1496615" cy="1368130"/>
                  <a:chOff x="2066784" y="1586201"/>
                  <a:chExt cx="1496615" cy="1368130"/>
                </a:xfrm>
              </p:grpSpPr>
              <p:grpSp>
                <p:nvGrpSpPr>
                  <p:cNvPr id="47" name="Group 46"/>
                  <p:cNvGrpSpPr/>
                  <p:nvPr/>
                </p:nvGrpSpPr>
                <p:grpSpPr>
                  <a:xfrm rot="19365804">
                    <a:off x="2289201" y="1803800"/>
                    <a:ext cx="1178013" cy="805715"/>
                    <a:chOff x="1608661" y="1414296"/>
                    <a:chExt cx="1728100" cy="1141072"/>
                  </a:xfrm>
                </p:grpSpPr>
                <p:sp>
                  <p:nvSpPr>
                    <p:cNvPr id="43" name="Rectangle 42"/>
                    <p:cNvSpPr/>
                    <p:nvPr/>
                  </p:nvSpPr>
                  <p:spPr>
                    <a:xfrm>
                      <a:off x="2073421" y="1414296"/>
                      <a:ext cx="730259" cy="730260"/>
                    </a:xfrm>
                    <a:prstGeom prst="rect">
                      <a:avLst/>
                    </a:prstGeom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44" name="Straight Arrow Connector 43"/>
                    <p:cNvCxnSpPr/>
                    <p:nvPr/>
                  </p:nvCxnSpPr>
                  <p:spPr>
                    <a:xfrm rot="2234196" flipV="1">
                      <a:off x="2877573" y="1874732"/>
                      <a:ext cx="459188" cy="335049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Arrow Connector 44"/>
                    <p:cNvCxnSpPr/>
                    <p:nvPr/>
                  </p:nvCxnSpPr>
                  <p:spPr>
                    <a:xfrm rot="13034196" flipV="1">
                      <a:off x="1608661" y="1678038"/>
                      <a:ext cx="399931" cy="270517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>
                    <a:xfrm rot="18434196" flipH="1">
                      <a:off x="1791928" y="2147747"/>
                      <a:ext cx="815242" cy="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pic>
                <p:nvPicPr>
                  <p:cNvPr id="30723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9380021">
                    <a:off x="3325274" y="1586201"/>
                    <a:ext cx="238125" cy="304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725" name="Picture 5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09837" y="2649531"/>
                    <a:ext cx="255591" cy="3048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727" name="Picture 7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9220000">
                    <a:off x="2535112" y="1683836"/>
                    <a:ext cx="216000" cy="21687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731" name="Picture 11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8855642">
                    <a:off x="2114346" y="2385172"/>
                    <a:ext cx="192876" cy="288000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30733" name="Picture 13"/>
                  <p:cNvPicPr>
                    <a:picLocks noChangeAspect="1" noChangeArrowheads="1"/>
                  </p:cNvPicPr>
                  <p:nvPr/>
                </p:nvPicPr>
                <p:blipFill>
                  <a:blip r:embed="rId7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21019" y="2406636"/>
                    <a:ext cx="171450" cy="304800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grpSp>
          <p:nvGrpSpPr>
            <p:cNvPr id="85" name="Group 84"/>
            <p:cNvGrpSpPr/>
            <p:nvPr/>
          </p:nvGrpSpPr>
          <p:grpSpPr>
            <a:xfrm>
              <a:off x="1803114" y="1171073"/>
              <a:ext cx="833698" cy="1302487"/>
              <a:chOff x="1803114" y="1171073"/>
              <a:chExt cx="833698" cy="1302487"/>
            </a:xfrm>
          </p:grpSpPr>
          <p:cxnSp>
            <p:nvCxnSpPr>
              <p:cNvPr id="75" name="Straight Arrow Connector 74"/>
              <p:cNvCxnSpPr/>
              <p:nvPr/>
            </p:nvCxnSpPr>
            <p:spPr>
              <a:xfrm rot="16200000" flipV="1">
                <a:off x="2289938" y="1439042"/>
                <a:ext cx="401643" cy="2921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10800000" flipV="1">
                <a:off x="2016091" y="1785915"/>
                <a:ext cx="620721" cy="4746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30735" name="Picture 15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9313708">
                <a:off x="2319781" y="1171073"/>
                <a:ext cx="238125" cy="238125"/>
              </a:xfrm>
              <a:prstGeom prst="rect">
                <a:avLst/>
              </a:prstGeom>
              <a:noFill/>
            </p:spPr>
          </p:pic>
          <p:pic>
            <p:nvPicPr>
              <p:cNvPr id="30737" name="Picture 17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 rot="18450025">
                <a:off x="1803114" y="2235435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9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1941" y="3794130"/>
            <a:ext cx="733425" cy="409575"/>
          </a:xfrm>
          <a:prstGeom prst="rect">
            <a:avLst/>
          </a:prstGeom>
          <a:noFill/>
        </p:spPr>
      </p:pic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2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0586" y="4232286"/>
            <a:ext cx="276225" cy="409575"/>
          </a:xfrm>
          <a:prstGeom prst="rect">
            <a:avLst/>
          </a:prstGeom>
          <a:noFill/>
        </p:spPr>
      </p:pic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2344707" y="4779981"/>
            <a:ext cx="3606807" cy="1541478"/>
            <a:chOff x="2344707" y="4779981"/>
            <a:chExt cx="3606807" cy="1541478"/>
          </a:xfrm>
        </p:grpSpPr>
        <p:pic>
          <p:nvPicPr>
            <p:cNvPr id="30745" name="Picture 25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44707" y="4779981"/>
              <a:ext cx="3152775" cy="409575"/>
            </a:xfrm>
            <a:prstGeom prst="rect">
              <a:avLst/>
            </a:prstGeom>
            <a:noFill/>
          </p:spPr>
        </p:pic>
        <p:pic>
          <p:nvPicPr>
            <p:cNvPr id="30748" name="Picture 28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1740" y="5327676"/>
              <a:ext cx="1781175" cy="409575"/>
            </a:xfrm>
            <a:prstGeom prst="rect">
              <a:avLst/>
            </a:prstGeom>
            <a:noFill/>
          </p:spPr>
        </p:pic>
        <p:pic>
          <p:nvPicPr>
            <p:cNvPr id="30751" name="Picture 31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5889" y="5911884"/>
              <a:ext cx="3095625" cy="409575"/>
            </a:xfrm>
            <a:prstGeom prst="rect">
              <a:avLst/>
            </a:prstGeom>
            <a:noFill/>
          </p:spPr>
        </p:pic>
      </p:grp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28625" y="1041404"/>
            <a:ext cx="8358188" cy="4724428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Differential equation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x(t)</a:t>
            </a:r>
            <a:r>
              <a:rPr lang="en-US" dirty="0" smtClean="0"/>
              <a:t> :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Consistency check:</a:t>
            </a:r>
          </a:p>
          <a:p>
            <a:pPr eaLnBrk="1" hangingPunct="1">
              <a:buNone/>
            </a:pPr>
            <a:r>
              <a:rPr lang="en-US" dirty="0" smtClean="0"/>
              <a:t>    If                                     then    would be negative</a:t>
            </a:r>
          </a:p>
          <a:p>
            <a:pPr eaLnBrk="1" hangingPunct="1">
              <a:buNone/>
            </a:pPr>
            <a:r>
              <a:rPr lang="en-US" dirty="0" smtClean="0"/>
              <a:t>   (Not what we assumed). So for this to be the solution </a:t>
            </a:r>
          </a:p>
          <a:p>
            <a:pPr eaLnBrk="1" hangingPunct="1">
              <a:buNone/>
            </a:pPr>
            <a:r>
              <a:rPr lang="en-US" dirty="0" smtClean="0"/>
              <a:t>    we must have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4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4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4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58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62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64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67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6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69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7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72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76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77" name="Rectangle 2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78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79" name="Rectangle 3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8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6681" name="Rectangle 35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139778" y="1777983"/>
            <a:ext cx="3055938" cy="1139835"/>
            <a:chOff x="1139778" y="1777983"/>
            <a:chExt cx="3055938" cy="1139835"/>
          </a:xfrm>
        </p:grpSpPr>
        <p:pic>
          <p:nvPicPr>
            <p:cNvPr id="2969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9778" y="1777983"/>
              <a:ext cx="2581275" cy="409575"/>
            </a:xfrm>
            <a:prstGeom prst="rect">
              <a:avLst/>
            </a:prstGeom>
            <a:noFill/>
          </p:spPr>
        </p:pic>
        <p:pic>
          <p:nvPicPr>
            <p:cNvPr id="29700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76291" y="2508243"/>
              <a:ext cx="3019425" cy="409575"/>
            </a:xfrm>
            <a:prstGeom prst="rect">
              <a:avLst/>
            </a:prstGeom>
            <a:noFill/>
          </p:spPr>
        </p:pic>
      </p:grp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3480" y="3967176"/>
            <a:ext cx="2790825" cy="447675"/>
          </a:xfrm>
          <a:prstGeom prst="rect">
            <a:avLst/>
          </a:prstGeom>
          <a:noFill/>
        </p:spPr>
      </p:pic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7591" y="3967176"/>
            <a:ext cx="180975" cy="447675"/>
          </a:xfrm>
          <a:prstGeom prst="rect">
            <a:avLst/>
          </a:prstGeom>
          <a:noFill/>
        </p:spPr>
      </p:pic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376" y="4916514"/>
            <a:ext cx="2209800" cy="447675"/>
          </a:xfrm>
          <a:prstGeom prst="rect">
            <a:avLst/>
          </a:prstGeom>
          <a:noFill/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9" name="Right Arrow 6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8358188" cy="51435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If this is the case then we can write: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  Then</a:t>
            </a:r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In particular, any initial velocity     must be positive.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6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63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6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67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6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1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3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78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1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3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5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7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8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89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9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698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700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70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7703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8773" y="5135592"/>
            <a:ext cx="323850" cy="447675"/>
          </a:xfrm>
          <a:prstGeom prst="rect">
            <a:avLst/>
          </a:prstGeom>
          <a:noFill/>
        </p:spPr>
      </p:pic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4" name="Right Arrow 73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7674" y="1749402"/>
            <a:ext cx="3143250" cy="409575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9" name="Group 78"/>
          <p:cNvGrpSpPr/>
          <p:nvPr/>
        </p:nvGrpSpPr>
        <p:grpSpPr>
          <a:xfrm>
            <a:off x="1395369" y="3063870"/>
            <a:ext cx="5318133" cy="1716111"/>
            <a:chOff x="1395369" y="3063870"/>
            <a:chExt cx="5318133" cy="1716111"/>
          </a:xfrm>
        </p:grpSpPr>
        <p:pic>
          <p:nvPicPr>
            <p:cNvPr id="28688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577" y="4037031"/>
              <a:ext cx="4733925" cy="742950"/>
            </a:xfrm>
            <a:prstGeom prst="rect">
              <a:avLst/>
            </a:prstGeom>
            <a:noFill/>
          </p:spPr>
        </p:pic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95369" y="3063870"/>
              <a:ext cx="3238500" cy="742950"/>
            </a:xfrm>
            <a:prstGeom prst="rect">
              <a:avLst/>
            </a:prstGeom>
            <a:noFill/>
          </p:spPr>
        </p:pic>
      </p:grp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2"/>
          <p:cNvSpPr>
            <a:spLocks noGrp="1"/>
          </p:cNvSpPr>
          <p:nvPr>
            <p:ph idx="1"/>
          </p:nvPr>
        </p:nvSpPr>
        <p:spPr>
          <a:xfrm>
            <a:off x="428625" y="690526"/>
            <a:ext cx="8358188" cy="606115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What about if           (moving up the ramp)?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Then 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only way we can have</a:t>
            </a:r>
          </a:p>
          <a:p>
            <a:pPr>
              <a:buNone/>
            </a:pPr>
            <a:r>
              <a:rPr lang="en-US" dirty="0" smtClean="0"/>
              <a:t>     is if                 , that is if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8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9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9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95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97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6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2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5" name="Rectangle 1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0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7" name="Rectangle 1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0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09" name="Rectangle 20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11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13" name="Rectangle 2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18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1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0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2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4" name="Rectangle 1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28" name="Rectangle 13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2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31" name="Rectangle 16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3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873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pic>
        <p:nvPicPr>
          <p:cNvPr id="68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5889" y="763551"/>
            <a:ext cx="771525" cy="447675"/>
          </a:xfrm>
          <a:prstGeom prst="rect">
            <a:avLst/>
          </a:prstGeom>
          <a:noFill/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1943064" y="1347759"/>
            <a:ext cx="1929087" cy="2275076"/>
            <a:chOff x="1943064" y="1347759"/>
            <a:chExt cx="1929087" cy="2275076"/>
          </a:xfrm>
        </p:grpSpPr>
        <p:grpSp>
          <p:nvGrpSpPr>
            <p:cNvPr id="103" name="Group 102"/>
            <p:cNvGrpSpPr/>
            <p:nvPr/>
          </p:nvGrpSpPr>
          <p:grpSpPr>
            <a:xfrm>
              <a:off x="1943064" y="1347759"/>
              <a:ext cx="1929087" cy="2275076"/>
              <a:chOff x="2308194" y="1968480"/>
              <a:chExt cx="1929087" cy="2275076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2308194" y="1968480"/>
                <a:ext cx="1929087" cy="2275076"/>
                <a:chOff x="1803114" y="1171073"/>
                <a:chExt cx="1929087" cy="2275076"/>
              </a:xfrm>
            </p:grpSpPr>
            <p:grpSp>
              <p:nvGrpSpPr>
                <p:cNvPr id="70" name="Group 77"/>
                <p:cNvGrpSpPr/>
                <p:nvPr/>
              </p:nvGrpSpPr>
              <p:grpSpPr>
                <a:xfrm>
                  <a:off x="2052603" y="2131682"/>
                  <a:ext cx="1679598" cy="1314467"/>
                  <a:chOff x="2052603" y="1749403"/>
                  <a:chExt cx="1679598" cy="1314467"/>
                </a:xfrm>
              </p:grpSpPr>
              <p:cxnSp>
                <p:nvCxnSpPr>
                  <p:cNvPr id="92" name="Straight Arrow Connector 91"/>
                  <p:cNvCxnSpPr/>
                  <p:nvPr/>
                </p:nvCxnSpPr>
                <p:spPr bwMode="auto">
                  <a:xfrm flipV="1">
                    <a:off x="2052603" y="1749403"/>
                    <a:ext cx="1679598" cy="131446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9" name="Group 69"/>
                  <p:cNvGrpSpPr/>
                  <p:nvPr/>
                </p:nvGrpSpPr>
                <p:grpSpPr>
                  <a:xfrm>
                    <a:off x="2053420" y="1834424"/>
                    <a:ext cx="1460125" cy="1119907"/>
                    <a:chOff x="1994157" y="1834424"/>
                    <a:chExt cx="1460125" cy="1119907"/>
                  </a:xfrm>
                </p:grpSpPr>
                <p:grpSp>
                  <p:nvGrpSpPr>
                    <p:cNvPr id="81" name="Group 46"/>
                    <p:cNvGrpSpPr/>
                    <p:nvPr/>
                  </p:nvGrpSpPr>
                  <p:grpSpPr>
                    <a:xfrm rot="19365804">
                      <a:off x="2219232" y="1834424"/>
                      <a:ext cx="1235050" cy="798808"/>
                      <a:chOff x="1494298" y="1414296"/>
                      <a:chExt cx="1811773" cy="1131289"/>
                    </a:xfrm>
                  </p:grpSpPr>
                  <p:sp>
                    <p:nvSpPr>
                      <p:cNvPr id="87" name="Rectangle 86"/>
                      <p:cNvSpPr/>
                      <p:nvPr/>
                    </p:nvSpPr>
                    <p:spPr>
                      <a:xfrm>
                        <a:off x="2073421" y="1414296"/>
                        <a:ext cx="730259" cy="730260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88" name="Straight Arrow Connector 87"/>
                      <p:cNvCxnSpPr/>
                      <p:nvPr/>
                    </p:nvCxnSpPr>
                    <p:spPr>
                      <a:xfrm rot="2234196" flipV="1">
                        <a:off x="2871305" y="1453450"/>
                        <a:ext cx="434766" cy="351014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Straight Arrow Connector 88"/>
                      <p:cNvCxnSpPr/>
                      <p:nvPr/>
                    </p:nvCxnSpPr>
                    <p:spPr>
                      <a:xfrm rot="13034196" flipV="1">
                        <a:off x="1494298" y="1743265"/>
                        <a:ext cx="857013" cy="67224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Straight Arrow Connector 89"/>
                      <p:cNvCxnSpPr/>
                      <p:nvPr/>
                    </p:nvCxnSpPr>
                    <p:spPr>
                      <a:xfrm rot="18434196" flipH="1">
                        <a:off x="1738174" y="2137967"/>
                        <a:ext cx="815241" cy="0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p:pic>
                  <p:nvPicPr>
                    <p:cNvPr id="82" name="Picture 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 rot="19380021">
                      <a:off x="1994157" y="2582383"/>
                      <a:ext cx="238125" cy="304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83" name="Picture 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709837" y="2649531"/>
                      <a:ext cx="255591" cy="30480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  <p:grpSp>
              <p:nvGrpSpPr>
                <p:cNvPr id="71" name="Group 84"/>
                <p:cNvGrpSpPr/>
                <p:nvPr/>
              </p:nvGrpSpPr>
              <p:grpSpPr>
                <a:xfrm>
                  <a:off x="1803114" y="1171073"/>
                  <a:ext cx="833698" cy="1302487"/>
                  <a:chOff x="1803114" y="1171073"/>
                  <a:chExt cx="833698" cy="1302487"/>
                </a:xfrm>
              </p:grpSpPr>
              <p:cxnSp>
                <p:nvCxnSpPr>
                  <p:cNvPr id="72" name="Straight Arrow Connector 71"/>
                  <p:cNvCxnSpPr/>
                  <p:nvPr/>
                </p:nvCxnSpPr>
                <p:spPr>
                  <a:xfrm rot="16200000" flipV="1">
                    <a:off x="2289938" y="1439042"/>
                    <a:ext cx="401643" cy="29210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Arrow Connector 72"/>
                  <p:cNvCxnSpPr/>
                  <p:nvPr/>
                </p:nvCxnSpPr>
                <p:spPr>
                  <a:xfrm rot="10800000" flipV="1">
                    <a:off x="2016091" y="1785915"/>
                    <a:ext cx="620721" cy="474669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4" name="Picture 15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9313708">
                    <a:off x="2319781" y="1171073"/>
                    <a:ext cx="238125" cy="238125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75" name="Picture 17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 rot="18450025">
                    <a:off x="1803114" y="2235435"/>
                    <a:ext cx="238125" cy="238125"/>
                  </a:xfrm>
                  <a:prstGeom prst="rect">
                    <a:avLst/>
                  </a:prstGeom>
                  <a:noFill/>
                </p:spPr>
              </p:pic>
            </p:grpSp>
          </p:grpSp>
          <p:sp>
            <p:nvSpPr>
              <p:cNvPr id="102" name="Oval 101"/>
              <p:cNvSpPr/>
              <p:nvPr/>
            </p:nvSpPr>
            <p:spPr>
              <a:xfrm>
                <a:off x="3294045" y="3283461"/>
                <a:ext cx="36000" cy="36000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8819091">
              <a:off x="3363059" y="1993487"/>
              <a:ext cx="184612" cy="269790"/>
            </a:xfrm>
            <a:prstGeom prst="rect">
              <a:avLst/>
            </a:prstGeom>
            <a:noFill/>
          </p:spPr>
        </p:pic>
      </p:grp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4389435" y="1639863"/>
            <a:ext cx="3752850" cy="1285887"/>
            <a:chOff x="4389435" y="1895454"/>
            <a:chExt cx="3752850" cy="1285887"/>
          </a:xfrm>
        </p:grpSpPr>
        <p:pic>
          <p:nvPicPr>
            <p:cNvPr id="27655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89435" y="2771766"/>
              <a:ext cx="3752850" cy="409575"/>
            </a:xfrm>
            <a:prstGeom prst="rect">
              <a:avLst/>
            </a:prstGeom>
            <a:noFill/>
          </p:spPr>
        </p:pic>
        <p:pic>
          <p:nvPicPr>
            <p:cNvPr id="27658" name="Picture 1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89435" y="1895454"/>
              <a:ext cx="2581275" cy="409575"/>
            </a:xfrm>
            <a:prstGeom prst="rect">
              <a:avLst/>
            </a:prstGeom>
            <a:noFill/>
          </p:spPr>
        </p:pic>
      </p:grp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1834" y="3867156"/>
            <a:ext cx="5353050" cy="742950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035572"/>
            <a:ext cx="2571750" cy="409575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1577934" y="5510241"/>
            <a:ext cx="2921040" cy="1062042"/>
            <a:chOff x="1577934" y="5510241"/>
            <a:chExt cx="2921040" cy="1062042"/>
          </a:xfrm>
        </p:grpSpPr>
        <p:pic>
          <p:nvPicPr>
            <p:cNvPr id="27667" name="Picture 19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77934" y="5510241"/>
              <a:ext cx="1133475" cy="409575"/>
            </a:xfrm>
            <a:prstGeom prst="rect">
              <a:avLst/>
            </a:prstGeom>
            <a:noFill/>
          </p:spPr>
        </p:pic>
        <p:pic>
          <p:nvPicPr>
            <p:cNvPr id="27672" name="Picture 24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84324" y="5838858"/>
              <a:ext cx="2914650" cy="733425"/>
            </a:xfrm>
            <a:prstGeom prst="rect">
              <a:avLst/>
            </a:prstGeom>
            <a:noFill/>
          </p:spPr>
        </p:pic>
      </p:grp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Slide Number Placeholder 10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6" name="Right Arrow 105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428625" y="1165194"/>
            <a:ext cx="8269344" cy="514833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 A block is pushed up a ramp with initial velocity     .</a:t>
            </a:r>
          </a:p>
          <a:p>
            <a:pPr eaLnBrk="1" hangingPunct="1">
              <a:buNone/>
            </a:pPr>
            <a:r>
              <a:rPr lang="en-US" dirty="0" smtClean="0"/>
              <a:t>    How long will it take to return to the starting point?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First part</a:t>
            </a:r>
            <a:r>
              <a:rPr lang="en-US" dirty="0" smtClean="0"/>
              <a:t>, moving up until it comes to rest.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Font typeface="Arial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09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0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11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13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4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15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20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22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24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2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28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2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31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9734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6885" y="1228701"/>
            <a:ext cx="323850" cy="44767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1403648" y="3573016"/>
            <a:ext cx="3752850" cy="1651017"/>
            <a:chOff x="2417733" y="4260867"/>
            <a:chExt cx="3752850" cy="1651017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5889" y="4260867"/>
              <a:ext cx="2571750" cy="409575"/>
            </a:xfrm>
            <a:prstGeom prst="rect">
              <a:avLst/>
            </a:prstGeom>
            <a:noFill/>
          </p:spPr>
        </p:pic>
        <p:pic>
          <p:nvPicPr>
            <p:cNvPr id="2663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7733" y="5178459"/>
              <a:ext cx="3752850" cy="733425"/>
            </a:xfrm>
            <a:prstGeom prst="rect">
              <a:avLst/>
            </a:prstGeom>
            <a:noFill/>
          </p:spPr>
        </p:pic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2"/>
          <p:cNvSpPr>
            <a:spLocks noGrp="1"/>
          </p:cNvSpPr>
          <p:nvPr>
            <p:ph idx="1"/>
          </p:nvPr>
        </p:nvSpPr>
        <p:spPr>
          <a:xfrm>
            <a:off x="428625" y="1055654"/>
            <a:ext cx="8143875" cy="554834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dirty="0" smtClean="0"/>
              <a:t>At this time,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part</a:t>
            </a:r>
            <a:r>
              <a:rPr lang="en-US" dirty="0" smtClean="0"/>
              <a:t>, sliding back down.</a:t>
            </a:r>
          </a:p>
          <a:p>
            <a:pPr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38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40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43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46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48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51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5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56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59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61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64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6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076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943064" y="1522398"/>
            <a:ext cx="5989689" cy="2709888"/>
            <a:chOff x="2709837" y="4086234"/>
            <a:chExt cx="5989689" cy="2709888"/>
          </a:xfrm>
        </p:grpSpPr>
        <p:pic>
          <p:nvPicPr>
            <p:cNvPr id="73" name="Picture 1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09837" y="4086234"/>
              <a:ext cx="3171825" cy="742950"/>
            </a:xfrm>
            <a:prstGeom prst="rect">
              <a:avLst/>
            </a:prstGeom>
            <a:noFill/>
          </p:spPr>
        </p:pic>
        <p:grpSp>
          <p:nvGrpSpPr>
            <p:cNvPr id="74" name="Group 62"/>
            <p:cNvGrpSpPr/>
            <p:nvPr/>
          </p:nvGrpSpPr>
          <p:grpSpPr>
            <a:xfrm>
              <a:off x="3257532" y="4853007"/>
              <a:ext cx="5441994" cy="847725"/>
              <a:chOff x="3257532" y="4853007"/>
              <a:chExt cx="5441994" cy="847725"/>
            </a:xfrm>
          </p:grpSpPr>
          <p:pic>
            <p:nvPicPr>
              <p:cNvPr id="76" name="Picture 1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57532" y="4853007"/>
                <a:ext cx="3000375" cy="847725"/>
              </a:xfrm>
              <a:prstGeom prst="rect">
                <a:avLst/>
              </a:prstGeom>
              <a:noFill/>
            </p:spPr>
          </p:pic>
          <p:pic>
            <p:nvPicPr>
              <p:cNvPr id="77" name="Picture 2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470676" y="5035572"/>
                <a:ext cx="2228850" cy="409575"/>
              </a:xfrm>
              <a:prstGeom prst="rect">
                <a:avLst/>
              </a:prstGeom>
              <a:noFill/>
            </p:spPr>
          </p:pic>
        </p:grpSp>
        <p:pic>
          <p:nvPicPr>
            <p:cNvPr id="75" name="Picture 2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57532" y="5948397"/>
              <a:ext cx="2876550" cy="847725"/>
            </a:xfrm>
            <a:prstGeom prst="rect">
              <a:avLst/>
            </a:prstGeom>
            <a:noFill/>
          </p:spPr>
        </p:pic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577" y="4779981"/>
            <a:ext cx="3171825" cy="7429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5594364" y="4962546"/>
            <a:ext cx="2938473" cy="1577985"/>
            <a:chOff x="5594364" y="5072085"/>
            <a:chExt cx="2938473" cy="1577985"/>
          </a:xfrm>
        </p:grpSpPr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94364" y="5072085"/>
              <a:ext cx="2905125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61137" y="5510241"/>
              <a:ext cx="2171700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5610" name="Picture 10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97650" y="5802345"/>
              <a:ext cx="1343025" cy="8477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5" name="Right Arrow 64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2"/>
          <p:cNvSpPr>
            <a:spLocks noGrp="1"/>
          </p:cNvSpPr>
          <p:nvPr>
            <p:ph idx="1"/>
          </p:nvPr>
        </p:nvSpPr>
        <p:spPr>
          <a:xfrm>
            <a:off x="428625" y="690525"/>
            <a:ext cx="8143875" cy="5913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endParaRPr lang="en-US" b="1" dirty="0" smtClean="0"/>
          </a:p>
          <a:p>
            <a:pPr eaLnBrk="1" hangingPunct="1">
              <a:buFont typeface="Wingdings 2" pitchFamily="18" charset="2"/>
              <a:buNone/>
            </a:pPr>
            <a:endParaRPr lang="en-US" b="1" dirty="0" smtClean="0"/>
          </a:p>
          <a:p>
            <a:pPr eaLnBrk="1" hangingPunct="1">
              <a:buFont typeface="Wingdings 2" pitchFamily="18" charset="2"/>
              <a:buNone/>
            </a:pPr>
            <a:endParaRPr lang="en-US" b="1" dirty="0" smtClean="0"/>
          </a:p>
          <a:p>
            <a:pPr eaLnBrk="1" hangingPunct="1">
              <a:buFont typeface="Wingdings 2" pitchFamily="18" charset="2"/>
              <a:buNone/>
            </a:pPr>
            <a:endParaRPr lang="en-US" b="1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Total time is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Suppose that             then </a:t>
            </a:r>
          </a:p>
          <a:p>
            <a:pPr eaLnBrk="1" hangingPunct="1">
              <a:buNone/>
            </a:pPr>
            <a:r>
              <a:rPr lang="en-US" dirty="0" smtClean="0"/>
              <a:t>    </a:t>
            </a:r>
          </a:p>
          <a:p>
            <a:pPr eaLnBrk="1" hangingPunct="1">
              <a:buNone/>
            </a:pPr>
            <a:r>
              <a:rPr lang="en-US" dirty="0" smtClean="0"/>
              <a:t>    and then 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6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88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8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90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9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94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96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798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1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5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7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09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11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13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15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17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1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21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24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2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26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8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2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2831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3785" y="2735253"/>
            <a:ext cx="2943225" cy="1133475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2709837" y="4049721"/>
            <a:ext cx="3352824" cy="446088"/>
            <a:chOff x="2709837" y="4049721"/>
            <a:chExt cx="3352824" cy="44608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09837" y="4049721"/>
              <a:ext cx="885825" cy="409575"/>
            </a:xfrm>
            <a:prstGeom prst="rect">
              <a:avLst/>
            </a:prstGeom>
            <a:noFill/>
          </p:spPr>
        </p:pic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2461" y="4086234"/>
              <a:ext cx="1600200" cy="409575"/>
            </a:xfrm>
            <a:prstGeom prst="rect">
              <a:avLst/>
            </a:prstGeom>
            <a:noFill/>
          </p:spPr>
        </p:pic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774648" y="763551"/>
            <a:ext cx="3810027" cy="1971702"/>
            <a:chOff x="774648" y="763551"/>
            <a:chExt cx="3810027" cy="1971702"/>
          </a:xfrm>
        </p:grpSpPr>
        <p:grpSp>
          <p:nvGrpSpPr>
            <p:cNvPr id="87" name="Group 86"/>
            <p:cNvGrpSpPr/>
            <p:nvPr/>
          </p:nvGrpSpPr>
          <p:grpSpPr>
            <a:xfrm>
              <a:off x="774648" y="1601778"/>
              <a:ext cx="3810027" cy="1133475"/>
              <a:chOff x="774648" y="1931967"/>
              <a:chExt cx="3810027" cy="1133475"/>
            </a:xfrm>
          </p:grpSpPr>
          <p:pic>
            <p:nvPicPr>
              <p:cNvPr id="21508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4648" y="2106606"/>
                <a:ext cx="1781175" cy="847725"/>
              </a:xfrm>
              <a:prstGeom prst="rect">
                <a:avLst/>
              </a:prstGeom>
              <a:noFill/>
            </p:spPr>
          </p:pic>
          <p:pic>
            <p:nvPicPr>
              <p:cNvPr id="21514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46350" y="1931967"/>
                <a:ext cx="1838325" cy="1133475"/>
              </a:xfrm>
              <a:prstGeom prst="rect">
                <a:avLst/>
              </a:prstGeom>
              <a:noFill/>
            </p:spPr>
          </p:pic>
        </p:grpSp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0239" y="763551"/>
              <a:ext cx="3257550" cy="847725"/>
            </a:xfrm>
            <a:prstGeom prst="rect">
              <a:avLst/>
            </a:prstGeom>
            <a:noFill/>
          </p:spPr>
        </p:pic>
      </p:grp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8655" y="4632357"/>
            <a:ext cx="2571750" cy="1133475"/>
          </a:xfrm>
          <a:prstGeom prst="rect">
            <a:avLst/>
          </a:prstGeom>
          <a:noFill/>
        </p:spPr>
      </p:pic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869160"/>
            <a:ext cx="2638425" cy="762000"/>
          </a:xfrm>
          <a:prstGeom prst="rect">
            <a:avLst/>
          </a:prstGeom>
          <a:noFill/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968375"/>
            <a:ext cx="8229600" cy="5532438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All of mechanics boils down to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three laws.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law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What exactly is  </a:t>
            </a:r>
            <a:r>
              <a:rPr lang="en-US" b="1" i="1" dirty="0" smtClean="0"/>
              <a:t>   </a:t>
            </a:r>
            <a:r>
              <a:rPr lang="en-US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We can measure </a:t>
            </a:r>
            <a:r>
              <a:rPr lang="en-US" i="1" dirty="0" smtClean="0"/>
              <a:t>m</a:t>
            </a:r>
            <a:r>
              <a:rPr lang="en-US" dirty="0" smtClean="0"/>
              <a:t> using a scale: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46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4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2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4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436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3584" y="2406636"/>
            <a:ext cx="1123950" cy="504825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1941" y="3382968"/>
            <a:ext cx="285750" cy="44767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557851" y="4049721"/>
            <a:ext cx="1352562" cy="2057424"/>
            <a:chOff x="5557851" y="4049721"/>
            <a:chExt cx="1352562" cy="2057424"/>
          </a:xfrm>
        </p:grpSpPr>
        <p:grpSp>
          <p:nvGrpSpPr>
            <p:cNvPr id="36" name="Group 35"/>
            <p:cNvGrpSpPr/>
            <p:nvPr/>
          </p:nvGrpSpPr>
          <p:grpSpPr>
            <a:xfrm>
              <a:off x="5594364" y="4049721"/>
              <a:ext cx="1260475" cy="1716111"/>
              <a:chOff x="2411413" y="4005263"/>
              <a:chExt cx="1260475" cy="1152525"/>
            </a:xfrm>
          </p:grpSpPr>
          <p:sp>
            <p:nvSpPr>
              <p:cNvPr id="14384" name="Line 48"/>
              <p:cNvSpPr>
                <a:spLocks noChangeShapeType="1"/>
              </p:cNvSpPr>
              <p:nvPr/>
            </p:nvSpPr>
            <p:spPr bwMode="auto">
              <a:xfrm>
                <a:off x="2592388" y="4005263"/>
                <a:ext cx="0" cy="5762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85" name="Line 49"/>
              <p:cNvSpPr>
                <a:spLocks noChangeShapeType="1"/>
              </p:cNvSpPr>
              <p:nvPr/>
            </p:nvSpPr>
            <p:spPr bwMode="auto">
              <a:xfrm flipH="1">
                <a:off x="2592388" y="4029785"/>
                <a:ext cx="900112" cy="0"/>
              </a:xfrm>
              <a:prstGeom prst="line">
                <a:avLst/>
              </a:prstGeom>
              <a:noFill/>
              <a:ln w="63500" cmpd="dbl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6" name="AutoShape 50"/>
              <p:cNvSpPr>
                <a:spLocks noChangeArrowheads="1"/>
              </p:cNvSpPr>
              <p:nvPr/>
            </p:nvSpPr>
            <p:spPr bwMode="auto">
              <a:xfrm>
                <a:off x="2895617" y="4054307"/>
                <a:ext cx="282569" cy="159663"/>
              </a:xfrm>
              <a:prstGeom prst="triangle">
                <a:avLst>
                  <a:gd name="adj" fmla="val 50000"/>
                </a:avLst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Line 51"/>
              <p:cNvSpPr>
                <a:spLocks noChangeShapeType="1"/>
              </p:cNvSpPr>
              <p:nvPr/>
            </p:nvSpPr>
            <p:spPr bwMode="auto">
              <a:xfrm flipH="1">
                <a:off x="2411413" y="4581525"/>
                <a:ext cx="360362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88" name="Line 52"/>
              <p:cNvSpPr>
                <a:spLocks noChangeShapeType="1"/>
              </p:cNvSpPr>
              <p:nvPr/>
            </p:nvSpPr>
            <p:spPr bwMode="auto">
              <a:xfrm>
                <a:off x="2592388" y="4618038"/>
                <a:ext cx="0" cy="53975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89" name="Line 53"/>
              <p:cNvSpPr>
                <a:spLocks noChangeShapeType="1"/>
              </p:cNvSpPr>
              <p:nvPr/>
            </p:nvSpPr>
            <p:spPr bwMode="auto">
              <a:xfrm>
                <a:off x="3492500" y="4005263"/>
                <a:ext cx="0" cy="57626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90" name="Line 54"/>
              <p:cNvSpPr>
                <a:spLocks noChangeShapeType="1"/>
              </p:cNvSpPr>
              <p:nvPr/>
            </p:nvSpPr>
            <p:spPr bwMode="auto">
              <a:xfrm flipH="1">
                <a:off x="3311525" y="4581525"/>
                <a:ext cx="360363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391" name="Line 55"/>
              <p:cNvSpPr>
                <a:spLocks noChangeShapeType="1"/>
              </p:cNvSpPr>
              <p:nvPr/>
            </p:nvSpPr>
            <p:spPr bwMode="auto">
              <a:xfrm>
                <a:off x="3492500" y="4616450"/>
                <a:ext cx="0" cy="539750"/>
              </a:xfrm>
              <a:prstGeom prst="line">
                <a:avLst/>
              </a:prstGeom>
              <a:ln>
                <a:headEnd/>
                <a:tailEnd type="arrow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9950" name="Picture 1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57851" y="5802345"/>
              <a:ext cx="476250" cy="304800"/>
            </a:xfrm>
            <a:prstGeom prst="rect">
              <a:avLst/>
            </a:prstGeom>
            <a:noFill/>
          </p:spPr>
        </p:pic>
        <p:pic>
          <p:nvPicPr>
            <p:cNvPr id="39953" name="Picture 1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34163" y="5802345"/>
              <a:ext cx="476250" cy="304800"/>
            </a:xfrm>
            <a:prstGeom prst="rect">
              <a:avLst/>
            </a:prstGeom>
            <a:noFill/>
          </p:spPr>
        </p:pic>
      </p:grp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14" y="857250"/>
            <a:ext cx="8917047" cy="57467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case: </a:t>
            </a:r>
            <a:r>
              <a:rPr lang="en-US" dirty="0" smtClean="0"/>
              <a:t>Force depends on velocity.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u="sng" dirty="0" smtClean="0"/>
              <a:t>viscous drag </a:t>
            </a:r>
            <a:r>
              <a:rPr lang="en-US" dirty="0" smtClean="0"/>
              <a:t>resists the motion of an object through a fluid.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 this case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                                            or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This is the case for objects falling in liquids or ting objects </a:t>
            </a:r>
            <a:r>
              <a:rPr lang="en-US" u="sng" dirty="0" smtClean="0"/>
              <a:t>in a gas</a:t>
            </a:r>
            <a:r>
              <a:rPr lang="en-US" dirty="0" smtClean="0"/>
              <a:t>, but quadratic drag is </a:t>
            </a:r>
            <a:r>
              <a:rPr lang="en-US" u="sng" dirty="0" smtClean="0"/>
              <a:t>more typical in gases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For a sphere of diameter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dirty="0" smtClean="0"/>
              <a:t> (in meters).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798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09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11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13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15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17" name="Rectangle 1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1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0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3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5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7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29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3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33" name="Rectangle 6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35" name="Rectangle 9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37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39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1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2" name="Rectangle 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4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4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6" name="Rectangle 1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4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49" name="Rectangle 1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5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53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5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55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5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57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59" name="Rectangle 15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6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61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6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3864" name="Rectangle 21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2125629" y="2333610"/>
            <a:ext cx="4579974" cy="511182"/>
            <a:chOff x="2125629" y="2333610"/>
            <a:chExt cx="4579974" cy="511182"/>
          </a:xfrm>
        </p:grpSpPr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5629" y="2359017"/>
              <a:ext cx="1695450" cy="485775"/>
            </a:xfrm>
            <a:prstGeom prst="rect">
              <a:avLst/>
            </a:prstGeom>
            <a:noFill/>
          </p:spPr>
        </p:pic>
        <p:pic>
          <p:nvPicPr>
            <p:cNvPr id="2048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91078" y="2333610"/>
              <a:ext cx="1914525" cy="485775"/>
            </a:xfrm>
            <a:prstGeom prst="rect">
              <a:avLst/>
            </a:prstGeom>
            <a:noFill/>
          </p:spPr>
        </p:pic>
      </p:grp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2016090" y="4159260"/>
            <a:ext cx="5934093" cy="957270"/>
            <a:chOff x="2016090" y="4305312"/>
            <a:chExt cx="5934093" cy="957270"/>
          </a:xfrm>
        </p:grpSpPr>
        <p:pic>
          <p:nvPicPr>
            <p:cNvPr id="20499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0558" y="4853007"/>
              <a:ext cx="4619625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04" name="Group 103"/>
            <p:cNvGrpSpPr/>
            <p:nvPr/>
          </p:nvGrpSpPr>
          <p:grpSpPr>
            <a:xfrm>
              <a:off x="2016090" y="4305312"/>
              <a:ext cx="2373345" cy="547696"/>
              <a:chOff x="2016090" y="4305312"/>
              <a:chExt cx="2373345" cy="547696"/>
            </a:xfrm>
          </p:grpSpPr>
          <p:pic>
            <p:nvPicPr>
              <p:cNvPr id="20489" name="Picture 9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016090" y="4305312"/>
                <a:ext cx="2314575" cy="485775"/>
              </a:xfrm>
              <a:prstGeom prst="rect">
                <a:avLst/>
              </a:prstGeom>
              <a:noFill/>
            </p:spPr>
          </p:pic>
          <p:sp>
            <p:nvSpPr>
              <p:cNvPr id="103" name="Right Brace 102"/>
              <p:cNvSpPr/>
              <p:nvPr/>
            </p:nvSpPr>
            <p:spPr>
              <a:xfrm rot="5400000">
                <a:off x="4024304" y="4487877"/>
                <a:ext cx="255590" cy="474672"/>
              </a:xfrm>
              <a:prstGeom prst="rightBrace">
                <a:avLst>
                  <a:gd name="adj1" fmla="val 8333"/>
                  <a:gd name="adj2" fmla="val 46148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2454246" y="5114955"/>
            <a:ext cx="2457450" cy="1028700"/>
            <a:chOff x="2454246" y="5114955"/>
            <a:chExt cx="2457450" cy="1028700"/>
          </a:xfrm>
        </p:grpSpPr>
        <p:pic>
          <p:nvPicPr>
            <p:cNvPr id="25601" name="Picture 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54246" y="5114955"/>
              <a:ext cx="2457450" cy="504825"/>
            </a:xfrm>
            <a:prstGeom prst="rect">
              <a:avLst/>
            </a:prstGeom>
            <a:noFill/>
          </p:spPr>
        </p:pic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54246" y="5619780"/>
              <a:ext cx="1724025" cy="523875"/>
            </a:xfrm>
            <a:prstGeom prst="rect">
              <a:avLst/>
            </a:prstGeom>
            <a:noFill/>
          </p:spPr>
        </p:pic>
      </p:grp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Slide Number Placeholder 10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5749947" cy="5857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Forces are: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Two ways to solve this: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7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8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9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9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9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09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0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04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06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0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11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13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015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2052603" y="1201707"/>
            <a:ext cx="1417650" cy="2117754"/>
            <a:chOff x="1797012" y="1639863"/>
            <a:chExt cx="1417650" cy="2117754"/>
          </a:xfrm>
        </p:grpSpPr>
        <p:grpSp>
          <p:nvGrpSpPr>
            <p:cNvPr id="85" name="Group 84"/>
            <p:cNvGrpSpPr/>
            <p:nvPr/>
          </p:nvGrpSpPr>
          <p:grpSpPr>
            <a:xfrm>
              <a:off x="2198654" y="1639863"/>
              <a:ext cx="839800" cy="2117754"/>
              <a:chOff x="2198654" y="1639863"/>
              <a:chExt cx="839800" cy="2117754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2198655" y="1676376"/>
                <a:ext cx="839799" cy="208124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198654" y="1639863"/>
                <a:ext cx="839799" cy="1095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88"/>
            <p:cNvGrpSpPr/>
            <p:nvPr/>
          </p:nvGrpSpPr>
          <p:grpSpPr>
            <a:xfrm>
              <a:off x="2490758" y="1895454"/>
              <a:ext cx="723904" cy="1444641"/>
              <a:chOff x="2490758" y="1895454"/>
              <a:chExt cx="723904" cy="1444641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2490758" y="2187559"/>
                <a:ext cx="292105" cy="292104"/>
              </a:xfrm>
              <a:prstGeom prst="ellips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2636811" y="1895454"/>
                <a:ext cx="577851" cy="304800"/>
                <a:chOff x="2636811" y="1895454"/>
                <a:chExt cx="577851" cy="304800"/>
              </a:xfrm>
            </p:grpSpPr>
            <p:cxnSp>
              <p:nvCxnSpPr>
                <p:cNvPr id="71" name="Straight Arrow Connector 70"/>
                <p:cNvCxnSpPr>
                  <a:stCxn id="69" idx="0"/>
                </p:cNvCxnSpPr>
                <p:nvPr/>
              </p:nvCxnSpPr>
              <p:spPr>
                <a:xfrm rot="5400000" flipH="1" flipV="1">
                  <a:off x="2528066" y="2077226"/>
                  <a:ext cx="219079" cy="158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3313" name="Picture 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709837" y="1895454"/>
                  <a:ext cx="504825" cy="30480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87" name="Group 86"/>
              <p:cNvGrpSpPr/>
              <p:nvPr/>
            </p:nvGrpSpPr>
            <p:grpSpPr>
              <a:xfrm>
                <a:off x="2490759" y="2479662"/>
                <a:ext cx="323850" cy="860433"/>
                <a:chOff x="2490759" y="2479662"/>
                <a:chExt cx="323850" cy="860433"/>
              </a:xfrm>
            </p:grpSpPr>
            <p:cxnSp>
              <p:nvCxnSpPr>
                <p:cNvPr id="74" name="Straight Arrow Connector 73"/>
                <p:cNvCxnSpPr/>
                <p:nvPr/>
              </p:nvCxnSpPr>
              <p:spPr>
                <a:xfrm rot="5400000">
                  <a:off x="2363757" y="2752716"/>
                  <a:ext cx="547695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3315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490759" y="3063870"/>
                  <a:ext cx="323850" cy="276225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88" name="Group 87"/>
            <p:cNvGrpSpPr/>
            <p:nvPr/>
          </p:nvGrpSpPr>
          <p:grpSpPr>
            <a:xfrm>
              <a:off x="1797012" y="1968480"/>
              <a:ext cx="266700" cy="1022364"/>
              <a:chOff x="1797012" y="1968480"/>
              <a:chExt cx="266700" cy="1022364"/>
            </a:xfrm>
          </p:grpSpPr>
          <p:cxnSp>
            <p:nvCxnSpPr>
              <p:cNvPr id="68" name="Straight Arrow Connector 67"/>
              <p:cNvCxnSpPr/>
              <p:nvPr/>
            </p:nvCxnSpPr>
            <p:spPr>
              <a:xfrm rot="5400000">
                <a:off x="1577934" y="2332816"/>
                <a:ext cx="73026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317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7012" y="2714619"/>
                <a:ext cx="266700" cy="2762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2344707" y="4013208"/>
            <a:ext cx="2846391" cy="958857"/>
            <a:chOff x="2344707" y="4013208"/>
            <a:chExt cx="2846391" cy="958857"/>
          </a:xfrm>
        </p:grpSpPr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44707" y="4013208"/>
              <a:ext cx="2286000" cy="485775"/>
            </a:xfrm>
            <a:prstGeom prst="rect">
              <a:avLst/>
            </a:prstGeom>
            <a:noFill/>
          </p:spPr>
        </p:pic>
        <p:pic>
          <p:nvPicPr>
            <p:cNvPr id="13322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00298" y="4524390"/>
              <a:ext cx="2590800" cy="447675"/>
            </a:xfrm>
            <a:prstGeom prst="rect">
              <a:avLst/>
            </a:prstGeom>
            <a:noFill/>
          </p:spPr>
        </p:pic>
      </p:grp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9" name="Right Arrow 7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>
          <a:xfrm>
            <a:off x="263465" y="836578"/>
            <a:ext cx="8653581" cy="5805566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We can write it as a first order differential equation in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  <a:p>
            <a:pPr marL="514350" indent="-514350" eaLnBrk="1" hangingPunct="1">
              <a:buNone/>
            </a:pPr>
            <a:r>
              <a:rPr lang="en-US" dirty="0" smtClean="0"/>
              <a:t>      or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For convenience, let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A solution can be obtained by integrating: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5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7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1563678" y="1457298"/>
            <a:ext cx="2314575" cy="1906593"/>
            <a:chOff x="1563678" y="1763700"/>
            <a:chExt cx="2314575" cy="1906593"/>
          </a:xfrm>
        </p:grpSpPr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63678" y="1763700"/>
              <a:ext cx="2314575" cy="752475"/>
            </a:xfrm>
            <a:prstGeom prst="rect">
              <a:avLst/>
            </a:prstGeom>
            <a:noFill/>
          </p:spPr>
        </p:pic>
        <p:pic>
          <p:nvPicPr>
            <p:cNvPr id="12295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8950" y="2917818"/>
              <a:ext cx="1800225" cy="752475"/>
            </a:xfrm>
            <a:prstGeom prst="rect">
              <a:avLst/>
            </a:prstGeom>
            <a:noFill/>
          </p:spPr>
        </p:pic>
      </p:grp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5227" y="3648078"/>
            <a:ext cx="838200" cy="676275"/>
          </a:xfrm>
          <a:prstGeom prst="rect">
            <a:avLst/>
          </a:prstGeom>
          <a:noFill/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038" y="4268799"/>
            <a:ext cx="1638300" cy="752475"/>
          </a:xfrm>
          <a:prstGeom prst="rect">
            <a:avLst/>
          </a:prstGeom>
          <a:noFill/>
        </p:spPr>
      </p:pic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30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8856" y="5619780"/>
            <a:ext cx="1590675" cy="809625"/>
          </a:xfrm>
          <a:prstGeom prst="rect">
            <a:avLst/>
          </a:prstGeom>
          <a:noFill/>
        </p:spPr>
      </p:pic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5" name="Right Arrow 64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7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19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21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23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25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6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27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29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32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34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3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38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0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4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2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48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4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50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5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52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5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55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56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5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5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5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6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69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7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3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7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78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79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80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8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83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85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90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3093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2170116" y="982629"/>
            <a:ext cx="3825891" cy="5002281"/>
            <a:chOff x="2170116" y="982629"/>
            <a:chExt cx="3825891" cy="5002281"/>
          </a:xfrm>
        </p:grpSpPr>
        <p:pic>
          <p:nvPicPr>
            <p:cNvPr id="1126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70116" y="982629"/>
              <a:ext cx="2657475" cy="933450"/>
            </a:xfrm>
            <a:prstGeom prst="rect">
              <a:avLst/>
            </a:prstGeom>
            <a:noFill/>
          </p:spPr>
        </p:pic>
        <p:pic>
          <p:nvPicPr>
            <p:cNvPr id="11277" name="Picture 1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0152" y="4362474"/>
              <a:ext cx="2247900" cy="819150"/>
            </a:xfrm>
            <a:prstGeom prst="rect">
              <a:avLst/>
            </a:prstGeom>
            <a:noFill/>
          </p:spPr>
        </p:pic>
        <p:pic>
          <p:nvPicPr>
            <p:cNvPr id="11280" name="Picture 1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71757" y="5556285"/>
              <a:ext cx="3524250" cy="428625"/>
            </a:xfrm>
            <a:prstGeom prst="rect">
              <a:avLst/>
            </a:prstGeom>
            <a:noFill/>
          </p:spPr>
        </p:pic>
      </p:grp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Slide Number Placeholder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8" name="Right Arrow 97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15716" y="2168860"/>
            <a:ext cx="3000375" cy="7429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9732" y="3140968"/>
            <a:ext cx="2800350" cy="8191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2" name="Group 91"/>
          <p:cNvGrpSpPr/>
          <p:nvPr/>
        </p:nvGrpSpPr>
        <p:grpSpPr>
          <a:xfrm>
            <a:off x="847674" y="2495550"/>
            <a:ext cx="5918229" cy="3160743"/>
            <a:chOff x="847674" y="2495550"/>
            <a:chExt cx="5918229" cy="3160743"/>
          </a:xfrm>
        </p:grpSpPr>
        <p:pic>
          <p:nvPicPr>
            <p:cNvPr id="10241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7674" y="2495550"/>
              <a:ext cx="5753100" cy="933450"/>
            </a:xfrm>
            <a:prstGeom prst="rect">
              <a:avLst/>
            </a:prstGeom>
            <a:noFill/>
          </p:spPr>
        </p:pic>
        <p:pic>
          <p:nvPicPr>
            <p:cNvPr id="10247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65428" y="3781440"/>
              <a:ext cx="3228975" cy="742950"/>
            </a:xfrm>
            <a:prstGeom prst="rect">
              <a:avLst/>
            </a:prstGeom>
            <a:noFill/>
          </p:spPr>
        </p:pic>
        <p:pic>
          <p:nvPicPr>
            <p:cNvPr id="10250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65428" y="4913343"/>
              <a:ext cx="3800475" cy="742950"/>
            </a:xfrm>
            <a:prstGeom prst="rect">
              <a:avLst/>
            </a:prstGeom>
            <a:noFill/>
          </p:spPr>
        </p:pic>
      </p:grp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3" name="Right Arrow 72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232756"/>
            <a:ext cx="4562475" cy="75247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>
          <a:xfrm>
            <a:off x="263465" y="836578"/>
            <a:ext cx="8507529" cy="5403923"/>
          </a:xfrm>
        </p:spPr>
        <p:txBody>
          <a:bodyPr/>
          <a:lstStyle/>
          <a:p>
            <a:pPr marL="514350" indent="-514350" eaLnBrk="1" hangingPunct="1">
              <a:buAutoNum type="arabicPeriod" startAt="2"/>
            </a:pPr>
            <a:r>
              <a:rPr lang="en-US" dirty="0" smtClean="0"/>
              <a:t>Another method: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      Linear second order D.E. with constant coefficients: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In this case there is no term proportional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The  Homogeneous equation is with the term on the right equal to zero.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If           solves the Homogeneous equation and if          is ANY function that solves the non homogeneous equation, then a general solution is:</a:t>
            </a:r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199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0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2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5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7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2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20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291" y="4149741"/>
            <a:ext cx="723900" cy="447675"/>
          </a:xfrm>
          <a:prstGeom prst="rect">
            <a:avLst/>
          </a:prstGeom>
          <a:noFill/>
        </p:spPr>
      </p:pic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21657" y="4149741"/>
            <a:ext cx="733425" cy="447675"/>
          </a:xfrm>
          <a:prstGeom prst="rect">
            <a:avLst/>
          </a:prstGeom>
          <a:noFill/>
        </p:spPr>
      </p:pic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87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8085" y="5583267"/>
            <a:ext cx="2667000" cy="409575"/>
          </a:xfrm>
          <a:prstGeom prst="rect">
            <a:avLst/>
          </a:prstGeom>
          <a:noFill/>
        </p:spPr>
      </p:pic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90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0558" y="1822428"/>
            <a:ext cx="2076450" cy="409575"/>
          </a:xfrm>
          <a:prstGeom prst="rect">
            <a:avLst/>
          </a:prstGeom>
          <a:noFill/>
        </p:spPr>
      </p:pic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4293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0097" y="3611565"/>
            <a:ext cx="1800225" cy="409575"/>
          </a:xfrm>
          <a:prstGeom prst="rect">
            <a:avLst/>
          </a:prstGeom>
          <a:noFill/>
        </p:spPr>
      </p:pic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9" name="Right Arrow 7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-684584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ontent Placeholder 2"/>
          <p:cNvSpPr>
            <a:spLocks noGrp="1"/>
          </p:cNvSpPr>
          <p:nvPr>
            <p:ph idx="1"/>
          </p:nvPr>
        </p:nvSpPr>
        <p:spPr>
          <a:xfrm>
            <a:off x="287524" y="764704"/>
            <a:ext cx="8507529" cy="5769053"/>
          </a:xfrm>
        </p:spPr>
        <p:txBody>
          <a:bodyPr/>
          <a:lstStyle/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Constructing solutions to the Homogeneous equation.</a:t>
            </a:r>
          </a:p>
          <a:p>
            <a:pPr marL="514350" indent="-514350">
              <a:buNone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Let</a:t>
            </a:r>
            <a:endParaRPr lang="en-US" dirty="0" smtClean="0"/>
          </a:p>
          <a:p>
            <a:pPr marL="514350" lvl="0" indent="-514350">
              <a:buNone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pPr marL="514350" lvl="0" indent="-514350">
              <a:buNone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We have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Slide Number Placeholder 1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1547664" y="3140968"/>
            <a:ext cx="5791230" cy="1260483"/>
            <a:chOff x="1212804" y="1676376"/>
            <a:chExt cx="5791230" cy="1260483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9317" y="1676376"/>
              <a:ext cx="1733550" cy="476250"/>
            </a:xfrm>
            <a:prstGeom prst="rect">
              <a:avLst/>
            </a:prstGeom>
            <a:noFill/>
          </p:spPr>
        </p:pic>
        <p:grpSp>
          <p:nvGrpSpPr>
            <p:cNvPr id="137" name="Group 136"/>
            <p:cNvGrpSpPr/>
            <p:nvPr/>
          </p:nvGrpSpPr>
          <p:grpSpPr>
            <a:xfrm>
              <a:off x="1212804" y="2260584"/>
              <a:ext cx="5791230" cy="676275"/>
              <a:chOff x="1212804" y="2260584"/>
              <a:chExt cx="5791230" cy="676275"/>
            </a:xfrm>
          </p:grpSpPr>
          <p:pic>
            <p:nvPicPr>
              <p:cNvPr id="18433" name="Picture 1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12804" y="2381232"/>
                <a:ext cx="1876425" cy="409575"/>
              </a:xfrm>
              <a:prstGeom prst="rect">
                <a:avLst/>
              </a:prstGeom>
              <a:noFill/>
            </p:spPr>
          </p:pic>
          <p:pic>
            <p:nvPicPr>
              <p:cNvPr id="18439" name="Picture 7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3584" y="2260584"/>
                <a:ext cx="3600450" cy="67627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769293"/>
            <a:ext cx="322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89" name="Picture 3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1660" y="1808820"/>
            <a:ext cx="790575" cy="650937"/>
          </a:xfrm>
          <a:prstGeom prst="rect">
            <a:avLst/>
          </a:prstGeom>
          <a:noFill/>
        </p:spPr>
      </p:pic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2519772" y="213285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&amp;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4608004" y="1916832"/>
            <a:ext cx="2535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844824"/>
            <a:ext cx="360040" cy="409575"/>
          </a:xfrm>
          <a:prstGeom prst="rect">
            <a:avLst/>
          </a:prstGeom>
          <a:noFill/>
        </p:spPr>
      </p:pic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3988" y="1808820"/>
            <a:ext cx="179512" cy="409575"/>
          </a:xfrm>
          <a:prstGeom prst="rect">
            <a:avLst/>
          </a:prstGeom>
          <a:noFill/>
        </p:spPr>
      </p:pic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4067944" y="1448780"/>
            <a:ext cx="4074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87524" y="4506888"/>
            <a:ext cx="7700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Then the solution of the Homogeneous equation is given by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99" name="Picture 4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337212"/>
            <a:ext cx="3209925" cy="619125"/>
          </a:xfrm>
          <a:prstGeom prst="rect">
            <a:avLst/>
          </a:prstGeom>
          <a:noFill/>
        </p:spPr>
      </p:pic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507529" cy="5696027"/>
          </a:xfrm>
        </p:spPr>
        <p:txBody>
          <a:bodyPr/>
          <a:lstStyle/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None/>
            </a:pPr>
            <a:r>
              <a:rPr lang="en-US" dirty="0" smtClean="0"/>
              <a:t>A particular solution can be obtained by inspection:</a:t>
            </a:r>
          </a:p>
          <a:p>
            <a:pPr marL="514350" indent="-514350" eaLnBrk="1" hangingPunct="1">
              <a:buNone/>
            </a:pPr>
            <a:r>
              <a:rPr lang="en-US" sz="28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Since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2483768" y="2492896"/>
            <a:ext cx="1704975" cy="2373345"/>
            <a:chOff x="1650960" y="4195773"/>
            <a:chExt cx="1704975" cy="2373345"/>
          </a:xfrm>
        </p:grpSpPr>
        <p:pic>
          <p:nvPicPr>
            <p:cNvPr id="56333" name="Picture 1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0960" y="4195773"/>
              <a:ext cx="1704975" cy="742950"/>
            </a:xfrm>
            <a:prstGeom prst="rect">
              <a:avLst/>
            </a:prstGeom>
            <a:noFill/>
          </p:spPr>
        </p:pic>
        <p:pic>
          <p:nvPicPr>
            <p:cNvPr id="56336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23986" y="5319744"/>
              <a:ext cx="1524000" cy="742950"/>
            </a:xfrm>
            <a:prstGeom prst="rect">
              <a:avLst/>
            </a:prstGeom>
            <a:noFill/>
          </p:spPr>
        </p:pic>
        <p:pic>
          <p:nvPicPr>
            <p:cNvPr id="56339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0499" y="6159543"/>
              <a:ext cx="1247775" cy="409575"/>
            </a:xfrm>
            <a:prstGeom prst="rect">
              <a:avLst/>
            </a:prstGeom>
            <a:noFill/>
          </p:spPr>
        </p:pic>
      </p:grp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29" name="Right Arrow 12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-2232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-5357542"/>
            <a:ext cx="2141933" cy="1117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3748" y="5445224"/>
            <a:ext cx="2333625" cy="409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ontent Placeholder 2"/>
          <p:cNvSpPr>
            <a:spLocks noGrp="1"/>
          </p:cNvSpPr>
          <p:nvPr>
            <p:ph idx="1"/>
          </p:nvPr>
        </p:nvSpPr>
        <p:spPr>
          <a:xfrm>
            <a:off x="263465" y="836578"/>
            <a:ext cx="8507529" cy="5403923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dirty="0" smtClean="0"/>
              <a:t>      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The general solution is: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US" dirty="0" smtClean="0"/>
          </a:p>
          <a:p>
            <a:pPr marL="514350" indent="-514350" eaLnBrk="1" hangingPunct="1">
              <a:buNone/>
            </a:pPr>
            <a:r>
              <a:rPr lang="en-US" dirty="0" smtClean="0"/>
              <a:t>      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     Where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/>
              <a:t> depend on the </a:t>
            </a:r>
            <a:r>
              <a:rPr lang="en-US" u="sng" dirty="0" smtClean="0"/>
              <a:t>initial conditions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 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x(0)= 0</a:t>
            </a:r>
          </a:p>
          <a:p>
            <a:pPr marL="514350" indent="-514350">
              <a:buNone/>
            </a:pPr>
            <a:r>
              <a:rPr lang="en-US" dirty="0" smtClean="0"/>
              <a:t>       Then</a:t>
            </a:r>
          </a:p>
          <a:p>
            <a:pPr marL="514350" indent="-514350">
              <a:buNone/>
            </a:pPr>
            <a:r>
              <a:rPr lang="en-US" dirty="0" smtClean="0"/>
              <a:t>              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 + B=0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 A= –B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marL="514350" indent="-514350" eaLnBrk="1" hangingPunct="1">
              <a:buNone/>
            </a:pP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2771800" y="2168860"/>
            <a:ext cx="4019550" cy="1287202"/>
            <a:chOff x="2771800" y="2168860"/>
            <a:chExt cx="4019550" cy="1287202"/>
          </a:xfrm>
        </p:grpSpPr>
        <p:pic>
          <p:nvPicPr>
            <p:cNvPr id="5734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15816" y="2168860"/>
              <a:ext cx="2667000" cy="409575"/>
            </a:xfrm>
            <a:prstGeom prst="rect">
              <a:avLst/>
            </a:prstGeom>
            <a:noFill/>
          </p:spPr>
        </p:pic>
        <p:pic>
          <p:nvPicPr>
            <p:cNvPr id="57351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71800" y="2636912"/>
              <a:ext cx="4019550" cy="819150"/>
            </a:xfrm>
            <a:prstGeom prst="rect">
              <a:avLst/>
            </a:prstGeom>
            <a:noFill/>
          </p:spPr>
        </p:pic>
      </p:grp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Slide Number Placeholder 1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ontent Placeholder 2"/>
          <p:cNvSpPr>
            <a:spLocks noGrp="1"/>
          </p:cNvSpPr>
          <p:nvPr>
            <p:ph idx="1"/>
          </p:nvPr>
        </p:nvSpPr>
        <p:spPr>
          <a:xfrm>
            <a:off x="263465" y="836578"/>
            <a:ext cx="8507529" cy="5403923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en-US" dirty="0" smtClean="0"/>
              <a:t>      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v(0)=0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None/>
            </a:pPr>
            <a:r>
              <a:rPr lang="en-US" dirty="0" smtClean="0"/>
              <a:t>      Then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r>
              <a:rPr lang="en-US" dirty="0" smtClean="0"/>
              <a:t>      </a:t>
            </a:r>
          </a:p>
          <a:p>
            <a:pPr marL="514350" indent="-514350" eaLnBrk="1" hangingPunct="1">
              <a:buNone/>
            </a:pPr>
            <a:endParaRPr lang="en-US" dirty="0" smtClean="0"/>
          </a:p>
          <a:p>
            <a:pPr marL="514350" indent="-514350" eaLnBrk="1" hangingPunct="1">
              <a:buNone/>
            </a:pPr>
            <a:r>
              <a:rPr lang="en-US" dirty="0" smtClean="0"/>
              <a:t>     So</a:t>
            </a:r>
          </a:p>
          <a:p>
            <a:pPr marL="514350" indent="-514350" eaLnBrk="1" hangingPunct="1">
              <a:buNone/>
            </a:pPr>
            <a:endParaRPr lang="en-US" dirty="0" smtClean="0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249317" y="2552688"/>
            <a:ext cx="2476518" cy="1797063"/>
            <a:chOff x="1249317" y="2552688"/>
            <a:chExt cx="2476518" cy="1797063"/>
          </a:xfrm>
        </p:grpSpPr>
        <p:pic>
          <p:nvPicPr>
            <p:cNvPr id="5836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9317" y="2552688"/>
              <a:ext cx="2066925" cy="800100"/>
            </a:xfrm>
            <a:prstGeom prst="rect">
              <a:avLst/>
            </a:prstGeom>
            <a:noFill/>
          </p:spPr>
        </p:pic>
        <p:pic>
          <p:nvPicPr>
            <p:cNvPr id="5837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63785" y="3502026"/>
              <a:ext cx="1162050" cy="847725"/>
            </a:xfrm>
            <a:prstGeom prst="rect">
              <a:avLst/>
            </a:prstGeom>
            <a:noFill/>
          </p:spPr>
        </p:pic>
      </p:grp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3381" y="4962546"/>
            <a:ext cx="4419600" cy="876300"/>
          </a:xfrm>
          <a:prstGeom prst="rect">
            <a:avLst/>
          </a:prstGeom>
          <a:noFill/>
        </p:spPr>
      </p:pic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Slide Number Placeholder 1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31" name="Right Arrow 130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31800" y="981075"/>
            <a:ext cx="8712200" cy="5327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But this just tells us when       and       are the same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without explaining what mass actually is.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You could use a spring scale: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But this is just says: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that the earth appears to produce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                                  a force that is proportional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.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7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75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8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5382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8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1517" y="1046136"/>
            <a:ext cx="419100" cy="447675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7382" y="1019142"/>
            <a:ext cx="428625" cy="447675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1760499" y="4560903"/>
            <a:ext cx="2190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1614447" y="2771766"/>
            <a:ext cx="1170000" cy="2897223"/>
            <a:chOff x="1614447" y="2771766"/>
            <a:chExt cx="1170000" cy="2897223"/>
          </a:xfrm>
        </p:grpSpPr>
        <p:grpSp>
          <p:nvGrpSpPr>
            <p:cNvPr id="55" name="Group 54"/>
            <p:cNvGrpSpPr/>
            <p:nvPr/>
          </p:nvGrpSpPr>
          <p:grpSpPr>
            <a:xfrm>
              <a:off x="1760499" y="2771766"/>
              <a:ext cx="976351" cy="2627312"/>
              <a:chOff x="1760499" y="2771766"/>
              <a:chExt cx="976351" cy="2627312"/>
            </a:xfrm>
            <a:noFill/>
          </p:grpSpPr>
          <p:grpSp>
            <p:nvGrpSpPr>
              <p:cNvPr id="15407" name="Group 47"/>
              <p:cNvGrpSpPr>
                <a:grpSpLocks/>
              </p:cNvGrpSpPr>
              <p:nvPr/>
            </p:nvGrpSpPr>
            <p:grpSpPr bwMode="auto">
              <a:xfrm>
                <a:off x="1763713" y="2771766"/>
                <a:ext cx="973137" cy="2627312"/>
                <a:chOff x="1224" y="2296"/>
                <a:chExt cx="613" cy="1814"/>
              </a:xfrm>
              <a:grpFill/>
            </p:grpSpPr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>
                  <a:off x="1224" y="2500"/>
                  <a:ext cx="477" cy="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5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224" y="2296"/>
                  <a:ext cx="136" cy="204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6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338" y="2296"/>
                  <a:ext cx="136" cy="204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7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1474" y="2296"/>
                  <a:ext cx="136" cy="204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8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1587" y="2296"/>
                  <a:ext cx="136" cy="204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99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701" y="2296"/>
                  <a:ext cx="136" cy="204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0" name="Line 40"/>
                <p:cNvSpPr>
                  <a:spLocks noChangeShapeType="1"/>
                </p:cNvSpPr>
                <p:nvPr/>
              </p:nvSpPr>
              <p:spPr bwMode="auto">
                <a:xfrm>
                  <a:off x="1474" y="2500"/>
                  <a:ext cx="0" cy="25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3" name="Freeform 43"/>
                <p:cNvSpPr>
                  <a:spLocks/>
                </p:cNvSpPr>
                <p:nvPr/>
              </p:nvSpPr>
              <p:spPr bwMode="auto">
                <a:xfrm>
                  <a:off x="1378" y="2750"/>
                  <a:ext cx="187" cy="521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4" y="68"/>
                    </a:cxn>
                    <a:cxn ang="0">
                      <a:pos x="141" y="113"/>
                    </a:cxn>
                    <a:cxn ang="0">
                      <a:pos x="27" y="181"/>
                    </a:cxn>
                    <a:cxn ang="0">
                      <a:pos x="163" y="227"/>
                    </a:cxn>
                    <a:cxn ang="0">
                      <a:pos x="50" y="272"/>
                    </a:cxn>
                    <a:cxn ang="0">
                      <a:pos x="163" y="318"/>
                    </a:cxn>
                    <a:cxn ang="0">
                      <a:pos x="27" y="386"/>
                    </a:cxn>
                    <a:cxn ang="0">
                      <a:pos x="209" y="431"/>
                    </a:cxn>
                    <a:cxn ang="0">
                      <a:pos x="27" y="476"/>
                    </a:cxn>
                    <a:cxn ang="0">
                      <a:pos x="163" y="544"/>
                    </a:cxn>
                  </a:cxnLst>
                  <a:rect l="0" t="0" r="r" b="b"/>
                  <a:pathLst>
                    <a:path w="209" h="544">
                      <a:moveTo>
                        <a:pt x="118" y="0"/>
                      </a:moveTo>
                      <a:cubicBezTo>
                        <a:pt x="59" y="24"/>
                        <a:pt x="0" y="49"/>
                        <a:pt x="4" y="68"/>
                      </a:cubicBezTo>
                      <a:cubicBezTo>
                        <a:pt x="8" y="87"/>
                        <a:pt x="137" y="94"/>
                        <a:pt x="141" y="113"/>
                      </a:cubicBezTo>
                      <a:cubicBezTo>
                        <a:pt x="145" y="132"/>
                        <a:pt x="23" y="162"/>
                        <a:pt x="27" y="181"/>
                      </a:cubicBezTo>
                      <a:cubicBezTo>
                        <a:pt x="31" y="200"/>
                        <a:pt x="159" y="212"/>
                        <a:pt x="163" y="227"/>
                      </a:cubicBezTo>
                      <a:cubicBezTo>
                        <a:pt x="167" y="242"/>
                        <a:pt x="50" y="257"/>
                        <a:pt x="50" y="272"/>
                      </a:cubicBezTo>
                      <a:cubicBezTo>
                        <a:pt x="50" y="287"/>
                        <a:pt x="167" y="299"/>
                        <a:pt x="163" y="318"/>
                      </a:cubicBezTo>
                      <a:cubicBezTo>
                        <a:pt x="159" y="337"/>
                        <a:pt x="19" y="367"/>
                        <a:pt x="27" y="386"/>
                      </a:cubicBezTo>
                      <a:cubicBezTo>
                        <a:pt x="35" y="405"/>
                        <a:pt x="209" y="416"/>
                        <a:pt x="209" y="431"/>
                      </a:cubicBezTo>
                      <a:cubicBezTo>
                        <a:pt x="209" y="446"/>
                        <a:pt x="35" y="457"/>
                        <a:pt x="27" y="476"/>
                      </a:cubicBezTo>
                      <a:cubicBezTo>
                        <a:pt x="19" y="495"/>
                        <a:pt x="140" y="533"/>
                        <a:pt x="163" y="544"/>
                      </a:cubicBezTo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4" name="Line 44"/>
                <p:cNvSpPr>
                  <a:spLocks noChangeShapeType="1"/>
                </p:cNvSpPr>
                <p:nvPr/>
              </p:nvSpPr>
              <p:spPr bwMode="auto">
                <a:xfrm>
                  <a:off x="1519" y="3271"/>
                  <a:ext cx="0" cy="250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1429" y="3521"/>
                  <a:ext cx="181" cy="24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6" name="Line 46"/>
                <p:cNvSpPr>
                  <a:spLocks noChangeShapeType="1"/>
                </p:cNvSpPr>
                <p:nvPr/>
              </p:nvSpPr>
              <p:spPr bwMode="auto">
                <a:xfrm>
                  <a:off x="1519" y="3770"/>
                  <a:ext cx="0" cy="340"/>
                </a:xfrm>
                <a:prstGeom prst="line">
                  <a:avLst/>
                </a:prstGeom>
                <a:ln>
                  <a:headEnd/>
                  <a:tailEnd type="arrow" w="med" len="med"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endParaRPr lang="en-US"/>
                </a:p>
              </p:txBody>
            </p:sp>
          </p:grpSp>
          <p:cxnSp>
            <p:nvCxnSpPr>
              <p:cNvPr id="45" name="Straight Arrow Connector 44"/>
              <p:cNvCxnSpPr/>
              <p:nvPr/>
            </p:nvCxnSpPr>
            <p:spPr>
              <a:xfrm rot="5400000">
                <a:off x="1725642" y="4375890"/>
                <a:ext cx="288000" cy="7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1760499" y="4195773"/>
                <a:ext cx="219078" cy="158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5400000">
                <a:off x="2274129" y="4339377"/>
                <a:ext cx="288000" cy="793"/>
              </a:xfrm>
              <a:prstGeom prst="straightConnector1">
                <a:avLst/>
              </a:prstGeom>
              <a:ln>
                <a:headEnd type="arrow"/>
                <a:tailEnd type="none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</p:grpSp>
        <p:pic>
          <p:nvPicPr>
            <p:cNvPr id="38932" name="Picture 2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27272" y="4195773"/>
              <a:ext cx="257175" cy="304800"/>
            </a:xfrm>
            <a:prstGeom prst="rect">
              <a:avLst/>
            </a:prstGeom>
            <a:noFill/>
          </p:spPr>
        </p:pic>
        <p:pic>
          <p:nvPicPr>
            <p:cNvPr id="38934" name="Picture 2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4447" y="4159260"/>
              <a:ext cx="133350" cy="304800"/>
            </a:xfrm>
            <a:prstGeom prst="rect">
              <a:avLst/>
            </a:prstGeom>
            <a:noFill/>
          </p:spPr>
        </p:pic>
        <p:pic>
          <p:nvPicPr>
            <p:cNvPr id="38936" name="Picture 2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89116" y="5364189"/>
              <a:ext cx="333375" cy="304800"/>
            </a:xfrm>
            <a:prstGeom prst="rect">
              <a:avLst/>
            </a:prstGeom>
            <a:noFill/>
          </p:spPr>
        </p:pic>
        <p:pic>
          <p:nvPicPr>
            <p:cNvPr id="38939" name="Picture 27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60499" y="4524390"/>
              <a:ext cx="200025" cy="304800"/>
            </a:xfrm>
            <a:prstGeom prst="rect">
              <a:avLst/>
            </a:prstGeom>
            <a:noFill/>
          </p:spPr>
        </p:pic>
      </p:grp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41" name="Picture 2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13123" y="2589201"/>
            <a:ext cx="1714500" cy="409575"/>
          </a:xfrm>
          <a:prstGeom prst="rect">
            <a:avLst/>
          </a:prstGeom>
          <a:noFill/>
        </p:spPr>
      </p:pic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44" name="Picture 3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7331" y="3203583"/>
            <a:ext cx="1333500" cy="809625"/>
          </a:xfrm>
          <a:prstGeom prst="rect">
            <a:avLst/>
          </a:prstGeom>
          <a:noFill/>
        </p:spPr>
      </p:pic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622662" y="4487877"/>
            <a:ext cx="109539" cy="109539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1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5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7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49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0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1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58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5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0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1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2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4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6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68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6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0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2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78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7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8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4092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9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Content Placeholder 2"/>
          <p:cNvSpPr>
            <a:spLocks noGrp="1"/>
          </p:cNvSpPr>
          <p:nvPr>
            <p:ph idx="1"/>
          </p:nvPr>
        </p:nvSpPr>
        <p:spPr>
          <a:xfrm>
            <a:off x="263465" y="836578"/>
            <a:ext cx="8507529" cy="5403923"/>
          </a:xfrm>
        </p:spPr>
        <p:txBody>
          <a:bodyPr>
            <a:normAutofit/>
          </a:bodyPr>
          <a:lstStyle/>
          <a:p>
            <a:pPr marL="514350" indent="-514350" eaLnBrk="1" hangingPunct="1">
              <a:buNone/>
            </a:pPr>
            <a:r>
              <a:rPr lang="en-US" dirty="0" smtClean="0"/>
              <a:t>      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US" dirty="0" smtClean="0"/>
              <a:t>Compare with previous solution: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31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1723986" y="2078019"/>
            <a:ext cx="6243693" cy="1479561"/>
            <a:chOff x="1723986" y="2041506"/>
            <a:chExt cx="6243693" cy="1479561"/>
          </a:xfrm>
        </p:grpSpPr>
        <p:pic>
          <p:nvPicPr>
            <p:cNvPr id="5939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23986" y="2041506"/>
              <a:ext cx="4438650" cy="742950"/>
            </a:xfrm>
            <a:prstGeom prst="rect">
              <a:avLst/>
            </a:prstGeom>
            <a:noFill/>
          </p:spPr>
        </p:pic>
        <p:pic>
          <p:nvPicPr>
            <p:cNvPr id="59408" name="Picture 1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76929" y="2844792"/>
              <a:ext cx="2190750" cy="6762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1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1650960" y="4305312"/>
            <a:ext cx="6384963" cy="1504953"/>
            <a:chOff x="1650960" y="3721116"/>
            <a:chExt cx="6384963" cy="1504953"/>
          </a:xfrm>
        </p:grpSpPr>
        <p:pic>
          <p:nvPicPr>
            <p:cNvPr id="59411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50960" y="3721116"/>
              <a:ext cx="5619750" cy="876300"/>
            </a:xfrm>
            <a:prstGeom prst="rect">
              <a:avLst/>
            </a:prstGeom>
            <a:noFill/>
          </p:spPr>
        </p:pic>
        <p:pic>
          <p:nvPicPr>
            <p:cNvPr id="59414" name="Picture 2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25948" y="4816494"/>
              <a:ext cx="3609975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790574" y="763551"/>
            <a:ext cx="8162985" cy="587859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Rectilinear Motion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We are considering solutions to the differential equation                with initial conditions for different types of forces, 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 smtClean="0"/>
              <a:t>.</a:t>
            </a: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Case 1:    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</a:rPr>
              <a:t>F = constant </a:t>
            </a:r>
            <a:r>
              <a:rPr lang="en-US" sz="2400" b="1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constant acceleration</a:t>
            </a:r>
          </a:p>
          <a:p>
            <a:pPr eaLnBrk="1" hangingPunct="1"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   </a:t>
            </a:r>
          </a:p>
          <a:p>
            <a:pPr eaLnBrk="1" hangingPunct="1">
              <a:buNone/>
            </a:pPr>
            <a:r>
              <a:rPr lang="en-US" dirty="0" smtClean="0">
                <a:ea typeface="Cambria Math" pitchFamily="18" charset="0"/>
                <a:sym typeface="Wingdings" pitchFamily="2" charset="2"/>
              </a:rPr>
              <a:t>    Then</a:t>
            </a:r>
            <a:r>
              <a:rPr lang="en-US" b="1" i="1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Case 2: </a:t>
            </a:r>
            <a:r>
              <a:rPr lang="en-US" dirty="0" smtClean="0"/>
              <a:t>Suppose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 smtClean="0"/>
              <a:t> is some function of velocity, then we can write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F=f(v)</a:t>
            </a:r>
          </a:p>
          <a:p>
            <a:pPr>
              <a:buNone/>
            </a:pPr>
            <a:endParaRPr lang="en-US" b="1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b="1" i="1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dirty="0" smtClean="0">
                <a:ea typeface="Cambria Math" pitchFamily="18" charset="0"/>
              </a:rPr>
              <a:t>and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37" y="1676376"/>
            <a:ext cx="1114425" cy="4476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2089116" y="2990844"/>
            <a:ext cx="3333750" cy="1150944"/>
            <a:chOff x="2089116" y="2990844"/>
            <a:chExt cx="3333750" cy="11509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0759" y="2990844"/>
              <a:ext cx="1152525" cy="676275"/>
            </a:xfrm>
            <a:prstGeom prst="rect">
              <a:avLst/>
            </a:prstGeom>
            <a:noFill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89116" y="3465513"/>
              <a:ext cx="3333750" cy="676275"/>
            </a:xfrm>
            <a:prstGeom prst="rect">
              <a:avLst/>
            </a:prstGeom>
            <a:noFill/>
          </p:spPr>
        </p:pic>
      </p:grp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9116" y="5692806"/>
            <a:ext cx="1924050" cy="7524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idx="1"/>
          </p:nvPr>
        </p:nvSpPr>
        <p:spPr>
          <a:xfrm>
            <a:off x="428625" y="836578"/>
            <a:ext cx="8013753" cy="5549975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In principle this can be solved by integration: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This gives an equation of the form: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If this can be solved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v(t)</a:t>
            </a:r>
            <a:r>
              <a:rPr lang="en-US" dirty="0" smtClean="0"/>
              <a:t>, then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x(t) </a:t>
            </a:r>
            <a:r>
              <a:rPr lang="en-US" dirty="0" smtClean="0"/>
              <a:t>can be obtained by integration.</a:t>
            </a:r>
          </a:p>
          <a:p>
            <a:pPr eaLnBrk="1" hangingPunct="1">
              <a:buNone/>
            </a:pPr>
            <a:r>
              <a:rPr lang="en-US" dirty="0" smtClean="0"/>
              <a:t>  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Works for simple cases like when: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1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1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2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3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3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3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3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3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3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3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3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3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3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0" name="Rectangle 6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2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4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4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51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53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57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5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59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6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61" name="Rectangle 12"/>
          <p:cNvSpPr>
            <a:spLocks noChangeArrowheads="1"/>
          </p:cNvSpPr>
          <p:nvPr/>
        </p:nvSpPr>
        <p:spPr bwMode="auto">
          <a:xfrm>
            <a:off x="0" y="1228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63" name="Rectangle 15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6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6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67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69" name="Rectangle 9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7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71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7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47174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3986" y="1347759"/>
            <a:ext cx="2686050" cy="93345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6551" y="2959101"/>
            <a:ext cx="1924050" cy="54292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6350" y="5656293"/>
            <a:ext cx="2047875" cy="409575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Slide Number Placeholder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7715250" cy="5857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 A bullet is fired straight up with initial velocity    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US" dirty="0" smtClean="0"/>
              <a:t> How long will it take to land?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                          .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0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11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13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15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17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18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19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2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24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25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26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2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28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2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0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2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4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39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41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43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45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46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48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9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6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59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3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68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9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70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72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74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76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78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80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8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84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87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89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1292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0819" y="1338240"/>
            <a:ext cx="314325" cy="4476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0" name="Group 139"/>
          <p:cNvGrpSpPr/>
          <p:nvPr/>
        </p:nvGrpSpPr>
        <p:grpSpPr>
          <a:xfrm>
            <a:off x="811161" y="1931967"/>
            <a:ext cx="5367411" cy="4738737"/>
            <a:chOff x="811161" y="1931967"/>
            <a:chExt cx="5367411" cy="4738737"/>
          </a:xfrm>
        </p:grpSpPr>
        <p:grpSp>
          <p:nvGrpSpPr>
            <p:cNvPr id="138" name="Group 137"/>
            <p:cNvGrpSpPr/>
            <p:nvPr/>
          </p:nvGrpSpPr>
          <p:grpSpPr>
            <a:xfrm>
              <a:off x="811161" y="1931967"/>
              <a:ext cx="5257872" cy="2395560"/>
              <a:chOff x="811161" y="1931967"/>
              <a:chExt cx="5257872" cy="2395560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1551000" y="1931967"/>
                <a:ext cx="4518033" cy="857256"/>
                <a:chOff x="1952643" y="1931967"/>
                <a:chExt cx="4518033" cy="857256"/>
              </a:xfrm>
            </p:grpSpPr>
            <p:pic>
              <p:nvPicPr>
                <p:cNvPr id="409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952643" y="2370123"/>
                  <a:ext cx="3933825" cy="41910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08" name="Group 107"/>
                <p:cNvGrpSpPr/>
                <p:nvPr/>
              </p:nvGrpSpPr>
              <p:grpSpPr>
                <a:xfrm>
                  <a:off x="6068240" y="1931967"/>
                  <a:ext cx="402436" cy="730260"/>
                  <a:chOff x="5411799" y="1931967"/>
                  <a:chExt cx="402436" cy="730260"/>
                </a:xfrm>
              </p:grpSpPr>
              <p:cxnSp>
                <p:nvCxnSpPr>
                  <p:cNvPr id="103" name="Straight Arrow Connector 102"/>
                  <p:cNvCxnSpPr/>
                  <p:nvPr/>
                </p:nvCxnSpPr>
                <p:spPr>
                  <a:xfrm rot="5400000" flipH="1" flipV="1">
                    <a:off x="5559041" y="2407033"/>
                    <a:ext cx="510388" cy="0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4102" name="Picture 6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11799" y="1931967"/>
                    <a:ext cx="371475" cy="381000"/>
                  </a:xfrm>
                  <a:prstGeom prst="rect">
                    <a:avLst/>
                  </a:prstGeom>
                  <a:noFill/>
                </p:spPr>
              </p:pic>
            </p:grpSp>
          </p:grpSp>
          <p:pic>
            <p:nvPicPr>
              <p:cNvPr id="4107" name="Picture 11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358856" y="3575052"/>
                <a:ext cx="2143125" cy="752475"/>
              </a:xfrm>
              <a:prstGeom prst="rect">
                <a:avLst/>
              </a:prstGeom>
              <a:noFill/>
            </p:spPr>
          </p:pic>
          <p:pic>
            <p:nvPicPr>
              <p:cNvPr id="4122" name="Picture 2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11161" y="2990844"/>
                <a:ext cx="2943225" cy="419100"/>
              </a:xfrm>
              <a:prstGeom prst="rect">
                <a:avLst/>
              </a:prstGeom>
              <a:noFill/>
            </p:spPr>
          </p:pic>
        </p:grpSp>
        <p:grpSp>
          <p:nvGrpSpPr>
            <p:cNvPr id="139" name="Group 138"/>
            <p:cNvGrpSpPr/>
            <p:nvPr/>
          </p:nvGrpSpPr>
          <p:grpSpPr>
            <a:xfrm>
              <a:off x="920700" y="4524390"/>
              <a:ext cx="5257872" cy="2146314"/>
              <a:chOff x="920700" y="4524390"/>
              <a:chExt cx="5257872" cy="2146314"/>
            </a:xfrm>
          </p:grpSpPr>
          <p:pic>
            <p:nvPicPr>
              <p:cNvPr id="4116" name="Picture 2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63897" y="5546754"/>
                <a:ext cx="3114675" cy="1123950"/>
              </a:xfrm>
              <a:prstGeom prst="rect">
                <a:avLst/>
              </a:prstGeom>
              <a:noFill/>
            </p:spPr>
          </p:pic>
          <p:pic>
            <p:nvPicPr>
              <p:cNvPr id="4125" name="Picture 29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920700" y="4614888"/>
                <a:ext cx="1866900" cy="676275"/>
              </a:xfrm>
              <a:prstGeom prst="rect">
                <a:avLst/>
              </a:prstGeom>
              <a:noFill/>
            </p:spPr>
          </p:pic>
          <p:pic>
            <p:nvPicPr>
              <p:cNvPr id="4128" name="Picture 32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65492" y="4524390"/>
                <a:ext cx="2647950" cy="81915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Slide Number Placeholder 1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26" name="Right Arrow 125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7715250" cy="5857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Turns out to be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5" name="Group 124"/>
          <p:cNvGrpSpPr/>
          <p:nvPr/>
        </p:nvGrpSpPr>
        <p:grpSpPr>
          <a:xfrm>
            <a:off x="1468395" y="1822428"/>
            <a:ext cx="5488014" cy="4389492"/>
            <a:chOff x="1468395" y="1822428"/>
            <a:chExt cx="5488014" cy="4389492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68395" y="1822428"/>
              <a:ext cx="4162425" cy="1133475"/>
            </a:xfrm>
            <a:prstGeom prst="rect">
              <a:avLst/>
            </a:prstGeom>
            <a:noFill/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63785" y="3027357"/>
              <a:ext cx="4133850" cy="1228725"/>
            </a:xfrm>
            <a:prstGeom prst="rect">
              <a:avLst/>
            </a:prstGeom>
            <a:noFill/>
          </p:spPr>
        </p:pic>
        <p:pic>
          <p:nvPicPr>
            <p:cNvPr id="308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3584" y="4414851"/>
              <a:ext cx="3552825" cy="1228725"/>
            </a:xfrm>
            <a:prstGeom prst="rect">
              <a:avLst/>
            </a:prstGeom>
            <a:noFill/>
          </p:spPr>
        </p:pic>
        <p:pic>
          <p:nvPicPr>
            <p:cNvPr id="3085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2603" y="5802345"/>
              <a:ext cx="2133600" cy="409575"/>
            </a:xfrm>
            <a:prstGeom prst="rect">
              <a:avLst/>
            </a:prstGeom>
            <a:noFill/>
          </p:spPr>
        </p:pic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119" name="Right Arrow 11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2" name="Group 131"/>
          <p:cNvGrpSpPr/>
          <p:nvPr/>
        </p:nvGrpSpPr>
        <p:grpSpPr>
          <a:xfrm>
            <a:off x="628596" y="1142979"/>
            <a:ext cx="6719916" cy="4732392"/>
            <a:chOff x="628596" y="1142979"/>
            <a:chExt cx="6719916" cy="4732392"/>
          </a:xfrm>
        </p:grpSpPr>
        <p:pic>
          <p:nvPicPr>
            <p:cNvPr id="5324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39778" y="1142979"/>
              <a:ext cx="3324225" cy="752475"/>
            </a:xfrm>
            <a:prstGeom prst="rect">
              <a:avLst/>
            </a:prstGeom>
            <a:noFill/>
          </p:spPr>
        </p:pic>
        <p:pic>
          <p:nvPicPr>
            <p:cNvPr id="532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577" y="2135181"/>
              <a:ext cx="2076450" cy="819150"/>
            </a:xfrm>
            <a:prstGeom prst="rect">
              <a:avLst/>
            </a:prstGeom>
            <a:noFill/>
          </p:spPr>
        </p:pic>
        <p:pic>
          <p:nvPicPr>
            <p:cNvPr id="532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596" y="3275016"/>
              <a:ext cx="2019300" cy="409575"/>
            </a:xfrm>
            <a:prstGeom prst="rect">
              <a:avLst/>
            </a:prstGeom>
            <a:noFill/>
          </p:spPr>
        </p:pic>
        <p:pic>
          <p:nvPicPr>
            <p:cNvPr id="53257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71681" y="3892569"/>
              <a:ext cx="2105025" cy="923925"/>
            </a:xfrm>
            <a:prstGeom prst="rect">
              <a:avLst/>
            </a:prstGeom>
            <a:noFill/>
          </p:spPr>
        </p:pic>
        <p:pic>
          <p:nvPicPr>
            <p:cNvPr id="53260" name="Picture 1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09837" y="5199096"/>
              <a:ext cx="4638675" cy="676275"/>
            </a:xfrm>
            <a:prstGeom prst="rect">
              <a:avLst/>
            </a:prstGeom>
            <a:noFill/>
          </p:spPr>
        </p:pic>
      </p:grp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Slide Number Placeholder 1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28" name="Right Arrow 127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555570" y="1128681"/>
            <a:ext cx="5997576" cy="2622573"/>
            <a:chOff x="555570" y="1128681"/>
            <a:chExt cx="5997576" cy="2622573"/>
          </a:xfrm>
        </p:grpSpPr>
        <p:pic>
          <p:nvPicPr>
            <p:cNvPr id="55297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596" y="1128681"/>
              <a:ext cx="5924550" cy="409575"/>
            </a:xfrm>
            <a:prstGeom prst="rect">
              <a:avLst/>
            </a:prstGeom>
            <a:noFill/>
          </p:spPr>
        </p:pic>
        <p:pic>
          <p:nvPicPr>
            <p:cNvPr id="55303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24015" y="1592250"/>
              <a:ext cx="4143375" cy="923925"/>
            </a:xfrm>
            <a:prstGeom prst="rect">
              <a:avLst/>
            </a:prstGeom>
            <a:noFill/>
          </p:spPr>
        </p:pic>
        <p:pic>
          <p:nvPicPr>
            <p:cNvPr id="55306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5570" y="2808279"/>
              <a:ext cx="2743200" cy="942975"/>
            </a:xfrm>
            <a:prstGeom prst="rect">
              <a:avLst/>
            </a:prstGeom>
            <a:noFill/>
          </p:spPr>
        </p:pic>
      </p:grp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6" name="Group 155"/>
          <p:cNvGrpSpPr/>
          <p:nvPr/>
        </p:nvGrpSpPr>
        <p:grpSpPr>
          <a:xfrm>
            <a:off x="519057" y="3940182"/>
            <a:ext cx="6081732" cy="2484456"/>
            <a:chOff x="519057" y="3940182"/>
            <a:chExt cx="6081732" cy="2484456"/>
          </a:xfrm>
        </p:grpSpPr>
        <p:pic>
          <p:nvPicPr>
            <p:cNvPr id="55309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9057" y="3940182"/>
              <a:ext cx="1514475" cy="409575"/>
            </a:xfrm>
            <a:prstGeom prst="rect">
              <a:avLst/>
            </a:prstGeom>
            <a:noFill/>
          </p:spPr>
        </p:pic>
        <p:grpSp>
          <p:nvGrpSpPr>
            <p:cNvPr id="155" name="Group 154"/>
            <p:cNvGrpSpPr/>
            <p:nvPr/>
          </p:nvGrpSpPr>
          <p:grpSpPr>
            <a:xfrm>
              <a:off x="1943064" y="4122747"/>
              <a:ext cx="4657725" cy="2301891"/>
              <a:chOff x="1943064" y="4122747"/>
              <a:chExt cx="4657725" cy="2301891"/>
            </a:xfrm>
          </p:grpSpPr>
          <p:pic>
            <p:nvPicPr>
              <p:cNvPr id="55312" name="Picture 1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43064" y="4122747"/>
                <a:ext cx="4657725" cy="1085850"/>
              </a:xfrm>
              <a:prstGeom prst="rect">
                <a:avLst/>
              </a:prstGeom>
              <a:noFill/>
            </p:spPr>
          </p:pic>
          <p:pic>
            <p:nvPicPr>
              <p:cNvPr id="55321" name="Picture 25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25629" y="5291163"/>
                <a:ext cx="3810000" cy="113347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Slide Number Placeholder 1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49" name="Right Arrow 148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7715250" cy="58578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Does this give the same answer?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If      is very small, then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1161" y="1201707"/>
            <a:ext cx="3648075" cy="1228725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6607" y="3173409"/>
            <a:ext cx="295275" cy="447675"/>
          </a:xfrm>
          <a:prstGeom prst="rect">
            <a:avLst/>
          </a:prstGeom>
          <a:noFill/>
        </p:spPr>
      </p:pic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2016090" y="3757617"/>
            <a:ext cx="3913188" cy="2555910"/>
            <a:chOff x="2016090" y="3757617"/>
            <a:chExt cx="3913188" cy="2555910"/>
          </a:xfrm>
        </p:grpSpPr>
        <p:pic>
          <p:nvPicPr>
            <p:cNvPr id="5735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16090" y="3757617"/>
              <a:ext cx="3676650" cy="1228725"/>
            </a:xfrm>
            <a:prstGeom prst="rect">
              <a:avLst/>
            </a:prstGeom>
            <a:noFill/>
          </p:spPr>
        </p:pic>
        <p:pic>
          <p:nvPicPr>
            <p:cNvPr id="57357" name="Picture 1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2603" y="5180052"/>
              <a:ext cx="3876675" cy="1133475"/>
            </a:xfrm>
            <a:prstGeom prst="rect">
              <a:avLst/>
            </a:prstGeom>
            <a:noFill/>
          </p:spPr>
        </p:pic>
      </p:grp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Slide Number Placeholder 1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7715250" cy="5857875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dirty="0" smtClean="0"/>
              <a:t>How high does it go?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We could integrate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v(t) </a:t>
            </a:r>
            <a:r>
              <a:rPr lang="en-US" dirty="0" smtClean="0"/>
              <a:t>to obtain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x(t) </a:t>
            </a:r>
            <a:r>
              <a:rPr lang="en-US" dirty="0" smtClean="0"/>
              <a:t>and substitute in the value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 smtClean="0"/>
              <a:t>  we just obtained.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Or, we can solve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dirty="0" smtClean="0"/>
              <a:t>   as a function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 directly: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In this case: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Slide Number Placeholder 1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33" name="Right Arrow 132"/>
          <p:cNvSpPr/>
          <p:nvPr/>
        </p:nvSpPr>
        <p:spPr>
          <a:xfrm>
            <a:off x="8718635" y="6432594"/>
            <a:ext cx="380977" cy="39211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774648" y="2735253"/>
            <a:ext cx="4381560" cy="1719276"/>
            <a:chOff x="774648" y="2735253"/>
            <a:chExt cx="4381560" cy="1719276"/>
          </a:xfrm>
        </p:grpSpPr>
        <p:pic>
          <p:nvPicPr>
            <p:cNvPr id="5939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4233" y="2735253"/>
              <a:ext cx="4371975" cy="752475"/>
            </a:xfrm>
            <a:prstGeom prst="rect">
              <a:avLst/>
            </a:prstGeom>
            <a:noFill/>
          </p:spPr>
        </p:pic>
        <p:pic>
          <p:nvPicPr>
            <p:cNvPr id="6145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648" y="3721104"/>
              <a:ext cx="2305050" cy="733425"/>
            </a:xfrm>
            <a:prstGeom prst="rect">
              <a:avLst/>
            </a:prstGeom>
            <a:noFill/>
          </p:spPr>
        </p:pic>
      </p:grp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193196"/>
            <a:ext cx="3457575" cy="923925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Slide Number Placeholder 1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7644" y="1016732"/>
            <a:ext cx="3248025" cy="112395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7724" y="2204864"/>
            <a:ext cx="3181350" cy="809625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9732" y="3320988"/>
            <a:ext cx="2562225" cy="885825"/>
          </a:xfrm>
          <a:prstGeom prst="rect">
            <a:avLst/>
          </a:prstGeom>
          <a:noFill/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1740" y="4653136"/>
            <a:ext cx="2771775" cy="885825"/>
          </a:xfrm>
          <a:prstGeom prst="rect">
            <a:avLst/>
          </a:prstGeom>
          <a:noFill/>
        </p:spPr>
      </p:pic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28625" y="968375"/>
            <a:ext cx="8229600" cy="56753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Here’s another way: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 Push on two objects with the same force.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The ratio of </a:t>
            </a:r>
            <a:r>
              <a:rPr lang="en-US" u="sng" dirty="0" smtClean="0"/>
              <a:t>their masses</a:t>
            </a:r>
            <a:r>
              <a:rPr lang="en-US" dirty="0" smtClean="0"/>
              <a:t> is defined as the ratio of </a:t>
            </a:r>
            <a:r>
              <a:rPr lang="en-US" u="sng" dirty="0" smtClean="0"/>
              <a:t>their velocities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One way to make sure they get the same force is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3</a:t>
            </a:r>
            <a:r>
              <a:rPr lang="en-US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399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03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0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0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09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1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6415" name="Rectangle 20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910152" y="4268799"/>
            <a:ext cx="2001823" cy="647700"/>
            <a:chOff x="4910152" y="4268799"/>
            <a:chExt cx="2001823" cy="647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21338" y="4268799"/>
              <a:ext cx="1023942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4" name="Group 63"/>
            <p:cNvGrpSpPr/>
            <p:nvPr/>
          </p:nvGrpSpPr>
          <p:grpSpPr>
            <a:xfrm>
              <a:off x="4910152" y="4268799"/>
              <a:ext cx="684212" cy="647700"/>
              <a:chOff x="4751388" y="4329113"/>
              <a:chExt cx="684212" cy="647700"/>
            </a:xfrm>
          </p:grpSpPr>
          <p:sp>
            <p:nvSpPr>
              <p:cNvPr id="65" name="Oval 35"/>
              <p:cNvSpPr>
                <a:spLocks noChangeArrowheads="1"/>
              </p:cNvSpPr>
              <p:nvPr/>
            </p:nvSpPr>
            <p:spPr bwMode="auto">
              <a:xfrm>
                <a:off x="4751388" y="4329113"/>
                <a:ext cx="684212" cy="64770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folHlink">
                      <a:alpha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pic>
            <p:nvPicPr>
              <p:cNvPr id="66" name="Picture 1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973643" y="4451364"/>
                <a:ext cx="295275" cy="304800"/>
              </a:xfrm>
              <a:prstGeom prst="rect">
                <a:avLst/>
              </a:prstGeom>
              <a:noFill/>
            </p:spPr>
          </p:pic>
        </p:grpSp>
        <p:grpSp>
          <p:nvGrpSpPr>
            <p:cNvPr id="67" name="Group 66"/>
            <p:cNvGrpSpPr/>
            <p:nvPr/>
          </p:nvGrpSpPr>
          <p:grpSpPr>
            <a:xfrm>
              <a:off x="6480175" y="4378338"/>
              <a:ext cx="431800" cy="431800"/>
              <a:chOff x="6480175" y="4437063"/>
              <a:chExt cx="431800" cy="431800"/>
            </a:xfrm>
          </p:grpSpPr>
          <p:sp>
            <p:nvSpPr>
              <p:cNvPr id="68" name="Oval 37"/>
              <p:cNvSpPr>
                <a:spLocks noChangeArrowheads="1"/>
              </p:cNvSpPr>
              <p:nvPr/>
            </p:nvSpPr>
            <p:spPr bwMode="auto">
              <a:xfrm>
                <a:off x="6480175" y="4437063"/>
                <a:ext cx="431800" cy="43180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folHlink">
                      <a:alpha val="75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pic>
            <p:nvPicPr>
              <p:cNvPr id="69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577044" y="4487877"/>
                <a:ext cx="295275" cy="3048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89" name="Group 88"/>
          <p:cNvGrpSpPr/>
          <p:nvPr/>
        </p:nvGrpSpPr>
        <p:grpSpPr>
          <a:xfrm>
            <a:off x="3732201" y="5546754"/>
            <a:ext cx="4394295" cy="657234"/>
            <a:chOff x="3732201" y="5546754"/>
            <a:chExt cx="4394295" cy="65723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00617" y="5546754"/>
              <a:ext cx="2336832" cy="542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0" name="Group 69"/>
            <p:cNvGrpSpPr/>
            <p:nvPr/>
          </p:nvGrpSpPr>
          <p:grpSpPr>
            <a:xfrm>
              <a:off x="7054884" y="5656293"/>
              <a:ext cx="1071612" cy="431800"/>
              <a:chOff x="7380288" y="5734050"/>
              <a:chExt cx="1071612" cy="431800"/>
            </a:xfrm>
          </p:grpSpPr>
          <p:grpSp>
            <p:nvGrpSpPr>
              <p:cNvPr id="71" name="Group 51"/>
              <p:cNvGrpSpPr/>
              <p:nvPr/>
            </p:nvGrpSpPr>
            <p:grpSpPr>
              <a:xfrm>
                <a:off x="7380294" y="5734050"/>
                <a:ext cx="792163" cy="431800"/>
                <a:chOff x="7380294" y="5734050"/>
                <a:chExt cx="792163" cy="431800"/>
              </a:xfrm>
            </p:grpSpPr>
            <p:grpSp>
              <p:nvGrpSpPr>
                <p:cNvPr id="73" name="Group 43"/>
                <p:cNvGrpSpPr>
                  <a:grpSpLocks/>
                </p:cNvGrpSpPr>
                <p:nvPr/>
              </p:nvGrpSpPr>
              <p:grpSpPr bwMode="auto">
                <a:xfrm>
                  <a:off x="7380294" y="5734050"/>
                  <a:ext cx="792163" cy="431800"/>
                  <a:chOff x="3266" y="3544"/>
                  <a:chExt cx="499" cy="272"/>
                </a:xfrm>
              </p:grpSpPr>
              <p:sp>
                <p:nvSpPr>
                  <p:cNvPr id="75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3266" y="3544"/>
                    <a:ext cx="272" cy="27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folHlink">
                          <a:alpha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38" y="3680"/>
                    <a:ext cx="227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 type="triangle" w="med" len="med"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74" name="Picture 4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7456527" y="5765832"/>
                  <a:ext cx="295275" cy="3048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72" name="Picture 7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223300" y="5802345"/>
                <a:ext cx="228600" cy="304800"/>
              </a:xfrm>
              <a:prstGeom prst="rect">
                <a:avLst/>
              </a:prstGeom>
              <a:noFill/>
            </p:spPr>
          </p:pic>
        </p:grpSp>
        <p:grpSp>
          <p:nvGrpSpPr>
            <p:cNvPr id="77" name="Group 76"/>
            <p:cNvGrpSpPr/>
            <p:nvPr/>
          </p:nvGrpSpPr>
          <p:grpSpPr>
            <a:xfrm>
              <a:off x="3732201" y="5556288"/>
              <a:ext cx="1314468" cy="647700"/>
              <a:chOff x="3294045" y="5619780"/>
              <a:chExt cx="1314468" cy="647700"/>
            </a:xfrm>
          </p:grpSpPr>
          <p:grpSp>
            <p:nvGrpSpPr>
              <p:cNvPr id="78" name="Group 50"/>
              <p:cNvGrpSpPr/>
              <p:nvPr/>
            </p:nvGrpSpPr>
            <p:grpSpPr>
              <a:xfrm>
                <a:off x="3492500" y="5619780"/>
                <a:ext cx="1116013" cy="647700"/>
                <a:chOff x="3492500" y="5624513"/>
                <a:chExt cx="1116013" cy="647700"/>
              </a:xfrm>
            </p:grpSpPr>
            <p:grpSp>
              <p:nvGrpSpPr>
                <p:cNvPr id="80" name="Group 44"/>
                <p:cNvGrpSpPr>
                  <a:grpSpLocks/>
                </p:cNvGrpSpPr>
                <p:nvPr/>
              </p:nvGrpSpPr>
              <p:grpSpPr bwMode="auto">
                <a:xfrm>
                  <a:off x="3492500" y="5624513"/>
                  <a:ext cx="1116013" cy="647700"/>
                  <a:chOff x="816" y="3476"/>
                  <a:chExt cx="703" cy="408"/>
                </a:xfrm>
              </p:grpSpPr>
              <p:sp>
                <p:nvSpPr>
                  <p:cNvPr id="82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1088" y="3476"/>
                    <a:ext cx="431" cy="40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1"/>
                      </a:gs>
                      <a:gs pos="100000">
                        <a:schemeClr val="folHlink">
                          <a:alpha val="75000"/>
                        </a:schemeClr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" y="3657"/>
                    <a:ext cx="27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80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81" name="Picture 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133844" y="5765832"/>
                  <a:ext cx="295275" cy="30480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79" name="Picture 10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294045" y="5729319"/>
                <a:ext cx="219075" cy="3048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7715250" cy="5857875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 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that are functions of position.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</a:p>
          <a:p>
            <a:pPr marL="342900" indent="-342900">
              <a:buNone/>
            </a:pPr>
            <a:r>
              <a:rPr lang="en-US" dirty="0" smtClean="0"/>
              <a:t>                  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1. </a:t>
            </a:r>
            <a:r>
              <a:rPr lang="en-US" dirty="0" smtClean="0"/>
              <a:t>Constant forces.</a:t>
            </a:r>
          </a:p>
          <a:p>
            <a:pPr marL="342900" indent="-342900">
              <a:buNone/>
            </a:pPr>
            <a:r>
              <a:rPr lang="en-US" dirty="0" smtClean="0"/>
              <a:t>                  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2. </a:t>
            </a:r>
            <a:r>
              <a:rPr lang="en-US" dirty="0" smtClean="0"/>
              <a:t>Spring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F= –k x.</a:t>
            </a:r>
          </a:p>
          <a:p>
            <a:pPr marL="342900" indent="-342900">
              <a:buNone/>
            </a:pPr>
            <a:r>
              <a:rPr lang="en-US" dirty="0" smtClean="0"/>
              <a:t>                   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3. </a:t>
            </a:r>
            <a:r>
              <a:rPr lang="en-US" dirty="0" smtClean="0"/>
              <a:t>Gravity                  (or electrostatics).</a:t>
            </a:r>
          </a:p>
          <a:p>
            <a:pPr marL="342900" indent="-342900">
              <a:buNone/>
            </a:pPr>
            <a:r>
              <a:rPr lang="en-US" i="1" dirty="0" smtClean="0">
                <a:ea typeface="Cambria Math" pitchFamily="18" charset="0"/>
              </a:rPr>
              <a:t>                         </a:t>
            </a:r>
            <a:r>
              <a:rPr lang="en-US" dirty="0" smtClean="0">
                <a:ea typeface="Cambria Math" pitchFamily="18" charset="0"/>
              </a:rPr>
              <a:t>Others?</a:t>
            </a:r>
          </a:p>
          <a:p>
            <a:pPr marL="342900" indent="-342900">
              <a:buNone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We rearrange                as follows: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9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6610" y="2620962"/>
            <a:ext cx="1304925" cy="771525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46" name="Group 145"/>
          <p:cNvGrpSpPr/>
          <p:nvPr/>
        </p:nvGrpSpPr>
        <p:grpSpPr>
          <a:xfrm>
            <a:off x="1504908" y="4159260"/>
            <a:ext cx="5278446" cy="2212995"/>
            <a:chOff x="1504908" y="4159260"/>
            <a:chExt cx="5278446" cy="2212995"/>
          </a:xfrm>
        </p:grpSpPr>
        <p:pic>
          <p:nvPicPr>
            <p:cNvPr id="136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19376" y="4159260"/>
              <a:ext cx="1114425" cy="447675"/>
            </a:xfrm>
            <a:prstGeom prst="rect">
              <a:avLst/>
            </a:prstGeom>
            <a:noFill/>
          </p:spPr>
        </p:pic>
        <p:pic>
          <p:nvPicPr>
            <p:cNvPr id="6144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25629" y="4633929"/>
              <a:ext cx="4657725" cy="752475"/>
            </a:xfrm>
            <a:prstGeom prst="rect">
              <a:avLst/>
            </a:prstGeom>
            <a:noFill/>
          </p:spPr>
        </p:pic>
        <p:pic>
          <p:nvPicPr>
            <p:cNvPr id="61450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4908" y="5619780"/>
              <a:ext cx="3486150" cy="752475"/>
            </a:xfrm>
            <a:prstGeom prst="rect">
              <a:avLst/>
            </a:prstGeom>
            <a:noFill/>
          </p:spPr>
        </p:pic>
      </p:grp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395536" y="800708"/>
            <a:ext cx="8415397" cy="5857875"/>
          </a:xfrm>
        </p:spPr>
        <p:txBody>
          <a:bodyPr/>
          <a:lstStyle/>
          <a:p>
            <a:pPr marL="342900" indent="-342900">
              <a:buNone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If we could find a function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V(x)</a:t>
            </a:r>
            <a:r>
              <a:rPr lang="en-US" dirty="0" smtClean="0">
                <a:ea typeface="Cambria Math" pitchFamily="18" charset="0"/>
              </a:rPr>
              <a:t> such that:</a:t>
            </a:r>
          </a:p>
          <a:p>
            <a:pPr marL="342900" indent="-342900">
              <a:buNone/>
            </a:pPr>
            <a:r>
              <a:rPr lang="en-US" dirty="0" smtClean="0">
                <a:ea typeface="Cambria Math" pitchFamily="18" charset="0"/>
              </a:rPr>
              <a:t>    then we would have:</a:t>
            </a:r>
          </a:p>
          <a:p>
            <a:pPr marL="342900" indent="-342900">
              <a:buNone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>
                <a:ea typeface="Cambria Math" pitchFamily="18" charset="0"/>
              </a:rPr>
              <a:t>Which is easy to integrate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We call:</a:t>
            </a:r>
          </a:p>
          <a:p>
            <a:pPr eaLnBrk="1" hangingPunct="1">
              <a:buNone/>
            </a:pPr>
            <a:r>
              <a:rPr lang="en-US" dirty="0" smtClean="0"/>
              <a:t>                                </a:t>
            </a:r>
            <a:r>
              <a:rPr lang="en-US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the kinetic energy.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the potential energy.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</a:t>
            </a:r>
            <a:r>
              <a:rPr lang="en-US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the total (mechanical) energy.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1" name="Group 160"/>
          <p:cNvGrpSpPr/>
          <p:nvPr/>
        </p:nvGrpSpPr>
        <p:grpSpPr>
          <a:xfrm>
            <a:off x="2163741" y="4487877"/>
            <a:ext cx="838200" cy="1577991"/>
            <a:chOff x="2163741" y="4487877"/>
            <a:chExt cx="838200" cy="1577991"/>
          </a:xfrm>
        </p:grpSpPr>
        <p:pic>
          <p:nvPicPr>
            <p:cNvPr id="62480" name="Picture 16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63741" y="4487877"/>
              <a:ext cx="838200" cy="7429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62484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0759" y="5656293"/>
              <a:ext cx="200025" cy="4095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54" name="Slide Number Placeholder 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806" y="1165194"/>
            <a:ext cx="1676400" cy="752475"/>
          </a:xfrm>
          <a:prstGeom prst="rect">
            <a:avLst/>
          </a:prstGeom>
          <a:noFill/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1740" y="1712889"/>
            <a:ext cx="3086100" cy="752475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9772" y="3356992"/>
            <a:ext cx="2419350" cy="74295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3748" y="5157192"/>
            <a:ext cx="628650" cy="409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4" y="836577"/>
            <a:ext cx="8415397" cy="5805567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In principle, we could solve for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v </a:t>
            </a:r>
            <a:r>
              <a:rPr lang="en-US" dirty="0" smtClean="0">
                <a:ea typeface="Cambria Math" pitchFamily="18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None/>
            </a:pPr>
            <a:endParaRPr lang="en-US" dirty="0" smtClean="0">
              <a:ea typeface="Cambria Math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Only makes sense when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E &gt; V(x)  </a:t>
            </a:r>
            <a:r>
              <a:rPr lang="en-US" dirty="0" smtClean="0">
                <a:ea typeface="Cambria Math" pitchFamily="18" charset="0"/>
              </a:rPr>
              <a:t>which defines the </a:t>
            </a:r>
            <a:r>
              <a:rPr lang="en-US" u="sng" dirty="0" smtClean="0">
                <a:ea typeface="Cambria Math" pitchFamily="18" charset="0"/>
              </a:rPr>
              <a:t>allowed ranges of </a:t>
            </a:r>
            <a:r>
              <a:rPr lang="en-US" i="1" u="sng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>
                <a:ea typeface="Cambria Math" pitchFamily="18" charset="0"/>
              </a:rPr>
              <a:t>.</a:t>
            </a:r>
            <a:r>
              <a:rPr lang="en-US" dirty="0" smtClean="0"/>
              <a:t> </a:t>
            </a: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4279896" y="2333610"/>
            <a:ext cx="1314468" cy="4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Slide Number Placeholder 1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1983" y="1201707"/>
            <a:ext cx="2809875" cy="11334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3403584" y="2771766"/>
            <a:ext cx="4686300" cy="3870378"/>
            <a:chOff x="7875" y="3319461"/>
            <a:chExt cx="4686300" cy="3870378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1622" y="3319461"/>
              <a:ext cx="2981325" cy="1133475"/>
            </a:xfrm>
            <a:prstGeom prst="rect">
              <a:avLst/>
            </a:prstGeom>
            <a:noFill/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74648" y="4602195"/>
              <a:ext cx="2933700" cy="1200150"/>
            </a:xfrm>
            <a:prstGeom prst="rect">
              <a:avLst/>
            </a:prstGeom>
            <a:noFill/>
          </p:spPr>
        </p:pic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75" y="5923014"/>
              <a:ext cx="4686300" cy="1266825"/>
            </a:xfrm>
            <a:prstGeom prst="rect">
              <a:avLst/>
            </a:prstGeom>
            <a:noFill/>
          </p:spPr>
        </p:pic>
      </p:grp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idx="1"/>
          </p:nvPr>
        </p:nvSpPr>
        <p:spPr>
          <a:xfrm>
            <a:off x="428624" y="836577"/>
            <a:ext cx="8415397" cy="573254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Some important examples…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>
                <a:ea typeface="Cambria Math" pitchFamily="18" charset="0"/>
              </a:rPr>
              <a:t>Very useful since any potential energy function that has a minimum at     can be written as</a:t>
            </a:r>
            <a:endParaRPr lang="en-US" dirty="0" smtClean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7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39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1" name="Rectangle 2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2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3" name="Rectangle 2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48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4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0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2" name="Rectangle 1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3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4" name="Rectangle 17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6" name="Rectangle 20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58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3" name="Rectangle 1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5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7" name="Rectangle 18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6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0" name="Rectangle 2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2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7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7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0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3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7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0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2" name="Rectangle 2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4" name="Rectangle 2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6" name="Rectangle 32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298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0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2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4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0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08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3" name="Rectangle 14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6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18" name="Rectangle 20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19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0" name="Rectangle 2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2" name="Rectangle 2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3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4" name="Rectangle 2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5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6" name="Rectangle 32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327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52329" name="Rectangle 35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1724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3525" y="1493811"/>
            <a:ext cx="2057400" cy="676275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4305" y="1566837"/>
            <a:ext cx="3009900" cy="38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19" y="2735253"/>
            <a:ext cx="304800" cy="409575"/>
          </a:xfrm>
          <a:prstGeom prst="rect">
            <a:avLst/>
          </a:prstGeom>
          <a:noFill/>
        </p:spPr>
      </p:pic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2804" y="3197232"/>
            <a:ext cx="4610100" cy="742950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8" name="Group 207"/>
          <p:cNvGrpSpPr/>
          <p:nvPr/>
        </p:nvGrpSpPr>
        <p:grpSpPr>
          <a:xfrm>
            <a:off x="1285830" y="4159260"/>
            <a:ext cx="4038856" cy="1768494"/>
            <a:chOff x="3511295" y="4378338"/>
            <a:chExt cx="4038856" cy="1768494"/>
          </a:xfrm>
        </p:grpSpPr>
        <p:sp>
          <p:nvSpPr>
            <p:cNvPr id="180" name="Freeform 179"/>
            <p:cNvSpPr/>
            <p:nvPr/>
          </p:nvSpPr>
          <p:spPr>
            <a:xfrm>
              <a:off x="3549635" y="4378338"/>
              <a:ext cx="1489465" cy="983232"/>
            </a:xfrm>
            <a:custGeom>
              <a:avLst/>
              <a:gdLst>
                <a:gd name="connsiteX0" fmla="*/ 0 w 694944"/>
                <a:gd name="connsiteY0" fmla="*/ 27432 h 1129284"/>
                <a:gd name="connsiteX1" fmla="*/ 338328 w 694944"/>
                <a:gd name="connsiteY1" fmla="*/ 1124712 h 1129284"/>
                <a:gd name="connsiteX2" fmla="*/ 694944 w 694944"/>
                <a:gd name="connsiteY2" fmla="*/ 0 h 1129284"/>
                <a:gd name="connsiteX3" fmla="*/ 694944 w 694944"/>
                <a:gd name="connsiteY3" fmla="*/ 0 h 1129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944" h="1129284">
                  <a:moveTo>
                    <a:pt x="0" y="27432"/>
                  </a:moveTo>
                  <a:cubicBezTo>
                    <a:pt x="111252" y="578358"/>
                    <a:pt x="222504" y="1129284"/>
                    <a:pt x="338328" y="1124712"/>
                  </a:cubicBezTo>
                  <a:cubicBezTo>
                    <a:pt x="454152" y="1120140"/>
                    <a:pt x="694944" y="0"/>
                    <a:pt x="694944" y="0"/>
                  </a:cubicBezTo>
                  <a:lnTo>
                    <a:pt x="694944" y="0"/>
                  </a:lnTo>
                </a:path>
              </a:pathLst>
            </a:custGeom>
            <a:ln w="19050">
              <a:solidFill>
                <a:schemeClr val="accent2">
                  <a:lumMod val="60000"/>
                  <a:lumOff val="40000"/>
                </a:schemeClr>
              </a:solidFill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3511295" y="4414851"/>
              <a:ext cx="4038856" cy="1731981"/>
              <a:chOff x="3511295" y="4414851"/>
              <a:chExt cx="4038856" cy="1731981"/>
            </a:xfrm>
          </p:grpSpPr>
          <p:grpSp>
            <p:nvGrpSpPr>
              <p:cNvPr id="205" name="Group 204"/>
              <p:cNvGrpSpPr/>
              <p:nvPr/>
            </p:nvGrpSpPr>
            <p:grpSpPr>
              <a:xfrm>
                <a:off x="3511295" y="4414851"/>
                <a:ext cx="2119582" cy="1473216"/>
                <a:chOff x="3511295" y="4414851"/>
                <a:chExt cx="2119582" cy="1473216"/>
              </a:xfrm>
            </p:grpSpPr>
            <p:sp>
              <p:nvSpPr>
                <p:cNvPr id="179" name="Freeform 178"/>
                <p:cNvSpPr/>
                <p:nvPr/>
              </p:nvSpPr>
              <p:spPr>
                <a:xfrm>
                  <a:off x="3511295" y="4414851"/>
                  <a:ext cx="2119582" cy="980109"/>
                </a:xfrm>
                <a:custGeom>
                  <a:avLst/>
                  <a:gdLst>
                    <a:gd name="connsiteX0" fmla="*/ 1801368 w 1801368"/>
                    <a:gd name="connsiteY0" fmla="*/ 109728 h 1088136"/>
                    <a:gd name="connsiteX1" fmla="*/ 576072 w 1801368"/>
                    <a:gd name="connsiteY1" fmla="*/ 1069848 h 1088136"/>
                    <a:gd name="connsiteX2" fmla="*/ 0 w 1801368"/>
                    <a:gd name="connsiteY2" fmla="*/ 0 h 1088136"/>
                    <a:gd name="connsiteX3" fmla="*/ 0 w 1801368"/>
                    <a:gd name="connsiteY3" fmla="*/ 0 h 10881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801368" h="1088136">
                      <a:moveTo>
                        <a:pt x="1801368" y="109728"/>
                      </a:moveTo>
                      <a:cubicBezTo>
                        <a:pt x="1338834" y="598932"/>
                        <a:pt x="876300" y="1088136"/>
                        <a:pt x="576072" y="1069848"/>
                      </a:cubicBezTo>
                      <a:cubicBezTo>
                        <a:pt x="275844" y="1051560"/>
                        <a:pt x="0" y="0"/>
                        <a:pt x="0" y="0"/>
                      </a:cubicBezTo>
                      <a:lnTo>
                        <a:pt x="0" y="0"/>
                      </a:lnTo>
                    </a:path>
                  </a:pathLst>
                </a:cu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2" name="Straight Connector 181"/>
                <p:cNvCxnSpPr>
                  <a:stCxn id="179" idx="1"/>
                </p:cNvCxnSpPr>
                <p:nvPr/>
              </p:nvCxnSpPr>
              <p:spPr>
                <a:xfrm>
                  <a:off x="4189131" y="5378488"/>
                  <a:ext cx="0" cy="25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pic>
              <p:nvPicPr>
                <p:cNvPr id="65549" name="Picture 13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133844" y="5583267"/>
                  <a:ext cx="228600" cy="304800"/>
                </a:xfrm>
                <a:prstGeom prst="rect">
                  <a:avLst/>
                </a:prstGeom>
                <a:noFill/>
              </p:spPr>
            </p:pic>
          </p:grpSp>
          <p:cxnSp>
            <p:nvCxnSpPr>
              <p:cNvPr id="186" name="Curved Connector 185"/>
              <p:cNvCxnSpPr/>
              <p:nvPr/>
            </p:nvCxnSpPr>
            <p:spPr>
              <a:xfrm>
                <a:off x="3951279" y="5437215"/>
                <a:ext cx="620723" cy="547697"/>
              </a:xfrm>
              <a:prstGeom prst="curvedConnector3">
                <a:avLst>
                  <a:gd name="adj1" fmla="val -14817"/>
                </a:avLst>
              </a:prstGeom>
              <a:ln>
                <a:headEnd type="triangl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65554" name="Picture 18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45026" y="5765832"/>
                <a:ext cx="2905125" cy="3810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</p:grp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" name="Picture 116" descr="CA2JZM1F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93000" y="54737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" name="Slide Number Placeholder 1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8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1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6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598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9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600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1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602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604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5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606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7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4608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993726" y="1204893"/>
            <a:ext cx="5581698" cy="4232322"/>
            <a:chOff x="993726" y="1204893"/>
            <a:chExt cx="5581698" cy="4232322"/>
          </a:xfrm>
        </p:grpSpPr>
        <p:pic>
          <p:nvPicPr>
            <p:cNvPr id="5427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8655" y="1204893"/>
              <a:ext cx="1181100" cy="800100"/>
            </a:xfrm>
            <a:prstGeom prst="rect">
              <a:avLst/>
            </a:prstGeom>
            <a:noFill/>
          </p:spPr>
        </p:pic>
        <p:pic>
          <p:nvPicPr>
            <p:cNvPr id="54279" name="Picture 7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93726" y="2397117"/>
              <a:ext cx="3524250" cy="447675"/>
            </a:xfrm>
            <a:prstGeom prst="rect">
              <a:avLst/>
            </a:prstGeom>
            <a:noFill/>
          </p:spPr>
        </p:pic>
        <p:pic>
          <p:nvPicPr>
            <p:cNvPr id="5428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0239" y="3367098"/>
              <a:ext cx="3571875" cy="828675"/>
            </a:xfrm>
            <a:prstGeom prst="rect">
              <a:avLst/>
            </a:prstGeom>
            <a:noFill/>
          </p:spPr>
        </p:pic>
        <p:grpSp>
          <p:nvGrpSpPr>
            <p:cNvPr id="74" name="Group 73"/>
            <p:cNvGrpSpPr/>
            <p:nvPr/>
          </p:nvGrpSpPr>
          <p:grpSpPr>
            <a:xfrm>
              <a:off x="1760499" y="4627590"/>
              <a:ext cx="4814925" cy="809625"/>
              <a:chOff x="1760499" y="4518051"/>
              <a:chExt cx="4814925" cy="809625"/>
            </a:xfrm>
          </p:grpSpPr>
          <p:pic>
            <p:nvPicPr>
              <p:cNvPr id="54285" name="Picture 13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60499" y="4518051"/>
                <a:ext cx="2238375" cy="809625"/>
              </a:xfrm>
              <a:prstGeom prst="rect">
                <a:avLst/>
              </a:prstGeom>
              <a:noFill/>
            </p:spPr>
          </p:pic>
          <p:pic>
            <p:nvPicPr>
              <p:cNvPr id="54288" name="Picture 16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498974" y="4697436"/>
                <a:ext cx="2076450" cy="44767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790575" y="1133475"/>
            <a:ext cx="7669213" cy="5032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second law </a:t>
            </a:r>
            <a:r>
              <a:rPr lang="en-US" dirty="0" smtClean="0"/>
              <a:t>is :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We define the constant of proportionality to be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so that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F=ma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Given units of time, length and mass, this defines the units of force.                   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9317" y="2114532"/>
            <a:ext cx="2733675" cy="752475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428624" y="690525"/>
            <a:ext cx="8451909" cy="606115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Now, consider two very different ways that we use mass: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i="1" dirty="0" smtClean="0"/>
              <a:t>First</a:t>
            </a:r>
            <a:r>
              <a:rPr lang="en-US" dirty="0" smtClean="0"/>
              <a:t> 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F=ma</a:t>
            </a:r>
            <a:r>
              <a:rPr lang="en-US" dirty="0" smtClean="0"/>
              <a:t>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Next, consider a force caused by an </a:t>
            </a:r>
            <a:r>
              <a:rPr lang="en-US" u="sng" dirty="0" smtClean="0"/>
              <a:t>electrostatic charge: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    F </a:t>
            </a:r>
            <a:r>
              <a:rPr lang="en-US" dirty="0" smtClean="0"/>
              <a:t> is proportional to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q₁ </a:t>
            </a:r>
            <a:r>
              <a:rPr lang="en-US" dirty="0" smtClean="0"/>
              <a:t>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q₂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Gravity is similar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     So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is like a gravitational charge.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i="1" dirty="0" smtClean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5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80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1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82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85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87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8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89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90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92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9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9495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7213" y="2698740"/>
            <a:ext cx="2324100" cy="752475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3726" y="5145111"/>
            <a:ext cx="2552700" cy="742950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946116"/>
            <a:ext cx="8229600" cy="514833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/>
              <a:t>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really the same on both sides?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This is known as the </a:t>
            </a:r>
            <a:r>
              <a:rPr lang="en-US" u="sng" dirty="0" smtClean="0"/>
              <a:t>equivalence principle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/>
              <a:t>                            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gravitational mass = inertial mass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>
                <a:ea typeface="Cambria Math" pitchFamily="18" charset="0"/>
              </a:rPr>
              <a:t>Experiments tested this and found it to be </a:t>
            </a:r>
            <a:r>
              <a:rPr lang="en-US" dirty="0" smtClean="0">
                <a:solidFill>
                  <a:srgbClr val="FF0000"/>
                </a:solidFill>
                <a:ea typeface="Cambria Math" pitchFamily="18" charset="0"/>
              </a:rPr>
              <a:t>true</a:t>
            </a:r>
            <a:r>
              <a:rPr lang="en-US" dirty="0" smtClean="0">
                <a:ea typeface="Cambria Math" pitchFamily="18" charset="0"/>
              </a:rPr>
              <a:t> to a </a:t>
            </a:r>
            <a:r>
              <a:rPr lang="en-US" u="sng" dirty="0" smtClean="0">
                <a:ea typeface="Cambria Math" pitchFamily="18" charset="0"/>
              </a:rPr>
              <a:t>high degree of accuracy</a:t>
            </a:r>
            <a:r>
              <a:rPr lang="en-US" dirty="0" smtClean="0">
                <a:ea typeface="Cambria Math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u="sng" dirty="0" smtClean="0">
                <a:ea typeface="Cambria Math" pitchFamily="18" charset="0"/>
              </a:rPr>
              <a:t>General Relativity </a:t>
            </a:r>
            <a:r>
              <a:rPr lang="en-US" dirty="0" smtClean="0">
                <a:ea typeface="Cambria Math" pitchFamily="18" charset="0"/>
              </a:rPr>
              <a:t>resolves this mystery… There really is </a:t>
            </a:r>
            <a:r>
              <a:rPr lang="en-US" u="sng" dirty="0" smtClean="0">
                <a:ea typeface="Cambria Math" pitchFamily="18" charset="0"/>
              </a:rPr>
              <a:t>only one mass</a:t>
            </a:r>
            <a:r>
              <a:rPr lang="en-US" dirty="0" smtClean="0">
                <a:ea typeface="Cambria Math" pitchFamily="18" charset="0"/>
              </a:rPr>
              <a:t>.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7" name="Rectangle 3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4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2" name="Rectangle 12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4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6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7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08" name="Rectangle 2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10" name="Rectangle 24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1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12" name="Rectangle 27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3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14" name="Rectangle 30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1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20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2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0523" name="Rectangle 1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>
          <a:xfrm>
            <a:off x="790575" y="1133475"/>
            <a:ext cx="7669213" cy="536261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Rectilinear Motion</a:t>
            </a:r>
            <a:r>
              <a:rPr lang="en-US" dirty="0" smtClean="0"/>
              <a:t>: </a:t>
            </a:r>
            <a:r>
              <a:rPr lang="en-US" u="sng" dirty="0" smtClean="0"/>
              <a:t>uniform acceleration under a constant force</a:t>
            </a:r>
            <a:r>
              <a:rPr lang="en-US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u="sng" dirty="0" smtClean="0"/>
              <a:t>Motion in a straight line</a:t>
            </a:r>
            <a:r>
              <a:rPr lang="en-US" dirty="0" smtClean="0"/>
              <a:t> (e.g. call it the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x-axis</a:t>
            </a:r>
            <a:r>
              <a:rPr lang="en-US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This is a simple differential equation, but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en-US" dirty="0" smtClean="0"/>
              <a:t> could be arbitrarily complicated.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1742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1169955" y="3538539"/>
            <a:ext cx="5897601" cy="1168416"/>
            <a:chOff x="1169955" y="3465513"/>
            <a:chExt cx="5897601" cy="1168416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69955" y="3465513"/>
              <a:ext cx="1028700" cy="466725"/>
            </a:xfrm>
            <a:prstGeom prst="rect">
              <a:avLst/>
            </a:prstGeom>
            <a:noFill/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0558" y="3530607"/>
              <a:ext cx="1257300" cy="409575"/>
            </a:xfrm>
            <a:prstGeom prst="rect">
              <a:avLst/>
            </a:prstGeom>
            <a:noFill/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3584" y="4224354"/>
              <a:ext cx="1028700" cy="409575"/>
            </a:xfrm>
            <a:prstGeom prst="rect">
              <a:avLst/>
            </a:prstGeom>
            <a:noFill/>
          </p:spPr>
        </p:pic>
        <p:cxnSp>
          <p:nvCxnSpPr>
            <p:cNvPr id="31" name="Straight Arrow Connector 30"/>
            <p:cNvCxnSpPr/>
            <p:nvPr/>
          </p:nvCxnSpPr>
          <p:spPr>
            <a:xfrm>
              <a:off x="2308194" y="3757617"/>
              <a:ext cx="69374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058" name="Picture 1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38454" y="3940182"/>
              <a:ext cx="314325" cy="409575"/>
            </a:xfrm>
            <a:prstGeom prst="rect">
              <a:avLst/>
            </a:prstGeom>
            <a:noFill/>
          </p:spPr>
        </p:pic>
        <p:sp>
          <p:nvSpPr>
            <p:cNvPr id="35" name="Right Brace 34"/>
            <p:cNvSpPr/>
            <p:nvPr/>
          </p:nvSpPr>
          <p:spPr>
            <a:xfrm>
              <a:off x="4608513" y="3538539"/>
              <a:ext cx="360000" cy="1095390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10156" y="3940182"/>
              <a:ext cx="2057400" cy="409575"/>
            </a:xfrm>
            <a:prstGeom prst="rect">
              <a:avLst/>
            </a:prstGeom>
            <a:noFill/>
          </p:spPr>
        </p:pic>
      </p:grp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2804" y="5765832"/>
            <a:ext cx="1743075" cy="409575"/>
          </a:xfrm>
          <a:prstGeom prst="rect">
            <a:avLst/>
          </a:prstGeom>
          <a:noFill/>
        </p:spPr>
      </p:pic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EC2F-79A6-42C2-B4C5-0483EF9F55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2800</TotalTime>
  <Words>1140</Words>
  <Application>Microsoft Office PowerPoint</Application>
  <PresentationFormat>On-screen Show (4:3)</PresentationFormat>
  <Paragraphs>368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Classical Mechanics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Najah</dc:creator>
  <cp:lastModifiedBy>mabujafar</cp:lastModifiedBy>
  <cp:revision>628</cp:revision>
  <dcterms:created xsi:type="dcterms:W3CDTF">2010-06-13T05:44:00Z</dcterms:created>
  <dcterms:modified xsi:type="dcterms:W3CDTF">2011-10-04T19:36:07Z</dcterms:modified>
</cp:coreProperties>
</file>