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56" r:id="rId2"/>
    <p:sldId id="266" r:id="rId3"/>
    <p:sldId id="280" r:id="rId4"/>
    <p:sldId id="267" r:id="rId5"/>
    <p:sldId id="268" r:id="rId6"/>
    <p:sldId id="281" r:id="rId7"/>
    <p:sldId id="282" r:id="rId8"/>
    <p:sldId id="283" r:id="rId9"/>
    <p:sldId id="284" r:id="rId10"/>
    <p:sldId id="271" r:id="rId11"/>
    <p:sldId id="285" r:id="rId12"/>
    <p:sldId id="286" r:id="rId13"/>
    <p:sldId id="27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313" r:id="rId25"/>
    <p:sldId id="314" r:id="rId26"/>
    <p:sldId id="315" r:id="rId27"/>
    <p:sldId id="279" r:id="rId28"/>
    <p:sldId id="301" r:id="rId29"/>
    <p:sldId id="302" r:id="rId30"/>
    <p:sldId id="303" r:id="rId31"/>
    <p:sldId id="304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1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031C4-546A-4F50-B7E4-D4DF629F862D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C0FA3-C5E3-452D-AF5C-48AAA778F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0305-E724-440F-8EEB-B9A622089E75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F0A1-4851-4F64-8A5A-7C9199F25143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8B6F-ABD7-4556-97C2-97B836F17EA3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77AD-586C-4C2C-9642-C5F002401725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46095-0E46-40BD-8655-55298F449C4B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F1D6-8B7F-485B-8376-53B0123CDDF1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ADE4-0EEA-4028-8D2E-C0A9558EC734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030D-4C47-486A-85FF-7866AAD8833D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390E-DB90-4D7F-85CF-E4830372293E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CCF-DB5D-4D40-A6DD-113E8BD433DE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E676-77D8-408A-B5D5-92BA2D43AFF6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84BF8-FE59-4651-9B5D-CAB77AA8BA79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B5DAAA-2B4B-4141-9A0D-F220937CEA7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8.png"/><Relationship Id="rId3" Type="http://schemas.openxmlformats.org/officeDocument/2006/relationships/image" Target="../media/image56.png"/><Relationship Id="rId7" Type="http://schemas.openxmlformats.org/officeDocument/2006/relationships/image" Target="../media/image36.png"/><Relationship Id="rId12" Type="http://schemas.openxmlformats.org/officeDocument/2006/relationships/image" Target="../media/image24.png"/><Relationship Id="rId2" Type="http://schemas.openxmlformats.org/officeDocument/2006/relationships/image" Target="../media/image5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23.png"/><Relationship Id="rId5" Type="http://schemas.openxmlformats.org/officeDocument/2006/relationships/image" Target="../media/image34.png"/><Relationship Id="rId15" Type="http://schemas.openxmlformats.org/officeDocument/2006/relationships/image" Target="../media/image28.png"/><Relationship Id="rId10" Type="http://schemas.openxmlformats.org/officeDocument/2006/relationships/image" Target="../media/image10.png"/><Relationship Id="rId4" Type="http://schemas.openxmlformats.org/officeDocument/2006/relationships/image" Target="../media/image57.png"/><Relationship Id="rId9" Type="http://schemas.openxmlformats.org/officeDocument/2006/relationships/image" Target="../media/image38.png"/><Relationship Id="rId1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5.png"/><Relationship Id="rId7" Type="http://schemas.openxmlformats.org/officeDocument/2006/relationships/image" Target="../media/image2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60.png"/><Relationship Id="rId5" Type="http://schemas.openxmlformats.org/officeDocument/2006/relationships/image" Target="../media/image38.png"/><Relationship Id="rId10" Type="http://schemas.openxmlformats.org/officeDocument/2006/relationships/image" Target="../media/image28.png"/><Relationship Id="rId4" Type="http://schemas.openxmlformats.org/officeDocument/2006/relationships/image" Target="../media/image37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70.png"/><Relationship Id="rId3" Type="http://schemas.openxmlformats.org/officeDocument/2006/relationships/image" Target="../media/image64.png"/><Relationship Id="rId7" Type="http://schemas.openxmlformats.org/officeDocument/2006/relationships/image" Target="../media/image27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68.png"/><Relationship Id="rId5" Type="http://schemas.openxmlformats.org/officeDocument/2006/relationships/image" Target="../media/image66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5.png"/><Relationship Id="rId9" Type="http://schemas.openxmlformats.org/officeDocument/2006/relationships/image" Target="../media/image39.png"/><Relationship Id="rId14" Type="http://schemas.openxmlformats.org/officeDocument/2006/relationships/image" Target="../media/image7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26.png"/><Relationship Id="rId7" Type="http://schemas.openxmlformats.org/officeDocument/2006/relationships/image" Target="../media/image10.png"/><Relationship Id="rId12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77.png"/><Relationship Id="rId5" Type="http://schemas.openxmlformats.org/officeDocument/2006/relationships/image" Target="../media/image37.png"/><Relationship Id="rId10" Type="http://schemas.openxmlformats.org/officeDocument/2006/relationships/image" Target="../media/image76.png"/><Relationship Id="rId4" Type="http://schemas.openxmlformats.org/officeDocument/2006/relationships/image" Target="../media/image39.png"/><Relationship Id="rId9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94.png"/><Relationship Id="rId3" Type="http://schemas.openxmlformats.org/officeDocument/2006/relationships/image" Target="../media/image28.png"/><Relationship Id="rId7" Type="http://schemas.openxmlformats.org/officeDocument/2006/relationships/image" Target="../media/image89.png"/><Relationship Id="rId12" Type="http://schemas.openxmlformats.org/officeDocument/2006/relationships/image" Target="../media/image9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2.png"/><Relationship Id="rId5" Type="http://schemas.openxmlformats.org/officeDocument/2006/relationships/image" Target="../media/image87.png"/><Relationship Id="rId10" Type="http://schemas.openxmlformats.org/officeDocument/2006/relationships/image" Target="../media/image91.png"/><Relationship Id="rId4" Type="http://schemas.openxmlformats.org/officeDocument/2006/relationships/image" Target="../media/image10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1.png"/><Relationship Id="rId7" Type="http://schemas.openxmlformats.org/officeDocument/2006/relationships/image" Target="../media/image9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4.png"/><Relationship Id="rId10" Type="http://schemas.openxmlformats.org/officeDocument/2006/relationships/image" Target="../media/image100.png"/><Relationship Id="rId4" Type="http://schemas.openxmlformats.org/officeDocument/2006/relationships/image" Target="../media/image93.png"/><Relationship Id="rId9" Type="http://schemas.openxmlformats.org/officeDocument/2006/relationships/image" Target="../media/image9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4.png"/><Relationship Id="rId18" Type="http://schemas.openxmlformats.org/officeDocument/2006/relationships/image" Target="../media/image120.png"/><Relationship Id="rId3" Type="http://schemas.openxmlformats.org/officeDocument/2006/relationships/image" Target="../media/image113.png"/><Relationship Id="rId7" Type="http://schemas.openxmlformats.org/officeDocument/2006/relationships/image" Target="../media/image28.png"/><Relationship Id="rId12" Type="http://schemas.openxmlformats.org/officeDocument/2006/relationships/image" Target="../media/image23.png"/><Relationship Id="rId17" Type="http://schemas.openxmlformats.org/officeDocument/2006/relationships/image" Target="../media/image119.png"/><Relationship Id="rId2" Type="http://schemas.openxmlformats.org/officeDocument/2006/relationships/image" Target="../media/image91.png"/><Relationship Id="rId16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89.png"/><Relationship Id="rId5" Type="http://schemas.openxmlformats.org/officeDocument/2006/relationships/image" Target="../media/image115.png"/><Relationship Id="rId15" Type="http://schemas.openxmlformats.org/officeDocument/2006/relationships/image" Target="../media/image117.png"/><Relationship Id="rId10" Type="http://schemas.openxmlformats.org/officeDocument/2006/relationships/image" Target="../media/image88.png"/><Relationship Id="rId4" Type="http://schemas.openxmlformats.org/officeDocument/2006/relationships/image" Target="../media/image114.png"/><Relationship Id="rId9" Type="http://schemas.openxmlformats.org/officeDocument/2006/relationships/image" Target="../media/image87.png"/><Relationship Id="rId14" Type="http://schemas.openxmlformats.org/officeDocument/2006/relationships/image" Target="../media/image1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28.png"/><Relationship Id="rId18" Type="http://schemas.openxmlformats.org/officeDocument/2006/relationships/image" Target="../media/image25.png"/><Relationship Id="rId26" Type="http://schemas.openxmlformats.org/officeDocument/2006/relationships/image" Target="../media/image142.png"/><Relationship Id="rId3" Type="http://schemas.openxmlformats.org/officeDocument/2006/relationships/image" Target="../media/image126.png"/><Relationship Id="rId21" Type="http://schemas.openxmlformats.org/officeDocument/2006/relationships/image" Target="../media/image137.png"/><Relationship Id="rId7" Type="http://schemas.openxmlformats.org/officeDocument/2006/relationships/image" Target="../media/image130.png"/><Relationship Id="rId12" Type="http://schemas.openxmlformats.org/officeDocument/2006/relationships/image" Target="../media/image27.png"/><Relationship Id="rId17" Type="http://schemas.openxmlformats.org/officeDocument/2006/relationships/image" Target="../media/image26.png"/><Relationship Id="rId25" Type="http://schemas.openxmlformats.org/officeDocument/2006/relationships/image" Target="../media/image141.png"/><Relationship Id="rId2" Type="http://schemas.openxmlformats.org/officeDocument/2006/relationships/image" Target="../media/image125.png"/><Relationship Id="rId16" Type="http://schemas.openxmlformats.org/officeDocument/2006/relationships/image" Target="../media/image24.png"/><Relationship Id="rId20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24" Type="http://schemas.openxmlformats.org/officeDocument/2006/relationships/image" Target="../media/image140.png"/><Relationship Id="rId5" Type="http://schemas.openxmlformats.org/officeDocument/2006/relationships/image" Target="../media/image128.png"/><Relationship Id="rId15" Type="http://schemas.openxmlformats.org/officeDocument/2006/relationships/image" Target="../media/image23.png"/><Relationship Id="rId23" Type="http://schemas.openxmlformats.org/officeDocument/2006/relationships/image" Target="../media/image139.png"/><Relationship Id="rId10" Type="http://schemas.openxmlformats.org/officeDocument/2006/relationships/image" Target="../media/image133.png"/><Relationship Id="rId19" Type="http://schemas.openxmlformats.org/officeDocument/2006/relationships/image" Target="../media/image135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87.png"/><Relationship Id="rId22" Type="http://schemas.openxmlformats.org/officeDocument/2006/relationships/image" Target="../media/image13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6.png"/><Relationship Id="rId4" Type="http://schemas.openxmlformats.org/officeDocument/2006/relationships/image" Target="../media/image1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5" Type="http://schemas.openxmlformats.org/officeDocument/2006/relationships/image" Target="../media/image150.png"/><Relationship Id="rId4" Type="http://schemas.openxmlformats.org/officeDocument/2006/relationships/image" Target="../media/image14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3" Type="http://schemas.openxmlformats.org/officeDocument/2006/relationships/image" Target="../media/image154.png"/><Relationship Id="rId7" Type="http://schemas.openxmlformats.org/officeDocument/2006/relationships/image" Target="../media/image158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Relationship Id="rId9" Type="http://schemas.openxmlformats.org/officeDocument/2006/relationships/image" Target="../media/image1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3" Type="http://schemas.openxmlformats.org/officeDocument/2006/relationships/image" Target="../media/image156.png"/><Relationship Id="rId7" Type="http://schemas.openxmlformats.org/officeDocument/2006/relationships/image" Target="../media/image165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4" Type="http://schemas.openxmlformats.org/officeDocument/2006/relationships/image" Target="../media/image162.png"/><Relationship Id="rId9" Type="http://schemas.openxmlformats.org/officeDocument/2006/relationships/image" Target="../media/image16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10.png"/><Relationship Id="rId3" Type="http://schemas.openxmlformats.org/officeDocument/2006/relationships/image" Target="../media/image154.png"/><Relationship Id="rId7" Type="http://schemas.openxmlformats.org/officeDocument/2006/relationships/image" Target="../media/image89.png"/><Relationship Id="rId12" Type="http://schemas.openxmlformats.org/officeDocument/2006/relationships/image" Target="../media/image171.png"/><Relationship Id="rId2" Type="http://schemas.openxmlformats.org/officeDocument/2006/relationships/image" Target="../media/image153.png"/><Relationship Id="rId16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9.png"/><Relationship Id="rId11" Type="http://schemas.openxmlformats.org/officeDocument/2006/relationships/image" Target="../media/image25.png"/><Relationship Id="rId5" Type="http://schemas.openxmlformats.org/officeDocument/2006/relationships/image" Target="../media/image168.png"/><Relationship Id="rId15" Type="http://schemas.openxmlformats.org/officeDocument/2006/relationships/image" Target="../media/image173.png"/><Relationship Id="rId10" Type="http://schemas.openxmlformats.org/officeDocument/2006/relationships/image" Target="../media/image26.png"/><Relationship Id="rId4" Type="http://schemas.openxmlformats.org/officeDocument/2006/relationships/image" Target="../media/image156.png"/><Relationship Id="rId9" Type="http://schemas.openxmlformats.org/officeDocument/2006/relationships/image" Target="../media/image170.png"/><Relationship Id="rId14" Type="http://schemas.openxmlformats.org/officeDocument/2006/relationships/image" Target="../media/image17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3" Type="http://schemas.openxmlformats.org/officeDocument/2006/relationships/image" Target="../media/image21.png"/><Relationship Id="rId7" Type="http://schemas.openxmlformats.org/officeDocument/2006/relationships/image" Target="../media/image17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11" Type="http://schemas.openxmlformats.org/officeDocument/2006/relationships/image" Target="../media/image181.png"/><Relationship Id="rId5" Type="http://schemas.openxmlformats.org/officeDocument/2006/relationships/image" Target="../media/image175.png"/><Relationship Id="rId10" Type="http://schemas.openxmlformats.org/officeDocument/2006/relationships/image" Target="../media/image180.png"/><Relationship Id="rId4" Type="http://schemas.openxmlformats.org/officeDocument/2006/relationships/image" Target="../media/image22.png"/><Relationship Id="rId9" Type="http://schemas.openxmlformats.org/officeDocument/2006/relationships/image" Target="../media/image17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4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27.png"/><Relationship Id="rId18" Type="http://schemas.openxmlformats.org/officeDocument/2006/relationships/image" Target="../media/image190.png"/><Relationship Id="rId3" Type="http://schemas.openxmlformats.org/officeDocument/2006/relationships/image" Target="../media/image185.png"/><Relationship Id="rId7" Type="http://schemas.openxmlformats.org/officeDocument/2006/relationships/image" Target="../media/image28.png"/><Relationship Id="rId12" Type="http://schemas.openxmlformats.org/officeDocument/2006/relationships/image" Target="../media/image186.png"/><Relationship Id="rId17" Type="http://schemas.openxmlformats.org/officeDocument/2006/relationships/image" Target="../media/image189.png"/><Relationship Id="rId2" Type="http://schemas.openxmlformats.org/officeDocument/2006/relationships/image" Target="../media/image113.png"/><Relationship Id="rId16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36.png"/><Relationship Id="rId5" Type="http://schemas.openxmlformats.org/officeDocument/2006/relationships/image" Target="../media/image25.png"/><Relationship Id="rId15" Type="http://schemas.openxmlformats.org/officeDocument/2006/relationships/image" Target="../media/image187.png"/><Relationship Id="rId10" Type="http://schemas.openxmlformats.org/officeDocument/2006/relationships/image" Target="../media/image24.png"/><Relationship Id="rId19" Type="http://schemas.openxmlformats.org/officeDocument/2006/relationships/image" Target="../media/image141.png"/><Relationship Id="rId4" Type="http://schemas.openxmlformats.org/officeDocument/2006/relationships/image" Target="../media/image26.png"/><Relationship Id="rId9" Type="http://schemas.openxmlformats.org/officeDocument/2006/relationships/image" Target="../media/image23.png"/><Relationship Id="rId14" Type="http://schemas.openxmlformats.org/officeDocument/2006/relationships/image" Target="../media/image1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40.png"/><Relationship Id="rId18" Type="http://schemas.openxmlformats.org/officeDocument/2006/relationships/image" Target="../media/image198.png"/><Relationship Id="rId3" Type="http://schemas.openxmlformats.org/officeDocument/2006/relationships/image" Target="../media/image27.png"/><Relationship Id="rId21" Type="http://schemas.openxmlformats.org/officeDocument/2006/relationships/image" Target="../media/image201.png"/><Relationship Id="rId7" Type="http://schemas.openxmlformats.org/officeDocument/2006/relationships/image" Target="../media/image24.png"/><Relationship Id="rId12" Type="http://schemas.openxmlformats.org/officeDocument/2006/relationships/image" Target="../media/image186.png"/><Relationship Id="rId17" Type="http://schemas.openxmlformats.org/officeDocument/2006/relationships/image" Target="../media/image197.png"/><Relationship Id="rId2" Type="http://schemas.openxmlformats.org/officeDocument/2006/relationships/image" Target="../media/image194.gif"/><Relationship Id="rId16" Type="http://schemas.openxmlformats.org/officeDocument/2006/relationships/image" Target="../media/image196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0.png"/><Relationship Id="rId24" Type="http://schemas.openxmlformats.org/officeDocument/2006/relationships/image" Target="../media/image204.png"/><Relationship Id="rId5" Type="http://schemas.openxmlformats.org/officeDocument/2006/relationships/image" Target="../media/image87.png"/><Relationship Id="rId15" Type="http://schemas.openxmlformats.org/officeDocument/2006/relationships/image" Target="../media/image195.png"/><Relationship Id="rId23" Type="http://schemas.openxmlformats.org/officeDocument/2006/relationships/image" Target="../media/image203.png"/><Relationship Id="rId10" Type="http://schemas.openxmlformats.org/officeDocument/2006/relationships/image" Target="../media/image136.png"/><Relationship Id="rId19" Type="http://schemas.openxmlformats.org/officeDocument/2006/relationships/image" Target="../media/image199.png"/><Relationship Id="rId4" Type="http://schemas.openxmlformats.org/officeDocument/2006/relationships/image" Target="../media/image28.png"/><Relationship Id="rId9" Type="http://schemas.openxmlformats.org/officeDocument/2006/relationships/image" Target="../media/image25.png"/><Relationship Id="rId14" Type="http://schemas.openxmlformats.org/officeDocument/2006/relationships/image" Target="../media/image141.png"/><Relationship Id="rId22" Type="http://schemas.openxmlformats.org/officeDocument/2006/relationships/image" Target="../media/image20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206.png"/><Relationship Id="rId7" Type="http://schemas.openxmlformats.org/officeDocument/2006/relationships/image" Target="../media/image210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4" Type="http://schemas.openxmlformats.org/officeDocument/2006/relationships/image" Target="../media/image207.png"/><Relationship Id="rId9" Type="http://schemas.openxmlformats.org/officeDocument/2006/relationships/image" Target="../media/image21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7" Type="http://schemas.openxmlformats.org/officeDocument/2006/relationships/image" Target="../media/image218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5" Type="http://schemas.openxmlformats.org/officeDocument/2006/relationships/image" Target="../media/image216.png"/><Relationship Id="rId4" Type="http://schemas.openxmlformats.org/officeDocument/2006/relationships/image" Target="../media/image21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3.png"/><Relationship Id="rId5" Type="http://schemas.openxmlformats.org/officeDocument/2006/relationships/image" Target="../media/image222.png"/><Relationship Id="rId4" Type="http://schemas.openxmlformats.org/officeDocument/2006/relationships/image" Target="../media/image22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png"/><Relationship Id="rId5" Type="http://schemas.openxmlformats.org/officeDocument/2006/relationships/image" Target="../media/image227.png"/><Relationship Id="rId4" Type="http://schemas.openxmlformats.org/officeDocument/2006/relationships/image" Target="../media/image2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9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Classical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343472"/>
          </a:xfrm>
        </p:spPr>
        <p:txBody>
          <a:bodyPr/>
          <a:lstStyle/>
          <a:p>
            <a:r>
              <a:rPr lang="en-US" dirty="0" smtClean="0"/>
              <a:t>Fundamental Concepts:</a:t>
            </a:r>
          </a:p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i="1" dirty="0" smtClean="0"/>
              <a:t>    Or,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0" y="142873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87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500166" y="2071678"/>
            <a:ext cx="4295775" cy="3286148"/>
            <a:chOff x="1500166" y="2071678"/>
            <a:chExt cx="4295775" cy="3286148"/>
          </a:xfrm>
        </p:grpSpPr>
        <p:pic>
          <p:nvPicPr>
            <p:cNvPr id="921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2071678"/>
              <a:ext cx="4295775" cy="1419225"/>
            </a:xfrm>
            <a:prstGeom prst="rect">
              <a:avLst/>
            </a:prstGeom>
            <a:noFill/>
          </p:spPr>
        </p:pic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4129101"/>
              <a:ext cx="1333500" cy="1228725"/>
            </a:xfrm>
            <a:prstGeom prst="rect">
              <a:avLst/>
            </a:prstGeom>
            <a:noFill/>
          </p:spPr>
        </p:pic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common situation is where</a:t>
            </a:r>
          </a:p>
          <a:p>
            <a:pPr>
              <a:buNone/>
            </a:pPr>
            <a:r>
              <a:rPr lang="en-US" dirty="0" smtClean="0"/>
              <a:t>    with the other axes rotated by an angle   , then: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736"/>
            <a:ext cx="2809875" cy="54292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000240"/>
            <a:ext cx="200025" cy="447675"/>
          </a:xfrm>
          <a:prstGeom prst="rect">
            <a:avLst/>
          </a:prstGeom>
          <a:noFill/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233751"/>
            <a:ext cx="1562100" cy="2124075"/>
          </a:xfrm>
          <a:prstGeom prst="rect">
            <a:avLst/>
          </a:prstGeom>
          <a:noFill/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8" name="Group 147"/>
          <p:cNvGrpSpPr/>
          <p:nvPr/>
        </p:nvGrpSpPr>
        <p:grpSpPr>
          <a:xfrm>
            <a:off x="1142976" y="3033714"/>
            <a:ext cx="2419366" cy="2681302"/>
            <a:chOff x="642910" y="2981324"/>
            <a:chExt cx="2419366" cy="2681302"/>
          </a:xfrm>
        </p:grpSpPr>
        <p:grpSp>
          <p:nvGrpSpPr>
            <p:cNvPr id="2" name="Group 72"/>
            <p:cNvGrpSpPr/>
            <p:nvPr/>
          </p:nvGrpSpPr>
          <p:grpSpPr>
            <a:xfrm>
              <a:off x="709586" y="3286124"/>
              <a:ext cx="2281252" cy="2376502"/>
              <a:chOff x="709586" y="3286124"/>
              <a:chExt cx="2281252" cy="2376502"/>
            </a:xfrm>
          </p:grpSpPr>
          <p:grpSp>
            <p:nvGrpSpPr>
              <p:cNvPr id="4" name="Group 24"/>
              <p:cNvGrpSpPr/>
              <p:nvPr/>
            </p:nvGrpSpPr>
            <p:grpSpPr>
              <a:xfrm>
                <a:off x="709586" y="3286124"/>
                <a:ext cx="2219340" cy="2000264"/>
                <a:chOff x="709586" y="1928802"/>
                <a:chExt cx="2219340" cy="2000264"/>
              </a:xfrm>
            </p:grpSpPr>
            <p:grpSp>
              <p:nvGrpSpPr>
                <p:cNvPr id="5" name="Group 43"/>
                <p:cNvGrpSpPr/>
                <p:nvPr/>
              </p:nvGrpSpPr>
              <p:grpSpPr>
                <a:xfrm>
                  <a:off x="1571604" y="2428868"/>
                  <a:ext cx="1357322" cy="644530"/>
                  <a:chOff x="2143108" y="4714884"/>
                  <a:chExt cx="1357322" cy="644530"/>
                </a:xfrm>
              </p:grpSpPr>
              <p:cxnSp>
                <p:nvCxnSpPr>
                  <p:cNvPr id="31" name="Straight Arrow Connector 30"/>
                  <p:cNvCxnSpPr/>
                  <p:nvPr/>
                </p:nvCxnSpPr>
                <p:spPr>
                  <a:xfrm flipV="1">
                    <a:off x="2143108" y="4714884"/>
                    <a:ext cx="1214446" cy="642942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/>
                  <p:cNvCxnSpPr/>
                  <p:nvPr/>
                </p:nvCxnSpPr>
                <p:spPr>
                  <a:xfrm flipV="1">
                    <a:off x="2143108" y="5143512"/>
                    <a:ext cx="395290" cy="214314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2143108" y="5357826"/>
                    <a:ext cx="1357322" cy="158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Straight Arrow Connector 26"/>
                <p:cNvCxnSpPr/>
                <p:nvPr/>
              </p:nvCxnSpPr>
              <p:spPr>
                <a:xfrm rot="16200000" flipV="1">
                  <a:off x="1393804" y="2892420"/>
                  <a:ext cx="355602" cy="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999306" y="2500306"/>
                  <a:ext cx="1143802" cy="79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1571604" y="3071810"/>
                  <a:ext cx="35719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33808" idx="0"/>
                </p:cNvCxnSpPr>
                <p:nvPr/>
              </p:nvCxnSpPr>
              <p:spPr>
                <a:xfrm rot="10800000" flipV="1">
                  <a:off x="709586" y="3071810"/>
                  <a:ext cx="871549" cy="8572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9700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38280" y="4500570"/>
                <a:ext cx="76200" cy="333375"/>
              </a:xfrm>
              <a:prstGeom prst="rect">
                <a:avLst/>
              </a:prstGeom>
              <a:noFill/>
            </p:spPr>
          </p:pic>
          <p:pic>
            <p:nvPicPr>
              <p:cNvPr id="29702" name="Picture 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85918" y="4000504"/>
                <a:ext cx="85725" cy="333375"/>
              </a:xfrm>
              <a:prstGeom prst="rect">
                <a:avLst/>
              </a:prstGeom>
              <a:noFill/>
            </p:spPr>
          </p:pic>
          <p:pic>
            <p:nvPicPr>
              <p:cNvPr id="29704" name="Picture 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52" y="3986219"/>
                <a:ext cx="133350" cy="371475"/>
              </a:xfrm>
              <a:prstGeom prst="rect">
                <a:avLst/>
              </a:prstGeom>
              <a:noFill/>
            </p:spPr>
          </p:pic>
          <p:pic>
            <p:nvPicPr>
              <p:cNvPr id="29706" name="Picture 10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85852" y="5357826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29709" name="Picture 13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57488" y="3643314"/>
                <a:ext cx="133350" cy="304800"/>
              </a:xfrm>
              <a:prstGeom prst="rect">
                <a:avLst/>
              </a:prstGeom>
              <a:noFill/>
            </p:spPr>
          </p:pic>
        </p:grpSp>
        <p:cxnSp>
          <p:nvCxnSpPr>
            <p:cNvPr id="80" name="Straight Connector 79"/>
            <p:cNvCxnSpPr>
              <a:endCxn id="29706" idx="0"/>
            </p:cNvCxnSpPr>
            <p:nvPr/>
          </p:nvCxnSpPr>
          <p:spPr>
            <a:xfrm rot="5400000">
              <a:off x="997720" y="4783940"/>
              <a:ext cx="928694" cy="219079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1314090" y="4547856"/>
              <a:ext cx="428628" cy="86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5400000">
              <a:off x="1285852" y="4429132"/>
              <a:ext cx="285752" cy="2857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Arc 106"/>
            <p:cNvSpPr/>
            <p:nvPr/>
          </p:nvSpPr>
          <p:spPr>
            <a:xfrm>
              <a:off x="1740760" y="4321132"/>
              <a:ext cx="45719" cy="179438"/>
            </a:xfrm>
            <a:prstGeom prst="arc">
              <a:avLst/>
            </a:prstGeom>
            <a:ln w="127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2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38320" y="4195770"/>
              <a:ext cx="133350" cy="304800"/>
            </a:xfrm>
            <a:prstGeom prst="rect">
              <a:avLst/>
            </a:prstGeom>
            <a:noFill/>
          </p:spPr>
        </p:pic>
        <p:sp>
          <p:nvSpPr>
            <p:cNvPr id="109" name="Arc 108"/>
            <p:cNvSpPr/>
            <p:nvPr/>
          </p:nvSpPr>
          <p:spPr>
            <a:xfrm flipH="1" flipV="1">
              <a:off x="1428728" y="4519618"/>
              <a:ext cx="285752" cy="71438"/>
            </a:xfrm>
            <a:prstGeom prst="arc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0" name="Picture 2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4643446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33800" name="Picture 8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4357694"/>
              <a:ext cx="76200" cy="304800"/>
            </a:xfrm>
            <a:prstGeom prst="rect">
              <a:avLst/>
            </a:prstGeom>
            <a:noFill/>
          </p:spPr>
        </p:pic>
        <p:pic>
          <p:nvPicPr>
            <p:cNvPr id="33802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4429132"/>
              <a:ext cx="85725" cy="304800"/>
            </a:xfrm>
            <a:prstGeom prst="rect">
              <a:avLst/>
            </a:prstGeom>
            <a:noFill/>
          </p:spPr>
        </p:pic>
        <p:pic>
          <p:nvPicPr>
            <p:cNvPr id="33804" name="Picture 1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1538" y="4024319"/>
              <a:ext cx="200025" cy="333375"/>
            </a:xfrm>
            <a:prstGeom prst="rect">
              <a:avLst/>
            </a:prstGeom>
            <a:noFill/>
          </p:spPr>
        </p:pic>
        <p:cxnSp>
          <p:nvCxnSpPr>
            <p:cNvPr id="118" name="Curved Connector 117"/>
            <p:cNvCxnSpPr/>
            <p:nvPr/>
          </p:nvCxnSpPr>
          <p:spPr>
            <a:xfrm rot="5400000" flipH="1" flipV="1">
              <a:off x="1750993" y="4321181"/>
              <a:ext cx="71438" cy="1588"/>
            </a:xfrm>
            <a:prstGeom prst="curvedConnector3">
              <a:avLst>
                <a:gd name="adj1" fmla="val 628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806" name="Picture 14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4286256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33808" name="Picture 16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5286388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33810" name="Picture 18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2981324"/>
              <a:ext cx="314325" cy="304800"/>
            </a:xfrm>
            <a:prstGeom prst="rect">
              <a:avLst/>
            </a:prstGeom>
            <a:noFill/>
          </p:spPr>
        </p:pic>
      </p:grp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000100" y="2500306"/>
            <a:ext cx="2347928" cy="1609732"/>
            <a:chOff x="1142976" y="1714488"/>
            <a:chExt cx="2347928" cy="1609732"/>
          </a:xfrm>
        </p:grpSpPr>
        <p:grpSp>
          <p:nvGrpSpPr>
            <p:cNvPr id="76" name="Group 75"/>
            <p:cNvGrpSpPr/>
            <p:nvPr/>
          </p:nvGrpSpPr>
          <p:grpSpPr>
            <a:xfrm>
              <a:off x="1142976" y="1714488"/>
              <a:ext cx="2347928" cy="1609732"/>
              <a:chOff x="1142976" y="1695440"/>
              <a:chExt cx="2347928" cy="1609732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2071670" y="2786058"/>
                <a:ext cx="395290" cy="21431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Arc 68"/>
              <p:cNvSpPr/>
              <p:nvPr/>
            </p:nvSpPr>
            <p:spPr>
              <a:xfrm>
                <a:off x="2214546" y="2928934"/>
                <a:ext cx="53959" cy="169869"/>
              </a:xfrm>
              <a:prstGeom prst="arc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1142976" y="1695440"/>
                <a:ext cx="2347928" cy="1609732"/>
                <a:chOff x="1142976" y="2747962"/>
                <a:chExt cx="2347928" cy="1609732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 flipV="1">
                  <a:off x="2071670" y="3481390"/>
                  <a:ext cx="1071570" cy="571504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V="1">
                  <a:off x="1463653" y="3446465"/>
                  <a:ext cx="1000926" cy="21352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>
                  <a:off x="2085940" y="4041786"/>
                  <a:ext cx="35719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0800000">
                  <a:off x="1285852" y="3338514"/>
                  <a:ext cx="795350" cy="7143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214546" y="3624266"/>
                  <a:ext cx="76200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5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857356" y="3981456"/>
                  <a:ext cx="85725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66" name="Picture 10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214678" y="3267076"/>
                  <a:ext cx="13335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1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142976" y="3105152"/>
                  <a:ext cx="133350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68" name="Straight Arrow Connector 67"/>
                <p:cNvCxnSpPr/>
                <p:nvPr/>
              </p:nvCxnSpPr>
              <p:spPr>
                <a:xfrm rot="16200000" flipV="1">
                  <a:off x="1857356" y="3838580"/>
                  <a:ext cx="214314" cy="21431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70" name="Picture 28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438386" y="3819532"/>
                  <a:ext cx="13335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71" name="Picture 8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214546" y="4052894"/>
                  <a:ext cx="762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" name="Picture 10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071670" y="3481390"/>
                  <a:ext cx="85725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73" name="Picture 14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785918" y="2747962"/>
                  <a:ext cx="13335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74" name="Picture 16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357554" y="3838580"/>
                  <a:ext cx="133350" cy="304800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79" name="Straight Connector 78"/>
            <p:cNvCxnSpPr/>
            <p:nvPr/>
          </p:nvCxnSpPr>
          <p:spPr>
            <a:xfrm>
              <a:off x="2097554" y="3008312"/>
              <a:ext cx="1260000" cy="1588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16200000" flipV="1">
              <a:off x="1857356" y="2786058"/>
              <a:ext cx="357190" cy="714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8974" y="2881305"/>
            <a:ext cx="3305175" cy="102870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358246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person somewhere on the earth observes a supernova and wants to tell his friend where to point their telescope…</a:t>
            </a:r>
          </a:p>
          <a:p>
            <a:pPr>
              <a:buNone/>
            </a:pPr>
            <a:r>
              <a:rPr lang="en-US" dirty="0" smtClean="0"/>
              <a:t>   Suppose the first person has latitude/longitude</a:t>
            </a:r>
          </a:p>
          <a:p>
            <a:pPr>
              <a:buNone/>
            </a:pPr>
            <a:r>
              <a:rPr lang="en-US" dirty="0" smtClean="0"/>
              <a:t>   and the second person has       .</a:t>
            </a:r>
          </a:p>
          <a:p>
            <a:pPr>
              <a:buNone/>
            </a:pPr>
            <a:r>
              <a:rPr lang="en-US" dirty="0" smtClean="0"/>
              <a:t>   It is convenient to visualize a fixed coordinate system at the center of the earth with the z-axis pointing to the prime meridian and the y-axis pointing towards the north pole.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7715272" y="6072206"/>
            <a:ext cx="1071570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3124201"/>
            <a:ext cx="495300" cy="44767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95692"/>
            <a:ext cx="495300" cy="476250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358246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On the surface of the earth:</a:t>
            </a:r>
          </a:p>
          <a:p>
            <a:pPr>
              <a:buNone/>
            </a:pPr>
            <a:r>
              <a:rPr lang="en-US" dirty="0" smtClean="0"/>
              <a:t>    the   -axis points east, the   -axis points north </a:t>
            </a:r>
          </a:p>
          <a:p>
            <a:pPr>
              <a:buNone/>
            </a:pPr>
            <a:r>
              <a:rPr lang="en-US" dirty="0" smtClean="0"/>
              <a:t>    and the   -axis points up.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           (on the prime meridian) then: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Remember that: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is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85860"/>
            <a:ext cx="190500" cy="447675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357298"/>
            <a:ext cx="190500" cy="447675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785926"/>
            <a:ext cx="161925" cy="447675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266945"/>
            <a:ext cx="809625" cy="447675"/>
          </a:xfrm>
          <a:prstGeom prst="rect">
            <a:avLst/>
          </a:prstGeom>
          <a:noFill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028676" y="3000372"/>
            <a:ext cx="2471754" cy="2143140"/>
            <a:chOff x="1000100" y="3357562"/>
            <a:chExt cx="2471754" cy="2143140"/>
          </a:xfrm>
        </p:grpSpPr>
        <p:sp>
          <p:nvSpPr>
            <p:cNvPr id="40" name="Oval 39"/>
            <p:cNvSpPr/>
            <p:nvPr/>
          </p:nvSpPr>
          <p:spPr>
            <a:xfrm>
              <a:off x="1000100" y="3714752"/>
              <a:ext cx="1785950" cy="17859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857356" y="4572008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1857356" y="3571876"/>
              <a:ext cx="1071570" cy="10001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571736" y="4286256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0" idx="7"/>
            </p:cNvCxnSpPr>
            <p:nvPr/>
          </p:nvCxnSpPr>
          <p:spPr>
            <a:xfrm rot="16200000" flipV="1">
              <a:off x="2131595" y="3583389"/>
              <a:ext cx="404422" cy="3813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4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14546" y="3357562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55" name="Picture 1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488" y="3929066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56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357694"/>
              <a:ext cx="114300" cy="304800"/>
            </a:xfrm>
            <a:prstGeom prst="rect">
              <a:avLst/>
            </a:prstGeom>
            <a:noFill/>
          </p:spPr>
        </p:pic>
        <p:pic>
          <p:nvPicPr>
            <p:cNvPr id="57" name="Picture 16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00364" y="3357562"/>
              <a:ext cx="114300" cy="304800"/>
            </a:xfrm>
            <a:prstGeom prst="rect">
              <a:avLst/>
            </a:prstGeom>
            <a:noFill/>
          </p:spPr>
        </p:pic>
        <p:sp>
          <p:nvSpPr>
            <p:cNvPr id="59" name="Arc 58"/>
            <p:cNvSpPr/>
            <p:nvPr/>
          </p:nvSpPr>
          <p:spPr>
            <a:xfrm>
              <a:off x="2000232" y="4357694"/>
              <a:ext cx="142876" cy="428628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850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14546" y="4286256"/>
              <a:ext cx="123825" cy="304800"/>
            </a:xfrm>
            <a:prstGeom prst="rect">
              <a:avLst/>
            </a:prstGeom>
            <a:noFill/>
          </p:spPr>
        </p:pic>
      </p:grp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4000496" y="2857496"/>
            <a:ext cx="2667000" cy="1652596"/>
            <a:chOff x="4000496" y="2857496"/>
            <a:chExt cx="2667000" cy="1652596"/>
          </a:xfrm>
        </p:grpSpPr>
        <p:pic>
          <p:nvPicPr>
            <p:cNvPr id="35852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2857496"/>
              <a:ext cx="2486025" cy="495300"/>
            </a:xfrm>
            <a:prstGeom prst="rect">
              <a:avLst/>
            </a:prstGeom>
            <a:noFill/>
          </p:spPr>
        </p:pic>
        <p:pic>
          <p:nvPicPr>
            <p:cNvPr id="35855" name="Picture 15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3500438"/>
              <a:ext cx="2667000" cy="438150"/>
            </a:xfrm>
            <a:prstGeom prst="rect">
              <a:avLst/>
            </a:prstGeom>
            <a:noFill/>
          </p:spPr>
        </p:pic>
        <p:pic>
          <p:nvPicPr>
            <p:cNvPr id="35858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071942"/>
              <a:ext cx="609600" cy="438150"/>
            </a:xfrm>
            <a:prstGeom prst="rect">
              <a:avLst/>
            </a:prstGeom>
            <a:noFill/>
          </p:spPr>
        </p:pic>
      </p:grp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7715272" y="6072206"/>
            <a:ext cx="1071570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178572" y="5145111"/>
            <a:ext cx="2300319" cy="411174"/>
            <a:chOff x="6196029" y="5143512"/>
            <a:chExt cx="2300319" cy="411174"/>
          </a:xfrm>
        </p:grpSpPr>
        <p:pic>
          <p:nvPicPr>
            <p:cNvPr id="74" name="Picture 2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96029" y="5143512"/>
              <a:ext cx="733425" cy="409575"/>
            </a:xfrm>
            <a:prstGeom prst="rect">
              <a:avLst/>
            </a:prstGeom>
            <a:noFill/>
          </p:spPr>
        </p:pic>
        <p:pic>
          <p:nvPicPr>
            <p:cNvPr id="75" name="Picture 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29548" y="5145111"/>
              <a:ext cx="1066800" cy="409575"/>
            </a:xfrm>
            <a:prstGeom prst="rect">
              <a:avLst/>
            </a:prstGeom>
            <a:noFill/>
          </p:spPr>
        </p:pic>
      </p:grp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358246" cy="5143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           (on the equator):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7715272" y="6072206"/>
            <a:ext cx="1071570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8219" y="1357298"/>
            <a:ext cx="790575" cy="44767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928662" y="2714620"/>
            <a:ext cx="3757638" cy="2286016"/>
            <a:chOff x="500034" y="2500306"/>
            <a:chExt cx="3757638" cy="2286016"/>
          </a:xfrm>
        </p:grpSpPr>
        <p:grpSp>
          <p:nvGrpSpPr>
            <p:cNvPr id="76" name="Group 75"/>
            <p:cNvGrpSpPr/>
            <p:nvPr/>
          </p:nvGrpSpPr>
          <p:grpSpPr>
            <a:xfrm>
              <a:off x="1785918" y="2500306"/>
              <a:ext cx="2471754" cy="2286016"/>
              <a:chOff x="1000100" y="2143116"/>
              <a:chExt cx="2471754" cy="2286016"/>
            </a:xfrm>
          </p:grpSpPr>
          <p:grpSp>
            <p:nvGrpSpPr>
              <p:cNvPr id="2" name="Group 63"/>
              <p:cNvGrpSpPr/>
              <p:nvPr/>
            </p:nvGrpSpPr>
            <p:grpSpPr>
              <a:xfrm>
                <a:off x="1000100" y="2285992"/>
                <a:ext cx="2471754" cy="2143140"/>
                <a:chOff x="1000100" y="3357562"/>
                <a:chExt cx="2471754" cy="214314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000100" y="3714752"/>
                  <a:ext cx="1785950" cy="1785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1857356" y="4572008"/>
                  <a:ext cx="142876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/>
                <p:nvPr/>
              </p:nvCxnSpPr>
              <p:spPr>
                <a:xfrm flipV="1">
                  <a:off x="1857356" y="3571876"/>
                  <a:ext cx="1071570" cy="10001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 rot="5400000" flipH="1" flipV="1">
                  <a:off x="2571736" y="4286256"/>
                  <a:ext cx="42862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40" idx="7"/>
                </p:cNvCxnSpPr>
                <p:nvPr/>
              </p:nvCxnSpPr>
              <p:spPr>
                <a:xfrm rot="16200000" flipV="1">
                  <a:off x="2131595" y="3583389"/>
                  <a:ext cx="404422" cy="3813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56" name="Picture 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357554" y="4357694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57" name="Picture 1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000364" y="3357562"/>
                  <a:ext cx="114300" cy="304800"/>
                </a:xfrm>
                <a:prstGeom prst="rect">
                  <a:avLst/>
                </a:prstGeom>
                <a:noFill/>
              </p:spPr>
            </p:pic>
            <p:sp>
              <p:nvSpPr>
                <p:cNvPr id="59" name="Arc 58"/>
                <p:cNvSpPr/>
                <p:nvPr/>
              </p:nvSpPr>
              <p:spPr>
                <a:xfrm>
                  <a:off x="2000232" y="4357694"/>
                  <a:ext cx="142876" cy="428628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68" name="Picture 10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71670" y="2143116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69" name="Picture 1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28926" y="2786058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70" name="Picture 2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14546" y="3214686"/>
                <a:ext cx="133350" cy="304800"/>
              </a:xfrm>
              <a:prstGeom prst="rect">
                <a:avLst/>
              </a:prstGeom>
              <a:noFill/>
            </p:spPr>
          </p:pic>
          <p:cxnSp>
            <p:nvCxnSpPr>
              <p:cNvPr id="71" name="Curved Connector 81"/>
              <p:cNvCxnSpPr/>
              <p:nvPr/>
            </p:nvCxnSpPr>
            <p:spPr>
              <a:xfrm rot="10800000" flipV="1">
                <a:off x="2428861" y="2857496"/>
                <a:ext cx="357190" cy="561980"/>
              </a:xfrm>
              <a:prstGeom prst="curvedConnector2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72" name="Picture 30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57488" y="2624134"/>
                <a:ext cx="428625" cy="304800"/>
              </a:xfrm>
              <a:prstGeom prst="rect">
                <a:avLst/>
              </a:prstGeom>
              <a:noFill/>
            </p:spPr>
          </p:pic>
        </p:grpSp>
        <p:cxnSp>
          <p:nvCxnSpPr>
            <p:cNvPr id="73" name="Curved Connector 72"/>
            <p:cNvCxnSpPr/>
            <p:nvPr/>
          </p:nvCxnSpPr>
          <p:spPr>
            <a:xfrm>
              <a:off x="1428728" y="3286124"/>
              <a:ext cx="1143008" cy="57150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4" name="Picture 3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2714620"/>
              <a:ext cx="1447800" cy="561975"/>
            </a:xfrm>
            <a:prstGeom prst="rect">
              <a:avLst/>
            </a:prstGeom>
            <a:noFill/>
          </p:spPr>
        </p:pic>
      </p:grp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5286380" y="2647948"/>
            <a:ext cx="2747963" cy="2219334"/>
            <a:chOff x="5286380" y="2647948"/>
            <a:chExt cx="2747963" cy="2219334"/>
          </a:xfrm>
        </p:grpSpPr>
        <p:pic>
          <p:nvPicPr>
            <p:cNvPr id="36868" name="Picture 4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6380" y="2647948"/>
              <a:ext cx="2571750" cy="495300"/>
            </a:xfrm>
            <a:prstGeom prst="rect">
              <a:avLst/>
            </a:prstGeom>
            <a:noFill/>
          </p:spPr>
        </p:pic>
        <p:pic>
          <p:nvPicPr>
            <p:cNvPr id="36871" name="Picture 7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4429132"/>
              <a:ext cx="638175" cy="438150"/>
            </a:xfrm>
            <a:prstGeom prst="rect">
              <a:avLst/>
            </a:prstGeom>
            <a:noFill/>
          </p:spPr>
        </p:pic>
        <p:pic>
          <p:nvPicPr>
            <p:cNvPr id="36874" name="Picture 10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3571876"/>
              <a:ext cx="2676525" cy="438150"/>
            </a:xfrm>
            <a:prstGeom prst="rect">
              <a:avLst/>
            </a:prstGeom>
            <a:noFill/>
          </p:spPr>
        </p:pic>
      </p:grp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21497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the end,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 the other person,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7715272" y="6286520"/>
            <a:ext cx="1071570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643042" y="1471606"/>
            <a:ext cx="6015042" cy="2457460"/>
            <a:chOff x="1643042" y="1471606"/>
            <a:chExt cx="6015042" cy="2457460"/>
          </a:xfrm>
        </p:grpSpPr>
        <p:grpSp>
          <p:nvGrpSpPr>
            <p:cNvPr id="87" name="Group 86"/>
            <p:cNvGrpSpPr/>
            <p:nvPr/>
          </p:nvGrpSpPr>
          <p:grpSpPr>
            <a:xfrm>
              <a:off x="1643042" y="1471606"/>
              <a:ext cx="6015042" cy="1028700"/>
              <a:chOff x="1500166" y="2000240"/>
              <a:chExt cx="6015042" cy="1028700"/>
            </a:xfrm>
          </p:grpSpPr>
          <p:pic>
            <p:nvPicPr>
              <p:cNvPr id="37895" name="Picture 7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00166" y="2285992"/>
                <a:ext cx="514350" cy="409575"/>
              </a:xfrm>
              <a:prstGeom prst="rect">
                <a:avLst/>
              </a:prstGeom>
              <a:noFill/>
            </p:spPr>
          </p:pic>
          <p:pic>
            <p:nvPicPr>
              <p:cNvPr id="37897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43108" y="2000240"/>
                <a:ext cx="5372100" cy="1028700"/>
              </a:xfrm>
              <a:prstGeom prst="rect">
                <a:avLst/>
              </a:prstGeom>
              <a:noFill/>
            </p:spPr>
          </p:pic>
        </p:grpSp>
        <p:pic>
          <p:nvPicPr>
            <p:cNvPr id="37902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2900366"/>
              <a:ext cx="4962525" cy="1028700"/>
            </a:xfrm>
            <a:prstGeom prst="rect">
              <a:avLst/>
            </a:prstGeom>
            <a:noFill/>
          </p:spPr>
        </p:pic>
      </p:grp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1643042" y="4857760"/>
            <a:ext cx="5300667" cy="1114425"/>
            <a:chOff x="2000232" y="4886343"/>
            <a:chExt cx="5300667" cy="1114425"/>
          </a:xfrm>
        </p:grpSpPr>
        <p:pic>
          <p:nvPicPr>
            <p:cNvPr id="37905" name="Picture 1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4886343"/>
              <a:ext cx="4657725" cy="1114425"/>
            </a:xfrm>
            <a:prstGeom prst="rect">
              <a:avLst/>
            </a:prstGeom>
            <a:noFill/>
          </p:spPr>
        </p:pic>
        <p:pic>
          <p:nvPicPr>
            <p:cNvPr id="37907" name="Picture 1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5286388"/>
              <a:ext cx="514350" cy="428625"/>
            </a:xfrm>
            <a:prstGeom prst="rect">
              <a:avLst/>
            </a:prstGeom>
            <a:noFill/>
          </p:spPr>
        </p:pic>
      </p:grp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572560" cy="5143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If the first person measures the position of the supernova with coordinates                    in his coordinate system, then the coordinates in the </a:t>
            </a:r>
            <a:r>
              <a:rPr lang="en-US" i="1" dirty="0" smtClean="0"/>
              <a:t>x, y, z </a:t>
            </a:r>
            <a:r>
              <a:rPr lang="en-US" dirty="0" smtClean="0"/>
              <a:t>system are: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and the components in the friend’s coordinate system are: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7715272" y="6072206"/>
            <a:ext cx="1071570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357298"/>
            <a:ext cx="1495425" cy="447675"/>
          </a:xfrm>
          <a:prstGeom prst="rect">
            <a:avLst/>
          </a:prstGeom>
          <a:noFill/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214554"/>
            <a:ext cx="2486025" cy="1228725"/>
          </a:xfrm>
          <a:prstGeom prst="rect">
            <a:avLst/>
          </a:prstGeom>
          <a:noFill/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286256"/>
            <a:ext cx="4124325" cy="1228725"/>
          </a:xfrm>
          <a:prstGeom prst="rect">
            <a:avLst/>
          </a:prstGeom>
          <a:noFill/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Plane Polar Coordinates: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Consider a vector in the </a:t>
            </a:r>
            <a:r>
              <a:rPr lang="en-US" i="1" dirty="0" smtClean="0"/>
              <a:t>x-y</a:t>
            </a:r>
            <a:r>
              <a:rPr lang="en-US" dirty="0" smtClean="0"/>
              <a:t> plane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Where    is the angle between the </a:t>
            </a:r>
            <a:r>
              <a:rPr lang="en-US" i="1" dirty="0" smtClean="0"/>
              <a:t>x-axis</a:t>
            </a:r>
            <a:r>
              <a:rPr lang="en-US" dirty="0" smtClean="0"/>
              <a:t> and    .</a:t>
            </a:r>
          </a:p>
          <a:p>
            <a:pPr>
              <a:buNone/>
            </a:pPr>
            <a:r>
              <a:rPr lang="en-US" dirty="0" smtClean="0"/>
              <a:t>    It is sometimes </a:t>
            </a:r>
            <a:r>
              <a:rPr lang="en-US" u="sng" dirty="0" smtClean="0"/>
              <a:t>extremely</a:t>
            </a:r>
            <a:r>
              <a:rPr lang="en-US" dirty="0" smtClean="0"/>
              <a:t> convenient </a:t>
            </a:r>
            <a:r>
              <a:rPr lang="en-US" u="sng" dirty="0" smtClean="0"/>
              <a:t>not</a:t>
            </a:r>
            <a:r>
              <a:rPr lang="en-US" dirty="0" smtClean="0"/>
              <a:t> to use</a:t>
            </a:r>
          </a:p>
          <a:p>
            <a:pPr>
              <a:buNone/>
            </a:pPr>
            <a:r>
              <a:rPr lang="en-US" dirty="0" smtClean="0"/>
              <a:t>    to express   . Instead, we can use the direction of    to define one unit vector   or     and an orthogonal unit vector     or     .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571604" y="1857364"/>
            <a:ext cx="1822512" cy="1804998"/>
            <a:chOff x="1500166" y="2285992"/>
            <a:chExt cx="1822512" cy="1804998"/>
          </a:xfrm>
        </p:grpSpPr>
        <p:grpSp>
          <p:nvGrpSpPr>
            <p:cNvPr id="35" name="Group 34"/>
            <p:cNvGrpSpPr/>
            <p:nvPr/>
          </p:nvGrpSpPr>
          <p:grpSpPr>
            <a:xfrm>
              <a:off x="1500166" y="2643182"/>
              <a:ext cx="1704986" cy="1447808"/>
              <a:chOff x="1500166" y="2143116"/>
              <a:chExt cx="1704986" cy="1447808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1643042" y="3429000"/>
                <a:ext cx="135732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 flipH="1" flipV="1">
                <a:off x="1107257" y="2893215"/>
                <a:ext cx="10715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1643042" y="2714620"/>
                <a:ext cx="928694" cy="7143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8" name="Picture 1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00166" y="2143116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2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71802" y="3286124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30" name="Picture 2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81196" y="3143248"/>
                <a:ext cx="133350" cy="304800"/>
              </a:xfrm>
              <a:prstGeom prst="rect">
                <a:avLst/>
              </a:prstGeom>
              <a:noFill/>
            </p:spPr>
          </p:pic>
          <p:sp>
            <p:nvSpPr>
              <p:cNvPr id="31" name="Arc 30"/>
              <p:cNvSpPr/>
              <p:nvPr/>
            </p:nvSpPr>
            <p:spPr>
              <a:xfrm>
                <a:off x="1785918" y="3286124"/>
                <a:ext cx="142876" cy="285752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937" name="Picture 1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00232" y="2714620"/>
                <a:ext cx="114300" cy="304800"/>
              </a:xfrm>
              <a:prstGeom prst="rect">
                <a:avLst/>
              </a:prstGeom>
              <a:noFill/>
            </p:spPr>
          </p:pic>
        </p:grpSp>
        <p:grpSp>
          <p:nvGrpSpPr>
            <p:cNvPr id="58" name="Group 57"/>
            <p:cNvGrpSpPr/>
            <p:nvPr/>
          </p:nvGrpSpPr>
          <p:grpSpPr>
            <a:xfrm>
              <a:off x="2357422" y="2285992"/>
              <a:ext cx="965256" cy="785819"/>
              <a:chOff x="2357422" y="2285992"/>
              <a:chExt cx="965256" cy="785819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V="1">
                <a:off x="2321703" y="2678902"/>
                <a:ext cx="500066" cy="285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2714612" y="2786058"/>
                <a:ext cx="428628" cy="285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9940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0800000" flipV="1">
                <a:off x="3214678" y="2571744"/>
                <a:ext cx="108000" cy="288000"/>
              </a:xfrm>
              <a:prstGeom prst="rect">
                <a:avLst/>
              </a:prstGeom>
              <a:noFill/>
            </p:spPr>
          </p:pic>
          <p:pic>
            <p:nvPicPr>
              <p:cNvPr id="39943" name="Picture 7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57422" y="2285992"/>
                <a:ext cx="133350" cy="32385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786190"/>
            <a:ext cx="200025" cy="447675"/>
          </a:xfrm>
          <a:prstGeom prst="rect">
            <a:avLst/>
          </a:prstGeom>
          <a:noFill/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214818"/>
            <a:ext cx="666750" cy="476250"/>
          </a:xfrm>
          <a:prstGeom prst="rect">
            <a:avLst/>
          </a:prstGeom>
          <a:noFill/>
        </p:spPr>
      </p:pic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3929058" y="5124465"/>
            <a:ext cx="857256" cy="447675"/>
            <a:chOff x="3929058" y="5124465"/>
            <a:chExt cx="857256" cy="447675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5124465"/>
              <a:ext cx="161925" cy="447675"/>
            </a:xfrm>
            <a:prstGeom prst="rect">
              <a:avLst/>
            </a:prstGeom>
            <a:noFill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81514" y="5124465"/>
              <a:ext cx="304800" cy="447675"/>
            </a:xfrm>
            <a:prstGeom prst="rect">
              <a:avLst/>
            </a:prstGeom>
            <a:noFill/>
          </p:spPr>
        </p:pic>
      </p:grp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785918" y="5500702"/>
            <a:ext cx="976317" cy="466725"/>
            <a:chOff x="1785918" y="5500702"/>
            <a:chExt cx="976317" cy="46672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5500702"/>
              <a:ext cx="200025" cy="466725"/>
            </a:xfrm>
            <a:prstGeom prst="rect">
              <a:avLst/>
            </a:prstGeom>
            <a:noFill/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60" y="5500702"/>
              <a:ext cx="333375" cy="447675"/>
            </a:xfrm>
            <a:prstGeom prst="rect">
              <a:avLst/>
            </a:prstGeom>
            <a:noFill/>
          </p:spPr>
        </p:pic>
      </p:grp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786190"/>
            <a:ext cx="161925" cy="447675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23" y="4714884"/>
            <a:ext cx="161925" cy="447675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714884"/>
            <a:ext cx="161925" cy="447675"/>
          </a:xfrm>
          <a:prstGeom prst="rect">
            <a:avLst/>
          </a:prstGeom>
          <a:noFill/>
        </p:spPr>
      </p:pic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or      points in the direction that the end of</a:t>
            </a:r>
          </a:p>
          <a:p>
            <a:pPr>
              <a:buNone/>
            </a:pPr>
            <a:r>
              <a:rPr lang="en-US" dirty="0" smtClean="0"/>
              <a:t>    would move if     increased.</a:t>
            </a:r>
          </a:p>
          <a:p>
            <a:pPr>
              <a:buNone/>
            </a:pPr>
            <a:r>
              <a:rPr lang="en-US" dirty="0" smtClean="0"/>
              <a:t>    Then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time    is not necessarily a constant. It is a function of   , which might not be constant.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So, if    is not necessarily a constant, what is              ?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857364"/>
            <a:ext cx="200025" cy="447675"/>
          </a:xfrm>
          <a:prstGeom prst="rect">
            <a:avLst/>
          </a:prstGeom>
          <a:noFill/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838449"/>
            <a:ext cx="161925" cy="44767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6"/>
          <p:cNvGrpSpPr/>
          <p:nvPr/>
        </p:nvGrpSpPr>
        <p:grpSpPr>
          <a:xfrm>
            <a:off x="857224" y="1357298"/>
            <a:ext cx="976317" cy="466725"/>
            <a:chOff x="1785918" y="5500702"/>
            <a:chExt cx="976317" cy="466725"/>
          </a:xfrm>
        </p:grpSpPr>
        <p:pic>
          <p:nvPicPr>
            <p:cNvPr id="67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5500702"/>
              <a:ext cx="200025" cy="466725"/>
            </a:xfrm>
            <a:prstGeom prst="rect">
              <a:avLst/>
            </a:prstGeom>
            <a:noFill/>
          </p:spPr>
        </p:pic>
        <p:pic>
          <p:nvPicPr>
            <p:cNvPr id="68" name="Picture 1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60" y="5500702"/>
              <a:ext cx="333375" cy="447675"/>
            </a:xfrm>
            <a:prstGeom prst="rect">
              <a:avLst/>
            </a:prstGeom>
            <a:noFill/>
          </p:spPr>
        </p:pic>
      </p:grpSp>
      <p:pic>
        <p:nvPicPr>
          <p:cNvPr id="6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428736"/>
            <a:ext cx="161925" cy="447675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357430"/>
            <a:ext cx="923925" cy="44767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214686"/>
            <a:ext cx="200025" cy="466725"/>
          </a:xfrm>
          <a:prstGeom prst="rect">
            <a:avLst/>
          </a:prstGeom>
          <a:noFill/>
        </p:spPr>
      </p:pic>
      <p:pic>
        <p:nvPicPr>
          <p:cNvPr id="7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143380"/>
            <a:ext cx="161925" cy="447675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1785918" y="4786322"/>
            <a:ext cx="5310220" cy="1519246"/>
            <a:chOff x="1785918" y="4786322"/>
            <a:chExt cx="5310220" cy="1519246"/>
          </a:xfrm>
        </p:grpSpPr>
        <p:cxnSp>
          <p:nvCxnSpPr>
            <p:cNvPr id="92" name="Straight Arrow Connector 91"/>
            <p:cNvCxnSpPr/>
            <p:nvPr/>
          </p:nvCxnSpPr>
          <p:spPr>
            <a:xfrm rot="16200000" flipH="1">
              <a:off x="6250793" y="5607859"/>
              <a:ext cx="357190" cy="28575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2778" name="Picture 10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388" y="5910282"/>
              <a:ext cx="666750" cy="304800"/>
            </a:xfrm>
            <a:prstGeom prst="rect">
              <a:avLst/>
            </a:prstGeom>
            <a:noFill/>
          </p:spPr>
        </p:pic>
        <p:cxnSp>
          <p:nvCxnSpPr>
            <p:cNvPr id="97" name="Straight Arrow Connector 96"/>
            <p:cNvCxnSpPr/>
            <p:nvPr/>
          </p:nvCxnSpPr>
          <p:spPr>
            <a:xfrm rot="5400000">
              <a:off x="4107653" y="5607859"/>
              <a:ext cx="428628" cy="35719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2781" name="Picture 1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6000768"/>
              <a:ext cx="647700" cy="304800"/>
            </a:xfrm>
            <a:prstGeom prst="rect">
              <a:avLst/>
            </a:prstGeom>
            <a:noFill/>
          </p:spPr>
        </p:pic>
        <p:pic>
          <p:nvPicPr>
            <p:cNvPr id="32784" name="Picture 16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4786322"/>
              <a:ext cx="4648200" cy="781050"/>
            </a:xfrm>
            <a:prstGeom prst="rect">
              <a:avLst/>
            </a:prstGeom>
            <a:noFill/>
          </p:spPr>
        </p:pic>
      </p:grp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87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000504"/>
            <a:ext cx="914400" cy="771525"/>
          </a:xfrm>
          <a:prstGeom prst="rect">
            <a:avLst/>
          </a:prstGeom>
          <a:noFill/>
        </p:spPr>
      </p:pic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53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Vectors: 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 product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Suppose     is a unit vector,     .</a:t>
            </a:r>
          </a:p>
          <a:p>
            <a:pPr>
              <a:buNone/>
            </a:pPr>
            <a:r>
              <a:rPr lang="en-US" dirty="0" smtClean="0"/>
              <a:t>   Then              and     points in some direction </a:t>
            </a:r>
          </a:p>
          <a:p>
            <a:pPr>
              <a:buNone/>
            </a:pPr>
            <a:r>
              <a:rPr lang="en-US" dirty="0" smtClean="0"/>
              <a:t>             can be interpreted as the length of  the vector       </a:t>
            </a:r>
          </a:p>
          <a:p>
            <a:pPr>
              <a:buNone/>
            </a:pPr>
            <a:r>
              <a:rPr lang="en-US" dirty="0" smtClean="0"/>
              <a:t>                  projected onto the vector   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384" y="2424109"/>
            <a:ext cx="228600" cy="504825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5814" y="2500306"/>
            <a:ext cx="190500" cy="447675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909887"/>
            <a:ext cx="1019175" cy="447675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9930" y="2928934"/>
            <a:ext cx="190500" cy="447675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857364"/>
            <a:ext cx="2409825" cy="495300"/>
          </a:xfrm>
          <a:prstGeom prst="rect">
            <a:avLst/>
          </a:prstGeom>
          <a:noFill/>
        </p:spPr>
      </p:pic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714752"/>
            <a:ext cx="209550" cy="504825"/>
          </a:xfrm>
          <a:prstGeom prst="rect">
            <a:avLst/>
          </a:prstGeom>
          <a:noFill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84" y="3786190"/>
            <a:ext cx="190500" cy="447675"/>
          </a:xfrm>
          <a:prstGeom prst="rect">
            <a:avLst/>
          </a:prstGeom>
          <a:noFill/>
        </p:spPr>
      </p:pic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13" y="4857760"/>
            <a:ext cx="1552575" cy="990600"/>
          </a:xfrm>
          <a:prstGeom prst="rect">
            <a:avLst/>
          </a:prstGeom>
          <a:noFill/>
        </p:spPr>
      </p:pic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42" name="Picture 3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357826"/>
            <a:ext cx="133350" cy="304800"/>
          </a:xfrm>
          <a:prstGeom prst="rect">
            <a:avLst/>
          </a:prstGeom>
          <a:noFill/>
        </p:spPr>
      </p:pic>
      <p:grpSp>
        <p:nvGrpSpPr>
          <p:cNvPr id="45" name="Group 44"/>
          <p:cNvGrpSpPr/>
          <p:nvPr/>
        </p:nvGrpSpPr>
        <p:grpSpPr>
          <a:xfrm>
            <a:off x="2143108" y="4357694"/>
            <a:ext cx="2214578" cy="1924061"/>
            <a:chOff x="2143108" y="4357694"/>
            <a:chExt cx="2214578" cy="1924061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143108" y="4357694"/>
              <a:ext cx="1500198" cy="10001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143108" y="5357826"/>
              <a:ext cx="64294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86050" y="5356238"/>
              <a:ext cx="1571636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858150" y="5857098"/>
              <a:ext cx="571504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>
              <a:off x="2143108" y="5857892"/>
              <a:ext cx="150019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356760" y="5857098"/>
              <a:ext cx="571504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500430" y="5214950"/>
              <a:ext cx="142876" cy="142876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>
              <a:off x="3142446" y="4857760"/>
              <a:ext cx="1000132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Arc 73"/>
            <p:cNvSpPr/>
            <p:nvPr/>
          </p:nvSpPr>
          <p:spPr>
            <a:xfrm>
              <a:off x="2214546" y="5249826"/>
              <a:ext cx="143437" cy="179438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38" name="Picture 26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4572008"/>
              <a:ext cx="142875" cy="352425"/>
            </a:xfrm>
            <a:prstGeom prst="rect">
              <a:avLst/>
            </a:prstGeom>
            <a:noFill/>
          </p:spPr>
        </p:pic>
        <p:pic>
          <p:nvPicPr>
            <p:cNvPr id="13340" name="Picture 28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60" y="5124464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13344" name="Picture 32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00327" y="5929330"/>
              <a:ext cx="371475" cy="352425"/>
            </a:xfrm>
            <a:prstGeom prst="rect">
              <a:avLst/>
            </a:prstGeom>
            <a:noFill/>
          </p:spPr>
        </p:pic>
      </p:grp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00" y="3319461"/>
            <a:ext cx="533400" cy="504825"/>
          </a:xfrm>
          <a:prstGeom prst="rect">
            <a:avLst/>
          </a:prstGeom>
          <a:noFill/>
        </p:spPr>
      </p:pic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But what is       ? The text explains that: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also use the notation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71942"/>
            <a:ext cx="2971800" cy="781050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285860"/>
            <a:ext cx="333375" cy="752475"/>
          </a:xfrm>
          <a:prstGeom prst="rect">
            <a:avLst/>
          </a:prstGeom>
          <a:noFill/>
        </p:spPr>
      </p:pic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000636"/>
            <a:ext cx="2038350" cy="752475"/>
          </a:xfrm>
          <a:prstGeom prst="rect">
            <a:avLst/>
          </a:prstGeom>
          <a:noFill/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4187" y="2370123"/>
            <a:ext cx="3314700" cy="7524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Or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357422" y="1390641"/>
            <a:ext cx="5181601" cy="4967317"/>
            <a:chOff x="2357422" y="1285860"/>
            <a:chExt cx="5181601" cy="4967317"/>
          </a:xfrm>
        </p:grpSpPr>
        <p:pic>
          <p:nvPicPr>
            <p:cNvPr id="3481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60" y="1285860"/>
              <a:ext cx="1323975" cy="752475"/>
            </a:xfrm>
            <a:prstGeom prst="rect">
              <a:avLst/>
            </a:prstGeom>
            <a:noFill/>
          </p:spPr>
        </p:pic>
        <p:pic>
          <p:nvPicPr>
            <p:cNvPr id="34820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60" y="2428868"/>
              <a:ext cx="2486025" cy="771525"/>
            </a:xfrm>
            <a:prstGeom prst="rect">
              <a:avLst/>
            </a:prstGeom>
            <a:noFill/>
          </p:spPr>
        </p:pic>
        <p:pic>
          <p:nvPicPr>
            <p:cNvPr id="34823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3214686"/>
              <a:ext cx="2771775" cy="523875"/>
            </a:xfrm>
            <a:prstGeom prst="rect">
              <a:avLst/>
            </a:prstGeom>
            <a:noFill/>
          </p:spPr>
        </p:pic>
        <p:pic>
          <p:nvPicPr>
            <p:cNvPr id="34826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3929066"/>
              <a:ext cx="5038725" cy="476250"/>
            </a:xfrm>
            <a:prstGeom prst="rect">
              <a:avLst/>
            </a:prstGeom>
            <a:noFill/>
          </p:spPr>
        </p:pic>
        <p:pic>
          <p:nvPicPr>
            <p:cNvPr id="34829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4429132"/>
              <a:ext cx="3714750" cy="504825"/>
            </a:xfrm>
            <a:prstGeom prst="rect">
              <a:avLst/>
            </a:prstGeom>
            <a:noFill/>
          </p:spPr>
        </p:pic>
        <p:pic>
          <p:nvPicPr>
            <p:cNvPr id="34832" name="Picture 1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5143512"/>
              <a:ext cx="1666875" cy="476250"/>
            </a:xfrm>
            <a:prstGeom prst="rect">
              <a:avLst/>
            </a:prstGeom>
            <a:noFill/>
          </p:spPr>
        </p:pic>
        <p:pic>
          <p:nvPicPr>
            <p:cNvPr id="34835" name="Picture 19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81260" y="5500702"/>
              <a:ext cx="3619500" cy="752475"/>
            </a:xfrm>
            <a:prstGeom prst="rect">
              <a:avLst/>
            </a:prstGeom>
            <a:noFill/>
          </p:spPr>
        </p:pic>
      </p:grp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The text uses a geometric argument, but we can use another approach.</a:t>
            </a:r>
          </a:p>
          <a:p>
            <a:pPr>
              <a:buNone/>
            </a:pPr>
            <a:r>
              <a:rPr lang="en-US" dirty="0" smtClean="0"/>
              <a:t>    Express   and    in terms of   and 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and   are constants, so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1981183" y="1785926"/>
            <a:ext cx="985842" cy="447675"/>
            <a:chOff x="1981183" y="1785926"/>
            <a:chExt cx="985842" cy="447675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1183" y="1785926"/>
              <a:ext cx="161925" cy="447675"/>
            </a:xfrm>
            <a:prstGeom prst="rect">
              <a:avLst/>
            </a:prstGeom>
            <a:noFill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1785926"/>
              <a:ext cx="180975" cy="438150"/>
            </a:xfrm>
            <a:prstGeom prst="rect">
              <a:avLst/>
            </a:prstGeom>
            <a:noFill/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4643438" y="1785926"/>
            <a:ext cx="838205" cy="447675"/>
            <a:chOff x="4643438" y="1785926"/>
            <a:chExt cx="838205" cy="4476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1785926"/>
              <a:ext cx="104775" cy="447675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1785926"/>
              <a:ext cx="123825" cy="447675"/>
            </a:xfrm>
            <a:prstGeom prst="rect">
              <a:avLst/>
            </a:prstGeom>
            <a:noFill/>
          </p:spPr>
        </p:pic>
      </p:grpSp>
      <p:grpSp>
        <p:nvGrpSpPr>
          <p:cNvPr id="117" name="Group 116"/>
          <p:cNvGrpSpPr/>
          <p:nvPr/>
        </p:nvGrpSpPr>
        <p:grpSpPr>
          <a:xfrm>
            <a:off x="1214414" y="2500306"/>
            <a:ext cx="1704986" cy="1590684"/>
            <a:chOff x="1785918" y="3357562"/>
            <a:chExt cx="1704986" cy="1590684"/>
          </a:xfrm>
        </p:grpSpPr>
        <p:grpSp>
          <p:nvGrpSpPr>
            <p:cNvPr id="116" name="Group 115"/>
            <p:cNvGrpSpPr/>
            <p:nvPr/>
          </p:nvGrpSpPr>
          <p:grpSpPr>
            <a:xfrm>
              <a:off x="1785918" y="3357562"/>
              <a:ext cx="1704986" cy="1590684"/>
              <a:chOff x="1785918" y="3357562"/>
              <a:chExt cx="1704986" cy="1590684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1785918" y="3357562"/>
                <a:ext cx="1704986" cy="1447808"/>
                <a:chOff x="1500166" y="2643182"/>
                <a:chExt cx="1704986" cy="1447808"/>
              </a:xfrm>
            </p:grpSpPr>
            <p:grpSp>
              <p:nvGrpSpPr>
                <p:cNvPr id="92" name="Group 34"/>
                <p:cNvGrpSpPr/>
                <p:nvPr/>
              </p:nvGrpSpPr>
              <p:grpSpPr>
                <a:xfrm>
                  <a:off x="1500166" y="2643182"/>
                  <a:ext cx="1704986" cy="1447808"/>
                  <a:chOff x="1500166" y="2143116"/>
                  <a:chExt cx="1704986" cy="1447808"/>
                </a:xfrm>
              </p:grpSpPr>
              <p:cxnSp>
                <p:nvCxnSpPr>
                  <p:cNvPr id="98" name="Straight Arrow Connector 97"/>
                  <p:cNvCxnSpPr/>
                  <p:nvPr/>
                </p:nvCxnSpPr>
                <p:spPr>
                  <a:xfrm>
                    <a:off x="1643042" y="3429000"/>
                    <a:ext cx="1357322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Arrow Connector 98"/>
                  <p:cNvCxnSpPr/>
                  <p:nvPr/>
                </p:nvCxnSpPr>
                <p:spPr>
                  <a:xfrm rot="5400000" flipH="1" flipV="1">
                    <a:off x="1107257" y="2893215"/>
                    <a:ext cx="107157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Arrow Connector 99"/>
                  <p:cNvCxnSpPr/>
                  <p:nvPr/>
                </p:nvCxnSpPr>
                <p:spPr>
                  <a:xfrm flipV="1">
                    <a:off x="1643042" y="2714620"/>
                    <a:ext cx="928694" cy="71438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01" name="Picture 14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00166" y="2143116"/>
                    <a:ext cx="133350" cy="304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02" name="Picture 16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71802" y="3286124"/>
                    <a:ext cx="133350" cy="304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03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81196" y="3143248"/>
                    <a:ext cx="133350" cy="3048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4" name="Arc 103"/>
                  <p:cNvSpPr/>
                  <p:nvPr/>
                </p:nvSpPr>
                <p:spPr>
                  <a:xfrm>
                    <a:off x="1785918" y="3286124"/>
                    <a:ext cx="142876" cy="285752"/>
                  </a:xfrm>
                  <a:prstGeom prst="arc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105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000232" y="2714620"/>
                    <a:ext cx="114300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93" name="Group 57"/>
                <p:cNvGrpSpPr/>
                <p:nvPr/>
              </p:nvGrpSpPr>
              <p:grpSpPr>
                <a:xfrm>
                  <a:off x="2357422" y="2643182"/>
                  <a:ext cx="571504" cy="571504"/>
                  <a:chOff x="2357422" y="2643182"/>
                  <a:chExt cx="571504" cy="571504"/>
                </a:xfrm>
              </p:grpSpPr>
              <p:cxnSp>
                <p:nvCxnSpPr>
                  <p:cNvPr id="94" name="Straight Arrow Connector 93"/>
                  <p:cNvCxnSpPr/>
                  <p:nvPr/>
                </p:nvCxnSpPr>
                <p:spPr>
                  <a:xfrm rot="16200000" flipV="1">
                    <a:off x="2357422" y="3000372"/>
                    <a:ext cx="285752" cy="14287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Arrow Connector 94"/>
                  <p:cNvCxnSpPr/>
                  <p:nvPr/>
                </p:nvCxnSpPr>
                <p:spPr>
                  <a:xfrm flipV="1">
                    <a:off x="2571736" y="3000372"/>
                    <a:ext cx="285752" cy="21431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96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0800000" flipV="1">
                    <a:off x="2820926" y="2786058"/>
                    <a:ext cx="108000" cy="288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97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7422" y="2643182"/>
                    <a:ext cx="133350" cy="323850"/>
                  </a:xfrm>
                  <a:prstGeom prst="rect">
                    <a:avLst/>
                  </a:prstGeom>
                  <a:noFill/>
                </p:spPr>
              </p:pic>
            </p:grpSp>
          </p:grpSp>
          <p:pic>
            <p:nvPicPr>
              <p:cNvPr id="109" name="Picture 8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71670" y="4643446"/>
                <a:ext cx="76200" cy="304800"/>
              </a:xfrm>
              <a:prstGeom prst="rect">
                <a:avLst/>
              </a:prstGeom>
              <a:noFill/>
            </p:spPr>
          </p:pic>
          <p:pic>
            <p:nvPicPr>
              <p:cNvPr id="110" name="Picture 10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85918" y="4286256"/>
                <a:ext cx="85725" cy="304800"/>
              </a:xfrm>
              <a:prstGeom prst="rect">
                <a:avLst/>
              </a:prstGeom>
              <a:noFill/>
            </p:spPr>
          </p:pic>
        </p:grpSp>
        <p:cxnSp>
          <p:nvCxnSpPr>
            <p:cNvPr id="111" name="Straight Arrow Connector 110"/>
            <p:cNvCxnSpPr/>
            <p:nvPr/>
          </p:nvCxnSpPr>
          <p:spPr>
            <a:xfrm rot="5400000" flipH="1" flipV="1">
              <a:off x="1714480" y="4429132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1928794" y="4624398"/>
              <a:ext cx="504829" cy="190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4071934" y="2571744"/>
            <a:ext cx="2724150" cy="1009654"/>
            <a:chOff x="4071934" y="2571744"/>
            <a:chExt cx="2724150" cy="100965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2571744"/>
              <a:ext cx="2486025" cy="409575"/>
            </a:xfrm>
            <a:prstGeom prst="rect">
              <a:avLst/>
            </a:prstGeom>
            <a:noFill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1934" y="3143248"/>
              <a:ext cx="2724150" cy="438150"/>
            </a:xfrm>
            <a:prstGeom prst="rect">
              <a:avLst/>
            </a:prstGeom>
            <a:noFill/>
          </p:spPr>
        </p:pic>
      </p:grp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4000496" y="3714752"/>
            <a:ext cx="838205" cy="447675"/>
            <a:chOff x="4643438" y="1785926"/>
            <a:chExt cx="838205" cy="447675"/>
          </a:xfrm>
        </p:grpSpPr>
        <p:pic>
          <p:nvPicPr>
            <p:cNvPr id="1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1785926"/>
              <a:ext cx="104775" cy="447675"/>
            </a:xfrm>
            <a:prstGeom prst="rect">
              <a:avLst/>
            </a:prstGeom>
            <a:noFill/>
          </p:spPr>
        </p:pic>
        <p:pic>
          <p:nvPicPr>
            <p:cNvPr id="130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57818" y="1785926"/>
              <a:ext cx="123825" cy="447675"/>
            </a:xfrm>
            <a:prstGeom prst="rect">
              <a:avLst/>
            </a:prstGeom>
            <a:noFill/>
          </p:spPr>
        </p:pic>
      </p:grp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4000496" y="4286256"/>
            <a:ext cx="3752850" cy="2100274"/>
            <a:chOff x="4000496" y="4286256"/>
            <a:chExt cx="3752850" cy="2100274"/>
          </a:xfrm>
        </p:grpSpPr>
        <p:pic>
          <p:nvPicPr>
            <p:cNvPr id="8" name="Picture 15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286256"/>
              <a:ext cx="3752850" cy="752475"/>
            </a:xfrm>
            <a:prstGeom prst="rect">
              <a:avLst/>
            </a:prstGeom>
            <a:noFill/>
          </p:spPr>
        </p:pic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5214950"/>
              <a:ext cx="2905125" cy="457200"/>
            </a:xfrm>
            <a:prstGeom prst="rect">
              <a:avLst/>
            </a:prstGeom>
            <a:noFill/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5929330"/>
              <a:ext cx="685800" cy="457200"/>
            </a:xfrm>
            <a:prstGeom prst="rect">
              <a:avLst/>
            </a:prstGeom>
            <a:noFill/>
          </p:spPr>
        </p:pic>
      </p:grp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Slide Number Placehold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We can also work out        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785794"/>
            <a:ext cx="371475" cy="8001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2357422" y="2185982"/>
            <a:ext cx="3781425" cy="2457464"/>
            <a:chOff x="2357422" y="1928802"/>
            <a:chExt cx="3781425" cy="2457464"/>
          </a:xfrm>
        </p:grpSpPr>
        <p:pic>
          <p:nvPicPr>
            <p:cNvPr id="3686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3929066"/>
              <a:ext cx="904875" cy="457200"/>
            </a:xfrm>
            <a:prstGeom prst="rect">
              <a:avLst/>
            </a:prstGeom>
            <a:noFill/>
          </p:spPr>
        </p:pic>
        <p:pic>
          <p:nvPicPr>
            <p:cNvPr id="36871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3143248"/>
              <a:ext cx="2905125" cy="457200"/>
            </a:xfrm>
            <a:prstGeom prst="rect">
              <a:avLst/>
            </a:prstGeom>
            <a:noFill/>
          </p:spPr>
        </p:pic>
        <p:pic>
          <p:nvPicPr>
            <p:cNvPr id="36874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1928802"/>
              <a:ext cx="3781425" cy="800100"/>
            </a:xfrm>
            <a:prstGeom prst="rect">
              <a:avLst/>
            </a:prstGeom>
            <a:noFill/>
          </p:spPr>
        </p:pic>
      </p:grp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Cylindrical Coordinates: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Prove that: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rot="5400000">
            <a:off x="2815538" y="5243644"/>
            <a:ext cx="1800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55"/>
          <p:cNvGrpSpPr/>
          <p:nvPr/>
        </p:nvGrpSpPr>
        <p:grpSpPr>
          <a:xfrm>
            <a:off x="774648" y="1420785"/>
            <a:ext cx="3997326" cy="2008215"/>
            <a:chOff x="774648" y="1420785"/>
            <a:chExt cx="3997326" cy="2008215"/>
          </a:xfrm>
        </p:grpSpPr>
        <p:grpSp>
          <p:nvGrpSpPr>
            <p:cNvPr id="4" name="Group 231"/>
            <p:cNvGrpSpPr/>
            <p:nvPr/>
          </p:nvGrpSpPr>
          <p:grpSpPr>
            <a:xfrm>
              <a:off x="857224" y="1931967"/>
              <a:ext cx="2124086" cy="438150"/>
              <a:chOff x="857224" y="2000240"/>
              <a:chExt cx="2124086" cy="438150"/>
            </a:xfrm>
          </p:grpSpPr>
          <p:pic>
            <p:nvPicPr>
              <p:cNvPr id="37920" name="Picture 3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57224" y="2000240"/>
                <a:ext cx="1543050" cy="438150"/>
              </a:xfrm>
              <a:prstGeom prst="rect">
                <a:avLst/>
              </a:prstGeom>
              <a:noFill/>
            </p:spPr>
          </p:pic>
          <p:pic>
            <p:nvPicPr>
              <p:cNvPr id="37928" name="Picture 4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28860" y="2124068"/>
                <a:ext cx="552450" cy="304800"/>
              </a:xfrm>
              <a:prstGeom prst="rect">
                <a:avLst/>
              </a:prstGeom>
              <a:noFill/>
            </p:spPr>
          </p:pic>
        </p:grpSp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7674" y="1420785"/>
              <a:ext cx="3924300" cy="409575"/>
            </a:xfrm>
            <a:prstGeom prst="rect">
              <a:avLst/>
            </a:prstGeom>
            <a:noFill/>
          </p:spPr>
        </p:pic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7674" y="2471730"/>
              <a:ext cx="2638425" cy="409575"/>
            </a:xfrm>
            <a:prstGeom prst="rect">
              <a:avLst/>
            </a:prstGeom>
            <a:noFill/>
          </p:spPr>
        </p:pic>
        <p:pic>
          <p:nvPicPr>
            <p:cNvPr id="17421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648" y="2990850"/>
              <a:ext cx="2981325" cy="438150"/>
            </a:xfrm>
            <a:prstGeom prst="rect">
              <a:avLst/>
            </a:prstGeom>
            <a:noFill/>
          </p:spPr>
        </p:pic>
      </p:grp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93"/>
          <p:cNvGrpSpPr/>
          <p:nvPr/>
        </p:nvGrpSpPr>
        <p:grpSpPr>
          <a:xfrm>
            <a:off x="993726" y="4341825"/>
            <a:ext cx="1390650" cy="1749438"/>
            <a:chOff x="993726" y="4341825"/>
            <a:chExt cx="1390650" cy="1749438"/>
          </a:xfrm>
        </p:grpSpPr>
        <p:pic>
          <p:nvPicPr>
            <p:cNvPr id="17424" name="Picture 1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0239" y="4341825"/>
              <a:ext cx="1162050" cy="752475"/>
            </a:xfrm>
            <a:prstGeom prst="rect">
              <a:avLst/>
            </a:prstGeom>
            <a:noFill/>
          </p:spPr>
        </p:pic>
        <p:pic>
          <p:nvPicPr>
            <p:cNvPr id="17426" name="Picture 1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3726" y="5291163"/>
              <a:ext cx="1390650" cy="800100"/>
            </a:xfrm>
            <a:prstGeom prst="rect">
              <a:avLst/>
            </a:prstGeom>
            <a:noFill/>
          </p:spPr>
        </p:pic>
      </p:grp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94"/>
          <p:cNvGrpSpPr/>
          <p:nvPr/>
        </p:nvGrpSpPr>
        <p:grpSpPr>
          <a:xfrm>
            <a:off x="4071934" y="4500570"/>
            <a:ext cx="2043113" cy="1552583"/>
            <a:chOff x="4071934" y="4500570"/>
            <a:chExt cx="2043113" cy="1552583"/>
          </a:xfrm>
        </p:grpSpPr>
        <p:pic>
          <p:nvPicPr>
            <p:cNvPr id="37942" name="Picture 5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500570"/>
              <a:ext cx="1971675" cy="409575"/>
            </a:xfrm>
            <a:prstGeom prst="rect">
              <a:avLst/>
            </a:prstGeom>
            <a:noFill/>
          </p:spPr>
        </p:pic>
        <p:pic>
          <p:nvPicPr>
            <p:cNvPr id="37948" name="Picture 60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1934" y="5643578"/>
              <a:ext cx="1695450" cy="409575"/>
            </a:xfrm>
            <a:prstGeom prst="rect">
              <a:avLst/>
            </a:prstGeom>
            <a:noFill/>
          </p:spPr>
        </p:pic>
        <p:pic>
          <p:nvPicPr>
            <p:cNvPr id="17429" name="Picture 21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2922" y="5064153"/>
              <a:ext cx="1533525" cy="409575"/>
            </a:xfrm>
            <a:prstGeom prst="rect">
              <a:avLst/>
            </a:prstGeom>
            <a:noFill/>
          </p:spPr>
        </p:pic>
      </p:grp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196"/>
          <p:cNvGrpSpPr/>
          <p:nvPr/>
        </p:nvGrpSpPr>
        <p:grpSpPr>
          <a:xfrm>
            <a:off x="5357818" y="1214422"/>
            <a:ext cx="2533663" cy="2733692"/>
            <a:chOff x="5357818" y="1214422"/>
            <a:chExt cx="2533663" cy="2733692"/>
          </a:xfrm>
        </p:grpSpPr>
        <p:grpSp>
          <p:nvGrpSpPr>
            <p:cNvPr id="8" name="Group 140"/>
            <p:cNvGrpSpPr/>
            <p:nvPr/>
          </p:nvGrpSpPr>
          <p:grpSpPr>
            <a:xfrm>
              <a:off x="5357818" y="1214422"/>
              <a:ext cx="2533663" cy="2733692"/>
              <a:chOff x="5357818" y="1214422"/>
              <a:chExt cx="2533663" cy="2733692"/>
            </a:xfrm>
          </p:grpSpPr>
          <p:grpSp>
            <p:nvGrpSpPr>
              <p:cNvPr id="9" name="Group 156"/>
              <p:cNvGrpSpPr/>
              <p:nvPr/>
            </p:nvGrpSpPr>
            <p:grpSpPr>
              <a:xfrm>
                <a:off x="5357818" y="1214422"/>
                <a:ext cx="2533663" cy="2733692"/>
                <a:chOff x="4357686" y="1571612"/>
                <a:chExt cx="2533663" cy="2733692"/>
              </a:xfrm>
            </p:grpSpPr>
            <p:grpSp>
              <p:nvGrpSpPr>
                <p:cNvPr id="10" name="Group 58"/>
                <p:cNvGrpSpPr/>
                <p:nvPr/>
              </p:nvGrpSpPr>
              <p:grpSpPr>
                <a:xfrm>
                  <a:off x="4357686" y="1857364"/>
                  <a:ext cx="2347928" cy="2019312"/>
                  <a:chOff x="785786" y="2571744"/>
                  <a:chExt cx="2347928" cy="2019312"/>
                </a:xfrm>
              </p:grpSpPr>
              <p:grpSp>
                <p:nvGrpSpPr>
                  <p:cNvPr id="11" name="Group 34"/>
                  <p:cNvGrpSpPr/>
                  <p:nvPr/>
                </p:nvGrpSpPr>
                <p:grpSpPr>
                  <a:xfrm>
                    <a:off x="785786" y="2571744"/>
                    <a:ext cx="2347928" cy="2019312"/>
                    <a:chOff x="785786" y="2071678"/>
                    <a:chExt cx="2347928" cy="2019312"/>
                  </a:xfrm>
                </p:grpSpPr>
                <p:cxnSp>
                  <p:nvCxnSpPr>
                    <p:cNvPr id="187" name="Straight Arrow Connector 186"/>
                    <p:cNvCxnSpPr/>
                    <p:nvPr/>
                  </p:nvCxnSpPr>
                  <p:spPr>
                    <a:xfrm>
                      <a:off x="1643042" y="3429000"/>
                      <a:ext cx="1357322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Arrow Connector 187"/>
                    <p:cNvCxnSpPr/>
                    <p:nvPr/>
                  </p:nvCxnSpPr>
                  <p:spPr>
                    <a:xfrm rot="5400000" flipH="1" flipV="1">
                      <a:off x="963587" y="2750339"/>
                      <a:ext cx="1358116" cy="79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Arrow Connector 188"/>
                    <p:cNvCxnSpPr/>
                    <p:nvPr/>
                  </p:nvCxnSpPr>
                  <p:spPr>
                    <a:xfrm flipV="1">
                      <a:off x="1643042" y="2714620"/>
                      <a:ext cx="857256" cy="71438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190" name="Picture 1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000364" y="3286124"/>
                      <a:ext cx="133350" cy="304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91" name="Picture 1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85786" y="3786190"/>
                      <a:ext cx="133350" cy="304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192" name="Arc 191"/>
                    <p:cNvSpPr/>
                    <p:nvPr/>
                  </p:nvSpPr>
                  <p:spPr>
                    <a:xfrm rot="11371734">
                      <a:off x="1566573" y="3475375"/>
                      <a:ext cx="570408" cy="121563"/>
                    </a:xfrm>
                    <a:prstGeom prst="arc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pic>
                  <p:nvPicPr>
                    <p:cNvPr id="193" name="Picture 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00232" y="2714620"/>
                      <a:ext cx="114300" cy="304800"/>
                    </a:xfrm>
                    <a:prstGeom prst="rect">
                      <a:avLst/>
                    </a:prstGeom>
                    <a:noFill/>
                  </p:spPr>
                </p:pic>
              </p:grpSp>
              <p:cxnSp>
                <p:nvCxnSpPr>
                  <p:cNvPr id="186" name="Straight Arrow Connector 185"/>
                  <p:cNvCxnSpPr/>
                  <p:nvPr/>
                </p:nvCxnSpPr>
                <p:spPr>
                  <a:xfrm>
                    <a:off x="2500298" y="3214686"/>
                    <a:ext cx="500066" cy="285752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Arrow Connector 158"/>
                <p:cNvCxnSpPr/>
                <p:nvPr/>
              </p:nvCxnSpPr>
              <p:spPr>
                <a:xfrm flipV="1">
                  <a:off x="4500562" y="3214686"/>
                  <a:ext cx="714380" cy="500066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5214942" y="3214686"/>
                  <a:ext cx="864000" cy="720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161" name="Picture 8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7752" y="3143248"/>
                  <a:ext cx="762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2" name="Picture 10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15008" y="2928934"/>
                  <a:ext cx="85725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63" name="Straight Arrow Connector 162"/>
                <p:cNvCxnSpPr/>
                <p:nvPr/>
              </p:nvCxnSpPr>
              <p:spPr>
                <a:xfrm rot="5400000" flipH="1" flipV="1">
                  <a:off x="5000628" y="2999578"/>
                  <a:ext cx="42862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Arrow Connector 163"/>
                <p:cNvCxnSpPr/>
                <p:nvPr/>
              </p:nvCxnSpPr>
              <p:spPr>
                <a:xfrm flipV="1">
                  <a:off x="5214942" y="3213892"/>
                  <a:ext cx="504829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Arrow Connector 164"/>
                <p:cNvCxnSpPr/>
                <p:nvPr/>
              </p:nvCxnSpPr>
              <p:spPr>
                <a:xfrm rot="10800000" flipV="1">
                  <a:off x="4929190" y="3215480"/>
                  <a:ext cx="285752" cy="2135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Arrow Connector 165"/>
                <p:cNvCxnSpPr/>
                <p:nvPr/>
              </p:nvCxnSpPr>
              <p:spPr>
                <a:xfrm rot="5400000" flipH="1" flipV="1">
                  <a:off x="6072198" y="2143116"/>
                  <a:ext cx="357190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Arrow Connector 166"/>
                <p:cNvCxnSpPr/>
                <p:nvPr/>
              </p:nvCxnSpPr>
              <p:spPr>
                <a:xfrm rot="5400000" flipH="1" flipV="1">
                  <a:off x="5858678" y="2285198"/>
                  <a:ext cx="428628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214942" y="2000240"/>
                  <a:ext cx="857256" cy="500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5400000">
                  <a:off x="5358612" y="3214686"/>
                  <a:ext cx="1427966" cy="79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Arrow Connector 169"/>
                <p:cNvCxnSpPr/>
                <p:nvPr/>
              </p:nvCxnSpPr>
              <p:spPr>
                <a:xfrm rot="5400000" flipH="1" flipV="1">
                  <a:off x="5858678" y="3713958"/>
                  <a:ext cx="428628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Arrow Connector 170"/>
                <p:cNvCxnSpPr/>
                <p:nvPr/>
              </p:nvCxnSpPr>
              <p:spPr>
                <a:xfrm rot="5400000" flipH="1" flipV="1">
                  <a:off x="6072198" y="3571876"/>
                  <a:ext cx="357190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Arrow Connector 171"/>
                <p:cNvCxnSpPr/>
                <p:nvPr/>
              </p:nvCxnSpPr>
              <p:spPr>
                <a:xfrm>
                  <a:off x="6072198" y="3929066"/>
                  <a:ext cx="285752" cy="214314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173" name="Picture 1"/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43504" y="1571612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74" name="Picture 3"/>
                <p:cNvPicPr>
                  <a:picLocks noChangeAspect="1" noChangeArrowheads="1"/>
                </p:cNvPicPr>
                <p:nvPr/>
              </p:nvPicPr>
              <p:blipFill>
                <a:blip r:embed="rId1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000628" y="2786058"/>
                  <a:ext cx="133350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75" name="Picture 5"/>
                <p:cNvPicPr>
                  <a:picLocks noChangeAspect="1" noChangeArrowheads="1"/>
                </p:cNvPicPr>
                <p:nvPr/>
              </p:nvPicPr>
              <p:blipFill>
                <a:blip r:embed="rId1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500694" y="3571876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78" name="Picture 12"/>
                <p:cNvPicPr>
                  <a:picLocks noChangeAspect="1" noChangeArrowheads="1"/>
                </p:cNvPicPr>
                <p:nvPr/>
              </p:nvPicPr>
              <p:blipFill>
                <a:blip r:embed="rId2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429388" y="4000504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79" name="Picture 18"/>
                <p:cNvPicPr>
                  <a:picLocks noChangeAspect="1" noChangeArrowheads="1"/>
                </p:cNvPicPr>
                <p:nvPr/>
              </p:nvPicPr>
              <p:blipFill>
                <a:blip r:embed="rId21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000760" y="1785926"/>
                  <a:ext cx="133350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1" name="Picture 12"/>
                <p:cNvPicPr>
                  <a:picLocks noChangeAspect="1" noChangeArrowheads="1"/>
                </p:cNvPicPr>
                <p:nvPr/>
              </p:nvPicPr>
              <p:blipFill>
                <a:blip r:embed="rId2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643702" y="2643182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3" name="Picture 23"/>
                <p:cNvPicPr>
                  <a:picLocks noChangeAspect="1" noChangeArrowheads="1"/>
                </p:cNvPicPr>
                <p:nvPr/>
              </p:nvPicPr>
              <p:blipFill>
                <a:blip r:embed="rId2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215074" y="2476495"/>
                  <a:ext cx="676275" cy="2381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4" name="Picture 26"/>
                <p:cNvPicPr>
                  <a:picLocks noChangeAspect="1" noChangeArrowheads="1"/>
                </p:cNvPicPr>
                <p:nvPr/>
              </p:nvPicPr>
              <p:blipFill>
                <a:blip r:embed="rId2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934088" y="3286124"/>
                  <a:ext cx="495300" cy="257175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7409" name="Picture 1"/>
              <p:cNvPicPr>
                <a:picLocks noChangeAspect="1" noChangeArrowheads="1"/>
              </p:cNvPicPr>
              <p:nvPr/>
            </p:nvPicPr>
            <p:blipFill>
              <a:blip r:embed="rId2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456527" y="1566837"/>
                <a:ext cx="161925" cy="323850"/>
              </a:xfrm>
              <a:prstGeom prst="rect">
                <a:avLst/>
              </a:prstGeom>
              <a:noFill/>
            </p:spPr>
          </p:pic>
          <p:pic>
            <p:nvPicPr>
              <p:cNvPr id="17412" name="Picture 4"/>
              <p:cNvPicPr>
                <a:picLocks noChangeAspect="1" noChangeArrowheads="1"/>
              </p:cNvPicPr>
              <p:nvPr/>
            </p:nvPicPr>
            <p:blipFill>
              <a:blip r:embed="rId2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456527" y="3063870"/>
                <a:ext cx="161925" cy="323850"/>
              </a:xfrm>
              <a:prstGeom prst="rect">
                <a:avLst/>
              </a:prstGeom>
              <a:noFill/>
            </p:spPr>
          </p:pic>
        </p:grpSp>
        <p:pic>
          <p:nvPicPr>
            <p:cNvPr id="196" name="Picture 14"/>
            <p:cNvPicPr>
              <a:picLocks noChangeAspect="1" noChangeArrowheads="1"/>
            </p:cNvPicPr>
            <p:nvPr/>
          </p:nvPicPr>
          <p:blipFill>
            <a:blip r:embed="rId2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42059" y="2990844"/>
              <a:ext cx="161925" cy="304800"/>
            </a:xfrm>
            <a:prstGeom prst="rect">
              <a:avLst/>
            </a:prstGeom>
            <a:noFill/>
          </p:spPr>
        </p:pic>
        <p:pic>
          <p:nvPicPr>
            <p:cNvPr id="17432" name="Picture 24"/>
            <p:cNvPicPr>
              <a:picLocks noChangeAspect="1" noChangeArrowheads="1"/>
            </p:cNvPicPr>
            <p:nvPr/>
          </p:nvPicPr>
          <p:blipFill>
            <a:blip r:embed="rId2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00936" y="1876407"/>
              <a:ext cx="685800" cy="238125"/>
            </a:xfrm>
            <a:prstGeom prst="rect">
              <a:avLst/>
            </a:prstGeom>
            <a:noFill/>
          </p:spPr>
        </p:pic>
      </p:grp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Slide Number Placeholder 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501122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Substitute in equation(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):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26"/>
          <p:cNvGrpSpPr/>
          <p:nvPr/>
        </p:nvGrpSpPr>
        <p:grpSpPr>
          <a:xfrm>
            <a:off x="1123950" y="4487877"/>
            <a:ext cx="3448050" cy="1712925"/>
            <a:chOff x="993726" y="4962546"/>
            <a:chExt cx="3448050" cy="1712925"/>
          </a:xfrm>
        </p:grpSpPr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66752" y="4962546"/>
              <a:ext cx="3057525" cy="466725"/>
            </a:xfrm>
            <a:prstGeom prst="rect">
              <a:avLst/>
            </a:prstGeom>
            <a:noFill/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3726" y="5875371"/>
              <a:ext cx="3448050" cy="800100"/>
            </a:xfrm>
            <a:prstGeom prst="rect">
              <a:avLst/>
            </a:prstGeom>
            <a:noFill/>
          </p:spPr>
        </p:pic>
      </p:grp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25"/>
          <p:cNvGrpSpPr/>
          <p:nvPr/>
        </p:nvGrpSpPr>
        <p:grpSpPr>
          <a:xfrm>
            <a:off x="884187" y="1025520"/>
            <a:ext cx="4991100" cy="2366967"/>
            <a:chOff x="884187" y="995346"/>
            <a:chExt cx="4991100" cy="2366967"/>
          </a:xfrm>
        </p:grpSpPr>
        <p:pic>
          <p:nvPicPr>
            <p:cNvPr id="16385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84187" y="995346"/>
              <a:ext cx="4991100" cy="1228725"/>
            </a:xfrm>
            <a:prstGeom prst="rect">
              <a:avLst/>
            </a:prstGeom>
            <a:noFill/>
          </p:spPr>
        </p:pic>
        <p:pic>
          <p:nvPicPr>
            <p:cNvPr id="16397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0239" y="2552688"/>
              <a:ext cx="4829175" cy="809625"/>
            </a:xfrm>
            <a:prstGeom prst="rect">
              <a:avLst/>
            </a:prstGeom>
            <a:noFill/>
          </p:spPr>
        </p:pic>
      </p:grp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501122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80" y="4725144"/>
            <a:ext cx="1257300" cy="409575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36"/>
          <p:cNvGrpSpPr/>
          <p:nvPr/>
        </p:nvGrpSpPr>
        <p:grpSpPr>
          <a:xfrm>
            <a:off x="863588" y="2060848"/>
            <a:ext cx="2085975" cy="2211402"/>
            <a:chOff x="879453" y="3575052"/>
            <a:chExt cx="2085975" cy="2211402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8668" y="5376879"/>
              <a:ext cx="857250" cy="409575"/>
            </a:xfrm>
            <a:prstGeom prst="rect">
              <a:avLst/>
            </a:prstGeom>
            <a:noFill/>
          </p:spPr>
        </p:pic>
        <p:pic>
          <p:nvPicPr>
            <p:cNvPr id="15374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7213" y="3575052"/>
              <a:ext cx="1704975" cy="476250"/>
            </a:xfrm>
            <a:prstGeom prst="rect">
              <a:avLst/>
            </a:prstGeom>
            <a:noFill/>
          </p:spPr>
        </p:pic>
        <p:pic>
          <p:nvPicPr>
            <p:cNvPr id="15376" name="Picture 1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79453" y="4451364"/>
              <a:ext cx="2085975" cy="476250"/>
            </a:xfrm>
            <a:prstGeom prst="rect">
              <a:avLst/>
            </a:prstGeom>
            <a:noFill/>
          </p:spPr>
        </p:pic>
      </p:grp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196752"/>
            <a:ext cx="5162550" cy="714375"/>
          </a:xfrm>
          <a:prstGeom prst="rect">
            <a:avLst/>
          </a:prstGeom>
          <a:noFill/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401108"/>
            <a:ext cx="4400550" cy="800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7715304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Suppose a particle rotates in a circle with constant radius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Its angular velocity              is constant.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(i.e. it rotates through  </a:t>
            </a:r>
            <a:r>
              <a:rPr lang="en-US" i="1" dirty="0" smtClean="0"/>
              <a:t>  </a:t>
            </a:r>
            <a:r>
              <a:rPr lang="en-US" dirty="0" smtClean="0"/>
              <a:t> radians per unit time).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What is     and   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071942"/>
            <a:ext cx="190500" cy="4476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071942"/>
            <a:ext cx="190500" cy="44767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643446"/>
            <a:ext cx="4352925" cy="44767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124201"/>
            <a:ext cx="247650" cy="44767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000240"/>
            <a:ext cx="981075" cy="752475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000232" y="5286388"/>
            <a:ext cx="5705491" cy="1271594"/>
            <a:chOff x="2000232" y="5286388"/>
            <a:chExt cx="5705491" cy="1271594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0232" y="5286388"/>
              <a:ext cx="2838450" cy="476250"/>
            </a:xfrm>
            <a:prstGeom prst="rect">
              <a:avLst/>
            </a:prstGeom>
            <a:noFill/>
          </p:spPr>
        </p:pic>
        <p:grpSp>
          <p:nvGrpSpPr>
            <p:cNvPr id="63" name="Group 62"/>
            <p:cNvGrpSpPr/>
            <p:nvPr/>
          </p:nvGrpSpPr>
          <p:grpSpPr>
            <a:xfrm>
              <a:off x="4286248" y="5715016"/>
              <a:ext cx="3419475" cy="842966"/>
              <a:chOff x="4286248" y="5715016"/>
              <a:chExt cx="3419475" cy="842966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4286248" y="5857892"/>
                <a:ext cx="3419475" cy="700090"/>
                <a:chOff x="4286248" y="5857892"/>
                <a:chExt cx="3419475" cy="700090"/>
              </a:xfrm>
            </p:grpSpPr>
            <p:pic>
              <p:nvPicPr>
                <p:cNvPr id="2075" name="Picture 27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286248" y="5857892"/>
                  <a:ext cx="3419475" cy="3429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77" name="Picture 29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7752" y="6215082"/>
                  <a:ext cx="2114550" cy="342900"/>
                </a:xfrm>
                <a:prstGeom prst="rect">
                  <a:avLst/>
                </a:prstGeom>
                <a:noFill/>
              </p:spPr>
            </p:pic>
          </p:grpSp>
          <p:cxnSp>
            <p:nvCxnSpPr>
              <p:cNvPr id="72" name="Straight Connector 71"/>
              <p:cNvCxnSpPr/>
              <p:nvPr/>
            </p:nvCxnSpPr>
            <p:spPr>
              <a:xfrm>
                <a:off x="4286248" y="5715016"/>
                <a:ext cx="35719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Right Arrow 72"/>
          <p:cNvSpPr/>
          <p:nvPr/>
        </p:nvSpPr>
        <p:spPr>
          <a:xfrm>
            <a:off x="8072462" y="6357958"/>
            <a:ext cx="857256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000924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But we said    was constant.  So,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462343"/>
            <a:ext cx="971550" cy="752475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571876"/>
            <a:ext cx="247650" cy="447675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462076" y="4357694"/>
            <a:ext cx="3738556" cy="1414470"/>
            <a:chOff x="1462076" y="4357694"/>
            <a:chExt cx="3738556" cy="1414470"/>
          </a:xfrm>
        </p:grpSpPr>
        <p:pic>
          <p:nvPicPr>
            <p:cNvPr id="43018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62076" y="4357694"/>
              <a:ext cx="1466850" cy="419100"/>
            </a:xfrm>
            <a:prstGeom prst="rect">
              <a:avLst/>
            </a:prstGeom>
            <a:noFill/>
          </p:spPr>
        </p:pic>
        <p:grpSp>
          <p:nvGrpSpPr>
            <p:cNvPr id="57" name="Group 56"/>
            <p:cNvGrpSpPr/>
            <p:nvPr/>
          </p:nvGrpSpPr>
          <p:grpSpPr>
            <a:xfrm>
              <a:off x="2000232" y="4786322"/>
              <a:ext cx="3200400" cy="985842"/>
              <a:chOff x="2000232" y="4786322"/>
              <a:chExt cx="3200400" cy="985842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2285984" y="4786322"/>
                <a:ext cx="35719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56" name="Group 55"/>
              <p:cNvGrpSpPr/>
              <p:nvPr/>
            </p:nvGrpSpPr>
            <p:grpSpPr>
              <a:xfrm>
                <a:off x="2000232" y="4857760"/>
                <a:ext cx="3200400" cy="914404"/>
                <a:chOff x="2000232" y="4857760"/>
                <a:chExt cx="3200400" cy="914404"/>
              </a:xfrm>
            </p:grpSpPr>
            <p:pic>
              <p:nvPicPr>
                <p:cNvPr id="43021" name="Picture 1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214546" y="4857760"/>
                  <a:ext cx="2867025" cy="3429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43023" name="Picture 1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000232" y="5143512"/>
                  <a:ext cx="3200400" cy="3429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43025" name="Picture 17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786050" y="5429264"/>
                  <a:ext cx="1866900" cy="342900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952494" y="1357298"/>
            <a:ext cx="3179733" cy="1670059"/>
            <a:chOff x="952494" y="1357298"/>
            <a:chExt cx="3179733" cy="1670059"/>
          </a:xfrm>
        </p:grpSpPr>
        <p:pic>
          <p:nvPicPr>
            <p:cNvPr id="43012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494" y="1357298"/>
              <a:ext cx="2762250" cy="771525"/>
            </a:xfrm>
            <a:prstGeom prst="rect">
              <a:avLst/>
            </a:prstGeom>
            <a:noFill/>
          </p:spPr>
        </p:pic>
        <p:pic>
          <p:nvPicPr>
            <p:cNvPr id="12289" name="Picture 1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577" y="2274882"/>
              <a:ext cx="2152650" cy="752475"/>
            </a:xfrm>
            <a:prstGeom prst="rect">
              <a:avLst/>
            </a:prstGeom>
            <a:noFill/>
          </p:spPr>
        </p:pic>
      </p:grp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7715304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bug sits on a globe of radius </a:t>
            </a:r>
            <a:r>
              <a:rPr lang="en-US" i="1" dirty="0" smtClean="0"/>
              <a:t>R at latitude </a:t>
            </a:r>
          </a:p>
          <a:p>
            <a:pPr>
              <a:buNone/>
            </a:pPr>
            <a:r>
              <a:rPr lang="en-US" dirty="0" smtClean="0"/>
              <a:t>   The globe rotates with constant angular velocity    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What is     and    ?</a:t>
            </a:r>
          </a:p>
          <a:p>
            <a:pPr>
              <a:buNone/>
            </a:pPr>
            <a:r>
              <a:rPr lang="en-US" dirty="0" smtClean="0"/>
              <a:t>    We could use cylindrical coordinates…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1952608" y="2767011"/>
            <a:ext cx="1166818" cy="447675"/>
            <a:chOff x="1952608" y="2767011"/>
            <a:chExt cx="1166818" cy="44767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52608" y="2767011"/>
              <a:ext cx="190500" cy="447675"/>
            </a:xfrm>
            <a:prstGeom prst="rect">
              <a:avLst/>
            </a:prstGeom>
            <a:noFill/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2767011"/>
              <a:ext cx="190500" cy="447675"/>
            </a:xfrm>
            <a:prstGeom prst="rect">
              <a:avLst/>
            </a:prstGeom>
            <a:noFill/>
          </p:spPr>
        </p:pic>
      </p:grp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785926"/>
            <a:ext cx="247650" cy="44767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8072462" y="6357958"/>
            <a:ext cx="857256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" name="Picture 3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285860"/>
            <a:ext cx="1095375" cy="447675"/>
          </a:xfrm>
          <a:prstGeom prst="rect">
            <a:avLst/>
          </a:prstGeom>
          <a:noFill/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4643438" y="4143380"/>
            <a:ext cx="2000264" cy="2243173"/>
            <a:chOff x="4643438" y="4143380"/>
            <a:chExt cx="2000264" cy="2243173"/>
          </a:xfrm>
        </p:grpSpPr>
        <p:grpSp>
          <p:nvGrpSpPr>
            <p:cNvPr id="162" name="Group 161"/>
            <p:cNvGrpSpPr/>
            <p:nvPr/>
          </p:nvGrpSpPr>
          <p:grpSpPr>
            <a:xfrm>
              <a:off x="4643438" y="4143380"/>
              <a:ext cx="2000264" cy="1785950"/>
              <a:chOff x="5214942" y="4286256"/>
              <a:chExt cx="2000264" cy="178595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5214942" y="4286256"/>
                <a:ext cx="1785950" cy="17859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6072198" y="5072074"/>
                <a:ext cx="71438" cy="714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Arc 146"/>
              <p:cNvSpPr/>
              <p:nvPr/>
            </p:nvSpPr>
            <p:spPr>
              <a:xfrm>
                <a:off x="5929322" y="4643446"/>
                <a:ext cx="500066" cy="928694"/>
              </a:xfrm>
              <a:prstGeom prst="arc">
                <a:avLst>
                  <a:gd name="adj1" fmla="val 15482813"/>
                  <a:gd name="adj2" fmla="val 4454366"/>
                </a:avLst>
              </a:prstGeom>
              <a:ln>
                <a:head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/>
              <p:nvPr/>
            </p:nvCxnSpPr>
            <p:spPr>
              <a:xfrm>
                <a:off x="6643702" y="5143512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rot="5400000" flipH="1" flipV="1">
                <a:off x="6501622" y="5285596"/>
                <a:ext cx="285751" cy="1586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8" name="Picture 18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857884" y="4500570"/>
                <a:ext cx="171450" cy="304800"/>
              </a:xfrm>
              <a:prstGeom prst="rect">
                <a:avLst/>
              </a:prstGeom>
              <a:noFill/>
            </p:spPr>
          </p:pic>
          <p:pic>
            <p:nvPicPr>
              <p:cNvPr id="20" name="Picture 2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72264" y="5429264"/>
                <a:ext cx="133350" cy="323850"/>
              </a:xfrm>
              <a:prstGeom prst="rect">
                <a:avLst/>
              </a:prstGeom>
              <a:noFill/>
            </p:spPr>
          </p:pic>
          <p:pic>
            <p:nvPicPr>
              <p:cNvPr id="22" name="Picture 22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100906" y="5000636"/>
                <a:ext cx="114300" cy="304800"/>
              </a:xfrm>
              <a:prstGeom prst="rect">
                <a:avLst/>
              </a:prstGeom>
              <a:noFill/>
            </p:spPr>
          </p:pic>
        </p:grpSp>
        <p:pic>
          <p:nvPicPr>
            <p:cNvPr id="66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56208" y="6110328"/>
              <a:ext cx="838200" cy="276225"/>
            </a:xfrm>
            <a:prstGeom prst="rect">
              <a:avLst/>
            </a:prstGeom>
            <a:noFill/>
          </p:spPr>
        </p:pic>
      </p:grp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873060" y="3571876"/>
            <a:ext cx="2770246" cy="2778164"/>
            <a:chOff x="873060" y="3571876"/>
            <a:chExt cx="2770246" cy="2778164"/>
          </a:xfrm>
        </p:grpSpPr>
        <p:grpSp>
          <p:nvGrpSpPr>
            <p:cNvPr id="140" name="Group 139"/>
            <p:cNvGrpSpPr/>
            <p:nvPr/>
          </p:nvGrpSpPr>
          <p:grpSpPr>
            <a:xfrm>
              <a:off x="873060" y="3571876"/>
              <a:ext cx="2770246" cy="2376502"/>
              <a:chOff x="1730316" y="3910018"/>
              <a:chExt cx="2770246" cy="2376502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2214546" y="4500570"/>
                <a:ext cx="1785950" cy="17859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>
                <a:off x="3071802" y="5357826"/>
                <a:ext cx="142876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endCxn id="74" idx="7"/>
              </p:cNvCxnSpPr>
              <p:nvPr/>
            </p:nvCxnSpPr>
            <p:spPr>
              <a:xfrm flipV="1">
                <a:off x="3071802" y="4762116"/>
                <a:ext cx="667147" cy="595710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rot="5400000" flipH="1" flipV="1">
                <a:off x="2499901" y="4785925"/>
                <a:ext cx="1143008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8" name="Arc 87"/>
              <p:cNvSpPr/>
              <p:nvPr/>
            </p:nvSpPr>
            <p:spPr>
              <a:xfrm rot="2044064" flipH="1">
                <a:off x="3063284" y="5081018"/>
                <a:ext cx="374225" cy="339302"/>
              </a:xfrm>
              <a:prstGeom prst="arc">
                <a:avLst>
                  <a:gd name="adj1" fmla="val 16200000"/>
                  <a:gd name="adj2" fmla="val 389653"/>
                </a:avLst>
              </a:prstGeom>
              <a:ln>
                <a:headEnd type="arrow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Arc 101"/>
              <p:cNvSpPr/>
              <p:nvPr/>
            </p:nvSpPr>
            <p:spPr>
              <a:xfrm>
                <a:off x="3071802" y="5214950"/>
                <a:ext cx="285752" cy="285752"/>
              </a:xfrm>
              <a:prstGeom prst="arc">
                <a:avLst/>
              </a:prstGeom>
              <a:ln>
                <a:head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Arrow Connector 105"/>
              <p:cNvCxnSpPr/>
              <p:nvPr/>
            </p:nvCxnSpPr>
            <p:spPr>
              <a:xfrm rot="5400000" flipH="1" flipV="1">
                <a:off x="3512534" y="4559905"/>
                <a:ext cx="40442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3714744" y="4786322"/>
                <a:ext cx="42862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16" name="Picture 1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28940" y="3910018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17" name="Picture 3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43306" y="4071942"/>
                <a:ext cx="133350" cy="333375"/>
              </a:xfrm>
              <a:prstGeom prst="rect">
                <a:avLst/>
              </a:prstGeom>
              <a:noFill/>
            </p:spPr>
          </p:pic>
          <p:pic>
            <p:nvPicPr>
              <p:cNvPr id="2049" name="Picture 1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14810" y="4572008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28992" y="5072074"/>
                <a:ext cx="762000" cy="304800"/>
              </a:xfrm>
              <a:prstGeom prst="rect">
                <a:avLst/>
              </a:prstGeom>
              <a:noFill/>
            </p:spPr>
          </p:pic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24204" y="4786322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9245273">
                <a:off x="1859857" y="4380878"/>
                <a:ext cx="514350" cy="276225"/>
              </a:xfrm>
              <a:prstGeom prst="rect">
                <a:avLst/>
              </a:prstGeom>
              <a:noFill/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9239715">
                <a:off x="1730316" y="4548637"/>
                <a:ext cx="1066800" cy="276225"/>
              </a:xfrm>
              <a:prstGeom prst="rect">
                <a:avLst/>
              </a:prstGeom>
              <a:noFill/>
            </p:spPr>
          </p:pic>
          <p:cxnSp>
            <p:nvCxnSpPr>
              <p:cNvPr id="135" name="Shape 134"/>
              <p:cNvCxnSpPr/>
              <p:nvPr/>
            </p:nvCxnSpPr>
            <p:spPr>
              <a:xfrm>
                <a:off x="2325653" y="4716482"/>
                <a:ext cx="807809" cy="328157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9874" y="6073815"/>
              <a:ext cx="933450" cy="276225"/>
            </a:xfrm>
            <a:prstGeom prst="rect">
              <a:avLst/>
            </a:prstGeom>
            <a:noFill/>
          </p:spPr>
        </p:pic>
      </p:grp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Using this we can construct a vector in the direction</a:t>
            </a:r>
          </a:p>
          <a:p>
            <a:pPr>
              <a:buNone/>
            </a:pPr>
            <a:r>
              <a:rPr lang="en-US" dirty="0" smtClean="0"/>
              <a:t>     of     with a length        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the component of    that is parallel to    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66" y="2000240"/>
            <a:ext cx="190500" cy="4476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8534" y="1928802"/>
            <a:ext cx="533400" cy="504825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852737"/>
            <a:ext cx="209550" cy="504825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2909887"/>
            <a:ext cx="190500" cy="447675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3265" y="3830643"/>
            <a:ext cx="1762125" cy="523875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643306" y="4005269"/>
            <a:ext cx="1571636" cy="1392253"/>
            <a:chOff x="3643306" y="4005269"/>
            <a:chExt cx="1571636" cy="1392253"/>
          </a:xfrm>
        </p:grpSpPr>
        <p:grpSp>
          <p:nvGrpSpPr>
            <p:cNvPr id="2" name="Group 43"/>
            <p:cNvGrpSpPr/>
            <p:nvPr/>
          </p:nvGrpSpPr>
          <p:grpSpPr>
            <a:xfrm>
              <a:off x="3643306" y="4005269"/>
              <a:ext cx="1571636" cy="1358920"/>
              <a:chOff x="2143108" y="4357694"/>
              <a:chExt cx="1571636" cy="135892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2143108" y="4357694"/>
                <a:ext cx="1500198" cy="100013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2143108" y="5357826"/>
                <a:ext cx="64294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714612" y="5357826"/>
                <a:ext cx="1000132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3500430" y="5214950"/>
                <a:ext cx="142876" cy="142876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2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43174" y="4572008"/>
                <a:ext cx="142875" cy="352425"/>
              </a:xfrm>
              <a:prstGeom prst="rect">
                <a:avLst/>
              </a:prstGeom>
              <a:noFill/>
            </p:spPr>
          </p:pic>
          <p:pic>
            <p:nvPicPr>
              <p:cNvPr id="33" name="Picture 3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85984" y="5411814"/>
                <a:ext cx="133350" cy="304800"/>
              </a:xfrm>
              <a:prstGeom prst="rect">
                <a:avLst/>
              </a:prstGeom>
              <a:noFill/>
            </p:spPr>
          </p:pic>
          <p:cxnSp>
            <p:nvCxnSpPr>
              <p:cNvPr id="34" name="Straight Connector 33"/>
              <p:cNvCxnSpPr/>
              <p:nvPr/>
            </p:nvCxnSpPr>
            <p:spPr>
              <a:xfrm rot="5400000">
                <a:off x="3142446" y="4857760"/>
                <a:ext cx="1000132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8919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08513" y="5035572"/>
              <a:ext cx="228600" cy="361950"/>
            </a:xfrm>
            <a:prstGeom prst="rect">
              <a:avLst/>
            </a:prstGeom>
            <a:noFill/>
          </p:spPr>
        </p:pic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000924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coordinates of the bug in   ,    ,    </a:t>
            </a:r>
          </a:p>
          <a:p>
            <a:pPr>
              <a:buNone/>
            </a:pPr>
            <a:r>
              <a:rPr lang="en-US" dirty="0" smtClean="0"/>
              <a:t>    are: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But we can use</a:t>
            </a:r>
          </a:p>
          <a:p>
            <a:pPr>
              <a:buNone/>
            </a:pPr>
            <a:r>
              <a:rPr lang="en-US" dirty="0" smtClean="0"/>
              <a:t>     Then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000628" y="1714488"/>
            <a:ext cx="966793" cy="438150"/>
            <a:chOff x="1857356" y="5000636"/>
            <a:chExt cx="966793" cy="438150"/>
          </a:xfrm>
        </p:grpSpPr>
        <p:pic>
          <p:nvPicPr>
            <p:cNvPr id="5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5000636"/>
              <a:ext cx="95250" cy="409575"/>
            </a:xfrm>
            <a:prstGeom prst="rect">
              <a:avLst/>
            </a:prstGeom>
            <a:noFill/>
          </p:spPr>
        </p:pic>
        <p:pic>
          <p:nvPicPr>
            <p:cNvPr id="5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984" y="5000636"/>
              <a:ext cx="114300" cy="409575"/>
            </a:xfrm>
            <a:prstGeom prst="rect">
              <a:avLst/>
            </a:prstGeom>
            <a:noFill/>
          </p:spPr>
        </p:pic>
        <p:pic>
          <p:nvPicPr>
            <p:cNvPr id="5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5000636"/>
              <a:ext cx="180975" cy="438150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571604" y="2214554"/>
            <a:ext cx="2409825" cy="1552583"/>
            <a:chOff x="1571604" y="2214554"/>
            <a:chExt cx="2409825" cy="1552583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2214554"/>
              <a:ext cx="1466850" cy="409575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3357562"/>
              <a:ext cx="2409825" cy="409575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1604" y="2786058"/>
              <a:ext cx="2371725" cy="409575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111480" y="4049721"/>
            <a:ext cx="3249656" cy="896946"/>
            <a:chOff x="3111480" y="4049721"/>
            <a:chExt cx="3249656" cy="896946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11480" y="4049721"/>
              <a:ext cx="3228975" cy="438150"/>
            </a:xfrm>
            <a:prstGeom prst="rect">
              <a:avLst/>
            </a:prstGeom>
            <a:noFill/>
          </p:spPr>
        </p:pic>
        <p:grpSp>
          <p:nvGrpSpPr>
            <p:cNvPr id="77" name="Group 76"/>
            <p:cNvGrpSpPr/>
            <p:nvPr/>
          </p:nvGrpSpPr>
          <p:grpSpPr>
            <a:xfrm>
              <a:off x="5156205" y="4341827"/>
              <a:ext cx="1204931" cy="604840"/>
              <a:chOff x="5156205" y="4341827"/>
              <a:chExt cx="1204931" cy="604840"/>
            </a:xfrm>
          </p:grpSpPr>
          <p:sp>
            <p:nvSpPr>
              <p:cNvPr id="67" name="Right Brace 66"/>
              <p:cNvSpPr/>
              <p:nvPr/>
            </p:nvSpPr>
            <p:spPr>
              <a:xfrm rot="5400000">
                <a:off x="5630875" y="3867157"/>
                <a:ext cx="255592" cy="1204931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pic>
            <p:nvPicPr>
              <p:cNvPr id="10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29260" y="4670442"/>
                <a:ext cx="885825" cy="2762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797012" y="4811742"/>
            <a:ext cx="2657475" cy="1465266"/>
            <a:chOff x="1797012" y="4811742"/>
            <a:chExt cx="2657475" cy="1465266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7012" y="4811742"/>
              <a:ext cx="2657475" cy="771525"/>
            </a:xfrm>
            <a:prstGeom prst="rect">
              <a:avLst/>
            </a:prstGeom>
            <a:noFill/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2603" y="5838858"/>
              <a:ext cx="1657350" cy="438150"/>
            </a:xfrm>
            <a:prstGeom prst="rect">
              <a:avLst/>
            </a:prstGeom>
            <a:noFill/>
          </p:spPr>
        </p:pic>
      </p:grp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8072462" y="6277014"/>
            <a:ext cx="857256" cy="42862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000924" cy="31623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Since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Clearly    and     vanish when the bug is at the north or south pole.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161" y="1347759"/>
            <a:ext cx="2990850" cy="771525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1539" y="2004993"/>
            <a:ext cx="1323975" cy="80010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798610" y="3127377"/>
            <a:ext cx="1166818" cy="447675"/>
            <a:chOff x="1952608" y="2767011"/>
            <a:chExt cx="1166818" cy="447675"/>
          </a:xfrm>
        </p:grpSpPr>
        <p:pic>
          <p:nvPicPr>
            <p:cNvPr id="85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52608" y="2767011"/>
              <a:ext cx="190500" cy="447675"/>
            </a:xfrm>
            <a:prstGeom prst="rect">
              <a:avLst/>
            </a:prstGeom>
            <a:noFill/>
          </p:spPr>
        </p:pic>
        <p:pic>
          <p:nvPicPr>
            <p:cNvPr id="86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2767011"/>
              <a:ext cx="190500" cy="447675"/>
            </a:xfrm>
            <a:prstGeom prst="rect">
              <a:avLst/>
            </a:prstGeom>
            <a:noFill/>
          </p:spPr>
        </p:pic>
      </p:grpSp>
      <p:pic>
        <p:nvPicPr>
          <p:cNvPr id="87" name="Picture 86" descr="untitled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3771831">
            <a:off x="7336186" y="2823949"/>
            <a:ext cx="1104900" cy="1057275"/>
          </a:xfrm>
          <a:prstGeom prst="rect">
            <a:avLst/>
          </a:prstGeom>
        </p:spPr>
      </p:pic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53" y="857231"/>
            <a:ext cx="8726607" cy="58214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Spherical Coordinates: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might have been better to use this coordinate system: 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is in the direction of increasing     .</a:t>
            </a:r>
          </a:p>
          <a:p>
            <a:pPr>
              <a:buNone/>
            </a:pPr>
            <a:r>
              <a:rPr lang="en-US" dirty="0" smtClean="0"/>
              <a:t>                                         is in the direction of increasing     .</a:t>
            </a:r>
          </a:p>
          <a:p>
            <a:pPr>
              <a:buNone/>
            </a:pPr>
            <a:r>
              <a:rPr lang="en-US" dirty="0" smtClean="0"/>
              <a:t>                                     See section(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1.12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                                                  are not necessarily constant</a:t>
            </a:r>
          </a:p>
          <a:p>
            <a:pPr>
              <a:buNone/>
            </a:pPr>
            <a:r>
              <a:rPr lang="en-US" dirty="0" smtClean="0"/>
              <a:t>                                   since                  could change with time.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240"/>
          <p:cNvGrpSpPr/>
          <p:nvPr/>
        </p:nvGrpSpPr>
        <p:grpSpPr>
          <a:xfrm>
            <a:off x="3111480" y="3319461"/>
            <a:ext cx="5257872" cy="438150"/>
            <a:chOff x="3111480" y="2844798"/>
            <a:chExt cx="5257872" cy="438150"/>
          </a:xfrm>
        </p:grpSpPr>
        <p:pic>
          <p:nvPicPr>
            <p:cNvPr id="46092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0558" y="2844798"/>
              <a:ext cx="180975" cy="438150"/>
            </a:xfrm>
            <a:prstGeom prst="rect">
              <a:avLst/>
            </a:prstGeom>
            <a:noFill/>
          </p:spPr>
        </p:pic>
        <p:pic>
          <p:nvPicPr>
            <p:cNvPr id="46094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88377" y="2873373"/>
              <a:ext cx="180975" cy="409575"/>
            </a:xfrm>
            <a:prstGeom prst="rect">
              <a:avLst/>
            </a:prstGeom>
            <a:noFill/>
          </p:spPr>
        </p:pic>
        <p:sp>
          <p:nvSpPr>
            <p:cNvPr id="237" name="Oval 236"/>
            <p:cNvSpPr/>
            <p:nvPr/>
          </p:nvSpPr>
          <p:spPr>
            <a:xfrm>
              <a:off x="3111480" y="2954331"/>
              <a:ext cx="109539" cy="10953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Oval 237"/>
          <p:cNvSpPr/>
          <p:nvPr/>
        </p:nvSpPr>
        <p:spPr>
          <a:xfrm>
            <a:off x="3111480" y="3940182"/>
            <a:ext cx="109539" cy="10953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50"/>
          <p:cNvGrpSpPr/>
          <p:nvPr/>
        </p:nvGrpSpPr>
        <p:grpSpPr>
          <a:xfrm>
            <a:off x="482544" y="2832096"/>
            <a:ext cx="2424108" cy="2641632"/>
            <a:chOff x="482544" y="2832096"/>
            <a:chExt cx="2424108" cy="2641632"/>
          </a:xfrm>
        </p:grpSpPr>
        <p:grpSp>
          <p:nvGrpSpPr>
            <p:cNvPr id="5" name="Group 234"/>
            <p:cNvGrpSpPr/>
            <p:nvPr/>
          </p:nvGrpSpPr>
          <p:grpSpPr>
            <a:xfrm>
              <a:off x="482544" y="2832096"/>
              <a:ext cx="2424108" cy="2641632"/>
              <a:chOff x="2463807" y="3867156"/>
              <a:chExt cx="2424108" cy="2641632"/>
            </a:xfrm>
          </p:grpSpPr>
          <p:grpSp>
            <p:nvGrpSpPr>
              <p:cNvPr id="6" name="Group 139"/>
              <p:cNvGrpSpPr/>
              <p:nvPr/>
            </p:nvGrpSpPr>
            <p:grpSpPr>
              <a:xfrm>
                <a:off x="2463807" y="3867156"/>
                <a:ext cx="2286468" cy="2376502"/>
                <a:chOff x="2214546" y="3910018"/>
                <a:chExt cx="2286468" cy="2376502"/>
              </a:xfrm>
            </p:grpSpPr>
            <p:sp>
              <p:nvSpPr>
                <p:cNvPr id="138" name="Oval 137"/>
                <p:cNvSpPr/>
                <p:nvPr/>
              </p:nvSpPr>
              <p:spPr>
                <a:xfrm>
                  <a:off x="2214546" y="4500570"/>
                  <a:ext cx="1785950" cy="1785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139" name="Straight Arrow Connector 138"/>
                <p:cNvCxnSpPr/>
                <p:nvPr/>
              </p:nvCxnSpPr>
              <p:spPr>
                <a:xfrm flipV="1">
                  <a:off x="3529014" y="5359414"/>
                  <a:ext cx="9720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endCxn id="138" idx="7"/>
                </p:cNvCxnSpPr>
                <p:nvPr/>
              </p:nvCxnSpPr>
              <p:spPr>
                <a:xfrm flipV="1">
                  <a:off x="3071802" y="4762116"/>
                  <a:ext cx="667147" cy="59571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Arrow Connector 140"/>
                <p:cNvCxnSpPr/>
                <p:nvPr/>
              </p:nvCxnSpPr>
              <p:spPr>
                <a:xfrm rot="5400000" flipH="1" flipV="1">
                  <a:off x="2711801" y="4621591"/>
                  <a:ext cx="7200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Arc 141"/>
                <p:cNvSpPr/>
                <p:nvPr/>
              </p:nvSpPr>
              <p:spPr>
                <a:xfrm rot="2044064" flipH="1">
                  <a:off x="3063284" y="5081018"/>
                  <a:ext cx="374225" cy="339302"/>
                </a:xfrm>
                <a:prstGeom prst="arc">
                  <a:avLst>
                    <a:gd name="adj1" fmla="val 16200000"/>
                    <a:gd name="adj2" fmla="val 389653"/>
                  </a:avLst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>
                  <a:off x="3071802" y="5214950"/>
                  <a:ext cx="285752" cy="285752"/>
                </a:xfrm>
                <a:prstGeom prst="arc">
                  <a:avLst/>
                </a:prstGeom>
                <a:ln>
                  <a:head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Arrow Connector 143"/>
                <p:cNvCxnSpPr/>
                <p:nvPr/>
              </p:nvCxnSpPr>
              <p:spPr>
                <a:xfrm rot="5400000" flipH="1" flipV="1">
                  <a:off x="2887853" y="5143716"/>
                  <a:ext cx="40442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146" name="Picture 1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028940" y="3910018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7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862219" y="5000650"/>
                  <a:ext cx="133350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0" name="Picture 149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224204" y="4786322"/>
                  <a:ext cx="133350" cy="304800"/>
                </a:xfrm>
                <a:prstGeom prst="rect">
                  <a:avLst/>
                </a:prstGeom>
                <a:noFill/>
              </p:spPr>
            </p:pic>
          </p:grpSp>
          <p:cxnSp>
            <p:nvCxnSpPr>
              <p:cNvPr id="154" name="Straight Arrow Connector 153"/>
              <p:cNvCxnSpPr/>
              <p:nvPr/>
            </p:nvCxnSpPr>
            <p:spPr>
              <a:xfrm rot="5400000">
                <a:off x="2647941" y="5730888"/>
                <a:ext cx="644537" cy="3746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>
                <a:off x="3330559" y="5302664"/>
                <a:ext cx="511181" cy="4996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58" name="Picture 1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36811" y="6203988"/>
                <a:ext cx="133350" cy="304800"/>
              </a:xfrm>
              <a:prstGeom prst="rect">
                <a:avLst/>
              </a:prstGeom>
              <a:noFill/>
            </p:spPr>
          </p:pic>
          <p:pic>
            <p:nvPicPr>
              <p:cNvPr id="185" name="Picture 1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68714" y="4889520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194" name="Picture 8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47993" y="5254650"/>
                <a:ext cx="76200" cy="304800"/>
              </a:xfrm>
              <a:prstGeom prst="rect">
                <a:avLst/>
              </a:prstGeom>
              <a:noFill/>
            </p:spPr>
          </p:pic>
          <p:pic>
            <p:nvPicPr>
              <p:cNvPr id="195" name="Picture 10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65576" y="5291163"/>
                <a:ext cx="85725" cy="304800"/>
              </a:xfrm>
              <a:prstGeom prst="rect">
                <a:avLst/>
              </a:prstGeom>
              <a:noFill/>
            </p:spPr>
          </p:pic>
          <p:cxnSp>
            <p:nvCxnSpPr>
              <p:cNvPr id="196" name="Straight Arrow Connector 195"/>
              <p:cNvCxnSpPr/>
              <p:nvPr/>
            </p:nvCxnSpPr>
            <p:spPr>
              <a:xfrm>
                <a:off x="3330558" y="5303859"/>
                <a:ext cx="46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/>
              <p:nvPr/>
            </p:nvCxnSpPr>
            <p:spPr>
              <a:xfrm rot="5400000">
                <a:off x="3088266" y="5387406"/>
                <a:ext cx="302021" cy="1825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Arc 209"/>
              <p:cNvSpPr/>
              <p:nvPr/>
            </p:nvSpPr>
            <p:spPr>
              <a:xfrm rot="11371734">
                <a:off x="3264725" y="5445749"/>
                <a:ext cx="548919" cy="55955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224"/>
              <p:cNvGrpSpPr/>
              <p:nvPr/>
            </p:nvGrpSpPr>
            <p:grpSpPr>
              <a:xfrm>
                <a:off x="3987792" y="4305312"/>
                <a:ext cx="500066" cy="714380"/>
                <a:chOff x="7072330" y="1714488"/>
                <a:chExt cx="500066" cy="714380"/>
              </a:xfrm>
            </p:grpSpPr>
            <p:cxnSp>
              <p:nvCxnSpPr>
                <p:cNvPr id="211" name="Straight Arrow Connector 210"/>
                <p:cNvCxnSpPr/>
                <p:nvPr/>
              </p:nvCxnSpPr>
              <p:spPr>
                <a:xfrm>
                  <a:off x="7072330" y="2143116"/>
                  <a:ext cx="500066" cy="285752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 rot="5400000" flipH="1" flipV="1">
                  <a:off x="7072330" y="1785926"/>
                  <a:ext cx="357190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Arrow Connector 212"/>
                <p:cNvCxnSpPr/>
                <p:nvPr/>
              </p:nvCxnSpPr>
              <p:spPr>
                <a:xfrm rot="5400000" flipH="1" flipV="1">
                  <a:off x="6858810" y="1928008"/>
                  <a:ext cx="428628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5" name="Straight Arrow Connector 214"/>
              <p:cNvCxnSpPr/>
              <p:nvPr/>
            </p:nvCxnSpPr>
            <p:spPr>
              <a:xfrm flipV="1">
                <a:off x="3841740" y="5553102"/>
                <a:ext cx="511182" cy="23812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>
              <a:xfrm rot="16200000" flipH="1">
                <a:off x="3836184" y="5807904"/>
                <a:ext cx="339731" cy="32861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221" name="Picture 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89435" y="4159260"/>
                <a:ext cx="114300" cy="304800"/>
              </a:xfrm>
              <a:prstGeom prst="rect">
                <a:avLst/>
              </a:prstGeom>
              <a:noFill/>
            </p:spPr>
          </p:pic>
          <p:pic>
            <p:nvPicPr>
              <p:cNvPr id="46081" name="Picture 1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8974" y="4889520"/>
                <a:ext cx="123825" cy="285750"/>
              </a:xfrm>
              <a:prstGeom prst="rect">
                <a:avLst/>
              </a:prstGeom>
              <a:noFill/>
            </p:spPr>
          </p:pic>
          <p:pic>
            <p:nvPicPr>
              <p:cNvPr id="46084" name="Picture 4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70357" y="6057936"/>
                <a:ext cx="123825" cy="285750"/>
              </a:xfrm>
              <a:prstGeom prst="rect">
                <a:avLst/>
              </a:prstGeom>
              <a:noFill/>
            </p:spPr>
          </p:pic>
          <p:pic>
            <p:nvPicPr>
              <p:cNvPr id="234" name="Picture 14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754565" y="5145111"/>
                <a:ext cx="133350" cy="304800"/>
              </a:xfrm>
              <a:prstGeom prst="rect">
                <a:avLst/>
              </a:prstGeom>
              <a:noFill/>
            </p:spPr>
          </p:pic>
        </p:grpSp>
        <p:pic>
          <p:nvPicPr>
            <p:cNvPr id="148" name="Picture 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43064" y="2954331"/>
              <a:ext cx="161925" cy="323850"/>
            </a:xfrm>
            <a:prstGeom prst="rect">
              <a:avLst/>
            </a:prstGeom>
            <a:noFill/>
          </p:spPr>
        </p:pic>
        <p:pic>
          <p:nvPicPr>
            <p:cNvPr id="149" name="Picture 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01860" y="4341825"/>
              <a:ext cx="161925" cy="323850"/>
            </a:xfrm>
            <a:prstGeom prst="rect">
              <a:avLst/>
            </a:prstGeom>
            <a:noFill/>
          </p:spPr>
        </p:pic>
      </p:grp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160"/>
          <p:cNvGrpSpPr/>
          <p:nvPr/>
        </p:nvGrpSpPr>
        <p:grpSpPr>
          <a:xfrm>
            <a:off x="3111480" y="2808279"/>
            <a:ext cx="5257869" cy="438150"/>
            <a:chOff x="3111480" y="2808279"/>
            <a:chExt cx="5257869" cy="438150"/>
          </a:xfrm>
        </p:grpSpPr>
        <p:sp>
          <p:nvSpPr>
            <p:cNvPr id="236" name="Oval 235"/>
            <p:cNvSpPr/>
            <p:nvPr/>
          </p:nvSpPr>
          <p:spPr>
            <a:xfrm>
              <a:off x="3111480" y="2954331"/>
              <a:ext cx="109539" cy="10953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93" name="Picture 1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7071" y="2808279"/>
              <a:ext cx="219075" cy="438150"/>
            </a:xfrm>
            <a:prstGeom prst="rect">
              <a:avLst/>
            </a:prstGeom>
            <a:noFill/>
          </p:spPr>
        </p:pic>
        <p:pic>
          <p:nvPicPr>
            <p:cNvPr id="8199" name="Picture 7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50274" y="2808279"/>
              <a:ext cx="219075" cy="409575"/>
            </a:xfrm>
            <a:prstGeom prst="rect">
              <a:avLst/>
            </a:prstGeom>
            <a:noFill/>
          </p:spPr>
        </p:pic>
      </p:grp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4798" y="4735536"/>
            <a:ext cx="1323975" cy="409575"/>
          </a:xfrm>
          <a:prstGeom prst="rect">
            <a:avLst/>
          </a:prstGeom>
          <a:noFill/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161"/>
          <p:cNvGrpSpPr/>
          <p:nvPr/>
        </p:nvGrpSpPr>
        <p:grpSpPr>
          <a:xfrm>
            <a:off x="3111480" y="4232292"/>
            <a:ext cx="1543053" cy="438150"/>
            <a:chOff x="3111480" y="4232292"/>
            <a:chExt cx="1543053" cy="438150"/>
          </a:xfrm>
        </p:grpSpPr>
        <p:sp>
          <p:nvSpPr>
            <p:cNvPr id="239" name="Oval 238"/>
            <p:cNvSpPr/>
            <p:nvPr/>
          </p:nvSpPr>
          <p:spPr>
            <a:xfrm>
              <a:off x="3111480" y="4414857"/>
              <a:ext cx="109539" cy="10953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204" name="Picture 12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0558" y="4232292"/>
              <a:ext cx="1323975" cy="438150"/>
            </a:xfrm>
            <a:prstGeom prst="rect">
              <a:avLst/>
            </a:prstGeom>
            <a:noFill/>
          </p:spPr>
        </p:pic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30" y="4451364"/>
            <a:ext cx="161925" cy="304800"/>
          </a:xfrm>
          <a:prstGeom prst="rect">
            <a:avLst/>
          </a:prstGeom>
          <a:noFill/>
        </p:spPr>
      </p:pic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7000924" cy="48419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text shows that: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86"/>
          <p:cNvGrpSpPr/>
          <p:nvPr/>
        </p:nvGrpSpPr>
        <p:grpSpPr>
          <a:xfrm>
            <a:off x="3440097" y="2300283"/>
            <a:ext cx="3562350" cy="3209958"/>
            <a:chOff x="3440097" y="1676376"/>
            <a:chExt cx="3562350" cy="3209958"/>
          </a:xfrm>
        </p:grpSpPr>
        <p:pic>
          <p:nvPicPr>
            <p:cNvPr id="716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49636" y="1676376"/>
              <a:ext cx="2552700" cy="752475"/>
            </a:xfrm>
            <a:prstGeom prst="rect">
              <a:avLst/>
            </a:prstGeom>
            <a:noFill/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3123" y="2881305"/>
              <a:ext cx="2828925" cy="800100"/>
            </a:xfrm>
            <a:prstGeom prst="rect">
              <a:avLst/>
            </a:prstGeom>
            <a:noFill/>
          </p:spPr>
        </p:pic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40097" y="4086234"/>
              <a:ext cx="3562350" cy="800100"/>
            </a:xfrm>
            <a:prstGeom prst="rect">
              <a:avLst/>
            </a:prstGeom>
            <a:noFill/>
          </p:spPr>
        </p:pic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" name="Picture 7" descr="C:\Program Files\Microsoft Office\MEDIA\OFFICE12\Lines\BD14539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492" y="2814681"/>
            <a:ext cx="5330898" cy="88848"/>
          </a:xfrm>
          <a:prstGeom prst="rect">
            <a:avLst/>
          </a:prstGeom>
          <a:noFill/>
        </p:spPr>
      </p:pic>
      <p:grpSp>
        <p:nvGrpSpPr>
          <p:cNvPr id="2" name="Group 145"/>
          <p:cNvGrpSpPr/>
          <p:nvPr/>
        </p:nvGrpSpPr>
        <p:grpSpPr>
          <a:xfrm>
            <a:off x="5580078" y="1639863"/>
            <a:ext cx="2387631" cy="2373345"/>
            <a:chOff x="5580078" y="1639863"/>
            <a:chExt cx="2387631" cy="2373345"/>
          </a:xfrm>
        </p:grpSpPr>
        <p:grpSp>
          <p:nvGrpSpPr>
            <p:cNvPr id="4" name="Group 141"/>
            <p:cNvGrpSpPr/>
            <p:nvPr/>
          </p:nvGrpSpPr>
          <p:grpSpPr>
            <a:xfrm>
              <a:off x="5580078" y="1639863"/>
              <a:ext cx="2387631" cy="2373345"/>
              <a:chOff x="5375286" y="1238220"/>
              <a:chExt cx="2387631" cy="2373345"/>
            </a:xfrm>
          </p:grpSpPr>
          <p:grpSp>
            <p:nvGrpSpPr>
              <p:cNvPr id="5" name="Group 156"/>
              <p:cNvGrpSpPr/>
              <p:nvPr/>
            </p:nvGrpSpPr>
            <p:grpSpPr>
              <a:xfrm>
                <a:off x="5375286" y="1238220"/>
                <a:ext cx="2347928" cy="2373345"/>
                <a:chOff x="4357686" y="1571612"/>
                <a:chExt cx="2347928" cy="2373345"/>
              </a:xfrm>
            </p:grpSpPr>
            <p:grpSp>
              <p:nvGrpSpPr>
                <p:cNvPr id="6" name="Group 58"/>
                <p:cNvGrpSpPr/>
                <p:nvPr/>
              </p:nvGrpSpPr>
              <p:grpSpPr>
                <a:xfrm>
                  <a:off x="4357686" y="1857364"/>
                  <a:ext cx="2347928" cy="2019312"/>
                  <a:chOff x="785786" y="2571744"/>
                  <a:chExt cx="2347928" cy="2019312"/>
                </a:xfrm>
              </p:grpSpPr>
              <p:grpSp>
                <p:nvGrpSpPr>
                  <p:cNvPr id="7" name="Group 34"/>
                  <p:cNvGrpSpPr/>
                  <p:nvPr/>
                </p:nvGrpSpPr>
                <p:grpSpPr>
                  <a:xfrm>
                    <a:off x="785786" y="2571744"/>
                    <a:ext cx="2347928" cy="2019312"/>
                    <a:chOff x="785786" y="2071678"/>
                    <a:chExt cx="2347928" cy="2019312"/>
                  </a:xfrm>
                </p:grpSpPr>
                <p:cxnSp>
                  <p:nvCxnSpPr>
                    <p:cNvPr id="187" name="Straight Arrow Connector 186"/>
                    <p:cNvCxnSpPr/>
                    <p:nvPr/>
                  </p:nvCxnSpPr>
                  <p:spPr>
                    <a:xfrm>
                      <a:off x="1643042" y="3429000"/>
                      <a:ext cx="1357322" cy="158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Straight Arrow Connector 187"/>
                    <p:cNvCxnSpPr/>
                    <p:nvPr/>
                  </p:nvCxnSpPr>
                  <p:spPr>
                    <a:xfrm rot="5400000" flipH="1" flipV="1">
                      <a:off x="963587" y="2750339"/>
                      <a:ext cx="1358116" cy="79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Arrow Connector 188"/>
                    <p:cNvCxnSpPr/>
                    <p:nvPr/>
                  </p:nvCxnSpPr>
                  <p:spPr>
                    <a:xfrm flipV="1">
                      <a:off x="1643042" y="2714620"/>
                      <a:ext cx="857256" cy="71438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190" name="Picture 1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000364" y="3286124"/>
                      <a:ext cx="133350" cy="304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91" name="Picture 1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85786" y="3786190"/>
                      <a:ext cx="133350" cy="304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192" name="Arc 191"/>
                    <p:cNvSpPr/>
                    <p:nvPr/>
                  </p:nvSpPr>
                  <p:spPr>
                    <a:xfrm rot="11371734">
                      <a:off x="1566573" y="3475375"/>
                      <a:ext cx="570408" cy="121563"/>
                    </a:xfrm>
                    <a:prstGeom prst="arc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pic>
                  <p:nvPicPr>
                    <p:cNvPr id="193" name="Picture 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000232" y="2714620"/>
                      <a:ext cx="114300" cy="304800"/>
                    </a:xfrm>
                    <a:prstGeom prst="rect">
                      <a:avLst/>
                    </a:prstGeom>
                    <a:noFill/>
                  </p:spPr>
                </p:pic>
              </p:grpSp>
              <p:cxnSp>
                <p:nvCxnSpPr>
                  <p:cNvPr id="186" name="Straight Arrow Connector 185"/>
                  <p:cNvCxnSpPr/>
                  <p:nvPr/>
                </p:nvCxnSpPr>
                <p:spPr>
                  <a:xfrm>
                    <a:off x="2500298" y="3214686"/>
                    <a:ext cx="500066" cy="285752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9" name="Straight Arrow Connector 158"/>
                <p:cNvCxnSpPr/>
                <p:nvPr/>
              </p:nvCxnSpPr>
              <p:spPr>
                <a:xfrm flipV="1">
                  <a:off x="4500562" y="3214686"/>
                  <a:ext cx="714380" cy="500066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5214941" y="3214686"/>
                  <a:ext cx="900000" cy="73027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161" name="Picture 8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7752" y="3143248"/>
                  <a:ext cx="762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2" name="Picture 10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715008" y="2928934"/>
                  <a:ext cx="85725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63" name="Straight Arrow Connector 162"/>
                <p:cNvCxnSpPr/>
                <p:nvPr/>
              </p:nvCxnSpPr>
              <p:spPr>
                <a:xfrm rot="5400000" flipH="1" flipV="1">
                  <a:off x="5000628" y="2999578"/>
                  <a:ext cx="42862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Arrow Connector 163"/>
                <p:cNvCxnSpPr/>
                <p:nvPr/>
              </p:nvCxnSpPr>
              <p:spPr>
                <a:xfrm flipV="1">
                  <a:off x="5214942" y="3213892"/>
                  <a:ext cx="504829" cy="79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Arrow Connector 164"/>
                <p:cNvCxnSpPr/>
                <p:nvPr/>
              </p:nvCxnSpPr>
              <p:spPr>
                <a:xfrm rot="10800000" flipV="1">
                  <a:off x="4929190" y="3215480"/>
                  <a:ext cx="285752" cy="2135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Arrow Connector 165"/>
                <p:cNvCxnSpPr/>
                <p:nvPr/>
              </p:nvCxnSpPr>
              <p:spPr>
                <a:xfrm rot="5400000" flipH="1" flipV="1">
                  <a:off x="6072198" y="2143116"/>
                  <a:ext cx="357190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Arrow Connector 166"/>
                <p:cNvCxnSpPr/>
                <p:nvPr/>
              </p:nvCxnSpPr>
              <p:spPr>
                <a:xfrm rot="5400000" flipH="1" flipV="1">
                  <a:off x="5858678" y="2285198"/>
                  <a:ext cx="428628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214942" y="2000240"/>
                  <a:ext cx="857256" cy="500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5400000">
                  <a:off x="5358612" y="3214686"/>
                  <a:ext cx="1427966" cy="79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173" name="Picture 1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143504" y="1571612"/>
                  <a:ext cx="11430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74" name="Picture 3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000628" y="2786058"/>
                  <a:ext cx="133350" cy="333375"/>
                </a:xfrm>
                <a:prstGeom prst="rect">
                  <a:avLst/>
                </a:prstGeom>
                <a:noFill/>
              </p:spPr>
            </p:pic>
            <p:pic>
              <p:nvPicPr>
                <p:cNvPr id="181" name="Picture 12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475440" y="1900229"/>
                  <a:ext cx="114300" cy="30480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8" name="Group 140"/>
              <p:cNvGrpSpPr/>
              <p:nvPr/>
            </p:nvGrpSpPr>
            <p:grpSpPr>
              <a:xfrm>
                <a:off x="6236730" y="2297097"/>
                <a:ext cx="1526187" cy="1241442"/>
                <a:chOff x="6236730" y="2297097"/>
                <a:chExt cx="1526187" cy="1241442"/>
              </a:xfrm>
            </p:grpSpPr>
            <p:sp>
              <p:nvSpPr>
                <p:cNvPr id="135" name="Arc 134"/>
                <p:cNvSpPr/>
                <p:nvPr/>
              </p:nvSpPr>
              <p:spPr>
                <a:xfrm rot="2044064" flipH="1">
                  <a:off x="6236730" y="2628306"/>
                  <a:ext cx="374225" cy="339302"/>
                </a:xfrm>
                <a:prstGeom prst="arc">
                  <a:avLst>
                    <a:gd name="adj1" fmla="val 16200000"/>
                    <a:gd name="adj2" fmla="val 389653"/>
                  </a:avLst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36" name="Picture 135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397650" y="2333610"/>
                  <a:ext cx="133350" cy="304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7" name="Picture 4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7639092" y="2297097"/>
                  <a:ext cx="123825" cy="285750"/>
                </a:xfrm>
                <a:prstGeom prst="rect">
                  <a:avLst/>
                </a:prstGeom>
                <a:noFill/>
              </p:spPr>
            </p:pic>
            <p:sp>
              <p:nvSpPr>
                <p:cNvPr id="138" name="Rectangle 137"/>
                <p:cNvSpPr/>
                <p:nvPr/>
              </p:nvSpPr>
              <p:spPr>
                <a:xfrm>
                  <a:off x="7018371" y="3355974"/>
                  <a:ext cx="73026" cy="182565"/>
                </a:xfrm>
                <a:prstGeom prst="rect">
                  <a:avLst/>
                </a:prstGeom>
                <a:noFill/>
                <a:ln w="12700" cmpd="sng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44" name="Picture 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7449" y="1822428"/>
              <a:ext cx="161925" cy="323850"/>
            </a:xfrm>
            <a:prstGeom prst="rect">
              <a:avLst/>
            </a:prstGeom>
            <a:noFill/>
          </p:spPr>
        </p:pic>
        <p:pic>
          <p:nvPicPr>
            <p:cNvPr id="145" name="Picture 14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97650" y="3429000"/>
              <a:ext cx="161925" cy="304800"/>
            </a:xfrm>
            <a:prstGeom prst="rect">
              <a:avLst/>
            </a:prstGeom>
            <a:noFill/>
          </p:spPr>
        </p:pic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153"/>
          <p:cNvGrpSpPr/>
          <p:nvPr/>
        </p:nvGrpSpPr>
        <p:grpSpPr>
          <a:xfrm>
            <a:off x="811161" y="755619"/>
            <a:ext cx="2170113" cy="1731975"/>
            <a:chOff x="811161" y="755619"/>
            <a:chExt cx="2170113" cy="1731975"/>
          </a:xfrm>
        </p:grpSpPr>
        <p:pic>
          <p:nvPicPr>
            <p:cNvPr id="48141" name="Picture 13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1161" y="2078019"/>
              <a:ext cx="1476375" cy="409575"/>
            </a:xfrm>
            <a:prstGeom prst="rect">
              <a:avLst/>
            </a:prstGeom>
            <a:noFill/>
          </p:spPr>
        </p:pic>
        <p:pic>
          <p:nvPicPr>
            <p:cNvPr id="6145" name="Picture 1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7674" y="755619"/>
              <a:ext cx="2133600" cy="409575"/>
            </a:xfrm>
            <a:prstGeom prst="rect">
              <a:avLst/>
            </a:prstGeom>
            <a:noFill/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1161" y="1412853"/>
              <a:ext cx="2095500" cy="409575"/>
            </a:xfrm>
            <a:prstGeom prst="rect">
              <a:avLst/>
            </a:prstGeom>
            <a:noFill/>
          </p:spPr>
        </p:pic>
      </p:grp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169"/>
          <p:cNvGrpSpPr/>
          <p:nvPr/>
        </p:nvGrpSpPr>
        <p:grpSpPr>
          <a:xfrm>
            <a:off x="681024" y="3282948"/>
            <a:ext cx="5240298" cy="2628936"/>
            <a:chOff x="681024" y="3282948"/>
            <a:chExt cx="5240298" cy="2628936"/>
          </a:xfrm>
        </p:grpSpPr>
        <p:pic>
          <p:nvPicPr>
            <p:cNvPr id="48129" name="Picture 1"/>
            <p:cNvPicPr>
              <a:picLocks noChangeAspect="1" noChangeArrowheads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1161" y="3282948"/>
              <a:ext cx="847725" cy="409575"/>
            </a:xfrm>
            <a:prstGeom prst="rect">
              <a:avLst/>
            </a:prstGeom>
            <a:noFill/>
          </p:spPr>
        </p:pic>
        <p:pic>
          <p:nvPicPr>
            <p:cNvPr id="48151" name="Picture 23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9794" y="3830649"/>
              <a:ext cx="2514600" cy="771525"/>
            </a:xfrm>
            <a:prstGeom prst="rect">
              <a:avLst/>
            </a:prstGeom>
            <a:noFill/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1024" y="4743474"/>
              <a:ext cx="2905125" cy="438150"/>
            </a:xfrm>
            <a:prstGeom prst="rect">
              <a:avLst/>
            </a:prstGeom>
            <a:noFill/>
          </p:spPr>
        </p:pic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1622" y="5473734"/>
              <a:ext cx="5219700" cy="438150"/>
            </a:xfrm>
            <a:prstGeom prst="rect">
              <a:avLst/>
            </a:prstGeom>
            <a:noFill/>
          </p:spPr>
        </p:pic>
      </p:grpSp>
      <p:sp>
        <p:nvSpPr>
          <p:cNvPr id="150" name="Slide Number Placeholder 1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03948" y="1016732"/>
            <a:ext cx="1971675" cy="409575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7964" y="1988840"/>
            <a:ext cx="1533525" cy="409575"/>
          </a:xfrm>
          <a:prstGeom prst="rect">
            <a:avLst/>
          </a:prstGeom>
          <a:noFill/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412776"/>
            <a:ext cx="1333500" cy="409575"/>
          </a:xfrm>
          <a:prstGeom prst="rect">
            <a:avLst/>
          </a:prstGeom>
          <a:noFill/>
        </p:spPr>
      </p:pic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161" y="1274733"/>
            <a:ext cx="3629025" cy="466725"/>
          </a:xfrm>
          <a:prstGeom prst="rect">
            <a:avLst/>
          </a:prstGeom>
          <a:noFill/>
        </p:spPr>
      </p:pic>
      <p:sp>
        <p:nvSpPr>
          <p:cNvPr id="158" name="Right Brace 157"/>
          <p:cNvSpPr/>
          <p:nvPr/>
        </p:nvSpPr>
        <p:spPr>
          <a:xfrm>
            <a:off x="3001942" y="1858941"/>
            <a:ext cx="219078" cy="1424007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2379" y="2333610"/>
            <a:ext cx="5153025" cy="43815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53"/>
          <p:cNvGrpSpPr/>
          <p:nvPr/>
        </p:nvGrpSpPr>
        <p:grpSpPr>
          <a:xfrm>
            <a:off x="738135" y="1851009"/>
            <a:ext cx="2197101" cy="1395420"/>
            <a:chOff x="738135" y="1851009"/>
            <a:chExt cx="2197101" cy="1395420"/>
          </a:xfrm>
        </p:grpSpPr>
        <p:pic>
          <p:nvPicPr>
            <p:cNvPr id="4916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135" y="2808279"/>
              <a:ext cx="1495425" cy="438150"/>
            </a:xfrm>
            <a:prstGeom prst="rect">
              <a:avLst/>
            </a:prstGeom>
            <a:noFill/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1161" y="1851009"/>
              <a:ext cx="2124075" cy="409575"/>
            </a:xfrm>
            <a:prstGeom prst="rect">
              <a:avLst/>
            </a:prstGeom>
            <a:noFill/>
          </p:spPr>
        </p:pic>
        <p:pic>
          <p:nvPicPr>
            <p:cNvPr id="5130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648" y="2362191"/>
              <a:ext cx="2095500" cy="409575"/>
            </a:xfrm>
            <a:prstGeom prst="rect">
              <a:avLst/>
            </a:prstGeom>
            <a:noFill/>
          </p:spPr>
        </p:pic>
      </p:grp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5" name="Group 144"/>
          <p:cNvGrpSpPr/>
          <p:nvPr/>
        </p:nvGrpSpPr>
        <p:grpSpPr>
          <a:xfrm>
            <a:off x="738135" y="3648078"/>
            <a:ext cx="3667125" cy="2592423"/>
            <a:chOff x="738135" y="3648078"/>
            <a:chExt cx="3667125" cy="2592423"/>
          </a:xfrm>
        </p:grpSpPr>
        <p:pic>
          <p:nvPicPr>
            <p:cNvPr id="5133" name="Picture 1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0247" y="3648078"/>
              <a:ext cx="2609850" cy="752475"/>
            </a:xfrm>
            <a:prstGeom prst="rect">
              <a:avLst/>
            </a:prstGeom>
            <a:noFill/>
          </p:spPr>
        </p:pic>
        <p:pic>
          <p:nvPicPr>
            <p:cNvPr id="57348" name="Picture 4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135" y="5440401"/>
              <a:ext cx="3667125" cy="800100"/>
            </a:xfrm>
            <a:prstGeom prst="rect">
              <a:avLst/>
            </a:prstGeom>
            <a:noFill/>
          </p:spPr>
        </p:pic>
      </p:grp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Slide Number Placeholder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2838450" cy="8001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4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1176291" y="2487606"/>
            <a:ext cx="6254189" cy="2380227"/>
            <a:chOff x="1176291" y="2487606"/>
            <a:chExt cx="6254189" cy="2380227"/>
          </a:xfrm>
        </p:grpSpPr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76291" y="2487606"/>
              <a:ext cx="1247775" cy="771525"/>
            </a:xfrm>
            <a:prstGeom prst="rect">
              <a:avLst/>
            </a:prstGeom>
            <a:noFill/>
          </p:spPr>
        </p:pic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8194" y="4414863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1760" y="3465004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3788" y="3392996"/>
              <a:ext cx="3876675" cy="504825"/>
            </a:xfrm>
            <a:prstGeom prst="rect">
              <a:avLst/>
            </a:prstGeom>
            <a:noFill/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1780" y="4401108"/>
              <a:ext cx="4838700" cy="466725"/>
            </a:xfrm>
            <a:prstGeom prst="rect">
              <a:avLst/>
            </a:prstGeom>
            <a:noFill/>
          </p:spPr>
        </p:pic>
        <p:pic>
          <p:nvPicPr>
            <p:cNvPr id="56321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1780" y="2564904"/>
              <a:ext cx="3048000" cy="504825"/>
            </a:xfrm>
            <a:prstGeom prst="rect">
              <a:avLst/>
            </a:prstGeom>
            <a:noFill/>
          </p:spPr>
        </p:pic>
      </p:grp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291" y="1465242"/>
            <a:ext cx="3962400" cy="466725"/>
          </a:xfrm>
          <a:prstGeom prst="rect">
            <a:avLst/>
          </a:prstGeom>
          <a:noFill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7715304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the bug sits walks north with a speed (relative to the surface of the spinning globe) given by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What is the velocity vector in the stationary reference frame?</a:t>
            </a:r>
          </a:p>
          <a:p>
            <a:pPr>
              <a:buNone/>
            </a:pPr>
            <a:r>
              <a:rPr lang="en-US" dirty="0" smtClean="0"/>
              <a:t>    Position vector of the bug is:</a:t>
            </a:r>
          </a:p>
          <a:p>
            <a:pPr>
              <a:buNone/>
            </a:pPr>
            <a:r>
              <a:rPr lang="en-US" dirty="0" smtClean="0"/>
              <a:t>    But                                       (The globe is turning).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and                   </a:t>
            </a:r>
            <a:r>
              <a:rPr lang="en-US" sz="2400" dirty="0" smtClean="0"/>
              <a:t>(radians/sec)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3643" y="3538539"/>
            <a:ext cx="904875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32"/>
          <p:cNvGrpSpPr/>
          <p:nvPr/>
        </p:nvGrpSpPr>
        <p:grpSpPr>
          <a:xfrm>
            <a:off x="1479534" y="4889520"/>
            <a:ext cx="1924050" cy="1554174"/>
            <a:chOff x="1479534" y="4451364"/>
            <a:chExt cx="1924050" cy="1554174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4908" y="4451364"/>
              <a:ext cx="1162050" cy="676275"/>
            </a:xfrm>
            <a:prstGeom prst="rect">
              <a:avLst/>
            </a:prstGeom>
            <a:noFill/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9534" y="5291163"/>
              <a:ext cx="1924050" cy="714375"/>
            </a:xfrm>
            <a:prstGeom prst="rect">
              <a:avLst/>
            </a:prstGeom>
            <a:noFill/>
          </p:spPr>
        </p:pic>
      </p:grp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99"/>
          <p:cNvGrpSpPr/>
          <p:nvPr/>
        </p:nvGrpSpPr>
        <p:grpSpPr>
          <a:xfrm>
            <a:off x="1476351" y="3867156"/>
            <a:ext cx="2986110" cy="547695"/>
            <a:chOff x="1476351" y="3867156"/>
            <a:chExt cx="2986110" cy="547695"/>
          </a:xfrm>
        </p:grpSpPr>
        <p:cxnSp>
          <p:nvCxnSpPr>
            <p:cNvPr id="121" name="Straight Arrow Connector 120"/>
            <p:cNvCxnSpPr/>
            <p:nvPr/>
          </p:nvCxnSpPr>
          <p:spPr>
            <a:xfrm flipV="1">
              <a:off x="2855889" y="4049721"/>
              <a:ext cx="328617" cy="219079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05161" y="3867156"/>
              <a:ext cx="1257300" cy="276225"/>
            </a:xfrm>
            <a:prstGeom prst="rect">
              <a:avLst/>
            </a:prstGeom>
            <a:noFill/>
          </p:spPr>
        </p:pic>
        <p:pic>
          <p:nvPicPr>
            <p:cNvPr id="3073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6351" y="4005276"/>
              <a:ext cx="1343025" cy="409575"/>
            </a:xfrm>
            <a:prstGeom prst="rect">
              <a:avLst/>
            </a:prstGeom>
            <a:noFill/>
          </p:spPr>
        </p:pic>
      </p:grp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8405864" y="6203988"/>
            <a:ext cx="365131" cy="29684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7715304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Suppose at</a:t>
            </a:r>
          </a:p>
          <a:p>
            <a:pPr>
              <a:buNone/>
            </a:pPr>
            <a:r>
              <a:rPr lang="en-US" dirty="0" smtClean="0"/>
              <a:t>    Then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5" y="1238220"/>
            <a:ext cx="2428875" cy="6762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1797012" y="2255832"/>
            <a:ext cx="2971803" cy="3546513"/>
            <a:chOff x="1797012" y="2255832"/>
            <a:chExt cx="2971803" cy="3546513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090" y="4103709"/>
              <a:ext cx="2752725" cy="895350"/>
            </a:xfrm>
            <a:prstGeom prst="rect">
              <a:avLst/>
            </a:prstGeom>
            <a:noFill/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090" y="5364195"/>
              <a:ext cx="2400300" cy="438150"/>
            </a:xfrm>
            <a:prstGeom prst="rect">
              <a:avLst/>
            </a:prstGeom>
            <a:noFill/>
          </p:spPr>
        </p:pic>
        <p:pic>
          <p:nvPicPr>
            <p:cNvPr id="54273" name="Picture 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7012" y="2255832"/>
              <a:ext cx="1657350" cy="771525"/>
            </a:xfrm>
            <a:prstGeom prst="rect">
              <a:avLst/>
            </a:prstGeom>
            <a:noFill/>
          </p:spPr>
        </p:pic>
        <p:pic>
          <p:nvPicPr>
            <p:cNvPr id="54276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2603" y="3319461"/>
              <a:ext cx="2609850" cy="466725"/>
            </a:xfrm>
            <a:prstGeom prst="rect">
              <a:avLst/>
            </a:prstGeom>
            <a:noFill/>
          </p:spPr>
        </p:pic>
      </p:grp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5" y="785794"/>
            <a:ext cx="8415425" cy="44323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    The bug sits on a circle of latitude of radius              .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     Velocity in the east/west direction is                     .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     Velocity in the north/south direction is </a:t>
            </a:r>
            <a:r>
              <a:rPr lang="en-US" b="1" i="1" dirty="0" smtClean="0"/>
              <a:t>u</a:t>
            </a:r>
          </a:p>
          <a:p>
            <a:pPr>
              <a:buNone/>
            </a:pPr>
            <a:r>
              <a:rPr lang="en-US" i="1" dirty="0" smtClean="0"/>
              <a:t>          (</a:t>
            </a:r>
            <a:r>
              <a:rPr lang="en-US" dirty="0" smtClean="0"/>
              <a:t>as originally stated).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      You can work out the acceleration by yourself.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6988" y="1311246"/>
            <a:ext cx="942975" cy="447675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3702" y="2260584"/>
            <a:ext cx="1466850" cy="447675"/>
          </a:xfrm>
          <a:prstGeom prst="rect">
            <a:avLst/>
          </a:prstGeom>
          <a:noFill/>
        </p:spPr>
      </p:pic>
      <p:pic>
        <p:nvPicPr>
          <p:cNvPr id="117" name="Picture 116" descr="CA2JZM1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3040" y="5473728"/>
            <a:ext cx="1104900" cy="1104900"/>
          </a:xfrm>
          <a:prstGeom prst="rect">
            <a:avLst/>
          </a:prstGeom>
        </p:spPr>
      </p:pic>
      <p:sp>
        <p:nvSpPr>
          <p:cNvPr id="107" name="Slide Number Placeholder 1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perpendicular component is a vector      that is</a:t>
            </a:r>
          </a:p>
          <a:p>
            <a:pPr>
              <a:buNone/>
            </a:pPr>
            <a:r>
              <a:rPr lang="en-US" dirty="0" smtClean="0"/>
              <a:t>     perpendicular to    such that: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calculate       just by subtracting       from    :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968480"/>
            <a:ext cx="190500" cy="4476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910" y="3352803"/>
            <a:ext cx="209550" cy="504825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26267" y="1420785"/>
            <a:ext cx="390525" cy="504825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7130" y="2516175"/>
            <a:ext cx="1752600" cy="523875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9494" y="3355974"/>
            <a:ext cx="333375" cy="523875"/>
          </a:xfrm>
          <a:prstGeom prst="rect">
            <a:avLst/>
          </a:prstGeom>
          <a:noFill/>
        </p:spPr>
      </p:pic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9837" y="3319461"/>
            <a:ext cx="390525" cy="504825"/>
          </a:xfrm>
          <a:prstGeom prst="rect">
            <a:avLst/>
          </a:prstGeom>
          <a:noFill/>
        </p:spPr>
      </p:pic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920700" y="4086234"/>
            <a:ext cx="1762125" cy="1217622"/>
            <a:chOff x="920700" y="4086234"/>
            <a:chExt cx="1762125" cy="1217622"/>
          </a:xfrm>
        </p:grpSpPr>
        <p:pic>
          <p:nvPicPr>
            <p:cNvPr id="37902" name="Picture 1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0700" y="4086234"/>
              <a:ext cx="1762125" cy="523875"/>
            </a:xfrm>
            <a:prstGeom prst="rect">
              <a:avLst/>
            </a:prstGeom>
            <a:noFill/>
          </p:spPr>
        </p:pic>
        <p:pic>
          <p:nvPicPr>
            <p:cNvPr id="37905" name="Picture 1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20700" y="4779981"/>
              <a:ext cx="1752600" cy="523875"/>
            </a:xfrm>
            <a:prstGeom prst="rect">
              <a:avLst/>
            </a:prstGeom>
            <a:noFill/>
          </p:spPr>
        </p:pic>
      </p:grp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03206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Coordinate systems: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Vectors can exist and be well defined mathematical objects without having to define a coordinate system. However, we can only write down their components relative to a particular coordinate  system.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Suppose we want to describe the components of     .</a:t>
            </a:r>
          </a:p>
          <a:p>
            <a:pPr>
              <a:buNone/>
            </a:pPr>
            <a:r>
              <a:rPr lang="en-US" dirty="0" smtClean="0"/>
              <a:t>    We pick a coordinate system with orthogonal unit vectors    ,    ,     :                       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8598" y="4056078"/>
            <a:ext cx="209550" cy="504825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925609" y="5000636"/>
            <a:ext cx="966793" cy="438150"/>
            <a:chOff x="1857356" y="5000636"/>
            <a:chExt cx="966793" cy="438150"/>
          </a:xfrm>
        </p:grpSpPr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5000636"/>
              <a:ext cx="95250" cy="409575"/>
            </a:xfrm>
            <a:prstGeom prst="rect">
              <a:avLst/>
            </a:prstGeom>
            <a:noFill/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984" y="5000636"/>
              <a:ext cx="114300" cy="409575"/>
            </a:xfrm>
            <a:prstGeom prst="rect">
              <a:avLst/>
            </a:prstGeom>
            <a:noFill/>
          </p:spPr>
        </p:pic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5000636"/>
              <a:ext cx="180975" cy="438150"/>
            </a:xfrm>
            <a:prstGeom prst="rect">
              <a:avLst/>
            </a:prstGeom>
            <a:noFill/>
          </p:spPr>
        </p:pic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The components of    in this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coordinate system are: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</a:p>
          <a:p>
            <a:pPr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428736"/>
            <a:ext cx="209550" cy="504825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857224" y="1500174"/>
            <a:ext cx="2490804" cy="2733692"/>
            <a:chOff x="857224" y="1500174"/>
            <a:chExt cx="2490804" cy="2733692"/>
          </a:xfrm>
        </p:grpSpPr>
        <p:grpSp>
          <p:nvGrpSpPr>
            <p:cNvPr id="78" name="Group 77"/>
            <p:cNvGrpSpPr/>
            <p:nvPr/>
          </p:nvGrpSpPr>
          <p:grpSpPr>
            <a:xfrm>
              <a:off x="928662" y="1785926"/>
              <a:ext cx="2214578" cy="2214578"/>
              <a:chOff x="928662" y="1785926"/>
              <a:chExt cx="2214578" cy="2214578"/>
            </a:xfrm>
          </p:grpSpPr>
          <p:grpSp>
            <p:nvGrpSpPr>
              <p:cNvPr id="2" name="Group 43"/>
              <p:cNvGrpSpPr/>
              <p:nvPr/>
            </p:nvGrpSpPr>
            <p:grpSpPr>
              <a:xfrm>
                <a:off x="1571604" y="2071678"/>
                <a:ext cx="1571636" cy="1001720"/>
                <a:chOff x="2143108" y="4357694"/>
                <a:chExt cx="1571636" cy="1001720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2143108" y="4357694"/>
                  <a:ext cx="1500198" cy="1000132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2143108" y="5357826"/>
                  <a:ext cx="642942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714612" y="5357826"/>
                  <a:ext cx="1000132" cy="158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2" name="Picture 2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643174" y="4572008"/>
                  <a:ext cx="142875" cy="352425"/>
                </a:xfrm>
                <a:prstGeom prst="rect">
                  <a:avLst/>
                </a:prstGeom>
                <a:noFill/>
              </p:spPr>
            </p:pic>
          </p:grpSp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1323159" y="2820189"/>
                <a:ext cx="498478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V="1">
                <a:off x="1179489" y="2177247"/>
                <a:ext cx="783436" cy="79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5400000">
                <a:off x="1214414" y="3143248"/>
                <a:ext cx="428628" cy="28575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785786" y="3214686"/>
                <a:ext cx="928694" cy="642942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2594" y="3052762"/>
              <a:ext cx="76200" cy="304800"/>
            </a:xfrm>
            <a:prstGeom prst="rect">
              <a:avLst/>
            </a:prstGeom>
            <a:noFill/>
          </p:spPr>
        </p:pic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8728" y="2714620"/>
              <a:ext cx="85725" cy="304800"/>
            </a:xfrm>
            <a:prstGeom prst="rect">
              <a:avLst/>
            </a:prstGeom>
            <a:noFill/>
          </p:spPr>
        </p:pic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9692" y="3214686"/>
              <a:ext cx="133350" cy="333375"/>
            </a:xfrm>
            <a:prstGeom prst="rect">
              <a:avLst/>
            </a:prstGeom>
            <a:noFill/>
          </p:spPr>
        </p:pic>
        <p:pic>
          <p:nvPicPr>
            <p:cNvPr id="28679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7224" y="3929066"/>
              <a:ext cx="114300" cy="304800"/>
            </a:xfrm>
            <a:prstGeom prst="rect">
              <a:avLst/>
            </a:prstGeom>
            <a:noFill/>
          </p:spPr>
        </p:pic>
        <p:pic>
          <p:nvPicPr>
            <p:cNvPr id="28681" name="Picture 9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1500174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28683" name="Picture 11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4678" y="2909886"/>
              <a:ext cx="133350" cy="304800"/>
            </a:xfrm>
            <a:prstGeom prst="rect">
              <a:avLst/>
            </a:prstGeom>
            <a:noFill/>
          </p:spPr>
        </p:pic>
      </p:grp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4643438" y="2533647"/>
            <a:ext cx="1209675" cy="1681171"/>
            <a:chOff x="4643438" y="2533647"/>
            <a:chExt cx="1209675" cy="1681171"/>
          </a:xfrm>
        </p:grpSpPr>
        <p:pic>
          <p:nvPicPr>
            <p:cNvPr id="28685" name="Picture 13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2533647"/>
              <a:ext cx="1143000" cy="466725"/>
            </a:xfrm>
            <a:prstGeom prst="rect">
              <a:avLst/>
            </a:prstGeom>
            <a:noFill/>
          </p:spPr>
        </p:pic>
        <p:pic>
          <p:nvPicPr>
            <p:cNvPr id="28688" name="Picture 16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3138489"/>
              <a:ext cx="1171575" cy="504825"/>
            </a:xfrm>
            <a:prstGeom prst="rect">
              <a:avLst/>
            </a:prstGeom>
            <a:noFill/>
          </p:spPr>
        </p:pic>
        <p:pic>
          <p:nvPicPr>
            <p:cNvPr id="28691" name="Picture 19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3748093"/>
              <a:ext cx="1209675" cy="466725"/>
            </a:xfrm>
            <a:prstGeom prst="rect">
              <a:avLst/>
            </a:prstGeom>
            <a:noFill/>
          </p:spPr>
        </p:pic>
      </p:grp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7" name="Picture 2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429264"/>
            <a:ext cx="4629150" cy="504825"/>
          </a:xfrm>
          <a:prstGeom prst="rect">
            <a:avLst/>
          </a:prstGeom>
          <a:noFill/>
        </p:spPr>
      </p:pic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But suppose we picked a different coordinate system with orthogonal unit vectors           that pointed in different directions. </a:t>
            </a:r>
          </a:p>
          <a:p>
            <a:pPr>
              <a:buNone/>
            </a:pPr>
            <a:r>
              <a:rPr lang="en-US" dirty="0" smtClean="0"/>
              <a:t>                                                 The components of    in this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coordinate system are: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dirty="0" smtClean="0"/>
              <a:t>So that</a:t>
            </a:r>
          </a:p>
          <a:p>
            <a:pPr>
              <a:buNone/>
            </a:pPr>
            <a:endParaRPr lang="en-US" i="1" dirty="0" smtClean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714620"/>
            <a:ext cx="209550" cy="504825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785926"/>
            <a:ext cx="742950" cy="542925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285852" y="3000372"/>
            <a:ext cx="1776424" cy="1871673"/>
            <a:chOff x="1285852" y="3000372"/>
            <a:chExt cx="1776424" cy="1871673"/>
          </a:xfrm>
        </p:grpSpPr>
        <p:grpSp>
          <p:nvGrpSpPr>
            <p:cNvPr id="25" name="Group 24"/>
            <p:cNvGrpSpPr/>
            <p:nvPr/>
          </p:nvGrpSpPr>
          <p:grpSpPr>
            <a:xfrm>
              <a:off x="1357290" y="3286124"/>
              <a:ext cx="1500198" cy="1357322"/>
              <a:chOff x="1357290" y="1928802"/>
              <a:chExt cx="1500198" cy="1357322"/>
            </a:xfrm>
          </p:grpSpPr>
          <p:grpSp>
            <p:nvGrpSpPr>
              <p:cNvPr id="26" name="Group 43"/>
              <p:cNvGrpSpPr/>
              <p:nvPr/>
            </p:nvGrpSpPr>
            <p:grpSpPr>
              <a:xfrm>
                <a:off x="1571604" y="1928802"/>
                <a:ext cx="1285884" cy="1143008"/>
                <a:chOff x="2143108" y="4214818"/>
                <a:chExt cx="1285884" cy="1143008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 rot="5400000" flipH="1" flipV="1">
                  <a:off x="2000232" y="4357694"/>
                  <a:ext cx="1143008" cy="85725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2143108" y="5143512"/>
                  <a:ext cx="357190" cy="21431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2143108" y="4572008"/>
                  <a:ext cx="1285884" cy="78581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4" name="Picture 26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571737" y="4357694"/>
                  <a:ext cx="142875" cy="352425"/>
                </a:xfrm>
                <a:prstGeom prst="rect">
                  <a:avLst/>
                </a:prstGeom>
                <a:noFill/>
              </p:spPr>
            </p:pic>
          </p:grpSp>
          <p:cxnSp>
            <p:nvCxnSpPr>
              <p:cNvPr id="27" name="Straight Arrow Connector 26"/>
              <p:cNvCxnSpPr/>
              <p:nvPr/>
            </p:nvCxnSpPr>
            <p:spPr>
              <a:xfrm rot="16200000" flipV="1">
                <a:off x="1358086" y="2856702"/>
                <a:ext cx="355600" cy="714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V="1">
                <a:off x="892943" y="2393149"/>
                <a:ext cx="1143008" cy="21431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1571604" y="3071810"/>
                <a:ext cx="357190" cy="7143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571604" y="3071810"/>
                <a:ext cx="1143008" cy="214314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28794" y="4214818"/>
              <a:ext cx="76200" cy="333375"/>
            </a:xfrm>
            <a:prstGeom prst="rect">
              <a:avLst/>
            </a:prstGeom>
            <a:noFill/>
          </p:spPr>
        </p:pic>
        <p:pic>
          <p:nvPicPr>
            <p:cNvPr id="29702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7290" y="4214818"/>
              <a:ext cx="85725" cy="333375"/>
            </a:xfrm>
            <a:prstGeom prst="rect">
              <a:avLst/>
            </a:prstGeom>
            <a:noFill/>
          </p:spPr>
        </p:pic>
        <p:pic>
          <p:nvPicPr>
            <p:cNvPr id="29704" name="Picture 8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4500570"/>
              <a:ext cx="133350" cy="371475"/>
            </a:xfrm>
            <a:prstGeom prst="rect">
              <a:avLst/>
            </a:prstGeom>
            <a:noFill/>
          </p:spPr>
        </p:pic>
        <p:pic>
          <p:nvPicPr>
            <p:cNvPr id="29706" name="Picture 10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28926" y="3429000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29709" name="Picture 13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85852" y="3000372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29712" name="Picture 16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4500570"/>
              <a:ext cx="114300" cy="304800"/>
            </a:xfrm>
            <a:prstGeom prst="rect">
              <a:avLst/>
            </a:prstGeom>
            <a:noFill/>
          </p:spPr>
        </p:pic>
      </p:grp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786314" y="3643314"/>
            <a:ext cx="1276350" cy="1495432"/>
            <a:chOff x="4786314" y="3643314"/>
            <a:chExt cx="1276350" cy="1495432"/>
          </a:xfrm>
        </p:grpSpPr>
        <p:pic>
          <p:nvPicPr>
            <p:cNvPr id="29715" name="Picture 19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643314"/>
              <a:ext cx="1143000" cy="466725"/>
            </a:xfrm>
            <a:prstGeom prst="rect">
              <a:avLst/>
            </a:prstGeom>
            <a:noFill/>
          </p:spPr>
        </p:pic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4143380"/>
              <a:ext cx="1171575" cy="504825"/>
            </a:xfrm>
            <a:prstGeom prst="rect">
              <a:avLst/>
            </a:prstGeom>
            <a:noFill/>
          </p:spPr>
        </p:pic>
        <p:pic>
          <p:nvPicPr>
            <p:cNvPr id="29721" name="Picture 25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4643446"/>
              <a:ext cx="1276350" cy="495300"/>
            </a:xfrm>
            <a:prstGeom prst="rect">
              <a:avLst/>
            </a:prstGeom>
            <a:noFill/>
          </p:spPr>
        </p:pic>
      </p:grp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24" name="Picture 2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929330"/>
            <a:ext cx="2733675" cy="533400"/>
          </a:xfrm>
          <a:prstGeom prst="rect">
            <a:avLst/>
          </a:prstGeom>
          <a:noFill/>
        </p:spPr>
      </p:pic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notation                     is now problematic,</a:t>
            </a:r>
          </a:p>
          <a:p>
            <a:pPr>
              <a:buNone/>
            </a:pPr>
            <a:r>
              <a:rPr lang="en-US" dirty="0" smtClean="0"/>
              <a:t>    since it does not make it clear which coordinate system is used.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But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you use this notation, ALWAYS make it clear which coordinate system is used…</a:t>
            </a:r>
          </a:p>
          <a:p>
            <a:pPr>
              <a:buNone/>
            </a:pPr>
            <a:r>
              <a:rPr lang="en-US" dirty="0" smtClean="0"/>
              <a:t>    Usually not a problem if you are only using one coordinate system.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9860" y="1428736"/>
            <a:ext cx="1504950" cy="447675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024320"/>
            <a:ext cx="3419475" cy="476250"/>
          </a:xfrm>
          <a:prstGeom prst="rect">
            <a:avLst/>
          </a:prstGeom>
          <a:noFill/>
        </p:spPr>
      </p:pic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038" y="2749548"/>
            <a:ext cx="5267325" cy="5334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68706"/>
            <a:ext cx="8229600" cy="567500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 are                     and                     related?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38634" y="1428736"/>
            <a:ext cx="1619250" cy="485775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006" y="1428736"/>
            <a:ext cx="1638300" cy="5143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838203" y="2138357"/>
            <a:ext cx="5091119" cy="1076329"/>
            <a:chOff x="838203" y="2138357"/>
            <a:chExt cx="5091119" cy="1076329"/>
          </a:xfrm>
        </p:grpSpPr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4072" y="2738436"/>
              <a:ext cx="3905250" cy="476250"/>
            </a:xfrm>
            <a:prstGeom prst="rect">
              <a:avLst/>
            </a:prstGeom>
            <a:noFill/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8203" y="2138357"/>
              <a:ext cx="4162425" cy="504825"/>
            </a:xfrm>
            <a:prstGeom prst="rect">
              <a:avLst/>
            </a:prstGeom>
            <a:noFill/>
          </p:spPr>
        </p:pic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10" y="3781431"/>
            <a:ext cx="5200650" cy="50482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3451" y="5043503"/>
            <a:ext cx="5667375" cy="60007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DAAA-2B4B-4141-9A0D-F220937CEA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1642</TotalTime>
  <Words>927</Words>
  <Application>Microsoft Office PowerPoint</Application>
  <PresentationFormat>On-screen Show (4:3)</PresentationFormat>
  <Paragraphs>253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Classical Mechanics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Najah</dc:creator>
  <cp:lastModifiedBy>mabujafar</cp:lastModifiedBy>
  <cp:revision>286</cp:revision>
  <dcterms:created xsi:type="dcterms:W3CDTF">2010-06-13T05:44:00Z</dcterms:created>
  <dcterms:modified xsi:type="dcterms:W3CDTF">2011-09-16T20:10:57Z</dcterms:modified>
</cp:coreProperties>
</file>