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257" r:id="rId3"/>
    <p:sldId id="258" r:id="rId4"/>
    <p:sldId id="259" r:id="rId5"/>
    <p:sldId id="261" r:id="rId6"/>
    <p:sldId id="260" r:id="rId7"/>
    <p:sldId id="269" r:id="rId8"/>
    <p:sldId id="262" r:id="rId9"/>
    <p:sldId id="263" r:id="rId10"/>
    <p:sldId id="267" r:id="rId11"/>
    <p:sldId id="264" r:id="rId12"/>
    <p:sldId id="265" r:id="rId13"/>
    <p:sldId id="266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743D4-C15D-4AD6-AD6B-BF99EB0E95B1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DD2A3-84CC-48D2-B98D-6886B6F309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06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DD2A3-84CC-48D2-B98D-6886B6F30988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DD2A3-84CC-48D2-B98D-6886B6F30988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DD2A3-84CC-48D2-B98D-6886B6F30988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Petri net</a:t>
            </a:r>
            <a:br>
              <a:rPr lang="en-US" b="1" dirty="0" smtClean="0"/>
            </a:br>
            <a:r>
              <a:rPr lang="en-US" b="1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Prepared by Dr. Ahmad </a:t>
            </a:r>
            <a:r>
              <a:rPr lang="en-US" dirty="0" err="1" smtClean="0"/>
              <a:t>Shraideh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Transition (firing)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 enabled transition may or may not fire (depending on whether or not the event actually takes place)</a:t>
            </a:r>
          </a:p>
          <a:p>
            <a:r>
              <a:rPr lang="en-US" dirty="0" smtClean="0"/>
              <a:t>A firing of an enabled transition </a:t>
            </a:r>
            <a:r>
              <a:rPr lang="en-US" i="1" dirty="0" smtClean="0"/>
              <a:t>t</a:t>
            </a:r>
            <a:r>
              <a:rPr lang="en-US" dirty="0" smtClean="0"/>
              <a:t> removes w(p, t) tokens from each input place </a:t>
            </a:r>
            <a:r>
              <a:rPr lang="en-US" i="1" dirty="0" smtClean="0"/>
              <a:t>p</a:t>
            </a:r>
            <a:r>
              <a:rPr lang="en-US" dirty="0" smtClean="0"/>
              <a:t> of </a:t>
            </a:r>
            <a:r>
              <a:rPr lang="en-US" i="1" dirty="0" smtClean="0"/>
              <a:t>t</a:t>
            </a:r>
            <a:r>
              <a:rPr lang="en-US" dirty="0" smtClean="0"/>
              <a:t>, and adds w(t, p) tokens to each output place </a:t>
            </a:r>
            <a:r>
              <a:rPr lang="en-US" i="1" dirty="0" smtClean="0"/>
              <a:t>p</a:t>
            </a:r>
            <a:r>
              <a:rPr lang="en-US" dirty="0" smtClean="0"/>
              <a:t> of </a:t>
            </a:r>
            <a:r>
              <a:rPr lang="en-US" i="1" dirty="0" smtClean="0"/>
              <a:t>t</a:t>
            </a:r>
          </a:p>
          <a:p>
            <a:pPr lvl="1"/>
            <a:r>
              <a:rPr lang="en-US" dirty="0" smtClean="0"/>
              <a:t>w(t, p) is the weight of the arc from t to p</a:t>
            </a:r>
          </a:p>
          <a:p>
            <a:r>
              <a:rPr lang="en-US" dirty="0" smtClean="0"/>
              <a:t>Transitions fire instantly without consuming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Transition (firing)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transition without any input place is called a </a:t>
            </a:r>
            <a:r>
              <a:rPr lang="en-US" i="1" dirty="0" smtClean="0"/>
              <a:t>source transition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A transition without any output place is called a </a:t>
            </a:r>
            <a:r>
              <a:rPr lang="en-US" i="1" dirty="0" smtClean="0"/>
              <a:t>sink transition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 source transition is unconditionally enabled</a:t>
            </a:r>
          </a:p>
          <a:p>
            <a:pPr lvl="1"/>
            <a:r>
              <a:rPr lang="en-US" dirty="0" smtClean="0"/>
              <a:t> The firing of a sink transition consumes tokens, but does not produce any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962401"/>
            <a:ext cx="4648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495425"/>
            <a:ext cx="677227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05038"/>
            <a:ext cx="86868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581400"/>
            <a:ext cx="495300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600201"/>
            <a:ext cx="67437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Petri-net </a:t>
            </a:r>
            <a:r>
              <a:rPr lang="en-US" dirty="0" smtClean="0"/>
              <a:t>state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firing of a transition is represented by a state change of the Petri net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809874"/>
            <a:ext cx="7315200" cy="2600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Incidence Matrix and State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It is used to study the dynamic behavior of a systems by differential or algebraic equations</a:t>
            </a:r>
          </a:p>
          <a:p>
            <a:r>
              <a:rPr lang="en-US" dirty="0" smtClean="0"/>
              <a:t>For a Petri net </a:t>
            </a:r>
            <a:r>
              <a:rPr lang="en-US" i="1" dirty="0" smtClean="0"/>
              <a:t>N with n transitions and </a:t>
            </a:r>
            <a:r>
              <a:rPr lang="en-US" dirty="0" smtClean="0"/>
              <a:t>m places, the incidence matrix A = [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ii</a:t>
            </a:r>
            <a:r>
              <a:rPr lang="en-US" dirty="0" smtClean="0"/>
              <a:t>] is an n x m matrix of integers and its typical entry is given by</a:t>
            </a:r>
          </a:p>
          <a:p>
            <a:endParaRPr lang="en-US" dirty="0" smtClean="0"/>
          </a:p>
          <a:p>
            <a:r>
              <a:rPr lang="en-US" dirty="0" smtClean="0"/>
              <a:t>where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ij</a:t>
            </a:r>
            <a:r>
              <a:rPr lang="en-US" baseline="30000" dirty="0" smtClean="0"/>
              <a:t>+</a:t>
            </a:r>
            <a:r>
              <a:rPr lang="en-US" dirty="0" smtClean="0"/>
              <a:t> (Post)= w(</a:t>
            </a:r>
            <a:r>
              <a:rPr lang="en-US" dirty="0" err="1" smtClean="0"/>
              <a:t>i</a:t>
            </a:r>
            <a:r>
              <a:rPr lang="en-US" dirty="0" smtClean="0"/>
              <a:t>, j ) is the weight of the arc from transition </a:t>
            </a:r>
            <a:r>
              <a:rPr lang="en-US" i="1" dirty="0" err="1" smtClean="0"/>
              <a:t>i</a:t>
            </a:r>
            <a:r>
              <a:rPr lang="en-US" dirty="0" smtClean="0"/>
              <a:t> to its output place </a:t>
            </a:r>
            <a:r>
              <a:rPr lang="en-US" i="1" dirty="0" smtClean="0"/>
              <a:t>j</a:t>
            </a:r>
            <a:r>
              <a:rPr lang="en-US" dirty="0" smtClean="0"/>
              <a:t> and </a:t>
            </a:r>
            <a:r>
              <a:rPr lang="en-US" dirty="0" err="1" smtClean="0"/>
              <a:t>a</a:t>
            </a:r>
            <a:r>
              <a:rPr lang="en-US" baseline="-25000" dirty="0" err="1" smtClean="0"/>
              <a:t>ij</a:t>
            </a:r>
            <a:r>
              <a:rPr lang="en-US" baseline="30000" dirty="0" smtClean="0"/>
              <a:t>- </a:t>
            </a:r>
            <a:r>
              <a:rPr lang="en-US" dirty="0" smtClean="0"/>
              <a:t>(Pre)= w(j, </a:t>
            </a:r>
            <a:r>
              <a:rPr lang="en-US" dirty="0" err="1" smtClean="0"/>
              <a:t>i</a:t>
            </a:r>
            <a:r>
              <a:rPr lang="en-US" dirty="0" smtClean="0"/>
              <a:t> ) is the weight of the arc to transition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from its input place</a:t>
            </a:r>
            <a:r>
              <a:rPr lang="en-US" i="1" dirty="0" smtClean="0"/>
              <a:t> j </a:t>
            </a:r>
          </a:p>
          <a:p>
            <a:pPr>
              <a:buNone/>
            </a:pPr>
            <a:r>
              <a:rPr lang="en-US" dirty="0" smtClean="0"/>
              <a:t>				M=M</a:t>
            </a:r>
            <a:r>
              <a:rPr lang="en-US" baseline="-25000" dirty="0" smtClean="0"/>
              <a:t>0</a:t>
            </a:r>
            <a:r>
              <a:rPr lang="en-US" dirty="0" smtClean="0"/>
              <a:t>+ A. α</a:t>
            </a:r>
          </a:p>
          <a:p>
            <a:r>
              <a:rPr lang="en-US" dirty="0" smtClean="0"/>
              <a:t> where α is the vector of enabled transitions for M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276600"/>
            <a:ext cx="335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Incidence Matrix and State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52600"/>
            <a:ext cx="3438525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895600"/>
            <a:ext cx="28670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438400"/>
            <a:ext cx="34861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Incidence Matrix and State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What would be the Petri-net?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0"/>
            <a:ext cx="27432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057400"/>
            <a:ext cx="323850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2590800"/>
            <a:ext cx="10763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Petri-nets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Petri net is said to be pure if it has no self-loops (</a:t>
            </a:r>
            <a:r>
              <a:rPr lang="en-US" i="1" dirty="0" smtClean="0"/>
              <a:t>p</a:t>
            </a:r>
            <a:r>
              <a:rPr lang="en-US" dirty="0" smtClean="0"/>
              <a:t> is both an input and output place of 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Petri net is said to be ordinary if all of its arc weights are 1’s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2">
              <a:buNone/>
            </a:pPr>
            <a:r>
              <a:rPr lang="en-US" sz="1900" dirty="0" smtClean="0"/>
              <a:t>	                       An example on non pure Petri-nets</a:t>
            </a:r>
            <a:endParaRPr lang="en-US" sz="19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200400"/>
            <a:ext cx="25241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Petri 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Were presented by Carl Adam Petri in his dissertation in 1962</a:t>
            </a:r>
          </a:p>
          <a:p>
            <a:r>
              <a:rPr lang="en-US" dirty="0" smtClean="0"/>
              <a:t>Petri nets are a graphical and mathematical modeling tool applicable to many systems</a:t>
            </a:r>
          </a:p>
          <a:p>
            <a:r>
              <a:rPr lang="en-US" dirty="0" smtClean="0"/>
              <a:t>A promising tool for describing and studying information processing systems that are</a:t>
            </a:r>
          </a:p>
          <a:p>
            <a:pPr lvl="1"/>
            <a:r>
              <a:rPr lang="en-US" dirty="0" smtClean="0"/>
              <a:t>Concurrent, </a:t>
            </a:r>
          </a:p>
          <a:p>
            <a:pPr lvl="1"/>
            <a:r>
              <a:rPr lang="en-US" dirty="0" smtClean="0"/>
              <a:t>Asynchronous, </a:t>
            </a:r>
          </a:p>
          <a:p>
            <a:pPr lvl="1"/>
            <a:r>
              <a:rPr lang="en-US" dirty="0" smtClean="0"/>
              <a:t>Distributed, </a:t>
            </a:r>
          </a:p>
          <a:p>
            <a:pPr lvl="1"/>
            <a:r>
              <a:rPr lang="en-US" dirty="0" smtClean="0"/>
              <a:t>Parallel, </a:t>
            </a:r>
          </a:p>
          <a:p>
            <a:pPr lvl="1"/>
            <a:r>
              <a:rPr lang="en-US" dirty="0" smtClean="0"/>
              <a:t>Nondeterministic, and/or stochastic</a:t>
            </a:r>
          </a:p>
          <a:p>
            <a:r>
              <a:rPr lang="en-US" dirty="0" smtClean="0"/>
              <a:t>As a graphical tool, They can be used as a visual-communication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Petri-nets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Reachability</a:t>
            </a:r>
            <a:endParaRPr lang="en-US" dirty="0" smtClean="0"/>
          </a:p>
          <a:p>
            <a:pPr lvl="1"/>
            <a:r>
              <a:rPr lang="en-US" dirty="0" smtClean="0"/>
              <a:t>Fundamental basis for studying the dynamic properties of any system</a:t>
            </a:r>
          </a:p>
          <a:p>
            <a:pPr lvl="1"/>
            <a:r>
              <a:rPr lang="en-US" dirty="0" smtClean="0"/>
              <a:t>A sequence of firings will result in a sequence of markings</a:t>
            </a:r>
          </a:p>
          <a:p>
            <a:pPr lvl="1"/>
            <a:r>
              <a:rPr lang="en-US" dirty="0" smtClean="0"/>
              <a:t>A </a:t>
            </a:r>
            <a:r>
              <a:rPr lang="en-US" sz="2900" dirty="0" smtClean="0"/>
              <a:t>marking </a:t>
            </a:r>
            <a:r>
              <a:rPr lang="en-US" sz="2900" dirty="0" err="1" smtClean="0"/>
              <a:t>M</a:t>
            </a:r>
            <a:r>
              <a:rPr lang="en-US" sz="2900" baseline="-25000" dirty="0" err="1" smtClean="0"/>
              <a:t>n</a:t>
            </a:r>
            <a:r>
              <a:rPr lang="en-US" sz="2900" dirty="0" smtClean="0"/>
              <a:t>, is said to be reachable from a marking M</a:t>
            </a:r>
            <a:r>
              <a:rPr lang="pt-BR" sz="3200" baseline="-25000" dirty="0" smtClean="0"/>
              <a:t>o</a:t>
            </a:r>
            <a:r>
              <a:rPr lang="en-US" sz="2900" dirty="0" smtClean="0"/>
              <a:t> if there exists a sequence of firings that transforms M</a:t>
            </a:r>
            <a:r>
              <a:rPr lang="pt-BR" baseline="-25000" dirty="0" smtClean="0"/>
              <a:t>o</a:t>
            </a:r>
            <a:r>
              <a:rPr lang="en-US" baseline="-25000" dirty="0" smtClean="0"/>
              <a:t> </a:t>
            </a:r>
            <a:r>
              <a:rPr lang="en-US" sz="2900" dirty="0" smtClean="0"/>
              <a:t>to </a:t>
            </a:r>
            <a:r>
              <a:rPr lang="en-US" sz="2900" dirty="0" err="1" smtClean="0"/>
              <a:t>M</a:t>
            </a:r>
            <a:r>
              <a:rPr lang="en-US" sz="2900" baseline="-25000" dirty="0" err="1" smtClean="0"/>
              <a:t>n</a:t>
            </a:r>
            <a:endParaRPr lang="en-US" sz="2900" baseline="-25000" dirty="0" smtClean="0"/>
          </a:p>
          <a:p>
            <a:r>
              <a:rPr lang="en-US" dirty="0" smtClean="0"/>
              <a:t>The set of all possible markings reachable </a:t>
            </a:r>
            <a:r>
              <a:rPr lang="pt-BR" dirty="0" smtClean="0"/>
              <a:t>from M</a:t>
            </a:r>
            <a:r>
              <a:rPr lang="pt-BR" baseline="-25000" dirty="0" smtClean="0"/>
              <a:t>o</a:t>
            </a:r>
            <a:r>
              <a:rPr lang="pt-BR" dirty="0" smtClean="0"/>
              <a:t> in a net (N, M</a:t>
            </a:r>
            <a:r>
              <a:rPr lang="pt-BR" baseline="-25000" dirty="0" smtClean="0"/>
              <a:t>o</a:t>
            </a:r>
            <a:r>
              <a:rPr lang="pt-BR" dirty="0" smtClean="0"/>
              <a:t>) is denoted by R(N, M</a:t>
            </a:r>
            <a:r>
              <a:rPr lang="pt-BR" baseline="-25000" dirty="0" smtClean="0"/>
              <a:t>o</a:t>
            </a:r>
            <a:r>
              <a:rPr lang="pt-BR" dirty="0" smtClean="0"/>
              <a:t>) or simply </a:t>
            </a:r>
            <a:r>
              <a:rPr lang="en-US" dirty="0" smtClean="0"/>
              <a:t>R(M</a:t>
            </a:r>
            <a:r>
              <a:rPr lang="pt-BR" baseline="-25000" dirty="0" smtClean="0"/>
              <a:t>o</a:t>
            </a:r>
            <a:r>
              <a:rPr lang="pt-BR" dirty="0" smtClean="0"/>
              <a:t>)</a:t>
            </a:r>
          </a:p>
          <a:p>
            <a:r>
              <a:rPr lang="en-US" dirty="0" smtClean="0"/>
              <a:t>Thus,  </a:t>
            </a:r>
            <a:r>
              <a:rPr lang="en-US" dirty="0" err="1" smtClean="0"/>
              <a:t>reachability</a:t>
            </a:r>
            <a:r>
              <a:rPr lang="en-US" dirty="0" smtClean="0"/>
              <a:t> problem for Petri nets is the problem of finding if </a:t>
            </a:r>
            <a:r>
              <a:rPr lang="en-US" i="1" dirty="0" err="1" smtClean="0"/>
              <a:t>M</a:t>
            </a:r>
            <a:r>
              <a:rPr lang="en-US" baseline="-25000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is in R(M</a:t>
            </a:r>
            <a:r>
              <a:rPr lang="pt-BR" baseline="-25000" dirty="0" smtClean="0"/>
              <a:t>o</a:t>
            </a:r>
            <a:r>
              <a:rPr lang="en-US" dirty="0" smtClean="0"/>
              <a:t>) for a given marking M</a:t>
            </a:r>
            <a:r>
              <a:rPr lang="pt-BR" baseline="-25000" dirty="0" smtClean="0"/>
              <a:t>n</a:t>
            </a:r>
            <a:r>
              <a:rPr lang="en-US" dirty="0" smtClean="0"/>
              <a:t> in a net (N, M</a:t>
            </a:r>
            <a:r>
              <a:rPr lang="pt-BR" baseline="-25000" dirty="0" smtClean="0"/>
              <a:t>o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Petri-nets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Reachability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09800"/>
            <a:ext cx="65151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Petri-nets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Boundedness</a:t>
            </a:r>
            <a:endParaRPr lang="en-US" dirty="0" smtClean="0"/>
          </a:p>
          <a:p>
            <a:pPr lvl="1"/>
            <a:r>
              <a:rPr lang="en-US" dirty="0" smtClean="0"/>
              <a:t>A Petri net (N, M</a:t>
            </a:r>
            <a:r>
              <a:rPr lang="pt-BR" baseline="-25000" dirty="0" smtClean="0"/>
              <a:t>o</a:t>
            </a:r>
            <a:r>
              <a:rPr lang="en-US" dirty="0" smtClean="0"/>
              <a:t>) is said to be k-bounded or simply bounded if the number of tokens in each place does not exceed a finite number k for any marking reachable from M</a:t>
            </a:r>
            <a:r>
              <a:rPr lang="pt-BR" baseline="-25000" dirty="0" smtClean="0"/>
              <a:t> o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i.e., M(p)&lt; k for every place p and every marking M in  R(M</a:t>
            </a:r>
            <a:r>
              <a:rPr lang="pt-BR" baseline="-25000" dirty="0" smtClean="0"/>
              <a:t> o</a:t>
            </a:r>
            <a:r>
              <a:rPr lang="en-US" dirty="0" smtClean="0"/>
              <a:t>)</a:t>
            </a:r>
          </a:p>
          <a:p>
            <a:r>
              <a:rPr lang="en-US" dirty="0" smtClean="0"/>
              <a:t>A Petri net (N,M</a:t>
            </a:r>
            <a:r>
              <a:rPr lang="pt-BR" baseline="-25000" dirty="0" smtClean="0"/>
              <a:t>o</a:t>
            </a:r>
            <a:r>
              <a:rPr lang="en-US" dirty="0" smtClean="0"/>
              <a:t>) is said to be safe if it is 1-bounded</a:t>
            </a:r>
          </a:p>
          <a:p>
            <a:r>
              <a:rPr lang="en-US" dirty="0" smtClean="0"/>
              <a:t>The following is unbounded </a:t>
            </a:r>
            <a:r>
              <a:rPr lang="en-US" smtClean="0"/>
              <a:t>Petri-nets </a:t>
            </a:r>
            <a:r>
              <a:rPr lang="en-US" smtClean="0"/>
              <a:t>Why?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5638800"/>
            <a:ext cx="3609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Petri-nets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Boundedness</a:t>
            </a: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438400"/>
            <a:ext cx="3662208" cy="195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590800"/>
            <a:ext cx="33813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96000" y="5029200"/>
            <a:ext cx="1544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Safe Petri-nets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5029200"/>
            <a:ext cx="2096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2-Bounded Petri-net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Petri-nets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 smtClean="0"/>
              <a:t>The concept of </a:t>
            </a:r>
            <a:r>
              <a:rPr lang="en-US" dirty="0" err="1" smtClean="0"/>
              <a:t>liveness</a:t>
            </a:r>
            <a:r>
              <a:rPr lang="en-US" dirty="0" smtClean="0"/>
              <a:t> is closely related to the complete absence of deadlocks in operating systems</a:t>
            </a:r>
          </a:p>
          <a:p>
            <a:pPr lvl="1"/>
            <a:r>
              <a:rPr lang="en-US" dirty="0" smtClean="0"/>
              <a:t>A Petri net (N,M</a:t>
            </a:r>
            <a:r>
              <a:rPr lang="pt-BR" baseline="-25000" dirty="0" smtClean="0"/>
              <a:t>o</a:t>
            </a:r>
            <a:r>
              <a:rPr lang="en-US" dirty="0" smtClean="0"/>
              <a:t>) is said to be live (or equivalently M</a:t>
            </a:r>
            <a:r>
              <a:rPr lang="pt-BR" baseline="-25000" dirty="0" smtClean="0"/>
              <a:t>o</a:t>
            </a:r>
            <a:r>
              <a:rPr lang="en-US" dirty="0" smtClean="0"/>
              <a:t> is said to be a live marking for N) if, no matter what marking has been reached from M</a:t>
            </a:r>
            <a:r>
              <a:rPr lang="pt-BR" baseline="-25000" dirty="0" smtClean="0"/>
              <a:t>o</a:t>
            </a:r>
            <a:r>
              <a:rPr lang="en-US" dirty="0" smtClean="0"/>
              <a:t>, it is possible to ultimately fire any transition of the net by progressing through some further firing sequence</a:t>
            </a:r>
          </a:p>
          <a:p>
            <a:pPr lvl="1"/>
            <a:r>
              <a:rPr lang="en-US" dirty="0" smtClean="0"/>
              <a:t>This means that a live Petri net guarantees deadlock-free operation, no matter what firing sequence is chosen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Petri-nets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Liveness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14600"/>
            <a:ext cx="33813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19400" y="5334000"/>
            <a:ext cx="2570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Live Petri-nets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057400"/>
            <a:ext cx="46386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Petri-nets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Liveness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438400"/>
            <a:ext cx="4190999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590800"/>
            <a:ext cx="26003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10000" y="5181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Non-Life Petri-nets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Petri-nets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43600" cy="4525963"/>
          </a:xfrm>
        </p:spPr>
        <p:txBody>
          <a:bodyPr/>
          <a:lstStyle/>
          <a:p>
            <a:r>
              <a:rPr lang="en-US" dirty="0" smtClean="0"/>
              <a:t>Persistence</a:t>
            </a:r>
          </a:p>
          <a:p>
            <a:pPr lvl="1"/>
            <a:r>
              <a:rPr lang="en-US" dirty="0" smtClean="0"/>
              <a:t>A Petri net (N, M</a:t>
            </a:r>
            <a:r>
              <a:rPr lang="pt-BR" baseline="-25000" dirty="0" smtClean="0"/>
              <a:t>o</a:t>
            </a:r>
            <a:r>
              <a:rPr lang="en-US" dirty="0" smtClean="0"/>
              <a:t>)is said to be persistent if, for any two enabled transitions, the firing of one transition will not disable the other</a:t>
            </a:r>
          </a:p>
          <a:p>
            <a:pPr lvl="1"/>
            <a:r>
              <a:rPr lang="en-US" dirty="0" smtClean="0"/>
              <a:t>A transition in a persistent </a:t>
            </a:r>
            <a:r>
              <a:rPr lang="en-US" dirty="0" err="1" smtClean="0"/>
              <a:t>Ptri</a:t>
            </a:r>
            <a:r>
              <a:rPr lang="en-US" dirty="0" smtClean="0"/>
              <a:t>-net, once it is enabled, will stay enabled until it fires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828800"/>
            <a:ext cx="220980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Petri-nets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Fairness (bounded-fairness)</a:t>
            </a:r>
          </a:p>
          <a:p>
            <a:pPr lvl="1" algn="just"/>
            <a:r>
              <a:rPr lang="en-US" dirty="0" smtClean="0"/>
              <a:t>A Petri net (N, M</a:t>
            </a:r>
            <a:r>
              <a:rPr lang="pt-BR" baseline="-25000" dirty="0" smtClean="0"/>
              <a:t>o</a:t>
            </a:r>
            <a:r>
              <a:rPr lang="en-US" dirty="0" smtClean="0"/>
              <a:t>)is said to be a B-fair net if every pair of transitions in the net are in a B-fair relation</a:t>
            </a:r>
          </a:p>
          <a:p>
            <a:pPr lvl="1" algn="just"/>
            <a:r>
              <a:rPr lang="en-US" dirty="0" smtClean="0"/>
              <a:t>Two transitions t1 and t2 are said to be in a bounded-fair (or B-fair) relation</a:t>
            </a:r>
          </a:p>
          <a:p>
            <a:pPr lvl="2" algn="just"/>
            <a:r>
              <a:rPr lang="en-US" dirty="0" smtClean="0"/>
              <a:t>If the maximum number of times that either one can fire while the other is not firing is bounded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362200"/>
            <a:ext cx="36004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486400" y="44196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B-Fair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67600" y="5105400"/>
            <a:ext cx="125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None B-fair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Petri-nets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Reversibility </a:t>
            </a:r>
          </a:p>
          <a:p>
            <a:pPr lvl="1"/>
            <a:r>
              <a:rPr lang="en-US" dirty="0" smtClean="0"/>
              <a:t>In reversible net one can always get back to the initial marking or state</a:t>
            </a:r>
          </a:p>
          <a:p>
            <a:pPr lvl="1"/>
            <a:r>
              <a:rPr lang="en-US" dirty="0" smtClean="0"/>
              <a:t>A Petri net (N,M</a:t>
            </a:r>
            <a:r>
              <a:rPr lang="pt-BR" baseline="-25000" dirty="0" smtClean="0"/>
              <a:t> o</a:t>
            </a:r>
            <a:r>
              <a:rPr lang="en-US" dirty="0" smtClean="0"/>
              <a:t>) is said to be reversible, if for each marking M∈R(M</a:t>
            </a:r>
            <a:r>
              <a:rPr lang="pt-BR" baseline="-25000" dirty="0" smtClean="0"/>
              <a:t>o</a:t>
            </a:r>
            <a:r>
              <a:rPr lang="en-US" dirty="0" smtClean="0"/>
              <a:t>), M</a:t>
            </a:r>
            <a:r>
              <a:rPr lang="pt-BR" baseline="-25000" dirty="0" smtClean="0"/>
              <a:t>o</a:t>
            </a:r>
            <a:r>
              <a:rPr lang="en-US" dirty="0" smtClean="0"/>
              <a:t> is reachable from M</a:t>
            </a:r>
          </a:p>
          <a:p>
            <a:r>
              <a:rPr lang="en-US" dirty="0" smtClean="0"/>
              <a:t>Home state</a:t>
            </a:r>
          </a:p>
          <a:p>
            <a:pPr lvl="1"/>
            <a:r>
              <a:rPr lang="en-US" dirty="0" smtClean="0"/>
              <a:t>A marking M’</a:t>
            </a:r>
            <a:r>
              <a:rPr lang="en-US" sz="400" dirty="0" smtClean="0"/>
              <a:t> </a:t>
            </a:r>
            <a:r>
              <a:rPr lang="en-US" dirty="0" smtClean="0"/>
              <a:t>is said to be a home state if, for each marking M∈R(M</a:t>
            </a:r>
            <a:r>
              <a:rPr lang="pt-BR" baseline="-25000" dirty="0" smtClean="0"/>
              <a:t>o</a:t>
            </a:r>
            <a:r>
              <a:rPr lang="en-US" dirty="0" smtClean="0"/>
              <a:t>), M’</a:t>
            </a:r>
            <a:r>
              <a:rPr lang="en-US" sz="800" dirty="0" smtClean="0"/>
              <a:t>' </a:t>
            </a:r>
            <a:r>
              <a:rPr lang="en-US" dirty="0" smtClean="0"/>
              <a:t>is reachable from 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 areas are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 evaluation</a:t>
            </a:r>
          </a:p>
          <a:p>
            <a:r>
              <a:rPr lang="en-US" dirty="0" smtClean="0"/>
              <a:t>Communication protocols </a:t>
            </a:r>
          </a:p>
          <a:p>
            <a:r>
              <a:rPr lang="en-US" dirty="0" smtClean="0"/>
              <a:t>Modeling and analysis of distributed-software systems and  database systems </a:t>
            </a:r>
          </a:p>
          <a:p>
            <a:r>
              <a:rPr lang="en-US" dirty="0" smtClean="0"/>
              <a:t>Control systems</a:t>
            </a:r>
          </a:p>
          <a:p>
            <a:r>
              <a:rPr lang="en-US" dirty="0" smtClean="0"/>
              <a:t>Dataflow computing systems</a:t>
            </a:r>
          </a:p>
          <a:p>
            <a:r>
              <a:rPr lang="en-US" smtClean="0"/>
              <a:t>Etc</a:t>
            </a:r>
            <a:r>
              <a:rPr lang="en-US" dirty="0" smtClean="0"/>
              <a:t>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on Petri-net properties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795463"/>
            <a:ext cx="8001000" cy="399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81000" y="6211669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B , L and R denote the </a:t>
            </a:r>
            <a:r>
              <a:rPr lang="en-US" dirty="0" smtClean="0"/>
              <a:t>negations of </a:t>
            </a:r>
            <a:r>
              <a:rPr lang="en-US" dirty="0" err="1" smtClean="0"/>
              <a:t>boundedness</a:t>
            </a:r>
            <a:r>
              <a:rPr lang="en-US" dirty="0" smtClean="0"/>
              <a:t> ( </a:t>
            </a:r>
            <a:r>
              <a:rPr lang="en-US" i="1" dirty="0" smtClean="0"/>
              <a:t>B ), </a:t>
            </a:r>
            <a:r>
              <a:rPr lang="en-US" i="1" dirty="0" err="1" smtClean="0"/>
              <a:t>liveness</a:t>
            </a:r>
            <a:r>
              <a:rPr lang="en-US" i="1" dirty="0" smtClean="0"/>
              <a:t> ( L ) and reversibility ( R )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62484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200" y="62484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95400" y="62484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on Petri-net properties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6211669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B , L and R denote the </a:t>
            </a:r>
            <a:r>
              <a:rPr lang="en-US" dirty="0" smtClean="0"/>
              <a:t>negations of </a:t>
            </a:r>
            <a:r>
              <a:rPr lang="en-US" dirty="0" err="1" smtClean="0"/>
              <a:t>boundedness</a:t>
            </a:r>
            <a:r>
              <a:rPr lang="en-US" dirty="0" smtClean="0"/>
              <a:t> ( </a:t>
            </a:r>
            <a:r>
              <a:rPr lang="en-US" i="1" dirty="0" smtClean="0"/>
              <a:t>B ), </a:t>
            </a:r>
            <a:r>
              <a:rPr lang="en-US" i="1" dirty="0" err="1" smtClean="0"/>
              <a:t>liveness</a:t>
            </a:r>
            <a:r>
              <a:rPr lang="en-US" i="1" dirty="0" smtClean="0"/>
              <a:t> ( L ) and reversibility ( R )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62484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200" y="62484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95400" y="62484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494" y="2133600"/>
            <a:ext cx="8286706" cy="35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on Petri-net properties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6211669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B , L and R denote the </a:t>
            </a:r>
            <a:r>
              <a:rPr lang="en-US" dirty="0" smtClean="0"/>
              <a:t>negations of </a:t>
            </a:r>
            <a:r>
              <a:rPr lang="en-US" dirty="0" err="1" smtClean="0"/>
              <a:t>boundedness</a:t>
            </a:r>
            <a:r>
              <a:rPr lang="en-US" dirty="0" smtClean="0"/>
              <a:t> ( </a:t>
            </a:r>
            <a:r>
              <a:rPr lang="en-US" i="1" dirty="0" smtClean="0"/>
              <a:t>B ), </a:t>
            </a:r>
            <a:r>
              <a:rPr lang="en-US" i="1" dirty="0" err="1" smtClean="0"/>
              <a:t>liveness</a:t>
            </a:r>
            <a:r>
              <a:rPr lang="en-US" i="1" dirty="0" smtClean="0"/>
              <a:t> ( L ) and reversibility ( R )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62484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200" y="62484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95400" y="6248400"/>
            <a:ext cx="152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4141" y="2614613"/>
            <a:ext cx="5972459" cy="317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 BPMN to Petri-net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be the corresponding </a:t>
            </a:r>
            <a:r>
              <a:rPr lang="en-US" dirty="0" err="1" smtClean="0"/>
              <a:t>Petr</a:t>
            </a:r>
            <a:r>
              <a:rPr lang="en-US" dirty="0" smtClean="0"/>
              <a:t> </a:t>
            </a:r>
            <a:r>
              <a:rPr lang="en-US" dirty="0" err="1" smtClean="0"/>
              <a:t>inets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09800"/>
            <a:ext cx="8763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 BPMN to Petri-net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057400"/>
            <a:ext cx="85915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 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Petri nets are useful for representing simple processes</a:t>
            </a:r>
          </a:p>
          <a:p>
            <a:r>
              <a:rPr lang="en-US" dirty="0" smtClean="0"/>
              <a:t>Complex processes such as business processes require advanced </a:t>
            </a:r>
            <a:r>
              <a:rPr lang="en-US" dirty="0" err="1" smtClean="0"/>
              <a:t>modelling</a:t>
            </a:r>
            <a:r>
              <a:rPr lang="en-US" dirty="0" smtClean="0"/>
              <a:t> mechanisms</a:t>
            </a:r>
          </a:p>
          <a:p>
            <a:pPr lvl="1"/>
            <a:r>
              <a:rPr lang="en-US" dirty="0" smtClean="0"/>
              <a:t>Tokens need to carry information at least about the process instance they belong to</a:t>
            </a:r>
          </a:p>
          <a:p>
            <a:r>
              <a:rPr lang="en-US" dirty="0" smtClean="0"/>
              <a:t>Workflow nets are an approach to enhance traditional Petri nets with concepts and notations that ease the representation of business processes</a:t>
            </a:r>
          </a:p>
          <a:p>
            <a:pPr lvl="1"/>
            <a:r>
              <a:rPr lang="en-US" dirty="0" smtClean="0"/>
              <a:t>It introduces structural restrictions that are useful for business processes</a:t>
            </a:r>
          </a:p>
          <a:p>
            <a:pPr lvl="1"/>
            <a:r>
              <a:rPr lang="en-US" dirty="0" smtClean="0"/>
              <a:t>It focus on the control flow </a:t>
            </a:r>
            <a:r>
              <a:rPr lang="en-US" dirty="0" err="1" smtClean="0"/>
              <a:t>behaviour</a:t>
            </a:r>
            <a:r>
              <a:rPr lang="en-US" dirty="0" smtClean="0"/>
              <a:t> of a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 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Places represent conditions and tokens represent process instances</a:t>
            </a:r>
          </a:p>
          <a:p>
            <a:r>
              <a:rPr lang="en-US" dirty="0" smtClean="0"/>
              <a:t>Activities of a business process are represented by transitions in the workflow net</a:t>
            </a:r>
          </a:p>
          <a:p>
            <a:r>
              <a:rPr lang="en-US" dirty="0" smtClean="0"/>
              <a:t>Tokens hold application data including process instance identifiers</a:t>
            </a:r>
          </a:p>
          <a:p>
            <a:pPr lvl="1"/>
            <a:r>
              <a:rPr lang="en-US" dirty="0" smtClean="0"/>
              <a:t>Tokens are </a:t>
            </a:r>
            <a:r>
              <a:rPr lang="en-US" dirty="0" err="1" smtClean="0"/>
              <a:t>coloured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 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 Petri net PN = (P, T, F) is called workflow net if and only if the following conditions hold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048000"/>
            <a:ext cx="79629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 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place and each transition in a workflow net can participate in a process instance</a:t>
            </a:r>
          </a:p>
          <a:p>
            <a:pPr lvl="1"/>
            <a:r>
              <a:rPr lang="en-US" dirty="0" smtClean="0"/>
              <a:t>each place and each transition needs to be located on a path from </a:t>
            </a:r>
            <a:r>
              <a:rPr lang="en-US" b="1" i="1" dirty="0" err="1" smtClean="0"/>
              <a:t>i</a:t>
            </a:r>
            <a:r>
              <a:rPr lang="en-US" dirty="0" smtClean="0"/>
              <a:t> to </a:t>
            </a:r>
            <a:r>
              <a:rPr lang="en-US" b="1" i="1" dirty="0" smtClean="0"/>
              <a:t>o</a:t>
            </a:r>
            <a:endParaRPr lang="en-US" dirty="0" smtClean="0"/>
          </a:p>
          <a:p>
            <a:r>
              <a:rPr lang="en-US" dirty="0" smtClean="0"/>
              <a:t>A token in the initial place </a:t>
            </a:r>
            <a:r>
              <a:rPr lang="en-US" b="1" i="1" dirty="0" err="1" smtClean="0"/>
              <a:t>i</a:t>
            </a:r>
            <a:r>
              <a:rPr lang="en-US" dirty="0" smtClean="0"/>
              <a:t> represents a process instance that has not yet started; a token in place </a:t>
            </a:r>
            <a:r>
              <a:rPr lang="en-US" b="1" i="1" dirty="0" smtClean="0"/>
              <a:t>o</a:t>
            </a:r>
            <a:r>
              <a:rPr lang="en-US" dirty="0" smtClean="0"/>
              <a:t> represents a finished process instance.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 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524000"/>
            <a:ext cx="6172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114800"/>
            <a:ext cx="7696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Petri-nets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Petri net is a directed, weighted, bipartite graph N</a:t>
            </a:r>
          </a:p>
          <a:p>
            <a:r>
              <a:rPr lang="en-US" dirty="0" smtClean="0"/>
              <a:t> They consist of two kinds of nodes</a:t>
            </a:r>
          </a:p>
          <a:p>
            <a:pPr lvl="1"/>
            <a:r>
              <a:rPr lang="en-US" dirty="0" smtClean="0"/>
              <a:t>Places (circles)</a:t>
            </a:r>
          </a:p>
          <a:p>
            <a:pPr lvl="2"/>
            <a:r>
              <a:rPr lang="en-US" dirty="0" smtClean="0"/>
              <a:t>places represent conditions</a:t>
            </a:r>
          </a:p>
          <a:p>
            <a:pPr lvl="1"/>
            <a:r>
              <a:rPr lang="en-US" dirty="0" smtClean="0"/>
              <a:t>Transitions bars or boxes</a:t>
            </a:r>
          </a:p>
          <a:p>
            <a:pPr lvl="2"/>
            <a:r>
              <a:rPr lang="en-US" dirty="0" smtClean="0"/>
              <a:t>Transitions represent events</a:t>
            </a:r>
          </a:p>
          <a:p>
            <a:r>
              <a:rPr lang="en-US" dirty="0" smtClean="0"/>
              <a:t>Arcs connect places to transitions </a:t>
            </a:r>
          </a:p>
          <a:p>
            <a:pPr lvl="1"/>
            <a:r>
              <a:rPr lang="en-US" dirty="0" smtClean="0"/>
              <a:t>Arcs are either from </a:t>
            </a:r>
          </a:p>
          <a:p>
            <a:pPr lvl="2"/>
            <a:r>
              <a:rPr lang="en-US" dirty="0" smtClean="0"/>
              <a:t> Place to a transition </a:t>
            </a:r>
          </a:p>
          <a:p>
            <a:pPr lvl="2"/>
            <a:r>
              <a:rPr lang="en-US" dirty="0" smtClean="0"/>
              <a:t>Transition to a place</a:t>
            </a:r>
          </a:p>
          <a:p>
            <a:pPr lvl="1"/>
            <a:r>
              <a:rPr lang="en-US" dirty="0" smtClean="0"/>
              <a:t>Are labeled with their weights (positive integers)</a:t>
            </a:r>
          </a:p>
          <a:p>
            <a:pPr lvl="2"/>
            <a:r>
              <a:rPr lang="en-US" dirty="0" smtClean="0"/>
              <a:t>k-weighted arc can be interpreted as the set of k parallel arcs</a:t>
            </a:r>
          </a:p>
          <a:p>
            <a:r>
              <a:rPr lang="en-US" dirty="0" smtClean="0"/>
              <a:t>We place </a:t>
            </a:r>
            <a:r>
              <a:rPr lang="en-US" i="1" dirty="0" smtClean="0"/>
              <a:t>k</a:t>
            </a:r>
            <a:r>
              <a:rPr lang="en-US" dirty="0" smtClean="0"/>
              <a:t> black dots (tokens) in place </a:t>
            </a:r>
            <a:r>
              <a:rPr lang="en-US" i="1" dirty="0" smtClean="0"/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Workflow soundness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 the context of WF-nets a correctness criterion called </a:t>
            </a:r>
            <a:r>
              <a:rPr lang="en-US" b="1" i="1" u="sng" dirty="0" smtClean="0"/>
              <a:t>soundness</a:t>
            </a:r>
          </a:p>
          <a:p>
            <a:r>
              <a:rPr lang="en-US" dirty="0" smtClean="0"/>
              <a:t>A WF-net is sound if and only if the following three requirements are satisfied</a:t>
            </a:r>
          </a:p>
          <a:p>
            <a:pPr lvl="1"/>
            <a:r>
              <a:rPr lang="en-US" dirty="0" smtClean="0"/>
              <a:t>(1) Option to complete: </a:t>
            </a:r>
          </a:p>
          <a:p>
            <a:pPr lvl="2"/>
            <a:r>
              <a:rPr lang="en-US" dirty="0" smtClean="0"/>
              <a:t>For each case it is always still possible to reach the state which just marks </a:t>
            </a:r>
            <a:r>
              <a:rPr lang="en-US" b="1" i="1" dirty="0" smtClean="0"/>
              <a:t>o</a:t>
            </a:r>
            <a:r>
              <a:rPr lang="en-US" dirty="0" smtClean="0"/>
              <a:t> place </a:t>
            </a:r>
            <a:r>
              <a:rPr lang="en-US" b="1" i="1" dirty="0" smtClean="0"/>
              <a:t>(the end place)</a:t>
            </a:r>
          </a:p>
          <a:p>
            <a:pPr lvl="1"/>
            <a:r>
              <a:rPr lang="en-US" dirty="0" smtClean="0"/>
              <a:t>(2) Proper completion</a:t>
            </a:r>
          </a:p>
          <a:p>
            <a:pPr lvl="2"/>
            <a:r>
              <a:rPr lang="en-US" dirty="0" smtClean="0"/>
              <a:t>If </a:t>
            </a:r>
            <a:r>
              <a:rPr lang="en-US" b="1" i="1" dirty="0" smtClean="0"/>
              <a:t>o</a:t>
            </a:r>
            <a:r>
              <a:rPr lang="en-US" dirty="0" smtClean="0"/>
              <a:t> place </a:t>
            </a:r>
            <a:r>
              <a:rPr lang="en-US" b="1" i="1" dirty="0" smtClean="0"/>
              <a:t>(the end place)</a:t>
            </a:r>
            <a:r>
              <a:rPr lang="en-US" dirty="0" smtClean="0"/>
              <a:t> is marked all other places are empty for a given case, and</a:t>
            </a:r>
          </a:p>
          <a:p>
            <a:pPr lvl="1"/>
            <a:r>
              <a:rPr lang="en-US" dirty="0" smtClean="0"/>
              <a:t>(3) no dead transitions:</a:t>
            </a:r>
          </a:p>
          <a:p>
            <a:pPr lvl="2"/>
            <a:r>
              <a:rPr lang="en-US" dirty="0" smtClean="0"/>
              <a:t> it should be possible to execute an arbitrary activity by following the appropriate route through the WF-net</a:t>
            </a:r>
          </a:p>
          <a:p>
            <a:r>
              <a:rPr lang="en-US" dirty="0" smtClean="0"/>
              <a:t>a WF-net is sound if and only if the corresponding short-circuited net (i.e., the net where place end is connected to place start) is live and bounded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Workflow soundness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 of Soundness</a:t>
            </a:r>
          </a:p>
          <a:p>
            <a:pPr lvl="1"/>
            <a:r>
              <a:rPr lang="en-US" dirty="0" smtClean="0"/>
              <a:t>What is the problem in this WF-</a:t>
            </a:r>
            <a:r>
              <a:rPr lang="en-US" dirty="0" err="1" smtClean="0"/>
              <a:t>petri</a:t>
            </a:r>
            <a:r>
              <a:rPr lang="en-US" dirty="0" smtClean="0"/>
              <a:t> net?</a:t>
            </a:r>
          </a:p>
          <a:p>
            <a:pPr lvl="2"/>
            <a:r>
              <a:rPr lang="en-US" dirty="0" smtClean="0"/>
              <a:t>cases based on the workflow net shown will suffer from deadlock—no case will ever terminate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733800"/>
            <a:ext cx="5181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Workflow soundness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Motivation of Soundness</a:t>
            </a:r>
          </a:p>
          <a:p>
            <a:pPr lvl="1"/>
            <a:r>
              <a:rPr lang="en-US" dirty="0" smtClean="0"/>
              <a:t>What is the problem in this WF-</a:t>
            </a:r>
            <a:r>
              <a:rPr lang="en-US" dirty="0" err="1" smtClean="0"/>
              <a:t>petri</a:t>
            </a:r>
            <a:r>
              <a:rPr lang="en-US" dirty="0" smtClean="0"/>
              <a:t> net?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2150" y="2857500"/>
            <a:ext cx="54292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Workflow soundness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Motivation of Soundness</a:t>
            </a:r>
          </a:p>
          <a:p>
            <a:pPr lvl="1"/>
            <a:r>
              <a:rPr lang="en-US" dirty="0" smtClean="0"/>
              <a:t>What is the problem in this WF-</a:t>
            </a:r>
            <a:r>
              <a:rPr lang="en-US" dirty="0" err="1" smtClean="0"/>
              <a:t>petri</a:t>
            </a:r>
            <a:r>
              <a:rPr lang="en-US" dirty="0" smtClean="0"/>
              <a:t> net?</a:t>
            </a:r>
          </a:p>
          <a:p>
            <a:pPr lvl="2"/>
            <a:r>
              <a:rPr lang="en-US" dirty="0" smtClean="0"/>
              <a:t>The loop is entered by an and split transition</a:t>
            </a:r>
          </a:p>
          <a:p>
            <a:pPr lvl="2"/>
            <a:r>
              <a:rPr lang="en-US" dirty="0" smtClean="0"/>
              <a:t>The loop is repeatedly iterated, realizing a </a:t>
            </a:r>
            <a:r>
              <a:rPr lang="en-US" dirty="0" err="1" smtClean="0"/>
              <a:t>livelock</a:t>
            </a:r>
            <a:endParaRPr lang="en-US" dirty="0" smtClean="0"/>
          </a:p>
          <a:p>
            <a:pPr lvl="1"/>
            <a:r>
              <a:rPr lang="en-US" dirty="0" smtClean="0"/>
              <a:t>In a </a:t>
            </a:r>
            <a:r>
              <a:rPr lang="en-US" dirty="0" err="1" smtClean="0"/>
              <a:t>livelock</a:t>
            </a:r>
            <a:r>
              <a:rPr lang="en-US" dirty="0" smtClean="0"/>
              <a:t> situation a set of activities are trapped in an infinite loop</a:t>
            </a:r>
          </a:p>
          <a:p>
            <a:pPr lvl="1"/>
            <a:r>
              <a:rPr lang="en-US" dirty="0" smtClean="0"/>
              <a:t>This workflow net also suffers from the fact that each time the loop is iterated, one token is put in the output place</a:t>
            </a:r>
          </a:p>
          <a:p>
            <a:pPr lvl="2"/>
            <a:r>
              <a:rPr lang="en-US" dirty="0" smtClean="0"/>
              <a:t>A token in the output place no longer indicates the completion of the process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Workflow soundness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 of Soundness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514600"/>
            <a:ext cx="6338161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 Flow in Workflow 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752600"/>
            <a:ext cx="5791199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267200"/>
            <a:ext cx="5943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 Flow in Workflow 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Syntactic sugaring of transitions in workflow nets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695575"/>
            <a:ext cx="67056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76400"/>
            <a:ext cx="42386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4953000"/>
            <a:ext cx="4495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own Arrow 6"/>
          <p:cNvSpPr/>
          <p:nvPr/>
        </p:nvSpPr>
        <p:spPr>
          <a:xfrm>
            <a:off x="3657600" y="3657600"/>
            <a:ext cx="457200" cy="12192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5272881"/>
            <a:ext cx="6061991" cy="1051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own Arrow 5"/>
          <p:cNvSpPr/>
          <p:nvPr/>
        </p:nvSpPr>
        <p:spPr>
          <a:xfrm>
            <a:off x="3657600" y="4038600"/>
            <a:ext cx="457200" cy="12192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438400"/>
            <a:ext cx="497205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00200"/>
            <a:ext cx="5791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3630" y="4648200"/>
            <a:ext cx="590437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own Arrow 5"/>
          <p:cNvSpPr/>
          <p:nvPr/>
        </p:nvSpPr>
        <p:spPr>
          <a:xfrm>
            <a:off x="3657600" y="3276600"/>
            <a:ext cx="457200" cy="12192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Some Typical Interpretations of Transitions and Places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105025"/>
            <a:ext cx="7686462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Petri nets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Each transition </a:t>
            </a:r>
            <a:r>
              <a:rPr lang="en-US" b="1" i="1" dirty="0" smtClean="0"/>
              <a:t>t</a:t>
            </a:r>
            <a:r>
              <a:rPr lang="en-US" dirty="0" smtClean="0"/>
              <a:t> is associated with two interval of time </a:t>
            </a:r>
            <a:r>
              <a:rPr lang="en-US" b="1" i="1" dirty="0" smtClean="0"/>
              <a:t>a</a:t>
            </a:r>
            <a:r>
              <a:rPr lang="en-US" dirty="0" smtClean="0"/>
              <a:t> and </a:t>
            </a:r>
            <a:r>
              <a:rPr lang="en-US" b="1" i="1" dirty="0" smtClean="0"/>
              <a:t>b</a:t>
            </a:r>
            <a:r>
              <a:rPr lang="en-US" dirty="0" smtClean="0"/>
              <a:t> where</a:t>
            </a:r>
          </a:p>
          <a:p>
            <a:pPr lvl="1"/>
            <a:r>
              <a:rPr lang="en-US" sz="3200" b="1" i="1" dirty="0" smtClean="0"/>
              <a:t>0 ≤ a ≤ b </a:t>
            </a:r>
          </a:p>
          <a:p>
            <a:pPr lvl="1"/>
            <a:r>
              <a:rPr lang="en-US" dirty="0" smtClean="0"/>
              <a:t>Times  </a:t>
            </a:r>
            <a:r>
              <a:rPr lang="en-US" sz="3200" b="1" i="1" dirty="0" smtClean="0"/>
              <a:t>a</a:t>
            </a:r>
            <a:r>
              <a:rPr lang="en-US" dirty="0" smtClean="0"/>
              <a:t> and </a:t>
            </a:r>
            <a:r>
              <a:rPr lang="en-US" sz="3200" b="1" i="1" dirty="0" smtClean="0"/>
              <a:t>b</a:t>
            </a:r>
            <a:r>
              <a:rPr lang="en-US" dirty="0" smtClean="0"/>
              <a:t> for a transition </a:t>
            </a:r>
            <a:r>
              <a:rPr lang="en-US" sz="3200" b="1" i="1" dirty="0" smtClean="0"/>
              <a:t>t</a:t>
            </a:r>
            <a:r>
              <a:rPr lang="en-US" dirty="0" smtClean="0"/>
              <a:t> are relative to the moment at which the transition was last enabled </a:t>
            </a:r>
          </a:p>
          <a:p>
            <a:pPr lvl="1"/>
            <a:r>
              <a:rPr lang="en-US" dirty="0" smtClean="0"/>
              <a:t>If transition </a:t>
            </a:r>
            <a:r>
              <a:rPr lang="en-US" sz="3200" b="1" i="1" dirty="0" smtClean="0"/>
              <a:t>t</a:t>
            </a:r>
            <a:r>
              <a:rPr lang="en-US" dirty="0" smtClean="0"/>
              <a:t> has been enabled at time </a:t>
            </a:r>
            <a:r>
              <a:rPr lang="en-US" sz="3200" b="1" i="1" dirty="0" smtClean="0"/>
              <a:t>Ø</a:t>
            </a:r>
            <a:r>
              <a:rPr lang="en-US" dirty="0" smtClean="0"/>
              <a:t>, then </a:t>
            </a:r>
            <a:r>
              <a:rPr lang="en-US" sz="3200" b="1" i="1" dirty="0" smtClean="0"/>
              <a:t>t</a:t>
            </a:r>
            <a:r>
              <a:rPr lang="en-US" dirty="0" smtClean="0"/>
              <a:t> may not fire before time</a:t>
            </a:r>
            <a:r>
              <a:rPr lang="en-US" sz="3200" b="1" i="1" dirty="0" smtClean="0"/>
              <a:t> </a:t>
            </a:r>
            <a:r>
              <a:rPr lang="en-US" sz="3000" b="1" i="1" dirty="0" err="1" smtClean="0"/>
              <a:t>Ø+a</a:t>
            </a:r>
            <a:r>
              <a:rPr lang="en-US" sz="3200" b="1" i="1" dirty="0" smtClean="0"/>
              <a:t> </a:t>
            </a:r>
            <a:r>
              <a:rPr lang="en-US" dirty="0" smtClean="0"/>
              <a:t>and must fire before or at </a:t>
            </a:r>
            <a:r>
              <a:rPr lang="en-US" sz="3200" dirty="0" smtClean="0"/>
              <a:t>time</a:t>
            </a:r>
            <a:r>
              <a:rPr lang="en-US" sz="3200" b="1" i="1" dirty="0" smtClean="0"/>
              <a:t> </a:t>
            </a:r>
            <a:r>
              <a:rPr lang="en-US" sz="3000" b="1" i="1" dirty="0" err="1" smtClean="0"/>
              <a:t>Ø+b</a:t>
            </a:r>
          </a:p>
          <a:p>
            <a:pPr lvl="2"/>
            <a:r>
              <a:rPr lang="en-US" dirty="0" smtClean="0"/>
              <a:t>Unless </a:t>
            </a:r>
            <a:r>
              <a:rPr lang="en-US" sz="3500" b="1" i="1" dirty="0" smtClean="0"/>
              <a:t>t</a:t>
            </a:r>
            <a:r>
              <a:rPr lang="en-US" dirty="0" smtClean="0"/>
              <a:t> was disabled before then by the firing of another transition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3200" y="2286000"/>
            <a:ext cx="62992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Petri-nets marking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marking is denoted by </a:t>
            </a:r>
            <a:r>
              <a:rPr lang="en-US" i="1" dirty="0" smtClean="0"/>
              <a:t>M</a:t>
            </a:r>
          </a:p>
          <a:p>
            <a:pPr lvl="1"/>
            <a:r>
              <a:rPr lang="en-US" dirty="0" smtClean="0"/>
              <a:t>An m-vector, where </a:t>
            </a:r>
            <a:r>
              <a:rPr lang="en-US" i="1" dirty="0" smtClean="0"/>
              <a:t>m</a:t>
            </a:r>
            <a:r>
              <a:rPr lang="en-US" dirty="0" smtClean="0"/>
              <a:t> is the total number of places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err="1" smtClean="0"/>
              <a:t>p</a:t>
            </a:r>
            <a:r>
              <a:rPr lang="en-US" i="1" baseline="30000" dirty="0" err="1" smtClean="0"/>
              <a:t>th</a:t>
            </a:r>
            <a:r>
              <a:rPr lang="en-US" dirty="0" smtClean="0"/>
              <a:t> component of </a:t>
            </a:r>
            <a:r>
              <a:rPr lang="en-US" i="1" dirty="0" smtClean="0"/>
              <a:t>M </a:t>
            </a:r>
            <a:r>
              <a:rPr lang="en-US" dirty="0" smtClean="0"/>
              <a:t>is denoted by </a:t>
            </a:r>
            <a:r>
              <a:rPr lang="en-US" i="1" dirty="0" smtClean="0"/>
              <a:t>M(p</a:t>
            </a:r>
            <a:r>
              <a:rPr lang="en-US" dirty="0" smtClean="0"/>
              <a:t>) and it is equal the number of tokens in place </a:t>
            </a:r>
            <a:r>
              <a:rPr lang="en-US" i="1" dirty="0" smtClean="0"/>
              <a:t>p</a:t>
            </a:r>
            <a:endParaRPr lang="en-US" dirty="0" smtClean="0"/>
          </a:p>
          <a:p>
            <a:r>
              <a:rPr lang="en-US" dirty="0" smtClean="0"/>
              <a:t>Marking (state) </a:t>
            </a:r>
          </a:p>
          <a:p>
            <a:pPr lvl="1"/>
            <a:r>
              <a:rPr lang="en-US" dirty="0" smtClean="0"/>
              <a:t>Assigns to each place anon negative integer</a:t>
            </a:r>
          </a:p>
          <a:p>
            <a:pPr lvl="1"/>
            <a:r>
              <a:rPr lang="en-US" dirty="0" smtClean="0"/>
              <a:t>If a marking assigns to place </a:t>
            </a:r>
            <a:r>
              <a:rPr lang="en-US" i="1" dirty="0" smtClean="0"/>
              <a:t>p</a:t>
            </a:r>
            <a:r>
              <a:rPr lang="en-US" dirty="0" smtClean="0"/>
              <a:t> a nonnegative integer </a:t>
            </a:r>
            <a:r>
              <a:rPr lang="en-US" i="1" dirty="0" smtClean="0"/>
              <a:t>k</a:t>
            </a:r>
            <a:r>
              <a:rPr lang="en-US" dirty="0" smtClean="0"/>
              <a:t>, we say that </a:t>
            </a:r>
            <a:r>
              <a:rPr lang="en-US" i="1" dirty="0" smtClean="0"/>
              <a:t>p</a:t>
            </a:r>
            <a:r>
              <a:rPr lang="en-US" dirty="0" smtClean="0"/>
              <a:t> is marked with </a:t>
            </a:r>
            <a:r>
              <a:rPr lang="en-US" i="1" dirty="0" smtClean="0"/>
              <a:t>k</a:t>
            </a:r>
            <a:r>
              <a:rPr lang="en-US" dirty="0" smtClean="0"/>
              <a:t> tokens</a:t>
            </a:r>
          </a:p>
          <a:p>
            <a:r>
              <a:rPr lang="en-US" dirty="0" smtClean="0"/>
              <a:t>Initial state called the initial marking (M</a:t>
            </a:r>
            <a:r>
              <a:rPr lang="en-US" baseline="-25000" dirty="0" smtClean="0"/>
              <a:t>O 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Petri-nets marking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marking of a Petri net represents its state</a:t>
            </a:r>
          </a:p>
          <a:p>
            <a:r>
              <a:rPr lang="en-US" dirty="0" smtClean="0"/>
              <a:t>The state of the following Petri net is represented by</a:t>
            </a:r>
          </a:p>
          <a:p>
            <a:pPr lvl="1"/>
            <a:r>
              <a:rPr lang="en-US" dirty="0" smtClean="0"/>
              <a:t>M = [1, 1, 1, 0, 0, 1, 0]</a:t>
            </a:r>
          </a:p>
          <a:p>
            <a:pPr lvl="1"/>
            <a:r>
              <a:rPr lang="en-US" dirty="0" smtClean="0"/>
              <a:t>M(p1) = M(p2) = M(p3) = M(p6) = 1</a:t>
            </a:r>
          </a:p>
          <a:p>
            <a:pPr lvl="1"/>
            <a:r>
              <a:rPr lang="en-US" dirty="0" smtClean="0"/>
              <a:t>M(p4) = M(p5) = M(p7) = 0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724400"/>
            <a:ext cx="7315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Formal Definition of a Petri 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981" y="1676400"/>
            <a:ext cx="7764819" cy="4233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Transition (firing)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structure of Petri nets is fixed</a:t>
            </a:r>
          </a:p>
          <a:p>
            <a:pPr lvl="1"/>
            <a:r>
              <a:rPr lang="en-US" dirty="0" smtClean="0"/>
              <a:t>But tokens may change their position according to firing rules</a:t>
            </a:r>
          </a:p>
          <a:p>
            <a:r>
              <a:rPr lang="en-US" dirty="0" smtClean="0"/>
              <a:t>Tokens current distribution among the places determines the state of the Petri net and, thus, of the system it models</a:t>
            </a:r>
          </a:p>
          <a:p>
            <a:r>
              <a:rPr lang="en-US" dirty="0" smtClean="0"/>
              <a:t>A transition may fire if it is enabled</a:t>
            </a:r>
          </a:p>
          <a:p>
            <a:r>
              <a:rPr lang="en-US" dirty="0" smtClean="0"/>
              <a:t>A transition </a:t>
            </a:r>
            <a:r>
              <a:rPr lang="en-US" i="1" dirty="0" smtClean="0"/>
              <a:t>t</a:t>
            </a:r>
            <a:r>
              <a:rPr lang="en-US" dirty="0" smtClean="0"/>
              <a:t> is said to be enabled if each input place </a:t>
            </a:r>
            <a:r>
              <a:rPr lang="en-US" i="1" dirty="0" smtClean="0"/>
              <a:t>p </a:t>
            </a:r>
            <a:r>
              <a:rPr lang="en-US" dirty="0" smtClean="0"/>
              <a:t>of </a:t>
            </a:r>
            <a:r>
              <a:rPr lang="en-US" i="1" dirty="0" smtClean="0"/>
              <a:t> </a:t>
            </a:r>
            <a:r>
              <a:rPr lang="en-US" dirty="0" smtClean="0"/>
              <a:t>is marked with at least </a:t>
            </a:r>
            <a:r>
              <a:rPr lang="en-US" i="1" dirty="0" smtClean="0"/>
              <a:t>w(</a:t>
            </a:r>
            <a:r>
              <a:rPr lang="en-US" i="1" dirty="0" err="1" smtClean="0"/>
              <a:t>p,t</a:t>
            </a:r>
            <a:r>
              <a:rPr lang="en-US" i="1" dirty="0" smtClean="0"/>
              <a:t>) </a:t>
            </a:r>
            <a:r>
              <a:rPr lang="en-US" dirty="0" smtClean="0"/>
              <a:t>tokens, where </a:t>
            </a:r>
          </a:p>
          <a:p>
            <a:pPr lvl="1"/>
            <a:r>
              <a:rPr lang="en-US" dirty="0" smtClean="0"/>
              <a:t>w(</a:t>
            </a:r>
            <a:r>
              <a:rPr lang="en-US" dirty="0" err="1" smtClean="0"/>
              <a:t>p,t</a:t>
            </a:r>
            <a:r>
              <a:rPr lang="en-US" dirty="0" smtClean="0"/>
              <a:t>) is the weight of the arc from </a:t>
            </a:r>
            <a:r>
              <a:rPr lang="en-US" i="1" dirty="0" smtClean="0"/>
              <a:t>p</a:t>
            </a:r>
            <a:r>
              <a:rPr lang="en-US" dirty="0" smtClean="0"/>
              <a:t> to </a:t>
            </a:r>
            <a:r>
              <a:rPr lang="en-US" i="1" dirty="0" smtClean="0"/>
              <a:t>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2653</TotalTime>
  <Words>1905</Words>
  <Application>Microsoft Office PowerPoint</Application>
  <PresentationFormat>On-screen Show (4:3)</PresentationFormat>
  <Paragraphs>204</Paragraphs>
  <Slides>51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Petri net Introduction</vt:lpstr>
      <vt:lpstr>What are Petri nets</vt:lpstr>
      <vt:lpstr>application areas are </vt:lpstr>
      <vt:lpstr>Petri-nets definition</vt:lpstr>
      <vt:lpstr>Some Typical Interpretations of Transitions and Places</vt:lpstr>
      <vt:lpstr>Petri-nets marking</vt:lpstr>
      <vt:lpstr>Petri-nets marking</vt:lpstr>
      <vt:lpstr>Formal Definition of a Petri Net</vt:lpstr>
      <vt:lpstr>Transition (firing) rule</vt:lpstr>
      <vt:lpstr>Transition (firing) rule</vt:lpstr>
      <vt:lpstr>Transition (firing) rule</vt:lpstr>
      <vt:lpstr>Examples</vt:lpstr>
      <vt:lpstr>Examples</vt:lpstr>
      <vt:lpstr>Examples</vt:lpstr>
      <vt:lpstr>Petri-net state change</vt:lpstr>
      <vt:lpstr>Incidence Matrix and State Equation</vt:lpstr>
      <vt:lpstr>Incidence Matrix and State Equation</vt:lpstr>
      <vt:lpstr>Incidence Matrix and State Equation</vt:lpstr>
      <vt:lpstr>Petri-nets properties</vt:lpstr>
      <vt:lpstr>Petri-nets properties</vt:lpstr>
      <vt:lpstr>Petri-nets properties</vt:lpstr>
      <vt:lpstr>Petri-nets properties</vt:lpstr>
      <vt:lpstr>Petri-nets properties</vt:lpstr>
      <vt:lpstr>Petri-nets properties</vt:lpstr>
      <vt:lpstr>Petri-nets properties</vt:lpstr>
      <vt:lpstr>Petri-nets properties</vt:lpstr>
      <vt:lpstr>Petri-nets properties</vt:lpstr>
      <vt:lpstr>Petri-nets properties</vt:lpstr>
      <vt:lpstr>Petri-nets properties</vt:lpstr>
      <vt:lpstr>Example on Petri-net properties </vt:lpstr>
      <vt:lpstr>Example on Petri-net properties </vt:lpstr>
      <vt:lpstr>Example on Petri-net properties </vt:lpstr>
      <vt:lpstr>Transform BPMN to Petri-net</vt:lpstr>
      <vt:lpstr>Transform BPMN to Petri-net</vt:lpstr>
      <vt:lpstr>Workflow Nets</vt:lpstr>
      <vt:lpstr>Workflow Nets</vt:lpstr>
      <vt:lpstr>Workflow Nets</vt:lpstr>
      <vt:lpstr>Workflow Nets</vt:lpstr>
      <vt:lpstr>Workflow Nets</vt:lpstr>
      <vt:lpstr>Workflow soundness</vt:lpstr>
      <vt:lpstr>Workflow soundness</vt:lpstr>
      <vt:lpstr>Workflow soundness</vt:lpstr>
      <vt:lpstr>Workflow soundness</vt:lpstr>
      <vt:lpstr>Workflow soundness</vt:lpstr>
      <vt:lpstr>Control Flow in Workflow Nets</vt:lpstr>
      <vt:lpstr>Control Flow in Workflow Nets</vt:lpstr>
      <vt:lpstr>PowerPoint Presentation</vt:lpstr>
      <vt:lpstr>PowerPoint Presentation</vt:lpstr>
      <vt:lpstr>PowerPoint Presentation</vt:lpstr>
      <vt:lpstr>Time Petri nets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Petri net Introduction</dc:title>
  <dc:creator>ttt</dc:creator>
  <cp:lastModifiedBy>Najah</cp:lastModifiedBy>
  <cp:revision>102</cp:revision>
  <dcterms:created xsi:type="dcterms:W3CDTF">2006-08-16T00:00:00Z</dcterms:created>
  <dcterms:modified xsi:type="dcterms:W3CDTF">2019-04-24T05:32:53Z</dcterms:modified>
</cp:coreProperties>
</file>