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4"/>
  </p:sldMasterIdLst>
  <p:notesMasterIdLst>
    <p:notesMasterId r:id="rId51"/>
  </p:notesMasterIdLst>
  <p:handoutMasterIdLst>
    <p:handoutMasterId r:id="rId52"/>
  </p:handoutMasterIdLst>
  <p:sldIdLst>
    <p:sldId id="359" r:id="rId5"/>
    <p:sldId id="433" r:id="rId6"/>
    <p:sldId id="434" r:id="rId7"/>
    <p:sldId id="487" r:id="rId8"/>
    <p:sldId id="442" r:id="rId9"/>
    <p:sldId id="435" r:id="rId10"/>
    <p:sldId id="488" r:id="rId11"/>
    <p:sldId id="436" r:id="rId12"/>
    <p:sldId id="437" r:id="rId13"/>
    <p:sldId id="438" r:id="rId14"/>
    <p:sldId id="439" r:id="rId15"/>
    <p:sldId id="440" r:id="rId16"/>
    <p:sldId id="441" r:id="rId17"/>
    <p:sldId id="489" r:id="rId18"/>
    <p:sldId id="475" r:id="rId19"/>
    <p:sldId id="490" r:id="rId20"/>
    <p:sldId id="478" r:id="rId21"/>
    <p:sldId id="492" r:id="rId22"/>
    <p:sldId id="493" r:id="rId23"/>
    <p:sldId id="491" r:id="rId24"/>
    <p:sldId id="479" r:id="rId25"/>
    <p:sldId id="498" r:id="rId26"/>
    <p:sldId id="499" r:id="rId27"/>
    <p:sldId id="481" r:id="rId28"/>
    <p:sldId id="482" r:id="rId29"/>
    <p:sldId id="500" r:id="rId30"/>
    <p:sldId id="531" r:id="rId31"/>
    <p:sldId id="501" r:id="rId32"/>
    <p:sldId id="533" r:id="rId33"/>
    <p:sldId id="534" r:id="rId34"/>
    <p:sldId id="535" r:id="rId35"/>
    <p:sldId id="536" r:id="rId36"/>
    <p:sldId id="537" r:id="rId37"/>
    <p:sldId id="538" r:id="rId38"/>
    <p:sldId id="539" r:id="rId39"/>
    <p:sldId id="540" r:id="rId40"/>
    <p:sldId id="542" r:id="rId41"/>
    <p:sldId id="546" r:id="rId42"/>
    <p:sldId id="547" r:id="rId43"/>
    <p:sldId id="548" r:id="rId44"/>
    <p:sldId id="549" r:id="rId45"/>
    <p:sldId id="545" r:id="rId46"/>
    <p:sldId id="541" r:id="rId47"/>
    <p:sldId id="544" r:id="rId48"/>
    <p:sldId id="543" r:id="rId49"/>
    <p:sldId id="432" r:id="rId50"/>
  </p:sldIdLst>
  <p:sldSz cx="9144000" cy="5715000" type="screen16x10"/>
  <p:notesSz cx="6858000" cy="9144000"/>
  <p:custDataLst>
    <p:tags r:id="rId53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5465">
          <p15:clr>
            <a:srgbClr val="A4A3A4"/>
          </p15:clr>
        </p15:guide>
        <p15:guide id="3" pos="4241">
          <p15:clr>
            <a:srgbClr val="A4A3A4"/>
          </p15:clr>
        </p15:guide>
        <p15:guide id="4" pos="4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2" name="Author" initials="A" lastIdx="0" clrIdx="2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4C8AC8"/>
    <a:srgbClr val="CBDDEF"/>
    <a:srgbClr val="E7EFF7"/>
    <a:srgbClr val="0096D3"/>
    <a:srgbClr val="0C94B7"/>
    <a:srgbClr val="41B4CE"/>
    <a:srgbClr val="73BAD1"/>
    <a:srgbClr val="65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326" autoAdjust="0"/>
  </p:normalViewPr>
  <p:slideViewPr>
    <p:cSldViewPr snapToGrid="0" showGuides="1">
      <p:cViewPr>
        <p:scale>
          <a:sx n="90" d="100"/>
          <a:sy n="90" d="100"/>
        </p:scale>
        <p:origin x="-1262" y="-173"/>
      </p:cViewPr>
      <p:guideLst>
        <p:guide orient="horz" pos="1800"/>
        <p:guide pos="5465"/>
        <p:guide pos="4241"/>
        <p:guide pos="4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4" d="100"/>
          <a:sy n="94" d="100"/>
        </p:scale>
        <p:origin x="274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gs" Target="tags/tag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72" Type="http://schemas.microsoft.com/office/2015/10/relationships/revisionInfo" Target="revisionInfo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CD1604-D121-4F4B-BFC7-0629A1B5445B}" type="doc">
      <dgm:prSet loTypeId="urn:microsoft.com/office/officeart/2005/8/layout/radial4" loCatId="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CFF04A-F251-2240-B278-30F6AF621663}">
      <dgm:prSet/>
      <dgm:spPr/>
      <dgm:t>
        <a:bodyPr/>
        <a:lstStyle/>
        <a:p>
          <a:pPr rtl="0"/>
          <a:r>
            <a:rPr lang="en-US" dirty="0" smtClean="0"/>
            <a:t>Issue Register &amp; Pareto Chart</a:t>
          </a:r>
          <a:endParaRPr lang="en-US" dirty="0"/>
        </a:p>
      </dgm:t>
    </dgm:pt>
    <dgm:pt modelId="{FDABB9B0-12EE-5949-B64A-77C4BAADD632}" type="parTrans" cxnId="{E41C11D5-9A0E-594F-A0A4-A2A4F50F8D3D}">
      <dgm:prSet/>
      <dgm:spPr/>
      <dgm:t>
        <a:bodyPr/>
        <a:lstStyle/>
        <a:p>
          <a:endParaRPr lang="en-US"/>
        </a:p>
      </dgm:t>
    </dgm:pt>
    <dgm:pt modelId="{CECAFAC7-33E9-4F43-97B3-71A1F14B2331}" type="sibTrans" cxnId="{E41C11D5-9A0E-594F-A0A4-A2A4F50F8D3D}">
      <dgm:prSet/>
      <dgm:spPr/>
      <dgm:t>
        <a:bodyPr/>
        <a:lstStyle/>
        <a:p>
          <a:endParaRPr lang="en-US"/>
        </a:p>
      </dgm:t>
    </dgm:pt>
    <dgm:pt modelId="{67EACBF3-4B3A-7D43-A758-04884A663EA6}">
      <dgm:prSet/>
      <dgm:spPr/>
      <dgm:t>
        <a:bodyPr/>
        <a:lstStyle/>
        <a:p>
          <a:pPr rtl="0"/>
          <a:r>
            <a:rPr lang="en-US" dirty="0" smtClean="0"/>
            <a:t>Value-Added &amp; Waste Analysis</a:t>
          </a:r>
          <a:endParaRPr lang="en-US" dirty="0"/>
        </a:p>
      </dgm:t>
    </dgm:pt>
    <dgm:pt modelId="{A460125A-5EE2-174F-9084-0DDD452C9577}" type="parTrans" cxnId="{685E3C56-49D7-EA40-932D-E9FF8ADC7CFB}">
      <dgm:prSet/>
      <dgm:spPr/>
      <dgm:t>
        <a:bodyPr/>
        <a:lstStyle/>
        <a:p>
          <a:endParaRPr lang="en-US"/>
        </a:p>
      </dgm:t>
    </dgm:pt>
    <dgm:pt modelId="{DEED4191-C839-B94A-BB3B-A26DEE42DEB3}" type="sibTrans" cxnId="{685E3C56-49D7-EA40-932D-E9FF8ADC7CFB}">
      <dgm:prSet/>
      <dgm:spPr/>
      <dgm:t>
        <a:bodyPr/>
        <a:lstStyle/>
        <a:p>
          <a:endParaRPr lang="en-US"/>
        </a:p>
      </dgm:t>
    </dgm:pt>
    <dgm:pt modelId="{9408AB92-BF7D-504A-A6AA-EBC8C6F5D743}">
      <dgm:prSet/>
      <dgm:spPr/>
      <dgm:t>
        <a:bodyPr/>
        <a:lstStyle/>
        <a:p>
          <a:pPr rtl="0"/>
          <a:r>
            <a:rPr lang="en-US" dirty="0" smtClean="0"/>
            <a:t>Root-Cause Analysis</a:t>
          </a:r>
          <a:endParaRPr lang="en-US" dirty="0"/>
        </a:p>
      </dgm:t>
    </dgm:pt>
    <dgm:pt modelId="{4869BFA6-4536-6647-B9DE-327BDAA71DCF}" type="parTrans" cxnId="{A5399E60-92AD-B24B-B4BE-A1199546D231}">
      <dgm:prSet/>
      <dgm:spPr/>
      <dgm:t>
        <a:bodyPr/>
        <a:lstStyle/>
        <a:p>
          <a:endParaRPr lang="en-US"/>
        </a:p>
      </dgm:t>
    </dgm:pt>
    <dgm:pt modelId="{D882A189-8650-4443-9A39-5C8451540E5B}" type="sibTrans" cxnId="{A5399E60-92AD-B24B-B4BE-A1199546D231}">
      <dgm:prSet/>
      <dgm:spPr/>
      <dgm:t>
        <a:bodyPr/>
        <a:lstStyle/>
        <a:p>
          <a:endParaRPr lang="en-US"/>
        </a:p>
      </dgm:t>
    </dgm:pt>
    <dgm:pt modelId="{006ADB03-3C80-4A8F-8207-390E1D8652B1}">
      <dgm:prSet/>
      <dgm:spPr/>
      <dgm:t>
        <a:bodyPr/>
        <a:lstStyle/>
        <a:p>
          <a:pPr rtl="0"/>
          <a:r>
            <a:rPr lang="en-US" dirty="0" smtClean="0"/>
            <a:t>Stakeholder analysis</a:t>
          </a:r>
          <a:endParaRPr lang="en-US" dirty="0"/>
        </a:p>
      </dgm:t>
    </dgm:pt>
    <dgm:pt modelId="{B6FDFA70-4526-4F46-897C-D369FBA81C5B}" type="parTrans" cxnId="{AEA715C6-18FF-456E-9514-50F5280241E3}">
      <dgm:prSet/>
      <dgm:spPr/>
      <dgm:t>
        <a:bodyPr/>
        <a:lstStyle/>
        <a:p>
          <a:endParaRPr lang="en-US"/>
        </a:p>
      </dgm:t>
    </dgm:pt>
    <dgm:pt modelId="{46D9E48A-4C29-445D-AC8D-6094E21FF1E1}" type="sibTrans" cxnId="{AEA715C6-18FF-456E-9514-50F5280241E3}">
      <dgm:prSet/>
      <dgm:spPr/>
      <dgm:t>
        <a:bodyPr/>
        <a:lstStyle/>
        <a:p>
          <a:endParaRPr lang="en-US"/>
        </a:p>
      </dgm:t>
    </dgm:pt>
    <dgm:pt modelId="{46DFBB54-775F-FF47-B718-D4393B260DC0}" type="pres">
      <dgm:prSet presAssocID="{DBCD1604-D121-4F4B-BFC7-0629A1B5445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2B09E2-E3AF-4247-A227-33FC1EB6FA9B}" type="pres">
      <dgm:prSet presAssocID="{41CFF04A-F251-2240-B278-30F6AF621663}" presName="centerShape" presStyleLbl="node0" presStyleIdx="0" presStyleCnt="1"/>
      <dgm:spPr/>
      <dgm:t>
        <a:bodyPr/>
        <a:lstStyle/>
        <a:p>
          <a:endParaRPr lang="en-US"/>
        </a:p>
      </dgm:t>
    </dgm:pt>
    <dgm:pt modelId="{59B37C41-D20C-7941-A678-36D21648C9DD}" type="pres">
      <dgm:prSet presAssocID="{A460125A-5EE2-174F-9084-0DDD452C9577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2499119C-F713-424F-A8E6-2B00C6009680}" type="pres">
      <dgm:prSet presAssocID="{67EACBF3-4B3A-7D43-A758-04884A663EA6}" presName="node" presStyleLbl="node1" presStyleIdx="0" presStyleCnt="3" custRadScaleRad="99789" custRadScaleInc="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FA5EA5-9302-4CA9-BB31-A3428C80177A}" type="pres">
      <dgm:prSet presAssocID="{B6FDFA70-4526-4F46-897C-D369FBA81C5B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6C6D6FC1-0C0A-4E5F-9464-A974C127AD98}" type="pres">
      <dgm:prSet presAssocID="{006ADB03-3C80-4A8F-8207-390E1D8652B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7FB694-FA8E-1641-A875-73FB2ED0C557}" type="pres">
      <dgm:prSet presAssocID="{4869BFA6-4536-6647-B9DE-327BDAA71DCF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BE21A5FA-E020-234C-9A83-4EFF996EAF59}" type="pres">
      <dgm:prSet presAssocID="{9408AB92-BF7D-504A-A6AA-EBC8C6F5D74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4F8B06-034E-407B-9D2F-08614494EBFA}" type="presOf" srcId="{9408AB92-BF7D-504A-A6AA-EBC8C6F5D743}" destId="{BE21A5FA-E020-234C-9A83-4EFF996EAF59}" srcOrd="0" destOrd="0" presId="urn:microsoft.com/office/officeart/2005/8/layout/radial4"/>
    <dgm:cxn modelId="{5D831A13-1E7D-4CED-86EE-C39DF4BAFC15}" type="presOf" srcId="{4869BFA6-4536-6647-B9DE-327BDAA71DCF}" destId="{E27FB694-FA8E-1641-A875-73FB2ED0C557}" srcOrd="0" destOrd="0" presId="urn:microsoft.com/office/officeart/2005/8/layout/radial4"/>
    <dgm:cxn modelId="{CBCF263F-0F25-4694-97B0-9F02517E3394}" type="presOf" srcId="{67EACBF3-4B3A-7D43-A758-04884A663EA6}" destId="{2499119C-F713-424F-A8E6-2B00C6009680}" srcOrd="0" destOrd="0" presId="urn:microsoft.com/office/officeart/2005/8/layout/radial4"/>
    <dgm:cxn modelId="{F7185D65-A313-4C08-8A57-4D8FA5914906}" type="presOf" srcId="{006ADB03-3C80-4A8F-8207-390E1D8652B1}" destId="{6C6D6FC1-0C0A-4E5F-9464-A974C127AD98}" srcOrd="0" destOrd="0" presId="urn:microsoft.com/office/officeart/2005/8/layout/radial4"/>
    <dgm:cxn modelId="{E41C11D5-9A0E-594F-A0A4-A2A4F50F8D3D}" srcId="{DBCD1604-D121-4F4B-BFC7-0629A1B5445B}" destId="{41CFF04A-F251-2240-B278-30F6AF621663}" srcOrd="0" destOrd="0" parTransId="{FDABB9B0-12EE-5949-B64A-77C4BAADD632}" sibTransId="{CECAFAC7-33E9-4F43-97B3-71A1F14B2331}"/>
    <dgm:cxn modelId="{A5399E60-92AD-B24B-B4BE-A1199546D231}" srcId="{41CFF04A-F251-2240-B278-30F6AF621663}" destId="{9408AB92-BF7D-504A-A6AA-EBC8C6F5D743}" srcOrd="2" destOrd="0" parTransId="{4869BFA6-4536-6647-B9DE-327BDAA71DCF}" sibTransId="{D882A189-8650-4443-9A39-5C8451540E5B}"/>
    <dgm:cxn modelId="{685E3C56-49D7-EA40-932D-E9FF8ADC7CFB}" srcId="{41CFF04A-F251-2240-B278-30F6AF621663}" destId="{67EACBF3-4B3A-7D43-A758-04884A663EA6}" srcOrd="0" destOrd="0" parTransId="{A460125A-5EE2-174F-9084-0DDD452C9577}" sibTransId="{DEED4191-C839-B94A-BB3B-A26DEE42DEB3}"/>
    <dgm:cxn modelId="{F0E94C5B-106B-4A56-B038-E40A0485A1AD}" type="presOf" srcId="{B6FDFA70-4526-4F46-897C-D369FBA81C5B}" destId="{EEFA5EA5-9302-4CA9-BB31-A3428C80177A}" srcOrd="0" destOrd="0" presId="urn:microsoft.com/office/officeart/2005/8/layout/radial4"/>
    <dgm:cxn modelId="{36B029E2-B73B-4D94-A9EA-DEDE6C179D2A}" type="presOf" srcId="{A460125A-5EE2-174F-9084-0DDD452C9577}" destId="{59B37C41-D20C-7941-A678-36D21648C9DD}" srcOrd="0" destOrd="0" presId="urn:microsoft.com/office/officeart/2005/8/layout/radial4"/>
    <dgm:cxn modelId="{AEA715C6-18FF-456E-9514-50F5280241E3}" srcId="{41CFF04A-F251-2240-B278-30F6AF621663}" destId="{006ADB03-3C80-4A8F-8207-390E1D8652B1}" srcOrd="1" destOrd="0" parTransId="{B6FDFA70-4526-4F46-897C-D369FBA81C5B}" sibTransId="{46D9E48A-4C29-445D-AC8D-6094E21FF1E1}"/>
    <dgm:cxn modelId="{FBAD4B29-EB8B-4C56-9818-04BF3C951CE1}" type="presOf" srcId="{DBCD1604-D121-4F4B-BFC7-0629A1B5445B}" destId="{46DFBB54-775F-FF47-B718-D4393B260DC0}" srcOrd="0" destOrd="0" presId="urn:microsoft.com/office/officeart/2005/8/layout/radial4"/>
    <dgm:cxn modelId="{EDBE47CA-A212-49C1-A74B-6C7BC2B8D9E2}" type="presOf" srcId="{41CFF04A-F251-2240-B278-30F6AF621663}" destId="{622B09E2-E3AF-4247-A227-33FC1EB6FA9B}" srcOrd="0" destOrd="0" presId="urn:microsoft.com/office/officeart/2005/8/layout/radial4"/>
    <dgm:cxn modelId="{47CAD050-1218-4E39-8B35-57FCB43859AD}" type="presParOf" srcId="{46DFBB54-775F-FF47-B718-D4393B260DC0}" destId="{622B09E2-E3AF-4247-A227-33FC1EB6FA9B}" srcOrd="0" destOrd="0" presId="urn:microsoft.com/office/officeart/2005/8/layout/radial4"/>
    <dgm:cxn modelId="{AF9E6426-57AD-4779-9819-BE5813DF2F5D}" type="presParOf" srcId="{46DFBB54-775F-FF47-B718-D4393B260DC0}" destId="{59B37C41-D20C-7941-A678-36D21648C9DD}" srcOrd="1" destOrd="0" presId="urn:microsoft.com/office/officeart/2005/8/layout/radial4"/>
    <dgm:cxn modelId="{B739B863-95F0-4102-BC67-E3F0E0FB7269}" type="presParOf" srcId="{46DFBB54-775F-FF47-B718-D4393B260DC0}" destId="{2499119C-F713-424F-A8E6-2B00C6009680}" srcOrd="2" destOrd="0" presId="urn:microsoft.com/office/officeart/2005/8/layout/radial4"/>
    <dgm:cxn modelId="{DDAEDE18-AC47-4B53-BD48-A97F73D32ED0}" type="presParOf" srcId="{46DFBB54-775F-FF47-B718-D4393B260DC0}" destId="{EEFA5EA5-9302-4CA9-BB31-A3428C80177A}" srcOrd="3" destOrd="0" presId="urn:microsoft.com/office/officeart/2005/8/layout/radial4"/>
    <dgm:cxn modelId="{2109FC66-5559-425C-A5FA-7BA99303329D}" type="presParOf" srcId="{46DFBB54-775F-FF47-B718-D4393B260DC0}" destId="{6C6D6FC1-0C0A-4E5F-9464-A974C127AD98}" srcOrd="4" destOrd="0" presId="urn:microsoft.com/office/officeart/2005/8/layout/radial4"/>
    <dgm:cxn modelId="{6712CA38-A48E-4BBD-B49A-CDBC03D8E640}" type="presParOf" srcId="{46DFBB54-775F-FF47-B718-D4393B260DC0}" destId="{E27FB694-FA8E-1641-A875-73FB2ED0C557}" srcOrd="5" destOrd="0" presId="urn:microsoft.com/office/officeart/2005/8/layout/radial4"/>
    <dgm:cxn modelId="{9F2F854D-FC5E-4D7F-B411-673132C6A054}" type="presParOf" srcId="{46DFBB54-775F-FF47-B718-D4393B260DC0}" destId="{BE21A5FA-E020-234C-9A83-4EFF996EAF5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7F5AAA-4D75-0E43-9C7C-EDCC3E51CF27}" type="doc">
      <dgm:prSet loTypeId="urn:microsoft.com/office/officeart/2005/8/layout/vList2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67142B-83DF-304D-86BE-0DD446B6215D}">
      <dgm:prSet custT="1"/>
      <dgm:spPr/>
      <dgm:t>
        <a:bodyPr/>
        <a:lstStyle/>
        <a:p>
          <a:pPr rtl="0"/>
          <a:r>
            <a:rPr lang="en-US" sz="2000" dirty="0" smtClean="0"/>
            <a:t>Issue name</a:t>
          </a:r>
          <a:endParaRPr lang="en-US" sz="2000" dirty="0"/>
        </a:p>
      </dgm:t>
    </dgm:pt>
    <dgm:pt modelId="{0DE717CE-A649-A847-BA1A-79B182A13A78}" type="parTrans" cxnId="{9A637E2D-949B-8644-947F-00076D0BED9D}">
      <dgm:prSet/>
      <dgm:spPr/>
      <dgm:t>
        <a:bodyPr/>
        <a:lstStyle/>
        <a:p>
          <a:endParaRPr lang="en-US"/>
        </a:p>
      </dgm:t>
    </dgm:pt>
    <dgm:pt modelId="{2E01E8A8-81B4-0046-9395-AB3702B00F9F}" type="sibTrans" cxnId="{9A637E2D-949B-8644-947F-00076D0BED9D}">
      <dgm:prSet/>
      <dgm:spPr/>
      <dgm:t>
        <a:bodyPr/>
        <a:lstStyle/>
        <a:p>
          <a:endParaRPr lang="en-US"/>
        </a:p>
      </dgm:t>
    </dgm:pt>
    <dgm:pt modelId="{CF629445-4513-1447-9866-FEDE73F0E8ED}">
      <dgm:prSet custT="1"/>
      <dgm:spPr/>
      <dgm:t>
        <a:bodyPr/>
        <a:lstStyle/>
        <a:p>
          <a:pPr rtl="0"/>
          <a:r>
            <a:rPr lang="en-US" sz="1600" baseline="0" dirty="0" smtClean="0"/>
            <a:t>Equipment kept longer than needed</a:t>
          </a:r>
          <a:endParaRPr lang="en-US" sz="1600" baseline="0" dirty="0"/>
        </a:p>
      </dgm:t>
    </dgm:pt>
    <dgm:pt modelId="{1E0F2C56-BF29-A942-84AB-2B805E41DA5D}" type="parTrans" cxnId="{E00B8D44-0E01-7D4F-8A6D-C1C218ACF43C}">
      <dgm:prSet/>
      <dgm:spPr/>
      <dgm:t>
        <a:bodyPr/>
        <a:lstStyle/>
        <a:p>
          <a:endParaRPr lang="en-US"/>
        </a:p>
      </dgm:t>
    </dgm:pt>
    <dgm:pt modelId="{66761171-2A1C-4745-9E8F-AC756F7303B9}" type="sibTrans" cxnId="{E00B8D44-0E01-7D4F-8A6D-C1C218ACF43C}">
      <dgm:prSet/>
      <dgm:spPr/>
      <dgm:t>
        <a:bodyPr/>
        <a:lstStyle/>
        <a:p>
          <a:endParaRPr lang="en-US"/>
        </a:p>
      </dgm:t>
    </dgm:pt>
    <dgm:pt modelId="{609A163D-A508-D247-9000-43873FA30491}">
      <dgm:prSet custT="1"/>
      <dgm:spPr/>
      <dgm:t>
        <a:bodyPr/>
        <a:lstStyle/>
        <a:p>
          <a:pPr rtl="0"/>
          <a:r>
            <a:rPr lang="en-US" sz="2000" dirty="0" smtClean="0"/>
            <a:t>Description</a:t>
          </a:r>
          <a:endParaRPr lang="en-US" sz="2000" dirty="0"/>
        </a:p>
      </dgm:t>
    </dgm:pt>
    <dgm:pt modelId="{E253E9AB-71E5-674D-92FA-33560E476B77}" type="parTrans" cxnId="{A037C921-CFF7-FC4B-9B99-495D21F5CE01}">
      <dgm:prSet/>
      <dgm:spPr/>
      <dgm:t>
        <a:bodyPr/>
        <a:lstStyle/>
        <a:p>
          <a:endParaRPr lang="en-US"/>
        </a:p>
      </dgm:t>
    </dgm:pt>
    <dgm:pt modelId="{A944A56D-6F15-D54B-A357-57B25FFBDEE7}" type="sibTrans" cxnId="{A037C921-CFF7-FC4B-9B99-495D21F5CE01}">
      <dgm:prSet/>
      <dgm:spPr/>
      <dgm:t>
        <a:bodyPr/>
        <a:lstStyle/>
        <a:p>
          <a:endParaRPr lang="en-US"/>
        </a:p>
      </dgm:t>
    </dgm:pt>
    <dgm:pt modelId="{EF7552A4-117C-614D-A92E-2E716F7E1EE2}">
      <dgm:prSet custT="1"/>
      <dgm:spPr/>
      <dgm:t>
        <a:bodyPr/>
        <a:lstStyle/>
        <a:p>
          <a:pPr rtl="0"/>
          <a:r>
            <a:rPr lang="en-US" sz="1600" baseline="0" dirty="0" smtClean="0"/>
            <a:t>Site engineers keep rented equipment longer than needed by asking for deadline extensions</a:t>
          </a:r>
          <a:endParaRPr lang="en-US" sz="1600" baseline="0" dirty="0"/>
        </a:p>
      </dgm:t>
    </dgm:pt>
    <dgm:pt modelId="{D5AB5230-6FB7-D94E-A4A3-4844DAD195C4}" type="parTrans" cxnId="{3C736A99-0DCF-7341-AC3B-A76187EEADF1}">
      <dgm:prSet/>
      <dgm:spPr/>
      <dgm:t>
        <a:bodyPr/>
        <a:lstStyle/>
        <a:p>
          <a:endParaRPr lang="en-US"/>
        </a:p>
      </dgm:t>
    </dgm:pt>
    <dgm:pt modelId="{79F500B3-0CF5-8549-A64C-EB343542E36C}" type="sibTrans" cxnId="{3C736A99-0DCF-7341-AC3B-A76187EEADF1}">
      <dgm:prSet/>
      <dgm:spPr/>
      <dgm:t>
        <a:bodyPr/>
        <a:lstStyle/>
        <a:p>
          <a:endParaRPr lang="en-US"/>
        </a:p>
      </dgm:t>
    </dgm:pt>
    <dgm:pt modelId="{BA9272DF-3DEB-F945-A808-D76392B0E03C}">
      <dgm:prSet custT="1"/>
      <dgm:spPr/>
      <dgm:t>
        <a:bodyPr/>
        <a:lstStyle/>
        <a:p>
          <a:pPr rtl="0"/>
          <a:r>
            <a:rPr lang="en-US" sz="2000" dirty="0" smtClean="0"/>
            <a:t>Assumptions</a:t>
          </a:r>
          <a:endParaRPr lang="en-US" sz="2000" dirty="0"/>
        </a:p>
      </dgm:t>
    </dgm:pt>
    <dgm:pt modelId="{0302322C-150E-8445-A025-BC156C2706BE}" type="parTrans" cxnId="{4AC82329-71CB-874A-B0E2-91D6C12F12A8}">
      <dgm:prSet/>
      <dgm:spPr/>
      <dgm:t>
        <a:bodyPr/>
        <a:lstStyle/>
        <a:p>
          <a:endParaRPr lang="en-US"/>
        </a:p>
      </dgm:t>
    </dgm:pt>
    <dgm:pt modelId="{CBD801C5-C389-6541-90CD-3C6EF4724C94}" type="sibTrans" cxnId="{4AC82329-71CB-874A-B0E2-91D6C12F12A8}">
      <dgm:prSet/>
      <dgm:spPr/>
      <dgm:t>
        <a:bodyPr/>
        <a:lstStyle/>
        <a:p>
          <a:endParaRPr lang="en-US"/>
        </a:p>
      </dgm:t>
    </dgm:pt>
    <dgm:pt modelId="{36082ADB-3DC1-BC4D-B9F6-730AFFF15A3C}">
      <dgm:prSet custT="1"/>
      <dgm:spPr/>
      <dgm:t>
        <a:bodyPr/>
        <a:lstStyle/>
        <a:p>
          <a:pPr rtl="0"/>
          <a:r>
            <a:rPr lang="en-US" sz="1600" baseline="0" dirty="0" smtClean="0"/>
            <a:t>3000 pieces of equipment rented p.a.</a:t>
          </a:r>
          <a:endParaRPr lang="en-US" sz="1600" baseline="0" dirty="0"/>
        </a:p>
      </dgm:t>
    </dgm:pt>
    <dgm:pt modelId="{D7384D31-3897-E840-9846-D7B360F3F2F1}" type="parTrans" cxnId="{150BCFC7-2242-0C4A-95ED-F8BFD11E64EE}">
      <dgm:prSet/>
      <dgm:spPr/>
      <dgm:t>
        <a:bodyPr/>
        <a:lstStyle/>
        <a:p>
          <a:endParaRPr lang="en-US"/>
        </a:p>
      </dgm:t>
    </dgm:pt>
    <dgm:pt modelId="{391CA55B-CD44-BF4E-AF06-5B17C0D7088F}" type="sibTrans" cxnId="{150BCFC7-2242-0C4A-95ED-F8BFD11E64EE}">
      <dgm:prSet/>
      <dgm:spPr/>
      <dgm:t>
        <a:bodyPr/>
        <a:lstStyle/>
        <a:p>
          <a:endParaRPr lang="en-US"/>
        </a:p>
      </dgm:t>
    </dgm:pt>
    <dgm:pt modelId="{951C0CF8-A847-E649-BBB4-3D57B3755115}">
      <dgm:prSet custT="1"/>
      <dgm:spPr/>
      <dgm:t>
        <a:bodyPr/>
        <a:lstStyle/>
        <a:p>
          <a:pPr rtl="0"/>
          <a:r>
            <a:rPr lang="en-US" sz="2000" baseline="0" dirty="0" smtClean="0"/>
            <a:t>Quantitative impact</a:t>
          </a:r>
          <a:endParaRPr lang="en-US" sz="2000" baseline="0" dirty="0"/>
        </a:p>
      </dgm:t>
    </dgm:pt>
    <dgm:pt modelId="{C76B4B11-1675-6840-80B6-AE65252434D6}" type="parTrans" cxnId="{29D9096E-43AE-3B49-BAE3-9CB734CE9281}">
      <dgm:prSet/>
      <dgm:spPr/>
      <dgm:t>
        <a:bodyPr/>
        <a:lstStyle/>
        <a:p>
          <a:endParaRPr lang="en-US"/>
        </a:p>
      </dgm:t>
    </dgm:pt>
    <dgm:pt modelId="{7705BD02-21E7-F247-9F60-8AABB165B1CD}" type="sibTrans" cxnId="{29D9096E-43AE-3B49-BAE3-9CB734CE9281}">
      <dgm:prSet/>
      <dgm:spPr/>
      <dgm:t>
        <a:bodyPr/>
        <a:lstStyle/>
        <a:p>
          <a:endParaRPr lang="en-US"/>
        </a:p>
      </dgm:t>
    </dgm:pt>
    <dgm:pt modelId="{FFAF67D0-3321-E349-82B0-191BBA37EE6E}">
      <dgm:prSet custT="1"/>
      <dgm:spPr/>
      <dgm:t>
        <a:bodyPr/>
        <a:lstStyle/>
        <a:p>
          <a:pPr rtl="0"/>
          <a:r>
            <a:rPr lang="en-US" sz="1600" baseline="0" dirty="0" smtClean="0"/>
            <a:t>0.1 × 3000 × 2 × 100 = 60,000 </a:t>
          </a:r>
          <a:r>
            <a:rPr lang="en-US" sz="1600" baseline="0" dirty="0" err="1" smtClean="0"/>
            <a:t>p.a</a:t>
          </a:r>
          <a:endParaRPr lang="en-US" sz="1600" baseline="0" dirty="0"/>
        </a:p>
      </dgm:t>
    </dgm:pt>
    <dgm:pt modelId="{F35C6726-927B-7641-9185-B0E7A6663BDA}" type="parTrans" cxnId="{6CCA56D2-B2D0-A344-B8A7-C2EF6D89E4DC}">
      <dgm:prSet/>
      <dgm:spPr/>
      <dgm:t>
        <a:bodyPr/>
        <a:lstStyle/>
        <a:p>
          <a:endParaRPr lang="en-US"/>
        </a:p>
      </dgm:t>
    </dgm:pt>
    <dgm:pt modelId="{123EB6DC-31AB-0E43-990A-8FA2247C44D9}" type="sibTrans" cxnId="{6CCA56D2-B2D0-A344-B8A7-C2EF6D89E4DC}">
      <dgm:prSet/>
      <dgm:spPr/>
      <dgm:t>
        <a:bodyPr/>
        <a:lstStyle/>
        <a:p>
          <a:endParaRPr lang="en-US"/>
        </a:p>
      </dgm:t>
    </dgm:pt>
    <dgm:pt modelId="{70324CF5-ABC2-4137-A689-2AB1E8185A01}">
      <dgm:prSet custT="1"/>
      <dgm:spPr/>
      <dgm:t>
        <a:bodyPr/>
        <a:lstStyle/>
        <a:p>
          <a:pPr rtl="0"/>
          <a:r>
            <a:rPr lang="en-US" sz="1600" baseline="0" dirty="0" smtClean="0"/>
            <a:t>In 10% of cases, equipment is kept two days more than needed</a:t>
          </a:r>
          <a:endParaRPr lang="en-US" sz="1600" baseline="0" dirty="0"/>
        </a:p>
      </dgm:t>
    </dgm:pt>
    <dgm:pt modelId="{7A9AABC5-162D-43AA-BDF0-4DA72919EFCD}" type="parTrans" cxnId="{B3B4F413-F2E6-431B-AD8B-8D8AE2D7697C}">
      <dgm:prSet/>
      <dgm:spPr/>
      <dgm:t>
        <a:bodyPr/>
        <a:lstStyle/>
        <a:p>
          <a:endParaRPr lang="en-US"/>
        </a:p>
      </dgm:t>
    </dgm:pt>
    <dgm:pt modelId="{52FBAE95-204C-4693-AD76-3FA77F18FAD4}" type="sibTrans" cxnId="{B3B4F413-F2E6-431B-AD8B-8D8AE2D7697C}">
      <dgm:prSet/>
      <dgm:spPr/>
      <dgm:t>
        <a:bodyPr/>
        <a:lstStyle/>
        <a:p>
          <a:endParaRPr lang="en-US"/>
        </a:p>
      </dgm:t>
    </dgm:pt>
    <dgm:pt modelId="{A0C05BE3-A332-4F0F-92F8-98E22DBFE091}">
      <dgm:prSet custT="1"/>
      <dgm:spPr/>
      <dgm:t>
        <a:bodyPr/>
        <a:lstStyle/>
        <a:p>
          <a:pPr rtl="0"/>
          <a:r>
            <a:rPr lang="en-US" sz="1600" baseline="0" dirty="0" smtClean="0"/>
            <a:t>Average rental cost is 100 per day</a:t>
          </a:r>
          <a:endParaRPr lang="en-US" sz="1600" baseline="0" dirty="0"/>
        </a:p>
      </dgm:t>
    </dgm:pt>
    <dgm:pt modelId="{834100A7-8481-4661-B843-F2451B982931}" type="parTrans" cxnId="{2C20E40C-CDC7-445A-B5BE-933DC0A5B7CB}">
      <dgm:prSet/>
      <dgm:spPr/>
      <dgm:t>
        <a:bodyPr/>
        <a:lstStyle/>
        <a:p>
          <a:endParaRPr lang="en-US"/>
        </a:p>
      </dgm:t>
    </dgm:pt>
    <dgm:pt modelId="{C7BF2105-8743-4F5E-ADC4-631A88580877}" type="sibTrans" cxnId="{2C20E40C-CDC7-445A-B5BE-933DC0A5B7CB}">
      <dgm:prSet/>
      <dgm:spPr/>
      <dgm:t>
        <a:bodyPr/>
        <a:lstStyle/>
        <a:p>
          <a:endParaRPr lang="en-US"/>
        </a:p>
      </dgm:t>
    </dgm:pt>
    <dgm:pt modelId="{162EC4A3-1072-A64E-807C-71C86E9579AE}" type="pres">
      <dgm:prSet presAssocID="{527F5AAA-4D75-0E43-9C7C-EDCC3E51CF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7B39B0-CD0D-D74D-B0AF-8F044FABDC31}" type="pres">
      <dgm:prSet presAssocID="{AF67142B-83DF-304D-86BE-0DD446B6215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445D6-3FCA-0A47-8A62-782ECF808B51}" type="pres">
      <dgm:prSet presAssocID="{AF67142B-83DF-304D-86BE-0DD446B6215D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E7790-0779-B646-A6BB-5A1B210F8FBE}" type="pres">
      <dgm:prSet presAssocID="{609A163D-A508-D247-9000-43873FA3049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86654-C0E7-7F43-B458-C0F266AF002E}" type="pres">
      <dgm:prSet presAssocID="{609A163D-A508-D247-9000-43873FA30491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7A1435-D921-E74E-84FC-796B9ADCC8DA}" type="pres">
      <dgm:prSet presAssocID="{BA9272DF-3DEB-F945-A808-D76392B0E03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A47D0-88ED-AE49-9716-3F5685CA349E}" type="pres">
      <dgm:prSet presAssocID="{BA9272DF-3DEB-F945-A808-D76392B0E03C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1A8CEF-3066-5045-8AFF-F98BEC37B4C8}" type="pres">
      <dgm:prSet presAssocID="{951C0CF8-A847-E649-BBB4-3D57B375511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0249F-2E7B-CB4E-921F-B1747AEDDB09}" type="pres">
      <dgm:prSet presAssocID="{951C0CF8-A847-E649-BBB4-3D57B3755115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28145A-F4BB-4C34-9279-01B827CED415}" type="presOf" srcId="{BA9272DF-3DEB-F945-A808-D76392B0E03C}" destId="{8A7A1435-D921-E74E-84FC-796B9ADCC8DA}" srcOrd="0" destOrd="0" presId="urn:microsoft.com/office/officeart/2005/8/layout/vList2"/>
    <dgm:cxn modelId="{406FACC8-2D8E-41A1-95A2-C5F94AE4685B}" type="presOf" srcId="{70324CF5-ABC2-4137-A689-2AB1E8185A01}" destId="{A89A47D0-88ED-AE49-9716-3F5685CA349E}" srcOrd="0" destOrd="1" presId="urn:microsoft.com/office/officeart/2005/8/layout/vList2"/>
    <dgm:cxn modelId="{150BCFC7-2242-0C4A-95ED-F8BFD11E64EE}" srcId="{BA9272DF-3DEB-F945-A808-D76392B0E03C}" destId="{36082ADB-3DC1-BC4D-B9F6-730AFFF15A3C}" srcOrd="0" destOrd="0" parTransId="{D7384D31-3897-E840-9846-D7B360F3F2F1}" sibTransId="{391CA55B-CD44-BF4E-AF06-5B17C0D7088F}"/>
    <dgm:cxn modelId="{3C736A99-0DCF-7341-AC3B-A76187EEADF1}" srcId="{609A163D-A508-D247-9000-43873FA30491}" destId="{EF7552A4-117C-614D-A92E-2E716F7E1EE2}" srcOrd="0" destOrd="0" parTransId="{D5AB5230-6FB7-D94E-A4A3-4844DAD195C4}" sibTransId="{79F500B3-0CF5-8549-A64C-EB343542E36C}"/>
    <dgm:cxn modelId="{4AC82329-71CB-874A-B0E2-91D6C12F12A8}" srcId="{527F5AAA-4D75-0E43-9C7C-EDCC3E51CF27}" destId="{BA9272DF-3DEB-F945-A808-D76392B0E03C}" srcOrd="2" destOrd="0" parTransId="{0302322C-150E-8445-A025-BC156C2706BE}" sibTransId="{CBD801C5-C389-6541-90CD-3C6EF4724C94}"/>
    <dgm:cxn modelId="{E00B8D44-0E01-7D4F-8A6D-C1C218ACF43C}" srcId="{AF67142B-83DF-304D-86BE-0DD446B6215D}" destId="{CF629445-4513-1447-9866-FEDE73F0E8ED}" srcOrd="0" destOrd="0" parTransId="{1E0F2C56-BF29-A942-84AB-2B805E41DA5D}" sibTransId="{66761171-2A1C-4745-9E8F-AC756F7303B9}"/>
    <dgm:cxn modelId="{874D0064-ED78-4665-8894-FECE3E6AB8DE}" type="presOf" srcId="{951C0CF8-A847-E649-BBB4-3D57B3755115}" destId="{531A8CEF-3066-5045-8AFF-F98BEC37B4C8}" srcOrd="0" destOrd="0" presId="urn:microsoft.com/office/officeart/2005/8/layout/vList2"/>
    <dgm:cxn modelId="{6B0A8920-C6BE-4D8E-9AB9-5B875DAE12EB}" type="presOf" srcId="{36082ADB-3DC1-BC4D-B9F6-730AFFF15A3C}" destId="{A89A47D0-88ED-AE49-9716-3F5685CA349E}" srcOrd="0" destOrd="0" presId="urn:microsoft.com/office/officeart/2005/8/layout/vList2"/>
    <dgm:cxn modelId="{665A20EC-874E-41A1-ABF8-275F0E209D98}" type="presOf" srcId="{A0C05BE3-A332-4F0F-92F8-98E22DBFE091}" destId="{A89A47D0-88ED-AE49-9716-3F5685CA349E}" srcOrd="0" destOrd="2" presId="urn:microsoft.com/office/officeart/2005/8/layout/vList2"/>
    <dgm:cxn modelId="{971D13F5-244A-44FE-8262-2395D6743DAA}" type="presOf" srcId="{609A163D-A508-D247-9000-43873FA30491}" destId="{C32E7790-0779-B646-A6BB-5A1B210F8FBE}" srcOrd="0" destOrd="0" presId="urn:microsoft.com/office/officeart/2005/8/layout/vList2"/>
    <dgm:cxn modelId="{5CAFC33A-DC66-4929-AB8E-AA39723FB129}" type="presOf" srcId="{AF67142B-83DF-304D-86BE-0DD446B6215D}" destId="{E67B39B0-CD0D-D74D-B0AF-8F044FABDC31}" srcOrd="0" destOrd="0" presId="urn:microsoft.com/office/officeart/2005/8/layout/vList2"/>
    <dgm:cxn modelId="{2C20E40C-CDC7-445A-B5BE-933DC0A5B7CB}" srcId="{BA9272DF-3DEB-F945-A808-D76392B0E03C}" destId="{A0C05BE3-A332-4F0F-92F8-98E22DBFE091}" srcOrd="2" destOrd="0" parTransId="{834100A7-8481-4661-B843-F2451B982931}" sibTransId="{C7BF2105-8743-4F5E-ADC4-631A88580877}"/>
    <dgm:cxn modelId="{9B99DA37-BB80-4FCF-967D-8F050C824D30}" type="presOf" srcId="{CF629445-4513-1447-9866-FEDE73F0E8ED}" destId="{083445D6-3FCA-0A47-8A62-782ECF808B51}" srcOrd="0" destOrd="0" presId="urn:microsoft.com/office/officeart/2005/8/layout/vList2"/>
    <dgm:cxn modelId="{B3B4F413-F2E6-431B-AD8B-8D8AE2D7697C}" srcId="{BA9272DF-3DEB-F945-A808-D76392B0E03C}" destId="{70324CF5-ABC2-4137-A689-2AB1E8185A01}" srcOrd="1" destOrd="0" parTransId="{7A9AABC5-162D-43AA-BDF0-4DA72919EFCD}" sibTransId="{52FBAE95-204C-4693-AD76-3FA77F18FAD4}"/>
    <dgm:cxn modelId="{6CCA56D2-B2D0-A344-B8A7-C2EF6D89E4DC}" srcId="{951C0CF8-A847-E649-BBB4-3D57B3755115}" destId="{FFAF67D0-3321-E349-82B0-191BBA37EE6E}" srcOrd="0" destOrd="0" parTransId="{F35C6726-927B-7641-9185-B0E7A6663BDA}" sibTransId="{123EB6DC-31AB-0E43-990A-8FA2247C44D9}"/>
    <dgm:cxn modelId="{43D39007-40D2-44D0-977E-B4D80ECDEE9D}" type="presOf" srcId="{FFAF67D0-3321-E349-82B0-191BBA37EE6E}" destId="{7EE0249F-2E7B-CB4E-921F-B1747AEDDB09}" srcOrd="0" destOrd="0" presId="urn:microsoft.com/office/officeart/2005/8/layout/vList2"/>
    <dgm:cxn modelId="{3DC2195A-C62C-4A2D-8614-63F41F492EAD}" type="presOf" srcId="{527F5AAA-4D75-0E43-9C7C-EDCC3E51CF27}" destId="{162EC4A3-1072-A64E-807C-71C86E9579AE}" srcOrd="0" destOrd="0" presId="urn:microsoft.com/office/officeart/2005/8/layout/vList2"/>
    <dgm:cxn modelId="{29D9096E-43AE-3B49-BAE3-9CB734CE9281}" srcId="{527F5AAA-4D75-0E43-9C7C-EDCC3E51CF27}" destId="{951C0CF8-A847-E649-BBB4-3D57B3755115}" srcOrd="3" destOrd="0" parTransId="{C76B4B11-1675-6840-80B6-AE65252434D6}" sibTransId="{7705BD02-21E7-F247-9F60-8AABB165B1CD}"/>
    <dgm:cxn modelId="{9A637E2D-949B-8644-947F-00076D0BED9D}" srcId="{527F5AAA-4D75-0E43-9C7C-EDCC3E51CF27}" destId="{AF67142B-83DF-304D-86BE-0DD446B6215D}" srcOrd="0" destOrd="0" parTransId="{0DE717CE-A649-A847-BA1A-79B182A13A78}" sibTransId="{2E01E8A8-81B4-0046-9395-AB3702B00F9F}"/>
    <dgm:cxn modelId="{A037C921-CFF7-FC4B-9B99-495D21F5CE01}" srcId="{527F5AAA-4D75-0E43-9C7C-EDCC3E51CF27}" destId="{609A163D-A508-D247-9000-43873FA30491}" srcOrd="1" destOrd="0" parTransId="{E253E9AB-71E5-674D-92FA-33560E476B77}" sibTransId="{A944A56D-6F15-D54B-A357-57B25FFBDEE7}"/>
    <dgm:cxn modelId="{FC82793A-5D4F-48B0-B525-C37CCD40EFDE}" type="presOf" srcId="{EF7552A4-117C-614D-A92E-2E716F7E1EE2}" destId="{2B986654-C0E7-7F43-B458-C0F266AF002E}" srcOrd="0" destOrd="0" presId="urn:microsoft.com/office/officeart/2005/8/layout/vList2"/>
    <dgm:cxn modelId="{C2C35842-24CF-4E48-A608-50E33F7F3927}" type="presParOf" srcId="{162EC4A3-1072-A64E-807C-71C86E9579AE}" destId="{E67B39B0-CD0D-D74D-B0AF-8F044FABDC31}" srcOrd="0" destOrd="0" presId="urn:microsoft.com/office/officeart/2005/8/layout/vList2"/>
    <dgm:cxn modelId="{64C0ACE6-9E42-438F-B96F-5B6515EB71D8}" type="presParOf" srcId="{162EC4A3-1072-A64E-807C-71C86E9579AE}" destId="{083445D6-3FCA-0A47-8A62-782ECF808B51}" srcOrd="1" destOrd="0" presId="urn:microsoft.com/office/officeart/2005/8/layout/vList2"/>
    <dgm:cxn modelId="{094FC4E1-E686-4B98-BA33-73F57FCE8F46}" type="presParOf" srcId="{162EC4A3-1072-A64E-807C-71C86E9579AE}" destId="{C32E7790-0779-B646-A6BB-5A1B210F8FBE}" srcOrd="2" destOrd="0" presId="urn:microsoft.com/office/officeart/2005/8/layout/vList2"/>
    <dgm:cxn modelId="{489164D8-34E7-42E9-9643-EBE799F855E8}" type="presParOf" srcId="{162EC4A3-1072-A64E-807C-71C86E9579AE}" destId="{2B986654-C0E7-7F43-B458-C0F266AF002E}" srcOrd="3" destOrd="0" presId="urn:microsoft.com/office/officeart/2005/8/layout/vList2"/>
    <dgm:cxn modelId="{6D2CCB42-FD7E-4381-8F1E-B3BF9E3BE8D2}" type="presParOf" srcId="{162EC4A3-1072-A64E-807C-71C86E9579AE}" destId="{8A7A1435-D921-E74E-84FC-796B9ADCC8DA}" srcOrd="4" destOrd="0" presId="urn:microsoft.com/office/officeart/2005/8/layout/vList2"/>
    <dgm:cxn modelId="{E89920BC-D503-47C3-BB82-F467B02E45F4}" type="presParOf" srcId="{162EC4A3-1072-A64E-807C-71C86E9579AE}" destId="{A89A47D0-88ED-AE49-9716-3F5685CA349E}" srcOrd="5" destOrd="0" presId="urn:microsoft.com/office/officeart/2005/8/layout/vList2"/>
    <dgm:cxn modelId="{6A8C679A-8DFE-48A9-938F-75945E831451}" type="presParOf" srcId="{162EC4A3-1072-A64E-807C-71C86E9579AE}" destId="{531A8CEF-3066-5045-8AFF-F98BEC37B4C8}" srcOrd="6" destOrd="0" presId="urn:microsoft.com/office/officeart/2005/8/layout/vList2"/>
    <dgm:cxn modelId="{81985D6C-FB14-4609-B993-E52F895D0872}" type="presParOf" srcId="{162EC4A3-1072-A64E-807C-71C86E9579AE}" destId="{7EE0249F-2E7B-CB4E-921F-B1747AEDDB09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B09E2-E3AF-4247-A227-33FC1EB6FA9B}">
      <dsp:nvSpPr>
        <dsp:cNvPr id="0" name=""/>
        <dsp:cNvSpPr/>
      </dsp:nvSpPr>
      <dsp:spPr>
        <a:xfrm>
          <a:off x="2605336" y="1963629"/>
          <a:ext cx="1647326" cy="164732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Issue Register &amp; Pareto Chart</a:t>
          </a:r>
          <a:endParaRPr lang="en-US" sz="2000" kern="1200" dirty="0"/>
        </a:p>
      </dsp:txBody>
      <dsp:txXfrm>
        <a:off x="2846581" y="2204874"/>
        <a:ext cx="1164836" cy="1164836"/>
      </dsp:txXfrm>
    </dsp:sp>
    <dsp:sp modelId="{59B37C41-D20C-7941-A678-36D21648C9DD}">
      <dsp:nvSpPr>
        <dsp:cNvPr id="0" name=""/>
        <dsp:cNvSpPr/>
      </dsp:nvSpPr>
      <dsp:spPr>
        <a:xfrm rot="12903384">
          <a:off x="1549792" y="1675727"/>
          <a:ext cx="1259193" cy="46948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499119C-F713-424F-A8E6-2B00C6009680}">
      <dsp:nvSpPr>
        <dsp:cNvPr id="0" name=""/>
        <dsp:cNvSpPr/>
      </dsp:nvSpPr>
      <dsp:spPr>
        <a:xfrm>
          <a:off x="881529" y="922858"/>
          <a:ext cx="1564960" cy="1251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Value-Added &amp; Waste Analysis</a:t>
          </a:r>
          <a:endParaRPr lang="en-US" sz="1800" kern="1200" dirty="0"/>
        </a:p>
      </dsp:txBody>
      <dsp:txXfrm>
        <a:off x="918198" y="959527"/>
        <a:ext cx="1491622" cy="1178630"/>
      </dsp:txXfrm>
    </dsp:sp>
    <dsp:sp modelId="{EEFA5EA5-9302-4CA9-BB31-A3428C80177A}">
      <dsp:nvSpPr>
        <dsp:cNvPr id="0" name=""/>
        <dsp:cNvSpPr/>
      </dsp:nvSpPr>
      <dsp:spPr>
        <a:xfrm rot="16200000">
          <a:off x="2797249" y="1023597"/>
          <a:ext cx="1263501" cy="46948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6D6FC1-0C0A-4E5F-9464-A974C127AD98}">
      <dsp:nvSpPr>
        <dsp:cNvPr id="0" name=""/>
        <dsp:cNvSpPr/>
      </dsp:nvSpPr>
      <dsp:spPr>
        <a:xfrm>
          <a:off x="2646519" y="606"/>
          <a:ext cx="1564960" cy="1251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Stakeholder analysis</a:t>
          </a:r>
          <a:endParaRPr lang="en-US" sz="1800" kern="1200" dirty="0"/>
        </a:p>
      </dsp:txBody>
      <dsp:txXfrm>
        <a:off x="2683188" y="37275"/>
        <a:ext cx="1491622" cy="1178630"/>
      </dsp:txXfrm>
    </dsp:sp>
    <dsp:sp modelId="{E27FB694-FA8E-1641-A875-73FB2ED0C557}">
      <dsp:nvSpPr>
        <dsp:cNvPr id="0" name=""/>
        <dsp:cNvSpPr/>
      </dsp:nvSpPr>
      <dsp:spPr>
        <a:xfrm rot="19500000">
          <a:off x="4049692" y="1675578"/>
          <a:ext cx="1263501" cy="46948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E21A5FA-E020-234C-9A83-4EFF996EAF59}">
      <dsp:nvSpPr>
        <dsp:cNvPr id="0" name=""/>
        <dsp:cNvSpPr/>
      </dsp:nvSpPr>
      <dsp:spPr>
        <a:xfrm>
          <a:off x="4416463" y="921981"/>
          <a:ext cx="1564960" cy="12519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Root-Cause Analysis</a:t>
          </a:r>
          <a:endParaRPr lang="en-US" sz="1800" kern="1200" dirty="0"/>
        </a:p>
      </dsp:txBody>
      <dsp:txXfrm>
        <a:off x="4453132" y="958650"/>
        <a:ext cx="1491622" cy="11786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B39B0-CD0D-D74D-B0AF-8F044FABDC31}">
      <dsp:nvSpPr>
        <dsp:cNvPr id="0" name=""/>
        <dsp:cNvSpPr/>
      </dsp:nvSpPr>
      <dsp:spPr>
        <a:xfrm>
          <a:off x="0" y="13661"/>
          <a:ext cx="7240557" cy="542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Issue name</a:t>
          </a:r>
          <a:endParaRPr lang="en-US" sz="2000" kern="1200" dirty="0"/>
        </a:p>
      </dsp:txBody>
      <dsp:txXfrm>
        <a:off x="26501" y="40162"/>
        <a:ext cx="7187555" cy="489878"/>
      </dsp:txXfrm>
    </dsp:sp>
    <dsp:sp modelId="{083445D6-3FCA-0A47-8A62-782ECF808B51}">
      <dsp:nvSpPr>
        <dsp:cNvPr id="0" name=""/>
        <dsp:cNvSpPr/>
      </dsp:nvSpPr>
      <dsp:spPr>
        <a:xfrm>
          <a:off x="0" y="556541"/>
          <a:ext cx="7240557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888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baseline="0" dirty="0" smtClean="0"/>
            <a:t>Equipment kept longer than needed</a:t>
          </a:r>
          <a:endParaRPr lang="en-US" sz="1600" kern="1200" baseline="0" dirty="0"/>
        </a:p>
      </dsp:txBody>
      <dsp:txXfrm>
        <a:off x="0" y="556541"/>
        <a:ext cx="7240557" cy="480240"/>
      </dsp:txXfrm>
    </dsp:sp>
    <dsp:sp modelId="{C32E7790-0779-B646-A6BB-5A1B210F8FBE}">
      <dsp:nvSpPr>
        <dsp:cNvPr id="0" name=""/>
        <dsp:cNvSpPr/>
      </dsp:nvSpPr>
      <dsp:spPr>
        <a:xfrm>
          <a:off x="0" y="1036781"/>
          <a:ext cx="7240557" cy="542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Description</a:t>
          </a:r>
          <a:endParaRPr lang="en-US" sz="2000" kern="1200" dirty="0"/>
        </a:p>
      </dsp:txBody>
      <dsp:txXfrm>
        <a:off x="26501" y="1063282"/>
        <a:ext cx="7187555" cy="489878"/>
      </dsp:txXfrm>
    </dsp:sp>
    <dsp:sp modelId="{2B986654-C0E7-7F43-B458-C0F266AF002E}">
      <dsp:nvSpPr>
        <dsp:cNvPr id="0" name=""/>
        <dsp:cNvSpPr/>
      </dsp:nvSpPr>
      <dsp:spPr>
        <a:xfrm>
          <a:off x="0" y="1579661"/>
          <a:ext cx="7240557" cy="495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888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baseline="0" dirty="0" smtClean="0"/>
            <a:t>Site engineers keep rented equipment longer than needed by asking for deadline extensions</a:t>
          </a:r>
          <a:endParaRPr lang="en-US" sz="1600" kern="1200" baseline="0" dirty="0"/>
        </a:p>
      </dsp:txBody>
      <dsp:txXfrm>
        <a:off x="0" y="1579661"/>
        <a:ext cx="7240557" cy="495247"/>
      </dsp:txXfrm>
    </dsp:sp>
    <dsp:sp modelId="{8A7A1435-D921-E74E-84FC-796B9ADCC8DA}">
      <dsp:nvSpPr>
        <dsp:cNvPr id="0" name=""/>
        <dsp:cNvSpPr/>
      </dsp:nvSpPr>
      <dsp:spPr>
        <a:xfrm>
          <a:off x="0" y="2074908"/>
          <a:ext cx="7240557" cy="542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Assumptions</a:t>
          </a:r>
          <a:endParaRPr lang="en-US" sz="2000" kern="1200" dirty="0"/>
        </a:p>
      </dsp:txBody>
      <dsp:txXfrm>
        <a:off x="26501" y="2101409"/>
        <a:ext cx="7187555" cy="489878"/>
      </dsp:txXfrm>
    </dsp:sp>
    <dsp:sp modelId="{A89A47D0-88ED-AE49-9716-3F5685CA349E}">
      <dsp:nvSpPr>
        <dsp:cNvPr id="0" name=""/>
        <dsp:cNvSpPr/>
      </dsp:nvSpPr>
      <dsp:spPr>
        <a:xfrm>
          <a:off x="0" y="2617788"/>
          <a:ext cx="7240557" cy="810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888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baseline="0" dirty="0" smtClean="0"/>
            <a:t>3000 pieces of equipment rented p.a.</a:t>
          </a:r>
          <a:endParaRPr lang="en-US" sz="1600" kern="1200" baseline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baseline="0" dirty="0" smtClean="0"/>
            <a:t>In 10% of cases, equipment is kept two days more than needed</a:t>
          </a:r>
          <a:endParaRPr lang="en-US" sz="1600" kern="1200" baseline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baseline="0" dirty="0" smtClean="0"/>
            <a:t>Average rental cost is 100 per day</a:t>
          </a:r>
          <a:endParaRPr lang="en-US" sz="1600" kern="1200" baseline="0" dirty="0"/>
        </a:p>
      </dsp:txBody>
      <dsp:txXfrm>
        <a:off x="0" y="2617788"/>
        <a:ext cx="7240557" cy="810404"/>
      </dsp:txXfrm>
    </dsp:sp>
    <dsp:sp modelId="{531A8CEF-3066-5045-8AFF-F98BEC37B4C8}">
      <dsp:nvSpPr>
        <dsp:cNvPr id="0" name=""/>
        <dsp:cNvSpPr/>
      </dsp:nvSpPr>
      <dsp:spPr>
        <a:xfrm>
          <a:off x="0" y="3428193"/>
          <a:ext cx="7240557" cy="542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/>
            <a:t>Quantitative impact</a:t>
          </a:r>
          <a:endParaRPr lang="en-US" sz="2000" kern="1200" baseline="0" dirty="0"/>
        </a:p>
      </dsp:txBody>
      <dsp:txXfrm>
        <a:off x="26501" y="3454694"/>
        <a:ext cx="7187555" cy="489878"/>
      </dsp:txXfrm>
    </dsp:sp>
    <dsp:sp modelId="{7EE0249F-2E7B-CB4E-921F-B1747AEDDB09}">
      <dsp:nvSpPr>
        <dsp:cNvPr id="0" name=""/>
        <dsp:cNvSpPr/>
      </dsp:nvSpPr>
      <dsp:spPr>
        <a:xfrm>
          <a:off x="0" y="3971073"/>
          <a:ext cx="7240557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888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baseline="0" dirty="0" smtClean="0"/>
            <a:t>0.1 × 3000 × 2 × 100 = 60,000 </a:t>
          </a:r>
          <a:r>
            <a:rPr lang="en-US" sz="1600" kern="1200" baseline="0" dirty="0" err="1" smtClean="0"/>
            <a:t>p.a</a:t>
          </a:r>
          <a:endParaRPr lang="en-US" sz="1600" kern="1200" baseline="0" dirty="0"/>
        </a:p>
      </dsp:txBody>
      <dsp:txXfrm>
        <a:off x="0" y="3971073"/>
        <a:ext cx="7240557" cy="480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17FD-8155-4502-AF78-DBC2EA4B168F}" type="datetimeFigureOut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17.03.2019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F6F62-1C91-45E7-BAED-FBFBF67C82BC}" type="slidenum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‹#›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0A972FC-F5E0-4F80-B169-F0B5EFC71333}" type="datetimeFigureOut">
              <a:rPr lang="de-AT" smtClean="0"/>
              <a:pPr/>
              <a:t>17.03.2019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19CC2FD-B32F-4992-A15B-F95E2E35C81B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51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77081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2759E-8999-4DBB-AFA5-27BEE8C6C2F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40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2759E-8999-4DBB-AFA5-27BEE8C6C2F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9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2759E-8999-4DBB-AFA5-27BEE8C6C2F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30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1E29B-21C5-4616-8C91-16E7C6184830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088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1E29B-21C5-4616-8C91-16E7C6184830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088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2759E-8999-4DBB-AFA5-27BEE8C6C2F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83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2759E-8999-4DBB-AFA5-27BEE8C6C2F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839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2759E-8999-4DBB-AFA5-27BEE8C6C2F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83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2759E-8999-4DBB-AFA5-27BEE8C6C2F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83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2759E-8999-4DBB-AFA5-27BEE8C6C2F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22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352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883" indent="-285725" defTabSz="76352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2898" indent="-228580" defTabSz="76352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057" indent="-228580" defTabSz="76352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217" indent="-228580" defTabSz="76352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376" indent="-228580" defTabSz="763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536" indent="-228580" defTabSz="763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8694" indent="-228580" defTabSz="763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5854" indent="-228580" defTabSz="763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2B77F43-60BE-4E2C-9ECA-774DC50CDAB7}" type="slidenum">
              <a:rPr lang="en-US" sz="1000"/>
              <a:pPr/>
              <a:t>2</a:t>
            </a:fld>
            <a:endParaRPr lang="en-US" sz="10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79425" y="768350"/>
            <a:ext cx="6138863" cy="3838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4" y="4862513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42259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2759E-8999-4DBB-AFA5-27BEE8C6C2F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226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2759E-8999-4DBB-AFA5-27BEE8C6C2F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226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2759E-8999-4DBB-AFA5-27BEE8C6C2F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482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2759E-8999-4DBB-AFA5-27BEE8C6C2F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780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2759E-8999-4DBB-AFA5-27BEE8C6C2F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780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2759E-8999-4DBB-AFA5-27BEE8C6C2F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631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2759E-8999-4DBB-AFA5-27BEE8C6C2F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631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2759E-8999-4DBB-AFA5-27BEE8C6C2F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631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597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4977" indent="-278838" defTabSz="949597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5349" indent="-223070" defTabSz="949597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61490" indent="-223070" defTabSz="949597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7630" indent="-223070" defTabSz="949597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53769" indent="-223070" defTabSz="949597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99910" indent="-223070" defTabSz="949597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46049" indent="-223070" defTabSz="949597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92189" indent="-223070" defTabSz="949597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622033E-B691-CA4D-9A71-FE16B728D59F}" type="slidenum">
              <a:rPr lang="en-US" sz="1300" b="0"/>
              <a:pPr eaLnBrk="1" hangingPunct="1"/>
              <a:t>31</a:t>
            </a:fld>
            <a:endParaRPr lang="en-US" sz="1300" b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t-E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9834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2759E-8999-4DBB-AFA5-27BEE8C6C2F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66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2759E-8999-4DBB-AFA5-27BEE8C6C2F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726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2759E-8999-4DBB-AFA5-27BEE8C6C2F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90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2759E-8999-4DBB-AFA5-27BEE8C6C2F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020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2759E-8999-4DBB-AFA5-27BEE8C6C2F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965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2759E-8999-4DBB-AFA5-27BEE8C6C2F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241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2759E-8999-4DBB-AFA5-27BEE8C6C2F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62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2759E-8999-4DBB-AFA5-27BEE8C6C2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72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29459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2759E-8999-4DBB-AFA5-27BEE8C6C2F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63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2759E-8999-4DBB-AFA5-27BEE8C6C2F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63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2759E-8999-4DBB-AFA5-27BEE8C6C2F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7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2759E-8999-4DBB-AFA5-27BEE8C6C2F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84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2019" y="1344613"/>
            <a:ext cx="7759644" cy="3853905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AT" dirty="0"/>
              <a:t>Textmasterformat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06B7-302C-4F5F-8C6D-425307958B79}" type="datetime1">
              <a:rPr lang="de-AT" smtClean="0"/>
              <a:t>17.03.2019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Fusszeile</a:t>
            </a:r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/>
              <a:t>Slide </a:t>
            </a:r>
            <a:fld id="{BE3DC40E-DBBE-4E2D-9EEC-FBF0DA0E9179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344613"/>
            <a:ext cx="3960000" cy="3859212"/>
          </a:xfrm>
        </p:spPr>
        <p:txBody>
          <a:bodyPr>
            <a:normAutofit/>
          </a:bodyPr>
          <a:lstStyle>
            <a:lvl1pPr>
              <a:buClr>
                <a:schemeClr val="accent2">
                  <a:lumMod val="90000"/>
                  <a:lumOff val="10000"/>
                </a:schemeClr>
              </a:buClr>
              <a:defRPr sz="1600"/>
            </a:lvl1pPr>
            <a:lvl2pPr marL="541312" indent="-285750">
              <a:buClr>
                <a:schemeClr val="accent2">
                  <a:lumMod val="90000"/>
                  <a:lumOff val="10000"/>
                </a:schemeClr>
              </a:buClr>
              <a:buFont typeface="Wingdings" charset="2"/>
              <a:buChar char="§"/>
              <a:defRPr sz="1500"/>
            </a:lvl2pPr>
            <a:lvl3pPr>
              <a:buClr>
                <a:schemeClr val="accent2">
                  <a:lumMod val="90000"/>
                  <a:lumOff val="10000"/>
                </a:schemeClr>
              </a:buCl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344613"/>
            <a:ext cx="3960000" cy="3859212"/>
          </a:xfrm>
        </p:spPr>
        <p:txBody>
          <a:bodyPr>
            <a:normAutofit/>
          </a:bodyPr>
          <a:lstStyle>
            <a:lvl1pPr>
              <a:buClr>
                <a:schemeClr val="accent2">
                  <a:lumMod val="90000"/>
                  <a:lumOff val="10000"/>
                </a:schemeClr>
              </a:buClr>
              <a:defRPr sz="1600"/>
            </a:lvl1pPr>
            <a:lvl2pPr marL="541312" indent="-285750">
              <a:buClr>
                <a:schemeClr val="accent2">
                  <a:lumMod val="90000"/>
                  <a:lumOff val="10000"/>
                </a:schemeClr>
              </a:buClr>
              <a:buFont typeface="Wingdings" charset="2"/>
              <a:buChar char="§"/>
              <a:defRPr sz="1500"/>
            </a:lvl2pPr>
            <a:lvl3pPr>
              <a:buClr>
                <a:schemeClr val="accent2">
                  <a:lumMod val="90000"/>
                  <a:lumOff val="10000"/>
                </a:schemeClr>
              </a:buCl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6494-9322-42D4-89C0-371FCD90BCBB}" type="datetime1">
              <a:rPr lang="de-AT" smtClean="0"/>
              <a:t>17.03.2019</a:t>
            </a:fld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Fusszeile</a:t>
            </a:r>
            <a:endParaRPr lang="de-AT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/>
              <a:t>Slide </a:t>
            </a:r>
            <a:fld id="{BE3DC40E-DBBE-4E2D-9EEC-FBF0DA0E9179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468314" y="1344613"/>
            <a:ext cx="3960811" cy="533136"/>
          </a:xfrm>
          <a:solidFill>
            <a:srgbClr val="CBDDEF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tx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5E96A0-43D8-45AE-ACDA-B0069831F056}" type="datetime1">
              <a:rPr lang="de-AT" smtClean="0"/>
              <a:t>17.03.2019</a:t>
            </a:fld>
            <a:endParaRPr lang="de-AT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Fusszeile</a:t>
            </a:r>
            <a:endParaRPr lang="de-AT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 dirty="0" smtClean="0"/>
              <a:t>Slide </a:t>
            </a:r>
            <a:fld id="{BE3DC40E-DBBE-4E2D-9EEC-FBF0DA0E9179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4727894" y="1344613"/>
            <a:ext cx="3960811" cy="533136"/>
          </a:xfrm>
          <a:solidFill>
            <a:srgbClr val="CBDDEF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tx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5EA6F-A024-4C66-9C8B-8520E71325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7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294340" y="978955"/>
            <a:ext cx="9137619" cy="239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E3A7D816-8143-4089-A674-7FBE2F1D70E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711621" y="288569"/>
            <a:ext cx="1170000" cy="61728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44613"/>
            <a:ext cx="7764463" cy="3859212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de-AT" dirty="0"/>
              <a:t>Textmasterformate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462407" y="5412059"/>
            <a:ext cx="892150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 err="1" smtClean="0"/>
              <a:t>Slides</a:t>
            </a:r>
            <a:r>
              <a:rPr lang="de-AT" dirty="0" smtClean="0"/>
              <a:t> </a:t>
            </a:r>
            <a:fld id="{BE3DC40E-DBBE-4E2D-9EEC-FBF0DA0E9179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 userDrawn="1">
            <p:ph type="dt" sz="half" idx="2"/>
          </p:nvPr>
        </p:nvSpPr>
        <p:spPr>
          <a:xfrm>
            <a:off x="5745181" y="5412059"/>
            <a:ext cx="987407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r">
              <a:defRPr lang="de-DE" sz="8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CC9DEAF-4E2F-4BE8-ACB6-85FF8C703643}" type="datetime1">
              <a:rPr lang="de-AT" smtClean="0"/>
              <a:t>17.03.2019</a:t>
            </a:fld>
            <a:endParaRPr lang="de-AT" dirty="0"/>
          </a:p>
        </p:txBody>
      </p:sp>
      <p:sp>
        <p:nvSpPr>
          <p:cNvPr id="15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462408" y="139700"/>
            <a:ext cx="6840000" cy="9038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AT" dirty="0"/>
              <a:t>Titelmasterformat durch </a:t>
            </a:r>
            <a:br>
              <a:rPr lang="de-AT" dirty="0"/>
            </a:br>
            <a:r>
              <a:rPr lang="de-AT" dirty="0"/>
              <a:t>Klicken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229F41FE-2827-48CB-9F30-E0C5977524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1511"/>
            <a:ext cx="1318058" cy="22855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390525" cy="5715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513764" y="31277"/>
            <a:ext cx="1589820" cy="1054889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57200" y="1030828"/>
            <a:ext cx="3954137" cy="55338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483847" y="1030828"/>
            <a:ext cx="3954137" cy="55338"/>
          </a:xfrm>
          <a:prstGeom prst="rect">
            <a:avLst/>
          </a:prstGeom>
        </p:spPr>
      </p:pic>
      <p:sp>
        <p:nvSpPr>
          <p:cNvPr id="22" name="Rechteck 21"/>
          <p:cNvSpPr/>
          <p:nvPr userDrawn="1"/>
        </p:nvSpPr>
        <p:spPr>
          <a:xfrm>
            <a:off x="7355615" y="5087297"/>
            <a:ext cx="1849008" cy="697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668" r:id="rId3"/>
    <p:sldLayoutId id="2147483669" r:id="rId4"/>
  </p:sldLayoutIdLst>
  <p:transition>
    <p:fade/>
  </p:transition>
  <p:hf hdr="0" ftr="0" dt="0"/>
  <p:txStyles>
    <p:titleStyle>
      <a:lvl1pPr algn="l" defTabSz="91430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66700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>
            <a:lumMod val="90000"/>
            <a:lumOff val="10000"/>
          </a:schemeClr>
        </a:buClr>
        <a:buFont typeface="Wingdings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2">
            <a:lumMod val="90000"/>
            <a:lumOff val="10000"/>
          </a:schemeClr>
        </a:buClr>
        <a:buSzPct val="100000"/>
        <a:buFont typeface="Wingdings" charset="2"/>
        <a:buChar char="§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14388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2">
            <a:lumMod val="90000"/>
            <a:lumOff val="10000"/>
          </a:schemeClr>
        </a:buClr>
        <a:buFont typeface="Wingdings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4738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2">
            <a:lumMod val="90000"/>
            <a:lumOff val="10000"/>
          </a:schemeClr>
        </a:buClr>
        <a:buFont typeface="Wingdings" charset="2"/>
        <a:buChar char="§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1438" indent="-263525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2">
            <a:lumMod val="90000"/>
            <a:lumOff val="10000"/>
          </a:schemeClr>
        </a:buClr>
        <a:buFont typeface="Wingdings" charset="2"/>
        <a:buChar char="§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179" userDrawn="1">
          <p15:clr>
            <a:srgbClr val="F26B43"/>
          </p15:clr>
        </p15:guide>
        <p15:guide id="5" pos="5467" userDrawn="1">
          <p15:clr>
            <a:srgbClr val="F26B43"/>
          </p15:clr>
        </p15:guide>
        <p15:guide id="7" orient="horz" pos="3278" userDrawn="1">
          <p15:clr>
            <a:srgbClr val="F26B43"/>
          </p15:clr>
        </p15:guide>
        <p15:guide id="9" orient="horz" pos="182" userDrawn="1">
          <p15:clr>
            <a:srgbClr val="F26B43"/>
          </p15:clr>
        </p15:guide>
        <p15:guide id="10" orient="horz" pos="847" userDrawn="1">
          <p15:clr>
            <a:srgbClr val="F26B43"/>
          </p15:clr>
        </p15:guide>
        <p15:guide id="11" orient="horz" pos="3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72000" y="1344613"/>
            <a:ext cx="4103688" cy="3859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 smtClean="0"/>
              <a:t>Contents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Value-Added Analysis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Waste Analysis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Stakeholder Analysis &amp; Issue Documentation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Root-Cause Analysis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Recap</a:t>
            </a:r>
            <a:endParaRPr lang="de-DE" sz="1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1</a:t>
            </a:fld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A25E3810-7CC4-4F93-B619-F6F02280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Chapter </a:t>
            </a:r>
            <a:r>
              <a:rPr lang="de-AT" dirty="0"/>
              <a:t>6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: Qualitative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 Analysis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496730" y="0"/>
            <a:ext cx="1726292" cy="1202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98" y="1402645"/>
            <a:ext cx="2054876" cy="3383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9215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28608" indent="-285739"/>
            <a:r>
              <a:rPr lang="en-US" dirty="0" smtClean="0">
                <a:latin typeface="Arial" charset="0"/>
                <a:ea typeface="ＭＳ Ｐゴシック" charset="0"/>
              </a:rPr>
              <a:t>Everything </a:t>
            </a:r>
            <a:r>
              <a:rPr lang="en-US" dirty="0">
                <a:latin typeface="Arial" charset="0"/>
                <a:ea typeface="ＭＳ Ｐゴシック" charset="0"/>
              </a:rPr>
              <a:t>else </a:t>
            </a:r>
            <a:r>
              <a:rPr lang="en-US" dirty="0" smtClean="0">
                <a:latin typeface="Arial" charset="0"/>
                <a:ea typeface="ＭＳ Ｐゴシック" charset="0"/>
              </a:rPr>
              <a:t>besides VA and BVA</a:t>
            </a:r>
          </a:p>
          <a:p>
            <a:pPr marL="428608" indent="-285739"/>
            <a:r>
              <a:rPr lang="en-US" dirty="0" smtClean="0">
                <a:latin typeface="Arial" charset="0"/>
                <a:ea typeface="ＭＳ Ｐゴシック" charset="0"/>
              </a:rPr>
              <a:t>Incudes:</a:t>
            </a:r>
          </a:p>
          <a:p>
            <a:pPr marL="619100" lvl="1" indent="-285739"/>
            <a:r>
              <a:rPr lang="en-US" dirty="0" smtClean="0">
                <a:latin typeface="Arial" charset="0"/>
                <a:ea typeface="ＭＳ Ｐゴシック" charset="0"/>
              </a:rPr>
              <a:t>Handovers(</a:t>
            </a:r>
            <a:r>
              <a:rPr lang="ar-JO" dirty="0" smtClean="0">
                <a:latin typeface="Arial" charset="0"/>
                <a:ea typeface="ＭＳ Ｐゴシック" charset="0"/>
              </a:rPr>
              <a:t>توصيل تسليم</a:t>
            </a:r>
            <a:r>
              <a:rPr lang="en-US" dirty="0" smtClean="0">
                <a:latin typeface="Arial" charset="0"/>
                <a:ea typeface="ＭＳ Ｐゴシック" charset="0"/>
              </a:rPr>
              <a:t>), </a:t>
            </a:r>
            <a:r>
              <a:rPr lang="en-US" dirty="0" smtClean="0">
                <a:latin typeface="Arial" charset="0"/>
                <a:ea typeface="ＭＳ Ｐゴシック" charset="0"/>
              </a:rPr>
              <a:t>context switches</a:t>
            </a:r>
          </a:p>
          <a:p>
            <a:pPr marL="619100" lvl="1" indent="-285739"/>
            <a:r>
              <a:rPr lang="en-US" dirty="0" smtClean="0">
                <a:latin typeface="Arial" charset="0"/>
                <a:ea typeface="ＭＳ Ｐゴシック" charset="0"/>
              </a:rPr>
              <a:t>Waiting times, delays</a:t>
            </a:r>
          </a:p>
          <a:p>
            <a:pPr marL="619100" lvl="1" indent="-285739"/>
            <a:r>
              <a:rPr lang="en-US" dirty="0" smtClean="0">
                <a:latin typeface="Arial" charset="0"/>
                <a:ea typeface="ＭＳ Ｐゴシック" charset="0"/>
              </a:rPr>
              <a:t>Rework or defect correction</a:t>
            </a:r>
            <a:endParaRPr lang="en-US" dirty="0">
              <a:latin typeface="Arial" charset="0"/>
              <a:ea typeface="ＭＳ Ｐゴシック" charset="0"/>
            </a:endParaRPr>
          </a:p>
          <a:p>
            <a:pPr marL="428608" indent="-285739"/>
            <a:r>
              <a:rPr lang="en-US" dirty="0" smtClean="0">
                <a:latin typeface="Arial" charset="0"/>
                <a:ea typeface="ＭＳ Ｐゴシック" charset="0"/>
              </a:rPr>
              <a:t>Examples</a:t>
            </a:r>
          </a:p>
          <a:p>
            <a:pPr marL="619100" lvl="1" indent="-285739"/>
            <a:r>
              <a:rPr lang="en-US" dirty="0" smtClean="0">
                <a:latin typeface="Arial" charset="0"/>
                <a:ea typeface="ＭＳ Ｐゴシック" charset="0"/>
              </a:rPr>
              <a:t>Order-to-cash: </a:t>
            </a:r>
            <a:r>
              <a:rPr lang="en-US" u="sng" dirty="0" smtClean="0">
                <a:latin typeface="Arial" charset="0"/>
                <a:ea typeface="ＭＳ Ｐゴシック" charset="0"/>
              </a:rPr>
              <a:t>Forward</a:t>
            </a:r>
            <a:r>
              <a:rPr lang="en-US" dirty="0" smtClean="0">
                <a:latin typeface="Arial" charset="0"/>
                <a:ea typeface="ＭＳ Ｐゴシック" charset="0"/>
              </a:rPr>
              <a:t> PO to warehouse, </a:t>
            </a:r>
            <a:r>
              <a:rPr lang="en-US" u="sng" dirty="0" smtClean="0">
                <a:latin typeface="Arial" charset="0"/>
                <a:ea typeface="ＭＳ Ｐゴシック" charset="0"/>
              </a:rPr>
              <a:t>Re-send</a:t>
            </a:r>
            <a:r>
              <a:rPr lang="en-US" dirty="0" smtClean="0">
                <a:latin typeface="Arial" charset="0"/>
                <a:ea typeface="ＭＳ Ｐゴシック" charset="0"/>
              </a:rPr>
              <a:t> confirmation, </a:t>
            </a:r>
            <a:r>
              <a:rPr lang="en-US" u="sng" dirty="0" smtClean="0">
                <a:latin typeface="Arial" charset="0"/>
                <a:ea typeface="ＭＳ Ｐゴシック" charset="0"/>
              </a:rPr>
              <a:t>Receive</a:t>
            </a:r>
            <a:r>
              <a:rPr lang="en-US" dirty="0" smtClean="0">
                <a:latin typeface="Arial" charset="0"/>
                <a:ea typeface="ＭＳ Ｐゴシック" charset="0"/>
              </a:rPr>
              <a:t> rejected products</a:t>
            </a:r>
          </a:p>
          <a:p>
            <a:pPr marL="619100" lvl="1" indent="-285739"/>
            <a:r>
              <a:rPr lang="en-US" dirty="0" smtClean="0">
                <a:latin typeface="Arial" charset="0"/>
                <a:ea typeface="ＭＳ Ｐゴシック" charset="0"/>
              </a:rPr>
              <a:t>University admission: </a:t>
            </a:r>
            <a:r>
              <a:rPr lang="en-US" u="sng" dirty="0" smtClean="0">
                <a:latin typeface="Arial" charset="0"/>
                <a:ea typeface="ＭＳ Ｐゴシック" charset="0"/>
              </a:rPr>
              <a:t>Forward</a:t>
            </a:r>
            <a:r>
              <a:rPr lang="en-US" dirty="0" smtClean="0">
                <a:latin typeface="Arial" charset="0"/>
                <a:ea typeface="ＭＳ Ｐゴシック" charset="0"/>
              </a:rPr>
              <a:t> applications to committee, </a:t>
            </a:r>
            <a:r>
              <a:rPr lang="en-US" u="sng" dirty="0" smtClean="0">
                <a:latin typeface="Arial" charset="0"/>
                <a:ea typeface="ＭＳ Ｐゴシック" charset="0"/>
              </a:rPr>
              <a:t>Receive</a:t>
            </a:r>
            <a:r>
              <a:rPr lang="en-US" dirty="0" smtClean="0">
                <a:latin typeface="Arial" charset="0"/>
                <a:ea typeface="ＭＳ Ｐゴシック" charset="0"/>
              </a:rPr>
              <a:t> admission results from committee</a:t>
            </a:r>
          </a:p>
          <a:p>
            <a:pPr marL="619100" lvl="1" indent="-285739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3) Non-value-adding </a:t>
            </a:r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E539D-8AB8-485C-BFEF-50E8D5427D32}" type="slidenum"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</a:t>
            </a:fld>
            <a:endParaRPr lang="en-A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Extract of Equipment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Rental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Process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4579" name="Picture 3" descr="ch1_PlantHireInitialFragm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50" y="1097533"/>
            <a:ext cx="7056058" cy="431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6235" y="1293592"/>
            <a:ext cx="2299396" cy="70769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333" dirty="0"/>
              <a:t>Fill request (VA)</a:t>
            </a:r>
          </a:p>
          <a:p>
            <a:r>
              <a:rPr lang="en-US" sz="1333" dirty="0"/>
              <a:t>Send request to clerk (NVA)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7654" y="3919978"/>
            <a:ext cx="3344568" cy="70769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333" dirty="0"/>
              <a:t>Open and read request (NVA)</a:t>
            </a:r>
          </a:p>
          <a:p>
            <a:r>
              <a:rPr lang="en-US" sz="1333" dirty="0"/>
              <a:t>Select suitable equipment (VA) – 1</a:t>
            </a:r>
            <a:r>
              <a:rPr lang="en-US" sz="1333" baseline="30000" dirty="0"/>
              <a:t>st</a:t>
            </a:r>
            <a:r>
              <a:rPr lang="en-US" sz="1333" dirty="0"/>
              <a:t> time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6146" y="2531251"/>
            <a:ext cx="3674834" cy="111793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333" dirty="0"/>
              <a:t>Check equipment availability (VA) – 1</a:t>
            </a:r>
            <a:r>
              <a:rPr lang="en-US" sz="1333" baseline="30000" dirty="0"/>
              <a:t>st</a:t>
            </a:r>
            <a:r>
              <a:rPr lang="en-US" sz="1333" dirty="0"/>
              <a:t> time</a:t>
            </a:r>
          </a:p>
          <a:p>
            <a:r>
              <a:rPr lang="en-US" sz="1333" dirty="0"/>
              <a:t>Record recommended equipment (BVA)</a:t>
            </a:r>
          </a:p>
          <a:p>
            <a:r>
              <a:rPr lang="en-US" sz="1333" dirty="0"/>
              <a:t>Forward request to works engineer (NVA)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9425" y="4905467"/>
            <a:ext cx="3672516" cy="70769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333" dirty="0"/>
              <a:t>Open and examine </a:t>
            </a:r>
            <a:r>
              <a:rPr lang="en-US" sz="1333"/>
              <a:t>request (BVA</a:t>
            </a:r>
            <a:r>
              <a:rPr lang="en-US" sz="1333" dirty="0"/>
              <a:t>)</a:t>
            </a:r>
          </a:p>
          <a:p>
            <a:r>
              <a:rPr lang="en-US" sz="1333" dirty="0"/>
              <a:t>Communicate issues (BVA)</a:t>
            </a:r>
          </a:p>
          <a:p>
            <a:r>
              <a:rPr lang="en-US" sz="1333" dirty="0"/>
              <a:t>Forward request back to clerk (NVA)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5526" y="3908740"/>
            <a:ext cx="2250779" cy="70769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333" dirty="0"/>
              <a:t>Produce PO (BVA)</a:t>
            </a:r>
          </a:p>
          <a:p>
            <a:r>
              <a:rPr lang="en-US" sz="1333" dirty="0"/>
              <a:t>Submit PO to supplier (VA)</a:t>
            </a:r>
          </a:p>
        </p:txBody>
      </p:sp>
    </p:spTree>
    <p:extLst>
      <p:ext uri="{BB962C8B-B14F-4D97-AF65-F5344CB8AC3E}">
        <p14:creationId xmlns:p14="http://schemas.microsoft.com/office/powerpoint/2010/main" val="254095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Equipment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Rental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Process – VA Analysis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Screen Shot 2015-03-10 at 10.29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01" y="1314112"/>
            <a:ext cx="7296726" cy="390311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329546" y="3401289"/>
            <a:ext cx="6788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78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33" dirty="0"/>
              <a:t>A general rule is that </a:t>
            </a:r>
            <a:r>
              <a:rPr lang="en-US" sz="1833" dirty="0" smtClean="0"/>
              <a:t>one should </a:t>
            </a:r>
            <a:r>
              <a:rPr lang="en-US" sz="1833" dirty="0"/>
              <a:t>strive to minimize or eliminate NVA </a:t>
            </a:r>
            <a:r>
              <a:rPr lang="en-US" sz="1833" dirty="0" smtClean="0"/>
              <a:t>steps</a:t>
            </a:r>
          </a:p>
          <a:p>
            <a:pPr lvl="1"/>
            <a:r>
              <a:rPr lang="en-US" sz="1733" dirty="0" smtClean="0"/>
              <a:t>Use information system to </a:t>
            </a:r>
            <a:r>
              <a:rPr lang="en-US" sz="1833" dirty="0" smtClean="0"/>
              <a:t>automat handovers steps</a:t>
            </a:r>
          </a:p>
          <a:p>
            <a:pPr lvl="2"/>
            <a:r>
              <a:rPr lang="en-US" sz="1733" dirty="0"/>
              <a:t>This </a:t>
            </a:r>
            <a:r>
              <a:rPr lang="en-US" sz="1733" dirty="0" smtClean="0"/>
              <a:t>make NVA steps transparent </a:t>
            </a:r>
            <a:r>
              <a:rPr lang="en-US" sz="1733" dirty="0"/>
              <a:t>to the performers of the </a:t>
            </a:r>
            <a:r>
              <a:rPr lang="en-US" sz="1733" dirty="0" smtClean="0"/>
              <a:t>steps</a:t>
            </a:r>
          </a:p>
          <a:p>
            <a:pPr lvl="1"/>
            <a:r>
              <a:rPr lang="en-US" sz="1900" dirty="0" smtClean="0"/>
              <a:t>One may eliminate one actor from the process and give its work to other actors</a:t>
            </a:r>
          </a:p>
          <a:p>
            <a:pPr lvl="2"/>
            <a:r>
              <a:rPr lang="en-US" sz="1733" dirty="0"/>
              <a:t>Give them authority and make them </a:t>
            </a:r>
            <a:r>
              <a:rPr lang="en-US" sz="1733" dirty="0" smtClean="0"/>
              <a:t>accountable for their acts</a:t>
            </a:r>
          </a:p>
          <a:p>
            <a:r>
              <a:rPr lang="en-US" sz="1933" dirty="0" smtClean="0"/>
              <a:t>Elimination of </a:t>
            </a:r>
            <a:r>
              <a:rPr lang="en-US" sz="1933" dirty="0"/>
              <a:t>BVA steps should be considered as a </a:t>
            </a:r>
            <a:r>
              <a:rPr lang="en-US" sz="1933" dirty="0" smtClean="0"/>
              <a:t>trade-off</a:t>
            </a:r>
          </a:p>
          <a:p>
            <a:pPr lvl="1"/>
            <a:r>
              <a:rPr lang="en-US" sz="1833" dirty="0" smtClean="0"/>
              <a:t>Map </a:t>
            </a:r>
            <a:r>
              <a:rPr lang="en-US" sz="1833" dirty="0"/>
              <a:t>BVA </a:t>
            </a:r>
            <a:r>
              <a:rPr lang="en-US" sz="1733" dirty="0" smtClean="0"/>
              <a:t>steps to </a:t>
            </a:r>
            <a:r>
              <a:rPr lang="en-US" sz="1733" dirty="0"/>
              <a:t>business goals and business requirements, such as regulations that the </a:t>
            </a:r>
            <a:r>
              <a:rPr lang="en-US" sz="1733" dirty="0" smtClean="0"/>
              <a:t>company must </a:t>
            </a:r>
            <a:r>
              <a:rPr lang="en-US" sz="1733" dirty="0"/>
              <a:t>comply to and risks that the company seeks to minimize. </a:t>
            </a:r>
            <a:endParaRPr lang="en-US" sz="1733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4)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Eliminate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waste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99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67" dirty="0"/>
              <a:t>Pharmacy prescription process (Exercise 1.6)</a:t>
            </a:r>
          </a:p>
          <a:p>
            <a:pPr lvl="1"/>
            <a:r>
              <a:rPr lang="en-US" sz="1833" dirty="0"/>
              <a:t>Identify at least three VA steps, at least three BVA steps and at least three NVA steps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15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Root-cause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analysis</a:t>
            </a:r>
            <a:r>
              <a:rPr lang="ar-JO" dirty="0" smtClean="0">
                <a:ea typeface="ＭＳ Ｐゴシック" charset="0"/>
                <a:cs typeface="ＭＳ Ｐゴシック" charset="0"/>
              </a:rPr>
              <a:t/>
            </a:r>
            <a:br>
              <a:rPr lang="ar-JO" dirty="0" smtClean="0"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ar-JO" dirty="0" smtClean="0">
                <a:ea typeface="ＭＳ Ｐゴシック" charset="0"/>
                <a:cs typeface="ＭＳ Ｐゴシック" charset="0"/>
              </a:rPr>
              <a:t>تحليل السبب الرئيسي(الجذري) للمشكله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598" y="1114895"/>
            <a:ext cx="8382002" cy="4555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6">
              <a:spcAft>
                <a:spcPts val="600"/>
              </a:spcAft>
              <a:buClr>
                <a:schemeClr val="accent2">
                  <a:lumMod val="90000"/>
                  <a:lumOff val="10000"/>
                </a:schemeClr>
              </a:buClr>
            </a:pPr>
            <a:r>
              <a:rPr lang="en-US" sz="2167" i="1" dirty="0" smtClean="0">
                <a:latin typeface="+mj-lt"/>
                <a:ea typeface="ＭＳ Ｐゴシック" charset="0"/>
                <a:cs typeface="ＭＳ Ｐゴシック" charset="0"/>
              </a:rPr>
              <a:t>“even a good process can be made better”</a:t>
            </a:r>
            <a:r>
              <a:rPr lang="en-US" sz="2167" dirty="0" smtClean="0">
                <a:latin typeface="+mj-lt"/>
                <a:ea typeface="ＭＳ Ｐゴシック" charset="0"/>
                <a:cs typeface="ＭＳ Ｐゴシック" charset="0"/>
              </a:rPr>
              <a:t> </a:t>
            </a:r>
            <a:endParaRPr lang="en-US" sz="2167" dirty="0">
              <a:latin typeface="+mj-lt"/>
              <a:ea typeface="ＭＳ Ｐゴシック" charset="0"/>
              <a:cs typeface="ＭＳ Ｐゴシック" charset="0"/>
            </a:endParaRPr>
          </a:p>
          <a:p>
            <a:pPr marL="266700" indent="-266700" defTabSz="914306">
              <a:spcAft>
                <a:spcPts val="600"/>
              </a:spcAft>
              <a:buClr>
                <a:schemeClr val="accent2">
                  <a:lumMod val="90000"/>
                  <a:lumOff val="10000"/>
                </a:schemeClr>
              </a:buClr>
              <a:buFont typeface="Wingdings" charset="2"/>
              <a:buChar char="§"/>
            </a:pPr>
            <a:r>
              <a:rPr lang="en-US" sz="2167" dirty="0">
                <a:latin typeface="+mj-lt"/>
                <a:ea typeface="ＭＳ Ｐゴシック" charset="0"/>
                <a:cs typeface="ＭＳ Ｐゴシック" charset="0"/>
              </a:rPr>
              <a:t>Any </a:t>
            </a:r>
            <a:r>
              <a:rPr lang="en-US" sz="2167" dirty="0">
                <a:latin typeface="+mj-lt"/>
                <a:ea typeface="ＭＳ Ｐゴシック" charset="0"/>
                <a:cs typeface="ＭＳ Ｐゴシック" charset="0"/>
              </a:rPr>
              <a:t>non-trivial </a:t>
            </a:r>
            <a:r>
              <a:rPr lang="en-US" sz="2167" dirty="0">
                <a:latin typeface="+mj-lt"/>
                <a:ea typeface="ＭＳ Ｐゴシック" charset="0"/>
                <a:cs typeface="ＭＳ Ｐゴシック" charset="0"/>
              </a:rPr>
              <a:t>business process</a:t>
            </a:r>
            <a:r>
              <a:rPr lang="en-US" sz="2167" dirty="0">
                <a:latin typeface="+mj-lt"/>
                <a:ea typeface="ＭＳ Ｐゴシック" charset="0"/>
                <a:cs typeface="ＭＳ Ｐゴシック" charset="0"/>
              </a:rPr>
              <a:t>, no matter how much </a:t>
            </a:r>
            <a:r>
              <a:rPr lang="en-US" sz="2167" dirty="0">
                <a:latin typeface="+mj-lt"/>
                <a:ea typeface="ＭＳ Ｐゴシック" charset="0"/>
                <a:cs typeface="ＭＳ Ｐゴシック" charset="0"/>
              </a:rPr>
              <a:t>improvement </a:t>
            </a:r>
            <a:r>
              <a:rPr lang="en-US" sz="2167" dirty="0">
                <a:latin typeface="+mj-lt"/>
                <a:ea typeface="ＭＳ Ｐゴシック" charset="0"/>
                <a:cs typeface="ＭＳ Ｐゴシック" charset="0"/>
              </a:rPr>
              <a:t>it has undergone, suffers from a </a:t>
            </a:r>
            <a:r>
              <a:rPr lang="en-US" sz="2167" dirty="0">
                <a:latin typeface="+mj-lt"/>
                <a:ea typeface="ＭＳ Ｐゴシック" charset="0"/>
                <a:cs typeface="ＭＳ Ｐゴシック" charset="0"/>
              </a:rPr>
              <a:t>number of </a:t>
            </a:r>
            <a:r>
              <a:rPr lang="en-US" sz="2167" dirty="0" smtClean="0">
                <a:latin typeface="+mj-lt"/>
                <a:ea typeface="ＭＳ Ｐゴシック" charset="0"/>
                <a:cs typeface="ＭＳ Ｐゴシック" charset="0"/>
              </a:rPr>
              <a:t>issues</a:t>
            </a:r>
            <a:endParaRPr lang="en-US" sz="2167" dirty="0">
              <a:latin typeface="+mj-lt"/>
              <a:ea typeface="ＭＳ Ｐゴシック" charset="0"/>
              <a:cs typeface="ＭＳ Ｐゴシック" charset="0"/>
            </a:endParaRPr>
          </a:p>
          <a:p>
            <a:pPr marL="266700" indent="-266700" defTabSz="914306">
              <a:spcAft>
                <a:spcPts val="600"/>
              </a:spcAft>
              <a:buClr>
                <a:schemeClr val="accent2">
                  <a:lumMod val="90000"/>
                  <a:lumOff val="10000"/>
                </a:schemeClr>
              </a:buClr>
              <a:buFont typeface="Wingdings" charset="2"/>
              <a:buChar char="§"/>
            </a:pPr>
            <a:r>
              <a:rPr lang="en-US" sz="2167" dirty="0">
                <a:latin typeface="+mj-lt"/>
                <a:ea typeface="ＭＳ Ｐゴシック" charset="0"/>
                <a:cs typeface="ＭＳ Ｐゴシック" charset="0"/>
              </a:rPr>
              <a:t>There </a:t>
            </a:r>
            <a:r>
              <a:rPr lang="en-US" sz="2167" dirty="0">
                <a:latin typeface="+mj-lt"/>
                <a:ea typeface="ＭＳ Ｐゴシック" charset="0"/>
                <a:cs typeface="ＭＳ Ｐゴシック" charset="0"/>
              </a:rPr>
              <a:t>are always errors, misunderstandings, </a:t>
            </a:r>
            <a:r>
              <a:rPr lang="en-US" sz="2167" dirty="0">
                <a:latin typeface="+mj-lt"/>
                <a:ea typeface="ＭＳ Ｐゴシック" charset="0"/>
                <a:cs typeface="ＭＳ Ｐゴシック" charset="0"/>
              </a:rPr>
              <a:t>incidents, unnecessary steps and </a:t>
            </a:r>
            <a:r>
              <a:rPr lang="en-US" sz="2167" dirty="0">
                <a:latin typeface="+mj-lt"/>
                <a:ea typeface="ＭＳ Ｐゴシック" charset="0"/>
                <a:cs typeface="ＭＳ Ｐゴシック" charset="0"/>
              </a:rPr>
              <a:t>other forms of </a:t>
            </a:r>
            <a:r>
              <a:rPr lang="en-US" sz="2167" dirty="0">
                <a:latin typeface="+mj-lt"/>
                <a:ea typeface="ＭＳ Ｐゴシック" charset="0"/>
                <a:cs typeface="ＭＳ Ｐゴシック" charset="0"/>
              </a:rPr>
              <a:t>waste</a:t>
            </a:r>
          </a:p>
          <a:p>
            <a:pPr marL="266700" indent="-266700" defTabSz="914306">
              <a:spcAft>
                <a:spcPts val="600"/>
              </a:spcAft>
              <a:buClr>
                <a:schemeClr val="accent2">
                  <a:lumMod val="90000"/>
                  <a:lumOff val="10000"/>
                </a:schemeClr>
              </a:buClr>
              <a:buFont typeface="Wingdings" charset="2"/>
              <a:buChar char="§"/>
            </a:pPr>
            <a:r>
              <a:rPr lang="en-US" sz="2167" dirty="0">
                <a:latin typeface="+mj-lt"/>
                <a:ea typeface="ＭＳ Ｐゴシック" charset="0"/>
                <a:cs typeface="ＭＳ Ｐゴシック" charset="0"/>
              </a:rPr>
              <a:t>Part of the job of a process analyst is to identify and </a:t>
            </a:r>
            <a:r>
              <a:rPr lang="en-US" sz="2167" dirty="0">
                <a:latin typeface="+mj-lt"/>
                <a:ea typeface="ＭＳ Ｐゴシック" charset="0"/>
                <a:cs typeface="ＭＳ Ｐゴシック" charset="0"/>
              </a:rPr>
              <a:t>to document </a:t>
            </a:r>
            <a:r>
              <a:rPr lang="en-US" sz="2167" dirty="0">
                <a:latin typeface="+mj-lt"/>
                <a:ea typeface="ＭＳ Ｐゴシック" charset="0"/>
                <a:cs typeface="ＭＳ Ｐゴシック" charset="0"/>
              </a:rPr>
              <a:t>the issues </a:t>
            </a:r>
            <a:r>
              <a:rPr lang="en-US" sz="2167" dirty="0">
                <a:latin typeface="+mj-lt"/>
                <a:ea typeface="ＭＳ Ｐゴシック" charset="0"/>
                <a:cs typeface="ＭＳ Ｐゴシック" charset="0"/>
              </a:rPr>
              <a:t>that disrupt </a:t>
            </a:r>
            <a:r>
              <a:rPr lang="en-US" sz="2167" dirty="0" smtClean="0">
                <a:latin typeface="+mj-lt"/>
                <a:ea typeface="ＭＳ Ｐゴシック" charset="0"/>
                <a:cs typeface="ＭＳ Ｐゴシック" charset="0"/>
              </a:rPr>
              <a:t>process</a:t>
            </a:r>
            <a:r>
              <a:rPr lang="en-US" sz="2167" dirty="0">
                <a:latin typeface="+mj-lt"/>
                <a:ea typeface="ＭＳ Ｐゴシック" charset="0"/>
                <a:cs typeface="ＭＳ Ｐゴシック" charset="0"/>
              </a:rPr>
              <a:t>.</a:t>
            </a:r>
          </a:p>
          <a:p>
            <a:pPr marL="266700" indent="-266700" defTabSz="914306">
              <a:spcAft>
                <a:spcPts val="600"/>
              </a:spcAft>
              <a:buClr>
                <a:schemeClr val="accent2">
                  <a:lumMod val="90000"/>
                  <a:lumOff val="10000"/>
                </a:schemeClr>
              </a:buClr>
              <a:buFont typeface="Wingdings" charset="2"/>
              <a:buChar char="§"/>
            </a:pPr>
            <a:r>
              <a:rPr lang="en-US" sz="2167" dirty="0">
                <a:latin typeface="+mj-lt"/>
                <a:ea typeface="ＭＳ Ｐゴシック" charset="0"/>
                <a:cs typeface="ＭＳ Ｐゴシック" charset="0"/>
              </a:rPr>
              <a:t>Root cause analysis is a family of techniques to </a:t>
            </a:r>
            <a:r>
              <a:rPr lang="en-US" sz="2167" dirty="0">
                <a:latin typeface="+mj-lt"/>
                <a:ea typeface="ＭＳ Ｐゴシック" charset="0"/>
                <a:cs typeface="ＭＳ Ｐゴシック" charset="0"/>
              </a:rPr>
              <a:t>help analysts </a:t>
            </a:r>
            <a:r>
              <a:rPr lang="en-US" sz="2167" dirty="0">
                <a:latin typeface="+mj-lt"/>
                <a:ea typeface="ＭＳ Ｐゴシック" charset="0"/>
                <a:cs typeface="ＭＳ Ｐゴシック" charset="0"/>
              </a:rPr>
              <a:t>identify and </a:t>
            </a:r>
            <a:r>
              <a:rPr lang="en-US" sz="2167" dirty="0">
                <a:latin typeface="+mj-lt"/>
                <a:ea typeface="ＭＳ Ｐゴシック" charset="0"/>
                <a:cs typeface="ＭＳ Ｐゴシック" charset="0"/>
              </a:rPr>
              <a:t>understand the </a:t>
            </a:r>
            <a:r>
              <a:rPr lang="en-US" sz="2167" dirty="0">
                <a:latin typeface="+mj-lt"/>
                <a:ea typeface="ＭＳ Ｐゴシック" charset="0"/>
                <a:cs typeface="ＭＳ Ｐゴシック" charset="0"/>
              </a:rPr>
              <a:t>root cause(s) of problems or undesirable events</a:t>
            </a:r>
            <a:r>
              <a:rPr lang="en-US" sz="2167" dirty="0">
                <a:latin typeface="+mj-lt"/>
                <a:ea typeface="ＭＳ Ｐゴシック" charset="0"/>
                <a:cs typeface="ＭＳ Ｐゴシック" charset="0"/>
              </a:rPr>
              <a:t>.</a:t>
            </a:r>
          </a:p>
          <a:p>
            <a:pPr marL="266700" indent="-266700" defTabSz="914306">
              <a:spcAft>
                <a:spcPts val="600"/>
              </a:spcAft>
              <a:buClr>
                <a:schemeClr val="accent2">
                  <a:lumMod val="90000"/>
                  <a:lumOff val="10000"/>
                </a:schemeClr>
              </a:buClr>
              <a:buFont typeface="Wingdings" charset="2"/>
              <a:buChar char="§"/>
            </a:pPr>
            <a:r>
              <a:rPr lang="en-US" sz="2167" dirty="0">
                <a:latin typeface="+mj-lt"/>
                <a:ea typeface="ＭＳ Ｐゴシック" charset="0"/>
                <a:cs typeface="ＭＳ Ｐゴシック" charset="0"/>
              </a:rPr>
              <a:t>Cause-and-effect diagrams</a:t>
            </a:r>
          </a:p>
          <a:p>
            <a:pPr marL="266700" indent="-266700" defTabSz="914306">
              <a:spcAft>
                <a:spcPts val="600"/>
              </a:spcAft>
              <a:buClr>
                <a:schemeClr val="accent2">
                  <a:lumMod val="90000"/>
                  <a:lumOff val="10000"/>
                </a:schemeClr>
              </a:buClr>
              <a:buFont typeface="Wingdings" charset="2"/>
              <a:buChar char="§"/>
            </a:pPr>
            <a:r>
              <a:rPr lang="en-US" sz="2167" dirty="0">
                <a:latin typeface="+mj-lt"/>
                <a:ea typeface="ＭＳ Ｐゴシック" charset="0"/>
                <a:cs typeface="ＭＳ Ｐゴシック" charset="0"/>
              </a:rPr>
              <a:t>Why–why </a:t>
            </a:r>
            <a:r>
              <a:rPr lang="en-US" sz="2167" dirty="0">
                <a:latin typeface="+mj-lt"/>
                <a:ea typeface="ＭＳ Ｐゴシック" charset="0"/>
                <a:cs typeface="ＭＳ Ｐゴシック" charset="0"/>
              </a:rPr>
              <a:t>diagrams.</a:t>
            </a:r>
            <a:endParaRPr lang="en-US" sz="2167" dirty="0">
              <a:latin typeface="+mj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32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Root-cause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analysis</a:t>
            </a:r>
            <a:r>
              <a:rPr lang="ar-JO" dirty="0" smtClean="0">
                <a:ea typeface="ＭＳ Ｐゴシック" charset="0"/>
                <a:cs typeface="ＭＳ Ｐゴシック" charset="0"/>
              </a:rPr>
              <a:t/>
            </a:r>
            <a:br>
              <a:rPr lang="ar-JO" dirty="0" smtClean="0"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ar-JO" dirty="0" smtClean="0">
                <a:ea typeface="ＭＳ Ｐゴシック" charset="0"/>
                <a:cs typeface="ＭＳ Ｐゴシック" charset="0"/>
              </a:rPr>
              <a:t>تحليل السبب الرئيسي(الجذري) للمشكله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078661" y="1237313"/>
            <a:ext cx="4651368" cy="2097848"/>
          </a:xfrm>
          <a:custGeom>
            <a:avLst/>
            <a:gdLst>
              <a:gd name="connsiteX0" fmla="*/ 0 w 3949259"/>
              <a:gd name="connsiteY0" fmla="*/ 2567018 h 3949259"/>
              <a:gd name="connsiteX1" fmla="*/ 987315 w 3949259"/>
              <a:gd name="connsiteY1" fmla="*/ 2567018 h 3949259"/>
              <a:gd name="connsiteX2" fmla="*/ 987315 w 3949259"/>
              <a:gd name="connsiteY2" fmla="*/ 0 h 3949259"/>
              <a:gd name="connsiteX3" fmla="*/ 2961944 w 3949259"/>
              <a:gd name="connsiteY3" fmla="*/ 0 h 3949259"/>
              <a:gd name="connsiteX4" fmla="*/ 2961944 w 3949259"/>
              <a:gd name="connsiteY4" fmla="*/ 2567018 h 3949259"/>
              <a:gd name="connsiteX5" fmla="*/ 3949259 w 3949259"/>
              <a:gd name="connsiteY5" fmla="*/ 2567018 h 3949259"/>
              <a:gd name="connsiteX6" fmla="*/ 1974630 w 3949259"/>
              <a:gd name="connsiteY6" fmla="*/ 3949259 h 3949259"/>
              <a:gd name="connsiteX7" fmla="*/ 0 w 3949259"/>
              <a:gd name="connsiteY7" fmla="*/ 2567018 h 394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9259" h="3949259">
                <a:moveTo>
                  <a:pt x="1382241" y="0"/>
                </a:moveTo>
                <a:lnTo>
                  <a:pt x="1382241" y="987315"/>
                </a:lnTo>
                <a:lnTo>
                  <a:pt x="3949259" y="987315"/>
                </a:lnTo>
                <a:lnTo>
                  <a:pt x="3949259" y="2961944"/>
                </a:lnTo>
                <a:lnTo>
                  <a:pt x="1382241" y="2961944"/>
                </a:lnTo>
                <a:lnTo>
                  <a:pt x="1382241" y="3949259"/>
                </a:lnTo>
                <a:lnTo>
                  <a:pt x="0" y="1974630"/>
                </a:lnTo>
                <a:lnTo>
                  <a:pt x="1382241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8927" tIns="1065756" rIns="242994" bIns="1065756" numCol="1" spcCol="1270" anchor="ctr" anchorCtr="0">
            <a:noAutofit/>
          </a:bodyPr>
          <a:lstStyle/>
          <a:p>
            <a:pPr algn="ctr" defTabSz="151864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dirty="0">
                <a:latin typeface="+mj-lt"/>
              </a:rPr>
              <a:t>Why-why diagram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1220" y="2584448"/>
            <a:ext cx="1501239" cy="15285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333" b="1" smtClean="0">
              <a:latin typeface="+mj-lt"/>
            </a:endParaRPr>
          </a:p>
          <a:p>
            <a:pPr algn="ctr"/>
            <a:r>
              <a:rPr lang="en-US" sz="2667" b="1" smtClean="0">
                <a:latin typeface="+mj-lt"/>
              </a:rPr>
              <a:t>Factors</a:t>
            </a:r>
            <a:endParaRPr lang="en-US" sz="2667" b="1" dirty="0">
              <a:latin typeface="+mj-lt"/>
            </a:endParaRPr>
          </a:p>
          <a:p>
            <a:pPr algn="ctr"/>
            <a:endParaRPr lang="en-US" sz="3333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9249" y="2600679"/>
            <a:ext cx="1353573" cy="15285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3333" b="1" dirty="0">
              <a:latin typeface="+mj-lt"/>
            </a:endParaRPr>
          </a:p>
          <a:p>
            <a:pPr algn="ctr"/>
            <a:r>
              <a:rPr lang="en-US" sz="2667" b="1" dirty="0">
                <a:latin typeface="+mj-lt"/>
              </a:rPr>
              <a:t>Issue</a:t>
            </a:r>
          </a:p>
          <a:p>
            <a:pPr algn="ctr"/>
            <a:endParaRPr lang="en-US" sz="3333" b="1" dirty="0">
              <a:latin typeface="+mj-lt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2312460" y="3437337"/>
            <a:ext cx="4371004" cy="2113769"/>
          </a:xfrm>
          <a:prstGeom prst="leftRight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8927" tIns="1065756" rIns="242994" bIns="1065756" numCol="1" spcCol="1270" anchor="ctr" anchorCtr="0">
            <a:noAutofit/>
          </a:bodyPr>
          <a:lstStyle/>
          <a:p>
            <a:pPr algn="ctr" defTabSz="151864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3000" dirty="0">
                <a:latin typeface="+mj-lt"/>
              </a:rPr>
              <a:t>Cause-effect diagram</a:t>
            </a:r>
          </a:p>
        </p:txBody>
      </p:sp>
    </p:spTree>
    <p:extLst>
      <p:ext uri="{BB962C8B-B14F-4D97-AF65-F5344CB8AC3E}">
        <p14:creationId xmlns:p14="http://schemas.microsoft.com/office/powerpoint/2010/main" val="72105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Cause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-effect </a:t>
            </a:r>
            <a:r>
              <a:rPr lang="en-US" dirty="0">
                <a:ea typeface="ＭＳ Ｐゴシック" charset="0"/>
                <a:cs typeface="ＭＳ Ｐゴシック" charset="0"/>
              </a:rPr>
              <a:t>(Fishbone)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diagram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5780" y="1140381"/>
            <a:ext cx="8107680" cy="191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defTabSz="914306">
              <a:spcAft>
                <a:spcPts val="600"/>
              </a:spcAft>
              <a:buClr>
                <a:schemeClr val="accent2">
                  <a:lumMod val="90000"/>
                  <a:lumOff val="10000"/>
                </a:schemeClr>
              </a:buClr>
              <a:buFont typeface="Wingdings" charset="2"/>
              <a:buChar char="§"/>
            </a:pPr>
            <a:r>
              <a:rPr lang="en-US" sz="2167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Cause–effect diagrams depict the relationship between a given negative effect </a:t>
            </a:r>
            <a:r>
              <a:rPr lang="en-US" sz="2167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and its causes</a:t>
            </a:r>
          </a:p>
          <a:p>
            <a:pPr marL="723900" lvl="1" indent="-266700" defTabSz="914306">
              <a:spcAft>
                <a:spcPts val="600"/>
              </a:spcAft>
              <a:buClr>
                <a:schemeClr val="accent2">
                  <a:lumMod val="90000"/>
                  <a:lumOff val="10000"/>
                </a:schemeClr>
              </a:buClr>
              <a:buFont typeface="Wingdings" charset="2"/>
              <a:buChar char="§"/>
            </a:pPr>
            <a:r>
              <a:rPr lang="en-US" sz="2167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Negative </a:t>
            </a:r>
            <a:r>
              <a:rPr lang="en-US" sz="2167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effect is usually either a </a:t>
            </a:r>
            <a:r>
              <a:rPr lang="en-US" sz="2167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recurrent issue </a:t>
            </a:r>
            <a:r>
              <a:rPr lang="en-US" sz="2167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or an undesirable level of process </a:t>
            </a:r>
            <a:r>
              <a:rPr lang="en-US" sz="2167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performance</a:t>
            </a:r>
          </a:p>
          <a:p>
            <a:pPr marL="723900" lvl="1" indent="-266700" defTabSz="914306">
              <a:spcAft>
                <a:spcPts val="600"/>
              </a:spcAft>
              <a:buClr>
                <a:schemeClr val="accent2">
                  <a:lumMod val="90000"/>
                  <a:lumOff val="10000"/>
                </a:schemeClr>
              </a:buClr>
              <a:buFont typeface="Wingdings" charset="2"/>
              <a:buChar char="§"/>
            </a:pPr>
            <a:r>
              <a:rPr lang="en-US" sz="2167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Causes </a:t>
            </a:r>
            <a:r>
              <a:rPr lang="en-US" sz="2167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can be </a:t>
            </a:r>
            <a:r>
              <a:rPr lang="en-US" sz="2167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divided into </a:t>
            </a:r>
            <a:r>
              <a:rPr lang="en-US" sz="2167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causal and contributing </a:t>
            </a:r>
            <a:r>
              <a:rPr lang="en-US" sz="2167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factors</a:t>
            </a:r>
          </a:p>
        </p:txBody>
      </p:sp>
    </p:spTree>
    <p:extLst>
      <p:ext uri="{BB962C8B-B14F-4D97-AF65-F5344CB8AC3E}">
        <p14:creationId xmlns:p14="http://schemas.microsoft.com/office/powerpoint/2010/main" val="183191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Cause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-effect </a:t>
            </a:r>
            <a:r>
              <a:rPr lang="en-US" dirty="0">
                <a:ea typeface="ＭＳ Ｐゴシック" charset="0"/>
                <a:cs typeface="ＭＳ Ｐゴシック" charset="0"/>
              </a:rPr>
              <a:t>(Fishbone)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diagram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5780" y="1140381"/>
            <a:ext cx="84810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defTabSz="914306">
              <a:spcAft>
                <a:spcPts val="600"/>
              </a:spcAft>
              <a:buClr>
                <a:schemeClr val="accent2">
                  <a:lumMod val="90000"/>
                  <a:lumOff val="10000"/>
                </a:schemeClr>
              </a:buClr>
              <a:buFont typeface="Wingdings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Causal </a:t>
            </a:r>
            <a:r>
              <a:rPr lang="en-US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factors </a:t>
            </a:r>
            <a:endParaRPr lang="en-US" sz="2000" dirty="0" smtClean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723900" lvl="1" indent="-266700" defTabSz="914306">
              <a:spcAft>
                <a:spcPts val="600"/>
              </a:spcAft>
              <a:buClr>
                <a:schemeClr val="accent2">
                  <a:lumMod val="90000"/>
                  <a:lumOff val="10000"/>
                </a:schemeClr>
              </a:buClr>
              <a:buFont typeface="Wingdings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Factors if </a:t>
            </a:r>
            <a:r>
              <a:rPr lang="en-US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corrected, eliminated or avoided would prevent the </a:t>
            </a:r>
            <a:r>
              <a:rPr lang="en-US" sz="20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issue from </a:t>
            </a:r>
            <a:r>
              <a:rPr lang="en-US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occurring in </a:t>
            </a:r>
            <a:r>
              <a:rPr lang="en-US" sz="20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future</a:t>
            </a:r>
          </a:p>
          <a:p>
            <a:pPr marL="723900" lvl="1" indent="-266700" defTabSz="914306">
              <a:spcAft>
                <a:spcPts val="600"/>
              </a:spcAft>
              <a:buClr>
                <a:schemeClr val="accent2">
                  <a:lumMod val="90000"/>
                  <a:lumOff val="10000"/>
                </a:schemeClr>
              </a:buClr>
              <a:buFont typeface="Wingdings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E.g. insurance claims </a:t>
            </a:r>
            <a:r>
              <a:rPr lang="en-US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handling </a:t>
            </a:r>
            <a:r>
              <a:rPr lang="en-US" sz="20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process have </a:t>
            </a:r>
            <a:r>
              <a:rPr lang="en-US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errors in </a:t>
            </a:r>
            <a:r>
              <a:rPr lang="en-US" sz="20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“estimation </a:t>
            </a:r>
            <a:r>
              <a:rPr lang="en-US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of </a:t>
            </a:r>
            <a:r>
              <a:rPr lang="en-US" sz="20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damages” process will </a:t>
            </a:r>
            <a:r>
              <a:rPr lang="en-US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lead to </a:t>
            </a:r>
            <a:r>
              <a:rPr lang="en-US" sz="20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incorrect claim assessments</a:t>
            </a:r>
          </a:p>
          <a:p>
            <a:pPr marL="266700" indent="-266700" defTabSz="914306">
              <a:spcAft>
                <a:spcPts val="600"/>
              </a:spcAft>
              <a:buClr>
                <a:schemeClr val="accent2">
                  <a:lumMod val="90000"/>
                  <a:lumOff val="10000"/>
                </a:schemeClr>
              </a:buClr>
              <a:buFont typeface="Wingdings" charset="2"/>
              <a:buChar char="§"/>
            </a:pPr>
            <a:r>
              <a:rPr lang="en-US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Contributing </a:t>
            </a:r>
            <a:r>
              <a:rPr lang="en-US" sz="20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factors</a:t>
            </a:r>
          </a:p>
          <a:p>
            <a:pPr marL="723900" lvl="1" indent="-266700" defTabSz="914306">
              <a:spcAft>
                <a:spcPts val="600"/>
              </a:spcAft>
              <a:buClr>
                <a:schemeClr val="accent2">
                  <a:lumMod val="90000"/>
                  <a:lumOff val="10000"/>
                </a:schemeClr>
              </a:buClr>
              <a:buFont typeface="Wingdings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Factors that increase the chances of a given issue occurring</a:t>
            </a:r>
          </a:p>
          <a:p>
            <a:pPr marL="723900" lvl="1" indent="-266700" defTabSz="914306">
              <a:spcAft>
                <a:spcPts val="600"/>
              </a:spcAft>
              <a:buClr>
                <a:schemeClr val="accent2">
                  <a:lumMod val="90000"/>
                  <a:lumOff val="10000"/>
                </a:schemeClr>
              </a:buClr>
              <a:buFont typeface="Wingdings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E.g. “ Registering insurance claims” </a:t>
            </a:r>
            <a:r>
              <a:rPr lang="en-US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requires the claimant </a:t>
            </a:r>
            <a:r>
              <a:rPr lang="en-US" sz="20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to enter </a:t>
            </a:r>
            <a:r>
              <a:rPr lang="en-US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 few dates (e.g. the date when the claim incident occurred), but the </a:t>
            </a:r>
            <a:r>
              <a:rPr lang="en-US" sz="20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interface does </a:t>
            </a:r>
            <a:r>
              <a:rPr lang="en-US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not provide a calendar widget so that the user can easily </a:t>
            </a:r>
            <a:r>
              <a:rPr lang="en-US" sz="20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select the date</a:t>
            </a:r>
          </a:p>
          <a:p>
            <a:pPr marL="1181100" lvl="2" indent="-266700" defTabSz="914306">
              <a:spcAft>
                <a:spcPts val="600"/>
              </a:spcAft>
              <a:buClr>
                <a:schemeClr val="accent2">
                  <a:lumMod val="90000"/>
                  <a:lumOff val="10000"/>
                </a:schemeClr>
              </a:buClr>
              <a:buFont typeface="Wingdings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This may </a:t>
            </a:r>
            <a:r>
              <a:rPr lang="en-US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increase the chances that the user enters </a:t>
            </a:r>
            <a:r>
              <a:rPr lang="en-US" sz="20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wrong date</a:t>
            </a:r>
          </a:p>
        </p:txBody>
      </p:sp>
    </p:spTree>
    <p:extLst>
      <p:ext uri="{BB962C8B-B14F-4D97-AF65-F5344CB8AC3E}">
        <p14:creationId xmlns:p14="http://schemas.microsoft.com/office/powerpoint/2010/main" val="322216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Cause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-effect </a:t>
            </a:r>
            <a:r>
              <a:rPr lang="en-US" dirty="0">
                <a:ea typeface="ＭＳ Ｐゴシック" charset="0"/>
                <a:cs typeface="ＭＳ Ｐゴシック" charset="0"/>
              </a:rPr>
              <a:t>(Fishbone)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diagram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5780" y="1140381"/>
            <a:ext cx="848106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defTabSz="914306">
              <a:spcAft>
                <a:spcPts val="600"/>
              </a:spcAft>
              <a:buClr>
                <a:schemeClr val="accent2">
                  <a:lumMod val="90000"/>
                  <a:lumOff val="10000"/>
                </a:schemeClr>
              </a:buClr>
              <a:buFont typeface="Wingdings" charset="2"/>
              <a:buChar char="§"/>
            </a:pPr>
            <a:r>
              <a:rPr lang="en-US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 cause–effect diagram consists of horizontal line (the trunk) and a number of </a:t>
            </a:r>
            <a:r>
              <a:rPr lang="en-US" sz="20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branches (stems), with and an </a:t>
            </a:r>
            <a:r>
              <a:rPr lang="en-US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end </a:t>
            </a:r>
            <a:r>
              <a:rPr lang="en-US" sz="20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box containing </a:t>
            </a:r>
            <a:r>
              <a:rPr lang="en-US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negative effect to be analyzed </a:t>
            </a:r>
          </a:p>
          <a:p>
            <a:pPr marL="266700" indent="-266700" defTabSz="914306">
              <a:spcAft>
                <a:spcPts val="600"/>
              </a:spcAft>
              <a:buClr>
                <a:schemeClr val="accent2">
                  <a:lumMod val="90000"/>
                  <a:lumOff val="10000"/>
                </a:schemeClr>
              </a:buClr>
              <a:buFont typeface="Wingdings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 </a:t>
            </a:r>
            <a:r>
              <a:rPr lang="en-US" sz="2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well-known categorization for cause–effect analysis are </a:t>
            </a:r>
            <a:r>
              <a:rPr lang="en-US" sz="20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6M’s</a:t>
            </a:r>
          </a:p>
          <a:p>
            <a:pPr marL="914400" lvl="1" indent="-457200" defTabSz="914306">
              <a:spcAft>
                <a:spcPts val="600"/>
              </a:spcAft>
              <a:buClr>
                <a:schemeClr val="accent2">
                  <a:lumMod val="90000"/>
                  <a:lumOff val="10000"/>
                </a:schemeClr>
              </a:buClr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Machine</a:t>
            </a:r>
          </a:p>
          <a:p>
            <a:pPr marL="914400" lvl="1" indent="-457200" defTabSz="914306">
              <a:spcAft>
                <a:spcPts val="600"/>
              </a:spcAft>
              <a:buClr>
                <a:schemeClr val="accent2">
                  <a:lumMod val="90000"/>
                  <a:lumOff val="10000"/>
                </a:schemeClr>
              </a:buClr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Method</a:t>
            </a:r>
          </a:p>
          <a:p>
            <a:pPr marL="914400" lvl="1" indent="-457200" defTabSz="914306">
              <a:spcAft>
                <a:spcPts val="600"/>
              </a:spcAft>
              <a:buClr>
                <a:schemeClr val="accent2">
                  <a:lumMod val="90000"/>
                  <a:lumOff val="10000"/>
                </a:schemeClr>
              </a:buClr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Material</a:t>
            </a:r>
          </a:p>
          <a:p>
            <a:pPr marL="914400" lvl="1" indent="-457200" defTabSz="914306">
              <a:spcAft>
                <a:spcPts val="600"/>
              </a:spcAft>
              <a:buClr>
                <a:schemeClr val="accent2">
                  <a:lumMod val="90000"/>
                  <a:lumOff val="10000"/>
                </a:schemeClr>
              </a:buClr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Man</a:t>
            </a:r>
          </a:p>
          <a:p>
            <a:pPr marL="914400" lvl="1" indent="-457200" defTabSz="914306">
              <a:spcAft>
                <a:spcPts val="600"/>
              </a:spcAft>
              <a:buClr>
                <a:schemeClr val="accent2">
                  <a:lumMod val="90000"/>
                  <a:lumOff val="10000"/>
                </a:schemeClr>
              </a:buClr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Measurement</a:t>
            </a:r>
          </a:p>
          <a:p>
            <a:pPr marL="914400" lvl="1" indent="-457200" defTabSz="914306">
              <a:spcAft>
                <a:spcPts val="600"/>
              </a:spcAft>
              <a:buClr>
                <a:schemeClr val="accent2">
                  <a:lumMod val="90000"/>
                  <a:lumOff val="10000"/>
                </a:schemeClr>
              </a:buClr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Milieu</a:t>
            </a:r>
          </a:p>
        </p:txBody>
      </p:sp>
    </p:spTree>
    <p:extLst>
      <p:ext uri="{BB962C8B-B14F-4D97-AF65-F5344CB8AC3E}">
        <p14:creationId xmlns:p14="http://schemas.microsoft.com/office/powerpoint/2010/main" val="545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279" y="1254559"/>
            <a:ext cx="4381909" cy="4073545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5375" y="33069"/>
            <a:ext cx="6600336" cy="879231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Process Analysis in the BPM Lifecycle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7222726" y="1515663"/>
            <a:ext cx="554404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AU" sz="1692"/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1686015" y="2402221"/>
            <a:ext cx="109904" cy="55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AU" sz="1692"/>
          </a:p>
        </p:txBody>
      </p:sp>
      <p:pic>
        <p:nvPicPr>
          <p:cNvPr id="18" name="Picture 4" descr="\\psf\Home\Desktop\pics\ch3_PurchaseOrder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74" y="4356406"/>
            <a:ext cx="1252175" cy="72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\\psf\Home\Desktop\pics\ch3_PurchaseOrder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57053" y="2506670"/>
            <a:ext cx="1862287" cy="21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\\psf\Home\Desktop\pics\ch6_cause_effect_rejected_equipmen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877" y="3779062"/>
            <a:ext cx="1330525" cy="94029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2" descr="\\psf\Home\Desktop\pics\ch10_f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531" y="5313235"/>
            <a:ext cx="1413403" cy="35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/>
          <p:cNvSpPr/>
          <p:nvPr/>
        </p:nvSpPr>
        <p:spPr bwMode="auto">
          <a:xfrm>
            <a:off x="5229913" y="3232868"/>
            <a:ext cx="1083315" cy="563274"/>
          </a:xfrm>
          <a:prstGeom prst="roundRect">
            <a:avLst/>
          </a:prstGeom>
          <a:noFill/>
          <a:ln w="57150" cap="flat" cmpd="sng" algn="ctr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0338" tIns="35169" rIns="70338" bIns="35169" numCol="1" rtlCol="0" anchor="t" anchorCtr="0" compatLnSpc="1">
            <a:prstTxWarp prst="textNoShape">
              <a:avLst/>
            </a:prstTxWarp>
          </a:bodyPr>
          <a:lstStyle/>
          <a:p>
            <a:pPr defTabSz="703374"/>
            <a:endParaRPr lang="en-AU" sz="1846">
              <a:latin typeface="Times New Roman" pitchFamily="-106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5258308" y="2325767"/>
            <a:ext cx="745773" cy="433776"/>
          </a:xfrm>
          <a:prstGeom prst="roundRect">
            <a:avLst/>
          </a:prstGeom>
          <a:noFill/>
          <a:ln w="57150" cap="flat" cmpd="sng" algn="ctr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0338" tIns="35169" rIns="70338" bIns="35169" numCol="1" rtlCol="0" anchor="t" anchorCtr="0" compatLnSpc="1">
            <a:prstTxWarp prst="textNoShape">
              <a:avLst/>
            </a:prstTxWarp>
          </a:bodyPr>
          <a:lstStyle/>
          <a:p>
            <a:pPr defTabSz="703374"/>
            <a:endParaRPr lang="en-AU" sz="1846">
              <a:latin typeface="Times New Roman" pitchFamily="-106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5631194" y="3989339"/>
            <a:ext cx="873670" cy="605722"/>
          </a:xfrm>
          <a:prstGeom prst="roundRect">
            <a:avLst/>
          </a:prstGeom>
          <a:noFill/>
          <a:ln w="57150" cap="flat" cmpd="sng" algn="ctr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0338" tIns="35169" rIns="70338" bIns="35169" numCol="1" rtlCol="0" anchor="t" anchorCtr="0" compatLnSpc="1">
            <a:prstTxWarp prst="textNoShape">
              <a:avLst/>
            </a:prstTxWarp>
          </a:bodyPr>
          <a:lstStyle/>
          <a:p>
            <a:pPr defTabSz="703374"/>
            <a:endParaRPr lang="en-AU" sz="1846">
              <a:latin typeface="Times New Roman" pitchFamily="-106" charset="0"/>
            </a:endParaRPr>
          </a:p>
        </p:txBody>
      </p:sp>
      <p:pic>
        <p:nvPicPr>
          <p:cNvPr id="15" name="Inhaltsplatzhalter 7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5635620" y="1373072"/>
            <a:ext cx="1450014" cy="7678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01" y="1863105"/>
            <a:ext cx="2019196" cy="6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04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Cause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-effect </a:t>
            </a:r>
            <a:r>
              <a:rPr lang="en-US" dirty="0">
                <a:ea typeface="ＭＳ Ｐゴシック" charset="0"/>
                <a:cs typeface="ＭＳ Ｐゴシック" charset="0"/>
              </a:rPr>
              <a:t>(Fishbone)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diagram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600" y="999824"/>
            <a:ext cx="6372935" cy="456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9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4613"/>
            <a:ext cx="8373533" cy="3859212"/>
          </a:xfrm>
        </p:spPr>
        <p:txBody>
          <a:bodyPr>
            <a:noAutofit/>
          </a:bodyPr>
          <a:lstStyle/>
          <a:p>
            <a:pPr marL="380985" indent="-380985">
              <a:buFont typeface="+mj-lt"/>
              <a:buAutoNum type="arabicPeriod"/>
            </a:pPr>
            <a:r>
              <a:rPr lang="en-US" sz="1800" b="1" dirty="0" smtClean="0"/>
              <a:t>Machine:</a:t>
            </a:r>
            <a:r>
              <a:rPr lang="en-US" sz="1800" dirty="0" smtClean="0"/>
              <a:t> factors stemming </a:t>
            </a:r>
            <a:r>
              <a:rPr lang="en-US" sz="1800" dirty="0" smtClean="0"/>
              <a:t>from used </a:t>
            </a:r>
            <a:r>
              <a:rPr lang="en-US" sz="1800" dirty="0" smtClean="0"/>
              <a:t>technology </a:t>
            </a:r>
          </a:p>
          <a:p>
            <a:pPr marL="596612" lvl="1" indent="-149484"/>
            <a:r>
              <a:rPr lang="en-US" sz="1600" dirty="0" smtClean="0"/>
              <a:t>Lack of suitable functionality in the supporting software applications</a:t>
            </a:r>
          </a:p>
          <a:p>
            <a:pPr marL="596612" lvl="1" indent="-149484"/>
            <a:r>
              <a:rPr lang="en-US" sz="1600" dirty="0" smtClean="0"/>
              <a:t>Poor User Interface (UI) </a:t>
            </a:r>
            <a:r>
              <a:rPr lang="en-US" sz="1600" dirty="0" smtClean="0"/>
              <a:t>design (process </a:t>
            </a:r>
            <a:r>
              <a:rPr lang="en-US" sz="1600" dirty="0"/>
              <a:t>participants not realizing that some data are missing </a:t>
            </a:r>
            <a:r>
              <a:rPr lang="en-US" sz="1600" dirty="0" smtClean="0"/>
              <a:t>)</a:t>
            </a:r>
            <a:endParaRPr lang="en-US" sz="1600" dirty="0"/>
          </a:p>
          <a:p>
            <a:pPr marL="596612" lvl="1" indent="-149484"/>
            <a:r>
              <a:rPr lang="en-US" sz="1600" dirty="0" smtClean="0"/>
              <a:t>Lack </a:t>
            </a:r>
            <a:r>
              <a:rPr lang="en-US" sz="1600" dirty="0" smtClean="0"/>
              <a:t>of integration between </a:t>
            </a:r>
            <a:r>
              <a:rPr lang="en-US" sz="1600" dirty="0" smtClean="0"/>
              <a:t>systems</a:t>
            </a:r>
          </a:p>
          <a:p>
            <a:pPr marL="447128" lvl="1" indent="0">
              <a:buNone/>
            </a:pPr>
            <a:endParaRPr lang="en-US" sz="1600" dirty="0" smtClean="0"/>
          </a:p>
          <a:p>
            <a:pPr marL="380985" indent="-380985">
              <a:buFont typeface="+mj-lt"/>
              <a:buAutoNum type="arabicPeriod"/>
            </a:pPr>
            <a:r>
              <a:rPr lang="en-US" sz="1800" b="1" dirty="0" smtClean="0"/>
              <a:t>Method:</a:t>
            </a:r>
            <a:r>
              <a:rPr lang="en-US" sz="1800" dirty="0" smtClean="0"/>
              <a:t> factors </a:t>
            </a:r>
            <a:r>
              <a:rPr lang="en-US" sz="1800" dirty="0"/>
              <a:t>stemming from the way the process is </a:t>
            </a:r>
            <a:r>
              <a:rPr lang="en-US" sz="1800" dirty="0" smtClean="0"/>
              <a:t>designed, understood </a:t>
            </a:r>
            <a:r>
              <a:rPr lang="en-US" sz="1800" dirty="0"/>
              <a:t>or </a:t>
            </a:r>
            <a:r>
              <a:rPr lang="en-US" sz="1800" dirty="0" smtClean="0"/>
              <a:t>performed</a:t>
            </a:r>
            <a:endParaRPr lang="en-US" sz="1800" dirty="0" smtClean="0"/>
          </a:p>
          <a:p>
            <a:pPr marL="596612" lvl="1" indent="-149484"/>
            <a:r>
              <a:rPr lang="en-US" sz="1600" dirty="0"/>
              <a:t>Unclear assignments of responsibilities</a:t>
            </a:r>
          </a:p>
          <a:p>
            <a:pPr marL="596612" lvl="1" indent="-149484"/>
            <a:r>
              <a:rPr lang="en-US" sz="1600" dirty="0"/>
              <a:t>Unclear instructions</a:t>
            </a:r>
          </a:p>
          <a:p>
            <a:pPr marL="596612" lvl="1" indent="-149484"/>
            <a:r>
              <a:rPr lang="en-US" sz="1600" dirty="0" smtClean="0"/>
              <a:t>Lack </a:t>
            </a:r>
            <a:r>
              <a:rPr lang="en-US" sz="1600" dirty="0"/>
              <a:t>of timely </a:t>
            </a:r>
            <a:r>
              <a:rPr lang="en-US" sz="1600" dirty="0" smtClean="0"/>
              <a:t>communication</a:t>
            </a:r>
          </a:p>
          <a:p>
            <a:pPr marL="596612" lvl="1" indent="-149484"/>
            <a:r>
              <a:rPr lang="en-US" sz="1600" dirty="0"/>
              <a:t>E.g. Participant A thinks that another participant B will send an e-mail to a  customer, but participant B does not send it because they are not aware they have to send </a:t>
            </a:r>
            <a:r>
              <a:rPr lang="en-US" sz="1600" dirty="0" smtClean="0"/>
              <a:t>it </a:t>
            </a:r>
            <a:endParaRPr lang="en-US" sz="1600" dirty="0" smtClean="0"/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causes: Six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E539D-8AB8-485C-BFEF-50E8D5427D32}" type="slidenum"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</a:t>
            </a:fld>
            <a:endParaRPr lang="en-A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68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4613"/>
            <a:ext cx="8559800" cy="3859212"/>
          </a:xfrm>
        </p:spPr>
        <p:txBody>
          <a:bodyPr>
            <a:normAutofit/>
          </a:bodyPr>
          <a:lstStyle/>
          <a:p>
            <a:pPr marL="380985" indent="-380985">
              <a:buFont typeface="+mj-lt"/>
              <a:buAutoNum type="arabicPeriod" startAt="3"/>
            </a:pPr>
            <a:r>
              <a:rPr lang="en-US" sz="2000" b="1" dirty="0" smtClean="0"/>
              <a:t>Material</a:t>
            </a:r>
            <a:r>
              <a:rPr lang="en-US" sz="2000" b="1" dirty="0"/>
              <a:t>:</a:t>
            </a:r>
            <a:r>
              <a:rPr lang="en-US" sz="2000" dirty="0"/>
              <a:t> factors stemming from input materials or data</a:t>
            </a:r>
          </a:p>
          <a:p>
            <a:pPr marL="596612" lvl="1" indent="-149484"/>
            <a:r>
              <a:rPr lang="en-US" sz="1800" dirty="0"/>
              <a:t>Missing, incorrect or outdated </a:t>
            </a:r>
            <a:r>
              <a:rPr lang="en-US" sz="1800" dirty="0" smtClean="0"/>
              <a:t>data</a:t>
            </a:r>
          </a:p>
          <a:p>
            <a:pPr marL="596612" lvl="1" indent="-149484"/>
            <a:r>
              <a:rPr lang="en-US" sz="1800" dirty="0"/>
              <a:t>E.g. Incorrect data leading to a wrong </a:t>
            </a:r>
            <a:r>
              <a:rPr lang="en-US" sz="1800" dirty="0" smtClean="0"/>
              <a:t>decision</a:t>
            </a:r>
          </a:p>
          <a:p>
            <a:pPr marL="447128" lvl="1" indent="0">
              <a:buNone/>
            </a:pPr>
            <a:endParaRPr lang="en-US" sz="1800" dirty="0" smtClean="0"/>
          </a:p>
          <a:p>
            <a:pPr marL="380985" indent="-380985">
              <a:buFont typeface="+mj-lt"/>
              <a:buAutoNum type="arabicPeriod" startAt="4"/>
            </a:pPr>
            <a:r>
              <a:rPr lang="en-US" sz="2000" b="1" dirty="0"/>
              <a:t>Man: </a:t>
            </a:r>
            <a:r>
              <a:rPr lang="en-US" sz="2000" dirty="0"/>
              <a:t>factors stemming from wrong assessments or incorrect performance of steps attributable to:</a:t>
            </a:r>
          </a:p>
          <a:p>
            <a:pPr marL="596612" lvl="1" indent="-149484"/>
            <a:r>
              <a:rPr lang="en-US" sz="1800" dirty="0"/>
              <a:t>Lack of training and clear instructions</a:t>
            </a:r>
          </a:p>
          <a:p>
            <a:pPr marL="596612" lvl="1" indent="-149484"/>
            <a:r>
              <a:rPr lang="en-US" sz="1800" dirty="0"/>
              <a:t>Lack of motivation</a:t>
            </a:r>
          </a:p>
          <a:p>
            <a:pPr marL="596612" lvl="1" indent="-149484"/>
            <a:r>
              <a:rPr lang="en-US" sz="1800" dirty="0"/>
              <a:t>Too high demands towards process </a:t>
            </a:r>
            <a:r>
              <a:rPr lang="en-US" sz="1800" dirty="0" smtClean="0"/>
              <a:t>workers</a:t>
            </a:r>
          </a:p>
          <a:p>
            <a:pPr marL="596612" lvl="1" indent="-149484"/>
            <a:r>
              <a:rPr lang="en-US" sz="1800" dirty="0"/>
              <a:t>E.g. A claims handler accepting a claim even though the data in the claim and the rules used for assessing the claim require that the claim be rejected</a:t>
            </a:r>
            <a:r>
              <a:rPr lang="en-US" sz="1800" dirty="0" smtClean="0"/>
              <a:t>.</a:t>
            </a:r>
            <a:endParaRPr lang="en-US" sz="18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causes: Six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E539D-8AB8-485C-BFEF-50E8D5427D32}" type="slidenum"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</a:t>
            </a:fld>
            <a:endParaRPr lang="en-A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79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80985" indent="-380985">
              <a:buFont typeface="+mj-lt"/>
              <a:buAutoNum type="arabicPeriod" startAt="5"/>
            </a:pPr>
            <a:r>
              <a:rPr lang="en-US" sz="2000" b="1" dirty="0" smtClean="0"/>
              <a:t>Measurement</a:t>
            </a:r>
            <a:r>
              <a:rPr lang="en-US" sz="2000" b="1" dirty="0"/>
              <a:t>: </a:t>
            </a:r>
            <a:r>
              <a:rPr lang="en-US" sz="2000" dirty="0"/>
              <a:t>factors stemming from reliance on:</a:t>
            </a:r>
          </a:p>
          <a:p>
            <a:pPr marL="596612" lvl="1" indent="-149484"/>
            <a:r>
              <a:rPr lang="en-US" sz="1800" dirty="0"/>
              <a:t>Inaccurate estimations</a:t>
            </a:r>
          </a:p>
          <a:p>
            <a:pPr marL="596612" lvl="1" indent="-149484"/>
            <a:r>
              <a:rPr lang="en-US" sz="1800" dirty="0" smtClean="0"/>
              <a:t>Miscalculations</a:t>
            </a:r>
          </a:p>
          <a:p>
            <a:pPr marL="596612" lvl="1" indent="-149484"/>
            <a:r>
              <a:rPr lang="en-US" sz="1800" dirty="0"/>
              <a:t>E.g. The amount to be paid to the customer is miscalculated due to an inaccurate estimation of the damages being claimed </a:t>
            </a:r>
            <a:endParaRPr lang="en-US" sz="1800" dirty="0" smtClean="0"/>
          </a:p>
          <a:p>
            <a:pPr marL="596612" lvl="1" indent="-149484"/>
            <a:endParaRPr lang="en-US" sz="1800" dirty="0"/>
          </a:p>
          <a:p>
            <a:pPr marL="380985" indent="-380985">
              <a:buFont typeface="+mj-lt"/>
              <a:buAutoNum type="arabicPeriod" startAt="6"/>
            </a:pPr>
            <a:r>
              <a:rPr lang="en-US" sz="2000" b="1" dirty="0"/>
              <a:t>Milieu: </a:t>
            </a:r>
            <a:r>
              <a:rPr lang="en-US" sz="2000" dirty="0"/>
              <a:t>factors outside the scope of the process</a:t>
            </a:r>
          </a:p>
          <a:p>
            <a:pPr marL="596612" lvl="1" indent="-149484"/>
            <a:r>
              <a:rPr lang="en-US" sz="1800" dirty="0"/>
              <a:t>Delays caused because of unresponsive external actors</a:t>
            </a:r>
          </a:p>
          <a:p>
            <a:pPr marL="596612" lvl="1" indent="-149484"/>
            <a:r>
              <a:rPr lang="en-US" sz="1800" dirty="0"/>
              <a:t>Sudden increases of workload due to special </a:t>
            </a:r>
            <a:r>
              <a:rPr lang="en-US" sz="1800" dirty="0" smtClean="0"/>
              <a:t>circumstances</a:t>
            </a:r>
          </a:p>
          <a:p>
            <a:pPr marL="596612" lvl="1" indent="-149484"/>
            <a:r>
              <a:rPr lang="en-US" sz="1800" dirty="0"/>
              <a:t>E.g. Handling insurance claims for car accidents. This process depends partly on data extracted from police reports that contains  missing </a:t>
            </a:r>
            <a:r>
              <a:rPr lang="en-US" sz="1800" dirty="0" smtClean="0"/>
              <a:t>details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causes: Six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E539D-8AB8-485C-BFEF-50E8D5427D32}" type="slidenum"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</a:t>
            </a:fld>
            <a:endParaRPr lang="en-A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4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Cause-effect diagram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example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073" y="997683"/>
            <a:ext cx="6435623" cy="455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3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67" dirty="0"/>
              <a:t>Pharmacy prescription process (Exercise 1.6)</a:t>
            </a:r>
          </a:p>
          <a:p>
            <a:pPr lvl="1"/>
            <a:r>
              <a:rPr lang="en-US" sz="1833" dirty="0"/>
              <a:t>Select one of the previously identified issues and analyze it using a why-why diagram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7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-why diagram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1867" y="1223324"/>
            <a:ext cx="8424333" cy="3387989"/>
          </a:xfrm>
        </p:spPr>
        <p:txBody>
          <a:bodyPr>
            <a:noAutofit/>
          </a:bodyPr>
          <a:lstStyle/>
          <a:p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The basic idea is to recursively ask the question: Why has something happened? </a:t>
            </a:r>
            <a:endParaRPr lang="en-US" sz="1800" dirty="0">
              <a:latin typeface="+mj-lt"/>
              <a:ea typeface="ＭＳ Ｐゴシック" charset="0"/>
              <a:cs typeface="ＭＳ Ｐゴシック" charset="0"/>
            </a:endParaRPr>
          </a:p>
          <a:p>
            <a:r>
              <a:rPr lang="en-US" sz="1800" dirty="0" smtClean="0">
                <a:latin typeface="+mj-lt"/>
                <a:ea typeface="ＭＳ Ｐゴシック" charset="0"/>
                <a:cs typeface="ＭＳ Ｐゴシック" charset="0"/>
              </a:rPr>
              <a:t>First </a:t>
            </a: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define an issue</a:t>
            </a:r>
          </a:p>
          <a:p>
            <a:pPr lvl="1"/>
            <a:r>
              <a:rPr lang="en-US" sz="1800" dirty="0" smtClean="0">
                <a:latin typeface="+mj-lt"/>
                <a:ea typeface="ＭＳ Ｐゴシック" charset="0"/>
                <a:cs typeface="ＭＳ Ｐゴシック" charset="0"/>
              </a:rPr>
              <a:t>The issue is become the </a:t>
            </a: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root of </a:t>
            </a:r>
            <a:r>
              <a:rPr lang="en-US" sz="1800" dirty="0" smtClean="0">
                <a:latin typeface="+mj-lt"/>
                <a:ea typeface="ＭＳ Ｐゴシック" charset="0"/>
                <a:cs typeface="ＭＳ Ｐゴシック" charset="0"/>
              </a:rPr>
              <a:t>a tree.</a:t>
            </a:r>
          </a:p>
          <a:p>
            <a:pPr lvl="1"/>
            <a:r>
              <a:rPr lang="en-US" sz="1800" dirty="0" smtClean="0">
                <a:latin typeface="+mj-lt"/>
                <a:ea typeface="ＭＳ Ｐゴシック" charset="0"/>
                <a:cs typeface="ＭＳ Ｐゴシック" charset="0"/>
              </a:rPr>
              <a:t>Then </a:t>
            </a: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at each level the following questions are asked: “Why does this happen?” and “What are the main sub-issues that may lead to this issue</a:t>
            </a:r>
            <a:r>
              <a:rPr lang="en-US" sz="1800" dirty="0" smtClean="0">
                <a:latin typeface="+mj-lt"/>
                <a:ea typeface="ＭＳ Ｐゴシック" charset="0"/>
                <a:cs typeface="ＭＳ Ｐゴシック" charset="0"/>
              </a:rPr>
              <a:t>?”</a:t>
            </a:r>
          </a:p>
          <a:p>
            <a:pPr lvl="1"/>
            <a:r>
              <a:rPr lang="en-US" sz="1800" dirty="0" smtClean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Possible factors are then </a:t>
            </a:r>
            <a:r>
              <a:rPr lang="en-US" sz="1800" dirty="0" smtClean="0">
                <a:latin typeface="+mj-lt"/>
                <a:ea typeface="ＭＳ Ｐゴシック" charset="0"/>
                <a:cs typeface="ＭＳ Ｐゴシック" charset="0"/>
              </a:rPr>
              <a:t>identified</a:t>
            </a:r>
          </a:p>
          <a:p>
            <a:pPr lvl="2"/>
            <a:r>
              <a:rPr lang="en-US" sz="1800" dirty="0" smtClean="0">
                <a:latin typeface="+mj-lt"/>
                <a:ea typeface="ＭＳ Ｐゴシック" charset="0"/>
                <a:cs typeface="ＭＳ Ｐゴシック" charset="0"/>
              </a:rPr>
              <a:t>Each </a:t>
            </a: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of these factors is then analyzed using the same </a:t>
            </a:r>
            <a:r>
              <a:rPr lang="en-US" sz="1800" dirty="0" smtClean="0">
                <a:latin typeface="+mj-lt"/>
                <a:ea typeface="ＭＳ Ｐゴシック" charset="0"/>
                <a:cs typeface="ＭＳ Ｐゴシック" charset="0"/>
              </a:rPr>
              <a:t>questions</a:t>
            </a:r>
          </a:p>
          <a:p>
            <a:pPr lvl="1"/>
            <a:r>
              <a:rPr lang="en-US" sz="1800" dirty="0" smtClean="0">
                <a:latin typeface="+mj-lt"/>
                <a:ea typeface="ＭＳ Ｐゴシック" charset="0"/>
                <a:cs typeface="ＭＳ Ｐゴシック" charset="0"/>
              </a:rPr>
              <a:t>When </a:t>
            </a: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getting down in the tree (e.g. to levels 3 or 4) it is recommended to start focusing on factors that can be </a:t>
            </a:r>
            <a:r>
              <a:rPr lang="en-US" sz="1800" dirty="0" smtClean="0">
                <a:latin typeface="+mj-lt"/>
                <a:ea typeface="ＭＳ Ｐゴシック" charset="0"/>
                <a:cs typeface="ＭＳ Ｐゴシック" charset="0"/>
              </a:rPr>
              <a:t>resolved</a:t>
            </a:r>
          </a:p>
          <a:p>
            <a:pPr lvl="2"/>
            <a:r>
              <a:rPr lang="en-US" sz="1800" dirty="0" smtClean="0">
                <a:latin typeface="+mj-lt"/>
                <a:ea typeface="ＭＳ Ｐゴシック" charset="0"/>
                <a:cs typeface="ＭＳ Ｐゴシック" charset="0"/>
              </a:rPr>
              <a:t>Something that can </a:t>
            </a: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be done to change </a:t>
            </a:r>
            <a:r>
              <a:rPr lang="en-US" sz="1800" dirty="0" smtClean="0">
                <a:latin typeface="+mj-lt"/>
                <a:ea typeface="ＭＳ Ｐゴシック" charset="0"/>
                <a:cs typeface="ＭＳ Ｐゴシック" charset="0"/>
              </a:rPr>
              <a:t>them</a:t>
            </a:r>
          </a:p>
          <a:p>
            <a:pPr lvl="2"/>
            <a:r>
              <a:rPr lang="en-US" sz="1800" dirty="0" smtClean="0">
                <a:latin typeface="+mj-lt"/>
                <a:ea typeface="ＭＳ Ｐゴシック" charset="0"/>
                <a:cs typeface="ＭＳ Ｐゴシック" charset="0"/>
              </a:rPr>
              <a:t>The </a:t>
            </a:r>
            <a:r>
              <a:rPr lang="en-US" sz="1800" dirty="0">
                <a:latin typeface="+mj-lt"/>
                <a:ea typeface="ＭＳ Ｐゴシック" charset="0"/>
                <a:cs typeface="ＭＳ Ｐゴシック" charset="0"/>
              </a:rPr>
              <a:t>leaves of the tree should correspond to factors that are </a:t>
            </a:r>
            <a:r>
              <a:rPr lang="en-US" sz="1800" dirty="0" smtClean="0">
                <a:latin typeface="+mj-lt"/>
                <a:ea typeface="ＭＳ Ｐゴシック" charset="0"/>
                <a:cs typeface="ＭＳ Ｐゴシック" charset="0"/>
              </a:rPr>
              <a:t>fundamental</a:t>
            </a:r>
          </a:p>
          <a:p>
            <a:pPr lvl="3"/>
            <a:r>
              <a:rPr lang="en-US" sz="1600" dirty="0" smtClean="0">
                <a:latin typeface="+mj-lt"/>
                <a:ea typeface="ＭＳ Ｐゴシック" charset="0"/>
                <a:cs typeface="ＭＳ Ｐゴシック" charset="0"/>
              </a:rPr>
              <a:t>Cannot </a:t>
            </a:r>
            <a:r>
              <a:rPr lang="en-US" sz="1600" dirty="0">
                <a:latin typeface="+mj-lt"/>
                <a:ea typeface="ＭＳ Ｐゴシック" charset="0"/>
                <a:cs typeface="ＭＳ Ｐゴシック" charset="0"/>
              </a:rPr>
              <a:t>be explained in terms of other </a:t>
            </a:r>
            <a:r>
              <a:rPr lang="en-US" sz="1600" dirty="0" smtClean="0">
                <a:latin typeface="+mj-lt"/>
                <a:ea typeface="ＭＳ Ｐゴシック" charset="0"/>
                <a:cs typeface="ＭＳ Ｐゴシック" charset="0"/>
              </a:rPr>
              <a:t>factors</a:t>
            </a:r>
          </a:p>
          <a:p>
            <a:pPr lvl="3"/>
            <a:r>
              <a:rPr lang="en-US" sz="1600" dirty="0" smtClean="0">
                <a:latin typeface="+mj-lt"/>
                <a:ea typeface="ＭＳ Ｐゴシック" charset="0"/>
                <a:cs typeface="ＭＳ Ｐゴシック" charset="0"/>
              </a:rPr>
              <a:t>These factors are </a:t>
            </a:r>
            <a:r>
              <a:rPr lang="en-US" sz="1600" dirty="0">
                <a:latin typeface="+mj-lt"/>
                <a:ea typeface="ＭＳ Ｐゴシック" charset="0"/>
                <a:cs typeface="ＭＳ Ｐゴシック" charset="0"/>
              </a:rPr>
              <a:t>called root </a:t>
            </a:r>
            <a:r>
              <a:rPr lang="en-US" sz="1600" dirty="0" smtClean="0">
                <a:latin typeface="+mj-lt"/>
                <a:ea typeface="ＭＳ Ｐゴシック" charset="0"/>
                <a:cs typeface="ＭＳ Ｐゴシック" charset="0"/>
              </a:rPr>
              <a:t>causes  and thus </a:t>
            </a:r>
            <a:r>
              <a:rPr lang="en-US" sz="1600" dirty="0">
                <a:latin typeface="+mj-lt"/>
                <a:ea typeface="ＭＳ Ｐゴシック" charset="0"/>
                <a:cs typeface="ＭＳ Ｐゴシック" charset="0"/>
              </a:rPr>
              <a:t>should </a:t>
            </a:r>
            <a:r>
              <a:rPr lang="en-US" sz="1600" dirty="0" smtClean="0">
                <a:latin typeface="+mj-lt"/>
                <a:ea typeface="ＭＳ Ｐゴシック" charset="0"/>
                <a:cs typeface="ＭＳ Ｐゴシック" charset="0"/>
              </a:rPr>
              <a:t>be </a:t>
            </a:r>
            <a:r>
              <a:rPr lang="en-US" sz="1600" dirty="0">
                <a:latin typeface="+mj-lt"/>
                <a:ea typeface="ＭＳ Ｐゴシック" charset="0"/>
                <a:cs typeface="ＭＳ Ｐゴシック" charset="0"/>
              </a:rPr>
              <a:t>eliminated or </a:t>
            </a:r>
            <a:r>
              <a:rPr lang="en-US" sz="1600" dirty="0" smtClean="0">
                <a:latin typeface="+mj-lt"/>
                <a:ea typeface="ＭＳ Ｐゴシック" charset="0"/>
                <a:cs typeface="ＭＳ Ｐゴシック" charset="0"/>
              </a:rPr>
              <a:t>mitigated</a:t>
            </a:r>
            <a:endParaRPr lang="en-US" sz="1800" dirty="0" smtClean="0">
              <a:latin typeface="+mj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85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-why diagram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70934" y="2137506"/>
            <a:ext cx="15407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Five levels of nesting</a:t>
            </a:r>
          </a:p>
          <a:p>
            <a:pPr algn="ctr"/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“Five Why’s”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533" y="1540933"/>
            <a:ext cx="4701160" cy="3921724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05331" y="1062451"/>
            <a:ext cx="7133339" cy="3387989"/>
          </a:xfrm>
        </p:spPr>
        <p:txBody>
          <a:bodyPr>
            <a:normAutofit/>
          </a:bodyPr>
          <a:lstStyle/>
          <a:p>
            <a:endParaRPr lang="en-US" sz="1667" dirty="0">
              <a:latin typeface="+mj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88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Why-why diagram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example (</a:t>
            </a:r>
            <a:r>
              <a:rPr lang="en-US" dirty="0">
                <a:ea typeface="ＭＳ Ｐゴシック" charset="0"/>
                <a:cs typeface="ＭＳ Ｐゴシック" charset="0"/>
              </a:rPr>
              <a:t>E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quipment </a:t>
            </a:r>
            <a:r>
              <a:rPr lang="en-US" dirty="0">
                <a:ea typeface="ＭＳ Ｐゴシック" charset="0"/>
                <a:cs typeface="ＭＳ Ｐゴシック" charset="0"/>
              </a:rPr>
              <a:t>rental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process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BuildIT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)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89467" y="1274126"/>
            <a:ext cx="8686800" cy="3387989"/>
          </a:xfrm>
        </p:spPr>
        <p:txBody>
          <a:bodyPr>
            <a:noAutofit/>
          </a:bodyPr>
          <a:lstStyle/>
          <a:p>
            <a:r>
              <a:rPr lang="en-US" sz="2800" b="1" dirty="0"/>
              <a:t>Issue 1 </a:t>
            </a:r>
            <a:r>
              <a:rPr lang="en-US" sz="2800" dirty="0"/>
              <a:t>Site engineers sometimes reject delivered equipment, why?</a:t>
            </a:r>
          </a:p>
          <a:p>
            <a:pPr lvl="1"/>
            <a:r>
              <a:rPr lang="en-US" sz="2400" dirty="0"/>
              <a:t>Wrong equipment is delivered, why?</a:t>
            </a:r>
          </a:p>
          <a:p>
            <a:pPr lvl="2"/>
            <a:r>
              <a:rPr lang="en-US" sz="2400" dirty="0" smtClean="0"/>
              <a:t>Miscommunication </a:t>
            </a:r>
            <a:r>
              <a:rPr lang="en-US" sz="2400" dirty="0"/>
              <a:t>between site engineer and clerk, why?</a:t>
            </a:r>
          </a:p>
          <a:p>
            <a:pPr lvl="3"/>
            <a:r>
              <a:rPr lang="en-US" sz="1800" dirty="0" smtClean="0"/>
              <a:t>site </a:t>
            </a:r>
            <a:r>
              <a:rPr lang="en-US" sz="1800" dirty="0"/>
              <a:t>engineer provides only brief/inaccurate description of what they want</a:t>
            </a:r>
          </a:p>
          <a:p>
            <a:pPr lvl="3"/>
            <a:r>
              <a:rPr lang="en-US" sz="1800" dirty="0" smtClean="0"/>
              <a:t>site </a:t>
            </a:r>
            <a:r>
              <a:rPr lang="en-US" sz="1800" dirty="0"/>
              <a:t>engineer does not (always) see the supplier catalogs when making a </a:t>
            </a:r>
            <a:r>
              <a:rPr lang="en-US" sz="1800" dirty="0" smtClean="0"/>
              <a:t>request and </a:t>
            </a:r>
            <a:r>
              <a:rPr lang="en-US" sz="1800" dirty="0"/>
              <a:t>does not communicate with the supplier, why?</a:t>
            </a:r>
          </a:p>
          <a:p>
            <a:pPr lvl="4"/>
            <a:r>
              <a:rPr lang="en-US" sz="1800" dirty="0" smtClean="0"/>
              <a:t>site </a:t>
            </a:r>
            <a:r>
              <a:rPr lang="en-US" sz="1800" dirty="0"/>
              <a:t>engineer generally does not have Internet connectivity</a:t>
            </a:r>
          </a:p>
          <a:p>
            <a:pPr lvl="3"/>
            <a:r>
              <a:rPr lang="en-US" sz="1800" dirty="0" smtClean="0"/>
              <a:t>site </a:t>
            </a:r>
            <a:r>
              <a:rPr lang="en-US" sz="1800" dirty="0"/>
              <a:t>engineer does not check the choice of equipment made by the clerk</a:t>
            </a:r>
          </a:p>
          <a:p>
            <a:pPr lvl="2"/>
            <a:r>
              <a:rPr lang="en-US" sz="2400" dirty="0" smtClean="0"/>
              <a:t>equipment </a:t>
            </a:r>
            <a:r>
              <a:rPr lang="en-US" sz="2400" dirty="0"/>
              <a:t>descriptions in supplier’s catalog not accurate</a:t>
            </a:r>
          </a:p>
        </p:txBody>
      </p:sp>
    </p:spTree>
    <p:extLst>
      <p:ext uri="{BB962C8B-B14F-4D97-AF65-F5344CB8AC3E}">
        <p14:creationId xmlns:p14="http://schemas.microsoft.com/office/powerpoint/2010/main" val="14016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Why-why diagram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example (</a:t>
            </a:r>
            <a:r>
              <a:rPr lang="en-US" dirty="0">
                <a:ea typeface="ＭＳ Ｐゴシック" charset="0"/>
                <a:cs typeface="ＭＳ Ｐゴシック" charset="0"/>
              </a:rPr>
              <a:t>E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quipment </a:t>
            </a:r>
            <a:r>
              <a:rPr lang="en-US" dirty="0">
                <a:ea typeface="ＭＳ Ｐゴシック" charset="0"/>
                <a:cs typeface="ＭＳ Ｐゴシック" charset="0"/>
              </a:rPr>
              <a:t>rental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process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BuildIT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)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89467" y="1274126"/>
            <a:ext cx="8686800" cy="3387989"/>
          </a:xfrm>
        </p:spPr>
        <p:txBody>
          <a:bodyPr>
            <a:noAutofit/>
          </a:bodyPr>
          <a:lstStyle/>
          <a:p>
            <a:r>
              <a:rPr lang="en-US" sz="2400" b="1" dirty="0"/>
              <a:t>Issue 2 </a:t>
            </a:r>
            <a:r>
              <a:rPr lang="en-US" sz="2400" dirty="0"/>
              <a:t>Site engineers keep equipment longer than needed via deadline </a:t>
            </a:r>
            <a:r>
              <a:rPr lang="en-US" sz="2400" dirty="0" smtClean="0"/>
              <a:t>extensions, why</a:t>
            </a:r>
            <a:r>
              <a:rPr lang="en-US" sz="2400" dirty="0"/>
              <a:t>?</a:t>
            </a:r>
          </a:p>
          <a:p>
            <a:pPr lvl="1"/>
            <a:r>
              <a:rPr lang="en-US" sz="2400" dirty="0"/>
              <a:t>Site engineer fears that equipment will not be available later when needed, why</a:t>
            </a:r>
            <a:r>
              <a:rPr lang="en-US" sz="2400" dirty="0" smtClean="0"/>
              <a:t>?</a:t>
            </a:r>
          </a:p>
          <a:p>
            <a:pPr lvl="2"/>
            <a:r>
              <a:rPr lang="en-US" sz="2400" dirty="0"/>
              <a:t>T</a:t>
            </a:r>
            <a:r>
              <a:rPr lang="en-US" sz="2400" dirty="0" smtClean="0"/>
              <a:t>ime </a:t>
            </a:r>
            <a:r>
              <a:rPr lang="en-US" sz="2400" dirty="0"/>
              <a:t>between request and delivery too long, why?</a:t>
            </a:r>
          </a:p>
          <a:p>
            <a:pPr lvl="3"/>
            <a:r>
              <a:rPr lang="en-US" sz="2000" dirty="0" smtClean="0"/>
              <a:t>Excessive </a:t>
            </a:r>
            <a:r>
              <a:rPr lang="en-US" sz="2000" dirty="0"/>
              <a:t>time spent in finding a suitable equipment and approving the </a:t>
            </a:r>
            <a:r>
              <a:rPr lang="en-US" sz="2000" dirty="0" smtClean="0"/>
              <a:t>request, </a:t>
            </a:r>
            <a:r>
              <a:rPr lang="en-US" sz="2400" dirty="0" smtClean="0"/>
              <a:t>why</a:t>
            </a:r>
            <a:r>
              <a:rPr lang="en-US" sz="2400" dirty="0"/>
              <a:t>?</a:t>
            </a:r>
          </a:p>
          <a:p>
            <a:pPr lvl="4"/>
            <a:r>
              <a:rPr lang="en-US" sz="2000" dirty="0" smtClean="0"/>
              <a:t>time </a:t>
            </a:r>
            <a:r>
              <a:rPr lang="en-US" sz="2000" dirty="0"/>
              <a:t>spent by clerk contacting possibly multiple suppliers sequentially</a:t>
            </a:r>
          </a:p>
          <a:p>
            <a:pPr lvl="4"/>
            <a:r>
              <a:rPr lang="en-US" sz="2000" dirty="0" smtClean="0"/>
              <a:t>time </a:t>
            </a:r>
            <a:r>
              <a:rPr lang="en-US" sz="2000" dirty="0"/>
              <a:t>spent waiting for works engineer to check the requests</a:t>
            </a:r>
          </a:p>
        </p:txBody>
      </p:sp>
    </p:spTree>
    <p:extLst>
      <p:ext uri="{BB962C8B-B14F-4D97-AF65-F5344CB8AC3E}">
        <p14:creationId xmlns:p14="http://schemas.microsoft.com/office/powerpoint/2010/main" val="291574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1143000" y="127000"/>
            <a:ext cx="6858000" cy="9525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t-EE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5855" y="1221149"/>
            <a:ext cx="7480857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defTabSz="914306">
              <a:spcAft>
                <a:spcPts val="600"/>
              </a:spcAft>
              <a:buClr>
                <a:schemeClr val="accent2">
                  <a:lumMod val="90000"/>
                  <a:lumOff val="10000"/>
                </a:schemeClr>
              </a:buClr>
              <a:buFont typeface="Wingdings" charset="2"/>
              <a:buChar char="§"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Analyzing business processes is both an art and a science. </a:t>
            </a:r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723900" lvl="1" indent="-266700" defTabSz="914306">
              <a:spcAft>
                <a:spcPts val="600"/>
              </a:spcAft>
              <a:buClr>
                <a:schemeClr val="accent2">
                  <a:lumMod val="90000"/>
                  <a:lumOff val="10000"/>
                </a:schemeClr>
              </a:buClr>
              <a:buFont typeface="Wingdings" charset="2"/>
              <a:buChar char="§"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Qualitative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analysis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is the artistic side of process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analysis</a:t>
            </a:r>
          </a:p>
          <a:p>
            <a:pPr marL="723900" lvl="1" indent="-266700" defTabSz="914306">
              <a:spcAft>
                <a:spcPts val="600"/>
              </a:spcAft>
              <a:buClr>
                <a:schemeClr val="accent2">
                  <a:lumMod val="90000"/>
                  <a:lumOff val="10000"/>
                </a:schemeClr>
              </a:buClr>
              <a:buFont typeface="Wingdings" charset="2"/>
              <a:buChar char="§"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There is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no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single way of producing a good process analysis</a:t>
            </a:r>
          </a:p>
          <a:p>
            <a:pPr marL="1181100" lvl="2" indent="-266700" defTabSz="914306">
              <a:spcAft>
                <a:spcPts val="600"/>
              </a:spcAft>
              <a:buClr>
                <a:schemeClr val="accent2">
                  <a:lumMod val="90000"/>
                  <a:lumOff val="10000"/>
                </a:schemeClr>
              </a:buClr>
              <a:buFont typeface="Wingdings" charset="2"/>
              <a:buChar char="§"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Rather a range of principles and techniques that tell us what practices typically lead to a “good” process analysis.</a:t>
            </a:r>
          </a:p>
        </p:txBody>
      </p:sp>
    </p:spTree>
    <p:extLst>
      <p:ext uri="{BB962C8B-B14F-4D97-AF65-F5344CB8AC3E}">
        <p14:creationId xmlns:p14="http://schemas.microsoft.com/office/powerpoint/2010/main" val="407218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Why-why diagram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example (</a:t>
            </a:r>
            <a:r>
              <a:rPr lang="en-US" dirty="0">
                <a:ea typeface="ＭＳ Ｐゴシック" charset="0"/>
                <a:cs typeface="ＭＳ Ｐゴシック" charset="0"/>
              </a:rPr>
              <a:t>E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quipment </a:t>
            </a:r>
            <a:r>
              <a:rPr lang="en-US" dirty="0">
                <a:ea typeface="ＭＳ Ｐゴシック" charset="0"/>
                <a:cs typeface="ＭＳ Ｐゴシック" charset="0"/>
              </a:rPr>
              <a:t>rental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process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BuildIT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)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89467" y="1274126"/>
            <a:ext cx="8644466" cy="3387989"/>
          </a:xfrm>
        </p:spPr>
        <p:txBody>
          <a:bodyPr>
            <a:noAutofit/>
          </a:bodyPr>
          <a:lstStyle/>
          <a:p>
            <a:r>
              <a:rPr lang="en-US" sz="2000" b="1" dirty="0"/>
              <a:t>Issue 3 </a:t>
            </a:r>
            <a:r>
              <a:rPr lang="en-US" sz="2000" dirty="0" err="1"/>
              <a:t>BuildIT</a:t>
            </a:r>
            <a:r>
              <a:rPr lang="en-US" sz="2000" dirty="0"/>
              <a:t> often has to pay late payment fees to suppliers, why?</a:t>
            </a:r>
          </a:p>
          <a:p>
            <a:pPr lvl="1"/>
            <a:r>
              <a:rPr lang="en-US" sz="2000" dirty="0"/>
              <a:t>Time between invoice received by clerk and confirmation is too long, why?</a:t>
            </a:r>
          </a:p>
          <a:p>
            <a:pPr lvl="2"/>
            <a:r>
              <a:rPr lang="en-US" sz="2000" dirty="0" smtClean="0"/>
              <a:t>clerk </a:t>
            </a:r>
            <a:r>
              <a:rPr lang="en-US" sz="2000" dirty="0"/>
              <a:t>needs confirmation from site engineer, why?</a:t>
            </a:r>
          </a:p>
          <a:p>
            <a:pPr lvl="3"/>
            <a:r>
              <a:rPr lang="en-US" sz="1800" dirty="0" smtClean="0"/>
              <a:t>clerk </a:t>
            </a:r>
            <a:r>
              <a:rPr lang="en-US" sz="1800" dirty="0"/>
              <a:t>cannot assert when was the equipment delivered and picked-up, why?</a:t>
            </a:r>
          </a:p>
          <a:p>
            <a:pPr lvl="4"/>
            <a:r>
              <a:rPr lang="en-US" sz="1800" dirty="0" smtClean="0"/>
              <a:t>delivery </a:t>
            </a:r>
            <a:r>
              <a:rPr lang="en-US" sz="1800" dirty="0"/>
              <a:t>and pick-up of </a:t>
            </a:r>
            <a:r>
              <a:rPr lang="en-US" sz="1800" dirty="0" err="1"/>
              <a:t>equipments</a:t>
            </a:r>
            <a:r>
              <a:rPr lang="en-US" sz="1800" dirty="0"/>
              <a:t> are not recorded in a shared </a:t>
            </a:r>
            <a:r>
              <a:rPr lang="en-US" sz="1800" dirty="0" smtClean="0"/>
              <a:t>information </a:t>
            </a:r>
            <a:r>
              <a:rPr lang="en-US" sz="2000" dirty="0" smtClean="0"/>
              <a:t>system</a:t>
            </a:r>
            <a:endParaRPr lang="en-US" sz="2000" dirty="0"/>
          </a:p>
          <a:p>
            <a:pPr lvl="4"/>
            <a:r>
              <a:rPr lang="en-US" sz="1800" dirty="0" smtClean="0"/>
              <a:t>site </a:t>
            </a:r>
            <a:r>
              <a:rPr lang="en-US" sz="1800" dirty="0"/>
              <a:t>engineer can extend the equipment rental period without informing </a:t>
            </a:r>
            <a:r>
              <a:rPr lang="en-US" sz="1800" dirty="0" smtClean="0"/>
              <a:t>the clerk</a:t>
            </a:r>
            <a:endParaRPr lang="en-US" sz="1800" dirty="0"/>
          </a:p>
          <a:p>
            <a:pPr lvl="3"/>
            <a:r>
              <a:rPr lang="en-US" sz="1800" dirty="0" smtClean="0"/>
              <a:t>site </a:t>
            </a:r>
            <a:r>
              <a:rPr lang="en-US" sz="1800" dirty="0"/>
              <a:t>engineer takes too long to confirm the invoice, why?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3681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78594"/>
            <a:ext cx="6858000" cy="952500"/>
          </a:xfrm>
        </p:spPr>
        <p:txBody>
          <a:bodyPr>
            <a:normAutofit/>
          </a:bodyPr>
          <a:lstStyle/>
          <a:p>
            <a:r>
              <a:rPr lang="en-AU" sz="3600" dirty="0">
                <a:latin typeface="Arial" charset="0"/>
                <a:ea typeface="ＭＳ Ｐゴシック" charset="0"/>
                <a:cs typeface="ＭＳ Ｐゴシック" charset="0"/>
              </a:rPr>
              <a:t>Issue </a:t>
            </a:r>
            <a:r>
              <a:rPr lang="en-AU" sz="3600" dirty="0" smtClean="0">
                <a:latin typeface="Arial" charset="0"/>
                <a:ea typeface="ＭＳ Ｐゴシック" charset="0"/>
                <a:cs typeface="ＭＳ Ｐゴシック" charset="0"/>
              </a:rPr>
              <a:t>register</a:t>
            </a:r>
            <a:endParaRPr lang="en-AU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2667" y="1131094"/>
            <a:ext cx="8424333" cy="3929063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A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listing that provides a detailed analysis of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each issue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and its impact in the form of a table with a pre-defined set of fields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Complements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the output of root cause analysis by providing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a more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detailed analysis of individual issues and their impact</a:t>
            </a:r>
            <a:endParaRPr lang="en-AU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The purpose of the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issue register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is to </a:t>
            </a:r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Determine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how and to what extent each issue is impacting on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the performance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of the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process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impact of an issue can be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described</a:t>
            </a:r>
          </a:p>
          <a:p>
            <a:pPr lvl="2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Quantitatively, e.g. for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example in terms of time or money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lost</a:t>
            </a:r>
          </a:p>
          <a:p>
            <a:pPr lvl="2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Qualitatively, e.g. 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in terms of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perceived annoyance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to the customer </a:t>
            </a:r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Arial" charset="0"/>
                <a:ea typeface="ＭＳ Ｐゴシック" charset="0"/>
                <a:cs typeface="ＭＳ Ｐゴシック" charset="0"/>
              </a:rPr>
              <a:t>Purpose: to maintain, organize and prioritize perceived weaknesses of the process (issues)</a:t>
            </a:r>
            <a:endParaRPr lang="et-EE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123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latin typeface="Arial" charset="0"/>
                <a:ea typeface="ＭＳ Ｐゴシック" charset="0"/>
                <a:cs typeface="ＭＳ Ｐゴシック" charset="0"/>
              </a:rPr>
              <a:t>Can take the form of a </a:t>
            </a:r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table </a:t>
            </a:r>
            <a:r>
              <a:rPr lang="en-AU" dirty="0" smtClean="0">
                <a:latin typeface="Arial" charset="0"/>
                <a:ea typeface="ＭＳ Ｐゴシック" charset="0"/>
                <a:cs typeface="ＭＳ Ｐゴシック" charset="0"/>
              </a:rPr>
              <a:t>with:</a:t>
            </a:r>
            <a:endParaRPr lang="en-AU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AU" sz="1667" dirty="0">
                <a:latin typeface="Arial" charset="0"/>
                <a:ea typeface="ＭＳ Ｐゴシック" charset="0"/>
              </a:rPr>
              <a:t>Issue identifier</a:t>
            </a:r>
          </a:p>
          <a:p>
            <a:pPr lvl="1"/>
            <a:r>
              <a:rPr lang="en-AU" sz="1667" dirty="0">
                <a:latin typeface="Arial" charset="0"/>
                <a:ea typeface="ＭＳ Ｐゴシック" charset="0"/>
              </a:rPr>
              <a:t>Short name</a:t>
            </a:r>
          </a:p>
          <a:p>
            <a:pPr lvl="1"/>
            <a:r>
              <a:rPr lang="en-AU" sz="1667" dirty="0">
                <a:latin typeface="Arial" charset="0"/>
                <a:ea typeface="ＭＳ Ｐゴシック" charset="0"/>
              </a:rPr>
              <a:t>Description</a:t>
            </a:r>
          </a:p>
          <a:p>
            <a:pPr lvl="1"/>
            <a:r>
              <a:rPr lang="en-AU" sz="1667" dirty="0">
                <a:latin typeface="Arial" charset="0"/>
                <a:ea typeface="ＭＳ Ｐゴシック" charset="0"/>
              </a:rPr>
              <a:t>Assumptions</a:t>
            </a:r>
          </a:p>
          <a:p>
            <a:pPr lvl="1"/>
            <a:r>
              <a:rPr lang="en-AU" sz="1667" dirty="0">
                <a:latin typeface="Arial" charset="0"/>
                <a:ea typeface="ＭＳ Ｐゴシック" charset="0"/>
              </a:rPr>
              <a:t>Impact: Qualitative and Quantitative</a:t>
            </a:r>
          </a:p>
          <a:p>
            <a:pPr lvl="1"/>
            <a:r>
              <a:rPr lang="en-AU" sz="1667" dirty="0">
                <a:latin typeface="Arial" charset="0"/>
                <a:ea typeface="ＭＳ Ｐゴシック" charset="0"/>
              </a:rPr>
              <a:t>Possible improvement </a:t>
            </a:r>
            <a:r>
              <a:rPr lang="en-AU" sz="1667" dirty="0" smtClean="0">
                <a:latin typeface="Arial" charset="0"/>
                <a:ea typeface="ＭＳ Ｐゴシック" charset="0"/>
              </a:rPr>
              <a:t>actions</a:t>
            </a:r>
            <a:endParaRPr lang="en-AU" sz="1667" dirty="0">
              <a:latin typeface="Arial" charset="0"/>
              <a:ea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register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E539D-8AB8-485C-BFEF-50E8D5427D32}" type="slidenum"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32</a:t>
            </a:fld>
            <a:endParaRPr lang="en-A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8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404886"/>
              </p:ext>
            </p:extLst>
          </p:nvPr>
        </p:nvGraphicFramePr>
        <p:xfrm>
          <a:off x="1125489" y="1051973"/>
          <a:ext cx="7240557" cy="4464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an issue documentation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E539D-8AB8-485C-BFEF-50E8D5427D32}" type="slidenum"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33</a:t>
            </a:fld>
            <a:endParaRPr lang="en-A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4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Arial" charset="0"/>
                <a:ea typeface="ＭＳ Ｐゴシック" charset="0"/>
                <a:cs typeface="ＭＳ Ｐゴシック" charset="0"/>
              </a:rPr>
              <a:t>Issue </a:t>
            </a:r>
            <a:r>
              <a:rPr lang="en-AU" dirty="0" smtClean="0">
                <a:latin typeface="Arial" charset="0"/>
                <a:ea typeface="ＭＳ Ｐゴシック" charset="0"/>
                <a:cs typeface="ＭＳ Ｐゴシック" charset="0"/>
              </a:rPr>
              <a:t>Register Example</a:t>
            </a:r>
            <a:endParaRPr lang="en-US" dirty="0"/>
          </a:p>
        </p:txBody>
      </p:sp>
      <p:graphicFrame>
        <p:nvGraphicFramePr>
          <p:cNvPr id="666627" name="Group 3"/>
          <p:cNvGraphicFramePr>
            <a:graphicFrameLocks noGrp="1"/>
          </p:cNvGraphicFramePr>
          <p:nvPr>
            <p:extLst/>
          </p:nvPr>
        </p:nvGraphicFramePr>
        <p:xfrm>
          <a:off x="846892" y="1120633"/>
          <a:ext cx="7295977" cy="4143273"/>
        </p:xfrm>
        <a:graphic>
          <a:graphicData uri="http://schemas.openxmlformats.org/drawingml/2006/table">
            <a:tbl>
              <a:tblPr/>
              <a:tblGrid>
                <a:gridCol w="9780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63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393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76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46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15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A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103566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5000" marR="75000" marT="39006" marB="39006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Explanation</a:t>
                      </a:r>
                      <a:endParaRPr kumimoji="0" lang="en-A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103566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5000" marR="75000" marT="39006" marB="390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Assumptions</a:t>
                      </a:r>
                    </a:p>
                  </a:txBody>
                  <a:tcPr marL="75000" marR="75000" marT="39006" marB="390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Qualitative Impact</a:t>
                      </a:r>
                      <a:endParaRPr kumimoji="0" lang="en-A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103566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103566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5000" marR="75000" marT="39006" marB="390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Quantitative Impact</a:t>
                      </a:r>
                      <a:endParaRPr kumimoji="0" lang="en-A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103566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5000" marR="75000" marT="39006" marB="390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3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Equipment kept longer than needed</a:t>
                      </a:r>
                    </a:p>
                  </a:txBody>
                  <a:tcPr marL="75000" marR="75000" marT="39006" marB="390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Site engineers keep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equipment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longer than needed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via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deadline extensions</a:t>
                      </a:r>
                    </a:p>
                  </a:txBody>
                  <a:tcPr marL="75000" marR="75000" marT="39006" marB="390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3000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pieces of equipment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rented p.a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10% of cases,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equipment kept two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days longer than needed.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Rental cost is 100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per day</a:t>
                      </a:r>
                    </a:p>
                  </a:txBody>
                  <a:tcPr marL="75000" marR="75000" marT="39006" marB="390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5000" marR="75000" marT="39006" marB="390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0.1 × 3000 × 2 × 100 = 60,000 p.a.</a:t>
                      </a:r>
                    </a:p>
                  </a:txBody>
                  <a:tcPr marL="75000" marR="75000" marT="39006" marB="390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9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Rejected equipment</a:t>
                      </a:r>
                    </a:p>
                  </a:txBody>
                  <a:tcPr marL="75000" marR="75000" marT="39006" marB="390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Site engineers reject delivered equipment due to non-conformance to their specifications</a:t>
                      </a:r>
                    </a:p>
                  </a:txBody>
                  <a:tcPr marL="75000" marR="75000" marT="39006" marB="390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3000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pieces of equipment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rented p.a.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5% of them are rejected due to an internal mistake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For each equipment rejected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due to an internal mistake,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BuildIT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is billed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100.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5000" marR="75000" marT="39006" marB="390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Disrupted schedules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Employee stress and frustration</a:t>
                      </a:r>
                    </a:p>
                  </a:txBody>
                  <a:tcPr marL="75000" marR="75000" marT="39006" marB="390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3000 × 0.05 × 100 = 15,000 p.a.</a:t>
                      </a:r>
                    </a:p>
                  </a:txBody>
                  <a:tcPr marL="75000" marR="75000" marT="39006" marB="390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33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Late payment fees</a:t>
                      </a:r>
                    </a:p>
                  </a:txBody>
                  <a:tcPr marL="75000" marR="75000" marT="39006" marB="390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Late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payment fees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incurred because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invoices are not paid by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their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due date</a:t>
                      </a:r>
                    </a:p>
                  </a:txBody>
                  <a:tcPr marL="75000" marR="75000" marT="39006" marB="390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3000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pieces of equipment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rented p.a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.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Average rental time is 4 days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Rental cost is 100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per day.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Each rental leads to one invoice.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About 10% of invoices are paid late.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Penalty for late payment is 2%.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5000" marR="75000" marT="39006" marB="390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Poor reputation with suppliers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75000" marR="75000" marT="39006" marB="390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1B1B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0.1 × 3000 × 4 × 100 × 0.02 = 2400 p.a.</a:t>
                      </a:r>
                    </a:p>
                  </a:txBody>
                  <a:tcPr marL="75000" marR="75000" marT="39006" marB="390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6419" name="Rectangle 57"/>
          <p:cNvSpPr>
            <a:spLocks noChangeArrowheads="1"/>
          </p:cNvSpPr>
          <p:nvPr/>
        </p:nvSpPr>
        <p:spPr bwMode="auto">
          <a:xfrm>
            <a:off x="873125" y="3921109"/>
            <a:ext cx="151529" cy="30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000" tIns="39000" rIns="75000" bIns="39000" anchor="ctr">
            <a:spAutoFit/>
          </a:bodyPr>
          <a:lstStyle/>
          <a:p>
            <a:r>
              <a:rPr lang="de-DE" sz="750">
                <a:solidFill>
                  <a:srgbClr val="000000"/>
                </a:solidFill>
              </a:rPr>
              <a:t/>
            </a:r>
            <a:br>
              <a:rPr lang="de-DE" sz="750">
                <a:solidFill>
                  <a:srgbClr val="000000"/>
                </a:solidFill>
              </a:rPr>
            </a:br>
            <a:endParaRPr lang="de-DE" sz="75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81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Pareto chart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Useful to prioritize a collection of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issues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Bar chart where the height of the bar denotes the impact of each issue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Bars sorted by impact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Superposed curve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of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cumulative percentage impact</a:t>
            </a:r>
          </a:p>
        </p:txBody>
      </p:sp>
    </p:spTree>
    <p:extLst>
      <p:ext uri="{BB962C8B-B14F-4D97-AF65-F5344CB8AC3E}">
        <p14:creationId xmlns:p14="http://schemas.microsoft.com/office/powerpoint/2010/main" val="314111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143000" y="63500"/>
            <a:ext cx="6858000" cy="9525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Pareto chart example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245" y="1166506"/>
            <a:ext cx="6799483" cy="443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5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4613"/>
            <a:ext cx="8509000" cy="3859212"/>
          </a:xfrm>
        </p:spPr>
        <p:txBody>
          <a:bodyPr>
            <a:noAutofit/>
          </a:bodyPr>
          <a:lstStyle/>
          <a:p>
            <a:r>
              <a:rPr lang="en-US" sz="2000" dirty="0"/>
              <a:t>Let us consider again the equipment rental process. This time we </a:t>
            </a:r>
            <a:r>
              <a:rPr lang="en-US" sz="2000" dirty="0" smtClean="0"/>
              <a:t>take the </a:t>
            </a:r>
            <a:r>
              <a:rPr lang="en-US" sz="2000" dirty="0"/>
              <a:t>perspective of the site engineer, whose goal is to have the required </a:t>
            </a:r>
            <a:r>
              <a:rPr lang="en-US" sz="2000" dirty="0" smtClean="0"/>
              <a:t>equipment available </a:t>
            </a:r>
            <a:r>
              <a:rPr lang="en-US" sz="2000" dirty="0"/>
              <a:t>on site when needed. From this perspective, the main issue is that in </a:t>
            </a:r>
            <a:r>
              <a:rPr lang="en-US" sz="2000" dirty="0" smtClean="0"/>
              <a:t>about 10 </a:t>
            </a:r>
            <a:r>
              <a:rPr lang="en-US" sz="2000" dirty="0"/>
              <a:t>% of cases, the requested equipment is not available on site the day when </a:t>
            </a:r>
            <a:r>
              <a:rPr lang="en-US" sz="2000" dirty="0" smtClean="0"/>
              <a:t>it is </a:t>
            </a:r>
            <a:r>
              <a:rPr lang="en-US" sz="2000" dirty="0"/>
              <a:t>required. When this happens, the site engineer contacts the suppliers directly </a:t>
            </a:r>
            <a:r>
              <a:rPr lang="en-US" sz="2000" dirty="0" smtClean="0"/>
              <a:t>to resolve </a:t>
            </a:r>
            <a:r>
              <a:rPr lang="en-US" sz="2000" dirty="0"/>
              <a:t>the issue, but still, resolving the issue may take several days. It is </a:t>
            </a:r>
            <a:r>
              <a:rPr lang="en-US" sz="2000" dirty="0" smtClean="0"/>
              <a:t>estimated that </a:t>
            </a:r>
            <a:r>
              <a:rPr lang="en-US" sz="2000" dirty="0"/>
              <a:t>each such delay costs € 400 per day to </a:t>
            </a:r>
            <a:r>
              <a:rPr lang="en-US" sz="2000" dirty="0" err="1"/>
              <a:t>BuildIT</a:t>
            </a:r>
            <a:r>
              <a:rPr lang="en-US" sz="2000" dirty="0"/>
              <a:t>. By inspecting a random </a:t>
            </a:r>
            <a:r>
              <a:rPr lang="en-US" sz="2000" dirty="0" smtClean="0"/>
              <a:t>sample of </a:t>
            </a:r>
            <a:r>
              <a:rPr lang="en-US" sz="2000" dirty="0"/>
              <a:t>delayed equipment deliveries during a one-year period and investigating the </a:t>
            </a:r>
            <a:r>
              <a:rPr lang="en-US" sz="2000" dirty="0" smtClean="0"/>
              <a:t>cause of </a:t>
            </a:r>
            <a:r>
              <a:rPr lang="en-US" sz="2000" dirty="0"/>
              <a:t>each occurrence, an analyst found that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6.5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9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five </a:t>
            </a:r>
            <a:r>
              <a:rPr lang="en-US" dirty="0"/>
              <a:t>occurrences were due to the site engineer not having ordered the </a:t>
            </a:r>
            <a:r>
              <a:rPr lang="en-US" dirty="0" smtClean="0"/>
              <a:t>equipment with </a:t>
            </a:r>
            <a:r>
              <a:rPr lang="en-US" dirty="0"/>
              <a:t>sufficient advance notice: The site engineers ordered the equipment the </a:t>
            </a:r>
            <a:r>
              <a:rPr lang="en-US" dirty="0" smtClean="0"/>
              <a:t>day before </a:t>
            </a:r>
            <a:r>
              <a:rPr lang="en-US" dirty="0"/>
              <a:t>it was needed, when at least two days are needed. These cases cause </a:t>
            </a:r>
            <a:r>
              <a:rPr lang="en-US" dirty="0" smtClean="0"/>
              <a:t>delays of </a:t>
            </a:r>
            <a:r>
              <a:rPr lang="en-US" dirty="0"/>
              <a:t>one day on </a:t>
            </a:r>
            <a:r>
              <a:rPr lang="en-US" dirty="0" smtClean="0"/>
              <a:t>average.</a:t>
            </a:r>
          </a:p>
          <a:p>
            <a:pPr marL="342900" indent="-342900">
              <a:buAutoNum type="arabicPeriod"/>
            </a:pPr>
            <a:r>
              <a:rPr lang="en-US" dirty="0" smtClean="0"/>
              <a:t>nine </a:t>
            </a:r>
            <a:r>
              <a:rPr lang="en-US" dirty="0"/>
              <a:t>occurrences were due to the fact that none of </a:t>
            </a:r>
            <a:r>
              <a:rPr lang="en-US" dirty="0" err="1"/>
              <a:t>BuiltIT’s</a:t>
            </a:r>
            <a:r>
              <a:rPr lang="en-US" dirty="0"/>
              <a:t> suppliers had </a:t>
            </a:r>
            <a:r>
              <a:rPr lang="en-US" dirty="0" smtClean="0"/>
              <a:t>the required </a:t>
            </a:r>
            <a:r>
              <a:rPr lang="en-US" dirty="0"/>
              <a:t>type of equipment available on the requested day. These cases </a:t>
            </a:r>
            <a:r>
              <a:rPr lang="en-US" dirty="0" smtClean="0"/>
              <a:t>cause delays </a:t>
            </a:r>
            <a:r>
              <a:rPr lang="en-US" dirty="0"/>
              <a:t>of one to four days (three days on average</a:t>
            </a:r>
            <a:r>
              <a:rPr lang="en-US" dirty="0" smtClean="0"/>
              <a:t>).</a:t>
            </a:r>
          </a:p>
          <a:p>
            <a:pPr marL="342900" indent="-342900">
              <a:buAutoNum type="arabicPeriod"/>
            </a:pPr>
            <a:r>
              <a:rPr lang="en-US" dirty="0" smtClean="0"/>
              <a:t>13 </a:t>
            </a:r>
            <a:r>
              <a:rPr lang="en-US" dirty="0"/>
              <a:t>occurrences were due to the approval process taking too long (more than </a:t>
            </a:r>
            <a:r>
              <a:rPr lang="en-US" dirty="0" smtClean="0"/>
              <a:t>a day</a:t>
            </a:r>
            <a:r>
              <a:rPr lang="en-US" dirty="0"/>
              <a:t>) due to mistakes or misunderstandings. For these cases, the delay was </a:t>
            </a:r>
            <a:r>
              <a:rPr lang="en-US" dirty="0" smtClean="0"/>
              <a:t>one day </a:t>
            </a:r>
            <a:r>
              <a:rPr lang="en-US" dirty="0"/>
              <a:t>on </a:t>
            </a:r>
            <a:r>
              <a:rPr lang="en-US" dirty="0" smtClean="0"/>
              <a:t>average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6.5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31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dirty="0" smtClean="0"/>
              <a:t>27 </a:t>
            </a:r>
            <a:r>
              <a:rPr lang="en-US" dirty="0"/>
              <a:t>occurrences were due to the equipment having been delivered on time, but </a:t>
            </a:r>
            <a:r>
              <a:rPr lang="en-US" dirty="0" smtClean="0"/>
              <a:t>the equipment </a:t>
            </a:r>
            <a:r>
              <a:rPr lang="en-US" dirty="0"/>
              <a:t>was not suitable and the site engineer rejected it. These cases </a:t>
            </a:r>
            <a:r>
              <a:rPr lang="en-US" dirty="0" smtClean="0"/>
              <a:t>cause delays </a:t>
            </a:r>
            <a:r>
              <a:rPr lang="en-US" dirty="0"/>
              <a:t>of two days on average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dirty="0" smtClean="0"/>
              <a:t>four </a:t>
            </a:r>
            <a:r>
              <a:rPr lang="en-US" dirty="0"/>
              <a:t>occurrences were due to mistakes or delays attributable entirely to the </a:t>
            </a:r>
            <a:r>
              <a:rPr lang="en-US" dirty="0" smtClean="0"/>
              <a:t>supplier. These </a:t>
            </a:r>
            <a:r>
              <a:rPr lang="en-US" dirty="0"/>
              <a:t>cases lead to delays of one day. However, in these cases, the </a:t>
            </a:r>
            <a:r>
              <a:rPr lang="en-US" dirty="0" smtClean="0"/>
              <a:t>supplier compensated </a:t>
            </a:r>
            <a:r>
              <a:rPr lang="en-US" dirty="0" err="1"/>
              <a:t>BuildIT</a:t>
            </a:r>
            <a:r>
              <a:rPr lang="en-US" dirty="0"/>
              <a:t> by providing the equipment two days for free (the </a:t>
            </a:r>
            <a:r>
              <a:rPr lang="en-US" dirty="0" smtClean="0"/>
              <a:t>remaining days </a:t>
            </a:r>
            <a:r>
              <a:rPr lang="en-US" dirty="0"/>
              <a:t>are still charged). Recall that the average cost of an equipment </a:t>
            </a:r>
            <a:r>
              <a:rPr lang="en-US" dirty="0" smtClean="0"/>
              <a:t>rental per </a:t>
            </a:r>
            <a:r>
              <a:rPr lang="en-US" dirty="0"/>
              <a:t>day is € </a:t>
            </a:r>
            <a:r>
              <a:rPr lang="en-US" dirty="0" smtClean="0"/>
              <a:t>100. 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dirty="0" smtClean="0"/>
              <a:t>For </a:t>
            </a:r>
            <a:r>
              <a:rPr lang="en-US" dirty="0"/>
              <a:t>two occurrences, the analyst did not manage to determine the cause of </a:t>
            </a:r>
            <a:r>
              <a:rPr lang="en-US" dirty="0" smtClean="0"/>
              <a:t>the delay </a:t>
            </a:r>
            <a:r>
              <a:rPr lang="en-US" dirty="0"/>
              <a:t>(the process participants could not recall the details). The delays in </a:t>
            </a:r>
            <a:r>
              <a:rPr lang="en-US" dirty="0" smtClean="0"/>
              <a:t>these cases </a:t>
            </a:r>
            <a:r>
              <a:rPr lang="en-US" dirty="0"/>
              <a:t>where two days per </a:t>
            </a:r>
            <a:r>
              <a:rPr lang="en-US" dirty="0" smtClean="0"/>
              <a:t>occurrence.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sample of analyzed occurrences represents around 20 % of all </a:t>
            </a:r>
            <a:r>
              <a:rPr lang="en-US" dirty="0" smtClean="0"/>
              <a:t>occurrences of </a:t>
            </a:r>
            <a:r>
              <a:rPr lang="en-US" dirty="0"/>
              <a:t>the issue during a one-year </a:t>
            </a:r>
            <a:r>
              <a:rPr lang="en-US" dirty="0" smtClean="0"/>
              <a:t>period. Draw </a:t>
            </a:r>
            <a:r>
              <a:rPr lang="en-US" dirty="0"/>
              <a:t>a Pareto chart corresponding to the above data.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6.5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31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1143000" y="127000"/>
            <a:ext cx="6858000" cy="952500"/>
          </a:xfrm>
        </p:spPr>
        <p:txBody>
          <a:bodyPr/>
          <a:lstStyle/>
          <a:p>
            <a:r>
              <a:rPr lang="en-US" dirty="0" smtClean="0"/>
              <a:t>Qualitative Process Analysis: Overview</a:t>
            </a:r>
            <a:endParaRPr lang="et-EE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180370" y="1296134"/>
          <a:ext cx="6858000" cy="3611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224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6.5 solution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EA6F-A024-4C66-9C8B-8520E7132562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4" y="1180042"/>
            <a:ext cx="7743825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5280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6.5 solution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5EA6F-A024-4C66-9C8B-8520E7132562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29" y="881592"/>
            <a:ext cx="8624887" cy="457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4859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67" dirty="0"/>
              <a:t>A </a:t>
            </a:r>
            <a:r>
              <a:rPr lang="en-US" sz="2167" dirty="0"/>
              <a:t>four-quadrant chart where each issue appears as a point</a:t>
            </a:r>
          </a:p>
          <a:p>
            <a:r>
              <a:rPr lang="en-US" sz="2167" dirty="0"/>
              <a:t>The horizontal axis captures the difficulty of addressing the issue </a:t>
            </a:r>
            <a:endParaRPr lang="en-US" sz="2167" dirty="0" smtClean="0"/>
          </a:p>
          <a:p>
            <a:r>
              <a:rPr lang="en-US" sz="2167" dirty="0" smtClean="0"/>
              <a:t>The vertical axis </a:t>
            </a:r>
            <a:r>
              <a:rPr lang="en-US" sz="2167" dirty="0"/>
              <a:t>captures the </a:t>
            </a:r>
            <a:r>
              <a:rPr lang="en-US" sz="2167" dirty="0" smtClean="0"/>
              <a:t>payoff</a:t>
            </a:r>
          </a:p>
          <a:p>
            <a:r>
              <a:rPr lang="en-US" sz="2167" dirty="0" smtClean="0"/>
              <a:t>These splits </a:t>
            </a:r>
            <a:r>
              <a:rPr lang="en-US" sz="2167" dirty="0"/>
              <a:t>lead to four quadrants that allow analysts to classify issues according to </a:t>
            </a:r>
            <a:r>
              <a:rPr lang="en-US" sz="2167" dirty="0" smtClean="0"/>
              <a:t>the trade-off </a:t>
            </a:r>
            <a:r>
              <a:rPr lang="en-US" sz="2167" dirty="0"/>
              <a:t>between payoff and difficulty:</a:t>
            </a:r>
            <a:endParaRPr lang="en-US" sz="2167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Two-Dimensional Prioritization: PICK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Two-Dimensional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Prioritization: PICK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Chart</a:t>
            </a:r>
          </a:p>
        </p:txBody>
      </p:sp>
      <p:pic>
        <p:nvPicPr>
          <p:cNvPr id="26626" name="Picture 3" descr="ch6_PICKCha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91" y="1239092"/>
            <a:ext cx="4988958" cy="418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00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PICK </a:t>
            </a:r>
            <a:r>
              <a:rPr lang="en-US" sz="2400" dirty="0"/>
              <a:t>Chart has four quarters to classify issues  </a:t>
            </a:r>
            <a:endParaRPr lang="en-US" sz="2400" dirty="0"/>
          </a:p>
          <a:p>
            <a:pPr lvl="1"/>
            <a:r>
              <a:rPr lang="en-US" sz="2300" b="1" i="1" dirty="0"/>
              <a:t>Possible </a:t>
            </a:r>
            <a:r>
              <a:rPr lang="en-US" sz="2300" dirty="0"/>
              <a:t>(low payoff, easy to do): issues that can be addressed if there are </a:t>
            </a:r>
            <a:r>
              <a:rPr lang="en-US" sz="2300" dirty="0" smtClean="0"/>
              <a:t>sufficient resources </a:t>
            </a:r>
            <a:r>
              <a:rPr lang="en-US" sz="2300" dirty="0"/>
              <a:t>for doing so.</a:t>
            </a:r>
          </a:p>
          <a:p>
            <a:pPr lvl="1"/>
            <a:r>
              <a:rPr lang="en-US" sz="2300" b="1" i="1" dirty="0" smtClean="0"/>
              <a:t>Implement </a:t>
            </a:r>
            <a:r>
              <a:rPr lang="en-US" sz="2300" dirty="0"/>
              <a:t>(high payoff, easy to do): issues that should definitely be </a:t>
            </a:r>
            <a:r>
              <a:rPr lang="en-US" sz="2300" dirty="0" smtClean="0"/>
              <a:t>implemented  as </a:t>
            </a:r>
            <a:r>
              <a:rPr lang="en-US" sz="2300" dirty="0"/>
              <a:t>a matter of priority.</a:t>
            </a:r>
          </a:p>
          <a:p>
            <a:pPr lvl="1"/>
            <a:r>
              <a:rPr lang="en-US" sz="2300" b="1" i="1" dirty="0" smtClean="0"/>
              <a:t>Challenge </a:t>
            </a:r>
            <a:r>
              <a:rPr lang="en-US" sz="2300" dirty="0"/>
              <a:t>(high payoff, hard to do): issues that should be addressed but </a:t>
            </a:r>
            <a:r>
              <a:rPr lang="en-US" sz="2300" dirty="0" smtClean="0"/>
              <a:t>require significant </a:t>
            </a:r>
            <a:r>
              <a:rPr lang="en-US" sz="2300" dirty="0"/>
              <a:t>amount of effort. In general one would pick one of these </a:t>
            </a:r>
            <a:r>
              <a:rPr lang="en-US" sz="2300" dirty="0" smtClean="0"/>
              <a:t>challenges and </a:t>
            </a:r>
            <a:r>
              <a:rPr lang="en-US" sz="2300" dirty="0"/>
              <a:t>focus on it rather than addressing all or multiple challenges at once.</a:t>
            </a:r>
          </a:p>
          <a:p>
            <a:pPr lvl="1"/>
            <a:r>
              <a:rPr lang="en-US" sz="2300" b="1" i="1" dirty="0" smtClean="0"/>
              <a:t>Kill </a:t>
            </a:r>
            <a:r>
              <a:rPr lang="en-US" sz="2300" dirty="0"/>
              <a:t>(low payoff, hard to do): issues that are probably not worth addressing or </a:t>
            </a:r>
            <a:r>
              <a:rPr lang="en-US" sz="2300" dirty="0" smtClean="0"/>
              <a:t>at least </a:t>
            </a:r>
            <a:r>
              <a:rPr lang="en-US" sz="2300" dirty="0"/>
              <a:t>not to their full extent.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Two-Dimensional Prioritization: PICK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6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67" dirty="0"/>
              <a:t>Pharmacy prescription process (Exercise 1.6)</a:t>
            </a:r>
          </a:p>
          <a:p>
            <a:pPr lvl="1"/>
            <a:r>
              <a:rPr lang="en-US" sz="1833" dirty="0"/>
              <a:t>Identify and document at least two issues in an issue register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38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Segregate value-adding, business value-adding and non-value-adding steps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Identify </a:t>
            </a:r>
            <a:r>
              <a:rPr lang="en-US" dirty="0" smtClean="0"/>
              <a:t>waste: move, hold, overdo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Collect and systematically organize issues, assess their </a:t>
            </a:r>
            <a:r>
              <a:rPr lang="en-US" dirty="0" smtClean="0"/>
              <a:t>impact, </a:t>
            </a:r>
            <a:r>
              <a:rPr lang="en-US" dirty="0" err="1" smtClean="0"/>
              <a:t>priotirize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Analyze root causes of issues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46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Recap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328492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72000" y="1344613"/>
            <a:ext cx="4103688" cy="38592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400" dirty="0" smtClean="0"/>
              <a:t>Contents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Value-Added Analysis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Waste Analysis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Stakeholder Analysis &amp; Issue Documentation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 smtClean="0"/>
              <a:t>Root-</a:t>
            </a:r>
            <a:r>
              <a:rPr lang="de-DE" sz="1400" dirty="0" err="1" smtClean="0"/>
              <a:t>Cause</a:t>
            </a:r>
            <a:r>
              <a:rPr lang="de-DE" sz="1400" dirty="0" smtClean="0"/>
              <a:t> Analysis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400" dirty="0" err="1" smtClean="0"/>
              <a:t>Recap</a:t>
            </a:r>
            <a:endParaRPr lang="de-DE" sz="1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5</a:t>
            </a:fld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A25E3810-7CC4-4F93-B619-F6F02280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Chapter </a:t>
            </a:r>
            <a:r>
              <a:rPr lang="de-AT" dirty="0"/>
              <a:t>6</a:t>
            </a:r>
            <a:r>
              <a:rPr lang="de-AT" dirty="0" smtClean="0"/>
              <a:t>: Qualitative </a:t>
            </a:r>
            <a:r>
              <a:rPr lang="de-AT" dirty="0" err="1" smtClean="0"/>
              <a:t>Process</a:t>
            </a:r>
            <a:r>
              <a:rPr lang="de-AT" dirty="0" smtClean="0"/>
              <a:t> Analysis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496730" y="0"/>
            <a:ext cx="1726292" cy="1202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98" y="1402645"/>
            <a:ext cx="2054876" cy="3383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2539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143000" y="63500"/>
            <a:ext cx="6858000" cy="952500"/>
          </a:xfrm>
        </p:spPr>
        <p:txBody>
          <a:bodyPr/>
          <a:lstStyle/>
          <a:p>
            <a:r>
              <a:rPr lang="en-US" dirty="0"/>
              <a:t>Value-</a:t>
            </a:r>
            <a:r>
              <a:rPr lang="en-US" dirty="0" smtClean="0"/>
              <a:t>added analysis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740077" y="1269614"/>
            <a:ext cx="7060032" cy="3921217"/>
          </a:xfrm>
        </p:spPr>
        <p:txBody>
          <a:bodyPr>
            <a:noAutofit/>
          </a:bodyPr>
          <a:lstStyle/>
          <a:p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Value-added analysis is a technique aimed at identifying unnecessary steps in a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process in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view of eliminating them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teps within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a task are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sometime documented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in the form of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checklists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They tell  process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participants what things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needed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to be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done </a:t>
            </a:r>
          </a:p>
          <a:p>
            <a:pPr lvl="1"/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Not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always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available, they are performed implicitly</a:t>
            </a:r>
          </a:p>
        </p:txBody>
      </p:sp>
    </p:spTree>
    <p:extLst>
      <p:ext uri="{BB962C8B-B14F-4D97-AF65-F5344CB8AC3E}">
        <p14:creationId xmlns:p14="http://schemas.microsoft.com/office/powerpoint/2010/main" val="20794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143000" y="63500"/>
            <a:ext cx="6858000" cy="952500"/>
          </a:xfrm>
        </p:spPr>
        <p:txBody>
          <a:bodyPr/>
          <a:lstStyle/>
          <a:p>
            <a:r>
              <a:rPr lang="en-US" dirty="0"/>
              <a:t>Value-</a:t>
            </a:r>
            <a:r>
              <a:rPr lang="en-US" dirty="0" smtClean="0"/>
              <a:t>added analysis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740077" y="1020242"/>
            <a:ext cx="7988300" cy="3921217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Composed of four steps</a:t>
            </a:r>
          </a:p>
          <a:p>
            <a:pPr marL="615950" lvl="1" indent="-342900">
              <a:buFont typeface="+mj-lt"/>
              <a:buAutoNum type="arabicPeriod"/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Divide the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process into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steps</a:t>
            </a:r>
          </a:p>
          <a:p>
            <a:pPr lvl="2"/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Steps performed before a task</a:t>
            </a:r>
          </a:p>
          <a:p>
            <a:pPr lvl="2"/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The task itself, possibly decomposed into smaller 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steps</a:t>
            </a:r>
          </a:p>
          <a:p>
            <a:pPr lvl="2"/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Steps performed after a task, in preparation for the next task</a:t>
            </a: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15950" lvl="1" indent="-342900">
              <a:buFont typeface="+mj-lt"/>
              <a:buAutoNum type="arabicPeriod"/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Identify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who is the customer of the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process and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what are the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positive outcomes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that the customer seeks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for </a:t>
            </a:r>
          </a:p>
          <a:p>
            <a:pPr marL="890588" lvl="2" indent="-342900"/>
            <a:r>
              <a:rPr lang="en-US" sz="1700" dirty="0" smtClean="0">
                <a:latin typeface="Arial" charset="0"/>
                <a:ea typeface="ＭＳ Ｐゴシック" charset="0"/>
                <a:cs typeface="ＭＳ Ｐゴシック" charset="0"/>
              </a:rPr>
              <a:t>These outcomes are </a:t>
            </a:r>
            <a:r>
              <a:rPr lang="en-US" sz="1700" dirty="0">
                <a:latin typeface="Arial" charset="0"/>
                <a:ea typeface="ＭＳ Ｐゴシック" charset="0"/>
                <a:cs typeface="ＭＳ Ｐゴシック" charset="0"/>
              </a:rPr>
              <a:t>said to add value to the </a:t>
            </a:r>
            <a:r>
              <a:rPr lang="en-US" sz="1700" dirty="0" smtClean="0">
                <a:latin typeface="Arial" charset="0"/>
                <a:ea typeface="ＭＳ Ｐゴシック" charset="0"/>
                <a:cs typeface="ＭＳ Ｐゴシック" charset="0"/>
              </a:rPr>
              <a:t>customer</a:t>
            </a:r>
            <a:endParaRPr lang="en-US" sz="17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15950" lvl="1" indent="-342900">
              <a:buFont typeface="+mj-lt"/>
              <a:buAutoNum type="arabicPeriod"/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Classify 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each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step</a:t>
            </a:r>
          </a:p>
          <a:p>
            <a:pPr lvl="2"/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Value-adding (VA)</a:t>
            </a:r>
          </a:p>
          <a:p>
            <a:pPr lvl="2"/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Business value-adding (BVA)</a:t>
            </a:r>
          </a:p>
          <a:p>
            <a:pPr lvl="2"/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Non-value-adding (NVA</a:t>
            </a: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609600" lvl="1" indent="-342900">
              <a:buFont typeface="+mj-lt"/>
              <a:buAutoNum type="arabicPeriod"/>
            </a:pPr>
            <a:r>
              <a:rPr lang="en-US" sz="1700" dirty="0" smtClean="0">
                <a:latin typeface="Arial" charset="0"/>
                <a:ea typeface="ＭＳ Ｐゴシック" charset="0"/>
                <a:cs typeface="ＭＳ Ｐゴシック" charset="0"/>
              </a:rPr>
              <a:t>Eliminate waste</a:t>
            </a:r>
            <a:endParaRPr lang="en-US" sz="17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49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126" y="1344613"/>
            <a:ext cx="7764463" cy="3859212"/>
          </a:xfrm>
        </p:spPr>
        <p:txBody>
          <a:bodyPr>
            <a:normAutofit/>
          </a:bodyPr>
          <a:lstStyle/>
          <a:p>
            <a:pPr marL="428608" indent="-285739"/>
            <a:r>
              <a:rPr lang="en-US" dirty="0" smtClean="0">
                <a:latin typeface="Arial" charset="0"/>
                <a:ea typeface="ＭＳ Ｐゴシック" charset="0"/>
              </a:rPr>
              <a:t>Produces </a:t>
            </a:r>
            <a:r>
              <a:rPr lang="en-US" dirty="0">
                <a:latin typeface="Arial" charset="0"/>
                <a:ea typeface="ＭＳ Ｐゴシック" charset="0"/>
              </a:rPr>
              <a:t>value or satisfaction to the </a:t>
            </a:r>
            <a:r>
              <a:rPr lang="en-US" dirty="0" smtClean="0">
                <a:latin typeface="Arial" charset="0"/>
                <a:ea typeface="ＭＳ Ｐゴシック" charset="0"/>
              </a:rPr>
              <a:t>customer</a:t>
            </a:r>
            <a:r>
              <a:rPr lang="en-US" dirty="0" smtClean="0">
                <a:latin typeface="Arial" charset="0"/>
                <a:ea typeface="ＭＳ Ｐゴシック" charset="0"/>
              </a:rPr>
              <a:t>.</a:t>
            </a:r>
            <a:endParaRPr lang="en-US" dirty="0" smtClean="0">
              <a:latin typeface="Arial" charset="0"/>
              <a:ea typeface="ＭＳ Ｐゴシック" charset="0"/>
            </a:endParaRPr>
          </a:p>
          <a:p>
            <a:pPr marL="428608" indent="-285739"/>
            <a:r>
              <a:rPr lang="en-US" dirty="0" smtClean="0">
                <a:latin typeface="Arial" charset="0"/>
                <a:ea typeface="ＭＳ Ｐゴシック" charset="0"/>
              </a:rPr>
              <a:t>Criteria:</a:t>
            </a:r>
          </a:p>
          <a:p>
            <a:pPr marL="619100" lvl="1" indent="-285739"/>
            <a:r>
              <a:rPr lang="en-US" dirty="0" smtClean="0">
                <a:latin typeface="Arial" charset="0"/>
                <a:ea typeface="ＭＳ Ｐゴシック" charset="0"/>
              </a:rPr>
              <a:t>Is </a:t>
            </a:r>
            <a:r>
              <a:rPr lang="en-US" dirty="0">
                <a:latin typeface="Arial" charset="0"/>
                <a:ea typeface="ＭＳ Ｐゴシック" charset="0"/>
              </a:rPr>
              <a:t>the customer willing to pay for this step</a:t>
            </a:r>
            <a:r>
              <a:rPr lang="en-US" dirty="0" smtClean="0">
                <a:latin typeface="Arial" charset="0"/>
                <a:ea typeface="ＭＳ Ｐゴシック" charset="0"/>
              </a:rPr>
              <a:t>?</a:t>
            </a:r>
          </a:p>
          <a:p>
            <a:pPr marL="619100" lvl="1" indent="-285739"/>
            <a:r>
              <a:rPr lang="en-US" dirty="0" smtClean="0">
                <a:latin typeface="Arial" charset="0"/>
                <a:ea typeface="ＭＳ Ｐゴシック" charset="0"/>
              </a:rPr>
              <a:t>Would the customer agree that this step is necessary to achieve their goals?</a:t>
            </a:r>
          </a:p>
          <a:p>
            <a:pPr marL="619100" lvl="1" indent="-285739"/>
            <a:r>
              <a:rPr lang="en-US" dirty="0" smtClean="0">
                <a:latin typeface="Arial" charset="0"/>
                <a:ea typeface="ＭＳ Ｐゴシック" charset="0"/>
              </a:rPr>
              <a:t>If the step is removed, would the customer perceive that the end product or service is less valuable?</a:t>
            </a:r>
          </a:p>
          <a:p>
            <a:pPr marL="428608" indent="-285739"/>
            <a:r>
              <a:rPr lang="en-US" dirty="0" smtClean="0">
                <a:latin typeface="Arial" charset="0"/>
                <a:ea typeface="ＭＳ Ｐゴシック" charset="0"/>
              </a:rPr>
              <a:t>Examples:</a:t>
            </a:r>
          </a:p>
          <a:p>
            <a:pPr marL="619100" lvl="1" indent="-285739"/>
            <a:r>
              <a:rPr lang="en-US" dirty="0" smtClean="0">
                <a:latin typeface="Arial" charset="0"/>
                <a:ea typeface="ＭＳ Ｐゴシック" charset="0"/>
              </a:rPr>
              <a:t>Order-to-cash process: Confirm delivery date, Deliver products </a:t>
            </a:r>
          </a:p>
          <a:p>
            <a:pPr marL="619100" lvl="1" indent="-285739"/>
            <a:r>
              <a:rPr lang="en-US" dirty="0" smtClean="0">
                <a:latin typeface="Arial" charset="0"/>
                <a:ea typeface="ＭＳ Ｐゴシック" charset="0"/>
              </a:rPr>
              <a:t>University admission process: Assess application, Notify admission </a:t>
            </a:r>
            <a:r>
              <a:rPr lang="en-US" dirty="0" smtClean="0">
                <a:latin typeface="Arial" charset="0"/>
                <a:ea typeface="ＭＳ Ｐゴシック" charset="0"/>
              </a:rPr>
              <a:t>outcome</a:t>
            </a:r>
          </a:p>
          <a:p>
            <a:pPr marL="619100" lvl="1" indent="-285739"/>
            <a:r>
              <a:rPr lang="en-US" dirty="0" smtClean="0">
                <a:latin typeface="Arial" charset="0"/>
                <a:ea typeface="ＭＳ Ｐゴシック" charset="0"/>
              </a:rPr>
              <a:t>Repairing </a:t>
            </a:r>
            <a:r>
              <a:rPr lang="en-US" dirty="0">
                <a:latin typeface="Arial" charset="0"/>
                <a:ea typeface="ＭＳ Ｐゴシック" charset="0"/>
              </a:rPr>
              <a:t>a washing </a:t>
            </a:r>
            <a:r>
              <a:rPr lang="en-US" dirty="0" smtClean="0">
                <a:latin typeface="Arial" charset="0"/>
                <a:ea typeface="ＭＳ Ｐゴシック" charset="0"/>
              </a:rPr>
              <a:t>machine: Diagnoses the problem, Repairing the  machine are </a:t>
            </a:r>
            <a:r>
              <a:rPr lang="en-US" dirty="0">
                <a:latin typeface="Arial" charset="0"/>
                <a:ea typeface="ＭＳ Ｐゴシック" charset="0"/>
              </a:rPr>
              <a:t>clearly </a:t>
            </a:r>
            <a:r>
              <a:rPr lang="en-US" dirty="0" smtClean="0">
                <a:latin typeface="Arial" charset="0"/>
                <a:ea typeface="ＭＳ Ｐゴシック" charset="0"/>
              </a:rPr>
              <a:t>value-adding steps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Value-adding </a:t>
            </a:r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E539D-8AB8-485C-BFEF-50E8D5427D32}" type="slidenum"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8</a:t>
            </a:fld>
            <a:endParaRPr lang="en-A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3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28608" indent="-285739"/>
            <a:r>
              <a:rPr lang="en-US" dirty="0" smtClean="0">
                <a:latin typeface="Arial" charset="0"/>
                <a:ea typeface="ＭＳ Ｐゴシック" charset="0"/>
              </a:rPr>
              <a:t>Necessary </a:t>
            </a:r>
            <a:r>
              <a:rPr lang="en-US" dirty="0">
                <a:latin typeface="Arial" charset="0"/>
                <a:ea typeface="ＭＳ Ｐゴシック" charset="0"/>
              </a:rPr>
              <a:t>or useful for the business to </a:t>
            </a:r>
            <a:r>
              <a:rPr lang="en-US" dirty="0" smtClean="0">
                <a:latin typeface="Arial" charset="0"/>
                <a:ea typeface="ＭＳ Ｐゴシック" charset="0"/>
              </a:rPr>
              <a:t>operate</a:t>
            </a:r>
            <a:r>
              <a:rPr lang="en-US" dirty="0" smtClean="0">
                <a:latin typeface="Arial" charset="0"/>
                <a:ea typeface="ＭＳ Ｐゴシック" charset="0"/>
              </a:rPr>
              <a:t>.</a:t>
            </a:r>
          </a:p>
          <a:p>
            <a:pPr marL="428608" indent="-285739"/>
            <a:r>
              <a:rPr lang="en-US" dirty="0" smtClean="0">
                <a:latin typeface="Arial" charset="0"/>
                <a:ea typeface="ＭＳ Ｐゴシック" charset="0"/>
              </a:rPr>
              <a:t>Customer </a:t>
            </a:r>
            <a:r>
              <a:rPr lang="en-US" dirty="0">
                <a:latin typeface="Arial" charset="0"/>
                <a:ea typeface="ＭＳ Ｐゴシック" charset="0"/>
              </a:rPr>
              <a:t>is not willing to pay for the </a:t>
            </a:r>
            <a:r>
              <a:rPr lang="en-US" dirty="0" smtClean="0">
                <a:latin typeface="Arial" charset="0"/>
                <a:ea typeface="ＭＳ Ｐゴシック" charset="0"/>
              </a:rPr>
              <a:t>performance of </a:t>
            </a:r>
            <a:r>
              <a:rPr lang="en-US" dirty="0">
                <a:latin typeface="Arial" charset="0"/>
                <a:ea typeface="ＭＳ Ｐゴシック" charset="0"/>
              </a:rPr>
              <a:t>these steps nor do they gain satisfaction from these </a:t>
            </a:r>
            <a:r>
              <a:rPr lang="en-US" dirty="0" smtClean="0">
                <a:latin typeface="Arial" charset="0"/>
                <a:ea typeface="ＭＳ Ｐゴシック" charset="0"/>
              </a:rPr>
              <a:t>steps</a:t>
            </a:r>
          </a:p>
          <a:p>
            <a:pPr marL="428608" indent="-285739"/>
            <a:r>
              <a:rPr lang="en-US" dirty="0" smtClean="0">
                <a:latin typeface="Arial" charset="0"/>
                <a:ea typeface="ＭＳ Ｐゴシック" charset="0"/>
              </a:rPr>
              <a:t>Criteria</a:t>
            </a:r>
            <a:endParaRPr lang="en-US" dirty="0" smtClean="0">
              <a:latin typeface="Arial" charset="0"/>
              <a:ea typeface="ＭＳ Ｐゴシック" charset="0"/>
            </a:endParaRPr>
          </a:p>
          <a:p>
            <a:pPr marL="619100" lvl="1" indent="-285739"/>
            <a:r>
              <a:rPr lang="en-US" dirty="0" smtClean="0">
                <a:latin typeface="Arial" charset="0"/>
                <a:ea typeface="ＭＳ Ｐゴシック" charset="0"/>
              </a:rPr>
              <a:t>Is this step required in order to collect revenue, to improve or grow the business?</a:t>
            </a:r>
          </a:p>
          <a:p>
            <a:pPr marL="619100" lvl="1" indent="-285739"/>
            <a:r>
              <a:rPr lang="en-US" dirty="0" smtClean="0">
                <a:latin typeface="Arial" charset="0"/>
                <a:ea typeface="ＭＳ Ｐゴシック" charset="0"/>
              </a:rPr>
              <a:t>Would </a:t>
            </a:r>
            <a:r>
              <a:rPr lang="en-US" dirty="0">
                <a:latin typeface="Arial" charset="0"/>
                <a:ea typeface="ＭＳ Ｐゴシック" charset="0"/>
              </a:rPr>
              <a:t>the business </a:t>
            </a:r>
            <a:r>
              <a:rPr lang="en-US" dirty="0" smtClean="0">
                <a:latin typeface="Arial" charset="0"/>
                <a:ea typeface="ＭＳ Ｐゴシック" charset="0"/>
              </a:rPr>
              <a:t>(potentially) </a:t>
            </a:r>
            <a:r>
              <a:rPr lang="en-US" dirty="0">
                <a:latin typeface="Arial" charset="0"/>
                <a:ea typeface="ＭＳ Ｐゴシック" charset="0"/>
              </a:rPr>
              <a:t>suffer in the long-term if this step was removed</a:t>
            </a:r>
            <a:r>
              <a:rPr lang="en-US" dirty="0" smtClean="0">
                <a:latin typeface="Arial" charset="0"/>
                <a:ea typeface="ＭＳ Ｐゴシック" charset="0"/>
              </a:rPr>
              <a:t>? Does it reduce risk of business losses?</a:t>
            </a:r>
          </a:p>
          <a:p>
            <a:pPr marL="619100" lvl="1" indent="-285739"/>
            <a:r>
              <a:rPr lang="en-US" dirty="0" smtClean="0">
                <a:latin typeface="Arial" charset="0"/>
                <a:ea typeface="ＭＳ Ｐゴシック" charset="0"/>
              </a:rPr>
              <a:t>Is this step required in order to comply with regulatory </a:t>
            </a:r>
            <a:r>
              <a:rPr lang="en-US" dirty="0" smtClean="0">
                <a:latin typeface="Arial" charset="0"/>
                <a:ea typeface="ＭＳ Ｐゴシック" charset="0"/>
              </a:rPr>
              <a:t>requirements?</a:t>
            </a:r>
          </a:p>
          <a:p>
            <a:pPr marL="619100" lvl="1" indent="-285739"/>
            <a:r>
              <a:rPr lang="en-US" dirty="0">
                <a:latin typeface="Arial" charset="0"/>
                <a:ea typeface="ＭＳ Ｐゴシック" charset="0"/>
              </a:rPr>
              <a:t>Control steps are generally business </a:t>
            </a:r>
            <a:r>
              <a:rPr lang="en-US" dirty="0" smtClean="0">
                <a:latin typeface="Arial" charset="0"/>
                <a:ea typeface="ＭＳ Ｐゴシック" charset="0"/>
              </a:rPr>
              <a:t>value-adding activity</a:t>
            </a:r>
            <a:endParaRPr lang="en-US" dirty="0" smtClean="0">
              <a:latin typeface="Arial" charset="0"/>
              <a:ea typeface="ＭＳ Ｐゴシック" charset="0"/>
            </a:endParaRPr>
          </a:p>
          <a:p>
            <a:pPr marL="428608" indent="-285739"/>
            <a:r>
              <a:rPr lang="en-US" dirty="0" smtClean="0">
                <a:latin typeface="Arial" charset="0"/>
                <a:ea typeface="ＭＳ Ｐゴシック" charset="0"/>
              </a:rPr>
              <a:t>Example</a:t>
            </a:r>
          </a:p>
          <a:p>
            <a:pPr marL="619100" lvl="1" indent="-285739"/>
            <a:r>
              <a:rPr lang="en-US" dirty="0" smtClean="0">
                <a:latin typeface="Arial" charset="0"/>
                <a:ea typeface="ＭＳ Ｐゴシック" charset="0"/>
              </a:rPr>
              <a:t>Order-to-cash process: </a:t>
            </a:r>
            <a:r>
              <a:rPr lang="en-US" u="sng" dirty="0" smtClean="0">
                <a:latin typeface="Arial" charset="0"/>
                <a:ea typeface="ＭＳ Ｐゴシック" charset="0"/>
              </a:rPr>
              <a:t>Check</a:t>
            </a:r>
            <a:r>
              <a:rPr lang="en-US" dirty="0" smtClean="0">
                <a:latin typeface="Arial" charset="0"/>
                <a:ea typeface="ＭＳ Ｐゴシック" charset="0"/>
              </a:rPr>
              <a:t> purchase order, </a:t>
            </a:r>
            <a:r>
              <a:rPr lang="en-US" u="sng" dirty="0" smtClean="0">
                <a:latin typeface="Arial" charset="0"/>
                <a:ea typeface="ＭＳ Ｐゴシック" charset="0"/>
              </a:rPr>
              <a:t>Check</a:t>
            </a:r>
            <a:r>
              <a:rPr lang="en-US" dirty="0" smtClean="0">
                <a:latin typeface="Arial" charset="0"/>
                <a:ea typeface="ＭＳ Ｐゴシック" charset="0"/>
              </a:rPr>
              <a:t> customer’s credit worthiness, Issue invoice, Collect payment, Collect customer feedback</a:t>
            </a:r>
          </a:p>
          <a:p>
            <a:pPr marL="619100" lvl="1" indent="-285739"/>
            <a:r>
              <a:rPr lang="en-US" dirty="0" smtClean="0">
                <a:latin typeface="Arial" charset="0"/>
                <a:ea typeface="ＭＳ Ｐゴシック" charset="0"/>
              </a:rPr>
              <a:t>University admission process: </a:t>
            </a:r>
            <a:r>
              <a:rPr lang="en-US" u="sng" dirty="0" smtClean="0">
                <a:latin typeface="Arial" charset="0"/>
                <a:ea typeface="ＭＳ Ｐゴシック" charset="0"/>
              </a:rPr>
              <a:t>Verify</a:t>
            </a:r>
            <a:r>
              <a:rPr lang="en-US" dirty="0" smtClean="0">
                <a:latin typeface="Arial" charset="0"/>
                <a:ea typeface="ＭＳ Ｐゴシック" charset="0"/>
              </a:rPr>
              <a:t> completeness of application, </a:t>
            </a:r>
            <a:r>
              <a:rPr lang="en-US" u="sng" dirty="0" smtClean="0">
                <a:latin typeface="Arial" charset="0"/>
                <a:ea typeface="ＭＳ Ｐゴシック" charset="0"/>
              </a:rPr>
              <a:t>Check</a:t>
            </a:r>
            <a:r>
              <a:rPr lang="en-US" dirty="0" smtClean="0">
                <a:latin typeface="Arial" charset="0"/>
                <a:ea typeface="ＭＳ Ｐゴシック" charset="0"/>
              </a:rPr>
              <a:t> validity of degrees, </a:t>
            </a:r>
            <a:r>
              <a:rPr lang="en-US" u="sng" dirty="0" smtClean="0">
                <a:latin typeface="Arial" charset="0"/>
                <a:ea typeface="ＭＳ Ｐゴシック" charset="0"/>
              </a:rPr>
              <a:t>Check</a:t>
            </a:r>
            <a:r>
              <a:rPr lang="en-US" dirty="0" smtClean="0">
                <a:latin typeface="Arial" charset="0"/>
                <a:ea typeface="ＭＳ Ｐゴシック" charset="0"/>
              </a:rPr>
              <a:t> validity of language test </a:t>
            </a:r>
            <a:r>
              <a:rPr lang="en-US" dirty="0" smtClean="0">
                <a:latin typeface="Arial" charset="0"/>
                <a:ea typeface="ＭＳ Ｐゴシック" charset="0"/>
              </a:rPr>
              <a:t>results</a:t>
            </a:r>
          </a:p>
          <a:p>
            <a:pPr marL="619100" lvl="1" indent="-285739">
              <a:lnSpc>
                <a:spcPct val="11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Repairing a washing machine: Record defect step is of no value for the </a:t>
            </a:r>
            <a:r>
              <a:rPr lang="en-US" dirty="0">
                <a:latin typeface="Arial" charset="0"/>
                <a:ea typeface="ＭＳ Ｐゴシック" charset="0"/>
              </a:rPr>
              <a:t>customer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Business </a:t>
            </a:r>
            <a:r>
              <a:rPr lang="en-US" dirty="0" smtClean="0"/>
              <a:t>value-adding activities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6E539D-8AB8-485C-BFEF-50E8D5427D32}" type="slidenum"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</a:t>
            </a:fld>
            <a:endParaRPr lang="en-A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0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German Austria"/>
</p:tagLst>
</file>

<file path=ppt/theme/theme1.xml><?xml version="1.0" encoding="utf-8"?>
<a:theme xmlns:a="http://schemas.openxmlformats.org/drawingml/2006/main" name="WU 16:10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WU Musterpräsentation 16x10 V1.1.potx" id="{50821DC6-1170-4F69-BC0F-BF2469366875}" vid="{788B52EF-C0A8-4B8C-8AD4-D720815E0A05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F651A35DF3154DB01328AF51148DAE" ma:contentTypeVersion="1" ma:contentTypeDescription="Ein neues Dokument erstellen." ma:contentTypeScope="" ma:versionID="458c1b80f8d593bdc96b60ff34dd40b4">
  <xsd:schema xmlns:xsd="http://www.w3.org/2001/XMLSchema" xmlns:xs="http://www.w3.org/2001/XMLSchema" xmlns:p="http://schemas.microsoft.com/office/2006/metadata/properties" xmlns:ns2="1a8d9a65-8471-4209-a900-f8e11db75e0a" xmlns:ns3="08b0a3ee-3d2a-451c-9a1a-7e5d5b0c9c77" xmlns:ns4="dde413db-0745-4f3a-8dca-564dc7ff6f7d" targetNamespace="http://schemas.microsoft.com/office/2006/metadata/properties" ma:root="true" ma:fieldsID="2d31116d1a6b5af1b4a8b1ba7152d57a" ns2:_="" ns3:_="" ns4:_="">
    <xsd:import namespace="1a8d9a65-8471-4209-a900-f8e11db75e0a"/>
    <xsd:import namespace="08b0a3ee-3d2a-451c-9a1a-7e5d5b0c9c77"/>
    <xsd:import namespace="dde413db-0745-4f3a-8dca-564dc7ff6f7d"/>
    <xsd:element name="properties">
      <xsd:complexType>
        <xsd:sequence>
          <xsd:element name="documentManagement">
            <xsd:complexType>
              <xsd:all>
                <xsd:element ref="ns2:WU_x0020_ThemaTaxHTField0" minOccurs="0"/>
                <xsd:element ref="ns3:TaxCatchAll" minOccurs="0"/>
                <xsd:element ref="ns2:DokumentenartTaxHTField0" minOccurs="0"/>
                <xsd:element ref="ns4:Beschreibung" minOccurs="0"/>
                <xsd:element ref="ns4:Format" minOccurs="0"/>
                <xsd:element ref="ns4:Kategori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d9a65-8471-4209-a900-f8e11db75e0a" elementFormDefault="qualified">
    <xsd:import namespace="http://schemas.microsoft.com/office/2006/documentManagement/types"/>
    <xsd:import namespace="http://schemas.microsoft.com/office/infopath/2007/PartnerControls"/>
    <xsd:element name="WU_x0020_ThemaTaxHTField0" ma:index="9" nillable="true" ma:taxonomy="true" ma:internalName="WU_x0020_ThemaTaxHTField0" ma:taxonomyFieldName="WU_x0020_Thema" ma:displayName="Schlagwort" ma:default="" ma:fieldId="{a2eb3201-e251-4055-97e9-466604fc777f}" ma:taxonomyMulti="true" ma:sspId="59da4ae5-1217-4de6-bd64-b7a740f353bb" ma:termSetId="c1edca97-812b-4584-b6b5-1e5cade81ca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okumentenartTaxHTField0" ma:index="12" nillable="true" ma:taxonomy="true" ma:internalName="DokumentenartTaxHTField0" ma:taxonomyFieldName="Dokumentenart" ma:displayName="Dokumentenart" ma:default="" ma:fieldId="{0f2e647f-32b7-4850-b6be-ae358ed71e70}" ma:taxonomyMulti="true" ma:sspId="59da4ae5-1217-4de6-bd64-b7a740f353bb" ma:termSetId="325756d7-e24e-4b6f-ba71-3f779d34c1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0a3ee-3d2a-451c-9a1a-7e5d5b0c9c7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6a103bb8-3913-4e3b-a229-080a76572464}" ma:internalName="TaxCatchAll" ma:showField="CatchAllData" ma:web="08b0a3ee-3d2a-451c-9a1a-7e5d5b0c9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413db-0745-4f3a-8dca-564dc7ff6f7d" elementFormDefault="qualified">
    <xsd:import namespace="http://schemas.microsoft.com/office/2006/documentManagement/types"/>
    <xsd:import namespace="http://schemas.microsoft.com/office/infopath/2007/PartnerControls"/>
    <xsd:element name="Beschreibung" ma:index="13" nillable="true" ma:displayName="Beschreibung" ma:internalName="Beschreibung">
      <xsd:simpleType>
        <xsd:restriction base="dms:Note">
          <xsd:maxLength value="255"/>
        </xsd:restriction>
      </xsd:simpleType>
    </xsd:element>
    <xsd:element name="Format" ma:index="14" nillable="true" ma:displayName="Format" ma:format="Dropdown" ma:internalName="Format">
      <xsd:simpleType>
        <xsd:union memberTypes="dms:Text">
          <xsd:simpleType>
            <xsd:restriction base="dms:Choice">
              <xsd:enumeration value="LaTeX"/>
              <xsd:enumeration value="Microsoft Office 2003"/>
              <xsd:enumeration value="Microsoft Office 2007-2013"/>
              <xsd:enumeration value="Microsoft Office 2013/2016"/>
              <xsd:enumeration value="OpenOffice 3.0"/>
            </xsd:restriction>
          </xsd:simpleType>
        </xsd:union>
      </xsd:simpleType>
    </xsd:element>
    <xsd:element name="Kategorie" ma:index="15" nillable="true" ma:displayName="Kategorie" ma:default="Anleitungen" ma:format="Dropdown" ma:internalName="Kategorie">
      <xsd:simpleType>
        <xsd:union memberTypes="dms:Text">
          <xsd:simpleType>
            <xsd:restriction base="dms:Choice">
              <xsd:enumeration value="Anleitungen"/>
              <xsd:enumeration value="Aushänge für Lift und Tür"/>
              <xsd:enumeration value="Basisvorlagen"/>
              <xsd:enumeration value="Brief-/Faxvorlagen"/>
              <xsd:enumeration value="Einladungen"/>
              <xsd:enumeration value="Etiketten"/>
              <xsd:enumeration value="Musterdateien"/>
              <xsd:enumeration value="Namensschilder"/>
              <xsd:enumeration value="Präsentationen"/>
              <xsd:enumeration value="Skripten-Cov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e413db-0745-4f3a-8dca-564dc7ff6f7d">Präsentationen</Kategorie>
    <Beschreibung xmlns="dde413db-0745-4f3a-8dca-564dc7ff6f7d">Musterpräsentation im Format 16:10 (= WU Standard)</Beschreibung>
    <TaxCatchAll xmlns="08b0a3ee-3d2a-451c-9a1a-7e5d5b0c9c77">
      <Value>266</Value>
      <Value>403</Value>
    </TaxCatchAll>
    <Dokumentenart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Vorlagen</TermName>
          <TermId xmlns="http://schemas.microsoft.com/office/infopath/2007/PartnerControls">17fc50ed-8ad1-47be-ab12-04243fd74ddb</TermId>
        </TermInfo>
      </Terms>
    </DokumentenartTaxHTField0>
    <WU_x0020_Thema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Design</TermName>
          <TermId xmlns="http://schemas.microsoft.com/office/infopath/2007/PartnerControls">19895bcd-b158-45ae-ab7b-f5ca217dfcec</TermId>
        </TermInfo>
      </Terms>
    </WU_x0020_ThemaTaxHTField0>
    <Format xmlns="dde413db-0745-4f3a-8dca-564dc7ff6f7d">Microsoft Office 2013/2016</Format>
  </documentManagement>
</p:properties>
</file>

<file path=customXml/itemProps1.xml><?xml version="1.0" encoding="utf-8"?>
<ds:datastoreItem xmlns:ds="http://schemas.openxmlformats.org/officeDocument/2006/customXml" ds:itemID="{E1B19F04-C1AE-47E9-9133-474D1173C9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d9a65-8471-4209-a900-f8e11db75e0a"/>
    <ds:schemaRef ds:uri="08b0a3ee-3d2a-451c-9a1a-7e5d5b0c9c77"/>
    <ds:schemaRef ds:uri="dde413db-0745-4f3a-8dca-564dc7ff6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46B3ED-06B1-4DE8-9648-0F78B5B453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58DFAF-C9AD-4CE5-A221-45D64FB05328}">
  <ds:schemaRefs>
    <ds:schemaRef ds:uri="http://schemas.microsoft.com/office/infopath/2007/PartnerControls"/>
    <ds:schemaRef ds:uri="http://purl.org/dc/dcmitype/"/>
    <ds:schemaRef ds:uri="dde413db-0745-4f3a-8dca-564dc7ff6f7d"/>
    <ds:schemaRef ds:uri="http://purl.org/dc/elements/1.1/"/>
    <ds:schemaRef ds:uri="http://schemas.microsoft.com/office/2006/documentManagement/types"/>
    <ds:schemaRef ds:uri="1a8d9a65-8471-4209-a900-f8e11db75e0a"/>
    <ds:schemaRef ds:uri="http://schemas.openxmlformats.org/package/2006/metadata/core-properties"/>
    <ds:schemaRef ds:uri="http://purl.org/dc/terms/"/>
    <ds:schemaRef ds:uri="08b0a3ee-3d2a-451c-9a1a-7e5d5b0c9c77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WU Musterpr%C3%A4sentation 16x10</Template>
  <TotalTime>0</TotalTime>
  <Words>2990</Words>
  <Application>Microsoft Office PowerPoint</Application>
  <PresentationFormat>On-screen Show (16:10)</PresentationFormat>
  <Paragraphs>355</Paragraphs>
  <Slides>46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WU 16:10</vt:lpstr>
      <vt:lpstr>Chapter 6: Qualitative Process Analysis</vt:lpstr>
      <vt:lpstr>Process Analysis in the BPM Lifecycle</vt:lpstr>
      <vt:lpstr>Introduction</vt:lpstr>
      <vt:lpstr>Qualitative Process Analysis: Overview</vt:lpstr>
      <vt:lpstr>Chapter 6: Qualitative Process Analysis</vt:lpstr>
      <vt:lpstr>Value-added analysis</vt:lpstr>
      <vt:lpstr>Value-added analysis</vt:lpstr>
      <vt:lpstr>1) Value-adding activities</vt:lpstr>
      <vt:lpstr>2) Business value-adding activities</vt:lpstr>
      <vt:lpstr>3) Non-value-adding activities</vt:lpstr>
      <vt:lpstr>Extract of Equipment Rental Process</vt:lpstr>
      <vt:lpstr>Equipment Rental Process – VA Analysis</vt:lpstr>
      <vt:lpstr>4) Eliminate waste</vt:lpstr>
      <vt:lpstr>Exercise</vt:lpstr>
      <vt:lpstr>Root-cause analysis  تحليل السبب الرئيسي(الجذري) للمشكله</vt:lpstr>
      <vt:lpstr>Root-cause analysis  تحليل السبب الرئيسي(الجذري) للمشكله</vt:lpstr>
      <vt:lpstr>Cause-effect (Fishbone) diagram</vt:lpstr>
      <vt:lpstr>Cause-effect (Fishbone) diagram</vt:lpstr>
      <vt:lpstr>Cause-effect (Fishbone) diagram</vt:lpstr>
      <vt:lpstr>Cause-effect (Fishbone) diagram</vt:lpstr>
      <vt:lpstr>Categories of causes: Six Ms</vt:lpstr>
      <vt:lpstr>Categories of causes: Six Ms</vt:lpstr>
      <vt:lpstr>Categories of causes: Six Ms</vt:lpstr>
      <vt:lpstr>Cause-effect diagram example</vt:lpstr>
      <vt:lpstr>Exercise</vt:lpstr>
      <vt:lpstr>Why-why diagram</vt:lpstr>
      <vt:lpstr>Why-why diagram</vt:lpstr>
      <vt:lpstr>Why-why diagram example (Equipment rental process BuildIT)</vt:lpstr>
      <vt:lpstr>Why-why diagram example (Equipment rental process BuildIT)</vt:lpstr>
      <vt:lpstr>Why-why diagram example (Equipment rental process BuildIT)</vt:lpstr>
      <vt:lpstr>Issue register</vt:lpstr>
      <vt:lpstr>Issue register structure</vt:lpstr>
      <vt:lpstr>Example of an issue documentation</vt:lpstr>
      <vt:lpstr>Issue Register Example</vt:lpstr>
      <vt:lpstr>Pareto chart</vt:lpstr>
      <vt:lpstr>Pareto chart example</vt:lpstr>
      <vt:lpstr>Exercise 6.5</vt:lpstr>
      <vt:lpstr>Exercise 6.5</vt:lpstr>
      <vt:lpstr>Exercise 6.5</vt:lpstr>
      <vt:lpstr>Exercise 6.5 solution </vt:lpstr>
      <vt:lpstr>Exercise 6.5 solution </vt:lpstr>
      <vt:lpstr>Two-Dimensional Prioritization: PICK Chart</vt:lpstr>
      <vt:lpstr>Two-Dimensional Prioritization: PICK Chart</vt:lpstr>
      <vt:lpstr>Two-Dimensional Prioritization: PICK Chart</vt:lpstr>
      <vt:lpstr>Exercise</vt:lpstr>
      <vt:lpstr>Recap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2018-01-12T14:33:51Z</dcterms:created>
  <dcterms:modified xsi:type="dcterms:W3CDTF">2019-03-19T20:09:59Z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U Thema">
    <vt:lpwstr>403;#Corporate Design|19895bcd-b158-45ae-ab7b-f5ca217dfcec</vt:lpwstr>
  </property>
  <property fmtid="{D5CDD505-2E9C-101B-9397-08002B2CF9AE}" pid="3" name="Dokumentenart">
    <vt:lpwstr>266;#Vorlagen|17fc50ed-8ad1-47be-ab12-04243fd74ddb</vt:lpwstr>
  </property>
  <property fmtid="{D5CDD505-2E9C-101B-9397-08002B2CF9AE}" pid="4" name="ContentTypeId">
    <vt:lpwstr>0x010100BCF651A35DF3154DB01328AF51148DAE</vt:lpwstr>
  </property>
</Properties>
</file>