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89" r:id="rId9"/>
    <p:sldId id="263" r:id="rId10"/>
    <p:sldId id="287" r:id="rId11"/>
    <p:sldId id="264" r:id="rId12"/>
    <p:sldId id="265" r:id="rId13"/>
    <p:sldId id="288" r:id="rId14"/>
    <p:sldId id="290" r:id="rId15"/>
    <p:sldId id="291" r:id="rId16"/>
    <p:sldId id="266" r:id="rId17"/>
    <p:sldId id="292" r:id="rId18"/>
    <p:sldId id="293" r:id="rId19"/>
    <p:sldId id="267" r:id="rId20"/>
    <p:sldId id="294" r:id="rId21"/>
    <p:sldId id="295" r:id="rId22"/>
    <p:sldId id="268" r:id="rId23"/>
    <p:sldId id="269" r:id="rId24"/>
    <p:sldId id="296" r:id="rId25"/>
    <p:sldId id="297" r:id="rId26"/>
    <p:sldId id="298" r:id="rId27"/>
    <p:sldId id="299" r:id="rId28"/>
    <p:sldId id="270" r:id="rId29"/>
    <p:sldId id="301" r:id="rId30"/>
    <p:sldId id="302" r:id="rId31"/>
    <p:sldId id="271" r:id="rId32"/>
    <p:sldId id="272" r:id="rId33"/>
    <p:sldId id="273" r:id="rId34"/>
    <p:sldId id="303" r:id="rId35"/>
    <p:sldId id="304" r:id="rId36"/>
    <p:sldId id="274" r:id="rId37"/>
    <p:sldId id="305" r:id="rId38"/>
    <p:sldId id="275" r:id="rId39"/>
    <p:sldId id="306" r:id="rId40"/>
    <p:sldId id="276" r:id="rId41"/>
    <p:sldId id="307" r:id="rId42"/>
    <p:sldId id="277" r:id="rId43"/>
    <p:sldId id="308" r:id="rId44"/>
    <p:sldId id="309" r:id="rId45"/>
    <p:sldId id="278" r:id="rId46"/>
    <p:sldId id="279" r:id="rId47"/>
    <p:sldId id="280" r:id="rId48"/>
    <p:sldId id="281" r:id="rId49"/>
    <p:sldId id="283" r:id="rId50"/>
    <p:sldId id="284" r:id="rId51"/>
    <p:sldId id="300" r:id="rId52"/>
    <p:sldId id="286" r:id="rId53"/>
    <p:sldId id="285"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4" d="100"/>
          <a:sy n="94" d="100"/>
        </p:scale>
        <p:origin x="197"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302351-2FD0-4023-8365-3C4D4D9D1E13}"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2E6B0-CBEE-4D68-8AA5-CEC77A9FAC2D}" type="slidenum">
              <a:rPr lang="en-US" smtClean="0"/>
              <a:t>‹#›</a:t>
            </a:fld>
            <a:endParaRPr lang="en-US"/>
          </a:p>
        </p:txBody>
      </p:sp>
    </p:spTree>
    <p:extLst>
      <p:ext uri="{BB962C8B-B14F-4D97-AF65-F5344CB8AC3E}">
        <p14:creationId xmlns:p14="http://schemas.microsoft.com/office/powerpoint/2010/main" val="1123294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302351-2FD0-4023-8365-3C4D4D9D1E13}"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2E6B0-CBEE-4D68-8AA5-CEC77A9FAC2D}" type="slidenum">
              <a:rPr lang="en-US" smtClean="0"/>
              <a:t>‹#›</a:t>
            </a:fld>
            <a:endParaRPr lang="en-US"/>
          </a:p>
        </p:txBody>
      </p:sp>
    </p:spTree>
    <p:extLst>
      <p:ext uri="{BB962C8B-B14F-4D97-AF65-F5344CB8AC3E}">
        <p14:creationId xmlns:p14="http://schemas.microsoft.com/office/powerpoint/2010/main" val="2209093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302351-2FD0-4023-8365-3C4D4D9D1E13}"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2E6B0-CBEE-4D68-8AA5-CEC77A9FAC2D}" type="slidenum">
              <a:rPr lang="en-US" smtClean="0"/>
              <a:t>‹#›</a:t>
            </a:fld>
            <a:endParaRPr lang="en-US"/>
          </a:p>
        </p:txBody>
      </p:sp>
    </p:spTree>
    <p:extLst>
      <p:ext uri="{BB962C8B-B14F-4D97-AF65-F5344CB8AC3E}">
        <p14:creationId xmlns:p14="http://schemas.microsoft.com/office/powerpoint/2010/main" val="31263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302351-2FD0-4023-8365-3C4D4D9D1E13}"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2E6B0-CBEE-4D68-8AA5-CEC77A9FAC2D}" type="slidenum">
              <a:rPr lang="en-US" smtClean="0"/>
              <a:t>‹#›</a:t>
            </a:fld>
            <a:endParaRPr lang="en-US"/>
          </a:p>
        </p:txBody>
      </p:sp>
    </p:spTree>
    <p:extLst>
      <p:ext uri="{BB962C8B-B14F-4D97-AF65-F5344CB8AC3E}">
        <p14:creationId xmlns:p14="http://schemas.microsoft.com/office/powerpoint/2010/main" val="410611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302351-2FD0-4023-8365-3C4D4D9D1E13}"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2E6B0-CBEE-4D68-8AA5-CEC77A9FAC2D}" type="slidenum">
              <a:rPr lang="en-US" smtClean="0"/>
              <a:t>‹#›</a:t>
            </a:fld>
            <a:endParaRPr lang="en-US"/>
          </a:p>
        </p:txBody>
      </p:sp>
    </p:spTree>
    <p:extLst>
      <p:ext uri="{BB962C8B-B14F-4D97-AF65-F5344CB8AC3E}">
        <p14:creationId xmlns:p14="http://schemas.microsoft.com/office/powerpoint/2010/main" val="1472965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302351-2FD0-4023-8365-3C4D4D9D1E13}"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2E6B0-CBEE-4D68-8AA5-CEC77A9FAC2D}" type="slidenum">
              <a:rPr lang="en-US" smtClean="0"/>
              <a:t>‹#›</a:t>
            </a:fld>
            <a:endParaRPr lang="en-US"/>
          </a:p>
        </p:txBody>
      </p:sp>
    </p:spTree>
    <p:extLst>
      <p:ext uri="{BB962C8B-B14F-4D97-AF65-F5344CB8AC3E}">
        <p14:creationId xmlns:p14="http://schemas.microsoft.com/office/powerpoint/2010/main" val="217828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302351-2FD0-4023-8365-3C4D4D9D1E13}" type="datetimeFigureOut">
              <a:rPr lang="en-US" smtClean="0"/>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92E6B0-CBEE-4D68-8AA5-CEC77A9FAC2D}" type="slidenum">
              <a:rPr lang="en-US" smtClean="0"/>
              <a:t>‹#›</a:t>
            </a:fld>
            <a:endParaRPr lang="en-US"/>
          </a:p>
        </p:txBody>
      </p:sp>
    </p:spTree>
    <p:extLst>
      <p:ext uri="{BB962C8B-B14F-4D97-AF65-F5344CB8AC3E}">
        <p14:creationId xmlns:p14="http://schemas.microsoft.com/office/powerpoint/2010/main" val="1145213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302351-2FD0-4023-8365-3C4D4D9D1E13}" type="datetimeFigureOut">
              <a:rPr lang="en-US" smtClean="0"/>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92E6B0-CBEE-4D68-8AA5-CEC77A9FAC2D}" type="slidenum">
              <a:rPr lang="en-US" smtClean="0"/>
              <a:t>‹#›</a:t>
            </a:fld>
            <a:endParaRPr lang="en-US"/>
          </a:p>
        </p:txBody>
      </p:sp>
    </p:spTree>
    <p:extLst>
      <p:ext uri="{BB962C8B-B14F-4D97-AF65-F5344CB8AC3E}">
        <p14:creationId xmlns:p14="http://schemas.microsoft.com/office/powerpoint/2010/main" val="3228569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302351-2FD0-4023-8365-3C4D4D9D1E13}" type="datetimeFigureOut">
              <a:rPr lang="en-US" smtClean="0"/>
              <a:t>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92E6B0-CBEE-4D68-8AA5-CEC77A9FAC2D}" type="slidenum">
              <a:rPr lang="en-US" smtClean="0"/>
              <a:t>‹#›</a:t>
            </a:fld>
            <a:endParaRPr lang="en-US"/>
          </a:p>
        </p:txBody>
      </p:sp>
    </p:spTree>
    <p:extLst>
      <p:ext uri="{BB962C8B-B14F-4D97-AF65-F5344CB8AC3E}">
        <p14:creationId xmlns:p14="http://schemas.microsoft.com/office/powerpoint/2010/main" val="4032998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302351-2FD0-4023-8365-3C4D4D9D1E13}"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2E6B0-CBEE-4D68-8AA5-CEC77A9FAC2D}" type="slidenum">
              <a:rPr lang="en-US" smtClean="0"/>
              <a:t>‹#›</a:t>
            </a:fld>
            <a:endParaRPr lang="en-US"/>
          </a:p>
        </p:txBody>
      </p:sp>
    </p:spTree>
    <p:extLst>
      <p:ext uri="{BB962C8B-B14F-4D97-AF65-F5344CB8AC3E}">
        <p14:creationId xmlns:p14="http://schemas.microsoft.com/office/powerpoint/2010/main" val="38272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302351-2FD0-4023-8365-3C4D4D9D1E13}"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2E6B0-CBEE-4D68-8AA5-CEC77A9FAC2D}" type="slidenum">
              <a:rPr lang="en-US" smtClean="0"/>
              <a:t>‹#›</a:t>
            </a:fld>
            <a:endParaRPr lang="en-US"/>
          </a:p>
        </p:txBody>
      </p:sp>
    </p:spTree>
    <p:extLst>
      <p:ext uri="{BB962C8B-B14F-4D97-AF65-F5344CB8AC3E}">
        <p14:creationId xmlns:p14="http://schemas.microsoft.com/office/powerpoint/2010/main" val="790575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02351-2FD0-4023-8365-3C4D4D9D1E13}" type="datetimeFigureOut">
              <a:rPr lang="en-US" smtClean="0"/>
              <a:t>6/3/2024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2E6B0-CBEE-4D68-8AA5-CEC77A9FAC2D}" type="slidenum">
              <a:rPr lang="en-US" smtClean="0"/>
              <a:t>‹#›</a:t>
            </a:fld>
            <a:endParaRPr lang="en-US"/>
          </a:p>
        </p:txBody>
      </p:sp>
    </p:spTree>
    <p:extLst>
      <p:ext uri="{BB962C8B-B14F-4D97-AF65-F5344CB8AC3E}">
        <p14:creationId xmlns:p14="http://schemas.microsoft.com/office/powerpoint/2010/main" val="85022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thebalancecareers.com/targeted-cover-letter-writing-tips-2060176" TargetMode="External"/><Relationship Id="rId2" Type="http://schemas.openxmlformats.org/officeDocument/2006/relationships/hyperlink" Target="https://www.thebalancecareers.com/how-to-match-your-qualifications-to-a-job-2060941"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hcentral.vic.gov.au/" TargetMode="External"/><Relationship Id="rId2" Type="http://schemas.openxmlformats.org/officeDocument/2006/relationships/hyperlink" Target="https://www.thebalancecareers.com/" TargetMode="External"/><Relationship Id="rId1" Type="http://schemas.openxmlformats.org/officeDocument/2006/relationships/slideLayout" Target="../slideLayouts/slideLayout2.xml"/><Relationship Id="rId6" Type="http://schemas.openxmlformats.org/officeDocument/2006/relationships/hyperlink" Target="https://www.zipjob.com/blog/bad-resume-example-fixed/" TargetMode="External"/><Relationship Id="rId5" Type="http://schemas.openxmlformats.org/officeDocument/2006/relationships/hyperlink" Target="https://www.greatsampleresume.com/cover-letters/computer-science-cover-letter/" TargetMode="External"/><Relationship Id="rId4" Type="http://schemas.openxmlformats.org/officeDocument/2006/relationships/hyperlink" Target="https://www.corporatestaffing.co.k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Resume</a:t>
            </a:r>
          </a:p>
        </p:txBody>
      </p:sp>
    </p:spTree>
    <p:extLst>
      <p:ext uri="{BB962C8B-B14F-4D97-AF65-F5344CB8AC3E}">
        <p14:creationId xmlns:p14="http://schemas.microsoft.com/office/powerpoint/2010/main" val="4217744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668" y="272956"/>
            <a:ext cx="10515600" cy="532262"/>
          </a:xfrm>
        </p:spPr>
        <p:txBody>
          <a:bodyPr>
            <a:normAutofit fontScale="90000"/>
          </a:bodyPr>
          <a:lstStyle/>
          <a:p>
            <a:r>
              <a:rPr lang="en-US" u="sng" dirty="0">
                <a:solidFill>
                  <a:srgbClr val="FF0000"/>
                </a:solidFill>
              </a:rPr>
              <a:t>Summary Example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958" y="1364777"/>
            <a:ext cx="11725020" cy="4012441"/>
          </a:xfrm>
        </p:spPr>
      </p:pic>
    </p:spTree>
    <p:extLst>
      <p:ext uri="{BB962C8B-B14F-4D97-AF65-F5344CB8AC3E}">
        <p14:creationId xmlns:p14="http://schemas.microsoft.com/office/powerpoint/2010/main" val="42902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81036"/>
          </a:xfrm>
        </p:spPr>
        <p:txBody>
          <a:bodyPr>
            <a:normAutofit fontScale="90000"/>
          </a:bodyPr>
          <a:lstStyle/>
          <a:p>
            <a:r>
              <a:rPr lang="en-US" u="sng" dirty="0">
                <a:solidFill>
                  <a:srgbClr val="FF0000"/>
                </a:solidFill>
              </a:rPr>
              <a:t>4. Statement of Objective</a:t>
            </a:r>
          </a:p>
        </p:txBody>
      </p:sp>
      <p:sp>
        <p:nvSpPr>
          <p:cNvPr id="3" name="Content Placeholder 2"/>
          <p:cNvSpPr>
            <a:spLocks noGrp="1"/>
          </p:cNvSpPr>
          <p:nvPr>
            <p:ph idx="1"/>
          </p:nvPr>
        </p:nvSpPr>
        <p:spPr>
          <a:xfrm>
            <a:off x="838200" y="1050878"/>
            <a:ext cx="10515600" cy="5126085"/>
          </a:xfrm>
        </p:spPr>
        <p:txBody>
          <a:bodyPr>
            <a:normAutofit fontScale="92500" lnSpcReduction="20000"/>
          </a:bodyPr>
          <a:lstStyle/>
          <a:p>
            <a:r>
              <a:rPr lang="en-US" dirty="0"/>
              <a:t>if you choose to include one, it should be focused.</a:t>
            </a:r>
          </a:p>
          <a:p>
            <a:r>
              <a:rPr lang="en-US" dirty="0"/>
              <a:t>Any vague statement or one filled with platitudes (e.g., “I seek a position in which I can be a positive change agent”) will undermine your resume</a:t>
            </a:r>
          </a:p>
          <a:p>
            <a:r>
              <a:rPr lang="en-US" dirty="0"/>
              <a:t>Instead of putting a statement of objectives, make your resumé as “general purpose” and as comprehensive as possible, and save a statement of your career objectives for your cover letter.</a:t>
            </a:r>
          </a:p>
          <a:p>
            <a:r>
              <a:rPr lang="en-US" dirty="0"/>
              <a:t>This way, you can tune the objective statement to fit the specific job without having to modify the resume.</a:t>
            </a:r>
          </a:p>
          <a:p>
            <a:r>
              <a:rPr lang="en-US" dirty="0"/>
              <a:t>many experts now agree that the objective has outworn its welcome in the modern era.</a:t>
            </a:r>
          </a:p>
          <a:p>
            <a:pPr marL="0" indent="0">
              <a:buNone/>
            </a:pPr>
            <a:endParaRPr lang="en-US" i="1" dirty="0"/>
          </a:p>
          <a:p>
            <a:pPr marL="0" indent="0">
              <a:buNone/>
            </a:pPr>
            <a:r>
              <a:rPr lang="en-US" i="1" dirty="0">
                <a:solidFill>
                  <a:srgbClr val="FF0000"/>
                </a:solidFill>
              </a:rPr>
              <a:t>Looking to obtain a position as a software engineer and apply my many years of experience and skills.</a:t>
            </a:r>
            <a:endParaRPr lang="en-US" dirty="0">
              <a:solidFill>
                <a:srgbClr val="FF0000"/>
              </a:solidFill>
            </a:endParaRPr>
          </a:p>
          <a:p>
            <a:pPr marL="0" indent="0">
              <a:buNone/>
            </a:pPr>
            <a:r>
              <a:rPr lang="en-US" dirty="0"/>
              <a:t>Boring!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4649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0218"/>
          </a:xfrm>
        </p:spPr>
        <p:txBody>
          <a:bodyPr>
            <a:normAutofit fontScale="90000"/>
          </a:bodyPr>
          <a:lstStyle/>
          <a:p>
            <a:r>
              <a:rPr lang="en-US" u="sng" dirty="0">
                <a:solidFill>
                  <a:srgbClr val="FF0000"/>
                </a:solidFill>
              </a:rPr>
              <a:t>5. Experience</a:t>
            </a:r>
          </a:p>
        </p:txBody>
      </p:sp>
      <p:sp>
        <p:nvSpPr>
          <p:cNvPr id="3" name="Content Placeholder 2"/>
          <p:cNvSpPr>
            <a:spLocks noGrp="1"/>
          </p:cNvSpPr>
          <p:nvPr>
            <p:ph idx="1"/>
          </p:nvPr>
        </p:nvSpPr>
        <p:spPr>
          <a:xfrm>
            <a:off x="838200" y="1064525"/>
            <a:ext cx="10515600" cy="5112438"/>
          </a:xfrm>
        </p:spPr>
        <p:txBody>
          <a:bodyPr>
            <a:normAutofit fontScale="92500" lnSpcReduction="20000"/>
          </a:bodyPr>
          <a:lstStyle/>
          <a:p>
            <a:r>
              <a:rPr lang="en-US" dirty="0"/>
              <a:t>The most important part of your resume</a:t>
            </a:r>
          </a:p>
          <a:p>
            <a:r>
              <a:rPr lang="en-US" dirty="0"/>
              <a:t>you need to be thorough, </a:t>
            </a:r>
            <a:r>
              <a:rPr lang="en-US" u="sng" dirty="0">
                <a:solidFill>
                  <a:srgbClr val="00B050"/>
                </a:solidFill>
              </a:rPr>
              <a:t>accurate and honest </a:t>
            </a:r>
          </a:p>
          <a:p>
            <a:r>
              <a:rPr lang="en-US" dirty="0"/>
              <a:t>Use action verbs to describe your real contributions. </a:t>
            </a:r>
          </a:p>
          <a:p>
            <a:r>
              <a:rPr lang="en-US" dirty="0"/>
              <a:t>Be specific:</a:t>
            </a:r>
          </a:p>
          <a:p>
            <a:pPr marL="0" indent="0">
              <a:buNone/>
            </a:pPr>
            <a:r>
              <a:rPr lang="en-US" u="sng" dirty="0">
                <a:solidFill>
                  <a:srgbClr val="FF0000"/>
                </a:solidFill>
              </a:rPr>
              <a:t>Example on being specific (from book):</a:t>
            </a:r>
          </a:p>
          <a:p>
            <a:pPr marL="0" indent="0">
              <a:buNone/>
            </a:pPr>
            <a:r>
              <a:rPr lang="en-US" dirty="0"/>
              <a:t>the phrase “part of a team that developed a $1 billion weapons system” </a:t>
            </a:r>
            <a:r>
              <a:rPr lang="en-US" u="sng" dirty="0">
                <a:solidFill>
                  <a:srgbClr val="00B0F0"/>
                </a:solidFill>
              </a:rPr>
              <a:t>says nothing about your role.</a:t>
            </a:r>
          </a:p>
          <a:p>
            <a:pPr marL="0" indent="0">
              <a:buNone/>
            </a:pPr>
            <a:r>
              <a:rPr lang="en-US" u="sng" dirty="0">
                <a:solidFill>
                  <a:srgbClr val="00B0F0"/>
                </a:solidFill>
              </a:rPr>
              <a:t>Better:</a:t>
            </a:r>
            <a:r>
              <a:rPr lang="en-US" dirty="0"/>
              <a:t> “wrote software acceptance test scripts and conducted acceptance testing for a $1 billion classified weapons system.”</a:t>
            </a:r>
          </a:p>
          <a:p>
            <a:r>
              <a:rPr lang="en-US" dirty="0"/>
              <a:t>List all experiences in reverse chronological order (your most recent experience listed first).</a:t>
            </a:r>
          </a:p>
          <a:p>
            <a:r>
              <a:rPr lang="en-US" dirty="0"/>
              <a:t>In case of space limitations, include more details about your most recent experiences, and less details about older experiences. </a:t>
            </a:r>
          </a:p>
          <a:p>
            <a:endParaRPr lang="en-US" dirty="0"/>
          </a:p>
        </p:txBody>
      </p:sp>
    </p:spTree>
    <p:extLst>
      <p:ext uri="{BB962C8B-B14F-4D97-AF65-F5344CB8AC3E}">
        <p14:creationId xmlns:p14="http://schemas.microsoft.com/office/powerpoint/2010/main" val="2043842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8614"/>
            <a:ext cx="10515600" cy="559559"/>
          </a:xfrm>
        </p:spPr>
        <p:txBody>
          <a:bodyPr>
            <a:noAutofit/>
          </a:bodyPr>
          <a:lstStyle/>
          <a:p>
            <a:r>
              <a:rPr lang="en-US" sz="3200" u="sng" dirty="0">
                <a:solidFill>
                  <a:srgbClr val="FF0000"/>
                </a:solidFill>
              </a:rPr>
              <a:t>Experience Examples</a:t>
            </a:r>
            <a:br>
              <a:rPr lang="en-US" sz="3200" u="sng" dirty="0">
                <a:solidFill>
                  <a:srgbClr val="FF0000"/>
                </a:solidFill>
              </a:rPr>
            </a:br>
            <a:r>
              <a:rPr lang="en-US" sz="3200" u="sng" dirty="0">
                <a:solidFill>
                  <a:srgbClr val="FF0000"/>
                </a:solidFill>
              </a:rPr>
              <a:t>Ex1 (</a:t>
            </a:r>
            <a:r>
              <a:rPr lang="en-US" sz="3200" u="sng">
                <a:solidFill>
                  <a:srgbClr val="FF0000"/>
                </a:solidFill>
              </a:rPr>
              <a:t>Graduating student</a:t>
            </a:r>
            <a:r>
              <a:rPr lang="en-US" sz="3200" u="sng" dirty="0">
                <a:solidFill>
                  <a:srgbClr val="FF0000"/>
                </a:solidFill>
              </a:rPr>
              <a:t>): </a:t>
            </a:r>
            <a:br>
              <a:rPr lang="en-US" sz="3200" u="sng" dirty="0">
                <a:solidFill>
                  <a:srgbClr val="FF0000"/>
                </a:solidFill>
              </a:rPr>
            </a:br>
            <a:endParaRPr lang="en-US" sz="3200"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3582" y="1364776"/>
            <a:ext cx="8911988" cy="4913194"/>
          </a:xfrm>
        </p:spPr>
      </p:pic>
    </p:spTree>
    <p:extLst>
      <p:ext uri="{BB962C8B-B14F-4D97-AF65-F5344CB8AC3E}">
        <p14:creationId xmlns:p14="http://schemas.microsoft.com/office/powerpoint/2010/main" val="137807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1978"/>
          </a:xfrm>
        </p:spPr>
        <p:txBody>
          <a:bodyPr>
            <a:noAutofit/>
          </a:bodyPr>
          <a:lstStyle/>
          <a:p>
            <a:r>
              <a:rPr lang="en-US" sz="2400" u="sng" dirty="0">
                <a:solidFill>
                  <a:srgbClr val="FF0000"/>
                </a:solidFill>
              </a:rPr>
              <a:t>Experience Examples</a:t>
            </a:r>
            <a:br>
              <a:rPr lang="en-US" sz="2400" u="sng" dirty="0">
                <a:solidFill>
                  <a:srgbClr val="FF0000"/>
                </a:solidFill>
              </a:rPr>
            </a:br>
            <a:r>
              <a:rPr lang="en-US" sz="2400" u="sng" dirty="0">
                <a:solidFill>
                  <a:srgbClr val="FF0000"/>
                </a:solidFill>
              </a:rPr>
              <a:t>Ex2 (Java Developer): </a:t>
            </a:r>
            <a:br>
              <a:rPr lang="en-US" sz="2400" u="sng" dirty="0">
                <a:solidFill>
                  <a:srgbClr val="FF0000"/>
                </a:solidFill>
              </a:rPr>
            </a:br>
            <a:endParaRPr lang="en-US" sz="24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887104"/>
            <a:ext cx="9711519" cy="5404514"/>
          </a:xfrm>
        </p:spPr>
      </p:pic>
    </p:spTree>
    <p:extLst>
      <p:ext uri="{BB962C8B-B14F-4D97-AF65-F5344CB8AC3E}">
        <p14:creationId xmlns:p14="http://schemas.microsoft.com/office/powerpoint/2010/main" val="674250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125" y="95534"/>
            <a:ext cx="9580729" cy="6762466"/>
          </a:xfrm>
        </p:spPr>
      </p:pic>
      <p:sp>
        <p:nvSpPr>
          <p:cNvPr id="5" name="Rectangle 4"/>
          <p:cNvSpPr/>
          <p:nvPr/>
        </p:nvSpPr>
        <p:spPr>
          <a:xfrm>
            <a:off x="9307773" y="791570"/>
            <a:ext cx="2538484" cy="11327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a:solidFill>
                  <a:srgbClr val="FF0000"/>
                </a:solidFill>
              </a:rPr>
              <a:t>Experience Examples</a:t>
            </a:r>
          </a:p>
          <a:p>
            <a:pPr algn="ctr"/>
            <a:r>
              <a:rPr lang="en-US" u="sng" dirty="0">
                <a:solidFill>
                  <a:srgbClr val="FF0000"/>
                </a:solidFill>
              </a:rPr>
              <a:t>Ex3: IT Project Manager</a:t>
            </a:r>
          </a:p>
        </p:txBody>
      </p:sp>
    </p:spTree>
    <p:extLst>
      <p:ext uri="{BB962C8B-B14F-4D97-AF65-F5344CB8AC3E}">
        <p14:creationId xmlns:p14="http://schemas.microsoft.com/office/powerpoint/2010/main" val="415930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571"/>
          </a:xfrm>
        </p:spPr>
        <p:txBody>
          <a:bodyPr>
            <a:normAutofit fontScale="90000"/>
          </a:bodyPr>
          <a:lstStyle/>
          <a:p>
            <a:r>
              <a:rPr lang="en-US" u="sng" dirty="0">
                <a:solidFill>
                  <a:srgbClr val="FF0000"/>
                </a:solidFill>
              </a:rPr>
              <a:t>6. Education or Education and Training</a:t>
            </a:r>
            <a:endParaRPr lang="en-US" b="1" u="sng" dirty="0">
              <a:solidFill>
                <a:srgbClr val="FF0000"/>
              </a:solidFill>
            </a:endParaRPr>
          </a:p>
        </p:txBody>
      </p:sp>
      <p:sp>
        <p:nvSpPr>
          <p:cNvPr id="3" name="Content Placeholder 2"/>
          <p:cNvSpPr>
            <a:spLocks noGrp="1"/>
          </p:cNvSpPr>
          <p:nvPr>
            <p:ph idx="1"/>
          </p:nvPr>
        </p:nvSpPr>
        <p:spPr>
          <a:xfrm>
            <a:off x="838200" y="1105469"/>
            <a:ext cx="10515600" cy="5071494"/>
          </a:xfrm>
        </p:spPr>
        <p:txBody>
          <a:bodyPr/>
          <a:lstStyle/>
          <a:p>
            <a:r>
              <a:rPr lang="en-US" dirty="0"/>
              <a:t>Listing your dates of college enrollment and degrees earned is important (in reverse chronological order) </a:t>
            </a:r>
            <a:endParaRPr lang="ar-SA" dirty="0"/>
          </a:p>
          <a:p>
            <a:r>
              <a:rPr lang="en-US" dirty="0"/>
              <a:t>Don’t forget to list other education that did not lead to a degree (You may list certificates in a separate section)</a:t>
            </a:r>
          </a:p>
          <a:p>
            <a:r>
              <a:rPr lang="en-US" u="sng" dirty="0"/>
              <a:t>Considerably professional </a:t>
            </a:r>
            <a:r>
              <a:rPr lang="en-US" dirty="0"/>
              <a:t>training courses should be listed, particularly if they are relevant to the job. </a:t>
            </a:r>
          </a:p>
          <a:p>
            <a:r>
              <a:rPr lang="en-US" dirty="0"/>
              <a:t>Training not directly related to the job is okay to list, but you need to weigh the value of that training (List it in a different section).</a:t>
            </a:r>
          </a:p>
          <a:p>
            <a:r>
              <a:rPr lang="en-US" dirty="0"/>
              <a:t>You can make a separate section for training</a:t>
            </a:r>
          </a:p>
          <a:p>
            <a:r>
              <a:rPr lang="en-US" dirty="0"/>
              <a:t>Not every training course should be listed, sometimes it is enough to list that you have the skill (in the skills’ section)</a:t>
            </a:r>
          </a:p>
          <a:p>
            <a:pPr marL="0" indent="0">
              <a:buNone/>
            </a:pPr>
            <a:endParaRPr lang="en-US" dirty="0"/>
          </a:p>
          <a:p>
            <a:endParaRPr lang="en-US" dirty="0"/>
          </a:p>
        </p:txBody>
      </p:sp>
    </p:spTree>
    <p:extLst>
      <p:ext uri="{BB962C8B-B14F-4D97-AF65-F5344CB8AC3E}">
        <p14:creationId xmlns:p14="http://schemas.microsoft.com/office/powerpoint/2010/main" val="2225922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solidFill>
                  <a:srgbClr val="FF0000"/>
                </a:solidFill>
              </a:rPr>
              <a:t>Education </a:t>
            </a:r>
            <a:br>
              <a:rPr lang="en-US" sz="2800" u="sng" dirty="0">
                <a:solidFill>
                  <a:srgbClr val="FF0000"/>
                </a:solidFill>
              </a:rPr>
            </a:br>
            <a:r>
              <a:rPr lang="en-US" sz="2800" u="sng" dirty="0">
                <a:solidFill>
                  <a:srgbClr val="FF0000"/>
                </a:solidFill>
              </a:rPr>
              <a:t>Ex1:</a:t>
            </a:r>
            <a:endParaRPr lang="en-US" sz="28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4524" y="1690688"/>
            <a:ext cx="9089409" cy="4437157"/>
          </a:xfrm>
        </p:spPr>
      </p:pic>
    </p:spTree>
    <p:extLst>
      <p:ext uri="{BB962C8B-B14F-4D97-AF65-F5344CB8AC3E}">
        <p14:creationId xmlns:p14="http://schemas.microsoft.com/office/powerpoint/2010/main" val="4155685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3048"/>
          </a:xfrm>
        </p:spPr>
        <p:txBody>
          <a:bodyPr>
            <a:normAutofit fontScale="90000"/>
          </a:bodyPr>
          <a:lstStyle/>
          <a:p>
            <a:r>
              <a:rPr lang="en-US" sz="2800" u="sng" dirty="0">
                <a:solidFill>
                  <a:srgbClr val="FF0000"/>
                </a:solidFill>
              </a:rPr>
              <a:t>Education </a:t>
            </a:r>
            <a:br>
              <a:rPr lang="en-US" sz="2800" u="sng" dirty="0">
                <a:solidFill>
                  <a:srgbClr val="FF0000"/>
                </a:solidFill>
              </a:rPr>
            </a:br>
            <a:r>
              <a:rPr lang="en-US" sz="2800" u="sng" dirty="0">
                <a:solidFill>
                  <a:srgbClr val="FF0000"/>
                </a:solidFill>
              </a:rPr>
              <a:t>Ex2:</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1129" y="1187355"/>
            <a:ext cx="8871044" cy="4749421"/>
          </a:xfrm>
        </p:spPr>
      </p:pic>
    </p:spTree>
    <p:extLst>
      <p:ext uri="{BB962C8B-B14F-4D97-AF65-F5344CB8AC3E}">
        <p14:creationId xmlns:p14="http://schemas.microsoft.com/office/powerpoint/2010/main" val="405499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7765"/>
          </a:xfrm>
        </p:spPr>
        <p:txBody>
          <a:bodyPr/>
          <a:lstStyle/>
          <a:p>
            <a:r>
              <a:rPr lang="en-US" u="sng" dirty="0">
                <a:solidFill>
                  <a:srgbClr val="FF0000"/>
                </a:solidFill>
              </a:rPr>
              <a:t>7. Licenses and Certifications</a:t>
            </a:r>
          </a:p>
        </p:txBody>
      </p:sp>
      <p:sp>
        <p:nvSpPr>
          <p:cNvPr id="3" name="Content Placeholder 2"/>
          <p:cNvSpPr>
            <a:spLocks noGrp="1"/>
          </p:cNvSpPr>
          <p:nvPr>
            <p:ph idx="1"/>
          </p:nvPr>
        </p:nvSpPr>
        <p:spPr>
          <a:xfrm>
            <a:off x="838200" y="1282890"/>
            <a:ext cx="10515600" cy="4894073"/>
          </a:xfrm>
        </p:spPr>
        <p:txBody>
          <a:bodyPr/>
          <a:lstStyle/>
          <a:p>
            <a:r>
              <a:rPr lang="en-US" dirty="0"/>
              <a:t>Professional licenses and certifications which are granted by a wide variety of entities including companies, user groups, or professional organizations, may also be required or preferred for a job.</a:t>
            </a:r>
          </a:p>
          <a:p>
            <a:r>
              <a:rPr lang="en-US" dirty="0"/>
              <a:t>Be sure to list any licenses and certifications that you have, even if these are not explicitly requested in the job advertisement </a:t>
            </a:r>
          </a:p>
          <a:p>
            <a:r>
              <a:rPr lang="en-US" dirty="0"/>
              <a:t>Licenses and certifications demonstrate individual commitment and achievement, and you never know how that extra license or certification could resonate with the prospective employer. </a:t>
            </a:r>
          </a:p>
        </p:txBody>
      </p:sp>
    </p:spTree>
    <p:extLst>
      <p:ext uri="{BB962C8B-B14F-4D97-AF65-F5344CB8AC3E}">
        <p14:creationId xmlns:p14="http://schemas.microsoft.com/office/powerpoint/2010/main" val="3343056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6003"/>
          </a:xfrm>
        </p:spPr>
        <p:txBody>
          <a:bodyPr/>
          <a:lstStyle/>
          <a:p>
            <a:r>
              <a:rPr lang="en-US" u="sng" dirty="0">
                <a:solidFill>
                  <a:srgbClr val="FF0000"/>
                </a:solidFill>
              </a:rPr>
              <a:t>Resume’s synonyms</a:t>
            </a:r>
          </a:p>
        </p:txBody>
      </p:sp>
      <p:sp>
        <p:nvSpPr>
          <p:cNvPr id="3" name="Content Placeholder 2"/>
          <p:cNvSpPr>
            <a:spLocks noGrp="1"/>
          </p:cNvSpPr>
          <p:nvPr>
            <p:ph idx="1"/>
          </p:nvPr>
        </p:nvSpPr>
        <p:spPr/>
        <p:txBody>
          <a:bodyPr/>
          <a:lstStyle/>
          <a:p>
            <a:r>
              <a:rPr lang="en-US" dirty="0"/>
              <a:t>Resume</a:t>
            </a:r>
          </a:p>
          <a:p>
            <a:r>
              <a:rPr lang="en-US" dirty="0"/>
              <a:t>Curriculum Vitae </a:t>
            </a:r>
            <a:r>
              <a:rPr lang="en-US"/>
              <a:t>(Latin)</a:t>
            </a:r>
            <a:endParaRPr lang="en-US" dirty="0"/>
          </a:p>
          <a:p>
            <a:r>
              <a:rPr lang="en-US" dirty="0"/>
              <a:t>CV </a:t>
            </a:r>
          </a:p>
        </p:txBody>
      </p:sp>
    </p:spTree>
    <p:extLst>
      <p:ext uri="{BB962C8B-B14F-4D97-AF65-F5344CB8AC3E}">
        <p14:creationId xmlns:p14="http://schemas.microsoft.com/office/powerpoint/2010/main" val="1821445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6696"/>
          </a:xfrm>
        </p:spPr>
        <p:txBody>
          <a:bodyPr>
            <a:normAutofit fontScale="90000"/>
          </a:bodyPr>
          <a:lstStyle/>
          <a:p>
            <a:r>
              <a:rPr lang="en-US" u="sng" dirty="0">
                <a:solidFill>
                  <a:srgbClr val="FF0000"/>
                </a:solidFill>
              </a:rPr>
              <a:t>Certifications</a:t>
            </a:r>
            <a:br>
              <a:rPr lang="en-US" u="sng" dirty="0">
                <a:solidFill>
                  <a:srgbClr val="FF0000"/>
                </a:solidFill>
              </a:rPr>
            </a:br>
            <a:r>
              <a:rPr lang="en-US" u="sng" dirty="0">
                <a:solidFill>
                  <a:srgbClr val="FF0000"/>
                </a:solidFill>
              </a:rPr>
              <a:t>Ex1:</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1102" y="2402007"/>
            <a:ext cx="8197113" cy="2509052"/>
          </a:xfrm>
        </p:spPr>
      </p:pic>
    </p:spTree>
    <p:extLst>
      <p:ext uri="{BB962C8B-B14F-4D97-AF65-F5344CB8AC3E}">
        <p14:creationId xmlns:p14="http://schemas.microsoft.com/office/powerpoint/2010/main" val="143696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a:solidFill>
                  <a:srgbClr val="FF0000"/>
                </a:solidFill>
              </a:rPr>
              <a:t>Certifications</a:t>
            </a:r>
            <a:br>
              <a:rPr lang="en-US" sz="3600" u="sng" dirty="0">
                <a:solidFill>
                  <a:srgbClr val="FF0000"/>
                </a:solidFill>
              </a:rPr>
            </a:br>
            <a:r>
              <a:rPr lang="en-US" sz="3600" u="sng" dirty="0">
                <a:solidFill>
                  <a:srgbClr val="FF0000"/>
                </a:solidFill>
              </a:rPr>
              <a:t>Ex2:</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263" y="2292824"/>
            <a:ext cx="10208525" cy="2483891"/>
          </a:xfrm>
        </p:spPr>
      </p:pic>
    </p:spTree>
    <p:extLst>
      <p:ext uri="{BB962C8B-B14F-4D97-AF65-F5344CB8AC3E}">
        <p14:creationId xmlns:p14="http://schemas.microsoft.com/office/powerpoint/2010/main" val="1562467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7388"/>
          </a:xfrm>
        </p:spPr>
        <p:txBody>
          <a:bodyPr>
            <a:normAutofit fontScale="90000"/>
          </a:bodyPr>
          <a:lstStyle/>
          <a:p>
            <a:r>
              <a:rPr lang="en-US" u="sng" dirty="0">
                <a:solidFill>
                  <a:srgbClr val="FF0000"/>
                </a:solidFill>
              </a:rPr>
              <a:t>8. Consulting</a:t>
            </a:r>
          </a:p>
        </p:txBody>
      </p:sp>
      <p:sp>
        <p:nvSpPr>
          <p:cNvPr id="3" name="Content Placeholder 2"/>
          <p:cNvSpPr>
            <a:spLocks noGrp="1"/>
          </p:cNvSpPr>
          <p:nvPr>
            <p:ph idx="1"/>
          </p:nvPr>
        </p:nvSpPr>
        <p:spPr>
          <a:xfrm>
            <a:off x="838200" y="1228298"/>
            <a:ext cx="10515600" cy="5153381"/>
          </a:xfrm>
        </p:spPr>
        <p:txBody>
          <a:bodyPr>
            <a:normAutofit fontScale="92500" lnSpcReduction="20000"/>
          </a:bodyPr>
          <a:lstStyle/>
          <a:p>
            <a:r>
              <a:rPr lang="en-US" dirty="0"/>
              <a:t>List the dates and details the same way you </a:t>
            </a:r>
            <a:r>
              <a:rPr lang="en-US"/>
              <a:t>list your </a:t>
            </a:r>
            <a:r>
              <a:rPr lang="en-US" dirty="0"/>
              <a:t>other experiences.</a:t>
            </a:r>
          </a:p>
          <a:p>
            <a:r>
              <a:rPr lang="en-US" dirty="0"/>
              <a:t>If you have a successful consulting practice, you can list your top clients and the engagement type in a separate section.</a:t>
            </a:r>
          </a:p>
          <a:p>
            <a:r>
              <a:rPr lang="en-US" dirty="0"/>
              <a:t>In cases where you may have been unemployed for long periods of time you can list “Independent Consultant” between your regular employment experiences and include a brief description of your engagements. </a:t>
            </a:r>
          </a:p>
          <a:p>
            <a:r>
              <a:rPr lang="en-US" dirty="0"/>
              <a:t>If those so-called “consulting engagements” have nothing to do with your profession, then they may diminish your credibility </a:t>
            </a:r>
          </a:p>
          <a:p>
            <a:r>
              <a:rPr lang="en-US" dirty="0"/>
              <a:t>if you can show a professional development angle for an unrelated engagement, then that may be a plus </a:t>
            </a:r>
          </a:p>
          <a:p>
            <a:pPr marL="0" indent="0">
              <a:buNone/>
            </a:pPr>
            <a:r>
              <a:rPr lang="en-US" u="sng" dirty="0">
                <a:solidFill>
                  <a:srgbClr val="FF0000"/>
                </a:solidFill>
              </a:rPr>
              <a:t>Ex:</a:t>
            </a:r>
            <a:r>
              <a:rPr lang="en-US" dirty="0"/>
              <a:t> For example, helping build homes for the homeless may not be a direct      professional experience for an electrical engineer; but if you were the lead volunteer on electrical wiring installation in those homes, you might want to mention the volunteer activity.</a:t>
            </a:r>
            <a:endParaRPr lang="ar-SA" dirty="0"/>
          </a:p>
          <a:p>
            <a:pPr marL="0" indent="0">
              <a:buNone/>
            </a:pPr>
            <a:endParaRPr lang="en-US" dirty="0"/>
          </a:p>
        </p:txBody>
      </p:sp>
    </p:spTree>
    <p:extLst>
      <p:ext uri="{BB962C8B-B14F-4D97-AF65-F5344CB8AC3E}">
        <p14:creationId xmlns:p14="http://schemas.microsoft.com/office/powerpoint/2010/main" val="2678489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1478"/>
            <a:ext cx="10515600" cy="699400"/>
          </a:xfrm>
        </p:spPr>
        <p:txBody>
          <a:bodyPr/>
          <a:lstStyle/>
          <a:p>
            <a:r>
              <a:rPr lang="en-US" u="sng" dirty="0">
                <a:solidFill>
                  <a:srgbClr val="FF0000"/>
                </a:solidFill>
              </a:rPr>
              <a:t>9. Skills (Hardware, software and other skills)</a:t>
            </a:r>
          </a:p>
        </p:txBody>
      </p:sp>
      <p:sp>
        <p:nvSpPr>
          <p:cNvPr id="3" name="Content Placeholder 2"/>
          <p:cNvSpPr>
            <a:spLocks noGrp="1"/>
          </p:cNvSpPr>
          <p:nvPr>
            <p:ph idx="1"/>
          </p:nvPr>
        </p:nvSpPr>
        <p:spPr>
          <a:xfrm>
            <a:off x="838200" y="1050878"/>
            <a:ext cx="10515600" cy="5071494"/>
          </a:xfrm>
        </p:spPr>
        <p:txBody>
          <a:bodyPr>
            <a:normAutofit lnSpcReduction="10000"/>
          </a:bodyPr>
          <a:lstStyle/>
          <a:p>
            <a:r>
              <a:rPr lang="en-US" dirty="0"/>
              <a:t>You should list any specialized hardware and software that you have used during your career. </a:t>
            </a:r>
          </a:p>
          <a:p>
            <a:r>
              <a:rPr lang="en-US" dirty="0"/>
              <a:t>You should list your proficiency for each of these—no one is an expert in everything. You can use the following scale: proficient, moderately proficient, or familiar. </a:t>
            </a:r>
          </a:p>
          <a:p>
            <a:r>
              <a:rPr lang="en-US" dirty="0"/>
              <a:t>You can list specific skills</a:t>
            </a:r>
          </a:p>
          <a:p>
            <a:r>
              <a:rPr lang="en-US" dirty="0"/>
              <a:t>it is customary in (IT) and computing positions to list the programming languages with which you are familiar</a:t>
            </a:r>
          </a:p>
          <a:p>
            <a:r>
              <a:rPr lang="en-US" dirty="0"/>
              <a:t>Use good judgment when including outdated technologies in your hardware/software list (Many positions involve old legacy systems but sometimes listing older technology suggests that the engineer is averse to change, or has not kept his education up-to-date)</a:t>
            </a:r>
          </a:p>
          <a:p>
            <a:endParaRPr lang="en-US" dirty="0"/>
          </a:p>
        </p:txBody>
      </p:sp>
    </p:spTree>
    <p:extLst>
      <p:ext uri="{BB962C8B-B14F-4D97-AF65-F5344CB8AC3E}">
        <p14:creationId xmlns:p14="http://schemas.microsoft.com/office/powerpoint/2010/main" val="63892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3048"/>
          </a:xfrm>
        </p:spPr>
        <p:txBody>
          <a:bodyPr>
            <a:noAutofit/>
          </a:bodyPr>
          <a:lstStyle/>
          <a:p>
            <a:r>
              <a:rPr lang="en-US" sz="3200" u="sng" dirty="0">
                <a:solidFill>
                  <a:srgbClr val="FF0000"/>
                </a:solidFill>
              </a:rPr>
              <a:t>Skills</a:t>
            </a:r>
            <a:br>
              <a:rPr lang="en-US" sz="3200" u="sng" dirty="0">
                <a:solidFill>
                  <a:srgbClr val="FF0000"/>
                </a:solidFill>
              </a:rPr>
            </a:br>
            <a:r>
              <a:rPr lang="en-US" sz="3200" u="sng" dirty="0">
                <a:solidFill>
                  <a:srgbClr val="FF0000"/>
                </a:solidFill>
              </a:rPr>
              <a:t>Ex1 (from book):</a:t>
            </a:r>
          </a:p>
        </p:txBody>
      </p:sp>
      <p:sp>
        <p:nvSpPr>
          <p:cNvPr id="3" name="Content Placeholder 2"/>
          <p:cNvSpPr>
            <a:spLocks noGrp="1"/>
          </p:cNvSpPr>
          <p:nvPr>
            <p:ph idx="1"/>
          </p:nvPr>
        </p:nvSpPr>
        <p:spPr>
          <a:xfrm>
            <a:off x="838199" y="1296537"/>
            <a:ext cx="11008057" cy="4880426"/>
          </a:xfrm>
        </p:spPr>
        <p:style>
          <a:lnRef idx="2">
            <a:schemeClr val="accent2"/>
          </a:lnRef>
          <a:fillRef idx="1">
            <a:schemeClr val="lt1"/>
          </a:fillRef>
          <a:effectRef idx="0">
            <a:schemeClr val="accent2"/>
          </a:effectRef>
          <a:fontRef idx="minor">
            <a:schemeClr val="dk1"/>
          </a:fontRef>
        </p:style>
        <p:txBody>
          <a:bodyPr/>
          <a:lstStyle/>
          <a:p>
            <a:pPr marL="0" indent="0">
              <a:buNone/>
            </a:pPr>
            <a:r>
              <a:rPr lang="en-US" u="sng" dirty="0">
                <a:solidFill>
                  <a:srgbClr val="FF0000"/>
                </a:solidFill>
              </a:rPr>
              <a:t>Skills:</a:t>
            </a:r>
          </a:p>
          <a:p>
            <a:pPr marL="0" indent="0">
              <a:buNone/>
            </a:pPr>
            <a:r>
              <a:rPr lang="en-US" u="sng"/>
              <a:t>Programming </a:t>
            </a:r>
            <a:r>
              <a:rPr lang="en-US" u="sng" dirty="0"/>
              <a:t>Languages:</a:t>
            </a:r>
          </a:p>
          <a:p>
            <a:pPr marL="0" indent="0">
              <a:buNone/>
            </a:pPr>
            <a:r>
              <a:rPr lang="en-US" dirty="0"/>
              <a:t>    • Proficient in PHP, HTML, JavaScript, jQuery (Ajax framework), </a:t>
            </a:r>
            <a:r>
              <a:rPr lang="en-US" dirty="0" err="1"/>
              <a:t>VB.Net</a:t>
            </a:r>
            <a:endParaRPr lang="en-US" dirty="0"/>
          </a:p>
          <a:p>
            <a:pPr marL="0" indent="0">
              <a:buNone/>
            </a:pPr>
            <a:r>
              <a:rPr lang="en-US" dirty="0"/>
              <a:t>    • Moderately proficient in CSS, C#, Ajax (using jQuery)</a:t>
            </a:r>
          </a:p>
          <a:p>
            <a:pPr marL="0" indent="0">
              <a:buNone/>
            </a:pPr>
            <a:r>
              <a:rPr lang="en-US" dirty="0"/>
              <a:t>    • Familiar with JSON, .Net framework</a:t>
            </a:r>
          </a:p>
          <a:p>
            <a:pPr marL="0" indent="0">
              <a:buNone/>
            </a:pPr>
            <a:r>
              <a:rPr lang="en-US" u="sng" dirty="0"/>
              <a:t>Databases:</a:t>
            </a:r>
          </a:p>
          <a:p>
            <a:pPr marL="633413" indent="-633413">
              <a:buNone/>
            </a:pPr>
            <a:r>
              <a:rPr lang="en-US" dirty="0"/>
              <a:t>    • MySQL: Create, Read, Update, Delete operations from PHP, multi-table joins, operators, built-in functions; table/database structure managed with phpMyAdmin</a:t>
            </a:r>
          </a:p>
        </p:txBody>
      </p:sp>
    </p:spTree>
    <p:extLst>
      <p:ext uri="{BB962C8B-B14F-4D97-AF65-F5344CB8AC3E}">
        <p14:creationId xmlns:p14="http://schemas.microsoft.com/office/powerpoint/2010/main" val="2928798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a:solidFill>
                  <a:srgbClr val="FF0000"/>
                </a:solidFill>
              </a:rPr>
              <a:t>Skills</a:t>
            </a:r>
            <a:br>
              <a:rPr lang="en-US" sz="3200" u="sng" dirty="0">
                <a:solidFill>
                  <a:srgbClr val="FF0000"/>
                </a:solidFill>
              </a:rPr>
            </a:br>
            <a:r>
              <a:rPr lang="en-US" sz="3200" u="sng" dirty="0">
                <a:solidFill>
                  <a:srgbClr val="FF0000"/>
                </a:solidFill>
              </a:rPr>
              <a:t>Ex2:</a:t>
            </a:r>
            <a:endParaRPr lang="en-US" sz="32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97039"/>
            <a:ext cx="9575042" cy="3014019"/>
          </a:xfrm>
        </p:spPr>
      </p:pic>
    </p:spTree>
    <p:extLst>
      <p:ext uri="{BB962C8B-B14F-4D97-AF65-F5344CB8AC3E}">
        <p14:creationId xmlns:p14="http://schemas.microsoft.com/office/powerpoint/2010/main" val="3860664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a:solidFill>
                  <a:srgbClr val="FF0000"/>
                </a:solidFill>
              </a:rPr>
              <a:t>Skills</a:t>
            </a:r>
            <a:br>
              <a:rPr lang="en-US" sz="3200" u="sng" dirty="0">
                <a:solidFill>
                  <a:srgbClr val="FF0000"/>
                </a:solidFill>
              </a:rPr>
            </a:br>
            <a:r>
              <a:rPr lang="en-US" sz="3200" u="sng" dirty="0">
                <a:solidFill>
                  <a:srgbClr val="FF0000"/>
                </a:solidFill>
              </a:rPr>
              <a:t>Ex3:</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1821" y="2088108"/>
            <a:ext cx="9689910" cy="4053386"/>
          </a:xfrm>
        </p:spPr>
      </p:pic>
    </p:spTree>
    <p:extLst>
      <p:ext uri="{BB962C8B-B14F-4D97-AF65-F5344CB8AC3E}">
        <p14:creationId xmlns:p14="http://schemas.microsoft.com/office/powerpoint/2010/main" val="3604432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910" y="0"/>
            <a:ext cx="9335069" cy="6755642"/>
          </a:xfrm>
        </p:spPr>
      </p:pic>
      <p:sp>
        <p:nvSpPr>
          <p:cNvPr id="8" name="Rectangle 7"/>
          <p:cNvSpPr/>
          <p:nvPr/>
        </p:nvSpPr>
        <p:spPr>
          <a:xfrm>
            <a:off x="10072049" y="518616"/>
            <a:ext cx="2119952" cy="7096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a:solidFill>
                  <a:srgbClr val="FF0000"/>
                </a:solidFill>
              </a:rPr>
              <a:t>Skills</a:t>
            </a:r>
            <a:br>
              <a:rPr lang="en-US" u="sng" dirty="0">
                <a:solidFill>
                  <a:srgbClr val="FF0000"/>
                </a:solidFill>
              </a:rPr>
            </a:br>
            <a:r>
              <a:rPr lang="en-US" u="sng" dirty="0">
                <a:solidFill>
                  <a:srgbClr val="FF0000"/>
                </a:solidFill>
              </a:rPr>
              <a:t>Ex4</a:t>
            </a:r>
            <a:endParaRPr lang="en-US" dirty="0"/>
          </a:p>
        </p:txBody>
      </p:sp>
    </p:spTree>
    <p:extLst>
      <p:ext uri="{BB962C8B-B14F-4D97-AF65-F5344CB8AC3E}">
        <p14:creationId xmlns:p14="http://schemas.microsoft.com/office/powerpoint/2010/main" val="1793803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12797"/>
          </a:xfrm>
        </p:spPr>
        <p:txBody>
          <a:bodyPr>
            <a:normAutofit fontScale="90000"/>
          </a:bodyPr>
          <a:lstStyle/>
          <a:p>
            <a:r>
              <a:rPr lang="en-US" u="sng" dirty="0">
                <a:solidFill>
                  <a:srgbClr val="FF0000"/>
                </a:solidFill>
              </a:rPr>
              <a:t>10. Foreign Languages</a:t>
            </a:r>
          </a:p>
        </p:txBody>
      </p:sp>
      <p:sp>
        <p:nvSpPr>
          <p:cNvPr id="3" name="Content Placeholder 2"/>
          <p:cNvSpPr>
            <a:spLocks noGrp="1"/>
          </p:cNvSpPr>
          <p:nvPr>
            <p:ph idx="1"/>
          </p:nvPr>
        </p:nvSpPr>
        <p:spPr>
          <a:xfrm>
            <a:off x="838200" y="968991"/>
            <a:ext cx="10515600" cy="5207972"/>
          </a:xfrm>
        </p:spPr>
        <p:txBody>
          <a:bodyPr>
            <a:normAutofit fontScale="92500" lnSpcReduction="10000"/>
          </a:bodyPr>
          <a:lstStyle/>
          <a:p>
            <a:r>
              <a:rPr lang="en-US" dirty="0"/>
              <a:t>Proficiency in a foreign language is a sign of sophistication. </a:t>
            </a:r>
          </a:p>
          <a:p>
            <a:r>
              <a:rPr lang="en-US" dirty="0"/>
              <a:t>When you claim facility in a foreign language, be sure to describe your abilities in terms of reading, writing, and conversation. </a:t>
            </a:r>
          </a:p>
          <a:p>
            <a:r>
              <a:rPr lang="en-US" dirty="0"/>
              <a:t>You can use the following scale: limited, working proficiency, full professional proficiency, native (or bilingual) </a:t>
            </a:r>
          </a:p>
          <a:p>
            <a:r>
              <a:rPr lang="en-US" dirty="0"/>
              <a:t>To officially be rated in these areas, you need to take a test administered by a reputable firm (but it is totally acceptable to assess yourself honestly)</a:t>
            </a:r>
          </a:p>
          <a:p>
            <a:r>
              <a:rPr lang="en-US" dirty="0"/>
              <a:t>Be honest</a:t>
            </a:r>
          </a:p>
          <a:p>
            <a:r>
              <a:rPr lang="en-US" dirty="0"/>
              <a:t>Your interviewer may also be proficient in the language you claim and may test your abilities.</a:t>
            </a:r>
          </a:p>
          <a:p>
            <a:r>
              <a:rPr lang="en-US" dirty="0"/>
              <a:t>here is an honest self-assessment:</a:t>
            </a:r>
          </a:p>
          <a:p>
            <a:pPr marL="0" indent="0">
              <a:buNone/>
            </a:pPr>
            <a:r>
              <a:rPr lang="en-US" dirty="0"/>
              <a:t> French: Reading (working proficiency), Writing (limited), Conversation (limited).</a:t>
            </a:r>
          </a:p>
        </p:txBody>
      </p:sp>
    </p:spTree>
    <p:extLst>
      <p:ext uri="{BB962C8B-B14F-4D97-AF65-F5344CB8AC3E}">
        <p14:creationId xmlns:p14="http://schemas.microsoft.com/office/powerpoint/2010/main" val="851856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868" y="351478"/>
            <a:ext cx="10515600" cy="617514"/>
          </a:xfrm>
        </p:spPr>
        <p:txBody>
          <a:bodyPr>
            <a:noAutofit/>
          </a:bodyPr>
          <a:lstStyle/>
          <a:p>
            <a:r>
              <a:rPr lang="en-US" sz="2400" u="sng" dirty="0">
                <a:solidFill>
                  <a:srgbClr val="FF0000"/>
                </a:solidFill>
              </a:rPr>
              <a:t>Foreign Languages</a:t>
            </a:r>
            <a:br>
              <a:rPr lang="en-US" sz="2400" u="sng" dirty="0">
                <a:solidFill>
                  <a:srgbClr val="FF0000"/>
                </a:solidFill>
              </a:rPr>
            </a:br>
            <a:r>
              <a:rPr lang="en-US" sz="2400" u="sng" dirty="0">
                <a:solidFill>
                  <a:srgbClr val="FF0000"/>
                </a:solidFill>
              </a:rPr>
              <a:t>Ex1:</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6660" y="1465475"/>
            <a:ext cx="5249008" cy="2905530"/>
          </a:xfrm>
        </p:spPr>
      </p:pic>
    </p:spTree>
    <p:extLst>
      <p:ext uri="{BB962C8B-B14F-4D97-AF65-F5344CB8AC3E}">
        <p14:creationId xmlns:p14="http://schemas.microsoft.com/office/powerpoint/2010/main" val="424640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5753"/>
          </a:xfrm>
        </p:spPr>
        <p:txBody>
          <a:bodyPr>
            <a:normAutofit fontScale="90000"/>
          </a:bodyPr>
          <a:lstStyle/>
          <a:p>
            <a:r>
              <a:rPr lang="en-US" u="sng" dirty="0">
                <a:solidFill>
                  <a:srgbClr val="FF0000"/>
                </a:solidFill>
              </a:rPr>
              <a:t>Resumés</a:t>
            </a:r>
            <a:endParaRPr lang="en-US" dirty="0"/>
          </a:p>
        </p:txBody>
      </p:sp>
      <p:sp>
        <p:nvSpPr>
          <p:cNvPr id="3" name="Content Placeholder 2"/>
          <p:cNvSpPr>
            <a:spLocks noGrp="1"/>
          </p:cNvSpPr>
          <p:nvPr>
            <p:ph idx="1"/>
          </p:nvPr>
        </p:nvSpPr>
        <p:spPr/>
        <p:txBody>
          <a:bodyPr/>
          <a:lstStyle/>
          <a:p>
            <a:r>
              <a:rPr lang="en-US" dirty="0"/>
              <a:t>Your resumé and cover letter may be the two most important technical documents that you will ever prepare. </a:t>
            </a:r>
          </a:p>
          <a:p>
            <a:r>
              <a:rPr lang="en-US" dirty="0"/>
              <a:t>An excellent resumé and cover letter can unlock a better job and increase earning potential</a:t>
            </a:r>
          </a:p>
          <a:p>
            <a:r>
              <a:rPr lang="en-US" dirty="0"/>
              <a:t>A great resumé does not guarantee that you will get hired—you have to sell yourself during the interview and afterward. While a great resumé may lead to an interview, a bad resumé will surely preclude an interview.</a:t>
            </a:r>
          </a:p>
        </p:txBody>
      </p:sp>
    </p:spTree>
    <p:extLst>
      <p:ext uri="{BB962C8B-B14F-4D97-AF65-F5344CB8AC3E}">
        <p14:creationId xmlns:p14="http://schemas.microsoft.com/office/powerpoint/2010/main" val="3830274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2230"/>
          </a:xfrm>
        </p:spPr>
        <p:txBody>
          <a:bodyPr>
            <a:normAutofit fontScale="90000"/>
          </a:bodyPr>
          <a:lstStyle/>
          <a:p>
            <a:r>
              <a:rPr lang="en-US" sz="2800" u="sng" dirty="0">
                <a:solidFill>
                  <a:srgbClr val="FF0000"/>
                </a:solidFill>
              </a:rPr>
              <a:t>Foreign Languages</a:t>
            </a:r>
            <a:br>
              <a:rPr lang="en-US" sz="2800" u="sng" dirty="0">
                <a:solidFill>
                  <a:srgbClr val="FF0000"/>
                </a:solidFill>
              </a:rPr>
            </a:br>
            <a:r>
              <a:rPr lang="en-US" sz="2800" u="sng" dirty="0">
                <a:solidFill>
                  <a:srgbClr val="FF0000"/>
                </a:solidFill>
              </a:rPr>
              <a:t>Ex</a:t>
            </a:r>
            <a:r>
              <a:rPr lang="ar-SA" sz="2800" u="sng" dirty="0">
                <a:solidFill>
                  <a:srgbClr val="FF0000"/>
                </a:solidFill>
              </a:rPr>
              <a:t>2</a:t>
            </a:r>
            <a:r>
              <a:rPr lang="en-US" sz="2800" u="sng" dirty="0">
                <a:solidFill>
                  <a:srgbClr val="FF0000"/>
                </a:solidFill>
              </a:rPr>
              <a:t>:</a:t>
            </a:r>
            <a:endParaRPr lang="en-US" sz="2800" dirty="0"/>
          </a:p>
        </p:txBody>
      </p:sp>
      <p:sp>
        <p:nvSpPr>
          <p:cNvPr id="3" name="Content Placeholder 2"/>
          <p:cNvSpPr>
            <a:spLocks noGrp="1"/>
          </p:cNvSpPr>
          <p:nvPr>
            <p:ph idx="1"/>
          </p:nvPr>
        </p:nvSpPr>
        <p:spPr>
          <a:xfrm>
            <a:off x="838200" y="1337481"/>
            <a:ext cx="10515600" cy="4839482"/>
          </a:xfrm>
        </p:spPr>
        <p:txBody>
          <a:bodyPr/>
          <a:lstStyle/>
          <a:p>
            <a:pPr marL="0" lvl="0" indent="0" eaLnBrk="0" fontAlgn="base" hangingPunct="0">
              <a:lnSpc>
                <a:spcPct val="100000"/>
              </a:lnSpc>
              <a:spcBef>
                <a:spcPct val="0"/>
              </a:spcBef>
              <a:spcAft>
                <a:spcPct val="0"/>
              </a:spcAft>
              <a:buNone/>
            </a:pPr>
            <a:r>
              <a:rPr lang="en-US" altLang="en-US" b="1" u="sng" dirty="0">
                <a:solidFill>
                  <a:srgbClr val="3374AB"/>
                </a:solidFill>
                <a:latin typeface="Arial" panose="020B0604020202020204" pitchFamily="34" charset="0"/>
                <a:ea typeface="Times New Roman" panose="02020603050405020304" pitchFamily="18" charset="0"/>
                <a:cs typeface="Arial" panose="020B0604020202020204" pitchFamily="34" charset="0"/>
              </a:rPr>
              <a:t>Languages:</a:t>
            </a:r>
          </a:p>
          <a:p>
            <a:pPr marL="0" lvl="0" indent="0" eaLnBrk="0" fontAlgn="base" hangingPunct="0">
              <a:lnSpc>
                <a:spcPct val="100000"/>
              </a:lnSpc>
              <a:spcBef>
                <a:spcPct val="0"/>
              </a:spcBef>
              <a:spcAft>
                <a:spcPct val="0"/>
              </a:spcAft>
              <a:buNone/>
            </a:pPr>
            <a:endParaRPr lang="ar-SA" altLang="en-US" b="1" dirty="0">
              <a:solidFill>
                <a:srgbClr val="3374AB"/>
              </a:solidFill>
              <a:latin typeface="Arial" panose="020B0604020202020204" pitchFamily="34" charset="0"/>
              <a:ea typeface="Times New Roman" panose="02020603050405020304" pitchFamily="18" charset="0"/>
              <a:cs typeface="Arial" panose="020B0604020202020204" pitchFamily="34" charset="0"/>
            </a:endParaRPr>
          </a:p>
          <a:p>
            <a:pPr marL="0" lvl="0" indent="0" eaLnBrk="0" fontAlgn="base" hangingPunct="0">
              <a:lnSpc>
                <a:spcPct val="100000"/>
              </a:lnSpc>
              <a:spcBef>
                <a:spcPct val="0"/>
              </a:spcBef>
              <a:spcAft>
                <a:spcPct val="0"/>
              </a:spcAft>
              <a:buNone/>
            </a:pPr>
            <a:r>
              <a:rPr lang="en-GB" altLang="en-US" sz="2000" b="1" dirty="0">
                <a:solidFill>
                  <a:srgbClr val="222222"/>
                </a:solidFill>
                <a:latin typeface="Noto Sans"/>
                <a:ea typeface="Arial" panose="020B0604020202020204" pitchFamily="34" charset="0"/>
                <a:cs typeface="Arial" panose="020B0604020202020204" pitchFamily="34" charset="0"/>
              </a:rPr>
              <a:t>Arabic</a:t>
            </a:r>
            <a:r>
              <a:rPr lang="en-GB" altLang="en-US" sz="2000" dirty="0">
                <a:solidFill>
                  <a:srgbClr val="222222"/>
                </a:solidFill>
                <a:latin typeface="Noto Sans"/>
                <a:ea typeface="Arial" panose="020B0604020202020204" pitchFamily="34" charset="0"/>
                <a:cs typeface="Arial" panose="020B0604020202020204" pitchFamily="34" charset="0"/>
              </a:rPr>
              <a:t>:   Native Language.</a:t>
            </a:r>
            <a:endParaRPr lang="en-US" altLang="en-US" sz="2000" dirty="0"/>
          </a:p>
          <a:p>
            <a:pPr marL="0" lvl="0" indent="0" eaLnBrk="0" fontAlgn="base" hangingPunct="0">
              <a:lnSpc>
                <a:spcPct val="100000"/>
              </a:lnSpc>
              <a:spcBef>
                <a:spcPct val="0"/>
              </a:spcBef>
              <a:spcAft>
                <a:spcPct val="0"/>
              </a:spcAft>
              <a:buNone/>
            </a:pPr>
            <a:r>
              <a:rPr lang="en-GB" altLang="en-US" sz="2000" b="1" dirty="0">
                <a:solidFill>
                  <a:srgbClr val="222222"/>
                </a:solidFill>
                <a:latin typeface="Noto Sans"/>
                <a:ea typeface="Arial" panose="020B0604020202020204" pitchFamily="34" charset="0"/>
                <a:cs typeface="Arial" panose="020B0604020202020204" pitchFamily="34" charset="0"/>
              </a:rPr>
              <a:t>English</a:t>
            </a:r>
            <a:r>
              <a:rPr lang="en-GB" altLang="en-US" sz="2000" dirty="0">
                <a:solidFill>
                  <a:srgbClr val="222222"/>
                </a:solidFill>
                <a:latin typeface="Noto Sans"/>
                <a:ea typeface="Arial" panose="020B0604020202020204" pitchFamily="34" charset="0"/>
                <a:cs typeface="Arial" panose="020B0604020202020204" pitchFamily="34" charset="0"/>
              </a:rPr>
              <a:t>: Proficient.</a:t>
            </a:r>
            <a:endParaRPr lang="en-GB" altLang="en-US" sz="3600" dirty="0">
              <a:latin typeface="Arial" panose="020B0604020202020204" pitchFamily="34" charset="0"/>
            </a:endParaRPr>
          </a:p>
          <a:p>
            <a:pPr marL="0" lvl="0" indent="0" eaLnBrk="0" fontAlgn="base" hangingPunct="0">
              <a:lnSpc>
                <a:spcPct val="100000"/>
              </a:lnSpc>
              <a:spcBef>
                <a:spcPct val="0"/>
              </a:spcBef>
              <a:spcAft>
                <a:spcPct val="0"/>
              </a:spcAft>
              <a:buNone/>
            </a:pPr>
            <a:endParaRPr lang="en-US" altLang="en-US" sz="2000" dirty="0"/>
          </a:p>
          <a:p>
            <a:pPr marL="0" lvl="0" indent="0" eaLnBrk="0" fontAlgn="base" hangingPunct="0">
              <a:lnSpc>
                <a:spcPct val="100000"/>
              </a:lnSpc>
              <a:spcBef>
                <a:spcPct val="0"/>
              </a:spcBef>
              <a:spcAft>
                <a:spcPct val="0"/>
              </a:spcAft>
              <a:buNone/>
            </a:pPr>
            <a:endParaRPr lang="en-US" altLang="en-US" sz="3600" dirty="0">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694470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0218"/>
          </a:xfrm>
        </p:spPr>
        <p:txBody>
          <a:bodyPr>
            <a:normAutofit fontScale="90000"/>
          </a:bodyPr>
          <a:lstStyle/>
          <a:p>
            <a:r>
              <a:rPr lang="en-US" u="sng" dirty="0">
                <a:solidFill>
                  <a:srgbClr val="FF0000"/>
                </a:solidFill>
              </a:rPr>
              <a:t>11. Security Clearance (</a:t>
            </a:r>
            <a:r>
              <a:rPr lang="ar-SA" u="sng" dirty="0">
                <a:solidFill>
                  <a:srgbClr val="FF0000"/>
                </a:solidFill>
              </a:rPr>
              <a:t>تصريح أمني</a:t>
            </a:r>
            <a:r>
              <a:rPr lang="en-US" u="sng" dirty="0">
                <a:solidFill>
                  <a:srgbClr val="FF0000"/>
                </a:solidFill>
              </a:rPr>
              <a:t>)</a:t>
            </a:r>
          </a:p>
        </p:txBody>
      </p:sp>
      <p:sp>
        <p:nvSpPr>
          <p:cNvPr id="3" name="Content Placeholder 2"/>
          <p:cNvSpPr>
            <a:spLocks noGrp="1"/>
          </p:cNvSpPr>
          <p:nvPr>
            <p:ph idx="1"/>
          </p:nvPr>
        </p:nvSpPr>
        <p:spPr>
          <a:xfrm>
            <a:off x="838200" y="1064525"/>
            <a:ext cx="10515600" cy="5112438"/>
          </a:xfrm>
        </p:spPr>
        <p:txBody>
          <a:bodyPr>
            <a:normAutofit lnSpcReduction="10000"/>
          </a:bodyPr>
          <a:lstStyle/>
          <a:p>
            <a:r>
              <a:rPr lang="en-US" dirty="0"/>
              <a:t>A security clearance is an authorization </a:t>
            </a:r>
            <a:r>
              <a:rPr lang="ar-SA" dirty="0"/>
              <a:t> (ترخيص، اجازة)</a:t>
            </a:r>
            <a:r>
              <a:rPr lang="en-US" dirty="0"/>
              <a:t>that allows access to information that would otherwise be forbidden. Security clearances are commonly used in industry and government. Many jobs in information technology require security clearances. When a security clearance is required for access to specific information, the information is said to be classified. Security clearances can be issued for individuals or for groups. </a:t>
            </a:r>
          </a:p>
          <a:p>
            <a:r>
              <a:rPr lang="en-US" dirty="0"/>
              <a:t>You should list all active security clearances held. </a:t>
            </a:r>
          </a:p>
          <a:p>
            <a:r>
              <a:rPr lang="en-US" dirty="0"/>
              <a:t>you could mention your previous clearance status during the interview, if applicable to the position being discussed.</a:t>
            </a:r>
          </a:p>
          <a:p>
            <a:pPr marL="0" indent="0">
              <a:buNone/>
            </a:pPr>
            <a:r>
              <a:rPr lang="en-US" dirty="0"/>
              <a:t>Classified: </a:t>
            </a:r>
            <a:r>
              <a:rPr lang="ar-SA" dirty="0"/>
              <a:t>مصنف</a:t>
            </a:r>
          </a:p>
          <a:p>
            <a:pPr marL="0" indent="0">
              <a:buNone/>
            </a:pPr>
            <a:r>
              <a:rPr lang="ar-SA" dirty="0"/>
              <a:t>محظور اطلاع العامة عليه</a:t>
            </a:r>
            <a:endParaRPr lang="en-US" dirty="0"/>
          </a:p>
        </p:txBody>
      </p:sp>
    </p:spTree>
    <p:extLst>
      <p:ext uri="{BB962C8B-B14F-4D97-AF65-F5344CB8AC3E}">
        <p14:creationId xmlns:p14="http://schemas.microsoft.com/office/powerpoint/2010/main" val="3521928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3866"/>
          </a:xfrm>
        </p:spPr>
        <p:txBody>
          <a:bodyPr>
            <a:normAutofit fontScale="90000"/>
          </a:bodyPr>
          <a:lstStyle/>
          <a:p>
            <a:r>
              <a:rPr lang="en-US" u="sng" dirty="0">
                <a:solidFill>
                  <a:srgbClr val="FF0000"/>
                </a:solidFill>
              </a:rPr>
              <a:t>12. Military and Other Service</a:t>
            </a:r>
          </a:p>
        </p:txBody>
      </p:sp>
      <p:sp>
        <p:nvSpPr>
          <p:cNvPr id="3" name="Content Placeholder 2"/>
          <p:cNvSpPr>
            <a:spLocks noGrp="1"/>
          </p:cNvSpPr>
          <p:nvPr>
            <p:ph idx="1"/>
          </p:nvPr>
        </p:nvSpPr>
        <p:spPr>
          <a:xfrm>
            <a:off x="838200" y="968992"/>
            <a:ext cx="10515600" cy="5207971"/>
          </a:xfrm>
        </p:spPr>
        <p:txBody>
          <a:bodyPr/>
          <a:lstStyle/>
          <a:p>
            <a:r>
              <a:rPr lang="en-US" dirty="0"/>
              <a:t>You should always list any military or civil service where you fulfilled a long-term commitment </a:t>
            </a:r>
          </a:p>
        </p:txBody>
      </p:sp>
    </p:spTree>
    <p:extLst>
      <p:ext uri="{BB962C8B-B14F-4D97-AF65-F5344CB8AC3E}">
        <p14:creationId xmlns:p14="http://schemas.microsoft.com/office/powerpoint/2010/main" val="570585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4684"/>
          </a:xfrm>
        </p:spPr>
        <p:txBody>
          <a:bodyPr>
            <a:normAutofit fontScale="90000"/>
          </a:bodyPr>
          <a:lstStyle/>
          <a:p>
            <a:r>
              <a:rPr lang="en-US" u="sng" dirty="0">
                <a:solidFill>
                  <a:srgbClr val="FF0000"/>
                </a:solidFill>
              </a:rPr>
              <a:t>13. Awards and Honors</a:t>
            </a:r>
          </a:p>
        </p:txBody>
      </p:sp>
      <p:sp>
        <p:nvSpPr>
          <p:cNvPr id="3" name="Content Placeholder 2"/>
          <p:cNvSpPr>
            <a:spLocks noGrp="1"/>
          </p:cNvSpPr>
          <p:nvPr>
            <p:ph idx="1"/>
          </p:nvPr>
        </p:nvSpPr>
        <p:spPr>
          <a:xfrm>
            <a:off x="838200" y="1105469"/>
            <a:ext cx="10515600" cy="5071494"/>
          </a:xfrm>
        </p:spPr>
        <p:txBody>
          <a:bodyPr>
            <a:normAutofit fontScale="77500" lnSpcReduction="20000"/>
          </a:bodyPr>
          <a:lstStyle/>
          <a:p>
            <a:r>
              <a:rPr lang="en-US" dirty="0"/>
              <a:t>You should list any awards or honors that are related to your career and also those that are not related to your career but are substantial. </a:t>
            </a:r>
          </a:p>
          <a:p>
            <a:r>
              <a:rPr lang="en-US" dirty="0"/>
              <a:t>You should be able to provide evidence of all awards claimed (e.g. with a letter or certificate).</a:t>
            </a:r>
          </a:p>
          <a:p>
            <a:r>
              <a:rPr lang="en-US" dirty="0"/>
              <a:t>Awards that are directly related to your career include accolades from professional organizations, significant recognition from your employer or from a customer, and recognition from any universities that you attended. </a:t>
            </a:r>
          </a:p>
          <a:p>
            <a:r>
              <a:rPr lang="en-US" dirty="0"/>
              <a:t>Significant awards not related to your career, but which are worth listing include earning the highest rank available as a Boy or Girl Scout, and receiving honors or awards for any kind of public service or humanitarian accomplishments </a:t>
            </a:r>
          </a:p>
          <a:p>
            <a:r>
              <a:rPr lang="en-US" dirty="0"/>
              <a:t>Don’t list sports awards of any kind unless they are truly significant</a:t>
            </a:r>
          </a:p>
          <a:p>
            <a:r>
              <a:rPr lang="en-US" dirty="0"/>
              <a:t>Avoid listing vanity or paid awards (ex: </a:t>
            </a:r>
            <a:r>
              <a:rPr lang="en-US" i="1" dirty="0"/>
              <a:t>“Who’s Who” )</a:t>
            </a:r>
            <a:r>
              <a:rPr lang="en-US" dirty="0"/>
              <a:t> </a:t>
            </a:r>
          </a:p>
          <a:p>
            <a:pPr marL="0" indent="0">
              <a:buNone/>
            </a:pPr>
            <a:endParaRPr lang="en-US" dirty="0"/>
          </a:p>
          <a:p>
            <a:pPr marL="0" indent="0">
              <a:buNone/>
            </a:pPr>
            <a:r>
              <a:rPr lang="en-US" dirty="0"/>
              <a:t>Accolade:</a:t>
            </a:r>
            <a:r>
              <a:rPr lang="ar-SA" dirty="0"/>
              <a:t> وسام شرف </a:t>
            </a:r>
            <a:endParaRPr lang="en-US" dirty="0"/>
          </a:p>
          <a:p>
            <a:pPr marL="0" indent="0">
              <a:buNone/>
            </a:pPr>
            <a:r>
              <a:rPr lang="en-US" dirty="0"/>
              <a:t>Recognition: </a:t>
            </a:r>
            <a:r>
              <a:rPr lang="ar-SA" dirty="0"/>
              <a:t>تمييز، </a:t>
            </a:r>
            <a:r>
              <a:rPr lang="ar-SA" dirty="0">
                <a:solidFill>
                  <a:srgbClr val="00B0F0"/>
                </a:solidFill>
              </a:rPr>
              <a:t>تقدير</a:t>
            </a:r>
            <a:endParaRPr lang="en-US" dirty="0">
              <a:solidFill>
                <a:srgbClr val="00B0F0"/>
              </a:solidFill>
            </a:endParaRPr>
          </a:p>
          <a:p>
            <a:pPr marL="0" indent="0">
              <a:buNone/>
            </a:pPr>
            <a:r>
              <a:rPr lang="en-US" dirty="0"/>
              <a:t>vanity: </a:t>
            </a:r>
            <a:r>
              <a:rPr lang="ar-SA" dirty="0"/>
              <a:t>تكبر، </a:t>
            </a:r>
            <a:r>
              <a:rPr lang="ar-SA" dirty="0">
                <a:solidFill>
                  <a:srgbClr val="00B0F0"/>
                </a:solidFill>
              </a:rPr>
              <a:t>تفاخر زائف</a:t>
            </a:r>
            <a:endParaRPr lang="en-US" dirty="0">
              <a:solidFill>
                <a:srgbClr val="00B0F0"/>
              </a:solidFill>
            </a:endParaRPr>
          </a:p>
        </p:txBody>
      </p:sp>
    </p:spTree>
    <p:extLst>
      <p:ext uri="{BB962C8B-B14F-4D97-AF65-F5344CB8AC3E}">
        <p14:creationId xmlns:p14="http://schemas.microsoft.com/office/powerpoint/2010/main" val="3303612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615" y="365126"/>
            <a:ext cx="10835185" cy="958708"/>
          </a:xfrm>
        </p:spPr>
        <p:txBody>
          <a:bodyPr>
            <a:normAutofit/>
          </a:bodyPr>
          <a:lstStyle/>
          <a:p>
            <a:r>
              <a:rPr lang="en-US" sz="2800" u="sng" dirty="0">
                <a:solidFill>
                  <a:srgbClr val="FF0000"/>
                </a:solidFill>
              </a:rPr>
              <a:t>Awards and Honors</a:t>
            </a:r>
            <a:br>
              <a:rPr lang="ar-SA" sz="2800" u="sng" dirty="0">
                <a:solidFill>
                  <a:srgbClr val="FF0000"/>
                </a:solidFill>
              </a:rPr>
            </a:br>
            <a:r>
              <a:rPr lang="en-US" sz="2800" u="sng" dirty="0">
                <a:solidFill>
                  <a:srgbClr val="FF0000"/>
                </a:solidFill>
              </a:rPr>
              <a:t>Ex</a:t>
            </a:r>
            <a:r>
              <a:rPr lang="ar-SA" sz="2800" u="sng" dirty="0">
                <a:solidFill>
                  <a:srgbClr val="FF0000"/>
                </a:solidFill>
              </a:rPr>
              <a:t>1</a:t>
            </a:r>
            <a:r>
              <a:rPr lang="en-US" sz="2800" u="sng" dirty="0">
                <a:solidFill>
                  <a:srgbClr val="FF0000"/>
                </a:solidFill>
              </a:rPr>
              <a:t>:</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785" y="1323834"/>
            <a:ext cx="10699845" cy="4408226"/>
          </a:xfrm>
        </p:spPr>
      </p:pic>
    </p:spTree>
    <p:extLst>
      <p:ext uri="{BB962C8B-B14F-4D97-AF65-F5344CB8AC3E}">
        <p14:creationId xmlns:p14="http://schemas.microsoft.com/office/powerpoint/2010/main" val="1248901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0344"/>
          </a:xfrm>
        </p:spPr>
        <p:txBody>
          <a:bodyPr>
            <a:normAutofit fontScale="90000"/>
          </a:bodyPr>
          <a:lstStyle/>
          <a:p>
            <a:r>
              <a:rPr lang="en-US" sz="2400" u="sng" dirty="0">
                <a:solidFill>
                  <a:srgbClr val="FF0000"/>
                </a:solidFill>
              </a:rPr>
              <a:t>Awards and Honors</a:t>
            </a:r>
            <a:br>
              <a:rPr lang="ar-SA" sz="2400" u="sng" dirty="0">
                <a:solidFill>
                  <a:srgbClr val="FF0000"/>
                </a:solidFill>
              </a:rPr>
            </a:br>
            <a:r>
              <a:rPr lang="en-US" sz="2400" u="sng" dirty="0">
                <a:solidFill>
                  <a:srgbClr val="FF0000"/>
                </a:solidFill>
              </a:rPr>
              <a:t>Ex</a:t>
            </a:r>
            <a:r>
              <a:rPr lang="ar-SA" sz="2400" u="sng" dirty="0">
                <a:solidFill>
                  <a:srgbClr val="FF0000"/>
                </a:solidFill>
              </a:rPr>
              <a:t>2</a:t>
            </a:r>
            <a:r>
              <a:rPr lang="en-US" sz="2400" u="sng" dirty="0">
                <a:solidFill>
                  <a:srgbClr val="FF0000"/>
                </a:solidFill>
              </a:rPr>
              <a:t>:</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6362" y="1637732"/>
            <a:ext cx="10014171" cy="3141588"/>
          </a:xfrm>
        </p:spPr>
      </p:pic>
    </p:spTree>
    <p:extLst>
      <p:ext uri="{BB962C8B-B14F-4D97-AF65-F5344CB8AC3E}">
        <p14:creationId xmlns:p14="http://schemas.microsoft.com/office/powerpoint/2010/main" val="510720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0218"/>
          </a:xfrm>
        </p:spPr>
        <p:txBody>
          <a:bodyPr>
            <a:normAutofit fontScale="90000"/>
          </a:bodyPr>
          <a:lstStyle/>
          <a:p>
            <a:r>
              <a:rPr lang="en-US" u="sng" dirty="0">
                <a:solidFill>
                  <a:srgbClr val="FF0000"/>
                </a:solidFill>
              </a:rPr>
              <a:t>14. Publications</a:t>
            </a:r>
          </a:p>
        </p:txBody>
      </p:sp>
      <p:sp>
        <p:nvSpPr>
          <p:cNvPr id="3" name="Content Placeholder 2"/>
          <p:cNvSpPr>
            <a:spLocks noGrp="1"/>
          </p:cNvSpPr>
          <p:nvPr>
            <p:ph idx="1"/>
          </p:nvPr>
        </p:nvSpPr>
        <p:spPr>
          <a:xfrm>
            <a:off x="838200" y="1091821"/>
            <a:ext cx="10515600" cy="5085142"/>
          </a:xfrm>
        </p:spPr>
        <p:txBody>
          <a:bodyPr/>
          <a:lstStyle/>
          <a:p>
            <a:r>
              <a:rPr lang="en-US" dirty="0"/>
              <a:t>Even one publication in a conference related to your profession may set you apart from many others. </a:t>
            </a:r>
          </a:p>
          <a:p>
            <a:r>
              <a:rPr lang="en-US" dirty="0"/>
              <a:t>Therefore, list any publications that are related to your profession, including newspaper articles, magazine articles, journal papers, conference papers, and any other print or electronic venue where your work or opinion has been published. </a:t>
            </a:r>
          </a:p>
          <a:p>
            <a:r>
              <a:rPr lang="en-US" dirty="0"/>
              <a:t>The format of the citation for a publication is the same as that for referencing discussed in Chapter 2.</a:t>
            </a:r>
          </a:p>
          <a:p>
            <a:r>
              <a:rPr lang="en-US" dirty="0"/>
              <a:t>If you are a research scientist or professor, or if you have a large number of publications because you like to write, list these in a separate document because very long resumes imply poor ability to organize what you are presenting. </a:t>
            </a:r>
          </a:p>
          <a:p>
            <a:endParaRPr lang="en-US" dirty="0"/>
          </a:p>
        </p:txBody>
      </p:sp>
    </p:spTree>
    <p:extLst>
      <p:ext uri="{BB962C8B-B14F-4D97-AF65-F5344CB8AC3E}">
        <p14:creationId xmlns:p14="http://schemas.microsoft.com/office/powerpoint/2010/main" val="1996193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8200" y="365126"/>
            <a:ext cx="10515600" cy="768598"/>
          </a:xfrm>
        </p:spPr>
        <p:txBody>
          <a:bodyPr>
            <a:noAutofit/>
          </a:bodyPr>
          <a:lstStyle/>
          <a:p>
            <a:r>
              <a:rPr lang="en-US" sz="2800" u="sng" dirty="0">
                <a:solidFill>
                  <a:srgbClr val="FF0000"/>
                </a:solidFill>
              </a:rPr>
              <a:t>Publications</a:t>
            </a:r>
            <a:br>
              <a:rPr lang="en-US" sz="2800" u="sng" dirty="0">
                <a:solidFill>
                  <a:srgbClr val="FF0000"/>
                </a:solidFill>
              </a:rPr>
            </a:br>
            <a:r>
              <a:rPr lang="en-US" sz="2800" u="sng" dirty="0">
                <a:solidFill>
                  <a:srgbClr val="FF0000"/>
                </a:solidFill>
              </a:rPr>
              <a:t>Example</a:t>
            </a:r>
            <a:endParaRPr lang="en-US" sz="2800" u="sng" dirty="0"/>
          </a:p>
        </p:txBody>
      </p:sp>
      <p:sp>
        <p:nvSpPr>
          <p:cNvPr id="12" name="Content Placeholder 11"/>
          <p:cNvSpPr>
            <a:spLocks noGrp="1"/>
          </p:cNvSpPr>
          <p:nvPr>
            <p:ph sz="half" idx="2"/>
          </p:nvPr>
        </p:nvSpPr>
        <p:spPr>
          <a:xfrm>
            <a:off x="6172200" y="1624084"/>
            <a:ext cx="5750256" cy="4558351"/>
          </a:xfrm>
        </p:spPr>
        <p:txBody>
          <a:bodyPr/>
          <a:lstStyle/>
          <a:p>
            <a:endParaRPr lang="en-US" dirty="0"/>
          </a:p>
        </p:txBody>
      </p:sp>
      <p:pic>
        <p:nvPicPr>
          <p:cNvPr id="5" name="Picture 4"/>
          <p:cNvPicPr>
            <a:picLocks noChangeAspect="1"/>
          </p:cNvPicPr>
          <p:nvPr/>
        </p:nvPicPr>
        <p:blipFill>
          <a:blip r:embed="rId2"/>
          <a:stretch>
            <a:fillRect/>
          </a:stretch>
        </p:blipFill>
        <p:spPr>
          <a:xfrm>
            <a:off x="6096000" y="1310185"/>
            <a:ext cx="5750256" cy="1285875"/>
          </a:xfrm>
          <a:prstGeom prst="rect">
            <a:avLst/>
          </a:prstGeom>
        </p:spPr>
      </p:pic>
      <p:pic>
        <p:nvPicPr>
          <p:cNvPr id="10" name="Picture 9"/>
          <p:cNvPicPr>
            <a:picLocks noChangeAspect="1"/>
          </p:cNvPicPr>
          <p:nvPr/>
        </p:nvPicPr>
        <p:blipFill>
          <a:blip r:embed="rId3"/>
          <a:stretch>
            <a:fillRect/>
          </a:stretch>
        </p:blipFill>
        <p:spPr>
          <a:xfrm>
            <a:off x="6172200" y="2629984"/>
            <a:ext cx="5674056" cy="2227180"/>
          </a:xfrm>
          <a:prstGeom prst="rect">
            <a:avLst/>
          </a:prstGeom>
        </p:spPr>
      </p:pic>
      <p:sp>
        <p:nvSpPr>
          <p:cNvPr id="13" name="Content Placeholder 12"/>
          <p:cNvSpPr>
            <a:spLocks noGrp="1"/>
          </p:cNvSpPr>
          <p:nvPr>
            <p:ph sz="half" idx="1"/>
          </p:nvPr>
        </p:nvSpPr>
        <p:spPr/>
        <p:txBody>
          <a:bodyPr/>
          <a:lstStyle/>
          <a:p>
            <a:endParaRPr lang="en-US"/>
          </a:p>
        </p:txBody>
      </p:sp>
      <p:pic>
        <p:nvPicPr>
          <p:cNvPr id="14" name="Picture 13"/>
          <p:cNvPicPr>
            <a:picLocks noChangeAspect="1"/>
          </p:cNvPicPr>
          <p:nvPr/>
        </p:nvPicPr>
        <p:blipFill>
          <a:blip r:embed="rId4"/>
          <a:stretch>
            <a:fillRect/>
          </a:stretch>
        </p:blipFill>
        <p:spPr>
          <a:xfrm>
            <a:off x="495016" y="1160060"/>
            <a:ext cx="5524784" cy="5193364"/>
          </a:xfrm>
          <a:prstGeom prst="rect">
            <a:avLst/>
          </a:prstGeom>
        </p:spPr>
      </p:pic>
    </p:spTree>
    <p:extLst>
      <p:ext uri="{BB962C8B-B14F-4D97-AF65-F5344CB8AC3E}">
        <p14:creationId xmlns:p14="http://schemas.microsoft.com/office/powerpoint/2010/main" val="1605440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08332"/>
          </a:xfrm>
        </p:spPr>
        <p:txBody>
          <a:bodyPr>
            <a:normAutofit fontScale="90000"/>
          </a:bodyPr>
          <a:lstStyle/>
          <a:p>
            <a:r>
              <a:rPr lang="en-US" u="sng" dirty="0">
                <a:solidFill>
                  <a:srgbClr val="FF0000"/>
                </a:solidFill>
              </a:rPr>
              <a:t>15. Affiliations</a:t>
            </a:r>
          </a:p>
        </p:txBody>
      </p:sp>
      <p:sp>
        <p:nvSpPr>
          <p:cNvPr id="3" name="Content Placeholder 2"/>
          <p:cNvSpPr>
            <a:spLocks noGrp="1"/>
          </p:cNvSpPr>
          <p:nvPr>
            <p:ph idx="1"/>
          </p:nvPr>
        </p:nvSpPr>
        <p:spPr>
          <a:xfrm>
            <a:off x="838200" y="1009934"/>
            <a:ext cx="10515600" cy="5167029"/>
          </a:xfrm>
        </p:spPr>
        <p:txBody>
          <a:bodyPr/>
          <a:lstStyle/>
          <a:p>
            <a:r>
              <a:rPr lang="en-US" dirty="0"/>
              <a:t>You should list your membership in certain organizations, learned societies, and honorific groups. </a:t>
            </a:r>
          </a:p>
          <a:p>
            <a:r>
              <a:rPr lang="en-US" dirty="0"/>
              <a:t>Examples: ACM, IEEE</a:t>
            </a:r>
          </a:p>
          <a:p>
            <a:r>
              <a:rPr lang="en-US" dirty="0"/>
              <a:t>list affiliations with professional organizations or groups that are relevant to your career. For example, if you are a mechanical engineer and you belong to the American Society of Mechanical Engineers, put that on your resumé.</a:t>
            </a:r>
          </a:p>
          <a:p>
            <a:r>
              <a:rPr lang="en-US" dirty="0"/>
              <a:t>Use your judgement to decide whether to list affiliations that are not relevant to your career.</a:t>
            </a:r>
          </a:p>
          <a:p>
            <a:pPr marL="0" indent="0">
              <a:buNone/>
            </a:pPr>
            <a:endParaRPr lang="en-US" dirty="0"/>
          </a:p>
          <a:p>
            <a:endParaRPr lang="en-US" dirty="0"/>
          </a:p>
        </p:txBody>
      </p:sp>
    </p:spTree>
    <p:extLst>
      <p:ext uri="{BB962C8B-B14F-4D97-AF65-F5344CB8AC3E}">
        <p14:creationId xmlns:p14="http://schemas.microsoft.com/office/powerpoint/2010/main" val="4171002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5753"/>
          </a:xfrm>
        </p:spPr>
        <p:txBody>
          <a:bodyPr>
            <a:normAutofit fontScale="90000"/>
          </a:bodyPr>
          <a:lstStyle/>
          <a:p>
            <a:r>
              <a:rPr lang="en-US" sz="2800" u="sng" dirty="0">
                <a:solidFill>
                  <a:srgbClr val="FF0000"/>
                </a:solidFill>
              </a:rPr>
              <a:t>Affiliations</a:t>
            </a:r>
            <a:br>
              <a:rPr lang="ar-SA" sz="2800" u="sng" dirty="0">
                <a:solidFill>
                  <a:srgbClr val="FF0000"/>
                </a:solidFill>
              </a:rPr>
            </a:br>
            <a:r>
              <a:rPr lang="en-US" sz="2800" u="sng" dirty="0">
                <a:solidFill>
                  <a:srgbClr val="FF0000"/>
                </a:solidFill>
              </a:rPr>
              <a:t>Ex:</a:t>
            </a:r>
            <a:endParaRPr lang="en-US" sz="2800" dirty="0"/>
          </a:p>
        </p:txBody>
      </p:sp>
      <p:pic>
        <p:nvPicPr>
          <p:cNvPr id="4" name="Content Placeholder 3"/>
          <p:cNvPicPr>
            <a:picLocks noGrp="1" noChangeAspect="1"/>
          </p:cNvPicPr>
          <p:nvPr>
            <p:ph idx="1"/>
          </p:nvPr>
        </p:nvPicPr>
        <p:blipFill>
          <a:blip r:embed="rId2"/>
          <a:stretch>
            <a:fillRect/>
          </a:stretch>
        </p:blipFill>
        <p:spPr>
          <a:xfrm>
            <a:off x="1158921" y="1810508"/>
            <a:ext cx="5310117" cy="1451307"/>
          </a:xfrm>
          <a:prstGeom prst="rect">
            <a:avLst/>
          </a:prstGeom>
        </p:spPr>
      </p:pic>
    </p:spTree>
    <p:extLst>
      <p:ext uri="{BB962C8B-B14F-4D97-AF65-F5344CB8AC3E}">
        <p14:creationId xmlns:p14="http://schemas.microsoft.com/office/powerpoint/2010/main" val="2476263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71854"/>
          </a:xfrm>
        </p:spPr>
        <p:txBody>
          <a:bodyPr>
            <a:normAutofit fontScale="90000"/>
          </a:bodyPr>
          <a:lstStyle/>
          <a:p>
            <a:r>
              <a:rPr lang="en-US" u="sng" dirty="0">
                <a:solidFill>
                  <a:srgbClr val="FF0000"/>
                </a:solidFill>
              </a:rPr>
              <a:t>Resumés</a:t>
            </a:r>
          </a:p>
        </p:txBody>
      </p:sp>
      <p:sp>
        <p:nvSpPr>
          <p:cNvPr id="3" name="Content Placeholder 2"/>
          <p:cNvSpPr>
            <a:spLocks noGrp="1"/>
          </p:cNvSpPr>
          <p:nvPr>
            <p:ph idx="1"/>
          </p:nvPr>
        </p:nvSpPr>
        <p:spPr>
          <a:xfrm>
            <a:off x="838200" y="736980"/>
            <a:ext cx="10515600" cy="5950423"/>
          </a:xfrm>
        </p:spPr>
        <p:txBody>
          <a:bodyPr>
            <a:noAutofit/>
          </a:bodyPr>
          <a:lstStyle/>
          <a:p>
            <a:pPr marL="0" indent="0">
              <a:buNone/>
            </a:pPr>
            <a:r>
              <a:rPr lang="en-US" sz="1600" b="1" dirty="0"/>
              <a:t>1. Name </a:t>
            </a:r>
            <a:endParaRPr lang="en-US" sz="1600" dirty="0"/>
          </a:p>
          <a:p>
            <a:pPr marL="0" indent="0">
              <a:buNone/>
            </a:pPr>
            <a:r>
              <a:rPr lang="en-US" sz="1600" b="1" dirty="0"/>
              <a:t>2. Contact information </a:t>
            </a:r>
            <a:endParaRPr lang="en-US" sz="1600" dirty="0"/>
          </a:p>
          <a:p>
            <a:pPr marL="0" indent="0">
              <a:buNone/>
            </a:pPr>
            <a:r>
              <a:rPr lang="en-US" sz="1600" dirty="0"/>
              <a:t>3. Summary </a:t>
            </a:r>
          </a:p>
          <a:p>
            <a:pPr marL="0" indent="0">
              <a:buNone/>
            </a:pPr>
            <a:r>
              <a:rPr lang="en-US" sz="1600" dirty="0"/>
              <a:t>4. Statement of Objective</a:t>
            </a:r>
          </a:p>
          <a:p>
            <a:pPr marL="0" indent="0">
              <a:buNone/>
            </a:pPr>
            <a:r>
              <a:rPr lang="en-US" sz="1600" b="1" dirty="0"/>
              <a:t>5. Experience </a:t>
            </a:r>
            <a:endParaRPr lang="en-US" sz="1600" dirty="0"/>
          </a:p>
          <a:p>
            <a:pPr marL="0" indent="0">
              <a:buNone/>
            </a:pPr>
            <a:r>
              <a:rPr lang="en-US" sz="1600" b="1" dirty="0"/>
              <a:t>6. Education/Training </a:t>
            </a:r>
            <a:endParaRPr lang="en-US" sz="1600" dirty="0"/>
          </a:p>
          <a:p>
            <a:pPr marL="0" indent="0">
              <a:buNone/>
            </a:pPr>
            <a:r>
              <a:rPr lang="en-US" sz="1600" b="1" dirty="0"/>
              <a:t>7. Licenses and Certifications </a:t>
            </a:r>
            <a:endParaRPr lang="en-US" sz="1600" dirty="0"/>
          </a:p>
          <a:p>
            <a:pPr marL="0" indent="0">
              <a:buNone/>
            </a:pPr>
            <a:r>
              <a:rPr lang="en-US" sz="1600" dirty="0"/>
              <a:t>8. Consulting </a:t>
            </a:r>
          </a:p>
          <a:p>
            <a:pPr marL="0" indent="0">
              <a:buNone/>
            </a:pPr>
            <a:r>
              <a:rPr lang="en-US" sz="1600" b="1" dirty="0"/>
              <a:t>9. Hardware and software </a:t>
            </a:r>
          </a:p>
          <a:p>
            <a:pPr marL="0" indent="0">
              <a:buNone/>
            </a:pPr>
            <a:r>
              <a:rPr lang="en-US" sz="1600" b="1" dirty="0"/>
              <a:t>10. Foreign languages </a:t>
            </a:r>
          </a:p>
          <a:p>
            <a:pPr marL="0" indent="0">
              <a:buNone/>
            </a:pPr>
            <a:r>
              <a:rPr lang="en-US" sz="1600" dirty="0"/>
              <a:t>11. Security clearance </a:t>
            </a:r>
          </a:p>
          <a:p>
            <a:pPr marL="0" indent="0">
              <a:buNone/>
            </a:pPr>
            <a:r>
              <a:rPr lang="en-US" sz="1600" dirty="0"/>
              <a:t>12. Military and other service </a:t>
            </a:r>
          </a:p>
          <a:p>
            <a:pPr marL="0" indent="0">
              <a:buNone/>
            </a:pPr>
            <a:r>
              <a:rPr lang="en-US" sz="1600" dirty="0"/>
              <a:t>13. Awards and honors </a:t>
            </a:r>
          </a:p>
          <a:p>
            <a:pPr marL="0" indent="0">
              <a:buNone/>
            </a:pPr>
            <a:r>
              <a:rPr lang="en-US" sz="1600" dirty="0"/>
              <a:t>14. Publications </a:t>
            </a:r>
          </a:p>
          <a:p>
            <a:pPr marL="0" indent="0">
              <a:buNone/>
            </a:pPr>
            <a:r>
              <a:rPr lang="en-US" sz="1600" dirty="0"/>
              <a:t>15. Affiliations </a:t>
            </a:r>
          </a:p>
          <a:p>
            <a:pPr marL="0" indent="0">
              <a:buNone/>
            </a:pPr>
            <a:r>
              <a:rPr lang="en-US" sz="1600" dirty="0"/>
              <a:t>16. Interests </a:t>
            </a:r>
          </a:p>
          <a:p>
            <a:pPr marL="0" indent="0">
              <a:buNone/>
            </a:pPr>
            <a:r>
              <a:rPr lang="en-US" sz="1600" b="1" dirty="0"/>
              <a:t>17. References</a:t>
            </a:r>
          </a:p>
        </p:txBody>
      </p:sp>
      <p:sp>
        <p:nvSpPr>
          <p:cNvPr id="4" name="Rectangle 3"/>
          <p:cNvSpPr/>
          <p:nvPr/>
        </p:nvSpPr>
        <p:spPr>
          <a:xfrm>
            <a:off x="7069540" y="1719618"/>
            <a:ext cx="2634018" cy="16923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The titles in bold are essential </a:t>
            </a:r>
          </a:p>
        </p:txBody>
      </p:sp>
    </p:spTree>
    <p:extLst>
      <p:ext uri="{BB962C8B-B14F-4D97-AF65-F5344CB8AC3E}">
        <p14:creationId xmlns:p14="http://schemas.microsoft.com/office/powerpoint/2010/main" val="527632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4809"/>
          </a:xfrm>
        </p:spPr>
        <p:txBody>
          <a:bodyPr>
            <a:normAutofit fontScale="90000"/>
          </a:bodyPr>
          <a:lstStyle/>
          <a:p>
            <a:r>
              <a:rPr lang="en-US" u="sng" dirty="0">
                <a:solidFill>
                  <a:srgbClr val="FF0000"/>
                </a:solidFill>
              </a:rPr>
              <a:t>16. Interests</a:t>
            </a:r>
          </a:p>
        </p:txBody>
      </p:sp>
      <p:sp>
        <p:nvSpPr>
          <p:cNvPr id="3" name="Content Placeholder 2"/>
          <p:cNvSpPr>
            <a:spLocks noGrp="1"/>
          </p:cNvSpPr>
          <p:nvPr>
            <p:ph idx="1"/>
          </p:nvPr>
        </p:nvSpPr>
        <p:spPr>
          <a:xfrm>
            <a:off x="838200" y="1132764"/>
            <a:ext cx="10515600" cy="5044199"/>
          </a:xfrm>
        </p:spPr>
        <p:txBody>
          <a:bodyPr/>
          <a:lstStyle/>
          <a:p>
            <a:r>
              <a:rPr lang="en-US" dirty="0"/>
              <a:t>List interests and hobbies that are directly related to your career</a:t>
            </a:r>
          </a:p>
          <a:p>
            <a:r>
              <a:rPr lang="en-US" dirty="0"/>
              <a:t>Use your judgement to decide whether to list hobbies and interests that are not relevant to your career.</a:t>
            </a:r>
          </a:p>
          <a:p>
            <a:r>
              <a:rPr lang="en-US" dirty="0"/>
              <a:t>Note that if you list of your hobbies, interests, groups, and clubs that are not related to your career, you don’t know if they will be viewed positively or negatively. </a:t>
            </a:r>
          </a:p>
          <a:p>
            <a:pPr marL="0" indent="0">
              <a:buNone/>
            </a:pPr>
            <a:endParaRPr lang="en-US" dirty="0"/>
          </a:p>
        </p:txBody>
      </p:sp>
    </p:spTree>
    <p:extLst>
      <p:ext uri="{BB962C8B-B14F-4D97-AF65-F5344CB8AC3E}">
        <p14:creationId xmlns:p14="http://schemas.microsoft.com/office/powerpoint/2010/main" val="1502532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2105"/>
          </a:xfrm>
        </p:spPr>
        <p:txBody>
          <a:bodyPr>
            <a:noAutofit/>
          </a:bodyPr>
          <a:lstStyle/>
          <a:p>
            <a:r>
              <a:rPr lang="en-US" sz="2400" u="sng" dirty="0">
                <a:solidFill>
                  <a:srgbClr val="FF0000"/>
                </a:solidFill>
              </a:rPr>
              <a:t>Example: </a:t>
            </a:r>
            <a:br>
              <a:rPr lang="en-US" sz="2400" u="sng" dirty="0">
                <a:solidFill>
                  <a:srgbClr val="FF0000"/>
                </a:solidFill>
              </a:rPr>
            </a:br>
            <a:r>
              <a:rPr lang="en-US" sz="2400" u="sng" dirty="0">
                <a:solidFill>
                  <a:srgbClr val="FF0000"/>
                </a:solidFill>
              </a:rPr>
              <a:t>interests &amp; Volunteering</a:t>
            </a:r>
          </a:p>
        </p:txBody>
      </p:sp>
      <p:sp>
        <p:nvSpPr>
          <p:cNvPr id="3" name="Content Placeholder 2"/>
          <p:cNvSpPr>
            <a:spLocks noGrp="1"/>
          </p:cNvSpPr>
          <p:nvPr>
            <p:ph idx="1"/>
          </p:nvPr>
        </p:nvSpPr>
        <p:spPr>
          <a:xfrm>
            <a:off x="838200" y="1214652"/>
            <a:ext cx="10515600" cy="4962312"/>
          </a:xfrm>
        </p:spPr>
        <p:txBody>
          <a:bodyPr/>
          <a:lstStyle/>
          <a:p>
            <a:pPr marL="0" indent="0">
              <a:buNone/>
            </a:pPr>
            <a:endParaRPr lang="en-US" dirty="0"/>
          </a:p>
        </p:txBody>
      </p:sp>
      <p:pic>
        <p:nvPicPr>
          <p:cNvPr id="5" name="Picture 4"/>
          <p:cNvPicPr>
            <a:picLocks noChangeAspect="1"/>
          </p:cNvPicPr>
          <p:nvPr/>
        </p:nvPicPr>
        <p:blipFill>
          <a:blip r:embed="rId2"/>
          <a:stretch>
            <a:fillRect/>
          </a:stretch>
        </p:blipFill>
        <p:spPr>
          <a:xfrm>
            <a:off x="838200" y="1214652"/>
            <a:ext cx="7667625" cy="1685925"/>
          </a:xfrm>
          <a:prstGeom prst="rect">
            <a:avLst/>
          </a:prstGeom>
        </p:spPr>
      </p:pic>
    </p:spTree>
    <p:extLst>
      <p:ext uri="{BB962C8B-B14F-4D97-AF65-F5344CB8AC3E}">
        <p14:creationId xmlns:p14="http://schemas.microsoft.com/office/powerpoint/2010/main" val="673458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1979"/>
          </a:xfrm>
        </p:spPr>
        <p:txBody>
          <a:bodyPr>
            <a:normAutofit fontScale="90000"/>
          </a:bodyPr>
          <a:lstStyle/>
          <a:p>
            <a:r>
              <a:rPr lang="en-US" u="sng" dirty="0">
                <a:solidFill>
                  <a:srgbClr val="FF0000"/>
                </a:solidFill>
              </a:rPr>
              <a:t>17. References</a:t>
            </a:r>
          </a:p>
        </p:txBody>
      </p:sp>
      <p:sp>
        <p:nvSpPr>
          <p:cNvPr id="3" name="Content Placeholder 2"/>
          <p:cNvSpPr>
            <a:spLocks noGrp="1"/>
          </p:cNvSpPr>
          <p:nvPr>
            <p:ph idx="1"/>
          </p:nvPr>
        </p:nvSpPr>
        <p:spPr>
          <a:xfrm>
            <a:off x="838200" y="1091821"/>
            <a:ext cx="10515600" cy="5085142"/>
          </a:xfrm>
        </p:spPr>
        <p:txBody>
          <a:bodyPr/>
          <a:lstStyle/>
          <a:p>
            <a:r>
              <a:rPr lang="en-US" dirty="0"/>
              <a:t>You should always list your references if they are requested, and you should have your list readily available if it is not explicitly requested (put available upon request if not explicitly requested)</a:t>
            </a:r>
          </a:p>
          <a:p>
            <a:r>
              <a:rPr lang="en-US" dirty="0"/>
              <a:t>You can prepare a separate sheet of references and send it with your application if they are required at that time or send it later when requested.</a:t>
            </a:r>
          </a:p>
          <a:p>
            <a:endParaRPr lang="en-US" dirty="0"/>
          </a:p>
        </p:txBody>
      </p:sp>
    </p:spTree>
    <p:extLst>
      <p:ext uri="{BB962C8B-B14F-4D97-AF65-F5344CB8AC3E}">
        <p14:creationId xmlns:p14="http://schemas.microsoft.com/office/powerpoint/2010/main" val="4141581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3866"/>
          </a:xfrm>
        </p:spPr>
        <p:txBody>
          <a:bodyPr>
            <a:normAutofit fontScale="90000"/>
          </a:bodyPr>
          <a:lstStyle/>
          <a:p>
            <a:r>
              <a:rPr lang="en-US" u="sng" dirty="0">
                <a:solidFill>
                  <a:srgbClr val="FF0000"/>
                </a:solidFill>
              </a:rPr>
              <a:t>Tips for preparing References</a:t>
            </a:r>
            <a:endParaRPr lang="en-US" dirty="0"/>
          </a:p>
        </p:txBody>
      </p:sp>
      <p:sp>
        <p:nvSpPr>
          <p:cNvPr id="3" name="Content Placeholder 2"/>
          <p:cNvSpPr>
            <a:spLocks noGrp="1"/>
          </p:cNvSpPr>
          <p:nvPr>
            <p:ph idx="1"/>
          </p:nvPr>
        </p:nvSpPr>
        <p:spPr>
          <a:xfrm>
            <a:off x="838200" y="1091821"/>
            <a:ext cx="10515600" cy="5085142"/>
          </a:xfrm>
        </p:spPr>
        <p:txBody>
          <a:bodyPr>
            <a:normAutofit fontScale="70000" lnSpcReduction="20000"/>
          </a:bodyPr>
          <a:lstStyle/>
          <a:p>
            <a:pPr marL="0" indent="0">
              <a:buNone/>
            </a:pPr>
            <a:r>
              <a:rPr lang="en-US" dirty="0"/>
              <a:t>• Always ask permission before listing someone as a reference.</a:t>
            </a:r>
          </a:p>
          <a:p>
            <a:pPr marL="0" indent="0">
              <a:buNone/>
            </a:pPr>
            <a:r>
              <a:rPr lang="en-US" dirty="0"/>
              <a:t>• Always have more references lined up than you think you will need. In this way you can select the best subset of your references for each job prospect.</a:t>
            </a:r>
          </a:p>
          <a:p>
            <a:pPr marL="0" indent="0">
              <a:buNone/>
            </a:pPr>
            <a:r>
              <a:rPr lang="en-US" dirty="0"/>
              <a:t>• List references who can discuss your abilities and experiences.</a:t>
            </a:r>
          </a:p>
          <a:p>
            <a:pPr marL="0" indent="0">
              <a:buNone/>
            </a:pPr>
            <a:r>
              <a:rPr lang="en-US" dirty="0"/>
              <a:t>• Try to list at least one reference for each job that you have held.</a:t>
            </a:r>
          </a:p>
          <a:p>
            <a:pPr marL="0" indent="0">
              <a:buNone/>
            </a:pPr>
            <a:r>
              <a:rPr lang="en-US" dirty="0"/>
              <a:t>• References who still work at the company where you claim the experience are more effective than those who no longer work at that company.</a:t>
            </a:r>
          </a:p>
          <a:p>
            <a:pPr marL="0" indent="0">
              <a:buNone/>
            </a:pPr>
            <a:r>
              <a:rPr lang="en-US" dirty="0"/>
              <a:t>• If you have held supervisory positions, list at least one reference of someone who works or has worked for you.</a:t>
            </a:r>
          </a:p>
          <a:p>
            <a:pPr marL="0" indent="0">
              <a:buNone/>
            </a:pPr>
            <a:r>
              <a:rPr lang="en-US" dirty="0"/>
              <a:t>• For each work experience you list, you should have a supervisor as your reference, not a peer or subordinate. The exception is if there would be problem with listing the supervisor as the reference.</a:t>
            </a:r>
          </a:p>
          <a:p>
            <a:pPr marL="0" indent="0">
              <a:buNone/>
            </a:pPr>
            <a:r>
              <a:rPr lang="en-US" dirty="0"/>
              <a:t>• Don’t list relatives unless they were a direct or indirect supervisor </a:t>
            </a:r>
            <a:r>
              <a:rPr lang="en-US" i="1" dirty="0"/>
              <a:t>and </a:t>
            </a:r>
            <a:r>
              <a:rPr lang="en-US" dirty="0"/>
              <a:t>you disclose the relationship.</a:t>
            </a:r>
          </a:p>
          <a:p>
            <a:r>
              <a:rPr lang="en-US" dirty="0"/>
              <a:t>If you can’t provide a reference for a work experience (e.g., because you left on very bad terms), be prepared to honestly discuss that situation in an interview.</a:t>
            </a:r>
          </a:p>
          <a:p>
            <a:pPr marL="0" indent="0">
              <a:buNone/>
            </a:pPr>
            <a:r>
              <a:rPr lang="en-US" dirty="0"/>
              <a:t>• Customize the list of references you use based on the type of job for which you are applying.</a:t>
            </a:r>
          </a:p>
        </p:txBody>
      </p:sp>
    </p:spTree>
    <p:extLst>
      <p:ext uri="{BB962C8B-B14F-4D97-AF65-F5344CB8AC3E}">
        <p14:creationId xmlns:p14="http://schemas.microsoft.com/office/powerpoint/2010/main" val="179465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4809"/>
          </a:xfrm>
        </p:spPr>
        <p:txBody>
          <a:bodyPr>
            <a:noAutofit/>
          </a:bodyPr>
          <a:lstStyle/>
          <a:p>
            <a:r>
              <a:rPr lang="en-US" sz="2800" u="sng" dirty="0">
                <a:solidFill>
                  <a:srgbClr val="FF0000"/>
                </a:solidFill>
              </a:rPr>
              <a:t>References</a:t>
            </a:r>
            <a:br>
              <a:rPr lang="en-US" sz="2800" u="sng" dirty="0">
                <a:solidFill>
                  <a:srgbClr val="FF0000"/>
                </a:solidFill>
              </a:rPr>
            </a:br>
            <a:r>
              <a:rPr lang="en-US" sz="2800" u="sng" dirty="0">
                <a:solidFill>
                  <a:srgbClr val="FF0000"/>
                </a:solidFill>
              </a:rPr>
              <a:t>Example</a:t>
            </a:r>
            <a:endParaRPr lang="en-US" sz="2800" dirty="0"/>
          </a:p>
        </p:txBody>
      </p:sp>
      <p:sp>
        <p:nvSpPr>
          <p:cNvPr id="3" name="Content Placeholder 2"/>
          <p:cNvSpPr>
            <a:spLocks noGrp="1"/>
          </p:cNvSpPr>
          <p:nvPr>
            <p:ph idx="1"/>
          </p:nvPr>
        </p:nvSpPr>
        <p:spPr>
          <a:xfrm>
            <a:off x="838200" y="1269242"/>
            <a:ext cx="10515600" cy="4907721"/>
          </a:xfrm>
        </p:spPr>
        <p:txBody>
          <a:bodyPr>
            <a:normAutofit fontScale="92500" lnSpcReduction="10000"/>
          </a:bodyPr>
          <a:lstStyle/>
          <a:p>
            <a:pPr marL="0" lvl="0" indent="0" eaLnBrk="0" fontAlgn="base" hangingPunct="0">
              <a:lnSpc>
                <a:spcPct val="100000"/>
              </a:lnSpc>
              <a:spcBef>
                <a:spcPct val="0"/>
              </a:spcBef>
              <a:spcAft>
                <a:spcPct val="0"/>
              </a:spcAft>
              <a:buNone/>
            </a:pPr>
            <a:endParaRPr lang="en-GB" altLang="en-US" sz="2100" dirty="0">
              <a:solidFill>
                <a:srgbClr val="222E39"/>
              </a:solidFill>
              <a:latin typeface="Arial" panose="020B0604020202020204" pitchFamily="34" charset="0"/>
              <a:ea typeface="Calibri" panose="020F0502020204030204" pitchFamily="34" charset="0"/>
              <a:cs typeface="Arial" panose="020B0604020202020204" pitchFamily="34" charset="0"/>
            </a:endParaRPr>
          </a:p>
          <a:p>
            <a:pPr marL="0" lvl="0" indent="0" eaLnBrk="0" fontAlgn="base" hangingPunct="0">
              <a:lnSpc>
                <a:spcPct val="100000"/>
              </a:lnSpc>
              <a:spcBef>
                <a:spcPct val="0"/>
              </a:spcBef>
              <a:spcAft>
                <a:spcPct val="0"/>
              </a:spcAft>
              <a:buNone/>
            </a:pPr>
            <a:r>
              <a:rPr lang="en-GB" altLang="en-US" sz="2100" dirty="0">
                <a:solidFill>
                  <a:srgbClr val="00B0F0"/>
                </a:solidFill>
                <a:latin typeface="Arial" panose="020B0604020202020204" pitchFamily="34" charset="0"/>
                <a:ea typeface="Calibri" panose="020F0502020204030204" pitchFamily="34" charset="0"/>
                <a:cs typeface="Arial" panose="020B0604020202020204" pitchFamily="34" charset="0"/>
              </a:rPr>
              <a:t>References</a:t>
            </a:r>
          </a:p>
          <a:p>
            <a:pPr marL="0" lvl="0" indent="0" eaLnBrk="0" fontAlgn="base" hangingPunct="0">
              <a:lnSpc>
                <a:spcPct val="100000"/>
              </a:lnSpc>
              <a:spcBef>
                <a:spcPct val="0"/>
              </a:spcBef>
              <a:spcAft>
                <a:spcPct val="0"/>
              </a:spcAft>
              <a:buNone/>
            </a:pPr>
            <a:r>
              <a:rPr lang="en-GB" altLang="en-US" sz="2100" dirty="0">
                <a:solidFill>
                  <a:srgbClr val="00B0F0"/>
                </a:solidFill>
                <a:latin typeface="Arial" panose="020B0604020202020204" pitchFamily="34" charset="0"/>
                <a:ea typeface="Calibri" panose="020F0502020204030204" pitchFamily="34" charset="0"/>
                <a:cs typeface="Arial" panose="020B0604020202020204" pitchFamily="34" charset="0"/>
              </a:rPr>
              <a:t>__________________________________________________</a:t>
            </a:r>
          </a:p>
          <a:p>
            <a:pPr marL="0" lvl="0" indent="0" eaLnBrk="0" fontAlgn="base" hangingPunct="0">
              <a:lnSpc>
                <a:spcPct val="100000"/>
              </a:lnSpc>
              <a:spcBef>
                <a:spcPct val="0"/>
              </a:spcBef>
              <a:spcAft>
                <a:spcPct val="0"/>
              </a:spcAft>
              <a:buNone/>
            </a:pPr>
            <a:endParaRPr lang="en-GB" altLang="en-US" sz="2100" dirty="0">
              <a:solidFill>
                <a:srgbClr val="222E39"/>
              </a:solidFill>
              <a:latin typeface="Arial" panose="020B0604020202020204" pitchFamily="34" charset="0"/>
              <a:ea typeface="Calibri" panose="020F0502020204030204" pitchFamily="34" charset="0"/>
              <a:cs typeface="Arial" panose="020B0604020202020204" pitchFamily="34" charset="0"/>
            </a:endParaRPr>
          </a:p>
          <a:p>
            <a:pPr marL="0" lvl="0" indent="0" eaLnBrk="0" fontAlgn="base" hangingPunct="0">
              <a:lnSpc>
                <a:spcPct val="100000"/>
              </a:lnSpc>
              <a:spcBef>
                <a:spcPct val="0"/>
              </a:spcBef>
              <a:spcAft>
                <a:spcPct val="0"/>
              </a:spcAft>
              <a:buNone/>
            </a:pPr>
            <a:r>
              <a:rPr lang="en-GB" altLang="en-US" sz="2100" dirty="0" err="1">
                <a:solidFill>
                  <a:srgbClr val="222E39"/>
                </a:solidFill>
                <a:latin typeface="Arial" panose="020B0604020202020204" pitchFamily="34" charset="0"/>
                <a:ea typeface="Calibri" panose="020F0502020204030204" pitchFamily="34" charset="0"/>
                <a:cs typeface="Arial" panose="020B0604020202020204" pitchFamily="34" charset="0"/>
              </a:rPr>
              <a:t>Dr.</a:t>
            </a:r>
            <a:r>
              <a:rPr lang="en-GB" altLang="en-US" sz="2100" dirty="0">
                <a:solidFill>
                  <a:srgbClr val="222E39"/>
                </a:solidFill>
                <a:latin typeface="Arial" panose="020B0604020202020204" pitchFamily="34" charset="0"/>
                <a:ea typeface="Calibri" panose="020F0502020204030204" pitchFamily="34" charset="0"/>
                <a:cs typeface="Arial" panose="020B0604020202020204" pitchFamily="34" charset="0"/>
              </a:rPr>
              <a:t> </a:t>
            </a:r>
            <a:r>
              <a:rPr lang="en-GB" altLang="en-US" sz="2100" dirty="0" err="1">
                <a:solidFill>
                  <a:srgbClr val="222E39"/>
                </a:solidFill>
                <a:latin typeface="Arial" panose="020B0604020202020204" pitchFamily="34" charset="0"/>
                <a:ea typeface="Calibri" panose="020F0502020204030204" pitchFamily="34" charset="0"/>
                <a:cs typeface="Arial" panose="020B0604020202020204" pitchFamily="34" charset="0"/>
              </a:rPr>
              <a:t>Wael</a:t>
            </a:r>
            <a:r>
              <a:rPr lang="en-GB" altLang="en-US" sz="2100" dirty="0">
                <a:solidFill>
                  <a:srgbClr val="222E39"/>
                </a:solidFill>
                <a:latin typeface="Arial" panose="020B0604020202020204" pitchFamily="34" charset="0"/>
                <a:ea typeface="Calibri" panose="020F0502020204030204" pitchFamily="34" charset="0"/>
                <a:cs typeface="Arial" panose="020B0604020202020204" pitchFamily="34" charset="0"/>
              </a:rPr>
              <a:t> Mustafa</a:t>
            </a:r>
          </a:p>
          <a:p>
            <a:pPr marL="0" lvl="0" indent="0" eaLnBrk="0" fontAlgn="base" hangingPunct="0">
              <a:lnSpc>
                <a:spcPct val="100000"/>
              </a:lnSpc>
              <a:spcBef>
                <a:spcPct val="0"/>
              </a:spcBef>
              <a:spcAft>
                <a:spcPct val="0"/>
              </a:spcAft>
              <a:buNone/>
            </a:pPr>
            <a:r>
              <a:rPr lang="en-GB" altLang="en-US" sz="2100" dirty="0">
                <a:solidFill>
                  <a:srgbClr val="222E39"/>
                </a:solidFill>
                <a:latin typeface="Arial" panose="020B0604020202020204" pitchFamily="34" charset="0"/>
                <a:cs typeface="Arial" panose="020B0604020202020204" pitchFamily="34" charset="0"/>
              </a:rPr>
              <a:t>Final Project Supervisor</a:t>
            </a:r>
          </a:p>
          <a:p>
            <a:pPr marL="0" lvl="0" indent="0" eaLnBrk="0" fontAlgn="base" hangingPunct="0">
              <a:lnSpc>
                <a:spcPct val="100000"/>
              </a:lnSpc>
              <a:spcBef>
                <a:spcPct val="0"/>
              </a:spcBef>
              <a:spcAft>
                <a:spcPct val="0"/>
              </a:spcAft>
              <a:buNone/>
            </a:pPr>
            <a:r>
              <a:rPr lang="en-GB" altLang="en-US" sz="2100" dirty="0">
                <a:solidFill>
                  <a:srgbClr val="222E39"/>
                </a:solidFill>
                <a:latin typeface="Arial" panose="020B0604020202020204" pitchFamily="34" charset="0"/>
                <a:cs typeface="Arial" panose="020B0604020202020204" pitchFamily="34" charset="0"/>
              </a:rPr>
              <a:t>Lecturer</a:t>
            </a:r>
            <a:endParaRPr lang="en-US" altLang="en-US" sz="2100" dirty="0"/>
          </a:p>
          <a:p>
            <a:pPr marL="0" lvl="0" indent="0" eaLnBrk="0" fontAlgn="base" hangingPunct="0">
              <a:lnSpc>
                <a:spcPct val="100000"/>
              </a:lnSpc>
              <a:spcBef>
                <a:spcPct val="0"/>
              </a:spcBef>
              <a:spcAft>
                <a:spcPct val="0"/>
              </a:spcAft>
              <a:buNone/>
            </a:pPr>
            <a:r>
              <a:rPr lang="en-GB" altLang="en-US" sz="2100" dirty="0">
                <a:solidFill>
                  <a:srgbClr val="222E39"/>
                </a:solidFill>
                <a:latin typeface="Arial" panose="020B0604020202020204" pitchFamily="34" charset="0"/>
                <a:ea typeface="Calibri" panose="020F0502020204030204" pitchFamily="34" charset="0"/>
                <a:cs typeface="Arial" panose="020B0604020202020204" pitchFamily="34" charset="0"/>
              </a:rPr>
              <a:t>College of Engineering and Information Technology, Department of Computer Science</a:t>
            </a:r>
            <a:endParaRPr lang="en-US" altLang="en-US" sz="2100" dirty="0"/>
          </a:p>
          <a:p>
            <a:pPr marL="0" lvl="0" indent="0" eaLnBrk="0" fontAlgn="base" hangingPunct="0">
              <a:lnSpc>
                <a:spcPct val="100000"/>
              </a:lnSpc>
              <a:spcBef>
                <a:spcPct val="0"/>
              </a:spcBef>
              <a:spcAft>
                <a:spcPct val="0"/>
              </a:spcAft>
              <a:buNone/>
            </a:pPr>
            <a:r>
              <a:rPr lang="en-GB" altLang="en-US" sz="2100" dirty="0">
                <a:solidFill>
                  <a:srgbClr val="222E39"/>
                </a:solidFill>
                <a:latin typeface="Arial" panose="020B0604020202020204" pitchFamily="34" charset="0"/>
                <a:ea typeface="Calibri" panose="020F0502020204030204" pitchFamily="34" charset="0"/>
                <a:cs typeface="Arial" panose="020B0604020202020204" pitchFamily="34" charset="0"/>
              </a:rPr>
              <a:t>An-Najah National University, Nablus, Palestine</a:t>
            </a:r>
            <a:endParaRPr lang="en-US" altLang="en-US" sz="2100" dirty="0"/>
          </a:p>
          <a:p>
            <a:pPr marL="0" lvl="0" indent="0" eaLnBrk="0" fontAlgn="base" hangingPunct="0">
              <a:lnSpc>
                <a:spcPct val="100000"/>
              </a:lnSpc>
              <a:spcBef>
                <a:spcPct val="0"/>
              </a:spcBef>
              <a:spcAft>
                <a:spcPct val="0"/>
              </a:spcAft>
              <a:buNone/>
            </a:pPr>
            <a:r>
              <a:rPr lang="en-GB" altLang="en-US" sz="2100" dirty="0">
                <a:solidFill>
                  <a:srgbClr val="222E39"/>
                </a:solidFill>
                <a:latin typeface="Arial" panose="020B0604020202020204" pitchFamily="34" charset="0"/>
                <a:ea typeface="Calibri" panose="020F0502020204030204" pitchFamily="34" charset="0"/>
                <a:cs typeface="Arial" panose="020B0604020202020204" pitchFamily="34" charset="0"/>
              </a:rPr>
              <a:t>abc@najah.edu</a:t>
            </a:r>
            <a:endParaRPr lang="en-GB" altLang="en-US" sz="2100" dirty="0">
              <a:solidFill>
                <a:srgbClr val="1155CC"/>
              </a:solidFill>
              <a:latin typeface="Noto Sans" charset="0"/>
              <a:ea typeface="Times New Roman" panose="02020603050405020304" pitchFamily="18" charset="0"/>
              <a:cs typeface="Arial" panose="020B0604020202020204" pitchFamily="34" charset="0"/>
            </a:endParaRPr>
          </a:p>
          <a:p>
            <a:pPr marL="0" lvl="0" indent="0" eaLnBrk="0" fontAlgn="base" hangingPunct="0">
              <a:lnSpc>
                <a:spcPct val="100000"/>
              </a:lnSpc>
              <a:spcBef>
                <a:spcPct val="0"/>
              </a:spcBef>
              <a:spcAft>
                <a:spcPct val="0"/>
              </a:spcAft>
              <a:buNone/>
            </a:pPr>
            <a:endParaRPr lang="en-GB" altLang="en-US" sz="2100" dirty="0">
              <a:solidFill>
                <a:srgbClr val="1155CC"/>
              </a:solidFill>
              <a:latin typeface="Noto Sans" charset="0"/>
              <a:ea typeface="Times New Roman" panose="02020603050405020304" pitchFamily="18" charset="0"/>
              <a:cs typeface="Arial" panose="020B0604020202020204" pitchFamily="34" charset="0"/>
            </a:endParaRPr>
          </a:p>
          <a:p>
            <a:pPr marL="0" lvl="0" indent="0" eaLnBrk="0" fontAlgn="base" hangingPunct="0">
              <a:lnSpc>
                <a:spcPct val="100000"/>
              </a:lnSpc>
              <a:spcBef>
                <a:spcPct val="0"/>
              </a:spcBef>
              <a:spcAft>
                <a:spcPct val="0"/>
              </a:spcAft>
              <a:buNone/>
            </a:pPr>
            <a:endParaRPr lang="en-GB" altLang="en-US" dirty="0">
              <a:solidFill>
                <a:srgbClr val="1155CC"/>
              </a:solidFill>
              <a:latin typeface="Noto Sans" charset="0"/>
              <a:ea typeface="Times New Roman" panose="02020603050405020304" pitchFamily="18" charset="0"/>
              <a:cs typeface="Arial" panose="020B0604020202020204" pitchFamily="34" charset="0"/>
            </a:endParaRPr>
          </a:p>
          <a:p>
            <a:pPr marL="0" lvl="0" indent="0" eaLnBrk="0" fontAlgn="base" hangingPunct="0">
              <a:lnSpc>
                <a:spcPct val="100000"/>
              </a:lnSpc>
              <a:spcBef>
                <a:spcPct val="0"/>
              </a:spcBef>
              <a:spcAft>
                <a:spcPct val="0"/>
              </a:spcAft>
              <a:buNone/>
            </a:pPr>
            <a:r>
              <a:rPr lang="en-GB" altLang="en-US" sz="2000" dirty="0">
                <a:solidFill>
                  <a:srgbClr val="222E39"/>
                </a:solidFill>
                <a:latin typeface="Arial" panose="020B0604020202020204" pitchFamily="34" charset="0"/>
                <a:ea typeface="Calibri" panose="020F0502020204030204" pitchFamily="34" charset="0"/>
                <a:cs typeface="Arial" panose="020B0604020202020204" pitchFamily="34" charset="0"/>
              </a:rPr>
              <a:t>Miss Mai Kanaan</a:t>
            </a:r>
            <a:endParaRPr lang="en-US" altLang="en-US" sz="2000" dirty="0"/>
          </a:p>
          <a:p>
            <a:pPr marL="0" lvl="0" indent="0" eaLnBrk="0" fontAlgn="base" hangingPunct="0">
              <a:lnSpc>
                <a:spcPct val="100000"/>
              </a:lnSpc>
              <a:spcBef>
                <a:spcPct val="0"/>
              </a:spcBef>
              <a:spcAft>
                <a:spcPct val="0"/>
              </a:spcAft>
              <a:buNone/>
            </a:pPr>
            <a:r>
              <a:rPr lang="en-GB" altLang="en-US" sz="2000" dirty="0">
                <a:solidFill>
                  <a:srgbClr val="222E39"/>
                </a:solidFill>
                <a:latin typeface="Arial" panose="020B0604020202020204" pitchFamily="34" charset="0"/>
                <a:ea typeface="Calibri" panose="020F0502020204030204" pitchFamily="34" charset="0"/>
                <a:cs typeface="Arial" panose="020B0604020202020204" pitchFamily="34" charset="0"/>
              </a:rPr>
              <a:t>Instructor</a:t>
            </a:r>
            <a:endParaRPr lang="en-US" altLang="en-US" sz="2000" dirty="0"/>
          </a:p>
          <a:p>
            <a:pPr marL="0" lvl="0" indent="0" eaLnBrk="0" fontAlgn="base" hangingPunct="0">
              <a:lnSpc>
                <a:spcPct val="100000"/>
              </a:lnSpc>
              <a:spcBef>
                <a:spcPct val="0"/>
              </a:spcBef>
              <a:spcAft>
                <a:spcPct val="0"/>
              </a:spcAft>
              <a:buNone/>
            </a:pPr>
            <a:r>
              <a:rPr lang="en-GB" altLang="en-US" sz="2000" dirty="0">
                <a:solidFill>
                  <a:srgbClr val="222E39"/>
                </a:solidFill>
                <a:latin typeface="Arial" panose="020B0604020202020204" pitchFamily="34" charset="0"/>
                <a:ea typeface="Calibri" panose="020F0502020204030204" pitchFamily="34" charset="0"/>
                <a:cs typeface="Arial" panose="020B0604020202020204" pitchFamily="34" charset="0"/>
              </a:rPr>
              <a:t>College of Engineering and Information Technology, Department of Computer Science</a:t>
            </a:r>
            <a:endParaRPr lang="en-US" altLang="en-US" sz="2000" dirty="0"/>
          </a:p>
          <a:p>
            <a:pPr marL="0" lvl="0" indent="0" eaLnBrk="0" fontAlgn="base" hangingPunct="0">
              <a:lnSpc>
                <a:spcPct val="100000"/>
              </a:lnSpc>
              <a:spcBef>
                <a:spcPct val="0"/>
              </a:spcBef>
              <a:spcAft>
                <a:spcPct val="0"/>
              </a:spcAft>
              <a:buNone/>
            </a:pPr>
            <a:r>
              <a:rPr lang="en-GB" altLang="en-US" sz="2000" dirty="0">
                <a:solidFill>
                  <a:srgbClr val="222E39"/>
                </a:solidFill>
                <a:latin typeface="Arial" panose="020B0604020202020204" pitchFamily="34" charset="0"/>
                <a:ea typeface="Calibri" panose="020F0502020204030204" pitchFamily="34" charset="0"/>
                <a:cs typeface="Arial" panose="020B0604020202020204" pitchFamily="34" charset="0"/>
              </a:rPr>
              <a:t> An-</a:t>
            </a:r>
            <a:r>
              <a:rPr lang="en-GB" altLang="en-US" sz="2000" dirty="0" err="1">
                <a:solidFill>
                  <a:srgbClr val="222E39"/>
                </a:solidFill>
                <a:latin typeface="Arial" panose="020B0604020202020204" pitchFamily="34" charset="0"/>
                <a:ea typeface="Calibri" panose="020F0502020204030204" pitchFamily="34" charset="0"/>
                <a:cs typeface="Arial" panose="020B0604020202020204" pitchFamily="34" charset="0"/>
              </a:rPr>
              <a:t>Najah</a:t>
            </a:r>
            <a:r>
              <a:rPr lang="en-GB" altLang="en-US" sz="2000" dirty="0">
                <a:solidFill>
                  <a:srgbClr val="222E39"/>
                </a:solidFill>
                <a:latin typeface="Arial" panose="020B0604020202020204" pitchFamily="34" charset="0"/>
                <a:ea typeface="Calibri" panose="020F0502020204030204" pitchFamily="34" charset="0"/>
                <a:cs typeface="Arial" panose="020B0604020202020204" pitchFamily="34" charset="0"/>
              </a:rPr>
              <a:t> National University, Nablus, Palestine</a:t>
            </a:r>
            <a:endParaRPr lang="en-US" altLang="en-US" sz="2000" dirty="0"/>
          </a:p>
          <a:p>
            <a:pPr marL="0" lvl="0" indent="0" eaLnBrk="0" fontAlgn="base" hangingPunct="0">
              <a:lnSpc>
                <a:spcPct val="100000"/>
              </a:lnSpc>
              <a:spcBef>
                <a:spcPct val="0"/>
              </a:spcBef>
              <a:spcAft>
                <a:spcPct val="0"/>
              </a:spcAft>
              <a:buNone/>
            </a:pPr>
            <a:r>
              <a:rPr lang="en-GB" altLang="en-US" sz="2000" dirty="0">
                <a:solidFill>
                  <a:srgbClr val="222E39"/>
                </a:solidFill>
                <a:latin typeface="Arial" panose="020B0604020202020204" pitchFamily="34" charset="0"/>
                <a:ea typeface="Calibri" panose="020F0502020204030204" pitchFamily="34" charset="0"/>
                <a:cs typeface="Arial" panose="020B0604020202020204" pitchFamily="34" charset="0"/>
              </a:rPr>
              <a:t>abc@najah.edu</a:t>
            </a:r>
            <a:endParaRPr lang="en-US" altLang="en-US" sz="2000" dirty="0"/>
          </a:p>
          <a:p>
            <a:pPr marL="0" lvl="0" indent="0" eaLnBrk="0" fontAlgn="base" hangingPunct="0">
              <a:lnSpc>
                <a:spcPct val="100000"/>
              </a:lnSpc>
              <a:spcBef>
                <a:spcPct val="0"/>
              </a:spcBef>
              <a:spcAft>
                <a:spcPct val="0"/>
              </a:spcAft>
              <a:buNone/>
            </a:pPr>
            <a:endParaRPr lang="en-US" altLang="en-US" sz="5400" dirty="0">
              <a:latin typeface="Arial" panose="020B0604020202020204" pitchFamily="34" charset="0"/>
            </a:endParaRPr>
          </a:p>
          <a:p>
            <a:pPr marL="0" indent="0">
              <a:buNone/>
            </a:pPr>
            <a:endParaRPr lang="en-US" dirty="0"/>
          </a:p>
        </p:txBody>
      </p:sp>
      <p:pic>
        <p:nvPicPr>
          <p:cNvPr id="2057" name="Picture 9" descr="https://mail.google.com/mail/u/0/images/cleard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صورة 7" descr="https://mail.google.com/mail/u/0/images/cleard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6725"/>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027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0344"/>
          </a:xfrm>
        </p:spPr>
        <p:txBody>
          <a:bodyPr/>
          <a:lstStyle/>
          <a:p>
            <a:r>
              <a:rPr lang="en-US" u="sng" dirty="0">
                <a:solidFill>
                  <a:srgbClr val="FF0000"/>
                </a:solidFill>
              </a:rPr>
              <a:t>CV Cover Letter</a:t>
            </a:r>
          </a:p>
        </p:txBody>
      </p:sp>
      <p:sp>
        <p:nvSpPr>
          <p:cNvPr id="3" name="Content Placeholder 2"/>
          <p:cNvSpPr>
            <a:spLocks noGrp="1"/>
          </p:cNvSpPr>
          <p:nvPr>
            <p:ph idx="1"/>
          </p:nvPr>
        </p:nvSpPr>
        <p:spPr>
          <a:xfrm>
            <a:off x="838200" y="1105470"/>
            <a:ext cx="10515600" cy="5071493"/>
          </a:xfrm>
        </p:spPr>
        <p:txBody>
          <a:bodyPr/>
          <a:lstStyle/>
          <a:p>
            <a:r>
              <a:rPr lang="en-US" dirty="0"/>
              <a:t>A kind of transmittal letters.</a:t>
            </a:r>
          </a:p>
          <a:p>
            <a:r>
              <a:rPr lang="en-US" dirty="0"/>
              <a:t>Transmittal or cover letters accompany another artifact, such as a resume or a defective product return </a:t>
            </a:r>
          </a:p>
          <a:p>
            <a:r>
              <a:rPr lang="en-US" dirty="0"/>
              <a:t>goal of any transmittal letter is to briefly and concisely state your purpose.</a:t>
            </a:r>
          </a:p>
          <a:p>
            <a:pPr marL="0" indent="0">
              <a:buNone/>
            </a:pPr>
            <a:endParaRPr lang="en-US" dirty="0"/>
          </a:p>
        </p:txBody>
      </p:sp>
    </p:spTree>
    <p:extLst>
      <p:ext uri="{BB962C8B-B14F-4D97-AF65-F5344CB8AC3E}">
        <p14:creationId xmlns:p14="http://schemas.microsoft.com/office/powerpoint/2010/main" val="505811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0344"/>
          </a:xfrm>
        </p:spPr>
        <p:txBody>
          <a:bodyPr/>
          <a:lstStyle/>
          <a:p>
            <a:r>
              <a:rPr lang="en-US" u="sng" dirty="0">
                <a:solidFill>
                  <a:srgbClr val="FF0000"/>
                </a:solidFill>
              </a:rPr>
              <a:t>CV Cover Letter Example</a:t>
            </a:r>
            <a:endParaRPr lang="en-US" dirty="0"/>
          </a:p>
        </p:txBody>
      </p:sp>
      <p:sp>
        <p:nvSpPr>
          <p:cNvPr id="3" name="Content Placeholder 2"/>
          <p:cNvSpPr>
            <a:spLocks noGrp="1"/>
          </p:cNvSpPr>
          <p:nvPr>
            <p:ph idx="1"/>
          </p:nvPr>
        </p:nvSpPr>
        <p:spPr>
          <a:xfrm>
            <a:off x="838200" y="1269242"/>
            <a:ext cx="10515600" cy="4907721"/>
          </a:xfrm>
        </p:spPr>
        <p:txBody>
          <a:bodyPr>
            <a:normAutofit fontScale="92500" lnSpcReduction="10000"/>
          </a:bodyPr>
          <a:lstStyle/>
          <a:p>
            <a:r>
              <a:rPr lang="en-US" dirty="0"/>
              <a:t>This is an Email Cover Letter ( Resume sent by email).</a:t>
            </a:r>
          </a:p>
          <a:p>
            <a:r>
              <a:rPr lang="en-US" dirty="0"/>
              <a:t>The resume is sent as an email attachment and the cover letter as the email body</a:t>
            </a:r>
          </a:p>
          <a:p>
            <a:pPr marL="0" indent="0">
              <a:buNone/>
            </a:pPr>
            <a:r>
              <a:rPr lang="en-US" dirty="0">
                <a:solidFill>
                  <a:srgbClr val="00B0F0"/>
                </a:solidFill>
              </a:rPr>
              <a:t>Dear Mr. Francis,</a:t>
            </a:r>
          </a:p>
          <a:p>
            <a:pPr marL="0" indent="0">
              <a:buNone/>
            </a:pPr>
            <a:r>
              <a:rPr lang="en-US" dirty="0">
                <a:solidFill>
                  <a:srgbClr val="00B0F0"/>
                </a:solidFill>
              </a:rPr>
              <a:t>Please find attached my resumé in response to your job advertisement in the December 10th </a:t>
            </a:r>
            <a:r>
              <a:rPr lang="en-US" i="1" dirty="0">
                <a:solidFill>
                  <a:srgbClr val="00B0F0"/>
                </a:solidFill>
              </a:rPr>
              <a:t>Clearwater Times </a:t>
            </a:r>
            <a:r>
              <a:rPr lang="en-US" dirty="0">
                <a:solidFill>
                  <a:srgbClr val="00B0F0"/>
                </a:solidFill>
              </a:rPr>
              <a:t>Jobs section.</a:t>
            </a:r>
          </a:p>
          <a:p>
            <a:pPr marL="0" indent="0">
              <a:buNone/>
            </a:pPr>
            <a:r>
              <a:rPr lang="en-US" dirty="0">
                <a:solidFill>
                  <a:srgbClr val="00B0F0"/>
                </a:solidFill>
              </a:rPr>
              <a:t>I believe that my experience and education are precisely in line with your requirements. I hope that I will have an opportunity to highlight my qualifications in a personal interview.</a:t>
            </a:r>
          </a:p>
          <a:p>
            <a:pPr marL="0" indent="0">
              <a:buNone/>
            </a:pPr>
            <a:r>
              <a:rPr lang="en-US" dirty="0">
                <a:solidFill>
                  <a:srgbClr val="00B0F0"/>
                </a:solidFill>
              </a:rPr>
              <a:t>Thank you for your consideration.</a:t>
            </a:r>
          </a:p>
          <a:p>
            <a:pPr marL="0" indent="0">
              <a:buNone/>
            </a:pPr>
            <a:r>
              <a:rPr lang="en-US" dirty="0">
                <a:solidFill>
                  <a:srgbClr val="00B0F0"/>
                </a:solidFill>
              </a:rPr>
              <a:t>Sincerely,</a:t>
            </a:r>
          </a:p>
          <a:p>
            <a:pPr marL="0" indent="0">
              <a:buNone/>
            </a:pPr>
            <a:r>
              <a:rPr lang="en-US" dirty="0">
                <a:solidFill>
                  <a:srgbClr val="00B0F0"/>
                </a:solidFill>
              </a:rPr>
              <a:t>John </a:t>
            </a:r>
            <a:r>
              <a:rPr lang="en-US" dirty="0" err="1">
                <a:solidFill>
                  <a:srgbClr val="00B0F0"/>
                </a:solidFill>
              </a:rPr>
              <a:t>Proudface</a:t>
            </a:r>
            <a:endParaRPr lang="en-US" dirty="0">
              <a:solidFill>
                <a:srgbClr val="00B0F0"/>
              </a:solidFill>
            </a:endParaRPr>
          </a:p>
          <a:p>
            <a:endParaRPr lang="en-US" dirty="0"/>
          </a:p>
        </p:txBody>
      </p:sp>
    </p:spTree>
    <p:extLst>
      <p:ext uri="{BB962C8B-B14F-4D97-AF65-F5344CB8AC3E}">
        <p14:creationId xmlns:p14="http://schemas.microsoft.com/office/powerpoint/2010/main" val="3895163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7639"/>
          </a:xfrm>
        </p:spPr>
        <p:txBody>
          <a:bodyPr/>
          <a:lstStyle/>
          <a:p>
            <a:r>
              <a:rPr lang="en-US" u="sng" dirty="0">
                <a:solidFill>
                  <a:srgbClr val="FF0000"/>
                </a:solidFill>
              </a:rPr>
              <a:t>Resume Cover Letter Example</a:t>
            </a:r>
            <a:endParaRPr lang="en-US" dirty="0"/>
          </a:p>
        </p:txBody>
      </p:sp>
      <p:sp>
        <p:nvSpPr>
          <p:cNvPr id="3" name="Content Placeholder 2"/>
          <p:cNvSpPr>
            <a:spLocks noGrp="1"/>
          </p:cNvSpPr>
          <p:nvPr>
            <p:ph idx="1"/>
          </p:nvPr>
        </p:nvSpPr>
        <p:spPr>
          <a:xfrm>
            <a:off x="838200" y="1282890"/>
            <a:ext cx="10515600" cy="4894073"/>
          </a:xfrm>
        </p:spPr>
        <p:txBody>
          <a:bodyPr>
            <a:normAutofit fontScale="92500" lnSpcReduction="20000"/>
          </a:bodyPr>
          <a:lstStyle/>
          <a:p>
            <a:pPr marL="0" indent="0">
              <a:buNone/>
            </a:pPr>
            <a:r>
              <a:rPr lang="en-US" u="sng" dirty="0">
                <a:solidFill>
                  <a:srgbClr val="FF0000"/>
                </a:solidFill>
              </a:rPr>
              <a:t>Notes:</a:t>
            </a:r>
          </a:p>
          <a:p>
            <a:r>
              <a:rPr lang="en-US" dirty="0"/>
              <a:t>Note that there are no embellishments here, just a short, simple letter of introduction.</a:t>
            </a:r>
          </a:p>
          <a:p>
            <a:r>
              <a:rPr lang="en-US" dirty="0"/>
              <a:t>if you are applying for a job and are acquainted with some key employee, you might note that fact in your cover letter</a:t>
            </a:r>
          </a:p>
          <a:p>
            <a:r>
              <a:rPr lang="en-US" dirty="0"/>
              <a:t>Avoid gimmicks such as jokes, strange formatting, or inappropriate references.</a:t>
            </a:r>
          </a:p>
          <a:p>
            <a:r>
              <a:rPr lang="en-US" dirty="0"/>
              <a:t>In your cover letter, address the top </a:t>
            </a:r>
            <a:r>
              <a:rPr lang="en-US" dirty="0">
                <a:hlinkClick r:id="rId2"/>
              </a:rPr>
              <a:t>skills and abilities that you have and that match the job description</a:t>
            </a:r>
            <a:r>
              <a:rPr lang="en-US" dirty="0"/>
              <a:t>.</a:t>
            </a:r>
          </a:p>
          <a:p>
            <a:r>
              <a:rPr lang="en-US" dirty="0"/>
              <a:t>Review the job description and try to determine which qualifications seem to add the most value to the position. Provide a specific example of a time you demonstrated each of these qualifications.</a:t>
            </a:r>
          </a:p>
          <a:p>
            <a:r>
              <a:rPr lang="en-US" dirty="0"/>
              <a:t>you should always </a:t>
            </a:r>
            <a:r>
              <a:rPr lang="en-US" dirty="0">
                <a:hlinkClick r:id="rId3"/>
              </a:rPr>
              <a:t>customize each cover letter</a:t>
            </a:r>
            <a:r>
              <a:rPr lang="en-US" dirty="0"/>
              <a:t> to fit the specific job for which you are applying.</a:t>
            </a:r>
          </a:p>
          <a:p>
            <a:pPr marL="0" indent="0">
              <a:buNone/>
            </a:pPr>
            <a:endParaRPr lang="en-US" u="sng" dirty="0">
              <a:solidFill>
                <a:srgbClr val="FF0000"/>
              </a:solidFill>
            </a:endParaRPr>
          </a:p>
        </p:txBody>
      </p:sp>
    </p:spTree>
    <p:extLst>
      <p:ext uri="{BB962C8B-B14F-4D97-AF65-F5344CB8AC3E}">
        <p14:creationId xmlns:p14="http://schemas.microsoft.com/office/powerpoint/2010/main" val="2033729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069" y="136478"/>
            <a:ext cx="11162731" cy="6564573"/>
          </a:xfrm>
        </p:spPr>
        <p:txBody>
          <a:bodyPr>
            <a:normAutofit fontScale="70000" lnSpcReduction="20000"/>
          </a:bodyPr>
          <a:lstStyle/>
          <a:p>
            <a:pPr marL="0" indent="0">
              <a:buNone/>
            </a:pPr>
            <a:r>
              <a:rPr lang="en-US" sz="3200" dirty="0"/>
              <a:t>James Lee</a:t>
            </a:r>
            <a:br>
              <a:rPr lang="en-US" sz="3200" dirty="0"/>
            </a:br>
            <a:r>
              <a:rPr lang="en-US" sz="3200" dirty="0"/>
              <a:t>Chief Web Officer</a:t>
            </a:r>
            <a:br>
              <a:rPr lang="en-US" sz="3200" dirty="0"/>
            </a:br>
            <a:r>
              <a:rPr lang="en-US" sz="3200" dirty="0"/>
              <a:t>Acme </a:t>
            </a:r>
            <a:r>
              <a:rPr lang="en-US" sz="3200" dirty="0" err="1"/>
              <a:t>WebTech</a:t>
            </a:r>
            <a:br>
              <a:rPr lang="en-US" sz="3200" dirty="0"/>
            </a:br>
            <a:r>
              <a:rPr lang="en-US" sz="3200" dirty="0"/>
              <a:t>123 Business Rd.</a:t>
            </a:r>
            <a:br>
              <a:rPr lang="en-US" sz="3200" dirty="0"/>
            </a:br>
            <a:r>
              <a:rPr lang="en-US" sz="3200" dirty="0"/>
              <a:t>Business City, NY 54321</a:t>
            </a:r>
          </a:p>
          <a:p>
            <a:pPr marL="0" indent="0">
              <a:buNone/>
            </a:pPr>
            <a:r>
              <a:rPr lang="en-US" sz="3200" dirty="0"/>
              <a:t>Dear Mr. Lee,</a:t>
            </a:r>
          </a:p>
          <a:p>
            <a:pPr marL="0" indent="0">
              <a:buNone/>
            </a:pPr>
            <a:r>
              <a:rPr lang="en-US" sz="3200" dirty="0"/>
              <a:t>This letter is to express my interest in the job posted on your website for an experienced, detailed-oriented, front-end web developer. As you'll see, I have six years of hands-on experience efficiently coding websites and applications using modern HTML, CSS, and JavaScript.</a:t>
            </a:r>
          </a:p>
          <a:p>
            <a:pPr marL="0" indent="0">
              <a:buNone/>
            </a:pPr>
            <a:r>
              <a:rPr lang="en-US" sz="3200" dirty="0"/>
              <a:t>Building state-of-the-art, easy to use, user-friendly websites and applications is truly a passion of mine and I am confident I would be an excellent addition to your organization. In addition to my knowledge base, I actively seek out new technologies and stay up-to-date on industry trends and advancements. This has allowed me to stay ahead of the curve and deliver exceptional work to all of my employers, including those I've worked for on a project basis. I’ve attached a copy of my resume detailing my experience, along with links to websites and applications I’ve had the honor of working on.</a:t>
            </a:r>
          </a:p>
          <a:p>
            <a:pPr marL="0" indent="0">
              <a:buNone/>
            </a:pPr>
            <a:r>
              <a:rPr lang="en-US" sz="3200" dirty="0"/>
              <a:t>I can be reached anytime via my cell phone, 555-555-5555 or by email at rita.applicant@gmail.com.</a:t>
            </a:r>
          </a:p>
          <a:p>
            <a:pPr marL="0" indent="0">
              <a:buNone/>
            </a:pPr>
            <a:r>
              <a:rPr lang="en-US" sz="3200" dirty="0"/>
              <a:t>Thank you for your time and consideration. I look forward to speaking with you about this opportunity. </a:t>
            </a:r>
          </a:p>
          <a:p>
            <a:pPr marL="0" indent="0">
              <a:buNone/>
            </a:pPr>
            <a:r>
              <a:rPr lang="en-US" sz="3200" dirty="0"/>
              <a:t>Best regards,</a:t>
            </a:r>
          </a:p>
          <a:p>
            <a:pPr marL="0" indent="0">
              <a:buNone/>
            </a:pPr>
            <a:r>
              <a:rPr lang="en-US" sz="3200" dirty="0"/>
              <a:t>Rita Applicant ​(signature for a hard copy letter)</a:t>
            </a:r>
          </a:p>
          <a:p>
            <a:pPr marL="0" indent="0">
              <a:buNone/>
            </a:pPr>
            <a:r>
              <a:rPr lang="en-US" sz="3200" dirty="0"/>
              <a:t>Rita Applicant</a:t>
            </a:r>
          </a:p>
          <a:p>
            <a:pPr marL="0" indent="0">
              <a:buNone/>
            </a:pPr>
            <a:endParaRPr lang="en-US" dirty="0"/>
          </a:p>
        </p:txBody>
      </p:sp>
      <p:sp>
        <p:nvSpPr>
          <p:cNvPr id="4" name="Rectangle 3"/>
          <p:cNvSpPr/>
          <p:nvPr/>
        </p:nvSpPr>
        <p:spPr>
          <a:xfrm>
            <a:off x="6441742" y="232012"/>
            <a:ext cx="5336276" cy="9962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b="1" u="sng" dirty="0">
                <a:solidFill>
                  <a:srgbClr val="FF0000"/>
                </a:solidFill>
              </a:rPr>
              <a:t>Front-End Web Developer Cover Letter</a:t>
            </a:r>
          </a:p>
        </p:txBody>
      </p:sp>
    </p:spTree>
    <p:extLst>
      <p:ext uri="{BB962C8B-B14F-4D97-AF65-F5344CB8AC3E}">
        <p14:creationId xmlns:p14="http://schemas.microsoft.com/office/powerpoint/2010/main" val="1043687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4935"/>
          </a:xfrm>
        </p:spPr>
        <p:txBody>
          <a:bodyPr/>
          <a:lstStyle/>
          <a:p>
            <a:endParaRPr lang="en-US" dirty="0"/>
          </a:p>
        </p:txBody>
      </p:sp>
      <p:sp>
        <p:nvSpPr>
          <p:cNvPr id="3" name="Content Placeholder 2"/>
          <p:cNvSpPr>
            <a:spLocks noGrp="1"/>
          </p:cNvSpPr>
          <p:nvPr>
            <p:ph idx="1"/>
          </p:nvPr>
        </p:nvSpPr>
        <p:spPr>
          <a:xfrm>
            <a:off x="838200" y="1405720"/>
            <a:ext cx="10515600" cy="4771244"/>
          </a:xfrm>
        </p:spPr>
        <p:txBody>
          <a:bodyPr>
            <a:normAutofit fontScale="92500"/>
          </a:bodyPr>
          <a:lstStyle/>
          <a:p>
            <a:pPr marL="0" indent="0">
              <a:buNone/>
            </a:pPr>
            <a:r>
              <a:rPr lang="en-AU" dirty="0">
                <a:solidFill>
                  <a:srgbClr val="FF0000"/>
                </a:solidFill>
              </a:rPr>
              <a:t>If you don't have any formal work experience, things you can mention in your cover letter include: </a:t>
            </a:r>
            <a:endParaRPr lang="en-US" dirty="0">
              <a:solidFill>
                <a:srgbClr val="FF0000"/>
              </a:solidFill>
            </a:endParaRPr>
          </a:p>
          <a:p>
            <a:pPr lvl="0"/>
            <a:r>
              <a:rPr lang="en-AU" dirty="0"/>
              <a:t>General skills that help you work in a team and as part of an organisation  </a:t>
            </a:r>
            <a:endParaRPr lang="en-US" dirty="0"/>
          </a:p>
          <a:p>
            <a:pPr lvl="0"/>
            <a:r>
              <a:rPr lang="en-AU" dirty="0"/>
              <a:t>Personal attributes that will help you learn to work in a professional work environment </a:t>
            </a:r>
            <a:endParaRPr lang="en-US" dirty="0"/>
          </a:p>
          <a:p>
            <a:pPr lvl="0"/>
            <a:r>
              <a:rPr lang="en-AU" dirty="0"/>
              <a:t>Key strengths and contributions that show that</a:t>
            </a:r>
            <a:r>
              <a:rPr lang="ar-SA" dirty="0"/>
              <a:t> </a:t>
            </a:r>
            <a:r>
              <a:rPr lang="en-AU" dirty="0"/>
              <a:t>you are a stand-out applicant </a:t>
            </a:r>
            <a:endParaRPr lang="en-US" dirty="0"/>
          </a:p>
          <a:p>
            <a:pPr lvl="0"/>
            <a:r>
              <a:rPr lang="en-AU" dirty="0"/>
              <a:t>School work experience or volunteer work that demonstrates your strengths and attributes </a:t>
            </a:r>
            <a:endParaRPr lang="en-US" dirty="0"/>
          </a:p>
          <a:p>
            <a:pPr lvl="0"/>
            <a:r>
              <a:rPr lang="en-AU" dirty="0"/>
              <a:t>Any hobbies or interests that are relevant to the job or demonstrate your professional experience </a:t>
            </a:r>
            <a:endParaRPr lang="en-US" dirty="0"/>
          </a:p>
          <a:p>
            <a:pPr marL="0" indent="0">
              <a:buNone/>
            </a:pPr>
            <a:endParaRPr lang="en-US" dirty="0"/>
          </a:p>
        </p:txBody>
      </p:sp>
    </p:spTree>
    <p:extLst>
      <p:ext uri="{BB962C8B-B14F-4D97-AF65-F5344CB8AC3E}">
        <p14:creationId xmlns:p14="http://schemas.microsoft.com/office/powerpoint/2010/main" val="3865805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4809"/>
          </a:xfrm>
        </p:spPr>
        <p:txBody>
          <a:bodyPr>
            <a:normAutofit fontScale="90000"/>
          </a:bodyPr>
          <a:lstStyle/>
          <a:p>
            <a:r>
              <a:rPr lang="en-US" u="sng" dirty="0">
                <a:solidFill>
                  <a:srgbClr val="FF0000"/>
                </a:solidFill>
              </a:rPr>
              <a:t>Notes on resumes</a:t>
            </a:r>
          </a:p>
        </p:txBody>
      </p:sp>
      <p:sp>
        <p:nvSpPr>
          <p:cNvPr id="3" name="Content Placeholder 2"/>
          <p:cNvSpPr>
            <a:spLocks noGrp="1"/>
          </p:cNvSpPr>
          <p:nvPr>
            <p:ph idx="1"/>
          </p:nvPr>
        </p:nvSpPr>
        <p:spPr>
          <a:xfrm>
            <a:off x="838200" y="1282890"/>
            <a:ext cx="10515600" cy="4894073"/>
          </a:xfrm>
        </p:spPr>
        <p:txBody>
          <a:bodyPr>
            <a:normAutofit fontScale="92500" lnSpcReduction="10000"/>
          </a:bodyPr>
          <a:lstStyle/>
          <a:p>
            <a:r>
              <a:rPr lang="en-US" dirty="0"/>
              <a:t>items in boldface above are essential</a:t>
            </a:r>
          </a:p>
          <a:p>
            <a:r>
              <a:rPr lang="en-US" dirty="0"/>
              <a:t>There are other possible areas to list in a resumé, but the aforementioned elements are common.</a:t>
            </a:r>
          </a:p>
          <a:p>
            <a:r>
              <a:rPr lang="en-US" dirty="0"/>
              <a:t>if you have nothing to list under an area, omit the header</a:t>
            </a:r>
          </a:p>
          <a:p>
            <a:r>
              <a:rPr lang="en-US" dirty="0"/>
              <a:t>don’t list the header followed by a blank line or “none”</a:t>
            </a:r>
          </a:p>
          <a:p>
            <a:r>
              <a:rPr lang="en-US" dirty="0"/>
              <a:t>Resumes that fit on one side of a paper are preferred over long resumes, although they are difficult to achieve for a long job history</a:t>
            </a:r>
          </a:p>
          <a:p>
            <a:r>
              <a:rPr lang="en-US" dirty="0"/>
              <a:t>Hiring managers tend to get turned off by resumes that span more than two pages.</a:t>
            </a:r>
          </a:p>
          <a:p>
            <a:r>
              <a:rPr lang="en-US" dirty="0"/>
              <a:t>You can always reduce the size of the resumé by deferring certain elements to separate attachments</a:t>
            </a:r>
          </a:p>
          <a:p>
            <a:r>
              <a:rPr lang="en-US" dirty="0"/>
              <a:t>Lists of references, publications, hardware, and software can be attached.</a:t>
            </a:r>
          </a:p>
          <a:p>
            <a:endParaRPr lang="en-US" dirty="0"/>
          </a:p>
        </p:txBody>
      </p:sp>
    </p:spTree>
    <p:extLst>
      <p:ext uri="{BB962C8B-B14F-4D97-AF65-F5344CB8AC3E}">
        <p14:creationId xmlns:p14="http://schemas.microsoft.com/office/powerpoint/2010/main" val="2505814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928143" cy="6858000"/>
          </a:xfrm>
          <a:ln>
            <a:solidFill>
              <a:srgbClr val="92D050"/>
            </a:solidFill>
          </a:ln>
        </p:spPr>
        <p:style>
          <a:lnRef idx="2">
            <a:schemeClr val="accent6"/>
          </a:lnRef>
          <a:fillRef idx="1">
            <a:schemeClr val="lt1"/>
          </a:fillRef>
          <a:effectRef idx="0">
            <a:schemeClr val="accent6"/>
          </a:effectRef>
          <a:fontRef idx="minor">
            <a:schemeClr val="dk1"/>
          </a:fontRef>
        </p:style>
        <p:txBody>
          <a:bodyPr>
            <a:noAutofit/>
          </a:bodyPr>
          <a:lstStyle/>
          <a:p>
            <a:pPr marL="0" indent="0">
              <a:buNone/>
            </a:pPr>
            <a:r>
              <a:rPr lang="en-US" sz="1600" b="1" dirty="0"/>
              <a:t>Job Seeker’s Name</a:t>
            </a:r>
            <a:br>
              <a:rPr lang="en-US" sz="1600" dirty="0"/>
            </a:br>
            <a:r>
              <a:rPr lang="en-US" sz="1600" b="1" dirty="0"/>
              <a:t>P.O Box 555 – 00100, Nairobi</a:t>
            </a:r>
            <a:endParaRPr lang="en-US" sz="1600" dirty="0"/>
          </a:p>
          <a:p>
            <a:pPr marL="0" indent="0">
              <a:buNone/>
            </a:pPr>
            <a:r>
              <a:rPr lang="en-US" sz="1600" b="1" dirty="0"/>
              <a:t>Your Phone Number &amp; Email Address</a:t>
            </a:r>
            <a:endParaRPr lang="en-US" sz="1600" dirty="0"/>
          </a:p>
          <a:p>
            <a:pPr marL="0" indent="0">
              <a:buNone/>
            </a:pPr>
            <a:r>
              <a:rPr lang="en-US" sz="1600" b="1" dirty="0"/>
              <a:t>Human Resource Manager,</a:t>
            </a:r>
            <a:br>
              <a:rPr lang="en-US" sz="1600" dirty="0"/>
            </a:br>
            <a:r>
              <a:rPr lang="en-US" sz="1600" b="1" dirty="0"/>
              <a:t>XYZ Company Ltd,</a:t>
            </a:r>
            <a:br>
              <a:rPr lang="en-US" sz="1600" dirty="0"/>
            </a:br>
            <a:r>
              <a:rPr lang="en-US" sz="1600" b="1" dirty="0"/>
              <a:t>5th Floor X House (Company Address)</a:t>
            </a:r>
            <a:br>
              <a:rPr lang="en-US" sz="1600" dirty="0"/>
            </a:br>
            <a:r>
              <a:rPr lang="en-US" sz="1600" b="1" dirty="0"/>
              <a:t>8th April, 2016</a:t>
            </a:r>
            <a:endParaRPr lang="en-US" sz="1600" dirty="0"/>
          </a:p>
          <a:p>
            <a:pPr marL="0" indent="0">
              <a:buNone/>
            </a:pPr>
            <a:r>
              <a:rPr lang="en-US" sz="1600" b="1" dirty="0"/>
              <a:t>Dear Sir/Madam</a:t>
            </a:r>
            <a:r>
              <a:rPr lang="en-US" sz="1600" dirty="0"/>
              <a:t> (If you have the hiring manager’s name, use it)</a:t>
            </a:r>
          </a:p>
          <a:p>
            <a:pPr marL="0" indent="0">
              <a:buNone/>
            </a:pPr>
            <a:r>
              <a:rPr lang="en-US" sz="1600" dirty="0"/>
              <a:t>I wish to apply for the graduate trainee position at your company, currently being advertised on your company website. Please find enclosed my CV for your consideration.</a:t>
            </a:r>
          </a:p>
          <a:p>
            <a:pPr marL="0" indent="0">
              <a:buNone/>
            </a:pPr>
            <a:r>
              <a:rPr lang="en-US" sz="1600" dirty="0"/>
              <a:t>As you will see from my attached CV, I have recently completed my 4 year Bachelor’s degree in Commerce, Finance option at the University of Nairobi and attained a 2nd Class Honors Upper division. I believe the knowledge I have acquired through my course work and the skills I picked up make me an ideal candidate for this opportunity.</a:t>
            </a:r>
          </a:p>
          <a:p>
            <a:pPr marL="0" indent="0">
              <a:buNone/>
            </a:pPr>
            <a:r>
              <a:rPr lang="en-US" sz="1600" dirty="0"/>
              <a:t>I am interested in this position as it appeals directly to my passion for working with numbers and interest to learn by working in a fast paced environment. Aside from my degree, I have held various internship positions at various companies that have provided me with important hands-on experience to work as a foundation to build my career in finance.</a:t>
            </a:r>
          </a:p>
          <a:p>
            <a:pPr marL="0" indent="0">
              <a:buNone/>
            </a:pPr>
            <a:r>
              <a:rPr lang="en-US" sz="1600" dirty="0"/>
              <a:t>In addition to my degree qualification, I recently took up a class towards my certification as a Finance professional and have participated in at least two financial forums to gain more knowledge on the current market trends. I am confident that my passion and enthusiasm for the Finance field will prove valuable to your organization. </a:t>
            </a:r>
          </a:p>
          <a:p>
            <a:pPr marL="0" indent="0">
              <a:buNone/>
            </a:pPr>
            <a:r>
              <a:rPr lang="en-US" sz="1600" dirty="0"/>
              <a:t>I look forward to an interview with you where we can have a detailed discussion on my suitability for the position. You can reach me anytime during the day on 0702******. Thank you for your time and consideration.</a:t>
            </a:r>
          </a:p>
          <a:p>
            <a:pPr marL="0" indent="0">
              <a:buNone/>
            </a:pPr>
            <a:r>
              <a:rPr lang="en-US" sz="1600" dirty="0"/>
              <a:t>Sincerely,</a:t>
            </a:r>
          </a:p>
          <a:p>
            <a:pPr marL="0" indent="0">
              <a:buNone/>
            </a:pPr>
            <a:r>
              <a:rPr lang="en-US" sz="1600" dirty="0"/>
              <a:t>Your Name</a:t>
            </a:r>
          </a:p>
          <a:p>
            <a:pPr marL="0" indent="0">
              <a:buNone/>
            </a:pPr>
            <a:endParaRPr lang="en-US" sz="1600" dirty="0"/>
          </a:p>
        </p:txBody>
      </p:sp>
      <p:sp>
        <p:nvSpPr>
          <p:cNvPr id="4" name="Rectangle 3"/>
          <p:cNvSpPr/>
          <p:nvPr/>
        </p:nvSpPr>
        <p:spPr>
          <a:xfrm>
            <a:off x="7042245" y="272955"/>
            <a:ext cx="4681182" cy="8871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solidFill>
                <a:srgbClr val="FF0000"/>
              </a:solidFill>
            </a:endParaRPr>
          </a:p>
          <a:p>
            <a:pPr algn="ctr"/>
            <a:r>
              <a:rPr lang="en-US" sz="2000" b="1" dirty="0">
                <a:solidFill>
                  <a:srgbClr val="FF0000"/>
                </a:solidFill>
              </a:rPr>
              <a:t>Sample Cover Letter for a Graduate Trainee</a:t>
            </a:r>
          </a:p>
          <a:p>
            <a:pPr algn="ctr"/>
            <a:endParaRPr lang="en-US" dirty="0"/>
          </a:p>
        </p:txBody>
      </p:sp>
      <p:sp>
        <p:nvSpPr>
          <p:cNvPr id="5" name="Oval Callout 4"/>
          <p:cNvSpPr/>
          <p:nvPr/>
        </p:nvSpPr>
        <p:spPr>
          <a:xfrm>
            <a:off x="10399592" y="1453485"/>
            <a:ext cx="1528550" cy="736980"/>
          </a:xfrm>
          <a:prstGeom prst="wedgeEllipseCallou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a:t>
            </a:r>
          </a:p>
        </p:txBody>
      </p:sp>
      <p:sp>
        <p:nvSpPr>
          <p:cNvPr id="6" name="Rectangle 5"/>
          <p:cNvSpPr/>
          <p:nvPr/>
        </p:nvSpPr>
        <p:spPr>
          <a:xfrm>
            <a:off x="0" y="2265528"/>
            <a:ext cx="11887200" cy="53226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852382"/>
            <a:ext cx="11887200" cy="2210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12010029" y="2961564"/>
            <a:ext cx="868907" cy="655092"/>
          </a:xfrm>
          <a:prstGeom prst="wedgeEllipseCallout">
            <a:avLst>
              <a:gd name="adj1" fmla="val -63241"/>
              <a:gd name="adj2" fmla="val 95833"/>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a:t>
            </a:r>
          </a:p>
        </p:txBody>
      </p:sp>
      <p:sp>
        <p:nvSpPr>
          <p:cNvPr id="9" name="Rectangle 8"/>
          <p:cNvSpPr/>
          <p:nvPr/>
        </p:nvSpPr>
        <p:spPr>
          <a:xfrm>
            <a:off x="0" y="5213445"/>
            <a:ext cx="11928142" cy="1433015"/>
          </a:xfrm>
          <a:prstGeom prst="rect">
            <a:avLst/>
          </a:prstGeom>
          <a:noFill/>
          <a:ln>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Oval Callout 10"/>
          <p:cNvSpPr/>
          <p:nvPr/>
        </p:nvSpPr>
        <p:spPr>
          <a:xfrm>
            <a:off x="12323928" y="5213445"/>
            <a:ext cx="696036" cy="716507"/>
          </a:xfrm>
          <a:prstGeom prst="wedgeEllipseCallout">
            <a:avLst>
              <a:gd name="adj1" fmla="val -105147"/>
              <a:gd name="adj2" fmla="val 72024"/>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a:t>
            </a:r>
          </a:p>
        </p:txBody>
      </p:sp>
    </p:spTree>
    <p:extLst>
      <p:ext uri="{BB962C8B-B14F-4D97-AF65-F5344CB8AC3E}">
        <p14:creationId xmlns:p14="http://schemas.microsoft.com/office/powerpoint/2010/main" val="3143408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3741"/>
          </a:xfrm>
        </p:spPr>
        <p:txBody>
          <a:bodyPr>
            <a:normAutofit fontScale="90000"/>
          </a:bodyPr>
          <a:lstStyle/>
          <a:p>
            <a:r>
              <a:rPr lang="en-US" u="sng" dirty="0">
                <a:solidFill>
                  <a:srgbClr val="FF0000"/>
                </a:solidFill>
              </a:rPr>
              <a:t>Cover Letter Sections</a:t>
            </a:r>
          </a:p>
        </p:txBody>
      </p:sp>
      <p:sp>
        <p:nvSpPr>
          <p:cNvPr id="3" name="Content Placeholder 2"/>
          <p:cNvSpPr>
            <a:spLocks noGrp="1"/>
          </p:cNvSpPr>
          <p:nvPr>
            <p:ph idx="1"/>
          </p:nvPr>
        </p:nvSpPr>
        <p:spPr>
          <a:xfrm>
            <a:off x="838200" y="1241946"/>
            <a:ext cx="10515600" cy="4935017"/>
          </a:xfrm>
        </p:spPr>
        <p:txBody>
          <a:bodyPr/>
          <a:lstStyle/>
          <a:p>
            <a:r>
              <a:rPr lang="en-US" dirty="0"/>
              <a:t>ABC</a:t>
            </a:r>
          </a:p>
          <a:p>
            <a:pPr marL="0" indent="0">
              <a:buNone/>
            </a:pPr>
            <a:r>
              <a:rPr lang="en-US" dirty="0"/>
              <a:t>1- A  (Abstract): Maximum of three lines that explain the purpose of the letter (You can put main point of strength that fits the job)</a:t>
            </a:r>
          </a:p>
          <a:p>
            <a:pPr marL="0" indent="0">
              <a:buNone/>
            </a:pPr>
            <a:r>
              <a:rPr lang="en-US" dirty="0"/>
              <a:t>2- B (Body): Put 3 points of strength, explain each point of strength by giving examples (experience, projects, courses, certificates).</a:t>
            </a:r>
          </a:p>
          <a:p>
            <a:pPr marL="0" indent="0">
              <a:buNone/>
            </a:pPr>
            <a:r>
              <a:rPr lang="en-US" dirty="0"/>
              <a:t>3- C (Conclusion)</a:t>
            </a:r>
          </a:p>
          <a:p>
            <a:r>
              <a:rPr lang="en-US" dirty="0"/>
              <a:t> close it gently </a:t>
            </a:r>
          </a:p>
          <a:p>
            <a:r>
              <a:rPr lang="en-US" dirty="0"/>
              <a:t>call for action</a:t>
            </a:r>
          </a:p>
        </p:txBody>
      </p:sp>
    </p:spTree>
    <p:extLst>
      <p:ext uri="{BB962C8B-B14F-4D97-AF65-F5344CB8AC3E}">
        <p14:creationId xmlns:p14="http://schemas.microsoft.com/office/powerpoint/2010/main" val="39026438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2720"/>
            <a:ext cx="10106654" cy="6332560"/>
          </a:xfrm>
        </p:spPr>
      </p:pic>
      <p:cxnSp>
        <p:nvCxnSpPr>
          <p:cNvPr id="3" name="Straight Connector 2"/>
          <p:cNvCxnSpPr/>
          <p:nvPr/>
        </p:nvCxnSpPr>
        <p:spPr>
          <a:xfrm>
            <a:off x="1228299" y="1132764"/>
            <a:ext cx="8161361" cy="2729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55594" y="1487606"/>
            <a:ext cx="4899546" cy="1364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Oval Callout 6"/>
          <p:cNvSpPr/>
          <p:nvPr/>
        </p:nvSpPr>
        <p:spPr>
          <a:xfrm>
            <a:off x="9157648" y="136478"/>
            <a:ext cx="1146412" cy="791570"/>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a:t>
            </a:r>
          </a:p>
        </p:txBody>
      </p:sp>
      <p:cxnSp>
        <p:nvCxnSpPr>
          <p:cNvPr id="9" name="Straight Connector 8"/>
          <p:cNvCxnSpPr/>
          <p:nvPr/>
        </p:nvCxnSpPr>
        <p:spPr>
          <a:xfrm>
            <a:off x="6264322" y="1487606"/>
            <a:ext cx="242930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91571" y="1596788"/>
            <a:ext cx="8816453" cy="2538484"/>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6032310" y="1269242"/>
            <a:ext cx="2920621" cy="2183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2388" y="4244454"/>
            <a:ext cx="8925637" cy="2429301"/>
          </a:xfrm>
          <a:prstGeom prst="rect">
            <a:avLst/>
          </a:prstGeom>
          <a:no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Oval Callout 14"/>
          <p:cNvSpPr/>
          <p:nvPr/>
        </p:nvSpPr>
        <p:spPr>
          <a:xfrm>
            <a:off x="9608025" y="1760561"/>
            <a:ext cx="1351127" cy="655093"/>
          </a:xfrm>
          <a:prstGeom prst="wedgeEllipseCallout">
            <a:avLst>
              <a:gd name="adj1" fmla="val -51136"/>
              <a:gd name="adj2" fmla="val 95833"/>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a:t>
            </a:r>
          </a:p>
        </p:txBody>
      </p:sp>
      <p:sp>
        <p:nvSpPr>
          <p:cNvPr id="16" name="Oval Callout 15"/>
          <p:cNvSpPr/>
          <p:nvPr/>
        </p:nvSpPr>
        <p:spPr>
          <a:xfrm>
            <a:off x="9812740" y="3985146"/>
            <a:ext cx="1146412" cy="859809"/>
          </a:xfrm>
          <a:prstGeom prst="wedgeEllipseCallout">
            <a:avLst>
              <a:gd name="adj1" fmla="val -68452"/>
              <a:gd name="adj2" fmla="val 97421"/>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Tree>
    <p:extLst>
      <p:ext uri="{BB962C8B-B14F-4D97-AF65-F5344CB8AC3E}">
        <p14:creationId xmlns:p14="http://schemas.microsoft.com/office/powerpoint/2010/main" val="1524673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716" y="109182"/>
            <a:ext cx="11987284" cy="6537278"/>
          </a:xfrm>
        </p:spPr>
        <p:txBody>
          <a:bodyPr>
            <a:noAutofit/>
          </a:bodyPr>
          <a:lstStyle/>
          <a:p>
            <a:pPr marL="0" indent="0">
              <a:buNone/>
            </a:pPr>
            <a:r>
              <a:rPr lang="en-US" sz="1600" dirty="0"/>
              <a:t>John Johnson</a:t>
            </a:r>
            <a:br>
              <a:rPr lang="en-US" sz="1600" dirty="0"/>
            </a:br>
            <a:r>
              <a:rPr lang="en-US" sz="1600" dirty="0"/>
              <a:t>4420 Ashcraft Court</a:t>
            </a:r>
            <a:br>
              <a:rPr lang="en-US" sz="1600" dirty="0"/>
            </a:br>
            <a:r>
              <a:rPr lang="en-US" sz="1600" dirty="0"/>
              <a:t>San Diego, CA 92121</a:t>
            </a:r>
            <a:br>
              <a:rPr lang="en-US" sz="1600" dirty="0"/>
            </a:br>
            <a:r>
              <a:rPr lang="en-US" sz="1600" dirty="0"/>
              <a:t>(123)-623-1461</a:t>
            </a:r>
            <a:br>
              <a:rPr lang="en-US" sz="1600" dirty="0"/>
            </a:br>
            <a:r>
              <a:rPr lang="en-US" sz="1600" dirty="0"/>
              <a:t>[email]</a:t>
            </a:r>
          </a:p>
          <a:p>
            <a:pPr marL="0" indent="0">
              <a:buNone/>
            </a:pPr>
            <a:r>
              <a:rPr lang="en-US" sz="1600" dirty="0"/>
              <a:t>Dear Ms. Rachel Hanes,</a:t>
            </a:r>
          </a:p>
          <a:p>
            <a:pPr marL="0" indent="0">
              <a:buNone/>
            </a:pPr>
            <a:r>
              <a:rPr lang="en-US" sz="1600" dirty="0"/>
              <a:t>I am seeking an entry-level position in Computer Science where I can help discover solutions for many of the problems users encounter. </a:t>
            </a:r>
          </a:p>
          <a:p>
            <a:pPr marL="0" indent="0">
              <a:buNone/>
            </a:pPr>
            <a:r>
              <a:rPr lang="en-US" sz="1600" dirty="0"/>
              <a:t>To prepare for my career, I earned my bachelor’s degree from Georgia Southwestern State University and completed an internship to gain the field experience needed to begin my career. I have knowledge of theoretical applications and the ability to help develop new technology to solve many of the problems associated with the computer industry.</a:t>
            </a:r>
          </a:p>
          <a:p>
            <a:pPr marL="0" indent="0">
              <a:buNone/>
            </a:pPr>
            <a:r>
              <a:rPr lang="en-US" sz="1600" dirty="0"/>
              <a:t>My technical skills include extensive knowledge of programming, math algorithms and coding languages and I have experience using Java, Unix, C++ and Oracle. I am also familiar with network and software engineering, software packages, and multimedia design. My skills include the ability to notice potential risk factors that could cause problems with certain designs and to make corrections as needed.</a:t>
            </a:r>
          </a:p>
          <a:p>
            <a:pPr marL="0" indent="0">
              <a:buNone/>
            </a:pPr>
            <a:r>
              <a:rPr lang="en-US" sz="1600" dirty="0"/>
              <a:t>I believe in being a team player and have the ability to follow directions or to lead the team to ensure the projects are handled professionally. I possess excellent research, analytical and critical thinking skills along with excellent writing and presentational skills. </a:t>
            </a:r>
          </a:p>
          <a:p>
            <a:pPr marL="0" indent="0">
              <a:buNone/>
            </a:pPr>
            <a:r>
              <a:rPr lang="en-US" sz="1600" dirty="0"/>
              <a:t>I have the ability to adapt quickly to changing environments and to stay updated with all new technology, changes and discoveries affecting this industry. The attached resume will provide you with more in-depth information about what I have to offer if chosen for a position requiring my expertise.</a:t>
            </a:r>
          </a:p>
          <a:p>
            <a:pPr marL="0" indent="0">
              <a:buNone/>
            </a:pPr>
            <a:r>
              <a:rPr lang="en-US" sz="1600" dirty="0"/>
              <a:t>You can reach me for an interview by calling (123)-623-1461.</a:t>
            </a:r>
          </a:p>
          <a:p>
            <a:pPr marL="0" indent="0">
              <a:buNone/>
            </a:pPr>
            <a:r>
              <a:rPr lang="en-US" sz="1600" dirty="0"/>
              <a:t>Thank you for your time and consideration.</a:t>
            </a:r>
          </a:p>
          <a:p>
            <a:pPr marL="0" indent="0">
              <a:buNone/>
            </a:pPr>
            <a:r>
              <a:rPr lang="en-US" sz="1600" dirty="0"/>
              <a:t>Respectfully,</a:t>
            </a:r>
          </a:p>
          <a:p>
            <a:pPr marL="0" indent="0">
              <a:buNone/>
            </a:pPr>
            <a:r>
              <a:rPr lang="en-US" sz="1600"/>
              <a:t>John </a:t>
            </a:r>
            <a:r>
              <a:rPr lang="en-US" sz="1600" dirty="0"/>
              <a:t>Johnson</a:t>
            </a:r>
          </a:p>
          <a:p>
            <a:pPr marL="0" indent="0">
              <a:buNone/>
            </a:pPr>
            <a:endParaRPr lang="en-US" sz="1600" dirty="0"/>
          </a:p>
        </p:txBody>
      </p:sp>
      <p:sp>
        <p:nvSpPr>
          <p:cNvPr id="4" name="Rectangle 3"/>
          <p:cNvSpPr/>
          <p:nvPr/>
        </p:nvSpPr>
        <p:spPr>
          <a:xfrm>
            <a:off x="7342496" y="204716"/>
            <a:ext cx="3971498" cy="9689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b="1" u="sng" dirty="0">
              <a:solidFill>
                <a:srgbClr val="FF0000"/>
              </a:solidFill>
            </a:endParaRPr>
          </a:p>
          <a:p>
            <a:pPr algn="ctr"/>
            <a:r>
              <a:rPr lang="en-US" sz="2400" b="1" u="sng" dirty="0">
                <a:solidFill>
                  <a:srgbClr val="FF0000"/>
                </a:solidFill>
              </a:rPr>
              <a:t>Computer Science Cover Letter</a:t>
            </a:r>
          </a:p>
          <a:p>
            <a:pPr algn="ctr"/>
            <a:endParaRPr lang="en-US" dirty="0"/>
          </a:p>
        </p:txBody>
      </p:sp>
    </p:spTree>
    <p:extLst>
      <p:ext uri="{BB962C8B-B14F-4D97-AF65-F5344CB8AC3E}">
        <p14:creationId xmlns:p14="http://schemas.microsoft.com/office/powerpoint/2010/main" val="4009999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1287"/>
          </a:xfrm>
        </p:spPr>
        <p:txBody>
          <a:bodyPr/>
          <a:lstStyle/>
          <a:p>
            <a:r>
              <a:rPr lang="en-US" u="sng" dirty="0">
                <a:solidFill>
                  <a:srgbClr val="FF0000"/>
                </a:solidFill>
              </a:rPr>
              <a:t>References:</a:t>
            </a:r>
          </a:p>
        </p:txBody>
      </p:sp>
      <p:sp>
        <p:nvSpPr>
          <p:cNvPr id="3" name="Content Placeholder 2"/>
          <p:cNvSpPr>
            <a:spLocks noGrp="1"/>
          </p:cNvSpPr>
          <p:nvPr>
            <p:ph idx="1"/>
          </p:nvPr>
        </p:nvSpPr>
        <p:spPr>
          <a:xfrm>
            <a:off x="838200" y="1241946"/>
            <a:ext cx="10515600" cy="4935017"/>
          </a:xfrm>
        </p:spPr>
        <p:txBody>
          <a:bodyPr/>
          <a:lstStyle/>
          <a:p>
            <a:r>
              <a:rPr lang="en-US" dirty="0">
                <a:hlinkClick r:id="rId2"/>
              </a:rPr>
              <a:t>https://www.thebalancecareers.com</a:t>
            </a:r>
            <a:endParaRPr lang="en-US" dirty="0"/>
          </a:p>
          <a:p>
            <a:r>
              <a:rPr lang="en-US" dirty="0">
                <a:hlinkClick r:id="rId3"/>
              </a:rPr>
              <a:t>https://www.youthcentral.vic.gov.au</a:t>
            </a:r>
            <a:endParaRPr lang="en-US" dirty="0"/>
          </a:p>
          <a:p>
            <a:r>
              <a:rPr lang="en-US" dirty="0">
                <a:hlinkClick r:id="rId4"/>
              </a:rPr>
              <a:t>https://www.corporatestaffing.co.ke</a:t>
            </a:r>
            <a:endParaRPr lang="en-US" dirty="0"/>
          </a:p>
          <a:p>
            <a:r>
              <a:rPr lang="en-US" dirty="0">
                <a:hlinkClick r:id="rId5"/>
              </a:rPr>
              <a:t>https://www.greatsampleresume.com/cover-letters/computer-science-cover-letter/</a:t>
            </a:r>
            <a:endParaRPr lang="en-US" dirty="0"/>
          </a:p>
          <a:p>
            <a:r>
              <a:rPr lang="en-US" dirty="0">
                <a:hlinkClick r:id="rId6"/>
              </a:rPr>
              <a:t>https://www.zipjob.com/blog/bad-resume-example-fixed/</a:t>
            </a:r>
            <a:endParaRPr lang="en-US" dirty="0"/>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7481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r>
              <a:rPr lang="en-US" u="sng" dirty="0">
                <a:solidFill>
                  <a:srgbClr val="FF0000"/>
                </a:solidFill>
              </a:rPr>
              <a:t>1. Name</a:t>
            </a:r>
          </a:p>
        </p:txBody>
      </p:sp>
      <p:sp>
        <p:nvSpPr>
          <p:cNvPr id="3" name="Content Placeholder 2"/>
          <p:cNvSpPr>
            <a:spLocks noGrp="1"/>
          </p:cNvSpPr>
          <p:nvPr>
            <p:ph idx="1"/>
          </p:nvPr>
        </p:nvSpPr>
        <p:spPr>
          <a:xfrm>
            <a:off x="838200" y="1023582"/>
            <a:ext cx="10515600" cy="5153381"/>
          </a:xfrm>
        </p:spPr>
        <p:txBody>
          <a:bodyPr>
            <a:normAutofit lnSpcReduction="10000"/>
          </a:bodyPr>
          <a:lstStyle/>
          <a:p>
            <a:r>
              <a:rPr lang="en-US" sz="2600" dirty="0"/>
              <a:t>Could be formal or informal</a:t>
            </a:r>
          </a:p>
          <a:p>
            <a:r>
              <a:rPr lang="en-US" sz="2600" u="sng" dirty="0">
                <a:solidFill>
                  <a:srgbClr val="00B0F0"/>
                </a:solidFill>
              </a:rPr>
              <a:t>Informal:</a:t>
            </a:r>
            <a:r>
              <a:rPr lang="en-US" sz="2600" dirty="0">
                <a:solidFill>
                  <a:srgbClr val="00B0F0"/>
                </a:solidFill>
              </a:rPr>
              <a:t> “Fred Blog”     </a:t>
            </a:r>
            <a:r>
              <a:rPr lang="en-US" sz="2600" u="sng" dirty="0">
                <a:solidFill>
                  <a:srgbClr val="00B0F0"/>
                </a:solidFill>
              </a:rPr>
              <a:t>Formal:</a:t>
            </a:r>
            <a:r>
              <a:rPr lang="en-US" sz="2600" dirty="0">
                <a:solidFill>
                  <a:srgbClr val="00B0F0"/>
                </a:solidFill>
              </a:rPr>
              <a:t> “Mr. Frederick J. Blog” </a:t>
            </a:r>
          </a:p>
          <a:p>
            <a:r>
              <a:rPr lang="en-US" sz="2600" dirty="0"/>
              <a:t>Informality connotes approachability and modesty, but it also can imply carelessness</a:t>
            </a:r>
          </a:p>
          <a:p>
            <a:r>
              <a:rPr lang="en-US" sz="2600" dirty="0"/>
              <a:t>Formality has the connotation of seriousness and power, although it also suggests vanity and detachment.</a:t>
            </a:r>
          </a:p>
          <a:p>
            <a:r>
              <a:rPr lang="en-US" sz="2600" dirty="0"/>
              <a:t>Informal name is more appropriate for certain jobs (Ex: Technical Support or Installer).</a:t>
            </a:r>
          </a:p>
          <a:p>
            <a:r>
              <a:rPr lang="en-US" sz="2600" dirty="0"/>
              <a:t>The formal version is more appropriate for a senior management position</a:t>
            </a:r>
          </a:p>
          <a:p>
            <a:r>
              <a:rPr lang="en-US" sz="2600" dirty="0"/>
              <a:t>When in doubt, use </a:t>
            </a:r>
            <a:r>
              <a:rPr lang="en-US" sz="2400" dirty="0"/>
              <a:t>the</a:t>
            </a:r>
            <a:r>
              <a:rPr lang="en-US" sz="2600" dirty="0"/>
              <a:t> formal one without salutations (</a:t>
            </a:r>
            <a:r>
              <a:rPr lang="en-US" sz="2600" dirty="0">
                <a:solidFill>
                  <a:srgbClr val="00B0F0"/>
                </a:solidFill>
              </a:rPr>
              <a:t>Frederick J. Blog</a:t>
            </a:r>
            <a:r>
              <a:rPr lang="en-US" sz="2600" dirty="0"/>
              <a:t>)</a:t>
            </a:r>
            <a:endParaRPr lang="ar-SA" sz="2600" dirty="0"/>
          </a:p>
          <a:p>
            <a:r>
              <a:rPr lang="en-US" sz="2600" dirty="0"/>
              <a:t>You should list your credentials too if they are important to the job </a:t>
            </a:r>
            <a:r>
              <a:rPr lang="en-US" sz="2600" dirty="0">
                <a:solidFill>
                  <a:srgbClr val="00B0F0"/>
                </a:solidFill>
              </a:rPr>
              <a:t>(</a:t>
            </a:r>
            <a:r>
              <a:rPr lang="en-US" sz="2600" b="1" dirty="0">
                <a:solidFill>
                  <a:srgbClr val="00B0F0"/>
                </a:solidFill>
              </a:rPr>
              <a:t>PHILLIP A. LAPLANTE, CSDP, PE, PhD)</a:t>
            </a:r>
            <a:endParaRPr lang="en-US" sz="2600" dirty="0">
              <a:solidFill>
                <a:srgbClr val="00B0F0"/>
              </a:solidFill>
            </a:endParaRPr>
          </a:p>
          <a:p>
            <a:pPr marL="0" indent="0">
              <a:buNone/>
            </a:pPr>
            <a:endParaRPr lang="en-US" dirty="0"/>
          </a:p>
        </p:txBody>
      </p:sp>
    </p:spTree>
    <p:extLst>
      <p:ext uri="{BB962C8B-B14F-4D97-AF65-F5344CB8AC3E}">
        <p14:creationId xmlns:p14="http://schemas.microsoft.com/office/powerpoint/2010/main" val="111883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5627"/>
          </a:xfrm>
        </p:spPr>
        <p:txBody>
          <a:bodyPr>
            <a:normAutofit fontScale="90000"/>
          </a:bodyPr>
          <a:lstStyle/>
          <a:p>
            <a:r>
              <a:rPr lang="en-US" u="sng" dirty="0">
                <a:solidFill>
                  <a:srgbClr val="FF0000"/>
                </a:solidFill>
              </a:rPr>
              <a:t>2. Contact Information</a:t>
            </a:r>
          </a:p>
        </p:txBody>
      </p:sp>
      <p:sp>
        <p:nvSpPr>
          <p:cNvPr id="3" name="Content Placeholder 2"/>
          <p:cNvSpPr>
            <a:spLocks noGrp="1"/>
          </p:cNvSpPr>
          <p:nvPr>
            <p:ph idx="1"/>
          </p:nvPr>
        </p:nvSpPr>
        <p:spPr>
          <a:xfrm>
            <a:off x="838200" y="1023582"/>
            <a:ext cx="10515600" cy="5153381"/>
          </a:xfrm>
        </p:spPr>
        <p:txBody>
          <a:bodyPr>
            <a:normAutofit fontScale="92500" lnSpcReduction="10000"/>
          </a:bodyPr>
          <a:lstStyle/>
          <a:p>
            <a:r>
              <a:rPr lang="en-US" dirty="0"/>
              <a:t>you should include a physical address, a phone number, and an e-mail address.</a:t>
            </a:r>
            <a:endParaRPr lang="ar-SA" dirty="0"/>
          </a:p>
          <a:p>
            <a:r>
              <a:rPr lang="en-US" dirty="0"/>
              <a:t>Make sure that the contact information enables you to be contacted quickly and confidentially.</a:t>
            </a:r>
            <a:endParaRPr lang="ar-SA" dirty="0"/>
          </a:p>
          <a:p>
            <a:r>
              <a:rPr lang="en-US" dirty="0"/>
              <a:t>you do not need to give your home phone or work phone if these pose problems.</a:t>
            </a:r>
          </a:p>
          <a:p>
            <a:r>
              <a:rPr lang="en-US" dirty="0"/>
              <a:t>Do not put several addresses</a:t>
            </a:r>
          </a:p>
          <a:p>
            <a:r>
              <a:rPr lang="en-US" dirty="0"/>
              <a:t>You may list multiple phone numbers (e.g., home, work, cell)</a:t>
            </a:r>
          </a:p>
          <a:p>
            <a:r>
              <a:rPr lang="en-US" dirty="0"/>
              <a:t>You may list multiple e-mail addresses </a:t>
            </a:r>
          </a:p>
          <a:p>
            <a:r>
              <a:rPr lang="en-US" dirty="0"/>
              <a:t>If you list more than one phone or email, clearly note which one is preferred </a:t>
            </a:r>
          </a:p>
          <a:p>
            <a:r>
              <a:rPr lang="en-US" dirty="0"/>
              <a:t>Do not give Facebook, Twitter or other social media pages unless it is conventional in your area of specialization.</a:t>
            </a:r>
          </a:p>
        </p:txBody>
      </p:sp>
    </p:spTree>
    <p:extLst>
      <p:ext uri="{BB962C8B-B14F-4D97-AF65-F5344CB8AC3E}">
        <p14:creationId xmlns:p14="http://schemas.microsoft.com/office/powerpoint/2010/main" val="1972949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r>
              <a:rPr lang="en-US" u="sng" dirty="0">
                <a:solidFill>
                  <a:srgbClr val="FF0000"/>
                </a:solidFill>
              </a:rPr>
              <a:t>Name &amp; contact Information (example)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955" y="1337481"/>
            <a:ext cx="11080845" cy="5186149"/>
          </a:xfrm>
        </p:spPr>
      </p:pic>
    </p:spTree>
    <p:extLst>
      <p:ext uri="{BB962C8B-B14F-4D97-AF65-F5344CB8AC3E}">
        <p14:creationId xmlns:p14="http://schemas.microsoft.com/office/powerpoint/2010/main" val="2637148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3741"/>
          </a:xfrm>
        </p:spPr>
        <p:txBody>
          <a:bodyPr>
            <a:normAutofit fontScale="90000"/>
          </a:bodyPr>
          <a:lstStyle/>
          <a:p>
            <a:r>
              <a:rPr lang="en-US" u="sng" dirty="0">
                <a:solidFill>
                  <a:srgbClr val="FF0000"/>
                </a:solidFill>
              </a:rPr>
              <a:t>3. Summary</a:t>
            </a:r>
          </a:p>
        </p:txBody>
      </p:sp>
      <p:sp>
        <p:nvSpPr>
          <p:cNvPr id="3" name="Content Placeholder 2"/>
          <p:cNvSpPr>
            <a:spLocks noGrp="1"/>
          </p:cNvSpPr>
          <p:nvPr>
            <p:ph idx="1"/>
          </p:nvPr>
        </p:nvSpPr>
        <p:spPr>
          <a:xfrm>
            <a:off x="838200" y="982639"/>
            <a:ext cx="10515600" cy="5194324"/>
          </a:xfrm>
        </p:spPr>
        <p:txBody>
          <a:bodyPr/>
          <a:lstStyle/>
          <a:p>
            <a:r>
              <a:rPr lang="en-US" dirty="0"/>
              <a:t>A snapshot (</a:t>
            </a:r>
            <a:r>
              <a:rPr lang="ar-JO"/>
              <a:t>لمحة</a:t>
            </a:r>
            <a:r>
              <a:rPr lang="en-US"/>
              <a:t>) </a:t>
            </a:r>
            <a:r>
              <a:rPr lang="en-US" dirty="0"/>
              <a:t>of your skills</a:t>
            </a:r>
          </a:p>
          <a:p>
            <a:r>
              <a:rPr lang="en-US" dirty="0"/>
              <a:t>Summaries assist hiring managers to quickly determine if you are a possible match</a:t>
            </a:r>
            <a:endParaRPr lang="ar-SA" dirty="0"/>
          </a:p>
          <a:p>
            <a:r>
              <a:rPr lang="en-US" dirty="0"/>
              <a:t>summary can also give a hiring manager an excuse to quickly dismiss your resume</a:t>
            </a:r>
          </a:p>
          <a:p>
            <a:r>
              <a:rPr lang="en-US" dirty="0"/>
              <a:t>In cases where it would be too generic, it is better to omit it </a:t>
            </a:r>
          </a:p>
          <a:p>
            <a:r>
              <a:rPr lang="en-US" u="sng" dirty="0"/>
              <a:t>Be specific  </a:t>
            </a:r>
            <a:r>
              <a:rPr lang="en-US" dirty="0"/>
              <a:t>and highlight your strengths and skills</a:t>
            </a:r>
          </a:p>
          <a:p>
            <a:r>
              <a:rPr lang="en-US" dirty="0"/>
              <a:t>Avoid first person in summaries, it is more appropriate in cover letters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88696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2560</TotalTime>
  <Words>3999</Words>
  <Application>Microsoft Office PowerPoint</Application>
  <PresentationFormat>Widescreen</PresentationFormat>
  <Paragraphs>299</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Noto Sans</vt:lpstr>
      <vt:lpstr>Times New Roman</vt:lpstr>
      <vt:lpstr>Office Theme</vt:lpstr>
      <vt:lpstr>Resume</vt:lpstr>
      <vt:lpstr>Resume’s synonyms</vt:lpstr>
      <vt:lpstr>Resumés</vt:lpstr>
      <vt:lpstr>Resumés</vt:lpstr>
      <vt:lpstr>Notes on resumes</vt:lpstr>
      <vt:lpstr>1. Name</vt:lpstr>
      <vt:lpstr>2. Contact Information</vt:lpstr>
      <vt:lpstr>Name &amp; contact Information (example)</vt:lpstr>
      <vt:lpstr>3. Summary</vt:lpstr>
      <vt:lpstr>Summary Example</vt:lpstr>
      <vt:lpstr>4. Statement of Objective</vt:lpstr>
      <vt:lpstr>5. Experience</vt:lpstr>
      <vt:lpstr>Experience Examples Ex1 (Graduating student):  </vt:lpstr>
      <vt:lpstr>Experience Examples Ex2 (Java Developer):  </vt:lpstr>
      <vt:lpstr>PowerPoint Presentation</vt:lpstr>
      <vt:lpstr>6. Education or Education and Training</vt:lpstr>
      <vt:lpstr>Education  Ex1:</vt:lpstr>
      <vt:lpstr>Education  Ex2:</vt:lpstr>
      <vt:lpstr>7. Licenses and Certifications</vt:lpstr>
      <vt:lpstr>Certifications Ex1:</vt:lpstr>
      <vt:lpstr>Certifications Ex2:</vt:lpstr>
      <vt:lpstr>8. Consulting</vt:lpstr>
      <vt:lpstr>9. Skills (Hardware, software and other skills)</vt:lpstr>
      <vt:lpstr>Skills Ex1 (from book):</vt:lpstr>
      <vt:lpstr>Skills Ex2:</vt:lpstr>
      <vt:lpstr>Skills Ex3:</vt:lpstr>
      <vt:lpstr>PowerPoint Presentation</vt:lpstr>
      <vt:lpstr>10. Foreign Languages</vt:lpstr>
      <vt:lpstr>Foreign Languages Ex1:</vt:lpstr>
      <vt:lpstr>Foreign Languages Ex2:</vt:lpstr>
      <vt:lpstr>11. Security Clearance (تصريح أمني)</vt:lpstr>
      <vt:lpstr>12. Military and Other Service</vt:lpstr>
      <vt:lpstr>13. Awards and Honors</vt:lpstr>
      <vt:lpstr>Awards and Honors Ex1:</vt:lpstr>
      <vt:lpstr>Awards and Honors Ex2:</vt:lpstr>
      <vt:lpstr>14. Publications</vt:lpstr>
      <vt:lpstr>Publications Example</vt:lpstr>
      <vt:lpstr>15. Affiliations</vt:lpstr>
      <vt:lpstr>Affiliations Ex:</vt:lpstr>
      <vt:lpstr>16. Interests</vt:lpstr>
      <vt:lpstr>Example:  interests &amp; Volunteering</vt:lpstr>
      <vt:lpstr>17. References</vt:lpstr>
      <vt:lpstr>Tips for preparing References</vt:lpstr>
      <vt:lpstr>References Example</vt:lpstr>
      <vt:lpstr>CV Cover Letter</vt:lpstr>
      <vt:lpstr>CV Cover Letter Example</vt:lpstr>
      <vt:lpstr>Resume Cover Letter Example</vt:lpstr>
      <vt:lpstr>PowerPoint Presentation</vt:lpstr>
      <vt:lpstr>PowerPoint Presentation</vt:lpstr>
      <vt:lpstr>PowerPoint Presentation</vt:lpstr>
      <vt:lpstr>Cover Letter Sections</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mai mimo</cp:lastModifiedBy>
  <cp:revision>357</cp:revision>
  <dcterms:created xsi:type="dcterms:W3CDTF">2019-03-02T18:22:12Z</dcterms:created>
  <dcterms:modified xsi:type="dcterms:W3CDTF">2024-06-03T20:19:28Z</dcterms:modified>
</cp:coreProperties>
</file>