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77"/>
  </p:notesMasterIdLst>
  <p:sldIdLst>
    <p:sldId id="256" r:id="rId3"/>
    <p:sldId id="731" r:id="rId4"/>
    <p:sldId id="736" r:id="rId5"/>
    <p:sldId id="698" r:id="rId6"/>
    <p:sldId id="258" r:id="rId7"/>
    <p:sldId id="427" r:id="rId8"/>
    <p:sldId id="440" r:id="rId9"/>
    <p:sldId id="260" r:id="rId10"/>
    <p:sldId id="261" r:id="rId11"/>
    <p:sldId id="429" r:id="rId12"/>
    <p:sldId id="262" r:id="rId13"/>
    <p:sldId id="701" r:id="rId14"/>
    <p:sldId id="455" r:id="rId15"/>
    <p:sldId id="264" r:id="rId16"/>
    <p:sldId id="449" r:id="rId17"/>
    <p:sldId id="266" r:id="rId18"/>
    <p:sldId id="267" r:id="rId19"/>
    <p:sldId id="268" r:id="rId20"/>
    <p:sldId id="269" r:id="rId21"/>
    <p:sldId id="270" r:id="rId22"/>
    <p:sldId id="271" r:id="rId23"/>
    <p:sldId id="272" r:id="rId24"/>
    <p:sldId id="273" r:id="rId25"/>
    <p:sldId id="274" r:id="rId26"/>
    <p:sldId id="275" r:id="rId27"/>
    <p:sldId id="276" r:id="rId28"/>
    <p:sldId id="281" r:id="rId29"/>
    <p:sldId id="277" r:id="rId30"/>
    <p:sldId id="278" r:id="rId31"/>
    <p:sldId id="279" r:id="rId32"/>
    <p:sldId id="445" r:id="rId33"/>
    <p:sldId id="282" r:id="rId34"/>
    <p:sldId id="446" r:id="rId35"/>
    <p:sldId id="447" r:id="rId36"/>
    <p:sldId id="287" r:id="rId37"/>
    <p:sldId id="288" r:id="rId38"/>
    <p:sldId id="289" r:id="rId39"/>
    <p:sldId id="290" r:id="rId40"/>
    <p:sldId id="735" r:id="rId41"/>
    <p:sldId id="291" r:id="rId42"/>
    <p:sldId id="292" r:id="rId43"/>
    <p:sldId id="294" r:id="rId44"/>
    <p:sldId id="450" r:id="rId45"/>
    <p:sldId id="295" r:id="rId46"/>
    <p:sldId id="733" r:id="rId47"/>
    <p:sldId id="451" r:id="rId48"/>
    <p:sldId id="441" r:id="rId49"/>
    <p:sldId id="296" r:id="rId50"/>
    <p:sldId id="454" r:id="rId51"/>
    <p:sldId id="437" r:id="rId52"/>
    <p:sldId id="304" r:id="rId53"/>
    <p:sldId id="452" r:id="rId54"/>
    <p:sldId id="732" r:id="rId55"/>
    <p:sldId id="432" r:id="rId56"/>
    <p:sldId id="435" r:id="rId57"/>
    <p:sldId id="737" r:id="rId58"/>
    <p:sldId id="734" r:id="rId59"/>
    <p:sldId id="298" r:id="rId60"/>
    <p:sldId id="299" r:id="rId61"/>
    <p:sldId id="300" r:id="rId62"/>
    <p:sldId id="301" r:id="rId63"/>
    <p:sldId id="302" r:id="rId64"/>
    <p:sldId id="303" r:id="rId65"/>
    <p:sldId id="442" r:id="rId66"/>
    <p:sldId id="305" r:id="rId67"/>
    <p:sldId id="443" r:id="rId68"/>
    <p:sldId id="444" r:id="rId69"/>
    <p:sldId id="307" r:id="rId70"/>
    <p:sldId id="309" r:id="rId71"/>
    <p:sldId id="438" r:id="rId72"/>
    <p:sldId id="738" r:id="rId73"/>
    <p:sldId id="739" r:id="rId74"/>
    <p:sldId id="740" r:id="rId75"/>
    <p:sldId id="436" r:id="rId7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ousef mousa" initials="ym" lastIdx="1" clrIdx="0">
    <p:extLst>
      <p:ext uri="{19B8F6BF-5375-455C-9EA6-DF929625EA0E}">
        <p15:presenceInfo xmlns:p15="http://schemas.microsoft.com/office/powerpoint/2012/main" userId="fd9edc1abc0396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50" y="8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D4A914-91DB-421E-AEB3-E42E15267801}" type="datetimeFigureOut">
              <a:rPr lang="en-US" smtClean="0"/>
              <a:pPr/>
              <a:t>3/24/2024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DAF394-41A4-4F51-B125-E9ED82DDF9B2}" type="slidenum">
              <a:rPr lang="en-US" smtClean="0"/>
              <a:pPr/>
              <a:t>‹#›</a:t>
            </a:fld>
            <a:endParaRPr lang="en-US"/>
          </a:p>
        </p:txBody>
      </p:sp>
    </p:spTree>
    <p:extLst>
      <p:ext uri="{BB962C8B-B14F-4D97-AF65-F5344CB8AC3E}">
        <p14:creationId xmlns:p14="http://schemas.microsoft.com/office/powerpoint/2010/main" val="3625045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7026" name="Rectangle 2">
            <a:extLst>
              <a:ext uri="{FF2B5EF4-FFF2-40B4-BE49-F238E27FC236}">
                <a16:creationId xmlns:a16="http://schemas.microsoft.com/office/drawing/2014/main" id="{3AB2CDCE-CE66-4091-BC6F-071A14E98A6C}"/>
              </a:ext>
            </a:extLst>
          </p:cNvPr>
          <p:cNvSpPr>
            <a:spLocks noGrp="1" noRot="1" noChangeAspect="1" noChangeArrowheads="1" noTextEdit="1"/>
          </p:cNvSpPr>
          <p:nvPr>
            <p:ph type="sldImg"/>
          </p:nvPr>
        </p:nvSpPr>
        <p:spPr>
          <a:ln/>
        </p:spPr>
      </p:sp>
      <p:sp>
        <p:nvSpPr>
          <p:cNvPr id="897027" name="Rectangle 3">
            <a:extLst>
              <a:ext uri="{FF2B5EF4-FFF2-40B4-BE49-F238E27FC236}">
                <a16:creationId xmlns:a16="http://schemas.microsoft.com/office/drawing/2014/main" id="{A5E55178-E6FA-49DF-BF24-CF9B0B99DBA5}"/>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52994" name="Rectangle 2">
            <a:extLst>
              <a:ext uri="{FF2B5EF4-FFF2-40B4-BE49-F238E27FC236}">
                <a16:creationId xmlns:a16="http://schemas.microsoft.com/office/drawing/2014/main" id="{12ED50E2-FD9B-49D0-9A37-045216DD5316}"/>
              </a:ext>
            </a:extLst>
          </p:cNvPr>
          <p:cNvSpPr>
            <a:spLocks noGrp="1" noRot="1" noChangeAspect="1" noChangeArrowheads="1" noTextEdit="1"/>
          </p:cNvSpPr>
          <p:nvPr>
            <p:ph type="sldImg"/>
          </p:nvPr>
        </p:nvSpPr>
        <p:spPr>
          <a:ln/>
        </p:spPr>
      </p:sp>
      <p:sp>
        <p:nvSpPr>
          <p:cNvPr id="852995" name="Rectangle 3">
            <a:extLst>
              <a:ext uri="{FF2B5EF4-FFF2-40B4-BE49-F238E27FC236}">
                <a16:creationId xmlns:a16="http://schemas.microsoft.com/office/drawing/2014/main" id="{4CF305A7-E7F8-4B22-8D65-B625426241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B47ABFC3-87D8-41CA-9D60-655FAD6E0866}"/>
              </a:ext>
            </a:extLst>
          </p:cNvPr>
          <p:cNvSpPr>
            <a:spLocks noGrp="1" noRot="1" noChangeAspect="1" noChangeArrowheads="1" noTextEdit="1"/>
          </p:cNvSpPr>
          <p:nvPr>
            <p:ph type="sldImg"/>
          </p:nvPr>
        </p:nvSpPr>
        <p:spPr>
          <a:ln/>
        </p:spPr>
      </p:sp>
      <p:sp>
        <p:nvSpPr>
          <p:cNvPr id="77827" name="Rectangle 3">
            <a:extLst>
              <a:ext uri="{FF2B5EF4-FFF2-40B4-BE49-F238E27FC236}">
                <a16:creationId xmlns:a16="http://schemas.microsoft.com/office/drawing/2014/main" id="{C8169466-ADA2-42FC-8C7F-AA9369A6297A}"/>
              </a:ext>
            </a:extLst>
          </p:cNvPr>
          <p:cNvSpPr>
            <a:spLocks noGrp="1" noChangeArrowheads="1"/>
          </p:cNvSpPr>
          <p:nvPr>
            <p:ph type="body" idx="1"/>
          </p:nvPr>
        </p:nvSpPr>
        <p:spPr>
          <a:noFill/>
        </p:spPr>
        <p:txBody>
          <a:bodyPr/>
          <a:lstStyle/>
          <a:p>
            <a:pPr eaLnBrk="1" hangingPunct="1"/>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A1A28973-E3FC-4E32-8A62-2DD4310EEC9F}"/>
              </a:ext>
            </a:extLst>
          </p:cNvPr>
          <p:cNvSpPr>
            <a:spLocks noGrp="1" noRot="1" noChangeAspect="1" noChangeArrowheads="1" noTextEdit="1"/>
          </p:cNvSpPr>
          <p:nvPr>
            <p:ph type="sldImg"/>
          </p:nvPr>
        </p:nvSpPr>
        <p:spPr>
          <a:ln/>
        </p:spPr>
      </p:sp>
      <p:sp>
        <p:nvSpPr>
          <p:cNvPr id="75779" name="Rectangle 3">
            <a:extLst>
              <a:ext uri="{FF2B5EF4-FFF2-40B4-BE49-F238E27FC236}">
                <a16:creationId xmlns:a16="http://schemas.microsoft.com/office/drawing/2014/main" id="{F154D1D8-B62B-4888-B030-90B8C826D7C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2814386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837BB6D9-AD7D-4C43-A0B0-CC2F7A935CA9}" type="slidenum">
              <a:rPr lang="en-GB"/>
              <a:pPr/>
              <a:t>50</a:t>
            </a:fld>
            <a:endParaRPr lang="en-GB"/>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r>
              <a:rPr lang="en-US"/>
              <a:t>From Shannon Theorem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EA1C2DE-2878-4ED5-BBF0-5D6C1C288FCD}" type="datetime1">
              <a:rPr lang="en-US" smtClean="0"/>
              <a:t>3/24/2024</a:t>
            </a:fld>
            <a:endParaRPr lang="en-US"/>
          </a:p>
        </p:txBody>
      </p:sp>
      <p:sp>
        <p:nvSpPr>
          <p:cNvPr id="5" name="Footer Placeholder 4"/>
          <p:cNvSpPr>
            <a:spLocks noGrp="1"/>
          </p:cNvSpPr>
          <p:nvPr>
            <p:ph type="ftr" sz="quarter" idx="11"/>
          </p:nvPr>
        </p:nvSpPr>
        <p:spPr/>
        <p:txBody>
          <a:bodyPr/>
          <a:lstStyle/>
          <a:p>
            <a:r>
              <a:rPr lang="en-US"/>
              <a:t>Sec3_Dig_Modu</a:t>
            </a:r>
          </a:p>
        </p:txBody>
      </p:sp>
      <p:sp>
        <p:nvSpPr>
          <p:cNvPr id="6" name="Slide Number Placeholder 5"/>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C683816-1A95-4F5F-BB18-AF24A5017491}" type="datetime1">
              <a:rPr lang="en-US" smtClean="0"/>
              <a:t>3/24/2024</a:t>
            </a:fld>
            <a:endParaRPr lang="en-US"/>
          </a:p>
        </p:txBody>
      </p:sp>
      <p:sp>
        <p:nvSpPr>
          <p:cNvPr id="5" name="Footer Placeholder 4"/>
          <p:cNvSpPr>
            <a:spLocks noGrp="1"/>
          </p:cNvSpPr>
          <p:nvPr>
            <p:ph type="ftr" sz="quarter" idx="11"/>
          </p:nvPr>
        </p:nvSpPr>
        <p:spPr/>
        <p:txBody>
          <a:bodyPr/>
          <a:lstStyle/>
          <a:p>
            <a:r>
              <a:rPr lang="en-US"/>
              <a:t>Sec3_Dig_Modu</a:t>
            </a:r>
          </a:p>
        </p:txBody>
      </p:sp>
      <p:sp>
        <p:nvSpPr>
          <p:cNvPr id="6" name="Slide Number Placeholder 5"/>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1E82BE-A032-4A28-8ECF-39F0C836FA5E}" type="datetime1">
              <a:rPr lang="en-US" smtClean="0"/>
              <a:t>3/24/2024</a:t>
            </a:fld>
            <a:endParaRPr lang="en-US"/>
          </a:p>
        </p:txBody>
      </p:sp>
      <p:sp>
        <p:nvSpPr>
          <p:cNvPr id="5" name="Footer Placeholder 4"/>
          <p:cNvSpPr>
            <a:spLocks noGrp="1"/>
          </p:cNvSpPr>
          <p:nvPr>
            <p:ph type="ftr" sz="quarter" idx="11"/>
          </p:nvPr>
        </p:nvSpPr>
        <p:spPr/>
        <p:txBody>
          <a:bodyPr/>
          <a:lstStyle/>
          <a:p>
            <a:r>
              <a:rPr lang="en-US"/>
              <a:t>Sec3_Dig_Modu</a:t>
            </a:r>
          </a:p>
        </p:txBody>
      </p:sp>
      <p:sp>
        <p:nvSpPr>
          <p:cNvPr id="6" name="Slide Number Placeholder 5"/>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a:t>Click to edit Master title style</a:t>
            </a:r>
          </a:p>
        </p:txBody>
      </p:sp>
      <p:sp>
        <p:nvSpPr>
          <p:cNvPr id="3" name="Table Placeholder 2"/>
          <p:cNvSpPr>
            <a:spLocks noGrp="1"/>
          </p:cNvSpPr>
          <p:nvPr>
            <p:ph type="tbl" idx="1"/>
          </p:nvPr>
        </p:nvSpPr>
        <p:spPr>
          <a:xfrm>
            <a:off x="838200" y="1905000"/>
            <a:ext cx="7772400" cy="4114800"/>
          </a:xfrm>
        </p:spPr>
        <p:txBody>
          <a:bodyPr/>
          <a:lstStyle/>
          <a:p>
            <a:pPr lvl="0"/>
            <a:endParaRPr lang="en-US" noProof="0"/>
          </a:p>
        </p:txBody>
      </p:sp>
      <p:sp>
        <p:nvSpPr>
          <p:cNvPr id="4" name="Rectangle 65">
            <a:extLst>
              <a:ext uri="{FF2B5EF4-FFF2-40B4-BE49-F238E27FC236}">
                <a16:creationId xmlns:a16="http://schemas.microsoft.com/office/drawing/2014/main" id="{03F9786C-9DDE-4AF4-9BBF-3A7A63308663}"/>
              </a:ext>
            </a:extLst>
          </p:cNvPr>
          <p:cNvSpPr>
            <a:spLocks noGrp="1" noChangeArrowheads="1"/>
          </p:cNvSpPr>
          <p:nvPr>
            <p:ph type="dt" sz="half" idx="10"/>
          </p:nvPr>
        </p:nvSpPr>
        <p:spPr>
          <a:ln/>
        </p:spPr>
        <p:txBody>
          <a:bodyPr/>
          <a:lstStyle>
            <a:lvl1pPr>
              <a:defRPr/>
            </a:lvl1pPr>
          </a:lstStyle>
          <a:p>
            <a:pPr>
              <a:defRPr/>
            </a:pPr>
            <a:fld id="{2F2B81F7-AA47-4F4A-87E1-4128DB8E2434}" type="datetime1">
              <a:rPr lang="en-US" smtClean="0"/>
              <a:t>3/24/2024</a:t>
            </a:fld>
            <a:endParaRPr lang="en-US"/>
          </a:p>
        </p:txBody>
      </p:sp>
      <p:sp>
        <p:nvSpPr>
          <p:cNvPr id="5" name="Rectangle 66">
            <a:extLst>
              <a:ext uri="{FF2B5EF4-FFF2-40B4-BE49-F238E27FC236}">
                <a16:creationId xmlns:a16="http://schemas.microsoft.com/office/drawing/2014/main" id="{199FE46A-FD56-428A-B434-F259BCFABF0D}"/>
              </a:ext>
            </a:extLst>
          </p:cNvPr>
          <p:cNvSpPr>
            <a:spLocks noGrp="1" noChangeArrowheads="1"/>
          </p:cNvSpPr>
          <p:nvPr>
            <p:ph type="ftr" sz="quarter" idx="11"/>
          </p:nvPr>
        </p:nvSpPr>
        <p:spPr>
          <a:ln/>
        </p:spPr>
        <p:txBody>
          <a:bodyPr/>
          <a:lstStyle>
            <a:lvl1pPr>
              <a:defRPr/>
            </a:lvl1pPr>
          </a:lstStyle>
          <a:p>
            <a:pPr>
              <a:defRPr/>
            </a:pPr>
            <a:r>
              <a:rPr lang="en-US"/>
              <a:t>Sec3_Dig_Modu</a:t>
            </a:r>
          </a:p>
        </p:txBody>
      </p:sp>
      <p:sp>
        <p:nvSpPr>
          <p:cNvPr id="6" name="Rectangle 67">
            <a:extLst>
              <a:ext uri="{FF2B5EF4-FFF2-40B4-BE49-F238E27FC236}">
                <a16:creationId xmlns:a16="http://schemas.microsoft.com/office/drawing/2014/main" id="{E1993FBF-17C9-4839-A06A-8E4CE9C10B3F}"/>
              </a:ext>
            </a:extLst>
          </p:cNvPr>
          <p:cNvSpPr>
            <a:spLocks noGrp="1" noChangeArrowheads="1"/>
          </p:cNvSpPr>
          <p:nvPr>
            <p:ph type="sldNum" sz="quarter" idx="12"/>
          </p:nvPr>
        </p:nvSpPr>
        <p:spPr>
          <a:ln/>
        </p:spPr>
        <p:txBody>
          <a:bodyPr/>
          <a:lstStyle>
            <a:lvl1pPr>
              <a:defRPr/>
            </a:lvl1pPr>
          </a:lstStyle>
          <a:p>
            <a:fld id="{D165CF21-EDD0-4C91-929F-416A5AE9D24E}" type="slidenum">
              <a:rPr lang="en-US" altLang="en-US"/>
              <a:pPr/>
              <a:t>‹#›</a:t>
            </a:fld>
            <a:endParaRPr lang="en-US" altLang="en-US"/>
          </a:p>
        </p:txBody>
      </p:sp>
    </p:spTree>
    <p:extLst>
      <p:ext uri="{BB962C8B-B14F-4D97-AF65-F5344CB8AC3E}">
        <p14:creationId xmlns:p14="http://schemas.microsoft.com/office/powerpoint/2010/main" val="16805855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4" name="مثلث قائم الزاوية 9"/>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defRPr/>
            </a:pPr>
            <a:endParaRPr lang="en-US"/>
          </a:p>
        </p:txBody>
      </p:sp>
      <p:grpSp>
        <p:nvGrpSpPr>
          <p:cNvPr id="5" name="مجموعة 1"/>
          <p:cNvGrpSpPr>
            <a:grpSpLocks/>
          </p:cNvGrpSpPr>
          <p:nvPr/>
        </p:nvGrpSpPr>
        <p:grpSpPr bwMode="auto">
          <a:xfrm>
            <a:off x="-3175" y="4953000"/>
            <a:ext cx="9147175" cy="1911350"/>
            <a:chOff x="-3765" y="4832896"/>
            <a:chExt cx="9147765" cy="2032192"/>
          </a:xfrm>
        </p:grpSpPr>
        <p:sp>
          <p:nvSpPr>
            <p:cNvPr id="6" name="شكل حر 6"/>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cs typeface="+mn-cs"/>
              </a:endParaRPr>
            </a:p>
          </p:txBody>
        </p:sp>
        <p:sp>
          <p:nvSpPr>
            <p:cNvPr id="7" name="شكل حر 7"/>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cs typeface="+mn-cs"/>
              </a:endParaRPr>
            </a:p>
          </p:txBody>
        </p:sp>
        <p:sp>
          <p:nvSpPr>
            <p:cNvPr id="8" name="شكل حر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defRPr/>
              </a:pPr>
              <a:endParaRPr lang="en-US"/>
            </a:p>
          </p:txBody>
        </p:sp>
        <p:cxnSp>
          <p:nvCxnSpPr>
            <p:cNvPr id="10" name="رابط مستقيم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عنوان 8"/>
          <p:cNvSpPr>
            <a:spLocks noGrp="1"/>
          </p:cNvSpPr>
          <p:nvPr>
            <p:ph type="ctrTitle"/>
          </p:nvPr>
        </p:nvSpPr>
        <p:spPr>
          <a:xfrm>
            <a:off x="685800" y="1752601"/>
            <a:ext cx="7772400" cy="1829761"/>
          </a:xfrm>
        </p:spPr>
        <p:txBody>
          <a:bodyPr anchor="b">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lang="ar-SA"/>
              <a:t>انقر لتحرير نمط العنوان الرئيسي</a:t>
            </a:r>
            <a:endParaRPr lang="en-US"/>
          </a:p>
        </p:txBody>
      </p:sp>
      <p:sp>
        <p:nvSpPr>
          <p:cNvPr id="17" name="عنوان فرعي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ar-SA"/>
              <a:t>انقر لتحرير نمط العنوان الثانوي الرئيسي</a:t>
            </a:r>
            <a:endParaRPr lang="en-US"/>
          </a:p>
        </p:txBody>
      </p:sp>
      <p:sp>
        <p:nvSpPr>
          <p:cNvPr id="11" name="عنصر نائب للتاريخ 29"/>
          <p:cNvSpPr>
            <a:spLocks noGrp="1"/>
          </p:cNvSpPr>
          <p:nvPr>
            <p:ph type="dt" sz="half" idx="10"/>
          </p:nvPr>
        </p:nvSpPr>
        <p:spPr/>
        <p:txBody>
          <a:bodyPr/>
          <a:lstStyle>
            <a:lvl1pPr>
              <a:defRPr>
                <a:solidFill>
                  <a:srgbClr val="FFFFFF"/>
                </a:solidFill>
              </a:defRPr>
            </a:lvl1pPr>
            <a:extLst/>
          </a:lstStyle>
          <a:p>
            <a:pPr>
              <a:defRPr/>
            </a:pPr>
            <a:fld id="{6949EABC-DCB7-47D3-9C6E-C511A3320DDB}" type="datetime1">
              <a:rPr lang="en-US" smtClean="0"/>
              <a:t>3/24/2024</a:t>
            </a:fld>
            <a:endParaRPr lang="ar-SA"/>
          </a:p>
        </p:txBody>
      </p:sp>
      <p:sp>
        <p:nvSpPr>
          <p:cNvPr id="12" name="عنصر نائب للتذييل 18"/>
          <p:cNvSpPr>
            <a:spLocks noGrp="1"/>
          </p:cNvSpPr>
          <p:nvPr>
            <p:ph type="ftr" sz="quarter" idx="11"/>
          </p:nvPr>
        </p:nvSpPr>
        <p:spPr/>
        <p:txBody>
          <a:bodyPr/>
          <a:lstStyle>
            <a:lvl1pPr>
              <a:defRPr>
                <a:solidFill>
                  <a:schemeClr val="accent1">
                    <a:tint val="20000"/>
                  </a:schemeClr>
                </a:solidFill>
              </a:defRPr>
            </a:lvl1pPr>
            <a:extLst/>
          </a:lstStyle>
          <a:p>
            <a:pPr>
              <a:defRPr/>
            </a:pPr>
            <a:r>
              <a:rPr lang="en-US"/>
              <a:t>Sec3_Dig_Modu</a:t>
            </a:r>
            <a:endParaRPr lang="ar-SA"/>
          </a:p>
        </p:txBody>
      </p:sp>
      <p:sp>
        <p:nvSpPr>
          <p:cNvPr id="13" name="عنصر نائب لرقم الشريحة 26"/>
          <p:cNvSpPr>
            <a:spLocks noGrp="1"/>
          </p:cNvSpPr>
          <p:nvPr>
            <p:ph type="sldNum" sz="quarter" idx="12"/>
          </p:nvPr>
        </p:nvSpPr>
        <p:spPr/>
        <p:txBody>
          <a:bodyPr/>
          <a:lstStyle>
            <a:lvl1pPr>
              <a:defRPr>
                <a:solidFill>
                  <a:srgbClr val="FFFFFF"/>
                </a:solidFill>
              </a:defRPr>
            </a:lvl1pPr>
            <a:extLst/>
          </a:lstStyle>
          <a:p>
            <a:pPr>
              <a:defRPr/>
            </a:pPr>
            <a:fld id="{B566319D-E6DA-485F-BC98-EE59022BE9FD}" type="slidenum">
              <a:rPr lang="ar-SA"/>
              <a:pPr>
                <a:defRPr/>
              </a:pPr>
              <a:t>‹#›</a:t>
            </a:fld>
            <a:endParaRPr lang="ar-SA"/>
          </a:p>
        </p:txBody>
      </p:sp>
    </p:spTree>
    <p:extLst>
      <p:ext uri="{BB962C8B-B14F-4D97-AF65-F5344CB8AC3E}">
        <p14:creationId xmlns:p14="http://schemas.microsoft.com/office/powerpoint/2010/main" val="4125030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عنصر نائب للمحتوى 2"/>
          <p:cNvSpPr>
            <a:spLocks noGrp="1"/>
          </p:cNvSpPr>
          <p:nvPr>
            <p:ph idx="1"/>
          </p:nvPr>
        </p:nvSpPr>
        <p:spPr/>
        <p:txBody>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وان 6"/>
          <p:cNvSpPr>
            <a:spLocks noGrp="1"/>
          </p:cNvSpPr>
          <p:nvPr>
            <p:ph type="title"/>
          </p:nvPr>
        </p:nvSpPr>
        <p:spPr/>
        <p:txBody>
          <a:bodyPr rtlCol="0"/>
          <a:lstStyle/>
          <a:p>
            <a:r>
              <a:rPr lang="ar-SA"/>
              <a:t>انقر لتحرير نمط العنوان الرئيسي</a:t>
            </a:r>
            <a:endParaRPr lang="en-US"/>
          </a:p>
        </p:txBody>
      </p:sp>
      <p:sp>
        <p:nvSpPr>
          <p:cNvPr id="4" name="عنصر نائب للتاريخ 9"/>
          <p:cNvSpPr>
            <a:spLocks noGrp="1"/>
          </p:cNvSpPr>
          <p:nvPr>
            <p:ph type="dt" sz="half" idx="10"/>
          </p:nvPr>
        </p:nvSpPr>
        <p:spPr/>
        <p:txBody>
          <a:bodyPr/>
          <a:lstStyle>
            <a:lvl1pPr>
              <a:defRPr/>
            </a:lvl1pPr>
          </a:lstStyle>
          <a:p>
            <a:pPr>
              <a:defRPr/>
            </a:pPr>
            <a:fld id="{B1772FCA-EC6C-48C3-BA7F-4E1DE9B01DC7}" type="datetime1">
              <a:rPr lang="en-US" smtClean="0"/>
              <a:t>3/24/2024</a:t>
            </a:fld>
            <a:endParaRPr lang="ar-SA"/>
          </a:p>
        </p:txBody>
      </p:sp>
      <p:sp>
        <p:nvSpPr>
          <p:cNvPr id="5" name="عنصر نائب للتذييل 21"/>
          <p:cNvSpPr>
            <a:spLocks noGrp="1"/>
          </p:cNvSpPr>
          <p:nvPr>
            <p:ph type="ftr" sz="quarter" idx="11"/>
          </p:nvPr>
        </p:nvSpPr>
        <p:spPr/>
        <p:txBody>
          <a:bodyPr/>
          <a:lstStyle>
            <a:lvl1pPr>
              <a:defRPr/>
            </a:lvl1pPr>
          </a:lstStyle>
          <a:p>
            <a:pPr>
              <a:defRPr/>
            </a:pPr>
            <a:r>
              <a:rPr lang="en-US"/>
              <a:t>Sec3_Dig_Modu</a:t>
            </a: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9D1889B6-CA02-4105-9CD0-F4FFCBE8C8FD}" type="slidenum">
              <a:rPr lang="ar-SA"/>
              <a:pPr>
                <a:defRPr/>
              </a:pPr>
              <a:t>‹#›</a:t>
            </a:fld>
            <a:endParaRPr lang="ar-SA"/>
          </a:p>
        </p:txBody>
      </p:sp>
    </p:spTree>
    <p:extLst>
      <p:ext uri="{BB962C8B-B14F-4D97-AF65-F5344CB8AC3E}">
        <p14:creationId xmlns:p14="http://schemas.microsoft.com/office/powerpoint/2010/main" val="37046808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1"/>
      </p:bgRef>
    </p:bg>
    <p:spTree>
      <p:nvGrpSpPr>
        <p:cNvPr id="1" name=""/>
        <p:cNvGrpSpPr/>
        <p:nvPr/>
      </p:nvGrpSpPr>
      <p:grpSpPr>
        <a:xfrm>
          <a:off x="0" y="0"/>
          <a:ext cx="0" cy="0"/>
          <a:chOff x="0" y="0"/>
          <a:chExt cx="0" cy="0"/>
        </a:xfrm>
      </p:grpSpPr>
      <p:sp>
        <p:nvSpPr>
          <p:cNvPr id="4" name="شارة رتبة 6"/>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defRPr/>
            </a:pPr>
            <a:endParaRPr lang="en-US"/>
          </a:p>
        </p:txBody>
      </p:sp>
      <p:sp>
        <p:nvSpPr>
          <p:cNvPr id="5" name="شارة رتبة 7"/>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defRPr/>
            </a:pPr>
            <a:endParaRPr lang="en-US"/>
          </a:p>
        </p:txBody>
      </p:sp>
      <p:sp>
        <p:nvSpPr>
          <p:cNvPr id="2" name="عنوان 1"/>
          <p:cNvSpPr>
            <a:spLocks noGrp="1"/>
          </p:cNvSpPr>
          <p:nvPr>
            <p:ph type="title"/>
          </p:nvPr>
        </p:nvSpPr>
        <p:spPr>
          <a:xfrm>
            <a:off x="722376" y="1059712"/>
            <a:ext cx="7772400" cy="1828800"/>
          </a:xfrm>
        </p:spPr>
        <p:txBody>
          <a:bodyPr anchor="b">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ar-SA"/>
              <a:t>انقر لتحرير أنماط النص الرئيسي</a:t>
            </a:r>
          </a:p>
        </p:txBody>
      </p:sp>
      <p:sp>
        <p:nvSpPr>
          <p:cNvPr id="6" name="عنصر نائب للتاريخ 3"/>
          <p:cNvSpPr>
            <a:spLocks noGrp="1"/>
          </p:cNvSpPr>
          <p:nvPr>
            <p:ph type="dt" sz="half" idx="10"/>
          </p:nvPr>
        </p:nvSpPr>
        <p:spPr/>
        <p:txBody>
          <a:bodyPr/>
          <a:lstStyle>
            <a:lvl1pPr>
              <a:defRPr/>
            </a:lvl1pPr>
            <a:extLst/>
          </a:lstStyle>
          <a:p>
            <a:pPr>
              <a:defRPr/>
            </a:pPr>
            <a:fld id="{4A5F2CAA-56BE-494A-AA8E-7CCAC33BA164}" type="datetime1">
              <a:rPr lang="en-US" smtClean="0"/>
              <a:t>3/24/2024</a:t>
            </a:fld>
            <a:endParaRPr lang="ar-SA"/>
          </a:p>
        </p:txBody>
      </p:sp>
      <p:sp>
        <p:nvSpPr>
          <p:cNvPr id="7" name="عنصر نائب للتذييل 4"/>
          <p:cNvSpPr>
            <a:spLocks noGrp="1"/>
          </p:cNvSpPr>
          <p:nvPr>
            <p:ph type="ftr" sz="quarter" idx="11"/>
          </p:nvPr>
        </p:nvSpPr>
        <p:spPr/>
        <p:txBody>
          <a:bodyPr/>
          <a:lstStyle>
            <a:lvl1pPr>
              <a:defRPr/>
            </a:lvl1pPr>
            <a:extLst/>
          </a:lstStyle>
          <a:p>
            <a:pPr>
              <a:defRPr/>
            </a:pPr>
            <a:r>
              <a:rPr lang="en-US"/>
              <a:t>Sec3_Dig_Modu</a:t>
            </a:r>
            <a:endParaRPr lang="ar-SA"/>
          </a:p>
        </p:txBody>
      </p:sp>
      <p:sp>
        <p:nvSpPr>
          <p:cNvPr id="8" name="عنصر نائب لرقم الشريحة 5"/>
          <p:cNvSpPr>
            <a:spLocks noGrp="1"/>
          </p:cNvSpPr>
          <p:nvPr>
            <p:ph type="sldNum" sz="quarter" idx="12"/>
          </p:nvPr>
        </p:nvSpPr>
        <p:spPr/>
        <p:txBody>
          <a:bodyPr/>
          <a:lstStyle>
            <a:lvl1pPr>
              <a:defRPr/>
            </a:lvl1pPr>
            <a:extLst/>
          </a:lstStyle>
          <a:p>
            <a:pPr>
              <a:defRPr/>
            </a:pPr>
            <a:fld id="{00350F3E-E2B0-4C29-96A4-F8BD8D06B521}" type="slidenum">
              <a:rPr lang="ar-SA"/>
              <a:pPr>
                <a:defRPr/>
              </a:pPr>
              <a:t>‹#›</a:t>
            </a:fld>
            <a:endParaRPr lang="ar-SA"/>
          </a:p>
        </p:txBody>
      </p:sp>
    </p:spTree>
    <p:extLst>
      <p:ext uri="{BB962C8B-B14F-4D97-AF65-F5344CB8AC3E}">
        <p14:creationId xmlns:p14="http://schemas.microsoft.com/office/powerpoint/2010/main" val="27454377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محتويين">
    <p:bg>
      <p:bgRef idx="1002">
        <a:schemeClr val="bg1"/>
      </p:bgRef>
    </p:bg>
    <p:spTree>
      <p:nvGrpSpPr>
        <p:cNvPr id="1" name=""/>
        <p:cNvGrpSpPr/>
        <p:nvPr/>
      </p:nvGrpSpPr>
      <p:grpSpPr>
        <a:xfrm>
          <a:off x="0" y="0"/>
          <a:ext cx="0" cy="0"/>
          <a:chOff x="0" y="0"/>
          <a:chExt cx="0" cy="0"/>
        </a:xfrm>
      </p:grpSpPr>
      <p:sp>
        <p:nvSpPr>
          <p:cNvPr id="3" name="عنصر نائب للمحتوى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8" name="عنوان 7"/>
          <p:cNvSpPr>
            <a:spLocks noGrp="1"/>
          </p:cNvSpPr>
          <p:nvPr>
            <p:ph type="title"/>
          </p:nvPr>
        </p:nvSpPr>
        <p:spPr/>
        <p:txBody>
          <a:bodyPr rtlCol="0"/>
          <a:lstStyle/>
          <a:p>
            <a:r>
              <a:rPr lang="ar-SA"/>
              <a:t>انقر لتحرير نمط العنوان الرئيسي</a:t>
            </a:r>
            <a:endParaRPr lang="en-US"/>
          </a:p>
        </p:txBody>
      </p:sp>
      <p:sp>
        <p:nvSpPr>
          <p:cNvPr id="5" name="عنصر نائب للتاريخ 4"/>
          <p:cNvSpPr>
            <a:spLocks noGrp="1"/>
          </p:cNvSpPr>
          <p:nvPr>
            <p:ph type="dt" sz="half" idx="10"/>
          </p:nvPr>
        </p:nvSpPr>
        <p:spPr/>
        <p:txBody>
          <a:bodyPr/>
          <a:lstStyle>
            <a:lvl1pPr>
              <a:defRPr/>
            </a:lvl1pPr>
            <a:extLst/>
          </a:lstStyle>
          <a:p>
            <a:pPr>
              <a:defRPr/>
            </a:pPr>
            <a:fld id="{E126A69C-747E-41A8-AA9B-C237991D9BF8}" type="datetime1">
              <a:rPr lang="en-US" smtClean="0"/>
              <a:t>3/24/2024</a:t>
            </a:fld>
            <a:endParaRPr lang="ar-SA"/>
          </a:p>
        </p:txBody>
      </p:sp>
      <p:sp>
        <p:nvSpPr>
          <p:cNvPr id="6" name="عنصر نائب للتذييل 5"/>
          <p:cNvSpPr>
            <a:spLocks noGrp="1"/>
          </p:cNvSpPr>
          <p:nvPr>
            <p:ph type="ftr" sz="quarter" idx="11"/>
          </p:nvPr>
        </p:nvSpPr>
        <p:spPr/>
        <p:txBody>
          <a:bodyPr/>
          <a:lstStyle>
            <a:lvl1pPr>
              <a:defRPr/>
            </a:lvl1pPr>
            <a:extLst/>
          </a:lstStyle>
          <a:p>
            <a:pPr>
              <a:defRPr/>
            </a:pPr>
            <a:r>
              <a:rPr lang="en-US"/>
              <a:t>Sec3_Dig_Modu</a:t>
            </a:r>
            <a:endParaRPr lang="ar-SA"/>
          </a:p>
        </p:txBody>
      </p:sp>
      <p:sp>
        <p:nvSpPr>
          <p:cNvPr id="7" name="عنصر نائب لرقم الشريحة 6"/>
          <p:cNvSpPr>
            <a:spLocks noGrp="1"/>
          </p:cNvSpPr>
          <p:nvPr>
            <p:ph type="sldNum" sz="quarter" idx="12"/>
          </p:nvPr>
        </p:nvSpPr>
        <p:spPr/>
        <p:txBody>
          <a:bodyPr/>
          <a:lstStyle>
            <a:lvl1pPr>
              <a:defRPr/>
            </a:lvl1pPr>
            <a:extLst/>
          </a:lstStyle>
          <a:p>
            <a:pPr>
              <a:defRPr/>
            </a:pPr>
            <a:fld id="{E00DCB45-896E-4B4F-B6E9-B0CFC24D4AF4}" type="slidenum">
              <a:rPr lang="ar-SA"/>
              <a:pPr>
                <a:defRPr/>
              </a:pPr>
              <a:t>‹#›</a:t>
            </a:fld>
            <a:endParaRPr lang="ar-SA"/>
          </a:p>
        </p:txBody>
      </p:sp>
    </p:spTree>
    <p:extLst>
      <p:ext uri="{BB962C8B-B14F-4D97-AF65-F5344CB8AC3E}">
        <p14:creationId xmlns:p14="http://schemas.microsoft.com/office/powerpoint/2010/main" val="403935907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8229600" cy="1143000"/>
          </a:xfrm>
        </p:spPr>
        <p:txBody>
          <a:bodyPr/>
          <a:lstStyle>
            <a:lvl1pPr>
              <a:defRPr/>
            </a:lvl1pPr>
            <a:extLst/>
          </a:lstStyle>
          <a:p>
            <a:r>
              <a:rPr lang="ar-SA"/>
              <a:t>انقر لتحرير نمط العنوان الرئيسي</a:t>
            </a:r>
            <a:endParaRPr lang="en-US"/>
          </a:p>
        </p:txBody>
      </p:sp>
      <p:sp>
        <p:nvSpPr>
          <p:cNvPr id="3" name="عنصر نائب للنص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ar-SA"/>
              <a:t>انقر لتحرير أنماط النص الرئيسي</a:t>
            </a:r>
          </a:p>
        </p:txBody>
      </p:sp>
      <p:sp>
        <p:nvSpPr>
          <p:cNvPr id="4" name="عنصر نائب للنص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ar-SA"/>
              <a:t>انقر لتحرير أنماط النص الرئيسي</a:t>
            </a:r>
          </a:p>
        </p:txBody>
      </p:sp>
      <p:sp>
        <p:nvSpPr>
          <p:cNvPr id="5" name="عنصر نائب للمحتوى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محتوى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lvl1pPr>
              <a:defRPr/>
            </a:lvl1pPr>
            <a:extLst/>
          </a:lstStyle>
          <a:p>
            <a:pPr>
              <a:defRPr/>
            </a:pPr>
            <a:fld id="{83B0EBAD-5E60-45EB-BB6F-ECCD6A976D22}" type="datetime1">
              <a:rPr lang="en-US" smtClean="0"/>
              <a:t>3/24/2024</a:t>
            </a:fld>
            <a:endParaRPr lang="ar-SA"/>
          </a:p>
        </p:txBody>
      </p:sp>
      <p:sp>
        <p:nvSpPr>
          <p:cNvPr id="8" name="عنصر نائب للتذييل 7"/>
          <p:cNvSpPr>
            <a:spLocks noGrp="1"/>
          </p:cNvSpPr>
          <p:nvPr>
            <p:ph type="ftr" sz="quarter" idx="11"/>
          </p:nvPr>
        </p:nvSpPr>
        <p:spPr/>
        <p:txBody>
          <a:bodyPr/>
          <a:lstStyle>
            <a:lvl1pPr>
              <a:defRPr/>
            </a:lvl1pPr>
            <a:extLst/>
          </a:lstStyle>
          <a:p>
            <a:pPr>
              <a:defRPr/>
            </a:pPr>
            <a:r>
              <a:rPr lang="en-US"/>
              <a:t>Sec3_Dig_Modu</a:t>
            </a:r>
            <a:endParaRPr lang="ar-SA"/>
          </a:p>
        </p:txBody>
      </p:sp>
      <p:sp>
        <p:nvSpPr>
          <p:cNvPr id="9" name="عنصر نائب لرقم الشريحة 8"/>
          <p:cNvSpPr>
            <a:spLocks noGrp="1"/>
          </p:cNvSpPr>
          <p:nvPr>
            <p:ph type="sldNum" sz="quarter" idx="12"/>
          </p:nvPr>
        </p:nvSpPr>
        <p:spPr/>
        <p:txBody>
          <a:bodyPr/>
          <a:lstStyle>
            <a:lvl1pPr>
              <a:defRPr/>
            </a:lvl1pPr>
            <a:extLst/>
          </a:lstStyle>
          <a:p>
            <a:pPr>
              <a:defRPr/>
            </a:pPr>
            <a:fld id="{BE0889E9-8070-447D-889A-AFCAC470D0CF}" type="slidenum">
              <a:rPr lang="ar-SA"/>
              <a:pPr>
                <a:defRPr/>
              </a:pPr>
              <a:t>‹#›</a:t>
            </a:fld>
            <a:endParaRPr lang="ar-SA"/>
          </a:p>
        </p:txBody>
      </p:sp>
    </p:spTree>
    <p:extLst>
      <p:ext uri="{BB962C8B-B14F-4D97-AF65-F5344CB8AC3E}">
        <p14:creationId xmlns:p14="http://schemas.microsoft.com/office/powerpoint/2010/main" val="2077054229"/>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عنوان فقط">
    <p:bg>
      <p:bgRef idx="1002">
        <a:schemeClr val="bg1"/>
      </p:bgRef>
    </p:bg>
    <p:spTree>
      <p:nvGrpSpPr>
        <p:cNvPr id="1" name=""/>
        <p:cNvGrpSpPr/>
        <p:nvPr/>
      </p:nvGrpSpPr>
      <p:grpSpPr>
        <a:xfrm>
          <a:off x="0" y="0"/>
          <a:ext cx="0" cy="0"/>
          <a:chOff x="0" y="0"/>
          <a:chExt cx="0" cy="0"/>
        </a:xfrm>
      </p:grpSpPr>
      <p:sp>
        <p:nvSpPr>
          <p:cNvPr id="6" name="عنوان 5"/>
          <p:cNvSpPr>
            <a:spLocks noGrp="1"/>
          </p:cNvSpPr>
          <p:nvPr>
            <p:ph type="title"/>
          </p:nvPr>
        </p:nvSpPr>
        <p:spPr/>
        <p:txBody>
          <a:bodyPr rtlCol="0"/>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lvl1pPr>
              <a:defRPr/>
            </a:lvl1pPr>
            <a:extLst/>
          </a:lstStyle>
          <a:p>
            <a:pPr>
              <a:defRPr/>
            </a:pPr>
            <a:fld id="{237681B6-364F-465D-876F-0CFF4D6D6AD7}" type="datetime1">
              <a:rPr lang="en-US" smtClean="0"/>
              <a:t>3/24/2024</a:t>
            </a:fld>
            <a:endParaRPr lang="ar-SA"/>
          </a:p>
        </p:txBody>
      </p:sp>
      <p:sp>
        <p:nvSpPr>
          <p:cNvPr id="4" name="عنصر نائب للتذييل 3"/>
          <p:cNvSpPr>
            <a:spLocks noGrp="1"/>
          </p:cNvSpPr>
          <p:nvPr>
            <p:ph type="ftr" sz="quarter" idx="11"/>
          </p:nvPr>
        </p:nvSpPr>
        <p:spPr/>
        <p:txBody>
          <a:bodyPr/>
          <a:lstStyle>
            <a:lvl1pPr>
              <a:defRPr/>
            </a:lvl1pPr>
            <a:extLst/>
          </a:lstStyle>
          <a:p>
            <a:pPr>
              <a:defRPr/>
            </a:pPr>
            <a:r>
              <a:rPr lang="en-US"/>
              <a:t>Sec3_Dig_Modu</a:t>
            </a:r>
            <a:endParaRPr lang="ar-SA"/>
          </a:p>
        </p:txBody>
      </p:sp>
      <p:sp>
        <p:nvSpPr>
          <p:cNvPr id="5" name="عنصر نائب لرقم الشريحة 4"/>
          <p:cNvSpPr>
            <a:spLocks noGrp="1"/>
          </p:cNvSpPr>
          <p:nvPr>
            <p:ph type="sldNum" sz="quarter" idx="12"/>
          </p:nvPr>
        </p:nvSpPr>
        <p:spPr/>
        <p:txBody>
          <a:bodyPr/>
          <a:lstStyle>
            <a:lvl1pPr>
              <a:defRPr/>
            </a:lvl1pPr>
            <a:extLst/>
          </a:lstStyle>
          <a:p>
            <a:pPr>
              <a:defRPr/>
            </a:pPr>
            <a:fld id="{5B1F5E6F-005F-4B7F-91AD-B2C8BA9A9133}" type="slidenum">
              <a:rPr lang="ar-SA"/>
              <a:pPr>
                <a:defRPr/>
              </a:pPr>
              <a:t>‹#›</a:t>
            </a:fld>
            <a:endParaRPr lang="ar-SA"/>
          </a:p>
        </p:txBody>
      </p:sp>
    </p:spTree>
    <p:extLst>
      <p:ext uri="{BB962C8B-B14F-4D97-AF65-F5344CB8AC3E}">
        <p14:creationId xmlns:p14="http://schemas.microsoft.com/office/powerpoint/2010/main" val="183310545"/>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9"/>
          <p:cNvSpPr>
            <a:spLocks noGrp="1"/>
          </p:cNvSpPr>
          <p:nvPr>
            <p:ph type="dt" sz="half" idx="10"/>
          </p:nvPr>
        </p:nvSpPr>
        <p:spPr/>
        <p:txBody>
          <a:bodyPr/>
          <a:lstStyle>
            <a:lvl1pPr>
              <a:defRPr/>
            </a:lvl1pPr>
          </a:lstStyle>
          <a:p>
            <a:pPr>
              <a:defRPr/>
            </a:pPr>
            <a:fld id="{DEC6F792-DC9C-4D45-B584-29950E4704A0}" type="datetime1">
              <a:rPr lang="en-US" smtClean="0"/>
              <a:t>3/24/2024</a:t>
            </a:fld>
            <a:endParaRPr lang="ar-SA"/>
          </a:p>
        </p:txBody>
      </p:sp>
      <p:sp>
        <p:nvSpPr>
          <p:cNvPr id="3" name="عنصر نائب للتذييل 21"/>
          <p:cNvSpPr>
            <a:spLocks noGrp="1"/>
          </p:cNvSpPr>
          <p:nvPr>
            <p:ph type="ftr" sz="quarter" idx="11"/>
          </p:nvPr>
        </p:nvSpPr>
        <p:spPr/>
        <p:txBody>
          <a:bodyPr/>
          <a:lstStyle>
            <a:lvl1pPr>
              <a:defRPr/>
            </a:lvl1pPr>
          </a:lstStyle>
          <a:p>
            <a:pPr>
              <a:defRPr/>
            </a:pPr>
            <a:r>
              <a:rPr lang="en-US"/>
              <a:t>Sec3_Dig_Modu</a:t>
            </a:r>
            <a:endParaRPr lang="ar-SA"/>
          </a:p>
        </p:txBody>
      </p:sp>
      <p:sp>
        <p:nvSpPr>
          <p:cNvPr id="4" name="عنصر نائب لرقم الشريحة 17"/>
          <p:cNvSpPr>
            <a:spLocks noGrp="1"/>
          </p:cNvSpPr>
          <p:nvPr>
            <p:ph type="sldNum" sz="quarter" idx="12"/>
          </p:nvPr>
        </p:nvSpPr>
        <p:spPr/>
        <p:txBody>
          <a:bodyPr/>
          <a:lstStyle>
            <a:lvl1pPr>
              <a:defRPr/>
            </a:lvl1pPr>
          </a:lstStyle>
          <a:p>
            <a:pPr>
              <a:defRPr/>
            </a:pPr>
            <a:fld id="{B08B8F79-9CE8-41A7-9A84-255A148172B4}" type="slidenum">
              <a:rPr lang="ar-SA"/>
              <a:pPr>
                <a:defRPr/>
              </a:pPr>
              <a:t>‹#›</a:t>
            </a:fld>
            <a:endParaRPr lang="ar-SA"/>
          </a:p>
        </p:txBody>
      </p:sp>
    </p:spTree>
    <p:extLst>
      <p:ext uri="{BB962C8B-B14F-4D97-AF65-F5344CB8AC3E}">
        <p14:creationId xmlns:p14="http://schemas.microsoft.com/office/powerpoint/2010/main" val="1720135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6123BF-AEB6-43D5-99AC-933AF57A861D}" type="datetime1">
              <a:rPr lang="en-US" smtClean="0"/>
              <a:t>3/24/2024</a:t>
            </a:fld>
            <a:endParaRPr lang="en-US"/>
          </a:p>
        </p:txBody>
      </p:sp>
      <p:sp>
        <p:nvSpPr>
          <p:cNvPr id="5" name="Footer Placeholder 4"/>
          <p:cNvSpPr>
            <a:spLocks noGrp="1"/>
          </p:cNvSpPr>
          <p:nvPr>
            <p:ph type="ftr" sz="quarter" idx="11"/>
          </p:nvPr>
        </p:nvSpPr>
        <p:spPr/>
        <p:txBody>
          <a:bodyPr/>
          <a:lstStyle/>
          <a:p>
            <a:r>
              <a:rPr lang="en-US"/>
              <a:t>Sec3_Dig_Modu</a:t>
            </a:r>
          </a:p>
        </p:txBody>
      </p:sp>
      <p:sp>
        <p:nvSpPr>
          <p:cNvPr id="6" name="Slide Number Placeholder 5"/>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3">
        <a:schemeClr val="bg1"/>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ar-SA"/>
              <a:t>انقر لتحرير نمط العنوان الرئيسي</a:t>
            </a:r>
            <a:endParaRPr lang="en-US"/>
          </a:p>
        </p:txBody>
      </p:sp>
      <p:sp>
        <p:nvSpPr>
          <p:cNvPr id="3" name="عنصر نائب للنص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ar-SA"/>
              <a:t>انقر لتحرير أنماط النص الرئيسي</a:t>
            </a:r>
          </a:p>
        </p:txBody>
      </p:sp>
      <p:sp>
        <p:nvSpPr>
          <p:cNvPr id="4" name="عنصر نائب للمحتوى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lvl1pPr>
              <a:defRPr/>
            </a:lvl1pPr>
            <a:extLst/>
          </a:lstStyle>
          <a:p>
            <a:pPr>
              <a:defRPr/>
            </a:pPr>
            <a:fld id="{2AF179E9-4EEB-4391-A3F2-0B0CD66A4AA0}" type="datetime1">
              <a:rPr lang="en-US" smtClean="0"/>
              <a:t>3/24/2024</a:t>
            </a:fld>
            <a:endParaRPr lang="ar-SA"/>
          </a:p>
        </p:txBody>
      </p:sp>
      <p:sp>
        <p:nvSpPr>
          <p:cNvPr id="6" name="عنصر نائب للتذييل 5"/>
          <p:cNvSpPr>
            <a:spLocks noGrp="1"/>
          </p:cNvSpPr>
          <p:nvPr>
            <p:ph type="ftr" sz="quarter" idx="11"/>
          </p:nvPr>
        </p:nvSpPr>
        <p:spPr/>
        <p:txBody>
          <a:bodyPr/>
          <a:lstStyle>
            <a:lvl1pPr>
              <a:defRPr/>
            </a:lvl1pPr>
            <a:extLst/>
          </a:lstStyle>
          <a:p>
            <a:pPr>
              <a:defRPr/>
            </a:pPr>
            <a:r>
              <a:rPr lang="en-US"/>
              <a:t>Sec3_Dig_Modu</a:t>
            </a:r>
            <a:endParaRPr lang="ar-SA"/>
          </a:p>
        </p:txBody>
      </p:sp>
      <p:sp>
        <p:nvSpPr>
          <p:cNvPr id="7" name="عنصر نائب لرقم الشريحة 6"/>
          <p:cNvSpPr>
            <a:spLocks noGrp="1"/>
          </p:cNvSpPr>
          <p:nvPr>
            <p:ph type="sldNum" sz="quarter" idx="12"/>
          </p:nvPr>
        </p:nvSpPr>
        <p:spPr/>
        <p:txBody>
          <a:bodyPr/>
          <a:lstStyle>
            <a:lvl1pPr>
              <a:defRPr/>
            </a:lvl1pPr>
            <a:extLst/>
          </a:lstStyle>
          <a:p>
            <a:pPr>
              <a:defRPr/>
            </a:pPr>
            <a:fld id="{74980A9A-0315-4341-9432-908ED1D7D822}" type="slidenum">
              <a:rPr lang="ar-SA"/>
              <a:pPr>
                <a:defRPr/>
              </a:pPr>
              <a:t>‹#›</a:t>
            </a:fld>
            <a:endParaRPr lang="ar-SA"/>
          </a:p>
        </p:txBody>
      </p:sp>
    </p:spTree>
    <p:extLst>
      <p:ext uri="{BB962C8B-B14F-4D97-AF65-F5344CB8AC3E}">
        <p14:creationId xmlns:p14="http://schemas.microsoft.com/office/powerpoint/2010/main" val="277074161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bg>
      <p:bgRef idx="1002">
        <a:schemeClr val="bg1"/>
      </p:bgRef>
    </p:bg>
    <p:spTree>
      <p:nvGrpSpPr>
        <p:cNvPr id="1" name=""/>
        <p:cNvGrpSpPr/>
        <p:nvPr/>
      </p:nvGrpSpPr>
      <p:grpSpPr>
        <a:xfrm>
          <a:off x="0" y="0"/>
          <a:ext cx="0" cy="0"/>
          <a:chOff x="0" y="0"/>
          <a:chExt cx="0" cy="0"/>
        </a:xfrm>
      </p:grpSpPr>
      <p:sp>
        <p:nvSpPr>
          <p:cNvPr id="5" name="شكل حر 7"/>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cs typeface="+mn-cs"/>
            </a:endParaRPr>
          </a:p>
        </p:txBody>
      </p:sp>
      <p:sp>
        <p:nvSpPr>
          <p:cNvPr id="6" name="شكل حر 8"/>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cs typeface="+mn-cs"/>
            </a:endParaRPr>
          </a:p>
        </p:txBody>
      </p:sp>
      <p:sp>
        <p:nvSpPr>
          <p:cNvPr id="7" name="مثلث قائم الزاوية 9"/>
          <p:cNvSpPr>
            <a:spLocks/>
          </p:cNvSpPr>
          <p:nvPr/>
        </p:nvSpPr>
        <p:spPr bwMode="auto">
          <a:xfrm>
            <a:off x="-6042" y="5791253"/>
            <a:ext cx="3402314" cy="1080868"/>
          </a:xfrm>
          <a:prstGeom prst="rtTriangle">
            <a:avLst/>
          </a:prstGeom>
          <a:blipFill>
            <a:blip r:embed="rId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defRPr/>
            </a:pPr>
            <a:endParaRPr lang="en-US"/>
          </a:p>
        </p:txBody>
      </p:sp>
      <p:cxnSp>
        <p:nvCxnSpPr>
          <p:cNvPr id="8" name="رابط مستقيم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شارة رتبة 11"/>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defRPr/>
            </a:pPr>
            <a:endParaRPr lang="en-US"/>
          </a:p>
        </p:txBody>
      </p:sp>
      <p:sp>
        <p:nvSpPr>
          <p:cNvPr id="10" name="شارة رتبة 12"/>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rtl="1" fontAlgn="auto">
              <a:spcBef>
                <a:spcPts val="0"/>
              </a:spcBef>
              <a:spcAft>
                <a:spcPts val="0"/>
              </a:spcAft>
              <a:defRPr/>
            </a:pPr>
            <a:endParaRPr lang="en-US"/>
          </a:p>
        </p:txBody>
      </p:sp>
      <p:sp>
        <p:nvSpPr>
          <p:cNvPr id="4" name="عنصر نائب للنص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ar-SA"/>
              <a:t>انقر لتحرير أنماط النص الرئيسي</a:t>
            </a:r>
          </a:p>
        </p:txBody>
      </p:sp>
      <p:sp>
        <p:nvSpPr>
          <p:cNvPr id="3" name="عنصر نائب للصورة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ar-SA" noProof="0"/>
              <a:t>انقر فوق الرمز لإضافة صورة</a:t>
            </a:r>
            <a:endParaRPr lang="en-US" noProof="0" dirty="0"/>
          </a:p>
        </p:txBody>
      </p:sp>
      <p:sp>
        <p:nvSpPr>
          <p:cNvPr id="2" name="عنوان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ar-SA"/>
              <a:t>انقر لتحرير نمط العنوان الرئيسي</a:t>
            </a:r>
            <a:endParaRPr lang="en-US"/>
          </a:p>
        </p:txBody>
      </p:sp>
      <p:sp>
        <p:nvSpPr>
          <p:cNvPr id="11" name="عنصر نائب للتاريخ 4"/>
          <p:cNvSpPr>
            <a:spLocks noGrp="1"/>
          </p:cNvSpPr>
          <p:nvPr>
            <p:ph type="dt" sz="half" idx="10"/>
          </p:nvPr>
        </p:nvSpPr>
        <p:spPr/>
        <p:txBody>
          <a:bodyPr/>
          <a:lstStyle>
            <a:lvl1pPr>
              <a:defRPr>
                <a:solidFill>
                  <a:schemeClr val="tx1"/>
                </a:solidFill>
              </a:defRPr>
            </a:lvl1pPr>
            <a:extLst/>
          </a:lstStyle>
          <a:p>
            <a:pPr>
              <a:defRPr/>
            </a:pPr>
            <a:fld id="{EB24CAA6-2223-4062-847E-C35662DCC0FB}" type="datetime1">
              <a:rPr lang="en-US" smtClean="0"/>
              <a:t>3/24/2024</a:t>
            </a:fld>
            <a:endParaRPr lang="ar-SA"/>
          </a:p>
        </p:txBody>
      </p:sp>
      <p:sp>
        <p:nvSpPr>
          <p:cNvPr id="12" name="عنصر نائب للتذييل 5"/>
          <p:cNvSpPr>
            <a:spLocks noGrp="1"/>
          </p:cNvSpPr>
          <p:nvPr>
            <p:ph type="ftr" sz="quarter" idx="11"/>
          </p:nvPr>
        </p:nvSpPr>
        <p:spPr/>
        <p:txBody>
          <a:bodyPr/>
          <a:lstStyle>
            <a:lvl1pPr>
              <a:defRPr>
                <a:solidFill>
                  <a:schemeClr val="tx1"/>
                </a:solidFill>
              </a:defRPr>
            </a:lvl1pPr>
            <a:extLst/>
          </a:lstStyle>
          <a:p>
            <a:pPr>
              <a:defRPr/>
            </a:pPr>
            <a:r>
              <a:rPr lang="en-US"/>
              <a:t>Sec3_Dig_Modu</a:t>
            </a:r>
            <a:endParaRPr lang="ar-SA"/>
          </a:p>
        </p:txBody>
      </p:sp>
      <p:sp>
        <p:nvSpPr>
          <p:cNvPr id="13" name="عنصر نائب لرقم الشريحة 6"/>
          <p:cNvSpPr>
            <a:spLocks noGrp="1"/>
          </p:cNvSpPr>
          <p:nvPr>
            <p:ph type="sldNum" sz="quarter" idx="12"/>
          </p:nvPr>
        </p:nvSpPr>
        <p:spPr/>
        <p:txBody>
          <a:bodyPr/>
          <a:lstStyle>
            <a:lvl1pPr>
              <a:defRPr>
                <a:solidFill>
                  <a:schemeClr val="tx1"/>
                </a:solidFill>
              </a:defRPr>
            </a:lvl1pPr>
            <a:extLst/>
          </a:lstStyle>
          <a:p>
            <a:pPr>
              <a:defRPr/>
            </a:pPr>
            <a:fld id="{1E6C2BE8-2249-4D8D-93C4-437CD401C04A}" type="slidenum">
              <a:rPr lang="ar-SA"/>
              <a:pPr>
                <a:defRPr/>
              </a:pPr>
              <a:t>‹#›</a:t>
            </a:fld>
            <a:endParaRPr lang="ar-SA"/>
          </a:p>
        </p:txBody>
      </p:sp>
    </p:spTree>
    <p:extLst>
      <p:ext uri="{BB962C8B-B14F-4D97-AF65-F5344CB8AC3E}">
        <p14:creationId xmlns:p14="http://schemas.microsoft.com/office/powerpoint/2010/main" val="500448374"/>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1481329"/>
            <a:ext cx="8229600" cy="4386071"/>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8F59DD9C-CCFD-4450-8444-3DEFA16852FD}" type="datetime1">
              <a:rPr lang="en-US" smtClean="0"/>
              <a:t>3/24/2024</a:t>
            </a:fld>
            <a:endParaRPr lang="ar-SA"/>
          </a:p>
        </p:txBody>
      </p:sp>
      <p:sp>
        <p:nvSpPr>
          <p:cNvPr id="5" name="عنصر نائب للتذييل 21"/>
          <p:cNvSpPr>
            <a:spLocks noGrp="1"/>
          </p:cNvSpPr>
          <p:nvPr>
            <p:ph type="ftr" sz="quarter" idx="11"/>
          </p:nvPr>
        </p:nvSpPr>
        <p:spPr/>
        <p:txBody>
          <a:bodyPr/>
          <a:lstStyle>
            <a:lvl1pPr>
              <a:defRPr/>
            </a:lvl1pPr>
          </a:lstStyle>
          <a:p>
            <a:pPr>
              <a:defRPr/>
            </a:pPr>
            <a:r>
              <a:rPr lang="en-US"/>
              <a:t>Sec3_Dig_Modu</a:t>
            </a: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1ED0198E-C710-4C73-962C-B7971109312D}" type="slidenum">
              <a:rPr lang="ar-SA"/>
              <a:pPr>
                <a:defRPr/>
              </a:pPr>
              <a:t>‹#›</a:t>
            </a:fld>
            <a:endParaRPr lang="ar-SA"/>
          </a:p>
        </p:txBody>
      </p:sp>
    </p:spTree>
    <p:extLst>
      <p:ext uri="{BB962C8B-B14F-4D97-AF65-F5344CB8AC3E}">
        <p14:creationId xmlns:p14="http://schemas.microsoft.com/office/powerpoint/2010/main" val="13040192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844013" y="274640"/>
            <a:ext cx="1777470" cy="5592761"/>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457200" y="274641"/>
            <a:ext cx="6324600" cy="5592760"/>
          </a:xfrm>
        </p:spPr>
        <p:txBody>
          <a:bodyPr vert="eaVert"/>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9"/>
          <p:cNvSpPr>
            <a:spLocks noGrp="1"/>
          </p:cNvSpPr>
          <p:nvPr>
            <p:ph type="dt" sz="half" idx="10"/>
          </p:nvPr>
        </p:nvSpPr>
        <p:spPr/>
        <p:txBody>
          <a:bodyPr/>
          <a:lstStyle>
            <a:lvl1pPr>
              <a:defRPr/>
            </a:lvl1pPr>
          </a:lstStyle>
          <a:p>
            <a:pPr>
              <a:defRPr/>
            </a:pPr>
            <a:fld id="{E4E40C40-B7D7-4019-81F3-4CA716D05946}" type="datetime1">
              <a:rPr lang="en-US" smtClean="0"/>
              <a:t>3/24/2024</a:t>
            </a:fld>
            <a:endParaRPr lang="ar-SA"/>
          </a:p>
        </p:txBody>
      </p:sp>
      <p:sp>
        <p:nvSpPr>
          <p:cNvPr id="5" name="عنصر نائب للتذييل 21"/>
          <p:cNvSpPr>
            <a:spLocks noGrp="1"/>
          </p:cNvSpPr>
          <p:nvPr>
            <p:ph type="ftr" sz="quarter" idx="11"/>
          </p:nvPr>
        </p:nvSpPr>
        <p:spPr/>
        <p:txBody>
          <a:bodyPr/>
          <a:lstStyle>
            <a:lvl1pPr>
              <a:defRPr/>
            </a:lvl1pPr>
          </a:lstStyle>
          <a:p>
            <a:pPr>
              <a:defRPr/>
            </a:pPr>
            <a:r>
              <a:rPr lang="en-US"/>
              <a:t>Sec3_Dig_Modu</a:t>
            </a:r>
            <a:endParaRPr lang="ar-SA"/>
          </a:p>
        </p:txBody>
      </p:sp>
      <p:sp>
        <p:nvSpPr>
          <p:cNvPr id="6" name="عنصر نائب لرقم الشريحة 17"/>
          <p:cNvSpPr>
            <a:spLocks noGrp="1"/>
          </p:cNvSpPr>
          <p:nvPr>
            <p:ph type="sldNum" sz="quarter" idx="12"/>
          </p:nvPr>
        </p:nvSpPr>
        <p:spPr/>
        <p:txBody>
          <a:bodyPr/>
          <a:lstStyle>
            <a:lvl1pPr>
              <a:defRPr/>
            </a:lvl1pPr>
          </a:lstStyle>
          <a:p>
            <a:pPr>
              <a:defRPr/>
            </a:pPr>
            <a:fld id="{70AB93E3-EC04-4F0A-AFCC-5BD2E565C7B6}" type="slidenum">
              <a:rPr lang="ar-SA"/>
              <a:pPr>
                <a:defRPr/>
              </a:pPr>
              <a:t>‹#›</a:t>
            </a:fld>
            <a:endParaRPr lang="ar-SA"/>
          </a:p>
        </p:txBody>
      </p:sp>
    </p:spTree>
    <p:extLst>
      <p:ext uri="{BB962C8B-B14F-4D97-AF65-F5344CB8AC3E}">
        <p14:creationId xmlns:p14="http://schemas.microsoft.com/office/powerpoint/2010/main" val="2471738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F0FAF4-38FF-4898-9486-5FDF433A5A7F}" type="datetime1">
              <a:rPr lang="en-US" smtClean="0"/>
              <a:t>3/24/2024</a:t>
            </a:fld>
            <a:endParaRPr lang="en-US"/>
          </a:p>
        </p:txBody>
      </p:sp>
      <p:sp>
        <p:nvSpPr>
          <p:cNvPr id="5" name="Footer Placeholder 4"/>
          <p:cNvSpPr>
            <a:spLocks noGrp="1"/>
          </p:cNvSpPr>
          <p:nvPr>
            <p:ph type="ftr" sz="quarter" idx="11"/>
          </p:nvPr>
        </p:nvSpPr>
        <p:spPr/>
        <p:txBody>
          <a:bodyPr/>
          <a:lstStyle/>
          <a:p>
            <a:r>
              <a:rPr lang="en-US"/>
              <a:t>Sec3_Dig_Modu</a:t>
            </a:r>
          </a:p>
        </p:txBody>
      </p:sp>
      <p:sp>
        <p:nvSpPr>
          <p:cNvPr id="6" name="Slide Number Placeholder 5"/>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2B61E86-2109-49D2-B492-AC87AD536A6B}" type="datetime1">
              <a:rPr lang="en-US" smtClean="0"/>
              <a:t>3/24/2024</a:t>
            </a:fld>
            <a:endParaRPr lang="en-US"/>
          </a:p>
        </p:txBody>
      </p:sp>
      <p:sp>
        <p:nvSpPr>
          <p:cNvPr id="6" name="Footer Placeholder 5"/>
          <p:cNvSpPr>
            <a:spLocks noGrp="1"/>
          </p:cNvSpPr>
          <p:nvPr>
            <p:ph type="ftr" sz="quarter" idx="11"/>
          </p:nvPr>
        </p:nvSpPr>
        <p:spPr/>
        <p:txBody>
          <a:bodyPr/>
          <a:lstStyle/>
          <a:p>
            <a:r>
              <a:rPr lang="en-US"/>
              <a:t>Sec3_Dig_Modu</a:t>
            </a:r>
          </a:p>
        </p:txBody>
      </p:sp>
      <p:sp>
        <p:nvSpPr>
          <p:cNvPr id="7" name="Slide Number Placeholder 6"/>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2D4D4C7-D4B5-4C20-A661-71AB3F403B2B}" type="datetime1">
              <a:rPr lang="en-US" smtClean="0"/>
              <a:t>3/24/2024</a:t>
            </a:fld>
            <a:endParaRPr lang="en-US"/>
          </a:p>
        </p:txBody>
      </p:sp>
      <p:sp>
        <p:nvSpPr>
          <p:cNvPr id="8" name="Footer Placeholder 7"/>
          <p:cNvSpPr>
            <a:spLocks noGrp="1"/>
          </p:cNvSpPr>
          <p:nvPr>
            <p:ph type="ftr" sz="quarter" idx="11"/>
          </p:nvPr>
        </p:nvSpPr>
        <p:spPr/>
        <p:txBody>
          <a:bodyPr/>
          <a:lstStyle/>
          <a:p>
            <a:r>
              <a:rPr lang="en-US"/>
              <a:t>Sec3_Dig_Modu</a:t>
            </a:r>
          </a:p>
        </p:txBody>
      </p:sp>
      <p:sp>
        <p:nvSpPr>
          <p:cNvPr id="9" name="Slide Number Placeholder 8"/>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D21CD38-0E9B-4D31-8BDF-01EC608BE50E}" type="datetime1">
              <a:rPr lang="en-US" smtClean="0"/>
              <a:t>3/24/2024</a:t>
            </a:fld>
            <a:endParaRPr lang="en-US"/>
          </a:p>
        </p:txBody>
      </p:sp>
      <p:sp>
        <p:nvSpPr>
          <p:cNvPr id="4" name="Footer Placeholder 3"/>
          <p:cNvSpPr>
            <a:spLocks noGrp="1"/>
          </p:cNvSpPr>
          <p:nvPr>
            <p:ph type="ftr" sz="quarter" idx="11"/>
          </p:nvPr>
        </p:nvSpPr>
        <p:spPr/>
        <p:txBody>
          <a:bodyPr/>
          <a:lstStyle/>
          <a:p>
            <a:r>
              <a:rPr lang="en-US"/>
              <a:t>Sec3_Dig_Modu</a:t>
            </a:r>
          </a:p>
        </p:txBody>
      </p:sp>
      <p:sp>
        <p:nvSpPr>
          <p:cNvPr id="5" name="Slide Number Placeholder 4"/>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3E7C4ED-C3CB-4361-B453-033763AF15A0}" type="datetime1">
              <a:rPr lang="en-US" smtClean="0"/>
              <a:t>3/24/2024</a:t>
            </a:fld>
            <a:endParaRPr lang="en-US"/>
          </a:p>
        </p:txBody>
      </p:sp>
      <p:sp>
        <p:nvSpPr>
          <p:cNvPr id="3" name="Footer Placeholder 2"/>
          <p:cNvSpPr>
            <a:spLocks noGrp="1"/>
          </p:cNvSpPr>
          <p:nvPr>
            <p:ph type="ftr" sz="quarter" idx="11"/>
          </p:nvPr>
        </p:nvSpPr>
        <p:spPr/>
        <p:txBody>
          <a:bodyPr/>
          <a:lstStyle/>
          <a:p>
            <a:r>
              <a:rPr lang="en-US"/>
              <a:t>Sec3_Dig_Modu</a:t>
            </a:r>
          </a:p>
        </p:txBody>
      </p:sp>
      <p:sp>
        <p:nvSpPr>
          <p:cNvPr id="4" name="Slide Number Placeholder 3"/>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7A5191-EBDA-4AA7-9FEB-D41F3D83C058}" type="datetime1">
              <a:rPr lang="en-US" smtClean="0"/>
              <a:t>3/24/2024</a:t>
            </a:fld>
            <a:endParaRPr lang="en-US"/>
          </a:p>
        </p:txBody>
      </p:sp>
      <p:sp>
        <p:nvSpPr>
          <p:cNvPr id="6" name="Footer Placeholder 5"/>
          <p:cNvSpPr>
            <a:spLocks noGrp="1"/>
          </p:cNvSpPr>
          <p:nvPr>
            <p:ph type="ftr" sz="quarter" idx="11"/>
          </p:nvPr>
        </p:nvSpPr>
        <p:spPr/>
        <p:txBody>
          <a:bodyPr/>
          <a:lstStyle/>
          <a:p>
            <a:r>
              <a:rPr lang="en-US"/>
              <a:t>Sec3_Dig_Modu</a:t>
            </a:r>
          </a:p>
        </p:txBody>
      </p:sp>
      <p:sp>
        <p:nvSpPr>
          <p:cNvPr id="7" name="Slide Number Placeholder 6"/>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DD8EE34-FD6B-4922-9B7C-605FB6B827A7}" type="datetime1">
              <a:rPr lang="en-US" smtClean="0"/>
              <a:t>3/24/2024</a:t>
            </a:fld>
            <a:endParaRPr lang="en-US"/>
          </a:p>
        </p:txBody>
      </p:sp>
      <p:sp>
        <p:nvSpPr>
          <p:cNvPr id="6" name="Footer Placeholder 5"/>
          <p:cNvSpPr>
            <a:spLocks noGrp="1"/>
          </p:cNvSpPr>
          <p:nvPr>
            <p:ph type="ftr" sz="quarter" idx="11"/>
          </p:nvPr>
        </p:nvSpPr>
        <p:spPr/>
        <p:txBody>
          <a:bodyPr/>
          <a:lstStyle/>
          <a:p>
            <a:r>
              <a:rPr lang="en-US"/>
              <a:t>Sec3_Dig_Modu</a:t>
            </a:r>
          </a:p>
        </p:txBody>
      </p:sp>
      <p:sp>
        <p:nvSpPr>
          <p:cNvPr id="7" name="Slide Number Placeholder 6"/>
          <p:cNvSpPr>
            <a:spLocks noGrp="1"/>
          </p:cNvSpPr>
          <p:nvPr>
            <p:ph type="sldNum" sz="quarter" idx="12"/>
          </p:nvPr>
        </p:nvSpPr>
        <p:spPr/>
        <p:txBody>
          <a:bodyPr/>
          <a:lstStyle/>
          <a:p>
            <a:fld id="{B0D5A9A6-B89F-4EA0-AC06-CD245DF48C1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C56DD93-66CE-417B-A047-C240A2F4847C}" type="datetime1">
              <a:rPr lang="en-US" smtClean="0"/>
              <a:t>3/24/2024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Sec3_Dig_Modu</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D5A9A6-B89F-4EA0-AC06-CD245DF48C1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شكل حر 12"/>
          <p:cNvSpPr>
            <a:spLocks/>
          </p:cNvSpPr>
          <p:nvPr/>
        </p:nvSpPr>
        <p:spPr bwMode="auto">
          <a:xfrm>
            <a:off x="715963" y="5002213"/>
            <a:ext cx="3802062" cy="144303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cs typeface="+mn-cs"/>
            </a:endParaRPr>
          </a:p>
        </p:txBody>
      </p:sp>
      <p:sp>
        <p:nvSpPr>
          <p:cNvPr id="12" name="شكل حر 11"/>
          <p:cNvSpPr>
            <a:spLocks/>
          </p:cNvSpPr>
          <p:nvPr/>
        </p:nvSpPr>
        <p:spPr bwMode="auto">
          <a:xfrm>
            <a:off x="-53975" y="5784850"/>
            <a:ext cx="380206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a:lstStyle/>
          <a:p>
            <a:pPr algn="r" rtl="1" fontAlgn="auto">
              <a:spcBef>
                <a:spcPts val="0"/>
              </a:spcBef>
              <a:spcAft>
                <a:spcPts val="0"/>
              </a:spcAft>
              <a:defRPr/>
            </a:pPr>
            <a:endParaRPr lang="en-US">
              <a:latin typeface="+mn-lt"/>
              <a:cs typeface="+mn-cs"/>
            </a:endParaRPr>
          </a:p>
        </p:txBody>
      </p:sp>
      <p:sp>
        <p:nvSpPr>
          <p:cNvPr id="14" name="مثلث قائم الزاوية 13"/>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rtl="1" fontAlgn="auto">
              <a:spcBef>
                <a:spcPts val="0"/>
              </a:spcBef>
              <a:spcAft>
                <a:spcPts val="0"/>
              </a:spcAft>
              <a:defRPr/>
            </a:pPr>
            <a:endParaRPr lang="en-US"/>
          </a:p>
        </p:txBody>
      </p:sp>
      <p:cxnSp>
        <p:nvCxnSpPr>
          <p:cNvPr id="15" name="رابط مستقيم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عنصر نائب للعنوان 8"/>
          <p:cNvSpPr>
            <a:spLocks noGrp="1"/>
          </p:cNvSpPr>
          <p:nvPr>
            <p:ph type="title"/>
          </p:nvPr>
        </p:nvSpPr>
        <p:spPr>
          <a:xfrm>
            <a:off x="457200" y="274638"/>
            <a:ext cx="8229600" cy="1143000"/>
          </a:xfrm>
          <a:prstGeom prst="rect">
            <a:avLst/>
          </a:prstGeom>
        </p:spPr>
        <p:txBody>
          <a:bodyPr vert="horz" wrap="square" lIns="91440" tIns="45720" rIns="91440" bIns="45720" numCol="1" anchor="ctr" anchorCtr="0" compatLnSpc="1">
            <a:prstTxWarp prst="textNoShape">
              <a:avLst/>
            </a:prstTxWarp>
            <a:normAutofit/>
          </a:bodyPr>
          <a:lstStyle/>
          <a:p>
            <a:pPr lvl="0"/>
            <a:r>
              <a:rPr lang="ar-SA"/>
              <a:t>انقر لتحرير نمط العنوان الرئيسي</a:t>
            </a:r>
          </a:p>
        </p:txBody>
      </p:sp>
      <p:sp>
        <p:nvSpPr>
          <p:cNvPr id="1033" name="عنصر نائب للنص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 name="عنصر نائب للتاريخ 9"/>
          <p:cNvSpPr>
            <a:spLocks noGrp="1"/>
          </p:cNvSpPr>
          <p:nvPr>
            <p:ph type="dt" sz="half" idx="2"/>
          </p:nvPr>
        </p:nvSpPr>
        <p:spPr>
          <a:xfrm>
            <a:off x="6727825" y="6408738"/>
            <a:ext cx="1919288" cy="365125"/>
          </a:xfrm>
          <a:prstGeom prst="rect">
            <a:avLst/>
          </a:prstGeom>
        </p:spPr>
        <p:txBody>
          <a:bodyPr vert="horz" anchor="b"/>
          <a:lstStyle>
            <a:lvl1pPr algn="l" rtl="1" eaLnBrk="1" fontAlgn="auto" latinLnBrk="0" hangingPunct="1">
              <a:spcBef>
                <a:spcPts val="0"/>
              </a:spcBef>
              <a:spcAft>
                <a:spcPts val="0"/>
              </a:spcAft>
              <a:defRPr kumimoji="0" sz="1000">
                <a:solidFill>
                  <a:schemeClr val="tx1"/>
                </a:solidFill>
                <a:latin typeface="+mn-lt"/>
                <a:cs typeface="+mn-cs"/>
              </a:defRPr>
            </a:lvl1pPr>
            <a:extLst/>
          </a:lstStyle>
          <a:p>
            <a:pPr>
              <a:defRPr/>
            </a:pPr>
            <a:fld id="{33E1E194-F904-4576-8E13-0996F3A55981}" type="datetime1">
              <a:rPr lang="en-US" smtClean="0"/>
              <a:t>3/24/2024</a:t>
            </a:fld>
            <a:endParaRPr lang="ar-SA"/>
          </a:p>
        </p:txBody>
      </p:sp>
      <p:sp>
        <p:nvSpPr>
          <p:cNvPr id="22" name="عنصر نائب للتذييل 21"/>
          <p:cNvSpPr>
            <a:spLocks noGrp="1"/>
          </p:cNvSpPr>
          <p:nvPr>
            <p:ph type="ftr" sz="quarter" idx="3"/>
          </p:nvPr>
        </p:nvSpPr>
        <p:spPr>
          <a:xfrm>
            <a:off x="4379913" y="6408738"/>
            <a:ext cx="2351087" cy="365125"/>
          </a:xfrm>
          <a:prstGeom prst="rect">
            <a:avLst/>
          </a:prstGeom>
        </p:spPr>
        <p:txBody>
          <a:bodyPr vert="horz" anchor="b"/>
          <a:lstStyle>
            <a:lvl1pPr algn="r" rtl="1" eaLnBrk="1" fontAlgn="auto" latinLnBrk="0" hangingPunct="1">
              <a:spcBef>
                <a:spcPts val="0"/>
              </a:spcBef>
              <a:spcAft>
                <a:spcPts val="0"/>
              </a:spcAft>
              <a:defRPr kumimoji="0" sz="1000">
                <a:solidFill>
                  <a:schemeClr val="tx1"/>
                </a:solidFill>
                <a:latin typeface="+mn-lt"/>
                <a:cs typeface="+mn-cs"/>
              </a:defRPr>
            </a:lvl1pPr>
            <a:extLst/>
          </a:lstStyle>
          <a:p>
            <a:pPr>
              <a:defRPr/>
            </a:pPr>
            <a:r>
              <a:rPr lang="en-US"/>
              <a:t>Sec3_Dig_Modu</a:t>
            </a:r>
            <a:endParaRPr lang="ar-SA"/>
          </a:p>
        </p:txBody>
      </p:sp>
      <p:sp>
        <p:nvSpPr>
          <p:cNvPr id="18" name="عنصر نائب لرقم الشريحة 17"/>
          <p:cNvSpPr>
            <a:spLocks noGrp="1"/>
          </p:cNvSpPr>
          <p:nvPr>
            <p:ph type="sldNum" sz="quarter" idx="4"/>
          </p:nvPr>
        </p:nvSpPr>
        <p:spPr>
          <a:xfrm>
            <a:off x="8647113" y="6408738"/>
            <a:ext cx="366712" cy="365125"/>
          </a:xfrm>
          <a:prstGeom prst="rect">
            <a:avLst/>
          </a:prstGeom>
        </p:spPr>
        <p:txBody>
          <a:bodyPr vert="horz" anchor="b"/>
          <a:lstStyle>
            <a:lvl1pPr algn="r" rtl="1" eaLnBrk="1" fontAlgn="auto" latinLnBrk="0" hangingPunct="1">
              <a:spcBef>
                <a:spcPts val="0"/>
              </a:spcBef>
              <a:spcAft>
                <a:spcPts val="0"/>
              </a:spcAft>
              <a:defRPr kumimoji="0" sz="1000" b="0">
                <a:solidFill>
                  <a:schemeClr val="tx1"/>
                </a:solidFill>
                <a:latin typeface="+mn-lt"/>
                <a:cs typeface="+mn-cs"/>
              </a:defRPr>
            </a:lvl1pPr>
            <a:extLst/>
          </a:lstStyle>
          <a:p>
            <a:pPr>
              <a:defRPr/>
            </a:pPr>
            <a:fld id="{0B8ABE0B-E600-4027-AE7D-CFA342BE5DB4}" type="slidenum">
              <a:rPr lang="ar-SA"/>
              <a:pPr>
                <a:defRPr/>
              </a:pPr>
              <a:t>‹#›</a:t>
            </a:fld>
            <a:endParaRPr lang="ar-SA"/>
          </a:p>
        </p:txBody>
      </p:sp>
    </p:spTree>
    <p:extLst>
      <p:ext uri="{BB962C8B-B14F-4D97-AF65-F5344CB8AC3E}">
        <p14:creationId xmlns:p14="http://schemas.microsoft.com/office/powerpoint/2010/main" val="1117825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1"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1" eaLnBrk="0" fontAlgn="base" hangingPunct="0">
        <a:spcBef>
          <a:spcPct val="0"/>
        </a:spcBef>
        <a:spcAft>
          <a:spcPct val="0"/>
        </a:spcAft>
        <a:defRPr sz="4100" b="1">
          <a:solidFill>
            <a:schemeClr val="tx2"/>
          </a:solidFill>
          <a:latin typeface="Lucida Sans Unicode" pitchFamily="34" charset="0"/>
          <a:cs typeface="Arial" charset="0"/>
        </a:defRPr>
      </a:lvl2pPr>
      <a:lvl3pPr algn="l" rtl="1" eaLnBrk="0" fontAlgn="base" hangingPunct="0">
        <a:spcBef>
          <a:spcPct val="0"/>
        </a:spcBef>
        <a:spcAft>
          <a:spcPct val="0"/>
        </a:spcAft>
        <a:defRPr sz="4100" b="1">
          <a:solidFill>
            <a:schemeClr val="tx2"/>
          </a:solidFill>
          <a:latin typeface="Lucida Sans Unicode" pitchFamily="34" charset="0"/>
          <a:cs typeface="Arial" charset="0"/>
        </a:defRPr>
      </a:lvl3pPr>
      <a:lvl4pPr algn="l" rtl="1" eaLnBrk="0" fontAlgn="base" hangingPunct="0">
        <a:spcBef>
          <a:spcPct val="0"/>
        </a:spcBef>
        <a:spcAft>
          <a:spcPct val="0"/>
        </a:spcAft>
        <a:defRPr sz="4100" b="1">
          <a:solidFill>
            <a:schemeClr val="tx2"/>
          </a:solidFill>
          <a:latin typeface="Lucida Sans Unicode" pitchFamily="34" charset="0"/>
          <a:cs typeface="Arial" charset="0"/>
        </a:defRPr>
      </a:lvl4pPr>
      <a:lvl5pPr algn="l" rtl="1" eaLnBrk="0" fontAlgn="base" hangingPunct="0">
        <a:spcBef>
          <a:spcPct val="0"/>
        </a:spcBef>
        <a:spcAft>
          <a:spcPct val="0"/>
        </a:spcAft>
        <a:defRPr sz="4100" b="1">
          <a:solidFill>
            <a:schemeClr val="tx2"/>
          </a:solidFill>
          <a:latin typeface="Lucida Sans Unicode" pitchFamily="34" charset="0"/>
          <a:cs typeface="Arial" charset="0"/>
        </a:defRPr>
      </a:lvl5pPr>
      <a:lvl6pPr marL="457200" algn="l" rtl="1" fontAlgn="base">
        <a:spcBef>
          <a:spcPct val="0"/>
        </a:spcBef>
        <a:spcAft>
          <a:spcPct val="0"/>
        </a:spcAft>
        <a:defRPr sz="4100" b="1">
          <a:solidFill>
            <a:schemeClr val="tx2"/>
          </a:solidFill>
          <a:latin typeface="Lucida Sans Unicode" pitchFamily="34" charset="0"/>
          <a:cs typeface="Arial" charset="0"/>
        </a:defRPr>
      </a:lvl6pPr>
      <a:lvl7pPr marL="914400" algn="l" rtl="1" fontAlgn="base">
        <a:spcBef>
          <a:spcPct val="0"/>
        </a:spcBef>
        <a:spcAft>
          <a:spcPct val="0"/>
        </a:spcAft>
        <a:defRPr sz="4100" b="1">
          <a:solidFill>
            <a:schemeClr val="tx2"/>
          </a:solidFill>
          <a:latin typeface="Lucida Sans Unicode" pitchFamily="34" charset="0"/>
          <a:cs typeface="Arial" charset="0"/>
        </a:defRPr>
      </a:lvl7pPr>
      <a:lvl8pPr marL="1371600" algn="l" rtl="1" fontAlgn="base">
        <a:spcBef>
          <a:spcPct val="0"/>
        </a:spcBef>
        <a:spcAft>
          <a:spcPct val="0"/>
        </a:spcAft>
        <a:defRPr sz="4100" b="1">
          <a:solidFill>
            <a:schemeClr val="tx2"/>
          </a:solidFill>
          <a:latin typeface="Lucida Sans Unicode" pitchFamily="34" charset="0"/>
          <a:cs typeface="Arial" charset="0"/>
        </a:defRPr>
      </a:lvl8pPr>
      <a:lvl9pPr marL="1828800" algn="l" rtl="1" fontAlgn="base">
        <a:spcBef>
          <a:spcPct val="0"/>
        </a:spcBef>
        <a:spcAft>
          <a:spcPct val="0"/>
        </a:spcAft>
        <a:defRPr sz="4100" b="1">
          <a:solidFill>
            <a:schemeClr val="tx2"/>
          </a:solidFill>
          <a:latin typeface="Lucida Sans Unicode" pitchFamily="34" charset="0"/>
          <a:cs typeface="Arial" charset="0"/>
        </a:defRPr>
      </a:lvl9pPr>
      <a:extLst/>
    </p:titleStyle>
    <p:bodyStyle>
      <a:lvl1pPr marL="365125" indent="-255588" algn="r" rtl="1"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r" rtl="1"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r" rtl="1"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r" rtl="1"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r" rtl="1"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r" rtl="1"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r" rtl="1"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r" rtl="1"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5" Type="http://schemas.openxmlformats.org/officeDocument/2006/relationships/image" Target="../media/image22.emf"/><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4" Type="http://schemas.openxmlformats.org/officeDocument/2006/relationships/image" Target="../media/image28.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4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46.wmf"/><Relationship Id="rId4" Type="http://schemas.openxmlformats.org/officeDocument/2006/relationships/oleObject" Target="../embeddings/oleObject1.bin"/></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2.emf"/><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image" Target="../media/image51.e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55.emf"/><Relationship Id="rId2" Type="http://schemas.openxmlformats.org/officeDocument/2006/relationships/image" Target="../media/image54.emf"/><Relationship Id="rId1" Type="http://schemas.openxmlformats.org/officeDocument/2006/relationships/slideLayout" Target="../slideLayouts/slideLayout2.xml"/><Relationship Id="rId4" Type="http://schemas.openxmlformats.org/officeDocument/2006/relationships/image" Target="../media/image56.emf"/></Relationships>
</file>

<file path=ppt/slides/_rels/slide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image" Target="../media/image57.emf"/><Relationship Id="rId1" Type="http://schemas.openxmlformats.org/officeDocument/2006/relationships/slideLayout" Target="../slideLayouts/slideLayout2.xml"/><Relationship Id="rId4" Type="http://schemas.openxmlformats.org/officeDocument/2006/relationships/image" Target="../media/image59.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057400"/>
            <a:ext cx="7772400" cy="1829761"/>
          </a:xfrm>
        </p:spPr>
        <p:txBody>
          <a:bodyPr>
            <a:normAutofit/>
          </a:bodyPr>
          <a:lstStyle/>
          <a:p>
            <a:pPr lvl="0" algn="ctr" rtl="0">
              <a:spcBef>
                <a:spcPct val="50000"/>
              </a:spcBef>
            </a:pPr>
            <a:r>
              <a:rPr lang="en-US" sz="4000" i="1" dirty="0">
                <a:latin typeface="Tahoma" pitchFamily="34" charset="0"/>
                <a:ea typeface="Tahoma" pitchFamily="34" charset="0"/>
                <a:cs typeface="Tahoma" pitchFamily="34" charset="0"/>
              </a:rPr>
              <a:t>Digital Modulation</a:t>
            </a:r>
            <a:br>
              <a:rPr lang="en-US" sz="4000" i="1" dirty="0">
                <a:latin typeface="Tahoma" pitchFamily="34" charset="0"/>
                <a:ea typeface="Tahoma" pitchFamily="34" charset="0"/>
                <a:cs typeface="Tahoma" pitchFamily="34" charset="0"/>
              </a:rPr>
            </a:br>
            <a:r>
              <a:rPr lang="en-US" sz="3100" b="0" dirty="0">
                <a:effectLst/>
                <a:latin typeface="Tahoma" pitchFamily="34" charset="0"/>
                <a:ea typeface="Tahoma" pitchFamily="34" charset="0"/>
                <a:cs typeface="Tahoma" pitchFamily="34" charset="0"/>
              </a:rPr>
              <a:t>M-</a:t>
            </a:r>
            <a:r>
              <a:rPr lang="en-US" sz="3100" b="0" dirty="0" err="1">
                <a:effectLst/>
                <a:latin typeface="Tahoma" pitchFamily="34" charset="0"/>
                <a:ea typeface="Tahoma" pitchFamily="34" charset="0"/>
                <a:cs typeface="Tahoma" pitchFamily="34" charset="0"/>
              </a:rPr>
              <a:t>ary</a:t>
            </a:r>
            <a:r>
              <a:rPr lang="en-US" sz="3100" b="0" dirty="0">
                <a:effectLst/>
                <a:latin typeface="Tahoma" pitchFamily="34" charset="0"/>
                <a:ea typeface="Tahoma" pitchFamily="34" charset="0"/>
                <a:cs typeface="Tahoma" pitchFamily="34" charset="0"/>
              </a:rPr>
              <a:t>,…</a:t>
            </a:r>
            <a:r>
              <a:rPr lang="en-US" sz="4000" dirty="0"/>
              <a:t/>
            </a:r>
            <a:br>
              <a:rPr lang="en-US" sz="4000" dirty="0"/>
            </a:br>
            <a:r>
              <a:rPr lang="en-US" sz="4000" dirty="0"/>
              <a:t>5</a:t>
            </a:r>
            <a:endParaRPr lang="ar-SA" sz="4000" dirty="0"/>
          </a:p>
        </p:txBody>
      </p:sp>
      <p:sp>
        <p:nvSpPr>
          <p:cNvPr id="4" name="Rectangle 3">
            <a:extLst>
              <a:ext uri="{FF2B5EF4-FFF2-40B4-BE49-F238E27FC236}">
                <a16:creationId xmlns:a16="http://schemas.microsoft.com/office/drawing/2014/main" id="{2D2DFBD9-76B6-4C61-97E8-54D04A991E34}"/>
              </a:ext>
            </a:extLst>
          </p:cNvPr>
          <p:cNvSpPr/>
          <p:nvPr/>
        </p:nvSpPr>
        <p:spPr>
          <a:xfrm>
            <a:off x="2209800" y="776528"/>
            <a:ext cx="4480520" cy="861774"/>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charset="0"/>
                <a:ea typeface="굴림" panose="020B0600000101010101" pitchFamily="34" charset="-127"/>
                <a:cs typeface="Arial" charset="0"/>
              </a:rPr>
              <a:t>Digital Communications</a:t>
            </a:r>
            <a:r>
              <a:rPr kumimoji="0" lang="en-US" sz="1800" b="0" i="0" u="none" strike="noStrike" kern="1200" cap="none" spc="0" normalizeH="0" baseline="0" noProof="0" dirty="0">
                <a:ln>
                  <a:noFill/>
                </a:ln>
                <a:solidFill>
                  <a:prstClr val="black"/>
                </a:solidFill>
                <a:effectLst/>
                <a:uLnTx/>
                <a:uFillTx/>
                <a:latin typeface="Arial" charset="0"/>
                <a:ea typeface="굴림" panose="020B0600000101010101" pitchFamily="34" charset="-127"/>
                <a:cs typeface="Arial" charset="0"/>
              </a:rPr>
              <a:t/>
            </a:r>
            <a:br>
              <a:rPr kumimoji="0" lang="en-US" sz="1800" b="0" i="0" u="none" strike="noStrike" kern="1200" cap="none" spc="0" normalizeH="0" baseline="0" noProof="0" dirty="0">
                <a:ln>
                  <a:noFill/>
                </a:ln>
                <a:solidFill>
                  <a:prstClr val="black"/>
                </a:solidFill>
                <a:effectLst/>
                <a:uLnTx/>
                <a:uFillTx/>
                <a:latin typeface="Arial" charset="0"/>
                <a:ea typeface="굴림" panose="020B0600000101010101" pitchFamily="34" charset="-127"/>
                <a:cs typeface="Arial" charset="0"/>
              </a:rPr>
            </a:br>
            <a:endParaRPr kumimoji="0" lang="en-US" sz="1800" b="0" i="0" u="none" strike="noStrike" kern="1200" cap="none" spc="0" normalizeH="0" baseline="0" noProof="0" dirty="0">
              <a:ln>
                <a:noFill/>
              </a:ln>
              <a:solidFill>
                <a:prstClr val="black"/>
              </a:solidFill>
              <a:effectLst/>
              <a:uLnTx/>
              <a:uFillTx/>
              <a:latin typeface="Arial" charset="0"/>
              <a:ea typeface="굴림" panose="020B0600000101010101" pitchFamily="34" charset="-127"/>
              <a:cs typeface="Arial" charset="0"/>
            </a:endParaRPr>
          </a:p>
        </p:txBody>
      </p:sp>
      <p:sp>
        <p:nvSpPr>
          <p:cNvPr id="5" name="Rectangle 4">
            <a:extLst>
              <a:ext uri="{FF2B5EF4-FFF2-40B4-BE49-F238E27FC236}">
                <a16:creationId xmlns:a16="http://schemas.microsoft.com/office/drawing/2014/main" id="{D9FBD657-063D-4B3A-BA01-855507DEB0BB}"/>
              </a:ext>
            </a:extLst>
          </p:cNvPr>
          <p:cNvSpPr/>
          <p:nvPr/>
        </p:nvSpPr>
        <p:spPr>
          <a:xfrm rot="19250267">
            <a:off x="6864647" y="1408370"/>
            <a:ext cx="1642804" cy="369332"/>
          </a:xfrm>
          <a:prstGeom prst="rect">
            <a:avLst/>
          </a:prstGeom>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rial" charset="0"/>
                <a:ea typeface="굴림" panose="020B0600000101010101" pitchFamily="34" charset="-127"/>
                <a:cs typeface="Arial" charset="0"/>
              </a:rPr>
              <a:t>DRAFT</a:t>
            </a:r>
          </a:p>
        </p:txBody>
      </p:sp>
      <p:sp>
        <p:nvSpPr>
          <p:cNvPr id="6" name="Slide Number Placeholder 5">
            <a:extLst>
              <a:ext uri="{FF2B5EF4-FFF2-40B4-BE49-F238E27FC236}">
                <a16:creationId xmlns:a16="http://schemas.microsoft.com/office/drawing/2014/main" id="{E4B3668E-E929-47C9-AC3D-1E77D9A414E6}"/>
              </a:ext>
            </a:extLst>
          </p:cNvPr>
          <p:cNvSpPr>
            <a:spLocks noGrp="1"/>
          </p:cNvSpPr>
          <p:nvPr>
            <p:ph type="sldNum" sz="quarter" idx="12"/>
          </p:nvPr>
        </p:nvSpPr>
        <p:spPr/>
        <p:txBody>
          <a:bodyPr/>
          <a:lstStyle/>
          <a:p>
            <a:pPr>
              <a:defRPr/>
            </a:pPr>
            <a:fld id="{B566319D-E6DA-485F-BC98-EE59022BE9FD}" type="slidenum">
              <a:rPr lang="ar-SA" smtClean="0"/>
              <a:pPr>
                <a:defRPr/>
              </a:pPr>
              <a:t>1</a:t>
            </a:fld>
            <a:endParaRPr lang="ar-SA"/>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normAutofit fontScale="90000"/>
          </a:bodyPr>
          <a:lstStyle/>
          <a:p>
            <a:r>
              <a:rPr lang="en-US" dirty="0"/>
              <a:t>Constellation diagram</a:t>
            </a:r>
          </a:p>
        </p:txBody>
      </p:sp>
      <p:sp>
        <p:nvSpPr>
          <p:cNvPr id="3" name="Content Placeholder 2"/>
          <p:cNvSpPr>
            <a:spLocks noGrp="1"/>
          </p:cNvSpPr>
          <p:nvPr>
            <p:ph idx="1"/>
          </p:nvPr>
        </p:nvSpPr>
        <p:spPr>
          <a:xfrm>
            <a:off x="457200" y="990600"/>
            <a:ext cx="8229600" cy="4525963"/>
          </a:xfrm>
        </p:spPr>
        <p:txBody>
          <a:bodyPr/>
          <a:lstStyle/>
          <a:p>
            <a:pPr lvl="0">
              <a:defRPr/>
            </a:pPr>
            <a:r>
              <a:rPr lang="en-US" dirty="0"/>
              <a:t>A constellation diagram helps us to define the </a:t>
            </a:r>
            <a:r>
              <a:rPr lang="en-US" b="1" dirty="0"/>
              <a:t>amplitude and phase </a:t>
            </a:r>
            <a:r>
              <a:rPr lang="en-US" dirty="0"/>
              <a:t>of a signal when we are using two carriers, one in quadrature of the other.</a:t>
            </a:r>
          </a:p>
          <a:p>
            <a:pPr lvl="0">
              <a:defRPr/>
            </a:pPr>
            <a:r>
              <a:rPr lang="en-US" dirty="0"/>
              <a:t>The X-axis represents the in-phase carrier and the Y-axis represents quadrature carrier.</a:t>
            </a:r>
          </a:p>
          <a:p>
            <a:endParaRPr lang="en-US" dirty="0"/>
          </a:p>
        </p:txBody>
      </p:sp>
      <p:pic>
        <p:nvPicPr>
          <p:cNvPr id="6" name="Picture 6"/>
          <p:cNvPicPr>
            <a:picLocks noChangeAspect="1" noChangeArrowheads="1"/>
          </p:cNvPicPr>
          <p:nvPr/>
        </p:nvPicPr>
        <p:blipFill>
          <a:blip r:embed="rId2"/>
          <a:srcRect/>
          <a:stretch>
            <a:fillRect/>
          </a:stretch>
        </p:blipFill>
        <p:spPr bwMode="auto">
          <a:xfrm>
            <a:off x="685800" y="4800600"/>
            <a:ext cx="2860675" cy="1863085"/>
          </a:xfrm>
          <a:prstGeom prst="rect">
            <a:avLst/>
          </a:prstGeom>
          <a:noFill/>
          <a:ln w="9525">
            <a:noFill/>
            <a:miter lim="800000"/>
            <a:headEnd/>
            <a:tailEnd/>
          </a:ln>
        </p:spPr>
      </p:pic>
      <p:sp>
        <p:nvSpPr>
          <p:cNvPr id="5" name="Slide Number Placeholder 4">
            <a:extLst>
              <a:ext uri="{FF2B5EF4-FFF2-40B4-BE49-F238E27FC236}">
                <a16:creationId xmlns:a16="http://schemas.microsoft.com/office/drawing/2014/main" id="{C6191A10-5480-4FF4-9276-25230EB9C36F}"/>
              </a:ext>
            </a:extLst>
          </p:cNvPr>
          <p:cNvSpPr>
            <a:spLocks noGrp="1"/>
          </p:cNvSpPr>
          <p:nvPr>
            <p:ph type="sldNum" sz="quarter" idx="12"/>
          </p:nvPr>
        </p:nvSpPr>
        <p:spPr/>
        <p:txBody>
          <a:bodyPr/>
          <a:lstStyle/>
          <a:p>
            <a:fld id="{B0D5A9A6-B89F-4EA0-AC06-CD245DF48C16}"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52" name="Line 10"/>
          <p:cNvSpPr>
            <a:spLocks noChangeShapeType="1"/>
          </p:cNvSpPr>
          <p:nvPr/>
        </p:nvSpPr>
        <p:spPr bwMode="auto">
          <a:xfrm>
            <a:off x="5508625" y="260350"/>
            <a:ext cx="0" cy="2808288"/>
          </a:xfrm>
          <a:prstGeom prst="line">
            <a:avLst/>
          </a:prstGeom>
          <a:noFill/>
          <a:ln w="9525">
            <a:solidFill>
              <a:schemeClr val="tx1"/>
            </a:solidFill>
            <a:round/>
            <a:headEnd/>
            <a:tailEnd/>
          </a:ln>
        </p:spPr>
        <p:txBody>
          <a:bodyPr/>
          <a:lstStyle/>
          <a:p>
            <a:endParaRPr lang="en-US"/>
          </a:p>
        </p:txBody>
      </p:sp>
      <p:sp>
        <p:nvSpPr>
          <p:cNvPr id="31759" name="Text Box 17"/>
          <p:cNvSpPr txBox="1">
            <a:spLocks noChangeArrowheads="1"/>
          </p:cNvSpPr>
          <p:nvPr/>
        </p:nvSpPr>
        <p:spPr bwMode="auto">
          <a:xfrm>
            <a:off x="6019800" y="4337050"/>
            <a:ext cx="2555875" cy="647700"/>
          </a:xfrm>
          <a:prstGeom prst="rect">
            <a:avLst/>
          </a:prstGeom>
          <a:noFill/>
          <a:ln w="28575">
            <a:solidFill>
              <a:srgbClr val="0000FF"/>
            </a:solidFill>
            <a:miter lim="800000"/>
            <a:headEnd/>
            <a:tailEnd/>
          </a:ln>
        </p:spPr>
        <p:txBody>
          <a:bodyPr wrap="square">
            <a:spAutoFit/>
          </a:bodyPr>
          <a:lstStyle/>
          <a:p>
            <a:pPr algn="ctr">
              <a:spcBef>
                <a:spcPct val="50000"/>
              </a:spcBef>
            </a:pPr>
            <a:r>
              <a:rPr lang="en-US" dirty="0">
                <a:latin typeface="Comic Sans MS" pitchFamily="66" charset="0"/>
              </a:rPr>
              <a:t>Fig. constellation diagram</a:t>
            </a:r>
          </a:p>
        </p:txBody>
      </p:sp>
      <p:sp>
        <p:nvSpPr>
          <p:cNvPr id="31767" name="Text Box 25"/>
          <p:cNvSpPr txBox="1">
            <a:spLocks noChangeArrowheads="1"/>
          </p:cNvSpPr>
          <p:nvPr/>
        </p:nvSpPr>
        <p:spPr bwMode="auto">
          <a:xfrm>
            <a:off x="838200" y="3962400"/>
            <a:ext cx="2952750" cy="374650"/>
          </a:xfrm>
          <a:prstGeom prst="rect">
            <a:avLst/>
          </a:prstGeom>
          <a:noFill/>
          <a:ln w="38100">
            <a:solidFill>
              <a:srgbClr val="0000FF"/>
            </a:solidFill>
            <a:miter lim="800000"/>
            <a:headEnd/>
            <a:tailEnd/>
          </a:ln>
        </p:spPr>
        <p:txBody>
          <a:bodyPr>
            <a:spAutoFit/>
          </a:bodyPr>
          <a:lstStyle/>
          <a:p>
            <a:pPr algn="ctr">
              <a:spcBef>
                <a:spcPct val="50000"/>
              </a:spcBef>
            </a:pPr>
            <a:r>
              <a:rPr lang="en-US" sz="1600">
                <a:latin typeface="Comic Sans MS" pitchFamily="66" charset="0"/>
              </a:rPr>
              <a:t>Fig. phasor diagram </a:t>
            </a:r>
          </a:p>
        </p:txBody>
      </p:sp>
      <p:sp>
        <p:nvSpPr>
          <p:cNvPr id="31768" name="Text Box 26"/>
          <p:cNvSpPr txBox="1">
            <a:spLocks noChangeArrowheads="1"/>
          </p:cNvSpPr>
          <p:nvPr/>
        </p:nvSpPr>
        <p:spPr bwMode="auto">
          <a:xfrm>
            <a:off x="152400" y="4487734"/>
            <a:ext cx="3863975" cy="461665"/>
          </a:xfrm>
          <a:prstGeom prst="rect">
            <a:avLst/>
          </a:prstGeom>
          <a:noFill/>
          <a:ln w="9525">
            <a:noFill/>
            <a:miter lim="800000"/>
            <a:headEnd/>
            <a:tailEnd/>
          </a:ln>
        </p:spPr>
        <p:txBody>
          <a:bodyPr wrap="square">
            <a:spAutoFit/>
          </a:bodyPr>
          <a:lstStyle/>
          <a:p>
            <a:pPr>
              <a:spcBef>
                <a:spcPct val="50000"/>
              </a:spcBef>
            </a:pPr>
            <a:r>
              <a:rPr lang="en-US" sz="2400" dirty="0">
                <a:solidFill>
                  <a:srgbClr val="FF3300"/>
                </a:solidFill>
                <a:latin typeface="Comic Sans MS" pitchFamily="66" charset="0"/>
              </a:rPr>
              <a:t>All have same amplitude                  </a:t>
            </a:r>
          </a:p>
        </p:txBody>
      </p:sp>
      <p:pic>
        <p:nvPicPr>
          <p:cNvPr id="2" name="Picture 1">
            <a:extLst>
              <a:ext uri="{FF2B5EF4-FFF2-40B4-BE49-F238E27FC236}">
                <a16:creationId xmlns:a16="http://schemas.microsoft.com/office/drawing/2014/main" id="{1AC6AA03-B10F-4666-AFEF-236A05685157}"/>
              </a:ext>
            </a:extLst>
          </p:cNvPr>
          <p:cNvPicPr>
            <a:picLocks noChangeAspect="1"/>
          </p:cNvPicPr>
          <p:nvPr/>
        </p:nvPicPr>
        <p:blipFill>
          <a:blip r:embed="rId2"/>
          <a:stretch>
            <a:fillRect/>
          </a:stretch>
        </p:blipFill>
        <p:spPr>
          <a:xfrm>
            <a:off x="607594" y="200246"/>
            <a:ext cx="4283681" cy="3228754"/>
          </a:xfrm>
          <a:prstGeom prst="rect">
            <a:avLst/>
          </a:prstGeom>
        </p:spPr>
      </p:pic>
      <p:pic>
        <p:nvPicPr>
          <p:cNvPr id="3" name="Picture 2">
            <a:extLst>
              <a:ext uri="{FF2B5EF4-FFF2-40B4-BE49-F238E27FC236}">
                <a16:creationId xmlns:a16="http://schemas.microsoft.com/office/drawing/2014/main" id="{E8D5531E-A191-4AC3-A201-75A257A76FE8}"/>
              </a:ext>
            </a:extLst>
          </p:cNvPr>
          <p:cNvPicPr>
            <a:picLocks noChangeAspect="1"/>
          </p:cNvPicPr>
          <p:nvPr/>
        </p:nvPicPr>
        <p:blipFill>
          <a:blip r:embed="rId3"/>
          <a:stretch>
            <a:fillRect/>
          </a:stretch>
        </p:blipFill>
        <p:spPr>
          <a:xfrm>
            <a:off x="5181600" y="632283"/>
            <a:ext cx="3791385" cy="3187737"/>
          </a:xfrm>
          <a:prstGeom prst="rect">
            <a:avLst/>
          </a:prstGeom>
        </p:spPr>
      </p:pic>
      <p:pic>
        <p:nvPicPr>
          <p:cNvPr id="9" name="Picture 8">
            <a:extLst>
              <a:ext uri="{FF2B5EF4-FFF2-40B4-BE49-F238E27FC236}">
                <a16:creationId xmlns:a16="http://schemas.microsoft.com/office/drawing/2014/main" id="{AF72DDFE-FB95-4FA3-82DB-0EF3FD871D0F}"/>
              </a:ext>
            </a:extLst>
          </p:cNvPr>
          <p:cNvPicPr>
            <a:picLocks noChangeAspect="1"/>
          </p:cNvPicPr>
          <p:nvPr/>
        </p:nvPicPr>
        <p:blipFill>
          <a:blip r:embed="rId4"/>
          <a:stretch>
            <a:fillRect/>
          </a:stretch>
        </p:blipFill>
        <p:spPr>
          <a:xfrm>
            <a:off x="182564" y="5111867"/>
            <a:ext cx="4816474" cy="1336425"/>
          </a:xfrm>
          <a:prstGeom prst="rect">
            <a:avLst/>
          </a:prstGeom>
        </p:spPr>
      </p:pic>
      <p:sp>
        <p:nvSpPr>
          <p:cNvPr id="10" name="Text Box 29">
            <a:extLst>
              <a:ext uri="{FF2B5EF4-FFF2-40B4-BE49-F238E27FC236}">
                <a16:creationId xmlns:a16="http://schemas.microsoft.com/office/drawing/2014/main" id="{B9C9FB56-DF1A-47B8-A60A-F16BCB111E6B}"/>
              </a:ext>
            </a:extLst>
          </p:cNvPr>
          <p:cNvSpPr txBox="1">
            <a:spLocks noChangeArrowheads="1"/>
          </p:cNvSpPr>
          <p:nvPr/>
        </p:nvSpPr>
        <p:spPr bwMode="auto">
          <a:xfrm>
            <a:off x="811491" y="6477000"/>
            <a:ext cx="4816474" cy="338554"/>
          </a:xfrm>
          <a:prstGeom prst="rect">
            <a:avLst/>
          </a:prstGeom>
          <a:noFill/>
          <a:ln w="38100">
            <a:solidFill>
              <a:schemeClr val="tx1"/>
            </a:solidFill>
            <a:miter lim="800000"/>
            <a:headEnd/>
            <a:tailEnd/>
          </a:ln>
        </p:spPr>
        <p:txBody>
          <a:bodyPr wrap="square">
            <a:spAutoFit/>
          </a:bodyPr>
          <a:lstStyle/>
          <a:p>
            <a:pPr>
              <a:spcBef>
                <a:spcPct val="50000"/>
              </a:spcBef>
            </a:pPr>
            <a:r>
              <a:rPr lang="en-US" sz="1300" dirty="0">
                <a:solidFill>
                  <a:srgbClr val="800000"/>
                </a:solidFill>
                <a:latin typeface="Times New Roman" panose="02020603050405020304" pitchFamily="18" charset="0"/>
                <a:cs typeface="Times New Roman" panose="02020603050405020304" pitchFamily="18" charset="0"/>
              </a:rPr>
              <a:t>Fig. output phases –versus-time relation ship for a </a:t>
            </a:r>
            <a:r>
              <a:rPr lang="en-US" sz="1600" b="1" dirty="0">
                <a:solidFill>
                  <a:srgbClr val="800000"/>
                </a:solidFill>
                <a:latin typeface="Times New Roman" panose="02020603050405020304" pitchFamily="18" charset="0"/>
                <a:cs typeface="Times New Roman" panose="02020603050405020304" pitchFamily="18" charset="0"/>
              </a:rPr>
              <a:t>QPSK</a:t>
            </a:r>
            <a:r>
              <a:rPr lang="en-US" sz="1300" dirty="0">
                <a:solidFill>
                  <a:srgbClr val="800000"/>
                </a:solidFill>
                <a:latin typeface="Times New Roman" panose="02020603050405020304" pitchFamily="18" charset="0"/>
                <a:cs typeface="Times New Roman" panose="02020603050405020304" pitchFamily="18" charset="0"/>
              </a:rPr>
              <a:t> modulator </a:t>
            </a:r>
          </a:p>
        </p:txBody>
      </p:sp>
      <p:sp>
        <p:nvSpPr>
          <p:cNvPr id="4" name="Slide Number Placeholder 3">
            <a:extLst>
              <a:ext uri="{FF2B5EF4-FFF2-40B4-BE49-F238E27FC236}">
                <a16:creationId xmlns:a16="http://schemas.microsoft.com/office/drawing/2014/main" id="{88C1EA66-E9F4-40D9-8274-04532CFAC170}"/>
              </a:ext>
            </a:extLst>
          </p:cNvPr>
          <p:cNvSpPr>
            <a:spLocks noGrp="1"/>
          </p:cNvSpPr>
          <p:nvPr>
            <p:ph type="sldNum" sz="quarter" idx="12"/>
          </p:nvPr>
        </p:nvSpPr>
        <p:spPr/>
        <p:txBody>
          <a:bodyPr/>
          <a:lstStyle/>
          <a:p>
            <a:fld id="{B0D5A9A6-B89F-4EA0-AC06-CD245DF48C16}"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Line 2">
            <a:extLst>
              <a:ext uri="{FF2B5EF4-FFF2-40B4-BE49-F238E27FC236}">
                <a16:creationId xmlns:a16="http://schemas.microsoft.com/office/drawing/2014/main" id="{4A6DAF77-0B88-4580-B992-E5CE28E6A5F2}"/>
              </a:ext>
            </a:extLst>
          </p:cNvPr>
          <p:cNvSpPr>
            <a:spLocks noChangeShapeType="1"/>
          </p:cNvSpPr>
          <p:nvPr/>
        </p:nvSpPr>
        <p:spPr bwMode="auto">
          <a:xfrm>
            <a:off x="152400" y="533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4" name="Line 3">
            <a:extLst>
              <a:ext uri="{FF2B5EF4-FFF2-40B4-BE49-F238E27FC236}">
                <a16:creationId xmlns:a16="http://schemas.microsoft.com/office/drawing/2014/main" id="{751C4EE9-867E-4BAC-9ABE-0367ACBAC036}"/>
              </a:ext>
            </a:extLst>
          </p:cNvPr>
          <p:cNvSpPr>
            <a:spLocks noChangeShapeType="1"/>
          </p:cNvSpPr>
          <p:nvPr/>
        </p:nvSpPr>
        <p:spPr bwMode="auto">
          <a:xfrm>
            <a:off x="152400" y="13716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805" name="Text Box 4">
            <a:extLst>
              <a:ext uri="{FF2B5EF4-FFF2-40B4-BE49-F238E27FC236}">
                <a16:creationId xmlns:a16="http://schemas.microsoft.com/office/drawing/2014/main" id="{3423AF55-592D-48FA-B2CF-8999995CA68C}"/>
              </a:ext>
            </a:extLst>
          </p:cNvPr>
          <p:cNvSpPr txBox="1">
            <a:spLocks noChangeArrowheads="1"/>
          </p:cNvSpPr>
          <p:nvPr/>
        </p:nvSpPr>
        <p:spPr bwMode="auto">
          <a:xfrm>
            <a:off x="304800" y="762000"/>
            <a:ext cx="5308697"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Constellation diagrams for some QAMs</a:t>
            </a:r>
          </a:p>
        </p:txBody>
      </p:sp>
      <p:sp>
        <p:nvSpPr>
          <p:cNvPr id="76806" name="Line 5">
            <a:extLst>
              <a:ext uri="{FF2B5EF4-FFF2-40B4-BE49-F238E27FC236}">
                <a16:creationId xmlns:a16="http://schemas.microsoft.com/office/drawing/2014/main" id="{AA2D7A1F-2B91-4AC0-83B3-90531C00B9A4}"/>
              </a:ext>
            </a:extLst>
          </p:cNvPr>
          <p:cNvSpPr>
            <a:spLocks noChangeShapeType="1"/>
          </p:cNvSpPr>
          <p:nvPr/>
        </p:nvSpPr>
        <p:spPr bwMode="auto">
          <a:xfrm>
            <a:off x="152400" y="62484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76807" name="Picture 6">
            <a:extLst>
              <a:ext uri="{FF2B5EF4-FFF2-40B4-BE49-F238E27FC236}">
                <a16:creationId xmlns:a16="http://schemas.microsoft.com/office/drawing/2014/main" id="{6AB74531-CF36-44F8-B66B-FA79A52814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714625"/>
            <a:ext cx="8610600" cy="1836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898041B9-B65B-4B70-A8A8-ACACE55EF55E}"/>
              </a:ext>
            </a:extLst>
          </p:cNvPr>
          <p:cNvSpPr>
            <a:spLocks noGrp="1"/>
          </p:cNvSpPr>
          <p:nvPr>
            <p:ph type="sldNum" sz="quarter" idx="12"/>
          </p:nvPr>
        </p:nvSpPr>
        <p:spPr/>
        <p:txBody>
          <a:bodyPr/>
          <a:lstStyle/>
          <a:p>
            <a:fld id="{B0D5A9A6-B89F-4EA0-AC06-CD245DF48C16}"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A077-851E-4798-AFD1-E210F04D3310}"/>
              </a:ext>
            </a:extLst>
          </p:cNvPr>
          <p:cNvSpPr>
            <a:spLocks noGrp="1"/>
          </p:cNvSpPr>
          <p:nvPr>
            <p:ph type="title"/>
          </p:nvPr>
        </p:nvSpPr>
        <p:spPr/>
        <p:txBody>
          <a:bodyPr/>
          <a:lstStyle/>
          <a:p>
            <a:endParaRPr lang="en-GB"/>
          </a:p>
        </p:txBody>
      </p:sp>
      <p:sp>
        <p:nvSpPr>
          <p:cNvPr id="5" name="Text Box 4">
            <a:extLst>
              <a:ext uri="{FF2B5EF4-FFF2-40B4-BE49-F238E27FC236}">
                <a16:creationId xmlns:a16="http://schemas.microsoft.com/office/drawing/2014/main" id="{0D0834D5-EB5F-46A1-8264-2CDA2716512A}"/>
              </a:ext>
            </a:extLst>
          </p:cNvPr>
          <p:cNvSpPr txBox="1">
            <a:spLocks noGrp="1" noChangeArrowheads="1"/>
          </p:cNvSpPr>
          <p:nvPr>
            <p:ph idx="1"/>
          </p:nvPr>
        </p:nvSpPr>
        <p:spPr bwMode="auto">
          <a:xfrm>
            <a:off x="457200" y="1600200"/>
            <a:ext cx="8229600" cy="2062103"/>
          </a:xfrm>
          <a:prstGeom prst="rect">
            <a:avLst/>
          </a:prstGeom>
          <a:noFill/>
          <a:ln w="9525">
            <a:noFill/>
            <a:miter lim="800000"/>
            <a:headEnd/>
            <a:tailEnd/>
          </a:ln>
        </p:spPr>
        <p:txBody>
          <a:bodyPr>
            <a:spAutoFit/>
          </a:bodyPr>
          <a:lstStyle/>
          <a:p>
            <a:pPr marL="0" indent="0" rtl="0">
              <a:spcBef>
                <a:spcPct val="50000"/>
              </a:spcBef>
              <a:buNone/>
            </a:pPr>
            <a:r>
              <a:rPr lang="en-US" sz="2400" b="1" u="sng" dirty="0"/>
              <a:t>Notes on QPSK</a:t>
            </a:r>
          </a:p>
          <a:p>
            <a:pPr marL="0" indent="0" rtl="0">
              <a:spcBef>
                <a:spcPct val="50000"/>
              </a:spcBef>
              <a:buNone/>
            </a:pPr>
            <a:r>
              <a:rPr lang="en-US" sz="2400" dirty="0"/>
              <a:t>1) All QPSK outputs have the same amplitude.</a:t>
            </a:r>
          </a:p>
          <a:p>
            <a:pPr marL="0" indent="0" rtl="0">
              <a:spcBef>
                <a:spcPct val="50000"/>
              </a:spcBef>
              <a:buNone/>
            </a:pPr>
            <a:r>
              <a:rPr lang="en-US" sz="2400" dirty="0"/>
              <a:t>2) angular separation between any two adjacent phasors in QPSK is 90 degree then </a:t>
            </a:r>
            <a:r>
              <a:rPr lang="en-US" sz="2400" b="1" dirty="0"/>
              <a:t>we </a:t>
            </a:r>
            <a:r>
              <a:rPr lang="en-US" sz="2400" b="1" i="1" dirty="0">
                <a:solidFill>
                  <a:schemeClr val="tx2">
                    <a:lumMod val="60000"/>
                    <a:lumOff val="40000"/>
                  </a:schemeClr>
                </a:solidFill>
              </a:rPr>
              <a:t>can correct up to </a:t>
            </a:r>
            <a:r>
              <a:rPr lang="en-US" b="1" i="1" dirty="0">
                <a:solidFill>
                  <a:schemeClr val="tx2">
                    <a:lumMod val="60000"/>
                    <a:lumOff val="40000"/>
                  </a:schemeClr>
                </a:solidFill>
              </a:rPr>
              <a:t>± 45</a:t>
            </a:r>
            <a:r>
              <a:rPr lang="en-US" sz="2400" b="1" i="1" dirty="0">
                <a:solidFill>
                  <a:schemeClr val="tx2">
                    <a:lumMod val="60000"/>
                    <a:lumOff val="40000"/>
                  </a:schemeClr>
                </a:solidFill>
              </a:rPr>
              <a:t> shift in phase   </a:t>
            </a:r>
          </a:p>
        </p:txBody>
      </p:sp>
      <p:pic>
        <p:nvPicPr>
          <p:cNvPr id="6" name="Picture 5">
            <a:extLst>
              <a:ext uri="{FF2B5EF4-FFF2-40B4-BE49-F238E27FC236}">
                <a16:creationId xmlns:a16="http://schemas.microsoft.com/office/drawing/2014/main" id="{EDF55B00-1081-4651-A7AF-F55919D5E9CB}"/>
              </a:ext>
            </a:extLst>
          </p:cNvPr>
          <p:cNvPicPr>
            <a:picLocks noChangeAspect="1"/>
          </p:cNvPicPr>
          <p:nvPr/>
        </p:nvPicPr>
        <p:blipFill>
          <a:blip r:embed="rId2"/>
          <a:stretch>
            <a:fillRect/>
          </a:stretch>
        </p:blipFill>
        <p:spPr>
          <a:xfrm>
            <a:off x="2209800" y="3786729"/>
            <a:ext cx="3298161" cy="2485935"/>
          </a:xfrm>
          <a:prstGeom prst="rect">
            <a:avLst/>
          </a:prstGeom>
        </p:spPr>
      </p:pic>
      <p:sp>
        <p:nvSpPr>
          <p:cNvPr id="3" name="Slide Number Placeholder 2">
            <a:extLst>
              <a:ext uri="{FF2B5EF4-FFF2-40B4-BE49-F238E27FC236}">
                <a16:creationId xmlns:a16="http://schemas.microsoft.com/office/drawing/2014/main" id="{2D33E70E-772C-46BE-8DEC-667D76F34AD1}"/>
              </a:ext>
            </a:extLst>
          </p:cNvPr>
          <p:cNvSpPr>
            <a:spLocks noGrp="1"/>
          </p:cNvSpPr>
          <p:nvPr>
            <p:ph type="sldNum" sz="quarter" idx="12"/>
          </p:nvPr>
        </p:nvSpPr>
        <p:spPr/>
        <p:txBody>
          <a:bodyPr/>
          <a:lstStyle/>
          <a:p>
            <a:fld id="{B0D5A9A6-B89F-4EA0-AC06-CD245DF48C16}" type="slidenum">
              <a:rPr lang="en-US" smtClean="0"/>
              <a:pPr/>
              <a:t>13</a:t>
            </a:fld>
            <a:endParaRPr lang="en-US"/>
          </a:p>
        </p:txBody>
      </p:sp>
    </p:spTree>
    <p:extLst>
      <p:ext uri="{BB962C8B-B14F-4D97-AF65-F5344CB8AC3E}">
        <p14:creationId xmlns:p14="http://schemas.microsoft.com/office/powerpoint/2010/main" val="896478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4"/>
          <p:cNvSpPr txBox="1">
            <a:spLocks noChangeArrowheads="1"/>
          </p:cNvSpPr>
          <p:nvPr/>
        </p:nvSpPr>
        <p:spPr bwMode="auto">
          <a:xfrm>
            <a:off x="1143003" y="404813"/>
            <a:ext cx="6021385" cy="830997"/>
          </a:xfrm>
          <a:prstGeom prst="rect">
            <a:avLst/>
          </a:prstGeom>
          <a:noFill/>
          <a:ln w="28575">
            <a:solidFill>
              <a:srgbClr val="996600"/>
            </a:solidFill>
            <a:miter lim="800000"/>
            <a:headEnd/>
            <a:tailEnd/>
          </a:ln>
        </p:spPr>
        <p:txBody>
          <a:bodyPr wrap="square">
            <a:spAutoFit/>
          </a:bodyPr>
          <a:lstStyle/>
          <a:p>
            <a:pPr algn="ctr">
              <a:spcBef>
                <a:spcPct val="50000"/>
              </a:spcBef>
            </a:pPr>
            <a:r>
              <a:rPr lang="en-US" sz="2400" b="1" dirty="0">
                <a:latin typeface="Tahoma" panose="020B0604030504040204" pitchFamily="34" charset="0"/>
                <a:ea typeface="Tahoma" panose="020B0604030504040204" pitchFamily="34" charset="0"/>
                <a:cs typeface="Tahoma" panose="020B0604030504040204" pitchFamily="34" charset="0"/>
              </a:rPr>
              <a:t>Bandwidth Consideration for QPSK (option 2)</a:t>
            </a:r>
          </a:p>
        </p:txBody>
      </p:sp>
      <p:sp>
        <p:nvSpPr>
          <p:cNvPr id="33795" name="Text Box 5"/>
          <p:cNvSpPr txBox="1">
            <a:spLocks noChangeArrowheads="1"/>
          </p:cNvSpPr>
          <p:nvPr/>
        </p:nvSpPr>
        <p:spPr bwMode="auto">
          <a:xfrm>
            <a:off x="539750" y="1225256"/>
            <a:ext cx="8064500" cy="1192213"/>
          </a:xfrm>
          <a:prstGeom prst="rect">
            <a:avLst/>
          </a:prstGeom>
          <a:noFill/>
          <a:ln w="9525">
            <a:noFill/>
            <a:miter lim="800000"/>
            <a:headEnd/>
            <a:tailEnd/>
          </a:ln>
        </p:spPr>
        <p:txBody>
          <a:bodyPr>
            <a:spAutoFit/>
          </a:bodyPr>
          <a:lstStyle/>
          <a:p>
            <a:pPr>
              <a:spcBef>
                <a:spcPct val="50000"/>
              </a:spcBef>
            </a:pPr>
            <a:r>
              <a:rPr lang="en-US" sz="1800" dirty="0">
                <a:latin typeface="Comic Sans MS" pitchFamily="66" charset="0"/>
              </a:rPr>
              <a:t>                                            I-</a:t>
            </a:r>
            <a:r>
              <a:rPr lang="en-US" sz="1800" dirty="0" err="1">
                <a:latin typeface="Comic Sans MS" pitchFamily="66" charset="0"/>
              </a:rPr>
              <a:t>ch</a:t>
            </a:r>
            <a:r>
              <a:rPr lang="en-US" sz="1800" dirty="0">
                <a:latin typeface="Comic Sans MS" pitchFamily="66" charset="0"/>
              </a:rPr>
              <a:t>       f</a:t>
            </a:r>
            <a:r>
              <a:rPr lang="en-US" sz="1200" b="1" dirty="0">
                <a:latin typeface="Comic Sans MS" pitchFamily="66" charset="0"/>
              </a:rPr>
              <a:t>b</a:t>
            </a:r>
            <a:r>
              <a:rPr lang="en-US" sz="1800" dirty="0">
                <a:latin typeface="Comic Sans MS" pitchFamily="66" charset="0"/>
              </a:rPr>
              <a:t>/2  &amp;  </a:t>
            </a:r>
            <a:r>
              <a:rPr lang="en-US" sz="1800" dirty="0" err="1">
                <a:latin typeface="Comic Sans MS" pitchFamily="66" charset="0"/>
              </a:rPr>
              <a:t>T</a:t>
            </a:r>
            <a:r>
              <a:rPr lang="en-US" sz="1000" b="1" dirty="0" err="1">
                <a:latin typeface="Comic Sans MS" pitchFamily="66" charset="0"/>
              </a:rPr>
              <a:t>bI</a:t>
            </a:r>
            <a:r>
              <a:rPr lang="en-US" sz="1800" dirty="0">
                <a:latin typeface="Comic Sans MS" pitchFamily="66" charset="0"/>
              </a:rPr>
              <a:t> =2T</a:t>
            </a:r>
            <a:r>
              <a:rPr lang="en-US" sz="1000" b="1" dirty="0">
                <a:latin typeface="Comic Sans MS" pitchFamily="66" charset="0"/>
              </a:rPr>
              <a:t>b</a:t>
            </a:r>
            <a:r>
              <a:rPr lang="en-US" sz="1800" dirty="0">
                <a:latin typeface="Comic Sans MS" pitchFamily="66" charset="0"/>
              </a:rPr>
              <a:t> </a:t>
            </a:r>
          </a:p>
          <a:p>
            <a:pPr>
              <a:spcBef>
                <a:spcPct val="50000"/>
              </a:spcBef>
            </a:pPr>
            <a:r>
              <a:rPr lang="en-US" sz="1800" dirty="0">
                <a:latin typeface="Comic Sans MS" pitchFamily="66" charset="0"/>
              </a:rPr>
              <a:t> input data </a:t>
            </a:r>
            <a:r>
              <a:rPr lang="en-US" sz="1800" dirty="0" err="1">
                <a:latin typeface="Comic Sans MS" pitchFamily="66" charset="0"/>
              </a:rPr>
              <a:t>f</a:t>
            </a:r>
            <a:r>
              <a:rPr lang="en-US" sz="1200" b="1" dirty="0" err="1">
                <a:latin typeface="Comic Sans MS" pitchFamily="66" charset="0"/>
              </a:rPr>
              <a:t>b</a:t>
            </a:r>
            <a:r>
              <a:rPr lang="en-US" sz="1800" dirty="0">
                <a:latin typeface="Comic Sans MS" pitchFamily="66" charset="0"/>
              </a:rPr>
              <a:t>  b/s </a:t>
            </a:r>
          </a:p>
          <a:p>
            <a:pPr>
              <a:spcBef>
                <a:spcPct val="50000"/>
              </a:spcBef>
            </a:pPr>
            <a:r>
              <a:rPr lang="en-US" sz="1800" dirty="0">
                <a:latin typeface="Comic Sans MS" pitchFamily="66" charset="0"/>
              </a:rPr>
              <a:t>                                           Q-</a:t>
            </a:r>
            <a:r>
              <a:rPr lang="en-US" sz="1800" dirty="0" err="1">
                <a:latin typeface="Comic Sans MS" pitchFamily="66" charset="0"/>
              </a:rPr>
              <a:t>ch</a:t>
            </a:r>
            <a:r>
              <a:rPr lang="en-US" sz="1800" dirty="0">
                <a:latin typeface="Comic Sans MS" pitchFamily="66" charset="0"/>
              </a:rPr>
              <a:t>      f</a:t>
            </a:r>
            <a:r>
              <a:rPr lang="en-US" sz="1200" b="1" dirty="0">
                <a:latin typeface="Comic Sans MS" pitchFamily="66" charset="0"/>
              </a:rPr>
              <a:t>b</a:t>
            </a:r>
            <a:r>
              <a:rPr lang="en-US" sz="1800" dirty="0">
                <a:latin typeface="Comic Sans MS" pitchFamily="66" charset="0"/>
              </a:rPr>
              <a:t>/2   &amp;  </a:t>
            </a:r>
            <a:r>
              <a:rPr lang="en-US" sz="1800" dirty="0" err="1">
                <a:latin typeface="Comic Sans MS" pitchFamily="66" charset="0"/>
              </a:rPr>
              <a:t>T</a:t>
            </a:r>
            <a:r>
              <a:rPr lang="en-US" sz="1200" b="1" dirty="0" err="1">
                <a:latin typeface="Comic Sans MS" pitchFamily="66" charset="0"/>
              </a:rPr>
              <a:t>bQ</a:t>
            </a:r>
            <a:r>
              <a:rPr lang="en-US" sz="1800" dirty="0">
                <a:latin typeface="Comic Sans MS" pitchFamily="66" charset="0"/>
              </a:rPr>
              <a:t> =2T</a:t>
            </a:r>
            <a:r>
              <a:rPr lang="en-US" sz="1200" b="1" dirty="0">
                <a:latin typeface="Comic Sans MS" pitchFamily="66" charset="0"/>
              </a:rPr>
              <a:t>b</a:t>
            </a:r>
            <a:r>
              <a:rPr lang="en-US" sz="1800" dirty="0">
                <a:latin typeface="Comic Sans MS" pitchFamily="66" charset="0"/>
              </a:rPr>
              <a:t> </a:t>
            </a:r>
          </a:p>
        </p:txBody>
      </p:sp>
      <p:sp>
        <p:nvSpPr>
          <p:cNvPr id="33796" name="Line 6"/>
          <p:cNvSpPr>
            <a:spLocks noChangeShapeType="1"/>
          </p:cNvSpPr>
          <p:nvPr/>
        </p:nvSpPr>
        <p:spPr bwMode="auto">
          <a:xfrm>
            <a:off x="2771775" y="1844675"/>
            <a:ext cx="360363" cy="0"/>
          </a:xfrm>
          <a:prstGeom prst="line">
            <a:avLst/>
          </a:prstGeom>
          <a:noFill/>
          <a:ln w="19050">
            <a:solidFill>
              <a:schemeClr val="tx1"/>
            </a:solidFill>
            <a:round/>
            <a:headEnd/>
            <a:tailEnd/>
          </a:ln>
        </p:spPr>
        <p:txBody>
          <a:bodyPr/>
          <a:lstStyle/>
          <a:p>
            <a:endParaRPr lang="en-US"/>
          </a:p>
        </p:txBody>
      </p:sp>
      <p:sp>
        <p:nvSpPr>
          <p:cNvPr id="33797" name="Line 7"/>
          <p:cNvSpPr>
            <a:spLocks noChangeShapeType="1"/>
          </p:cNvSpPr>
          <p:nvPr/>
        </p:nvSpPr>
        <p:spPr bwMode="auto">
          <a:xfrm>
            <a:off x="3132138" y="1412875"/>
            <a:ext cx="0" cy="863600"/>
          </a:xfrm>
          <a:prstGeom prst="line">
            <a:avLst/>
          </a:prstGeom>
          <a:noFill/>
          <a:ln w="19050">
            <a:solidFill>
              <a:schemeClr val="tx1"/>
            </a:solidFill>
            <a:round/>
            <a:headEnd/>
            <a:tailEnd/>
          </a:ln>
        </p:spPr>
        <p:txBody>
          <a:bodyPr/>
          <a:lstStyle/>
          <a:p>
            <a:endParaRPr lang="en-US"/>
          </a:p>
        </p:txBody>
      </p:sp>
      <p:sp>
        <p:nvSpPr>
          <p:cNvPr id="33798" name="Line 8"/>
          <p:cNvSpPr>
            <a:spLocks noChangeShapeType="1"/>
          </p:cNvSpPr>
          <p:nvPr/>
        </p:nvSpPr>
        <p:spPr bwMode="auto">
          <a:xfrm>
            <a:off x="3132138" y="1412875"/>
            <a:ext cx="503237" cy="0"/>
          </a:xfrm>
          <a:prstGeom prst="line">
            <a:avLst/>
          </a:prstGeom>
          <a:noFill/>
          <a:ln w="19050">
            <a:solidFill>
              <a:schemeClr val="tx1"/>
            </a:solidFill>
            <a:round/>
            <a:headEnd/>
            <a:tailEnd type="triangle" w="med" len="med"/>
          </a:ln>
        </p:spPr>
        <p:txBody>
          <a:bodyPr/>
          <a:lstStyle/>
          <a:p>
            <a:endParaRPr lang="en-US"/>
          </a:p>
        </p:txBody>
      </p:sp>
      <p:sp>
        <p:nvSpPr>
          <p:cNvPr id="33799" name="Line 9"/>
          <p:cNvSpPr>
            <a:spLocks noChangeShapeType="1"/>
          </p:cNvSpPr>
          <p:nvPr/>
        </p:nvSpPr>
        <p:spPr bwMode="auto">
          <a:xfrm>
            <a:off x="3132138" y="2276475"/>
            <a:ext cx="503237" cy="0"/>
          </a:xfrm>
          <a:prstGeom prst="line">
            <a:avLst/>
          </a:prstGeom>
          <a:noFill/>
          <a:ln w="19050">
            <a:solidFill>
              <a:schemeClr val="tx1"/>
            </a:solidFill>
            <a:round/>
            <a:headEnd/>
            <a:tailEnd type="triangle" w="med" len="med"/>
          </a:ln>
        </p:spPr>
        <p:txBody>
          <a:bodyPr/>
          <a:lstStyle/>
          <a:p>
            <a:endParaRPr lang="en-US"/>
          </a:p>
        </p:txBody>
      </p:sp>
      <p:sp>
        <p:nvSpPr>
          <p:cNvPr id="33800" name="Text Box 10"/>
          <p:cNvSpPr txBox="1">
            <a:spLocks noChangeArrowheads="1"/>
          </p:cNvSpPr>
          <p:nvPr/>
        </p:nvSpPr>
        <p:spPr bwMode="auto">
          <a:xfrm>
            <a:off x="6659563" y="1196975"/>
            <a:ext cx="1657350" cy="646331"/>
          </a:xfrm>
          <a:prstGeom prst="rect">
            <a:avLst/>
          </a:prstGeom>
          <a:noFill/>
          <a:ln w="19050">
            <a:solidFill>
              <a:srgbClr val="FF3300"/>
            </a:solidFill>
            <a:miter lim="800000"/>
            <a:headEnd/>
            <a:tailEnd/>
          </a:ln>
        </p:spPr>
        <p:txBody>
          <a:bodyPr>
            <a:spAutoFit/>
          </a:bodyPr>
          <a:lstStyle/>
          <a:p>
            <a:pPr algn="ctr">
              <a:spcBef>
                <a:spcPct val="50000"/>
              </a:spcBef>
            </a:pPr>
            <a:r>
              <a:rPr lang="en-US" dirty="0">
                <a:latin typeface="Comic Sans MS" pitchFamily="66" charset="0"/>
              </a:rPr>
              <a:t>Stretching bit </a:t>
            </a:r>
          </a:p>
        </p:txBody>
      </p:sp>
      <p:sp>
        <p:nvSpPr>
          <p:cNvPr id="33801" name="Line 12"/>
          <p:cNvSpPr>
            <a:spLocks noChangeShapeType="1"/>
          </p:cNvSpPr>
          <p:nvPr/>
        </p:nvSpPr>
        <p:spPr bwMode="auto">
          <a:xfrm>
            <a:off x="4500563" y="1125538"/>
            <a:ext cx="0" cy="1295400"/>
          </a:xfrm>
          <a:prstGeom prst="line">
            <a:avLst/>
          </a:prstGeom>
          <a:noFill/>
          <a:ln w="9525">
            <a:solidFill>
              <a:schemeClr val="tx1"/>
            </a:solidFill>
            <a:prstDash val="lgDash"/>
            <a:round/>
            <a:headEnd/>
            <a:tailEnd/>
          </a:ln>
        </p:spPr>
        <p:txBody>
          <a:bodyPr/>
          <a:lstStyle/>
          <a:p>
            <a:endParaRPr lang="en-US"/>
          </a:p>
        </p:txBody>
      </p:sp>
      <p:sp>
        <p:nvSpPr>
          <p:cNvPr id="33802" name="Line 13"/>
          <p:cNvSpPr>
            <a:spLocks noChangeShapeType="1"/>
          </p:cNvSpPr>
          <p:nvPr/>
        </p:nvSpPr>
        <p:spPr bwMode="auto">
          <a:xfrm>
            <a:off x="4500563" y="1125538"/>
            <a:ext cx="647700" cy="0"/>
          </a:xfrm>
          <a:prstGeom prst="line">
            <a:avLst/>
          </a:prstGeom>
          <a:noFill/>
          <a:ln w="9525">
            <a:solidFill>
              <a:schemeClr val="tx1"/>
            </a:solidFill>
            <a:prstDash val="lgDash"/>
            <a:round/>
            <a:headEnd/>
            <a:tailEnd/>
          </a:ln>
        </p:spPr>
        <p:txBody>
          <a:bodyPr/>
          <a:lstStyle/>
          <a:p>
            <a:endParaRPr lang="en-US"/>
          </a:p>
        </p:txBody>
      </p:sp>
      <p:sp>
        <p:nvSpPr>
          <p:cNvPr id="33803" name="Line 14"/>
          <p:cNvSpPr>
            <a:spLocks noChangeShapeType="1"/>
          </p:cNvSpPr>
          <p:nvPr/>
        </p:nvSpPr>
        <p:spPr bwMode="auto">
          <a:xfrm>
            <a:off x="5148263" y="1125538"/>
            <a:ext cx="0" cy="1295400"/>
          </a:xfrm>
          <a:prstGeom prst="line">
            <a:avLst/>
          </a:prstGeom>
          <a:noFill/>
          <a:ln w="9525">
            <a:solidFill>
              <a:schemeClr val="tx1"/>
            </a:solidFill>
            <a:prstDash val="lgDash"/>
            <a:round/>
            <a:headEnd/>
            <a:tailEnd/>
          </a:ln>
        </p:spPr>
        <p:txBody>
          <a:bodyPr/>
          <a:lstStyle/>
          <a:p>
            <a:endParaRPr lang="en-US"/>
          </a:p>
        </p:txBody>
      </p:sp>
      <p:sp>
        <p:nvSpPr>
          <p:cNvPr id="33804" name="Line 15"/>
          <p:cNvSpPr>
            <a:spLocks noChangeShapeType="1"/>
          </p:cNvSpPr>
          <p:nvPr/>
        </p:nvSpPr>
        <p:spPr bwMode="auto">
          <a:xfrm flipH="1">
            <a:off x="4500563" y="2420938"/>
            <a:ext cx="647700" cy="0"/>
          </a:xfrm>
          <a:prstGeom prst="line">
            <a:avLst/>
          </a:prstGeom>
          <a:noFill/>
          <a:ln w="9525">
            <a:solidFill>
              <a:schemeClr val="tx1"/>
            </a:solidFill>
            <a:prstDash val="lgDash"/>
            <a:round/>
            <a:headEnd/>
            <a:tailEnd/>
          </a:ln>
        </p:spPr>
        <p:txBody>
          <a:bodyPr/>
          <a:lstStyle/>
          <a:p>
            <a:endParaRPr lang="en-US"/>
          </a:p>
        </p:txBody>
      </p:sp>
      <p:sp>
        <p:nvSpPr>
          <p:cNvPr id="33805" name="Text Box 16"/>
          <p:cNvSpPr txBox="1">
            <a:spLocks noChangeArrowheads="1"/>
          </p:cNvSpPr>
          <p:nvPr/>
        </p:nvSpPr>
        <p:spPr bwMode="auto">
          <a:xfrm>
            <a:off x="4284663" y="2492375"/>
            <a:ext cx="1079500" cy="366713"/>
          </a:xfrm>
          <a:prstGeom prst="rect">
            <a:avLst/>
          </a:prstGeom>
          <a:noFill/>
          <a:ln w="9525">
            <a:noFill/>
            <a:miter lim="800000"/>
            <a:headEnd/>
            <a:tailEnd/>
          </a:ln>
        </p:spPr>
        <p:txBody>
          <a:bodyPr>
            <a:spAutoFit/>
          </a:bodyPr>
          <a:lstStyle/>
          <a:p>
            <a:pPr>
              <a:spcBef>
                <a:spcPct val="50000"/>
              </a:spcBef>
            </a:pPr>
            <a:endParaRPr lang="en-US" sz="1800"/>
          </a:p>
        </p:txBody>
      </p:sp>
      <p:sp>
        <p:nvSpPr>
          <p:cNvPr id="33806" name="Text Box 17"/>
          <p:cNvSpPr txBox="1">
            <a:spLocks noChangeArrowheads="1"/>
          </p:cNvSpPr>
          <p:nvPr/>
        </p:nvSpPr>
        <p:spPr bwMode="auto">
          <a:xfrm>
            <a:off x="4140200" y="2492375"/>
            <a:ext cx="1727200" cy="646331"/>
          </a:xfrm>
          <a:prstGeom prst="rect">
            <a:avLst/>
          </a:prstGeom>
          <a:noFill/>
          <a:ln w="28575">
            <a:solidFill>
              <a:srgbClr val="FF3300"/>
            </a:solidFill>
            <a:miter lim="800000"/>
            <a:headEnd/>
            <a:tailEnd/>
          </a:ln>
        </p:spPr>
        <p:txBody>
          <a:bodyPr>
            <a:spAutoFit/>
          </a:bodyPr>
          <a:lstStyle/>
          <a:p>
            <a:pPr algn="ctr">
              <a:spcBef>
                <a:spcPct val="50000"/>
              </a:spcBef>
            </a:pPr>
            <a:r>
              <a:rPr lang="en-US" dirty="0">
                <a:latin typeface="Comic Sans MS" pitchFamily="66" charset="0"/>
              </a:rPr>
              <a:t>B.W Compression </a:t>
            </a:r>
          </a:p>
        </p:txBody>
      </p:sp>
      <p:sp>
        <p:nvSpPr>
          <p:cNvPr id="33807" name="Line 18"/>
          <p:cNvSpPr>
            <a:spLocks noChangeShapeType="1"/>
          </p:cNvSpPr>
          <p:nvPr/>
        </p:nvSpPr>
        <p:spPr bwMode="auto">
          <a:xfrm>
            <a:off x="4140200" y="1412875"/>
            <a:ext cx="287338" cy="0"/>
          </a:xfrm>
          <a:prstGeom prst="line">
            <a:avLst/>
          </a:prstGeom>
          <a:noFill/>
          <a:ln w="9525">
            <a:solidFill>
              <a:schemeClr val="tx1"/>
            </a:solidFill>
            <a:round/>
            <a:headEnd/>
            <a:tailEnd type="triangle" w="med" len="med"/>
          </a:ln>
        </p:spPr>
        <p:txBody>
          <a:bodyPr/>
          <a:lstStyle/>
          <a:p>
            <a:endParaRPr lang="en-US"/>
          </a:p>
        </p:txBody>
      </p:sp>
      <p:sp>
        <p:nvSpPr>
          <p:cNvPr id="33808" name="Line 19"/>
          <p:cNvSpPr>
            <a:spLocks noChangeShapeType="1"/>
          </p:cNvSpPr>
          <p:nvPr/>
        </p:nvSpPr>
        <p:spPr bwMode="auto">
          <a:xfrm>
            <a:off x="4140200" y="2205038"/>
            <a:ext cx="360363" cy="0"/>
          </a:xfrm>
          <a:prstGeom prst="line">
            <a:avLst/>
          </a:prstGeom>
          <a:noFill/>
          <a:ln w="9525">
            <a:solidFill>
              <a:schemeClr val="tx1"/>
            </a:solidFill>
            <a:round/>
            <a:headEnd/>
            <a:tailEnd type="triangle" w="med" len="med"/>
          </a:ln>
        </p:spPr>
        <p:txBody>
          <a:bodyPr/>
          <a:lstStyle/>
          <a:p>
            <a:endParaRPr lang="en-US"/>
          </a:p>
        </p:txBody>
      </p:sp>
      <p:sp>
        <p:nvSpPr>
          <p:cNvPr id="33809" name="Text Box 20"/>
          <p:cNvSpPr txBox="1">
            <a:spLocks noChangeArrowheads="1"/>
          </p:cNvSpPr>
          <p:nvPr/>
        </p:nvSpPr>
        <p:spPr bwMode="auto">
          <a:xfrm>
            <a:off x="611188" y="1989138"/>
            <a:ext cx="2232025" cy="923330"/>
          </a:xfrm>
          <a:prstGeom prst="rect">
            <a:avLst/>
          </a:prstGeom>
          <a:noFill/>
          <a:ln w="28575">
            <a:solidFill>
              <a:srgbClr val="FF3300"/>
            </a:solidFill>
            <a:miter lim="800000"/>
            <a:headEnd/>
            <a:tailEnd/>
          </a:ln>
        </p:spPr>
        <p:txBody>
          <a:bodyPr>
            <a:spAutoFit/>
          </a:bodyPr>
          <a:lstStyle/>
          <a:p>
            <a:pPr algn="ctr">
              <a:spcBef>
                <a:spcPct val="50000"/>
              </a:spcBef>
            </a:pPr>
            <a:r>
              <a:rPr lang="en-US" dirty="0">
                <a:latin typeface="Comic Sans MS" pitchFamily="66" charset="0"/>
              </a:rPr>
              <a:t>Input data is divided into two channels </a:t>
            </a:r>
          </a:p>
        </p:txBody>
      </p:sp>
      <p:sp>
        <p:nvSpPr>
          <p:cNvPr id="33810" name="Rectangle 21"/>
          <p:cNvSpPr>
            <a:spLocks noChangeArrowheads="1"/>
          </p:cNvSpPr>
          <p:nvPr/>
        </p:nvSpPr>
        <p:spPr bwMode="auto">
          <a:xfrm>
            <a:off x="4140200" y="3429000"/>
            <a:ext cx="1584325" cy="9366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1" name="Rectangle 22"/>
          <p:cNvSpPr>
            <a:spLocks noChangeArrowheads="1"/>
          </p:cNvSpPr>
          <p:nvPr/>
        </p:nvSpPr>
        <p:spPr bwMode="auto">
          <a:xfrm>
            <a:off x="4211638" y="5445125"/>
            <a:ext cx="1584325" cy="93662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2" name="Rectangle 23"/>
          <p:cNvSpPr>
            <a:spLocks noChangeArrowheads="1"/>
          </p:cNvSpPr>
          <p:nvPr/>
        </p:nvSpPr>
        <p:spPr bwMode="auto">
          <a:xfrm>
            <a:off x="1835150" y="4508500"/>
            <a:ext cx="1008063" cy="5762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33813" name="Line 24"/>
          <p:cNvSpPr>
            <a:spLocks noChangeShapeType="1"/>
          </p:cNvSpPr>
          <p:nvPr/>
        </p:nvSpPr>
        <p:spPr bwMode="auto">
          <a:xfrm flipH="1">
            <a:off x="2339975" y="3789363"/>
            <a:ext cx="1800225" cy="0"/>
          </a:xfrm>
          <a:prstGeom prst="line">
            <a:avLst/>
          </a:prstGeom>
          <a:noFill/>
          <a:ln w="28575">
            <a:solidFill>
              <a:schemeClr val="tx1"/>
            </a:solidFill>
            <a:round/>
            <a:headEnd/>
            <a:tailEnd/>
          </a:ln>
        </p:spPr>
        <p:txBody>
          <a:bodyPr/>
          <a:lstStyle/>
          <a:p>
            <a:endParaRPr lang="en-US"/>
          </a:p>
        </p:txBody>
      </p:sp>
      <p:sp>
        <p:nvSpPr>
          <p:cNvPr id="33814" name="Line 25"/>
          <p:cNvSpPr>
            <a:spLocks noChangeShapeType="1"/>
          </p:cNvSpPr>
          <p:nvPr/>
        </p:nvSpPr>
        <p:spPr bwMode="auto">
          <a:xfrm>
            <a:off x="2339975" y="3789363"/>
            <a:ext cx="0" cy="719137"/>
          </a:xfrm>
          <a:prstGeom prst="line">
            <a:avLst/>
          </a:prstGeom>
          <a:noFill/>
          <a:ln w="28575">
            <a:solidFill>
              <a:schemeClr val="tx1"/>
            </a:solidFill>
            <a:round/>
            <a:headEnd/>
            <a:tailEnd/>
          </a:ln>
        </p:spPr>
        <p:txBody>
          <a:bodyPr/>
          <a:lstStyle/>
          <a:p>
            <a:endParaRPr lang="en-US"/>
          </a:p>
        </p:txBody>
      </p:sp>
      <p:sp>
        <p:nvSpPr>
          <p:cNvPr id="33815" name="Line 26"/>
          <p:cNvSpPr>
            <a:spLocks noChangeShapeType="1"/>
          </p:cNvSpPr>
          <p:nvPr/>
        </p:nvSpPr>
        <p:spPr bwMode="auto">
          <a:xfrm>
            <a:off x="2339975" y="5084763"/>
            <a:ext cx="0" cy="792162"/>
          </a:xfrm>
          <a:prstGeom prst="line">
            <a:avLst/>
          </a:prstGeom>
          <a:noFill/>
          <a:ln w="28575">
            <a:solidFill>
              <a:schemeClr val="tx1"/>
            </a:solidFill>
            <a:round/>
            <a:headEnd/>
            <a:tailEnd/>
          </a:ln>
        </p:spPr>
        <p:txBody>
          <a:bodyPr/>
          <a:lstStyle/>
          <a:p>
            <a:endParaRPr lang="en-US"/>
          </a:p>
        </p:txBody>
      </p:sp>
      <p:sp>
        <p:nvSpPr>
          <p:cNvPr id="33816" name="Line 27"/>
          <p:cNvSpPr>
            <a:spLocks noChangeShapeType="1"/>
          </p:cNvSpPr>
          <p:nvPr/>
        </p:nvSpPr>
        <p:spPr bwMode="auto">
          <a:xfrm>
            <a:off x="2339975" y="5876925"/>
            <a:ext cx="1871663" cy="0"/>
          </a:xfrm>
          <a:prstGeom prst="line">
            <a:avLst/>
          </a:prstGeom>
          <a:noFill/>
          <a:ln w="28575">
            <a:solidFill>
              <a:schemeClr val="tx1"/>
            </a:solidFill>
            <a:round/>
            <a:headEnd/>
            <a:tailEnd/>
          </a:ln>
        </p:spPr>
        <p:txBody>
          <a:bodyPr/>
          <a:lstStyle/>
          <a:p>
            <a:endParaRPr lang="en-US"/>
          </a:p>
        </p:txBody>
      </p:sp>
      <p:sp>
        <p:nvSpPr>
          <p:cNvPr id="33817" name="Line 28"/>
          <p:cNvSpPr>
            <a:spLocks noChangeShapeType="1"/>
          </p:cNvSpPr>
          <p:nvPr/>
        </p:nvSpPr>
        <p:spPr bwMode="auto">
          <a:xfrm flipV="1">
            <a:off x="4932363" y="4365625"/>
            <a:ext cx="0" cy="358775"/>
          </a:xfrm>
          <a:prstGeom prst="line">
            <a:avLst/>
          </a:prstGeom>
          <a:noFill/>
          <a:ln w="28575">
            <a:solidFill>
              <a:schemeClr val="tx1"/>
            </a:solidFill>
            <a:round/>
            <a:headEnd/>
            <a:tailEnd type="triangle" w="med" len="med"/>
          </a:ln>
        </p:spPr>
        <p:txBody>
          <a:bodyPr/>
          <a:lstStyle/>
          <a:p>
            <a:endParaRPr lang="en-US"/>
          </a:p>
        </p:txBody>
      </p:sp>
      <p:sp>
        <p:nvSpPr>
          <p:cNvPr id="33818" name="Line 29"/>
          <p:cNvSpPr>
            <a:spLocks noChangeShapeType="1"/>
          </p:cNvSpPr>
          <p:nvPr/>
        </p:nvSpPr>
        <p:spPr bwMode="auto">
          <a:xfrm>
            <a:off x="4932363" y="5084763"/>
            <a:ext cx="0" cy="360362"/>
          </a:xfrm>
          <a:prstGeom prst="line">
            <a:avLst/>
          </a:prstGeom>
          <a:noFill/>
          <a:ln w="28575">
            <a:solidFill>
              <a:schemeClr val="tx1"/>
            </a:solidFill>
            <a:round/>
            <a:headEnd/>
            <a:tailEnd type="triangle" w="med" len="med"/>
          </a:ln>
        </p:spPr>
        <p:txBody>
          <a:bodyPr/>
          <a:lstStyle/>
          <a:p>
            <a:endParaRPr lang="en-US"/>
          </a:p>
        </p:txBody>
      </p:sp>
      <p:sp>
        <p:nvSpPr>
          <p:cNvPr id="33819" name="Line 30"/>
          <p:cNvSpPr>
            <a:spLocks noChangeShapeType="1"/>
          </p:cNvSpPr>
          <p:nvPr/>
        </p:nvSpPr>
        <p:spPr bwMode="auto">
          <a:xfrm>
            <a:off x="5724525" y="3860800"/>
            <a:ext cx="1655763" cy="0"/>
          </a:xfrm>
          <a:prstGeom prst="line">
            <a:avLst/>
          </a:prstGeom>
          <a:noFill/>
          <a:ln w="28575">
            <a:solidFill>
              <a:schemeClr val="tx1"/>
            </a:solidFill>
            <a:round/>
            <a:headEnd/>
            <a:tailEnd/>
          </a:ln>
        </p:spPr>
        <p:txBody>
          <a:bodyPr/>
          <a:lstStyle/>
          <a:p>
            <a:endParaRPr lang="en-US"/>
          </a:p>
        </p:txBody>
      </p:sp>
      <p:sp>
        <p:nvSpPr>
          <p:cNvPr id="33820" name="Line 31"/>
          <p:cNvSpPr>
            <a:spLocks noChangeShapeType="1"/>
          </p:cNvSpPr>
          <p:nvPr/>
        </p:nvSpPr>
        <p:spPr bwMode="auto">
          <a:xfrm>
            <a:off x="5795963" y="5876925"/>
            <a:ext cx="1655762" cy="0"/>
          </a:xfrm>
          <a:prstGeom prst="line">
            <a:avLst/>
          </a:prstGeom>
          <a:noFill/>
          <a:ln w="28575">
            <a:solidFill>
              <a:schemeClr val="tx1"/>
            </a:solidFill>
            <a:round/>
            <a:headEnd/>
            <a:tailEnd/>
          </a:ln>
        </p:spPr>
        <p:txBody>
          <a:bodyPr/>
          <a:lstStyle/>
          <a:p>
            <a:endParaRPr lang="en-US"/>
          </a:p>
        </p:txBody>
      </p:sp>
      <p:sp>
        <p:nvSpPr>
          <p:cNvPr id="33821" name="Line 32"/>
          <p:cNvSpPr>
            <a:spLocks noChangeShapeType="1"/>
          </p:cNvSpPr>
          <p:nvPr/>
        </p:nvSpPr>
        <p:spPr bwMode="auto">
          <a:xfrm>
            <a:off x="1476375" y="4221163"/>
            <a:ext cx="1582738" cy="0"/>
          </a:xfrm>
          <a:prstGeom prst="line">
            <a:avLst/>
          </a:prstGeom>
          <a:noFill/>
          <a:ln w="38100">
            <a:solidFill>
              <a:schemeClr val="tx1"/>
            </a:solidFill>
            <a:round/>
            <a:headEnd/>
            <a:tailEnd/>
          </a:ln>
        </p:spPr>
        <p:txBody>
          <a:bodyPr/>
          <a:lstStyle/>
          <a:p>
            <a:endParaRPr lang="en-US"/>
          </a:p>
        </p:txBody>
      </p:sp>
      <p:sp>
        <p:nvSpPr>
          <p:cNvPr id="33822" name="Line 33"/>
          <p:cNvSpPr>
            <a:spLocks noChangeShapeType="1"/>
          </p:cNvSpPr>
          <p:nvPr/>
        </p:nvSpPr>
        <p:spPr bwMode="auto">
          <a:xfrm>
            <a:off x="1476375" y="4221163"/>
            <a:ext cx="0" cy="1079500"/>
          </a:xfrm>
          <a:prstGeom prst="line">
            <a:avLst/>
          </a:prstGeom>
          <a:noFill/>
          <a:ln w="38100">
            <a:solidFill>
              <a:schemeClr val="tx1"/>
            </a:solidFill>
            <a:round/>
            <a:headEnd/>
            <a:tailEnd/>
          </a:ln>
        </p:spPr>
        <p:txBody>
          <a:bodyPr/>
          <a:lstStyle/>
          <a:p>
            <a:endParaRPr lang="en-US"/>
          </a:p>
        </p:txBody>
      </p:sp>
      <p:sp>
        <p:nvSpPr>
          <p:cNvPr id="33823" name="Line 34"/>
          <p:cNvSpPr>
            <a:spLocks noChangeShapeType="1"/>
          </p:cNvSpPr>
          <p:nvPr/>
        </p:nvSpPr>
        <p:spPr bwMode="auto">
          <a:xfrm>
            <a:off x="3059113" y="4221163"/>
            <a:ext cx="0" cy="1079500"/>
          </a:xfrm>
          <a:prstGeom prst="line">
            <a:avLst/>
          </a:prstGeom>
          <a:noFill/>
          <a:ln w="38100">
            <a:solidFill>
              <a:schemeClr val="tx1"/>
            </a:solidFill>
            <a:round/>
            <a:headEnd/>
            <a:tailEnd/>
          </a:ln>
        </p:spPr>
        <p:txBody>
          <a:bodyPr/>
          <a:lstStyle/>
          <a:p>
            <a:endParaRPr lang="en-US"/>
          </a:p>
        </p:txBody>
      </p:sp>
      <p:sp>
        <p:nvSpPr>
          <p:cNvPr id="33824" name="Line 35"/>
          <p:cNvSpPr>
            <a:spLocks noChangeShapeType="1"/>
          </p:cNvSpPr>
          <p:nvPr/>
        </p:nvSpPr>
        <p:spPr bwMode="auto">
          <a:xfrm>
            <a:off x="1476375" y="5300663"/>
            <a:ext cx="1582738" cy="0"/>
          </a:xfrm>
          <a:prstGeom prst="line">
            <a:avLst/>
          </a:prstGeom>
          <a:noFill/>
          <a:ln w="38100">
            <a:solidFill>
              <a:schemeClr val="tx1"/>
            </a:solidFill>
            <a:round/>
            <a:headEnd/>
            <a:tailEnd/>
          </a:ln>
        </p:spPr>
        <p:txBody>
          <a:bodyPr/>
          <a:lstStyle/>
          <a:p>
            <a:endParaRPr lang="en-US"/>
          </a:p>
        </p:txBody>
      </p:sp>
      <p:sp>
        <p:nvSpPr>
          <p:cNvPr id="33825" name="Text Box 36"/>
          <p:cNvSpPr txBox="1">
            <a:spLocks noChangeArrowheads="1"/>
          </p:cNvSpPr>
          <p:nvPr/>
        </p:nvSpPr>
        <p:spPr bwMode="auto">
          <a:xfrm>
            <a:off x="2484438" y="3357563"/>
            <a:ext cx="863600" cy="1054100"/>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I-ch </a:t>
            </a:r>
          </a:p>
          <a:p>
            <a:pPr algn="ctr">
              <a:spcBef>
                <a:spcPct val="50000"/>
              </a:spcBef>
            </a:pPr>
            <a:r>
              <a:rPr lang="en-US" sz="1800">
                <a:latin typeface="Comic Sans MS" pitchFamily="66" charset="0"/>
              </a:rPr>
              <a:t>  f</a:t>
            </a:r>
            <a:r>
              <a:rPr lang="en-US" b="1">
                <a:latin typeface="Comic Sans MS" pitchFamily="66" charset="0"/>
              </a:rPr>
              <a:t>b</a:t>
            </a:r>
            <a:r>
              <a:rPr lang="en-US" sz="1800">
                <a:latin typeface="Comic Sans MS" pitchFamily="66" charset="0"/>
              </a:rPr>
              <a:t>/2  </a:t>
            </a:r>
          </a:p>
        </p:txBody>
      </p:sp>
      <p:sp>
        <p:nvSpPr>
          <p:cNvPr id="33826" name="Text Box 37"/>
          <p:cNvSpPr txBox="1">
            <a:spLocks noChangeArrowheads="1"/>
          </p:cNvSpPr>
          <p:nvPr/>
        </p:nvSpPr>
        <p:spPr bwMode="auto">
          <a:xfrm>
            <a:off x="2484438" y="5589588"/>
            <a:ext cx="863600" cy="1054100"/>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f</a:t>
            </a:r>
            <a:r>
              <a:rPr lang="en-US" b="1">
                <a:latin typeface="Comic Sans MS" pitchFamily="66" charset="0"/>
              </a:rPr>
              <a:t>b</a:t>
            </a:r>
            <a:r>
              <a:rPr lang="en-US" sz="1800">
                <a:latin typeface="Comic Sans MS" pitchFamily="66" charset="0"/>
              </a:rPr>
              <a:t>/2 Q-ch </a:t>
            </a:r>
          </a:p>
          <a:p>
            <a:pPr algn="ctr">
              <a:spcBef>
                <a:spcPct val="50000"/>
              </a:spcBef>
            </a:pPr>
            <a:r>
              <a:rPr lang="en-US" sz="1800">
                <a:latin typeface="Comic Sans MS" pitchFamily="66" charset="0"/>
              </a:rPr>
              <a:t>    </a:t>
            </a:r>
          </a:p>
        </p:txBody>
      </p:sp>
      <p:sp>
        <p:nvSpPr>
          <p:cNvPr id="33827" name="Text Box 38"/>
          <p:cNvSpPr txBox="1">
            <a:spLocks noChangeArrowheads="1"/>
          </p:cNvSpPr>
          <p:nvPr/>
        </p:nvSpPr>
        <p:spPr bwMode="auto">
          <a:xfrm>
            <a:off x="0" y="4149725"/>
            <a:ext cx="936625" cy="915988"/>
          </a:xfrm>
          <a:prstGeom prst="rect">
            <a:avLst/>
          </a:prstGeom>
          <a:noFill/>
          <a:ln w="9525">
            <a:noFill/>
            <a:miter lim="800000"/>
            <a:headEnd/>
            <a:tailEnd/>
          </a:ln>
        </p:spPr>
        <p:txBody>
          <a:bodyPr>
            <a:spAutoFit/>
          </a:bodyPr>
          <a:lstStyle/>
          <a:p>
            <a:pPr>
              <a:spcBef>
                <a:spcPct val="50000"/>
              </a:spcBef>
            </a:pPr>
            <a:r>
              <a:rPr lang="en-US" sz="1800">
                <a:solidFill>
                  <a:srgbClr val="008000"/>
                </a:solidFill>
              </a:rPr>
              <a:t>Binary input data f</a:t>
            </a:r>
            <a:r>
              <a:rPr lang="en-US" b="1">
                <a:solidFill>
                  <a:srgbClr val="008000"/>
                </a:solidFill>
              </a:rPr>
              <a:t>b</a:t>
            </a:r>
          </a:p>
        </p:txBody>
      </p:sp>
      <p:sp>
        <p:nvSpPr>
          <p:cNvPr id="33828" name="Line 39"/>
          <p:cNvSpPr>
            <a:spLocks noChangeShapeType="1"/>
          </p:cNvSpPr>
          <p:nvPr/>
        </p:nvSpPr>
        <p:spPr bwMode="auto">
          <a:xfrm>
            <a:off x="827088" y="4724400"/>
            <a:ext cx="1008062" cy="0"/>
          </a:xfrm>
          <a:prstGeom prst="line">
            <a:avLst/>
          </a:prstGeom>
          <a:noFill/>
          <a:ln w="38100">
            <a:solidFill>
              <a:schemeClr val="tx1"/>
            </a:solidFill>
            <a:round/>
            <a:headEnd/>
            <a:tailEnd type="triangle" w="med" len="med"/>
          </a:ln>
        </p:spPr>
        <p:txBody>
          <a:bodyPr/>
          <a:lstStyle/>
          <a:p>
            <a:endParaRPr lang="en-US"/>
          </a:p>
        </p:txBody>
      </p:sp>
      <p:sp>
        <p:nvSpPr>
          <p:cNvPr id="33829" name="Line 40"/>
          <p:cNvSpPr>
            <a:spLocks noChangeShapeType="1"/>
          </p:cNvSpPr>
          <p:nvPr/>
        </p:nvSpPr>
        <p:spPr bwMode="auto">
          <a:xfrm>
            <a:off x="2339975" y="4508500"/>
            <a:ext cx="0" cy="576263"/>
          </a:xfrm>
          <a:prstGeom prst="line">
            <a:avLst/>
          </a:prstGeom>
          <a:noFill/>
          <a:ln w="19050">
            <a:solidFill>
              <a:schemeClr val="tx1"/>
            </a:solidFill>
            <a:round/>
            <a:headEnd/>
            <a:tailEnd/>
          </a:ln>
        </p:spPr>
        <p:txBody>
          <a:bodyPr/>
          <a:lstStyle/>
          <a:p>
            <a:endParaRPr lang="en-US"/>
          </a:p>
        </p:txBody>
      </p:sp>
      <p:sp>
        <p:nvSpPr>
          <p:cNvPr id="33830" name="Text Box 41"/>
          <p:cNvSpPr txBox="1">
            <a:spLocks noChangeArrowheads="1"/>
          </p:cNvSpPr>
          <p:nvPr/>
        </p:nvSpPr>
        <p:spPr bwMode="auto">
          <a:xfrm>
            <a:off x="1835150" y="4581525"/>
            <a:ext cx="936625" cy="366713"/>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Q      I</a:t>
            </a:r>
          </a:p>
        </p:txBody>
      </p:sp>
      <p:sp>
        <p:nvSpPr>
          <p:cNvPr id="33831" name="Text Box 42"/>
          <p:cNvSpPr txBox="1">
            <a:spLocks noChangeArrowheads="1"/>
          </p:cNvSpPr>
          <p:nvPr/>
        </p:nvSpPr>
        <p:spPr bwMode="auto">
          <a:xfrm>
            <a:off x="4284663" y="3573463"/>
            <a:ext cx="1368425" cy="581025"/>
          </a:xfrm>
          <a:prstGeom prst="rect">
            <a:avLst/>
          </a:prstGeom>
          <a:noFill/>
          <a:ln w="9525">
            <a:noFill/>
            <a:miter lim="800000"/>
            <a:headEnd/>
            <a:tailEnd/>
          </a:ln>
        </p:spPr>
        <p:txBody>
          <a:bodyPr>
            <a:spAutoFit/>
          </a:bodyPr>
          <a:lstStyle/>
          <a:p>
            <a:pPr algn="ctr">
              <a:spcBef>
                <a:spcPct val="50000"/>
              </a:spcBef>
            </a:pPr>
            <a:r>
              <a:rPr lang="en-US" sz="1600">
                <a:latin typeface="Comic Sans MS" pitchFamily="66" charset="0"/>
              </a:rPr>
              <a:t>Balanced modulator </a:t>
            </a:r>
          </a:p>
        </p:txBody>
      </p:sp>
      <p:sp>
        <p:nvSpPr>
          <p:cNvPr id="33832" name="Text Box 43"/>
          <p:cNvSpPr txBox="1">
            <a:spLocks noChangeArrowheads="1"/>
          </p:cNvSpPr>
          <p:nvPr/>
        </p:nvSpPr>
        <p:spPr bwMode="auto">
          <a:xfrm>
            <a:off x="4284663" y="5661025"/>
            <a:ext cx="1368425" cy="581025"/>
          </a:xfrm>
          <a:prstGeom prst="rect">
            <a:avLst/>
          </a:prstGeom>
          <a:noFill/>
          <a:ln w="9525">
            <a:noFill/>
            <a:miter lim="800000"/>
            <a:headEnd/>
            <a:tailEnd/>
          </a:ln>
        </p:spPr>
        <p:txBody>
          <a:bodyPr>
            <a:spAutoFit/>
          </a:bodyPr>
          <a:lstStyle/>
          <a:p>
            <a:pPr algn="ctr">
              <a:spcBef>
                <a:spcPct val="50000"/>
              </a:spcBef>
            </a:pPr>
            <a:r>
              <a:rPr lang="en-US" sz="1600">
                <a:latin typeface="Comic Sans MS" pitchFamily="66" charset="0"/>
              </a:rPr>
              <a:t>Balanced modulator </a:t>
            </a:r>
          </a:p>
        </p:txBody>
      </p:sp>
      <p:sp>
        <p:nvSpPr>
          <p:cNvPr id="33833" name="Text Box 44"/>
          <p:cNvSpPr txBox="1">
            <a:spLocks noChangeArrowheads="1"/>
          </p:cNvSpPr>
          <p:nvPr/>
        </p:nvSpPr>
        <p:spPr bwMode="auto">
          <a:xfrm>
            <a:off x="3635375" y="3500438"/>
            <a:ext cx="504825" cy="366712"/>
          </a:xfrm>
          <a:prstGeom prst="rect">
            <a:avLst/>
          </a:prstGeom>
          <a:noFill/>
          <a:ln w="9525">
            <a:noFill/>
            <a:miter lim="800000"/>
            <a:headEnd/>
            <a:tailEnd/>
          </a:ln>
        </p:spPr>
        <p:txBody>
          <a:bodyPr>
            <a:spAutoFit/>
          </a:bodyPr>
          <a:lstStyle/>
          <a:p>
            <a:pPr>
              <a:spcBef>
                <a:spcPct val="50000"/>
              </a:spcBef>
            </a:pPr>
            <a:r>
              <a:rPr lang="en-US" sz="1800"/>
              <a:t>+1</a:t>
            </a:r>
          </a:p>
        </p:txBody>
      </p:sp>
      <p:sp>
        <p:nvSpPr>
          <p:cNvPr id="33834" name="Text Box 45"/>
          <p:cNvSpPr txBox="1">
            <a:spLocks noChangeArrowheads="1"/>
          </p:cNvSpPr>
          <p:nvPr/>
        </p:nvSpPr>
        <p:spPr bwMode="auto">
          <a:xfrm>
            <a:off x="3708400" y="5445125"/>
            <a:ext cx="504825" cy="366713"/>
          </a:xfrm>
          <a:prstGeom prst="rect">
            <a:avLst/>
          </a:prstGeom>
          <a:noFill/>
          <a:ln w="9525">
            <a:noFill/>
            <a:miter lim="800000"/>
            <a:headEnd/>
            <a:tailEnd/>
          </a:ln>
        </p:spPr>
        <p:txBody>
          <a:bodyPr>
            <a:spAutoFit/>
          </a:bodyPr>
          <a:lstStyle/>
          <a:p>
            <a:pPr>
              <a:spcBef>
                <a:spcPct val="50000"/>
              </a:spcBef>
            </a:pPr>
            <a:r>
              <a:rPr lang="en-US" sz="1800"/>
              <a:t>+1</a:t>
            </a:r>
          </a:p>
        </p:txBody>
      </p:sp>
      <p:sp>
        <p:nvSpPr>
          <p:cNvPr id="33835" name="Text Box 46"/>
          <p:cNvSpPr txBox="1">
            <a:spLocks noChangeArrowheads="1"/>
          </p:cNvSpPr>
          <p:nvPr/>
        </p:nvSpPr>
        <p:spPr bwMode="auto">
          <a:xfrm>
            <a:off x="3429509" y="5480844"/>
            <a:ext cx="863600" cy="366713"/>
          </a:xfrm>
          <a:prstGeom prst="rect">
            <a:avLst/>
          </a:prstGeom>
          <a:noFill/>
          <a:ln w="9525">
            <a:noFill/>
            <a:miter lim="800000"/>
            <a:headEnd/>
            <a:tailEnd/>
          </a:ln>
        </p:spPr>
        <p:txBody>
          <a:bodyPr wrap="square">
            <a:spAutoFit/>
          </a:bodyPr>
          <a:lstStyle/>
          <a:p>
            <a:pPr algn="ctr">
              <a:spcBef>
                <a:spcPct val="50000"/>
              </a:spcBef>
            </a:pPr>
            <a:r>
              <a:rPr lang="en-US" sz="1800" b="1" dirty="0"/>
              <a:t>_</a:t>
            </a:r>
          </a:p>
        </p:txBody>
      </p:sp>
      <p:sp>
        <p:nvSpPr>
          <p:cNvPr id="33836" name="Text Box 47"/>
          <p:cNvSpPr txBox="1">
            <a:spLocks noChangeArrowheads="1"/>
          </p:cNvSpPr>
          <p:nvPr/>
        </p:nvSpPr>
        <p:spPr bwMode="auto">
          <a:xfrm>
            <a:off x="3348038" y="3284538"/>
            <a:ext cx="863600" cy="366712"/>
          </a:xfrm>
          <a:prstGeom prst="rect">
            <a:avLst/>
          </a:prstGeom>
          <a:noFill/>
          <a:ln w="9525">
            <a:noFill/>
            <a:miter lim="800000"/>
            <a:headEnd/>
            <a:tailEnd/>
          </a:ln>
        </p:spPr>
        <p:txBody>
          <a:bodyPr>
            <a:spAutoFit/>
          </a:bodyPr>
          <a:lstStyle/>
          <a:p>
            <a:pPr algn="ctr">
              <a:spcBef>
                <a:spcPct val="50000"/>
              </a:spcBef>
            </a:pPr>
            <a:r>
              <a:rPr lang="en-US" sz="1800" b="1"/>
              <a:t>_</a:t>
            </a:r>
          </a:p>
        </p:txBody>
      </p:sp>
      <p:sp>
        <p:nvSpPr>
          <p:cNvPr id="33837" name="Text Box 48"/>
          <p:cNvSpPr txBox="1">
            <a:spLocks noChangeArrowheads="1"/>
          </p:cNvSpPr>
          <p:nvPr/>
        </p:nvSpPr>
        <p:spPr bwMode="auto">
          <a:xfrm>
            <a:off x="4932363" y="4570413"/>
            <a:ext cx="1008062"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cs typeface="Bold Italic Art" pitchFamily="2" charset="-78"/>
              </a:rPr>
              <a:t>Sinwc t</a:t>
            </a:r>
          </a:p>
        </p:txBody>
      </p:sp>
      <p:sp>
        <p:nvSpPr>
          <p:cNvPr id="33838" name="Text Box 49"/>
          <p:cNvSpPr txBox="1">
            <a:spLocks noChangeArrowheads="1"/>
          </p:cNvSpPr>
          <p:nvPr/>
        </p:nvSpPr>
        <p:spPr bwMode="auto">
          <a:xfrm>
            <a:off x="5003800" y="5084763"/>
            <a:ext cx="1223958" cy="369332"/>
          </a:xfrm>
          <a:prstGeom prst="rect">
            <a:avLst/>
          </a:prstGeom>
          <a:noFill/>
          <a:ln w="9525">
            <a:noFill/>
            <a:miter lim="800000"/>
            <a:headEnd/>
            <a:tailEnd/>
          </a:ln>
        </p:spPr>
        <p:txBody>
          <a:bodyPr wrap="square">
            <a:spAutoFit/>
          </a:bodyPr>
          <a:lstStyle/>
          <a:p>
            <a:pPr>
              <a:spcBef>
                <a:spcPct val="50000"/>
              </a:spcBef>
            </a:pPr>
            <a:r>
              <a:rPr lang="en-US" b="1" dirty="0" err="1">
                <a:latin typeface="Comic Sans MS" pitchFamily="66" charset="0"/>
                <a:cs typeface="Bold Italic Art" pitchFamily="2" charset="-78"/>
              </a:rPr>
              <a:t>coswc</a:t>
            </a:r>
            <a:r>
              <a:rPr lang="en-US" b="1" dirty="0">
                <a:latin typeface="Comic Sans MS" pitchFamily="66" charset="0"/>
                <a:cs typeface="Bold Italic Art" pitchFamily="2" charset="-78"/>
              </a:rPr>
              <a:t> t</a:t>
            </a:r>
          </a:p>
        </p:txBody>
      </p:sp>
      <p:sp>
        <p:nvSpPr>
          <p:cNvPr id="33839" name="Text Box 50"/>
          <p:cNvSpPr txBox="1">
            <a:spLocks noChangeArrowheads="1"/>
          </p:cNvSpPr>
          <p:nvPr/>
        </p:nvSpPr>
        <p:spPr bwMode="auto">
          <a:xfrm>
            <a:off x="5940425" y="3933825"/>
            <a:ext cx="1223963" cy="369332"/>
          </a:xfrm>
          <a:prstGeom prst="rect">
            <a:avLst/>
          </a:prstGeom>
          <a:noFill/>
          <a:ln w="9525">
            <a:noFill/>
            <a:miter lim="800000"/>
            <a:headEnd/>
            <a:tailEnd/>
          </a:ln>
        </p:spPr>
        <p:txBody>
          <a:bodyPr wrap="square">
            <a:spAutoFit/>
          </a:bodyPr>
          <a:lstStyle/>
          <a:p>
            <a:pPr>
              <a:spcBef>
                <a:spcPct val="50000"/>
              </a:spcBef>
            </a:pPr>
            <a:r>
              <a:rPr lang="en-US" b="1" dirty="0">
                <a:latin typeface="Comic Sans MS" pitchFamily="66" charset="0"/>
                <a:cs typeface="Bold Italic Art" pitchFamily="2" charset="-78"/>
              </a:rPr>
              <a:t>+</a:t>
            </a:r>
            <a:r>
              <a:rPr lang="en-US" b="1" dirty="0" err="1">
                <a:latin typeface="Comic Sans MS" pitchFamily="66" charset="0"/>
                <a:cs typeface="Bold Italic Art" pitchFamily="2" charset="-78"/>
              </a:rPr>
              <a:t>Sinwc</a:t>
            </a:r>
            <a:r>
              <a:rPr lang="en-US" b="1" dirty="0">
                <a:latin typeface="Comic Sans MS" pitchFamily="66" charset="0"/>
                <a:cs typeface="Bold Italic Art" pitchFamily="2" charset="-78"/>
              </a:rPr>
              <a:t> t</a:t>
            </a:r>
          </a:p>
        </p:txBody>
      </p:sp>
      <p:sp>
        <p:nvSpPr>
          <p:cNvPr id="33840" name="Text Box 51"/>
          <p:cNvSpPr txBox="1">
            <a:spLocks noChangeArrowheads="1"/>
          </p:cNvSpPr>
          <p:nvPr/>
        </p:nvSpPr>
        <p:spPr bwMode="auto">
          <a:xfrm>
            <a:off x="6011863" y="5516563"/>
            <a:ext cx="1223962" cy="369332"/>
          </a:xfrm>
          <a:prstGeom prst="rect">
            <a:avLst/>
          </a:prstGeom>
          <a:noFill/>
          <a:ln w="9525">
            <a:noFill/>
            <a:miter lim="800000"/>
            <a:headEnd/>
            <a:tailEnd/>
          </a:ln>
        </p:spPr>
        <p:txBody>
          <a:bodyPr wrap="square">
            <a:spAutoFit/>
          </a:bodyPr>
          <a:lstStyle/>
          <a:p>
            <a:pPr>
              <a:spcBef>
                <a:spcPct val="50000"/>
              </a:spcBef>
            </a:pPr>
            <a:r>
              <a:rPr lang="en-US" b="1" dirty="0">
                <a:latin typeface="Comic Sans MS" pitchFamily="66" charset="0"/>
                <a:cs typeface="Bold Italic Art" pitchFamily="2" charset="-78"/>
              </a:rPr>
              <a:t>+</a:t>
            </a:r>
            <a:r>
              <a:rPr lang="en-US" b="1" dirty="0" err="1">
                <a:latin typeface="Comic Sans MS" pitchFamily="66" charset="0"/>
                <a:cs typeface="Bold Italic Art" pitchFamily="2" charset="-78"/>
              </a:rPr>
              <a:t>coswc</a:t>
            </a:r>
            <a:r>
              <a:rPr lang="en-US" b="1" dirty="0">
                <a:latin typeface="Comic Sans MS" pitchFamily="66" charset="0"/>
                <a:cs typeface="Bold Italic Art" pitchFamily="2" charset="-78"/>
              </a:rPr>
              <a:t> t</a:t>
            </a:r>
          </a:p>
        </p:txBody>
      </p:sp>
      <p:sp>
        <p:nvSpPr>
          <p:cNvPr id="33841" name="Text Box 52"/>
          <p:cNvSpPr txBox="1">
            <a:spLocks noChangeArrowheads="1"/>
          </p:cNvSpPr>
          <p:nvPr/>
        </p:nvSpPr>
        <p:spPr bwMode="auto">
          <a:xfrm>
            <a:off x="6011863" y="5589588"/>
            <a:ext cx="503237" cy="366712"/>
          </a:xfrm>
          <a:prstGeom prst="rect">
            <a:avLst/>
          </a:prstGeom>
          <a:noFill/>
          <a:ln w="9525">
            <a:noFill/>
            <a:miter lim="800000"/>
            <a:headEnd/>
            <a:tailEnd/>
          </a:ln>
        </p:spPr>
        <p:txBody>
          <a:bodyPr wrap="square">
            <a:spAutoFit/>
          </a:bodyPr>
          <a:lstStyle/>
          <a:p>
            <a:pPr>
              <a:spcBef>
                <a:spcPct val="50000"/>
              </a:spcBef>
            </a:pPr>
            <a:r>
              <a:rPr lang="en-US" sz="1800" b="1"/>
              <a:t>-</a:t>
            </a:r>
          </a:p>
        </p:txBody>
      </p:sp>
      <p:sp>
        <p:nvSpPr>
          <p:cNvPr id="33842" name="Text Box 53"/>
          <p:cNvSpPr txBox="1">
            <a:spLocks noChangeArrowheads="1"/>
          </p:cNvSpPr>
          <p:nvPr/>
        </p:nvSpPr>
        <p:spPr bwMode="auto">
          <a:xfrm>
            <a:off x="5940425" y="3933825"/>
            <a:ext cx="503238" cy="366713"/>
          </a:xfrm>
          <a:prstGeom prst="rect">
            <a:avLst/>
          </a:prstGeom>
          <a:noFill/>
          <a:ln w="9525">
            <a:noFill/>
            <a:miter lim="800000"/>
            <a:headEnd/>
            <a:tailEnd/>
          </a:ln>
        </p:spPr>
        <p:txBody>
          <a:bodyPr wrap="square">
            <a:spAutoFit/>
          </a:bodyPr>
          <a:lstStyle/>
          <a:p>
            <a:pPr>
              <a:spcBef>
                <a:spcPct val="50000"/>
              </a:spcBef>
            </a:pPr>
            <a:r>
              <a:rPr lang="en-US" sz="1800" b="1"/>
              <a:t>-</a:t>
            </a:r>
          </a:p>
        </p:txBody>
      </p:sp>
      <p:pic>
        <p:nvPicPr>
          <p:cNvPr id="52" name="Picture 51">
            <a:extLst>
              <a:ext uri="{FF2B5EF4-FFF2-40B4-BE49-F238E27FC236}">
                <a16:creationId xmlns:a16="http://schemas.microsoft.com/office/drawing/2014/main" id="{99D35584-4C53-4EEA-A4AE-ACA8875395C4}"/>
              </a:ext>
            </a:extLst>
          </p:cNvPr>
          <p:cNvPicPr>
            <a:picLocks noChangeAspect="1"/>
          </p:cNvPicPr>
          <p:nvPr/>
        </p:nvPicPr>
        <p:blipFill>
          <a:blip r:embed="rId2"/>
          <a:stretch>
            <a:fillRect/>
          </a:stretch>
        </p:blipFill>
        <p:spPr>
          <a:xfrm>
            <a:off x="6566238" y="2252602"/>
            <a:ext cx="2325349" cy="1535174"/>
          </a:xfrm>
          <a:prstGeom prst="rect">
            <a:avLst/>
          </a:prstGeom>
        </p:spPr>
      </p:pic>
      <p:sp>
        <p:nvSpPr>
          <p:cNvPr id="2" name="Slide Number Placeholder 1">
            <a:extLst>
              <a:ext uri="{FF2B5EF4-FFF2-40B4-BE49-F238E27FC236}">
                <a16:creationId xmlns:a16="http://schemas.microsoft.com/office/drawing/2014/main" id="{57304CB9-9AE1-4980-91E6-B954A85AAC4F}"/>
              </a:ext>
            </a:extLst>
          </p:cNvPr>
          <p:cNvSpPr>
            <a:spLocks noGrp="1"/>
          </p:cNvSpPr>
          <p:nvPr>
            <p:ph type="sldNum" sz="quarter" idx="12"/>
          </p:nvPr>
        </p:nvSpPr>
        <p:spPr/>
        <p:txBody>
          <a:bodyPr/>
          <a:lstStyle/>
          <a:p>
            <a:fld id="{B0D5A9A6-B89F-4EA0-AC06-CD245DF48C16}" type="slidenum">
              <a:rPr lang="en-US" smtClean="0"/>
              <a:pPr/>
              <a:t>14</a:t>
            </a:fld>
            <a:endParaRPr lang="en-US"/>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4DD5702-CB78-4E13-B7F6-0459ADAF90C2}"/>
              </a:ext>
            </a:extLst>
          </p:cNvPr>
          <p:cNvPicPr>
            <a:picLocks noChangeAspect="1"/>
          </p:cNvPicPr>
          <p:nvPr/>
        </p:nvPicPr>
        <p:blipFill>
          <a:blip r:embed="rId2"/>
          <a:stretch>
            <a:fillRect/>
          </a:stretch>
        </p:blipFill>
        <p:spPr>
          <a:xfrm>
            <a:off x="838200" y="609600"/>
            <a:ext cx="6586087" cy="2276933"/>
          </a:xfrm>
          <a:prstGeom prst="rect">
            <a:avLst/>
          </a:prstGeom>
        </p:spPr>
      </p:pic>
      <p:sp>
        <p:nvSpPr>
          <p:cNvPr id="7" name="Rectangle 6">
            <a:extLst>
              <a:ext uri="{FF2B5EF4-FFF2-40B4-BE49-F238E27FC236}">
                <a16:creationId xmlns:a16="http://schemas.microsoft.com/office/drawing/2014/main" id="{CD25FCD7-8243-4E2F-AF71-8FE69A75FE9F}"/>
              </a:ext>
            </a:extLst>
          </p:cNvPr>
          <p:cNvSpPr/>
          <p:nvPr/>
        </p:nvSpPr>
        <p:spPr>
          <a:xfrm>
            <a:off x="1219200" y="3064381"/>
            <a:ext cx="4419287" cy="369332"/>
          </a:xfrm>
          <a:prstGeom prst="rect">
            <a:avLst/>
          </a:prstGeom>
        </p:spPr>
        <p:txBody>
          <a:bodyPr wrap="none">
            <a:spAutoFit/>
          </a:bodyPr>
          <a:lstStyle/>
          <a:p>
            <a:pPr algn="ctr">
              <a:spcBef>
                <a:spcPct val="50000"/>
              </a:spcBef>
            </a:pPr>
            <a:r>
              <a:rPr lang="en-US" dirty="0"/>
              <a:t>FIG. B.W consideration of a QPSK modulator.</a:t>
            </a:r>
          </a:p>
        </p:txBody>
      </p:sp>
      <p:sp>
        <p:nvSpPr>
          <p:cNvPr id="8" name="Text Box 67">
            <a:extLst>
              <a:ext uri="{FF2B5EF4-FFF2-40B4-BE49-F238E27FC236}">
                <a16:creationId xmlns:a16="http://schemas.microsoft.com/office/drawing/2014/main" id="{36B7657C-4023-4C85-9479-443E086911AC}"/>
              </a:ext>
            </a:extLst>
          </p:cNvPr>
          <p:cNvSpPr txBox="1">
            <a:spLocks noChangeArrowheads="1"/>
          </p:cNvSpPr>
          <p:nvPr/>
        </p:nvSpPr>
        <p:spPr bwMode="auto">
          <a:xfrm>
            <a:off x="457200" y="4343400"/>
            <a:ext cx="8497887" cy="1477328"/>
          </a:xfrm>
          <a:prstGeom prst="rect">
            <a:avLst/>
          </a:prstGeom>
          <a:noFill/>
          <a:ln w="9525">
            <a:noFill/>
            <a:miter lim="800000"/>
            <a:headEnd/>
            <a:tailEnd/>
          </a:ln>
        </p:spPr>
        <p:txBody>
          <a:bodyPr>
            <a:spAutoFit/>
          </a:bodyPr>
          <a:lstStyle/>
          <a:p>
            <a:pPr marL="285750" indent="-285750">
              <a:spcBef>
                <a:spcPct val="50000"/>
              </a:spcBef>
              <a:buFont typeface="Wingdings" panose="05000000000000000000" pitchFamily="2" charset="2"/>
              <a:buChar char="ü"/>
            </a:pPr>
            <a:r>
              <a:rPr lang="en-US" sz="1800" dirty="0">
                <a:latin typeface="Tahoma" panose="020B0604030504040204" pitchFamily="34" charset="0"/>
                <a:ea typeface="Tahoma" panose="020B0604030504040204" pitchFamily="34" charset="0"/>
                <a:cs typeface="Tahoma" panose="020B0604030504040204" pitchFamily="34" charset="0"/>
              </a:rPr>
              <a:t>The bit stretched to twice the input  bit length. (B.W=1/T; as T </a:t>
            </a:r>
            <a:r>
              <a:rPr lang="en-US" dirty="0">
                <a:latin typeface="Tahoma" panose="020B0604030504040204" pitchFamily="34" charset="0"/>
                <a:ea typeface="Tahoma" panose="020B0604030504040204" pitchFamily="34" charset="0"/>
                <a:cs typeface="Tahoma" panose="020B0604030504040204" pitchFamily="34" charset="0"/>
              </a:rPr>
              <a:t>in</a:t>
            </a:r>
            <a:r>
              <a:rPr lang="en-US" sz="1800" dirty="0">
                <a:latin typeface="Tahoma" panose="020B0604030504040204" pitchFamily="34" charset="0"/>
                <a:ea typeface="Tahoma" panose="020B0604030504040204" pitchFamily="34" charset="0"/>
                <a:cs typeface="Tahoma" panose="020B0604030504040204" pitchFamily="34" charset="0"/>
              </a:rPr>
              <a:t>creases then B.W decreases)</a:t>
            </a:r>
          </a:p>
          <a:p>
            <a:pPr marL="285750" indent="-285750">
              <a:spcBef>
                <a:spcPct val="50000"/>
              </a:spcBef>
              <a:buFont typeface="Wingdings" panose="05000000000000000000" pitchFamily="2" charset="2"/>
              <a:buChar char="ü"/>
            </a:pPr>
            <a:r>
              <a:rPr lang="en-US" sz="1800" dirty="0">
                <a:latin typeface="Tahoma" panose="020B0604030504040204" pitchFamily="34" charset="0"/>
                <a:ea typeface="Tahoma" panose="020B0604030504040204" pitchFamily="34" charset="0"/>
                <a:cs typeface="Tahoma" panose="020B0604030504040204" pitchFamily="34" charset="0"/>
              </a:rPr>
              <a:t>Baud rate: fastest output rate of change =0.5 input bit rate for (QPSK).</a:t>
            </a:r>
          </a:p>
          <a:p>
            <a:pPr>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                                                  =same input bit rate for (BPSK)</a:t>
            </a:r>
          </a:p>
        </p:txBody>
      </p:sp>
      <p:sp>
        <p:nvSpPr>
          <p:cNvPr id="9" name="Text Box 64">
            <a:extLst>
              <a:ext uri="{FF2B5EF4-FFF2-40B4-BE49-F238E27FC236}">
                <a16:creationId xmlns:a16="http://schemas.microsoft.com/office/drawing/2014/main" id="{0FBD961B-DB6D-45FE-A51A-50A1CE0D2F60}"/>
              </a:ext>
            </a:extLst>
          </p:cNvPr>
          <p:cNvSpPr txBox="1">
            <a:spLocks noChangeArrowheads="1"/>
          </p:cNvSpPr>
          <p:nvPr/>
        </p:nvSpPr>
        <p:spPr bwMode="auto">
          <a:xfrm>
            <a:off x="7028205" y="1459101"/>
            <a:ext cx="972796" cy="808037"/>
          </a:xfrm>
          <a:prstGeom prst="rect">
            <a:avLst/>
          </a:prstGeom>
          <a:noFill/>
          <a:ln w="28575">
            <a:solidFill>
              <a:srgbClr val="008000"/>
            </a:solidFill>
            <a:miter lim="800000"/>
            <a:headEnd/>
            <a:tailEnd/>
          </a:ln>
        </p:spPr>
        <p:txBody>
          <a:bodyPr wrap="square">
            <a:spAutoFit/>
          </a:bodyPr>
          <a:lstStyle/>
          <a:p>
            <a:pPr>
              <a:spcBef>
                <a:spcPct val="50000"/>
              </a:spcBef>
            </a:pPr>
            <a:r>
              <a:rPr lang="en-US" sz="1800" dirty="0">
                <a:latin typeface="Comic Sans MS" pitchFamily="66" charset="0"/>
              </a:rPr>
              <a:t>I –</a:t>
            </a:r>
            <a:r>
              <a:rPr lang="en-US" sz="1800" dirty="0" err="1">
                <a:latin typeface="Comic Sans MS" pitchFamily="66" charset="0"/>
              </a:rPr>
              <a:t>ch</a:t>
            </a:r>
            <a:r>
              <a:rPr lang="en-US" sz="1800" dirty="0">
                <a:latin typeface="Comic Sans MS" pitchFamily="66" charset="0"/>
              </a:rPr>
              <a:t> </a:t>
            </a:r>
          </a:p>
          <a:p>
            <a:pPr>
              <a:spcBef>
                <a:spcPct val="50000"/>
              </a:spcBef>
            </a:pPr>
            <a:r>
              <a:rPr lang="en-US" sz="1800" dirty="0">
                <a:latin typeface="Comic Sans MS" pitchFamily="66" charset="0"/>
              </a:rPr>
              <a:t> fb/2 </a:t>
            </a:r>
          </a:p>
        </p:txBody>
      </p:sp>
      <p:sp>
        <p:nvSpPr>
          <p:cNvPr id="10" name="Text Box 64">
            <a:extLst>
              <a:ext uri="{FF2B5EF4-FFF2-40B4-BE49-F238E27FC236}">
                <a16:creationId xmlns:a16="http://schemas.microsoft.com/office/drawing/2014/main" id="{A6DCE280-EBB4-4443-AA05-734BFF8D758B}"/>
              </a:ext>
            </a:extLst>
          </p:cNvPr>
          <p:cNvSpPr txBox="1">
            <a:spLocks noChangeArrowheads="1"/>
          </p:cNvSpPr>
          <p:nvPr/>
        </p:nvSpPr>
        <p:spPr bwMode="auto">
          <a:xfrm>
            <a:off x="7025879" y="2267138"/>
            <a:ext cx="975122" cy="784830"/>
          </a:xfrm>
          <a:prstGeom prst="rect">
            <a:avLst/>
          </a:prstGeom>
          <a:noFill/>
          <a:ln w="28575">
            <a:solidFill>
              <a:srgbClr val="008000"/>
            </a:solidFill>
            <a:miter lim="800000"/>
            <a:headEnd/>
            <a:tailEnd/>
          </a:ln>
        </p:spPr>
        <p:txBody>
          <a:bodyPr wrap="square">
            <a:spAutoFit/>
          </a:bodyPr>
          <a:lstStyle/>
          <a:p>
            <a:pPr>
              <a:spcBef>
                <a:spcPct val="50000"/>
              </a:spcBef>
            </a:pPr>
            <a:r>
              <a:rPr lang="en-US" dirty="0">
                <a:latin typeface="Comic Sans MS" pitchFamily="66" charset="0"/>
              </a:rPr>
              <a:t>Q</a:t>
            </a:r>
            <a:r>
              <a:rPr lang="en-US" sz="1800" dirty="0">
                <a:latin typeface="Comic Sans MS" pitchFamily="66" charset="0"/>
              </a:rPr>
              <a:t> –</a:t>
            </a:r>
            <a:r>
              <a:rPr lang="en-US" sz="1800" dirty="0" err="1">
                <a:latin typeface="Comic Sans MS" pitchFamily="66" charset="0"/>
              </a:rPr>
              <a:t>ch</a:t>
            </a:r>
            <a:r>
              <a:rPr lang="en-US" sz="1800" dirty="0">
                <a:latin typeface="Comic Sans MS" pitchFamily="66" charset="0"/>
              </a:rPr>
              <a:t> </a:t>
            </a:r>
          </a:p>
          <a:p>
            <a:pPr>
              <a:spcBef>
                <a:spcPct val="50000"/>
              </a:spcBef>
            </a:pPr>
            <a:r>
              <a:rPr lang="en-US" sz="1800" dirty="0">
                <a:latin typeface="Comic Sans MS" pitchFamily="66" charset="0"/>
              </a:rPr>
              <a:t> fb/2 </a:t>
            </a:r>
          </a:p>
        </p:txBody>
      </p:sp>
      <p:sp>
        <p:nvSpPr>
          <p:cNvPr id="11" name="Text Box 63">
            <a:extLst>
              <a:ext uri="{FF2B5EF4-FFF2-40B4-BE49-F238E27FC236}">
                <a16:creationId xmlns:a16="http://schemas.microsoft.com/office/drawing/2014/main" id="{EF773FCF-3E4F-4FB0-AE8D-6A904EFD2878}"/>
              </a:ext>
            </a:extLst>
          </p:cNvPr>
          <p:cNvSpPr txBox="1">
            <a:spLocks noChangeArrowheads="1"/>
          </p:cNvSpPr>
          <p:nvPr/>
        </p:nvSpPr>
        <p:spPr bwMode="auto">
          <a:xfrm>
            <a:off x="7002312" y="914350"/>
            <a:ext cx="1871662" cy="395288"/>
          </a:xfrm>
          <a:prstGeom prst="rect">
            <a:avLst/>
          </a:prstGeom>
          <a:noFill/>
          <a:ln w="28575">
            <a:solidFill>
              <a:srgbClr val="FF3300"/>
            </a:solidFill>
            <a:miter lim="800000"/>
            <a:headEnd/>
            <a:tailEnd/>
          </a:ln>
        </p:spPr>
        <p:txBody>
          <a:bodyPr>
            <a:spAutoFit/>
          </a:bodyPr>
          <a:lstStyle/>
          <a:p>
            <a:pPr algn="ctr">
              <a:spcBef>
                <a:spcPct val="50000"/>
              </a:spcBef>
            </a:pPr>
            <a:r>
              <a:rPr lang="en-US" sz="1800">
                <a:latin typeface="Comic Sans MS" pitchFamily="66" charset="0"/>
              </a:rPr>
              <a:t>Input data f</a:t>
            </a:r>
            <a:r>
              <a:rPr lang="en-US" b="1">
                <a:latin typeface="Comic Sans MS" pitchFamily="66" charset="0"/>
              </a:rPr>
              <a:t>b</a:t>
            </a:r>
            <a:r>
              <a:rPr lang="en-US" sz="1800">
                <a:latin typeface="Comic Sans MS" pitchFamily="66" charset="0"/>
              </a:rPr>
              <a:t> </a:t>
            </a:r>
          </a:p>
        </p:txBody>
      </p:sp>
      <p:sp>
        <p:nvSpPr>
          <p:cNvPr id="2" name="Slide Number Placeholder 1">
            <a:extLst>
              <a:ext uri="{FF2B5EF4-FFF2-40B4-BE49-F238E27FC236}">
                <a16:creationId xmlns:a16="http://schemas.microsoft.com/office/drawing/2014/main" id="{749C9520-3F7D-4E77-AF62-60909F184D21}"/>
              </a:ext>
            </a:extLst>
          </p:cNvPr>
          <p:cNvSpPr>
            <a:spLocks noGrp="1"/>
          </p:cNvSpPr>
          <p:nvPr>
            <p:ph type="sldNum" sz="quarter" idx="12"/>
          </p:nvPr>
        </p:nvSpPr>
        <p:spPr/>
        <p:txBody>
          <a:bodyPr/>
          <a:lstStyle/>
          <a:p>
            <a:fld id="{B0D5A9A6-B89F-4EA0-AC06-CD245DF48C16}" type="slidenum">
              <a:rPr lang="en-US" smtClean="0"/>
              <a:pPr/>
              <a:t>15</a:t>
            </a:fld>
            <a:endParaRPr lang="en-US"/>
          </a:p>
        </p:txBody>
      </p:sp>
    </p:spTree>
    <p:extLst>
      <p:ext uri="{BB962C8B-B14F-4D97-AF65-F5344CB8AC3E}">
        <p14:creationId xmlns:p14="http://schemas.microsoft.com/office/powerpoint/2010/main" val="3442866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4"/>
          <p:cNvSpPr txBox="1">
            <a:spLocks noChangeArrowheads="1"/>
          </p:cNvSpPr>
          <p:nvPr/>
        </p:nvSpPr>
        <p:spPr bwMode="auto">
          <a:xfrm>
            <a:off x="684213" y="189651"/>
            <a:ext cx="8064500" cy="6478697"/>
          </a:xfrm>
          <a:prstGeom prst="rect">
            <a:avLst/>
          </a:prstGeom>
          <a:noFill/>
          <a:ln w="9525">
            <a:noFill/>
            <a:miter lim="800000"/>
            <a:headEnd/>
            <a:tailEnd/>
          </a:ln>
        </p:spPr>
        <p:txBody>
          <a:bodyPr wrap="square">
            <a:spAutoFit/>
          </a:bodyPr>
          <a:lstStyle/>
          <a:p>
            <a:pPr rtl="0">
              <a:spcBef>
                <a:spcPct val="50000"/>
              </a:spcBef>
            </a:pPr>
            <a:r>
              <a:rPr lang="en-US" sz="1800" dirty="0">
                <a:latin typeface="Comic Sans MS" pitchFamily="66" charset="0"/>
              </a:rPr>
              <a:t>The output of the balanced modulator (for QPSK) is </a:t>
            </a:r>
          </a:p>
          <a:p>
            <a:pPr>
              <a:spcBef>
                <a:spcPct val="50000"/>
              </a:spcBef>
            </a:pPr>
            <a:endParaRPr lang="en-US" sz="1800" dirty="0">
              <a:latin typeface="Comic Sans MS" pitchFamily="66" charset="0"/>
            </a:endParaRPr>
          </a:p>
          <a:p>
            <a:pPr>
              <a:spcBef>
                <a:spcPct val="50000"/>
              </a:spcBef>
            </a:pPr>
            <a:endParaRPr lang="en-US" sz="1800" dirty="0">
              <a:latin typeface="Comic Sans MS" pitchFamily="66" charset="0"/>
            </a:endParaRPr>
          </a:p>
          <a:p>
            <a:pPr>
              <a:spcBef>
                <a:spcPct val="50000"/>
              </a:spcBef>
            </a:pPr>
            <a:endParaRPr lang="en-US" sz="1800" dirty="0">
              <a:latin typeface="Comic Sans MS" pitchFamily="66" charset="0"/>
            </a:endParaRPr>
          </a:p>
          <a:p>
            <a:pPr>
              <a:spcBef>
                <a:spcPct val="50000"/>
              </a:spcBef>
            </a:pPr>
            <a:endParaRPr lang="en-US" sz="1800" dirty="0">
              <a:latin typeface="Comic Sans MS" pitchFamily="66" charset="0"/>
            </a:endParaRPr>
          </a:p>
          <a:p>
            <a:pPr>
              <a:spcBef>
                <a:spcPct val="50000"/>
              </a:spcBef>
            </a:pPr>
            <a:endParaRPr lang="en-US" dirty="0">
              <a:latin typeface="Comic Sans MS" pitchFamily="66" charset="0"/>
            </a:endParaRPr>
          </a:p>
          <a:p>
            <a:pPr>
              <a:spcBef>
                <a:spcPct val="50000"/>
              </a:spcBef>
            </a:pPr>
            <a:endParaRPr lang="en-US" sz="1800" dirty="0">
              <a:latin typeface="Comic Sans MS" pitchFamily="66" charset="0"/>
            </a:endParaRPr>
          </a:p>
          <a:p>
            <a:pPr>
              <a:spcBef>
                <a:spcPct val="50000"/>
              </a:spcBef>
            </a:pPr>
            <a:endParaRPr lang="en-US" dirty="0">
              <a:latin typeface="Comic Sans MS" pitchFamily="66" charset="0"/>
            </a:endParaRPr>
          </a:p>
          <a:p>
            <a:pPr>
              <a:spcBef>
                <a:spcPct val="50000"/>
              </a:spcBef>
            </a:pPr>
            <a:endParaRPr lang="en-US" sz="1800" dirty="0">
              <a:latin typeface="Comic Sans MS" pitchFamily="66" charset="0"/>
            </a:endParaRPr>
          </a:p>
          <a:p>
            <a:pPr>
              <a:spcBef>
                <a:spcPct val="50000"/>
              </a:spcBef>
            </a:pPr>
            <a:endParaRPr lang="en-US" dirty="0">
              <a:latin typeface="Comic Sans MS" pitchFamily="66" charset="0"/>
            </a:endParaRPr>
          </a:p>
          <a:p>
            <a:pPr>
              <a:spcBef>
                <a:spcPct val="50000"/>
              </a:spcBef>
            </a:pPr>
            <a:endParaRPr lang="en-US" sz="1800" dirty="0">
              <a:latin typeface="Comic Sans MS" pitchFamily="66" charset="0"/>
            </a:endParaRPr>
          </a:p>
          <a:p>
            <a:pPr>
              <a:spcBef>
                <a:spcPct val="50000"/>
              </a:spcBef>
            </a:pPr>
            <a:endParaRPr lang="en-US" dirty="0">
              <a:latin typeface="Comic Sans MS" pitchFamily="66" charset="0"/>
            </a:endParaRPr>
          </a:p>
          <a:p>
            <a:pPr>
              <a:spcBef>
                <a:spcPct val="50000"/>
              </a:spcBef>
            </a:pPr>
            <a:endParaRPr lang="en-US" sz="1800" dirty="0">
              <a:latin typeface="Comic Sans MS" pitchFamily="66" charset="0"/>
            </a:endParaRPr>
          </a:p>
          <a:p>
            <a:pPr algn="ctr">
              <a:spcBef>
                <a:spcPct val="50000"/>
              </a:spcBef>
            </a:pPr>
            <a:endParaRPr lang="en-US" sz="1800" dirty="0">
              <a:latin typeface="Comic Sans MS" pitchFamily="66" charset="0"/>
            </a:endParaRPr>
          </a:p>
          <a:p>
            <a:pPr algn="ctr">
              <a:spcBef>
                <a:spcPts val="600"/>
              </a:spcBef>
            </a:pPr>
            <a:r>
              <a:rPr lang="en-US" sz="1800" dirty="0">
                <a:latin typeface="Comic Sans MS" pitchFamily="66" charset="0"/>
              </a:rPr>
              <a:t>B.W = f</a:t>
            </a:r>
            <a:r>
              <a:rPr lang="en-US" b="1" dirty="0">
                <a:latin typeface="Comic Sans MS" pitchFamily="66" charset="0"/>
              </a:rPr>
              <a:t>b</a:t>
            </a:r>
            <a:r>
              <a:rPr lang="en-US" sz="1800" dirty="0">
                <a:latin typeface="Comic Sans MS" pitchFamily="66" charset="0"/>
              </a:rPr>
              <a:t>/2    for QPSK </a:t>
            </a:r>
          </a:p>
          <a:p>
            <a:pPr algn="ctr">
              <a:spcBef>
                <a:spcPts val="600"/>
              </a:spcBef>
            </a:pPr>
            <a:r>
              <a:rPr lang="en-US" sz="1800" dirty="0">
                <a:latin typeface="Comic Sans MS" pitchFamily="66" charset="0"/>
              </a:rPr>
              <a:t> B.W = </a:t>
            </a:r>
            <a:r>
              <a:rPr lang="en-US" sz="1800" dirty="0" err="1">
                <a:latin typeface="Comic Sans MS" pitchFamily="66" charset="0"/>
              </a:rPr>
              <a:t>f</a:t>
            </a:r>
            <a:r>
              <a:rPr lang="en-US" b="1" dirty="0" err="1">
                <a:latin typeface="Comic Sans MS" pitchFamily="66" charset="0"/>
              </a:rPr>
              <a:t>b</a:t>
            </a:r>
            <a:r>
              <a:rPr lang="en-US" sz="1800" dirty="0">
                <a:latin typeface="Comic Sans MS" pitchFamily="66" charset="0"/>
              </a:rPr>
              <a:t>       for BPSK </a:t>
            </a:r>
          </a:p>
        </p:txBody>
      </p:sp>
      <p:sp>
        <p:nvSpPr>
          <p:cNvPr id="35843" name="Line 5"/>
          <p:cNvSpPr>
            <a:spLocks noChangeShapeType="1"/>
          </p:cNvSpPr>
          <p:nvPr/>
        </p:nvSpPr>
        <p:spPr bwMode="auto">
          <a:xfrm>
            <a:off x="1979613" y="5229225"/>
            <a:ext cx="4824412" cy="0"/>
          </a:xfrm>
          <a:prstGeom prst="line">
            <a:avLst/>
          </a:prstGeom>
          <a:noFill/>
          <a:ln w="9525">
            <a:solidFill>
              <a:schemeClr val="tx1"/>
            </a:solidFill>
            <a:round/>
            <a:headEnd/>
            <a:tailEnd/>
          </a:ln>
        </p:spPr>
        <p:txBody>
          <a:bodyPr/>
          <a:lstStyle/>
          <a:p>
            <a:endParaRPr lang="en-US"/>
          </a:p>
        </p:txBody>
      </p:sp>
      <p:sp>
        <p:nvSpPr>
          <p:cNvPr id="35844" name="Line 6"/>
          <p:cNvSpPr>
            <a:spLocks noChangeShapeType="1"/>
          </p:cNvSpPr>
          <p:nvPr/>
        </p:nvSpPr>
        <p:spPr bwMode="auto">
          <a:xfrm>
            <a:off x="4500563" y="4581525"/>
            <a:ext cx="0" cy="792163"/>
          </a:xfrm>
          <a:prstGeom prst="line">
            <a:avLst/>
          </a:prstGeom>
          <a:noFill/>
          <a:ln w="19050">
            <a:solidFill>
              <a:schemeClr val="tx1"/>
            </a:solidFill>
            <a:round/>
            <a:headEnd/>
            <a:tailEnd/>
          </a:ln>
        </p:spPr>
        <p:txBody>
          <a:bodyPr/>
          <a:lstStyle/>
          <a:p>
            <a:endParaRPr lang="en-US"/>
          </a:p>
        </p:txBody>
      </p:sp>
      <p:sp>
        <p:nvSpPr>
          <p:cNvPr id="35845" name="Line 7"/>
          <p:cNvSpPr>
            <a:spLocks noChangeShapeType="1"/>
          </p:cNvSpPr>
          <p:nvPr/>
        </p:nvSpPr>
        <p:spPr bwMode="auto">
          <a:xfrm>
            <a:off x="2700338" y="5084763"/>
            <a:ext cx="0" cy="215900"/>
          </a:xfrm>
          <a:prstGeom prst="line">
            <a:avLst/>
          </a:prstGeom>
          <a:noFill/>
          <a:ln w="19050">
            <a:solidFill>
              <a:schemeClr val="tx1"/>
            </a:solidFill>
            <a:round/>
            <a:headEnd/>
            <a:tailEnd/>
          </a:ln>
        </p:spPr>
        <p:txBody>
          <a:bodyPr/>
          <a:lstStyle/>
          <a:p>
            <a:endParaRPr lang="en-US"/>
          </a:p>
        </p:txBody>
      </p:sp>
      <p:sp>
        <p:nvSpPr>
          <p:cNvPr id="35846" name="Line 8"/>
          <p:cNvSpPr>
            <a:spLocks noChangeShapeType="1"/>
          </p:cNvSpPr>
          <p:nvPr/>
        </p:nvSpPr>
        <p:spPr bwMode="auto">
          <a:xfrm>
            <a:off x="6156325" y="5084763"/>
            <a:ext cx="0" cy="215900"/>
          </a:xfrm>
          <a:prstGeom prst="line">
            <a:avLst/>
          </a:prstGeom>
          <a:noFill/>
          <a:ln w="19050">
            <a:solidFill>
              <a:schemeClr val="tx1"/>
            </a:solidFill>
            <a:round/>
            <a:headEnd/>
            <a:tailEnd/>
          </a:ln>
        </p:spPr>
        <p:txBody>
          <a:bodyPr/>
          <a:lstStyle/>
          <a:p>
            <a:endParaRPr lang="en-US"/>
          </a:p>
        </p:txBody>
      </p:sp>
      <p:sp>
        <p:nvSpPr>
          <p:cNvPr id="35847" name="Line 9"/>
          <p:cNvSpPr>
            <a:spLocks noChangeShapeType="1"/>
          </p:cNvSpPr>
          <p:nvPr/>
        </p:nvSpPr>
        <p:spPr bwMode="auto">
          <a:xfrm>
            <a:off x="2700338" y="5734050"/>
            <a:ext cx="3455987" cy="0"/>
          </a:xfrm>
          <a:prstGeom prst="line">
            <a:avLst/>
          </a:prstGeom>
          <a:noFill/>
          <a:ln w="28575">
            <a:solidFill>
              <a:schemeClr val="tx1"/>
            </a:solidFill>
            <a:round/>
            <a:headEnd type="triangle" w="med" len="med"/>
            <a:tailEnd type="triangle" w="med" len="med"/>
          </a:ln>
        </p:spPr>
        <p:txBody>
          <a:bodyPr/>
          <a:lstStyle/>
          <a:p>
            <a:endParaRPr lang="en-US"/>
          </a:p>
        </p:txBody>
      </p:sp>
      <p:sp>
        <p:nvSpPr>
          <p:cNvPr id="35848" name="Text Box 10"/>
          <p:cNvSpPr txBox="1">
            <a:spLocks noChangeArrowheads="1"/>
          </p:cNvSpPr>
          <p:nvPr/>
        </p:nvSpPr>
        <p:spPr bwMode="auto">
          <a:xfrm>
            <a:off x="3563938" y="5157788"/>
            <a:ext cx="720725" cy="641350"/>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 fb/2 </a:t>
            </a:r>
          </a:p>
        </p:txBody>
      </p:sp>
      <p:sp>
        <p:nvSpPr>
          <p:cNvPr id="35849" name="Text Box 11"/>
          <p:cNvSpPr txBox="1">
            <a:spLocks noChangeArrowheads="1"/>
          </p:cNvSpPr>
          <p:nvPr/>
        </p:nvSpPr>
        <p:spPr bwMode="auto">
          <a:xfrm>
            <a:off x="4284663" y="5084763"/>
            <a:ext cx="431800" cy="579437"/>
          </a:xfrm>
          <a:prstGeom prst="rect">
            <a:avLst/>
          </a:prstGeom>
          <a:noFill/>
          <a:ln w="9525">
            <a:noFill/>
            <a:miter lim="800000"/>
            <a:headEnd/>
            <a:tailEnd/>
          </a:ln>
        </p:spPr>
        <p:txBody>
          <a:bodyPr>
            <a:spAutoFit/>
          </a:bodyPr>
          <a:lstStyle/>
          <a:p>
            <a:pPr>
              <a:spcBef>
                <a:spcPct val="50000"/>
              </a:spcBef>
            </a:pPr>
            <a:r>
              <a:rPr lang="en-US"/>
              <a:t> </a:t>
            </a:r>
            <a:r>
              <a:rPr lang="en-US" sz="1800">
                <a:solidFill>
                  <a:srgbClr val="FF3300"/>
                </a:solidFill>
                <a:latin typeface="Comic Sans MS" pitchFamily="66" charset="0"/>
              </a:rPr>
              <a:t>fc</a:t>
            </a:r>
          </a:p>
        </p:txBody>
      </p:sp>
      <p:sp>
        <p:nvSpPr>
          <p:cNvPr id="35850" name="Text Box 12"/>
          <p:cNvSpPr txBox="1">
            <a:spLocks noChangeArrowheads="1"/>
          </p:cNvSpPr>
          <p:nvPr/>
        </p:nvSpPr>
        <p:spPr bwMode="auto">
          <a:xfrm>
            <a:off x="1835919" y="5300663"/>
            <a:ext cx="1512119" cy="369332"/>
          </a:xfrm>
          <a:prstGeom prst="rect">
            <a:avLst/>
          </a:prstGeom>
          <a:noFill/>
          <a:ln w="9525">
            <a:noFill/>
            <a:miter lim="800000"/>
            <a:headEnd/>
            <a:tailEnd/>
          </a:ln>
        </p:spPr>
        <p:txBody>
          <a:bodyPr wrap="square">
            <a:spAutoFit/>
          </a:bodyPr>
          <a:lstStyle/>
          <a:p>
            <a:pPr>
              <a:spcBef>
                <a:spcPct val="50000"/>
              </a:spcBef>
            </a:pPr>
            <a:r>
              <a:rPr lang="en-US" b="1" dirty="0">
                <a:solidFill>
                  <a:srgbClr val="FF3300"/>
                </a:solidFill>
                <a:latin typeface="Comic Sans MS" pitchFamily="66" charset="0"/>
              </a:rPr>
              <a:t> fc – fb/4</a:t>
            </a:r>
          </a:p>
        </p:txBody>
      </p:sp>
      <p:sp>
        <p:nvSpPr>
          <p:cNvPr id="35851" name="Text Box 13"/>
          <p:cNvSpPr txBox="1">
            <a:spLocks noChangeArrowheads="1"/>
          </p:cNvSpPr>
          <p:nvPr/>
        </p:nvSpPr>
        <p:spPr bwMode="auto">
          <a:xfrm>
            <a:off x="5651500" y="5300663"/>
            <a:ext cx="1368424" cy="369332"/>
          </a:xfrm>
          <a:prstGeom prst="rect">
            <a:avLst/>
          </a:prstGeom>
          <a:noFill/>
          <a:ln w="9525">
            <a:noFill/>
            <a:miter lim="800000"/>
            <a:headEnd/>
            <a:tailEnd/>
          </a:ln>
        </p:spPr>
        <p:txBody>
          <a:bodyPr wrap="square">
            <a:spAutoFit/>
          </a:bodyPr>
          <a:lstStyle/>
          <a:p>
            <a:pPr>
              <a:spcBef>
                <a:spcPct val="50000"/>
              </a:spcBef>
            </a:pPr>
            <a:r>
              <a:rPr lang="en-US" b="1" dirty="0">
                <a:solidFill>
                  <a:srgbClr val="FF3300"/>
                </a:solidFill>
                <a:latin typeface="Comic Sans MS" pitchFamily="66" charset="0"/>
              </a:rPr>
              <a:t> fc +fb/4</a:t>
            </a:r>
          </a:p>
        </p:txBody>
      </p:sp>
      <p:pic>
        <p:nvPicPr>
          <p:cNvPr id="3" name="Picture 2">
            <a:extLst>
              <a:ext uri="{FF2B5EF4-FFF2-40B4-BE49-F238E27FC236}">
                <a16:creationId xmlns:a16="http://schemas.microsoft.com/office/drawing/2014/main" id="{B0636092-463D-41AA-8B88-904D4DD9C159}"/>
              </a:ext>
            </a:extLst>
          </p:cNvPr>
          <p:cNvPicPr>
            <a:picLocks noChangeAspect="1"/>
          </p:cNvPicPr>
          <p:nvPr/>
        </p:nvPicPr>
        <p:blipFill>
          <a:blip r:embed="rId2"/>
          <a:stretch>
            <a:fillRect/>
          </a:stretch>
        </p:blipFill>
        <p:spPr>
          <a:xfrm>
            <a:off x="627449" y="1058862"/>
            <a:ext cx="5827951" cy="3501805"/>
          </a:xfrm>
          <a:prstGeom prst="rect">
            <a:avLst/>
          </a:prstGeom>
        </p:spPr>
      </p:pic>
      <p:pic>
        <p:nvPicPr>
          <p:cNvPr id="2" name="Picture 1">
            <a:extLst>
              <a:ext uri="{FF2B5EF4-FFF2-40B4-BE49-F238E27FC236}">
                <a16:creationId xmlns:a16="http://schemas.microsoft.com/office/drawing/2014/main" id="{6681FD1C-72EC-4216-92F6-1DE03DB79B7C}"/>
              </a:ext>
            </a:extLst>
          </p:cNvPr>
          <p:cNvPicPr>
            <a:picLocks noChangeAspect="1"/>
          </p:cNvPicPr>
          <p:nvPr/>
        </p:nvPicPr>
        <p:blipFill>
          <a:blip r:embed="rId3"/>
          <a:stretch>
            <a:fillRect/>
          </a:stretch>
        </p:blipFill>
        <p:spPr>
          <a:xfrm>
            <a:off x="6467969" y="443804"/>
            <a:ext cx="2467200" cy="1537396"/>
          </a:xfrm>
          <a:prstGeom prst="rect">
            <a:avLst/>
          </a:prstGeom>
        </p:spPr>
      </p:pic>
      <p:sp>
        <p:nvSpPr>
          <p:cNvPr id="4" name="Slide Number Placeholder 3">
            <a:extLst>
              <a:ext uri="{FF2B5EF4-FFF2-40B4-BE49-F238E27FC236}">
                <a16:creationId xmlns:a16="http://schemas.microsoft.com/office/drawing/2014/main" id="{06561BAD-A868-4C29-8BCC-8A115E79A298}"/>
              </a:ext>
            </a:extLst>
          </p:cNvPr>
          <p:cNvSpPr>
            <a:spLocks noGrp="1"/>
          </p:cNvSpPr>
          <p:nvPr>
            <p:ph type="sldNum" sz="quarter" idx="12"/>
          </p:nvPr>
        </p:nvSpPr>
        <p:spPr/>
        <p:txBody>
          <a:bodyPr/>
          <a:lstStyle/>
          <a:p>
            <a:fld id="{B0D5A9A6-B89F-4EA0-AC06-CD245DF48C16}" type="slidenum">
              <a:rPr lang="en-US" smtClean="0"/>
              <a:pPr/>
              <a:t>16</a:t>
            </a:fld>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323850" y="466823"/>
            <a:ext cx="8820150" cy="5478423"/>
          </a:xfrm>
          <a:prstGeom prst="rect">
            <a:avLst/>
          </a:prstGeom>
          <a:noFill/>
          <a:ln w="9525">
            <a:noFill/>
            <a:miter lim="800000"/>
            <a:headEnd/>
            <a:tailEnd/>
          </a:ln>
        </p:spPr>
        <p:txBody>
          <a:bodyPr>
            <a:spAutoFit/>
          </a:bodyPr>
          <a:lstStyle/>
          <a:p>
            <a:pPr rtl="0">
              <a:spcBef>
                <a:spcPct val="50000"/>
              </a:spcBef>
            </a:pPr>
            <a:r>
              <a:rPr lang="en-US" sz="2400" b="1" dirty="0">
                <a:solidFill>
                  <a:srgbClr val="660066"/>
                </a:solidFill>
                <a:latin typeface="Arial" panose="020B0604020202020204" pitchFamily="34" charset="0"/>
                <a:cs typeface="Arial" panose="020B0604020202020204" pitchFamily="34" charset="0"/>
              </a:rPr>
              <a:t>Example:</a:t>
            </a:r>
          </a:p>
          <a:p>
            <a:pPr rtl="0">
              <a:spcBef>
                <a:spcPct val="50000"/>
              </a:spcBef>
            </a:pPr>
            <a:r>
              <a:rPr lang="en-US" sz="2000" dirty="0">
                <a:latin typeface="Arial" panose="020B0604020202020204" pitchFamily="34" charset="0"/>
                <a:cs typeface="Arial" panose="020B0604020202020204" pitchFamily="34" charset="0"/>
              </a:rPr>
              <a:t>For a QPSK Modulator with an input data rate  (fb) equal to 10 Mbps and a carrier frequency (fc) of 70 MHz , determine  </a:t>
            </a:r>
          </a:p>
          <a:p>
            <a:pPr rtl="0">
              <a:spcBef>
                <a:spcPct val="50000"/>
              </a:spcBef>
            </a:pPr>
            <a:r>
              <a:rPr lang="en-US" sz="2000" dirty="0">
                <a:latin typeface="Arial" panose="020B0604020202020204" pitchFamily="34" charset="0"/>
                <a:cs typeface="Arial" panose="020B0604020202020204" pitchFamily="34" charset="0"/>
              </a:rPr>
              <a:t>1) the minimum double – sided Nyquist bandwidth  (</a:t>
            </a:r>
            <a:r>
              <a:rPr lang="en-US" sz="2000" dirty="0" err="1">
                <a:latin typeface="Arial" panose="020B0604020202020204" pitchFamily="34" charset="0"/>
                <a:cs typeface="Arial" panose="020B0604020202020204" pitchFamily="34" charset="0"/>
              </a:rPr>
              <a:t>f</a:t>
            </a:r>
            <a:r>
              <a:rPr lang="en-US" sz="1400" dirty="0" err="1">
                <a:latin typeface="Arial" panose="020B0604020202020204" pitchFamily="34" charset="0"/>
                <a:cs typeface="Arial" panose="020B0604020202020204" pitchFamily="34" charset="0"/>
              </a:rPr>
              <a:t>N</a:t>
            </a:r>
            <a:r>
              <a:rPr lang="en-US" sz="2000" dirty="0">
                <a:latin typeface="Arial" panose="020B0604020202020204" pitchFamily="34" charset="0"/>
                <a:cs typeface="Arial" panose="020B0604020202020204" pitchFamily="34" charset="0"/>
              </a:rPr>
              <a:t>)  and baud rate.</a:t>
            </a:r>
          </a:p>
          <a:p>
            <a:pPr rtl="0">
              <a:spcBef>
                <a:spcPct val="50000"/>
              </a:spcBef>
            </a:pPr>
            <a:r>
              <a:rPr lang="en-US" sz="2000" dirty="0">
                <a:latin typeface="Arial" panose="020B0604020202020204" pitchFamily="34" charset="0"/>
                <a:cs typeface="Arial" panose="020B0604020202020204" pitchFamily="34" charset="0"/>
              </a:rPr>
              <a:t>2) Compare the results with a BPSK (same conditions, previous example).</a:t>
            </a:r>
          </a:p>
          <a:p>
            <a:pPr rtl="0">
              <a:spcBef>
                <a:spcPct val="50000"/>
              </a:spcBef>
            </a:pPr>
            <a:r>
              <a:rPr lang="en-US" sz="2400" b="1" dirty="0">
                <a:solidFill>
                  <a:srgbClr val="009900"/>
                </a:solidFill>
                <a:latin typeface="Tahoma" panose="020B0604030504040204" pitchFamily="34" charset="0"/>
                <a:ea typeface="Tahoma" panose="020B0604030504040204" pitchFamily="34" charset="0"/>
                <a:cs typeface="Tahoma" panose="020B0604030504040204" pitchFamily="34" charset="0"/>
              </a:rPr>
              <a:t>Solution </a:t>
            </a:r>
            <a:r>
              <a:rPr lang="en-US" sz="2000" b="1" dirty="0">
                <a:solidFill>
                  <a:srgbClr val="009900"/>
                </a:solidFill>
                <a:latin typeface="Bradley Hand ITC" pitchFamily="66" charset="0"/>
              </a:rPr>
              <a:t>: </a:t>
            </a:r>
          </a:p>
          <a:p>
            <a:pPr rtl="0">
              <a:spcBef>
                <a:spcPct val="50000"/>
              </a:spcBef>
            </a:pPr>
            <a:r>
              <a:rPr lang="en-US" sz="2000" dirty="0">
                <a:latin typeface="Times New Roman" pitchFamily="18" charset="0"/>
                <a:ea typeface="Tahoma" pitchFamily="34" charset="0"/>
                <a:cs typeface="Times New Roman" pitchFamily="18" charset="0"/>
              </a:rPr>
              <a:t>The bit rate in both the I and Q channels is one half of the transmission bit rate.</a:t>
            </a:r>
          </a:p>
          <a:p>
            <a:pPr>
              <a:spcBef>
                <a:spcPct val="50000"/>
              </a:spcBef>
            </a:pPr>
            <a:endParaRPr lang="en-US" sz="2000" dirty="0">
              <a:latin typeface="Times New Roman" pitchFamily="18" charset="0"/>
              <a:ea typeface="Tahoma" pitchFamily="34" charset="0"/>
              <a:cs typeface="Times New Roman" pitchFamily="18" charset="0"/>
            </a:endParaRPr>
          </a:p>
          <a:p>
            <a:pPr>
              <a:spcBef>
                <a:spcPct val="50000"/>
              </a:spcBef>
            </a:pPr>
            <a:r>
              <a:rPr lang="en-US" sz="2000" dirty="0">
                <a:latin typeface="Times New Roman" pitchFamily="18" charset="0"/>
                <a:ea typeface="Tahoma" pitchFamily="34" charset="0"/>
                <a:cs typeface="Times New Roman" pitchFamily="18" charset="0"/>
              </a:rPr>
              <a:t> highest fundamental frequency presented to either balanced modulator is </a:t>
            </a:r>
          </a:p>
          <a:p>
            <a:pPr>
              <a:spcBef>
                <a:spcPct val="50000"/>
              </a:spcBef>
            </a:pPr>
            <a:r>
              <a:rPr lang="en-US" sz="2000" dirty="0">
                <a:latin typeface="Times New Roman" pitchFamily="18" charset="0"/>
                <a:ea typeface="Tahoma" pitchFamily="34" charset="0"/>
                <a:cs typeface="Times New Roman" pitchFamily="18" charset="0"/>
              </a:rPr>
              <a:t>      </a:t>
            </a:r>
          </a:p>
          <a:p>
            <a:pPr>
              <a:spcBef>
                <a:spcPct val="50000"/>
              </a:spcBef>
            </a:pPr>
            <a:endParaRPr lang="en-US" sz="2000" dirty="0">
              <a:latin typeface="Times New Roman" pitchFamily="18" charset="0"/>
              <a:ea typeface="Tahoma" pitchFamily="34" charset="0"/>
              <a:cs typeface="Times New Roman" pitchFamily="18" charset="0"/>
            </a:endParaRPr>
          </a:p>
          <a:p>
            <a:pPr>
              <a:spcBef>
                <a:spcPct val="50000"/>
              </a:spcBef>
            </a:pPr>
            <a:r>
              <a:rPr lang="en-US" sz="2000" dirty="0">
                <a:latin typeface="Times New Roman" pitchFamily="18" charset="0"/>
                <a:ea typeface="Tahoma" pitchFamily="34" charset="0"/>
                <a:cs typeface="Times New Roman" pitchFamily="18" charset="0"/>
              </a:rPr>
              <a:t>   </a:t>
            </a:r>
          </a:p>
        </p:txBody>
      </p:sp>
      <p:sp>
        <p:nvSpPr>
          <p:cNvPr id="36868" name="Rectangle 6"/>
          <p:cNvSpPr>
            <a:spLocks noChangeArrowheads="1"/>
          </p:cNvSpPr>
          <p:nvPr/>
        </p:nvSpPr>
        <p:spPr bwMode="auto">
          <a:xfrm>
            <a:off x="3563938" y="5157788"/>
            <a:ext cx="1439862" cy="719137"/>
          </a:xfrm>
          <a:prstGeom prst="rect">
            <a:avLst/>
          </a:prstGeom>
          <a:solidFill>
            <a:srgbClr val="CC99FF"/>
          </a:solidFill>
          <a:ln w="9525">
            <a:solidFill>
              <a:schemeClr val="tx1"/>
            </a:solidFill>
            <a:miter lim="800000"/>
            <a:headEnd/>
            <a:tailEnd/>
          </a:ln>
        </p:spPr>
        <p:txBody>
          <a:bodyPr wrap="none" anchor="ctr"/>
          <a:lstStyle/>
          <a:p>
            <a:endParaRPr lang="en-US"/>
          </a:p>
        </p:txBody>
      </p:sp>
      <p:sp>
        <p:nvSpPr>
          <p:cNvPr id="36869" name="Line 7"/>
          <p:cNvSpPr>
            <a:spLocks noChangeShapeType="1"/>
          </p:cNvSpPr>
          <p:nvPr/>
        </p:nvSpPr>
        <p:spPr bwMode="auto">
          <a:xfrm>
            <a:off x="2484438" y="5516563"/>
            <a:ext cx="1079500" cy="0"/>
          </a:xfrm>
          <a:prstGeom prst="line">
            <a:avLst/>
          </a:prstGeom>
          <a:noFill/>
          <a:ln w="9525">
            <a:solidFill>
              <a:schemeClr val="tx1"/>
            </a:solidFill>
            <a:round/>
            <a:headEnd/>
            <a:tailEnd type="triangle" w="med" len="med"/>
          </a:ln>
        </p:spPr>
        <p:txBody>
          <a:bodyPr/>
          <a:lstStyle/>
          <a:p>
            <a:endParaRPr lang="en-US"/>
          </a:p>
        </p:txBody>
      </p:sp>
      <p:sp>
        <p:nvSpPr>
          <p:cNvPr id="36870" name="Line 8"/>
          <p:cNvSpPr>
            <a:spLocks noChangeShapeType="1"/>
          </p:cNvSpPr>
          <p:nvPr/>
        </p:nvSpPr>
        <p:spPr bwMode="auto">
          <a:xfrm>
            <a:off x="5003800" y="5516563"/>
            <a:ext cx="792163" cy="0"/>
          </a:xfrm>
          <a:prstGeom prst="line">
            <a:avLst/>
          </a:prstGeom>
          <a:noFill/>
          <a:ln w="9525">
            <a:solidFill>
              <a:schemeClr val="tx1"/>
            </a:solidFill>
            <a:round/>
            <a:headEnd/>
            <a:tailEnd type="triangle" w="med" len="med"/>
          </a:ln>
        </p:spPr>
        <p:txBody>
          <a:bodyPr/>
          <a:lstStyle/>
          <a:p>
            <a:endParaRPr lang="en-US"/>
          </a:p>
        </p:txBody>
      </p:sp>
      <p:sp>
        <p:nvSpPr>
          <p:cNvPr id="36871" name="Line 9"/>
          <p:cNvSpPr>
            <a:spLocks noChangeShapeType="1"/>
          </p:cNvSpPr>
          <p:nvPr/>
        </p:nvSpPr>
        <p:spPr bwMode="auto">
          <a:xfrm flipV="1">
            <a:off x="4211638" y="5876925"/>
            <a:ext cx="0" cy="431800"/>
          </a:xfrm>
          <a:prstGeom prst="line">
            <a:avLst/>
          </a:prstGeom>
          <a:noFill/>
          <a:ln w="9525">
            <a:solidFill>
              <a:schemeClr val="tx1"/>
            </a:solidFill>
            <a:round/>
            <a:headEnd/>
            <a:tailEnd type="triangle" w="med" len="med"/>
          </a:ln>
        </p:spPr>
        <p:txBody>
          <a:bodyPr/>
          <a:lstStyle/>
          <a:p>
            <a:endParaRPr lang="en-US"/>
          </a:p>
        </p:txBody>
      </p:sp>
      <p:sp>
        <p:nvSpPr>
          <p:cNvPr id="36872" name="Text Box 10"/>
          <p:cNvSpPr txBox="1">
            <a:spLocks noChangeArrowheads="1"/>
          </p:cNvSpPr>
          <p:nvPr/>
        </p:nvSpPr>
        <p:spPr bwMode="auto">
          <a:xfrm>
            <a:off x="360363" y="5300663"/>
            <a:ext cx="2124073" cy="400110"/>
          </a:xfrm>
          <a:prstGeom prst="rect">
            <a:avLst/>
          </a:prstGeom>
          <a:noFill/>
          <a:ln w="9525">
            <a:noFill/>
            <a:miter lim="800000"/>
            <a:headEnd/>
            <a:tailEnd/>
          </a:ln>
        </p:spPr>
        <p:txBody>
          <a:bodyPr wrap="square">
            <a:spAutoFit/>
          </a:bodyPr>
          <a:lstStyle/>
          <a:p>
            <a:pPr>
              <a:spcBef>
                <a:spcPct val="50000"/>
              </a:spcBef>
            </a:pPr>
            <a:r>
              <a:rPr lang="en-US" sz="2000" dirty="0">
                <a:solidFill>
                  <a:srgbClr val="800000"/>
                </a:solidFill>
                <a:latin typeface="Times New Roman" pitchFamily="18" charset="0"/>
                <a:cs typeface="Times New Roman" pitchFamily="18" charset="0"/>
              </a:rPr>
              <a:t>Input rate f</a:t>
            </a:r>
            <a:r>
              <a:rPr lang="en-US" sz="1600" dirty="0">
                <a:solidFill>
                  <a:srgbClr val="800000"/>
                </a:solidFill>
                <a:latin typeface="Times New Roman" pitchFamily="18" charset="0"/>
                <a:cs typeface="Times New Roman" pitchFamily="18" charset="0"/>
              </a:rPr>
              <a:t>a</a:t>
            </a:r>
            <a:r>
              <a:rPr lang="en-US" sz="2000" dirty="0">
                <a:solidFill>
                  <a:srgbClr val="800000"/>
                </a:solidFill>
                <a:latin typeface="Times New Roman" pitchFamily="18" charset="0"/>
                <a:cs typeface="Times New Roman" pitchFamily="18" charset="0"/>
              </a:rPr>
              <a:t> (bps) </a:t>
            </a:r>
          </a:p>
        </p:txBody>
      </p:sp>
      <p:sp>
        <p:nvSpPr>
          <p:cNvPr id="36873" name="Text Box 11"/>
          <p:cNvSpPr txBox="1">
            <a:spLocks noChangeArrowheads="1"/>
          </p:cNvSpPr>
          <p:nvPr/>
        </p:nvSpPr>
        <p:spPr bwMode="auto">
          <a:xfrm>
            <a:off x="3563938" y="6381750"/>
            <a:ext cx="2016125" cy="396875"/>
          </a:xfrm>
          <a:prstGeom prst="rect">
            <a:avLst/>
          </a:prstGeom>
          <a:noFill/>
          <a:ln w="9525">
            <a:noFill/>
            <a:miter lim="800000"/>
            <a:headEnd/>
            <a:tailEnd/>
          </a:ln>
        </p:spPr>
        <p:txBody>
          <a:bodyPr>
            <a:spAutoFit/>
          </a:bodyPr>
          <a:lstStyle/>
          <a:p>
            <a:pPr>
              <a:spcBef>
                <a:spcPct val="50000"/>
              </a:spcBef>
            </a:pPr>
            <a:r>
              <a:rPr lang="en-US" sz="2000" dirty="0">
                <a:solidFill>
                  <a:srgbClr val="800000"/>
                </a:solidFill>
                <a:latin typeface="Times New Roman" pitchFamily="18" charset="0"/>
                <a:cs typeface="Times New Roman" pitchFamily="18" charset="0"/>
              </a:rPr>
              <a:t>Sin (2*pi*</a:t>
            </a:r>
            <a:r>
              <a:rPr lang="en-US" sz="2000" dirty="0" err="1">
                <a:solidFill>
                  <a:srgbClr val="800000"/>
                </a:solidFill>
                <a:latin typeface="Times New Roman" pitchFamily="18" charset="0"/>
                <a:cs typeface="Times New Roman" pitchFamily="18" charset="0"/>
              </a:rPr>
              <a:t>fc</a:t>
            </a:r>
            <a:r>
              <a:rPr lang="en-US" sz="2000" dirty="0">
                <a:solidFill>
                  <a:srgbClr val="800000"/>
                </a:solidFill>
                <a:latin typeface="Times New Roman" pitchFamily="18" charset="0"/>
                <a:cs typeface="Times New Roman" pitchFamily="18" charset="0"/>
              </a:rPr>
              <a:t>*t)</a:t>
            </a:r>
          </a:p>
        </p:txBody>
      </p:sp>
      <p:sp>
        <p:nvSpPr>
          <p:cNvPr id="36874" name="Text Box 12"/>
          <p:cNvSpPr txBox="1">
            <a:spLocks noChangeArrowheads="1"/>
          </p:cNvSpPr>
          <p:nvPr/>
        </p:nvSpPr>
        <p:spPr bwMode="auto">
          <a:xfrm>
            <a:off x="5435600" y="5157788"/>
            <a:ext cx="3960813" cy="396875"/>
          </a:xfrm>
          <a:prstGeom prst="rect">
            <a:avLst/>
          </a:prstGeom>
          <a:noFill/>
          <a:ln w="9525">
            <a:noFill/>
            <a:miter lim="800000"/>
            <a:headEnd/>
            <a:tailEnd/>
          </a:ln>
        </p:spPr>
        <p:txBody>
          <a:bodyPr>
            <a:spAutoFit/>
          </a:bodyPr>
          <a:lstStyle/>
          <a:p>
            <a:pPr>
              <a:spcBef>
                <a:spcPct val="50000"/>
              </a:spcBef>
            </a:pPr>
            <a:r>
              <a:rPr lang="en-US" sz="2000" dirty="0">
                <a:solidFill>
                  <a:srgbClr val="800000"/>
                </a:solidFill>
                <a:latin typeface="Times New Roman" pitchFamily="18" charset="0"/>
                <a:cs typeface="Times New Roman" pitchFamily="18" charset="0"/>
              </a:rPr>
              <a:t> sin (2*pi*</a:t>
            </a:r>
            <a:r>
              <a:rPr lang="en-US" sz="2000" dirty="0" err="1">
                <a:solidFill>
                  <a:srgbClr val="800000"/>
                </a:solidFill>
                <a:latin typeface="Times New Roman" pitchFamily="18" charset="0"/>
                <a:cs typeface="Times New Roman" pitchFamily="18" charset="0"/>
              </a:rPr>
              <a:t>fa</a:t>
            </a:r>
            <a:r>
              <a:rPr lang="en-US" sz="2000" dirty="0">
                <a:solidFill>
                  <a:srgbClr val="800000"/>
                </a:solidFill>
                <a:latin typeface="Times New Roman" pitchFamily="18" charset="0"/>
                <a:cs typeface="Times New Roman" pitchFamily="18" charset="0"/>
              </a:rPr>
              <a:t>*t) Sin (2*pi*</a:t>
            </a:r>
            <a:r>
              <a:rPr lang="en-US" sz="2000" dirty="0" err="1">
                <a:solidFill>
                  <a:srgbClr val="800000"/>
                </a:solidFill>
                <a:latin typeface="Times New Roman" pitchFamily="18" charset="0"/>
                <a:cs typeface="Times New Roman" pitchFamily="18" charset="0"/>
              </a:rPr>
              <a:t>fc</a:t>
            </a:r>
            <a:r>
              <a:rPr lang="en-US" sz="2000" dirty="0">
                <a:solidFill>
                  <a:srgbClr val="800000"/>
                </a:solidFill>
                <a:latin typeface="Times New Roman" pitchFamily="18" charset="0"/>
                <a:cs typeface="Times New Roman" pitchFamily="18" charset="0"/>
              </a:rPr>
              <a:t>*t)</a:t>
            </a:r>
          </a:p>
        </p:txBody>
      </p:sp>
      <p:sp>
        <p:nvSpPr>
          <p:cNvPr id="36875" name="Text Box 13"/>
          <p:cNvSpPr txBox="1">
            <a:spLocks noChangeArrowheads="1"/>
          </p:cNvSpPr>
          <p:nvPr/>
        </p:nvSpPr>
        <p:spPr bwMode="auto">
          <a:xfrm>
            <a:off x="3708400" y="5300663"/>
            <a:ext cx="1320800" cy="646331"/>
          </a:xfrm>
          <a:prstGeom prst="rect">
            <a:avLst/>
          </a:prstGeom>
          <a:noFill/>
          <a:ln w="9525">
            <a:noFill/>
            <a:miter lim="800000"/>
            <a:headEnd/>
            <a:tailEnd/>
          </a:ln>
        </p:spPr>
        <p:txBody>
          <a:bodyPr wrap="square">
            <a:spAutoFit/>
          </a:bodyPr>
          <a:lstStyle/>
          <a:p>
            <a:pPr>
              <a:spcBef>
                <a:spcPct val="50000"/>
              </a:spcBef>
            </a:pPr>
            <a:r>
              <a:rPr lang="en-US" b="1" dirty="0"/>
              <a:t>Balanced modulator </a:t>
            </a:r>
          </a:p>
        </p:txBody>
      </p:sp>
      <p:pic>
        <p:nvPicPr>
          <p:cNvPr id="2" name="Picture 1">
            <a:extLst>
              <a:ext uri="{FF2B5EF4-FFF2-40B4-BE49-F238E27FC236}">
                <a16:creationId xmlns:a16="http://schemas.microsoft.com/office/drawing/2014/main" id="{6E25F7A7-9D0F-48B2-A6EC-415D424E27A5}"/>
              </a:ext>
            </a:extLst>
          </p:cNvPr>
          <p:cNvPicPr>
            <a:picLocks noChangeAspect="1"/>
          </p:cNvPicPr>
          <p:nvPr/>
        </p:nvPicPr>
        <p:blipFill>
          <a:blip r:embed="rId2"/>
          <a:stretch>
            <a:fillRect/>
          </a:stretch>
        </p:blipFill>
        <p:spPr>
          <a:xfrm>
            <a:off x="1637067" y="3581409"/>
            <a:ext cx="2898325" cy="682088"/>
          </a:xfrm>
          <a:prstGeom prst="rect">
            <a:avLst/>
          </a:prstGeom>
        </p:spPr>
      </p:pic>
      <p:pic>
        <p:nvPicPr>
          <p:cNvPr id="3" name="Picture 2">
            <a:extLst>
              <a:ext uri="{FF2B5EF4-FFF2-40B4-BE49-F238E27FC236}">
                <a16:creationId xmlns:a16="http://schemas.microsoft.com/office/drawing/2014/main" id="{98E52520-740E-4325-8427-696459C2B310}"/>
              </a:ext>
            </a:extLst>
          </p:cNvPr>
          <p:cNvPicPr>
            <a:picLocks noChangeAspect="1"/>
          </p:cNvPicPr>
          <p:nvPr/>
        </p:nvPicPr>
        <p:blipFill>
          <a:blip r:embed="rId3"/>
          <a:stretch>
            <a:fillRect/>
          </a:stretch>
        </p:blipFill>
        <p:spPr>
          <a:xfrm>
            <a:off x="1905000" y="4447706"/>
            <a:ext cx="3034500" cy="562800"/>
          </a:xfrm>
          <a:prstGeom prst="rect">
            <a:avLst/>
          </a:prstGeom>
        </p:spPr>
      </p:pic>
      <p:sp>
        <p:nvSpPr>
          <p:cNvPr id="4" name="Slide Number Placeholder 3">
            <a:extLst>
              <a:ext uri="{FF2B5EF4-FFF2-40B4-BE49-F238E27FC236}">
                <a16:creationId xmlns:a16="http://schemas.microsoft.com/office/drawing/2014/main" id="{9A70AF35-5651-432D-85EB-A861B5E5C0F3}"/>
              </a:ext>
            </a:extLst>
          </p:cNvPr>
          <p:cNvSpPr>
            <a:spLocks noGrp="1"/>
          </p:cNvSpPr>
          <p:nvPr>
            <p:ph type="sldNum" sz="quarter" idx="12"/>
          </p:nvPr>
        </p:nvSpPr>
        <p:spPr/>
        <p:txBody>
          <a:bodyPr/>
          <a:lstStyle/>
          <a:p>
            <a:fld id="{B0D5A9A6-B89F-4EA0-AC06-CD245DF48C16}" type="slidenum">
              <a:rPr lang="en-US" smtClean="0"/>
              <a:pPr/>
              <a:t>17</a:t>
            </a:fld>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4"/>
          <p:cNvSpPr txBox="1">
            <a:spLocks noChangeArrowheads="1"/>
          </p:cNvSpPr>
          <p:nvPr/>
        </p:nvSpPr>
        <p:spPr bwMode="auto">
          <a:xfrm>
            <a:off x="468313" y="620713"/>
            <a:ext cx="8351837" cy="4278094"/>
          </a:xfrm>
          <a:prstGeom prst="rect">
            <a:avLst/>
          </a:prstGeom>
          <a:noFill/>
          <a:ln w="9525">
            <a:noFill/>
            <a:miter lim="800000"/>
            <a:headEnd/>
            <a:tailEnd/>
          </a:ln>
        </p:spPr>
        <p:txBody>
          <a:bodyPr>
            <a:spAutoFit/>
          </a:bodyPr>
          <a:lstStyle/>
          <a:p>
            <a:pPr>
              <a:spcBef>
                <a:spcPct val="50000"/>
              </a:spcBef>
            </a:pPr>
            <a:r>
              <a:rPr lang="en-US" sz="2000" dirty="0">
                <a:latin typeface="Times New Roman" pitchFamily="18" charset="0"/>
                <a:cs typeface="Times New Roman" pitchFamily="18" charset="0"/>
              </a:rPr>
              <a:t>The output wave from each balanced modulator is</a:t>
            </a:r>
          </a:p>
          <a:p>
            <a:pPr>
              <a:spcBef>
                <a:spcPct val="50000"/>
              </a:spcBef>
            </a:pPr>
            <a:endParaRPr lang="en-US" sz="2400" dirty="0">
              <a:latin typeface="Times New Roman" pitchFamily="18" charset="0"/>
              <a:cs typeface="Times New Roman" pitchFamily="18" charset="0"/>
            </a:endParaRPr>
          </a:p>
          <a:p>
            <a:pPr>
              <a:spcBef>
                <a:spcPct val="50000"/>
              </a:spcBef>
            </a:pPr>
            <a:endParaRPr lang="en-US" sz="2400" dirty="0">
              <a:latin typeface="Times New Roman" pitchFamily="18" charset="0"/>
              <a:cs typeface="Times New Roman" pitchFamily="18" charset="0"/>
            </a:endParaRPr>
          </a:p>
          <a:p>
            <a:pPr>
              <a:spcBef>
                <a:spcPct val="50000"/>
              </a:spcBef>
            </a:pPr>
            <a:endParaRPr lang="en-US" sz="2400" dirty="0">
              <a:latin typeface="Times New Roman" pitchFamily="18" charset="0"/>
              <a:cs typeface="Times New Roman" pitchFamily="18" charset="0"/>
            </a:endParaRPr>
          </a:p>
          <a:p>
            <a:pPr>
              <a:spcBef>
                <a:spcPct val="50000"/>
              </a:spcBef>
            </a:pPr>
            <a:endParaRPr lang="en-US" sz="2400" dirty="0">
              <a:latin typeface="Times New Roman" pitchFamily="18" charset="0"/>
              <a:cs typeface="Times New Roman" pitchFamily="18" charset="0"/>
            </a:endParaRPr>
          </a:p>
          <a:p>
            <a:pPr>
              <a:spcBef>
                <a:spcPct val="50000"/>
              </a:spcBef>
            </a:pPr>
            <a:r>
              <a:rPr lang="en-US" sz="2400" dirty="0">
                <a:latin typeface="Times New Roman" pitchFamily="18" charset="0"/>
                <a:cs typeface="Times New Roman" pitchFamily="18" charset="0"/>
              </a:rPr>
              <a:t>Minimum Nyquist bandwidth is B=(72.5 – 67.5) = 5 </a:t>
            </a:r>
            <a:r>
              <a:rPr lang="en-US" sz="2400" dirty="0" err="1">
                <a:latin typeface="Times New Roman" pitchFamily="18" charset="0"/>
                <a:cs typeface="Times New Roman" pitchFamily="18" charset="0"/>
              </a:rPr>
              <a:t>MHz.</a:t>
            </a:r>
            <a:endParaRPr lang="en-US" sz="2400" dirty="0">
              <a:latin typeface="Times New Roman" pitchFamily="18" charset="0"/>
              <a:cs typeface="Times New Roman" pitchFamily="18" charset="0"/>
            </a:endParaRPr>
          </a:p>
          <a:p>
            <a:pPr>
              <a:spcBef>
                <a:spcPct val="50000"/>
              </a:spcBef>
            </a:pPr>
            <a:r>
              <a:rPr lang="en-US" sz="2400" dirty="0">
                <a:latin typeface="Times New Roman" pitchFamily="18" charset="0"/>
                <a:cs typeface="Times New Roman" pitchFamily="18" charset="0"/>
              </a:rPr>
              <a:t>The symbol rate = Bandwidth, thus Symbol rate = 5M baud</a:t>
            </a:r>
          </a:p>
          <a:p>
            <a:pPr>
              <a:spcBef>
                <a:spcPct val="50000"/>
              </a:spcBef>
            </a:pPr>
            <a:r>
              <a:rPr lang="en-US" sz="2400" dirty="0">
                <a:latin typeface="Times New Roman" pitchFamily="18" charset="0"/>
                <a:cs typeface="Times New Roman" pitchFamily="18" charset="0"/>
              </a:rPr>
              <a:t> </a:t>
            </a:r>
          </a:p>
        </p:txBody>
      </p:sp>
      <p:sp>
        <p:nvSpPr>
          <p:cNvPr id="37892" name="Line 9"/>
          <p:cNvSpPr>
            <a:spLocks noChangeShapeType="1"/>
          </p:cNvSpPr>
          <p:nvPr/>
        </p:nvSpPr>
        <p:spPr bwMode="auto">
          <a:xfrm>
            <a:off x="900113" y="5516563"/>
            <a:ext cx="6911975" cy="0"/>
          </a:xfrm>
          <a:prstGeom prst="line">
            <a:avLst/>
          </a:prstGeom>
          <a:noFill/>
          <a:ln w="9525">
            <a:solidFill>
              <a:schemeClr val="tx1"/>
            </a:solidFill>
            <a:round/>
            <a:headEnd/>
            <a:tailEnd/>
          </a:ln>
        </p:spPr>
        <p:txBody>
          <a:bodyPr/>
          <a:lstStyle/>
          <a:p>
            <a:endParaRPr lang="en-US"/>
          </a:p>
        </p:txBody>
      </p:sp>
      <p:sp>
        <p:nvSpPr>
          <p:cNvPr id="37893" name="Line 10"/>
          <p:cNvSpPr>
            <a:spLocks noChangeShapeType="1"/>
          </p:cNvSpPr>
          <p:nvPr/>
        </p:nvSpPr>
        <p:spPr bwMode="auto">
          <a:xfrm flipV="1">
            <a:off x="1908175" y="4652963"/>
            <a:ext cx="0" cy="863600"/>
          </a:xfrm>
          <a:prstGeom prst="line">
            <a:avLst/>
          </a:prstGeom>
          <a:noFill/>
          <a:ln w="38100">
            <a:solidFill>
              <a:schemeClr val="tx1"/>
            </a:solidFill>
            <a:round/>
            <a:headEnd/>
            <a:tailEnd type="triangle" w="med" len="med"/>
          </a:ln>
        </p:spPr>
        <p:txBody>
          <a:bodyPr/>
          <a:lstStyle/>
          <a:p>
            <a:endParaRPr lang="en-US"/>
          </a:p>
        </p:txBody>
      </p:sp>
      <p:sp>
        <p:nvSpPr>
          <p:cNvPr id="37894" name="Line 11"/>
          <p:cNvSpPr>
            <a:spLocks noChangeShapeType="1"/>
          </p:cNvSpPr>
          <p:nvPr/>
        </p:nvSpPr>
        <p:spPr bwMode="auto">
          <a:xfrm flipV="1">
            <a:off x="5076825" y="4581525"/>
            <a:ext cx="0" cy="935038"/>
          </a:xfrm>
          <a:prstGeom prst="line">
            <a:avLst/>
          </a:prstGeom>
          <a:noFill/>
          <a:ln w="38100">
            <a:solidFill>
              <a:schemeClr val="tx1"/>
            </a:solidFill>
            <a:round/>
            <a:headEnd/>
            <a:tailEnd type="triangle" w="med" len="med"/>
          </a:ln>
        </p:spPr>
        <p:txBody>
          <a:bodyPr/>
          <a:lstStyle/>
          <a:p>
            <a:endParaRPr lang="en-US"/>
          </a:p>
        </p:txBody>
      </p:sp>
      <p:sp>
        <p:nvSpPr>
          <p:cNvPr id="37898" name="Line 15"/>
          <p:cNvSpPr>
            <a:spLocks noChangeShapeType="1"/>
          </p:cNvSpPr>
          <p:nvPr/>
        </p:nvSpPr>
        <p:spPr bwMode="auto">
          <a:xfrm>
            <a:off x="3492500" y="5445125"/>
            <a:ext cx="0" cy="144463"/>
          </a:xfrm>
          <a:prstGeom prst="line">
            <a:avLst/>
          </a:prstGeom>
          <a:noFill/>
          <a:ln w="38100">
            <a:solidFill>
              <a:schemeClr val="tx1"/>
            </a:solidFill>
            <a:round/>
            <a:headEnd/>
            <a:tailEnd/>
          </a:ln>
        </p:spPr>
        <p:txBody>
          <a:bodyPr/>
          <a:lstStyle/>
          <a:p>
            <a:endParaRPr lang="en-US"/>
          </a:p>
        </p:txBody>
      </p:sp>
      <p:sp>
        <p:nvSpPr>
          <p:cNvPr id="37899" name="Line 16"/>
          <p:cNvSpPr>
            <a:spLocks noChangeShapeType="1"/>
          </p:cNvSpPr>
          <p:nvPr/>
        </p:nvSpPr>
        <p:spPr bwMode="auto">
          <a:xfrm>
            <a:off x="1908175" y="5013325"/>
            <a:ext cx="3168650" cy="0"/>
          </a:xfrm>
          <a:prstGeom prst="line">
            <a:avLst/>
          </a:prstGeom>
          <a:noFill/>
          <a:ln w="38100">
            <a:solidFill>
              <a:schemeClr val="tx1"/>
            </a:solidFill>
            <a:round/>
            <a:headEnd type="triangle" w="med" len="med"/>
            <a:tailEnd type="triangle" w="med" len="med"/>
          </a:ln>
        </p:spPr>
        <p:txBody>
          <a:bodyPr/>
          <a:lstStyle/>
          <a:p>
            <a:endParaRPr lang="en-US"/>
          </a:p>
        </p:txBody>
      </p:sp>
      <p:sp>
        <p:nvSpPr>
          <p:cNvPr id="37900" name="Text Box 17"/>
          <p:cNvSpPr txBox="1">
            <a:spLocks noChangeArrowheads="1"/>
          </p:cNvSpPr>
          <p:nvPr/>
        </p:nvSpPr>
        <p:spPr bwMode="auto">
          <a:xfrm>
            <a:off x="2411413" y="4641850"/>
            <a:ext cx="1655762" cy="304800"/>
          </a:xfrm>
          <a:prstGeom prst="rect">
            <a:avLst/>
          </a:prstGeom>
          <a:noFill/>
          <a:ln w="9525">
            <a:noFill/>
            <a:miter lim="800000"/>
            <a:headEnd/>
            <a:tailEnd/>
          </a:ln>
        </p:spPr>
        <p:txBody>
          <a:bodyPr>
            <a:spAutoFit/>
          </a:bodyPr>
          <a:lstStyle/>
          <a:p>
            <a:pPr algn="ctr">
              <a:spcBef>
                <a:spcPct val="50000"/>
              </a:spcBef>
            </a:pPr>
            <a:r>
              <a:rPr lang="en-US" b="1" dirty="0">
                <a:solidFill>
                  <a:srgbClr val="008000"/>
                </a:solidFill>
              </a:rPr>
              <a:t>B.W = 5MH z </a:t>
            </a:r>
          </a:p>
        </p:txBody>
      </p:sp>
      <p:sp>
        <p:nvSpPr>
          <p:cNvPr id="37901" name="Text Box 18"/>
          <p:cNvSpPr txBox="1">
            <a:spLocks noChangeArrowheads="1"/>
          </p:cNvSpPr>
          <p:nvPr/>
        </p:nvSpPr>
        <p:spPr bwMode="auto">
          <a:xfrm>
            <a:off x="1403350" y="5516563"/>
            <a:ext cx="1081088" cy="304800"/>
          </a:xfrm>
          <a:prstGeom prst="rect">
            <a:avLst/>
          </a:prstGeom>
          <a:noFill/>
          <a:ln w="9525">
            <a:noFill/>
            <a:miter lim="800000"/>
            <a:headEnd/>
            <a:tailEnd/>
          </a:ln>
        </p:spPr>
        <p:txBody>
          <a:bodyPr>
            <a:spAutoFit/>
          </a:bodyPr>
          <a:lstStyle/>
          <a:p>
            <a:pPr>
              <a:spcBef>
                <a:spcPct val="50000"/>
              </a:spcBef>
            </a:pPr>
            <a:r>
              <a:rPr lang="en-US" b="1">
                <a:solidFill>
                  <a:srgbClr val="008000"/>
                </a:solidFill>
              </a:rPr>
              <a:t>67.5MHz </a:t>
            </a:r>
          </a:p>
        </p:txBody>
      </p:sp>
      <p:sp>
        <p:nvSpPr>
          <p:cNvPr id="37902" name="Text Box 19"/>
          <p:cNvSpPr txBox="1">
            <a:spLocks noChangeArrowheads="1"/>
          </p:cNvSpPr>
          <p:nvPr/>
        </p:nvSpPr>
        <p:spPr bwMode="auto">
          <a:xfrm>
            <a:off x="4572000" y="5516563"/>
            <a:ext cx="1081088" cy="304800"/>
          </a:xfrm>
          <a:prstGeom prst="rect">
            <a:avLst/>
          </a:prstGeom>
          <a:noFill/>
          <a:ln w="9525">
            <a:noFill/>
            <a:miter lim="800000"/>
            <a:headEnd/>
            <a:tailEnd/>
          </a:ln>
        </p:spPr>
        <p:txBody>
          <a:bodyPr>
            <a:spAutoFit/>
          </a:bodyPr>
          <a:lstStyle/>
          <a:p>
            <a:pPr>
              <a:spcBef>
                <a:spcPct val="50000"/>
              </a:spcBef>
            </a:pPr>
            <a:r>
              <a:rPr lang="en-US" b="1">
                <a:solidFill>
                  <a:srgbClr val="008000"/>
                </a:solidFill>
              </a:rPr>
              <a:t>72.5MHz </a:t>
            </a:r>
          </a:p>
        </p:txBody>
      </p:sp>
      <p:sp>
        <p:nvSpPr>
          <p:cNvPr id="37904" name="Text Box 21"/>
          <p:cNvSpPr txBox="1">
            <a:spLocks noChangeArrowheads="1"/>
          </p:cNvSpPr>
          <p:nvPr/>
        </p:nvSpPr>
        <p:spPr bwMode="auto">
          <a:xfrm>
            <a:off x="3276600" y="5589588"/>
            <a:ext cx="503238" cy="304800"/>
          </a:xfrm>
          <a:prstGeom prst="rect">
            <a:avLst/>
          </a:prstGeom>
          <a:noFill/>
          <a:ln w="9525">
            <a:noFill/>
            <a:miter lim="800000"/>
            <a:headEnd/>
            <a:tailEnd/>
          </a:ln>
        </p:spPr>
        <p:txBody>
          <a:bodyPr>
            <a:spAutoFit/>
          </a:bodyPr>
          <a:lstStyle/>
          <a:p>
            <a:pPr>
              <a:spcBef>
                <a:spcPct val="50000"/>
              </a:spcBef>
            </a:pPr>
            <a:r>
              <a:rPr lang="en-US" b="1">
                <a:solidFill>
                  <a:srgbClr val="008000"/>
                </a:solidFill>
              </a:rPr>
              <a:t> fc </a:t>
            </a:r>
          </a:p>
        </p:txBody>
      </p:sp>
      <p:pic>
        <p:nvPicPr>
          <p:cNvPr id="2" name="Picture 1">
            <a:extLst>
              <a:ext uri="{FF2B5EF4-FFF2-40B4-BE49-F238E27FC236}">
                <a16:creationId xmlns:a16="http://schemas.microsoft.com/office/drawing/2014/main" id="{9306136D-2CAA-4C6D-8F34-3D09B6563144}"/>
              </a:ext>
            </a:extLst>
          </p:cNvPr>
          <p:cNvPicPr>
            <a:picLocks noChangeAspect="1"/>
          </p:cNvPicPr>
          <p:nvPr/>
        </p:nvPicPr>
        <p:blipFill>
          <a:blip r:embed="rId2"/>
          <a:stretch>
            <a:fillRect/>
          </a:stretch>
        </p:blipFill>
        <p:spPr>
          <a:xfrm>
            <a:off x="1658975" y="1253496"/>
            <a:ext cx="4857713" cy="2023104"/>
          </a:xfrm>
          <a:prstGeom prst="rect">
            <a:avLst/>
          </a:prstGeom>
        </p:spPr>
      </p:pic>
      <p:pic>
        <p:nvPicPr>
          <p:cNvPr id="4" name="Picture 3">
            <a:extLst>
              <a:ext uri="{FF2B5EF4-FFF2-40B4-BE49-F238E27FC236}">
                <a16:creationId xmlns:a16="http://schemas.microsoft.com/office/drawing/2014/main" id="{9B470DB9-9AE0-4551-87B9-7A4782502957}"/>
              </a:ext>
            </a:extLst>
          </p:cNvPr>
          <p:cNvPicPr>
            <a:picLocks noChangeAspect="1"/>
          </p:cNvPicPr>
          <p:nvPr/>
        </p:nvPicPr>
        <p:blipFill>
          <a:blip r:embed="rId3"/>
          <a:stretch>
            <a:fillRect/>
          </a:stretch>
        </p:blipFill>
        <p:spPr>
          <a:xfrm>
            <a:off x="6661149" y="5061576"/>
            <a:ext cx="1166085" cy="705733"/>
          </a:xfrm>
          <a:prstGeom prst="rect">
            <a:avLst/>
          </a:prstGeom>
        </p:spPr>
      </p:pic>
      <p:pic>
        <p:nvPicPr>
          <p:cNvPr id="5" name="Picture 4">
            <a:extLst>
              <a:ext uri="{FF2B5EF4-FFF2-40B4-BE49-F238E27FC236}">
                <a16:creationId xmlns:a16="http://schemas.microsoft.com/office/drawing/2014/main" id="{9DE4E7A7-D9D9-4671-BFF1-89D4F12BF944}"/>
              </a:ext>
            </a:extLst>
          </p:cNvPr>
          <p:cNvPicPr>
            <a:picLocks noChangeAspect="1"/>
          </p:cNvPicPr>
          <p:nvPr/>
        </p:nvPicPr>
        <p:blipFill>
          <a:blip r:embed="rId4"/>
          <a:stretch>
            <a:fillRect/>
          </a:stretch>
        </p:blipFill>
        <p:spPr>
          <a:xfrm>
            <a:off x="6781800" y="5861097"/>
            <a:ext cx="785400" cy="705733"/>
          </a:xfrm>
          <a:prstGeom prst="rect">
            <a:avLst/>
          </a:prstGeom>
        </p:spPr>
      </p:pic>
      <p:sp>
        <p:nvSpPr>
          <p:cNvPr id="3" name="Slide Number Placeholder 2">
            <a:extLst>
              <a:ext uri="{FF2B5EF4-FFF2-40B4-BE49-F238E27FC236}">
                <a16:creationId xmlns:a16="http://schemas.microsoft.com/office/drawing/2014/main" id="{13C32474-4A12-4524-A663-C8F1B534B128}"/>
              </a:ext>
            </a:extLst>
          </p:cNvPr>
          <p:cNvSpPr>
            <a:spLocks noGrp="1"/>
          </p:cNvSpPr>
          <p:nvPr>
            <p:ph type="sldNum" sz="quarter" idx="12"/>
          </p:nvPr>
        </p:nvSpPr>
        <p:spPr/>
        <p:txBody>
          <a:bodyPr/>
          <a:lstStyle/>
          <a:p>
            <a:fld id="{B0D5A9A6-B89F-4EA0-AC06-CD245DF48C16}" type="slidenum">
              <a:rPr lang="en-US" smtClean="0"/>
              <a:pPr/>
              <a:t>18</a:t>
            </a:fld>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68313" y="466824"/>
            <a:ext cx="8280400" cy="4847481"/>
          </a:xfrm>
          <a:prstGeom prst="rect">
            <a:avLst/>
          </a:prstGeom>
          <a:noFill/>
          <a:ln w="9525">
            <a:noFill/>
            <a:miter lim="800000"/>
            <a:headEnd/>
            <a:tailEnd/>
          </a:ln>
        </p:spPr>
        <p:txBody>
          <a:bodyPr>
            <a:spAutoFit/>
          </a:bodyPr>
          <a:lstStyle/>
          <a:p>
            <a:pPr>
              <a:spcBef>
                <a:spcPct val="50000"/>
              </a:spcBef>
            </a:pPr>
            <a:r>
              <a:rPr lang="en-US" sz="2400" dirty="0">
                <a:solidFill>
                  <a:srgbClr val="FF0000"/>
                </a:solidFill>
              </a:rPr>
              <a:t>Comparing QPSK to BPSK for the same input rate: </a:t>
            </a:r>
          </a:p>
          <a:p>
            <a:pPr>
              <a:spcBef>
                <a:spcPct val="50000"/>
              </a:spcBef>
            </a:pPr>
            <a:r>
              <a:rPr lang="en-US" dirty="0"/>
              <a:t>                                  QPSK                                  BPSK </a:t>
            </a:r>
          </a:p>
          <a:p>
            <a:pPr>
              <a:spcBef>
                <a:spcPct val="50000"/>
              </a:spcBef>
            </a:pPr>
            <a:r>
              <a:rPr lang="en-US" dirty="0"/>
              <a:t> </a:t>
            </a:r>
          </a:p>
          <a:p>
            <a:pPr>
              <a:spcBef>
                <a:spcPct val="50000"/>
              </a:spcBef>
            </a:pPr>
            <a:r>
              <a:rPr lang="en-US" dirty="0"/>
              <a:t>              (</a:t>
            </a:r>
            <a:r>
              <a:rPr lang="en-US" dirty="0" err="1"/>
              <a:t>f</a:t>
            </a:r>
            <a:r>
              <a:rPr lang="en-US" sz="1400" b="1" dirty="0" err="1"/>
              <a:t>N</a:t>
            </a:r>
            <a:r>
              <a:rPr lang="en-US" sz="1400" b="1" dirty="0"/>
              <a:t>)</a:t>
            </a:r>
            <a:r>
              <a:rPr lang="en-US" dirty="0"/>
              <a:t>                 5 MHz                                   10 MHz </a:t>
            </a:r>
          </a:p>
          <a:p>
            <a:pPr>
              <a:spcBef>
                <a:spcPct val="50000"/>
              </a:spcBef>
            </a:pPr>
            <a:r>
              <a:rPr lang="en-US" dirty="0"/>
              <a:t>      baud rate             5 M baud                             10 M baud </a:t>
            </a:r>
          </a:p>
          <a:p>
            <a:pPr rtl="0">
              <a:spcBef>
                <a:spcPct val="50000"/>
              </a:spcBef>
            </a:pPr>
            <a:endParaRPr lang="en-US" dirty="0"/>
          </a:p>
          <a:p>
            <a:pPr rtl="0">
              <a:spcBef>
                <a:spcPct val="50000"/>
              </a:spcBef>
            </a:pPr>
            <a:r>
              <a:rPr lang="en-US" sz="2000" dirty="0"/>
              <a:t>For the same input bit rate </a:t>
            </a:r>
          </a:p>
          <a:p>
            <a:pPr rtl="0">
              <a:spcBef>
                <a:spcPct val="50000"/>
              </a:spcBef>
            </a:pPr>
            <a:r>
              <a:rPr lang="en-US" sz="2000" dirty="0"/>
              <a:t>      f </a:t>
            </a:r>
            <a:r>
              <a:rPr lang="en-US" sz="1600" b="1" dirty="0"/>
              <a:t>N for (QPSK)</a:t>
            </a:r>
            <a:r>
              <a:rPr lang="en-US" sz="2000" dirty="0"/>
              <a:t>  =0.5 (</a:t>
            </a:r>
            <a:r>
              <a:rPr lang="en-US" sz="2000" dirty="0" err="1"/>
              <a:t>f</a:t>
            </a:r>
            <a:r>
              <a:rPr lang="en-US" sz="1600" b="1" dirty="0" err="1"/>
              <a:t>N</a:t>
            </a:r>
            <a:r>
              <a:rPr lang="en-US" sz="1600" b="1" dirty="0"/>
              <a:t>)</a:t>
            </a:r>
            <a:r>
              <a:rPr lang="en-US" sz="2000" dirty="0"/>
              <a:t>  for (BPSK)                             f </a:t>
            </a:r>
            <a:r>
              <a:rPr lang="en-US" sz="1600" b="1" dirty="0"/>
              <a:t>N</a:t>
            </a:r>
            <a:r>
              <a:rPr lang="en-US" sz="2000" dirty="0"/>
              <a:t> = f</a:t>
            </a:r>
            <a:r>
              <a:rPr lang="en-US" sz="1600" b="1" dirty="0"/>
              <a:t>b</a:t>
            </a:r>
            <a:r>
              <a:rPr lang="en-US" sz="2000" dirty="0"/>
              <a:t>    for BPSK</a:t>
            </a:r>
          </a:p>
          <a:p>
            <a:pPr rtl="0">
              <a:spcBef>
                <a:spcPct val="50000"/>
              </a:spcBef>
            </a:pPr>
            <a:r>
              <a:rPr lang="en-US" sz="2000" dirty="0"/>
              <a:t>                                                                                           f </a:t>
            </a:r>
            <a:r>
              <a:rPr lang="en-US" sz="1600" b="1" dirty="0"/>
              <a:t>N</a:t>
            </a:r>
            <a:r>
              <a:rPr lang="en-US" sz="2000" dirty="0"/>
              <a:t> =0.5 f</a:t>
            </a:r>
            <a:r>
              <a:rPr lang="en-US" sz="1600" b="1" dirty="0"/>
              <a:t>b</a:t>
            </a:r>
            <a:r>
              <a:rPr lang="en-US" sz="2000" dirty="0"/>
              <a:t> for QPSK </a:t>
            </a:r>
          </a:p>
          <a:p>
            <a:pPr rtl="0">
              <a:spcBef>
                <a:spcPct val="50000"/>
              </a:spcBef>
            </a:pPr>
            <a:r>
              <a:rPr lang="en-US" sz="2000" dirty="0"/>
              <a:t>      baud rate for (QPSK) = 0.5 baud rate for (BPSK)</a:t>
            </a:r>
          </a:p>
          <a:p>
            <a:pPr rtl="0">
              <a:spcBef>
                <a:spcPct val="50000"/>
              </a:spcBef>
            </a:pPr>
            <a:r>
              <a:rPr lang="en-US" sz="2000" dirty="0"/>
              <a:t>                                                </a:t>
            </a:r>
          </a:p>
        </p:txBody>
      </p:sp>
      <p:sp>
        <p:nvSpPr>
          <p:cNvPr id="2051" name="Line 5"/>
          <p:cNvSpPr>
            <a:spLocks noChangeShapeType="1"/>
          </p:cNvSpPr>
          <p:nvPr/>
        </p:nvSpPr>
        <p:spPr bwMode="auto">
          <a:xfrm>
            <a:off x="2268538" y="1052513"/>
            <a:ext cx="0" cy="1512887"/>
          </a:xfrm>
          <a:prstGeom prst="line">
            <a:avLst/>
          </a:prstGeom>
          <a:noFill/>
          <a:ln w="28575">
            <a:solidFill>
              <a:schemeClr val="tx1"/>
            </a:solidFill>
            <a:round/>
            <a:headEnd/>
            <a:tailEnd/>
          </a:ln>
        </p:spPr>
        <p:txBody>
          <a:bodyPr/>
          <a:lstStyle/>
          <a:p>
            <a:endParaRPr lang="en-US"/>
          </a:p>
        </p:txBody>
      </p:sp>
      <p:sp>
        <p:nvSpPr>
          <p:cNvPr id="2052" name="Line 6"/>
          <p:cNvSpPr>
            <a:spLocks noChangeShapeType="1"/>
          </p:cNvSpPr>
          <p:nvPr/>
        </p:nvSpPr>
        <p:spPr bwMode="auto">
          <a:xfrm>
            <a:off x="1476375" y="1341438"/>
            <a:ext cx="5111750" cy="0"/>
          </a:xfrm>
          <a:prstGeom prst="line">
            <a:avLst/>
          </a:prstGeom>
          <a:noFill/>
          <a:ln w="28575">
            <a:solidFill>
              <a:schemeClr val="tx1"/>
            </a:solidFill>
            <a:round/>
            <a:headEnd/>
            <a:tailEnd/>
          </a:ln>
        </p:spPr>
        <p:txBody>
          <a:bodyPr/>
          <a:lstStyle/>
          <a:p>
            <a:endParaRPr lang="en-US"/>
          </a:p>
        </p:txBody>
      </p:sp>
      <p:pic>
        <p:nvPicPr>
          <p:cNvPr id="2" name="Picture 1">
            <a:extLst>
              <a:ext uri="{FF2B5EF4-FFF2-40B4-BE49-F238E27FC236}">
                <a16:creationId xmlns:a16="http://schemas.microsoft.com/office/drawing/2014/main" id="{4792E67D-EA62-4FAC-99F1-12F71104A23A}"/>
              </a:ext>
            </a:extLst>
          </p:cNvPr>
          <p:cNvPicPr>
            <a:picLocks noChangeAspect="1"/>
          </p:cNvPicPr>
          <p:nvPr/>
        </p:nvPicPr>
        <p:blipFill>
          <a:blip r:embed="rId2"/>
          <a:stretch>
            <a:fillRect/>
          </a:stretch>
        </p:blipFill>
        <p:spPr>
          <a:xfrm>
            <a:off x="609600" y="5436959"/>
            <a:ext cx="7391400" cy="816191"/>
          </a:xfrm>
          <a:prstGeom prst="rect">
            <a:avLst/>
          </a:prstGeom>
        </p:spPr>
      </p:pic>
      <p:sp>
        <p:nvSpPr>
          <p:cNvPr id="3" name="Slide Number Placeholder 2">
            <a:extLst>
              <a:ext uri="{FF2B5EF4-FFF2-40B4-BE49-F238E27FC236}">
                <a16:creationId xmlns:a16="http://schemas.microsoft.com/office/drawing/2014/main" id="{DDC0A1EF-8BC2-42B9-81EF-E0EA663FB319}"/>
              </a:ext>
            </a:extLst>
          </p:cNvPr>
          <p:cNvSpPr>
            <a:spLocks noGrp="1"/>
          </p:cNvSpPr>
          <p:nvPr>
            <p:ph type="sldNum" sz="quarter" idx="12"/>
          </p:nvPr>
        </p:nvSpPr>
        <p:spPr/>
        <p:txBody>
          <a:bodyPr/>
          <a:lstStyle/>
          <a:p>
            <a:fld id="{B0D5A9A6-B89F-4EA0-AC06-CD245DF48C16}" type="slidenum">
              <a:rPr lang="en-US" smtClean="0"/>
              <a:pPr/>
              <a:t>19</a:t>
            </a:fld>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6786" name="Rectangle 2">
            <a:extLst>
              <a:ext uri="{FF2B5EF4-FFF2-40B4-BE49-F238E27FC236}">
                <a16:creationId xmlns:a16="http://schemas.microsoft.com/office/drawing/2014/main" id="{F54193B3-D266-4861-B011-A42C1389B0E7}"/>
              </a:ext>
            </a:extLst>
          </p:cNvPr>
          <p:cNvSpPr>
            <a:spLocks noGrp="1" noChangeArrowheads="1"/>
          </p:cNvSpPr>
          <p:nvPr>
            <p:ph type="title"/>
          </p:nvPr>
        </p:nvSpPr>
        <p:spPr bwMode="auto">
          <a:xfrm>
            <a:off x="685800" y="339365"/>
            <a:ext cx="7772400" cy="685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normAutofit fontScale="90000"/>
          </a:bodyPr>
          <a:lstStyle/>
          <a:p>
            <a:pPr rtl="0"/>
            <a:r>
              <a:rPr lang="en-US" altLang="en-US" sz="4000" dirty="0"/>
              <a:t>Quadrature PSK</a:t>
            </a:r>
            <a:endParaRPr lang="en-US" altLang="en-US" dirty="0"/>
          </a:p>
        </p:txBody>
      </p:sp>
      <p:sp>
        <p:nvSpPr>
          <p:cNvPr id="886787" name="Rectangle 3">
            <a:extLst>
              <a:ext uri="{FF2B5EF4-FFF2-40B4-BE49-F238E27FC236}">
                <a16:creationId xmlns:a16="http://schemas.microsoft.com/office/drawing/2014/main" id="{6CC8F294-C54F-49EA-9B71-CB57D217B5E5}"/>
              </a:ext>
            </a:extLst>
          </p:cNvPr>
          <p:cNvSpPr>
            <a:spLocks noGrp="1" noChangeArrowheads="1"/>
          </p:cNvSpPr>
          <p:nvPr>
            <p:ph type="body" idx="1"/>
          </p:nvPr>
        </p:nvSpPr>
        <p:spPr bwMode="auto">
          <a:xfrm>
            <a:off x="381000" y="1143000"/>
            <a:ext cx="7772400" cy="48006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rtl="0"/>
            <a:r>
              <a:rPr lang="en-US" altLang="en-US" sz="2800" dirty="0"/>
              <a:t>To increase the bit rate, we can code 2 or more bits onto one signal element.</a:t>
            </a:r>
          </a:p>
          <a:p>
            <a:pPr algn="l" rtl="0"/>
            <a:r>
              <a:rPr lang="en-US" altLang="en-US" sz="2800" dirty="0"/>
              <a:t>In QPSK, we parallelize the bit stream so that every two incoming bits are split up and </a:t>
            </a:r>
            <a:r>
              <a:rPr lang="en-US" altLang="en-US" sz="2800" dirty="0" err="1"/>
              <a:t>PSKing</a:t>
            </a:r>
            <a:r>
              <a:rPr lang="en-US" altLang="en-US" sz="2800" dirty="0"/>
              <a:t> a carrier frequency. One carrier frequency is phase shifted 90</a:t>
            </a:r>
            <a:r>
              <a:rPr lang="en-US" altLang="en-US" sz="2800" baseline="30000" dirty="0"/>
              <a:t>o</a:t>
            </a:r>
            <a:r>
              <a:rPr lang="en-US" altLang="en-US" sz="2800" dirty="0"/>
              <a:t> from the other - </a:t>
            </a:r>
            <a:r>
              <a:rPr lang="en-US" altLang="en-US" sz="2800" i="1" dirty="0">
                <a:effectLst>
                  <a:outerShdw blurRad="38100" dist="38100" dir="2700000" algn="tl">
                    <a:srgbClr val="000000">
                      <a:alpha val="43137"/>
                    </a:srgbClr>
                  </a:outerShdw>
                </a:effectLst>
              </a:rPr>
              <a:t>in quadrature</a:t>
            </a:r>
            <a:r>
              <a:rPr lang="en-US" altLang="en-US" sz="2800" dirty="0"/>
              <a:t>.</a:t>
            </a:r>
          </a:p>
          <a:p>
            <a:pPr algn="l" rtl="0"/>
            <a:r>
              <a:rPr lang="en-US" altLang="en-US" sz="2800" dirty="0"/>
              <a:t>The two </a:t>
            </a:r>
            <a:r>
              <a:rPr lang="en-US" altLang="en-US" sz="2800" dirty="0" err="1"/>
              <a:t>PSKed</a:t>
            </a:r>
            <a:r>
              <a:rPr lang="en-US" altLang="en-US" sz="2800" dirty="0"/>
              <a:t> signals are then added to produce one of 4 signal elements. L = 4 here.</a:t>
            </a:r>
          </a:p>
        </p:txBody>
      </p:sp>
      <p:sp>
        <p:nvSpPr>
          <p:cNvPr id="2" name="Slide Number Placeholder 1">
            <a:extLst>
              <a:ext uri="{FF2B5EF4-FFF2-40B4-BE49-F238E27FC236}">
                <a16:creationId xmlns:a16="http://schemas.microsoft.com/office/drawing/2014/main" id="{E99C6C55-83AC-4248-A419-167583B1BBAB}"/>
              </a:ext>
            </a:extLst>
          </p:cNvPr>
          <p:cNvSpPr>
            <a:spLocks noGrp="1"/>
          </p:cNvSpPr>
          <p:nvPr>
            <p:ph type="sldNum" sz="quarter" idx="12"/>
          </p:nvPr>
        </p:nvSpPr>
        <p:spPr/>
        <p:txBody>
          <a:bodyPr/>
          <a:lstStyle/>
          <a:p>
            <a:pPr>
              <a:defRPr/>
            </a:pPr>
            <a:fld id="{9D1889B6-CA02-4105-9CD0-F4FFCBE8C8FD}" type="slidenum">
              <a:rPr lang="ar-SA" smtClean="0"/>
              <a:pPr>
                <a:defRPr/>
              </a:pPr>
              <a:t>2</a:t>
            </a:fld>
            <a:endParaRPr lang="ar-SA"/>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132138" y="404813"/>
            <a:ext cx="3240087" cy="485775"/>
          </a:xfrm>
          <a:prstGeom prst="rect">
            <a:avLst/>
          </a:prstGeom>
          <a:solidFill>
            <a:schemeClr val="bg1"/>
          </a:solidFill>
          <a:ln w="28575">
            <a:solidFill>
              <a:srgbClr val="006600"/>
            </a:solidFill>
            <a:miter lim="800000"/>
            <a:headEnd/>
            <a:tailEnd/>
          </a:ln>
        </p:spPr>
        <p:txBody>
          <a:bodyPr>
            <a:spAutoFit/>
          </a:bodyPr>
          <a:lstStyle/>
          <a:p>
            <a:pPr algn="ctr">
              <a:spcBef>
                <a:spcPct val="50000"/>
              </a:spcBef>
            </a:pPr>
            <a:r>
              <a:rPr lang="en-US" sz="2400" b="1" dirty="0">
                <a:solidFill>
                  <a:srgbClr val="33CC33"/>
                </a:solidFill>
                <a:latin typeface="Castellar" pitchFamily="18" charset="0"/>
              </a:rPr>
              <a:t>QPSK  receiver </a:t>
            </a:r>
          </a:p>
        </p:txBody>
      </p:sp>
      <p:sp>
        <p:nvSpPr>
          <p:cNvPr id="3075" name="Rectangle 9"/>
          <p:cNvSpPr>
            <a:spLocks noChangeArrowheads="1"/>
          </p:cNvSpPr>
          <p:nvPr/>
        </p:nvSpPr>
        <p:spPr bwMode="auto">
          <a:xfrm>
            <a:off x="1547813" y="2636838"/>
            <a:ext cx="1079500" cy="792162"/>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76" name="Rectangle 10"/>
          <p:cNvSpPr>
            <a:spLocks noChangeArrowheads="1"/>
          </p:cNvSpPr>
          <p:nvPr/>
        </p:nvSpPr>
        <p:spPr bwMode="auto">
          <a:xfrm>
            <a:off x="4643438" y="3860800"/>
            <a:ext cx="1081087" cy="792163"/>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77" name="Rectangle 11"/>
          <p:cNvSpPr>
            <a:spLocks noChangeArrowheads="1"/>
          </p:cNvSpPr>
          <p:nvPr/>
        </p:nvSpPr>
        <p:spPr bwMode="auto">
          <a:xfrm>
            <a:off x="684213" y="2852738"/>
            <a:ext cx="576262" cy="360362"/>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78" name="Rectangle 12"/>
          <p:cNvSpPr>
            <a:spLocks noChangeArrowheads="1"/>
          </p:cNvSpPr>
          <p:nvPr/>
        </p:nvSpPr>
        <p:spPr bwMode="auto">
          <a:xfrm>
            <a:off x="4572000" y="1557338"/>
            <a:ext cx="936625" cy="647700"/>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79" name="Rectangle 13"/>
          <p:cNvSpPr>
            <a:spLocks noChangeArrowheads="1"/>
          </p:cNvSpPr>
          <p:nvPr/>
        </p:nvSpPr>
        <p:spPr bwMode="auto">
          <a:xfrm>
            <a:off x="4859338" y="3213100"/>
            <a:ext cx="576262" cy="360363"/>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80" name="Rectangle 14"/>
          <p:cNvSpPr>
            <a:spLocks noChangeArrowheads="1"/>
          </p:cNvSpPr>
          <p:nvPr/>
        </p:nvSpPr>
        <p:spPr bwMode="auto">
          <a:xfrm>
            <a:off x="3132138" y="2636838"/>
            <a:ext cx="1079500" cy="792162"/>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81" name="Rectangle 15"/>
          <p:cNvSpPr>
            <a:spLocks noChangeArrowheads="1"/>
          </p:cNvSpPr>
          <p:nvPr/>
        </p:nvSpPr>
        <p:spPr bwMode="auto">
          <a:xfrm>
            <a:off x="6659563" y="3789363"/>
            <a:ext cx="720725" cy="431800"/>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82" name="Rectangle 16"/>
          <p:cNvSpPr>
            <a:spLocks noChangeArrowheads="1"/>
          </p:cNvSpPr>
          <p:nvPr/>
        </p:nvSpPr>
        <p:spPr bwMode="auto">
          <a:xfrm>
            <a:off x="7596188" y="2636838"/>
            <a:ext cx="935037" cy="504825"/>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83" name="Rectangle 17"/>
          <p:cNvSpPr>
            <a:spLocks noChangeArrowheads="1"/>
          </p:cNvSpPr>
          <p:nvPr/>
        </p:nvSpPr>
        <p:spPr bwMode="auto">
          <a:xfrm>
            <a:off x="6588125" y="1628775"/>
            <a:ext cx="720725" cy="431800"/>
          </a:xfrm>
          <a:prstGeom prst="rect">
            <a:avLst/>
          </a:prstGeom>
          <a:solidFill>
            <a:srgbClr val="99CC00"/>
          </a:solidFill>
          <a:ln w="28575">
            <a:solidFill>
              <a:srgbClr val="006600"/>
            </a:solidFill>
            <a:miter lim="800000"/>
            <a:headEnd/>
            <a:tailEnd/>
          </a:ln>
        </p:spPr>
        <p:txBody>
          <a:bodyPr wrap="none" anchor="ctr"/>
          <a:lstStyle/>
          <a:p>
            <a:endParaRPr lang="en-US"/>
          </a:p>
        </p:txBody>
      </p:sp>
      <p:sp>
        <p:nvSpPr>
          <p:cNvPr id="3084" name="Line 18"/>
          <p:cNvSpPr>
            <a:spLocks noChangeShapeType="1"/>
          </p:cNvSpPr>
          <p:nvPr/>
        </p:nvSpPr>
        <p:spPr bwMode="auto">
          <a:xfrm>
            <a:off x="179388" y="2997200"/>
            <a:ext cx="504825" cy="0"/>
          </a:xfrm>
          <a:prstGeom prst="line">
            <a:avLst/>
          </a:prstGeom>
          <a:noFill/>
          <a:ln w="28575">
            <a:solidFill>
              <a:srgbClr val="006600"/>
            </a:solidFill>
            <a:round/>
            <a:headEnd/>
            <a:tailEnd type="triangle" w="med" len="med"/>
          </a:ln>
        </p:spPr>
        <p:txBody>
          <a:bodyPr/>
          <a:lstStyle/>
          <a:p>
            <a:endParaRPr lang="en-US"/>
          </a:p>
        </p:txBody>
      </p:sp>
      <p:sp>
        <p:nvSpPr>
          <p:cNvPr id="3085" name="Line 19"/>
          <p:cNvSpPr>
            <a:spLocks noChangeShapeType="1"/>
          </p:cNvSpPr>
          <p:nvPr/>
        </p:nvSpPr>
        <p:spPr bwMode="auto">
          <a:xfrm>
            <a:off x="1258888" y="2997200"/>
            <a:ext cx="288925" cy="0"/>
          </a:xfrm>
          <a:prstGeom prst="line">
            <a:avLst/>
          </a:prstGeom>
          <a:noFill/>
          <a:ln w="28575">
            <a:solidFill>
              <a:srgbClr val="006600"/>
            </a:solidFill>
            <a:round/>
            <a:headEnd/>
            <a:tailEnd type="triangle" w="med" len="med"/>
          </a:ln>
        </p:spPr>
        <p:txBody>
          <a:bodyPr/>
          <a:lstStyle/>
          <a:p>
            <a:endParaRPr lang="en-US"/>
          </a:p>
        </p:txBody>
      </p:sp>
      <p:sp>
        <p:nvSpPr>
          <p:cNvPr id="3086" name="Line 20"/>
          <p:cNvSpPr>
            <a:spLocks noChangeShapeType="1"/>
          </p:cNvSpPr>
          <p:nvPr/>
        </p:nvSpPr>
        <p:spPr bwMode="auto">
          <a:xfrm flipH="1" flipV="1">
            <a:off x="2124075" y="1773238"/>
            <a:ext cx="0" cy="863600"/>
          </a:xfrm>
          <a:prstGeom prst="line">
            <a:avLst/>
          </a:prstGeom>
          <a:noFill/>
          <a:ln w="28575">
            <a:solidFill>
              <a:srgbClr val="006600"/>
            </a:solidFill>
            <a:round/>
            <a:headEnd/>
            <a:tailEnd/>
          </a:ln>
        </p:spPr>
        <p:txBody>
          <a:bodyPr/>
          <a:lstStyle/>
          <a:p>
            <a:endParaRPr lang="en-US"/>
          </a:p>
        </p:txBody>
      </p:sp>
      <p:sp>
        <p:nvSpPr>
          <p:cNvPr id="3087" name="Line 21"/>
          <p:cNvSpPr>
            <a:spLocks noChangeShapeType="1"/>
          </p:cNvSpPr>
          <p:nvPr/>
        </p:nvSpPr>
        <p:spPr bwMode="auto">
          <a:xfrm>
            <a:off x="2124075" y="1773238"/>
            <a:ext cx="2447925" cy="0"/>
          </a:xfrm>
          <a:prstGeom prst="line">
            <a:avLst/>
          </a:prstGeom>
          <a:noFill/>
          <a:ln w="28575">
            <a:solidFill>
              <a:srgbClr val="006600"/>
            </a:solidFill>
            <a:round/>
            <a:headEnd/>
            <a:tailEnd type="triangle" w="med" len="med"/>
          </a:ln>
        </p:spPr>
        <p:txBody>
          <a:bodyPr/>
          <a:lstStyle/>
          <a:p>
            <a:endParaRPr lang="en-US"/>
          </a:p>
        </p:txBody>
      </p:sp>
      <p:sp>
        <p:nvSpPr>
          <p:cNvPr id="3088" name="Line 22"/>
          <p:cNvSpPr>
            <a:spLocks noChangeShapeType="1"/>
          </p:cNvSpPr>
          <p:nvPr/>
        </p:nvSpPr>
        <p:spPr bwMode="auto">
          <a:xfrm>
            <a:off x="5508625" y="1844675"/>
            <a:ext cx="1079500" cy="0"/>
          </a:xfrm>
          <a:prstGeom prst="line">
            <a:avLst/>
          </a:prstGeom>
          <a:noFill/>
          <a:ln w="28575">
            <a:solidFill>
              <a:srgbClr val="006600"/>
            </a:solidFill>
            <a:round/>
            <a:headEnd/>
            <a:tailEnd type="triangle" w="med" len="med"/>
          </a:ln>
        </p:spPr>
        <p:txBody>
          <a:bodyPr/>
          <a:lstStyle/>
          <a:p>
            <a:endParaRPr lang="en-US"/>
          </a:p>
        </p:txBody>
      </p:sp>
      <p:sp>
        <p:nvSpPr>
          <p:cNvPr id="3089" name="Line 23"/>
          <p:cNvSpPr>
            <a:spLocks noChangeShapeType="1"/>
          </p:cNvSpPr>
          <p:nvPr/>
        </p:nvSpPr>
        <p:spPr bwMode="auto">
          <a:xfrm>
            <a:off x="7308850" y="1844675"/>
            <a:ext cx="719138" cy="0"/>
          </a:xfrm>
          <a:prstGeom prst="line">
            <a:avLst/>
          </a:prstGeom>
          <a:noFill/>
          <a:ln w="28575">
            <a:solidFill>
              <a:srgbClr val="006600"/>
            </a:solidFill>
            <a:round/>
            <a:headEnd/>
            <a:tailEnd/>
          </a:ln>
        </p:spPr>
        <p:txBody>
          <a:bodyPr/>
          <a:lstStyle/>
          <a:p>
            <a:endParaRPr lang="en-US"/>
          </a:p>
        </p:txBody>
      </p:sp>
      <p:sp>
        <p:nvSpPr>
          <p:cNvPr id="3090" name="Line 24"/>
          <p:cNvSpPr>
            <a:spLocks noChangeShapeType="1"/>
          </p:cNvSpPr>
          <p:nvPr/>
        </p:nvSpPr>
        <p:spPr bwMode="auto">
          <a:xfrm>
            <a:off x="8027988" y="1844675"/>
            <a:ext cx="0" cy="792163"/>
          </a:xfrm>
          <a:prstGeom prst="line">
            <a:avLst/>
          </a:prstGeom>
          <a:noFill/>
          <a:ln w="28575">
            <a:solidFill>
              <a:srgbClr val="006600"/>
            </a:solidFill>
            <a:round/>
            <a:headEnd/>
            <a:tailEnd type="triangle" w="med" len="med"/>
          </a:ln>
        </p:spPr>
        <p:txBody>
          <a:bodyPr/>
          <a:lstStyle/>
          <a:p>
            <a:endParaRPr lang="en-US"/>
          </a:p>
        </p:txBody>
      </p:sp>
      <p:sp>
        <p:nvSpPr>
          <p:cNvPr id="3091" name="Line 26"/>
          <p:cNvSpPr>
            <a:spLocks noChangeShapeType="1"/>
          </p:cNvSpPr>
          <p:nvPr/>
        </p:nvSpPr>
        <p:spPr bwMode="auto">
          <a:xfrm>
            <a:off x="7380288" y="4005263"/>
            <a:ext cx="647700" cy="0"/>
          </a:xfrm>
          <a:prstGeom prst="line">
            <a:avLst/>
          </a:prstGeom>
          <a:noFill/>
          <a:ln w="28575">
            <a:solidFill>
              <a:srgbClr val="006600"/>
            </a:solidFill>
            <a:round/>
            <a:headEnd/>
            <a:tailEnd/>
          </a:ln>
        </p:spPr>
        <p:txBody>
          <a:bodyPr/>
          <a:lstStyle/>
          <a:p>
            <a:endParaRPr lang="en-US"/>
          </a:p>
        </p:txBody>
      </p:sp>
      <p:sp>
        <p:nvSpPr>
          <p:cNvPr id="3092" name="Line 27"/>
          <p:cNvSpPr>
            <a:spLocks noChangeShapeType="1"/>
          </p:cNvSpPr>
          <p:nvPr/>
        </p:nvSpPr>
        <p:spPr bwMode="auto">
          <a:xfrm flipV="1">
            <a:off x="8027988" y="3141663"/>
            <a:ext cx="0" cy="863600"/>
          </a:xfrm>
          <a:prstGeom prst="line">
            <a:avLst/>
          </a:prstGeom>
          <a:noFill/>
          <a:ln w="28575">
            <a:solidFill>
              <a:srgbClr val="006600"/>
            </a:solidFill>
            <a:round/>
            <a:headEnd/>
            <a:tailEnd type="triangle" w="med" len="med"/>
          </a:ln>
        </p:spPr>
        <p:txBody>
          <a:bodyPr/>
          <a:lstStyle/>
          <a:p>
            <a:endParaRPr lang="en-US"/>
          </a:p>
        </p:txBody>
      </p:sp>
      <p:sp>
        <p:nvSpPr>
          <p:cNvPr id="3093" name="Line 28"/>
          <p:cNvSpPr>
            <a:spLocks noChangeShapeType="1"/>
          </p:cNvSpPr>
          <p:nvPr/>
        </p:nvSpPr>
        <p:spPr bwMode="auto">
          <a:xfrm>
            <a:off x="5724525" y="4076700"/>
            <a:ext cx="935038" cy="0"/>
          </a:xfrm>
          <a:prstGeom prst="line">
            <a:avLst/>
          </a:prstGeom>
          <a:noFill/>
          <a:ln w="28575">
            <a:solidFill>
              <a:srgbClr val="006600"/>
            </a:solidFill>
            <a:round/>
            <a:headEnd/>
            <a:tailEnd type="triangle" w="med" len="med"/>
          </a:ln>
        </p:spPr>
        <p:txBody>
          <a:bodyPr/>
          <a:lstStyle/>
          <a:p>
            <a:endParaRPr lang="en-US"/>
          </a:p>
        </p:txBody>
      </p:sp>
      <p:sp>
        <p:nvSpPr>
          <p:cNvPr id="3094" name="Line 29"/>
          <p:cNvSpPr>
            <a:spLocks noChangeShapeType="1"/>
          </p:cNvSpPr>
          <p:nvPr/>
        </p:nvSpPr>
        <p:spPr bwMode="auto">
          <a:xfrm>
            <a:off x="5148263" y="3573463"/>
            <a:ext cx="0" cy="287337"/>
          </a:xfrm>
          <a:prstGeom prst="line">
            <a:avLst/>
          </a:prstGeom>
          <a:noFill/>
          <a:ln w="28575">
            <a:solidFill>
              <a:srgbClr val="006600"/>
            </a:solidFill>
            <a:round/>
            <a:headEnd/>
            <a:tailEnd type="triangle" w="med" len="med"/>
          </a:ln>
        </p:spPr>
        <p:txBody>
          <a:bodyPr/>
          <a:lstStyle/>
          <a:p>
            <a:endParaRPr lang="en-US"/>
          </a:p>
        </p:txBody>
      </p:sp>
      <p:sp>
        <p:nvSpPr>
          <p:cNvPr id="3095" name="Line 30"/>
          <p:cNvSpPr>
            <a:spLocks noChangeShapeType="1"/>
          </p:cNvSpPr>
          <p:nvPr/>
        </p:nvSpPr>
        <p:spPr bwMode="auto">
          <a:xfrm flipV="1">
            <a:off x="5148263" y="2205038"/>
            <a:ext cx="0" cy="1008062"/>
          </a:xfrm>
          <a:prstGeom prst="line">
            <a:avLst/>
          </a:prstGeom>
          <a:noFill/>
          <a:ln w="28575">
            <a:solidFill>
              <a:srgbClr val="006600"/>
            </a:solidFill>
            <a:round/>
            <a:headEnd/>
            <a:tailEnd type="triangle" w="med" len="med"/>
          </a:ln>
        </p:spPr>
        <p:txBody>
          <a:bodyPr/>
          <a:lstStyle/>
          <a:p>
            <a:endParaRPr lang="en-US"/>
          </a:p>
        </p:txBody>
      </p:sp>
      <p:sp>
        <p:nvSpPr>
          <p:cNvPr id="3096" name="Line 31"/>
          <p:cNvSpPr>
            <a:spLocks noChangeShapeType="1"/>
          </p:cNvSpPr>
          <p:nvPr/>
        </p:nvSpPr>
        <p:spPr bwMode="auto">
          <a:xfrm>
            <a:off x="4211638" y="2997200"/>
            <a:ext cx="936625" cy="0"/>
          </a:xfrm>
          <a:prstGeom prst="line">
            <a:avLst/>
          </a:prstGeom>
          <a:noFill/>
          <a:ln w="28575">
            <a:solidFill>
              <a:srgbClr val="006600"/>
            </a:solidFill>
            <a:round/>
            <a:headEnd/>
            <a:tailEnd type="triangle" w="med" len="med"/>
          </a:ln>
        </p:spPr>
        <p:txBody>
          <a:bodyPr/>
          <a:lstStyle/>
          <a:p>
            <a:endParaRPr lang="en-US"/>
          </a:p>
        </p:txBody>
      </p:sp>
      <p:sp>
        <p:nvSpPr>
          <p:cNvPr id="3097" name="Line 32"/>
          <p:cNvSpPr>
            <a:spLocks noChangeShapeType="1"/>
          </p:cNvSpPr>
          <p:nvPr/>
        </p:nvSpPr>
        <p:spPr bwMode="auto">
          <a:xfrm>
            <a:off x="2627313" y="2997200"/>
            <a:ext cx="504825" cy="0"/>
          </a:xfrm>
          <a:prstGeom prst="line">
            <a:avLst/>
          </a:prstGeom>
          <a:noFill/>
          <a:ln w="28575">
            <a:solidFill>
              <a:srgbClr val="006600"/>
            </a:solidFill>
            <a:round/>
            <a:headEnd/>
            <a:tailEnd type="triangle" w="med" len="med"/>
          </a:ln>
        </p:spPr>
        <p:txBody>
          <a:bodyPr/>
          <a:lstStyle/>
          <a:p>
            <a:endParaRPr lang="en-US"/>
          </a:p>
        </p:txBody>
      </p:sp>
      <p:sp>
        <p:nvSpPr>
          <p:cNvPr id="3098" name="Line 33"/>
          <p:cNvSpPr>
            <a:spLocks noChangeShapeType="1"/>
          </p:cNvSpPr>
          <p:nvPr/>
        </p:nvSpPr>
        <p:spPr bwMode="auto">
          <a:xfrm>
            <a:off x="2051050" y="3429000"/>
            <a:ext cx="0" cy="863600"/>
          </a:xfrm>
          <a:prstGeom prst="line">
            <a:avLst/>
          </a:prstGeom>
          <a:noFill/>
          <a:ln w="28575">
            <a:solidFill>
              <a:srgbClr val="006600"/>
            </a:solidFill>
            <a:round/>
            <a:headEnd/>
            <a:tailEnd/>
          </a:ln>
        </p:spPr>
        <p:txBody>
          <a:bodyPr/>
          <a:lstStyle/>
          <a:p>
            <a:endParaRPr lang="en-US"/>
          </a:p>
        </p:txBody>
      </p:sp>
      <p:sp>
        <p:nvSpPr>
          <p:cNvPr id="3099" name="Line 34"/>
          <p:cNvSpPr>
            <a:spLocks noChangeShapeType="1"/>
          </p:cNvSpPr>
          <p:nvPr/>
        </p:nvSpPr>
        <p:spPr bwMode="auto">
          <a:xfrm>
            <a:off x="2051050" y="4292600"/>
            <a:ext cx="2592388" cy="0"/>
          </a:xfrm>
          <a:prstGeom prst="line">
            <a:avLst/>
          </a:prstGeom>
          <a:noFill/>
          <a:ln w="28575">
            <a:solidFill>
              <a:srgbClr val="006600"/>
            </a:solidFill>
            <a:round/>
            <a:headEnd/>
            <a:tailEnd type="triangle" w="med" len="med"/>
          </a:ln>
        </p:spPr>
        <p:txBody>
          <a:bodyPr/>
          <a:lstStyle/>
          <a:p>
            <a:endParaRPr lang="en-US"/>
          </a:p>
        </p:txBody>
      </p:sp>
      <p:sp>
        <p:nvSpPr>
          <p:cNvPr id="3100" name="Text Box 35"/>
          <p:cNvSpPr txBox="1">
            <a:spLocks noChangeArrowheads="1"/>
          </p:cNvSpPr>
          <p:nvPr/>
        </p:nvSpPr>
        <p:spPr bwMode="auto">
          <a:xfrm>
            <a:off x="611188" y="2852738"/>
            <a:ext cx="647700" cy="366712"/>
          </a:xfrm>
          <a:prstGeom prst="rect">
            <a:avLst/>
          </a:prstGeom>
          <a:noFill/>
          <a:ln w="9525">
            <a:noFill/>
            <a:miter lim="800000"/>
            <a:headEnd/>
            <a:tailEnd/>
          </a:ln>
        </p:spPr>
        <p:txBody>
          <a:bodyPr>
            <a:spAutoFit/>
          </a:bodyPr>
          <a:lstStyle/>
          <a:p>
            <a:pPr algn="r">
              <a:spcBef>
                <a:spcPct val="50000"/>
              </a:spcBef>
            </a:pPr>
            <a:r>
              <a:rPr lang="en-US" dirty="0"/>
              <a:t>BPF</a:t>
            </a:r>
          </a:p>
        </p:txBody>
      </p:sp>
      <p:sp>
        <p:nvSpPr>
          <p:cNvPr id="3101" name="Text Box 36"/>
          <p:cNvSpPr txBox="1">
            <a:spLocks noChangeArrowheads="1"/>
          </p:cNvSpPr>
          <p:nvPr/>
        </p:nvSpPr>
        <p:spPr bwMode="auto">
          <a:xfrm>
            <a:off x="6588125" y="1628775"/>
            <a:ext cx="647700" cy="366713"/>
          </a:xfrm>
          <a:prstGeom prst="rect">
            <a:avLst/>
          </a:prstGeom>
          <a:noFill/>
          <a:ln w="9525">
            <a:noFill/>
            <a:miter lim="800000"/>
            <a:headEnd/>
            <a:tailEnd/>
          </a:ln>
        </p:spPr>
        <p:txBody>
          <a:bodyPr>
            <a:spAutoFit/>
          </a:bodyPr>
          <a:lstStyle/>
          <a:p>
            <a:pPr algn="r">
              <a:spcBef>
                <a:spcPct val="50000"/>
              </a:spcBef>
            </a:pPr>
            <a:r>
              <a:rPr lang="en-US" dirty="0"/>
              <a:t>LPF</a:t>
            </a:r>
          </a:p>
        </p:txBody>
      </p:sp>
      <p:sp>
        <p:nvSpPr>
          <p:cNvPr id="3102" name="Text Box 37"/>
          <p:cNvSpPr txBox="1">
            <a:spLocks noChangeArrowheads="1"/>
          </p:cNvSpPr>
          <p:nvPr/>
        </p:nvSpPr>
        <p:spPr bwMode="auto">
          <a:xfrm>
            <a:off x="6659563" y="3789363"/>
            <a:ext cx="647700" cy="366712"/>
          </a:xfrm>
          <a:prstGeom prst="rect">
            <a:avLst/>
          </a:prstGeom>
          <a:noFill/>
          <a:ln w="9525">
            <a:noFill/>
            <a:miter lim="800000"/>
            <a:headEnd/>
            <a:tailEnd/>
          </a:ln>
        </p:spPr>
        <p:txBody>
          <a:bodyPr>
            <a:spAutoFit/>
          </a:bodyPr>
          <a:lstStyle/>
          <a:p>
            <a:pPr algn="r">
              <a:spcBef>
                <a:spcPct val="50000"/>
              </a:spcBef>
            </a:pPr>
            <a:r>
              <a:rPr lang="en-US"/>
              <a:t>LPF</a:t>
            </a:r>
          </a:p>
        </p:txBody>
      </p:sp>
      <p:sp>
        <p:nvSpPr>
          <p:cNvPr id="3103" name="Line 38"/>
          <p:cNvSpPr>
            <a:spLocks noChangeShapeType="1"/>
          </p:cNvSpPr>
          <p:nvPr/>
        </p:nvSpPr>
        <p:spPr bwMode="auto">
          <a:xfrm>
            <a:off x="8027988" y="2636838"/>
            <a:ext cx="0" cy="504825"/>
          </a:xfrm>
          <a:prstGeom prst="line">
            <a:avLst/>
          </a:prstGeom>
          <a:noFill/>
          <a:ln w="9525">
            <a:solidFill>
              <a:schemeClr val="tx1"/>
            </a:solidFill>
            <a:round/>
            <a:headEnd/>
            <a:tailEnd/>
          </a:ln>
        </p:spPr>
        <p:txBody>
          <a:bodyPr/>
          <a:lstStyle/>
          <a:p>
            <a:endParaRPr lang="en-US"/>
          </a:p>
        </p:txBody>
      </p:sp>
      <p:sp>
        <p:nvSpPr>
          <p:cNvPr id="3104" name="Text Box 39"/>
          <p:cNvSpPr txBox="1">
            <a:spLocks noChangeArrowheads="1"/>
          </p:cNvSpPr>
          <p:nvPr/>
        </p:nvSpPr>
        <p:spPr bwMode="auto">
          <a:xfrm>
            <a:off x="7667625" y="2708275"/>
            <a:ext cx="792163" cy="366713"/>
          </a:xfrm>
          <a:prstGeom prst="rect">
            <a:avLst/>
          </a:prstGeom>
          <a:noFill/>
          <a:ln w="9525">
            <a:noFill/>
            <a:miter lim="800000"/>
            <a:headEnd/>
            <a:tailEnd/>
          </a:ln>
        </p:spPr>
        <p:txBody>
          <a:bodyPr>
            <a:spAutoFit/>
          </a:bodyPr>
          <a:lstStyle/>
          <a:p>
            <a:pPr>
              <a:spcBef>
                <a:spcPct val="50000"/>
              </a:spcBef>
            </a:pPr>
            <a:r>
              <a:rPr lang="en-US"/>
              <a:t>Q    I</a:t>
            </a:r>
          </a:p>
        </p:txBody>
      </p:sp>
      <p:sp>
        <p:nvSpPr>
          <p:cNvPr id="3105" name="Text Box 40"/>
          <p:cNvSpPr txBox="1">
            <a:spLocks noChangeArrowheads="1"/>
          </p:cNvSpPr>
          <p:nvPr/>
        </p:nvSpPr>
        <p:spPr bwMode="auto">
          <a:xfrm>
            <a:off x="4572000" y="4005263"/>
            <a:ext cx="1223963" cy="581025"/>
          </a:xfrm>
          <a:prstGeom prst="rect">
            <a:avLst/>
          </a:prstGeom>
          <a:noFill/>
          <a:ln w="9525">
            <a:noFill/>
            <a:miter lim="800000"/>
            <a:headEnd/>
            <a:tailEnd/>
          </a:ln>
        </p:spPr>
        <p:txBody>
          <a:bodyPr>
            <a:spAutoFit/>
          </a:bodyPr>
          <a:lstStyle/>
          <a:p>
            <a:pPr algn="ctr">
              <a:spcBef>
                <a:spcPct val="50000"/>
              </a:spcBef>
            </a:pPr>
            <a:r>
              <a:rPr lang="en-US" sz="1600" b="1"/>
              <a:t>Product detector </a:t>
            </a:r>
          </a:p>
        </p:txBody>
      </p:sp>
      <p:sp>
        <p:nvSpPr>
          <p:cNvPr id="3106" name="Text Box 41"/>
          <p:cNvSpPr txBox="1">
            <a:spLocks noChangeArrowheads="1"/>
          </p:cNvSpPr>
          <p:nvPr/>
        </p:nvSpPr>
        <p:spPr bwMode="auto">
          <a:xfrm>
            <a:off x="4427538" y="1557338"/>
            <a:ext cx="1223962" cy="581025"/>
          </a:xfrm>
          <a:prstGeom prst="rect">
            <a:avLst/>
          </a:prstGeom>
          <a:noFill/>
          <a:ln w="9525">
            <a:noFill/>
            <a:miter lim="800000"/>
            <a:headEnd/>
            <a:tailEnd/>
          </a:ln>
        </p:spPr>
        <p:txBody>
          <a:bodyPr>
            <a:spAutoFit/>
          </a:bodyPr>
          <a:lstStyle/>
          <a:p>
            <a:pPr algn="ctr">
              <a:spcBef>
                <a:spcPct val="50000"/>
              </a:spcBef>
            </a:pPr>
            <a:r>
              <a:rPr lang="en-US" sz="1600" b="1"/>
              <a:t>Product detector </a:t>
            </a:r>
          </a:p>
        </p:txBody>
      </p:sp>
      <p:sp>
        <p:nvSpPr>
          <p:cNvPr id="3107" name="Text Box 42"/>
          <p:cNvSpPr txBox="1">
            <a:spLocks noChangeArrowheads="1"/>
          </p:cNvSpPr>
          <p:nvPr/>
        </p:nvSpPr>
        <p:spPr bwMode="auto">
          <a:xfrm>
            <a:off x="3059113" y="2565400"/>
            <a:ext cx="1079500" cy="915988"/>
          </a:xfrm>
          <a:prstGeom prst="rect">
            <a:avLst/>
          </a:prstGeom>
          <a:noFill/>
          <a:ln w="9525">
            <a:noFill/>
            <a:miter lim="800000"/>
            <a:headEnd/>
            <a:tailEnd/>
          </a:ln>
        </p:spPr>
        <p:txBody>
          <a:bodyPr>
            <a:spAutoFit/>
          </a:bodyPr>
          <a:lstStyle/>
          <a:p>
            <a:pPr algn="r">
              <a:spcBef>
                <a:spcPct val="50000"/>
              </a:spcBef>
            </a:pPr>
            <a:r>
              <a:rPr lang="en-US" dirty="0"/>
              <a:t>Carrier recovery sin </a:t>
            </a:r>
            <a:r>
              <a:rPr lang="en-US" dirty="0" err="1"/>
              <a:t>wc</a:t>
            </a:r>
            <a:r>
              <a:rPr lang="en-US" dirty="0"/>
              <a:t> t</a:t>
            </a:r>
          </a:p>
        </p:txBody>
      </p:sp>
      <p:sp>
        <p:nvSpPr>
          <p:cNvPr id="3108" name="Text Box 43"/>
          <p:cNvSpPr txBox="1">
            <a:spLocks noChangeArrowheads="1"/>
          </p:cNvSpPr>
          <p:nvPr/>
        </p:nvSpPr>
        <p:spPr bwMode="auto">
          <a:xfrm>
            <a:off x="4787900" y="3213100"/>
            <a:ext cx="647700" cy="366713"/>
          </a:xfrm>
          <a:prstGeom prst="rect">
            <a:avLst/>
          </a:prstGeom>
          <a:noFill/>
          <a:ln w="9525">
            <a:noFill/>
            <a:miter lim="800000"/>
            <a:headEnd/>
            <a:tailEnd/>
          </a:ln>
        </p:spPr>
        <p:txBody>
          <a:bodyPr>
            <a:spAutoFit/>
          </a:bodyPr>
          <a:lstStyle/>
          <a:p>
            <a:pPr algn="r">
              <a:spcBef>
                <a:spcPct val="50000"/>
              </a:spcBef>
            </a:pPr>
            <a:r>
              <a:rPr lang="en-US"/>
              <a:t>+90</a:t>
            </a:r>
          </a:p>
        </p:txBody>
      </p:sp>
      <p:sp>
        <p:nvSpPr>
          <p:cNvPr id="3109" name="Text Box 44"/>
          <p:cNvSpPr txBox="1">
            <a:spLocks noChangeArrowheads="1"/>
          </p:cNvSpPr>
          <p:nvPr/>
        </p:nvSpPr>
        <p:spPr bwMode="auto">
          <a:xfrm>
            <a:off x="1547813" y="2708275"/>
            <a:ext cx="935037" cy="641350"/>
          </a:xfrm>
          <a:prstGeom prst="rect">
            <a:avLst/>
          </a:prstGeom>
          <a:noFill/>
          <a:ln w="9525">
            <a:noFill/>
            <a:miter lim="800000"/>
            <a:headEnd/>
            <a:tailEnd/>
          </a:ln>
        </p:spPr>
        <p:txBody>
          <a:bodyPr>
            <a:spAutoFit/>
          </a:bodyPr>
          <a:lstStyle/>
          <a:p>
            <a:pPr algn="r">
              <a:spcBef>
                <a:spcPct val="50000"/>
              </a:spcBef>
            </a:pPr>
            <a:r>
              <a:rPr lang="en-US"/>
              <a:t>Power splitter</a:t>
            </a:r>
          </a:p>
        </p:txBody>
      </p:sp>
      <p:sp>
        <p:nvSpPr>
          <p:cNvPr id="3110" name="Text Box 45"/>
          <p:cNvSpPr txBox="1">
            <a:spLocks noChangeArrowheads="1"/>
          </p:cNvSpPr>
          <p:nvPr/>
        </p:nvSpPr>
        <p:spPr bwMode="auto">
          <a:xfrm>
            <a:off x="2339975" y="1341438"/>
            <a:ext cx="936625" cy="366712"/>
          </a:xfrm>
          <a:prstGeom prst="rect">
            <a:avLst/>
          </a:prstGeom>
          <a:noFill/>
          <a:ln w="9525">
            <a:noFill/>
            <a:miter lim="800000"/>
            <a:headEnd/>
            <a:tailEnd/>
          </a:ln>
        </p:spPr>
        <p:txBody>
          <a:bodyPr>
            <a:spAutoFit/>
          </a:bodyPr>
          <a:lstStyle/>
          <a:p>
            <a:pPr algn="r">
              <a:spcBef>
                <a:spcPct val="50000"/>
              </a:spcBef>
            </a:pPr>
            <a:r>
              <a:rPr lang="en-US"/>
              <a:t>I – CH </a:t>
            </a:r>
          </a:p>
        </p:txBody>
      </p:sp>
      <p:sp>
        <p:nvSpPr>
          <p:cNvPr id="3111" name="Text Box 46"/>
          <p:cNvSpPr txBox="1">
            <a:spLocks noChangeArrowheads="1"/>
          </p:cNvSpPr>
          <p:nvPr/>
        </p:nvSpPr>
        <p:spPr bwMode="auto">
          <a:xfrm>
            <a:off x="1835150" y="4292600"/>
            <a:ext cx="1152525" cy="366713"/>
          </a:xfrm>
          <a:prstGeom prst="rect">
            <a:avLst/>
          </a:prstGeom>
          <a:noFill/>
          <a:ln w="9525">
            <a:noFill/>
            <a:miter lim="800000"/>
            <a:headEnd/>
            <a:tailEnd/>
          </a:ln>
        </p:spPr>
        <p:txBody>
          <a:bodyPr>
            <a:spAutoFit/>
          </a:bodyPr>
          <a:lstStyle/>
          <a:p>
            <a:pPr algn="r">
              <a:spcBef>
                <a:spcPct val="50000"/>
              </a:spcBef>
            </a:pPr>
            <a:r>
              <a:rPr lang="en-US"/>
              <a:t>Q – CH </a:t>
            </a:r>
          </a:p>
        </p:txBody>
      </p:sp>
      <p:sp>
        <p:nvSpPr>
          <p:cNvPr id="3112" name="Text Box 47"/>
          <p:cNvSpPr txBox="1">
            <a:spLocks noChangeArrowheads="1"/>
          </p:cNvSpPr>
          <p:nvPr/>
        </p:nvSpPr>
        <p:spPr bwMode="auto">
          <a:xfrm>
            <a:off x="-180975" y="3500438"/>
            <a:ext cx="1944688" cy="304800"/>
          </a:xfrm>
          <a:prstGeom prst="rect">
            <a:avLst/>
          </a:prstGeom>
          <a:noFill/>
          <a:ln w="9525">
            <a:noFill/>
            <a:miter lim="800000"/>
            <a:headEnd/>
            <a:tailEnd/>
          </a:ln>
        </p:spPr>
        <p:txBody>
          <a:bodyPr>
            <a:spAutoFit/>
          </a:bodyPr>
          <a:lstStyle/>
          <a:p>
            <a:pPr algn="r">
              <a:spcBef>
                <a:spcPct val="50000"/>
              </a:spcBef>
            </a:pPr>
            <a:r>
              <a:rPr lang="en-US" sz="1400" b="1"/>
              <a:t>-Sin wc t + cos wc t </a:t>
            </a:r>
          </a:p>
        </p:txBody>
      </p:sp>
      <p:sp>
        <p:nvSpPr>
          <p:cNvPr id="3113" name="Text Box 48"/>
          <p:cNvSpPr txBox="1">
            <a:spLocks noChangeArrowheads="1"/>
          </p:cNvSpPr>
          <p:nvPr/>
        </p:nvSpPr>
        <p:spPr bwMode="auto">
          <a:xfrm>
            <a:off x="2268538" y="3933825"/>
            <a:ext cx="1943100" cy="304800"/>
          </a:xfrm>
          <a:prstGeom prst="rect">
            <a:avLst/>
          </a:prstGeom>
          <a:noFill/>
          <a:ln w="9525">
            <a:noFill/>
            <a:miter lim="800000"/>
            <a:headEnd/>
            <a:tailEnd/>
          </a:ln>
        </p:spPr>
        <p:txBody>
          <a:bodyPr>
            <a:spAutoFit/>
          </a:bodyPr>
          <a:lstStyle/>
          <a:p>
            <a:pPr algn="r">
              <a:spcBef>
                <a:spcPct val="50000"/>
              </a:spcBef>
            </a:pPr>
            <a:r>
              <a:rPr lang="en-US" sz="1400" b="1"/>
              <a:t>-Sin wc t + cos wc t </a:t>
            </a:r>
          </a:p>
        </p:txBody>
      </p:sp>
      <p:sp>
        <p:nvSpPr>
          <p:cNvPr id="3114" name="Text Box 49"/>
          <p:cNvSpPr txBox="1">
            <a:spLocks noChangeArrowheads="1"/>
          </p:cNvSpPr>
          <p:nvPr/>
        </p:nvSpPr>
        <p:spPr bwMode="auto">
          <a:xfrm>
            <a:off x="2195513" y="1844675"/>
            <a:ext cx="1943100" cy="304800"/>
          </a:xfrm>
          <a:prstGeom prst="rect">
            <a:avLst/>
          </a:prstGeom>
          <a:noFill/>
          <a:ln w="9525">
            <a:noFill/>
            <a:miter lim="800000"/>
            <a:headEnd/>
            <a:tailEnd/>
          </a:ln>
        </p:spPr>
        <p:txBody>
          <a:bodyPr>
            <a:spAutoFit/>
          </a:bodyPr>
          <a:lstStyle/>
          <a:p>
            <a:pPr algn="r">
              <a:spcBef>
                <a:spcPct val="50000"/>
              </a:spcBef>
            </a:pPr>
            <a:r>
              <a:rPr lang="en-US" sz="1400" b="1"/>
              <a:t>-Sin wc t + cos wc t </a:t>
            </a:r>
          </a:p>
        </p:txBody>
      </p:sp>
      <p:sp>
        <p:nvSpPr>
          <p:cNvPr id="3115" name="Text Box 50"/>
          <p:cNvSpPr txBox="1">
            <a:spLocks noChangeArrowheads="1"/>
          </p:cNvSpPr>
          <p:nvPr/>
        </p:nvSpPr>
        <p:spPr bwMode="auto">
          <a:xfrm>
            <a:off x="5003800" y="2349500"/>
            <a:ext cx="1079500" cy="304800"/>
          </a:xfrm>
          <a:prstGeom prst="rect">
            <a:avLst/>
          </a:prstGeom>
          <a:noFill/>
          <a:ln w="9525">
            <a:noFill/>
            <a:miter lim="800000"/>
            <a:headEnd/>
            <a:tailEnd/>
          </a:ln>
        </p:spPr>
        <p:txBody>
          <a:bodyPr>
            <a:spAutoFit/>
          </a:bodyPr>
          <a:lstStyle/>
          <a:p>
            <a:pPr algn="r">
              <a:spcBef>
                <a:spcPct val="50000"/>
              </a:spcBef>
            </a:pPr>
            <a:r>
              <a:rPr lang="en-US" sz="1400" b="1"/>
              <a:t>Sin wc t   </a:t>
            </a:r>
          </a:p>
        </p:txBody>
      </p:sp>
      <p:sp>
        <p:nvSpPr>
          <p:cNvPr id="3116" name="Text Box 51"/>
          <p:cNvSpPr txBox="1">
            <a:spLocks noChangeArrowheads="1"/>
          </p:cNvSpPr>
          <p:nvPr/>
        </p:nvSpPr>
        <p:spPr bwMode="auto">
          <a:xfrm>
            <a:off x="5076825" y="3573463"/>
            <a:ext cx="1008063" cy="304800"/>
          </a:xfrm>
          <a:prstGeom prst="rect">
            <a:avLst/>
          </a:prstGeom>
          <a:noFill/>
          <a:ln w="9525">
            <a:noFill/>
            <a:miter lim="800000"/>
            <a:headEnd/>
            <a:tailEnd/>
          </a:ln>
        </p:spPr>
        <p:txBody>
          <a:bodyPr>
            <a:spAutoFit/>
          </a:bodyPr>
          <a:lstStyle/>
          <a:p>
            <a:pPr algn="r">
              <a:spcBef>
                <a:spcPct val="50000"/>
              </a:spcBef>
            </a:pPr>
            <a:r>
              <a:rPr lang="en-US" sz="1400" b="1"/>
              <a:t> cos wc t </a:t>
            </a:r>
          </a:p>
        </p:txBody>
      </p:sp>
      <p:sp>
        <p:nvSpPr>
          <p:cNvPr id="3117" name="Text Box 52"/>
          <p:cNvSpPr txBox="1">
            <a:spLocks noChangeArrowheads="1"/>
          </p:cNvSpPr>
          <p:nvPr/>
        </p:nvSpPr>
        <p:spPr bwMode="auto">
          <a:xfrm>
            <a:off x="5508625" y="4581525"/>
            <a:ext cx="2808288" cy="304800"/>
          </a:xfrm>
          <a:prstGeom prst="rect">
            <a:avLst/>
          </a:prstGeom>
          <a:noFill/>
          <a:ln w="9525">
            <a:noFill/>
            <a:miter lim="800000"/>
            <a:headEnd/>
            <a:tailEnd/>
          </a:ln>
        </p:spPr>
        <p:txBody>
          <a:bodyPr>
            <a:spAutoFit/>
          </a:bodyPr>
          <a:lstStyle/>
          <a:p>
            <a:pPr algn="ctr">
              <a:spcBef>
                <a:spcPct val="50000"/>
              </a:spcBef>
            </a:pPr>
            <a:r>
              <a:rPr lang="en-US" sz="1400" b="1"/>
              <a:t>Cos(wc t)(-sin wc t +cos wc t)</a:t>
            </a:r>
          </a:p>
        </p:txBody>
      </p:sp>
      <p:sp>
        <p:nvSpPr>
          <p:cNvPr id="3118" name="Text Box 56"/>
          <p:cNvSpPr txBox="1">
            <a:spLocks noChangeArrowheads="1"/>
          </p:cNvSpPr>
          <p:nvPr/>
        </p:nvSpPr>
        <p:spPr bwMode="auto">
          <a:xfrm>
            <a:off x="5580063" y="1125538"/>
            <a:ext cx="2808287" cy="304800"/>
          </a:xfrm>
          <a:prstGeom prst="rect">
            <a:avLst/>
          </a:prstGeom>
          <a:noFill/>
          <a:ln w="9525">
            <a:noFill/>
            <a:miter lim="800000"/>
            <a:headEnd/>
            <a:tailEnd/>
          </a:ln>
        </p:spPr>
        <p:txBody>
          <a:bodyPr>
            <a:spAutoFit/>
          </a:bodyPr>
          <a:lstStyle/>
          <a:p>
            <a:pPr algn="ctr">
              <a:spcBef>
                <a:spcPct val="50000"/>
              </a:spcBef>
            </a:pPr>
            <a:r>
              <a:rPr lang="en-US" sz="1400" b="1"/>
              <a:t>sin(wc t)(-sin wc t +cos wc t)</a:t>
            </a:r>
          </a:p>
        </p:txBody>
      </p:sp>
      <p:sp>
        <p:nvSpPr>
          <p:cNvPr id="3119" name="Line 60"/>
          <p:cNvSpPr>
            <a:spLocks noChangeShapeType="1"/>
          </p:cNvSpPr>
          <p:nvPr/>
        </p:nvSpPr>
        <p:spPr bwMode="auto">
          <a:xfrm flipV="1">
            <a:off x="5867400" y="1412875"/>
            <a:ext cx="433388" cy="431800"/>
          </a:xfrm>
          <a:prstGeom prst="line">
            <a:avLst/>
          </a:prstGeom>
          <a:noFill/>
          <a:ln w="9525">
            <a:solidFill>
              <a:schemeClr val="tx1"/>
            </a:solidFill>
            <a:round/>
            <a:headEnd/>
            <a:tailEnd type="triangle" w="med" len="med"/>
          </a:ln>
        </p:spPr>
        <p:txBody>
          <a:bodyPr/>
          <a:lstStyle/>
          <a:p>
            <a:endParaRPr lang="en-US"/>
          </a:p>
        </p:txBody>
      </p:sp>
      <p:sp>
        <p:nvSpPr>
          <p:cNvPr id="3120" name="Line 61"/>
          <p:cNvSpPr>
            <a:spLocks noChangeShapeType="1"/>
          </p:cNvSpPr>
          <p:nvPr/>
        </p:nvSpPr>
        <p:spPr bwMode="auto">
          <a:xfrm>
            <a:off x="6084888" y="4076700"/>
            <a:ext cx="287337" cy="504825"/>
          </a:xfrm>
          <a:prstGeom prst="line">
            <a:avLst/>
          </a:prstGeom>
          <a:noFill/>
          <a:ln w="9525">
            <a:solidFill>
              <a:schemeClr val="tx1"/>
            </a:solidFill>
            <a:round/>
            <a:headEnd/>
            <a:tailEnd type="triangle" w="med" len="med"/>
          </a:ln>
        </p:spPr>
        <p:txBody>
          <a:bodyPr/>
          <a:lstStyle/>
          <a:p>
            <a:endParaRPr lang="en-US"/>
          </a:p>
        </p:txBody>
      </p:sp>
      <p:sp>
        <p:nvSpPr>
          <p:cNvPr id="3121" name="Line 62"/>
          <p:cNvSpPr>
            <a:spLocks noChangeShapeType="1"/>
          </p:cNvSpPr>
          <p:nvPr/>
        </p:nvSpPr>
        <p:spPr bwMode="auto">
          <a:xfrm>
            <a:off x="395288" y="2997200"/>
            <a:ext cx="215900" cy="503238"/>
          </a:xfrm>
          <a:prstGeom prst="line">
            <a:avLst/>
          </a:prstGeom>
          <a:noFill/>
          <a:ln w="9525">
            <a:solidFill>
              <a:schemeClr val="tx1"/>
            </a:solidFill>
            <a:round/>
            <a:headEnd/>
            <a:tailEnd type="triangle" w="med" len="med"/>
          </a:ln>
        </p:spPr>
        <p:txBody>
          <a:bodyPr/>
          <a:lstStyle/>
          <a:p>
            <a:endParaRPr lang="en-US"/>
          </a:p>
        </p:txBody>
      </p:sp>
      <p:sp>
        <p:nvSpPr>
          <p:cNvPr id="3122" name="Text Box 63"/>
          <p:cNvSpPr txBox="1">
            <a:spLocks noChangeArrowheads="1"/>
          </p:cNvSpPr>
          <p:nvPr/>
        </p:nvSpPr>
        <p:spPr bwMode="auto">
          <a:xfrm>
            <a:off x="-180975" y="2133600"/>
            <a:ext cx="1116013" cy="825500"/>
          </a:xfrm>
          <a:prstGeom prst="rect">
            <a:avLst/>
          </a:prstGeom>
          <a:noFill/>
          <a:ln w="9525">
            <a:noFill/>
            <a:miter lim="800000"/>
            <a:headEnd/>
            <a:tailEnd/>
          </a:ln>
        </p:spPr>
        <p:txBody>
          <a:bodyPr>
            <a:spAutoFit/>
          </a:bodyPr>
          <a:lstStyle/>
          <a:p>
            <a:pPr algn="ctr">
              <a:spcBef>
                <a:spcPct val="50000"/>
              </a:spcBef>
            </a:pPr>
            <a:r>
              <a:rPr lang="en-US" sz="1600" b="1" dirty="0"/>
              <a:t>Input QPSK  signal</a:t>
            </a:r>
          </a:p>
        </p:txBody>
      </p:sp>
      <p:sp>
        <p:nvSpPr>
          <p:cNvPr id="3123" name="Text Box 64"/>
          <p:cNvSpPr txBox="1">
            <a:spLocks noChangeArrowheads="1"/>
          </p:cNvSpPr>
          <p:nvPr/>
        </p:nvSpPr>
        <p:spPr bwMode="auto">
          <a:xfrm>
            <a:off x="8278813" y="2060575"/>
            <a:ext cx="865187" cy="730250"/>
          </a:xfrm>
          <a:prstGeom prst="rect">
            <a:avLst/>
          </a:prstGeom>
          <a:noFill/>
          <a:ln w="9525">
            <a:noFill/>
            <a:miter lim="800000"/>
            <a:headEnd/>
            <a:tailEnd/>
          </a:ln>
        </p:spPr>
        <p:txBody>
          <a:bodyPr>
            <a:spAutoFit/>
          </a:bodyPr>
          <a:lstStyle/>
          <a:p>
            <a:pPr algn="ctr">
              <a:spcBef>
                <a:spcPct val="50000"/>
              </a:spcBef>
            </a:pPr>
            <a:r>
              <a:rPr lang="en-US" sz="1400" b="1"/>
              <a:t>Recived binary data </a:t>
            </a:r>
          </a:p>
        </p:txBody>
      </p:sp>
      <p:sp>
        <p:nvSpPr>
          <p:cNvPr id="3124" name="Line 65"/>
          <p:cNvSpPr>
            <a:spLocks noChangeShapeType="1"/>
          </p:cNvSpPr>
          <p:nvPr/>
        </p:nvSpPr>
        <p:spPr bwMode="auto">
          <a:xfrm>
            <a:off x="8532813" y="2924175"/>
            <a:ext cx="611187" cy="0"/>
          </a:xfrm>
          <a:prstGeom prst="line">
            <a:avLst/>
          </a:prstGeom>
          <a:noFill/>
          <a:ln w="9525">
            <a:solidFill>
              <a:schemeClr val="tx1"/>
            </a:solidFill>
            <a:round/>
            <a:headEnd/>
            <a:tailEnd type="triangle" w="med" len="med"/>
          </a:ln>
        </p:spPr>
        <p:txBody>
          <a:bodyPr/>
          <a:lstStyle/>
          <a:p>
            <a:endParaRPr lang="en-US"/>
          </a:p>
        </p:txBody>
      </p:sp>
      <p:sp>
        <p:nvSpPr>
          <p:cNvPr id="3125" name="Text Box 66"/>
          <p:cNvSpPr txBox="1">
            <a:spLocks noChangeArrowheads="1"/>
          </p:cNvSpPr>
          <p:nvPr/>
        </p:nvSpPr>
        <p:spPr bwMode="auto">
          <a:xfrm>
            <a:off x="7272338" y="4076700"/>
            <a:ext cx="1871662" cy="304800"/>
          </a:xfrm>
          <a:prstGeom prst="rect">
            <a:avLst/>
          </a:prstGeom>
          <a:noFill/>
          <a:ln w="9525">
            <a:noFill/>
            <a:miter lim="800000"/>
            <a:headEnd/>
            <a:tailEnd/>
          </a:ln>
        </p:spPr>
        <p:txBody>
          <a:bodyPr>
            <a:spAutoFit/>
          </a:bodyPr>
          <a:lstStyle/>
          <a:p>
            <a:pPr algn="r">
              <a:spcBef>
                <a:spcPct val="50000"/>
              </a:spcBef>
            </a:pPr>
            <a:r>
              <a:rPr lang="en-US" sz="1400" b="1"/>
              <a:t>+ 0.5 V (logic 1)</a:t>
            </a:r>
          </a:p>
        </p:txBody>
      </p:sp>
      <p:sp>
        <p:nvSpPr>
          <p:cNvPr id="3126" name="Text Box 67"/>
          <p:cNvSpPr txBox="1">
            <a:spLocks noChangeArrowheads="1"/>
          </p:cNvSpPr>
          <p:nvPr/>
        </p:nvSpPr>
        <p:spPr bwMode="auto">
          <a:xfrm>
            <a:off x="7092950" y="1557338"/>
            <a:ext cx="1871663" cy="304800"/>
          </a:xfrm>
          <a:prstGeom prst="rect">
            <a:avLst/>
          </a:prstGeom>
          <a:noFill/>
          <a:ln w="9525">
            <a:noFill/>
            <a:miter lim="800000"/>
            <a:headEnd/>
            <a:tailEnd/>
          </a:ln>
        </p:spPr>
        <p:txBody>
          <a:bodyPr>
            <a:spAutoFit/>
          </a:bodyPr>
          <a:lstStyle/>
          <a:p>
            <a:pPr algn="r">
              <a:spcBef>
                <a:spcPct val="50000"/>
              </a:spcBef>
            </a:pPr>
            <a:r>
              <a:rPr lang="en-US" sz="1400" b="1"/>
              <a:t>+ 0.5 V (logic 0)</a:t>
            </a:r>
          </a:p>
        </p:txBody>
      </p:sp>
      <p:sp>
        <p:nvSpPr>
          <p:cNvPr id="3127" name="Text Box 68"/>
          <p:cNvSpPr txBox="1">
            <a:spLocks noChangeArrowheads="1"/>
          </p:cNvSpPr>
          <p:nvPr/>
        </p:nvSpPr>
        <p:spPr bwMode="auto">
          <a:xfrm>
            <a:off x="7633495" y="1592067"/>
            <a:ext cx="287338" cy="366713"/>
          </a:xfrm>
          <a:prstGeom prst="rect">
            <a:avLst/>
          </a:prstGeom>
          <a:noFill/>
          <a:ln w="9525">
            <a:noFill/>
            <a:miter lim="800000"/>
            <a:headEnd/>
            <a:tailEnd/>
          </a:ln>
        </p:spPr>
        <p:txBody>
          <a:bodyPr>
            <a:spAutoFit/>
          </a:bodyPr>
          <a:lstStyle/>
          <a:p>
            <a:pPr algn="r">
              <a:spcBef>
                <a:spcPct val="50000"/>
              </a:spcBef>
            </a:pPr>
            <a:r>
              <a:rPr lang="en-US" b="1" dirty="0"/>
              <a:t>-</a:t>
            </a:r>
          </a:p>
        </p:txBody>
      </p:sp>
      <p:sp>
        <p:nvSpPr>
          <p:cNvPr id="3128" name="Text Box 69"/>
          <p:cNvSpPr txBox="1">
            <a:spLocks noChangeArrowheads="1"/>
          </p:cNvSpPr>
          <p:nvPr/>
        </p:nvSpPr>
        <p:spPr bwMode="auto">
          <a:xfrm>
            <a:off x="7811294" y="4103198"/>
            <a:ext cx="287338" cy="366713"/>
          </a:xfrm>
          <a:prstGeom prst="rect">
            <a:avLst/>
          </a:prstGeom>
          <a:noFill/>
          <a:ln w="9525">
            <a:noFill/>
            <a:miter lim="800000"/>
            <a:headEnd/>
            <a:tailEnd/>
          </a:ln>
        </p:spPr>
        <p:txBody>
          <a:bodyPr>
            <a:spAutoFit/>
          </a:bodyPr>
          <a:lstStyle/>
          <a:p>
            <a:pPr algn="r">
              <a:spcBef>
                <a:spcPct val="50000"/>
              </a:spcBef>
            </a:pPr>
            <a:r>
              <a:rPr lang="en-US" b="1" dirty="0"/>
              <a:t>-</a:t>
            </a:r>
          </a:p>
        </p:txBody>
      </p:sp>
      <p:pic>
        <p:nvPicPr>
          <p:cNvPr id="58" name="Picture 57">
            <a:extLst>
              <a:ext uri="{FF2B5EF4-FFF2-40B4-BE49-F238E27FC236}">
                <a16:creationId xmlns:a16="http://schemas.microsoft.com/office/drawing/2014/main" id="{A2998B42-4352-4CDE-A6AF-CE4FC152D117}"/>
              </a:ext>
            </a:extLst>
          </p:cNvPr>
          <p:cNvPicPr>
            <a:picLocks noChangeAspect="1"/>
          </p:cNvPicPr>
          <p:nvPr/>
        </p:nvPicPr>
        <p:blipFill>
          <a:blip r:embed="rId2"/>
          <a:stretch>
            <a:fillRect/>
          </a:stretch>
        </p:blipFill>
        <p:spPr>
          <a:xfrm>
            <a:off x="320697" y="4637396"/>
            <a:ext cx="3108303" cy="2052073"/>
          </a:xfrm>
          <a:prstGeom prst="rect">
            <a:avLst/>
          </a:prstGeom>
        </p:spPr>
      </p:pic>
      <p:sp>
        <p:nvSpPr>
          <p:cNvPr id="2" name="Slide Number Placeholder 1">
            <a:extLst>
              <a:ext uri="{FF2B5EF4-FFF2-40B4-BE49-F238E27FC236}">
                <a16:creationId xmlns:a16="http://schemas.microsoft.com/office/drawing/2014/main" id="{1E56CA73-F055-4EB9-96FE-436489C871AE}"/>
              </a:ext>
            </a:extLst>
          </p:cNvPr>
          <p:cNvSpPr>
            <a:spLocks noGrp="1"/>
          </p:cNvSpPr>
          <p:nvPr>
            <p:ph type="sldNum" sz="quarter" idx="12"/>
          </p:nvPr>
        </p:nvSpPr>
        <p:spPr/>
        <p:txBody>
          <a:bodyPr/>
          <a:lstStyle/>
          <a:p>
            <a:fld id="{B0D5A9A6-B89F-4EA0-AC06-CD245DF48C16}" type="slidenum">
              <a:rPr lang="en-US" smtClean="0"/>
              <a:pPr/>
              <a:t>20</a:t>
            </a:fld>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561150" y="211284"/>
            <a:ext cx="7848600" cy="400110"/>
          </a:xfrm>
          <a:prstGeom prst="rect">
            <a:avLst/>
          </a:prstGeom>
          <a:noFill/>
          <a:ln w="9525">
            <a:noFill/>
            <a:miter lim="800000"/>
            <a:headEnd/>
            <a:tailEnd/>
          </a:ln>
        </p:spPr>
        <p:txBody>
          <a:bodyPr>
            <a:spAutoFit/>
          </a:bodyPr>
          <a:lstStyle/>
          <a:p>
            <a:pPr rtl="0">
              <a:spcBef>
                <a:spcPct val="50000"/>
              </a:spcBef>
            </a:pPr>
            <a:r>
              <a:rPr lang="en-US" sz="2000" dirty="0">
                <a:latin typeface="Tahoma" pitchFamily="34" charset="0"/>
                <a:ea typeface="Tahoma" pitchFamily="34" charset="0"/>
                <a:cs typeface="Tahoma" pitchFamily="34" charset="0"/>
              </a:rPr>
              <a:t> Now, for the input –sin </a:t>
            </a:r>
            <a:r>
              <a:rPr lang="en-US" sz="2000" dirty="0" err="1">
                <a:latin typeface="Tahoma" pitchFamily="34" charset="0"/>
                <a:ea typeface="Tahoma" pitchFamily="34" charset="0"/>
                <a:cs typeface="Tahoma" pitchFamily="34" charset="0"/>
              </a:rPr>
              <a:t>wct</a:t>
            </a:r>
            <a:r>
              <a:rPr lang="en-US" sz="2000" dirty="0">
                <a:latin typeface="Tahoma" pitchFamily="34" charset="0"/>
                <a:ea typeface="Tahoma" pitchFamily="34" charset="0"/>
                <a:cs typeface="Tahoma" pitchFamily="34" charset="0"/>
              </a:rPr>
              <a:t> +cos </a:t>
            </a:r>
            <a:r>
              <a:rPr lang="en-US" sz="2000" dirty="0" err="1">
                <a:latin typeface="Tahoma" pitchFamily="34" charset="0"/>
                <a:ea typeface="Tahoma" pitchFamily="34" charset="0"/>
                <a:cs typeface="Tahoma" pitchFamily="34" charset="0"/>
              </a:rPr>
              <a:t>wct</a:t>
            </a:r>
            <a:r>
              <a:rPr lang="en-US" sz="2000" dirty="0">
                <a:latin typeface="Tahoma" pitchFamily="34" charset="0"/>
                <a:ea typeface="Tahoma" pitchFamily="34" charset="0"/>
                <a:cs typeface="Tahoma" pitchFamily="34" charset="0"/>
              </a:rPr>
              <a:t> (coming from QI=10), then</a:t>
            </a:r>
          </a:p>
        </p:txBody>
      </p:sp>
      <p:sp>
        <p:nvSpPr>
          <p:cNvPr id="4099" name="Text Box 5"/>
          <p:cNvSpPr txBox="1">
            <a:spLocks noChangeArrowheads="1"/>
          </p:cNvSpPr>
          <p:nvPr/>
        </p:nvSpPr>
        <p:spPr bwMode="auto">
          <a:xfrm>
            <a:off x="685800" y="5080732"/>
            <a:ext cx="4915128" cy="400110"/>
          </a:xfrm>
          <a:prstGeom prst="rect">
            <a:avLst/>
          </a:prstGeom>
          <a:noFill/>
          <a:ln w="9525">
            <a:noFill/>
            <a:miter lim="800000"/>
            <a:headEnd/>
            <a:tailEnd/>
          </a:ln>
        </p:spPr>
        <p:txBody>
          <a:bodyPr wrap="square">
            <a:spAutoFit/>
          </a:bodyPr>
          <a:lstStyle/>
          <a:p>
            <a:pPr rtl="0">
              <a:spcBef>
                <a:spcPct val="50000"/>
              </a:spcBef>
            </a:pPr>
            <a:r>
              <a:rPr lang="en-US" sz="2000" dirty="0">
                <a:latin typeface="Tahoma" pitchFamily="34" charset="0"/>
                <a:ea typeface="Tahoma" pitchFamily="34" charset="0"/>
                <a:cs typeface="Tahoma" pitchFamily="34" charset="0"/>
              </a:rPr>
              <a:t>Similarly,     Q = 0.5 V  </a:t>
            </a:r>
            <a:r>
              <a:rPr lang="en-US" sz="2000" dirty="0">
                <a:latin typeface="Tahoma" pitchFamily="34" charset="0"/>
                <a:ea typeface="Tahoma" pitchFamily="34" charset="0"/>
                <a:cs typeface="Tahoma" pitchFamily="34" charset="0"/>
                <a:sym typeface="Wingdings" pitchFamily="2" charset="2"/>
              </a:rPr>
              <a:t>   Q=1 (logic)</a:t>
            </a:r>
            <a:r>
              <a:rPr lang="en-US" sz="2000" dirty="0">
                <a:latin typeface="Tahoma" pitchFamily="34" charset="0"/>
                <a:ea typeface="Tahoma" pitchFamily="34" charset="0"/>
                <a:cs typeface="Tahoma" pitchFamily="34" charset="0"/>
              </a:rPr>
              <a:t>.</a:t>
            </a:r>
          </a:p>
        </p:txBody>
      </p:sp>
      <p:pic>
        <p:nvPicPr>
          <p:cNvPr id="3" name="Picture 2">
            <a:extLst>
              <a:ext uri="{FF2B5EF4-FFF2-40B4-BE49-F238E27FC236}">
                <a16:creationId xmlns:a16="http://schemas.microsoft.com/office/drawing/2014/main" id="{6FD62B1C-8619-4B59-8315-2493C7825373}"/>
              </a:ext>
            </a:extLst>
          </p:cNvPr>
          <p:cNvPicPr>
            <a:picLocks noChangeAspect="1"/>
          </p:cNvPicPr>
          <p:nvPr/>
        </p:nvPicPr>
        <p:blipFill>
          <a:blip r:embed="rId2"/>
          <a:stretch>
            <a:fillRect/>
          </a:stretch>
        </p:blipFill>
        <p:spPr>
          <a:xfrm>
            <a:off x="1606260" y="1777268"/>
            <a:ext cx="4915128" cy="3303464"/>
          </a:xfrm>
          <a:prstGeom prst="rect">
            <a:avLst/>
          </a:prstGeom>
        </p:spPr>
      </p:pic>
      <p:pic>
        <p:nvPicPr>
          <p:cNvPr id="4" name="Picture 3">
            <a:extLst>
              <a:ext uri="{FF2B5EF4-FFF2-40B4-BE49-F238E27FC236}">
                <a16:creationId xmlns:a16="http://schemas.microsoft.com/office/drawing/2014/main" id="{97F31098-3D2A-441A-BD41-AB9368948DF5}"/>
              </a:ext>
            </a:extLst>
          </p:cNvPr>
          <p:cNvPicPr>
            <a:picLocks noChangeAspect="1"/>
          </p:cNvPicPr>
          <p:nvPr/>
        </p:nvPicPr>
        <p:blipFill>
          <a:blip r:embed="rId3"/>
          <a:stretch>
            <a:fillRect/>
          </a:stretch>
        </p:blipFill>
        <p:spPr>
          <a:xfrm>
            <a:off x="226073" y="642466"/>
            <a:ext cx="7675501" cy="750400"/>
          </a:xfrm>
          <a:prstGeom prst="rect">
            <a:avLst/>
          </a:prstGeom>
        </p:spPr>
      </p:pic>
      <p:pic>
        <p:nvPicPr>
          <p:cNvPr id="5" name="Picture 4">
            <a:extLst>
              <a:ext uri="{FF2B5EF4-FFF2-40B4-BE49-F238E27FC236}">
                <a16:creationId xmlns:a16="http://schemas.microsoft.com/office/drawing/2014/main" id="{9AE6DF73-09D4-46F5-BF81-7819FEEE9BC4}"/>
              </a:ext>
            </a:extLst>
          </p:cNvPr>
          <p:cNvPicPr>
            <a:picLocks noChangeAspect="1"/>
          </p:cNvPicPr>
          <p:nvPr/>
        </p:nvPicPr>
        <p:blipFill>
          <a:blip r:embed="rId4"/>
          <a:stretch>
            <a:fillRect/>
          </a:stretch>
        </p:blipFill>
        <p:spPr>
          <a:xfrm>
            <a:off x="223114" y="5725979"/>
            <a:ext cx="7639801" cy="812933"/>
          </a:xfrm>
          <a:prstGeom prst="rect">
            <a:avLst/>
          </a:prstGeom>
        </p:spPr>
      </p:pic>
      <p:pic>
        <p:nvPicPr>
          <p:cNvPr id="2" name="Picture 1">
            <a:extLst>
              <a:ext uri="{FF2B5EF4-FFF2-40B4-BE49-F238E27FC236}">
                <a16:creationId xmlns:a16="http://schemas.microsoft.com/office/drawing/2014/main" id="{7E5D92CC-F867-4A85-A14E-6EBDC3539BB7}"/>
              </a:ext>
            </a:extLst>
          </p:cNvPr>
          <p:cNvPicPr>
            <a:picLocks noChangeAspect="1"/>
          </p:cNvPicPr>
          <p:nvPr/>
        </p:nvPicPr>
        <p:blipFill>
          <a:blip r:embed="rId5"/>
          <a:stretch>
            <a:fillRect/>
          </a:stretch>
        </p:blipFill>
        <p:spPr>
          <a:xfrm>
            <a:off x="6788615" y="1506969"/>
            <a:ext cx="1669585" cy="3583190"/>
          </a:xfrm>
          <a:prstGeom prst="rect">
            <a:avLst/>
          </a:prstGeom>
        </p:spPr>
      </p:pic>
      <p:sp>
        <p:nvSpPr>
          <p:cNvPr id="6" name="Slide Number Placeholder 5">
            <a:extLst>
              <a:ext uri="{FF2B5EF4-FFF2-40B4-BE49-F238E27FC236}">
                <a16:creationId xmlns:a16="http://schemas.microsoft.com/office/drawing/2014/main" id="{5BFD46F3-CE9E-4D9E-B140-B1EDC3293643}"/>
              </a:ext>
            </a:extLst>
          </p:cNvPr>
          <p:cNvSpPr>
            <a:spLocks noGrp="1"/>
          </p:cNvSpPr>
          <p:nvPr>
            <p:ph type="sldNum" sz="quarter" idx="12"/>
          </p:nvPr>
        </p:nvSpPr>
        <p:spPr/>
        <p:txBody>
          <a:bodyPr/>
          <a:lstStyle/>
          <a:p>
            <a:fld id="{B0D5A9A6-B89F-4EA0-AC06-CD245DF48C16}"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684213" y="332656"/>
            <a:ext cx="7926387" cy="461665"/>
          </a:xfrm>
          <a:prstGeom prst="rect">
            <a:avLst/>
          </a:prstGeom>
          <a:noFill/>
          <a:ln w="38100">
            <a:solidFill>
              <a:srgbClr val="99CC00"/>
            </a:solidFill>
            <a:miter lim="800000"/>
            <a:headEnd/>
            <a:tailEnd/>
          </a:ln>
        </p:spPr>
        <p:txBody>
          <a:bodyPr wrap="square">
            <a:spAutoFit/>
          </a:bodyPr>
          <a:lstStyle/>
          <a:p>
            <a:pPr algn="ctr" rtl="0">
              <a:spcBef>
                <a:spcPct val="50000"/>
              </a:spcBef>
            </a:pPr>
            <a:r>
              <a:rPr lang="en-US" sz="2400" b="1" dirty="0">
                <a:latin typeface="Castellar" pitchFamily="18" charset="0"/>
              </a:rPr>
              <a:t>Offset QPSK  (OQPSK) OR (OKQPSK)  k: KEYD</a:t>
            </a:r>
          </a:p>
        </p:txBody>
      </p:sp>
      <p:sp>
        <p:nvSpPr>
          <p:cNvPr id="5123" name="Rectangle 5"/>
          <p:cNvSpPr>
            <a:spLocks noChangeArrowheads="1"/>
          </p:cNvSpPr>
          <p:nvPr/>
        </p:nvSpPr>
        <p:spPr bwMode="auto">
          <a:xfrm>
            <a:off x="4643438" y="3789363"/>
            <a:ext cx="647700" cy="549275"/>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5124" name="Rectangle 6"/>
          <p:cNvSpPr>
            <a:spLocks noChangeArrowheads="1"/>
          </p:cNvSpPr>
          <p:nvPr/>
        </p:nvSpPr>
        <p:spPr bwMode="auto">
          <a:xfrm>
            <a:off x="2555875" y="3357563"/>
            <a:ext cx="1295400"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5125" name="Rectangle 7"/>
          <p:cNvSpPr>
            <a:spLocks noChangeArrowheads="1"/>
          </p:cNvSpPr>
          <p:nvPr/>
        </p:nvSpPr>
        <p:spPr bwMode="auto">
          <a:xfrm>
            <a:off x="3995738" y="4797425"/>
            <a:ext cx="16557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5126" name="Rectangle 8"/>
          <p:cNvSpPr>
            <a:spLocks noChangeArrowheads="1"/>
          </p:cNvSpPr>
          <p:nvPr/>
        </p:nvSpPr>
        <p:spPr bwMode="auto">
          <a:xfrm>
            <a:off x="6227763" y="3357563"/>
            <a:ext cx="1368425"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5127" name="Rectangle 9"/>
          <p:cNvSpPr>
            <a:spLocks noChangeArrowheads="1"/>
          </p:cNvSpPr>
          <p:nvPr/>
        </p:nvSpPr>
        <p:spPr bwMode="auto">
          <a:xfrm>
            <a:off x="4356100" y="2205038"/>
            <a:ext cx="1295400"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5128" name="Rectangle 10"/>
          <p:cNvSpPr>
            <a:spLocks noChangeArrowheads="1"/>
          </p:cNvSpPr>
          <p:nvPr/>
        </p:nvSpPr>
        <p:spPr bwMode="auto">
          <a:xfrm>
            <a:off x="1547813" y="2133600"/>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5129" name="Line 11"/>
          <p:cNvSpPr>
            <a:spLocks noChangeShapeType="1"/>
          </p:cNvSpPr>
          <p:nvPr/>
        </p:nvSpPr>
        <p:spPr bwMode="auto">
          <a:xfrm>
            <a:off x="684213" y="2492375"/>
            <a:ext cx="863600" cy="0"/>
          </a:xfrm>
          <a:prstGeom prst="line">
            <a:avLst/>
          </a:prstGeom>
          <a:noFill/>
          <a:ln w="28575">
            <a:solidFill>
              <a:schemeClr val="tx2"/>
            </a:solidFill>
            <a:round/>
            <a:headEnd/>
            <a:tailEnd type="triangle" w="med" len="med"/>
          </a:ln>
        </p:spPr>
        <p:txBody>
          <a:bodyPr/>
          <a:lstStyle/>
          <a:p>
            <a:endParaRPr lang="en-US"/>
          </a:p>
        </p:txBody>
      </p:sp>
      <p:sp>
        <p:nvSpPr>
          <p:cNvPr id="5130" name="Line 12"/>
          <p:cNvSpPr>
            <a:spLocks noChangeShapeType="1"/>
          </p:cNvSpPr>
          <p:nvPr/>
        </p:nvSpPr>
        <p:spPr bwMode="auto">
          <a:xfrm>
            <a:off x="1042988" y="5157788"/>
            <a:ext cx="2952750" cy="0"/>
          </a:xfrm>
          <a:prstGeom prst="line">
            <a:avLst/>
          </a:prstGeom>
          <a:noFill/>
          <a:ln w="28575">
            <a:solidFill>
              <a:schemeClr val="tx2"/>
            </a:solidFill>
            <a:round/>
            <a:headEnd/>
            <a:tailEnd type="triangle" w="med" len="med"/>
          </a:ln>
        </p:spPr>
        <p:txBody>
          <a:bodyPr/>
          <a:lstStyle/>
          <a:p>
            <a:endParaRPr lang="en-US"/>
          </a:p>
        </p:txBody>
      </p:sp>
      <p:sp>
        <p:nvSpPr>
          <p:cNvPr id="5131" name="Line 13"/>
          <p:cNvSpPr>
            <a:spLocks noChangeShapeType="1"/>
          </p:cNvSpPr>
          <p:nvPr/>
        </p:nvSpPr>
        <p:spPr bwMode="auto">
          <a:xfrm>
            <a:off x="5651500" y="2565400"/>
            <a:ext cx="1152525" cy="0"/>
          </a:xfrm>
          <a:prstGeom prst="line">
            <a:avLst/>
          </a:prstGeom>
          <a:noFill/>
          <a:ln w="28575">
            <a:solidFill>
              <a:schemeClr val="tx2"/>
            </a:solidFill>
            <a:round/>
            <a:headEnd/>
            <a:tailEnd/>
          </a:ln>
        </p:spPr>
        <p:txBody>
          <a:bodyPr/>
          <a:lstStyle/>
          <a:p>
            <a:endParaRPr lang="en-US"/>
          </a:p>
        </p:txBody>
      </p:sp>
      <p:sp>
        <p:nvSpPr>
          <p:cNvPr id="5132" name="Line 14"/>
          <p:cNvSpPr>
            <a:spLocks noChangeShapeType="1"/>
          </p:cNvSpPr>
          <p:nvPr/>
        </p:nvSpPr>
        <p:spPr bwMode="auto">
          <a:xfrm>
            <a:off x="6804025" y="2565400"/>
            <a:ext cx="0" cy="792163"/>
          </a:xfrm>
          <a:prstGeom prst="line">
            <a:avLst/>
          </a:prstGeom>
          <a:noFill/>
          <a:ln w="28575">
            <a:solidFill>
              <a:schemeClr val="tx2"/>
            </a:solidFill>
            <a:round/>
            <a:headEnd/>
            <a:tailEnd type="triangle" w="med" len="med"/>
          </a:ln>
        </p:spPr>
        <p:txBody>
          <a:bodyPr/>
          <a:lstStyle/>
          <a:p>
            <a:endParaRPr lang="en-US"/>
          </a:p>
        </p:txBody>
      </p:sp>
      <p:sp>
        <p:nvSpPr>
          <p:cNvPr id="5133" name="Line 15"/>
          <p:cNvSpPr>
            <a:spLocks noChangeShapeType="1"/>
          </p:cNvSpPr>
          <p:nvPr/>
        </p:nvSpPr>
        <p:spPr bwMode="auto">
          <a:xfrm>
            <a:off x="5651500" y="5229225"/>
            <a:ext cx="1296988" cy="0"/>
          </a:xfrm>
          <a:prstGeom prst="line">
            <a:avLst/>
          </a:prstGeom>
          <a:noFill/>
          <a:ln w="28575">
            <a:solidFill>
              <a:schemeClr val="tx2"/>
            </a:solidFill>
            <a:round/>
            <a:headEnd/>
            <a:tailEnd/>
          </a:ln>
        </p:spPr>
        <p:txBody>
          <a:bodyPr/>
          <a:lstStyle/>
          <a:p>
            <a:endParaRPr lang="en-US"/>
          </a:p>
        </p:txBody>
      </p:sp>
      <p:sp>
        <p:nvSpPr>
          <p:cNvPr id="5134" name="Line 16"/>
          <p:cNvSpPr>
            <a:spLocks noChangeShapeType="1"/>
          </p:cNvSpPr>
          <p:nvPr/>
        </p:nvSpPr>
        <p:spPr bwMode="auto">
          <a:xfrm flipV="1">
            <a:off x="6948488" y="4149725"/>
            <a:ext cx="0" cy="1079500"/>
          </a:xfrm>
          <a:prstGeom prst="line">
            <a:avLst/>
          </a:prstGeom>
          <a:noFill/>
          <a:ln w="28575">
            <a:solidFill>
              <a:schemeClr val="tx2"/>
            </a:solidFill>
            <a:round/>
            <a:headEnd/>
            <a:tailEnd type="triangle" w="med" len="med"/>
          </a:ln>
        </p:spPr>
        <p:txBody>
          <a:bodyPr/>
          <a:lstStyle/>
          <a:p>
            <a:endParaRPr lang="en-US"/>
          </a:p>
        </p:txBody>
      </p:sp>
      <p:sp>
        <p:nvSpPr>
          <p:cNvPr id="5135" name="Line 17"/>
          <p:cNvSpPr>
            <a:spLocks noChangeShapeType="1"/>
          </p:cNvSpPr>
          <p:nvPr/>
        </p:nvSpPr>
        <p:spPr bwMode="auto">
          <a:xfrm>
            <a:off x="4932363" y="4365625"/>
            <a:ext cx="0" cy="431800"/>
          </a:xfrm>
          <a:prstGeom prst="line">
            <a:avLst/>
          </a:prstGeom>
          <a:noFill/>
          <a:ln w="28575">
            <a:solidFill>
              <a:schemeClr val="tx2"/>
            </a:solidFill>
            <a:round/>
            <a:headEnd/>
            <a:tailEnd type="triangle" w="med" len="med"/>
          </a:ln>
        </p:spPr>
        <p:txBody>
          <a:bodyPr/>
          <a:lstStyle/>
          <a:p>
            <a:endParaRPr lang="en-US"/>
          </a:p>
        </p:txBody>
      </p:sp>
      <p:sp>
        <p:nvSpPr>
          <p:cNvPr id="5136" name="Line 18"/>
          <p:cNvSpPr>
            <a:spLocks noChangeShapeType="1"/>
          </p:cNvSpPr>
          <p:nvPr/>
        </p:nvSpPr>
        <p:spPr bwMode="auto">
          <a:xfrm>
            <a:off x="5003800" y="2997200"/>
            <a:ext cx="0" cy="863600"/>
          </a:xfrm>
          <a:prstGeom prst="line">
            <a:avLst/>
          </a:prstGeom>
          <a:noFill/>
          <a:ln w="28575">
            <a:solidFill>
              <a:schemeClr val="tx2"/>
            </a:solidFill>
            <a:round/>
            <a:headEnd/>
            <a:tailEnd type="triangle" w="med" len="med"/>
          </a:ln>
        </p:spPr>
        <p:txBody>
          <a:bodyPr/>
          <a:lstStyle/>
          <a:p>
            <a:endParaRPr lang="en-US"/>
          </a:p>
        </p:txBody>
      </p:sp>
      <p:sp>
        <p:nvSpPr>
          <p:cNvPr id="5137" name="Line 19"/>
          <p:cNvSpPr>
            <a:spLocks noChangeShapeType="1"/>
          </p:cNvSpPr>
          <p:nvPr/>
        </p:nvSpPr>
        <p:spPr bwMode="auto">
          <a:xfrm flipV="1">
            <a:off x="3851275" y="3573463"/>
            <a:ext cx="1152525" cy="0"/>
          </a:xfrm>
          <a:prstGeom prst="line">
            <a:avLst/>
          </a:prstGeom>
          <a:noFill/>
          <a:ln w="28575">
            <a:solidFill>
              <a:schemeClr val="tx2"/>
            </a:solidFill>
            <a:round/>
            <a:headEnd/>
            <a:tailEnd/>
          </a:ln>
        </p:spPr>
        <p:txBody>
          <a:bodyPr/>
          <a:lstStyle/>
          <a:p>
            <a:endParaRPr lang="en-US"/>
          </a:p>
        </p:txBody>
      </p:sp>
      <p:sp>
        <p:nvSpPr>
          <p:cNvPr id="5138" name="Line 20"/>
          <p:cNvSpPr>
            <a:spLocks noChangeShapeType="1"/>
          </p:cNvSpPr>
          <p:nvPr/>
        </p:nvSpPr>
        <p:spPr bwMode="auto">
          <a:xfrm>
            <a:off x="2771775" y="2565400"/>
            <a:ext cx="1584325" cy="0"/>
          </a:xfrm>
          <a:prstGeom prst="line">
            <a:avLst/>
          </a:prstGeom>
          <a:noFill/>
          <a:ln w="28575">
            <a:solidFill>
              <a:schemeClr val="tx2"/>
            </a:solidFill>
            <a:round/>
            <a:headEnd/>
            <a:tailEnd type="triangle" w="med" len="med"/>
          </a:ln>
        </p:spPr>
        <p:txBody>
          <a:bodyPr/>
          <a:lstStyle/>
          <a:p>
            <a:endParaRPr lang="en-US"/>
          </a:p>
        </p:txBody>
      </p:sp>
      <p:sp>
        <p:nvSpPr>
          <p:cNvPr id="5139" name="Text Box 21"/>
          <p:cNvSpPr txBox="1">
            <a:spLocks noChangeArrowheads="1"/>
          </p:cNvSpPr>
          <p:nvPr/>
        </p:nvSpPr>
        <p:spPr bwMode="auto">
          <a:xfrm>
            <a:off x="1692275" y="2060575"/>
            <a:ext cx="935038" cy="915988"/>
          </a:xfrm>
          <a:prstGeom prst="rect">
            <a:avLst/>
          </a:prstGeom>
          <a:noFill/>
          <a:ln w="9525">
            <a:noFill/>
            <a:miter lim="800000"/>
            <a:headEnd/>
            <a:tailEnd/>
          </a:ln>
        </p:spPr>
        <p:txBody>
          <a:bodyPr>
            <a:spAutoFit/>
          </a:bodyPr>
          <a:lstStyle/>
          <a:p>
            <a:pPr algn="ctr">
              <a:spcBef>
                <a:spcPct val="50000"/>
              </a:spcBef>
            </a:pPr>
            <a:r>
              <a:rPr lang="en-US" dirty="0">
                <a:solidFill>
                  <a:srgbClr val="006699"/>
                </a:solidFill>
              </a:rPr>
              <a:t>One half bit delay </a:t>
            </a:r>
          </a:p>
        </p:txBody>
      </p:sp>
      <p:sp>
        <p:nvSpPr>
          <p:cNvPr id="5140" name="Text Box 22"/>
          <p:cNvSpPr txBox="1">
            <a:spLocks noChangeArrowheads="1"/>
          </p:cNvSpPr>
          <p:nvPr/>
        </p:nvSpPr>
        <p:spPr bwMode="auto">
          <a:xfrm>
            <a:off x="2555875" y="3357563"/>
            <a:ext cx="1368425" cy="915987"/>
          </a:xfrm>
          <a:prstGeom prst="rect">
            <a:avLst/>
          </a:prstGeom>
          <a:noFill/>
          <a:ln w="9525">
            <a:noFill/>
            <a:miter lim="800000"/>
            <a:headEnd/>
            <a:tailEnd/>
          </a:ln>
        </p:spPr>
        <p:txBody>
          <a:bodyPr>
            <a:spAutoFit/>
          </a:bodyPr>
          <a:lstStyle/>
          <a:p>
            <a:pPr algn="ctr">
              <a:spcBef>
                <a:spcPct val="50000"/>
              </a:spcBef>
            </a:pPr>
            <a:r>
              <a:rPr lang="en-US"/>
              <a:t>Reference carrier oscillator </a:t>
            </a:r>
          </a:p>
        </p:txBody>
      </p:sp>
      <p:sp>
        <p:nvSpPr>
          <p:cNvPr id="5141" name="Text Box 23"/>
          <p:cNvSpPr txBox="1">
            <a:spLocks noChangeArrowheads="1"/>
          </p:cNvSpPr>
          <p:nvPr/>
        </p:nvSpPr>
        <p:spPr bwMode="auto">
          <a:xfrm>
            <a:off x="4356100" y="2205038"/>
            <a:ext cx="1223963" cy="641350"/>
          </a:xfrm>
          <a:prstGeom prst="rect">
            <a:avLst/>
          </a:prstGeom>
          <a:noFill/>
          <a:ln w="9525">
            <a:noFill/>
            <a:miter lim="800000"/>
            <a:headEnd/>
            <a:tailEnd/>
          </a:ln>
        </p:spPr>
        <p:txBody>
          <a:bodyPr>
            <a:spAutoFit/>
          </a:bodyPr>
          <a:lstStyle/>
          <a:p>
            <a:pPr algn="ctr">
              <a:spcBef>
                <a:spcPct val="50000"/>
              </a:spcBef>
            </a:pPr>
            <a:r>
              <a:rPr lang="en-US"/>
              <a:t>Balance modulator </a:t>
            </a:r>
          </a:p>
        </p:txBody>
      </p:sp>
      <p:sp>
        <p:nvSpPr>
          <p:cNvPr id="5142" name="Text Box 24"/>
          <p:cNvSpPr txBox="1">
            <a:spLocks noChangeArrowheads="1"/>
          </p:cNvSpPr>
          <p:nvPr/>
        </p:nvSpPr>
        <p:spPr bwMode="auto">
          <a:xfrm>
            <a:off x="4427538" y="3860800"/>
            <a:ext cx="792162" cy="366713"/>
          </a:xfrm>
          <a:prstGeom prst="rect">
            <a:avLst/>
          </a:prstGeom>
          <a:noFill/>
          <a:ln w="9525">
            <a:noFill/>
            <a:miter lim="800000"/>
            <a:headEnd/>
            <a:tailEnd/>
          </a:ln>
        </p:spPr>
        <p:txBody>
          <a:bodyPr>
            <a:spAutoFit/>
          </a:bodyPr>
          <a:lstStyle/>
          <a:p>
            <a:pPr algn="ctr">
              <a:spcBef>
                <a:spcPct val="50000"/>
              </a:spcBef>
            </a:pPr>
            <a:r>
              <a:rPr lang="en-US"/>
              <a:t>   +90 </a:t>
            </a:r>
          </a:p>
        </p:txBody>
      </p:sp>
      <p:sp>
        <p:nvSpPr>
          <p:cNvPr id="5143" name="Text Box 25"/>
          <p:cNvSpPr txBox="1">
            <a:spLocks noChangeArrowheads="1"/>
          </p:cNvSpPr>
          <p:nvPr/>
        </p:nvSpPr>
        <p:spPr bwMode="auto">
          <a:xfrm>
            <a:off x="4211638" y="4941888"/>
            <a:ext cx="1223962" cy="641350"/>
          </a:xfrm>
          <a:prstGeom prst="rect">
            <a:avLst/>
          </a:prstGeom>
          <a:noFill/>
          <a:ln w="9525">
            <a:noFill/>
            <a:miter lim="800000"/>
            <a:headEnd/>
            <a:tailEnd/>
          </a:ln>
        </p:spPr>
        <p:txBody>
          <a:bodyPr>
            <a:spAutoFit/>
          </a:bodyPr>
          <a:lstStyle/>
          <a:p>
            <a:pPr algn="ctr">
              <a:spcBef>
                <a:spcPct val="50000"/>
              </a:spcBef>
            </a:pPr>
            <a:r>
              <a:rPr lang="en-US"/>
              <a:t>Balance modulator </a:t>
            </a:r>
          </a:p>
        </p:txBody>
      </p:sp>
      <p:sp>
        <p:nvSpPr>
          <p:cNvPr id="5144" name="Text Box 26"/>
          <p:cNvSpPr txBox="1">
            <a:spLocks noChangeArrowheads="1"/>
          </p:cNvSpPr>
          <p:nvPr/>
        </p:nvSpPr>
        <p:spPr bwMode="auto">
          <a:xfrm>
            <a:off x="6372225" y="3429000"/>
            <a:ext cx="1081088" cy="641350"/>
          </a:xfrm>
          <a:prstGeom prst="rect">
            <a:avLst/>
          </a:prstGeom>
          <a:noFill/>
          <a:ln w="9525">
            <a:noFill/>
            <a:miter lim="800000"/>
            <a:headEnd/>
            <a:tailEnd/>
          </a:ln>
        </p:spPr>
        <p:txBody>
          <a:bodyPr>
            <a:spAutoFit/>
          </a:bodyPr>
          <a:lstStyle/>
          <a:p>
            <a:pPr algn="ctr">
              <a:spcBef>
                <a:spcPct val="50000"/>
              </a:spcBef>
            </a:pPr>
            <a:r>
              <a:rPr lang="en-US"/>
              <a:t>Linear summer </a:t>
            </a:r>
          </a:p>
        </p:txBody>
      </p:sp>
      <p:sp>
        <p:nvSpPr>
          <p:cNvPr id="5145" name="Line 27"/>
          <p:cNvSpPr>
            <a:spLocks noChangeShapeType="1"/>
          </p:cNvSpPr>
          <p:nvPr/>
        </p:nvSpPr>
        <p:spPr bwMode="auto">
          <a:xfrm>
            <a:off x="7596188" y="3716338"/>
            <a:ext cx="647700" cy="0"/>
          </a:xfrm>
          <a:prstGeom prst="line">
            <a:avLst/>
          </a:prstGeom>
          <a:noFill/>
          <a:ln w="9525">
            <a:solidFill>
              <a:schemeClr val="tx1"/>
            </a:solidFill>
            <a:round/>
            <a:headEnd/>
            <a:tailEnd type="triangle" w="med" len="med"/>
          </a:ln>
        </p:spPr>
        <p:txBody>
          <a:bodyPr/>
          <a:lstStyle/>
          <a:p>
            <a:endParaRPr lang="en-US"/>
          </a:p>
        </p:txBody>
      </p:sp>
      <p:sp>
        <p:nvSpPr>
          <p:cNvPr id="5146" name="Text Box 28"/>
          <p:cNvSpPr txBox="1">
            <a:spLocks noChangeArrowheads="1"/>
          </p:cNvSpPr>
          <p:nvPr/>
        </p:nvSpPr>
        <p:spPr bwMode="auto">
          <a:xfrm>
            <a:off x="2771775" y="6237288"/>
            <a:ext cx="3313113" cy="404812"/>
          </a:xfrm>
          <a:prstGeom prst="rect">
            <a:avLst/>
          </a:prstGeom>
          <a:noFill/>
          <a:ln w="38100">
            <a:solidFill>
              <a:schemeClr val="tx1"/>
            </a:solidFill>
            <a:miter lim="800000"/>
            <a:headEnd/>
            <a:tailEnd/>
          </a:ln>
        </p:spPr>
        <p:txBody>
          <a:bodyPr>
            <a:spAutoFit/>
          </a:bodyPr>
          <a:lstStyle/>
          <a:p>
            <a:pPr algn="ctr">
              <a:spcBef>
                <a:spcPct val="50000"/>
              </a:spcBef>
            </a:pPr>
            <a:r>
              <a:rPr lang="en-US">
                <a:solidFill>
                  <a:srgbClr val="006600"/>
                </a:solidFill>
              </a:rPr>
              <a:t>Fig. OQPSK block diagram </a:t>
            </a:r>
          </a:p>
        </p:txBody>
      </p:sp>
      <p:sp>
        <p:nvSpPr>
          <p:cNvPr id="5147" name="Text Box 29"/>
          <p:cNvSpPr txBox="1">
            <a:spLocks noChangeArrowheads="1"/>
          </p:cNvSpPr>
          <p:nvPr/>
        </p:nvSpPr>
        <p:spPr bwMode="auto">
          <a:xfrm>
            <a:off x="251520" y="1916112"/>
            <a:ext cx="1224136" cy="523220"/>
          </a:xfrm>
          <a:prstGeom prst="rect">
            <a:avLst/>
          </a:prstGeom>
          <a:noFill/>
          <a:ln w="9525">
            <a:noFill/>
            <a:miter lim="800000"/>
            <a:headEnd/>
            <a:tailEnd/>
          </a:ln>
        </p:spPr>
        <p:txBody>
          <a:bodyPr wrap="square">
            <a:spAutoFit/>
          </a:bodyPr>
          <a:lstStyle/>
          <a:p>
            <a:pPr rtl="0">
              <a:spcBef>
                <a:spcPct val="50000"/>
              </a:spcBef>
            </a:pPr>
            <a:r>
              <a:rPr lang="en-US" dirty="0"/>
              <a:t>I –</a:t>
            </a:r>
            <a:r>
              <a:rPr lang="en-US" dirty="0" err="1"/>
              <a:t>ch</a:t>
            </a:r>
            <a:r>
              <a:rPr lang="en-US" dirty="0"/>
              <a:t> input data </a:t>
            </a:r>
          </a:p>
        </p:txBody>
      </p:sp>
      <p:sp>
        <p:nvSpPr>
          <p:cNvPr id="5148" name="Text Box 30"/>
          <p:cNvSpPr txBox="1">
            <a:spLocks noChangeArrowheads="1"/>
          </p:cNvSpPr>
          <p:nvPr/>
        </p:nvSpPr>
        <p:spPr bwMode="auto">
          <a:xfrm>
            <a:off x="8101013" y="3141663"/>
            <a:ext cx="1042987" cy="641350"/>
          </a:xfrm>
          <a:prstGeom prst="rect">
            <a:avLst/>
          </a:prstGeom>
          <a:noFill/>
          <a:ln w="9525">
            <a:noFill/>
            <a:miter lim="800000"/>
            <a:headEnd/>
            <a:tailEnd/>
          </a:ln>
        </p:spPr>
        <p:txBody>
          <a:bodyPr>
            <a:spAutoFit/>
          </a:bodyPr>
          <a:lstStyle/>
          <a:p>
            <a:pPr algn="ctr">
              <a:spcBef>
                <a:spcPct val="50000"/>
              </a:spcBef>
            </a:pPr>
            <a:r>
              <a:rPr lang="en-US"/>
              <a:t>OQPSK OUT </a:t>
            </a:r>
          </a:p>
        </p:txBody>
      </p:sp>
      <p:sp>
        <p:nvSpPr>
          <p:cNvPr id="30" name="Rectangle 29"/>
          <p:cNvSpPr/>
          <p:nvPr/>
        </p:nvSpPr>
        <p:spPr>
          <a:xfrm>
            <a:off x="125760" y="963047"/>
            <a:ext cx="8892480" cy="707886"/>
          </a:xfrm>
          <a:prstGeom prst="rect">
            <a:avLst/>
          </a:prstGeom>
        </p:spPr>
        <p:txBody>
          <a:bodyPr wrap="square">
            <a:spAutoFit/>
          </a:bodyPr>
          <a:lstStyle/>
          <a:p>
            <a:pPr rtl="0">
              <a:spcBef>
                <a:spcPct val="50000"/>
              </a:spcBef>
            </a:pPr>
            <a:r>
              <a:rPr lang="en-US" sz="2000" dirty="0">
                <a:latin typeface="Times New Roman" pitchFamily="18" charset="0"/>
                <a:ea typeface="Tahoma" pitchFamily="34" charset="0"/>
                <a:cs typeface="Times New Roman" pitchFamily="18" charset="0"/>
              </a:rPr>
              <a:t>OQPSK OR OKQPSK is a modified  form  of QPSK where the bit waveforms on the I &amp; Q channels are offset or shifted in phase from each other by  one-half of bit time .</a:t>
            </a:r>
          </a:p>
        </p:txBody>
      </p:sp>
      <p:sp>
        <p:nvSpPr>
          <p:cNvPr id="31" name="Text Box 29"/>
          <p:cNvSpPr txBox="1">
            <a:spLocks noChangeArrowheads="1"/>
          </p:cNvSpPr>
          <p:nvPr/>
        </p:nvSpPr>
        <p:spPr bwMode="auto">
          <a:xfrm>
            <a:off x="467544" y="4437112"/>
            <a:ext cx="1547813" cy="523220"/>
          </a:xfrm>
          <a:prstGeom prst="rect">
            <a:avLst/>
          </a:prstGeom>
          <a:noFill/>
          <a:ln w="9525">
            <a:noFill/>
            <a:miter lim="800000"/>
            <a:headEnd/>
            <a:tailEnd/>
          </a:ln>
        </p:spPr>
        <p:txBody>
          <a:bodyPr>
            <a:spAutoFit/>
          </a:bodyPr>
          <a:lstStyle/>
          <a:p>
            <a:pPr rtl="0">
              <a:spcBef>
                <a:spcPct val="50000"/>
              </a:spcBef>
            </a:pPr>
            <a:r>
              <a:rPr lang="en-US" dirty="0"/>
              <a:t>Q –</a:t>
            </a:r>
            <a:r>
              <a:rPr lang="en-US" dirty="0" err="1"/>
              <a:t>ch</a:t>
            </a:r>
            <a:r>
              <a:rPr lang="en-US" dirty="0"/>
              <a:t> input data </a:t>
            </a:r>
          </a:p>
        </p:txBody>
      </p:sp>
      <p:sp>
        <p:nvSpPr>
          <p:cNvPr id="2" name="Slide Number Placeholder 1">
            <a:extLst>
              <a:ext uri="{FF2B5EF4-FFF2-40B4-BE49-F238E27FC236}">
                <a16:creationId xmlns:a16="http://schemas.microsoft.com/office/drawing/2014/main" id="{86B081A2-F3D8-4CAE-B8B6-2097AF7C5919}"/>
              </a:ext>
            </a:extLst>
          </p:cNvPr>
          <p:cNvSpPr>
            <a:spLocks noGrp="1"/>
          </p:cNvSpPr>
          <p:nvPr>
            <p:ph type="sldNum" sz="quarter" idx="12"/>
          </p:nvPr>
        </p:nvSpPr>
        <p:spPr/>
        <p:txBody>
          <a:bodyPr/>
          <a:lstStyle/>
          <a:p>
            <a:fld id="{B0D5A9A6-B89F-4EA0-AC06-CD245DF48C16}" type="slidenum">
              <a:rPr lang="en-US" smtClean="0"/>
              <a:pPr/>
              <a:t>22</a:t>
            </a:fld>
            <a:endParaRPr 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539750" y="620713"/>
            <a:ext cx="7920038" cy="366712"/>
          </a:xfrm>
          <a:prstGeom prst="rect">
            <a:avLst/>
          </a:prstGeom>
          <a:noFill/>
          <a:ln w="9525">
            <a:noFill/>
            <a:miter lim="800000"/>
            <a:headEnd/>
            <a:tailEnd/>
          </a:ln>
        </p:spPr>
        <p:txBody>
          <a:bodyPr>
            <a:spAutoFit/>
          </a:bodyPr>
          <a:lstStyle/>
          <a:p>
            <a:pPr algn="r">
              <a:spcBef>
                <a:spcPct val="50000"/>
              </a:spcBef>
            </a:pPr>
            <a:endParaRPr lang="en-US" dirty="0"/>
          </a:p>
        </p:txBody>
      </p:sp>
      <p:sp>
        <p:nvSpPr>
          <p:cNvPr id="6147" name="Text Box 5"/>
          <p:cNvSpPr txBox="1">
            <a:spLocks noChangeArrowheads="1"/>
          </p:cNvSpPr>
          <p:nvPr/>
        </p:nvSpPr>
        <p:spPr bwMode="auto">
          <a:xfrm>
            <a:off x="1042988" y="476250"/>
            <a:ext cx="7129462" cy="4524315"/>
          </a:xfrm>
          <a:prstGeom prst="rect">
            <a:avLst/>
          </a:prstGeom>
          <a:noFill/>
          <a:ln w="9525">
            <a:noFill/>
            <a:miter lim="800000"/>
            <a:headEnd/>
            <a:tailEnd/>
          </a:ln>
        </p:spPr>
        <p:txBody>
          <a:bodyPr>
            <a:spAutoFit/>
          </a:bodyPr>
          <a:lstStyle/>
          <a:p>
            <a:pPr>
              <a:spcBef>
                <a:spcPct val="50000"/>
              </a:spcBef>
            </a:pPr>
            <a:r>
              <a:rPr lang="en-US" b="1" dirty="0"/>
              <a:t>Q-channel starts half bit duration after I-channel starts</a:t>
            </a:r>
          </a:p>
          <a:p>
            <a:pPr>
              <a:spcBef>
                <a:spcPct val="50000"/>
              </a:spcBef>
            </a:pPr>
            <a:endParaRPr lang="en-US" b="1" dirty="0"/>
          </a:p>
          <a:p>
            <a:pPr>
              <a:spcBef>
                <a:spcPct val="50000"/>
              </a:spcBef>
            </a:pPr>
            <a:endParaRPr lang="en-US" b="1" dirty="0"/>
          </a:p>
          <a:p>
            <a:pPr>
              <a:spcBef>
                <a:spcPct val="50000"/>
              </a:spcBef>
            </a:pPr>
            <a:endParaRPr lang="en-US" b="1" dirty="0"/>
          </a:p>
          <a:p>
            <a:pPr>
              <a:spcBef>
                <a:spcPct val="50000"/>
              </a:spcBef>
            </a:pPr>
            <a:endParaRPr lang="en-US" b="1" dirty="0"/>
          </a:p>
          <a:p>
            <a:pPr>
              <a:spcBef>
                <a:spcPct val="50000"/>
              </a:spcBef>
            </a:pPr>
            <a:endParaRPr lang="en-US" b="1" dirty="0"/>
          </a:p>
          <a:p>
            <a:pPr>
              <a:spcBef>
                <a:spcPct val="50000"/>
              </a:spcBef>
            </a:pPr>
            <a:endParaRPr lang="en-US" b="1" dirty="0"/>
          </a:p>
          <a:p>
            <a:pPr>
              <a:spcBef>
                <a:spcPct val="50000"/>
              </a:spcBef>
            </a:pPr>
            <a:endParaRPr lang="en-US" b="1" dirty="0"/>
          </a:p>
          <a:p>
            <a:pPr>
              <a:spcBef>
                <a:spcPct val="50000"/>
              </a:spcBef>
            </a:pPr>
            <a:endParaRPr lang="en-US" b="1" dirty="0"/>
          </a:p>
          <a:p>
            <a:pPr rtl="0">
              <a:spcBef>
                <a:spcPct val="50000"/>
              </a:spcBef>
            </a:pPr>
            <a:endParaRPr lang="en-US" b="1" dirty="0"/>
          </a:p>
          <a:p>
            <a:pPr rtl="0">
              <a:spcBef>
                <a:spcPct val="50000"/>
              </a:spcBef>
            </a:pPr>
            <a:r>
              <a:rPr lang="en-US" b="1" dirty="0"/>
              <a:t>Fig. bit alignment.</a:t>
            </a:r>
          </a:p>
        </p:txBody>
      </p:sp>
      <p:sp>
        <p:nvSpPr>
          <p:cNvPr id="6148" name="Line 6"/>
          <p:cNvSpPr>
            <a:spLocks noChangeShapeType="1"/>
          </p:cNvSpPr>
          <p:nvPr/>
        </p:nvSpPr>
        <p:spPr bwMode="auto">
          <a:xfrm>
            <a:off x="1042988" y="2781300"/>
            <a:ext cx="6264275" cy="0"/>
          </a:xfrm>
          <a:prstGeom prst="line">
            <a:avLst/>
          </a:prstGeom>
          <a:noFill/>
          <a:ln w="9525">
            <a:solidFill>
              <a:schemeClr val="tx1"/>
            </a:solidFill>
            <a:round/>
            <a:headEnd/>
            <a:tailEnd/>
          </a:ln>
        </p:spPr>
        <p:txBody>
          <a:bodyPr/>
          <a:lstStyle/>
          <a:p>
            <a:endParaRPr lang="en-US"/>
          </a:p>
        </p:txBody>
      </p:sp>
      <p:sp>
        <p:nvSpPr>
          <p:cNvPr id="6149" name="Line 7"/>
          <p:cNvSpPr>
            <a:spLocks noChangeShapeType="1"/>
          </p:cNvSpPr>
          <p:nvPr/>
        </p:nvSpPr>
        <p:spPr bwMode="auto">
          <a:xfrm>
            <a:off x="1042988" y="3860800"/>
            <a:ext cx="6264275" cy="0"/>
          </a:xfrm>
          <a:prstGeom prst="line">
            <a:avLst/>
          </a:prstGeom>
          <a:noFill/>
          <a:ln w="9525">
            <a:solidFill>
              <a:schemeClr val="tx1"/>
            </a:solidFill>
            <a:round/>
            <a:headEnd/>
            <a:tailEnd/>
          </a:ln>
        </p:spPr>
        <p:txBody>
          <a:bodyPr/>
          <a:lstStyle/>
          <a:p>
            <a:endParaRPr lang="en-US"/>
          </a:p>
        </p:txBody>
      </p:sp>
      <p:sp>
        <p:nvSpPr>
          <p:cNvPr id="6152" name="Text Box 10"/>
          <p:cNvSpPr txBox="1">
            <a:spLocks noChangeArrowheads="1"/>
          </p:cNvSpPr>
          <p:nvPr/>
        </p:nvSpPr>
        <p:spPr bwMode="auto">
          <a:xfrm>
            <a:off x="250825" y="2565400"/>
            <a:ext cx="720725" cy="366713"/>
          </a:xfrm>
          <a:prstGeom prst="rect">
            <a:avLst/>
          </a:prstGeom>
          <a:noFill/>
          <a:ln w="9525">
            <a:noFill/>
            <a:miter lim="800000"/>
            <a:headEnd/>
            <a:tailEnd/>
          </a:ln>
        </p:spPr>
        <p:txBody>
          <a:bodyPr>
            <a:spAutoFit/>
          </a:bodyPr>
          <a:lstStyle/>
          <a:p>
            <a:pPr>
              <a:spcBef>
                <a:spcPct val="50000"/>
              </a:spcBef>
            </a:pPr>
            <a:r>
              <a:rPr lang="en-US"/>
              <a:t>I-ch </a:t>
            </a:r>
          </a:p>
        </p:txBody>
      </p:sp>
      <p:sp>
        <p:nvSpPr>
          <p:cNvPr id="6153" name="Text Box 11"/>
          <p:cNvSpPr txBox="1">
            <a:spLocks noChangeArrowheads="1"/>
          </p:cNvSpPr>
          <p:nvPr/>
        </p:nvSpPr>
        <p:spPr bwMode="auto">
          <a:xfrm>
            <a:off x="179388" y="3644900"/>
            <a:ext cx="720725" cy="366713"/>
          </a:xfrm>
          <a:prstGeom prst="rect">
            <a:avLst/>
          </a:prstGeom>
          <a:noFill/>
          <a:ln w="9525">
            <a:noFill/>
            <a:miter lim="800000"/>
            <a:headEnd/>
            <a:tailEnd/>
          </a:ln>
        </p:spPr>
        <p:txBody>
          <a:bodyPr>
            <a:spAutoFit/>
          </a:bodyPr>
          <a:lstStyle/>
          <a:p>
            <a:pPr>
              <a:spcBef>
                <a:spcPct val="50000"/>
              </a:spcBef>
            </a:pPr>
            <a:r>
              <a:rPr lang="en-US"/>
              <a:t>Q-ch </a:t>
            </a:r>
          </a:p>
        </p:txBody>
      </p:sp>
      <p:sp>
        <p:nvSpPr>
          <p:cNvPr id="6154" name="Line 12"/>
          <p:cNvSpPr>
            <a:spLocks noChangeShapeType="1"/>
          </p:cNvSpPr>
          <p:nvPr/>
        </p:nvSpPr>
        <p:spPr bwMode="auto">
          <a:xfrm>
            <a:off x="1187450" y="2205038"/>
            <a:ext cx="0" cy="2087562"/>
          </a:xfrm>
          <a:prstGeom prst="line">
            <a:avLst/>
          </a:prstGeom>
          <a:noFill/>
          <a:ln w="9525">
            <a:solidFill>
              <a:schemeClr val="tx1"/>
            </a:solidFill>
            <a:round/>
            <a:headEnd/>
            <a:tailEnd/>
          </a:ln>
        </p:spPr>
        <p:txBody>
          <a:bodyPr/>
          <a:lstStyle/>
          <a:p>
            <a:endParaRPr lang="en-US"/>
          </a:p>
        </p:txBody>
      </p:sp>
      <p:sp>
        <p:nvSpPr>
          <p:cNvPr id="6155" name="Line 13"/>
          <p:cNvSpPr>
            <a:spLocks noChangeShapeType="1"/>
          </p:cNvSpPr>
          <p:nvPr/>
        </p:nvSpPr>
        <p:spPr bwMode="auto">
          <a:xfrm>
            <a:off x="2268538" y="2205038"/>
            <a:ext cx="0" cy="1223962"/>
          </a:xfrm>
          <a:prstGeom prst="line">
            <a:avLst/>
          </a:prstGeom>
          <a:noFill/>
          <a:ln w="9525">
            <a:solidFill>
              <a:schemeClr val="tx1"/>
            </a:solidFill>
            <a:round/>
            <a:headEnd/>
            <a:tailEnd/>
          </a:ln>
        </p:spPr>
        <p:txBody>
          <a:bodyPr/>
          <a:lstStyle/>
          <a:p>
            <a:endParaRPr lang="en-US"/>
          </a:p>
        </p:txBody>
      </p:sp>
      <p:sp>
        <p:nvSpPr>
          <p:cNvPr id="6156" name="Line 14"/>
          <p:cNvSpPr>
            <a:spLocks noChangeShapeType="1"/>
          </p:cNvSpPr>
          <p:nvPr/>
        </p:nvSpPr>
        <p:spPr bwMode="auto">
          <a:xfrm>
            <a:off x="3348038" y="2420938"/>
            <a:ext cx="0" cy="1728787"/>
          </a:xfrm>
          <a:prstGeom prst="line">
            <a:avLst/>
          </a:prstGeom>
          <a:noFill/>
          <a:ln w="9525">
            <a:solidFill>
              <a:schemeClr val="tx1"/>
            </a:solidFill>
            <a:round/>
            <a:headEnd/>
            <a:tailEnd/>
          </a:ln>
        </p:spPr>
        <p:txBody>
          <a:bodyPr/>
          <a:lstStyle/>
          <a:p>
            <a:endParaRPr lang="en-US"/>
          </a:p>
        </p:txBody>
      </p:sp>
      <p:sp>
        <p:nvSpPr>
          <p:cNvPr id="6157" name="Line 15"/>
          <p:cNvSpPr>
            <a:spLocks noChangeShapeType="1"/>
          </p:cNvSpPr>
          <p:nvPr/>
        </p:nvSpPr>
        <p:spPr bwMode="auto">
          <a:xfrm>
            <a:off x="4572000" y="2349500"/>
            <a:ext cx="0" cy="1728788"/>
          </a:xfrm>
          <a:prstGeom prst="line">
            <a:avLst/>
          </a:prstGeom>
          <a:noFill/>
          <a:ln w="9525">
            <a:solidFill>
              <a:schemeClr val="tx1"/>
            </a:solidFill>
            <a:round/>
            <a:headEnd/>
            <a:tailEnd/>
          </a:ln>
        </p:spPr>
        <p:txBody>
          <a:bodyPr/>
          <a:lstStyle/>
          <a:p>
            <a:endParaRPr lang="en-US"/>
          </a:p>
        </p:txBody>
      </p:sp>
      <p:sp>
        <p:nvSpPr>
          <p:cNvPr id="6158" name="Line 18"/>
          <p:cNvSpPr>
            <a:spLocks noChangeShapeType="1"/>
          </p:cNvSpPr>
          <p:nvPr/>
        </p:nvSpPr>
        <p:spPr bwMode="auto">
          <a:xfrm>
            <a:off x="1187450" y="2349500"/>
            <a:ext cx="1081088" cy="0"/>
          </a:xfrm>
          <a:prstGeom prst="line">
            <a:avLst/>
          </a:prstGeom>
          <a:noFill/>
          <a:ln w="28575">
            <a:solidFill>
              <a:schemeClr val="tx1"/>
            </a:solidFill>
            <a:round/>
            <a:headEnd type="triangle" w="med" len="med"/>
            <a:tailEnd type="triangle" w="med" len="med"/>
          </a:ln>
        </p:spPr>
        <p:txBody>
          <a:bodyPr/>
          <a:lstStyle/>
          <a:p>
            <a:endParaRPr lang="en-US"/>
          </a:p>
        </p:txBody>
      </p:sp>
      <p:sp>
        <p:nvSpPr>
          <p:cNvPr id="6159" name="Text Box 19"/>
          <p:cNvSpPr txBox="1">
            <a:spLocks noChangeArrowheads="1"/>
          </p:cNvSpPr>
          <p:nvPr/>
        </p:nvSpPr>
        <p:spPr bwMode="auto">
          <a:xfrm>
            <a:off x="1403350" y="2060575"/>
            <a:ext cx="720725" cy="366713"/>
          </a:xfrm>
          <a:prstGeom prst="rect">
            <a:avLst/>
          </a:prstGeom>
          <a:noFill/>
          <a:ln w="9525">
            <a:noFill/>
            <a:miter lim="800000"/>
            <a:headEnd/>
            <a:tailEnd/>
          </a:ln>
        </p:spPr>
        <p:txBody>
          <a:bodyPr>
            <a:spAutoFit/>
          </a:bodyPr>
          <a:lstStyle/>
          <a:p>
            <a:pPr algn="ctr">
              <a:spcBef>
                <a:spcPct val="50000"/>
              </a:spcBef>
            </a:pPr>
            <a:r>
              <a:rPr lang="en-US"/>
              <a:t> t</a:t>
            </a:r>
            <a:r>
              <a:rPr lang="en-US" sz="1400" b="1"/>
              <a:t>b</a:t>
            </a:r>
          </a:p>
        </p:txBody>
      </p:sp>
      <p:sp>
        <p:nvSpPr>
          <p:cNvPr id="6160" name="Line 20"/>
          <p:cNvSpPr>
            <a:spLocks noChangeShapeType="1"/>
          </p:cNvSpPr>
          <p:nvPr/>
        </p:nvSpPr>
        <p:spPr bwMode="auto">
          <a:xfrm>
            <a:off x="1692275" y="2781300"/>
            <a:ext cx="0" cy="1368425"/>
          </a:xfrm>
          <a:prstGeom prst="line">
            <a:avLst/>
          </a:prstGeom>
          <a:noFill/>
          <a:ln w="9525">
            <a:solidFill>
              <a:schemeClr val="tx1"/>
            </a:solidFill>
            <a:prstDash val="lgDash"/>
            <a:round/>
            <a:headEnd/>
            <a:tailEnd/>
          </a:ln>
        </p:spPr>
        <p:txBody>
          <a:bodyPr/>
          <a:lstStyle/>
          <a:p>
            <a:endParaRPr lang="en-US"/>
          </a:p>
        </p:txBody>
      </p:sp>
      <p:sp>
        <p:nvSpPr>
          <p:cNvPr id="6161" name="Line 21"/>
          <p:cNvSpPr>
            <a:spLocks noChangeShapeType="1"/>
          </p:cNvSpPr>
          <p:nvPr/>
        </p:nvSpPr>
        <p:spPr bwMode="auto">
          <a:xfrm>
            <a:off x="1692275" y="3141663"/>
            <a:ext cx="576263" cy="0"/>
          </a:xfrm>
          <a:prstGeom prst="line">
            <a:avLst/>
          </a:prstGeom>
          <a:noFill/>
          <a:ln w="9525">
            <a:solidFill>
              <a:schemeClr val="tx1"/>
            </a:solidFill>
            <a:round/>
            <a:headEnd type="triangle" w="med" len="med"/>
            <a:tailEnd type="triangle" w="med" len="med"/>
          </a:ln>
        </p:spPr>
        <p:txBody>
          <a:bodyPr/>
          <a:lstStyle/>
          <a:p>
            <a:endParaRPr lang="en-US"/>
          </a:p>
        </p:txBody>
      </p:sp>
      <p:sp>
        <p:nvSpPr>
          <p:cNvPr id="6162" name="Text Box 22"/>
          <p:cNvSpPr txBox="1">
            <a:spLocks noChangeArrowheads="1"/>
          </p:cNvSpPr>
          <p:nvPr/>
        </p:nvSpPr>
        <p:spPr bwMode="auto">
          <a:xfrm>
            <a:off x="1619250" y="2781300"/>
            <a:ext cx="720725" cy="366713"/>
          </a:xfrm>
          <a:prstGeom prst="rect">
            <a:avLst/>
          </a:prstGeom>
          <a:noFill/>
          <a:ln w="9525">
            <a:noFill/>
            <a:miter lim="800000"/>
            <a:headEnd/>
            <a:tailEnd/>
          </a:ln>
        </p:spPr>
        <p:txBody>
          <a:bodyPr>
            <a:spAutoFit/>
          </a:bodyPr>
          <a:lstStyle/>
          <a:p>
            <a:pPr algn="ctr">
              <a:spcBef>
                <a:spcPct val="50000"/>
              </a:spcBef>
            </a:pPr>
            <a:r>
              <a:rPr lang="en-US"/>
              <a:t> t</a:t>
            </a:r>
            <a:r>
              <a:rPr lang="en-US" sz="1400" b="1"/>
              <a:t>b/2</a:t>
            </a:r>
          </a:p>
        </p:txBody>
      </p:sp>
      <p:sp>
        <p:nvSpPr>
          <p:cNvPr id="6163" name="Text Box 23"/>
          <p:cNvSpPr txBox="1">
            <a:spLocks noChangeArrowheads="1"/>
          </p:cNvSpPr>
          <p:nvPr/>
        </p:nvSpPr>
        <p:spPr bwMode="auto">
          <a:xfrm>
            <a:off x="1476375" y="2420938"/>
            <a:ext cx="503238" cy="366712"/>
          </a:xfrm>
          <a:prstGeom prst="rect">
            <a:avLst/>
          </a:prstGeom>
          <a:noFill/>
          <a:ln w="9525">
            <a:noFill/>
            <a:miter lim="800000"/>
            <a:headEnd/>
            <a:tailEnd/>
          </a:ln>
        </p:spPr>
        <p:txBody>
          <a:bodyPr>
            <a:spAutoFit/>
          </a:bodyPr>
          <a:lstStyle/>
          <a:p>
            <a:pPr algn="r">
              <a:spcBef>
                <a:spcPct val="50000"/>
              </a:spcBef>
            </a:pPr>
            <a:r>
              <a:rPr lang="en-US"/>
              <a:t> b</a:t>
            </a:r>
            <a:r>
              <a:rPr lang="en-US" sz="1400" b="1"/>
              <a:t>0</a:t>
            </a:r>
          </a:p>
        </p:txBody>
      </p:sp>
      <p:sp>
        <p:nvSpPr>
          <p:cNvPr id="6164" name="Text Box 24"/>
          <p:cNvSpPr txBox="1">
            <a:spLocks noChangeArrowheads="1"/>
          </p:cNvSpPr>
          <p:nvPr/>
        </p:nvSpPr>
        <p:spPr bwMode="auto">
          <a:xfrm>
            <a:off x="2555875" y="2349500"/>
            <a:ext cx="503238" cy="366713"/>
          </a:xfrm>
          <a:prstGeom prst="rect">
            <a:avLst/>
          </a:prstGeom>
          <a:noFill/>
          <a:ln w="9525">
            <a:noFill/>
            <a:miter lim="800000"/>
            <a:headEnd/>
            <a:tailEnd/>
          </a:ln>
        </p:spPr>
        <p:txBody>
          <a:bodyPr>
            <a:spAutoFit/>
          </a:bodyPr>
          <a:lstStyle/>
          <a:p>
            <a:pPr algn="r">
              <a:spcBef>
                <a:spcPct val="50000"/>
              </a:spcBef>
            </a:pPr>
            <a:r>
              <a:rPr lang="en-US"/>
              <a:t> b</a:t>
            </a:r>
            <a:r>
              <a:rPr lang="en-US" sz="1400" b="1"/>
              <a:t>1</a:t>
            </a:r>
          </a:p>
        </p:txBody>
      </p:sp>
      <p:sp>
        <p:nvSpPr>
          <p:cNvPr id="6165" name="Text Box 25"/>
          <p:cNvSpPr txBox="1">
            <a:spLocks noChangeArrowheads="1"/>
          </p:cNvSpPr>
          <p:nvPr/>
        </p:nvSpPr>
        <p:spPr bwMode="auto">
          <a:xfrm>
            <a:off x="3708400" y="2349500"/>
            <a:ext cx="503238" cy="366713"/>
          </a:xfrm>
          <a:prstGeom prst="rect">
            <a:avLst/>
          </a:prstGeom>
          <a:noFill/>
          <a:ln w="9525">
            <a:noFill/>
            <a:miter lim="800000"/>
            <a:headEnd/>
            <a:tailEnd/>
          </a:ln>
        </p:spPr>
        <p:txBody>
          <a:bodyPr>
            <a:spAutoFit/>
          </a:bodyPr>
          <a:lstStyle/>
          <a:p>
            <a:pPr algn="r">
              <a:spcBef>
                <a:spcPct val="50000"/>
              </a:spcBef>
            </a:pPr>
            <a:r>
              <a:rPr lang="en-US"/>
              <a:t> b</a:t>
            </a:r>
            <a:r>
              <a:rPr lang="en-US" sz="1400" b="1"/>
              <a:t>2</a:t>
            </a:r>
          </a:p>
        </p:txBody>
      </p:sp>
      <p:sp>
        <p:nvSpPr>
          <p:cNvPr id="6166" name="Text Box 26"/>
          <p:cNvSpPr txBox="1">
            <a:spLocks noChangeArrowheads="1"/>
          </p:cNvSpPr>
          <p:nvPr/>
        </p:nvSpPr>
        <p:spPr bwMode="auto">
          <a:xfrm>
            <a:off x="4716463" y="2349500"/>
            <a:ext cx="503237" cy="366713"/>
          </a:xfrm>
          <a:prstGeom prst="rect">
            <a:avLst/>
          </a:prstGeom>
          <a:noFill/>
          <a:ln w="9525">
            <a:noFill/>
            <a:miter lim="800000"/>
            <a:headEnd/>
            <a:tailEnd/>
          </a:ln>
        </p:spPr>
        <p:txBody>
          <a:bodyPr>
            <a:spAutoFit/>
          </a:bodyPr>
          <a:lstStyle/>
          <a:p>
            <a:pPr algn="r">
              <a:spcBef>
                <a:spcPct val="50000"/>
              </a:spcBef>
            </a:pPr>
            <a:r>
              <a:rPr lang="en-US"/>
              <a:t> b</a:t>
            </a:r>
            <a:r>
              <a:rPr lang="en-US" sz="1400" b="1"/>
              <a:t>3</a:t>
            </a:r>
          </a:p>
        </p:txBody>
      </p:sp>
      <p:sp>
        <p:nvSpPr>
          <p:cNvPr id="6167" name="Line 27"/>
          <p:cNvSpPr>
            <a:spLocks noChangeShapeType="1"/>
          </p:cNvSpPr>
          <p:nvPr/>
        </p:nvSpPr>
        <p:spPr bwMode="auto">
          <a:xfrm>
            <a:off x="2843213" y="3716338"/>
            <a:ext cx="0" cy="288925"/>
          </a:xfrm>
          <a:prstGeom prst="line">
            <a:avLst/>
          </a:prstGeom>
          <a:noFill/>
          <a:ln w="28575">
            <a:solidFill>
              <a:srgbClr val="FF0000"/>
            </a:solidFill>
            <a:round/>
            <a:headEnd/>
            <a:tailEnd/>
          </a:ln>
        </p:spPr>
        <p:txBody>
          <a:bodyPr/>
          <a:lstStyle/>
          <a:p>
            <a:endParaRPr lang="en-US"/>
          </a:p>
        </p:txBody>
      </p:sp>
      <p:sp>
        <p:nvSpPr>
          <p:cNvPr id="6168" name="Line 28"/>
          <p:cNvSpPr>
            <a:spLocks noChangeShapeType="1"/>
          </p:cNvSpPr>
          <p:nvPr/>
        </p:nvSpPr>
        <p:spPr bwMode="auto">
          <a:xfrm>
            <a:off x="3995738" y="3716338"/>
            <a:ext cx="0" cy="288925"/>
          </a:xfrm>
          <a:prstGeom prst="line">
            <a:avLst/>
          </a:prstGeom>
          <a:noFill/>
          <a:ln w="28575">
            <a:solidFill>
              <a:srgbClr val="FF0000"/>
            </a:solidFill>
            <a:round/>
            <a:headEnd/>
            <a:tailEnd/>
          </a:ln>
        </p:spPr>
        <p:txBody>
          <a:bodyPr/>
          <a:lstStyle/>
          <a:p>
            <a:endParaRPr lang="en-US"/>
          </a:p>
        </p:txBody>
      </p:sp>
      <p:sp>
        <p:nvSpPr>
          <p:cNvPr id="6169" name="Line 29"/>
          <p:cNvSpPr>
            <a:spLocks noChangeShapeType="1"/>
          </p:cNvSpPr>
          <p:nvPr/>
        </p:nvSpPr>
        <p:spPr bwMode="auto">
          <a:xfrm>
            <a:off x="5219700" y="3716338"/>
            <a:ext cx="0" cy="217487"/>
          </a:xfrm>
          <a:prstGeom prst="line">
            <a:avLst/>
          </a:prstGeom>
          <a:noFill/>
          <a:ln w="28575">
            <a:solidFill>
              <a:srgbClr val="FF0000"/>
            </a:solidFill>
            <a:round/>
            <a:headEnd/>
            <a:tailEnd/>
          </a:ln>
        </p:spPr>
        <p:txBody>
          <a:bodyPr/>
          <a:lstStyle/>
          <a:p>
            <a:endParaRPr lang="en-US"/>
          </a:p>
        </p:txBody>
      </p:sp>
      <p:sp>
        <p:nvSpPr>
          <p:cNvPr id="6170" name="Line 30"/>
          <p:cNvSpPr>
            <a:spLocks noChangeShapeType="1"/>
          </p:cNvSpPr>
          <p:nvPr/>
        </p:nvSpPr>
        <p:spPr bwMode="auto">
          <a:xfrm>
            <a:off x="5795963" y="2349500"/>
            <a:ext cx="0" cy="1727200"/>
          </a:xfrm>
          <a:prstGeom prst="line">
            <a:avLst/>
          </a:prstGeom>
          <a:noFill/>
          <a:ln w="9525">
            <a:solidFill>
              <a:schemeClr val="tx1"/>
            </a:solidFill>
            <a:round/>
            <a:headEnd/>
            <a:tailEnd/>
          </a:ln>
        </p:spPr>
        <p:txBody>
          <a:bodyPr/>
          <a:lstStyle/>
          <a:p>
            <a:endParaRPr lang="en-US"/>
          </a:p>
        </p:txBody>
      </p:sp>
      <p:sp>
        <p:nvSpPr>
          <p:cNvPr id="6171" name="Text Box 31"/>
          <p:cNvSpPr txBox="1">
            <a:spLocks noChangeArrowheads="1"/>
          </p:cNvSpPr>
          <p:nvPr/>
        </p:nvSpPr>
        <p:spPr bwMode="auto">
          <a:xfrm>
            <a:off x="1979613" y="3429000"/>
            <a:ext cx="503237" cy="366713"/>
          </a:xfrm>
          <a:prstGeom prst="rect">
            <a:avLst/>
          </a:prstGeom>
          <a:noFill/>
          <a:ln w="9525">
            <a:noFill/>
            <a:miter lim="800000"/>
            <a:headEnd/>
            <a:tailEnd/>
          </a:ln>
        </p:spPr>
        <p:txBody>
          <a:bodyPr>
            <a:spAutoFit/>
          </a:bodyPr>
          <a:lstStyle/>
          <a:p>
            <a:pPr algn="r">
              <a:spcBef>
                <a:spcPct val="50000"/>
              </a:spcBef>
            </a:pPr>
            <a:r>
              <a:rPr lang="en-US"/>
              <a:t> b</a:t>
            </a:r>
            <a:r>
              <a:rPr lang="en-US" sz="1400" b="1"/>
              <a:t>0</a:t>
            </a:r>
          </a:p>
        </p:txBody>
      </p:sp>
      <p:sp>
        <p:nvSpPr>
          <p:cNvPr id="6172" name="Text Box 32"/>
          <p:cNvSpPr txBox="1">
            <a:spLocks noChangeArrowheads="1"/>
          </p:cNvSpPr>
          <p:nvPr/>
        </p:nvSpPr>
        <p:spPr bwMode="auto">
          <a:xfrm>
            <a:off x="3276600" y="3500438"/>
            <a:ext cx="503238" cy="366712"/>
          </a:xfrm>
          <a:prstGeom prst="rect">
            <a:avLst/>
          </a:prstGeom>
          <a:noFill/>
          <a:ln w="9525">
            <a:noFill/>
            <a:miter lim="800000"/>
            <a:headEnd/>
            <a:tailEnd/>
          </a:ln>
        </p:spPr>
        <p:txBody>
          <a:bodyPr>
            <a:spAutoFit/>
          </a:bodyPr>
          <a:lstStyle/>
          <a:p>
            <a:pPr algn="r">
              <a:spcBef>
                <a:spcPct val="50000"/>
              </a:spcBef>
            </a:pPr>
            <a:r>
              <a:rPr lang="en-US"/>
              <a:t> b</a:t>
            </a:r>
            <a:r>
              <a:rPr lang="en-US" sz="1400" b="1"/>
              <a:t>1</a:t>
            </a:r>
          </a:p>
        </p:txBody>
      </p:sp>
      <p:sp>
        <p:nvSpPr>
          <p:cNvPr id="6173" name="Text Box 33"/>
          <p:cNvSpPr txBox="1">
            <a:spLocks noChangeArrowheads="1"/>
          </p:cNvSpPr>
          <p:nvPr/>
        </p:nvSpPr>
        <p:spPr bwMode="auto">
          <a:xfrm>
            <a:off x="4140200" y="3500438"/>
            <a:ext cx="503238" cy="366712"/>
          </a:xfrm>
          <a:prstGeom prst="rect">
            <a:avLst/>
          </a:prstGeom>
          <a:noFill/>
          <a:ln w="9525">
            <a:noFill/>
            <a:miter lim="800000"/>
            <a:headEnd/>
            <a:tailEnd/>
          </a:ln>
        </p:spPr>
        <p:txBody>
          <a:bodyPr>
            <a:spAutoFit/>
          </a:bodyPr>
          <a:lstStyle/>
          <a:p>
            <a:pPr algn="r">
              <a:spcBef>
                <a:spcPct val="50000"/>
              </a:spcBef>
            </a:pPr>
            <a:r>
              <a:rPr lang="en-US"/>
              <a:t> b</a:t>
            </a:r>
            <a:r>
              <a:rPr lang="en-US" sz="1400" b="1"/>
              <a:t>2</a:t>
            </a:r>
          </a:p>
        </p:txBody>
      </p:sp>
      <p:sp>
        <p:nvSpPr>
          <p:cNvPr id="6174" name="Text Box 34"/>
          <p:cNvSpPr txBox="1">
            <a:spLocks noChangeArrowheads="1"/>
          </p:cNvSpPr>
          <p:nvPr/>
        </p:nvSpPr>
        <p:spPr bwMode="auto">
          <a:xfrm>
            <a:off x="5292725" y="3500438"/>
            <a:ext cx="503238" cy="366712"/>
          </a:xfrm>
          <a:prstGeom prst="rect">
            <a:avLst/>
          </a:prstGeom>
          <a:noFill/>
          <a:ln w="9525">
            <a:noFill/>
            <a:miter lim="800000"/>
            <a:headEnd/>
            <a:tailEnd/>
          </a:ln>
        </p:spPr>
        <p:txBody>
          <a:bodyPr>
            <a:spAutoFit/>
          </a:bodyPr>
          <a:lstStyle/>
          <a:p>
            <a:pPr algn="r">
              <a:spcBef>
                <a:spcPct val="50000"/>
              </a:spcBef>
            </a:pPr>
            <a:r>
              <a:rPr lang="en-US"/>
              <a:t> b</a:t>
            </a:r>
            <a:r>
              <a:rPr lang="en-US" sz="1400" b="1"/>
              <a:t>3</a:t>
            </a:r>
          </a:p>
        </p:txBody>
      </p:sp>
      <p:sp>
        <p:nvSpPr>
          <p:cNvPr id="6175" name="Line 35"/>
          <p:cNvSpPr>
            <a:spLocks noChangeShapeType="1"/>
          </p:cNvSpPr>
          <p:nvPr/>
        </p:nvSpPr>
        <p:spPr bwMode="auto">
          <a:xfrm>
            <a:off x="6372225" y="3716338"/>
            <a:ext cx="0" cy="217487"/>
          </a:xfrm>
          <a:prstGeom prst="line">
            <a:avLst/>
          </a:prstGeom>
          <a:noFill/>
          <a:ln w="28575">
            <a:solidFill>
              <a:srgbClr val="FF0000"/>
            </a:solidFill>
            <a:round/>
            <a:headEnd/>
            <a:tailEnd/>
          </a:ln>
        </p:spPr>
        <p:txBody>
          <a:bodyPr/>
          <a:lstStyle/>
          <a:p>
            <a:endParaRPr lang="en-US"/>
          </a:p>
        </p:txBody>
      </p:sp>
      <p:sp>
        <p:nvSpPr>
          <p:cNvPr id="6176" name="Line 36"/>
          <p:cNvSpPr>
            <a:spLocks noChangeShapeType="1"/>
          </p:cNvSpPr>
          <p:nvPr/>
        </p:nvSpPr>
        <p:spPr bwMode="auto">
          <a:xfrm>
            <a:off x="2843213" y="3716338"/>
            <a:ext cx="0" cy="288925"/>
          </a:xfrm>
          <a:prstGeom prst="line">
            <a:avLst/>
          </a:prstGeom>
          <a:noFill/>
          <a:ln w="28575">
            <a:solidFill>
              <a:srgbClr val="FF0000"/>
            </a:solidFill>
            <a:round/>
            <a:headEnd/>
            <a:tailEnd/>
          </a:ln>
        </p:spPr>
        <p:txBody>
          <a:bodyPr/>
          <a:lstStyle/>
          <a:p>
            <a:endParaRPr lang="en-US"/>
          </a:p>
        </p:txBody>
      </p:sp>
      <p:sp>
        <p:nvSpPr>
          <p:cNvPr id="6177" name="Line 37"/>
          <p:cNvSpPr>
            <a:spLocks noChangeShapeType="1"/>
          </p:cNvSpPr>
          <p:nvPr/>
        </p:nvSpPr>
        <p:spPr bwMode="auto">
          <a:xfrm>
            <a:off x="3995738" y="3716338"/>
            <a:ext cx="0" cy="288925"/>
          </a:xfrm>
          <a:prstGeom prst="line">
            <a:avLst/>
          </a:prstGeom>
          <a:noFill/>
          <a:ln w="28575">
            <a:solidFill>
              <a:srgbClr val="FF0000"/>
            </a:solidFill>
            <a:round/>
            <a:headEnd/>
            <a:tailEnd/>
          </a:ln>
        </p:spPr>
        <p:txBody>
          <a:bodyPr/>
          <a:lstStyle/>
          <a:p>
            <a:endParaRPr lang="en-US"/>
          </a:p>
        </p:txBody>
      </p:sp>
      <p:sp>
        <p:nvSpPr>
          <p:cNvPr id="6178" name="Line 38"/>
          <p:cNvSpPr>
            <a:spLocks noChangeShapeType="1"/>
          </p:cNvSpPr>
          <p:nvPr/>
        </p:nvSpPr>
        <p:spPr bwMode="auto">
          <a:xfrm>
            <a:off x="5219700" y="3716338"/>
            <a:ext cx="0" cy="217487"/>
          </a:xfrm>
          <a:prstGeom prst="line">
            <a:avLst/>
          </a:prstGeom>
          <a:noFill/>
          <a:ln w="28575">
            <a:solidFill>
              <a:srgbClr val="FF0000"/>
            </a:solidFill>
            <a:round/>
            <a:headEnd/>
            <a:tailEnd/>
          </a:ln>
        </p:spPr>
        <p:txBody>
          <a:bodyPr/>
          <a:lstStyle/>
          <a:p>
            <a:endParaRPr lang="en-US"/>
          </a:p>
        </p:txBody>
      </p:sp>
      <p:sp>
        <p:nvSpPr>
          <p:cNvPr id="6179" name="Line 39"/>
          <p:cNvSpPr>
            <a:spLocks noChangeShapeType="1"/>
          </p:cNvSpPr>
          <p:nvPr/>
        </p:nvSpPr>
        <p:spPr bwMode="auto">
          <a:xfrm>
            <a:off x="6372225" y="3716338"/>
            <a:ext cx="0" cy="217487"/>
          </a:xfrm>
          <a:prstGeom prst="line">
            <a:avLst/>
          </a:prstGeom>
          <a:noFill/>
          <a:ln w="28575">
            <a:solidFill>
              <a:srgbClr val="FF0000"/>
            </a:solidFill>
            <a:round/>
            <a:headEnd/>
            <a:tailEnd/>
          </a:ln>
        </p:spPr>
        <p:txBody>
          <a:bodyPr/>
          <a:lstStyle/>
          <a:p>
            <a:endParaRPr lang="en-US"/>
          </a:p>
        </p:txBody>
      </p:sp>
      <p:sp>
        <p:nvSpPr>
          <p:cNvPr id="6180" name="Line 40"/>
          <p:cNvSpPr>
            <a:spLocks noChangeShapeType="1"/>
          </p:cNvSpPr>
          <p:nvPr/>
        </p:nvSpPr>
        <p:spPr bwMode="auto">
          <a:xfrm>
            <a:off x="1692275" y="3716338"/>
            <a:ext cx="0" cy="288925"/>
          </a:xfrm>
          <a:prstGeom prst="line">
            <a:avLst/>
          </a:prstGeom>
          <a:noFill/>
          <a:ln w="28575">
            <a:solidFill>
              <a:srgbClr val="FF0000"/>
            </a:solidFill>
            <a:round/>
            <a:headEnd/>
            <a:tailEnd/>
          </a:ln>
        </p:spPr>
        <p:txBody>
          <a:bodyPr/>
          <a:lstStyle/>
          <a:p>
            <a:endParaRPr lang="en-US"/>
          </a:p>
        </p:txBody>
      </p:sp>
      <p:sp>
        <p:nvSpPr>
          <p:cNvPr id="6181" name="Line 41"/>
          <p:cNvSpPr>
            <a:spLocks noChangeShapeType="1"/>
          </p:cNvSpPr>
          <p:nvPr/>
        </p:nvSpPr>
        <p:spPr bwMode="auto">
          <a:xfrm>
            <a:off x="2844800" y="3716338"/>
            <a:ext cx="0" cy="288925"/>
          </a:xfrm>
          <a:prstGeom prst="line">
            <a:avLst/>
          </a:prstGeom>
          <a:noFill/>
          <a:ln w="28575">
            <a:solidFill>
              <a:srgbClr val="FF0000"/>
            </a:solidFill>
            <a:round/>
            <a:headEnd/>
            <a:tailEnd/>
          </a:ln>
        </p:spPr>
        <p:txBody>
          <a:bodyPr/>
          <a:lstStyle/>
          <a:p>
            <a:endParaRPr lang="en-US"/>
          </a:p>
        </p:txBody>
      </p:sp>
      <p:sp>
        <p:nvSpPr>
          <p:cNvPr id="6182" name="Line 43"/>
          <p:cNvSpPr>
            <a:spLocks noChangeShapeType="1"/>
          </p:cNvSpPr>
          <p:nvPr/>
        </p:nvSpPr>
        <p:spPr bwMode="auto">
          <a:xfrm>
            <a:off x="5221288" y="3716338"/>
            <a:ext cx="0" cy="217487"/>
          </a:xfrm>
          <a:prstGeom prst="line">
            <a:avLst/>
          </a:prstGeom>
          <a:noFill/>
          <a:ln w="28575">
            <a:solidFill>
              <a:srgbClr val="FF0000"/>
            </a:solidFill>
            <a:round/>
            <a:headEnd/>
            <a:tailEnd/>
          </a:ln>
        </p:spPr>
        <p:txBody>
          <a:bodyPr/>
          <a:lstStyle/>
          <a:p>
            <a:endParaRPr lang="en-US"/>
          </a:p>
        </p:txBody>
      </p:sp>
      <p:sp>
        <p:nvSpPr>
          <p:cNvPr id="6183" name="Line 44"/>
          <p:cNvSpPr>
            <a:spLocks noChangeShapeType="1"/>
          </p:cNvSpPr>
          <p:nvPr/>
        </p:nvSpPr>
        <p:spPr bwMode="auto">
          <a:xfrm>
            <a:off x="1692275" y="4005263"/>
            <a:ext cx="1150938" cy="0"/>
          </a:xfrm>
          <a:prstGeom prst="line">
            <a:avLst/>
          </a:prstGeom>
          <a:noFill/>
          <a:ln w="28575">
            <a:solidFill>
              <a:schemeClr val="tx1"/>
            </a:solidFill>
            <a:round/>
            <a:headEnd type="triangle" w="med" len="med"/>
            <a:tailEnd type="triangle" w="med" len="med"/>
          </a:ln>
        </p:spPr>
        <p:txBody>
          <a:bodyPr/>
          <a:lstStyle/>
          <a:p>
            <a:endParaRPr lang="en-US"/>
          </a:p>
        </p:txBody>
      </p:sp>
      <p:sp>
        <p:nvSpPr>
          <p:cNvPr id="6184" name="Text Box 46"/>
          <p:cNvSpPr txBox="1">
            <a:spLocks noChangeArrowheads="1"/>
          </p:cNvSpPr>
          <p:nvPr/>
        </p:nvSpPr>
        <p:spPr bwMode="auto">
          <a:xfrm>
            <a:off x="1835150" y="3933825"/>
            <a:ext cx="720725" cy="366713"/>
          </a:xfrm>
          <a:prstGeom prst="rect">
            <a:avLst/>
          </a:prstGeom>
          <a:noFill/>
          <a:ln w="9525">
            <a:noFill/>
            <a:miter lim="800000"/>
            <a:headEnd/>
            <a:tailEnd/>
          </a:ln>
        </p:spPr>
        <p:txBody>
          <a:bodyPr>
            <a:spAutoFit/>
          </a:bodyPr>
          <a:lstStyle/>
          <a:p>
            <a:pPr algn="ctr">
              <a:spcBef>
                <a:spcPct val="50000"/>
              </a:spcBef>
            </a:pPr>
            <a:r>
              <a:rPr lang="en-US"/>
              <a:t> t</a:t>
            </a:r>
            <a:r>
              <a:rPr lang="en-US" sz="1400" b="1"/>
              <a:t>b</a:t>
            </a:r>
          </a:p>
        </p:txBody>
      </p:sp>
      <p:sp>
        <p:nvSpPr>
          <p:cNvPr id="6201" name="Text Box 63"/>
          <p:cNvSpPr txBox="1">
            <a:spLocks noChangeArrowheads="1"/>
          </p:cNvSpPr>
          <p:nvPr/>
        </p:nvSpPr>
        <p:spPr bwMode="auto">
          <a:xfrm>
            <a:off x="2468300" y="6204148"/>
            <a:ext cx="3240087" cy="307777"/>
          </a:xfrm>
          <a:prstGeom prst="rect">
            <a:avLst/>
          </a:prstGeom>
          <a:noFill/>
          <a:ln w="28575">
            <a:solidFill>
              <a:schemeClr val="tx1"/>
            </a:solidFill>
            <a:miter lim="800000"/>
            <a:headEnd/>
            <a:tailEnd/>
          </a:ln>
        </p:spPr>
        <p:txBody>
          <a:bodyPr>
            <a:spAutoFit/>
          </a:bodyPr>
          <a:lstStyle/>
          <a:p>
            <a:pPr rtl="0">
              <a:spcBef>
                <a:spcPct val="50000"/>
              </a:spcBef>
            </a:pPr>
            <a:r>
              <a:rPr lang="en-US" dirty="0">
                <a:solidFill>
                  <a:srgbClr val="006600"/>
                </a:solidFill>
              </a:rPr>
              <a:t>FIG. Constellation</a:t>
            </a:r>
          </a:p>
        </p:txBody>
      </p:sp>
      <p:pic>
        <p:nvPicPr>
          <p:cNvPr id="2" name="Picture 1">
            <a:extLst>
              <a:ext uri="{FF2B5EF4-FFF2-40B4-BE49-F238E27FC236}">
                <a16:creationId xmlns:a16="http://schemas.microsoft.com/office/drawing/2014/main" id="{D44D5F3D-60B1-465B-86D4-81FD2006B0FF}"/>
              </a:ext>
            </a:extLst>
          </p:cNvPr>
          <p:cNvPicPr>
            <a:picLocks noChangeAspect="1"/>
          </p:cNvPicPr>
          <p:nvPr/>
        </p:nvPicPr>
        <p:blipFill>
          <a:blip r:embed="rId2"/>
          <a:stretch>
            <a:fillRect/>
          </a:stretch>
        </p:blipFill>
        <p:spPr>
          <a:xfrm>
            <a:off x="6105090" y="4149725"/>
            <a:ext cx="2539174" cy="2054416"/>
          </a:xfrm>
          <a:prstGeom prst="rect">
            <a:avLst/>
          </a:prstGeom>
        </p:spPr>
      </p:pic>
      <p:sp>
        <p:nvSpPr>
          <p:cNvPr id="3" name="Slide Number Placeholder 2">
            <a:extLst>
              <a:ext uri="{FF2B5EF4-FFF2-40B4-BE49-F238E27FC236}">
                <a16:creationId xmlns:a16="http://schemas.microsoft.com/office/drawing/2014/main" id="{2A09D6AB-A0FA-4B9D-9C84-AFD9A9CB1AB7}"/>
              </a:ext>
            </a:extLst>
          </p:cNvPr>
          <p:cNvSpPr>
            <a:spLocks noGrp="1"/>
          </p:cNvSpPr>
          <p:nvPr>
            <p:ph type="sldNum" sz="quarter" idx="12"/>
          </p:nvPr>
        </p:nvSpPr>
        <p:spPr/>
        <p:txBody>
          <a:bodyPr/>
          <a:lstStyle/>
          <a:p>
            <a:fld id="{B0D5A9A6-B89F-4EA0-AC06-CD245DF48C16}" type="slidenum">
              <a:rPr lang="en-US" smtClean="0"/>
              <a:pPr/>
              <a:t>23</a:t>
            </a:fld>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539750" y="404813"/>
            <a:ext cx="8280400" cy="5632311"/>
          </a:xfrm>
          <a:prstGeom prst="rect">
            <a:avLst/>
          </a:prstGeom>
          <a:noFill/>
          <a:ln w="9525">
            <a:noFill/>
            <a:miter lim="800000"/>
            <a:headEnd/>
            <a:tailEnd/>
          </a:ln>
        </p:spPr>
        <p:txBody>
          <a:bodyPr>
            <a:spAutoFit/>
          </a:bodyPr>
          <a:lstStyle/>
          <a:p>
            <a:pPr rtl="0">
              <a:spcBef>
                <a:spcPct val="50000"/>
              </a:spcBef>
            </a:pPr>
            <a:r>
              <a:rPr lang="en-US" sz="2400" dirty="0"/>
              <a:t>In OQPSK : </a:t>
            </a:r>
          </a:p>
          <a:p>
            <a:pPr rtl="0">
              <a:spcBef>
                <a:spcPct val="50000"/>
              </a:spcBef>
            </a:pPr>
            <a:r>
              <a:rPr lang="en-US" sz="2400" dirty="0"/>
              <a:t>There is never more than </a:t>
            </a:r>
            <a:r>
              <a:rPr lang="en-US" sz="2400" dirty="0">
                <a:solidFill>
                  <a:srgbClr val="FF0000"/>
                </a:solidFill>
              </a:rPr>
              <a:t>a single bit change</a:t>
            </a:r>
            <a:r>
              <a:rPr lang="en-US" sz="2400" dirty="0"/>
              <a:t> in the </a:t>
            </a:r>
            <a:r>
              <a:rPr lang="en-US" sz="2400" dirty="0" err="1"/>
              <a:t>dibit</a:t>
            </a:r>
            <a:r>
              <a:rPr lang="en-US" sz="2400" dirty="0"/>
              <a:t> code ,</a:t>
            </a:r>
          </a:p>
          <a:p>
            <a:pPr rtl="0">
              <a:spcBef>
                <a:spcPct val="50000"/>
              </a:spcBef>
            </a:pPr>
            <a:r>
              <a:rPr lang="en-US" sz="2400" dirty="0">
                <a:solidFill>
                  <a:srgbClr val="FF0000"/>
                </a:solidFill>
              </a:rPr>
              <a:t>So; </a:t>
            </a:r>
            <a:r>
              <a:rPr lang="en-US" sz="2400" dirty="0">
                <a:solidFill>
                  <a:schemeClr val="tx2"/>
                </a:solidFill>
              </a:rPr>
              <a:t>There is never more than a 90 shift in the output phase.</a:t>
            </a:r>
          </a:p>
          <a:p>
            <a:pPr rtl="0">
              <a:spcBef>
                <a:spcPct val="50000"/>
              </a:spcBef>
            </a:pPr>
            <a:r>
              <a:rPr lang="en-US" sz="2400" dirty="0">
                <a:solidFill>
                  <a:schemeClr val="tx2"/>
                </a:solidFill>
              </a:rPr>
              <a:t>In conventional QPSK  00  to  11 (the two bits changed) then we may have 180 shift in the output phase .</a:t>
            </a:r>
          </a:p>
          <a:p>
            <a:pPr rtl="0">
              <a:spcBef>
                <a:spcPct val="50000"/>
              </a:spcBef>
            </a:pPr>
            <a:r>
              <a:rPr lang="en-US" sz="2400" dirty="0">
                <a:solidFill>
                  <a:schemeClr val="tx2"/>
                </a:solidFill>
              </a:rPr>
              <a:t>similarly  01  to  10 the two bits changed??  </a:t>
            </a:r>
          </a:p>
          <a:p>
            <a:pPr rtl="0">
              <a:spcBef>
                <a:spcPct val="50000"/>
              </a:spcBef>
            </a:pPr>
            <a:r>
              <a:rPr lang="en-US" sz="2400" dirty="0">
                <a:solidFill>
                  <a:schemeClr val="tx2"/>
                </a:solidFill>
              </a:rPr>
              <a:t>An advantage of OQPSK is the limited phase shift .</a:t>
            </a:r>
          </a:p>
          <a:p>
            <a:pPr rtl="0">
              <a:spcBef>
                <a:spcPct val="50000"/>
              </a:spcBef>
            </a:pPr>
            <a:r>
              <a:rPr lang="en-US" sz="2400" dirty="0">
                <a:solidFill>
                  <a:schemeClr val="tx2"/>
                </a:solidFill>
              </a:rPr>
              <a:t>A disadvantage of OQPSK is that changes in the output phase occurs at twice the data rate in I, Q channels</a:t>
            </a:r>
            <a:r>
              <a:rPr lang="en-US" b="1" dirty="0">
                <a:solidFill>
                  <a:schemeClr val="tx2"/>
                </a:solidFill>
              </a:rPr>
              <a:t>                            </a:t>
            </a:r>
          </a:p>
          <a:p>
            <a:pPr rtl="0">
              <a:spcBef>
                <a:spcPct val="50000"/>
              </a:spcBef>
            </a:pPr>
            <a:r>
              <a:rPr lang="en-US" b="1" dirty="0">
                <a:solidFill>
                  <a:schemeClr val="tx2"/>
                </a:solidFill>
              </a:rPr>
              <a:t>            </a:t>
            </a:r>
            <a:r>
              <a:rPr lang="en-US" sz="2400" dirty="0">
                <a:solidFill>
                  <a:schemeClr val="tx2"/>
                </a:solidFill>
              </a:rPr>
              <a:t>baud (OQPSK)  =2 baud (QPSK) </a:t>
            </a:r>
          </a:p>
          <a:p>
            <a:pPr rtl="0">
              <a:spcBef>
                <a:spcPct val="50000"/>
              </a:spcBef>
            </a:pPr>
            <a:r>
              <a:rPr lang="en-US" sz="2400" dirty="0">
                <a:solidFill>
                  <a:schemeClr val="tx2"/>
                </a:solidFill>
              </a:rPr>
              <a:t>         B</a:t>
            </a:r>
            <a:r>
              <a:rPr lang="en-US" dirty="0">
                <a:solidFill>
                  <a:schemeClr val="tx2"/>
                </a:solidFill>
              </a:rPr>
              <a:t> min</a:t>
            </a:r>
            <a:r>
              <a:rPr lang="en-US" sz="2400" dirty="0">
                <a:solidFill>
                  <a:schemeClr val="tx2"/>
                </a:solidFill>
              </a:rPr>
              <a:t> is ;   </a:t>
            </a:r>
            <a:r>
              <a:rPr lang="en-US" sz="2400" dirty="0" err="1">
                <a:solidFill>
                  <a:schemeClr val="tx2"/>
                </a:solidFill>
              </a:rPr>
              <a:t>fN</a:t>
            </a:r>
            <a:r>
              <a:rPr lang="en-US" sz="2400" dirty="0">
                <a:solidFill>
                  <a:schemeClr val="tx2"/>
                </a:solidFill>
              </a:rPr>
              <a:t> (OQPSK)     =2 </a:t>
            </a:r>
            <a:r>
              <a:rPr lang="en-US" sz="2400" dirty="0" err="1">
                <a:solidFill>
                  <a:schemeClr val="tx2"/>
                </a:solidFill>
              </a:rPr>
              <a:t>fN</a:t>
            </a:r>
            <a:r>
              <a:rPr lang="en-US" sz="2400" dirty="0">
                <a:solidFill>
                  <a:schemeClr val="tx2"/>
                </a:solidFill>
              </a:rPr>
              <a:t> (QPSK)     </a:t>
            </a:r>
          </a:p>
        </p:txBody>
      </p:sp>
      <p:sp>
        <p:nvSpPr>
          <p:cNvPr id="2" name="Slide Number Placeholder 1">
            <a:extLst>
              <a:ext uri="{FF2B5EF4-FFF2-40B4-BE49-F238E27FC236}">
                <a16:creationId xmlns:a16="http://schemas.microsoft.com/office/drawing/2014/main" id="{B2DD63D8-E8D8-48DA-9B58-0E15304CE793}"/>
              </a:ext>
            </a:extLst>
          </p:cNvPr>
          <p:cNvSpPr>
            <a:spLocks noGrp="1"/>
          </p:cNvSpPr>
          <p:nvPr>
            <p:ph type="sldNum" sz="quarter" idx="12"/>
          </p:nvPr>
        </p:nvSpPr>
        <p:spPr/>
        <p:txBody>
          <a:bodyPr/>
          <a:lstStyle/>
          <a:p>
            <a:fld id="{B0D5A9A6-B89F-4EA0-AC06-CD245DF48C16}" type="slidenum">
              <a:rPr lang="en-US" smtClean="0"/>
              <a:pPr/>
              <a:t>24</a:t>
            </a:fld>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2987674" y="692150"/>
            <a:ext cx="4536653" cy="553998"/>
          </a:xfrm>
          <a:prstGeom prst="rect">
            <a:avLst/>
          </a:prstGeom>
          <a:noFill/>
          <a:ln w="28575">
            <a:solidFill>
              <a:srgbClr val="FF0000"/>
            </a:solidFill>
            <a:miter lim="800000"/>
            <a:headEnd/>
            <a:tailEnd/>
          </a:ln>
        </p:spPr>
        <p:txBody>
          <a:bodyPr wrap="square">
            <a:spAutoFit/>
          </a:bodyPr>
          <a:lstStyle/>
          <a:p>
            <a:pPr algn="ctr" rtl="0">
              <a:spcBef>
                <a:spcPct val="50000"/>
              </a:spcBef>
            </a:pPr>
            <a:r>
              <a:rPr lang="en-US" sz="3000" dirty="0"/>
              <a:t>Eight – Phase PSK </a:t>
            </a:r>
          </a:p>
        </p:txBody>
      </p:sp>
      <p:sp>
        <p:nvSpPr>
          <p:cNvPr id="7" name="Text Box 5"/>
          <p:cNvSpPr txBox="1">
            <a:spLocks noChangeArrowheads="1"/>
          </p:cNvSpPr>
          <p:nvPr/>
        </p:nvSpPr>
        <p:spPr bwMode="auto">
          <a:xfrm>
            <a:off x="684213" y="2060575"/>
            <a:ext cx="6624637" cy="2677656"/>
          </a:xfrm>
          <a:prstGeom prst="rect">
            <a:avLst/>
          </a:prstGeom>
          <a:noFill/>
          <a:ln w="9525">
            <a:noFill/>
            <a:miter lim="800000"/>
            <a:headEnd/>
            <a:tailEnd/>
          </a:ln>
        </p:spPr>
        <p:txBody>
          <a:bodyPr wrap="square">
            <a:spAutoFit/>
          </a:bodyPr>
          <a:lstStyle/>
          <a:p>
            <a:pPr rtl="0">
              <a:spcBef>
                <a:spcPct val="50000"/>
              </a:spcBef>
            </a:pPr>
            <a:r>
              <a:rPr lang="en-US" sz="2400" b="1" dirty="0">
                <a:solidFill>
                  <a:srgbClr val="006699"/>
                </a:solidFill>
              </a:rPr>
              <a:t> 8- PSK = M-PSK, where </a:t>
            </a:r>
            <a:r>
              <a:rPr lang="en-US" sz="2400" b="1" dirty="0">
                <a:solidFill>
                  <a:srgbClr val="FF0000"/>
                </a:solidFill>
              </a:rPr>
              <a:t>M=8 or N-3 </a:t>
            </a:r>
          </a:p>
          <a:p>
            <a:pPr rtl="0">
              <a:spcBef>
                <a:spcPct val="50000"/>
              </a:spcBef>
            </a:pPr>
            <a:endParaRPr lang="en-US" sz="2400" b="1" dirty="0">
              <a:solidFill>
                <a:srgbClr val="FF0000"/>
              </a:solidFill>
            </a:endParaRPr>
          </a:p>
          <a:p>
            <a:pPr rtl="0">
              <a:spcBef>
                <a:spcPct val="50000"/>
              </a:spcBef>
            </a:pPr>
            <a:r>
              <a:rPr lang="en-US" sz="2400" b="1" dirty="0"/>
              <a:t>Binary                M =2        N = 1 </a:t>
            </a:r>
          </a:p>
          <a:p>
            <a:pPr rtl="0">
              <a:spcBef>
                <a:spcPct val="50000"/>
              </a:spcBef>
            </a:pPr>
            <a:r>
              <a:rPr lang="en-US" sz="2400" b="1" dirty="0" err="1"/>
              <a:t>Dibit</a:t>
            </a:r>
            <a:r>
              <a:rPr lang="en-US" sz="2400" b="1" dirty="0"/>
              <a:t>                   M =4        N =2 </a:t>
            </a:r>
          </a:p>
          <a:p>
            <a:pPr rtl="0">
              <a:spcBef>
                <a:spcPct val="50000"/>
              </a:spcBef>
            </a:pPr>
            <a:r>
              <a:rPr lang="en-US" sz="2400" b="1" dirty="0" err="1"/>
              <a:t>Tribit</a:t>
            </a:r>
            <a:r>
              <a:rPr lang="en-US" sz="2400" b="1" dirty="0"/>
              <a:t>                  M=8         N=3  </a:t>
            </a:r>
          </a:p>
        </p:txBody>
      </p:sp>
      <p:sp>
        <p:nvSpPr>
          <p:cNvPr id="2" name="Slide Number Placeholder 1">
            <a:extLst>
              <a:ext uri="{FF2B5EF4-FFF2-40B4-BE49-F238E27FC236}">
                <a16:creationId xmlns:a16="http://schemas.microsoft.com/office/drawing/2014/main" id="{BA15597B-7531-4B99-8EA5-889C8A907E1A}"/>
              </a:ext>
            </a:extLst>
          </p:cNvPr>
          <p:cNvSpPr>
            <a:spLocks noGrp="1"/>
          </p:cNvSpPr>
          <p:nvPr>
            <p:ph type="sldNum" sz="quarter" idx="12"/>
          </p:nvPr>
        </p:nvSpPr>
        <p:spPr/>
        <p:txBody>
          <a:bodyPr/>
          <a:lstStyle/>
          <a:p>
            <a:fld id="{B0D5A9A6-B89F-4EA0-AC06-CD245DF48C16}"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ChangeArrowheads="1"/>
          </p:cNvSpPr>
          <p:nvPr/>
        </p:nvSpPr>
        <p:spPr bwMode="auto">
          <a:xfrm>
            <a:off x="5292725" y="3789363"/>
            <a:ext cx="647700" cy="549275"/>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67" name="Rectangle 6"/>
          <p:cNvSpPr>
            <a:spLocks noChangeArrowheads="1"/>
          </p:cNvSpPr>
          <p:nvPr/>
        </p:nvSpPr>
        <p:spPr bwMode="auto">
          <a:xfrm>
            <a:off x="3635375" y="3357563"/>
            <a:ext cx="1295400"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68" name="Rectangle 7"/>
          <p:cNvSpPr>
            <a:spLocks noChangeArrowheads="1"/>
          </p:cNvSpPr>
          <p:nvPr/>
        </p:nvSpPr>
        <p:spPr bwMode="auto">
          <a:xfrm>
            <a:off x="4787900" y="4797425"/>
            <a:ext cx="1655763"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69" name="Rectangle 8"/>
          <p:cNvSpPr>
            <a:spLocks noChangeArrowheads="1"/>
          </p:cNvSpPr>
          <p:nvPr/>
        </p:nvSpPr>
        <p:spPr bwMode="auto">
          <a:xfrm>
            <a:off x="6804025" y="3357563"/>
            <a:ext cx="1368425"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70" name="Rectangle 9"/>
          <p:cNvSpPr>
            <a:spLocks noChangeArrowheads="1"/>
          </p:cNvSpPr>
          <p:nvPr/>
        </p:nvSpPr>
        <p:spPr bwMode="auto">
          <a:xfrm>
            <a:off x="5003800" y="2205038"/>
            <a:ext cx="1295400"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71" name="Rectangle 10"/>
          <p:cNvSpPr>
            <a:spLocks noChangeArrowheads="1"/>
          </p:cNvSpPr>
          <p:nvPr/>
        </p:nvSpPr>
        <p:spPr bwMode="auto">
          <a:xfrm>
            <a:off x="2195513" y="2060575"/>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72" name="Line 12"/>
          <p:cNvSpPr>
            <a:spLocks noChangeShapeType="1"/>
          </p:cNvSpPr>
          <p:nvPr/>
        </p:nvSpPr>
        <p:spPr bwMode="auto">
          <a:xfrm>
            <a:off x="3492500" y="5157788"/>
            <a:ext cx="1295400" cy="0"/>
          </a:xfrm>
          <a:prstGeom prst="line">
            <a:avLst/>
          </a:prstGeom>
          <a:noFill/>
          <a:ln w="28575">
            <a:solidFill>
              <a:schemeClr val="tx2"/>
            </a:solidFill>
            <a:round/>
            <a:headEnd/>
            <a:tailEnd type="triangle" w="med" len="med"/>
          </a:ln>
        </p:spPr>
        <p:txBody>
          <a:bodyPr/>
          <a:lstStyle/>
          <a:p>
            <a:endParaRPr lang="en-US"/>
          </a:p>
        </p:txBody>
      </p:sp>
      <p:sp>
        <p:nvSpPr>
          <p:cNvPr id="11273" name="Line 13"/>
          <p:cNvSpPr>
            <a:spLocks noChangeShapeType="1"/>
          </p:cNvSpPr>
          <p:nvPr/>
        </p:nvSpPr>
        <p:spPr bwMode="auto">
          <a:xfrm>
            <a:off x="6300788" y="2565400"/>
            <a:ext cx="1152525" cy="0"/>
          </a:xfrm>
          <a:prstGeom prst="line">
            <a:avLst/>
          </a:prstGeom>
          <a:noFill/>
          <a:ln w="28575">
            <a:solidFill>
              <a:schemeClr val="tx2"/>
            </a:solidFill>
            <a:round/>
            <a:headEnd/>
            <a:tailEnd/>
          </a:ln>
        </p:spPr>
        <p:txBody>
          <a:bodyPr/>
          <a:lstStyle/>
          <a:p>
            <a:endParaRPr lang="en-US"/>
          </a:p>
        </p:txBody>
      </p:sp>
      <p:sp>
        <p:nvSpPr>
          <p:cNvPr id="11274" name="Line 14"/>
          <p:cNvSpPr>
            <a:spLocks noChangeShapeType="1"/>
          </p:cNvSpPr>
          <p:nvPr/>
        </p:nvSpPr>
        <p:spPr bwMode="auto">
          <a:xfrm>
            <a:off x="7451725" y="2565400"/>
            <a:ext cx="0" cy="792163"/>
          </a:xfrm>
          <a:prstGeom prst="line">
            <a:avLst/>
          </a:prstGeom>
          <a:noFill/>
          <a:ln w="28575">
            <a:solidFill>
              <a:schemeClr val="tx2"/>
            </a:solidFill>
            <a:round/>
            <a:headEnd/>
            <a:tailEnd type="triangle" w="med" len="med"/>
          </a:ln>
        </p:spPr>
        <p:txBody>
          <a:bodyPr/>
          <a:lstStyle/>
          <a:p>
            <a:endParaRPr lang="en-US"/>
          </a:p>
        </p:txBody>
      </p:sp>
      <p:sp>
        <p:nvSpPr>
          <p:cNvPr id="11275" name="Line 15"/>
          <p:cNvSpPr>
            <a:spLocks noChangeShapeType="1"/>
          </p:cNvSpPr>
          <p:nvPr/>
        </p:nvSpPr>
        <p:spPr bwMode="auto">
          <a:xfrm>
            <a:off x="6156325" y="5229225"/>
            <a:ext cx="1296988" cy="0"/>
          </a:xfrm>
          <a:prstGeom prst="line">
            <a:avLst/>
          </a:prstGeom>
          <a:noFill/>
          <a:ln w="28575">
            <a:solidFill>
              <a:schemeClr val="tx2"/>
            </a:solidFill>
            <a:round/>
            <a:headEnd/>
            <a:tailEnd/>
          </a:ln>
        </p:spPr>
        <p:txBody>
          <a:bodyPr/>
          <a:lstStyle/>
          <a:p>
            <a:endParaRPr lang="en-US"/>
          </a:p>
        </p:txBody>
      </p:sp>
      <p:sp>
        <p:nvSpPr>
          <p:cNvPr id="11276" name="Line 16"/>
          <p:cNvSpPr>
            <a:spLocks noChangeShapeType="1"/>
          </p:cNvSpPr>
          <p:nvPr/>
        </p:nvSpPr>
        <p:spPr bwMode="auto">
          <a:xfrm flipV="1">
            <a:off x="7451725" y="4149725"/>
            <a:ext cx="0" cy="1079500"/>
          </a:xfrm>
          <a:prstGeom prst="line">
            <a:avLst/>
          </a:prstGeom>
          <a:noFill/>
          <a:ln w="28575">
            <a:solidFill>
              <a:schemeClr val="tx2"/>
            </a:solidFill>
            <a:round/>
            <a:headEnd/>
            <a:tailEnd type="triangle" w="med" len="med"/>
          </a:ln>
        </p:spPr>
        <p:txBody>
          <a:bodyPr/>
          <a:lstStyle/>
          <a:p>
            <a:endParaRPr lang="en-US"/>
          </a:p>
        </p:txBody>
      </p:sp>
      <p:sp>
        <p:nvSpPr>
          <p:cNvPr id="11277" name="Line 17"/>
          <p:cNvSpPr>
            <a:spLocks noChangeShapeType="1"/>
          </p:cNvSpPr>
          <p:nvPr/>
        </p:nvSpPr>
        <p:spPr bwMode="auto">
          <a:xfrm>
            <a:off x="5651500" y="4365625"/>
            <a:ext cx="0" cy="431800"/>
          </a:xfrm>
          <a:prstGeom prst="line">
            <a:avLst/>
          </a:prstGeom>
          <a:noFill/>
          <a:ln w="28575">
            <a:solidFill>
              <a:schemeClr val="tx2"/>
            </a:solidFill>
            <a:round/>
            <a:headEnd/>
            <a:tailEnd type="triangle" w="med" len="med"/>
          </a:ln>
        </p:spPr>
        <p:txBody>
          <a:bodyPr/>
          <a:lstStyle/>
          <a:p>
            <a:endParaRPr lang="en-US"/>
          </a:p>
        </p:txBody>
      </p:sp>
      <p:sp>
        <p:nvSpPr>
          <p:cNvPr id="11278" name="Line 18"/>
          <p:cNvSpPr>
            <a:spLocks noChangeShapeType="1"/>
          </p:cNvSpPr>
          <p:nvPr/>
        </p:nvSpPr>
        <p:spPr bwMode="auto">
          <a:xfrm>
            <a:off x="5580063" y="2997200"/>
            <a:ext cx="0" cy="863600"/>
          </a:xfrm>
          <a:prstGeom prst="line">
            <a:avLst/>
          </a:prstGeom>
          <a:noFill/>
          <a:ln w="28575">
            <a:solidFill>
              <a:schemeClr val="tx2"/>
            </a:solidFill>
            <a:round/>
            <a:headEnd/>
            <a:tailEnd type="triangle" w="med" len="med"/>
          </a:ln>
        </p:spPr>
        <p:txBody>
          <a:bodyPr/>
          <a:lstStyle/>
          <a:p>
            <a:endParaRPr lang="en-US"/>
          </a:p>
        </p:txBody>
      </p:sp>
      <p:sp>
        <p:nvSpPr>
          <p:cNvPr id="11279" name="Line 19"/>
          <p:cNvSpPr>
            <a:spLocks noChangeShapeType="1"/>
          </p:cNvSpPr>
          <p:nvPr/>
        </p:nvSpPr>
        <p:spPr bwMode="auto">
          <a:xfrm flipV="1">
            <a:off x="4932363" y="3644900"/>
            <a:ext cx="647700" cy="0"/>
          </a:xfrm>
          <a:prstGeom prst="line">
            <a:avLst/>
          </a:prstGeom>
          <a:noFill/>
          <a:ln w="28575">
            <a:solidFill>
              <a:schemeClr val="tx2"/>
            </a:solidFill>
            <a:round/>
            <a:headEnd/>
            <a:tailEnd/>
          </a:ln>
        </p:spPr>
        <p:txBody>
          <a:bodyPr/>
          <a:lstStyle/>
          <a:p>
            <a:endParaRPr lang="en-US"/>
          </a:p>
        </p:txBody>
      </p:sp>
      <p:sp>
        <p:nvSpPr>
          <p:cNvPr id="11280" name="Line 20"/>
          <p:cNvSpPr>
            <a:spLocks noChangeShapeType="1"/>
          </p:cNvSpPr>
          <p:nvPr/>
        </p:nvSpPr>
        <p:spPr bwMode="auto">
          <a:xfrm>
            <a:off x="3419475" y="2565400"/>
            <a:ext cx="1584325" cy="0"/>
          </a:xfrm>
          <a:prstGeom prst="line">
            <a:avLst/>
          </a:prstGeom>
          <a:noFill/>
          <a:ln w="28575">
            <a:solidFill>
              <a:schemeClr val="tx2"/>
            </a:solidFill>
            <a:round/>
            <a:headEnd/>
            <a:tailEnd type="triangle" w="med" len="med"/>
          </a:ln>
        </p:spPr>
        <p:txBody>
          <a:bodyPr/>
          <a:lstStyle/>
          <a:p>
            <a:endParaRPr lang="en-US"/>
          </a:p>
        </p:txBody>
      </p:sp>
      <p:sp>
        <p:nvSpPr>
          <p:cNvPr id="11281" name="Text Box 22"/>
          <p:cNvSpPr txBox="1">
            <a:spLocks noChangeArrowheads="1"/>
          </p:cNvSpPr>
          <p:nvPr/>
        </p:nvSpPr>
        <p:spPr bwMode="auto">
          <a:xfrm>
            <a:off x="3635375" y="3429000"/>
            <a:ext cx="1368425" cy="641350"/>
          </a:xfrm>
          <a:prstGeom prst="rect">
            <a:avLst/>
          </a:prstGeom>
          <a:noFill/>
          <a:ln w="9525">
            <a:noFill/>
            <a:miter lim="800000"/>
            <a:headEnd/>
            <a:tailEnd/>
          </a:ln>
        </p:spPr>
        <p:txBody>
          <a:bodyPr>
            <a:spAutoFit/>
          </a:bodyPr>
          <a:lstStyle/>
          <a:p>
            <a:pPr algn="ctr">
              <a:spcBef>
                <a:spcPct val="50000"/>
              </a:spcBef>
            </a:pPr>
            <a:r>
              <a:rPr lang="en-US"/>
              <a:t>Reference  oscillator </a:t>
            </a:r>
          </a:p>
        </p:txBody>
      </p:sp>
      <p:sp>
        <p:nvSpPr>
          <p:cNvPr id="11282" name="Text Box 23"/>
          <p:cNvSpPr txBox="1">
            <a:spLocks noChangeArrowheads="1"/>
          </p:cNvSpPr>
          <p:nvPr/>
        </p:nvSpPr>
        <p:spPr bwMode="auto">
          <a:xfrm>
            <a:off x="5076825" y="2205038"/>
            <a:ext cx="1223963" cy="641350"/>
          </a:xfrm>
          <a:prstGeom prst="rect">
            <a:avLst/>
          </a:prstGeom>
          <a:noFill/>
          <a:ln w="9525">
            <a:noFill/>
            <a:miter lim="800000"/>
            <a:headEnd/>
            <a:tailEnd/>
          </a:ln>
        </p:spPr>
        <p:txBody>
          <a:bodyPr>
            <a:spAutoFit/>
          </a:bodyPr>
          <a:lstStyle/>
          <a:p>
            <a:pPr algn="ctr">
              <a:spcBef>
                <a:spcPct val="50000"/>
              </a:spcBef>
            </a:pPr>
            <a:r>
              <a:rPr lang="en-US"/>
              <a:t>Product modulator </a:t>
            </a:r>
          </a:p>
        </p:txBody>
      </p:sp>
      <p:sp>
        <p:nvSpPr>
          <p:cNvPr id="11283" name="Text Box 24"/>
          <p:cNvSpPr txBox="1">
            <a:spLocks noChangeArrowheads="1"/>
          </p:cNvSpPr>
          <p:nvPr/>
        </p:nvSpPr>
        <p:spPr bwMode="auto">
          <a:xfrm>
            <a:off x="5076825" y="3860800"/>
            <a:ext cx="792163" cy="366713"/>
          </a:xfrm>
          <a:prstGeom prst="rect">
            <a:avLst/>
          </a:prstGeom>
          <a:noFill/>
          <a:ln w="9525">
            <a:noFill/>
            <a:miter lim="800000"/>
            <a:headEnd/>
            <a:tailEnd/>
          </a:ln>
        </p:spPr>
        <p:txBody>
          <a:bodyPr>
            <a:spAutoFit/>
          </a:bodyPr>
          <a:lstStyle/>
          <a:p>
            <a:pPr algn="ctr">
              <a:spcBef>
                <a:spcPct val="50000"/>
              </a:spcBef>
            </a:pPr>
            <a:r>
              <a:rPr lang="en-US"/>
              <a:t>   +90 </a:t>
            </a:r>
          </a:p>
        </p:txBody>
      </p:sp>
      <p:sp>
        <p:nvSpPr>
          <p:cNvPr id="11284" name="Text Box 25"/>
          <p:cNvSpPr txBox="1">
            <a:spLocks noChangeArrowheads="1"/>
          </p:cNvSpPr>
          <p:nvPr/>
        </p:nvSpPr>
        <p:spPr bwMode="auto">
          <a:xfrm>
            <a:off x="5076825" y="4941888"/>
            <a:ext cx="1223963" cy="641350"/>
          </a:xfrm>
          <a:prstGeom prst="rect">
            <a:avLst/>
          </a:prstGeom>
          <a:noFill/>
          <a:ln w="9525">
            <a:noFill/>
            <a:miter lim="800000"/>
            <a:headEnd/>
            <a:tailEnd/>
          </a:ln>
        </p:spPr>
        <p:txBody>
          <a:bodyPr>
            <a:spAutoFit/>
          </a:bodyPr>
          <a:lstStyle/>
          <a:p>
            <a:pPr algn="ctr">
              <a:spcBef>
                <a:spcPct val="50000"/>
              </a:spcBef>
            </a:pPr>
            <a:r>
              <a:rPr lang="en-US"/>
              <a:t>product modulator </a:t>
            </a:r>
          </a:p>
        </p:txBody>
      </p:sp>
      <p:sp>
        <p:nvSpPr>
          <p:cNvPr id="11285" name="Text Box 26"/>
          <p:cNvSpPr txBox="1">
            <a:spLocks noChangeArrowheads="1"/>
          </p:cNvSpPr>
          <p:nvPr/>
        </p:nvSpPr>
        <p:spPr bwMode="auto">
          <a:xfrm>
            <a:off x="6948488" y="3429000"/>
            <a:ext cx="1081087" cy="641350"/>
          </a:xfrm>
          <a:prstGeom prst="rect">
            <a:avLst/>
          </a:prstGeom>
          <a:noFill/>
          <a:ln w="9525">
            <a:noFill/>
            <a:miter lim="800000"/>
            <a:headEnd/>
            <a:tailEnd/>
          </a:ln>
        </p:spPr>
        <p:txBody>
          <a:bodyPr>
            <a:spAutoFit/>
          </a:bodyPr>
          <a:lstStyle/>
          <a:p>
            <a:pPr algn="ctr">
              <a:spcBef>
                <a:spcPct val="50000"/>
              </a:spcBef>
            </a:pPr>
            <a:r>
              <a:rPr lang="en-US"/>
              <a:t>Linear summer </a:t>
            </a:r>
          </a:p>
        </p:txBody>
      </p:sp>
      <p:sp>
        <p:nvSpPr>
          <p:cNvPr id="11286" name="Line 27"/>
          <p:cNvSpPr>
            <a:spLocks noChangeShapeType="1"/>
          </p:cNvSpPr>
          <p:nvPr/>
        </p:nvSpPr>
        <p:spPr bwMode="auto">
          <a:xfrm>
            <a:off x="8172450" y="3716338"/>
            <a:ext cx="647700" cy="0"/>
          </a:xfrm>
          <a:prstGeom prst="line">
            <a:avLst/>
          </a:prstGeom>
          <a:noFill/>
          <a:ln w="9525">
            <a:solidFill>
              <a:schemeClr val="tx1"/>
            </a:solidFill>
            <a:round/>
            <a:headEnd/>
            <a:tailEnd type="triangle" w="med" len="med"/>
          </a:ln>
        </p:spPr>
        <p:txBody>
          <a:bodyPr/>
          <a:lstStyle/>
          <a:p>
            <a:endParaRPr lang="en-US"/>
          </a:p>
        </p:txBody>
      </p:sp>
      <p:sp>
        <p:nvSpPr>
          <p:cNvPr id="11287" name="Text Box 28"/>
          <p:cNvSpPr txBox="1">
            <a:spLocks noChangeArrowheads="1"/>
          </p:cNvSpPr>
          <p:nvPr/>
        </p:nvSpPr>
        <p:spPr bwMode="auto">
          <a:xfrm>
            <a:off x="5055124" y="5988033"/>
            <a:ext cx="2260076" cy="369332"/>
          </a:xfrm>
          <a:prstGeom prst="rect">
            <a:avLst/>
          </a:prstGeom>
          <a:noFill/>
          <a:ln w="38100">
            <a:solidFill>
              <a:schemeClr val="tx1"/>
            </a:solidFill>
            <a:miter lim="800000"/>
            <a:headEnd/>
            <a:tailEnd/>
          </a:ln>
        </p:spPr>
        <p:txBody>
          <a:bodyPr wrap="square">
            <a:spAutoFit/>
          </a:bodyPr>
          <a:lstStyle/>
          <a:p>
            <a:pPr algn="ctr">
              <a:spcBef>
                <a:spcPct val="50000"/>
              </a:spcBef>
            </a:pPr>
            <a:r>
              <a:rPr lang="en-US" dirty="0">
                <a:solidFill>
                  <a:srgbClr val="006600"/>
                </a:solidFill>
              </a:rPr>
              <a:t>Fig. 8-PSK modulator  </a:t>
            </a:r>
          </a:p>
        </p:txBody>
      </p:sp>
      <p:sp>
        <p:nvSpPr>
          <p:cNvPr id="11288" name="Text Box 30"/>
          <p:cNvSpPr txBox="1">
            <a:spLocks noChangeArrowheads="1"/>
          </p:cNvSpPr>
          <p:nvPr/>
        </p:nvSpPr>
        <p:spPr bwMode="auto">
          <a:xfrm>
            <a:off x="8137525" y="3147949"/>
            <a:ext cx="1042987" cy="366712"/>
          </a:xfrm>
          <a:prstGeom prst="rect">
            <a:avLst/>
          </a:prstGeom>
          <a:noFill/>
          <a:ln w="9525">
            <a:noFill/>
            <a:miter lim="800000"/>
            <a:headEnd/>
            <a:tailEnd/>
          </a:ln>
        </p:spPr>
        <p:txBody>
          <a:bodyPr>
            <a:spAutoFit/>
          </a:bodyPr>
          <a:lstStyle/>
          <a:p>
            <a:pPr algn="ctr">
              <a:spcBef>
                <a:spcPct val="50000"/>
              </a:spcBef>
            </a:pPr>
            <a:r>
              <a:rPr lang="en-US" dirty="0"/>
              <a:t>8-PSK </a:t>
            </a:r>
          </a:p>
        </p:txBody>
      </p:sp>
      <p:sp>
        <p:nvSpPr>
          <p:cNvPr id="11289" name="Rectangle 31"/>
          <p:cNvSpPr>
            <a:spLocks noChangeArrowheads="1"/>
          </p:cNvSpPr>
          <p:nvPr/>
        </p:nvSpPr>
        <p:spPr bwMode="auto">
          <a:xfrm>
            <a:off x="2268538" y="4652963"/>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90" name="Rectangle 32"/>
          <p:cNvSpPr>
            <a:spLocks noChangeArrowheads="1"/>
          </p:cNvSpPr>
          <p:nvPr/>
        </p:nvSpPr>
        <p:spPr bwMode="auto">
          <a:xfrm>
            <a:off x="755650" y="3500438"/>
            <a:ext cx="1439863" cy="4318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1291" name="Line 33"/>
          <p:cNvSpPr>
            <a:spLocks noChangeShapeType="1"/>
          </p:cNvSpPr>
          <p:nvPr/>
        </p:nvSpPr>
        <p:spPr bwMode="auto">
          <a:xfrm>
            <a:off x="250825" y="3716338"/>
            <a:ext cx="504825" cy="0"/>
          </a:xfrm>
          <a:prstGeom prst="line">
            <a:avLst/>
          </a:prstGeom>
          <a:noFill/>
          <a:ln w="28575">
            <a:solidFill>
              <a:schemeClr val="tx1"/>
            </a:solidFill>
            <a:round/>
            <a:headEnd/>
            <a:tailEnd type="triangle" w="med" len="med"/>
          </a:ln>
        </p:spPr>
        <p:txBody>
          <a:bodyPr/>
          <a:lstStyle/>
          <a:p>
            <a:endParaRPr lang="en-US"/>
          </a:p>
        </p:txBody>
      </p:sp>
      <p:sp>
        <p:nvSpPr>
          <p:cNvPr id="11292" name="Line 34"/>
          <p:cNvSpPr>
            <a:spLocks noChangeShapeType="1"/>
          </p:cNvSpPr>
          <p:nvPr/>
        </p:nvSpPr>
        <p:spPr bwMode="auto">
          <a:xfrm flipV="1">
            <a:off x="1476375" y="2420938"/>
            <a:ext cx="0" cy="1079500"/>
          </a:xfrm>
          <a:prstGeom prst="line">
            <a:avLst/>
          </a:prstGeom>
          <a:noFill/>
          <a:ln w="38100">
            <a:solidFill>
              <a:schemeClr val="tx1"/>
            </a:solidFill>
            <a:round/>
            <a:headEnd/>
            <a:tailEnd/>
          </a:ln>
        </p:spPr>
        <p:txBody>
          <a:bodyPr/>
          <a:lstStyle/>
          <a:p>
            <a:endParaRPr lang="en-US"/>
          </a:p>
        </p:txBody>
      </p:sp>
      <p:sp>
        <p:nvSpPr>
          <p:cNvPr id="11293" name="Line 35"/>
          <p:cNvSpPr>
            <a:spLocks noChangeShapeType="1"/>
          </p:cNvSpPr>
          <p:nvPr/>
        </p:nvSpPr>
        <p:spPr bwMode="auto">
          <a:xfrm>
            <a:off x="1476375" y="2420938"/>
            <a:ext cx="719138" cy="0"/>
          </a:xfrm>
          <a:prstGeom prst="line">
            <a:avLst/>
          </a:prstGeom>
          <a:noFill/>
          <a:ln w="38100">
            <a:solidFill>
              <a:schemeClr val="tx1"/>
            </a:solidFill>
            <a:round/>
            <a:headEnd/>
            <a:tailEnd type="triangle" w="med" len="med"/>
          </a:ln>
        </p:spPr>
        <p:txBody>
          <a:bodyPr/>
          <a:lstStyle/>
          <a:p>
            <a:endParaRPr lang="en-US"/>
          </a:p>
        </p:txBody>
      </p:sp>
      <p:sp>
        <p:nvSpPr>
          <p:cNvPr id="11294" name="Line 36"/>
          <p:cNvSpPr>
            <a:spLocks noChangeShapeType="1"/>
          </p:cNvSpPr>
          <p:nvPr/>
        </p:nvSpPr>
        <p:spPr bwMode="auto">
          <a:xfrm>
            <a:off x="971550" y="3933825"/>
            <a:ext cx="0" cy="1150938"/>
          </a:xfrm>
          <a:prstGeom prst="line">
            <a:avLst/>
          </a:prstGeom>
          <a:noFill/>
          <a:ln w="38100">
            <a:solidFill>
              <a:schemeClr val="tx1"/>
            </a:solidFill>
            <a:round/>
            <a:headEnd/>
            <a:tailEnd/>
          </a:ln>
        </p:spPr>
        <p:txBody>
          <a:bodyPr/>
          <a:lstStyle/>
          <a:p>
            <a:endParaRPr lang="en-US"/>
          </a:p>
        </p:txBody>
      </p:sp>
      <p:sp>
        <p:nvSpPr>
          <p:cNvPr id="11295" name="Line 37"/>
          <p:cNvSpPr>
            <a:spLocks noChangeShapeType="1"/>
          </p:cNvSpPr>
          <p:nvPr/>
        </p:nvSpPr>
        <p:spPr bwMode="auto">
          <a:xfrm>
            <a:off x="971550" y="5084763"/>
            <a:ext cx="1296988" cy="0"/>
          </a:xfrm>
          <a:prstGeom prst="line">
            <a:avLst/>
          </a:prstGeom>
          <a:noFill/>
          <a:ln w="38100">
            <a:solidFill>
              <a:schemeClr val="tx1"/>
            </a:solidFill>
            <a:round/>
            <a:headEnd/>
            <a:tailEnd type="triangle" w="med" len="med"/>
          </a:ln>
        </p:spPr>
        <p:txBody>
          <a:bodyPr/>
          <a:lstStyle/>
          <a:p>
            <a:endParaRPr lang="en-US"/>
          </a:p>
        </p:txBody>
      </p:sp>
      <p:sp>
        <p:nvSpPr>
          <p:cNvPr id="11296" name="Line 38"/>
          <p:cNvSpPr>
            <a:spLocks noChangeShapeType="1"/>
          </p:cNvSpPr>
          <p:nvPr/>
        </p:nvSpPr>
        <p:spPr bwMode="auto">
          <a:xfrm flipV="1">
            <a:off x="2771775" y="2924175"/>
            <a:ext cx="0" cy="792163"/>
          </a:xfrm>
          <a:prstGeom prst="line">
            <a:avLst/>
          </a:prstGeom>
          <a:noFill/>
          <a:ln w="38100">
            <a:solidFill>
              <a:schemeClr val="tx1"/>
            </a:solidFill>
            <a:round/>
            <a:headEnd/>
            <a:tailEnd type="triangle" w="med" len="med"/>
          </a:ln>
        </p:spPr>
        <p:txBody>
          <a:bodyPr/>
          <a:lstStyle/>
          <a:p>
            <a:endParaRPr lang="en-US"/>
          </a:p>
        </p:txBody>
      </p:sp>
      <p:sp>
        <p:nvSpPr>
          <p:cNvPr id="11297" name="Line 39"/>
          <p:cNvSpPr>
            <a:spLocks noChangeShapeType="1"/>
          </p:cNvSpPr>
          <p:nvPr/>
        </p:nvSpPr>
        <p:spPr bwMode="auto">
          <a:xfrm>
            <a:off x="2195513" y="3716338"/>
            <a:ext cx="576262" cy="0"/>
          </a:xfrm>
          <a:prstGeom prst="line">
            <a:avLst/>
          </a:prstGeom>
          <a:noFill/>
          <a:ln w="38100">
            <a:solidFill>
              <a:schemeClr val="tx1"/>
            </a:solidFill>
            <a:round/>
            <a:headEnd/>
            <a:tailEnd/>
          </a:ln>
        </p:spPr>
        <p:txBody>
          <a:bodyPr/>
          <a:lstStyle/>
          <a:p>
            <a:endParaRPr lang="en-US"/>
          </a:p>
        </p:txBody>
      </p:sp>
      <p:sp>
        <p:nvSpPr>
          <p:cNvPr id="11298" name="Line 40"/>
          <p:cNvSpPr>
            <a:spLocks noChangeShapeType="1"/>
          </p:cNvSpPr>
          <p:nvPr/>
        </p:nvSpPr>
        <p:spPr bwMode="auto">
          <a:xfrm>
            <a:off x="2771775" y="3716338"/>
            <a:ext cx="0" cy="936625"/>
          </a:xfrm>
          <a:prstGeom prst="line">
            <a:avLst/>
          </a:prstGeom>
          <a:noFill/>
          <a:ln w="38100">
            <a:solidFill>
              <a:schemeClr val="tx1"/>
            </a:solidFill>
            <a:round/>
            <a:headEnd/>
            <a:tailEnd/>
          </a:ln>
        </p:spPr>
        <p:txBody>
          <a:bodyPr/>
          <a:lstStyle/>
          <a:p>
            <a:endParaRPr lang="en-US"/>
          </a:p>
        </p:txBody>
      </p:sp>
      <p:sp>
        <p:nvSpPr>
          <p:cNvPr id="11299" name="AutoShape 43"/>
          <p:cNvSpPr>
            <a:spLocks noChangeArrowheads="1"/>
          </p:cNvSpPr>
          <p:nvPr/>
        </p:nvSpPr>
        <p:spPr bwMode="auto">
          <a:xfrm>
            <a:off x="2664619" y="3952489"/>
            <a:ext cx="215900" cy="217488"/>
          </a:xfrm>
          <a:prstGeom prst="flowChartMerge">
            <a:avLst/>
          </a:prstGeom>
          <a:solidFill>
            <a:srgbClr val="008000"/>
          </a:solidFill>
          <a:ln w="9525">
            <a:solidFill>
              <a:schemeClr val="tx1"/>
            </a:solidFill>
            <a:miter lim="800000"/>
            <a:headEnd/>
            <a:tailEnd/>
          </a:ln>
        </p:spPr>
        <p:txBody>
          <a:bodyPr wrap="none" anchor="ctr"/>
          <a:lstStyle/>
          <a:p>
            <a:endParaRPr lang="en-US"/>
          </a:p>
        </p:txBody>
      </p:sp>
      <p:sp>
        <p:nvSpPr>
          <p:cNvPr id="11300" name="AutoShape 44"/>
          <p:cNvSpPr>
            <a:spLocks noChangeArrowheads="1"/>
          </p:cNvSpPr>
          <p:nvPr/>
        </p:nvSpPr>
        <p:spPr bwMode="auto">
          <a:xfrm>
            <a:off x="2735262" y="4177514"/>
            <a:ext cx="73025" cy="71438"/>
          </a:xfrm>
          <a:prstGeom prst="flowChartConnector">
            <a:avLst/>
          </a:prstGeom>
          <a:solidFill>
            <a:srgbClr val="008000"/>
          </a:solidFill>
          <a:ln w="9525">
            <a:solidFill>
              <a:schemeClr val="tx1"/>
            </a:solidFill>
            <a:round/>
            <a:headEnd/>
            <a:tailEnd/>
          </a:ln>
        </p:spPr>
        <p:txBody>
          <a:bodyPr wrap="none" anchor="ctr"/>
          <a:lstStyle/>
          <a:p>
            <a:endParaRPr lang="en-US"/>
          </a:p>
        </p:txBody>
      </p:sp>
      <p:sp>
        <p:nvSpPr>
          <p:cNvPr id="11301" name="Text Box 45"/>
          <p:cNvSpPr txBox="1">
            <a:spLocks noChangeArrowheads="1"/>
          </p:cNvSpPr>
          <p:nvPr/>
        </p:nvSpPr>
        <p:spPr bwMode="auto">
          <a:xfrm>
            <a:off x="3708400" y="4797425"/>
            <a:ext cx="792163" cy="336550"/>
          </a:xfrm>
          <a:prstGeom prst="rect">
            <a:avLst/>
          </a:prstGeom>
          <a:noFill/>
          <a:ln w="9525">
            <a:noFill/>
            <a:miter lim="800000"/>
            <a:headEnd/>
            <a:tailEnd/>
          </a:ln>
        </p:spPr>
        <p:txBody>
          <a:bodyPr>
            <a:spAutoFit/>
          </a:bodyPr>
          <a:lstStyle/>
          <a:p>
            <a:pPr>
              <a:spcBef>
                <a:spcPct val="50000"/>
              </a:spcBef>
            </a:pPr>
            <a:r>
              <a:rPr lang="en-US" sz="1600" b="1"/>
              <a:t>PAM</a:t>
            </a:r>
          </a:p>
        </p:txBody>
      </p:sp>
      <p:sp>
        <p:nvSpPr>
          <p:cNvPr id="11302" name="Text Box 46"/>
          <p:cNvSpPr txBox="1">
            <a:spLocks noChangeArrowheads="1"/>
          </p:cNvSpPr>
          <p:nvPr/>
        </p:nvSpPr>
        <p:spPr bwMode="auto">
          <a:xfrm>
            <a:off x="3851275" y="2133600"/>
            <a:ext cx="792163" cy="336550"/>
          </a:xfrm>
          <a:prstGeom prst="rect">
            <a:avLst/>
          </a:prstGeom>
          <a:noFill/>
          <a:ln w="9525">
            <a:noFill/>
            <a:miter lim="800000"/>
            <a:headEnd/>
            <a:tailEnd/>
          </a:ln>
        </p:spPr>
        <p:txBody>
          <a:bodyPr>
            <a:spAutoFit/>
          </a:bodyPr>
          <a:lstStyle/>
          <a:p>
            <a:pPr>
              <a:spcBef>
                <a:spcPct val="50000"/>
              </a:spcBef>
            </a:pPr>
            <a:r>
              <a:rPr lang="en-US" sz="1600" b="1" dirty="0"/>
              <a:t>PAM</a:t>
            </a:r>
          </a:p>
        </p:txBody>
      </p:sp>
      <p:sp>
        <p:nvSpPr>
          <p:cNvPr id="11303" name="Text Box 47"/>
          <p:cNvSpPr txBox="1">
            <a:spLocks noChangeArrowheads="1"/>
          </p:cNvSpPr>
          <p:nvPr/>
        </p:nvSpPr>
        <p:spPr bwMode="auto">
          <a:xfrm>
            <a:off x="5292725" y="3068638"/>
            <a:ext cx="1150938" cy="336550"/>
          </a:xfrm>
          <a:prstGeom prst="rect">
            <a:avLst/>
          </a:prstGeom>
          <a:noFill/>
          <a:ln w="9525">
            <a:noFill/>
            <a:miter lim="800000"/>
            <a:headEnd/>
            <a:tailEnd/>
          </a:ln>
        </p:spPr>
        <p:txBody>
          <a:bodyPr>
            <a:spAutoFit/>
          </a:bodyPr>
          <a:lstStyle/>
          <a:p>
            <a:pPr algn="r">
              <a:spcBef>
                <a:spcPct val="50000"/>
              </a:spcBef>
            </a:pPr>
            <a:r>
              <a:rPr lang="en-US" sz="1600" b="1"/>
              <a:t>sin wc t</a:t>
            </a:r>
          </a:p>
        </p:txBody>
      </p:sp>
      <p:sp>
        <p:nvSpPr>
          <p:cNvPr id="11304" name="Text Box 48"/>
          <p:cNvSpPr txBox="1">
            <a:spLocks noChangeArrowheads="1"/>
          </p:cNvSpPr>
          <p:nvPr/>
        </p:nvSpPr>
        <p:spPr bwMode="auto">
          <a:xfrm>
            <a:off x="5364163" y="4365625"/>
            <a:ext cx="1150937" cy="336550"/>
          </a:xfrm>
          <a:prstGeom prst="rect">
            <a:avLst/>
          </a:prstGeom>
          <a:noFill/>
          <a:ln w="9525">
            <a:noFill/>
            <a:miter lim="800000"/>
            <a:headEnd/>
            <a:tailEnd/>
          </a:ln>
        </p:spPr>
        <p:txBody>
          <a:bodyPr>
            <a:spAutoFit/>
          </a:bodyPr>
          <a:lstStyle/>
          <a:p>
            <a:pPr algn="r">
              <a:spcBef>
                <a:spcPct val="50000"/>
              </a:spcBef>
            </a:pPr>
            <a:r>
              <a:rPr lang="en-US" sz="1600" b="1"/>
              <a:t>cos wc t</a:t>
            </a:r>
          </a:p>
        </p:txBody>
      </p:sp>
      <p:sp>
        <p:nvSpPr>
          <p:cNvPr id="11305" name="Freeform 49"/>
          <p:cNvSpPr>
            <a:spLocks/>
          </p:cNvSpPr>
          <p:nvPr/>
        </p:nvSpPr>
        <p:spPr bwMode="auto">
          <a:xfrm>
            <a:off x="3708400" y="5157788"/>
            <a:ext cx="323850" cy="647700"/>
          </a:xfrm>
          <a:custGeom>
            <a:avLst/>
            <a:gdLst>
              <a:gd name="T0" fmla="*/ 0 w 204"/>
              <a:gd name="T1" fmla="*/ 2147483647 h 408"/>
              <a:gd name="T2" fmla="*/ 2147483647 w 204"/>
              <a:gd name="T3" fmla="*/ 2147483647 h 408"/>
              <a:gd name="T4" fmla="*/ 2147483647 w 204"/>
              <a:gd name="T5" fmla="*/ 0 h 408"/>
              <a:gd name="T6" fmla="*/ 0 60000 65536"/>
              <a:gd name="T7" fmla="*/ 0 60000 65536"/>
              <a:gd name="T8" fmla="*/ 0 60000 65536"/>
              <a:gd name="T9" fmla="*/ 0 w 204"/>
              <a:gd name="T10" fmla="*/ 0 h 408"/>
              <a:gd name="T11" fmla="*/ 204 w 204"/>
              <a:gd name="T12" fmla="*/ 408 h 408"/>
            </a:gdLst>
            <a:ahLst/>
            <a:cxnLst>
              <a:cxn ang="T6">
                <a:pos x="T0" y="T1"/>
              </a:cxn>
              <a:cxn ang="T7">
                <a:pos x="T2" y="T3"/>
              </a:cxn>
              <a:cxn ang="T8">
                <a:pos x="T4" y="T5"/>
              </a:cxn>
            </a:cxnLst>
            <a:rect l="T9" t="T10" r="T11" b="T12"/>
            <a:pathLst>
              <a:path w="204" h="408">
                <a:moveTo>
                  <a:pt x="0" y="408"/>
                </a:moveTo>
                <a:cubicBezTo>
                  <a:pt x="79" y="374"/>
                  <a:pt x="158" y="340"/>
                  <a:pt x="181" y="272"/>
                </a:cubicBezTo>
                <a:cubicBezTo>
                  <a:pt x="204" y="204"/>
                  <a:pt x="143" y="45"/>
                  <a:pt x="136" y="0"/>
                </a:cubicBezTo>
              </a:path>
            </a:pathLst>
          </a:custGeom>
          <a:noFill/>
          <a:ln w="9525">
            <a:solidFill>
              <a:srgbClr val="FF0000"/>
            </a:solidFill>
            <a:round/>
            <a:headEnd/>
            <a:tailEnd type="triangle" w="med" len="med"/>
          </a:ln>
        </p:spPr>
        <p:txBody>
          <a:bodyPr/>
          <a:lstStyle/>
          <a:p>
            <a:endParaRPr lang="en-US"/>
          </a:p>
        </p:txBody>
      </p:sp>
      <p:sp>
        <p:nvSpPr>
          <p:cNvPr id="11306" name="Text Box 50"/>
          <p:cNvSpPr txBox="1">
            <a:spLocks noChangeArrowheads="1"/>
          </p:cNvSpPr>
          <p:nvPr/>
        </p:nvSpPr>
        <p:spPr bwMode="auto">
          <a:xfrm>
            <a:off x="2771775" y="5734050"/>
            <a:ext cx="1800225" cy="1049338"/>
          </a:xfrm>
          <a:prstGeom prst="rect">
            <a:avLst/>
          </a:prstGeom>
          <a:noFill/>
          <a:ln w="9525">
            <a:noFill/>
            <a:miter lim="800000"/>
            <a:headEnd/>
            <a:tailEnd/>
          </a:ln>
        </p:spPr>
        <p:txBody>
          <a:bodyPr>
            <a:spAutoFit/>
          </a:bodyPr>
          <a:lstStyle/>
          <a:p>
            <a:pPr algn="ctr">
              <a:spcBef>
                <a:spcPct val="50000"/>
              </a:spcBef>
            </a:pPr>
            <a:r>
              <a:rPr lang="en-US" sz="1400" b="1"/>
              <a:t>M-ary pulse amplitued modulation </a:t>
            </a:r>
          </a:p>
          <a:p>
            <a:pPr algn="ctr">
              <a:spcBef>
                <a:spcPct val="50000"/>
              </a:spcBef>
            </a:pPr>
            <a:r>
              <a:rPr lang="en-US" sz="1400" b="1"/>
              <a:t>M=4</a:t>
            </a:r>
          </a:p>
        </p:txBody>
      </p:sp>
      <p:sp>
        <p:nvSpPr>
          <p:cNvPr id="11307" name="Text Box 51"/>
          <p:cNvSpPr txBox="1">
            <a:spLocks noChangeArrowheads="1"/>
          </p:cNvSpPr>
          <p:nvPr/>
        </p:nvSpPr>
        <p:spPr bwMode="auto">
          <a:xfrm>
            <a:off x="2195513" y="2133600"/>
            <a:ext cx="1296987" cy="641350"/>
          </a:xfrm>
          <a:prstGeom prst="rect">
            <a:avLst/>
          </a:prstGeom>
          <a:noFill/>
          <a:ln w="9525">
            <a:noFill/>
            <a:miter lim="800000"/>
            <a:headEnd/>
            <a:tailEnd/>
          </a:ln>
        </p:spPr>
        <p:txBody>
          <a:bodyPr>
            <a:spAutoFit/>
          </a:bodyPr>
          <a:lstStyle/>
          <a:p>
            <a:pPr>
              <a:spcBef>
                <a:spcPct val="50000"/>
              </a:spcBef>
            </a:pPr>
            <a:r>
              <a:rPr lang="en-US" dirty="0"/>
              <a:t>2to4 level converter </a:t>
            </a:r>
          </a:p>
        </p:txBody>
      </p:sp>
      <p:sp>
        <p:nvSpPr>
          <p:cNvPr id="11308" name="Text Box 52"/>
          <p:cNvSpPr txBox="1">
            <a:spLocks noChangeArrowheads="1"/>
          </p:cNvSpPr>
          <p:nvPr/>
        </p:nvSpPr>
        <p:spPr bwMode="auto">
          <a:xfrm>
            <a:off x="2268538" y="4797425"/>
            <a:ext cx="1296987" cy="641350"/>
          </a:xfrm>
          <a:prstGeom prst="rect">
            <a:avLst/>
          </a:prstGeom>
          <a:noFill/>
          <a:ln w="9525">
            <a:noFill/>
            <a:miter lim="800000"/>
            <a:headEnd/>
            <a:tailEnd/>
          </a:ln>
        </p:spPr>
        <p:txBody>
          <a:bodyPr>
            <a:spAutoFit/>
          </a:bodyPr>
          <a:lstStyle/>
          <a:p>
            <a:pPr>
              <a:spcBef>
                <a:spcPct val="50000"/>
              </a:spcBef>
            </a:pPr>
            <a:r>
              <a:rPr lang="en-US"/>
              <a:t>2to4 level converter </a:t>
            </a:r>
          </a:p>
        </p:txBody>
      </p:sp>
      <p:sp>
        <p:nvSpPr>
          <p:cNvPr id="11309" name="Text Box 53"/>
          <p:cNvSpPr txBox="1">
            <a:spLocks noChangeArrowheads="1"/>
          </p:cNvSpPr>
          <p:nvPr/>
        </p:nvSpPr>
        <p:spPr bwMode="auto">
          <a:xfrm>
            <a:off x="2843213" y="4292600"/>
            <a:ext cx="431800" cy="366713"/>
          </a:xfrm>
          <a:prstGeom prst="rect">
            <a:avLst/>
          </a:prstGeom>
          <a:noFill/>
          <a:ln w="9525">
            <a:noFill/>
            <a:miter lim="800000"/>
            <a:headEnd/>
            <a:tailEnd/>
          </a:ln>
        </p:spPr>
        <p:txBody>
          <a:bodyPr>
            <a:spAutoFit/>
          </a:bodyPr>
          <a:lstStyle/>
          <a:p>
            <a:pPr>
              <a:spcBef>
                <a:spcPct val="50000"/>
              </a:spcBef>
            </a:pPr>
            <a:r>
              <a:rPr lang="en-US"/>
              <a:t>C</a:t>
            </a:r>
          </a:p>
        </p:txBody>
      </p:sp>
      <p:sp>
        <p:nvSpPr>
          <p:cNvPr id="11310" name="Line 54"/>
          <p:cNvSpPr>
            <a:spLocks noChangeShapeType="1"/>
          </p:cNvSpPr>
          <p:nvPr/>
        </p:nvSpPr>
        <p:spPr bwMode="auto">
          <a:xfrm>
            <a:off x="2916238" y="4292600"/>
            <a:ext cx="215900" cy="0"/>
          </a:xfrm>
          <a:prstGeom prst="line">
            <a:avLst/>
          </a:prstGeom>
          <a:noFill/>
          <a:ln w="38100">
            <a:solidFill>
              <a:schemeClr val="tx1"/>
            </a:solidFill>
            <a:round/>
            <a:headEnd/>
            <a:tailEnd/>
          </a:ln>
        </p:spPr>
        <p:txBody>
          <a:bodyPr/>
          <a:lstStyle/>
          <a:p>
            <a:endParaRPr lang="en-US"/>
          </a:p>
        </p:txBody>
      </p:sp>
      <p:sp>
        <p:nvSpPr>
          <p:cNvPr id="11311" name="Text Box 55"/>
          <p:cNvSpPr txBox="1">
            <a:spLocks noChangeArrowheads="1"/>
          </p:cNvSpPr>
          <p:nvPr/>
        </p:nvSpPr>
        <p:spPr bwMode="auto">
          <a:xfrm>
            <a:off x="2807493" y="3662369"/>
            <a:ext cx="864393" cy="307777"/>
          </a:xfrm>
          <a:prstGeom prst="rect">
            <a:avLst/>
          </a:prstGeom>
          <a:noFill/>
          <a:ln w="9525">
            <a:noFill/>
            <a:miter lim="800000"/>
            <a:headEnd/>
            <a:tailEnd/>
          </a:ln>
        </p:spPr>
        <p:txBody>
          <a:bodyPr wrap="square">
            <a:spAutoFit/>
          </a:bodyPr>
          <a:lstStyle/>
          <a:p>
            <a:pPr>
              <a:spcBef>
                <a:spcPct val="50000"/>
              </a:spcBef>
            </a:pPr>
            <a:r>
              <a:rPr lang="en-US" sz="1400" b="1" dirty="0"/>
              <a:t>Inverter </a:t>
            </a:r>
          </a:p>
        </p:txBody>
      </p:sp>
      <p:sp>
        <p:nvSpPr>
          <p:cNvPr id="11312" name="Text Box 56"/>
          <p:cNvSpPr txBox="1">
            <a:spLocks noChangeArrowheads="1"/>
          </p:cNvSpPr>
          <p:nvPr/>
        </p:nvSpPr>
        <p:spPr bwMode="auto">
          <a:xfrm>
            <a:off x="2771775" y="3141663"/>
            <a:ext cx="431800" cy="366712"/>
          </a:xfrm>
          <a:prstGeom prst="rect">
            <a:avLst/>
          </a:prstGeom>
          <a:noFill/>
          <a:ln w="9525">
            <a:noFill/>
            <a:miter lim="800000"/>
            <a:headEnd/>
            <a:tailEnd/>
          </a:ln>
        </p:spPr>
        <p:txBody>
          <a:bodyPr>
            <a:spAutoFit/>
          </a:bodyPr>
          <a:lstStyle/>
          <a:p>
            <a:pPr>
              <a:spcBef>
                <a:spcPct val="50000"/>
              </a:spcBef>
            </a:pPr>
            <a:r>
              <a:rPr lang="en-US"/>
              <a:t>C</a:t>
            </a:r>
          </a:p>
        </p:txBody>
      </p:sp>
      <p:sp>
        <p:nvSpPr>
          <p:cNvPr id="11313" name="Line 57"/>
          <p:cNvSpPr>
            <a:spLocks noChangeShapeType="1"/>
          </p:cNvSpPr>
          <p:nvPr/>
        </p:nvSpPr>
        <p:spPr bwMode="auto">
          <a:xfrm>
            <a:off x="1187450" y="3500438"/>
            <a:ext cx="0" cy="433387"/>
          </a:xfrm>
          <a:prstGeom prst="line">
            <a:avLst/>
          </a:prstGeom>
          <a:noFill/>
          <a:ln w="9525">
            <a:solidFill>
              <a:schemeClr val="tx1"/>
            </a:solidFill>
            <a:round/>
            <a:headEnd/>
            <a:tailEnd/>
          </a:ln>
        </p:spPr>
        <p:txBody>
          <a:bodyPr/>
          <a:lstStyle/>
          <a:p>
            <a:endParaRPr lang="en-US"/>
          </a:p>
        </p:txBody>
      </p:sp>
      <p:sp>
        <p:nvSpPr>
          <p:cNvPr id="11314" name="Line 58"/>
          <p:cNvSpPr>
            <a:spLocks noChangeShapeType="1"/>
          </p:cNvSpPr>
          <p:nvPr/>
        </p:nvSpPr>
        <p:spPr bwMode="auto">
          <a:xfrm>
            <a:off x="1692275" y="3500438"/>
            <a:ext cx="0" cy="433387"/>
          </a:xfrm>
          <a:prstGeom prst="line">
            <a:avLst/>
          </a:prstGeom>
          <a:noFill/>
          <a:ln w="9525">
            <a:solidFill>
              <a:schemeClr val="tx1"/>
            </a:solidFill>
            <a:round/>
            <a:headEnd/>
            <a:tailEnd/>
          </a:ln>
        </p:spPr>
        <p:txBody>
          <a:bodyPr/>
          <a:lstStyle/>
          <a:p>
            <a:endParaRPr lang="en-US"/>
          </a:p>
        </p:txBody>
      </p:sp>
      <p:sp>
        <p:nvSpPr>
          <p:cNvPr id="11315" name="Text Box 59"/>
          <p:cNvSpPr txBox="1">
            <a:spLocks noChangeArrowheads="1"/>
          </p:cNvSpPr>
          <p:nvPr/>
        </p:nvSpPr>
        <p:spPr bwMode="auto">
          <a:xfrm>
            <a:off x="827088" y="3573463"/>
            <a:ext cx="1368425" cy="366712"/>
          </a:xfrm>
          <a:prstGeom prst="rect">
            <a:avLst/>
          </a:prstGeom>
          <a:noFill/>
          <a:ln w="9525">
            <a:noFill/>
            <a:miter lim="800000"/>
            <a:headEnd/>
            <a:tailEnd/>
          </a:ln>
        </p:spPr>
        <p:txBody>
          <a:bodyPr>
            <a:spAutoFit/>
          </a:bodyPr>
          <a:lstStyle/>
          <a:p>
            <a:pPr>
              <a:spcBef>
                <a:spcPct val="50000"/>
              </a:spcBef>
            </a:pPr>
            <a:r>
              <a:rPr lang="en-US" dirty="0"/>
              <a:t>Q    I       C </a:t>
            </a:r>
          </a:p>
        </p:txBody>
      </p:sp>
      <p:sp>
        <p:nvSpPr>
          <p:cNvPr id="11316" name="Text Box 60"/>
          <p:cNvSpPr txBox="1">
            <a:spLocks noChangeArrowheads="1"/>
          </p:cNvSpPr>
          <p:nvPr/>
        </p:nvSpPr>
        <p:spPr bwMode="auto">
          <a:xfrm>
            <a:off x="827088" y="5157788"/>
            <a:ext cx="13684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Q-channel </a:t>
            </a:r>
          </a:p>
        </p:txBody>
      </p:sp>
      <p:sp>
        <p:nvSpPr>
          <p:cNvPr id="11317" name="Text Box 61"/>
          <p:cNvSpPr txBox="1">
            <a:spLocks noChangeArrowheads="1"/>
          </p:cNvSpPr>
          <p:nvPr/>
        </p:nvSpPr>
        <p:spPr bwMode="auto">
          <a:xfrm>
            <a:off x="1403350" y="2852738"/>
            <a:ext cx="13684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I-channel </a:t>
            </a:r>
          </a:p>
        </p:txBody>
      </p:sp>
      <p:sp>
        <p:nvSpPr>
          <p:cNvPr id="11318" name="Text Box 62"/>
          <p:cNvSpPr txBox="1">
            <a:spLocks noChangeArrowheads="1"/>
          </p:cNvSpPr>
          <p:nvPr/>
        </p:nvSpPr>
        <p:spPr bwMode="auto">
          <a:xfrm>
            <a:off x="2124075" y="3357563"/>
            <a:ext cx="647700" cy="292388"/>
          </a:xfrm>
          <a:prstGeom prst="rect">
            <a:avLst/>
          </a:prstGeom>
          <a:noFill/>
          <a:ln w="9525">
            <a:noFill/>
            <a:miter lim="800000"/>
            <a:headEnd/>
            <a:tailEnd/>
          </a:ln>
        </p:spPr>
        <p:txBody>
          <a:bodyPr>
            <a:spAutoFit/>
          </a:bodyPr>
          <a:lstStyle/>
          <a:p>
            <a:pPr algn="r" rtl="0">
              <a:spcBef>
                <a:spcPct val="50000"/>
              </a:spcBef>
            </a:pPr>
            <a:r>
              <a:rPr lang="en-US" sz="1300" b="1" dirty="0"/>
              <a:t>fb/3 </a:t>
            </a:r>
          </a:p>
        </p:txBody>
      </p:sp>
      <p:sp>
        <p:nvSpPr>
          <p:cNvPr id="11319" name="Text Box 63"/>
          <p:cNvSpPr txBox="1">
            <a:spLocks noChangeArrowheads="1"/>
          </p:cNvSpPr>
          <p:nvPr/>
        </p:nvSpPr>
        <p:spPr bwMode="auto">
          <a:xfrm>
            <a:off x="1116013" y="4724400"/>
            <a:ext cx="720725" cy="366713"/>
          </a:xfrm>
          <a:prstGeom prst="rect">
            <a:avLst/>
          </a:prstGeom>
          <a:noFill/>
          <a:ln w="9525">
            <a:noFill/>
            <a:miter lim="800000"/>
            <a:headEnd/>
            <a:tailEnd/>
          </a:ln>
        </p:spPr>
        <p:txBody>
          <a:bodyPr>
            <a:spAutoFit/>
          </a:bodyPr>
          <a:lstStyle/>
          <a:p>
            <a:pPr>
              <a:spcBef>
                <a:spcPct val="50000"/>
              </a:spcBef>
            </a:pPr>
            <a:r>
              <a:rPr lang="en-US" sz="1400" b="1" dirty="0"/>
              <a:t>fb</a:t>
            </a:r>
            <a:r>
              <a:rPr lang="en-US" dirty="0"/>
              <a:t>/3 </a:t>
            </a:r>
          </a:p>
        </p:txBody>
      </p:sp>
      <p:sp>
        <p:nvSpPr>
          <p:cNvPr id="11320" name="Text Box 64"/>
          <p:cNvSpPr txBox="1">
            <a:spLocks noChangeArrowheads="1"/>
          </p:cNvSpPr>
          <p:nvPr/>
        </p:nvSpPr>
        <p:spPr bwMode="auto">
          <a:xfrm>
            <a:off x="1403350" y="1989138"/>
            <a:ext cx="720725" cy="366712"/>
          </a:xfrm>
          <a:prstGeom prst="rect">
            <a:avLst/>
          </a:prstGeom>
          <a:noFill/>
          <a:ln w="9525">
            <a:noFill/>
            <a:miter lim="800000"/>
            <a:headEnd/>
            <a:tailEnd/>
          </a:ln>
        </p:spPr>
        <p:txBody>
          <a:bodyPr>
            <a:spAutoFit/>
          </a:bodyPr>
          <a:lstStyle/>
          <a:p>
            <a:pPr>
              <a:spcBef>
                <a:spcPct val="50000"/>
              </a:spcBef>
            </a:pPr>
            <a:r>
              <a:rPr lang="en-US" sz="1400" b="1" dirty="0"/>
              <a:t>fb</a:t>
            </a:r>
            <a:r>
              <a:rPr lang="en-US" dirty="0"/>
              <a:t>/3 </a:t>
            </a:r>
          </a:p>
        </p:txBody>
      </p:sp>
      <p:sp>
        <p:nvSpPr>
          <p:cNvPr id="11321" name="Text Box 65"/>
          <p:cNvSpPr txBox="1">
            <a:spLocks noChangeArrowheads="1"/>
          </p:cNvSpPr>
          <p:nvPr/>
        </p:nvSpPr>
        <p:spPr bwMode="auto">
          <a:xfrm>
            <a:off x="0" y="3068638"/>
            <a:ext cx="755650" cy="641350"/>
          </a:xfrm>
          <a:prstGeom prst="rect">
            <a:avLst/>
          </a:prstGeom>
          <a:noFill/>
          <a:ln w="9525">
            <a:noFill/>
            <a:miter lim="800000"/>
            <a:headEnd/>
            <a:tailEnd/>
          </a:ln>
        </p:spPr>
        <p:txBody>
          <a:bodyPr>
            <a:spAutoFit/>
          </a:bodyPr>
          <a:lstStyle/>
          <a:p>
            <a:pPr algn="ctr">
              <a:spcBef>
                <a:spcPct val="50000"/>
              </a:spcBef>
            </a:pPr>
            <a:r>
              <a:rPr lang="en-US" dirty="0"/>
              <a:t>Input f</a:t>
            </a:r>
            <a:r>
              <a:rPr lang="en-US" sz="1400" b="1" dirty="0"/>
              <a:t>b</a:t>
            </a:r>
            <a:r>
              <a:rPr lang="en-US" dirty="0"/>
              <a:t> </a:t>
            </a:r>
          </a:p>
        </p:txBody>
      </p:sp>
      <p:sp>
        <p:nvSpPr>
          <p:cNvPr id="11322" name="Freeform 67"/>
          <p:cNvSpPr>
            <a:spLocks/>
          </p:cNvSpPr>
          <p:nvPr/>
        </p:nvSpPr>
        <p:spPr bwMode="auto">
          <a:xfrm>
            <a:off x="2411413" y="1412875"/>
            <a:ext cx="1655762" cy="1152525"/>
          </a:xfrm>
          <a:custGeom>
            <a:avLst/>
            <a:gdLst>
              <a:gd name="T0" fmla="*/ 2147483647 w 1043"/>
              <a:gd name="T1" fmla="*/ 2147483647 h 726"/>
              <a:gd name="T2" fmla="*/ 2147483647 w 1043"/>
              <a:gd name="T3" fmla="*/ 2147483647 h 726"/>
              <a:gd name="T4" fmla="*/ 0 w 1043"/>
              <a:gd name="T5" fmla="*/ 0 h 726"/>
              <a:gd name="T6" fmla="*/ 0 60000 65536"/>
              <a:gd name="T7" fmla="*/ 0 60000 65536"/>
              <a:gd name="T8" fmla="*/ 0 60000 65536"/>
              <a:gd name="T9" fmla="*/ 0 w 1043"/>
              <a:gd name="T10" fmla="*/ 0 h 726"/>
              <a:gd name="T11" fmla="*/ 1043 w 1043"/>
              <a:gd name="T12" fmla="*/ 726 h 726"/>
            </a:gdLst>
            <a:ahLst/>
            <a:cxnLst>
              <a:cxn ang="T6">
                <a:pos x="T0" y="T1"/>
              </a:cxn>
              <a:cxn ang="T7">
                <a:pos x="T2" y="T3"/>
              </a:cxn>
              <a:cxn ang="T8">
                <a:pos x="T4" y="T5"/>
              </a:cxn>
            </a:cxnLst>
            <a:rect l="T9" t="T10" r="T11" b="T12"/>
            <a:pathLst>
              <a:path w="1043" h="726">
                <a:moveTo>
                  <a:pt x="1043" y="726"/>
                </a:moveTo>
                <a:cubicBezTo>
                  <a:pt x="971" y="514"/>
                  <a:pt x="899" y="303"/>
                  <a:pt x="725" y="182"/>
                </a:cubicBezTo>
                <a:cubicBezTo>
                  <a:pt x="551" y="61"/>
                  <a:pt x="275" y="30"/>
                  <a:pt x="0" y="0"/>
                </a:cubicBezTo>
              </a:path>
            </a:pathLst>
          </a:custGeom>
          <a:noFill/>
          <a:ln w="9525">
            <a:solidFill>
              <a:srgbClr val="FF0000"/>
            </a:solidFill>
            <a:round/>
            <a:headEnd/>
            <a:tailEnd type="triangle" w="med" len="med"/>
          </a:ln>
        </p:spPr>
        <p:txBody>
          <a:bodyPr/>
          <a:lstStyle/>
          <a:p>
            <a:endParaRPr lang="en-US"/>
          </a:p>
        </p:txBody>
      </p:sp>
      <p:sp>
        <p:nvSpPr>
          <p:cNvPr id="11323" name="Line 68"/>
          <p:cNvSpPr>
            <a:spLocks noChangeShapeType="1"/>
          </p:cNvSpPr>
          <p:nvPr/>
        </p:nvSpPr>
        <p:spPr bwMode="auto">
          <a:xfrm>
            <a:off x="1116013" y="476250"/>
            <a:ext cx="0" cy="1439863"/>
          </a:xfrm>
          <a:prstGeom prst="line">
            <a:avLst/>
          </a:prstGeom>
          <a:noFill/>
          <a:ln w="9525">
            <a:solidFill>
              <a:schemeClr val="tx1"/>
            </a:solidFill>
            <a:round/>
            <a:headEnd/>
            <a:tailEnd/>
          </a:ln>
        </p:spPr>
        <p:txBody>
          <a:bodyPr/>
          <a:lstStyle/>
          <a:p>
            <a:endParaRPr lang="en-US"/>
          </a:p>
        </p:txBody>
      </p:sp>
      <p:sp>
        <p:nvSpPr>
          <p:cNvPr id="11324" name="Line 69"/>
          <p:cNvSpPr>
            <a:spLocks noChangeShapeType="1"/>
          </p:cNvSpPr>
          <p:nvPr/>
        </p:nvSpPr>
        <p:spPr bwMode="auto">
          <a:xfrm>
            <a:off x="323850" y="1125538"/>
            <a:ext cx="1727200" cy="0"/>
          </a:xfrm>
          <a:prstGeom prst="line">
            <a:avLst/>
          </a:prstGeom>
          <a:noFill/>
          <a:ln w="9525">
            <a:solidFill>
              <a:schemeClr val="tx1"/>
            </a:solidFill>
            <a:round/>
            <a:headEnd/>
            <a:tailEnd/>
          </a:ln>
        </p:spPr>
        <p:txBody>
          <a:bodyPr/>
          <a:lstStyle/>
          <a:p>
            <a:endParaRPr lang="en-US"/>
          </a:p>
        </p:txBody>
      </p:sp>
      <p:sp>
        <p:nvSpPr>
          <p:cNvPr id="11325" name="Line 70"/>
          <p:cNvSpPr>
            <a:spLocks noChangeShapeType="1"/>
          </p:cNvSpPr>
          <p:nvPr/>
        </p:nvSpPr>
        <p:spPr bwMode="auto">
          <a:xfrm>
            <a:off x="1116013" y="981075"/>
            <a:ext cx="0" cy="287338"/>
          </a:xfrm>
          <a:prstGeom prst="line">
            <a:avLst/>
          </a:prstGeom>
          <a:noFill/>
          <a:ln w="28575">
            <a:solidFill>
              <a:srgbClr val="FF0000"/>
            </a:solidFill>
            <a:round/>
            <a:headEnd/>
            <a:tailEnd/>
          </a:ln>
        </p:spPr>
        <p:txBody>
          <a:bodyPr/>
          <a:lstStyle/>
          <a:p>
            <a:endParaRPr lang="en-US"/>
          </a:p>
        </p:txBody>
      </p:sp>
      <p:sp>
        <p:nvSpPr>
          <p:cNvPr id="11326" name="Line 71"/>
          <p:cNvSpPr>
            <a:spLocks noChangeShapeType="1"/>
          </p:cNvSpPr>
          <p:nvPr/>
        </p:nvSpPr>
        <p:spPr bwMode="auto">
          <a:xfrm>
            <a:off x="1116013" y="981075"/>
            <a:ext cx="287337" cy="0"/>
          </a:xfrm>
          <a:prstGeom prst="line">
            <a:avLst/>
          </a:prstGeom>
          <a:noFill/>
          <a:ln w="28575">
            <a:solidFill>
              <a:srgbClr val="FF0000"/>
            </a:solidFill>
            <a:round/>
            <a:headEnd/>
            <a:tailEnd/>
          </a:ln>
        </p:spPr>
        <p:txBody>
          <a:bodyPr/>
          <a:lstStyle/>
          <a:p>
            <a:endParaRPr lang="en-US"/>
          </a:p>
        </p:txBody>
      </p:sp>
      <p:sp>
        <p:nvSpPr>
          <p:cNvPr id="11327" name="Line 72"/>
          <p:cNvSpPr>
            <a:spLocks noChangeShapeType="1"/>
          </p:cNvSpPr>
          <p:nvPr/>
        </p:nvSpPr>
        <p:spPr bwMode="auto">
          <a:xfrm flipV="1">
            <a:off x="1403350" y="692150"/>
            <a:ext cx="0" cy="288925"/>
          </a:xfrm>
          <a:prstGeom prst="line">
            <a:avLst/>
          </a:prstGeom>
          <a:noFill/>
          <a:ln w="28575">
            <a:solidFill>
              <a:srgbClr val="FF0000"/>
            </a:solidFill>
            <a:round/>
            <a:headEnd/>
            <a:tailEnd/>
          </a:ln>
        </p:spPr>
        <p:txBody>
          <a:bodyPr/>
          <a:lstStyle/>
          <a:p>
            <a:endParaRPr lang="en-US"/>
          </a:p>
        </p:txBody>
      </p:sp>
      <p:sp>
        <p:nvSpPr>
          <p:cNvPr id="11328" name="Line 73"/>
          <p:cNvSpPr>
            <a:spLocks noChangeShapeType="1"/>
          </p:cNvSpPr>
          <p:nvPr/>
        </p:nvSpPr>
        <p:spPr bwMode="auto">
          <a:xfrm>
            <a:off x="1403350" y="692150"/>
            <a:ext cx="288925" cy="0"/>
          </a:xfrm>
          <a:prstGeom prst="line">
            <a:avLst/>
          </a:prstGeom>
          <a:noFill/>
          <a:ln w="28575">
            <a:solidFill>
              <a:srgbClr val="FF0000"/>
            </a:solidFill>
            <a:round/>
            <a:headEnd/>
            <a:tailEnd/>
          </a:ln>
        </p:spPr>
        <p:txBody>
          <a:bodyPr/>
          <a:lstStyle/>
          <a:p>
            <a:endParaRPr lang="en-US"/>
          </a:p>
        </p:txBody>
      </p:sp>
      <p:sp>
        <p:nvSpPr>
          <p:cNvPr id="11329" name="Line 74"/>
          <p:cNvSpPr>
            <a:spLocks noChangeShapeType="1"/>
          </p:cNvSpPr>
          <p:nvPr/>
        </p:nvSpPr>
        <p:spPr bwMode="auto">
          <a:xfrm flipH="1">
            <a:off x="827088" y="1268413"/>
            <a:ext cx="288925" cy="0"/>
          </a:xfrm>
          <a:prstGeom prst="line">
            <a:avLst/>
          </a:prstGeom>
          <a:noFill/>
          <a:ln w="28575">
            <a:solidFill>
              <a:srgbClr val="FF0000"/>
            </a:solidFill>
            <a:round/>
            <a:headEnd/>
            <a:tailEnd/>
          </a:ln>
        </p:spPr>
        <p:txBody>
          <a:bodyPr/>
          <a:lstStyle/>
          <a:p>
            <a:endParaRPr lang="en-US"/>
          </a:p>
        </p:txBody>
      </p:sp>
      <p:sp>
        <p:nvSpPr>
          <p:cNvPr id="11330" name="Line 75"/>
          <p:cNvSpPr>
            <a:spLocks noChangeShapeType="1"/>
          </p:cNvSpPr>
          <p:nvPr/>
        </p:nvSpPr>
        <p:spPr bwMode="auto">
          <a:xfrm>
            <a:off x="827088" y="1268413"/>
            <a:ext cx="0" cy="288925"/>
          </a:xfrm>
          <a:prstGeom prst="line">
            <a:avLst/>
          </a:prstGeom>
          <a:noFill/>
          <a:ln w="28575">
            <a:solidFill>
              <a:srgbClr val="FF0000"/>
            </a:solidFill>
            <a:round/>
            <a:headEnd/>
            <a:tailEnd/>
          </a:ln>
        </p:spPr>
        <p:txBody>
          <a:bodyPr/>
          <a:lstStyle/>
          <a:p>
            <a:endParaRPr lang="en-US"/>
          </a:p>
        </p:txBody>
      </p:sp>
      <p:sp>
        <p:nvSpPr>
          <p:cNvPr id="11331" name="Line 76"/>
          <p:cNvSpPr>
            <a:spLocks noChangeShapeType="1"/>
          </p:cNvSpPr>
          <p:nvPr/>
        </p:nvSpPr>
        <p:spPr bwMode="auto">
          <a:xfrm flipH="1">
            <a:off x="611188" y="1557338"/>
            <a:ext cx="215900" cy="0"/>
          </a:xfrm>
          <a:prstGeom prst="line">
            <a:avLst/>
          </a:prstGeom>
          <a:noFill/>
          <a:ln w="28575">
            <a:solidFill>
              <a:srgbClr val="FF0000"/>
            </a:solidFill>
            <a:round/>
            <a:headEnd/>
            <a:tailEnd/>
          </a:ln>
        </p:spPr>
        <p:txBody>
          <a:bodyPr/>
          <a:lstStyle/>
          <a:p>
            <a:endParaRPr lang="en-US"/>
          </a:p>
        </p:txBody>
      </p:sp>
      <p:sp>
        <p:nvSpPr>
          <p:cNvPr id="11332" name="Text Box 77"/>
          <p:cNvSpPr txBox="1">
            <a:spLocks noChangeArrowheads="1"/>
          </p:cNvSpPr>
          <p:nvPr/>
        </p:nvSpPr>
        <p:spPr bwMode="auto">
          <a:xfrm>
            <a:off x="323850" y="549275"/>
            <a:ext cx="1800225" cy="366713"/>
          </a:xfrm>
          <a:prstGeom prst="rect">
            <a:avLst/>
          </a:prstGeom>
          <a:noFill/>
          <a:ln w="9525">
            <a:noFill/>
            <a:miter lim="800000"/>
            <a:headEnd/>
            <a:tailEnd/>
          </a:ln>
        </p:spPr>
        <p:txBody>
          <a:bodyPr>
            <a:spAutoFit/>
          </a:bodyPr>
          <a:lstStyle/>
          <a:p>
            <a:pPr>
              <a:spcBef>
                <a:spcPct val="50000"/>
              </a:spcBef>
            </a:pPr>
            <a:endParaRPr lang="en-US"/>
          </a:p>
        </p:txBody>
      </p:sp>
      <p:sp>
        <p:nvSpPr>
          <p:cNvPr id="11333" name="Text Box 79"/>
          <p:cNvSpPr txBox="1">
            <a:spLocks noChangeArrowheads="1"/>
          </p:cNvSpPr>
          <p:nvPr/>
        </p:nvSpPr>
        <p:spPr bwMode="auto">
          <a:xfrm>
            <a:off x="323850" y="549275"/>
            <a:ext cx="3095625" cy="1277273"/>
          </a:xfrm>
          <a:prstGeom prst="rect">
            <a:avLst/>
          </a:prstGeom>
          <a:noFill/>
          <a:ln w="9525">
            <a:noFill/>
            <a:miter lim="800000"/>
            <a:headEnd/>
            <a:tailEnd/>
          </a:ln>
        </p:spPr>
        <p:txBody>
          <a:bodyPr wrap="square">
            <a:spAutoFit/>
          </a:bodyPr>
          <a:lstStyle/>
          <a:p>
            <a:pPr>
              <a:spcBef>
                <a:spcPct val="50000"/>
              </a:spcBef>
            </a:pPr>
            <a:r>
              <a:rPr lang="en-US" sz="1400" b="1" dirty="0"/>
              <a:t>                                  +1.307</a:t>
            </a:r>
          </a:p>
          <a:p>
            <a:pPr>
              <a:spcBef>
                <a:spcPct val="50000"/>
              </a:spcBef>
            </a:pPr>
            <a:r>
              <a:rPr lang="en-US" sz="1400" b="1" dirty="0"/>
              <a:t>                            +0.541</a:t>
            </a:r>
          </a:p>
          <a:p>
            <a:pPr>
              <a:spcBef>
                <a:spcPct val="50000"/>
              </a:spcBef>
            </a:pPr>
            <a:r>
              <a:rPr lang="en-US" sz="1400" b="1" dirty="0"/>
              <a:t>                    - 0.541</a:t>
            </a:r>
          </a:p>
          <a:p>
            <a:pPr>
              <a:spcBef>
                <a:spcPct val="50000"/>
              </a:spcBef>
            </a:pPr>
            <a:r>
              <a:rPr lang="en-US" sz="1400" b="1" dirty="0"/>
              <a:t>         -1.307</a:t>
            </a:r>
          </a:p>
        </p:txBody>
      </p:sp>
      <p:sp>
        <p:nvSpPr>
          <p:cNvPr id="11334" name="Text Box 80"/>
          <p:cNvSpPr txBox="1">
            <a:spLocks noChangeArrowheads="1"/>
          </p:cNvSpPr>
          <p:nvPr/>
        </p:nvSpPr>
        <p:spPr bwMode="auto">
          <a:xfrm>
            <a:off x="2484438" y="333375"/>
            <a:ext cx="1511300" cy="404813"/>
          </a:xfrm>
          <a:prstGeom prst="rect">
            <a:avLst/>
          </a:prstGeom>
          <a:noFill/>
          <a:ln w="38100">
            <a:solidFill>
              <a:schemeClr val="tx1"/>
            </a:solidFill>
            <a:miter lim="800000"/>
            <a:headEnd/>
            <a:tailEnd/>
          </a:ln>
        </p:spPr>
        <p:txBody>
          <a:bodyPr>
            <a:spAutoFit/>
          </a:bodyPr>
          <a:lstStyle/>
          <a:p>
            <a:pPr algn="ctr">
              <a:spcBef>
                <a:spcPct val="50000"/>
              </a:spcBef>
            </a:pPr>
            <a:r>
              <a:rPr lang="en-US" dirty="0">
                <a:solidFill>
                  <a:srgbClr val="006600"/>
                </a:solidFill>
              </a:rPr>
              <a:t>PAM levels </a:t>
            </a:r>
          </a:p>
        </p:txBody>
      </p:sp>
      <p:pic>
        <p:nvPicPr>
          <p:cNvPr id="2" name="Picture 1">
            <a:extLst>
              <a:ext uri="{FF2B5EF4-FFF2-40B4-BE49-F238E27FC236}">
                <a16:creationId xmlns:a16="http://schemas.microsoft.com/office/drawing/2014/main" id="{5A6AE34A-E55F-4149-902F-A8649CE884FB}"/>
              </a:ext>
            </a:extLst>
          </p:cNvPr>
          <p:cNvPicPr>
            <a:picLocks noChangeAspect="1"/>
          </p:cNvPicPr>
          <p:nvPr/>
        </p:nvPicPr>
        <p:blipFill>
          <a:blip r:embed="rId2"/>
          <a:stretch>
            <a:fillRect/>
          </a:stretch>
        </p:blipFill>
        <p:spPr>
          <a:xfrm>
            <a:off x="4476091" y="143607"/>
            <a:ext cx="4142754" cy="1780444"/>
          </a:xfrm>
          <a:prstGeom prst="rect">
            <a:avLst/>
          </a:prstGeom>
        </p:spPr>
      </p:pic>
      <p:sp>
        <p:nvSpPr>
          <p:cNvPr id="3" name="Slide Number Placeholder 2">
            <a:extLst>
              <a:ext uri="{FF2B5EF4-FFF2-40B4-BE49-F238E27FC236}">
                <a16:creationId xmlns:a16="http://schemas.microsoft.com/office/drawing/2014/main" id="{71A44E8B-0461-41FD-886C-DF35D6780478}"/>
              </a:ext>
            </a:extLst>
          </p:cNvPr>
          <p:cNvSpPr>
            <a:spLocks noGrp="1"/>
          </p:cNvSpPr>
          <p:nvPr>
            <p:ph type="sldNum" sz="quarter" idx="12"/>
          </p:nvPr>
        </p:nvSpPr>
        <p:spPr/>
        <p:txBody>
          <a:bodyPr/>
          <a:lstStyle/>
          <a:p>
            <a:fld id="{B0D5A9A6-B89F-4EA0-AC06-CD245DF48C16}" type="slidenum">
              <a:rPr lang="en-US" smtClean="0"/>
              <a:pPr/>
              <a:t>26</a:t>
            </a:fld>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4"/>
          <p:cNvSpPr txBox="1">
            <a:spLocks noChangeArrowheads="1"/>
          </p:cNvSpPr>
          <p:nvPr/>
        </p:nvSpPr>
        <p:spPr bwMode="auto">
          <a:xfrm>
            <a:off x="2411413" y="404813"/>
            <a:ext cx="4248150" cy="430887"/>
          </a:xfrm>
          <a:prstGeom prst="rect">
            <a:avLst/>
          </a:prstGeom>
          <a:noFill/>
          <a:ln w="28575">
            <a:solidFill>
              <a:srgbClr val="660066"/>
            </a:solidFill>
            <a:miter lim="800000"/>
            <a:headEnd/>
            <a:tailEnd/>
          </a:ln>
        </p:spPr>
        <p:txBody>
          <a:bodyPr>
            <a:spAutoFit/>
          </a:bodyPr>
          <a:lstStyle/>
          <a:p>
            <a:pPr algn="ctr" rtl="0">
              <a:spcBef>
                <a:spcPct val="50000"/>
              </a:spcBef>
            </a:pPr>
            <a:r>
              <a:rPr lang="en-US" sz="2200" dirty="0">
                <a:solidFill>
                  <a:srgbClr val="CC0099"/>
                </a:solidFill>
                <a:latin typeface="Comic Sans MS" pitchFamily="66" charset="0"/>
              </a:rPr>
              <a:t>8- PSK  (M- </a:t>
            </a:r>
            <a:r>
              <a:rPr lang="en-US" sz="2200" dirty="0" err="1">
                <a:solidFill>
                  <a:srgbClr val="CC0099"/>
                </a:solidFill>
                <a:latin typeface="Comic Sans MS" pitchFamily="66" charset="0"/>
              </a:rPr>
              <a:t>ary</a:t>
            </a:r>
            <a:r>
              <a:rPr lang="en-US" sz="2200" dirty="0">
                <a:solidFill>
                  <a:srgbClr val="CC0099"/>
                </a:solidFill>
                <a:latin typeface="Comic Sans MS" pitchFamily="66" charset="0"/>
              </a:rPr>
              <a:t>      M = 8 ) </a:t>
            </a:r>
          </a:p>
        </p:txBody>
      </p:sp>
      <p:sp>
        <p:nvSpPr>
          <p:cNvPr id="9219" name="Text Box 5"/>
          <p:cNvSpPr txBox="1">
            <a:spLocks noChangeArrowheads="1"/>
          </p:cNvSpPr>
          <p:nvPr/>
        </p:nvSpPr>
        <p:spPr bwMode="auto">
          <a:xfrm>
            <a:off x="395288" y="951283"/>
            <a:ext cx="7777162" cy="4524315"/>
          </a:xfrm>
          <a:prstGeom prst="rect">
            <a:avLst/>
          </a:prstGeom>
          <a:noFill/>
          <a:ln w="9525">
            <a:noFill/>
            <a:miter lim="800000"/>
            <a:headEnd/>
            <a:tailEnd/>
          </a:ln>
        </p:spPr>
        <p:txBody>
          <a:bodyPr>
            <a:spAutoFit/>
          </a:bodyPr>
          <a:lstStyle/>
          <a:p>
            <a:pPr>
              <a:spcBef>
                <a:spcPct val="50000"/>
              </a:spcBef>
            </a:pPr>
            <a:r>
              <a:rPr lang="en-US" dirty="0">
                <a:latin typeface="Comic Sans MS" pitchFamily="66" charset="0"/>
                <a:cs typeface="Arabic Typesetting" pitchFamily="66" charset="-78"/>
              </a:rPr>
              <a:t> 8 = 2 ^ 3   the incoming bits are grouped into 3 bits (</a:t>
            </a:r>
            <a:r>
              <a:rPr lang="en-US" dirty="0" err="1">
                <a:latin typeface="Comic Sans MS" pitchFamily="66" charset="0"/>
                <a:cs typeface="Arabic Typesetting" pitchFamily="66" charset="-78"/>
              </a:rPr>
              <a:t>tribit</a:t>
            </a:r>
            <a:r>
              <a:rPr lang="en-US" dirty="0">
                <a:latin typeface="Comic Sans MS" pitchFamily="66" charset="0"/>
                <a:cs typeface="Arabic Typesetting" pitchFamily="66" charset="-78"/>
              </a:rPr>
              <a:t>) .</a:t>
            </a:r>
          </a:p>
          <a:p>
            <a:pPr>
              <a:spcBef>
                <a:spcPct val="50000"/>
              </a:spcBef>
            </a:pPr>
            <a:endParaRPr lang="en-US" dirty="0">
              <a:latin typeface="Comic Sans MS" pitchFamily="66" charset="0"/>
              <a:cs typeface="Arabic Typesetting" pitchFamily="66" charset="-78"/>
            </a:endParaRPr>
          </a:p>
          <a:p>
            <a:pPr>
              <a:spcBef>
                <a:spcPct val="50000"/>
              </a:spcBef>
            </a:pPr>
            <a:endParaRPr lang="en-US" dirty="0">
              <a:latin typeface="Comic Sans MS" pitchFamily="66" charset="0"/>
              <a:cs typeface="Arabic Typesetting" pitchFamily="66" charset="-78"/>
            </a:endParaRPr>
          </a:p>
          <a:p>
            <a:pPr>
              <a:spcBef>
                <a:spcPct val="50000"/>
              </a:spcBef>
            </a:pPr>
            <a:endParaRPr lang="en-US" dirty="0">
              <a:latin typeface="Comic Sans MS" pitchFamily="66" charset="0"/>
              <a:cs typeface="Arabic Typesetting" pitchFamily="66" charset="-78"/>
            </a:endParaRPr>
          </a:p>
          <a:p>
            <a:pPr>
              <a:spcBef>
                <a:spcPct val="50000"/>
              </a:spcBef>
            </a:pPr>
            <a:endParaRPr lang="en-US" dirty="0">
              <a:latin typeface="Comic Sans MS" pitchFamily="66" charset="0"/>
              <a:cs typeface="Arabic Typesetting" pitchFamily="66" charset="-78"/>
            </a:endParaRPr>
          </a:p>
          <a:p>
            <a:pPr>
              <a:spcBef>
                <a:spcPct val="50000"/>
              </a:spcBef>
            </a:pPr>
            <a:endParaRPr lang="en-US" dirty="0">
              <a:latin typeface="Comic Sans MS" pitchFamily="66" charset="0"/>
              <a:cs typeface="Arabic Typesetting" pitchFamily="66" charset="-78"/>
            </a:endParaRPr>
          </a:p>
          <a:p>
            <a:pPr>
              <a:spcBef>
                <a:spcPct val="50000"/>
              </a:spcBef>
            </a:pPr>
            <a:endParaRPr lang="en-US" dirty="0">
              <a:latin typeface="Comic Sans MS" pitchFamily="66" charset="0"/>
              <a:cs typeface="Arabic Typesetting" pitchFamily="66" charset="-78"/>
            </a:endParaRPr>
          </a:p>
          <a:p>
            <a:pPr>
              <a:spcBef>
                <a:spcPct val="50000"/>
              </a:spcBef>
            </a:pPr>
            <a:endParaRPr lang="en-US" dirty="0">
              <a:latin typeface="Comic Sans MS" pitchFamily="66" charset="0"/>
              <a:cs typeface="Arabic Typesetting" pitchFamily="66" charset="-78"/>
            </a:endParaRPr>
          </a:p>
          <a:p>
            <a:pPr>
              <a:spcBef>
                <a:spcPct val="50000"/>
              </a:spcBef>
            </a:pPr>
            <a:r>
              <a:rPr lang="en-US" dirty="0">
                <a:latin typeface="Comic Sans MS" pitchFamily="66" charset="0"/>
                <a:cs typeface="Arabic Typesetting" pitchFamily="66" charset="-78"/>
              </a:rPr>
              <a:t>I =In-phase channel .</a:t>
            </a:r>
          </a:p>
          <a:p>
            <a:pPr>
              <a:spcBef>
                <a:spcPct val="50000"/>
              </a:spcBef>
            </a:pPr>
            <a:r>
              <a:rPr lang="en-US" dirty="0">
                <a:latin typeface="Comic Sans MS" pitchFamily="66" charset="0"/>
                <a:cs typeface="Arabic Typesetting" pitchFamily="66" charset="-78"/>
              </a:rPr>
              <a:t>Q =in- quadrature channel .</a:t>
            </a:r>
          </a:p>
          <a:p>
            <a:pPr>
              <a:spcBef>
                <a:spcPct val="50000"/>
              </a:spcBef>
            </a:pPr>
            <a:r>
              <a:rPr lang="en-US" dirty="0">
                <a:latin typeface="Comic Sans MS" pitchFamily="66" charset="0"/>
                <a:cs typeface="Arabic Typesetting" pitchFamily="66" charset="-78"/>
              </a:rPr>
              <a:t>C = control channel .</a:t>
            </a:r>
          </a:p>
        </p:txBody>
      </p:sp>
      <p:sp>
        <p:nvSpPr>
          <p:cNvPr id="9220" name="Rectangle 6"/>
          <p:cNvSpPr>
            <a:spLocks noChangeArrowheads="1"/>
          </p:cNvSpPr>
          <p:nvPr/>
        </p:nvSpPr>
        <p:spPr bwMode="auto">
          <a:xfrm>
            <a:off x="2051050" y="2636838"/>
            <a:ext cx="1871663" cy="576262"/>
          </a:xfrm>
          <a:prstGeom prst="rect">
            <a:avLst/>
          </a:prstGeom>
          <a:solidFill>
            <a:srgbClr val="CC99FF"/>
          </a:solidFill>
          <a:ln w="28575">
            <a:solidFill>
              <a:srgbClr val="660066"/>
            </a:solidFill>
            <a:miter lim="800000"/>
            <a:headEnd/>
            <a:tailEnd/>
          </a:ln>
        </p:spPr>
        <p:txBody>
          <a:bodyPr wrap="none" anchor="ctr"/>
          <a:lstStyle/>
          <a:p>
            <a:endParaRPr lang="en-US"/>
          </a:p>
        </p:txBody>
      </p:sp>
      <p:sp>
        <p:nvSpPr>
          <p:cNvPr id="9221" name="Line 7"/>
          <p:cNvSpPr>
            <a:spLocks noChangeShapeType="1"/>
          </p:cNvSpPr>
          <p:nvPr/>
        </p:nvSpPr>
        <p:spPr bwMode="auto">
          <a:xfrm>
            <a:off x="3276600" y="2636838"/>
            <a:ext cx="0" cy="576262"/>
          </a:xfrm>
          <a:prstGeom prst="line">
            <a:avLst/>
          </a:prstGeom>
          <a:noFill/>
          <a:ln w="28575">
            <a:solidFill>
              <a:srgbClr val="660066"/>
            </a:solidFill>
            <a:round/>
            <a:headEnd/>
            <a:tailEnd/>
          </a:ln>
        </p:spPr>
        <p:txBody>
          <a:bodyPr/>
          <a:lstStyle/>
          <a:p>
            <a:endParaRPr lang="en-US"/>
          </a:p>
        </p:txBody>
      </p:sp>
      <p:sp>
        <p:nvSpPr>
          <p:cNvPr id="9222" name="Line 8"/>
          <p:cNvSpPr>
            <a:spLocks noChangeShapeType="1"/>
          </p:cNvSpPr>
          <p:nvPr/>
        </p:nvSpPr>
        <p:spPr bwMode="auto">
          <a:xfrm>
            <a:off x="2627313" y="2636838"/>
            <a:ext cx="0" cy="576262"/>
          </a:xfrm>
          <a:prstGeom prst="line">
            <a:avLst/>
          </a:prstGeom>
          <a:noFill/>
          <a:ln w="28575">
            <a:solidFill>
              <a:srgbClr val="660066"/>
            </a:solidFill>
            <a:round/>
            <a:headEnd/>
            <a:tailEnd/>
          </a:ln>
        </p:spPr>
        <p:txBody>
          <a:bodyPr/>
          <a:lstStyle/>
          <a:p>
            <a:endParaRPr lang="en-US"/>
          </a:p>
        </p:txBody>
      </p:sp>
      <p:sp>
        <p:nvSpPr>
          <p:cNvPr id="9223" name="Line 9"/>
          <p:cNvSpPr>
            <a:spLocks noChangeShapeType="1"/>
          </p:cNvSpPr>
          <p:nvPr/>
        </p:nvSpPr>
        <p:spPr bwMode="auto">
          <a:xfrm>
            <a:off x="1116013" y="2924175"/>
            <a:ext cx="935037" cy="0"/>
          </a:xfrm>
          <a:prstGeom prst="line">
            <a:avLst/>
          </a:prstGeom>
          <a:noFill/>
          <a:ln w="28575">
            <a:solidFill>
              <a:srgbClr val="660066"/>
            </a:solidFill>
            <a:round/>
            <a:headEnd/>
            <a:tailEnd type="triangle" w="med" len="med"/>
          </a:ln>
        </p:spPr>
        <p:txBody>
          <a:bodyPr/>
          <a:lstStyle/>
          <a:p>
            <a:endParaRPr lang="en-US"/>
          </a:p>
        </p:txBody>
      </p:sp>
      <p:sp>
        <p:nvSpPr>
          <p:cNvPr id="9224" name="Line 10"/>
          <p:cNvSpPr>
            <a:spLocks noChangeShapeType="1"/>
          </p:cNvSpPr>
          <p:nvPr/>
        </p:nvSpPr>
        <p:spPr bwMode="auto">
          <a:xfrm>
            <a:off x="2339975" y="3213100"/>
            <a:ext cx="0" cy="1008063"/>
          </a:xfrm>
          <a:prstGeom prst="line">
            <a:avLst/>
          </a:prstGeom>
          <a:noFill/>
          <a:ln w="28575">
            <a:solidFill>
              <a:srgbClr val="660066"/>
            </a:solidFill>
            <a:round/>
            <a:headEnd/>
            <a:tailEnd/>
          </a:ln>
        </p:spPr>
        <p:txBody>
          <a:bodyPr/>
          <a:lstStyle/>
          <a:p>
            <a:endParaRPr lang="en-US"/>
          </a:p>
        </p:txBody>
      </p:sp>
      <p:sp>
        <p:nvSpPr>
          <p:cNvPr id="9225" name="Line 11"/>
          <p:cNvSpPr>
            <a:spLocks noChangeShapeType="1"/>
          </p:cNvSpPr>
          <p:nvPr/>
        </p:nvSpPr>
        <p:spPr bwMode="auto">
          <a:xfrm>
            <a:off x="2339975" y="4221163"/>
            <a:ext cx="3600450" cy="0"/>
          </a:xfrm>
          <a:prstGeom prst="line">
            <a:avLst/>
          </a:prstGeom>
          <a:noFill/>
          <a:ln w="28575">
            <a:solidFill>
              <a:srgbClr val="660066"/>
            </a:solidFill>
            <a:round/>
            <a:headEnd/>
            <a:tailEnd/>
          </a:ln>
        </p:spPr>
        <p:txBody>
          <a:bodyPr/>
          <a:lstStyle/>
          <a:p>
            <a:endParaRPr lang="en-US"/>
          </a:p>
        </p:txBody>
      </p:sp>
      <p:sp>
        <p:nvSpPr>
          <p:cNvPr id="9226" name="Line 12"/>
          <p:cNvSpPr>
            <a:spLocks noChangeShapeType="1"/>
          </p:cNvSpPr>
          <p:nvPr/>
        </p:nvSpPr>
        <p:spPr bwMode="auto">
          <a:xfrm>
            <a:off x="3924300" y="2924175"/>
            <a:ext cx="2016125" cy="0"/>
          </a:xfrm>
          <a:prstGeom prst="line">
            <a:avLst/>
          </a:prstGeom>
          <a:noFill/>
          <a:ln w="28575">
            <a:solidFill>
              <a:srgbClr val="660066"/>
            </a:solidFill>
            <a:round/>
            <a:headEnd/>
            <a:tailEnd/>
          </a:ln>
        </p:spPr>
        <p:txBody>
          <a:bodyPr/>
          <a:lstStyle/>
          <a:p>
            <a:endParaRPr lang="en-US"/>
          </a:p>
        </p:txBody>
      </p:sp>
      <p:sp>
        <p:nvSpPr>
          <p:cNvPr id="9227" name="Line 13"/>
          <p:cNvSpPr>
            <a:spLocks noChangeShapeType="1"/>
          </p:cNvSpPr>
          <p:nvPr/>
        </p:nvSpPr>
        <p:spPr bwMode="auto">
          <a:xfrm flipV="1">
            <a:off x="2916238" y="2133600"/>
            <a:ext cx="0" cy="503238"/>
          </a:xfrm>
          <a:prstGeom prst="line">
            <a:avLst/>
          </a:prstGeom>
          <a:noFill/>
          <a:ln w="28575">
            <a:solidFill>
              <a:srgbClr val="660066"/>
            </a:solidFill>
            <a:round/>
            <a:headEnd/>
            <a:tailEnd/>
          </a:ln>
        </p:spPr>
        <p:txBody>
          <a:bodyPr/>
          <a:lstStyle/>
          <a:p>
            <a:endParaRPr lang="en-US"/>
          </a:p>
        </p:txBody>
      </p:sp>
      <p:sp>
        <p:nvSpPr>
          <p:cNvPr id="9228" name="Line 14"/>
          <p:cNvSpPr>
            <a:spLocks noChangeShapeType="1"/>
          </p:cNvSpPr>
          <p:nvPr/>
        </p:nvSpPr>
        <p:spPr bwMode="auto">
          <a:xfrm>
            <a:off x="2916238" y="2133600"/>
            <a:ext cx="2951162" cy="0"/>
          </a:xfrm>
          <a:prstGeom prst="line">
            <a:avLst/>
          </a:prstGeom>
          <a:noFill/>
          <a:ln w="28575">
            <a:solidFill>
              <a:srgbClr val="660066"/>
            </a:solidFill>
            <a:round/>
            <a:headEnd/>
            <a:tailEnd/>
          </a:ln>
        </p:spPr>
        <p:txBody>
          <a:bodyPr/>
          <a:lstStyle/>
          <a:p>
            <a:endParaRPr lang="en-US"/>
          </a:p>
        </p:txBody>
      </p:sp>
      <p:sp>
        <p:nvSpPr>
          <p:cNvPr id="9229" name="Line 15"/>
          <p:cNvSpPr>
            <a:spLocks noChangeShapeType="1"/>
          </p:cNvSpPr>
          <p:nvPr/>
        </p:nvSpPr>
        <p:spPr bwMode="auto">
          <a:xfrm>
            <a:off x="1763713" y="2420938"/>
            <a:ext cx="0" cy="936625"/>
          </a:xfrm>
          <a:prstGeom prst="line">
            <a:avLst/>
          </a:prstGeom>
          <a:noFill/>
          <a:ln w="28575">
            <a:solidFill>
              <a:srgbClr val="660066"/>
            </a:solidFill>
            <a:round/>
            <a:headEnd/>
            <a:tailEnd/>
          </a:ln>
        </p:spPr>
        <p:txBody>
          <a:bodyPr/>
          <a:lstStyle/>
          <a:p>
            <a:endParaRPr lang="en-US"/>
          </a:p>
        </p:txBody>
      </p:sp>
      <p:sp>
        <p:nvSpPr>
          <p:cNvPr id="9230" name="Line 16"/>
          <p:cNvSpPr>
            <a:spLocks noChangeShapeType="1"/>
          </p:cNvSpPr>
          <p:nvPr/>
        </p:nvSpPr>
        <p:spPr bwMode="auto">
          <a:xfrm>
            <a:off x="1763713" y="3357563"/>
            <a:ext cx="2376487" cy="0"/>
          </a:xfrm>
          <a:prstGeom prst="line">
            <a:avLst/>
          </a:prstGeom>
          <a:noFill/>
          <a:ln w="28575">
            <a:solidFill>
              <a:srgbClr val="660066"/>
            </a:solidFill>
            <a:round/>
            <a:headEnd/>
            <a:tailEnd/>
          </a:ln>
        </p:spPr>
        <p:txBody>
          <a:bodyPr/>
          <a:lstStyle/>
          <a:p>
            <a:endParaRPr lang="en-US"/>
          </a:p>
        </p:txBody>
      </p:sp>
      <p:sp>
        <p:nvSpPr>
          <p:cNvPr id="9231" name="Line 17"/>
          <p:cNvSpPr>
            <a:spLocks noChangeShapeType="1"/>
          </p:cNvSpPr>
          <p:nvPr/>
        </p:nvSpPr>
        <p:spPr bwMode="auto">
          <a:xfrm flipV="1">
            <a:off x="4140200" y="2420938"/>
            <a:ext cx="0" cy="936625"/>
          </a:xfrm>
          <a:prstGeom prst="line">
            <a:avLst/>
          </a:prstGeom>
          <a:noFill/>
          <a:ln w="28575">
            <a:solidFill>
              <a:srgbClr val="660066"/>
            </a:solidFill>
            <a:round/>
            <a:headEnd/>
            <a:tailEnd/>
          </a:ln>
        </p:spPr>
        <p:txBody>
          <a:bodyPr/>
          <a:lstStyle/>
          <a:p>
            <a:endParaRPr lang="en-US"/>
          </a:p>
        </p:txBody>
      </p:sp>
      <p:sp>
        <p:nvSpPr>
          <p:cNvPr id="9232" name="Line 18"/>
          <p:cNvSpPr>
            <a:spLocks noChangeShapeType="1"/>
          </p:cNvSpPr>
          <p:nvPr/>
        </p:nvSpPr>
        <p:spPr bwMode="auto">
          <a:xfrm>
            <a:off x="1763713" y="2420938"/>
            <a:ext cx="2376487" cy="0"/>
          </a:xfrm>
          <a:prstGeom prst="line">
            <a:avLst/>
          </a:prstGeom>
          <a:noFill/>
          <a:ln w="28575">
            <a:solidFill>
              <a:srgbClr val="660066"/>
            </a:solidFill>
            <a:round/>
            <a:headEnd/>
            <a:tailEnd/>
          </a:ln>
        </p:spPr>
        <p:txBody>
          <a:bodyPr/>
          <a:lstStyle/>
          <a:p>
            <a:endParaRPr lang="en-US"/>
          </a:p>
        </p:txBody>
      </p:sp>
      <p:sp>
        <p:nvSpPr>
          <p:cNvPr id="9233" name="Text Box 19"/>
          <p:cNvSpPr txBox="1">
            <a:spLocks noChangeArrowheads="1"/>
          </p:cNvSpPr>
          <p:nvPr/>
        </p:nvSpPr>
        <p:spPr bwMode="auto">
          <a:xfrm>
            <a:off x="2124075" y="2708275"/>
            <a:ext cx="1800225" cy="369332"/>
          </a:xfrm>
          <a:prstGeom prst="rect">
            <a:avLst/>
          </a:prstGeom>
          <a:noFill/>
          <a:ln w="9525">
            <a:noFill/>
            <a:miter lim="800000"/>
            <a:headEnd/>
            <a:tailEnd/>
          </a:ln>
        </p:spPr>
        <p:txBody>
          <a:bodyPr wrap="square">
            <a:spAutoFit/>
          </a:bodyPr>
          <a:lstStyle/>
          <a:p>
            <a:pPr>
              <a:spcBef>
                <a:spcPct val="50000"/>
              </a:spcBef>
            </a:pPr>
            <a:r>
              <a:rPr lang="en-US" dirty="0">
                <a:latin typeface="Comic Sans MS" pitchFamily="66" charset="0"/>
              </a:rPr>
              <a:t>Q       I       C</a:t>
            </a:r>
          </a:p>
        </p:txBody>
      </p:sp>
      <p:sp>
        <p:nvSpPr>
          <p:cNvPr id="9234" name="Text Box 20"/>
          <p:cNvSpPr txBox="1">
            <a:spLocks noChangeArrowheads="1"/>
          </p:cNvSpPr>
          <p:nvPr/>
        </p:nvSpPr>
        <p:spPr bwMode="auto">
          <a:xfrm>
            <a:off x="150297" y="2323790"/>
            <a:ext cx="1081088" cy="641350"/>
          </a:xfrm>
          <a:prstGeom prst="rect">
            <a:avLst/>
          </a:prstGeom>
          <a:noFill/>
          <a:ln w="9525">
            <a:noFill/>
            <a:miter lim="800000"/>
            <a:headEnd/>
            <a:tailEnd/>
          </a:ln>
        </p:spPr>
        <p:txBody>
          <a:bodyPr>
            <a:spAutoFit/>
          </a:bodyPr>
          <a:lstStyle/>
          <a:p>
            <a:pPr algn="ctr">
              <a:spcBef>
                <a:spcPct val="50000"/>
              </a:spcBef>
            </a:pPr>
            <a:r>
              <a:rPr lang="en-US" dirty="0">
                <a:latin typeface="Comic Sans MS" pitchFamily="66" charset="0"/>
                <a:cs typeface="Aharoni" pitchFamily="2" charset="-79"/>
              </a:rPr>
              <a:t>Input data f</a:t>
            </a:r>
            <a:r>
              <a:rPr lang="en-US" sz="1400" b="1" dirty="0">
                <a:latin typeface="Comic Sans MS" pitchFamily="66" charset="0"/>
                <a:cs typeface="Aharoni" pitchFamily="2" charset="-79"/>
              </a:rPr>
              <a:t>b</a:t>
            </a:r>
            <a:r>
              <a:rPr lang="en-US" dirty="0">
                <a:latin typeface="Comic Sans MS" pitchFamily="66" charset="0"/>
                <a:cs typeface="Aharoni" pitchFamily="2" charset="-79"/>
              </a:rPr>
              <a:t> </a:t>
            </a:r>
          </a:p>
        </p:txBody>
      </p:sp>
      <p:sp>
        <p:nvSpPr>
          <p:cNvPr id="9235" name="Text Box 21"/>
          <p:cNvSpPr txBox="1">
            <a:spLocks noChangeArrowheads="1"/>
          </p:cNvSpPr>
          <p:nvPr/>
        </p:nvSpPr>
        <p:spPr bwMode="auto">
          <a:xfrm>
            <a:off x="4356100" y="2205038"/>
            <a:ext cx="1079500" cy="366712"/>
          </a:xfrm>
          <a:prstGeom prst="rect">
            <a:avLst/>
          </a:prstGeom>
          <a:noFill/>
          <a:ln w="9525">
            <a:noFill/>
            <a:miter lim="800000"/>
            <a:headEnd/>
            <a:tailEnd/>
          </a:ln>
        </p:spPr>
        <p:txBody>
          <a:bodyPr>
            <a:spAutoFit/>
          </a:bodyPr>
          <a:lstStyle/>
          <a:p>
            <a:pPr>
              <a:spcBef>
                <a:spcPct val="50000"/>
              </a:spcBef>
            </a:pPr>
            <a:r>
              <a:rPr lang="en-US" sz="1400" b="1" dirty="0">
                <a:latin typeface="Comic Sans MS" pitchFamily="66" charset="0"/>
              </a:rPr>
              <a:t>fb</a:t>
            </a:r>
            <a:r>
              <a:rPr lang="en-US" dirty="0">
                <a:latin typeface="Comic Sans MS" pitchFamily="66" charset="0"/>
              </a:rPr>
              <a:t>/3 </a:t>
            </a:r>
          </a:p>
        </p:txBody>
      </p:sp>
      <p:sp>
        <p:nvSpPr>
          <p:cNvPr id="9236" name="Text Box 22"/>
          <p:cNvSpPr txBox="1">
            <a:spLocks noChangeArrowheads="1"/>
          </p:cNvSpPr>
          <p:nvPr/>
        </p:nvSpPr>
        <p:spPr bwMode="auto">
          <a:xfrm>
            <a:off x="4067175" y="3789363"/>
            <a:ext cx="1079500" cy="366712"/>
          </a:xfrm>
          <a:prstGeom prst="rect">
            <a:avLst/>
          </a:prstGeom>
          <a:noFill/>
          <a:ln w="9525">
            <a:noFill/>
            <a:miter lim="800000"/>
            <a:headEnd/>
            <a:tailEnd/>
          </a:ln>
        </p:spPr>
        <p:txBody>
          <a:bodyPr>
            <a:spAutoFit/>
          </a:bodyPr>
          <a:lstStyle/>
          <a:p>
            <a:pPr>
              <a:spcBef>
                <a:spcPct val="50000"/>
              </a:spcBef>
            </a:pPr>
            <a:r>
              <a:rPr lang="en-US" sz="1400" b="1" dirty="0">
                <a:latin typeface="Comic Sans MS" pitchFamily="66" charset="0"/>
              </a:rPr>
              <a:t>fb</a:t>
            </a:r>
            <a:r>
              <a:rPr lang="en-US" dirty="0">
                <a:latin typeface="Comic Sans MS" pitchFamily="66" charset="0"/>
              </a:rPr>
              <a:t>/3 </a:t>
            </a:r>
          </a:p>
        </p:txBody>
      </p:sp>
      <p:sp>
        <p:nvSpPr>
          <p:cNvPr id="9237" name="Text Box 23"/>
          <p:cNvSpPr txBox="1">
            <a:spLocks noChangeArrowheads="1"/>
          </p:cNvSpPr>
          <p:nvPr/>
        </p:nvSpPr>
        <p:spPr bwMode="auto">
          <a:xfrm>
            <a:off x="4356100" y="2924175"/>
            <a:ext cx="1079500" cy="366713"/>
          </a:xfrm>
          <a:prstGeom prst="rect">
            <a:avLst/>
          </a:prstGeom>
          <a:noFill/>
          <a:ln w="9525">
            <a:noFill/>
            <a:miter lim="800000"/>
            <a:headEnd/>
            <a:tailEnd/>
          </a:ln>
        </p:spPr>
        <p:txBody>
          <a:bodyPr>
            <a:spAutoFit/>
          </a:bodyPr>
          <a:lstStyle/>
          <a:p>
            <a:pPr>
              <a:spcBef>
                <a:spcPct val="50000"/>
              </a:spcBef>
            </a:pPr>
            <a:r>
              <a:rPr lang="en-US" sz="1400" b="1" dirty="0">
                <a:latin typeface="Comic Sans MS" pitchFamily="66" charset="0"/>
              </a:rPr>
              <a:t>fb</a:t>
            </a:r>
            <a:r>
              <a:rPr lang="en-US" dirty="0">
                <a:latin typeface="Comic Sans MS" pitchFamily="66" charset="0"/>
              </a:rPr>
              <a:t>/3 </a:t>
            </a:r>
          </a:p>
        </p:txBody>
      </p:sp>
      <p:sp>
        <p:nvSpPr>
          <p:cNvPr id="9238" name="Text Box 24"/>
          <p:cNvSpPr txBox="1">
            <a:spLocks noChangeArrowheads="1"/>
          </p:cNvSpPr>
          <p:nvPr/>
        </p:nvSpPr>
        <p:spPr bwMode="auto">
          <a:xfrm>
            <a:off x="3851275" y="1844675"/>
            <a:ext cx="1368425" cy="366713"/>
          </a:xfrm>
          <a:prstGeom prst="rect">
            <a:avLst/>
          </a:prstGeom>
          <a:noFill/>
          <a:ln w="9525">
            <a:noFill/>
            <a:miter lim="800000"/>
            <a:headEnd/>
            <a:tailEnd/>
          </a:ln>
        </p:spPr>
        <p:txBody>
          <a:bodyPr>
            <a:spAutoFit/>
          </a:bodyPr>
          <a:lstStyle/>
          <a:p>
            <a:pPr>
              <a:spcBef>
                <a:spcPct val="50000"/>
              </a:spcBef>
            </a:pPr>
            <a:r>
              <a:rPr lang="en-US" dirty="0">
                <a:solidFill>
                  <a:srgbClr val="FF0000"/>
                </a:solidFill>
                <a:latin typeface="Comic Sans MS" pitchFamily="66" charset="0"/>
              </a:rPr>
              <a:t>I-channel </a:t>
            </a:r>
          </a:p>
        </p:txBody>
      </p:sp>
      <p:sp>
        <p:nvSpPr>
          <p:cNvPr id="9239" name="Text Box 25"/>
          <p:cNvSpPr txBox="1">
            <a:spLocks noChangeArrowheads="1"/>
          </p:cNvSpPr>
          <p:nvPr/>
        </p:nvSpPr>
        <p:spPr bwMode="auto">
          <a:xfrm>
            <a:off x="3851275" y="4221163"/>
            <a:ext cx="13684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Q-channel </a:t>
            </a:r>
          </a:p>
        </p:txBody>
      </p:sp>
      <p:sp>
        <p:nvSpPr>
          <p:cNvPr id="9240" name="Line 26"/>
          <p:cNvSpPr>
            <a:spLocks noChangeShapeType="1"/>
          </p:cNvSpPr>
          <p:nvPr/>
        </p:nvSpPr>
        <p:spPr bwMode="auto">
          <a:xfrm flipH="1">
            <a:off x="1763688" y="3284984"/>
            <a:ext cx="431800" cy="360363"/>
          </a:xfrm>
          <a:prstGeom prst="line">
            <a:avLst/>
          </a:prstGeom>
          <a:noFill/>
          <a:ln w="38100">
            <a:solidFill>
              <a:schemeClr val="tx1"/>
            </a:solidFill>
            <a:round/>
            <a:headEnd/>
            <a:tailEnd type="triangle" w="med" len="med"/>
          </a:ln>
        </p:spPr>
        <p:txBody>
          <a:bodyPr/>
          <a:lstStyle/>
          <a:p>
            <a:endParaRPr lang="en-US"/>
          </a:p>
        </p:txBody>
      </p:sp>
      <p:sp>
        <p:nvSpPr>
          <p:cNvPr id="9241" name="Text Box 27"/>
          <p:cNvSpPr txBox="1">
            <a:spLocks noChangeArrowheads="1"/>
          </p:cNvSpPr>
          <p:nvPr/>
        </p:nvSpPr>
        <p:spPr bwMode="auto">
          <a:xfrm>
            <a:off x="395288" y="3716338"/>
            <a:ext cx="1584325" cy="366712"/>
          </a:xfrm>
          <a:prstGeom prst="rect">
            <a:avLst/>
          </a:prstGeom>
          <a:noFill/>
          <a:ln w="9525">
            <a:noFill/>
            <a:miter lim="800000"/>
            <a:headEnd/>
            <a:tailEnd/>
          </a:ln>
        </p:spPr>
        <p:txBody>
          <a:bodyPr>
            <a:spAutoFit/>
          </a:bodyPr>
          <a:lstStyle/>
          <a:p>
            <a:pPr algn="r">
              <a:spcBef>
                <a:spcPct val="50000"/>
              </a:spcBef>
            </a:pPr>
            <a:endParaRPr lang="en-US"/>
          </a:p>
        </p:txBody>
      </p:sp>
      <p:sp>
        <p:nvSpPr>
          <p:cNvPr id="9242" name="Text Box 28"/>
          <p:cNvSpPr txBox="1">
            <a:spLocks noChangeArrowheads="1"/>
          </p:cNvSpPr>
          <p:nvPr/>
        </p:nvSpPr>
        <p:spPr bwMode="auto">
          <a:xfrm>
            <a:off x="0" y="3284984"/>
            <a:ext cx="1800225" cy="517525"/>
          </a:xfrm>
          <a:prstGeom prst="rect">
            <a:avLst/>
          </a:prstGeom>
          <a:noFill/>
          <a:ln w="9525">
            <a:noFill/>
            <a:miter lim="800000"/>
            <a:headEnd/>
            <a:tailEnd/>
          </a:ln>
        </p:spPr>
        <p:txBody>
          <a:bodyPr>
            <a:spAutoFit/>
          </a:bodyPr>
          <a:lstStyle/>
          <a:p>
            <a:pPr algn="ctr">
              <a:spcBef>
                <a:spcPct val="50000"/>
              </a:spcBef>
            </a:pPr>
            <a:r>
              <a:rPr lang="en-US" sz="1400" b="1" dirty="0">
                <a:solidFill>
                  <a:srgbClr val="006600"/>
                </a:solidFill>
                <a:latin typeface="Comic Sans MS" pitchFamily="66" charset="0"/>
              </a:rPr>
              <a:t>Serial to parallel converter </a:t>
            </a:r>
          </a:p>
        </p:txBody>
      </p:sp>
      <p:pic>
        <p:nvPicPr>
          <p:cNvPr id="28" name="Picture 27">
            <a:extLst>
              <a:ext uri="{FF2B5EF4-FFF2-40B4-BE49-F238E27FC236}">
                <a16:creationId xmlns:a16="http://schemas.microsoft.com/office/drawing/2014/main" id="{DE5839DF-9931-4819-B20E-56DA7A28AEE4}"/>
              </a:ext>
            </a:extLst>
          </p:cNvPr>
          <p:cNvPicPr>
            <a:picLocks noChangeAspect="1"/>
          </p:cNvPicPr>
          <p:nvPr/>
        </p:nvPicPr>
        <p:blipFill>
          <a:blip r:embed="rId2"/>
          <a:stretch>
            <a:fillRect/>
          </a:stretch>
        </p:blipFill>
        <p:spPr>
          <a:xfrm>
            <a:off x="4771267" y="4800617"/>
            <a:ext cx="4175571" cy="1794548"/>
          </a:xfrm>
          <a:prstGeom prst="rect">
            <a:avLst/>
          </a:prstGeom>
        </p:spPr>
      </p:pic>
      <p:sp>
        <p:nvSpPr>
          <p:cNvPr id="2" name="Slide Number Placeholder 1">
            <a:extLst>
              <a:ext uri="{FF2B5EF4-FFF2-40B4-BE49-F238E27FC236}">
                <a16:creationId xmlns:a16="http://schemas.microsoft.com/office/drawing/2014/main" id="{A32619F8-510C-4128-B6D4-268BEE12826D}"/>
              </a:ext>
            </a:extLst>
          </p:cNvPr>
          <p:cNvSpPr>
            <a:spLocks noGrp="1"/>
          </p:cNvSpPr>
          <p:nvPr>
            <p:ph type="sldNum" sz="quarter" idx="12"/>
          </p:nvPr>
        </p:nvSpPr>
        <p:spPr/>
        <p:txBody>
          <a:bodyPr/>
          <a:lstStyle/>
          <a:p>
            <a:fld id="{B0D5A9A6-B89F-4EA0-AC06-CD245DF48C16}" type="slidenum">
              <a:rPr lang="en-US" smtClean="0"/>
              <a:pPr/>
              <a:t>27</a:t>
            </a:fld>
            <a:endParaRPr lang="en-US"/>
          </a:p>
        </p:txBody>
      </p:sp>
    </p:spTree>
    <p:extLst>
      <p:ext uri="{BB962C8B-B14F-4D97-AF65-F5344CB8AC3E}">
        <p14:creationId xmlns:p14="http://schemas.microsoft.com/office/powerpoint/2010/main" val="11919457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6" name="Text Box 11"/>
          <p:cNvSpPr txBox="1">
            <a:spLocks noChangeArrowheads="1"/>
          </p:cNvSpPr>
          <p:nvPr/>
        </p:nvSpPr>
        <p:spPr bwMode="auto">
          <a:xfrm>
            <a:off x="304800" y="2590800"/>
            <a:ext cx="8280400" cy="1323439"/>
          </a:xfrm>
          <a:prstGeom prst="rect">
            <a:avLst/>
          </a:prstGeom>
          <a:noFill/>
          <a:ln w="9525">
            <a:noFill/>
            <a:miter lim="800000"/>
            <a:headEnd/>
            <a:tailEnd/>
          </a:ln>
        </p:spPr>
        <p:txBody>
          <a:bodyPr>
            <a:spAutoFit/>
          </a:bodyPr>
          <a:lstStyle/>
          <a:p>
            <a:pPr rtl="0">
              <a:spcBef>
                <a:spcPct val="50000"/>
              </a:spcBef>
            </a:pPr>
            <a:r>
              <a:rPr lang="en-US" sz="2000" dirty="0"/>
              <a:t>The 2 – to – 4 level converter has 2 inputs (I , C  or  Q , </a:t>
            </a:r>
            <a:r>
              <a:rPr lang="en-US" sz="2000" dirty="0" err="1"/>
              <a:t>Cpar</a:t>
            </a:r>
            <a:r>
              <a:rPr lang="en-US" sz="2000" dirty="0"/>
              <a:t> )  AND 4 – outputs. </a:t>
            </a:r>
          </a:p>
          <a:p>
            <a:pPr marL="742950" lvl="1" indent="-285750">
              <a:spcBef>
                <a:spcPct val="50000"/>
              </a:spcBef>
              <a:buFont typeface="Wingdings" panose="05000000000000000000" pitchFamily="2" charset="2"/>
              <a:buChar char="ü"/>
            </a:pPr>
            <a:r>
              <a:rPr lang="en-US" sz="2000" dirty="0"/>
              <a:t>parallel input digital – to-analog converter  </a:t>
            </a:r>
          </a:p>
          <a:p>
            <a:pPr marL="742950" lvl="1" indent="-285750">
              <a:spcBef>
                <a:spcPct val="50000"/>
              </a:spcBef>
              <a:buFont typeface="Wingdings" panose="05000000000000000000" pitchFamily="2" charset="2"/>
              <a:buChar char="ü"/>
            </a:pPr>
            <a:r>
              <a:rPr lang="en-US" sz="2000" dirty="0"/>
              <a:t>DACs with 2-input bits ,4-output level voltage .</a:t>
            </a:r>
          </a:p>
        </p:txBody>
      </p:sp>
      <p:pic>
        <p:nvPicPr>
          <p:cNvPr id="12" name="Picture 11">
            <a:extLst>
              <a:ext uri="{FF2B5EF4-FFF2-40B4-BE49-F238E27FC236}">
                <a16:creationId xmlns:a16="http://schemas.microsoft.com/office/drawing/2014/main" id="{0335BDD3-18E8-42C4-8FA2-2AAA32A9426B}"/>
              </a:ext>
            </a:extLst>
          </p:cNvPr>
          <p:cNvPicPr>
            <a:picLocks noChangeAspect="1"/>
          </p:cNvPicPr>
          <p:nvPr/>
        </p:nvPicPr>
        <p:blipFill>
          <a:blip r:embed="rId2"/>
          <a:stretch>
            <a:fillRect/>
          </a:stretch>
        </p:blipFill>
        <p:spPr>
          <a:xfrm>
            <a:off x="592912" y="851059"/>
            <a:ext cx="7331888" cy="1416375"/>
          </a:xfrm>
          <a:prstGeom prst="rect">
            <a:avLst/>
          </a:prstGeom>
        </p:spPr>
      </p:pic>
      <p:pic>
        <p:nvPicPr>
          <p:cNvPr id="5" name="Picture 4">
            <a:extLst>
              <a:ext uri="{FF2B5EF4-FFF2-40B4-BE49-F238E27FC236}">
                <a16:creationId xmlns:a16="http://schemas.microsoft.com/office/drawing/2014/main" id="{03D509B3-0924-42A6-9A06-DC4E0CE2796E}"/>
              </a:ext>
            </a:extLst>
          </p:cNvPr>
          <p:cNvPicPr>
            <a:picLocks noChangeAspect="1"/>
          </p:cNvPicPr>
          <p:nvPr/>
        </p:nvPicPr>
        <p:blipFill>
          <a:blip r:embed="rId3"/>
          <a:stretch>
            <a:fillRect/>
          </a:stretch>
        </p:blipFill>
        <p:spPr>
          <a:xfrm>
            <a:off x="2590802" y="4003199"/>
            <a:ext cx="6283168" cy="2700337"/>
          </a:xfrm>
          <a:prstGeom prst="rect">
            <a:avLst/>
          </a:prstGeom>
        </p:spPr>
      </p:pic>
      <p:sp>
        <p:nvSpPr>
          <p:cNvPr id="2" name="Slide Number Placeholder 1">
            <a:extLst>
              <a:ext uri="{FF2B5EF4-FFF2-40B4-BE49-F238E27FC236}">
                <a16:creationId xmlns:a16="http://schemas.microsoft.com/office/drawing/2014/main" id="{C394E987-414F-4D96-B9C6-4DA492116D49}"/>
              </a:ext>
            </a:extLst>
          </p:cNvPr>
          <p:cNvSpPr>
            <a:spLocks noGrp="1"/>
          </p:cNvSpPr>
          <p:nvPr>
            <p:ph type="sldNum" sz="quarter" idx="12"/>
          </p:nvPr>
        </p:nvSpPr>
        <p:spPr/>
        <p:txBody>
          <a:bodyPr/>
          <a:lstStyle/>
          <a:p>
            <a:fld id="{B0D5A9A6-B89F-4EA0-AC06-CD245DF48C16}" type="slidenum">
              <a:rPr lang="en-US" smtClean="0"/>
              <a:pPr/>
              <a:t>28</a:t>
            </a:fld>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5292725" y="3789363"/>
            <a:ext cx="647700" cy="549275"/>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15" name="Rectangle 5"/>
          <p:cNvSpPr>
            <a:spLocks noChangeArrowheads="1"/>
          </p:cNvSpPr>
          <p:nvPr/>
        </p:nvSpPr>
        <p:spPr bwMode="auto">
          <a:xfrm>
            <a:off x="3635375" y="3357563"/>
            <a:ext cx="1295400"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16" name="Rectangle 6"/>
          <p:cNvSpPr>
            <a:spLocks noChangeArrowheads="1"/>
          </p:cNvSpPr>
          <p:nvPr/>
        </p:nvSpPr>
        <p:spPr bwMode="auto">
          <a:xfrm>
            <a:off x="4787900" y="4797425"/>
            <a:ext cx="1655763"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17" name="Rectangle 7"/>
          <p:cNvSpPr>
            <a:spLocks noChangeArrowheads="1"/>
          </p:cNvSpPr>
          <p:nvPr/>
        </p:nvSpPr>
        <p:spPr bwMode="auto">
          <a:xfrm>
            <a:off x="6804025" y="3357563"/>
            <a:ext cx="1368425"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18" name="Rectangle 8"/>
          <p:cNvSpPr>
            <a:spLocks noChangeArrowheads="1"/>
          </p:cNvSpPr>
          <p:nvPr/>
        </p:nvSpPr>
        <p:spPr bwMode="auto">
          <a:xfrm>
            <a:off x="5003800" y="2205038"/>
            <a:ext cx="1295400"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19" name="Rectangle 9"/>
          <p:cNvSpPr>
            <a:spLocks noChangeArrowheads="1"/>
          </p:cNvSpPr>
          <p:nvPr/>
        </p:nvSpPr>
        <p:spPr bwMode="auto">
          <a:xfrm>
            <a:off x="2195513" y="2060575"/>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20" name="Line 10"/>
          <p:cNvSpPr>
            <a:spLocks noChangeShapeType="1"/>
          </p:cNvSpPr>
          <p:nvPr/>
        </p:nvSpPr>
        <p:spPr bwMode="auto">
          <a:xfrm>
            <a:off x="3492500" y="5157788"/>
            <a:ext cx="1295400" cy="0"/>
          </a:xfrm>
          <a:prstGeom prst="line">
            <a:avLst/>
          </a:prstGeom>
          <a:noFill/>
          <a:ln w="28575">
            <a:solidFill>
              <a:schemeClr val="tx2"/>
            </a:solidFill>
            <a:round/>
            <a:headEnd/>
            <a:tailEnd type="triangle" w="med" len="med"/>
          </a:ln>
        </p:spPr>
        <p:txBody>
          <a:bodyPr/>
          <a:lstStyle/>
          <a:p>
            <a:endParaRPr lang="en-US"/>
          </a:p>
        </p:txBody>
      </p:sp>
      <p:sp>
        <p:nvSpPr>
          <p:cNvPr id="13321" name="Line 11"/>
          <p:cNvSpPr>
            <a:spLocks noChangeShapeType="1"/>
          </p:cNvSpPr>
          <p:nvPr/>
        </p:nvSpPr>
        <p:spPr bwMode="auto">
          <a:xfrm>
            <a:off x="6300788" y="2565400"/>
            <a:ext cx="1152525" cy="0"/>
          </a:xfrm>
          <a:prstGeom prst="line">
            <a:avLst/>
          </a:prstGeom>
          <a:noFill/>
          <a:ln w="28575">
            <a:solidFill>
              <a:schemeClr val="tx2"/>
            </a:solidFill>
            <a:round/>
            <a:headEnd/>
            <a:tailEnd/>
          </a:ln>
        </p:spPr>
        <p:txBody>
          <a:bodyPr/>
          <a:lstStyle/>
          <a:p>
            <a:endParaRPr lang="en-US"/>
          </a:p>
        </p:txBody>
      </p:sp>
      <p:sp>
        <p:nvSpPr>
          <p:cNvPr id="13322" name="Line 12"/>
          <p:cNvSpPr>
            <a:spLocks noChangeShapeType="1"/>
          </p:cNvSpPr>
          <p:nvPr/>
        </p:nvSpPr>
        <p:spPr bwMode="auto">
          <a:xfrm>
            <a:off x="7451725" y="2565400"/>
            <a:ext cx="0" cy="792163"/>
          </a:xfrm>
          <a:prstGeom prst="line">
            <a:avLst/>
          </a:prstGeom>
          <a:noFill/>
          <a:ln w="28575">
            <a:solidFill>
              <a:schemeClr val="tx2"/>
            </a:solidFill>
            <a:round/>
            <a:headEnd/>
            <a:tailEnd type="triangle" w="med" len="med"/>
          </a:ln>
        </p:spPr>
        <p:txBody>
          <a:bodyPr/>
          <a:lstStyle/>
          <a:p>
            <a:endParaRPr lang="en-US"/>
          </a:p>
        </p:txBody>
      </p:sp>
      <p:sp>
        <p:nvSpPr>
          <p:cNvPr id="13323" name="Line 13"/>
          <p:cNvSpPr>
            <a:spLocks noChangeShapeType="1"/>
          </p:cNvSpPr>
          <p:nvPr/>
        </p:nvSpPr>
        <p:spPr bwMode="auto">
          <a:xfrm>
            <a:off x="6156325" y="5229225"/>
            <a:ext cx="1296988" cy="0"/>
          </a:xfrm>
          <a:prstGeom prst="line">
            <a:avLst/>
          </a:prstGeom>
          <a:noFill/>
          <a:ln w="28575">
            <a:solidFill>
              <a:schemeClr val="tx2"/>
            </a:solidFill>
            <a:round/>
            <a:headEnd/>
            <a:tailEnd/>
          </a:ln>
        </p:spPr>
        <p:txBody>
          <a:bodyPr/>
          <a:lstStyle/>
          <a:p>
            <a:endParaRPr lang="en-US"/>
          </a:p>
        </p:txBody>
      </p:sp>
      <p:sp>
        <p:nvSpPr>
          <p:cNvPr id="13324" name="Line 14"/>
          <p:cNvSpPr>
            <a:spLocks noChangeShapeType="1"/>
          </p:cNvSpPr>
          <p:nvPr/>
        </p:nvSpPr>
        <p:spPr bwMode="auto">
          <a:xfrm flipV="1">
            <a:off x="7451725" y="4149725"/>
            <a:ext cx="0" cy="1079500"/>
          </a:xfrm>
          <a:prstGeom prst="line">
            <a:avLst/>
          </a:prstGeom>
          <a:noFill/>
          <a:ln w="28575">
            <a:solidFill>
              <a:schemeClr val="tx2"/>
            </a:solidFill>
            <a:round/>
            <a:headEnd/>
            <a:tailEnd type="triangle" w="med" len="med"/>
          </a:ln>
        </p:spPr>
        <p:txBody>
          <a:bodyPr/>
          <a:lstStyle/>
          <a:p>
            <a:endParaRPr lang="en-US"/>
          </a:p>
        </p:txBody>
      </p:sp>
      <p:sp>
        <p:nvSpPr>
          <p:cNvPr id="13325" name="Line 15"/>
          <p:cNvSpPr>
            <a:spLocks noChangeShapeType="1"/>
          </p:cNvSpPr>
          <p:nvPr/>
        </p:nvSpPr>
        <p:spPr bwMode="auto">
          <a:xfrm>
            <a:off x="5651500" y="4365625"/>
            <a:ext cx="0" cy="431800"/>
          </a:xfrm>
          <a:prstGeom prst="line">
            <a:avLst/>
          </a:prstGeom>
          <a:noFill/>
          <a:ln w="28575">
            <a:solidFill>
              <a:schemeClr val="tx2"/>
            </a:solidFill>
            <a:round/>
            <a:headEnd/>
            <a:tailEnd type="triangle" w="med" len="med"/>
          </a:ln>
        </p:spPr>
        <p:txBody>
          <a:bodyPr/>
          <a:lstStyle/>
          <a:p>
            <a:endParaRPr lang="en-US"/>
          </a:p>
        </p:txBody>
      </p:sp>
      <p:sp>
        <p:nvSpPr>
          <p:cNvPr id="13326" name="Line 16"/>
          <p:cNvSpPr>
            <a:spLocks noChangeShapeType="1"/>
          </p:cNvSpPr>
          <p:nvPr/>
        </p:nvSpPr>
        <p:spPr bwMode="auto">
          <a:xfrm>
            <a:off x="5580063" y="2997200"/>
            <a:ext cx="0" cy="863600"/>
          </a:xfrm>
          <a:prstGeom prst="line">
            <a:avLst/>
          </a:prstGeom>
          <a:noFill/>
          <a:ln w="28575">
            <a:solidFill>
              <a:schemeClr val="tx2"/>
            </a:solidFill>
            <a:round/>
            <a:headEnd/>
            <a:tailEnd type="triangle" w="med" len="med"/>
          </a:ln>
        </p:spPr>
        <p:txBody>
          <a:bodyPr/>
          <a:lstStyle/>
          <a:p>
            <a:endParaRPr lang="en-US"/>
          </a:p>
        </p:txBody>
      </p:sp>
      <p:sp>
        <p:nvSpPr>
          <p:cNvPr id="13327" name="Line 17"/>
          <p:cNvSpPr>
            <a:spLocks noChangeShapeType="1"/>
          </p:cNvSpPr>
          <p:nvPr/>
        </p:nvSpPr>
        <p:spPr bwMode="auto">
          <a:xfrm flipV="1">
            <a:off x="4932363" y="3644900"/>
            <a:ext cx="647700" cy="0"/>
          </a:xfrm>
          <a:prstGeom prst="line">
            <a:avLst/>
          </a:prstGeom>
          <a:noFill/>
          <a:ln w="28575">
            <a:solidFill>
              <a:schemeClr val="tx2"/>
            </a:solidFill>
            <a:round/>
            <a:headEnd/>
            <a:tailEnd/>
          </a:ln>
        </p:spPr>
        <p:txBody>
          <a:bodyPr/>
          <a:lstStyle/>
          <a:p>
            <a:endParaRPr lang="en-US"/>
          </a:p>
        </p:txBody>
      </p:sp>
      <p:sp>
        <p:nvSpPr>
          <p:cNvPr id="13328" name="Line 18"/>
          <p:cNvSpPr>
            <a:spLocks noChangeShapeType="1"/>
          </p:cNvSpPr>
          <p:nvPr/>
        </p:nvSpPr>
        <p:spPr bwMode="auto">
          <a:xfrm>
            <a:off x="3419475" y="2565400"/>
            <a:ext cx="1584325" cy="0"/>
          </a:xfrm>
          <a:prstGeom prst="line">
            <a:avLst/>
          </a:prstGeom>
          <a:noFill/>
          <a:ln w="28575">
            <a:solidFill>
              <a:schemeClr val="tx2"/>
            </a:solidFill>
            <a:round/>
            <a:headEnd/>
            <a:tailEnd type="triangle" w="med" len="med"/>
          </a:ln>
        </p:spPr>
        <p:txBody>
          <a:bodyPr/>
          <a:lstStyle/>
          <a:p>
            <a:endParaRPr lang="en-US"/>
          </a:p>
        </p:txBody>
      </p:sp>
      <p:sp>
        <p:nvSpPr>
          <p:cNvPr id="13329" name="Text Box 19"/>
          <p:cNvSpPr txBox="1">
            <a:spLocks noChangeArrowheads="1"/>
          </p:cNvSpPr>
          <p:nvPr/>
        </p:nvSpPr>
        <p:spPr bwMode="auto">
          <a:xfrm>
            <a:off x="3635375" y="3429000"/>
            <a:ext cx="1368425" cy="641350"/>
          </a:xfrm>
          <a:prstGeom prst="rect">
            <a:avLst/>
          </a:prstGeom>
          <a:noFill/>
          <a:ln w="9525">
            <a:noFill/>
            <a:miter lim="800000"/>
            <a:headEnd/>
            <a:tailEnd/>
          </a:ln>
        </p:spPr>
        <p:txBody>
          <a:bodyPr>
            <a:spAutoFit/>
          </a:bodyPr>
          <a:lstStyle/>
          <a:p>
            <a:pPr algn="ctr">
              <a:spcBef>
                <a:spcPct val="50000"/>
              </a:spcBef>
            </a:pPr>
            <a:r>
              <a:rPr lang="en-US"/>
              <a:t>Reference  oscillator </a:t>
            </a:r>
          </a:p>
        </p:txBody>
      </p:sp>
      <p:sp>
        <p:nvSpPr>
          <p:cNvPr id="13330" name="Text Box 20"/>
          <p:cNvSpPr txBox="1">
            <a:spLocks noChangeArrowheads="1"/>
          </p:cNvSpPr>
          <p:nvPr/>
        </p:nvSpPr>
        <p:spPr bwMode="auto">
          <a:xfrm>
            <a:off x="5076825" y="2205038"/>
            <a:ext cx="1223963" cy="641350"/>
          </a:xfrm>
          <a:prstGeom prst="rect">
            <a:avLst/>
          </a:prstGeom>
          <a:noFill/>
          <a:ln w="9525">
            <a:noFill/>
            <a:miter lim="800000"/>
            <a:headEnd/>
            <a:tailEnd/>
          </a:ln>
        </p:spPr>
        <p:txBody>
          <a:bodyPr>
            <a:spAutoFit/>
          </a:bodyPr>
          <a:lstStyle/>
          <a:p>
            <a:pPr algn="ctr">
              <a:spcBef>
                <a:spcPct val="50000"/>
              </a:spcBef>
            </a:pPr>
            <a:r>
              <a:rPr lang="en-US"/>
              <a:t>Product modulator </a:t>
            </a:r>
          </a:p>
        </p:txBody>
      </p:sp>
      <p:sp>
        <p:nvSpPr>
          <p:cNvPr id="13331" name="Text Box 21"/>
          <p:cNvSpPr txBox="1">
            <a:spLocks noChangeArrowheads="1"/>
          </p:cNvSpPr>
          <p:nvPr/>
        </p:nvSpPr>
        <p:spPr bwMode="auto">
          <a:xfrm>
            <a:off x="5076825" y="3860800"/>
            <a:ext cx="792163" cy="366713"/>
          </a:xfrm>
          <a:prstGeom prst="rect">
            <a:avLst/>
          </a:prstGeom>
          <a:noFill/>
          <a:ln w="9525">
            <a:noFill/>
            <a:miter lim="800000"/>
            <a:headEnd/>
            <a:tailEnd/>
          </a:ln>
        </p:spPr>
        <p:txBody>
          <a:bodyPr>
            <a:spAutoFit/>
          </a:bodyPr>
          <a:lstStyle/>
          <a:p>
            <a:pPr algn="ctr">
              <a:spcBef>
                <a:spcPct val="50000"/>
              </a:spcBef>
            </a:pPr>
            <a:r>
              <a:rPr lang="en-US"/>
              <a:t>   +90 </a:t>
            </a:r>
          </a:p>
        </p:txBody>
      </p:sp>
      <p:sp>
        <p:nvSpPr>
          <p:cNvPr id="13332" name="Text Box 22"/>
          <p:cNvSpPr txBox="1">
            <a:spLocks noChangeArrowheads="1"/>
          </p:cNvSpPr>
          <p:nvPr/>
        </p:nvSpPr>
        <p:spPr bwMode="auto">
          <a:xfrm>
            <a:off x="5076825" y="4941888"/>
            <a:ext cx="1223963" cy="641350"/>
          </a:xfrm>
          <a:prstGeom prst="rect">
            <a:avLst/>
          </a:prstGeom>
          <a:noFill/>
          <a:ln w="9525">
            <a:noFill/>
            <a:miter lim="800000"/>
            <a:headEnd/>
            <a:tailEnd/>
          </a:ln>
        </p:spPr>
        <p:txBody>
          <a:bodyPr>
            <a:spAutoFit/>
          </a:bodyPr>
          <a:lstStyle/>
          <a:p>
            <a:pPr algn="ctr">
              <a:spcBef>
                <a:spcPct val="50000"/>
              </a:spcBef>
            </a:pPr>
            <a:r>
              <a:rPr lang="en-US"/>
              <a:t>product modulator </a:t>
            </a:r>
          </a:p>
        </p:txBody>
      </p:sp>
      <p:sp>
        <p:nvSpPr>
          <p:cNvPr id="13333" name="Text Box 23"/>
          <p:cNvSpPr txBox="1">
            <a:spLocks noChangeArrowheads="1"/>
          </p:cNvSpPr>
          <p:nvPr/>
        </p:nvSpPr>
        <p:spPr bwMode="auto">
          <a:xfrm>
            <a:off x="6948488" y="3429000"/>
            <a:ext cx="1081087" cy="641350"/>
          </a:xfrm>
          <a:prstGeom prst="rect">
            <a:avLst/>
          </a:prstGeom>
          <a:noFill/>
          <a:ln w="9525">
            <a:noFill/>
            <a:miter lim="800000"/>
            <a:headEnd/>
            <a:tailEnd/>
          </a:ln>
        </p:spPr>
        <p:txBody>
          <a:bodyPr>
            <a:spAutoFit/>
          </a:bodyPr>
          <a:lstStyle/>
          <a:p>
            <a:pPr algn="ctr">
              <a:spcBef>
                <a:spcPct val="50000"/>
              </a:spcBef>
            </a:pPr>
            <a:r>
              <a:rPr lang="en-US"/>
              <a:t>Linear summer </a:t>
            </a:r>
          </a:p>
        </p:txBody>
      </p:sp>
      <p:sp>
        <p:nvSpPr>
          <p:cNvPr id="13334" name="Line 24"/>
          <p:cNvSpPr>
            <a:spLocks noChangeShapeType="1"/>
          </p:cNvSpPr>
          <p:nvPr/>
        </p:nvSpPr>
        <p:spPr bwMode="auto">
          <a:xfrm>
            <a:off x="8172450" y="3716338"/>
            <a:ext cx="647700" cy="0"/>
          </a:xfrm>
          <a:prstGeom prst="line">
            <a:avLst/>
          </a:prstGeom>
          <a:noFill/>
          <a:ln w="9525">
            <a:solidFill>
              <a:schemeClr val="tx1"/>
            </a:solidFill>
            <a:round/>
            <a:headEnd/>
            <a:tailEnd type="triangle" w="med" len="med"/>
          </a:ln>
        </p:spPr>
        <p:txBody>
          <a:bodyPr/>
          <a:lstStyle/>
          <a:p>
            <a:endParaRPr lang="en-US"/>
          </a:p>
        </p:txBody>
      </p:sp>
      <p:sp>
        <p:nvSpPr>
          <p:cNvPr id="13335" name="Rectangle 27"/>
          <p:cNvSpPr>
            <a:spLocks noChangeArrowheads="1"/>
          </p:cNvSpPr>
          <p:nvPr/>
        </p:nvSpPr>
        <p:spPr bwMode="auto">
          <a:xfrm>
            <a:off x="2268538" y="4652963"/>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36" name="Rectangle 28"/>
          <p:cNvSpPr>
            <a:spLocks noChangeArrowheads="1"/>
          </p:cNvSpPr>
          <p:nvPr/>
        </p:nvSpPr>
        <p:spPr bwMode="auto">
          <a:xfrm>
            <a:off x="755650" y="3500438"/>
            <a:ext cx="1439863" cy="4318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13337" name="Line 29"/>
          <p:cNvSpPr>
            <a:spLocks noChangeShapeType="1"/>
          </p:cNvSpPr>
          <p:nvPr/>
        </p:nvSpPr>
        <p:spPr bwMode="auto">
          <a:xfrm>
            <a:off x="250825" y="3716338"/>
            <a:ext cx="504825" cy="0"/>
          </a:xfrm>
          <a:prstGeom prst="line">
            <a:avLst/>
          </a:prstGeom>
          <a:noFill/>
          <a:ln w="28575">
            <a:solidFill>
              <a:schemeClr val="tx1"/>
            </a:solidFill>
            <a:round/>
            <a:headEnd/>
            <a:tailEnd type="triangle" w="med" len="med"/>
          </a:ln>
        </p:spPr>
        <p:txBody>
          <a:bodyPr/>
          <a:lstStyle/>
          <a:p>
            <a:endParaRPr lang="en-US"/>
          </a:p>
        </p:txBody>
      </p:sp>
      <p:sp>
        <p:nvSpPr>
          <p:cNvPr id="13338" name="Line 30"/>
          <p:cNvSpPr>
            <a:spLocks noChangeShapeType="1"/>
          </p:cNvSpPr>
          <p:nvPr/>
        </p:nvSpPr>
        <p:spPr bwMode="auto">
          <a:xfrm flipV="1">
            <a:off x="1476375" y="2420938"/>
            <a:ext cx="0" cy="1079500"/>
          </a:xfrm>
          <a:prstGeom prst="line">
            <a:avLst/>
          </a:prstGeom>
          <a:noFill/>
          <a:ln w="38100">
            <a:solidFill>
              <a:schemeClr val="tx1"/>
            </a:solidFill>
            <a:round/>
            <a:headEnd/>
            <a:tailEnd/>
          </a:ln>
        </p:spPr>
        <p:txBody>
          <a:bodyPr/>
          <a:lstStyle/>
          <a:p>
            <a:endParaRPr lang="en-US"/>
          </a:p>
        </p:txBody>
      </p:sp>
      <p:sp>
        <p:nvSpPr>
          <p:cNvPr id="13339" name="Line 31"/>
          <p:cNvSpPr>
            <a:spLocks noChangeShapeType="1"/>
          </p:cNvSpPr>
          <p:nvPr/>
        </p:nvSpPr>
        <p:spPr bwMode="auto">
          <a:xfrm>
            <a:off x="1476375" y="2420938"/>
            <a:ext cx="719138" cy="0"/>
          </a:xfrm>
          <a:prstGeom prst="line">
            <a:avLst/>
          </a:prstGeom>
          <a:noFill/>
          <a:ln w="38100">
            <a:solidFill>
              <a:schemeClr val="tx1"/>
            </a:solidFill>
            <a:round/>
            <a:headEnd/>
            <a:tailEnd type="triangle" w="med" len="med"/>
          </a:ln>
        </p:spPr>
        <p:txBody>
          <a:bodyPr/>
          <a:lstStyle/>
          <a:p>
            <a:endParaRPr lang="en-US"/>
          </a:p>
        </p:txBody>
      </p:sp>
      <p:sp>
        <p:nvSpPr>
          <p:cNvPr id="13340" name="Line 32"/>
          <p:cNvSpPr>
            <a:spLocks noChangeShapeType="1"/>
          </p:cNvSpPr>
          <p:nvPr/>
        </p:nvSpPr>
        <p:spPr bwMode="auto">
          <a:xfrm>
            <a:off x="971550" y="3933825"/>
            <a:ext cx="0" cy="1150938"/>
          </a:xfrm>
          <a:prstGeom prst="line">
            <a:avLst/>
          </a:prstGeom>
          <a:noFill/>
          <a:ln w="38100">
            <a:solidFill>
              <a:schemeClr val="tx1"/>
            </a:solidFill>
            <a:round/>
            <a:headEnd/>
            <a:tailEnd/>
          </a:ln>
        </p:spPr>
        <p:txBody>
          <a:bodyPr/>
          <a:lstStyle/>
          <a:p>
            <a:endParaRPr lang="en-US"/>
          </a:p>
        </p:txBody>
      </p:sp>
      <p:sp>
        <p:nvSpPr>
          <p:cNvPr id="13341" name="Line 33"/>
          <p:cNvSpPr>
            <a:spLocks noChangeShapeType="1"/>
          </p:cNvSpPr>
          <p:nvPr/>
        </p:nvSpPr>
        <p:spPr bwMode="auto">
          <a:xfrm>
            <a:off x="971550" y="5084763"/>
            <a:ext cx="1296988" cy="0"/>
          </a:xfrm>
          <a:prstGeom prst="line">
            <a:avLst/>
          </a:prstGeom>
          <a:noFill/>
          <a:ln w="38100">
            <a:solidFill>
              <a:schemeClr val="tx1"/>
            </a:solidFill>
            <a:round/>
            <a:headEnd/>
            <a:tailEnd type="triangle" w="med" len="med"/>
          </a:ln>
        </p:spPr>
        <p:txBody>
          <a:bodyPr/>
          <a:lstStyle/>
          <a:p>
            <a:endParaRPr lang="en-US"/>
          </a:p>
        </p:txBody>
      </p:sp>
      <p:sp>
        <p:nvSpPr>
          <p:cNvPr id="13342" name="Line 34"/>
          <p:cNvSpPr>
            <a:spLocks noChangeShapeType="1"/>
          </p:cNvSpPr>
          <p:nvPr/>
        </p:nvSpPr>
        <p:spPr bwMode="auto">
          <a:xfrm flipV="1">
            <a:off x="2771775" y="2924175"/>
            <a:ext cx="0" cy="792163"/>
          </a:xfrm>
          <a:prstGeom prst="line">
            <a:avLst/>
          </a:prstGeom>
          <a:noFill/>
          <a:ln w="38100">
            <a:solidFill>
              <a:schemeClr val="tx1"/>
            </a:solidFill>
            <a:round/>
            <a:headEnd/>
            <a:tailEnd type="triangle" w="med" len="med"/>
          </a:ln>
        </p:spPr>
        <p:txBody>
          <a:bodyPr/>
          <a:lstStyle/>
          <a:p>
            <a:endParaRPr lang="en-US"/>
          </a:p>
        </p:txBody>
      </p:sp>
      <p:sp>
        <p:nvSpPr>
          <p:cNvPr id="13343" name="Line 35"/>
          <p:cNvSpPr>
            <a:spLocks noChangeShapeType="1"/>
          </p:cNvSpPr>
          <p:nvPr/>
        </p:nvSpPr>
        <p:spPr bwMode="auto">
          <a:xfrm>
            <a:off x="2195513" y="3716338"/>
            <a:ext cx="576262" cy="0"/>
          </a:xfrm>
          <a:prstGeom prst="line">
            <a:avLst/>
          </a:prstGeom>
          <a:noFill/>
          <a:ln w="38100">
            <a:solidFill>
              <a:schemeClr val="tx1"/>
            </a:solidFill>
            <a:round/>
            <a:headEnd/>
            <a:tailEnd/>
          </a:ln>
        </p:spPr>
        <p:txBody>
          <a:bodyPr/>
          <a:lstStyle/>
          <a:p>
            <a:endParaRPr lang="en-US"/>
          </a:p>
        </p:txBody>
      </p:sp>
      <p:sp>
        <p:nvSpPr>
          <p:cNvPr id="13344" name="Line 36"/>
          <p:cNvSpPr>
            <a:spLocks noChangeShapeType="1"/>
          </p:cNvSpPr>
          <p:nvPr/>
        </p:nvSpPr>
        <p:spPr bwMode="auto">
          <a:xfrm>
            <a:off x="2771775" y="3716338"/>
            <a:ext cx="0" cy="936625"/>
          </a:xfrm>
          <a:prstGeom prst="line">
            <a:avLst/>
          </a:prstGeom>
          <a:noFill/>
          <a:ln w="38100">
            <a:solidFill>
              <a:schemeClr val="tx1"/>
            </a:solidFill>
            <a:round/>
            <a:headEnd/>
            <a:tailEnd/>
          </a:ln>
        </p:spPr>
        <p:txBody>
          <a:bodyPr/>
          <a:lstStyle/>
          <a:p>
            <a:endParaRPr lang="en-US"/>
          </a:p>
        </p:txBody>
      </p:sp>
      <p:sp>
        <p:nvSpPr>
          <p:cNvPr id="13345" name="AutoShape 37"/>
          <p:cNvSpPr>
            <a:spLocks noChangeArrowheads="1"/>
          </p:cNvSpPr>
          <p:nvPr/>
        </p:nvSpPr>
        <p:spPr bwMode="auto">
          <a:xfrm>
            <a:off x="2665561" y="3924300"/>
            <a:ext cx="215900" cy="217488"/>
          </a:xfrm>
          <a:prstGeom prst="flowChartMerge">
            <a:avLst/>
          </a:prstGeom>
          <a:solidFill>
            <a:srgbClr val="008000"/>
          </a:solidFill>
          <a:ln w="9525">
            <a:solidFill>
              <a:schemeClr val="tx1"/>
            </a:solidFill>
            <a:miter lim="800000"/>
            <a:headEnd/>
            <a:tailEnd/>
          </a:ln>
        </p:spPr>
        <p:txBody>
          <a:bodyPr wrap="none" anchor="ctr"/>
          <a:lstStyle/>
          <a:p>
            <a:endParaRPr lang="en-US"/>
          </a:p>
        </p:txBody>
      </p:sp>
      <p:sp>
        <p:nvSpPr>
          <p:cNvPr id="13346" name="AutoShape 38"/>
          <p:cNvSpPr>
            <a:spLocks noChangeArrowheads="1"/>
          </p:cNvSpPr>
          <p:nvPr/>
        </p:nvSpPr>
        <p:spPr bwMode="auto">
          <a:xfrm>
            <a:off x="2733674" y="4156075"/>
            <a:ext cx="73025" cy="71438"/>
          </a:xfrm>
          <a:prstGeom prst="flowChartConnector">
            <a:avLst/>
          </a:prstGeom>
          <a:solidFill>
            <a:srgbClr val="008000"/>
          </a:solidFill>
          <a:ln w="9525">
            <a:solidFill>
              <a:schemeClr val="tx1"/>
            </a:solidFill>
            <a:round/>
            <a:headEnd/>
            <a:tailEnd/>
          </a:ln>
        </p:spPr>
        <p:txBody>
          <a:bodyPr wrap="none" anchor="ctr"/>
          <a:lstStyle/>
          <a:p>
            <a:endParaRPr lang="en-US"/>
          </a:p>
        </p:txBody>
      </p:sp>
      <p:sp>
        <p:nvSpPr>
          <p:cNvPr id="13347" name="Text Box 39"/>
          <p:cNvSpPr txBox="1">
            <a:spLocks noChangeArrowheads="1"/>
          </p:cNvSpPr>
          <p:nvPr/>
        </p:nvSpPr>
        <p:spPr bwMode="auto">
          <a:xfrm>
            <a:off x="3708400" y="4797425"/>
            <a:ext cx="792163" cy="336550"/>
          </a:xfrm>
          <a:prstGeom prst="rect">
            <a:avLst/>
          </a:prstGeom>
          <a:noFill/>
          <a:ln w="9525">
            <a:noFill/>
            <a:miter lim="800000"/>
            <a:headEnd/>
            <a:tailEnd/>
          </a:ln>
        </p:spPr>
        <p:txBody>
          <a:bodyPr>
            <a:spAutoFit/>
          </a:bodyPr>
          <a:lstStyle/>
          <a:p>
            <a:pPr>
              <a:spcBef>
                <a:spcPct val="50000"/>
              </a:spcBef>
            </a:pPr>
            <a:r>
              <a:rPr lang="en-US" sz="1600" b="1"/>
              <a:t>PAM</a:t>
            </a:r>
          </a:p>
        </p:txBody>
      </p:sp>
      <p:sp>
        <p:nvSpPr>
          <p:cNvPr id="13348" name="Text Box 40"/>
          <p:cNvSpPr txBox="1">
            <a:spLocks noChangeArrowheads="1"/>
          </p:cNvSpPr>
          <p:nvPr/>
        </p:nvSpPr>
        <p:spPr bwMode="auto">
          <a:xfrm>
            <a:off x="3851275" y="2133600"/>
            <a:ext cx="792163" cy="336550"/>
          </a:xfrm>
          <a:prstGeom prst="rect">
            <a:avLst/>
          </a:prstGeom>
          <a:noFill/>
          <a:ln w="9525">
            <a:noFill/>
            <a:miter lim="800000"/>
            <a:headEnd/>
            <a:tailEnd/>
          </a:ln>
        </p:spPr>
        <p:txBody>
          <a:bodyPr>
            <a:spAutoFit/>
          </a:bodyPr>
          <a:lstStyle/>
          <a:p>
            <a:pPr>
              <a:spcBef>
                <a:spcPct val="50000"/>
              </a:spcBef>
            </a:pPr>
            <a:r>
              <a:rPr lang="en-US" sz="1600" b="1"/>
              <a:t>PAM</a:t>
            </a:r>
          </a:p>
        </p:txBody>
      </p:sp>
      <p:sp>
        <p:nvSpPr>
          <p:cNvPr id="13349" name="Text Box 41"/>
          <p:cNvSpPr txBox="1">
            <a:spLocks noChangeArrowheads="1"/>
          </p:cNvSpPr>
          <p:nvPr/>
        </p:nvSpPr>
        <p:spPr bwMode="auto">
          <a:xfrm>
            <a:off x="5508104" y="3068960"/>
            <a:ext cx="1150938" cy="336550"/>
          </a:xfrm>
          <a:prstGeom prst="rect">
            <a:avLst/>
          </a:prstGeom>
          <a:noFill/>
          <a:ln w="9525">
            <a:noFill/>
            <a:miter lim="800000"/>
            <a:headEnd/>
            <a:tailEnd/>
          </a:ln>
        </p:spPr>
        <p:txBody>
          <a:bodyPr>
            <a:spAutoFit/>
          </a:bodyPr>
          <a:lstStyle/>
          <a:p>
            <a:pPr algn="r">
              <a:spcBef>
                <a:spcPct val="50000"/>
              </a:spcBef>
            </a:pPr>
            <a:r>
              <a:rPr lang="en-US" sz="1600" b="1" dirty="0"/>
              <a:t>sin </a:t>
            </a:r>
            <a:r>
              <a:rPr lang="en-US" sz="1600" b="1" dirty="0" err="1"/>
              <a:t>wc</a:t>
            </a:r>
            <a:r>
              <a:rPr lang="en-US" sz="1600" b="1" dirty="0"/>
              <a:t> t</a:t>
            </a:r>
          </a:p>
        </p:txBody>
      </p:sp>
      <p:sp>
        <p:nvSpPr>
          <p:cNvPr id="13350" name="Text Box 42"/>
          <p:cNvSpPr txBox="1">
            <a:spLocks noChangeArrowheads="1"/>
          </p:cNvSpPr>
          <p:nvPr/>
        </p:nvSpPr>
        <p:spPr bwMode="auto">
          <a:xfrm>
            <a:off x="5580112" y="4365104"/>
            <a:ext cx="1150937" cy="336550"/>
          </a:xfrm>
          <a:prstGeom prst="rect">
            <a:avLst/>
          </a:prstGeom>
          <a:noFill/>
          <a:ln w="9525">
            <a:noFill/>
            <a:miter lim="800000"/>
            <a:headEnd/>
            <a:tailEnd/>
          </a:ln>
        </p:spPr>
        <p:txBody>
          <a:bodyPr>
            <a:spAutoFit/>
          </a:bodyPr>
          <a:lstStyle/>
          <a:p>
            <a:pPr algn="r">
              <a:spcBef>
                <a:spcPct val="50000"/>
              </a:spcBef>
            </a:pPr>
            <a:r>
              <a:rPr lang="en-US" sz="1600" b="1" dirty="0" err="1"/>
              <a:t>cos</a:t>
            </a:r>
            <a:r>
              <a:rPr lang="en-US" sz="1600" b="1" dirty="0"/>
              <a:t> </a:t>
            </a:r>
            <a:r>
              <a:rPr lang="en-US" sz="1600" b="1" dirty="0" err="1"/>
              <a:t>wc</a:t>
            </a:r>
            <a:r>
              <a:rPr lang="en-US" sz="1600" b="1" dirty="0"/>
              <a:t> t</a:t>
            </a:r>
          </a:p>
        </p:txBody>
      </p:sp>
      <p:sp>
        <p:nvSpPr>
          <p:cNvPr id="13351" name="Text Box 45"/>
          <p:cNvSpPr txBox="1">
            <a:spLocks noChangeArrowheads="1"/>
          </p:cNvSpPr>
          <p:nvPr/>
        </p:nvSpPr>
        <p:spPr bwMode="auto">
          <a:xfrm>
            <a:off x="2195513" y="2133600"/>
            <a:ext cx="1296987" cy="641350"/>
          </a:xfrm>
          <a:prstGeom prst="rect">
            <a:avLst/>
          </a:prstGeom>
          <a:noFill/>
          <a:ln w="9525">
            <a:noFill/>
            <a:miter lim="800000"/>
            <a:headEnd/>
            <a:tailEnd/>
          </a:ln>
        </p:spPr>
        <p:txBody>
          <a:bodyPr>
            <a:spAutoFit/>
          </a:bodyPr>
          <a:lstStyle/>
          <a:p>
            <a:pPr>
              <a:spcBef>
                <a:spcPct val="50000"/>
              </a:spcBef>
            </a:pPr>
            <a:r>
              <a:rPr lang="en-US"/>
              <a:t>2to4 level converter </a:t>
            </a:r>
          </a:p>
        </p:txBody>
      </p:sp>
      <p:sp>
        <p:nvSpPr>
          <p:cNvPr id="13352" name="Text Box 46"/>
          <p:cNvSpPr txBox="1">
            <a:spLocks noChangeArrowheads="1"/>
          </p:cNvSpPr>
          <p:nvPr/>
        </p:nvSpPr>
        <p:spPr bwMode="auto">
          <a:xfrm>
            <a:off x="2268538" y="4797425"/>
            <a:ext cx="1296987" cy="641350"/>
          </a:xfrm>
          <a:prstGeom prst="rect">
            <a:avLst/>
          </a:prstGeom>
          <a:noFill/>
          <a:ln w="9525">
            <a:noFill/>
            <a:miter lim="800000"/>
            <a:headEnd/>
            <a:tailEnd/>
          </a:ln>
        </p:spPr>
        <p:txBody>
          <a:bodyPr>
            <a:spAutoFit/>
          </a:bodyPr>
          <a:lstStyle/>
          <a:p>
            <a:pPr>
              <a:spcBef>
                <a:spcPct val="50000"/>
              </a:spcBef>
            </a:pPr>
            <a:r>
              <a:rPr lang="en-US"/>
              <a:t>2to4 level converter </a:t>
            </a:r>
          </a:p>
        </p:txBody>
      </p:sp>
      <p:sp>
        <p:nvSpPr>
          <p:cNvPr id="13353" name="Line 51"/>
          <p:cNvSpPr>
            <a:spLocks noChangeShapeType="1"/>
          </p:cNvSpPr>
          <p:nvPr/>
        </p:nvSpPr>
        <p:spPr bwMode="auto">
          <a:xfrm>
            <a:off x="1187450" y="3500438"/>
            <a:ext cx="0" cy="433387"/>
          </a:xfrm>
          <a:prstGeom prst="line">
            <a:avLst/>
          </a:prstGeom>
          <a:noFill/>
          <a:ln w="9525">
            <a:solidFill>
              <a:schemeClr val="tx1"/>
            </a:solidFill>
            <a:round/>
            <a:headEnd/>
            <a:tailEnd/>
          </a:ln>
        </p:spPr>
        <p:txBody>
          <a:bodyPr/>
          <a:lstStyle/>
          <a:p>
            <a:endParaRPr lang="en-US"/>
          </a:p>
        </p:txBody>
      </p:sp>
      <p:sp>
        <p:nvSpPr>
          <p:cNvPr id="13354" name="Line 52"/>
          <p:cNvSpPr>
            <a:spLocks noChangeShapeType="1"/>
          </p:cNvSpPr>
          <p:nvPr/>
        </p:nvSpPr>
        <p:spPr bwMode="auto">
          <a:xfrm>
            <a:off x="1692275" y="3500438"/>
            <a:ext cx="0" cy="433387"/>
          </a:xfrm>
          <a:prstGeom prst="line">
            <a:avLst/>
          </a:prstGeom>
          <a:noFill/>
          <a:ln w="9525">
            <a:solidFill>
              <a:schemeClr val="tx1"/>
            </a:solidFill>
            <a:round/>
            <a:headEnd/>
            <a:tailEnd/>
          </a:ln>
        </p:spPr>
        <p:txBody>
          <a:bodyPr/>
          <a:lstStyle/>
          <a:p>
            <a:endParaRPr lang="en-US"/>
          </a:p>
        </p:txBody>
      </p:sp>
      <p:sp>
        <p:nvSpPr>
          <p:cNvPr id="13355" name="Text Box 53"/>
          <p:cNvSpPr txBox="1">
            <a:spLocks noChangeArrowheads="1"/>
          </p:cNvSpPr>
          <p:nvPr/>
        </p:nvSpPr>
        <p:spPr bwMode="auto">
          <a:xfrm>
            <a:off x="827088" y="3573463"/>
            <a:ext cx="1368425" cy="366712"/>
          </a:xfrm>
          <a:prstGeom prst="rect">
            <a:avLst/>
          </a:prstGeom>
          <a:noFill/>
          <a:ln w="9525">
            <a:noFill/>
            <a:miter lim="800000"/>
            <a:headEnd/>
            <a:tailEnd/>
          </a:ln>
        </p:spPr>
        <p:txBody>
          <a:bodyPr>
            <a:spAutoFit/>
          </a:bodyPr>
          <a:lstStyle/>
          <a:p>
            <a:pPr>
              <a:spcBef>
                <a:spcPct val="50000"/>
              </a:spcBef>
            </a:pPr>
            <a:r>
              <a:rPr lang="en-US"/>
              <a:t>Q    I       C </a:t>
            </a:r>
          </a:p>
        </p:txBody>
      </p:sp>
      <p:sp>
        <p:nvSpPr>
          <p:cNvPr id="13356" name="Text Box 54"/>
          <p:cNvSpPr txBox="1">
            <a:spLocks noChangeArrowheads="1"/>
          </p:cNvSpPr>
          <p:nvPr/>
        </p:nvSpPr>
        <p:spPr bwMode="auto">
          <a:xfrm>
            <a:off x="827088" y="5157788"/>
            <a:ext cx="792162"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Q-ch </a:t>
            </a:r>
          </a:p>
        </p:txBody>
      </p:sp>
      <p:sp>
        <p:nvSpPr>
          <p:cNvPr id="13357" name="Text Box 55"/>
          <p:cNvSpPr txBox="1">
            <a:spLocks noChangeArrowheads="1"/>
          </p:cNvSpPr>
          <p:nvPr/>
        </p:nvSpPr>
        <p:spPr bwMode="auto">
          <a:xfrm>
            <a:off x="1403350" y="2420938"/>
            <a:ext cx="7207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I-ch </a:t>
            </a:r>
          </a:p>
        </p:txBody>
      </p:sp>
      <p:sp>
        <p:nvSpPr>
          <p:cNvPr id="13358" name="Text Box 81"/>
          <p:cNvSpPr txBox="1">
            <a:spLocks noChangeArrowheads="1"/>
          </p:cNvSpPr>
          <p:nvPr/>
        </p:nvSpPr>
        <p:spPr bwMode="auto">
          <a:xfrm>
            <a:off x="1619250" y="1989138"/>
            <a:ext cx="431800" cy="366712"/>
          </a:xfrm>
          <a:prstGeom prst="rect">
            <a:avLst/>
          </a:prstGeom>
          <a:noFill/>
          <a:ln w="9525">
            <a:noFill/>
            <a:miter lim="800000"/>
            <a:headEnd/>
            <a:tailEnd/>
          </a:ln>
        </p:spPr>
        <p:txBody>
          <a:bodyPr>
            <a:spAutoFit/>
          </a:bodyPr>
          <a:lstStyle/>
          <a:p>
            <a:pPr>
              <a:spcBef>
                <a:spcPct val="50000"/>
              </a:spcBef>
            </a:pPr>
            <a:r>
              <a:rPr lang="en-US">
                <a:solidFill>
                  <a:srgbClr val="006600"/>
                </a:solidFill>
              </a:rPr>
              <a:t>0</a:t>
            </a:r>
          </a:p>
        </p:txBody>
      </p:sp>
      <p:sp>
        <p:nvSpPr>
          <p:cNvPr id="13359" name="Text Box 82"/>
          <p:cNvSpPr txBox="1">
            <a:spLocks noChangeArrowheads="1"/>
          </p:cNvSpPr>
          <p:nvPr/>
        </p:nvSpPr>
        <p:spPr bwMode="auto">
          <a:xfrm>
            <a:off x="1763713" y="5157788"/>
            <a:ext cx="431800" cy="366712"/>
          </a:xfrm>
          <a:prstGeom prst="rect">
            <a:avLst/>
          </a:prstGeom>
          <a:noFill/>
          <a:ln w="9525">
            <a:noFill/>
            <a:miter lim="800000"/>
            <a:headEnd/>
            <a:tailEnd/>
          </a:ln>
        </p:spPr>
        <p:txBody>
          <a:bodyPr>
            <a:spAutoFit/>
          </a:bodyPr>
          <a:lstStyle/>
          <a:p>
            <a:pPr>
              <a:spcBef>
                <a:spcPct val="50000"/>
              </a:spcBef>
            </a:pPr>
            <a:r>
              <a:rPr lang="en-US">
                <a:solidFill>
                  <a:srgbClr val="006600"/>
                </a:solidFill>
              </a:rPr>
              <a:t>0</a:t>
            </a:r>
          </a:p>
        </p:txBody>
      </p:sp>
      <p:sp>
        <p:nvSpPr>
          <p:cNvPr id="13360" name="Text Box 83"/>
          <p:cNvSpPr txBox="1">
            <a:spLocks noChangeArrowheads="1"/>
          </p:cNvSpPr>
          <p:nvPr/>
        </p:nvSpPr>
        <p:spPr bwMode="auto">
          <a:xfrm>
            <a:off x="933474" y="3888066"/>
            <a:ext cx="1260972" cy="369332"/>
          </a:xfrm>
          <a:prstGeom prst="rect">
            <a:avLst/>
          </a:prstGeom>
          <a:noFill/>
          <a:ln w="9525">
            <a:noFill/>
            <a:miter lim="800000"/>
            <a:headEnd/>
            <a:tailEnd/>
          </a:ln>
        </p:spPr>
        <p:txBody>
          <a:bodyPr wrap="square">
            <a:spAutoFit/>
          </a:bodyPr>
          <a:lstStyle/>
          <a:p>
            <a:pPr>
              <a:spcBef>
                <a:spcPct val="50000"/>
              </a:spcBef>
            </a:pPr>
            <a:r>
              <a:rPr lang="en-US" dirty="0">
                <a:solidFill>
                  <a:srgbClr val="006600"/>
                </a:solidFill>
              </a:rPr>
              <a:t>0      0     0 </a:t>
            </a:r>
          </a:p>
        </p:txBody>
      </p:sp>
      <p:sp>
        <p:nvSpPr>
          <p:cNvPr id="13361" name="Text Box 84"/>
          <p:cNvSpPr txBox="1">
            <a:spLocks noChangeArrowheads="1"/>
          </p:cNvSpPr>
          <p:nvPr/>
        </p:nvSpPr>
        <p:spPr bwMode="auto">
          <a:xfrm>
            <a:off x="2843213" y="3068638"/>
            <a:ext cx="431800" cy="366712"/>
          </a:xfrm>
          <a:prstGeom prst="rect">
            <a:avLst/>
          </a:prstGeom>
          <a:noFill/>
          <a:ln w="9525">
            <a:noFill/>
            <a:miter lim="800000"/>
            <a:headEnd/>
            <a:tailEnd/>
          </a:ln>
        </p:spPr>
        <p:txBody>
          <a:bodyPr>
            <a:spAutoFit/>
          </a:bodyPr>
          <a:lstStyle/>
          <a:p>
            <a:pPr>
              <a:spcBef>
                <a:spcPct val="50000"/>
              </a:spcBef>
            </a:pPr>
            <a:r>
              <a:rPr lang="en-US">
                <a:solidFill>
                  <a:srgbClr val="006600"/>
                </a:solidFill>
              </a:rPr>
              <a:t>0</a:t>
            </a:r>
          </a:p>
        </p:txBody>
      </p:sp>
      <p:sp>
        <p:nvSpPr>
          <p:cNvPr id="13362" name="Text Box 85"/>
          <p:cNvSpPr txBox="1">
            <a:spLocks noChangeArrowheads="1"/>
          </p:cNvSpPr>
          <p:nvPr/>
        </p:nvSpPr>
        <p:spPr bwMode="auto">
          <a:xfrm>
            <a:off x="2771775" y="4221163"/>
            <a:ext cx="431800" cy="366712"/>
          </a:xfrm>
          <a:prstGeom prst="rect">
            <a:avLst/>
          </a:prstGeom>
          <a:noFill/>
          <a:ln w="9525">
            <a:noFill/>
            <a:miter lim="800000"/>
            <a:headEnd/>
            <a:tailEnd/>
          </a:ln>
        </p:spPr>
        <p:txBody>
          <a:bodyPr>
            <a:spAutoFit/>
          </a:bodyPr>
          <a:lstStyle/>
          <a:p>
            <a:pPr>
              <a:spcBef>
                <a:spcPct val="50000"/>
              </a:spcBef>
            </a:pPr>
            <a:r>
              <a:rPr lang="en-US" dirty="0">
                <a:solidFill>
                  <a:srgbClr val="006600"/>
                </a:solidFill>
              </a:rPr>
              <a:t>1</a:t>
            </a:r>
          </a:p>
        </p:txBody>
      </p:sp>
      <p:sp>
        <p:nvSpPr>
          <p:cNvPr id="13363" name="Text Box 86"/>
          <p:cNvSpPr txBox="1">
            <a:spLocks noChangeArrowheads="1"/>
          </p:cNvSpPr>
          <p:nvPr/>
        </p:nvSpPr>
        <p:spPr bwMode="auto">
          <a:xfrm>
            <a:off x="201612" y="252058"/>
            <a:ext cx="8740775" cy="892552"/>
          </a:xfrm>
          <a:prstGeom prst="rect">
            <a:avLst/>
          </a:prstGeom>
          <a:noFill/>
          <a:ln w="9525">
            <a:noFill/>
            <a:miter lim="800000"/>
            <a:headEnd/>
            <a:tailEnd/>
          </a:ln>
        </p:spPr>
        <p:txBody>
          <a:bodyPr wrap="square">
            <a:spAutoFit/>
          </a:bodyPr>
          <a:lstStyle/>
          <a:p>
            <a:pPr>
              <a:spcBef>
                <a:spcPct val="50000"/>
              </a:spcBef>
            </a:pPr>
            <a:r>
              <a:rPr lang="en-US" sz="2800" b="1" dirty="0">
                <a:solidFill>
                  <a:srgbClr val="006600"/>
                </a:solidFill>
              </a:rPr>
              <a:t>Example: </a:t>
            </a:r>
            <a:r>
              <a:rPr lang="en-US" sz="2400" dirty="0"/>
              <a:t>For a </a:t>
            </a:r>
            <a:r>
              <a:rPr lang="en-US" sz="2400" dirty="0" err="1"/>
              <a:t>tribit</a:t>
            </a:r>
            <a:r>
              <a:rPr lang="en-US" sz="2400" dirty="0"/>
              <a:t> of Q=0, I=0 And C=0 (QIC=0 0 0 ), determine the output phase for the   8-PSK Modulator. </a:t>
            </a:r>
          </a:p>
        </p:txBody>
      </p:sp>
      <p:sp>
        <p:nvSpPr>
          <p:cNvPr id="2" name="Slide Number Placeholder 1">
            <a:extLst>
              <a:ext uri="{FF2B5EF4-FFF2-40B4-BE49-F238E27FC236}">
                <a16:creationId xmlns:a16="http://schemas.microsoft.com/office/drawing/2014/main" id="{E67FB51A-380B-4C38-AF67-3103277B11ED}"/>
              </a:ext>
            </a:extLst>
          </p:cNvPr>
          <p:cNvSpPr>
            <a:spLocks noGrp="1"/>
          </p:cNvSpPr>
          <p:nvPr>
            <p:ph type="sldNum" sz="quarter" idx="12"/>
          </p:nvPr>
        </p:nvSpPr>
        <p:spPr/>
        <p:txBody>
          <a:bodyPr/>
          <a:lstStyle/>
          <a:p>
            <a:fld id="{B0D5A9A6-B89F-4EA0-AC06-CD245DF48C16}" type="slidenum">
              <a:rPr lang="en-US" smtClean="0"/>
              <a:pPr/>
              <a:t>29</a:t>
            </a:fld>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353B213-D102-412C-B8A1-15B9712550FA}"/>
              </a:ext>
            </a:extLst>
          </p:cNvPr>
          <p:cNvSpPr>
            <a:spLocks noGrp="1"/>
          </p:cNvSpPr>
          <p:nvPr>
            <p:ph idx="1"/>
          </p:nvPr>
        </p:nvSpPr>
        <p:spPr/>
        <p:txBody>
          <a:bodyPr/>
          <a:lstStyle/>
          <a:p>
            <a:pPr algn="l" rtl="0"/>
            <a:r>
              <a:rPr lang="en-GB" dirty="0"/>
              <a:t>QPSK, or Quadrature Phase Shift Keying, is a type of digital modulation in which the phase of the carrier signal is shifted to represent the digital data. </a:t>
            </a:r>
          </a:p>
          <a:p>
            <a:pPr algn="l" rtl="0"/>
            <a:r>
              <a:rPr lang="en-GB" dirty="0"/>
              <a:t>QPSK is used in a variety of applications, including wireless communication systems and satellite communication systems, due to its ability to transmit data efficiently and reliably. </a:t>
            </a:r>
          </a:p>
          <a:p>
            <a:pPr algn="l" rtl="0"/>
            <a:r>
              <a:rPr lang="en-GB" dirty="0"/>
              <a:t>QPSK is particularly well suited for situations where the signal-to-noise ratio is low, as it is relatively resistant to noise and interference.</a:t>
            </a:r>
            <a:endParaRPr lang="en-US" dirty="0"/>
          </a:p>
        </p:txBody>
      </p:sp>
      <p:sp>
        <p:nvSpPr>
          <p:cNvPr id="3" name="Title 2">
            <a:extLst>
              <a:ext uri="{FF2B5EF4-FFF2-40B4-BE49-F238E27FC236}">
                <a16:creationId xmlns:a16="http://schemas.microsoft.com/office/drawing/2014/main" id="{80F4C11E-0B2E-428D-A156-4FCEF4736E2D}"/>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BB73C042-C739-47A2-BBC1-5740FB7CAE0B}"/>
              </a:ext>
            </a:extLst>
          </p:cNvPr>
          <p:cNvSpPr>
            <a:spLocks noGrp="1"/>
          </p:cNvSpPr>
          <p:nvPr>
            <p:ph type="sldNum" sz="quarter" idx="12"/>
          </p:nvPr>
        </p:nvSpPr>
        <p:spPr/>
        <p:txBody>
          <a:bodyPr/>
          <a:lstStyle/>
          <a:p>
            <a:pPr>
              <a:defRPr/>
            </a:pPr>
            <a:fld id="{9D1889B6-CA02-4105-9CD0-F4FFCBE8C8FD}" type="slidenum">
              <a:rPr lang="ar-SA" smtClean="0"/>
              <a:pPr>
                <a:defRPr/>
              </a:pPr>
              <a:t>3</a:t>
            </a:fld>
            <a:endParaRPr lang="ar-SA"/>
          </a:p>
        </p:txBody>
      </p:sp>
    </p:spTree>
    <p:extLst>
      <p:ext uri="{BB962C8B-B14F-4D97-AF65-F5344CB8AC3E}">
        <p14:creationId xmlns:p14="http://schemas.microsoft.com/office/powerpoint/2010/main" val="51715425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269081" y="137200"/>
            <a:ext cx="8515350" cy="2154436"/>
          </a:xfrm>
          <a:prstGeom prst="rect">
            <a:avLst/>
          </a:prstGeom>
          <a:noFill/>
          <a:ln w="9525">
            <a:noFill/>
            <a:miter lim="800000"/>
            <a:headEnd/>
            <a:tailEnd/>
          </a:ln>
        </p:spPr>
        <p:txBody>
          <a:bodyPr wrap="square">
            <a:spAutoFit/>
          </a:bodyPr>
          <a:lstStyle/>
          <a:p>
            <a:pPr rtl="0">
              <a:spcBef>
                <a:spcPct val="50000"/>
              </a:spcBef>
            </a:pPr>
            <a:r>
              <a:rPr lang="en-US" sz="2400" b="1" u="sng" dirty="0"/>
              <a:t> Solution:</a:t>
            </a:r>
          </a:p>
          <a:p>
            <a:pPr rtl="0">
              <a:spcBef>
                <a:spcPct val="50000"/>
              </a:spcBef>
            </a:pPr>
            <a:r>
              <a:rPr lang="en-US" sz="2200" b="1" dirty="0">
                <a:latin typeface="Tahoma" pitchFamily="34" charset="0"/>
                <a:ea typeface="Tahoma" pitchFamily="34" charset="0"/>
                <a:cs typeface="Tahoma" pitchFamily="34" charset="0"/>
              </a:rPr>
              <a:t>I-</a:t>
            </a:r>
            <a:r>
              <a:rPr lang="en-US" sz="2200" b="1" dirty="0" err="1">
                <a:latin typeface="Tahoma" pitchFamily="34" charset="0"/>
                <a:ea typeface="Tahoma" pitchFamily="34" charset="0"/>
                <a:cs typeface="Tahoma" pitchFamily="34" charset="0"/>
              </a:rPr>
              <a:t>ch</a:t>
            </a:r>
            <a:r>
              <a:rPr lang="en-US" sz="2200" dirty="0">
                <a:latin typeface="Tahoma" pitchFamily="34" charset="0"/>
                <a:ea typeface="Tahoma" pitchFamily="34" charset="0"/>
                <a:cs typeface="Tahoma" pitchFamily="34" charset="0"/>
              </a:rPr>
              <a:t>: Inputs to the 2-to-4 converter are (IC=0 0), </a:t>
            </a:r>
            <a:r>
              <a:rPr lang="en-US" sz="2200" dirty="0">
                <a:latin typeface="Tahoma" pitchFamily="34" charset="0"/>
                <a:ea typeface="Tahoma" pitchFamily="34" charset="0"/>
                <a:cs typeface="Tahoma" pitchFamily="34" charset="0"/>
                <a:sym typeface="Wingdings" panose="05000000000000000000" pitchFamily="2" charset="2"/>
              </a:rPr>
              <a:t></a:t>
            </a:r>
            <a:r>
              <a:rPr lang="en-US" sz="2200" dirty="0">
                <a:latin typeface="Tahoma" pitchFamily="34" charset="0"/>
                <a:ea typeface="Tahoma" pitchFamily="34" charset="0"/>
                <a:cs typeface="Tahoma" pitchFamily="34" charset="0"/>
              </a:rPr>
              <a:t> from truth table PAM=-0.541 V.</a:t>
            </a:r>
          </a:p>
          <a:p>
            <a:pPr rtl="0">
              <a:spcBef>
                <a:spcPct val="50000"/>
              </a:spcBef>
            </a:pPr>
            <a:r>
              <a:rPr lang="en-US" sz="2200" b="1" dirty="0">
                <a:latin typeface="Tahoma" pitchFamily="34" charset="0"/>
                <a:ea typeface="Tahoma" pitchFamily="34" charset="0"/>
                <a:cs typeface="Tahoma" pitchFamily="34" charset="0"/>
              </a:rPr>
              <a:t>Q-</a:t>
            </a:r>
            <a:r>
              <a:rPr lang="en-US" sz="2200" b="1" dirty="0" err="1">
                <a:latin typeface="Tahoma" pitchFamily="34" charset="0"/>
                <a:ea typeface="Tahoma" pitchFamily="34" charset="0"/>
                <a:cs typeface="Tahoma" pitchFamily="34" charset="0"/>
              </a:rPr>
              <a:t>ch</a:t>
            </a:r>
            <a:r>
              <a:rPr lang="en-US" sz="2200" dirty="0">
                <a:latin typeface="Tahoma" pitchFamily="34" charset="0"/>
                <a:ea typeface="Tahoma" pitchFamily="34" charset="0"/>
                <a:cs typeface="Tahoma" pitchFamily="34" charset="0"/>
              </a:rPr>
              <a:t>: Inputs to 2-to-4 converter are (QC= 0 1 ), </a:t>
            </a:r>
            <a:r>
              <a:rPr lang="en-US" sz="2200" dirty="0">
                <a:latin typeface="Tahoma" pitchFamily="34" charset="0"/>
                <a:ea typeface="Tahoma" pitchFamily="34" charset="0"/>
                <a:cs typeface="Tahoma" pitchFamily="34" charset="0"/>
                <a:sym typeface="Wingdings" pitchFamily="2" charset="2"/>
              </a:rPr>
              <a:t></a:t>
            </a:r>
            <a:r>
              <a:rPr lang="en-US" sz="2200" dirty="0">
                <a:latin typeface="Tahoma" pitchFamily="34" charset="0"/>
                <a:ea typeface="Tahoma" pitchFamily="34" charset="0"/>
                <a:cs typeface="Tahoma" pitchFamily="34" charset="0"/>
              </a:rPr>
              <a:t>  from truth table PAM = -1.307 V .</a:t>
            </a:r>
          </a:p>
        </p:txBody>
      </p:sp>
      <p:sp>
        <p:nvSpPr>
          <p:cNvPr id="14341" name="Text Box 11"/>
          <p:cNvSpPr txBox="1">
            <a:spLocks noChangeArrowheads="1"/>
          </p:cNvSpPr>
          <p:nvPr/>
        </p:nvSpPr>
        <p:spPr bwMode="auto">
          <a:xfrm>
            <a:off x="1239838" y="1936750"/>
            <a:ext cx="260350" cy="366713"/>
          </a:xfrm>
          <a:prstGeom prst="rect">
            <a:avLst/>
          </a:prstGeom>
          <a:noFill/>
          <a:ln w="9525">
            <a:noFill/>
            <a:miter lim="800000"/>
            <a:headEnd/>
            <a:tailEnd/>
          </a:ln>
        </p:spPr>
        <p:txBody>
          <a:bodyPr wrap="none">
            <a:spAutoFit/>
          </a:bodyPr>
          <a:lstStyle/>
          <a:p>
            <a:r>
              <a:rPr lang="en-US"/>
              <a:t>`</a:t>
            </a:r>
          </a:p>
        </p:txBody>
      </p:sp>
      <p:sp>
        <p:nvSpPr>
          <p:cNvPr id="14342" name="Line 12"/>
          <p:cNvSpPr>
            <a:spLocks noChangeShapeType="1"/>
          </p:cNvSpPr>
          <p:nvPr/>
        </p:nvSpPr>
        <p:spPr bwMode="auto">
          <a:xfrm>
            <a:off x="3563938" y="2852738"/>
            <a:ext cx="792162" cy="0"/>
          </a:xfrm>
          <a:prstGeom prst="line">
            <a:avLst/>
          </a:prstGeom>
          <a:noFill/>
          <a:ln w="9525">
            <a:solidFill>
              <a:schemeClr val="tx1"/>
            </a:solidFill>
            <a:round/>
            <a:headEnd/>
            <a:tailEnd type="triangle" w="med" len="med"/>
          </a:ln>
        </p:spPr>
        <p:txBody>
          <a:bodyPr/>
          <a:lstStyle/>
          <a:p>
            <a:endParaRPr lang="en-US"/>
          </a:p>
        </p:txBody>
      </p:sp>
      <p:sp>
        <p:nvSpPr>
          <p:cNvPr id="14343" name="Rectangle 13"/>
          <p:cNvSpPr>
            <a:spLocks noChangeArrowheads="1"/>
          </p:cNvSpPr>
          <p:nvPr/>
        </p:nvSpPr>
        <p:spPr bwMode="auto">
          <a:xfrm>
            <a:off x="4356100" y="2565400"/>
            <a:ext cx="936625" cy="574675"/>
          </a:xfrm>
          <a:prstGeom prst="rect">
            <a:avLst/>
          </a:prstGeom>
          <a:solidFill>
            <a:srgbClr val="99CC00"/>
          </a:solidFill>
          <a:ln w="19050">
            <a:solidFill>
              <a:srgbClr val="006600"/>
            </a:solidFill>
            <a:miter lim="800000"/>
            <a:headEnd/>
            <a:tailEnd/>
          </a:ln>
        </p:spPr>
        <p:txBody>
          <a:bodyPr wrap="none" anchor="ctr"/>
          <a:lstStyle/>
          <a:p>
            <a:endParaRPr lang="en-US"/>
          </a:p>
        </p:txBody>
      </p:sp>
      <p:sp>
        <p:nvSpPr>
          <p:cNvPr id="14344" name="Line 14"/>
          <p:cNvSpPr>
            <a:spLocks noChangeShapeType="1"/>
          </p:cNvSpPr>
          <p:nvPr/>
        </p:nvSpPr>
        <p:spPr bwMode="auto">
          <a:xfrm>
            <a:off x="5292725" y="2781300"/>
            <a:ext cx="719138" cy="0"/>
          </a:xfrm>
          <a:prstGeom prst="line">
            <a:avLst/>
          </a:prstGeom>
          <a:noFill/>
          <a:ln w="9525">
            <a:solidFill>
              <a:schemeClr val="tx1"/>
            </a:solidFill>
            <a:round/>
            <a:headEnd/>
            <a:tailEnd type="triangle" w="med" len="med"/>
          </a:ln>
        </p:spPr>
        <p:txBody>
          <a:bodyPr/>
          <a:lstStyle/>
          <a:p>
            <a:endParaRPr lang="en-US"/>
          </a:p>
        </p:txBody>
      </p:sp>
      <p:sp>
        <p:nvSpPr>
          <p:cNvPr id="14345" name="Text Box 15"/>
          <p:cNvSpPr txBox="1">
            <a:spLocks noChangeArrowheads="1"/>
          </p:cNvSpPr>
          <p:nvPr/>
        </p:nvSpPr>
        <p:spPr bwMode="auto">
          <a:xfrm>
            <a:off x="2555875" y="2636838"/>
            <a:ext cx="1152525" cy="366712"/>
          </a:xfrm>
          <a:prstGeom prst="rect">
            <a:avLst/>
          </a:prstGeom>
          <a:noFill/>
          <a:ln w="9525">
            <a:noFill/>
            <a:miter lim="800000"/>
            <a:headEnd/>
            <a:tailEnd/>
          </a:ln>
        </p:spPr>
        <p:txBody>
          <a:bodyPr>
            <a:spAutoFit/>
          </a:bodyPr>
          <a:lstStyle/>
          <a:p>
            <a:pPr>
              <a:spcBef>
                <a:spcPct val="50000"/>
              </a:spcBef>
            </a:pPr>
            <a:r>
              <a:rPr lang="en-US">
                <a:solidFill>
                  <a:srgbClr val="006600"/>
                </a:solidFill>
              </a:rPr>
              <a:t> -0.541 V </a:t>
            </a:r>
          </a:p>
        </p:txBody>
      </p:sp>
      <p:sp>
        <p:nvSpPr>
          <p:cNvPr id="14346" name="Text Box 16"/>
          <p:cNvSpPr txBox="1">
            <a:spLocks noChangeArrowheads="1"/>
          </p:cNvSpPr>
          <p:nvPr/>
        </p:nvSpPr>
        <p:spPr bwMode="auto">
          <a:xfrm>
            <a:off x="6011863" y="2636838"/>
            <a:ext cx="1873250" cy="366712"/>
          </a:xfrm>
          <a:prstGeom prst="rect">
            <a:avLst/>
          </a:prstGeom>
          <a:noFill/>
          <a:ln w="9525">
            <a:noFill/>
            <a:miter lim="800000"/>
            <a:headEnd/>
            <a:tailEnd/>
          </a:ln>
        </p:spPr>
        <p:txBody>
          <a:bodyPr>
            <a:spAutoFit/>
          </a:bodyPr>
          <a:lstStyle/>
          <a:p>
            <a:pPr>
              <a:spcBef>
                <a:spcPct val="50000"/>
              </a:spcBef>
            </a:pPr>
            <a:r>
              <a:rPr lang="en-US">
                <a:solidFill>
                  <a:srgbClr val="006600"/>
                </a:solidFill>
              </a:rPr>
              <a:t>-0.541 sinwc t </a:t>
            </a:r>
          </a:p>
        </p:txBody>
      </p:sp>
      <p:sp>
        <p:nvSpPr>
          <p:cNvPr id="14347" name="Text Box 17"/>
          <p:cNvSpPr txBox="1">
            <a:spLocks noChangeArrowheads="1"/>
          </p:cNvSpPr>
          <p:nvPr/>
        </p:nvSpPr>
        <p:spPr bwMode="auto">
          <a:xfrm>
            <a:off x="4356100" y="2565400"/>
            <a:ext cx="936625" cy="623888"/>
          </a:xfrm>
          <a:prstGeom prst="rect">
            <a:avLst/>
          </a:prstGeom>
          <a:noFill/>
          <a:ln w="9525">
            <a:noFill/>
            <a:miter lim="800000"/>
            <a:headEnd/>
            <a:tailEnd/>
          </a:ln>
        </p:spPr>
        <p:txBody>
          <a:bodyPr>
            <a:spAutoFit/>
          </a:bodyPr>
          <a:lstStyle/>
          <a:p>
            <a:pPr algn="ctr">
              <a:spcBef>
                <a:spcPct val="50000"/>
              </a:spcBef>
            </a:pPr>
            <a:r>
              <a:rPr lang="en-US" sz="1400" b="1"/>
              <a:t>Product </a:t>
            </a:r>
          </a:p>
          <a:p>
            <a:pPr algn="ctr">
              <a:spcBef>
                <a:spcPct val="50000"/>
              </a:spcBef>
            </a:pPr>
            <a:r>
              <a:rPr lang="en-US" sz="1400" b="1"/>
              <a:t>Mod. I </a:t>
            </a:r>
          </a:p>
        </p:txBody>
      </p:sp>
      <p:sp>
        <p:nvSpPr>
          <p:cNvPr id="14348" name="Rectangle 19"/>
          <p:cNvSpPr>
            <a:spLocks noChangeArrowheads="1"/>
          </p:cNvSpPr>
          <p:nvPr/>
        </p:nvSpPr>
        <p:spPr bwMode="auto">
          <a:xfrm>
            <a:off x="4356100" y="4005263"/>
            <a:ext cx="936625" cy="574675"/>
          </a:xfrm>
          <a:prstGeom prst="rect">
            <a:avLst/>
          </a:prstGeom>
          <a:solidFill>
            <a:srgbClr val="99CC00"/>
          </a:solidFill>
          <a:ln w="19050">
            <a:solidFill>
              <a:srgbClr val="006600"/>
            </a:solidFill>
            <a:miter lim="800000"/>
            <a:headEnd/>
            <a:tailEnd/>
          </a:ln>
        </p:spPr>
        <p:txBody>
          <a:bodyPr wrap="none" anchor="ctr"/>
          <a:lstStyle/>
          <a:p>
            <a:endParaRPr lang="en-US"/>
          </a:p>
        </p:txBody>
      </p:sp>
      <p:sp>
        <p:nvSpPr>
          <p:cNvPr id="14349" name="Text Box 20"/>
          <p:cNvSpPr txBox="1">
            <a:spLocks noChangeArrowheads="1"/>
          </p:cNvSpPr>
          <p:nvPr/>
        </p:nvSpPr>
        <p:spPr bwMode="auto">
          <a:xfrm>
            <a:off x="4284663" y="4076700"/>
            <a:ext cx="1152525" cy="517525"/>
          </a:xfrm>
          <a:prstGeom prst="rect">
            <a:avLst/>
          </a:prstGeom>
          <a:noFill/>
          <a:ln w="9525">
            <a:noFill/>
            <a:miter lim="800000"/>
            <a:headEnd/>
            <a:tailEnd/>
          </a:ln>
        </p:spPr>
        <p:txBody>
          <a:bodyPr>
            <a:spAutoFit/>
          </a:bodyPr>
          <a:lstStyle/>
          <a:p>
            <a:pPr algn="ctr">
              <a:spcBef>
                <a:spcPct val="50000"/>
              </a:spcBef>
            </a:pPr>
            <a:r>
              <a:rPr lang="en-US" sz="1400" b="1" dirty="0"/>
              <a:t>Product mod .Q </a:t>
            </a:r>
          </a:p>
        </p:txBody>
      </p:sp>
      <p:sp>
        <p:nvSpPr>
          <p:cNvPr id="14350" name="Line 21"/>
          <p:cNvSpPr>
            <a:spLocks noChangeShapeType="1"/>
          </p:cNvSpPr>
          <p:nvPr/>
        </p:nvSpPr>
        <p:spPr bwMode="auto">
          <a:xfrm>
            <a:off x="3708400" y="4292600"/>
            <a:ext cx="647700" cy="0"/>
          </a:xfrm>
          <a:prstGeom prst="line">
            <a:avLst/>
          </a:prstGeom>
          <a:noFill/>
          <a:ln w="9525">
            <a:solidFill>
              <a:schemeClr val="tx1"/>
            </a:solidFill>
            <a:round/>
            <a:headEnd/>
            <a:tailEnd type="triangle" w="med" len="med"/>
          </a:ln>
        </p:spPr>
        <p:txBody>
          <a:bodyPr/>
          <a:lstStyle/>
          <a:p>
            <a:endParaRPr lang="en-US"/>
          </a:p>
        </p:txBody>
      </p:sp>
      <p:sp>
        <p:nvSpPr>
          <p:cNvPr id="14351" name="Line 22"/>
          <p:cNvSpPr>
            <a:spLocks noChangeShapeType="1"/>
          </p:cNvSpPr>
          <p:nvPr/>
        </p:nvSpPr>
        <p:spPr bwMode="auto">
          <a:xfrm>
            <a:off x="5292725" y="4292600"/>
            <a:ext cx="647700" cy="0"/>
          </a:xfrm>
          <a:prstGeom prst="line">
            <a:avLst/>
          </a:prstGeom>
          <a:noFill/>
          <a:ln w="9525">
            <a:solidFill>
              <a:schemeClr val="tx1"/>
            </a:solidFill>
            <a:round/>
            <a:headEnd/>
            <a:tailEnd type="triangle" w="med" len="med"/>
          </a:ln>
        </p:spPr>
        <p:txBody>
          <a:bodyPr/>
          <a:lstStyle/>
          <a:p>
            <a:endParaRPr lang="en-US"/>
          </a:p>
        </p:txBody>
      </p:sp>
      <p:sp>
        <p:nvSpPr>
          <p:cNvPr id="14352" name="Text Box 23"/>
          <p:cNvSpPr txBox="1">
            <a:spLocks noChangeArrowheads="1"/>
          </p:cNvSpPr>
          <p:nvPr/>
        </p:nvSpPr>
        <p:spPr bwMode="auto">
          <a:xfrm>
            <a:off x="2627313" y="4076700"/>
            <a:ext cx="1152525" cy="366713"/>
          </a:xfrm>
          <a:prstGeom prst="rect">
            <a:avLst/>
          </a:prstGeom>
          <a:noFill/>
          <a:ln w="9525">
            <a:noFill/>
            <a:miter lim="800000"/>
            <a:headEnd/>
            <a:tailEnd/>
          </a:ln>
        </p:spPr>
        <p:txBody>
          <a:bodyPr>
            <a:spAutoFit/>
          </a:bodyPr>
          <a:lstStyle/>
          <a:p>
            <a:pPr>
              <a:spcBef>
                <a:spcPct val="50000"/>
              </a:spcBef>
            </a:pPr>
            <a:r>
              <a:rPr lang="en-US">
                <a:solidFill>
                  <a:srgbClr val="006600"/>
                </a:solidFill>
              </a:rPr>
              <a:t> -1.307 V </a:t>
            </a:r>
          </a:p>
        </p:txBody>
      </p:sp>
      <p:sp>
        <p:nvSpPr>
          <p:cNvPr id="14353" name="Text Box 24"/>
          <p:cNvSpPr txBox="1">
            <a:spLocks noChangeArrowheads="1"/>
          </p:cNvSpPr>
          <p:nvPr/>
        </p:nvSpPr>
        <p:spPr bwMode="auto">
          <a:xfrm>
            <a:off x="5940425" y="4076700"/>
            <a:ext cx="2087563" cy="366713"/>
          </a:xfrm>
          <a:prstGeom prst="rect">
            <a:avLst/>
          </a:prstGeom>
          <a:noFill/>
          <a:ln w="9525">
            <a:noFill/>
            <a:miter lim="800000"/>
            <a:headEnd/>
            <a:tailEnd/>
          </a:ln>
        </p:spPr>
        <p:txBody>
          <a:bodyPr>
            <a:spAutoFit/>
          </a:bodyPr>
          <a:lstStyle/>
          <a:p>
            <a:pPr>
              <a:spcBef>
                <a:spcPct val="50000"/>
              </a:spcBef>
            </a:pPr>
            <a:r>
              <a:rPr lang="en-US" dirty="0">
                <a:solidFill>
                  <a:srgbClr val="006600"/>
                </a:solidFill>
              </a:rPr>
              <a:t> -1.307 </a:t>
            </a:r>
            <a:r>
              <a:rPr lang="en-US" dirty="0" err="1">
                <a:solidFill>
                  <a:srgbClr val="006600"/>
                </a:solidFill>
              </a:rPr>
              <a:t>coswc</a:t>
            </a:r>
            <a:r>
              <a:rPr lang="en-US" dirty="0">
                <a:solidFill>
                  <a:srgbClr val="006600"/>
                </a:solidFill>
              </a:rPr>
              <a:t> t  V </a:t>
            </a:r>
          </a:p>
        </p:txBody>
      </p:sp>
      <p:sp>
        <p:nvSpPr>
          <p:cNvPr id="14354" name="Line 25"/>
          <p:cNvSpPr>
            <a:spLocks noChangeShapeType="1"/>
          </p:cNvSpPr>
          <p:nvPr/>
        </p:nvSpPr>
        <p:spPr bwMode="auto">
          <a:xfrm flipV="1">
            <a:off x="4787900" y="3141663"/>
            <a:ext cx="0" cy="503237"/>
          </a:xfrm>
          <a:prstGeom prst="line">
            <a:avLst/>
          </a:prstGeom>
          <a:noFill/>
          <a:ln w="9525">
            <a:solidFill>
              <a:schemeClr val="tx1"/>
            </a:solidFill>
            <a:round/>
            <a:headEnd/>
            <a:tailEnd type="triangle" w="med" len="med"/>
          </a:ln>
        </p:spPr>
        <p:txBody>
          <a:bodyPr/>
          <a:lstStyle/>
          <a:p>
            <a:endParaRPr lang="en-US"/>
          </a:p>
        </p:txBody>
      </p:sp>
      <p:sp>
        <p:nvSpPr>
          <p:cNvPr id="14355" name="Line 26"/>
          <p:cNvSpPr>
            <a:spLocks noChangeShapeType="1"/>
          </p:cNvSpPr>
          <p:nvPr/>
        </p:nvSpPr>
        <p:spPr bwMode="auto">
          <a:xfrm flipV="1">
            <a:off x="4859338" y="4581525"/>
            <a:ext cx="0" cy="431800"/>
          </a:xfrm>
          <a:prstGeom prst="line">
            <a:avLst/>
          </a:prstGeom>
          <a:noFill/>
          <a:ln w="9525">
            <a:solidFill>
              <a:schemeClr val="tx1"/>
            </a:solidFill>
            <a:round/>
            <a:headEnd/>
            <a:tailEnd type="triangle" w="med" len="med"/>
          </a:ln>
        </p:spPr>
        <p:txBody>
          <a:bodyPr/>
          <a:lstStyle/>
          <a:p>
            <a:endParaRPr lang="en-US"/>
          </a:p>
        </p:txBody>
      </p:sp>
      <p:sp>
        <p:nvSpPr>
          <p:cNvPr id="14356" name="Text Box 27"/>
          <p:cNvSpPr txBox="1">
            <a:spLocks noChangeArrowheads="1"/>
          </p:cNvSpPr>
          <p:nvPr/>
        </p:nvSpPr>
        <p:spPr bwMode="auto">
          <a:xfrm>
            <a:off x="4859338" y="4797425"/>
            <a:ext cx="1079500" cy="366713"/>
          </a:xfrm>
          <a:prstGeom prst="rect">
            <a:avLst/>
          </a:prstGeom>
          <a:noFill/>
          <a:ln w="9525">
            <a:noFill/>
            <a:miter lim="800000"/>
            <a:headEnd/>
            <a:tailEnd/>
          </a:ln>
        </p:spPr>
        <p:txBody>
          <a:bodyPr>
            <a:spAutoFit/>
          </a:bodyPr>
          <a:lstStyle/>
          <a:p>
            <a:pPr>
              <a:spcBef>
                <a:spcPct val="50000"/>
              </a:spcBef>
            </a:pPr>
            <a:r>
              <a:rPr lang="en-US">
                <a:solidFill>
                  <a:srgbClr val="006600"/>
                </a:solidFill>
              </a:rPr>
              <a:t>Coswc t </a:t>
            </a:r>
          </a:p>
        </p:txBody>
      </p:sp>
      <p:sp>
        <p:nvSpPr>
          <p:cNvPr id="14357" name="Text Box 28"/>
          <p:cNvSpPr txBox="1">
            <a:spLocks noChangeArrowheads="1"/>
          </p:cNvSpPr>
          <p:nvPr/>
        </p:nvSpPr>
        <p:spPr bwMode="auto">
          <a:xfrm>
            <a:off x="4787900" y="3357563"/>
            <a:ext cx="1079500" cy="366712"/>
          </a:xfrm>
          <a:prstGeom prst="rect">
            <a:avLst/>
          </a:prstGeom>
          <a:noFill/>
          <a:ln w="9525">
            <a:noFill/>
            <a:miter lim="800000"/>
            <a:headEnd/>
            <a:tailEnd/>
          </a:ln>
        </p:spPr>
        <p:txBody>
          <a:bodyPr>
            <a:spAutoFit/>
          </a:bodyPr>
          <a:lstStyle/>
          <a:p>
            <a:pPr>
              <a:spcBef>
                <a:spcPct val="50000"/>
              </a:spcBef>
            </a:pPr>
            <a:r>
              <a:rPr lang="en-US">
                <a:solidFill>
                  <a:srgbClr val="006600"/>
                </a:solidFill>
              </a:rPr>
              <a:t>sinwc t </a:t>
            </a:r>
          </a:p>
        </p:txBody>
      </p:sp>
      <p:sp>
        <p:nvSpPr>
          <p:cNvPr id="14359" name="Line 30"/>
          <p:cNvSpPr>
            <a:spLocks noChangeShapeType="1"/>
          </p:cNvSpPr>
          <p:nvPr/>
        </p:nvSpPr>
        <p:spPr bwMode="auto">
          <a:xfrm>
            <a:off x="3708400" y="1828800"/>
            <a:ext cx="144462" cy="0"/>
          </a:xfrm>
          <a:prstGeom prst="line">
            <a:avLst/>
          </a:prstGeom>
          <a:noFill/>
          <a:ln w="28575">
            <a:solidFill>
              <a:schemeClr val="tx1"/>
            </a:solidFill>
            <a:round/>
            <a:headEnd/>
            <a:tailEnd/>
          </a:ln>
        </p:spPr>
        <p:txBody>
          <a:bodyPr/>
          <a:lstStyle/>
          <a:p>
            <a:endParaRPr lang="en-US"/>
          </a:p>
        </p:txBody>
      </p:sp>
      <p:sp>
        <p:nvSpPr>
          <p:cNvPr id="14360" name="Text Box 31"/>
          <p:cNvSpPr txBox="1">
            <a:spLocks noChangeArrowheads="1"/>
          </p:cNvSpPr>
          <p:nvPr/>
        </p:nvSpPr>
        <p:spPr bwMode="auto">
          <a:xfrm>
            <a:off x="323528" y="5157192"/>
            <a:ext cx="8280400" cy="861774"/>
          </a:xfrm>
          <a:prstGeom prst="rect">
            <a:avLst/>
          </a:prstGeom>
          <a:noFill/>
          <a:ln w="9525">
            <a:noFill/>
            <a:miter lim="800000"/>
            <a:headEnd/>
            <a:tailEnd/>
          </a:ln>
        </p:spPr>
        <p:txBody>
          <a:bodyPr wrap="square">
            <a:spAutoFit/>
          </a:bodyPr>
          <a:lstStyle/>
          <a:p>
            <a:pPr rtl="0">
              <a:spcBef>
                <a:spcPct val="50000"/>
              </a:spcBef>
            </a:pPr>
            <a:r>
              <a:rPr lang="en-US" sz="2000" dirty="0"/>
              <a:t>Linear summ</a:t>
            </a:r>
            <a:r>
              <a:rPr lang="en-US" sz="2000" dirty="0">
                <a:latin typeface="Tahoma" pitchFamily="34" charset="0"/>
                <a:ea typeface="Tahoma" pitchFamily="34" charset="0"/>
                <a:cs typeface="Tahoma" pitchFamily="34" charset="0"/>
              </a:rPr>
              <a:t>er output = -0.541 sin </a:t>
            </a:r>
            <a:r>
              <a:rPr lang="en-US" sz="2000" dirty="0" err="1">
                <a:latin typeface="Tahoma" pitchFamily="34" charset="0"/>
                <a:ea typeface="Tahoma" pitchFamily="34" charset="0"/>
                <a:cs typeface="Tahoma" pitchFamily="34" charset="0"/>
              </a:rPr>
              <a:t>wc</a:t>
            </a:r>
            <a:r>
              <a:rPr lang="en-US" sz="2000" dirty="0">
                <a:latin typeface="Tahoma" pitchFamily="34" charset="0"/>
                <a:ea typeface="Tahoma" pitchFamily="34" charset="0"/>
                <a:cs typeface="Tahoma" pitchFamily="34" charset="0"/>
              </a:rPr>
              <a:t> t -1.307cos </a:t>
            </a:r>
            <a:r>
              <a:rPr lang="en-US" sz="2000" dirty="0" err="1">
                <a:latin typeface="Tahoma" pitchFamily="34" charset="0"/>
                <a:ea typeface="Tahoma" pitchFamily="34" charset="0"/>
                <a:cs typeface="Tahoma" pitchFamily="34" charset="0"/>
              </a:rPr>
              <a:t>wc</a:t>
            </a:r>
            <a:r>
              <a:rPr lang="en-US" sz="2000" dirty="0">
                <a:latin typeface="Tahoma" pitchFamily="34" charset="0"/>
                <a:ea typeface="Tahoma" pitchFamily="34" charset="0"/>
                <a:cs typeface="Tahoma" pitchFamily="34" charset="0"/>
              </a:rPr>
              <a:t>  t .</a:t>
            </a:r>
          </a:p>
          <a:p>
            <a:pPr rtl="0">
              <a:spcBef>
                <a:spcPct val="50000"/>
              </a:spcBef>
            </a:pPr>
            <a:r>
              <a:rPr lang="en-US" sz="2000" dirty="0">
                <a:latin typeface="Tahoma" pitchFamily="34" charset="0"/>
                <a:ea typeface="Tahoma" pitchFamily="34" charset="0"/>
                <a:cs typeface="Tahoma" pitchFamily="34" charset="0"/>
              </a:rPr>
              <a:t>                                   = 1.41 sin(</a:t>
            </a:r>
            <a:r>
              <a:rPr lang="en-US" sz="2000" dirty="0" err="1">
                <a:latin typeface="Tahoma" pitchFamily="34" charset="0"/>
                <a:ea typeface="Tahoma" pitchFamily="34" charset="0"/>
                <a:cs typeface="Tahoma" pitchFamily="34" charset="0"/>
              </a:rPr>
              <a:t>wc</a:t>
            </a:r>
            <a:r>
              <a:rPr lang="en-US" sz="2000" dirty="0">
                <a:latin typeface="Tahoma" pitchFamily="34" charset="0"/>
                <a:ea typeface="Tahoma" pitchFamily="34" charset="0"/>
                <a:cs typeface="Tahoma" pitchFamily="34" charset="0"/>
              </a:rPr>
              <a:t> t – 112.5 ). </a:t>
            </a:r>
          </a:p>
        </p:txBody>
      </p:sp>
      <p:sp>
        <p:nvSpPr>
          <p:cNvPr id="26" name="Text Box 4"/>
          <p:cNvSpPr txBox="1">
            <a:spLocks noChangeArrowheads="1"/>
          </p:cNvSpPr>
          <p:nvPr/>
        </p:nvSpPr>
        <p:spPr bwMode="auto">
          <a:xfrm>
            <a:off x="359568" y="6028729"/>
            <a:ext cx="8424863" cy="338554"/>
          </a:xfrm>
          <a:prstGeom prst="rect">
            <a:avLst/>
          </a:prstGeom>
          <a:noFill/>
          <a:ln w="9525">
            <a:noFill/>
            <a:miter lim="800000"/>
            <a:headEnd/>
            <a:tailEnd/>
          </a:ln>
        </p:spPr>
        <p:txBody>
          <a:bodyPr>
            <a:spAutoFit/>
          </a:bodyPr>
          <a:lstStyle/>
          <a:p>
            <a:pPr>
              <a:spcBef>
                <a:spcPct val="50000"/>
              </a:spcBef>
            </a:pPr>
            <a:r>
              <a:rPr lang="en-US" sz="1600" dirty="0">
                <a:solidFill>
                  <a:srgbClr val="006600"/>
                </a:solidFill>
              </a:rPr>
              <a:t>For the remaining </a:t>
            </a:r>
            <a:r>
              <a:rPr lang="en-US" sz="1600" dirty="0" err="1">
                <a:solidFill>
                  <a:srgbClr val="006600"/>
                </a:solidFill>
              </a:rPr>
              <a:t>tribit</a:t>
            </a:r>
            <a:r>
              <a:rPr lang="en-US" sz="1600" dirty="0">
                <a:solidFill>
                  <a:srgbClr val="006600"/>
                </a:solidFill>
              </a:rPr>
              <a:t> codes (001, 010 , 011 , 100 ,101 , 110 , 111) the procedure is the same .</a:t>
            </a:r>
          </a:p>
        </p:txBody>
      </p:sp>
      <p:sp>
        <p:nvSpPr>
          <p:cNvPr id="27" name="Rectangle 26"/>
          <p:cNvSpPr/>
          <p:nvPr/>
        </p:nvSpPr>
        <p:spPr>
          <a:xfrm>
            <a:off x="467544" y="2852936"/>
            <a:ext cx="2680927" cy="369332"/>
          </a:xfrm>
          <a:prstGeom prst="rect">
            <a:avLst/>
          </a:prstGeom>
        </p:spPr>
        <p:txBody>
          <a:bodyPr wrap="none">
            <a:spAutoFit/>
          </a:bodyPr>
          <a:lstStyle/>
          <a:p>
            <a:pPr rtl="0">
              <a:spcBef>
                <a:spcPct val="50000"/>
              </a:spcBef>
            </a:pPr>
            <a:r>
              <a:rPr lang="en-US" dirty="0">
                <a:latin typeface="Tahoma" pitchFamily="34" charset="0"/>
                <a:ea typeface="Tahoma" pitchFamily="34" charset="0"/>
                <a:cs typeface="Tahoma" pitchFamily="34" charset="0"/>
              </a:rPr>
              <a:t>I-</a:t>
            </a:r>
            <a:r>
              <a:rPr lang="en-US" dirty="0" err="1">
                <a:latin typeface="Tahoma" pitchFamily="34" charset="0"/>
                <a:ea typeface="Tahoma" pitchFamily="34" charset="0"/>
                <a:cs typeface="Tahoma" pitchFamily="34" charset="0"/>
              </a:rPr>
              <a:t>ch.</a:t>
            </a:r>
            <a:r>
              <a:rPr lang="en-US" dirty="0">
                <a:latin typeface="Tahoma" pitchFamily="34" charset="0"/>
                <a:ea typeface="Tahoma" pitchFamily="34" charset="0"/>
                <a:cs typeface="Tahoma" pitchFamily="34" charset="0"/>
              </a:rPr>
              <a:t> Product modulator </a:t>
            </a:r>
          </a:p>
        </p:txBody>
      </p:sp>
      <p:sp>
        <p:nvSpPr>
          <p:cNvPr id="2" name="Slide Number Placeholder 1">
            <a:extLst>
              <a:ext uri="{FF2B5EF4-FFF2-40B4-BE49-F238E27FC236}">
                <a16:creationId xmlns:a16="http://schemas.microsoft.com/office/drawing/2014/main" id="{E2378C04-C8AA-4E2E-ABB0-CCBF72671AF2}"/>
              </a:ext>
            </a:extLst>
          </p:cNvPr>
          <p:cNvSpPr>
            <a:spLocks noGrp="1"/>
          </p:cNvSpPr>
          <p:nvPr>
            <p:ph type="sldNum" sz="quarter" idx="12"/>
          </p:nvPr>
        </p:nvSpPr>
        <p:spPr/>
        <p:txBody>
          <a:bodyPr/>
          <a:lstStyle/>
          <a:p>
            <a:fld id="{B0D5A9A6-B89F-4EA0-AC06-CD245DF48C16}" type="slidenum">
              <a:rPr lang="en-US" smtClean="0"/>
              <a:pPr/>
              <a:t>30</a:t>
            </a:fld>
            <a:endParaRPr lang="en-US"/>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437E761-0BA3-4EB5-ADB5-EF22AB657D87}"/>
              </a:ext>
            </a:extLst>
          </p:cNvPr>
          <p:cNvPicPr>
            <a:picLocks noChangeAspect="1"/>
          </p:cNvPicPr>
          <p:nvPr/>
        </p:nvPicPr>
        <p:blipFill>
          <a:blip r:embed="rId2"/>
          <a:stretch>
            <a:fillRect/>
          </a:stretch>
        </p:blipFill>
        <p:spPr>
          <a:xfrm>
            <a:off x="4953000" y="1575074"/>
            <a:ext cx="3939318" cy="2999067"/>
          </a:xfrm>
          <a:prstGeom prst="rect">
            <a:avLst/>
          </a:prstGeom>
        </p:spPr>
      </p:pic>
      <p:pic>
        <p:nvPicPr>
          <p:cNvPr id="6" name="Picture 5">
            <a:extLst>
              <a:ext uri="{FF2B5EF4-FFF2-40B4-BE49-F238E27FC236}">
                <a16:creationId xmlns:a16="http://schemas.microsoft.com/office/drawing/2014/main" id="{95BC5A44-B85A-40F1-A9DC-6BCF2745EF5A}"/>
              </a:ext>
            </a:extLst>
          </p:cNvPr>
          <p:cNvPicPr>
            <a:picLocks noChangeAspect="1"/>
          </p:cNvPicPr>
          <p:nvPr/>
        </p:nvPicPr>
        <p:blipFill>
          <a:blip r:embed="rId3"/>
          <a:stretch>
            <a:fillRect/>
          </a:stretch>
        </p:blipFill>
        <p:spPr>
          <a:xfrm>
            <a:off x="428326" y="1066800"/>
            <a:ext cx="4143674" cy="3322267"/>
          </a:xfrm>
          <a:prstGeom prst="rect">
            <a:avLst/>
          </a:prstGeom>
        </p:spPr>
      </p:pic>
      <p:pic>
        <p:nvPicPr>
          <p:cNvPr id="7" name="Picture 6">
            <a:extLst>
              <a:ext uri="{FF2B5EF4-FFF2-40B4-BE49-F238E27FC236}">
                <a16:creationId xmlns:a16="http://schemas.microsoft.com/office/drawing/2014/main" id="{B97BDDA4-15B4-4169-AADB-21B51FF483C0}"/>
              </a:ext>
            </a:extLst>
          </p:cNvPr>
          <p:cNvPicPr>
            <a:picLocks noChangeAspect="1"/>
          </p:cNvPicPr>
          <p:nvPr/>
        </p:nvPicPr>
        <p:blipFill>
          <a:blip r:embed="rId4"/>
          <a:stretch>
            <a:fillRect/>
          </a:stretch>
        </p:blipFill>
        <p:spPr>
          <a:xfrm>
            <a:off x="228600" y="204738"/>
            <a:ext cx="5355000" cy="464533"/>
          </a:xfrm>
          <a:prstGeom prst="rect">
            <a:avLst/>
          </a:prstGeom>
        </p:spPr>
      </p:pic>
      <p:sp>
        <p:nvSpPr>
          <p:cNvPr id="8" name="Text Box 4">
            <a:extLst>
              <a:ext uri="{FF2B5EF4-FFF2-40B4-BE49-F238E27FC236}">
                <a16:creationId xmlns:a16="http://schemas.microsoft.com/office/drawing/2014/main" id="{E02AE150-090A-46CD-B848-9A5098C919AC}"/>
              </a:ext>
            </a:extLst>
          </p:cNvPr>
          <p:cNvSpPr txBox="1">
            <a:spLocks noChangeArrowheads="1"/>
          </p:cNvSpPr>
          <p:nvPr/>
        </p:nvSpPr>
        <p:spPr bwMode="auto">
          <a:xfrm>
            <a:off x="214544" y="5485829"/>
            <a:ext cx="8440231" cy="646331"/>
          </a:xfrm>
          <a:prstGeom prst="rect">
            <a:avLst/>
          </a:prstGeom>
          <a:noFill/>
          <a:ln w="9525">
            <a:noFill/>
            <a:miter lim="800000"/>
            <a:headEnd/>
            <a:tailEnd/>
          </a:ln>
        </p:spPr>
        <p:txBody>
          <a:bodyPr wrap="square">
            <a:spAutoFit/>
          </a:bodyPr>
          <a:lstStyle/>
          <a:p>
            <a:pPr rtl="0">
              <a:spcBef>
                <a:spcPct val="50000"/>
              </a:spcBef>
            </a:pPr>
            <a:r>
              <a:rPr lang="en-US" dirty="0"/>
              <a:t>Here, </a:t>
            </a:r>
            <a:r>
              <a:rPr lang="en-US" dirty="0">
                <a:latin typeface="Times New Roman" pitchFamily="18" charset="0"/>
                <a:cs typeface="Times New Roman" pitchFamily="18" charset="0"/>
              </a:rPr>
              <a:t>only one bit changes between any two adjacent phases, this is called </a:t>
            </a:r>
            <a:r>
              <a:rPr lang="en-US" b="1" dirty="0">
                <a:latin typeface="Times New Roman" pitchFamily="18" charset="0"/>
                <a:cs typeface="Times New Roman" pitchFamily="18" charset="0"/>
              </a:rPr>
              <a:t>Gray Code</a:t>
            </a:r>
            <a:r>
              <a:rPr lang="en-US" dirty="0">
                <a:latin typeface="Times New Roman" pitchFamily="18" charset="0"/>
                <a:cs typeface="Times New Roman" pitchFamily="18" charset="0"/>
              </a:rPr>
              <a:t> or </a:t>
            </a:r>
            <a:r>
              <a:rPr lang="en-US" b="1" dirty="0">
                <a:latin typeface="Times New Roman" pitchFamily="18" charset="0"/>
                <a:cs typeface="Times New Roman" pitchFamily="18" charset="0"/>
              </a:rPr>
              <a:t>Maximum distance code</a:t>
            </a:r>
            <a:r>
              <a:rPr lang="en-US" dirty="0">
                <a:latin typeface="Times New Roman" pitchFamily="18" charset="0"/>
                <a:cs typeface="Times New Roman" pitchFamily="18" charset="0"/>
              </a:rPr>
              <a:t>. This is used to reduce the number of transmission errors .</a:t>
            </a:r>
          </a:p>
        </p:txBody>
      </p:sp>
      <p:sp>
        <p:nvSpPr>
          <p:cNvPr id="9" name="Text Box 4">
            <a:extLst>
              <a:ext uri="{FF2B5EF4-FFF2-40B4-BE49-F238E27FC236}">
                <a16:creationId xmlns:a16="http://schemas.microsoft.com/office/drawing/2014/main" id="{D3B00008-7A0C-42A2-968B-CE80D3592487}"/>
              </a:ext>
            </a:extLst>
          </p:cNvPr>
          <p:cNvSpPr txBox="1">
            <a:spLocks noChangeArrowheads="1"/>
          </p:cNvSpPr>
          <p:nvPr/>
        </p:nvSpPr>
        <p:spPr bwMode="auto">
          <a:xfrm>
            <a:off x="5257800" y="4518657"/>
            <a:ext cx="2160240" cy="338554"/>
          </a:xfrm>
          <a:prstGeom prst="rect">
            <a:avLst/>
          </a:prstGeom>
          <a:noFill/>
          <a:ln w="9525">
            <a:noFill/>
            <a:miter lim="800000"/>
            <a:headEnd/>
            <a:tailEnd/>
          </a:ln>
        </p:spPr>
        <p:txBody>
          <a:bodyPr wrap="square">
            <a:spAutoFit/>
          </a:bodyPr>
          <a:lstStyle/>
          <a:p>
            <a:pPr rtl="0">
              <a:spcBef>
                <a:spcPct val="50000"/>
              </a:spcBef>
            </a:pPr>
            <a:r>
              <a:rPr lang="en-US" sz="1600" dirty="0">
                <a:latin typeface="Times New Roman" pitchFamily="18" charset="0"/>
                <a:cs typeface="Times New Roman" pitchFamily="18" charset="0"/>
              </a:rPr>
              <a:t>Fig. Phaser diagram.</a:t>
            </a:r>
          </a:p>
        </p:txBody>
      </p:sp>
      <p:sp>
        <p:nvSpPr>
          <p:cNvPr id="10" name="Text Box 4">
            <a:extLst>
              <a:ext uri="{FF2B5EF4-FFF2-40B4-BE49-F238E27FC236}">
                <a16:creationId xmlns:a16="http://schemas.microsoft.com/office/drawing/2014/main" id="{477F1699-D67B-4D73-AA1E-A54EEF7843C4}"/>
              </a:ext>
            </a:extLst>
          </p:cNvPr>
          <p:cNvSpPr txBox="1">
            <a:spLocks noChangeArrowheads="1"/>
          </p:cNvSpPr>
          <p:nvPr/>
        </p:nvSpPr>
        <p:spPr bwMode="auto">
          <a:xfrm>
            <a:off x="572678" y="4574141"/>
            <a:ext cx="1768740" cy="338554"/>
          </a:xfrm>
          <a:prstGeom prst="rect">
            <a:avLst/>
          </a:prstGeom>
          <a:noFill/>
          <a:ln w="9525">
            <a:noFill/>
            <a:miter lim="800000"/>
            <a:headEnd/>
            <a:tailEnd/>
          </a:ln>
        </p:spPr>
        <p:txBody>
          <a:bodyPr wrap="square">
            <a:spAutoFit/>
          </a:bodyPr>
          <a:lstStyle/>
          <a:p>
            <a:pPr rtl="0">
              <a:spcBef>
                <a:spcPct val="50000"/>
              </a:spcBef>
            </a:pPr>
            <a:r>
              <a:rPr lang="en-US" sz="1600" dirty="0">
                <a:latin typeface="Times New Roman" pitchFamily="18" charset="0"/>
                <a:cs typeface="Times New Roman" pitchFamily="18" charset="0"/>
              </a:rPr>
              <a:t>Fig. Constellation</a:t>
            </a:r>
          </a:p>
        </p:txBody>
      </p:sp>
      <p:sp>
        <p:nvSpPr>
          <p:cNvPr id="2" name="Slide Number Placeholder 1">
            <a:extLst>
              <a:ext uri="{FF2B5EF4-FFF2-40B4-BE49-F238E27FC236}">
                <a16:creationId xmlns:a16="http://schemas.microsoft.com/office/drawing/2014/main" id="{B407DC4F-20B4-4982-8623-31DFEF972821}"/>
              </a:ext>
            </a:extLst>
          </p:cNvPr>
          <p:cNvSpPr>
            <a:spLocks noGrp="1"/>
          </p:cNvSpPr>
          <p:nvPr>
            <p:ph type="sldNum" sz="quarter" idx="12"/>
          </p:nvPr>
        </p:nvSpPr>
        <p:spPr/>
        <p:txBody>
          <a:bodyPr/>
          <a:lstStyle/>
          <a:p>
            <a:fld id="{B0D5A9A6-B89F-4EA0-AC06-CD245DF48C16}" type="slidenum">
              <a:rPr lang="en-US" smtClean="0"/>
              <a:pPr/>
              <a:t>31</a:t>
            </a:fld>
            <a:endParaRPr lang="en-US"/>
          </a:p>
        </p:txBody>
      </p:sp>
    </p:spTree>
    <p:extLst>
      <p:ext uri="{BB962C8B-B14F-4D97-AF65-F5344CB8AC3E}">
        <p14:creationId xmlns:p14="http://schemas.microsoft.com/office/powerpoint/2010/main" val="2443907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323850" y="1213227"/>
            <a:ext cx="3743325" cy="4031873"/>
          </a:xfrm>
          <a:prstGeom prst="rect">
            <a:avLst/>
          </a:prstGeom>
          <a:noFill/>
          <a:ln w="9525">
            <a:noFill/>
            <a:miter lim="800000"/>
            <a:headEnd/>
            <a:tailEnd/>
          </a:ln>
        </p:spPr>
        <p:txBody>
          <a:bodyPr wrap="square">
            <a:spAutoFit/>
          </a:bodyPr>
          <a:lstStyle/>
          <a:p>
            <a:pPr>
              <a:spcBef>
                <a:spcPct val="50000"/>
              </a:spcBef>
            </a:pPr>
            <a:r>
              <a:rPr lang="en-US" sz="1600" b="1" dirty="0">
                <a:solidFill>
                  <a:srgbClr val="006600"/>
                </a:solidFill>
                <a:latin typeface="Comic Sans MS" pitchFamily="66" charset="0"/>
              </a:rPr>
              <a:t>Truth table for  8-PSK modulator</a:t>
            </a:r>
          </a:p>
          <a:p>
            <a:pPr>
              <a:spcBef>
                <a:spcPct val="50000"/>
              </a:spcBef>
            </a:pPr>
            <a:r>
              <a:rPr lang="en-US" sz="1600" b="1" dirty="0">
                <a:latin typeface="Comic Sans MS" pitchFamily="66" charset="0"/>
              </a:rPr>
              <a:t>Binary input    8-psk output phase </a:t>
            </a:r>
          </a:p>
          <a:p>
            <a:pPr>
              <a:spcBef>
                <a:spcPct val="50000"/>
              </a:spcBef>
            </a:pPr>
            <a:endParaRPr lang="en-US" sz="1600" b="1" dirty="0">
              <a:latin typeface="Comic Sans MS" pitchFamily="66" charset="0"/>
            </a:endParaRPr>
          </a:p>
          <a:p>
            <a:pPr>
              <a:spcBef>
                <a:spcPct val="50000"/>
              </a:spcBef>
            </a:pPr>
            <a:r>
              <a:rPr lang="en-US" sz="1600" b="1" dirty="0">
                <a:latin typeface="Comic Sans MS" pitchFamily="66" charset="0"/>
              </a:rPr>
              <a:t>000                 -112.5 </a:t>
            </a:r>
          </a:p>
          <a:p>
            <a:pPr>
              <a:spcBef>
                <a:spcPct val="50000"/>
              </a:spcBef>
            </a:pPr>
            <a:r>
              <a:rPr lang="en-US" sz="1600" b="1" dirty="0">
                <a:latin typeface="Comic Sans MS" pitchFamily="66" charset="0"/>
              </a:rPr>
              <a:t>001                 -157.5 </a:t>
            </a:r>
          </a:p>
          <a:p>
            <a:pPr>
              <a:spcBef>
                <a:spcPct val="50000"/>
              </a:spcBef>
            </a:pPr>
            <a:r>
              <a:rPr lang="en-US" sz="1600" b="1" dirty="0">
                <a:latin typeface="Comic Sans MS" pitchFamily="66" charset="0"/>
              </a:rPr>
              <a:t>010                 -67.5</a:t>
            </a:r>
          </a:p>
          <a:p>
            <a:pPr>
              <a:spcBef>
                <a:spcPct val="50000"/>
              </a:spcBef>
            </a:pPr>
            <a:r>
              <a:rPr lang="en-US" sz="1600" b="1" dirty="0">
                <a:latin typeface="Comic Sans MS" pitchFamily="66" charset="0"/>
              </a:rPr>
              <a:t>011                 -22.5</a:t>
            </a:r>
          </a:p>
          <a:p>
            <a:pPr>
              <a:spcBef>
                <a:spcPct val="50000"/>
              </a:spcBef>
            </a:pPr>
            <a:r>
              <a:rPr lang="en-US" sz="1600" b="1" dirty="0">
                <a:latin typeface="Comic Sans MS" pitchFamily="66" charset="0"/>
              </a:rPr>
              <a:t>100                 +112.5</a:t>
            </a:r>
          </a:p>
          <a:p>
            <a:pPr>
              <a:spcBef>
                <a:spcPct val="50000"/>
              </a:spcBef>
            </a:pPr>
            <a:r>
              <a:rPr lang="en-US" sz="1600" b="1" dirty="0">
                <a:latin typeface="Comic Sans MS" pitchFamily="66" charset="0"/>
              </a:rPr>
              <a:t>101                 +157.5</a:t>
            </a:r>
          </a:p>
          <a:p>
            <a:pPr>
              <a:spcBef>
                <a:spcPct val="50000"/>
              </a:spcBef>
            </a:pPr>
            <a:r>
              <a:rPr lang="en-US" sz="1600" b="1" dirty="0">
                <a:latin typeface="Comic Sans MS" pitchFamily="66" charset="0"/>
              </a:rPr>
              <a:t>110                 +67.5</a:t>
            </a:r>
          </a:p>
          <a:p>
            <a:pPr>
              <a:spcBef>
                <a:spcPct val="50000"/>
              </a:spcBef>
            </a:pPr>
            <a:r>
              <a:rPr lang="en-US" sz="1600" b="1" dirty="0">
                <a:latin typeface="Comic Sans MS" pitchFamily="66" charset="0"/>
              </a:rPr>
              <a:t>111                  +22.5</a:t>
            </a:r>
          </a:p>
        </p:txBody>
      </p:sp>
      <p:sp>
        <p:nvSpPr>
          <p:cNvPr id="10243" name="Line 5"/>
          <p:cNvSpPr>
            <a:spLocks noChangeShapeType="1"/>
          </p:cNvSpPr>
          <p:nvPr/>
        </p:nvSpPr>
        <p:spPr bwMode="auto">
          <a:xfrm>
            <a:off x="1763713" y="1484313"/>
            <a:ext cx="0" cy="3673475"/>
          </a:xfrm>
          <a:prstGeom prst="line">
            <a:avLst/>
          </a:prstGeom>
          <a:noFill/>
          <a:ln w="28575">
            <a:solidFill>
              <a:srgbClr val="FF0000"/>
            </a:solidFill>
            <a:round/>
            <a:headEnd/>
            <a:tailEnd/>
          </a:ln>
        </p:spPr>
        <p:txBody>
          <a:bodyPr/>
          <a:lstStyle/>
          <a:p>
            <a:endParaRPr lang="en-US"/>
          </a:p>
        </p:txBody>
      </p:sp>
      <p:sp>
        <p:nvSpPr>
          <p:cNvPr id="10244" name="Line 6"/>
          <p:cNvSpPr>
            <a:spLocks noChangeShapeType="1"/>
          </p:cNvSpPr>
          <p:nvPr/>
        </p:nvSpPr>
        <p:spPr bwMode="auto">
          <a:xfrm>
            <a:off x="323850" y="1916113"/>
            <a:ext cx="3671888" cy="0"/>
          </a:xfrm>
          <a:prstGeom prst="line">
            <a:avLst/>
          </a:prstGeom>
          <a:noFill/>
          <a:ln w="28575">
            <a:solidFill>
              <a:srgbClr val="FF0000"/>
            </a:solidFill>
            <a:round/>
            <a:headEnd/>
            <a:tailEnd/>
          </a:ln>
        </p:spPr>
        <p:txBody>
          <a:bodyPr/>
          <a:lstStyle/>
          <a:p>
            <a:endParaRPr lang="en-US"/>
          </a:p>
        </p:txBody>
      </p:sp>
      <p:sp>
        <p:nvSpPr>
          <p:cNvPr id="10245" name="Line 7"/>
          <p:cNvSpPr>
            <a:spLocks noChangeShapeType="1"/>
          </p:cNvSpPr>
          <p:nvPr/>
        </p:nvSpPr>
        <p:spPr bwMode="auto">
          <a:xfrm>
            <a:off x="6804025" y="908050"/>
            <a:ext cx="0" cy="3600450"/>
          </a:xfrm>
          <a:prstGeom prst="line">
            <a:avLst/>
          </a:prstGeom>
          <a:noFill/>
          <a:ln w="9525">
            <a:solidFill>
              <a:srgbClr val="FF0000"/>
            </a:solidFill>
            <a:round/>
            <a:headEnd/>
            <a:tailEnd/>
          </a:ln>
        </p:spPr>
        <p:txBody>
          <a:bodyPr/>
          <a:lstStyle/>
          <a:p>
            <a:endParaRPr lang="en-US"/>
          </a:p>
        </p:txBody>
      </p:sp>
      <p:sp>
        <p:nvSpPr>
          <p:cNvPr id="10246" name="Line 8"/>
          <p:cNvSpPr>
            <a:spLocks noChangeShapeType="1"/>
          </p:cNvSpPr>
          <p:nvPr/>
        </p:nvSpPr>
        <p:spPr bwMode="auto">
          <a:xfrm>
            <a:off x="4716463" y="2781300"/>
            <a:ext cx="4176712" cy="0"/>
          </a:xfrm>
          <a:prstGeom prst="line">
            <a:avLst/>
          </a:prstGeom>
          <a:noFill/>
          <a:ln w="9525">
            <a:solidFill>
              <a:srgbClr val="FF0000"/>
            </a:solidFill>
            <a:round/>
            <a:headEnd/>
            <a:tailEnd/>
          </a:ln>
        </p:spPr>
        <p:txBody>
          <a:bodyPr/>
          <a:lstStyle/>
          <a:p>
            <a:endParaRPr lang="en-US"/>
          </a:p>
        </p:txBody>
      </p:sp>
      <p:sp>
        <p:nvSpPr>
          <p:cNvPr id="10247" name="Line 9"/>
          <p:cNvSpPr>
            <a:spLocks noChangeShapeType="1"/>
          </p:cNvSpPr>
          <p:nvPr/>
        </p:nvSpPr>
        <p:spPr bwMode="auto">
          <a:xfrm flipH="1">
            <a:off x="5867400" y="981075"/>
            <a:ext cx="1873250" cy="3600450"/>
          </a:xfrm>
          <a:prstGeom prst="line">
            <a:avLst/>
          </a:prstGeom>
          <a:noFill/>
          <a:ln w="28575">
            <a:solidFill>
              <a:schemeClr val="tx1"/>
            </a:solidFill>
            <a:round/>
            <a:headEnd type="triangle" w="med" len="med"/>
            <a:tailEnd type="triangle" w="med" len="med"/>
          </a:ln>
        </p:spPr>
        <p:txBody>
          <a:bodyPr/>
          <a:lstStyle/>
          <a:p>
            <a:endParaRPr lang="en-US"/>
          </a:p>
        </p:txBody>
      </p:sp>
      <p:sp>
        <p:nvSpPr>
          <p:cNvPr id="10248" name="Line 10"/>
          <p:cNvSpPr>
            <a:spLocks noChangeShapeType="1"/>
          </p:cNvSpPr>
          <p:nvPr/>
        </p:nvSpPr>
        <p:spPr bwMode="auto">
          <a:xfrm flipH="1">
            <a:off x="4932363" y="1700213"/>
            <a:ext cx="3671887" cy="2160587"/>
          </a:xfrm>
          <a:prstGeom prst="line">
            <a:avLst/>
          </a:prstGeom>
          <a:noFill/>
          <a:ln w="28575">
            <a:solidFill>
              <a:schemeClr val="tx1"/>
            </a:solidFill>
            <a:round/>
            <a:headEnd type="triangle" w="med" len="med"/>
            <a:tailEnd type="triangle" w="med" len="med"/>
          </a:ln>
        </p:spPr>
        <p:txBody>
          <a:bodyPr/>
          <a:lstStyle/>
          <a:p>
            <a:endParaRPr lang="en-US"/>
          </a:p>
        </p:txBody>
      </p:sp>
      <p:sp>
        <p:nvSpPr>
          <p:cNvPr id="10249" name="Line 11"/>
          <p:cNvSpPr>
            <a:spLocks noChangeShapeType="1"/>
          </p:cNvSpPr>
          <p:nvPr/>
        </p:nvSpPr>
        <p:spPr bwMode="auto">
          <a:xfrm>
            <a:off x="5867400" y="1125538"/>
            <a:ext cx="1944688" cy="3382962"/>
          </a:xfrm>
          <a:prstGeom prst="line">
            <a:avLst/>
          </a:prstGeom>
          <a:noFill/>
          <a:ln w="28575">
            <a:solidFill>
              <a:schemeClr val="tx1"/>
            </a:solidFill>
            <a:round/>
            <a:headEnd type="triangle" w="med" len="med"/>
            <a:tailEnd type="triangle" w="med" len="med"/>
          </a:ln>
        </p:spPr>
        <p:txBody>
          <a:bodyPr/>
          <a:lstStyle/>
          <a:p>
            <a:endParaRPr lang="en-US"/>
          </a:p>
        </p:txBody>
      </p:sp>
      <p:sp>
        <p:nvSpPr>
          <p:cNvPr id="10250" name="Line 12"/>
          <p:cNvSpPr>
            <a:spLocks noChangeShapeType="1"/>
          </p:cNvSpPr>
          <p:nvPr/>
        </p:nvSpPr>
        <p:spPr bwMode="auto">
          <a:xfrm>
            <a:off x="5148263" y="1700213"/>
            <a:ext cx="3384550" cy="2160587"/>
          </a:xfrm>
          <a:prstGeom prst="line">
            <a:avLst/>
          </a:prstGeom>
          <a:noFill/>
          <a:ln w="28575">
            <a:solidFill>
              <a:schemeClr val="tx1"/>
            </a:solidFill>
            <a:round/>
            <a:headEnd type="triangle" w="med" len="med"/>
            <a:tailEnd type="triangle" w="med" len="med"/>
          </a:ln>
        </p:spPr>
        <p:txBody>
          <a:bodyPr/>
          <a:lstStyle/>
          <a:p>
            <a:endParaRPr lang="en-US"/>
          </a:p>
        </p:txBody>
      </p:sp>
      <p:sp>
        <p:nvSpPr>
          <p:cNvPr id="10251" name="Text Box 13"/>
          <p:cNvSpPr txBox="1">
            <a:spLocks noChangeArrowheads="1"/>
          </p:cNvSpPr>
          <p:nvPr/>
        </p:nvSpPr>
        <p:spPr bwMode="auto">
          <a:xfrm>
            <a:off x="6227763" y="476250"/>
            <a:ext cx="1150937" cy="336550"/>
          </a:xfrm>
          <a:prstGeom prst="rect">
            <a:avLst/>
          </a:prstGeom>
          <a:noFill/>
          <a:ln w="9525">
            <a:noFill/>
            <a:miter lim="800000"/>
            <a:headEnd/>
            <a:tailEnd/>
          </a:ln>
        </p:spPr>
        <p:txBody>
          <a:bodyPr>
            <a:spAutoFit/>
          </a:bodyPr>
          <a:lstStyle/>
          <a:p>
            <a:pPr algn="r">
              <a:spcBef>
                <a:spcPct val="50000"/>
              </a:spcBef>
            </a:pPr>
            <a:r>
              <a:rPr lang="en-US" sz="1600" b="1">
                <a:solidFill>
                  <a:srgbClr val="006600"/>
                </a:solidFill>
              </a:rPr>
              <a:t>Cos wc t</a:t>
            </a:r>
          </a:p>
        </p:txBody>
      </p:sp>
      <p:sp>
        <p:nvSpPr>
          <p:cNvPr id="10252" name="Text Box 14"/>
          <p:cNvSpPr txBox="1">
            <a:spLocks noChangeArrowheads="1"/>
          </p:cNvSpPr>
          <p:nvPr/>
        </p:nvSpPr>
        <p:spPr bwMode="auto">
          <a:xfrm>
            <a:off x="7993063" y="2420938"/>
            <a:ext cx="1150937" cy="336550"/>
          </a:xfrm>
          <a:prstGeom prst="rect">
            <a:avLst/>
          </a:prstGeom>
          <a:noFill/>
          <a:ln w="9525">
            <a:noFill/>
            <a:miter lim="800000"/>
            <a:headEnd/>
            <a:tailEnd/>
          </a:ln>
        </p:spPr>
        <p:txBody>
          <a:bodyPr>
            <a:spAutoFit/>
          </a:bodyPr>
          <a:lstStyle/>
          <a:p>
            <a:pPr algn="r">
              <a:spcBef>
                <a:spcPct val="50000"/>
              </a:spcBef>
            </a:pPr>
            <a:r>
              <a:rPr lang="en-US" sz="1600" b="1">
                <a:solidFill>
                  <a:srgbClr val="006600"/>
                </a:solidFill>
              </a:rPr>
              <a:t>sin wc t</a:t>
            </a:r>
          </a:p>
        </p:txBody>
      </p:sp>
      <p:sp>
        <p:nvSpPr>
          <p:cNvPr id="10253" name="Text Box 15"/>
          <p:cNvSpPr txBox="1">
            <a:spLocks noChangeArrowheads="1"/>
          </p:cNvSpPr>
          <p:nvPr/>
        </p:nvSpPr>
        <p:spPr bwMode="auto">
          <a:xfrm>
            <a:off x="7524750" y="692150"/>
            <a:ext cx="792163" cy="366713"/>
          </a:xfrm>
          <a:prstGeom prst="rect">
            <a:avLst/>
          </a:prstGeom>
          <a:noFill/>
          <a:ln w="9525">
            <a:noFill/>
            <a:miter lim="800000"/>
            <a:headEnd/>
            <a:tailEnd/>
          </a:ln>
        </p:spPr>
        <p:txBody>
          <a:bodyPr>
            <a:spAutoFit/>
          </a:bodyPr>
          <a:lstStyle/>
          <a:p>
            <a:pPr>
              <a:spcBef>
                <a:spcPct val="50000"/>
              </a:spcBef>
            </a:pPr>
            <a:r>
              <a:rPr lang="en-US"/>
              <a:t>110</a:t>
            </a:r>
          </a:p>
        </p:txBody>
      </p:sp>
      <p:sp>
        <p:nvSpPr>
          <p:cNvPr id="10254" name="Text Box 16"/>
          <p:cNvSpPr txBox="1">
            <a:spLocks noChangeArrowheads="1"/>
          </p:cNvSpPr>
          <p:nvPr/>
        </p:nvSpPr>
        <p:spPr bwMode="auto">
          <a:xfrm>
            <a:off x="5508625" y="765175"/>
            <a:ext cx="792163" cy="366713"/>
          </a:xfrm>
          <a:prstGeom prst="rect">
            <a:avLst/>
          </a:prstGeom>
          <a:noFill/>
          <a:ln w="9525">
            <a:noFill/>
            <a:miter lim="800000"/>
            <a:headEnd/>
            <a:tailEnd/>
          </a:ln>
        </p:spPr>
        <p:txBody>
          <a:bodyPr>
            <a:spAutoFit/>
          </a:bodyPr>
          <a:lstStyle/>
          <a:p>
            <a:pPr>
              <a:spcBef>
                <a:spcPct val="50000"/>
              </a:spcBef>
            </a:pPr>
            <a:r>
              <a:rPr lang="en-US"/>
              <a:t>100</a:t>
            </a:r>
          </a:p>
        </p:txBody>
      </p:sp>
      <p:sp>
        <p:nvSpPr>
          <p:cNvPr id="10255" name="Text Box 17"/>
          <p:cNvSpPr txBox="1">
            <a:spLocks noChangeArrowheads="1"/>
          </p:cNvSpPr>
          <p:nvPr/>
        </p:nvSpPr>
        <p:spPr bwMode="auto">
          <a:xfrm>
            <a:off x="4643438" y="1341438"/>
            <a:ext cx="792162" cy="366712"/>
          </a:xfrm>
          <a:prstGeom prst="rect">
            <a:avLst/>
          </a:prstGeom>
          <a:noFill/>
          <a:ln w="9525">
            <a:noFill/>
            <a:miter lim="800000"/>
            <a:headEnd/>
            <a:tailEnd/>
          </a:ln>
        </p:spPr>
        <p:txBody>
          <a:bodyPr>
            <a:spAutoFit/>
          </a:bodyPr>
          <a:lstStyle/>
          <a:p>
            <a:pPr>
              <a:spcBef>
                <a:spcPct val="50000"/>
              </a:spcBef>
            </a:pPr>
            <a:r>
              <a:rPr lang="en-US"/>
              <a:t>101</a:t>
            </a:r>
          </a:p>
        </p:txBody>
      </p:sp>
      <p:sp>
        <p:nvSpPr>
          <p:cNvPr id="10256" name="Text Box 18"/>
          <p:cNvSpPr txBox="1">
            <a:spLocks noChangeArrowheads="1"/>
          </p:cNvSpPr>
          <p:nvPr/>
        </p:nvSpPr>
        <p:spPr bwMode="auto">
          <a:xfrm>
            <a:off x="8351838" y="3789363"/>
            <a:ext cx="792162" cy="366712"/>
          </a:xfrm>
          <a:prstGeom prst="rect">
            <a:avLst/>
          </a:prstGeom>
          <a:noFill/>
          <a:ln w="9525">
            <a:noFill/>
            <a:miter lim="800000"/>
            <a:headEnd/>
            <a:tailEnd/>
          </a:ln>
        </p:spPr>
        <p:txBody>
          <a:bodyPr>
            <a:spAutoFit/>
          </a:bodyPr>
          <a:lstStyle/>
          <a:p>
            <a:pPr>
              <a:spcBef>
                <a:spcPct val="50000"/>
              </a:spcBef>
            </a:pPr>
            <a:r>
              <a:rPr lang="en-US"/>
              <a:t>011</a:t>
            </a:r>
          </a:p>
        </p:txBody>
      </p:sp>
      <p:sp>
        <p:nvSpPr>
          <p:cNvPr id="10257" name="Text Box 19"/>
          <p:cNvSpPr txBox="1">
            <a:spLocks noChangeArrowheads="1"/>
          </p:cNvSpPr>
          <p:nvPr/>
        </p:nvSpPr>
        <p:spPr bwMode="auto">
          <a:xfrm>
            <a:off x="7596188" y="4437063"/>
            <a:ext cx="792162" cy="366712"/>
          </a:xfrm>
          <a:prstGeom prst="rect">
            <a:avLst/>
          </a:prstGeom>
          <a:noFill/>
          <a:ln w="9525">
            <a:noFill/>
            <a:miter lim="800000"/>
            <a:headEnd/>
            <a:tailEnd/>
          </a:ln>
        </p:spPr>
        <p:txBody>
          <a:bodyPr>
            <a:spAutoFit/>
          </a:bodyPr>
          <a:lstStyle/>
          <a:p>
            <a:pPr>
              <a:spcBef>
                <a:spcPct val="50000"/>
              </a:spcBef>
            </a:pPr>
            <a:r>
              <a:rPr lang="en-US"/>
              <a:t>010</a:t>
            </a:r>
          </a:p>
        </p:txBody>
      </p:sp>
      <p:sp>
        <p:nvSpPr>
          <p:cNvPr id="10258" name="Text Box 20"/>
          <p:cNvSpPr txBox="1">
            <a:spLocks noChangeArrowheads="1"/>
          </p:cNvSpPr>
          <p:nvPr/>
        </p:nvSpPr>
        <p:spPr bwMode="auto">
          <a:xfrm>
            <a:off x="5508625" y="4581525"/>
            <a:ext cx="792163" cy="366713"/>
          </a:xfrm>
          <a:prstGeom prst="rect">
            <a:avLst/>
          </a:prstGeom>
          <a:noFill/>
          <a:ln w="9525">
            <a:noFill/>
            <a:miter lim="800000"/>
            <a:headEnd/>
            <a:tailEnd/>
          </a:ln>
        </p:spPr>
        <p:txBody>
          <a:bodyPr>
            <a:spAutoFit/>
          </a:bodyPr>
          <a:lstStyle/>
          <a:p>
            <a:pPr>
              <a:spcBef>
                <a:spcPct val="50000"/>
              </a:spcBef>
            </a:pPr>
            <a:r>
              <a:rPr lang="en-US"/>
              <a:t>000</a:t>
            </a:r>
          </a:p>
        </p:txBody>
      </p:sp>
      <p:sp>
        <p:nvSpPr>
          <p:cNvPr id="10259" name="Text Box 21"/>
          <p:cNvSpPr txBox="1">
            <a:spLocks noChangeArrowheads="1"/>
          </p:cNvSpPr>
          <p:nvPr/>
        </p:nvSpPr>
        <p:spPr bwMode="auto">
          <a:xfrm>
            <a:off x="4572000" y="3789363"/>
            <a:ext cx="792163" cy="366712"/>
          </a:xfrm>
          <a:prstGeom prst="rect">
            <a:avLst/>
          </a:prstGeom>
          <a:noFill/>
          <a:ln w="9525">
            <a:noFill/>
            <a:miter lim="800000"/>
            <a:headEnd/>
            <a:tailEnd/>
          </a:ln>
        </p:spPr>
        <p:txBody>
          <a:bodyPr>
            <a:spAutoFit/>
          </a:bodyPr>
          <a:lstStyle/>
          <a:p>
            <a:pPr>
              <a:spcBef>
                <a:spcPct val="50000"/>
              </a:spcBef>
            </a:pPr>
            <a:r>
              <a:rPr lang="en-US"/>
              <a:t>001</a:t>
            </a:r>
          </a:p>
        </p:txBody>
      </p:sp>
      <p:sp>
        <p:nvSpPr>
          <p:cNvPr id="10260" name="Text Box 22"/>
          <p:cNvSpPr txBox="1">
            <a:spLocks noChangeArrowheads="1"/>
          </p:cNvSpPr>
          <p:nvPr/>
        </p:nvSpPr>
        <p:spPr bwMode="auto">
          <a:xfrm>
            <a:off x="8351838" y="1412875"/>
            <a:ext cx="792162" cy="366713"/>
          </a:xfrm>
          <a:prstGeom prst="rect">
            <a:avLst/>
          </a:prstGeom>
          <a:noFill/>
          <a:ln w="9525">
            <a:noFill/>
            <a:miter lim="800000"/>
            <a:headEnd/>
            <a:tailEnd/>
          </a:ln>
        </p:spPr>
        <p:txBody>
          <a:bodyPr>
            <a:spAutoFit/>
          </a:bodyPr>
          <a:lstStyle/>
          <a:p>
            <a:pPr>
              <a:spcBef>
                <a:spcPct val="50000"/>
              </a:spcBef>
            </a:pPr>
            <a:r>
              <a:rPr lang="en-US"/>
              <a:t>111</a:t>
            </a:r>
          </a:p>
        </p:txBody>
      </p:sp>
      <p:sp>
        <p:nvSpPr>
          <p:cNvPr id="10261" name="Text Box 23"/>
          <p:cNvSpPr txBox="1">
            <a:spLocks noChangeArrowheads="1"/>
          </p:cNvSpPr>
          <p:nvPr/>
        </p:nvSpPr>
        <p:spPr bwMode="auto">
          <a:xfrm>
            <a:off x="7524750" y="476250"/>
            <a:ext cx="1800225" cy="336550"/>
          </a:xfrm>
          <a:prstGeom prst="rect">
            <a:avLst/>
          </a:prstGeom>
          <a:noFill/>
          <a:ln w="9525">
            <a:noFill/>
            <a:miter lim="800000"/>
            <a:headEnd/>
            <a:tailEnd/>
          </a:ln>
        </p:spPr>
        <p:txBody>
          <a:bodyPr>
            <a:spAutoFit/>
          </a:bodyPr>
          <a:lstStyle/>
          <a:p>
            <a:pPr>
              <a:spcBef>
                <a:spcPct val="50000"/>
              </a:spcBef>
            </a:pPr>
            <a:r>
              <a:rPr lang="en-US" sz="1600">
                <a:solidFill>
                  <a:srgbClr val="FF0000"/>
                </a:solidFill>
                <a:latin typeface="Comic Sans MS" pitchFamily="66" charset="0"/>
              </a:rPr>
              <a:t>QI C</a:t>
            </a:r>
          </a:p>
        </p:txBody>
      </p:sp>
      <p:sp>
        <p:nvSpPr>
          <p:cNvPr id="10262" name="Text Box 24"/>
          <p:cNvSpPr txBox="1">
            <a:spLocks noChangeArrowheads="1"/>
          </p:cNvSpPr>
          <p:nvPr/>
        </p:nvSpPr>
        <p:spPr bwMode="auto">
          <a:xfrm>
            <a:off x="152400" y="5668963"/>
            <a:ext cx="8839199" cy="954107"/>
          </a:xfrm>
          <a:prstGeom prst="rect">
            <a:avLst/>
          </a:prstGeom>
          <a:noFill/>
          <a:ln w="9525">
            <a:noFill/>
            <a:miter lim="800000"/>
            <a:headEnd/>
            <a:tailEnd/>
          </a:ln>
        </p:spPr>
        <p:txBody>
          <a:bodyPr wrap="square">
            <a:spAutoFit/>
          </a:bodyPr>
          <a:lstStyle/>
          <a:p>
            <a:pPr>
              <a:spcBef>
                <a:spcPct val="50000"/>
              </a:spcBef>
            </a:pPr>
            <a:r>
              <a:rPr lang="en-US" sz="1600" dirty="0">
                <a:latin typeface="Tahoma" panose="020B0604030504040204" pitchFamily="34" charset="0"/>
                <a:ea typeface="Tahoma" panose="020B0604030504040204" pitchFamily="34" charset="0"/>
                <a:cs typeface="Tahoma" panose="020B0604030504040204" pitchFamily="34" charset="0"/>
              </a:rPr>
              <a:t>The angular separation between any two adjacent phasors is 45. (i.e., half that of QPSK).</a:t>
            </a:r>
          </a:p>
          <a:p>
            <a:pPr>
              <a:spcBef>
                <a:spcPct val="50000"/>
              </a:spcBef>
            </a:pPr>
            <a:r>
              <a:rPr lang="en-US" sz="1600" dirty="0">
                <a:latin typeface="Tahoma" panose="020B0604030504040204" pitchFamily="34" charset="0"/>
                <a:ea typeface="Tahoma" panose="020B0604030504040204" pitchFamily="34" charset="0"/>
                <a:cs typeface="Tahoma" panose="020B0604030504040204" pitchFamily="34" charset="0"/>
              </a:rPr>
              <a:t>So, an 8-PSK signal can undergo almost ±22.5 phase shift during transmission &amp; still retain its integrity.   </a:t>
            </a:r>
          </a:p>
        </p:txBody>
      </p:sp>
      <p:sp>
        <p:nvSpPr>
          <p:cNvPr id="25" name="Text Box 4">
            <a:extLst>
              <a:ext uri="{FF2B5EF4-FFF2-40B4-BE49-F238E27FC236}">
                <a16:creationId xmlns:a16="http://schemas.microsoft.com/office/drawing/2014/main" id="{6E0C195A-9D7D-49BF-BE18-BD90B21B361B}"/>
              </a:ext>
            </a:extLst>
          </p:cNvPr>
          <p:cNvSpPr txBox="1">
            <a:spLocks noChangeArrowheads="1"/>
          </p:cNvSpPr>
          <p:nvPr/>
        </p:nvSpPr>
        <p:spPr bwMode="auto">
          <a:xfrm>
            <a:off x="228599" y="117277"/>
            <a:ext cx="8664575" cy="584775"/>
          </a:xfrm>
          <a:prstGeom prst="rect">
            <a:avLst/>
          </a:prstGeom>
          <a:noFill/>
          <a:ln w="9525">
            <a:noFill/>
            <a:miter lim="800000"/>
            <a:headEnd/>
            <a:tailEnd/>
          </a:ln>
        </p:spPr>
        <p:txBody>
          <a:bodyPr wrap="square">
            <a:spAutoFit/>
          </a:bodyPr>
          <a:lstStyle/>
          <a:p>
            <a:pPr rtl="0">
              <a:spcBef>
                <a:spcPct val="50000"/>
              </a:spcBef>
            </a:pPr>
            <a:r>
              <a:rPr lang="en-US" sz="1600" dirty="0">
                <a:latin typeface="Times New Roman" pitchFamily="18" charset="0"/>
                <a:cs typeface="Times New Roman" pitchFamily="18" charset="0"/>
              </a:rPr>
              <a:t>Here, only one-bit changes between any two adjacent phases, this is called </a:t>
            </a:r>
            <a:r>
              <a:rPr lang="en-US" sz="1600" b="1" dirty="0">
                <a:latin typeface="Times New Roman" panose="02020603050405020304" pitchFamily="18" charset="0"/>
                <a:cs typeface="Times New Roman" pitchFamily="18" charset="0"/>
              </a:rPr>
              <a:t>Gray Code</a:t>
            </a:r>
            <a:r>
              <a:rPr lang="en-US" sz="1600" dirty="0">
                <a:latin typeface="Times New Roman" panose="02020603050405020304" pitchFamily="18" charset="0"/>
                <a:cs typeface="Times New Roman" pitchFamily="18" charset="0"/>
              </a:rPr>
              <a:t> or </a:t>
            </a:r>
            <a:r>
              <a:rPr lang="en-US" sz="1600" b="1" dirty="0">
                <a:latin typeface="Times New Roman" panose="02020603050405020304" pitchFamily="18" charset="0"/>
                <a:cs typeface="Times New Roman" pitchFamily="18" charset="0"/>
              </a:rPr>
              <a:t>Maximum distance code</a:t>
            </a:r>
            <a:r>
              <a:rPr lang="en-US" sz="1600" dirty="0">
                <a:latin typeface="Times New Roman" panose="02020603050405020304" pitchFamily="18" charset="0"/>
                <a:cs typeface="Times New Roman" pitchFamily="18" charset="0"/>
              </a:rPr>
              <a:t>. This is used to reduce the number of transmission errors .</a:t>
            </a:r>
          </a:p>
        </p:txBody>
      </p:sp>
      <p:sp>
        <p:nvSpPr>
          <p:cNvPr id="2" name="Slide Number Placeholder 1">
            <a:extLst>
              <a:ext uri="{FF2B5EF4-FFF2-40B4-BE49-F238E27FC236}">
                <a16:creationId xmlns:a16="http://schemas.microsoft.com/office/drawing/2014/main" id="{7D1975B8-F988-48A5-814B-FBCAEEC1F49B}"/>
              </a:ext>
            </a:extLst>
          </p:cNvPr>
          <p:cNvSpPr>
            <a:spLocks noGrp="1"/>
          </p:cNvSpPr>
          <p:nvPr>
            <p:ph type="sldNum" sz="quarter" idx="12"/>
          </p:nvPr>
        </p:nvSpPr>
        <p:spPr/>
        <p:txBody>
          <a:bodyPr/>
          <a:lstStyle/>
          <a:p>
            <a:fld id="{B0D5A9A6-B89F-4EA0-AC06-CD245DF48C16}" type="slidenum">
              <a:rPr lang="en-US" smtClean="0"/>
              <a:pPr/>
              <a:t>32</a:t>
            </a:fld>
            <a:endParaRPr lang="en-US"/>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55E37A-68A0-4717-B14C-0057A3C25C08}"/>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A7ED9290-2C30-432F-94A1-29FB3E9BC888}"/>
              </a:ext>
            </a:extLst>
          </p:cNvPr>
          <p:cNvPicPr>
            <a:picLocks noChangeAspect="1"/>
          </p:cNvPicPr>
          <p:nvPr/>
        </p:nvPicPr>
        <p:blipFill>
          <a:blip r:embed="rId2"/>
          <a:stretch>
            <a:fillRect/>
          </a:stretch>
        </p:blipFill>
        <p:spPr>
          <a:xfrm>
            <a:off x="1219200" y="2754533"/>
            <a:ext cx="7247101" cy="1348933"/>
          </a:xfrm>
          <a:prstGeom prst="rect">
            <a:avLst/>
          </a:prstGeom>
        </p:spPr>
      </p:pic>
      <p:pic>
        <p:nvPicPr>
          <p:cNvPr id="6" name="Picture 5">
            <a:extLst>
              <a:ext uri="{FF2B5EF4-FFF2-40B4-BE49-F238E27FC236}">
                <a16:creationId xmlns:a16="http://schemas.microsoft.com/office/drawing/2014/main" id="{519E938C-9690-4463-9F61-3B83DEDEB4E6}"/>
              </a:ext>
            </a:extLst>
          </p:cNvPr>
          <p:cNvPicPr>
            <a:picLocks noChangeAspect="1"/>
          </p:cNvPicPr>
          <p:nvPr/>
        </p:nvPicPr>
        <p:blipFill>
          <a:blip r:embed="rId3"/>
          <a:stretch>
            <a:fillRect/>
          </a:stretch>
        </p:blipFill>
        <p:spPr>
          <a:xfrm>
            <a:off x="1219200" y="4594273"/>
            <a:ext cx="5105100" cy="410933"/>
          </a:xfrm>
          <a:prstGeom prst="rect">
            <a:avLst/>
          </a:prstGeom>
        </p:spPr>
      </p:pic>
      <p:sp>
        <p:nvSpPr>
          <p:cNvPr id="3" name="Slide Number Placeholder 2">
            <a:extLst>
              <a:ext uri="{FF2B5EF4-FFF2-40B4-BE49-F238E27FC236}">
                <a16:creationId xmlns:a16="http://schemas.microsoft.com/office/drawing/2014/main" id="{3DBA6F46-9A63-48EB-A066-B7F23402A369}"/>
              </a:ext>
            </a:extLst>
          </p:cNvPr>
          <p:cNvSpPr>
            <a:spLocks noGrp="1"/>
          </p:cNvSpPr>
          <p:nvPr>
            <p:ph type="sldNum" sz="quarter" idx="12"/>
          </p:nvPr>
        </p:nvSpPr>
        <p:spPr/>
        <p:txBody>
          <a:bodyPr/>
          <a:lstStyle/>
          <a:p>
            <a:fld id="{B0D5A9A6-B89F-4EA0-AC06-CD245DF48C16}" type="slidenum">
              <a:rPr lang="en-US" smtClean="0"/>
              <a:pPr/>
              <a:t>33</a:t>
            </a:fld>
            <a:endParaRPr lang="en-US"/>
          </a:p>
        </p:txBody>
      </p:sp>
    </p:spTree>
    <p:extLst>
      <p:ext uri="{BB962C8B-B14F-4D97-AF65-F5344CB8AC3E}">
        <p14:creationId xmlns:p14="http://schemas.microsoft.com/office/powerpoint/2010/main" val="308474283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1F88976-8740-4130-820C-13B130E4F61F}"/>
              </a:ext>
            </a:extLst>
          </p:cNvPr>
          <p:cNvPicPr>
            <a:picLocks noChangeAspect="1"/>
          </p:cNvPicPr>
          <p:nvPr/>
        </p:nvPicPr>
        <p:blipFill>
          <a:blip r:embed="rId2"/>
          <a:stretch>
            <a:fillRect/>
          </a:stretch>
        </p:blipFill>
        <p:spPr>
          <a:xfrm>
            <a:off x="1593043" y="271374"/>
            <a:ext cx="5722158" cy="6586626"/>
          </a:xfrm>
          <a:prstGeom prst="rect">
            <a:avLst/>
          </a:prstGeom>
        </p:spPr>
      </p:pic>
      <p:pic>
        <p:nvPicPr>
          <p:cNvPr id="6" name="Picture 5">
            <a:extLst>
              <a:ext uri="{FF2B5EF4-FFF2-40B4-BE49-F238E27FC236}">
                <a16:creationId xmlns:a16="http://schemas.microsoft.com/office/drawing/2014/main" id="{CC3A7054-0BAF-4D1A-80DE-8BD210D18662}"/>
              </a:ext>
            </a:extLst>
          </p:cNvPr>
          <p:cNvPicPr>
            <a:picLocks noChangeAspect="1"/>
          </p:cNvPicPr>
          <p:nvPr/>
        </p:nvPicPr>
        <p:blipFill>
          <a:blip r:embed="rId3"/>
          <a:stretch>
            <a:fillRect/>
          </a:stretch>
        </p:blipFill>
        <p:spPr>
          <a:xfrm>
            <a:off x="248077" y="61440"/>
            <a:ext cx="3927000" cy="419867"/>
          </a:xfrm>
          <a:prstGeom prst="rect">
            <a:avLst/>
          </a:prstGeom>
        </p:spPr>
      </p:pic>
      <p:sp>
        <p:nvSpPr>
          <p:cNvPr id="7" name="Text Box 108">
            <a:extLst>
              <a:ext uri="{FF2B5EF4-FFF2-40B4-BE49-F238E27FC236}">
                <a16:creationId xmlns:a16="http://schemas.microsoft.com/office/drawing/2014/main" id="{F5080D9D-FED2-4719-85A7-F214B6EA2DEF}"/>
              </a:ext>
            </a:extLst>
          </p:cNvPr>
          <p:cNvSpPr txBox="1">
            <a:spLocks noChangeArrowheads="1"/>
          </p:cNvSpPr>
          <p:nvPr/>
        </p:nvSpPr>
        <p:spPr bwMode="auto">
          <a:xfrm>
            <a:off x="6553200" y="1196975"/>
            <a:ext cx="2482850" cy="923330"/>
          </a:xfrm>
          <a:prstGeom prst="rect">
            <a:avLst/>
          </a:prstGeom>
          <a:noFill/>
          <a:ln w="38100">
            <a:solidFill>
              <a:schemeClr val="tx1"/>
            </a:solidFill>
            <a:miter lim="800000"/>
            <a:headEnd/>
            <a:tailEnd/>
          </a:ln>
        </p:spPr>
        <p:txBody>
          <a:bodyPr wrap="square">
            <a:spAutoFit/>
          </a:bodyPr>
          <a:lstStyle/>
          <a:p>
            <a:pPr algn="ctr">
              <a:spcBef>
                <a:spcPct val="50000"/>
              </a:spcBef>
            </a:pPr>
            <a:r>
              <a:rPr lang="en-US" b="1" dirty="0"/>
              <a:t>Baud rate for 8-PSK is (1/3)fb =minimum band width </a:t>
            </a:r>
          </a:p>
        </p:txBody>
      </p:sp>
      <p:sp>
        <p:nvSpPr>
          <p:cNvPr id="8" name="Text Box 108">
            <a:extLst>
              <a:ext uri="{FF2B5EF4-FFF2-40B4-BE49-F238E27FC236}">
                <a16:creationId xmlns:a16="http://schemas.microsoft.com/office/drawing/2014/main" id="{270FBF7B-8FE4-42B1-844E-8593B25C4AB5}"/>
              </a:ext>
            </a:extLst>
          </p:cNvPr>
          <p:cNvSpPr txBox="1">
            <a:spLocks noChangeArrowheads="1"/>
          </p:cNvSpPr>
          <p:nvPr/>
        </p:nvSpPr>
        <p:spPr bwMode="auto">
          <a:xfrm>
            <a:off x="221444" y="932445"/>
            <a:ext cx="1943100" cy="430887"/>
          </a:xfrm>
          <a:prstGeom prst="rect">
            <a:avLst/>
          </a:prstGeom>
          <a:noFill/>
          <a:ln w="38100">
            <a:solidFill>
              <a:schemeClr val="tx1"/>
            </a:solidFill>
            <a:miter lim="800000"/>
            <a:headEnd/>
            <a:tailEnd/>
          </a:ln>
        </p:spPr>
        <p:txBody>
          <a:bodyPr wrap="square">
            <a:spAutoFit/>
          </a:bodyPr>
          <a:lstStyle/>
          <a:p>
            <a:pPr algn="ctr" rtl="0">
              <a:spcBef>
                <a:spcPct val="50000"/>
              </a:spcBef>
            </a:pPr>
            <a:r>
              <a:rPr lang="en-US" sz="1100" dirty="0">
                <a:solidFill>
                  <a:srgbClr val="008000"/>
                </a:solidFill>
                <a:latin typeface="Times New Roman" pitchFamily="18" charset="0"/>
                <a:ea typeface="Tahoma" pitchFamily="34" charset="0"/>
                <a:cs typeface="Times New Roman" pitchFamily="18" charset="0"/>
              </a:rPr>
              <a:t>Power splitter splits the I,C,Q to three times the input</a:t>
            </a:r>
          </a:p>
        </p:txBody>
      </p:sp>
      <p:sp>
        <p:nvSpPr>
          <p:cNvPr id="2" name="Slide Number Placeholder 1">
            <a:extLst>
              <a:ext uri="{FF2B5EF4-FFF2-40B4-BE49-F238E27FC236}">
                <a16:creationId xmlns:a16="http://schemas.microsoft.com/office/drawing/2014/main" id="{1FACC9E6-1062-4024-BC92-5DA320A2390D}"/>
              </a:ext>
            </a:extLst>
          </p:cNvPr>
          <p:cNvSpPr>
            <a:spLocks noGrp="1"/>
          </p:cNvSpPr>
          <p:nvPr>
            <p:ph type="sldNum" sz="quarter" idx="12"/>
          </p:nvPr>
        </p:nvSpPr>
        <p:spPr/>
        <p:txBody>
          <a:bodyPr/>
          <a:lstStyle/>
          <a:p>
            <a:fld id="{B0D5A9A6-B89F-4EA0-AC06-CD245DF48C16}" type="slidenum">
              <a:rPr lang="en-US" smtClean="0"/>
              <a:pPr/>
              <a:t>34</a:t>
            </a:fld>
            <a:endParaRPr lang="en-US"/>
          </a:p>
        </p:txBody>
      </p:sp>
    </p:spTree>
    <p:extLst>
      <p:ext uri="{BB962C8B-B14F-4D97-AF65-F5344CB8AC3E}">
        <p14:creationId xmlns:p14="http://schemas.microsoft.com/office/powerpoint/2010/main" val="31103651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395288" y="549275"/>
            <a:ext cx="8280400" cy="366713"/>
          </a:xfrm>
          <a:prstGeom prst="rect">
            <a:avLst/>
          </a:prstGeom>
          <a:noFill/>
          <a:ln w="9525">
            <a:noFill/>
            <a:miter lim="800000"/>
            <a:headEnd/>
            <a:tailEnd/>
          </a:ln>
        </p:spPr>
        <p:txBody>
          <a:bodyPr>
            <a:spAutoFit/>
          </a:bodyPr>
          <a:lstStyle/>
          <a:p>
            <a:pPr>
              <a:spcBef>
                <a:spcPct val="50000"/>
              </a:spcBef>
            </a:pPr>
            <a:endParaRPr lang="en-US"/>
          </a:p>
        </p:txBody>
      </p:sp>
      <p:sp>
        <p:nvSpPr>
          <p:cNvPr id="18436" name="Line 6"/>
          <p:cNvSpPr>
            <a:spLocks noChangeShapeType="1"/>
          </p:cNvSpPr>
          <p:nvPr/>
        </p:nvSpPr>
        <p:spPr bwMode="auto">
          <a:xfrm>
            <a:off x="5292725" y="6172200"/>
            <a:ext cx="3671888" cy="0"/>
          </a:xfrm>
          <a:prstGeom prst="line">
            <a:avLst/>
          </a:prstGeom>
          <a:noFill/>
          <a:ln w="9525">
            <a:solidFill>
              <a:schemeClr val="tx1"/>
            </a:solidFill>
            <a:round/>
            <a:headEnd/>
            <a:tailEnd/>
          </a:ln>
        </p:spPr>
        <p:txBody>
          <a:bodyPr/>
          <a:lstStyle/>
          <a:p>
            <a:endParaRPr lang="en-US"/>
          </a:p>
        </p:txBody>
      </p:sp>
      <p:sp>
        <p:nvSpPr>
          <p:cNvPr id="18437" name="Line 7"/>
          <p:cNvSpPr>
            <a:spLocks noChangeShapeType="1"/>
          </p:cNvSpPr>
          <p:nvPr/>
        </p:nvSpPr>
        <p:spPr bwMode="auto">
          <a:xfrm>
            <a:off x="5867400" y="5480050"/>
            <a:ext cx="0" cy="649288"/>
          </a:xfrm>
          <a:prstGeom prst="line">
            <a:avLst/>
          </a:prstGeom>
          <a:noFill/>
          <a:ln w="9525">
            <a:solidFill>
              <a:schemeClr val="tx1"/>
            </a:solidFill>
            <a:round/>
            <a:headEnd type="triangle" w="med" len="med"/>
            <a:tailEnd/>
          </a:ln>
        </p:spPr>
        <p:txBody>
          <a:bodyPr/>
          <a:lstStyle/>
          <a:p>
            <a:endParaRPr lang="en-US"/>
          </a:p>
        </p:txBody>
      </p:sp>
      <p:sp>
        <p:nvSpPr>
          <p:cNvPr id="18438" name="Line 8"/>
          <p:cNvSpPr>
            <a:spLocks noChangeShapeType="1"/>
          </p:cNvSpPr>
          <p:nvPr/>
        </p:nvSpPr>
        <p:spPr bwMode="auto">
          <a:xfrm>
            <a:off x="8388350" y="5553075"/>
            <a:ext cx="0" cy="576263"/>
          </a:xfrm>
          <a:prstGeom prst="line">
            <a:avLst/>
          </a:prstGeom>
          <a:noFill/>
          <a:ln w="9525">
            <a:solidFill>
              <a:schemeClr val="tx1"/>
            </a:solidFill>
            <a:round/>
            <a:headEnd type="triangle" w="med" len="med"/>
            <a:tailEnd/>
          </a:ln>
        </p:spPr>
        <p:txBody>
          <a:bodyPr/>
          <a:lstStyle/>
          <a:p>
            <a:endParaRPr lang="en-US"/>
          </a:p>
        </p:txBody>
      </p:sp>
      <p:sp>
        <p:nvSpPr>
          <p:cNvPr id="18439" name="Text Box 9"/>
          <p:cNvSpPr txBox="1">
            <a:spLocks noChangeArrowheads="1"/>
          </p:cNvSpPr>
          <p:nvPr/>
        </p:nvSpPr>
        <p:spPr bwMode="auto">
          <a:xfrm>
            <a:off x="5148263" y="6268242"/>
            <a:ext cx="936625" cy="366713"/>
          </a:xfrm>
          <a:prstGeom prst="rect">
            <a:avLst/>
          </a:prstGeom>
          <a:noFill/>
          <a:ln w="9525">
            <a:noFill/>
            <a:miter lim="800000"/>
            <a:headEnd/>
            <a:tailEnd/>
          </a:ln>
        </p:spPr>
        <p:txBody>
          <a:bodyPr>
            <a:spAutoFit/>
          </a:bodyPr>
          <a:lstStyle/>
          <a:p>
            <a:pPr>
              <a:spcBef>
                <a:spcPct val="50000"/>
              </a:spcBef>
            </a:pPr>
            <a:r>
              <a:rPr lang="en-US"/>
              <a:t>68.333</a:t>
            </a:r>
          </a:p>
        </p:txBody>
      </p:sp>
      <p:sp>
        <p:nvSpPr>
          <p:cNvPr id="18440" name="Text Box 10"/>
          <p:cNvSpPr txBox="1">
            <a:spLocks noChangeArrowheads="1"/>
          </p:cNvSpPr>
          <p:nvPr/>
        </p:nvSpPr>
        <p:spPr bwMode="auto">
          <a:xfrm>
            <a:off x="7763522" y="6129338"/>
            <a:ext cx="936625" cy="366712"/>
          </a:xfrm>
          <a:prstGeom prst="rect">
            <a:avLst/>
          </a:prstGeom>
          <a:noFill/>
          <a:ln w="9525">
            <a:noFill/>
            <a:miter lim="800000"/>
            <a:headEnd/>
            <a:tailEnd/>
          </a:ln>
        </p:spPr>
        <p:txBody>
          <a:bodyPr>
            <a:spAutoFit/>
          </a:bodyPr>
          <a:lstStyle/>
          <a:p>
            <a:pPr>
              <a:spcBef>
                <a:spcPct val="50000"/>
              </a:spcBef>
            </a:pPr>
            <a:r>
              <a:rPr lang="en-US" dirty="0"/>
              <a:t>71.667</a:t>
            </a:r>
          </a:p>
        </p:txBody>
      </p:sp>
      <p:sp>
        <p:nvSpPr>
          <p:cNvPr id="18441" name="Line 11"/>
          <p:cNvSpPr>
            <a:spLocks noChangeShapeType="1"/>
          </p:cNvSpPr>
          <p:nvPr/>
        </p:nvSpPr>
        <p:spPr bwMode="auto">
          <a:xfrm>
            <a:off x="5795962" y="5157788"/>
            <a:ext cx="2592388" cy="0"/>
          </a:xfrm>
          <a:prstGeom prst="line">
            <a:avLst/>
          </a:prstGeom>
          <a:noFill/>
          <a:ln w="9525">
            <a:solidFill>
              <a:schemeClr val="tx1"/>
            </a:solidFill>
            <a:round/>
            <a:headEnd type="triangle" w="med" len="med"/>
            <a:tailEnd type="triangle" w="med" len="med"/>
          </a:ln>
        </p:spPr>
        <p:txBody>
          <a:bodyPr/>
          <a:lstStyle/>
          <a:p>
            <a:endParaRPr lang="en-US"/>
          </a:p>
        </p:txBody>
      </p:sp>
      <p:sp>
        <p:nvSpPr>
          <p:cNvPr id="18442" name="Text Box 12"/>
          <p:cNvSpPr txBox="1">
            <a:spLocks noChangeArrowheads="1"/>
          </p:cNvSpPr>
          <p:nvPr/>
        </p:nvSpPr>
        <p:spPr bwMode="auto">
          <a:xfrm>
            <a:off x="6264275" y="4678362"/>
            <a:ext cx="1728788" cy="366713"/>
          </a:xfrm>
          <a:prstGeom prst="rect">
            <a:avLst/>
          </a:prstGeom>
          <a:noFill/>
          <a:ln w="9525">
            <a:noFill/>
            <a:miter lim="800000"/>
            <a:headEnd/>
            <a:tailEnd/>
          </a:ln>
        </p:spPr>
        <p:txBody>
          <a:bodyPr>
            <a:spAutoFit/>
          </a:bodyPr>
          <a:lstStyle/>
          <a:p>
            <a:pPr>
              <a:spcBef>
                <a:spcPct val="50000"/>
              </a:spcBef>
            </a:pPr>
            <a:r>
              <a:rPr lang="en-US">
                <a:solidFill>
                  <a:srgbClr val="0000FF"/>
                </a:solidFill>
              </a:rPr>
              <a:t>B=3.333MHz </a:t>
            </a:r>
          </a:p>
        </p:txBody>
      </p:sp>
      <p:sp>
        <p:nvSpPr>
          <p:cNvPr id="18443" name="Line 13"/>
          <p:cNvSpPr>
            <a:spLocks noChangeShapeType="1"/>
          </p:cNvSpPr>
          <p:nvPr/>
        </p:nvSpPr>
        <p:spPr bwMode="auto">
          <a:xfrm>
            <a:off x="7112582" y="5237162"/>
            <a:ext cx="0" cy="935038"/>
          </a:xfrm>
          <a:prstGeom prst="line">
            <a:avLst/>
          </a:prstGeom>
          <a:noFill/>
          <a:ln w="9525">
            <a:solidFill>
              <a:schemeClr val="tx1"/>
            </a:solidFill>
            <a:round/>
            <a:headEnd/>
            <a:tailEnd/>
          </a:ln>
        </p:spPr>
        <p:txBody>
          <a:bodyPr/>
          <a:lstStyle/>
          <a:p>
            <a:endParaRPr lang="en-US"/>
          </a:p>
        </p:txBody>
      </p:sp>
      <p:sp>
        <p:nvSpPr>
          <p:cNvPr id="18444" name="Text Box 14"/>
          <p:cNvSpPr txBox="1">
            <a:spLocks noChangeArrowheads="1"/>
          </p:cNvSpPr>
          <p:nvPr/>
        </p:nvSpPr>
        <p:spPr bwMode="auto">
          <a:xfrm>
            <a:off x="6084888" y="5516563"/>
            <a:ext cx="1008062" cy="366712"/>
          </a:xfrm>
          <a:prstGeom prst="rect">
            <a:avLst/>
          </a:prstGeom>
          <a:noFill/>
          <a:ln w="9525">
            <a:noFill/>
            <a:miter lim="800000"/>
            <a:headEnd/>
            <a:tailEnd/>
          </a:ln>
        </p:spPr>
        <p:txBody>
          <a:bodyPr>
            <a:spAutoFit/>
          </a:bodyPr>
          <a:lstStyle/>
          <a:p>
            <a:pPr>
              <a:spcBef>
                <a:spcPct val="50000"/>
              </a:spcBef>
            </a:pPr>
            <a:r>
              <a:rPr lang="en-US">
                <a:solidFill>
                  <a:srgbClr val="FF3300"/>
                </a:solidFill>
              </a:rPr>
              <a:t> fc =70</a:t>
            </a:r>
          </a:p>
        </p:txBody>
      </p:sp>
      <p:sp>
        <p:nvSpPr>
          <p:cNvPr id="14" name="Text Box 4">
            <a:extLst>
              <a:ext uri="{FF2B5EF4-FFF2-40B4-BE49-F238E27FC236}">
                <a16:creationId xmlns:a16="http://schemas.microsoft.com/office/drawing/2014/main" id="{A91627C6-AB48-4549-AF19-7D3EFB9248E8}"/>
              </a:ext>
            </a:extLst>
          </p:cNvPr>
          <p:cNvSpPr txBox="1">
            <a:spLocks noChangeArrowheads="1"/>
          </p:cNvSpPr>
          <p:nvPr/>
        </p:nvSpPr>
        <p:spPr bwMode="auto">
          <a:xfrm>
            <a:off x="215106" y="276018"/>
            <a:ext cx="8713788" cy="1415772"/>
          </a:xfrm>
          <a:prstGeom prst="rect">
            <a:avLst/>
          </a:prstGeom>
          <a:noFill/>
          <a:ln w="9525">
            <a:noFill/>
            <a:miter lim="800000"/>
            <a:headEnd/>
            <a:tailEnd/>
          </a:ln>
        </p:spPr>
        <p:txBody>
          <a:bodyPr>
            <a:spAutoFit/>
          </a:bodyPr>
          <a:lstStyle/>
          <a:p>
            <a:pPr rtl="0">
              <a:spcBef>
                <a:spcPct val="50000"/>
              </a:spcBef>
            </a:pPr>
            <a:r>
              <a:rPr lang="en-US" sz="2000" b="1" dirty="0">
                <a:solidFill>
                  <a:srgbClr val="0000FF"/>
                </a:solidFill>
                <a:latin typeface="Tahoma" pitchFamily="34" charset="0"/>
                <a:ea typeface="Tahoma" pitchFamily="34" charset="0"/>
                <a:cs typeface="Tahoma" pitchFamily="34" charset="0"/>
              </a:rPr>
              <a:t>Example: </a:t>
            </a:r>
            <a:r>
              <a:rPr lang="en-US" dirty="0">
                <a:latin typeface="Tahoma" pitchFamily="34" charset="0"/>
                <a:ea typeface="Tahoma" pitchFamily="34" charset="0"/>
                <a:cs typeface="Tahoma" pitchFamily="34" charset="0"/>
              </a:rPr>
              <a:t>For an 8 – PSK modulator with an input data rate f</a:t>
            </a:r>
            <a:r>
              <a:rPr lang="en-US" b="1" dirty="0">
                <a:latin typeface="Tahoma" pitchFamily="34" charset="0"/>
                <a:ea typeface="Tahoma" pitchFamily="34" charset="0"/>
                <a:cs typeface="Tahoma" pitchFamily="34" charset="0"/>
              </a:rPr>
              <a:t>b</a:t>
            </a:r>
            <a:r>
              <a:rPr lang="en-US" dirty="0">
                <a:latin typeface="Tahoma" pitchFamily="34" charset="0"/>
                <a:ea typeface="Tahoma" pitchFamily="34" charset="0"/>
                <a:cs typeface="Tahoma" pitchFamily="34" charset="0"/>
              </a:rPr>
              <a:t> = 10 Mbps and a carrier frequency of 70 </a:t>
            </a:r>
            <a:r>
              <a:rPr lang="en-US" dirty="0" err="1">
                <a:latin typeface="Tahoma" pitchFamily="34" charset="0"/>
                <a:ea typeface="Tahoma" pitchFamily="34" charset="0"/>
                <a:cs typeface="Tahoma" pitchFamily="34" charset="0"/>
              </a:rPr>
              <a:t>MHz.</a:t>
            </a:r>
            <a:r>
              <a:rPr lang="en-US" dirty="0">
                <a:latin typeface="Tahoma" pitchFamily="34" charset="0"/>
                <a:ea typeface="Tahoma" pitchFamily="34" charset="0"/>
                <a:cs typeface="Tahoma" pitchFamily="34" charset="0"/>
              </a:rPr>
              <a:t>, determine the minimum double-sided Nyquist bandwidth (f </a:t>
            </a:r>
            <a:r>
              <a:rPr lang="en-US" b="1" dirty="0">
                <a:latin typeface="Tahoma" pitchFamily="34" charset="0"/>
                <a:ea typeface="Tahoma" pitchFamily="34" charset="0"/>
                <a:cs typeface="Tahoma" pitchFamily="34" charset="0"/>
              </a:rPr>
              <a:t>N</a:t>
            </a:r>
            <a:r>
              <a:rPr lang="en-US" dirty="0">
                <a:latin typeface="Tahoma" pitchFamily="34" charset="0"/>
                <a:ea typeface="Tahoma" pitchFamily="34" charset="0"/>
                <a:cs typeface="Tahoma" pitchFamily="34" charset="0"/>
              </a:rPr>
              <a:t> ) &amp; the baud.</a:t>
            </a:r>
          </a:p>
          <a:p>
            <a:pPr rtl="0">
              <a:spcBef>
                <a:spcPct val="50000"/>
              </a:spcBef>
            </a:pPr>
            <a:r>
              <a:rPr lang="en-US" sz="2000" b="1" dirty="0">
                <a:solidFill>
                  <a:srgbClr val="0000FF"/>
                </a:solidFill>
                <a:latin typeface="Tahoma" pitchFamily="34" charset="0"/>
                <a:ea typeface="Tahoma" pitchFamily="34" charset="0"/>
                <a:cs typeface="Tahoma" pitchFamily="34" charset="0"/>
              </a:rPr>
              <a:t>Solution</a:t>
            </a:r>
            <a:r>
              <a:rPr lang="en-US" dirty="0">
                <a:solidFill>
                  <a:srgbClr val="0000FF"/>
                </a:solidFill>
                <a:latin typeface="Tahoma" pitchFamily="34" charset="0"/>
                <a:ea typeface="Tahoma" pitchFamily="34" charset="0"/>
                <a:cs typeface="Tahoma" pitchFamily="34" charset="0"/>
              </a:rPr>
              <a:t> :</a:t>
            </a:r>
          </a:p>
        </p:txBody>
      </p:sp>
      <p:pic>
        <p:nvPicPr>
          <p:cNvPr id="15" name="Picture 14">
            <a:extLst>
              <a:ext uri="{FF2B5EF4-FFF2-40B4-BE49-F238E27FC236}">
                <a16:creationId xmlns:a16="http://schemas.microsoft.com/office/drawing/2014/main" id="{E9FEA330-D32A-479A-81EB-3A431F9D575F}"/>
              </a:ext>
            </a:extLst>
          </p:cNvPr>
          <p:cNvPicPr>
            <a:picLocks noChangeAspect="1"/>
          </p:cNvPicPr>
          <p:nvPr/>
        </p:nvPicPr>
        <p:blipFill>
          <a:blip r:embed="rId2"/>
          <a:stretch>
            <a:fillRect/>
          </a:stretch>
        </p:blipFill>
        <p:spPr>
          <a:xfrm>
            <a:off x="395288" y="1882570"/>
            <a:ext cx="5254624" cy="4036265"/>
          </a:xfrm>
          <a:prstGeom prst="rect">
            <a:avLst/>
          </a:prstGeom>
        </p:spPr>
      </p:pic>
      <p:sp>
        <p:nvSpPr>
          <p:cNvPr id="2" name="Slide Number Placeholder 1">
            <a:extLst>
              <a:ext uri="{FF2B5EF4-FFF2-40B4-BE49-F238E27FC236}">
                <a16:creationId xmlns:a16="http://schemas.microsoft.com/office/drawing/2014/main" id="{CAA4AEE7-4766-407F-8367-B00EC2B6F221}"/>
              </a:ext>
            </a:extLst>
          </p:cNvPr>
          <p:cNvSpPr>
            <a:spLocks noGrp="1"/>
          </p:cNvSpPr>
          <p:nvPr>
            <p:ph type="sldNum" sz="quarter" idx="12"/>
          </p:nvPr>
        </p:nvSpPr>
        <p:spPr/>
        <p:txBody>
          <a:bodyPr/>
          <a:lstStyle/>
          <a:p>
            <a:fld id="{B0D5A9A6-B89F-4EA0-AC06-CD245DF48C16}" type="slidenum">
              <a:rPr lang="en-US" smtClean="0"/>
              <a:pPr/>
              <a:t>35</a:t>
            </a:fld>
            <a:endParaRPr lang="en-US"/>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203575" y="260350"/>
            <a:ext cx="3168650" cy="461665"/>
          </a:xfrm>
          <a:prstGeom prst="rect">
            <a:avLst/>
          </a:prstGeom>
          <a:noFill/>
          <a:ln w="38100">
            <a:solidFill>
              <a:schemeClr val="tx1"/>
            </a:solidFill>
            <a:miter lim="800000"/>
            <a:headEnd/>
            <a:tailEnd/>
          </a:ln>
        </p:spPr>
        <p:txBody>
          <a:bodyPr>
            <a:spAutoFit/>
          </a:bodyPr>
          <a:lstStyle/>
          <a:p>
            <a:pPr rtl="0">
              <a:spcBef>
                <a:spcPct val="50000"/>
              </a:spcBef>
            </a:pPr>
            <a:r>
              <a:rPr lang="en-US" sz="2400" b="1" dirty="0">
                <a:solidFill>
                  <a:srgbClr val="008000"/>
                </a:solidFill>
                <a:latin typeface="Castellar" pitchFamily="18" charset="0"/>
              </a:rPr>
              <a:t>8 – PSK Receiver </a:t>
            </a:r>
          </a:p>
        </p:txBody>
      </p:sp>
      <p:sp>
        <p:nvSpPr>
          <p:cNvPr id="19459" name="Rectangle 7"/>
          <p:cNvSpPr>
            <a:spLocks noChangeArrowheads="1"/>
          </p:cNvSpPr>
          <p:nvPr/>
        </p:nvSpPr>
        <p:spPr bwMode="auto">
          <a:xfrm>
            <a:off x="7235825" y="3141663"/>
            <a:ext cx="1368425" cy="574675"/>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0" name="Rectangle 8"/>
          <p:cNvSpPr>
            <a:spLocks noChangeArrowheads="1"/>
          </p:cNvSpPr>
          <p:nvPr/>
        </p:nvSpPr>
        <p:spPr bwMode="auto">
          <a:xfrm>
            <a:off x="6011863" y="1196975"/>
            <a:ext cx="1223962" cy="936625"/>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1" name="Rectangle 9"/>
          <p:cNvSpPr>
            <a:spLocks noChangeArrowheads="1"/>
          </p:cNvSpPr>
          <p:nvPr/>
        </p:nvSpPr>
        <p:spPr bwMode="auto">
          <a:xfrm>
            <a:off x="6156325" y="4941888"/>
            <a:ext cx="1223963" cy="935037"/>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2" name="Rectangle 10"/>
          <p:cNvSpPr>
            <a:spLocks noChangeArrowheads="1"/>
          </p:cNvSpPr>
          <p:nvPr/>
        </p:nvSpPr>
        <p:spPr bwMode="auto">
          <a:xfrm>
            <a:off x="4716463" y="4149725"/>
            <a:ext cx="576262" cy="360363"/>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3" name="Rectangle 11"/>
          <p:cNvSpPr>
            <a:spLocks noChangeArrowheads="1"/>
          </p:cNvSpPr>
          <p:nvPr/>
        </p:nvSpPr>
        <p:spPr bwMode="auto">
          <a:xfrm>
            <a:off x="4211638" y="4941888"/>
            <a:ext cx="1368425" cy="863600"/>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4" name="Rectangle 12"/>
          <p:cNvSpPr>
            <a:spLocks noChangeArrowheads="1"/>
          </p:cNvSpPr>
          <p:nvPr/>
        </p:nvSpPr>
        <p:spPr bwMode="auto">
          <a:xfrm>
            <a:off x="3995738" y="1412875"/>
            <a:ext cx="1368425" cy="863600"/>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5" name="Rectangle 13"/>
          <p:cNvSpPr>
            <a:spLocks noChangeArrowheads="1"/>
          </p:cNvSpPr>
          <p:nvPr/>
        </p:nvSpPr>
        <p:spPr bwMode="auto">
          <a:xfrm>
            <a:off x="2700338" y="3068638"/>
            <a:ext cx="1152525" cy="647700"/>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6" name="Rectangle 14"/>
          <p:cNvSpPr>
            <a:spLocks noChangeArrowheads="1"/>
          </p:cNvSpPr>
          <p:nvPr/>
        </p:nvSpPr>
        <p:spPr bwMode="auto">
          <a:xfrm>
            <a:off x="1258888" y="3068639"/>
            <a:ext cx="1008059" cy="779446"/>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19467" name="Line 15"/>
          <p:cNvSpPr>
            <a:spLocks noChangeShapeType="1"/>
          </p:cNvSpPr>
          <p:nvPr/>
        </p:nvSpPr>
        <p:spPr bwMode="auto">
          <a:xfrm flipV="1">
            <a:off x="1547813" y="1773238"/>
            <a:ext cx="0" cy="1295400"/>
          </a:xfrm>
          <a:prstGeom prst="line">
            <a:avLst/>
          </a:prstGeom>
          <a:noFill/>
          <a:ln w="28575">
            <a:solidFill>
              <a:srgbClr val="008000"/>
            </a:solidFill>
            <a:round/>
            <a:headEnd/>
            <a:tailEnd/>
          </a:ln>
        </p:spPr>
        <p:txBody>
          <a:bodyPr/>
          <a:lstStyle/>
          <a:p>
            <a:endParaRPr lang="en-US"/>
          </a:p>
        </p:txBody>
      </p:sp>
      <p:sp>
        <p:nvSpPr>
          <p:cNvPr id="19468" name="Line 16"/>
          <p:cNvSpPr>
            <a:spLocks noChangeShapeType="1"/>
          </p:cNvSpPr>
          <p:nvPr/>
        </p:nvSpPr>
        <p:spPr bwMode="auto">
          <a:xfrm>
            <a:off x="1547813" y="1773238"/>
            <a:ext cx="2447925" cy="0"/>
          </a:xfrm>
          <a:prstGeom prst="line">
            <a:avLst/>
          </a:prstGeom>
          <a:noFill/>
          <a:ln w="28575">
            <a:solidFill>
              <a:srgbClr val="008000"/>
            </a:solidFill>
            <a:round/>
            <a:headEnd/>
            <a:tailEnd type="triangle" w="med" len="med"/>
          </a:ln>
        </p:spPr>
        <p:txBody>
          <a:bodyPr/>
          <a:lstStyle/>
          <a:p>
            <a:endParaRPr lang="en-US"/>
          </a:p>
        </p:txBody>
      </p:sp>
      <p:sp>
        <p:nvSpPr>
          <p:cNvPr id="19469" name="Line 17"/>
          <p:cNvSpPr>
            <a:spLocks noChangeShapeType="1"/>
          </p:cNvSpPr>
          <p:nvPr/>
        </p:nvSpPr>
        <p:spPr bwMode="auto">
          <a:xfrm>
            <a:off x="5364163" y="1773238"/>
            <a:ext cx="647700" cy="0"/>
          </a:xfrm>
          <a:prstGeom prst="line">
            <a:avLst/>
          </a:prstGeom>
          <a:noFill/>
          <a:ln w="28575">
            <a:solidFill>
              <a:srgbClr val="008000"/>
            </a:solidFill>
            <a:round/>
            <a:headEnd/>
            <a:tailEnd/>
          </a:ln>
        </p:spPr>
        <p:txBody>
          <a:bodyPr/>
          <a:lstStyle/>
          <a:p>
            <a:endParaRPr lang="en-US"/>
          </a:p>
        </p:txBody>
      </p:sp>
      <p:sp>
        <p:nvSpPr>
          <p:cNvPr id="19470" name="Line 18"/>
          <p:cNvSpPr>
            <a:spLocks noChangeShapeType="1"/>
          </p:cNvSpPr>
          <p:nvPr/>
        </p:nvSpPr>
        <p:spPr bwMode="auto">
          <a:xfrm>
            <a:off x="7235825" y="1557338"/>
            <a:ext cx="1081088" cy="0"/>
          </a:xfrm>
          <a:prstGeom prst="line">
            <a:avLst/>
          </a:prstGeom>
          <a:noFill/>
          <a:ln w="28575">
            <a:solidFill>
              <a:srgbClr val="008000"/>
            </a:solidFill>
            <a:round/>
            <a:headEnd/>
            <a:tailEnd/>
          </a:ln>
        </p:spPr>
        <p:txBody>
          <a:bodyPr/>
          <a:lstStyle/>
          <a:p>
            <a:endParaRPr lang="en-US"/>
          </a:p>
        </p:txBody>
      </p:sp>
      <p:sp>
        <p:nvSpPr>
          <p:cNvPr id="19471" name="Line 19"/>
          <p:cNvSpPr>
            <a:spLocks noChangeShapeType="1"/>
          </p:cNvSpPr>
          <p:nvPr/>
        </p:nvSpPr>
        <p:spPr bwMode="auto">
          <a:xfrm>
            <a:off x="7667625" y="3141663"/>
            <a:ext cx="0" cy="574675"/>
          </a:xfrm>
          <a:prstGeom prst="line">
            <a:avLst/>
          </a:prstGeom>
          <a:noFill/>
          <a:ln w="28575">
            <a:solidFill>
              <a:srgbClr val="008000"/>
            </a:solidFill>
            <a:round/>
            <a:headEnd/>
            <a:tailEnd/>
          </a:ln>
        </p:spPr>
        <p:txBody>
          <a:bodyPr/>
          <a:lstStyle/>
          <a:p>
            <a:endParaRPr lang="en-US"/>
          </a:p>
        </p:txBody>
      </p:sp>
      <p:sp>
        <p:nvSpPr>
          <p:cNvPr id="19472" name="Line 20"/>
          <p:cNvSpPr>
            <a:spLocks noChangeShapeType="1"/>
          </p:cNvSpPr>
          <p:nvPr/>
        </p:nvSpPr>
        <p:spPr bwMode="auto">
          <a:xfrm>
            <a:off x="8172450" y="3141663"/>
            <a:ext cx="0" cy="574675"/>
          </a:xfrm>
          <a:prstGeom prst="line">
            <a:avLst/>
          </a:prstGeom>
          <a:noFill/>
          <a:ln w="28575">
            <a:solidFill>
              <a:srgbClr val="008000"/>
            </a:solidFill>
            <a:round/>
            <a:headEnd/>
            <a:tailEnd/>
          </a:ln>
        </p:spPr>
        <p:txBody>
          <a:bodyPr/>
          <a:lstStyle/>
          <a:p>
            <a:endParaRPr lang="en-US"/>
          </a:p>
        </p:txBody>
      </p:sp>
      <p:sp>
        <p:nvSpPr>
          <p:cNvPr id="19473" name="Line 21"/>
          <p:cNvSpPr>
            <a:spLocks noChangeShapeType="1"/>
          </p:cNvSpPr>
          <p:nvPr/>
        </p:nvSpPr>
        <p:spPr bwMode="auto">
          <a:xfrm>
            <a:off x="8316913" y="1557338"/>
            <a:ext cx="0" cy="1295400"/>
          </a:xfrm>
          <a:prstGeom prst="line">
            <a:avLst/>
          </a:prstGeom>
          <a:noFill/>
          <a:ln w="28575">
            <a:solidFill>
              <a:srgbClr val="008000"/>
            </a:solidFill>
            <a:round/>
            <a:headEnd/>
            <a:tailEnd type="triangle" w="med" len="med"/>
          </a:ln>
        </p:spPr>
        <p:txBody>
          <a:bodyPr/>
          <a:lstStyle/>
          <a:p>
            <a:endParaRPr lang="en-US"/>
          </a:p>
        </p:txBody>
      </p:sp>
      <p:sp>
        <p:nvSpPr>
          <p:cNvPr id="19474" name="Line 22"/>
          <p:cNvSpPr>
            <a:spLocks noChangeShapeType="1"/>
          </p:cNvSpPr>
          <p:nvPr/>
        </p:nvSpPr>
        <p:spPr bwMode="auto">
          <a:xfrm>
            <a:off x="7235825" y="1916113"/>
            <a:ext cx="360363" cy="0"/>
          </a:xfrm>
          <a:prstGeom prst="line">
            <a:avLst/>
          </a:prstGeom>
          <a:noFill/>
          <a:ln w="28575">
            <a:solidFill>
              <a:srgbClr val="008000"/>
            </a:solidFill>
            <a:round/>
            <a:headEnd/>
            <a:tailEnd/>
          </a:ln>
        </p:spPr>
        <p:txBody>
          <a:bodyPr/>
          <a:lstStyle/>
          <a:p>
            <a:endParaRPr lang="en-US"/>
          </a:p>
        </p:txBody>
      </p:sp>
      <p:sp>
        <p:nvSpPr>
          <p:cNvPr id="19475" name="Line 23"/>
          <p:cNvSpPr>
            <a:spLocks noChangeShapeType="1"/>
          </p:cNvSpPr>
          <p:nvPr/>
        </p:nvSpPr>
        <p:spPr bwMode="auto">
          <a:xfrm>
            <a:off x="7596188" y="1916113"/>
            <a:ext cx="0" cy="936625"/>
          </a:xfrm>
          <a:prstGeom prst="line">
            <a:avLst/>
          </a:prstGeom>
          <a:noFill/>
          <a:ln w="28575">
            <a:solidFill>
              <a:srgbClr val="008000"/>
            </a:solidFill>
            <a:round/>
            <a:headEnd/>
            <a:tailEnd type="triangle" w="med" len="med"/>
          </a:ln>
        </p:spPr>
        <p:txBody>
          <a:bodyPr/>
          <a:lstStyle/>
          <a:p>
            <a:endParaRPr lang="en-US"/>
          </a:p>
        </p:txBody>
      </p:sp>
      <p:sp>
        <p:nvSpPr>
          <p:cNvPr id="19476" name="Line 24"/>
          <p:cNvSpPr>
            <a:spLocks noChangeShapeType="1"/>
          </p:cNvSpPr>
          <p:nvPr/>
        </p:nvSpPr>
        <p:spPr bwMode="auto">
          <a:xfrm>
            <a:off x="7019925" y="2852738"/>
            <a:ext cx="1800225" cy="0"/>
          </a:xfrm>
          <a:prstGeom prst="line">
            <a:avLst/>
          </a:prstGeom>
          <a:noFill/>
          <a:ln w="28575">
            <a:solidFill>
              <a:srgbClr val="008000"/>
            </a:solidFill>
            <a:round/>
            <a:headEnd/>
            <a:tailEnd/>
          </a:ln>
        </p:spPr>
        <p:txBody>
          <a:bodyPr/>
          <a:lstStyle/>
          <a:p>
            <a:endParaRPr lang="en-US"/>
          </a:p>
        </p:txBody>
      </p:sp>
      <p:sp>
        <p:nvSpPr>
          <p:cNvPr id="19477" name="Line 25"/>
          <p:cNvSpPr>
            <a:spLocks noChangeShapeType="1"/>
          </p:cNvSpPr>
          <p:nvPr/>
        </p:nvSpPr>
        <p:spPr bwMode="auto">
          <a:xfrm>
            <a:off x="7019925" y="2852738"/>
            <a:ext cx="0" cy="1296987"/>
          </a:xfrm>
          <a:prstGeom prst="line">
            <a:avLst/>
          </a:prstGeom>
          <a:noFill/>
          <a:ln w="28575">
            <a:solidFill>
              <a:srgbClr val="008000"/>
            </a:solidFill>
            <a:round/>
            <a:headEnd/>
            <a:tailEnd/>
          </a:ln>
        </p:spPr>
        <p:txBody>
          <a:bodyPr/>
          <a:lstStyle/>
          <a:p>
            <a:endParaRPr lang="en-US"/>
          </a:p>
        </p:txBody>
      </p:sp>
      <p:sp>
        <p:nvSpPr>
          <p:cNvPr id="19478" name="Line 26"/>
          <p:cNvSpPr>
            <a:spLocks noChangeShapeType="1"/>
          </p:cNvSpPr>
          <p:nvPr/>
        </p:nvSpPr>
        <p:spPr bwMode="auto">
          <a:xfrm>
            <a:off x="7019925" y="4149725"/>
            <a:ext cx="1800225" cy="0"/>
          </a:xfrm>
          <a:prstGeom prst="line">
            <a:avLst/>
          </a:prstGeom>
          <a:noFill/>
          <a:ln w="28575">
            <a:solidFill>
              <a:srgbClr val="008000"/>
            </a:solidFill>
            <a:round/>
            <a:headEnd/>
            <a:tailEnd/>
          </a:ln>
        </p:spPr>
        <p:txBody>
          <a:bodyPr/>
          <a:lstStyle/>
          <a:p>
            <a:endParaRPr lang="en-US"/>
          </a:p>
        </p:txBody>
      </p:sp>
      <p:sp>
        <p:nvSpPr>
          <p:cNvPr id="19479" name="Line 27"/>
          <p:cNvSpPr>
            <a:spLocks noChangeShapeType="1"/>
          </p:cNvSpPr>
          <p:nvPr/>
        </p:nvSpPr>
        <p:spPr bwMode="auto">
          <a:xfrm flipV="1">
            <a:off x="8820150" y="2852738"/>
            <a:ext cx="0" cy="1296987"/>
          </a:xfrm>
          <a:prstGeom prst="line">
            <a:avLst/>
          </a:prstGeom>
          <a:noFill/>
          <a:ln w="28575">
            <a:solidFill>
              <a:srgbClr val="008000"/>
            </a:solidFill>
            <a:round/>
            <a:headEnd/>
            <a:tailEnd/>
          </a:ln>
        </p:spPr>
        <p:txBody>
          <a:bodyPr/>
          <a:lstStyle/>
          <a:p>
            <a:endParaRPr lang="en-US"/>
          </a:p>
        </p:txBody>
      </p:sp>
      <p:sp>
        <p:nvSpPr>
          <p:cNvPr id="19480" name="Line 28"/>
          <p:cNvSpPr>
            <a:spLocks noChangeShapeType="1"/>
          </p:cNvSpPr>
          <p:nvPr/>
        </p:nvSpPr>
        <p:spPr bwMode="auto">
          <a:xfrm>
            <a:off x="7380288" y="5589588"/>
            <a:ext cx="1079500" cy="0"/>
          </a:xfrm>
          <a:prstGeom prst="line">
            <a:avLst/>
          </a:prstGeom>
          <a:noFill/>
          <a:ln w="28575">
            <a:solidFill>
              <a:srgbClr val="008000"/>
            </a:solidFill>
            <a:round/>
            <a:headEnd/>
            <a:tailEnd/>
          </a:ln>
        </p:spPr>
        <p:txBody>
          <a:bodyPr/>
          <a:lstStyle/>
          <a:p>
            <a:endParaRPr lang="en-US"/>
          </a:p>
        </p:txBody>
      </p:sp>
      <p:sp>
        <p:nvSpPr>
          <p:cNvPr id="19481" name="Line 29"/>
          <p:cNvSpPr>
            <a:spLocks noChangeShapeType="1"/>
          </p:cNvSpPr>
          <p:nvPr/>
        </p:nvSpPr>
        <p:spPr bwMode="auto">
          <a:xfrm flipV="1">
            <a:off x="8459788" y="4149725"/>
            <a:ext cx="0" cy="1439863"/>
          </a:xfrm>
          <a:prstGeom prst="line">
            <a:avLst/>
          </a:prstGeom>
          <a:noFill/>
          <a:ln w="28575">
            <a:solidFill>
              <a:srgbClr val="008000"/>
            </a:solidFill>
            <a:round/>
            <a:headEnd/>
            <a:tailEnd/>
          </a:ln>
        </p:spPr>
        <p:txBody>
          <a:bodyPr/>
          <a:lstStyle/>
          <a:p>
            <a:endParaRPr lang="en-US"/>
          </a:p>
        </p:txBody>
      </p:sp>
      <p:sp>
        <p:nvSpPr>
          <p:cNvPr id="19482" name="Line 30"/>
          <p:cNvSpPr>
            <a:spLocks noChangeShapeType="1"/>
          </p:cNvSpPr>
          <p:nvPr/>
        </p:nvSpPr>
        <p:spPr bwMode="auto">
          <a:xfrm>
            <a:off x="7380288" y="5157788"/>
            <a:ext cx="431800" cy="0"/>
          </a:xfrm>
          <a:prstGeom prst="line">
            <a:avLst/>
          </a:prstGeom>
          <a:noFill/>
          <a:ln w="28575">
            <a:solidFill>
              <a:srgbClr val="008000"/>
            </a:solidFill>
            <a:round/>
            <a:headEnd/>
            <a:tailEnd/>
          </a:ln>
        </p:spPr>
        <p:txBody>
          <a:bodyPr/>
          <a:lstStyle/>
          <a:p>
            <a:endParaRPr lang="en-US"/>
          </a:p>
        </p:txBody>
      </p:sp>
      <p:sp>
        <p:nvSpPr>
          <p:cNvPr id="19483" name="Line 31"/>
          <p:cNvSpPr>
            <a:spLocks noChangeShapeType="1"/>
          </p:cNvSpPr>
          <p:nvPr/>
        </p:nvSpPr>
        <p:spPr bwMode="auto">
          <a:xfrm flipV="1">
            <a:off x="7812088" y="4149725"/>
            <a:ext cx="0" cy="1008063"/>
          </a:xfrm>
          <a:prstGeom prst="line">
            <a:avLst/>
          </a:prstGeom>
          <a:noFill/>
          <a:ln w="28575">
            <a:solidFill>
              <a:srgbClr val="008000"/>
            </a:solidFill>
            <a:round/>
            <a:headEnd/>
            <a:tailEnd/>
          </a:ln>
        </p:spPr>
        <p:txBody>
          <a:bodyPr/>
          <a:lstStyle/>
          <a:p>
            <a:endParaRPr lang="en-US"/>
          </a:p>
        </p:txBody>
      </p:sp>
      <p:sp>
        <p:nvSpPr>
          <p:cNvPr id="19484" name="Line 32"/>
          <p:cNvSpPr>
            <a:spLocks noChangeShapeType="1"/>
          </p:cNvSpPr>
          <p:nvPr/>
        </p:nvSpPr>
        <p:spPr bwMode="auto">
          <a:xfrm>
            <a:off x="1547813" y="3933825"/>
            <a:ext cx="0" cy="1439863"/>
          </a:xfrm>
          <a:prstGeom prst="line">
            <a:avLst/>
          </a:prstGeom>
          <a:noFill/>
          <a:ln w="28575">
            <a:solidFill>
              <a:srgbClr val="008000"/>
            </a:solidFill>
            <a:round/>
            <a:headEnd/>
            <a:tailEnd/>
          </a:ln>
        </p:spPr>
        <p:txBody>
          <a:bodyPr/>
          <a:lstStyle/>
          <a:p>
            <a:endParaRPr lang="en-US"/>
          </a:p>
        </p:txBody>
      </p:sp>
      <p:sp>
        <p:nvSpPr>
          <p:cNvPr id="19485" name="Line 33"/>
          <p:cNvSpPr>
            <a:spLocks noChangeShapeType="1"/>
          </p:cNvSpPr>
          <p:nvPr/>
        </p:nvSpPr>
        <p:spPr bwMode="auto">
          <a:xfrm>
            <a:off x="1547813" y="5373688"/>
            <a:ext cx="2663825" cy="0"/>
          </a:xfrm>
          <a:prstGeom prst="line">
            <a:avLst/>
          </a:prstGeom>
          <a:noFill/>
          <a:ln w="28575">
            <a:solidFill>
              <a:srgbClr val="008000"/>
            </a:solidFill>
            <a:round/>
            <a:headEnd/>
            <a:tailEnd type="triangle" w="med" len="med"/>
          </a:ln>
        </p:spPr>
        <p:txBody>
          <a:bodyPr/>
          <a:lstStyle/>
          <a:p>
            <a:endParaRPr lang="en-US"/>
          </a:p>
        </p:txBody>
      </p:sp>
      <p:sp>
        <p:nvSpPr>
          <p:cNvPr id="19486" name="Line 34"/>
          <p:cNvSpPr>
            <a:spLocks noChangeShapeType="1"/>
          </p:cNvSpPr>
          <p:nvPr/>
        </p:nvSpPr>
        <p:spPr bwMode="auto">
          <a:xfrm>
            <a:off x="5003800" y="4508500"/>
            <a:ext cx="0" cy="433388"/>
          </a:xfrm>
          <a:prstGeom prst="line">
            <a:avLst/>
          </a:prstGeom>
          <a:noFill/>
          <a:ln w="28575">
            <a:solidFill>
              <a:srgbClr val="008000"/>
            </a:solidFill>
            <a:round/>
            <a:headEnd/>
            <a:tailEnd/>
          </a:ln>
        </p:spPr>
        <p:txBody>
          <a:bodyPr/>
          <a:lstStyle/>
          <a:p>
            <a:endParaRPr lang="en-US"/>
          </a:p>
        </p:txBody>
      </p:sp>
      <p:sp>
        <p:nvSpPr>
          <p:cNvPr id="19487" name="Line 35"/>
          <p:cNvSpPr>
            <a:spLocks noChangeShapeType="1"/>
          </p:cNvSpPr>
          <p:nvPr/>
        </p:nvSpPr>
        <p:spPr bwMode="auto">
          <a:xfrm>
            <a:off x="3851275" y="3357563"/>
            <a:ext cx="1152525" cy="0"/>
          </a:xfrm>
          <a:prstGeom prst="line">
            <a:avLst/>
          </a:prstGeom>
          <a:noFill/>
          <a:ln w="28575">
            <a:solidFill>
              <a:srgbClr val="008000"/>
            </a:solidFill>
            <a:round/>
            <a:headEnd/>
            <a:tailEnd type="triangle" w="med" len="med"/>
          </a:ln>
        </p:spPr>
        <p:txBody>
          <a:bodyPr/>
          <a:lstStyle/>
          <a:p>
            <a:endParaRPr lang="en-US"/>
          </a:p>
        </p:txBody>
      </p:sp>
      <p:sp>
        <p:nvSpPr>
          <p:cNvPr id="19488" name="Line 36"/>
          <p:cNvSpPr>
            <a:spLocks noChangeShapeType="1"/>
          </p:cNvSpPr>
          <p:nvPr/>
        </p:nvSpPr>
        <p:spPr bwMode="auto">
          <a:xfrm flipV="1">
            <a:off x="5003800" y="2276475"/>
            <a:ext cx="0" cy="1873250"/>
          </a:xfrm>
          <a:prstGeom prst="line">
            <a:avLst/>
          </a:prstGeom>
          <a:noFill/>
          <a:ln w="28575">
            <a:solidFill>
              <a:srgbClr val="008000"/>
            </a:solidFill>
            <a:round/>
            <a:headEnd/>
            <a:tailEnd type="triangle" w="med" len="med"/>
          </a:ln>
        </p:spPr>
        <p:txBody>
          <a:bodyPr/>
          <a:lstStyle/>
          <a:p>
            <a:endParaRPr lang="en-US"/>
          </a:p>
        </p:txBody>
      </p:sp>
      <p:sp>
        <p:nvSpPr>
          <p:cNvPr id="19489" name="Line 37"/>
          <p:cNvSpPr>
            <a:spLocks noChangeShapeType="1"/>
          </p:cNvSpPr>
          <p:nvPr/>
        </p:nvSpPr>
        <p:spPr bwMode="auto">
          <a:xfrm>
            <a:off x="2268538" y="3429000"/>
            <a:ext cx="431800" cy="0"/>
          </a:xfrm>
          <a:prstGeom prst="line">
            <a:avLst/>
          </a:prstGeom>
          <a:noFill/>
          <a:ln w="28575">
            <a:solidFill>
              <a:srgbClr val="008000"/>
            </a:solidFill>
            <a:round/>
            <a:headEnd/>
            <a:tailEnd type="triangle" w="med" len="med"/>
          </a:ln>
        </p:spPr>
        <p:txBody>
          <a:bodyPr/>
          <a:lstStyle/>
          <a:p>
            <a:endParaRPr lang="en-US"/>
          </a:p>
        </p:txBody>
      </p:sp>
      <p:sp>
        <p:nvSpPr>
          <p:cNvPr id="19490" name="Line 38"/>
          <p:cNvSpPr>
            <a:spLocks noChangeShapeType="1"/>
          </p:cNvSpPr>
          <p:nvPr/>
        </p:nvSpPr>
        <p:spPr bwMode="auto">
          <a:xfrm>
            <a:off x="5580063" y="5373688"/>
            <a:ext cx="576262" cy="0"/>
          </a:xfrm>
          <a:prstGeom prst="line">
            <a:avLst/>
          </a:prstGeom>
          <a:noFill/>
          <a:ln w="28575">
            <a:solidFill>
              <a:srgbClr val="008000"/>
            </a:solidFill>
            <a:round/>
            <a:headEnd/>
            <a:tailEnd/>
          </a:ln>
        </p:spPr>
        <p:txBody>
          <a:bodyPr/>
          <a:lstStyle/>
          <a:p>
            <a:endParaRPr lang="en-US"/>
          </a:p>
        </p:txBody>
      </p:sp>
      <p:sp>
        <p:nvSpPr>
          <p:cNvPr id="19491" name="Text Box 39"/>
          <p:cNvSpPr txBox="1">
            <a:spLocks noChangeArrowheads="1"/>
          </p:cNvSpPr>
          <p:nvPr/>
        </p:nvSpPr>
        <p:spPr bwMode="auto">
          <a:xfrm>
            <a:off x="7308850" y="3284538"/>
            <a:ext cx="1295400" cy="366712"/>
          </a:xfrm>
          <a:prstGeom prst="rect">
            <a:avLst/>
          </a:prstGeom>
          <a:noFill/>
          <a:ln w="9525">
            <a:noFill/>
            <a:miter lim="800000"/>
            <a:headEnd/>
            <a:tailEnd/>
          </a:ln>
        </p:spPr>
        <p:txBody>
          <a:bodyPr>
            <a:spAutoFit/>
          </a:bodyPr>
          <a:lstStyle/>
          <a:p>
            <a:pPr>
              <a:spcBef>
                <a:spcPct val="50000"/>
              </a:spcBef>
            </a:pPr>
            <a:r>
              <a:rPr lang="en-US" dirty="0"/>
              <a:t> Q     I      C</a:t>
            </a:r>
          </a:p>
        </p:txBody>
      </p:sp>
      <p:sp>
        <p:nvSpPr>
          <p:cNvPr id="19492" name="Text Box 40"/>
          <p:cNvSpPr txBox="1">
            <a:spLocks noChangeArrowheads="1"/>
          </p:cNvSpPr>
          <p:nvPr/>
        </p:nvSpPr>
        <p:spPr bwMode="auto">
          <a:xfrm>
            <a:off x="7667625" y="5516563"/>
            <a:ext cx="504825" cy="366712"/>
          </a:xfrm>
          <a:prstGeom prst="rect">
            <a:avLst/>
          </a:prstGeom>
          <a:noFill/>
          <a:ln w="9525">
            <a:noFill/>
            <a:miter lim="800000"/>
            <a:headEnd/>
            <a:tailEnd/>
          </a:ln>
        </p:spPr>
        <p:txBody>
          <a:bodyPr>
            <a:spAutoFit/>
          </a:bodyPr>
          <a:lstStyle/>
          <a:p>
            <a:pPr>
              <a:spcBef>
                <a:spcPct val="50000"/>
              </a:spcBef>
            </a:pPr>
            <a:r>
              <a:rPr lang="en-US"/>
              <a:t>Q</a:t>
            </a:r>
          </a:p>
        </p:txBody>
      </p:sp>
      <p:sp>
        <p:nvSpPr>
          <p:cNvPr id="19493" name="Text Box 41"/>
          <p:cNvSpPr txBox="1">
            <a:spLocks noChangeArrowheads="1"/>
          </p:cNvSpPr>
          <p:nvPr/>
        </p:nvSpPr>
        <p:spPr bwMode="auto">
          <a:xfrm>
            <a:off x="7380288" y="4797425"/>
            <a:ext cx="504825" cy="366713"/>
          </a:xfrm>
          <a:prstGeom prst="rect">
            <a:avLst/>
          </a:prstGeom>
          <a:noFill/>
          <a:ln w="9525">
            <a:noFill/>
            <a:miter lim="800000"/>
            <a:headEnd/>
            <a:tailEnd/>
          </a:ln>
        </p:spPr>
        <p:txBody>
          <a:bodyPr>
            <a:spAutoFit/>
          </a:bodyPr>
          <a:lstStyle/>
          <a:p>
            <a:pPr>
              <a:spcBef>
                <a:spcPct val="50000"/>
              </a:spcBef>
            </a:pPr>
            <a:r>
              <a:rPr lang="en-US"/>
              <a:t>C</a:t>
            </a:r>
          </a:p>
        </p:txBody>
      </p:sp>
      <p:sp>
        <p:nvSpPr>
          <p:cNvPr id="19494" name="Line 42"/>
          <p:cNvSpPr>
            <a:spLocks noChangeShapeType="1"/>
          </p:cNvSpPr>
          <p:nvPr/>
        </p:nvSpPr>
        <p:spPr bwMode="auto">
          <a:xfrm>
            <a:off x="7451725" y="4868863"/>
            <a:ext cx="215900" cy="0"/>
          </a:xfrm>
          <a:prstGeom prst="line">
            <a:avLst/>
          </a:prstGeom>
          <a:noFill/>
          <a:ln w="38100">
            <a:solidFill>
              <a:schemeClr val="tx1"/>
            </a:solidFill>
            <a:round/>
            <a:headEnd/>
            <a:tailEnd/>
          </a:ln>
        </p:spPr>
        <p:txBody>
          <a:bodyPr/>
          <a:lstStyle/>
          <a:p>
            <a:endParaRPr lang="en-US"/>
          </a:p>
        </p:txBody>
      </p:sp>
      <p:sp>
        <p:nvSpPr>
          <p:cNvPr id="19495" name="Text Box 43"/>
          <p:cNvSpPr txBox="1">
            <a:spLocks noChangeArrowheads="1"/>
          </p:cNvSpPr>
          <p:nvPr/>
        </p:nvSpPr>
        <p:spPr bwMode="auto">
          <a:xfrm>
            <a:off x="7596188" y="1196975"/>
            <a:ext cx="504825" cy="366713"/>
          </a:xfrm>
          <a:prstGeom prst="rect">
            <a:avLst/>
          </a:prstGeom>
          <a:noFill/>
          <a:ln w="9525">
            <a:noFill/>
            <a:miter lim="800000"/>
            <a:headEnd/>
            <a:tailEnd/>
          </a:ln>
        </p:spPr>
        <p:txBody>
          <a:bodyPr>
            <a:spAutoFit/>
          </a:bodyPr>
          <a:lstStyle/>
          <a:p>
            <a:pPr>
              <a:spcBef>
                <a:spcPct val="50000"/>
              </a:spcBef>
            </a:pPr>
            <a:r>
              <a:rPr lang="en-US"/>
              <a:t>I</a:t>
            </a:r>
          </a:p>
        </p:txBody>
      </p:sp>
      <p:sp>
        <p:nvSpPr>
          <p:cNvPr id="19496" name="Text Box 44"/>
          <p:cNvSpPr txBox="1">
            <a:spLocks noChangeArrowheads="1"/>
          </p:cNvSpPr>
          <p:nvPr/>
        </p:nvSpPr>
        <p:spPr bwMode="auto">
          <a:xfrm>
            <a:off x="7524750" y="1989138"/>
            <a:ext cx="504825" cy="366712"/>
          </a:xfrm>
          <a:prstGeom prst="rect">
            <a:avLst/>
          </a:prstGeom>
          <a:noFill/>
          <a:ln w="9525">
            <a:noFill/>
            <a:miter lim="800000"/>
            <a:headEnd/>
            <a:tailEnd/>
          </a:ln>
        </p:spPr>
        <p:txBody>
          <a:bodyPr>
            <a:spAutoFit/>
          </a:bodyPr>
          <a:lstStyle/>
          <a:p>
            <a:pPr>
              <a:spcBef>
                <a:spcPct val="50000"/>
              </a:spcBef>
            </a:pPr>
            <a:r>
              <a:rPr lang="en-US"/>
              <a:t>C</a:t>
            </a:r>
          </a:p>
        </p:txBody>
      </p:sp>
      <p:sp>
        <p:nvSpPr>
          <p:cNvPr id="19497" name="Line 45"/>
          <p:cNvSpPr>
            <a:spLocks noChangeShapeType="1"/>
          </p:cNvSpPr>
          <p:nvPr/>
        </p:nvSpPr>
        <p:spPr bwMode="auto">
          <a:xfrm>
            <a:off x="8820150" y="3357563"/>
            <a:ext cx="323850" cy="0"/>
          </a:xfrm>
          <a:prstGeom prst="line">
            <a:avLst/>
          </a:prstGeom>
          <a:noFill/>
          <a:ln w="38100">
            <a:solidFill>
              <a:schemeClr val="tx1"/>
            </a:solidFill>
            <a:round/>
            <a:headEnd/>
            <a:tailEnd type="triangle" w="med" len="med"/>
          </a:ln>
        </p:spPr>
        <p:txBody>
          <a:bodyPr/>
          <a:lstStyle/>
          <a:p>
            <a:endParaRPr lang="en-US"/>
          </a:p>
        </p:txBody>
      </p:sp>
      <p:sp>
        <p:nvSpPr>
          <p:cNvPr id="19498" name="Line 46"/>
          <p:cNvSpPr>
            <a:spLocks noChangeShapeType="1"/>
          </p:cNvSpPr>
          <p:nvPr/>
        </p:nvSpPr>
        <p:spPr bwMode="auto">
          <a:xfrm>
            <a:off x="49721" y="3499803"/>
            <a:ext cx="720725" cy="0"/>
          </a:xfrm>
          <a:prstGeom prst="line">
            <a:avLst/>
          </a:prstGeom>
          <a:noFill/>
          <a:ln w="38100">
            <a:solidFill>
              <a:schemeClr val="tx1"/>
            </a:solidFill>
            <a:round/>
            <a:headEnd/>
            <a:tailEnd type="triangle" w="med" len="med"/>
          </a:ln>
        </p:spPr>
        <p:txBody>
          <a:bodyPr/>
          <a:lstStyle/>
          <a:p>
            <a:endParaRPr lang="en-US"/>
          </a:p>
        </p:txBody>
      </p:sp>
      <p:sp>
        <p:nvSpPr>
          <p:cNvPr id="19499" name="Text Box 47"/>
          <p:cNvSpPr txBox="1">
            <a:spLocks noChangeArrowheads="1"/>
          </p:cNvSpPr>
          <p:nvPr/>
        </p:nvSpPr>
        <p:spPr bwMode="auto">
          <a:xfrm>
            <a:off x="4140200" y="1484313"/>
            <a:ext cx="1152525" cy="641350"/>
          </a:xfrm>
          <a:prstGeom prst="rect">
            <a:avLst/>
          </a:prstGeom>
          <a:noFill/>
          <a:ln w="9525">
            <a:noFill/>
            <a:miter lim="800000"/>
            <a:headEnd/>
            <a:tailEnd/>
          </a:ln>
        </p:spPr>
        <p:txBody>
          <a:bodyPr>
            <a:spAutoFit/>
          </a:bodyPr>
          <a:lstStyle/>
          <a:p>
            <a:pPr algn="ctr">
              <a:spcBef>
                <a:spcPct val="50000"/>
              </a:spcBef>
            </a:pPr>
            <a:r>
              <a:rPr lang="en-US"/>
              <a:t>Product detector </a:t>
            </a:r>
          </a:p>
        </p:txBody>
      </p:sp>
      <p:sp>
        <p:nvSpPr>
          <p:cNvPr id="19500" name="Text Box 48"/>
          <p:cNvSpPr txBox="1">
            <a:spLocks noChangeArrowheads="1"/>
          </p:cNvSpPr>
          <p:nvPr/>
        </p:nvSpPr>
        <p:spPr bwMode="auto">
          <a:xfrm>
            <a:off x="4284663" y="5084763"/>
            <a:ext cx="1152525" cy="641350"/>
          </a:xfrm>
          <a:prstGeom prst="rect">
            <a:avLst/>
          </a:prstGeom>
          <a:noFill/>
          <a:ln w="9525">
            <a:noFill/>
            <a:miter lim="800000"/>
            <a:headEnd/>
            <a:tailEnd/>
          </a:ln>
        </p:spPr>
        <p:txBody>
          <a:bodyPr>
            <a:spAutoFit/>
          </a:bodyPr>
          <a:lstStyle/>
          <a:p>
            <a:pPr algn="ctr">
              <a:spcBef>
                <a:spcPct val="50000"/>
              </a:spcBef>
            </a:pPr>
            <a:r>
              <a:rPr lang="en-US"/>
              <a:t>Product detector </a:t>
            </a:r>
          </a:p>
        </p:txBody>
      </p:sp>
      <p:sp>
        <p:nvSpPr>
          <p:cNvPr id="19501" name="Text Box 49"/>
          <p:cNvSpPr txBox="1">
            <a:spLocks noChangeArrowheads="1"/>
          </p:cNvSpPr>
          <p:nvPr/>
        </p:nvSpPr>
        <p:spPr bwMode="auto">
          <a:xfrm>
            <a:off x="1185066" y="3094488"/>
            <a:ext cx="1081087" cy="646331"/>
          </a:xfrm>
          <a:prstGeom prst="rect">
            <a:avLst/>
          </a:prstGeom>
          <a:noFill/>
          <a:ln w="9525">
            <a:noFill/>
            <a:miter lim="800000"/>
            <a:headEnd/>
            <a:tailEnd/>
          </a:ln>
        </p:spPr>
        <p:txBody>
          <a:bodyPr>
            <a:spAutoFit/>
          </a:bodyPr>
          <a:lstStyle/>
          <a:p>
            <a:pPr algn="ctr">
              <a:spcBef>
                <a:spcPct val="50000"/>
              </a:spcBef>
            </a:pPr>
            <a:r>
              <a:rPr lang="en-US" dirty="0"/>
              <a:t>Power splitter</a:t>
            </a:r>
          </a:p>
        </p:txBody>
      </p:sp>
      <p:sp>
        <p:nvSpPr>
          <p:cNvPr id="19502" name="Text Box 50"/>
          <p:cNvSpPr txBox="1">
            <a:spLocks noChangeArrowheads="1"/>
          </p:cNvSpPr>
          <p:nvPr/>
        </p:nvSpPr>
        <p:spPr bwMode="auto">
          <a:xfrm>
            <a:off x="2771775" y="3068638"/>
            <a:ext cx="1223963" cy="641350"/>
          </a:xfrm>
          <a:prstGeom prst="rect">
            <a:avLst/>
          </a:prstGeom>
          <a:noFill/>
          <a:ln w="9525">
            <a:noFill/>
            <a:miter lim="800000"/>
            <a:headEnd/>
            <a:tailEnd/>
          </a:ln>
        </p:spPr>
        <p:txBody>
          <a:bodyPr>
            <a:spAutoFit/>
          </a:bodyPr>
          <a:lstStyle/>
          <a:p>
            <a:pPr>
              <a:spcBef>
                <a:spcPct val="50000"/>
              </a:spcBef>
            </a:pPr>
            <a:r>
              <a:rPr lang="en-US" dirty="0"/>
              <a:t>Carrier recovery</a:t>
            </a:r>
          </a:p>
        </p:txBody>
      </p:sp>
      <p:sp>
        <p:nvSpPr>
          <p:cNvPr id="19503" name="Text Box 51"/>
          <p:cNvSpPr txBox="1">
            <a:spLocks noChangeArrowheads="1"/>
          </p:cNvSpPr>
          <p:nvPr/>
        </p:nvSpPr>
        <p:spPr bwMode="auto">
          <a:xfrm>
            <a:off x="4716463" y="4149725"/>
            <a:ext cx="576262" cy="366713"/>
          </a:xfrm>
          <a:prstGeom prst="rect">
            <a:avLst/>
          </a:prstGeom>
          <a:noFill/>
          <a:ln w="9525">
            <a:noFill/>
            <a:miter lim="800000"/>
            <a:headEnd/>
            <a:tailEnd/>
          </a:ln>
        </p:spPr>
        <p:txBody>
          <a:bodyPr>
            <a:spAutoFit/>
          </a:bodyPr>
          <a:lstStyle/>
          <a:p>
            <a:pPr>
              <a:spcBef>
                <a:spcPct val="50000"/>
              </a:spcBef>
            </a:pPr>
            <a:r>
              <a:rPr lang="en-US"/>
              <a:t>90</a:t>
            </a:r>
          </a:p>
        </p:txBody>
      </p:sp>
      <p:sp>
        <p:nvSpPr>
          <p:cNvPr id="19504" name="Text Box 52"/>
          <p:cNvSpPr txBox="1">
            <a:spLocks noChangeArrowheads="1"/>
          </p:cNvSpPr>
          <p:nvPr/>
        </p:nvSpPr>
        <p:spPr bwMode="auto">
          <a:xfrm>
            <a:off x="6227763" y="4941888"/>
            <a:ext cx="1008062" cy="915987"/>
          </a:xfrm>
          <a:prstGeom prst="rect">
            <a:avLst/>
          </a:prstGeom>
          <a:noFill/>
          <a:ln w="9525">
            <a:noFill/>
            <a:miter lim="800000"/>
            <a:headEnd/>
            <a:tailEnd/>
          </a:ln>
        </p:spPr>
        <p:txBody>
          <a:bodyPr>
            <a:spAutoFit/>
          </a:bodyPr>
          <a:lstStyle/>
          <a:p>
            <a:pPr algn="ctr">
              <a:spcBef>
                <a:spcPct val="50000"/>
              </a:spcBef>
            </a:pPr>
            <a:r>
              <a:rPr lang="en-US"/>
              <a:t>Analog to Digital </a:t>
            </a:r>
          </a:p>
        </p:txBody>
      </p:sp>
      <p:sp>
        <p:nvSpPr>
          <p:cNvPr id="19505" name="Text Box 53"/>
          <p:cNvSpPr txBox="1">
            <a:spLocks noChangeArrowheads="1"/>
          </p:cNvSpPr>
          <p:nvPr/>
        </p:nvSpPr>
        <p:spPr bwMode="auto">
          <a:xfrm>
            <a:off x="5003800" y="2565400"/>
            <a:ext cx="1079500" cy="366713"/>
          </a:xfrm>
          <a:prstGeom prst="rect">
            <a:avLst/>
          </a:prstGeom>
          <a:noFill/>
          <a:ln w="9525">
            <a:noFill/>
            <a:miter lim="800000"/>
            <a:headEnd/>
            <a:tailEnd/>
          </a:ln>
        </p:spPr>
        <p:txBody>
          <a:bodyPr>
            <a:spAutoFit/>
          </a:bodyPr>
          <a:lstStyle/>
          <a:p>
            <a:pPr>
              <a:spcBef>
                <a:spcPct val="50000"/>
              </a:spcBef>
            </a:pPr>
            <a:r>
              <a:rPr lang="en-US"/>
              <a:t>sinwc t </a:t>
            </a:r>
          </a:p>
        </p:txBody>
      </p:sp>
      <p:sp>
        <p:nvSpPr>
          <p:cNvPr id="19506" name="Text Box 54"/>
          <p:cNvSpPr txBox="1">
            <a:spLocks noChangeArrowheads="1"/>
          </p:cNvSpPr>
          <p:nvPr/>
        </p:nvSpPr>
        <p:spPr bwMode="auto">
          <a:xfrm>
            <a:off x="5003800" y="4508500"/>
            <a:ext cx="1079500" cy="366713"/>
          </a:xfrm>
          <a:prstGeom prst="rect">
            <a:avLst/>
          </a:prstGeom>
          <a:noFill/>
          <a:ln w="9525">
            <a:noFill/>
            <a:miter lim="800000"/>
            <a:headEnd/>
            <a:tailEnd/>
          </a:ln>
        </p:spPr>
        <p:txBody>
          <a:bodyPr>
            <a:spAutoFit/>
          </a:bodyPr>
          <a:lstStyle/>
          <a:p>
            <a:pPr>
              <a:spcBef>
                <a:spcPct val="50000"/>
              </a:spcBef>
            </a:pPr>
            <a:r>
              <a:rPr lang="en-US"/>
              <a:t>Coswc t </a:t>
            </a:r>
          </a:p>
        </p:txBody>
      </p:sp>
      <p:sp>
        <p:nvSpPr>
          <p:cNvPr id="19507" name="Text Box 55"/>
          <p:cNvSpPr txBox="1">
            <a:spLocks noChangeArrowheads="1"/>
          </p:cNvSpPr>
          <p:nvPr/>
        </p:nvSpPr>
        <p:spPr bwMode="auto">
          <a:xfrm>
            <a:off x="5508625" y="5084763"/>
            <a:ext cx="863600" cy="623887"/>
          </a:xfrm>
          <a:prstGeom prst="rect">
            <a:avLst/>
          </a:prstGeom>
          <a:noFill/>
          <a:ln w="9525">
            <a:noFill/>
            <a:miter lim="800000"/>
            <a:headEnd/>
            <a:tailEnd/>
          </a:ln>
        </p:spPr>
        <p:txBody>
          <a:bodyPr>
            <a:spAutoFit/>
          </a:bodyPr>
          <a:lstStyle/>
          <a:p>
            <a:pPr>
              <a:spcBef>
                <a:spcPct val="50000"/>
              </a:spcBef>
            </a:pPr>
            <a:r>
              <a:rPr lang="en-US" sz="1400" b="1"/>
              <a:t>4-level</a:t>
            </a:r>
          </a:p>
          <a:p>
            <a:pPr>
              <a:spcBef>
                <a:spcPct val="50000"/>
              </a:spcBef>
            </a:pPr>
            <a:r>
              <a:rPr lang="en-US" sz="1400" b="1"/>
              <a:t>PAM</a:t>
            </a:r>
          </a:p>
        </p:txBody>
      </p:sp>
      <p:sp>
        <p:nvSpPr>
          <p:cNvPr id="19508" name="Text Box 56"/>
          <p:cNvSpPr txBox="1">
            <a:spLocks noChangeArrowheads="1"/>
          </p:cNvSpPr>
          <p:nvPr/>
        </p:nvSpPr>
        <p:spPr bwMode="auto">
          <a:xfrm>
            <a:off x="5364163" y="1412875"/>
            <a:ext cx="863600" cy="623888"/>
          </a:xfrm>
          <a:prstGeom prst="rect">
            <a:avLst/>
          </a:prstGeom>
          <a:noFill/>
          <a:ln w="9525">
            <a:noFill/>
            <a:miter lim="800000"/>
            <a:headEnd/>
            <a:tailEnd/>
          </a:ln>
        </p:spPr>
        <p:txBody>
          <a:bodyPr>
            <a:spAutoFit/>
          </a:bodyPr>
          <a:lstStyle/>
          <a:p>
            <a:pPr>
              <a:spcBef>
                <a:spcPct val="50000"/>
              </a:spcBef>
            </a:pPr>
            <a:r>
              <a:rPr lang="en-US" sz="1400" b="1"/>
              <a:t>4-level</a:t>
            </a:r>
          </a:p>
          <a:p>
            <a:pPr>
              <a:spcBef>
                <a:spcPct val="50000"/>
              </a:spcBef>
            </a:pPr>
            <a:r>
              <a:rPr lang="en-US" sz="1400" b="1"/>
              <a:t>PAM</a:t>
            </a:r>
          </a:p>
        </p:txBody>
      </p:sp>
      <p:sp>
        <p:nvSpPr>
          <p:cNvPr id="19509" name="Text Box 57"/>
          <p:cNvSpPr txBox="1">
            <a:spLocks noChangeArrowheads="1"/>
          </p:cNvSpPr>
          <p:nvPr/>
        </p:nvSpPr>
        <p:spPr bwMode="auto">
          <a:xfrm>
            <a:off x="6084888" y="1196975"/>
            <a:ext cx="1008062" cy="915988"/>
          </a:xfrm>
          <a:prstGeom prst="rect">
            <a:avLst/>
          </a:prstGeom>
          <a:noFill/>
          <a:ln w="9525">
            <a:noFill/>
            <a:miter lim="800000"/>
            <a:headEnd/>
            <a:tailEnd/>
          </a:ln>
        </p:spPr>
        <p:txBody>
          <a:bodyPr>
            <a:spAutoFit/>
          </a:bodyPr>
          <a:lstStyle/>
          <a:p>
            <a:pPr algn="ctr">
              <a:spcBef>
                <a:spcPct val="50000"/>
              </a:spcBef>
            </a:pPr>
            <a:r>
              <a:rPr lang="en-US"/>
              <a:t>Analog to Digital </a:t>
            </a:r>
          </a:p>
        </p:txBody>
      </p:sp>
      <p:sp>
        <p:nvSpPr>
          <p:cNvPr id="19510" name="Text Box 58"/>
          <p:cNvSpPr txBox="1">
            <a:spLocks noChangeArrowheads="1"/>
          </p:cNvSpPr>
          <p:nvPr/>
        </p:nvSpPr>
        <p:spPr bwMode="auto">
          <a:xfrm>
            <a:off x="49721" y="2412630"/>
            <a:ext cx="900112" cy="646331"/>
          </a:xfrm>
          <a:prstGeom prst="rect">
            <a:avLst/>
          </a:prstGeom>
          <a:noFill/>
          <a:ln w="9525">
            <a:noFill/>
            <a:miter lim="800000"/>
            <a:headEnd/>
            <a:tailEnd/>
          </a:ln>
        </p:spPr>
        <p:txBody>
          <a:bodyPr wrap="square">
            <a:spAutoFit/>
          </a:bodyPr>
          <a:lstStyle/>
          <a:p>
            <a:pPr>
              <a:spcBef>
                <a:spcPct val="50000"/>
              </a:spcBef>
            </a:pPr>
            <a:r>
              <a:rPr lang="en-US" dirty="0"/>
              <a:t>8-PSK in </a:t>
            </a:r>
          </a:p>
        </p:txBody>
      </p:sp>
      <p:sp>
        <p:nvSpPr>
          <p:cNvPr id="19511" name="Text Box 59"/>
          <p:cNvSpPr txBox="1">
            <a:spLocks noChangeArrowheads="1"/>
          </p:cNvSpPr>
          <p:nvPr/>
        </p:nvSpPr>
        <p:spPr bwMode="auto">
          <a:xfrm>
            <a:off x="8388350" y="2420938"/>
            <a:ext cx="935038" cy="366712"/>
          </a:xfrm>
          <a:prstGeom prst="rect">
            <a:avLst/>
          </a:prstGeom>
          <a:noFill/>
          <a:ln w="9525">
            <a:noFill/>
            <a:miter lim="800000"/>
            <a:headEnd/>
            <a:tailEnd/>
          </a:ln>
        </p:spPr>
        <p:txBody>
          <a:bodyPr>
            <a:spAutoFit/>
          </a:bodyPr>
          <a:lstStyle/>
          <a:p>
            <a:pPr>
              <a:spcBef>
                <a:spcPct val="50000"/>
              </a:spcBef>
            </a:pPr>
            <a:r>
              <a:rPr lang="en-US"/>
              <a:t>output</a:t>
            </a:r>
          </a:p>
        </p:txBody>
      </p:sp>
      <p:sp>
        <p:nvSpPr>
          <p:cNvPr id="19512" name="Text Box 60"/>
          <p:cNvSpPr txBox="1">
            <a:spLocks noChangeArrowheads="1"/>
          </p:cNvSpPr>
          <p:nvPr/>
        </p:nvSpPr>
        <p:spPr bwMode="auto">
          <a:xfrm>
            <a:off x="7019925" y="3644900"/>
            <a:ext cx="1728788" cy="517525"/>
          </a:xfrm>
          <a:prstGeom prst="rect">
            <a:avLst/>
          </a:prstGeom>
          <a:noFill/>
          <a:ln w="9525">
            <a:noFill/>
            <a:miter lim="800000"/>
            <a:headEnd/>
            <a:tailEnd/>
          </a:ln>
        </p:spPr>
        <p:txBody>
          <a:bodyPr>
            <a:spAutoFit/>
          </a:bodyPr>
          <a:lstStyle/>
          <a:p>
            <a:pPr algn="ctr">
              <a:spcBef>
                <a:spcPct val="50000"/>
              </a:spcBef>
            </a:pPr>
            <a:r>
              <a:rPr lang="en-US" sz="1400" b="1" dirty="0"/>
              <a:t>Parallel to serial converter </a:t>
            </a:r>
          </a:p>
        </p:txBody>
      </p:sp>
      <p:sp>
        <p:nvSpPr>
          <p:cNvPr id="58" name="Rectangle 14">
            <a:extLst>
              <a:ext uri="{FF2B5EF4-FFF2-40B4-BE49-F238E27FC236}">
                <a16:creationId xmlns:a16="http://schemas.microsoft.com/office/drawing/2014/main" id="{8C25E2AD-64C5-4E26-9190-8C11A79C7C75}"/>
              </a:ext>
            </a:extLst>
          </p:cNvPr>
          <p:cNvSpPr>
            <a:spLocks noChangeArrowheads="1"/>
          </p:cNvSpPr>
          <p:nvPr/>
        </p:nvSpPr>
        <p:spPr bwMode="auto">
          <a:xfrm>
            <a:off x="383030" y="3113646"/>
            <a:ext cx="618110" cy="608013"/>
          </a:xfrm>
          <a:prstGeom prst="rect">
            <a:avLst/>
          </a:prstGeom>
          <a:solidFill>
            <a:schemeClr val="bg1"/>
          </a:solidFill>
          <a:ln w="28575">
            <a:solidFill>
              <a:srgbClr val="008000"/>
            </a:solidFill>
            <a:miter lim="800000"/>
            <a:headEnd/>
            <a:tailEnd/>
          </a:ln>
        </p:spPr>
        <p:txBody>
          <a:bodyPr wrap="none" anchor="ctr"/>
          <a:lstStyle/>
          <a:p>
            <a:endParaRPr lang="en-US"/>
          </a:p>
        </p:txBody>
      </p:sp>
      <p:sp>
        <p:nvSpPr>
          <p:cNvPr id="59" name="Text Box 49">
            <a:extLst>
              <a:ext uri="{FF2B5EF4-FFF2-40B4-BE49-F238E27FC236}">
                <a16:creationId xmlns:a16="http://schemas.microsoft.com/office/drawing/2014/main" id="{1C376A7A-F7F0-401E-A8D1-A07AE6579481}"/>
              </a:ext>
            </a:extLst>
          </p:cNvPr>
          <p:cNvSpPr txBox="1">
            <a:spLocks noChangeArrowheads="1"/>
          </p:cNvSpPr>
          <p:nvPr/>
        </p:nvSpPr>
        <p:spPr bwMode="auto">
          <a:xfrm>
            <a:off x="392904" y="3109287"/>
            <a:ext cx="576032" cy="369332"/>
          </a:xfrm>
          <a:prstGeom prst="rect">
            <a:avLst/>
          </a:prstGeom>
          <a:noFill/>
          <a:ln w="9525">
            <a:noFill/>
            <a:miter lim="800000"/>
            <a:headEnd/>
            <a:tailEnd/>
          </a:ln>
        </p:spPr>
        <p:txBody>
          <a:bodyPr wrap="square">
            <a:spAutoFit/>
          </a:bodyPr>
          <a:lstStyle/>
          <a:p>
            <a:pPr algn="ctr">
              <a:spcBef>
                <a:spcPct val="50000"/>
              </a:spcBef>
            </a:pPr>
            <a:r>
              <a:rPr lang="en-US" dirty="0"/>
              <a:t>BPF</a:t>
            </a:r>
          </a:p>
        </p:txBody>
      </p:sp>
      <p:sp>
        <p:nvSpPr>
          <p:cNvPr id="60" name="Line 46">
            <a:extLst>
              <a:ext uri="{FF2B5EF4-FFF2-40B4-BE49-F238E27FC236}">
                <a16:creationId xmlns:a16="http://schemas.microsoft.com/office/drawing/2014/main" id="{E794D46F-E767-42FA-AA7E-A0571F7E6011}"/>
              </a:ext>
            </a:extLst>
          </p:cNvPr>
          <p:cNvSpPr>
            <a:spLocks noChangeShapeType="1"/>
          </p:cNvSpPr>
          <p:nvPr/>
        </p:nvSpPr>
        <p:spPr bwMode="auto">
          <a:xfrm>
            <a:off x="538163" y="3499803"/>
            <a:ext cx="720725" cy="0"/>
          </a:xfrm>
          <a:prstGeom prst="line">
            <a:avLst/>
          </a:prstGeom>
          <a:noFill/>
          <a:ln w="38100">
            <a:solidFill>
              <a:schemeClr val="tx1"/>
            </a:solidFill>
            <a:round/>
            <a:headEnd/>
            <a:tailEnd type="triangle" w="med" len="med"/>
          </a:ln>
        </p:spPr>
        <p:txBody>
          <a:bodyPr/>
          <a:lstStyle/>
          <a:p>
            <a:endParaRPr lang="en-US"/>
          </a:p>
        </p:txBody>
      </p:sp>
      <p:pic>
        <p:nvPicPr>
          <p:cNvPr id="61" name="Picture 60">
            <a:extLst>
              <a:ext uri="{FF2B5EF4-FFF2-40B4-BE49-F238E27FC236}">
                <a16:creationId xmlns:a16="http://schemas.microsoft.com/office/drawing/2014/main" id="{1D2FFA6E-C4C5-49A9-B9EE-3F52CD6844CE}"/>
              </a:ext>
            </a:extLst>
          </p:cNvPr>
          <p:cNvPicPr>
            <a:picLocks noChangeAspect="1"/>
          </p:cNvPicPr>
          <p:nvPr/>
        </p:nvPicPr>
        <p:blipFill>
          <a:blip r:embed="rId2"/>
          <a:stretch>
            <a:fillRect/>
          </a:stretch>
        </p:blipFill>
        <p:spPr>
          <a:xfrm>
            <a:off x="162769" y="5459428"/>
            <a:ext cx="2824907" cy="1214069"/>
          </a:xfrm>
          <a:prstGeom prst="rect">
            <a:avLst/>
          </a:prstGeom>
        </p:spPr>
      </p:pic>
      <p:sp>
        <p:nvSpPr>
          <p:cNvPr id="2" name="Slide Number Placeholder 1">
            <a:extLst>
              <a:ext uri="{FF2B5EF4-FFF2-40B4-BE49-F238E27FC236}">
                <a16:creationId xmlns:a16="http://schemas.microsoft.com/office/drawing/2014/main" id="{7D1C5D64-840E-4944-BD86-6FF0E1AA1387}"/>
              </a:ext>
            </a:extLst>
          </p:cNvPr>
          <p:cNvSpPr>
            <a:spLocks noGrp="1"/>
          </p:cNvSpPr>
          <p:nvPr>
            <p:ph type="sldNum" sz="quarter" idx="12"/>
          </p:nvPr>
        </p:nvSpPr>
        <p:spPr/>
        <p:txBody>
          <a:bodyPr/>
          <a:lstStyle/>
          <a:p>
            <a:fld id="{B0D5A9A6-B89F-4EA0-AC06-CD245DF48C16}" type="slidenum">
              <a:rPr lang="en-US" smtClean="0"/>
              <a:pPr/>
              <a:t>36</a:t>
            </a:fld>
            <a:endParaRPr 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11162"/>
          </a:xfrm>
        </p:spPr>
        <p:txBody>
          <a:bodyPr>
            <a:normAutofit fontScale="90000"/>
          </a:bodyPr>
          <a:lstStyle/>
          <a:p>
            <a:endParaRPr lang="en-US" dirty="0"/>
          </a:p>
        </p:txBody>
      </p:sp>
      <p:sp>
        <p:nvSpPr>
          <p:cNvPr id="3" name="Content Placeholder 2"/>
          <p:cNvSpPr>
            <a:spLocks noGrp="1"/>
          </p:cNvSpPr>
          <p:nvPr>
            <p:ph idx="1"/>
          </p:nvPr>
        </p:nvSpPr>
        <p:spPr>
          <a:xfrm>
            <a:off x="457200" y="990600"/>
            <a:ext cx="8229600" cy="2362200"/>
          </a:xfrm>
        </p:spPr>
        <p:txBody>
          <a:bodyPr>
            <a:normAutofit lnSpcReduction="10000"/>
          </a:bodyPr>
          <a:lstStyle/>
          <a:p>
            <a:pPr algn="l" rtl="0"/>
            <a:r>
              <a:rPr lang="en-US" sz="3600" b="1" dirty="0"/>
              <a:t>16- PSK </a:t>
            </a:r>
            <a:r>
              <a:rPr lang="en-US" dirty="0"/>
              <a:t>…  … quadbit (M=16, N=4)</a:t>
            </a:r>
          </a:p>
          <a:p>
            <a:pPr algn="l" rtl="0"/>
            <a:r>
              <a:rPr lang="en-US" dirty="0"/>
              <a:t>minimum bandwidth and baud =(fb/4)</a:t>
            </a:r>
          </a:p>
          <a:p>
            <a:pPr algn="l" rtl="0"/>
            <a:r>
              <a:rPr lang="en-US" dirty="0"/>
              <a:t>What is the truth table and constellation</a:t>
            </a:r>
          </a:p>
          <a:p>
            <a:pPr algn="l" rtl="0"/>
            <a:r>
              <a:rPr lang="en-US" dirty="0"/>
              <a:t>Find a block diagram for 16 PSK</a:t>
            </a:r>
          </a:p>
          <a:p>
            <a:pPr marL="0" indent="0" algn="l" rtl="0">
              <a:buNone/>
            </a:pPr>
            <a:endParaRPr lang="en-US" dirty="0"/>
          </a:p>
        </p:txBody>
      </p:sp>
      <p:pic>
        <p:nvPicPr>
          <p:cNvPr id="5" name="Picture 4">
            <a:extLst>
              <a:ext uri="{FF2B5EF4-FFF2-40B4-BE49-F238E27FC236}">
                <a16:creationId xmlns:a16="http://schemas.microsoft.com/office/drawing/2014/main" id="{2C693FB9-F9F9-4E15-A9AE-B30D0FBAEF29}"/>
              </a:ext>
            </a:extLst>
          </p:cNvPr>
          <p:cNvPicPr>
            <a:picLocks noChangeAspect="1"/>
          </p:cNvPicPr>
          <p:nvPr/>
        </p:nvPicPr>
        <p:blipFill>
          <a:blip r:embed="rId2"/>
          <a:stretch>
            <a:fillRect/>
          </a:stretch>
        </p:blipFill>
        <p:spPr>
          <a:xfrm>
            <a:off x="1371600" y="3290486"/>
            <a:ext cx="6541862" cy="3276600"/>
          </a:xfrm>
          <a:prstGeom prst="rect">
            <a:avLst/>
          </a:prstGeom>
        </p:spPr>
      </p:pic>
      <p:sp>
        <p:nvSpPr>
          <p:cNvPr id="6" name="Slide Number Placeholder 5">
            <a:extLst>
              <a:ext uri="{FF2B5EF4-FFF2-40B4-BE49-F238E27FC236}">
                <a16:creationId xmlns:a16="http://schemas.microsoft.com/office/drawing/2014/main" id="{1D69EBCD-3868-4F84-ACA6-9A32F0922D57}"/>
              </a:ext>
            </a:extLst>
          </p:cNvPr>
          <p:cNvSpPr>
            <a:spLocks noGrp="1"/>
          </p:cNvSpPr>
          <p:nvPr>
            <p:ph type="sldNum" sz="quarter" idx="12"/>
          </p:nvPr>
        </p:nvSpPr>
        <p:spPr/>
        <p:txBody>
          <a:bodyPr/>
          <a:lstStyle/>
          <a:p>
            <a:fld id="{B0D5A9A6-B89F-4EA0-AC06-CD245DF48C16}" type="slidenum">
              <a:rPr lang="en-US" smtClean="0"/>
              <a:pPr/>
              <a:t>37</a:t>
            </a:fld>
            <a:endParaRPr 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4"/>
          <p:cNvSpPr txBox="1">
            <a:spLocks noChangeArrowheads="1"/>
          </p:cNvSpPr>
          <p:nvPr/>
        </p:nvSpPr>
        <p:spPr bwMode="auto">
          <a:xfrm>
            <a:off x="152400" y="404813"/>
            <a:ext cx="8740775" cy="5986254"/>
          </a:xfrm>
          <a:prstGeom prst="rect">
            <a:avLst/>
          </a:prstGeom>
          <a:noFill/>
          <a:ln w="9525">
            <a:noFill/>
            <a:miter lim="800000"/>
            <a:headEnd/>
            <a:tailEnd/>
          </a:ln>
        </p:spPr>
        <p:txBody>
          <a:bodyPr wrap="square">
            <a:spAutoFit/>
          </a:bodyPr>
          <a:lstStyle/>
          <a:p>
            <a:pPr algn="ctr" rtl="0">
              <a:spcBef>
                <a:spcPct val="50000"/>
              </a:spcBef>
            </a:pPr>
            <a:r>
              <a:rPr lang="en-US" sz="3200" b="1" dirty="0">
                <a:solidFill>
                  <a:srgbClr val="008000"/>
                </a:solidFill>
                <a:latin typeface="Tahoma" pitchFamily="34" charset="0"/>
                <a:ea typeface="Tahoma" pitchFamily="34" charset="0"/>
                <a:cs typeface="Tahoma" pitchFamily="34" charset="0"/>
              </a:rPr>
              <a:t>Quadrature Amplitude Modulation (QAM)</a:t>
            </a:r>
          </a:p>
          <a:p>
            <a:pPr rtl="0">
              <a:spcBef>
                <a:spcPct val="50000"/>
              </a:spcBef>
            </a:pPr>
            <a:endParaRPr lang="en-US" dirty="0">
              <a:solidFill>
                <a:srgbClr val="008000"/>
              </a:solidFill>
              <a:latin typeface="Tahoma" pitchFamily="34" charset="0"/>
              <a:ea typeface="Tahoma" pitchFamily="34" charset="0"/>
              <a:cs typeface="Tahoma" pitchFamily="34" charset="0"/>
            </a:endParaRPr>
          </a:p>
          <a:p>
            <a:pPr marL="285750" indent="-285750" rtl="0">
              <a:spcBef>
                <a:spcPct val="50000"/>
              </a:spcBef>
              <a:buFont typeface="Arial" panose="020B0604020202020204" pitchFamily="34" charset="0"/>
              <a:buChar char="•"/>
            </a:pPr>
            <a:r>
              <a:rPr lang="en-US" dirty="0">
                <a:latin typeface="Tahoma" pitchFamily="34" charset="0"/>
                <a:ea typeface="Tahoma" pitchFamily="34" charset="0"/>
                <a:cs typeface="Tahoma" pitchFamily="34" charset="0"/>
              </a:rPr>
              <a:t>Information is contained in both the </a:t>
            </a:r>
            <a:r>
              <a:rPr lang="en-US" u="sng" dirty="0">
                <a:latin typeface="Tahoma" pitchFamily="34" charset="0"/>
                <a:ea typeface="Tahoma" pitchFamily="34" charset="0"/>
                <a:cs typeface="Tahoma" pitchFamily="34" charset="0"/>
              </a:rPr>
              <a:t>amplitude &amp; phase </a:t>
            </a:r>
            <a:r>
              <a:rPr lang="en-US" dirty="0">
                <a:latin typeface="Tahoma" pitchFamily="34" charset="0"/>
                <a:ea typeface="Tahoma" pitchFamily="34" charset="0"/>
                <a:cs typeface="Tahoma" pitchFamily="34" charset="0"/>
              </a:rPr>
              <a:t>of the transmitted carrier.</a:t>
            </a:r>
          </a:p>
          <a:p>
            <a:pPr marL="285750" indent="-285750" rtl="0">
              <a:spcBef>
                <a:spcPct val="50000"/>
              </a:spcBef>
              <a:buFont typeface="Arial" panose="020B0604020202020204" pitchFamily="34" charset="0"/>
              <a:buChar char="•"/>
            </a:pPr>
            <a:r>
              <a:rPr lang="en-US" dirty="0">
                <a:latin typeface="Tahoma" pitchFamily="34" charset="0"/>
                <a:ea typeface="Tahoma" pitchFamily="34" charset="0"/>
                <a:cs typeface="Tahoma" pitchFamily="34" charset="0"/>
              </a:rPr>
              <a:t>Both ASK and PSK are combined.</a:t>
            </a: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a:p>
            <a:pPr rtl="0">
              <a:spcBef>
                <a:spcPct val="50000"/>
              </a:spcBef>
            </a:pPr>
            <a:endParaRPr lang="en-US" sz="1800" dirty="0">
              <a:latin typeface="Tahoma" pitchFamily="34" charset="0"/>
              <a:ea typeface="Tahoma" pitchFamily="34" charset="0"/>
              <a:cs typeface="Tahoma" pitchFamily="34" charset="0"/>
            </a:endParaRPr>
          </a:p>
        </p:txBody>
      </p:sp>
      <p:sp>
        <p:nvSpPr>
          <p:cNvPr id="20483" name="Line 5"/>
          <p:cNvSpPr>
            <a:spLocks noChangeShapeType="1"/>
          </p:cNvSpPr>
          <p:nvPr/>
        </p:nvSpPr>
        <p:spPr bwMode="auto">
          <a:xfrm>
            <a:off x="4211638" y="2636838"/>
            <a:ext cx="0" cy="3097212"/>
          </a:xfrm>
          <a:prstGeom prst="line">
            <a:avLst/>
          </a:prstGeom>
          <a:noFill/>
          <a:ln w="9525">
            <a:solidFill>
              <a:schemeClr val="tx1"/>
            </a:solidFill>
            <a:round/>
            <a:headEnd/>
            <a:tailEnd/>
          </a:ln>
        </p:spPr>
        <p:txBody>
          <a:bodyPr/>
          <a:lstStyle/>
          <a:p>
            <a:endParaRPr lang="en-US"/>
          </a:p>
        </p:txBody>
      </p:sp>
      <p:sp>
        <p:nvSpPr>
          <p:cNvPr id="20484" name="Line 6"/>
          <p:cNvSpPr>
            <a:spLocks noChangeShapeType="1"/>
          </p:cNvSpPr>
          <p:nvPr/>
        </p:nvSpPr>
        <p:spPr bwMode="auto">
          <a:xfrm>
            <a:off x="1908175" y="4076700"/>
            <a:ext cx="4895850" cy="0"/>
          </a:xfrm>
          <a:prstGeom prst="line">
            <a:avLst/>
          </a:prstGeom>
          <a:noFill/>
          <a:ln w="9525">
            <a:solidFill>
              <a:schemeClr val="tx1"/>
            </a:solidFill>
            <a:round/>
            <a:headEnd/>
            <a:tailEnd/>
          </a:ln>
        </p:spPr>
        <p:txBody>
          <a:bodyPr/>
          <a:lstStyle/>
          <a:p>
            <a:endParaRPr lang="en-US"/>
          </a:p>
        </p:txBody>
      </p:sp>
      <p:sp>
        <p:nvSpPr>
          <p:cNvPr id="20485" name="Line 7"/>
          <p:cNvSpPr>
            <a:spLocks noChangeShapeType="1"/>
          </p:cNvSpPr>
          <p:nvPr/>
        </p:nvSpPr>
        <p:spPr bwMode="auto">
          <a:xfrm>
            <a:off x="2771775" y="2781300"/>
            <a:ext cx="3168650" cy="2808288"/>
          </a:xfrm>
          <a:prstGeom prst="line">
            <a:avLst/>
          </a:prstGeom>
          <a:noFill/>
          <a:ln w="9525">
            <a:solidFill>
              <a:srgbClr val="FF3300"/>
            </a:solidFill>
            <a:prstDash val="lgDashDot"/>
            <a:round/>
            <a:headEnd type="triangle" w="med" len="med"/>
            <a:tailEnd type="triangle" w="med" len="med"/>
          </a:ln>
        </p:spPr>
        <p:txBody>
          <a:bodyPr/>
          <a:lstStyle/>
          <a:p>
            <a:endParaRPr lang="en-US"/>
          </a:p>
        </p:txBody>
      </p:sp>
      <p:sp>
        <p:nvSpPr>
          <p:cNvPr id="20486" name="Line 8"/>
          <p:cNvSpPr>
            <a:spLocks noChangeShapeType="1"/>
          </p:cNvSpPr>
          <p:nvPr/>
        </p:nvSpPr>
        <p:spPr bwMode="auto">
          <a:xfrm flipH="1">
            <a:off x="2411413" y="2852738"/>
            <a:ext cx="3240087" cy="2808287"/>
          </a:xfrm>
          <a:prstGeom prst="line">
            <a:avLst/>
          </a:prstGeom>
          <a:noFill/>
          <a:ln w="9525">
            <a:solidFill>
              <a:srgbClr val="FF3300"/>
            </a:solidFill>
            <a:prstDash val="lgDashDotDot"/>
            <a:round/>
            <a:headEnd type="triangle" w="med" len="med"/>
            <a:tailEnd type="triangle" w="med" len="med"/>
          </a:ln>
        </p:spPr>
        <p:txBody>
          <a:bodyPr/>
          <a:lstStyle/>
          <a:p>
            <a:endParaRPr lang="en-US"/>
          </a:p>
        </p:txBody>
      </p:sp>
      <p:sp>
        <p:nvSpPr>
          <p:cNvPr id="20487" name="Line 9"/>
          <p:cNvSpPr>
            <a:spLocks noChangeShapeType="1"/>
          </p:cNvSpPr>
          <p:nvPr/>
        </p:nvSpPr>
        <p:spPr bwMode="auto">
          <a:xfrm>
            <a:off x="3492500" y="3429000"/>
            <a:ext cx="1366838" cy="1223963"/>
          </a:xfrm>
          <a:prstGeom prst="line">
            <a:avLst/>
          </a:prstGeom>
          <a:noFill/>
          <a:ln w="19050">
            <a:solidFill>
              <a:schemeClr val="tx1"/>
            </a:solidFill>
            <a:prstDash val="lgDash"/>
            <a:round/>
            <a:headEnd type="triangle" w="med" len="med"/>
            <a:tailEnd type="triangle" w="med" len="med"/>
          </a:ln>
        </p:spPr>
        <p:txBody>
          <a:bodyPr/>
          <a:lstStyle/>
          <a:p>
            <a:endParaRPr lang="en-US"/>
          </a:p>
        </p:txBody>
      </p:sp>
      <p:sp>
        <p:nvSpPr>
          <p:cNvPr id="20488" name="Line 10"/>
          <p:cNvSpPr>
            <a:spLocks noChangeShapeType="1"/>
          </p:cNvSpPr>
          <p:nvPr/>
        </p:nvSpPr>
        <p:spPr bwMode="auto">
          <a:xfrm flipH="1">
            <a:off x="3563938" y="3573463"/>
            <a:ext cx="1295400" cy="1079500"/>
          </a:xfrm>
          <a:prstGeom prst="line">
            <a:avLst/>
          </a:prstGeom>
          <a:noFill/>
          <a:ln w="19050">
            <a:solidFill>
              <a:schemeClr val="tx1"/>
            </a:solidFill>
            <a:prstDash val="lgDash"/>
            <a:round/>
            <a:headEnd type="triangle" w="med" len="med"/>
            <a:tailEnd type="triangle" w="med" len="med"/>
          </a:ln>
        </p:spPr>
        <p:txBody>
          <a:bodyPr/>
          <a:lstStyle/>
          <a:p>
            <a:endParaRPr lang="en-US"/>
          </a:p>
        </p:txBody>
      </p:sp>
      <p:sp>
        <p:nvSpPr>
          <p:cNvPr id="20489" name="AutoShape 11"/>
          <p:cNvSpPr>
            <a:spLocks noChangeArrowheads="1"/>
          </p:cNvSpPr>
          <p:nvPr/>
        </p:nvSpPr>
        <p:spPr bwMode="auto">
          <a:xfrm>
            <a:off x="5651500" y="2781300"/>
            <a:ext cx="73025" cy="71438"/>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20490" name="AutoShape 12"/>
          <p:cNvSpPr>
            <a:spLocks noChangeArrowheads="1"/>
          </p:cNvSpPr>
          <p:nvPr/>
        </p:nvSpPr>
        <p:spPr bwMode="auto">
          <a:xfrm>
            <a:off x="2700338" y="2708275"/>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0491" name="AutoShape 13"/>
          <p:cNvSpPr>
            <a:spLocks noChangeArrowheads="1"/>
          </p:cNvSpPr>
          <p:nvPr/>
        </p:nvSpPr>
        <p:spPr bwMode="auto">
          <a:xfrm>
            <a:off x="4859338" y="3500438"/>
            <a:ext cx="73025" cy="71437"/>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0492" name="AutoShape 14"/>
          <p:cNvSpPr>
            <a:spLocks noChangeArrowheads="1"/>
          </p:cNvSpPr>
          <p:nvPr/>
        </p:nvSpPr>
        <p:spPr bwMode="auto">
          <a:xfrm>
            <a:off x="3492500" y="4652963"/>
            <a:ext cx="73025" cy="71437"/>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0493" name="AutoShape 15"/>
          <p:cNvSpPr>
            <a:spLocks noChangeArrowheads="1"/>
          </p:cNvSpPr>
          <p:nvPr/>
        </p:nvSpPr>
        <p:spPr bwMode="auto">
          <a:xfrm>
            <a:off x="4859338" y="4581525"/>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0494" name="AutoShape 16"/>
          <p:cNvSpPr>
            <a:spLocks noChangeArrowheads="1"/>
          </p:cNvSpPr>
          <p:nvPr/>
        </p:nvSpPr>
        <p:spPr bwMode="auto">
          <a:xfrm>
            <a:off x="3419475" y="3357563"/>
            <a:ext cx="73025" cy="71437"/>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20495" name="Text Box 17"/>
          <p:cNvSpPr txBox="1">
            <a:spLocks noChangeArrowheads="1"/>
          </p:cNvSpPr>
          <p:nvPr/>
        </p:nvSpPr>
        <p:spPr bwMode="auto">
          <a:xfrm>
            <a:off x="5651500" y="2492375"/>
            <a:ext cx="576263" cy="366713"/>
          </a:xfrm>
          <a:prstGeom prst="rect">
            <a:avLst/>
          </a:prstGeom>
          <a:noFill/>
          <a:ln w="9525">
            <a:noFill/>
            <a:miter lim="800000"/>
            <a:headEnd/>
            <a:tailEnd/>
          </a:ln>
        </p:spPr>
        <p:txBody>
          <a:bodyPr>
            <a:spAutoFit/>
          </a:bodyPr>
          <a:lstStyle/>
          <a:p>
            <a:pPr>
              <a:spcBef>
                <a:spcPct val="50000"/>
              </a:spcBef>
            </a:pPr>
            <a:r>
              <a:rPr lang="en-US"/>
              <a:t>111</a:t>
            </a:r>
          </a:p>
        </p:txBody>
      </p:sp>
      <p:sp>
        <p:nvSpPr>
          <p:cNvPr id="20496" name="Text Box 18"/>
          <p:cNvSpPr txBox="1">
            <a:spLocks noChangeArrowheads="1"/>
          </p:cNvSpPr>
          <p:nvPr/>
        </p:nvSpPr>
        <p:spPr bwMode="auto">
          <a:xfrm>
            <a:off x="4932363" y="3284538"/>
            <a:ext cx="576262" cy="366712"/>
          </a:xfrm>
          <a:prstGeom prst="rect">
            <a:avLst/>
          </a:prstGeom>
          <a:noFill/>
          <a:ln w="9525">
            <a:noFill/>
            <a:miter lim="800000"/>
            <a:headEnd/>
            <a:tailEnd/>
          </a:ln>
        </p:spPr>
        <p:txBody>
          <a:bodyPr>
            <a:spAutoFit/>
          </a:bodyPr>
          <a:lstStyle/>
          <a:p>
            <a:pPr>
              <a:spcBef>
                <a:spcPct val="50000"/>
              </a:spcBef>
            </a:pPr>
            <a:r>
              <a:rPr lang="en-US"/>
              <a:t>110</a:t>
            </a:r>
          </a:p>
        </p:txBody>
      </p:sp>
      <p:sp>
        <p:nvSpPr>
          <p:cNvPr id="20497" name="Text Box 19"/>
          <p:cNvSpPr txBox="1">
            <a:spLocks noChangeArrowheads="1"/>
          </p:cNvSpPr>
          <p:nvPr/>
        </p:nvSpPr>
        <p:spPr bwMode="auto">
          <a:xfrm>
            <a:off x="4932363" y="4365625"/>
            <a:ext cx="576262" cy="366713"/>
          </a:xfrm>
          <a:prstGeom prst="rect">
            <a:avLst/>
          </a:prstGeom>
          <a:noFill/>
          <a:ln w="9525">
            <a:noFill/>
            <a:miter lim="800000"/>
            <a:headEnd/>
            <a:tailEnd/>
          </a:ln>
        </p:spPr>
        <p:txBody>
          <a:bodyPr>
            <a:spAutoFit/>
          </a:bodyPr>
          <a:lstStyle/>
          <a:p>
            <a:pPr>
              <a:spcBef>
                <a:spcPct val="50000"/>
              </a:spcBef>
            </a:pPr>
            <a:r>
              <a:rPr lang="en-US"/>
              <a:t>010</a:t>
            </a:r>
          </a:p>
        </p:txBody>
      </p:sp>
      <p:sp>
        <p:nvSpPr>
          <p:cNvPr id="20498" name="Text Box 20"/>
          <p:cNvSpPr txBox="1">
            <a:spLocks noChangeArrowheads="1"/>
          </p:cNvSpPr>
          <p:nvPr/>
        </p:nvSpPr>
        <p:spPr bwMode="auto">
          <a:xfrm>
            <a:off x="2411413" y="2349500"/>
            <a:ext cx="576262" cy="366713"/>
          </a:xfrm>
          <a:prstGeom prst="rect">
            <a:avLst/>
          </a:prstGeom>
          <a:noFill/>
          <a:ln w="9525">
            <a:noFill/>
            <a:miter lim="800000"/>
            <a:headEnd/>
            <a:tailEnd/>
          </a:ln>
        </p:spPr>
        <p:txBody>
          <a:bodyPr>
            <a:spAutoFit/>
          </a:bodyPr>
          <a:lstStyle/>
          <a:p>
            <a:pPr>
              <a:spcBef>
                <a:spcPct val="50000"/>
              </a:spcBef>
            </a:pPr>
            <a:r>
              <a:rPr lang="en-US"/>
              <a:t>101</a:t>
            </a:r>
          </a:p>
        </p:txBody>
      </p:sp>
      <p:sp>
        <p:nvSpPr>
          <p:cNvPr id="20499" name="Text Box 21"/>
          <p:cNvSpPr txBox="1">
            <a:spLocks noChangeArrowheads="1"/>
          </p:cNvSpPr>
          <p:nvPr/>
        </p:nvSpPr>
        <p:spPr bwMode="auto">
          <a:xfrm>
            <a:off x="3203575" y="3068638"/>
            <a:ext cx="576263" cy="366712"/>
          </a:xfrm>
          <a:prstGeom prst="rect">
            <a:avLst/>
          </a:prstGeom>
          <a:noFill/>
          <a:ln w="9525">
            <a:noFill/>
            <a:miter lim="800000"/>
            <a:headEnd/>
            <a:tailEnd/>
          </a:ln>
        </p:spPr>
        <p:txBody>
          <a:bodyPr>
            <a:spAutoFit/>
          </a:bodyPr>
          <a:lstStyle/>
          <a:p>
            <a:pPr>
              <a:spcBef>
                <a:spcPct val="50000"/>
              </a:spcBef>
            </a:pPr>
            <a:r>
              <a:rPr lang="en-US"/>
              <a:t>100</a:t>
            </a:r>
          </a:p>
        </p:txBody>
      </p:sp>
      <p:sp>
        <p:nvSpPr>
          <p:cNvPr id="20500" name="Text Box 22"/>
          <p:cNvSpPr txBox="1">
            <a:spLocks noChangeArrowheads="1"/>
          </p:cNvSpPr>
          <p:nvPr/>
        </p:nvSpPr>
        <p:spPr bwMode="auto">
          <a:xfrm>
            <a:off x="1835150" y="5445125"/>
            <a:ext cx="576263" cy="366713"/>
          </a:xfrm>
          <a:prstGeom prst="rect">
            <a:avLst/>
          </a:prstGeom>
          <a:noFill/>
          <a:ln w="9525">
            <a:noFill/>
            <a:miter lim="800000"/>
            <a:headEnd/>
            <a:tailEnd/>
          </a:ln>
        </p:spPr>
        <p:txBody>
          <a:bodyPr>
            <a:spAutoFit/>
          </a:bodyPr>
          <a:lstStyle/>
          <a:p>
            <a:pPr>
              <a:spcBef>
                <a:spcPct val="50000"/>
              </a:spcBef>
            </a:pPr>
            <a:r>
              <a:rPr lang="en-US"/>
              <a:t>001</a:t>
            </a:r>
          </a:p>
        </p:txBody>
      </p:sp>
      <p:sp>
        <p:nvSpPr>
          <p:cNvPr id="20501" name="AutoShape 23"/>
          <p:cNvSpPr>
            <a:spLocks noChangeArrowheads="1"/>
          </p:cNvSpPr>
          <p:nvPr/>
        </p:nvSpPr>
        <p:spPr bwMode="auto">
          <a:xfrm>
            <a:off x="2339975" y="5661025"/>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0502" name="AutoShape 24"/>
          <p:cNvSpPr>
            <a:spLocks noChangeArrowheads="1"/>
          </p:cNvSpPr>
          <p:nvPr/>
        </p:nvSpPr>
        <p:spPr bwMode="auto">
          <a:xfrm>
            <a:off x="5940425" y="5589588"/>
            <a:ext cx="73025" cy="71437"/>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0503" name="Text Box 25"/>
          <p:cNvSpPr txBox="1">
            <a:spLocks noChangeArrowheads="1"/>
          </p:cNvSpPr>
          <p:nvPr/>
        </p:nvSpPr>
        <p:spPr bwMode="auto">
          <a:xfrm>
            <a:off x="3419475" y="4652963"/>
            <a:ext cx="576263" cy="366712"/>
          </a:xfrm>
          <a:prstGeom prst="rect">
            <a:avLst/>
          </a:prstGeom>
          <a:noFill/>
          <a:ln w="9525">
            <a:noFill/>
            <a:miter lim="800000"/>
            <a:headEnd/>
            <a:tailEnd/>
          </a:ln>
        </p:spPr>
        <p:txBody>
          <a:bodyPr>
            <a:spAutoFit/>
          </a:bodyPr>
          <a:lstStyle/>
          <a:p>
            <a:pPr>
              <a:spcBef>
                <a:spcPct val="50000"/>
              </a:spcBef>
            </a:pPr>
            <a:r>
              <a:rPr lang="en-US"/>
              <a:t>000</a:t>
            </a:r>
          </a:p>
        </p:txBody>
      </p:sp>
      <p:sp>
        <p:nvSpPr>
          <p:cNvPr id="20504" name="Text Box 27"/>
          <p:cNvSpPr txBox="1">
            <a:spLocks noChangeArrowheads="1"/>
          </p:cNvSpPr>
          <p:nvPr/>
        </p:nvSpPr>
        <p:spPr bwMode="auto">
          <a:xfrm>
            <a:off x="6011863" y="5373688"/>
            <a:ext cx="576262" cy="366712"/>
          </a:xfrm>
          <a:prstGeom prst="rect">
            <a:avLst/>
          </a:prstGeom>
          <a:noFill/>
          <a:ln w="9525">
            <a:noFill/>
            <a:miter lim="800000"/>
            <a:headEnd/>
            <a:tailEnd/>
          </a:ln>
        </p:spPr>
        <p:txBody>
          <a:bodyPr>
            <a:spAutoFit/>
          </a:bodyPr>
          <a:lstStyle/>
          <a:p>
            <a:pPr>
              <a:spcBef>
                <a:spcPct val="50000"/>
              </a:spcBef>
            </a:pPr>
            <a:r>
              <a:rPr lang="en-US"/>
              <a:t>011</a:t>
            </a:r>
          </a:p>
        </p:txBody>
      </p:sp>
      <p:sp>
        <p:nvSpPr>
          <p:cNvPr id="20505" name="Freeform 29"/>
          <p:cNvSpPr>
            <a:spLocks/>
          </p:cNvSpPr>
          <p:nvPr/>
        </p:nvSpPr>
        <p:spPr bwMode="auto">
          <a:xfrm>
            <a:off x="4932363" y="4076700"/>
            <a:ext cx="2519362" cy="479425"/>
          </a:xfrm>
          <a:custGeom>
            <a:avLst/>
            <a:gdLst>
              <a:gd name="T0" fmla="*/ 0 w 1587"/>
              <a:gd name="T1" fmla="*/ 2147483647 h 302"/>
              <a:gd name="T2" fmla="*/ 2147483647 w 1587"/>
              <a:gd name="T3" fmla="*/ 2147483647 h 302"/>
              <a:gd name="T4" fmla="*/ 2147483647 w 1587"/>
              <a:gd name="T5" fmla="*/ 2147483647 h 302"/>
              <a:gd name="T6" fmla="*/ 0 60000 65536"/>
              <a:gd name="T7" fmla="*/ 0 60000 65536"/>
              <a:gd name="T8" fmla="*/ 0 60000 65536"/>
              <a:gd name="T9" fmla="*/ 0 w 1587"/>
              <a:gd name="T10" fmla="*/ 0 h 302"/>
              <a:gd name="T11" fmla="*/ 1587 w 1587"/>
              <a:gd name="T12" fmla="*/ 302 h 302"/>
            </a:gdLst>
            <a:ahLst/>
            <a:cxnLst>
              <a:cxn ang="T6">
                <a:pos x="T0" y="T1"/>
              </a:cxn>
              <a:cxn ang="T7">
                <a:pos x="T2" y="T3"/>
              </a:cxn>
              <a:cxn ang="T8">
                <a:pos x="T4" y="T5"/>
              </a:cxn>
            </a:cxnLst>
            <a:rect l="T9" t="T10" r="T11" b="T12"/>
            <a:pathLst>
              <a:path w="1587" h="302">
                <a:moveTo>
                  <a:pt x="0" y="302"/>
                </a:moveTo>
                <a:cubicBezTo>
                  <a:pt x="94" y="181"/>
                  <a:pt x="189" y="60"/>
                  <a:pt x="453" y="30"/>
                </a:cubicBezTo>
                <a:cubicBezTo>
                  <a:pt x="717" y="0"/>
                  <a:pt x="1398" y="106"/>
                  <a:pt x="1587" y="121"/>
                </a:cubicBezTo>
              </a:path>
            </a:pathLst>
          </a:custGeom>
          <a:noFill/>
          <a:ln w="9525">
            <a:solidFill>
              <a:schemeClr val="tx1"/>
            </a:solidFill>
            <a:round/>
            <a:headEnd/>
            <a:tailEnd type="triangle" w="med" len="med"/>
          </a:ln>
        </p:spPr>
        <p:txBody>
          <a:bodyPr/>
          <a:lstStyle/>
          <a:p>
            <a:endParaRPr lang="en-US"/>
          </a:p>
        </p:txBody>
      </p:sp>
      <p:sp>
        <p:nvSpPr>
          <p:cNvPr id="20506" name="Freeform 32"/>
          <p:cNvSpPr>
            <a:spLocks/>
          </p:cNvSpPr>
          <p:nvPr/>
        </p:nvSpPr>
        <p:spPr bwMode="auto">
          <a:xfrm>
            <a:off x="6011863" y="4437063"/>
            <a:ext cx="1368425" cy="1152525"/>
          </a:xfrm>
          <a:custGeom>
            <a:avLst/>
            <a:gdLst>
              <a:gd name="T0" fmla="*/ 0 w 862"/>
              <a:gd name="T1" fmla="*/ 2147483647 h 726"/>
              <a:gd name="T2" fmla="*/ 2147483647 w 862"/>
              <a:gd name="T3" fmla="*/ 2147483647 h 726"/>
              <a:gd name="T4" fmla="*/ 2147483647 w 862"/>
              <a:gd name="T5" fmla="*/ 0 h 726"/>
              <a:gd name="T6" fmla="*/ 0 60000 65536"/>
              <a:gd name="T7" fmla="*/ 0 60000 65536"/>
              <a:gd name="T8" fmla="*/ 0 60000 65536"/>
              <a:gd name="T9" fmla="*/ 0 w 862"/>
              <a:gd name="T10" fmla="*/ 0 h 726"/>
              <a:gd name="T11" fmla="*/ 862 w 862"/>
              <a:gd name="T12" fmla="*/ 726 h 726"/>
            </a:gdLst>
            <a:ahLst/>
            <a:cxnLst>
              <a:cxn ang="T6">
                <a:pos x="T0" y="T1"/>
              </a:cxn>
              <a:cxn ang="T7">
                <a:pos x="T2" y="T3"/>
              </a:cxn>
              <a:cxn ang="T8">
                <a:pos x="T4" y="T5"/>
              </a:cxn>
            </a:cxnLst>
            <a:rect l="T9" t="T10" r="T11" b="T12"/>
            <a:pathLst>
              <a:path w="862" h="726">
                <a:moveTo>
                  <a:pt x="0" y="726"/>
                </a:moveTo>
                <a:cubicBezTo>
                  <a:pt x="41" y="627"/>
                  <a:pt x="83" y="529"/>
                  <a:pt x="227" y="408"/>
                </a:cubicBezTo>
                <a:cubicBezTo>
                  <a:pt x="371" y="287"/>
                  <a:pt x="616" y="143"/>
                  <a:pt x="862" y="0"/>
                </a:cubicBezTo>
              </a:path>
            </a:pathLst>
          </a:custGeom>
          <a:noFill/>
          <a:ln w="9525">
            <a:solidFill>
              <a:schemeClr val="tx1"/>
            </a:solidFill>
            <a:round/>
            <a:headEnd/>
            <a:tailEnd type="triangle" w="med" len="med"/>
          </a:ln>
        </p:spPr>
        <p:txBody>
          <a:bodyPr/>
          <a:lstStyle/>
          <a:p>
            <a:endParaRPr lang="en-US"/>
          </a:p>
        </p:txBody>
      </p:sp>
      <p:sp>
        <p:nvSpPr>
          <p:cNvPr id="20507" name="Text Box 33"/>
          <p:cNvSpPr txBox="1">
            <a:spLocks noChangeArrowheads="1"/>
          </p:cNvSpPr>
          <p:nvPr/>
        </p:nvSpPr>
        <p:spPr bwMode="auto">
          <a:xfrm>
            <a:off x="7451725" y="4221163"/>
            <a:ext cx="1800225" cy="336550"/>
          </a:xfrm>
          <a:prstGeom prst="rect">
            <a:avLst/>
          </a:prstGeom>
          <a:noFill/>
          <a:ln w="9525">
            <a:noFill/>
            <a:miter lim="800000"/>
            <a:headEnd/>
            <a:tailEnd/>
          </a:ln>
        </p:spPr>
        <p:txBody>
          <a:bodyPr>
            <a:spAutoFit/>
          </a:bodyPr>
          <a:lstStyle/>
          <a:p>
            <a:pPr>
              <a:spcBef>
                <a:spcPct val="50000"/>
              </a:spcBef>
            </a:pPr>
            <a:r>
              <a:rPr lang="en-US" sz="1600" b="1">
                <a:solidFill>
                  <a:srgbClr val="008000"/>
                </a:solidFill>
              </a:rPr>
              <a:t>Phasor diagram</a:t>
            </a:r>
          </a:p>
        </p:txBody>
      </p:sp>
      <p:sp>
        <p:nvSpPr>
          <p:cNvPr id="20508" name="Text Box 34"/>
          <p:cNvSpPr txBox="1">
            <a:spLocks noChangeArrowheads="1"/>
          </p:cNvSpPr>
          <p:nvPr/>
        </p:nvSpPr>
        <p:spPr bwMode="auto">
          <a:xfrm>
            <a:off x="6659563" y="3716338"/>
            <a:ext cx="1079500" cy="366712"/>
          </a:xfrm>
          <a:prstGeom prst="rect">
            <a:avLst/>
          </a:prstGeom>
          <a:noFill/>
          <a:ln w="9525">
            <a:noFill/>
            <a:miter lim="800000"/>
            <a:headEnd/>
            <a:tailEnd/>
          </a:ln>
        </p:spPr>
        <p:txBody>
          <a:bodyPr>
            <a:spAutoFit/>
          </a:bodyPr>
          <a:lstStyle/>
          <a:p>
            <a:pPr>
              <a:spcBef>
                <a:spcPct val="50000"/>
              </a:spcBef>
            </a:pPr>
            <a:r>
              <a:rPr lang="en-US"/>
              <a:t>sinwc t </a:t>
            </a:r>
          </a:p>
        </p:txBody>
      </p:sp>
      <p:sp>
        <p:nvSpPr>
          <p:cNvPr id="20509" name="Text Box 35"/>
          <p:cNvSpPr txBox="1">
            <a:spLocks noChangeArrowheads="1"/>
          </p:cNvSpPr>
          <p:nvPr/>
        </p:nvSpPr>
        <p:spPr bwMode="auto">
          <a:xfrm>
            <a:off x="4140200" y="2349500"/>
            <a:ext cx="1079500" cy="366713"/>
          </a:xfrm>
          <a:prstGeom prst="rect">
            <a:avLst/>
          </a:prstGeom>
          <a:noFill/>
          <a:ln w="9525">
            <a:noFill/>
            <a:miter lim="800000"/>
            <a:headEnd/>
            <a:tailEnd/>
          </a:ln>
        </p:spPr>
        <p:txBody>
          <a:bodyPr>
            <a:spAutoFit/>
          </a:bodyPr>
          <a:lstStyle/>
          <a:p>
            <a:pPr>
              <a:spcBef>
                <a:spcPct val="50000"/>
              </a:spcBef>
            </a:pPr>
            <a:r>
              <a:rPr lang="en-US"/>
              <a:t>coswc t </a:t>
            </a:r>
          </a:p>
        </p:txBody>
      </p:sp>
      <p:sp>
        <p:nvSpPr>
          <p:cNvPr id="20510" name="Line 36"/>
          <p:cNvSpPr>
            <a:spLocks noChangeShapeType="1"/>
          </p:cNvSpPr>
          <p:nvPr/>
        </p:nvSpPr>
        <p:spPr bwMode="auto">
          <a:xfrm flipV="1">
            <a:off x="5508625" y="3068638"/>
            <a:ext cx="1511300" cy="431800"/>
          </a:xfrm>
          <a:prstGeom prst="line">
            <a:avLst/>
          </a:prstGeom>
          <a:noFill/>
          <a:ln w="9525">
            <a:solidFill>
              <a:schemeClr val="tx1"/>
            </a:solidFill>
            <a:round/>
            <a:headEnd/>
            <a:tailEnd type="triangle" w="med" len="med"/>
          </a:ln>
        </p:spPr>
        <p:txBody>
          <a:bodyPr/>
          <a:lstStyle/>
          <a:p>
            <a:endParaRPr lang="en-US"/>
          </a:p>
        </p:txBody>
      </p:sp>
      <p:sp>
        <p:nvSpPr>
          <p:cNvPr id="20511" name="Line 37"/>
          <p:cNvSpPr>
            <a:spLocks noChangeShapeType="1"/>
          </p:cNvSpPr>
          <p:nvPr/>
        </p:nvSpPr>
        <p:spPr bwMode="auto">
          <a:xfrm>
            <a:off x="5795963" y="2852738"/>
            <a:ext cx="1223962" cy="144462"/>
          </a:xfrm>
          <a:prstGeom prst="line">
            <a:avLst/>
          </a:prstGeom>
          <a:noFill/>
          <a:ln w="9525">
            <a:solidFill>
              <a:schemeClr val="tx1"/>
            </a:solidFill>
            <a:round/>
            <a:headEnd/>
            <a:tailEnd type="triangle" w="med" len="med"/>
          </a:ln>
        </p:spPr>
        <p:txBody>
          <a:bodyPr/>
          <a:lstStyle/>
          <a:p>
            <a:endParaRPr lang="en-US"/>
          </a:p>
        </p:txBody>
      </p:sp>
      <p:sp>
        <p:nvSpPr>
          <p:cNvPr id="20512" name="Text Box 38"/>
          <p:cNvSpPr txBox="1">
            <a:spLocks noChangeArrowheads="1"/>
          </p:cNvSpPr>
          <p:nvPr/>
        </p:nvSpPr>
        <p:spPr bwMode="auto">
          <a:xfrm>
            <a:off x="6948488" y="2852738"/>
            <a:ext cx="2447925" cy="336550"/>
          </a:xfrm>
          <a:prstGeom prst="rect">
            <a:avLst/>
          </a:prstGeom>
          <a:noFill/>
          <a:ln w="9525">
            <a:noFill/>
            <a:miter lim="800000"/>
            <a:headEnd/>
            <a:tailEnd/>
          </a:ln>
        </p:spPr>
        <p:txBody>
          <a:bodyPr>
            <a:spAutoFit/>
          </a:bodyPr>
          <a:lstStyle/>
          <a:p>
            <a:pPr>
              <a:spcBef>
                <a:spcPct val="50000"/>
              </a:spcBef>
            </a:pPr>
            <a:r>
              <a:rPr lang="en-US" sz="1600" b="1"/>
              <a:t>Constellation diagram</a:t>
            </a:r>
          </a:p>
        </p:txBody>
      </p:sp>
      <p:sp>
        <p:nvSpPr>
          <p:cNvPr id="2" name="Slide Number Placeholder 1">
            <a:extLst>
              <a:ext uri="{FF2B5EF4-FFF2-40B4-BE49-F238E27FC236}">
                <a16:creationId xmlns:a16="http://schemas.microsoft.com/office/drawing/2014/main" id="{833F75D9-E38B-4AEE-8604-8DBDDACA8FD5}"/>
              </a:ext>
            </a:extLst>
          </p:cNvPr>
          <p:cNvSpPr>
            <a:spLocks noGrp="1"/>
          </p:cNvSpPr>
          <p:nvPr>
            <p:ph type="sldNum" sz="quarter" idx="12"/>
          </p:nvPr>
        </p:nvSpPr>
        <p:spPr/>
        <p:txBody>
          <a:bodyPr/>
          <a:lstStyle/>
          <a:p>
            <a:fld id="{B0D5A9A6-B89F-4EA0-AC06-CD245DF48C16}" type="slidenum">
              <a:rPr lang="en-US" smtClean="0"/>
              <a:pPr/>
              <a:t>38</a:t>
            </a:fld>
            <a:endParaRPr 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2">
            <a:extLst>
              <a:ext uri="{FF2B5EF4-FFF2-40B4-BE49-F238E27FC236}">
                <a16:creationId xmlns:a16="http://schemas.microsoft.com/office/drawing/2014/main" id="{2E8283FA-E1B6-42E5-A12A-9DA198A8D88C}"/>
              </a:ext>
            </a:extLst>
          </p:cNvPr>
          <p:cNvSpPr>
            <a:spLocks noChangeArrowheads="1"/>
          </p:cNvSpPr>
          <p:nvPr/>
        </p:nvSpPr>
        <p:spPr bwMode="ltGray">
          <a:xfrm>
            <a:off x="366713" y="107950"/>
            <a:ext cx="438150" cy="474663"/>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56" name="Rectangle 3">
            <a:extLst>
              <a:ext uri="{FF2B5EF4-FFF2-40B4-BE49-F238E27FC236}">
                <a16:creationId xmlns:a16="http://schemas.microsoft.com/office/drawing/2014/main" id="{090C8A7A-2A28-4FC8-A4A3-C0AB89B0DA10}"/>
              </a:ext>
            </a:extLst>
          </p:cNvPr>
          <p:cNvSpPr>
            <a:spLocks noChangeArrowheads="1"/>
          </p:cNvSpPr>
          <p:nvPr/>
        </p:nvSpPr>
        <p:spPr bwMode="ltGray">
          <a:xfrm>
            <a:off x="749300" y="107950"/>
            <a:ext cx="328613" cy="474663"/>
          </a:xfrm>
          <a:prstGeom prst="rect">
            <a:avLst/>
          </a:prstGeom>
          <a:gradFill rotWithShape="0">
            <a:gsLst>
              <a:gs pos="0">
                <a:schemeClr val="accent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57" name="Rectangle 4">
            <a:extLst>
              <a:ext uri="{FF2B5EF4-FFF2-40B4-BE49-F238E27FC236}">
                <a16:creationId xmlns:a16="http://schemas.microsoft.com/office/drawing/2014/main" id="{8A80545E-8EF3-4C34-95C0-1934E08B191B}"/>
              </a:ext>
            </a:extLst>
          </p:cNvPr>
          <p:cNvSpPr>
            <a:spLocks noChangeArrowheads="1"/>
          </p:cNvSpPr>
          <p:nvPr/>
        </p:nvSpPr>
        <p:spPr bwMode="ltGray">
          <a:xfrm>
            <a:off x="490538" y="530225"/>
            <a:ext cx="422275" cy="474663"/>
          </a:xfrm>
          <a:prstGeom prst="rect">
            <a:avLst/>
          </a:prstGeom>
          <a:solidFill>
            <a:schemeClr val="folHlink"/>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58" name="Rectangle 5">
            <a:extLst>
              <a:ext uri="{FF2B5EF4-FFF2-40B4-BE49-F238E27FC236}">
                <a16:creationId xmlns:a16="http://schemas.microsoft.com/office/drawing/2014/main" id="{9DB9CD0C-E39A-4E7A-B387-52EFBA0375A9}"/>
              </a:ext>
            </a:extLst>
          </p:cNvPr>
          <p:cNvSpPr>
            <a:spLocks noChangeArrowheads="1"/>
          </p:cNvSpPr>
          <p:nvPr/>
        </p:nvSpPr>
        <p:spPr bwMode="ltGray">
          <a:xfrm>
            <a:off x="860425" y="530225"/>
            <a:ext cx="368300" cy="474663"/>
          </a:xfrm>
          <a:prstGeom prst="rect">
            <a:avLst/>
          </a:prstGeom>
          <a:gradFill rotWithShape="0">
            <a:gsLst>
              <a:gs pos="0">
                <a:schemeClr val="folHlink"/>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59" name="Rectangle 6">
            <a:extLst>
              <a:ext uri="{FF2B5EF4-FFF2-40B4-BE49-F238E27FC236}">
                <a16:creationId xmlns:a16="http://schemas.microsoft.com/office/drawing/2014/main" id="{F76061FF-BB8C-47A5-B802-8C227085AE1E}"/>
              </a:ext>
            </a:extLst>
          </p:cNvPr>
          <p:cNvSpPr>
            <a:spLocks noChangeArrowheads="1"/>
          </p:cNvSpPr>
          <p:nvPr/>
        </p:nvSpPr>
        <p:spPr bwMode="ltGray">
          <a:xfrm>
            <a:off x="76200" y="457200"/>
            <a:ext cx="560388" cy="422275"/>
          </a:xfrm>
          <a:prstGeom prst="rect">
            <a:avLst/>
          </a:prstGeom>
          <a:gradFill rotWithShape="0">
            <a:gsLst>
              <a:gs pos="0">
                <a:schemeClr val="bg1"/>
              </a:gs>
              <a:gs pos="100000">
                <a:schemeClr val="hlink"/>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60" name="Rectangle 7">
            <a:extLst>
              <a:ext uri="{FF2B5EF4-FFF2-40B4-BE49-F238E27FC236}">
                <a16:creationId xmlns:a16="http://schemas.microsoft.com/office/drawing/2014/main" id="{F61EF1CA-FC44-4BEA-8EA8-31B1C76FDB74}"/>
              </a:ext>
            </a:extLst>
          </p:cNvPr>
          <p:cNvSpPr>
            <a:spLocks noChangeArrowheads="1"/>
          </p:cNvSpPr>
          <p:nvPr/>
        </p:nvSpPr>
        <p:spPr bwMode="gray">
          <a:xfrm>
            <a:off x="711200" y="0"/>
            <a:ext cx="31750" cy="1052513"/>
          </a:xfrm>
          <a:prstGeom prst="rect">
            <a:avLst/>
          </a:prstGeom>
          <a:solidFill>
            <a:schemeClr val="bg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61" name="Rectangle 8">
            <a:extLst>
              <a:ext uri="{FF2B5EF4-FFF2-40B4-BE49-F238E27FC236}">
                <a16:creationId xmlns:a16="http://schemas.microsoft.com/office/drawing/2014/main" id="{9BB5A161-11C9-40C0-A134-0CBA1ED8F45C}"/>
              </a:ext>
            </a:extLst>
          </p:cNvPr>
          <p:cNvSpPr>
            <a:spLocks noChangeArrowheads="1"/>
          </p:cNvSpPr>
          <p:nvPr/>
        </p:nvSpPr>
        <p:spPr bwMode="gray">
          <a:xfrm>
            <a:off x="442913" y="533400"/>
            <a:ext cx="8226425" cy="31750"/>
          </a:xfrm>
          <a:prstGeom prst="rect">
            <a:avLst/>
          </a:prstGeom>
          <a:gradFill rotWithShape="0">
            <a:gsLst>
              <a:gs pos="0">
                <a:schemeClr val="bg2"/>
              </a:gs>
              <a:gs pos="100000">
                <a:schemeClr val="bg1"/>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eaLnBrk="1" hangingPunct="1"/>
            <a:endParaRPr kumimoji="1" lang="en-US" altLang="en-US" sz="2400" b="0">
              <a:latin typeface="Tahoma" panose="020B0604030504040204" pitchFamily="34" charset="0"/>
            </a:endParaRPr>
          </a:p>
        </p:txBody>
      </p:sp>
      <p:sp>
        <p:nvSpPr>
          <p:cNvPr id="74762" name="Line 9">
            <a:extLst>
              <a:ext uri="{FF2B5EF4-FFF2-40B4-BE49-F238E27FC236}">
                <a16:creationId xmlns:a16="http://schemas.microsoft.com/office/drawing/2014/main" id="{5971B741-8B40-4282-852E-F987D51A1F2D}"/>
              </a:ext>
            </a:extLst>
          </p:cNvPr>
          <p:cNvSpPr>
            <a:spLocks noChangeShapeType="1"/>
          </p:cNvSpPr>
          <p:nvPr/>
        </p:nvSpPr>
        <p:spPr bwMode="auto">
          <a:xfrm>
            <a:off x="457200" y="29718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3" name="Line 10">
            <a:extLst>
              <a:ext uri="{FF2B5EF4-FFF2-40B4-BE49-F238E27FC236}">
                <a16:creationId xmlns:a16="http://schemas.microsoft.com/office/drawing/2014/main" id="{71277D58-2EE5-45EB-A09E-4A2092669447}"/>
              </a:ext>
            </a:extLst>
          </p:cNvPr>
          <p:cNvSpPr>
            <a:spLocks noChangeShapeType="1"/>
          </p:cNvSpPr>
          <p:nvPr/>
        </p:nvSpPr>
        <p:spPr bwMode="auto">
          <a:xfrm>
            <a:off x="458788" y="4191000"/>
            <a:ext cx="8153400" cy="0"/>
          </a:xfrm>
          <a:prstGeom prst="line">
            <a:avLst/>
          </a:prstGeom>
          <a:noFill/>
          <a:ln w="76200">
            <a:solidFill>
              <a:srgbClr val="0099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4764" name="Rectangle 11">
            <a:extLst>
              <a:ext uri="{FF2B5EF4-FFF2-40B4-BE49-F238E27FC236}">
                <a16:creationId xmlns:a16="http://schemas.microsoft.com/office/drawing/2014/main" id="{2775B5FC-12E3-43B1-B398-C283D0FDF619}"/>
              </a:ext>
            </a:extLst>
          </p:cNvPr>
          <p:cNvSpPr>
            <a:spLocks noChangeArrowheads="1"/>
          </p:cNvSpPr>
          <p:nvPr/>
        </p:nvSpPr>
        <p:spPr bwMode="auto">
          <a:xfrm>
            <a:off x="495300" y="3063875"/>
            <a:ext cx="8077200" cy="1066800"/>
          </a:xfrm>
          <a:prstGeom prst="rect">
            <a:avLst/>
          </a:prstGeom>
          <a:solidFill>
            <a:srgbClr val="99FF33"/>
          </a:solidFill>
          <a:ln>
            <a:noFill/>
          </a:ln>
          <a:effectLst/>
          <a:extLst>
            <a:ext uri="{91240B29-F687-4F45-9708-019B960494DF}">
              <a14:hiddenLine xmlns:a14="http://schemas.microsoft.com/office/drawing/2010/main" w="76200" algn="ctr">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ctr"/>
            <a:r>
              <a:rPr lang="en-US" altLang="en-US" dirty="0"/>
              <a:t>Quadrature amplitude modulation is a combination of ASK and PSK.</a:t>
            </a:r>
          </a:p>
        </p:txBody>
      </p:sp>
      <p:grpSp>
        <p:nvGrpSpPr>
          <p:cNvPr id="74765" name="Group 15">
            <a:extLst>
              <a:ext uri="{FF2B5EF4-FFF2-40B4-BE49-F238E27FC236}">
                <a16:creationId xmlns:a16="http://schemas.microsoft.com/office/drawing/2014/main" id="{031972AB-46A7-4C70-BE9A-0B3B8A38CFC7}"/>
              </a:ext>
            </a:extLst>
          </p:cNvPr>
          <p:cNvGrpSpPr>
            <a:grpSpLocks/>
          </p:cNvGrpSpPr>
          <p:nvPr/>
        </p:nvGrpSpPr>
        <p:grpSpPr bwMode="auto">
          <a:xfrm>
            <a:off x="457200" y="2362200"/>
            <a:ext cx="1143000" cy="566738"/>
            <a:chOff x="1200" y="1248"/>
            <a:chExt cx="720" cy="357"/>
          </a:xfrm>
        </p:grpSpPr>
        <p:pic>
          <p:nvPicPr>
            <p:cNvPr id="74766" name="Picture 16">
              <a:extLst>
                <a:ext uri="{FF2B5EF4-FFF2-40B4-BE49-F238E27FC236}">
                  <a16:creationId xmlns:a16="http://schemas.microsoft.com/office/drawing/2014/main" id="{70171A0D-D03C-4BE8-84E4-B9017C466F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0" y="1248"/>
              <a:ext cx="720" cy="3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4767" name="Text Box 17">
              <a:extLst>
                <a:ext uri="{FF2B5EF4-FFF2-40B4-BE49-F238E27FC236}">
                  <a16:creationId xmlns:a16="http://schemas.microsoft.com/office/drawing/2014/main" id="{FF2ACFD3-F5DC-4B95-836C-44F248397282}"/>
                </a:ext>
              </a:extLst>
            </p:cNvPr>
            <p:cNvSpPr txBox="1">
              <a:spLocks noChangeArrowheads="1"/>
            </p:cNvSpPr>
            <p:nvPr/>
          </p:nvSpPr>
          <p:spPr bwMode="auto">
            <a:xfrm>
              <a:off x="1284" y="1248"/>
              <a:ext cx="551" cy="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800" i="1">
                  <a:solidFill>
                    <a:schemeClr val="hlink"/>
                  </a:solidFill>
                  <a:latin typeface="Times New Roman" panose="02020603050405020304" pitchFamily="18" charset="0"/>
                </a:rPr>
                <a:t>Note</a:t>
              </a:r>
            </a:p>
          </p:txBody>
        </p:sp>
      </p:grpSp>
      <p:sp>
        <p:nvSpPr>
          <p:cNvPr id="2" name="Slide Number Placeholder 1">
            <a:extLst>
              <a:ext uri="{FF2B5EF4-FFF2-40B4-BE49-F238E27FC236}">
                <a16:creationId xmlns:a16="http://schemas.microsoft.com/office/drawing/2014/main" id="{DAB06368-7B64-414E-94F9-943D0E6A15EC}"/>
              </a:ext>
            </a:extLst>
          </p:cNvPr>
          <p:cNvSpPr>
            <a:spLocks noGrp="1"/>
          </p:cNvSpPr>
          <p:nvPr>
            <p:ph type="sldNum" sz="quarter" idx="12"/>
          </p:nvPr>
        </p:nvSpPr>
        <p:spPr/>
        <p:txBody>
          <a:bodyPr/>
          <a:lstStyle/>
          <a:p>
            <a:fld id="{B0D5A9A6-B89F-4EA0-AC06-CD245DF48C16}" type="slidenum">
              <a:rPr lang="en-US" smtClean="0"/>
              <a:pPr/>
              <a:t>39</a:t>
            </a:fld>
            <a:endParaRPr lang="en-US"/>
          </a:p>
        </p:txBody>
      </p:sp>
    </p:spTree>
    <p:extLst>
      <p:ext uri="{BB962C8B-B14F-4D97-AF65-F5344CB8AC3E}">
        <p14:creationId xmlns:p14="http://schemas.microsoft.com/office/powerpoint/2010/main" val="4215214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62" name="Line 2">
            <a:extLst>
              <a:ext uri="{FF2B5EF4-FFF2-40B4-BE49-F238E27FC236}">
                <a16:creationId xmlns:a16="http://schemas.microsoft.com/office/drawing/2014/main" id="{6B139206-B8C7-4836-A7F0-EF2F9572AFFC}"/>
              </a:ext>
            </a:extLst>
          </p:cNvPr>
          <p:cNvSpPr>
            <a:spLocks noChangeShapeType="1"/>
          </p:cNvSpPr>
          <p:nvPr/>
        </p:nvSpPr>
        <p:spPr bwMode="auto">
          <a:xfrm>
            <a:off x="152400" y="762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63" name="Line 3">
            <a:extLst>
              <a:ext uri="{FF2B5EF4-FFF2-40B4-BE49-F238E27FC236}">
                <a16:creationId xmlns:a16="http://schemas.microsoft.com/office/drawing/2014/main" id="{57CFEDD6-03CD-446F-A209-19E6EB885CD0}"/>
              </a:ext>
            </a:extLst>
          </p:cNvPr>
          <p:cNvSpPr>
            <a:spLocks noChangeShapeType="1"/>
          </p:cNvSpPr>
          <p:nvPr/>
        </p:nvSpPr>
        <p:spPr bwMode="auto">
          <a:xfrm>
            <a:off x="152400" y="914400"/>
            <a:ext cx="8763000" cy="0"/>
          </a:xfrm>
          <a:prstGeom prst="line">
            <a:avLst/>
          </a:prstGeom>
          <a:noFill/>
          <a:ln w="1905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808964" name="Text Box 4">
            <a:extLst>
              <a:ext uri="{FF2B5EF4-FFF2-40B4-BE49-F238E27FC236}">
                <a16:creationId xmlns:a16="http://schemas.microsoft.com/office/drawing/2014/main" id="{A051FF82-9FED-43B1-9B90-C353D9691D62}"/>
              </a:ext>
            </a:extLst>
          </p:cNvPr>
          <p:cNvSpPr txBox="1">
            <a:spLocks noChangeArrowheads="1"/>
          </p:cNvSpPr>
          <p:nvPr/>
        </p:nvSpPr>
        <p:spPr bwMode="auto">
          <a:xfrm>
            <a:off x="304800" y="304800"/>
            <a:ext cx="4596130"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2500" dirty="0">
                <a:solidFill>
                  <a:schemeClr val="folHlink"/>
                </a:solidFill>
                <a:latin typeface="Times New Roman" panose="02020603050405020304" pitchFamily="18" charset="0"/>
              </a:rPr>
              <a:t>Fig. </a:t>
            </a:r>
            <a:r>
              <a:rPr lang="en-US" altLang="en-US" sz="2500" i="1" dirty="0">
                <a:latin typeface="Times New Roman" panose="02020603050405020304" pitchFamily="18" charset="0"/>
              </a:rPr>
              <a:t>QPSK and its implementation</a:t>
            </a:r>
          </a:p>
        </p:txBody>
      </p:sp>
      <p:sp>
        <p:nvSpPr>
          <p:cNvPr id="808965" name="Line 5">
            <a:extLst>
              <a:ext uri="{FF2B5EF4-FFF2-40B4-BE49-F238E27FC236}">
                <a16:creationId xmlns:a16="http://schemas.microsoft.com/office/drawing/2014/main" id="{B3020698-8E73-4F82-914B-91D0737E8789}"/>
              </a:ext>
            </a:extLst>
          </p:cNvPr>
          <p:cNvSpPr>
            <a:spLocks noChangeShapeType="1"/>
          </p:cNvSpPr>
          <p:nvPr/>
        </p:nvSpPr>
        <p:spPr bwMode="auto">
          <a:xfrm>
            <a:off x="152400" y="6324600"/>
            <a:ext cx="8763000" cy="0"/>
          </a:xfrm>
          <a:prstGeom prst="line">
            <a:avLst/>
          </a:prstGeom>
          <a:noFill/>
          <a:ln w="76200">
            <a:solidFill>
              <a:schemeClr val="hlink"/>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808967" name="Picture 7">
            <a:extLst>
              <a:ext uri="{FF2B5EF4-FFF2-40B4-BE49-F238E27FC236}">
                <a16:creationId xmlns:a16="http://schemas.microsoft.com/office/drawing/2014/main" id="{9E8CCFC5-7C60-42EE-A801-E80CCBFB69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854716"/>
            <a:ext cx="8628259" cy="6003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a:extLst>
              <a:ext uri="{FF2B5EF4-FFF2-40B4-BE49-F238E27FC236}">
                <a16:creationId xmlns:a16="http://schemas.microsoft.com/office/drawing/2014/main" id="{A01D0CEF-42F6-45F9-A80D-EA5B9B729534}"/>
              </a:ext>
            </a:extLst>
          </p:cNvPr>
          <p:cNvSpPr>
            <a:spLocks noGrp="1"/>
          </p:cNvSpPr>
          <p:nvPr>
            <p:ph type="sldNum" sz="quarter" idx="12"/>
          </p:nvPr>
        </p:nvSpPr>
        <p:spPr/>
        <p:txBody>
          <a:bodyPr/>
          <a:lstStyle/>
          <a:p>
            <a:pPr>
              <a:defRPr/>
            </a:pPr>
            <a:fld id="{B08B8F79-9CE8-41A7-9A84-255A148172B4}" type="slidenum">
              <a:rPr lang="ar-SA" smtClean="0"/>
              <a:pPr>
                <a:defRPr/>
              </a:pPr>
              <a:t>4</a:t>
            </a:fld>
            <a:endParaRPr lang="ar-SA"/>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5292725" y="3789363"/>
            <a:ext cx="647700" cy="549275"/>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07" name="Rectangle 5"/>
          <p:cNvSpPr>
            <a:spLocks noChangeArrowheads="1"/>
          </p:cNvSpPr>
          <p:nvPr/>
        </p:nvSpPr>
        <p:spPr bwMode="auto">
          <a:xfrm>
            <a:off x="3635375" y="3357563"/>
            <a:ext cx="1295400"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08" name="Rectangle 6"/>
          <p:cNvSpPr>
            <a:spLocks noChangeArrowheads="1"/>
          </p:cNvSpPr>
          <p:nvPr/>
        </p:nvSpPr>
        <p:spPr bwMode="auto">
          <a:xfrm>
            <a:off x="4787900" y="4797425"/>
            <a:ext cx="1655763"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09" name="Rectangle 7"/>
          <p:cNvSpPr>
            <a:spLocks noChangeArrowheads="1"/>
          </p:cNvSpPr>
          <p:nvPr/>
        </p:nvSpPr>
        <p:spPr bwMode="auto">
          <a:xfrm>
            <a:off x="6804025" y="3357563"/>
            <a:ext cx="1368425"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10" name="Rectangle 8"/>
          <p:cNvSpPr>
            <a:spLocks noChangeArrowheads="1"/>
          </p:cNvSpPr>
          <p:nvPr/>
        </p:nvSpPr>
        <p:spPr bwMode="auto">
          <a:xfrm>
            <a:off x="5003800" y="2205038"/>
            <a:ext cx="1295400" cy="792162"/>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11" name="Rectangle 9"/>
          <p:cNvSpPr>
            <a:spLocks noChangeArrowheads="1"/>
          </p:cNvSpPr>
          <p:nvPr/>
        </p:nvSpPr>
        <p:spPr bwMode="auto">
          <a:xfrm>
            <a:off x="2195513" y="2060575"/>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12" name="Line 10"/>
          <p:cNvSpPr>
            <a:spLocks noChangeShapeType="1"/>
          </p:cNvSpPr>
          <p:nvPr/>
        </p:nvSpPr>
        <p:spPr bwMode="auto">
          <a:xfrm>
            <a:off x="3492500" y="5157788"/>
            <a:ext cx="1295400" cy="0"/>
          </a:xfrm>
          <a:prstGeom prst="line">
            <a:avLst/>
          </a:prstGeom>
          <a:noFill/>
          <a:ln w="28575">
            <a:solidFill>
              <a:schemeClr val="tx2"/>
            </a:solidFill>
            <a:round/>
            <a:headEnd/>
            <a:tailEnd type="triangle" w="med" len="med"/>
          </a:ln>
        </p:spPr>
        <p:txBody>
          <a:bodyPr/>
          <a:lstStyle/>
          <a:p>
            <a:endParaRPr lang="en-US"/>
          </a:p>
        </p:txBody>
      </p:sp>
      <p:sp>
        <p:nvSpPr>
          <p:cNvPr id="21513" name="Line 11"/>
          <p:cNvSpPr>
            <a:spLocks noChangeShapeType="1"/>
          </p:cNvSpPr>
          <p:nvPr/>
        </p:nvSpPr>
        <p:spPr bwMode="auto">
          <a:xfrm>
            <a:off x="6300788" y="2565400"/>
            <a:ext cx="1152525" cy="0"/>
          </a:xfrm>
          <a:prstGeom prst="line">
            <a:avLst/>
          </a:prstGeom>
          <a:noFill/>
          <a:ln w="28575">
            <a:solidFill>
              <a:schemeClr val="tx2"/>
            </a:solidFill>
            <a:round/>
            <a:headEnd/>
            <a:tailEnd/>
          </a:ln>
        </p:spPr>
        <p:txBody>
          <a:bodyPr/>
          <a:lstStyle/>
          <a:p>
            <a:endParaRPr lang="en-US"/>
          </a:p>
        </p:txBody>
      </p:sp>
      <p:sp>
        <p:nvSpPr>
          <p:cNvPr id="21514" name="Line 12"/>
          <p:cNvSpPr>
            <a:spLocks noChangeShapeType="1"/>
          </p:cNvSpPr>
          <p:nvPr/>
        </p:nvSpPr>
        <p:spPr bwMode="auto">
          <a:xfrm>
            <a:off x="7451725" y="2565400"/>
            <a:ext cx="0" cy="792163"/>
          </a:xfrm>
          <a:prstGeom prst="line">
            <a:avLst/>
          </a:prstGeom>
          <a:noFill/>
          <a:ln w="28575">
            <a:solidFill>
              <a:schemeClr val="tx2"/>
            </a:solidFill>
            <a:round/>
            <a:headEnd/>
            <a:tailEnd type="triangle" w="med" len="med"/>
          </a:ln>
        </p:spPr>
        <p:txBody>
          <a:bodyPr/>
          <a:lstStyle/>
          <a:p>
            <a:endParaRPr lang="en-US"/>
          </a:p>
        </p:txBody>
      </p:sp>
      <p:sp>
        <p:nvSpPr>
          <p:cNvPr id="21515" name="Line 13"/>
          <p:cNvSpPr>
            <a:spLocks noChangeShapeType="1"/>
          </p:cNvSpPr>
          <p:nvPr/>
        </p:nvSpPr>
        <p:spPr bwMode="auto">
          <a:xfrm>
            <a:off x="6156325" y="5229225"/>
            <a:ext cx="1296988" cy="0"/>
          </a:xfrm>
          <a:prstGeom prst="line">
            <a:avLst/>
          </a:prstGeom>
          <a:noFill/>
          <a:ln w="28575">
            <a:solidFill>
              <a:schemeClr val="tx2"/>
            </a:solidFill>
            <a:round/>
            <a:headEnd/>
            <a:tailEnd/>
          </a:ln>
        </p:spPr>
        <p:txBody>
          <a:bodyPr/>
          <a:lstStyle/>
          <a:p>
            <a:endParaRPr lang="en-US"/>
          </a:p>
        </p:txBody>
      </p:sp>
      <p:sp>
        <p:nvSpPr>
          <p:cNvPr id="21516" name="Line 14"/>
          <p:cNvSpPr>
            <a:spLocks noChangeShapeType="1"/>
          </p:cNvSpPr>
          <p:nvPr/>
        </p:nvSpPr>
        <p:spPr bwMode="auto">
          <a:xfrm flipV="1">
            <a:off x="7451725" y="4149725"/>
            <a:ext cx="0" cy="1079500"/>
          </a:xfrm>
          <a:prstGeom prst="line">
            <a:avLst/>
          </a:prstGeom>
          <a:noFill/>
          <a:ln w="28575">
            <a:solidFill>
              <a:schemeClr val="tx2"/>
            </a:solidFill>
            <a:round/>
            <a:headEnd/>
            <a:tailEnd type="triangle" w="med" len="med"/>
          </a:ln>
        </p:spPr>
        <p:txBody>
          <a:bodyPr/>
          <a:lstStyle/>
          <a:p>
            <a:endParaRPr lang="en-US"/>
          </a:p>
        </p:txBody>
      </p:sp>
      <p:sp>
        <p:nvSpPr>
          <p:cNvPr id="21517" name="Line 15"/>
          <p:cNvSpPr>
            <a:spLocks noChangeShapeType="1"/>
          </p:cNvSpPr>
          <p:nvPr/>
        </p:nvSpPr>
        <p:spPr bwMode="auto">
          <a:xfrm>
            <a:off x="5651500" y="4365625"/>
            <a:ext cx="0" cy="431800"/>
          </a:xfrm>
          <a:prstGeom prst="line">
            <a:avLst/>
          </a:prstGeom>
          <a:noFill/>
          <a:ln w="28575">
            <a:solidFill>
              <a:schemeClr val="tx2"/>
            </a:solidFill>
            <a:round/>
            <a:headEnd/>
            <a:tailEnd type="triangle" w="med" len="med"/>
          </a:ln>
        </p:spPr>
        <p:txBody>
          <a:bodyPr/>
          <a:lstStyle/>
          <a:p>
            <a:endParaRPr lang="en-US"/>
          </a:p>
        </p:txBody>
      </p:sp>
      <p:sp>
        <p:nvSpPr>
          <p:cNvPr id="21518" name="Line 16"/>
          <p:cNvSpPr>
            <a:spLocks noChangeShapeType="1"/>
          </p:cNvSpPr>
          <p:nvPr/>
        </p:nvSpPr>
        <p:spPr bwMode="auto">
          <a:xfrm>
            <a:off x="5580063" y="2997200"/>
            <a:ext cx="0" cy="863600"/>
          </a:xfrm>
          <a:prstGeom prst="line">
            <a:avLst/>
          </a:prstGeom>
          <a:noFill/>
          <a:ln w="28575">
            <a:solidFill>
              <a:schemeClr val="tx2"/>
            </a:solidFill>
            <a:round/>
            <a:headEnd/>
            <a:tailEnd type="triangle" w="med" len="med"/>
          </a:ln>
        </p:spPr>
        <p:txBody>
          <a:bodyPr/>
          <a:lstStyle/>
          <a:p>
            <a:endParaRPr lang="en-US"/>
          </a:p>
        </p:txBody>
      </p:sp>
      <p:sp>
        <p:nvSpPr>
          <p:cNvPr id="21519" name="Line 17"/>
          <p:cNvSpPr>
            <a:spLocks noChangeShapeType="1"/>
          </p:cNvSpPr>
          <p:nvPr/>
        </p:nvSpPr>
        <p:spPr bwMode="auto">
          <a:xfrm flipV="1">
            <a:off x="4932363" y="3644900"/>
            <a:ext cx="647700" cy="0"/>
          </a:xfrm>
          <a:prstGeom prst="line">
            <a:avLst/>
          </a:prstGeom>
          <a:noFill/>
          <a:ln w="28575">
            <a:solidFill>
              <a:schemeClr val="tx2"/>
            </a:solidFill>
            <a:round/>
            <a:headEnd/>
            <a:tailEnd/>
          </a:ln>
        </p:spPr>
        <p:txBody>
          <a:bodyPr/>
          <a:lstStyle/>
          <a:p>
            <a:endParaRPr lang="en-US"/>
          </a:p>
        </p:txBody>
      </p:sp>
      <p:sp>
        <p:nvSpPr>
          <p:cNvPr id="21520" name="Line 18"/>
          <p:cNvSpPr>
            <a:spLocks noChangeShapeType="1"/>
          </p:cNvSpPr>
          <p:nvPr/>
        </p:nvSpPr>
        <p:spPr bwMode="auto">
          <a:xfrm>
            <a:off x="3419475" y="2565400"/>
            <a:ext cx="1584325" cy="0"/>
          </a:xfrm>
          <a:prstGeom prst="line">
            <a:avLst/>
          </a:prstGeom>
          <a:noFill/>
          <a:ln w="28575">
            <a:solidFill>
              <a:schemeClr val="tx2"/>
            </a:solidFill>
            <a:round/>
            <a:headEnd/>
            <a:tailEnd type="triangle" w="med" len="med"/>
          </a:ln>
        </p:spPr>
        <p:txBody>
          <a:bodyPr/>
          <a:lstStyle/>
          <a:p>
            <a:endParaRPr lang="en-US"/>
          </a:p>
        </p:txBody>
      </p:sp>
      <p:sp>
        <p:nvSpPr>
          <p:cNvPr id="21521" name="Text Box 19"/>
          <p:cNvSpPr txBox="1">
            <a:spLocks noChangeArrowheads="1"/>
          </p:cNvSpPr>
          <p:nvPr/>
        </p:nvSpPr>
        <p:spPr bwMode="auto">
          <a:xfrm>
            <a:off x="3635375" y="3429000"/>
            <a:ext cx="1368425" cy="641350"/>
          </a:xfrm>
          <a:prstGeom prst="rect">
            <a:avLst/>
          </a:prstGeom>
          <a:noFill/>
          <a:ln w="9525">
            <a:noFill/>
            <a:miter lim="800000"/>
            <a:headEnd/>
            <a:tailEnd/>
          </a:ln>
        </p:spPr>
        <p:txBody>
          <a:bodyPr>
            <a:spAutoFit/>
          </a:bodyPr>
          <a:lstStyle/>
          <a:p>
            <a:pPr algn="ctr">
              <a:spcBef>
                <a:spcPct val="50000"/>
              </a:spcBef>
            </a:pPr>
            <a:r>
              <a:rPr lang="en-US"/>
              <a:t>Reference  oscillator </a:t>
            </a:r>
          </a:p>
        </p:txBody>
      </p:sp>
      <p:sp>
        <p:nvSpPr>
          <p:cNvPr id="21522" name="Text Box 20"/>
          <p:cNvSpPr txBox="1">
            <a:spLocks noChangeArrowheads="1"/>
          </p:cNvSpPr>
          <p:nvPr/>
        </p:nvSpPr>
        <p:spPr bwMode="auto">
          <a:xfrm>
            <a:off x="5076825" y="2205038"/>
            <a:ext cx="1223963" cy="641350"/>
          </a:xfrm>
          <a:prstGeom prst="rect">
            <a:avLst/>
          </a:prstGeom>
          <a:noFill/>
          <a:ln w="9525">
            <a:noFill/>
            <a:miter lim="800000"/>
            <a:headEnd/>
            <a:tailEnd/>
          </a:ln>
        </p:spPr>
        <p:txBody>
          <a:bodyPr>
            <a:spAutoFit/>
          </a:bodyPr>
          <a:lstStyle/>
          <a:p>
            <a:pPr algn="ctr">
              <a:spcBef>
                <a:spcPct val="50000"/>
              </a:spcBef>
            </a:pPr>
            <a:r>
              <a:rPr lang="en-US"/>
              <a:t>Product modulator </a:t>
            </a:r>
          </a:p>
        </p:txBody>
      </p:sp>
      <p:sp>
        <p:nvSpPr>
          <p:cNvPr id="21523" name="Text Box 21"/>
          <p:cNvSpPr txBox="1">
            <a:spLocks noChangeArrowheads="1"/>
          </p:cNvSpPr>
          <p:nvPr/>
        </p:nvSpPr>
        <p:spPr bwMode="auto">
          <a:xfrm>
            <a:off x="5076825" y="3860800"/>
            <a:ext cx="792163" cy="366713"/>
          </a:xfrm>
          <a:prstGeom prst="rect">
            <a:avLst/>
          </a:prstGeom>
          <a:noFill/>
          <a:ln w="9525">
            <a:noFill/>
            <a:miter lim="800000"/>
            <a:headEnd/>
            <a:tailEnd/>
          </a:ln>
        </p:spPr>
        <p:txBody>
          <a:bodyPr>
            <a:spAutoFit/>
          </a:bodyPr>
          <a:lstStyle/>
          <a:p>
            <a:pPr algn="ctr">
              <a:spcBef>
                <a:spcPct val="50000"/>
              </a:spcBef>
            </a:pPr>
            <a:r>
              <a:rPr lang="en-US"/>
              <a:t>   +90 </a:t>
            </a:r>
          </a:p>
        </p:txBody>
      </p:sp>
      <p:sp>
        <p:nvSpPr>
          <p:cNvPr id="21524" name="Text Box 22"/>
          <p:cNvSpPr txBox="1">
            <a:spLocks noChangeArrowheads="1"/>
          </p:cNvSpPr>
          <p:nvPr/>
        </p:nvSpPr>
        <p:spPr bwMode="auto">
          <a:xfrm>
            <a:off x="5076825" y="4941888"/>
            <a:ext cx="1223963" cy="641350"/>
          </a:xfrm>
          <a:prstGeom prst="rect">
            <a:avLst/>
          </a:prstGeom>
          <a:noFill/>
          <a:ln w="9525">
            <a:noFill/>
            <a:miter lim="800000"/>
            <a:headEnd/>
            <a:tailEnd/>
          </a:ln>
        </p:spPr>
        <p:txBody>
          <a:bodyPr>
            <a:spAutoFit/>
          </a:bodyPr>
          <a:lstStyle/>
          <a:p>
            <a:pPr algn="ctr">
              <a:spcBef>
                <a:spcPct val="50000"/>
              </a:spcBef>
            </a:pPr>
            <a:r>
              <a:rPr lang="en-US"/>
              <a:t>product modulator </a:t>
            </a:r>
          </a:p>
        </p:txBody>
      </p:sp>
      <p:sp>
        <p:nvSpPr>
          <p:cNvPr id="21525" name="Text Box 23"/>
          <p:cNvSpPr txBox="1">
            <a:spLocks noChangeArrowheads="1"/>
          </p:cNvSpPr>
          <p:nvPr/>
        </p:nvSpPr>
        <p:spPr bwMode="auto">
          <a:xfrm>
            <a:off x="6948488" y="3429000"/>
            <a:ext cx="1081087" cy="641350"/>
          </a:xfrm>
          <a:prstGeom prst="rect">
            <a:avLst/>
          </a:prstGeom>
          <a:noFill/>
          <a:ln w="9525">
            <a:noFill/>
            <a:miter lim="800000"/>
            <a:headEnd/>
            <a:tailEnd/>
          </a:ln>
        </p:spPr>
        <p:txBody>
          <a:bodyPr>
            <a:spAutoFit/>
          </a:bodyPr>
          <a:lstStyle/>
          <a:p>
            <a:pPr algn="ctr">
              <a:spcBef>
                <a:spcPct val="50000"/>
              </a:spcBef>
            </a:pPr>
            <a:r>
              <a:rPr lang="en-US"/>
              <a:t>Linear summer </a:t>
            </a:r>
          </a:p>
        </p:txBody>
      </p:sp>
      <p:sp>
        <p:nvSpPr>
          <p:cNvPr id="21526" name="Line 24"/>
          <p:cNvSpPr>
            <a:spLocks noChangeShapeType="1"/>
          </p:cNvSpPr>
          <p:nvPr/>
        </p:nvSpPr>
        <p:spPr bwMode="auto">
          <a:xfrm>
            <a:off x="8172450" y="3716338"/>
            <a:ext cx="647700" cy="0"/>
          </a:xfrm>
          <a:prstGeom prst="line">
            <a:avLst/>
          </a:prstGeom>
          <a:noFill/>
          <a:ln w="9525">
            <a:solidFill>
              <a:schemeClr val="tx1"/>
            </a:solidFill>
            <a:round/>
            <a:headEnd/>
            <a:tailEnd type="triangle" w="med" len="med"/>
          </a:ln>
        </p:spPr>
        <p:txBody>
          <a:bodyPr/>
          <a:lstStyle/>
          <a:p>
            <a:endParaRPr lang="en-US"/>
          </a:p>
        </p:txBody>
      </p:sp>
      <p:sp>
        <p:nvSpPr>
          <p:cNvPr id="21527" name="Text Box 26"/>
          <p:cNvSpPr txBox="1">
            <a:spLocks noChangeArrowheads="1"/>
          </p:cNvSpPr>
          <p:nvPr/>
        </p:nvSpPr>
        <p:spPr bwMode="auto">
          <a:xfrm>
            <a:off x="8101013" y="3357563"/>
            <a:ext cx="1042987" cy="779462"/>
          </a:xfrm>
          <a:prstGeom prst="rect">
            <a:avLst/>
          </a:prstGeom>
          <a:noFill/>
          <a:ln w="9525">
            <a:noFill/>
            <a:miter lim="800000"/>
            <a:headEnd/>
            <a:tailEnd/>
          </a:ln>
        </p:spPr>
        <p:txBody>
          <a:bodyPr>
            <a:spAutoFit/>
          </a:bodyPr>
          <a:lstStyle/>
          <a:p>
            <a:pPr algn="ctr">
              <a:spcBef>
                <a:spcPct val="50000"/>
              </a:spcBef>
            </a:pPr>
            <a:r>
              <a:rPr lang="en-US" dirty="0"/>
              <a:t>8-QAM</a:t>
            </a:r>
          </a:p>
          <a:p>
            <a:pPr algn="ctr">
              <a:spcBef>
                <a:spcPct val="50000"/>
              </a:spcBef>
            </a:pPr>
            <a:r>
              <a:rPr lang="en-US" dirty="0"/>
              <a:t>output </a:t>
            </a:r>
          </a:p>
        </p:txBody>
      </p:sp>
      <p:sp>
        <p:nvSpPr>
          <p:cNvPr id="21528" name="Rectangle 27"/>
          <p:cNvSpPr>
            <a:spLocks noChangeArrowheads="1"/>
          </p:cNvSpPr>
          <p:nvPr/>
        </p:nvSpPr>
        <p:spPr bwMode="auto">
          <a:xfrm>
            <a:off x="2268538" y="4652963"/>
            <a:ext cx="1223962" cy="8636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29" name="Rectangle 28"/>
          <p:cNvSpPr>
            <a:spLocks noChangeArrowheads="1"/>
          </p:cNvSpPr>
          <p:nvPr/>
        </p:nvSpPr>
        <p:spPr bwMode="auto">
          <a:xfrm>
            <a:off x="755650" y="3500438"/>
            <a:ext cx="1439863" cy="431800"/>
          </a:xfrm>
          <a:prstGeom prst="rect">
            <a:avLst/>
          </a:prstGeom>
          <a:solidFill>
            <a:schemeClr val="bg1"/>
          </a:solidFill>
          <a:ln w="28575">
            <a:solidFill>
              <a:schemeClr val="tx2"/>
            </a:solidFill>
            <a:miter lim="800000"/>
            <a:headEnd/>
            <a:tailEnd/>
          </a:ln>
        </p:spPr>
        <p:txBody>
          <a:bodyPr wrap="none" anchor="ctr"/>
          <a:lstStyle/>
          <a:p>
            <a:endParaRPr lang="en-US"/>
          </a:p>
        </p:txBody>
      </p:sp>
      <p:sp>
        <p:nvSpPr>
          <p:cNvPr id="21530" name="Line 29"/>
          <p:cNvSpPr>
            <a:spLocks noChangeShapeType="1"/>
          </p:cNvSpPr>
          <p:nvPr/>
        </p:nvSpPr>
        <p:spPr bwMode="auto">
          <a:xfrm>
            <a:off x="250825" y="3716338"/>
            <a:ext cx="504825" cy="0"/>
          </a:xfrm>
          <a:prstGeom prst="line">
            <a:avLst/>
          </a:prstGeom>
          <a:noFill/>
          <a:ln w="28575">
            <a:solidFill>
              <a:schemeClr val="tx1"/>
            </a:solidFill>
            <a:round/>
            <a:headEnd/>
            <a:tailEnd type="triangle" w="med" len="med"/>
          </a:ln>
        </p:spPr>
        <p:txBody>
          <a:bodyPr/>
          <a:lstStyle/>
          <a:p>
            <a:endParaRPr lang="en-US"/>
          </a:p>
        </p:txBody>
      </p:sp>
      <p:sp>
        <p:nvSpPr>
          <p:cNvPr id="21531" name="Line 30"/>
          <p:cNvSpPr>
            <a:spLocks noChangeShapeType="1"/>
          </p:cNvSpPr>
          <p:nvPr/>
        </p:nvSpPr>
        <p:spPr bwMode="auto">
          <a:xfrm flipV="1">
            <a:off x="1476375" y="2420938"/>
            <a:ext cx="0" cy="1079500"/>
          </a:xfrm>
          <a:prstGeom prst="line">
            <a:avLst/>
          </a:prstGeom>
          <a:noFill/>
          <a:ln w="38100">
            <a:solidFill>
              <a:schemeClr val="tx1"/>
            </a:solidFill>
            <a:round/>
            <a:headEnd/>
            <a:tailEnd/>
          </a:ln>
        </p:spPr>
        <p:txBody>
          <a:bodyPr/>
          <a:lstStyle/>
          <a:p>
            <a:endParaRPr lang="en-US"/>
          </a:p>
        </p:txBody>
      </p:sp>
      <p:sp>
        <p:nvSpPr>
          <p:cNvPr id="21532" name="Line 31"/>
          <p:cNvSpPr>
            <a:spLocks noChangeShapeType="1"/>
          </p:cNvSpPr>
          <p:nvPr/>
        </p:nvSpPr>
        <p:spPr bwMode="auto">
          <a:xfrm>
            <a:off x="1476375" y="2420938"/>
            <a:ext cx="719138" cy="0"/>
          </a:xfrm>
          <a:prstGeom prst="line">
            <a:avLst/>
          </a:prstGeom>
          <a:noFill/>
          <a:ln w="38100">
            <a:solidFill>
              <a:schemeClr val="tx1"/>
            </a:solidFill>
            <a:round/>
            <a:headEnd/>
            <a:tailEnd type="triangle" w="med" len="med"/>
          </a:ln>
        </p:spPr>
        <p:txBody>
          <a:bodyPr/>
          <a:lstStyle/>
          <a:p>
            <a:endParaRPr lang="en-US"/>
          </a:p>
        </p:txBody>
      </p:sp>
      <p:sp>
        <p:nvSpPr>
          <p:cNvPr id="21533" name="Line 32"/>
          <p:cNvSpPr>
            <a:spLocks noChangeShapeType="1"/>
          </p:cNvSpPr>
          <p:nvPr/>
        </p:nvSpPr>
        <p:spPr bwMode="auto">
          <a:xfrm>
            <a:off x="971550" y="3933825"/>
            <a:ext cx="0" cy="1150938"/>
          </a:xfrm>
          <a:prstGeom prst="line">
            <a:avLst/>
          </a:prstGeom>
          <a:noFill/>
          <a:ln w="38100">
            <a:solidFill>
              <a:schemeClr val="tx1"/>
            </a:solidFill>
            <a:round/>
            <a:headEnd/>
            <a:tailEnd/>
          </a:ln>
        </p:spPr>
        <p:txBody>
          <a:bodyPr/>
          <a:lstStyle/>
          <a:p>
            <a:endParaRPr lang="en-US"/>
          </a:p>
        </p:txBody>
      </p:sp>
      <p:sp>
        <p:nvSpPr>
          <p:cNvPr id="21534" name="Line 33"/>
          <p:cNvSpPr>
            <a:spLocks noChangeShapeType="1"/>
          </p:cNvSpPr>
          <p:nvPr/>
        </p:nvSpPr>
        <p:spPr bwMode="auto">
          <a:xfrm>
            <a:off x="971550" y="5084763"/>
            <a:ext cx="1296988" cy="0"/>
          </a:xfrm>
          <a:prstGeom prst="line">
            <a:avLst/>
          </a:prstGeom>
          <a:noFill/>
          <a:ln w="38100">
            <a:solidFill>
              <a:schemeClr val="tx1"/>
            </a:solidFill>
            <a:round/>
            <a:headEnd/>
            <a:tailEnd type="triangle" w="med" len="med"/>
          </a:ln>
        </p:spPr>
        <p:txBody>
          <a:bodyPr/>
          <a:lstStyle/>
          <a:p>
            <a:endParaRPr lang="en-US"/>
          </a:p>
        </p:txBody>
      </p:sp>
      <p:sp>
        <p:nvSpPr>
          <p:cNvPr id="21535" name="Line 34"/>
          <p:cNvSpPr>
            <a:spLocks noChangeShapeType="1"/>
          </p:cNvSpPr>
          <p:nvPr/>
        </p:nvSpPr>
        <p:spPr bwMode="auto">
          <a:xfrm flipV="1">
            <a:off x="2771775" y="2924175"/>
            <a:ext cx="0" cy="792163"/>
          </a:xfrm>
          <a:prstGeom prst="line">
            <a:avLst/>
          </a:prstGeom>
          <a:noFill/>
          <a:ln w="38100">
            <a:solidFill>
              <a:schemeClr val="tx1"/>
            </a:solidFill>
            <a:round/>
            <a:headEnd/>
            <a:tailEnd type="triangle" w="med" len="med"/>
          </a:ln>
        </p:spPr>
        <p:txBody>
          <a:bodyPr/>
          <a:lstStyle/>
          <a:p>
            <a:endParaRPr lang="en-US"/>
          </a:p>
        </p:txBody>
      </p:sp>
      <p:sp>
        <p:nvSpPr>
          <p:cNvPr id="21536" name="Line 35"/>
          <p:cNvSpPr>
            <a:spLocks noChangeShapeType="1"/>
          </p:cNvSpPr>
          <p:nvPr/>
        </p:nvSpPr>
        <p:spPr bwMode="auto">
          <a:xfrm>
            <a:off x="2195513" y="3716338"/>
            <a:ext cx="576262" cy="0"/>
          </a:xfrm>
          <a:prstGeom prst="line">
            <a:avLst/>
          </a:prstGeom>
          <a:noFill/>
          <a:ln w="38100">
            <a:solidFill>
              <a:schemeClr val="tx1"/>
            </a:solidFill>
            <a:round/>
            <a:headEnd/>
            <a:tailEnd/>
          </a:ln>
        </p:spPr>
        <p:txBody>
          <a:bodyPr/>
          <a:lstStyle/>
          <a:p>
            <a:endParaRPr lang="en-US"/>
          </a:p>
        </p:txBody>
      </p:sp>
      <p:sp>
        <p:nvSpPr>
          <p:cNvPr id="21537" name="Line 36"/>
          <p:cNvSpPr>
            <a:spLocks noChangeShapeType="1"/>
          </p:cNvSpPr>
          <p:nvPr/>
        </p:nvSpPr>
        <p:spPr bwMode="auto">
          <a:xfrm>
            <a:off x="2771775" y="3716338"/>
            <a:ext cx="0" cy="936625"/>
          </a:xfrm>
          <a:prstGeom prst="line">
            <a:avLst/>
          </a:prstGeom>
          <a:noFill/>
          <a:ln w="38100">
            <a:solidFill>
              <a:schemeClr val="tx1"/>
            </a:solidFill>
            <a:round/>
            <a:headEnd/>
            <a:tailEnd/>
          </a:ln>
        </p:spPr>
        <p:txBody>
          <a:bodyPr/>
          <a:lstStyle/>
          <a:p>
            <a:endParaRPr lang="en-US"/>
          </a:p>
        </p:txBody>
      </p:sp>
      <p:sp>
        <p:nvSpPr>
          <p:cNvPr id="21538" name="Text Box 39"/>
          <p:cNvSpPr txBox="1">
            <a:spLocks noChangeArrowheads="1"/>
          </p:cNvSpPr>
          <p:nvPr/>
        </p:nvSpPr>
        <p:spPr bwMode="auto">
          <a:xfrm>
            <a:off x="3708400" y="4797425"/>
            <a:ext cx="792163" cy="336550"/>
          </a:xfrm>
          <a:prstGeom prst="rect">
            <a:avLst/>
          </a:prstGeom>
          <a:noFill/>
          <a:ln w="9525">
            <a:noFill/>
            <a:miter lim="800000"/>
            <a:headEnd/>
            <a:tailEnd/>
          </a:ln>
        </p:spPr>
        <p:txBody>
          <a:bodyPr>
            <a:spAutoFit/>
          </a:bodyPr>
          <a:lstStyle/>
          <a:p>
            <a:pPr>
              <a:spcBef>
                <a:spcPct val="50000"/>
              </a:spcBef>
            </a:pPr>
            <a:r>
              <a:rPr lang="en-US" sz="1600" b="1"/>
              <a:t>PAM</a:t>
            </a:r>
          </a:p>
        </p:txBody>
      </p:sp>
      <p:sp>
        <p:nvSpPr>
          <p:cNvPr id="21539" name="Text Box 40"/>
          <p:cNvSpPr txBox="1">
            <a:spLocks noChangeArrowheads="1"/>
          </p:cNvSpPr>
          <p:nvPr/>
        </p:nvSpPr>
        <p:spPr bwMode="auto">
          <a:xfrm>
            <a:off x="3851275" y="2133600"/>
            <a:ext cx="792163" cy="336550"/>
          </a:xfrm>
          <a:prstGeom prst="rect">
            <a:avLst/>
          </a:prstGeom>
          <a:noFill/>
          <a:ln w="9525">
            <a:noFill/>
            <a:miter lim="800000"/>
            <a:headEnd/>
            <a:tailEnd/>
          </a:ln>
        </p:spPr>
        <p:txBody>
          <a:bodyPr>
            <a:spAutoFit/>
          </a:bodyPr>
          <a:lstStyle/>
          <a:p>
            <a:pPr>
              <a:spcBef>
                <a:spcPct val="50000"/>
              </a:spcBef>
            </a:pPr>
            <a:r>
              <a:rPr lang="en-US" sz="1600" b="1"/>
              <a:t>PAM</a:t>
            </a:r>
          </a:p>
        </p:txBody>
      </p:sp>
      <p:sp>
        <p:nvSpPr>
          <p:cNvPr id="21540" name="Text Box 41"/>
          <p:cNvSpPr txBox="1">
            <a:spLocks noChangeArrowheads="1"/>
          </p:cNvSpPr>
          <p:nvPr/>
        </p:nvSpPr>
        <p:spPr bwMode="auto">
          <a:xfrm>
            <a:off x="5292725" y="3068638"/>
            <a:ext cx="1150938" cy="336550"/>
          </a:xfrm>
          <a:prstGeom prst="rect">
            <a:avLst/>
          </a:prstGeom>
          <a:noFill/>
          <a:ln w="9525">
            <a:noFill/>
            <a:miter lim="800000"/>
            <a:headEnd/>
            <a:tailEnd/>
          </a:ln>
        </p:spPr>
        <p:txBody>
          <a:bodyPr>
            <a:spAutoFit/>
          </a:bodyPr>
          <a:lstStyle/>
          <a:p>
            <a:pPr algn="r">
              <a:spcBef>
                <a:spcPct val="50000"/>
              </a:spcBef>
            </a:pPr>
            <a:r>
              <a:rPr lang="en-US" sz="1600" b="1"/>
              <a:t>sin wc t</a:t>
            </a:r>
          </a:p>
        </p:txBody>
      </p:sp>
      <p:sp>
        <p:nvSpPr>
          <p:cNvPr id="21541" name="Text Box 42"/>
          <p:cNvSpPr txBox="1">
            <a:spLocks noChangeArrowheads="1"/>
          </p:cNvSpPr>
          <p:nvPr/>
        </p:nvSpPr>
        <p:spPr bwMode="auto">
          <a:xfrm>
            <a:off x="5364163" y="4365625"/>
            <a:ext cx="1150937" cy="336550"/>
          </a:xfrm>
          <a:prstGeom prst="rect">
            <a:avLst/>
          </a:prstGeom>
          <a:noFill/>
          <a:ln w="9525">
            <a:noFill/>
            <a:miter lim="800000"/>
            <a:headEnd/>
            <a:tailEnd/>
          </a:ln>
        </p:spPr>
        <p:txBody>
          <a:bodyPr>
            <a:spAutoFit/>
          </a:bodyPr>
          <a:lstStyle/>
          <a:p>
            <a:pPr algn="r">
              <a:spcBef>
                <a:spcPct val="50000"/>
              </a:spcBef>
            </a:pPr>
            <a:r>
              <a:rPr lang="en-US" sz="1600" b="1"/>
              <a:t>cos wc t</a:t>
            </a:r>
          </a:p>
        </p:txBody>
      </p:sp>
      <p:sp>
        <p:nvSpPr>
          <p:cNvPr id="21542" name="Text Box 45"/>
          <p:cNvSpPr txBox="1">
            <a:spLocks noChangeArrowheads="1"/>
          </p:cNvSpPr>
          <p:nvPr/>
        </p:nvSpPr>
        <p:spPr bwMode="auto">
          <a:xfrm>
            <a:off x="2195513" y="2133600"/>
            <a:ext cx="1296987" cy="646331"/>
          </a:xfrm>
          <a:prstGeom prst="rect">
            <a:avLst/>
          </a:prstGeom>
          <a:noFill/>
          <a:ln w="9525">
            <a:noFill/>
            <a:miter lim="800000"/>
            <a:headEnd/>
            <a:tailEnd/>
          </a:ln>
        </p:spPr>
        <p:txBody>
          <a:bodyPr>
            <a:spAutoFit/>
          </a:bodyPr>
          <a:lstStyle/>
          <a:p>
            <a:pPr>
              <a:spcBef>
                <a:spcPct val="50000"/>
              </a:spcBef>
            </a:pPr>
            <a:r>
              <a:rPr lang="en-US" dirty="0"/>
              <a:t>2 to4 level converter</a:t>
            </a:r>
          </a:p>
        </p:txBody>
      </p:sp>
      <p:sp>
        <p:nvSpPr>
          <p:cNvPr id="21543" name="Text Box 46"/>
          <p:cNvSpPr txBox="1">
            <a:spLocks noChangeArrowheads="1"/>
          </p:cNvSpPr>
          <p:nvPr/>
        </p:nvSpPr>
        <p:spPr bwMode="auto">
          <a:xfrm>
            <a:off x="2268538" y="4797425"/>
            <a:ext cx="1296987" cy="641350"/>
          </a:xfrm>
          <a:prstGeom prst="rect">
            <a:avLst/>
          </a:prstGeom>
          <a:noFill/>
          <a:ln w="9525">
            <a:noFill/>
            <a:miter lim="800000"/>
            <a:headEnd/>
            <a:tailEnd/>
          </a:ln>
        </p:spPr>
        <p:txBody>
          <a:bodyPr>
            <a:spAutoFit/>
          </a:bodyPr>
          <a:lstStyle/>
          <a:p>
            <a:pPr>
              <a:spcBef>
                <a:spcPct val="50000"/>
              </a:spcBef>
            </a:pPr>
            <a:r>
              <a:rPr lang="en-US"/>
              <a:t>2to4 level converter </a:t>
            </a:r>
          </a:p>
        </p:txBody>
      </p:sp>
      <p:sp>
        <p:nvSpPr>
          <p:cNvPr id="21544" name="Text Box 50"/>
          <p:cNvSpPr txBox="1">
            <a:spLocks noChangeArrowheads="1"/>
          </p:cNvSpPr>
          <p:nvPr/>
        </p:nvSpPr>
        <p:spPr bwMode="auto">
          <a:xfrm>
            <a:off x="2771775" y="3141663"/>
            <a:ext cx="431800" cy="366712"/>
          </a:xfrm>
          <a:prstGeom prst="rect">
            <a:avLst/>
          </a:prstGeom>
          <a:noFill/>
          <a:ln w="9525">
            <a:noFill/>
            <a:miter lim="800000"/>
            <a:headEnd/>
            <a:tailEnd/>
          </a:ln>
        </p:spPr>
        <p:txBody>
          <a:bodyPr>
            <a:spAutoFit/>
          </a:bodyPr>
          <a:lstStyle/>
          <a:p>
            <a:pPr>
              <a:spcBef>
                <a:spcPct val="50000"/>
              </a:spcBef>
            </a:pPr>
            <a:r>
              <a:rPr lang="en-US"/>
              <a:t>C</a:t>
            </a:r>
          </a:p>
        </p:txBody>
      </p:sp>
      <p:sp>
        <p:nvSpPr>
          <p:cNvPr id="21545" name="Line 51"/>
          <p:cNvSpPr>
            <a:spLocks noChangeShapeType="1"/>
          </p:cNvSpPr>
          <p:nvPr/>
        </p:nvSpPr>
        <p:spPr bwMode="auto">
          <a:xfrm>
            <a:off x="1187450" y="3500438"/>
            <a:ext cx="0" cy="433387"/>
          </a:xfrm>
          <a:prstGeom prst="line">
            <a:avLst/>
          </a:prstGeom>
          <a:noFill/>
          <a:ln w="9525">
            <a:solidFill>
              <a:schemeClr val="tx1"/>
            </a:solidFill>
            <a:round/>
            <a:headEnd/>
            <a:tailEnd/>
          </a:ln>
        </p:spPr>
        <p:txBody>
          <a:bodyPr/>
          <a:lstStyle/>
          <a:p>
            <a:endParaRPr lang="en-US"/>
          </a:p>
        </p:txBody>
      </p:sp>
      <p:sp>
        <p:nvSpPr>
          <p:cNvPr id="21546" name="Line 52"/>
          <p:cNvSpPr>
            <a:spLocks noChangeShapeType="1"/>
          </p:cNvSpPr>
          <p:nvPr/>
        </p:nvSpPr>
        <p:spPr bwMode="auto">
          <a:xfrm>
            <a:off x="1692275" y="3500438"/>
            <a:ext cx="0" cy="433387"/>
          </a:xfrm>
          <a:prstGeom prst="line">
            <a:avLst/>
          </a:prstGeom>
          <a:noFill/>
          <a:ln w="9525">
            <a:solidFill>
              <a:schemeClr val="tx1"/>
            </a:solidFill>
            <a:round/>
            <a:headEnd/>
            <a:tailEnd/>
          </a:ln>
        </p:spPr>
        <p:txBody>
          <a:bodyPr/>
          <a:lstStyle/>
          <a:p>
            <a:endParaRPr lang="en-US"/>
          </a:p>
        </p:txBody>
      </p:sp>
      <p:sp>
        <p:nvSpPr>
          <p:cNvPr id="21547" name="Text Box 53"/>
          <p:cNvSpPr txBox="1">
            <a:spLocks noChangeArrowheads="1"/>
          </p:cNvSpPr>
          <p:nvPr/>
        </p:nvSpPr>
        <p:spPr bwMode="auto">
          <a:xfrm>
            <a:off x="827088" y="3573463"/>
            <a:ext cx="1368425" cy="366712"/>
          </a:xfrm>
          <a:prstGeom prst="rect">
            <a:avLst/>
          </a:prstGeom>
          <a:noFill/>
          <a:ln w="9525">
            <a:noFill/>
            <a:miter lim="800000"/>
            <a:headEnd/>
            <a:tailEnd/>
          </a:ln>
        </p:spPr>
        <p:txBody>
          <a:bodyPr>
            <a:spAutoFit/>
          </a:bodyPr>
          <a:lstStyle/>
          <a:p>
            <a:pPr>
              <a:spcBef>
                <a:spcPct val="50000"/>
              </a:spcBef>
            </a:pPr>
            <a:r>
              <a:rPr lang="en-US" dirty="0"/>
              <a:t>Q      I       C </a:t>
            </a:r>
          </a:p>
        </p:txBody>
      </p:sp>
      <p:sp>
        <p:nvSpPr>
          <p:cNvPr id="21548" name="Text Box 54"/>
          <p:cNvSpPr txBox="1">
            <a:spLocks noChangeArrowheads="1"/>
          </p:cNvSpPr>
          <p:nvPr/>
        </p:nvSpPr>
        <p:spPr bwMode="auto">
          <a:xfrm>
            <a:off x="827088" y="5157788"/>
            <a:ext cx="13684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Q-channel </a:t>
            </a:r>
          </a:p>
        </p:txBody>
      </p:sp>
      <p:sp>
        <p:nvSpPr>
          <p:cNvPr id="21549" name="Text Box 55"/>
          <p:cNvSpPr txBox="1">
            <a:spLocks noChangeArrowheads="1"/>
          </p:cNvSpPr>
          <p:nvPr/>
        </p:nvSpPr>
        <p:spPr bwMode="auto">
          <a:xfrm>
            <a:off x="1403350" y="2852738"/>
            <a:ext cx="1368425" cy="366712"/>
          </a:xfrm>
          <a:prstGeom prst="rect">
            <a:avLst/>
          </a:prstGeom>
          <a:noFill/>
          <a:ln w="9525">
            <a:noFill/>
            <a:miter lim="800000"/>
            <a:headEnd/>
            <a:tailEnd/>
          </a:ln>
        </p:spPr>
        <p:txBody>
          <a:bodyPr>
            <a:spAutoFit/>
          </a:bodyPr>
          <a:lstStyle/>
          <a:p>
            <a:pPr>
              <a:spcBef>
                <a:spcPct val="50000"/>
              </a:spcBef>
            </a:pPr>
            <a:r>
              <a:rPr lang="en-US">
                <a:solidFill>
                  <a:srgbClr val="FF0000"/>
                </a:solidFill>
                <a:latin typeface="Comic Sans MS" pitchFamily="66" charset="0"/>
              </a:rPr>
              <a:t>I-channel </a:t>
            </a:r>
          </a:p>
        </p:txBody>
      </p:sp>
      <p:sp>
        <p:nvSpPr>
          <p:cNvPr id="21550" name="Text Box 56"/>
          <p:cNvSpPr txBox="1">
            <a:spLocks noChangeArrowheads="1"/>
          </p:cNvSpPr>
          <p:nvPr/>
        </p:nvSpPr>
        <p:spPr bwMode="auto">
          <a:xfrm>
            <a:off x="2159794" y="3307612"/>
            <a:ext cx="610393" cy="369332"/>
          </a:xfrm>
          <a:prstGeom prst="rect">
            <a:avLst/>
          </a:prstGeom>
          <a:noFill/>
          <a:ln w="9525">
            <a:noFill/>
            <a:miter lim="800000"/>
            <a:headEnd/>
            <a:tailEnd/>
          </a:ln>
        </p:spPr>
        <p:txBody>
          <a:bodyPr wrap="square">
            <a:spAutoFit/>
          </a:bodyPr>
          <a:lstStyle/>
          <a:p>
            <a:pPr>
              <a:spcBef>
                <a:spcPct val="50000"/>
              </a:spcBef>
            </a:pPr>
            <a:r>
              <a:rPr lang="en-US" sz="1600" b="1" dirty="0"/>
              <a:t>f</a:t>
            </a:r>
            <a:r>
              <a:rPr lang="en-US" sz="1200" b="1" dirty="0"/>
              <a:t>b</a:t>
            </a:r>
            <a:r>
              <a:rPr lang="en-US" sz="1600" b="1" dirty="0"/>
              <a:t>/3</a:t>
            </a:r>
            <a:r>
              <a:rPr lang="en-US" dirty="0"/>
              <a:t> </a:t>
            </a:r>
          </a:p>
        </p:txBody>
      </p:sp>
      <p:sp>
        <p:nvSpPr>
          <p:cNvPr id="21551" name="Text Box 57"/>
          <p:cNvSpPr txBox="1">
            <a:spLocks noChangeArrowheads="1"/>
          </p:cNvSpPr>
          <p:nvPr/>
        </p:nvSpPr>
        <p:spPr bwMode="auto">
          <a:xfrm>
            <a:off x="1116013" y="4724400"/>
            <a:ext cx="720725" cy="366713"/>
          </a:xfrm>
          <a:prstGeom prst="rect">
            <a:avLst/>
          </a:prstGeom>
          <a:noFill/>
          <a:ln w="9525">
            <a:noFill/>
            <a:miter lim="800000"/>
            <a:headEnd/>
            <a:tailEnd/>
          </a:ln>
        </p:spPr>
        <p:txBody>
          <a:bodyPr>
            <a:spAutoFit/>
          </a:bodyPr>
          <a:lstStyle/>
          <a:p>
            <a:pPr>
              <a:spcBef>
                <a:spcPct val="50000"/>
              </a:spcBef>
            </a:pPr>
            <a:r>
              <a:rPr lang="en-US" sz="1400" b="1" dirty="0"/>
              <a:t>fb</a:t>
            </a:r>
            <a:r>
              <a:rPr lang="en-US" dirty="0"/>
              <a:t>/3 </a:t>
            </a:r>
          </a:p>
        </p:txBody>
      </p:sp>
      <p:sp>
        <p:nvSpPr>
          <p:cNvPr id="21552" name="Text Box 58"/>
          <p:cNvSpPr txBox="1">
            <a:spLocks noChangeArrowheads="1"/>
          </p:cNvSpPr>
          <p:nvPr/>
        </p:nvSpPr>
        <p:spPr bwMode="auto">
          <a:xfrm>
            <a:off x="1403350" y="1989138"/>
            <a:ext cx="720725" cy="366712"/>
          </a:xfrm>
          <a:prstGeom prst="rect">
            <a:avLst/>
          </a:prstGeom>
          <a:noFill/>
          <a:ln w="9525">
            <a:noFill/>
            <a:miter lim="800000"/>
            <a:headEnd/>
            <a:tailEnd/>
          </a:ln>
        </p:spPr>
        <p:txBody>
          <a:bodyPr>
            <a:spAutoFit/>
          </a:bodyPr>
          <a:lstStyle/>
          <a:p>
            <a:pPr>
              <a:spcBef>
                <a:spcPct val="50000"/>
              </a:spcBef>
            </a:pPr>
            <a:r>
              <a:rPr lang="en-US" sz="1400" b="1" dirty="0"/>
              <a:t>fb</a:t>
            </a:r>
            <a:r>
              <a:rPr lang="en-US" dirty="0"/>
              <a:t>/3 </a:t>
            </a:r>
          </a:p>
        </p:txBody>
      </p:sp>
      <p:sp>
        <p:nvSpPr>
          <p:cNvPr id="21553" name="Text Box 59"/>
          <p:cNvSpPr txBox="1">
            <a:spLocks noChangeArrowheads="1"/>
          </p:cNvSpPr>
          <p:nvPr/>
        </p:nvSpPr>
        <p:spPr bwMode="auto">
          <a:xfrm>
            <a:off x="0" y="3068638"/>
            <a:ext cx="755650" cy="641350"/>
          </a:xfrm>
          <a:prstGeom prst="rect">
            <a:avLst/>
          </a:prstGeom>
          <a:noFill/>
          <a:ln w="9525">
            <a:noFill/>
            <a:miter lim="800000"/>
            <a:headEnd/>
            <a:tailEnd/>
          </a:ln>
        </p:spPr>
        <p:txBody>
          <a:bodyPr>
            <a:spAutoFit/>
          </a:bodyPr>
          <a:lstStyle/>
          <a:p>
            <a:pPr algn="ctr">
              <a:spcBef>
                <a:spcPct val="50000"/>
              </a:spcBef>
            </a:pPr>
            <a:r>
              <a:rPr lang="en-US" dirty="0"/>
              <a:t>Input f</a:t>
            </a:r>
            <a:r>
              <a:rPr lang="en-US" sz="1400" b="1" dirty="0"/>
              <a:t>b</a:t>
            </a:r>
            <a:r>
              <a:rPr lang="en-US" dirty="0"/>
              <a:t> </a:t>
            </a:r>
          </a:p>
        </p:txBody>
      </p:sp>
      <p:sp>
        <p:nvSpPr>
          <p:cNvPr id="21554" name="Text Box 70"/>
          <p:cNvSpPr txBox="1">
            <a:spLocks noChangeArrowheads="1"/>
          </p:cNvSpPr>
          <p:nvPr/>
        </p:nvSpPr>
        <p:spPr bwMode="auto">
          <a:xfrm>
            <a:off x="323850" y="549275"/>
            <a:ext cx="1800225" cy="366713"/>
          </a:xfrm>
          <a:prstGeom prst="rect">
            <a:avLst/>
          </a:prstGeom>
          <a:noFill/>
          <a:ln w="9525">
            <a:noFill/>
            <a:miter lim="800000"/>
            <a:headEnd/>
            <a:tailEnd/>
          </a:ln>
        </p:spPr>
        <p:txBody>
          <a:bodyPr>
            <a:spAutoFit/>
          </a:bodyPr>
          <a:lstStyle/>
          <a:p>
            <a:pPr>
              <a:spcBef>
                <a:spcPct val="50000"/>
              </a:spcBef>
            </a:pPr>
            <a:endParaRPr lang="en-US"/>
          </a:p>
        </p:txBody>
      </p:sp>
      <p:sp>
        <p:nvSpPr>
          <p:cNvPr id="21555" name="Text Box 73"/>
          <p:cNvSpPr txBox="1">
            <a:spLocks noChangeArrowheads="1"/>
          </p:cNvSpPr>
          <p:nvPr/>
        </p:nvSpPr>
        <p:spPr bwMode="auto">
          <a:xfrm>
            <a:off x="1187449" y="195264"/>
            <a:ext cx="3455989" cy="461665"/>
          </a:xfrm>
          <a:prstGeom prst="rect">
            <a:avLst/>
          </a:prstGeom>
          <a:noFill/>
          <a:ln w="9525">
            <a:noFill/>
            <a:miter lim="800000"/>
            <a:headEnd/>
            <a:tailEnd/>
          </a:ln>
        </p:spPr>
        <p:txBody>
          <a:bodyPr wrap="square">
            <a:spAutoFit/>
          </a:bodyPr>
          <a:lstStyle/>
          <a:p>
            <a:pPr algn="ctr" rtl="0">
              <a:spcBef>
                <a:spcPct val="50000"/>
              </a:spcBef>
            </a:pPr>
            <a:r>
              <a:rPr lang="en-US" sz="2400" b="1" dirty="0">
                <a:solidFill>
                  <a:srgbClr val="0000FF"/>
                </a:solidFill>
                <a:latin typeface="Tahoma" pitchFamily="34" charset="0"/>
                <a:ea typeface="Tahoma" pitchFamily="34" charset="0"/>
                <a:cs typeface="Tahoma" pitchFamily="34" charset="0"/>
              </a:rPr>
              <a:t>8-QAM modulator </a:t>
            </a:r>
          </a:p>
        </p:txBody>
      </p:sp>
      <p:sp>
        <p:nvSpPr>
          <p:cNvPr id="21556" name="Oval 74"/>
          <p:cNvSpPr>
            <a:spLocks noChangeArrowheads="1"/>
          </p:cNvSpPr>
          <p:nvPr/>
        </p:nvSpPr>
        <p:spPr bwMode="auto">
          <a:xfrm>
            <a:off x="2555875" y="4005263"/>
            <a:ext cx="431800" cy="360362"/>
          </a:xfrm>
          <a:prstGeom prst="ellipse">
            <a:avLst/>
          </a:prstGeom>
          <a:solidFill>
            <a:schemeClr val="bg1"/>
          </a:solidFill>
          <a:ln w="19050">
            <a:solidFill>
              <a:schemeClr val="tx1"/>
            </a:solidFill>
            <a:round/>
            <a:headEnd/>
            <a:tailEnd/>
          </a:ln>
        </p:spPr>
        <p:txBody>
          <a:bodyPr wrap="none" anchor="ctr"/>
          <a:lstStyle/>
          <a:p>
            <a:endParaRPr lang="en-US"/>
          </a:p>
        </p:txBody>
      </p:sp>
      <p:sp>
        <p:nvSpPr>
          <p:cNvPr id="21557" name="Freeform 75"/>
          <p:cNvSpPr>
            <a:spLocks/>
          </p:cNvSpPr>
          <p:nvPr/>
        </p:nvSpPr>
        <p:spPr bwMode="auto">
          <a:xfrm>
            <a:off x="2987675" y="4149725"/>
            <a:ext cx="863600" cy="2016125"/>
          </a:xfrm>
          <a:custGeom>
            <a:avLst/>
            <a:gdLst>
              <a:gd name="T0" fmla="*/ 0 w 544"/>
              <a:gd name="T1" fmla="*/ 2147483647 h 1134"/>
              <a:gd name="T2" fmla="*/ 2147483647 w 544"/>
              <a:gd name="T3" fmla="*/ 2147483647 h 1134"/>
              <a:gd name="T4" fmla="*/ 2147483647 w 544"/>
              <a:gd name="T5" fmla="*/ 2147483647 h 1134"/>
              <a:gd name="T6" fmla="*/ 0 60000 65536"/>
              <a:gd name="T7" fmla="*/ 0 60000 65536"/>
              <a:gd name="T8" fmla="*/ 0 60000 65536"/>
              <a:gd name="T9" fmla="*/ 0 w 544"/>
              <a:gd name="T10" fmla="*/ 0 h 1134"/>
              <a:gd name="T11" fmla="*/ 544 w 544"/>
              <a:gd name="T12" fmla="*/ 1134 h 1134"/>
            </a:gdLst>
            <a:ahLst/>
            <a:cxnLst>
              <a:cxn ang="T6">
                <a:pos x="T0" y="T1"/>
              </a:cxn>
              <a:cxn ang="T7">
                <a:pos x="T2" y="T3"/>
              </a:cxn>
              <a:cxn ang="T8">
                <a:pos x="T4" y="T5"/>
              </a:cxn>
            </a:cxnLst>
            <a:rect l="T9" t="T10" r="T11" b="T12"/>
            <a:pathLst>
              <a:path w="544" h="1134">
                <a:moveTo>
                  <a:pt x="0" y="45"/>
                </a:moveTo>
                <a:cubicBezTo>
                  <a:pt x="136" y="22"/>
                  <a:pt x="272" y="0"/>
                  <a:pt x="363" y="181"/>
                </a:cubicBezTo>
                <a:cubicBezTo>
                  <a:pt x="454" y="362"/>
                  <a:pt x="514" y="975"/>
                  <a:pt x="544" y="1134"/>
                </a:cubicBezTo>
              </a:path>
            </a:pathLst>
          </a:custGeom>
          <a:noFill/>
          <a:ln w="9525">
            <a:solidFill>
              <a:schemeClr val="tx1"/>
            </a:solidFill>
            <a:round/>
            <a:headEnd/>
            <a:tailEnd type="triangle" w="med" len="med"/>
          </a:ln>
        </p:spPr>
        <p:txBody>
          <a:bodyPr/>
          <a:lstStyle/>
          <a:p>
            <a:endParaRPr lang="en-US"/>
          </a:p>
        </p:txBody>
      </p:sp>
      <p:sp>
        <p:nvSpPr>
          <p:cNvPr id="21558" name="Text Box 76"/>
          <p:cNvSpPr txBox="1">
            <a:spLocks noChangeArrowheads="1"/>
          </p:cNvSpPr>
          <p:nvPr/>
        </p:nvSpPr>
        <p:spPr bwMode="auto">
          <a:xfrm>
            <a:off x="4067174" y="6027737"/>
            <a:ext cx="3170238" cy="641350"/>
          </a:xfrm>
          <a:prstGeom prst="rect">
            <a:avLst/>
          </a:prstGeom>
          <a:noFill/>
          <a:ln w="9525">
            <a:noFill/>
            <a:miter lim="800000"/>
            <a:headEnd/>
            <a:tailEnd/>
          </a:ln>
        </p:spPr>
        <p:txBody>
          <a:bodyPr wrap="square">
            <a:spAutoFit/>
          </a:bodyPr>
          <a:lstStyle/>
          <a:p>
            <a:pPr algn="ctr">
              <a:spcBef>
                <a:spcPct val="50000"/>
              </a:spcBef>
            </a:pPr>
            <a:r>
              <a:rPr lang="en-US" dirty="0">
                <a:solidFill>
                  <a:srgbClr val="0000FF"/>
                </a:solidFill>
              </a:rPr>
              <a:t>Adding an inverter to 8-QAM transmitter makes it an 8-PSK </a:t>
            </a:r>
          </a:p>
        </p:txBody>
      </p:sp>
      <p:sp>
        <p:nvSpPr>
          <p:cNvPr id="21559" name="Line 77"/>
          <p:cNvSpPr>
            <a:spLocks noChangeShapeType="1"/>
          </p:cNvSpPr>
          <p:nvPr/>
        </p:nvSpPr>
        <p:spPr bwMode="auto">
          <a:xfrm>
            <a:off x="2771775" y="4005263"/>
            <a:ext cx="0" cy="360362"/>
          </a:xfrm>
          <a:prstGeom prst="line">
            <a:avLst/>
          </a:prstGeom>
          <a:noFill/>
          <a:ln w="28575">
            <a:solidFill>
              <a:schemeClr val="tx1"/>
            </a:solidFill>
            <a:round/>
            <a:headEnd/>
            <a:tailEnd/>
          </a:ln>
        </p:spPr>
        <p:txBody>
          <a:bodyPr/>
          <a:lstStyle/>
          <a:p>
            <a:endParaRPr lang="en-US"/>
          </a:p>
        </p:txBody>
      </p:sp>
      <p:sp>
        <p:nvSpPr>
          <p:cNvPr id="57" name="Rectangle 56"/>
          <p:cNvSpPr/>
          <p:nvPr/>
        </p:nvSpPr>
        <p:spPr>
          <a:xfrm>
            <a:off x="250825" y="794688"/>
            <a:ext cx="4537075" cy="1015663"/>
          </a:xfrm>
          <a:prstGeom prst="rect">
            <a:avLst/>
          </a:prstGeom>
        </p:spPr>
        <p:txBody>
          <a:bodyPr wrap="square">
            <a:spAutoFit/>
          </a:bodyPr>
          <a:lstStyle/>
          <a:p>
            <a:pPr rtl="0"/>
            <a:r>
              <a:rPr lang="en-US" sz="2000" dirty="0">
                <a:latin typeface="Comic Sans MS" pitchFamily="66" charset="0"/>
              </a:rPr>
              <a:t>I &amp; Q bits determine the polarity of the QAM signal &amp; the C channel determines the magnitude.</a:t>
            </a:r>
            <a:endParaRPr lang="en-US" sz="2000" dirty="0"/>
          </a:p>
        </p:txBody>
      </p:sp>
      <p:pic>
        <p:nvPicPr>
          <p:cNvPr id="2" name="Picture 1">
            <a:extLst>
              <a:ext uri="{FF2B5EF4-FFF2-40B4-BE49-F238E27FC236}">
                <a16:creationId xmlns:a16="http://schemas.microsoft.com/office/drawing/2014/main" id="{D2C7E322-89B0-4C38-819F-915D4C7F25BF}"/>
              </a:ext>
            </a:extLst>
          </p:cNvPr>
          <p:cNvPicPr>
            <a:picLocks noChangeAspect="1"/>
          </p:cNvPicPr>
          <p:nvPr/>
        </p:nvPicPr>
        <p:blipFill>
          <a:blip r:embed="rId2"/>
          <a:stretch>
            <a:fillRect/>
          </a:stretch>
        </p:blipFill>
        <p:spPr>
          <a:xfrm>
            <a:off x="5022619" y="263382"/>
            <a:ext cx="3680457" cy="1732106"/>
          </a:xfrm>
          <a:prstGeom prst="rect">
            <a:avLst/>
          </a:prstGeom>
        </p:spPr>
      </p:pic>
      <p:sp>
        <p:nvSpPr>
          <p:cNvPr id="3" name="Rectangle 2">
            <a:extLst>
              <a:ext uri="{FF2B5EF4-FFF2-40B4-BE49-F238E27FC236}">
                <a16:creationId xmlns:a16="http://schemas.microsoft.com/office/drawing/2014/main" id="{862BAE28-1999-437E-BC3B-55B219C43E7B}"/>
              </a:ext>
            </a:extLst>
          </p:cNvPr>
          <p:cNvSpPr/>
          <p:nvPr/>
        </p:nvSpPr>
        <p:spPr>
          <a:xfrm>
            <a:off x="184298" y="6006878"/>
            <a:ext cx="3882876" cy="584775"/>
          </a:xfrm>
          <a:prstGeom prst="rect">
            <a:avLst/>
          </a:prstGeom>
        </p:spPr>
        <p:txBody>
          <a:bodyPr wrap="square">
            <a:spAutoFit/>
          </a:bodyPr>
          <a:lstStyle/>
          <a:p>
            <a:pPr>
              <a:spcBef>
                <a:spcPct val="50000"/>
              </a:spcBef>
            </a:pPr>
            <a:r>
              <a:rPr lang="en-US" sz="1600" dirty="0">
                <a:latin typeface="Tahoma" pitchFamily="34" charset="0"/>
                <a:ea typeface="Tahoma" pitchFamily="34" charset="0"/>
                <a:cs typeface="Tahoma" pitchFamily="34" charset="0"/>
              </a:rPr>
              <a:t>Fig. 8 –QAM Tx is so similar to the       8-PSK Tx except the inverter is removed. </a:t>
            </a:r>
          </a:p>
        </p:txBody>
      </p:sp>
      <p:pic>
        <p:nvPicPr>
          <p:cNvPr id="4" name="Picture 3">
            <a:extLst>
              <a:ext uri="{FF2B5EF4-FFF2-40B4-BE49-F238E27FC236}">
                <a16:creationId xmlns:a16="http://schemas.microsoft.com/office/drawing/2014/main" id="{C162A84E-7A5D-42E9-B421-2EFFE7F1F5DE}"/>
              </a:ext>
            </a:extLst>
          </p:cNvPr>
          <p:cNvPicPr>
            <a:picLocks noChangeAspect="1"/>
          </p:cNvPicPr>
          <p:nvPr/>
        </p:nvPicPr>
        <p:blipFill>
          <a:blip r:embed="rId3"/>
          <a:stretch>
            <a:fillRect/>
          </a:stretch>
        </p:blipFill>
        <p:spPr>
          <a:xfrm>
            <a:off x="7050563" y="5335764"/>
            <a:ext cx="1824531" cy="1055334"/>
          </a:xfrm>
          <a:prstGeom prst="rect">
            <a:avLst/>
          </a:prstGeom>
        </p:spPr>
      </p:pic>
      <p:sp>
        <p:nvSpPr>
          <p:cNvPr id="5" name="Slide Number Placeholder 4">
            <a:extLst>
              <a:ext uri="{FF2B5EF4-FFF2-40B4-BE49-F238E27FC236}">
                <a16:creationId xmlns:a16="http://schemas.microsoft.com/office/drawing/2014/main" id="{EC20897D-1C1A-441D-ACFF-EF53E7327E75}"/>
              </a:ext>
            </a:extLst>
          </p:cNvPr>
          <p:cNvSpPr>
            <a:spLocks noGrp="1"/>
          </p:cNvSpPr>
          <p:nvPr>
            <p:ph type="sldNum" sz="quarter" idx="12"/>
          </p:nvPr>
        </p:nvSpPr>
        <p:spPr/>
        <p:txBody>
          <a:bodyPr/>
          <a:lstStyle/>
          <a:p>
            <a:fld id="{B0D5A9A6-B89F-4EA0-AC06-CD245DF48C16}" type="slidenum">
              <a:rPr lang="en-US" smtClean="0"/>
              <a:pPr/>
              <a:t>40</a:t>
            </a:fld>
            <a:endParaRPr lang="en-US"/>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539750" y="620713"/>
            <a:ext cx="7488238" cy="366712"/>
          </a:xfrm>
          <a:prstGeom prst="rect">
            <a:avLst/>
          </a:prstGeom>
          <a:noFill/>
          <a:ln w="9525">
            <a:noFill/>
            <a:miter lim="800000"/>
            <a:headEnd/>
            <a:tailEnd/>
          </a:ln>
        </p:spPr>
        <p:txBody>
          <a:bodyPr>
            <a:spAutoFit/>
          </a:bodyPr>
          <a:lstStyle/>
          <a:p>
            <a:pPr>
              <a:spcBef>
                <a:spcPct val="50000"/>
              </a:spcBef>
            </a:pPr>
            <a:endParaRPr lang="en-US"/>
          </a:p>
        </p:txBody>
      </p:sp>
      <p:sp>
        <p:nvSpPr>
          <p:cNvPr id="22531" name="Text Box 5"/>
          <p:cNvSpPr txBox="1">
            <a:spLocks noChangeArrowheads="1"/>
          </p:cNvSpPr>
          <p:nvPr/>
        </p:nvSpPr>
        <p:spPr bwMode="auto">
          <a:xfrm>
            <a:off x="250824" y="260350"/>
            <a:ext cx="8740776" cy="3016210"/>
          </a:xfrm>
          <a:prstGeom prst="rect">
            <a:avLst/>
          </a:prstGeom>
          <a:noFill/>
          <a:ln w="9525">
            <a:noFill/>
            <a:miter lim="800000"/>
            <a:headEnd/>
            <a:tailEnd/>
          </a:ln>
        </p:spPr>
        <p:txBody>
          <a:bodyPr wrap="square">
            <a:spAutoFit/>
          </a:bodyPr>
          <a:lstStyle/>
          <a:p>
            <a:pPr rtl="0">
              <a:spcBef>
                <a:spcPct val="50000"/>
              </a:spcBef>
            </a:pPr>
            <a:r>
              <a:rPr lang="en-US" sz="2000" dirty="0">
                <a:latin typeface="Tahoma" pitchFamily="34" charset="0"/>
                <a:ea typeface="Tahoma" pitchFamily="34" charset="0"/>
                <a:cs typeface="Tahoma" pitchFamily="34" charset="0"/>
              </a:rPr>
              <a:t>B.W of 8-QAM = B.W of 8-PSK =f</a:t>
            </a:r>
            <a:r>
              <a:rPr lang="en-US" sz="1600" b="1" dirty="0">
                <a:latin typeface="Tahoma" pitchFamily="34" charset="0"/>
                <a:ea typeface="Tahoma" pitchFamily="34" charset="0"/>
                <a:cs typeface="Tahoma" pitchFamily="34" charset="0"/>
              </a:rPr>
              <a:t>b</a:t>
            </a:r>
            <a:r>
              <a:rPr lang="en-US" sz="2000" dirty="0">
                <a:latin typeface="Tahoma" pitchFamily="34" charset="0"/>
                <a:ea typeface="Tahoma" pitchFamily="34" charset="0"/>
                <a:cs typeface="Tahoma" pitchFamily="34" charset="0"/>
              </a:rPr>
              <a:t>/3 .</a:t>
            </a:r>
          </a:p>
          <a:p>
            <a:pPr rtl="0">
              <a:spcBef>
                <a:spcPct val="50000"/>
              </a:spcBef>
            </a:pPr>
            <a:r>
              <a:rPr lang="en-US" sz="2000" dirty="0">
                <a:latin typeface="Tahoma" pitchFamily="34" charset="0"/>
                <a:ea typeface="Tahoma" pitchFamily="34" charset="0"/>
                <a:cs typeface="Tahoma" pitchFamily="34" charset="0"/>
              </a:rPr>
              <a:t>Also    16-QAM …</a:t>
            </a:r>
          </a:p>
          <a:p>
            <a:pPr rtl="0">
              <a:spcBef>
                <a:spcPct val="50000"/>
              </a:spcBef>
            </a:pPr>
            <a:r>
              <a:rPr lang="en-US" sz="2000" b="1" dirty="0">
                <a:latin typeface="Tahoma" pitchFamily="34" charset="0"/>
                <a:ea typeface="Tahoma" pitchFamily="34" charset="0"/>
                <a:cs typeface="Tahoma" pitchFamily="34" charset="0"/>
              </a:rPr>
              <a:t>What about 16-PSK?</a:t>
            </a:r>
          </a:p>
          <a:p>
            <a:pPr marL="285750" indent="-285750" rtl="0">
              <a:spcBef>
                <a:spcPct val="50000"/>
              </a:spcBef>
              <a:buFont typeface="Wingdings" panose="05000000000000000000" pitchFamily="2" charset="2"/>
              <a:buChar char="§"/>
            </a:pPr>
            <a:r>
              <a:rPr lang="en-US" sz="2000" dirty="0">
                <a:latin typeface="Tahoma" pitchFamily="34" charset="0"/>
                <a:ea typeface="Tahoma" pitchFamily="34" charset="0"/>
                <a:cs typeface="Tahoma" pitchFamily="34" charset="0"/>
              </a:rPr>
              <a:t>I &amp; Q bits determine the polarity of the PAM signal at the output of the 2-to-4 level converter, C channel determines the magnitude.</a:t>
            </a:r>
          </a:p>
          <a:p>
            <a:pPr marL="285750" indent="-285750" rtl="0">
              <a:spcBef>
                <a:spcPct val="50000"/>
              </a:spcBef>
              <a:buFont typeface="Wingdings" panose="05000000000000000000" pitchFamily="2" charset="2"/>
              <a:buChar char="§"/>
            </a:pPr>
            <a:r>
              <a:rPr lang="en-US" sz="2000" dirty="0">
                <a:latin typeface="Tahoma" pitchFamily="34" charset="0"/>
                <a:ea typeface="Tahoma" pitchFamily="34" charset="0"/>
                <a:cs typeface="Tahoma" pitchFamily="34" charset="0"/>
              </a:rPr>
              <a:t>The minimum B.W. required for 8-QAM is fb/3 (same as 8-PSK ).</a:t>
            </a:r>
          </a:p>
          <a:p>
            <a:pPr rtl="0">
              <a:spcBef>
                <a:spcPct val="50000"/>
              </a:spcBef>
            </a:pPr>
            <a:r>
              <a:rPr lang="en-US" sz="2000" dirty="0">
                <a:latin typeface="Tahoma" pitchFamily="34" charset="0"/>
                <a:ea typeface="Tahoma" pitchFamily="34" charset="0"/>
                <a:cs typeface="Tahoma" pitchFamily="34" charset="0"/>
              </a:rPr>
              <a:t>  </a:t>
            </a:r>
          </a:p>
        </p:txBody>
      </p:sp>
      <p:sp>
        <p:nvSpPr>
          <p:cNvPr id="22532" name="Line 42"/>
          <p:cNvSpPr>
            <a:spLocks noChangeShapeType="1"/>
          </p:cNvSpPr>
          <p:nvPr/>
        </p:nvSpPr>
        <p:spPr bwMode="auto">
          <a:xfrm>
            <a:off x="4211638" y="3683000"/>
            <a:ext cx="0" cy="3097213"/>
          </a:xfrm>
          <a:prstGeom prst="line">
            <a:avLst/>
          </a:prstGeom>
          <a:noFill/>
          <a:ln w="9525">
            <a:solidFill>
              <a:schemeClr val="tx1"/>
            </a:solidFill>
            <a:round/>
            <a:headEnd/>
            <a:tailEnd/>
          </a:ln>
        </p:spPr>
        <p:txBody>
          <a:bodyPr/>
          <a:lstStyle/>
          <a:p>
            <a:endParaRPr lang="en-US"/>
          </a:p>
        </p:txBody>
      </p:sp>
      <p:sp>
        <p:nvSpPr>
          <p:cNvPr id="22533" name="Line 43"/>
          <p:cNvSpPr>
            <a:spLocks noChangeShapeType="1"/>
          </p:cNvSpPr>
          <p:nvPr/>
        </p:nvSpPr>
        <p:spPr bwMode="auto">
          <a:xfrm>
            <a:off x="1908175" y="5122863"/>
            <a:ext cx="4895850" cy="0"/>
          </a:xfrm>
          <a:prstGeom prst="line">
            <a:avLst/>
          </a:prstGeom>
          <a:noFill/>
          <a:ln w="9525">
            <a:solidFill>
              <a:schemeClr val="tx1"/>
            </a:solidFill>
            <a:round/>
            <a:headEnd/>
            <a:tailEnd/>
          </a:ln>
        </p:spPr>
        <p:txBody>
          <a:bodyPr/>
          <a:lstStyle/>
          <a:p>
            <a:endParaRPr lang="en-US"/>
          </a:p>
        </p:txBody>
      </p:sp>
      <p:sp>
        <p:nvSpPr>
          <p:cNvPr id="22534" name="Line 44"/>
          <p:cNvSpPr>
            <a:spLocks noChangeShapeType="1"/>
          </p:cNvSpPr>
          <p:nvPr/>
        </p:nvSpPr>
        <p:spPr bwMode="auto">
          <a:xfrm>
            <a:off x="2771775" y="3827463"/>
            <a:ext cx="3168650" cy="2808287"/>
          </a:xfrm>
          <a:prstGeom prst="line">
            <a:avLst/>
          </a:prstGeom>
          <a:noFill/>
          <a:ln w="9525">
            <a:solidFill>
              <a:srgbClr val="FF3300"/>
            </a:solidFill>
            <a:prstDash val="lgDashDot"/>
            <a:round/>
            <a:headEnd type="triangle" w="med" len="med"/>
            <a:tailEnd type="triangle" w="med" len="med"/>
          </a:ln>
        </p:spPr>
        <p:txBody>
          <a:bodyPr/>
          <a:lstStyle/>
          <a:p>
            <a:endParaRPr lang="en-US"/>
          </a:p>
        </p:txBody>
      </p:sp>
      <p:sp>
        <p:nvSpPr>
          <p:cNvPr id="22535" name="Line 45"/>
          <p:cNvSpPr>
            <a:spLocks noChangeShapeType="1"/>
          </p:cNvSpPr>
          <p:nvPr/>
        </p:nvSpPr>
        <p:spPr bwMode="auto">
          <a:xfrm flipH="1">
            <a:off x="2411413" y="3898900"/>
            <a:ext cx="3240087" cy="2808288"/>
          </a:xfrm>
          <a:prstGeom prst="line">
            <a:avLst/>
          </a:prstGeom>
          <a:noFill/>
          <a:ln w="9525">
            <a:solidFill>
              <a:srgbClr val="FF3300"/>
            </a:solidFill>
            <a:prstDash val="lgDashDotDot"/>
            <a:round/>
            <a:headEnd type="triangle" w="med" len="med"/>
            <a:tailEnd type="triangle" w="med" len="med"/>
          </a:ln>
        </p:spPr>
        <p:txBody>
          <a:bodyPr/>
          <a:lstStyle/>
          <a:p>
            <a:endParaRPr lang="en-US"/>
          </a:p>
        </p:txBody>
      </p:sp>
      <p:sp>
        <p:nvSpPr>
          <p:cNvPr id="22536" name="Line 46"/>
          <p:cNvSpPr>
            <a:spLocks noChangeShapeType="1"/>
          </p:cNvSpPr>
          <p:nvPr/>
        </p:nvSpPr>
        <p:spPr bwMode="auto">
          <a:xfrm>
            <a:off x="3492500" y="4475163"/>
            <a:ext cx="1366838" cy="1223962"/>
          </a:xfrm>
          <a:prstGeom prst="line">
            <a:avLst/>
          </a:prstGeom>
          <a:noFill/>
          <a:ln w="19050">
            <a:solidFill>
              <a:schemeClr val="tx1"/>
            </a:solidFill>
            <a:prstDash val="lgDash"/>
            <a:round/>
            <a:headEnd type="triangle" w="med" len="med"/>
            <a:tailEnd type="triangle" w="med" len="med"/>
          </a:ln>
        </p:spPr>
        <p:txBody>
          <a:bodyPr/>
          <a:lstStyle/>
          <a:p>
            <a:endParaRPr lang="en-US"/>
          </a:p>
        </p:txBody>
      </p:sp>
      <p:sp>
        <p:nvSpPr>
          <p:cNvPr id="22537" name="Line 47"/>
          <p:cNvSpPr>
            <a:spLocks noChangeShapeType="1"/>
          </p:cNvSpPr>
          <p:nvPr/>
        </p:nvSpPr>
        <p:spPr bwMode="auto">
          <a:xfrm flipH="1">
            <a:off x="3563938" y="4619625"/>
            <a:ext cx="1295400" cy="1079500"/>
          </a:xfrm>
          <a:prstGeom prst="line">
            <a:avLst/>
          </a:prstGeom>
          <a:noFill/>
          <a:ln w="19050">
            <a:solidFill>
              <a:schemeClr val="tx1"/>
            </a:solidFill>
            <a:prstDash val="lgDash"/>
            <a:round/>
            <a:headEnd type="triangle" w="med" len="med"/>
            <a:tailEnd type="triangle" w="med" len="med"/>
          </a:ln>
        </p:spPr>
        <p:txBody>
          <a:bodyPr/>
          <a:lstStyle/>
          <a:p>
            <a:endParaRPr lang="en-US"/>
          </a:p>
        </p:txBody>
      </p:sp>
      <p:sp>
        <p:nvSpPr>
          <p:cNvPr id="22538" name="AutoShape 48"/>
          <p:cNvSpPr>
            <a:spLocks noChangeArrowheads="1"/>
          </p:cNvSpPr>
          <p:nvPr/>
        </p:nvSpPr>
        <p:spPr bwMode="auto">
          <a:xfrm>
            <a:off x="5651500" y="3827463"/>
            <a:ext cx="73025" cy="71437"/>
          </a:xfrm>
          <a:prstGeom prst="flowChartConnector">
            <a:avLst/>
          </a:prstGeom>
          <a:solidFill>
            <a:srgbClr val="000000"/>
          </a:solidFill>
          <a:ln w="9525">
            <a:solidFill>
              <a:schemeClr val="tx1"/>
            </a:solidFill>
            <a:round/>
            <a:headEnd/>
            <a:tailEnd/>
          </a:ln>
        </p:spPr>
        <p:txBody>
          <a:bodyPr wrap="none" anchor="ctr"/>
          <a:lstStyle/>
          <a:p>
            <a:endParaRPr lang="en-US"/>
          </a:p>
        </p:txBody>
      </p:sp>
      <p:sp>
        <p:nvSpPr>
          <p:cNvPr id="22539" name="AutoShape 49"/>
          <p:cNvSpPr>
            <a:spLocks noChangeArrowheads="1"/>
          </p:cNvSpPr>
          <p:nvPr/>
        </p:nvSpPr>
        <p:spPr bwMode="auto">
          <a:xfrm>
            <a:off x="2700338" y="3754438"/>
            <a:ext cx="73025" cy="71437"/>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2540" name="AutoShape 50"/>
          <p:cNvSpPr>
            <a:spLocks noChangeArrowheads="1"/>
          </p:cNvSpPr>
          <p:nvPr/>
        </p:nvSpPr>
        <p:spPr bwMode="auto">
          <a:xfrm>
            <a:off x="4859338" y="4546600"/>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2541" name="AutoShape 51"/>
          <p:cNvSpPr>
            <a:spLocks noChangeArrowheads="1"/>
          </p:cNvSpPr>
          <p:nvPr/>
        </p:nvSpPr>
        <p:spPr bwMode="auto">
          <a:xfrm>
            <a:off x="3492500" y="5699125"/>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2542" name="AutoShape 52"/>
          <p:cNvSpPr>
            <a:spLocks noChangeArrowheads="1"/>
          </p:cNvSpPr>
          <p:nvPr/>
        </p:nvSpPr>
        <p:spPr bwMode="auto">
          <a:xfrm>
            <a:off x="4859338" y="5627688"/>
            <a:ext cx="73025" cy="71437"/>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2543" name="AutoShape 53"/>
          <p:cNvSpPr>
            <a:spLocks noChangeArrowheads="1"/>
          </p:cNvSpPr>
          <p:nvPr/>
        </p:nvSpPr>
        <p:spPr bwMode="auto">
          <a:xfrm>
            <a:off x="3419475" y="4403725"/>
            <a:ext cx="73025" cy="71438"/>
          </a:xfrm>
          <a:prstGeom prst="flowChartConnector">
            <a:avLst/>
          </a:prstGeom>
          <a:solidFill>
            <a:schemeClr val="tx2"/>
          </a:solidFill>
          <a:ln w="9525">
            <a:solidFill>
              <a:schemeClr val="tx1"/>
            </a:solidFill>
            <a:round/>
            <a:headEnd/>
            <a:tailEnd/>
          </a:ln>
        </p:spPr>
        <p:txBody>
          <a:bodyPr wrap="none" anchor="ctr"/>
          <a:lstStyle/>
          <a:p>
            <a:endParaRPr lang="en-US"/>
          </a:p>
        </p:txBody>
      </p:sp>
      <p:sp>
        <p:nvSpPr>
          <p:cNvPr id="22544" name="Text Box 54"/>
          <p:cNvSpPr txBox="1">
            <a:spLocks noChangeArrowheads="1"/>
          </p:cNvSpPr>
          <p:nvPr/>
        </p:nvSpPr>
        <p:spPr bwMode="auto">
          <a:xfrm>
            <a:off x="5651500" y="3538538"/>
            <a:ext cx="576263" cy="366712"/>
          </a:xfrm>
          <a:prstGeom prst="rect">
            <a:avLst/>
          </a:prstGeom>
          <a:noFill/>
          <a:ln w="9525">
            <a:noFill/>
            <a:miter lim="800000"/>
            <a:headEnd/>
            <a:tailEnd/>
          </a:ln>
        </p:spPr>
        <p:txBody>
          <a:bodyPr>
            <a:spAutoFit/>
          </a:bodyPr>
          <a:lstStyle/>
          <a:p>
            <a:pPr>
              <a:spcBef>
                <a:spcPct val="50000"/>
              </a:spcBef>
            </a:pPr>
            <a:r>
              <a:rPr lang="en-US"/>
              <a:t>111</a:t>
            </a:r>
          </a:p>
        </p:txBody>
      </p:sp>
      <p:sp>
        <p:nvSpPr>
          <p:cNvPr id="22545" name="Text Box 55"/>
          <p:cNvSpPr txBox="1">
            <a:spLocks noChangeArrowheads="1"/>
          </p:cNvSpPr>
          <p:nvPr/>
        </p:nvSpPr>
        <p:spPr bwMode="auto">
          <a:xfrm>
            <a:off x="4932363" y="4330700"/>
            <a:ext cx="576262" cy="366713"/>
          </a:xfrm>
          <a:prstGeom prst="rect">
            <a:avLst/>
          </a:prstGeom>
          <a:noFill/>
          <a:ln w="9525">
            <a:noFill/>
            <a:miter lim="800000"/>
            <a:headEnd/>
            <a:tailEnd/>
          </a:ln>
        </p:spPr>
        <p:txBody>
          <a:bodyPr>
            <a:spAutoFit/>
          </a:bodyPr>
          <a:lstStyle/>
          <a:p>
            <a:pPr>
              <a:spcBef>
                <a:spcPct val="50000"/>
              </a:spcBef>
            </a:pPr>
            <a:r>
              <a:rPr lang="en-US"/>
              <a:t>110</a:t>
            </a:r>
          </a:p>
        </p:txBody>
      </p:sp>
      <p:sp>
        <p:nvSpPr>
          <p:cNvPr id="22546" name="Text Box 56"/>
          <p:cNvSpPr txBox="1">
            <a:spLocks noChangeArrowheads="1"/>
          </p:cNvSpPr>
          <p:nvPr/>
        </p:nvSpPr>
        <p:spPr bwMode="auto">
          <a:xfrm>
            <a:off x="4932363" y="5373688"/>
            <a:ext cx="576262" cy="366712"/>
          </a:xfrm>
          <a:prstGeom prst="rect">
            <a:avLst/>
          </a:prstGeom>
          <a:noFill/>
          <a:ln w="9525">
            <a:noFill/>
            <a:miter lim="800000"/>
            <a:headEnd/>
            <a:tailEnd/>
          </a:ln>
        </p:spPr>
        <p:txBody>
          <a:bodyPr>
            <a:spAutoFit/>
          </a:bodyPr>
          <a:lstStyle/>
          <a:p>
            <a:pPr>
              <a:spcBef>
                <a:spcPct val="50000"/>
              </a:spcBef>
            </a:pPr>
            <a:r>
              <a:rPr lang="en-US"/>
              <a:t>010</a:t>
            </a:r>
          </a:p>
        </p:txBody>
      </p:sp>
      <p:sp>
        <p:nvSpPr>
          <p:cNvPr id="22547" name="Text Box 57"/>
          <p:cNvSpPr txBox="1">
            <a:spLocks noChangeArrowheads="1"/>
          </p:cNvSpPr>
          <p:nvPr/>
        </p:nvSpPr>
        <p:spPr bwMode="auto">
          <a:xfrm>
            <a:off x="2411413" y="3395663"/>
            <a:ext cx="576262" cy="366712"/>
          </a:xfrm>
          <a:prstGeom prst="rect">
            <a:avLst/>
          </a:prstGeom>
          <a:noFill/>
          <a:ln w="9525">
            <a:noFill/>
            <a:miter lim="800000"/>
            <a:headEnd/>
            <a:tailEnd/>
          </a:ln>
        </p:spPr>
        <p:txBody>
          <a:bodyPr>
            <a:spAutoFit/>
          </a:bodyPr>
          <a:lstStyle/>
          <a:p>
            <a:pPr>
              <a:spcBef>
                <a:spcPct val="50000"/>
              </a:spcBef>
            </a:pPr>
            <a:r>
              <a:rPr lang="en-US"/>
              <a:t>101</a:t>
            </a:r>
          </a:p>
        </p:txBody>
      </p:sp>
      <p:sp>
        <p:nvSpPr>
          <p:cNvPr id="22548" name="Text Box 58"/>
          <p:cNvSpPr txBox="1">
            <a:spLocks noChangeArrowheads="1"/>
          </p:cNvSpPr>
          <p:nvPr/>
        </p:nvSpPr>
        <p:spPr bwMode="auto">
          <a:xfrm>
            <a:off x="3203575" y="4114800"/>
            <a:ext cx="576263" cy="366713"/>
          </a:xfrm>
          <a:prstGeom prst="rect">
            <a:avLst/>
          </a:prstGeom>
          <a:noFill/>
          <a:ln w="9525">
            <a:noFill/>
            <a:miter lim="800000"/>
            <a:headEnd/>
            <a:tailEnd/>
          </a:ln>
        </p:spPr>
        <p:txBody>
          <a:bodyPr>
            <a:spAutoFit/>
          </a:bodyPr>
          <a:lstStyle/>
          <a:p>
            <a:pPr>
              <a:spcBef>
                <a:spcPct val="50000"/>
              </a:spcBef>
            </a:pPr>
            <a:r>
              <a:rPr lang="en-US"/>
              <a:t>100</a:t>
            </a:r>
          </a:p>
        </p:txBody>
      </p:sp>
      <p:sp>
        <p:nvSpPr>
          <p:cNvPr id="22549" name="Text Box 59"/>
          <p:cNvSpPr txBox="1">
            <a:spLocks noChangeArrowheads="1"/>
          </p:cNvSpPr>
          <p:nvPr/>
        </p:nvSpPr>
        <p:spPr bwMode="auto">
          <a:xfrm>
            <a:off x="1835150" y="6491288"/>
            <a:ext cx="576263" cy="366712"/>
          </a:xfrm>
          <a:prstGeom prst="rect">
            <a:avLst/>
          </a:prstGeom>
          <a:noFill/>
          <a:ln w="9525">
            <a:noFill/>
            <a:miter lim="800000"/>
            <a:headEnd/>
            <a:tailEnd/>
          </a:ln>
        </p:spPr>
        <p:txBody>
          <a:bodyPr>
            <a:spAutoFit/>
          </a:bodyPr>
          <a:lstStyle/>
          <a:p>
            <a:pPr>
              <a:spcBef>
                <a:spcPct val="50000"/>
              </a:spcBef>
            </a:pPr>
            <a:r>
              <a:rPr lang="en-US" dirty="0"/>
              <a:t>001</a:t>
            </a:r>
          </a:p>
        </p:txBody>
      </p:sp>
      <p:sp>
        <p:nvSpPr>
          <p:cNvPr id="22550" name="AutoShape 60"/>
          <p:cNvSpPr>
            <a:spLocks noChangeArrowheads="1"/>
          </p:cNvSpPr>
          <p:nvPr/>
        </p:nvSpPr>
        <p:spPr bwMode="auto">
          <a:xfrm>
            <a:off x="2339975" y="6707188"/>
            <a:ext cx="73025" cy="71437"/>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2551" name="AutoShape 61"/>
          <p:cNvSpPr>
            <a:spLocks noChangeArrowheads="1"/>
          </p:cNvSpPr>
          <p:nvPr/>
        </p:nvSpPr>
        <p:spPr bwMode="auto">
          <a:xfrm>
            <a:off x="5940425" y="6635750"/>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22552" name="Text Box 62"/>
          <p:cNvSpPr txBox="1">
            <a:spLocks noChangeArrowheads="1"/>
          </p:cNvSpPr>
          <p:nvPr/>
        </p:nvSpPr>
        <p:spPr bwMode="auto">
          <a:xfrm>
            <a:off x="3419475" y="5699125"/>
            <a:ext cx="576263" cy="366713"/>
          </a:xfrm>
          <a:prstGeom prst="rect">
            <a:avLst/>
          </a:prstGeom>
          <a:noFill/>
          <a:ln w="9525">
            <a:noFill/>
            <a:miter lim="800000"/>
            <a:headEnd/>
            <a:tailEnd/>
          </a:ln>
        </p:spPr>
        <p:txBody>
          <a:bodyPr>
            <a:spAutoFit/>
          </a:bodyPr>
          <a:lstStyle/>
          <a:p>
            <a:pPr>
              <a:spcBef>
                <a:spcPct val="50000"/>
              </a:spcBef>
            </a:pPr>
            <a:r>
              <a:rPr lang="en-US"/>
              <a:t>000</a:t>
            </a:r>
          </a:p>
        </p:txBody>
      </p:sp>
      <p:sp>
        <p:nvSpPr>
          <p:cNvPr id="22553" name="Text Box 63"/>
          <p:cNvSpPr txBox="1">
            <a:spLocks noChangeArrowheads="1"/>
          </p:cNvSpPr>
          <p:nvPr/>
        </p:nvSpPr>
        <p:spPr bwMode="auto">
          <a:xfrm>
            <a:off x="6011863" y="6419850"/>
            <a:ext cx="576262" cy="366713"/>
          </a:xfrm>
          <a:prstGeom prst="rect">
            <a:avLst/>
          </a:prstGeom>
          <a:noFill/>
          <a:ln w="9525">
            <a:noFill/>
            <a:miter lim="800000"/>
            <a:headEnd/>
            <a:tailEnd/>
          </a:ln>
        </p:spPr>
        <p:txBody>
          <a:bodyPr>
            <a:spAutoFit/>
          </a:bodyPr>
          <a:lstStyle/>
          <a:p>
            <a:pPr>
              <a:spcBef>
                <a:spcPct val="50000"/>
              </a:spcBef>
            </a:pPr>
            <a:r>
              <a:rPr lang="en-US"/>
              <a:t>011</a:t>
            </a:r>
          </a:p>
        </p:txBody>
      </p:sp>
      <p:sp>
        <p:nvSpPr>
          <p:cNvPr id="22554" name="Text Box 67"/>
          <p:cNvSpPr txBox="1">
            <a:spLocks noChangeArrowheads="1"/>
          </p:cNvSpPr>
          <p:nvPr/>
        </p:nvSpPr>
        <p:spPr bwMode="auto">
          <a:xfrm>
            <a:off x="6659563" y="4762500"/>
            <a:ext cx="1079500" cy="366713"/>
          </a:xfrm>
          <a:prstGeom prst="rect">
            <a:avLst/>
          </a:prstGeom>
          <a:noFill/>
          <a:ln w="9525">
            <a:noFill/>
            <a:miter lim="800000"/>
            <a:headEnd/>
            <a:tailEnd/>
          </a:ln>
        </p:spPr>
        <p:txBody>
          <a:bodyPr>
            <a:spAutoFit/>
          </a:bodyPr>
          <a:lstStyle/>
          <a:p>
            <a:pPr>
              <a:spcBef>
                <a:spcPct val="50000"/>
              </a:spcBef>
            </a:pPr>
            <a:r>
              <a:rPr lang="en-US"/>
              <a:t>sinwc t </a:t>
            </a:r>
          </a:p>
        </p:txBody>
      </p:sp>
      <p:sp>
        <p:nvSpPr>
          <p:cNvPr id="22555" name="Text Box 68"/>
          <p:cNvSpPr txBox="1">
            <a:spLocks noChangeArrowheads="1"/>
          </p:cNvSpPr>
          <p:nvPr/>
        </p:nvSpPr>
        <p:spPr bwMode="auto">
          <a:xfrm>
            <a:off x="4140200" y="3395663"/>
            <a:ext cx="1079500" cy="366712"/>
          </a:xfrm>
          <a:prstGeom prst="rect">
            <a:avLst/>
          </a:prstGeom>
          <a:noFill/>
          <a:ln w="9525">
            <a:noFill/>
            <a:miter lim="800000"/>
            <a:headEnd/>
            <a:tailEnd/>
          </a:ln>
        </p:spPr>
        <p:txBody>
          <a:bodyPr>
            <a:spAutoFit/>
          </a:bodyPr>
          <a:lstStyle/>
          <a:p>
            <a:pPr>
              <a:spcBef>
                <a:spcPct val="50000"/>
              </a:spcBef>
            </a:pPr>
            <a:r>
              <a:rPr lang="en-US"/>
              <a:t>coswc t </a:t>
            </a:r>
          </a:p>
        </p:txBody>
      </p:sp>
      <p:sp>
        <p:nvSpPr>
          <p:cNvPr id="22556" name="Text Box 72"/>
          <p:cNvSpPr txBox="1">
            <a:spLocks noChangeArrowheads="1"/>
          </p:cNvSpPr>
          <p:nvPr/>
        </p:nvSpPr>
        <p:spPr bwMode="auto">
          <a:xfrm rot="-2324191">
            <a:off x="4061408" y="4250255"/>
            <a:ext cx="1368425" cy="366712"/>
          </a:xfrm>
          <a:prstGeom prst="rect">
            <a:avLst/>
          </a:prstGeom>
          <a:noFill/>
          <a:ln w="9525">
            <a:noFill/>
            <a:miter lim="800000"/>
            <a:headEnd/>
            <a:tailEnd/>
          </a:ln>
        </p:spPr>
        <p:txBody>
          <a:bodyPr>
            <a:spAutoFit/>
          </a:bodyPr>
          <a:lstStyle/>
          <a:p>
            <a:pPr>
              <a:spcBef>
                <a:spcPct val="50000"/>
              </a:spcBef>
            </a:pPr>
            <a:r>
              <a:rPr lang="en-US" dirty="0"/>
              <a:t>0.766v</a:t>
            </a:r>
          </a:p>
        </p:txBody>
      </p:sp>
      <p:sp>
        <p:nvSpPr>
          <p:cNvPr id="30" name="Text Box 5"/>
          <p:cNvSpPr txBox="1">
            <a:spLocks noChangeArrowheads="1"/>
          </p:cNvSpPr>
          <p:nvPr/>
        </p:nvSpPr>
        <p:spPr bwMode="auto">
          <a:xfrm>
            <a:off x="395536" y="4221087"/>
            <a:ext cx="2490698" cy="650947"/>
          </a:xfrm>
          <a:prstGeom prst="rect">
            <a:avLst/>
          </a:prstGeom>
          <a:noFill/>
          <a:ln w="9525">
            <a:noFill/>
            <a:miter lim="800000"/>
            <a:headEnd/>
            <a:tailEnd/>
          </a:ln>
        </p:spPr>
        <p:txBody>
          <a:bodyPr wrap="square">
            <a:spAutoFit/>
          </a:bodyPr>
          <a:lstStyle/>
          <a:p>
            <a:pPr rtl="0">
              <a:spcBef>
                <a:spcPct val="50000"/>
              </a:spcBef>
            </a:pPr>
            <a:r>
              <a:rPr lang="en-US" dirty="0">
                <a:latin typeface="Tahoma" pitchFamily="34" charset="0"/>
                <a:ea typeface="Tahoma" pitchFamily="34" charset="0"/>
                <a:cs typeface="Tahoma" pitchFamily="34" charset="0"/>
              </a:rPr>
              <a:t> Fig. Constellation diagram for QAM</a:t>
            </a:r>
          </a:p>
        </p:txBody>
      </p:sp>
      <p:sp>
        <p:nvSpPr>
          <p:cNvPr id="2" name="Slide Number Placeholder 1">
            <a:extLst>
              <a:ext uri="{FF2B5EF4-FFF2-40B4-BE49-F238E27FC236}">
                <a16:creationId xmlns:a16="http://schemas.microsoft.com/office/drawing/2014/main" id="{41990B4C-8FE2-43AC-8806-5339EDA6B3E6}"/>
              </a:ext>
            </a:extLst>
          </p:cNvPr>
          <p:cNvSpPr>
            <a:spLocks noGrp="1"/>
          </p:cNvSpPr>
          <p:nvPr>
            <p:ph type="sldNum" sz="quarter" idx="12"/>
          </p:nvPr>
        </p:nvSpPr>
        <p:spPr/>
        <p:txBody>
          <a:bodyPr/>
          <a:lstStyle/>
          <a:p>
            <a:fld id="{B0D5A9A6-B89F-4EA0-AC06-CD245DF48C16}" type="slidenum">
              <a:rPr lang="en-US" smtClean="0"/>
              <a:pPr/>
              <a:t>41</a:t>
            </a:fld>
            <a:endParaRPr lang="en-US"/>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50825" y="313779"/>
            <a:ext cx="8713788" cy="5786199"/>
          </a:xfrm>
          <a:prstGeom prst="rect">
            <a:avLst/>
          </a:prstGeom>
          <a:noFill/>
          <a:ln w="9525">
            <a:noFill/>
            <a:miter lim="800000"/>
            <a:headEnd/>
            <a:tailEnd/>
          </a:ln>
        </p:spPr>
        <p:txBody>
          <a:bodyPr>
            <a:spAutoFit/>
          </a:bodyPr>
          <a:lstStyle/>
          <a:p>
            <a:pPr rtl="0">
              <a:spcBef>
                <a:spcPct val="50000"/>
              </a:spcBef>
            </a:pPr>
            <a:r>
              <a:rPr lang="en-US" sz="2400" b="1" dirty="0">
                <a:solidFill>
                  <a:srgbClr val="660066"/>
                </a:solidFill>
                <a:latin typeface="Comic Sans MS" pitchFamily="66" charset="0"/>
              </a:rPr>
              <a:t>Example:</a:t>
            </a:r>
            <a:r>
              <a:rPr lang="en-US" sz="2400" dirty="0">
                <a:solidFill>
                  <a:srgbClr val="660066"/>
                </a:solidFill>
                <a:latin typeface="Comic Sans MS" pitchFamily="66" charset="0"/>
              </a:rPr>
              <a:t> </a:t>
            </a:r>
            <a:r>
              <a:rPr lang="en-US" sz="2000" dirty="0">
                <a:solidFill>
                  <a:schemeClr val="tx2"/>
                </a:solidFill>
                <a:latin typeface="Comic Sans MS" pitchFamily="66" charset="0"/>
              </a:rPr>
              <a:t>For a </a:t>
            </a:r>
            <a:r>
              <a:rPr lang="en-US" sz="2000" dirty="0" err="1">
                <a:solidFill>
                  <a:schemeClr val="tx2"/>
                </a:solidFill>
                <a:latin typeface="Comic Sans MS" pitchFamily="66" charset="0"/>
              </a:rPr>
              <a:t>tribit</a:t>
            </a:r>
            <a:r>
              <a:rPr lang="en-US" sz="2000" dirty="0">
                <a:solidFill>
                  <a:schemeClr val="tx2"/>
                </a:solidFill>
                <a:latin typeface="Comic Sans MS" pitchFamily="66" charset="0"/>
              </a:rPr>
              <a:t> of (IQC= 000), determine the output amplitude &amp; phase for the 8-QAM Transmitter.</a:t>
            </a:r>
          </a:p>
          <a:p>
            <a:pPr rtl="0">
              <a:spcBef>
                <a:spcPct val="50000"/>
              </a:spcBef>
            </a:pPr>
            <a:r>
              <a:rPr lang="en-US" sz="2400" dirty="0">
                <a:solidFill>
                  <a:srgbClr val="660066"/>
                </a:solidFill>
                <a:latin typeface="Comic Sans MS" pitchFamily="66" charset="0"/>
              </a:rPr>
              <a:t>Solution :</a:t>
            </a:r>
            <a:endParaRPr lang="en-US" sz="2400" dirty="0">
              <a:latin typeface="Comic Sans MS" pitchFamily="66" charset="0"/>
            </a:endParaRPr>
          </a:p>
          <a:p>
            <a:pPr rtl="0">
              <a:spcBef>
                <a:spcPct val="50000"/>
              </a:spcBef>
            </a:pPr>
            <a:r>
              <a:rPr lang="en-US" sz="2000" dirty="0">
                <a:latin typeface="Comic Sans MS" pitchFamily="66" charset="0"/>
              </a:rPr>
              <a:t>The input to the I-</a:t>
            </a:r>
            <a:r>
              <a:rPr lang="en-US" sz="2000" dirty="0" err="1">
                <a:latin typeface="Comic Sans MS" pitchFamily="66" charset="0"/>
              </a:rPr>
              <a:t>ch</a:t>
            </a:r>
            <a:r>
              <a:rPr lang="en-US" sz="2000" dirty="0">
                <a:latin typeface="Comic Sans MS" pitchFamily="66" charset="0"/>
              </a:rPr>
              <a:t> 2-to-4 level converter is (I=0 , C=0), from the I truth table, the output is   -0.541 </a:t>
            </a:r>
          </a:p>
          <a:p>
            <a:pPr rtl="0">
              <a:spcBef>
                <a:spcPct val="50000"/>
              </a:spcBef>
            </a:pPr>
            <a:r>
              <a:rPr lang="en-US" sz="2000" dirty="0">
                <a:latin typeface="Comic Sans MS" pitchFamily="66" charset="0"/>
              </a:rPr>
              <a:t>Similarly for Q-</a:t>
            </a:r>
            <a:r>
              <a:rPr lang="en-US" sz="2000" dirty="0" err="1">
                <a:latin typeface="Comic Sans MS" pitchFamily="66" charset="0"/>
              </a:rPr>
              <a:t>ch</a:t>
            </a:r>
            <a:r>
              <a:rPr lang="en-US" sz="2000" dirty="0">
                <a:latin typeface="Comic Sans MS" pitchFamily="66" charset="0"/>
              </a:rPr>
              <a:t>   0 0  </a:t>
            </a:r>
            <a:r>
              <a:rPr lang="en-US" sz="2000" dirty="0">
                <a:latin typeface="Comic Sans MS" pitchFamily="66" charset="0"/>
                <a:sym typeface="Wingdings" pitchFamily="2" charset="2"/>
              </a:rPr>
              <a:t></a:t>
            </a:r>
            <a:r>
              <a:rPr lang="en-US" sz="2000" dirty="0">
                <a:latin typeface="Comic Sans MS" pitchFamily="66" charset="0"/>
              </a:rPr>
              <a:t>        2-to-4  output is  - 0.541 </a:t>
            </a:r>
          </a:p>
          <a:p>
            <a:pPr rtl="0">
              <a:spcBef>
                <a:spcPct val="50000"/>
              </a:spcBef>
            </a:pPr>
            <a:r>
              <a:rPr lang="en-US" sz="2000" dirty="0">
                <a:latin typeface="Comic Sans MS" pitchFamily="66" charset="0"/>
              </a:rPr>
              <a:t>I-</a:t>
            </a:r>
            <a:r>
              <a:rPr lang="en-US" sz="2000" dirty="0" err="1">
                <a:latin typeface="Comic Sans MS" pitchFamily="66" charset="0"/>
              </a:rPr>
              <a:t>ch</a:t>
            </a:r>
            <a:r>
              <a:rPr lang="en-US" sz="2000" dirty="0">
                <a:latin typeface="Comic Sans MS" pitchFamily="66" charset="0"/>
              </a:rPr>
              <a:t>  product modulator </a:t>
            </a:r>
            <a:r>
              <a:rPr lang="en-US" sz="2000" dirty="0">
                <a:latin typeface="Comic Sans MS" pitchFamily="66" charset="0"/>
                <a:sym typeface="Wingdings" pitchFamily="2" charset="2"/>
              </a:rPr>
              <a:t></a:t>
            </a:r>
            <a:r>
              <a:rPr lang="en-US" sz="2000" dirty="0">
                <a:latin typeface="Comic Sans MS" pitchFamily="66" charset="0"/>
              </a:rPr>
              <a:t>       -.541 and </a:t>
            </a:r>
            <a:r>
              <a:rPr lang="en-US" sz="2000" dirty="0" err="1">
                <a:latin typeface="Comic Sans MS" pitchFamily="66" charset="0"/>
              </a:rPr>
              <a:t>sinwc</a:t>
            </a:r>
            <a:r>
              <a:rPr lang="en-US" sz="2000" dirty="0">
                <a:latin typeface="Comic Sans MS" pitchFamily="66" charset="0"/>
              </a:rPr>
              <a:t> t          </a:t>
            </a:r>
          </a:p>
          <a:p>
            <a:pPr rtl="0">
              <a:spcBef>
                <a:spcPct val="50000"/>
              </a:spcBef>
            </a:pPr>
            <a:r>
              <a:rPr lang="en-US" sz="2000" dirty="0">
                <a:latin typeface="Comic Sans MS" pitchFamily="66" charset="0"/>
              </a:rPr>
              <a:t>The  output is </a:t>
            </a:r>
          </a:p>
          <a:p>
            <a:pPr rtl="0">
              <a:spcBef>
                <a:spcPct val="50000"/>
              </a:spcBef>
            </a:pPr>
            <a:r>
              <a:rPr lang="en-US" sz="2000" dirty="0">
                <a:latin typeface="Comic Sans MS" pitchFamily="66" charset="0"/>
              </a:rPr>
              <a:t>		I = - 0.541 </a:t>
            </a:r>
            <a:r>
              <a:rPr lang="en-US" sz="2000" dirty="0" err="1">
                <a:latin typeface="Comic Sans MS" pitchFamily="66" charset="0"/>
              </a:rPr>
              <a:t>sinwc</a:t>
            </a:r>
            <a:r>
              <a:rPr lang="en-US" sz="2000" dirty="0">
                <a:latin typeface="Comic Sans MS" pitchFamily="66" charset="0"/>
              </a:rPr>
              <a:t> t  </a:t>
            </a:r>
          </a:p>
          <a:p>
            <a:pPr rtl="0">
              <a:spcBef>
                <a:spcPct val="50000"/>
              </a:spcBef>
            </a:pPr>
            <a:r>
              <a:rPr lang="en-US" sz="2000" b="1" dirty="0">
                <a:latin typeface="Comic Sans MS" pitchFamily="66" charset="0"/>
              </a:rPr>
              <a:t>Similarly;      </a:t>
            </a:r>
            <a:r>
              <a:rPr lang="en-US" sz="2000" dirty="0">
                <a:latin typeface="Comic Sans MS" pitchFamily="66" charset="0"/>
              </a:rPr>
              <a:t>Q = - 0.541 </a:t>
            </a:r>
            <a:r>
              <a:rPr lang="en-US" sz="2000" dirty="0" err="1">
                <a:latin typeface="Comic Sans MS" pitchFamily="66" charset="0"/>
              </a:rPr>
              <a:t>coswc</a:t>
            </a:r>
            <a:r>
              <a:rPr lang="en-US" sz="2000" dirty="0">
                <a:latin typeface="Comic Sans MS" pitchFamily="66" charset="0"/>
              </a:rPr>
              <a:t> t</a:t>
            </a:r>
          </a:p>
          <a:p>
            <a:pPr rtl="0">
              <a:spcBef>
                <a:spcPct val="50000"/>
              </a:spcBef>
            </a:pPr>
            <a:r>
              <a:rPr lang="en-US" sz="2000" dirty="0">
                <a:latin typeface="Comic Sans MS" pitchFamily="66" charset="0"/>
              </a:rPr>
              <a:t>Output =  sum (  I + Q )    </a:t>
            </a:r>
            <a:r>
              <a:rPr lang="en-US" sz="2000" dirty="0">
                <a:latin typeface="Comic Sans MS" pitchFamily="66" charset="0"/>
                <a:sym typeface="Wingdings" pitchFamily="2" charset="2"/>
              </a:rPr>
              <a:t></a:t>
            </a:r>
            <a:r>
              <a:rPr lang="en-US" sz="2000" dirty="0">
                <a:latin typeface="Comic Sans MS" pitchFamily="66" charset="0"/>
              </a:rPr>
              <a:t>   - 0.541 </a:t>
            </a:r>
            <a:r>
              <a:rPr lang="en-US" sz="2000" dirty="0" err="1">
                <a:latin typeface="Comic Sans MS" pitchFamily="66" charset="0"/>
              </a:rPr>
              <a:t>sinwct</a:t>
            </a:r>
            <a:r>
              <a:rPr lang="en-US" sz="2000" dirty="0">
                <a:latin typeface="Comic Sans MS" pitchFamily="66" charset="0"/>
              </a:rPr>
              <a:t> – 0.541 </a:t>
            </a:r>
            <a:r>
              <a:rPr lang="en-US" sz="2000" dirty="0" err="1">
                <a:latin typeface="Comic Sans MS" pitchFamily="66" charset="0"/>
              </a:rPr>
              <a:t>coswct</a:t>
            </a:r>
            <a:r>
              <a:rPr lang="en-US" sz="2000" dirty="0">
                <a:latin typeface="Comic Sans MS" pitchFamily="66" charset="0"/>
              </a:rPr>
              <a:t> </a:t>
            </a:r>
          </a:p>
          <a:p>
            <a:pPr rtl="0">
              <a:spcBef>
                <a:spcPct val="50000"/>
              </a:spcBef>
            </a:pPr>
            <a:r>
              <a:rPr lang="en-US" sz="2000" dirty="0">
                <a:latin typeface="Comic Sans MS" pitchFamily="66" charset="0"/>
              </a:rPr>
              <a:t>             = 0.765 sin(</a:t>
            </a:r>
            <a:r>
              <a:rPr lang="en-US" sz="2000" dirty="0" err="1">
                <a:latin typeface="Comic Sans MS" pitchFamily="66" charset="0"/>
              </a:rPr>
              <a:t>wc</a:t>
            </a:r>
            <a:r>
              <a:rPr lang="en-US" sz="2000" dirty="0">
                <a:latin typeface="Comic Sans MS" pitchFamily="66" charset="0"/>
              </a:rPr>
              <a:t> t -135 ) </a:t>
            </a:r>
          </a:p>
          <a:p>
            <a:pPr rtl="0">
              <a:spcBef>
                <a:spcPct val="50000"/>
              </a:spcBef>
            </a:pPr>
            <a:r>
              <a:rPr lang="en-US" sz="2000" dirty="0">
                <a:latin typeface="Comic Sans MS" pitchFamily="66" charset="0"/>
              </a:rPr>
              <a:t>Similar procedure for 001,010,011,100,101,110,111     </a:t>
            </a:r>
          </a:p>
        </p:txBody>
      </p:sp>
      <p:sp>
        <p:nvSpPr>
          <p:cNvPr id="24586" name="Line 13"/>
          <p:cNvSpPr>
            <a:spLocks noChangeShapeType="1"/>
          </p:cNvSpPr>
          <p:nvPr/>
        </p:nvSpPr>
        <p:spPr bwMode="auto">
          <a:xfrm>
            <a:off x="6011863" y="4937125"/>
            <a:ext cx="0" cy="1557338"/>
          </a:xfrm>
          <a:prstGeom prst="line">
            <a:avLst/>
          </a:prstGeom>
          <a:noFill/>
          <a:ln w="9525">
            <a:solidFill>
              <a:schemeClr val="tx1"/>
            </a:solidFill>
            <a:round/>
            <a:headEnd/>
            <a:tailEnd/>
          </a:ln>
        </p:spPr>
        <p:txBody>
          <a:bodyPr/>
          <a:lstStyle/>
          <a:p>
            <a:endParaRPr lang="en-US"/>
          </a:p>
        </p:txBody>
      </p:sp>
      <p:sp>
        <p:nvSpPr>
          <p:cNvPr id="24587" name="Line 14"/>
          <p:cNvSpPr>
            <a:spLocks noChangeShapeType="1"/>
          </p:cNvSpPr>
          <p:nvPr/>
        </p:nvSpPr>
        <p:spPr bwMode="auto">
          <a:xfrm>
            <a:off x="6731000" y="5095875"/>
            <a:ext cx="0" cy="1557338"/>
          </a:xfrm>
          <a:prstGeom prst="line">
            <a:avLst/>
          </a:prstGeom>
          <a:noFill/>
          <a:ln w="9525">
            <a:solidFill>
              <a:schemeClr val="tx1"/>
            </a:solidFill>
            <a:round/>
            <a:headEnd/>
            <a:tailEnd/>
          </a:ln>
        </p:spPr>
        <p:txBody>
          <a:bodyPr/>
          <a:lstStyle/>
          <a:p>
            <a:endParaRPr lang="en-US"/>
          </a:p>
        </p:txBody>
      </p:sp>
      <p:sp>
        <p:nvSpPr>
          <p:cNvPr id="24588" name="Line 15"/>
          <p:cNvSpPr>
            <a:spLocks noChangeShapeType="1"/>
          </p:cNvSpPr>
          <p:nvPr/>
        </p:nvSpPr>
        <p:spPr bwMode="auto">
          <a:xfrm>
            <a:off x="7451725" y="5095875"/>
            <a:ext cx="0" cy="1557338"/>
          </a:xfrm>
          <a:prstGeom prst="line">
            <a:avLst/>
          </a:prstGeom>
          <a:noFill/>
          <a:ln w="9525">
            <a:solidFill>
              <a:schemeClr val="tx1"/>
            </a:solidFill>
            <a:round/>
            <a:headEnd/>
            <a:tailEnd/>
          </a:ln>
        </p:spPr>
        <p:txBody>
          <a:bodyPr/>
          <a:lstStyle/>
          <a:p>
            <a:endParaRPr lang="en-US"/>
          </a:p>
        </p:txBody>
      </p:sp>
      <p:sp>
        <p:nvSpPr>
          <p:cNvPr id="24589" name="Freeform 16"/>
          <p:cNvSpPr>
            <a:spLocks/>
          </p:cNvSpPr>
          <p:nvPr/>
        </p:nvSpPr>
        <p:spPr bwMode="auto">
          <a:xfrm>
            <a:off x="6011863" y="5284788"/>
            <a:ext cx="1439862" cy="973137"/>
          </a:xfrm>
          <a:custGeom>
            <a:avLst/>
            <a:gdLst>
              <a:gd name="T0" fmla="*/ 0 w 907"/>
              <a:gd name="T1" fmla="*/ 2147483647 h 613"/>
              <a:gd name="T2" fmla="*/ 2147483647 w 907"/>
              <a:gd name="T3" fmla="*/ 2147483647 h 613"/>
              <a:gd name="T4" fmla="*/ 2147483647 w 907"/>
              <a:gd name="T5" fmla="*/ 2147483647 h 613"/>
              <a:gd name="T6" fmla="*/ 2147483647 w 907"/>
              <a:gd name="T7" fmla="*/ 2147483647 h 613"/>
              <a:gd name="T8" fmla="*/ 2147483647 w 907"/>
              <a:gd name="T9" fmla="*/ 2147483647 h 613"/>
              <a:gd name="T10" fmla="*/ 2147483647 w 907"/>
              <a:gd name="T11" fmla="*/ 2147483647 h 613"/>
              <a:gd name="T12" fmla="*/ 0 60000 65536"/>
              <a:gd name="T13" fmla="*/ 0 60000 65536"/>
              <a:gd name="T14" fmla="*/ 0 60000 65536"/>
              <a:gd name="T15" fmla="*/ 0 60000 65536"/>
              <a:gd name="T16" fmla="*/ 0 60000 65536"/>
              <a:gd name="T17" fmla="*/ 0 60000 65536"/>
              <a:gd name="T18" fmla="*/ 0 w 907"/>
              <a:gd name="T19" fmla="*/ 0 h 613"/>
              <a:gd name="T20" fmla="*/ 907 w 907"/>
              <a:gd name="T21" fmla="*/ 613 h 613"/>
            </a:gdLst>
            <a:ahLst/>
            <a:cxnLst>
              <a:cxn ang="T12">
                <a:pos x="T0" y="T1"/>
              </a:cxn>
              <a:cxn ang="T13">
                <a:pos x="T2" y="T3"/>
              </a:cxn>
              <a:cxn ang="T14">
                <a:pos x="T4" y="T5"/>
              </a:cxn>
              <a:cxn ang="T15">
                <a:pos x="T6" y="T7"/>
              </a:cxn>
              <a:cxn ang="T16">
                <a:pos x="T8" y="T9"/>
              </a:cxn>
              <a:cxn ang="T17">
                <a:pos x="T10" y="T11"/>
              </a:cxn>
            </a:cxnLst>
            <a:rect l="T18" t="T19" r="T20" b="T21"/>
            <a:pathLst>
              <a:path w="907" h="613">
                <a:moveTo>
                  <a:pt x="0" y="326"/>
                </a:moveTo>
                <a:cubicBezTo>
                  <a:pt x="3" y="390"/>
                  <a:pt x="7" y="454"/>
                  <a:pt x="45" y="416"/>
                </a:cubicBezTo>
                <a:cubicBezTo>
                  <a:pt x="83" y="378"/>
                  <a:pt x="144" y="69"/>
                  <a:pt x="227" y="99"/>
                </a:cubicBezTo>
                <a:cubicBezTo>
                  <a:pt x="310" y="129"/>
                  <a:pt x="469" y="613"/>
                  <a:pt x="544" y="598"/>
                </a:cubicBezTo>
                <a:cubicBezTo>
                  <a:pt x="619" y="583"/>
                  <a:pt x="620" y="16"/>
                  <a:pt x="680" y="8"/>
                </a:cubicBezTo>
                <a:cubicBezTo>
                  <a:pt x="740" y="0"/>
                  <a:pt x="823" y="276"/>
                  <a:pt x="907" y="552"/>
                </a:cubicBezTo>
              </a:path>
            </a:pathLst>
          </a:custGeom>
          <a:noFill/>
          <a:ln w="28575">
            <a:solidFill>
              <a:srgbClr val="008000"/>
            </a:solidFill>
            <a:round/>
            <a:headEnd/>
            <a:tailEnd/>
          </a:ln>
        </p:spPr>
        <p:txBody>
          <a:bodyPr/>
          <a:lstStyle/>
          <a:p>
            <a:endParaRPr lang="en-US"/>
          </a:p>
        </p:txBody>
      </p:sp>
      <p:sp>
        <p:nvSpPr>
          <p:cNvPr id="24590" name="Text Box 17"/>
          <p:cNvSpPr txBox="1">
            <a:spLocks noChangeArrowheads="1"/>
          </p:cNvSpPr>
          <p:nvPr/>
        </p:nvSpPr>
        <p:spPr bwMode="auto">
          <a:xfrm>
            <a:off x="6011863" y="4999038"/>
            <a:ext cx="2952750" cy="366712"/>
          </a:xfrm>
          <a:prstGeom prst="rect">
            <a:avLst/>
          </a:prstGeom>
          <a:noFill/>
          <a:ln w="9525">
            <a:noFill/>
            <a:miter lim="800000"/>
            <a:headEnd/>
            <a:tailEnd/>
          </a:ln>
        </p:spPr>
        <p:txBody>
          <a:bodyPr>
            <a:spAutoFit/>
          </a:bodyPr>
          <a:lstStyle/>
          <a:p>
            <a:pPr>
              <a:spcBef>
                <a:spcPct val="50000"/>
              </a:spcBef>
            </a:pPr>
            <a:r>
              <a:rPr lang="en-US" dirty="0"/>
              <a:t>  000       001      010    011</a:t>
            </a:r>
          </a:p>
        </p:txBody>
      </p:sp>
      <p:sp>
        <p:nvSpPr>
          <p:cNvPr id="24591" name="Line 18"/>
          <p:cNvSpPr>
            <a:spLocks noChangeShapeType="1"/>
          </p:cNvSpPr>
          <p:nvPr/>
        </p:nvSpPr>
        <p:spPr bwMode="auto">
          <a:xfrm>
            <a:off x="8101013" y="5084763"/>
            <a:ext cx="0" cy="1512887"/>
          </a:xfrm>
          <a:prstGeom prst="line">
            <a:avLst/>
          </a:prstGeom>
          <a:noFill/>
          <a:ln w="9525">
            <a:solidFill>
              <a:schemeClr val="tx1"/>
            </a:solidFill>
            <a:round/>
            <a:headEnd/>
            <a:tailEnd/>
          </a:ln>
        </p:spPr>
        <p:txBody>
          <a:bodyPr/>
          <a:lstStyle/>
          <a:p>
            <a:endParaRPr lang="en-US"/>
          </a:p>
        </p:txBody>
      </p:sp>
      <p:sp>
        <p:nvSpPr>
          <p:cNvPr id="24592" name="Line 19"/>
          <p:cNvSpPr>
            <a:spLocks noChangeShapeType="1"/>
          </p:cNvSpPr>
          <p:nvPr/>
        </p:nvSpPr>
        <p:spPr bwMode="auto">
          <a:xfrm>
            <a:off x="5651500" y="5791200"/>
            <a:ext cx="3241675" cy="0"/>
          </a:xfrm>
          <a:prstGeom prst="line">
            <a:avLst/>
          </a:prstGeom>
          <a:noFill/>
          <a:ln w="9525">
            <a:solidFill>
              <a:schemeClr val="tx1"/>
            </a:solidFill>
            <a:round/>
            <a:headEnd/>
            <a:tailEnd/>
          </a:ln>
        </p:spPr>
        <p:txBody>
          <a:bodyPr/>
          <a:lstStyle/>
          <a:p>
            <a:endParaRPr lang="en-US"/>
          </a:p>
        </p:txBody>
      </p:sp>
      <p:sp>
        <p:nvSpPr>
          <p:cNvPr id="24593" name="Freeform 20"/>
          <p:cNvSpPr>
            <a:spLocks/>
          </p:cNvSpPr>
          <p:nvPr/>
        </p:nvSpPr>
        <p:spPr bwMode="auto">
          <a:xfrm>
            <a:off x="7451725" y="5311775"/>
            <a:ext cx="792163" cy="838200"/>
          </a:xfrm>
          <a:custGeom>
            <a:avLst/>
            <a:gdLst>
              <a:gd name="T0" fmla="*/ 0 w 499"/>
              <a:gd name="T1" fmla="*/ 2147483647 h 528"/>
              <a:gd name="T2" fmla="*/ 2147483647 w 499"/>
              <a:gd name="T3" fmla="*/ 2147483647 h 528"/>
              <a:gd name="T4" fmla="*/ 2147483647 w 499"/>
              <a:gd name="T5" fmla="*/ 2147483647 h 528"/>
              <a:gd name="T6" fmla="*/ 2147483647 w 499"/>
              <a:gd name="T7" fmla="*/ 2147483647 h 528"/>
              <a:gd name="T8" fmla="*/ 2147483647 w 499"/>
              <a:gd name="T9" fmla="*/ 2147483647 h 528"/>
              <a:gd name="T10" fmla="*/ 0 60000 65536"/>
              <a:gd name="T11" fmla="*/ 0 60000 65536"/>
              <a:gd name="T12" fmla="*/ 0 60000 65536"/>
              <a:gd name="T13" fmla="*/ 0 60000 65536"/>
              <a:gd name="T14" fmla="*/ 0 60000 65536"/>
              <a:gd name="T15" fmla="*/ 0 w 499"/>
              <a:gd name="T16" fmla="*/ 0 h 528"/>
              <a:gd name="T17" fmla="*/ 499 w 499"/>
              <a:gd name="T18" fmla="*/ 528 h 528"/>
            </a:gdLst>
            <a:ahLst/>
            <a:cxnLst>
              <a:cxn ang="T10">
                <a:pos x="T0" y="T1"/>
              </a:cxn>
              <a:cxn ang="T11">
                <a:pos x="T2" y="T3"/>
              </a:cxn>
              <a:cxn ang="T12">
                <a:pos x="T4" y="T5"/>
              </a:cxn>
              <a:cxn ang="T13">
                <a:pos x="T6" y="T7"/>
              </a:cxn>
              <a:cxn ang="T14">
                <a:pos x="T8" y="T9"/>
              </a:cxn>
            </a:cxnLst>
            <a:rect l="T15" t="T16" r="T17" b="T18"/>
            <a:pathLst>
              <a:path w="499" h="528">
                <a:moveTo>
                  <a:pt x="0" y="166"/>
                </a:moveTo>
                <a:cubicBezTo>
                  <a:pt x="45" y="90"/>
                  <a:pt x="91" y="15"/>
                  <a:pt x="136" y="75"/>
                </a:cubicBezTo>
                <a:cubicBezTo>
                  <a:pt x="181" y="135"/>
                  <a:pt x="228" y="528"/>
                  <a:pt x="273" y="528"/>
                </a:cubicBezTo>
                <a:cubicBezTo>
                  <a:pt x="318" y="528"/>
                  <a:pt x="371" y="150"/>
                  <a:pt x="409" y="75"/>
                </a:cubicBezTo>
                <a:cubicBezTo>
                  <a:pt x="447" y="0"/>
                  <a:pt x="473" y="37"/>
                  <a:pt x="499" y="75"/>
                </a:cubicBezTo>
              </a:path>
            </a:pathLst>
          </a:custGeom>
          <a:noFill/>
          <a:ln w="28575">
            <a:solidFill>
              <a:srgbClr val="008000"/>
            </a:solidFill>
            <a:round/>
            <a:headEnd/>
            <a:tailEnd/>
          </a:ln>
        </p:spPr>
        <p:txBody>
          <a:bodyPr/>
          <a:lstStyle/>
          <a:p>
            <a:endParaRPr lang="en-US"/>
          </a:p>
        </p:txBody>
      </p:sp>
      <p:sp>
        <p:nvSpPr>
          <p:cNvPr id="24594" name="Line 21"/>
          <p:cNvSpPr>
            <a:spLocks noChangeShapeType="1"/>
          </p:cNvSpPr>
          <p:nvPr/>
        </p:nvSpPr>
        <p:spPr bwMode="auto">
          <a:xfrm>
            <a:off x="7451725" y="5589588"/>
            <a:ext cx="0" cy="574675"/>
          </a:xfrm>
          <a:prstGeom prst="line">
            <a:avLst/>
          </a:prstGeom>
          <a:noFill/>
          <a:ln w="28575">
            <a:solidFill>
              <a:srgbClr val="008000"/>
            </a:solidFill>
            <a:round/>
            <a:headEnd/>
            <a:tailEnd/>
          </a:ln>
        </p:spPr>
        <p:txBody>
          <a:bodyPr/>
          <a:lstStyle/>
          <a:p>
            <a:endParaRPr lang="en-US"/>
          </a:p>
        </p:txBody>
      </p:sp>
      <p:sp>
        <p:nvSpPr>
          <p:cNvPr id="24595" name="Text Box 22"/>
          <p:cNvSpPr txBox="1">
            <a:spLocks noChangeArrowheads="1"/>
          </p:cNvSpPr>
          <p:nvPr/>
        </p:nvSpPr>
        <p:spPr bwMode="auto">
          <a:xfrm>
            <a:off x="5940425" y="6078538"/>
            <a:ext cx="3203575" cy="779462"/>
          </a:xfrm>
          <a:prstGeom prst="rect">
            <a:avLst/>
          </a:prstGeom>
          <a:noFill/>
          <a:ln w="9525">
            <a:noFill/>
            <a:miter lim="800000"/>
            <a:headEnd/>
            <a:tailEnd/>
          </a:ln>
        </p:spPr>
        <p:txBody>
          <a:bodyPr>
            <a:spAutoFit/>
          </a:bodyPr>
          <a:lstStyle/>
          <a:p>
            <a:pPr>
              <a:spcBef>
                <a:spcPct val="50000"/>
              </a:spcBef>
            </a:pPr>
            <a:r>
              <a:rPr lang="en-US"/>
              <a:t>0.765    1.848 0.765</a:t>
            </a:r>
          </a:p>
          <a:p>
            <a:pPr>
              <a:spcBef>
                <a:spcPct val="50000"/>
              </a:spcBef>
            </a:pPr>
            <a:r>
              <a:rPr lang="en-US"/>
              <a:t>-135       -135     -45</a:t>
            </a:r>
          </a:p>
        </p:txBody>
      </p:sp>
      <p:pic>
        <p:nvPicPr>
          <p:cNvPr id="14" name="Picture 13">
            <a:extLst>
              <a:ext uri="{FF2B5EF4-FFF2-40B4-BE49-F238E27FC236}">
                <a16:creationId xmlns:a16="http://schemas.microsoft.com/office/drawing/2014/main" id="{12A3D984-BFDD-4E50-AFFB-4D235E55393A}"/>
              </a:ext>
            </a:extLst>
          </p:cNvPr>
          <p:cNvPicPr>
            <a:picLocks noChangeAspect="1"/>
          </p:cNvPicPr>
          <p:nvPr/>
        </p:nvPicPr>
        <p:blipFill>
          <a:blip r:embed="rId2"/>
          <a:stretch>
            <a:fillRect/>
          </a:stretch>
        </p:blipFill>
        <p:spPr>
          <a:xfrm>
            <a:off x="6238007" y="3083150"/>
            <a:ext cx="2816299" cy="1325413"/>
          </a:xfrm>
          <a:prstGeom prst="rect">
            <a:avLst/>
          </a:prstGeom>
        </p:spPr>
      </p:pic>
      <p:sp>
        <p:nvSpPr>
          <p:cNvPr id="2" name="Slide Number Placeholder 1">
            <a:extLst>
              <a:ext uri="{FF2B5EF4-FFF2-40B4-BE49-F238E27FC236}">
                <a16:creationId xmlns:a16="http://schemas.microsoft.com/office/drawing/2014/main" id="{5A4A43A3-8E74-4F42-A5CD-32B541758028}"/>
              </a:ext>
            </a:extLst>
          </p:cNvPr>
          <p:cNvSpPr>
            <a:spLocks noGrp="1"/>
          </p:cNvSpPr>
          <p:nvPr>
            <p:ph type="sldNum" sz="quarter" idx="12"/>
          </p:nvPr>
        </p:nvSpPr>
        <p:spPr/>
        <p:txBody>
          <a:bodyPr/>
          <a:lstStyle/>
          <a:p>
            <a:fld id="{B0D5A9A6-B89F-4EA0-AC06-CD245DF48C16}" type="slidenum">
              <a:rPr lang="en-US" smtClean="0"/>
              <a:pPr/>
              <a:t>42</a:t>
            </a:fld>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4C4BC7-FF91-490B-85C4-CA7C71D141EB}"/>
              </a:ext>
            </a:extLst>
          </p:cNvPr>
          <p:cNvPicPr>
            <a:picLocks noChangeAspect="1"/>
          </p:cNvPicPr>
          <p:nvPr/>
        </p:nvPicPr>
        <p:blipFill>
          <a:blip r:embed="rId2"/>
          <a:stretch>
            <a:fillRect/>
          </a:stretch>
        </p:blipFill>
        <p:spPr>
          <a:xfrm>
            <a:off x="1143000" y="137228"/>
            <a:ext cx="6524325" cy="4718510"/>
          </a:xfrm>
          <a:prstGeom prst="rect">
            <a:avLst/>
          </a:prstGeom>
        </p:spPr>
      </p:pic>
      <p:pic>
        <p:nvPicPr>
          <p:cNvPr id="6" name="Picture 5">
            <a:extLst>
              <a:ext uri="{FF2B5EF4-FFF2-40B4-BE49-F238E27FC236}">
                <a16:creationId xmlns:a16="http://schemas.microsoft.com/office/drawing/2014/main" id="{197377E5-FE40-41D0-9FDA-F3EAE1460081}"/>
              </a:ext>
            </a:extLst>
          </p:cNvPr>
          <p:cNvPicPr>
            <a:picLocks noChangeAspect="1"/>
          </p:cNvPicPr>
          <p:nvPr/>
        </p:nvPicPr>
        <p:blipFill>
          <a:blip r:embed="rId3"/>
          <a:stretch>
            <a:fillRect/>
          </a:stretch>
        </p:blipFill>
        <p:spPr>
          <a:xfrm>
            <a:off x="2819400" y="5297775"/>
            <a:ext cx="4191000" cy="1519811"/>
          </a:xfrm>
          <a:prstGeom prst="rect">
            <a:avLst/>
          </a:prstGeom>
        </p:spPr>
      </p:pic>
      <p:sp>
        <p:nvSpPr>
          <p:cNvPr id="7" name="Text Box 19">
            <a:extLst>
              <a:ext uri="{FF2B5EF4-FFF2-40B4-BE49-F238E27FC236}">
                <a16:creationId xmlns:a16="http://schemas.microsoft.com/office/drawing/2014/main" id="{4CE18495-F189-4796-A95A-28171076C070}"/>
              </a:ext>
            </a:extLst>
          </p:cNvPr>
          <p:cNvSpPr txBox="1">
            <a:spLocks noChangeArrowheads="1"/>
          </p:cNvSpPr>
          <p:nvPr/>
        </p:nvSpPr>
        <p:spPr bwMode="auto">
          <a:xfrm>
            <a:off x="5562601" y="245148"/>
            <a:ext cx="3124200" cy="584775"/>
          </a:xfrm>
          <a:prstGeom prst="rect">
            <a:avLst/>
          </a:prstGeom>
          <a:noFill/>
          <a:ln w="9525">
            <a:noFill/>
            <a:miter lim="800000"/>
            <a:headEnd/>
            <a:tailEnd/>
          </a:ln>
        </p:spPr>
        <p:txBody>
          <a:bodyPr wrap="square">
            <a:spAutoFit/>
          </a:bodyPr>
          <a:lstStyle/>
          <a:p>
            <a:pPr>
              <a:spcBef>
                <a:spcPct val="50000"/>
              </a:spcBef>
            </a:pPr>
            <a:r>
              <a:rPr lang="en-US" sz="1600" dirty="0">
                <a:latin typeface="Comic Sans MS" pitchFamily="66" charset="0"/>
              </a:rPr>
              <a:t>Truth table for the I&amp;Q channel 2-to-4 level converter </a:t>
            </a:r>
          </a:p>
        </p:txBody>
      </p:sp>
      <p:sp>
        <p:nvSpPr>
          <p:cNvPr id="8" name="Text Box 31">
            <a:extLst>
              <a:ext uri="{FF2B5EF4-FFF2-40B4-BE49-F238E27FC236}">
                <a16:creationId xmlns:a16="http://schemas.microsoft.com/office/drawing/2014/main" id="{F3C60E75-01E1-429E-8690-539F4F2E72FF}"/>
              </a:ext>
            </a:extLst>
          </p:cNvPr>
          <p:cNvSpPr txBox="1">
            <a:spLocks noChangeArrowheads="1"/>
          </p:cNvSpPr>
          <p:nvPr/>
        </p:nvSpPr>
        <p:spPr bwMode="auto">
          <a:xfrm>
            <a:off x="228600" y="1430298"/>
            <a:ext cx="3457575" cy="461665"/>
          </a:xfrm>
          <a:prstGeom prst="rect">
            <a:avLst/>
          </a:prstGeom>
          <a:noFill/>
          <a:ln w="28575">
            <a:solidFill>
              <a:schemeClr val="tx1"/>
            </a:solidFill>
            <a:miter lim="800000"/>
            <a:headEnd/>
            <a:tailEnd/>
          </a:ln>
        </p:spPr>
        <p:txBody>
          <a:bodyPr>
            <a:spAutoFit/>
          </a:bodyPr>
          <a:lstStyle/>
          <a:p>
            <a:pPr algn="ctr">
              <a:spcBef>
                <a:spcPct val="50000"/>
              </a:spcBef>
            </a:pPr>
            <a:r>
              <a:rPr lang="en-US" sz="2400" dirty="0">
                <a:solidFill>
                  <a:srgbClr val="FF3300"/>
                </a:solidFill>
              </a:rPr>
              <a:t>2 Amplitudes &amp; 4 phases  </a:t>
            </a:r>
          </a:p>
        </p:txBody>
      </p:sp>
      <p:sp>
        <p:nvSpPr>
          <p:cNvPr id="9" name="Rectangle 8">
            <a:extLst>
              <a:ext uri="{FF2B5EF4-FFF2-40B4-BE49-F238E27FC236}">
                <a16:creationId xmlns:a16="http://schemas.microsoft.com/office/drawing/2014/main" id="{77F21F6E-067E-4F3F-A974-2168FCD4008E}"/>
              </a:ext>
            </a:extLst>
          </p:cNvPr>
          <p:cNvSpPr/>
          <p:nvPr/>
        </p:nvSpPr>
        <p:spPr>
          <a:xfrm>
            <a:off x="99926" y="214371"/>
            <a:ext cx="3124199" cy="646331"/>
          </a:xfrm>
          <a:prstGeom prst="rect">
            <a:avLst/>
          </a:prstGeom>
        </p:spPr>
        <p:txBody>
          <a:bodyPr wrap="square">
            <a:spAutoFit/>
          </a:bodyPr>
          <a:lstStyle/>
          <a:p>
            <a:pPr>
              <a:spcBef>
                <a:spcPct val="50000"/>
              </a:spcBef>
            </a:pPr>
            <a:r>
              <a:rPr lang="en-US" dirty="0">
                <a:latin typeface="Comic Sans MS" pitchFamily="66" charset="0"/>
              </a:rPr>
              <a:t>Similar procedure for 001,010,011,100,101,110,111     </a:t>
            </a:r>
          </a:p>
        </p:txBody>
      </p:sp>
      <p:sp>
        <p:nvSpPr>
          <p:cNvPr id="2" name="Slide Number Placeholder 1">
            <a:extLst>
              <a:ext uri="{FF2B5EF4-FFF2-40B4-BE49-F238E27FC236}">
                <a16:creationId xmlns:a16="http://schemas.microsoft.com/office/drawing/2014/main" id="{427DCE00-64C6-4DC8-BB1C-6938A72BA332}"/>
              </a:ext>
            </a:extLst>
          </p:cNvPr>
          <p:cNvSpPr>
            <a:spLocks noGrp="1"/>
          </p:cNvSpPr>
          <p:nvPr>
            <p:ph type="sldNum" sz="quarter" idx="12"/>
          </p:nvPr>
        </p:nvSpPr>
        <p:spPr/>
        <p:txBody>
          <a:bodyPr/>
          <a:lstStyle/>
          <a:p>
            <a:fld id="{B0D5A9A6-B89F-4EA0-AC06-CD245DF48C16}" type="slidenum">
              <a:rPr lang="en-US" smtClean="0"/>
              <a:pPr/>
              <a:t>43</a:t>
            </a:fld>
            <a:endParaRPr lang="en-US"/>
          </a:p>
        </p:txBody>
      </p:sp>
    </p:spTree>
    <p:extLst>
      <p:ext uri="{BB962C8B-B14F-4D97-AF65-F5344CB8AC3E}">
        <p14:creationId xmlns:p14="http://schemas.microsoft.com/office/powerpoint/2010/main" val="232489529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718"/>
            <a:ext cx="8229600" cy="1143000"/>
          </a:xfrm>
        </p:spPr>
        <p:txBody>
          <a:bodyPr>
            <a:normAutofit/>
          </a:bodyPr>
          <a:lstStyle/>
          <a:p>
            <a:pPr>
              <a:spcBef>
                <a:spcPct val="50000"/>
              </a:spcBef>
            </a:pPr>
            <a:r>
              <a:rPr lang="en-US" sz="2700" dirty="0">
                <a:latin typeface="Tahoma" pitchFamily="34" charset="0"/>
                <a:ea typeface="Tahoma" pitchFamily="34" charset="0"/>
                <a:cs typeface="Tahoma" pitchFamily="34" charset="0"/>
              </a:rPr>
              <a:t>Band width Consideration of 8-QAM &amp; 16-QAM. </a:t>
            </a:r>
            <a:br>
              <a:rPr lang="en-US" sz="2700" dirty="0">
                <a:latin typeface="Tahoma" pitchFamily="34" charset="0"/>
                <a:ea typeface="Tahoma" pitchFamily="34" charset="0"/>
                <a:cs typeface="Tahoma" pitchFamily="34" charset="0"/>
              </a:rPr>
            </a:br>
            <a:r>
              <a:rPr lang="en-US" sz="2400" dirty="0">
                <a:latin typeface="Tahoma" pitchFamily="34" charset="0"/>
                <a:ea typeface="Tahoma" pitchFamily="34" charset="0"/>
                <a:cs typeface="Tahoma" pitchFamily="34" charset="0"/>
              </a:rPr>
              <a:t>I</a:t>
            </a:r>
            <a:r>
              <a:rPr lang="en-US" sz="2400" u="sng" dirty="0">
                <a:latin typeface="Tahoma" pitchFamily="34" charset="0"/>
                <a:ea typeface="Tahoma" pitchFamily="34" charset="0"/>
                <a:cs typeface="Tahoma" pitchFamily="34" charset="0"/>
              </a:rPr>
              <a:t>s it the same as 8-PSK and 16-PSK?</a:t>
            </a:r>
            <a:endParaRPr lang="en-US" sz="2400" dirty="0">
              <a:latin typeface="Tahoma" pitchFamily="34" charset="0"/>
              <a:ea typeface="Tahoma" pitchFamily="34" charset="0"/>
              <a:cs typeface="Tahoma" pitchFamily="34" charset="0"/>
            </a:endParaRPr>
          </a:p>
        </p:txBody>
      </p:sp>
      <p:pic>
        <p:nvPicPr>
          <p:cNvPr id="6" name="Picture 5">
            <a:extLst>
              <a:ext uri="{FF2B5EF4-FFF2-40B4-BE49-F238E27FC236}">
                <a16:creationId xmlns:a16="http://schemas.microsoft.com/office/drawing/2014/main" id="{B1ACC2C9-E648-4057-8D37-F76F280BC6F2}"/>
              </a:ext>
            </a:extLst>
          </p:cNvPr>
          <p:cNvPicPr>
            <a:picLocks noChangeAspect="1"/>
          </p:cNvPicPr>
          <p:nvPr/>
        </p:nvPicPr>
        <p:blipFill>
          <a:blip r:embed="rId2"/>
          <a:stretch>
            <a:fillRect/>
          </a:stretch>
        </p:blipFill>
        <p:spPr>
          <a:xfrm>
            <a:off x="151569" y="1425494"/>
            <a:ext cx="8557419" cy="4327841"/>
          </a:xfrm>
          <a:prstGeom prst="rect">
            <a:avLst/>
          </a:prstGeom>
        </p:spPr>
      </p:pic>
      <p:pic>
        <p:nvPicPr>
          <p:cNvPr id="7" name="Picture 6">
            <a:extLst>
              <a:ext uri="{FF2B5EF4-FFF2-40B4-BE49-F238E27FC236}">
                <a16:creationId xmlns:a16="http://schemas.microsoft.com/office/drawing/2014/main" id="{0E168FC6-49A3-43D9-9C9C-011B6C0CCF69}"/>
              </a:ext>
            </a:extLst>
          </p:cNvPr>
          <p:cNvPicPr>
            <a:picLocks noChangeAspect="1"/>
          </p:cNvPicPr>
          <p:nvPr/>
        </p:nvPicPr>
        <p:blipFill>
          <a:blip r:embed="rId3"/>
          <a:stretch>
            <a:fillRect/>
          </a:stretch>
        </p:blipFill>
        <p:spPr>
          <a:xfrm>
            <a:off x="5334000" y="5053293"/>
            <a:ext cx="3689064" cy="1668182"/>
          </a:xfrm>
          <a:prstGeom prst="rect">
            <a:avLst/>
          </a:prstGeom>
        </p:spPr>
      </p:pic>
      <p:sp>
        <p:nvSpPr>
          <p:cNvPr id="3" name="Slide Number Placeholder 2">
            <a:extLst>
              <a:ext uri="{FF2B5EF4-FFF2-40B4-BE49-F238E27FC236}">
                <a16:creationId xmlns:a16="http://schemas.microsoft.com/office/drawing/2014/main" id="{0758FCB5-98C5-4E61-8279-8C3CCFA1296F}"/>
              </a:ext>
            </a:extLst>
          </p:cNvPr>
          <p:cNvSpPr>
            <a:spLocks noGrp="1"/>
          </p:cNvSpPr>
          <p:nvPr>
            <p:ph type="sldNum" sz="quarter" idx="12"/>
          </p:nvPr>
        </p:nvSpPr>
        <p:spPr/>
        <p:txBody>
          <a:bodyPr/>
          <a:lstStyle/>
          <a:p>
            <a:fld id="{B0D5A9A6-B89F-4EA0-AC06-CD245DF48C16}" type="slidenum">
              <a:rPr lang="en-US" smtClean="0"/>
              <a:pPr/>
              <a:t>44</a:t>
            </a:fld>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DBBFC57-D52C-493A-96B1-8E760BDAFC76}"/>
              </a:ext>
            </a:extLst>
          </p:cNvPr>
          <p:cNvSpPr>
            <a:spLocks noGrp="1"/>
          </p:cNvSpPr>
          <p:nvPr>
            <p:ph idx="1"/>
          </p:nvPr>
        </p:nvSpPr>
        <p:spPr/>
        <p:txBody>
          <a:bodyPr/>
          <a:lstStyle/>
          <a:p>
            <a:r>
              <a:rPr lang="en-US" dirty="0"/>
              <a:t>Block diagram</a:t>
            </a:r>
          </a:p>
        </p:txBody>
      </p:sp>
      <p:sp>
        <p:nvSpPr>
          <p:cNvPr id="5" name="Title 1">
            <a:extLst>
              <a:ext uri="{FF2B5EF4-FFF2-40B4-BE49-F238E27FC236}">
                <a16:creationId xmlns:a16="http://schemas.microsoft.com/office/drawing/2014/main" id="{1580BAD5-540E-4927-9C77-FDF943F81415}"/>
              </a:ext>
            </a:extLst>
          </p:cNvPr>
          <p:cNvSpPr txBox="1">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defTabSz="914400" rtl="0" eaLnBrk="0" fontAlgn="base" latinLnBrk="0" hangingPunct="0">
              <a:lnSpc>
                <a:spcPct val="100000"/>
              </a:lnSpc>
              <a:spcBef>
                <a:spcPct val="50000"/>
              </a:spcBef>
              <a:spcAft>
                <a:spcPct val="0"/>
              </a:spcAft>
              <a:buClrTx/>
              <a:buSzTx/>
              <a:buFontTx/>
              <a:buNone/>
              <a:tabLst/>
              <a:defRPr/>
            </a:pPr>
            <a:r>
              <a:rPr kumimoji="0" lang="en-US" sz="3300" b="0" i="0" u="none" strike="noStrike" kern="0" cap="none" spc="0" normalizeH="0" baseline="0" noProof="0" dirty="0">
                <a:ln>
                  <a:noFill/>
                </a:ln>
                <a:solidFill>
                  <a:schemeClr val="tx2"/>
                </a:solidFill>
                <a:effectLst/>
                <a:uLnTx/>
                <a:uFillTx/>
                <a:latin typeface="Tahoma" pitchFamily="34" charset="0"/>
                <a:ea typeface="Tahoma" pitchFamily="34" charset="0"/>
                <a:cs typeface="Tahoma" pitchFamily="34" charset="0"/>
              </a:rPr>
              <a:t>8-QAM and </a:t>
            </a:r>
            <a:r>
              <a:rPr lang="en-US" sz="3300" kern="0" dirty="0">
                <a:solidFill>
                  <a:schemeClr val="tx2"/>
                </a:solidFill>
                <a:latin typeface="Tahoma" pitchFamily="34" charset="0"/>
                <a:ea typeface="Tahoma" pitchFamily="34" charset="0"/>
                <a:cs typeface="Tahoma" pitchFamily="34" charset="0"/>
              </a:rPr>
              <a:t>16-QAM Tx &amp; Rx</a:t>
            </a:r>
            <a:endParaRPr kumimoji="0" lang="en-US" sz="3300" b="0" i="0" u="none" strike="noStrike" kern="0" cap="none" spc="0" normalizeH="0" baseline="0" noProof="0" dirty="0">
              <a:ln>
                <a:noFill/>
              </a:ln>
              <a:solidFill>
                <a:schemeClr val="tx2"/>
              </a:solidFill>
              <a:effectLst/>
              <a:uLnTx/>
              <a:uFillTx/>
              <a:latin typeface="Tahoma" pitchFamily="34" charset="0"/>
              <a:ea typeface="Tahoma" pitchFamily="34" charset="0"/>
              <a:cs typeface="Tahoma" pitchFamily="34" charset="0"/>
            </a:endParaRPr>
          </a:p>
        </p:txBody>
      </p:sp>
      <p:sp>
        <p:nvSpPr>
          <p:cNvPr id="2" name="Slide Number Placeholder 1">
            <a:extLst>
              <a:ext uri="{FF2B5EF4-FFF2-40B4-BE49-F238E27FC236}">
                <a16:creationId xmlns:a16="http://schemas.microsoft.com/office/drawing/2014/main" id="{C9D5271E-F122-4C2D-9B5E-375CB41450BE}"/>
              </a:ext>
            </a:extLst>
          </p:cNvPr>
          <p:cNvSpPr>
            <a:spLocks noGrp="1"/>
          </p:cNvSpPr>
          <p:nvPr>
            <p:ph type="sldNum" sz="quarter" idx="12"/>
          </p:nvPr>
        </p:nvSpPr>
        <p:spPr/>
        <p:txBody>
          <a:bodyPr/>
          <a:lstStyle/>
          <a:p>
            <a:fld id="{B0D5A9A6-B89F-4EA0-AC06-CD245DF48C16}" type="slidenum">
              <a:rPr lang="en-US" smtClean="0"/>
              <a:pPr/>
              <a:t>45</a:t>
            </a:fld>
            <a:endParaRPr lang="en-US"/>
          </a:p>
        </p:txBody>
      </p:sp>
    </p:spTree>
    <p:extLst>
      <p:ext uri="{BB962C8B-B14F-4D97-AF65-F5344CB8AC3E}">
        <p14:creationId xmlns:p14="http://schemas.microsoft.com/office/powerpoint/2010/main" val="137189232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85568-7E95-407D-A48B-30AC0F3A5AF7}"/>
              </a:ext>
            </a:extLst>
          </p:cNvPr>
          <p:cNvSpPr>
            <a:spLocks noGrp="1"/>
          </p:cNvSpPr>
          <p:nvPr>
            <p:ph type="title"/>
          </p:nvPr>
        </p:nvSpPr>
        <p:spPr/>
        <p:txBody>
          <a:bodyPr/>
          <a:lstStyle/>
          <a:p>
            <a:r>
              <a:rPr lang="en-GB" dirty="0"/>
              <a:t>example</a:t>
            </a:r>
          </a:p>
        </p:txBody>
      </p:sp>
      <p:pic>
        <p:nvPicPr>
          <p:cNvPr id="5" name="Content Placeholder 4">
            <a:extLst>
              <a:ext uri="{FF2B5EF4-FFF2-40B4-BE49-F238E27FC236}">
                <a16:creationId xmlns:a16="http://schemas.microsoft.com/office/drawing/2014/main" id="{A4B680F5-2FF0-4815-9449-BAF58EAC4117}"/>
              </a:ext>
            </a:extLst>
          </p:cNvPr>
          <p:cNvPicPr>
            <a:picLocks noGrp="1" noChangeAspect="1"/>
          </p:cNvPicPr>
          <p:nvPr>
            <p:ph idx="1"/>
          </p:nvPr>
        </p:nvPicPr>
        <p:blipFill>
          <a:blip r:embed="rId2"/>
          <a:stretch>
            <a:fillRect/>
          </a:stretch>
        </p:blipFill>
        <p:spPr>
          <a:xfrm>
            <a:off x="304494" y="1524000"/>
            <a:ext cx="8816415" cy="4191000"/>
          </a:xfrm>
          <a:prstGeom prst="rect">
            <a:avLst/>
          </a:prstGeom>
        </p:spPr>
      </p:pic>
      <p:sp>
        <p:nvSpPr>
          <p:cNvPr id="3" name="Slide Number Placeholder 2">
            <a:extLst>
              <a:ext uri="{FF2B5EF4-FFF2-40B4-BE49-F238E27FC236}">
                <a16:creationId xmlns:a16="http://schemas.microsoft.com/office/drawing/2014/main" id="{5489653B-E236-4290-BB1B-49FEAE0E07A9}"/>
              </a:ext>
            </a:extLst>
          </p:cNvPr>
          <p:cNvSpPr>
            <a:spLocks noGrp="1"/>
          </p:cNvSpPr>
          <p:nvPr>
            <p:ph type="sldNum" sz="quarter" idx="12"/>
          </p:nvPr>
        </p:nvSpPr>
        <p:spPr/>
        <p:txBody>
          <a:bodyPr/>
          <a:lstStyle/>
          <a:p>
            <a:fld id="{B0D5A9A6-B89F-4EA0-AC06-CD245DF48C16}" type="slidenum">
              <a:rPr lang="en-US" smtClean="0"/>
              <a:pPr/>
              <a:t>46</a:t>
            </a:fld>
            <a:endParaRPr lang="en-US"/>
          </a:p>
        </p:txBody>
      </p:sp>
    </p:spTree>
    <p:extLst>
      <p:ext uri="{BB962C8B-B14F-4D97-AF65-F5344CB8AC3E}">
        <p14:creationId xmlns:p14="http://schemas.microsoft.com/office/powerpoint/2010/main" val="14445192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D6DEA1E-DF79-4F04-BC52-C6CE06B781A1}"/>
              </a:ext>
            </a:extLst>
          </p:cNvPr>
          <p:cNvPicPr>
            <a:picLocks noChangeAspect="1"/>
          </p:cNvPicPr>
          <p:nvPr/>
        </p:nvPicPr>
        <p:blipFill>
          <a:blip r:embed="rId2"/>
          <a:stretch>
            <a:fillRect/>
          </a:stretch>
        </p:blipFill>
        <p:spPr>
          <a:xfrm>
            <a:off x="463224" y="1981200"/>
            <a:ext cx="8508820" cy="3948112"/>
          </a:xfrm>
          <a:prstGeom prst="rect">
            <a:avLst/>
          </a:prstGeom>
        </p:spPr>
      </p:pic>
      <p:pic>
        <p:nvPicPr>
          <p:cNvPr id="3" name="Picture 2">
            <a:extLst>
              <a:ext uri="{FF2B5EF4-FFF2-40B4-BE49-F238E27FC236}">
                <a16:creationId xmlns:a16="http://schemas.microsoft.com/office/drawing/2014/main" id="{0AC6E9E5-0F55-460F-AC66-07DFFB9E0663}"/>
              </a:ext>
            </a:extLst>
          </p:cNvPr>
          <p:cNvPicPr>
            <a:picLocks noChangeAspect="1"/>
          </p:cNvPicPr>
          <p:nvPr/>
        </p:nvPicPr>
        <p:blipFill>
          <a:blip r:embed="rId3"/>
          <a:stretch>
            <a:fillRect/>
          </a:stretch>
        </p:blipFill>
        <p:spPr>
          <a:xfrm>
            <a:off x="463224" y="111387"/>
            <a:ext cx="8375976" cy="918490"/>
          </a:xfrm>
          <a:prstGeom prst="rect">
            <a:avLst/>
          </a:prstGeom>
        </p:spPr>
      </p:pic>
      <p:sp>
        <p:nvSpPr>
          <p:cNvPr id="2" name="Slide Number Placeholder 1">
            <a:extLst>
              <a:ext uri="{FF2B5EF4-FFF2-40B4-BE49-F238E27FC236}">
                <a16:creationId xmlns:a16="http://schemas.microsoft.com/office/drawing/2014/main" id="{D2FE7DC0-10C8-4818-B116-E14C08802535}"/>
              </a:ext>
            </a:extLst>
          </p:cNvPr>
          <p:cNvSpPr>
            <a:spLocks noGrp="1"/>
          </p:cNvSpPr>
          <p:nvPr>
            <p:ph type="sldNum" sz="quarter" idx="12"/>
          </p:nvPr>
        </p:nvSpPr>
        <p:spPr/>
        <p:txBody>
          <a:bodyPr/>
          <a:lstStyle/>
          <a:p>
            <a:fld id="{B0D5A9A6-B89F-4EA0-AC06-CD245DF48C16}" type="slidenum">
              <a:rPr lang="en-US" smtClean="0"/>
              <a:pPr/>
              <a:t>47</a:t>
            </a:fld>
            <a:endParaRPr lang="en-US"/>
          </a:p>
        </p:txBody>
      </p:sp>
    </p:spTree>
    <p:extLst>
      <p:ext uri="{BB962C8B-B14F-4D97-AF65-F5344CB8AC3E}">
        <p14:creationId xmlns:p14="http://schemas.microsoft.com/office/powerpoint/2010/main" val="17007645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381001" y="335111"/>
            <a:ext cx="8305800" cy="1692771"/>
          </a:xfrm>
          <a:prstGeom prst="rect">
            <a:avLst/>
          </a:prstGeom>
          <a:noFill/>
          <a:ln w="9525">
            <a:noFill/>
            <a:miter lim="800000"/>
            <a:headEnd/>
            <a:tailEnd/>
          </a:ln>
        </p:spPr>
        <p:txBody>
          <a:bodyPr wrap="square">
            <a:spAutoFit/>
          </a:bodyPr>
          <a:lstStyle/>
          <a:p>
            <a:pPr rtl="0">
              <a:spcBef>
                <a:spcPct val="50000"/>
              </a:spcBef>
            </a:pPr>
            <a:r>
              <a:rPr lang="en-US" sz="2400" b="1" dirty="0">
                <a:latin typeface="Tahoma" panose="020B0604030504040204" pitchFamily="34" charset="0"/>
                <a:ea typeface="Tahoma" panose="020B0604030504040204" pitchFamily="34" charset="0"/>
                <a:cs typeface="Tahoma" panose="020B0604030504040204" pitchFamily="34" charset="0"/>
              </a:rPr>
              <a:t>Band Width Effecting (called information density )</a:t>
            </a:r>
            <a:endParaRPr lang="en-US" sz="20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rtl="0">
              <a:spcBef>
                <a:spcPct val="50000"/>
              </a:spcBef>
            </a:pPr>
            <a:r>
              <a:rPr lang="en-US" sz="2000" dirty="0"/>
              <a:t>Compares the performance of one digital technique to another.</a:t>
            </a:r>
          </a:p>
          <a:p>
            <a:pPr rtl="0">
              <a:spcBef>
                <a:spcPct val="50000"/>
              </a:spcBef>
            </a:pPr>
            <a:r>
              <a:rPr lang="en-US" sz="2000" dirty="0"/>
              <a:t>B.W efficiency = [transmission rate(bps) / minimum bandwidth(Hz)], the unit [(bits/sec)/Hz] = bits/cycle</a:t>
            </a:r>
            <a:endParaRPr lang="en-US" sz="2000" b="1" u="sng" dirty="0">
              <a:solidFill>
                <a:srgbClr val="FF3300"/>
              </a:solidFill>
            </a:endParaRPr>
          </a:p>
        </p:txBody>
      </p:sp>
      <p:pic>
        <p:nvPicPr>
          <p:cNvPr id="3" name="Picture 2">
            <a:extLst>
              <a:ext uri="{FF2B5EF4-FFF2-40B4-BE49-F238E27FC236}">
                <a16:creationId xmlns:a16="http://schemas.microsoft.com/office/drawing/2014/main" id="{7FAF78A7-3CB9-472B-87CE-BDC2EE6BABDA}"/>
              </a:ext>
            </a:extLst>
          </p:cNvPr>
          <p:cNvPicPr>
            <a:picLocks noChangeAspect="1"/>
          </p:cNvPicPr>
          <p:nvPr/>
        </p:nvPicPr>
        <p:blipFill>
          <a:blip r:embed="rId2"/>
          <a:stretch>
            <a:fillRect/>
          </a:stretch>
        </p:blipFill>
        <p:spPr>
          <a:xfrm>
            <a:off x="1530307" y="3657600"/>
            <a:ext cx="6007188" cy="1519491"/>
          </a:xfrm>
          <a:prstGeom prst="rect">
            <a:avLst/>
          </a:prstGeom>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6721D26F-8C51-49A4-9506-D64E5633B7E9}"/>
                  </a:ext>
                </a:extLst>
              </p:cNvPr>
              <p:cNvSpPr txBox="1"/>
              <p:nvPr/>
            </p:nvSpPr>
            <p:spPr>
              <a:xfrm>
                <a:off x="2438400" y="2231231"/>
                <a:ext cx="2742610" cy="441211"/>
              </a:xfrm>
              <a:prstGeom prst="rect">
                <a:avLst/>
              </a:prstGeom>
              <a:noFill/>
            </p:spPr>
            <p:txBody>
              <a:bodyPr wrap="none" lIns="0" tIns="0" rIns="0" bIns="0" rtlCol="0">
                <a:spAutoFit/>
              </a:bodyPr>
              <a:lstStyle/>
              <a:p>
                <a:r>
                  <a:rPr lang="en-US" dirty="0"/>
                  <a:t>Bɳ</a:t>
                </a:r>
                <a14:m>
                  <m:oMath xmlns:m="http://schemas.openxmlformats.org/officeDocument/2006/math">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𝑡𝑟𝑎𝑛𝑠𝑚𝑖𝑠𝑠𝑖𝑜𝑛</m:t>
                        </m:r>
                        <m:r>
                          <a:rPr lang="en-US" b="0" i="1" smtClean="0">
                            <a:latin typeface="Cambria Math" panose="02040503050406030204" pitchFamily="18" charset="0"/>
                          </a:rPr>
                          <m:t> </m:t>
                        </m:r>
                        <m:r>
                          <a:rPr lang="en-US" b="0" i="1" smtClean="0">
                            <a:latin typeface="Cambria Math" panose="02040503050406030204" pitchFamily="18" charset="0"/>
                          </a:rPr>
                          <m:t>𝑏𝑖𝑡</m:t>
                        </m:r>
                        <m:r>
                          <a:rPr lang="en-US" b="0" i="1" smtClean="0">
                            <a:latin typeface="Cambria Math" panose="02040503050406030204" pitchFamily="18" charset="0"/>
                          </a:rPr>
                          <m:t> </m:t>
                        </m:r>
                        <m:r>
                          <a:rPr lang="en-US" b="0" i="1" smtClean="0">
                            <a:latin typeface="Cambria Math" panose="02040503050406030204" pitchFamily="18" charset="0"/>
                          </a:rPr>
                          <m:t>𝑟𝑎𝑡𝑒</m:t>
                        </m:r>
                        <m:r>
                          <a:rPr lang="en-US" b="0" i="1" smtClean="0">
                            <a:latin typeface="Cambria Math" panose="02040503050406030204" pitchFamily="18" charset="0"/>
                          </a:rPr>
                          <m:t> (</m:t>
                        </m:r>
                        <m:r>
                          <a:rPr lang="en-US" b="0" i="1" smtClean="0">
                            <a:latin typeface="Cambria Math" panose="02040503050406030204" pitchFamily="18" charset="0"/>
                          </a:rPr>
                          <m:t>𝑏𝑝𝑠</m:t>
                        </m:r>
                        <m:r>
                          <a:rPr lang="en-US" b="0" i="1" smtClean="0">
                            <a:latin typeface="Cambria Math" panose="02040503050406030204" pitchFamily="18" charset="0"/>
                          </a:rPr>
                          <m:t>)</m:t>
                        </m:r>
                      </m:num>
                      <m:den>
                        <m:r>
                          <a:rPr lang="en-US" b="0" i="1" smtClean="0">
                            <a:latin typeface="Cambria Math" panose="02040503050406030204" pitchFamily="18" charset="0"/>
                          </a:rPr>
                          <m:t>𝑚𝑖𝑛𝑖𝑚𝑢𝑚</m:t>
                        </m:r>
                        <m:r>
                          <a:rPr lang="en-US" b="0" i="1" smtClean="0">
                            <a:latin typeface="Cambria Math" panose="02040503050406030204" pitchFamily="18" charset="0"/>
                          </a:rPr>
                          <m:t> </m:t>
                        </m:r>
                        <m:r>
                          <a:rPr lang="en-US" b="0" i="1" smtClean="0">
                            <a:latin typeface="Cambria Math" panose="02040503050406030204" pitchFamily="18" charset="0"/>
                          </a:rPr>
                          <m:t>𝑏𝑎𝑛𝑑𝑤𝑖𝑑𝑡h</m:t>
                        </m:r>
                        <m:r>
                          <a:rPr lang="en-US" b="0" i="1" smtClean="0">
                            <a:latin typeface="Cambria Math" panose="02040503050406030204" pitchFamily="18" charset="0"/>
                          </a:rPr>
                          <m:t> (</m:t>
                        </m:r>
                        <m:r>
                          <a:rPr lang="en-US" b="0" i="1" smtClean="0">
                            <a:latin typeface="Cambria Math" panose="02040503050406030204" pitchFamily="18" charset="0"/>
                          </a:rPr>
                          <m:t>𝐻𝑧</m:t>
                        </m:r>
                        <m:r>
                          <a:rPr lang="en-US" b="0" i="1" smtClean="0">
                            <a:latin typeface="Cambria Math" panose="02040503050406030204" pitchFamily="18" charset="0"/>
                          </a:rPr>
                          <m:t>)</m:t>
                        </m:r>
                      </m:den>
                    </m:f>
                  </m:oMath>
                </a14:m>
                <a:endParaRPr lang="en-US" dirty="0"/>
              </a:p>
            </p:txBody>
          </p:sp>
        </mc:Choice>
        <mc:Fallback xmlns="">
          <p:sp>
            <p:nvSpPr>
              <p:cNvPr id="2" name="TextBox 1">
                <a:extLst>
                  <a:ext uri="{FF2B5EF4-FFF2-40B4-BE49-F238E27FC236}">
                    <a16:creationId xmlns:a16="http://schemas.microsoft.com/office/drawing/2014/main" id="{6721D26F-8C51-49A4-9506-D64E5633B7E9}"/>
                  </a:ext>
                </a:extLst>
              </p:cNvPr>
              <p:cNvSpPr txBox="1">
                <a:spLocks noRot="1" noChangeAspect="1" noMove="1" noResize="1" noEditPoints="1" noAdjustHandles="1" noChangeArrowheads="1" noChangeShapeType="1" noTextEdit="1"/>
              </p:cNvSpPr>
              <p:nvPr/>
            </p:nvSpPr>
            <p:spPr>
              <a:xfrm>
                <a:off x="2438400" y="2231231"/>
                <a:ext cx="2742610" cy="441211"/>
              </a:xfrm>
              <a:prstGeom prst="rect">
                <a:avLst/>
              </a:prstGeom>
              <a:blipFill>
                <a:blip r:embed="rId3"/>
                <a:stretch>
                  <a:fillRect l="-5111" t="-2778" r="-2444" b="-19444"/>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E8906D0C-589A-45F3-B73D-68D6333EE6D6}"/>
              </a:ext>
            </a:extLst>
          </p:cNvPr>
          <p:cNvSpPr>
            <a:spLocks noGrp="1"/>
          </p:cNvSpPr>
          <p:nvPr>
            <p:ph type="sldNum" sz="quarter" idx="12"/>
          </p:nvPr>
        </p:nvSpPr>
        <p:spPr/>
        <p:txBody>
          <a:bodyPr/>
          <a:lstStyle/>
          <a:p>
            <a:fld id="{B0D5A9A6-B89F-4EA0-AC06-CD245DF48C16}" type="slidenum">
              <a:rPr lang="en-US" smtClean="0"/>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125412" y="335111"/>
            <a:ext cx="8893175" cy="2462213"/>
          </a:xfrm>
          <a:prstGeom prst="rect">
            <a:avLst/>
          </a:prstGeom>
          <a:noFill/>
          <a:ln w="9525">
            <a:noFill/>
            <a:miter lim="800000"/>
            <a:headEnd/>
            <a:tailEnd/>
          </a:ln>
        </p:spPr>
        <p:txBody>
          <a:bodyPr>
            <a:spAutoFit/>
          </a:bodyPr>
          <a:lstStyle/>
          <a:p>
            <a:pPr rtl="0">
              <a:spcBef>
                <a:spcPct val="50000"/>
              </a:spcBef>
            </a:pPr>
            <a:r>
              <a:rPr lang="en-US" sz="2000" b="1" u="sng" dirty="0">
                <a:solidFill>
                  <a:srgbClr val="FF3300"/>
                </a:solidFill>
              </a:rPr>
              <a:t>Example:</a:t>
            </a:r>
          </a:p>
          <a:p>
            <a:pPr rtl="0">
              <a:spcBef>
                <a:spcPct val="50000"/>
              </a:spcBef>
            </a:pPr>
            <a:r>
              <a:rPr lang="en-US" sz="2000" dirty="0"/>
              <a:t>Determine the </a:t>
            </a:r>
            <a:r>
              <a:rPr lang="en-US" sz="2000" u="sng" dirty="0">
                <a:solidFill>
                  <a:srgbClr val="008000"/>
                </a:solidFill>
              </a:rPr>
              <a:t>bandwidth efficiencies</a:t>
            </a:r>
            <a:r>
              <a:rPr lang="en-US" sz="2000" dirty="0"/>
              <a:t> for the following modulation schemes, BPSK,QPSK ,8-PSK &amp; 16-PSK, for a transmission rate of 10 </a:t>
            </a:r>
            <a:r>
              <a:rPr lang="en-US" sz="2000" dirty="0" smtClean="0"/>
              <a:t>Mbps.</a:t>
            </a:r>
            <a:endParaRPr lang="en-US" sz="2000" dirty="0"/>
          </a:p>
          <a:p>
            <a:pPr rtl="0">
              <a:spcBef>
                <a:spcPct val="50000"/>
              </a:spcBef>
            </a:pPr>
            <a:r>
              <a:rPr lang="en-US" sz="2000" b="1" u="sng" dirty="0">
                <a:solidFill>
                  <a:srgbClr val="FF3300"/>
                </a:solidFill>
              </a:rPr>
              <a:t>Solution : </a:t>
            </a:r>
          </a:p>
          <a:p>
            <a:pPr rtl="0">
              <a:spcBef>
                <a:spcPct val="50000"/>
              </a:spcBef>
            </a:pPr>
            <a:endParaRPr lang="en-US" b="1" u="sng" dirty="0">
              <a:solidFill>
                <a:srgbClr val="FF3300"/>
              </a:solidFill>
            </a:endParaRPr>
          </a:p>
          <a:p>
            <a:pPr rtl="0">
              <a:spcBef>
                <a:spcPct val="50000"/>
              </a:spcBef>
            </a:pPr>
            <a:r>
              <a:rPr lang="en-US" dirty="0"/>
              <a:t>The minimum bandwidths required are;</a:t>
            </a:r>
          </a:p>
        </p:txBody>
      </p:sp>
      <p:sp>
        <p:nvSpPr>
          <p:cNvPr id="2" name="Rectangle 1">
            <a:extLst>
              <a:ext uri="{FF2B5EF4-FFF2-40B4-BE49-F238E27FC236}">
                <a16:creationId xmlns:a16="http://schemas.microsoft.com/office/drawing/2014/main" id="{96FA61F7-4618-4A3E-A0BC-2C964E5D0A11}"/>
              </a:ext>
            </a:extLst>
          </p:cNvPr>
          <p:cNvSpPr/>
          <p:nvPr/>
        </p:nvSpPr>
        <p:spPr>
          <a:xfrm>
            <a:off x="159977" y="5486400"/>
            <a:ext cx="8374423" cy="1200329"/>
          </a:xfrm>
          <a:prstGeom prst="rect">
            <a:avLst/>
          </a:prstGeom>
        </p:spPr>
        <p:txBody>
          <a:bodyPr wrap="square">
            <a:spAutoFit/>
          </a:bodyPr>
          <a:lstStyle/>
          <a:p>
            <a:pPr marL="285750" indent="-285750">
              <a:spcBef>
                <a:spcPct val="50000"/>
              </a:spcBef>
              <a:buFont typeface="Wingdings" panose="05000000000000000000" pitchFamily="2" charset="2"/>
              <a:buChar char="ü"/>
            </a:pPr>
            <a:r>
              <a:rPr lang="en-US" dirty="0">
                <a:latin typeface="Comic Sans MS" pitchFamily="66" charset="0"/>
              </a:rPr>
              <a:t>BPSK is the least efficient. </a:t>
            </a:r>
          </a:p>
          <a:p>
            <a:pPr marL="285750" indent="-285750">
              <a:spcBef>
                <a:spcPct val="50000"/>
              </a:spcBef>
              <a:buFont typeface="Wingdings" panose="05000000000000000000" pitchFamily="2" charset="2"/>
              <a:buChar char="ü"/>
            </a:pPr>
            <a:r>
              <a:rPr lang="en-US" dirty="0">
                <a:latin typeface="Comic Sans MS" pitchFamily="66" charset="0"/>
              </a:rPr>
              <a:t>16 PSK is the most efficient.</a:t>
            </a:r>
          </a:p>
          <a:p>
            <a:pPr marL="285750" indent="-285750">
              <a:spcBef>
                <a:spcPct val="50000"/>
              </a:spcBef>
              <a:buFont typeface="Wingdings" panose="05000000000000000000" pitchFamily="2" charset="2"/>
              <a:buChar char="ü"/>
            </a:pPr>
            <a:r>
              <a:rPr lang="en-US" dirty="0">
                <a:latin typeface="Comic Sans MS" pitchFamily="66" charset="0"/>
              </a:rPr>
              <a:t>16-PSK requires (1/4) BW  as BPSK for the same input bit rate.</a:t>
            </a:r>
          </a:p>
        </p:txBody>
      </p:sp>
      <p:pic>
        <p:nvPicPr>
          <p:cNvPr id="3" name="Picture 2">
            <a:extLst>
              <a:ext uri="{FF2B5EF4-FFF2-40B4-BE49-F238E27FC236}">
                <a16:creationId xmlns:a16="http://schemas.microsoft.com/office/drawing/2014/main" id="{6422052C-FCD4-43BF-AC3A-23DF434EE326}"/>
              </a:ext>
            </a:extLst>
          </p:cNvPr>
          <p:cNvPicPr>
            <a:picLocks noChangeAspect="1"/>
          </p:cNvPicPr>
          <p:nvPr/>
        </p:nvPicPr>
        <p:blipFill>
          <a:blip r:embed="rId2"/>
          <a:stretch>
            <a:fillRect/>
          </a:stretch>
        </p:blipFill>
        <p:spPr>
          <a:xfrm>
            <a:off x="4919379" y="1676400"/>
            <a:ext cx="3916262" cy="990600"/>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27539FE-4459-4F72-8071-766F9464EF88}"/>
                  </a:ext>
                </a:extLst>
              </p:cNvPr>
              <p:cNvSpPr txBox="1"/>
              <p:nvPr/>
            </p:nvSpPr>
            <p:spPr>
              <a:xfrm>
                <a:off x="1371600" y="1794054"/>
                <a:ext cx="2742610" cy="441211"/>
              </a:xfrm>
              <a:prstGeom prst="rect">
                <a:avLst/>
              </a:prstGeom>
              <a:noFill/>
            </p:spPr>
            <p:txBody>
              <a:bodyPr wrap="none" lIns="0" tIns="0" rIns="0" bIns="0" rtlCol="0">
                <a:spAutoFit/>
              </a:bodyPr>
              <a:lstStyle/>
              <a:p>
                <a:r>
                  <a:rPr lang="en-US" dirty="0"/>
                  <a:t>Bɳ</a:t>
                </a:r>
                <a14:m>
                  <m:oMath xmlns:m="http://schemas.openxmlformats.org/officeDocument/2006/math">
                    <m:r>
                      <a:rPr lang="en-US" i="1" smtClean="0">
                        <a:latin typeface="Cambria Math" panose="02040503050406030204" pitchFamily="18" charset="0"/>
                      </a:rPr>
                      <m:t>=</m:t>
                    </m:r>
                    <m:f>
                      <m:fPr>
                        <m:ctrlPr>
                          <a:rPr lang="en-US" i="1" smtClean="0">
                            <a:latin typeface="Cambria Math" panose="02040503050406030204" pitchFamily="18" charset="0"/>
                          </a:rPr>
                        </m:ctrlPr>
                      </m:fPr>
                      <m:num>
                        <m:r>
                          <a:rPr lang="en-US" b="0" i="1" smtClean="0">
                            <a:latin typeface="Cambria Math" panose="02040503050406030204" pitchFamily="18" charset="0"/>
                          </a:rPr>
                          <m:t>𝑡𝑟𝑎𝑛𝑠𝑚𝑖𝑠𝑠𝑖𝑜𝑛</m:t>
                        </m:r>
                        <m:r>
                          <a:rPr lang="en-US" b="0" i="1" smtClean="0">
                            <a:latin typeface="Cambria Math" panose="02040503050406030204" pitchFamily="18" charset="0"/>
                          </a:rPr>
                          <m:t> </m:t>
                        </m:r>
                        <m:r>
                          <a:rPr lang="en-US" b="0" i="1" smtClean="0">
                            <a:latin typeface="Cambria Math" panose="02040503050406030204" pitchFamily="18" charset="0"/>
                          </a:rPr>
                          <m:t>𝑏𝑖𝑡</m:t>
                        </m:r>
                        <m:r>
                          <a:rPr lang="en-US" b="0" i="1" smtClean="0">
                            <a:latin typeface="Cambria Math" panose="02040503050406030204" pitchFamily="18" charset="0"/>
                          </a:rPr>
                          <m:t> </m:t>
                        </m:r>
                        <m:r>
                          <a:rPr lang="en-US" b="0" i="1" smtClean="0">
                            <a:latin typeface="Cambria Math" panose="02040503050406030204" pitchFamily="18" charset="0"/>
                          </a:rPr>
                          <m:t>𝑟𝑎𝑡𝑒</m:t>
                        </m:r>
                        <m:r>
                          <a:rPr lang="en-US" b="0" i="1" smtClean="0">
                            <a:latin typeface="Cambria Math" panose="02040503050406030204" pitchFamily="18" charset="0"/>
                          </a:rPr>
                          <m:t> (</m:t>
                        </m:r>
                        <m:r>
                          <a:rPr lang="en-US" b="0" i="1" smtClean="0">
                            <a:latin typeface="Cambria Math" panose="02040503050406030204" pitchFamily="18" charset="0"/>
                          </a:rPr>
                          <m:t>𝑏𝑝𝑠</m:t>
                        </m:r>
                        <m:r>
                          <a:rPr lang="en-US" b="0" i="1" smtClean="0">
                            <a:latin typeface="Cambria Math" panose="02040503050406030204" pitchFamily="18" charset="0"/>
                          </a:rPr>
                          <m:t>)</m:t>
                        </m:r>
                      </m:num>
                      <m:den>
                        <m:r>
                          <a:rPr lang="en-US" b="0" i="1" smtClean="0">
                            <a:latin typeface="Cambria Math" panose="02040503050406030204" pitchFamily="18" charset="0"/>
                          </a:rPr>
                          <m:t>𝑚𝑖𝑛𝑖𝑚𝑢𝑚</m:t>
                        </m:r>
                        <m:r>
                          <a:rPr lang="en-US" b="0" i="1" smtClean="0">
                            <a:latin typeface="Cambria Math" panose="02040503050406030204" pitchFamily="18" charset="0"/>
                          </a:rPr>
                          <m:t> </m:t>
                        </m:r>
                        <m:r>
                          <a:rPr lang="en-US" b="0" i="1" smtClean="0">
                            <a:latin typeface="Cambria Math" panose="02040503050406030204" pitchFamily="18" charset="0"/>
                          </a:rPr>
                          <m:t>𝑏𝑎𝑛𝑑𝑤𝑖𝑑𝑡h</m:t>
                        </m:r>
                        <m:r>
                          <a:rPr lang="en-US" b="0" i="1" smtClean="0">
                            <a:latin typeface="Cambria Math" panose="02040503050406030204" pitchFamily="18" charset="0"/>
                          </a:rPr>
                          <m:t> (</m:t>
                        </m:r>
                        <m:r>
                          <a:rPr lang="en-US" b="0" i="1" smtClean="0">
                            <a:latin typeface="Cambria Math" panose="02040503050406030204" pitchFamily="18" charset="0"/>
                          </a:rPr>
                          <m:t>𝐻𝑧</m:t>
                        </m:r>
                        <m:r>
                          <a:rPr lang="en-US" b="0" i="1" smtClean="0">
                            <a:latin typeface="Cambria Math" panose="02040503050406030204" pitchFamily="18" charset="0"/>
                          </a:rPr>
                          <m:t>)</m:t>
                        </m:r>
                      </m:den>
                    </m:f>
                  </m:oMath>
                </a14:m>
                <a:endParaRPr lang="en-US" dirty="0"/>
              </a:p>
            </p:txBody>
          </p:sp>
        </mc:Choice>
        <mc:Fallback xmlns="">
          <p:sp>
            <p:nvSpPr>
              <p:cNvPr id="6" name="TextBox 5">
                <a:extLst>
                  <a:ext uri="{FF2B5EF4-FFF2-40B4-BE49-F238E27FC236}">
                    <a16:creationId xmlns:a16="http://schemas.microsoft.com/office/drawing/2014/main" id="{B27539FE-4459-4F72-8071-766F9464EF88}"/>
                  </a:ext>
                </a:extLst>
              </p:cNvPr>
              <p:cNvSpPr txBox="1">
                <a:spLocks noRot="1" noChangeAspect="1" noMove="1" noResize="1" noEditPoints="1" noAdjustHandles="1" noChangeArrowheads="1" noChangeShapeType="1" noTextEdit="1"/>
              </p:cNvSpPr>
              <p:nvPr/>
            </p:nvSpPr>
            <p:spPr>
              <a:xfrm>
                <a:off x="1371600" y="1794054"/>
                <a:ext cx="2742610" cy="441211"/>
              </a:xfrm>
              <a:prstGeom prst="rect">
                <a:avLst/>
              </a:prstGeom>
              <a:blipFill>
                <a:blip r:embed="rId3"/>
                <a:stretch>
                  <a:fillRect l="-5111" t="-2740" r="-2444" b="-17808"/>
                </a:stretch>
              </a:blipFill>
            </p:spPr>
            <p:txBody>
              <a:bodyPr/>
              <a:lstStyle/>
              <a:p>
                <a:r>
                  <a:rPr lang="en-US">
                    <a:noFill/>
                  </a:rPr>
                  <a:t> </a:t>
                </a:r>
              </a:p>
            </p:txBody>
          </p:sp>
        </mc:Fallback>
      </mc:AlternateContent>
      <p:sp>
        <p:nvSpPr>
          <p:cNvPr id="4" name="Slide Number Placeholder 3">
            <a:extLst>
              <a:ext uri="{FF2B5EF4-FFF2-40B4-BE49-F238E27FC236}">
                <a16:creationId xmlns:a16="http://schemas.microsoft.com/office/drawing/2014/main" id="{F095BE62-E37C-4B01-A483-A40F19E6988C}"/>
              </a:ext>
            </a:extLst>
          </p:cNvPr>
          <p:cNvSpPr>
            <a:spLocks noGrp="1"/>
          </p:cNvSpPr>
          <p:nvPr>
            <p:ph type="sldNum" sz="quarter" idx="12"/>
          </p:nvPr>
        </p:nvSpPr>
        <p:spPr/>
        <p:txBody>
          <a:bodyPr/>
          <a:lstStyle/>
          <a:p>
            <a:fld id="{B0D5A9A6-B89F-4EA0-AC06-CD245DF48C16}" type="slidenum">
              <a:rPr lang="en-US" smtClean="0"/>
              <a:pPr/>
              <a:t>49</a:t>
            </a:fld>
            <a:endParaRPr lang="en-US"/>
          </a:p>
        </p:txBody>
      </p:sp>
      <p:graphicFrame>
        <p:nvGraphicFramePr>
          <p:cNvPr id="5" name="Table 4">
            <a:extLst>
              <a:ext uri="{FF2B5EF4-FFF2-40B4-BE49-F238E27FC236}">
                <a16:creationId xmlns:a16="http://schemas.microsoft.com/office/drawing/2014/main" id="{A0424395-3BDE-4BC6-A81A-22010A3CE887}"/>
              </a:ext>
            </a:extLst>
          </p:cNvPr>
          <p:cNvGraphicFramePr>
            <a:graphicFrameLocks noGrp="1"/>
          </p:cNvGraphicFramePr>
          <p:nvPr>
            <p:extLst>
              <p:ext uri="{D42A27DB-BD31-4B8C-83A1-F6EECF244321}">
                <p14:modId xmlns:p14="http://schemas.microsoft.com/office/powerpoint/2010/main" val="183715460"/>
              </p:ext>
            </p:extLst>
          </p:nvPr>
        </p:nvGraphicFramePr>
        <p:xfrm>
          <a:off x="1143000" y="2860031"/>
          <a:ext cx="6195650" cy="2401291"/>
        </p:xfrm>
        <a:graphic>
          <a:graphicData uri="http://schemas.openxmlformats.org/drawingml/2006/table">
            <a:tbl>
              <a:tblPr/>
              <a:tblGrid>
                <a:gridCol w="1658817">
                  <a:extLst>
                    <a:ext uri="{9D8B030D-6E8A-4147-A177-3AD203B41FA5}">
                      <a16:colId xmlns:a16="http://schemas.microsoft.com/office/drawing/2014/main" val="71531013"/>
                    </a:ext>
                  </a:extLst>
                </a:gridCol>
                <a:gridCol w="2327033">
                  <a:extLst>
                    <a:ext uri="{9D8B030D-6E8A-4147-A177-3AD203B41FA5}">
                      <a16:colId xmlns:a16="http://schemas.microsoft.com/office/drawing/2014/main" val="3282467885"/>
                    </a:ext>
                  </a:extLst>
                </a:gridCol>
                <a:gridCol w="2209800">
                  <a:extLst>
                    <a:ext uri="{9D8B030D-6E8A-4147-A177-3AD203B41FA5}">
                      <a16:colId xmlns:a16="http://schemas.microsoft.com/office/drawing/2014/main" val="3432417570"/>
                    </a:ext>
                  </a:extLst>
                </a:gridCol>
              </a:tblGrid>
              <a:tr h="938251">
                <a:tc>
                  <a:txBody>
                    <a:bodyPr/>
                    <a:lstStyle/>
                    <a:p>
                      <a:pPr fontAlgn="b"/>
                      <a:r>
                        <a:rPr lang="en-US" b="1" dirty="0">
                          <a:effectLst/>
                        </a:rPr>
                        <a:t>Modulation Scheme</a:t>
                      </a:r>
                    </a:p>
                  </a:txBody>
                  <a:tcPr anchor="b">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762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
                      <a:r>
                        <a:rPr lang="en-US" b="1" dirty="0">
                          <a:effectLst/>
                        </a:rPr>
                        <a:t>Minimum Bandwidth (MHz)</a:t>
                      </a:r>
                    </a:p>
                    <a:p>
                      <a:pPr fontAlgn="b"/>
                      <a:r>
                        <a:rPr lang="en-US" b="1" dirty="0">
                          <a:effectLst/>
                        </a:rPr>
                        <a:t>(fb/R)</a:t>
                      </a:r>
                    </a:p>
                  </a:txBody>
                  <a:tcPr anchor="b">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762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
                      <a:r>
                        <a:rPr lang="en-GB" b="1" dirty="0">
                          <a:effectLst/>
                        </a:rPr>
                        <a:t>Bandwidth Efficiency (Bits per Cycle)</a:t>
                      </a:r>
                    </a:p>
                    <a:p>
                      <a:pPr fontAlgn="b"/>
                      <a:r>
                        <a:rPr lang="en-GB" b="1" dirty="0">
                          <a:effectLst/>
                        </a:rPr>
                        <a:t>(fb/</a:t>
                      </a:r>
                      <a:r>
                        <a:rPr lang="en-GB" b="1" dirty="0" err="1">
                          <a:effectLst/>
                        </a:rPr>
                        <a:t>minBW</a:t>
                      </a:r>
                      <a:r>
                        <a:rPr lang="en-GB" b="1" dirty="0">
                          <a:effectLst/>
                        </a:rPr>
                        <a:t>)</a:t>
                      </a:r>
                    </a:p>
                  </a:txBody>
                  <a:tcPr anchor="b">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762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39544334"/>
                  </a:ext>
                </a:extLst>
              </a:tr>
              <a:tr h="288693">
                <a:tc>
                  <a:txBody>
                    <a:bodyPr/>
                    <a:lstStyle/>
                    <a:p>
                      <a:pPr fontAlgn="base"/>
                      <a:r>
                        <a:rPr lang="en-US" dirty="0">
                          <a:effectLst/>
                        </a:rPr>
                        <a:t>BPSK</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10 MHz</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1</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333911196"/>
                  </a:ext>
                </a:extLst>
              </a:tr>
              <a:tr h="288693">
                <a:tc>
                  <a:txBody>
                    <a:bodyPr/>
                    <a:lstStyle/>
                    <a:p>
                      <a:pPr fontAlgn="base"/>
                      <a:r>
                        <a:rPr lang="en-US" dirty="0">
                          <a:effectLst/>
                        </a:rPr>
                        <a:t>QPSK</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5 MHz</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2</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834170341"/>
                  </a:ext>
                </a:extLst>
              </a:tr>
              <a:tr h="288693">
                <a:tc>
                  <a:txBody>
                    <a:bodyPr/>
                    <a:lstStyle/>
                    <a:p>
                      <a:pPr fontAlgn="base"/>
                      <a:r>
                        <a:rPr lang="en-US" dirty="0">
                          <a:effectLst/>
                        </a:rPr>
                        <a:t>8-PSK</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en-US">
                          <a:effectLst/>
                        </a:rPr>
                        <a:t>3.33 MHz</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3</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1270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1738785000"/>
                  </a:ext>
                </a:extLst>
              </a:tr>
              <a:tr h="288693">
                <a:tc>
                  <a:txBody>
                    <a:bodyPr/>
                    <a:lstStyle/>
                    <a:p>
                      <a:pPr fontAlgn="base"/>
                      <a:r>
                        <a:rPr lang="en-US" dirty="0">
                          <a:effectLst/>
                        </a:rPr>
                        <a:t>16-PSK</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762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2.5 MHz</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7620" cap="flat" cmpd="sng" algn="ctr">
                      <a:solidFill>
                        <a:srgbClr val="E3E3E3"/>
                      </a:solidFill>
                      <a:prstDash val="solid"/>
                      <a:round/>
                      <a:headEnd type="none" w="med" len="med"/>
                      <a:tailEnd type="none" w="med" len="med"/>
                    </a:lnB>
                    <a:solidFill>
                      <a:srgbClr val="FFFFFF"/>
                    </a:solidFill>
                  </a:tcPr>
                </a:tc>
                <a:tc>
                  <a:txBody>
                    <a:bodyPr/>
                    <a:lstStyle/>
                    <a:p>
                      <a:pPr fontAlgn="base"/>
                      <a:r>
                        <a:rPr lang="en-US" dirty="0">
                          <a:effectLst/>
                        </a:rPr>
                        <a:t>4</a:t>
                      </a:r>
                    </a:p>
                  </a:txBody>
                  <a:tcPr anchor="ctr">
                    <a:lnL w="7620" cap="flat" cmpd="sng" algn="ctr">
                      <a:solidFill>
                        <a:srgbClr val="E3E3E3"/>
                      </a:solidFill>
                      <a:prstDash val="solid"/>
                      <a:round/>
                      <a:headEnd type="none" w="med" len="med"/>
                      <a:tailEnd type="none" w="med" len="med"/>
                    </a:lnL>
                    <a:lnR w="7620" cap="flat" cmpd="sng" algn="ctr">
                      <a:solidFill>
                        <a:srgbClr val="E3E3E3"/>
                      </a:solidFill>
                      <a:prstDash val="solid"/>
                      <a:round/>
                      <a:headEnd type="none" w="med" len="med"/>
                      <a:tailEnd type="none" w="med" len="med"/>
                    </a:lnR>
                    <a:lnT w="12700" cap="flat" cmpd="sng" algn="ctr">
                      <a:solidFill>
                        <a:srgbClr val="E3E3E3"/>
                      </a:solidFill>
                      <a:prstDash val="solid"/>
                      <a:round/>
                      <a:headEnd type="none" w="med" len="med"/>
                      <a:tailEnd type="none" w="med" len="med"/>
                    </a:lnT>
                    <a:lnB w="7620" cap="flat" cmpd="sng" algn="ctr">
                      <a:solidFill>
                        <a:srgbClr val="E3E3E3"/>
                      </a:solidFill>
                      <a:prstDash val="solid"/>
                      <a:round/>
                      <a:headEnd type="none" w="med" len="med"/>
                      <a:tailEnd type="none" w="med" len="med"/>
                    </a:lnB>
                    <a:solidFill>
                      <a:srgbClr val="FFFFFF"/>
                    </a:solidFill>
                  </a:tcPr>
                </a:tc>
                <a:extLst>
                  <a:ext uri="{0D108BD9-81ED-4DB2-BD59-A6C34878D82A}">
                    <a16:rowId xmlns:a16="http://schemas.microsoft.com/office/drawing/2014/main" val="2579709113"/>
                  </a:ext>
                </a:extLst>
              </a:tr>
            </a:tbl>
          </a:graphicData>
        </a:graphic>
      </p:graphicFrame>
    </p:spTree>
    <p:extLst>
      <p:ext uri="{BB962C8B-B14F-4D97-AF65-F5344CB8AC3E}">
        <p14:creationId xmlns:p14="http://schemas.microsoft.com/office/powerpoint/2010/main" val="3724500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85800" y="136525"/>
            <a:ext cx="8000999" cy="523220"/>
          </a:xfrm>
          <a:prstGeom prst="rect">
            <a:avLst/>
          </a:prstGeom>
          <a:noFill/>
          <a:ln w="38100">
            <a:solidFill>
              <a:schemeClr val="tx1"/>
            </a:solidFill>
            <a:miter lim="800000"/>
            <a:headEnd/>
            <a:tailEnd/>
          </a:ln>
        </p:spPr>
        <p:txBody>
          <a:bodyPr wrap="square">
            <a:spAutoFit/>
          </a:bodyPr>
          <a:lstStyle/>
          <a:p>
            <a:pPr algn="ctr">
              <a:spcBef>
                <a:spcPct val="50000"/>
              </a:spcBef>
            </a:pPr>
            <a:r>
              <a:rPr lang="en-US" sz="2800" dirty="0">
                <a:solidFill>
                  <a:srgbClr val="008000"/>
                </a:solidFill>
                <a:latin typeface="Tahoma" pitchFamily="34" charset="0"/>
                <a:ea typeface="Tahoma" pitchFamily="34" charset="0"/>
                <a:cs typeface="Tahoma" pitchFamily="34" charset="0"/>
              </a:rPr>
              <a:t>Quaternary Phase Shift Keying (QPSK)   </a:t>
            </a:r>
            <a:r>
              <a:rPr lang="en-US" sz="2800" dirty="0">
                <a:solidFill>
                  <a:srgbClr val="008000"/>
                </a:solidFill>
                <a:latin typeface="Tahoma" pitchFamily="34" charset="0"/>
                <a:ea typeface="Tahoma" pitchFamily="34" charset="0"/>
                <a:cs typeface="Tahoma" pitchFamily="34" charset="0"/>
                <a:sym typeface="Wingdings" panose="05000000000000000000" pitchFamily="2" charset="2"/>
              </a:rPr>
              <a:t></a:t>
            </a:r>
            <a:r>
              <a:rPr lang="en-US" sz="2800" dirty="0">
                <a:solidFill>
                  <a:srgbClr val="008000"/>
                </a:solidFill>
                <a:latin typeface="Tahoma" pitchFamily="34" charset="0"/>
                <a:ea typeface="Tahoma" pitchFamily="34" charset="0"/>
                <a:cs typeface="Tahoma" pitchFamily="34" charset="0"/>
              </a:rPr>
              <a:t> M=4 </a:t>
            </a:r>
          </a:p>
        </p:txBody>
      </p:sp>
      <p:sp>
        <p:nvSpPr>
          <p:cNvPr id="27651" name="Text Box 5"/>
          <p:cNvSpPr txBox="1">
            <a:spLocks noChangeArrowheads="1"/>
          </p:cNvSpPr>
          <p:nvPr/>
        </p:nvSpPr>
        <p:spPr bwMode="auto">
          <a:xfrm>
            <a:off x="250825" y="1369718"/>
            <a:ext cx="8675688" cy="507831"/>
          </a:xfrm>
          <a:prstGeom prst="rect">
            <a:avLst/>
          </a:prstGeom>
          <a:noFill/>
          <a:ln w="9525">
            <a:noFill/>
            <a:miter lim="800000"/>
            <a:headEnd/>
            <a:tailEnd/>
          </a:ln>
        </p:spPr>
        <p:txBody>
          <a:bodyPr>
            <a:spAutoFit/>
          </a:bodyPr>
          <a:lstStyle/>
          <a:p>
            <a:pPr>
              <a:spcBef>
                <a:spcPct val="50000"/>
              </a:spcBef>
            </a:pPr>
            <a:r>
              <a:rPr lang="en-US" sz="2700" dirty="0"/>
              <a:t>QPSK: one carrier &amp; 4 different phases (same amplitude??).</a:t>
            </a:r>
          </a:p>
        </p:txBody>
      </p:sp>
      <p:sp>
        <p:nvSpPr>
          <p:cNvPr id="27653" name="Rectangle 7"/>
          <p:cNvSpPr>
            <a:spLocks noChangeArrowheads="1"/>
          </p:cNvSpPr>
          <p:nvPr/>
        </p:nvSpPr>
        <p:spPr bwMode="auto">
          <a:xfrm>
            <a:off x="3348038" y="2565400"/>
            <a:ext cx="1439862" cy="647700"/>
          </a:xfrm>
          <a:prstGeom prst="rect">
            <a:avLst/>
          </a:prstGeom>
          <a:solidFill>
            <a:srgbClr val="339966"/>
          </a:solidFill>
          <a:ln w="9525">
            <a:solidFill>
              <a:schemeClr val="tx1"/>
            </a:solidFill>
            <a:miter lim="800000"/>
            <a:headEnd/>
            <a:tailEnd/>
          </a:ln>
        </p:spPr>
        <p:txBody>
          <a:bodyPr wrap="none" anchor="ctr"/>
          <a:lstStyle/>
          <a:p>
            <a:endParaRPr lang="en-US"/>
          </a:p>
        </p:txBody>
      </p:sp>
      <p:sp>
        <p:nvSpPr>
          <p:cNvPr id="27654" name="Line 8"/>
          <p:cNvSpPr>
            <a:spLocks noChangeShapeType="1"/>
          </p:cNvSpPr>
          <p:nvPr/>
        </p:nvSpPr>
        <p:spPr bwMode="auto">
          <a:xfrm>
            <a:off x="2339975" y="2852738"/>
            <a:ext cx="1008063" cy="0"/>
          </a:xfrm>
          <a:prstGeom prst="line">
            <a:avLst/>
          </a:prstGeom>
          <a:noFill/>
          <a:ln w="9525">
            <a:solidFill>
              <a:schemeClr val="tx1"/>
            </a:solidFill>
            <a:round/>
            <a:headEnd/>
            <a:tailEnd type="triangle" w="med" len="med"/>
          </a:ln>
        </p:spPr>
        <p:txBody>
          <a:bodyPr/>
          <a:lstStyle/>
          <a:p>
            <a:endParaRPr lang="en-US"/>
          </a:p>
        </p:txBody>
      </p:sp>
      <p:sp>
        <p:nvSpPr>
          <p:cNvPr id="27655" name="Line 9"/>
          <p:cNvSpPr>
            <a:spLocks noChangeShapeType="1"/>
          </p:cNvSpPr>
          <p:nvPr/>
        </p:nvSpPr>
        <p:spPr bwMode="auto">
          <a:xfrm>
            <a:off x="4787900" y="2852738"/>
            <a:ext cx="1079500" cy="0"/>
          </a:xfrm>
          <a:prstGeom prst="line">
            <a:avLst/>
          </a:prstGeom>
          <a:noFill/>
          <a:ln w="9525">
            <a:solidFill>
              <a:schemeClr val="tx1"/>
            </a:solidFill>
            <a:round/>
            <a:headEnd/>
            <a:tailEnd type="triangle" w="med" len="med"/>
          </a:ln>
        </p:spPr>
        <p:txBody>
          <a:bodyPr/>
          <a:lstStyle/>
          <a:p>
            <a:endParaRPr lang="en-US"/>
          </a:p>
        </p:txBody>
      </p:sp>
      <p:sp>
        <p:nvSpPr>
          <p:cNvPr id="27656" name="Text Box 10"/>
          <p:cNvSpPr txBox="1">
            <a:spLocks noChangeArrowheads="1"/>
          </p:cNvSpPr>
          <p:nvPr/>
        </p:nvSpPr>
        <p:spPr bwMode="auto">
          <a:xfrm>
            <a:off x="900112" y="2118934"/>
            <a:ext cx="1655763" cy="1384995"/>
          </a:xfrm>
          <a:prstGeom prst="rect">
            <a:avLst/>
          </a:prstGeom>
          <a:noFill/>
          <a:ln w="9525">
            <a:noFill/>
            <a:miter lim="800000"/>
            <a:headEnd/>
            <a:tailEnd/>
          </a:ln>
        </p:spPr>
        <p:txBody>
          <a:bodyPr wrap="square">
            <a:spAutoFit/>
          </a:bodyPr>
          <a:lstStyle/>
          <a:p>
            <a:pPr>
              <a:spcBef>
                <a:spcPct val="50000"/>
              </a:spcBef>
            </a:pPr>
            <a:r>
              <a:rPr lang="en-US" sz="2400" dirty="0"/>
              <a:t>2-bits</a:t>
            </a:r>
            <a:r>
              <a:rPr lang="en-GB" sz="2400" dirty="0"/>
              <a:t>,</a:t>
            </a:r>
            <a:endParaRPr lang="en-US" sz="2400" dirty="0"/>
          </a:p>
          <a:p>
            <a:pPr>
              <a:spcBef>
                <a:spcPct val="50000"/>
              </a:spcBef>
            </a:pPr>
            <a:r>
              <a:rPr lang="en-US" sz="2400" dirty="0"/>
              <a:t>4 input conditions </a:t>
            </a:r>
          </a:p>
        </p:txBody>
      </p:sp>
      <p:sp>
        <p:nvSpPr>
          <p:cNvPr id="27657" name="Text Box 11"/>
          <p:cNvSpPr txBox="1">
            <a:spLocks noChangeArrowheads="1"/>
          </p:cNvSpPr>
          <p:nvPr/>
        </p:nvSpPr>
        <p:spPr bwMode="auto">
          <a:xfrm>
            <a:off x="5940425" y="2636838"/>
            <a:ext cx="2303463" cy="461665"/>
          </a:xfrm>
          <a:prstGeom prst="rect">
            <a:avLst/>
          </a:prstGeom>
          <a:noFill/>
          <a:ln w="9525">
            <a:noFill/>
            <a:miter lim="800000"/>
            <a:headEnd/>
            <a:tailEnd/>
          </a:ln>
        </p:spPr>
        <p:txBody>
          <a:bodyPr>
            <a:spAutoFit/>
          </a:bodyPr>
          <a:lstStyle/>
          <a:p>
            <a:pPr>
              <a:spcBef>
                <a:spcPct val="50000"/>
              </a:spcBef>
            </a:pPr>
            <a:r>
              <a:rPr lang="en-US" sz="2400" dirty="0"/>
              <a:t>4 output  phases</a:t>
            </a:r>
          </a:p>
        </p:txBody>
      </p:sp>
      <p:sp>
        <p:nvSpPr>
          <p:cNvPr id="27658" name="Text Box 12"/>
          <p:cNvSpPr txBox="1">
            <a:spLocks noChangeArrowheads="1"/>
          </p:cNvSpPr>
          <p:nvPr/>
        </p:nvSpPr>
        <p:spPr bwMode="auto">
          <a:xfrm>
            <a:off x="3563938" y="2636838"/>
            <a:ext cx="936625" cy="366712"/>
          </a:xfrm>
          <a:prstGeom prst="rect">
            <a:avLst/>
          </a:prstGeom>
          <a:noFill/>
          <a:ln w="9525">
            <a:noFill/>
            <a:miter lim="800000"/>
            <a:headEnd/>
            <a:tailEnd/>
          </a:ln>
        </p:spPr>
        <p:txBody>
          <a:bodyPr>
            <a:spAutoFit/>
          </a:bodyPr>
          <a:lstStyle/>
          <a:p>
            <a:pPr>
              <a:spcBef>
                <a:spcPct val="50000"/>
              </a:spcBef>
            </a:pPr>
            <a:r>
              <a:rPr lang="en-US" sz="1800"/>
              <a:t>QPSK</a:t>
            </a:r>
          </a:p>
        </p:txBody>
      </p:sp>
      <p:sp>
        <p:nvSpPr>
          <p:cNvPr id="27659" name="Text Box 13"/>
          <p:cNvSpPr txBox="1">
            <a:spLocks noChangeArrowheads="1"/>
          </p:cNvSpPr>
          <p:nvPr/>
        </p:nvSpPr>
        <p:spPr bwMode="auto">
          <a:xfrm>
            <a:off x="504031" y="3676433"/>
            <a:ext cx="8135937" cy="3231654"/>
          </a:xfrm>
          <a:prstGeom prst="rect">
            <a:avLst/>
          </a:prstGeom>
          <a:noFill/>
          <a:ln w="9525">
            <a:noFill/>
            <a:miter lim="800000"/>
            <a:headEnd/>
            <a:tailEnd/>
          </a:ln>
        </p:spPr>
        <p:txBody>
          <a:bodyPr>
            <a:spAutoFit/>
          </a:bodyPr>
          <a:lstStyle/>
          <a:p>
            <a:pPr>
              <a:spcBef>
                <a:spcPct val="50000"/>
              </a:spcBef>
            </a:pPr>
            <a:r>
              <a:rPr lang="en-US" sz="1800" dirty="0"/>
              <a:t>  </a:t>
            </a:r>
            <a:r>
              <a:rPr lang="en-US" sz="2200" dirty="0"/>
              <a:t>  </a:t>
            </a:r>
            <a:r>
              <a:rPr lang="en-US" sz="2400" dirty="0"/>
              <a:t>M = 2  = 2 = 4 </a:t>
            </a:r>
          </a:p>
          <a:p>
            <a:pPr>
              <a:spcBef>
                <a:spcPct val="50000"/>
              </a:spcBef>
            </a:pPr>
            <a:r>
              <a:rPr lang="en-US" sz="2400" dirty="0"/>
              <a:t>     </a:t>
            </a:r>
            <a:r>
              <a:rPr lang="en-US" sz="2400" dirty="0" err="1"/>
              <a:t>dibits</a:t>
            </a:r>
            <a:r>
              <a:rPr lang="en-US" sz="2400" dirty="0"/>
              <a:t>                   2-bits groups .</a:t>
            </a:r>
          </a:p>
          <a:p>
            <a:pPr>
              <a:spcBef>
                <a:spcPct val="50000"/>
              </a:spcBef>
            </a:pPr>
            <a:r>
              <a:rPr lang="en-US" sz="2400" dirty="0"/>
              <a:t>2-bits input generate 1 output  out of 4 possible output phases .</a:t>
            </a:r>
          </a:p>
          <a:p>
            <a:pPr>
              <a:spcBef>
                <a:spcPct val="50000"/>
              </a:spcBef>
            </a:pPr>
            <a:r>
              <a:rPr lang="en-US" sz="2400" b="1" dirty="0">
                <a:solidFill>
                  <a:srgbClr val="FF3300"/>
                </a:solidFill>
              </a:rPr>
              <a:t>Baud rate = 0.5 input rate.</a:t>
            </a:r>
            <a:r>
              <a:rPr lang="en-US" sz="2400" b="1" dirty="0"/>
              <a:t>      (</a:t>
            </a:r>
            <a:r>
              <a:rPr lang="en-US" sz="2400" b="1" dirty="0">
                <a:solidFill>
                  <a:srgbClr val="008000"/>
                </a:solidFill>
              </a:rPr>
              <a:t>for QPSK</a:t>
            </a:r>
            <a:r>
              <a:rPr lang="en-US" sz="2400" b="1" dirty="0"/>
              <a:t>).</a:t>
            </a:r>
          </a:p>
          <a:p>
            <a:pPr>
              <a:spcBef>
                <a:spcPct val="50000"/>
              </a:spcBef>
            </a:pPr>
            <a:r>
              <a:rPr lang="en-US" sz="2400" b="1" dirty="0"/>
              <a:t>baud rate = bit rate (for </a:t>
            </a:r>
            <a:r>
              <a:rPr lang="en-US" sz="2400" b="1" dirty="0">
                <a:solidFill>
                  <a:srgbClr val="008000"/>
                </a:solidFill>
              </a:rPr>
              <a:t>BPSK)</a:t>
            </a:r>
            <a:r>
              <a:rPr lang="en-US" sz="2400" dirty="0">
                <a:solidFill>
                  <a:srgbClr val="008000"/>
                </a:solidFill>
              </a:rPr>
              <a:t>.</a:t>
            </a:r>
            <a:r>
              <a:rPr lang="en-US" sz="2400" dirty="0"/>
              <a:t> </a:t>
            </a:r>
          </a:p>
          <a:p>
            <a:pPr>
              <a:spcBef>
                <a:spcPct val="50000"/>
              </a:spcBef>
            </a:pPr>
            <a:r>
              <a:rPr lang="en-US" sz="2400" dirty="0">
                <a:solidFill>
                  <a:srgbClr val="C00000"/>
                </a:solidFill>
              </a:rPr>
              <a:t>What about baud rate for 8PSK, 16PSK,....</a:t>
            </a:r>
            <a:r>
              <a:rPr lang="en-US" sz="2400" dirty="0"/>
              <a:t>  </a:t>
            </a:r>
          </a:p>
        </p:txBody>
      </p:sp>
      <p:sp>
        <p:nvSpPr>
          <p:cNvPr id="27660" name="AutoShape 14"/>
          <p:cNvSpPr>
            <a:spLocks noChangeArrowheads="1"/>
          </p:cNvSpPr>
          <p:nvPr/>
        </p:nvSpPr>
        <p:spPr bwMode="auto">
          <a:xfrm>
            <a:off x="1921193" y="4371168"/>
            <a:ext cx="503238" cy="215900"/>
          </a:xfrm>
          <a:prstGeom prst="leftRightArrow">
            <a:avLst>
              <a:gd name="adj1" fmla="val 50000"/>
              <a:gd name="adj2" fmla="val 46618"/>
            </a:avLst>
          </a:prstGeom>
          <a:solidFill>
            <a:srgbClr val="003300"/>
          </a:solidFill>
          <a:ln w="9525">
            <a:solidFill>
              <a:schemeClr val="tx1"/>
            </a:solidFill>
            <a:miter lim="800000"/>
            <a:headEnd/>
            <a:tailEnd/>
          </a:ln>
        </p:spPr>
        <p:txBody>
          <a:bodyPr wrap="none" anchor="ctr"/>
          <a:lstStyle/>
          <a:p>
            <a:endParaRPr lang="en-US"/>
          </a:p>
        </p:txBody>
      </p:sp>
      <p:sp>
        <p:nvSpPr>
          <p:cNvPr id="27661" name="Text Box 15"/>
          <p:cNvSpPr txBox="1">
            <a:spLocks noChangeArrowheads="1"/>
          </p:cNvSpPr>
          <p:nvPr/>
        </p:nvSpPr>
        <p:spPr bwMode="auto">
          <a:xfrm>
            <a:off x="1393030" y="3568700"/>
            <a:ext cx="299245" cy="274637"/>
          </a:xfrm>
          <a:prstGeom prst="rect">
            <a:avLst/>
          </a:prstGeom>
          <a:noFill/>
          <a:ln w="9525">
            <a:noFill/>
            <a:miter lim="800000"/>
            <a:headEnd/>
            <a:tailEnd/>
          </a:ln>
        </p:spPr>
        <p:txBody>
          <a:bodyPr wrap="square">
            <a:spAutoFit/>
          </a:bodyPr>
          <a:lstStyle/>
          <a:p>
            <a:pPr>
              <a:spcBef>
                <a:spcPct val="50000"/>
              </a:spcBef>
            </a:pPr>
            <a:r>
              <a:rPr lang="en-US" sz="1200" b="1" dirty="0"/>
              <a:t>N</a:t>
            </a:r>
          </a:p>
        </p:txBody>
      </p:sp>
      <p:sp>
        <p:nvSpPr>
          <p:cNvPr id="27662" name="Text Box 16"/>
          <p:cNvSpPr txBox="1">
            <a:spLocks noChangeArrowheads="1"/>
          </p:cNvSpPr>
          <p:nvPr/>
        </p:nvSpPr>
        <p:spPr bwMode="auto">
          <a:xfrm>
            <a:off x="1873567" y="3561974"/>
            <a:ext cx="299245" cy="274637"/>
          </a:xfrm>
          <a:prstGeom prst="rect">
            <a:avLst/>
          </a:prstGeom>
          <a:noFill/>
          <a:ln w="9525">
            <a:noFill/>
            <a:miter lim="800000"/>
            <a:headEnd/>
            <a:tailEnd/>
          </a:ln>
        </p:spPr>
        <p:txBody>
          <a:bodyPr wrap="square">
            <a:spAutoFit/>
          </a:bodyPr>
          <a:lstStyle/>
          <a:p>
            <a:pPr>
              <a:spcBef>
                <a:spcPct val="50000"/>
              </a:spcBef>
            </a:pPr>
            <a:r>
              <a:rPr lang="en-US" sz="1200" b="1" dirty="0"/>
              <a:t>2</a:t>
            </a:r>
          </a:p>
        </p:txBody>
      </p:sp>
      <p:sp>
        <p:nvSpPr>
          <p:cNvPr id="2" name="Slide Number Placeholder 1">
            <a:extLst>
              <a:ext uri="{FF2B5EF4-FFF2-40B4-BE49-F238E27FC236}">
                <a16:creationId xmlns:a16="http://schemas.microsoft.com/office/drawing/2014/main" id="{E1A98F7A-6DA6-41F5-B8CA-987F1A6C51BE}"/>
              </a:ext>
            </a:extLst>
          </p:cNvPr>
          <p:cNvSpPr>
            <a:spLocks noGrp="1"/>
          </p:cNvSpPr>
          <p:nvPr>
            <p:ph type="sldNum" sz="quarter" idx="12"/>
          </p:nvPr>
        </p:nvSpPr>
        <p:spPr/>
        <p:txBody>
          <a:bodyPr/>
          <a:lstStyle/>
          <a:p>
            <a:fld id="{B0D5A9A6-B89F-4EA0-AC06-CD245DF48C16}" type="slidenum">
              <a:rPr lang="en-US" smtClean="0"/>
              <a:pPr/>
              <a:t>5</a:t>
            </a:fld>
            <a:endParaRPr lang="en-US"/>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pPr eaLnBrk="1" hangingPunct="1"/>
            <a:r>
              <a:rPr lang="en-US" b="1" dirty="0">
                <a:highlight>
                  <a:srgbClr val="C0C0C0"/>
                </a:highlight>
              </a:rPr>
              <a:t>Bandwidth Efficiency</a:t>
            </a:r>
            <a:endParaRPr lang="en-GB" b="1" dirty="0">
              <a:highlight>
                <a:srgbClr val="C0C0C0"/>
              </a:highlight>
            </a:endParaRPr>
          </a:p>
        </p:txBody>
      </p:sp>
      <p:graphicFrame>
        <p:nvGraphicFramePr>
          <p:cNvPr id="7170" name="Object 4"/>
          <p:cNvGraphicFramePr>
            <a:graphicFrameLocks noChangeAspect="1"/>
          </p:cNvGraphicFramePr>
          <p:nvPr>
            <p:extLst>
              <p:ext uri="{D42A27DB-BD31-4B8C-83A1-F6EECF244321}">
                <p14:modId xmlns:p14="http://schemas.microsoft.com/office/powerpoint/2010/main" val="1229505629"/>
              </p:ext>
            </p:extLst>
          </p:nvPr>
        </p:nvGraphicFramePr>
        <p:xfrm>
          <a:off x="1504950" y="1812925"/>
          <a:ext cx="6030913" cy="4543425"/>
        </p:xfrm>
        <a:graphic>
          <a:graphicData uri="http://schemas.openxmlformats.org/presentationml/2006/ole">
            <mc:AlternateContent xmlns:mc="http://schemas.openxmlformats.org/markup-compatibility/2006">
              <mc:Choice xmlns:v="urn:schemas-microsoft-com:vml" Requires="v">
                <p:oleObj spid="_x0000_s1055" name="Equation" r:id="rId4" imgW="86563200" imgH="65227200" progId="">
                  <p:embed/>
                </p:oleObj>
              </mc:Choice>
              <mc:Fallback>
                <p:oleObj name="Equation" r:id="rId4" imgW="86563200" imgH="65227200" progId="">
                  <p:embed/>
                  <p:pic>
                    <p:nvPicPr>
                      <p:cNvPr id="0" name="Picture 6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1812925"/>
                        <a:ext cx="6030913" cy="4543425"/>
                      </a:xfrm>
                      <a:prstGeom prst="rect">
                        <a:avLst/>
                      </a:prstGeom>
                      <a:noFill/>
                      <a:extLst/>
                    </p:spPr>
                  </p:pic>
                </p:oleObj>
              </mc:Fallback>
            </mc:AlternateContent>
          </a:graphicData>
        </a:graphic>
      </p:graphicFrame>
      <p:sp>
        <p:nvSpPr>
          <p:cNvPr id="7172" name="Rectangle 3"/>
          <p:cNvSpPr>
            <a:spLocks noChangeArrowheads="1"/>
          </p:cNvSpPr>
          <p:nvPr/>
        </p:nvSpPr>
        <p:spPr bwMode="auto">
          <a:xfrm>
            <a:off x="1504950" y="1473200"/>
            <a:ext cx="2711450" cy="1111250"/>
          </a:xfrm>
          <a:prstGeom prst="rect">
            <a:avLst/>
          </a:prstGeom>
          <a:noFill/>
          <a:ln w="9525" algn="ctr">
            <a:solidFill>
              <a:srgbClr val="FF0000"/>
            </a:solidFill>
            <a:round/>
            <a:headEnd/>
            <a:tailEnd/>
          </a:ln>
        </p:spPr>
        <p:txBody>
          <a:bodyPr wrap="none"/>
          <a:lstStyle/>
          <a:p>
            <a:endParaRPr lang="en-US"/>
          </a:p>
        </p:txBody>
      </p:sp>
      <p:sp>
        <p:nvSpPr>
          <p:cNvPr id="2" name="Slide Number Placeholder 1">
            <a:extLst>
              <a:ext uri="{FF2B5EF4-FFF2-40B4-BE49-F238E27FC236}">
                <a16:creationId xmlns:a16="http://schemas.microsoft.com/office/drawing/2014/main" id="{B1F3DF83-87D9-4AF2-B297-304BBA681A99}"/>
              </a:ext>
            </a:extLst>
          </p:cNvPr>
          <p:cNvSpPr>
            <a:spLocks noGrp="1"/>
          </p:cNvSpPr>
          <p:nvPr>
            <p:ph type="sldNum" sz="quarter" idx="12"/>
          </p:nvPr>
        </p:nvSpPr>
        <p:spPr/>
        <p:txBody>
          <a:bodyPr/>
          <a:lstStyle/>
          <a:p>
            <a:fld id="{B0D5A9A6-B89F-4EA0-AC06-CD245DF48C16}" type="slidenum">
              <a:rPr lang="en-US" smtClean="0"/>
              <a:pPr/>
              <a:t>50</a:t>
            </a:fld>
            <a:endParaRPr lang="en-US"/>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a:extLst>
              <a:ext uri="{FF2B5EF4-FFF2-40B4-BE49-F238E27FC236}">
                <a16:creationId xmlns:a16="http://schemas.microsoft.com/office/drawing/2014/main" id="{322690FA-3065-4F51-8E23-F95AA0A3CD6E}"/>
              </a:ext>
            </a:extLst>
          </p:cNvPr>
          <p:cNvSpPr>
            <a:spLocks noGrp="1" noChangeArrowheads="1"/>
          </p:cNvSpPr>
          <p:nvPr>
            <p:ph type="title"/>
          </p:nvPr>
        </p:nvSpPr>
        <p:spPr>
          <a:xfrm>
            <a:off x="609600" y="228600"/>
            <a:ext cx="7772400" cy="1143000"/>
          </a:xfrm>
        </p:spPr>
        <p:txBody>
          <a:bodyPr/>
          <a:lstStyle/>
          <a:p>
            <a:pPr eaLnBrk="1" hangingPunct="1"/>
            <a:r>
              <a:rPr lang="en-US" altLang="en-US" sz="4000" dirty="0"/>
              <a:t>Comparison of Modulation Types</a:t>
            </a:r>
          </a:p>
        </p:txBody>
      </p:sp>
      <p:graphicFrame>
        <p:nvGraphicFramePr>
          <p:cNvPr id="72760" name="Group 56">
            <a:extLst>
              <a:ext uri="{FF2B5EF4-FFF2-40B4-BE49-F238E27FC236}">
                <a16:creationId xmlns:a16="http://schemas.microsoft.com/office/drawing/2014/main" id="{BF5BAB1C-6911-40D8-84F8-50B3AE524458}"/>
              </a:ext>
            </a:extLst>
          </p:cNvPr>
          <p:cNvGraphicFramePr>
            <a:graphicFrameLocks noGrp="1"/>
          </p:cNvGraphicFramePr>
          <p:nvPr>
            <p:ph type="tbl" idx="1"/>
            <p:extLst>
              <p:ext uri="{D42A27DB-BD31-4B8C-83A1-F6EECF244321}">
                <p14:modId xmlns:p14="http://schemas.microsoft.com/office/powerpoint/2010/main" val="1298373009"/>
              </p:ext>
            </p:extLst>
          </p:nvPr>
        </p:nvGraphicFramePr>
        <p:xfrm>
          <a:off x="701675" y="1806575"/>
          <a:ext cx="7772400" cy="4328160"/>
        </p:xfrm>
        <a:graphic>
          <a:graphicData uri="http://schemas.openxmlformats.org/drawingml/2006/table">
            <a:tbl>
              <a:tblPr/>
              <a:tblGrid>
                <a:gridCol w="1943100">
                  <a:extLst>
                    <a:ext uri="{9D8B030D-6E8A-4147-A177-3AD203B41FA5}">
                      <a16:colId xmlns:a16="http://schemas.microsoft.com/office/drawing/2014/main" val="841010115"/>
                    </a:ext>
                  </a:extLst>
                </a:gridCol>
                <a:gridCol w="1943100">
                  <a:extLst>
                    <a:ext uri="{9D8B030D-6E8A-4147-A177-3AD203B41FA5}">
                      <a16:colId xmlns:a16="http://schemas.microsoft.com/office/drawing/2014/main" val="2915282300"/>
                    </a:ext>
                  </a:extLst>
                </a:gridCol>
                <a:gridCol w="1943100">
                  <a:extLst>
                    <a:ext uri="{9D8B030D-6E8A-4147-A177-3AD203B41FA5}">
                      <a16:colId xmlns:a16="http://schemas.microsoft.com/office/drawing/2014/main" val="506906625"/>
                    </a:ext>
                  </a:extLst>
                </a:gridCol>
                <a:gridCol w="1943100">
                  <a:extLst>
                    <a:ext uri="{9D8B030D-6E8A-4147-A177-3AD203B41FA5}">
                      <a16:colId xmlns:a16="http://schemas.microsoft.com/office/drawing/2014/main" val="1082312781"/>
                    </a:ext>
                  </a:extLst>
                </a:gridCol>
              </a:tblGrid>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Tahoma" panose="020B0604030504040204" pitchFamily="34" charset="0"/>
                        </a:rPr>
                        <a:t>Modulation Format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000" b="0" i="0" u="none" strike="noStrike" cap="none" normalizeH="0" baseline="0">
                          <a:ln>
                            <a:noFill/>
                          </a:ln>
                          <a:solidFill>
                            <a:schemeClr val="tx1"/>
                          </a:solidFill>
                          <a:effectLst/>
                          <a:latin typeface="Tahoma" panose="020B0604030504040204" pitchFamily="34" charset="0"/>
                        </a:rPr>
                        <a:t>Bandwidth efficiency C/B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000" b="1" i="0" u="none" strike="noStrike" cap="none" normalizeH="0" baseline="0" dirty="0">
                          <a:ln>
                            <a:noFill/>
                          </a:ln>
                          <a:solidFill>
                            <a:schemeClr val="tx1"/>
                          </a:solidFill>
                          <a:effectLst/>
                          <a:latin typeface="Tahoma" panose="020B0604030504040204" pitchFamily="34" charset="0"/>
                        </a:rPr>
                        <a:t>Log2(C/B)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000" b="0" i="0" u="none" strike="noStrike" cap="none" normalizeH="0" baseline="0" dirty="0">
                          <a:ln>
                            <a:noFill/>
                          </a:ln>
                          <a:solidFill>
                            <a:schemeClr val="tx1"/>
                          </a:solidFill>
                          <a:effectLst/>
                          <a:latin typeface="Tahoma" panose="020B0604030504040204" pitchFamily="34" charset="0"/>
                        </a:rPr>
                        <a:t>Error-free Eb/N0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68339713"/>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16 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18dB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26396544"/>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16 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15dB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5703913"/>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8 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14.5dB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0708377"/>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4 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10dB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04874296"/>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4 QAM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10dB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31312951"/>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BFSK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13dB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59118627"/>
                  </a:ext>
                </a:extLst>
              </a:tr>
              <a:tr h="514350">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l"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BPSK</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a:ln>
                            <a:noFill/>
                          </a:ln>
                          <a:solidFill>
                            <a:schemeClr val="tx1"/>
                          </a:solidFill>
                          <a:effectLst/>
                          <a:latin typeface="Tahoma" panose="020B0604030504040204" pitchFamily="34"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20000"/>
                        </a:spcBef>
                        <a:buClr>
                          <a:schemeClr val="hlink"/>
                        </a:buClr>
                        <a:buSzPct val="110000"/>
                        <a:buFont typeface="Wingdings" panose="05000000000000000000" pitchFamily="2" charset="2"/>
                        <a:defRPr sz="2800">
                          <a:solidFill>
                            <a:schemeClr val="tx1"/>
                          </a:solidFill>
                          <a:latin typeface="Tahoma" panose="020B0604030504040204" pitchFamily="34" charset="0"/>
                        </a:defRPr>
                      </a:lvl1pPr>
                      <a:lvl2pPr marL="742950" indent="-285750" eaLnBrk="0" hangingPunct="0">
                        <a:spcBef>
                          <a:spcPct val="20000"/>
                        </a:spcBef>
                        <a:buClr>
                          <a:schemeClr val="tx1"/>
                        </a:buClr>
                        <a:buSzPct val="60000"/>
                        <a:buFont typeface="Wingdings" panose="05000000000000000000" pitchFamily="2" charset="2"/>
                        <a:defRPr sz="2400">
                          <a:solidFill>
                            <a:schemeClr val="tx1"/>
                          </a:solidFill>
                          <a:latin typeface="Tahoma" panose="020B0604030504040204" pitchFamily="34" charset="0"/>
                        </a:defRPr>
                      </a:lvl2pPr>
                      <a:lvl3pPr marL="1143000" indent="-228600" eaLnBrk="0" hangingPunct="0">
                        <a:spcBef>
                          <a:spcPct val="20000"/>
                        </a:spcBef>
                        <a:buClr>
                          <a:schemeClr val="hlink"/>
                        </a:buClr>
                        <a:buSzPct val="95000"/>
                        <a:buFont typeface="Wingdings" panose="05000000000000000000" pitchFamily="2" charset="2"/>
                        <a:defRPr sz="2000">
                          <a:solidFill>
                            <a:schemeClr val="tx1"/>
                          </a:solidFill>
                          <a:latin typeface="Tahoma" panose="020B0604030504040204" pitchFamily="34" charset="0"/>
                        </a:defRPr>
                      </a:lvl3pPr>
                      <a:lvl4pPr marL="1600200" indent="-228600" eaLnBrk="0" hangingPunct="0">
                        <a:spcBef>
                          <a:spcPct val="20000"/>
                        </a:spcBef>
                        <a:buClr>
                          <a:schemeClr val="tx1"/>
                        </a:buClr>
                        <a:buSzPct val="65000"/>
                        <a:buFont typeface="Wingdings" panose="05000000000000000000" pitchFamily="2" charset="2"/>
                        <a:defRPr>
                          <a:solidFill>
                            <a:schemeClr val="tx1"/>
                          </a:solidFill>
                          <a:latin typeface="Tahoma" panose="020B0604030504040204" pitchFamily="34" charset="0"/>
                        </a:defRPr>
                      </a:lvl4pPr>
                      <a:lvl5pPr marL="2057400" indent="-228600" eaLnBrk="0" hangingPunct="0">
                        <a:spcBef>
                          <a:spcPct val="20000"/>
                        </a:spcBef>
                        <a:buClr>
                          <a:schemeClr val="hlink"/>
                        </a:buClr>
                        <a:buSzPct val="60000"/>
                        <a:buFont typeface="Wingdings" panose="05000000000000000000" pitchFamily="2" charset="2"/>
                        <a:defRPr>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hlink"/>
                        </a:buClr>
                        <a:buSzPct val="60000"/>
                        <a:buFont typeface="Wingdings" panose="05000000000000000000" pitchFamily="2" charset="2"/>
                        <a:defRPr>
                          <a:solidFill>
                            <a:schemeClr val="tx1"/>
                          </a:solidFill>
                          <a:latin typeface="Tahoma" panose="020B0604030504040204" pitchFamily="34" charset="0"/>
                        </a:defRPr>
                      </a:lvl9pPr>
                    </a:lstStyle>
                    <a:p>
                      <a:pPr marL="0" marR="0" lvl="0" indent="0" algn="ctr" defTabSz="914400" rtl="0" eaLnBrk="1" fontAlgn="base" latinLnBrk="0" hangingPunct="1">
                        <a:lnSpc>
                          <a:spcPct val="100000"/>
                        </a:lnSpc>
                        <a:spcBef>
                          <a:spcPct val="20000"/>
                        </a:spcBef>
                        <a:spcAft>
                          <a:spcPct val="0"/>
                        </a:spcAft>
                        <a:buClr>
                          <a:schemeClr val="hlink"/>
                        </a:buClr>
                        <a:buSzPct val="110000"/>
                        <a:buFont typeface="Wingdings" panose="05000000000000000000" pitchFamily="2" charset="2"/>
                        <a:buNone/>
                        <a:tabLst/>
                      </a:pPr>
                      <a:r>
                        <a:rPr kumimoji="0" lang="en-US" altLang="en-US" sz="2800" b="0" i="0" u="none" strike="noStrike" cap="none" normalizeH="0" baseline="0" dirty="0">
                          <a:ln>
                            <a:noFill/>
                          </a:ln>
                          <a:solidFill>
                            <a:schemeClr val="tx1"/>
                          </a:solidFill>
                          <a:effectLst/>
                          <a:latin typeface="Tahoma" panose="020B0604030504040204" pitchFamily="34" charset="0"/>
                        </a:rPr>
                        <a:t>10.5dB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8876804"/>
                  </a:ext>
                </a:extLst>
              </a:tr>
            </a:tbl>
          </a:graphicData>
        </a:graphic>
      </p:graphicFrame>
      <p:sp>
        <p:nvSpPr>
          <p:cNvPr id="2" name="Slide Number Placeholder 1">
            <a:extLst>
              <a:ext uri="{FF2B5EF4-FFF2-40B4-BE49-F238E27FC236}">
                <a16:creationId xmlns:a16="http://schemas.microsoft.com/office/drawing/2014/main" id="{8B32A663-B980-43D7-B650-B7D2F61B51A4}"/>
              </a:ext>
            </a:extLst>
          </p:cNvPr>
          <p:cNvSpPr>
            <a:spLocks noGrp="1"/>
          </p:cNvSpPr>
          <p:nvPr>
            <p:ph type="sldNum" sz="quarter" idx="12"/>
          </p:nvPr>
        </p:nvSpPr>
        <p:spPr/>
        <p:txBody>
          <a:bodyPr/>
          <a:lstStyle/>
          <a:p>
            <a:fld id="{D165CF21-EDD0-4C91-929F-416A5AE9D24E}" type="slidenum">
              <a:rPr lang="en-US" altLang="en-US" smtClean="0"/>
              <a:pPr/>
              <a:t>51</a:t>
            </a:fld>
            <a:endParaRPr lang="en-US" altLang="en-US"/>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7B9E20-89CA-4E15-B28B-39FF3C862F2B}"/>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7DC1EAE7-93B4-486F-B3B8-ED4775864739}"/>
              </a:ext>
            </a:extLst>
          </p:cNvPr>
          <p:cNvPicPr>
            <a:picLocks noGrp="1" noChangeAspect="1"/>
          </p:cNvPicPr>
          <p:nvPr>
            <p:ph idx="1"/>
          </p:nvPr>
        </p:nvPicPr>
        <p:blipFill>
          <a:blip r:embed="rId2"/>
          <a:stretch>
            <a:fillRect/>
          </a:stretch>
        </p:blipFill>
        <p:spPr>
          <a:xfrm>
            <a:off x="252660" y="2133600"/>
            <a:ext cx="8566559" cy="3657600"/>
          </a:xfrm>
          <a:prstGeom prst="rect">
            <a:avLst/>
          </a:prstGeom>
        </p:spPr>
      </p:pic>
      <p:sp>
        <p:nvSpPr>
          <p:cNvPr id="3" name="Slide Number Placeholder 2">
            <a:extLst>
              <a:ext uri="{FF2B5EF4-FFF2-40B4-BE49-F238E27FC236}">
                <a16:creationId xmlns:a16="http://schemas.microsoft.com/office/drawing/2014/main" id="{46846907-C3DF-4821-A6FB-1FA9238CCF83}"/>
              </a:ext>
            </a:extLst>
          </p:cNvPr>
          <p:cNvSpPr>
            <a:spLocks noGrp="1"/>
          </p:cNvSpPr>
          <p:nvPr>
            <p:ph type="sldNum" sz="quarter" idx="12"/>
          </p:nvPr>
        </p:nvSpPr>
        <p:spPr/>
        <p:txBody>
          <a:bodyPr/>
          <a:lstStyle/>
          <a:p>
            <a:fld id="{B0D5A9A6-B89F-4EA0-AC06-CD245DF48C16}" type="slidenum">
              <a:rPr lang="en-US" smtClean="0"/>
              <a:pPr/>
              <a:t>52</a:t>
            </a:fld>
            <a:endParaRPr lang="en-US"/>
          </a:p>
        </p:txBody>
      </p:sp>
    </p:spTree>
    <p:extLst>
      <p:ext uri="{BB962C8B-B14F-4D97-AF65-F5344CB8AC3E}">
        <p14:creationId xmlns:p14="http://schemas.microsoft.com/office/powerpoint/2010/main" val="227816987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a:extLst>
              <a:ext uri="{FF2B5EF4-FFF2-40B4-BE49-F238E27FC236}">
                <a16:creationId xmlns:a16="http://schemas.microsoft.com/office/drawing/2014/main" id="{84FBD66E-E785-4C1E-A80A-F8D2F38CA73A}"/>
              </a:ext>
            </a:extLst>
          </p:cNvPr>
          <p:cNvSpPr>
            <a:spLocks noGrp="1" noChangeArrowheads="1"/>
          </p:cNvSpPr>
          <p:nvPr>
            <p:ph type="title"/>
          </p:nvPr>
        </p:nvSpPr>
        <p:spPr/>
        <p:txBody>
          <a:bodyPr/>
          <a:lstStyle/>
          <a:p>
            <a:pPr eaLnBrk="1" hangingPunct="1"/>
            <a:r>
              <a:rPr lang="en-US" altLang="en-US"/>
              <a:t>Spectral Efficiencies - Examples</a:t>
            </a:r>
          </a:p>
        </p:txBody>
      </p:sp>
      <p:sp>
        <p:nvSpPr>
          <p:cNvPr id="55299" name="Rectangle 3" descr="Rectangle: Click to edit Master text styles&#10;Second level&#10;Third level&#10;Fourth level&#10;Fifth level">
            <a:extLst>
              <a:ext uri="{FF2B5EF4-FFF2-40B4-BE49-F238E27FC236}">
                <a16:creationId xmlns:a16="http://schemas.microsoft.com/office/drawing/2014/main" id="{3AD0FA92-972F-4879-A308-3DB19B7147BD}"/>
              </a:ext>
            </a:extLst>
          </p:cNvPr>
          <p:cNvSpPr>
            <a:spLocks noGrp="1" noChangeArrowheads="1"/>
          </p:cNvSpPr>
          <p:nvPr>
            <p:ph type="body" idx="1"/>
          </p:nvPr>
        </p:nvSpPr>
        <p:spPr>
          <a:xfrm>
            <a:off x="838200" y="1905000"/>
            <a:ext cx="7756525" cy="4114800"/>
          </a:xfrm>
        </p:spPr>
        <p:txBody>
          <a:bodyPr>
            <a:normAutofit fontScale="92500"/>
          </a:bodyPr>
          <a:lstStyle/>
          <a:p>
            <a:pPr eaLnBrk="1" hangingPunct="1"/>
            <a:r>
              <a:rPr lang="en-US" altLang="en-US" dirty="0"/>
              <a:t>GSM Europe Digital Cellular</a:t>
            </a:r>
          </a:p>
          <a:p>
            <a:pPr lvl="1" eaLnBrk="1" hangingPunct="1"/>
            <a:r>
              <a:rPr lang="en-US" altLang="en-US" dirty="0"/>
              <a:t>Data Rate = 270kb/s; Bandwidth = 200kHz</a:t>
            </a:r>
          </a:p>
          <a:p>
            <a:pPr lvl="1" eaLnBrk="1" hangingPunct="1"/>
            <a:r>
              <a:rPr lang="en-US" altLang="en-US" dirty="0"/>
              <a:t>Bandwidth efficiency = 270/200 = 1.35bits/sec/Hz</a:t>
            </a:r>
          </a:p>
          <a:p>
            <a:pPr eaLnBrk="1" hangingPunct="1"/>
            <a:r>
              <a:rPr lang="en-US" altLang="en-US" dirty="0"/>
              <a:t>IS-95 North American Digital Cellular</a:t>
            </a:r>
          </a:p>
          <a:p>
            <a:pPr lvl="1" eaLnBrk="1" hangingPunct="1"/>
            <a:r>
              <a:rPr lang="en-US" altLang="en-US" dirty="0"/>
              <a:t>Data Rate = 48kb/s; Bandwidth = 30kHz</a:t>
            </a:r>
          </a:p>
          <a:p>
            <a:pPr lvl="1" eaLnBrk="1" hangingPunct="1"/>
            <a:r>
              <a:rPr lang="en-US" altLang="en-US" dirty="0"/>
              <a:t>Bandwidth efficiency = 48/30 = 1.6bits/sec/Hz</a:t>
            </a:r>
          </a:p>
          <a:p>
            <a:pPr marL="457200" lvl="1" indent="0">
              <a:buNone/>
            </a:pPr>
            <a:endParaRPr lang="en-US" altLang="en-US" dirty="0"/>
          </a:p>
          <a:p>
            <a:pPr marL="457200" lvl="1" indent="0" algn="ctr">
              <a:buNone/>
            </a:pPr>
            <a:r>
              <a:rPr lang="en-US" altLang="en-US" b="1" dirty="0"/>
              <a:t>1.6&gt;1.35</a:t>
            </a:r>
          </a:p>
        </p:txBody>
      </p:sp>
      <p:sp>
        <p:nvSpPr>
          <p:cNvPr id="2" name="Slide Number Placeholder 1">
            <a:extLst>
              <a:ext uri="{FF2B5EF4-FFF2-40B4-BE49-F238E27FC236}">
                <a16:creationId xmlns:a16="http://schemas.microsoft.com/office/drawing/2014/main" id="{C4686444-121C-4888-86B7-9C2B3F55AC1B}"/>
              </a:ext>
            </a:extLst>
          </p:cNvPr>
          <p:cNvSpPr>
            <a:spLocks noGrp="1"/>
          </p:cNvSpPr>
          <p:nvPr>
            <p:ph type="sldNum" sz="quarter" idx="12"/>
          </p:nvPr>
        </p:nvSpPr>
        <p:spPr/>
        <p:txBody>
          <a:bodyPr/>
          <a:lstStyle/>
          <a:p>
            <a:fld id="{B0D5A9A6-B89F-4EA0-AC06-CD245DF48C16}" type="slidenum">
              <a:rPr lang="en-US" smtClean="0"/>
              <a:pPr/>
              <a:t>53</a:t>
            </a:fld>
            <a:endParaRPr lang="en-US"/>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7B7AA5-6593-4143-9661-0D8E13EF3724}"/>
              </a:ext>
            </a:extLst>
          </p:cNvPr>
          <p:cNvPicPr>
            <a:picLocks noChangeAspect="1"/>
          </p:cNvPicPr>
          <p:nvPr/>
        </p:nvPicPr>
        <p:blipFill>
          <a:blip r:embed="rId2"/>
          <a:stretch>
            <a:fillRect/>
          </a:stretch>
        </p:blipFill>
        <p:spPr>
          <a:xfrm>
            <a:off x="1066800" y="785496"/>
            <a:ext cx="7239000" cy="5935979"/>
          </a:xfrm>
          <a:prstGeom prst="rect">
            <a:avLst/>
          </a:prstGeom>
        </p:spPr>
      </p:pic>
      <p:sp>
        <p:nvSpPr>
          <p:cNvPr id="7" name="Rectangle 2">
            <a:extLst>
              <a:ext uri="{FF2B5EF4-FFF2-40B4-BE49-F238E27FC236}">
                <a16:creationId xmlns:a16="http://schemas.microsoft.com/office/drawing/2014/main" id="{C74C2C8D-E422-4A6F-86CF-E930C943BCCB}"/>
              </a:ext>
            </a:extLst>
          </p:cNvPr>
          <p:cNvSpPr>
            <a:spLocks noGrp="1" noChangeArrowheads="1"/>
          </p:cNvSpPr>
          <p:nvPr>
            <p:ph type="title"/>
          </p:nvPr>
        </p:nvSpPr>
        <p:spPr>
          <a:xfrm>
            <a:off x="449801" y="228600"/>
            <a:ext cx="8229600" cy="533400"/>
          </a:xfrm>
        </p:spPr>
        <p:txBody>
          <a:bodyPr>
            <a:normAutofit fontScale="90000"/>
          </a:bodyPr>
          <a:lstStyle/>
          <a:p>
            <a:pPr eaLnBrk="1" hangingPunct="1"/>
            <a:r>
              <a:rPr lang="en-US" sz="3200" u="sng" dirty="0"/>
              <a:t>Bandwidth Efficiency</a:t>
            </a:r>
            <a:endParaRPr lang="en-GB" sz="3200" u="sng" dirty="0"/>
          </a:p>
        </p:txBody>
      </p:sp>
      <p:sp>
        <p:nvSpPr>
          <p:cNvPr id="2" name="Slide Number Placeholder 1">
            <a:extLst>
              <a:ext uri="{FF2B5EF4-FFF2-40B4-BE49-F238E27FC236}">
                <a16:creationId xmlns:a16="http://schemas.microsoft.com/office/drawing/2014/main" id="{CD5F3057-57FF-4562-AD06-AC25F50D9F3E}"/>
              </a:ext>
            </a:extLst>
          </p:cNvPr>
          <p:cNvSpPr>
            <a:spLocks noGrp="1"/>
          </p:cNvSpPr>
          <p:nvPr>
            <p:ph type="sldNum" sz="quarter" idx="12"/>
          </p:nvPr>
        </p:nvSpPr>
        <p:spPr/>
        <p:txBody>
          <a:bodyPr/>
          <a:lstStyle/>
          <a:p>
            <a:fld id="{B0D5A9A6-B89F-4EA0-AC06-CD245DF48C16}" type="slidenum">
              <a:rPr lang="en-US" smtClean="0"/>
              <a:pPr/>
              <a:t>54</a:t>
            </a:fld>
            <a:endParaRPr lang="en-US"/>
          </a:p>
        </p:txBody>
      </p:sp>
    </p:spTree>
    <p:extLst>
      <p:ext uri="{BB962C8B-B14F-4D97-AF65-F5344CB8AC3E}">
        <p14:creationId xmlns:p14="http://schemas.microsoft.com/office/powerpoint/2010/main" val="79190569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49A9F-49C9-438A-B467-27D1B83CD688}"/>
              </a:ext>
            </a:extLst>
          </p:cNvPr>
          <p:cNvPicPr>
            <a:picLocks noChangeAspect="1"/>
          </p:cNvPicPr>
          <p:nvPr/>
        </p:nvPicPr>
        <p:blipFill>
          <a:blip r:embed="rId2"/>
          <a:stretch>
            <a:fillRect/>
          </a:stretch>
        </p:blipFill>
        <p:spPr>
          <a:xfrm>
            <a:off x="4460240" y="49561"/>
            <a:ext cx="4659793" cy="4187763"/>
          </a:xfrm>
          <a:prstGeom prst="rect">
            <a:avLst/>
          </a:prstGeom>
        </p:spPr>
      </p:pic>
      <p:sp>
        <p:nvSpPr>
          <p:cNvPr id="5" name="Rectangle 4">
            <a:extLst>
              <a:ext uri="{FF2B5EF4-FFF2-40B4-BE49-F238E27FC236}">
                <a16:creationId xmlns:a16="http://schemas.microsoft.com/office/drawing/2014/main" id="{DE0133AC-9CDD-4293-BCE6-E1916D6EEFCF}"/>
              </a:ext>
            </a:extLst>
          </p:cNvPr>
          <p:cNvSpPr/>
          <p:nvPr/>
        </p:nvSpPr>
        <p:spPr>
          <a:xfrm>
            <a:off x="304800" y="838200"/>
            <a:ext cx="4419600" cy="5632311"/>
          </a:xfrm>
          <a:prstGeom prst="rect">
            <a:avLst/>
          </a:prstGeom>
        </p:spPr>
        <p:txBody>
          <a:bodyPr wrap="square">
            <a:spAutoFit/>
          </a:bodyPr>
          <a:lstStyle/>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SNR influences spectral efficiency.</a:t>
            </a:r>
          </a:p>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It can be expressed as the carrier-to-noise power ratio (CNR). </a:t>
            </a:r>
          </a:p>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The measure is the BER for a given CNR value. </a:t>
            </a:r>
          </a:p>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As the noise becomes larger compared to the signal level, more errors occur.</a:t>
            </a:r>
          </a:p>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Some modulation methods are more immune to noise than others.</a:t>
            </a:r>
          </a:p>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Amplitude modulation methods like ASK/OOK and QAM are far more susceptible to noise so they have a higher BER for a given modulation.</a:t>
            </a:r>
          </a:p>
          <a:p>
            <a:pPr marL="285750" indent="-285750" algn="just">
              <a:buFont typeface="Wingdings" panose="05000000000000000000" pitchFamily="2" charset="2"/>
              <a:buChar char="§"/>
            </a:pP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Phase and frequency modulation (BPSK, FSK, etc.) fare better in a noisy environment so they require less signal power for a given noise level </a:t>
            </a:r>
            <a:r>
              <a:rPr lang="en-GB" sz="2000" dirty="0">
                <a:solidFill>
                  <a:srgbClr val="000000"/>
                </a:solidFill>
                <a:latin typeface="Times New Roman" panose="02020603050405020304" pitchFamily="18" charset="0"/>
                <a:ea typeface="Tahoma" panose="020B0604030504040204" pitchFamily="34" charset="0"/>
                <a:cs typeface="Times New Roman" panose="02020603050405020304" pitchFamily="18" charset="0"/>
              </a:rPr>
              <a:t>(Fig. )</a:t>
            </a:r>
            <a:r>
              <a:rPr lang="en-GB" sz="2000" dirty="0">
                <a:solidFill>
                  <a:srgbClr val="222222"/>
                </a:solidFill>
                <a:latin typeface="Times New Roman" panose="02020603050405020304" pitchFamily="18" charset="0"/>
                <a:ea typeface="Tahoma" panose="020B0604030504040204" pitchFamily="34" charset="0"/>
                <a:cs typeface="Times New Roman" panose="02020603050405020304" pitchFamily="18" charset="0"/>
              </a:rPr>
              <a:t>.</a:t>
            </a:r>
          </a:p>
        </p:txBody>
      </p:sp>
      <p:sp>
        <p:nvSpPr>
          <p:cNvPr id="6" name="Rectangle 5">
            <a:extLst>
              <a:ext uri="{FF2B5EF4-FFF2-40B4-BE49-F238E27FC236}">
                <a16:creationId xmlns:a16="http://schemas.microsoft.com/office/drawing/2014/main" id="{05252B79-14EB-4670-8DF5-2AB7B5634E36}"/>
              </a:ext>
            </a:extLst>
          </p:cNvPr>
          <p:cNvSpPr/>
          <p:nvPr/>
        </p:nvSpPr>
        <p:spPr>
          <a:xfrm>
            <a:off x="533400" y="133456"/>
            <a:ext cx="3926840" cy="707886"/>
          </a:xfrm>
          <a:prstGeom prst="rect">
            <a:avLst/>
          </a:prstGeom>
        </p:spPr>
        <p:txBody>
          <a:bodyPr wrap="square">
            <a:spAutoFit/>
          </a:bodyPr>
          <a:lstStyle/>
          <a:p>
            <a:r>
              <a:rPr lang="en-GB" sz="2000" b="1" dirty="0">
                <a:solidFill>
                  <a:srgbClr val="222222"/>
                </a:solidFill>
                <a:latin typeface="Tahoma" panose="020B0604030504040204" pitchFamily="34" charset="0"/>
                <a:ea typeface="Tahoma" panose="020B0604030504040204" pitchFamily="34" charset="0"/>
                <a:cs typeface="Tahoma" panose="020B0604030504040204" pitchFamily="34" charset="0"/>
              </a:rPr>
              <a:t>Performance of Digital Modulation Techniques</a:t>
            </a:r>
          </a:p>
        </p:txBody>
      </p:sp>
      <p:pic>
        <p:nvPicPr>
          <p:cNvPr id="7" name="Picture 6">
            <a:extLst>
              <a:ext uri="{FF2B5EF4-FFF2-40B4-BE49-F238E27FC236}">
                <a16:creationId xmlns:a16="http://schemas.microsoft.com/office/drawing/2014/main" id="{406F3E89-EF10-427F-AC10-2785898E482D}"/>
              </a:ext>
            </a:extLst>
          </p:cNvPr>
          <p:cNvPicPr>
            <a:picLocks noChangeAspect="1"/>
          </p:cNvPicPr>
          <p:nvPr/>
        </p:nvPicPr>
        <p:blipFill>
          <a:blip r:embed="rId3"/>
          <a:stretch>
            <a:fillRect/>
          </a:stretch>
        </p:blipFill>
        <p:spPr>
          <a:xfrm>
            <a:off x="6019800" y="4232244"/>
            <a:ext cx="3222238" cy="2642235"/>
          </a:xfrm>
          <a:prstGeom prst="rect">
            <a:avLst/>
          </a:prstGeom>
        </p:spPr>
      </p:pic>
      <p:sp>
        <p:nvSpPr>
          <p:cNvPr id="2" name="Slide Number Placeholder 1">
            <a:extLst>
              <a:ext uri="{FF2B5EF4-FFF2-40B4-BE49-F238E27FC236}">
                <a16:creationId xmlns:a16="http://schemas.microsoft.com/office/drawing/2014/main" id="{0FC99B0E-D9AE-412C-A3F1-6DC6FE39CE0F}"/>
              </a:ext>
            </a:extLst>
          </p:cNvPr>
          <p:cNvSpPr>
            <a:spLocks noGrp="1"/>
          </p:cNvSpPr>
          <p:nvPr>
            <p:ph type="sldNum" sz="quarter" idx="12"/>
          </p:nvPr>
        </p:nvSpPr>
        <p:spPr/>
        <p:txBody>
          <a:bodyPr/>
          <a:lstStyle/>
          <a:p>
            <a:fld id="{B0D5A9A6-B89F-4EA0-AC06-CD245DF48C16}" type="slidenum">
              <a:rPr lang="en-US" smtClean="0"/>
              <a:pPr/>
              <a:t>55</a:t>
            </a:fld>
            <a:endParaRPr lang="en-US"/>
          </a:p>
        </p:txBody>
      </p:sp>
    </p:spTree>
    <p:extLst>
      <p:ext uri="{BB962C8B-B14F-4D97-AF65-F5344CB8AC3E}">
        <p14:creationId xmlns:p14="http://schemas.microsoft.com/office/powerpoint/2010/main" val="296459771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38A00-5718-4CC6-BA24-57EC59A85A7C}"/>
              </a:ext>
            </a:extLst>
          </p:cNvPr>
          <p:cNvSpPr>
            <a:spLocks noGrp="1"/>
          </p:cNvSpPr>
          <p:nvPr>
            <p:ph type="title"/>
          </p:nvPr>
        </p:nvSpPr>
        <p:spPr>
          <a:xfrm>
            <a:off x="457200" y="274638"/>
            <a:ext cx="8229600" cy="639762"/>
          </a:xfrm>
        </p:spPr>
        <p:txBody>
          <a:bodyPr>
            <a:normAutofit fontScale="90000"/>
          </a:bodyPr>
          <a:lstStyle/>
          <a:p>
            <a:r>
              <a:rPr lang="en-GB" sz="3600" dirty="0"/>
              <a:t>Bandwidth efficiency</a:t>
            </a:r>
            <a:endParaRPr lang="en-US" sz="3600" dirty="0"/>
          </a:p>
        </p:txBody>
      </p:sp>
      <p:sp>
        <p:nvSpPr>
          <p:cNvPr id="3" name="Content Placeholder 2">
            <a:extLst>
              <a:ext uri="{FF2B5EF4-FFF2-40B4-BE49-F238E27FC236}">
                <a16:creationId xmlns:a16="http://schemas.microsoft.com/office/drawing/2014/main" id="{CE1B58FC-6F83-4690-834C-71703BA637AD}"/>
              </a:ext>
            </a:extLst>
          </p:cNvPr>
          <p:cNvSpPr>
            <a:spLocks noGrp="1"/>
          </p:cNvSpPr>
          <p:nvPr>
            <p:ph idx="1"/>
          </p:nvPr>
        </p:nvSpPr>
        <p:spPr>
          <a:xfrm>
            <a:off x="457200" y="1143000"/>
            <a:ext cx="8229600" cy="4983163"/>
          </a:xfrm>
        </p:spPr>
        <p:txBody>
          <a:bodyPr>
            <a:normAutofit fontScale="70000" lnSpcReduction="20000"/>
          </a:bodyPr>
          <a:lstStyle/>
          <a:p>
            <a:pPr>
              <a:lnSpc>
                <a:spcPct val="120000"/>
              </a:lnSpc>
              <a:spcBef>
                <a:spcPts val="0"/>
              </a:spcBef>
            </a:pPr>
            <a:r>
              <a:rPr lang="en-GB" dirty="0"/>
              <a:t>Bandwidth efficiency refers to the ability to use the available bandwidth effectively to transmit data efficiently. </a:t>
            </a:r>
          </a:p>
          <a:p>
            <a:pPr>
              <a:lnSpc>
                <a:spcPct val="120000"/>
              </a:lnSpc>
              <a:spcBef>
                <a:spcPts val="0"/>
              </a:spcBef>
            </a:pPr>
            <a:r>
              <a:rPr lang="en-GB" dirty="0"/>
              <a:t>It can be improved by using techniques such as data compression, error correction, and packet switching. </a:t>
            </a:r>
          </a:p>
          <a:p>
            <a:pPr>
              <a:lnSpc>
                <a:spcPct val="120000"/>
              </a:lnSpc>
              <a:spcBef>
                <a:spcPts val="0"/>
              </a:spcBef>
            </a:pPr>
            <a:r>
              <a:rPr lang="en-GB" dirty="0"/>
              <a:t>By using these techniques, it is possible to transmit more data in a given amount of time using the same amount of bandwidth, which makes the use of the available bandwidth more efficient.</a:t>
            </a:r>
          </a:p>
          <a:p>
            <a:pPr>
              <a:lnSpc>
                <a:spcPct val="120000"/>
              </a:lnSpc>
              <a:spcBef>
                <a:spcPts val="0"/>
              </a:spcBef>
            </a:pPr>
            <a:r>
              <a:rPr lang="en-GB" dirty="0"/>
              <a:t>There are several factors that can impact bandwidth efficiency, including the type of data being transmitted, the quality of the connection, and the protocols being used to transmit the data. By optimizing these factors, it is possible to improve the efficiency of the use of the available bandwidth. </a:t>
            </a:r>
          </a:p>
        </p:txBody>
      </p:sp>
      <p:sp>
        <p:nvSpPr>
          <p:cNvPr id="4" name="Slide Number Placeholder 3">
            <a:extLst>
              <a:ext uri="{FF2B5EF4-FFF2-40B4-BE49-F238E27FC236}">
                <a16:creationId xmlns:a16="http://schemas.microsoft.com/office/drawing/2014/main" id="{77A7A3B7-15F3-4678-8DE4-AB63091990F9}"/>
              </a:ext>
            </a:extLst>
          </p:cNvPr>
          <p:cNvSpPr>
            <a:spLocks noGrp="1"/>
          </p:cNvSpPr>
          <p:nvPr>
            <p:ph type="sldNum" sz="quarter" idx="12"/>
          </p:nvPr>
        </p:nvSpPr>
        <p:spPr/>
        <p:txBody>
          <a:bodyPr/>
          <a:lstStyle/>
          <a:p>
            <a:fld id="{B0D5A9A6-B89F-4EA0-AC06-CD245DF48C16}" type="slidenum">
              <a:rPr lang="en-US" smtClean="0"/>
              <a:pPr/>
              <a:t>56</a:t>
            </a:fld>
            <a:endParaRPr lang="en-US"/>
          </a:p>
        </p:txBody>
      </p:sp>
    </p:spTree>
    <p:extLst>
      <p:ext uri="{BB962C8B-B14F-4D97-AF65-F5344CB8AC3E}">
        <p14:creationId xmlns:p14="http://schemas.microsoft.com/office/powerpoint/2010/main" val="487456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0449A9F-49C9-438A-B467-27D1B83CD688}"/>
              </a:ext>
            </a:extLst>
          </p:cNvPr>
          <p:cNvPicPr>
            <a:picLocks noChangeAspect="1"/>
          </p:cNvPicPr>
          <p:nvPr/>
        </p:nvPicPr>
        <p:blipFill>
          <a:blip r:embed="rId2"/>
          <a:stretch>
            <a:fillRect/>
          </a:stretch>
        </p:blipFill>
        <p:spPr>
          <a:xfrm>
            <a:off x="2590800" y="816032"/>
            <a:ext cx="6553201" cy="5889371"/>
          </a:xfrm>
          <a:prstGeom prst="rect">
            <a:avLst/>
          </a:prstGeom>
        </p:spPr>
      </p:pic>
      <p:sp>
        <p:nvSpPr>
          <p:cNvPr id="6" name="Rectangle 5">
            <a:extLst>
              <a:ext uri="{FF2B5EF4-FFF2-40B4-BE49-F238E27FC236}">
                <a16:creationId xmlns:a16="http://schemas.microsoft.com/office/drawing/2014/main" id="{05252B79-14EB-4670-8DF5-2AB7B5634E36}"/>
              </a:ext>
            </a:extLst>
          </p:cNvPr>
          <p:cNvSpPr/>
          <p:nvPr/>
        </p:nvSpPr>
        <p:spPr>
          <a:xfrm>
            <a:off x="533400" y="304800"/>
            <a:ext cx="8305800" cy="461665"/>
          </a:xfrm>
          <a:prstGeom prst="rect">
            <a:avLst/>
          </a:prstGeom>
        </p:spPr>
        <p:txBody>
          <a:bodyPr wrap="square">
            <a:spAutoFit/>
          </a:bodyPr>
          <a:lstStyle/>
          <a:p>
            <a:r>
              <a:rPr lang="en-GB" sz="2400" b="1" dirty="0">
                <a:solidFill>
                  <a:srgbClr val="222222"/>
                </a:solidFill>
                <a:latin typeface="Tahoma" panose="020B0604030504040204" pitchFamily="34" charset="0"/>
                <a:ea typeface="Tahoma" panose="020B0604030504040204" pitchFamily="34" charset="0"/>
                <a:cs typeface="Tahoma" panose="020B0604030504040204" pitchFamily="34" charset="0"/>
              </a:rPr>
              <a:t>Performance of Digital Modulation Techniques</a:t>
            </a:r>
          </a:p>
        </p:txBody>
      </p:sp>
      <p:sp>
        <p:nvSpPr>
          <p:cNvPr id="2" name="Slide Number Placeholder 1">
            <a:extLst>
              <a:ext uri="{FF2B5EF4-FFF2-40B4-BE49-F238E27FC236}">
                <a16:creationId xmlns:a16="http://schemas.microsoft.com/office/drawing/2014/main" id="{8363ACDD-ED79-402D-95A1-D1B740DA4606}"/>
              </a:ext>
            </a:extLst>
          </p:cNvPr>
          <p:cNvSpPr>
            <a:spLocks noGrp="1"/>
          </p:cNvSpPr>
          <p:nvPr>
            <p:ph type="sldNum" sz="quarter" idx="12"/>
          </p:nvPr>
        </p:nvSpPr>
        <p:spPr/>
        <p:txBody>
          <a:bodyPr/>
          <a:lstStyle/>
          <a:p>
            <a:fld id="{B0D5A9A6-B89F-4EA0-AC06-CD245DF48C16}" type="slidenum">
              <a:rPr lang="en-US" smtClean="0"/>
              <a:pPr/>
              <a:t>57</a:t>
            </a:fld>
            <a:endParaRPr lang="en-US"/>
          </a:p>
        </p:txBody>
      </p:sp>
    </p:spTree>
    <p:extLst>
      <p:ext uri="{BB962C8B-B14F-4D97-AF65-F5344CB8AC3E}">
        <p14:creationId xmlns:p14="http://schemas.microsoft.com/office/powerpoint/2010/main" val="9592679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323850" y="476250"/>
            <a:ext cx="8743950" cy="5478423"/>
          </a:xfrm>
          <a:prstGeom prst="rect">
            <a:avLst/>
          </a:prstGeom>
          <a:noFill/>
          <a:ln w="9525">
            <a:noFill/>
            <a:miter lim="800000"/>
            <a:headEnd/>
            <a:tailEnd/>
          </a:ln>
        </p:spPr>
        <p:txBody>
          <a:bodyPr wrap="square">
            <a:spAutoFit/>
          </a:bodyPr>
          <a:lstStyle/>
          <a:p>
            <a:pPr rtl="0">
              <a:spcBef>
                <a:spcPct val="50000"/>
              </a:spcBef>
            </a:pPr>
            <a:r>
              <a:rPr lang="en-US" sz="2600" b="1" u="sng" dirty="0">
                <a:solidFill>
                  <a:srgbClr val="0000FF"/>
                </a:solidFill>
                <a:latin typeface="Tahoma" panose="020B0604030504040204" pitchFamily="34" charset="0"/>
                <a:ea typeface="Tahoma" panose="020B0604030504040204" pitchFamily="34" charset="0"/>
                <a:cs typeface="Tahoma" panose="020B0604030504040204" pitchFamily="34" charset="0"/>
              </a:rPr>
              <a:t>Probability of Error &amp;  Bit Error Rate  (</a:t>
            </a:r>
            <a:r>
              <a:rPr lang="en-US" sz="2600" b="1" u="sng" dirty="0" err="1">
                <a:solidFill>
                  <a:srgbClr val="0000FF"/>
                </a:solidFill>
                <a:latin typeface="Tahoma" panose="020B0604030504040204" pitchFamily="34" charset="0"/>
                <a:ea typeface="Tahoma" panose="020B0604030504040204" pitchFamily="34" charset="0"/>
                <a:cs typeface="Tahoma" panose="020B0604030504040204" pitchFamily="34" charset="0"/>
              </a:rPr>
              <a:t>Pe</a:t>
            </a:r>
            <a:r>
              <a:rPr lang="en-US" sz="2600" b="1" u="sng" dirty="0">
                <a:solidFill>
                  <a:srgbClr val="0000FF"/>
                </a:solidFill>
                <a:latin typeface="Tahoma" panose="020B0604030504040204" pitchFamily="34" charset="0"/>
                <a:ea typeface="Tahoma" panose="020B0604030504040204" pitchFamily="34" charset="0"/>
                <a:cs typeface="Tahoma" panose="020B0604030504040204" pitchFamily="34" charset="0"/>
              </a:rPr>
              <a:t> &amp; BER)</a:t>
            </a:r>
          </a:p>
          <a:p>
            <a:pPr rtl="0">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Pe: theoretical (mathematical) expectation.</a:t>
            </a:r>
          </a:p>
          <a:p>
            <a:pPr rtl="0">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BER: empirical (historical) record.</a:t>
            </a:r>
          </a:p>
          <a:p>
            <a:pPr rtl="0">
              <a:spcBef>
                <a:spcPct val="50000"/>
              </a:spcBef>
            </a:pPr>
            <a:r>
              <a:rPr lang="en-US" sz="2400" u="sng" dirty="0" err="1">
                <a:latin typeface="Tahoma" panose="020B0604030504040204" pitchFamily="34" charset="0"/>
                <a:ea typeface="Tahoma" panose="020B0604030504040204" pitchFamily="34" charset="0"/>
                <a:cs typeface="Tahoma" panose="020B0604030504040204" pitchFamily="34" charset="0"/>
              </a:rPr>
              <a:t>Pe</a:t>
            </a:r>
            <a:r>
              <a:rPr lang="en-US" sz="2400" u="sng" dirty="0">
                <a:latin typeface="Tahoma" panose="020B0604030504040204" pitchFamily="34" charset="0"/>
                <a:ea typeface="Tahoma" panose="020B0604030504040204" pitchFamily="34" charset="0"/>
                <a:cs typeface="Tahoma" panose="020B0604030504040204" pitchFamily="34" charset="0"/>
              </a:rPr>
              <a:t> is a function of :</a:t>
            </a:r>
          </a:p>
          <a:p>
            <a:pPr rtl="0">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1) Carrier-to-noise power ratio (C/N) or (E</a:t>
            </a:r>
            <a:r>
              <a:rPr lang="en-US" b="1" dirty="0">
                <a:latin typeface="Tahoma" panose="020B0604030504040204" pitchFamily="34" charset="0"/>
                <a:ea typeface="Tahoma" panose="020B0604030504040204" pitchFamily="34" charset="0"/>
                <a:cs typeface="Tahoma" panose="020B0604030504040204" pitchFamily="34" charset="0"/>
              </a:rPr>
              <a:t>b</a:t>
            </a:r>
            <a:r>
              <a:rPr lang="en-US" sz="2400" dirty="0">
                <a:latin typeface="Tahoma" panose="020B0604030504040204" pitchFamily="34" charset="0"/>
                <a:ea typeface="Tahoma" panose="020B0604030504040204" pitchFamily="34" charset="0"/>
                <a:cs typeface="Tahoma" panose="020B0604030504040204" pitchFamily="34" charset="0"/>
              </a:rPr>
              <a:t> /No).</a:t>
            </a:r>
          </a:p>
          <a:p>
            <a:pPr marL="742950" lvl="1" indent="-285750">
              <a:spcBef>
                <a:spcPct val="50000"/>
              </a:spcBef>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Eb: average energy per bit.</a:t>
            </a:r>
          </a:p>
          <a:p>
            <a:pPr marL="742950" lvl="1" indent="-285750">
              <a:spcBef>
                <a:spcPct val="50000"/>
              </a:spcBef>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No: noise power density.</a:t>
            </a:r>
          </a:p>
          <a:p>
            <a:pPr marL="742950" lvl="1" indent="-285750">
              <a:spcBef>
                <a:spcPct val="50000"/>
              </a:spcBef>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N: thermal noise power.</a:t>
            </a:r>
          </a:p>
          <a:p>
            <a:pPr marL="742950" lvl="1" indent="-285750">
              <a:spcBef>
                <a:spcPct val="50000"/>
              </a:spcBef>
              <a:buFont typeface="Wingdings" panose="05000000000000000000" pitchFamily="2" charset="2"/>
              <a:buChar char="Ø"/>
            </a:pPr>
            <a:r>
              <a:rPr lang="en-US" dirty="0">
                <a:latin typeface="Tahoma" panose="020B0604030504040204" pitchFamily="34" charset="0"/>
                <a:ea typeface="Tahoma" panose="020B0604030504040204" pitchFamily="34" charset="0"/>
                <a:cs typeface="Tahoma" panose="020B0604030504040204" pitchFamily="34" charset="0"/>
              </a:rPr>
              <a:t>C: carrier power. </a:t>
            </a:r>
          </a:p>
          <a:p>
            <a:pPr rtl="0">
              <a:spcBef>
                <a:spcPct val="50000"/>
              </a:spcBef>
            </a:pPr>
            <a:r>
              <a:rPr lang="en-US" sz="2400" dirty="0">
                <a:latin typeface="Tahoma" panose="020B0604030504040204" pitchFamily="34" charset="0"/>
                <a:ea typeface="Tahoma" panose="020B0604030504040204" pitchFamily="34" charset="0"/>
                <a:cs typeface="Tahoma" panose="020B0604030504040204" pitchFamily="34" charset="0"/>
              </a:rPr>
              <a:t>2) M: the number of possible encoding conditions.</a:t>
            </a:r>
          </a:p>
          <a:p>
            <a:pPr rtl="0">
              <a:spcBef>
                <a:spcPct val="50000"/>
              </a:spcBef>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a:extLst>
              <a:ext uri="{FF2B5EF4-FFF2-40B4-BE49-F238E27FC236}">
                <a16:creationId xmlns:a16="http://schemas.microsoft.com/office/drawing/2014/main" id="{86AFDA5D-E420-4E04-A2F8-614982F3B884}"/>
              </a:ext>
            </a:extLst>
          </p:cNvPr>
          <p:cNvSpPr>
            <a:spLocks noGrp="1"/>
          </p:cNvSpPr>
          <p:nvPr>
            <p:ph type="sldNum" sz="quarter" idx="12"/>
          </p:nvPr>
        </p:nvSpPr>
        <p:spPr/>
        <p:txBody>
          <a:bodyPr/>
          <a:lstStyle/>
          <a:p>
            <a:fld id="{B0D5A9A6-B89F-4EA0-AC06-CD245DF48C16}" type="slidenum">
              <a:rPr lang="en-US" smtClean="0"/>
              <a:pPr/>
              <a:t>58</a:t>
            </a:fld>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ext Box 4"/>
          <p:cNvSpPr txBox="1">
            <a:spLocks noChangeArrowheads="1"/>
          </p:cNvSpPr>
          <p:nvPr/>
        </p:nvSpPr>
        <p:spPr bwMode="auto">
          <a:xfrm>
            <a:off x="468313" y="549275"/>
            <a:ext cx="8280400" cy="5940088"/>
          </a:xfrm>
          <a:prstGeom prst="rect">
            <a:avLst/>
          </a:prstGeom>
          <a:noFill/>
          <a:ln w="9525">
            <a:noFill/>
            <a:miter lim="800000"/>
            <a:headEnd/>
            <a:tailEnd/>
          </a:ln>
        </p:spPr>
        <p:txBody>
          <a:bodyPr>
            <a:spAutoFit/>
          </a:bodyPr>
          <a:lstStyle/>
          <a:p>
            <a:pPr algn="ctr">
              <a:spcBef>
                <a:spcPct val="50000"/>
              </a:spcBef>
            </a:pPr>
            <a:r>
              <a:rPr lang="en-US" sz="2000" b="1" dirty="0">
                <a:latin typeface="Tahoma" panose="020B0604030504040204" pitchFamily="34" charset="0"/>
                <a:ea typeface="Tahoma" panose="020B0604030504040204" pitchFamily="34" charset="0"/>
                <a:cs typeface="Tahoma" panose="020B0604030504040204" pitchFamily="34" charset="0"/>
              </a:rPr>
              <a:t>C/N</a:t>
            </a:r>
            <a:endParaRPr lang="en-US" sz="2000" dirty="0">
              <a:solidFill>
                <a:srgbClr val="0066FF"/>
              </a:solidFill>
              <a:latin typeface="Comic Sans MS" pitchFamily="66" charset="0"/>
            </a:endParaRPr>
          </a:p>
          <a:p>
            <a:pPr>
              <a:spcBef>
                <a:spcPct val="50000"/>
              </a:spcBef>
            </a:pPr>
            <a:r>
              <a:rPr lang="en-US" sz="2000" dirty="0">
                <a:solidFill>
                  <a:srgbClr val="0066FF"/>
                </a:solidFill>
                <a:latin typeface="Comic Sans MS" pitchFamily="66" charset="0"/>
              </a:rPr>
              <a:t>Notes: 				</a:t>
            </a:r>
            <a:endParaRPr lang="en-US" sz="2000" b="1" dirty="0">
              <a:solidFill>
                <a:srgbClr val="0066FF"/>
              </a:solidFill>
              <a:latin typeface="Comic Sans MS" pitchFamily="66" charset="0"/>
            </a:endParaRPr>
          </a:p>
          <a:p>
            <a:pPr rtl="0">
              <a:spcBef>
                <a:spcPct val="50000"/>
              </a:spcBef>
            </a:pPr>
            <a:r>
              <a:rPr lang="en-US" sz="2000" dirty="0">
                <a:solidFill>
                  <a:srgbClr val="0066FF"/>
                </a:solidFill>
                <a:latin typeface="Comic Sans MS" pitchFamily="66" charset="0"/>
              </a:rPr>
              <a:t>C (dBm) =10 log (C(watts) /0.001)</a:t>
            </a:r>
          </a:p>
          <a:p>
            <a:pPr>
              <a:spcBef>
                <a:spcPct val="50000"/>
              </a:spcBef>
            </a:pPr>
            <a:r>
              <a:rPr lang="en-US" sz="2000" dirty="0">
                <a:solidFill>
                  <a:srgbClr val="0066FF"/>
                </a:solidFill>
                <a:latin typeface="Comic Sans MS" pitchFamily="66" charset="0"/>
              </a:rPr>
              <a:t>N (dBm) = 10 log ((</a:t>
            </a:r>
            <a:r>
              <a:rPr lang="en-US" sz="2000" dirty="0" err="1">
                <a:solidFill>
                  <a:srgbClr val="0066FF"/>
                </a:solidFill>
                <a:latin typeface="Comic Sans MS" pitchFamily="66" charset="0"/>
              </a:rPr>
              <a:t>kTB</a:t>
            </a:r>
            <a:r>
              <a:rPr lang="en-US" sz="2000" dirty="0">
                <a:solidFill>
                  <a:srgbClr val="0066FF"/>
                </a:solidFill>
                <a:latin typeface="Comic Sans MS" pitchFamily="66" charset="0"/>
              </a:rPr>
              <a:t>)/0.001)</a:t>
            </a:r>
          </a:p>
          <a:p>
            <a:pPr rtl="0">
              <a:spcBef>
                <a:spcPct val="50000"/>
              </a:spcBef>
            </a:pPr>
            <a:r>
              <a:rPr lang="en-US" sz="2000" dirty="0">
                <a:solidFill>
                  <a:srgbClr val="0066FF"/>
                </a:solidFill>
                <a:latin typeface="Comic Sans MS" pitchFamily="66" charset="0"/>
              </a:rPr>
              <a:t>Thermal Noise Power  N=</a:t>
            </a:r>
            <a:r>
              <a:rPr lang="en-US" sz="2000" dirty="0" err="1">
                <a:solidFill>
                  <a:srgbClr val="0066FF"/>
                </a:solidFill>
                <a:latin typeface="Comic Sans MS" pitchFamily="66" charset="0"/>
              </a:rPr>
              <a:t>kTB</a:t>
            </a:r>
            <a:endParaRPr lang="en-US" sz="2000" dirty="0">
              <a:solidFill>
                <a:srgbClr val="0066FF"/>
              </a:solidFill>
              <a:latin typeface="Comic Sans MS" pitchFamily="66" charset="0"/>
            </a:endParaRPr>
          </a:p>
          <a:p>
            <a:pPr rtl="0">
              <a:spcBef>
                <a:spcPct val="50000"/>
              </a:spcBef>
            </a:pPr>
            <a:r>
              <a:rPr lang="en-US" sz="2000" dirty="0">
                <a:latin typeface="Comic Sans MS" pitchFamily="66" charset="0"/>
              </a:rPr>
              <a:t>K=Boltzmann's constant ( 1.38 *10^ -23)J/k.</a:t>
            </a:r>
          </a:p>
          <a:p>
            <a:pPr rtl="0">
              <a:spcBef>
                <a:spcPct val="50000"/>
              </a:spcBef>
            </a:pPr>
            <a:r>
              <a:rPr lang="en-US" sz="2000" dirty="0">
                <a:latin typeface="Comic Sans MS" pitchFamily="66" charset="0"/>
              </a:rPr>
              <a:t>T: temperature in kelvin  (0 k=-273 C) , To = 290 k, room temp .</a:t>
            </a:r>
          </a:p>
          <a:p>
            <a:pPr rtl="0">
              <a:spcBef>
                <a:spcPct val="50000"/>
              </a:spcBef>
            </a:pPr>
            <a:r>
              <a:rPr lang="en-US" sz="2000" dirty="0">
                <a:latin typeface="Comic Sans MS" pitchFamily="66" charset="0"/>
              </a:rPr>
              <a:t>B: bandwidth (Hz).</a:t>
            </a:r>
          </a:p>
          <a:p>
            <a:pPr rtl="0">
              <a:spcBef>
                <a:spcPct val="50000"/>
              </a:spcBef>
            </a:pPr>
            <a:r>
              <a:rPr lang="en-US" sz="2000" dirty="0">
                <a:solidFill>
                  <a:schemeClr val="tx2"/>
                </a:solidFill>
                <a:latin typeface="Comic Sans MS" pitchFamily="66" charset="0"/>
              </a:rPr>
              <a:t>C/N = C/KTB (unit less)                    C: carrier power (W).</a:t>
            </a:r>
          </a:p>
          <a:p>
            <a:pPr rtl="0">
              <a:spcBef>
                <a:spcPct val="50000"/>
              </a:spcBef>
            </a:pPr>
            <a:r>
              <a:rPr lang="en-US" sz="2000" dirty="0">
                <a:solidFill>
                  <a:schemeClr val="tx2"/>
                </a:solidFill>
                <a:latin typeface="Comic Sans MS" pitchFamily="66" charset="0"/>
              </a:rPr>
              <a:t>                                                         N: Noise power (W) . </a:t>
            </a:r>
          </a:p>
          <a:p>
            <a:pPr rtl="0">
              <a:spcBef>
                <a:spcPct val="50000"/>
              </a:spcBef>
            </a:pPr>
            <a:r>
              <a:rPr lang="en-US" sz="2000" dirty="0">
                <a:solidFill>
                  <a:srgbClr val="0099FF"/>
                </a:solidFill>
                <a:latin typeface="Comic Sans MS" pitchFamily="66" charset="0"/>
              </a:rPr>
              <a:t>C/N (dB) = 10 log (C/N) = </a:t>
            </a:r>
            <a:r>
              <a:rPr lang="en-US" sz="2000" dirty="0">
                <a:solidFill>
                  <a:schemeClr val="tx2"/>
                </a:solidFill>
                <a:latin typeface="Comic Sans MS" pitchFamily="66" charset="0"/>
              </a:rPr>
              <a:t>10 </a:t>
            </a:r>
            <a:r>
              <a:rPr lang="en-US" sz="2000" dirty="0" err="1">
                <a:solidFill>
                  <a:schemeClr val="tx2"/>
                </a:solidFill>
                <a:latin typeface="Comic Sans MS" pitchFamily="66" charset="0"/>
              </a:rPr>
              <a:t>logC</a:t>
            </a:r>
            <a:r>
              <a:rPr lang="en-US" sz="2000" dirty="0">
                <a:solidFill>
                  <a:schemeClr val="tx2"/>
                </a:solidFill>
                <a:latin typeface="Comic Sans MS" pitchFamily="66" charset="0"/>
              </a:rPr>
              <a:t> – 10 log N </a:t>
            </a:r>
          </a:p>
          <a:p>
            <a:pPr rtl="0">
              <a:spcBef>
                <a:spcPct val="50000"/>
              </a:spcBef>
            </a:pPr>
            <a:r>
              <a:rPr lang="en-US" sz="2000" dirty="0">
                <a:solidFill>
                  <a:schemeClr val="tx2"/>
                </a:solidFill>
                <a:latin typeface="Comic Sans MS" pitchFamily="66" charset="0"/>
              </a:rPr>
              <a:t>                                      = C(dBm) – N (dBm) .</a:t>
            </a:r>
            <a:endParaRPr lang="en-US" sz="2000" dirty="0">
              <a:solidFill>
                <a:srgbClr val="0099FF"/>
              </a:solidFill>
              <a:latin typeface="Comic Sans MS" pitchFamily="66" charset="0"/>
            </a:endParaRPr>
          </a:p>
          <a:p>
            <a:pPr rtl="0">
              <a:spcBef>
                <a:spcPct val="50000"/>
              </a:spcBef>
            </a:pPr>
            <a:r>
              <a:rPr lang="en-US" sz="2000" dirty="0">
                <a:solidFill>
                  <a:srgbClr val="0099FF"/>
                </a:solidFill>
                <a:latin typeface="Comic Sans MS" pitchFamily="66" charset="0"/>
              </a:rPr>
              <a:t> dBm :…… milliwatt.</a:t>
            </a:r>
          </a:p>
        </p:txBody>
      </p:sp>
      <p:sp>
        <p:nvSpPr>
          <p:cNvPr id="2" name="Slide Number Placeholder 1">
            <a:extLst>
              <a:ext uri="{FF2B5EF4-FFF2-40B4-BE49-F238E27FC236}">
                <a16:creationId xmlns:a16="http://schemas.microsoft.com/office/drawing/2014/main" id="{373D1335-3274-49EA-8F98-55869BFA1151}"/>
              </a:ext>
            </a:extLst>
          </p:cNvPr>
          <p:cNvSpPr>
            <a:spLocks noGrp="1"/>
          </p:cNvSpPr>
          <p:nvPr>
            <p:ph type="sldNum" sz="quarter" idx="12"/>
          </p:nvPr>
        </p:nvSpPr>
        <p:spPr/>
        <p:txBody>
          <a:bodyPr/>
          <a:lstStyle/>
          <a:p>
            <a:fld id="{B0D5A9A6-B89F-4EA0-AC06-CD245DF48C16}" type="slidenum">
              <a:rPr lang="en-US" smtClean="0"/>
              <a:pPr/>
              <a:t>59</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5" name="Rectangle 14"/>
          <p:cNvSpPr>
            <a:spLocks noGrp="1" noChangeArrowheads="1"/>
          </p:cNvSpPr>
          <p:nvPr>
            <p:ph idx="1"/>
          </p:nvPr>
        </p:nvSpPr>
        <p:spPr bwMode="auto">
          <a:xfrm>
            <a:off x="228600" y="1600200"/>
            <a:ext cx="8458200" cy="5133713"/>
          </a:xfrm>
          <a:prstGeom prst="rect">
            <a:avLst/>
          </a:prstGeom>
          <a:noFill/>
          <a:ln w="9525">
            <a:noFill/>
            <a:miter lim="800000"/>
            <a:headEnd/>
            <a:tailEnd/>
          </a:ln>
        </p:spPr>
        <p:txBody>
          <a:bodyPr wrap="square">
            <a:spAutoFit/>
          </a:bodyPr>
          <a:lstStyle/>
          <a:p>
            <a:pPr algn="just">
              <a:buNone/>
            </a:pPr>
            <a:r>
              <a:rPr lang="en-US" sz="2600" i="1" dirty="0">
                <a:latin typeface="Times New Roman" pitchFamily="1" charset="0"/>
              </a:rPr>
              <a:t>Find the bandwidth for a signal transmitting at 12 Mbps for QPSK. The value of d = 0.</a:t>
            </a:r>
            <a:endParaRPr lang="en-US" sz="2600" i="1" dirty="0">
              <a:solidFill>
                <a:schemeClr val="hlink"/>
              </a:solidFill>
              <a:latin typeface="Times New Roman" pitchFamily="1" charset="0"/>
            </a:endParaRPr>
          </a:p>
          <a:p>
            <a:pPr algn="just">
              <a:buNone/>
            </a:pPr>
            <a:r>
              <a:rPr lang="en-US" sz="2600" i="1" dirty="0">
                <a:solidFill>
                  <a:schemeClr val="hlink"/>
                </a:solidFill>
                <a:latin typeface="Times New Roman" pitchFamily="1" charset="0"/>
              </a:rPr>
              <a:t>Solution</a:t>
            </a:r>
          </a:p>
          <a:p>
            <a:pPr algn="just">
              <a:buNone/>
            </a:pPr>
            <a:r>
              <a:rPr lang="en-US" sz="2600" i="1" dirty="0">
                <a:latin typeface="Times New Roman" pitchFamily="1" charset="0"/>
              </a:rPr>
              <a:t>For QPSK, 2 bits are carried by one signal element (</a:t>
            </a:r>
            <a:r>
              <a:rPr lang="en-US" sz="2600" i="1" u="sng" dirty="0">
                <a:latin typeface="Times New Roman" pitchFamily="1" charset="0"/>
              </a:rPr>
              <a:t>one baud</a:t>
            </a:r>
            <a:r>
              <a:rPr lang="en-US" sz="2600" i="1" dirty="0">
                <a:latin typeface="Times New Roman" pitchFamily="1" charset="0"/>
              </a:rPr>
              <a:t>).</a:t>
            </a:r>
          </a:p>
          <a:p>
            <a:pPr algn="just">
              <a:buNone/>
            </a:pPr>
            <a:r>
              <a:rPr lang="en-US" sz="2600" i="1" dirty="0">
                <a:latin typeface="Times New Roman" pitchFamily="1" charset="0"/>
              </a:rPr>
              <a:t>Then, r = 2, N=12Mbps. </a:t>
            </a:r>
          </a:p>
          <a:p>
            <a:pPr algn="just">
              <a:buNone/>
            </a:pPr>
            <a:r>
              <a:rPr lang="en-US" sz="2600" i="1" dirty="0">
                <a:latin typeface="Times New Roman" pitchFamily="1" charset="0"/>
              </a:rPr>
              <a:t>the signal rate (baud rate) is </a:t>
            </a:r>
            <a:r>
              <a:rPr lang="en-US" sz="2600" b="1" i="1" dirty="0">
                <a:latin typeface="Times New Roman" pitchFamily="1" charset="0"/>
              </a:rPr>
              <a:t>S = N/r =12/2= 6 </a:t>
            </a:r>
            <a:r>
              <a:rPr lang="en-US" sz="2600" i="1" dirty="0" err="1">
                <a:latin typeface="Times New Roman" pitchFamily="1" charset="0"/>
              </a:rPr>
              <a:t>Mbaud</a:t>
            </a:r>
            <a:r>
              <a:rPr lang="en-US" sz="2600" i="1" dirty="0">
                <a:latin typeface="Times New Roman" pitchFamily="1" charset="0"/>
              </a:rPr>
              <a:t>. </a:t>
            </a:r>
          </a:p>
          <a:p>
            <a:pPr algn="just">
              <a:buNone/>
            </a:pPr>
            <a:endParaRPr lang="en-US" sz="2600" i="1" dirty="0">
              <a:latin typeface="Times New Roman" pitchFamily="1" charset="0"/>
            </a:endParaRPr>
          </a:p>
          <a:p>
            <a:pPr algn="just">
              <a:buNone/>
            </a:pPr>
            <a:r>
              <a:rPr lang="en-US" sz="2600" i="1" dirty="0">
                <a:latin typeface="Times New Roman" pitchFamily="1" charset="0"/>
              </a:rPr>
              <a:t>Band width, B=(1+d)S=(1+0)S, then B=S, </a:t>
            </a:r>
            <a:r>
              <a:rPr lang="en-US" sz="2600" b="1" dirty="0">
                <a:latin typeface="Times New Roman" pitchFamily="1" charset="0"/>
              </a:rPr>
              <a:t>B=6</a:t>
            </a:r>
            <a:r>
              <a:rPr lang="en-US" sz="2600" i="1" dirty="0">
                <a:latin typeface="Times New Roman" pitchFamily="1" charset="0"/>
              </a:rPr>
              <a:t>MHz.</a:t>
            </a:r>
          </a:p>
          <a:p>
            <a:pPr algn="just">
              <a:buNone/>
            </a:pPr>
            <a:endParaRPr lang="en-US" sz="2600" b="1" i="1" dirty="0">
              <a:latin typeface="Times New Roman" pitchFamily="1" charset="0"/>
            </a:endParaRPr>
          </a:p>
          <a:p>
            <a:pPr algn="just">
              <a:buNone/>
            </a:pPr>
            <a:r>
              <a:rPr lang="en-US" sz="2600" b="1" i="1" dirty="0">
                <a:latin typeface="Times New Roman" pitchFamily="1" charset="0"/>
              </a:rPr>
              <a:t>BW=half bitrate (for QPSK)  R=2BW</a:t>
            </a:r>
          </a:p>
        </p:txBody>
      </p:sp>
      <p:sp>
        <p:nvSpPr>
          <p:cNvPr id="3" name="Slide Number Placeholder 2">
            <a:extLst>
              <a:ext uri="{FF2B5EF4-FFF2-40B4-BE49-F238E27FC236}">
                <a16:creationId xmlns:a16="http://schemas.microsoft.com/office/drawing/2014/main" id="{1F942F4B-9574-4D83-A9EF-63578051B77A}"/>
              </a:ext>
            </a:extLst>
          </p:cNvPr>
          <p:cNvSpPr>
            <a:spLocks noGrp="1"/>
          </p:cNvSpPr>
          <p:nvPr>
            <p:ph type="sldNum" sz="quarter" idx="12"/>
          </p:nvPr>
        </p:nvSpPr>
        <p:spPr/>
        <p:txBody>
          <a:bodyPr/>
          <a:lstStyle/>
          <a:p>
            <a:fld id="{B0D5A9A6-B89F-4EA0-AC06-CD245DF48C16}" type="slidenum">
              <a:rPr lang="en-US" smtClean="0"/>
              <a:pPr/>
              <a:t>6</a:t>
            </a:fld>
            <a:endParaRPr 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468313" y="620713"/>
            <a:ext cx="8064500" cy="5539978"/>
          </a:xfrm>
          <a:prstGeom prst="rect">
            <a:avLst/>
          </a:prstGeom>
          <a:noFill/>
          <a:ln w="9525">
            <a:noFill/>
            <a:miter lim="800000"/>
            <a:headEnd/>
            <a:tailEnd/>
          </a:ln>
        </p:spPr>
        <p:txBody>
          <a:bodyPr>
            <a:spAutoFit/>
          </a:bodyPr>
          <a:lstStyle/>
          <a:p>
            <a:pPr rtl="0">
              <a:spcBef>
                <a:spcPct val="50000"/>
              </a:spcBef>
            </a:pPr>
            <a:r>
              <a:rPr lang="en-US" sz="2400" b="1" dirty="0">
                <a:solidFill>
                  <a:srgbClr val="660066"/>
                </a:solidFill>
                <a:latin typeface="Comic Sans MS" pitchFamily="66" charset="0"/>
              </a:rPr>
              <a:t>Energy per bit  Eb  = Tb  ( J/bit) </a:t>
            </a:r>
          </a:p>
          <a:p>
            <a:pPr rtl="0">
              <a:spcBef>
                <a:spcPct val="50000"/>
              </a:spcBef>
            </a:pPr>
            <a:endParaRPr lang="en-US" sz="2000" dirty="0">
              <a:latin typeface="Comic Sans MS" pitchFamily="66" charset="0"/>
            </a:endParaRPr>
          </a:p>
          <a:p>
            <a:pPr rtl="0"/>
            <a:r>
              <a:rPr lang="en-US" sz="2000" dirty="0">
                <a:latin typeface="Comic Sans MS" pitchFamily="66" charset="0"/>
              </a:rPr>
              <a:t>Eb: average energy per bit.</a:t>
            </a:r>
          </a:p>
          <a:p>
            <a:pPr rtl="0"/>
            <a:r>
              <a:rPr lang="en-US" sz="2000" dirty="0">
                <a:latin typeface="Comic Sans MS" pitchFamily="66" charset="0"/>
              </a:rPr>
              <a:t>C: carrier power. </a:t>
            </a:r>
          </a:p>
          <a:p>
            <a:pPr rtl="0"/>
            <a:r>
              <a:rPr lang="en-US" sz="2000" dirty="0">
                <a:latin typeface="Comic Sans MS" pitchFamily="66" charset="0"/>
              </a:rPr>
              <a:t>Tb: bit duration</a:t>
            </a:r>
          </a:p>
          <a:p>
            <a:pPr rtl="0"/>
            <a:endParaRPr lang="en-US" sz="2000" dirty="0">
              <a:latin typeface="Comic Sans MS" pitchFamily="66" charset="0"/>
            </a:endParaRPr>
          </a:p>
          <a:p>
            <a:pPr rtl="0"/>
            <a:r>
              <a:rPr lang="en-US" sz="2000" dirty="0">
                <a:latin typeface="Comic Sans MS" pitchFamily="66" charset="0"/>
              </a:rPr>
              <a:t>Eb (</a:t>
            </a:r>
            <a:r>
              <a:rPr lang="en-US" sz="2000" dirty="0" err="1">
                <a:latin typeface="Comic Sans MS" pitchFamily="66" charset="0"/>
              </a:rPr>
              <a:t>dBJ</a:t>
            </a:r>
            <a:r>
              <a:rPr lang="en-US" sz="2000" dirty="0">
                <a:latin typeface="Comic Sans MS" pitchFamily="66" charset="0"/>
              </a:rPr>
              <a:t>) = 10 log Eb.</a:t>
            </a:r>
          </a:p>
          <a:p>
            <a:pPr rtl="0"/>
            <a:r>
              <a:rPr lang="en-US" sz="2000" dirty="0">
                <a:latin typeface="Comic Sans MS" pitchFamily="66" charset="0"/>
              </a:rPr>
              <a:t>Tb = 1/</a:t>
            </a:r>
            <a:r>
              <a:rPr lang="en-US" sz="2000" dirty="0" err="1">
                <a:latin typeface="Comic Sans MS" pitchFamily="66" charset="0"/>
              </a:rPr>
              <a:t>Rb</a:t>
            </a:r>
            <a:r>
              <a:rPr lang="en-US" sz="2000" dirty="0">
                <a:latin typeface="Comic Sans MS" pitchFamily="66" charset="0"/>
              </a:rPr>
              <a:t>,                       </a:t>
            </a:r>
            <a:r>
              <a:rPr lang="en-US" sz="2000" dirty="0" err="1">
                <a:latin typeface="Comic Sans MS" pitchFamily="66" charset="0"/>
              </a:rPr>
              <a:t>Rb</a:t>
            </a:r>
            <a:r>
              <a:rPr lang="en-US" sz="2000" dirty="0">
                <a:latin typeface="Comic Sans MS" pitchFamily="66" charset="0"/>
              </a:rPr>
              <a:t>: bit rate .</a:t>
            </a:r>
          </a:p>
          <a:p>
            <a:pPr rtl="0"/>
            <a:r>
              <a:rPr lang="en-US" sz="2000" dirty="0">
                <a:latin typeface="Comic Sans MS" pitchFamily="66" charset="0"/>
              </a:rPr>
              <a:t>Eb = </a:t>
            </a:r>
            <a:r>
              <a:rPr lang="en-US" sz="2000" dirty="0" err="1">
                <a:latin typeface="Comic Sans MS" pitchFamily="66" charset="0"/>
              </a:rPr>
              <a:t>CTb</a:t>
            </a:r>
            <a:r>
              <a:rPr lang="en-US" sz="2000" dirty="0">
                <a:latin typeface="Comic Sans MS" pitchFamily="66" charset="0"/>
              </a:rPr>
              <a:t> = C/</a:t>
            </a:r>
            <a:r>
              <a:rPr lang="en-US" sz="2000" dirty="0" err="1">
                <a:latin typeface="Comic Sans MS" pitchFamily="66" charset="0"/>
              </a:rPr>
              <a:t>Rb</a:t>
            </a:r>
            <a:r>
              <a:rPr lang="en-US" sz="2000" dirty="0">
                <a:latin typeface="Comic Sans MS" pitchFamily="66" charset="0"/>
              </a:rPr>
              <a:t>    (J/bit ) .</a:t>
            </a:r>
          </a:p>
          <a:p>
            <a:pPr rtl="0"/>
            <a:r>
              <a:rPr lang="en-US" sz="2000" dirty="0">
                <a:solidFill>
                  <a:srgbClr val="660066"/>
                </a:solidFill>
                <a:latin typeface="Comic Sans MS" pitchFamily="66" charset="0"/>
              </a:rPr>
              <a:t>Eb (</a:t>
            </a:r>
            <a:r>
              <a:rPr lang="en-US" sz="2000" dirty="0" err="1">
                <a:solidFill>
                  <a:srgbClr val="660066"/>
                </a:solidFill>
                <a:latin typeface="Comic Sans MS" pitchFamily="66" charset="0"/>
              </a:rPr>
              <a:t>dBJ</a:t>
            </a:r>
            <a:r>
              <a:rPr lang="en-US" sz="2000" dirty="0">
                <a:solidFill>
                  <a:srgbClr val="660066"/>
                </a:solidFill>
                <a:latin typeface="Comic Sans MS" pitchFamily="66" charset="0"/>
              </a:rPr>
              <a:t>) = 10log (C/</a:t>
            </a:r>
            <a:r>
              <a:rPr lang="en-US" sz="2000" dirty="0" err="1">
                <a:solidFill>
                  <a:srgbClr val="660066"/>
                </a:solidFill>
                <a:latin typeface="Comic Sans MS" pitchFamily="66" charset="0"/>
              </a:rPr>
              <a:t>Rb</a:t>
            </a:r>
            <a:r>
              <a:rPr lang="en-US" sz="2000" dirty="0">
                <a:solidFill>
                  <a:srgbClr val="660066"/>
                </a:solidFill>
                <a:latin typeface="Comic Sans MS" pitchFamily="66" charset="0"/>
              </a:rPr>
              <a:t>) </a:t>
            </a:r>
          </a:p>
          <a:p>
            <a:pPr rtl="0"/>
            <a:r>
              <a:rPr lang="en-US" sz="2000" dirty="0">
                <a:solidFill>
                  <a:schemeClr val="tx2"/>
                </a:solidFill>
                <a:latin typeface="Comic Sans MS" pitchFamily="66" charset="0"/>
              </a:rPr>
              <a:t>	   </a:t>
            </a:r>
            <a:r>
              <a:rPr lang="en-US" sz="2000" b="1" dirty="0">
                <a:solidFill>
                  <a:schemeClr val="tx2"/>
                </a:solidFill>
                <a:effectLst>
                  <a:outerShdw blurRad="38100" dist="38100" dir="2700000" algn="tl">
                    <a:srgbClr val="000000">
                      <a:alpha val="43137"/>
                    </a:srgbClr>
                  </a:outerShdw>
                </a:effectLst>
                <a:latin typeface="Comic Sans MS" pitchFamily="66" charset="0"/>
              </a:rPr>
              <a:t>=10 </a:t>
            </a:r>
            <a:r>
              <a:rPr lang="en-US" sz="2000" b="1" dirty="0" err="1">
                <a:solidFill>
                  <a:schemeClr val="tx2"/>
                </a:solidFill>
                <a:effectLst>
                  <a:outerShdw blurRad="38100" dist="38100" dir="2700000" algn="tl">
                    <a:srgbClr val="000000">
                      <a:alpha val="43137"/>
                    </a:srgbClr>
                  </a:outerShdw>
                </a:effectLst>
                <a:latin typeface="Comic Sans MS" pitchFamily="66" charset="0"/>
              </a:rPr>
              <a:t>logC</a:t>
            </a:r>
            <a:r>
              <a:rPr lang="en-US" sz="2000" b="1" dirty="0">
                <a:solidFill>
                  <a:schemeClr val="tx2"/>
                </a:solidFill>
                <a:effectLst>
                  <a:outerShdw blurRad="38100" dist="38100" dir="2700000" algn="tl">
                    <a:srgbClr val="000000">
                      <a:alpha val="43137"/>
                    </a:srgbClr>
                  </a:outerShdw>
                </a:effectLst>
                <a:latin typeface="Comic Sans MS" pitchFamily="66" charset="0"/>
              </a:rPr>
              <a:t> – 10 log </a:t>
            </a:r>
            <a:r>
              <a:rPr lang="en-US" sz="2000" b="1" dirty="0" err="1">
                <a:solidFill>
                  <a:srgbClr val="660066"/>
                </a:solidFill>
                <a:effectLst>
                  <a:outerShdw blurRad="38100" dist="38100" dir="2700000" algn="tl">
                    <a:srgbClr val="000000">
                      <a:alpha val="43137"/>
                    </a:srgbClr>
                  </a:outerShdw>
                </a:effectLst>
                <a:latin typeface="Comic Sans MS" pitchFamily="66" charset="0"/>
              </a:rPr>
              <a:t>Rb</a:t>
            </a:r>
            <a:endParaRPr lang="en-US" sz="2000" b="1" dirty="0">
              <a:solidFill>
                <a:schemeClr val="tx2"/>
              </a:solidFill>
              <a:effectLst>
                <a:outerShdw blurRad="38100" dist="38100" dir="2700000" algn="tl">
                  <a:srgbClr val="000000">
                    <a:alpha val="43137"/>
                  </a:srgbClr>
                </a:outerShdw>
              </a:effectLst>
              <a:latin typeface="Comic Sans MS" pitchFamily="66" charset="0"/>
            </a:endParaRPr>
          </a:p>
          <a:p>
            <a:pPr rtl="0"/>
            <a:r>
              <a:rPr lang="en-US" sz="2000" dirty="0">
                <a:solidFill>
                  <a:schemeClr val="tx2"/>
                </a:solidFill>
                <a:latin typeface="Comic Sans MS" pitchFamily="66" charset="0"/>
              </a:rPr>
              <a:t>Also ,</a:t>
            </a:r>
          </a:p>
          <a:p>
            <a:pPr rtl="0"/>
            <a:r>
              <a:rPr lang="en-US" sz="2000" dirty="0">
                <a:solidFill>
                  <a:srgbClr val="660066"/>
                </a:solidFill>
                <a:latin typeface="Comic Sans MS" pitchFamily="66" charset="0"/>
              </a:rPr>
              <a:t>No =N/B (W/Hz)</a:t>
            </a:r>
          </a:p>
          <a:p>
            <a:pPr rtl="0"/>
            <a:r>
              <a:rPr lang="en-US" sz="2000" dirty="0">
                <a:solidFill>
                  <a:schemeClr val="tx2"/>
                </a:solidFill>
                <a:latin typeface="Comic Sans MS" pitchFamily="66" charset="0"/>
              </a:rPr>
              <a:t> </a:t>
            </a:r>
          </a:p>
          <a:p>
            <a:pPr rtl="0"/>
            <a:r>
              <a:rPr lang="en-US" sz="2000" dirty="0">
                <a:solidFill>
                  <a:schemeClr val="tx2"/>
                </a:solidFill>
                <a:latin typeface="Comic Sans MS" pitchFamily="66" charset="0"/>
              </a:rPr>
              <a:t>No: Noise power density  (W/Hz), </a:t>
            </a:r>
          </a:p>
          <a:p>
            <a:pPr rtl="0"/>
            <a:r>
              <a:rPr lang="en-US" sz="2000" dirty="0">
                <a:solidFill>
                  <a:schemeClr val="tx2"/>
                </a:solidFill>
                <a:latin typeface="Comic Sans MS" pitchFamily="66" charset="0"/>
              </a:rPr>
              <a:t>N: thermal noise power (W), </a:t>
            </a:r>
          </a:p>
          <a:p>
            <a:pPr rtl="0"/>
            <a:r>
              <a:rPr lang="en-US" sz="2000" dirty="0">
                <a:solidFill>
                  <a:schemeClr val="tx2"/>
                </a:solidFill>
                <a:latin typeface="Comic Sans MS" pitchFamily="66" charset="0"/>
              </a:rPr>
              <a:t>B: Bandwidth  (Hz). </a:t>
            </a:r>
          </a:p>
        </p:txBody>
      </p:sp>
      <p:sp>
        <p:nvSpPr>
          <p:cNvPr id="2" name="Slide Number Placeholder 1">
            <a:extLst>
              <a:ext uri="{FF2B5EF4-FFF2-40B4-BE49-F238E27FC236}">
                <a16:creationId xmlns:a16="http://schemas.microsoft.com/office/drawing/2014/main" id="{75A3BA7B-92FE-4117-9821-531AFBA47755}"/>
              </a:ext>
            </a:extLst>
          </p:cNvPr>
          <p:cNvSpPr>
            <a:spLocks noGrp="1"/>
          </p:cNvSpPr>
          <p:nvPr>
            <p:ph type="sldNum" sz="quarter" idx="12"/>
          </p:nvPr>
        </p:nvSpPr>
        <p:spPr/>
        <p:txBody>
          <a:bodyPr/>
          <a:lstStyle/>
          <a:p>
            <a:fld id="{B0D5A9A6-B89F-4EA0-AC06-CD245DF48C16}" type="slidenum">
              <a:rPr lang="en-US" smtClean="0"/>
              <a:pPr/>
              <a:t>60</a:t>
            </a:fld>
            <a:endParaRPr lang="en-US"/>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89480" y="289679"/>
            <a:ext cx="8281044" cy="6278642"/>
          </a:xfrm>
          <a:prstGeom prst="rect">
            <a:avLst/>
          </a:prstGeom>
          <a:noFill/>
          <a:ln w="9525">
            <a:noFill/>
            <a:miter lim="800000"/>
            <a:headEnd/>
            <a:tailEnd/>
          </a:ln>
        </p:spPr>
        <p:txBody>
          <a:bodyPr wrap="square">
            <a:spAutoFit/>
          </a:bodyPr>
          <a:lstStyle/>
          <a:p>
            <a:pPr rtl="0">
              <a:spcBef>
                <a:spcPct val="50000"/>
              </a:spcBef>
            </a:pPr>
            <a:r>
              <a:rPr lang="en-US" dirty="0">
                <a:latin typeface="Comic Sans MS" pitchFamily="66" charset="0"/>
              </a:rPr>
              <a:t>No(</a:t>
            </a:r>
            <a:r>
              <a:rPr lang="en-US" dirty="0" err="1">
                <a:latin typeface="Comic Sans MS" pitchFamily="66" charset="0"/>
              </a:rPr>
              <a:t>dBm</a:t>
            </a:r>
            <a:r>
              <a:rPr lang="en-US" dirty="0">
                <a:latin typeface="Comic Sans MS" pitchFamily="66" charset="0"/>
              </a:rPr>
              <a:t>) = 10 log (N/0.001) – 10 log  B</a:t>
            </a:r>
          </a:p>
          <a:p>
            <a:pPr rtl="0">
              <a:spcBef>
                <a:spcPct val="50000"/>
              </a:spcBef>
            </a:pPr>
            <a:r>
              <a:rPr lang="en-US" dirty="0">
                <a:latin typeface="Comic Sans MS" pitchFamily="66" charset="0"/>
              </a:rPr>
              <a:t> No(dBm) = N(dBm) – 10log (B) .</a:t>
            </a:r>
          </a:p>
          <a:p>
            <a:pPr rtl="0">
              <a:spcBef>
                <a:spcPct val="50000"/>
              </a:spcBef>
            </a:pPr>
            <a:r>
              <a:rPr lang="en-US" dirty="0">
                <a:latin typeface="Comic Sans MS" pitchFamily="66" charset="0"/>
              </a:rPr>
              <a:t>But , No = </a:t>
            </a:r>
            <a:r>
              <a:rPr lang="en-US" dirty="0" err="1">
                <a:latin typeface="Comic Sans MS" pitchFamily="66" charset="0"/>
              </a:rPr>
              <a:t>kTB</a:t>
            </a:r>
            <a:r>
              <a:rPr lang="en-US" dirty="0">
                <a:latin typeface="Comic Sans MS" pitchFamily="66" charset="0"/>
              </a:rPr>
              <a:t>/B = KT (W/Hz) .</a:t>
            </a:r>
          </a:p>
          <a:p>
            <a:pPr rtl="0">
              <a:spcBef>
                <a:spcPct val="50000"/>
              </a:spcBef>
            </a:pPr>
            <a:r>
              <a:rPr lang="en-US" dirty="0">
                <a:latin typeface="Comic Sans MS" pitchFamily="66" charset="0"/>
              </a:rPr>
              <a:t>No(dBm) = 10 log (k/0.001) + 10 log (T) .</a:t>
            </a:r>
          </a:p>
          <a:p>
            <a:pPr rtl="0">
              <a:spcBef>
                <a:spcPct val="50000"/>
              </a:spcBef>
            </a:pPr>
            <a:endParaRPr lang="en-US" dirty="0">
              <a:latin typeface="Comic Sans MS" pitchFamily="66" charset="0"/>
            </a:endParaRPr>
          </a:p>
          <a:p>
            <a:pPr rtl="0">
              <a:spcBef>
                <a:spcPct val="50000"/>
              </a:spcBef>
            </a:pPr>
            <a:r>
              <a:rPr lang="en-US" b="1" dirty="0">
                <a:latin typeface="Comic Sans MS" pitchFamily="66" charset="0"/>
              </a:rPr>
              <a:t>No : noise power present in 1Hz of Bandwidth .</a:t>
            </a:r>
          </a:p>
          <a:p>
            <a:pPr rtl="0">
              <a:spcBef>
                <a:spcPct val="50000"/>
              </a:spcBef>
            </a:pPr>
            <a:endParaRPr lang="en-US" dirty="0">
              <a:latin typeface="Comic Sans MS" pitchFamily="66" charset="0"/>
            </a:endParaRPr>
          </a:p>
          <a:p>
            <a:pPr rtl="0">
              <a:spcBef>
                <a:spcPct val="50000"/>
              </a:spcBef>
            </a:pPr>
            <a:r>
              <a:rPr lang="en-US" dirty="0" err="1">
                <a:latin typeface="Comic Sans MS" pitchFamily="66" charset="0"/>
              </a:rPr>
              <a:t>E</a:t>
            </a:r>
            <a:r>
              <a:rPr lang="en-US" sz="1400" b="1" dirty="0" err="1">
                <a:latin typeface="Comic Sans MS" pitchFamily="66" charset="0"/>
              </a:rPr>
              <a:t>b</a:t>
            </a:r>
            <a:r>
              <a:rPr lang="en-US" dirty="0">
                <a:latin typeface="Comic Sans MS" pitchFamily="66" charset="0"/>
              </a:rPr>
              <a:t>/No = (C/</a:t>
            </a:r>
            <a:r>
              <a:rPr lang="en-US" dirty="0" err="1">
                <a:latin typeface="Comic Sans MS" pitchFamily="66" charset="0"/>
              </a:rPr>
              <a:t>R</a:t>
            </a:r>
            <a:r>
              <a:rPr lang="en-US" sz="1400" b="1" dirty="0" err="1">
                <a:latin typeface="Comic Sans MS" pitchFamily="66" charset="0"/>
              </a:rPr>
              <a:t>b</a:t>
            </a:r>
            <a:r>
              <a:rPr lang="en-US" dirty="0">
                <a:latin typeface="Comic Sans MS" pitchFamily="66" charset="0"/>
              </a:rPr>
              <a:t>)/(N/B) = CB/N </a:t>
            </a:r>
            <a:r>
              <a:rPr lang="en-US" dirty="0" err="1">
                <a:latin typeface="Comic Sans MS" pitchFamily="66" charset="0"/>
              </a:rPr>
              <a:t>R</a:t>
            </a:r>
            <a:r>
              <a:rPr lang="en-US" sz="1400" b="1" dirty="0" err="1">
                <a:latin typeface="Comic Sans MS" pitchFamily="66" charset="0"/>
              </a:rPr>
              <a:t>b</a:t>
            </a:r>
            <a:r>
              <a:rPr lang="en-US" sz="1400" dirty="0">
                <a:latin typeface="Comic Sans MS" pitchFamily="66" charset="0"/>
              </a:rPr>
              <a:t> = </a:t>
            </a:r>
            <a:r>
              <a:rPr lang="en-US" dirty="0">
                <a:latin typeface="Comic Sans MS" pitchFamily="66" charset="0"/>
              </a:rPr>
              <a:t>(C/N) *(B/</a:t>
            </a:r>
            <a:r>
              <a:rPr lang="en-US" dirty="0" err="1">
                <a:latin typeface="Comic Sans MS" pitchFamily="66" charset="0"/>
              </a:rPr>
              <a:t>R</a:t>
            </a:r>
            <a:r>
              <a:rPr lang="en-US" sz="1400" b="1" dirty="0" err="1">
                <a:latin typeface="Comic Sans MS" pitchFamily="66" charset="0"/>
              </a:rPr>
              <a:t>b</a:t>
            </a:r>
            <a:r>
              <a:rPr lang="en-US" dirty="0">
                <a:latin typeface="Comic Sans MS" pitchFamily="66" charset="0"/>
              </a:rPr>
              <a:t>) </a:t>
            </a:r>
          </a:p>
          <a:p>
            <a:pPr rtl="0">
              <a:spcBef>
                <a:spcPct val="50000"/>
              </a:spcBef>
            </a:pPr>
            <a:r>
              <a:rPr lang="en-US" sz="1400" b="1" dirty="0">
                <a:solidFill>
                  <a:srgbClr val="008000"/>
                </a:solidFill>
                <a:latin typeface="Comic Sans MS" pitchFamily="66" charset="0"/>
              </a:rPr>
              <a:t>            carrier to noise power ratio          noise bandwidth to bit rate ratio</a:t>
            </a:r>
          </a:p>
          <a:p>
            <a:pPr rtl="0">
              <a:spcBef>
                <a:spcPct val="50000"/>
              </a:spcBef>
            </a:pPr>
            <a:r>
              <a:rPr lang="en-US" sz="1400" dirty="0">
                <a:latin typeface="Comic Sans MS" pitchFamily="66" charset="0"/>
              </a:rPr>
              <a:t> </a:t>
            </a:r>
          </a:p>
          <a:p>
            <a:pPr rtl="0">
              <a:spcBef>
                <a:spcPct val="50000"/>
              </a:spcBef>
            </a:pPr>
            <a:r>
              <a:rPr lang="en-US" b="1" dirty="0" err="1">
                <a:latin typeface="Comic Sans MS" pitchFamily="66" charset="0"/>
              </a:rPr>
              <a:t>E</a:t>
            </a:r>
            <a:r>
              <a:rPr lang="en-US" sz="1400" b="1" dirty="0" err="1">
                <a:latin typeface="Comic Sans MS" pitchFamily="66" charset="0"/>
              </a:rPr>
              <a:t>b</a:t>
            </a:r>
            <a:r>
              <a:rPr lang="en-US" b="1" dirty="0">
                <a:latin typeface="Comic Sans MS" pitchFamily="66" charset="0"/>
              </a:rPr>
              <a:t>/No(dB) = 10 log (C/N) + 10 log (B/</a:t>
            </a:r>
            <a:r>
              <a:rPr lang="en-US" b="1" dirty="0" err="1">
                <a:latin typeface="Comic Sans MS" pitchFamily="66" charset="0"/>
              </a:rPr>
              <a:t>R</a:t>
            </a:r>
            <a:r>
              <a:rPr lang="en-US" sz="1400" b="1" dirty="0" err="1">
                <a:latin typeface="Comic Sans MS" pitchFamily="66" charset="0"/>
              </a:rPr>
              <a:t>b</a:t>
            </a:r>
            <a:r>
              <a:rPr lang="en-US" b="1" dirty="0">
                <a:latin typeface="Comic Sans MS" pitchFamily="66" charset="0"/>
              </a:rPr>
              <a:t>) </a:t>
            </a:r>
          </a:p>
          <a:p>
            <a:pPr rtl="0">
              <a:spcBef>
                <a:spcPct val="50000"/>
              </a:spcBef>
            </a:pPr>
            <a:r>
              <a:rPr lang="en-US" b="1" dirty="0" err="1">
                <a:latin typeface="Comic Sans MS" pitchFamily="66" charset="0"/>
              </a:rPr>
              <a:t>E</a:t>
            </a:r>
            <a:r>
              <a:rPr lang="en-US" sz="1400" b="1" dirty="0" err="1">
                <a:latin typeface="Comic Sans MS" pitchFamily="66" charset="0"/>
              </a:rPr>
              <a:t>b</a:t>
            </a:r>
            <a:r>
              <a:rPr lang="en-US" b="1" dirty="0">
                <a:latin typeface="Comic Sans MS" pitchFamily="66" charset="0"/>
              </a:rPr>
              <a:t>/No(dB) = 10 log </a:t>
            </a:r>
            <a:r>
              <a:rPr lang="en-US" b="1" dirty="0" err="1">
                <a:latin typeface="Comic Sans MS" pitchFamily="66" charset="0"/>
              </a:rPr>
              <a:t>E</a:t>
            </a:r>
            <a:r>
              <a:rPr lang="en-US" sz="1400" b="1" dirty="0" err="1">
                <a:latin typeface="Comic Sans MS" pitchFamily="66" charset="0"/>
              </a:rPr>
              <a:t>b</a:t>
            </a:r>
            <a:r>
              <a:rPr lang="en-US" b="1" dirty="0">
                <a:latin typeface="Comic Sans MS" pitchFamily="66" charset="0"/>
              </a:rPr>
              <a:t>  - 10 log No .</a:t>
            </a:r>
          </a:p>
          <a:p>
            <a:pPr rtl="0">
              <a:spcBef>
                <a:spcPct val="50000"/>
              </a:spcBef>
            </a:pPr>
            <a:endParaRPr lang="en-US" dirty="0">
              <a:latin typeface="Comic Sans MS" pitchFamily="66" charset="0"/>
            </a:endParaRPr>
          </a:p>
          <a:p>
            <a:pPr rtl="0">
              <a:spcBef>
                <a:spcPct val="50000"/>
              </a:spcBef>
            </a:pPr>
            <a:r>
              <a:rPr lang="en-US" dirty="0" err="1">
                <a:latin typeface="Comic Sans MS" pitchFamily="66" charset="0"/>
              </a:rPr>
              <a:t>E</a:t>
            </a:r>
            <a:r>
              <a:rPr lang="en-US" sz="1400" b="1" dirty="0" err="1">
                <a:latin typeface="Comic Sans MS" pitchFamily="66" charset="0"/>
              </a:rPr>
              <a:t>b</a:t>
            </a:r>
            <a:r>
              <a:rPr lang="en-US" sz="1400" b="1" dirty="0">
                <a:latin typeface="Comic Sans MS" pitchFamily="66" charset="0"/>
              </a:rPr>
              <a:t>/No</a:t>
            </a:r>
            <a:r>
              <a:rPr lang="en-US" dirty="0">
                <a:latin typeface="Comic Sans MS" pitchFamily="66" charset="0"/>
              </a:rPr>
              <a:t> is used to compare 2 or more digital modulation systems that use </a:t>
            </a:r>
            <a:r>
              <a:rPr lang="en-US" u="sng" dirty="0">
                <a:solidFill>
                  <a:srgbClr val="008000"/>
                </a:solidFill>
                <a:latin typeface="Comic Sans MS" pitchFamily="66" charset="0"/>
              </a:rPr>
              <a:t>different transmission rates</a:t>
            </a:r>
            <a:r>
              <a:rPr lang="en-US" u="sng" dirty="0">
                <a:latin typeface="Comic Sans MS" pitchFamily="66" charset="0"/>
              </a:rPr>
              <a:t> </a:t>
            </a:r>
            <a:r>
              <a:rPr lang="en-US" dirty="0">
                <a:latin typeface="Comic Sans MS" pitchFamily="66" charset="0"/>
              </a:rPr>
              <a:t> (bit rate ) , modulation schemes</a:t>
            </a:r>
          </a:p>
          <a:p>
            <a:pPr rtl="0">
              <a:spcBef>
                <a:spcPct val="50000"/>
              </a:spcBef>
            </a:pPr>
            <a:r>
              <a:rPr lang="en-US" dirty="0">
                <a:latin typeface="Comic Sans MS" pitchFamily="66" charset="0"/>
              </a:rPr>
              <a:t> (FSK,PSK,QAM), OR  encoding techniques ( M- </a:t>
            </a:r>
            <a:r>
              <a:rPr lang="en-US" dirty="0" err="1">
                <a:latin typeface="Comic Sans MS" pitchFamily="66" charset="0"/>
              </a:rPr>
              <a:t>ary</a:t>
            </a:r>
            <a:r>
              <a:rPr lang="en-US" dirty="0">
                <a:latin typeface="Comic Sans MS" pitchFamily="66" charset="0"/>
              </a:rPr>
              <a:t> ) .</a:t>
            </a:r>
          </a:p>
        </p:txBody>
      </p:sp>
      <p:sp>
        <p:nvSpPr>
          <p:cNvPr id="30723" name="Line 5"/>
          <p:cNvSpPr>
            <a:spLocks noChangeShapeType="1"/>
          </p:cNvSpPr>
          <p:nvPr/>
        </p:nvSpPr>
        <p:spPr bwMode="auto">
          <a:xfrm flipH="1">
            <a:off x="3131840" y="3068960"/>
            <a:ext cx="431800" cy="144462"/>
          </a:xfrm>
          <a:prstGeom prst="line">
            <a:avLst/>
          </a:prstGeom>
          <a:noFill/>
          <a:ln w="9525">
            <a:solidFill>
              <a:srgbClr val="FF3300"/>
            </a:solidFill>
            <a:round/>
            <a:headEnd/>
            <a:tailEnd type="triangle" w="med" len="med"/>
          </a:ln>
        </p:spPr>
        <p:txBody>
          <a:bodyPr/>
          <a:lstStyle/>
          <a:p>
            <a:endParaRPr lang="en-US"/>
          </a:p>
        </p:txBody>
      </p:sp>
      <p:sp>
        <p:nvSpPr>
          <p:cNvPr id="30724" name="Line 6"/>
          <p:cNvSpPr>
            <a:spLocks noChangeShapeType="1"/>
          </p:cNvSpPr>
          <p:nvPr/>
        </p:nvSpPr>
        <p:spPr bwMode="auto">
          <a:xfrm>
            <a:off x="3995936" y="3140968"/>
            <a:ext cx="287337" cy="144462"/>
          </a:xfrm>
          <a:prstGeom prst="line">
            <a:avLst/>
          </a:prstGeom>
          <a:noFill/>
          <a:ln w="9525">
            <a:solidFill>
              <a:srgbClr val="FF3300"/>
            </a:solidFill>
            <a:round/>
            <a:headEnd/>
            <a:tailEnd type="triangle" w="med" len="med"/>
          </a:ln>
        </p:spPr>
        <p:txBody>
          <a:bodyPr/>
          <a:lstStyle/>
          <a:p>
            <a:endParaRPr lang="en-US"/>
          </a:p>
        </p:txBody>
      </p:sp>
      <p:sp>
        <p:nvSpPr>
          <p:cNvPr id="2" name="Slide Number Placeholder 1">
            <a:extLst>
              <a:ext uri="{FF2B5EF4-FFF2-40B4-BE49-F238E27FC236}">
                <a16:creationId xmlns:a16="http://schemas.microsoft.com/office/drawing/2014/main" id="{E17E0B5C-360C-44F3-A83E-C650C77E4CD2}"/>
              </a:ext>
            </a:extLst>
          </p:cNvPr>
          <p:cNvSpPr>
            <a:spLocks noGrp="1"/>
          </p:cNvSpPr>
          <p:nvPr>
            <p:ph type="sldNum" sz="quarter" idx="12"/>
          </p:nvPr>
        </p:nvSpPr>
        <p:spPr/>
        <p:txBody>
          <a:bodyPr/>
          <a:lstStyle/>
          <a:p>
            <a:fld id="{B0D5A9A6-B89F-4EA0-AC06-CD245DF48C16}" type="slidenum">
              <a:rPr lang="en-US" smtClean="0"/>
              <a:pPr/>
              <a:t>61</a:t>
            </a:fld>
            <a:endParaRPr lang="en-US"/>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4"/>
          <p:cNvSpPr txBox="1">
            <a:spLocks noChangeArrowheads="1"/>
          </p:cNvSpPr>
          <p:nvPr/>
        </p:nvSpPr>
        <p:spPr bwMode="auto">
          <a:xfrm>
            <a:off x="395288" y="549275"/>
            <a:ext cx="8353425" cy="5262979"/>
          </a:xfrm>
          <a:prstGeom prst="rect">
            <a:avLst/>
          </a:prstGeom>
          <a:noFill/>
          <a:ln w="9525">
            <a:noFill/>
            <a:miter lim="800000"/>
            <a:headEnd/>
            <a:tailEnd/>
          </a:ln>
        </p:spPr>
        <p:txBody>
          <a:bodyPr>
            <a:spAutoFit/>
          </a:bodyPr>
          <a:lstStyle/>
          <a:p>
            <a:pPr rtl="0">
              <a:spcBef>
                <a:spcPct val="50000"/>
              </a:spcBef>
            </a:pPr>
            <a:r>
              <a:rPr lang="en-US" sz="2400" u="sng" dirty="0">
                <a:solidFill>
                  <a:srgbClr val="0066FF"/>
                </a:solidFill>
              </a:rPr>
              <a:t>Example:</a:t>
            </a:r>
            <a:endParaRPr lang="en-US" sz="2800" u="sng" dirty="0">
              <a:solidFill>
                <a:srgbClr val="FF0000"/>
              </a:solidFill>
            </a:endParaRPr>
          </a:p>
          <a:p>
            <a:pPr rtl="0">
              <a:spcBef>
                <a:spcPct val="50000"/>
              </a:spcBef>
            </a:pPr>
            <a:r>
              <a:rPr lang="en-US" sz="2400" dirty="0"/>
              <a:t>For a QPSK  system , C= 10^-12W , fb= 60 kbps, N = 1.2 * 10^-14 W, B= 120 kHz .</a:t>
            </a:r>
          </a:p>
          <a:p>
            <a:pPr rtl="0">
              <a:spcBef>
                <a:spcPct val="50000"/>
              </a:spcBef>
            </a:pPr>
            <a:r>
              <a:rPr lang="en-US" sz="2400" dirty="0"/>
              <a:t>Determine </a:t>
            </a:r>
          </a:p>
          <a:p>
            <a:pPr rtl="0">
              <a:spcBef>
                <a:spcPct val="50000"/>
              </a:spcBef>
            </a:pPr>
            <a:r>
              <a:rPr lang="en-US" sz="2400" dirty="0"/>
              <a:t> a) carrier power in dBm.</a:t>
            </a:r>
          </a:p>
          <a:p>
            <a:pPr rtl="0">
              <a:spcBef>
                <a:spcPct val="50000"/>
              </a:spcBef>
            </a:pPr>
            <a:r>
              <a:rPr lang="en-US" sz="2400" dirty="0"/>
              <a:t> b) noise power in dBm.</a:t>
            </a:r>
          </a:p>
          <a:p>
            <a:pPr rtl="0">
              <a:spcBef>
                <a:spcPct val="50000"/>
              </a:spcBef>
            </a:pPr>
            <a:r>
              <a:rPr lang="en-US" sz="2400" dirty="0"/>
              <a:t> c) noise power density in dBm. </a:t>
            </a:r>
          </a:p>
          <a:p>
            <a:pPr rtl="0">
              <a:spcBef>
                <a:spcPct val="50000"/>
              </a:spcBef>
            </a:pPr>
            <a:r>
              <a:rPr lang="en-US" sz="2400" dirty="0"/>
              <a:t> d) energy per bit in </a:t>
            </a:r>
            <a:r>
              <a:rPr lang="en-US" sz="2400" dirty="0" err="1"/>
              <a:t>dBJ</a:t>
            </a:r>
            <a:r>
              <a:rPr lang="en-US" sz="2400" dirty="0"/>
              <a:t>.</a:t>
            </a:r>
          </a:p>
          <a:p>
            <a:pPr rtl="0">
              <a:spcBef>
                <a:spcPct val="50000"/>
              </a:spcBef>
            </a:pPr>
            <a:r>
              <a:rPr lang="en-US" sz="2400" dirty="0"/>
              <a:t> e) carrier to noise power ratio in dB. </a:t>
            </a:r>
          </a:p>
          <a:p>
            <a:pPr rtl="0">
              <a:spcBef>
                <a:spcPct val="50000"/>
              </a:spcBef>
            </a:pPr>
            <a:r>
              <a:rPr lang="en-US" sz="2400" dirty="0"/>
              <a:t> f) Eb/No ratio.</a:t>
            </a:r>
          </a:p>
        </p:txBody>
      </p:sp>
      <p:sp>
        <p:nvSpPr>
          <p:cNvPr id="2" name="Slide Number Placeholder 1">
            <a:extLst>
              <a:ext uri="{FF2B5EF4-FFF2-40B4-BE49-F238E27FC236}">
                <a16:creationId xmlns:a16="http://schemas.microsoft.com/office/drawing/2014/main" id="{EF4187B0-ADA7-45C1-8B9D-512E59018F56}"/>
              </a:ext>
            </a:extLst>
          </p:cNvPr>
          <p:cNvSpPr>
            <a:spLocks noGrp="1"/>
          </p:cNvSpPr>
          <p:nvPr>
            <p:ph type="sldNum" sz="quarter" idx="12"/>
          </p:nvPr>
        </p:nvSpPr>
        <p:spPr/>
        <p:txBody>
          <a:bodyPr/>
          <a:lstStyle/>
          <a:p>
            <a:fld id="{B0D5A9A6-B89F-4EA0-AC06-CD245DF48C16}" type="slidenum">
              <a:rPr lang="en-US" smtClean="0"/>
              <a:pPr/>
              <a:t>62</a:t>
            </a:fld>
            <a:endParaRPr lang="en-US"/>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4"/>
          <p:cNvSpPr txBox="1">
            <a:spLocks noChangeArrowheads="1"/>
          </p:cNvSpPr>
          <p:nvPr/>
        </p:nvSpPr>
        <p:spPr bwMode="auto">
          <a:xfrm>
            <a:off x="395288" y="476250"/>
            <a:ext cx="8353425" cy="366713"/>
          </a:xfrm>
          <a:prstGeom prst="rect">
            <a:avLst/>
          </a:prstGeom>
          <a:noFill/>
          <a:ln w="9525">
            <a:noFill/>
            <a:miter lim="800000"/>
            <a:headEnd/>
            <a:tailEnd/>
          </a:ln>
        </p:spPr>
        <p:txBody>
          <a:bodyPr>
            <a:spAutoFit/>
          </a:bodyPr>
          <a:lstStyle/>
          <a:p>
            <a:pPr>
              <a:spcBef>
                <a:spcPct val="50000"/>
              </a:spcBef>
            </a:pPr>
            <a:endParaRPr lang="en-US"/>
          </a:p>
        </p:txBody>
      </p:sp>
      <p:sp>
        <p:nvSpPr>
          <p:cNvPr id="32771" name="Text Box 6"/>
          <p:cNvSpPr txBox="1">
            <a:spLocks noChangeArrowheads="1"/>
          </p:cNvSpPr>
          <p:nvPr/>
        </p:nvSpPr>
        <p:spPr bwMode="auto">
          <a:xfrm>
            <a:off x="395288" y="609601"/>
            <a:ext cx="8424862" cy="4616648"/>
          </a:xfrm>
          <a:prstGeom prst="rect">
            <a:avLst/>
          </a:prstGeom>
          <a:noFill/>
          <a:ln w="9525">
            <a:noFill/>
            <a:miter lim="800000"/>
            <a:headEnd/>
            <a:tailEnd/>
          </a:ln>
        </p:spPr>
        <p:txBody>
          <a:bodyPr wrap="square">
            <a:spAutoFit/>
          </a:bodyPr>
          <a:lstStyle/>
          <a:p>
            <a:pPr>
              <a:spcBef>
                <a:spcPct val="50000"/>
              </a:spcBef>
            </a:pPr>
            <a:r>
              <a:rPr lang="en-US" sz="2400" u="sng" dirty="0">
                <a:solidFill>
                  <a:srgbClr val="0066FF"/>
                </a:solidFill>
              </a:rPr>
              <a:t>Solution : </a:t>
            </a:r>
          </a:p>
          <a:p>
            <a:pPr>
              <a:spcBef>
                <a:spcPct val="50000"/>
              </a:spcBef>
            </a:pPr>
            <a:r>
              <a:rPr lang="en-US" sz="2000" dirty="0"/>
              <a:t>a) C(dBm)  = 10 log (C/0.001) = 10 log (1*10^-12/0.001)  = -90 dBm.</a:t>
            </a:r>
          </a:p>
          <a:p>
            <a:pPr>
              <a:spcBef>
                <a:spcPct val="50000"/>
              </a:spcBef>
            </a:pPr>
            <a:r>
              <a:rPr lang="en-US" sz="2000" dirty="0"/>
              <a:t>b) N(dBm) = 10 log (N/0.001) = 10 log (1.2*10^-14 / 0.001)= -109.2 dBm .</a:t>
            </a:r>
          </a:p>
          <a:p>
            <a:pPr>
              <a:spcBef>
                <a:spcPct val="50000"/>
              </a:spcBef>
            </a:pPr>
            <a:r>
              <a:rPr lang="en-US" sz="2000" dirty="0"/>
              <a:t>c) No(dBm) = N (dBm)  - 10 log B = -109.2 – 50.79 = -160 dBm .</a:t>
            </a:r>
          </a:p>
          <a:p>
            <a:pPr>
              <a:spcBef>
                <a:spcPct val="50000"/>
              </a:spcBef>
            </a:pPr>
            <a:r>
              <a:rPr lang="en-US" sz="2000" dirty="0">
                <a:solidFill>
                  <a:srgbClr val="FF0000"/>
                </a:solidFill>
              </a:rPr>
              <a:t>Or  , No =N/B = 1*10^-19 then,  No(dBm) = 10log (No/0.001) = -160 dBm. </a:t>
            </a:r>
          </a:p>
          <a:p>
            <a:pPr>
              <a:spcBef>
                <a:spcPct val="50000"/>
              </a:spcBef>
            </a:pPr>
            <a:r>
              <a:rPr lang="en-US" sz="2000" dirty="0"/>
              <a:t>d) E</a:t>
            </a:r>
            <a:r>
              <a:rPr lang="en-US" sz="1600" b="1" dirty="0"/>
              <a:t>b</a:t>
            </a:r>
            <a:r>
              <a:rPr lang="en-US" sz="2000" dirty="0"/>
              <a:t>(</a:t>
            </a:r>
            <a:r>
              <a:rPr lang="en-US" sz="2000" dirty="0" err="1"/>
              <a:t>dBJ</a:t>
            </a:r>
            <a:r>
              <a:rPr lang="en-US" sz="2000" dirty="0"/>
              <a:t>)= 10 log (C/</a:t>
            </a:r>
            <a:r>
              <a:rPr lang="en-US" sz="2000" dirty="0" err="1"/>
              <a:t>R</a:t>
            </a:r>
            <a:r>
              <a:rPr lang="en-US" sz="1600" b="1" dirty="0" err="1"/>
              <a:t>b</a:t>
            </a:r>
            <a:r>
              <a:rPr lang="en-US" sz="1600" b="1" dirty="0"/>
              <a:t>)</a:t>
            </a:r>
            <a:r>
              <a:rPr lang="en-US" sz="2000" dirty="0"/>
              <a:t> = 10 log (10^-12/60kbps) = -167.8 </a:t>
            </a:r>
            <a:r>
              <a:rPr lang="en-US" sz="2000" dirty="0" err="1"/>
              <a:t>dBJ</a:t>
            </a:r>
            <a:r>
              <a:rPr lang="en-US" sz="2000" dirty="0"/>
              <a:t>.</a:t>
            </a:r>
          </a:p>
          <a:p>
            <a:pPr>
              <a:spcBef>
                <a:spcPct val="50000"/>
              </a:spcBef>
            </a:pPr>
            <a:r>
              <a:rPr lang="en-US" sz="2000" dirty="0"/>
              <a:t>e) C/N = 10 log C/N = C(dBm) – N(dBm) = -90 – (-109.2) = 19.2 dBm .</a:t>
            </a:r>
          </a:p>
          <a:p>
            <a:pPr>
              <a:spcBef>
                <a:spcPct val="50000"/>
              </a:spcBef>
            </a:pPr>
            <a:r>
              <a:rPr lang="en-US" sz="2000" dirty="0"/>
              <a:t>f)</a:t>
            </a:r>
            <a:r>
              <a:rPr lang="en-US" sz="2000" dirty="0">
                <a:solidFill>
                  <a:srgbClr val="FF0000"/>
                </a:solidFill>
              </a:rPr>
              <a:t> E</a:t>
            </a:r>
            <a:r>
              <a:rPr lang="en-US" sz="1600" b="1" dirty="0">
                <a:solidFill>
                  <a:srgbClr val="FF0000"/>
                </a:solidFill>
              </a:rPr>
              <a:t>b</a:t>
            </a:r>
            <a:r>
              <a:rPr lang="en-US" sz="2000" dirty="0">
                <a:solidFill>
                  <a:srgbClr val="FF0000"/>
                </a:solidFill>
              </a:rPr>
              <a:t> / No (dB) = 10 log (C/N) + 10 log (B/</a:t>
            </a:r>
            <a:r>
              <a:rPr lang="en-US" sz="2000" dirty="0" err="1">
                <a:solidFill>
                  <a:srgbClr val="FF0000"/>
                </a:solidFill>
              </a:rPr>
              <a:t>R</a:t>
            </a:r>
            <a:r>
              <a:rPr lang="en-US" sz="1600" b="1" dirty="0" err="1">
                <a:solidFill>
                  <a:srgbClr val="FF0000"/>
                </a:solidFill>
              </a:rPr>
              <a:t>b</a:t>
            </a:r>
            <a:r>
              <a:rPr lang="en-US" sz="2000" dirty="0">
                <a:solidFill>
                  <a:srgbClr val="FF0000"/>
                </a:solidFill>
              </a:rPr>
              <a:t>) = 19.2 +  10 log (120 kHz/60kbps) </a:t>
            </a:r>
          </a:p>
          <a:p>
            <a:pPr>
              <a:spcBef>
                <a:spcPct val="50000"/>
              </a:spcBef>
            </a:pPr>
            <a:r>
              <a:rPr lang="en-US" sz="2000" dirty="0">
                <a:solidFill>
                  <a:srgbClr val="FF0000"/>
                </a:solidFill>
              </a:rPr>
              <a:t>                                                                                = 22.2 </a:t>
            </a:r>
            <a:r>
              <a:rPr lang="en-US" sz="2000" dirty="0" err="1">
                <a:solidFill>
                  <a:srgbClr val="FF0000"/>
                </a:solidFill>
              </a:rPr>
              <a:t>dB.</a:t>
            </a:r>
            <a:r>
              <a:rPr lang="en-US" sz="2000" dirty="0">
                <a:solidFill>
                  <a:srgbClr val="FF0000"/>
                </a:solidFill>
              </a:rPr>
              <a:t> </a:t>
            </a:r>
            <a:r>
              <a:rPr lang="en-US" sz="2000" dirty="0"/>
              <a:t>???</a:t>
            </a:r>
          </a:p>
          <a:p>
            <a:pPr>
              <a:spcBef>
                <a:spcPct val="50000"/>
              </a:spcBef>
            </a:pPr>
            <a:r>
              <a:rPr lang="en-US" sz="2000" b="1" dirty="0"/>
              <a:t>Eb/No=(C/</a:t>
            </a:r>
            <a:r>
              <a:rPr lang="en-US" sz="2000" b="1" dirty="0" err="1"/>
              <a:t>Rb</a:t>
            </a:r>
            <a:r>
              <a:rPr lang="en-US" sz="2000" b="1" dirty="0"/>
              <a:t>)?(B/N)= (C/N) * (B/</a:t>
            </a:r>
            <a:r>
              <a:rPr lang="en-US" sz="2000" b="1" dirty="0" err="1"/>
              <a:t>Rb</a:t>
            </a:r>
            <a:r>
              <a:rPr lang="en-US" sz="2000" b="1" dirty="0"/>
              <a:t>)  ?</a:t>
            </a:r>
          </a:p>
        </p:txBody>
      </p:sp>
      <p:sp>
        <p:nvSpPr>
          <p:cNvPr id="2" name="Slide Number Placeholder 1">
            <a:extLst>
              <a:ext uri="{FF2B5EF4-FFF2-40B4-BE49-F238E27FC236}">
                <a16:creationId xmlns:a16="http://schemas.microsoft.com/office/drawing/2014/main" id="{CC191923-C6BB-4F2D-8CC4-C848368F2353}"/>
              </a:ext>
            </a:extLst>
          </p:cNvPr>
          <p:cNvSpPr>
            <a:spLocks noGrp="1"/>
          </p:cNvSpPr>
          <p:nvPr>
            <p:ph type="sldNum" sz="quarter" idx="12"/>
          </p:nvPr>
        </p:nvSpPr>
        <p:spPr/>
        <p:txBody>
          <a:bodyPr/>
          <a:lstStyle/>
          <a:p>
            <a:fld id="{B0D5A9A6-B89F-4EA0-AC06-CD245DF48C16}" type="slidenum">
              <a:rPr lang="en-US" smtClean="0"/>
              <a:pPr/>
              <a:t>63</a:t>
            </a:fld>
            <a:endParaRPr lang="en-US"/>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9E8AA-9657-4658-A9EB-85669660C186}"/>
              </a:ext>
            </a:extLst>
          </p:cNvPr>
          <p:cNvSpPr>
            <a:spLocks noGrp="1"/>
          </p:cNvSpPr>
          <p:nvPr>
            <p:ph type="title"/>
          </p:nvPr>
        </p:nvSpPr>
        <p:spPr>
          <a:xfrm>
            <a:off x="487052" y="236527"/>
            <a:ext cx="8229600" cy="621236"/>
          </a:xfrm>
        </p:spPr>
        <p:txBody>
          <a:bodyPr>
            <a:normAutofit fontScale="90000"/>
          </a:bodyPr>
          <a:lstStyle/>
          <a:p>
            <a:pPr>
              <a:spcBef>
                <a:spcPct val="50000"/>
              </a:spcBef>
            </a:pPr>
            <a:r>
              <a:rPr lang="en-US" b="1" dirty="0">
                <a:solidFill>
                  <a:srgbClr val="008000"/>
                </a:solidFill>
              </a:rPr>
              <a:t>PSK error performance</a:t>
            </a:r>
            <a:endParaRPr lang="en-GB" dirty="0"/>
          </a:p>
        </p:txBody>
      </p:sp>
      <p:pic>
        <p:nvPicPr>
          <p:cNvPr id="5" name="Picture 4">
            <a:extLst>
              <a:ext uri="{FF2B5EF4-FFF2-40B4-BE49-F238E27FC236}">
                <a16:creationId xmlns:a16="http://schemas.microsoft.com/office/drawing/2014/main" id="{9568560D-EAA6-4C6C-B584-C97B27CDB7E1}"/>
              </a:ext>
            </a:extLst>
          </p:cNvPr>
          <p:cNvPicPr>
            <a:picLocks noChangeAspect="1"/>
          </p:cNvPicPr>
          <p:nvPr/>
        </p:nvPicPr>
        <p:blipFill>
          <a:blip r:embed="rId2"/>
          <a:stretch>
            <a:fillRect/>
          </a:stretch>
        </p:blipFill>
        <p:spPr>
          <a:xfrm>
            <a:off x="152400" y="1206756"/>
            <a:ext cx="4495800" cy="1478157"/>
          </a:xfrm>
          <a:prstGeom prst="rect">
            <a:avLst/>
          </a:prstGeom>
        </p:spPr>
      </p:pic>
      <p:pic>
        <p:nvPicPr>
          <p:cNvPr id="6" name="Picture 5">
            <a:extLst>
              <a:ext uri="{FF2B5EF4-FFF2-40B4-BE49-F238E27FC236}">
                <a16:creationId xmlns:a16="http://schemas.microsoft.com/office/drawing/2014/main" id="{4DFCD8FC-FCF7-4572-9012-852C9D3475CD}"/>
              </a:ext>
            </a:extLst>
          </p:cNvPr>
          <p:cNvPicPr>
            <a:picLocks noChangeAspect="1"/>
          </p:cNvPicPr>
          <p:nvPr/>
        </p:nvPicPr>
        <p:blipFill>
          <a:blip r:embed="rId3"/>
          <a:stretch>
            <a:fillRect/>
          </a:stretch>
        </p:blipFill>
        <p:spPr>
          <a:xfrm>
            <a:off x="4789895" y="1648911"/>
            <a:ext cx="3526609" cy="4890001"/>
          </a:xfrm>
          <a:prstGeom prst="rect">
            <a:avLst/>
          </a:prstGeom>
        </p:spPr>
      </p:pic>
      <p:sp>
        <p:nvSpPr>
          <p:cNvPr id="3" name="Slide Number Placeholder 2">
            <a:extLst>
              <a:ext uri="{FF2B5EF4-FFF2-40B4-BE49-F238E27FC236}">
                <a16:creationId xmlns:a16="http://schemas.microsoft.com/office/drawing/2014/main" id="{67CE9679-83A3-49E6-BF0E-C8198C2482E5}"/>
              </a:ext>
            </a:extLst>
          </p:cNvPr>
          <p:cNvSpPr>
            <a:spLocks noGrp="1"/>
          </p:cNvSpPr>
          <p:nvPr>
            <p:ph type="sldNum" sz="quarter" idx="12"/>
          </p:nvPr>
        </p:nvSpPr>
        <p:spPr/>
        <p:txBody>
          <a:bodyPr/>
          <a:lstStyle/>
          <a:p>
            <a:fld id="{B0D5A9A6-B89F-4EA0-AC06-CD245DF48C16}" type="slidenum">
              <a:rPr lang="en-US" smtClean="0"/>
              <a:pPr/>
              <a:t>64</a:t>
            </a:fld>
            <a:endParaRPr lang="en-US"/>
          </a:p>
        </p:txBody>
      </p:sp>
    </p:spTree>
    <p:extLst>
      <p:ext uri="{BB962C8B-B14F-4D97-AF65-F5344CB8AC3E}">
        <p14:creationId xmlns:p14="http://schemas.microsoft.com/office/powerpoint/2010/main" val="343254027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ext Box 4"/>
          <p:cNvSpPr txBox="1">
            <a:spLocks noChangeArrowheads="1"/>
          </p:cNvSpPr>
          <p:nvPr/>
        </p:nvSpPr>
        <p:spPr bwMode="auto">
          <a:xfrm>
            <a:off x="395288" y="404813"/>
            <a:ext cx="8424862" cy="6001643"/>
          </a:xfrm>
          <a:prstGeom prst="rect">
            <a:avLst/>
          </a:prstGeom>
          <a:noFill/>
          <a:ln w="9525">
            <a:noFill/>
            <a:miter lim="800000"/>
            <a:headEnd/>
            <a:tailEnd/>
          </a:ln>
        </p:spPr>
        <p:txBody>
          <a:bodyPr>
            <a:spAutoFit/>
          </a:bodyPr>
          <a:lstStyle/>
          <a:p>
            <a:pPr rtl="0">
              <a:spcBef>
                <a:spcPct val="50000"/>
              </a:spcBef>
            </a:pPr>
            <a:r>
              <a:rPr lang="en-US" sz="2400" b="1" dirty="0">
                <a:solidFill>
                  <a:srgbClr val="FF0000"/>
                </a:solidFill>
              </a:rPr>
              <a:t>Example : </a:t>
            </a:r>
          </a:p>
          <a:p>
            <a:pPr rtl="0">
              <a:spcBef>
                <a:spcPct val="50000"/>
              </a:spcBef>
            </a:pPr>
            <a:r>
              <a:rPr lang="en-US" sz="2400" dirty="0"/>
              <a:t>Determine the minimum bandwidth required to achieve a Pe of (10^-7) for an 8-PSK system operating at 10 Mbps with a carrier-to-noise power ratio of 11.7 dB. </a:t>
            </a:r>
          </a:p>
          <a:p>
            <a:pPr rtl="0">
              <a:spcBef>
                <a:spcPct val="50000"/>
              </a:spcBef>
            </a:pPr>
            <a:r>
              <a:rPr lang="en-US" sz="2400" b="1" dirty="0">
                <a:solidFill>
                  <a:srgbClr val="FF0000"/>
                </a:solidFill>
              </a:rPr>
              <a:t>Solution :</a:t>
            </a:r>
            <a:endParaRPr lang="en-US" sz="2400" b="1" dirty="0"/>
          </a:p>
          <a:p>
            <a:pPr rtl="0">
              <a:spcBef>
                <a:spcPct val="50000"/>
              </a:spcBef>
            </a:pPr>
            <a:r>
              <a:rPr lang="en-US" sz="2400" dirty="0"/>
              <a:t>From fig. 8-PSK then, Pe=10^-7   </a:t>
            </a:r>
            <a:r>
              <a:rPr lang="en-US" sz="2400" dirty="0">
                <a:sym typeface="Wingdings" pitchFamily="2" charset="2"/>
              </a:rPr>
              <a:t></a:t>
            </a:r>
            <a:r>
              <a:rPr lang="en-US" sz="2400" dirty="0"/>
              <a:t>       E</a:t>
            </a:r>
            <a:r>
              <a:rPr lang="en-US" b="1" dirty="0"/>
              <a:t>b</a:t>
            </a:r>
            <a:r>
              <a:rPr lang="en-US" sz="2400" dirty="0"/>
              <a:t>/No = 14.7dB . </a:t>
            </a:r>
            <a:r>
              <a:rPr lang="en-US" sz="2400" dirty="0">
                <a:solidFill>
                  <a:srgbClr val="FF0000"/>
                </a:solidFill>
              </a:rPr>
              <a:t> </a:t>
            </a:r>
          </a:p>
          <a:p>
            <a:pPr rtl="0">
              <a:spcBef>
                <a:spcPct val="50000"/>
              </a:spcBef>
            </a:pPr>
            <a:r>
              <a:rPr lang="en-US" sz="2400" dirty="0"/>
              <a:t>E</a:t>
            </a:r>
            <a:r>
              <a:rPr lang="en-US" b="1" dirty="0"/>
              <a:t>b</a:t>
            </a:r>
            <a:r>
              <a:rPr lang="en-US" sz="2400" dirty="0"/>
              <a:t>/No = (C/</a:t>
            </a:r>
            <a:r>
              <a:rPr lang="en-US" sz="2400" dirty="0" err="1"/>
              <a:t>R</a:t>
            </a:r>
            <a:r>
              <a:rPr lang="en-US" b="1" dirty="0" err="1"/>
              <a:t>b</a:t>
            </a:r>
            <a:r>
              <a:rPr lang="en-US" sz="2400" dirty="0"/>
              <a:t>)/(N/B) = (C/N)* (B/</a:t>
            </a:r>
            <a:r>
              <a:rPr lang="en-US" sz="2400" dirty="0" err="1"/>
              <a:t>R</a:t>
            </a:r>
            <a:r>
              <a:rPr lang="en-US" b="1" dirty="0" err="1"/>
              <a:t>b</a:t>
            </a:r>
            <a:r>
              <a:rPr lang="en-US" sz="2400" b="1" dirty="0"/>
              <a:t>) </a:t>
            </a:r>
            <a:r>
              <a:rPr lang="en-US" sz="2400" b="1" dirty="0">
                <a:sym typeface="Wingdings" pitchFamily="2" charset="2"/>
              </a:rPr>
              <a:t> </a:t>
            </a:r>
            <a:r>
              <a:rPr lang="en-US" sz="2400" dirty="0"/>
              <a:t>B/</a:t>
            </a:r>
            <a:r>
              <a:rPr lang="en-US" sz="2400" dirty="0" err="1"/>
              <a:t>R</a:t>
            </a:r>
            <a:r>
              <a:rPr lang="en-US" b="1" dirty="0" err="1"/>
              <a:t>b</a:t>
            </a:r>
            <a:r>
              <a:rPr lang="en-US" sz="2400" dirty="0"/>
              <a:t> =( E</a:t>
            </a:r>
            <a:r>
              <a:rPr lang="en-US" b="1" dirty="0"/>
              <a:t>b</a:t>
            </a:r>
            <a:r>
              <a:rPr lang="en-US" sz="2400" dirty="0"/>
              <a:t>/No) / (C/N) .</a:t>
            </a:r>
          </a:p>
          <a:p>
            <a:pPr rtl="0">
              <a:spcBef>
                <a:spcPct val="50000"/>
              </a:spcBef>
            </a:pPr>
            <a:r>
              <a:rPr lang="en-US" sz="2400" dirty="0"/>
              <a:t>B/</a:t>
            </a:r>
            <a:r>
              <a:rPr lang="en-US" sz="2400" dirty="0" err="1"/>
              <a:t>R</a:t>
            </a:r>
            <a:r>
              <a:rPr lang="en-US" b="1" dirty="0" err="1"/>
              <a:t>b</a:t>
            </a:r>
            <a:r>
              <a:rPr lang="en-US" sz="2400" dirty="0"/>
              <a:t>(dB)  = ( </a:t>
            </a:r>
            <a:r>
              <a:rPr lang="en-US" sz="2400" dirty="0" err="1"/>
              <a:t>E</a:t>
            </a:r>
            <a:r>
              <a:rPr lang="en-US" b="1" dirty="0" err="1"/>
              <a:t>b</a:t>
            </a:r>
            <a:r>
              <a:rPr lang="en-US" sz="2400" dirty="0"/>
              <a:t> / No) (dB)  – (C/N)  (dB))</a:t>
            </a:r>
          </a:p>
          <a:p>
            <a:pPr>
              <a:spcBef>
                <a:spcPct val="50000"/>
              </a:spcBef>
            </a:pPr>
            <a:r>
              <a:rPr lang="en-US" sz="2400" dirty="0"/>
              <a:t>B/</a:t>
            </a:r>
            <a:r>
              <a:rPr lang="en-US" sz="2400" dirty="0" err="1"/>
              <a:t>R</a:t>
            </a:r>
            <a:r>
              <a:rPr lang="en-US" b="1" dirty="0" err="1"/>
              <a:t>b</a:t>
            </a:r>
            <a:r>
              <a:rPr lang="en-US" sz="2400" dirty="0"/>
              <a:t> = 14.7 – 11.7 = 3 dB.            B/</a:t>
            </a:r>
            <a:r>
              <a:rPr lang="en-US" sz="2400" dirty="0" err="1"/>
              <a:t>R</a:t>
            </a:r>
            <a:r>
              <a:rPr lang="en-US" b="1" dirty="0" err="1"/>
              <a:t>b</a:t>
            </a:r>
            <a:r>
              <a:rPr lang="en-US" b="1" dirty="0"/>
              <a:t> </a:t>
            </a:r>
            <a:r>
              <a:rPr lang="en-US" sz="2400" b="1" dirty="0"/>
              <a:t>= </a:t>
            </a:r>
            <a:r>
              <a:rPr lang="en-US" sz="2400" dirty="0"/>
              <a:t>antilog  3= 2.	B/</a:t>
            </a:r>
            <a:r>
              <a:rPr lang="en-US" sz="2400" dirty="0" err="1"/>
              <a:t>Rb</a:t>
            </a:r>
            <a:r>
              <a:rPr lang="en-US" sz="2400" dirty="0"/>
              <a:t>=2</a:t>
            </a:r>
            <a:r>
              <a:rPr lang="en-US" sz="2400" b="1" dirty="0">
                <a:sym typeface="Wingdings" pitchFamily="2" charset="2"/>
              </a:rPr>
              <a:t>  </a:t>
            </a:r>
            <a:r>
              <a:rPr lang="en-US" sz="2400" dirty="0"/>
              <a:t>B=2Rb</a:t>
            </a:r>
          </a:p>
          <a:p>
            <a:pPr>
              <a:spcBef>
                <a:spcPct val="50000"/>
              </a:spcBef>
            </a:pPr>
            <a:r>
              <a:rPr lang="en-US" sz="2400" dirty="0"/>
              <a:t>B = 2Rb </a:t>
            </a:r>
            <a:r>
              <a:rPr lang="en-US" sz="2400" b="1" dirty="0">
                <a:sym typeface="Wingdings" pitchFamily="2" charset="2"/>
              </a:rPr>
              <a:t></a:t>
            </a:r>
            <a:r>
              <a:rPr lang="en-US" sz="2400" dirty="0"/>
              <a:t>       B(min) = 2(10 Mbps),    B(min) = 20 </a:t>
            </a:r>
            <a:r>
              <a:rPr lang="en-US" sz="2400" dirty="0" err="1"/>
              <a:t>MHz.</a:t>
            </a:r>
            <a:endParaRPr lang="en-US" sz="2400" dirty="0"/>
          </a:p>
          <a:p>
            <a:pPr rtl="0">
              <a:spcBef>
                <a:spcPct val="50000"/>
              </a:spcBef>
            </a:pPr>
            <a:r>
              <a:rPr lang="en-US" sz="2400" dirty="0"/>
              <a:t>   </a:t>
            </a:r>
            <a:endParaRPr lang="en-US" sz="2400" b="1" dirty="0">
              <a:solidFill>
                <a:srgbClr val="FF0000"/>
              </a:solidFill>
            </a:endParaRPr>
          </a:p>
        </p:txBody>
      </p:sp>
      <p:pic>
        <p:nvPicPr>
          <p:cNvPr id="4" name="Picture 3">
            <a:extLst>
              <a:ext uri="{FF2B5EF4-FFF2-40B4-BE49-F238E27FC236}">
                <a16:creationId xmlns:a16="http://schemas.microsoft.com/office/drawing/2014/main" id="{C5E2A12A-B305-4BAF-9211-22BF054943CC}"/>
              </a:ext>
            </a:extLst>
          </p:cNvPr>
          <p:cNvPicPr>
            <a:picLocks noChangeAspect="1"/>
          </p:cNvPicPr>
          <p:nvPr/>
        </p:nvPicPr>
        <p:blipFill>
          <a:blip r:embed="rId2"/>
          <a:stretch>
            <a:fillRect/>
          </a:stretch>
        </p:blipFill>
        <p:spPr>
          <a:xfrm>
            <a:off x="-3223079" y="-15240"/>
            <a:ext cx="3526609" cy="4890001"/>
          </a:xfrm>
          <a:prstGeom prst="rect">
            <a:avLst/>
          </a:prstGeom>
        </p:spPr>
      </p:pic>
      <p:sp>
        <p:nvSpPr>
          <p:cNvPr id="2" name="Slide Number Placeholder 1">
            <a:extLst>
              <a:ext uri="{FF2B5EF4-FFF2-40B4-BE49-F238E27FC236}">
                <a16:creationId xmlns:a16="http://schemas.microsoft.com/office/drawing/2014/main" id="{CE4D683A-8C29-4768-B99F-143D01BE378E}"/>
              </a:ext>
            </a:extLst>
          </p:cNvPr>
          <p:cNvSpPr>
            <a:spLocks noGrp="1"/>
          </p:cNvSpPr>
          <p:nvPr>
            <p:ph type="sldNum" sz="quarter" idx="12"/>
          </p:nvPr>
        </p:nvSpPr>
        <p:spPr/>
        <p:txBody>
          <a:bodyPr/>
          <a:lstStyle/>
          <a:p>
            <a:fld id="{B0D5A9A6-B89F-4EA0-AC06-CD245DF48C16}" type="slidenum">
              <a:rPr lang="en-US" smtClean="0"/>
              <a:pPr/>
              <a:t>65</a:t>
            </a:fld>
            <a:endParaRPr lang="en-US"/>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A345F-46F0-4C81-A6B5-36204B4E2409}"/>
              </a:ext>
            </a:extLst>
          </p:cNvPr>
          <p:cNvSpPr>
            <a:spLocks noGrp="1"/>
          </p:cNvSpPr>
          <p:nvPr>
            <p:ph type="title"/>
          </p:nvPr>
        </p:nvSpPr>
        <p:spPr/>
        <p:txBody>
          <a:bodyPr>
            <a:normAutofit/>
          </a:bodyPr>
          <a:lstStyle/>
          <a:p>
            <a:r>
              <a:rPr lang="en-US" b="1" dirty="0">
                <a:solidFill>
                  <a:srgbClr val="660066"/>
                </a:solidFill>
              </a:rPr>
              <a:t>QAM  error performance .</a:t>
            </a:r>
            <a:endParaRPr lang="en-GB" dirty="0"/>
          </a:p>
        </p:txBody>
      </p:sp>
      <p:pic>
        <p:nvPicPr>
          <p:cNvPr id="5" name="Picture 4">
            <a:extLst>
              <a:ext uri="{FF2B5EF4-FFF2-40B4-BE49-F238E27FC236}">
                <a16:creationId xmlns:a16="http://schemas.microsoft.com/office/drawing/2014/main" id="{07A591EB-44A5-4177-85F3-8D5AC4F2D95C}"/>
              </a:ext>
            </a:extLst>
          </p:cNvPr>
          <p:cNvPicPr>
            <a:picLocks noChangeAspect="1"/>
          </p:cNvPicPr>
          <p:nvPr/>
        </p:nvPicPr>
        <p:blipFill>
          <a:blip r:embed="rId2"/>
          <a:stretch>
            <a:fillRect/>
          </a:stretch>
        </p:blipFill>
        <p:spPr>
          <a:xfrm>
            <a:off x="229319" y="1733787"/>
            <a:ext cx="5158562" cy="1371600"/>
          </a:xfrm>
          <a:prstGeom prst="rect">
            <a:avLst/>
          </a:prstGeom>
        </p:spPr>
      </p:pic>
      <p:pic>
        <p:nvPicPr>
          <p:cNvPr id="6" name="Picture 5">
            <a:extLst>
              <a:ext uri="{FF2B5EF4-FFF2-40B4-BE49-F238E27FC236}">
                <a16:creationId xmlns:a16="http://schemas.microsoft.com/office/drawing/2014/main" id="{33196988-338B-48B0-9403-A6345A49600F}"/>
              </a:ext>
            </a:extLst>
          </p:cNvPr>
          <p:cNvPicPr>
            <a:picLocks noChangeAspect="1"/>
          </p:cNvPicPr>
          <p:nvPr/>
        </p:nvPicPr>
        <p:blipFill>
          <a:blip r:embed="rId3"/>
          <a:stretch>
            <a:fillRect/>
          </a:stretch>
        </p:blipFill>
        <p:spPr>
          <a:xfrm>
            <a:off x="4800600" y="1455511"/>
            <a:ext cx="3654454" cy="5139635"/>
          </a:xfrm>
          <a:prstGeom prst="rect">
            <a:avLst/>
          </a:prstGeom>
        </p:spPr>
      </p:pic>
      <p:sp>
        <p:nvSpPr>
          <p:cNvPr id="3" name="Slide Number Placeholder 2">
            <a:extLst>
              <a:ext uri="{FF2B5EF4-FFF2-40B4-BE49-F238E27FC236}">
                <a16:creationId xmlns:a16="http://schemas.microsoft.com/office/drawing/2014/main" id="{AA834FC8-47B6-4871-A525-CAE3EF68DC29}"/>
              </a:ext>
            </a:extLst>
          </p:cNvPr>
          <p:cNvSpPr>
            <a:spLocks noGrp="1"/>
          </p:cNvSpPr>
          <p:nvPr>
            <p:ph type="sldNum" sz="quarter" idx="12"/>
          </p:nvPr>
        </p:nvSpPr>
        <p:spPr/>
        <p:txBody>
          <a:bodyPr/>
          <a:lstStyle/>
          <a:p>
            <a:fld id="{B0D5A9A6-B89F-4EA0-AC06-CD245DF48C16}" type="slidenum">
              <a:rPr lang="en-US" smtClean="0"/>
              <a:pPr/>
              <a:t>66</a:t>
            </a:fld>
            <a:endParaRPr lang="en-US"/>
          </a:p>
        </p:txBody>
      </p:sp>
    </p:spTree>
    <p:extLst>
      <p:ext uri="{BB962C8B-B14F-4D97-AF65-F5344CB8AC3E}">
        <p14:creationId xmlns:p14="http://schemas.microsoft.com/office/powerpoint/2010/main" val="6487762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Box 4">
            <a:extLst>
              <a:ext uri="{FF2B5EF4-FFF2-40B4-BE49-F238E27FC236}">
                <a16:creationId xmlns:a16="http://schemas.microsoft.com/office/drawing/2014/main" id="{CF2C83C5-2CA0-4C2E-A40F-F7AB56B6CB79}"/>
              </a:ext>
            </a:extLst>
          </p:cNvPr>
          <p:cNvSpPr txBox="1">
            <a:spLocks noChangeArrowheads="1"/>
          </p:cNvSpPr>
          <p:nvPr/>
        </p:nvSpPr>
        <p:spPr bwMode="auto">
          <a:xfrm>
            <a:off x="179388" y="315691"/>
            <a:ext cx="5992812" cy="5324535"/>
          </a:xfrm>
          <a:prstGeom prst="rect">
            <a:avLst/>
          </a:prstGeom>
          <a:noFill/>
          <a:ln w="9525">
            <a:noFill/>
            <a:miter lim="800000"/>
            <a:headEnd/>
            <a:tailEnd/>
          </a:ln>
        </p:spPr>
        <p:txBody>
          <a:bodyPr wrap="square">
            <a:spAutoFit/>
          </a:bodyPr>
          <a:lstStyle/>
          <a:p>
            <a:pPr rtl="0">
              <a:spcBef>
                <a:spcPct val="50000"/>
              </a:spcBef>
            </a:pPr>
            <a:r>
              <a:rPr lang="en-US" sz="2400" b="1" dirty="0">
                <a:solidFill>
                  <a:srgbClr val="008000"/>
                </a:solidFill>
              </a:rPr>
              <a:t>Example</a:t>
            </a:r>
          </a:p>
          <a:p>
            <a:pPr rtl="0">
              <a:spcBef>
                <a:spcPct val="50000"/>
              </a:spcBef>
            </a:pPr>
            <a:r>
              <a:rPr lang="en-US" sz="2000" dirty="0"/>
              <a:t>Which system requires the highest E</a:t>
            </a:r>
            <a:r>
              <a:rPr lang="en-US" sz="1600" b="1" dirty="0"/>
              <a:t>b</a:t>
            </a:r>
            <a:r>
              <a:rPr lang="en-US" sz="2000" dirty="0"/>
              <a:t>/No ratio for a probability of error of 10^-6 , a four – level QAM system or an 8-PSK system.</a:t>
            </a:r>
          </a:p>
          <a:p>
            <a:pPr rtl="0">
              <a:spcBef>
                <a:spcPct val="50000"/>
              </a:spcBef>
            </a:pPr>
            <a:r>
              <a:rPr lang="en-US" sz="2400" b="1" dirty="0">
                <a:solidFill>
                  <a:srgbClr val="008000"/>
                </a:solidFill>
              </a:rPr>
              <a:t>Solution : </a:t>
            </a:r>
          </a:p>
          <a:p>
            <a:pPr rtl="0">
              <a:spcBef>
                <a:spcPct val="50000"/>
              </a:spcBef>
            </a:pPr>
            <a:r>
              <a:rPr lang="en-US" sz="2400" dirty="0">
                <a:solidFill>
                  <a:srgbClr val="FF0000"/>
                </a:solidFill>
              </a:rPr>
              <a:t>From Figs.</a:t>
            </a:r>
          </a:p>
          <a:p>
            <a:pPr>
              <a:spcBef>
                <a:spcPct val="50000"/>
              </a:spcBef>
            </a:pPr>
            <a:r>
              <a:rPr lang="en-US" sz="2400" dirty="0">
                <a:solidFill>
                  <a:srgbClr val="FF0000"/>
                </a:solidFill>
              </a:rPr>
              <a:t>4-QAM  </a:t>
            </a:r>
            <a:r>
              <a:rPr lang="en-US" sz="2400" dirty="0">
                <a:solidFill>
                  <a:schemeClr val="tx2"/>
                </a:solidFill>
              </a:rPr>
              <a:t> has </a:t>
            </a:r>
            <a:r>
              <a:rPr lang="en-US" sz="2400" dirty="0">
                <a:solidFill>
                  <a:srgbClr val="FF0000"/>
                </a:solidFill>
              </a:rPr>
              <a:t> </a:t>
            </a:r>
            <a:r>
              <a:rPr lang="en-US" sz="2400" dirty="0">
                <a:solidFill>
                  <a:schemeClr val="tx2"/>
                </a:solidFill>
              </a:rPr>
              <a:t>Pe = 10^-6   &amp;   E</a:t>
            </a:r>
            <a:r>
              <a:rPr lang="en-US" sz="1600" b="1" dirty="0">
                <a:solidFill>
                  <a:schemeClr val="tx2"/>
                </a:solidFill>
              </a:rPr>
              <a:t>b</a:t>
            </a:r>
            <a:r>
              <a:rPr lang="en-US" sz="2400" dirty="0">
                <a:solidFill>
                  <a:schemeClr val="tx2"/>
                </a:solidFill>
              </a:rPr>
              <a:t>/No =10.6 dB.</a:t>
            </a:r>
          </a:p>
          <a:p>
            <a:pPr rtl="0">
              <a:spcBef>
                <a:spcPct val="50000"/>
              </a:spcBef>
            </a:pPr>
            <a:r>
              <a:rPr lang="en-US" sz="2400" dirty="0">
                <a:solidFill>
                  <a:srgbClr val="FF0000"/>
                </a:solidFill>
              </a:rPr>
              <a:t>8-PSK</a:t>
            </a:r>
            <a:r>
              <a:rPr lang="en-US" sz="2400" dirty="0">
                <a:solidFill>
                  <a:schemeClr val="tx2"/>
                </a:solidFill>
              </a:rPr>
              <a:t>      has  Pe  = 10^-6   &amp;  E</a:t>
            </a:r>
            <a:r>
              <a:rPr lang="en-US" sz="1600" b="1" dirty="0">
                <a:solidFill>
                  <a:schemeClr val="tx2"/>
                </a:solidFill>
              </a:rPr>
              <a:t>b</a:t>
            </a:r>
            <a:r>
              <a:rPr lang="en-US" sz="2400" dirty="0">
                <a:solidFill>
                  <a:schemeClr val="tx2"/>
                </a:solidFill>
              </a:rPr>
              <a:t>/No =14dB </a:t>
            </a:r>
          </a:p>
          <a:p>
            <a:pPr rtl="0">
              <a:spcBef>
                <a:spcPct val="50000"/>
              </a:spcBef>
            </a:pPr>
            <a:r>
              <a:rPr lang="en-US" sz="2400" dirty="0">
                <a:solidFill>
                  <a:srgbClr val="FF0000"/>
                </a:solidFill>
              </a:rPr>
              <a:t>For  the same </a:t>
            </a:r>
            <a:r>
              <a:rPr lang="en-US" sz="2400" dirty="0" err="1">
                <a:solidFill>
                  <a:srgbClr val="FF0000"/>
                </a:solidFill>
              </a:rPr>
              <a:t>Pe</a:t>
            </a:r>
            <a:r>
              <a:rPr lang="en-US" sz="2400" dirty="0">
                <a:solidFill>
                  <a:srgbClr val="FF0000"/>
                </a:solidFill>
              </a:rPr>
              <a:t>,</a:t>
            </a:r>
          </a:p>
          <a:p>
            <a:pPr rtl="0">
              <a:spcBef>
                <a:spcPct val="50000"/>
              </a:spcBef>
            </a:pPr>
            <a:r>
              <a:rPr lang="en-US" sz="2400" dirty="0">
                <a:solidFill>
                  <a:srgbClr val="FF0000"/>
                </a:solidFill>
              </a:rPr>
              <a:t> E</a:t>
            </a:r>
            <a:r>
              <a:rPr lang="en-US" sz="1600" b="1" dirty="0">
                <a:solidFill>
                  <a:srgbClr val="FF0000"/>
                </a:solidFill>
              </a:rPr>
              <a:t>b</a:t>
            </a:r>
            <a:r>
              <a:rPr lang="en-US" sz="2400" dirty="0">
                <a:solidFill>
                  <a:srgbClr val="FF0000"/>
                </a:solidFill>
              </a:rPr>
              <a:t>/No (4-QAM)  </a:t>
            </a:r>
            <a:r>
              <a:rPr lang="en-US" sz="2800" b="1" dirty="0">
                <a:solidFill>
                  <a:srgbClr val="FF0000"/>
                </a:solidFill>
              </a:rPr>
              <a:t>&lt;</a:t>
            </a:r>
            <a:r>
              <a:rPr lang="en-US" sz="2400" dirty="0">
                <a:solidFill>
                  <a:srgbClr val="FF0000"/>
                </a:solidFill>
              </a:rPr>
              <a:t>  E</a:t>
            </a:r>
            <a:r>
              <a:rPr lang="en-US" sz="1600" b="1" dirty="0">
                <a:solidFill>
                  <a:srgbClr val="FF0000"/>
                </a:solidFill>
              </a:rPr>
              <a:t>b</a:t>
            </a:r>
            <a:r>
              <a:rPr lang="en-US" sz="2400" dirty="0">
                <a:solidFill>
                  <a:srgbClr val="FF0000"/>
                </a:solidFill>
              </a:rPr>
              <a:t>/No (8-PSK)</a:t>
            </a:r>
            <a:r>
              <a:rPr lang="en-US" sz="2400" dirty="0">
                <a:solidFill>
                  <a:schemeClr val="tx2"/>
                </a:solidFill>
              </a:rPr>
              <a:t>  , so 4-QAM is better .</a:t>
            </a:r>
          </a:p>
        </p:txBody>
      </p:sp>
      <p:pic>
        <p:nvPicPr>
          <p:cNvPr id="12" name="Picture 11">
            <a:extLst>
              <a:ext uri="{FF2B5EF4-FFF2-40B4-BE49-F238E27FC236}">
                <a16:creationId xmlns:a16="http://schemas.microsoft.com/office/drawing/2014/main" id="{AE844EEE-81EA-4B40-84F4-D003FDD827A6}"/>
              </a:ext>
            </a:extLst>
          </p:cNvPr>
          <p:cNvPicPr>
            <a:picLocks noChangeAspect="1"/>
          </p:cNvPicPr>
          <p:nvPr/>
        </p:nvPicPr>
        <p:blipFill>
          <a:blip r:embed="rId2"/>
          <a:stretch>
            <a:fillRect/>
          </a:stretch>
        </p:blipFill>
        <p:spPr>
          <a:xfrm>
            <a:off x="6248400" y="479981"/>
            <a:ext cx="2143226" cy="2971800"/>
          </a:xfrm>
          <a:prstGeom prst="rect">
            <a:avLst/>
          </a:prstGeom>
        </p:spPr>
      </p:pic>
      <p:pic>
        <p:nvPicPr>
          <p:cNvPr id="13" name="Picture 12">
            <a:extLst>
              <a:ext uri="{FF2B5EF4-FFF2-40B4-BE49-F238E27FC236}">
                <a16:creationId xmlns:a16="http://schemas.microsoft.com/office/drawing/2014/main" id="{31076683-6432-4938-A459-46EC1DB4E127}"/>
              </a:ext>
            </a:extLst>
          </p:cNvPr>
          <p:cNvPicPr>
            <a:picLocks noChangeAspect="1"/>
          </p:cNvPicPr>
          <p:nvPr/>
        </p:nvPicPr>
        <p:blipFill>
          <a:blip r:embed="rId3"/>
          <a:stretch>
            <a:fillRect/>
          </a:stretch>
        </p:blipFill>
        <p:spPr>
          <a:xfrm>
            <a:off x="6248400" y="3746203"/>
            <a:ext cx="2209800" cy="3107869"/>
          </a:xfrm>
          <a:prstGeom prst="rect">
            <a:avLst/>
          </a:prstGeom>
        </p:spPr>
      </p:pic>
      <p:sp>
        <p:nvSpPr>
          <p:cNvPr id="2" name="Slide Number Placeholder 1">
            <a:extLst>
              <a:ext uri="{FF2B5EF4-FFF2-40B4-BE49-F238E27FC236}">
                <a16:creationId xmlns:a16="http://schemas.microsoft.com/office/drawing/2014/main" id="{033BA9B7-D19A-4776-AF4E-FF24B08855A1}"/>
              </a:ext>
            </a:extLst>
          </p:cNvPr>
          <p:cNvSpPr>
            <a:spLocks noGrp="1"/>
          </p:cNvSpPr>
          <p:nvPr>
            <p:ph type="sldNum" sz="quarter" idx="12"/>
          </p:nvPr>
        </p:nvSpPr>
        <p:spPr/>
        <p:txBody>
          <a:bodyPr/>
          <a:lstStyle/>
          <a:p>
            <a:fld id="{B0D5A9A6-B89F-4EA0-AC06-CD245DF48C16}" type="slidenum">
              <a:rPr lang="en-US" smtClean="0"/>
              <a:pPr/>
              <a:t>67</a:t>
            </a:fld>
            <a:endParaRPr lang="en-US"/>
          </a:p>
        </p:txBody>
      </p:sp>
    </p:spTree>
    <p:extLst>
      <p:ext uri="{BB962C8B-B14F-4D97-AF65-F5344CB8AC3E}">
        <p14:creationId xmlns:p14="http://schemas.microsoft.com/office/powerpoint/2010/main" val="41918791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684213" y="533400"/>
            <a:ext cx="7773987" cy="4862870"/>
          </a:xfrm>
          <a:prstGeom prst="rect">
            <a:avLst/>
          </a:prstGeom>
          <a:noFill/>
          <a:ln w="9525">
            <a:noFill/>
            <a:miter lim="800000"/>
            <a:headEnd/>
            <a:tailEnd/>
          </a:ln>
        </p:spPr>
        <p:txBody>
          <a:bodyPr wrap="square">
            <a:spAutoFit/>
          </a:bodyPr>
          <a:lstStyle/>
          <a:p>
            <a:pPr rtl="0">
              <a:spcBef>
                <a:spcPct val="50000"/>
              </a:spcBef>
            </a:pPr>
            <a:r>
              <a:rPr lang="en-US" sz="2000" b="1" dirty="0">
                <a:solidFill>
                  <a:srgbClr val="FF0000"/>
                </a:solidFill>
              </a:rPr>
              <a:t>Table: </a:t>
            </a:r>
            <a:r>
              <a:rPr lang="en-US" sz="2000" b="1" dirty="0">
                <a:latin typeface="Times New Roman" panose="02020603050405020304" pitchFamily="18" charset="0"/>
                <a:ea typeface="Tahoma" panose="020B0604030504040204" pitchFamily="34" charset="0"/>
                <a:cs typeface="Times New Roman" panose="02020603050405020304" pitchFamily="18" charset="0"/>
              </a:rPr>
              <a:t>error performance comparison of various Digital Modulation Schemes (BER=10^-6)</a:t>
            </a:r>
          </a:p>
          <a:p>
            <a:pPr rtl="0">
              <a:spcBef>
                <a:spcPct val="50000"/>
              </a:spcBef>
            </a:pPr>
            <a:r>
              <a:rPr lang="en-US" dirty="0"/>
              <a:t> </a:t>
            </a:r>
            <a:r>
              <a:rPr lang="en-US" b="1" dirty="0"/>
              <a:t>Method                    C/N(dB)                 Eb/No(dB)</a:t>
            </a:r>
          </a:p>
          <a:p>
            <a:pPr rtl="0">
              <a:spcBef>
                <a:spcPct val="50000"/>
              </a:spcBef>
            </a:pPr>
            <a:r>
              <a:rPr lang="en-US" dirty="0"/>
              <a:t>BPSK                            10.6                      10.6</a:t>
            </a:r>
          </a:p>
          <a:p>
            <a:pPr rtl="0">
              <a:spcBef>
                <a:spcPct val="50000"/>
              </a:spcBef>
            </a:pPr>
            <a:r>
              <a:rPr lang="en-US" dirty="0"/>
              <a:t>QPSK                           13.6                      10.6</a:t>
            </a:r>
          </a:p>
          <a:p>
            <a:pPr rtl="0">
              <a:spcBef>
                <a:spcPct val="50000"/>
              </a:spcBef>
            </a:pPr>
            <a:r>
              <a:rPr lang="en-US" dirty="0"/>
              <a:t>4QAM                          13.6                      10.6</a:t>
            </a:r>
          </a:p>
          <a:p>
            <a:pPr rtl="0">
              <a:spcBef>
                <a:spcPct val="50000"/>
              </a:spcBef>
            </a:pPr>
            <a:r>
              <a:rPr lang="en-US" dirty="0"/>
              <a:t>8QAM                          17.6                      10.6</a:t>
            </a:r>
          </a:p>
          <a:p>
            <a:pPr rtl="0">
              <a:spcBef>
                <a:spcPct val="50000"/>
              </a:spcBef>
            </a:pPr>
            <a:r>
              <a:rPr lang="en-US" dirty="0"/>
              <a:t>8PSK                            18.5                      14</a:t>
            </a:r>
          </a:p>
          <a:p>
            <a:pPr rtl="0">
              <a:spcBef>
                <a:spcPct val="50000"/>
              </a:spcBef>
            </a:pPr>
            <a:r>
              <a:rPr lang="en-US" dirty="0"/>
              <a:t>16PSK                          24.3                      18.3</a:t>
            </a:r>
          </a:p>
          <a:p>
            <a:pPr rtl="0">
              <a:spcBef>
                <a:spcPct val="50000"/>
              </a:spcBef>
            </a:pPr>
            <a:r>
              <a:rPr lang="en-US" dirty="0"/>
              <a:t>16QAM                        20.5                      14.5</a:t>
            </a:r>
          </a:p>
          <a:p>
            <a:pPr rtl="0">
              <a:spcBef>
                <a:spcPct val="50000"/>
              </a:spcBef>
            </a:pPr>
            <a:r>
              <a:rPr lang="en-US" dirty="0"/>
              <a:t>32QAM                        24.4                      17.4</a:t>
            </a:r>
          </a:p>
          <a:p>
            <a:pPr rtl="0">
              <a:spcBef>
                <a:spcPct val="50000"/>
              </a:spcBef>
            </a:pPr>
            <a:r>
              <a:rPr lang="en-US" dirty="0"/>
              <a:t>64QAM            	  26.6                      18.8 </a:t>
            </a:r>
          </a:p>
        </p:txBody>
      </p:sp>
      <p:sp>
        <p:nvSpPr>
          <p:cNvPr id="2" name="Slide Number Placeholder 1">
            <a:extLst>
              <a:ext uri="{FF2B5EF4-FFF2-40B4-BE49-F238E27FC236}">
                <a16:creationId xmlns:a16="http://schemas.microsoft.com/office/drawing/2014/main" id="{D8869822-AAF2-4807-ABC0-B98BA51EED9F}"/>
              </a:ext>
            </a:extLst>
          </p:cNvPr>
          <p:cNvSpPr>
            <a:spLocks noGrp="1"/>
          </p:cNvSpPr>
          <p:nvPr>
            <p:ph type="sldNum" sz="quarter" idx="12"/>
          </p:nvPr>
        </p:nvSpPr>
        <p:spPr/>
        <p:txBody>
          <a:bodyPr/>
          <a:lstStyle/>
          <a:p>
            <a:fld id="{B0D5A9A6-B89F-4EA0-AC06-CD245DF48C16}" type="slidenum">
              <a:rPr lang="en-US" smtClean="0"/>
              <a:pPr/>
              <a:t>68</a:t>
            </a:fld>
            <a:endParaRPr lang="en-US"/>
          </a:p>
        </p:txBody>
      </p:sp>
    </p:spTree>
    <p:extLst>
      <p:ext uri="{BB962C8B-B14F-4D97-AF65-F5344CB8AC3E}">
        <p14:creationId xmlns:p14="http://schemas.microsoft.com/office/powerpoint/2010/main" val="217300326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 Box 4"/>
          <p:cNvSpPr txBox="1">
            <a:spLocks noChangeArrowheads="1"/>
          </p:cNvSpPr>
          <p:nvPr/>
        </p:nvSpPr>
        <p:spPr bwMode="auto">
          <a:xfrm>
            <a:off x="323851" y="376532"/>
            <a:ext cx="5619749" cy="4985980"/>
          </a:xfrm>
          <a:prstGeom prst="rect">
            <a:avLst/>
          </a:prstGeom>
          <a:noFill/>
          <a:ln w="9525">
            <a:noFill/>
            <a:miter lim="800000"/>
            <a:headEnd/>
            <a:tailEnd/>
          </a:ln>
        </p:spPr>
        <p:txBody>
          <a:bodyPr wrap="square">
            <a:spAutoFit/>
          </a:bodyPr>
          <a:lstStyle/>
          <a:p>
            <a:pPr rtl="0">
              <a:spcBef>
                <a:spcPct val="50000"/>
              </a:spcBef>
            </a:pPr>
            <a:r>
              <a:rPr lang="en-US" sz="2400" b="1" dirty="0">
                <a:latin typeface="Comic Sans MS" pitchFamily="66" charset="0"/>
              </a:rPr>
              <a:t>FSK Error Performance</a:t>
            </a:r>
            <a:endParaRPr lang="en-US" sz="2400" b="1" dirty="0">
              <a:solidFill>
                <a:srgbClr val="FF0000"/>
              </a:solidFill>
              <a:latin typeface="Comic Sans MS" pitchFamily="66" charset="0"/>
            </a:endParaRPr>
          </a:p>
          <a:p>
            <a:pPr rtl="0">
              <a:spcBef>
                <a:spcPct val="50000"/>
              </a:spcBef>
            </a:pPr>
            <a:r>
              <a:rPr lang="en-US" dirty="0">
                <a:latin typeface="Comic Sans MS" pitchFamily="66" charset="0"/>
              </a:rPr>
              <a:t>(different than PSK ,QAM treatment ).</a:t>
            </a:r>
            <a:endParaRPr lang="en-US" sz="1600" dirty="0">
              <a:latin typeface="Comic Sans MS" pitchFamily="66" charset="0"/>
            </a:endParaRPr>
          </a:p>
          <a:p>
            <a:pPr rtl="0">
              <a:spcBef>
                <a:spcPct val="50000"/>
              </a:spcBef>
            </a:pPr>
            <a:r>
              <a:rPr lang="en-US" sz="1600" u="sng" dirty="0">
                <a:latin typeface="Comic Sans MS" pitchFamily="66" charset="0"/>
              </a:rPr>
              <a:t>FSK has two types</a:t>
            </a:r>
            <a:endParaRPr lang="en-US" u="sng" dirty="0">
              <a:latin typeface="Comic Sans MS" pitchFamily="66" charset="0"/>
            </a:endParaRPr>
          </a:p>
          <a:p>
            <a:pPr>
              <a:spcBef>
                <a:spcPct val="50000"/>
              </a:spcBef>
            </a:pPr>
            <a:r>
              <a:rPr lang="en-US" dirty="0">
                <a:latin typeface="Comic Sans MS" pitchFamily="66" charset="0"/>
              </a:rPr>
              <a:t>1) Noncoherent (asynchronous ) FSK;</a:t>
            </a:r>
          </a:p>
          <a:p>
            <a:pPr>
              <a:spcBef>
                <a:spcPct val="50000"/>
              </a:spcBef>
            </a:pPr>
            <a:r>
              <a:rPr lang="en-US" dirty="0">
                <a:latin typeface="Comic Sans MS" pitchFamily="66" charset="0"/>
              </a:rPr>
              <a:t> Tr. &amp; Rx. are not freq or phase synchronized.</a:t>
            </a:r>
          </a:p>
          <a:p>
            <a:pPr rtl="0">
              <a:spcBef>
                <a:spcPct val="50000"/>
              </a:spcBef>
            </a:pPr>
            <a:endParaRPr lang="en-US" dirty="0">
              <a:latin typeface="Comic Sans MS" pitchFamily="66" charset="0"/>
            </a:endParaRPr>
          </a:p>
          <a:p>
            <a:pPr rtl="0">
              <a:spcBef>
                <a:spcPct val="50000"/>
              </a:spcBef>
            </a:pPr>
            <a:endParaRPr lang="en-US" dirty="0">
              <a:latin typeface="Comic Sans MS" pitchFamily="66" charset="0"/>
            </a:endParaRPr>
          </a:p>
          <a:p>
            <a:pPr>
              <a:spcBef>
                <a:spcPct val="50000"/>
              </a:spcBef>
            </a:pPr>
            <a:r>
              <a:rPr lang="en-US" dirty="0">
                <a:latin typeface="Comic Sans MS" pitchFamily="66" charset="0"/>
              </a:rPr>
              <a:t>2) Coherent (synchronous) FSK;</a:t>
            </a:r>
          </a:p>
          <a:p>
            <a:pPr>
              <a:spcBef>
                <a:spcPct val="50000"/>
              </a:spcBef>
            </a:pPr>
            <a:r>
              <a:rPr lang="en-US" dirty="0">
                <a:latin typeface="Comic Sans MS" pitchFamily="66" charset="0"/>
              </a:rPr>
              <a:t>Tr. &amp; Rx. are in freq &amp; phase synchronization </a:t>
            </a:r>
          </a:p>
          <a:p>
            <a:pPr rtl="0">
              <a:spcBef>
                <a:spcPct val="50000"/>
              </a:spcBef>
            </a:pPr>
            <a:endParaRPr lang="en-US" dirty="0">
              <a:latin typeface="Comic Sans MS" pitchFamily="66" charset="0"/>
            </a:endParaRPr>
          </a:p>
          <a:p>
            <a:pPr rtl="0">
              <a:spcBef>
                <a:spcPct val="50000"/>
              </a:spcBef>
            </a:pPr>
            <a:endParaRPr lang="en-US" dirty="0">
              <a:latin typeface="Comic Sans MS" pitchFamily="66" charset="0"/>
            </a:endParaRPr>
          </a:p>
          <a:p>
            <a:pPr rtl="0">
              <a:spcBef>
                <a:spcPct val="50000"/>
              </a:spcBef>
            </a:pPr>
            <a:endParaRPr lang="en-US" dirty="0">
              <a:latin typeface="Comic Sans MS" pitchFamily="66" charset="0"/>
            </a:endParaRPr>
          </a:p>
        </p:txBody>
      </p:sp>
      <p:pic>
        <p:nvPicPr>
          <p:cNvPr id="2" name="Picture 1">
            <a:extLst>
              <a:ext uri="{FF2B5EF4-FFF2-40B4-BE49-F238E27FC236}">
                <a16:creationId xmlns:a16="http://schemas.microsoft.com/office/drawing/2014/main" id="{01FA4AE5-862C-4411-8237-9CAB562D96E1}"/>
              </a:ext>
            </a:extLst>
          </p:cNvPr>
          <p:cNvPicPr>
            <a:picLocks noChangeAspect="1"/>
          </p:cNvPicPr>
          <p:nvPr/>
        </p:nvPicPr>
        <p:blipFill>
          <a:blip r:embed="rId2"/>
          <a:stretch>
            <a:fillRect/>
          </a:stretch>
        </p:blipFill>
        <p:spPr>
          <a:xfrm>
            <a:off x="359201" y="2516803"/>
            <a:ext cx="2137600" cy="762000"/>
          </a:xfrm>
          <a:prstGeom prst="rect">
            <a:avLst/>
          </a:prstGeom>
        </p:spPr>
      </p:pic>
      <p:pic>
        <p:nvPicPr>
          <p:cNvPr id="3" name="Picture 2">
            <a:extLst>
              <a:ext uri="{FF2B5EF4-FFF2-40B4-BE49-F238E27FC236}">
                <a16:creationId xmlns:a16="http://schemas.microsoft.com/office/drawing/2014/main" id="{58AD3A75-F7E0-4A29-8D98-904CD4D78249}"/>
              </a:ext>
            </a:extLst>
          </p:cNvPr>
          <p:cNvPicPr>
            <a:picLocks noChangeAspect="1"/>
          </p:cNvPicPr>
          <p:nvPr/>
        </p:nvPicPr>
        <p:blipFill>
          <a:blip r:embed="rId3"/>
          <a:stretch>
            <a:fillRect/>
          </a:stretch>
        </p:blipFill>
        <p:spPr>
          <a:xfrm>
            <a:off x="495299" y="4419600"/>
            <a:ext cx="2209800" cy="681695"/>
          </a:xfrm>
          <a:prstGeom prst="rect">
            <a:avLst/>
          </a:prstGeom>
        </p:spPr>
      </p:pic>
      <p:pic>
        <p:nvPicPr>
          <p:cNvPr id="4" name="Picture 3">
            <a:extLst>
              <a:ext uri="{FF2B5EF4-FFF2-40B4-BE49-F238E27FC236}">
                <a16:creationId xmlns:a16="http://schemas.microsoft.com/office/drawing/2014/main" id="{EE418106-1104-45C6-A87B-5131068D3ED6}"/>
              </a:ext>
            </a:extLst>
          </p:cNvPr>
          <p:cNvPicPr>
            <a:picLocks noChangeAspect="1"/>
          </p:cNvPicPr>
          <p:nvPr/>
        </p:nvPicPr>
        <p:blipFill>
          <a:blip r:embed="rId4"/>
          <a:stretch>
            <a:fillRect/>
          </a:stretch>
        </p:blipFill>
        <p:spPr>
          <a:xfrm>
            <a:off x="5813008" y="990600"/>
            <a:ext cx="3194996" cy="3920648"/>
          </a:xfrm>
          <a:prstGeom prst="rect">
            <a:avLst/>
          </a:prstGeom>
        </p:spPr>
      </p:pic>
      <p:sp>
        <p:nvSpPr>
          <p:cNvPr id="5" name="Slide Number Placeholder 4">
            <a:extLst>
              <a:ext uri="{FF2B5EF4-FFF2-40B4-BE49-F238E27FC236}">
                <a16:creationId xmlns:a16="http://schemas.microsoft.com/office/drawing/2014/main" id="{D986FF1E-1F56-426B-9574-59CD966BA7CD}"/>
              </a:ext>
            </a:extLst>
          </p:cNvPr>
          <p:cNvSpPr>
            <a:spLocks noGrp="1"/>
          </p:cNvSpPr>
          <p:nvPr>
            <p:ph type="sldNum" sz="quarter" idx="12"/>
          </p:nvPr>
        </p:nvSpPr>
        <p:spPr/>
        <p:txBody>
          <a:bodyPr/>
          <a:lstStyle/>
          <a:p>
            <a:fld id="{B0D5A9A6-B89F-4EA0-AC06-CD245DF48C16}" type="slidenum">
              <a:rPr lang="en-US" smtClean="0"/>
              <a:pPr/>
              <a:t>69</a:t>
            </a:fld>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4">
            <a:extLst>
              <a:ext uri="{FF2B5EF4-FFF2-40B4-BE49-F238E27FC236}">
                <a16:creationId xmlns:a16="http://schemas.microsoft.com/office/drawing/2014/main" id="{68F94104-7133-4880-B9FA-1BDBC11450AE}"/>
              </a:ext>
            </a:extLst>
          </p:cNvPr>
          <p:cNvSpPr txBox="1">
            <a:spLocks noChangeArrowheads="1"/>
          </p:cNvSpPr>
          <p:nvPr/>
        </p:nvSpPr>
        <p:spPr bwMode="auto">
          <a:xfrm>
            <a:off x="1769015" y="342529"/>
            <a:ext cx="5157784" cy="646331"/>
          </a:xfrm>
          <a:prstGeom prst="rect">
            <a:avLst/>
          </a:prstGeom>
          <a:noFill/>
          <a:ln w="19050">
            <a:solidFill>
              <a:srgbClr val="000099"/>
            </a:solidFill>
            <a:miter lim="800000"/>
            <a:headEnd/>
            <a:tailEnd/>
          </a:ln>
        </p:spPr>
        <p:txBody>
          <a:bodyPr wrap="square">
            <a:spAutoFit/>
          </a:bodyPr>
          <a:lstStyle/>
          <a:p>
            <a:pPr algn="ctr">
              <a:spcBef>
                <a:spcPct val="50000"/>
              </a:spcBef>
            </a:pPr>
            <a:r>
              <a:rPr lang="en-US" sz="3600" b="1" dirty="0">
                <a:latin typeface="Tahoma" panose="020B0604030504040204" pitchFamily="34" charset="0"/>
                <a:ea typeface="Tahoma" panose="020B0604030504040204" pitchFamily="34" charset="0"/>
                <a:cs typeface="Tahoma" panose="020B0604030504040204" pitchFamily="34" charset="0"/>
              </a:rPr>
              <a:t>QPSK transmitter </a:t>
            </a:r>
          </a:p>
        </p:txBody>
      </p:sp>
      <p:pic>
        <p:nvPicPr>
          <p:cNvPr id="6" name="Picture 5">
            <a:extLst>
              <a:ext uri="{FF2B5EF4-FFF2-40B4-BE49-F238E27FC236}">
                <a16:creationId xmlns:a16="http://schemas.microsoft.com/office/drawing/2014/main" id="{FD954512-475A-42E0-B92D-8817DF3EF273}"/>
              </a:ext>
            </a:extLst>
          </p:cNvPr>
          <p:cNvPicPr>
            <a:picLocks noChangeAspect="1"/>
          </p:cNvPicPr>
          <p:nvPr/>
        </p:nvPicPr>
        <p:blipFill>
          <a:blip r:embed="rId2"/>
          <a:stretch>
            <a:fillRect/>
          </a:stretch>
        </p:blipFill>
        <p:spPr>
          <a:xfrm>
            <a:off x="609600" y="1284066"/>
            <a:ext cx="7683063" cy="5072284"/>
          </a:xfrm>
          <a:prstGeom prst="rect">
            <a:avLst/>
          </a:prstGeom>
        </p:spPr>
      </p:pic>
      <p:sp>
        <p:nvSpPr>
          <p:cNvPr id="2" name="Slide Number Placeholder 1">
            <a:extLst>
              <a:ext uri="{FF2B5EF4-FFF2-40B4-BE49-F238E27FC236}">
                <a16:creationId xmlns:a16="http://schemas.microsoft.com/office/drawing/2014/main" id="{B8A5754E-9479-41C4-9749-A782375BD828}"/>
              </a:ext>
            </a:extLst>
          </p:cNvPr>
          <p:cNvSpPr>
            <a:spLocks noGrp="1"/>
          </p:cNvSpPr>
          <p:nvPr>
            <p:ph type="sldNum" sz="quarter" idx="12"/>
          </p:nvPr>
        </p:nvSpPr>
        <p:spPr/>
        <p:txBody>
          <a:bodyPr/>
          <a:lstStyle/>
          <a:p>
            <a:fld id="{B0D5A9A6-B89F-4EA0-AC06-CD245DF48C16}" type="slidenum">
              <a:rPr lang="en-US" smtClean="0"/>
              <a:pPr/>
              <a:t>7</a:t>
            </a:fld>
            <a:endParaRPr lang="en-US"/>
          </a:p>
        </p:txBody>
      </p:sp>
    </p:spTree>
    <p:extLst>
      <p:ext uri="{BB962C8B-B14F-4D97-AF65-F5344CB8AC3E}">
        <p14:creationId xmlns:p14="http://schemas.microsoft.com/office/powerpoint/2010/main" val="218171982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029AB-C89A-41A9-8192-B5A58124E703}"/>
              </a:ext>
            </a:extLst>
          </p:cNvPr>
          <p:cNvSpPr>
            <a:spLocks noGrp="1"/>
          </p:cNvSpPr>
          <p:nvPr>
            <p:ph type="title"/>
          </p:nvPr>
        </p:nvSpPr>
        <p:spPr>
          <a:xfrm>
            <a:off x="457200" y="246358"/>
            <a:ext cx="8229600" cy="1143000"/>
          </a:xfrm>
        </p:spPr>
        <p:txBody>
          <a:bodyPr/>
          <a:lstStyle/>
          <a:p>
            <a:endParaRPr lang="en-US" dirty="0"/>
          </a:p>
        </p:txBody>
      </p:sp>
      <p:pic>
        <p:nvPicPr>
          <p:cNvPr id="5" name="Picture 4">
            <a:extLst>
              <a:ext uri="{FF2B5EF4-FFF2-40B4-BE49-F238E27FC236}">
                <a16:creationId xmlns:a16="http://schemas.microsoft.com/office/drawing/2014/main" id="{8366915E-A1FB-4419-8DD5-A689B8DB2455}"/>
              </a:ext>
            </a:extLst>
          </p:cNvPr>
          <p:cNvPicPr>
            <a:picLocks noChangeAspect="1"/>
          </p:cNvPicPr>
          <p:nvPr/>
        </p:nvPicPr>
        <p:blipFill>
          <a:blip r:embed="rId2"/>
          <a:stretch>
            <a:fillRect/>
          </a:stretch>
        </p:blipFill>
        <p:spPr>
          <a:xfrm>
            <a:off x="0" y="2514600"/>
            <a:ext cx="2836314" cy="3857286"/>
          </a:xfrm>
          <a:prstGeom prst="rect">
            <a:avLst/>
          </a:prstGeom>
        </p:spPr>
      </p:pic>
      <p:sp>
        <p:nvSpPr>
          <p:cNvPr id="6" name="Rectangle 5">
            <a:extLst>
              <a:ext uri="{FF2B5EF4-FFF2-40B4-BE49-F238E27FC236}">
                <a16:creationId xmlns:a16="http://schemas.microsoft.com/office/drawing/2014/main" id="{E2E2BF4D-567D-45AA-8702-026484F4E765}"/>
              </a:ext>
            </a:extLst>
          </p:cNvPr>
          <p:cNvSpPr/>
          <p:nvPr/>
        </p:nvSpPr>
        <p:spPr>
          <a:xfrm>
            <a:off x="304800" y="6382983"/>
            <a:ext cx="2717411" cy="338554"/>
          </a:xfrm>
          <a:prstGeom prst="rect">
            <a:avLst/>
          </a:prstGeom>
        </p:spPr>
        <p:txBody>
          <a:bodyPr wrap="none">
            <a:spAutoFit/>
          </a:bodyPr>
          <a:lstStyle/>
          <a:p>
            <a:r>
              <a:rPr lang="en-US" sz="1600" dirty="0">
                <a:latin typeface="Eurostile"/>
              </a:rPr>
              <a:t>Error rates of PSK modulation systems</a:t>
            </a:r>
            <a:endParaRPr lang="en-US" sz="1600" dirty="0"/>
          </a:p>
        </p:txBody>
      </p:sp>
      <p:pic>
        <p:nvPicPr>
          <p:cNvPr id="7" name="Picture 6">
            <a:extLst>
              <a:ext uri="{FF2B5EF4-FFF2-40B4-BE49-F238E27FC236}">
                <a16:creationId xmlns:a16="http://schemas.microsoft.com/office/drawing/2014/main" id="{BEC0CEAD-2766-4B59-A39B-8913D799644D}"/>
              </a:ext>
            </a:extLst>
          </p:cNvPr>
          <p:cNvPicPr>
            <a:picLocks noChangeAspect="1"/>
          </p:cNvPicPr>
          <p:nvPr/>
        </p:nvPicPr>
        <p:blipFill>
          <a:blip r:embed="rId3"/>
          <a:stretch>
            <a:fillRect/>
          </a:stretch>
        </p:blipFill>
        <p:spPr>
          <a:xfrm>
            <a:off x="3200492" y="2611524"/>
            <a:ext cx="2603905" cy="3782348"/>
          </a:xfrm>
          <a:prstGeom prst="rect">
            <a:avLst/>
          </a:prstGeom>
        </p:spPr>
      </p:pic>
      <p:sp>
        <p:nvSpPr>
          <p:cNvPr id="8" name="Rectangle 7">
            <a:extLst>
              <a:ext uri="{FF2B5EF4-FFF2-40B4-BE49-F238E27FC236}">
                <a16:creationId xmlns:a16="http://schemas.microsoft.com/office/drawing/2014/main" id="{F2C5C39B-FDE7-4674-A29C-0CD5DAAD68F4}"/>
              </a:ext>
            </a:extLst>
          </p:cNvPr>
          <p:cNvSpPr/>
          <p:nvPr/>
        </p:nvSpPr>
        <p:spPr>
          <a:xfrm>
            <a:off x="3053489" y="6261914"/>
            <a:ext cx="2744662" cy="338554"/>
          </a:xfrm>
          <a:prstGeom prst="rect">
            <a:avLst/>
          </a:prstGeom>
        </p:spPr>
        <p:txBody>
          <a:bodyPr wrap="none">
            <a:spAutoFit/>
          </a:bodyPr>
          <a:lstStyle/>
          <a:p>
            <a:r>
              <a:rPr lang="en-US" sz="1600" dirty="0">
                <a:latin typeface="Eurostile"/>
              </a:rPr>
              <a:t>Error rates of QAM modulation systems</a:t>
            </a:r>
            <a:endParaRPr lang="en-US" sz="1600" dirty="0"/>
          </a:p>
        </p:txBody>
      </p:sp>
      <p:pic>
        <p:nvPicPr>
          <p:cNvPr id="9" name="Picture 8">
            <a:extLst>
              <a:ext uri="{FF2B5EF4-FFF2-40B4-BE49-F238E27FC236}">
                <a16:creationId xmlns:a16="http://schemas.microsoft.com/office/drawing/2014/main" id="{1B3EBFCC-8BF1-4D19-8EF1-43EE8772C2EA}"/>
              </a:ext>
            </a:extLst>
          </p:cNvPr>
          <p:cNvPicPr>
            <a:picLocks noChangeAspect="1"/>
          </p:cNvPicPr>
          <p:nvPr/>
        </p:nvPicPr>
        <p:blipFill>
          <a:blip r:embed="rId4"/>
          <a:stretch>
            <a:fillRect/>
          </a:stretch>
        </p:blipFill>
        <p:spPr>
          <a:xfrm>
            <a:off x="5902516" y="2681904"/>
            <a:ext cx="2830567" cy="3433467"/>
          </a:xfrm>
          <a:prstGeom prst="rect">
            <a:avLst/>
          </a:prstGeom>
        </p:spPr>
      </p:pic>
      <p:sp>
        <p:nvSpPr>
          <p:cNvPr id="10" name="Rectangle 9">
            <a:extLst>
              <a:ext uri="{FF2B5EF4-FFF2-40B4-BE49-F238E27FC236}">
                <a16:creationId xmlns:a16="http://schemas.microsoft.com/office/drawing/2014/main" id="{ECA2ED68-3D69-4597-8A0F-A603ADD85AE1}"/>
              </a:ext>
            </a:extLst>
          </p:cNvPr>
          <p:cNvSpPr/>
          <p:nvPr/>
        </p:nvSpPr>
        <p:spPr>
          <a:xfrm>
            <a:off x="6021572" y="6171684"/>
            <a:ext cx="2770310" cy="338554"/>
          </a:xfrm>
          <a:prstGeom prst="rect">
            <a:avLst/>
          </a:prstGeom>
        </p:spPr>
        <p:txBody>
          <a:bodyPr wrap="none">
            <a:spAutoFit/>
          </a:bodyPr>
          <a:lstStyle/>
          <a:p>
            <a:r>
              <a:rPr lang="en-US" sz="1600" dirty="0">
                <a:latin typeface="Eurostile"/>
              </a:rPr>
              <a:t>Error rates for FSK modulation systems</a:t>
            </a:r>
            <a:endParaRPr lang="en-US" sz="1600" dirty="0"/>
          </a:p>
        </p:txBody>
      </p:sp>
      <p:sp>
        <p:nvSpPr>
          <p:cNvPr id="3" name="Slide Number Placeholder 2">
            <a:extLst>
              <a:ext uri="{FF2B5EF4-FFF2-40B4-BE49-F238E27FC236}">
                <a16:creationId xmlns:a16="http://schemas.microsoft.com/office/drawing/2014/main" id="{68B5B5B7-341A-4524-9771-D503B2B326C2}"/>
              </a:ext>
            </a:extLst>
          </p:cNvPr>
          <p:cNvSpPr>
            <a:spLocks noGrp="1"/>
          </p:cNvSpPr>
          <p:nvPr>
            <p:ph type="sldNum" sz="quarter" idx="12"/>
          </p:nvPr>
        </p:nvSpPr>
        <p:spPr/>
        <p:txBody>
          <a:bodyPr/>
          <a:lstStyle/>
          <a:p>
            <a:fld id="{B0D5A9A6-B89F-4EA0-AC06-CD245DF48C16}" type="slidenum">
              <a:rPr lang="en-US" smtClean="0"/>
              <a:pPr/>
              <a:t>70</a:t>
            </a:fld>
            <a:endParaRPr lang="en-US"/>
          </a:p>
        </p:txBody>
      </p:sp>
    </p:spTree>
    <p:extLst>
      <p:ext uri="{BB962C8B-B14F-4D97-AF65-F5344CB8AC3E}">
        <p14:creationId xmlns:p14="http://schemas.microsoft.com/office/powerpoint/2010/main" val="409040342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8F7F12-B6C4-4745-B49E-6EA9CF58748F}"/>
              </a:ext>
            </a:extLst>
          </p:cNvPr>
          <p:cNvSpPr>
            <a:spLocks noGrp="1"/>
          </p:cNvSpPr>
          <p:nvPr>
            <p:ph type="title"/>
          </p:nvPr>
        </p:nvSpPr>
        <p:spPr>
          <a:xfrm>
            <a:off x="457200" y="274638"/>
            <a:ext cx="8229600" cy="715962"/>
          </a:xfrm>
        </p:spPr>
        <p:txBody>
          <a:bodyPr>
            <a:normAutofit fontScale="90000"/>
          </a:bodyPr>
          <a:lstStyle/>
          <a:p>
            <a:r>
              <a:rPr lang="en-US" dirty="0"/>
              <a:t>example</a:t>
            </a:r>
          </a:p>
        </p:txBody>
      </p:sp>
      <p:sp>
        <p:nvSpPr>
          <p:cNvPr id="3" name="Content Placeholder 2">
            <a:extLst>
              <a:ext uri="{FF2B5EF4-FFF2-40B4-BE49-F238E27FC236}">
                <a16:creationId xmlns:a16="http://schemas.microsoft.com/office/drawing/2014/main" id="{C49011EC-87DD-44CC-A316-86EEFE636EB2}"/>
              </a:ext>
            </a:extLst>
          </p:cNvPr>
          <p:cNvSpPr>
            <a:spLocks noGrp="1"/>
          </p:cNvSpPr>
          <p:nvPr>
            <p:ph idx="1"/>
          </p:nvPr>
        </p:nvSpPr>
        <p:spPr>
          <a:xfrm>
            <a:off x="457200" y="990600"/>
            <a:ext cx="8382000" cy="5592762"/>
          </a:xfrm>
        </p:spPr>
        <p:txBody>
          <a:bodyPr>
            <a:noAutofit/>
          </a:bodyPr>
          <a:lstStyle/>
          <a:p>
            <a:pPr marL="0" indent="0">
              <a:buNone/>
            </a:pPr>
            <a:r>
              <a:rPr lang="en-GB" sz="2000" dirty="0"/>
              <a:t>Consider a digital communication system using Binary Phase Shift Keying (BPSK) and Frequency Shift Keying (FSK) modulation techniques over an Additive White Gaussian Noise (AWGN) channel. The received signal-to-noise ratio (SNR) at the receiver is 20 </a:t>
            </a:r>
            <a:r>
              <a:rPr lang="en-GB" sz="2000" dirty="0" err="1"/>
              <a:t>dB.</a:t>
            </a:r>
            <a:r>
              <a:rPr lang="en-GB" sz="2000" dirty="0"/>
              <a:t> Assume ideal conditions and perfect synchronization.</a:t>
            </a:r>
          </a:p>
          <a:p>
            <a:r>
              <a:rPr lang="en-GB" sz="2000" dirty="0"/>
              <a:t>For BPSK:</a:t>
            </a:r>
          </a:p>
          <a:p>
            <a:pPr lvl="1"/>
            <a:r>
              <a:rPr lang="en-GB" sz="2000" dirty="0"/>
              <a:t>Find the probability of error (bit error rate) assuming coherent detection.</a:t>
            </a:r>
          </a:p>
          <a:p>
            <a:r>
              <a:rPr lang="en-GB" sz="2000" dirty="0"/>
              <a:t>For FSK:</a:t>
            </a:r>
          </a:p>
          <a:p>
            <a:pPr lvl="1"/>
            <a:r>
              <a:rPr lang="en-GB" sz="2000" dirty="0"/>
              <a:t>Assuming two equally spaced frequencies with equal power and ideal non-coherent detection, find the probability of error (bit error rate).</a:t>
            </a:r>
          </a:p>
          <a:p>
            <a:r>
              <a:rPr lang="en-GB" sz="2000" dirty="0"/>
              <a:t>Given:</a:t>
            </a:r>
          </a:p>
          <a:p>
            <a:r>
              <a:rPr lang="en-GB" sz="2000" dirty="0"/>
              <a:t>SNR = 20 dB</a:t>
            </a:r>
          </a:p>
          <a:p>
            <a:r>
              <a:rPr lang="en-GB" sz="2000" dirty="0"/>
              <a:t>BPSK modulation</a:t>
            </a:r>
          </a:p>
          <a:p>
            <a:r>
              <a:rPr lang="en-GB" sz="2000" dirty="0"/>
              <a:t>FSK modulation with two equally spaced frequencies</a:t>
            </a:r>
          </a:p>
          <a:p>
            <a:r>
              <a:rPr lang="en-GB" sz="2000" dirty="0"/>
              <a:t>AWGN channel</a:t>
            </a:r>
          </a:p>
          <a:p>
            <a:r>
              <a:rPr lang="en-GB" sz="2000" dirty="0"/>
              <a:t/>
            </a:r>
            <a:br>
              <a:rPr lang="en-GB" sz="2000" dirty="0"/>
            </a:br>
            <a:endParaRPr lang="en-US" sz="2000" dirty="0"/>
          </a:p>
        </p:txBody>
      </p:sp>
      <p:sp>
        <p:nvSpPr>
          <p:cNvPr id="4" name="Slide Number Placeholder 3">
            <a:extLst>
              <a:ext uri="{FF2B5EF4-FFF2-40B4-BE49-F238E27FC236}">
                <a16:creationId xmlns:a16="http://schemas.microsoft.com/office/drawing/2014/main" id="{496F8BAC-4DDC-4D5B-B1B0-C7ACF2AA787C}"/>
              </a:ext>
            </a:extLst>
          </p:cNvPr>
          <p:cNvSpPr>
            <a:spLocks noGrp="1"/>
          </p:cNvSpPr>
          <p:nvPr>
            <p:ph type="sldNum" sz="quarter" idx="12"/>
          </p:nvPr>
        </p:nvSpPr>
        <p:spPr/>
        <p:txBody>
          <a:bodyPr/>
          <a:lstStyle/>
          <a:p>
            <a:fld id="{B0D5A9A6-B89F-4EA0-AC06-CD245DF48C16}" type="slidenum">
              <a:rPr lang="en-US" smtClean="0"/>
              <a:pPr/>
              <a:t>71</a:t>
            </a:fld>
            <a:endParaRPr lang="en-US"/>
          </a:p>
        </p:txBody>
      </p:sp>
    </p:spTree>
    <p:extLst>
      <p:ext uri="{BB962C8B-B14F-4D97-AF65-F5344CB8AC3E}">
        <p14:creationId xmlns:p14="http://schemas.microsoft.com/office/powerpoint/2010/main" val="84596667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1DDD48-DCA8-4FB6-998C-B90F6D478481}"/>
              </a:ext>
            </a:extLst>
          </p:cNvPr>
          <p:cNvSpPr>
            <a:spLocks noGrp="1"/>
          </p:cNvSpPr>
          <p:nvPr>
            <p:ph type="title"/>
          </p:nvPr>
        </p:nvSpPr>
        <p:spPr>
          <a:xfrm>
            <a:off x="457200" y="274638"/>
            <a:ext cx="8229600" cy="715962"/>
          </a:xfrm>
        </p:spPr>
        <p:txBody>
          <a:bodyPr>
            <a:normAutofit fontScale="90000"/>
          </a:bodyPr>
          <a:lstStyle/>
          <a:p>
            <a:r>
              <a:rPr lang="en-US" dirty="0"/>
              <a:t>Solution </a:t>
            </a:r>
            <a:r>
              <a:rPr lang="en-US" dirty="0">
                <a:solidFill>
                  <a:srgbClr val="FF0000"/>
                </a:solidFill>
                <a:effectLst>
                  <a:outerShdw blurRad="38100" dist="38100" dir="2700000" algn="tl">
                    <a:srgbClr val="000000">
                      <a:alpha val="43137"/>
                    </a:srgbClr>
                  </a:outerShdw>
                </a:effectLst>
              </a:rPr>
              <a:t>(draft)</a:t>
            </a:r>
          </a:p>
        </p:txBody>
      </p:sp>
      <p:pic>
        <p:nvPicPr>
          <p:cNvPr id="5" name="Content Placeholder 4">
            <a:extLst>
              <a:ext uri="{FF2B5EF4-FFF2-40B4-BE49-F238E27FC236}">
                <a16:creationId xmlns:a16="http://schemas.microsoft.com/office/drawing/2014/main" id="{1CAA8D8B-138B-4A74-B200-F50677179725}"/>
              </a:ext>
            </a:extLst>
          </p:cNvPr>
          <p:cNvPicPr>
            <a:picLocks noGrp="1" noChangeAspect="1"/>
          </p:cNvPicPr>
          <p:nvPr>
            <p:ph idx="1"/>
          </p:nvPr>
        </p:nvPicPr>
        <p:blipFill>
          <a:blip r:embed="rId2"/>
          <a:stretch>
            <a:fillRect/>
          </a:stretch>
        </p:blipFill>
        <p:spPr>
          <a:xfrm>
            <a:off x="381000" y="1295400"/>
            <a:ext cx="8250350" cy="3962400"/>
          </a:xfrm>
          <a:prstGeom prst="rect">
            <a:avLst/>
          </a:prstGeom>
        </p:spPr>
      </p:pic>
      <p:sp>
        <p:nvSpPr>
          <p:cNvPr id="4" name="Slide Number Placeholder 3">
            <a:extLst>
              <a:ext uri="{FF2B5EF4-FFF2-40B4-BE49-F238E27FC236}">
                <a16:creationId xmlns:a16="http://schemas.microsoft.com/office/drawing/2014/main" id="{2AD85088-0A97-48AB-B551-E64C0828F56F}"/>
              </a:ext>
            </a:extLst>
          </p:cNvPr>
          <p:cNvSpPr>
            <a:spLocks noGrp="1"/>
          </p:cNvSpPr>
          <p:nvPr>
            <p:ph type="sldNum" sz="quarter" idx="12"/>
          </p:nvPr>
        </p:nvSpPr>
        <p:spPr/>
        <p:txBody>
          <a:bodyPr/>
          <a:lstStyle/>
          <a:p>
            <a:fld id="{B0D5A9A6-B89F-4EA0-AC06-CD245DF48C16}" type="slidenum">
              <a:rPr lang="en-US" smtClean="0"/>
              <a:pPr/>
              <a:t>72</a:t>
            </a:fld>
            <a:endParaRPr lang="en-US"/>
          </a:p>
        </p:txBody>
      </p:sp>
    </p:spTree>
    <p:extLst>
      <p:ext uri="{BB962C8B-B14F-4D97-AF65-F5344CB8AC3E}">
        <p14:creationId xmlns:p14="http://schemas.microsoft.com/office/powerpoint/2010/main" val="397610951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889FA7FA-31B6-4209-A6C8-4E4EC7B9C858}"/>
              </a:ext>
            </a:extLst>
          </p:cNvPr>
          <p:cNvPicPr>
            <a:picLocks noGrp="1" noChangeAspect="1"/>
          </p:cNvPicPr>
          <p:nvPr>
            <p:ph idx="1"/>
          </p:nvPr>
        </p:nvPicPr>
        <p:blipFill>
          <a:blip r:embed="rId2"/>
          <a:stretch>
            <a:fillRect/>
          </a:stretch>
        </p:blipFill>
        <p:spPr>
          <a:xfrm>
            <a:off x="533400" y="1279742"/>
            <a:ext cx="7620000" cy="4874413"/>
          </a:xfrm>
          <a:prstGeom prst="rect">
            <a:avLst/>
          </a:prstGeom>
        </p:spPr>
      </p:pic>
      <p:sp>
        <p:nvSpPr>
          <p:cNvPr id="4" name="Slide Number Placeholder 3">
            <a:extLst>
              <a:ext uri="{FF2B5EF4-FFF2-40B4-BE49-F238E27FC236}">
                <a16:creationId xmlns:a16="http://schemas.microsoft.com/office/drawing/2014/main" id="{CFDFA7AC-229D-428E-AF63-FAB7A678FFAD}"/>
              </a:ext>
            </a:extLst>
          </p:cNvPr>
          <p:cNvSpPr>
            <a:spLocks noGrp="1"/>
          </p:cNvSpPr>
          <p:nvPr>
            <p:ph type="sldNum" sz="quarter" idx="12"/>
          </p:nvPr>
        </p:nvSpPr>
        <p:spPr/>
        <p:txBody>
          <a:bodyPr/>
          <a:lstStyle/>
          <a:p>
            <a:fld id="{B0D5A9A6-B89F-4EA0-AC06-CD245DF48C16}" type="slidenum">
              <a:rPr lang="en-US" smtClean="0"/>
              <a:pPr/>
              <a:t>73</a:t>
            </a:fld>
            <a:endParaRPr lang="en-US"/>
          </a:p>
        </p:txBody>
      </p:sp>
    </p:spTree>
    <p:extLst>
      <p:ext uri="{BB962C8B-B14F-4D97-AF65-F5344CB8AC3E}">
        <p14:creationId xmlns:p14="http://schemas.microsoft.com/office/powerpoint/2010/main" val="21905945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91078-4512-4B71-BE22-1D02F886572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AFE9BBF-1746-4B2C-B053-100FC5455685}"/>
              </a:ext>
            </a:extLst>
          </p:cNvPr>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400" dirty="0"/>
              <a:t>The End</a:t>
            </a:r>
            <a:endParaRPr lang="en-US" dirty="0"/>
          </a:p>
        </p:txBody>
      </p:sp>
      <p:sp>
        <p:nvSpPr>
          <p:cNvPr id="5" name="Slide Number Placeholder 4">
            <a:extLst>
              <a:ext uri="{FF2B5EF4-FFF2-40B4-BE49-F238E27FC236}">
                <a16:creationId xmlns:a16="http://schemas.microsoft.com/office/drawing/2014/main" id="{1BB6E9A4-C64A-415E-B083-D623D6E49B83}"/>
              </a:ext>
            </a:extLst>
          </p:cNvPr>
          <p:cNvSpPr>
            <a:spLocks noGrp="1"/>
          </p:cNvSpPr>
          <p:nvPr>
            <p:ph type="sldNum" sz="quarter" idx="12"/>
          </p:nvPr>
        </p:nvSpPr>
        <p:spPr/>
        <p:txBody>
          <a:bodyPr/>
          <a:lstStyle/>
          <a:p>
            <a:fld id="{B0D5A9A6-B89F-4EA0-AC06-CD245DF48C16}" type="slidenum">
              <a:rPr lang="en-US" smtClean="0"/>
              <a:pPr/>
              <a:t>74</a:t>
            </a:fld>
            <a:endParaRPr lang="en-US"/>
          </a:p>
        </p:txBody>
      </p:sp>
    </p:spTree>
    <p:extLst>
      <p:ext uri="{BB962C8B-B14F-4D97-AF65-F5344CB8AC3E}">
        <p14:creationId xmlns:p14="http://schemas.microsoft.com/office/powerpoint/2010/main" val="3089099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4"/>
          <p:cNvSpPr txBox="1">
            <a:spLocks noChangeArrowheads="1"/>
          </p:cNvSpPr>
          <p:nvPr/>
        </p:nvSpPr>
        <p:spPr bwMode="auto">
          <a:xfrm>
            <a:off x="228600" y="457200"/>
            <a:ext cx="8849360" cy="5447645"/>
          </a:xfrm>
          <a:prstGeom prst="rect">
            <a:avLst/>
          </a:prstGeom>
          <a:noFill/>
          <a:ln w="9525">
            <a:noFill/>
            <a:miter lim="800000"/>
            <a:headEnd/>
            <a:tailEnd/>
          </a:ln>
        </p:spPr>
        <p:txBody>
          <a:bodyPr wrap="square">
            <a:spAutoFit/>
          </a:bodyPr>
          <a:lstStyle/>
          <a:p>
            <a:pPr rtl="0">
              <a:spcBef>
                <a:spcPct val="50000"/>
              </a:spcBef>
            </a:pPr>
            <a:r>
              <a:rPr lang="en-US" dirty="0">
                <a:latin typeface="Comic Sans MS" pitchFamily="66" charset="0"/>
              </a:rPr>
              <a:t>2-bits are serially input then we have only 1 output. </a:t>
            </a:r>
            <a:r>
              <a:rPr lang="en-US" sz="1200" dirty="0">
                <a:latin typeface="Comic Sans MS" pitchFamily="66" charset="0"/>
              </a:rPr>
              <a:t>(input is twice faster than the input)</a:t>
            </a:r>
            <a:endParaRPr lang="en-US" sz="2000" dirty="0">
              <a:latin typeface="Comic Sans MS" pitchFamily="66" charset="0"/>
            </a:endParaRPr>
          </a:p>
          <a:p>
            <a:pPr rtl="0">
              <a:spcBef>
                <a:spcPct val="50000"/>
              </a:spcBef>
            </a:pPr>
            <a:r>
              <a:rPr lang="en-US" sz="2000" dirty="0">
                <a:latin typeface="Comic Sans MS" pitchFamily="66" charset="0"/>
              </a:rPr>
              <a:t>So, rate of change at the output = half that of the input rate.</a:t>
            </a:r>
          </a:p>
          <a:p>
            <a:pPr rtl="0">
              <a:spcBef>
                <a:spcPct val="50000"/>
              </a:spcBef>
            </a:pPr>
            <a:r>
              <a:rPr lang="en-US" sz="2000" dirty="0">
                <a:latin typeface="Comic Sans MS" pitchFamily="66" charset="0"/>
              </a:rPr>
              <a:t>QPSK               2 - BPSK Combined in parallel.</a:t>
            </a:r>
          </a:p>
          <a:p>
            <a:pPr rtl="0">
              <a:spcBef>
                <a:spcPct val="50000"/>
              </a:spcBef>
            </a:pPr>
            <a:endParaRPr lang="en-US" sz="2000" dirty="0">
              <a:latin typeface="Comic Sans MS" pitchFamily="66" charset="0"/>
            </a:endParaRPr>
          </a:p>
          <a:p>
            <a:pPr rtl="0">
              <a:spcBef>
                <a:spcPct val="50000"/>
              </a:spcBef>
            </a:pPr>
            <a:r>
              <a:rPr lang="en-US" sz="2000" dirty="0">
                <a:latin typeface="Comic Sans MS" pitchFamily="66" charset="0"/>
              </a:rPr>
              <a:t>Possible outputs are </a:t>
            </a:r>
          </a:p>
          <a:p>
            <a:pPr rtl="0">
              <a:spcBef>
                <a:spcPct val="50000"/>
              </a:spcBef>
            </a:pPr>
            <a:endParaRPr lang="en-US" sz="2000" dirty="0">
              <a:latin typeface="Comic Sans MS" pitchFamily="66" charset="0"/>
            </a:endParaRPr>
          </a:p>
          <a:p>
            <a:pPr rtl="0">
              <a:spcBef>
                <a:spcPct val="50000"/>
              </a:spcBef>
            </a:pPr>
            <a:r>
              <a:rPr lang="en-US" sz="2000" dirty="0">
                <a:latin typeface="Comic Sans MS" pitchFamily="66" charset="0"/>
              </a:rPr>
              <a:t> +sin </a:t>
            </a:r>
            <a:r>
              <a:rPr lang="en-US" sz="2000" dirty="0" err="1">
                <a:latin typeface="Comic Sans MS" pitchFamily="66" charset="0"/>
              </a:rPr>
              <a:t>wc</a:t>
            </a:r>
            <a:r>
              <a:rPr lang="en-US" sz="2000" dirty="0">
                <a:latin typeface="Comic Sans MS" pitchFamily="66" charset="0"/>
              </a:rPr>
              <a:t> t + </a:t>
            </a:r>
            <a:r>
              <a:rPr lang="en-US" sz="2000" dirty="0" err="1">
                <a:latin typeface="Comic Sans MS" pitchFamily="66" charset="0"/>
              </a:rPr>
              <a:t>cos</a:t>
            </a:r>
            <a:r>
              <a:rPr lang="en-US" sz="2000" dirty="0">
                <a:latin typeface="Comic Sans MS" pitchFamily="66" charset="0"/>
              </a:rPr>
              <a:t> </a:t>
            </a:r>
            <a:r>
              <a:rPr lang="en-US" sz="2000" dirty="0" err="1">
                <a:latin typeface="Comic Sans MS" pitchFamily="66" charset="0"/>
              </a:rPr>
              <a:t>wc</a:t>
            </a:r>
            <a:r>
              <a:rPr lang="en-US" sz="2000" dirty="0">
                <a:latin typeface="Comic Sans MS" pitchFamily="66" charset="0"/>
              </a:rPr>
              <a:t> t </a:t>
            </a:r>
          </a:p>
          <a:p>
            <a:pPr rtl="0">
              <a:spcBef>
                <a:spcPct val="50000"/>
              </a:spcBef>
            </a:pPr>
            <a:r>
              <a:rPr lang="en-US" sz="2000" dirty="0">
                <a:latin typeface="Comic Sans MS" pitchFamily="66" charset="0"/>
              </a:rPr>
              <a:t> +sin </a:t>
            </a:r>
            <a:r>
              <a:rPr lang="en-US" sz="2000" dirty="0" err="1">
                <a:latin typeface="Comic Sans MS" pitchFamily="66" charset="0"/>
              </a:rPr>
              <a:t>wc</a:t>
            </a:r>
            <a:r>
              <a:rPr lang="en-US" sz="2000" dirty="0">
                <a:latin typeface="Comic Sans MS" pitchFamily="66" charset="0"/>
              </a:rPr>
              <a:t> t - </a:t>
            </a:r>
            <a:r>
              <a:rPr lang="en-US" sz="2000" dirty="0" err="1">
                <a:latin typeface="Comic Sans MS" pitchFamily="66" charset="0"/>
              </a:rPr>
              <a:t>cos</a:t>
            </a:r>
            <a:r>
              <a:rPr lang="en-US" sz="2000" dirty="0">
                <a:latin typeface="Comic Sans MS" pitchFamily="66" charset="0"/>
              </a:rPr>
              <a:t> </a:t>
            </a:r>
            <a:r>
              <a:rPr lang="en-US" sz="2000" dirty="0" err="1">
                <a:latin typeface="Comic Sans MS" pitchFamily="66" charset="0"/>
              </a:rPr>
              <a:t>wc</a:t>
            </a:r>
            <a:r>
              <a:rPr lang="en-US" sz="2000" dirty="0">
                <a:latin typeface="Comic Sans MS" pitchFamily="66" charset="0"/>
              </a:rPr>
              <a:t> t </a:t>
            </a:r>
          </a:p>
          <a:p>
            <a:pPr rtl="0">
              <a:spcBef>
                <a:spcPct val="50000"/>
              </a:spcBef>
            </a:pPr>
            <a:r>
              <a:rPr lang="en-US" sz="2000" dirty="0">
                <a:latin typeface="Comic Sans MS" pitchFamily="66" charset="0"/>
              </a:rPr>
              <a:t> -sin </a:t>
            </a:r>
            <a:r>
              <a:rPr lang="en-US" sz="2000" dirty="0" err="1">
                <a:latin typeface="Comic Sans MS" pitchFamily="66" charset="0"/>
              </a:rPr>
              <a:t>wc</a:t>
            </a:r>
            <a:r>
              <a:rPr lang="en-US" sz="2000" dirty="0">
                <a:latin typeface="Comic Sans MS" pitchFamily="66" charset="0"/>
              </a:rPr>
              <a:t> t + </a:t>
            </a:r>
            <a:r>
              <a:rPr lang="en-US" sz="2000" dirty="0" err="1">
                <a:latin typeface="Comic Sans MS" pitchFamily="66" charset="0"/>
              </a:rPr>
              <a:t>cos</a:t>
            </a:r>
            <a:r>
              <a:rPr lang="en-US" sz="2000" dirty="0">
                <a:latin typeface="Comic Sans MS" pitchFamily="66" charset="0"/>
              </a:rPr>
              <a:t> </a:t>
            </a:r>
            <a:r>
              <a:rPr lang="en-US" sz="2000" dirty="0" err="1">
                <a:latin typeface="Comic Sans MS" pitchFamily="66" charset="0"/>
              </a:rPr>
              <a:t>wc</a:t>
            </a:r>
            <a:r>
              <a:rPr lang="en-US" sz="2000" dirty="0">
                <a:latin typeface="Comic Sans MS" pitchFamily="66" charset="0"/>
              </a:rPr>
              <a:t> t </a:t>
            </a:r>
          </a:p>
          <a:p>
            <a:pPr rtl="0">
              <a:spcBef>
                <a:spcPct val="50000"/>
              </a:spcBef>
            </a:pPr>
            <a:r>
              <a:rPr lang="en-US" sz="2000" dirty="0">
                <a:latin typeface="Comic Sans MS" pitchFamily="66" charset="0"/>
              </a:rPr>
              <a:t> -sin </a:t>
            </a:r>
            <a:r>
              <a:rPr lang="en-US" sz="2000" dirty="0" err="1">
                <a:latin typeface="Comic Sans MS" pitchFamily="66" charset="0"/>
              </a:rPr>
              <a:t>wc</a:t>
            </a:r>
            <a:r>
              <a:rPr lang="en-US" sz="2000" dirty="0">
                <a:latin typeface="Comic Sans MS" pitchFamily="66" charset="0"/>
              </a:rPr>
              <a:t> t - </a:t>
            </a:r>
            <a:r>
              <a:rPr lang="en-US" sz="2000" dirty="0" err="1">
                <a:latin typeface="Comic Sans MS" pitchFamily="66" charset="0"/>
              </a:rPr>
              <a:t>cos</a:t>
            </a:r>
            <a:r>
              <a:rPr lang="en-US" sz="2000" dirty="0">
                <a:latin typeface="Comic Sans MS" pitchFamily="66" charset="0"/>
              </a:rPr>
              <a:t> </a:t>
            </a:r>
            <a:r>
              <a:rPr lang="en-US" sz="2000" dirty="0" err="1">
                <a:latin typeface="Comic Sans MS" pitchFamily="66" charset="0"/>
              </a:rPr>
              <a:t>wc</a:t>
            </a:r>
            <a:r>
              <a:rPr lang="en-US" sz="2000" dirty="0">
                <a:latin typeface="Comic Sans MS" pitchFamily="66" charset="0"/>
              </a:rPr>
              <a:t> t </a:t>
            </a:r>
          </a:p>
          <a:p>
            <a:pPr rtl="0">
              <a:spcBef>
                <a:spcPct val="50000"/>
              </a:spcBef>
            </a:pPr>
            <a:endParaRPr lang="en-US" sz="2000" dirty="0">
              <a:latin typeface="Comic Sans MS" pitchFamily="66" charset="0"/>
            </a:endParaRPr>
          </a:p>
          <a:p>
            <a:pPr rtl="0">
              <a:spcBef>
                <a:spcPct val="50000"/>
              </a:spcBef>
            </a:pPr>
            <a:endParaRPr lang="en-US" sz="2000" dirty="0">
              <a:latin typeface="Comic Sans MS" pitchFamily="66" charset="0"/>
            </a:endParaRPr>
          </a:p>
        </p:txBody>
      </p:sp>
      <p:sp>
        <p:nvSpPr>
          <p:cNvPr id="29699" name="AutoShape 5"/>
          <p:cNvSpPr>
            <a:spLocks noChangeArrowheads="1"/>
          </p:cNvSpPr>
          <p:nvPr/>
        </p:nvSpPr>
        <p:spPr bwMode="auto">
          <a:xfrm>
            <a:off x="1295400" y="1524000"/>
            <a:ext cx="792162" cy="215900"/>
          </a:xfrm>
          <a:prstGeom prst="leftRightArrow">
            <a:avLst>
              <a:gd name="adj1" fmla="val 50000"/>
              <a:gd name="adj2" fmla="val 73382"/>
            </a:avLst>
          </a:prstGeom>
          <a:solidFill>
            <a:srgbClr val="008000"/>
          </a:solidFill>
          <a:ln w="9525">
            <a:solidFill>
              <a:schemeClr val="tx1"/>
            </a:solidFill>
            <a:miter lim="800000"/>
            <a:headEnd/>
            <a:tailEnd/>
          </a:ln>
        </p:spPr>
        <p:txBody>
          <a:bodyPr wrap="none" anchor="ctr"/>
          <a:lstStyle/>
          <a:p>
            <a:endParaRPr lang="en-US"/>
          </a:p>
        </p:txBody>
      </p:sp>
      <p:pic>
        <p:nvPicPr>
          <p:cNvPr id="5" name="Picture 6">
            <a:extLst>
              <a:ext uri="{FF2B5EF4-FFF2-40B4-BE49-F238E27FC236}">
                <a16:creationId xmlns:a16="http://schemas.microsoft.com/office/drawing/2014/main" id="{AC2D5AEA-E526-40F9-9E58-150F47446C57}"/>
              </a:ext>
            </a:extLst>
          </p:cNvPr>
          <p:cNvPicPr>
            <a:picLocks noChangeAspect="1" noChangeArrowheads="1"/>
          </p:cNvPicPr>
          <p:nvPr/>
        </p:nvPicPr>
        <p:blipFill>
          <a:blip r:embed="rId2"/>
          <a:srcRect/>
          <a:stretch>
            <a:fillRect/>
          </a:stretch>
        </p:blipFill>
        <p:spPr bwMode="auto">
          <a:xfrm>
            <a:off x="762000" y="5169672"/>
            <a:ext cx="2133601" cy="1389560"/>
          </a:xfrm>
          <a:prstGeom prst="rect">
            <a:avLst/>
          </a:prstGeom>
          <a:noFill/>
          <a:ln w="9525">
            <a:noFill/>
            <a:miter lim="800000"/>
            <a:headEnd/>
            <a:tailEnd/>
          </a:ln>
        </p:spPr>
      </p:pic>
      <p:pic>
        <p:nvPicPr>
          <p:cNvPr id="7" name="Picture 6">
            <a:extLst>
              <a:ext uri="{FF2B5EF4-FFF2-40B4-BE49-F238E27FC236}">
                <a16:creationId xmlns:a16="http://schemas.microsoft.com/office/drawing/2014/main" id="{BA16937C-E003-437C-B599-C33AEDE61462}"/>
              </a:ext>
            </a:extLst>
          </p:cNvPr>
          <p:cNvPicPr>
            <a:picLocks noChangeAspect="1"/>
          </p:cNvPicPr>
          <p:nvPr/>
        </p:nvPicPr>
        <p:blipFill>
          <a:blip r:embed="rId3"/>
          <a:stretch>
            <a:fillRect/>
          </a:stretch>
        </p:blipFill>
        <p:spPr>
          <a:xfrm>
            <a:off x="2971800" y="1989364"/>
            <a:ext cx="6106160" cy="4031228"/>
          </a:xfrm>
          <a:prstGeom prst="rect">
            <a:avLst/>
          </a:prstGeom>
        </p:spPr>
      </p:pic>
      <p:sp>
        <p:nvSpPr>
          <p:cNvPr id="2" name="Slide Number Placeholder 1">
            <a:extLst>
              <a:ext uri="{FF2B5EF4-FFF2-40B4-BE49-F238E27FC236}">
                <a16:creationId xmlns:a16="http://schemas.microsoft.com/office/drawing/2014/main" id="{537CCCDA-7324-4D4A-B404-C372E277DDAD}"/>
              </a:ext>
            </a:extLst>
          </p:cNvPr>
          <p:cNvSpPr>
            <a:spLocks noGrp="1"/>
          </p:cNvSpPr>
          <p:nvPr>
            <p:ph type="sldNum" sz="quarter" idx="12"/>
          </p:nvPr>
        </p:nvSpPr>
        <p:spPr/>
        <p:txBody>
          <a:bodyPr/>
          <a:lstStyle/>
          <a:p>
            <a:fld id="{B0D5A9A6-B89F-4EA0-AC06-CD245DF48C16}" type="slidenum">
              <a:rPr lang="en-US" smtClean="0"/>
              <a:pPr/>
              <a:t>8</a:t>
            </a:fld>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ext Box 4"/>
          <p:cNvSpPr txBox="1">
            <a:spLocks noChangeArrowheads="1"/>
          </p:cNvSpPr>
          <p:nvPr/>
        </p:nvSpPr>
        <p:spPr bwMode="auto">
          <a:xfrm>
            <a:off x="323850" y="248533"/>
            <a:ext cx="8280400" cy="4555093"/>
          </a:xfrm>
          <a:prstGeom prst="rect">
            <a:avLst/>
          </a:prstGeom>
          <a:noFill/>
          <a:ln w="9525">
            <a:noFill/>
            <a:miter lim="800000"/>
            <a:headEnd/>
            <a:tailEnd/>
          </a:ln>
        </p:spPr>
        <p:txBody>
          <a:bodyPr>
            <a:spAutoFit/>
          </a:bodyPr>
          <a:lstStyle/>
          <a:p>
            <a:pPr rtl="0">
              <a:spcBef>
                <a:spcPct val="50000"/>
              </a:spcBef>
            </a:pPr>
            <a:r>
              <a:rPr lang="en-US" sz="2400" b="1" dirty="0">
                <a:solidFill>
                  <a:srgbClr val="008000"/>
                </a:solidFill>
                <a:latin typeface="Times New Roman" panose="02020603050405020304" pitchFamily="18" charset="0"/>
                <a:cs typeface="Times New Roman" panose="02020603050405020304" pitchFamily="18" charset="0"/>
              </a:rPr>
              <a:t>Example:</a:t>
            </a:r>
          </a:p>
          <a:p>
            <a:pPr rtl="0">
              <a:spcBef>
                <a:spcPct val="50000"/>
              </a:spcBef>
            </a:pPr>
            <a:r>
              <a:rPr lang="en-US" sz="2000" dirty="0"/>
              <a:t>For  the QPSK modulator, construct </a:t>
            </a:r>
            <a:r>
              <a:rPr lang="en-US" sz="2000" u="sng" dirty="0"/>
              <a:t>the truth table</a:t>
            </a:r>
            <a:r>
              <a:rPr lang="en-US" sz="2000" dirty="0"/>
              <a:t>, </a:t>
            </a:r>
            <a:r>
              <a:rPr lang="en-US" sz="2000" u="sng" dirty="0"/>
              <a:t>phasor diagram </a:t>
            </a:r>
            <a:r>
              <a:rPr lang="en-US" sz="2000" dirty="0"/>
              <a:t>and </a:t>
            </a:r>
            <a:r>
              <a:rPr lang="en-US" sz="2000" u="sng" dirty="0"/>
              <a:t>constellation diagram</a:t>
            </a:r>
            <a:r>
              <a:rPr lang="en-US" sz="2000" dirty="0"/>
              <a:t>.</a:t>
            </a:r>
          </a:p>
          <a:p>
            <a:pPr rtl="0">
              <a:spcBef>
                <a:spcPct val="50000"/>
              </a:spcBef>
            </a:pPr>
            <a:r>
              <a:rPr lang="en-US" sz="2400" b="1" u="sng" dirty="0">
                <a:solidFill>
                  <a:srgbClr val="008000"/>
                </a:solidFill>
              </a:rPr>
              <a:t>Solution </a:t>
            </a:r>
            <a:r>
              <a:rPr lang="en-US" sz="2400" dirty="0">
                <a:solidFill>
                  <a:srgbClr val="008000"/>
                </a:solidFill>
              </a:rPr>
              <a:t>: </a:t>
            </a:r>
          </a:p>
          <a:p>
            <a:pPr rtl="0">
              <a:spcBef>
                <a:spcPct val="50000"/>
              </a:spcBef>
            </a:pPr>
            <a:r>
              <a:rPr lang="en-US" sz="2000" dirty="0"/>
              <a:t>For Q=0 , I=0</a:t>
            </a:r>
          </a:p>
          <a:p>
            <a:pPr rtl="0">
              <a:spcBef>
                <a:spcPct val="50000"/>
              </a:spcBef>
            </a:pPr>
            <a:r>
              <a:rPr lang="en-US" sz="2000" dirty="0"/>
              <a:t>I-</a:t>
            </a:r>
            <a:r>
              <a:rPr lang="en-US" sz="2000" dirty="0" err="1"/>
              <a:t>ch</a:t>
            </a:r>
            <a:r>
              <a:rPr lang="en-US" sz="2000" dirty="0"/>
              <a:t> balanced modulator output is    -sin </a:t>
            </a:r>
            <a:r>
              <a:rPr lang="en-US" sz="2000" dirty="0" err="1"/>
              <a:t>wc</a:t>
            </a:r>
            <a:r>
              <a:rPr lang="en-US" sz="2000" dirty="0"/>
              <a:t> t</a:t>
            </a:r>
          </a:p>
          <a:p>
            <a:pPr rtl="0">
              <a:spcBef>
                <a:spcPct val="50000"/>
              </a:spcBef>
            </a:pPr>
            <a:r>
              <a:rPr lang="en-US" sz="2000" dirty="0"/>
              <a:t>Q-</a:t>
            </a:r>
            <a:r>
              <a:rPr lang="en-US" sz="2000" dirty="0" err="1"/>
              <a:t>ch</a:t>
            </a:r>
            <a:r>
              <a:rPr lang="en-US" sz="2000" dirty="0"/>
              <a:t> balanced modulator output is   -</a:t>
            </a:r>
            <a:r>
              <a:rPr lang="en-US" sz="2000" dirty="0" err="1"/>
              <a:t>cos</a:t>
            </a:r>
            <a:r>
              <a:rPr lang="en-US" sz="2000" dirty="0"/>
              <a:t> </a:t>
            </a:r>
            <a:r>
              <a:rPr lang="en-US" sz="2000" dirty="0" err="1"/>
              <a:t>wc</a:t>
            </a:r>
            <a:r>
              <a:rPr lang="en-US" sz="2000" dirty="0"/>
              <a:t> t </a:t>
            </a:r>
          </a:p>
          <a:p>
            <a:pPr rtl="0">
              <a:spcBef>
                <a:spcPct val="50000"/>
              </a:spcBef>
            </a:pPr>
            <a:r>
              <a:rPr lang="en-US" sz="2000" dirty="0"/>
              <a:t>Output of the linear summer is  -</a:t>
            </a:r>
            <a:r>
              <a:rPr lang="en-US" sz="2000" dirty="0" err="1"/>
              <a:t>sinwc</a:t>
            </a:r>
            <a:r>
              <a:rPr lang="en-US" sz="2000" dirty="0"/>
              <a:t> t </a:t>
            </a:r>
            <a:r>
              <a:rPr lang="en-US" sz="2000" dirty="0">
                <a:latin typeface="Arial" charset="0"/>
              </a:rPr>
              <a:t>–</a:t>
            </a:r>
            <a:r>
              <a:rPr lang="en-US" sz="2000" dirty="0"/>
              <a:t> cos </a:t>
            </a:r>
            <a:r>
              <a:rPr lang="en-US" sz="2000" dirty="0" err="1"/>
              <a:t>wc</a:t>
            </a:r>
            <a:r>
              <a:rPr lang="en-US" sz="2000" dirty="0"/>
              <a:t> t </a:t>
            </a:r>
          </a:p>
          <a:p>
            <a:pPr rtl="0">
              <a:spcBef>
                <a:spcPct val="50000"/>
              </a:spcBef>
            </a:pPr>
            <a:r>
              <a:rPr lang="en-US" sz="2000" dirty="0"/>
              <a:t>Out put due to (0,0) is          1+1     tan (-1)  =       2    -135         (Q I = 0 0)</a:t>
            </a:r>
          </a:p>
          <a:p>
            <a:pPr rtl="0">
              <a:spcBef>
                <a:spcPct val="50000"/>
              </a:spcBef>
            </a:pPr>
            <a:r>
              <a:rPr lang="en-US" sz="2000" dirty="0"/>
              <a:t>        = 1.414 sin (</a:t>
            </a:r>
            <a:r>
              <a:rPr lang="en-US" sz="2000" dirty="0" err="1"/>
              <a:t>wc</a:t>
            </a:r>
            <a:r>
              <a:rPr lang="en-US" sz="2000" dirty="0"/>
              <a:t> t </a:t>
            </a:r>
            <a:r>
              <a:rPr lang="en-US" sz="2000" dirty="0">
                <a:latin typeface="Arial" charset="0"/>
              </a:rPr>
              <a:t>–</a:t>
            </a:r>
            <a:r>
              <a:rPr lang="en-US" sz="2000" dirty="0"/>
              <a:t> 135 ) .</a:t>
            </a:r>
          </a:p>
        </p:txBody>
      </p:sp>
      <p:sp>
        <p:nvSpPr>
          <p:cNvPr id="30730" name="Line 12"/>
          <p:cNvSpPr>
            <a:spLocks noChangeShapeType="1"/>
          </p:cNvSpPr>
          <p:nvPr/>
        </p:nvSpPr>
        <p:spPr bwMode="auto">
          <a:xfrm flipH="1">
            <a:off x="5580063" y="3933825"/>
            <a:ext cx="144462" cy="287338"/>
          </a:xfrm>
          <a:prstGeom prst="line">
            <a:avLst/>
          </a:prstGeom>
          <a:noFill/>
          <a:ln w="9525">
            <a:solidFill>
              <a:schemeClr val="tx1"/>
            </a:solidFill>
            <a:round/>
            <a:headEnd/>
            <a:tailEnd/>
          </a:ln>
        </p:spPr>
        <p:txBody>
          <a:bodyPr/>
          <a:lstStyle/>
          <a:p>
            <a:endParaRPr lang="en-US"/>
          </a:p>
        </p:txBody>
      </p:sp>
      <p:sp>
        <p:nvSpPr>
          <p:cNvPr id="30731" name="Line 13"/>
          <p:cNvSpPr>
            <a:spLocks noChangeShapeType="1"/>
          </p:cNvSpPr>
          <p:nvPr/>
        </p:nvSpPr>
        <p:spPr bwMode="auto">
          <a:xfrm>
            <a:off x="5580063" y="4221163"/>
            <a:ext cx="720725" cy="0"/>
          </a:xfrm>
          <a:prstGeom prst="line">
            <a:avLst/>
          </a:prstGeom>
          <a:noFill/>
          <a:ln w="9525">
            <a:solidFill>
              <a:schemeClr val="tx1"/>
            </a:solidFill>
            <a:round/>
            <a:headEnd/>
            <a:tailEnd/>
          </a:ln>
        </p:spPr>
        <p:txBody>
          <a:bodyPr/>
          <a:lstStyle/>
          <a:p>
            <a:endParaRPr lang="en-US"/>
          </a:p>
        </p:txBody>
      </p:sp>
      <p:sp>
        <p:nvSpPr>
          <p:cNvPr id="30732" name="Line 14"/>
          <p:cNvSpPr>
            <a:spLocks noChangeShapeType="1"/>
          </p:cNvSpPr>
          <p:nvPr/>
        </p:nvSpPr>
        <p:spPr bwMode="auto">
          <a:xfrm flipV="1">
            <a:off x="5148263" y="3933825"/>
            <a:ext cx="144462" cy="287338"/>
          </a:xfrm>
          <a:prstGeom prst="line">
            <a:avLst/>
          </a:prstGeom>
          <a:noFill/>
          <a:ln w="9525">
            <a:solidFill>
              <a:schemeClr val="tx1"/>
            </a:solidFill>
            <a:round/>
            <a:headEnd/>
            <a:tailEnd/>
          </a:ln>
        </p:spPr>
        <p:txBody>
          <a:bodyPr/>
          <a:lstStyle/>
          <a:p>
            <a:endParaRPr lang="en-US"/>
          </a:p>
        </p:txBody>
      </p:sp>
      <p:sp>
        <p:nvSpPr>
          <p:cNvPr id="30733" name="Line 15"/>
          <p:cNvSpPr>
            <a:spLocks noChangeShapeType="1"/>
          </p:cNvSpPr>
          <p:nvPr/>
        </p:nvSpPr>
        <p:spPr bwMode="auto">
          <a:xfrm>
            <a:off x="5292725" y="3933825"/>
            <a:ext cx="358775" cy="0"/>
          </a:xfrm>
          <a:prstGeom prst="line">
            <a:avLst/>
          </a:prstGeom>
          <a:noFill/>
          <a:ln w="9525">
            <a:solidFill>
              <a:schemeClr val="tx1"/>
            </a:solidFill>
            <a:round/>
            <a:headEnd/>
            <a:tailEnd/>
          </a:ln>
        </p:spPr>
        <p:txBody>
          <a:bodyPr/>
          <a:lstStyle/>
          <a:p>
            <a:endParaRPr lang="en-US"/>
          </a:p>
        </p:txBody>
      </p:sp>
      <p:sp>
        <p:nvSpPr>
          <p:cNvPr id="30734" name="Line 16"/>
          <p:cNvSpPr>
            <a:spLocks noChangeShapeType="1"/>
          </p:cNvSpPr>
          <p:nvPr/>
        </p:nvSpPr>
        <p:spPr bwMode="auto">
          <a:xfrm flipH="1" flipV="1">
            <a:off x="5075238" y="4075113"/>
            <a:ext cx="73025" cy="146050"/>
          </a:xfrm>
          <a:prstGeom prst="line">
            <a:avLst/>
          </a:prstGeom>
          <a:noFill/>
          <a:ln w="9525">
            <a:solidFill>
              <a:schemeClr val="tx1"/>
            </a:solidFill>
            <a:round/>
            <a:headEnd/>
            <a:tailEnd/>
          </a:ln>
        </p:spPr>
        <p:txBody>
          <a:bodyPr/>
          <a:lstStyle/>
          <a:p>
            <a:endParaRPr lang="en-US"/>
          </a:p>
        </p:txBody>
      </p:sp>
      <p:sp>
        <p:nvSpPr>
          <p:cNvPr id="30735" name="Line 17"/>
          <p:cNvSpPr>
            <a:spLocks noChangeShapeType="1"/>
          </p:cNvSpPr>
          <p:nvPr/>
        </p:nvSpPr>
        <p:spPr bwMode="auto">
          <a:xfrm flipV="1">
            <a:off x="3132138" y="3933825"/>
            <a:ext cx="144462" cy="287338"/>
          </a:xfrm>
          <a:prstGeom prst="line">
            <a:avLst/>
          </a:prstGeom>
          <a:noFill/>
          <a:ln w="9525">
            <a:solidFill>
              <a:schemeClr val="tx1"/>
            </a:solidFill>
            <a:round/>
            <a:headEnd/>
            <a:tailEnd/>
          </a:ln>
        </p:spPr>
        <p:txBody>
          <a:bodyPr/>
          <a:lstStyle/>
          <a:p>
            <a:endParaRPr lang="en-US"/>
          </a:p>
        </p:txBody>
      </p:sp>
      <p:sp>
        <p:nvSpPr>
          <p:cNvPr id="30736" name="Line 18"/>
          <p:cNvSpPr>
            <a:spLocks noChangeShapeType="1"/>
          </p:cNvSpPr>
          <p:nvPr/>
        </p:nvSpPr>
        <p:spPr bwMode="auto">
          <a:xfrm>
            <a:off x="3276600" y="3933825"/>
            <a:ext cx="431800" cy="0"/>
          </a:xfrm>
          <a:prstGeom prst="line">
            <a:avLst/>
          </a:prstGeom>
          <a:noFill/>
          <a:ln w="9525">
            <a:solidFill>
              <a:schemeClr val="tx1"/>
            </a:solidFill>
            <a:round/>
            <a:headEnd/>
            <a:tailEnd/>
          </a:ln>
        </p:spPr>
        <p:txBody>
          <a:bodyPr/>
          <a:lstStyle/>
          <a:p>
            <a:endParaRPr lang="en-US"/>
          </a:p>
        </p:txBody>
      </p:sp>
      <p:sp>
        <p:nvSpPr>
          <p:cNvPr id="30737" name="Line 19"/>
          <p:cNvSpPr>
            <a:spLocks noChangeShapeType="1"/>
          </p:cNvSpPr>
          <p:nvPr/>
        </p:nvSpPr>
        <p:spPr bwMode="auto">
          <a:xfrm flipH="1" flipV="1">
            <a:off x="3059113" y="4076700"/>
            <a:ext cx="73025" cy="144463"/>
          </a:xfrm>
          <a:prstGeom prst="line">
            <a:avLst/>
          </a:prstGeom>
          <a:noFill/>
          <a:ln w="9525">
            <a:solidFill>
              <a:schemeClr val="tx1"/>
            </a:solidFill>
            <a:round/>
            <a:headEnd/>
            <a:tailEnd/>
          </a:ln>
        </p:spPr>
        <p:txBody>
          <a:bodyPr/>
          <a:lstStyle/>
          <a:p>
            <a:endParaRPr lang="en-US"/>
          </a:p>
        </p:txBody>
      </p:sp>
      <p:sp>
        <p:nvSpPr>
          <p:cNvPr id="30739" name="Text Box 21"/>
          <p:cNvSpPr txBox="1">
            <a:spLocks noChangeArrowheads="1"/>
          </p:cNvSpPr>
          <p:nvPr/>
        </p:nvSpPr>
        <p:spPr bwMode="auto">
          <a:xfrm>
            <a:off x="4067175" y="3860800"/>
            <a:ext cx="647700" cy="274638"/>
          </a:xfrm>
          <a:prstGeom prst="rect">
            <a:avLst/>
          </a:prstGeom>
          <a:noFill/>
          <a:ln w="9525">
            <a:noFill/>
            <a:miter lim="800000"/>
            <a:headEnd/>
            <a:tailEnd/>
          </a:ln>
        </p:spPr>
        <p:txBody>
          <a:bodyPr>
            <a:spAutoFit/>
          </a:bodyPr>
          <a:lstStyle/>
          <a:p>
            <a:pPr>
              <a:spcBef>
                <a:spcPct val="50000"/>
              </a:spcBef>
            </a:pPr>
            <a:r>
              <a:rPr lang="en-US" sz="1200" b="1"/>
              <a:t>-1</a:t>
            </a:r>
          </a:p>
        </p:txBody>
      </p:sp>
      <p:sp>
        <p:nvSpPr>
          <p:cNvPr id="30740" name="Line 22"/>
          <p:cNvSpPr>
            <a:spLocks noChangeShapeType="1"/>
          </p:cNvSpPr>
          <p:nvPr/>
        </p:nvSpPr>
        <p:spPr bwMode="auto">
          <a:xfrm flipH="1">
            <a:off x="3851275" y="3933825"/>
            <a:ext cx="144463" cy="287338"/>
          </a:xfrm>
          <a:prstGeom prst="line">
            <a:avLst/>
          </a:prstGeom>
          <a:noFill/>
          <a:ln w="9525">
            <a:solidFill>
              <a:schemeClr val="tx1"/>
            </a:solidFill>
            <a:round/>
            <a:headEnd/>
            <a:tailEnd/>
          </a:ln>
        </p:spPr>
        <p:txBody>
          <a:bodyPr/>
          <a:lstStyle/>
          <a:p>
            <a:endParaRPr lang="en-US"/>
          </a:p>
        </p:txBody>
      </p:sp>
      <p:sp>
        <p:nvSpPr>
          <p:cNvPr id="30741" name="Line 23"/>
          <p:cNvSpPr>
            <a:spLocks noChangeShapeType="1"/>
          </p:cNvSpPr>
          <p:nvPr/>
        </p:nvSpPr>
        <p:spPr bwMode="auto">
          <a:xfrm>
            <a:off x="3851275" y="4221163"/>
            <a:ext cx="1008063" cy="0"/>
          </a:xfrm>
          <a:prstGeom prst="line">
            <a:avLst/>
          </a:prstGeom>
          <a:noFill/>
          <a:ln w="9525">
            <a:solidFill>
              <a:schemeClr val="tx1"/>
            </a:solidFill>
            <a:round/>
            <a:headEnd/>
            <a:tailEnd/>
          </a:ln>
        </p:spPr>
        <p:txBody>
          <a:bodyPr/>
          <a:lstStyle/>
          <a:p>
            <a:endParaRPr lang="en-US"/>
          </a:p>
        </p:txBody>
      </p:sp>
      <p:sp>
        <p:nvSpPr>
          <p:cNvPr id="30749" name="Text Box 31"/>
          <p:cNvSpPr txBox="1">
            <a:spLocks noChangeArrowheads="1"/>
          </p:cNvSpPr>
          <p:nvPr/>
        </p:nvSpPr>
        <p:spPr bwMode="auto">
          <a:xfrm>
            <a:off x="4416949" y="6221100"/>
            <a:ext cx="2592387" cy="395287"/>
          </a:xfrm>
          <a:prstGeom prst="rect">
            <a:avLst/>
          </a:prstGeom>
          <a:noFill/>
          <a:ln w="28575">
            <a:solidFill>
              <a:srgbClr val="0000FF"/>
            </a:solidFill>
            <a:miter lim="800000"/>
            <a:headEnd/>
            <a:tailEnd/>
          </a:ln>
        </p:spPr>
        <p:txBody>
          <a:bodyPr>
            <a:spAutoFit/>
          </a:bodyPr>
          <a:lstStyle/>
          <a:p>
            <a:pPr>
              <a:spcBef>
                <a:spcPct val="50000"/>
              </a:spcBef>
            </a:pPr>
            <a:r>
              <a:rPr lang="en-US" sz="1800"/>
              <a:t>QPSK TRUTH TABLE </a:t>
            </a:r>
          </a:p>
        </p:txBody>
      </p:sp>
      <p:pic>
        <p:nvPicPr>
          <p:cNvPr id="3" name="Picture 2">
            <a:extLst>
              <a:ext uri="{FF2B5EF4-FFF2-40B4-BE49-F238E27FC236}">
                <a16:creationId xmlns:a16="http://schemas.microsoft.com/office/drawing/2014/main" id="{AB3FFC98-C697-4936-8F00-3059F4335409}"/>
              </a:ext>
            </a:extLst>
          </p:cNvPr>
          <p:cNvPicPr>
            <a:picLocks noChangeAspect="1"/>
          </p:cNvPicPr>
          <p:nvPr/>
        </p:nvPicPr>
        <p:blipFill>
          <a:blip r:embed="rId2"/>
          <a:stretch>
            <a:fillRect/>
          </a:stretch>
        </p:blipFill>
        <p:spPr>
          <a:xfrm>
            <a:off x="1875803" y="4864275"/>
            <a:ext cx="2366620" cy="1821600"/>
          </a:xfrm>
          <a:prstGeom prst="rect">
            <a:avLst/>
          </a:prstGeom>
        </p:spPr>
      </p:pic>
      <p:pic>
        <p:nvPicPr>
          <p:cNvPr id="17" name="Picture 16">
            <a:extLst>
              <a:ext uri="{FF2B5EF4-FFF2-40B4-BE49-F238E27FC236}">
                <a16:creationId xmlns:a16="http://schemas.microsoft.com/office/drawing/2014/main" id="{5112B780-1327-46A0-9D4A-DCA4C7EB1906}"/>
              </a:ext>
            </a:extLst>
          </p:cNvPr>
          <p:cNvPicPr>
            <a:picLocks noChangeAspect="1"/>
          </p:cNvPicPr>
          <p:nvPr/>
        </p:nvPicPr>
        <p:blipFill>
          <a:blip r:embed="rId3"/>
          <a:stretch>
            <a:fillRect/>
          </a:stretch>
        </p:blipFill>
        <p:spPr>
          <a:xfrm>
            <a:off x="5425863" y="1371600"/>
            <a:ext cx="3116364" cy="2057394"/>
          </a:xfrm>
          <a:prstGeom prst="rect">
            <a:avLst/>
          </a:prstGeom>
        </p:spPr>
      </p:pic>
      <p:sp>
        <p:nvSpPr>
          <p:cNvPr id="2" name="Rectangle 1">
            <a:extLst>
              <a:ext uri="{FF2B5EF4-FFF2-40B4-BE49-F238E27FC236}">
                <a16:creationId xmlns:a16="http://schemas.microsoft.com/office/drawing/2014/main" id="{C50733A7-7071-4AA4-87DE-ED82FEAFF688}"/>
              </a:ext>
            </a:extLst>
          </p:cNvPr>
          <p:cNvSpPr/>
          <p:nvPr/>
        </p:nvSpPr>
        <p:spPr>
          <a:xfrm rot="18984069">
            <a:off x="520402" y="5479600"/>
            <a:ext cx="1358064" cy="461665"/>
          </a:xfrm>
          <a:prstGeom prst="rect">
            <a:avLst/>
          </a:prstGeom>
        </p:spPr>
        <p:txBody>
          <a:bodyPr wrap="none">
            <a:spAutoFit/>
          </a:bodyPr>
          <a:lstStyle/>
          <a:p>
            <a:pPr>
              <a:spcBef>
                <a:spcPct val="50000"/>
              </a:spcBef>
            </a:pPr>
            <a:r>
              <a:rPr lang="en-US" sz="2400" b="1" dirty="0">
                <a:solidFill>
                  <a:srgbClr val="008000"/>
                </a:solidFill>
              </a:rPr>
              <a:t>Similarly </a:t>
            </a:r>
          </a:p>
        </p:txBody>
      </p:sp>
      <p:sp>
        <p:nvSpPr>
          <p:cNvPr id="4" name="Slide Number Placeholder 3">
            <a:extLst>
              <a:ext uri="{FF2B5EF4-FFF2-40B4-BE49-F238E27FC236}">
                <a16:creationId xmlns:a16="http://schemas.microsoft.com/office/drawing/2014/main" id="{758500BC-4168-48A3-B2E3-06ECAC2AE8E4}"/>
              </a:ext>
            </a:extLst>
          </p:cNvPr>
          <p:cNvSpPr>
            <a:spLocks noGrp="1"/>
          </p:cNvSpPr>
          <p:nvPr>
            <p:ph type="sldNum" sz="quarter" idx="12"/>
          </p:nvPr>
        </p:nvSpPr>
        <p:spPr/>
        <p:txBody>
          <a:bodyPr/>
          <a:lstStyle/>
          <a:p>
            <a:fld id="{B0D5A9A6-B89F-4EA0-AC06-CD245DF48C16}" type="slidenum">
              <a:rPr lang="en-US" smtClean="0"/>
              <a:pPr/>
              <a:t>9</a:t>
            </a:fld>
            <a:endParaRPr lang="en-US"/>
          </a:p>
        </p:txBody>
      </p:sp>
    </p:spTree>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ملتقى">
  <a:themeElements>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fontScheme name="ملتقى">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ملتقى">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2.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3.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ppt/theme/themeOverride4.xml><?xml version="1.0" encoding="utf-8"?>
<a:themeOverride xmlns:a="http://schemas.openxmlformats.org/drawingml/2006/main">
  <a:clrScheme name="ألوان متوسطة">
    <a:dk1>
      <a:sysClr val="windowText" lastClr="000000"/>
    </a:dk1>
    <a:lt1>
      <a:sysClr val="window" lastClr="FFFFFF"/>
    </a:lt1>
    <a:dk2>
      <a:srgbClr val="775F55"/>
    </a:dk2>
    <a:lt2>
      <a:srgbClr val="EBDDC3"/>
    </a:lt2>
    <a:accent1>
      <a:srgbClr val="94B6D2"/>
    </a:accent1>
    <a:accent2>
      <a:srgbClr val="DD8047"/>
    </a:accent2>
    <a:accent3>
      <a:srgbClr val="A5AB81"/>
    </a:accent3>
    <a:accent4>
      <a:srgbClr val="D8B25C"/>
    </a:accent4>
    <a:accent5>
      <a:srgbClr val="7BA79D"/>
    </a:accent5>
    <a:accent6>
      <a:srgbClr val="968C8C"/>
    </a:accent6>
    <a:hlink>
      <a:srgbClr val="F7B615"/>
    </a:hlink>
    <a:folHlink>
      <a:srgbClr val="704404"/>
    </a:folHlink>
  </a:clrScheme>
</a:themeOverride>
</file>

<file path=docProps/app.xml><?xml version="1.0" encoding="utf-8"?>
<Properties xmlns="http://schemas.openxmlformats.org/officeDocument/2006/extended-properties" xmlns:vt="http://schemas.openxmlformats.org/officeDocument/2006/docPropsVTypes">
  <TotalTime>2204</TotalTime>
  <Words>4039</Words>
  <Application>Microsoft Office PowerPoint</Application>
  <PresentationFormat>On-screen Show (4:3)</PresentationFormat>
  <Paragraphs>781</Paragraphs>
  <Slides>74</Slides>
  <Notes>5</Notes>
  <HiddenSlides>0</HiddenSlides>
  <MMClips>0</MMClips>
  <ScaleCrop>false</ScaleCrop>
  <HeadingPairs>
    <vt:vector size="8" baseType="variant">
      <vt:variant>
        <vt:lpstr>Fonts Used</vt:lpstr>
      </vt:variant>
      <vt:variant>
        <vt:i4>18</vt:i4>
      </vt:variant>
      <vt:variant>
        <vt:lpstr>Theme</vt:lpstr>
      </vt:variant>
      <vt:variant>
        <vt:i4>2</vt:i4>
      </vt:variant>
      <vt:variant>
        <vt:lpstr>Embedded OLE Servers</vt:lpstr>
      </vt:variant>
      <vt:variant>
        <vt:i4>1</vt:i4>
      </vt:variant>
      <vt:variant>
        <vt:lpstr>Slide Titles</vt:lpstr>
      </vt:variant>
      <vt:variant>
        <vt:i4>74</vt:i4>
      </vt:variant>
    </vt:vector>
  </HeadingPairs>
  <TitlesOfParts>
    <vt:vector size="95" baseType="lpstr">
      <vt:lpstr>Aharoni</vt:lpstr>
      <vt:lpstr>Arabic Typesetting</vt:lpstr>
      <vt:lpstr>Arial</vt:lpstr>
      <vt:lpstr>Bold Italic Art</vt:lpstr>
      <vt:lpstr>Bradley Hand ITC</vt:lpstr>
      <vt:lpstr>Calibri</vt:lpstr>
      <vt:lpstr>Cambria Math</vt:lpstr>
      <vt:lpstr>Castellar</vt:lpstr>
      <vt:lpstr>Comic Sans MS</vt:lpstr>
      <vt:lpstr>Eurostile</vt:lpstr>
      <vt:lpstr>굴림</vt:lpstr>
      <vt:lpstr>Lucida Sans Unicode</vt:lpstr>
      <vt:lpstr>Tahoma</vt:lpstr>
      <vt:lpstr>Times New Roman</vt:lpstr>
      <vt:lpstr>Verdana</vt:lpstr>
      <vt:lpstr>Wingdings</vt:lpstr>
      <vt:lpstr>Wingdings 2</vt:lpstr>
      <vt:lpstr>Wingdings 3</vt:lpstr>
      <vt:lpstr>Office Theme</vt:lpstr>
      <vt:lpstr>ملتقى</vt:lpstr>
      <vt:lpstr>Equation</vt:lpstr>
      <vt:lpstr>Digital Modulation M-ary,… 5</vt:lpstr>
      <vt:lpstr>Quadrature PSK</vt:lpstr>
      <vt:lpstr>PowerPoint Presentation</vt:lpstr>
      <vt:lpstr>PowerPoint Presentation</vt:lpstr>
      <vt:lpstr>PowerPoint Presentation</vt:lpstr>
      <vt:lpstr>example</vt:lpstr>
      <vt:lpstr>PowerPoint Presentation</vt:lpstr>
      <vt:lpstr>PowerPoint Presentation</vt:lpstr>
      <vt:lpstr>PowerPoint Presentation</vt:lpstr>
      <vt:lpstr>Constellation diagram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Band width Consideration of 8-QAM &amp; 16-QAM.  Is it the same as 8-PSK and 16-PSK?</vt:lpstr>
      <vt:lpstr>8-QAM and 16-QAM Tx &amp; Rx</vt:lpstr>
      <vt:lpstr>example</vt:lpstr>
      <vt:lpstr>PowerPoint Presentation</vt:lpstr>
      <vt:lpstr>PowerPoint Presentation</vt:lpstr>
      <vt:lpstr>PowerPoint Presentation</vt:lpstr>
      <vt:lpstr>Bandwidth Efficiency</vt:lpstr>
      <vt:lpstr>Comparison of Modulation Types</vt:lpstr>
      <vt:lpstr>PowerPoint Presentation</vt:lpstr>
      <vt:lpstr>Spectral Efficiencies - Examples</vt:lpstr>
      <vt:lpstr>Bandwidth Efficiency</vt:lpstr>
      <vt:lpstr>PowerPoint Presentation</vt:lpstr>
      <vt:lpstr>Bandwidth efficiency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PSK error performance</vt:lpstr>
      <vt:lpstr>PowerPoint Presentation</vt:lpstr>
      <vt:lpstr>QAM  error performance .</vt:lpstr>
      <vt:lpstr>PowerPoint Presentation</vt:lpstr>
      <vt:lpstr>PowerPoint Presentation</vt:lpstr>
      <vt:lpstr>PowerPoint Presentation</vt:lpstr>
      <vt:lpstr>PowerPoint Presentation</vt:lpstr>
      <vt:lpstr>example</vt:lpstr>
      <vt:lpstr>Solution (draft)</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CompaqMini</dc:creator>
  <cp:lastModifiedBy>Allam</cp:lastModifiedBy>
  <cp:revision>183</cp:revision>
  <dcterms:created xsi:type="dcterms:W3CDTF">2013-03-07T20:07:08Z</dcterms:created>
  <dcterms:modified xsi:type="dcterms:W3CDTF">2024-03-24T08:52:30Z</dcterms:modified>
</cp:coreProperties>
</file>