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2"/>
  </p:notesMasterIdLst>
  <p:handoutMasterIdLst>
    <p:handoutMasterId r:id="rId13"/>
  </p:handoutMasterIdLst>
  <p:sldIdLst>
    <p:sldId id="257" r:id="rId2"/>
    <p:sldId id="409" r:id="rId3"/>
    <p:sldId id="408" r:id="rId4"/>
    <p:sldId id="444" r:id="rId5"/>
    <p:sldId id="299" r:id="rId6"/>
    <p:sldId id="443" r:id="rId7"/>
    <p:sldId id="418" r:id="rId8"/>
    <p:sldId id="423" r:id="rId9"/>
    <p:sldId id="424" r:id="rId10"/>
    <p:sldId id="425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492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7A4BA3-FDD4-4862-85D1-BC52CFDA4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249CA12-C955-494C-B197-F5739D72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209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209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436E-9A7B-4E11-8986-5C861C462182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B91F-0053-4421-B7B4-6E89F36CE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F6EA-D119-4E0D-B368-E1337CEEC99C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B535-C4B8-462F-B5E8-285CE66F1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5CB19-A2FD-45E8-A78F-A4530FC638E3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7350-98F6-43EF-982D-105F100AA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4E2E-173B-4749-94E3-D0E9756403E0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16DC-CF8D-4219-8D0F-57F788DD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429B-E47D-4B8B-8785-F86D16051B3B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74F73-F115-4060-BE47-743A5CC7A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598E7-5148-4021-B448-DB9500DA7B02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092A-4888-4F45-B6D7-6C2DE12B0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624-0F9F-48C0-BAC0-ECC0C89D4966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C7DD-C7A4-4396-9F92-8C7A6DE79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ACD3-967C-46B0-978F-FCFEEDCDE7B9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BBBCB-DCD9-4762-8C0B-C445D01E2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B0190-10A2-4E7D-A382-5AA7F1D5FE29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C1C08-E298-4EA5-BB1D-313EFD805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B4B5-E418-4F73-89BB-AB7C406A37E3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1E4EA-B3EB-43E1-B1F0-5B4B329E8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3A857-2322-42E5-94F9-BFDF59F7148F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935D-1E6E-4266-A6A6-44044A2BC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8883C-6673-4D9D-B4C5-E0FDBDD72803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9648-4BE8-46EF-8484-5BEDEE58A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791A-F093-4645-A4EC-338C2451F73F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BC788-E8C2-4754-ADA9-521898280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7101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127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7101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7102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7104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7106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128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710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107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7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7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FA26D7E-3CE0-432D-BFDF-1FE3C4EBAA63}" type="datetime3">
              <a:rPr lang="en-US" smtClean="0"/>
              <a:pPr>
                <a:defRPr/>
              </a:pPr>
              <a:t>31 January 2013</a:t>
            </a:fld>
            <a:endParaRPr lang="en-US"/>
          </a:p>
        </p:txBody>
      </p:sp>
      <p:sp>
        <p:nvSpPr>
          <p:cNvPr id="17107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17107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8E4AE39-C248-46C5-83FB-D6FBD6F8C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10EE5-D154-402B-AFC5-046E07301B2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6934200" cy="2971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ffectLst/>
                <a:latin typeface="Garamond" pitchFamily="18" charset="0"/>
              </a:rPr>
              <a:t>Introduction to Speech Coding</a:t>
            </a:r>
            <a:br>
              <a:rPr lang="en-US" sz="4000" dirty="0" smtClean="0">
                <a:effectLst/>
                <a:latin typeface="Garamond" pitchFamily="18" charset="0"/>
              </a:rPr>
            </a:br>
            <a:r>
              <a:rPr lang="en-US" sz="4000" dirty="0" smtClean="0">
                <a:effectLst/>
                <a:latin typeface="Garamond" pitchFamily="18" charset="0"/>
              </a:rPr>
              <a:t>What, Why, Where &amp; How</a:t>
            </a:r>
            <a:br>
              <a:rPr lang="en-US" sz="4000" dirty="0" smtClean="0">
                <a:effectLst/>
                <a:latin typeface="Garamond" pitchFamily="18" charset="0"/>
              </a:rPr>
            </a:br>
            <a:r>
              <a:rPr lang="en-US" sz="4000" dirty="0" smtClean="0">
                <a:effectLst/>
                <a:latin typeface="Garamond" pitchFamily="18" charset="0"/>
              </a:rPr>
              <a:t>(First Part)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>
                <a:effectLst/>
              </a:rPr>
              <a:t>By</a:t>
            </a:r>
          </a:p>
          <a:p>
            <a:pPr>
              <a:defRPr/>
            </a:pPr>
            <a:r>
              <a:rPr lang="en-US" sz="2000" dirty="0" smtClean="0">
                <a:effectLst/>
              </a:rPr>
              <a:t>Allam </a:t>
            </a:r>
            <a:r>
              <a:rPr lang="en-US" sz="2000" dirty="0" err="1" smtClean="0">
                <a:effectLst/>
              </a:rPr>
              <a:t>Mousa</a:t>
            </a:r>
            <a:endParaRPr lang="en-US" sz="2000" dirty="0" smtClean="0">
              <a:effectLst/>
            </a:endParaRPr>
          </a:p>
          <a:p>
            <a:pPr>
              <a:defRPr/>
            </a:pPr>
            <a:r>
              <a:rPr lang="en-US" sz="2000" dirty="0" smtClean="0">
                <a:effectLst/>
              </a:rPr>
              <a:t>Department of Telecommunication Engineering</a:t>
            </a:r>
          </a:p>
          <a:p>
            <a:pPr>
              <a:defRPr/>
            </a:pPr>
            <a:r>
              <a:rPr lang="en-US" sz="2000" dirty="0" smtClean="0">
                <a:effectLst/>
              </a:rPr>
              <a:t>An </a:t>
            </a:r>
            <a:r>
              <a:rPr lang="en-US" sz="2000" dirty="0" err="1" smtClean="0">
                <a:effectLst/>
              </a:rPr>
              <a:t>Najah</a:t>
            </a:r>
            <a:r>
              <a:rPr lang="en-US" sz="2000" dirty="0" smtClean="0">
                <a:effectLst/>
              </a:rPr>
              <a:t> 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534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/>
              <a:t>Characteristic of Speech Signals: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3-</a:t>
            </a:r>
            <a:r>
              <a:rPr lang="en-US" sz="2800" b="1" dirty="0" smtClean="0"/>
              <a:t>Power Spectral Function (PSD):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T</a:t>
            </a:r>
            <a:r>
              <a:rPr lang="en-US" sz="2800" dirty="0" smtClean="0">
                <a:cs typeface="Times New Roman" pitchFamily="18" charset="0"/>
              </a:rPr>
              <a:t>he </a:t>
            </a:r>
            <a:r>
              <a:rPr lang="en-US" sz="2800" dirty="0" err="1" smtClean="0">
                <a:cs typeface="Times New Roman" pitchFamily="18" charset="0"/>
              </a:rPr>
              <a:t>nonflat</a:t>
            </a:r>
            <a:r>
              <a:rPr lang="en-US" sz="2800" dirty="0" smtClean="0">
                <a:cs typeface="Times New Roman" pitchFamily="18" charset="0"/>
              </a:rPr>
              <a:t> characteristic of the power spectral density of speech makes it possible to obtain significant compression by coding speech in the frequency domain.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C0477-6F93-4560-AE09-DC69770576F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latin typeface="Garamond" pitchFamily="18" charset="0"/>
              </a:rPr>
              <a:t>Contents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What is speech coding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Types of coding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Practical examples of speech coders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Some properties of speech coders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Quantization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Some speech coder standards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Some Speech 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/>
                <a:latin typeface="Garamond" pitchFamily="18" charset="0"/>
              </a:rPr>
              <a:t>Coding Principles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BA99C-DF1F-4EDF-93B2-225ADFE6ED9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eaLnBrk="1" hangingPunct="1"/>
            <a:r>
              <a:rPr lang="en-US" sz="2800" smtClean="0">
                <a:effectLst/>
                <a:latin typeface="Garamond" pitchFamily="18" charset="0"/>
              </a:rPr>
              <a:t>What is Speech Coding ?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lnSpc>
                <a:spcPct val="180000"/>
              </a:lnSpc>
              <a:defRPr/>
            </a:pPr>
            <a:r>
              <a:rPr lang="en-US" sz="2000" i="1" dirty="0" smtClean="0">
                <a:effectLst/>
                <a:latin typeface="Garamond" pitchFamily="18" charset="0"/>
              </a:rPr>
              <a:t>Speech coding</a:t>
            </a:r>
            <a:r>
              <a:rPr lang="en-US" sz="2000" dirty="0" smtClean="0">
                <a:effectLst/>
                <a:latin typeface="Garamond" pitchFamily="18" charset="0"/>
              </a:rPr>
              <a:t> is concerned with compact digital representations of speech signals for efficient transmission or storage.</a:t>
            </a:r>
          </a:p>
          <a:p>
            <a:pPr eaLnBrk="1" hangingPunct="1">
              <a:lnSpc>
                <a:spcPct val="180000"/>
              </a:lnSpc>
              <a:defRPr/>
            </a:pPr>
            <a:r>
              <a:rPr lang="en-US" sz="2000" dirty="0" smtClean="0">
                <a:effectLst/>
                <a:latin typeface="Garamond" pitchFamily="18" charset="0"/>
              </a:rPr>
              <a:t>The objective is to represent a signal with a minimum number of bits while maintaining perceptual quality.</a:t>
            </a:r>
          </a:p>
          <a:p>
            <a:pPr eaLnBrk="1" hangingPunct="1">
              <a:lnSpc>
                <a:spcPct val="180000"/>
              </a:lnSpc>
              <a:defRPr/>
            </a:pPr>
            <a:r>
              <a:rPr lang="en-US" sz="2000" dirty="0" smtClean="0">
                <a:effectLst/>
                <a:latin typeface="Garamond" pitchFamily="18" charset="0"/>
              </a:rPr>
              <a:t>Current applications for speech and audio coding algorithms include cellular and personal communications networks (PCNs), teleconferencing, multi-media systems, and secure communications.</a:t>
            </a:r>
          </a:p>
          <a:p>
            <a:pPr eaLnBrk="1" hangingPunct="1">
              <a:defRPr/>
            </a:pPr>
            <a:endParaRPr lang="en-US" sz="18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n-US" sz="1800" dirty="0" smtClean="0">
                <a:effectLst/>
                <a:cs typeface="Times New Roman" pitchFamily="18" charset="0"/>
              </a:rPr>
              <a:t>speech coding systems is to transmit speech with the highest possible  quality using the least possible channel capacity.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en-US" sz="1800" dirty="0" smtClean="0">
                <a:effectLst/>
                <a:cs typeface="Times New Roman" pitchFamily="18" charset="0"/>
              </a:rPr>
              <a:t>To save bandwidth in telecoms applications and to reduce memory storage requirements.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Why Speech Coding?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speech coding systems is to transmit speech with the highest possible  quality using the least possible channel capacity. </a:t>
            </a:r>
          </a:p>
          <a:p>
            <a:pPr algn="l" rtl="0" eaLnBrk="1" hangingPunct="1"/>
            <a:r>
              <a:rPr lang="en-US" smtClean="0">
                <a:latin typeface="Arial" pitchFamily="34" charset="0"/>
                <a:cs typeface="Times New Roman" pitchFamily="18" charset="0"/>
              </a:rPr>
              <a:t>To save bandwidth in telecoms applications and to reduce memory storage requirements.</a:t>
            </a:r>
            <a:endParaRPr lang="en-US" smtClean="0">
              <a:cs typeface="Times New Roman" pitchFamily="18" charset="0"/>
            </a:endParaRP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6FE02-414E-4265-AE40-0443954009E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DB93D-788E-4301-9246-01F53017685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  <a:effectLst/>
                <a:latin typeface="Garamond" pitchFamily="18" charset="0"/>
              </a:rPr>
              <a:t>Applications of Speech Coding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Wire line Telephony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Videoconferencing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Digital Cellular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IP Telephony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Voice Mail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/>
                <a:latin typeface="Garamond" pitchFamily="18" charset="0"/>
              </a:rPr>
              <a:t>Speech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>
                <a:latin typeface="Times" pitchFamily="18" charset="0"/>
              </a:rPr>
              <a:t>World wide growth in communications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>
                <a:latin typeface="Times" pitchFamily="18" charset="0"/>
              </a:rPr>
              <a:t>Need for new multimedia applications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>
                <a:latin typeface="Times" pitchFamily="18" charset="0"/>
              </a:rPr>
              <a:t>Advances in VLSI</a:t>
            </a:r>
            <a:endParaRPr lang="en-US" sz="2000" smtClean="0">
              <a:effectLst/>
              <a:latin typeface="Times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Speech Coding Hierarchy: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type="body" idx="1"/>
          </p:nvPr>
        </p:nvGraphicFramePr>
        <p:xfrm>
          <a:off x="838200" y="1905000"/>
          <a:ext cx="7239000" cy="4859338"/>
        </p:xfrm>
        <a:graphic>
          <a:graphicData uri="http://schemas.openxmlformats.org/presentationml/2006/ole">
            <p:oleObj spid="_x0000_s56322" name="Bitmap Image" r:id="rId3" imgW="6144483" imgH="4123810" progId="PBrush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6FE02-414E-4265-AE40-0443954009E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DEA96-2B5D-4554-852E-D3676874F3E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Standardization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600" smtClean="0">
                <a:latin typeface="Times" pitchFamily="18" charset="0"/>
              </a:rPr>
              <a:t>International Telecommunication Union (ITU)</a:t>
            </a:r>
          </a:p>
          <a:p>
            <a:pPr eaLnBrk="1" hangingPunct="1">
              <a:defRPr/>
            </a:pPr>
            <a:r>
              <a:rPr lang="en-US" sz="2600" smtClean="0">
                <a:latin typeface="Times" pitchFamily="18" charset="0"/>
              </a:rPr>
              <a:t>European Telecommunication Standards Institute (ETSI)</a:t>
            </a:r>
          </a:p>
          <a:p>
            <a:pPr eaLnBrk="1" hangingPunct="1">
              <a:defRPr/>
            </a:pPr>
            <a:r>
              <a:rPr lang="en-US" sz="2600" smtClean="0">
                <a:latin typeface="Times" pitchFamily="18" charset="0"/>
              </a:rPr>
              <a:t>International Standards Organization (ISO)</a:t>
            </a:r>
          </a:p>
          <a:p>
            <a:pPr eaLnBrk="1" hangingPunct="1">
              <a:defRPr/>
            </a:pPr>
            <a:r>
              <a:rPr lang="en-US" sz="2600" smtClean="0">
                <a:latin typeface="Times" pitchFamily="18" charset="0"/>
              </a:rPr>
              <a:t>Telecommunication Industry Association (TIA)</a:t>
            </a:r>
          </a:p>
          <a:p>
            <a:pPr eaLnBrk="1" hangingPunct="1">
              <a:defRPr/>
            </a:pPr>
            <a:r>
              <a:rPr lang="en-US" sz="2600" smtClean="0">
                <a:latin typeface="Times" pitchFamily="18" charset="0"/>
              </a:rPr>
              <a:t>R&amp;D Center for Radio systems (RCR)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39175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/>
              <a:t>  Characteristic of Speech Signals: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1-</a:t>
            </a:r>
            <a:r>
              <a:rPr lang="en-US" b="1" dirty="0" smtClean="0"/>
              <a:t>Probability Density Function(PDF):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Times New Roman" pitchFamily="18" charset="0"/>
              </a:rPr>
              <a:t>   the </a:t>
            </a:r>
            <a:r>
              <a:rPr lang="en-US" dirty="0" err="1" smtClean="0">
                <a:cs typeface="Times New Roman" pitchFamily="18" charset="0"/>
              </a:rPr>
              <a:t>pdf</a:t>
            </a:r>
            <a:r>
              <a:rPr lang="en-US" dirty="0" smtClean="0">
                <a:cs typeface="Times New Roman" pitchFamily="18" charset="0"/>
              </a:rPr>
              <a:t> of speech signal is in general characterized by a very high probability of near zero amplitudes, a significant probability of very high amplitudes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52788" y="2947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86000" y="4648200"/>
          <a:ext cx="4572000" cy="1666875"/>
        </p:xfrm>
        <a:graphic>
          <a:graphicData uri="http://schemas.openxmlformats.org/presentationml/2006/ole">
            <p:oleObj spid="_x0000_s1026" r:id="rId3" imgW="2095500" imgH="762000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9175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/>
              <a:t>  Characteristic of Speech Signals: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2-</a:t>
            </a:r>
            <a:r>
              <a:rPr lang="en-US" b="1" dirty="0" smtClean="0"/>
              <a:t>Autocorrelation Function (ACF):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cs typeface="Times New Roman" pitchFamily="18" charset="0"/>
              </a:rPr>
              <a:t>  The ACF gives a quantitative measure of the closeness or similarity between samples of a speech signal as a function of their time separation.</a:t>
            </a:r>
            <a:r>
              <a:rPr lang="en-US" b="1" dirty="0" smtClean="0"/>
              <a:t> 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71750" y="293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295400" y="4648200"/>
          <a:ext cx="6629400" cy="1625600"/>
        </p:xfrm>
        <a:graphic>
          <a:graphicData uri="http://schemas.openxmlformats.org/presentationml/2006/ole">
            <p:oleObj spid="_x0000_s2050" r:id="rId3" imgW="3209925" imgH="781050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1319</TotalTime>
  <Words>291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Ripple</vt:lpstr>
      <vt:lpstr>Bitmap Image</vt:lpstr>
      <vt:lpstr>Introduction to Speech Coding What, Why, Where &amp; How (First Part)</vt:lpstr>
      <vt:lpstr>Contents</vt:lpstr>
      <vt:lpstr>What is Speech Coding ?</vt:lpstr>
      <vt:lpstr>Why Speech Coding?</vt:lpstr>
      <vt:lpstr>Applications of Speech Coding</vt:lpstr>
      <vt:lpstr>Speech Coding Hierarchy:</vt:lpstr>
      <vt:lpstr>Standardization</vt:lpstr>
      <vt:lpstr>  Characteristic of Speech Signals:</vt:lpstr>
      <vt:lpstr>  Characteristic of Speech Signals:</vt:lpstr>
      <vt:lpstr>Characteristic of Speech Signals:</vt:lpstr>
    </vt:vector>
  </TitlesOfParts>
  <Company>ciit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Coding</dc:title>
  <dc:creator>Arshad</dc:creator>
  <cp:lastModifiedBy>najah</cp:lastModifiedBy>
  <cp:revision>164</cp:revision>
  <dcterms:created xsi:type="dcterms:W3CDTF">2007-06-25T07:39:15Z</dcterms:created>
  <dcterms:modified xsi:type="dcterms:W3CDTF">2013-01-31T21:51:10Z</dcterms:modified>
</cp:coreProperties>
</file>