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59" r:id="rId7"/>
    <p:sldId id="274" r:id="rId8"/>
    <p:sldId id="260" r:id="rId9"/>
    <p:sldId id="273" r:id="rId10"/>
    <p:sldId id="261" r:id="rId11"/>
    <p:sldId id="262" r:id="rId12"/>
    <p:sldId id="263" r:id="rId13"/>
    <p:sldId id="265" r:id="rId14"/>
    <p:sldId id="266" r:id="rId15"/>
    <p:sldId id="267" r:id="rId16"/>
    <p:sldId id="268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4962F-EA81-4D36-8B19-C16DDA780166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9BDA3-0873-4B11-94F7-378CEA49C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POLYTENE CHROMOSOMES &amp; CHROMOSOME PUFFING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Materials: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this experiment, you will dissect out the salivary glands of </a:t>
            </a:r>
          </a:p>
          <a:p>
            <a:r>
              <a:rPr lang="en-US" i="1" dirty="0" smtClean="0"/>
              <a:t>Drosophila </a:t>
            </a:r>
            <a:r>
              <a:rPr lang="en-US" i="1" dirty="0" err="1" smtClean="0"/>
              <a:t>melanogaster</a:t>
            </a:r>
            <a:r>
              <a:rPr lang="en-US" dirty="0" smtClean="0"/>
              <a:t> larvae</a:t>
            </a:r>
            <a:br>
              <a:rPr lang="en-US" dirty="0" smtClean="0"/>
            </a:br>
            <a:r>
              <a:rPr lang="en-US" dirty="0" smtClean="0"/>
              <a:t>0.7% 1N </a:t>
            </a:r>
            <a:r>
              <a:rPr lang="en-US" dirty="0" err="1" smtClean="0"/>
              <a:t>HCl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Dissecting pins </a:t>
            </a:r>
            <a:br>
              <a:rPr lang="en-US" dirty="0" smtClean="0"/>
            </a:br>
            <a:r>
              <a:rPr lang="en-US" dirty="0" smtClean="0"/>
              <a:t>Dissecting microscopes </a:t>
            </a:r>
            <a:br>
              <a:rPr lang="en-US" dirty="0" smtClean="0"/>
            </a:br>
            <a:r>
              <a:rPr lang="en-US" dirty="0" err="1" smtClean="0"/>
              <a:t>Orcein</a:t>
            </a:r>
            <a:r>
              <a:rPr lang="en-US" dirty="0" smtClean="0"/>
              <a:t> stain </a:t>
            </a:r>
            <a:br>
              <a:rPr lang="en-US" dirty="0" smtClean="0"/>
            </a:br>
            <a:r>
              <a:rPr lang="en-US" dirty="0" smtClean="0"/>
              <a:t>Glass slides and cover slips </a:t>
            </a:r>
            <a:br>
              <a:rPr lang="en-US" dirty="0" smtClean="0"/>
            </a:br>
            <a:r>
              <a:rPr lang="en-US" dirty="0" smtClean="0"/>
              <a:t>Petri dishes  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Procedures: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mature </a:t>
            </a:r>
            <a:r>
              <a:rPr lang="en-US" dirty="0" smtClean="0">
                <a:solidFill>
                  <a:srgbClr val="FF0000"/>
                </a:solidFill>
              </a:rPr>
              <a:t>third </a:t>
            </a:r>
            <a:r>
              <a:rPr lang="en-US" dirty="0" err="1" smtClean="0">
                <a:solidFill>
                  <a:srgbClr val="FF0000"/>
                </a:solidFill>
              </a:rPr>
              <a:t>instar</a:t>
            </a:r>
            <a:r>
              <a:rPr lang="en-US" dirty="0" smtClean="0">
                <a:solidFill>
                  <a:srgbClr val="FF0000"/>
                </a:solidFill>
              </a:rPr>
              <a:t> larvae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Adjust your dissecting microscope so it has a dark background or dark field where the light is coming from an angle so you can see the tissues clearly.</a:t>
            </a:r>
          </a:p>
          <a:p>
            <a:pPr>
              <a:buNone/>
            </a:pPr>
            <a:r>
              <a:rPr lang="en-US" dirty="0" smtClean="0"/>
              <a:t>2.  Dissect out the salivary glands in 2-3 drops on </a:t>
            </a:r>
            <a:r>
              <a:rPr lang="en-US" dirty="0" err="1" smtClean="0"/>
              <a:t>NaCl</a:t>
            </a:r>
            <a:r>
              <a:rPr lang="en-US" dirty="0" smtClean="0"/>
              <a:t> .  </a:t>
            </a:r>
            <a:r>
              <a:rPr lang="en-US" b="1" u="sng" dirty="0" smtClean="0"/>
              <a:t>Do not allow the glands to dry.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Place pins near head (region where dark mouth parts are located) and about half way down the body, then pull pins apart.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rospu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5862" y="1524000"/>
            <a:ext cx="5402138" cy="4055205"/>
          </a:xfrm>
        </p:spPr>
      </p:pic>
      <p:sp>
        <p:nvSpPr>
          <p:cNvPr id="3" name="مستطيل 2"/>
          <p:cNvSpPr/>
          <p:nvPr/>
        </p:nvSpPr>
        <p:spPr>
          <a:xfrm>
            <a:off x="1981200" y="1066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/>
            <a:r>
              <a:rPr lang="en-US" dirty="0" smtClean="0"/>
              <a:t>Once you see the salivary glands, dissect away the abdomen.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صورة 4" descr="drospu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81000"/>
            <a:ext cx="4572000" cy="3432048"/>
          </a:xfrm>
          <a:prstGeom prst="rect">
            <a:avLst/>
          </a:prstGeom>
        </p:spPr>
      </p:pic>
      <p:pic>
        <p:nvPicPr>
          <p:cNvPr id="7" name="عنصر نائب للمحتوى 6" descr="saliva0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38200" y="3581399"/>
            <a:ext cx="4084320" cy="3007545"/>
          </a:xfrm>
        </p:spPr>
      </p:pic>
      <p:pic>
        <p:nvPicPr>
          <p:cNvPr id="8" name="صورة 7" descr="salfat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7042" y="2286000"/>
            <a:ext cx="3528110" cy="1752600"/>
          </a:xfrm>
          <a:prstGeom prst="rect">
            <a:avLst/>
          </a:prstGeom>
        </p:spPr>
      </p:pic>
      <p:sp>
        <p:nvSpPr>
          <p:cNvPr id="6" name="مستطيل مستدير الزوايا 5"/>
          <p:cNvSpPr/>
          <p:nvPr/>
        </p:nvSpPr>
        <p:spPr>
          <a:xfrm>
            <a:off x="838200" y="685800"/>
            <a:ext cx="2971800" cy="457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57200" y="2743200"/>
            <a:ext cx="1600200" cy="304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133600" y="3585864"/>
            <a:ext cx="6248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16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http://www.faculty.ucr.edu/~insects/pages/teachingresources/laboratory/roberts/drospull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657600"/>
            <a:ext cx="3333750" cy="2667000"/>
          </a:xfrm>
          <a:prstGeom prst="rect">
            <a:avLst/>
          </a:prstGeom>
          <a:noFill/>
        </p:spPr>
      </p:pic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Be sure to remove the head.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Don't try to remove the fat bodies that are located along the salivary glands. </a:t>
            </a:r>
          </a:p>
          <a:p>
            <a:pPr lvl="0"/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You will see the fatty material under the slide, but it will not interfere with viewing the glands or staining their chromosomes.</a:t>
            </a:r>
          </a:p>
          <a:p>
            <a:pPr lvl="0"/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The mouth parts are very hard and if they are under the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coverslip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, you will not be able to put enough pressure on it to crush them.</a:t>
            </a:r>
          </a:p>
          <a:p>
            <a:pPr lvl="0"/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They are much thicker than the cells of the salivary gland, the cells and their nuclei will not be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splited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.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3.Stain with 2-3 drop of </a:t>
            </a:r>
            <a:r>
              <a:rPr lang="en-US" dirty="0" err="1" smtClean="0"/>
              <a:t>aceto-orcein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4. Replace the slide if its not clean (messed up)</a:t>
            </a:r>
          </a:p>
          <a:p>
            <a:pPr>
              <a:buNone/>
            </a:pPr>
            <a:r>
              <a:rPr lang="en-US" dirty="0" smtClean="0"/>
              <a:t>5. Allow the gland to stand in the stain for 10-15 mint</a:t>
            </a:r>
          </a:p>
          <a:p>
            <a:pPr>
              <a:buNone/>
            </a:pPr>
            <a:r>
              <a:rPr lang="en-US" dirty="0" smtClean="0"/>
              <a:t>6. Put the slide on one paper towels cover with </a:t>
            </a:r>
            <a:r>
              <a:rPr lang="en-US" dirty="0" err="1" smtClean="0"/>
              <a:t>coverslip</a:t>
            </a:r>
            <a:r>
              <a:rPr lang="en-US" dirty="0" smtClean="0"/>
              <a:t> fold the second paper towel and place in the top of </a:t>
            </a:r>
            <a:r>
              <a:rPr lang="en-US" dirty="0" err="1" smtClean="0"/>
              <a:t>coverslip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7. Examine the chromosomes. If you look carefully along the length of each chromosome, you may see puffs, genes that are being transcribed.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70656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9. If you have a copy of the Drosophila chromosome map handy, you can attempt to identify chromosomes 1, 2, 3, and 4.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عنصر نائب للمحتوى 3" descr="polyte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143000"/>
            <a:ext cx="7010400" cy="53819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cmb.ki.se/research/daneholt/br-fig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59055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To stain and identify the </a:t>
            </a:r>
            <a:r>
              <a:rPr lang="en-US" dirty="0" err="1" smtClean="0"/>
              <a:t>polytene</a:t>
            </a:r>
            <a:r>
              <a:rPr lang="en-US" dirty="0" smtClean="0"/>
              <a:t> chromosomes of the salivary glands of </a:t>
            </a:r>
            <a:r>
              <a:rPr lang="en-US" i="1" dirty="0" smtClean="0"/>
              <a:t>Drosophila </a:t>
            </a:r>
            <a:r>
              <a:rPr lang="en-US" i="1" dirty="0" err="1" smtClean="0"/>
              <a:t>melanogaster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identify </a:t>
            </a:r>
            <a:r>
              <a:rPr lang="en-US" dirty="0" smtClean="0"/>
              <a:t>puffing, which is a visual indicator of RNA transcription.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Many larval and some adult tissues of insects in the family </a:t>
            </a:r>
            <a:r>
              <a:rPr lang="en-US" dirty="0" err="1" smtClean="0"/>
              <a:t>Diptera</a:t>
            </a:r>
            <a:r>
              <a:rPr lang="en-US" dirty="0" smtClean="0"/>
              <a:t> are characterized by </a:t>
            </a:r>
            <a:r>
              <a:rPr lang="en-US" dirty="0" smtClean="0">
                <a:solidFill>
                  <a:srgbClr val="FF0000"/>
                </a:solidFill>
              </a:rPr>
              <a:t>nuclei with giant chromosomes. </a:t>
            </a:r>
          </a:p>
          <a:p>
            <a:r>
              <a:rPr lang="en-US" dirty="0" smtClean="0"/>
              <a:t>These chromosomes develop by </a:t>
            </a:r>
            <a:r>
              <a:rPr lang="en-US" dirty="0" smtClean="0">
                <a:solidFill>
                  <a:srgbClr val="FF0000"/>
                </a:solidFill>
              </a:rPr>
              <a:t>multiple replications </a:t>
            </a:r>
            <a:r>
              <a:rPr lang="en-US" dirty="0" smtClean="0"/>
              <a:t>of the chromosomes within each cell during development. </a:t>
            </a:r>
          </a:p>
          <a:p>
            <a:r>
              <a:rPr lang="en-US" dirty="0" smtClean="0"/>
              <a:t>Each nucleus will contain </a:t>
            </a:r>
            <a:r>
              <a:rPr lang="en-US" dirty="0" smtClean="0">
                <a:solidFill>
                  <a:srgbClr val="FF0000"/>
                </a:solidFill>
              </a:rPr>
              <a:t>hundreds of copies of each chromosome. </a:t>
            </a:r>
          </a:p>
          <a:p>
            <a:r>
              <a:rPr lang="en-US" dirty="0" smtClean="0"/>
              <a:t>Cells are considered </a:t>
            </a:r>
            <a:r>
              <a:rPr lang="en-US" dirty="0" err="1" smtClean="0">
                <a:solidFill>
                  <a:srgbClr val="FF0000"/>
                </a:solidFill>
              </a:rPr>
              <a:t>polyploid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if they have </a:t>
            </a:r>
            <a:r>
              <a:rPr lang="en-US" dirty="0" smtClean="0">
                <a:solidFill>
                  <a:srgbClr val="FF0000"/>
                </a:solidFill>
              </a:rPr>
              <a:t>more than two copies of each chromosome.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the chromosomes align perfectly forming large cables of chromosomes they are </a:t>
            </a:r>
            <a:r>
              <a:rPr lang="en-US" dirty="0" err="1" smtClean="0">
                <a:solidFill>
                  <a:srgbClr val="FF0000"/>
                </a:solidFill>
              </a:rPr>
              <a:t>polytene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i="1" dirty="0" smtClean="0"/>
              <a:t>Drosophila </a:t>
            </a:r>
            <a:r>
              <a:rPr lang="en-US" i="1" dirty="0" err="1" smtClean="0"/>
              <a:t>melanogaster</a:t>
            </a:r>
            <a:r>
              <a:rPr lang="en-US" dirty="0" smtClean="0"/>
              <a:t>, chromosomes of the </a:t>
            </a:r>
            <a:r>
              <a:rPr lang="en-US" dirty="0" smtClean="0">
                <a:solidFill>
                  <a:srgbClr val="FF0000"/>
                </a:solidFill>
              </a:rPr>
              <a:t>larval salivary gland contain about 1024 copies of the DNA</a:t>
            </a:r>
            <a:r>
              <a:rPr lang="en-US" dirty="0" smtClean="0"/>
              <a:t>, or ten doublings from the normal 2n condition, of each of the three chromosomes. </a:t>
            </a:r>
          </a:p>
          <a:p>
            <a:r>
              <a:rPr lang="en-US" dirty="0" smtClean="0"/>
              <a:t>Each gene is exactly aligned with its </a:t>
            </a:r>
            <a:r>
              <a:rPr lang="en-US" dirty="0" err="1" smtClean="0"/>
              <a:t>homologs</a:t>
            </a:r>
            <a:r>
              <a:rPr lang="en-US" dirty="0" smtClean="0"/>
              <a:t> on the other 1023 copies.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pattern of </a:t>
            </a:r>
            <a:r>
              <a:rPr lang="en-US" dirty="0" smtClean="0">
                <a:solidFill>
                  <a:srgbClr val="FF0000"/>
                </a:solidFill>
              </a:rPr>
              <a:t>condensed regions (heterochromatin),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transcribed regions (</a:t>
            </a:r>
            <a:r>
              <a:rPr lang="en-US" dirty="0" err="1" smtClean="0">
                <a:solidFill>
                  <a:srgbClr val="FF0000"/>
                </a:solidFill>
              </a:rPr>
              <a:t>euchromatin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gives a series of about </a:t>
            </a:r>
            <a:r>
              <a:rPr lang="en-US" dirty="0" smtClean="0">
                <a:solidFill>
                  <a:srgbClr val="FF0000"/>
                </a:solidFill>
              </a:rPr>
              <a:t>5000 light and dark bands </a:t>
            </a:r>
            <a:r>
              <a:rPr lang="en-US" dirty="0" smtClean="0"/>
              <a:t>when the chromosomes are </a:t>
            </a:r>
            <a:r>
              <a:rPr lang="en-US" dirty="0" smtClean="0">
                <a:solidFill>
                  <a:srgbClr val="FF0000"/>
                </a:solidFill>
              </a:rPr>
              <a:t>stained with </a:t>
            </a:r>
            <a:r>
              <a:rPr lang="en-US" dirty="0" err="1" smtClean="0">
                <a:solidFill>
                  <a:srgbClr val="FF0000"/>
                </a:solidFill>
              </a:rPr>
              <a:t>orcein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Genetic maps relate these bands to their functions. </a:t>
            </a:r>
          </a:p>
          <a:p>
            <a:r>
              <a:rPr lang="en-US" dirty="0" smtClean="0"/>
              <a:t>In general, </a:t>
            </a:r>
            <a:r>
              <a:rPr lang="en-US" dirty="0" smtClean="0">
                <a:solidFill>
                  <a:srgbClr val="FF0000"/>
                </a:solidFill>
              </a:rPr>
              <a:t>the DNA in each band codes for a single function</a:t>
            </a:r>
            <a:r>
              <a:rPr lang="en-US" dirty="0" smtClean="0"/>
              <a:t>, although there are exceptions to this observation.</a:t>
            </a:r>
          </a:p>
          <a:p>
            <a:r>
              <a:rPr lang="en-US" dirty="0" smtClean="0"/>
              <a:t>Drosophila has given us substantial insight into DNA function and gene organization. </a:t>
            </a:r>
          </a:p>
          <a:p>
            <a:r>
              <a:rPr lang="en-US" dirty="0" smtClean="0"/>
              <a:t>In March 2000, the full genome map of </a:t>
            </a:r>
            <a:r>
              <a:rPr lang="en-US" i="1" dirty="0" smtClean="0"/>
              <a:t>D. </a:t>
            </a:r>
            <a:r>
              <a:rPr lang="en-US" i="1" dirty="0" err="1" smtClean="0"/>
              <a:t>melanogaster</a:t>
            </a:r>
            <a:r>
              <a:rPr lang="en-US" dirty="0" smtClean="0"/>
              <a:t> was published in the journal </a:t>
            </a:r>
            <a:r>
              <a:rPr lang="en-US" u="sng" dirty="0" smtClean="0"/>
              <a:t>Science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certain times during development, some bands undergo a </a:t>
            </a:r>
            <a:r>
              <a:rPr lang="en-US" dirty="0" smtClean="0">
                <a:solidFill>
                  <a:srgbClr val="FF0000"/>
                </a:solidFill>
              </a:rPr>
              <a:t>reversible modification to form structures known as "puffs." </a:t>
            </a:r>
          </a:p>
          <a:p>
            <a:r>
              <a:rPr lang="en-US" dirty="0" smtClean="0"/>
              <a:t>Puffs are </a:t>
            </a:r>
            <a:r>
              <a:rPr lang="en-US" dirty="0" smtClean="0">
                <a:solidFill>
                  <a:srgbClr val="FF0000"/>
                </a:solidFill>
              </a:rPr>
              <a:t>localized expansions</a:t>
            </a:r>
            <a:r>
              <a:rPr lang="en-US" dirty="0" smtClean="0"/>
              <a:t> of the </a:t>
            </a:r>
            <a:r>
              <a:rPr lang="en-US" dirty="0" err="1" smtClean="0"/>
              <a:t>polytene</a:t>
            </a:r>
            <a:r>
              <a:rPr lang="en-US" dirty="0" smtClean="0"/>
              <a:t> chromosome structures. </a:t>
            </a:r>
          </a:p>
          <a:p>
            <a:r>
              <a:rPr lang="en-US" dirty="0" smtClean="0"/>
              <a:t>Puffs </a:t>
            </a:r>
            <a:r>
              <a:rPr lang="en-US" dirty="0" smtClean="0">
                <a:solidFill>
                  <a:srgbClr val="FF0000"/>
                </a:solidFill>
              </a:rPr>
              <a:t>are sites of synthesis of RNA </a:t>
            </a:r>
            <a:r>
              <a:rPr lang="en-US" dirty="0" smtClean="0"/>
              <a:t>and result from the </a:t>
            </a:r>
            <a:r>
              <a:rPr lang="en-US" dirty="0" smtClean="0">
                <a:solidFill>
                  <a:srgbClr val="FF0000"/>
                </a:solidFill>
              </a:rPr>
              <a:t>activation of the gene</a:t>
            </a:r>
            <a:r>
              <a:rPr lang="en-US" dirty="0" smtClean="0"/>
              <a:t> (or genes) contained within a particular band.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size of the puff reflects the number of copies of that gene that are being transcribed - </a:t>
            </a:r>
            <a:r>
              <a:rPr lang="en-US" dirty="0" smtClean="0">
                <a:solidFill>
                  <a:srgbClr val="FF0000"/>
                </a:solidFill>
              </a:rPr>
              <a:t>larger puffs have a larger percentage of the 1024 </a:t>
            </a:r>
            <a:r>
              <a:rPr lang="en-US" dirty="0" err="1" smtClean="0">
                <a:solidFill>
                  <a:srgbClr val="FF0000"/>
                </a:solidFill>
              </a:rPr>
              <a:t>chromatids</a:t>
            </a:r>
            <a:r>
              <a:rPr lang="en-US" dirty="0" smtClean="0">
                <a:solidFill>
                  <a:srgbClr val="FF0000"/>
                </a:solidFill>
              </a:rPr>
              <a:t> being simultaneously copied into mRNA. </a:t>
            </a:r>
          </a:p>
          <a:p>
            <a:r>
              <a:rPr lang="en-US" dirty="0" smtClean="0"/>
              <a:t>The specific RNAs are translated into a set of polypeptides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Increased or decreased transcription can also result from a wide </a:t>
            </a:r>
            <a:r>
              <a:rPr lang="en-US" dirty="0" smtClean="0">
                <a:solidFill>
                  <a:srgbClr val="FF0000"/>
                </a:solidFill>
              </a:rPr>
              <a:t>variety of environmental factors including a brief heat shock. </a:t>
            </a:r>
          </a:p>
          <a:p>
            <a:r>
              <a:rPr lang="en-US" dirty="0" smtClean="0"/>
              <a:t>In 1962, heat shock was found to induce a unique set of puffs and the translation of</a:t>
            </a:r>
            <a:r>
              <a:rPr lang="en-US" dirty="0" smtClean="0">
                <a:solidFill>
                  <a:srgbClr val="FF0000"/>
                </a:solidFill>
              </a:rPr>
              <a:t> the heat shock polypeptides or "</a:t>
            </a:r>
            <a:r>
              <a:rPr lang="en-US" dirty="0" err="1" smtClean="0">
                <a:solidFill>
                  <a:srgbClr val="FF0000"/>
                </a:solidFill>
              </a:rPr>
              <a:t>hsp's</a:t>
            </a:r>
            <a:r>
              <a:rPr lang="en-US" dirty="0" smtClean="0">
                <a:solidFill>
                  <a:srgbClr val="FF0000"/>
                </a:solidFill>
              </a:rPr>
              <a:t>". </a:t>
            </a:r>
          </a:p>
          <a:p>
            <a:r>
              <a:rPr lang="en-US" dirty="0" smtClean="0"/>
              <a:t>When Drosophila larvae, or their excised tissues, are subjected to a brief heat shock (for example, 40 min. at 37</a:t>
            </a:r>
            <a:r>
              <a:rPr lang="en-US" baseline="30000" dirty="0" smtClean="0"/>
              <a:t>o </a:t>
            </a:r>
            <a:r>
              <a:rPr lang="en-US" dirty="0" smtClean="0"/>
              <a:t>C, the normal culture temperature being 25</a:t>
            </a:r>
            <a:r>
              <a:rPr lang="en-US" baseline="30000" dirty="0" smtClean="0"/>
              <a:t>o</a:t>
            </a:r>
            <a:r>
              <a:rPr lang="en-US" dirty="0" smtClean="0"/>
              <a:t> C), puffs are induced at a few specific sites.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 induction of the puffs by the heat shock is very rapid; it occurs within </a:t>
            </a:r>
            <a:r>
              <a:rPr lang="en-US" dirty="0" smtClean="0">
                <a:solidFill>
                  <a:srgbClr val="FF0000"/>
                </a:solidFill>
              </a:rPr>
              <a:t>one minute of the temperature increase though the puffs continue to increase in size for some 30 to 40 min </a:t>
            </a:r>
            <a:r>
              <a:rPr lang="en-US" dirty="0" smtClean="0"/>
              <a:t>(at 37</a:t>
            </a:r>
            <a:r>
              <a:rPr lang="en-US" baseline="30000" dirty="0" smtClean="0"/>
              <a:t>o</a:t>
            </a:r>
            <a:r>
              <a:rPr lang="en-US" dirty="0" smtClean="0"/>
              <a:t> C) before regressing. </a:t>
            </a:r>
          </a:p>
          <a:p>
            <a:r>
              <a:rPr lang="en-US" dirty="0" smtClean="0"/>
              <a:t>The maximum sizes of the induced puffs are a function of the </a:t>
            </a:r>
            <a:r>
              <a:rPr lang="en-US" dirty="0" smtClean="0">
                <a:solidFill>
                  <a:srgbClr val="FF0000"/>
                </a:solidFill>
              </a:rPr>
              <a:t>severity of the temperature shock</a:t>
            </a:r>
            <a:r>
              <a:rPr lang="en-US" dirty="0" smtClean="0"/>
              <a:t>, at least until lethal temperatures are met.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795</Words>
  <Application>Microsoft Office PowerPoint</Application>
  <PresentationFormat>On-screen Show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سمة Office</vt:lpstr>
      <vt:lpstr>POLYTENE CHROMOSOMES &amp; CHROMOSOME PUFFING</vt:lpstr>
      <vt:lpstr>Objective: </vt:lpstr>
      <vt:lpstr>Introduction: </vt:lpstr>
      <vt:lpstr>Slide 4</vt:lpstr>
      <vt:lpstr>Slide 5</vt:lpstr>
      <vt:lpstr>Slide 6</vt:lpstr>
      <vt:lpstr>Slide 7</vt:lpstr>
      <vt:lpstr>Slide 8</vt:lpstr>
      <vt:lpstr>Slide 9</vt:lpstr>
      <vt:lpstr>Materials:</vt:lpstr>
      <vt:lpstr>Procedures: </vt:lpstr>
      <vt:lpstr>Slide 12</vt:lpstr>
      <vt:lpstr>Slide 13</vt:lpstr>
      <vt:lpstr>Slide 14</vt:lpstr>
      <vt:lpstr>Slide 15</vt:lpstr>
      <vt:lpstr>9. If you have a copy of the Drosophila chromosome map handy, you can attempt to identify chromosomes 1, 2, 3, and 4.  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POLYTENE CHROMOSOMES &amp; CHROMOSOME</dc:title>
  <dc:creator>Dr.Heba</dc:creator>
  <cp:lastModifiedBy>Dr. Munqez Shtaya</cp:lastModifiedBy>
  <cp:revision>12</cp:revision>
  <dcterms:created xsi:type="dcterms:W3CDTF">2011-04-13T16:41:28Z</dcterms:created>
  <dcterms:modified xsi:type="dcterms:W3CDTF">2013-11-03T11:49:12Z</dcterms:modified>
</cp:coreProperties>
</file>