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36"/>
  </p:notesMasterIdLst>
  <p:sldIdLst>
    <p:sldId id="256" r:id="rId2"/>
    <p:sldId id="257" r:id="rId3"/>
    <p:sldId id="261" r:id="rId4"/>
    <p:sldId id="265" r:id="rId5"/>
    <p:sldId id="267" r:id="rId6"/>
    <p:sldId id="268" r:id="rId7"/>
    <p:sldId id="259" r:id="rId8"/>
    <p:sldId id="283" r:id="rId9"/>
    <p:sldId id="262" r:id="rId10"/>
    <p:sldId id="263" r:id="rId11"/>
    <p:sldId id="264" r:id="rId12"/>
    <p:sldId id="269" r:id="rId13"/>
    <p:sldId id="270" r:id="rId14"/>
    <p:sldId id="271" r:id="rId15"/>
    <p:sldId id="272" r:id="rId16"/>
    <p:sldId id="273" r:id="rId17"/>
    <p:sldId id="274" r:id="rId18"/>
    <p:sldId id="275" r:id="rId19"/>
    <p:sldId id="276" r:id="rId20"/>
    <p:sldId id="277" r:id="rId21"/>
    <p:sldId id="278" r:id="rId22"/>
    <p:sldId id="280" r:id="rId23"/>
    <p:sldId id="282" r:id="rId24"/>
    <p:sldId id="284" r:id="rId25"/>
    <p:sldId id="285" r:id="rId26"/>
    <p:sldId id="293" r:id="rId27"/>
    <p:sldId id="286" r:id="rId28"/>
    <p:sldId id="287" r:id="rId29"/>
    <p:sldId id="288" r:id="rId30"/>
    <p:sldId id="290" r:id="rId31"/>
    <p:sldId id="289" r:id="rId32"/>
    <p:sldId id="291" r:id="rId33"/>
    <p:sldId id="292" r:id="rId34"/>
    <p:sldId id="281" r:id="rId3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8438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24DE511-75C0-4516-B606-94F6C8C0FA7C}" type="datetimeFigureOut">
              <a:rPr lang="ar-SA" smtClean="0"/>
              <a:pPr/>
              <a:t>16/05/1434</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CD54F86-70D0-4D92-A9E2-99ABB2CCCF8B}"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CCD54F86-70D0-4D92-A9E2-99ABB2CCCF8B}" type="slidenum">
              <a:rPr lang="ar-SA" smtClean="0"/>
              <a:pPr/>
              <a:t>9</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16/05/1434</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16/05/1434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16/05/1434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16/05/1434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16/05/1434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16/05/1434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16/05/1434</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pPr/>
              <a:t>16/05/1434</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pPr/>
              <a:t>16/05/1434</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16/05/1434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16/05/1434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8ABB09-4A1D-463E-8065-109CC2B7EFAA}" type="datetimeFigureOut">
              <a:rPr lang="ar-SA" smtClean="0"/>
              <a:pPr/>
              <a:t>16/05/1434</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34F065-1154-456A-91E3-76DE8E75E17B}"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bugs.bio.usyd.edu.au/learning/resources/Mycology/images/Topics/Feeding/Amanita.gi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43608" y="1916832"/>
            <a:ext cx="8100392" cy="1472184"/>
          </a:xfrm>
        </p:spPr>
        <p:txBody>
          <a:bodyPr>
            <a:normAutofit/>
          </a:bodyPr>
          <a:lstStyle/>
          <a:p>
            <a:pPr algn="ctr"/>
            <a:r>
              <a:rPr lang="en-US" sz="4400" b="1" dirty="0" smtClean="0">
                <a:latin typeface="Algerian" pitchFamily="82" charset="0"/>
              </a:rPr>
              <a:t>Primary &amp; secondary metabolites of fungi</a:t>
            </a:r>
            <a:endParaRPr lang="ar-SA" sz="4400" b="1" dirty="0">
              <a:latin typeface="Algerian" pitchFamily="82" charset="0"/>
            </a:endParaRPr>
          </a:p>
        </p:txBody>
      </p:sp>
      <p:sp>
        <p:nvSpPr>
          <p:cNvPr id="3" name="عنوان فرعي 2"/>
          <p:cNvSpPr>
            <a:spLocks noGrp="1"/>
          </p:cNvSpPr>
          <p:nvPr>
            <p:ph type="subTitle" idx="1"/>
          </p:nvPr>
        </p:nvSpPr>
        <p:spPr>
          <a:xfrm>
            <a:off x="1475656" y="3284984"/>
            <a:ext cx="7406640" cy="1752600"/>
          </a:xfrm>
        </p:spPr>
        <p:txBody>
          <a:bodyPr/>
          <a:lstStyle/>
          <a:p>
            <a:endParaRPr lang="ar-S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b="1" dirty="0" smtClean="0">
                <a:effectLst/>
                <a:latin typeface="Times New Roman" pitchFamily="18" charset="0"/>
                <a:cs typeface="Times New Roman" pitchFamily="18" charset="0"/>
              </a:rPr>
              <a:t>Clear reasons exist for studying secondary metabolites</a:t>
            </a:r>
            <a:endParaRPr lang="ar-SA" b="1" dirty="0">
              <a:effectLst/>
              <a:latin typeface="Times New Roman" pitchFamily="18" charset="0"/>
              <a:cs typeface="Times New Roman" pitchFamily="18" charset="0"/>
            </a:endParaRPr>
          </a:p>
        </p:txBody>
      </p:sp>
      <p:sp>
        <p:nvSpPr>
          <p:cNvPr id="3" name="عنصر نائب للمحتوى 2"/>
          <p:cNvSpPr>
            <a:spLocks noGrp="1"/>
          </p:cNvSpPr>
          <p:nvPr>
            <p:ph idx="1"/>
          </p:nvPr>
        </p:nvSpPr>
        <p:spPr>
          <a:xfrm>
            <a:off x="1403648" y="1985392"/>
            <a:ext cx="7498080" cy="4872608"/>
          </a:xfrm>
        </p:spPr>
        <p:txBody>
          <a:bodyPr/>
          <a:lstStyle/>
          <a:p>
            <a:pPr algn="l">
              <a:buNone/>
            </a:pPr>
            <a:r>
              <a:rPr lang="en-US" dirty="0" smtClean="0">
                <a:latin typeface="Times New Roman" pitchFamily="18" charset="0"/>
                <a:cs typeface="Times New Roman" pitchFamily="18" charset="0"/>
              </a:rPr>
              <a:t>Many have been found to have use in industry and medicine.</a:t>
            </a:r>
          </a:p>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 </a:t>
            </a:r>
            <a:endParaRPr lang="ar-SA" dirty="0">
              <a:latin typeface="Times New Roman" pitchFamily="18" charset="0"/>
              <a:cs typeface="Times New Roman" pitchFamily="18" charset="0"/>
            </a:endParaRPr>
          </a:p>
        </p:txBody>
      </p:sp>
      <p:sp>
        <p:nvSpPr>
          <p:cNvPr id="4" name="مستطيل 3"/>
          <p:cNvSpPr/>
          <p:nvPr/>
        </p:nvSpPr>
        <p:spPr>
          <a:xfrm>
            <a:off x="1259632" y="3212976"/>
            <a:ext cx="7632848" cy="1077218"/>
          </a:xfrm>
          <a:prstGeom prst="rect">
            <a:avLst/>
          </a:prstGeom>
        </p:spPr>
        <p:txBody>
          <a:bodyPr wrap="square">
            <a:spAutoFit/>
          </a:bodyPr>
          <a:lstStyle/>
          <a:p>
            <a:r>
              <a:rPr lang="en-US" sz="3200" dirty="0" smtClean="0">
                <a:latin typeface="Times New Roman" pitchFamily="18" charset="0"/>
                <a:cs typeface="Times New Roman" pitchFamily="18" charset="0"/>
              </a:rPr>
              <a:t>Six of the twenty most commonly prescribed medications for humans are of fungal origin. </a:t>
            </a:r>
            <a:endParaRPr lang="ar-SA" sz="3200" dirty="0">
              <a:latin typeface="Times New Roman" pitchFamily="18" charset="0"/>
              <a:cs typeface="Times New Roman" pitchFamily="18" charset="0"/>
            </a:endParaRPr>
          </a:p>
        </p:txBody>
      </p:sp>
      <p:sp>
        <p:nvSpPr>
          <p:cNvPr id="5" name="مستطيل 4"/>
          <p:cNvSpPr/>
          <p:nvPr/>
        </p:nvSpPr>
        <p:spPr>
          <a:xfrm>
            <a:off x="1403648" y="4581128"/>
            <a:ext cx="7272808" cy="1077218"/>
          </a:xfrm>
          <a:prstGeom prst="rect">
            <a:avLst/>
          </a:prstGeom>
        </p:spPr>
        <p:txBody>
          <a:bodyPr wrap="square">
            <a:spAutoFit/>
          </a:bodyPr>
          <a:lstStyle/>
          <a:p>
            <a:pPr algn="l"/>
            <a:r>
              <a:rPr lang="en-US" sz="3200" dirty="0" smtClean="0">
                <a:latin typeface="Times New Roman" pitchFamily="18" charset="0"/>
                <a:cs typeface="Times New Roman" pitchFamily="18" charset="0"/>
              </a:rPr>
              <a:t>Some metabolites are toxic to humans and other animals.</a:t>
            </a:r>
            <a:endParaRPr lang="ar-SA"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b="1" dirty="0" smtClean="0"/>
              <a:t>biosynthetic pathways</a:t>
            </a:r>
            <a:endParaRPr lang="ar-SA" b="1" dirty="0"/>
          </a:p>
        </p:txBody>
      </p:sp>
      <p:sp>
        <p:nvSpPr>
          <p:cNvPr id="3" name="عنصر نائب للمحتوى 2"/>
          <p:cNvSpPr>
            <a:spLocks noGrp="1"/>
          </p:cNvSpPr>
          <p:nvPr>
            <p:ph idx="1"/>
          </p:nvPr>
        </p:nvSpPr>
        <p:spPr/>
        <p:txBody>
          <a:bodyPr/>
          <a:lstStyle/>
          <a:p>
            <a:pPr algn="l">
              <a:buNone/>
            </a:pPr>
            <a:r>
              <a:rPr lang="ar-SA"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1-polyketides pathway</a:t>
            </a:r>
          </a:p>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2- </a:t>
            </a:r>
            <a:r>
              <a:rPr lang="en-US" dirty="0" err="1" smtClean="0">
                <a:latin typeface="Times New Roman" pitchFamily="18" charset="0"/>
                <a:cs typeface="Times New Roman" pitchFamily="18" charset="0"/>
              </a:rPr>
              <a:t>mevalonate</a:t>
            </a:r>
            <a:r>
              <a:rPr lang="en-US" dirty="0" smtClean="0">
                <a:latin typeface="Times New Roman" pitchFamily="18" charset="0"/>
                <a:cs typeface="Times New Roman" pitchFamily="18" charset="0"/>
              </a:rPr>
              <a:t> pathway</a:t>
            </a:r>
          </a:p>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 3- amino acids pathway</a:t>
            </a:r>
            <a:endParaRPr lang="ar-S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l" rtl="0">
              <a:buNone/>
            </a:pPr>
            <a:r>
              <a:rPr lang="en-US" dirty="0" smtClean="0"/>
              <a:t> *  In addition, genes for the synthesis of some important secondary metabolites are found clustered together, and expression of the cluster appears to be induced by one or a few global regulators.</a:t>
            </a:r>
          </a:p>
          <a:p>
            <a:pPr algn="l" rtl="0">
              <a:buNone/>
            </a:pPr>
            <a:r>
              <a:rPr lang="en-US" dirty="0" smtClean="0"/>
              <a:t> </a:t>
            </a:r>
          </a:p>
          <a:p>
            <a:pPr algn="l">
              <a:buNone/>
            </a:pPr>
            <a:r>
              <a:rPr lang="en-US" dirty="0" smtClean="0"/>
              <a:t>*  Some of the 'global regulators' are also       involved with </a:t>
            </a:r>
            <a:r>
              <a:rPr lang="en-US" dirty="0" err="1" smtClean="0"/>
              <a:t>sporulation</a:t>
            </a:r>
            <a:r>
              <a:rPr lang="en-US" dirty="0" smtClean="0"/>
              <a:t> and </a:t>
            </a:r>
            <a:r>
              <a:rPr lang="en-US" dirty="0" err="1" smtClean="0"/>
              <a:t>hyphal</a:t>
            </a:r>
            <a:r>
              <a:rPr lang="en-US" dirty="0" smtClean="0"/>
              <a:t>        elongation.     </a:t>
            </a:r>
            <a:endParaRPr lang="ar-S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rtl="0"/>
            <a:r>
              <a:rPr lang="en-US" dirty="0" smtClean="0"/>
              <a:t> </a:t>
            </a:r>
            <a:br>
              <a:rPr lang="en-US" dirty="0" smtClean="0"/>
            </a:br>
            <a:r>
              <a:rPr lang="en-US" sz="4900" b="1" dirty="0" err="1" smtClean="0">
                <a:effectLst/>
                <a:latin typeface="Times New Roman" pitchFamily="18" charset="0"/>
                <a:cs typeface="Times New Roman" pitchFamily="18" charset="0"/>
              </a:rPr>
              <a:t>Polyketide</a:t>
            </a:r>
            <a:r>
              <a:rPr lang="en-US" sz="4900" b="1" dirty="0" smtClean="0">
                <a:effectLst/>
                <a:latin typeface="Times New Roman" pitchFamily="18" charset="0"/>
                <a:cs typeface="Times New Roman" pitchFamily="18" charset="0"/>
              </a:rPr>
              <a:t> Metabolites</a:t>
            </a:r>
            <a:r>
              <a:rPr lang="en-US" dirty="0" smtClean="0"/>
              <a:t/>
            </a:r>
            <a:br>
              <a:rPr lang="en-US" dirty="0" smtClean="0"/>
            </a:br>
            <a:endParaRPr lang="ar-SA" dirty="0"/>
          </a:p>
        </p:txBody>
      </p:sp>
      <p:sp>
        <p:nvSpPr>
          <p:cNvPr id="3" name="عنصر نائب للمحتوى 2"/>
          <p:cNvSpPr>
            <a:spLocks noGrp="1"/>
          </p:cNvSpPr>
          <p:nvPr>
            <p:ph idx="1"/>
          </p:nvPr>
        </p:nvSpPr>
        <p:spPr/>
        <p:txBody>
          <a:bodyPr/>
          <a:lstStyle/>
          <a:p>
            <a:pPr>
              <a:buNone/>
            </a:pPr>
            <a:endParaRPr lang="ar-SA" dirty="0"/>
          </a:p>
        </p:txBody>
      </p:sp>
      <p:sp>
        <p:nvSpPr>
          <p:cNvPr id="4" name="مستطيل 3"/>
          <p:cNvSpPr/>
          <p:nvPr/>
        </p:nvSpPr>
        <p:spPr>
          <a:xfrm>
            <a:off x="3779912" y="1556792"/>
            <a:ext cx="1800200" cy="432048"/>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solidFill>
              </a:rPr>
              <a:t>Acetate</a:t>
            </a:r>
            <a:endParaRPr lang="ar-SA" dirty="0">
              <a:solidFill>
                <a:schemeClr val="tx1"/>
              </a:solidFill>
            </a:endParaRPr>
          </a:p>
        </p:txBody>
      </p:sp>
      <p:sp>
        <p:nvSpPr>
          <p:cNvPr id="5" name="سهم للأسفل 4"/>
          <p:cNvSpPr/>
          <p:nvPr/>
        </p:nvSpPr>
        <p:spPr>
          <a:xfrm>
            <a:off x="4211960" y="1988840"/>
            <a:ext cx="792088" cy="115212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ح</a:t>
            </a:r>
            <a:endParaRPr lang="ar-SA" dirty="0"/>
          </a:p>
        </p:txBody>
      </p:sp>
      <p:sp>
        <p:nvSpPr>
          <p:cNvPr id="7" name="شكل بيضاوي 6"/>
          <p:cNvSpPr/>
          <p:nvPr/>
        </p:nvSpPr>
        <p:spPr>
          <a:xfrm>
            <a:off x="3635896" y="3140968"/>
            <a:ext cx="2016224" cy="936104"/>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err="1" smtClean="0">
                <a:solidFill>
                  <a:schemeClr val="tx1"/>
                </a:solidFill>
              </a:rPr>
              <a:t>polyketide</a:t>
            </a:r>
            <a:endParaRPr lang="ar-SA" dirty="0">
              <a:solidFill>
                <a:schemeClr val="tx1"/>
              </a:solidFill>
            </a:endParaRPr>
          </a:p>
        </p:txBody>
      </p:sp>
      <p:sp>
        <p:nvSpPr>
          <p:cNvPr id="10" name="سهم منحني إلى اليسار 9"/>
          <p:cNvSpPr/>
          <p:nvPr/>
        </p:nvSpPr>
        <p:spPr>
          <a:xfrm>
            <a:off x="5652120" y="3645024"/>
            <a:ext cx="1512168" cy="1800200"/>
          </a:xfrm>
          <a:prstGeom prst="curved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11" name="مستطيل 10"/>
          <p:cNvSpPr/>
          <p:nvPr/>
        </p:nvSpPr>
        <p:spPr>
          <a:xfrm rot="5400000">
            <a:off x="6789398" y="4019914"/>
            <a:ext cx="1252737" cy="5029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solidFill>
              </a:rPr>
              <a:t>processing</a:t>
            </a:r>
            <a:endParaRPr lang="ar-SA" dirty="0">
              <a:solidFill>
                <a:schemeClr val="tx1"/>
              </a:solidFill>
            </a:endParaRPr>
          </a:p>
        </p:txBody>
      </p:sp>
      <p:sp>
        <p:nvSpPr>
          <p:cNvPr id="12" name="مستطيل 11"/>
          <p:cNvSpPr/>
          <p:nvPr/>
        </p:nvSpPr>
        <p:spPr>
          <a:xfrm>
            <a:off x="1403648" y="4581128"/>
            <a:ext cx="4248472" cy="100811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solidFill>
              </a:rPr>
              <a:t>Staggering no.  Of possible structure  built from the simple primer unit</a:t>
            </a:r>
            <a:r>
              <a:rPr lang="en-US" dirty="0" smtClean="0"/>
              <a:t> </a:t>
            </a:r>
            <a:endParaRPr lang="ar-SA" dirty="0"/>
          </a:p>
        </p:txBody>
      </p:sp>
      <p:sp>
        <p:nvSpPr>
          <p:cNvPr id="13" name="مستطيل 12"/>
          <p:cNvSpPr/>
          <p:nvPr/>
        </p:nvSpPr>
        <p:spPr>
          <a:xfrm>
            <a:off x="6444208" y="5301208"/>
            <a:ext cx="2160240" cy="9361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solidFill>
              </a:rPr>
              <a:t>Cyclisation, lactonisation, </a:t>
            </a:r>
          </a:p>
          <a:p>
            <a:pPr algn="ctr"/>
            <a:r>
              <a:rPr lang="en-US" dirty="0" smtClean="0">
                <a:solidFill>
                  <a:schemeClr val="tx1"/>
                </a:solidFill>
              </a:rPr>
              <a:t>formation of amides</a:t>
            </a:r>
            <a:endParaRPr lang="ar-SA" dirty="0">
              <a:solidFill>
                <a:schemeClr val="tx1"/>
              </a:solidFill>
            </a:endParaRPr>
          </a:p>
        </p:txBody>
      </p:sp>
      <p:sp>
        <p:nvSpPr>
          <p:cNvPr id="14" name="سهم للأسفل 13"/>
          <p:cNvSpPr/>
          <p:nvPr/>
        </p:nvSpPr>
        <p:spPr>
          <a:xfrm>
            <a:off x="7164288" y="4869160"/>
            <a:ext cx="4320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p:cNvSpPr/>
          <p:nvPr/>
        </p:nvSpPr>
        <p:spPr>
          <a:xfrm>
            <a:off x="4860032" y="2132856"/>
            <a:ext cx="1728192" cy="432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000" dirty="0" smtClean="0">
                <a:solidFill>
                  <a:schemeClr val="tx1"/>
                </a:solidFill>
                <a:latin typeface="Times New Roman" pitchFamily="18" charset="0"/>
                <a:cs typeface="Times New Roman" pitchFamily="18" charset="0"/>
              </a:rPr>
              <a:t>polymerization</a:t>
            </a:r>
            <a:r>
              <a:rPr lang="ar-SA" dirty="0" smtClean="0"/>
              <a:t>ح</a:t>
            </a:r>
            <a:endParaRPr lang="ar-S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endParaRPr lang="ar-SA" dirty="0"/>
          </a:p>
        </p:txBody>
      </p:sp>
      <p:sp>
        <p:nvSpPr>
          <p:cNvPr id="4" name="مستطيل 3"/>
          <p:cNvSpPr/>
          <p:nvPr/>
        </p:nvSpPr>
        <p:spPr>
          <a:xfrm>
            <a:off x="4067944" y="2996952"/>
            <a:ext cx="2160240" cy="129614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b="1" dirty="0" err="1" smtClean="0">
                <a:solidFill>
                  <a:schemeClr val="tx1"/>
                </a:solidFill>
                <a:latin typeface="Times New Roman" pitchFamily="18" charset="0"/>
                <a:cs typeface="Times New Roman" pitchFamily="18" charset="0"/>
              </a:rPr>
              <a:t>polyketide</a:t>
            </a:r>
            <a:r>
              <a:rPr lang="en-US" sz="2400" b="1" dirty="0" smtClean="0">
                <a:solidFill>
                  <a:schemeClr val="tx1"/>
                </a:solidFill>
                <a:latin typeface="Times New Roman" pitchFamily="18" charset="0"/>
                <a:cs typeface="Times New Roman" pitchFamily="18" charset="0"/>
              </a:rPr>
              <a:t> secondary metabolites </a:t>
            </a:r>
            <a:endParaRPr lang="ar-SA" sz="2400" b="1" dirty="0">
              <a:solidFill>
                <a:schemeClr val="tx1"/>
              </a:solidFill>
              <a:latin typeface="Times New Roman" pitchFamily="18" charset="0"/>
              <a:cs typeface="Times New Roman" pitchFamily="18" charset="0"/>
            </a:endParaRPr>
          </a:p>
        </p:txBody>
      </p:sp>
      <p:sp>
        <p:nvSpPr>
          <p:cNvPr id="5" name="شكل بيضاوي 4"/>
          <p:cNvSpPr/>
          <p:nvPr/>
        </p:nvSpPr>
        <p:spPr>
          <a:xfrm>
            <a:off x="1835696" y="1700808"/>
            <a:ext cx="1800200" cy="1296144"/>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dirty="0" err="1" smtClean="0">
                <a:solidFill>
                  <a:schemeClr val="tx1"/>
                </a:solidFill>
                <a:latin typeface="Times New Roman" pitchFamily="18" charset="0"/>
                <a:cs typeface="Times New Roman" pitchFamily="18" charset="0"/>
              </a:rPr>
              <a:t>orsellinic</a:t>
            </a:r>
            <a:r>
              <a:rPr lang="en-US" sz="2000" dirty="0" smtClean="0">
                <a:solidFill>
                  <a:schemeClr val="tx1"/>
                </a:solidFill>
                <a:latin typeface="Times New Roman" pitchFamily="18" charset="0"/>
                <a:cs typeface="Times New Roman" pitchFamily="18" charset="0"/>
              </a:rPr>
              <a:t> acid</a:t>
            </a:r>
            <a:endParaRPr lang="ar-SA" sz="2000" dirty="0">
              <a:solidFill>
                <a:schemeClr val="tx1"/>
              </a:solidFill>
              <a:latin typeface="Times New Roman" pitchFamily="18" charset="0"/>
              <a:cs typeface="Times New Roman" pitchFamily="18" charset="0"/>
            </a:endParaRPr>
          </a:p>
        </p:txBody>
      </p:sp>
      <p:sp>
        <p:nvSpPr>
          <p:cNvPr id="6" name="شكل بيضاوي 5"/>
          <p:cNvSpPr/>
          <p:nvPr/>
        </p:nvSpPr>
        <p:spPr>
          <a:xfrm>
            <a:off x="3995936" y="1052736"/>
            <a:ext cx="2160240" cy="1368152"/>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dirty="0" err="1" smtClean="0">
                <a:solidFill>
                  <a:schemeClr val="tx1"/>
                </a:solidFill>
                <a:latin typeface="Times New Roman" pitchFamily="18" charset="0"/>
                <a:cs typeface="Times New Roman" pitchFamily="18" charset="0"/>
              </a:rPr>
              <a:t>tetrahydroxynaphthalene</a:t>
            </a:r>
            <a:r>
              <a:rPr lang="en-US" sz="2000" dirty="0" smtClean="0">
                <a:solidFill>
                  <a:schemeClr val="tx1"/>
                </a:solidFill>
                <a:latin typeface="Times New Roman" pitchFamily="18" charset="0"/>
                <a:cs typeface="Times New Roman" pitchFamily="18" charset="0"/>
              </a:rPr>
              <a:t> </a:t>
            </a:r>
            <a:endParaRPr lang="ar-SA" sz="2000" dirty="0">
              <a:solidFill>
                <a:schemeClr val="tx1"/>
              </a:solidFill>
              <a:latin typeface="Times New Roman" pitchFamily="18" charset="0"/>
              <a:cs typeface="Times New Roman" pitchFamily="18" charset="0"/>
            </a:endParaRPr>
          </a:p>
        </p:txBody>
      </p:sp>
      <p:sp>
        <p:nvSpPr>
          <p:cNvPr id="7" name="شكل بيضاوي 6"/>
          <p:cNvSpPr/>
          <p:nvPr/>
        </p:nvSpPr>
        <p:spPr>
          <a:xfrm>
            <a:off x="1691680" y="4437112"/>
            <a:ext cx="2016224" cy="151216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dirty="0" err="1" smtClean="0">
                <a:solidFill>
                  <a:schemeClr val="tx1"/>
                </a:solidFill>
                <a:latin typeface="Times New Roman" pitchFamily="18" charset="0"/>
                <a:cs typeface="Times New Roman" pitchFamily="18" charset="0"/>
              </a:rPr>
              <a:t>statins</a:t>
            </a:r>
            <a:endParaRPr lang="ar-SA" sz="2000" dirty="0">
              <a:solidFill>
                <a:schemeClr val="tx1"/>
              </a:solidFill>
              <a:latin typeface="Times New Roman" pitchFamily="18" charset="0"/>
              <a:cs typeface="Times New Roman" pitchFamily="18" charset="0"/>
            </a:endParaRPr>
          </a:p>
        </p:txBody>
      </p:sp>
      <p:sp>
        <p:nvSpPr>
          <p:cNvPr id="8" name="شكل بيضاوي 7"/>
          <p:cNvSpPr/>
          <p:nvPr/>
        </p:nvSpPr>
        <p:spPr>
          <a:xfrm>
            <a:off x="4355976" y="4941168"/>
            <a:ext cx="2016224" cy="151216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dirty="0" err="1" smtClean="0">
                <a:solidFill>
                  <a:schemeClr val="tx1"/>
                </a:solidFill>
                <a:latin typeface="Times New Roman" pitchFamily="18" charset="0"/>
                <a:cs typeface="Times New Roman" pitchFamily="18" charset="0"/>
              </a:rPr>
              <a:t>aflatoxins</a:t>
            </a:r>
            <a:endParaRPr lang="ar-SA" sz="2000" dirty="0">
              <a:solidFill>
                <a:schemeClr val="tx1"/>
              </a:solidFill>
              <a:latin typeface="Times New Roman" pitchFamily="18" charset="0"/>
              <a:cs typeface="Times New Roman" pitchFamily="18" charset="0"/>
            </a:endParaRPr>
          </a:p>
        </p:txBody>
      </p:sp>
      <p:sp>
        <p:nvSpPr>
          <p:cNvPr id="9" name="شكل بيضاوي 8"/>
          <p:cNvSpPr/>
          <p:nvPr/>
        </p:nvSpPr>
        <p:spPr>
          <a:xfrm>
            <a:off x="6876256" y="1916832"/>
            <a:ext cx="2016224" cy="1224136"/>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dirty="0" err="1" smtClean="0">
                <a:solidFill>
                  <a:schemeClr val="tx1"/>
                </a:solidFill>
                <a:latin typeface="Times New Roman" pitchFamily="18" charset="0"/>
                <a:cs typeface="Times New Roman" pitchFamily="18" charset="0"/>
              </a:rPr>
              <a:t>-</a:t>
            </a:r>
            <a:r>
              <a:rPr lang="en-US" sz="2000" dirty="0" err="1" smtClean="0">
                <a:solidFill>
                  <a:schemeClr val="tx1"/>
                </a:solidFill>
                <a:latin typeface="Times New Roman" pitchFamily="18" charset="0"/>
                <a:cs typeface="Times New Roman" pitchFamily="18" charset="0"/>
              </a:rPr>
              <a:t>Sterigmato</a:t>
            </a:r>
            <a:endParaRPr lang="en-US" sz="2000" dirty="0" smtClean="0">
              <a:solidFill>
                <a:schemeClr val="tx1"/>
              </a:solidFill>
              <a:latin typeface="Times New Roman" pitchFamily="18" charset="0"/>
              <a:cs typeface="Times New Roman" pitchFamily="18" charset="0"/>
            </a:endParaRPr>
          </a:p>
          <a:p>
            <a:pPr algn="ctr"/>
            <a:r>
              <a:rPr lang="en-US" sz="2000" dirty="0" err="1" smtClean="0">
                <a:solidFill>
                  <a:schemeClr val="tx1"/>
                </a:solidFill>
                <a:latin typeface="Times New Roman" pitchFamily="18" charset="0"/>
                <a:cs typeface="Times New Roman" pitchFamily="18" charset="0"/>
              </a:rPr>
              <a:t>cyctin</a:t>
            </a:r>
            <a:endParaRPr lang="ar-SA" dirty="0">
              <a:solidFill>
                <a:schemeClr val="tx1"/>
              </a:solidFill>
              <a:latin typeface="Times New Roman" pitchFamily="18" charset="0"/>
              <a:cs typeface="Times New Roman" pitchFamily="18" charset="0"/>
            </a:endParaRPr>
          </a:p>
        </p:txBody>
      </p:sp>
      <p:sp>
        <p:nvSpPr>
          <p:cNvPr id="10" name="شكل بيضاوي 9"/>
          <p:cNvSpPr/>
          <p:nvPr/>
        </p:nvSpPr>
        <p:spPr>
          <a:xfrm>
            <a:off x="6948264" y="4077072"/>
            <a:ext cx="1944216" cy="144016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dirty="0" err="1" smtClean="0">
                <a:solidFill>
                  <a:schemeClr val="tx1"/>
                </a:solidFill>
                <a:latin typeface="Times New Roman" pitchFamily="18" charset="0"/>
                <a:cs typeface="Times New Roman" pitchFamily="18" charset="0"/>
              </a:rPr>
              <a:t>fumonisin</a:t>
            </a:r>
            <a:r>
              <a:rPr lang="en-US" sz="2000" dirty="0" smtClean="0">
                <a:solidFill>
                  <a:schemeClr val="tx1"/>
                </a:solidFill>
                <a:latin typeface="Times New Roman" pitchFamily="18" charset="0"/>
                <a:cs typeface="Times New Roman" pitchFamily="18" charset="0"/>
              </a:rPr>
              <a:t> </a:t>
            </a:r>
            <a:endParaRPr lang="ar-SA" sz="2000" dirty="0">
              <a:solidFill>
                <a:schemeClr val="tx1"/>
              </a:solidFill>
              <a:latin typeface="Times New Roman" pitchFamily="18" charset="0"/>
              <a:cs typeface="Times New Roman" pitchFamily="18" charset="0"/>
            </a:endParaRPr>
          </a:p>
        </p:txBody>
      </p:sp>
      <p:sp>
        <p:nvSpPr>
          <p:cNvPr id="11" name="سهم لأعلى 10"/>
          <p:cNvSpPr/>
          <p:nvPr/>
        </p:nvSpPr>
        <p:spPr>
          <a:xfrm>
            <a:off x="4932040" y="2420888"/>
            <a:ext cx="360040" cy="576064"/>
          </a:xfrm>
          <a:prstGeom prst="upArrow">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2" name="سهم لأعلى 11"/>
          <p:cNvSpPr/>
          <p:nvPr/>
        </p:nvSpPr>
        <p:spPr>
          <a:xfrm rot="18855700">
            <a:off x="3555978" y="2591486"/>
            <a:ext cx="388485" cy="745049"/>
          </a:xfrm>
          <a:prstGeom prst="upArrow">
            <a:avLst>
              <a:gd name="adj1" fmla="val 50000"/>
              <a:gd name="adj2" fmla="val 48356"/>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3" name="سهم لأعلى 12"/>
          <p:cNvSpPr/>
          <p:nvPr/>
        </p:nvSpPr>
        <p:spPr>
          <a:xfrm rot="14437808">
            <a:off x="3444026" y="3899197"/>
            <a:ext cx="484632" cy="855183"/>
          </a:xfrm>
          <a:prstGeom prst="upArrow">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4" name="سهم لأعلى 13"/>
          <p:cNvSpPr/>
          <p:nvPr/>
        </p:nvSpPr>
        <p:spPr>
          <a:xfrm rot="10586998">
            <a:off x="5023149" y="4306419"/>
            <a:ext cx="449883" cy="630930"/>
          </a:xfrm>
          <a:prstGeom prst="upArrow">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سهم لأعلى 14"/>
          <p:cNvSpPr/>
          <p:nvPr/>
        </p:nvSpPr>
        <p:spPr>
          <a:xfrm rot="3664321">
            <a:off x="6340997" y="2462043"/>
            <a:ext cx="435987" cy="748005"/>
          </a:xfrm>
          <a:prstGeom prst="upArrow">
            <a:avLst>
              <a:gd name="adj1" fmla="val 50000"/>
              <a:gd name="adj2" fmla="val 50577"/>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6" name="سهم لأعلى 15"/>
          <p:cNvSpPr/>
          <p:nvPr/>
        </p:nvSpPr>
        <p:spPr>
          <a:xfrm rot="7579604">
            <a:off x="6393128" y="3958422"/>
            <a:ext cx="484632" cy="833420"/>
          </a:xfrm>
          <a:prstGeom prst="upArrow">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b="1" dirty="0" err="1" smtClean="0">
                <a:latin typeface="Times New Roman" pitchFamily="18" charset="0"/>
                <a:cs typeface="Times New Roman" pitchFamily="18" charset="0"/>
              </a:rPr>
              <a:t>Aflotoxins</a:t>
            </a:r>
            <a:endParaRPr lang="ar-SA" dirty="0">
              <a:latin typeface="Times New Roman" pitchFamily="18" charset="0"/>
              <a:cs typeface="Times New Roman" pitchFamily="18" charset="0"/>
            </a:endParaRPr>
          </a:p>
        </p:txBody>
      </p:sp>
      <p:sp>
        <p:nvSpPr>
          <p:cNvPr id="3" name="عنصر نائب للمحتوى 2"/>
          <p:cNvSpPr>
            <a:spLocks noGrp="1"/>
          </p:cNvSpPr>
          <p:nvPr>
            <p:ph idx="1"/>
          </p:nvPr>
        </p:nvSpPr>
        <p:spPr>
          <a:xfrm>
            <a:off x="1403648" y="1700808"/>
            <a:ext cx="7498080" cy="4800600"/>
          </a:xfrm>
        </p:spPr>
        <p:txBody>
          <a:bodyPr/>
          <a:lstStyle/>
          <a:p>
            <a:pPr algn="l">
              <a:buNone/>
            </a:pPr>
            <a:r>
              <a:rPr lang="en-US" dirty="0" smtClean="0">
                <a:latin typeface="Times New Roman" pitchFamily="18" charset="0"/>
                <a:cs typeface="Times New Roman" pitchFamily="18" charset="0"/>
              </a:rPr>
              <a:t>are produced in members of the </a:t>
            </a:r>
            <a:r>
              <a:rPr lang="en-US" i="1" dirty="0" err="1" smtClean="0">
                <a:latin typeface="Times New Roman" pitchFamily="18" charset="0"/>
                <a:cs typeface="Times New Roman" pitchFamily="18" charset="0"/>
              </a:rPr>
              <a:t>Aspergillus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parasiticus</a:t>
            </a:r>
            <a:r>
              <a:rPr lang="en-US" dirty="0" smtClean="0">
                <a:latin typeface="Times New Roman" pitchFamily="18" charset="0"/>
                <a:cs typeface="Times New Roman" pitchFamily="18" charset="0"/>
              </a:rPr>
              <a:t> group via the </a:t>
            </a:r>
            <a:r>
              <a:rPr lang="en-US" dirty="0" err="1" smtClean="0">
                <a:latin typeface="Times New Roman" pitchFamily="18" charset="0"/>
                <a:cs typeface="Times New Roman" pitchFamily="18" charset="0"/>
              </a:rPr>
              <a:t>polyketide</a:t>
            </a:r>
            <a:endParaRPr lang="en-US" dirty="0" smtClean="0">
              <a:latin typeface="Times New Roman" pitchFamily="18" charset="0"/>
              <a:cs typeface="Times New Roman" pitchFamily="18" charset="0"/>
            </a:endParaRPr>
          </a:p>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Aflatoxin</a:t>
            </a:r>
            <a:r>
              <a:rPr lang="en-US" b="1" dirty="0" smtClean="0">
                <a:latin typeface="Times New Roman" pitchFamily="18" charset="0"/>
                <a:cs typeface="Times New Roman" pitchFamily="18" charset="0"/>
              </a:rPr>
              <a:t> B1 </a:t>
            </a:r>
            <a:r>
              <a:rPr lang="en-US" dirty="0" smtClean="0">
                <a:latin typeface="Times New Roman" pitchFamily="18" charset="0"/>
                <a:cs typeface="Times New Roman" pitchFamily="18" charset="0"/>
              </a:rPr>
              <a:t>is one of the most toxic compounds known.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descr=" "/>
          <p:cNvPicPr>
            <a:picLocks noGrp="1"/>
          </p:cNvPicPr>
          <p:nvPr>
            <p:ph idx="1"/>
          </p:nvPr>
        </p:nvPicPr>
        <p:blipFill>
          <a:blip r:embed="rId2" cstate="print"/>
          <a:srcRect/>
          <a:stretch>
            <a:fillRect/>
          </a:stretch>
        </p:blipFill>
        <p:spPr bwMode="auto">
          <a:xfrm>
            <a:off x="2483768" y="1628800"/>
            <a:ext cx="4680520" cy="3384376"/>
          </a:xfrm>
          <a:prstGeom prst="rect">
            <a:avLst/>
          </a:prstGeom>
          <a:noFill/>
          <a:ln w="9525">
            <a:noFill/>
            <a:miter lim="800000"/>
            <a:headEnd/>
            <a:tailEnd/>
          </a:ln>
        </p:spPr>
      </p:pic>
      <p:sp>
        <p:nvSpPr>
          <p:cNvPr id="5" name="مربع نص 4"/>
          <p:cNvSpPr txBox="1"/>
          <p:nvPr/>
        </p:nvSpPr>
        <p:spPr>
          <a:xfrm>
            <a:off x="2915816" y="5373216"/>
            <a:ext cx="3744416" cy="400110"/>
          </a:xfrm>
          <a:prstGeom prst="rect">
            <a:avLst/>
          </a:prstGeom>
          <a:noFill/>
        </p:spPr>
        <p:txBody>
          <a:bodyPr wrap="square" rtlCol="1">
            <a:spAutoFit/>
          </a:bodyPr>
          <a:lstStyle/>
          <a:p>
            <a:r>
              <a:rPr lang="en-US" sz="2000" b="1" dirty="0" smtClean="0">
                <a:latin typeface="Times New Roman" pitchFamily="18" charset="0"/>
                <a:cs typeface="Times New Roman" pitchFamily="18" charset="0"/>
              </a:rPr>
              <a:t>The structure of </a:t>
            </a:r>
            <a:r>
              <a:rPr lang="en-US" sz="2000" b="1" dirty="0" err="1" smtClean="0">
                <a:latin typeface="Times New Roman" pitchFamily="18" charset="0"/>
                <a:cs typeface="Times New Roman" pitchFamily="18" charset="0"/>
              </a:rPr>
              <a:t>Alphatoxin</a:t>
            </a:r>
            <a:r>
              <a:rPr lang="en-US" sz="2000" b="1" dirty="0" smtClean="0">
                <a:latin typeface="Times New Roman" pitchFamily="18" charset="0"/>
                <a:cs typeface="Times New Roman" pitchFamily="18" charset="0"/>
              </a:rPr>
              <a:t> B1</a:t>
            </a:r>
            <a:endParaRPr lang="ar-SA"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a:xfrm>
            <a:off x="1115616" y="764704"/>
            <a:ext cx="7818072" cy="5483696"/>
          </a:xfrm>
        </p:spPr>
        <p:txBody>
          <a:bodyPr>
            <a:normAutofit/>
          </a:bodyPr>
          <a:lstStyle/>
          <a:p>
            <a:pPr algn="l">
              <a:buNone/>
            </a:pPr>
            <a:endParaRPr lang="en-US" sz="3000" dirty="0" smtClean="0">
              <a:latin typeface="Times New Roman" pitchFamily="18" charset="0"/>
              <a:cs typeface="Times New Roman" pitchFamily="18" charset="0"/>
            </a:endParaRPr>
          </a:p>
          <a:p>
            <a:pPr algn="ctr">
              <a:buNone/>
            </a:pPr>
            <a:r>
              <a:rPr lang="en-US" sz="3000" dirty="0" smtClean="0">
                <a:latin typeface="Times New Roman" pitchFamily="18" charset="0"/>
                <a:cs typeface="Times New Roman" pitchFamily="18" charset="0"/>
              </a:rPr>
              <a:t> - At lower levels and following prolonged exposure, the toxins cause liver cancer in humans.</a:t>
            </a:r>
          </a:p>
          <a:p>
            <a:pPr algn="ctr">
              <a:buNone/>
            </a:pPr>
            <a:endParaRPr lang="en-US" sz="3000" dirty="0" smtClean="0">
              <a:latin typeface="Times New Roman" pitchFamily="18" charset="0"/>
              <a:cs typeface="Times New Roman" pitchFamily="18" charset="0"/>
            </a:endParaRPr>
          </a:p>
          <a:p>
            <a:pPr algn="ctr">
              <a:buNone/>
            </a:pPr>
            <a:endParaRPr lang="en-US" sz="3000" dirty="0" smtClean="0">
              <a:latin typeface="Times New Roman" pitchFamily="18" charset="0"/>
              <a:cs typeface="Times New Roman" pitchFamily="18" charset="0"/>
            </a:endParaRPr>
          </a:p>
          <a:p>
            <a:pPr algn="ctr">
              <a:buNone/>
            </a:pPr>
            <a:r>
              <a:rPr lang="en-US" sz="3000" dirty="0" smtClean="0">
                <a:latin typeface="Times New Roman" pitchFamily="18" charset="0"/>
                <a:cs typeface="Times New Roman" pitchFamily="18" charset="0"/>
              </a:rPr>
              <a:t>-  Animals tend to avoid contaminated feed, but as B1 is so highly toxic, even large animals can be killed by small, almost undetectable quantities.</a:t>
            </a:r>
          </a:p>
          <a:p>
            <a:pPr algn="ctr">
              <a:buNone/>
            </a:pPr>
            <a:endParaRPr lang="ar-SA" sz="3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b="1" dirty="0" err="1" smtClean="0"/>
              <a:t>Patulin</a:t>
            </a:r>
            <a:endParaRPr lang="ar-SA" dirty="0"/>
          </a:p>
        </p:txBody>
      </p:sp>
      <p:pic>
        <p:nvPicPr>
          <p:cNvPr id="4" name="عنصر نائب للمحتوى 3" descr=" "/>
          <p:cNvPicPr>
            <a:picLocks noGrp="1"/>
          </p:cNvPicPr>
          <p:nvPr>
            <p:ph idx="1"/>
          </p:nvPr>
        </p:nvPicPr>
        <p:blipFill>
          <a:blip r:embed="rId2" cstate="print"/>
          <a:srcRect/>
          <a:stretch>
            <a:fillRect/>
          </a:stretch>
        </p:blipFill>
        <p:spPr bwMode="auto">
          <a:xfrm>
            <a:off x="6228184" y="1484784"/>
            <a:ext cx="2448272" cy="2212454"/>
          </a:xfrm>
          <a:prstGeom prst="rect">
            <a:avLst/>
          </a:prstGeom>
          <a:noFill/>
          <a:ln w="9525">
            <a:noFill/>
            <a:miter lim="800000"/>
            <a:headEnd/>
            <a:tailEnd/>
          </a:ln>
        </p:spPr>
      </p:pic>
      <p:sp>
        <p:nvSpPr>
          <p:cNvPr id="5" name="مربع نص 4"/>
          <p:cNvSpPr txBox="1"/>
          <p:nvPr/>
        </p:nvSpPr>
        <p:spPr>
          <a:xfrm>
            <a:off x="6228184" y="4005064"/>
            <a:ext cx="2520280" cy="400110"/>
          </a:xfrm>
          <a:prstGeom prst="rect">
            <a:avLst/>
          </a:prstGeom>
          <a:noFill/>
        </p:spPr>
        <p:txBody>
          <a:bodyPr wrap="square" rtlCol="1">
            <a:spAutoFit/>
          </a:bodyPr>
          <a:lstStyle/>
          <a:p>
            <a:r>
              <a:rPr lang="en-US" sz="2000" b="1" dirty="0" smtClean="0">
                <a:latin typeface="Times New Roman" pitchFamily="18" charset="0"/>
                <a:cs typeface="Times New Roman" pitchFamily="18" charset="0"/>
              </a:rPr>
              <a:t>Structure of </a:t>
            </a:r>
            <a:r>
              <a:rPr lang="en-US" sz="2000" b="1" dirty="0" err="1" smtClean="0">
                <a:latin typeface="Times New Roman" pitchFamily="18" charset="0"/>
                <a:cs typeface="Times New Roman" pitchFamily="18" charset="0"/>
              </a:rPr>
              <a:t>Patulin</a:t>
            </a:r>
            <a:endParaRPr lang="ar-SA" sz="2000" b="1" dirty="0">
              <a:latin typeface="Times New Roman" pitchFamily="18" charset="0"/>
              <a:cs typeface="Times New Roman" pitchFamily="18" charset="0"/>
            </a:endParaRPr>
          </a:p>
        </p:txBody>
      </p:sp>
      <p:sp>
        <p:nvSpPr>
          <p:cNvPr id="6" name="مستطيل 5"/>
          <p:cNvSpPr/>
          <p:nvPr/>
        </p:nvSpPr>
        <p:spPr>
          <a:xfrm>
            <a:off x="1331640" y="1628800"/>
            <a:ext cx="4572000" cy="4524315"/>
          </a:xfrm>
          <a:prstGeom prst="rect">
            <a:avLst/>
          </a:prstGeom>
        </p:spPr>
        <p:txBody>
          <a:bodyPr wrap="square">
            <a:spAutoFit/>
          </a:bodyPr>
          <a:lstStyle/>
          <a:p>
            <a:pPr algn="l"/>
            <a:r>
              <a:rPr lang="en-US" sz="3200" dirty="0" smtClean="0">
                <a:latin typeface="Times New Roman" pitchFamily="18" charset="0"/>
                <a:cs typeface="Times New Roman" pitchFamily="18" charset="0"/>
              </a:rPr>
              <a:t>antibiotic synthesized on an acetate/</a:t>
            </a:r>
            <a:r>
              <a:rPr lang="en-US" sz="3200" dirty="0" err="1" smtClean="0">
                <a:latin typeface="Times New Roman" pitchFamily="18" charset="0"/>
                <a:cs typeface="Times New Roman" pitchFamily="18" charset="0"/>
              </a:rPr>
              <a:t>malonate</a:t>
            </a:r>
            <a:r>
              <a:rPr lang="en-US" sz="3200" dirty="0" smtClean="0">
                <a:latin typeface="Times New Roman" pitchFamily="18" charset="0"/>
                <a:cs typeface="Times New Roman" pitchFamily="18" charset="0"/>
              </a:rPr>
              <a:t> pathway. </a:t>
            </a:r>
          </a:p>
          <a:p>
            <a:pPr algn="l"/>
            <a:endParaRPr lang="en-US" sz="3200" dirty="0" smtClean="0">
              <a:latin typeface="Times New Roman" pitchFamily="18" charset="0"/>
              <a:cs typeface="Times New Roman" pitchFamily="18" charset="0"/>
            </a:endParaRPr>
          </a:p>
          <a:p>
            <a:pPr algn="l"/>
            <a:r>
              <a:rPr lang="en-US" sz="3200" dirty="0" smtClean="0">
                <a:latin typeface="Times New Roman" pitchFamily="18" charset="0"/>
                <a:cs typeface="Times New Roman" pitchFamily="18" charset="0"/>
              </a:rPr>
              <a:t>Its biosynthetic pathway is still unclear, but it appears that several alternate pathways may result in the same end product. </a:t>
            </a:r>
            <a:endParaRPr lang="ar-SA"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a:xfrm>
            <a:off x="1403648" y="1844824"/>
            <a:ext cx="7498080" cy="3395464"/>
          </a:xfrm>
        </p:spPr>
        <p:txBody>
          <a:bodyPr/>
          <a:lstStyle/>
          <a:p>
            <a:pPr algn="l">
              <a:buNone/>
            </a:pPr>
            <a:r>
              <a:rPr lang="en-US" dirty="0" smtClean="0">
                <a:latin typeface="Times New Roman" pitchFamily="18" charset="0"/>
                <a:cs typeface="Times New Roman" pitchFamily="18" charset="0"/>
              </a:rPr>
              <a:t>It is now also known to be a compound produced by </a:t>
            </a:r>
            <a:r>
              <a:rPr lang="en-US" i="1" dirty="0" err="1" smtClean="0">
                <a:latin typeface="Times New Roman" pitchFamily="18" charset="0"/>
                <a:cs typeface="Times New Roman" pitchFamily="18" charset="0"/>
              </a:rPr>
              <a:t>Penicillium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expansum</a:t>
            </a:r>
            <a:r>
              <a:rPr lang="en-US" dirty="0" smtClean="0">
                <a:latin typeface="Times New Roman" pitchFamily="18" charset="0"/>
                <a:cs typeface="Times New Roman" pitchFamily="18" charset="0"/>
              </a:rPr>
              <a:t> in contaminated apples.</a:t>
            </a:r>
            <a:endParaRPr lang="ar-S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331640" y="1916832"/>
            <a:ext cx="7498080" cy="3216424"/>
          </a:xfrm>
        </p:spPr>
        <p:txBody>
          <a:bodyPr/>
          <a:lstStyle/>
          <a:p>
            <a:pPr algn="ctr">
              <a:buNone/>
            </a:pPr>
            <a:r>
              <a:rPr lang="en-US" dirty="0" smtClean="0">
                <a:latin typeface="Times New Roman" pitchFamily="18" charset="0"/>
                <a:cs typeface="Times New Roman" pitchFamily="18" charset="0"/>
              </a:rPr>
              <a:t>The metabolism is defined as the sum of all the biochemical reactions carried out by an organism. </a:t>
            </a:r>
            <a:endParaRPr lang="ar-S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sz="4400" b="1" dirty="0" smtClean="0">
                <a:latin typeface="Times New Roman" pitchFamily="18" charset="0"/>
                <a:cs typeface="Times New Roman" pitchFamily="18" charset="0"/>
              </a:rPr>
              <a:t>Aromatic Compounds</a:t>
            </a:r>
            <a:r>
              <a:rPr lang="en-US" dirty="0" smtClean="0"/>
              <a:t/>
            </a:r>
            <a:br>
              <a:rPr lang="en-US" dirty="0" smtClean="0"/>
            </a:br>
            <a:endParaRPr lang="ar-SA" dirty="0"/>
          </a:p>
        </p:txBody>
      </p:sp>
      <p:sp>
        <p:nvSpPr>
          <p:cNvPr id="3" name="عنصر نائب للمحتوى 2"/>
          <p:cNvSpPr>
            <a:spLocks noGrp="1"/>
          </p:cNvSpPr>
          <p:nvPr>
            <p:ph idx="1"/>
          </p:nvPr>
        </p:nvSpPr>
        <p:spPr/>
        <p:txBody>
          <a:bodyPr/>
          <a:lstStyle/>
          <a:p>
            <a:pPr algn="l">
              <a:buNone/>
            </a:pPr>
            <a:r>
              <a:rPr lang="en-US" dirty="0" smtClean="0">
                <a:latin typeface="Times New Roman" pitchFamily="18" charset="0"/>
                <a:cs typeface="Times New Roman" pitchFamily="18" charset="0"/>
              </a:rPr>
              <a:t>Cyclic compounds can be synthesized via </a:t>
            </a:r>
            <a:endParaRPr lang="ar-SA"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polyketide</a:t>
            </a:r>
            <a:r>
              <a:rPr lang="en-US" dirty="0" smtClean="0">
                <a:latin typeface="Times New Roman" pitchFamily="18" charset="0"/>
                <a:cs typeface="Times New Roman" pitchFamily="18" charset="0"/>
              </a:rPr>
              <a:t> pathway.</a:t>
            </a:r>
          </a:p>
          <a:p>
            <a:pPr algn="l">
              <a:buNone/>
            </a:pPr>
            <a:endParaRPr lang="en-US" dirty="0" smtClean="0">
              <a:latin typeface="Times New Roman" pitchFamily="18" charset="0"/>
              <a:cs typeface="Times New Roman" pitchFamily="18" charset="0"/>
            </a:endParaRPr>
          </a:p>
          <a:p>
            <a:pPr algn="l">
              <a:buNone/>
            </a:pPr>
            <a:r>
              <a:rPr lang="en-US" b="1" dirty="0" err="1" smtClean="0">
                <a:latin typeface="Times New Roman" pitchFamily="18" charset="0"/>
                <a:cs typeface="Times New Roman" pitchFamily="18" charset="0"/>
              </a:rPr>
              <a:t>Zearalenone</a:t>
            </a:r>
            <a:r>
              <a:rPr lang="en-US" dirty="0" smtClean="0">
                <a:latin typeface="Times New Roman" pitchFamily="18" charset="0"/>
                <a:cs typeface="Times New Roman" pitchFamily="18" charset="0"/>
              </a:rPr>
              <a:t> is one interesting example from this group. The compound regulates </a:t>
            </a:r>
            <a:r>
              <a:rPr lang="en-US" dirty="0" err="1" smtClean="0">
                <a:latin typeface="Times New Roman" pitchFamily="18" charset="0"/>
                <a:cs typeface="Times New Roman" pitchFamily="18" charset="0"/>
              </a:rPr>
              <a:t>perithecium</a:t>
            </a:r>
            <a:r>
              <a:rPr lang="en-US" dirty="0" smtClean="0">
                <a:latin typeface="Times New Roman" pitchFamily="18" charset="0"/>
                <a:cs typeface="Times New Roman" pitchFamily="18" charset="0"/>
              </a:rPr>
              <a:t> formation in the fungus.</a:t>
            </a:r>
            <a:endParaRPr lang="ar-S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descr=" "/>
          <p:cNvPicPr>
            <a:picLocks noGrp="1"/>
          </p:cNvPicPr>
          <p:nvPr>
            <p:ph idx="1"/>
          </p:nvPr>
        </p:nvPicPr>
        <p:blipFill>
          <a:blip r:embed="rId2" cstate="print"/>
          <a:srcRect/>
          <a:stretch>
            <a:fillRect/>
          </a:stretch>
        </p:blipFill>
        <p:spPr bwMode="auto">
          <a:xfrm>
            <a:off x="2195736" y="1772816"/>
            <a:ext cx="5688632" cy="3312368"/>
          </a:xfrm>
          <a:prstGeom prst="rect">
            <a:avLst/>
          </a:prstGeom>
          <a:noFill/>
          <a:ln w="9525">
            <a:noFill/>
            <a:miter lim="800000"/>
            <a:headEnd/>
            <a:tailEnd/>
          </a:ln>
        </p:spPr>
      </p:pic>
      <p:sp>
        <p:nvSpPr>
          <p:cNvPr id="5" name="مربع نص 4"/>
          <p:cNvSpPr txBox="1"/>
          <p:nvPr/>
        </p:nvSpPr>
        <p:spPr>
          <a:xfrm>
            <a:off x="3203848" y="5445224"/>
            <a:ext cx="3168352" cy="400110"/>
          </a:xfrm>
          <a:prstGeom prst="rect">
            <a:avLst/>
          </a:prstGeom>
          <a:noFill/>
        </p:spPr>
        <p:txBody>
          <a:bodyPr wrap="square" rtlCol="1">
            <a:spAutoFit/>
          </a:bodyPr>
          <a:lstStyle/>
          <a:p>
            <a:r>
              <a:rPr lang="en-US" sz="2000" b="1" dirty="0" smtClean="0">
                <a:latin typeface="Times New Roman" pitchFamily="18" charset="0"/>
                <a:cs typeface="Times New Roman" pitchFamily="18" charset="0"/>
              </a:rPr>
              <a:t>Structure of </a:t>
            </a:r>
            <a:r>
              <a:rPr lang="en-US" sz="2000" b="1" dirty="0" err="1" smtClean="0">
                <a:latin typeface="Times New Roman" pitchFamily="18" charset="0"/>
                <a:cs typeface="Times New Roman" pitchFamily="18" charset="0"/>
              </a:rPr>
              <a:t>Zearalenone</a:t>
            </a:r>
            <a:endParaRPr lang="ar-SA"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b="1" dirty="0" smtClean="0">
                <a:latin typeface="Times New Roman" pitchFamily="18" charset="0"/>
                <a:cs typeface="Times New Roman" pitchFamily="18" charset="0"/>
              </a:rPr>
              <a:t>Amino Acid Pathway</a:t>
            </a:r>
            <a:r>
              <a:rPr lang="en-US" dirty="0" smtClean="0"/>
              <a:t/>
            </a:r>
            <a:br>
              <a:rPr lang="en-US" dirty="0" smtClean="0"/>
            </a:br>
            <a:endParaRPr lang="ar-SA" dirty="0"/>
          </a:p>
        </p:txBody>
      </p:sp>
      <p:sp>
        <p:nvSpPr>
          <p:cNvPr id="3" name="عنصر نائب للمحتوى 2"/>
          <p:cNvSpPr>
            <a:spLocks noGrp="1"/>
          </p:cNvSpPr>
          <p:nvPr>
            <p:ph idx="1"/>
          </p:nvPr>
        </p:nvSpPr>
        <p:spPr/>
        <p:txBody>
          <a:bodyPr/>
          <a:lstStyle/>
          <a:p>
            <a:endParaRPr lang="ar-SA" dirty="0"/>
          </a:p>
        </p:txBody>
      </p:sp>
      <p:sp>
        <p:nvSpPr>
          <p:cNvPr id="4" name="شكل بيضاوي 3"/>
          <p:cNvSpPr/>
          <p:nvPr/>
        </p:nvSpPr>
        <p:spPr>
          <a:xfrm>
            <a:off x="3923928" y="1556792"/>
            <a:ext cx="2304256" cy="792088"/>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smtClean="0">
                <a:solidFill>
                  <a:schemeClr val="tx1"/>
                </a:solidFill>
                <a:latin typeface="Times New Roman" pitchFamily="18" charset="0"/>
                <a:cs typeface="Times New Roman" pitchFamily="18" charset="0"/>
              </a:rPr>
              <a:t>Antibiotics</a:t>
            </a:r>
            <a:endParaRPr lang="ar-SA" b="1" dirty="0">
              <a:solidFill>
                <a:schemeClr val="tx1"/>
              </a:solidFill>
              <a:latin typeface="Times New Roman" pitchFamily="18" charset="0"/>
              <a:cs typeface="Times New Roman" pitchFamily="18" charset="0"/>
            </a:endParaRPr>
          </a:p>
        </p:txBody>
      </p:sp>
      <p:sp>
        <p:nvSpPr>
          <p:cNvPr id="5" name="مستطيل 4"/>
          <p:cNvSpPr/>
          <p:nvPr/>
        </p:nvSpPr>
        <p:spPr>
          <a:xfrm>
            <a:off x="1547664" y="3356992"/>
            <a:ext cx="2304256" cy="108012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000" b="1" dirty="0" smtClean="0">
                <a:solidFill>
                  <a:schemeClr val="tx1"/>
                </a:solidFill>
                <a:latin typeface="Times New Roman" pitchFamily="18" charset="0"/>
                <a:cs typeface="Times New Roman" pitchFamily="18" charset="0"/>
              </a:rPr>
              <a:t>penicillin &amp; cephalosporin</a:t>
            </a:r>
            <a:endParaRPr lang="ar-SA" sz="2000" b="1" dirty="0">
              <a:solidFill>
                <a:schemeClr val="tx1"/>
              </a:solidFill>
              <a:latin typeface="Times New Roman" pitchFamily="18" charset="0"/>
              <a:cs typeface="Times New Roman" pitchFamily="18" charset="0"/>
            </a:endParaRPr>
          </a:p>
        </p:txBody>
      </p:sp>
      <p:sp>
        <p:nvSpPr>
          <p:cNvPr id="7" name="سهم للأسفل 6"/>
          <p:cNvSpPr/>
          <p:nvPr/>
        </p:nvSpPr>
        <p:spPr>
          <a:xfrm rot="2612547">
            <a:off x="3440697" y="1997864"/>
            <a:ext cx="407208" cy="1477419"/>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سهم للأسفل 7"/>
          <p:cNvSpPr/>
          <p:nvPr/>
        </p:nvSpPr>
        <p:spPr>
          <a:xfrm>
            <a:off x="2627784" y="4437112"/>
            <a:ext cx="216024" cy="504056"/>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مستطيل مستدير الزوايا 8"/>
          <p:cNvSpPr/>
          <p:nvPr/>
        </p:nvSpPr>
        <p:spPr>
          <a:xfrm>
            <a:off x="1547664" y="4941168"/>
            <a:ext cx="2304256" cy="72008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dirty="0" smtClean="0">
                <a:solidFill>
                  <a:schemeClr val="tx1"/>
                </a:solidFill>
                <a:latin typeface="Times New Roman" pitchFamily="18" charset="0"/>
                <a:cs typeface="Times New Roman" pitchFamily="18" charset="0"/>
              </a:rPr>
              <a:t>B </a:t>
            </a:r>
            <a:r>
              <a:rPr lang="en-US" sz="2000" dirty="0" err="1" smtClean="0">
                <a:solidFill>
                  <a:schemeClr val="tx1"/>
                </a:solidFill>
                <a:latin typeface="Times New Roman" pitchFamily="18" charset="0"/>
                <a:cs typeface="Times New Roman" pitchFamily="18" charset="0"/>
              </a:rPr>
              <a:t>lactams</a:t>
            </a:r>
            <a:r>
              <a:rPr lang="en-US" sz="2000" dirty="0" smtClean="0">
                <a:solidFill>
                  <a:schemeClr val="tx1"/>
                </a:solidFill>
                <a:latin typeface="Times New Roman" pitchFamily="18" charset="0"/>
                <a:cs typeface="Times New Roman" pitchFamily="18" charset="0"/>
              </a:rPr>
              <a:t> antibiotics</a:t>
            </a:r>
            <a:endParaRPr lang="ar-SA" sz="2000" dirty="0">
              <a:solidFill>
                <a:schemeClr val="tx1"/>
              </a:solidFill>
              <a:latin typeface="Times New Roman" pitchFamily="18" charset="0"/>
              <a:cs typeface="Times New Roman" pitchFamily="18" charset="0"/>
            </a:endParaRPr>
          </a:p>
        </p:txBody>
      </p:sp>
      <p:sp>
        <p:nvSpPr>
          <p:cNvPr id="10" name="سهم للأسفل 9"/>
          <p:cNvSpPr/>
          <p:nvPr/>
        </p:nvSpPr>
        <p:spPr>
          <a:xfrm rot="19693163">
            <a:off x="6382889" y="1977846"/>
            <a:ext cx="390692" cy="1519053"/>
          </a:xfrm>
          <a:prstGeom prst="downArrow">
            <a:avLst>
              <a:gd name="adj1" fmla="val 50000"/>
              <a:gd name="adj2" fmla="val 5342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p:cNvSpPr/>
          <p:nvPr/>
        </p:nvSpPr>
        <p:spPr>
          <a:xfrm>
            <a:off x="6516216" y="3429000"/>
            <a:ext cx="1872208" cy="93610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err="1" smtClean="0">
                <a:solidFill>
                  <a:schemeClr val="tx1"/>
                </a:solidFill>
                <a:latin typeface="Times New Roman" pitchFamily="18" charset="0"/>
                <a:cs typeface="Times New Roman" pitchFamily="18" charset="0"/>
              </a:rPr>
              <a:t>defensin</a:t>
            </a:r>
            <a:endParaRPr lang="ar-SA" sz="2000" b="1" dirty="0">
              <a:solidFill>
                <a:schemeClr val="tx1"/>
              </a:solidFill>
              <a:latin typeface="Times New Roman" pitchFamily="18" charset="0"/>
              <a:cs typeface="Times New Roman" pitchFamily="18" charset="0"/>
            </a:endParaRPr>
          </a:p>
        </p:txBody>
      </p:sp>
      <p:sp>
        <p:nvSpPr>
          <p:cNvPr id="12" name="سهم للأسفل 11"/>
          <p:cNvSpPr/>
          <p:nvPr/>
        </p:nvSpPr>
        <p:spPr>
          <a:xfrm>
            <a:off x="7380312" y="4365104"/>
            <a:ext cx="216024" cy="57606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3" name="مستطيل مستدير الزوايا 12"/>
          <p:cNvSpPr/>
          <p:nvPr/>
        </p:nvSpPr>
        <p:spPr>
          <a:xfrm>
            <a:off x="6444208" y="4941168"/>
            <a:ext cx="1944216" cy="72008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dirty="0" smtClean="0">
                <a:solidFill>
                  <a:schemeClr val="tx1"/>
                </a:solidFill>
                <a:latin typeface="Times New Roman" pitchFamily="18" charset="0"/>
                <a:cs typeface="Times New Roman" pitchFamily="18" charset="0"/>
              </a:rPr>
              <a:t>Peptides act against bacteria</a:t>
            </a:r>
            <a:endParaRPr lang="ar-SA" sz="2000" dirty="0">
              <a:solidFill>
                <a:schemeClr val="tx1"/>
              </a:solidFill>
              <a:latin typeface="Times New Roman" pitchFamily="18" charset="0"/>
              <a:cs typeface="Times New Roman" pitchFamily="18" charset="0"/>
            </a:endParaRPr>
          </a:p>
        </p:txBody>
      </p:sp>
      <p:sp>
        <p:nvSpPr>
          <p:cNvPr id="14" name="مستطيل 13"/>
          <p:cNvSpPr/>
          <p:nvPr/>
        </p:nvSpPr>
        <p:spPr>
          <a:xfrm>
            <a:off x="4932040" y="3501008"/>
            <a:ext cx="1224136" cy="8640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err="1" smtClean="0">
                <a:solidFill>
                  <a:schemeClr val="tx1"/>
                </a:solidFill>
                <a:latin typeface="Times New Roman" pitchFamily="18" charset="0"/>
                <a:cs typeface="Times New Roman" pitchFamily="18" charset="0"/>
              </a:rPr>
              <a:t>plectasin</a:t>
            </a:r>
            <a:endParaRPr lang="ar-SA" sz="2000" b="1" dirty="0">
              <a:solidFill>
                <a:schemeClr val="tx1"/>
              </a:solidFill>
            </a:endParaRPr>
          </a:p>
        </p:txBody>
      </p:sp>
      <p:sp>
        <p:nvSpPr>
          <p:cNvPr id="15" name="سهم إلى اليسار 14"/>
          <p:cNvSpPr/>
          <p:nvPr/>
        </p:nvSpPr>
        <p:spPr>
          <a:xfrm>
            <a:off x="6156176" y="3789040"/>
            <a:ext cx="360040" cy="21602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l"/>
            <a:endParaRPr lang="ar-SA" dirty="0" smtClean="0">
              <a:latin typeface="Times New Roman" pitchFamily="18" charset="0"/>
              <a:cs typeface="Times New Roman" pitchFamily="18" charset="0"/>
            </a:endParaRPr>
          </a:p>
          <a:p>
            <a:pPr algn="l"/>
            <a:endParaRPr lang="ar-SA"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 </a:t>
            </a:r>
          </a:p>
          <a:p>
            <a:pPr algn="l"/>
            <a:endParaRPr lang="en-US" dirty="0" smtClean="0">
              <a:latin typeface="Times New Roman" pitchFamily="18" charset="0"/>
              <a:cs typeface="Times New Roman" pitchFamily="18" charset="0"/>
            </a:endParaRPr>
          </a:p>
          <a:p>
            <a:pPr algn="l"/>
            <a:endParaRPr lang="en-US" dirty="0" smtClean="0">
              <a:latin typeface="Times New Roman" pitchFamily="18" charset="0"/>
              <a:cs typeface="Times New Roman" pitchFamily="18" charset="0"/>
            </a:endParaRPr>
          </a:p>
          <a:p>
            <a:pPr algn="l">
              <a:buNone/>
            </a:pPr>
            <a:endParaRPr lang="ar-SA" dirty="0">
              <a:latin typeface="Times New Roman" pitchFamily="18" charset="0"/>
              <a:cs typeface="Times New Roman" pitchFamily="18" charset="0"/>
            </a:endParaRPr>
          </a:p>
        </p:txBody>
      </p:sp>
      <p:pic>
        <p:nvPicPr>
          <p:cNvPr id="4" name="صورة 3" descr=" ">
            <a:hlinkClick r:id="rId2" tooltip="&quot;opens in a new window&quot;"/>
          </p:cNvPr>
          <p:cNvPicPr/>
          <p:nvPr/>
        </p:nvPicPr>
        <p:blipFill>
          <a:blip r:embed="rId3" cstate="print"/>
          <a:srcRect/>
          <a:stretch>
            <a:fillRect/>
          </a:stretch>
        </p:blipFill>
        <p:spPr bwMode="auto">
          <a:xfrm>
            <a:off x="7596336" y="4005064"/>
            <a:ext cx="1152128" cy="1152128"/>
          </a:xfrm>
          <a:prstGeom prst="rect">
            <a:avLst/>
          </a:prstGeom>
          <a:noFill/>
          <a:ln w="9525">
            <a:noFill/>
            <a:miter lim="800000"/>
            <a:headEnd/>
            <a:tailEnd/>
          </a:ln>
        </p:spPr>
      </p:pic>
      <p:sp>
        <p:nvSpPr>
          <p:cNvPr id="5" name="مستطيل 4"/>
          <p:cNvSpPr/>
          <p:nvPr/>
        </p:nvSpPr>
        <p:spPr>
          <a:xfrm>
            <a:off x="2123728" y="1628800"/>
            <a:ext cx="5760640" cy="57606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b="1" dirty="0" smtClean="0">
                <a:solidFill>
                  <a:schemeClr val="tx1"/>
                </a:solidFill>
                <a:latin typeface="Times New Roman" pitchFamily="18" charset="0"/>
                <a:cs typeface="Times New Roman" pitchFamily="18" charset="0"/>
              </a:rPr>
              <a:t>Toxins derived from amino acid synthesis </a:t>
            </a:r>
            <a:endParaRPr lang="ar-SA" sz="2400" b="1" dirty="0">
              <a:solidFill>
                <a:schemeClr val="tx1"/>
              </a:solidFill>
            </a:endParaRPr>
          </a:p>
        </p:txBody>
      </p:sp>
      <p:sp>
        <p:nvSpPr>
          <p:cNvPr id="6" name="مستطيل 5"/>
          <p:cNvSpPr/>
          <p:nvPr/>
        </p:nvSpPr>
        <p:spPr>
          <a:xfrm>
            <a:off x="1187624" y="2996952"/>
            <a:ext cx="2952328" cy="57606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smtClean="0">
                <a:solidFill>
                  <a:schemeClr val="tx1"/>
                </a:solidFill>
                <a:latin typeface="Times New Roman" pitchFamily="18" charset="0"/>
                <a:cs typeface="Times New Roman" pitchFamily="18" charset="0"/>
              </a:rPr>
              <a:t>psilocybin (</a:t>
            </a:r>
            <a:r>
              <a:rPr lang="en-US" sz="2000" b="1" i="1" dirty="0" err="1" smtClean="0">
                <a:solidFill>
                  <a:schemeClr val="tx1"/>
                </a:solidFill>
                <a:latin typeface="Times New Roman" pitchFamily="18" charset="0"/>
                <a:cs typeface="Times New Roman" pitchFamily="18" charset="0"/>
              </a:rPr>
              <a:t>Psilocybe</a:t>
            </a:r>
            <a:r>
              <a:rPr lang="en-US" sz="2000" b="1" dirty="0" smtClean="0">
                <a:solidFill>
                  <a:schemeClr val="tx1"/>
                </a:solidFill>
                <a:latin typeface="Times New Roman" pitchFamily="18" charset="0"/>
                <a:cs typeface="Times New Roman" pitchFamily="18" charset="0"/>
              </a:rPr>
              <a:t>)</a:t>
            </a:r>
            <a:r>
              <a:rPr lang="en-US" dirty="0" smtClean="0">
                <a:latin typeface="Times New Roman" pitchFamily="18" charset="0"/>
                <a:cs typeface="Times New Roman" pitchFamily="18" charset="0"/>
              </a:rPr>
              <a:t> </a:t>
            </a:r>
            <a:endParaRPr lang="ar-SA" dirty="0"/>
          </a:p>
        </p:txBody>
      </p:sp>
      <p:sp>
        <p:nvSpPr>
          <p:cNvPr id="7" name="مستطيل 6"/>
          <p:cNvSpPr/>
          <p:nvPr/>
        </p:nvSpPr>
        <p:spPr>
          <a:xfrm>
            <a:off x="5868144" y="2996952"/>
            <a:ext cx="2808312" cy="57606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a:buNone/>
            </a:pPr>
            <a:r>
              <a:rPr lang="en-US" sz="2000" b="1" dirty="0" err="1" smtClean="0">
                <a:solidFill>
                  <a:schemeClr val="tx1"/>
                </a:solidFill>
                <a:latin typeface="Times New Roman" pitchFamily="18" charset="0"/>
                <a:cs typeface="Times New Roman" pitchFamily="18" charset="0"/>
              </a:rPr>
              <a:t>Bufotenine</a:t>
            </a:r>
            <a:r>
              <a:rPr lang="en-US" sz="2000" b="1" dirty="0" smtClean="0">
                <a:solidFill>
                  <a:schemeClr val="tx1"/>
                </a:solidFill>
                <a:latin typeface="Times New Roman" pitchFamily="18" charset="0"/>
                <a:cs typeface="Times New Roman" pitchFamily="18" charset="0"/>
              </a:rPr>
              <a:t> (</a:t>
            </a:r>
            <a:r>
              <a:rPr lang="en-US" sz="2000" b="1" i="1" dirty="0" smtClean="0">
                <a:solidFill>
                  <a:schemeClr val="tx1"/>
                </a:solidFill>
                <a:latin typeface="Times New Roman" pitchFamily="18" charset="0"/>
                <a:cs typeface="Times New Roman" pitchFamily="18" charset="0"/>
              </a:rPr>
              <a:t>Amanita</a:t>
            </a:r>
            <a:r>
              <a:rPr lang="en-US" sz="2000" b="1" dirty="0" smtClean="0">
                <a:solidFill>
                  <a:schemeClr val="tx1"/>
                </a:solidFill>
                <a:latin typeface="Times New Roman" pitchFamily="18" charset="0"/>
                <a:cs typeface="Times New Roman" pitchFamily="18" charset="0"/>
              </a:rPr>
              <a:t>). </a:t>
            </a:r>
          </a:p>
        </p:txBody>
      </p:sp>
      <p:sp>
        <p:nvSpPr>
          <p:cNvPr id="8" name="مستطيل 7"/>
          <p:cNvSpPr/>
          <p:nvPr/>
        </p:nvSpPr>
        <p:spPr>
          <a:xfrm>
            <a:off x="2627784" y="4509120"/>
            <a:ext cx="4464496" cy="151216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smtClean="0">
                <a:solidFill>
                  <a:schemeClr val="tx1"/>
                </a:solidFill>
                <a:latin typeface="Times New Roman" pitchFamily="18" charset="0"/>
                <a:cs typeface="Times New Roman" pitchFamily="18" charset="0"/>
              </a:rPr>
              <a:t>act on nerve impulses</a:t>
            </a:r>
          </a:p>
          <a:p>
            <a:pPr algn="ctr"/>
            <a:r>
              <a:rPr lang="en-US" sz="2800" b="1" dirty="0" smtClean="0">
                <a:solidFill>
                  <a:schemeClr val="tx1"/>
                </a:solidFill>
                <a:latin typeface="Times New Roman" pitchFamily="18" charset="0"/>
                <a:cs typeface="Times New Roman" pitchFamily="18" charset="0"/>
              </a:rPr>
              <a:t> hallucinations </a:t>
            </a:r>
            <a:endParaRPr lang="ar-SA" sz="2000" b="1" dirty="0">
              <a:solidFill>
                <a:schemeClr val="tx1"/>
              </a:solidFill>
            </a:endParaRPr>
          </a:p>
        </p:txBody>
      </p:sp>
      <p:sp>
        <p:nvSpPr>
          <p:cNvPr id="9" name="مربع نص 8"/>
          <p:cNvSpPr txBox="1"/>
          <p:nvPr/>
        </p:nvSpPr>
        <p:spPr>
          <a:xfrm>
            <a:off x="7596336" y="5301208"/>
            <a:ext cx="1296144" cy="646331"/>
          </a:xfrm>
          <a:prstGeom prst="rect">
            <a:avLst/>
          </a:prstGeom>
          <a:noFill/>
        </p:spPr>
        <p:txBody>
          <a:bodyPr wrap="square" rtlCol="1">
            <a:spAutoFit/>
          </a:bodyPr>
          <a:lstStyle/>
          <a:p>
            <a:pPr algn="ctr"/>
            <a:r>
              <a:rPr lang="en-US" dirty="0" smtClean="0"/>
              <a:t>The fungus </a:t>
            </a:r>
            <a:r>
              <a:rPr lang="en-US" dirty="0" err="1" smtClean="0"/>
              <a:t>Aminata</a:t>
            </a:r>
            <a:endParaRPr lang="ar-SA" dirty="0"/>
          </a:p>
        </p:txBody>
      </p:sp>
      <p:sp>
        <p:nvSpPr>
          <p:cNvPr id="10" name="سهم للأسفل 9"/>
          <p:cNvSpPr/>
          <p:nvPr/>
        </p:nvSpPr>
        <p:spPr>
          <a:xfrm>
            <a:off x="2843808" y="2204864"/>
            <a:ext cx="216024" cy="79208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سهم للأسفل 10"/>
          <p:cNvSpPr/>
          <p:nvPr/>
        </p:nvSpPr>
        <p:spPr>
          <a:xfrm>
            <a:off x="7020272" y="2204864"/>
            <a:ext cx="216024" cy="79208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2" name="سهم للأسفل 11"/>
          <p:cNvSpPr/>
          <p:nvPr/>
        </p:nvSpPr>
        <p:spPr>
          <a:xfrm rot="19839665">
            <a:off x="3263243" y="3538617"/>
            <a:ext cx="246688" cy="96745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3" name="سهم للأسفل 12"/>
          <p:cNvSpPr/>
          <p:nvPr/>
        </p:nvSpPr>
        <p:spPr>
          <a:xfrm rot="1956893">
            <a:off x="6588840" y="3518246"/>
            <a:ext cx="242613" cy="104269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Plant</a:t>
            </a:r>
            <a:r>
              <a:rPr lang="en-US" b="1" dirty="0" smtClean="0">
                <a:effectLst>
                  <a:outerShdw blurRad="38100" dist="38100" dir="2700000" algn="tl">
                    <a:srgbClr val="000000">
                      <a:alpha val="43137"/>
                    </a:srgbClr>
                  </a:outerShdw>
                </a:effectLst>
              </a:rPr>
              <a:t> Growth Regulators</a:t>
            </a:r>
            <a:br>
              <a:rPr lang="en-US" b="1" dirty="0" smtClean="0">
                <a:effectLst>
                  <a:outerShdw blurRad="38100" dist="38100" dir="2700000" algn="tl">
                    <a:srgbClr val="000000">
                      <a:alpha val="43137"/>
                    </a:srgbClr>
                  </a:outerShdw>
                </a:effectLst>
              </a:rPr>
            </a:br>
            <a:endParaRPr lang="ar-SA" b="1"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a:xfrm>
            <a:off x="1403648" y="1556792"/>
            <a:ext cx="7498080" cy="4800600"/>
          </a:xfrm>
        </p:spPr>
        <p:txBody>
          <a:bodyPr>
            <a:normAutofit/>
          </a:bodyPr>
          <a:lstStyle/>
          <a:p>
            <a:pPr algn="l">
              <a:buNone/>
            </a:pPr>
            <a:r>
              <a:rPr lang="en-US" dirty="0" smtClean="0">
                <a:latin typeface="Times New Roman" pitchFamily="18" charset="0"/>
                <a:cs typeface="Times New Roman" pitchFamily="18" charset="0"/>
              </a:rPr>
              <a:t>Many pathogenic and benign fungi produce </a:t>
            </a:r>
            <a:r>
              <a:rPr lang="en-US" dirty="0" err="1" smtClean="0">
                <a:latin typeface="Times New Roman" pitchFamily="18" charset="0"/>
                <a:cs typeface="Times New Roman" pitchFamily="18" charset="0"/>
              </a:rPr>
              <a:t>auxin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cytokinins</a:t>
            </a:r>
            <a:r>
              <a:rPr lang="en-US" dirty="0" smtClean="0">
                <a:latin typeface="Times New Roman" pitchFamily="18" charset="0"/>
                <a:cs typeface="Times New Roman" pitchFamily="18" charset="0"/>
              </a:rPr>
              <a:t>, gibberellins and </a:t>
            </a:r>
            <a:r>
              <a:rPr lang="en-US" dirty="0" err="1" smtClean="0">
                <a:latin typeface="Times New Roman" pitchFamily="18" charset="0"/>
                <a:cs typeface="Times New Roman" pitchFamily="18" charset="0"/>
              </a:rPr>
              <a:t>abscisic</a:t>
            </a:r>
            <a:r>
              <a:rPr lang="en-US" dirty="0" smtClean="0">
                <a:latin typeface="Times New Roman" pitchFamily="18" charset="0"/>
                <a:cs typeface="Times New Roman" pitchFamily="18" charset="0"/>
              </a:rPr>
              <a:t> acid.</a:t>
            </a:r>
          </a:p>
          <a:p>
            <a:pPr algn="l">
              <a:buNone/>
            </a:pPr>
            <a:r>
              <a:rPr lang="en-US" dirty="0" smtClean="0">
                <a:latin typeface="Times New Roman" pitchFamily="18" charset="0"/>
                <a:cs typeface="Times New Roman" pitchFamily="18" charset="0"/>
              </a:rPr>
              <a:t> </a:t>
            </a:r>
          </a:p>
          <a:p>
            <a:pPr algn="l">
              <a:buNone/>
            </a:pPr>
            <a:r>
              <a:rPr lang="en-US" dirty="0" smtClean="0">
                <a:latin typeface="Times New Roman" pitchFamily="18" charset="0"/>
                <a:cs typeface="Times New Roman" pitchFamily="18" charset="0"/>
              </a:rPr>
              <a:t>In fact the </a:t>
            </a:r>
            <a:r>
              <a:rPr lang="en-US" dirty="0" err="1" smtClean="0">
                <a:latin typeface="Times New Roman" pitchFamily="18" charset="0"/>
                <a:cs typeface="Times New Roman" pitchFamily="18" charset="0"/>
              </a:rPr>
              <a:t>gibberlellins</a:t>
            </a:r>
            <a:r>
              <a:rPr lang="en-US" dirty="0" smtClean="0">
                <a:latin typeface="Times New Roman" pitchFamily="18" charset="0"/>
                <a:cs typeface="Times New Roman" pitchFamily="18" charset="0"/>
              </a:rPr>
              <a:t> were first found in the fungus </a:t>
            </a:r>
            <a:r>
              <a:rPr lang="en-US" i="1" dirty="0" err="1" smtClean="0">
                <a:latin typeface="Times New Roman" pitchFamily="18" charset="0"/>
                <a:cs typeface="Times New Roman" pitchFamily="18" charset="0"/>
              </a:rPr>
              <a:t>Gibberella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fujikuroi</a:t>
            </a:r>
            <a:r>
              <a:rPr lang="en-US" dirty="0" smtClean="0">
                <a:latin typeface="Times New Roman" pitchFamily="18" charset="0"/>
                <a:cs typeface="Times New Roman" pitchFamily="18" charset="0"/>
              </a:rPr>
              <a:t>, a pathogen that causes tall, straggly growth of rice. </a:t>
            </a:r>
            <a:endParaRPr lang="ar-S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259632" y="260648"/>
            <a:ext cx="7498080" cy="6096744"/>
          </a:xfrm>
        </p:spPr>
        <p:txBody>
          <a:bodyPr>
            <a:normAutofit lnSpcReduction="10000"/>
          </a:bodyPr>
          <a:lstStyle/>
          <a:p>
            <a:pPr algn="l">
              <a:buNone/>
            </a:pPr>
            <a:endParaRPr lang="en-US" dirty="0" smtClean="0">
              <a:latin typeface="Times New Roman" pitchFamily="18" charset="0"/>
              <a:cs typeface="Times New Roman" pitchFamily="18" charset="0"/>
            </a:endParaRPr>
          </a:p>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gibberellins are </a:t>
            </a:r>
            <a:r>
              <a:rPr lang="en-US" dirty="0" err="1" smtClean="0">
                <a:latin typeface="Times New Roman" pitchFamily="18" charset="0"/>
                <a:cs typeface="Times New Roman" pitchFamily="18" charset="0"/>
              </a:rPr>
              <a:t>diterpenes</a:t>
            </a:r>
            <a:r>
              <a:rPr lang="en-US" dirty="0" smtClean="0">
                <a:latin typeface="Times New Roman" pitchFamily="18" charset="0"/>
                <a:cs typeface="Times New Roman" pitchFamily="18" charset="0"/>
              </a:rPr>
              <a:t> produced by the </a:t>
            </a:r>
            <a:r>
              <a:rPr lang="en-US" dirty="0" err="1" smtClean="0">
                <a:latin typeface="Times New Roman" pitchFamily="18" charset="0"/>
                <a:cs typeface="Times New Roman" pitchFamily="18" charset="0"/>
              </a:rPr>
              <a:t>mevalonate</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isoprenoid</a:t>
            </a:r>
            <a:r>
              <a:rPr lang="en-US" dirty="0" smtClean="0">
                <a:latin typeface="Times New Roman" pitchFamily="18" charset="0"/>
                <a:cs typeface="Times New Roman" pitchFamily="18" charset="0"/>
              </a:rPr>
              <a:t> pathway.</a:t>
            </a:r>
          </a:p>
          <a:p>
            <a:pPr algn="l">
              <a:buNone/>
            </a:pPr>
            <a:endParaRPr lang="ar-SA"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The function of these compounds in fungi that </a:t>
            </a:r>
            <a:r>
              <a:rPr lang="en-US" dirty="0" err="1" smtClean="0">
                <a:latin typeface="Times New Roman" pitchFamily="18" charset="0"/>
                <a:cs typeface="Times New Roman" pitchFamily="18" charset="0"/>
              </a:rPr>
              <a:t>colonise</a:t>
            </a:r>
            <a:r>
              <a:rPr lang="en-US" dirty="0" smtClean="0">
                <a:latin typeface="Times New Roman" pitchFamily="18" charset="0"/>
                <a:cs typeface="Times New Roman" pitchFamily="18" charset="0"/>
              </a:rPr>
              <a:t> plants seem clear. </a:t>
            </a:r>
          </a:p>
          <a:p>
            <a:pPr algn="l">
              <a:buNone/>
            </a:pPr>
            <a:r>
              <a:rPr lang="en-US" dirty="0" smtClean="0">
                <a:latin typeface="Times New Roman" pitchFamily="18" charset="0"/>
                <a:cs typeface="Times New Roman" pitchFamily="18" charset="0"/>
              </a:rPr>
              <a:t>Modification of host tissue enhances </a:t>
            </a:r>
            <a:r>
              <a:rPr lang="en-US" dirty="0" err="1" smtClean="0">
                <a:latin typeface="Times New Roman" pitchFamily="18" charset="0"/>
                <a:cs typeface="Times New Roman" pitchFamily="18" charset="0"/>
              </a:rPr>
              <a:t>colonisation</a:t>
            </a:r>
            <a:r>
              <a:rPr lang="en-US" dirty="0" smtClean="0">
                <a:latin typeface="Times New Roman" pitchFamily="18" charset="0"/>
                <a:cs typeface="Times New Roman" pitchFamily="18" charset="0"/>
              </a:rPr>
              <a:t>, releases nutrients for fungal metabolism and regulates host reproduction. </a:t>
            </a:r>
          </a:p>
          <a:p>
            <a:pPr algn="l">
              <a:buNone/>
            </a:pPr>
            <a:endParaRPr lang="en-US" dirty="0" smtClean="0">
              <a:latin typeface="Times New Roman" pitchFamily="18" charset="0"/>
              <a:cs typeface="Times New Roman" pitchFamily="18" charset="0"/>
            </a:endParaRPr>
          </a:p>
          <a:p>
            <a:endParaRPr lang="ar-S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l">
              <a:buNone/>
            </a:pPr>
            <a:r>
              <a:rPr lang="en-US" dirty="0" smtClean="0">
                <a:latin typeface="Times New Roman" pitchFamily="18" charset="0"/>
                <a:cs typeface="Times New Roman" pitchFamily="18" charset="0"/>
              </a:rPr>
              <a:t>The function of plant growth regulation in fungi found outside plants is unclear.</a:t>
            </a:r>
          </a:p>
          <a:p>
            <a:endParaRPr lang="ar-SA" dirty="0"/>
          </a:p>
        </p:txBody>
      </p:sp>
      <p:sp>
        <p:nvSpPr>
          <p:cNvPr id="4" name="مستطيل 3"/>
          <p:cNvSpPr/>
          <p:nvPr/>
        </p:nvSpPr>
        <p:spPr>
          <a:xfrm>
            <a:off x="1475656" y="2967335"/>
            <a:ext cx="7272808" cy="1569660"/>
          </a:xfrm>
          <a:prstGeom prst="rect">
            <a:avLst/>
          </a:prstGeom>
        </p:spPr>
        <p:txBody>
          <a:bodyPr wrap="square">
            <a:spAutoFit/>
          </a:bodyPr>
          <a:lstStyle/>
          <a:p>
            <a:pPr algn="l">
              <a:buNone/>
            </a:pPr>
            <a:r>
              <a:rPr lang="en-US" sz="3200" dirty="0" smtClean="0">
                <a:latin typeface="Times New Roman" pitchFamily="18" charset="0"/>
                <a:cs typeface="Times New Roman" pitchFamily="18" charset="0"/>
              </a:rPr>
              <a:t>Some plant fungi appear to modify host production of growth regulators, resulting in alterations of host metabolism.</a:t>
            </a:r>
            <a:endParaRPr lang="en-US" sz="3200" dirty="0" smtClean="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 For instance, initiation of AM in roots results in a slowing of root tip elongation and increase in lateral formation. </a:t>
            </a:r>
            <a:endParaRPr lang="ar-SA"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435608" y="908720"/>
            <a:ext cx="7498080" cy="5339680"/>
          </a:xfrm>
        </p:spPr>
        <p:txBody>
          <a:bodyPr/>
          <a:lstStyle/>
          <a:p>
            <a:pPr algn="l">
              <a:buNone/>
            </a:pPr>
            <a:r>
              <a:rPr lang="en-US" dirty="0" smtClean="0">
                <a:latin typeface="Times New Roman" pitchFamily="18" charset="0"/>
                <a:cs typeface="Times New Roman" pitchFamily="18" charset="0"/>
              </a:rPr>
              <a:t>The cause may be associated with a change in concentrations of </a:t>
            </a:r>
            <a:r>
              <a:rPr lang="en-US" dirty="0" err="1" smtClean="0">
                <a:latin typeface="Times New Roman" pitchFamily="18" charset="0"/>
                <a:cs typeface="Times New Roman" pitchFamily="18" charset="0"/>
              </a:rPr>
              <a:t>auxins</a:t>
            </a:r>
            <a:r>
              <a:rPr lang="en-US" dirty="0" smtClean="0">
                <a:latin typeface="Times New Roman" pitchFamily="18" charset="0"/>
                <a:cs typeface="Times New Roman" pitchFamily="18" charset="0"/>
              </a:rPr>
              <a:t> and/or </a:t>
            </a:r>
            <a:r>
              <a:rPr lang="en-US" dirty="0" err="1" smtClean="0">
                <a:latin typeface="Times New Roman" pitchFamily="18" charset="0"/>
                <a:cs typeface="Times New Roman" pitchFamily="18" charset="0"/>
              </a:rPr>
              <a:t>cytokinins</a:t>
            </a:r>
            <a:r>
              <a:rPr lang="en-US" dirty="0" smtClean="0">
                <a:latin typeface="Times New Roman" pitchFamily="18" charset="0"/>
                <a:cs typeface="Times New Roman" pitchFamily="18" charset="0"/>
              </a:rPr>
              <a:t> from the fungus or induced in the host, an increase in local concentration of phosphate due to the fungi, or a factor influenced by either.</a:t>
            </a:r>
          </a:p>
          <a:p>
            <a:pPr algn="l">
              <a:buNone/>
            </a:pPr>
            <a:r>
              <a:rPr lang="en-US" dirty="0" smtClean="0">
                <a:latin typeface="Times New Roman" pitchFamily="18" charset="0"/>
                <a:cs typeface="Times New Roman" pitchFamily="18" charset="0"/>
              </a:rPr>
              <a:t> </a:t>
            </a:r>
          </a:p>
          <a:p>
            <a:pPr algn="l">
              <a:buNone/>
            </a:pPr>
            <a:r>
              <a:rPr lang="en-US" dirty="0" smtClean="0">
                <a:latin typeface="Times New Roman" pitchFamily="18" charset="0"/>
                <a:cs typeface="Times New Roman" pitchFamily="18" charset="0"/>
              </a:rPr>
              <a:t>Increases in expression of plant hormones may be direct or indirect.</a:t>
            </a:r>
            <a:endParaRPr lang="ar-SA"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b="1" dirty="0" smtClean="0">
                <a:latin typeface="Times New Roman" pitchFamily="18" charset="0"/>
                <a:cs typeface="Times New Roman" pitchFamily="18" charset="0"/>
              </a:rPr>
              <a:t>Toxins</a:t>
            </a:r>
            <a:endParaRPr lang="ar-SA" dirty="0">
              <a:latin typeface="Times New Roman" pitchFamily="18" charset="0"/>
              <a:cs typeface="Times New Roman" pitchFamily="18" charset="0"/>
            </a:endParaRPr>
          </a:p>
        </p:txBody>
      </p:sp>
      <p:sp>
        <p:nvSpPr>
          <p:cNvPr id="3" name="عنصر نائب للمحتوى 2"/>
          <p:cNvSpPr>
            <a:spLocks noGrp="1"/>
          </p:cNvSpPr>
          <p:nvPr>
            <p:ph idx="1"/>
          </p:nvPr>
        </p:nvSpPr>
        <p:spPr>
          <a:xfrm>
            <a:off x="1403648" y="1412776"/>
            <a:ext cx="7498080" cy="4800600"/>
          </a:xfrm>
        </p:spPr>
        <p:txBody>
          <a:bodyPr>
            <a:normAutofit/>
          </a:bodyPr>
          <a:lstStyle/>
          <a:p>
            <a:pPr algn="l">
              <a:buNone/>
            </a:pPr>
            <a:r>
              <a:rPr lang="en-US" dirty="0" smtClean="0">
                <a:latin typeface="Times New Roman" pitchFamily="18" charset="0"/>
                <a:cs typeface="Times New Roman" pitchFamily="18" charset="0"/>
              </a:rPr>
              <a:t>In general, toxins associated with fruiting bodies are important because consumption of the fruiting body can result in poisoning.</a:t>
            </a:r>
          </a:p>
          <a:p>
            <a:pPr algn="l">
              <a:buNone/>
            </a:pPr>
            <a:r>
              <a:rPr lang="en-US" dirty="0" smtClean="0">
                <a:latin typeface="Times New Roman" pitchFamily="18" charset="0"/>
                <a:cs typeface="Times New Roman" pitchFamily="18" charset="0"/>
              </a:rPr>
              <a:t> Toxins associated with </a:t>
            </a:r>
            <a:r>
              <a:rPr lang="en-US" dirty="0" err="1" smtClean="0">
                <a:latin typeface="Times New Roman" pitchFamily="18" charset="0"/>
                <a:cs typeface="Times New Roman" pitchFamily="18" charset="0"/>
              </a:rPr>
              <a:t>microfungi</a:t>
            </a:r>
            <a:r>
              <a:rPr lang="en-US" dirty="0" smtClean="0">
                <a:latin typeface="Times New Roman" pitchFamily="18" charset="0"/>
                <a:cs typeface="Times New Roman" pitchFamily="18" charset="0"/>
              </a:rPr>
              <a:t> are important because they become evident after consumption of contaminated food. </a:t>
            </a:r>
          </a:p>
          <a:p>
            <a:pPr>
              <a:buNone/>
            </a:pP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en-US" sz="4000" b="1" dirty="0" smtClean="0">
                <a:effectLst/>
                <a:latin typeface="Times New Roman" pitchFamily="18" charset="0"/>
                <a:cs typeface="Times New Roman" pitchFamily="18" charset="0"/>
              </a:rPr>
              <a:t>Primary metabolites</a:t>
            </a:r>
            <a:endParaRPr lang="ar-SA" sz="4000" b="1" dirty="0">
              <a:effectLst/>
              <a:latin typeface="Times New Roman" pitchFamily="18" charset="0"/>
              <a:cs typeface="Times New Roman" pitchFamily="18" charset="0"/>
            </a:endParaRPr>
          </a:p>
        </p:txBody>
      </p:sp>
      <p:sp>
        <p:nvSpPr>
          <p:cNvPr id="3" name="عنصر نائب للمحتوى 2"/>
          <p:cNvSpPr>
            <a:spLocks noGrp="1"/>
          </p:cNvSpPr>
          <p:nvPr>
            <p:ph idx="1"/>
          </p:nvPr>
        </p:nvSpPr>
        <p:spPr/>
        <p:txBody>
          <a:bodyPr>
            <a:normAutofit/>
          </a:bodyPr>
          <a:lstStyle/>
          <a:p>
            <a:pPr algn="l" rtl="0">
              <a:buNone/>
            </a:pPr>
            <a:r>
              <a:rPr lang="en-US" dirty="0" smtClean="0">
                <a:latin typeface="Times New Roman" pitchFamily="18" charset="0"/>
                <a:cs typeface="Times New Roman" pitchFamily="18" charset="0"/>
              </a:rPr>
              <a:t>Are those that are essential for growth to occur.</a:t>
            </a:r>
          </a:p>
          <a:p>
            <a:pPr algn="l" rtl="0">
              <a:buNone/>
            </a:pPr>
            <a:endParaRPr lang="en-US" dirty="0" smtClean="0">
              <a:latin typeface="Times New Roman" pitchFamily="18" charset="0"/>
              <a:cs typeface="Times New Roman" pitchFamily="18" charset="0"/>
            </a:endParaRPr>
          </a:p>
          <a:p>
            <a:pPr algn="l" rtl="0">
              <a:buNone/>
            </a:pPr>
            <a:endParaRPr lang="en-US" dirty="0" smtClean="0">
              <a:latin typeface="Times New Roman" pitchFamily="18" charset="0"/>
              <a:cs typeface="Times New Roman" pitchFamily="18" charset="0"/>
            </a:endParaRPr>
          </a:p>
          <a:p>
            <a:pPr algn="l" rtl="0">
              <a:buNone/>
            </a:pPr>
            <a:endParaRPr lang="en-US" dirty="0" smtClean="0">
              <a:latin typeface="Times New Roman" pitchFamily="18" charset="0"/>
              <a:cs typeface="Times New Roman" pitchFamily="18" charset="0"/>
            </a:endParaRPr>
          </a:p>
          <a:p>
            <a:pPr algn="l" rtl="0">
              <a:buNone/>
            </a:pPr>
            <a:endParaRPr lang="en-US" dirty="0" smtClean="0">
              <a:latin typeface="Times New Roman" pitchFamily="18" charset="0"/>
              <a:cs typeface="Times New Roman" pitchFamily="18" charset="0"/>
            </a:endParaRPr>
          </a:p>
          <a:p>
            <a:pPr algn="l" rtl="0">
              <a:buNone/>
            </a:pPr>
            <a:r>
              <a:rPr lang="en-US" dirty="0" smtClean="0">
                <a:latin typeface="Times New Roman" pitchFamily="18" charset="0"/>
                <a:cs typeface="Times New Roman" pitchFamily="18" charset="0"/>
              </a:rPr>
              <a:t>Associated with rapid initial growth phase of the organism.</a:t>
            </a:r>
            <a:endParaRPr lang="ar-SA" dirty="0">
              <a:latin typeface="Times New Roman" pitchFamily="18" charset="0"/>
              <a:cs typeface="Times New Roman" pitchFamily="18" charset="0"/>
            </a:endParaRPr>
          </a:p>
        </p:txBody>
      </p:sp>
      <p:sp>
        <p:nvSpPr>
          <p:cNvPr id="4" name="مستطيل 3"/>
          <p:cNvSpPr/>
          <p:nvPr/>
        </p:nvSpPr>
        <p:spPr>
          <a:xfrm>
            <a:off x="6372200" y="2780928"/>
            <a:ext cx="2448272" cy="432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solidFill>
                  <a:schemeClr val="tx1"/>
                </a:solidFill>
                <a:latin typeface="Times New Roman" pitchFamily="18" charset="0"/>
                <a:cs typeface="Times New Roman" pitchFamily="18" charset="0"/>
              </a:rPr>
              <a:t>nucleic acids </a:t>
            </a:r>
            <a:endParaRPr lang="ar-SA" sz="2800" dirty="0">
              <a:solidFill>
                <a:schemeClr val="tx1"/>
              </a:solidFill>
            </a:endParaRPr>
          </a:p>
        </p:txBody>
      </p:sp>
      <p:sp>
        <p:nvSpPr>
          <p:cNvPr id="5" name="مستطيل 4"/>
          <p:cNvSpPr/>
          <p:nvPr/>
        </p:nvSpPr>
        <p:spPr>
          <a:xfrm>
            <a:off x="3707904" y="2780928"/>
            <a:ext cx="2232248" cy="360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solidFill>
                  <a:schemeClr val="tx1"/>
                </a:solidFill>
                <a:latin typeface="Times New Roman" pitchFamily="18" charset="0"/>
                <a:cs typeface="Times New Roman" pitchFamily="18" charset="0"/>
              </a:rPr>
              <a:t>carbohydrates</a:t>
            </a:r>
            <a:endParaRPr lang="ar-SA" sz="2800" dirty="0">
              <a:solidFill>
                <a:schemeClr val="tx1"/>
              </a:solidFill>
            </a:endParaRPr>
          </a:p>
        </p:txBody>
      </p:sp>
      <p:sp>
        <p:nvSpPr>
          <p:cNvPr id="6" name="مستطيل 5"/>
          <p:cNvSpPr/>
          <p:nvPr/>
        </p:nvSpPr>
        <p:spPr>
          <a:xfrm>
            <a:off x="1187624" y="2780928"/>
            <a:ext cx="2088232" cy="360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solidFill>
                  <a:schemeClr val="tx1"/>
                </a:solidFill>
                <a:latin typeface="Times New Roman" pitchFamily="18" charset="0"/>
                <a:cs typeface="Times New Roman" pitchFamily="18" charset="0"/>
              </a:rPr>
              <a:t>proteins</a:t>
            </a:r>
            <a:endParaRPr lang="ar-SA" sz="2800" dirty="0">
              <a:solidFill>
                <a:schemeClr val="tx1"/>
              </a:solidFill>
              <a:latin typeface="Times New Roman" pitchFamily="18" charset="0"/>
              <a:cs typeface="Times New Roman" pitchFamily="18" charset="0"/>
            </a:endParaRPr>
          </a:p>
        </p:txBody>
      </p:sp>
      <p:sp>
        <p:nvSpPr>
          <p:cNvPr id="7" name="مستطيل 6"/>
          <p:cNvSpPr/>
          <p:nvPr/>
        </p:nvSpPr>
        <p:spPr>
          <a:xfrm>
            <a:off x="3707904" y="3573016"/>
            <a:ext cx="2232248" cy="432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smtClean="0">
                <a:solidFill>
                  <a:schemeClr val="tx1"/>
                </a:solidFill>
                <a:latin typeface="Times New Roman" pitchFamily="18" charset="0"/>
                <a:cs typeface="Times New Roman" pitchFamily="18" charset="0"/>
              </a:rPr>
              <a:t>lipids</a:t>
            </a:r>
            <a:endParaRPr lang="ar-SA" sz="2800"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l">
              <a:buNone/>
            </a:pPr>
            <a:r>
              <a:rPr lang="en-US" dirty="0" smtClean="0">
                <a:latin typeface="Times New Roman" pitchFamily="18" charset="0"/>
                <a:cs typeface="Times New Roman" pitchFamily="18" charset="0"/>
              </a:rPr>
              <a:t>In addition, toxins are produced from a myriad of pathways, and have enormously diverse effects. </a:t>
            </a:r>
          </a:p>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That they may be produced at a different point in the life cycle of a fungus is simply another aspect of the complex subject.</a:t>
            </a:r>
          </a:p>
          <a:p>
            <a:endParaRPr lang="ar-S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435608" y="620688"/>
            <a:ext cx="7498080" cy="5627712"/>
          </a:xfrm>
        </p:spPr>
        <p:txBody>
          <a:bodyPr>
            <a:normAutofit/>
          </a:bodyPr>
          <a:lstStyle/>
          <a:p>
            <a:pPr algn="l">
              <a:buNone/>
            </a:pPr>
            <a:r>
              <a:rPr lang="en-US" dirty="0" smtClean="0">
                <a:latin typeface="Times New Roman" pitchFamily="18" charset="0"/>
                <a:cs typeface="Times New Roman" pitchFamily="18" charset="0"/>
              </a:rPr>
              <a:t>The function of toxins to fungi has been subject of much speculation.</a:t>
            </a:r>
          </a:p>
          <a:p>
            <a:pPr algn="l">
              <a:buNone/>
            </a:pPr>
            <a:r>
              <a:rPr lang="en-US" dirty="0" smtClean="0">
                <a:latin typeface="Times New Roman" pitchFamily="18" charset="0"/>
                <a:cs typeface="Times New Roman" pitchFamily="18" charset="0"/>
              </a:rPr>
              <a:t> </a:t>
            </a:r>
          </a:p>
          <a:p>
            <a:pPr algn="l">
              <a:buNone/>
            </a:pPr>
            <a:r>
              <a:rPr lang="en-US" dirty="0" smtClean="0">
                <a:latin typeface="Times New Roman" pitchFamily="18" charset="0"/>
                <a:cs typeface="Times New Roman" pitchFamily="18" charset="0"/>
              </a:rPr>
              <a:t>Colonization (contamination) of organic materials is a prelude to the digestion of the material by the fungus. The production and expression of toxins is one mechanism the microbe has to protect the food, provided competitors detect the presence of the microbe and toxin. </a:t>
            </a:r>
            <a:endParaRPr lang="ar-SA"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435608" y="764704"/>
            <a:ext cx="7498080" cy="5483696"/>
          </a:xfrm>
        </p:spPr>
        <p:txBody>
          <a:bodyPr>
            <a:normAutofit/>
          </a:bodyPr>
          <a:lstStyle/>
          <a:p>
            <a:pPr algn="l">
              <a:buNone/>
            </a:pPr>
            <a:endParaRPr lang="en-US" dirty="0" smtClean="0">
              <a:latin typeface="Times New Roman" pitchFamily="18" charset="0"/>
              <a:cs typeface="Times New Roman" pitchFamily="18" charset="0"/>
            </a:endParaRPr>
          </a:p>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conditioned response to the fungus thus reduces the consumption of the fungal substrate. The “detection” molecule may </a:t>
            </a:r>
            <a:endParaRPr lang="ar-SA"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be other than the toxin.</a:t>
            </a:r>
          </a:p>
          <a:p>
            <a:pPr algn="l">
              <a:buNone/>
            </a:pPr>
            <a:r>
              <a:rPr lang="en-US" dirty="0" smtClean="0">
                <a:latin typeface="Times New Roman" pitchFamily="18" charset="0"/>
                <a:cs typeface="Times New Roman" pitchFamily="18" charset="0"/>
              </a:rPr>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l">
              <a:buNone/>
            </a:pPr>
            <a:r>
              <a:rPr lang="en-US" dirty="0" smtClean="0">
                <a:latin typeface="Times New Roman" pitchFamily="18" charset="0"/>
                <a:cs typeface="Times New Roman" pitchFamily="18" charset="0"/>
              </a:rPr>
              <a:t>Objectionable flavors and smells may thus be warnings to competitors.</a:t>
            </a:r>
          </a:p>
          <a:p>
            <a:pPr algn="l">
              <a:buNone/>
            </a:pPr>
            <a:r>
              <a:rPr lang="en-US" dirty="0" smtClean="0">
                <a:latin typeface="Times New Roman" pitchFamily="18" charset="0"/>
                <a:cs typeface="Times New Roman" pitchFamily="18" charset="0"/>
              </a:rPr>
              <a:t> </a:t>
            </a:r>
          </a:p>
          <a:p>
            <a:pPr algn="l">
              <a:buNone/>
            </a:pPr>
            <a:r>
              <a:rPr lang="en-US" dirty="0" smtClean="0">
                <a:latin typeface="Times New Roman" pitchFamily="18" charset="0"/>
                <a:cs typeface="Times New Roman" pitchFamily="18" charset="0"/>
              </a:rPr>
              <a:t>Overall, the resultant reduction of feeding increases the chances of the fungi surviving</a:t>
            </a:r>
            <a:endParaRPr lang="ar-SA" dirty="0" smtClean="0">
              <a:latin typeface="Times New Roman" pitchFamily="18" charset="0"/>
              <a:cs typeface="Times New Roman" pitchFamily="18" charset="0"/>
            </a:endParaRPr>
          </a:p>
          <a:p>
            <a:pPr>
              <a:buNone/>
            </a:pPr>
            <a:endParaRPr lang="ar-SA"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435608" y="2996952"/>
            <a:ext cx="7498080" cy="1944216"/>
          </a:xfrm>
        </p:spPr>
        <p:txBody>
          <a:bodyPr>
            <a:normAutofit/>
          </a:bodyPr>
          <a:lstStyle/>
          <a:p>
            <a:pPr algn="ctr">
              <a:buNone/>
            </a:pPr>
            <a:r>
              <a:rPr lang="en-US" sz="8000" dirty="0" smtClean="0">
                <a:latin typeface="Algerian" pitchFamily="82" charset="0"/>
              </a:rPr>
              <a:t>Thank You</a:t>
            </a:r>
            <a:endParaRPr lang="ar-SA" sz="8000" dirty="0">
              <a:latin typeface="Algerian" pitchFamily="8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403648" y="1916832"/>
            <a:ext cx="7498080" cy="3035424"/>
          </a:xfrm>
        </p:spPr>
        <p:txBody>
          <a:bodyPr/>
          <a:lstStyle/>
          <a:p>
            <a:pPr algn="ctr">
              <a:buNone/>
            </a:pPr>
            <a:r>
              <a:rPr lang="en-US" dirty="0" smtClean="0">
                <a:latin typeface="Times New Roman" pitchFamily="18" charset="0"/>
                <a:cs typeface="Times New Roman" pitchFamily="18" charset="0"/>
              </a:rPr>
              <a:t>Examples on primary metabolites produced in abundance include Enzymes, fats, alcohol and organic acid.</a:t>
            </a:r>
            <a:endParaRPr lang="ar-S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b="1" dirty="0" smtClean="0">
                <a:effectLst/>
                <a:latin typeface="Times New Roman" pitchFamily="18" charset="0"/>
                <a:cs typeface="Times New Roman" pitchFamily="18" charset="0"/>
              </a:rPr>
              <a:t>Secondary metabolites</a:t>
            </a:r>
            <a:endParaRPr lang="ar-SA" b="1" dirty="0">
              <a:effectLst/>
              <a:latin typeface="Times New Roman" pitchFamily="18" charset="0"/>
              <a:cs typeface="Times New Roman" pitchFamily="18" charset="0"/>
            </a:endParaRPr>
          </a:p>
        </p:txBody>
      </p:sp>
      <p:sp>
        <p:nvSpPr>
          <p:cNvPr id="3" name="عنصر نائب للمحتوى 2"/>
          <p:cNvSpPr>
            <a:spLocks noGrp="1"/>
          </p:cNvSpPr>
          <p:nvPr>
            <p:ph idx="1"/>
          </p:nvPr>
        </p:nvSpPr>
        <p:spPr>
          <a:xfrm>
            <a:off x="1403648" y="2060848"/>
            <a:ext cx="7498080" cy="3960440"/>
          </a:xfrm>
        </p:spPr>
        <p:txBody>
          <a:bodyPr/>
          <a:lstStyle/>
          <a:p>
            <a:pPr algn="ctr">
              <a:buNone/>
            </a:pPr>
            <a:r>
              <a:rPr lang="en-US" dirty="0" smtClean="0">
                <a:latin typeface="Times New Roman" pitchFamily="18" charset="0"/>
                <a:cs typeface="Times New Roman" pitchFamily="18" charset="0"/>
              </a:rPr>
              <a:t>Compounds produced by an organism that are not required for primary metabolic processes and not used for growth.</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It is used for survival or nutrition storage.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pPr algn="ctr">
              <a:buNone/>
            </a:pPr>
            <a:r>
              <a:rPr lang="en-US" dirty="0" smtClean="0">
                <a:latin typeface="Times New Roman" pitchFamily="18" charset="0"/>
                <a:cs typeface="Times New Roman" pitchFamily="18" charset="0"/>
              </a:rPr>
              <a:t>Produced when organism enter the stationary phase.</a:t>
            </a:r>
          </a:p>
          <a:p>
            <a:pPr algn="ctr">
              <a:buNone/>
            </a:pPr>
            <a:endParaRPr lang="en-US" dirty="0" smtClean="0">
              <a:latin typeface="Times New Roman" pitchFamily="18" charset="0"/>
              <a:cs typeface="Times New Roman" pitchFamily="18" charset="0"/>
            </a:endParaRPr>
          </a:p>
        </p:txBody>
      </p:sp>
      <p:sp>
        <p:nvSpPr>
          <p:cNvPr id="4" name="مستطيل 3"/>
          <p:cNvSpPr/>
          <p:nvPr/>
        </p:nvSpPr>
        <p:spPr>
          <a:xfrm>
            <a:off x="1115616" y="3068960"/>
            <a:ext cx="7776864" cy="2062103"/>
          </a:xfrm>
          <a:prstGeom prst="rect">
            <a:avLst/>
          </a:prstGeom>
        </p:spPr>
        <p:txBody>
          <a:bodyPr wrap="square">
            <a:spAutoFit/>
          </a:bodyPr>
          <a:lstStyle/>
          <a:p>
            <a:pPr algn="ctr">
              <a:buNone/>
            </a:pPr>
            <a:r>
              <a:rPr lang="en-US" sz="3200" dirty="0" smtClean="0">
                <a:latin typeface="Times New Roman" pitchFamily="18" charset="0"/>
                <a:cs typeface="Times New Roman" pitchFamily="18" charset="0"/>
              </a:rPr>
              <a:t>Secondary metabolites are produced when the cell is not operating under optimum conditions e.g. when primary nutrient source is depleted</a:t>
            </a:r>
            <a:r>
              <a:rPr lang="en-US"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a:xfrm>
            <a:off x="1187624" y="2276872"/>
            <a:ext cx="7498080" cy="3755504"/>
          </a:xfrm>
        </p:spPr>
        <p:txBody>
          <a:bodyPr/>
          <a:lstStyle/>
          <a:p>
            <a:pPr algn="ctr">
              <a:buNone/>
            </a:pPr>
            <a:r>
              <a:rPr lang="en-US" dirty="0" smtClean="0">
                <a:latin typeface="Times New Roman" pitchFamily="18" charset="0"/>
                <a:cs typeface="Times New Roman" pitchFamily="18" charset="0"/>
              </a:rPr>
              <a:t>Metabolites produced in this phase are often associated with differentiation and </a:t>
            </a:r>
            <a:r>
              <a:rPr lang="en-US" dirty="0" err="1" smtClean="0">
                <a:latin typeface="Times New Roman" pitchFamily="18" charset="0"/>
                <a:cs typeface="Times New Roman" pitchFamily="18" charset="0"/>
              </a:rPr>
              <a:t>sporulation</a:t>
            </a:r>
            <a:r>
              <a:rPr lang="en-US" dirty="0" smtClean="0">
                <a:latin typeface="Times New Roman" pitchFamily="18" charset="0"/>
                <a:cs typeface="Times New Roman" pitchFamily="18" charset="0"/>
              </a:rPr>
              <a:t> and have biological activities</a:t>
            </a:r>
            <a:r>
              <a:rPr lang="en-US" dirty="0" smtClean="0"/>
              <a:t>. </a:t>
            </a:r>
            <a:endParaRPr lang="ar-SA" dirty="0" smtClean="0"/>
          </a:p>
          <a:p>
            <a:pPr algn="ctr">
              <a:buNone/>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en-US" sz="3600" b="1" dirty="0" smtClean="0">
                <a:latin typeface="Times New Roman" pitchFamily="18" charset="0"/>
                <a:cs typeface="Times New Roman" pitchFamily="18" charset="0"/>
              </a:rPr>
              <a:t>Some examples of fungal secondary metabolites and its usage</a:t>
            </a:r>
            <a:endParaRPr lang="ar-SA" sz="3600" b="1" dirty="0">
              <a:latin typeface="Times New Roman" pitchFamily="18" charset="0"/>
              <a:cs typeface="Times New Roman" pitchFamily="18" charset="0"/>
            </a:endParaRPr>
          </a:p>
        </p:txBody>
      </p:sp>
      <p:graphicFrame>
        <p:nvGraphicFramePr>
          <p:cNvPr id="4" name="عنصر نائب للمحتوى 3"/>
          <p:cNvGraphicFramePr>
            <a:graphicFrameLocks noGrp="1"/>
          </p:cNvGraphicFramePr>
          <p:nvPr>
            <p:ph idx="1"/>
          </p:nvPr>
        </p:nvGraphicFramePr>
        <p:xfrm>
          <a:off x="1115616" y="1844824"/>
          <a:ext cx="7818834" cy="4680520"/>
        </p:xfrm>
        <a:graphic>
          <a:graphicData uri="http://schemas.openxmlformats.org/drawingml/2006/table">
            <a:tbl>
              <a:tblPr rtl="1" firstRow="1" bandRow="1">
                <a:tableStyleId>{00A15C55-8517-42AA-B614-E9B94910E393}</a:tableStyleId>
              </a:tblPr>
              <a:tblGrid>
                <a:gridCol w="4932798"/>
                <a:gridCol w="2886036"/>
              </a:tblGrid>
              <a:tr h="936104">
                <a:tc>
                  <a:txBody>
                    <a:bodyPr/>
                    <a:lstStyle/>
                    <a:p>
                      <a:pPr algn="ctr" rtl="1"/>
                      <a:r>
                        <a:rPr lang="en-US" sz="2400" b="1" dirty="0" smtClean="0">
                          <a:latin typeface="Times New Roman" pitchFamily="18" charset="0"/>
                          <a:cs typeface="Times New Roman" pitchFamily="18" charset="0"/>
                        </a:rPr>
                        <a:t>Penicillin (</a:t>
                      </a:r>
                      <a:r>
                        <a:rPr lang="en-US" sz="2400" b="1" dirty="0" err="1" smtClean="0">
                          <a:latin typeface="Times New Roman" pitchFamily="18" charset="0"/>
                          <a:cs typeface="Times New Roman" pitchFamily="18" charset="0"/>
                        </a:rPr>
                        <a:t>Penicillium</a:t>
                      </a:r>
                      <a:r>
                        <a:rPr lang="en-US" sz="2400" b="1" dirty="0" smtClean="0">
                          <a:latin typeface="Times New Roman" pitchFamily="18" charset="0"/>
                          <a:cs typeface="Times New Roman" pitchFamily="18" charset="0"/>
                        </a:rPr>
                        <a:t> </a:t>
                      </a:r>
                      <a:endParaRPr lang="ar-SA" sz="2400" b="1" dirty="0" smtClean="0">
                        <a:latin typeface="Times New Roman" pitchFamily="18" charset="0"/>
                        <a:cs typeface="Times New Roman" pitchFamily="18" charset="0"/>
                      </a:endParaRPr>
                    </a:p>
                    <a:p>
                      <a:pPr algn="ctr" rtl="1"/>
                      <a:r>
                        <a:rPr lang="en-US" sz="2400" b="1" dirty="0" err="1" smtClean="0">
                          <a:latin typeface="Times New Roman" pitchFamily="18" charset="0"/>
                          <a:cs typeface="Times New Roman" pitchFamily="18" charset="0"/>
                        </a:rPr>
                        <a:t>c</a:t>
                      </a:r>
                      <a:r>
                        <a:rPr lang="en-US" sz="2400" b="1" baseline="0" dirty="0" err="1" smtClean="0">
                          <a:latin typeface="Times New Roman" pitchFamily="18" charset="0"/>
                          <a:cs typeface="Times New Roman" pitchFamily="18" charset="0"/>
                        </a:rPr>
                        <a:t>hrysogenum</a:t>
                      </a:r>
                      <a:r>
                        <a:rPr lang="en-US" sz="2400" b="1" baseline="0" dirty="0" smtClean="0">
                          <a:latin typeface="Times New Roman" pitchFamily="18" charset="0"/>
                          <a:cs typeface="Times New Roman" pitchFamily="18" charset="0"/>
                        </a:rPr>
                        <a:t>)</a:t>
                      </a:r>
                      <a:endParaRPr lang="ar-SA" sz="2400" b="1" dirty="0">
                        <a:latin typeface="Times New Roman" pitchFamily="18" charset="0"/>
                        <a:cs typeface="Times New Roman" pitchFamily="18" charset="0"/>
                      </a:endParaRPr>
                    </a:p>
                  </a:txBody>
                  <a:tcPr/>
                </a:tc>
                <a:tc>
                  <a:txBody>
                    <a:bodyPr/>
                    <a:lstStyle/>
                    <a:p>
                      <a:pPr algn="ctr" rtl="1"/>
                      <a:r>
                        <a:rPr lang="en-US" sz="2400" dirty="0" smtClean="0">
                          <a:solidFill>
                            <a:schemeClr val="tx1"/>
                          </a:solidFill>
                          <a:latin typeface="Times New Roman" pitchFamily="18" charset="0"/>
                          <a:cs typeface="Times New Roman" pitchFamily="18" charset="0"/>
                        </a:rPr>
                        <a:t>Antibiotics</a:t>
                      </a:r>
                      <a:endParaRPr lang="ar-SA" sz="2400" dirty="0">
                        <a:solidFill>
                          <a:schemeClr val="tx1"/>
                        </a:solidFill>
                        <a:latin typeface="Times New Roman" pitchFamily="18" charset="0"/>
                        <a:cs typeface="Times New Roman" pitchFamily="18" charset="0"/>
                      </a:endParaRPr>
                    </a:p>
                  </a:txBody>
                  <a:tcPr/>
                </a:tc>
              </a:tr>
              <a:tr h="936104">
                <a:tc>
                  <a:txBody>
                    <a:bodyPr/>
                    <a:lstStyle/>
                    <a:p>
                      <a:pPr algn="ctr" rtl="1"/>
                      <a:r>
                        <a:rPr lang="en-US" sz="2400" b="1" dirty="0" err="1" smtClean="0">
                          <a:latin typeface="Times New Roman" pitchFamily="18" charset="0"/>
                          <a:cs typeface="Times New Roman" pitchFamily="18" charset="0"/>
                        </a:rPr>
                        <a:t>Cyclosporin</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Trichoderma</a:t>
                      </a:r>
                      <a:r>
                        <a:rPr lang="en-US" sz="2400" b="1" baseline="0" dirty="0" smtClean="0">
                          <a:latin typeface="Times New Roman" pitchFamily="18" charset="0"/>
                          <a:cs typeface="Times New Roman" pitchFamily="18" charset="0"/>
                        </a:rPr>
                        <a:t>)</a:t>
                      </a:r>
                      <a:endParaRPr lang="ar-SA" sz="2400" b="1" dirty="0">
                        <a:latin typeface="Times New Roman" pitchFamily="18" charset="0"/>
                        <a:cs typeface="Times New Roman" pitchFamily="18" charset="0"/>
                      </a:endParaRPr>
                    </a:p>
                  </a:txBody>
                  <a:tcPr/>
                </a:tc>
                <a:tc>
                  <a:txBody>
                    <a:bodyPr/>
                    <a:lstStyle/>
                    <a:p>
                      <a:pPr algn="ctr" rtl="1"/>
                      <a:r>
                        <a:rPr lang="en-US" sz="2400" b="1" dirty="0" smtClean="0">
                          <a:latin typeface="Times New Roman" pitchFamily="18" charset="0"/>
                          <a:cs typeface="Times New Roman" pitchFamily="18" charset="0"/>
                        </a:rPr>
                        <a:t>Immunosuppressant</a:t>
                      </a:r>
                      <a:endParaRPr lang="ar-SA" sz="2400" b="1" dirty="0">
                        <a:latin typeface="Times New Roman" pitchFamily="18" charset="0"/>
                        <a:cs typeface="Times New Roman" pitchFamily="18" charset="0"/>
                      </a:endParaRPr>
                    </a:p>
                  </a:txBody>
                  <a:tcPr/>
                </a:tc>
              </a:tr>
              <a:tr h="936104">
                <a:tc>
                  <a:txBody>
                    <a:bodyPr/>
                    <a:lstStyle/>
                    <a:p>
                      <a:pPr algn="ctr" rtl="1"/>
                      <a:r>
                        <a:rPr lang="en-US" sz="2400" b="1" dirty="0" smtClean="0">
                          <a:latin typeface="Times New Roman" pitchFamily="18" charset="0"/>
                          <a:cs typeface="Times New Roman" pitchFamily="18" charset="0"/>
                        </a:rPr>
                        <a:t>Growth</a:t>
                      </a:r>
                      <a:r>
                        <a:rPr lang="en-US" sz="2400" b="1" baseline="0" dirty="0" smtClean="0">
                          <a:latin typeface="Times New Roman" pitchFamily="18" charset="0"/>
                          <a:cs typeface="Times New Roman" pitchFamily="18" charset="0"/>
                        </a:rPr>
                        <a:t> promoter </a:t>
                      </a:r>
                      <a:r>
                        <a:rPr lang="en-US" sz="2400" b="1" baseline="0" dirty="0" err="1" smtClean="0">
                          <a:latin typeface="Times New Roman" pitchFamily="18" charset="0"/>
                          <a:cs typeface="Times New Roman" pitchFamily="18" charset="0"/>
                        </a:rPr>
                        <a:t>Zearalonone</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Gibberella</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zeae</a:t>
                      </a:r>
                      <a:r>
                        <a:rPr lang="en-US" sz="2400" b="1" baseline="0" dirty="0" smtClean="0">
                          <a:latin typeface="Times New Roman" pitchFamily="18" charset="0"/>
                          <a:cs typeface="Times New Roman" pitchFamily="18" charset="0"/>
                        </a:rPr>
                        <a:t>)</a:t>
                      </a:r>
                      <a:endParaRPr lang="ar-SA" sz="2400" b="1" dirty="0">
                        <a:latin typeface="Times New Roman" pitchFamily="18" charset="0"/>
                        <a:cs typeface="Times New Roman" pitchFamily="18" charset="0"/>
                      </a:endParaRPr>
                    </a:p>
                  </a:txBody>
                  <a:tcPr/>
                </a:tc>
                <a:tc>
                  <a:txBody>
                    <a:bodyPr/>
                    <a:lstStyle/>
                    <a:p>
                      <a:pPr algn="ctr" rtl="1"/>
                      <a:r>
                        <a:rPr lang="en-US" sz="2400" b="1" dirty="0" smtClean="0">
                          <a:latin typeface="Times New Roman" pitchFamily="18" charset="0"/>
                          <a:cs typeface="Times New Roman" pitchFamily="18" charset="0"/>
                        </a:rPr>
                        <a:t>Agriculture</a:t>
                      </a:r>
                      <a:endParaRPr lang="ar-SA" sz="2400" b="1" dirty="0">
                        <a:latin typeface="Times New Roman" pitchFamily="18" charset="0"/>
                        <a:cs typeface="Times New Roman" pitchFamily="18" charset="0"/>
                      </a:endParaRPr>
                    </a:p>
                  </a:txBody>
                  <a:tcPr/>
                </a:tc>
              </a:tr>
              <a:tr h="936104">
                <a:tc>
                  <a:txBody>
                    <a:bodyPr/>
                    <a:lstStyle/>
                    <a:p>
                      <a:pPr algn="ctr" rtl="1"/>
                      <a:r>
                        <a:rPr lang="en-US" sz="2400" b="1" dirty="0" smtClean="0">
                          <a:latin typeface="Times New Roman" pitchFamily="18" charset="0"/>
                          <a:cs typeface="Times New Roman" pitchFamily="18" charset="0"/>
                        </a:rPr>
                        <a:t>Amylase (</a:t>
                      </a:r>
                      <a:r>
                        <a:rPr lang="en-US" sz="2400" b="1" dirty="0" err="1" smtClean="0">
                          <a:latin typeface="Times New Roman" pitchFamily="18" charset="0"/>
                          <a:cs typeface="Times New Roman" pitchFamily="18" charset="0"/>
                        </a:rPr>
                        <a:t>Aspergillus</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niger</a:t>
                      </a:r>
                      <a:r>
                        <a:rPr lang="en-US" sz="2400" b="1" dirty="0" smtClean="0">
                          <a:latin typeface="Times New Roman" pitchFamily="18" charset="0"/>
                          <a:cs typeface="Times New Roman" pitchFamily="18" charset="0"/>
                        </a:rPr>
                        <a:t>)</a:t>
                      </a:r>
                      <a:endParaRPr lang="ar-SA" sz="2400" b="1" dirty="0">
                        <a:latin typeface="Times New Roman" pitchFamily="18" charset="0"/>
                        <a:cs typeface="Times New Roman" pitchFamily="18" charset="0"/>
                      </a:endParaRPr>
                    </a:p>
                  </a:txBody>
                  <a:tcPr/>
                </a:tc>
                <a:tc>
                  <a:txBody>
                    <a:bodyPr/>
                    <a:lstStyle/>
                    <a:p>
                      <a:pPr algn="ctr" rtl="1"/>
                      <a:r>
                        <a:rPr lang="en-US" sz="2400" b="1" dirty="0" smtClean="0">
                          <a:latin typeface="Times New Roman" pitchFamily="18" charset="0"/>
                          <a:cs typeface="Times New Roman" pitchFamily="18" charset="0"/>
                        </a:rPr>
                        <a:t>Enzymes</a:t>
                      </a:r>
                      <a:endParaRPr lang="ar-SA" sz="2400" b="1" dirty="0">
                        <a:latin typeface="Times New Roman" pitchFamily="18" charset="0"/>
                        <a:cs typeface="Times New Roman" pitchFamily="18" charset="0"/>
                      </a:endParaRPr>
                    </a:p>
                  </a:txBody>
                  <a:tcPr/>
                </a:tc>
              </a:tr>
              <a:tr h="936104">
                <a:tc>
                  <a:txBody>
                    <a:bodyPr/>
                    <a:lstStyle/>
                    <a:p>
                      <a:pPr algn="ctr" rtl="1"/>
                      <a:r>
                        <a:rPr lang="en-US" sz="2400" b="1" dirty="0" err="1" smtClean="0">
                          <a:latin typeface="Times New Roman" pitchFamily="18" charset="0"/>
                          <a:cs typeface="Times New Roman" pitchFamily="18" charset="0"/>
                        </a:rPr>
                        <a:t>Ancaflavin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Monascus</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purpureus</a:t>
                      </a:r>
                      <a:r>
                        <a:rPr lang="en-US" sz="2400" b="1" baseline="0" dirty="0" smtClean="0">
                          <a:latin typeface="Times New Roman" pitchFamily="18" charset="0"/>
                          <a:cs typeface="Times New Roman" pitchFamily="18" charset="0"/>
                        </a:rPr>
                        <a:t>)</a:t>
                      </a:r>
                      <a:endParaRPr lang="ar-SA" sz="2400" b="1" dirty="0">
                        <a:latin typeface="Times New Roman" pitchFamily="18" charset="0"/>
                        <a:cs typeface="Times New Roman" pitchFamily="18" charset="0"/>
                      </a:endParaRPr>
                    </a:p>
                  </a:txBody>
                  <a:tcPr/>
                </a:tc>
                <a:tc>
                  <a:txBody>
                    <a:bodyPr/>
                    <a:lstStyle/>
                    <a:p>
                      <a:pPr algn="ctr" rtl="1"/>
                      <a:r>
                        <a:rPr lang="en-US" sz="2400" b="1" dirty="0" smtClean="0">
                          <a:latin typeface="Times New Roman" pitchFamily="18" charset="0"/>
                          <a:cs typeface="Times New Roman" pitchFamily="18" charset="0"/>
                        </a:rPr>
                        <a:t>Pigments</a:t>
                      </a:r>
                      <a:endParaRPr lang="ar-SA" sz="2400" b="1" dirty="0">
                        <a:latin typeface="Times New Roman" pitchFamily="18" charset="0"/>
                        <a:cs typeface="Times New Roman" pitchFamily="18" charset="0"/>
                      </a:endParaRPr>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71600" y="274638"/>
            <a:ext cx="7962088" cy="1143000"/>
          </a:xfrm>
        </p:spPr>
        <p:txBody>
          <a:bodyPr>
            <a:noAutofit/>
          </a:bodyPr>
          <a:lstStyle/>
          <a:p>
            <a:pPr algn="ctr"/>
            <a:r>
              <a:rPr lang="en-US" sz="3200" b="1" dirty="0" smtClean="0">
                <a:effectLst/>
                <a:latin typeface="Times New Roman" pitchFamily="18" charset="0"/>
                <a:cs typeface="Times New Roman" pitchFamily="18" charset="0"/>
              </a:rPr>
              <a:t>similarities between the pathways that produce primary and secondary metabolites</a:t>
            </a:r>
            <a:endParaRPr lang="ar-SA" sz="3200" b="1" dirty="0">
              <a:effectLst/>
              <a:latin typeface="Times New Roman" pitchFamily="18" charset="0"/>
              <a:cs typeface="Times New Roman" pitchFamily="18" charset="0"/>
            </a:endParaRPr>
          </a:p>
        </p:txBody>
      </p:sp>
      <p:sp>
        <p:nvSpPr>
          <p:cNvPr id="3" name="عنصر نائب للمحتوى 2"/>
          <p:cNvSpPr>
            <a:spLocks noGrp="1"/>
          </p:cNvSpPr>
          <p:nvPr>
            <p:ph idx="1"/>
          </p:nvPr>
        </p:nvSpPr>
        <p:spPr>
          <a:xfrm>
            <a:off x="1403648" y="1772816"/>
            <a:ext cx="7498080" cy="4800600"/>
          </a:xfrm>
        </p:spPr>
        <p:txBody>
          <a:bodyPr>
            <a:normAutofit/>
          </a:bodyPr>
          <a:lstStyle/>
          <a:p>
            <a:pPr algn="l">
              <a:buNone/>
            </a:pPr>
            <a:r>
              <a:rPr lang="en-US" dirty="0" smtClean="0">
                <a:latin typeface="Times New Roman" pitchFamily="18" charset="0"/>
                <a:cs typeface="Times New Roman" pitchFamily="18" charset="0"/>
              </a:rPr>
              <a:t>1- The product of one reaction is the substrate for the next and the first reaction in each case is the rate-limiting step. </a:t>
            </a:r>
          </a:p>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2- Also the regulation of secondary</a:t>
            </a:r>
          </a:p>
          <a:p>
            <a:pPr algn="l">
              <a:buNone/>
            </a:pPr>
            <a:r>
              <a:rPr lang="en-US" dirty="0" smtClean="0">
                <a:latin typeface="Times New Roman" pitchFamily="18" charset="0"/>
                <a:cs typeface="Times New Roman" pitchFamily="18" charset="0"/>
              </a:rPr>
              <a:t>metabolic pathways is interrelated in complex ways to primary metabolic regulation.</a:t>
            </a:r>
            <a:endParaRPr lang="ar-S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518</TotalTime>
  <Words>981</Words>
  <Application>Microsoft Office PowerPoint</Application>
  <PresentationFormat>عرض على الشاشة (3:4)‏</PresentationFormat>
  <Paragraphs>146</Paragraphs>
  <Slides>34</Slides>
  <Notes>1</Notes>
  <HiddenSlides>0</HiddenSlides>
  <MMClips>0</MMClips>
  <ScaleCrop>false</ScaleCrop>
  <HeadingPairs>
    <vt:vector size="4" baseType="variant">
      <vt:variant>
        <vt:lpstr>سمة</vt:lpstr>
      </vt:variant>
      <vt:variant>
        <vt:i4>1</vt:i4>
      </vt:variant>
      <vt:variant>
        <vt:lpstr>عناوين الشرائح</vt:lpstr>
      </vt:variant>
      <vt:variant>
        <vt:i4>34</vt:i4>
      </vt:variant>
    </vt:vector>
  </HeadingPairs>
  <TitlesOfParts>
    <vt:vector size="35" baseType="lpstr">
      <vt:lpstr>انقلاب</vt:lpstr>
      <vt:lpstr>Primary &amp; secondary metabolites of fungi</vt:lpstr>
      <vt:lpstr>الشريحة 2</vt:lpstr>
      <vt:lpstr>Primary metabolites</vt:lpstr>
      <vt:lpstr>الشريحة 4</vt:lpstr>
      <vt:lpstr>Secondary metabolites</vt:lpstr>
      <vt:lpstr>الشريحة 6</vt:lpstr>
      <vt:lpstr>الشريحة 7</vt:lpstr>
      <vt:lpstr>Some examples of fungal secondary metabolites and its usage</vt:lpstr>
      <vt:lpstr>similarities between the pathways that produce primary and secondary metabolites</vt:lpstr>
      <vt:lpstr>Clear reasons exist for studying secondary metabolites</vt:lpstr>
      <vt:lpstr>biosynthetic pathways</vt:lpstr>
      <vt:lpstr>الشريحة 12</vt:lpstr>
      <vt:lpstr>  Polyketide Metabolites </vt:lpstr>
      <vt:lpstr>الشريحة 14</vt:lpstr>
      <vt:lpstr>Aflotoxins</vt:lpstr>
      <vt:lpstr>الشريحة 16</vt:lpstr>
      <vt:lpstr>الشريحة 17</vt:lpstr>
      <vt:lpstr>Patulin</vt:lpstr>
      <vt:lpstr>الشريحة 19</vt:lpstr>
      <vt:lpstr>Aromatic Compounds </vt:lpstr>
      <vt:lpstr>الشريحة 21</vt:lpstr>
      <vt:lpstr>Amino Acid Pathway </vt:lpstr>
      <vt:lpstr>الشريحة 23</vt:lpstr>
      <vt:lpstr>Plant Growth Regulators </vt:lpstr>
      <vt:lpstr>الشريحة 25</vt:lpstr>
      <vt:lpstr>الشريحة 26</vt:lpstr>
      <vt:lpstr>الشريحة 27</vt:lpstr>
      <vt:lpstr>الشريحة 28</vt:lpstr>
      <vt:lpstr>Toxins</vt:lpstr>
      <vt:lpstr>الشريحة 30</vt:lpstr>
      <vt:lpstr>الشريحة 31</vt:lpstr>
      <vt:lpstr>الشريحة 32</vt:lpstr>
      <vt:lpstr>الشريحة 33</vt:lpstr>
      <vt:lpstr>الشريحة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ahmad</dc:creator>
  <cp:lastModifiedBy>ahmad</cp:lastModifiedBy>
  <cp:revision>69</cp:revision>
  <dcterms:created xsi:type="dcterms:W3CDTF">2013-03-03T07:50:52Z</dcterms:created>
  <dcterms:modified xsi:type="dcterms:W3CDTF">2013-03-27T20:20:52Z</dcterms:modified>
</cp:coreProperties>
</file>