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305" r:id="rId2"/>
    <p:sldId id="306" r:id="rId3"/>
    <p:sldId id="307" r:id="rId4"/>
    <p:sldId id="338" r:id="rId5"/>
    <p:sldId id="339" r:id="rId6"/>
    <p:sldId id="340" r:id="rId7"/>
    <p:sldId id="344" r:id="rId8"/>
    <p:sldId id="341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8" r:id="rId20"/>
    <p:sldId id="348" r:id="rId21"/>
    <p:sldId id="345" r:id="rId22"/>
    <p:sldId id="319" r:id="rId23"/>
    <p:sldId id="320" r:id="rId24"/>
    <p:sldId id="321" r:id="rId25"/>
    <p:sldId id="322" r:id="rId26"/>
    <p:sldId id="346" r:id="rId27"/>
    <p:sldId id="323" r:id="rId28"/>
    <p:sldId id="324" r:id="rId29"/>
    <p:sldId id="325" r:id="rId30"/>
    <p:sldId id="326" r:id="rId31"/>
    <p:sldId id="327" r:id="rId32"/>
    <p:sldId id="347" r:id="rId33"/>
    <p:sldId id="349" r:id="rId34"/>
    <p:sldId id="350" r:id="rId35"/>
    <p:sldId id="351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53" r:id="rId46"/>
    <p:sldId id="352" r:id="rId4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87660" autoAdjust="0"/>
  </p:normalViewPr>
  <p:slideViewPr>
    <p:cSldViewPr>
      <p:cViewPr varScale="1">
        <p:scale>
          <a:sx n="108" d="100"/>
          <a:sy n="108" d="100"/>
        </p:scale>
        <p:origin x="109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0302D-2D67-C043-A09F-BC245C1FC278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C08733-54D8-F043-94E9-D516F83F492A}">
      <dgm:prSet phldrT="[Text]"/>
      <dgm:spPr/>
      <dgm:t>
        <a:bodyPr/>
        <a:lstStyle/>
        <a:p>
          <a:pPr rtl="0"/>
          <a:r>
            <a:rPr lang="en-US" dirty="0"/>
            <a:t>Body</a:t>
          </a:r>
        </a:p>
      </dgm:t>
    </dgm:pt>
    <dgm:pt modelId="{19A9C091-AF26-524D-A787-CEBE409BDC78}" type="parTrans" cxnId="{A8703F8C-6C8E-7D4E-9C48-2E3532C52A75}">
      <dgm:prSet/>
      <dgm:spPr/>
      <dgm:t>
        <a:bodyPr/>
        <a:lstStyle/>
        <a:p>
          <a:endParaRPr lang="en-US"/>
        </a:p>
      </dgm:t>
    </dgm:pt>
    <dgm:pt modelId="{F73238E5-7C8F-E247-99A2-393479D4CEF7}" type="sibTrans" cxnId="{A8703F8C-6C8E-7D4E-9C48-2E3532C52A75}">
      <dgm:prSet/>
      <dgm:spPr/>
      <dgm:t>
        <a:bodyPr/>
        <a:lstStyle/>
        <a:p>
          <a:endParaRPr lang="en-US"/>
        </a:p>
      </dgm:t>
    </dgm:pt>
    <dgm:pt modelId="{B18DF067-8425-964E-851A-7D47F97D35B1}">
      <dgm:prSet phldrT="[Text]"/>
      <dgm:spPr/>
      <dgm:t>
        <a:bodyPr/>
        <a:lstStyle/>
        <a:p>
          <a:pPr rtl="0"/>
          <a:r>
            <a:rPr lang="en-US" dirty="0"/>
            <a:t>Protein</a:t>
          </a:r>
        </a:p>
      </dgm:t>
    </dgm:pt>
    <dgm:pt modelId="{A39DD88E-32FC-124D-9C11-293AF45DCE20}" type="parTrans" cxnId="{6C219B2F-49C8-4044-8B77-57EEED7FD0E4}">
      <dgm:prSet/>
      <dgm:spPr/>
      <dgm:t>
        <a:bodyPr/>
        <a:lstStyle/>
        <a:p>
          <a:endParaRPr lang="en-US"/>
        </a:p>
      </dgm:t>
    </dgm:pt>
    <dgm:pt modelId="{B3F499BC-AEE9-B443-A1DB-874DD0B3BB6B}" type="sibTrans" cxnId="{6C219B2F-49C8-4044-8B77-57EEED7FD0E4}">
      <dgm:prSet/>
      <dgm:spPr/>
      <dgm:t>
        <a:bodyPr/>
        <a:lstStyle/>
        <a:p>
          <a:endParaRPr lang="en-US"/>
        </a:p>
      </dgm:t>
    </dgm:pt>
    <dgm:pt modelId="{6677D41F-4415-114A-8A73-EF1DB06C1D32}">
      <dgm:prSet phldrT="[Text]"/>
      <dgm:spPr/>
      <dgm:t>
        <a:bodyPr/>
        <a:lstStyle/>
        <a:p>
          <a:pPr rtl="0"/>
          <a:r>
            <a:rPr lang="en-US" dirty="0"/>
            <a:t>Water</a:t>
          </a:r>
        </a:p>
      </dgm:t>
    </dgm:pt>
    <dgm:pt modelId="{3CCD9EA3-EBBF-B44B-834A-371B3A3E4255}" type="parTrans" cxnId="{825E7BB3-43EE-E94B-A91E-C2C0596350A3}">
      <dgm:prSet/>
      <dgm:spPr/>
      <dgm:t>
        <a:bodyPr/>
        <a:lstStyle/>
        <a:p>
          <a:endParaRPr lang="en-US"/>
        </a:p>
      </dgm:t>
    </dgm:pt>
    <dgm:pt modelId="{A784C5C0-DE82-D841-92D5-B95FA63B32A0}" type="sibTrans" cxnId="{825E7BB3-43EE-E94B-A91E-C2C0596350A3}">
      <dgm:prSet/>
      <dgm:spPr/>
      <dgm:t>
        <a:bodyPr/>
        <a:lstStyle/>
        <a:p>
          <a:endParaRPr lang="en-US"/>
        </a:p>
      </dgm:t>
    </dgm:pt>
    <dgm:pt modelId="{AD570599-A4F0-6F4E-9A1E-A80F0CEDC64C}">
      <dgm:prSet phldrT="[Text]"/>
      <dgm:spPr/>
      <dgm:t>
        <a:bodyPr/>
        <a:lstStyle/>
        <a:p>
          <a:pPr rtl="0"/>
          <a:r>
            <a:rPr lang="en-US" dirty="0"/>
            <a:t>Mineral</a:t>
          </a:r>
        </a:p>
      </dgm:t>
    </dgm:pt>
    <dgm:pt modelId="{D063075C-0273-B743-8535-D4F3F62A0C5C}" type="parTrans" cxnId="{F4A6D9E1-B9C8-8B49-963B-943AD48EDB2D}">
      <dgm:prSet/>
      <dgm:spPr/>
      <dgm:t>
        <a:bodyPr/>
        <a:lstStyle/>
        <a:p>
          <a:endParaRPr lang="en-US"/>
        </a:p>
      </dgm:t>
    </dgm:pt>
    <dgm:pt modelId="{50774B62-D7DC-454C-A7DE-8D79FB53D46A}" type="sibTrans" cxnId="{F4A6D9E1-B9C8-8B49-963B-943AD48EDB2D}">
      <dgm:prSet/>
      <dgm:spPr/>
      <dgm:t>
        <a:bodyPr/>
        <a:lstStyle/>
        <a:p>
          <a:endParaRPr lang="en-US"/>
        </a:p>
      </dgm:t>
    </dgm:pt>
    <dgm:pt modelId="{8EC1308D-1CE0-B445-B90D-56A869DC3D82}">
      <dgm:prSet/>
      <dgm:spPr/>
      <dgm:t>
        <a:bodyPr/>
        <a:lstStyle/>
        <a:p>
          <a:pPr rtl="0"/>
          <a:r>
            <a:rPr lang="en-US" dirty="0"/>
            <a:t>Fat</a:t>
          </a:r>
        </a:p>
      </dgm:t>
    </dgm:pt>
    <dgm:pt modelId="{C47641D8-894E-6D44-9089-CDEABB183E3F}" type="parTrans" cxnId="{280240C6-A398-7A4B-AC89-5F01FDFE2A73}">
      <dgm:prSet/>
      <dgm:spPr/>
      <dgm:t>
        <a:bodyPr/>
        <a:lstStyle/>
        <a:p>
          <a:endParaRPr lang="en-US"/>
        </a:p>
      </dgm:t>
    </dgm:pt>
    <dgm:pt modelId="{6A30C2F7-90DD-A642-9B1B-9152FC8B72B1}" type="sibTrans" cxnId="{280240C6-A398-7A4B-AC89-5F01FDFE2A73}">
      <dgm:prSet/>
      <dgm:spPr/>
      <dgm:t>
        <a:bodyPr/>
        <a:lstStyle/>
        <a:p>
          <a:endParaRPr lang="en-US"/>
        </a:p>
      </dgm:t>
    </dgm:pt>
    <dgm:pt modelId="{89B5A725-7D11-C643-BB1B-5235E2F719D7}" type="pres">
      <dgm:prSet presAssocID="{A780302D-2D67-C043-A09F-BC245C1FC2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91BB7-7294-E546-8A4D-B75E3E291DD2}" type="pres">
      <dgm:prSet presAssocID="{24C08733-54D8-F043-94E9-D516F83F492A}" presName="hierRoot1" presStyleCnt="0">
        <dgm:presLayoutVars>
          <dgm:hierBranch val="init"/>
        </dgm:presLayoutVars>
      </dgm:prSet>
      <dgm:spPr/>
    </dgm:pt>
    <dgm:pt modelId="{4A95C2C9-80D2-A848-A803-55606BDF4757}" type="pres">
      <dgm:prSet presAssocID="{24C08733-54D8-F043-94E9-D516F83F492A}" presName="rootComposite1" presStyleCnt="0"/>
      <dgm:spPr/>
    </dgm:pt>
    <dgm:pt modelId="{FC86A897-EB79-5A40-B70A-C25F4543487F}" type="pres">
      <dgm:prSet presAssocID="{24C08733-54D8-F043-94E9-D516F83F492A}" presName="rootText1" presStyleLbl="node0" presStyleIdx="0" presStyleCnt="1">
        <dgm:presLayoutVars>
          <dgm:chPref val="3"/>
        </dgm:presLayoutVars>
      </dgm:prSet>
      <dgm:spPr/>
    </dgm:pt>
    <dgm:pt modelId="{B091BB2F-42A4-574B-8DDB-831DBEEDE091}" type="pres">
      <dgm:prSet presAssocID="{24C08733-54D8-F043-94E9-D516F83F492A}" presName="rootConnector1" presStyleLbl="node1" presStyleIdx="0" presStyleCnt="0"/>
      <dgm:spPr/>
    </dgm:pt>
    <dgm:pt modelId="{5D985EB1-2D50-5347-804E-C60C7E609DAA}" type="pres">
      <dgm:prSet presAssocID="{24C08733-54D8-F043-94E9-D516F83F492A}" presName="hierChild2" presStyleCnt="0"/>
      <dgm:spPr/>
    </dgm:pt>
    <dgm:pt modelId="{62E17A8E-C908-8444-A9C3-89CC5ED60C83}" type="pres">
      <dgm:prSet presAssocID="{A39DD88E-32FC-124D-9C11-293AF45DCE20}" presName="Name37" presStyleLbl="parChTrans1D2" presStyleIdx="0" presStyleCnt="4"/>
      <dgm:spPr/>
    </dgm:pt>
    <dgm:pt modelId="{DDABFC58-9CFB-3847-BA3D-C174BDECA9D8}" type="pres">
      <dgm:prSet presAssocID="{B18DF067-8425-964E-851A-7D47F97D35B1}" presName="hierRoot2" presStyleCnt="0">
        <dgm:presLayoutVars>
          <dgm:hierBranch val="init"/>
        </dgm:presLayoutVars>
      </dgm:prSet>
      <dgm:spPr/>
    </dgm:pt>
    <dgm:pt modelId="{B186BECA-560B-604B-946E-B44D40E9E9CE}" type="pres">
      <dgm:prSet presAssocID="{B18DF067-8425-964E-851A-7D47F97D35B1}" presName="rootComposite" presStyleCnt="0"/>
      <dgm:spPr/>
    </dgm:pt>
    <dgm:pt modelId="{BE872DDA-409C-5A40-A771-C4FE5391183D}" type="pres">
      <dgm:prSet presAssocID="{B18DF067-8425-964E-851A-7D47F97D35B1}" presName="rootText" presStyleLbl="node2" presStyleIdx="0" presStyleCnt="4">
        <dgm:presLayoutVars>
          <dgm:chPref val="3"/>
        </dgm:presLayoutVars>
      </dgm:prSet>
      <dgm:spPr/>
    </dgm:pt>
    <dgm:pt modelId="{D6BA73DA-FE9D-FF46-8527-472D919F1E3D}" type="pres">
      <dgm:prSet presAssocID="{B18DF067-8425-964E-851A-7D47F97D35B1}" presName="rootConnector" presStyleLbl="node2" presStyleIdx="0" presStyleCnt="4"/>
      <dgm:spPr/>
    </dgm:pt>
    <dgm:pt modelId="{BEB09FF2-D08E-4546-BE56-AB1BBDC5D5AF}" type="pres">
      <dgm:prSet presAssocID="{B18DF067-8425-964E-851A-7D47F97D35B1}" presName="hierChild4" presStyleCnt="0"/>
      <dgm:spPr/>
    </dgm:pt>
    <dgm:pt modelId="{F69081F9-6519-EF40-B7AE-1568414A8BD0}" type="pres">
      <dgm:prSet presAssocID="{B18DF067-8425-964E-851A-7D47F97D35B1}" presName="hierChild5" presStyleCnt="0"/>
      <dgm:spPr/>
    </dgm:pt>
    <dgm:pt modelId="{C9FD4BE8-4640-1B47-9F6A-DECDDA4DC4F5}" type="pres">
      <dgm:prSet presAssocID="{C47641D8-894E-6D44-9089-CDEABB183E3F}" presName="Name37" presStyleLbl="parChTrans1D2" presStyleIdx="1" presStyleCnt="4"/>
      <dgm:spPr/>
    </dgm:pt>
    <dgm:pt modelId="{09DF410F-4907-3242-A888-8442BAFDE427}" type="pres">
      <dgm:prSet presAssocID="{8EC1308D-1CE0-B445-B90D-56A869DC3D82}" presName="hierRoot2" presStyleCnt="0">
        <dgm:presLayoutVars>
          <dgm:hierBranch val="init"/>
        </dgm:presLayoutVars>
      </dgm:prSet>
      <dgm:spPr/>
    </dgm:pt>
    <dgm:pt modelId="{CE8BA5D7-D9D8-B648-B756-45C7A682B8E9}" type="pres">
      <dgm:prSet presAssocID="{8EC1308D-1CE0-B445-B90D-56A869DC3D82}" presName="rootComposite" presStyleCnt="0"/>
      <dgm:spPr/>
    </dgm:pt>
    <dgm:pt modelId="{46FD50EC-95DD-AC4E-8089-87D88CD57729}" type="pres">
      <dgm:prSet presAssocID="{8EC1308D-1CE0-B445-B90D-56A869DC3D82}" presName="rootText" presStyleLbl="node2" presStyleIdx="1" presStyleCnt="4">
        <dgm:presLayoutVars>
          <dgm:chPref val="3"/>
        </dgm:presLayoutVars>
      </dgm:prSet>
      <dgm:spPr/>
    </dgm:pt>
    <dgm:pt modelId="{DA74BE83-2980-0D46-9374-2B944D02A26D}" type="pres">
      <dgm:prSet presAssocID="{8EC1308D-1CE0-B445-B90D-56A869DC3D82}" presName="rootConnector" presStyleLbl="node2" presStyleIdx="1" presStyleCnt="4"/>
      <dgm:spPr/>
    </dgm:pt>
    <dgm:pt modelId="{A3EEC5C9-56E3-344B-B1D3-2FCAE601405F}" type="pres">
      <dgm:prSet presAssocID="{8EC1308D-1CE0-B445-B90D-56A869DC3D82}" presName="hierChild4" presStyleCnt="0"/>
      <dgm:spPr/>
    </dgm:pt>
    <dgm:pt modelId="{530AB056-5F1A-2844-A98C-BBC62498FA68}" type="pres">
      <dgm:prSet presAssocID="{8EC1308D-1CE0-B445-B90D-56A869DC3D82}" presName="hierChild5" presStyleCnt="0"/>
      <dgm:spPr/>
    </dgm:pt>
    <dgm:pt modelId="{E2E17936-831E-7E4B-BC31-A7505549932A}" type="pres">
      <dgm:prSet presAssocID="{3CCD9EA3-EBBF-B44B-834A-371B3A3E4255}" presName="Name37" presStyleLbl="parChTrans1D2" presStyleIdx="2" presStyleCnt="4"/>
      <dgm:spPr/>
    </dgm:pt>
    <dgm:pt modelId="{8CDE8B8C-68EB-8B48-A13E-CAFF92D2E416}" type="pres">
      <dgm:prSet presAssocID="{6677D41F-4415-114A-8A73-EF1DB06C1D32}" presName="hierRoot2" presStyleCnt="0">
        <dgm:presLayoutVars>
          <dgm:hierBranch val="init"/>
        </dgm:presLayoutVars>
      </dgm:prSet>
      <dgm:spPr/>
    </dgm:pt>
    <dgm:pt modelId="{42EC8C9F-D3F2-8044-8106-8BC21D0740D1}" type="pres">
      <dgm:prSet presAssocID="{6677D41F-4415-114A-8A73-EF1DB06C1D32}" presName="rootComposite" presStyleCnt="0"/>
      <dgm:spPr/>
    </dgm:pt>
    <dgm:pt modelId="{D53793A4-DF3A-E942-A32F-E53D79AD6F38}" type="pres">
      <dgm:prSet presAssocID="{6677D41F-4415-114A-8A73-EF1DB06C1D32}" presName="rootText" presStyleLbl="node2" presStyleIdx="2" presStyleCnt="4">
        <dgm:presLayoutVars>
          <dgm:chPref val="3"/>
        </dgm:presLayoutVars>
      </dgm:prSet>
      <dgm:spPr/>
    </dgm:pt>
    <dgm:pt modelId="{8B7BEDBD-F164-6542-AA40-837DEF11F9C3}" type="pres">
      <dgm:prSet presAssocID="{6677D41F-4415-114A-8A73-EF1DB06C1D32}" presName="rootConnector" presStyleLbl="node2" presStyleIdx="2" presStyleCnt="4"/>
      <dgm:spPr/>
    </dgm:pt>
    <dgm:pt modelId="{D0870CF6-2CBC-B940-BF1A-FCB7E1837B05}" type="pres">
      <dgm:prSet presAssocID="{6677D41F-4415-114A-8A73-EF1DB06C1D32}" presName="hierChild4" presStyleCnt="0"/>
      <dgm:spPr/>
    </dgm:pt>
    <dgm:pt modelId="{9DE677A6-6E59-564A-85B9-D13D7A46D42F}" type="pres">
      <dgm:prSet presAssocID="{6677D41F-4415-114A-8A73-EF1DB06C1D32}" presName="hierChild5" presStyleCnt="0"/>
      <dgm:spPr/>
    </dgm:pt>
    <dgm:pt modelId="{0299C2D2-99EE-B441-8C23-DFD3BDEB8671}" type="pres">
      <dgm:prSet presAssocID="{D063075C-0273-B743-8535-D4F3F62A0C5C}" presName="Name37" presStyleLbl="parChTrans1D2" presStyleIdx="3" presStyleCnt="4"/>
      <dgm:spPr/>
    </dgm:pt>
    <dgm:pt modelId="{68685B4D-E558-E940-ABA1-470900431DF7}" type="pres">
      <dgm:prSet presAssocID="{AD570599-A4F0-6F4E-9A1E-A80F0CEDC64C}" presName="hierRoot2" presStyleCnt="0">
        <dgm:presLayoutVars>
          <dgm:hierBranch val="init"/>
        </dgm:presLayoutVars>
      </dgm:prSet>
      <dgm:spPr/>
    </dgm:pt>
    <dgm:pt modelId="{06AAF897-8A12-3942-B462-4B2B26C74BAE}" type="pres">
      <dgm:prSet presAssocID="{AD570599-A4F0-6F4E-9A1E-A80F0CEDC64C}" presName="rootComposite" presStyleCnt="0"/>
      <dgm:spPr/>
    </dgm:pt>
    <dgm:pt modelId="{B147B0E9-9E6A-5C44-8F27-89CE92B81B49}" type="pres">
      <dgm:prSet presAssocID="{AD570599-A4F0-6F4E-9A1E-A80F0CEDC64C}" presName="rootText" presStyleLbl="node2" presStyleIdx="3" presStyleCnt="4">
        <dgm:presLayoutVars>
          <dgm:chPref val="3"/>
        </dgm:presLayoutVars>
      </dgm:prSet>
      <dgm:spPr/>
    </dgm:pt>
    <dgm:pt modelId="{E97A9A6D-9513-D946-8A14-0D760D96CBD7}" type="pres">
      <dgm:prSet presAssocID="{AD570599-A4F0-6F4E-9A1E-A80F0CEDC64C}" presName="rootConnector" presStyleLbl="node2" presStyleIdx="3" presStyleCnt="4"/>
      <dgm:spPr/>
    </dgm:pt>
    <dgm:pt modelId="{5E67DC8B-F4D1-F848-AFE4-DBCD808D9B0A}" type="pres">
      <dgm:prSet presAssocID="{AD570599-A4F0-6F4E-9A1E-A80F0CEDC64C}" presName="hierChild4" presStyleCnt="0"/>
      <dgm:spPr/>
    </dgm:pt>
    <dgm:pt modelId="{EA19109B-349B-1246-A67C-F4AED41E520C}" type="pres">
      <dgm:prSet presAssocID="{AD570599-A4F0-6F4E-9A1E-A80F0CEDC64C}" presName="hierChild5" presStyleCnt="0"/>
      <dgm:spPr/>
    </dgm:pt>
    <dgm:pt modelId="{7867629C-A9D0-5C47-8BC7-1C9D6D0531B6}" type="pres">
      <dgm:prSet presAssocID="{24C08733-54D8-F043-94E9-D516F83F492A}" presName="hierChild3" presStyleCnt="0"/>
      <dgm:spPr/>
    </dgm:pt>
  </dgm:ptLst>
  <dgm:cxnLst>
    <dgm:cxn modelId="{97202815-1432-F141-B5DD-8734A1253733}" type="presOf" srcId="{D063075C-0273-B743-8535-D4F3F62A0C5C}" destId="{0299C2D2-99EE-B441-8C23-DFD3BDEB8671}" srcOrd="0" destOrd="0" presId="urn:microsoft.com/office/officeart/2005/8/layout/orgChart1"/>
    <dgm:cxn modelId="{7E96CF21-AE20-2E4E-BAFE-E5F30953BB6F}" type="presOf" srcId="{3CCD9EA3-EBBF-B44B-834A-371B3A3E4255}" destId="{E2E17936-831E-7E4B-BC31-A7505549932A}" srcOrd="0" destOrd="0" presId="urn:microsoft.com/office/officeart/2005/8/layout/orgChart1"/>
    <dgm:cxn modelId="{6C219B2F-49C8-4044-8B77-57EEED7FD0E4}" srcId="{24C08733-54D8-F043-94E9-D516F83F492A}" destId="{B18DF067-8425-964E-851A-7D47F97D35B1}" srcOrd="0" destOrd="0" parTransId="{A39DD88E-32FC-124D-9C11-293AF45DCE20}" sibTransId="{B3F499BC-AEE9-B443-A1DB-874DD0B3BB6B}"/>
    <dgm:cxn modelId="{D82A7855-3E0B-A74E-899A-B26EF0142A5B}" type="presOf" srcId="{A39DD88E-32FC-124D-9C11-293AF45DCE20}" destId="{62E17A8E-C908-8444-A9C3-89CC5ED60C83}" srcOrd="0" destOrd="0" presId="urn:microsoft.com/office/officeart/2005/8/layout/orgChart1"/>
    <dgm:cxn modelId="{CC96F256-E145-A847-9ABC-C206E78160D5}" type="presOf" srcId="{C47641D8-894E-6D44-9089-CDEABB183E3F}" destId="{C9FD4BE8-4640-1B47-9F6A-DECDDA4DC4F5}" srcOrd="0" destOrd="0" presId="urn:microsoft.com/office/officeart/2005/8/layout/orgChart1"/>
    <dgm:cxn modelId="{828E8F66-2A1B-0B41-A7D2-EA7E635B6D74}" type="presOf" srcId="{B18DF067-8425-964E-851A-7D47F97D35B1}" destId="{D6BA73DA-FE9D-FF46-8527-472D919F1E3D}" srcOrd="1" destOrd="0" presId="urn:microsoft.com/office/officeart/2005/8/layout/orgChart1"/>
    <dgm:cxn modelId="{40131B8C-EFFA-7344-B345-C9652C90A9AE}" type="presOf" srcId="{8EC1308D-1CE0-B445-B90D-56A869DC3D82}" destId="{DA74BE83-2980-0D46-9374-2B944D02A26D}" srcOrd="1" destOrd="0" presId="urn:microsoft.com/office/officeart/2005/8/layout/orgChart1"/>
    <dgm:cxn modelId="{A8703F8C-6C8E-7D4E-9C48-2E3532C52A75}" srcId="{A780302D-2D67-C043-A09F-BC245C1FC278}" destId="{24C08733-54D8-F043-94E9-D516F83F492A}" srcOrd="0" destOrd="0" parTransId="{19A9C091-AF26-524D-A787-CEBE409BDC78}" sibTransId="{F73238E5-7C8F-E247-99A2-393479D4CEF7}"/>
    <dgm:cxn modelId="{25318895-3F6A-A344-88FB-6D0FE5F0A85B}" type="presOf" srcId="{AD570599-A4F0-6F4E-9A1E-A80F0CEDC64C}" destId="{B147B0E9-9E6A-5C44-8F27-89CE92B81B49}" srcOrd="0" destOrd="0" presId="urn:microsoft.com/office/officeart/2005/8/layout/orgChart1"/>
    <dgm:cxn modelId="{825E7BB3-43EE-E94B-A91E-C2C0596350A3}" srcId="{24C08733-54D8-F043-94E9-D516F83F492A}" destId="{6677D41F-4415-114A-8A73-EF1DB06C1D32}" srcOrd="2" destOrd="0" parTransId="{3CCD9EA3-EBBF-B44B-834A-371B3A3E4255}" sibTransId="{A784C5C0-DE82-D841-92D5-B95FA63B32A0}"/>
    <dgm:cxn modelId="{BC8E1CB9-A624-974F-B25E-25972382B661}" type="presOf" srcId="{A780302D-2D67-C043-A09F-BC245C1FC278}" destId="{89B5A725-7D11-C643-BB1B-5235E2F719D7}" srcOrd="0" destOrd="0" presId="urn:microsoft.com/office/officeart/2005/8/layout/orgChart1"/>
    <dgm:cxn modelId="{ADD175C1-D3AF-9B48-ABFA-D477B8207431}" type="presOf" srcId="{8EC1308D-1CE0-B445-B90D-56A869DC3D82}" destId="{46FD50EC-95DD-AC4E-8089-87D88CD57729}" srcOrd="0" destOrd="0" presId="urn:microsoft.com/office/officeart/2005/8/layout/orgChart1"/>
    <dgm:cxn modelId="{280240C6-A398-7A4B-AC89-5F01FDFE2A73}" srcId="{24C08733-54D8-F043-94E9-D516F83F492A}" destId="{8EC1308D-1CE0-B445-B90D-56A869DC3D82}" srcOrd="1" destOrd="0" parTransId="{C47641D8-894E-6D44-9089-CDEABB183E3F}" sibTransId="{6A30C2F7-90DD-A642-9B1B-9152FC8B72B1}"/>
    <dgm:cxn modelId="{0B7C0BCB-6CDC-9243-A8D4-B4DBFFD432DD}" type="presOf" srcId="{24C08733-54D8-F043-94E9-D516F83F492A}" destId="{FC86A897-EB79-5A40-B70A-C25F4543487F}" srcOrd="0" destOrd="0" presId="urn:microsoft.com/office/officeart/2005/8/layout/orgChart1"/>
    <dgm:cxn modelId="{F21F98D1-C903-CE42-B95E-C00736DE7C3F}" type="presOf" srcId="{AD570599-A4F0-6F4E-9A1E-A80F0CEDC64C}" destId="{E97A9A6D-9513-D946-8A14-0D760D96CBD7}" srcOrd="1" destOrd="0" presId="urn:microsoft.com/office/officeart/2005/8/layout/orgChart1"/>
    <dgm:cxn modelId="{388D3BD5-BB05-7447-9633-82B50BBDAC73}" type="presOf" srcId="{B18DF067-8425-964E-851A-7D47F97D35B1}" destId="{BE872DDA-409C-5A40-A771-C4FE5391183D}" srcOrd="0" destOrd="0" presId="urn:microsoft.com/office/officeart/2005/8/layout/orgChart1"/>
    <dgm:cxn modelId="{4AE7B5DE-9302-ED43-A2A9-0E5763AA451A}" type="presOf" srcId="{24C08733-54D8-F043-94E9-D516F83F492A}" destId="{B091BB2F-42A4-574B-8DDB-831DBEEDE091}" srcOrd="1" destOrd="0" presId="urn:microsoft.com/office/officeart/2005/8/layout/orgChart1"/>
    <dgm:cxn modelId="{F4A6D9E1-B9C8-8B49-963B-943AD48EDB2D}" srcId="{24C08733-54D8-F043-94E9-D516F83F492A}" destId="{AD570599-A4F0-6F4E-9A1E-A80F0CEDC64C}" srcOrd="3" destOrd="0" parTransId="{D063075C-0273-B743-8535-D4F3F62A0C5C}" sibTransId="{50774B62-D7DC-454C-A7DE-8D79FB53D46A}"/>
    <dgm:cxn modelId="{AF9616E7-EF9C-494B-9261-B275EA23EB37}" type="presOf" srcId="{6677D41F-4415-114A-8A73-EF1DB06C1D32}" destId="{D53793A4-DF3A-E942-A32F-E53D79AD6F38}" srcOrd="0" destOrd="0" presId="urn:microsoft.com/office/officeart/2005/8/layout/orgChart1"/>
    <dgm:cxn modelId="{BF432CE8-2CDE-6249-9E30-9D0BB56670E5}" type="presOf" srcId="{6677D41F-4415-114A-8A73-EF1DB06C1D32}" destId="{8B7BEDBD-F164-6542-AA40-837DEF11F9C3}" srcOrd="1" destOrd="0" presId="urn:microsoft.com/office/officeart/2005/8/layout/orgChart1"/>
    <dgm:cxn modelId="{970BFF60-4B6D-DC49-9044-29D4710380FA}" type="presParOf" srcId="{89B5A725-7D11-C643-BB1B-5235E2F719D7}" destId="{CED91BB7-7294-E546-8A4D-B75E3E291DD2}" srcOrd="0" destOrd="0" presId="urn:microsoft.com/office/officeart/2005/8/layout/orgChart1"/>
    <dgm:cxn modelId="{FE415B15-4DBE-D943-9296-3F98DBD0AF84}" type="presParOf" srcId="{CED91BB7-7294-E546-8A4D-B75E3E291DD2}" destId="{4A95C2C9-80D2-A848-A803-55606BDF4757}" srcOrd="0" destOrd="0" presId="urn:microsoft.com/office/officeart/2005/8/layout/orgChart1"/>
    <dgm:cxn modelId="{3269B97D-C683-184D-B509-2632DEED5825}" type="presParOf" srcId="{4A95C2C9-80D2-A848-A803-55606BDF4757}" destId="{FC86A897-EB79-5A40-B70A-C25F4543487F}" srcOrd="0" destOrd="0" presId="urn:microsoft.com/office/officeart/2005/8/layout/orgChart1"/>
    <dgm:cxn modelId="{5B10958C-AE2E-E54A-96CB-E39A0D05B15D}" type="presParOf" srcId="{4A95C2C9-80D2-A848-A803-55606BDF4757}" destId="{B091BB2F-42A4-574B-8DDB-831DBEEDE091}" srcOrd="1" destOrd="0" presId="urn:microsoft.com/office/officeart/2005/8/layout/orgChart1"/>
    <dgm:cxn modelId="{32B38A3D-DBCD-4E46-AF51-D5EA52F74A53}" type="presParOf" srcId="{CED91BB7-7294-E546-8A4D-B75E3E291DD2}" destId="{5D985EB1-2D50-5347-804E-C60C7E609DAA}" srcOrd="1" destOrd="0" presId="urn:microsoft.com/office/officeart/2005/8/layout/orgChart1"/>
    <dgm:cxn modelId="{869B7EED-816A-3D47-8DF3-B317A43F2A7F}" type="presParOf" srcId="{5D985EB1-2D50-5347-804E-C60C7E609DAA}" destId="{62E17A8E-C908-8444-A9C3-89CC5ED60C83}" srcOrd="0" destOrd="0" presId="urn:microsoft.com/office/officeart/2005/8/layout/orgChart1"/>
    <dgm:cxn modelId="{A761FAB7-C8D2-5644-AC14-7CEBF7BA9BE4}" type="presParOf" srcId="{5D985EB1-2D50-5347-804E-C60C7E609DAA}" destId="{DDABFC58-9CFB-3847-BA3D-C174BDECA9D8}" srcOrd="1" destOrd="0" presId="urn:microsoft.com/office/officeart/2005/8/layout/orgChart1"/>
    <dgm:cxn modelId="{EF415F37-143F-AC4E-8C46-65A935ED98DC}" type="presParOf" srcId="{DDABFC58-9CFB-3847-BA3D-C174BDECA9D8}" destId="{B186BECA-560B-604B-946E-B44D40E9E9CE}" srcOrd="0" destOrd="0" presId="urn:microsoft.com/office/officeart/2005/8/layout/orgChart1"/>
    <dgm:cxn modelId="{43B90B2A-7F94-DC49-990F-01BBB7BC9122}" type="presParOf" srcId="{B186BECA-560B-604B-946E-B44D40E9E9CE}" destId="{BE872DDA-409C-5A40-A771-C4FE5391183D}" srcOrd="0" destOrd="0" presId="urn:microsoft.com/office/officeart/2005/8/layout/orgChart1"/>
    <dgm:cxn modelId="{500CB7FC-1595-BB4C-8DE7-316941E31E2D}" type="presParOf" srcId="{B186BECA-560B-604B-946E-B44D40E9E9CE}" destId="{D6BA73DA-FE9D-FF46-8527-472D919F1E3D}" srcOrd="1" destOrd="0" presId="urn:microsoft.com/office/officeart/2005/8/layout/orgChart1"/>
    <dgm:cxn modelId="{64AC9DC1-D662-D446-9441-209500F72F57}" type="presParOf" srcId="{DDABFC58-9CFB-3847-BA3D-C174BDECA9D8}" destId="{BEB09FF2-D08E-4546-BE56-AB1BBDC5D5AF}" srcOrd="1" destOrd="0" presId="urn:microsoft.com/office/officeart/2005/8/layout/orgChart1"/>
    <dgm:cxn modelId="{EEFD7B73-60F2-9C41-9911-3EB9B4648B0B}" type="presParOf" srcId="{DDABFC58-9CFB-3847-BA3D-C174BDECA9D8}" destId="{F69081F9-6519-EF40-B7AE-1568414A8BD0}" srcOrd="2" destOrd="0" presId="urn:microsoft.com/office/officeart/2005/8/layout/orgChart1"/>
    <dgm:cxn modelId="{4038D3D9-2119-CB49-A216-C1B19D71C538}" type="presParOf" srcId="{5D985EB1-2D50-5347-804E-C60C7E609DAA}" destId="{C9FD4BE8-4640-1B47-9F6A-DECDDA4DC4F5}" srcOrd="2" destOrd="0" presId="urn:microsoft.com/office/officeart/2005/8/layout/orgChart1"/>
    <dgm:cxn modelId="{B602B4D8-A681-C140-8329-465BC8EBFC68}" type="presParOf" srcId="{5D985EB1-2D50-5347-804E-C60C7E609DAA}" destId="{09DF410F-4907-3242-A888-8442BAFDE427}" srcOrd="3" destOrd="0" presId="urn:microsoft.com/office/officeart/2005/8/layout/orgChart1"/>
    <dgm:cxn modelId="{21243FBB-1FAA-5B4A-915B-150184423111}" type="presParOf" srcId="{09DF410F-4907-3242-A888-8442BAFDE427}" destId="{CE8BA5D7-D9D8-B648-B756-45C7A682B8E9}" srcOrd="0" destOrd="0" presId="urn:microsoft.com/office/officeart/2005/8/layout/orgChart1"/>
    <dgm:cxn modelId="{4AB008DC-5FE6-324C-983B-DE7961590239}" type="presParOf" srcId="{CE8BA5D7-D9D8-B648-B756-45C7A682B8E9}" destId="{46FD50EC-95DD-AC4E-8089-87D88CD57729}" srcOrd="0" destOrd="0" presId="urn:microsoft.com/office/officeart/2005/8/layout/orgChart1"/>
    <dgm:cxn modelId="{3688EB9E-5F3F-8545-B1FD-838E12F0FE58}" type="presParOf" srcId="{CE8BA5D7-D9D8-B648-B756-45C7A682B8E9}" destId="{DA74BE83-2980-0D46-9374-2B944D02A26D}" srcOrd="1" destOrd="0" presId="urn:microsoft.com/office/officeart/2005/8/layout/orgChart1"/>
    <dgm:cxn modelId="{C3DDC40A-890A-DC47-9AD4-93D68B6F1318}" type="presParOf" srcId="{09DF410F-4907-3242-A888-8442BAFDE427}" destId="{A3EEC5C9-56E3-344B-B1D3-2FCAE601405F}" srcOrd="1" destOrd="0" presId="urn:microsoft.com/office/officeart/2005/8/layout/orgChart1"/>
    <dgm:cxn modelId="{FE139990-5EC3-BF48-84DD-F932BC306AE5}" type="presParOf" srcId="{09DF410F-4907-3242-A888-8442BAFDE427}" destId="{530AB056-5F1A-2844-A98C-BBC62498FA68}" srcOrd="2" destOrd="0" presId="urn:microsoft.com/office/officeart/2005/8/layout/orgChart1"/>
    <dgm:cxn modelId="{58EC6249-8475-B441-956F-BBE3B3294554}" type="presParOf" srcId="{5D985EB1-2D50-5347-804E-C60C7E609DAA}" destId="{E2E17936-831E-7E4B-BC31-A7505549932A}" srcOrd="4" destOrd="0" presId="urn:microsoft.com/office/officeart/2005/8/layout/orgChart1"/>
    <dgm:cxn modelId="{B192D0F2-85BE-EF44-A9E1-D0957BDC0A45}" type="presParOf" srcId="{5D985EB1-2D50-5347-804E-C60C7E609DAA}" destId="{8CDE8B8C-68EB-8B48-A13E-CAFF92D2E416}" srcOrd="5" destOrd="0" presId="urn:microsoft.com/office/officeart/2005/8/layout/orgChart1"/>
    <dgm:cxn modelId="{F65E6E9A-F1EE-7C4D-8429-5A86021FBD0E}" type="presParOf" srcId="{8CDE8B8C-68EB-8B48-A13E-CAFF92D2E416}" destId="{42EC8C9F-D3F2-8044-8106-8BC21D0740D1}" srcOrd="0" destOrd="0" presId="urn:microsoft.com/office/officeart/2005/8/layout/orgChart1"/>
    <dgm:cxn modelId="{07B050DA-0440-E046-8C92-6DBD547D1A19}" type="presParOf" srcId="{42EC8C9F-D3F2-8044-8106-8BC21D0740D1}" destId="{D53793A4-DF3A-E942-A32F-E53D79AD6F38}" srcOrd="0" destOrd="0" presId="urn:microsoft.com/office/officeart/2005/8/layout/orgChart1"/>
    <dgm:cxn modelId="{69DDB466-790E-5641-994C-453D05B89127}" type="presParOf" srcId="{42EC8C9F-D3F2-8044-8106-8BC21D0740D1}" destId="{8B7BEDBD-F164-6542-AA40-837DEF11F9C3}" srcOrd="1" destOrd="0" presId="urn:microsoft.com/office/officeart/2005/8/layout/orgChart1"/>
    <dgm:cxn modelId="{1CA1FDD5-986E-FE48-8528-433B598F1677}" type="presParOf" srcId="{8CDE8B8C-68EB-8B48-A13E-CAFF92D2E416}" destId="{D0870CF6-2CBC-B940-BF1A-FCB7E1837B05}" srcOrd="1" destOrd="0" presId="urn:microsoft.com/office/officeart/2005/8/layout/orgChart1"/>
    <dgm:cxn modelId="{01968669-FED0-E74B-B405-95873DE51128}" type="presParOf" srcId="{8CDE8B8C-68EB-8B48-A13E-CAFF92D2E416}" destId="{9DE677A6-6E59-564A-85B9-D13D7A46D42F}" srcOrd="2" destOrd="0" presId="urn:microsoft.com/office/officeart/2005/8/layout/orgChart1"/>
    <dgm:cxn modelId="{581E8C59-4C07-4C40-9E23-19EA26D33699}" type="presParOf" srcId="{5D985EB1-2D50-5347-804E-C60C7E609DAA}" destId="{0299C2D2-99EE-B441-8C23-DFD3BDEB8671}" srcOrd="6" destOrd="0" presId="urn:microsoft.com/office/officeart/2005/8/layout/orgChart1"/>
    <dgm:cxn modelId="{517BBC3F-003D-DA49-8ACF-3B462307A3F2}" type="presParOf" srcId="{5D985EB1-2D50-5347-804E-C60C7E609DAA}" destId="{68685B4D-E558-E940-ABA1-470900431DF7}" srcOrd="7" destOrd="0" presId="urn:microsoft.com/office/officeart/2005/8/layout/orgChart1"/>
    <dgm:cxn modelId="{EB237841-C4C0-4047-B43D-C01CB24BE1C8}" type="presParOf" srcId="{68685B4D-E558-E940-ABA1-470900431DF7}" destId="{06AAF897-8A12-3942-B462-4B2B26C74BAE}" srcOrd="0" destOrd="0" presId="urn:microsoft.com/office/officeart/2005/8/layout/orgChart1"/>
    <dgm:cxn modelId="{E83706C8-F45F-9246-BE8B-3524F6655277}" type="presParOf" srcId="{06AAF897-8A12-3942-B462-4B2B26C74BAE}" destId="{B147B0E9-9E6A-5C44-8F27-89CE92B81B49}" srcOrd="0" destOrd="0" presId="urn:microsoft.com/office/officeart/2005/8/layout/orgChart1"/>
    <dgm:cxn modelId="{9BD12306-866D-0D4B-A33C-782FB996E868}" type="presParOf" srcId="{06AAF897-8A12-3942-B462-4B2B26C74BAE}" destId="{E97A9A6D-9513-D946-8A14-0D760D96CBD7}" srcOrd="1" destOrd="0" presId="urn:microsoft.com/office/officeart/2005/8/layout/orgChart1"/>
    <dgm:cxn modelId="{89C4D200-BE23-2348-9398-9DBDDFF3A9D5}" type="presParOf" srcId="{68685B4D-E558-E940-ABA1-470900431DF7}" destId="{5E67DC8B-F4D1-F848-AFE4-DBCD808D9B0A}" srcOrd="1" destOrd="0" presId="urn:microsoft.com/office/officeart/2005/8/layout/orgChart1"/>
    <dgm:cxn modelId="{E0C8CBBF-BB14-D249-9343-B230ACC7C918}" type="presParOf" srcId="{68685B4D-E558-E940-ABA1-470900431DF7}" destId="{EA19109B-349B-1246-A67C-F4AED41E520C}" srcOrd="2" destOrd="0" presId="urn:microsoft.com/office/officeart/2005/8/layout/orgChart1"/>
    <dgm:cxn modelId="{C772BB15-894A-3140-8468-DCD1FE67E36A}" type="presParOf" srcId="{CED91BB7-7294-E546-8A4D-B75E3E291DD2}" destId="{7867629C-A9D0-5C47-8BC7-1C9D6D0531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9C2D2-99EE-B441-8C23-DFD3BDEB8671}">
      <dsp:nvSpPr>
        <dsp:cNvPr id="0" name=""/>
        <dsp:cNvSpPr/>
      </dsp:nvSpPr>
      <dsp:spPr>
        <a:xfrm>
          <a:off x="4419600" y="1636170"/>
          <a:ext cx="3461458" cy="40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49"/>
              </a:lnTo>
              <a:lnTo>
                <a:pt x="3461458" y="200249"/>
              </a:lnTo>
              <a:lnTo>
                <a:pt x="3461458" y="4004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17936-831E-7E4B-BC31-A7505549932A}">
      <dsp:nvSpPr>
        <dsp:cNvPr id="0" name=""/>
        <dsp:cNvSpPr/>
      </dsp:nvSpPr>
      <dsp:spPr>
        <a:xfrm>
          <a:off x="4419600" y="1636170"/>
          <a:ext cx="1153819" cy="40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249"/>
              </a:lnTo>
              <a:lnTo>
                <a:pt x="1153819" y="200249"/>
              </a:lnTo>
              <a:lnTo>
                <a:pt x="1153819" y="4004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D4BE8-4640-1B47-9F6A-DECDDA4DC4F5}">
      <dsp:nvSpPr>
        <dsp:cNvPr id="0" name=""/>
        <dsp:cNvSpPr/>
      </dsp:nvSpPr>
      <dsp:spPr>
        <a:xfrm>
          <a:off x="3265780" y="1636170"/>
          <a:ext cx="1153819" cy="400499"/>
        </a:xfrm>
        <a:custGeom>
          <a:avLst/>
          <a:gdLst/>
          <a:ahLst/>
          <a:cxnLst/>
          <a:rect l="0" t="0" r="0" b="0"/>
          <a:pathLst>
            <a:path>
              <a:moveTo>
                <a:pt x="1153819" y="0"/>
              </a:moveTo>
              <a:lnTo>
                <a:pt x="1153819" y="200249"/>
              </a:lnTo>
              <a:lnTo>
                <a:pt x="0" y="200249"/>
              </a:lnTo>
              <a:lnTo>
                <a:pt x="0" y="4004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7A8E-C908-8444-A9C3-89CC5ED60C83}">
      <dsp:nvSpPr>
        <dsp:cNvPr id="0" name=""/>
        <dsp:cNvSpPr/>
      </dsp:nvSpPr>
      <dsp:spPr>
        <a:xfrm>
          <a:off x="958141" y="1636170"/>
          <a:ext cx="3461458" cy="400499"/>
        </a:xfrm>
        <a:custGeom>
          <a:avLst/>
          <a:gdLst/>
          <a:ahLst/>
          <a:cxnLst/>
          <a:rect l="0" t="0" r="0" b="0"/>
          <a:pathLst>
            <a:path>
              <a:moveTo>
                <a:pt x="3461458" y="0"/>
              </a:moveTo>
              <a:lnTo>
                <a:pt x="3461458" y="200249"/>
              </a:lnTo>
              <a:lnTo>
                <a:pt x="0" y="200249"/>
              </a:lnTo>
              <a:lnTo>
                <a:pt x="0" y="4004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6A897-EB79-5A40-B70A-C25F4543487F}">
      <dsp:nvSpPr>
        <dsp:cNvPr id="0" name=""/>
        <dsp:cNvSpPr/>
      </dsp:nvSpPr>
      <dsp:spPr>
        <a:xfrm>
          <a:off x="3466030" y="682600"/>
          <a:ext cx="1907139" cy="95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Body</a:t>
          </a:r>
        </a:p>
      </dsp:txBody>
      <dsp:txXfrm>
        <a:off x="3466030" y="682600"/>
        <a:ext cx="1907139" cy="953569"/>
      </dsp:txXfrm>
    </dsp:sp>
    <dsp:sp modelId="{BE872DDA-409C-5A40-A771-C4FE5391183D}">
      <dsp:nvSpPr>
        <dsp:cNvPr id="0" name=""/>
        <dsp:cNvSpPr/>
      </dsp:nvSpPr>
      <dsp:spPr>
        <a:xfrm>
          <a:off x="4572" y="2036669"/>
          <a:ext cx="1907139" cy="95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Protein</a:t>
          </a:r>
        </a:p>
      </dsp:txBody>
      <dsp:txXfrm>
        <a:off x="4572" y="2036669"/>
        <a:ext cx="1907139" cy="953569"/>
      </dsp:txXfrm>
    </dsp:sp>
    <dsp:sp modelId="{46FD50EC-95DD-AC4E-8089-87D88CD57729}">
      <dsp:nvSpPr>
        <dsp:cNvPr id="0" name=""/>
        <dsp:cNvSpPr/>
      </dsp:nvSpPr>
      <dsp:spPr>
        <a:xfrm>
          <a:off x="2312210" y="2036669"/>
          <a:ext cx="1907139" cy="95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Fat</a:t>
          </a:r>
        </a:p>
      </dsp:txBody>
      <dsp:txXfrm>
        <a:off x="2312210" y="2036669"/>
        <a:ext cx="1907139" cy="953569"/>
      </dsp:txXfrm>
    </dsp:sp>
    <dsp:sp modelId="{D53793A4-DF3A-E942-A32F-E53D79AD6F38}">
      <dsp:nvSpPr>
        <dsp:cNvPr id="0" name=""/>
        <dsp:cNvSpPr/>
      </dsp:nvSpPr>
      <dsp:spPr>
        <a:xfrm>
          <a:off x="4619849" y="2036669"/>
          <a:ext cx="1907139" cy="95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Water</a:t>
          </a:r>
        </a:p>
      </dsp:txBody>
      <dsp:txXfrm>
        <a:off x="4619849" y="2036669"/>
        <a:ext cx="1907139" cy="953569"/>
      </dsp:txXfrm>
    </dsp:sp>
    <dsp:sp modelId="{B147B0E9-9E6A-5C44-8F27-89CE92B81B49}">
      <dsp:nvSpPr>
        <dsp:cNvPr id="0" name=""/>
        <dsp:cNvSpPr/>
      </dsp:nvSpPr>
      <dsp:spPr>
        <a:xfrm>
          <a:off x="6927488" y="2036669"/>
          <a:ext cx="1907139" cy="95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Mineral</a:t>
          </a:r>
        </a:p>
      </dsp:txBody>
      <dsp:txXfrm>
        <a:off x="6927488" y="2036669"/>
        <a:ext cx="1907139" cy="95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91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64.2 cm2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75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  <a:r>
              <a:rPr lang="en-US"/>
              <a:t>,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S" dirty="0"/>
              <a:t>62.8 kgs!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9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9/27/21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9/27/21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9/27/21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Instructor: Alma Irshaid. MSc. </a:t>
            </a:r>
            <a:r>
              <a:rPr lang="en-US" dirty="0" err="1"/>
              <a:t>ANutr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Body Composition Analysis</a:t>
            </a:r>
          </a:p>
        </p:txBody>
      </p:sp>
    </p:spTree>
    <p:extLst>
      <p:ext uri="{BB962C8B-B14F-4D97-AF65-F5344CB8AC3E}">
        <p14:creationId xmlns:p14="http://schemas.microsoft.com/office/powerpoint/2010/main" val="382983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2243138" cy="32686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8641"/>
            <a:ext cx="3778250" cy="32686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3" b="41111"/>
          <a:stretch/>
        </p:blipFill>
        <p:spPr>
          <a:xfrm>
            <a:off x="381000" y="3790950"/>
            <a:ext cx="847164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Fat-free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763000" cy="3581400"/>
          </a:xfrm>
        </p:spPr>
        <p:txBody>
          <a:bodyPr/>
          <a:lstStyle/>
          <a:p>
            <a:r>
              <a:rPr lang="en-US" dirty="0"/>
              <a:t>It also can be used to monitor progress during nutritional therapy. </a:t>
            </a:r>
          </a:p>
          <a:p>
            <a:r>
              <a:rPr lang="en-US" dirty="0"/>
              <a:t>It is </a:t>
            </a:r>
            <a:r>
              <a:rPr lang="en-US" dirty="0">
                <a:highlight>
                  <a:srgbClr val="FFFF00"/>
                </a:highlight>
              </a:rPr>
              <a:t>positively</a:t>
            </a:r>
            <a:r>
              <a:rPr lang="en-US" dirty="0"/>
              <a:t> correlated with changes in weight.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8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110"/>
            <a:ext cx="8763000" cy="1005840"/>
          </a:xfrm>
        </p:spPr>
        <p:txBody>
          <a:bodyPr>
            <a:normAutofit/>
          </a:bodyPr>
          <a:lstStyle/>
          <a:p>
            <a:r>
              <a:rPr lang="en-US" dirty="0"/>
              <a:t>Mid-upper arm muscle circumference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52550"/>
            <a:ext cx="5410200" cy="37909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2. Mid-upper arm muscle circumference (MUAM) </a:t>
            </a:r>
          </a:p>
          <a:p>
            <a:r>
              <a:rPr lang="en-US" dirty="0"/>
              <a:t>It reflects the circ. of the inner circle of muscle mass surrounding a small central core of bone. </a:t>
            </a:r>
          </a:p>
          <a:p>
            <a:r>
              <a:rPr lang="en-US" dirty="0"/>
              <a:t>It can be used to assess total muscle mass and frequently used in field surveys. </a:t>
            </a:r>
          </a:p>
          <a:p>
            <a:r>
              <a:rPr lang="en-US" dirty="0"/>
              <a:t>It can also be used in clinical setting to assess PEM. </a:t>
            </a:r>
          </a:p>
          <a:p>
            <a:r>
              <a:rPr lang="en-US" dirty="0"/>
              <a:t>It can be estimated either by using the equation or a nomogram.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33550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6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MUAC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763000" cy="373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Equation: </a:t>
            </a:r>
          </a:p>
          <a:p>
            <a:r>
              <a:rPr lang="en-US" b="1" dirty="0"/>
              <a:t>Mid-upper arm muscle (cm) = </a:t>
            </a:r>
            <a:r>
              <a:rPr lang="mr-IN" dirty="0"/>
              <a:t>MAC</a:t>
            </a:r>
            <a:r>
              <a:rPr lang="en-US" dirty="0"/>
              <a:t> </a:t>
            </a:r>
            <a:r>
              <a:rPr lang="mr-IN" dirty="0"/>
              <a:t>(</a:t>
            </a:r>
            <a:r>
              <a:rPr lang="mr-IN" dirty="0" err="1"/>
              <a:t>cm</a:t>
            </a:r>
            <a:r>
              <a:rPr lang="mr-IN" dirty="0"/>
              <a:t>) - </a:t>
            </a:r>
            <a:r>
              <a:rPr lang="el-GR" dirty="0"/>
              <a:t>π</a:t>
            </a:r>
            <a:r>
              <a:rPr lang="mr-IN" dirty="0"/>
              <a:t> X TSF(</a:t>
            </a:r>
            <a:r>
              <a:rPr lang="mr-IN" dirty="0" err="1"/>
              <a:t>mm</a:t>
            </a:r>
            <a:r>
              <a:rPr lang="mr-IN" dirty="0"/>
              <a:t>) 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It is insensitive to small changes of muscle mass that occur during illness. </a:t>
            </a:r>
          </a:p>
          <a:p>
            <a:pPr>
              <a:buFont typeface="Arial" charset="0"/>
              <a:buChar char="•"/>
            </a:pPr>
            <a:r>
              <a:rPr lang="en-US" dirty="0"/>
              <a:t> </a:t>
            </a:r>
            <a:r>
              <a:rPr lang="en-US" sz="2600" dirty="0"/>
              <a:t>It is assumed that the limb is circular, with fat evenly distributed around its circumference and makes no allowance for variable skinfold compressibility “Age, gender, site of measurement among individuals, inter-subject variation in diameter of the body frame relative to MAC” </a:t>
            </a:r>
            <a:endParaRPr lang="en-US" sz="2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177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33349"/>
          <a:ext cx="8915400" cy="4978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reference value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 (cm)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Women (cm)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Muscle mass status</a:t>
                      </a:r>
                      <a:endParaRPr lang="en-US" sz="2000" b="1" dirty="0">
                        <a:effectLst/>
                      </a:endParaRP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/>
                        <a:t>Adequate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18.5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/>
                        <a:t>Borderline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14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Severely depleted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11.5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r>
                        <a:rPr lang="en-US" sz="20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89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free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763000" cy="3657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3. Mid arm muscle area “MAMA”: </a:t>
            </a:r>
          </a:p>
          <a:p>
            <a:r>
              <a:rPr lang="en-US" dirty="0"/>
              <a:t> It is preferable to circumference because it reflects more adequately the true magnitude of tissue changes. Therefore, it is considered an index of total muscle mass. </a:t>
            </a:r>
          </a:p>
          <a:p>
            <a:r>
              <a:rPr lang="en-US" b="1" dirty="0"/>
              <a:t>Arm muscle area (cm</a:t>
            </a:r>
            <a:r>
              <a:rPr lang="en-US" b="1" baseline="30000" dirty="0"/>
              <a:t>2</a:t>
            </a:r>
            <a:r>
              <a:rPr lang="en-US" b="1" dirty="0"/>
              <a:t>) </a:t>
            </a:r>
            <a:r>
              <a:rPr lang="en-US" dirty="0"/>
              <a:t>= </a:t>
            </a:r>
            <a:r>
              <a:rPr lang="en-US" u="sng" dirty="0"/>
              <a:t>(C “cm” – (π x TSF ”cm”))</a:t>
            </a:r>
            <a:r>
              <a:rPr lang="en-US" u="sng" baseline="30000" dirty="0"/>
              <a:t>2</a:t>
            </a:r>
          </a:p>
          <a:p>
            <a:pPr marL="0" indent="0">
              <a:buNone/>
            </a:pPr>
            <a:r>
              <a:rPr lang="en-US" baseline="30000" dirty="0"/>
              <a:t>                                                                                   </a:t>
            </a:r>
            <a:r>
              <a:rPr lang="en-US" dirty="0"/>
              <a:t> 4π </a:t>
            </a:r>
          </a:p>
          <a:p>
            <a:pPr>
              <a:buFont typeface="Arial" charset="0"/>
              <a:buChar char="•"/>
            </a:pPr>
            <a:r>
              <a:rPr lang="en-US" dirty="0"/>
              <a:t>C = Mid upper Arm circ.</a:t>
            </a:r>
          </a:p>
          <a:p>
            <a:pPr>
              <a:buFont typeface="Arial" charset="0"/>
              <a:buChar char="•"/>
            </a:pPr>
            <a:r>
              <a:rPr lang="en-US" dirty="0"/>
              <a:t>TSF = triceps skinfold thickness </a:t>
            </a:r>
          </a:p>
          <a:p>
            <a:pPr>
              <a:buFont typeface="Arial" charset="0"/>
              <a:buChar char="•"/>
            </a:pPr>
            <a:r>
              <a:rPr lang="en-US" dirty="0"/>
              <a:t>π = 3.14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60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42952"/>
          <a:ext cx="85344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r>
                        <a:rPr lang="en-US" sz="2000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/>
                        <a:t>Wasted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&lt;5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/>
                        <a:t>Below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</a:t>
                      </a:r>
                      <a:r>
                        <a:rPr lang="mr-IN" sz="2000" b="1" dirty="0"/>
                        <a:t>–</a:t>
                      </a:r>
                      <a:r>
                        <a:rPr lang="en-US" sz="2000" b="1" dirty="0"/>
                        <a:t> 15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percentile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</a:t>
                      </a:r>
                      <a:r>
                        <a:rPr lang="mr-IN" sz="2000" b="1" dirty="0"/>
                        <a:t>–</a:t>
                      </a:r>
                      <a:r>
                        <a:rPr lang="en-US" sz="2000" b="1" dirty="0"/>
                        <a:t> 85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/>
                        <a:t>Above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85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</a:t>
                      </a:r>
                      <a:r>
                        <a:rPr lang="mr-IN" sz="2000" b="1" dirty="0"/>
                        <a:t>–</a:t>
                      </a:r>
                      <a:r>
                        <a:rPr lang="en-US" sz="2000" b="1" dirty="0"/>
                        <a:t> 95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dirty="0"/>
                        <a:t> percentile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r>
                        <a:rPr lang="en-US" sz="2000" b="1" dirty="0"/>
                        <a:t>High 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&gt;</a:t>
                      </a:r>
                      <a:r>
                        <a:rPr lang="en-US" sz="2000" b="1" baseline="0" dirty="0"/>
                        <a:t> 95</a:t>
                      </a:r>
                      <a:r>
                        <a:rPr lang="en-US" sz="2000" b="1" baseline="30000" dirty="0"/>
                        <a:t>th</a:t>
                      </a:r>
                      <a:r>
                        <a:rPr lang="en-US" sz="2000" b="1" baseline="0" dirty="0"/>
                        <a:t> percentile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0955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Guideline to the Interpretation of Arm muscle area</a:t>
            </a:r>
          </a:p>
        </p:txBody>
      </p:sp>
    </p:spTree>
    <p:extLst>
      <p:ext uri="{BB962C8B-B14F-4D97-AF65-F5344CB8AC3E}">
        <p14:creationId xmlns:p14="http://schemas.microsoft.com/office/powerpoint/2010/main" val="15563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763000" cy="3581400"/>
          </a:xfrm>
        </p:spPr>
        <p:txBody>
          <a:bodyPr>
            <a:normAutofit/>
          </a:bodyPr>
          <a:lstStyle/>
          <a:p>
            <a:r>
              <a:rPr lang="en-US" dirty="0"/>
              <a:t> Find the arm muscle area knowing the following: Mid-upper arm circumference = 35 cm.</a:t>
            </a:r>
            <a:br>
              <a:rPr lang="en-US" dirty="0"/>
            </a:br>
            <a:r>
              <a:rPr lang="en-US" dirty="0"/>
              <a:t>Triceps skinfold thickness = 21 mm.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Arm muscle area (cm) = </a:t>
            </a:r>
            <a:r>
              <a:rPr lang="en-US" u="sng" dirty="0"/>
              <a:t>(C “cm” – (π * TSF ”cm”))</a:t>
            </a:r>
            <a:r>
              <a:rPr lang="en-US" u="sng" baseline="30000" dirty="0"/>
              <a:t>2</a:t>
            </a:r>
            <a:r>
              <a:rPr lang="en-US" u="sng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4π </a:t>
            </a:r>
          </a:p>
        </p:txBody>
      </p:sp>
    </p:spTree>
    <p:extLst>
      <p:ext uri="{BB962C8B-B14F-4D97-AF65-F5344CB8AC3E}">
        <p14:creationId xmlns:p14="http://schemas.microsoft.com/office/powerpoint/2010/main" val="210728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Age : 51</a:t>
            </a:r>
          </a:p>
          <a:p>
            <a:r>
              <a:rPr lang="en-US" dirty="0"/>
              <a:t>Gender : female</a:t>
            </a:r>
          </a:p>
          <a:p>
            <a:r>
              <a:rPr lang="en-US" dirty="0"/>
              <a:t>C = 31.75 cm</a:t>
            </a:r>
          </a:p>
          <a:p>
            <a:r>
              <a:rPr lang="en-US" dirty="0"/>
              <a:t>TSF = 30 mm</a:t>
            </a:r>
          </a:p>
          <a:p>
            <a:r>
              <a:rPr lang="en-US" dirty="0"/>
              <a:t>What is the interpretation?</a:t>
            </a:r>
          </a:p>
        </p:txBody>
      </p:sp>
    </p:spTree>
    <p:extLst>
      <p:ext uri="{BB962C8B-B14F-4D97-AF65-F5344CB8AC3E}">
        <p14:creationId xmlns:p14="http://schemas.microsoft.com/office/powerpoint/2010/main" val="343716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arm fat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32558" r="4276" b="11628"/>
          <a:stretch/>
        </p:blipFill>
        <p:spPr>
          <a:xfrm>
            <a:off x="304800" y="1520448"/>
            <a:ext cx="7924800" cy="3413502"/>
          </a:xfrm>
        </p:spPr>
      </p:pic>
    </p:spTree>
    <p:extLst>
      <p:ext uri="{BB962C8B-B14F-4D97-AF65-F5344CB8AC3E}">
        <p14:creationId xmlns:p14="http://schemas.microsoft.com/office/powerpoint/2010/main" val="80051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Composition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352550"/>
            <a:ext cx="8610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Body composition particularly the relative proportions of body fat and lean body mass (fat-free mass) and the distribution of body fat is much more relevant to health than the simple determination of the appropriateness of weight for height in adults. </a:t>
            </a:r>
          </a:p>
        </p:txBody>
      </p:sp>
    </p:spTree>
    <p:extLst>
      <p:ext uri="{BB962C8B-B14F-4D97-AF65-F5344CB8AC3E}">
        <p14:creationId xmlns:p14="http://schemas.microsoft.com/office/powerpoint/2010/main" val="1201194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B2D62D-34DA-6D41-9AC5-28C1F7FDD15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1" t="13953" r="12936" b="13953"/>
          <a:stretch/>
        </p:blipFill>
        <p:spPr>
          <a:xfrm>
            <a:off x="5181600" y="88322"/>
            <a:ext cx="3364644" cy="49668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C4BA80-09E1-FC41-A1C6-83F7BD2BB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12963" r="44444" b="14444"/>
          <a:stretch/>
        </p:blipFill>
        <p:spPr>
          <a:xfrm>
            <a:off x="597756" y="-54863"/>
            <a:ext cx="3364644" cy="511004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326ADD-1523-964F-96BE-362DE04971AA}"/>
              </a:ext>
            </a:extLst>
          </p:cNvPr>
          <p:cNvCxnSpPr>
            <a:cxnSpLocks/>
          </p:cNvCxnSpPr>
          <p:nvPr/>
        </p:nvCxnSpPr>
        <p:spPr>
          <a:xfrm>
            <a:off x="281112" y="4705350"/>
            <a:ext cx="316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33326-CC3A-294D-AD5D-28F483CB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PS" dirty="0"/>
              <a:t>hat is a desirable level of fatness?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2A8C0A-7E75-F54F-821B-D7A2134F75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17391" r="15353" b="19565"/>
          <a:stretch/>
        </p:blipFill>
        <p:spPr>
          <a:xfrm>
            <a:off x="1143000" y="1352550"/>
            <a:ext cx="6705600" cy="3581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0750A9-C7C6-414B-A79D-A9BEE30A02A2}"/>
              </a:ext>
            </a:extLst>
          </p:cNvPr>
          <p:cNvSpPr/>
          <p:nvPr/>
        </p:nvSpPr>
        <p:spPr>
          <a:xfrm>
            <a:off x="1143000" y="3257550"/>
            <a:ext cx="68580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73645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7630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Types of fat: </a:t>
            </a:r>
          </a:p>
          <a:p>
            <a:pPr marL="0" indent="0">
              <a:buNone/>
            </a:pPr>
            <a:r>
              <a:rPr lang="en-US" dirty="0"/>
              <a:t>1. Essential fat</a:t>
            </a:r>
            <a:br>
              <a:rPr lang="en-US" dirty="0"/>
            </a:br>
            <a:r>
              <a:rPr lang="en-US" dirty="0"/>
              <a:t>It makes up to 9% of body weight in women and 3% of body weight in men. </a:t>
            </a:r>
          </a:p>
          <a:p>
            <a:pPr marL="0" indent="0">
              <a:buNone/>
            </a:pPr>
            <a:r>
              <a:rPr lang="en-US" dirty="0"/>
              <a:t>2. Fat storage: </a:t>
            </a:r>
          </a:p>
          <a:p>
            <a:pPr marL="0" indent="0">
              <a:buNone/>
            </a:pPr>
            <a:r>
              <a:rPr lang="en-US" dirty="0"/>
              <a:t>-  Inter and intra muscular fat. </a:t>
            </a:r>
          </a:p>
          <a:p>
            <a:pPr marL="0" indent="0">
              <a:buNone/>
            </a:pPr>
            <a:r>
              <a:rPr lang="en-US" dirty="0"/>
              <a:t>-  Fat surrounding organs and G.I (visceral fat) </a:t>
            </a:r>
          </a:p>
          <a:p>
            <a:pPr marL="0" indent="0">
              <a:buNone/>
            </a:pPr>
            <a:r>
              <a:rPr lang="en-US" dirty="0"/>
              <a:t>-  Subcutaneous fat (1\3 of total body fat) contributes to 12% in males and 15% in females.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524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839200" cy="3657600"/>
          </a:xfrm>
        </p:spPr>
        <p:txBody>
          <a:bodyPr>
            <a:normAutofit/>
          </a:bodyPr>
          <a:lstStyle/>
          <a:p>
            <a:pPr eaLnBrk="0" hangingPunct="0">
              <a:buClr>
                <a:schemeClr val="tx2"/>
              </a:buClr>
              <a:buFont typeface="Arial" charset="0"/>
              <a:buChar char="•"/>
            </a:pPr>
            <a:r>
              <a:rPr lang="en-US" altLang="x-none" sz="3200" dirty="0"/>
              <a:t>Important for childbearing and hormone-related functions.</a:t>
            </a:r>
          </a:p>
          <a:p>
            <a:pPr eaLnBrk="0" hangingPunct="0">
              <a:buClr>
                <a:schemeClr val="tx2"/>
              </a:buClr>
              <a:buFont typeface="Arial" charset="0"/>
              <a:buChar char="•"/>
            </a:pPr>
            <a:r>
              <a:rPr lang="en-US" altLang="x-none" sz="3200" dirty="0"/>
              <a:t>Required for normal physiological</a:t>
            </a:r>
            <a:br>
              <a:rPr lang="en-US" altLang="x-none" sz="3200" dirty="0"/>
            </a:br>
            <a:r>
              <a:rPr lang="en-US" altLang="x-none" sz="3200" dirty="0"/>
              <a:t>functioning: reducing essential fat below some minimal amount can impair overall health. Extremes in dieting (and exercise) can reduce essential fat stores).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5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209550"/>
            <a:ext cx="8763000" cy="4800600"/>
          </a:xfrm>
        </p:spPr>
        <p:txBody>
          <a:bodyPr>
            <a:normAutofit/>
          </a:bodyPr>
          <a:lstStyle/>
          <a:p>
            <a:r>
              <a:rPr lang="en-US" dirty="0"/>
              <a:t>Body fat can be measured as: </a:t>
            </a:r>
          </a:p>
          <a:p>
            <a:pPr>
              <a:buFontTx/>
              <a:buChar char="-"/>
            </a:pPr>
            <a:r>
              <a:rPr lang="en-US" dirty="0"/>
              <a:t> % of total body fat </a:t>
            </a:r>
          </a:p>
          <a:p>
            <a:pPr>
              <a:buFontTx/>
              <a:buChar char="-"/>
            </a:pPr>
            <a:r>
              <a:rPr lang="en-US" dirty="0"/>
              <a:t>Weigh of total body fat (kg)</a:t>
            </a:r>
          </a:p>
          <a:p>
            <a:pPr marL="0" indent="0">
              <a:buNone/>
            </a:pPr>
            <a:r>
              <a:rPr lang="en-US" dirty="0"/>
              <a:t>To calculate a target weight necessary to achieve a certain body fat, these formulas can be used: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028950"/>
          <a:ext cx="8763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000" b="1" dirty="0"/>
                        <a:t>Weight of fat = Total body weight X Percent body fat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2000" b="1" dirty="0"/>
                        <a:t>Fat-free weight = Total body weight </a:t>
                      </a:r>
                      <a:r>
                        <a:rPr lang="mr-IN" sz="2000" b="1" dirty="0"/>
                        <a:t>–</a:t>
                      </a:r>
                      <a:r>
                        <a:rPr lang="en-US" sz="2000" b="1" dirty="0"/>
                        <a:t> Fat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US" sz="2000" b="1" dirty="0"/>
                        <a:t>Target weight = Present fat-free weight / (100- desired person body fat)%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33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285750"/>
            <a:ext cx="8839200" cy="4724400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Take a subject who weighs 91 </a:t>
            </a:r>
            <a:r>
              <a:rPr lang="en-US" dirty="0" err="1"/>
              <a:t>kgs</a:t>
            </a:r>
            <a:r>
              <a:rPr lang="en-US" dirty="0"/>
              <a:t>, has 25% body fat, and desired to have a 15% body fat:</a:t>
            </a:r>
          </a:p>
          <a:p>
            <a:pPr marL="0" indent="0">
              <a:buNone/>
            </a:pPr>
            <a:endParaRPr lang="en-US" dirty="0"/>
          </a:p>
          <a:p>
            <a:pPr fontAlgn="t">
              <a:buFont typeface="Arial" charset="0"/>
              <a:buChar char="•"/>
            </a:pPr>
            <a:r>
              <a:rPr lang="en-US" b="1" dirty="0"/>
              <a:t>Weight of fat = 91X 25% = </a:t>
            </a:r>
            <a:r>
              <a:rPr lang="en-US" b="1" dirty="0">
                <a:solidFill>
                  <a:srgbClr val="FF0000"/>
                </a:solidFill>
              </a:rPr>
              <a:t>22.75 </a:t>
            </a:r>
            <a:r>
              <a:rPr lang="en-US" b="1" dirty="0" err="1">
                <a:solidFill>
                  <a:srgbClr val="FF0000"/>
                </a:solidFill>
              </a:rPr>
              <a:t>kgs</a:t>
            </a:r>
            <a:endParaRPr lang="en-US" dirty="0">
              <a:solidFill>
                <a:srgbClr val="FF0000"/>
              </a:solidFill>
            </a:endParaRPr>
          </a:p>
          <a:p>
            <a:pPr fontAlgn="t">
              <a:buFont typeface="Arial" charset="0"/>
              <a:buChar char="•"/>
            </a:pPr>
            <a:r>
              <a:rPr lang="en-US" b="1" dirty="0"/>
              <a:t>Fat-free weight = 91– 22.75 = </a:t>
            </a:r>
            <a:r>
              <a:rPr lang="en-US" b="1" dirty="0">
                <a:solidFill>
                  <a:srgbClr val="FF0000"/>
                </a:solidFill>
              </a:rPr>
              <a:t>68.25 </a:t>
            </a:r>
            <a:r>
              <a:rPr lang="en-US" b="1" dirty="0" err="1">
                <a:solidFill>
                  <a:srgbClr val="FF0000"/>
                </a:solidFill>
              </a:rPr>
              <a:t>kgs</a:t>
            </a:r>
            <a:endParaRPr lang="en-US" dirty="0">
              <a:solidFill>
                <a:srgbClr val="FF0000"/>
              </a:solidFill>
            </a:endParaRPr>
          </a:p>
          <a:p>
            <a:pPr fontAlgn="t">
              <a:buFont typeface="Arial" charset="0"/>
              <a:buChar char="•"/>
            </a:pPr>
            <a:r>
              <a:rPr lang="en-US" b="1" dirty="0"/>
              <a:t>Target weight = 68.25/ (100- 15)%= </a:t>
            </a:r>
            <a:r>
              <a:rPr lang="en-US" b="1" dirty="0">
                <a:solidFill>
                  <a:srgbClr val="FF0000"/>
                </a:solidFill>
              </a:rPr>
              <a:t>80.3 </a:t>
            </a:r>
            <a:r>
              <a:rPr lang="en-US" b="1" dirty="0" err="1">
                <a:solidFill>
                  <a:srgbClr val="FF0000"/>
                </a:solidFill>
              </a:rPr>
              <a:t>kgs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3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6B87-CF01-8848-92CF-9D0E8E9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CD28-CD02-E042-B8FE-69A8F94AFD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610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Calculate for a female who weighs 76 kgs and has body fat of 38% aims to reach 25%</a:t>
            </a:r>
          </a:p>
          <a:p>
            <a:pPr marL="0" indent="0">
              <a:buNone/>
            </a:pPr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373084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352550"/>
            <a:ext cx="8991600" cy="3657600"/>
          </a:xfrm>
        </p:spPr>
        <p:txBody>
          <a:bodyPr/>
          <a:lstStyle/>
          <a:p>
            <a:r>
              <a:rPr lang="en-US" dirty="0"/>
              <a:t>Assessment of severity of malnutrition is done by estimating the initial body fat along with the rate of change in body fat content. </a:t>
            </a:r>
          </a:p>
          <a:p>
            <a:r>
              <a:rPr lang="en-US" dirty="0"/>
              <a:t>Anthropometric measurements are not sensitive for small changes in body fat.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55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52400" y="57150"/>
            <a:ext cx="8915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Skin fold thickness:</a:t>
            </a:r>
            <a:br>
              <a:rPr lang="en-US" dirty="0"/>
            </a:br>
            <a:r>
              <a:rPr lang="en-US" dirty="0"/>
              <a:t>Provides and estimate of the size of subcutaneous fat that in turn can give an estimate of total body fat.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Notes: </a:t>
            </a:r>
          </a:p>
          <a:p>
            <a:pPr marL="0" indent="0">
              <a:buNone/>
            </a:pPr>
            <a:r>
              <a:rPr lang="en-US" dirty="0"/>
              <a:t>1.  Thickness of subcutaneous fat reflects a constant proportion of total body fat. </a:t>
            </a:r>
          </a:p>
          <a:p>
            <a:pPr marL="0" indent="0">
              <a:buNone/>
            </a:pPr>
            <a:r>
              <a:rPr lang="en-US" dirty="0"/>
              <a:t>2.  Skinfold thickness is usually measured from 5 different sites of the body then an average is used. “Triceps, biceps, </a:t>
            </a:r>
            <a:r>
              <a:rPr lang="en-US" dirty="0" err="1"/>
              <a:t>subscapula</a:t>
            </a:r>
            <a:r>
              <a:rPr lang="en-US" dirty="0"/>
              <a:t>, </a:t>
            </a:r>
            <a:r>
              <a:rPr lang="en-US" dirty="0" err="1"/>
              <a:t>Suprailiac</a:t>
            </a:r>
            <a:r>
              <a:rPr lang="en-US" dirty="0"/>
              <a:t>, mid thigh” </a:t>
            </a:r>
          </a:p>
          <a:p>
            <a:pPr marL="0" indent="0">
              <a:buNone/>
            </a:pPr>
            <a:r>
              <a:rPr lang="en-US" dirty="0"/>
              <a:t>3.  Varies with age, weight, gender, ethnic group. </a:t>
            </a:r>
          </a:p>
          <a:p>
            <a:pPr marL="0" indent="0">
              <a:buNone/>
            </a:pPr>
            <a:r>
              <a:rPr lang="en-US" dirty="0"/>
              <a:t>4.  Generally the Triceps is the most frequently selected measure for a single indirect measure of body fat.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51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6" t="12963" r="6847" b="11481"/>
          <a:stretch/>
        </p:blipFill>
        <p:spPr>
          <a:xfrm>
            <a:off x="228600" y="57150"/>
            <a:ext cx="8763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Composition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6507693"/>
              </p:ext>
            </p:extLst>
          </p:nvPr>
        </p:nvGraphicFramePr>
        <p:xfrm>
          <a:off x="76200" y="1896170"/>
          <a:ext cx="8991600" cy="341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Fat-free mass measurement (lean; muscle, bone and water)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fat measurement (adipose)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983"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 upper arm circumference (MUAC)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 arm muscle circumference (MAMC)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Mid arm muscle area. </a:t>
                      </a:r>
                      <a:endParaRPr lang="en-US" sz="2400" dirty="0">
                        <a:effectLst/>
                      </a:endParaRP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Triceps skin fold (TSF)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 upper arm fat area (MURFA)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Calculation of body fat from skinfold measurements.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Waist to hip ratio. </a:t>
                      </a:r>
                      <a:endParaRPr lang="en-US" sz="2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9716" y="142651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Body composition is divided into </a:t>
            </a:r>
            <a:r>
              <a:rPr lang="en-US" sz="2400" b="1" u="sng" dirty="0">
                <a:highlight>
                  <a:srgbClr val="FFFF00"/>
                </a:highlight>
              </a:rPr>
              <a:t>two</a:t>
            </a:r>
            <a:r>
              <a:rPr lang="en-US" sz="2400" b="1" dirty="0"/>
              <a:t> major types: </a:t>
            </a:r>
          </a:p>
        </p:txBody>
      </p:sp>
    </p:spTree>
    <p:extLst>
      <p:ext uri="{BB962C8B-B14F-4D97-AF65-F5344CB8AC3E}">
        <p14:creationId xmlns:p14="http://schemas.microsoft.com/office/powerpoint/2010/main" val="243015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fat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839200" cy="3657600"/>
          </a:xfrm>
        </p:spPr>
        <p:txBody>
          <a:bodyPr>
            <a:normAutofit/>
          </a:bodyPr>
          <a:lstStyle/>
          <a:p>
            <a:r>
              <a:rPr lang="en-US" dirty="0"/>
              <a:t>Waist to hip ratio:</a:t>
            </a:r>
            <a:br>
              <a:rPr lang="en-US" dirty="0"/>
            </a:br>
            <a:r>
              <a:rPr lang="en-US" dirty="0"/>
              <a:t>It describes the distribution of subcutaneous and intra abdominal fat. </a:t>
            </a:r>
          </a:p>
          <a:p>
            <a:pPr marL="0" indent="0">
              <a:buNone/>
            </a:pPr>
            <a:r>
              <a:rPr lang="en-US" dirty="0"/>
              <a:t>- Indicator of chronic disease and metabolic syndromes NOT % body fat. </a:t>
            </a:r>
          </a:p>
          <a:p>
            <a:pPr marL="0" indent="0">
              <a:buNone/>
            </a:pPr>
            <a:r>
              <a:rPr lang="en-US" dirty="0"/>
              <a:t>- Health risks if W-H ratio for men is </a:t>
            </a:r>
            <a:r>
              <a:rPr lang="en-US" u="sng" dirty="0"/>
              <a:t>&gt; 0.9 </a:t>
            </a:r>
            <a:r>
              <a:rPr lang="en-US" dirty="0"/>
              <a:t>and for women </a:t>
            </a:r>
            <a:r>
              <a:rPr lang="en-US" u="sng" dirty="0"/>
              <a:t>&gt; 0.8 </a:t>
            </a:r>
          </a:p>
        </p:txBody>
      </p:sp>
    </p:spTree>
    <p:extLst>
      <p:ext uri="{BB962C8B-B14F-4D97-AF65-F5344CB8AC3E}">
        <p14:creationId xmlns:p14="http://schemas.microsoft.com/office/powerpoint/2010/main" val="1453708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839200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Upper-arm fat area and fat index: (% fat)</a:t>
            </a:r>
            <a:br>
              <a:rPr lang="en-US" dirty="0"/>
            </a:br>
            <a:r>
              <a:rPr lang="en-US" dirty="0"/>
              <a:t>Calculations of arm, muscle, and fat area are based on measurements.</a:t>
            </a:r>
          </a:p>
          <a:p>
            <a:r>
              <a:rPr lang="en-US" dirty="0"/>
              <a:t>of the upper arm circumference and triceps skinfolds. </a:t>
            </a:r>
          </a:p>
          <a:p>
            <a:r>
              <a:rPr lang="en-US" dirty="0"/>
              <a:t>This technique assumes that the upper arm and its constituent are cylindrical; hence, the corresponding areas of cross section can be computed from the formula that yields the areas of a circle from its circumference.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8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6B8F-1F2E-3544-A653-EE080C9C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Densinometry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FF3BD-190E-D242-8AF5-AB30AAEC70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610600" cy="3276600"/>
          </a:xfrm>
        </p:spPr>
        <p:txBody>
          <a:bodyPr/>
          <a:lstStyle/>
          <a:p>
            <a:r>
              <a:rPr lang="en-US" dirty="0"/>
              <a:t>Assessing body composition by measuring the </a:t>
            </a:r>
            <a:r>
              <a:rPr lang="en-US" u="sng" dirty="0"/>
              <a:t>density</a:t>
            </a:r>
            <a:r>
              <a:rPr lang="en-US" dirty="0"/>
              <a:t> of the entire body. </a:t>
            </a:r>
          </a:p>
          <a:p>
            <a:r>
              <a:rPr lang="en-US" dirty="0"/>
              <a:t>Density is expressed as mass per unit volume and obtained through </a:t>
            </a:r>
            <a:r>
              <a:rPr lang="en-US" b="1" dirty="0"/>
              <a:t>hydrostatic, </a:t>
            </a:r>
            <a:r>
              <a:rPr lang="en-US" dirty="0"/>
              <a:t>or underwater, weighing, or other methods.</a:t>
            </a:r>
          </a:p>
          <a:p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461351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AB4B-36AE-934B-B3AD-0CBFDA98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Underwater weighing/hydrostatic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224C-0348-D447-B29E-1D5F2E9D19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00" y="1352550"/>
            <a:ext cx="8991600" cy="3672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most widely used technique of determining whole-body density </a:t>
            </a:r>
          </a:p>
          <a:p>
            <a:r>
              <a:rPr lang="en-US" dirty="0"/>
              <a:t>The technique is based on </a:t>
            </a:r>
            <a:r>
              <a:rPr lang="en-US" b="1" dirty="0"/>
              <a:t>Archimedes’ principle, </a:t>
            </a:r>
            <a:r>
              <a:rPr lang="en-US" dirty="0"/>
              <a:t>which states that the volume of an object submerged in water equals the volume of water the object displaces. Thus, if the mass and the volume of a body are known, the density of that body can be calculated. Using another formula, percent body fat can be calculated from body density. </a:t>
            </a:r>
          </a:p>
          <a:p>
            <a:r>
              <a:rPr lang="en-US" dirty="0"/>
              <a:t>The approach also assumes a constant fat mass density of </a:t>
            </a:r>
            <a:r>
              <a:rPr lang="en-US" b="1" dirty="0"/>
              <a:t>0.90 g/cm3 </a:t>
            </a:r>
            <a:r>
              <a:rPr lang="en-US" dirty="0"/>
              <a:t>and a density of the fat-free mass of </a:t>
            </a:r>
            <a:r>
              <a:rPr lang="en-US" b="1" dirty="0"/>
              <a:t>1.10 g/cm3</a:t>
            </a:r>
            <a:r>
              <a:rPr lang="en-US" dirty="0"/>
              <a:t>.</a:t>
            </a:r>
          </a:p>
          <a:p>
            <a:r>
              <a:rPr lang="en-US" dirty="0"/>
              <a:t> The densities of bone and muscle tissue are greater than the density of water (density of distilled water = 1.00 g/cm3), whereas fat is less dense than water.</a:t>
            </a:r>
          </a:p>
          <a:p>
            <a:r>
              <a:rPr lang="en-US" dirty="0"/>
              <a:t>Thus, muscular subjects having a low percentage of body fat </a:t>
            </a:r>
            <a:r>
              <a:rPr lang="en-US" b="1" dirty="0"/>
              <a:t>tend to weigh more </a:t>
            </a:r>
            <a:r>
              <a:rPr lang="en-US" dirty="0"/>
              <a:t>submerged in water than do subjects having a higher percentage of body fat. </a:t>
            </a:r>
          </a:p>
          <a:p>
            <a:pPr marL="0" indent="0">
              <a:buNone/>
            </a:pPr>
            <a:endParaRPr lang="en-US" dirty="0"/>
          </a:p>
          <a:p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23806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42AC-D73B-3B48-8E4D-0E94B9DA3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1352550"/>
            <a:ext cx="8153400" cy="3276600"/>
          </a:xfrm>
        </p:spPr>
        <p:txBody>
          <a:bodyPr/>
          <a:lstStyle/>
          <a:p>
            <a:r>
              <a:rPr lang="en-US" dirty="0"/>
              <a:t>Body density can be calculated from the following formula:</a:t>
            </a:r>
          </a:p>
          <a:p>
            <a:endParaRPr lang="en-US" dirty="0"/>
          </a:p>
          <a:p>
            <a:endParaRPr lang="en-P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BE756-EEF5-964B-89E7-D49A75036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50000" r="40741" b="18889"/>
          <a:stretch/>
        </p:blipFill>
        <p:spPr>
          <a:xfrm>
            <a:off x="1371600" y="2192442"/>
            <a:ext cx="6662057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8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20182-8DFE-CD4E-BC7C-7996BE2A7D1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9303" r="18595" b="13953"/>
          <a:stretch/>
        </p:blipFill>
        <p:spPr>
          <a:xfrm>
            <a:off x="228600" y="164919"/>
            <a:ext cx="5105400" cy="48136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33207-CD8C-2745-A45F-894DDA4D781D}"/>
              </a:ext>
            </a:extLst>
          </p:cNvPr>
          <p:cNvSpPr txBox="1"/>
          <p:nvPr/>
        </p:nvSpPr>
        <p:spPr>
          <a:xfrm>
            <a:off x="5181600" y="89535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Male RV = 0.017 A + 0.06858 S - 3.477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 RV = 0.009 A + 0.08128 S - 3.900 </a:t>
            </a:r>
          </a:p>
          <a:p>
            <a:endParaRPr lang="en-US" dirty="0"/>
          </a:p>
          <a:p>
            <a:r>
              <a:rPr lang="en-US" dirty="0"/>
              <a:t>Because measuring gastrointestinal tract gas is impossible using conventional methods, it is nearly always estimated to be 100 mL in adults.</a:t>
            </a:r>
            <a:br>
              <a:rPr lang="en-US" dirty="0"/>
            </a:br>
            <a:endParaRPr lang="en-US" dirty="0"/>
          </a:p>
          <a:p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508391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18110"/>
            <a:ext cx="8763000" cy="1005840"/>
          </a:xfrm>
        </p:spPr>
        <p:txBody>
          <a:bodyPr>
            <a:normAutofit fontScale="90000"/>
          </a:bodyPr>
          <a:lstStyle/>
          <a:p>
            <a:r>
              <a:rPr lang="en-US"/>
              <a:t>Other methods “Tissue Conductivity Techniques”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5257800" cy="3657599"/>
          </a:xfrm>
        </p:spPr>
        <p:txBody>
          <a:bodyPr>
            <a:normAutofit/>
          </a:bodyPr>
          <a:lstStyle/>
          <a:p>
            <a:r>
              <a:rPr lang="en-US" u="sng" dirty="0"/>
              <a:t>Bio-impedance analysis (BIA): </a:t>
            </a:r>
            <a:r>
              <a:rPr lang="en-US" dirty="0"/>
              <a:t>Requires passage of small electrical current that is undetectable to the individuals between two electrodes placed on the body.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80" y="1581151"/>
            <a:ext cx="3477220" cy="3276600"/>
          </a:xfrm>
        </p:spPr>
      </p:pic>
    </p:spTree>
    <p:extLst>
      <p:ext uri="{BB962C8B-B14F-4D97-AF65-F5344CB8AC3E}">
        <p14:creationId xmlns:p14="http://schemas.microsoft.com/office/powerpoint/2010/main" val="156285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5791200" cy="3581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principle of use is marking the difference in electrolyte content between fat and fat-free tissue.</a:t>
            </a:r>
          </a:p>
          <a:p>
            <a:r>
              <a:rPr lang="en-US" dirty="0"/>
              <a:t>Electrolytes such as Na ,Cl, K and HCO</a:t>
            </a:r>
            <a:r>
              <a:rPr lang="en-US" baseline="-25000" dirty="0"/>
              <a:t>3 </a:t>
            </a:r>
            <a:r>
              <a:rPr lang="en-US" dirty="0"/>
              <a:t>are found primarily in the fat-free mass.</a:t>
            </a:r>
          </a:p>
          <a:p>
            <a:r>
              <a:rPr lang="en-US" dirty="0"/>
              <a:t>Electrolytes are better conductors of electrical current.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57350"/>
            <a:ext cx="3200400" cy="2518346"/>
          </a:xfrm>
        </p:spPr>
      </p:pic>
    </p:spTree>
    <p:extLst>
      <p:ext uri="{BB962C8B-B14F-4D97-AF65-F5344CB8AC3E}">
        <p14:creationId xmlns:p14="http://schemas.microsoft.com/office/powerpoint/2010/main" val="3106126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8077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3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895852"/>
            <a:ext cx="3886200" cy="30903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Reliable results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Convenient</a:t>
            </a:r>
          </a:p>
          <a:p>
            <a:r>
              <a:rPr lang="en-US" dirty="0"/>
              <a:t>Portable</a:t>
            </a:r>
          </a:p>
          <a:p>
            <a:r>
              <a:rPr lang="en-US" dirty="0"/>
              <a:t>Rapid</a:t>
            </a:r>
          </a:p>
          <a:p>
            <a:r>
              <a:rPr lang="en-US" dirty="0"/>
              <a:t>Noninvasive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3066366"/>
          </a:xfrm>
        </p:spPr>
        <p:txBody>
          <a:bodyPr/>
          <a:lstStyle/>
          <a:p>
            <a:r>
              <a:rPr lang="en-US" dirty="0"/>
              <a:t>Error in estimation if dehydrated (Excessive perspiration, excessive exercise, alcohol intake)</a:t>
            </a:r>
          </a:p>
          <a:p>
            <a:r>
              <a:rPr lang="en-US" dirty="0"/>
              <a:t>Cost.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52400" y="1362287"/>
            <a:ext cx="3886200" cy="530352"/>
          </a:xfrm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289467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A7A8-3AF4-184D-9EDF-770961F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Fat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3261-2677-1944-85B2-81074D530B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581150"/>
            <a:ext cx="8153400" cy="3276600"/>
          </a:xfrm>
        </p:spPr>
        <p:txBody>
          <a:bodyPr/>
          <a:lstStyle/>
          <a:p>
            <a:r>
              <a:rPr lang="en-PS" dirty="0"/>
              <a:t>Essential vs. Storage!</a:t>
            </a:r>
          </a:p>
          <a:p>
            <a:r>
              <a:rPr lang="en-PS" dirty="0"/>
              <a:t>Contains 14% water</a:t>
            </a:r>
          </a:p>
          <a:p>
            <a:r>
              <a:rPr lang="en-US" dirty="0"/>
              <a:t>E</a:t>
            </a:r>
            <a:r>
              <a:rPr lang="en-PS" dirty="0"/>
              <a:t>xpressed either as total weight of mass or %</a:t>
            </a:r>
          </a:p>
        </p:txBody>
      </p:sp>
    </p:spTree>
    <p:extLst>
      <p:ext uri="{BB962C8B-B14F-4D97-AF65-F5344CB8AC3E}">
        <p14:creationId xmlns:p14="http://schemas.microsoft.com/office/powerpoint/2010/main" val="200518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conductivity technique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5410200" cy="3657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Body electrical conductivity (TOBEC): </a:t>
            </a:r>
          </a:p>
          <a:p>
            <a:r>
              <a:rPr lang="en-US" dirty="0"/>
              <a:t>The subject is surrounded by a low electromagnetic field in a detection chamber; the conductivity of hydrated tissues allows estimation of fat vs. fat- free mass (FFM) </a:t>
            </a:r>
          </a:p>
          <a:p>
            <a:r>
              <a:rPr lang="en-US" dirty="0"/>
              <a:t>Accurate but very expensive and bulky.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0" t="31256" r="5066" b="17135"/>
          <a:stretch/>
        </p:blipFill>
        <p:spPr>
          <a:xfrm>
            <a:off x="5562600" y="1657350"/>
            <a:ext cx="3352800" cy="3200400"/>
          </a:xfrm>
        </p:spPr>
      </p:pic>
    </p:spTree>
    <p:extLst>
      <p:ext uri="{BB962C8B-B14F-4D97-AF65-F5344CB8AC3E}">
        <p14:creationId xmlns:p14="http://schemas.microsoft.com/office/powerpoint/2010/main" val="2308230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displacement plethysmography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4572000" cy="3581399"/>
          </a:xfrm>
        </p:spPr>
        <p:txBody>
          <a:bodyPr>
            <a:normAutofit fontScale="92500"/>
          </a:bodyPr>
          <a:lstStyle/>
          <a:p>
            <a:r>
              <a:rPr lang="en-US" dirty="0"/>
              <a:t>Works on the principle of changed air volume in chamber.</a:t>
            </a:r>
          </a:p>
          <a:p>
            <a:r>
              <a:rPr lang="en-US" dirty="0"/>
              <a:t>Connected to a computer which analyze the output and provide body composition %.</a:t>
            </a:r>
          </a:p>
          <a:p>
            <a:r>
              <a:rPr lang="en-US" dirty="0"/>
              <a:t>Usually referred to as BOD POD.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428750"/>
            <a:ext cx="4070350" cy="3505199"/>
          </a:xfrm>
        </p:spPr>
      </p:pic>
    </p:spTree>
    <p:extLst>
      <p:ext uri="{BB962C8B-B14F-4D97-AF65-F5344CB8AC3E}">
        <p14:creationId xmlns:p14="http://schemas.microsoft.com/office/powerpoint/2010/main" val="1628663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257800" cy="51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1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534400" cy="3657600"/>
          </a:xfrm>
        </p:spPr>
        <p:txBody>
          <a:bodyPr/>
          <a:lstStyle/>
          <a:p>
            <a:r>
              <a:rPr lang="en-US" dirty="0"/>
              <a:t>Dual energy x-ray absorptiometry (DEXA) </a:t>
            </a:r>
          </a:p>
          <a:p>
            <a:r>
              <a:rPr lang="en-US" dirty="0"/>
              <a:t>Computerized tomography (CT) </a:t>
            </a:r>
          </a:p>
          <a:p>
            <a:r>
              <a:rPr lang="en-US" dirty="0"/>
              <a:t>Magnetic resonance imaging (MRI) </a:t>
            </a:r>
          </a:p>
          <a:p>
            <a:r>
              <a:rPr lang="en-US" dirty="0"/>
              <a:t>Ultrasonography.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65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52550"/>
            <a:ext cx="8763000" cy="3657600"/>
          </a:xfrm>
        </p:spPr>
        <p:txBody>
          <a:bodyPr>
            <a:normAutofit/>
          </a:bodyPr>
          <a:lstStyle/>
          <a:p>
            <a:r>
              <a:rPr lang="en-US" altLang="x-none" dirty="0"/>
              <a:t>Depends on compartment of interest.</a:t>
            </a:r>
          </a:p>
          <a:p>
            <a:r>
              <a:rPr lang="en-US" altLang="x-none" dirty="0"/>
              <a:t>Availability of techniques.</a:t>
            </a:r>
          </a:p>
          <a:p>
            <a:r>
              <a:rPr lang="en-US" altLang="x-none" dirty="0"/>
              <a:t>Technical training of staff.</a:t>
            </a:r>
          </a:p>
          <a:p>
            <a:r>
              <a:rPr lang="en-US" altLang="x-none" dirty="0"/>
              <a:t>Condition of patient.</a:t>
            </a:r>
          </a:p>
          <a:p>
            <a:r>
              <a:rPr lang="en-US" altLang="x-none" dirty="0"/>
              <a:t>Location where assessment will be done:</a:t>
            </a:r>
          </a:p>
          <a:p>
            <a:pPr lvl="1"/>
            <a:r>
              <a:rPr lang="en-US" altLang="x-none" dirty="0"/>
              <a:t>Laboratory / clinic</a:t>
            </a:r>
          </a:p>
          <a:p>
            <a:pPr lvl="1"/>
            <a:r>
              <a:rPr lang="en-US" altLang="x-none" dirty="0"/>
              <a:t>Field / remote site</a:t>
            </a:r>
          </a:p>
        </p:txBody>
      </p:sp>
    </p:spTree>
    <p:extLst>
      <p:ext uri="{BB962C8B-B14F-4D97-AF65-F5344CB8AC3E}">
        <p14:creationId xmlns:p14="http://schemas.microsoft.com/office/powerpoint/2010/main" val="1210428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1E7C-1163-CC46-91AD-32B9B23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Clinical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ECD30-4660-2646-B2B8-092EA2A8CD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915400" cy="36728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69 year-old female, who has recently recovered from viral pneumonia. She has lost two kilos in the last 2 months, but complains of loss of appetite and extreme fatigue. She is worried about that and is too tired to exercise. Her current BMI is 23 kg/m? (weight: 65 kg, and height:1,68 m).</a:t>
            </a:r>
          </a:p>
          <a:p>
            <a:r>
              <a:rPr lang="en-US" b="1" dirty="0"/>
              <a:t>Q1:</a:t>
            </a:r>
            <a:r>
              <a:rPr lang="en-US" dirty="0"/>
              <a:t>   Is the patient at nutritional risk? </a:t>
            </a:r>
          </a:p>
          <a:p>
            <a:r>
              <a:rPr lang="en-US" b="1" dirty="0"/>
              <a:t>Q2:</a:t>
            </a:r>
            <a:r>
              <a:rPr lang="en-US" dirty="0"/>
              <a:t>   How would you further assess body composition?</a:t>
            </a:r>
          </a:p>
          <a:p>
            <a:r>
              <a:rPr lang="en-US" b="1" dirty="0"/>
              <a:t>Q3:</a:t>
            </a:r>
            <a:r>
              <a:rPr lang="en-US" dirty="0"/>
              <a:t>   Do you need to assess muscle strength?</a:t>
            </a:r>
          </a:p>
          <a:p>
            <a:r>
              <a:rPr lang="en-US" b="1" dirty="0"/>
              <a:t>Q4:</a:t>
            </a:r>
            <a:r>
              <a:rPr lang="en-US" dirty="0"/>
              <a:t>   Are nutritional supplements indicated here?</a:t>
            </a:r>
          </a:p>
          <a:p>
            <a:r>
              <a:rPr lang="en-US" b="1" dirty="0"/>
              <a:t>Q5:</a:t>
            </a:r>
            <a:r>
              <a:rPr lang="en-US" dirty="0"/>
              <a:t>   How would you monitor nutritional therapy?</a:t>
            </a:r>
          </a:p>
          <a:p>
            <a:r>
              <a:rPr lang="en-US" b="1" dirty="0"/>
              <a:t>Q6:</a:t>
            </a:r>
            <a:r>
              <a:rPr lang="en-US" dirty="0"/>
              <a:t>   Does the patient need to increase physical activity?</a:t>
            </a:r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905816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DB218C-CA7B-3040-89CC-593954007E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2550"/>
            <a:ext cx="4495800" cy="3657600"/>
          </a:xfrm>
        </p:spPr>
      </p:pic>
    </p:spTree>
    <p:extLst>
      <p:ext uri="{BB962C8B-B14F-4D97-AF65-F5344CB8AC3E}">
        <p14:creationId xmlns:p14="http://schemas.microsoft.com/office/powerpoint/2010/main" val="220442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AE680-452B-AC49-A965-79CAA63E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PS" dirty="0"/>
              <a:t>at-free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B0FD-805C-3048-8FEF-36356627CC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PS" dirty="0"/>
              <a:t>ot homogenous</a:t>
            </a:r>
          </a:p>
          <a:p>
            <a:r>
              <a:rPr lang="en-PS" dirty="0"/>
              <a:t>74% water</a:t>
            </a:r>
          </a:p>
          <a:p>
            <a:r>
              <a:rPr lang="en-US" dirty="0"/>
              <a:t>H</a:t>
            </a:r>
            <a:r>
              <a:rPr lang="en-PS" dirty="0"/>
              <a:t>igher density</a:t>
            </a:r>
          </a:p>
          <a:p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0285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957A-1F91-844C-959F-B8344FAD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4-compartment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6C0C1-9003-4544-B374-086D40648E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389638"/>
              </p:ext>
            </p:extLst>
          </p:nvPr>
        </p:nvGraphicFramePr>
        <p:xfrm>
          <a:off x="152400" y="1352550"/>
          <a:ext cx="8839200" cy="367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84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6B87-CF01-8848-92CF-9D0E8E9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S" dirty="0"/>
              <a:t>Let’s try it out!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ECD28-CD02-E042-B8FE-69A8F94AFDF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52400" y="1352550"/>
                <a:ext cx="8610600" cy="3276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Calculate for a male who weighs 93 kgs and has body fat of 27% aims to reach 21%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Weight of fat = 93 kgs x 0.25 </a:t>
                </a:r>
                <a:r>
                  <a:rPr lang="en-US" dirty="0">
                    <a:sym typeface="Wingdings" pitchFamily="2" charset="2"/>
                  </a:rPr>
                  <a:t> 25.11 kgs</a:t>
                </a:r>
                <a:endParaRPr lang="en-US" dirty="0"/>
              </a:p>
              <a:p>
                <a:pPr marL="514350" indent="-514350">
                  <a:buFont typeface="Wingdings"/>
                  <a:buAutoNum type="arabicPeriod"/>
                </a:pPr>
                <a:r>
                  <a:rPr lang="en-US" dirty="0"/>
                  <a:t>Fat-free weight = 93 – </a:t>
                </a:r>
                <a:r>
                  <a:rPr lang="en-US" dirty="0">
                    <a:sym typeface="Wingdings" pitchFamily="2" charset="2"/>
                  </a:rPr>
                  <a:t>25.11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67.89 kgs</a:t>
                </a:r>
                <a:endParaRPr lang="en-US" dirty="0"/>
              </a:p>
              <a:p>
                <a:pPr marL="514350" indent="-514350">
                  <a:buFont typeface="Wingdings"/>
                  <a:buAutoNum type="arabicPeriod"/>
                </a:pPr>
                <a:r>
                  <a:rPr lang="en-US" dirty="0"/>
                  <a:t>Target weight = </a:t>
                </a:r>
                <a:r>
                  <a:rPr lang="en-US" dirty="0">
                    <a:sym typeface="Wingdings" pitchFamily="2" charset="2"/>
                  </a:rPr>
                  <a:t>67.89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/>
                  <a:t> (100% - 21%) --&gt; 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85.9 kgs</a:t>
                </a:r>
              </a:p>
              <a:p>
                <a:endParaRPr lang="en-P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ECD28-CD02-E042-B8FE-69A8F94AF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52400" y="1352550"/>
                <a:ext cx="8610600" cy="3276600"/>
              </a:xfrm>
              <a:blipFill>
                <a:blip r:embed="rId2"/>
                <a:stretch>
                  <a:fillRect l="-1620" t="-1931"/>
                </a:stretch>
              </a:blipFill>
            </p:spPr>
            <p:txBody>
              <a:bodyPr/>
              <a:lstStyle/>
              <a:p>
                <a:r>
                  <a:rPr lang="en-P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08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F248C-AD9D-3247-B7FA-EA17B156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S" dirty="0"/>
              <a:t>Estimation by anthropometry</a:t>
            </a:r>
          </a:p>
        </p:txBody>
      </p:sp>
    </p:spTree>
    <p:extLst>
      <p:ext uri="{BB962C8B-B14F-4D97-AF65-F5344CB8AC3E}">
        <p14:creationId xmlns:p14="http://schemas.microsoft.com/office/powerpoint/2010/main" val="255419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free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52550"/>
            <a:ext cx="8839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Mid upper arm: </a:t>
            </a:r>
          </a:p>
          <a:p>
            <a:r>
              <a:rPr lang="en-US" dirty="0"/>
              <a:t>It reflects </a:t>
            </a:r>
            <a:r>
              <a:rPr lang="en-US" dirty="0">
                <a:highlight>
                  <a:srgbClr val="FFFF00"/>
                </a:highlight>
              </a:rPr>
              <a:t>decrease</a:t>
            </a:r>
            <a:r>
              <a:rPr lang="en-US" dirty="0"/>
              <a:t> in subcutaneous fat and/or a reduction in muscle mass. </a:t>
            </a:r>
          </a:p>
          <a:p>
            <a:r>
              <a:rPr lang="en-US" dirty="0"/>
              <a:t>It is useful in the diagnosis of protein-energy malnutrition or starvation in less developed countries. </a:t>
            </a:r>
          </a:p>
          <a:p>
            <a:pPr marL="0" indent="0">
              <a:buNone/>
            </a:pPr>
            <a:r>
              <a:rPr lang="en-US" dirty="0"/>
              <a:t>“ Changes in MUAC is parallel to changes in muscle mass” </a:t>
            </a:r>
          </a:p>
        </p:txBody>
      </p:sp>
    </p:spTree>
    <p:extLst>
      <p:ext uri="{BB962C8B-B14F-4D97-AF65-F5344CB8AC3E}">
        <p14:creationId xmlns:p14="http://schemas.microsoft.com/office/powerpoint/2010/main" val="1836871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1892</Words>
  <Application>Microsoft Macintosh PowerPoint</Application>
  <PresentationFormat>On-screen Show (16:9)</PresentationFormat>
  <Paragraphs>228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Tw Cen MT</vt:lpstr>
      <vt:lpstr>Wingdings</vt:lpstr>
      <vt:lpstr>Wingdings 2</vt:lpstr>
      <vt:lpstr>Widescreen Presentation</vt:lpstr>
      <vt:lpstr>Body Composition Analysis</vt:lpstr>
      <vt:lpstr>Body Composition</vt:lpstr>
      <vt:lpstr>Body Composition</vt:lpstr>
      <vt:lpstr>Fat mass</vt:lpstr>
      <vt:lpstr>Fat-free mass</vt:lpstr>
      <vt:lpstr>4-compartment model</vt:lpstr>
      <vt:lpstr>Let’s try it out!</vt:lpstr>
      <vt:lpstr>Estimation by anthropometry</vt:lpstr>
      <vt:lpstr>Fat free mass</vt:lpstr>
      <vt:lpstr>PowerPoint Presentation</vt:lpstr>
      <vt:lpstr>Fat-free mass</vt:lpstr>
      <vt:lpstr>Mid-upper arm muscle circumference</vt:lpstr>
      <vt:lpstr>Equation of MUAC</vt:lpstr>
      <vt:lpstr>PowerPoint Presentation</vt:lpstr>
      <vt:lpstr>Fat free mass</vt:lpstr>
      <vt:lpstr>PowerPoint Presentation</vt:lpstr>
      <vt:lpstr>Example</vt:lpstr>
      <vt:lpstr>example</vt:lpstr>
      <vt:lpstr>Upper arm fat area</vt:lpstr>
      <vt:lpstr>PowerPoint Presentation</vt:lpstr>
      <vt:lpstr>What is a desirable level of fatness?</vt:lpstr>
      <vt:lpstr>Body Fat</vt:lpstr>
      <vt:lpstr>Essential fat</vt:lpstr>
      <vt:lpstr>PowerPoint Presentation</vt:lpstr>
      <vt:lpstr>PowerPoint Presentation</vt:lpstr>
      <vt:lpstr>Your turn!</vt:lpstr>
      <vt:lpstr>PowerPoint Presentation</vt:lpstr>
      <vt:lpstr>PowerPoint Presentation</vt:lpstr>
      <vt:lpstr>PowerPoint Presentation</vt:lpstr>
      <vt:lpstr>Body fat measurement</vt:lpstr>
      <vt:lpstr>Body fat</vt:lpstr>
      <vt:lpstr>Densinometry</vt:lpstr>
      <vt:lpstr>Underwater weighing/hydrostatic</vt:lpstr>
      <vt:lpstr>PowerPoint Presentation</vt:lpstr>
      <vt:lpstr>PowerPoint Presentation</vt:lpstr>
      <vt:lpstr>Other methods “Tissue Conductivity Techniques” </vt:lpstr>
      <vt:lpstr>BIA</vt:lpstr>
      <vt:lpstr>PowerPoint Presentation</vt:lpstr>
      <vt:lpstr>BIA</vt:lpstr>
      <vt:lpstr>Tissue conductivity technique</vt:lpstr>
      <vt:lpstr>Air displacement plethysmography</vt:lpstr>
      <vt:lpstr>PowerPoint Presentation</vt:lpstr>
      <vt:lpstr>Imaging techniques</vt:lpstr>
      <vt:lpstr>Which method to use?</vt:lpstr>
      <vt:lpstr>Clinical 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2021-09-26T22:06:48Z</dcterms:modified>
</cp:coreProperties>
</file>