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20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CA5DFD3-3E35-4867-8664-6BE9857B56A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A5DFD3-3E35-4867-8664-6BE9857B56AB}"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1C6B9F7-2157-449D-A553-F3A729B589F9}" type="datetimeFigureOut">
              <a:rPr lang="en-US" smtClean="0"/>
              <a:t>4/3/2020</a:t>
            </a:fld>
            <a:endParaRPr lang="en-US" dirty="0"/>
          </a:p>
        </p:txBody>
      </p:sp>
      <p:sp>
        <p:nvSpPr>
          <p:cNvPr id="9" name="Slide Number Placeholder 8"/>
          <p:cNvSpPr>
            <a:spLocks noGrp="1"/>
          </p:cNvSpPr>
          <p:nvPr>
            <p:ph type="sldNum" sz="quarter" idx="11"/>
          </p:nvPr>
        </p:nvSpPr>
        <p:spPr/>
        <p:txBody>
          <a:bodyPr/>
          <a:lstStyle/>
          <a:p>
            <a:fld id="{BCA5DFD3-3E35-4867-8664-6BE9857B56AB}"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CA5DFD3-3E35-4867-8664-6BE9857B56AB}"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1C6B9F7-2157-449D-A553-F3A729B589F9}" type="datetimeFigureOut">
              <a:rPr lang="en-US" smtClean="0"/>
              <a:t>4/3/2020</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Word_Document.docx"/></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0536" y="2057400"/>
            <a:ext cx="8305800" cy="1219201"/>
          </a:xfrm>
        </p:spPr>
        <p:txBody>
          <a:bodyPr/>
          <a:lstStyle/>
          <a:p>
            <a:r>
              <a:rPr lang="en-US" sz="3600" b="1" dirty="0"/>
              <a:t>Issues of Budgeting and Control</a:t>
            </a:r>
          </a:p>
        </p:txBody>
      </p:sp>
      <p:sp>
        <p:nvSpPr>
          <p:cNvPr id="3" name="Subtitle 2"/>
          <p:cNvSpPr>
            <a:spLocks noGrp="1"/>
          </p:cNvSpPr>
          <p:nvPr>
            <p:ph type="subTitle" idx="1"/>
          </p:nvPr>
        </p:nvSpPr>
        <p:spPr>
          <a:xfrm>
            <a:off x="3581400" y="3385066"/>
            <a:ext cx="6461760" cy="1066800"/>
          </a:xfrm>
        </p:spPr>
        <p:txBody>
          <a:bodyPr>
            <a:normAutofit/>
          </a:bodyPr>
          <a:lstStyle/>
          <a:p>
            <a:r>
              <a:rPr lang="en-US" sz="3200" b="1" dirty="0"/>
              <a:t>Chapter 3</a:t>
            </a:r>
          </a:p>
        </p:txBody>
      </p:sp>
      <p:sp>
        <p:nvSpPr>
          <p:cNvPr id="4" name="TextBox 3"/>
          <p:cNvSpPr txBox="1"/>
          <p:nvPr/>
        </p:nvSpPr>
        <p:spPr>
          <a:xfrm>
            <a:off x="3463636" y="4082534"/>
            <a:ext cx="2209800" cy="369332"/>
          </a:xfrm>
          <a:prstGeom prst="rect">
            <a:avLst/>
          </a:prstGeom>
          <a:noFill/>
        </p:spPr>
        <p:txBody>
          <a:bodyPr wrap="square" rtlCol="0">
            <a:spAutoFit/>
          </a:bodyPr>
          <a:lstStyle/>
          <a:p>
            <a:pPr algn="ctr"/>
            <a:r>
              <a:rPr lang="en-US" b="1" dirty="0">
                <a:latin typeface="+mj-lt"/>
              </a:rPr>
              <a:t>By Ahmad </a:t>
            </a:r>
            <a:r>
              <a:rPr lang="en-US" b="1" dirty="0" err="1">
                <a:latin typeface="+mj-lt"/>
              </a:rPr>
              <a:t>Reda</a:t>
            </a:r>
            <a:endParaRPr lang="en-US" b="1" dirty="0">
              <a:latin typeface="+mj-lt"/>
            </a:endParaRPr>
          </a:p>
        </p:txBody>
      </p:sp>
      <p:pic>
        <p:nvPicPr>
          <p:cNvPr id="5122"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381000"/>
            <a:ext cx="1826826"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266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1891" y="838200"/>
            <a:ext cx="7114309" cy="1415772"/>
          </a:xfrm>
          <a:prstGeom prst="rect">
            <a:avLst/>
          </a:prstGeom>
        </p:spPr>
        <p:txBody>
          <a:bodyPr wrap="square">
            <a:spAutoFit/>
          </a:bodyPr>
          <a:lstStyle/>
          <a:p>
            <a:pPr algn="just"/>
            <a:r>
              <a:rPr lang="en-US" dirty="0"/>
              <a:t>In this situation, as shown in the T‐accounts presented in Figure 3-1, the year‐end fund balance would again be the difference between </a:t>
            </a:r>
            <a:r>
              <a:rPr lang="en-US" i="1" dirty="0"/>
              <a:t>actual </a:t>
            </a:r>
            <a:r>
              <a:rPr lang="en-US" dirty="0"/>
              <a:t>revenues and </a:t>
            </a:r>
            <a:r>
              <a:rPr lang="en-US" i="1" dirty="0"/>
              <a:t>actual </a:t>
            </a:r>
            <a:r>
              <a:rPr lang="en-US" dirty="0"/>
              <a:t>expenditures. </a:t>
            </a:r>
          </a:p>
          <a:p>
            <a:endParaRPr lang="en-US" sz="1600" dirty="0"/>
          </a:p>
          <a:p>
            <a:endParaRPr lang="en-US" sz="1600" dirty="0"/>
          </a:p>
        </p:txBody>
      </p:sp>
      <p:pic>
        <p:nvPicPr>
          <p:cNvPr id="5"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384" y="174699"/>
            <a:ext cx="914565" cy="91555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8418" y="1981200"/>
            <a:ext cx="6086475" cy="309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74722" y="5085918"/>
            <a:ext cx="7225944" cy="1569660"/>
          </a:xfrm>
          <a:prstGeom prst="rect">
            <a:avLst/>
          </a:prstGeom>
          <a:noFill/>
        </p:spPr>
        <p:txBody>
          <a:bodyPr wrap="square" rtlCol="0">
            <a:spAutoFit/>
          </a:bodyPr>
          <a:lstStyle/>
          <a:p>
            <a:pPr algn="just"/>
            <a:r>
              <a:rPr lang="en-US" sz="2000" dirty="0"/>
              <a:t>Actual revenues were $420, and actual expenditures were $415. Ending fund balance, after the closing entries have been posted, is thus $5—the same as if the budgetary entries had not been made.</a:t>
            </a:r>
          </a:p>
          <a:p>
            <a:r>
              <a:rPr lang="en-US" dirty="0"/>
              <a:t> </a:t>
            </a:r>
          </a:p>
          <a:p>
            <a:endParaRPr lang="en-US" dirty="0"/>
          </a:p>
        </p:txBody>
      </p:sp>
    </p:spTree>
    <p:extLst>
      <p:ext uri="{BB962C8B-B14F-4D97-AF65-F5344CB8AC3E}">
        <p14:creationId xmlns:p14="http://schemas.microsoft.com/office/powerpoint/2010/main" val="1907820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897153"/>
            <a:ext cx="7696200" cy="3785652"/>
          </a:xfrm>
          <a:prstGeom prst="rect">
            <a:avLst/>
          </a:prstGeom>
        </p:spPr>
        <p:txBody>
          <a:bodyPr wrap="square">
            <a:spAutoFit/>
          </a:bodyPr>
          <a:lstStyle/>
          <a:p>
            <a:pPr lvl="0" fontAlgn="base">
              <a:tabLst>
                <a:tab pos="457200" algn="l"/>
              </a:tabLst>
            </a:pPr>
            <a:r>
              <a:rPr lang="en-US" sz="2000" dirty="0">
                <a:latin typeface="Times New Roman"/>
                <a:ea typeface="Times New Roman"/>
              </a:rPr>
              <a:t>There is another way to make closing entries as follows:</a:t>
            </a:r>
            <a:r>
              <a:rPr lang="ar-SA" sz="2000" dirty="0">
                <a:latin typeface="Times New Roman"/>
                <a:ea typeface="Times New Roman"/>
              </a:rPr>
              <a:t>طريقه اخرى لعمل قيود اقفال </a:t>
            </a:r>
          </a:p>
          <a:p>
            <a:pPr lvl="0" fontAlgn="base">
              <a:tabLst>
                <a:tab pos="457200" algn="l"/>
              </a:tabLst>
            </a:pPr>
            <a:r>
              <a:rPr lang="en-US" sz="2000" b="1" dirty="0">
                <a:latin typeface="Times New Roman"/>
                <a:ea typeface="Times New Roman"/>
              </a:rPr>
              <a:t>To close estimated revenues and actual revenues:</a:t>
            </a:r>
            <a:endParaRPr lang="en-US" sz="2400" b="1" dirty="0">
              <a:latin typeface="Times New Roman"/>
              <a:ea typeface="Times New Roman"/>
            </a:endParaRPr>
          </a:p>
          <a:p>
            <a:pPr lvl="0" fontAlgn="base">
              <a:tabLst>
                <a:tab pos="457200" algn="l"/>
              </a:tabLst>
            </a:pPr>
            <a:r>
              <a:rPr lang="en-US" sz="2000" dirty="0">
                <a:latin typeface="Times New Roman"/>
                <a:ea typeface="Times New Roman"/>
              </a:rPr>
              <a:t>Revenues                 420</a:t>
            </a:r>
          </a:p>
          <a:p>
            <a:pPr lvl="0" fontAlgn="base">
              <a:tabLst>
                <a:tab pos="457200" algn="l"/>
              </a:tabLst>
            </a:pPr>
            <a:r>
              <a:rPr lang="en-US" sz="2000" dirty="0">
                <a:latin typeface="Times New Roman"/>
                <a:ea typeface="Times New Roman"/>
              </a:rPr>
              <a:t>    Estimated revenues             400</a:t>
            </a:r>
          </a:p>
          <a:p>
            <a:pPr lvl="0" fontAlgn="base">
              <a:tabLst>
                <a:tab pos="457200" algn="l"/>
              </a:tabLst>
            </a:pPr>
            <a:r>
              <a:rPr lang="en-US" sz="2000" dirty="0">
                <a:latin typeface="Times New Roman"/>
                <a:ea typeface="Times New Roman"/>
              </a:rPr>
              <a:t>    Fund balance                        20</a:t>
            </a:r>
          </a:p>
          <a:p>
            <a:pPr lvl="0" fontAlgn="base">
              <a:tabLst>
                <a:tab pos="457200" algn="l"/>
              </a:tabLst>
            </a:pPr>
            <a:endParaRPr lang="en-US" sz="2000" dirty="0">
              <a:latin typeface="Times New Roman"/>
              <a:ea typeface="Times New Roman"/>
            </a:endParaRPr>
          </a:p>
          <a:p>
            <a:pPr lvl="0" fontAlgn="base">
              <a:tabLst>
                <a:tab pos="457200" algn="l"/>
              </a:tabLst>
            </a:pPr>
            <a:r>
              <a:rPr lang="en-US" sz="2000" b="1" dirty="0">
                <a:latin typeface="Times New Roman"/>
                <a:ea typeface="Times New Roman"/>
              </a:rPr>
              <a:t>To close appropriation  and actual expenditures:</a:t>
            </a:r>
          </a:p>
          <a:p>
            <a:pPr lvl="0" fontAlgn="base">
              <a:tabLst>
                <a:tab pos="457200" algn="l"/>
              </a:tabLst>
            </a:pPr>
            <a:r>
              <a:rPr lang="en-US" sz="2000" dirty="0">
                <a:latin typeface="Times New Roman"/>
                <a:ea typeface="Times New Roman"/>
              </a:rPr>
              <a:t>appropriation                 390</a:t>
            </a:r>
          </a:p>
          <a:p>
            <a:pPr lvl="0" fontAlgn="base">
              <a:tabLst>
                <a:tab pos="457200" algn="l"/>
              </a:tabLst>
            </a:pPr>
            <a:r>
              <a:rPr lang="en-US" sz="2000" dirty="0">
                <a:latin typeface="Times New Roman"/>
                <a:ea typeface="Times New Roman"/>
              </a:rPr>
              <a:t>Fund balance                    25    </a:t>
            </a:r>
          </a:p>
          <a:p>
            <a:pPr lvl="0" fontAlgn="base">
              <a:tabLst>
                <a:tab pos="457200" algn="l"/>
              </a:tabLst>
            </a:pPr>
            <a:r>
              <a:rPr lang="en-US" sz="2000" dirty="0">
                <a:latin typeface="Times New Roman"/>
                <a:ea typeface="Times New Roman"/>
              </a:rPr>
              <a:t>    expenditures                         415</a:t>
            </a:r>
          </a:p>
          <a:p>
            <a:pPr lvl="0" fontAlgn="base">
              <a:tabLst>
                <a:tab pos="457200" algn="l"/>
              </a:tabLst>
            </a:pPr>
            <a:endParaRPr lang="en-US" sz="2000" dirty="0">
              <a:effectLst/>
              <a:latin typeface="Times New Roman"/>
              <a:ea typeface="Times New Roman"/>
            </a:endParaRPr>
          </a:p>
        </p:txBody>
      </p:sp>
      <p:pic>
        <p:nvPicPr>
          <p:cNvPr id="4"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384" y="174699"/>
            <a:ext cx="914565" cy="915553"/>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0" y="4488873"/>
            <a:ext cx="8001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523584" y="6019799"/>
            <a:ext cx="6019800" cy="646331"/>
          </a:xfrm>
          <a:prstGeom prst="rect">
            <a:avLst/>
          </a:prstGeom>
          <a:noFill/>
        </p:spPr>
        <p:txBody>
          <a:bodyPr wrap="square" rtlCol="0">
            <a:spAutoFit/>
          </a:bodyPr>
          <a:lstStyle/>
          <a:p>
            <a:pPr algn="r"/>
            <a:r>
              <a:rPr lang="en-US" b="1" dirty="0">
                <a:latin typeface="+mj-lt"/>
              </a:rPr>
              <a:t>Fund Balance </a:t>
            </a:r>
            <a:r>
              <a:rPr lang="ar-SA" b="1" dirty="0">
                <a:latin typeface="+mj-lt"/>
              </a:rPr>
              <a:t>نفس </a:t>
            </a:r>
            <a:r>
              <a:rPr lang="ar-SA" b="1" dirty="0" err="1">
                <a:latin typeface="+mj-lt"/>
              </a:rPr>
              <a:t>التاثير</a:t>
            </a:r>
            <a:r>
              <a:rPr lang="ar-SA" b="1" dirty="0">
                <a:latin typeface="+mj-lt"/>
              </a:rPr>
              <a:t> على ال  </a:t>
            </a:r>
            <a:endParaRPr lang="en-US" b="1" dirty="0">
              <a:latin typeface="+mj-lt"/>
            </a:endParaRPr>
          </a:p>
          <a:p>
            <a:endParaRPr lang="en-US" dirty="0"/>
          </a:p>
        </p:txBody>
      </p:sp>
    </p:spTree>
    <p:extLst>
      <p:ext uri="{BB962C8B-B14F-4D97-AF65-F5344CB8AC3E}">
        <p14:creationId xmlns:p14="http://schemas.microsoft.com/office/powerpoint/2010/main" val="516066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1500732" cy="646331"/>
          </a:xfrm>
          <a:prstGeom prst="rect">
            <a:avLst/>
          </a:prstGeom>
        </p:spPr>
        <p:txBody>
          <a:bodyPr wrap="none">
            <a:spAutoFit/>
          </a:bodyPr>
          <a:lstStyle/>
          <a:p>
            <a:r>
              <a:rPr lang="en-US" sz="3600" b="1" u="sng" dirty="0"/>
              <a:t>EX. 3-5</a:t>
            </a:r>
          </a:p>
        </p:txBody>
      </p:sp>
      <p:sp>
        <p:nvSpPr>
          <p:cNvPr id="3" name="Rectangle 2"/>
          <p:cNvSpPr/>
          <p:nvPr/>
        </p:nvSpPr>
        <p:spPr>
          <a:xfrm>
            <a:off x="533400" y="1677321"/>
            <a:ext cx="7162800" cy="461665"/>
          </a:xfrm>
          <a:prstGeom prst="rect">
            <a:avLst/>
          </a:prstGeom>
        </p:spPr>
        <p:txBody>
          <a:bodyPr wrap="square">
            <a:spAutoFit/>
          </a:bodyPr>
          <a:lstStyle/>
          <a:p>
            <a:pPr lvl="0" fontAlgn="base">
              <a:tabLst>
                <a:tab pos="457200" algn="l"/>
              </a:tabLst>
            </a:pPr>
            <a:endParaRPr lang="en-US" sz="2400" dirty="0">
              <a:effectLst/>
              <a:latin typeface="Times New Roman"/>
              <a:ea typeface="Times New Roman"/>
            </a:endParaRPr>
          </a:p>
        </p:txBody>
      </p:sp>
      <p:pic>
        <p:nvPicPr>
          <p:cNvPr id="4"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384" y="174699"/>
            <a:ext cx="914565" cy="91555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33400" y="1447800"/>
            <a:ext cx="7924549" cy="4616648"/>
          </a:xfrm>
          <a:prstGeom prst="rect">
            <a:avLst/>
          </a:prstGeom>
        </p:spPr>
        <p:txBody>
          <a:bodyPr wrap="square">
            <a:spAutoFit/>
          </a:bodyPr>
          <a:lstStyle/>
          <a:p>
            <a:r>
              <a:rPr lang="en-US" b="1" dirty="0"/>
              <a:t>Both budgeted and actual revenues and expenditures are closed to the fund balance.</a:t>
            </a:r>
          </a:p>
          <a:p>
            <a:endParaRPr lang="en-US" b="1" dirty="0"/>
          </a:p>
          <a:p>
            <a:r>
              <a:rPr lang="en-US" sz="2000" dirty="0"/>
              <a:t>The budgeted and actual revenues and expenditures of Seaside Township for a recent year (in millions) were as presented in the schedule that follows.</a:t>
            </a:r>
          </a:p>
          <a:p>
            <a:pPr marL="342900" indent="-342900">
              <a:buFont typeface="+mj-lt"/>
              <a:buAutoNum type="arabicPeriod"/>
            </a:pPr>
            <a:r>
              <a:rPr lang="en-US" sz="2000" dirty="0"/>
              <a:t>Prepare journal entries to record the budget.</a:t>
            </a:r>
          </a:p>
          <a:p>
            <a:pPr marL="342900" indent="-342900">
              <a:buFont typeface="+mj-lt"/>
              <a:buAutoNum type="arabicPeriod"/>
            </a:pPr>
            <a:endParaRPr lang="en-US" sz="2000" dirty="0"/>
          </a:p>
          <a:p>
            <a:pPr marL="342900" indent="-342900">
              <a:buFont typeface="+mj-lt"/>
              <a:buAutoNum type="arabicPeriod"/>
            </a:pPr>
            <a:r>
              <a:rPr lang="en-US" sz="2000" dirty="0"/>
              <a:t>Prepare journal entries to record the actual revenues and expenditures. Assume all transactions resulted in increases or decreases in </a:t>
            </a:r>
            <a:r>
              <a:rPr lang="en-US" sz="2000"/>
              <a:t>cash.</a:t>
            </a:r>
            <a:endParaRPr lang="en-US" sz="2000" dirty="0"/>
          </a:p>
          <a:p>
            <a:pPr marL="342900" indent="-342900">
              <a:buFont typeface="+mj-lt"/>
              <a:buAutoNum type="arabicPeriod"/>
            </a:pPr>
            <a:r>
              <a:rPr lang="en-US" sz="2000" dirty="0"/>
              <a:t>Prepare journal entries to close the accounts.</a:t>
            </a:r>
          </a:p>
          <a:p>
            <a:pPr marL="342900" indent="-342900">
              <a:buFont typeface="+mj-lt"/>
              <a:buAutoNum type="arabicPeriod"/>
            </a:pPr>
            <a:endParaRPr lang="en-US" sz="2000" dirty="0"/>
          </a:p>
          <a:p>
            <a:pPr marL="342900" indent="-342900">
              <a:buFont typeface="+mj-lt"/>
              <a:buAutoNum type="arabicPeriod"/>
            </a:pPr>
            <a:r>
              <a:rPr lang="en-US" sz="2000" dirty="0"/>
              <a:t>Determine the net change in fund balance. Does it equal the net change in       actual revenues and expenditures?</a:t>
            </a:r>
          </a:p>
          <a:p>
            <a:endParaRPr lang="en-US" sz="2000" dirty="0"/>
          </a:p>
        </p:txBody>
      </p:sp>
    </p:spTree>
    <p:extLst>
      <p:ext uri="{BB962C8B-B14F-4D97-AF65-F5344CB8AC3E}">
        <p14:creationId xmlns:p14="http://schemas.microsoft.com/office/powerpoint/2010/main" val="1767135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PC\Desktop\شعار_جامعة_النجاح.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384" y="174699"/>
            <a:ext cx="914565" cy="91555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Object 7"/>
          <p:cNvGraphicFramePr>
            <a:graphicFrameLocks noChangeAspect="1"/>
          </p:cNvGraphicFramePr>
          <p:nvPr>
            <p:extLst>
              <p:ext uri="{D42A27DB-BD31-4B8C-83A1-F6EECF244321}">
                <p14:modId xmlns:p14="http://schemas.microsoft.com/office/powerpoint/2010/main" val="2592474107"/>
              </p:ext>
            </p:extLst>
          </p:nvPr>
        </p:nvGraphicFramePr>
        <p:xfrm>
          <a:off x="-1900049" y="1090252"/>
          <a:ext cx="10357998" cy="4419600"/>
        </p:xfrm>
        <a:graphic>
          <a:graphicData uri="http://schemas.openxmlformats.org/presentationml/2006/ole">
            <mc:AlternateContent xmlns:mc="http://schemas.openxmlformats.org/markup-compatibility/2006">
              <mc:Choice xmlns:v="urn:schemas-microsoft-com:vml" Requires="v">
                <p:oleObj spid="_x0000_s4105" name="Document" r:id="rId4" imgW="5961194" imgH="2104671" progId="Word.Document.12">
                  <p:embed/>
                </p:oleObj>
              </mc:Choice>
              <mc:Fallback>
                <p:oleObj name="Document" r:id="rId4" imgW="5961194" imgH="2104671" progId="Word.Document.12">
                  <p:embed/>
                  <p:pic>
                    <p:nvPicPr>
                      <p:cNvPr id="0" name=""/>
                      <p:cNvPicPr/>
                      <p:nvPr/>
                    </p:nvPicPr>
                    <p:blipFill>
                      <a:blip r:embed="rId5"/>
                      <a:stretch>
                        <a:fillRect/>
                      </a:stretch>
                    </p:blipFill>
                    <p:spPr>
                      <a:xfrm>
                        <a:off x="-1900049" y="1090252"/>
                        <a:ext cx="10357998" cy="4419600"/>
                      </a:xfrm>
                      <a:prstGeom prst="rect">
                        <a:avLst/>
                      </a:prstGeom>
                    </p:spPr>
                  </p:pic>
                </p:oleObj>
              </mc:Fallback>
            </mc:AlternateContent>
          </a:graphicData>
        </a:graphic>
      </p:graphicFrame>
    </p:spTree>
    <p:extLst>
      <p:ext uri="{BB962C8B-B14F-4D97-AF65-F5344CB8AC3E}">
        <p14:creationId xmlns:p14="http://schemas.microsoft.com/office/powerpoint/2010/main" val="1849538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060" y="49627"/>
            <a:ext cx="915140" cy="91612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746133" y="760315"/>
            <a:ext cx="8093067" cy="480837"/>
          </a:xfrm>
          <a:prstGeom prst="rect">
            <a:avLst/>
          </a:prstGeom>
        </p:spPr>
        <p:txBody>
          <a:bodyPr wrap="square">
            <a:spAutoFit/>
          </a:bodyPr>
          <a:lstStyle/>
          <a:p>
            <a:pPr>
              <a:lnSpc>
                <a:spcPct val="115000"/>
              </a:lnSpc>
              <a:spcAft>
                <a:spcPts val="1000"/>
              </a:spcAft>
            </a:pPr>
            <a:r>
              <a:rPr lang="en-US" sz="2400" b="1" u="sng" dirty="0">
                <a:latin typeface="+mj-lt"/>
                <a:ea typeface="Calibri"/>
                <a:cs typeface="Arial"/>
              </a:rPr>
              <a:t>HOW DO BUDGETS ENHANCE CONTROL?</a:t>
            </a:r>
          </a:p>
        </p:txBody>
      </p:sp>
      <p:sp>
        <p:nvSpPr>
          <p:cNvPr id="5" name="Rectangle 4"/>
          <p:cNvSpPr/>
          <p:nvPr/>
        </p:nvSpPr>
        <p:spPr>
          <a:xfrm>
            <a:off x="746132" y="1480169"/>
            <a:ext cx="7102467" cy="3693319"/>
          </a:xfrm>
          <a:prstGeom prst="rect">
            <a:avLst/>
          </a:prstGeom>
        </p:spPr>
        <p:txBody>
          <a:bodyPr wrap="square">
            <a:spAutoFit/>
          </a:bodyPr>
          <a:lstStyle/>
          <a:p>
            <a:r>
              <a:rPr lang="en-US" dirty="0"/>
              <a:t>Owing to the adverse consequences of violating budgetary mandates, both governments and not‐for‐profits can build safeguards into their accounting systems that help ensure budgetary compliance  and prevent overspending. </a:t>
            </a:r>
          </a:p>
          <a:p>
            <a:endParaRPr lang="en-US" dirty="0"/>
          </a:p>
          <a:p>
            <a:r>
              <a:rPr lang="en-US" b="1" dirty="0"/>
              <a:t>These include :</a:t>
            </a:r>
            <a:endParaRPr lang="en-US" dirty="0"/>
          </a:p>
          <a:p>
            <a:pPr marL="342900" lvl="0" indent="-342900">
              <a:buFont typeface="+mj-lt"/>
              <a:buAutoNum type="arabicParenR"/>
            </a:pPr>
            <a:r>
              <a:rPr lang="en-US" dirty="0"/>
              <a:t>Preparing journal entries  to record the budget (budgetary entries) integrating their budgets into their accounting system</a:t>
            </a:r>
          </a:p>
          <a:p>
            <a:pPr marL="342900" lvl="0" indent="-342900">
              <a:buFont typeface="+mj-lt"/>
              <a:buAutoNum type="arabicParenR"/>
            </a:pPr>
            <a:r>
              <a:rPr lang="en-US" dirty="0"/>
              <a:t>recording the cost of goods and services that have been ordered but not yet received ( encumbrance accounting) </a:t>
            </a:r>
            <a:r>
              <a:rPr lang="ar-AE" dirty="0"/>
              <a:t>محاسبة الارتباطات</a:t>
            </a:r>
            <a:r>
              <a:rPr lang="en-US" dirty="0"/>
              <a:t>.</a:t>
            </a:r>
          </a:p>
          <a:p>
            <a:pPr>
              <a:spcBef>
                <a:spcPts val="0"/>
              </a:spcBef>
              <a:spcAft>
                <a:spcPts val="0"/>
              </a:spcAft>
            </a:pPr>
            <a:endParaRPr lang="en-US" dirty="0"/>
          </a:p>
          <a:p>
            <a:pPr>
              <a:spcBef>
                <a:spcPts val="0"/>
              </a:spcBef>
              <a:spcAft>
                <a:spcPts val="0"/>
              </a:spcAft>
            </a:pPr>
            <a:endParaRPr lang="en-US" dirty="0"/>
          </a:p>
          <a:p>
            <a:pPr>
              <a:spcBef>
                <a:spcPts val="0"/>
              </a:spcBef>
              <a:spcAft>
                <a:spcPts val="0"/>
              </a:spcAft>
            </a:pPr>
            <a:endParaRPr lang="en-US" dirty="0"/>
          </a:p>
        </p:txBody>
      </p:sp>
    </p:spTree>
    <p:extLst>
      <p:ext uri="{BB962C8B-B14F-4D97-AF65-F5344CB8AC3E}">
        <p14:creationId xmlns:p14="http://schemas.microsoft.com/office/powerpoint/2010/main" val="794703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384" y="174699"/>
            <a:ext cx="914565" cy="91555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32828" y="1295400"/>
            <a:ext cx="7897091" cy="954107"/>
          </a:xfrm>
          <a:prstGeom prst="rect">
            <a:avLst/>
          </a:prstGeom>
        </p:spPr>
        <p:txBody>
          <a:bodyPr wrap="square">
            <a:spAutoFit/>
          </a:bodyPr>
          <a:lstStyle/>
          <a:p>
            <a:r>
              <a:rPr lang="en-US" sz="2800" b="1" u="sng" dirty="0"/>
              <a:t>WHAT ARE THE DISTINCTIVE WAYS GOVERNMENTS </a:t>
            </a:r>
          </a:p>
          <a:p>
            <a:r>
              <a:rPr lang="en-US" sz="2800" b="1" u="sng" dirty="0"/>
              <a:t>RECORD THEIR BUDGETS?</a:t>
            </a:r>
          </a:p>
        </p:txBody>
      </p:sp>
      <p:sp>
        <p:nvSpPr>
          <p:cNvPr id="5" name="Rectangle 4"/>
          <p:cNvSpPr/>
          <p:nvPr/>
        </p:nvSpPr>
        <p:spPr>
          <a:xfrm>
            <a:off x="169843" y="2743199"/>
            <a:ext cx="8153149" cy="2564805"/>
          </a:xfrm>
          <a:prstGeom prst="rect">
            <a:avLst/>
          </a:prstGeom>
        </p:spPr>
        <p:txBody>
          <a:bodyPr wrap="square">
            <a:spAutoFit/>
          </a:bodyPr>
          <a:lstStyle/>
          <a:p>
            <a:pPr marL="228600" marR="0" algn="just" fontAlgn="base">
              <a:lnSpc>
                <a:spcPct val="90000"/>
              </a:lnSpc>
              <a:spcBef>
                <a:spcPts val="0"/>
              </a:spcBef>
              <a:spcAft>
                <a:spcPts val="1000"/>
              </a:spcAft>
            </a:pPr>
            <a:r>
              <a:rPr lang="en-US" sz="2000" dirty="0"/>
              <a:t>By recording its budget, a government builds into its accounting system a gauge </a:t>
            </a:r>
            <a:r>
              <a:rPr lang="ar-AE" sz="2000" dirty="0"/>
              <a:t> منبه</a:t>
            </a:r>
            <a:r>
              <a:rPr lang="en-US" sz="2000" dirty="0"/>
              <a:t> that warns of excesses in spending and deficiencies in collections </a:t>
            </a:r>
            <a:r>
              <a:rPr lang="ar-AE" sz="2000" dirty="0"/>
              <a:t>لضمان الالتزام ببنود قانون الموازنة</a:t>
            </a:r>
            <a:r>
              <a:rPr lang="en-US" sz="2000" dirty="0"/>
              <a:t>. This gauge </a:t>
            </a:r>
            <a:r>
              <a:rPr lang="en-US" sz="2000" b="1" i="1" u="sng" dirty="0"/>
              <a:t>serves only as an internal control function</a:t>
            </a:r>
            <a:r>
              <a:rPr lang="en-US" sz="2000" dirty="0"/>
              <a:t>. The budgetary </a:t>
            </a:r>
            <a:r>
              <a:rPr lang="en-US" sz="2000" b="1" i="1" u="sng" dirty="0"/>
              <a:t>entries are reversed at year end and have no impact on year‐end financial statements</a:t>
            </a:r>
            <a:r>
              <a:rPr lang="en-US" sz="2000" dirty="0"/>
              <a:t>. To external report users, budgetary entries are irrelevant.  </a:t>
            </a:r>
            <a:endParaRPr lang="ar-SA" sz="2000" dirty="0"/>
          </a:p>
          <a:p>
            <a:pPr marL="228600" marR="0" algn="just" fontAlgn="base">
              <a:lnSpc>
                <a:spcPct val="90000"/>
              </a:lnSpc>
              <a:spcBef>
                <a:spcPts val="0"/>
              </a:spcBef>
              <a:spcAft>
                <a:spcPts val="1000"/>
              </a:spcAft>
            </a:pPr>
            <a:r>
              <a:rPr lang="ar-SA" sz="2000" dirty="0"/>
              <a:t>لا اثر لقيود الموارنة على القوائم المالية حيث تستخدم كوسيلة مراقبه  </a:t>
            </a:r>
          </a:p>
          <a:p>
            <a:pPr marL="228600" marR="0" fontAlgn="base">
              <a:lnSpc>
                <a:spcPct val="90000"/>
              </a:lnSpc>
              <a:spcBef>
                <a:spcPts val="0"/>
              </a:spcBef>
              <a:spcAft>
                <a:spcPts val="1000"/>
              </a:spcAft>
            </a:pPr>
            <a:endParaRPr lang="en-US" sz="2000" dirty="0">
              <a:effectLst/>
              <a:latin typeface="Times New Roman"/>
              <a:ea typeface="Times New Roman"/>
            </a:endParaRPr>
          </a:p>
        </p:txBody>
      </p:sp>
    </p:spTree>
    <p:extLst>
      <p:ext uri="{BB962C8B-B14F-4D97-AF65-F5344CB8AC3E}">
        <p14:creationId xmlns:p14="http://schemas.microsoft.com/office/powerpoint/2010/main" val="2603069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06146" y="90055"/>
            <a:ext cx="914400" cy="91538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71055" y="838200"/>
            <a:ext cx="7543800" cy="5673861"/>
          </a:xfrm>
          <a:prstGeom prst="rect">
            <a:avLst/>
          </a:prstGeom>
        </p:spPr>
        <p:txBody>
          <a:bodyPr wrap="square">
            <a:spAutoFit/>
          </a:bodyPr>
          <a:lstStyle/>
          <a:p>
            <a:r>
              <a:rPr lang="en-US" dirty="0"/>
              <a:t>Most students initially find budgetary entries confusing. Mainly, that’s because when a government records its budget, </a:t>
            </a:r>
            <a:r>
              <a:rPr lang="en-US" b="1" i="1" u="sng" dirty="0"/>
              <a:t>it debits estimated revenues </a:t>
            </a:r>
            <a:r>
              <a:rPr lang="en-US" dirty="0"/>
              <a:t>and </a:t>
            </a:r>
            <a:r>
              <a:rPr lang="en-US" b="1" i="1" u="sng" dirty="0"/>
              <a:t>credits </a:t>
            </a:r>
            <a:r>
              <a:rPr lang="en-US" b="1" u="sng" dirty="0"/>
              <a:t>appropriations</a:t>
            </a:r>
            <a:r>
              <a:rPr lang="en-US" dirty="0"/>
              <a:t> (estimated expenditures). Most students, of course, are used to crediting revenues and debiting expenditures. The practice of debiting estimated revenues and crediting appropriations makes sense, however, when you understand that each estimated revenue and appropriation account will be tied directly to its related </a:t>
            </a:r>
            <a:r>
              <a:rPr lang="en-US" i="1" dirty="0"/>
              <a:t>actual </a:t>
            </a:r>
            <a:r>
              <a:rPr lang="en-US" dirty="0"/>
              <a:t>revenue and </a:t>
            </a:r>
            <a:r>
              <a:rPr lang="en-US" i="1" dirty="0"/>
              <a:t>actual </a:t>
            </a:r>
            <a:r>
              <a:rPr lang="en-US" dirty="0"/>
              <a:t>expenditure account (see “Example: Budgetary Entries” for a case in point). The resulting differences equal the revenues yet to be recognized and the appropriations still available  or spending. Thus (ignoring encumbrances now):</a:t>
            </a:r>
            <a:endParaRPr lang="ar-SA" dirty="0"/>
          </a:p>
          <a:p>
            <a:endParaRPr lang="en-US" dirty="0"/>
          </a:p>
          <a:p>
            <a:r>
              <a:rPr lang="en-US" b="1" dirty="0"/>
              <a:t>Estimated revenues – Actual revenues= revenues still to be recognized</a:t>
            </a:r>
          </a:p>
          <a:p>
            <a:r>
              <a:rPr lang="en-US" b="1" dirty="0"/>
              <a:t>Appropriations - actual expenditures  =appropriation available for spending</a:t>
            </a:r>
          </a:p>
          <a:p>
            <a:r>
              <a:rPr lang="en-US" dirty="0"/>
              <a:t> </a:t>
            </a:r>
          </a:p>
          <a:p>
            <a:r>
              <a:rPr lang="en-US" dirty="0"/>
              <a:t> </a:t>
            </a:r>
          </a:p>
          <a:p>
            <a:r>
              <a:rPr lang="en-US" dirty="0"/>
              <a:t>In a sense, the estimated revenue and appropriations accounts can be thought of as contra accounts to the actual revenue and expenditure accounts.</a:t>
            </a:r>
          </a:p>
          <a:p>
            <a:r>
              <a:rPr lang="en-US" dirty="0"/>
              <a:t>The difference between the debit to estimated revenues and the credit to appropriations is offset by fund balance un assigned. </a:t>
            </a:r>
          </a:p>
          <a:p>
            <a:pPr marL="228600" marR="0">
              <a:lnSpc>
                <a:spcPct val="115000"/>
              </a:lnSpc>
              <a:spcBef>
                <a:spcPts val="0"/>
              </a:spcBef>
              <a:spcAft>
                <a:spcPts val="1000"/>
              </a:spcAft>
            </a:pPr>
            <a:endParaRPr lang="en-US" dirty="0">
              <a:ea typeface="Calibri"/>
              <a:cs typeface="Arial"/>
            </a:endParaRPr>
          </a:p>
        </p:txBody>
      </p:sp>
    </p:spTree>
    <p:extLst>
      <p:ext uri="{BB962C8B-B14F-4D97-AF65-F5344CB8AC3E}">
        <p14:creationId xmlns:p14="http://schemas.microsoft.com/office/powerpoint/2010/main" val="429763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125007"/>
            <a:ext cx="921326" cy="922322"/>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405245" y="228600"/>
            <a:ext cx="7741228" cy="1143000"/>
          </a:xfrm>
        </p:spPr>
        <p:txBody>
          <a:bodyPr/>
          <a:lstStyle/>
          <a:p>
            <a:r>
              <a:rPr lang="en-US" sz="2200" b="1" u="sng" dirty="0">
                <a:latin typeface="+mn-lt"/>
              </a:rPr>
              <a:t>What are the Distinctive Ways Governments Record their Budgets? </a:t>
            </a:r>
            <a:endParaRPr lang="en-US" sz="2200" dirty="0"/>
          </a:p>
        </p:txBody>
      </p:sp>
      <p:sp>
        <p:nvSpPr>
          <p:cNvPr id="4" name="TextBox 3"/>
          <p:cNvSpPr txBox="1"/>
          <p:nvPr/>
        </p:nvSpPr>
        <p:spPr>
          <a:xfrm>
            <a:off x="457200" y="1295400"/>
            <a:ext cx="7772400" cy="6001643"/>
          </a:xfrm>
          <a:prstGeom prst="rect">
            <a:avLst/>
          </a:prstGeom>
          <a:noFill/>
        </p:spPr>
        <p:txBody>
          <a:bodyPr wrap="square" rtlCol="0">
            <a:spAutoFit/>
          </a:bodyPr>
          <a:lstStyle/>
          <a:p>
            <a:r>
              <a:rPr lang="en-US" sz="2400" b="1" dirty="0">
                <a:solidFill>
                  <a:schemeClr val="tx2">
                    <a:lumMod val="50000"/>
                  </a:schemeClr>
                </a:solidFill>
              </a:rPr>
              <a:t>EXAMPLE   :</a:t>
            </a:r>
            <a:r>
              <a:rPr lang="ar-SA" sz="2400" b="1" dirty="0">
                <a:solidFill>
                  <a:schemeClr val="tx2">
                    <a:lumMod val="50000"/>
                  </a:schemeClr>
                </a:solidFill>
              </a:rPr>
              <a:t>       </a:t>
            </a:r>
            <a:r>
              <a:rPr lang="en-US" sz="2400" b="1" dirty="0">
                <a:solidFill>
                  <a:schemeClr val="tx2">
                    <a:lumMod val="50000"/>
                  </a:schemeClr>
                </a:solidFill>
              </a:rPr>
              <a:t> 	</a:t>
            </a:r>
            <a:r>
              <a:rPr lang="en-US" sz="2000" b="1" dirty="0">
                <a:solidFill>
                  <a:schemeClr val="tx2">
                    <a:lumMod val="50000"/>
                  </a:schemeClr>
                </a:solidFill>
              </a:rPr>
              <a:t>Budgetary Entries</a:t>
            </a:r>
          </a:p>
          <a:p>
            <a:endParaRPr lang="en-US" sz="2000" b="1" dirty="0">
              <a:solidFill>
                <a:schemeClr val="tx2">
                  <a:lumMod val="50000"/>
                </a:schemeClr>
              </a:solidFill>
            </a:endParaRPr>
          </a:p>
          <a:p>
            <a:r>
              <a:rPr lang="en-US" b="1" dirty="0">
                <a:solidFill>
                  <a:schemeClr val="tx2">
                    <a:lumMod val="50000"/>
                  </a:schemeClr>
                </a:solidFill>
              </a:rPr>
              <a:t>On 1/1/2020 a school district adopts a budget calling for total revenues</a:t>
            </a:r>
          </a:p>
          <a:p>
            <a:r>
              <a:rPr lang="en-US" b="1" dirty="0">
                <a:solidFill>
                  <a:schemeClr val="tx2">
                    <a:lumMod val="50000"/>
                  </a:schemeClr>
                </a:solidFill>
              </a:rPr>
              <a:t> of $400 million and total expenditures</a:t>
            </a:r>
          </a:p>
          <a:p>
            <a:r>
              <a:rPr lang="en-US" b="1" dirty="0">
                <a:solidFill>
                  <a:schemeClr val="tx2">
                    <a:lumMod val="50000"/>
                  </a:schemeClr>
                </a:solidFill>
              </a:rPr>
              <a:t>of $390 million. </a:t>
            </a:r>
          </a:p>
          <a:p>
            <a:r>
              <a:rPr lang="en-US" b="1" dirty="0">
                <a:solidFill>
                  <a:schemeClr val="tx2">
                    <a:lumMod val="50000"/>
                  </a:schemeClr>
                </a:solidFill>
              </a:rPr>
              <a:t>The following entries would record the budget:</a:t>
            </a:r>
          </a:p>
          <a:p>
            <a:r>
              <a:rPr lang="en-US" b="1" dirty="0">
                <a:solidFill>
                  <a:schemeClr val="tx2">
                    <a:lumMod val="50000"/>
                  </a:schemeClr>
                </a:solidFill>
              </a:rPr>
              <a:t>1)	1/1; To record estimated revenues</a:t>
            </a:r>
          </a:p>
          <a:p>
            <a:r>
              <a:rPr lang="en-US" b="1" dirty="0">
                <a:solidFill>
                  <a:schemeClr val="tx2">
                    <a:lumMod val="50000"/>
                  </a:schemeClr>
                </a:solidFill>
              </a:rPr>
              <a:t>Estimated revenues    400</a:t>
            </a:r>
          </a:p>
          <a:p>
            <a:r>
              <a:rPr lang="en-US" b="1" dirty="0">
                <a:solidFill>
                  <a:schemeClr val="tx2">
                    <a:lumMod val="50000"/>
                  </a:schemeClr>
                </a:solidFill>
              </a:rPr>
              <a:t>           Fund balance                             400</a:t>
            </a:r>
          </a:p>
          <a:p>
            <a:endParaRPr lang="en-US" b="1" dirty="0">
              <a:solidFill>
                <a:schemeClr val="tx2">
                  <a:lumMod val="50000"/>
                </a:schemeClr>
              </a:solidFill>
            </a:endParaRPr>
          </a:p>
          <a:p>
            <a:r>
              <a:rPr lang="en-US" b="1" dirty="0">
                <a:solidFill>
                  <a:schemeClr val="tx2">
                    <a:lumMod val="50000"/>
                  </a:schemeClr>
                </a:solidFill>
              </a:rPr>
              <a:t>To record appropriations (estimated amount to be spent)</a:t>
            </a:r>
          </a:p>
          <a:p>
            <a:r>
              <a:rPr lang="en-US" b="1" dirty="0">
                <a:solidFill>
                  <a:schemeClr val="tx2">
                    <a:lumMod val="50000"/>
                  </a:schemeClr>
                </a:solidFill>
              </a:rPr>
              <a:t>2) Fund balance                    390</a:t>
            </a:r>
          </a:p>
          <a:p>
            <a:r>
              <a:rPr lang="en-US" b="1" dirty="0">
                <a:solidFill>
                  <a:schemeClr val="tx2">
                    <a:lumMod val="50000"/>
                  </a:schemeClr>
                </a:solidFill>
              </a:rPr>
              <a:t>            Appropriations                                390</a:t>
            </a:r>
          </a:p>
          <a:p>
            <a:r>
              <a:rPr lang="en-US" b="1" dirty="0">
                <a:solidFill>
                  <a:schemeClr val="tx2">
                    <a:lumMod val="50000"/>
                  </a:schemeClr>
                </a:solidFill>
              </a:rPr>
              <a:t>We can make one compound journal entry:</a:t>
            </a:r>
          </a:p>
          <a:p>
            <a:r>
              <a:rPr lang="en-US" sz="2000" b="1" dirty="0">
                <a:solidFill>
                  <a:schemeClr val="tx2">
                    <a:lumMod val="50000"/>
                  </a:schemeClr>
                </a:solidFill>
              </a:rPr>
              <a:t>Estimated revenues    400</a:t>
            </a:r>
          </a:p>
          <a:p>
            <a:r>
              <a:rPr lang="en-US" sz="2000" b="1" dirty="0">
                <a:solidFill>
                  <a:schemeClr val="tx2">
                    <a:lumMod val="50000"/>
                  </a:schemeClr>
                </a:solidFill>
              </a:rPr>
              <a:t>      Appropriations                                390</a:t>
            </a:r>
          </a:p>
          <a:p>
            <a:r>
              <a:rPr lang="en-US" sz="2000" b="1" dirty="0">
                <a:solidFill>
                  <a:schemeClr val="tx2">
                    <a:lumMod val="50000"/>
                  </a:schemeClr>
                </a:solidFill>
              </a:rPr>
              <a:t>      Fund balance                                   10</a:t>
            </a:r>
          </a:p>
          <a:p>
            <a:endParaRPr lang="en-US" sz="2000" b="1" dirty="0">
              <a:solidFill>
                <a:schemeClr val="tx2">
                  <a:lumMod val="50000"/>
                </a:schemeClr>
              </a:solidFill>
            </a:endParaRPr>
          </a:p>
          <a:p>
            <a:endParaRPr lang="en-US" sz="2000" b="1" dirty="0">
              <a:solidFill>
                <a:schemeClr val="tx2">
                  <a:lumMod val="50000"/>
                </a:schemeClr>
              </a:solidFill>
            </a:endParaRPr>
          </a:p>
          <a:p>
            <a:endParaRPr lang="en-US" sz="2400" b="1" dirty="0">
              <a:solidFill>
                <a:schemeClr val="tx2">
                  <a:lumMod val="50000"/>
                </a:schemeClr>
              </a:solidFill>
            </a:endParaRPr>
          </a:p>
        </p:txBody>
      </p:sp>
    </p:spTree>
    <p:extLst>
      <p:ext uri="{BB962C8B-B14F-4D97-AF65-F5344CB8AC3E}">
        <p14:creationId xmlns:p14="http://schemas.microsoft.com/office/powerpoint/2010/main" val="2549438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0" y="63270"/>
            <a:ext cx="914400" cy="91538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7200" y="1143000"/>
            <a:ext cx="7315200" cy="4708981"/>
          </a:xfrm>
          <a:prstGeom prst="rect">
            <a:avLst/>
          </a:prstGeom>
        </p:spPr>
        <p:txBody>
          <a:bodyPr wrap="square">
            <a:spAutoFit/>
          </a:bodyPr>
          <a:lstStyle/>
          <a:p>
            <a:r>
              <a:rPr lang="en-US" sz="2000" b="1" dirty="0"/>
              <a:t>Actual revenues and expenditures during 2020:</a:t>
            </a:r>
          </a:p>
          <a:p>
            <a:r>
              <a:rPr lang="en-US" sz="2000" b="1" dirty="0"/>
              <a:t>Suppose that during the year both revenues and expenditures were </a:t>
            </a:r>
            <a:endParaRPr lang="en-US" sz="2000" dirty="0"/>
          </a:p>
          <a:p>
            <a:r>
              <a:rPr lang="en-US" sz="2000" b="1" dirty="0"/>
              <a:t>as estimated and that all transactions were for cash</a:t>
            </a:r>
            <a:r>
              <a:rPr lang="en-US" sz="2000" dirty="0"/>
              <a:t>. </a:t>
            </a:r>
          </a:p>
          <a:p>
            <a:r>
              <a:rPr lang="en-US" sz="2000" dirty="0"/>
              <a:t>The transactions would be recorded with standard revenue and </a:t>
            </a:r>
          </a:p>
          <a:p>
            <a:r>
              <a:rPr lang="en-US" sz="2000" dirty="0"/>
              <a:t>expenditure entries :</a:t>
            </a:r>
          </a:p>
          <a:p>
            <a:r>
              <a:rPr lang="en-US" sz="2000" dirty="0"/>
              <a:t>JOURNAL ENTRIES DURING YEAR TO RECORD ACTUAL REVENUES </a:t>
            </a:r>
          </a:p>
          <a:p>
            <a:r>
              <a:rPr lang="en-US" sz="2000" dirty="0"/>
              <a:t>AND EXPENDITURES :</a:t>
            </a:r>
          </a:p>
          <a:p>
            <a:pPr lvl="0"/>
            <a:r>
              <a:rPr lang="en-US" sz="2000" dirty="0"/>
              <a:t>COLLECTION OF REVENUES:</a:t>
            </a:r>
          </a:p>
          <a:p>
            <a:r>
              <a:rPr lang="en-US" sz="2000" dirty="0"/>
              <a:t> </a:t>
            </a:r>
          </a:p>
          <a:p>
            <a:r>
              <a:rPr lang="en-US" sz="2000" b="1" dirty="0"/>
              <a:t>CASH                 400</a:t>
            </a:r>
          </a:p>
          <a:p>
            <a:r>
              <a:rPr lang="en-US" sz="2000" b="1" dirty="0"/>
              <a:t>         </a:t>
            </a:r>
            <a:r>
              <a:rPr lang="en-US" sz="2000" b="1" u="sng" dirty="0"/>
              <a:t>  REVENUES                             40</a:t>
            </a:r>
            <a:r>
              <a:rPr lang="en-US" sz="2000" b="1" dirty="0"/>
              <a:t>0</a:t>
            </a:r>
          </a:p>
          <a:p>
            <a:r>
              <a:rPr lang="en-US" sz="2000" dirty="0"/>
              <a:t> </a:t>
            </a:r>
          </a:p>
          <a:p>
            <a:pPr lvl="0"/>
            <a:r>
              <a:rPr lang="en-US" sz="2000" dirty="0"/>
              <a:t>TO RECORD ACTUAL EXPENDITURES:</a:t>
            </a:r>
          </a:p>
          <a:p>
            <a:r>
              <a:rPr lang="en-US" sz="2000" dirty="0"/>
              <a:t>       </a:t>
            </a:r>
            <a:r>
              <a:rPr lang="en-US" sz="2000" b="1" dirty="0"/>
              <a:t>EXPENDITURES    390</a:t>
            </a:r>
          </a:p>
          <a:p>
            <a:r>
              <a:rPr lang="en-US" sz="2000" b="1" dirty="0"/>
              <a:t>           </a:t>
            </a:r>
            <a:r>
              <a:rPr lang="en-US" sz="2000" b="1" u="sng" dirty="0"/>
              <a:t>  CASH                             390</a:t>
            </a:r>
            <a:endParaRPr lang="en-US" sz="2000" b="1" dirty="0"/>
          </a:p>
        </p:txBody>
      </p:sp>
    </p:spTree>
    <p:extLst>
      <p:ext uri="{BB962C8B-B14F-4D97-AF65-F5344CB8AC3E}">
        <p14:creationId xmlns:p14="http://schemas.microsoft.com/office/powerpoint/2010/main" val="2781096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207479"/>
            <a:ext cx="7467266" cy="6601807"/>
          </a:xfrm>
          <a:prstGeom prst="rect">
            <a:avLst/>
          </a:prstGeom>
        </p:spPr>
        <p:txBody>
          <a:bodyPr wrap="square">
            <a:spAutoFit/>
          </a:bodyPr>
          <a:lstStyle/>
          <a:p>
            <a:pPr marL="347345" marR="0" indent="-347345" fontAlgn="base">
              <a:lnSpc>
                <a:spcPct val="80000"/>
              </a:lnSpc>
              <a:spcBef>
                <a:spcPts val="575"/>
              </a:spcBef>
              <a:spcAft>
                <a:spcPts val="0"/>
              </a:spcAft>
            </a:pPr>
            <a:r>
              <a:rPr lang="en-US" dirty="0">
                <a:solidFill>
                  <a:srgbClr val="000000"/>
                </a:solidFill>
                <a:ea typeface="Times New Roman"/>
                <a:cs typeface="Arial"/>
              </a:rPr>
              <a:t>31/12/2020</a:t>
            </a:r>
          </a:p>
          <a:p>
            <a:pPr marL="347345" marR="0" indent="-347345" fontAlgn="base">
              <a:lnSpc>
                <a:spcPct val="80000"/>
              </a:lnSpc>
              <a:spcBef>
                <a:spcPts val="575"/>
              </a:spcBef>
              <a:spcAft>
                <a:spcPts val="0"/>
              </a:spcAft>
            </a:pPr>
            <a:r>
              <a:rPr lang="en-US" dirty="0">
                <a:solidFill>
                  <a:srgbClr val="000000"/>
                </a:solidFill>
                <a:ea typeface="Times New Roman"/>
                <a:cs typeface="Arial"/>
              </a:rPr>
              <a:t>At year‐end, each of the budgetary and actual revenue and expenditure </a:t>
            </a:r>
          </a:p>
          <a:p>
            <a:pPr marL="347345" marR="0" indent="-347345" fontAlgn="base">
              <a:lnSpc>
                <a:spcPct val="80000"/>
              </a:lnSpc>
              <a:spcBef>
                <a:spcPts val="575"/>
              </a:spcBef>
              <a:spcAft>
                <a:spcPts val="0"/>
              </a:spcAft>
            </a:pPr>
            <a:r>
              <a:rPr lang="en-US" dirty="0">
                <a:solidFill>
                  <a:srgbClr val="000000"/>
                </a:solidFill>
                <a:ea typeface="Times New Roman"/>
                <a:cs typeface="Arial"/>
              </a:rPr>
              <a:t>accounts would be closed (i.e., reversed) to fund balance.</a:t>
            </a:r>
          </a:p>
          <a:p>
            <a:pPr marL="347345" marR="0" indent="-347345" algn="r" fontAlgn="base">
              <a:lnSpc>
                <a:spcPct val="80000"/>
              </a:lnSpc>
              <a:spcBef>
                <a:spcPts val="575"/>
              </a:spcBef>
              <a:spcAft>
                <a:spcPts val="0"/>
              </a:spcAft>
            </a:pPr>
            <a:endParaRPr lang="en-US" dirty="0">
              <a:solidFill>
                <a:srgbClr val="000000"/>
              </a:solidFill>
              <a:ea typeface="Times New Roman"/>
              <a:cs typeface="Arial"/>
            </a:endParaRPr>
          </a:p>
          <a:p>
            <a:pPr marL="347345" marR="0" indent="-347345" algn="r" fontAlgn="base">
              <a:lnSpc>
                <a:spcPct val="80000"/>
              </a:lnSpc>
              <a:spcBef>
                <a:spcPts val="575"/>
              </a:spcBef>
              <a:spcAft>
                <a:spcPts val="0"/>
              </a:spcAft>
            </a:pPr>
            <a:r>
              <a:rPr lang="en-US" dirty="0">
                <a:solidFill>
                  <a:srgbClr val="000000"/>
                </a:solidFill>
                <a:ea typeface="Times New Roman"/>
              </a:rPr>
              <a:t> </a:t>
            </a:r>
            <a:r>
              <a:rPr lang="ar-SA" dirty="0">
                <a:solidFill>
                  <a:srgbClr val="000000"/>
                </a:solidFill>
                <a:ea typeface="Times New Roman"/>
              </a:rPr>
              <a:t>في نهاية العام يتم عمل قيود عكسيه لحسابات الموازنة  لإلغائها</a:t>
            </a:r>
          </a:p>
          <a:p>
            <a:pPr marL="347345" marR="0" indent="-347345" algn="r" fontAlgn="base">
              <a:lnSpc>
                <a:spcPct val="80000"/>
              </a:lnSpc>
              <a:spcBef>
                <a:spcPts val="575"/>
              </a:spcBef>
              <a:spcAft>
                <a:spcPts val="0"/>
              </a:spcAft>
            </a:pPr>
            <a:r>
              <a:rPr lang="ar-SA" dirty="0">
                <a:solidFill>
                  <a:srgbClr val="000000"/>
                </a:solidFill>
                <a:ea typeface="Times New Roman"/>
              </a:rPr>
              <a:t>كذلك يتم اقفال جميع حسابات الإيرادات  والنفقات الفعلية</a:t>
            </a:r>
          </a:p>
          <a:p>
            <a:pPr marL="347345" indent="-347345" algn="r" fontAlgn="base">
              <a:lnSpc>
                <a:spcPct val="80000"/>
              </a:lnSpc>
              <a:spcBef>
                <a:spcPts val="575"/>
              </a:spcBef>
            </a:pPr>
            <a:r>
              <a:rPr lang="en-US" b="1" dirty="0">
                <a:solidFill>
                  <a:srgbClr val="000000"/>
                </a:solidFill>
                <a:ea typeface="Times New Roman"/>
                <a:cs typeface="Arial"/>
              </a:rPr>
              <a:t>FUND BALANCE unassigned  </a:t>
            </a:r>
            <a:r>
              <a:rPr lang="ar-SA" dirty="0">
                <a:solidFill>
                  <a:srgbClr val="000000"/>
                </a:solidFill>
                <a:ea typeface="Times New Roman"/>
              </a:rPr>
              <a:t>في المحاسبة الحكومية تقفل  ارصدة الحسابات الوهمية مع</a:t>
            </a:r>
            <a:endParaRPr lang="en-US" b="1" dirty="0">
              <a:solidFill>
                <a:srgbClr val="000000"/>
              </a:solidFill>
              <a:ea typeface="Times New Roman"/>
              <a:cs typeface="Arial"/>
            </a:endParaRPr>
          </a:p>
          <a:p>
            <a:pPr marL="347345" marR="0" indent="-347345" algn="r" fontAlgn="base">
              <a:lnSpc>
                <a:spcPct val="80000"/>
              </a:lnSpc>
              <a:spcBef>
                <a:spcPts val="575"/>
              </a:spcBef>
              <a:spcAft>
                <a:spcPts val="0"/>
              </a:spcAft>
            </a:pPr>
            <a:r>
              <a:rPr lang="ar-SA" dirty="0">
                <a:solidFill>
                  <a:srgbClr val="000000"/>
                </a:solidFill>
                <a:ea typeface="Times New Roman"/>
              </a:rPr>
              <a:t>    </a:t>
            </a:r>
          </a:p>
          <a:p>
            <a:pPr marL="347345" marR="0" indent="-347345" fontAlgn="base">
              <a:lnSpc>
                <a:spcPct val="80000"/>
              </a:lnSpc>
              <a:spcBef>
                <a:spcPts val="575"/>
              </a:spcBef>
              <a:spcAft>
                <a:spcPts val="0"/>
              </a:spcAft>
            </a:pPr>
            <a:r>
              <a:rPr lang="ar-SA" dirty="0">
                <a:solidFill>
                  <a:srgbClr val="000000"/>
                </a:solidFill>
                <a:ea typeface="Times New Roman"/>
              </a:rPr>
              <a:t>وهناك عدة اليات (طرق للإقفال كما سنرى</a:t>
            </a:r>
            <a:endParaRPr lang="en-US" dirty="0">
              <a:solidFill>
                <a:srgbClr val="000000"/>
              </a:solidFill>
              <a:ea typeface="Times New Roman"/>
            </a:endParaRPr>
          </a:p>
          <a:p>
            <a:r>
              <a:rPr lang="en-US" dirty="0"/>
              <a:t>The closing entries on 31/12\2020:</a:t>
            </a:r>
          </a:p>
          <a:p>
            <a:r>
              <a:rPr lang="en-US" dirty="0"/>
              <a:t> </a:t>
            </a:r>
          </a:p>
          <a:p>
            <a:pPr lvl="0"/>
            <a:r>
              <a:rPr lang="en-US" b="1" i="1" dirty="0"/>
              <a:t>To close budgetary accounts</a:t>
            </a:r>
            <a:endParaRPr lang="en-US" dirty="0"/>
          </a:p>
          <a:p>
            <a:r>
              <a:rPr lang="en-US" dirty="0"/>
              <a:t>Appropriations     390</a:t>
            </a:r>
          </a:p>
          <a:p>
            <a:r>
              <a:rPr lang="en-US" dirty="0"/>
              <a:t>Fund balance        10</a:t>
            </a:r>
          </a:p>
          <a:p>
            <a:r>
              <a:rPr lang="en-US" dirty="0"/>
              <a:t>Estimated revenues        400</a:t>
            </a:r>
          </a:p>
          <a:p>
            <a:r>
              <a:rPr lang="en-US" dirty="0"/>
              <a:t> </a:t>
            </a:r>
          </a:p>
          <a:p>
            <a:r>
              <a:rPr lang="en-US" dirty="0"/>
              <a:t> </a:t>
            </a:r>
          </a:p>
          <a:p>
            <a:pPr lvl="0"/>
            <a:r>
              <a:rPr lang="en-US" b="1" i="1" dirty="0"/>
              <a:t>To close revenues and expenditures</a:t>
            </a:r>
            <a:endParaRPr lang="en-US" dirty="0"/>
          </a:p>
          <a:p>
            <a:r>
              <a:rPr lang="en-US" dirty="0"/>
              <a:t>Revenues	    $400</a:t>
            </a:r>
          </a:p>
          <a:p>
            <a:r>
              <a:rPr lang="en-US" dirty="0"/>
              <a:t>Expenditures	                 $390</a:t>
            </a:r>
          </a:p>
          <a:p>
            <a:r>
              <a:rPr lang="en-US" dirty="0"/>
              <a:t>Fund balance	                   10</a:t>
            </a:r>
          </a:p>
          <a:p>
            <a:r>
              <a:rPr lang="en-US" dirty="0"/>
              <a:t> </a:t>
            </a:r>
          </a:p>
          <a:p>
            <a:pPr marL="347345" marR="0" indent="-347345" fontAlgn="base">
              <a:lnSpc>
                <a:spcPct val="80000"/>
              </a:lnSpc>
              <a:spcBef>
                <a:spcPts val="575"/>
              </a:spcBef>
              <a:spcAft>
                <a:spcPts val="0"/>
              </a:spcAft>
            </a:pPr>
            <a:endParaRPr lang="ar-SA" dirty="0">
              <a:solidFill>
                <a:srgbClr val="000000"/>
              </a:solidFill>
              <a:ea typeface="Times New Roman"/>
            </a:endParaRPr>
          </a:p>
        </p:txBody>
      </p:sp>
      <p:pic>
        <p:nvPicPr>
          <p:cNvPr id="4"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384" y="174699"/>
            <a:ext cx="914565" cy="915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716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02408"/>
            <a:ext cx="7391400" cy="6395597"/>
          </a:xfrm>
          <a:prstGeom prst="rect">
            <a:avLst/>
          </a:prstGeom>
        </p:spPr>
        <p:txBody>
          <a:bodyPr wrap="square">
            <a:spAutoFit/>
          </a:bodyPr>
          <a:lstStyle/>
          <a:p>
            <a:r>
              <a:rPr lang="en-US" sz="2000" b="1" dirty="0"/>
              <a:t>The net effect of the entries is to increase fund balance by the difference between the actual revenues and expenditures—the same increase as would have been recorded had the budgetary entries not been made.</a:t>
            </a:r>
            <a:endParaRPr lang="en-US" sz="2000" dirty="0"/>
          </a:p>
          <a:p>
            <a:r>
              <a:rPr lang="en-US" sz="2000" dirty="0"/>
              <a:t> </a:t>
            </a:r>
            <a:r>
              <a:rPr lang="en-US" sz="2000" b="1" i="1" u="sng" dirty="0"/>
              <a:t>when actual revenues and expenditures differ from budgeted amounts:</a:t>
            </a:r>
          </a:p>
          <a:p>
            <a:r>
              <a:rPr lang="en-US" sz="2000" dirty="0"/>
              <a:t>Suppose alternatively that actual revenues and expenditures differed from what were budgeted—for example, that actual revenues were $420 and actual expenditures were $415. Actual revenues and expenditures would have been recorded as follows:</a:t>
            </a:r>
          </a:p>
          <a:p>
            <a:r>
              <a:rPr lang="en-US" sz="2400" dirty="0"/>
              <a:t> </a:t>
            </a:r>
          </a:p>
          <a:p>
            <a:r>
              <a:rPr lang="en-US" sz="2000" dirty="0"/>
              <a:t>       Cash        $420                                                            (1a)</a:t>
            </a:r>
          </a:p>
          <a:p>
            <a:r>
              <a:rPr lang="en-US" sz="2000" dirty="0"/>
              <a:t>                   Revenues         $420</a:t>
            </a:r>
          </a:p>
          <a:p>
            <a:r>
              <a:rPr lang="en-US" sz="2000" i="1" dirty="0">
                <a:latin typeface="+mj-lt"/>
              </a:rPr>
              <a:t>To record revenues</a:t>
            </a:r>
            <a:endParaRPr lang="en-US" sz="2000" dirty="0">
              <a:latin typeface="+mj-lt"/>
            </a:endParaRPr>
          </a:p>
          <a:p>
            <a:endParaRPr lang="en-US" sz="2000" dirty="0"/>
          </a:p>
          <a:p>
            <a:endParaRPr lang="en-US" sz="2000" dirty="0"/>
          </a:p>
          <a:p>
            <a:r>
              <a:rPr lang="en-US" sz="2000" dirty="0"/>
              <a:t>       Expenditure    $415                                                    (2a)</a:t>
            </a:r>
          </a:p>
          <a:p>
            <a:r>
              <a:rPr lang="en-US" sz="2000" dirty="0"/>
              <a:t>                           Cash                        $415</a:t>
            </a:r>
          </a:p>
          <a:p>
            <a:r>
              <a:rPr lang="en-US" i="1" dirty="0">
                <a:solidFill>
                  <a:srgbClr val="231F20"/>
                </a:solidFill>
                <a:latin typeface="Times New Roman"/>
                <a:ea typeface="Times New Roman"/>
                <a:cs typeface="Times New Roman"/>
              </a:rPr>
              <a:t>To record expenditures</a:t>
            </a:r>
            <a:endParaRPr lang="en-US" sz="1600" dirty="0">
              <a:latin typeface="Times New Roman"/>
              <a:ea typeface="Times New Roman"/>
            </a:endParaRPr>
          </a:p>
          <a:p>
            <a:pPr>
              <a:lnSpc>
                <a:spcPct val="115000"/>
              </a:lnSpc>
              <a:spcAft>
                <a:spcPts val="1000"/>
              </a:spcAft>
            </a:pPr>
            <a:endParaRPr lang="en-US" sz="2400" dirty="0">
              <a:ea typeface="Calibri"/>
              <a:cs typeface="Arial"/>
            </a:endParaRPr>
          </a:p>
        </p:txBody>
      </p:sp>
      <p:pic>
        <p:nvPicPr>
          <p:cNvPr id="3"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384" y="174699"/>
            <a:ext cx="914565" cy="915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039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1219200"/>
            <a:ext cx="6553200" cy="4657685"/>
          </a:xfrm>
          <a:prstGeom prst="rect">
            <a:avLst/>
          </a:prstGeom>
        </p:spPr>
        <p:txBody>
          <a:bodyPr wrap="square">
            <a:spAutoFit/>
          </a:bodyPr>
          <a:lstStyle/>
          <a:p>
            <a:pPr algn="just"/>
            <a:r>
              <a:rPr lang="en-US" sz="2000" dirty="0">
                <a:solidFill>
                  <a:srgbClr val="231F20"/>
                </a:solidFill>
                <a:latin typeface="Times New Roman"/>
                <a:ea typeface="Times New Roman"/>
                <a:cs typeface="Times New Roman"/>
              </a:rPr>
              <a:t>Closing entries would take the same form as illustrated previously:</a:t>
            </a:r>
            <a:endParaRPr lang="en-US" sz="1200" dirty="0">
              <a:latin typeface="Times New Roman"/>
              <a:ea typeface="Times New Roman"/>
            </a:endParaRPr>
          </a:p>
          <a:p>
            <a:pPr algn="just">
              <a:spcBef>
                <a:spcPts val="40"/>
              </a:spcBef>
            </a:pPr>
            <a:r>
              <a:rPr lang="en-US" sz="2000" dirty="0">
                <a:latin typeface="Times New Roman"/>
                <a:ea typeface="Times New Roman"/>
                <a:cs typeface="Times New Roman"/>
              </a:rPr>
              <a:t> </a:t>
            </a:r>
            <a:endParaRPr lang="en-US" sz="1200" dirty="0">
              <a:latin typeface="Times New Roman"/>
              <a:ea typeface="Times New Roman"/>
            </a:endParaRPr>
          </a:p>
          <a:p>
            <a:pPr marL="3140710" marR="0" algn="just">
              <a:spcBef>
                <a:spcPts val="0"/>
              </a:spcBef>
              <a:spcAft>
                <a:spcPts val="0"/>
              </a:spcAft>
            </a:pPr>
            <a:r>
              <a:rPr lang="en-US" sz="2000" dirty="0">
                <a:solidFill>
                  <a:srgbClr val="231F20"/>
                </a:solidFill>
                <a:latin typeface="Times New Roman"/>
                <a:ea typeface="Times New Roman"/>
                <a:cs typeface="Times New Roman"/>
              </a:rPr>
              <a:t>                          (cl 1a)</a:t>
            </a:r>
            <a:endParaRPr lang="en-US" sz="1200" dirty="0">
              <a:latin typeface="Times New Roman"/>
              <a:ea typeface="Times New Roman"/>
            </a:endParaRPr>
          </a:p>
          <a:p>
            <a:pPr marL="177800" marR="0" algn="just">
              <a:spcBef>
                <a:spcPts val="165"/>
              </a:spcBef>
              <a:spcAft>
                <a:spcPts val="0"/>
              </a:spcAft>
              <a:tabLst>
                <a:tab pos="5640705" algn="l"/>
              </a:tabLst>
            </a:pPr>
            <a:r>
              <a:rPr lang="en-US" sz="2000" dirty="0">
                <a:solidFill>
                  <a:srgbClr val="231F20"/>
                </a:solidFill>
                <a:latin typeface="Times New Roman"/>
                <a:ea typeface="Times New Roman"/>
                <a:cs typeface="Times New Roman"/>
              </a:rPr>
              <a:t>Appropriations     $390</a:t>
            </a:r>
            <a:endParaRPr lang="en-US" sz="1200" dirty="0">
              <a:latin typeface="Times New Roman"/>
              <a:ea typeface="Times New Roman"/>
            </a:endParaRPr>
          </a:p>
          <a:p>
            <a:pPr marL="177800" marR="0" algn="just">
              <a:spcBef>
                <a:spcPts val="165"/>
              </a:spcBef>
              <a:spcAft>
                <a:spcPts val="0"/>
              </a:spcAft>
              <a:tabLst>
                <a:tab pos="5895340" algn="r"/>
              </a:tabLst>
            </a:pPr>
            <a:r>
              <a:rPr lang="en-US" sz="2000" dirty="0">
                <a:solidFill>
                  <a:srgbClr val="231F20"/>
                </a:solidFill>
                <a:latin typeface="Times New Roman"/>
                <a:ea typeface="Times New Roman"/>
                <a:cs typeface="Times New Roman"/>
              </a:rPr>
              <a:t>Fund balance          10</a:t>
            </a:r>
            <a:endParaRPr lang="en-US" sz="1200" dirty="0">
              <a:latin typeface="Times New Roman"/>
              <a:ea typeface="Times New Roman"/>
            </a:endParaRPr>
          </a:p>
          <a:p>
            <a:pPr marL="292100" marR="0" algn="just">
              <a:spcBef>
                <a:spcPts val="165"/>
              </a:spcBef>
              <a:spcAft>
                <a:spcPts val="0"/>
              </a:spcAft>
              <a:tabLst>
                <a:tab pos="6012180" algn="l"/>
              </a:tabLst>
            </a:pPr>
            <a:r>
              <a:rPr lang="en-US" sz="2000" dirty="0">
                <a:solidFill>
                  <a:srgbClr val="231F20"/>
                </a:solidFill>
                <a:latin typeface="Times New Roman"/>
                <a:ea typeface="Times New Roman"/>
                <a:cs typeface="Times New Roman"/>
              </a:rPr>
              <a:t>Estimated</a:t>
            </a:r>
            <a:r>
              <a:rPr lang="en-US" sz="2000" spc="-15" dirty="0">
                <a:solidFill>
                  <a:srgbClr val="231F20"/>
                </a:solidFill>
                <a:latin typeface="Times New Roman"/>
                <a:ea typeface="Times New Roman"/>
                <a:cs typeface="Times New Roman"/>
              </a:rPr>
              <a:t> </a:t>
            </a:r>
            <a:r>
              <a:rPr lang="en-US" sz="2000" dirty="0">
                <a:solidFill>
                  <a:srgbClr val="231F20"/>
                </a:solidFill>
                <a:latin typeface="Times New Roman"/>
                <a:ea typeface="Times New Roman"/>
                <a:cs typeface="Times New Roman"/>
              </a:rPr>
              <a:t>revenues       $400</a:t>
            </a:r>
            <a:endParaRPr lang="en-US" sz="1200" dirty="0">
              <a:latin typeface="Times New Roman"/>
              <a:ea typeface="Times New Roman"/>
            </a:endParaRPr>
          </a:p>
          <a:p>
            <a:pPr marL="177800" marR="0" algn="just">
              <a:spcBef>
                <a:spcPts val="165"/>
              </a:spcBef>
              <a:spcAft>
                <a:spcPts val="0"/>
              </a:spcAft>
            </a:pPr>
            <a:r>
              <a:rPr lang="en-US" sz="2000" i="1" dirty="0">
                <a:solidFill>
                  <a:srgbClr val="231F20"/>
                </a:solidFill>
                <a:latin typeface="Times New Roman"/>
                <a:ea typeface="Times New Roman"/>
                <a:cs typeface="Times New Roman"/>
              </a:rPr>
              <a:t>To close budgetary accounts</a:t>
            </a:r>
            <a:endParaRPr lang="en-US" sz="2000" dirty="0">
              <a:latin typeface="Times New Roman"/>
              <a:ea typeface="Times New Roman"/>
            </a:endParaRPr>
          </a:p>
          <a:p>
            <a:pPr marL="3140710" marR="0" algn="just">
              <a:spcBef>
                <a:spcPts val="165"/>
              </a:spcBef>
              <a:spcAft>
                <a:spcPts val="0"/>
              </a:spcAft>
            </a:pPr>
            <a:endParaRPr lang="en-US" sz="2000" dirty="0">
              <a:solidFill>
                <a:srgbClr val="231F20"/>
              </a:solidFill>
              <a:latin typeface="Times New Roman"/>
              <a:ea typeface="Times New Roman"/>
              <a:cs typeface="Times New Roman"/>
            </a:endParaRPr>
          </a:p>
          <a:p>
            <a:pPr marL="3140710" marR="0" algn="just">
              <a:spcBef>
                <a:spcPts val="165"/>
              </a:spcBef>
              <a:spcAft>
                <a:spcPts val="0"/>
              </a:spcAft>
            </a:pPr>
            <a:r>
              <a:rPr lang="en-US" sz="2000" dirty="0">
                <a:solidFill>
                  <a:srgbClr val="231F20"/>
                </a:solidFill>
                <a:latin typeface="Times New Roman"/>
                <a:ea typeface="Times New Roman"/>
                <a:cs typeface="Times New Roman"/>
              </a:rPr>
              <a:t>                            (cl 2a)</a:t>
            </a:r>
            <a:endParaRPr lang="en-US" sz="1200" dirty="0">
              <a:latin typeface="Times New Roman"/>
              <a:ea typeface="Times New Roman"/>
            </a:endParaRPr>
          </a:p>
          <a:p>
            <a:pPr marL="177800" marR="0" algn="just">
              <a:spcBef>
                <a:spcPts val="165"/>
              </a:spcBef>
              <a:spcAft>
                <a:spcPts val="0"/>
              </a:spcAft>
              <a:tabLst>
                <a:tab pos="5640705" algn="l"/>
              </a:tabLst>
            </a:pPr>
            <a:r>
              <a:rPr lang="en-US" sz="2000" dirty="0">
                <a:solidFill>
                  <a:srgbClr val="231F20"/>
                </a:solidFill>
                <a:latin typeface="Times New Roman"/>
                <a:ea typeface="Times New Roman"/>
                <a:cs typeface="Times New Roman"/>
              </a:rPr>
              <a:t>Revenues       $420</a:t>
            </a:r>
            <a:endParaRPr lang="en-US" sz="1200" dirty="0">
              <a:latin typeface="Times New Roman"/>
              <a:ea typeface="Times New Roman"/>
            </a:endParaRPr>
          </a:p>
          <a:p>
            <a:pPr marL="292100" marR="0" algn="just">
              <a:spcBef>
                <a:spcPts val="165"/>
              </a:spcBef>
              <a:spcAft>
                <a:spcPts val="0"/>
              </a:spcAft>
              <a:tabLst>
                <a:tab pos="6012180" algn="l"/>
              </a:tabLst>
            </a:pPr>
            <a:r>
              <a:rPr lang="en-US" sz="2000" dirty="0">
                <a:solidFill>
                  <a:srgbClr val="231F20"/>
                </a:solidFill>
                <a:latin typeface="Times New Roman"/>
                <a:ea typeface="Times New Roman"/>
                <a:cs typeface="Times New Roman"/>
              </a:rPr>
              <a:t>Expenditures           $415</a:t>
            </a:r>
            <a:endParaRPr lang="en-US" sz="1200" dirty="0">
              <a:latin typeface="Times New Roman"/>
              <a:ea typeface="Times New Roman"/>
            </a:endParaRPr>
          </a:p>
          <a:p>
            <a:pPr marL="292100" marR="0" algn="just">
              <a:spcBef>
                <a:spcPts val="165"/>
              </a:spcBef>
              <a:spcAft>
                <a:spcPts val="0"/>
              </a:spcAft>
              <a:tabLst>
                <a:tab pos="6202680" algn="l"/>
              </a:tabLst>
            </a:pPr>
            <a:r>
              <a:rPr lang="en-US" sz="2000" dirty="0">
                <a:solidFill>
                  <a:srgbClr val="231F20"/>
                </a:solidFill>
                <a:latin typeface="Times New Roman"/>
                <a:ea typeface="Times New Roman"/>
                <a:cs typeface="Times New Roman"/>
              </a:rPr>
              <a:t>Fund balance              5</a:t>
            </a:r>
            <a:endParaRPr lang="en-US" sz="1200" dirty="0">
              <a:latin typeface="Times New Roman"/>
              <a:ea typeface="Times New Roman"/>
            </a:endParaRPr>
          </a:p>
          <a:p>
            <a:pPr marL="177800" marR="0" algn="just">
              <a:spcBef>
                <a:spcPts val="165"/>
              </a:spcBef>
              <a:spcAft>
                <a:spcPts val="0"/>
              </a:spcAft>
            </a:pPr>
            <a:r>
              <a:rPr lang="en-US" sz="2000" i="1" dirty="0">
                <a:solidFill>
                  <a:srgbClr val="231F20"/>
                </a:solidFill>
                <a:latin typeface="Times New Roman"/>
                <a:ea typeface="Times New Roman"/>
                <a:cs typeface="Times New Roman"/>
              </a:rPr>
              <a:t>To close revenues and expenditures</a:t>
            </a:r>
            <a:endParaRPr lang="en-US" sz="2000" dirty="0">
              <a:effectLst/>
              <a:latin typeface="Times New Roman"/>
              <a:ea typeface="Times New Roman"/>
            </a:endParaRPr>
          </a:p>
        </p:txBody>
      </p:sp>
      <p:pic>
        <p:nvPicPr>
          <p:cNvPr id="4" name="Picture 2" descr="C:\Users\PC\Desktop\شعار_جامعة_النجاح.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384" y="174699"/>
            <a:ext cx="914565" cy="915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10382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256</TotalTime>
  <Words>1056</Words>
  <Application>Microsoft Office PowerPoint</Application>
  <PresentationFormat>On-screen Show (4:3)</PresentationFormat>
  <Paragraphs>127</Paragraphs>
  <Slides>13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Cambria</vt:lpstr>
      <vt:lpstr>Times New Roman</vt:lpstr>
      <vt:lpstr>Adjacency</vt:lpstr>
      <vt:lpstr>Document</vt:lpstr>
      <vt:lpstr>Issues of Budgeting and Control</vt:lpstr>
      <vt:lpstr>PowerPoint Presentation</vt:lpstr>
      <vt:lpstr>PowerPoint Presentation</vt:lpstr>
      <vt:lpstr>PowerPoint Presentation</vt:lpstr>
      <vt:lpstr>What are the Distinctive Ways Governments Record their Budgets?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Bonds amortization</dc:title>
  <dc:creator>PC</dc:creator>
  <cp:lastModifiedBy>shatha arafat</cp:lastModifiedBy>
  <cp:revision>44</cp:revision>
  <dcterms:created xsi:type="dcterms:W3CDTF">2020-03-14T17:00:15Z</dcterms:created>
  <dcterms:modified xsi:type="dcterms:W3CDTF">2020-04-03T17:47:56Z</dcterms:modified>
</cp:coreProperties>
</file>