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7"/>
  </p:notesMasterIdLst>
  <p:sldIdLst>
    <p:sldId id="257" r:id="rId3"/>
    <p:sldId id="275" r:id="rId4"/>
    <p:sldId id="276" r:id="rId5"/>
    <p:sldId id="277" r:id="rId6"/>
    <p:sldId id="278" r:id="rId7"/>
    <p:sldId id="279" r:id="rId8"/>
    <p:sldId id="280" r:id="rId9"/>
    <p:sldId id="281" r:id="rId10"/>
    <p:sldId id="282" r:id="rId11"/>
    <p:sldId id="283" r:id="rId12"/>
    <p:sldId id="284" r:id="rId13"/>
    <p:sldId id="285" r:id="rId14"/>
    <p:sldId id="286" r:id="rId15"/>
    <p:sldId id="287"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ACC6"/>
    <a:srgbClr val="308298"/>
    <a:srgbClr val="D8E3F0"/>
    <a:srgbClr val="A3BDDD"/>
    <a:srgbClr val="6D9ED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75" d="100"/>
          <a:sy n="75" d="100"/>
        </p:scale>
        <p:origin x="-1014" y="-72"/>
      </p:cViewPr>
      <p:guideLst>
        <p:guide orient="horz" pos="2160"/>
        <p:guide orient="horz" pos="864"/>
        <p:guide orient="horz" pos="39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17AFDA-A2A6-4710-B58E-E058CC3EF692}" type="datetimeFigureOut">
              <a:rPr lang="en-US" smtClean="0"/>
              <a:t>5/6/2012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4C18E-325B-4787-AF7E-6CBBA729D017}" type="slidenum">
              <a:rPr lang="en-US" smtClean="0"/>
              <a:t>‹#›</a:t>
            </a:fld>
            <a:endParaRPr lang="en-US"/>
          </a:p>
        </p:txBody>
      </p:sp>
    </p:spTree>
    <p:extLst>
      <p:ext uri="{BB962C8B-B14F-4D97-AF65-F5344CB8AC3E}">
        <p14:creationId xmlns:p14="http://schemas.microsoft.com/office/powerpoint/2010/main" val="391131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climbing_emission_lg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2205"/>
          <a:stretch/>
        </p:blipFill>
        <p:spPr>
          <a:xfrm>
            <a:off x="0" y="0"/>
            <a:ext cx="9144000" cy="3860800"/>
          </a:xfrm>
          <a:prstGeom prst="rect">
            <a:avLst/>
          </a:prstGeom>
          <a:effectLst>
            <a:reflection blurRad="6350" stA="50000" endA="300" endPos="55000" dir="5400000" sy="-100000" algn="bl" rotWithShape="0"/>
          </a:effectLst>
        </p:spPr>
      </p:pic>
      <p:sp>
        <p:nvSpPr>
          <p:cNvPr id="2" name="Title 1"/>
          <p:cNvSpPr>
            <a:spLocks noGrp="1"/>
          </p:cNvSpPr>
          <p:nvPr>
            <p:ph type="ctrTitle"/>
          </p:nvPr>
        </p:nvSpPr>
        <p:spPr>
          <a:xfrm>
            <a:off x="685800" y="4063314"/>
            <a:ext cx="7772400" cy="1143000"/>
          </a:xfrm>
        </p:spPr>
        <p:txBody>
          <a:bodyPr/>
          <a:lstStyle>
            <a:lvl1pPr algn="ctr">
              <a:defRPr>
                <a:solidFill>
                  <a:schemeClr val="tx2">
                    <a:lumMod val="50000"/>
                  </a:schemeClr>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Subtitle 2"/>
          <p:cNvSpPr>
            <a:spLocks noGrp="1"/>
          </p:cNvSpPr>
          <p:nvPr>
            <p:ph type="subTitle" idx="1"/>
          </p:nvPr>
        </p:nvSpPr>
        <p:spPr>
          <a:xfrm>
            <a:off x="1371600" y="5206314"/>
            <a:ext cx="6400800" cy="1143000"/>
          </a:xfrm>
        </p:spPr>
        <p:txBody>
          <a:bodyPr/>
          <a:lstStyle>
            <a:lvl1pPr marL="0" indent="0" algn="ctr">
              <a:buNone/>
              <a:defRPr>
                <a:solidFill>
                  <a:schemeClr val="tx2">
                    <a:lumMod val="50000"/>
                  </a:schemeClr>
                </a:solidFill>
                <a:effectLst>
                  <a:reflection blurRad="6350" stA="250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5/6/2012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303502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2C9470-335F-4FB4-A190-08EBD6AEAE67}" type="datetimeFigureOut">
              <a:rPr lang="en-US" smtClean="0"/>
              <a:t>5/6/2012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27078478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5/6/2012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40599831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1371600"/>
            <a:ext cx="1524000" cy="4953000"/>
          </a:xfrm>
        </p:spPr>
        <p:txBody>
          <a:bodyPr vert="eaVert"/>
          <a:lstStyle>
            <a:lvl1pPr>
              <a:defRPr>
                <a:solidFill>
                  <a:schemeClr val="tx2">
                    <a:lumMod val="5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371600"/>
            <a:ext cx="67056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5/6/2012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934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lvl1pPr algn="l">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5/6/2012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31465146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1"/>
        </a:solidFill>
        <a:effectLst/>
      </p:bgPr>
    </p:bg>
    <p:spTree>
      <p:nvGrpSpPr>
        <p:cNvPr id="1" name=""/>
        <p:cNvGrpSpPr/>
        <p:nvPr/>
      </p:nvGrpSpPr>
      <p:grpSpPr>
        <a:xfrm>
          <a:off x="0" y="0"/>
          <a:ext cx="0" cy="0"/>
          <a:chOff x="0" y="0"/>
          <a:chExt cx="0" cy="0"/>
        </a:xfrm>
      </p:grpSpPr>
      <p:pic>
        <p:nvPicPr>
          <p:cNvPr id="9" name="climbing_emission_lg1.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60456" b="20219"/>
          <a:stretch/>
        </p:blipFill>
        <p:spPr>
          <a:xfrm>
            <a:off x="0" y="0"/>
            <a:ext cx="9144000" cy="1290918"/>
          </a:xfrm>
          <a:prstGeom prst="rect">
            <a:avLst/>
          </a:prstGeom>
          <a:effectLst>
            <a:reflection blurRad="6350" stA="15000" endPos="75000" dir="5400000" sy="-100000" algn="bl" rotWithShape="0"/>
          </a:effectLst>
        </p:spPr>
      </p:pic>
      <p:sp>
        <p:nvSpPr>
          <p:cNvPr id="2" name="Title 1"/>
          <p:cNvSpPr>
            <a:spLocks noGrp="1"/>
          </p:cNvSpPr>
          <p:nvPr>
            <p:ph type="title"/>
          </p:nvPr>
        </p:nvSpPr>
        <p:spPr>
          <a:xfrm>
            <a:off x="457200" y="76200"/>
            <a:ext cx="8229600" cy="1143000"/>
          </a:xfrm>
        </p:spPr>
        <p:txBody>
          <a:bodyPr/>
          <a:lstStyle>
            <a:lvl1pPr algn="l">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5/6/2012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264313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590925"/>
            <a:ext cx="7772400" cy="1362075"/>
          </a:xfrm>
        </p:spPr>
        <p:txBody>
          <a:bodyPr anchor="t"/>
          <a:lstStyle>
            <a:lvl1pPr algn="l">
              <a:defRPr sz="4000" b="1" cap="all">
                <a:solidFill>
                  <a:schemeClr val="tx2">
                    <a:lumMod val="50000"/>
                  </a:schemeClr>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2090738"/>
            <a:ext cx="7772400" cy="1500187"/>
          </a:xfrm>
        </p:spPr>
        <p:txBody>
          <a:bodyPr anchor="b"/>
          <a:lstStyle>
            <a:lvl1pPr marL="0" indent="0">
              <a:buNone/>
              <a:defRPr sz="2000">
                <a:solidFill>
                  <a:schemeClr val="tx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2C9470-335F-4FB4-A190-08EBD6AEAE67}" type="datetimeFigureOut">
              <a:rPr lang="en-US" smtClean="0"/>
              <a:t>5/6/2012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14953694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2C9470-335F-4FB4-A190-08EBD6AEAE67}" type="datetimeFigureOut">
              <a:rPr lang="en-US" smtClean="0"/>
              <a:t>5/6/2012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23168006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4040188"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0"/>
            <a:ext cx="4041775"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2C9470-335F-4FB4-A190-08EBD6AEAE67}" type="datetimeFigureOut">
              <a:rPr lang="en-US" smtClean="0"/>
              <a:t>5/6/2012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15661889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2C9470-335F-4FB4-A190-08EBD6AEAE67}" type="datetimeFigureOut">
              <a:rPr lang="en-US" smtClean="0"/>
              <a:t>5/6/2012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2496117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2C9470-335F-4FB4-A190-08EBD6AEAE67}" type="datetimeFigureOut">
              <a:rPr lang="en-US" smtClean="0"/>
              <a:t>5/6/2012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39189884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008313" cy="1162050"/>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1371601"/>
            <a:ext cx="5111750" cy="49529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533651"/>
            <a:ext cx="3008313" cy="3790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2C9470-335F-4FB4-A190-08EBD6AEAE67}" type="datetimeFigureOut">
              <a:rPr lang="en-US" smtClean="0"/>
              <a:t>5/6/2012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33912908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ideo" Target="../media/media1.wm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media" Target="../media/media1.wm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alpha val="25000"/>
          </a:schemeClr>
        </a:solidFill>
        <a:effectLst/>
      </p:bgPr>
    </p:bg>
    <p:spTree>
      <p:nvGrpSpPr>
        <p:cNvPr id="1" name=""/>
        <p:cNvGrpSpPr/>
        <p:nvPr/>
      </p:nvGrpSpPr>
      <p:grpSpPr>
        <a:xfrm>
          <a:off x="0" y="0"/>
          <a:ext cx="0" cy="0"/>
          <a:chOff x="0" y="0"/>
          <a:chExt cx="0" cy="0"/>
        </a:xfrm>
      </p:grpSpPr>
      <p:pic>
        <p:nvPicPr>
          <p:cNvPr id="9" name="climbing_emission_lg1.wmv">
            <a:hlinkClick r:id="" action="ppaction://media"/>
          </p:cNvPr>
          <p:cNvPicPr>
            <a:picLocks noChangeAspect="1"/>
          </p:cNvPicPr>
          <p:nvPr>
            <a:videoFile r:link="rId15"/>
            <p:extLst>
              <p:ext uri="{DAA4B4D4-6D71-4841-9C94-3DE7FCFB9230}">
                <p14:media xmlns:p14="http://schemas.microsoft.com/office/powerpoint/2010/main" r:embed="rId14"/>
              </p:ext>
            </p:extLst>
          </p:nvPr>
        </p:nvPicPr>
        <p:blipFill rotWithShape="1">
          <a:blip r:embed="rId16"/>
          <a:srcRect t="60456" b="20219"/>
          <a:stretch/>
        </p:blipFill>
        <p:spPr>
          <a:xfrm>
            <a:off x="0" y="0"/>
            <a:ext cx="9144000" cy="1290918"/>
          </a:xfrm>
          <a:prstGeom prst="rect">
            <a:avLst/>
          </a:prstGeom>
          <a:effectLst>
            <a:reflection blurRad="6350" stA="50000" endA="300" endPos="55000" dir="5400000" sy="-100000" algn="bl" rotWithShape="0"/>
          </a:effectLst>
        </p:spPr>
      </p:pic>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71600"/>
            <a:ext cx="8229600" cy="4953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2C9470-335F-4FB4-A190-08EBD6AEAE67}" type="datetimeFigureOut">
              <a:rPr lang="en-US" smtClean="0"/>
              <a:t>5/6/2012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14F29-5060-4830-A216-B31A92D65088}" type="slidenum">
              <a:rPr lang="en-US" smtClean="0"/>
              <a:t>‹#›</a:t>
            </a:fld>
            <a:endParaRPr lang="en-US"/>
          </a:p>
        </p:txBody>
      </p:sp>
    </p:spTree>
    <p:extLst>
      <p:ext uri="{BB962C8B-B14F-4D97-AF65-F5344CB8AC3E}">
        <p14:creationId xmlns:p14="http://schemas.microsoft.com/office/powerpoint/2010/main" val="1486575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dirty="0" smtClean="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1.Tides</a:t>
            </a:r>
            <a:endParaRPr lang="en-US" b="1" cap="all"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endParaRPr>
          </a:p>
        </p:txBody>
      </p:sp>
      <p:sp>
        <p:nvSpPr>
          <p:cNvPr id="3" name="Content Placeholder 2"/>
          <p:cNvSpPr>
            <a:spLocks noGrp="1"/>
          </p:cNvSpPr>
          <p:nvPr>
            <p:ph idx="1"/>
          </p:nvPr>
        </p:nvSpPr>
        <p:spPr>
          <a:xfrm>
            <a:off x="457200" y="1600200"/>
            <a:ext cx="3657600" cy="3552825"/>
          </a:xfrm>
        </p:spPr>
        <p:txBody>
          <a:bodyPr>
            <a:noAutofit/>
          </a:bodyPr>
          <a:lstStyle/>
          <a:p>
            <a:pPr marL="0" indent="0">
              <a:buNone/>
            </a:pPr>
            <a:r>
              <a:rPr lang="en-US" sz="2000" dirty="0" smtClean="0"/>
              <a:t>There are two high tides and two low tides around the Earth at any instant. One high tide is on the longitude closest to the Moon and the other on the longitude furthest from the Moon. The low tides are on the longitudes at 90◦ to the longitudes where the high tides are situated. </a:t>
            </a: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600200"/>
            <a:ext cx="4457700" cy="3324225"/>
          </a:xfrm>
          <a:prstGeom prst="rect">
            <a:avLst/>
          </a:prstGeom>
        </p:spPr>
      </p:pic>
      <p:sp>
        <p:nvSpPr>
          <p:cNvPr id="9" name="Content Placeholder 2"/>
          <p:cNvSpPr txBox="1">
            <a:spLocks/>
          </p:cNvSpPr>
          <p:nvPr/>
        </p:nvSpPr>
        <p:spPr>
          <a:xfrm>
            <a:off x="533400" y="5181600"/>
            <a:ext cx="8420100" cy="11715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On any given </a:t>
            </a:r>
            <a:r>
              <a:rPr lang="en-US" sz="2000" dirty="0"/>
              <a:t>longitude</a:t>
            </a:r>
            <a:r>
              <a:rPr lang="en-US" sz="1800" dirty="0"/>
              <a:t> the interval between high tides is approximately 12 hours 25 minutes. The difference in height between a high tide and a low tide is called the </a:t>
            </a:r>
            <a:endParaRPr lang="en-US" sz="1800" dirty="0" smtClean="0"/>
          </a:p>
          <a:p>
            <a:pPr marL="0" indent="0">
              <a:buNone/>
            </a:pPr>
            <a:r>
              <a:rPr lang="en-US" sz="1800" b="1" u="sng" dirty="0" smtClean="0">
                <a:solidFill>
                  <a:srgbClr val="4BACC6"/>
                </a:solidFill>
              </a:rPr>
              <a:t>tidal </a:t>
            </a:r>
            <a:r>
              <a:rPr lang="en-US" sz="1800" b="1" u="sng" dirty="0">
                <a:solidFill>
                  <a:srgbClr val="4BACC6"/>
                </a:solidFill>
              </a:rPr>
              <a:t>range</a:t>
            </a:r>
            <a:r>
              <a:rPr lang="en-US" sz="1800" dirty="0"/>
              <a:t>. </a:t>
            </a:r>
          </a:p>
        </p:txBody>
      </p:sp>
    </p:spTree>
    <p:extLst>
      <p:ext uri="{BB962C8B-B14F-4D97-AF65-F5344CB8AC3E}">
        <p14:creationId xmlns:p14="http://schemas.microsoft.com/office/powerpoint/2010/main" val="28329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3">
                                            <p:txEl>
                                              <p:pRg st="0" end="0"/>
                                            </p:txEl>
                                          </p:spTgt>
                                        </p:tgtEl>
                                      </p:cBhvr>
                                    </p:animEffect>
                                    <p:set>
                                      <p:cBhvr>
                                        <p:cTn id="32" dur="1" fill="hold">
                                          <p:stCondLst>
                                            <p:cond delay="499"/>
                                          </p:stCondLst>
                                        </p:cTn>
                                        <p:tgtEl>
                                          <p:spTgt spid="3">
                                            <p:txEl>
                                              <p:pRg st="0" end="0"/>
                                            </p:txEl>
                                          </p:spTgt>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dirty="0" smtClean="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Types of Tidal </a:t>
            </a:r>
            <a:r>
              <a:rPr lang="en-US" b="1"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stream generator</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0059"/>
          <a:stretch/>
        </p:blipFill>
        <p:spPr bwMode="auto">
          <a:xfrm>
            <a:off x="4267199" y="3352800"/>
            <a:ext cx="4638675" cy="2234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599" y="1676400"/>
            <a:ext cx="5408917" cy="1569660"/>
          </a:xfrm>
          <a:prstGeom prst="rect">
            <a:avLst/>
          </a:prstGeom>
        </p:spPr>
        <p:txBody>
          <a:bodyPr wrap="none">
            <a:spAutoFit/>
          </a:bodyPr>
          <a:lstStyle/>
          <a:p>
            <a:pPr marL="342900" indent="-342900">
              <a:buFont typeface="+mj-lt"/>
              <a:buAutoNum type="arabicParenR"/>
            </a:pPr>
            <a:r>
              <a:rPr lang="en-US" sz="2000" b="1" dirty="0"/>
              <a:t>Axial </a:t>
            </a:r>
            <a:r>
              <a:rPr lang="en-US" sz="2000" b="1" dirty="0" smtClean="0"/>
              <a:t>turbines</a:t>
            </a:r>
          </a:p>
          <a:p>
            <a:pPr marL="342900" indent="-342900">
              <a:buFont typeface="+mj-lt"/>
              <a:buAutoNum type="arabicParenR"/>
            </a:pPr>
            <a:r>
              <a:rPr lang="en-US" sz="2000" b="1" dirty="0"/>
              <a:t>Vertical </a:t>
            </a:r>
            <a:r>
              <a:rPr lang="en-US" sz="2000" b="1" dirty="0" smtClean="0"/>
              <a:t>turbines</a:t>
            </a:r>
          </a:p>
          <a:p>
            <a:pPr marL="342900" indent="-342900">
              <a:buFont typeface="+mj-lt"/>
              <a:buAutoNum type="arabicParenR"/>
            </a:pPr>
            <a:r>
              <a:rPr lang="en-US" sz="2000" b="1" dirty="0"/>
              <a:t>Vertical and horizontal axis </a:t>
            </a:r>
            <a:r>
              <a:rPr lang="en-US" sz="2000" b="1" dirty="0" err="1"/>
              <a:t>crossflow</a:t>
            </a:r>
            <a:r>
              <a:rPr lang="en-US" sz="2000" b="1" dirty="0"/>
              <a:t> turbines</a:t>
            </a:r>
            <a:endParaRPr lang="en-US" sz="2000" b="1" dirty="0" smtClean="0"/>
          </a:p>
          <a:p>
            <a:pPr marL="342900" indent="-342900">
              <a:buFont typeface="+mj-lt"/>
              <a:buAutoNum type="arabicParenR"/>
            </a:pPr>
            <a:endParaRPr lang="en-US" dirty="0" smtClean="0"/>
          </a:p>
          <a:p>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17622"/>
            <a:ext cx="3048000"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976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dirty="0" smtClean="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Wave Power</a:t>
            </a:r>
            <a:endParaRPr lang="en-US" b="1"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endParaRPr>
          </a:p>
        </p:txBody>
      </p:sp>
      <p:sp>
        <p:nvSpPr>
          <p:cNvPr id="3" name="Rectangle 2"/>
          <p:cNvSpPr/>
          <p:nvPr/>
        </p:nvSpPr>
        <p:spPr>
          <a:xfrm>
            <a:off x="228600" y="1524000"/>
            <a:ext cx="8686800" cy="1200329"/>
          </a:xfrm>
          <a:prstGeom prst="rect">
            <a:avLst/>
          </a:prstGeom>
        </p:spPr>
        <p:txBody>
          <a:bodyPr wrap="square">
            <a:spAutoFit/>
          </a:bodyPr>
          <a:lstStyle/>
          <a:p>
            <a:r>
              <a:rPr lang="en-US" dirty="0"/>
              <a:t>Wave power is the transport of energy by ocean surface waves, and the capture of that energy to do useful work — for example, electricity generation, water desalination, or the pumping of water (into reservoirs). Machinery able to exploit wave power is generally known as a wave energy converter (WEC).</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2" r="1162" b="3948"/>
          <a:stretch/>
        </p:blipFill>
        <p:spPr bwMode="auto">
          <a:xfrm>
            <a:off x="1190625" y="3048000"/>
            <a:ext cx="6800851" cy="34766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521763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dirty="0" smtClean="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Application of Wave Power</a:t>
            </a:r>
            <a:endParaRPr lang="en-US" b="1"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endParaRPr>
          </a:p>
        </p:txBody>
      </p:sp>
      <p:sp>
        <p:nvSpPr>
          <p:cNvPr id="4" name="Rectangle 3"/>
          <p:cNvSpPr/>
          <p:nvPr/>
        </p:nvSpPr>
        <p:spPr>
          <a:xfrm>
            <a:off x="228600" y="1817132"/>
            <a:ext cx="3821239" cy="369332"/>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Oscillating Water Column (OWC</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775" y="2514600"/>
            <a:ext cx="4041321"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2514600"/>
            <a:ext cx="4038600" cy="1754326"/>
          </a:xfrm>
          <a:prstGeom prst="rect">
            <a:avLst/>
          </a:prstGeom>
        </p:spPr>
        <p:txBody>
          <a:bodyPr wrap="square">
            <a:spAutoFit/>
          </a:bodyPr>
          <a:lstStyle/>
          <a:p>
            <a:r>
              <a:rPr lang="en-US" dirty="0"/>
              <a:t>This method of generating power from the tide works by using a column of water as a piston to pump air and drive a turbine to generate power. This type of device can be fixed to the seabed or installed on shore.</a:t>
            </a:r>
          </a:p>
        </p:txBody>
      </p:sp>
    </p:spTree>
    <p:extLst>
      <p:ext uri="{BB962C8B-B14F-4D97-AF65-F5344CB8AC3E}">
        <p14:creationId xmlns:p14="http://schemas.microsoft.com/office/powerpoint/2010/main" val="1204360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dirty="0" smtClean="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Application of Wave Power</a:t>
            </a:r>
            <a:endParaRPr lang="en-US" b="1"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endParaRPr>
          </a:p>
        </p:txBody>
      </p:sp>
      <p:sp>
        <p:nvSpPr>
          <p:cNvPr id="4" name="Rectangle 3"/>
          <p:cNvSpPr/>
          <p:nvPr/>
        </p:nvSpPr>
        <p:spPr>
          <a:xfrm>
            <a:off x="228600" y="1817132"/>
            <a:ext cx="3822008" cy="369332"/>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Hinged Contour Device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r>
              <a:rPr lang="en-US" b="1"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Pelamis</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4114800"/>
            <a:ext cx="7839075" cy="2390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38150" y="2514600"/>
            <a:ext cx="8077200" cy="1200329"/>
          </a:xfrm>
          <a:prstGeom prst="rect">
            <a:avLst/>
          </a:prstGeom>
        </p:spPr>
        <p:txBody>
          <a:bodyPr wrap="square">
            <a:spAutoFit/>
          </a:bodyPr>
          <a:lstStyle/>
          <a:p>
            <a:r>
              <a:rPr lang="en-US" dirty="0"/>
              <a:t>This snake like power converter </a:t>
            </a:r>
            <a:r>
              <a:rPr lang="en-US" dirty="0" smtClean="0"/>
              <a:t>generates </a:t>
            </a:r>
            <a:r>
              <a:rPr lang="en-US" dirty="0"/>
              <a:t>electricity with </a:t>
            </a:r>
            <a:r>
              <a:rPr lang="en-US" dirty="0" smtClean="0"/>
              <a:t>three hydraulic </a:t>
            </a:r>
            <a:r>
              <a:rPr lang="en-US" dirty="0"/>
              <a:t>pumps activated by hinged </a:t>
            </a:r>
            <a:r>
              <a:rPr lang="en-US" dirty="0" smtClean="0"/>
              <a:t>pontoons </a:t>
            </a:r>
            <a:r>
              <a:rPr lang="en-US" dirty="0"/>
              <a:t>that move with passing </a:t>
            </a:r>
            <a:r>
              <a:rPr lang="en-US" dirty="0" smtClean="0"/>
              <a:t>waves</a:t>
            </a:r>
            <a:r>
              <a:rPr lang="en-US" dirty="0"/>
              <a:t>. The </a:t>
            </a:r>
            <a:r>
              <a:rPr lang="en-US" dirty="0" err="1"/>
              <a:t>Pelamis</a:t>
            </a:r>
            <a:r>
              <a:rPr lang="en-US" dirty="0"/>
              <a:t> is loosely </a:t>
            </a:r>
            <a:r>
              <a:rPr lang="en-US" dirty="0" smtClean="0"/>
              <a:t>anchored </a:t>
            </a:r>
            <a:r>
              <a:rPr lang="en-US" dirty="0"/>
              <a:t>so that most </a:t>
            </a:r>
            <a:r>
              <a:rPr lang="en-US" dirty="0" smtClean="0"/>
              <a:t>of the </a:t>
            </a:r>
            <a:r>
              <a:rPr lang="en-US" dirty="0"/>
              <a:t>wave </a:t>
            </a:r>
            <a:r>
              <a:rPr lang="en-US" dirty="0" smtClean="0"/>
              <a:t>motion </a:t>
            </a:r>
            <a:r>
              <a:rPr lang="en-US" dirty="0"/>
              <a:t>is absorbed by the device </a:t>
            </a:r>
            <a:r>
              <a:rPr lang="en-US" dirty="0" smtClean="0"/>
              <a:t>and </a:t>
            </a:r>
            <a:r>
              <a:rPr lang="en-US" dirty="0"/>
              <a:t>converted to </a:t>
            </a:r>
            <a:r>
              <a:rPr lang="en-US" dirty="0" smtClean="0"/>
              <a:t>electricity .</a:t>
            </a:r>
            <a:endParaRPr lang="en-US" dirty="0"/>
          </a:p>
        </p:txBody>
      </p:sp>
    </p:spTree>
    <p:extLst>
      <p:ext uri="{BB962C8B-B14F-4D97-AF65-F5344CB8AC3E}">
        <p14:creationId xmlns:p14="http://schemas.microsoft.com/office/powerpoint/2010/main" val="32389633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dirty="0" smtClean="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Application of Wave Power</a:t>
            </a:r>
            <a:endParaRPr lang="en-US" b="1"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endParaRPr>
          </a:p>
        </p:txBody>
      </p:sp>
      <p:sp>
        <p:nvSpPr>
          <p:cNvPr id="4" name="Rectangle 3"/>
          <p:cNvSpPr/>
          <p:nvPr/>
        </p:nvSpPr>
        <p:spPr>
          <a:xfrm>
            <a:off x="228600" y="1817132"/>
            <a:ext cx="2570512" cy="369332"/>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Buoyant moored device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Rectangle 4"/>
          <p:cNvSpPr/>
          <p:nvPr/>
        </p:nvSpPr>
        <p:spPr>
          <a:xfrm>
            <a:off x="152400" y="2362200"/>
            <a:ext cx="4572000" cy="3293209"/>
          </a:xfrm>
          <a:prstGeom prst="rect">
            <a:avLst/>
          </a:prstGeom>
        </p:spPr>
        <p:txBody>
          <a:bodyPr>
            <a:spAutoFit/>
          </a:bodyPr>
          <a:lstStyle/>
          <a:p>
            <a:r>
              <a:rPr lang="en-US" sz="1600" dirty="0"/>
              <a:t>This type of device floats on the surface of the water or below it. It is moored to the seabed by either a taught or loose mooring </a:t>
            </a:r>
            <a:r>
              <a:rPr lang="en-US" sz="1600" dirty="0" smtClean="0"/>
              <a:t>system</a:t>
            </a:r>
            <a:r>
              <a:rPr lang="en-US" sz="1600" dirty="0"/>
              <a:t>. The Duck is shown in the figure below. Ducks work by independently rotating about a long linkage; this maintains its stability by out spanning wave crests. The front edge of the duck matches the wave particle motion. In moderate seas, the more cylindrical back portion creates no stern waves but when the weather is bad these parts shed energy through wave making to the rear. The device requires a depth of at least 80 </a:t>
            </a:r>
            <a:r>
              <a:rPr lang="en-US" sz="1600" dirty="0" smtClean="0"/>
              <a:t>meters </a:t>
            </a:r>
            <a:r>
              <a:rPr lang="en-US" sz="1600" dirty="0"/>
              <a:t>and uses a system of weights and floats to give almost constant tension in the mooring cables.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892" y="2362200"/>
            <a:ext cx="4050833" cy="4191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26175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dirty="0" smtClean="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1.Tides</a:t>
            </a:r>
            <a:endParaRPr lang="en-US" b="1" cap="all"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endParaRPr>
          </a:p>
        </p:txBody>
      </p:sp>
      <p:sp>
        <p:nvSpPr>
          <p:cNvPr id="7" name="Content Placeholder 2"/>
          <p:cNvSpPr txBox="1">
            <a:spLocks/>
          </p:cNvSpPr>
          <p:nvPr/>
        </p:nvSpPr>
        <p:spPr>
          <a:xfrm>
            <a:off x="457200" y="1676400"/>
            <a:ext cx="8229600" cy="4953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Tidal potential of some large tidal range sites</a:t>
            </a:r>
            <a:endPar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5" t="3483" r="3335" b="10770"/>
          <a:stretch/>
        </p:blipFill>
        <p:spPr bwMode="auto">
          <a:xfrm>
            <a:off x="188542" y="2362200"/>
            <a:ext cx="876691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77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dirty="0" smtClean="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Generating Power </a:t>
            </a:r>
            <a:r>
              <a:rPr lang="en-US" b="1"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M</a:t>
            </a:r>
            <a:r>
              <a:rPr lang="en-US" b="1" dirty="0" smtClean="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ethods</a:t>
            </a:r>
            <a:endParaRPr lang="en-US" b="1"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endParaRPr>
          </a:p>
        </p:txBody>
      </p:sp>
      <p:sp>
        <p:nvSpPr>
          <p:cNvPr id="4" name="TextBox 3"/>
          <p:cNvSpPr txBox="1"/>
          <p:nvPr/>
        </p:nvSpPr>
        <p:spPr>
          <a:xfrm>
            <a:off x="1320125" y="2590800"/>
            <a:ext cx="6567375" cy="2308324"/>
          </a:xfrm>
          <a:prstGeom prst="rect">
            <a:avLst/>
          </a:prstGeom>
          <a:noFill/>
        </p:spPr>
        <p:txBody>
          <a:bodyPr wrap="none" rtlCol="0">
            <a:spAutoFit/>
          </a:bodyPr>
          <a:lstStyle/>
          <a:p>
            <a:pPr marL="342900" indent="-342900">
              <a:buFont typeface="+mj-lt"/>
              <a:buAutoNum type="arabicPeriod"/>
            </a:pP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Tidal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barrage.</a:t>
            </a:r>
            <a:endPar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342900" indent="-342900">
              <a:buFont typeface="+mj-lt"/>
              <a:buAutoNum type="arabicPeriod"/>
            </a:pP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Tidal stream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generator.</a:t>
            </a:r>
            <a:endPar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342900" indent="-342900">
              <a:buFont typeface="+mj-lt"/>
              <a:buAutoNum type="arabicPeriod"/>
            </a:pP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Dynamic tidal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power.</a:t>
            </a:r>
            <a:endPar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898547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Tidal barrage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643"/>
          <a:stretch/>
        </p:blipFill>
        <p:spPr bwMode="auto">
          <a:xfrm>
            <a:off x="-76200" y="1317812"/>
            <a:ext cx="9296400" cy="50727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5847" y="6449216"/>
            <a:ext cx="6217856" cy="369332"/>
          </a:xfrm>
          <a:prstGeom prst="rect">
            <a:avLst/>
          </a:prstGeom>
          <a:noFill/>
        </p:spPr>
        <p:txBody>
          <a:bodyPr wrap="none" rtlCol="0">
            <a:spAutoFit/>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Rance</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Tidal Power Station, a tidal barrage in France</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1966)</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1070090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Tidal barrage</a:t>
            </a: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62" b="1762"/>
          <a:stretch/>
        </p:blipFill>
        <p:spPr bwMode="auto">
          <a:xfrm>
            <a:off x="4343400" y="1485901"/>
            <a:ext cx="4437726" cy="35623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6200" y="1485901"/>
            <a:ext cx="4038600" cy="3416320"/>
          </a:xfrm>
          <a:prstGeom prst="rect">
            <a:avLst/>
          </a:prstGeom>
        </p:spPr>
        <p:txBody>
          <a:bodyPr wrap="square">
            <a:spAutoFit/>
          </a:bodyPr>
          <a:lstStyle/>
          <a:p>
            <a:r>
              <a:rPr lang="en-US" dirty="0"/>
              <a:t>The barrage method of extracting tidal energy involves building a barrage across a bay or river that is subject to tidal flow. Turbines installed in the barrage wall generate power as water flows in and out of the estuary basin, bay, or river. These systems </a:t>
            </a:r>
            <a:r>
              <a:rPr lang="en-US" dirty="0" smtClean="0"/>
              <a:t>produces </a:t>
            </a:r>
            <a:r>
              <a:rPr lang="en-US" dirty="0"/>
              <a:t>Static Head or pressure head (a height of water pressure). When the water level outside of the basin or lagoon changes relative to the water level inside, the turbines are able to produce power.</a:t>
            </a:r>
          </a:p>
        </p:txBody>
      </p:sp>
    </p:spTree>
    <p:extLst>
      <p:ext uri="{BB962C8B-B14F-4D97-AF65-F5344CB8AC3E}">
        <p14:creationId xmlns:p14="http://schemas.microsoft.com/office/powerpoint/2010/main" val="2399150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Tidal barrage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95073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Tidal barrage</a:t>
            </a:r>
          </a:p>
        </p:txBody>
      </p:sp>
      <mc:AlternateContent xmlns:mc="http://schemas.openxmlformats.org/markup-compatibility/2006" xmlns:a14="http://schemas.microsoft.com/office/drawing/2010/main">
        <mc:Choice Requires="a14">
          <p:sp>
            <p:nvSpPr>
              <p:cNvPr id="3" name="Rectangle 2"/>
              <p:cNvSpPr/>
              <p:nvPr/>
            </p:nvSpPr>
            <p:spPr>
              <a:xfrm>
                <a:off x="419100" y="1371600"/>
                <a:ext cx="8305800" cy="3455370"/>
              </a:xfrm>
              <a:prstGeom prst="rect">
                <a:avLst/>
              </a:prstGeom>
            </p:spPr>
            <p:txBody>
              <a:bodyPr wrap="square">
                <a:spAutoFit/>
              </a:bodyPr>
              <a:lstStyle/>
              <a:p>
                <a:r>
                  <a:rPr lang="en-US" sz="1600" dirty="0"/>
                  <a:t>A rough estimate of the average power output from a tidal barrage can be obtained from a simple energy balance model by considering the average change of potential energy during the draining process. Consider a tidal basin of area A. The total mass of water in the tidal basin above the low water level is </a:t>
                </a:r>
                <a14:m>
                  <m:oMath xmlns:m="http://schemas.openxmlformats.org/officeDocument/2006/math">
                    <m:r>
                      <m:rPr>
                        <m:sty m:val="p"/>
                      </m:rPr>
                      <a:rPr lang="en-US" sz="1600">
                        <a:latin typeface="Cambria Math"/>
                      </a:rPr>
                      <m:t>m</m:t>
                    </m:r>
                    <m:r>
                      <a:rPr lang="en-US" sz="1600">
                        <a:latin typeface="Cambria Math"/>
                      </a:rPr>
                      <m:t>=</m:t>
                    </m:r>
                    <m:r>
                      <m:rPr>
                        <m:sty m:val="p"/>
                      </m:rPr>
                      <a:rPr lang="en-US" sz="1600">
                        <a:latin typeface="Cambria Math"/>
                      </a:rPr>
                      <m:t>ρAh</m:t>
                    </m:r>
                  </m:oMath>
                </a14:m>
                <a:r>
                  <a:rPr lang="en-US" sz="1600" dirty="0"/>
                  <a:t>, where h is the tidal range. The height of the center of gravity is </a:t>
                </a:r>
                <a14:m>
                  <m:oMath xmlns:m="http://schemas.openxmlformats.org/officeDocument/2006/math">
                    <m:f>
                      <m:fPr>
                        <m:ctrlPr>
                          <a:rPr lang="en-US" sz="1600" i="1">
                            <a:latin typeface="Cambria Math"/>
                          </a:rPr>
                        </m:ctrlPr>
                      </m:fPr>
                      <m:num>
                        <m:r>
                          <a:rPr lang="en-US" sz="1600" i="1">
                            <a:latin typeface="Cambria Math"/>
                          </a:rPr>
                          <m:t>1</m:t>
                        </m:r>
                      </m:num>
                      <m:den>
                        <m:r>
                          <a:rPr lang="en-US" sz="1600" i="1">
                            <a:latin typeface="Cambria Math"/>
                          </a:rPr>
                          <m:t>2</m:t>
                        </m:r>
                      </m:den>
                    </m:f>
                    <m:r>
                      <a:rPr lang="en-US" sz="1600" i="1">
                        <a:latin typeface="Cambria Math"/>
                      </a:rPr>
                      <m:t>h</m:t>
                    </m:r>
                  </m:oMath>
                </a14:m>
                <a:r>
                  <a:rPr lang="en-US" sz="1600" dirty="0"/>
                  <a:t>, so the work done in raising the water </a:t>
                </a:r>
                <a14:m>
                  <m:oMath xmlns:m="http://schemas.openxmlformats.org/officeDocument/2006/math">
                    <m:r>
                      <a:rPr lang="en-US" sz="1600" i="1">
                        <a:latin typeface="Cambria Math"/>
                      </a:rPr>
                      <m:t>𝑚𝑔</m:t>
                    </m:r>
                    <m:d>
                      <m:dPr>
                        <m:ctrlPr>
                          <a:rPr lang="en-US" sz="1600" i="1">
                            <a:latin typeface="Cambria Math"/>
                          </a:rPr>
                        </m:ctrlPr>
                      </m:dPr>
                      <m:e>
                        <m:f>
                          <m:fPr>
                            <m:ctrlPr>
                              <a:rPr lang="en-US" sz="1600" i="1">
                                <a:latin typeface="Cambria Math"/>
                              </a:rPr>
                            </m:ctrlPr>
                          </m:fPr>
                          <m:num>
                            <m:r>
                              <a:rPr lang="en-US" sz="1600" i="1">
                                <a:latin typeface="Cambria Math"/>
                              </a:rPr>
                              <m:t>1</m:t>
                            </m:r>
                          </m:num>
                          <m:den>
                            <m:r>
                              <a:rPr lang="en-US" sz="1600" i="1">
                                <a:latin typeface="Cambria Math"/>
                              </a:rPr>
                              <m:t>2</m:t>
                            </m:r>
                          </m:den>
                        </m:f>
                        <m:r>
                          <a:rPr lang="en-US" sz="1600" i="1">
                            <a:latin typeface="Cambria Math"/>
                          </a:rPr>
                          <m:t>h</m:t>
                        </m:r>
                      </m:e>
                    </m:d>
                    <m:r>
                      <a:rPr lang="en-US" sz="1600" i="1">
                        <a:latin typeface="Cambria Math"/>
                      </a:rPr>
                      <m:t>=</m:t>
                    </m:r>
                    <m:f>
                      <m:fPr>
                        <m:ctrlPr>
                          <a:rPr lang="en-US" sz="1600" i="1">
                            <a:latin typeface="Cambria Math"/>
                          </a:rPr>
                        </m:ctrlPr>
                      </m:fPr>
                      <m:num>
                        <m:r>
                          <a:rPr lang="en-US" sz="1600" i="1">
                            <a:latin typeface="Cambria Math"/>
                          </a:rPr>
                          <m:t>1</m:t>
                        </m:r>
                      </m:num>
                      <m:den>
                        <m:r>
                          <a:rPr lang="en-US" sz="1600" i="1">
                            <a:latin typeface="Cambria Math"/>
                          </a:rPr>
                          <m:t>2</m:t>
                        </m:r>
                      </m:den>
                    </m:f>
                    <m:r>
                      <a:rPr lang="en-US" sz="1600" i="1">
                        <a:latin typeface="Cambria Math"/>
                      </a:rPr>
                      <m:t>𝜌</m:t>
                    </m:r>
                    <m:r>
                      <a:rPr lang="en-US" sz="1600" i="1">
                        <a:latin typeface="Cambria Math"/>
                      </a:rPr>
                      <m:t>𝑔𝐴</m:t>
                    </m:r>
                    <m:sSup>
                      <m:sSupPr>
                        <m:ctrlPr>
                          <a:rPr lang="en-US" sz="1600" i="1">
                            <a:latin typeface="Cambria Math"/>
                          </a:rPr>
                        </m:ctrlPr>
                      </m:sSupPr>
                      <m:e>
                        <m:r>
                          <a:rPr lang="en-US" sz="1600" i="1">
                            <a:latin typeface="Cambria Math"/>
                          </a:rPr>
                          <m:t>h</m:t>
                        </m:r>
                      </m:e>
                      <m:sup>
                        <m:r>
                          <a:rPr lang="en-US" sz="1600" i="1">
                            <a:latin typeface="Cambria Math"/>
                          </a:rPr>
                          <m:t>2</m:t>
                        </m:r>
                      </m:sup>
                    </m:sSup>
                  </m:oMath>
                </a14:m>
                <a:r>
                  <a:rPr lang="en-US" sz="1600" dirty="0"/>
                  <a:t>. Hence the average power output  </a:t>
                </a:r>
                <a:r>
                  <a:rPr lang="en-US" sz="1600" dirty="0" smtClean="0"/>
                  <a:t>is</a:t>
                </a:r>
              </a:p>
              <a:p>
                <a:endParaRPr lang="en-US" sz="800" dirty="0"/>
              </a:p>
              <a:p>
                <a:endParaRPr lang="en-US" sz="1600" dirty="0" smtClean="0"/>
              </a:p>
              <a:p>
                <a:endParaRPr lang="en-US" sz="1600" dirty="0" smtClean="0"/>
              </a:p>
              <a:p>
                <a:endParaRPr lang="en-US" sz="1600" dirty="0"/>
              </a:p>
              <a:p>
                <a:endParaRPr lang="en-US" sz="1600" dirty="0" smtClean="0"/>
              </a:p>
              <a:p>
                <a:r>
                  <a:rPr lang="en-US" sz="1600" dirty="0"/>
                  <a:t>where T is the time interval between tides, i.e. the tidal period. In practice, the power varies</a:t>
                </a:r>
              </a:p>
              <a:p>
                <a:r>
                  <a:rPr lang="en-US" sz="1600" dirty="0"/>
                  <a:t>with time according to the difference in water levels across the barrage and the volume of water</a:t>
                </a:r>
              </a:p>
              <a:p>
                <a:endParaRPr lang="en-US" sz="2000" dirty="0"/>
              </a:p>
            </p:txBody>
          </p:sp>
        </mc:Choice>
        <mc:Fallback xmlns="">
          <p:sp>
            <p:nvSpPr>
              <p:cNvPr id="3" name="Rectangle 2"/>
              <p:cNvSpPr>
                <a:spLocks noRot="1" noChangeAspect="1" noMove="1" noResize="1" noEditPoints="1" noAdjustHandles="1" noChangeArrowheads="1" noChangeShapeType="1" noTextEdit="1"/>
              </p:cNvSpPr>
              <p:nvPr/>
            </p:nvSpPr>
            <p:spPr>
              <a:xfrm>
                <a:off x="419100" y="1371600"/>
                <a:ext cx="8305800" cy="3455370"/>
              </a:xfrm>
              <a:prstGeom prst="rect">
                <a:avLst/>
              </a:prstGeom>
              <a:blipFill rotWithShape="1">
                <a:blip r:embed="rId2"/>
                <a:stretch>
                  <a:fillRect l="-441" t="-529" r="-220"/>
                </a:stretch>
              </a:blipFill>
            </p:spPr>
            <p:txBody>
              <a:bodyPr/>
              <a:lstStyle/>
              <a:p>
                <a:r>
                  <a:rPr lang="en-US">
                    <a:noFill/>
                  </a:rPr>
                  <a:t> </a:t>
                </a:r>
              </a:p>
            </p:txBody>
          </p:sp>
        </mc:Fallback>
      </mc:AlternateContent>
      <p:pic>
        <p:nvPicPr>
          <p:cNvPr id="5122" name="Picture 2"/>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034" t="11446" r="20155" b="10240"/>
          <a:stretch/>
        </p:blipFill>
        <p:spPr bwMode="auto">
          <a:xfrm>
            <a:off x="1666875" y="3099285"/>
            <a:ext cx="5810250" cy="619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375"/>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333500" y="4495800"/>
            <a:ext cx="6477000" cy="2190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5731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Tidal stream generator</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167"/>
          <a:stretch/>
        </p:blipFill>
        <p:spPr bwMode="auto">
          <a:xfrm>
            <a:off x="0" y="1295400"/>
            <a:ext cx="9144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981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dirty="0">
                <a:ln/>
                <a:solidFill>
                  <a:srgbClr val="D8E3F0"/>
                </a:solidFill>
                <a:effectLst>
                  <a:outerShdw blurRad="50800" dist="38100" dir="2700000" algn="tl" rotWithShape="0">
                    <a:prstClr val="black">
                      <a:alpha val="40000"/>
                    </a:prstClr>
                  </a:outerShdw>
                  <a:reflection blurRad="12700" stA="52000" endPos="49000" dist="12700" dir="5400000" sy="-100000" algn="bl" rotWithShape="0"/>
                </a:effectLst>
              </a:rPr>
              <a:t>Tidal stream generator</a:t>
            </a:r>
          </a:p>
        </p:txBody>
      </p:sp>
      <p:sp>
        <p:nvSpPr>
          <p:cNvPr id="3" name="Rectangle 2"/>
          <p:cNvSpPr/>
          <p:nvPr/>
        </p:nvSpPr>
        <p:spPr>
          <a:xfrm>
            <a:off x="76200" y="1981200"/>
            <a:ext cx="4114800" cy="4401205"/>
          </a:xfrm>
          <a:prstGeom prst="rect">
            <a:avLst/>
          </a:prstGeom>
        </p:spPr>
        <p:txBody>
          <a:bodyPr wrap="square">
            <a:spAutoFit/>
          </a:bodyPr>
          <a:lstStyle/>
          <a:p>
            <a:r>
              <a:rPr lang="en-US" sz="2000" dirty="0"/>
              <a:t>Tidal stream generators draw energy from water currents in much the same way as wind turbines draw energy from air currents. However, the potential for power generation by an individual tidal turbine can be greater than that of similarly rated wind energy turbine. The higher density of water relative to air (water is about 800 times the density of air) means that a single generator can provide significant power at low tidal flow velocities compared with similar wind speed.</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593"/>
          <a:stretch/>
        </p:blipFill>
        <p:spPr bwMode="auto">
          <a:xfrm>
            <a:off x="4267201" y="2133600"/>
            <a:ext cx="4648200" cy="308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923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TS10188135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3E27973-A7DE-4230-97D1-7E42CEDC0C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TS101881351</Template>
  <TotalTime>616</TotalTime>
  <Words>788</Words>
  <Application>Microsoft Office PowerPoint</Application>
  <PresentationFormat>On-screen Show (4:3)</PresentationFormat>
  <Paragraphs>42</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TS101881351</vt:lpstr>
      <vt:lpstr>1.Tides</vt:lpstr>
      <vt:lpstr>1.Tides</vt:lpstr>
      <vt:lpstr>Generating Power Methods</vt:lpstr>
      <vt:lpstr>Tidal barrage</vt:lpstr>
      <vt:lpstr>Tidal barrage</vt:lpstr>
      <vt:lpstr>Tidal barrage</vt:lpstr>
      <vt:lpstr>Tidal barrage</vt:lpstr>
      <vt:lpstr>Tidal stream generator</vt:lpstr>
      <vt:lpstr>Tidal stream generator</vt:lpstr>
      <vt:lpstr>Types of Tidal stream generator</vt:lpstr>
      <vt:lpstr>Wave Power</vt:lpstr>
      <vt:lpstr>Application of Wave Power</vt:lpstr>
      <vt:lpstr>Application of Wave Power</vt:lpstr>
      <vt:lpstr>Application of Wave Power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SaQ</dc:creator>
  <cp:lastModifiedBy>Ramez Khaldi</cp:lastModifiedBy>
  <cp:revision>31</cp:revision>
  <dcterms:created xsi:type="dcterms:W3CDTF">2012-04-13T18:02:54Z</dcterms:created>
  <dcterms:modified xsi:type="dcterms:W3CDTF">2012-05-06T10:22:40Z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TC018813519991</vt:lpwstr>
  </property>
</Properties>
</file>