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Masters/slideMaster7.xml" ContentType="application/vnd.openxmlformats-officedocument.presentationml.slideMaster+xml"/>
  <Override PartName="/ppt/slides/slide89.xml" ContentType="application/vnd.openxmlformats-officedocument.presentationml.slide+xml"/>
  <Override PartName="/ppt/slides/slide98.xml" ContentType="application/vnd.openxmlformats-officedocument.presentationml.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slides/slide79.xml" ContentType="application/vnd.openxmlformats-officedocument.presentationml.slide+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794" r:id="rId2"/>
    <p:sldMasterId id="2147483676" r:id="rId3"/>
    <p:sldMasterId id="2147483679" r:id="rId4"/>
    <p:sldMasterId id="2147483687" r:id="rId5"/>
    <p:sldMasterId id="2147483689" r:id="rId6"/>
    <p:sldMasterId id="2147483691" r:id="rId7"/>
  </p:sldMasterIdLst>
  <p:notesMasterIdLst>
    <p:notesMasterId r:id="rId109"/>
  </p:notesMasterIdLst>
  <p:sldIdLst>
    <p:sldId id="308" r:id="rId8"/>
    <p:sldId id="311" r:id="rId9"/>
    <p:sldId id="257" r:id="rId10"/>
    <p:sldId id="258" r:id="rId11"/>
    <p:sldId id="312" r:id="rId12"/>
    <p:sldId id="313" r:id="rId13"/>
    <p:sldId id="261" r:id="rId14"/>
    <p:sldId id="362" r:id="rId15"/>
    <p:sldId id="314" r:id="rId16"/>
    <p:sldId id="262" r:id="rId17"/>
    <p:sldId id="263" r:id="rId18"/>
    <p:sldId id="315" r:id="rId19"/>
    <p:sldId id="318" r:id="rId20"/>
    <p:sldId id="316" r:id="rId21"/>
    <p:sldId id="317" r:id="rId22"/>
    <p:sldId id="268" r:id="rId23"/>
    <p:sldId id="269" r:id="rId24"/>
    <p:sldId id="271" r:id="rId25"/>
    <p:sldId id="319" r:id="rId26"/>
    <p:sldId id="320" r:id="rId27"/>
    <p:sldId id="321" r:id="rId28"/>
    <p:sldId id="274" r:id="rId29"/>
    <p:sldId id="323" r:id="rId30"/>
    <p:sldId id="324" r:id="rId31"/>
    <p:sldId id="325" r:id="rId32"/>
    <p:sldId id="363" r:id="rId33"/>
    <p:sldId id="326" r:id="rId34"/>
    <p:sldId id="327" r:id="rId35"/>
    <p:sldId id="328" r:id="rId36"/>
    <p:sldId id="329" r:id="rId37"/>
    <p:sldId id="330" r:id="rId38"/>
    <p:sldId id="331" r:id="rId39"/>
    <p:sldId id="332" r:id="rId40"/>
    <p:sldId id="333" r:id="rId41"/>
    <p:sldId id="334" r:id="rId42"/>
    <p:sldId id="278" r:id="rId43"/>
    <p:sldId id="335" r:id="rId44"/>
    <p:sldId id="336" r:id="rId45"/>
    <p:sldId id="337" r:id="rId46"/>
    <p:sldId id="338" r:id="rId47"/>
    <p:sldId id="339" r:id="rId48"/>
    <p:sldId id="340" r:id="rId49"/>
    <p:sldId id="279" r:id="rId50"/>
    <p:sldId id="341" r:id="rId51"/>
    <p:sldId id="280" r:id="rId52"/>
    <p:sldId id="342" r:id="rId53"/>
    <p:sldId id="364" r:id="rId54"/>
    <p:sldId id="352" r:id="rId55"/>
    <p:sldId id="439" r:id="rId56"/>
    <p:sldId id="344" r:id="rId57"/>
    <p:sldId id="283" r:id="rId58"/>
    <p:sldId id="365" r:id="rId59"/>
    <p:sldId id="345" r:id="rId60"/>
    <p:sldId id="346" r:id="rId61"/>
    <p:sldId id="347" r:id="rId62"/>
    <p:sldId id="348" r:id="rId63"/>
    <p:sldId id="349" r:id="rId64"/>
    <p:sldId id="350" r:id="rId65"/>
    <p:sldId id="351" r:id="rId66"/>
    <p:sldId id="353" r:id="rId67"/>
    <p:sldId id="354" r:id="rId68"/>
    <p:sldId id="355" r:id="rId69"/>
    <p:sldId id="356" r:id="rId70"/>
    <p:sldId id="357" r:id="rId71"/>
    <p:sldId id="358" r:id="rId72"/>
    <p:sldId id="359" r:id="rId73"/>
    <p:sldId id="360" r:id="rId74"/>
    <p:sldId id="361" r:id="rId75"/>
    <p:sldId id="366" r:id="rId76"/>
    <p:sldId id="367" r:id="rId77"/>
    <p:sldId id="368" r:id="rId78"/>
    <p:sldId id="369" r:id="rId79"/>
    <p:sldId id="370" r:id="rId80"/>
    <p:sldId id="371" r:id="rId81"/>
    <p:sldId id="372" r:id="rId82"/>
    <p:sldId id="373" r:id="rId83"/>
    <p:sldId id="374" r:id="rId84"/>
    <p:sldId id="375" r:id="rId85"/>
    <p:sldId id="376" r:id="rId86"/>
    <p:sldId id="377" r:id="rId87"/>
    <p:sldId id="378" r:id="rId88"/>
    <p:sldId id="379" r:id="rId89"/>
    <p:sldId id="380" r:id="rId90"/>
    <p:sldId id="381" r:id="rId91"/>
    <p:sldId id="382" r:id="rId92"/>
    <p:sldId id="384" r:id="rId93"/>
    <p:sldId id="385" r:id="rId94"/>
    <p:sldId id="386" r:id="rId95"/>
    <p:sldId id="387" r:id="rId96"/>
    <p:sldId id="388" r:id="rId97"/>
    <p:sldId id="389" r:id="rId98"/>
    <p:sldId id="390" r:id="rId99"/>
    <p:sldId id="391" r:id="rId100"/>
    <p:sldId id="392" r:id="rId101"/>
    <p:sldId id="393" r:id="rId102"/>
    <p:sldId id="394" r:id="rId103"/>
    <p:sldId id="395" r:id="rId104"/>
    <p:sldId id="396" r:id="rId105"/>
    <p:sldId id="397" r:id="rId106"/>
    <p:sldId id="398" r:id="rId107"/>
    <p:sldId id="399" r:id="rId10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kita G Kurup" initials="NGK"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E557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88" autoAdjust="0"/>
    <p:restoredTop sz="87971" autoAdjust="0"/>
  </p:normalViewPr>
  <p:slideViewPr>
    <p:cSldViewPr snapToObjects="1">
      <p:cViewPr varScale="1">
        <p:scale>
          <a:sx n="47" d="100"/>
          <a:sy n="47" d="100"/>
        </p:scale>
        <p:origin x="-1445" y="-77"/>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1718"/>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11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07" Type="http://schemas.openxmlformats.org/officeDocument/2006/relationships/slide" Target="slides/slide100.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slide" Target="slides/slide72.xml"/><Relationship Id="rId87" Type="http://schemas.openxmlformats.org/officeDocument/2006/relationships/slide" Target="slides/slide80.xml"/><Relationship Id="rId102" Type="http://schemas.openxmlformats.org/officeDocument/2006/relationships/slide" Target="slides/slide95.xml"/><Relationship Id="rId110" Type="http://schemas.openxmlformats.org/officeDocument/2006/relationships/commentAuthors" Target="commentAuthors.xml"/><Relationship Id="rId5" Type="http://schemas.openxmlformats.org/officeDocument/2006/relationships/slideMaster" Target="slideMasters/slideMaster5.xml"/><Relationship Id="rId61" Type="http://schemas.openxmlformats.org/officeDocument/2006/relationships/slide" Target="slides/slide54.xml"/><Relationship Id="rId82" Type="http://schemas.openxmlformats.org/officeDocument/2006/relationships/slide" Target="slides/slide75.xml"/><Relationship Id="rId90" Type="http://schemas.openxmlformats.org/officeDocument/2006/relationships/slide" Target="slides/slide83.xml"/><Relationship Id="rId95" Type="http://schemas.openxmlformats.org/officeDocument/2006/relationships/slide" Target="slides/slide88.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100" Type="http://schemas.openxmlformats.org/officeDocument/2006/relationships/slide" Target="slides/slide93.xml"/><Relationship Id="rId105" Type="http://schemas.openxmlformats.org/officeDocument/2006/relationships/slide" Target="slides/slide98.xml"/><Relationship Id="rId113" Type="http://schemas.openxmlformats.org/officeDocument/2006/relationships/theme" Target="theme/theme1.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slide" Target="slides/slide78.xml"/><Relationship Id="rId93" Type="http://schemas.openxmlformats.org/officeDocument/2006/relationships/slide" Target="slides/slide86.xml"/><Relationship Id="rId98" Type="http://schemas.openxmlformats.org/officeDocument/2006/relationships/slide" Target="slides/slide9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103" Type="http://schemas.openxmlformats.org/officeDocument/2006/relationships/slide" Target="slides/slide96.xml"/><Relationship Id="rId108" Type="http://schemas.openxmlformats.org/officeDocument/2006/relationships/slide" Target="slides/slide10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slide" Target="slides/slide81.xml"/><Relationship Id="rId91" Type="http://schemas.openxmlformats.org/officeDocument/2006/relationships/slide" Target="slides/slide84.xml"/><Relationship Id="rId96" Type="http://schemas.openxmlformats.org/officeDocument/2006/relationships/slide" Target="slides/slide89.xml"/><Relationship Id="rId11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6" Type="http://schemas.openxmlformats.org/officeDocument/2006/relationships/slide" Target="slides/slide99.xml"/><Relationship Id="rId114" Type="http://schemas.openxmlformats.org/officeDocument/2006/relationships/tableStyles" Target="tableStyles.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slide" Target="slides/slide94.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109" Type="http://schemas.openxmlformats.org/officeDocument/2006/relationships/notesMaster" Target="notesMasters/notesMaster1.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04" Type="http://schemas.openxmlformats.org/officeDocument/2006/relationships/slide" Target="slides/slide97.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slide" Target="slides/slide8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image" Target="../media/image41.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50.wmf"/><Relationship Id="rId4" Type="http://schemas.openxmlformats.org/officeDocument/2006/relationships/image" Target="../media/image53.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wmf"/><Relationship Id="rId1" Type="http://schemas.openxmlformats.org/officeDocument/2006/relationships/image" Target="../media/image57.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image" Target="../media/image60.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63.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65.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66.w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image" Target="../media/image68.wmf"/><Relationship Id="rId1" Type="http://schemas.openxmlformats.org/officeDocument/2006/relationships/image" Target="../media/image67.w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image" Target="../media/image65.wmf"/><Relationship Id="rId1" Type="http://schemas.openxmlformats.org/officeDocument/2006/relationships/image" Target="../media/image70.wmf"/></Relationships>
</file>

<file path=ppt/drawings/_rels/vmlDrawing34.v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image" Target="../media/image73.wmf"/><Relationship Id="rId1" Type="http://schemas.openxmlformats.org/officeDocument/2006/relationships/image" Target="../media/image72.w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75.wmf"/></Relationships>
</file>

<file path=ppt/drawings/_rels/vmlDrawing36.v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image" Target="../media/image65.wmf"/><Relationship Id="rId1" Type="http://schemas.openxmlformats.org/officeDocument/2006/relationships/image" Target="../media/image76.wmf"/></Relationships>
</file>

<file path=ppt/drawings/_rels/vmlDrawing37.v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image" Target="../media/image78.wmf"/><Relationship Id="rId1" Type="http://schemas.openxmlformats.org/officeDocument/2006/relationships/image" Target="../media/image77.w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8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Calibri"/>
                <a:ea typeface="ＭＳ Ｐゴシック" charset="0"/>
                <a:cs typeface="ＭＳ Ｐゴシック"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defRPr>
            </a:lvl1pPr>
          </a:lstStyle>
          <a:p>
            <a:pPr>
              <a:defRPr/>
            </a:pPr>
            <a:fld id="{F22857B0-E000-4E09-A283-27FAD3078AE9}" type="datetimeFigureOut">
              <a:rPr lang="en-US"/>
              <a:pPr>
                <a:defRPr/>
              </a:pPr>
              <a:t>10/29/2018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Calibri"/>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623704A7-8850-4FE3-B696-876002DFBBA1}" type="slidenum">
              <a:rPr lang="en-US" altLang="en-US"/>
              <a:pPr>
                <a:defRPr/>
              </a:pPr>
              <a:t>‹#›</a:t>
            </a:fld>
            <a:endParaRPr lang="en-US" altLang="en-US"/>
          </a:p>
        </p:txBody>
      </p:sp>
    </p:spTree>
    <p:extLst>
      <p:ext uri="{BB962C8B-B14F-4D97-AF65-F5344CB8AC3E}">
        <p14:creationId xmlns:p14="http://schemas.microsoft.com/office/powerpoint/2010/main" xmlns="" val="196603286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31813CB6-CB5C-4243-9B58-C7A527CFF3FA}" type="slidenum">
              <a:rPr lang="en-US" altLang="en-US">
                <a:latin typeface="Times" panose="02020603050405020304" pitchFamily="18" charset="0"/>
              </a:rPr>
              <a:pPr eaLnBrk="0" hangingPunct="0">
                <a:spcBef>
                  <a:spcPct val="0"/>
                </a:spcBef>
              </a:pPr>
              <a:t>3</a:t>
            </a:fld>
            <a:endParaRPr lang="en-US" altLang="en-US">
              <a:latin typeface="Times" panose="02020603050405020304" pitchFamily="18" charset="0"/>
            </a:endParaRPr>
          </a:p>
        </p:txBody>
      </p:sp>
      <p:sp>
        <p:nvSpPr>
          <p:cNvPr id="122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292"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32983625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ED71DF3B-A7A4-46CD-B637-9F0A0C8D7F42}" type="slidenum">
              <a:rPr lang="en-US" altLang="en-US">
                <a:latin typeface="Times" panose="02020603050405020304" pitchFamily="18" charset="0"/>
              </a:rPr>
              <a:pPr eaLnBrk="0" hangingPunct="0">
                <a:spcBef>
                  <a:spcPct val="0"/>
                </a:spcBef>
              </a:pPr>
              <a:t>18</a:t>
            </a:fld>
            <a:endParaRPr lang="en-US" altLang="en-US">
              <a:latin typeface="Times" panose="02020603050405020304" pitchFamily="18"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482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31483468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7F67417D-C2EB-4FCF-9705-F77D76CD8C90}" type="slidenum">
              <a:rPr lang="en-US" altLang="en-US">
                <a:latin typeface="Times" panose="02020603050405020304" pitchFamily="18" charset="0"/>
              </a:rPr>
              <a:pPr eaLnBrk="0" hangingPunct="0">
                <a:spcBef>
                  <a:spcPct val="0"/>
                </a:spcBef>
              </a:pPr>
              <a:t>22</a:t>
            </a:fld>
            <a:endParaRPr lang="en-US" altLang="en-US">
              <a:latin typeface="Times" panose="02020603050405020304" pitchFamily="18" charset="0"/>
            </a:endParaRPr>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994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31081031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BD28D6F8-3D89-40EC-AB36-CC6A6C6D1885}" type="slidenum">
              <a:rPr lang="en-US" altLang="en-US">
                <a:latin typeface="Times" panose="02020603050405020304" pitchFamily="18" charset="0"/>
              </a:rPr>
              <a:pPr eaLnBrk="0" hangingPunct="0">
                <a:spcBef>
                  <a:spcPct val="0"/>
                </a:spcBef>
              </a:pPr>
              <a:t>23</a:t>
            </a:fld>
            <a:endParaRPr lang="en-US" altLang="en-US">
              <a:latin typeface="Times" panose="02020603050405020304" pitchFamily="18" charset="0"/>
            </a:endParaRPr>
          </a:p>
        </p:txBody>
      </p:sp>
      <p:sp>
        <p:nvSpPr>
          <p:cNvPr id="419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198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33498652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AC9B51E9-BA5F-4A5E-8B44-DFA348E911A7}" type="slidenum">
              <a:rPr lang="en-US" altLang="en-US">
                <a:latin typeface="Times" panose="02020603050405020304" pitchFamily="18" charset="0"/>
              </a:rPr>
              <a:pPr eaLnBrk="0" hangingPunct="0">
                <a:spcBef>
                  <a:spcPct val="0"/>
                </a:spcBef>
              </a:pPr>
              <a:t>24</a:t>
            </a:fld>
            <a:endParaRPr lang="en-US" altLang="en-US">
              <a:latin typeface="Times" panose="02020603050405020304" pitchFamily="18" charset="0"/>
            </a:endParaRPr>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403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20251766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B02488F8-2074-4179-A723-F652CE86DEC0}" type="slidenum">
              <a:rPr lang="en-US" altLang="en-US">
                <a:latin typeface="Times" panose="02020603050405020304" pitchFamily="18" charset="0"/>
              </a:rPr>
              <a:pPr eaLnBrk="0" hangingPunct="0">
                <a:spcBef>
                  <a:spcPct val="0"/>
                </a:spcBef>
              </a:pPr>
              <a:t>25</a:t>
            </a:fld>
            <a:endParaRPr lang="en-US" altLang="en-US">
              <a:latin typeface="Times" panose="02020603050405020304" pitchFamily="18" charset="0"/>
            </a:endParaRPr>
          </a:p>
        </p:txBody>
      </p:sp>
      <p:sp>
        <p:nvSpPr>
          <p:cNvPr id="460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608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23353870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B02488F8-2074-4179-A723-F652CE86DEC0}" type="slidenum">
              <a:rPr lang="en-US" altLang="en-US">
                <a:latin typeface="Times" panose="02020603050405020304" pitchFamily="18" charset="0"/>
              </a:rPr>
              <a:pPr eaLnBrk="0" hangingPunct="0">
                <a:spcBef>
                  <a:spcPct val="0"/>
                </a:spcBef>
              </a:pPr>
              <a:t>26</a:t>
            </a:fld>
            <a:endParaRPr lang="en-US" altLang="en-US">
              <a:latin typeface="Times" panose="02020603050405020304" pitchFamily="18" charset="0"/>
            </a:endParaRPr>
          </a:p>
        </p:txBody>
      </p:sp>
      <p:sp>
        <p:nvSpPr>
          <p:cNvPr id="460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608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10302151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495DE51A-C3CA-4F81-BD4D-EE28A6BE9FC7}" type="slidenum">
              <a:rPr lang="en-US" altLang="en-US">
                <a:latin typeface="Times" panose="02020603050405020304" pitchFamily="18" charset="0"/>
              </a:rPr>
              <a:pPr eaLnBrk="0" hangingPunct="0">
                <a:spcBef>
                  <a:spcPct val="0"/>
                </a:spcBef>
              </a:pPr>
              <a:t>36</a:t>
            </a:fld>
            <a:endParaRPr lang="en-US" altLang="en-US">
              <a:latin typeface="Times" panose="02020603050405020304" pitchFamily="18" charset="0"/>
            </a:endParaRPr>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734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16881833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FA18311A-4D2E-437F-8813-281164E15978}" type="slidenum">
              <a:rPr lang="en-US" altLang="en-US">
                <a:latin typeface="Times" panose="02020603050405020304" pitchFamily="18" charset="0"/>
              </a:rPr>
              <a:pPr eaLnBrk="0" hangingPunct="0">
                <a:spcBef>
                  <a:spcPct val="0"/>
                </a:spcBef>
              </a:pPr>
              <a:t>43</a:t>
            </a:fld>
            <a:endParaRPr lang="en-US" altLang="en-US">
              <a:latin typeface="Times" panose="02020603050405020304" pitchFamily="18" charset="0"/>
            </a:endParaRPr>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554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l-GR"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24518338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C9D510B0-D19F-4C87-97E3-AC8BBF601670}" type="slidenum">
              <a:rPr lang="en-US" altLang="en-US">
                <a:latin typeface="Times" panose="02020603050405020304" pitchFamily="18" charset="0"/>
              </a:rPr>
              <a:pPr eaLnBrk="0" hangingPunct="0">
                <a:spcBef>
                  <a:spcPct val="0"/>
                </a:spcBef>
              </a:pPr>
              <a:t>44</a:t>
            </a:fld>
            <a:endParaRPr lang="en-US" altLang="en-US">
              <a:latin typeface="Times" panose="02020603050405020304" pitchFamily="18" charset="0"/>
            </a:endParaRPr>
          </a:p>
        </p:txBody>
      </p:sp>
      <p:sp>
        <p:nvSpPr>
          <p:cNvPr id="675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758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l-GR"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6516788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37F6648B-5706-4221-BF33-483BFFC611C0}" type="slidenum">
              <a:rPr lang="en-US" altLang="en-US">
                <a:latin typeface="Times" panose="02020603050405020304" pitchFamily="18" charset="0"/>
              </a:rPr>
              <a:pPr eaLnBrk="0" hangingPunct="0">
                <a:spcBef>
                  <a:spcPct val="0"/>
                </a:spcBef>
              </a:pPr>
              <a:t>45</a:t>
            </a:fld>
            <a:endParaRPr lang="en-US" altLang="en-US">
              <a:latin typeface="Times" panose="02020603050405020304" pitchFamily="18" charset="0"/>
            </a:endParaRPr>
          </a:p>
        </p:txBody>
      </p:sp>
      <p:sp>
        <p:nvSpPr>
          <p:cNvPr id="696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963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3004278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93BDEB4E-5596-480F-BD3F-5EBB03371B12}" type="slidenum">
              <a:rPr lang="en-US" altLang="en-US">
                <a:latin typeface="Times" panose="02020603050405020304" pitchFamily="18" charset="0"/>
              </a:rPr>
              <a:pPr eaLnBrk="0" hangingPunct="0">
                <a:spcBef>
                  <a:spcPct val="0"/>
                </a:spcBef>
              </a:pPr>
              <a:t>4</a:t>
            </a:fld>
            <a:endParaRPr lang="en-US" altLang="en-US">
              <a:latin typeface="Times" panose="02020603050405020304" pitchFamily="18" charset="0"/>
            </a:endParaRPr>
          </a:p>
        </p:txBody>
      </p:sp>
      <p:sp>
        <p:nvSpPr>
          <p:cNvPr id="143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34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12598964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8F4E2D62-2FE1-48D9-B9B8-6F7814C7B3AE}" type="slidenum">
              <a:rPr lang="en-US" altLang="en-US">
                <a:latin typeface="Times" panose="02020603050405020304" pitchFamily="18" charset="0"/>
              </a:rPr>
              <a:pPr eaLnBrk="0" hangingPunct="0">
                <a:spcBef>
                  <a:spcPct val="0"/>
                </a:spcBef>
              </a:pPr>
              <a:t>46</a:t>
            </a:fld>
            <a:endParaRPr lang="en-US" altLang="en-US">
              <a:latin typeface="Times" panose="02020603050405020304" pitchFamily="18" charset="0"/>
            </a:endParaRPr>
          </a:p>
        </p:txBody>
      </p:sp>
      <p:sp>
        <p:nvSpPr>
          <p:cNvPr id="716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168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4393722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8F4E2D62-2FE1-48D9-B9B8-6F7814C7B3AE}" type="slidenum">
              <a:rPr lang="en-US" altLang="en-US">
                <a:latin typeface="Times" panose="02020603050405020304" pitchFamily="18" charset="0"/>
              </a:rPr>
              <a:pPr eaLnBrk="0" hangingPunct="0">
                <a:spcBef>
                  <a:spcPct val="0"/>
                </a:spcBef>
              </a:pPr>
              <a:t>47</a:t>
            </a:fld>
            <a:endParaRPr lang="en-US" altLang="en-US">
              <a:latin typeface="Times" panose="02020603050405020304" pitchFamily="18" charset="0"/>
            </a:endParaRPr>
          </a:p>
        </p:txBody>
      </p:sp>
      <p:sp>
        <p:nvSpPr>
          <p:cNvPr id="716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168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2398876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8ED185B6-4D15-4425-8B52-6C914DB2F951}" type="slidenum">
              <a:rPr lang="en-US" altLang="en-US">
                <a:latin typeface="Times" panose="02020603050405020304" pitchFamily="18" charset="0"/>
              </a:rPr>
              <a:pPr eaLnBrk="0" hangingPunct="0">
                <a:spcBef>
                  <a:spcPct val="0"/>
                </a:spcBef>
              </a:pPr>
              <a:t>51</a:t>
            </a:fld>
            <a:endParaRPr lang="en-US" altLang="en-US">
              <a:latin typeface="Times" panose="02020603050405020304" pitchFamily="18" charset="0"/>
            </a:endParaRPr>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31581151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8ED185B6-4D15-4425-8B52-6C914DB2F951}" type="slidenum">
              <a:rPr lang="en-US" altLang="en-US">
                <a:latin typeface="Times" panose="02020603050405020304" pitchFamily="18" charset="0"/>
              </a:rPr>
              <a:pPr eaLnBrk="0" hangingPunct="0">
                <a:spcBef>
                  <a:spcPct val="0"/>
                </a:spcBef>
              </a:pPr>
              <a:t>52</a:t>
            </a:fld>
            <a:endParaRPr lang="en-US" altLang="en-US">
              <a:latin typeface="Times" panose="02020603050405020304" pitchFamily="18" charset="0"/>
            </a:endParaRPr>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10230303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ea typeface="ＭＳ Ｐゴシック" panose="020B0600070205080204" pitchFamily="34" charset="-128"/>
            </a:endParaRPr>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0812E51-9FB7-4967-8D45-B30BCCB159AF}" type="slidenum">
              <a:rPr lang="en-US" altLang="en-US" sz="1200">
                <a:latin typeface="Calibri" panose="020F0502020204030204" pitchFamily="34" charset="0"/>
              </a:rPr>
              <a:pPr/>
              <a:t>68</a:t>
            </a:fld>
            <a:endParaRPr lang="en-US" altLang="en-US" sz="1200">
              <a:latin typeface="Calibri" panose="020F0502020204030204" pitchFamily="34" charset="0"/>
            </a:endParaRPr>
          </a:p>
        </p:txBody>
      </p:sp>
    </p:spTree>
    <p:extLst>
      <p:ext uri="{BB962C8B-B14F-4D97-AF65-F5344CB8AC3E}">
        <p14:creationId xmlns:p14="http://schemas.microsoft.com/office/powerpoint/2010/main" xmlns="" val="9119426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04536130-E365-47DC-862B-3664D3FC175E}" type="slidenum">
              <a:rPr lang="en-US" altLang="en-US" smtClean="0">
                <a:latin typeface="Times" panose="02020603050405020304" pitchFamily="18" charset="0"/>
              </a:rPr>
              <a:pPr eaLnBrk="0" hangingPunct="0">
                <a:spcBef>
                  <a:spcPct val="0"/>
                </a:spcBef>
              </a:pPr>
              <a:t>69</a:t>
            </a:fld>
            <a:endParaRPr lang="en-US" altLang="en-US" smtClean="0">
              <a:latin typeface="Times" panose="02020603050405020304" pitchFamily="18" charset="0"/>
            </a:endParaRPr>
          </a:p>
        </p:txBody>
      </p:sp>
      <p:sp>
        <p:nvSpPr>
          <p:cNvPr id="962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626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31296922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A3DFA3FE-E7C3-4E09-AC7B-CCAEEA658EAC}" type="slidenum">
              <a:rPr lang="en-US" altLang="en-US" smtClean="0">
                <a:latin typeface="Times" panose="02020603050405020304" pitchFamily="18" charset="0"/>
              </a:rPr>
              <a:pPr eaLnBrk="0" hangingPunct="0">
                <a:spcBef>
                  <a:spcPct val="0"/>
                </a:spcBef>
              </a:pPr>
              <a:t>70</a:t>
            </a:fld>
            <a:endParaRPr lang="en-US" altLang="en-US" smtClean="0">
              <a:latin typeface="Times" panose="02020603050405020304" pitchFamily="18" charset="0"/>
            </a:endParaRPr>
          </a:p>
        </p:txBody>
      </p:sp>
      <p:sp>
        <p:nvSpPr>
          <p:cNvPr id="983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830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17679860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70587912-077A-46C4-A95E-9B8ACD182A3E}" type="slidenum">
              <a:rPr lang="en-US" altLang="en-US" smtClean="0">
                <a:latin typeface="Times" panose="02020603050405020304" pitchFamily="18" charset="0"/>
              </a:rPr>
              <a:pPr eaLnBrk="0" hangingPunct="0">
                <a:spcBef>
                  <a:spcPct val="0"/>
                </a:spcBef>
              </a:pPr>
              <a:t>72</a:t>
            </a:fld>
            <a:endParaRPr lang="en-US" altLang="en-US" smtClean="0">
              <a:latin typeface="Times" panose="02020603050405020304" pitchFamily="18" charset="0"/>
            </a:endParaRPr>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138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24886478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C2AD52F2-2168-4AD7-90D0-2B43D5539F72}" type="slidenum">
              <a:rPr lang="en-US" altLang="en-US" smtClean="0">
                <a:latin typeface="Times" panose="02020603050405020304" pitchFamily="18" charset="0"/>
              </a:rPr>
              <a:pPr eaLnBrk="0" hangingPunct="0">
                <a:spcBef>
                  <a:spcPct val="0"/>
                </a:spcBef>
              </a:pPr>
              <a:t>82</a:t>
            </a:fld>
            <a:endParaRPr lang="en-US" altLang="en-US" smtClean="0">
              <a:latin typeface="Times" panose="02020603050405020304" pitchFamily="18" charset="0"/>
            </a:endParaRPr>
          </a:p>
        </p:txBody>
      </p:sp>
      <p:sp>
        <p:nvSpPr>
          <p:cNvPr id="1126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264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23392018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230334EF-BC8D-4C68-83E0-5F0ECC2D8245}" type="slidenum">
              <a:rPr lang="en-US" altLang="en-US" smtClean="0">
                <a:latin typeface="Times" panose="02020603050405020304" pitchFamily="18" charset="0"/>
              </a:rPr>
              <a:pPr eaLnBrk="0" hangingPunct="0">
                <a:spcBef>
                  <a:spcPct val="0"/>
                </a:spcBef>
              </a:pPr>
              <a:t>83</a:t>
            </a:fld>
            <a:endParaRPr lang="en-US" altLang="en-US" smtClean="0">
              <a:latin typeface="Times" panose="02020603050405020304" pitchFamily="18" charset="0"/>
            </a:endParaRPr>
          </a:p>
        </p:txBody>
      </p:sp>
      <p:sp>
        <p:nvSpPr>
          <p:cNvPr id="1146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4692"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2474136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C9C9E45E-C281-4FB1-81B1-4F77DA45A912}" type="slidenum">
              <a:rPr lang="en-US" altLang="en-US">
                <a:latin typeface="Times" panose="02020603050405020304" pitchFamily="18" charset="0"/>
              </a:rPr>
              <a:pPr eaLnBrk="0" hangingPunct="0">
                <a:spcBef>
                  <a:spcPct val="0"/>
                </a:spcBef>
              </a:pPr>
              <a:t>7</a:t>
            </a:fld>
            <a:endParaRPr lang="en-US" altLang="en-US">
              <a:latin typeface="Times" panose="02020603050405020304" pitchFamily="18" charset="0"/>
            </a:endParaRPr>
          </a:p>
        </p:txBody>
      </p:sp>
      <p:sp>
        <p:nvSpPr>
          <p:cNvPr id="184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43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20755140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659B443C-4938-45D5-BC59-E376F451B451}" type="slidenum">
              <a:rPr lang="en-US" altLang="en-US" smtClean="0">
                <a:latin typeface="Times" panose="02020603050405020304" pitchFamily="18" charset="0"/>
              </a:rPr>
              <a:pPr eaLnBrk="0" hangingPunct="0">
                <a:spcBef>
                  <a:spcPct val="0"/>
                </a:spcBef>
              </a:pPr>
              <a:t>84</a:t>
            </a:fld>
            <a:endParaRPr lang="en-US" altLang="en-US" smtClean="0">
              <a:latin typeface="Times" panose="02020603050405020304" pitchFamily="18" charset="0"/>
            </a:endParaRPr>
          </a:p>
        </p:txBody>
      </p:sp>
      <p:sp>
        <p:nvSpPr>
          <p:cNvPr id="1167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674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6439881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8266784E-CFF7-4B43-976C-EEC49079FDA0}" type="slidenum">
              <a:rPr lang="en-US" altLang="en-US" smtClean="0">
                <a:latin typeface="Times" panose="02020603050405020304" pitchFamily="18" charset="0"/>
              </a:rPr>
              <a:pPr eaLnBrk="0" hangingPunct="0">
                <a:spcBef>
                  <a:spcPct val="0"/>
                </a:spcBef>
              </a:pPr>
              <a:t>86</a:t>
            </a:fld>
            <a:endParaRPr lang="en-US" altLang="en-US" smtClean="0">
              <a:latin typeface="Times" panose="02020603050405020304" pitchFamily="18" charset="0"/>
            </a:endParaRPr>
          </a:p>
        </p:txBody>
      </p:sp>
      <p:sp>
        <p:nvSpPr>
          <p:cNvPr id="1218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186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42432917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2787DC4D-2C87-4B04-B01B-4CBBCF841276}" type="slidenum">
              <a:rPr lang="en-US" altLang="en-US" smtClean="0">
                <a:latin typeface="Times" panose="02020603050405020304" pitchFamily="18" charset="0"/>
              </a:rPr>
              <a:pPr eaLnBrk="0" hangingPunct="0">
                <a:spcBef>
                  <a:spcPct val="0"/>
                </a:spcBef>
              </a:pPr>
              <a:t>87</a:t>
            </a:fld>
            <a:endParaRPr lang="en-US" altLang="en-US" smtClean="0">
              <a:latin typeface="Times" panose="02020603050405020304" pitchFamily="18" charset="0"/>
            </a:endParaRPr>
          </a:p>
        </p:txBody>
      </p:sp>
      <p:sp>
        <p:nvSpPr>
          <p:cNvPr id="1239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390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1880207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C9C9E45E-C281-4FB1-81B1-4F77DA45A912}" type="slidenum">
              <a:rPr lang="en-US" altLang="en-US">
                <a:latin typeface="Times" panose="02020603050405020304" pitchFamily="18" charset="0"/>
              </a:rPr>
              <a:pPr eaLnBrk="0" hangingPunct="0">
                <a:spcBef>
                  <a:spcPct val="0"/>
                </a:spcBef>
              </a:pPr>
              <a:t>8</a:t>
            </a:fld>
            <a:endParaRPr lang="en-US" altLang="en-US">
              <a:latin typeface="Times" panose="02020603050405020304" pitchFamily="18" charset="0"/>
            </a:endParaRPr>
          </a:p>
        </p:txBody>
      </p:sp>
      <p:sp>
        <p:nvSpPr>
          <p:cNvPr id="184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43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1024805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A5B09F40-AB67-418E-A2CC-A14D97789DEC}" type="slidenum">
              <a:rPr lang="en-US" altLang="en-US">
                <a:latin typeface="Times" panose="02020603050405020304" pitchFamily="18" charset="0"/>
              </a:rPr>
              <a:pPr eaLnBrk="0" hangingPunct="0">
                <a:spcBef>
                  <a:spcPct val="0"/>
                </a:spcBef>
              </a:pPr>
              <a:t>9</a:t>
            </a:fld>
            <a:endParaRPr lang="en-US" altLang="en-US">
              <a:latin typeface="Times" panose="02020603050405020304" pitchFamily="18" charset="0"/>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048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2396858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914ACE38-3D70-48AA-964E-7E046541A67C}" type="slidenum">
              <a:rPr lang="en-US" altLang="en-US">
                <a:latin typeface="Times" panose="02020603050405020304" pitchFamily="18" charset="0"/>
              </a:rPr>
              <a:pPr eaLnBrk="0" hangingPunct="0">
                <a:spcBef>
                  <a:spcPct val="0"/>
                </a:spcBef>
              </a:pPr>
              <a:t>10</a:t>
            </a:fld>
            <a:endParaRPr lang="en-US" altLang="en-US">
              <a:latin typeface="Times" panose="02020603050405020304" pitchFamily="18" charset="0"/>
            </a:endParaRPr>
          </a:p>
        </p:txBody>
      </p:sp>
      <p:sp>
        <p:nvSpPr>
          <p:cNvPr id="225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2532"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384234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9F078C35-BCE0-4E38-A947-063E0C697E1A}" type="slidenum">
              <a:rPr lang="en-US" altLang="en-US">
                <a:latin typeface="Times" panose="02020603050405020304" pitchFamily="18" charset="0"/>
              </a:rPr>
              <a:pPr eaLnBrk="0" hangingPunct="0">
                <a:spcBef>
                  <a:spcPct val="0"/>
                </a:spcBef>
              </a:pPr>
              <a:t>11</a:t>
            </a:fld>
            <a:endParaRPr lang="en-US" altLang="en-US">
              <a:latin typeface="Times" panose="02020603050405020304" pitchFamily="18" charset="0"/>
            </a:endParaRPr>
          </a:p>
        </p:txBody>
      </p:sp>
      <p:sp>
        <p:nvSpPr>
          <p:cNvPr id="245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458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1555976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F4B82841-E1B0-4745-8163-9502E9E0BABB}" type="slidenum">
              <a:rPr lang="en-US" altLang="en-US">
                <a:latin typeface="Times" panose="02020603050405020304" pitchFamily="18" charset="0"/>
              </a:rPr>
              <a:pPr eaLnBrk="0" hangingPunct="0">
                <a:spcBef>
                  <a:spcPct val="0"/>
                </a:spcBef>
              </a:pPr>
              <a:t>12</a:t>
            </a:fld>
            <a:endParaRPr lang="en-US" altLang="en-US">
              <a:latin typeface="Times" panose="02020603050405020304" pitchFamily="18" charset="0"/>
            </a:endParaRPr>
          </a:p>
        </p:txBody>
      </p:sp>
      <p:sp>
        <p:nvSpPr>
          <p:cNvPr id="266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662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27386535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DDF19FA4-4C82-4478-8B75-D02D76DB0175}" type="slidenum">
              <a:rPr lang="en-US" altLang="en-US">
                <a:latin typeface="Times" panose="02020603050405020304" pitchFamily="18" charset="0"/>
              </a:rPr>
              <a:pPr eaLnBrk="0" hangingPunct="0">
                <a:spcBef>
                  <a:spcPct val="0"/>
                </a:spcBef>
              </a:pPr>
              <a:t>17</a:t>
            </a:fld>
            <a:endParaRPr lang="en-US" altLang="en-US">
              <a:latin typeface="Times" panose="02020603050405020304" pitchFamily="18" charset="0"/>
            </a:endParaRPr>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2"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18955267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Rectangle 7"/>
          <p:cNvSpPr>
            <a:spLocks noChangeArrowheads="1"/>
          </p:cNvSpPr>
          <p:nvPr userDrawn="1"/>
        </p:nvSpPr>
        <p:spPr bwMode="auto">
          <a:xfrm>
            <a:off x="0" y="1828800"/>
            <a:ext cx="9144000" cy="1470025"/>
          </a:xfrm>
          <a:prstGeom prst="rect">
            <a:avLst/>
          </a:prstGeom>
          <a:solidFill>
            <a:srgbClr val="4E5575"/>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defRPr/>
            </a:pPr>
            <a:r>
              <a:rPr lang="en-US" altLang="en-US" sz="3000" smtClean="0">
                <a:solidFill>
                  <a:srgbClr val="FFFFFF"/>
                </a:solidFill>
              </a:rPr>
              <a:t>Chapter 6</a:t>
            </a:r>
          </a:p>
        </p:txBody>
      </p:sp>
      <p:sp>
        <p:nvSpPr>
          <p:cNvPr id="3" name="Rectangle 8"/>
          <p:cNvSpPr>
            <a:spLocks noChangeArrowheads="1"/>
          </p:cNvSpPr>
          <p:nvPr userDrawn="1"/>
        </p:nvSpPr>
        <p:spPr bwMode="auto">
          <a:xfrm>
            <a:off x="0" y="3576638"/>
            <a:ext cx="9144000" cy="1470025"/>
          </a:xfrm>
          <a:prstGeom prst="rect">
            <a:avLst/>
          </a:prstGeom>
          <a:solidFill>
            <a:srgbClr val="4E5575"/>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defRPr/>
            </a:pPr>
            <a:r>
              <a:rPr lang="en-US" altLang="en-US" sz="3000" i="1" smtClean="0">
                <a:solidFill>
                  <a:srgbClr val="FFFFFF"/>
                </a:solidFill>
              </a:rPr>
              <a:t>Thermochemistry</a:t>
            </a:r>
          </a:p>
        </p:txBody>
      </p:sp>
      <p:pic>
        <p:nvPicPr>
          <p:cNvPr id="4" name="Picture 10"/>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268288" y="673100"/>
            <a:ext cx="4460875" cy="551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2"/>
          <p:cNvSpPr>
            <a:spLocks noGrp="1" noChangeArrowheads="1"/>
          </p:cNvSpPr>
          <p:nvPr>
            <p:ph type="title"/>
          </p:nvPr>
        </p:nvSpPr>
        <p:spPr bwMode="auto">
          <a:xfrm>
            <a:off x="134938" y="49696"/>
            <a:ext cx="8855075" cy="76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ltLang="en-US" dirty="0" smtClean="0"/>
          </a:p>
        </p:txBody>
      </p:sp>
    </p:spTree>
    <p:extLst>
      <p:ext uri="{BB962C8B-B14F-4D97-AF65-F5344CB8AC3E}">
        <p14:creationId xmlns:p14="http://schemas.microsoft.com/office/powerpoint/2010/main" xmlns="" val="2043811073"/>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 y="1295400"/>
            <a:ext cx="8851900" cy="698500"/>
          </a:xfrm>
        </p:spPr>
        <p:txBody>
          <a:bodyPr/>
          <a:lstStyle>
            <a:lvl1pPr>
              <a:defRPr>
                <a:solidFill>
                  <a:srgbClr val="4E5575"/>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14300" y="2133600"/>
            <a:ext cx="8851900" cy="457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384483770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 y="1295400"/>
            <a:ext cx="8851900" cy="698500"/>
          </a:xfrm>
          <a:prstGeom prst="rect">
            <a:avLst/>
          </a:prstGeom>
        </p:spPr>
        <p:txBody>
          <a:bodyPr/>
          <a:lstStyle>
            <a:lvl1pPr>
              <a:defRPr>
                <a:solidFill>
                  <a:srgbClr val="4E5575"/>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14300" y="2133600"/>
            <a:ext cx="8851900" cy="457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83405047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 y="1295400"/>
            <a:ext cx="8851900" cy="698500"/>
          </a:xfrm>
        </p:spPr>
        <p:txBody>
          <a:bodyPr/>
          <a:lstStyle>
            <a:lvl1pPr>
              <a:defRPr>
                <a:solidFill>
                  <a:srgbClr val="4E5575"/>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14300" y="2133600"/>
            <a:ext cx="8851900" cy="457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372743314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 y="1295400"/>
            <a:ext cx="8851900" cy="698500"/>
          </a:xfrm>
        </p:spPr>
        <p:txBody>
          <a:bodyPr/>
          <a:lstStyle>
            <a:lvl1pPr>
              <a:defRPr>
                <a:solidFill>
                  <a:srgbClr val="4E5575"/>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14300" y="2133600"/>
            <a:ext cx="8851900" cy="457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209276898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 y="1295400"/>
            <a:ext cx="8851900" cy="698500"/>
          </a:xfrm>
        </p:spPr>
        <p:txBody>
          <a:bodyPr/>
          <a:lstStyle>
            <a:lvl1pPr>
              <a:defRPr>
                <a:solidFill>
                  <a:srgbClr val="4E5575"/>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14300" y="2133600"/>
            <a:ext cx="8851900" cy="457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248612091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 y="1295400"/>
            <a:ext cx="8851900" cy="698500"/>
          </a:xfrm>
        </p:spPr>
        <p:txBody>
          <a:bodyPr/>
          <a:lstStyle>
            <a:lvl1pPr>
              <a:defRPr>
                <a:solidFill>
                  <a:srgbClr val="4E5575"/>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14300" y="2133600"/>
            <a:ext cx="8851900" cy="457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384931118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 y="1295400"/>
            <a:ext cx="8851900" cy="698500"/>
          </a:xfrm>
        </p:spPr>
        <p:txBody>
          <a:bodyPr/>
          <a:lstStyle>
            <a:lvl1pPr>
              <a:defRPr>
                <a:solidFill>
                  <a:srgbClr val="4E5575"/>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14300" y="2133600"/>
            <a:ext cx="8851900" cy="457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2950148327"/>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xml"/><Relationship Id="rId1" Type="http://schemas.openxmlformats.org/officeDocument/2006/relationships/slideLayout" Target="../slideLayouts/slideLayout6.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6.xml"/><Relationship Id="rId1" Type="http://schemas.openxmlformats.org/officeDocument/2006/relationships/slideLayout" Target="../slideLayouts/slideLayout7.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7.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114300" y="2146300"/>
            <a:ext cx="8877300" cy="457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grpSp>
        <p:nvGrpSpPr>
          <p:cNvPr id="1027" name="Group 8"/>
          <p:cNvGrpSpPr>
            <a:grpSpLocks/>
          </p:cNvGrpSpPr>
          <p:nvPr userDrawn="1"/>
        </p:nvGrpSpPr>
        <p:grpSpPr bwMode="auto">
          <a:xfrm>
            <a:off x="0" y="0"/>
            <a:ext cx="9144000" cy="1208088"/>
            <a:chOff x="0" y="0"/>
            <a:chExt cx="9144000" cy="1207511"/>
          </a:xfrm>
        </p:grpSpPr>
        <p:pic>
          <p:nvPicPr>
            <p:cNvPr id="1031" name="Picture 6" descr="screenshot_1968.jpg"/>
            <p:cNvPicPr>
              <a:picLocks noChangeAspect="1"/>
            </p:cNvPicPr>
            <p:nvPr userDrawn="1"/>
          </p:nvPicPr>
          <p:blipFill>
            <a:blip r:embed="rId4">
              <a:extLst>
                <a:ext uri="{28A0092B-C50C-407E-A947-70E740481C1C}">
                  <a14:useLocalDpi xmlns:a14="http://schemas.microsoft.com/office/drawing/2010/main" xmlns="" val="0"/>
                </a:ext>
              </a:extLst>
            </a:blip>
            <a:srcRect/>
            <a:stretch>
              <a:fillRect/>
            </a:stretch>
          </p:blipFill>
          <p:spPr bwMode="auto">
            <a:xfrm>
              <a:off x="6008264" y="0"/>
              <a:ext cx="3135736" cy="120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9"/>
            <p:cNvSpPr/>
            <p:nvPr userDrawn="1"/>
          </p:nvSpPr>
          <p:spPr>
            <a:xfrm>
              <a:off x="0" y="0"/>
              <a:ext cx="6070600" cy="1207511"/>
            </a:xfrm>
            <a:prstGeom prst="rect">
              <a:avLst/>
            </a:prstGeom>
            <a:solidFill>
              <a:srgbClr val="4E557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Calibri"/>
              </a:endParaRPr>
            </a:p>
          </p:txBody>
        </p:sp>
      </p:grpSp>
      <p:sp>
        <p:nvSpPr>
          <p:cNvPr id="1028" name="Rectangle 2"/>
          <p:cNvSpPr>
            <a:spLocks noGrp="1" noChangeArrowheads="1"/>
          </p:cNvSpPr>
          <p:nvPr>
            <p:ph type="title"/>
          </p:nvPr>
        </p:nvSpPr>
        <p:spPr bwMode="auto">
          <a:xfrm>
            <a:off x="134938" y="1295400"/>
            <a:ext cx="8855075" cy="76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ltLang="en-US" dirty="0" smtClean="0"/>
          </a:p>
        </p:txBody>
      </p:sp>
      <p:sp>
        <p:nvSpPr>
          <p:cNvPr id="1029" name="TextBox 6"/>
          <p:cNvSpPr txBox="1">
            <a:spLocks noChangeArrowheads="1"/>
          </p:cNvSpPr>
          <p:nvPr userDrawn="1"/>
        </p:nvSpPr>
        <p:spPr bwMode="auto">
          <a:xfrm>
            <a:off x="0" y="0"/>
            <a:ext cx="7327900" cy="116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000" dirty="0" smtClean="0">
                <a:latin typeface="Calibri" charset="0"/>
                <a:cs typeface="Calibri" charset="0"/>
              </a:rPr>
              <a:t>Section 6.1</a:t>
            </a:r>
          </a:p>
          <a:p>
            <a:pPr eaLnBrk="1" hangingPunct="1">
              <a:defRPr/>
            </a:pPr>
            <a:r>
              <a:rPr lang="en-US" sz="3000" i="1" dirty="0" smtClean="0">
                <a:latin typeface="Calibri" charset="0"/>
                <a:cs typeface="Calibri" charset="0"/>
              </a:rPr>
              <a:t>The Nature of Energy</a:t>
            </a:r>
          </a:p>
        </p:txBody>
      </p:sp>
      <p:sp>
        <p:nvSpPr>
          <p:cNvPr id="8" name="TextBox 1"/>
          <p:cNvSpPr txBox="1">
            <a:spLocks noChangeArrowheads="1"/>
          </p:cNvSpPr>
          <p:nvPr userDrawn="1"/>
        </p:nvSpPr>
        <p:spPr bwMode="auto">
          <a:xfrm>
            <a:off x="2654300" y="6464300"/>
            <a:ext cx="38100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1200" dirty="0" smtClean="0">
                <a:solidFill>
                  <a:schemeClr val="bg1"/>
                </a:solidFill>
                <a:latin typeface="Times New Roman" panose="02020603050405020304" pitchFamily="18" charset="0"/>
                <a:cs typeface="Times New Roman" panose="02020603050405020304" pitchFamily="18" charset="0"/>
              </a:rPr>
              <a:t>Copyright ©2017 Cengage Learning. All Rights Reserved.</a:t>
            </a:r>
            <a:endParaRPr lang="en-IN" altLang="en-US" sz="1200" dirty="0" smtClean="0">
              <a:solidFill>
                <a:schemeClr val="bg1"/>
              </a:solidFill>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804" r:id="rId1"/>
    <p:sldLayoutId id="2147483797" r:id="rId2"/>
  </p:sldLayoutIdLst>
  <p:transition/>
  <p:timing>
    <p:tnLst>
      <p:par>
        <p:cTn id="1" dur="indefinite" restart="never" nodeType="tmRoot"/>
      </p:par>
    </p:tnLst>
  </p:timing>
  <p:txStyles>
    <p:titleStyle>
      <a:lvl1pPr algn="l" rtl="0" eaLnBrk="0" fontAlgn="base" hangingPunct="0">
        <a:spcBef>
          <a:spcPct val="0"/>
        </a:spcBef>
        <a:spcAft>
          <a:spcPct val="0"/>
        </a:spcAft>
        <a:defRPr sz="3000">
          <a:solidFill>
            <a:srgbClr val="4E5575"/>
          </a:solidFill>
          <a:latin typeface="Calibri"/>
          <a:ea typeface="ＭＳ Ｐゴシック" charset="0"/>
          <a:cs typeface="Calibri"/>
        </a:defRPr>
      </a:lvl1pPr>
      <a:lvl2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2pPr>
      <a:lvl3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3pPr>
      <a:lvl4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4pPr>
      <a:lvl5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lr>
          <a:srgbClr val="4E5575"/>
        </a:buClr>
        <a:buFont typeface="Wingdings" panose="05000000000000000000" pitchFamily="2" charset="2"/>
        <a:buChar char="§"/>
        <a:defRPr sz="3200">
          <a:solidFill>
            <a:schemeClr val="bg1"/>
          </a:solidFill>
          <a:latin typeface="Calibri"/>
          <a:ea typeface="ＭＳ Ｐゴシック" charset="0"/>
          <a:cs typeface="Calibri"/>
        </a:defRPr>
      </a:lvl1pPr>
      <a:lvl2pPr marL="742950" indent="-285750" algn="l" rtl="0" eaLnBrk="0" fontAlgn="base" hangingPunct="0">
        <a:spcBef>
          <a:spcPct val="20000"/>
        </a:spcBef>
        <a:spcAft>
          <a:spcPct val="0"/>
        </a:spcAft>
        <a:buClr>
          <a:srgbClr val="4E5575"/>
        </a:buClr>
        <a:buFont typeface="Wingdings" panose="05000000000000000000" pitchFamily="2" charset="2"/>
        <a:buChar char="§"/>
        <a:defRPr sz="2800">
          <a:solidFill>
            <a:schemeClr val="bg1"/>
          </a:solidFill>
          <a:latin typeface="Calibri"/>
          <a:ea typeface="ＭＳ Ｐゴシック" charset="0"/>
          <a:cs typeface="Calibri"/>
        </a:defRPr>
      </a:lvl2pPr>
      <a:lvl3pPr marL="1143000" indent="-228600" algn="l" rtl="0" eaLnBrk="0" fontAlgn="base" hangingPunct="0">
        <a:spcBef>
          <a:spcPct val="20000"/>
        </a:spcBef>
        <a:spcAft>
          <a:spcPct val="0"/>
        </a:spcAft>
        <a:buClr>
          <a:srgbClr val="4E5575"/>
        </a:buClr>
        <a:buFont typeface="Wingdings" panose="05000000000000000000" pitchFamily="2" charset="2"/>
        <a:buChar char="§"/>
        <a:defRPr sz="2400">
          <a:solidFill>
            <a:schemeClr val="bg1"/>
          </a:solidFill>
          <a:latin typeface="Calibri"/>
          <a:ea typeface="ＭＳ Ｐゴシック" charset="0"/>
          <a:cs typeface="Calibri"/>
        </a:defRPr>
      </a:lvl3pPr>
      <a:lvl4pPr marL="1600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4pPr>
      <a:lvl5pPr marL="20574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body" idx="1"/>
          </p:nvPr>
        </p:nvSpPr>
        <p:spPr bwMode="auto">
          <a:xfrm>
            <a:off x="114300" y="1524000"/>
            <a:ext cx="8877300" cy="51943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grpSp>
        <p:nvGrpSpPr>
          <p:cNvPr id="2051" name="Group 8"/>
          <p:cNvGrpSpPr>
            <a:grpSpLocks/>
          </p:cNvGrpSpPr>
          <p:nvPr userDrawn="1"/>
        </p:nvGrpSpPr>
        <p:grpSpPr bwMode="auto">
          <a:xfrm>
            <a:off x="0" y="0"/>
            <a:ext cx="9144000" cy="1208088"/>
            <a:chOff x="0" y="0"/>
            <a:chExt cx="9144000" cy="1207511"/>
          </a:xfrm>
        </p:grpSpPr>
        <p:pic>
          <p:nvPicPr>
            <p:cNvPr id="2054" name="Picture 6" descr="screenshot_1968.jpg"/>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6008264" y="0"/>
              <a:ext cx="3135736" cy="120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9"/>
            <p:cNvSpPr/>
            <p:nvPr userDrawn="1"/>
          </p:nvSpPr>
          <p:spPr>
            <a:xfrm>
              <a:off x="0" y="0"/>
              <a:ext cx="6070600" cy="1207511"/>
            </a:xfrm>
            <a:prstGeom prst="rect">
              <a:avLst/>
            </a:prstGeom>
            <a:solidFill>
              <a:srgbClr val="4E557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latin typeface="Calibri"/>
              </a:endParaRPr>
            </a:p>
          </p:txBody>
        </p:sp>
      </p:grpSp>
      <p:sp>
        <p:nvSpPr>
          <p:cNvPr id="4101" name="TextBox 6"/>
          <p:cNvSpPr txBox="1">
            <a:spLocks noChangeArrowheads="1"/>
          </p:cNvSpPr>
          <p:nvPr userDrawn="1"/>
        </p:nvSpPr>
        <p:spPr bwMode="auto">
          <a:xfrm>
            <a:off x="0" y="0"/>
            <a:ext cx="7327900" cy="116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000" dirty="0" smtClean="0">
                <a:latin typeface="Calibri" charset="0"/>
                <a:cs typeface="Calibri" charset="0"/>
              </a:rPr>
              <a:t>Chapter 6</a:t>
            </a:r>
          </a:p>
          <a:p>
            <a:pPr eaLnBrk="1" hangingPunct="1">
              <a:defRPr/>
            </a:pPr>
            <a:r>
              <a:rPr lang="en-US" sz="3000" i="1" dirty="0" smtClean="0">
                <a:latin typeface="Calibri" charset="0"/>
                <a:cs typeface="Calibri" charset="0"/>
              </a:rPr>
              <a:t>Table of Contents </a:t>
            </a:r>
          </a:p>
        </p:txBody>
      </p:sp>
      <p:sp>
        <p:nvSpPr>
          <p:cNvPr id="7" name="TextBox 1"/>
          <p:cNvSpPr txBox="1">
            <a:spLocks noChangeArrowheads="1"/>
          </p:cNvSpPr>
          <p:nvPr userDrawn="1"/>
        </p:nvSpPr>
        <p:spPr bwMode="auto">
          <a:xfrm>
            <a:off x="2654300" y="6464300"/>
            <a:ext cx="38100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1200" dirty="0" smtClean="0">
                <a:solidFill>
                  <a:schemeClr val="bg1"/>
                </a:solidFill>
                <a:latin typeface="Times New Roman" panose="02020603050405020304" pitchFamily="18" charset="0"/>
                <a:cs typeface="Times New Roman" panose="02020603050405020304" pitchFamily="18" charset="0"/>
              </a:rPr>
              <a:t>Copyright ©2017 Cengage Learning. All Rights Reserved.</a:t>
            </a:r>
            <a:endParaRPr lang="en-IN" altLang="en-US" sz="1200" dirty="0" smtClean="0">
              <a:solidFill>
                <a:schemeClr val="bg1"/>
              </a:solidFill>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798" r:id="rId1"/>
  </p:sldLayoutIdLst>
  <p:transition/>
  <p:txStyles>
    <p:titleStyle>
      <a:lvl1pPr algn="l" rtl="0" eaLnBrk="0" fontAlgn="base" hangingPunct="0">
        <a:spcBef>
          <a:spcPct val="0"/>
        </a:spcBef>
        <a:spcAft>
          <a:spcPct val="0"/>
        </a:spcAft>
        <a:defRPr sz="3000">
          <a:solidFill>
            <a:srgbClr val="4E5575"/>
          </a:solidFill>
          <a:latin typeface="Calibri"/>
          <a:ea typeface="ＭＳ Ｐゴシック" panose="020B0600070205080204" pitchFamily="34" charset="-128"/>
          <a:cs typeface="Calibri"/>
        </a:defRPr>
      </a:lvl1pPr>
      <a:lvl2pPr algn="l" rtl="0" eaLnBrk="0" fontAlgn="base" hangingPunct="0">
        <a:spcBef>
          <a:spcPct val="0"/>
        </a:spcBef>
        <a:spcAft>
          <a:spcPct val="0"/>
        </a:spcAft>
        <a:defRPr sz="3000">
          <a:solidFill>
            <a:srgbClr val="4E5575"/>
          </a:solidFill>
          <a:latin typeface="Calibri" charset="0"/>
          <a:ea typeface="ＭＳ Ｐゴシック" panose="020B0600070205080204" pitchFamily="34" charset="-128"/>
          <a:cs typeface="Calibri" panose="020F0502020204030204" pitchFamily="34" charset="0"/>
        </a:defRPr>
      </a:lvl2pPr>
      <a:lvl3pPr algn="l" rtl="0" eaLnBrk="0" fontAlgn="base" hangingPunct="0">
        <a:spcBef>
          <a:spcPct val="0"/>
        </a:spcBef>
        <a:spcAft>
          <a:spcPct val="0"/>
        </a:spcAft>
        <a:defRPr sz="3000">
          <a:solidFill>
            <a:srgbClr val="4E5575"/>
          </a:solidFill>
          <a:latin typeface="Calibri" charset="0"/>
          <a:ea typeface="ＭＳ Ｐゴシック" panose="020B0600070205080204" pitchFamily="34" charset="-128"/>
          <a:cs typeface="Calibri" panose="020F0502020204030204" pitchFamily="34" charset="0"/>
        </a:defRPr>
      </a:lvl3pPr>
      <a:lvl4pPr algn="l" rtl="0" eaLnBrk="0" fontAlgn="base" hangingPunct="0">
        <a:spcBef>
          <a:spcPct val="0"/>
        </a:spcBef>
        <a:spcAft>
          <a:spcPct val="0"/>
        </a:spcAft>
        <a:defRPr sz="3000">
          <a:solidFill>
            <a:srgbClr val="4E5575"/>
          </a:solidFill>
          <a:latin typeface="Calibri" charset="0"/>
          <a:ea typeface="ＭＳ Ｐゴシック" panose="020B0600070205080204" pitchFamily="34" charset="-128"/>
          <a:cs typeface="Calibri" panose="020F0502020204030204" pitchFamily="34" charset="0"/>
        </a:defRPr>
      </a:lvl4pPr>
      <a:lvl5pPr algn="l" rtl="0" eaLnBrk="0" fontAlgn="base" hangingPunct="0">
        <a:spcBef>
          <a:spcPct val="0"/>
        </a:spcBef>
        <a:spcAft>
          <a:spcPct val="0"/>
        </a:spcAft>
        <a:defRPr sz="3000">
          <a:solidFill>
            <a:srgbClr val="4E5575"/>
          </a:solidFill>
          <a:latin typeface="Calibri" charset="0"/>
          <a:ea typeface="ＭＳ Ｐゴシック" panose="020B0600070205080204" pitchFamily="34" charset="-128"/>
          <a:cs typeface="Calibri" panose="020F0502020204030204" pitchFamily="34"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lr>
          <a:srgbClr val="4E5575"/>
        </a:buClr>
        <a:buFont typeface="Wingdings" panose="05000000000000000000" pitchFamily="2" charset="2"/>
        <a:buChar char="§"/>
        <a:defRPr sz="2800">
          <a:solidFill>
            <a:schemeClr val="bg1"/>
          </a:solidFill>
          <a:latin typeface="Calibri"/>
          <a:ea typeface="ＭＳ Ｐゴシック" panose="020B0600070205080204" pitchFamily="34" charset="-128"/>
          <a:cs typeface="Calibri"/>
        </a:defRPr>
      </a:lvl1pPr>
      <a:lvl2pPr marL="742950" indent="-285750" algn="l" rtl="0" eaLnBrk="0" fontAlgn="base" hangingPunct="0">
        <a:spcBef>
          <a:spcPct val="20000"/>
        </a:spcBef>
        <a:spcAft>
          <a:spcPct val="0"/>
        </a:spcAft>
        <a:buClr>
          <a:srgbClr val="4E5575"/>
        </a:buClr>
        <a:buFont typeface="Wingdings" panose="05000000000000000000" pitchFamily="2" charset="2"/>
        <a:buChar char="§"/>
        <a:defRPr sz="2800">
          <a:solidFill>
            <a:schemeClr val="bg1"/>
          </a:solidFill>
          <a:latin typeface="Calibri"/>
          <a:ea typeface="ＭＳ Ｐゴシック" panose="020B0600070205080204" pitchFamily="34" charset="-128"/>
          <a:cs typeface="Calibri"/>
        </a:defRPr>
      </a:lvl2pPr>
      <a:lvl3pPr marL="1143000" indent="-228600" algn="l" rtl="0" eaLnBrk="0" fontAlgn="base" hangingPunct="0">
        <a:spcBef>
          <a:spcPct val="20000"/>
        </a:spcBef>
        <a:spcAft>
          <a:spcPct val="0"/>
        </a:spcAft>
        <a:buClr>
          <a:srgbClr val="4E5575"/>
        </a:buClr>
        <a:buFont typeface="Wingdings" panose="05000000000000000000" pitchFamily="2" charset="2"/>
        <a:buChar char="§"/>
        <a:defRPr sz="2400">
          <a:solidFill>
            <a:schemeClr val="bg1"/>
          </a:solidFill>
          <a:latin typeface="Calibri"/>
          <a:ea typeface="ＭＳ Ｐゴシック" panose="020B0600070205080204" pitchFamily="34" charset="-128"/>
          <a:cs typeface="Calibri"/>
        </a:defRPr>
      </a:lvl3pPr>
      <a:lvl4pPr marL="1600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panose="020B0600070205080204" pitchFamily="34" charset="-128"/>
          <a:cs typeface="Calibri"/>
        </a:defRPr>
      </a:lvl4pPr>
      <a:lvl5pPr marL="20574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panose="020B0600070205080204" pitchFamily="34" charset="-128"/>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bwMode="auto">
          <a:xfrm>
            <a:off x="114300" y="2146300"/>
            <a:ext cx="8877300" cy="457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grpSp>
        <p:nvGrpSpPr>
          <p:cNvPr id="3075" name="Group 8"/>
          <p:cNvGrpSpPr>
            <a:grpSpLocks/>
          </p:cNvGrpSpPr>
          <p:nvPr userDrawn="1"/>
        </p:nvGrpSpPr>
        <p:grpSpPr bwMode="auto">
          <a:xfrm>
            <a:off x="0" y="0"/>
            <a:ext cx="9144000" cy="1208088"/>
            <a:chOff x="0" y="0"/>
            <a:chExt cx="9144000" cy="1207511"/>
          </a:xfrm>
        </p:grpSpPr>
        <p:pic>
          <p:nvPicPr>
            <p:cNvPr id="3079" name="Picture 6" descr="screenshot_1968.jpg"/>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6008264" y="0"/>
              <a:ext cx="3135736" cy="120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9"/>
            <p:cNvSpPr/>
            <p:nvPr userDrawn="1"/>
          </p:nvSpPr>
          <p:spPr>
            <a:xfrm>
              <a:off x="0" y="0"/>
              <a:ext cx="6070600" cy="1207511"/>
            </a:xfrm>
            <a:prstGeom prst="rect">
              <a:avLst/>
            </a:prstGeom>
            <a:solidFill>
              <a:srgbClr val="4E557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Calibri"/>
              </a:endParaRPr>
            </a:p>
          </p:txBody>
        </p:sp>
      </p:grpSp>
      <p:sp>
        <p:nvSpPr>
          <p:cNvPr id="3076" name="Rectangle 2"/>
          <p:cNvSpPr>
            <a:spLocks noGrp="1" noChangeArrowheads="1"/>
          </p:cNvSpPr>
          <p:nvPr>
            <p:ph type="title"/>
          </p:nvPr>
        </p:nvSpPr>
        <p:spPr bwMode="auto">
          <a:xfrm>
            <a:off x="134938" y="1295400"/>
            <a:ext cx="8855075" cy="76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ltLang="en-US" smtClean="0"/>
          </a:p>
        </p:txBody>
      </p:sp>
      <p:sp>
        <p:nvSpPr>
          <p:cNvPr id="4101" name="TextBox 6"/>
          <p:cNvSpPr txBox="1">
            <a:spLocks noChangeArrowheads="1"/>
          </p:cNvSpPr>
          <p:nvPr userDrawn="1"/>
        </p:nvSpPr>
        <p:spPr bwMode="auto">
          <a:xfrm>
            <a:off x="0" y="0"/>
            <a:ext cx="7327900" cy="116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000" dirty="0" smtClean="0">
                <a:latin typeface="Calibri" charset="0"/>
                <a:cs typeface="Calibri" charset="0"/>
              </a:rPr>
              <a:t>Section 6.2</a:t>
            </a:r>
          </a:p>
          <a:p>
            <a:pPr eaLnBrk="1" hangingPunct="1">
              <a:defRPr/>
            </a:pPr>
            <a:r>
              <a:rPr lang="en-US" sz="3000" i="1" dirty="0" smtClean="0">
                <a:latin typeface="Calibri" charset="0"/>
                <a:cs typeface="Calibri" charset="0"/>
              </a:rPr>
              <a:t>Enthalpy and </a:t>
            </a:r>
            <a:r>
              <a:rPr lang="en-US" sz="3000" i="1" dirty="0" err="1" smtClean="0">
                <a:latin typeface="Calibri" charset="0"/>
                <a:cs typeface="Calibri" charset="0"/>
              </a:rPr>
              <a:t>Calorimetry</a:t>
            </a:r>
            <a:endParaRPr lang="en-US" sz="3000" i="1" dirty="0" smtClean="0">
              <a:latin typeface="Calibri" charset="0"/>
              <a:cs typeface="Calibri" charset="0"/>
            </a:endParaRPr>
          </a:p>
        </p:txBody>
      </p:sp>
      <p:sp>
        <p:nvSpPr>
          <p:cNvPr id="8" name="TextBox 1"/>
          <p:cNvSpPr txBox="1">
            <a:spLocks noChangeArrowheads="1"/>
          </p:cNvSpPr>
          <p:nvPr userDrawn="1"/>
        </p:nvSpPr>
        <p:spPr bwMode="auto">
          <a:xfrm>
            <a:off x="2654300" y="6464300"/>
            <a:ext cx="38100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1200" dirty="0" smtClean="0">
                <a:solidFill>
                  <a:schemeClr val="bg1"/>
                </a:solidFill>
                <a:latin typeface="Times New Roman" panose="02020603050405020304" pitchFamily="18" charset="0"/>
                <a:cs typeface="Times New Roman" panose="02020603050405020304" pitchFamily="18" charset="0"/>
              </a:rPr>
              <a:t>Copyright ©2017 Cengage Learning. All Rights Reserved.</a:t>
            </a:r>
            <a:endParaRPr lang="en-IN" altLang="en-US" sz="1200" dirty="0" smtClean="0">
              <a:solidFill>
                <a:schemeClr val="bg1"/>
              </a:solidFill>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799" r:id="rId1"/>
  </p:sldLayoutIdLst>
  <p:transition/>
  <p:txStyles>
    <p:titleStyle>
      <a:lvl1pPr algn="l" rtl="0" eaLnBrk="0" fontAlgn="base" hangingPunct="0">
        <a:spcBef>
          <a:spcPct val="0"/>
        </a:spcBef>
        <a:spcAft>
          <a:spcPct val="0"/>
        </a:spcAft>
        <a:defRPr sz="3000">
          <a:solidFill>
            <a:srgbClr val="4E5575"/>
          </a:solidFill>
          <a:latin typeface="Calibri"/>
          <a:ea typeface="ＭＳ Ｐゴシック" charset="0"/>
          <a:cs typeface="Calibri"/>
        </a:defRPr>
      </a:lvl1pPr>
      <a:lvl2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2pPr>
      <a:lvl3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3pPr>
      <a:lvl4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4pPr>
      <a:lvl5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lr>
          <a:srgbClr val="4E5575"/>
        </a:buClr>
        <a:buFont typeface="Wingdings" panose="05000000000000000000" pitchFamily="2" charset="2"/>
        <a:buChar char="§"/>
        <a:defRPr sz="3200">
          <a:solidFill>
            <a:schemeClr val="bg1"/>
          </a:solidFill>
          <a:latin typeface="Calibri"/>
          <a:ea typeface="ＭＳ Ｐゴシック" charset="0"/>
          <a:cs typeface="Calibri"/>
        </a:defRPr>
      </a:lvl1pPr>
      <a:lvl2pPr marL="742950" indent="-285750" algn="l" rtl="0" eaLnBrk="0" fontAlgn="base" hangingPunct="0">
        <a:spcBef>
          <a:spcPct val="20000"/>
        </a:spcBef>
        <a:spcAft>
          <a:spcPct val="0"/>
        </a:spcAft>
        <a:buClr>
          <a:srgbClr val="4E5575"/>
        </a:buClr>
        <a:buFont typeface="Wingdings" panose="05000000000000000000" pitchFamily="2" charset="2"/>
        <a:buChar char="§"/>
        <a:defRPr sz="2800">
          <a:solidFill>
            <a:schemeClr val="bg1"/>
          </a:solidFill>
          <a:latin typeface="Calibri"/>
          <a:ea typeface="ＭＳ Ｐゴシック" charset="0"/>
          <a:cs typeface="Calibri"/>
        </a:defRPr>
      </a:lvl2pPr>
      <a:lvl3pPr marL="1143000" indent="-228600" algn="l" rtl="0" eaLnBrk="0" fontAlgn="base" hangingPunct="0">
        <a:spcBef>
          <a:spcPct val="20000"/>
        </a:spcBef>
        <a:spcAft>
          <a:spcPct val="0"/>
        </a:spcAft>
        <a:buClr>
          <a:srgbClr val="4E5575"/>
        </a:buClr>
        <a:buFont typeface="Wingdings" panose="05000000000000000000" pitchFamily="2" charset="2"/>
        <a:buChar char="§"/>
        <a:defRPr sz="2400">
          <a:solidFill>
            <a:schemeClr val="bg1"/>
          </a:solidFill>
          <a:latin typeface="Calibri"/>
          <a:ea typeface="ＭＳ Ｐゴシック" charset="0"/>
          <a:cs typeface="Calibri"/>
        </a:defRPr>
      </a:lvl3pPr>
      <a:lvl4pPr marL="1600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4pPr>
      <a:lvl5pPr marL="20574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114300" y="2146300"/>
            <a:ext cx="8877300" cy="457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grpSp>
        <p:nvGrpSpPr>
          <p:cNvPr id="4099" name="Group 8"/>
          <p:cNvGrpSpPr>
            <a:grpSpLocks/>
          </p:cNvGrpSpPr>
          <p:nvPr userDrawn="1"/>
        </p:nvGrpSpPr>
        <p:grpSpPr bwMode="auto">
          <a:xfrm>
            <a:off x="0" y="0"/>
            <a:ext cx="9144000" cy="1208088"/>
            <a:chOff x="0" y="0"/>
            <a:chExt cx="9144000" cy="1207511"/>
          </a:xfrm>
        </p:grpSpPr>
        <p:pic>
          <p:nvPicPr>
            <p:cNvPr id="4103" name="Picture 6" descr="screenshot_1968.jpg"/>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6008264" y="0"/>
              <a:ext cx="3135736" cy="120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9"/>
            <p:cNvSpPr/>
            <p:nvPr userDrawn="1"/>
          </p:nvSpPr>
          <p:spPr>
            <a:xfrm>
              <a:off x="0" y="0"/>
              <a:ext cx="6070600" cy="1207511"/>
            </a:xfrm>
            <a:prstGeom prst="rect">
              <a:avLst/>
            </a:prstGeom>
            <a:solidFill>
              <a:srgbClr val="4E557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Calibri"/>
              </a:endParaRPr>
            </a:p>
          </p:txBody>
        </p:sp>
      </p:grpSp>
      <p:sp>
        <p:nvSpPr>
          <p:cNvPr id="4100" name="Rectangle 2"/>
          <p:cNvSpPr>
            <a:spLocks noGrp="1" noChangeArrowheads="1"/>
          </p:cNvSpPr>
          <p:nvPr>
            <p:ph type="title"/>
          </p:nvPr>
        </p:nvSpPr>
        <p:spPr bwMode="auto">
          <a:xfrm>
            <a:off x="134938" y="1295400"/>
            <a:ext cx="8855075" cy="76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ltLang="en-US" smtClean="0"/>
          </a:p>
        </p:txBody>
      </p:sp>
      <p:sp>
        <p:nvSpPr>
          <p:cNvPr id="6149" name="TextBox 6"/>
          <p:cNvSpPr txBox="1">
            <a:spLocks noChangeArrowheads="1"/>
          </p:cNvSpPr>
          <p:nvPr userDrawn="1"/>
        </p:nvSpPr>
        <p:spPr bwMode="auto">
          <a:xfrm>
            <a:off x="0" y="0"/>
            <a:ext cx="7327900" cy="116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3000" smtClean="0">
                <a:latin typeface="Calibri" pitchFamily="34" charset="0"/>
              </a:rPr>
              <a:t>Section 6.3</a:t>
            </a:r>
          </a:p>
          <a:p>
            <a:pPr eaLnBrk="1" hangingPunct="1">
              <a:defRPr/>
            </a:pPr>
            <a:r>
              <a:rPr lang="en-US" sz="3000" i="1" smtClean="0">
                <a:latin typeface="Calibri" pitchFamily="34" charset="0"/>
              </a:rPr>
              <a:t>Hess</a:t>
            </a:r>
            <a:r>
              <a:rPr lang="en-US" altLang="en-US" sz="3000" i="1" smtClean="0">
                <a:latin typeface="Calibri" pitchFamily="34" charset="0"/>
              </a:rPr>
              <a:t>’</a:t>
            </a:r>
            <a:r>
              <a:rPr lang="en-US" sz="3000" i="1" smtClean="0">
                <a:latin typeface="Calibri" pitchFamily="34" charset="0"/>
              </a:rPr>
              <a:t>s Law</a:t>
            </a:r>
          </a:p>
        </p:txBody>
      </p:sp>
      <p:sp>
        <p:nvSpPr>
          <p:cNvPr id="8" name="TextBox 1"/>
          <p:cNvSpPr txBox="1">
            <a:spLocks noChangeArrowheads="1"/>
          </p:cNvSpPr>
          <p:nvPr userDrawn="1"/>
        </p:nvSpPr>
        <p:spPr bwMode="auto">
          <a:xfrm>
            <a:off x="2654300" y="6464300"/>
            <a:ext cx="38100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1200" dirty="0" smtClean="0">
                <a:solidFill>
                  <a:schemeClr val="bg1"/>
                </a:solidFill>
                <a:latin typeface="Times New Roman" panose="02020603050405020304" pitchFamily="18" charset="0"/>
                <a:cs typeface="Times New Roman" panose="02020603050405020304" pitchFamily="18" charset="0"/>
              </a:rPr>
              <a:t>Copyright ©2017 Cengage Learning. All Rights Reserved.</a:t>
            </a:r>
            <a:endParaRPr lang="en-IN" altLang="en-US" sz="1200" dirty="0" smtClean="0">
              <a:solidFill>
                <a:schemeClr val="bg1"/>
              </a:solidFill>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800" r:id="rId1"/>
  </p:sldLayoutIdLst>
  <p:transition/>
  <p:txStyles>
    <p:titleStyle>
      <a:lvl1pPr algn="l" rtl="0" eaLnBrk="0" fontAlgn="base" hangingPunct="0">
        <a:spcBef>
          <a:spcPct val="0"/>
        </a:spcBef>
        <a:spcAft>
          <a:spcPct val="0"/>
        </a:spcAft>
        <a:defRPr sz="3000">
          <a:solidFill>
            <a:srgbClr val="4E5575"/>
          </a:solidFill>
          <a:latin typeface="Calibri"/>
          <a:ea typeface="ＭＳ Ｐゴシック" charset="0"/>
          <a:cs typeface="Calibri"/>
        </a:defRPr>
      </a:lvl1pPr>
      <a:lvl2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2pPr>
      <a:lvl3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3pPr>
      <a:lvl4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4pPr>
      <a:lvl5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lr>
          <a:srgbClr val="4E5575"/>
        </a:buClr>
        <a:buFont typeface="Wingdings" panose="05000000000000000000" pitchFamily="2" charset="2"/>
        <a:buChar char="§"/>
        <a:defRPr sz="3200">
          <a:solidFill>
            <a:schemeClr val="bg1"/>
          </a:solidFill>
          <a:latin typeface="Calibri"/>
          <a:ea typeface="ＭＳ Ｐゴシック" charset="0"/>
          <a:cs typeface="Calibri"/>
        </a:defRPr>
      </a:lvl1pPr>
      <a:lvl2pPr marL="742950" indent="-285750" algn="l" rtl="0" eaLnBrk="0" fontAlgn="base" hangingPunct="0">
        <a:spcBef>
          <a:spcPct val="20000"/>
        </a:spcBef>
        <a:spcAft>
          <a:spcPct val="0"/>
        </a:spcAft>
        <a:buClr>
          <a:srgbClr val="4E5575"/>
        </a:buClr>
        <a:buFont typeface="Wingdings" panose="05000000000000000000" pitchFamily="2" charset="2"/>
        <a:buChar char="§"/>
        <a:defRPr sz="2800">
          <a:solidFill>
            <a:schemeClr val="bg1"/>
          </a:solidFill>
          <a:latin typeface="Calibri"/>
          <a:ea typeface="ＭＳ Ｐゴシック" charset="0"/>
          <a:cs typeface="Calibri"/>
        </a:defRPr>
      </a:lvl2pPr>
      <a:lvl3pPr marL="1143000" indent="-228600" algn="l" rtl="0" eaLnBrk="0" fontAlgn="base" hangingPunct="0">
        <a:spcBef>
          <a:spcPct val="20000"/>
        </a:spcBef>
        <a:spcAft>
          <a:spcPct val="0"/>
        </a:spcAft>
        <a:buClr>
          <a:srgbClr val="4E5575"/>
        </a:buClr>
        <a:buFont typeface="Wingdings" panose="05000000000000000000" pitchFamily="2" charset="2"/>
        <a:buChar char="§"/>
        <a:defRPr sz="2400">
          <a:solidFill>
            <a:schemeClr val="bg1"/>
          </a:solidFill>
          <a:latin typeface="Calibri"/>
          <a:ea typeface="ＭＳ Ｐゴシック" charset="0"/>
          <a:cs typeface="Calibri"/>
        </a:defRPr>
      </a:lvl3pPr>
      <a:lvl4pPr marL="1600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4pPr>
      <a:lvl5pPr marL="20574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bwMode="auto">
          <a:xfrm>
            <a:off x="114300" y="2146300"/>
            <a:ext cx="8877300" cy="457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grpSp>
        <p:nvGrpSpPr>
          <p:cNvPr id="5123" name="Group 8"/>
          <p:cNvGrpSpPr>
            <a:grpSpLocks/>
          </p:cNvGrpSpPr>
          <p:nvPr userDrawn="1"/>
        </p:nvGrpSpPr>
        <p:grpSpPr bwMode="auto">
          <a:xfrm>
            <a:off x="0" y="0"/>
            <a:ext cx="9144000" cy="1208088"/>
            <a:chOff x="0" y="0"/>
            <a:chExt cx="9144000" cy="1207511"/>
          </a:xfrm>
        </p:grpSpPr>
        <p:pic>
          <p:nvPicPr>
            <p:cNvPr id="5127" name="Picture 6" descr="screenshot_1968.jpg"/>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6008264" y="0"/>
              <a:ext cx="3135736" cy="120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9"/>
            <p:cNvSpPr/>
            <p:nvPr userDrawn="1"/>
          </p:nvSpPr>
          <p:spPr>
            <a:xfrm>
              <a:off x="0" y="0"/>
              <a:ext cx="6070600" cy="1207511"/>
            </a:xfrm>
            <a:prstGeom prst="rect">
              <a:avLst/>
            </a:prstGeom>
            <a:solidFill>
              <a:srgbClr val="4E557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Calibri"/>
              </a:endParaRPr>
            </a:p>
          </p:txBody>
        </p:sp>
      </p:grpSp>
      <p:sp>
        <p:nvSpPr>
          <p:cNvPr id="5124" name="Rectangle 2"/>
          <p:cNvSpPr>
            <a:spLocks noGrp="1" noChangeArrowheads="1"/>
          </p:cNvSpPr>
          <p:nvPr>
            <p:ph type="title"/>
          </p:nvPr>
        </p:nvSpPr>
        <p:spPr bwMode="auto">
          <a:xfrm>
            <a:off x="134938" y="1295400"/>
            <a:ext cx="8855075" cy="76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ltLang="en-US" smtClean="0"/>
          </a:p>
        </p:txBody>
      </p:sp>
      <p:sp>
        <p:nvSpPr>
          <p:cNvPr id="6149" name="TextBox 6"/>
          <p:cNvSpPr txBox="1">
            <a:spLocks noChangeArrowheads="1"/>
          </p:cNvSpPr>
          <p:nvPr userDrawn="1"/>
        </p:nvSpPr>
        <p:spPr bwMode="auto">
          <a:xfrm>
            <a:off x="0" y="0"/>
            <a:ext cx="7327900" cy="116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000" dirty="0" smtClean="0">
                <a:latin typeface="Calibri" charset="0"/>
                <a:cs typeface="Calibri" charset="0"/>
              </a:rPr>
              <a:t>Section 6.4</a:t>
            </a:r>
          </a:p>
          <a:p>
            <a:pPr eaLnBrk="1" hangingPunct="1">
              <a:defRPr/>
            </a:pPr>
            <a:r>
              <a:rPr lang="en-US" sz="3000" i="1" dirty="0" smtClean="0">
                <a:latin typeface="Calibri" charset="0"/>
                <a:cs typeface="Calibri" charset="0"/>
              </a:rPr>
              <a:t>Standard Enthalpies of Formation</a:t>
            </a:r>
          </a:p>
        </p:txBody>
      </p:sp>
      <p:sp>
        <p:nvSpPr>
          <p:cNvPr id="8" name="TextBox 1"/>
          <p:cNvSpPr txBox="1">
            <a:spLocks noChangeArrowheads="1"/>
          </p:cNvSpPr>
          <p:nvPr userDrawn="1"/>
        </p:nvSpPr>
        <p:spPr bwMode="auto">
          <a:xfrm>
            <a:off x="2654300" y="6464300"/>
            <a:ext cx="38100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1200" dirty="0" smtClean="0">
                <a:solidFill>
                  <a:schemeClr val="bg1"/>
                </a:solidFill>
                <a:latin typeface="Times New Roman" panose="02020603050405020304" pitchFamily="18" charset="0"/>
                <a:cs typeface="Times New Roman" panose="02020603050405020304" pitchFamily="18" charset="0"/>
              </a:rPr>
              <a:t>Copyright ©2017 Cengage Learning. All Rights Reserved.</a:t>
            </a:r>
            <a:endParaRPr lang="en-IN" altLang="en-US" sz="1200" dirty="0" smtClean="0">
              <a:solidFill>
                <a:schemeClr val="bg1"/>
              </a:solidFill>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801" r:id="rId1"/>
  </p:sldLayoutIdLst>
  <p:transition/>
  <p:txStyles>
    <p:titleStyle>
      <a:lvl1pPr algn="l" rtl="0" eaLnBrk="0" fontAlgn="base" hangingPunct="0">
        <a:spcBef>
          <a:spcPct val="0"/>
        </a:spcBef>
        <a:spcAft>
          <a:spcPct val="0"/>
        </a:spcAft>
        <a:defRPr sz="3000">
          <a:solidFill>
            <a:srgbClr val="4E5575"/>
          </a:solidFill>
          <a:latin typeface="Calibri"/>
          <a:ea typeface="ＭＳ Ｐゴシック" charset="0"/>
          <a:cs typeface="Calibri"/>
        </a:defRPr>
      </a:lvl1pPr>
      <a:lvl2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2pPr>
      <a:lvl3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3pPr>
      <a:lvl4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4pPr>
      <a:lvl5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lr>
          <a:srgbClr val="4E5575"/>
        </a:buClr>
        <a:buFont typeface="Wingdings" panose="05000000000000000000" pitchFamily="2" charset="2"/>
        <a:buChar char="§"/>
        <a:defRPr sz="3200">
          <a:solidFill>
            <a:schemeClr val="bg1"/>
          </a:solidFill>
          <a:latin typeface="Calibri"/>
          <a:ea typeface="ＭＳ Ｐゴシック" charset="0"/>
          <a:cs typeface="Calibri"/>
        </a:defRPr>
      </a:lvl1pPr>
      <a:lvl2pPr marL="742950" indent="-285750" algn="l" rtl="0" eaLnBrk="0" fontAlgn="base" hangingPunct="0">
        <a:spcBef>
          <a:spcPct val="20000"/>
        </a:spcBef>
        <a:spcAft>
          <a:spcPct val="0"/>
        </a:spcAft>
        <a:buClr>
          <a:srgbClr val="4E5575"/>
        </a:buClr>
        <a:buFont typeface="Wingdings" panose="05000000000000000000" pitchFamily="2" charset="2"/>
        <a:buChar char="§"/>
        <a:defRPr sz="2800">
          <a:solidFill>
            <a:schemeClr val="bg1"/>
          </a:solidFill>
          <a:latin typeface="Calibri"/>
          <a:ea typeface="ＭＳ Ｐゴシック" charset="0"/>
          <a:cs typeface="Calibri"/>
        </a:defRPr>
      </a:lvl2pPr>
      <a:lvl3pPr marL="1143000" indent="-228600" algn="l" rtl="0" eaLnBrk="0" fontAlgn="base" hangingPunct="0">
        <a:spcBef>
          <a:spcPct val="20000"/>
        </a:spcBef>
        <a:spcAft>
          <a:spcPct val="0"/>
        </a:spcAft>
        <a:buClr>
          <a:srgbClr val="4E5575"/>
        </a:buClr>
        <a:buFont typeface="Wingdings" panose="05000000000000000000" pitchFamily="2" charset="2"/>
        <a:buChar char="§"/>
        <a:defRPr sz="2400">
          <a:solidFill>
            <a:schemeClr val="bg1"/>
          </a:solidFill>
          <a:latin typeface="Calibri"/>
          <a:ea typeface="ＭＳ Ｐゴシック" charset="0"/>
          <a:cs typeface="Calibri"/>
        </a:defRPr>
      </a:lvl3pPr>
      <a:lvl4pPr marL="1600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4pPr>
      <a:lvl5pPr marL="20574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bwMode="auto">
          <a:xfrm>
            <a:off x="114300" y="2146300"/>
            <a:ext cx="8877300" cy="457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grpSp>
        <p:nvGrpSpPr>
          <p:cNvPr id="6147" name="Group 8"/>
          <p:cNvGrpSpPr>
            <a:grpSpLocks/>
          </p:cNvGrpSpPr>
          <p:nvPr userDrawn="1"/>
        </p:nvGrpSpPr>
        <p:grpSpPr bwMode="auto">
          <a:xfrm>
            <a:off x="0" y="0"/>
            <a:ext cx="9144000" cy="1208088"/>
            <a:chOff x="0" y="0"/>
            <a:chExt cx="9144000" cy="1207511"/>
          </a:xfrm>
        </p:grpSpPr>
        <p:pic>
          <p:nvPicPr>
            <p:cNvPr id="6151" name="Picture 6" descr="screenshot_1968.jpg"/>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6008264" y="0"/>
              <a:ext cx="3135736" cy="120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9"/>
            <p:cNvSpPr/>
            <p:nvPr userDrawn="1"/>
          </p:nvSpPr>
          <p:spPr>
            <a:xfrm>
              <a:off x="0" y="0"/>
              <a:ext cx="6070600" cy="1207511"/>
            </a:xfrm>
            <a:prstGeom prst="rect">
              <a:avLst/>
            </a:prstGeom>
            <a:solidFill>
              <a:srgbClr val="4E557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Calibri"/>
              </a:endParaRPr>
            </a:p>
          </p:txBody>
        </p:sp>
      </p:grpSp>
      <p:sp>
        <p:nvSpPr>
          <p:cNvPr id="6148" name="Rectangle 2"/>
          <p:cNvSpPr>
            <a:spLocks noGrp="1" noChangeArrowheads="1"/>
          </p:cNvSpPr>
          <p:nvPr>
            <p:ph type="title"/>
          </p:nvPr>
        </p:nvSpPr>
        <p:spPr bwMode="auto">
          <a:xfrm>
            <a:off x="134938" y="1295400"/>
            <a:ext cx="8855075" cy="76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ltLang="en-US" smtClean="0"/>
          </a:p>
        </p:txBody>
      </p:sp>
      <p:sp>
        <p:nvSpPr>
          <p:cNvPr id="6149" name="TextBox 6"/>
          <p:cNvSpPr txBox="1">
            <a:spLocks noChangeArrowheads="1"/>
          </p:cNvSpPr>
          <p:nvPr userDrawn="1"/>
        </p:nvSpPr>
        <p:spPr bwMode="auto">
          <a:xfrm>
            <a:off x="0" y="0"/>
            <a:ext cx="7327900" cy="116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000" dirty="0" smtClean="0">
                <a:latin typeface="Calibri" charset="0"/>
                <a:cs typeface="Calibri" charset="0"/>
              </a:rPr>
              <a:t>Section 6.5</a:t>
            </a:r>
          </a:p>
          <a:p>
            <a:pPr eaLnBrk="1" hangingPunct="1">
              <a:defRPr/>
            </a:pPr>
            <a:r>
              <a:rPr lang="en-US" sz="3000" i="1" dirty="0" smtClean="0">
                <a:latin typeface="Calibri" charset="0"/>
                <a:cs typeface="Calibri" charset="0"/>
              </a:rPr>
              <a:t>Present Sources of Energy</a:t>
            </a:r>
          </a:p>
        </p:txBody>
      </p:sp>
      <p:sp>
        <p:nvSpPr>
          <p:cNvPr id="8" name="TextBox 1"/>
          <p:cNvSpPr txBox="1">
            <a:spLocks noChangeArrowheads="1"/>
          </p:cNvSpPr>
          <p:nvPr userDrawn="1"/>
        </p:nvSpPr>
        <p:spPr bwMode="auto">
          <a:xfrm>
            <a:off x="2654300" y="6464300"/>
            <a:ext cx="38100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1200" dirty="0" smtClean="0">
                <a:solidFill>
                  <a:schemeClr val="bg1"/>
                </a:solidFill>
                <a:latin typeface="Times New Roman" panose="02020603050405020304" pitchFamily="18" charset="0"/>
                <a:cs typeface="Times New Roman" panose="02020603050405020304" pitchFamily="18" charset="0"/>
              </a:rPr>
              <a:t>Copyright ©2017 Cengage Learning. All Rights Reserved.</a:t>
            </a:r>
            <a:endParaRPr lang="en-IN" altLang="en-US" sz="1200" dirty="0" smtClean="0">
              <a:solidFill>
                <a:schemeClr val="bg1"/>
              </a:solidFill>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802" r:id="rId1"/>
  </p:sldLayoutIdLst>
  <p:transition/>
  <p:txStyles>
    <p:titleStyle>
      <a:lvl1pPr algn="l" rtl="0" eaLnBrk="0" fontAlgn="base" hangingPunct="0">
        <a:spcBef>
          <a:spcPct val="0"/>
        </a:spcBef>
        <a:spcAft>
          <a:spcPct val="0"/>
        </a:spcAft>
        <a:defRPr sz="3000">
          <a:solidFill>
            <a:srgbClr val="4E5575"/>
          </a:solidFill>
          <a:latin typeface="Calibri"/>
          <a:ea typeface="ＭＳ Ｐゴシック" charset="0"/>
          <a:cs typeface="Calibri"/>
        </a:defRPr>
      </a:lvl1pPr>
      <a:lvl2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2pPr>
      <a:lvl3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3pPr>
      <a:lvl4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4pPr>
      <a:lvl5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lr>
          <a:srgbClr val="4E5575"/>
        </a:buClr>
        <a:buFont typeface="Wingdings" panose="05000000000000000000" pitchFamily="2" charset="2"/>
        <a:buChar char="§"/>
        <a:defRPr sz="3200">
          <a:solidFill>
            <a:schemeClr val="bg1"/>
          </a:solidFill>
          <a:latin typeface="Calibri"/>
          <a:ea typeface="ＭＳ Ｐゴシック" charset="0"/>
          <a:cs typeface="Calibri"/>
        </a:defRPr>
      </a:lvl1pPr>
      <a:lvl2pPr marL="742950" indent="-285750" algn="l" rtl="0" eaLnBrk="0" fontAlgn="base" hangingPunct="0">
        <a:spcBef>
          <a:spcPct val="20000"/>
        </a:spcBef>
        <a:spcAft>
          <a:spcPct val="0"/>
        </a:spcAft>
        <a:buClr>
          <a:srgbClr val="4E5575"/>
        </a:buClr>
        <a:buFont typeface="Wingdings" panose="05000000000000000000" pitchFamily="2" charset="2"/>
        <a:buChar char="§"/>
        <a:defRPr sz="2800">
          <a:solidFill>
            <a:schemeClr val="bg1"/>
          </a:solidFill>
          <a:latin typeface="Calibri"/>
          <a:ea typeface="ＭＳ Ｐゴシック" charset="0"/>
          <a:cs typeface="Calibri"/>
        </a:defRPr>
      </a:lvl2pPr>
      <a:lvl3pPr marL="1143000" indent="-228600" algn="l" rtl="0" eaLnBrk="0" fontAlgn="base" hangingPunct="0">
        <a:spcBef>
          <a:spcPct val="20000"/>
        </a:spcBef>
        <a:spcAft>
          <a:spcPct val="0"/>
        </a:spcAft>
        <a:buClr>
          <a:srgbClr val="4E5575"/>
        </a:buClr>
        <a:buFont typeface="Wingdings" panose="05000000000000000000" pitchFamily="2" charset="2"/>
        <a:buChar char="§"/>
        <a:defRPr sz="2400">
          <a:solidFill>
            <a:schemeClr val="bg1"/>
          </a:solidFill>
          <a:latin typeface="Calibri"/>
          <a:ea typeface="ＭＳ Ｐゴシック" charset="0"/>
          <a:cs typeface="Calibri"/>
        </a:defRPr>
      </a:lvl3pPr>
      <a:lvl4pPr marL="1600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4pPr>
      <a:lvl5pPr marL="20574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bwMode="auto">
          <a:xfrm>
            <a:off x="114300" y="2146300"/>
            <a:ext cx="8877300" cy="457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grpSp>
        <p:nvGrpSpPr>
          <p:cNvPr id="7171" name="Group 8"/>
          <p:cNvGrpSpPr>
            <a:grpSpLocks/>
          </p:cNvGrpSpPr>
          <p:nvPr userDrawn="1"/>
        </p:nvGrpSpPr>
        <p:grpSpPr bwMode="auto">
          <a:xfrm>
            <a:off x="0" y="0"/>
            <a:ext cx="9144000" cy="1208088"/>
            <a:chOff x="0" y="0"/>
            <a:chExt cx="9144000" cy="1207511"/>
          </a:xfrm>
        </p:grpSpPr>
        <p:pic>
          <p:nvPicPr>
            <p:cNvPr id="7175" name="Picture 6" descr="screenshot_1968.jpg"/>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6008264" y="0"/>
              <a:ext cx="3135736" cy="120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9"/>
            <p:cNvSpPr/>
            <p:nvPr userDrawn="1"/>
          </p:nvSpPr>
          <p:spPr>
            <a:xfrm>
              <a:off x="0" y="0"/>
              <a:ext cx="6070600" cy="1207511"/>
            </a:xfrm>
            <a:prstGeom prst="rect">
              <a:avLst/>
            </a:prstGeom>
            <a:solidFill>
              <a:srgbClr val="4E557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Calibri"/>
              </a:endParaRPr>
            </a:p>
          </p:txBody>
        </p:sp>
      </p:grpSp>
      <p:sp>
        <p:nvSpPr>
          <p:cNvPr id="7172" name="Rectangle 2"/>
          <p:cNvSpPr>
            <a:spLocks noGrp="1" noChangeArrowheads="1"/>
          </p:cNvSpPr>
          <p:nvPr>
            <p:ph type="title"/>
          </p:nvPr>
        </p:nvSpPr>
        <p:spPr bwMode="auto">
          <a:xfrm>
            <a:off x="134938" y="1295400"/>
            <a:ext cx="8855075" cy="76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ltLang="en-US" smtClean="0"/>
          </a:p>
        </p:txBody>
      </p:sp>
      <p:sp>
        <p:nvSpPr>
          <p:cNvPr id="6149" name="TextBox 6"/>
          <p:cNvSpPr txBox="1">
            <a:spLocks noChangeArrowheads="1"/>
          </p:cNvSpPr>
          <p:nvPr userDrawn="1"/>
        </p:nvSpPr>
        <p:spPr bwMode="auto">
          <a:xfrm>
            <a:off x="0" y="0"/>
            <a:ext cx="7327900" cy="116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000" dirty="0" smtClean="0">
                <a:latin typeface="Calibri" charset="0"/>
                <a:cs typeface="Calibri" charset="0"/>
              </a:rPr>
              <a:t>Section 6.6</a:t>
            </a:r>
          </a:p>
          <a:p>
            <a:pPr eaLnBrk="1" hangingPunct="1">
              <a:defRPr/>
            </a:pPr>
            <a:r>
              <a:rPr lang="en-US" sz="3000" i="1" dirty="0" smtClean="0">
                <a:latin typeface="Calibri" charset="0"/>
                <a:cs typeface="Calibri" charset="0"/>
              </a:rPr>
              <a:t>New Energy Sources</a:t>
            </a:r>
          </a:p>
        </p:txBody>
      </p:sp>
      <p:sp>
        <p:nvSpPr>
          <p:cNvPr id="8" name="TextBox 1"/>
          <p:cNvSpPr txBox="1">
            <a:spLocks noChangeArrowheads="1"/>
          </p:cNvSpPr>
          <p:nvPr userDrawn="1"/>
        </p:nvSpPr>
        <p:spPr bwMode="auto">
          <a:xfrm>
            <a:off x="2654300" y="6464300"/>
            <a:ext cx="38100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1200" dirty="0" smtClean="0">
                <a:solidFill>
                  <a:schemeClr val="bg1"/>
                </a:solidFill>
                <a:latin typeface="Times New Roman" panose="02020603050405020304" pitchFamily="18" charset="0"/>
                <a:cs typeface="Times New Roman" panose="02020603050405020304" pitchFamily="18" charset="0"/>
              </a:rPr>
              <a:t>Copyright ©2017 Cengage Learning. All Rights Reserved.</a:t>
            </a:r>
            <a:endParaRPr lang="en-IN" altLang="en-US" sz="1200" dirty="0" smtClean="0">
              <a:solidFill>
                <a:schemeClr val="bg1"/>
              </a:solidFill>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803" r:id="rId1"/>
  </p:sldLayoutIdLst>
  <p:transition/>
  <p:txStyles>
    <p:titleStyle>
      <a:lvl1pPr algn="l" rtl="0" eaLnBrk="0" fontAlgn="base" hangingPunct="0">
        <a:spcBef>
          <a:spcPct val="0"/>
        </a:spcBef>
        <a:spcAft>
          <a:spcPct val="0"/>
        </a:spcAft>
        <a:defRPr sz="3000">
          <a:solidFill>
            <a:srgbClr val="4E5575"/>
          </a:solidFill>
          <a:latin typeface="Calibri"/>
          <a:ea typeface="ＭＳ Ｐゴシック" charset="0"/>
          <a:cs typeface="Calibri"/>
        </a:defRPr>
      </a:lvl1pPr>
      <a:lvl2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2pPr>
      <a:lvl3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3pPr>
      <a:lvl4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4pPr>
      <a:lvl5pPr algn="l" rtl="0" eaLnBrk="0" fontAlgn="base" hangingPunct="0">
        <a:spcBef>
          <a:spcPct val="0"/>
        </a:spcBef>
        <a:spcAft>
          <a:spcPct val="0"/>
        </a:spcAft>
        <a:defRPr sz="3000">
          <a:solidFill>
            <a:srgbClr val="4E5575"/>
          </a:solidFill>
          <a:latin typeface="Calibri" charset="0"/>
          <a:ea typeface="ＭＳ Ｐゴシック" charset="0"/>
          <a:cs typeface="Calibri" panose="020F0502020204030204" pitchFamily="34"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lr>
          <a:srgbClr val="4E5575"/>
        </a:buClr>
        <a:buFont typeface="Wingdings" panose="05000000000000000000" pitchFamily="2" charset="2"/>
        <a:buChar char="§"/>
        <a:defRPr sz="3200">
          <a:solidFill>
            <a:schemeClr val="bg1"/>
          </a:solidFill>
          <a:latin typeface="Calibri"/>
          <a:ea typeface="ＭＳ Ｐゴシック" charset="0"/>
          <a:cs typeface="Calibri"/>
        </a:defRPr>
      </a:lvl1pPr>
      <a:lvl2pPr marL="742950" indent="-285750" algn="l" rtl="0" eaLnBrk="0" fontAlgn="base" hangingPunct="0">
        <a:spcBef>
          <a:spcPct val="20000"/>
        </a:spcBef>
        <a:spcAft>
          <a:spcPct val="0"/>
        </a:spcAft>
        <a:buClr>
          <a:srgbClr val="4E5575"/>
        </a:buClr>
        <a:buFont typeface="Wingdings" panose="05000000000000000000" pitchFamily="2" charset="2"/>
        <a:buChar char="§"/>
        <a:defRPr sz="2800">
          <a:solidFill>
            <a:schemeClr val="bg1"/>
          </a:solidFill>
          <a:latin typeface="Calibri"/>
          <a:ea typeface="ＭＳ Ｐゴシック" charset="0"/>
          <a:cs typeface="Calibri"/>
        </a:defRPr>
      </a:lvl2pPr>
      <a:lvl3pPr marL="1143000" indent="-228600" algn="l" rtl="0" eaLnBrk="0" fontAlgn="base" hangingPunct="0">
        <a:spcBef>
          <a:spcPct val="20000"/>
        </a:spcBef>
        <a:spcAft>
          <a:spcPct val="0"/>
        </a:spcAft>
        <a:buClr>
          <a:srgbClr val="4E5575"/>
        </a:buClr>
        <a:buFont typeface="Wingdings" panose="05000000000000000000" pitchFamily="2" charset="2"/>
        <a:buChar char="§"/>
        <a:defRPr sz="2400">
          <a:solidFill>
            <a:schemeClr val="bg1"/>
          </a:solidFill>
          <a:latin typeface="Calibri"/>
          <a:ea typeface="ＭＳ Ｐゴシック" charset="0"/>
          <a:cs typeface="Calibri"/>
        </a:defRPr>
      </a:lvl3pPr>
      <a:lvl4pPr marL="1600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4pPr>
      <a:lvl5pPr marL="20574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Layout" Target="../slideLayouts/slideLayout6.xml"/><Relationship Id="rId1" Type="http://schemas.openxmlformats.org/officeDocument/2006/relationships/vmlDrawing" Target="../drawings/vmlDrawing38.v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4.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3.png"/><Relationship Id="rId4" Type="http://schemas.openxmlformats.org/officeDocument/2006/relationships/oleObject" Target="../embeddings/oleObject5.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8.bin"/><Relationship Id="rId5" Type="http://schemas.openxmlformats.org/officeDocument/2006/relationships/oleObject" Target="../embeddings/oleObject7.bin"/><Relationship Id="rId4" Type="http://schemas.openxmlformats.org/officeDocument/2006/relationships/oleObject" Target="../embeddings/oleObject6.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oleObject" Target="../embeddings/oleObject10.bin"/><Relationship Id="rId4" Type="http://schemas.openxmlformats.org/officeDocument/2006/relationships/oleObject" Target="../embeddings/oleObject9.bin"/></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oleObject" Target="../embeddings/oleObject12.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oleObject" Target="../embeddings/oleObject15.bin"/><Relationship Id="rId4" Type="http://schemas.openxmlformats.org/officeDocument/2006/relationships/oleObject" Target="../embeddings/oleObject14.bin"/></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9.v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oleObject" Target="../embeddings/oleObject18.bin"/></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vmlDrawing" Target="../drawings/vmlDrawing11.vml"/><Relationship Id="rId4" Type="http://schemas.openxmlformats.org/officeDocument/2006/relationships/oleObject" Target="../embeddings/oleObject19.bin"/></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4.xml"/><Relationship Id="rId1" Type="http://schemas.openxmlformats.org/officeDocument/2006/relationships/vmlDrawing" Target="../drawings/vmlDrawing12.v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4.xml"/><Relationship Id="rId1" Type="http://schemas.openxmlformats.org/officeDocument/2006/relationships/vmlDrawing" Target="../drawings/vmlDrawing13.vml"/><Relationship Id="rId4" Type="http://schemas.openxmlformats.org/officeDocument/2006/relationships/oleObject" Target="../embeddings/oleObject22.bin"/></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4.xml"/><Relationship Id="rId1" Type="http://schemas.openxmlformats.org/officeDocument/2006/relationships/vmlDrawing" Target="../drawings/vmlDrawing14.v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vmlDrawing" Target="../drawings/vmlDrawing15.vml"/><Relationship Id="rId4" Type="http://schemas.openxmlformats.org/officeDocument/2006/relationships/oleObject" Target="../embeddings/oleObject24.bin"/></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vmlDrawing" Target="../drawings/vmlDrawing16.vml"/><Relationship Id="rId4" Type="http://schemas.openxmlformats.org/officeDocument/2006/relationships/oleObject" Target="../embeddings/oleObject25.bin"/></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vmlDrawing" Target="../drawings/vmlDrawing17.vml"/><Relationship Id="rId4" Type="http://schemas.openxmlformats.org/officeDocument/2006/relationships/oleObject" Target="../embeddings/oleObject26.bin"/></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4.xml"/><Relationship Id="rId1" Type="http://schemas.openxmlformats.org/officeDocument/2006/relationships/vmlDrawing" Target="../drawings/vmlDrawing18.v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4.xml"/><Relationship Id="rId1" Type="http://schemas.openxmlformats.org/officeDocument/2006/relationships/vmlDrawing" Target="../drawings/vmlDrawing19.vml"/><Relationship Id="rId5" Type="http://schemas.openxmlformats.org/officeDocument/2006/relationships/oleObject" Target="../embeddings/oleObject30.bin"/><Relationship Id="rId4" Type="http://schemas.openxmlformats.org/officeDocument/2006/relationships/oleObject" Target="../embeddings/oleObject29.bin"/></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4.xml"/><Relationship Id="rId1" Type="http://schemas.openxmlformats.org/officeDocument/2006/relationships/vmlDrawing" Target="../drawings/vmlDrawing20.vml"/><Relationship Id="rId4" Type="http://schemas.openxmlformats.org/officeDocument/2006/relationships/oleObject" Target="../embeddings/oleObject32.bin"/></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4.xml"/><Relationship Id="rId1" Type="http://schemas.openxmlformats.org/officeDocument/2006/relationships/vmlDrawing" Target="../drawings/vmlDrawing21.v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4.xml"/><Relationship Id="rId1" Type="http://schemas.openxmlformats.org/officeDocument/2006/relationships/vmlDrawing" Target="../drawings/vmlDrawing22.vml"/></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4.xml"/><Relationship Id="rId1" Type="http://schemas.openxmlformats.org/officeDocument/2006/relationships/vmlDrawing" Target="../drawings/vmlDrawing23.vml"/><Relationship Id="rId5" Type="http://schemas.openxmlformats.org/officeDocument/2006/relationships/oleObject" Target="../embeddings/oleObject37.bin"/><Relationship Id="rId4" Type="http://schemas.openxmlformats.org/officeDocument/2006/relationships/oleObject" Target="../embeddings/oleObject36.bin"/></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5.xml"/><Relationship Id="rId1" Type="http://schemas.openxmlformats.org/officeDocument/2006/relationships/vmlDrawing" Target="../drawings/vmlDrawing24.vml"/></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5.xml"/><Relationship Id="rId1" Type="http://schemas.openxmlformats.org/officeDocument/2006/relationships/vmlDrawing" Target="../drawings/vmlDrawing25.vml"/><Relationship Id="rId6" Type="http://schemas.openxmlformats.org/officeDocument/2006/relationships/oleObject" Target="../embeddings/oleObject42.bin"/><Relationship Id="rId5" Type="http://schemas.openxmlformats.org/officeDocument/2006/relationships/oleObject" Target="../embeddings/oleObject41.bin"/><Relationship Id="rId4" Type="http://schemas.openxmlformats.org/officeDocument/2006/relationships/oleObject" Target="../embeddings/oleObject40.bin"/></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5.xml"/><Relationship Id="rId1" Type="http://schemas.openxmlformats.org/officeDocument/2006/relationships/vmlDrawing" Target="../drawings/vmlDrawing26.vml"/><Relationship Id="rId5" Type="http://schemas.openxmlformats.org/officeDocument/2006/relationships/oleObject" Target="../embeddings/oleObject45.bin"/><Relationship Id="rId4" Type="http://schemas.openxmlformats.org/officeDocument/2006/relationships/oleObject" Target="../embeddings/oleObject44.bin"/></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5.xml"/><Relationship Id="rId1" Type="http://schemas.openxmlformats.org/officeDocument/2006/relationships/vmlDrawing" Target="../drawings/vmlDrawing27.vml"/><Relationship Id="rId5" Type="http://schemas.openxmlformats.org/officeDocument/2006/relationships/oleObject" Target="../embeddings/oleObject48.bin"/><Relationship Id="rId4" Type="http://schemas.openxmlformats.org/officeDocument/2006/relationships/oleObject" Target="../embeddings/oleObject47.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5.xml"/><Relationship Id="rId1" Type="http://schemas.openxmlformats.org/officeDocument/2006/relationships/vmlDrawing" Target="../drawings/vmlDrawing28.vml"/><Relationship Id="rId5" Type="http://schemas.openxmlformats.org/officeDocument/2006/relationships/oleObject" Target="../embeddings/oleObject51.bin"/><Relationship Id="rId4" Type="http://schemas.openxmlformats.org/officeDocument/2006/relationships/oleObject" Target="../embeddings/oleObject50.bin"/></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5.xml"/><Relationship Id="rId1" Type="http://schemas.openxmlformats.org/officeDocument/2006/relationships/vmlDrawing" Target="../drawings/vmlDrawing29.v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vmlDrawing" Target="../drawings/vmlDrawing30.vml"/><Relationship Id="rId4" Type="http://schemas.openxmlformats.org/officeDocument/2006/relationships/oleObject" Target="../embeddings/oleObject53.bin"/></Relationships>
</file>

<file path=ppt/slides/_rels/slide88.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6.xml"/><Relationship Id="rId1" Type="http://schemas.openxmlformats.org/officeDocument/2006/relationships/vmlDrawing" Target="../drawings/vmlDrawing31.v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6.xml"/><Relationship Id="rId1" Type="http://schemas.openxmlformats.org/officeDocument/2006/relationships/vmlDrawing" Target="../drawings/vmlDrawing32.vml"/><Relationship Id="rId5" Type="http://schemas.openxmlformats.org/officeDocument/2006/relationships/oleObject" Target="../embeddings/oleObject57.bin"/><Relationship Id="rId4" Type="http://schemas.openxmlformats.org/officeDocument/2006/relationships/oleObject" Target="../embeddings/oleObject56.bin"/></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Layout" Target="../slideLayouts/slideLayout6.xml"/><Relationship Id="rId1" Type="http://schemas.openxmlformats.org/officeDocument/2006/relationships/vmlDrawing" Target="../drawings/vmlDrawing33.vml"/><Relationship Id="rId5" Type="http://schemas.openxmlformats.org/officeDocument/2006/relationships/oleObject" Target="../embeddings/oleObject60.bin"/><Relationship Id="rId4" Type="http://schemas.openxmlformats.org/officeDocument/2006/relationships/oleObject" Target="../embeddings/oleObject59.bin"/></Relationships>
</file>

<file path=ppt/slides/_rels/slide96.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Layout" Target="../slideLayouts/slideLayout6.xml"/><Relationship Id="rId1" Type="http://schemas.openxmlformats.org/officeDocument/2006/relationships/vmlDrawing" Target="../drawings/vmlDrawing34.vml"/><Relationship Id="rId5" Type="http://schemas.openxmlformats.org/officeDocument/2006/relationships/oleObject" Target="../embeddings/oleObject63.bin"/><Relationship Id="rId4" Type="http://schemas.openxmlformats.org/officeDocument/2006/relationships/oleObject" Target="../embeddings/oleObject62.bin"/></Relationships>
</file>

<file path=ppt/slides/_rels/slide97.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Layout" Target="../slideLayouts/slideLayout6.xml"/><Relationship Id="rId1" Type="http://schemas.openxmlformats.org/officeDocument/2006/relationships/vmlDrawing" Target="../drawings/vmlDrawing35.vml"/></Relationships>
</file>

<file path=ppt/slides/_rels/slide98.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Layout" Target="../slideLayouts/slideLayout6.xml"/><Relationship Id="rId1" Type="http://schemas.openxmlformats.org/officeDocument/2006/relationships/vmlDrawing" Target="../drawings/vmlDrawing36.vml"/><Relationship Id="rId5" Type="http://schemas.openxmlformats.org/officeDocument/2006/relationships/oleObject" Target="../embeddings/oleObject67.bin"/><Relationship Id="rId4" Type="http://schemas.openxmlformats.org/officeDocument/2006/relationships/oleObject" Target="../embeddings/oleObject66.bin"/></Relationships>
</file>

<file path=ppt/slides/_rels/slide99.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Layout" Target="../slideLayouts/slideLayout6.xml"/><Relationship Id="rId1" Type="http://schemas.openxmlformats.org/officeDocument/2006/relationships/vmlDrawing" Target="../drawings/vmlDrawing37.vml"/><Relationship Id="rId5" Type="http://schemas.openxmlformats.org/officeDocument/2006/relationships/oleObject" Target="../embeddings/oleObject70.bin"/><Relationship Id="rId4" Type="http://schemas.openxmlformats.org/officeDocument/2006/relationships/oleObject" Target="../embeddings/oleObject69.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654300" y="6464300"/>
            <a:ext cx="38100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1200" dirty="0" smtClean="0">
                <a:solidFill>
                  <a:schemeClr val="bg1"/>
                </a:solidFill>
                <a:latin typeface="Times New Roman" panose="02020603050405020304" pitchFamily="18" charset="0"/>
                <a:cs typeface="Times New Roman" panose="02020603050405020304" pitchFamily="18" charset="0"/>
              </a:rPr>
              <a:t>Copyright ©2017 Cengage Learning. All Rights Reserved.</a:t>
            </a:r>
            <a:endParaRPr lang="en-IN" altLang="en-US" sz="1200" dirty="0" smtClean="0">
              <a:solidFill>
                <a:schemeClr val="bg1"/>
              </a:solidFill>
              <a:latin typeface="Times New Roman" panose="02020603050405020304" pitchFamily="18" charset="0"/>
              <a:cs typeface="Times New Roman" panose="02020603050405020304" pitchFamily="18" charset="0"/>
            </a:endParaRPr>
          </a:p>
        </p:txBody>
      </p:sp>
      <p:sp>
        <p:nvSpPr>
          <p:cNvPr id="3" name="Title 2" hidden="1"/>
          <p:cNvSpPr>
            <a:spLocks noGrp="1"/>
          </p:cNvSpPr>
          <p:nvPr>
            <p:ph type="title"/>
          </p:nvPr>
        </p:nvSpPr>
        <p:spPr/>
        <p:txBody>
          <a:bodyPr/>
          <a:lstStyle/>
          <a:p>
            <a:r>
              <a:rPr lang="en-US" dirty="0" smtClean="0"/>
              <a:t>Chapter 6 - Thermochemistry</a:t>
            </a:r>
            <a:endParaRPr 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3"/>
          <p:cNvSpPr>
            <a:spLocks noGrp="1" noChangeArrowheads="1"/>
          </p:cNvSpPr>
          <p:nvPr>
            <p:ph type="title"/>
          </p:nvPr>
        </p:nvSpPr>
        <p:spPr/>
        <p:txBody>
          <a:bodyPr/>
          <a:lstStyle/>
          <a:p>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Parts of the Universe</a:t>
            </a:r>
          </a:p>
        </p:txBody>
      </p:sp>
      <p:sp>
        <p:nvSpPr>
          <p:cNvPr id="21507" name="Rectangle 2"/>
          <p:cNvSpPr>
            <a:spLocks noGrp="1" noChangeArrowheads="1"/>
          </p:cNvSpPr>
          <p:nvPr>
            <p:ph type="body" idx="1"/>
          </p:nvPr>
        </p:nvSpPr>
        <p:spPr/>
        <p:txBody>
          <a:bodyPr/>
          <a:lstStyle/>
          <a:p>
            <a:r>
              <a:rPr lang="en-US" altLang="en-US" b="1" dirty="0" smtClean="0">
                <a:solidFill>
                  <a:srgbClr val="0070C0"/>
                </a:solidFill>
                <a:latin typeface="Calibri" panose="020F0502020204030204" pitchFamily="34" charset="0"/>
                <a:ea typeface="ＭＳ Ｐゴシック" panose="020B0600070205080204" pitchFamily="34" charset="-128"/>
                <a:cs typeface="Calibri" panose="020F0502020204030204" pitchFamily="34" charset="0"/>
              </a:rPr>
              <a:t>System</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Part of the universe on which one wishes to focus his/her attention</a:t>
            </a:r>
          </a:p>
          <a:p>
            <a:pPr lvl="1"/>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Example - The reactants and products of a reaction</a:t>
            </a:r>
          </a:p>
          <a:p>
            <a:r>
              <a:rPr lang="en-US" altLang="en-US" b="1" dirty="0" smtClean="0">
                <a:solidFill>
                  <a:srgbClr val="0070C0"/>
                </a:solidFill>
                <a:latin typeface="Calibri" panose="020F0502020204030204" pitchFamily="34" charset="0"/>
                <a:ea typeface="ＭＳ Ｐゴシック" panose="020B0600070205080204" pitchFamily="34" charset="-128"/>
                <a:cs typeface="Calibri" panose="020F0502020204030204" pitchFamily="34" charset="0"/>
              </a:rPr>
              <a:t>Surroundings</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Include everything else in the universe</a:t>
            </a:r>
          </a:p>
          <a:p>
            <a:pPr lvl="1"/>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Example - Things other than the reactants and products</a:t>
            </a:r>
          </a:p>
        </p:txBody>
      </p:sp>
      <p:sp>
        <p:nvSpPr>
          <p:cNvPr id="21508"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21509"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61F6B9A1-B0FA-4DB8-BB24-ECC2B47FDB29}" type="slidenum">
              <a:rPr lang="en-US" altLang="en-US" sz="1000">
                <a:solidFill>
                  <a:schemeClr val="tx1"/>
                </a:solidFill>
              </a:rPr>
              <a:pPr>
                <a:spcBef>
                  <a:spcPct val="0"/>
                </a:spcBef>
                <a:buClrTx/>
                <a:buFontTx/>
                <a:buNone/>
              </a:pPr>
              <a:t>10</a:t>
            </a:fld>
            <a:endParaRPr lang="en-US" altLang="en-US" sz="1000">
              <a:solidFill>
                <a:schemeClr val="tx1"/>
              </a:solidFill>
            </a:endParaRPr>
          </a:p>
        </p:txBody>
      </p:sp>
    </p:spTree>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3"/>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Example 6.11 - Solution </a:t>
            </a:r>
            <a:r>
              <a:rPr lang="en-GB"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 </a:t>
            </a:r>
            <a:r>
              <a:rPr lang="en-GB" altLang="en-US" sz="2000" dirty="0">
                <a:latin typeface="Calibri" panose="020F0502020204030204" pitchFamily="34" charset="0"/>
                <a:ea typeface="ＭＳ Ｐゴシック" panose="020B0600070205080204" pitchFamily="34" charset="-128"/>
                <a:cs typeface="Calibri" panose="020F0502020204030204" pitchFamily="34" charset="0"/>
              </a:rPr>
              <a:t>6</a:t>
            </a:r>
            <a:r>
              <a:rPr lang="en-GB" altLang="en-US" sz="2000" dirty="0" smtClean="0">
                <a:latin typeface="Calibri" panose="020F0502020204030204" pitchFamily="34" charset="0"/>
                <a:ea typeface="ＭＳ Ｐゴシック" panose="020B0600070205080204" pitchFamily="34" charset="-128"/>
                <a:cs typeface="Calibri" panose="020F0502020204030204" pitchFamily="34" charset="0"/>
              </a:rPr>
              <a:t>)</a:t>
            </a:r>
          </a:p>
        </p:txBody>
      </p:sp>
      <p:sp>
        <p:nvSpPr>
          <p:cNvPr id="3" name="Content Placeholder 2"/>
          <p:cNvSpPr>
            <a:spLocks noGrp="1"/>
          </p:cNvSpPr>
          <p:nvPr>
            <p:ph idx="1"/>
          </p:nvPr>
        </p:nvSpPr>
        <p:spPr/>
        <p:txBody>
          <a:bodyPr/>
          <a:lstStyle/>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What is the enthalpy of combustion per gram?</a:t>
            </a:r>
          </a:p>
          <a:p>
            <a:pPr lvl="2"/>
            <a:r>
              <a:rPr lang="en-IN" altLang="en-US" smtClean="0">
                <a:latin typeface="Calibri" panose="020F0502020204030204" pitchFamily="34" charset="0"/>
                <a:ea typeface="ＭＳ Ｐゴシック" panose="020B0600070205080204" pitchFamily="34" charset="-128"/>
                <a:cs typeface="Calibri" panose="020F0502020204030204" pitchFamily="34" charset="0"/>
              </a:rPr>
              <a:t>This is the amount of heat evolved when 2 moles of octane burn</a:t>
            </a:r>
          </a:p>
          <a:p>
            <a:pPr lvl="2"/>
            <a:r>
              <a:rPr lang="en-IN" altLang="en-US" smtClean="0">
                <a:latin typeface="Calibri" panose="020F0502020204030204" pitchFamily="34" charset="0"/>
                <a:ea typeface="ＭＳ Ｐゴシック" panose="020B0600070205080204" pitchFamily="34" charset="-128"/>
                <a:cs typeface="Calibri" panose="020F0502020204030204" pitchFamily="34" charset="0"/>
              </a:rPr>
              <a:t>Since the molar mass of octane is 114.22 g/mol, the enthalpy of combustion per gram of octane is</a:t>
            </a:r>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xmlns="" val="2647576621"/>
              </p:ext>
            </p:extLst>
          </p:nvPr>
        </p:nvGraphicFramePr>
        <p:xfrm>
          <a:off x="2469773" y="4274656"/>
          <a:ext cx="3747254" cy="942977"/>
        </p:xfrm>
        <a:graphic>
          <a:graphicData uri="http://schemas.openxmlformats.org/presentationml/2006/ole">
            <p:oleObj spid="_x0000_s109589" name="Equation" r:id="rId3" imgW="1866900" imgH="469900" progId="">
              <p:embed/>
            </p:oleObj>
          </a:graphicData>
        </a:graphic>
      </p:graphicFrame>
    </p:spTree>
    <p:extLst>
      <p:ext uri="{BB962C8B-B14F-4D97-AF65-F5344CB8AC3E}">
        <p14:creationId xmlns:p14="http://schemas.microsoft.com/office/powerpoint/2010/main" xmlns="" val="340823819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3"/>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Example 6.11 - Solution </a:t>
            </a:r>
            <a:r>
              <a:rPr lang="en-GB"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 7)</a:t>
            </a:r>
          </a:p>
        </p:txBody>
      </p:sp>
      <p:sp>
        <p:nvSpPr>
          <p:cNvPr id="3" name="Content Placeholder 2"/>
          <p:cNvSpPr>
            <a:spLocks noGrp="1"/>
          </p:cNvSpPr>
          <p:nvPr>
            <p:ph idx="1"/>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The enthalpy of combustion per gram of octane is approximately twice that per </a:t>
            </a: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gram of methanol</a:t>
            </a:r>
          </a:p>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Gasoline appears to be superior to methanol for use in a racing car, where weight considerations are usually very important</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Methanol is used in racing cars since it burns much more smoothly than gasoline in high-performance engines</a:t>
            </a:r>
          </a:p>
          <a:p>
            <a:pPr lvl="2"/>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This advantage compensates for its weight disadvantage</a:t>
            </a:r>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spTree>
    <p:extLst>
      <p:ext uri="{BB962C8B-B14F-4D97-AF65-F5344CB8AC3E}">
        <p14:creationId xmlns:p14="http://schemas.microsoft.com/office/powerpoint/2010/main" xmlns="" val="115950059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3"/>
          <p:cNvSpPr>
            <a:spLocks noGrp="1" noChangeArrowheads="1"/>
          </p:cNvSpPr>
          <p:nvPr>
            <p:ph type="title"/>
          </p:nvPr>
        </p:nvSpPr>
        <p:spPr/>
        <p:txBody>
          <a:bodyPr/>
          <a:lstStyle/>
          <a:p>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Types of Reactions </a:t>
            </a:r>
          </a:p>
        </p:txBody>
      </p:sp>
      <p:sp>
        <p:nvSpPr>
          <p:cNvPr id="23555" name="Rectangle 2"/>
          <p:cNvSpPr>
            <a:spLocks noGrp="1" noChangeArrowheads="1"/>
          </p:cNvSpPr>
          <p:nvPr>
            <p:ph type="body" idx="1"/>
          </p:nvPr>
        </p:nvSpPr>
        <p:spPr/>
        <p:txBody>
          <a:bodyPr/>
          <a:lstStyle/>
          <a:p>
            <a:r>
              <a:rPr lang="en-US" altLang="en-US" b="1" dirty="0" smtClean="0">
                <a:solidFill>
                  <a:srgbClr val="0070C0"/>
                </a:solidFill>
                <a:latin typeface="Calibri" panose="020F0502020204030204" pitchFamily="34" charset="0"/>
                <a:ea typeface="ＭＳ Ｐゴシック" panose="020B0600070205080204" pitchFamily="34" charset="-128"/>
                <a:cs typeface="Calibri" panose="020F0502020204030204" pitchFamily="34" charset="0"/>
              </a:rPr>
              <a:t>Exothermic reaction</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Results in the evolution of heat </a:t>
            </a:r>
          </a:p>
          <a:p>
            <a:pPr lvl="1"/>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Energy flows out of the system</a:t>
            </a:r>
          </a:p>
          <a:p>
            <a:pPr lvl="1"/>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Example - Combustion of methane</a:t>
            </a:r>
          </a:p>
          <a:p>
            <a:r>
              <a:rPr lang="en-US" altLang="en-US" b="1" dirty="0" smtClean="0">
                <a:solidFill>
                  <a:srgbClr val="0070C0"/>
                </a:solidFill>
                <a:latin typeface="Calibri" panose="020F0502020204030204" pitchFamily="34" charset="0"/>
                <a:ea typeface="ＭＳ Ｐゴシック" panose="020B0600070205080204" pitchFamily="34" charset="-128"/>
                <a:cs typeface="Calibri" panose="020F0502020204030204" pitchFamily="34" charset="0"/>
              </a:rPr>
              <a:t>Endothermic reaction</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Results in the absorption of energy from the surroundings </a:t>
            </a:r>
          </a:p>
          <a:p>
            <a:pPr lvl="1"/>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Heat flows into a system</a:t>
            </a:r>
          </a:p>
          <a:p>
            <a:pPr lvl="1"/>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Example - Formation of nitric oxide</a:t>
            </a:r>
          </a:p>
        </p:txBody>
      </p:sp>
      <p:sp>
        <p:nvSpPr>
          <p:cNvPr id="23556"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23557"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96EA2A88-C231-4AEA-8FD5-B93EDB13FED4}" type="slidenum">
              <a:rPr lang="en-US" altLang="en-US" sz="1000">
                <a:solidFill>
                  <a:schemeClr val="tx1"/>
                </a:solidFill>
              </a:rPr>
              <a:pPr>
                <a:spcBef>
                  <a:spcPct val="0"/>
                </a:spcBef>
                <a:buClrTx/>
                <a:buFontTx/>
                <a:buNone/>
              </a:pPr>
              <a:t>11</a:t>
            </a:fld>
            <a:endParaRPr lang="en-US" altLang="en-US" sz="1000">
              <a:solidFill>
                <a:schemeClr val="tx1"/>
              </a:solidFill>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3"/>
          <p:cNvSpPr>
            <a:spLocks noGrp="1" noChangeArrowheads="1"/>
          </p:cNvSpPr>
          <p:nvPr>
            <p:ph type="title"/>
          </p:nvPr>
        </p:nvSpPr>
        <p:spPr/>
        <p:txBody>
          <a:bodyPr/>
          <a:lstStyle/>
          <a:p>
            <a:r>
              <a:rPr lang="en-US" altLang="en-US" smtClean="0">
                <a:latin typeface="Calibri" panose="020F0502020204030204" pitchFamily="34" charset="0"/>
                <a:ea typeface="ＭＳ Ｐゴシック" panose="020B0600070205080204" pitchFamily="34" charset="-128"/>
                <a:cs typeface="Calibri" panose="020F0502020204030204" pitchFamily="34" charset="0"/>
              </a:rPr>
              <a:t>Reaction Mechanism </a:t>
            </a:r>
          </a:p>
        </p:txBody>
      </p:sp>
      <p:sp>
        <p:nvSpPr>
          <p:cNvPr id="25603" name="Rectangle 2"/>
          <p:cNvSpPr>
            <a:spLocks noGrp="1" noChangeArrowheads="1"/>
          </p:cNvSpPr>
          <p:nvPr>
            <p:ph type="body" idx="1"/>
          </p:nvPr>
        </p:nvSpPr>
        <p:spPr/>
        <p:txBody>
          <a:bodyPr/>
          <a:lstStyle/>
          <a:p>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Energy gained by the surroundings must be equal to the energy lost by the system</a:t>
            </a:r>
          </a:p>
          <a:p>
            <a:pPr lvl="1"/>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Endothermic reactions result from a lowered potential energy of the reaction system </a:t>
            </a:r>
          </a:p>
          <a:p>
            <a:pPr lvl="1"/>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In exothermic reactions, potential energy stored in chemical bonds is converted to thermal energy via heat </a:t>
            </a:r>
          </a:p>
        </p:txBody>
      </p:sp>
      <p:sp>
        <p:nvSpPr>
          <p:cNvPr id="25604"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25605"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E526D73F-24D0-4CD1-B219-4D5058E110E7}" type="slidenum">
              <a:rPr lang="en-US" altLang="en-US" sz="1000">
                <a:solidFill>
                  <a:schemeClr val="tx1"/>
                </a:solidFill>
              </a:rPr>
              <a:pPr>
                <a:spcBef>
                  <a:spcPct val="0"/>
                </a:spcBef>
                <a:buClrTx/>
                <a:buFontTx/>
                <a:buNone/>
              </a:pPr>
              <a:t>12</a:t>
            </a:fld>
            <a:endParaRPr lang="en-US" altLang="en-US" sz="1000">
              <a:solidFill>
                <a:schemeClr val="tx1"/>
              </a:solidFill>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IN" altLang="en-US" dirty="0">
                <a:latin typeface="Calibri" panose="020F0502020204030204" pitchFamily="34" charset="0"/>
                <a:ea typeface="ＭＳ Ｐゴシック" panose="020B0600070205080204" pitchFamily="34" charset="-128"/>
                <a:cs typeface="Calibri" panose="020F0502020204030204" pitchFamily="34" charset="0"/>
              </a:rPr>
              <a:t>Δ(PE)</a:t>
            </a:r>
            <a:endParaRPr lang="en-GB"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27651" name="Content Placeholder 2"/>
          <p:cNvSpPr>
            <a:spLocks noGrp="1"/>
          </p:cNvSpPr>
          <p:nvPr>
            <p:ph idx="1"/>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Change</a:t>
            </a:r>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 </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in potential energy stored in the bonds of products as compared with the bonds of reactants</a:t>
            </a:r>
            <a:endParaRPr lang="en-GB"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1"/>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For an exothermic process, more energy is released while forming new bonds than is consumed while breaking the bonds in the reactants </a:t>
            </a:r>
          </a:p>
          <a:p>
            <a:pPr lvl="1"/>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In an endothermic reaction, energy that flows into the system as heat is used to increase the potential energy of the system </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GB" altLang="en-US" b="1" dirty="0" smtClean="0">
                <a:solidFill>
                  <a:srgbClr val="FF0000"/>
                </a:solidFill>
                <a:latin typeface="Calibri" panose="020F0502020204030204" pitchFamily="34" charset="0"/>
                <a:ea typeface="ＭＳ Ｐゴシック" panose="020B0600070205080204" pitchFamily="34" charset="-128"/>
                <a:cs typeface="Calibri" panose="020F0502020204030204" pitchFamily="34" charset="0"/>
              </a:rPr>
              <a:t>Figure 6.2 </a:t>
            </a: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 Energy Diagram for the Combustion of Methane</a:t>
            </a:r>
          </a:p>
        </p:txBody>
      </p:sp>
      <p:pic>
        <p:nvPicPr>
          <p:cNvPr id="28675" name="Content Placeholder 3" descr="This energy diagram depicts the process of combustion of methane. It depicts an exothermic process where energy, equal in magnitude of Δ(PE), is released into the surroundings via heat flow from the system. "/>
          <p:cNvPicPr>
            <a:picLocks noGrp="1" noChangeAspect="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552450" y="2222500"/>
            <a:ext cx="8174038" cy="3949700"/>
          </a:xfrm>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GB" altLang="en-US" b="1" dirty="0" smtClean="0">
                <a:solidFill>
                  <a:srgbClr val="FF0000"/>
                </a:solidFill>
                <a:latin typeface="Calibri" panose="020F0502020204030204" pitchFamily="34" charset="0"/>
                <a:ea typeface="ＭＳ Ｐゴシック" panose="020B0600070205080204" pitchFamily="34" charset="-128"/>
                <a:cs typeface="Calibri" panose="020F0502020204030204" pitchFamily="34" charset="0"/>
              </a:rPr>
              <a:t>Figure 6.3 </a:t>
            </a: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 Energy Diagram for the Formation of Nitric Oxide </a:t>
            </a:r>
          </a:p>
        </p:txBody>
      </p:sp>
      <p:pic>
        <p:nvPicPr>
          <p:cNvPr id="29699" name="Content Placeholder 6" descr="This is an energy diagram for the reaction of nitrogen and oxygen to form nitric oxide. Heat, equal in magnitude to Δ(PE), flows into the system from the surroundings. This is an endothermic process."/>
          <p:cNvPicPr>
            <a:picLocks noGrp="1" noChangeAspect="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371475" y="2286000"/>
            <a:ext cx="8337550" cy="3990975"/>
          </a:xfrm>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smtClean="0">
                <a:latin typeface="Calibri" panose="020F0502020204030204" pitchFamily="34" charset="0"/>
                <a:ea typeface="ＭＳ Ｐゴシック" panose="020B0600070205080204" pitchFamily="34" charset="-128"/>
                <a:cs typeface="Calibri" panose="020F0502020204030204" pitchFamily="34" charset="0"/>
              </a:rPr>
              <a:t>Thermodynamics</a:t>
            </a:r>
          </a:p>
        </p:txBody>
      </p:sp>
      <p:sp>
        <p:nvSpPr>
          <p:cNvPr id="30723" name="Content Placeholder 2"/>
          <p:cNvSpPr>
            <a:spLocks noGrp="1"/>
          </p:cNvSpPr>
          <p:nvPr>
            <p:ph idx="1"/>
          </p:nvPr>
        </p:nvSpPr>
        <p:spPr/>
        <p:txBody>
          <a:bodyPr/>
          <a:lstStyle/>
          <a:p>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Study of energy and its interconversions </a:t>
            </a:r>
          </a:p>
          <a:p>
            <a:r>
              <a:rPr lang="en-US" altLang="en-US" b="1" dirty="0" smtClean="0">
                <a:solidFill>
                  <a:srgbClr val="0070C0"/>
                </a:solidFill>
                <a:latin typeface="Calibri" panose="020F0502020204030204" pitchFamily="34" charset="0"/>
                <a:ea typeface="ＭＳ Ｐゴシック" panose="020B0600070205080204" pitchFamily="34" charset="-128"/>
                <a:cs typeface="Calibri" panose="020F0502020204030204" pitchFamily="34" charset="0"/>
              </a:rPr>
              <a:t>First law of thermodynamics</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Energy of the universe is constant </a:t>
            </a:r>
          </a:p>
          <a:p>
            <a:pPr lvl="1"/>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Known as the law of conservation of energy </a:t>
            </a:r>
          </a:p>
          <a:p>
            <a:pPr lvl="1"/>
            <a:endParaRPr lang="en-US" altLang="ja-JP" dirty="0" smtClean="0">
              <a:latin typeface="Calibri" panose="020F0502020204030204" pitchFamily="34" charset="0"/>
              <a:ea typeface="ＭＳ Ｐゴシック" panose="020B0600070205080204" pitchFamily="34" charset="-128"/>
              <a:cs typeface="Calibri" panose="020F0502020204030204" pitchFamily="34" charset="0"/>
            </a:endParaRPr>
          </a:p>
          <a:p>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30724"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30725"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8C4FEAFD-7E7D-41ED-A5B0-48D7B44D8A68}" type="slidenum">
              <a:rPr lang="en-US" altLang="en-US" sz="1000">
                <a:solidFill>
                  <a:schemeClr val="tx1"/>
                </a:solidFill>
              </a:rPr>
              <a:pPr>
                <a:spcBef>
                  <a:spcPct val="0"/>
                </a:spcBef>
                <a:buClrTx/>
                <a:buFontTx/>
                <a:buNone/>
              </a:pPr>
              <a:t>16</a:t>
            </a:fld>
            <a:endParaRPr lang="en-US" altLang="en-US" sz="1000">
              <a:solidFill>
                <a:schemeClr val="tx1"/>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3"/>
          <p:cNvSpPr>
            <a:spLocks noGrp="1" noChangeArrowheads="1"/>
          </p:cNvSpPr>
          <p:nvPr>
            <p:ph type="title"/>
          </p:nvPr>
        </p:nvSpPr>
        <p:spPr/>
        <p:txBody>
          <a:bodyPr/>
          <a:lstStyle/>
          <a:p>
            <a:r>
              <a:rPr lang="en-US" altLang="en-US" smtClean="0">
                <a:latin typeface="Calibri" panose="020F0502020204030204" pitchFamily="34" charset="0"/>
                <a:ea typeface="ＭＳ Ｐゴシック" panose="020B0600070205080204" pitchFamily="34" charset="-128"/>
                <a:cs typeface="Calibri" panose="020F0502020204030204" pitchFamily="34" charset="0"/>
              </a:rPr>
              <a:t>Internal Energy (</a:t>
            </a:r>
            <a:r>
              <a:rPr lang="en-US" altLang="en-US" i="1" smtClean="0">
                <a:latin typeface="Calibri" panose="020F0502020204030204" pitchFamily="34" charset="0"/>
                <a:ea typeface="ＭＳ Ｐゴシック" panose="020B0600070205080204" pitchFamily="34" charset="-128"/>
                <a:cs typeface="Calibri" panose="020F0502020204030204" pitchFamily="34" charset="0"/>
              </a:rPr>
              <a:t>E</a:t>
            </a:r>
            <a:r>
              <a:rPr lang="en-US" altLang="en-US" smtClean="0">
                <a:latin typeface="Calibri" panose="020F0502020204030204" pitchFamily="34" charset="0"/>
                <a:ea typeface="ＭＳ Ｐゴシック" panose="020B0600070205080204" pitchFamily="34" charset="-128"/>
                <a:cs typeface="Calibri" panose="020F0502020204030204" pitchFamily="34" charset="0"/>
              </a:rPr>
              <a:t>)</a:t>
            </a:r>
          </a:p>
        </p:txBody>
      </p:sp>
      <p:sp>
        <p:nvSpPr>
          <p:cNvPr id="31747" name="Rectangle 2"/>
          <p:cNvSpPr>
            <a:spLocks noGrp="1" noChangeArrowheads="1"/>
          </p:cNvSpPr>
          <p:nvPr>
            <p:ph type="body" idx="1"/>
          </p:nvPr>
        </p:nvSpPr>
        <p:spPr/>
        <p:txBody>
          <a:bodyPr/>
          <a:lstStyle/>
          <a:p>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Sum of kinetic and potential energies of all </a:t>
            </a:r>
            <a:r>
              <a:rPr lang="en-US" altLang="ja-JP" dirty="0" smtClean="0">
                <a:latin typeface="Calibri" panose="020F0502020204030204" pitchFamily="34" charset="0"/>
                <a:ea typeface="ＭＳ Ｐゴシック" panose="020B0600070205080204" pitchFamily="34" charset="-128"/>
                <a:cs typeface="Calibri" panose="020F0502020204030204" pitchFamily="34" charset="0"/>
              </a:rPr>
              <a:t>particles in a system</a:t>
            </a:r>
          </a:p>
          <a:p>
            <a:r>
              <a:rPr lang="en-US" altLang="ja-JP" dirty="0" smtClean="0">
                <a:latin typeface="Calibri" panose="020F0502020204030204" pitchFamily="34" charset="0"/>
                <a:ea typeface="ＭＳ Ｐゴシック" panose="020B0600070205080204" pitchFamily="34" charset="-128"/>
                <a:cs typeface="Calibri" panose="020F0502020204030204" pitchFamily="34" charset="0"/>
              </a:rPr>
              <a:t>Can be changed by flow of work, heat, or both</a:t>
            </a:r>
          </a:p>
          <a:p>
            <a:pPr lvl="1"/>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1"/>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1"/>
            <a:r>
              <a:rPr lang="el-GR" altLang="en-US" dirty="0" smtClean="0">
                <a:latin typeface="Calibri" panose="020F0502020204030204" pitchFamily="34" charset="0"/>
                <a:ea typeface="ＭＳ Ｐゴシック" panose="020B0600070205080204" pitchFamily="34" charset="-128"/>
                <a:cs typeface="Calibri" panose="020F0502020204030204" pitchFamily="34" charset="0"/>
              </a:rPr>
              <a:t>Δ</a:t>
            </a:r>
            <a:r>
              <a:rPr lang="en-US" altLang="en-US" i="1" dirty="0" smtClean="0">
                <a:latin typeface="Calibri" panose="020F0502020204030204" pitchFamily="34" charset="0"/>
                <a:ea typeface="ＭＳ Ｐゴシック" panose="020B0600070205080204" pitchFamily="34" charset="-128"/>
                <a:cs typeface="Calibri" panose="020F0502020204030204" pitchFamily="34" charset="0"/>
              </a:rPr>
              <a:t>E - </a:t>
            </a:r>
            <a:r>
              <a:rPr lang="en-US" dirty="0" smtClean="0"/>
              <a:t>Change </a:t>
            </a:r>
            <a:r>
              <a:rPr lang="en-US" dirty="0"/>
              <a:t>in the system’s internal energy</a:t>
            </a:r>
            <a:endParaRPr lang="en-US" altLang="en-US" i="1" dirty="0" smtClean="0">
              <a:latin typeface="Calibri" panose="020F0502020204030204" pitchFamily="34" charset="0"/>
              <a:ea typeface="ＭＳ Ｐゴシック" panose="020B0600070205080204" pitchFamily="34" charset="-128"/>
              <a:cs typeface="Calibri" panose="020F0502020204030204" pitchFamily="34" charset="0"/>
            </a:endParaRPr>
          </a:p>
          <a:p>
            <a:pPr lvl="1"/>
            <a:r>
              <a:rPr lang="en-US" altLang="en-US" i="1" dirty="0" smtClean="0">
                <a:latin typeface="Calibri" panose="020F0502020204030204" pitchFamily="34" charset="0"/>
                <a:ea typeface="ＭＳ Ｐゴシック" panose="020B0600070205080204" pitchFamily="34" charset="-128"/>
                <a:cs typeface="Calibri" panose="020F0502020204030204" pitchFamily="34" charset="0"/>
              </a:rPr>
              <a:t>q </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Heat</a:t>
            </a:r>
          </a:p>
          <a:p>
            <a:pPr lvl="1"/>
            <a:r>
              <a:rPr lang="en-US" altLang="en-US" i="1" dirty="0" smtClean="0">
                <a:latin typeface="Calibri" panose="020F0502020204030204" pitchFamily="34" charset="0"/>
                <a:ea typeface="ＭＳ Ｐゴシック" panose="020B0600070205080204" pitchFamily="34" charset="-128"/>
                <a:cs typeface="Calibri" panose="020F0502020204030204" pitchFamily="34" charset="0"/>
              </a:rPr>
              <a:t>w</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 Work</a:t>
            </a:r>
          </a:p>
        </p:txBody>
      </p:sp>
      <p:sp>
        <p:nvSpPr>
          <p:cNvPr id="31748"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31749"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866298FB-FCF8-4BFD-9E47-7D4EFB4DB33E}" type="slidenum">
              <a:rPr lang="en-US" altLang="en-US" sz="1000">
                <a:solidFill>
                  <a:schemeClr val="tx1"/>
                </a:solidFill>
              </a:rPr>
              <a:pPr>
                <a:spcBef>
                  <a:spcPct val="0"/>
                </a:spcBef>
                <a:buClrTx/>
                <a:buFontTx/>
                <a:buNone/>
              </a:pPr>
              <a:t>17</a:t>
            </a:fld>
            <a:endParaRPr lang="en-US" altLang="en-US" sz="1000">
              <a:solidFill>
                <a:schemeClr val="tx1"/>
              </a:solidFill>
            </a:endParaRPr>
          </a:p>
        </p:txBody>
      </p:sp>
      <p:graphicFrame>
        <p:nvGraphicFramePr>
          <p:cNvPr id="31752" name="Object 3"/>
          <p:cNvGraphicFramePr>
            <a:graphicFrameLocks noChangeAspect="1"/>
          </p:cNvGraphicFramePr>
          <p:nvPr/>
        </p:nvGraphicFramePr>
        <p:xfrm>
          <a:off x="3532188" y="4030663"/>
          <a:ext cx="1706562" cy="487362"/>
        </p:xfrm>
        <a:graphic>
          <a:graphicData uri="http://schemas.openxmlformats.org/presentationml/2006/ole">
            <p:oleObj spid="_x0000_s31775" name="Equation" r:id="rId4" imgW="710891" imgH="203112" progId="">
              <p:embed/>
            </p:oleObj>
          </a:graphicData>
        </a:graphic>
      </p:graphicFrame>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3"/>
          <p:cNvSpPr>
            <a:spLocks noGrp="1" noChangeArrowheads="1"/>
          </p:cNvSpPr>
          <p:nvPr>
            <p:ph type="title"/>
          </p:nvPr>
        </p:nvSpPr>
        <p:spPr/>
        <p:txBody>
          <a:bodyPr/>
          <a:lstStyle/>
          <a:p>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Parts of Thermodynamic Quantities </a:t>
            </a:r>
          </a:p>
        </p:txBody>
      </p:sp>
      <p:sp>
        <p:nvSpPr>
          <p:cNvPr id="33795" name="Rectangle 2"/>
          <p:cNvSpPr>
            <a:spLocks noGrp="1" noChangeArrowheads="1"/>
          </p:cNvSpPr>
          <p:nvPr>
            <p:ph type="body" idx="1"/>
          </p:nvPr>
        </p:nvSpPr>
        <p:spPr/>
        <p:txBody>
          <a:bodyPr/>
          <a:lstStyle/>
          <a:p>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Number - Gives the magnitude of change</a:t>
            </a:r>
          </a:p>
          <a:p>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Sign - Indicates the direction of flow</a:t>
            </a:r>
          </a:p>
          <a:p>
            <a:pPr lvl="1"/>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Reflects the system’s point of view</a:t>
            </a:r>
          </a:p>
          <a:p>
            <a:pPr lvl="2"/>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In an endothermic system, </a:t>
            </a:r>
            <a:r>
              <a:rPr lang="en-US" altLang="en-US" i="1" dirty="0" smtClean="0">
                <a:latin typeface="Calibri" panose="020F0502020204030204" pitchFamily="34" charset="0"/>
                <a:ea typeface="ＭＳ Ｐゴシック" panose="020B0600070205080204" pitchFamily="34" charset="-128"/>
                <a:cs typeface="Calibri" panose="020F0502020204030204" pitchFamily="34" charset="0"/>
              </a:rPr>
              <a:t>q</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is equal to +</a:t>
            </a:r>
            <a:r>
              <a:rPr lang="en-US" altLang="en-US" i="1" dirty="0" smtClean="0">
                <a:latin typeface="Calibri" panose="020F0502020204030204" pitchFamily="34" charset="0"/>
                <a:ea typeface="ＭＳ Ｐゴシック" panose="020B0600070205080204" pitchFamily="34" charset="-128"/>
                <a:cs typeface="Calibri" panose="020F0502020204030204" pitchFamily="34" charset="0"/>
              </a:rPr>
              <a:t>x</a:t>
            </a:r>
          </a:p>
          <a:p>
            <a:pPr lvl="2"/>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In an exothermic system, </a:t>
            </a:r>
            <a:r>
              <a:rPr lang="en-US" altLang="en-US" i="1" dirty="0" smtClean="0">
                <a:latin typeface="Calibri" panose="020F0502020204030204" pitchFamily="34" charset="0"/>
                <a:ea typeface="ＭＳ Ｐゴシック" panose="020B0600070205080204" pitchFamily="34" charset="-128"/>
                <a:cs typeface="Calibri" panose="020F0502020204030204" pitchFamily="34" charset="0"/>
              </a:rPr>
              <a:t>q</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is equal to –</a:t>
            </a:r>
            <a:r>
              <a:rPr lang="en-US" altLang="en-US" i="1" dirty="0" smtClean="0">
                <a:latin typeface="Calibri" panose="020F0502020204030204" pitchFamily="34" charset="0"/>
                <a:ea typeface="ＭＳ Ｐゴシック" panose="020B0600070205080204" pitchFamily="34" charset="-128"/>
                <a:cs typeface="Calibri" panose="020F0502020204030204" pitchFamily="34" charset="0"/>
              </a:rPr>
              <a:t>x </a:t>
            </a:r>
          </a:p>
          <a:p>
            <a:pPr lvl="2"/>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When a system does work on surroundings, </a:t>
            </a:r>
            <a:r>
              <a:rPr lang="en-US" altLang="en-US" i="1" dirty="0" smtClean="0">
                <a:latin typeface="Calibri" panose="020F0502020204030204" pitchFamily="34" charset="0"/>
                <a:ea typeface="ＭＳ Ｐゴシック" panose="020B0600070205080204" pitchFamily="34" charset="-128"/>
                <a:cs typeface="Calibri" panose="020F0502020204030204" pitchFamily="34" charset="0"/>
              </a:rPr>
              <a:t>w</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is negative</a:t>
            </a:r>
          </a:p>
          <a:p>
            <a:pPr lvl="2"/>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When the surroundings do work on the system, </a:t>
            </a:r>
            <a:r>
              <a:rPr lang="en-US" altLang="en-US" i="1" dirty="0" smtClean="0">
                <a:latin typeface="Calibri" panose="020F0502020204030204" pitchFamily="34" charset="0"/>
                <a:ea typeface="ＭＳ Ｐゴシック" panose="020B0600070205080204" pitchFamily="34" charset="-128"/>
                <a:cs typeface="Calibri" panose="020F0502020204030204" pitchFamily="34" charset="0"/>
              </a:rPr>
              <a:t>w</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is positive</a:t>
            </a:r>
          </a:p>
          <a:p>
            <a:pPr lvl="2"/>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33796"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33797"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CB50B604-1E54-41BA-AFCB-6D668AD9BDDF}" type="slidenum">
              <a:rPr lang="en-US" altLang="en-US" sz="1000">
                <a:solidFill>
                  <a:schemeClr val="tx1"/>
                </a:solidFill>
              </a:rPr>
              <a:pPr>
                <a:spcBef>
                  <a:spcPct val="0"/>
                </a:spcBef>
                <a:buClrTx/>
                <a:buFontTx/>
                <a:buNone/>
              </a:pPr>
              <a:t>18</a:t>
            </a:fld>
            <a:endParaRPr lang="en-US" altLang="en-US" sz="1000">
              <a:solidFill>
                <a:schemeClr val="tx1"/>
              </a:solidFill>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Endothermic and Exothermic Systems and Energy  </a:t>
            </a:r>
          </a:p>
        </p:txBody>
      </p:sp>
      <p:pic>
        <p:nvPicPr>
          <p:cNvPr id="35843" name="Content Placeholder 3" descr="This illustration contains two diagrams. Each diagram depicts a reaction. The system is represented in a rectangular box, and the exterior of the box is labeled surroundings. &#10;The diagram on the left depicts an exothermic reaction. An arrow labeled energy points out of the box. At the bottom of the diagram, the content reads as follows:&#10;ΔE &lt; 0, exothermic&#10;The diagram on the right depicts an endothermic reaction. An arrow labeled energy points into the box. At the bottom of the diagram, the content reads as follows:&#10;ΔE &gt; 0, endothermic&#10;"/>
          <p:cNvPicPr>
            <a:picLocks noGrp="1" noChangeAspect="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333375" y="2667000"/>
            <a:ext cx="8505825" cy="3316288"/>
          </a:xfrm>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hidden="1"/>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mtClean="0">
                <a:latin typeface="Calibri" panose="020F0502020204030204" pitchFamily="34" charset="0"/>
                <a:cs typeface="Calibri" panose="020F0502020204030204" pitchFamily="34" charset="0"/>
              </a:rPr>
              <a:t>Table of Contents </a:t>
            </a:r>
          </a:p>
        </p:txBody>
      </p:sp>
      <p:sp>
        <p:nvSpPr>
          <p:cNvPr id="10243" name="Content Placeholder 4"/>
          <p:cNvSpPr>
            <a:spLocks noGrp="1"/>
          </p:cNvSpPr>
          <p:nvPr>
            <p:ph idx="1"/>
          </p:nvPr>
        </p:nvSpPr>
        <p:spPr/>
        <p:txBody>
          <a:bodyPr/>
          <a:lstStyle/>
          <a:p>
            <a:r>
              <a:rPr lang="en-GB" altLang="en-US" dirty="0" smtClean="0">
                <a:latin typeface="Calibri" panose="020F0502020204030204" pitchFamily="34" charset="0"/>
                <a:cs typeface="Calibri" panose="020F0502020204030204" pitchFamily="34" charset="0"/>
              </a:rPr>
              <a:t>(6.1)	 The nature of energy</a:t>
            </a:r>
          </a:p>
          <a:p>
            <a:r>
              <a:rPr lang="en-GB" altLang="en-US" dirty="0" smtClean="0">
                <a:latin typeface="Calibri" panose="020F0502020204030204" pitchFamily="34" charset="0"/>
                <a:cs typeface="Calibri" panose="020F0502020204030204" pitchFamily="34" charset="0"/>
              </a:rPr>
              <a:t>(6.2)	 Enthalpy and calorimetry</a:t>
            </a:r>
          </a:p>
          <a:p>
            <a:r>
              <a:rPr lang="en-GB" altLang="en-US" dirty="0" smtClean="0">
                <a:latin typeface="Calibri" panose="020F0502020204030204" pitchFamily="34" charset="0"/>
                <a:cs typeface="Calibri" panose="020F0502020204030204" pitchFamily="34" charset="0"/>
              </a:rPr>
              <a:t>(6.3)	 Hess’s law</a:t>
            </a:r>
          </a:p>
          <a:p>
            <a:r>
              <a:rPr lang="en-GB" altLang="en-US" dirty="0" smtClean="0">
                <a:latin typeface="Calibri" panose="020F0502020204030204" pitchFamily="34" charset="0"/>
                <a:cs typeface="Calibri" panose="020F0502020204030204" pitchFamily="34" charset="0"/>
              </a:rPr>
              <a:t>(6.4)	 Standard enthalpies of </a:t>
            </a:r>
            <a:r>
              <a:rPr lang="en-GB" altLang="en-US" dirty="0" smtClean="0">
                <a:latin typeface="Calibri" panose="020F0502020204030204" pitchFamily="34" charset="0"/>
                <a:cs typeface="Calibri" panose="020F0502020204030204" pitchFamily="34" charset="0"/>
              </a:rPr>
              <a:t>formation</a:t>
            </a:r>
            <a:endParaRPr lang="en-GB" altLang="en-US" dirty="0" smtClean="0">
              <a:latin typeface="Calibri" panose="020F0502020204030204" pitchFamily="34" charset="0"/>
              <a:cs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Interactive Example 6.1 - Internal Energy</a:t>
            </a:r>
          </a:p>
        </p:txBody>
      </p:sp>
      <p:sp>
        <p:nvSpPr>
          <p:cNvPr id="36867" name="Content Placeholder 2"/>
          <p:cNvSpPr>
            <a:spLocks noGrp="1"/>
          </p:cNvSpPr>
          <p:nvPr>
            <p:ph idx="1"/>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Calculate </a:t>
            </a:r>
            <a:r>
              <a:rPr lang="el-GR" altLang="en-US" smtClean="0">
                <a:latin typeface="Calibri" panose="020F0502020204030204" pitchFamily="34" charset="0"/>
                <a:ea typeface="ＭＳ Ｐゴシック" panose="020B0600070205080204" pitchFamily="34" charset="-128"/>
                <a:cs typeface="Calibri" panose="020F0502020204030204" pitchFamily="34" charset="0"/>
              </a:rPr>
              <a:t>Δ</a:t>
            </a:r>
            <a:r>
              <a:rPr lang="en-IN" altLang="en-US" i="1" smtClean="0">
                <a:latin typeface="Calibri" panose="020F0502020204030204" pitchFamily="34" charset="0"/>
                <a:ea typeface="ＭＳ Ｐゴシック" panose="020B0600070205080204" pitchFamily="34" charset="-128"/>
                <a:cs typeface="Calibri" panose="020F0502020204030204" pitchFamily="34" charset="0"/>
              </a:rPr>
              <a:t>E </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for a system undergoing an endothermic process in which 15.6 kJ of heat flows and where 1.4 kJ of work is done on the system</a:t>
            </a:r>
          </a:p>
          <a:p>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Interactive Example 6.1 - Solution</a:t>
            </a:r>
            <a:endParaRPr lang="en-GB" altLang="en-US" sz="200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3" name="Content Placeholder 2"/>
          <p:cNvSpPr>
            <a:spLocks noGrp="1"/>
          </p:cNvSpPr>
          <p:nvPr>
            <p:ph idx="1"/>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We use the following equation:</a:t>
            </a:r>
          </a:p>
          <a:p>
            <a:endParaRPr lang="en-GB" altLang="en-US" dirty="0" smtClean="0">
              <a:latin typeface="Calibri" panose="020F0502020204030204" pitchFamily="34" charset="0"/>
              <a:ea typeface="ＭＳ Ｐゴシック" panose="020B0600070205080204" pitchFamily="34" charset="-128"/>
              <a:cs typeface="Calibri" panose="020F0502020204030204" pitchFamily="34" charset="0"/>
            </a:endParaRPr>
          </a:p>
          <a:p>
            <a:endParaRPr lang="en-GB" altLang="en-US" sz="1200" dirty="0" smtClean="0">
              <a:latin typeface="Calibri" panose="020F0502020204030204" pitchFamily="34" charset="0"/>
              <a:ea typeface="ＭＳ Ｐゴシック" panose="020B0600070205080204" pitchFamily="34" charset="-128"/>
              <a:cs typeface="Calibri" panose="020F0502020204030204" pitchFamily="34" charset="0"/>
            </a:endParaRPr>
          </a:p>
          <a:p>
            <a:pPr lvl="1"/>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q </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+ 15.6 kJ, since the process is endothermic</a:t>
            </a:r>
          </a:p>
          <a:p>
            <a:pPr lvl="1"/>
            <a:r>
              <a:rPr lang="en-GB" altLang="en-US" i="1" dirty="0" smtClean="0">
                <a:latin typeface="Calibri" panose="020F0502020204030204" pitchFamily="34" charset="0"/>
                <a:ea typeface="ＭＳ Ｐゴシック" panose="020B0600070205080204" pitchFamily="34" charset="-128"/>
                <a:cs typeface="Calibri" panose="020F0502020204030204" pitchFamily="34" charset="0"/>
              </a:rPr>
              <a:t>w =</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+ 1.4 kJ, since work is done on the system</a:t>
            </a:r>
          </a:p>
          <a:p>
            <a:pPr lvl="1"/>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1"/>
            <a:endParaRPr lang="en-IN" altLang="en-US" sz="1800" dirty="0" smtClean="0">
              <a:latin typeface="Calibri" panose="020F0502020204030204" pitchFamily="34" charset="0"/>
              <a:ea typeface="ＭＳ Ｐゴシック" panose="020B0600070205080204" pitchFamily="34" charset="-128"/>
              <a:cs typeface="Calibri" panose="020F0502020204030204" pitchFamily="34" charset="0"/>
            </a:endParaRP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Thus, the system has gained 17.0 kJ of energy</a:t>
            </a:r>
            <a:endParaRPr lang="en-GB"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1"/>
            <a:endParaRPr lang="en-GB"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graphicFrame>
        <p:nvGraphicFramePr>
          <p:cNvPr id="4" name="Object 3"/>
          <p:cNvGraphicFramePr>
            <a:graphicFrameLocks noChangeAspect="1"/>
          </p:cNvGraphicFramePr>
          <p:nvPr/>
        </p:nvGraphicFramePr>
        <p:xfrm>
          <a:off x="3435350" y="2838450"/>
          <a:ext cx="1758950" cy="501650"/>
        </p:xfrm>
        <a:graphic>
          <a:graphicData uri="http://schemas.openxmlformats.org/presentationml/2006/ole">
            <p:oleObj spid="_x0000_s37934" name="Equation" r:id="rId3" imgW="710891" imgH="203112" progId="">
              <p:embed/>
            </p:oleObj>
          </a:graphicData>
        </a:graphic>
      </p:graphicFrame>
      <p:graphicFrame>
        <p:nvGraphicFramePr>
          <p:cNvPr id="5" name="Object 4"/>
          <p:cNvGraphicFramePr>
            <a:graphicFrameLocks noChangeAspect="1"/>
          </p:cNvGraphicFramePr>
          <p:nvPr/>
        </p:nvGraphicFramePr>
        <p:xfrm>
          <a:off x="2211388" y="4773613"/>
          <a:ext cx="4525962" cy="406400"/>
        </p:xfrm>
        <a:graphic>
          <a:graphicData uri="http://schemas.openxmlformats.org/presentationml/2006/ole">
            <p:oleObj spid="_x0000_s37935" name="Equation" r:id="rId4" imgW="1981200" imgH="177800" progId="">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3"/>
          <p:cNvSpPr>
            <a:spLocks noGrp="1" noChangeArrowheads="1"/>
          </p:cNvSpPr>
          <p:nvPr>
            <p:ph type="title"/>
          </p:nvPr>
        </p:nvSpPr>
        <p:spPr/>
        <p:txBody>
          <a:bodyPr/>
          <a:lstStyle/>
          <a:p>
            <a:r>
              <a:rPr lang="en-US" altLang="en-US" smtClean="0">
                <a:latin typeface="Calibri" panose="020F0502020204030204" pitchFamily="34" charset="0"/>
                <a:ea typeface="ＭＳ Ｐゴシック" panose="020B0600070205080204" pitchFamily="34" charset="-128"/>
                <a:cs typeface="Calibri" panose="020F0502020204030204" pitchFamily="34" charset="0"/>
              </a:rPr>
              <a:t>Work </a:t>
            </a:r>
          </a:p>
        </p:txBody>
      </p:sp>
      <p:sp>
        <p:nvSpPr>
          <p:cNvPr id="38915" name="Rectangle 2"/>
          <p:cNvSpPr>
            <a:spLocks noGrp="1" noChangeArrowheads="1"/>
          </p:cNvSpPr>
          <p:nvPr>
            <p:ph type="body" idx="1"/>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Types of work associated with a chemical process </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Work done by a gas through expansion </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Work done to a gas through compression </a:t>
            </a:r>
          </a:p>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Example - Motion of a car </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In an automobile engine, heat from the combustion of gasoline expands the gases in the cylinder to push back the piston, and this results in the motion of the car</a:t>
            </a:r>
          </a:p>
        </p:txBody>
      </p:sp>
      <p:sp>
        <p:nvSpPr>
          <p:cNvPr id="38916"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0FD72B21-82B5-4FB0-A5A8-F885D58CD6D7}" type="slidenum">
              <a:rPr lang="en-US" altLang="en-US" sz="1000">
                <a:solidFill>
                  <a:schemeClr val="tx1"/>
                </a:solidFill>
              </a:rPr>
              <a:pPr>
                <a:spcBef>
                  <a:spcPct val="0"/>
                </a:spcBef>
                <a:buClrTx/>
                <a:buFontTx/>
                <a:buNone/>
              </a:pPr>
              <a:t>22</a:t>
            </a:fld>
            <a:endParaRPr lang="en-US" altLang="en-US" sz="1000">
              <a:solidFill>
                <a:schemeClr val="tx1"/>
              </a:solidFill>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3"/>
          <p:cNvSpPr>
            <a:spLocks noGrp="1" noChangeArrowheads="1"/>
          </p:cNvSpPr>
          <p:nvPr>
            <p:ph type="title"/>
          </p:nvPr>
        </p:nvSpPr>
        <p:spPr/>
        <p:txBody>
          <a:bodyPr/>
          <a:lstStyle/>
          <a:p>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Deriving the Equation for Work </a:t>
            </a:r>
          </a:p>
        </p:txBody>
      </p:sp>
      <p:sp>
        <p:nvSpPr>
          <p:cNvPr id="40963" name="Rectangle 2"/>
          <p:cNvSpPr>
            <a:spLocks noGrp="1" noChangeArrowheads="1"/>
          </p:cNvSpPr>
          <p:nvPr>
            <p:ph type="body" idx="1"/>
          </p:nvPr>
        </p:nvSpPr>
        <p:spPr>
          <a:xfrm>
            <a:off x="114300" y="2133600"/>
            <a:ext cx="5600700" cy="4572000"/>
          </a:xfrm>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Consider a gas confined to a cylindrical container with a movable piston</a:t>
            </a:r>
          </a:p>
          <a:p>
            <a:pPr lvl="1"/>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F</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is the force acting on the piston of area </a:t>
            </a:r>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A</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Pressure is defined as force per unit area</a:t>
            </a:r>
          </a:p>
          <a:p>
            <a:pPr lvl="1"/>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1"/>
            <a:endParaRPr lang="en-IN" altLang="en-US" sz="1600" dirty="0" smtClean="0">
              <a:latin typeface="Calibri" panose="020F0502020204030204" pitchFamily="34" charset="0"/>
              <a:ea typeface="ＭＳ Ｐゴシック" panose="020B0600070205080204" pitchFamily="34" charset="-128"/>
              <a:cs typeface="Calibri" panose="020F0502020204030204" pitchFamily="34" charset="0"/>
            </a:endParaRPr>
          </a:p>
          <a:p>
            <a:pPr lvl="1"/>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1"/>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1"/>
            <a:endParaRPr lang="el-GR"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40964"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172FDA5D-0340-46C9-9117-C2096391A113}" type="slidenum">
              <a:rPr lang="en-US" altLang="en-US" sz="1000">
                <a:solidFill>
                  <a:schemeClr val="tx1"/>
                </a:solidFill>
              </a:rPr>
              <a:pPr>
                <a:spcBef>
                  <a:spcPct val="0"/>
                </a:spcBef>
                <a:buClrTx/>
                <a:buFontTx/>
                <a:buNone/>
              </a:pPr>
              <a:t>23</a:t>
            </a:fld>
            <a:endParaRPr lang="en-US" altLang="en-US" sz="1000">
              <a:solidFill>
                <a:schemeClr val="tx1"/>
              </a:solidFill>
            </a:endParaRPr>
          </a:p>
        </p:txBody>
      </p:sp>
      <p:graphicFrame>
        <p:nvGraphicFramePr>
          <p:cNvPr id="40967" name="Object 1"/>
          <p:cNvGraphicFramePr>
            <a:graphicFrameLocks noChangeAspect="1"/>
          </p:cNvGraphicFramePr>
          <p:nvPr>
            <p:extLst>
              <p:ext uri="{D42A27DB-BD31-4B8C-83A1-F6EECF244321}">
                <p14:modId xmlns:p14="http://schemas.microsoft.com/office/powerpoint/2010/main" xmlns="" val="511093932"/>
              </p:ext>
            </p:extLst>
          </p:nvPr>
        </p:nvGraphicFramePr>
        <p:xfrm>
          <a:off x="2463800" y="5477142"/>
          <a:ext cx="1016000" cy="900113"/>
        </p:xfrm>
        <a:graphic>
          <a:graphicData uri="http://schemas.openxmlformats.org/presentationml/2006/ole">
            <p:oleObj spid="_x0000_s40992" name="Equation" r:id="rId4" imgW="444307" imgH="393529" progId="">
              <p:embed/>
            </p:oleObj>
          </a:graphicData>
        </a:graphic>
      </p:graphicFrame>
      <p:pic>
        <p:nvPicPr>
          <p:cNvPr id="40968" name="Picture 4" descr="This illustration contains two images of a piston inside a cylinder. The image on the left is labeled (a) initial state. Here, the piston has been pushed into the cylinder. The piston has moved a distance Δh against a pressure P and does work on the surroundings. The image on the right is labeled (b) final state. Here, the piston has been pushed upward. The change in volume is the product of area of the piston and the distance moved by the piston from its initial state."/>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5720443" y="2407444"/>
            <a:ext cx="3290888" cy="3808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3"/>
          <p:cNvSpPr>
            <a:spLocks noGrp="1" noChangeArrowheads="1"/>
          </p:cNvSpPr>
          <p:nvPr>
            <p:ph type="title"/>
          </p:nvPr>
        </p:nvSpPr>
        <p:spPr/>
        <p:txBody>
          <a:bodyPr/>
          <a:lstStyle/>
          <a:p>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Deriving the Equation for Work </a:t>
            </a:r>
            <a:r>
              <a:rPr lang="en-US"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 1)</a:t>
            </a:r>
          </a:p>
        </p:txBody>
      </p:sp>
      <p:sp>
        <p:nvSpPr>
          <p:cNvPr id="43011" name="Rectangle 2"/>
          <p:cNvSpPr>
            <a:spLocks noGrp="1" noChangeArrowheads="1"/>
          </p:cNvSpPr>
          <p:nvPr>
            <p:ph type="body" idx="1"/>
          </p:nvPr>
        </p:nvSpPr>
        <p:spPr/>
        <p:txBody>
          <a:bodyPr/>
          <a:lstStyle/>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Consider that the piston moves a distance of </a:t>
            </a:r>
            <a:r>
              <a:rPr lang="el-GR" altLang="en-US" dirty="0" smtClean="0">
                <a:latin typeface="Calibri" panose="020F0502020204030204" pitchFamily="34" charset="0"/>
                <a:ea typeface="ＭＳ Ｐゴシック" panose="020B0600070205080204" pitchFamily="34" charset="-128"/>
                <a:cs typeface="Calibri" panose="020F0502020204030204" pitchFamily="34" charset="0"/>
              </a:rPr>
              <a:t>Δ</a:t>
            </a:r>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h</a:t>
            </a:r>
          </a:p>
          <a:p>
            <a:pPr lvl="1"/>
            <a:endParaRPr lang="en-IN" altLang="en-US" i="1" dirty="0" smtClean="0">
              <a:latin typeface="Calibri" panose="020F0502020204030204" pitchFamily="34" charset="0"/>
              <a:ea typeface="ＭＳ Ｐゴシック" panose="020B0600070205080204" pitchFamily="34" charset="-128"/>
              <a:cs typeface="Calibri" panose="020F0502020204030204" pitchFamily="34" charset="0"/>
            </a:endParaRPr>
          </a:p>
          <a:p>
            <a:pPr lvl="1"/>
            <a:endParaRPr lang="en-IN" altLang="en-US" i="1" dirty="0" smtClean="0">
              <a:latin typeface="Calibri" panose="020F0502020204030204" pitchFamily="34" charset="0"/>
              <a:ea typeface="ＭＳ Ｐゴシック" panose="020B0600070205080204" pitchFamily="34" charset="-128"/>
              <a:cs typeface="Calibri" panose="020F0502020204030204" pitchFamily="34" charset="0"/>
            </a:endParaRPr>
          </a:p>
          <a:p>
            <a:pPr lvl="1"/>
            <a:endParaRPr lang="en-IN" altLang="en-US" i="1" dirty="0" smtClean="0">
              <a:latin typeface="Calibri" panose="020F0502020204030204" pitchFamily="34" charset="0"/>
              <a:ea typeface="ＭＳ Ｐゴシック" panose="020B0600070205080204" pitchFamily="34" charset="-128"/>
              <a:cs typeface="Calibri" panose="020F0502020204030204" pitchFamily="34" charset="0"/>
            </a:endParaRPr>
          </a:p>
          <a:p>
            <a:pPr lvl="1"/>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Volume </a:t>
            </a:r>
            <a:r>
              <a:rPr lang="en-US" altLang="en-US" dirty="0">
                <a:latin typeface="Calibri" panose="020F0502020204030204" pitchFamily="34" charset="0"/>
                <a:ea typeface="ＭＳ Ｐゴシック" panose="020B0600070205080204" pitchFamily="34" charset="-128"/>
                <a:cs typeface="Calibri" panose="020F0502020204030204" pitchFamily="34" charset="0"/>
              </a:rPr>
              <a:t>of </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the </a:t>
            </a:r>
            <a:r>
              <a:rPr lang="en-US" altLang="en-US" dirty="0">
                <a:latin typeface="Calibri" panose="020F0502020204030204" pitchFamily="34" charset="0"/>
                <a:ea typeface="ＭＳ Ｐゴシック" panose="020B0600070205080204" pitchFamily="34" charset="-128"/>
                <a:cs typeface="Calibri" panose="020F0502020204030204" pitchFamily="34" charset="0"/>
              </a:rPr>
              <a:t>cylinder equals the area of the piston times the height of the cylinder</a:t>
            </a:r>
          </a:p>
          <a:p>
            <a:pPr lvl="2"/>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Change </a:t>
            </a:r>
            <a:r>
              <a:rPr lang="en-US" altLang="en-US" dirty="0">
                <a:latin typeface="Calibri" panose="020F0502020204030204" pitchFamily="34" charset="0"/>
                <a:ea typeface="ＭＳ Ｐゴシック" panose="020B0600070205080204" pitchFamily="34" charset="-128"/>
                <a:cs typeface="Calibri" panose="020F0502020204030204" pitchFamily="34" charset="0"/>
              </a:rPr>
              <a:t>in volume </a:t>
            </a:r>
            <a:r>
              <a:rPr lang="el-GR" altLang="en-US" dirty="0" smtClean="0">
                <a:latin typeface="Calibri" panose="020F0502020204030204" pitchFamily="34" charset="0"/>
                <a:ea typeface="ＭＳ Ｐゴシック" panose="020B0600070205080204" pitchFamily="34" charset="-128"/>
                <a:cs typeface="Calibri" panose="020F0502020204030204" pitchFamily="34" charset="0"/>
              </a:rPr>
              <a:t>Δ</a:t>
            </a:r>
            <a:r>
              <a:rPr lang="en-US" altLang="en-US" i="1" dirty="0" smtClean="0">
                <a:latin typeface="Calibri" panose="020F0502020204030204" pitchFamily="34" charset="0"/>
                <a:ea typeface="ＭＳ Ｐゴシック" panose="020B0600070205080204" pitchFamily="34" charset="-128"/>
                <a:cs typeface="Calibri" panose="020F0502020204030204" pitchFamily="34" charset="0"/>
              </a:rPr>
              <a:t>V</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a:t>
            </a:r>
            <a:r>
              <a:rPr lang="en-US" altLang="en-US" dirty="0">
                <a:latin typeface="Calibri" panose="020F0502020204030204" pitchFamily="34" charset="0"/>
                <a:ea typeface="ＭＳ Ｐゴシック" panose="020B0600070205080204" pitchFamily="34" charset="-128"/>
                <a:cs typeface="Calibri" panose="020F0502020204030204" pitchFamily="34" charset="0"/>
              </a:rPr>
              <a:t>resulting from the piston moving a distance </a:t>
            </a:r>
            <a:r>
              <a:rPr lang="el-GR" altLang="en-US" dirty="0" smtClean="0">
                <a:latin typeface="Calibri" panose="020F0502020204030204" pitchFamily="34" charset="0"/>
                <a:ea typeface="ＭＳ Ｐゴシック" panose="020B0600070205080204" pitchFamily="34" charset="-128"/>
                <a:cs typeface="Calibri" panose="020F0502020204030204" pitchFamily="34" charset="0"/>
              </a:rPr>
              <a:t>Δ</a:t>
            </a:r>
            <a:r>
              <a:rPr lang="en-US" altLang="en-US" i="1" dirty="0" smtClean="0">
                <a:latin typeface="Calibri" panose="020F0502020204030204" pitchFamily="34" charset="0"/>
                <a:ea typeface="ＭＳ Ｐゴシック" panose="020B0600070205080204" pitchFamily="34" charset="-128"/>
                <a:cs typeface="Calibri" panose="020F0502020204030204" pitchFamily="34" charset="0"/>
              </a:rPr>
              <a:t>h</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a:t>
            </a:r>
            <a:r>
              <a:rPr lang="en-US" altLang="en-US" dirty="0">
                <a:latin typeface="Calibri" panose="020F0502020204030204" pitchFamily="34" charset="0"/>
                <a:ea typeface="ＭＳ Ｐゴシック" panose="020B0600070205080204" pitchFamily="34" charset="-128"/>
                <a:cs typeface="Calibri" panose="020F0502020204030204" pitchFamily="34" charset="0"/>
              </a:rPr>
              <a:t>is</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a:t>
            </a:r>
          </a:p>
          <a:p>
            <a:pPr lvl="1"/>
            <a:endParaRPr lang="el-GR"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43012"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6650CAB8-80B3-4606-B9D7-78E97E8EC634}" type="slidenum">
              <a:rPr lang="en-US" altLang="en-US" sz="1000">
                <a:solidFill>
                  <a:schemeClr val="tx1"/>
                </a:solidFill>
              </a:rPr>
              <a:pPr>
                <a:spcBef>
                  <a:spcPct val="0"/>
                </a:spcBef>
                <a:buClrTx/>
                <a:buFontTx/>
                <a:buNone/>
              </a:pPr>
              <a:t>24</a:t>
            </a:fld>
            <a:endParaRPr lang="en-US" altLang="en-US" sz="1000">
              <a:solidFill>
                <a:schemeClr val="tx1"/>
              </a:solidFill>
            </a:endParaRPr>
          </a:p>
        </p:txBody>
      </p:sp>
      <p:graphicFrame>
        <p:nvGraphicFramePr>
          <p:cNvPr id="43015" name="Object 8"/>
          <p:cNvGraphicFramePr>
            <a:graphicFrameLocks noChangeAspect="1"/>
          </p:cNvGraphicFramePr>
          <p:nvPr/>
        </p:nvGraphicFramePr>
        <p:xfrm>
          <a:off x="1887538" y="2895600"/>
          <a:ext cx="4829175" cy="385763"/>
        </p:xfrm>
        <a:graphic>
          <a:graphicData uri="http://schemas.openxmlformats.org/presentationml/2006/ole">
            <p:oleObj spid="_x0000_s43093" name="Equation" r:id="rId4" imgW="2221536" imgH="177723" progId="">
              <p:embed/>
            </p:oleObj>
          </a:graphicData>
        </a:graphic>
      </p:graphicFrame>
      <p:graphicFrame>
        <p:nvGraphicFramePr>
          <p:cNvPr id="43016" name="Object 2"/>
          <p:cNvGraphicFramePr>
            <a:graphicFrameLocks noChangeAspect="1"/>
          </p:cNvGraphicFramePr>
          <p:nvPr/>
        </p:nvGraphicFramePr>
        <p:xfrm>
          <a:off x="2259013" y="3556000"/>
          <a:ext cx="4333875" cy="385763"/>
        </p:xfrm>
        <a:graphic>
          <a:graphicData uri="http://schemas.openxmlformats.org/presentationml/2006/ole">
            <p:oleObj spid="_x0000_s43094" name="Equation" r:id="rId5" imgW="1993035" imgH="177723" progId="">
              <p:embed/>
            </p:oleObj>
          </a:graphicData>
        </a:graphic>
      </p:graphicFrame>
      <p:graphicFrame>
        <p:nvGraphicFramePr>
          <p:cNvPr id="43017" name="Object 4"/>
          <p:cNvGraphicFramePr>
            <a:graphicFrameLocks noChangeAspect="1"/>
          </p:cNvGraphicFramePr>
          <p:nvPr>
            <p:extLst>
              <p:ext uri="{D42A27DB-BD31-4B8C-83A1-F6EECF244321}">
                <p14:modId xmlns:p14="http://schemas.microsoft.com/office/powerpoint/2010/main" xmlns="" val="466369754"/>
              </p:ext>
            </p:extLst>
          </p:nvPr>
        </p:nvGraphicFramePr>
        <p:xfrm>
          <a:off x="2033588" y="5976914"/>
          <a:ext cx="6081712" cy="374650"/>
        </p:xfrm>
        <a:graphic>
          <a:graphicData uri="http://schemas.openxmlformats.org/presentationml/2006/ole">
            <p:oleObj spid="_x0000_s43095" name="Equation" r:id="rId6" imgW="2882900" imgH="177800" progId="">
              <p:embed/>
            </p:oleObj>
          </a:graphicData>
        </a:graphic>
      </p:graphicFrame>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3"/>
          <p:cNvSpPr>
            <a:spLocks noGrp="1" noChangeArrowheads="1"/>
          </p:cNvSpPr>
          <p:nvPr>
            <p:ph type="title"/>
          </p:nvPr>
        </p:nvSpPr>
        <p:spPr/>
        <p:txBody>
          <a:bodyPr/>
          <a:lstStyle/>
          <a:p>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Deriving the Equation for Work </a:t>
            </a:r>
            <a:r>
              <a:rPr lang="en-US"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 2)</a:t>
            </a:r>
          </a:p>
        </p:txBody>
      </p:sp>
      <p:sp>
        <p:nvSpPr>
          <p:cNvPr id="45059" name="Rectangle 2"/>
          <p:cNvSpPr>
            <a:spLocks noGrp="1" noChangeArrowheads="1"/>
          </p:cNvSpPr>
          <p:nvPr>
            <p:ph type="body" idx="1"/>
          </p:nvPr>
        </p:nvSpPr>
        <p:spPr/>
        <p:txBody>
          <a:bodyPr/>
          <a:lstStyle/>
          <a:p>
            <a:pPr lvl="1">
              <a:spcBef>
                <a:spcPts val="600"/>
              </a:spcBef>
            </a:pP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Substitute the expression derived for </a:t>
            </a:r>
            <a:r>
              <a:rPr lang="el-GR" altLang="en-US" dirty="0" smtClean="0">
                <a:latin typeface="Calibri" panose="020F0502020204030204" pitchFamily="34" charset="0"/>
                <a:ea typeface="ＭＳ Ｐゴシック" panose="020B0600070205080204" pitchFamily="34" charset="-128"/>
                <a:cs typeface="Calibri" panose="020F0502020204030204" pitchFamily="34" charset="0"/>
              </a:rPr>
              <a:t>Δ</a:t>
            </a:r>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V</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into the expression for work</a:t>
            </a:r>
          </a:p>
          <a:p>
            <a:pPr lvl="1">
              <a:spcBef>
                <a:spcPts val="600"/>
              </a:spcBef>
            </a:pPr>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1">
              <a:spcBef>
                <a:spcPts val="600"/>
              </a:spcBef>
            </a:pPr>
            <a:endParaRPr lang="en-IN" altLang="en-US" sz="1400" dirty="0" smtClean="0">
              <a:latin typeface="Calibri" panose="020F0502020204030204" pitchFamily="34" charset="0"/>
              <a:ea typeface="ＭＳ Ｐゴシック" panose="020B0600070205080204" pitchFamily="34" charset="-128"/>
              <a:cs typeface="Calibri" panose="020F0502020204030204" pitchFamily="34" charset="0"/>
            </a:endParaRPr>
          </a:p>
          <a:p>
            <a:pPr>
              <a:spcBef>
                <a:spcPts val="600"/>
              </a:spcBef>
            </a:pP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Since the system is doing work on the surroundings, the sign of work should be negative </a:t>
            </a:r>
          </a:p>
          <a:p>
            <a:pPr lvl="1">
              <a:spcBef>
                <a:spcPts val="600"/>
              </a:spcBef>
            </a:pP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Δ</a:t>
            </a:r>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V</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is a positive quantity since volume is increasing</a:t>
            </a:r>
          </a:p>
          <a:p>
            <a:pPr lvl="1">
              <a:spcBef>
                <a:spcPts val="600"/>
              </a:spcBef>
            </a:pP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Therefore,  </a:t>
            </a:r>
            <a:endParaRPr lang="el-GR"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45060"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BAE95B3D-29B8-4A73-9BFF-FF7E174EAFE0}" type="slidenum">
              <a:rPr lang="en-US" altLang="en-US" sz="1000">
                <a:solidFill>
                  <a:schemeClr val="tx1"/>
                </a:solidFill>
              </a:rPr>
              <a:pPr>
                <a:spcBef>
                  <a:spcPct val="0"/>
                </a:spcBef>
                <a:buClrTx/>
                <a:buFontTx/>
                <a:buNone/>
              </a:pPr>
              <a:t>25</a:t>
            </a:fld>
            <a:endParaRPr lang="en-US" altLang="en-US" sz="1000">
              <a:solidFill>
                <a:schemeClr val="tx1"/>
              </a:solidFill>
            </a:endParaRPr>
          </a:p>
        </p:txBody>
      </p:sp>
      <p:graphicFrame>
        <p:nvGraphicFramePr>
          <p:cNvPr id="45063" name="Object 1"/>
          <p:cNvGraphicFramePr>
            <a:graphicFrameLocks noChangeAspect="1"/>
          </p:cNvGraphicFramePr>
          <p:nvPr>
            <p:extLst>
              <p:ext uri="{D42A27DB-BD31-4B8C-83A1-F6EECF244321}">
                <p14:modId xmlns:p14="http://schemas.microsoft.com/office/powerpoint/2010/main" xmlns="" val="533637839"/>
              </p:ext>
            </p:extLst>
          </p:nvPr>
        </p:nvGraphicFramePr>
        <p:xfrm>
          <a:off x="2690813" y="3292555"/>
          <a:ext cx="3532187" cy="387350"/>
        </p:xfrm>
        <a:graphic>
          <a:graphicData uri="http://schemas.openxmlformats.org/presentationml/2006/ole">
            <p:oleObj spid="_x0000_s45111" name="Equation" r:id="rId4" imgW="1624895" imgH="177723" progId="">
              <p:embed/>
            </p:oleObj>
          </a:graphicData>
        </a:graphic>
      </p:graphicFrame>
      <p:graphicFrame>
        <p:nvGraphicFramePr>
          <p:cNvPr id="45064" name="Object 3"/>
          <p:cNvGraphicFramePr>
            <a:graphicFrameLocks noChangeAspect="1"/>
          </p:cNvGraphicFramePr>
          <p:nvPr>
            <p:extLst>
              <p:ext uri="{D42A27DB-BD31-4B8C-83A1-F6EECF244321}">
                <p14:modId xmlns:p14="http://schemas.microsoft.com/office/powerpoint/2010/main" xmlns="" val="444562548"/>
              </p:ext>
            </p:extLst>
          </p:nvPr>
        </p:nvGraphicFramePr>
        <p:xfrm>
          <a:off x="3603987" y="5851635"/>
          <a:ext cx="1694727" cy="430479"/>
        </p:xfrm>
        <a:graphic>
          <a:graphicData uri="http://schemas.openxmlformats.org/presentationml/2006/ole">
            <p:oleObj spid="_x0000_s45112" name="Equation" r:id="rId5" imgW="698197" imgH="177723" progId="">
              <p:embed/>
            </p:oleObj>
          </a:graphicData>
        </a:graphic>
      </p:graphicFrame>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3"/>
          <p:cNvSpPr>
            <a:spLocks noGrp="1" noChangeArrowheads="1"/>
          </p:cNvSpPr>
          <p:nvPr>
            <p:ph type="title"/>
          </p:nvPr>
        </p:nvSpPr>
        <p:spPr/>
        <p:txBody>
          <a:bodyPr/>
          <a:lstStyle/>
          <a:p>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Deriving the Equation for Work </a:t>
            </a:r>
            <a:r>
              <a:rPr lang="en-US"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 3)</a:t>
            </a:r>
          </a:p>
        </p:txBody>
      </p:sp>
      <p:sp>
        <p:nvSpPr>
          <p:cNvPr id="45059" name="Rectangle 2"/>
          <p:cNvSpPr>
            <a:spLocks noGrp="1" noChangeArrowheads="1"/>
          </p:cNvSpPr>
          <p:nvPr>
            <p:ph type="body" idx="1"/>
          </p:nvPr>
        </p:nvSpPr>
        <p:spPr/>
        <p:txBody>
          <a:bodyPr/>
          <a:lstStyle/>
          <a:p>
            <a:r>
              <a:rPr lang="en-US" dirty="0" smtClean="0"/>
              <a:t>For </a:t>
            </a:r>
            <a:r>
              <a:rPr lang="en-US" dirty="0"/>
              <a:t>a gas expanding against an external pressure </a:t>
            </a:r>
            <a:r>
              <a:rPr lang="en-US" i="1" dirty="0"/>
              <a:t>P</a:t>
            </a:r>
            <a:r>
              <a:rPr lang="en-US" dirty="0"/>
              <a:t>, </a:t>
            </a:r>
            <a:r>
              <a:rPr lang="en-US" i="1" dirty="0"/>
              <a:t>w </a:t>
            </a:r>
            <a:r>
              <a:rPr lang="en-US" dirty="0"/>
              <a:t>is a negative </a:t>
            </a:r>
            <a:r>
              <a:rPr lang="en-US" dirty="0" smtClean="0"/>
              <a:t>quantity as required</a:t>
            </a:r>
          </a:p>
          <a:p>
            <a:pPr lvl="1"/>
            <a:r>
              <a:rPr lang="en-US" dirty="0" smtClean="0"/>
              <a:t>Work </a:t>
            </a:r>
            <a:r>
              <a:rPr lang="en-US" dirty="0"/>
              <a:t>flows out of the </a:t>
            </a:r>
            <a:r>
              <a:rPr lang="en-US" dirty="0" smtClean="0"/>
              <a:t>system</a:t>
            </a:r>
          </a:p>
          <a:p>
            <a:r>
              <a:rPr lang="en-US" dirty="0" smtClean="0"/>
              <a:t>When </a:t>
            </a:r>
            <a:r>
              <a:rPr lang="en-US" dirty="0"/>
              <a:t>a gas is compressed</a:t>
            </a:r>
            <a:r>
              <a:rPr lang="en-US" i="1" dirty="0"/>
              <a:t>, </a:t>
            </a:r>
            <a:r>
              <a:rPr lang="el-GR" dirty="0" smtClean="0"/>
              <a:t>Δ</a:t>
            </a:r>
            <a:r>
              <a:rPr lang="en-US" i="1" dirty="0" smtClean="0"/>
              <a:t>V </a:t>
            </a:r>
            <a:r>
              <a:rPr lang="en-US" dirty="0"/>
              <a:t>is </a:t>
            </a:r>
            <a:r>
              <a:rPr lang="en-US" dirty="0" smtClean="0"/>
              <a:t>a negative </a:t>
            </a:r>
            <a:r>
              <a:rPr lang="en-US" dirty="0"/>
              <a:t>quantity (the volume </a:t>
            </a:r>
            <a:r>
              <a:rPr lang="en-US" dirty="0" smtClean="0"/>
              <a:t>decreases)</a:t>
            </a:r>
          </a:p>
          <a:p>
            <a:pPr lvl="1"/>
            <a:r>
              <a:rPr lang="en-US" smtClean="0"/>
              <a:t>This makes </a:t>
            </a:r>
            <a:r>
              <a:rPr lang="en-US" i="1" dirty="0"/>
              <a:t>w </a:t>
            </a:r>
            <a:r>
              <a:rPr lang="en-US" dirty="0"/>
              <a:t>a positive quantity (</a:t>
            </a:r>
            <a:r>
              <a:rPr lang="en-US" dirty="0" smtClean="0"/>
              <a:t>work flows </a:t>
            </a:r>
            <a:r>
              <a:rPr lang="en-US" dirty="0"/>
              <a:t>into the system</a:t>
            </a:r>
            <a:r>
              <a:rPr lang="en-US" dirty="0" smtClean="0"/>
              <a:t>)</a:t>
            </a:r>
            <a:endParaRPr lang="el-GR"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45060"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BAE95B3D-29B8-4A73-9BFF-FF7E174EAFE0}" type="slidenum">
              <a:rPr lang="en-US" altLang="en-US" sz="1000">
                <a:solidFill>
                  <a:schemeClr val="tx1"/>
                </a:solidFill>
              </a:rPr>
              <a:pPr>
                <a:spcBef>
                  <a:spcPct val="0"/>
                </a:spcBef>
                <a:buClrTx/>
                <a:buFontTx/>
                <a:buNone/>
              </a:pPr>
              <a:t>26</a:t>
            </a:fld>
            <a:endParaRPr lang="en-US" altLang="en-US" sz="1000">
              <a:solidFill>
                <a:schemeClr val="tx1"/>
              </a:solidFill>
            </a:endParaRPr>
          </a:p>
        </p:txBody>
      </p:sp>
    </p:spTree>
    <p:extLst>
      <p:ext uri="{BB962C8B-B14F-4D97-AF65-F5344CB8AC3E}">
        <p14:creationId xmlns:p14="http://schemas.microsoft.com/office/powerpoint/2010/main" xmlns="" val="459196153"/>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Critical Thinking</a:t>
            </a:r>
          </a:p>
        </p:txBody>
      </p:sp>
      <p:sp>
        <p:nvSpPr>
          <p:cNvPr id="47107" name="Content Placeholder 2"/>
          <p:cNvSpPr>
            <a:spLocks noGrp="1"/>
          </p:cNvSpPr>
          <p:nvPr>
            <p:ph idx="1"/>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You are calculating </a:t>
            </a:r>
            <a:r>
              <a:rPr lang="el-GR" altLang="en-US" smtClean="0">
                <a:latin typeface="Calibri" panose="020F0502020204030204" pitchFamily="34" charset="0"/>
                <a:ea typeface="ＭＳ Ｐゴシック" panose="020B0600070205080204" pitchFamily="34" charset="-128"/>
                <a:cs typeface="Calibri" panose="020F0502020204030204" pitchFamily="34" charset="0"/>
              </a:rPr>
              <a:t>Δ</a:t>
            </a:r>
            <a:r>
              <a:rPr lang="en-IN" altLang="en-US" i="1" smtClean="0">
                <a:latin typeface="Calibri" panose="020F0502020204030204" pitchFamily="34" charset="0"/>
                <a:ea typeface="ＭＳ Ｐゴシック" panose="020B0600070205080204" pitchFamily="34" charset="-128"/>
                <a:cs typeface="Calibri" panose="020F0502020204030204" pitchFamily="34" charset="0"/>
              </a:rPr>
              <a:t>E </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in a chemistry problem</a:t>
            </a:r>
          </a:p>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What if you confuse the system and the surroundings? </a:t>
            </a:r>
          </a:p>
          <a:p>
            <a:pPr lvl="2"/>
            <a:r>
              <a:rPr lang="en-IN" altLang="en-US" smtClean="0">
                <a:latin typeface="Calibri" panose="020F0502020204030204" pitchFamily="34" charset="0"/>
                <a:ea typeface="ＭＳ Ｐゴシック" panose="020B0600070205080204" pitchFamily="34" charset="-128"/>
                <a:cs typeface="Calibri" panose="020F0502020204030204" pitchFamily="34" charset="0"/>
              </a:rPr>
              <a:t>How would this affect the magnitude of the answer you calculate? </a:t>
            </a:r>
            <a:r>
              <a:rPr lang="en-GB" altLang="en-US" smtClean="0">
                <a:latin typeface="Calibri" panose="020F0502020204030204" pitchFamily="34" charset="0"/>
                <a:ea typeface="ＭＳ Ｐゴシック" panose="020B0600070205080204" pitchFamily="34" charset="-128"/>
                <a:cs typeface="Calibri" panose="020F0502020204030204" pitchFamily="34" charset="0"/>
              </a:rPr>
              <a:t>The sign?</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Interactive Example 6.2 - </a:t>
            </a:r>
            <a:r>
              <a:rPr lang="en-GB" altLang="en-US" i="1" smtClean="0">
                <a:latin typeface="Calibri" panose="020F0502020204030204" pitchFamily="34" charset="0"/>
                <a:ea typeface="ＭＳ Ｐゴシック" panose="020B0600070205080204" pitchFamily="34" charset="-128"/>
                <a:cs typeface="Calibri" panose="020F0502020204030204" pitchFamily="34" charset="0"/>
              </a:rPr>
              <a:t>PV </a:t>
            </a:r>
            <a:r>
              <a:rPr lang="en-GB" altLang="en-US" smtClean="0">
                <a:latin typeface="Calibri" panose="020F0502020204030204" pitchFamily="34" charset="0"/>
                <a:ea typeface="ＭＳ Ｐゴシック" panose="020B0600070205080204" pitchFamily="34" charset="-128"/>
                <a:cs typeface="Calibri" panose="020F0502020204030204" pitchFamily="34" charset="0"/>
              </a:rPr>
              <a:t>Work</a:t>
            </a:r>
          </a:p>
        </p:txBody>
      </p:sp>
      <p:sp>
        <p:nvSpPr>
          <p:cNvPr id="48131" name="Content Placeholder 2"/>
          <p:cNvSpPr>
            <a:spLocks noGrp="1"/>
          </p:cNvSpPr>
          <p:nvPr>
            <p:ph idx="1"/>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Calculate the work associated with the expansion of a gas from 46 L to 64 L at a constant external pressure of 15 atm</a:t>
            </a:r>
          </a:p>
          <a:p>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Interactive Example 6.2 - Solution</a:t>
            </a:r>
          </a:p>
        </p:txBody>
      </p:sp>
      <p:sp>
        <p:nvSpPr>
          <p:cNvPr id="3" name="Content Placeholder 2"/>
          <p:cNvSpPr>
            <a:spLocks noGrp="1"/>
          </p:cNvSpPr>
          <p:nvPr>
            <p:ph idx="1"/>
          </p:nvPr>
        </p:nvSpPr>
        <p:spPr/>
        <p:txBody>
          <a:bodyPr/>
          <a:lstStyle/>
          <a:p>
            <a:pPr>
              <a:spcBef>
                <a:spcPts val="300"/>
              </a:spcBef>
            </a:pP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For a gas at constant pressure,</a:t>
            </a:r>
          </a:p>
          <a:p>
            <a:pPr>
              <a:spcBef>
                <a:spcPts val="300"/>
              </a:spcBef>
            </a:pPr>
            <a:endParaRPr lang="en-GB"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a:spcBef>
                <a:spcPts val="300"/>
              </a:spcBef>
            </a:pPr>
            <a:endParaRPr lang="en-GB" altLang="en-US" sz="900" dirty="0" smtClean="0">
              <a:latin typeface="Calibri" panose="020F0502020204030204" pitchFamily="34" charset="0"/>
              <a:ea typeface="ＭＳ Ｐゴシック" panose="020B0600070205080204" pitchFamily="34" charset="-128"/>
              <a:cs typeface="Calibri" panose="020F0502020204030204" pitchFamily="34" charset="0"/>
            </a:endParaRPr>
          </a:p>
          <a:p>
            <a:pPr lvl="1">
              <a:spcBef>
                <a:spcPts val="300"/>
              </a:spcBef>
            </a:pP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In this case </a:t>
            </a:r>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P =</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15 </a:t>
            </a:r>
            <a:r>
              <a:rPr lang="en-IN" altLang="en-US" dirty="0" err="1" smtClean="0">
                <a:latin typeface="Calibri" panose="020F0502020204030204" pitchFamily="34" charset="0"/>
                <a:ea typeface="ＭＳ Ｐゴシック" panose="020B0600070205080204" pitchFamily="34" charset="-128"/>
                <a:cs typeface="Calibri" panose="020F0502020204030204" pitchFamily="34" charset="0"/>
              </a:rPr>
              <a:t>atm</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and </a:t>
            </a:r>
            <a:r>
              <a:rPr lang="el-GR" altLang="en-US" dirty="0" smtClean="0">
                <a:latin typeface="Calibri" panose="020F0502020204030204" pitchFamily="34" charset="0"/>
                <a:ea typeface="ＭＳ Ｐゴシック" panose="020B0600070205080204" pitchFamily="34" charset="-128"/>
                <a:cs typeface="Calibri" panose="020F0502020204030204" pitchFamily="34" charset="0"/>
              </a:rPr>
              <a:t>Δ</a:t>
            </a:r>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V </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64 – 46 = 18 L</a:t>
            </a:r>
          </a:p>
          <a:p>
            <a:pPr lvl="1">
              <a:spcBef>
                <a:spcPts val="300"/>
              </a:spcBef>
            </a:pPr>
            <a:endParaRPr lang="en-GB" altLang="en-US" sz="2000" dirty="0" smtClean="0">
              <a:latin typeface="Calibri" panose="020F0502020204030204" pitchFamily="34" charset="0"/>
              <a:ea typeface="ＭＳ Ｐゴシック" panose="020B0600070205080204" pitchFamily="34" charset="-128"/>
              <a:cs typeface="Calibri" panose="020F0502020204030204" pitchFamily="34" charset="0"/>
            </a:endParaRPr>
          </a:p>
          <a:p>
            <a:pPr marL="457200" lvl="1" indent="0">
              <a:spcBef>
                <a:spcPts val="300"/>
              </a:spcBef>
              <a:buNone/>
            </a:pPr>
            <a:endParaRPr lang="en-GB"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2">
              <a:spcBef>
                <a:spcPts val="300"/>
              </a:spcBef>
            </a:pP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Note that since the gas expands, it does work on its surroundings</a:t>
            </a:r>
          </a:p>
          <a:p>
            <a:pPr>
              <a:spcBef>
                <a:spcPts val="300"/>
              </a:spcBef>
            </a:pPr>
            <a:r>
              <a:rPr lang="en-IN" altLang="en-US" smtClean="0">
                <a:latin typeface="Calibri" panose="020F0502020204030204" pitchFamily="34" charset="0"/>
                <a:ea typeface="ＭＳ Ｐゴシック" panose="020B0600070205080204" pitchFamily="34" charset="-128"/>
                <a:cs typeface="Calibri" panose="020F0502020204030204" pitchFamily="34" charset="0"/>
              </a:rPr>
              <a:t>Reality check - </a:t>
            </a:r>
            <a:r>
              <a:rPr lang="en-US"/>
              <a:t>Energy flows out of the gas, so </a:t>
            </a:r>
            <a:r>
              <a:rPr lang="en-US" i="1"/>
              <a:t>w </a:t>
            </a:r>
            <a:r>
              <a:rPr lang="en-US"/>
              <a:t>is a negative </a:t>
            </a:r>
            <a:r>
              <a:rPr lang="en-US" smtClean="0"/>
              <a:t>quantity</a:t>
            </a:r>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graphicFrame>
        <p:nvGraphicFramePr>
          <p:cNvPr id="4" name="Object 3"/>
          <p:cNvGraphicFramePr>
            <a:graphicFrameLocks noChangeAspect="1"/>
          </p:cNvGraphicFramePr>
          <p:nvPr/>
        </p:nvGraphicFramePr>
        <p:xfrm>
          <a:off x="3433763" y="2859088"/>
          <a:ext cx="1577975" cy="403225"/>
        </p:xfrm>
        <a:graphic>
          <a:graphicData uri="http://schemas.openxmlformats.org/presentationml/2006/ole">
            <p:oleObj spid="_x0000_s49200" name="Equation" r:id="rId3" imgW="698197" imgH="177723" progId="">
              <p:embed/>
            </p:oleObj>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xmlns="" val="1763056553"/>
              </p:ext>
            </p:extLst>
          </p:nvPr>
        </p:nvGraphicFramePr>
        <p:xfrm>
          <a:off x="1951038" y="4097852"/>
          <a:ext cx="5259387" cy="419100"/>
        </p:xfrm>
        <a:graphic>
          <a:graphicData uri="http://schemas.openxmlformats.org/presentationml/2006/ole">
            <p:oleObj spid="_x0000_s49201" name="Equation" r:id="rId4" imgW="2234880" imgH="177480" progId="">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3"/>
          <p:cNvSpPr>
            <a:spLocks noGrp="1" noChangeArrowheads="1"/>
          </p:cNvSpPr>
          <p:nvPr>
            <p:ph type="title"/>
          </p:nvPr>
        </p:nvSpPr>
        <p:spPr/>
        <p:txBody>
          <a:bodyPr/>
          <a:lstStyle/>
          <a:p>
            <a:r>
              <a:rPr lang="en-US" altLang="en-US" smtClean="0">
                <a:latin typeface="Calibri" panose="020F0502020204030204" pitchFamily="34" charset="0"/>
                <a:ea typeface="ＭＳ Ｐゴシック" panose="020B0600070205080204" pitchFamily="34" charset="-128"/>
                <a:cs typeface="Calibri" panose="020F0502020204030204" pitchFamily="34" charset="0"/>
              </a:rPr>
              <a:t>Energy</a:t>
            </a:r>
          </a:p>
        </p:txBody>
      </p:sp>
      <p:sp>
        <p:nvSpPr>
          <p:cNvPr id="11268" name="Rectangle 2"/>
          <p:cNvSpPr>
            <a:spLocks noGrp="1" noChangeArrowheads="1"/>
          </p:cNvSpPr>
          <p:nvPr>
            <p:ph type="body" idx="1"/>
          </p:nvPr>
        </p:nvSpPr>
        <p:spPr/>
        <p:txBody>
          <a:bodyPr/>
          <a:lstStyle/>
          <a:p>
            <a:pPr>
              <a:defRPr/>
            </a:pPr>
            <a:r>
              <a:rPr lang="en-US" altLang="en-US" dirty="0" smtClean="0"/>
              <a:t>Capacity to do work or to produce heat</a:t>
            </a:r>
          </a:p>
          <a:p>
            <a:pPr>
              <a:defRPr/>
            </a:pPr>
            <a:r>
              <a:rPr lang="en-US" altLang="en-US" b="1" dirty="0" smtClean="0">
                <a:solidFill>
                  <a:srgbClr val="0070C0"/>
                </a:solidFill>
              </a:rPr>
              <a:t>Law of conservation of energy</a:t>
            </a:r>
            <a:r>
              <a:rPr lang="en-US" altLang="en-US" dirty="0" smtClean="0"/>
              <a:t>: Energy can be converted from one form to another but can be neither created nor destroyed</a:t>
            </a:r>
          </a:p>
          <a:p>
            <a:pPr lvl="1">
              <a:defRPr/>
            </a:pPr>
            <a:r>
              <a:rPr lang="en-US" altLang="en-US" dirty="0" smtClean="0"/>
              <a:t>Total energy content of the universe is constant</a:t>
            </a:r>
          </a:p>
          <a:p>
            <a:pPr marL="0" indent="0">
              <a:buFont typeface="Wingdings" panose="05000000000000000000" pitchFamily="2" charset="2"/>
              <a:buNone/>
              <a:defRPr/>
            </a:pPr>
            <a:r>
              <a:rPr lang="en-US" altLang="en-US" dirty="0" smtClean="0"/>
              <a:t>  </a:t>
            </a:r>
          </a:p>
        </p:txBody>
      </p:sp>
      <p:sp>
        <p:nvSpPr>
          <p:cNvPr id="2"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11269"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37C12095-DFE1-425B-BE82-ED0371A095D6}" type="slidenum">
              <a:rPr lang="en-US" altLang="en-US" sz="1000">
                <a:solidFill>
                  <a:schemeClr val="tx1"/>
                </a:solidFill>
              </a:rPr>
              <a:pPr>
                <a:spcBef>
                  <a:spcPct val="0"/>
                </a:spcBef>
                <a:buClrTx/>
                <a:buFontTx/>
                <a:buNone/>
              </a:pPr>
              <a:t>3</a:t>
            </a:fld>
            <a:endParaRPr lang="en-US" altLang="en-US" sz="1000">
              <a:solidFill>
                <a:schemeClr val="tx1"/>
              </a:solidFill>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Interactive Example 6.3 - </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Internal Energy, Heat, and Work</a:t>
            </a:r>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50179" name="Content Placeholder 2"/>
          <p:cNvSpPr>
            <a:spLocks noGrp="1"/>
          </p:cNvSpPr>
          <p:nvPr>
            <p:ph idx="1"/>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A balloon is being inflated to its full extent by heating the air inside it</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In the final stages of this process, the volume of the balloon changes from 4.00×10</a:t>
            </a:r>
            <a:r>
              <a:rPr lang="en-IN" altLang="en-US" baseline="30000" dirty="0" smtClean="0">
                <a:latin typeface="Calibri" panose="020F0502020204030204" pitchFamily="34" charset="0"/>
                <a:ea typeface="ＭＳ Ｐゴシック" panose="020B0600070205080204" pitchFamily="34" charset="-128"/>
                <a:cs typeface="Calibri" panose="020F0502020204030204" pitchFamily="34" charset="0"/>
              </a:rPr>
              <a:t>6</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L to 4.50×10</a:t>
            </a:r>
            <a:r>
              <a:rPr lang="en-IN" altLang="en-US" baseline="30000" dirty="0" smtClean="0">
                <a:latin typeface="Calibri" panose="020F0502020204030204" pitchFamily="34" charset="0"/>
                <a:ea typeface="ＭＳ Ｐゴシック" panose="020B0600070205080204" pitchFamily="34" charset="-128"/>
                <a:cs typeface="Calibri" panose="020F0502020204030204" pitchFamily="34" charset="0"/>
              </a:rPr>
              <a:t>6</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L by the addition of 1.3×10</a:t>
            </a:r>
            <a:r>
              <a:rPr lang="en-IN" altLang="en-US" baseline="30000" dirty="0" smtClean="0">
                <a:latin typeface="Calibri" panose="020F0502020204030204" pitchFamily="34" charset="0"/>
                <a:ea typeface="ＭＳ Ｐゴシック" panose="020B0600070205080204" pitchFamily="34" charset="-128"/>
                <a:cs typeface="Calibri" panose="020F0502020204030204" pitchFamily="34" charset="0"/>
              </a:rPr>
              <a:t>8</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J of energy as heat</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Assuming that the balloon expands against a constant pressure of 1.0 </a:t>
            </a:r>
            <a:r>
              <a:rPr lang="en-IN" altLang="en-US" dirty="0" err="1" smtClean="0">
                <a:latin typeface="Calibri" panose="020F0502020204030204" pitchFamily="34" charset="0"/>
                <a:ea typeface="ＭＳ Ｐゴシック" panose="020B0600070205080204" pitchFamily="34" charset="-128"/>
                <a:cs typeface="Calibri" panose="020F0502020204030204" pitchFamily="34" charset="0"/>
              </a:rPr>
              <a:t>atm</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calculate </a:t>
            </a:r>
            <a:r>
              <a:rPr lang="el-GR" altLang="en-US" dirty="0" smtClean="0">
                <a:latin typeface="Calibri" panose="020F0502020204030204" pitchFamily="34" charset="0"/>
                <a:ea typeface="ＭＳ Ｐゴシック" panose="020B0600070205080204" pitchFamily="34" charset="-128"/>
                <a:cs typeface="Calibri" panose="020F0502020204030204" pitchFamily="34" charset="0"/>
              </a:rPr>
              <a:t>Δ</a:t>
            </a:r>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E </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for the process</a:t>
            </a:r>
          </a:p>
          <a:p>
            <a:pPr lvl="2"/>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To convert between L · </a:t>
            </a:r>
            <a:r>
              <a:rPr lang="en-IN" altLang="en-US" dirty="0" err="1" smtClean="0">
                <a:latin typeface="Calibri" panose="020F0502020204030204" pitchFamily="34" charset="0"/>
                <a:ea typeface="ＭＳ Ｐゴシック" panose="020B0600070205080204" pitchFamily="34" charset="-128"/>
                <a:cs typeface="Calibri" panose="020F0502020204030204" pitchFamily="34" charset="0"/>
              </a:rPr>
              <a:t>atm</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and J, use 1 L · </a:t>
            </a:r>
            <a:r>
              <a:rPr lang="en-IN" altLang="en-US" dirty="0" err="1" smtClean="0">
                <a:latin typeface="Calibri" panose="020F0502020204030204" pitchFamily="34" charset="0"/>
                <a:ea typeface="ＭＳ Ｐゴシック" panose="020B0600070205080204" pitchFamily="34" charset="-128"/>
                <a:cs typeface="Calibri" panose="020F0502020204030204" pitchFamily="34" charset="0"/>
              </a:rPr>
              <a:t>atm</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 101.3 J</a:t>
            </a:r>
            <a:endParaRPr lang="en-GB"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Interactive Example 6.3 - </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Solution</a:t>
            </a:r>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3" name="Content Placeholder 2"/>
          <p:cNvSpPr>
            <a:spLocks noGrp="1"/>
          </p:cNvSpPr>
          <p:nvPr>
            <p:ph idx="1"/>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Where are we going?</a:t>
            </a:r>
          </a:p>
          <a:p>
            <a:pPr lvl="1"/>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To calculate </a:t>
            </a:r>
            <a:r>
              <a:rPr lang="el-GR" altLang="en-US" dirty="0" smtClean="0">
                <a:latin typeface="Calibri" panose="020F0502020204030204" pitchFamily="34" charset="0"/>
                <a:ea typeface="ＭＳ Ｐゴシック" panose="020B0600070205080204" pitchFamily="34" charset="-128"/>
                <a:cs typeface="Calibri" panose="020F0502020204030204" pitchFamily="34" charset="0"/>
              </a:rPr>
              <a:t>Δ</a:t>
            </a:r>
            <a:r>
              <a:rPr lang="en-GB" altLang="en-US" i="1" dirty="0" smtClean="0">
                <a:latin typeface="Calibri" panose="020F0502020204030204" pitchFamily="34" charset="0"/>
                <a:ea typeface="ＭＳ Ｐゴシック" panose="020B0600070205080204" pitchFamily="34" charset="-128"/>
                <a:cs typeface="Calibri" panose="020F0502020204030204" pitchFamily="34" charset="0"/>
              </a:rPr>
              <a:t>E</a:t>
            </a:r>
          </a:p>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What do we know?</a:t>
            </a:r>
          </a:p>
          <a:p>
            <a:pPr lvl="1"/>
            <a:r>
              <a:rPr lang="en-GB" altLang="en-US" i="1" dirty="0" smtClean="0">
                <a:latin typeface="Calibri" panose="020F0502020204030204" pitchFamily="34" charset="0"/>
                <a:ea typeface="ＭＳ Ｐゴシック" panose="020B0600070205080204" pitchFamily="34" charset="-128"/>
                <a:cs typeface="Calibri" panose="020F0502020204030204" pitchFamily="34" charset="0"/>
              </a:rPr>
              <a:t>V</a:t>
            </a:r>
            <a:r>
              <a:rPr lang="en-GB"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1</a:t>
            </a: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 = 4.00×10</a:t>
            </a:r>
            <a:r>
              <a:rPr lang="en-GB" altLang="en-US" baseline="30000" dirty="0" smtClean="0">
                <a:latin typeface="Calibri" panose="020F0502020204030204" pitchFamily="34" charset="0"/>
                <a:ea typeface="ＭＳ Ｐゴシック" panose="020B0600070205080204" pitchFamily="34" charset="-128"/>
                <a:cs typeface="Calibri" panose="020F0502020204030204" pitchFamily="34" charset="0"/>
              </a:rPr>
              <a:t>6</a:t>
            </a: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 L</a:t>
            </a:r>
          </a:p>
          <a:p>
            <a:pPr lvl="1"/>
            <a:r>
              <a:rPr lang="fr-FR" altLang="en-US" i="1" smtClean="0">
                <a:latin typeface="Calibri" panose="020F0502020204030204" pitchFamily="34" charset="0"/>
                <a:ea typeface="ＭＳ Ｐゴシック" panose="020B0600070205080204" pitchFamily="34" charset="-128"/>
                <a:cs typeface="Calibri" panose="020F0502020204030204" pitchFamily="34" charset="0"/>
              </a:rPr>
              <a:t>q </a:t>
            </a:r>
            <a:r>
              <a:rPr lang="fr-FR" altLang="en-US" smtClean="0">
                <a:latin typeface="Calibri" panose="020F0502020204030204" pitchFamily="34" charset="0"/>
                <a:ea typeface="ＭＳ Ｐゴシック" panose="020B0600070205080204" pitchFamily="34" charset="-128"/>
                <a:cs typeface="Calibri" panose="020F0502020204030204" pitchFamily="34" charset="0"/>
              </a:rPr>
              <a:t>= +1.3</a:t>
            </a:r>
            <a:r>
              <a:rPr lang="en-GB" altLang="en-US" smtClean="0">
                <a:latin typeface="Calibri" panose="020F0502020204030204" pitchFamily="34" charset="0"/>
                <a:ea typeface="ＭＳ Ｐゴシック" panose="020B0600070205080204" pitchFamily="34" charset="-128"/>
                <a:cs typeface="Calibri" panose="020F0502020204030204" pitchFamily="34" charset="0"/>
              </a:rPr>
              <a:t>×</a:t>
            </a:r>
            <a:r>
              <a:rPr lang="fr-FR" altLang="en-US" smtClean="0">
                <a:latin typeface="Calibri" panose="020F0502020204030204" pitchFamily="34" charset="0"/>
                <a:ea typeface="ＭＳ Ｐゴシック" panose="020B0600070205080204" pitchFamily="34" charset="-128"/>
                <a:cs typeface="Calibri" panose="020F0502020204030204" pitchFamily="34" charset="0"/>
              </a:rPr>
              <a:t>10</a:t>
            </a:r>
            <a:r>
              <a:rPr lang="fr-FR" altLang="en-US" baseline="30000" smtClean="0">
                <a:latin typeface="Calibri" panose="020F0502020204030204" pitchFamily="34" charset="0"/>
                <a:ea typeface="ＭＳ Ｐゴシック" panose="020B0600070205080204" pitchFamily="34" charset="-128"/>
                <a:cs typeface="Calibri" panose="020F0502020204030204" pitchFamily="34" charset="0"/>
              </a:rPr>
              <a:t>8</a:t>
            </a:r>
            <a:r>
              <a:rPr lang="fr-FR" altLang="en-US" smtClean="0">
                <a:latin typeface="Calibri" panose="020F0502020204030204" pitchFamily="34" charset="0"/>
                <a:ea typeface="ＭＳ Ｐゴシック" panose="020B0600070205080204" pitchFamily="34" charset="-128"/>
                <a:cs typeface="Calibri" panose="020F0502020204030204" pitchFamily="34" charset="0"/>
              </a:rPr>
              <a:t> J</a:t>
            </a:r>
          </a:p>
          <a:p>
            <a:pPr lvl="1"/>
            <a:r>
              <a:rPr lang="en-GB" altLang="en-US" i="1" smtClean="0">
                <a:latin typeface="Calibri" panose="020F0502020204030204" pitchFamily="34" charset="0"/>
                <a:ea typeface="ＭＳ Ｐゴシック" panose="020B0600070205080204" pitchFamily="34" charset="-128"/>
                <a:cs typeface="Calibri" panose="020F0502020204030204" pitchFamily="34" charset="0"/>
              </a:rPr>
              <a:t>P </a:t>
            </a:r>
            <a:r>
              <a:rPr lang="en-GB" altLang="en-US" smtClean="0">
                <a:latin typeface="Calibri" panose="020F0502020204030204" pitchFamily="34" charset="0"/>
                <a:ea typeface="ＭＳ Ｐゴシック" panose="020B0600070205080204" pitchFamily="34" charset="-128"/>
                <a:cs typeface="Calibri" panose="020F0502020204030204" pitchFamily="34" charset="0"/>
              </a:rPr>
              <a:t>= 1.0 atm</a:t>
            </a:r>
          </a:p>
          <a:p>
            <a:pPr lvl="1"/>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1 L · </a:t>
            </a:r>
            <a:r>
              <a:rPr lang="en-GB" altLang="en-US" dirty="0" err="1" smtClean="0">
                <a:latin typeface="Calibri" panose="020F0502020204030204" pitchFamily="34" charset="0"/>
                <a:ea typeface="ＭＳ Ｐゴシック" panose="020B0600070205080204" pitchFamily="34" charset="-128"/>
                <a:cs typeface="Calibri" panose="020F0502020204030204" pitchFamily="34" charset="0"/>
              </a:rPr>
              <a:t>atm</a:t>
            </a: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 = 101.3 J</a:t>
            </a:r>
          </a:p>
          <a:p>
            <a:pPr lvl="1"/>
            <a:r>
              <a:rPr lang="en-GB" altLang="en-US" i="1" dirty="0" smtClean="0">
                <a:latin typeface="Calibri" panose="020F0502020204030204" pitchFamily="34" charset="0"/>
                <a:ea typeface="ＭＳ Ｐゴシック" panose="020B0600070205080204" pitchFamily="34" charset="-128"/>
                <a:cs typeface="Calibri" panose="020F0502020204030204" pitchFamily="34" charset="0"/>
              </a:rPr>
              <a:t>V</a:t>
            </a:r>
            <a:r>
              <a:rPr lang="en-GB"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2</a:t>
            </a: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 = 4.50×10</a:t>
            </a:r>
            <a:r>
              <a:rPr lang="en-GB" altLang="en-US" baseline="30000" dirty="0" smtClean="0">
                <a:latin typeface="Calibri" panose="020F0502020204030204" pitchFamily="34" charset="0"/>
                <a:ea typeface="ＭＳ Ｐゴシック" panose="020B0600070205080204" pitchFamily="34" charset="-128"/>
                <a:cs typeface="Calibri" panose="020F0502020204030204" pitchFamily="34" charset="0"/>
              </a:rPr>
              <a:t>6</a:t>
            </a: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 L</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Interactive Example 6.3 - </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Solution </a:t>
            </a:r>
            <a:r>
              <a:rPr lang="en-IN" altLang="en-US" sz="2000" smtClean="0">
                <a:latin typeface="Calibri" panose="020F0502020204030204" pitchFamily="34" charset="0"/>
                <a:ea typeface="ＭＳ Ｐゴシック" panose="020B0600070205080204" pitchFamily="34" charset="-128"/>
                <a:cs typeface="Calibri" panose="020F0502020204030204" pitchFamily="34" charset="0"/>
              </a:rPr>
              <a:t>(Continued 1)</a:t>
            </a:r>
            <a:endParaRPr lang="en-GB" altLang="en-US" sz="200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3" name="Content Placeholder 2"/>
          <p:cNvSpPr>
            <a:spLocks noGrp="1"/>
          </p:cNvSpPr>
          <p:nvPr>
            <p:ph idx="1"/>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What do we need?</a:t>
            </a:r>
          </a:p>
          <a:p>
            <a:endParaRPr lang="en-IN" altLang="en-US" smtClean="0">
              <a:latin typeface="Calibri" panose="020F0502020204030204" pitchFamily="34" charset="0"/>
              <a:ea typeface="ＭＳ Ｐゴシック" panose="020B0600070205080204" pitchFamily="34" charset="-128"/>
              <a:cs typeface="Calibri" panose="020F0502020204030204" pitchFamily="34" charset="0"/>
            </a:endParaRPr>
          </a:p>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How do we get there?</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What is the work done on the gas?</a:t>
            </a:r>
          </a:p>
          <a:p>
            <a:pPr lvl="1"/>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1"/>
            <a:endParaRPr lang="en-IN" altLang="en-US" sz="1200" dirty="0" smtClean="0">
              <a:latin typeface="Calibri" panose="020F0502020204030204" pitchFamily="34" charset="0"/>
              <a:ea typeface="ＭＳ Ｐゴシック" panose="020B0600070205080204" pitchFamily="34" charset="-128"/>
              <a:cs typeface="Calibri" panose="020F0502020204030204" pitchFamily="34" charset="0"/>
            </a:endParaRPr>
          </a:p>
          <a:p>
            <a:pPr lvl="1"/>
            <a:r>
              <a:rPr lang="en-GB" altLang="en-US" smtClean="0">
                <a:latin typeface="Calibri" panose="020F0502020204030204" pitchFamily="34" charset="0"/>
                <a:ea typeface="ＭＳ Ｐゴシック" panose="020B0600070205080204" pitchFamily="34" charset="-128"/>
                <a:cs typeface="Calibri" panose="020F0502020204030204" pitchFamily="34" charset="0"/>
              </a:rPr>
              <a:t>What is </a:t>
            </a:r>
            <a:r>
              <a:rPr lang="el-GR" altLang="en-US" dirty="0" smtClean="0">
                <a:latin typeface="Calibri" panose="020F0502020204030204" pitchFamily="34" charset="0"/>
                <a:ea typeface="ＭＳ Ｐゴシック" panose="020B0600070205080204" pitchFamily="34" charset="-128"/>
                <a:cs typeface="Calibri" panose="020F0502020204030204" pitchFamily="34" charset="0"/>
              </a:rPr>
              <a:t>Δ</a:t>
            </a:r>
            <a:r>
              <a:rPr lang="en-GB" altLang="en-US" i="1" dirty="0" smtClean="0">
                <a:latin typeface="Calibri" panose="020F0502020204030204" pitchFamily="34" charset="0"/>
                <a:ea typeface="ＭＳ Ｐゴシック" panose="020B0600070205080204" pitchFamily="34" charset="-128"/>
                <a:cs typeface="Calibri" panose="020F0502020204030204" pitchFamily="34" charset="0"/>
              </a:rPr>
              <a:t>V</a:t>
            </a: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a:t>
            </a:r>
            <a:endParaRPr lang="en-IN" altLang="en-US" smtClean="0">
              <a:latin typeface="Calibri" panose="020F0502020204030204" pitchFamily="34" charset="0"/>
              <a:ea typeface="ＭＳ Ｐゴシック" panose="020B0600070205080204" pitchFamily="34" charset="-128"/>
              <a:cs typeface="Calibri" panose="020F0502020204030204" pitchFamily="34" charset="0"/>
            </a:endParaRPr>
          </a:p>
          <a:p>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graphicFrame>
        <p:nvGraphicFramePr>
          <p:cNvPr id="4" name="Object 3"/>
          <p:cNvGraphicFramePr>
            <a:graphicFrameLocks noChangeAspect="1"/>
          </p:cNvGraphicFramePr>
          <p:nvPr/>
        </p:nvGraphicFramePr>
        <p:xfrm>
          <a:off x="3487738" y="2792413"/>
          <a:ext cx="1609725" cy="460375"/>
        </p:xfrm>
        <a:graphic>
          <a:graphicData uri="http://schemas.openxmlformats.org/presentationml/2006/ole">
            <p:oleObj spid="_x0000_s52294" name="Equation" r:id="rId3" imgW="710891" imgH="203112" progId="">
              <p:embed/>
            </p:oleObj>
          </a:graphicData>
        </a:graphic>
      </p:graphicFrame>
      <p:graphicFrame>
        <p:nvGraphicFramePr>
          <p:cNvPr id="5" name="Object 4"/>
          <p:cNvGraphicFramePr>
            <a:graphicFrameLocks noChangeAspect="1"/>
          </p:cNvGraphicFramePr>
          <p:nvPr/>
        </p:nvGraphicFramePr>
        <p:xfrm>
          <a:off x="3511550" y="4598988"/>
          <a:ext cx="1579563" cy="401637"/>
        </p:xfrm>
        <a:graphic>
          <a:graphicData uri="http://schemas.openxmlformats.org/presentationml/2006/ole">
            <p:oleObj spid="_x0000_s52295" name="Equation" r:id="rId4" imgW="698197" imgH="177723" progId="">
              <p:embed/>
            </p:oleObj>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xmlns="" val="2145354010"/>
              </p:ext>
            </p:extLst>
          </p:nvPr>
        </p:nvGraphicFramePr>
        <p:xfrm>
          <a:off x="379093" y="5708650"/>
          <a:ext cx="8416925" cy="541338"/>
        </p:xfrm>
        <a:graphic>
          <a:graphicData uri="http://schemas.openxmlformats.org/presentationml/2006/ole">
            <p:oleObj spid="_x0000_s52296" name="Equation" r:id="rId5" imgW="3759120" imgH="241200" progId="">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Interactive Example 6.3 - </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Solution </a:t>
            </a:r>
            <a:r>
              <a:rPr lang="en-IN" altLang="en-US" sz="2000" smtClean="0">
                <a:latin typeface="Calibri" panose="020F0502020204030204" pitchFamily="34" charset="0"/>
                <a:ea typeface="ＭＳ Ｐゴシック" panose="020B0600070205080204" pitchFamily="34" charset="-128"/>
                <a:cs typeface="Calibri" panose="020F0502020204030204" pitchFamily="34" charset="0"/>
              </a:rPr>
              <a:t>(Continued 2)</a:t>
            </a:r>
            <a:endParaRPr lang="en-GB" altLang="en-US" sz="200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3" name="Content Placeholder 2"/>
          <p:cNvSpPr>
            <a:spLocks noGrp="1"/>
          </p:cNvSpPr>
          <p:nvPr>
            <p:ph idx="1"/>
          </p:nvPr>
        </p:nvSpPr>
        <p:spPr/>
        <p:txBody>
          <a:bodyPr/>
          <a:lstStyle/>
          <a:p>
            <a:pPr lvl="1"/>
            <a:r>
              <a:rPr lang="en-GB" altLang="en-US" smtClean="0">
                <a:latin typeface="Calibri" panose="020F0502020204030204" pitchFamily="34" charset="0"/>
                <a:ea typeface="ＭＳ Ｐゴシック" panose="020B0600070205080204" pitchFamily="34" charset="-128"/>
                <a:cs typeface="Calibri" panose="020F0502020204030204" pitchFamily="34" charset="0"/>
              </a:rPr>
              <a:t>What is the work?</a:t>
            </a:r>
          </a:p>
          <a:p>
            <a:pPr lvl="1"/>
            <a:endParaRPr lang="en-IN" altLang="en-US" smtClean="0">
              <a:latin typeface="Calibri" panose="020F0502020204030204" pitchFamily="34" charset="0"/>
              <a:ea typeface="ＭＳ Ｐゴシック" panose="020B0600070205080204" pitchFamily="34" charset="-128"/>
              <a:cs typeface="Calibri" panose="020F0502020204030204" pitchFamily="34" charset="0"/>
            </a:endParaRPr>
          </a:p>
          <a:p>
            <a:pPr lvl="1"/>
            <a:endParaRPr lang="en-IN" altLang="en-US" sz="1400" smtClean="0">
              <a:latin typeface="Calibri" panose="020F0502020204030204" pitchFamily="34" charset="0"/>
              <a:ea typeface="ＭＳ Ｐゴシック" panose="020B0600070205080204" pitchFamily="34" charset="-128"/>
              <a:cs typeface="Calibri" panose="020F0502020204030204" pitchFamily="34" charset="0"/>
            </a:endParaRPr>
          </a:p>
          <a:p>
            <a:pPr lvl="2"/>
            <a:r>
              <a:rPr lang="en-IN" altLang="en-US" smtClean="0">
                <a:latin typeface="Calibri" panose="020F0502020204030204" pitchFamily="34" charset="0"/>
                <a:ea typeface="ＭＳ Ｐゴシック" panose="020B0600070205080204" pitchFamily="34" charset="-128"/>
                <a:cs typeface="Calibri" panose="020F0502020204030204" pitchFamily="34" charset="0"/>
              </a:rPr>
              <a:t>The negative sign makes sense because the gas is expanding and doing work on the </a:t>
            </a:r>
            <a:r>
              <a:rPr lang="en-GB" altLang="en-US" smtClean="0">
                <a:latin typeface="Calibri" panose="020F0502020204030204" pitchFamily="34" charset="0"/>
                <a:ea typeface="ＭＳ Ｐゴシック" panose="020B0600070205080204" pitchFamily="34" charset="-128"/>
                <a:cs typeface="Calibri" panose="020F0502020204030204" pitchFamily="34" charset="0"/>
              </a:rPr>
              <a:t>surroundings</a:t>
            </a:r>
          </a:p>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To calculate </a:t>
            </a:r>
            <a:r>
              <a:rPr lang="el-GR" altLang="en-US" smtClean="0">
                <a:latin typeface="Calibri" panose="020F0502020204030204" pitchFamily="34" charset="0"/>
                <a:ea typeface="ＭＳ Ｐゴシック" panose="020B0600070205080204" pitchFamily="34" charset="-128"/>
                <a:cs typeface="Calibri" panose="020F0502020204030204" pitchFamily="34" charset="0"/>
              </a:rPr>
              <a:t>Δ</a:t>
            </a:r>
            <a:r>
              <a:rPr lang="en-IN" altLang="en-US" i="1" smtClean="0">
                <a:latin typeface="Calibri" panose="020F0502020204030204" pitchFamily="34" charset="0"/>
                <a:ea typeface="ＭＳ Ｐゴシック" panose="020B0600070205080204" pitchFamily="34" charset="-128"/>
                <a:cs typeface="Calibri" panose="020F0502020204030204" pitchFamily="34" charset="0"/>
              </a:rPr>
              <a:t>E</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 we must sum </a:t>
            </a:r>
            <a:r>
              <a:rPr lang="en-IN" altLang="en-US" i="1" smtClean="0">
                <a:latin typeface="Calibri" panose="020F0502020204030204" pitchFamily="34" charset="0"/>
                <a:ea typeface="ＭＳ Ｐゴシック" panose="020B0600070205080204" pitchFamily="34" charset="-128"/>
                <a:cs typeface="Calibri" panose="020F0502020204030204" pitchFamily="34" charset="0"/>
              </a:rPr>
              <a:t>q </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and </a:t>
            </a:r>
            <a:r>
              <a:rPr lang="en-IN" altLang="en-US" i="1" smtClean="0">
                <a:latin typeface="Calibri" panose="020F0502020204030204" pitchFamily="34" charset="0"/>
                <a:ea typeface="ＭＳ Ｐゴシック" panose="020B0600070205080204" pitchFamily="34" charset="-128"/>
                <a:cs typeface="Calibri" panose="020F0502020204030204" pitchFamily="34" charset="0"/>
              </a:rPr>
              <a:t>w</a:t>
            </a:r>
          </a:p>
          <a:p>
            <a:pPr lvl="2"/>
            <a:r>
              <a:rPr lang="en-IN" altLang="en-US" smtClean="0">
                <a:latin typeface="Calibri" panose="020F0502020204030204" pitchFamily="34" charset="0"/>
                <a:ea typeface="ＭＳ Ｐゴシック" panose="020B0600070205080204" pitchFamily="34" charset="-128"/>
                <a:cs typeface="Calibri" panose="020F0502020204030204" pitchFamily="34" charset="0"/>
              </a:rPr>
              <a:t>However, since </a:t>
            </a:r>
            <a:r>
              <a:rPr lang="en-IN" altLang="en-US" i="1" smtClean="0">
                <a:latin typeface="Calibri" panose="020F0502020204030204" pitchFamily="34" charset="0"/>
                <a:ea typeface="ＭＳ Ｐゴシック" panose="020B0600070205080204" pitchFamily="34" charset="-128"/>
                <a:cs typeface="Calibri" panose="020F0502020204030204" pitchFamily="34" charset="0"/>
              </a:rPr>
              <a:t>q </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is given in units of J and </a:t>
            </a:r>
            <a:r>
              <a:rPr lang="en-IN" altLang="en-US" i="1" smtClean="0">
                <a:latin typeface="Calibri" panose="020F0502020204030204" pitchFamily="34" charset="0"/>
                <a:ea typeface="ＭＳ Ｐゴシック" panose="020B0600070205080204" pitchFamily="34" charset="-128"/>
                <a:cs typeface="Calibri" panose="020F0502020204030204" pitchFamily="34" charset="0"/>
              </a:rPr>
              <a:t>w </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is given in units of L · atm, we must change the work to units of joules</a:t>
            </a:r>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xmlns="" val="2858782067"/>
              </p:ext>
            </p:extLst>
          </p:nvPr>
        </p:nvGraphicFramePr>
        <p:xfrm>
          <a:off x="433388" y="2771775"/>
          <a:ext cx="8213725" cy="458788"/>
        </p:xfrm>
        <a:graphic>
          <a:graphicData uri="http://schemas.openxmlformats.org/presentationml/2006/ole">
            <p:oleObj spid="_x0000_s53274" name="Equation" r:id="rId3" imgW="3632040" imgH="203040" progId="">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Interactive Example 6.3 - </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Solution </a:t>
            </a:r>
            <a:r>
              <a:rPr lang="en-IN"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 3)</a:t>
            </a:r>
            <a:endParaRPr lang="en-GB" altLang="en-US" sz="2000"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3" name="Content Placeholder 2"/>
          <p:cNvSpPr>
            <a:spLocks noGrp="1"/>
          </p:cNvSpPr>
          <p:nvPr>
            <p:ph idx="1"/>
          </p:nvPr>
        </p:nvSpPr>
        <p:spPr/>
        <p:txBody>
          <a:bodyPr/>
          <a:lstStyle/>
          <a:p>
            <a:pPr lvl="1">
              <a:spcBef>
                <a:spcPts val="500"/>
              </a:spcBef>
            </a:pPr>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marL="457200" lvl="1" indent="0">
              <a:spcBef>
                <a:spcPts val="500"/>
              </a:spcBef>
              <a:buNone/>
            </a:pPr>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1">
              <a:spcBef>
                <a:spcPts val="500"/>
              </a:spcBef>
            </a:pP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Then,</a:t>
            </a:r>
          </a:p>
          <a:p>
            <a:pPr lvl="1">
              <a:spcBef>
                <a:spcPts val="500"/>
              </a:spcBef>
            </a:pPr>
            <a:endParaRPr lang="en-IN" altLang="en-US" dirty="0">
              <a:latin typeface="Calibri" panose="020F0502020204030204" pitchFamily="34" charset="0"/>
              <a:ea typeface="ＭＳ Ｐゴシック" panose="020B0600070205080204" pitchFamily="34" charset="-128"/>
              <a:cs typeface="Calibri" panose="020F0502020204030204" pitchFamily="34" charset="0"/>
            </a:endParaRPr>
          </a:p>
          <a:p>
            <a:pPr>
              <a:spcBef>
                <a:spcPts val="500"/>
              </a:spcBef>
            </a:pP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Reality check </a:t>
            </a:r>
          </a:p>
          <a:p>
            <a:pPr lvl="1">
              <a:spcBef>
                <a:spcPts val="500"/>
              </a:spcBef>
            </a:pPr>
            <a:r>
              <a:rPr lang="en-US" dirty="0"/>
              <a:t>Since more energy is added through heating than the gas expends </a:t>
            </a:r>
            <a:r>
              <a:rPr lang="en-US" dirty="0" smtClean="0"/>
              <a:t>doing work</a:t>
            </a:r>
            <a:r>
              <a:rPr lang="en-US" dirty="0"/>
              <a:t>, there is a net increase in the internal energy of the gas in the </a:t>
            </a:r>
            <a:r>
              <a:rPr lang="en-US" dirty="0" smtClean="0"/>
              <a:t>balloon</a:t>
            </a:r>
          </a:p>
          <a:p>
            <a:pPr lvl="2">
              <a:spcBef>
                <a:spcPts val="500"/>
              </a:spcBef>
            </a:pPr>
            <a:r>
              <a:rPr lang="en-US" dirty="0" smtClean="0"/>
              <a:t>Hence </a:t>
            </a:r>
            <a:r>
              <a:rPr lang="el-GR" dirty="0" smtClean="0"/>
              <a:t>Δ</a:t>
            </a:r>
            <a:r>
              <a:rPr lang="en-US" i="1" dirty="0" smtClean="0"/>
              <a:t>E </a:t>
            </a:r>
            <a:r>
              <a:rPr lang="en-US" dirty="0"/>
              <a:t>is </a:t>
            </a:r>
            <a:r>
              <a:rPr lang="en-US" dirty="0" smtClean="0"/>
              <a:t>positive</a:t>
            </a:r>
            <a:endParaRPr lang="en-GB"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xmlns="" val="901266291"/>
              </p:ext>
            </p:extLst>
          </p:nvPr>
        </p:nvGraphicFramePr>
        <p:xfrm>
          <a:off x="1339850" y="2124075"/>
          <a:ext cx="6602413" cy="893763"/>
        </p:xfrm>
        <a:graphic>
          <a:graphicData uri="http://schemas.openxmlformats.org/presentationml/2006/ole">
            <p:oleObj spid="_x0000_s54324" name="Equation" r:id="rId3" imgW="3098520" imgH="419040" progId="">
              <p:embed/>
            </p:oleObj>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xmlns="" val="1075440180"/>
              </p:ext>
            </p:extLst>
          </p:nvPr>
        </p:nvGraphicFramePr>
        <p:xfrm>
          <a:off x="988142" y="3558933"/>
          <a:ext cx="7696354" cy="631733"/>
        </p:xfrm>
        <a:graphic>
          <a:graphicData uri="http://schemas.openxmlformats.org/presentationml/2006/ole">
            <p:oleObj spid="_x0000_s54325" name="Equation" r:id="rId4" imgW="3403600" imgH="279400" progId="">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Exercise </a:t>
            </a:r>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55299" name="Content Placeholder 2"/>
          <p:cNvSpPr>
            <a:spLocks noGrp="1"/>
          </p:cNvSpPr>
          <p:nvPr>
            <p:ph idx="1"/>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A balloon filled with 39.1 moles of helium has a volume of 876 L at 0.0°C and 1.00 atm pressure</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The temperature of the balloon is increased to 38.0°C as it expands to a volume of 998 L, the pressure remaining constant</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Calculate </a:t>
            </a:r>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q</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a:t>
            </a:r>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w</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and </a:t>
            </a:r>
            <a:r>
              <a:rPr lang="el-GR" altLang="en-US" dirty="0" smtClean="0">
                <a:latin typeface="Calibri" panose="020F0502020204030204" pitchFamily="34" charset="0"/>
                <a:ea typeface="ＭＳ Ｐゴシック" panose="020B0600070205080204" pitchFamily="34" charset="-128"/>
                <a:cs typeface="Calibri" panose="020F0502020204030204" pitchFamily="34" charset="0"/>
              </a:rPr>
              <a:t>Δ</a:t>
            </a:r>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E </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for the helium in the balloon </a:t>
            </a:r>
          </a:p>
          <a:p>
            <a:pPr lvl="2"/>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The molar heat capacity for </a:t>
            </a:r>
            <a:r>
              <a:rPr lang="nl-NL" altLang="en-US" dirty="0" smtClean="0">
                <a:latin typeface="Calibri" panose="020F0502020204030204" pitchFamily="34" charset="0"/>
                <a:ea typeface="ＭＳ Ｐゴシック" panose="020B0600070205080204" pitchFamily="34" charset="-128"/>
                <a:cs typeface="Calibri" panose="020F0502020204030204" pitchFamily="34" charset="0"/>
              </a:rPr>
              <a:t>helium gas is 20.8 J/°C · mol</a:t>
            </a:r>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4" name="TextBox 3"/>
          <p:cNvSpPr txBox="1">
            <a:spLocks noChangeArrowheads="1"/>
          </p:cNvSpPr>
          <p:nvPr/>
        </p:nvSpPr>
        <p:spPr bwMode="auto">
          <a:xfrm>
            <a:off x="1479550" y="5726113"/>
            <a:ext cx="6751638" cy="522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GB" altLang="en-US" sz="2800" b="1" i="1" dirty="0">
                <a:solidFill>
                  <a:srgbClr val="0070C0"/>
                </a:solidFill>
                <a:latin typeface="Calibri" panose="020F0502020204030204" pitchFamily="34" charset="0"/>
              </a:rPr>
              <a:t>q </a:t>
            </a:r>
            <a:r>
              <a:rPr lang="en-GB" altLang="en-US" sz="2800" b="1" dirty="0">
                <a:solidFill>
                  <a:srgbClr val="0070C0"/>
                </a:solidFill>
                <a:latin typeface="Calibri" panose="020F0502020204030204" pitchFamily="34" charset="0"/>
              </a:rPr>
              <a:t>= 30.9 kJ, </a:t>
            </a:r>
            <a:r>
              <a:rPr lang="en-GB" altLang="en-US" sz="2800" b="1" i="1" dirty="0">
                <a:solidFill>
                  <a:srgbClr val="0070C0"/>
                </a:solidFill>
                <a:latin typeface="Calibri" panose="020F0502020204030204" pitchFamily="34" charset="0"/>
              </a:rPr>
              <a:t>w </a:t>
            </a:r>
            <a:r>
              <a:rPr lang="en-GB" altLang="en-US" sz="2800" b="1" dirty="0">
                <a:solidFill>
                  <a:srgbClr val="0070C0"/>
                </a:solidFill>
                <a:latin typeface="Calibri" panose="020F0502020204030204" pitchFamily="34" charset="0"/>
              </a:rPr>
              <a:t>= </a:t>
            </a:r>
            <a:r>
              <a:rPr lang="en-GB" altLang="en-US" sz="2800" b="1" dirty="0" smtClean="0">
                <a:solidFill>
                  <a:srgbClr val="0070C0"/>
                </a:solidFill>
                <a:latin typeface="Calibri" panose="020F0502020204030204" pitchFamily="34" charset="0"/>
              </a:rPr>
              <a:t>–12.4 </a:t>
            </a:r>
            <a:r>
              <a:rPr lang="en-GB" altLang="en-US" sz="2800" b="1" dirty="0">
                <a:solidFill>
                  <a:srgbClr val="0070C0"/>
                </a:solidFill>
                <a:latin typeface="Calibri" panose="020F0502020204030204" pitchFamily="34" charset="0"/>
              </a:rPr>
              <a:t>kJ, and </a:t>
            </a:r>
            <a:r>
              <a:rPr lang="el-GR" altLang="en-US" sz="2800" b="1" dirty="0">
                <a:solidFill>
                  <a:srgbClr val="0070C0"/>
                </a:solidFill>
                <a:latin typeface="Calibri" panose="020F0502020204030204" pitchFamily="34" charset="0"/>
              </a:rPr>
              <a:t>Δ</a:t>
            </a:r>
            <a:r>
              <a:rPr lang="en-GB" altLang="en-US" sz="2800" b="1" i="1" dirty="0">
                <a:solidFill>
                  <a:srgbClr val="0070C0"/>
                </a:solidFill>
                <a:latin typeface="Calibri" panose="020F0502020204030204" pitchFamily="34" charset="0"/>
              </a:rPr>
              <a:t>E </a:t>
            </a:r>
            <a:r>
              <a:rPr lang="en-GB" altLang="en-US" sz="2800" b="1" dirty="0">
                <a:solidFill>
                  <a:srgbClr val="0070C0"/>
                </a:solidFill>
                <a:latin typeface="Calibri" panose="020F0502020204030204" pitchFamily="34" charset="0"/>
              </a:rPr>
              <a:t>= 18.5 kJ</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3"/>
          <p:cNvSpPr>
            <a:spLocks noGrp="1" noChangeArrowheads="1"/>
          </p:cNvSpPr>
          <p:nvPr>
            <p:ph type="title"/>
          </p:nvPr>
        </p:nvSpPr>
        <p:spPr/>
        <p:txBody>
          <a:bodyPr/>
          <a:lstStyle/>
          <a:p>
            <a:r>
              <a:rPr lang="en-US" altLang="en-US" smtClean="0">
                <a:latin typeface="Calibri" panose="020F0502020204030204" pitchFamily="34" charset="0"/>
                <a:ea typeface="ＭＳ Ｐゴシック" panose="020B0600070205080204" pitchFamily="34" charset="-128"/>
                <a:cs typeface="Calibri" panose="020F0502020204030204" pitchFamily="34" charset="0"/>
              </a:rPr>
              <a:t>Enthalpy (</a:t>
            </a:r>
            <a:r>
              <a:rPr lang="en-US" altLang="en-US" i="1" smtClean="0">
                <a:latin typeface="Calibri" panose="020F0502020204030204" pitchFamily="34" charset="0"/>
                <a:ea typeface="ＭＳ Ｐゴシック" panose="020B0600070205080204" pitchFamily="34" charset="-128"/>
                <a:cs typeface="Calibri" panose="020F0502020204030204" pitchFamily="34" charset="0"/>
              </a:rPr>
              <a:t>H</a:t>
            </a:r>
            <a:r>
              <a:rPr lang="en-US" altLang="en-US" smtClean="0">
                <a:latin typeface="Calibri" panose="020F0502020204030204" pitchFamily="34" charset="0"/>
                <a:ea typeface="ＭＳ Ｐゴシック" panose="020B0600070205080204" pitchFamily="34" charset="-128"/>
                <a:cs typeface="Calibri" panose="020F0502020204030204" pitchFamily="34" charset="0"/>
              </a:rPr>
              <a:t>) </a:t>
            </a:r>
          </a:p>
        </p:txBody>
      </p:sp>
      <p:sp>
        <p:nvSpPr>
          <p:cNvPr id="56323" name="Rectangle 2"/>
          <p:cNvSpPr>
            <a:spLocks noGrp="1" noChangeArrowheads="1"/>
          </p:cNvSpPr>
          <p:nvPr>
            <p:ph idx="1"/>
          </p:nvPr>
        </p:nvSpPr>
        <p:spPr/>
        <p:txBody>
          <a:bodyPr/>
          <a:lstStyle/>
          <a:p>
            <a:r>
              <a:rPr lang="en-US" altLang="en-US" smtClean="0">
                <a:latin typeface="Calibri" panose="020F0502020204030204" pitchFamily="34" charset="0"/>
                <a:ea typeface="ＭＳ Ｐゴシック" panose="020B0600070205080204" pitchFamily="34" charset="-128"/>
                <a:cs typeface="Calibri" panose="020F0502020204030204" pitchFamily="34" charset="0"/>
              </a:rPr>
              <a:t>A state function that is defined as:</a:t>
            </a:r>
          </a:p>
          <a:p>
            <a:endParaRPr lang="en-US" altLang="en-US" sz="5400" smtClean="0">
              <a:latin typeface="Calibri" panose="020F0502020204030204" pitchFamily="34" charset="0"/>
              <a:ea typeface="ＭＳ Ｐゴシック" panose="020B0600070205080204" pitchFamily="34" charset="-128"/>
              <a:cs typeface="Calibri" panose="020F0502020204030204" pitchFamily="34" charset="0"/>
            </a:endParaRPr>
          </a:p>
          <a:p>
            <a:pPr lvl="1"/>
            <a:r>
              <a:rPr lang="en-IN" altLang="en-US" i="1" smtClean="0">
                <a:latin typeface="Calibri" panose="020F0502020204030204" pitchFamily="34" charset="0"/>
                <a:ea typeface="ＭＳ Ｐゴシック" panose="020B0600070205080204" pitchFamily="34" charset="-128"/>
                <a:cs typeface="Calibri" panose="020F0502020204030204" pitchFamily="34" charset="0"/>
              </a:rPr>
              <a:t>E</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 - Internal energy of the system </a:t>
            </a:r>
          </a:p>
          <a:p>
            <a:pPr lvl="1"/>
            <a:r>
              <a:rPr lang="en-IN" altLang="en-US" i="1" smtClean="0">
                <a:latin typeface="Calibri" panose="020F0502020204030204" pitchFamily="34" charset="0"/>
                <a:ea typeface="ＭＳ Ｐゴシック" panose="020B0600070205080204" pitchFamily="34" charset="-128"/>
                <a:cs typeface="Calibri" panose="020F0502020204030204" pitchFamily="34" charset="0"/>
              </a:rPr>
              <a:t>P</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 - Pressure of the system </a:t>
            </a:r>
          </a:p>
          <a:p>
            <a:pPr lvl="1"/>
            <a:r>
              <a:rPr lang="en-IN" altLang="en-US" i="1" smtClean="0">
                <a:latin typeface="Calibri" panose="020F0502020204030204" pitchFamily="34" charset="0"/>
                <a:ea typeface="ＭＳ Ｐゴシック" panose="020B0600070205080204" pitchFamily="34" charset="-128"/>
                <a:cs typeface="Calibri" panose="020F0502020204030204" pitchFamily="34" charset="0"/>
              </a:rPr>
              <a:t>V</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 - Volume of the system </a:t>
            </a:r>
          </a:p>
        </p:txBody>
      </p:sp>
      <p:sp>
        <p:nvSpPr>
          <p:cNvPr id="56324"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56325"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EEFD780A-23D5-4ACB-961D-AC0BD9169F97}" type="slidenum">
              <a:rPr lang="en-US" altLang="en-US" sz="1000">
                <a:solidFill>
                  <a:schemeClr val="tx1"/>
                </a:solidFill>
              </a:rPr>
              <a:pPr>
                <a:spcBef>
                  <a:spcPct val="0"/>
                </a:spcBef>
                <a:buClrTx/>
                <a:buFontTx/>
                <a:buNone/>
              </a:pPr>
              <a:t>36</a:t>
            </a:fld>
            <a:endParaRPr lang="en-US" altLang="en-US" sz="1000">
              <a:solidFill>
                <a:schemeClr val="tx1"/>
              </a:solidFill>
            </a:endParaRPr>
          </a:p>
        </p:txBody>
      </p:sp>
      <p:graphicFrame>
        <p:nvGraphicFramePr>
          <p:cNvPr id="56328" name="Object 3"/>
          <p:cNvGraphicFramePr>
            <a:graphicFrameLocks noChangeAspect="1"/>
          </p:cNvGraphicFramePr>
          <p:nvPr/>
        </p:nvGraphicFramePr>
        <p:xfrm>
          <a:off x="3535363" y="2870200"/>
          <a:ext cx="1835150" cy="414338"/>
        </p:xfrm>
        <a:graphic>
          <a:graphicData uri="http://schemas.openxmlformats.org/presentationml/2006/ole">
            <p:oleObj spid="_x0000_s56350" name="Equation" r:id="rId4" imgW="787058" imgH="177723" progId="">
              <p:embed/>
            </p:oleObj>
          </a:graphicData>
        </a:graphic>
      </p:graphicFrame>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Enthalpy and</a:t>
            </a:r>
            <a:r>
              <a:rPr lang="en-IN" altLang="en-US" i="1" smtClean="0">
                <a:latin typeface="Calibri" panose="020F0502020204030204" pitchFamily="34" charset="0"/>
                <a:ea typeface="ＭＳ Ｐゴシック" panose="020B0600070205080204" pitchFamily="34" charset="-128"/>
                <a:cs typeface="Calibri" panose="020F0502020204030204" pitchFamily="34" charset="0"/>
              </a:rPr>
              <a:t> PV </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Work </a:t>
            </a:r>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58371" name="Content Placeholder 2"/>
          <p:cNvSpPr>
            <a:spLocks noGrp="1"/>
          </p:cNvSpPr>
          <p:nvPr>
            <p:ph idx="1"/>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At constant pressure, </a:t>
            </a:r>
            <a:r>
              <a:rPr lang="el-GR" altLang="en-US" dirty="0" smtClean="0">
                <a:latin typeface="Calibri" panose="020F0502020204030204" pitchFamily="34" charset="0"/>
                <a:ea typeface="ＭＳ Ｐゴシック" panose="020B0600070205080204" pitchFamily="34" charset="-128"/>
                <a:cs typeface="Calibri" panose="020F0502020204030204" pitchFamily="34" charset="0"/>
              </a:rPr>
              <a:t>Δ</a:t>
            </a:r>
            <a:r>
              <a:rPr lang="en-US" altLang="en-US" i="1" dirty="0" smtClean="0">
                <a:latin typeface="Calibri" panose="020F0502020204030204" pitchFamily="34" charset="0"/>
                <a:ea typeface="ＭＳ Ｐゴシック" panose="020B0600070205080204" pitchFamily="34" charset="-128"/>
                <a:cs typeface="Calibri" panose="020F0502020204030204" pitchFamily="34" charset="0"/>
              </a:rPr>
              <a:t>H</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 </a:t>
            </a:r>
            <a:r>
              <a:rPr lang="en-US" altLang="en-US" i="1" dirty="0" err="1" smtClean="0">
                <a:latin typeface="Calibri" panose="020F0502020204030204" pitchFamily="34" charset="0"/>
                <a:ea typeface="ＭＳ Ｐゴシック" panose="020B0600070205080204" pitchFamily="34" charset="-128"/>
                <a:cs typeface="Calibri" panose="020F0502020204030204" pitchFamily="34" charset="0"/>
              </a:rPr>
              <a:t>q</a:t>
            </a:r>
            <a:r>
              <a:rPr lang="en-US" altLang="en-US" i="1" baseline="-25000" dirty="0" err="1" smtClean="0">
                <a:latin typeface="Calibri" panose="020F0502020204030204" pitchFamily="34" charset="0"/>
                <a:ea typeface="ＭＳ Ｐゴシック" panose="020B0600070205080204" pitchFamily="34" charset="-128"/>
                <a:cs typeface="Calibri" panose="020F0502020204030204" pitchFamily="34" charset="0"/>
              </a:rPr>
              <a:t>P</a:t>
            </a:r>
            <a:endParaRPr lang="en-US" altLang="en-US" i="1" baseline="-25000" dirty="0" smtClean="0">
              <a:latin typeface="Calibri" panose="020F0502020204030204" pitchFamily="34" charset="0"/>
              <a:ea typeface="ＭＳ Ｐゴシック" panose="020B0600070205080204" pitchFamily="34" charset="-128"/>
              <a:cs typeface="Calibri" panose="020F0502020204030204" pitchFamily="34" charset="0"/>
            </a:endParaRPr>
          </a:p>
          <a:p>
            <a:pPr lvl="1"/>
            <a:r>
              <a:rPr lang="en-US" altLang="en-US" i="1" dirty="0" err="1" smtClean="0">
                <a:latin typeface="Calibri" panose="020F0502020204030204" pitchFamily="34" charset="0"/>
                <a:ea typeface="ＭＳ Ｐゴシック" panose="020B0600070205080204" pitchFamily="34" charset="-128"/>
                <a:cs typeface="Calibri" panose="020F0502020204030204" pitchFamily="34" charset="0"/>
              </a:rPr>
              <a:t>q</a:t>
            </a:r>
            <a:r>
              <a:rPr lang="en-US" altLang="en-US" i="1" baseline="-25000" dirty="0" err="1" smtClean="0">
                <a:latin typeface="Calibri" panose="020F0502020204030204" pitchFamily="34" charset="0"/>
                <a:ea typeface="ＭＳ Ｐゴシック" panose="020B0600070205080204" pitchFamily="34" charset="-128"/>
                <a:cs typeface="Calibri" panose="020F0502020204030204" pitchFamily="34" charset="0"/>
              </a:rPr>
              <a:t>P</a:t>
            </a:r>
            <a:r>
              <a:rPr lang="en-US" altLang="en-US" i="1" dirty="0" smtClean="0">
                <a:latin typeface="Calibri" panose="020F0502020204030204" pitchFamily="34" charset="0"/>
                <a:ea typeface="ＭＳ Ｐゴシック" panose="020B0600070205080204" pitchFamily="34" charset="-128"/>
                <a:cs typeface="Calibri" panose="020F0502020204030204" pitchFamily="34" charset="0"/>
              </a:rPr>
              <a:t> - </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Heat at constant pressure</a:t>
            </a:r>
            <a:endParaRPr lang="en-IN" altLang="en-US" baseline="-25000" dirty="0" smtClean="0">
              <a:latin typeface="Calibri" panose="020F0502020204030204" pitchFamily="34" charset="0"/>
              <a:ea typeface="ＭＳ Ｐゴシック" panose="020B0600070205080204" pitchFamily="34" charset="-128"/>
              <a:cs typeface="Calibri" panose="020F0502020204030204" pitchFamily="34" charset="0"/>
            </a:endParaRPr>
          </a:p>
          <a:p>
            <a:r>
              <a:rPr lang="en-US" altLang="en-US" dirty="0">
                <a:latin typeface="Calibri" panose="020F0502020204030204" pitchFamily="34" charset="0"/>
                <a:ea typeface="ＭＳ Ｐゴシック" panose="020B0600070205080204" pitchFamily="34" charset="-128"/>
                <a:cs typeface="Calibri" panose="020F0502020204030204" pitchFamily="34" charset="0"/>
              </a:rPr>
              <a:t>For a chemical reaction, the enthalpy change is given by the </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following equation:</a:t>
            </a:r>
            <a:endParaRPr lang="en-IN" altLang="en-US" dirty="0">
              <a:latin typeface="Calibri" panose="020F0502020204030204" pitchFamily="34" charset="0"/>
              <a:ea typeface="ＭＳ Ｐゴシック" panose="020B0600070205080204" pitchFamily="34" charset="-128"/>
              <a:cs typeface="Calibri" panose="020F0502020204030204" pitchFamily="34" charset="0"/>
            </a:endParaRPr>
          </a:p>
          <a:p>
            <a:pPr lvl="1"/>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When </a:t>
            </a:r>
            <a:r>
              <a:rPr lang="en-IN" altLang="en-US" i="1" dirty="0" err="1" smtClean="0">
                <a:latin typeface="Calibri" panose="020F0502020204030204" pitchFamily="34" charset="0"/>
                <a:ea typeface="ＭＳ Ｐゴシック" panose="020B0600070205080204" pitchFamily="34" charset="-128"/>
                <a:cs typeface="Calibri" panose="020F0502020204030204" pitchFamily="34" charset="0"/>
              </a:rPr>
              <a:t>H</a:t>
            </a:r>
            <a:r>
              <a:rPr lang="en-IN" altLang="en-US" baseline="-25000" dirty="0" err="1" smtClean="0">
                <a:latin typeface="Calibri" panose="020F0502020204030204" pitchFamily="34" charset="0"/>
                <a:ea typeface="ＭＳ Ｐゴシック" panose="020B0600070205080204" pitchFamily="34" charset="-128"/>
                <a:cs typeface="Calibri" panose="020F0502020204030204" pitchFamily="34" charset="0"/>
              </a:rPr>
              <a:t>products</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&gt; </a:t>
            </a:r>
            <a:r>
              <a:rPr lang="en-IN" altLang="en-US" i="1" dirty="0" err="1" smtClean="0">
                <a:latin typeface="Calibri" panose="020F0502020204030204" pitchFamily="34" charset="0"/>
                <a:ea typeface="ＭＳ Ｐゴシック" panose="020B0600070205080204" pitchFamily="34" charset="-128"/>
                <a:cs typeface="Calibri" panose="020F0502020204030204" pitchFamily="34" charset="0"/>
              </a:rPr>
              <a:t>H</a:t>
            </a:r>
            <a:r>
              <a:rPr lang="en-IN" altLang="en-US" baseline="-25000" dirty="0" err="1" smtClean="0">
                <a:latin typeface="Calibri" panose="020F0502020204030204" pitchFamily="34" charset="0"/>
                <a:ea typeface="ＭＳ Ｐゴシック" panose="020B0600070205080204" pitchFamily="34" charset="-128"/>
                <a:cs typeface="Calibri" panose="020F0502020204030204" pitchFamily="34" charset="0"/>
              </a:rPr>
              <a:t>reactants</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a:t>
            </a:r>
            <a:r>
              <a:rPr lang="el-GR" altLang="en-US" dirty="0" smtClean="0">
                <a:latin typeface="Calibri" panose="020F0502020204030204" pitchFamily="34" charset="0"/>
                <a:ea typeface="ＭＳ Ｐゴシック" panose="020B0600070205080204" pitchFamily="34" charset="-128"/>
                <a:cs typeface="Calibri" panose="020F0502020204030204" pitchFamily="34" charset="0"/>
              </a:rPr>
              <a:t>Δ</a:t>
            </a:r>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H</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is positive </a:t>
            </a:r>
          </a:p>
          <a:p>
            <a:pPr lvl="2"/>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Heat is absorbed by the system </a:t>
            </a:r>
          </a:p>
          <a:p>
            <a:pPr lvl="2"/>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Reaction is endothermic </a:t>
            </a:r>
          </a:p>
          <a:p>
            <a:endParaRPr lang="en-GB"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graphicFrame>
        <p:nvGraphicFramePr>
          <p:cNvPr id="58372" name="Object 3"/>
          <p:cNvGraphicFramePr>
            <a:graphicFrameLocks noChangeAspect="1"/>
          </p:cNvGraphicFramePr>
          <p:nvPr>
            <p:extLst>
              <p:ext uri="{D42A27DB-BD31-4B8C-83A1-F6EECF244321}">
                <p14:modId xmlns:p14="http://schemas.microsoft.com/office/powerpoint/2010/main" xmlns="" val="604873776"/>
              </p:ext>
            </p:extLst>
          </p:nvPr>
        </p:nvGraphicFramePr>
        <p:xfrm>
          <a:off x="2684463" y="4338288"/>
          <a:ext cx="3546475" cy="592138"/>
        </p:xfrm>
        <a:graphic>
          <a:graphicData uri="http://schemas.openxmlformats.org/presentationml/2006/ole">
            <p:oleObj spid="_x0000_s58395" name="Equation" r:id="rId3" imgW="1447800" imgH="241300" progId="">
              <p:embed/>
            </p:oleObj>
          </a:graphicData>
        </a:graphic>
      </p:graphicFrame>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Enthalpy and</a:t>
            </a:r>
            <a:r>
              <a:rPr lang="en-IN" altLang="en-US" i="1" smtClean="0">
                <a:latin typeface="Calibri" panose="020F0502020204030204" pitchFamily="34" charset="0"/>
                <a:ea typeface="ＭＳ Ｐゴシック" panose="020B0600070205080204" pitchFamily="34" charset="-128"/>
                <a:cs typeface="Calibri" panose="020F0502020204030204" pitchFamily="34" charset="0"/>
              </a:rPr>
              <a:t> PV </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Work</a:t>
            </a:r>
            <a:r>
              <a:rPr lang="en-IN" altLang="en-US" sz="2000" smtClean="0">
                <a:latin typeface="Calibri" panose="020F0502020204030204" pitchFamily="34" charset="0"/>
                <a:ea typeface="ＭＳ Ｐゴシック" panose="020B0600070205080204" pitchFamily="34" charset="-128"/>
                <a:cs typeface="Calibri" panose="020F0502020204030204" pitchFamily="34" charset="0"/>
              </a:rPr>
              <a:t> (Continued)</a:t>
            </a:r>
            <a:endParaRPr lang="en-GB" altLang="en-US" sz="200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59395" name="Content Placeholder 2"/>
          <p:cNvSpPr>
            <a:spLocks noGrp="1"/>
          </p:cNvSpPr>
          <p:nvPr>
            <p:ph idx="1"/>
          </p:nvPr>
        </p:nvSpPr>
        <p:spPr/>
        <p:txBody>
          <a:bodyPr/>
          <a:lstStyle/>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When </a:t>
            </a:r>
            <a:r>
              <a:rPr lang="en-IN" altLang="en-US" i="1" dirty="0" err="1" smtClean="0">
                <a:latin typeface="Calibri" panose="020F0502020204030204" pitchFamily="34" charset="0"/>
                <a:ea typeface="ＭＳ Ｐゴシック" panose="020B0600070205080204" pitchFamily="34" charset="-128"/>
                <a:cs typeface="Calibri" panose="020F0502020204030204" pitchFamily="34" charset="0"/>
              </a:rPr>
              <a:t>H</a:t>
            </a:r>
            <a:r>
              <a:rPr lang="en-IN" altLang="en-US" baseline="-25000" dirty="0" err="1" smtClean="0">
                <a:latin typeface="Calibri" panose="020F0502020204030204" pitchFamily="34" charset="0"/>
                <a:ea typeface="ＭＳ Ｐゴシック" panose="020B0600070205080204" pitchFamily="34" charset="-128"/>
                <a:cs typeface="Calibri" panose="020F0502020204030204" pitchFamily="34" charset="0"/>
              </a:rPr>
              <a:t>products</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&lt; </a:t>
            </a:r>
            <a:r>
              <a:rPr lang="en-IN" altLang="en-US" i="1" dirty="0" err="1" smtClean="0">
                <a:latin typeface="Calibri" panose="020F0502020204030204" pitchFamily="34" charset="0"/>
                <a:ea typeface="ＭＳ Ｐゴシック" panose="020B0600070205080204" pitchFamily="34" charset="-128"/>
                <a:cs typeface="Calibri" panose="020F0502020204030204" pitchFamily="34" charset="0"/>
              </a:rPr>
              <a:t>H</a:t>
            </a:r>
            <a:r>
              <a:rPr lang="en-IN" altLang="en-US" baseline="-25000" dirty="0" err="1" smtClean="0">
                <a:latin typeface="Calibri" panose="020F0502020204030204" pitchFamily="34" charset="0"/>
                <a:ea typeface="ＭＳ Ｐゴシック" panose="020B0600070205080204" pitchFamily="34" charset="-128"/>
                <a:cs typeface="Calibri" panose="020F0502020204030204" pitchFamily="34" charset="0"/>
              </a:rPr>
              <a:t>reactants</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a:t>
            </a:r>
            <a:r>
              <a:rPr lang="el-GR" altLang="en-US" dirty="0" smtClean="0">
                <a:latin typeface="Calibri" panose="020F0502020204030204" pitchFamily="34" charset="0"/>
                <a:ea typeface="ＭＳ Ｐゴシック" panose="020B0600070205080204" pitchFamily="34" charset="-128"/>
                <a:cs typeface="Calibri" panose="020F0502020204030204" pitchFamily="34" charset="0"/>
              </a:rPr>
              <a:t>Δ</a:t>
            </a:r>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H</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is negative</a:t>
            </a:r>
          </a:p>
          <a:p>
            <a:pPr lvl="2"/>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Overall decreased in enthalpy is achieved by the generation of heat</a:t>
            </a:r>
          </a:p>
          <a:p>
            <a:pPr lvl="2"/>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Reaction is exothermic  </a:t>
            </a:r>
          </a:p>
          <a:p>
            <a:pPr lvl="2"/>
            <a:endParaRPr lang="en-GB"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Interactive Example 6.4 - Enthalpy</a:t>
            </a:r>
          </a:p>
        </p:txBody>
      </p:sp>
      <p:sp>
        <p:nvSpPr>
          <p:cNvPr id="60419" name="Content Placeholder 2"/>
          <p:cNvSpPr>
            <a:spLocks noGrp="1"/>
          </p:cNvSpPr>
          <p:nvPr>
            <p:ph idx="1"/>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When 1 mole of methane (CH</a:t>
            </a:r>
            <a:r>
              <a:rPr lang="en-IN"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4</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is burned at constant pressure, 890 kJ of energy is released as heat</a:t>
            </a:r>
          </a:p>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Calculate Δ</a:t>
            </a:r>
            <a:r>
              <a:rPr lang="en-IN" altLang="en-US" i="1" smtClean="0">
                <a:latin typeface="Calibri" panose="020F0502020204030204" pitchFamily="34" charset="0"/>
                <a:ea typeface="ＭＳ Ｐゴシック" panose="020B0600070205080204" pitchFamily="34" charset="-128"/>
                <a:cs typeface="Calibri" panose="020F0502020204030204" pitchFamily="34" charset="0"/>
              </a:rPr>
              <a:t>H </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for a process in which a 5.8-g sample of methane is </a:t>
            </a:r>
            <a:r>
              <a:rPr lang="en-GB" altLang="en-US" smtClean="0">
                <a:latin typeface="Calibri" panose="020F0502020204030204" pitchFamily="34" charset="0"/>
                <a:ea typeface="ＭＳ Ｐゴシック" panose="020B0600070205080204" pitchFamily="34" charset="-128"/>
                <a:cs typeface="Calibri" panose="020F0502020204030204" pitchFamily="34" charset="0"/>
              </a:rPr>
              <a:t>burned at constant pressure</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3"/>
          <p:cNvSpPr>
            <a:spLocks noGrp="1" noChangeArrowheads="1"/>
          </p:cNvSpPr>
          <p:nvPr>
            <p:ph type="title"/>
          </p:nvPr>
        </p:nvSpPr>
        <p:spPr/>
        <p:txBody>
          <a:bodyPr/>
          <a:lstStyle/>
          <a:p>
            <a:r>
              <a:rPr lang="en-US" altLang="en-US" smtClean="0">
                <a:latin typeface="Calibri" panose="020F0502020204030204" pitchFamily="34" charset="0"/>
                <a:ea typeface="ＭＳ Ｐゴシック" panose="020B0600070205080204" pitchFamily="34" charset="-128"/>
                <a:cs typeface="Calibri" panose="020F0502020204030204" pitchFamily="34" charset="0"/>
              </a:rPr>
              <a:t>Classification of Energy </a:t>
            </a:r>
          </a:p>
        </p:txBody>
      </p:sp>
      <p:sp>
        <p:nvSpPr>
          <p:cNvPr id="13315" name="Rectangle 2"/>
          <p:cNvSpPr>
            <a:spLocks noGrp="1" noChangeArrowheads="1"/>
          </p:cNvSpPr>
          <p:nvPr>
            <p:ph type="body" idx="1"/>
          </p:nvPr>
        </p:nvSpPr>
        <p:spPr/>
        <p:txBody>
          <a:bodyPr/>
          <a:lstStyle/>
          <a:p>
            <a:r>
              <a:rPr lang="en-US" altLang="en-US" b="1" dirty="0" smtClean="0">
                <a:solidFill>
                  <a:srgbClr val="0070C0"/>
                </a:solidFill>
                <a:latin typeface="Calibri" panose="020F0502020204030204" pitchFamily="34" charset="0"/>
                <a:ea typeface="ＭＳ Ｐゴシック" panose="020B0600070205080204" pitchFamily="34" charset="-128"/>
                <a:cs typeface="Calibri" panose="020F0502020204030204" pitchFamily="34" charset="0"/>
              </a:rPr>
              <a:t>Potential energy</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Energy due to position or composition</a:t>
            </a:r>
          </a:p>
          <a:p>
            <a:pPr lvl="1"/>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Can result from attractive and repulsive forces </a:t>
            </a:r>
          </a:p>
          <a:p>
            <a:r>
              <a:rPr lang="en-US" altLang="en-US" b="1" dirty="0" smtClean="0">
                <a:solidFill>
                  <a:srgbClr val="0070C0"/>
                </a:solidFill>
                <a:latin typeface="Calibri" panose="020F0502020204030204" pitchFamily="34" charset="0"/>
                <a:ea typeface="ＭＳ Ｐゴシック" panose="020B0600070205080204" pitchFamily="34" charset="-128"/>
                <a:cs typeface="Calibri" panose="020F0502020204030204" pitchFamily="34" charset="0"/>
              </a:rPr>
              <a:t>Kinetic energy</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Energy due to the motion of an object </a:t>
            </a:r>
          </a:p>
          <a:p>
            <a:pPr lvl="1"/>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Depends on the mass of the object (</a:t>
            </a:r>
            <a:r>
              <a:rPr lang="en-US" altLang="en-US" i="1" dirty="0" smtClean="0">
                <a:latin typeface="Calibri" panose="020F0502020204030204" pitchFamily="34" charset="0"/>
                <a:ea typeface="ＭＳ Ｐゴシック" panose="020B0600070205080204" pitchFamily="34" charset="-128"/>
                <a:cs typeface="Calibri" panose="020F0502020204030204" pitchFamily="34" charset="0"/>
              </a:rPr>
              <a:t>m</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and its velocity (</a:t>
            </a:r>
            <a:r>
              <a:rPr lang="en-US" altLang="en-US" i="1" dirty="0" smtClean="0">
                <a:latin typeface="Calibri" panose="020F0502020204030204" pitchFamily="34" charset="0"/>
                <a:ea typeface="ＭＳ Ｐゴシック" panose="020B0600070205080204" pitchFamily="34" charset="-128"/>
                <a:cs typeface="Calibri" panose="020F0502020204030204" pitchFamily="34" charset="0"/>
              </a:rPr>
              <a:t>v</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a:t>
            </a:r>
          </a:p>
        </p:txBody>
      </p:sp>
      <p:sp>
        <p:nvSpPr>
          <p:cNvPr id="13316"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13317"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41F20716-3F4C-4717-8A1A-75B17055AC0A}" type="slidenum">
              <a:rPr lang="en-US" altLang="en-US" sz="1000">
                <a:solidFill>
                  <a:schemeClr val="tx1"/>
                </a:solidFill>
              </a:rPr>
              <a:pPr>
                <a:spcBef>
                  <a:spcPct val="0"/>
                </a:spcBef>
                <a:buClrTx/>
                <a:buFontTx/>
                <a:buNone/>
              </a:pPr>
              <a:t>4</a:t>
            </a:fld>
            <a:endParaRPr lang="en-US" altLang="en-US" sz="1000">
              <a:solidFill>
                <a:schemeClr val="tx1"/>
              </a:solidFill>
            </a:endParaRPr>
          </a:p>
        </p:txBody>
      </p:sp>
      <p:graphicFrame>
        <p:nvGraphicFramePr>
          <p:cNvPr id="13320" name="Object 3"/>
          <p:cNvGraphicFramePr>
            <a:graphicFrameLocks noChangeAspect="1"/>
          </p:cNvGraphicFramePr>
          <p:nvPr>
            <p:extLst>
              <p:ext uri="{D42A27DB-BD31-4B8C-83A1-F6EECF244321}">
                <p14:modId xmlns:p14="http://schemas.microsoft.com/office/powerpoint/2010/main" xmlns="" val="2469857552"/>
              </p:ext>
            </p:extLst>
          </p:nvPr>
        </p:nvGraphicFramePr>
        <p:xfrm>
          <a:off x="3602038" y="5575622"/>
          <a:ext cx="1660525" cy="830263"/>
        </p:xfrm>
        <a:graphic>
          <a:graphicData uri="http://schemas.openxmlformats.org/presentationml/2006/ole">
            <p:oleObj spid="_x0000_s13344" name="Equation" r:id="rId4" imgW="787058" imgH="393529" progId="">
              <p:embed/>
            </p:oleObj>
          </a:graphicData>
        </a:graphic>
      </p:graphicFrame>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Interactive Example 6.4 - Solution</a:t>
            </a:r>
          </a:p>
        </p:txBody>
      </p:sp>
      <p:sp>
        <p:nvSpPr>
          <p:cNvPr id="3" name="Content Placeholder 2"/>
          <p:cNvSpPr>
            <a:spLocks noGrp="1"/>
          </p:cNvSpPr>
          <p:nvPr>
            <p:ph idx="1"/>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Where are we going?</a:t>
            </a:r>
          </a:p>
          <a:p>
            <a:pPr lvl="1"/>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To calculate </a:t>
            </a:r>
            <a:r>
              <a:rPr lang="el-GR" altLang="en-US" dirty="0" smtClean="0">
                <a:latin typeface="Calibri" panose="020F0502020204030204" pitchFamily="34" charset="0"/>
                <a:ea typeface="ＭＳ Ｐゴシック" panose="020B0600070205080204" pitchFamily="34" charset="-128"/>
                <a:cs typeface="Calibri" panose="020F0502020204030204" pitchFamily="34" charset="0"/>
              </a:rPr>
              <a:t>Δ</a:t>
            </a:r>
            <a:r>
              <a:rPr lang="en-GB" altLang="en-US" i="1" dirty="0" smtClean="0">
                <a:latin typeface="Calibri" panose="020F0502020204030204" pitchFamily="34" charset="0"/>
                <a:ea typeface="ＭＳ Ｐゴシック" panose="020B0600070205080204" pitchFamily="34" charset="-128"/>
                <a:cs typeface="Calibri" panose="020F0502020204030204" pitchFamily="34" charset="0"/>
              </a:rPr>
              <a:t>H</a:t>
            </a:r>
          </a:p>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What do we know?</a:t>
            </a:r>
          </a:p>
          <a:p>
            <a:pPr lvl="1"/>
            <a:r>
              <a:rPr lang="en-GB" altLang="en-US" i="1" dirty="0" err="1" smtClean="0">
                <a:latin typeface="Calibri" panose="020F0502020204030204" pitchFamily="34" charset="0"/>
                <a:ea typeface="ＭＳ Ｐゴシック" panose="020B0600070205080204" pitchFamily="34" charset="-128"/>
                <a:cs typeface="Calibri" panose="020F0502020204030204" pitchFamily="34" charset="0"/>
              </a:rPr>
              <a:t>q</a:t>
            </a:r>
            <a:r>
              <a:rPr lang="en-GB" altLang="en-US" i="1" baseline="-25000" dirty="0" err="1" smtClean="0">
                <a:latin typeface="Calibri" panose="020F0502020204030204" pitchFamily="34" charset="0"/>
                <a:ea typeface="ＭＳ Ｐゴシック" panose="020B0600070205080204" pitchFamily="34" charset="-128"/>
                <a:cs typeface="Calibri" panose="020F0502020204030204" pitchFamily="34" charset="0"/>
              </a:rPr>
              <a:t>P</a:t>
            </a:r>
            <a:r>
              <a:rPr lang="en-GB" altLang="en-US" i="1" dirty="0" smtClean="0">
                <a:latin typeface="Calibri" panose="020F0502020204030204" pitchFamily="34" charset="0"/>
                <a:ea typeface="ＭＳ Ｐゴシック" panose="020B0600070205080204" pitchFamily="34" charset="-128"/>
                <a:cs typeface="Calibri" panose="020F0502020204030204" pitchFamily="34" charset="0"/>
              </a:rPr>
              <a:t> =</a:t>
            </a: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 Δ</a:t>
            </a:r>
            <a:r>
              <a:rPr lang="en-GB" altLang="en-US" i="1" dirty="0" smtClean="0">
                <a:latin typeface="Calibri" panose="020F0502020204030204" pitchFamily="34" charset="0"/>
                <a:ea typeface="ＭＳ Ｐゴシック" panose="020B0600070205080204" pitchFamily="34" charset="-128"/>
                <a:cs typeface="Calibri" panose="020F0502020204030204" pitchFamily="34" charset="0"/>
              </a:rPr>
              <a:t>H </a:t>
            </a: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 –890 kJ/</a:t>
            </a:r>
            <a:r>
              <a:rPr lang="en-GB" altLang="en-US" dirty="0" err="1" smtClean="0">
                <a:latin typeface="Calibri" panose="020F0502020204030204" pitchFamily="34" charset="0"/>
                <a:ea typeface="ＭＳ Ｐゴシック" panose="020B0600070205080204" pitchFamily="34" charset="-128"/>
                <a:cs typeface="Calibri" panose="020F0502020204030204" pitchFamily="34" charset="0"/>
              </a:rPr>
              <a:t>mol</a:t>
            </a: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 CH</a:t>
            </a:r>
            <a:r>
              <a:rPr lang="en-GB"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4</a:t>
            </a:r>
          </a:p>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Mass = 5.8 g CH</a:t>
            </a:r>
            <a:r>
              <a:rPr lang="en-IN" altLang="en-US" baseline="-25000" smtClean="0">
                <a:latin typeface="Calibri" panose="020F0502020204030204" pitchFamily="34" charset="0"/>
                <a:ea typeface="ＭＳ Ｐゴシック" panose="020B0600070205080204" pitchFamily="34" charset="-128"/>
                <a:cs typeface="Calibri" panose="020F0502020204030204" pitchFamily="34" charset="0"/>
              </a:rPr>
              <a:t>4</a:t>
            </a:r>
          </a:p>
          <a:p>
            <a:pPr lvl="1"/>
            <a:r>
              <a:rPr lang="sv-SE" altLang="en-US" dirty="0" smtClean="0">
                <a:latin typeface="Calibri" panose="020F0502020204030204" pitchFamily="34" charset="0"/>
                <a:ea typeface="ＭＳ Ｐゴシック" panose="020B0600070205080204" pitchFamily="34" charset="-128"/>
                <a:cs typeface="Calibri" panose="020F0502020204030204" pitchFamily="34" charset="0"/>
              </a:rPr>
              <a:t>Molar mass CH</a:t>
            </a:r>
            <a:r>
              <a:rPr lang="sv-SE"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4</a:t>
            </a:r>
            <a:r>
              <a:rPr lang="sv-SE" altLang="en-US" dirty="0" smtClean="0">
                <a:latin typeface="Calibri" panose="020F0502020204030204" pitchFamily="34" charset="0"/>
                <a:ea typeface="ＭＳ Ｐゴシック" panose="020B0600070205080204" pitchFamily="34" charset="-128"/>
                <a:cs typeface="Calibri" panose="020F0502020204030204" pitchFamily="34" charset="0"/>
              </a:rPr>
              <a:t> = 16.04 g</a:t>
            </a:r>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Interactive Example 6.4 - Solution</a:t>
            </a:r>
            <a:r>
              <a:rPr lang="en-GB" altLang="en-US" sz="2000" dirty="0" smtClean="0">
                <a:latin typeface="Calibri" panose="020F0502020204030204" pitchFamily="34" charset="0"/>
                <a:ea typeface="ＭＳ Ｐゴシック" panose="020B0600070205080204" pitchFamily="34" charset="-128"/>
                <a:cs typeface="Calibri" panose="020F0502020204030204" pitchFamily="34" charset="0"/>
              </a:rPr>
              <a:t> (Continued 1)</a:t>
            </a:r>
          </a:p>
        </p:txBody>
      </p:sp>
      <p:sp>
        <p:nvSpPr>
          <p:cNvPr id="3" name="Content Placeholder 2"/>
          <p:cNvSpPr>
            <a:spLocks noGrp="1"/>
          </p:cNvSpPr>
          <p:nvPr>
            <p:ph idx="1"/>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How do we get there?</a:t>
            </a:r>
          </a:p>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What are the moles of CH</a:t>
            </a:r>
            <a:r>
              <a:rPr lang="en-IN" altLang="en-US" baseline="-25000" smtClean="0">
                <a:latin typeface="Calibri" panose="020F0502020204030204" pitchFamily="34" charset="0"/>
                <a:ea typeface="ＭＳ Ｐゴシック" panose="020B0600070205080204" pitchFamily="34" charset="-128"/>
                <a:cs typeface="Calibri" panose="020F0502020204030204" pitchFamily="34" charset="0"/>
              </a:rPr>
              <a:t>4</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 burned?</a:t>
            </a:r>
          </a:p>
          <a:p>
            <a:pPr lvl="1"/>
            <a:endParaRPr lang="en-IN" altLang="en-US" smtClean="0">
              <a:latin typeface="Calibri" panose="020F0502020204030204" pitchFamily="34" charset="0"/>
              <a:ea typeface="ＭＳ Ｐゴシック" panose="020B0600070205080204" pitchFamily="34" charset="-128"/>
              <a:cs typeface="Calibri" panose="020F0502020204030204" pitchFamily="34" charset="0"/>
            </a:endParaRPr>
          </a:p>
          <a:p>
            <a:pPr lvl="1"/>
            <a:endParaRPr lang="en-IN" altLang="en-US" smtClean="0">
              <a:latin typeface="Calibri" panose="020F0502020204030204" pitchFamily="34" charset="0"/>
              <a:ea typeface="ＭＳ Ｐゴシック" panose="020B0600070205080204" pitchFamily="34" charset="-128"/>
              <a:cs typeface="Calibri" panose="020F0502020204030204" pitchFamily="34" charset="0"/>
            </a:endParaRPr>
          </a:p>
          <a:p>
            <a:pPr lvl="1"/>
            <a:endParaRPr lang="en-IN" altLang="en-US" sz="1600" smtClean="0">
              <a:latin typeface="Calibri" panose="020F0502020204030204" pitchFamily="34" charset="0"/>
              <a:ea typeface="ＭＳ Ｐゴシック" panose="020B0600070205080204" pitchFamily="34" charset="-128"/>
              <a:cs typeface="Calibri" panose="020F0502020204030204" pitchFamily="34" charset="0"/>
            </a:endParaRPr>
          </a:p>
          <a:p>
            <a:pPr lvl="1"/>
            <a:r>
              <a:rPr lang="en-GB" altLang="en-US" smtClean="0">
                <a:latin typeface="Calibri" panose="020F0502020204030204" pitchFamily="34" charset="0"/>
                <a:ea typeface="ＭＳ Ｐゴシック" panose="020B0600070205080204" pitchFamily="34" charset="-128"/>
                <a:cs typeface="Calibri" panose="020F0502020204030204" pitchFamily="34" charset="0"/>
              </a:rPr>
              <a:t>What is </a:t>
            </a:r>
            <a:r>
              <a:rPr lang="el-GR" altLang="en-US" smtClean="0">
                <a:latin typeface="Calibri" panose="020F0502020204030204" pitchFamily="34" charset="0"/>
                <a:ea typeface="ＭＳ Ｐゴシック" panose="020B0600070205080204" pitchFamily="34" charset="-128"/>
                <a:cs typeface="Calibri" panose="020F0502020204030204" pitchFamily="34" charset="0"/>
              </a:rPr>
              <a:t>Δ</a:t>
            </a:r>
            <a:r>
              <a:rPr lang="en-GB" altLang="en-US" i="1" smtClean="0">
                <a:latin typeface="Calibri" panose="020F0502020204030204" pitchFamily="34" charset="0"/>
                <a:ea typeface="ＭＳ Ｐゴシック" panose="020B0600070205080204" pitchFamily="34" charset="-128"/>
                <a:cs typeface="Calibri" panose="020F0502020204030204" pitchFamily="34" charset="0"/>
              </a:rPr>
              <a:t>H</a:t>
            </a:r>
            <a:r>
              <a:rPr lang="en-GB" altLang="en-US" smtClean="0">
                <a:latin typeface="Calibri" panose="020F0502020204030204" pitchFamily="34" charset="0"/>
                <a:ea typeface="ＭＳ Ｐゴシック" panose="020B0600070205080204" pitchFamily="34" charset="-128"/>
                <a:cs typeface="Calibri" panose="020F0502020204030204" pitchFamily="34" charset="0"/>
              </a:rPr>
              <a:t>?</a:t>
            </a:r>
          </a:p>
          <a:p>
            <a:pPr lvl="1"/>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xmlns="" val="2063616329"/>
              </p:ext>
            </p:extLst>
          </p:nvPr>
        </p:nvGraphicFramePr>
        <p:xfrm>
          <a:off x="1400175" y="3376613"/>
          <a:ext cx="6388100" cy="919162"/>
        </p:xfrm>
        <a:graphic>
          <a:graphicData uri="http://schemas.openxmlformats.org/presentationml/2006/ole">
            <p:oleObj spid="_x0000_s62512" name="Equation" r:id="rId3" imgW="2755800" imgH="457200" progId="">
              <p:embed/>
            </p:oleObj>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xmlns="" val="3555047161"/>
              </p:ext>
            </p:extLst>
          </p:nvPr>
        </p:nvGraphicFramePr>
        <p:xfrm>
          <a:off x="1681163" y="5070475"/>
          <a:ext cx="5719762" cy="936625"/>
        </p:xfrm>
        <a:graphic>
          <a:graphicData uri="http://schemas.openxmlformats.org/presentationml/2006/ole">
            <p:oleObj spid="_x0000_s62513" name="Equation" r:id="rId4" imgW="2793960" imgH="457200" progId="">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Interactive Example 6.4 - Solution</a:t>
            </a:r>
            <a:r>
              <a:rPr lang="en-GB" altLang="en-US" sz="2000" dirty="0" smtClean="0">
                <a:latin typeface="Calibri" panose="020F0502020204030204" pitchFamily="34" charset="0"/>
                <a:ea typeface="ＭＳ Ｐゴシック" panose="020B0600070205080204" pitchFamily="34" charset="-128"/>
                <a:cs typeface="Calibri" panose="020F0502020204030204" pitchFamily="34" charset="0"/>
              </a:rPr>
              <a:t> (Continued 2)</a:t>
            </a:r>
          </a:p>
        </p:txBody>
      </p:sp>
      <p:sp>
        <p:nvSpPr>
          <p:cNvPr id="3" name="Content Placeholder 2"/>
          <p:cNvSpPr>
            <a:spLocks noGrp="1"/>
          </p:cNvSpPr>
          <p:nvPr>
            <p:ph idx="1"/>
          </p:nvPr>
        </p:nvSpPr>
        <p:spPr/>
        <p:txBody>
          <a:bodyPr/>
          <a:lstStyle/>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Thus, when a 5.8-g sample of CH</a:t>
            </a:r>
            <a:r>
              <a:rPr lang="en-IN"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4</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is burned at constant pressure,</a:t>
            </a:r>
          </a:p>
          <a:p>
            <a:endParaRPr lang="en-IN" altLang="en-US" dirty="0">
              <a:latin typeface="Calibri" panose="020F0502020204030204" pitchFamily="34" charset="0"/>
              <a:ea typeface="ＭＳ Ｐゴシック" panose="020B0600070205080204" pitchFamily="34" charset="-128"/>
              <a:cs typeface="Calibri" panose="020F0502020204030204" pitchFamily="34" charset="0"/>
            </a:endParaRPr>
          </a:p>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Reality check</a:t>
            </a:r>
          </a:p>
          <a:p>
            <a:pPr lvl="1"/>
            <a:r>
              <a:rPr lang="en-US"/>
              <a:t>In this case, a 5.8-g sample of CH</a:t>
            </a:r>
            <a:r>
              <a:rPr lang="en-US" baseline="-25000"/>
              <a:t>4</a:t>
            </a:r>
            <a:r>
              <a:rPr lang="en-US"/>
              <a:t> is </a:t>
            </a:r>
            <a:r>
              <a:rPr lang="en-US" smtClean="0"/>
              <a:t>burned</a:t>
            </a:r>
          </a:p>
          <a:p>
            <a:pPr lvl="2"/>
            <a:r>
              <a:rPr lang="en-US" dirty="0" smtClean="0"/>
              <a:t>Since </a:t>
            </a:r>
            <a:r>
              <a:rPr lang="en-US" dirty="0"/>
              <a:t>this amount </a:t>
            </a:r>
            <a:r>
              <a:rPr lang="en-US" dirty="0" smtClean="0"/>
              <a:t>is smaller </a:t>
            </a:r>
            <a:r>
              <a:rPr lang="en-US" dirty="0"/>
              <a:t>than 1 mole, less than 890 kJ will be released as </a:t>
            </a:r>
            <a:r>
              <a:rPr lang="en-US" dirty="0" smtClean="0"/>
              <a:t>heat</a:t>
            </a:r>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xmlns="" val="572976338"/>
              </p:ext>
            </p:extLst>
          </p:nvPr>
        </p:nvGraphicFramePr>
        <p:xfrm>
          <a:off x="2687637" y="3148806"/>
          <a:ext cx="3705225" cy="401638"/>
        </p:xfrm>
        <a:graphic>
          <a:graphicData uri="http://schemas.openxmlformats.org/presentationml/2006/ole">
            <p:oleObj spid="_x0000_s63515" name="Equation" r:id="rId3" imgW="1637589" imgH="177723" progId="">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Title 3"/>
          <p:cNvSpPr>
            <a:spLocks noGrp="1"/>
          </p:cNvSpPr>
          <p:nvPr>
            <p:ph type="title"/>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Exercise  </a:t>
            </a:r>
            <a:endParaRPr lang="en-GB"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64515" name="Content Placeholder 4"/>
          <p:cNvSpPr>
            <a:spLocks noGrp="1"/>
          </p:cNvSpPr>
          <p:nvPr>
            <p:ph idx="1"/>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The overall reaction in a commercial heat pack can be represented </a:t>
            </a:r>
            <a:r>
              <a:rPr lang="en-GB" altLang="en-US" smtClean="0">
                <a:latin typeface="Calibri" panose="020F0502020204030204" pitchFamily="34" charset="0"/>
                <a:ea typeface="ＭＳ Ｐゴシック" panose="020B0600070205080204" pitchFamily="34" charset="-128"/>
                <a:cs typeface="Calibri" panose="020F0502020204030204" pitchFamily="34" charset="0"/>
              </a:rPr>
              <a:t>as</a:t>
            </a:r>
            <a:endParaRPr lang="en-IN" altLang="en-US" smtClean="0">
              <a:latin typeface="Calibri" panose="020F0502020204030204" pitchFamily="34" charset="0"/>
              <a:ea typeface="ＭＳ Ｐゴシック" panose="020B0600070205080204" pitchFamily="34" charset="-128"/>
              <a:cs typeface="Calibri" panose="020F0502020204030204" pitchFamily="34" charset="0"/>
            </a:endParaRPr>
          </a:p>
          <a:p>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How much heat is released when 4.00 moles of iron are </a:t>
            </a:r>
            <a:r>
              <a:rPr lang="en-GB" altLang="en-US" smtClean="0">
                <a:latin typeface="Calibri" panose="020F0502020204030204" pitchFamily="34" charset="0"/>
                <a:ea typeface="ＭＳ Ｐゴシック" panose="020B0600070205080204" pitchFamily="34" charset="-128"/>
                <a:cs typeface="Calibri" panose="020F0502020204030204" pitchFamily="34" charset="0"/>
              </a:rPr>
              <a:t>reacted with excess O</a:t>
            </a:r>
            <a:r>
              <a:rPr lang="en-GB" altLang="en-US" baseline="-25000" smtClean="0">
                <a:latin typeface="Calibri" panose="020F0502020204030204" pitchFamily="34" charset="0"/>
                <a:ea typeface="ＭＳ Ｐゴシック" panose="020B0600070205080204" pitchFamily="34" charset="-128"/>
                <a:cs typeface="Calibri" panose="020F0502020204030204" pitchFamily="34" charset="0"/>
              </a:rPr>
              <a:t>2</a:t>
            </a:r>
            <a:r>
              <a:rPr lang="en-GB" altLang="en-US" smtClean="0">
                <a:latin typeface="Calibri" panose="020F0502020204030204" pitchFamily="34" charset="0"/>
                <a:ea typeface="ＭＳ Ｐゴシック" panose="020B0600070205080204" pitchFamily="34" charset="-128"/>
                <a:cs typeface="Calibri" panose="020F0502020204030204" pitchFamily="34" charset="0"/>
              </a:rPr>
              <a:t>?</a:t>
            </a:r>
          </a:p>
        </p:txBody>
      </p:sp>
      <p:sp>
        <p:nvSpPr>
          <p:cNvPr id="64516"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64517"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9A522E56-3FF8-4B0F-AC22-D30C18894156}" type="slidenum">
              <a:rPr lang="en-US" altLang="en-US" sz="1000">
                <a:solidFill>
                  <a:schemeClr val="tx1"/>
                </a:solidFill>
              </a:rPr>
              <a:pPr>
                <a:spcBef>
                  <a:spcPct val="0"/>
                </a:spcBef>
                <a:buClrTx/>
                <a:buFontTx/>
                <a:buNone/>
              </a:pPr>
              <a:t>43</a:t>
            </a:fld>
            <a:endParaRPr lang="en-US" altLang="en-US" sz="1000">
              <a:solidFill>
                <a:schemeClr val="tx1"/>
              </a:solidFill>
            </a:endParaRPr>
          </a:p>
        </p:txBody>
      </p:sp>
      <p:graphicFrame>
        <p:nvGraphicFramePr>
          <p:cNvPr id="64518" name="Object 6"/>
          <p:cNvGraphicFramePr>
            <a:graphicFrameLocks noChangeAspect="1"/>
          </p:cNvGraphicFramePr>
          <p:nvPr>
            <p:extLst>
              <p:ext uri="{D42A27DB-BD31-4B8C-83A1-F6EECF244321}">
                <p14:modId xmlns:p14="http://schemas.microsoft.com/office/powerpoint/2010/main" xmlns="" val="3707386953"/>
              </p:ext>
            </p:extLst>
          </p:nvPr>
        </p:nvGraphicFramePr>
        <p:xfrm>
          <a:off x="1062038" y="3489325"/>
          <a:ext cx="7248525" cy="557213"/>
        </p:xfrm>
        <a:graphic>
          <a:graphicData uri="http://schemas.openxmlformats.org/presentationml/2006/ole">
            <p:oleObj spid="_x0000_s64543" name="Equation" r:id="rId4" imgW="3301920" imgH="253800" progId="">
              <p:embed/>
            </p:oleObj>
          </a:graphicData>
        </a:graphic>
      </p:graphicFrame>
      <p:sp>
        <p:nvSpPr>
          <p:cNvPr id="12" name="TextBox 11"/>
          <p:cNvSpPr txBox="1">
            <a:spLocks noChangeArrowheads="1"/>
          </p:cNvSpPr>
          <p:nvPr/>
        </p:nvSpPr>
        <p:spPr bwMode="auto">
          <a:xfrm>
            <a:off x="2603500" y="5486400"/>
            <a:ext cx="36576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IN" altLang="en-US" b="1" dirty="0">
                <a:solidFill>
                  <a:srgbClr val="0070C0"/>
                </a:solidFill>
                <a:latin typeface="Calibri" panose="020F0502020204030204" pitchFamily="34" charset="0"/>
              </a:rPr>
              <a:t>1650 kJ </a:t>
            </a:r>
            <a:r>
              <a:rPr lang="en-IN" altLang="en-US" b="1" dirty="0" smtClean="0">
                <a:solidFill>
                  <a:srgbClr val="0070C0"/>
                </a:solidFill>
                <a:latin typeface="Calibri" panose="020F0502020204030204" pitchFamily="34" charset="0"/>
              </a:rPr>
              <a:t>heat is released </a:t>
            </a:r>
            <a:endParaRPr lang="en-GB" altLang="en-US" b="1" dirty="0">
              <a:solidFill>
                <a:srgbClr val="0070C0"/>
              </a:solidFill>
              <a:latin typeface="Calibri" panose="020F050202020403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Title 3"/>
          <p:cNvSpPr>
            <a:spLocks noGrp="1"/>
          </p:cNvSpPr>
          <p:nvPr>
            <p:ph type="title"/>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Exercise </a:t>
            </a:r>
            <a:r>
              <a:rPr lang="en-IN" altLang="en-US" sz="2000" smtClean="0">
                <a:latin typeface="Calibri" panose="020F0502020204030204" pitchFamily="34" charset="0"/>
                <a:ea typeface="ＭＳ Ｐゴシック" panose="020B0600070205080204" pitchFamily="34" charset="-128"/>
                <a:cs typeface="Calibri" panose="020F0502020204030204" pitchFamily="34" charset="0"/>
              </a:rPr>
              <a:t>(Continued) </a:t>
            </a:r>
            <a:endParaRPr lang="en-GB" altLang="en-US" sz="200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66563" name="Content Placeholder 4"/>
          <p:cNvSpPr>
            <a:spLocks noGrp="1"/>
          </p:cNvSpPr>
          <p:nvPr>
            <p:ph idx="1"/>
          </p:nvPr>
        </p:nvSpPr>
        <p:spPr/>
        <p:txBody>
          <a:bodyPr/>
          <a:lstStyle/>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How much heat is released when 1.00 mole of Fe</a:t>
            </a:r>
            <a:r>
              <a:rPr lang="en-IN" altLang="en-US" baseline="-25000" smtClean="0">
                <a:latin typeface="Calibri" panose="020F0502020204030204" pitchFamily="34" charset="0"/>
                <a:ea typeface="ＭＳ Ｐゴシック" panose="020B0600070205080204" pitchFamily="34" charset="-128"/>
                <a:cs typeface="Calibri" panose="020F0502020204030204" pitchFamily="34" charset="0"/>
              </a:rPr>
              <a:t>2</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O</a:t>
            </a:r>
            <a:r>
              <a:rPr lang="en-IN" altLang="en-US" baseline="-25000" smtClean="0">
                <a:latin typeface="Calibri" panose="020F0502020204030204" pitchFamily="34" charset="0"/>
                <a:ea typeface="ＭＳ Ｐゴシック" panose="020B0600070205080204" pitchFamily="34" charset="-128"/>
                <a:cs typeface="Calibri" panose="020F0502020204030204" pitchFamily="34" charset="0"/>
              </a:rPr>
              <a:t>3</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 is </a:t>
            </a:r>
            <a:r>
              <a:rPr lang="en-GB" altLang="en-US" smtClean="0">
                <a:latin typeface="Calibri" panose="020F0502020204030204" pitchFamily="34" charset="0"/>
                <a:ea typeface="ＭＳ Ｐゴシック" panose="020B0600070205080204" pitchFamily="34" charset="-128"/>
                <a:cs typeface="Calibri" panose="020F0502020204030204" pitchFamily="34" charset="0"/>
              </a:rPr>
              <a:t>produced?</a:t>
            </a:r>
          </a:p>
          <a:p>
            <a:pPr lvl="1"/>
            <a:endParaRPr lang="en-IN" altLang="en-US" smtClean="0">
              <a:latin typeface="Calibri" panose="020F0502020204030204" pitchFamily="34" charset="0"/>
              <a:ea typeface="ＭＳ Ｐゴシック" panose="020B0600070205080204" pitchFamily="34" charset="-128"/>
              <a:cs typeface="Calibri" panose="020F0502020204030204" pitchFamily="34" charset="0"/>
            </a:endParaRPr>
          </a:p>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How much heat is released when 1.00 g iron is reacted </a:t>
            </a:r>
            <a:r>
              <a:rPr lang="en-GB" altLang="en-US" smtClean="0">
                <a:latin typeface="Calibri" panose="020F0502020204030204" pitchFamily="34" charset="0"/>
                <a:ea typeface="ＭＳ Ｐゴシック" panose="020B0600070205080204" pitchFamily="34" charset="-128"/>
                <a:cs typeface="Calibri" panose="020F0502020204030204" pitchFamily="34" charset="0"/>
              </a:rPr>
              <a:t>with excess O</a:t>
            </a:r>
            <a:r>
              <a:rPr lang="en-GB" altLang="en-US" baseline="-25000" smtClean="0">
                <a:latin typeface="Calibri" panose="020F0502020204030204" pitchFamily="34" charset="0"/>
                <a:ea typeface="ＭＳ Ｐゴシック" panose="020B0600070205080204" pitchFamily="34" charset="-128"/>
                <a:cs typeface="Calibri" panose="020F0502020204030204" pitchFamily="34" charset="0"/>
              </a:rPr>
              <a:t>2</a:t>
            </a:r>
            <a:r>
              <a:rPr lang="en-GB" altLang="en-US" smtClean="0">
                <a:latin typeface="Calibri" panose="020F0502020204030204" pitchFamily="34" charset="0"/>
                <a:ea typeface="ＭＳ Ｐゴシック" panose="020B0600070205080204" pitchFamily="34" charset="-128"/>
                <a:cs typeface="Calibri" panose="020F0502020204030204" pitchFamily="34" charset="0"/>
              </a:rPr>
              <a:t>?</a:t>
            </a:r>
          </a:p>
          <a:p>
            <a:pPr lvl="1"/>
            <a:endParaRPr lang="en-IN" altLang="en-US" smtClean="0">
              <a:latin typeface="Calibri" panose="020F0502020204030204" pitchFamily="34" charset="0"/>
              <a:ea typeface="ＭＳ Ｐゴシック" panose="020B0600070205080204" pitchFamily="34" charset="-128"/>
              <a:cs typeface="Calibri" panose="020F0502020204030204" pitchFamily="34" charset="0"/>
            </a:endParaRPr>
          </a:p>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How much heat is released when 10.0 g Fe and 2.00 g O</a:t>
            </a:r>
            <a:r>
              <a:rPr lang="en-IN" altLang="en-US" baseline="-25000" smtClean="0">
                <a:latin typeface="Calibri" panose="020F0502020204030204" pitchFamily="34" charset="0"/>
                <a:ea typeface="ＭＳ Ｐゴシック" panose="020B0600070205080204" pitchFamily="34" charset="-128"/>
                <a:cs typeface="Calibri" panose="020F0502020204030204" pitchFamily="34" charset="0"/>
              </a:rPr>
              <a:t>2</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 </a:t>
            </a:r>
            <a:r>
              <a:rPr lang="en-GB" altLang="en-US" smtClean="0">
                <a:latin typeface="Calibri" panose="020F0502020204030204" pitchFamily="34" charset="0"/>
                <a:ea typeface="ＭＳ Ｐゴシック" panose="020B0600070205080204" pitchFamily="34" charset="-128"/>
                <a:cs typeface="Calibri" panose="020F0502020204030204" pitchFamily="34" charset="0"/>
              </a:rPr>
              <a:t>are reacted?</a:t>
            </a:r>
          </a:p>
        </p:txBody>
      </p:sp>
      <p:sp>
        <p:nvSpPr>
          <p:cNvPr id="66564"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66565"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22FB9891-2E13-4688-B0B1-D880B6743F2C}" type="slidenum">
              <a:rPr lang="en-US" altLang="en-US" sz="1000">
                <a:solidFill>
                  <a:schemeClr val="tx1"/>
                </a:solidFill>
              </a:rPr>
              <a:pPr>
                <a:spcBef>
                  <a:spcPct val="0"/>
                </a:spcBef>
                <a:buClrTx/>
                <a:buFontTx/>
                <a:buNone/>
              </a:pPr>
              <a:t>44</a:t>
            </a:fld>
            <a:endParaRPr lang="en-US" altLang="en-US" sz="1000">
              <a:solidFill>
                <a:schemeClr val="tx1"/>
              </a:solidFill>
            </a:endParaRPr>
          </a:p>
        </p:txBody>
      </p:sp>
      <p:sp>
        <p:nvSpPr>
          <p:cNvPr id="9" name="TextBox 8"/>
          <p:cNvSpPr txBox="1">
            <a:spLocks noChangeArrowheads="1"/>
          </p:cNvSpPr>
          <p:nvPr/>
        </p:nvSpPr>
        <p:spPr bwMode="auto">
          <a:xfrm>
            <a:off x="2603500" y="3019425"/>
            <a:ext cx="36576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IN" altLang="en-US" b="1" dirty="0">
                <a:solidFill>
                  <a:srgbClr val="0070C0"/>
                </a:solidFill>
                <a:latin typeface="Calibri" panose="020F0502020204030204" pitchFamily="34" charset="0"/>
              </a:rPr>
              <a:t>826 kJ </a:t>
            </a:r>
            <a:r>
              <a:rPr lang="en-IN" altLang="en-US" b="1" dirty="0" smtClean="0">
                <a:solidFill>
                  <a:srgbClr val="0070C0"/>
                </a:solidFill>
                <a:latin typeface="Calibri" panose="020F0502020204030204" pitchFamily="34" charset="0"/>
              </a:rPr>
              <a:t>of heat is released </a:t>
            </a:r>
            <a:endParaRPr lang="en-GB" altLang="en-US" b="1" dirty="0">
              <a:solidFill>
                <a:srgbClr val="0070C0"/>
              </a:solidFill>
              <a:latin typeface="Calibri" panose="020F0502020204030204" pitchFamily="34" charset="0"/>
            </a:endParaRPr>
          </a:p>
        </p:txBody>
      </p:sp>
      <p:sp>
        <p:nvSpPr>
          <p:cNvPr id="10" name="TextBox 9"/>
          <p:cNvSpPr txBox="1">
            <a:spLocks noChangeArrowheads="1"/>
          </p:cNvSpPr>
          <p:nvPr/>
        </p:nvSpPr>
        <p:spPr bwMode="auto">
          <a:xfrm>
            <a:off x="2667000" y="4524375"/>
            <a:ext cx="36576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IN" altLang="en-US" b="1" dirty="0">
                <a:solidFill>
                  <a:srgbClr val="0070C0"/>
                </a:solidFill>
                <a:latin typeface="Calibri" panose="020F0502020204030204" pitchFamily="34" charset="0"/>
              </a:rPr>
              <a:t>7.39 kJ </a:t>
            </a:r>
            <a:r>
              <a:rPr lang="en-IN" altLang="en-US" b="1" dirty="0" smtClean="0">
                <a:solidFill>
                  <a:srgbClr val="0070C0"/>
                </a:solidFill>
                <a:latin typeface="Calibri" panose="020F0502020204030204" pitchFamily="34" charset="0"/>
              </a:rPr>
              <a:t>of heat is released </a:t>
            </a:r>
            <a:endParaRPr lang="en-GB" altLang="en-US" b="1" dirty="0">
              <a:solidFill>
                <a:srgbClr val="0070C0"/>
              </a:solidFill>
              <a:latin typeface="Calibri" panose="020F0502020204030204" pitchFamily="34" charset="0"/>
            </a:endParaRPr>
          </a:p>
        </p:txBody>
      </p:sp>
      <p:sp>
        <p:nvSpPr>
          <p:cNvPr id="11" name="TextBox 10"/>
          <p:cNvSpPr txBox="1">
            <a:spLocks noChangeArrowheads="1"/>
          </p:cNvSpPr>
          <p:nvPr/>
        </p:nvSpPr>
        <p:spPr bwMode="auto">
          <a:xfrm>
            <a:off x="2743200" y="5910263"/>
            <a:ext cx="365760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GB" altLang="en-US" b="1" dirty="0">
                <a:solidFill>
                  <a:srgbClr val="0070C0"/>
                </a:solidFill>
                <a:latin typeface="Calibri" panose="020F0502020204030204" pitchFamily="34" charset="0"/>
              </a:rPr>
              <a:t>34.4 </a:t>
            </a:r>
            <a:r>
              <a:rPr lang="en-GB" altLang="en-US" b="1" dirty="0" smtClean="0">
                <a:solidFill>
                  <a:srgbClr val="0070C0"/>
                </a:solidFill>
                <a:latin typeface="Calibri" panose="020F0502020204030204" pitchFamily="34" charset="0"/>
              </a:rPr>
              <a:t>kJ of heat is </a:t>
            </a:r>
            <a:r>
              <a:rPr lang="en-GB" altLang="en-US" b="1" dirty="0">
                <a:solidFill>
                  <a:srgbClr val="0070C0"/>
                </a:solidFill>
                <a:latin typeface="Calibri" panose="020F0502020204030204" pitchFamily="34" charset="0"/>
              </a:rPr>
              <a:t>released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3"/>
          <p:cNvSpPr>
            <a:spLocks noGrp="1" noChangeArrowheads="1"/>
          </p:cNvSpPr>
          <p:nvPr>
            <p:ph type="title"/>
          </p:nvPr>
        </p:nvSpPr>
        <p:spPr/>
        <p:txBody>
          <a:bodyPr/>
          <a:lstStyle/>
          <a:p>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Calorimetry </a:t>
            </a:r>
          </a:p>
        </p:txBody>
      </p:sp>
      <p:sp>
        <p:nvSpPr>
          <p:cNvPr id="68611" name="Rectangle 2"/>
          <p:cNvSpPr>
            <a:spLocks noGrp="1" noChangeArrowheads="1"/>
          </p:cNvSpPr>
          <p:nvPr>
            <p:ph idx="1"/>
          </p:nvPr>
        </p:nvSpPr>
        <p:spPr/>
        <p:txBody>
          <a:bodyPr/>
          <a:lstStyle/>
          <a:p>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Science of measuring heat</a:t>
            </a:r>
          </a:p>
          <a:p>
            <a:pPr lvl="1"/>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Based on observations of temperature change when a body absorbs or discharges energy in the form of heat </a:t>
            </a:r>
          </a:p>
          <a:p>
            <a:r>
              <a:rPr lang="en-US" altLang="en-US" b="1" dirty="0">
                <a:solidFill>
                  <a:srgbClr val="0070C0"/>
                </a:solidFill>
                <a:latin typeface="Calibri" panose="020F0502020204030204" pitchFamily="34" charset="0"/>
                <a:ea typeface="ＭＳ Ｐゴシック" panose="020B0600070205080204" pitchFamily="34" charset="-128"/>
                <a:cs typeface="Calibri" panose="020F0502020204030204" pitchFamily="34" charset="0"/>
              </a:rPr>
              <a:t>Calorimeter</a:t>
            </a:r>
            <a:r>
              <a:rPr lang="en-US" altLang="en-US" dirty="0">
                <a:latin typeface="Calibri" panose="020F0502020204030204" pitchFamily="34" charset="0"/>
                <a:ea typeface="ＭＳ Ｐゴシック" panose="020B0600070205080204" pitchFamily="34" charset="-128"/>
                <a:cs typeface="Calibri" panose="020F0502020204030204" pitchFamily="34" charset="0"/>
              </a:rPr>
              <a:t>: Device used </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to determine the heat </a:t>
            </a:r>
            <a:r>
              <a:rPr lang="en-US" altLang="en-US" dirty="0">
                <a:latin typeface="Calibri" panose="020F0502020204030204" pitchFamily="34" charset="0"/>
                <a:ea typeface="ＭＳ Ｐゴシック" panose="020B0600070205080204" pitchFamily="34" charset="-128"/>
                <a:cs typeface="Calibri" panose="020F0502020204030204" pitchFamily="34" charset="0"/>
              </a:rPr>
              <a:t>associated with a chemical reaction </a:t>
            </a:r>
          </a:p>
        </p:txBody>
      </p:sp>
      <p:sp>
        <p:nvSpPr>
          <p:cNvPr id="68612"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68613"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CC3E0A1D-2A09-46B7-B7D2-84A4E1795D12}" type="slidenum">
              <a:rPr lang="en-US" altLang="en-US" sz="1000">
                <a:solidFill>
                  <a:schemeClr val="tx1"/>
                </a:solidFill>
              </a:rPr>
              <a:pPr>
                <a:spcBef>
                  <a:spcPct val="0"/>
                </a:spcBef>
                <a:buClrTx/>
                <a:buFontTx/>
                <a:buNone/>
              </a:pPr>
              <a:t>45</a:t>
            </a:fld>
            <a:endParaRPr lang="en-US" altLang="en-US" sz="1000">
              <a:solidFill>
                <a:schemeClr val="tx1"/>
              </a:solidFill>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8" name="Rectangle 3"/>
          <p:cNvSpPr>
            <a:spLocks noGrp="1" noChangeArrowheads="1"/>
          </p:cNvSpPr>
          <p:nvPr>
            <p:ph type="title"/>
          </p:nvPr>
        </p:nvSpPr>
        <p:spPr/>
        <p:txBody>
          <a:bodyPr/>
          <a:lstStyle/>
          <a:p>
            <a:r>
              <a:rPr lang="en-US" altLang="en-US" smtClean="0">
                <a:latin typeface="Calibri" panose="020F0502020204030204" pitchFamily="34" charset="0"/>
                <a:ea typeface="ＭＳ Ｐゴシック" panose="020B0600070205080204" pitchFamily="34" charset="-128"/>
                <a:cs typeface="Calibri" panose="020F0502020204030204" pitchFamily="34" charset="0"/>
              </a:rPr>
              <a:t>Heat Capacity (</a:t>
            </a:r>
            <a:r>
              <a:rPr lang="en-US" altLang="en-US" i="1" smtClean="0">
                <a:latin typeface="Calibri" panose="020F0502020204030204" pitchFamily="34" charset="0"/>
                <a:ea typeface="ＭＳ Ｐゴシック" panose="020B0600070205080204" pitchFamily="34" charset="-128"/>
                <a:cs typeface="Calibri" panose="020F0502020204030204" pitchFamily="34" charset="0"/>
              </a:rPr>
              <a:t>C</a:t>
            </a:r>
            <a:r>
              <a:rPr lang="en-US" altLang="en-US" smtClean="0">
                <a:latin typeface="Calibri" panose="020F0502020204030204" pitchFamily="34" charset="0"/>
                <a:ea typeface="ＭＳ Ｐゴシック" panose="020B0600070205080204" pitchFamily="34" charset="-128"/>
                <a:cs typeface="Calibri" panose="020F0502020204030204" pitchFamily="34" charset="0"/>
              </a:rPr>
              <a:t>) </a:t>
            </a:r>
          </a:p>
        </p:txBody>
      </p:sp>
      <p:sp>
        <p:nvSpPr>
          <p:cNvPr id="70659" name="Rectangle 2"/>
          <p:cNvSpPr>
            <a:spLocks noGrp="1" noChangeArrowheads="1"/>
          </p:cNvSpPr>
          <p:nvPr>
            <p:ph idx="1"/>
          </p:nvPr>
        </p:nvSpPr>
        <p:spPr/>
        <p:txBody>
          <a:bodyPr/>
          <a:lstStyle/>
          <a:p>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a:p>
            <a:endParaRPr lang="en-US" altLang="en-US" b="1" dirty="0" smtClean="0">
              <a:solidFill>
                <a:srgbClr val="0070C0"/>
              </a:solidFill>
              <a:latin typeface="Calibri" panose="020F0502020204030204" pitchFamily="34" charset="0"/>
              <a:ea typeface="ＭＳ Ｐゴシック" panose="020B0600070205080204" pitchFamily="34" charset="-128"/>
              <a:cs typeface="Calibri" panose="020F0502020204030204" pitchFamily="34" charset="0"/>
            </a:endParaRPr>
          </a:p>
          <a:p>
            <a:r>
              <a:rPr lang="en-US" altLang="en-US" b="1" dirty="0" smtClean="0">
                <a:solidFill>
                  <a:srgbClr val="0070C0"/>
                </a:solidFill>
                <a:latin typeface="Calibri" panose="020F0502020204030204" pitchFamily="34" charset="0"/>
                <a:ea typeface="ＭＳ Ｐゴシック" panose="020B0600070205080204" pitchFamily="34" charset="-128"/>
                <a:cs typeface="Calibri" panose="020F0502020204030204" pitchFamily="34" charset="0"/>
              </a:rPr>
              <a:t>Specific heat capacity</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Energy required to raise the temperature of one gram of a substance by one degree Celsius</a:t>
            </a:r>
          </a:p>
          <a:p>
            <a:pPr lvl="1"/>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Units - J/ °C · g or </a:t>
            </a:r>
            <a:r>
              <a:rPr lang="en-US" altLang="en-US" dirty="0">
                <a:latin typeface="Calibri" panose="020F0502020204030204" pitchFamily="34" charset="0"/>
                <a:ea typeface="ＭＳ Ｐゴシック" panose="020B0600070205080204" pitchFamily="34" charset="-128"/>
                <a:cs typeface="Calibri" panose="020F0502020204030204" pitchFamily="34" charset="0"/>
              </a:rPr>
              <a:t>J/K · </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g</a:t>
            </a:r>
          </a:p>
        </p:txBody>
      </p:sp>
      <p:sp>
        <p:nvSpPr>
          <p:cNvPr id="70661"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57F7AB29-A74D-419E-A297-CE611668AD06}" type="slidenum">
              <a:rPr lang="en-US" altLang="en-US" sz="1000">
                <a:solidFill>
                  <a:schemeClr val="tx1"/>
                </a:solidFill>
              </a:rPr>
              <a:pPr>
                <a:spcBef>
                  <a:spcPct val="0"/>
                </a:spcBef>
                <a:buClrTx/>
                <a:buFontTx/>
                <a:buNone/>
              </a:pPr>
              <a:t>46</a:t>
            </a:fld>
            <a:endParaRPr lang="en-US" altLang="en-US" sz="1000">
              <a:solidFill>
                <a:schemeClr val="tx1"/>
              </a:solidFill>
            </a:endParaRPr>
          </a:p>
        </p:txBody>
      </p:sp>
      <p:graphicFrame>
        <p:nvGraphicFramePr>
          <p:cNvPr id="70664" name="Object 1"/>
          <p:cNvGraphicFramePr>
            <a:graphicFrameLocks noChangeAspect="1"/>
          </p:cNvGraphicFramePr>
          <p:nvPr>
            <p:extLst>
              <p:ext uri="{D42A27DB-BD31-4B8C-83A1-F6EECF244321}">
                <p14:modId xmlns:p14="http://schemas.microsoft.com/office/powerpoint/2010/main" xmlns="" val="2606877135"/>
              </p:ext>
            </p:extLst>
          </p:nvPr>
        </p:nvGraphicFramePr>
        <p:xfrm>
          <a:off x="2362200" y="2151681"/>
          <a:ext cx="4053404" cy="976356"/>
        </p:xfrm>
        <a:graphic>
          <a:graphicData uri="http://schemas.openxmlformats.org/presentationml/2006/ole">
            <p:oleObj spid="_x0000_s70689" name="Equation" r:id="rId4" imgW="1739900" imgH="419100" progId="">
              <p:embed/>
            </p:oleObj>
          </a:graphicData>
        </a:graphic>
      </p:graphicFrame>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8" name="Rectangle 3"/>
          <p:cNvSpPr>
            <a:spLocks noGrp="1" noChangeArrowheads="1"/>
          </p:cNvSpPr>
          <p:nvPr>
            <p:ph type="title"/>
          </p:nvPr>
        </p:nvSpPr>
        <p:spPr/>
        <p:txBody>
          <a:bodyPr/>
          <a:lstStyle/>
          <a:p>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Heat Capacity (</a:t>
            </a:r>
            <a:r>
              <a:rPr lang="en-US" altLang="en-US" i="1" dirty="0" smtClean="0">
                <a:latin typeface="Calibri" panose="020F0502020204030204" pitchFamily="34" charset="0"/>
                <a:ea typeface="ＭＳ Ｐゴシック" panose="020B0600070205080204" pitchFamily="34" charset="-128"/>
                <a:cs typeface="Calibri" panose="020F0502020204030204" pitchFamily="34" charset="0"/>
              </a:rPr>
              <a:t>C</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a:t>
            </a:r>
            <a:r>
              <a:rPr lang="en-US"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a:t>
            </a:r>
          </a:p>
        </p:txBody>
      </p:sp>
      <p:sp>
        <p:nvSpPr>
          <p:cNvPr id="70659" name="Rectangle 2"/>
          <p:cNvSpPr>
            <a:spLocks noGrp="1" noChangeArrowheads="1"/>
          </p:cNvSpPr>
          <p:nvPr>
            <p:ph idx="1"/>
          </p:nvPr>
        </p:nvSpPr>
        <p:spPr/>
        <p:txBody>
          <a:bodyPr/>
          <a:lstStyle/>
          <a:p>
            <a:r>
              <a:rPr lang="en-US" altLang="en-US" b="1" dirty="0">
                <a:solidFill>
                  <a:srgbClr val="0070C0"/>
                </a:solidFill>
                <a:latin typeface="Calibri" panose="020F0502020204030204" pitchFamily="34" charset="0"/>
                <a:ea typeface="ＭＳ Ｐゴシック" panose="020B0600070205080204" pitchFamily="34" charset="-128"/>
                <a:cs typeface="Calibri" panose="020F0502020204030204" pitchFamily="34" charset="0"/>
              </a:rPr>
              <a:t>Molar heat capacity</a:t>
            </a:r>
            <a:r>
              <a:rPr lang="en-US" altLang="en-US" dirty="0">
                <a:latin typeface="Calibri" panose="020F0502020204030204" pitchFamily="34" charset="0"/>
                <a:ea typeface="ＭＳ Ｐゴシック" panose="020B0600070205080204" pitchFamily="34" charset="-128"/>
                <a:cs typeface="Calibri" panose="020F0502020204030204" pitchFamily="34" charset="0"/>
              </a:rPr>
              <a:t>: Energy required to raise the temperature of one mole of </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a substance </a:t>
            </a:r>
            <a:r>
              <a:rPr lang="en-US" altLang="en-US" dirty="0">
                <a:latin typeface="Calibri" panose="020F0502020204030204" pitchFamily="34" charset="0"/>
                <a:ea typeface="ＭＳ Ｐゴシック" panose="020B0600070205080204" pitchFamily="34" charset="-128"/>
                <a:cs typeface="Calibri" panose="020F0502020204030204" pitchFamily="34" charset="0"/>
              </a:rPr>
              <a:t>by one degree Celsius </a:t>
            </a:r>
          </a:p>
          <a:p>
            <a:pPr lvl="1"/>
            <a:r>
              <a:rPr lang="en-US" altLang="en-US" dirty="0">
                <a:latin typeface="Calibri" panose="020F0502020204030204" pitchFamily="34" charset="0"/>
                <a:ea typeface="ＭＳ Ｐゴシック" panose="020B0600070205080204" pitchFamily="34" charset="-128"/>
                <a:cs typeface="Calibri" panose="020F0502020204030204" pitchFamily="34" charset="0"/>
              </a:rPr>
              <a:t>Units - J</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a:t>
            </a:r>
            <a:r>
              <a:rPr lang="en-US" altLang="en-US" dirty="0">
                <a:latin typeface="Calibri" panose="020F0502020204030204" pitchFamily="34" charset="0"/>
                <a:ea typeface="ＭＳ Ｐゴシック" panose="020B0600070205080204" pitchFamily="34" charset="-128"/>
                <a:cs typeface="Calibri" panose="020F0502020204030204" pitchFamily="34" charset="0"/>
              </a:rPr>
              <a:t>C · </a:t>
            </a:r>
            <a:r>
              <a:rPr lang="en-US" altLang="en-US" dirty="0" err="1">
                <a:latin typeface="Calibri" panose="020F0502020204030204" pitchFamily="34" charset="0"/>
                <a:ea typeface="ＭＳ Ｐゴシック" panose="020B0600070205080204" pitchFamily="34" charset="-128"/>
                <a:cs typeface="Calibri" panose="020F0502020204030204" pitchFamily="34" charset="0"/>
              </a:rPr>
              <a:t>mol</a:t>
            </a:r>
            <a:r>
              <a:rPr lang="en-US" altLang="en-US" dirty="0">
                <a:latin typeface="Calibri" panose="020F0502020204030204" pitchFamily="34" charset="0"/>
                <a:ea typeface="ＭＳ Ｐゴシック" panose="020B0600070205080204" pitchFamily="34" charset="-128"/>
                <a:cs typeface="Calibri" panose="020F0502020204030204" pitchFamily="34" charset="0"/>
              </a:rPr>
              <a:t> or J/K · </a:t>
            </a:r>
            <a:r>
              <a:rPr lang="en-US" altLang="en-US" dirty="0" err="1" smtClean="0">
                <a:latin typeface="Calibri" panose="020F0502020204030204" pitchFamily="34" charset="0"/>
                <a:ea typeface="ＭＳ Ｐゴシック" panose="020B0600070205080204" pitchFamily="34" charset="-128"/>
                <a:cs typeface="Calibri" panose="020F0502020204030204" pitchFamily="34" charset="0"/>
              </a:rPr>
              <a:t>mol</a:t>
            </a:r>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a:p>
            <a:r>
              <a:rPr lang="en-US" dirty="0" smtClean="0"/>
              <a:t>Heat capacities of metals are different from that of water </a:t>
            </a:r>
          </a:p>
          <a:p>
            <a:pPr lvl="1"/>
            <a:r>
              <a:rPr lang="en-US" dirty="0" smtClean="0"/>
              <a:t>Takes less </a:t>
            </a:r>
            <a:r>
              <a:rPr lang="en-US" dirty="0"/>
              <a:t>energy to change </a:t>
            </a:r>
            <a:r>
              <a:rPr lang="en-US" dirty="0" smtClean="0"/>
              <a:t>the temperature </a:t>
            </a:r>
            <a:r>
              <a:rPr lang="en-US" dirty="0"/>
              <a:t>of a gram of a metal by </a:t>
            </a:r>
            <a:r>
              <a:rPr lang="en-US" dirty="0" smtClean="0"/>
              <a:t>1</a:t>
            </a:r>
            <a:r>
              <a:rPr lang="en-US" dirty="0" smtClean="0">
                <a:latin typeface="Times New Roman" panose="02020603050405020304" pitchFamily="18" charset="0"/>
                <a:cs typeface="Times New Roman" panose="02020603050405020304" pitchFamily="18" charset="0"/>
              </a:rPr>
              <a:t>°</a:t>
            </a:r>
            <a:r>
              <a:rPr lang="en-US" dirty="0" smtClean="0"/>
              <a:t>C </a:t>
            </a:r>
            <a:r>
              <a:rPr lang="en-US" dirty="0"/>
              <a:t>than for a gram of water</a:t>
            </a:r>
            <a:endParaRPr lang="en-US" altLang="en-US" dirty="0">
              <a:latin typeface="Calibri" panose="020F0502020204030204" pitchFamily="34" charset="0"/>
              <a:ea typeface="ＭＳ Ｐゴシック" panose="020B0600070205080204" pitchFamily="34" charset="-128"/>
              <a:cs typeface="Calibri" panose="020F0502020204030204" pitchFamily="34" charset="0"/>
            </a:endParaRPr>
          </a:p>
          <a:p>
            <a:pPr lvl="1"/>
            <a:endParaRPr lang="en-US" altLang="en-US" dirty="0">
              <a:latin typeface="Calibri" panose="020F0502020204030204" pitchFamily="34" charset="0"/>
              <a:ea typeface="ＭＳ Ｐゴシック" panose="020B0600070205080204" pitchFamily="34" charset="-128"/>
              <a:cs typeface="Calibri" panose="020F0502020204030204" pitchFamily="34" charset="0"/>
            </a:endParaRPr>
          </a:p>
          <a:p>
            <a:pPr lvl="1"/>
            <a:endParaRPr lang="en-US" altLang="en-US" dirty="0">
              <a:latin typeface="Calibri" panose="020F0502020204030204" pitchFamily="34" charset="0"/>
              <a:ea typeface="ＭＳ Ｐゴシック" panose="020B0600070205080204" pitchFamily="34" charset="-128"/>
              <a:cs typeface="Calibri" panose="020F0502020204030204" pitchFamily="34" charset="0"/>
            </a:endParaRPr>
          </a:p>
          <a:p>
            <a:pPr lvl="2"/>
            <a:endParaRPr lang="en-US" altLang="en-US" dirty="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70661"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57F7AB29-A74D-419E-A297-CE611668AD06}" type="slidenum">
              <a:rPr lang="en-US" altLang="en-US" sz="1000">
                <a:solidFill>
                  <a:schemeClr val="tx1"/>
                </a:solidFill>
              </a:rPr>
              <a:pPr>
                <a:spcBef>
                  <a:spcPct val="0"/>
                </a:spcBef>
                <a:buClrTx/>
                <a:buFontTx/>
                <a:buNone/>
              </a:pPr>
              <a:t>47</a:t>
            </a:fld>
            <a:endParaRPr lang="en-US" altLang="en-US" sz="1000">
              <a:solidFill>
                <a:schemeClr val="tx1"/>
              </a:solidFill>
            </a:endParaRPr>
          </a:p>
        </p:txBody>
      </p:sp>
    </p:spTree>
    <p:extLst>
      <p:ext uri="{BB962C8B-B14F-4D97-AF65-F5344CB8AC3E}">
        <p14:creationId xmlns:p14="http://schemas.microsoft.com/office/powerpoint/2010/main" xmlns="" val="3695727229"/>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GB" altLang="en-US" b="1" dirty="0" smtClean="0">
                <a:solidFill>
                  <a:srgbClr val="FF0000"/>
                </a:solidFill>
                <a:latin typeface="Calibri" panose="020F0502020204030204" pitchFamily="34" charset="0"/>
                <a:ea typeface="ＭＳ Ｐゴシック" panose="020B0600070205080204" pitchFamily="34" charset="-128"/>
                <a:cs typeface="Calibri" panose="020F0502020204030204" pitchFamily="34" charset="0"/>
              </a:rPr>
              <a:t>Figure 6.5 </a:t>
            </a: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 A Coffee-Cup Calorimeter</a:t>
            </a:r>
          </a:p>
        </p:txBody>
      </p:sp>
      <p:pic>
        <p:nvPicPr>
          <p:cNvPr id="73731" name="Content Placeholder 3" descr="This is an illustration of a coffee-cup calorimeter. It is made of two Styrofoam cups. It contains a Styrofoam cover through which a thermometer and a stirrer can be inserted. "/>
          <p:cNvPicPr>
            <a:picLocks noGrp="1" noChangeAspect="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3068637" y="2093267"/>
            <a:ext cx="2943225" cy="4392612"/>
          </a:xfrm>
        </p:spPr>
      </p:pic>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Table 6.1 </a:t>
            </a:r>
            <a:r>
              <a:rPr lang="en-US" dirty="0"/>
              <a:t>- The Specific </a:t>
            </a:r>
            <a:r>
              <a:rPr lang="en-US" dirty="0" smtClean="0"/>
              <a:t>Heat Capacities </a:t>
            </a:r>
            <a:r>
              <a:rPr lang="en-US" dirty="0"/>
              <a:t>of </a:t>
            </a:r>
            <a:r>
              <a:rPr lang="en-US" dirty="0" smtClean="0"/>
              <a:t>Some Common </a:t>
            </a:r>
            <a:r>
              <a:rPr lang="en-US" dirty="0"/>
              <a:t>Substances</a:t>
            </a:r>
          </a:p>
        </p:txBody>
      </p:sp>
      <p:pic>
        <p:nvPicPr>
          <p:cNvPr id="4" name="Content Placeholder 3" descr="The table lists the specific heat capacities of some common substances. It consists of two columns and seven rows. Column 1 is titled substance, and column 2 is titled specific heat capacity in J/°C · g. &#10;In row 2, column 1 reads water, and column 2 reads 4.18.&#10;In row 3, column 1 reads ice, and column 2 reads 2.03.&#10;In row 4, column 1 reads solid aluminum, and column 2 reads 0.89. &#10;In row 5, column 1 reads solid iron, and column 2 reads 0.45.&#10;In row 6, column 1 reads liquid mercury, and column 2 reads 0.14.&#10;In row 7, column 1 reads solid carbon, and column 2 reads 0.71.&#10;"/>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917550" y="2438400"/>
            <a:ext cx="5245400" cy="3609113"/>
          </a:xfrm>
        </p:spPr>
      </p:pic>
    </p:spTree>
    <p:extLst>
      <p:ext uri="{BB962C8B-B14F-4D97-AF65-F5344CB8AC3E}">
        <p14:creationId xmlns:p14="http://schemas.microsoft.com/office/powerpoint/2010/main" xmlns="" val="3629498554"/>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Conversion of Energy </a:t>
            </a:r>
          </a:p>
        </p:txBody>
      </p:sp>
      <p:sp>
        <p:nvSpPr>
          <p:cNvPr id="15363" name="Content Placeholder 2"/>
          <p:cNvSpPr>
            <a:spLocks noGrp="1"/>
          </p:cNvSpPr>
          <p:nvPr>
            <p:ph idx="1"/>
          </p:nvPr>
        </p:nvSpPr>
        <p:spPr/>
        <p:txBody>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Consider the following image:</a:t>
            </a:r>
          </a:p>
          <a:p>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a:p>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a:p>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a:p>
            <a:pPr lvl="1"/>
            <a:r>
              <a:rPr lang="en-GB" altLang="en-US" smtClean="0">
                <a:latin typeface="Calibri" panose="020F0502020204030204" pitchFamily="34" charset="0"/>
                <a:ea typeface="ＭＳ Ｐゴシック" panose="020B0600070205080204" pitchFamily="34" charset="-128"/>
                <a:cs typeface="Calibri" panose="020F0502020204030204" pitchFamily="34" charset="0"/>
              </a:rPr>
              <a:t>Due to its higher initial position, ball A has more potential energy than ball B</a:t>
            </a:r>
          </a:p>
        </p:txBody>
      </p:sp>
      <p:pic>
        <p:nvPicPr>
          <p:cNvPr id="15364" name="Picture 3" descr="This image depicts two balls labeled A and B. Ball A is held in place on an incline. Ball B is at the bottom of the incline. "/>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2524125" y="2962275"/>
            <a:ext cx="4257675" cy="1381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Constant-Pressure Calorimetry </a:t>
            </a:r>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74755" name="Content Placeholder 2"/>
          <p:cNvSpPr>
            <a:spLocks noGrp="1"/>
          </p:cNvSpPr>
          <p:nvPr>
            <p:ph idx="1"/>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Example - Coffee-cup calorimeter</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Atmospheric </a:t>
            </a:r>
            <a:r>
              <a:rPr lang="en-IN" altLang="en-US" dirty="0">
                <a:latin typeface="Calibri" panose="020F0502020204030204" pitchFamily="34" charset="0"/>
                <a:ea typeface="ＭＳ Ｐゴシック" panose="020B0600070205080204" pitchFamily="34" charset="-128"/>
                <a:cs typeface="Calibri" panose="020F0502020204030204" pitchFamily="34" charset="0"/>
              </a:rPr>
              <a:t>pressure remains </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constant during the process </a:t>
            </a:r>
            <a:endParaRPr lang="en-GB" altLang="en-US">
              <a:latin typeface="Calibri" panose="020F0502020204030204" pitchFamily="34" charset="0"/>
              <a:ea typeface="ＭＳ Ｐゴシック" panose="020B0600070205080204" pitchFamily="34" charset="-128"/>
              <a:cs typeface="Calibri" panose="020F0502020204030204" pitchFamily="34" charset="0"/>
            </a:endParaRPr>
          </a:p>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Used to determine enthalpy changes in reactions that occur in a solution </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In a solution, </a:t>
            </a:r>
            <a:r>
              <a:rPr lang="el-GR" altLang="en-US" dirty="0" smtClean="0">
                <a:latin typeface="Calibri" panose="020F0502020204030204" pitchFamily="34" charset="0"/>
                <a:ea typeface="ＭＳ Ｐゴシック" panose="020B0600070205080204" pitchFamily="34" charset="-128"/>
                <a:cs typeface="Calibri" panose="020F0502020204030204" pitchFamily="34" charset="0"/>
              </a:rPr>
              <a:t>Δ</a:t>
            </a:r>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H</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 </a:t>
            </a:r>
            <a:r>
              <a:rPr lang="en-IN" altLang="en-US" i="1" dirty="0" err="1" smtClean="0">
                <a:latin typeface="Calibri" panose="020F0502020204030204" pitchFamily="34" charset="0"/>
                <a:ea typeface="ＭＳ Ｐゴシック" panose="020B0600070205080204" pitchFamily="34" charset="-128"/>
                <a:cs typeface="Calibri" panose="020F0502020204030204" pitchFamily="34" charset="0"/>
              </a:rPr>
              <a:t>q</a:t>
            </a:r>
            <a:r>
              <a:rPr lang="en-IN" altLang="en-US" i="1" baseline="-16000" dirty="0" err="1" smtClean="0">
                <a:latin typeface="Calibri" panose="020F0502020204030204" pitchFamily="34" charset="0"/>
                <a:ea typeface="ＭＳ Ｐゴシック" panose="020B0600070205080204" pitchFamily="34" charset="-128"/>
                <a:cs typeface="Calibri" panose="020F0502020204030204" pitchFamily="34" charset="0"/>
              </a:rPr>
              <a:t>P</a:t>
            </a:r>
            <a:endParaRPr lang="en-IN" altLang="en-US" baseline="-16000" dirty="0" smtClean="0">
              <a:latin typeface="Calibri" panose="020F0502020204030204" pitchFamily="34" charset="0"/>
              <a:ea typeface="ＭＳ Ｐゴシック" panose="020B0600070205080204" pitchFamily="34" charset="-128"/>
              <a:cs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Rectangle 3"/>
          <p:cNvSpPr>
            <a:spLocks noGrp="1" noChangeArrowheads="1"/>
          </p:cNvSpPr>
          <p:nvPr>
            <p:ph type="title"/>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Constant-Pressure Calorimetry </a:t>
            </a:r>
            <a:r>
              <a:rPr lang="en-IN" altLang="en-US" sz="2000" smtClean="0">
                <a:latin typeface="Calibri" panose="020F0502020204030204" pitchFamily="34" charset="0"/>
                <a:ea typeface="ＭＳ Ｐゴシック" panose="020B0600070205080204" pitchFamily="34" charset="-128"/>
                <a:cs typeface="Calibri" panose="020F0502020204030204" pitchFamily="34" charset="0"/>
              </a:rPr>
              <a:t>(Continued 1)</a:t>
            </a:r>
            <a:endParaRPr lang="en-US" altLang="en-US" sz="200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36867" name="Rectangle 2"/>
          <p:cNvSpPr>
            <a:spLocks noGrp="1" noChangeArrowheads="1"/>
          </p:cNvSpPr>
          <p:nvPr>
            <p:ph idx="1"/>
          </p:nvPr>
        </p:nvSpPr>
        <p:spPr/>
        <p:txBody>
          <a:bodyPr/>
          <a:lstStyle/>
          <a:p>
            <a:r>
              <a:rPr lang="en-US" dirty="0"/>
              <a:t>When two reactants at the same temperature are mixed:</a:t>
            </a:r>
          </a:p>
          <a:p>
            <a:pPr lvl="1"/>
            <a:r>
              <a:rPr lang="en-US" dirty="0"/>
              <a:t>An exothermic reaction warms the solution</a:t>
            </a:r>
          </a:p>
          <a:p>
            <a:pPr lvl="1"/>
            <a:r>
              <a:rPr lang="en-US" dirty="0"/>
              <a:t>An endothermic reaction cools the </a:t>
            </a:r>
            <a:r>
              <a:rPr lang="en-US" dirty="0" smtClean="0"/>
              <a:t>solution</a:t>
            </a:r>
          </a:p>
        </p:txBody>
      </p:sp>
      <p:sp>
        <p:nvSpPr>
          <p:cNvPr id="75780"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75781"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12134CC4-3DD0-4157-A054-91AC58129509}" type="slidenum">
              <a:rPr lang="en-US" altLang="en-US" sz="1000">
                <a:solidFill>
                  <a:schemeClr val="tx1"/>
                </a:solidFill>
              </a:rPr>
              <a:pPr>
                <a:spcBef>
                  <a:spcPct val="0"/>
                </a:spcBef>
                <a:buClrTx/>
                <a:buFontTx/>
                <a:buNone/>
              </a:pPr>
              <a:t>51</a:t>
            </a:fld>
            <a:endParaRPr lang="en-US" altLang="en-US" sz="1000">
              <a:solidFill>
                <a:schemeClr val="tx1"/>
              </a:solidFill>
            </a:endParaRP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Rectangle 3"/>
          <p:cNvSpPr>
            <a:spLocks noGrp="1" noChangeArrowheads="1"/>
          </p:cNvSpPr>
          <p:nvPr>
            <p:ph type="title"/>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Constant-Pressure Calorimetry </a:t>
            </a:r>
            <a:r>
              <a:rPr lang="en-IN" altLang="en-US" sz="2000" smtClean="0">
                <a:latin typeface="Calibri" panose="020F0502020204030204" pitchFamily="34" charset="0"/>
                <a:ea typeface="ＭＳ Ｐゴシック" panose="020B0600070205080204" pitchFamily="34" charset="-128"/>
                <a:cs typeface="Calibri" panose="020F0502020204030204" pitchFamily="34" charset="0"/>
              </a:rPr>
              <a:t>(Continued 2)</a:t>
            </a:r>
            <a:endParaRPr lang="en-US" altLang="en-US" sz="200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36867" name="Rectangle 2"/>
          <p:cNvSpPr>
            <a:spLocks noGrp="1" noChangeArrowheads="1"/>
          </p:cNvSpPr>
          <p:nvPr>
            <p:ph idx="1"/>
          </p:nvPr>
        </p:nvSpPr>
        <p:spPr/>
        <p:txBody>
          <a:bodyPr/>
          <a:lstStyle/>
          <a:p>
            <a:pPr>
              <a:defRPr/>
            </a:pPr>
            <a:r>
              <a:rPr lang="en-IN" dirty="0" smtClean="0"/>
              <a:t>Calculation of heat for a neutralization reaction</a:t>
            </a:r>
          </a:p>
          <a:p>
            <a:pPr lvl="1">
              <a:defRPr/>
            </a:pPr>
            <a:r>
              <a:rPr lang="en-IN" dirty="0" smtClean="0"/>
              <a:t>Energy (as heat) released by the reaction</a:t>
            </a:r>
          </a:p>
          <a:p>
            <a:pPr marL="457200" lvl="1" indent="0">
              <a:buFont typeface="Wingdings" panose="05000000000000000000" pitchFamily="2" charset="2"/>
              <a:buNone/>
              <a:defRPr/>
            </a:pPr>
            <a:r>
              <a:rPr lang="en-IN" dirty="0"/>
              <a:t>	</a:t>
            </a:r>
            <a:r>
              <a:rPr lang="en-IN" dirty="0" smtClean="0"/>
              <a:t>	= Energy (as heat) absorbed by the solution</a:t>
            </a:r>
          </a:p>
          <a:p>
            <a:pPr marL="457200" lvl="1" indent="0">
              <a:buFont typeface="Wingdings" panose="05000000000000000000" pitchFamily="2" charset="2"/>
              <a:buNone/>
              <a:defRPr/>
            </a:pPr>
            <a:r>
              <a:rPr lang="en-IN" dirty="0" smtClean="0"/>
              <a:t>		= Specific heat </a:t>
            </a:r>
            <a:r>
              <a:rPr lang="en-IN" dirty="0" err="1" smtClean="0"/>
              <a:t>capacity×mass</a:t>
            </a:r>
            <a:r>
              <a:rPr lang="en-IN" dirty="0" smtClean="0"/>
              <a:t> of solution 			×change in temperature</a:t>
            </a:r>
          </a:p>
          <a:p>
            <a:pPr marL="457200" lvl="1" indent="0">
              <a:buFont typeface="Wingdings" panose="05000000000000000000" pitchFamily="2" charset="2"/>
              <a:buNone/>
              <a:defRPr/>
            </a:pPr>
            <a:r>
              <a:rPr lang="en-IN" altLang="en-US" dirty="0" smtClean="0"/>
              <a:t>		= </a:t>
            </a:r>
          </a:p>
          <a:p>
            <a:pPr>
              <a:defRPr/>
            </a:pPr>
            <a:r>
              <a:rPr lang="en-IN" altLang="en-US" dirty="0" smtClean="0"/>
              <a:t>Heat of a reaction is an extensive property </a:t>
            </a:r>
          </a:p>
          <a:p>
            <a:pPr lvl="1">
              <a:defRPr/>
            </a:pPr>
            <a:r>
              <a:rPr lang="en-IN" altLang="en-US" dirty="0" smtClean="0"/>
              <a:t>Depends entirely on the amount of substance </a:t>
            </a:r>
            <a:endParaRPr lang="el-GR" altLang="en-US" dirty="0" smtClean="0"/>
          </a:p>
        </p:txBody>
      </p:sp>
      <p:sp>
        <p:nvSpPr>
          <p:cNvPr id="75780"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75781"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12134CC4-3DD0-4157-A054-91AC58129509}" type="slidenum">
              <a:rPr lang="en-US" altLang="en-US" sz="1000">
                <a:solidFill>
                  <a:schemeClr val="tx1"/>
                </a:solidFill>
              </a:rPr>
              <a:pPr>
                <a:spcBef>
                  <a:spcPct val="0"/>
                </a:spcBef>
                <a:buClrTx/>
                <a:buFontTx/>
                <a:buNone/>
              </a:pPr>
              <a:t>52</a:t>
            </a:fld>
            <a:endParaRPr lang="en-US" altLang="en-US" sz="1000">
              <a:solidFill>
                <a:schemeClr val="tx1"/>
              </a:solidFill>
            </a:endParaRPr>
          </a:p>
        </p:txBody>
      </p:sp>
      <p:graphicFrame>
        <p:nvGraphicFramePr>
          <p:cNvPr id="75784" name="Object 4"/>
          <p:cNvGraphicFramePr>
            <a:graphicFrameLocks noChangeAspect="1"/>
          </p:cNvGraphicFramePr>
          <p:nvPr>
            <p:extLst>
              <p:ext uri="{D42A27DB-BD31-4B8C-83A1-F6EECF244321}">
                <p14:modId xmlns:p14="http://schemas.microsoft.com/office/powerpoint/2010/main" xmlns="" val="742395596"/>
              </p:ext>
            </p:extLst>
          </p:nvPr>
        </p:nvGraphicFramePr>
        <p:xfrm>
          <a:off x="2277556" y="4708480"/>
          <a:ext cx="1698884" cy="457622"/>
        </p:xfrm>
        <a:graphic>
          <a:graphicData uri="http://schemas.openxmlformats.org/presentationml/2006/ole">
            <p:oleObj spid="_x0000_s93204" name="Equation" r:id="rId4" imgW="660113" imgH="177723" progId="">
              <p:embed/>
            </p:oleObj>
          </a:graphicData>
        </a:graphic>
      </p:graphicFrame>
    </p:spTree>
    <p:extLst>
      <p:ext uri="{BB962C8B-B14F-4D97-AF65-F5344CB8AC3E}">
        <p14:creationId xmlns:p14="http://schemas.microsoft.com/office/powerpoint/2010/main" xmlns="" val="3917910141"/>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Interactive Example 6.5 - Constant-Pressure Calorimetry</a:t>
            </a:r>
          </a:p>
        </p:txBody>
      </p:sp>
      <p:sp>
        <p:nvSpPr>
          <p:cNvPr id="77827" name="Content Placeholder 2"/>
          <p:cNvSpPr>
            <a:spLocks noGrp="1"/>
          </p:cNvSpPr>
          <p:nvPr>
            <p:ph idx="1"/>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When 1.00 L of 1.00 </a:t>
            </a:r>
            <a:r>
              <a:rPr lang="en-IN" altLang="en-US" i="1" smtClean="0">
                <a:latin typeface="Calibri" panose="020F0502020204030204" pitchFamily="34" charset="0"/>
                <a:ea typeface="ＭＳ Ｐゴシック" panose="020B0600070205080204" pitchFamily="34" charset="-128"/>
                <a:cs typeface="Calibri" panose="020F0502020204030204" pitchFamily="34" charset="0"/>
              </a:rPr>
              <a:t>M </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Ba(NO</a:t>
            </a:r>
            <a:r>
              <a:rPr lang="en-IN" altLang="en-US" baseline="-25000" smtClean="0">
                <a:latin typeface="Calibri" panose="020F0502020204030204" pitchFamily="34" charset="0"/>
                <a:ea typeface="ＭＳ Ｐゴシック" panose="020B0600070205080204" pitchFamily="34" charset="-128"/>
                <a:cs typeface="Calibri" panose="020F0502020204030204" pitchFamily="34" charset="0"/>
              </a:rPr>
              <a:t>3</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a:t>
            </a:r>
            <a:r>
              <a:rPr lang="en-IN" altLang="en-US" baseline="-25000" smtClean="0">
                <a:latin typeface="Calibri" panose="020F0502020204030204" pitchFamily="34" charset="0"/>
                <a:ea typeface="ＭＳ Ｐゴシック" panose="020B0600070205080204" pitchFamily="34" charset="-128"/>
                <a:cs typeface="Calibri" panose="020F0502020204030204" pitchFamily="34" charset="0"/>
              </a:rPr>
              <a:t>2</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 solution at 25.0°C is mixed with 1.00 L of 1.00 </a:t>
            </a:r>
            <a:r>
              <a:rPr lang="en-IN" altLang="en-US" i="1" smtClean="0">
                <a:latin typeface="Calibri" panose="020F0502020204030204" pitchFamily="34" charset="0"/>
                <a:ea typeface="ＭＳ Ｐゴシック" panose="020B0600070205080204" pitchFamily="34" charset="-128"/>
                <a:cs typeface="Calibri" panose="020F0502020204030204" pitchFamily="34" charset="0"/>
              </a:rPr>
              <a:t>M </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Na</a:t>
            </a:r>
            <a:r>
              <a:rPr lang="en-IN" altLang="en-US" baseline="-25000" smtClean="0">
                <a:latin typeface="Calibri" panose="020F0502020204030204" pitchFamily="34" charset="0"/>
                <a:ea typeface="ＭＳ Ｐゴシック" panose="020B0600070205080204" pitchFamily="34" charset="-128"/>
                <a:cs typeface="Calibri" panose="020F0502020204030204" pitchFamily="34" charset="0"/>
              </a:rPr>
              <a:t>2</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SO</a:t>
            </a:r>
            <a:r>
              <a:rPr lang="en-IN" altLang="en-US" baseline="-25000" smtClean="0">
                <a:latin typeface="Calibri" panose="020F0502020204030204" pitchFamily="34" charset="0"/>
                <a:ea typeface="ＭＳ Ｐゴシック" panose="020B0600070205080204" pitchFamily="34" charset="-128"/>
                <a:cs typeface="Calibri" panose="020F0502020204030204" pitchFamily="34" charset="0"/>
              </a:rPr>
              <a:t>4</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 solution at 25.0°C in a calorimeter, the white solid BaSO</a:t>
            </a:r>
            <a:r>
              <a:rPr lang="en-IN" altLang="en-US" baseline="-25000" smtClean="0">
                <a:latin typeface="Calibri" panose="020F0502020204030204" pitchFamily="34" charset="0"/>
                <a:ea typeface="ＭＳ Ｐゴシック" panose="020B0600070205080204" pitchFamily="34" charset="-128"/>
                <a:cs typeface="Calibri" panose="020F0502020204030204" pitchFamily="34" charset="0"/>
              </a:rPr>
              <a:t>4</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 forms, and the temperature of the mixture increases to 28.1°C</a:t>
            </a:r>
          </a:p>
          <a:p>
            <a:pPr lvl="1"/>
            <a:endParaRPr lang="en-IN"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Interactive Example 6.5 - Constant-Pressure Calorimetry </a:t>
            </a:r>
            <a:r>
              <a:rPr lang="en-GB" altLang="en-US" sz="2000" smtClean="0">
                <a:latin typeface="Calibri" panose="020F0502020204030204" pitchFamily="34" charset="0"/>
                <a:ea typeface="ＭＳ Ｐゴシック" panose="020B0600070205080204" pitchFamily="34" charset="-128"/>
                <a:cs typeface="Calibri" panose="020F0502020204030204" pitchFamily="34" charset="0"/>
              </a:rPr>
              <a:t>(Continued)</a:t>
            </a:r>
          </a:p>
        </p:txBody>
      </p:sp>
      <p:sp>
        <p:nvSpPr>
          <p:cNvPr id="78851" name="Content Placeholder 2"/>
          <p:cNvSpPr>
            <a:spLocks noGrp="1"/>
          </p:cNvSpPr>
          <p:nvPr>
            <p:ph idx="1"/>
          </p:nvPr>
        </p:nvSpPr>
        <p:spPr/>
        <p:txBody>
          <a:bodyPr/>
          <a:lstStyle/>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Assume that:</a:t>
            </a:r>
          </a:p>
          <a:p>
            <a:pPr lvl="2"/>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The calorimeter absorbs only a negligible quantity of heat</a:t>
            </a:r>
          </a:p>
          <a:p>
            <a:pPr lvl="2"/>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The specific heat capacity of the solution is 4.18 J/ °C · g</a:t>
            </a:r>
          </a:p>
          <a:p>
            <a:pPr lvl="2"/>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The density of the final solution is 1.0 g/mL</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Calculate the enthalpy change per </a:t>
            </a: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mole of BaSO</a:t>
            </a:r>
            <a:r>
              <a:rPr lang="en-GB"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4</a:t>
            </a: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 formed</a:t>
            </a: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Interactive Example 6.5 - Solution</a:t>
            </a:r>
          </a:p>
        </p:txBody>
      </p:sp>
      <p:sp>
        <p:nvSpPr>
          <p:cNvPr id="3" name="Content Placeholder 2"/>
          <p:cNvSpPr>
            <a:spLocks noGrp="1"/>
          </p:cNvSpPr>
          <p:nvPr>
            <p:ph idx="1"/>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Where are we going?</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To calculate </a:t>
            </a:r>
            <a:r>
              <a:rPr lang="el-GR" altLang="en-US" dirty="0" smtClean="0">
                <a:latin typeface="Calibri" panose="020F0502020204030204" pitchFamily="34" charset="0"/>
                <a:ea typeface="ＭＳ Ｐゴシック" panose="020B0600070205080204" pitchFamily="34" charset="-128"/>
                <a:cs typeface="Calibri" panose="020F0502020204030204" pitchFamily="34" charset="0"/>
              </a:rPr>
              <a:t>Δ</a:t>
            </a:r>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H</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per mole of BaSO</a:t>
            </a:r>
            <a:r>
              <a:rPr lang="en-IN"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4</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formed</a:t>
            </a:r>
          </a:p>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What do we know?</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1.00 L of 1.00 </a:t>
            </a:r>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M </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Ba(NO</a:t>
            </a:r>
            <a:r>
              <a:rPr lang="en-IN"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3</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a:t>
            </a:r>
            <a:r>
              <a:rPr lang="en-IN"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2</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1.00 L of 1.00 </a:t>
            </a:r>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M </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Na</a:t>
            </a:r>
            <a:r>
              <a:rPr lang="en-IN"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2</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SO</a:t>
            </a:r>
            <a:r>
              <a:rPr lang="en-IN"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4</a:t>
            </a:r>
          </a:p>
          <a:p>
            <a:pPr lvl="1"/>
            <a:r>
              <a:rPr lang="en-GB" altLang="en-US" i="1" dirty="0" err="1" smtClean="0">
                <a:latin typeface="Calibri" panose="020F0502020204030204" pitchFamily="34" charset="0"/>
                <a:ea typeface="ＭＳ Ｐゴシック" panose="020B0600070205080204" pitchFamily="34" charset="-128"/>
                <a:cs typeface="Calibri" panose="020F0502020204030204" pitchFamily="34" charset="0"/>
              </a:rPr>
              <a:t>T</a:t>
            </a:r>
            <a:r>
              <a:rPr lang="en-GB" altLang="en-US" baseline="-25000" dirty="0" err="1" smtClean="0">
                <a:latin typeface="Calibri" panose="020F0502020204030204" pitchFamily="34" charset="0"/>
                <a:ea typeface="ＭＳ Ｐゴシック" panose="020B0600070205080204" pitchFamily="34" charset="-128"/>
                <a:cs typeface="Calibri" panose="020F0502020204030204" pitchFamily="34" charset="0"/>
              </a:rPr>
              <a:t>initial</a:t>
            </a: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 = 25.0°C and </a:t>
            </a:r>
            <a:r>
              <a:rPr lang="en-GB" altLang="en-US" i="1" dirty="0" err="1" smtClean="0">
                <a:latin typeface="Calibri" panose="020F0502020204030204" pitchFamily="34" charset="0"/>
                <a:ea typeface="ＭＳ Ｐゴシック" panose="020B0600070205080204" pitchFamily="34" charset="-128"/>
                <a:cs typeface="Calibri" panose="020F0502020204030204" pitchFamily="34" charset="0"/>
              </a:rPr>
              <a:t>T</a:t>
            </a:r>
            <a:r>
              <a:rPr lang="en-GB" altLang="en-US" baseline="-25000" dirty="0" err="1" smtClean="0">
                <a:latin typeface="Calibri" panose="020F0502020204030204" pitchFamily="34" charset="0"/>
                <a:ea typeface="ＭＳ Ｐゴシック" panose="020B0600070205080204" pitchFamily="34" charset="-128"/>
                <a:cs typeface="Calibri" panose="020F0502020204030204" pitchFamily="34" charset="0"/>
              </a:rPr>
              <a:t>final</a:t>
            </a: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 = 28.1°C</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Heat capacity of solution = 4.18 J/ °C · g</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Density of final solution = 1.0 g/mL</a:t>
            </a:r>
            <a:endParaRPr lang="en-GB"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1"/>
            <a:endParaRPr lang="en-GB"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Interactive Example 6.5 - Solution </a:t>
            </a:r>
            <a:r>
              <a:rPr lang="en-GB"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 1)</a:t>
            </a:r>
          </a:p>
        </p:txBody>
      </p:sp>
      <p:sp>
        <p:nvSpPr>
          <p:cNvPr id="3" name="Content Placeholder 2"/>
          <p:cNvSpPr>
            <a:spLocks noGrp="1"/>
          </p:cNvSpPr>
          <p:nvPr>
            <p:ph idx="1"/>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What do we need?</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Net ionic equation for the reaction</a:t>
            </a:r>
          </a:p>
          <a:p>
            <a:pPr lvl="2"/>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The ions present before any reaction occurs are Ba</a:t>
            </a:r>
            <a:r>
              <a:rPr lang="en-IN" altLang="en-US" baseline="30000" dirty="0" smtClean="0">
                <a:latin typeface="Calibri" panose="020F0502020204030204" pitchFamily="34" charset="0"/>
                <a:ea typeface="ＭＳ Ｐゴシック" panose="020B0600070205080204" pitchFamily="34" charset="-128"/>
                <a:cs typeface="Calibri" panose="020F0502020204030204" pitchFamily="34" charset="0"/>
              </a:rPr>
              <a:t>2+</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NO</a:t>
            </a:r>
            <a:r>
              <a:rPr lang="en-IN"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3</a:t>
            </a:r>
            <a:r>
              <a:rPr lang="en-IN" altLang="en-US" baseline="30000" dirty="0" smtClean="0">
                <a:latin typeface="Calibri" panose="020F0502020204030204" pitchFamily="34" charset="0"/>
                <a:ea typeface="ＭＳ Ｐゴシック" panose="020B0600070205080204" pitchFamily="34" charset="-128"/>
                <a:cs typeface="Calibri" panose="020F0502020204030204" pitchFamily="34" charset="0"/>
              </a:rPr>
              <a:t>–</a:t>
            </a:r>
            <a:r>
              <a:rPr lang="en-GB" altLang="en-US" smtClean="0">
                <a:latin typeface="Calibri" panose="020F0502020204030204" pitchFamily="34" charset="0"/>
                <a:ea typeface="ＭＳ Ｐゴシック" panose="020B0600070205080204" pitchFamily="34" charset="-128"/>
                <a:cs typeface="Calibri" panose="020F0502020204030204" pitchFamily="34" charset="0"/>
              </a:rPr>
              <a:t>, Na</a:t>
            </a:r>
            <a:r>
              <a:rPr lang="en-GB" altLang="en-US" baseline="30000" smtClean="0">
                <a:latin typeface="Calibri" panose="020F0502020204030204" pitchFamily="34" charset="0"/>
                <a:ea typeface="ＭＳ Ｐゴシック" panose="020B0600070205080204" pitchFamily="34" charset="-128"/>
                <a:cs typeface="Calibri" panose="020F0502020204030204" pitchFamily="34" charset="0"/>
              </a:rPr>
              <a:t>+</a:t>
            </a:r>
            <a:r>
              <a:rPr lang="en-GB" altLang="en-US" smtClean="0">
                <a:latin typeface="Calibri" panose="020F0502020204030204" pitchFamily="34" charset="0"/>
                <a:ea typeface="ＭＳ Ｐゴシック" panose="020B0600070205080204" pitchFamily="34" charset="-128"/>
                <a:cs typeface="Calibri" panose="020F0502020204030204" pitchFamily="34" charset="0"/>
              </a:rPr>
              <a:t>, and SO</a:t>
            </a:r>
            <a:r>
              <a:rPr lang="en-GB" altLang="en-US" baseline="-25000" smtClean="0">
                <a:latin typeface="Calibri" panose="020F0502020204030204" pitchFamily="34" charset="0"/>
                <a:ea typeface="ＭＳ Ｐゴシック" panose="020B0600070205080204" pitchFamily="34" charset="-128"/>
                <a:cs typeface="Calibri" panose="020F0502020204030204" pitchFamily="34" charset="0"/>
              </a:rPr>
              <a:t>4</a:t>
            </a:r>
            <a:r>
              <a:rPr lang="en-GB" altLang="en-US" baseline="30000" smtClean="0">
                <a:latin typeface="Calibri" panose="020F0502020204030204" pitchFamily="34" charset="0"/>
                <a:ea typeface="ＭＳ Ｐゴシック" panose="020B0600070205080204" pitchFamily="34" charset="-128"/>
                <a:cs typeface="Calibri" panose="020F0502020204030204" pitchFamily="34" charset="0"/>
              </a:rPr>
              <a:t>2</a:t>
            </a:r>
            <a:r>
              <a:rPr lang="en-IN" altLang="en-US" baseline="30000" smtClean="0">
                <a:latin typeface="Calibri" panose="020F0502020204030204" pitchFamily="34" charset="0"/>
                <a:ea typeface="ＭＳ Ｐゴシック" panose="020B0600070205080204" pitchFamily="34" charset="-128"/>
                <a:cs typeface="Calibri" panose="020F0502020204030204" pitchFamily="34" charset="0"/>
              </a:rPr>
              <a:t>–</a:t>
            </a:r>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a:p>
            <a:pPr lvl="2"/>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The Na</a:t>
            </a:r>
            <a:r>
              <a:rPr lang="en-GB" altLang="en-US" baseline="30000" dirty="0" smtClean="0">
                <a:latin typeface="Calibri" panose="020F0502020204030204" pitchFamily="34" charset="0"/>
                <a:ea typeface="ＭＳ Ｐゴシック" panose="020B0600070205080204" pitchFamily="34" charset="-128"/>
                <a:cs typeface="Calibri" panose="020F0502020204030204" pitchFamily="34" charset="0"/>
              </a:rPr>
              <a:t>+</a:t>
            </a: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 and NO</a:t>
            </a:r>
            <a:r>
              <a:rPr lang="en-GB"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3</a:t>
            </a:r>
            <a:r>
              <a:rPr lang="en-GB" altLang="en-US" baseline="30000" dirty="0" smtClean="0">
                <a:latin typeface="Calibri" panose="020F0502020204030204" pitchFamily="34" charset="0"/>
                <a:ea typeface="ＭＳ Ｐゴシック" panose="020B0600070205080204" pitchFamily="34" charset="-128"/>
                <a:cs typeface="Calibri" panose="020F0502020204030204" pitchFamily="34" charset="0"/>
              </a:rPr>
              <a:t>–</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 ions are spectator ions, since NaNO</a:t>
            </a:r>
            <a:r>
              <a:rPr lang="en-IN" altLang="en-US" baseline="-25000" smtClean="0">
                <a:latin typeface="Calibri" panose="020F0502020204030204" pitchFamily="34" charset="0"/>
                <a:ea typeface="ＭＳ Ｐゴシック" panose="020B0600070205080204" pitchFamily="34" charset="-128"/>
                <a:cs typeface="Calibri" panose="020F0502020204030204" pitchFamily="34" charset="0"/>
              </a:rPr>
              <a:t>3</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 is very soluble in water and will not precipitate under these conditions</a:t>
            </a:r>
          </a:p>
          <a:p>
            <a:pPr lvl="2"/>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The net ionic equation for the reaction is: </a:t>
            </a:r>
          </a:p>
        </p:txBody>
      </p:sp>
      <p:graphicFrame>
        <p:nvGraphicFramePr>
          <p:cNvPr id="6" name="Object 5"/>
          <p:cNvGraphicFramePr>
            <a:graphicFrameLocks noChangeAspect="1"/>
          </p:cNvGraphicFramePr>
          <p:nvPr/>
        </p:nvGraphicFramePr>
        <p:xfrm>
          <a:off x="2328863" y="5715000"/>
          <a:ext cx="4473575" cy="500063"/>
        </p:xfrm>
        <a:graphic>
          <a:graphicData uri="http://schemas.openxmlformats.org/presentationml/2006/ole">
            <p:oleObj spid="_x0000_s80922" name="Equation" r:id="rId3" imgW="2273300" imgH="254000" progId="">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Interactive Example 6.5 - Solution </a:t>
            </a:r>
            <a:r>
              <a:rPr lang="en-GB"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 2)</a:t>
            </a:r>
          </a:p>
        </p:txBody>
      </p:sp>
      <p:sp>
        <p:nvSpPr>
          <p:cNvPr id="3" name="Content Placeholder 2"/>
          <p:cNvSpPr>
            <a:spLocks noGrp="1"/>
          </p:cNvSpPr>
          <p:nvPr>
            <p:ph idx="1"/>
          </p:nvPr>
        </p:nvSpPr>
        <p:spPr/>
        <p:txBody>
          <a:bodyPr/>
          <a:lstStyle/>
          <a:p>
            <a:pPr>
              <a:defRPr/>
            </a:pPr>
            <a:r>
              <a:rPr lang="en-IN" dirty="0" smtClean="0"/>
              <a:t>How do we get there?</a:t>
            </a:r>
          </a:p>
          <a:p>
            <a:pPr lvl="1">
              <a:defRPr/>
            </a:pPr>
            <a:r>
              <a:rPr lang="en-GB" dirty="0" smtClean="0"/>
              <a:t>What is </a:t>
            </a:r>
            <a:r>
              <a:rPr lang="el-GR" dirty="0" smtClean="0"/>
              <a:t>Δ</a:t>
            </a:r>
            <a:r>
              <a:rPr lang="en-GB" i="1" dirty="0" smtClean="0"/>
              <a:t>H</a:t>
            </a:r>
            <a:r>
              <a:rPr lang="en-GB" dirty="0" smtClean="0"/>
              <a:t>?</a:t>
            </a:r>
          </a:p>
          <a:p>
            <a:pPr lvl="2">
              <a:defRPr/>
            </a:pPr>
            <a:r>
              <a:rPr lang="en-IN" dirty="0" smtClean="0"/>
              <a:t>Since the temperature increases, formation of solid BaSO</a:t>
            </a:r>
            <a:r>
              <a:rPr lang="en-IN" baseline="-25000" dirty="0" smtClean="0"/>
              <a:t>4</a:t>
            </a:r>
            <a:r>
              <a:rPr lang="en-IN" dirty="0" smtClean="0"/>
              <a:t> must be exothermic</a:t>
            </a:r>
          </a:p>
          <a:p>
            <a:pPr lvl="2">
              <a:defRPr/>
            </a:pPr>
            <a:r>
              <a:rPr lang="el-GR" dirty="0" smtClean="0"/>
              <a:t>Δ</a:t>
            </a:r>
            <a:r>
              <a:rPr lang="en-GB" i="1" dirty="0" smtClean="0"/>
              <a:t>H</a:t>
            </a:r>
            <a:r>
              <a:rPr lang="en-IN" dirty="0" smtClean="0"/>
              <a:t> </a:t>
            </a:r>
            <a:r>
              <a:rPr lang="en-GB" dirty="0" smtClean="0"/>
              <a:t>is negative</a:t>
            </a:r>
          </a:p>
          <a:p>
            <a:pPr lvl="2">
              <a:defRPr/>
            </a:pPr>
            <a:r>
              <a:rPr lang="en-IN" dirty="0" smtClean="0"/>
              <a:t>Heat </a:t>
            </a:r>
            <a:r>
              <a:rPr lang="en-IN" dirty="0"/>
              <a:t>evolved by the </a:t>
            </a:r>
            <a:r>
              <a:rPr lang="en-IN" dirty="0" smtClean="0"/>
              <a:t>reaction</a:t>
            </a:r>
          </a:p>
          <a:p>
            <a:pPr marL="914400" lvl="2" indent="0">
              <a:buFont typeface="Wingdings" panose="05000000000000000000" pitchFamily="2" charset="2"/>
              <a:buNone/>
              <a:defRPr/>
            </a:pPr>
            <a:r>
              <a:rPr lang="en-IN" dirty="0"/>
              <a:t>	</a:t>
            </a:r>
            <a:r>
              <a:rPr lang="en-IN" dirty="0" smtClean="0"/>
              <a:t>= </a:t>
            </a:r>
            <a:r>
              <a:rPr lang="en-IN" dirty="0"/>
              <a:t>heat absorbed by the </a:t>
            </a:r>
            <a:r>
              <a:rPr lang="en-IN" dirty="0" smtClean="0"/>
              <a:t>solution</a:t>
            </a:r>
          </a:p>
          <a:p>
            <a:pPr marL="914400" lvl="2" indent="0">
              <a:buFont typeface="Wingdings" panose="05000000000000000000" pitchFamily="2" charset="2"/>
              <a:buNone/>
              <a:defRPr/>
            </a:pPr>
            <a:r>
              <a:rPr lang="en-IN" dirty="0"/>
              <a:t>	</a:t>
            </a:r>
            <a:r>
              <a:rPr lang="en-IN" dirty="0" smtClean="0"/>
              <a:t>= specific </a:t>
            </a:r>
            <a:r>
              <a:rPr lang="en-IN" dirty="0"/>
              <a:t>heat </a:t>
            </a:r>
            <a:r>
              <a:rPr lang="en-IN" dirty="0" err="1" smtClean="0"/>
              <a:t>capacity×mass</a:t>
            </a:r>
            <a:r>
              <a:rPr lang="en-IN" dirty="0" smtClean="0"/>
              <a:t> </a:t>
            </a:r>
            <a:r>
              <a:rPr lang="en-IN" dirty="0"/>
              <a:t>of </a:t>
            </a:r>
            <a:r>
              <a:rPr lang="en-IN" dirty="0" err="1" smtClean="0"/>
              <a:t>solution×increase</a:t>
            </a:r>
            <a:r>
              <a:rPr lang="en-IN" dirty="0" smtClean="0"/>
              <a:t> </a:t>
            </a:r>
            <a:r>
              <a:rPr lang="en-IN" dirty="0"/>
              <a:t>in </a:t>
            </a:r>
            <a:r>
              <a:rPr lang="en-IN" dirty="0" smtClean="0"/>
              <a:t>	temperature</a:t>
            </a:r>
            <a:endParaRPr lang="en-GB"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Interactive Example 6.5 - Solution </a:t>
            </a:r>
            <a:r>
              <a:rPr lang="en-GB"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 3)</a:t>
            </a:r>
          </a:p>
        </p:txBody>
      </p:sp>
      <p:sp>
        <p:nvSpPr>
          <p:cNvPr id="3" name="Content Placeholder 2"/>
          <p:cNvSpPr>
            <a:spLocks noGrp="1"/>
          </p:cNvSpPr>
          <p:nvPr>
            <p:ph idx="1"/>
          </p:nvPr>
        </p:nvSpPr>
        <p:spPr/>
        <p:txBody>
          <a:bodyPr/>
          <a:lstStyle/>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What is the mass of the final solution?</a:t>
            </a:r>
          </a:p>
          <a:p>
            <a:pPr lvl="1"/>
            <a:endParaRPr lang="en-IN" altLang="en-US" smtClean="0">
              <a:latin typeface="Calibri" panose="020F0502020204030204" pitchFamily="34" charset="0"/>
              <a:ea typeface="ＭＳ Ｐゴシック" panose="020B0600070205080204" pitchFamily="34" charset="-128"/>
              <a:cs typeface="Calibri" panose="020F0502020204030204" pitchFamily="34" charset="0"/>
            </a:endParaRPr>
          </a:p>
          <a:p>
            <a:pPr lvl="1"/>
            <a:endParaRPr lang="en-IN" altLang="en-US" smtClean="0">
              <a:latin typeface="Calibri" panose="020F0502020204030204" pitchFamily="34" charset="0"/>
              <a:ea typeface="ＭＳ Ｐゴシック" panose="020B0600070205080204" pitchFamily="34" charset="-128"/>
              <a:cs typeface="Calibri" panose="020F0502020204030204" pitchFamily="34" charset="0"/>
            </a:endParaRPr>
          </a:p>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What is the temperature increase?</a:t>
            </a:r>
          </a:p>
          <a:p>
            <a:pPr lvl="1"/>
            <a:endParaRPr lang="en-IN" altLang="en-US" smtClean="0">
              <a:latin typeface="Calibri" panose="020F0502020204030204" pitchFamily="34" charset="0"/>
              <a:ea typeface="ＭＳ Ｐゴシック" panose="020B0600070205080204" pitchFamily="34" charset="-128"/>
              <a:cs typeface="Calibri" panose="020F0502020204030204" pitchFamily="34" charset="0"/>
            </a:endParaRPr>
          </a:p>
          <a:p>
            <a:pPr lvl="1"/>
            <a:endParaRPr lang="en-IN" altLang="en-US" sz="1600" smtClean="0">
              <a:latin typeface="Calibri" panose="020F0502020204030204" pitchFamily="34" charset="0"/>
              <a:ea typeface="ＭＳ Ｐゴシック" panose="020B0600070205080204" pitchFamily="34" charset="-128"/>
              <a:cs typeface="Calibri" panose="020F0502020204030204" pitchFamily="34" charset="0"/>
            </a:endParaRPr>
          </a:p>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How much heat is evolved by the reaction?</a:t>
            </a:r>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xmlns="" val="2784141853"/>
              </p:ext>
            </p:extLst>
          </p:nvPr>
        </p:nvGraphicFramePr>
        <p:xfrm>
          <a:off x="788988" y="2738438"/>
          <a:ext cx="7921625" cy="882650"/>
        </p:xfrm>
        <a:graphic>
          <a:graphicData uri="http://schemas.openxmlformats.org/presentationml/2006/ole">
            <p:oleObj spid="_x0000_s83014" name="Equation" r:id="rId3" imgW="3987720" imgH="444240" progId="">
              <p:embed/>
            </p:oleObj>
          </a:graphicData>
        </a:graphic>
      </p:graphicFrame>
      <p:graphicFrame>
        <p:nvGraphicFramePr>
          <p:cNvPr id="5" name="Object 4"/>
          <p:cNvGraphicFramePr>
            <a:graphicFrameLocks noChangeAspect="1"/>
          </p:cNvGraphicFramePr>
          <p:nvPr/>
        </p:nvGraphicFramePr>
        <p:xfrm>
          <a:off x="2262188" y="4313238"/>
          <a:ext cx="5648325" cy="477837"/>
        </p:xfrm>
        <a:graphic>
          <a:graphicData uri="http://schemas.openxmlformats.org/presentationml/2006/ole">
            <p:oleObj spid="_x0000_s83015" name="Equation" r:id="rId4" imgW="2705100" imgH="228600" progId="">
              <p:embed/>
            </p:oleObj>
          </a:graphicData>
        </a:graphic>
      </p:graphicFrame>
      <p:graphicFrame>
        <p:nvGraphicFramePr>
          <p:cNvPr id="6" name="Object 5"/>
          <p:cNvGraphicFramePr>
            <a:graphicFrameLocks noChangeAspect="1"/>
          </p:cNvGraphicFramePr>
          <p:nvPr/>
        </p:nvGraphicFramePr>
        <p:xfrm>
          <a:off x="657225" y="5659438"/>
          <a:ext cx="8223250" cy="588962"/>
        </p:xfrm>
        <a:graphic>
          <a:graphicData uri="http://schemas.openxmlformats.org/presentationml/2006/ole">
            <p:oleObj spid="_x0000_s83016" name="Equation" r:id="rId5" imgW="3898900" imgH="279400" progId="">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Interactive Example 6.5 - Solution </a:t>
            </a:r>
            <a:r>
              <a:rPr lang="en-GB"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 4)</a:t>
            </a:r>
          </a:p>
        </p:txBody>
      </p:sp>
      <p:sp>
        <p:nvSpPr>
          <p:cNvPr id="3" name="Content Placeholder 2"/>
          <p:cNvSpPr>
            <a:spLocks noGrp="1"/>
          </p:cNvSpPr>
          <p:nvPr>
            <p:ph idx="1"/>
          </p:nvPr>
        </p:nvSpPr>
        <p:spPr/>
        <p:txBody>
          <a:bodyPr/>
          <a:lstStyle/>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Thus,</a:t>
            </a:r>
          </a:p>
          <a:p>
            <a:pPr lvl="1"/>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1"/>
            <a:endParaRPr lang="en-IN" altLang="en-US" sz="1400" dirty="0" smtClean="0">
              <a:latin typeface="Calibri" panose="020F0502020204030204" pitchFamily="34" charset="0"/>
              <a:ea typeface="ＭＳ Ｐゴシック" panose="020B0600070205080204" pitchFamily="34" charset="-128"/>
              <a:cs typeface="Calibri" panose="020F0502020204030204" pitchFamily="34" charset="0"/>
            </a:endParaRP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What is </a:t>
            </a:r>
            <a:r>
              <a:rPr lang="el-GR" altLang="en-US" dirty="0" smtClean="0">
                <a:latin typeface="Calibri" panose="020F0502020204030204" pitchFamily="34" charset="0"/>
                <a:ea typeface="ＭＳ Ｐゴシック" panose="020B0600070205080204" pitchFamily="34" charset="-128"/>
                <a:cs typeface="Calibri" panose="020F0502020204030204" pitchFamily="34" charset="0"/>
              </a:rPr>
              <a:t>Δ</a:t>
            </a:r>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H</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per mole of BaSO</a:t>
            </a:r>
            <a:r>
              <a:rPr lang="en-IN"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4</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formed?</a:t>
            </a:r>
          </a:p>
          <a:p>
            <a:pPr lvl="2"/>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Since 1.0 L of 1.0 </a:t>
            </a:r>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M </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Ba(NO</a:t>
            </a:r>
            <a:r>
              <a:rPr lang="en-IN"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3</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a:t>
            </a:r>
            <a:r>
              <a:rPr lang="en-IN"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2</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contains 1 mole of Ba</a:t>
            </a:r>
            <a:r>
              <a:rPr lang="en-IN" altLang="en-US" baseline="30000" dirty="0" smtClean="0">
                <a:latin typeface="Calibri" panose="020F0502020204030204" pitchFamily="34" charset="0"/>
                <a:ea typeface="ＭＳ Ｐゴシック" panose="020B0600070205080204" pitchFamily="34" charset="-128"/>
                <a:cs typeface="Calibri" panose="020F0502020204030204" pitchFamily="34" charset="0"/>
              </a:rPr>
              <a:t>2+</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ions and 1.0 L of 1.0 </a:t>
            </a:r>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M</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a:t>
            </a: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Na</a:t>
            </a:r>
            <a:r>
              <a:rPr lang="en-GB"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2</a:t>
            </a: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SO</a:t>
            </a:r>
            <a:r>
              <a:rPr lang="en-GB"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4</a:t>
            </a: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 contains 1.0 mole of SO</a:t>
            </a:r>
            <a:r>
              <a:rPr lang="en-GB"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4</a:t>
            </a:r>
            <a:r>
              <a:rPr lang="en-IN" altLang="en-US" baseline="30000" dirty="0" smtClean="0">
                <a:latin typeface="Calibri" panose="020F0502020204030204" pitchFamily="34" charset="0"/>
                <a:ea typeface="ＭＳ Ｐゴシック" panose="020B0600070205080204" pitchFamily="34" charset="-128"/>
                <a:cs typeface="Calibri" panose="020F0502020204030204" pitchFamily="34" charset="0"/>
              </a:rPr>
              <a:t>2–</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ions, 1.0 mole of solid BaSO</a:t>
            </a:r>
            <a:r>
              <a:rPr lang="en-IN"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4</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is formed in this experiment</a:t>
            </a:r>
          </a:p>
          <a:p>
            <a:pPr lvl="2"/>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Thus the enthalpy change per mole of BaSO</a:t>
            </a:r>
            <a:r>
              <a:rPr lang="en-IN"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4</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formed is</a:t>
            </a:r>
            <a:endParaRPr lang="en-GB"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xmlns="" val="3770272674"/>
              </p:ext>
            </p:extLst>
          </p:nvPr>
        </p:nvGraphicFramePr>
        <p:xfrm>
          <a:off x="2211388" y="2636838"/>
          <a:ext cx="4359275" cy="579437"/>
        </p:xfrm>
        <a:graphic>
          <a:graphicData uri="http://schemas.openxmlformats.org/presentationml/2006/ole">
            <p:oleObj spid="_x0000_s84018" name="Equation" r:id="rId3" imgW="1815840" imgH="241200" progId="">
              <p:embed/>
            </p:oleObj>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xmlns="" val="2079807389"/>
              </p:ext>
            </p:extLst>
          </p:nvPr>
        </p:nvGraphicFramePr>
        <p:xfrm>
          <a:off x="1997075" y="5711825"/>
          <a:ext cx="5214938" cy="441325"/>
        </p:xfrm>
        <a:graphic>
          <a:graphicData uri="http://schemas.openxmlformats.org/presentationml/2006/ole">
            <p:oleObj spid="_x0000_s84019" name="Equation" r:id="rId4" imgW="2400120" imgH="203040" progId="">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Conversion of Energy </a:t>
            </a:r>
            <a:r>
              <a:rPr lang="en-GB"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a:t>
            </a: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 </a:t>
            </a:r>
          </a:p>
        </p:txBody>
      </p:sp>
      <p:sp>
        <p:nvSpPr>
          <p:cNvPr id="16387" name="Content Placeholder 2"/>
          <p:cNvSpPr>
            <a:spLocks noGrp="1"/>
          </p:cNvSpPr>
          <p:nvPr>
            <p:ph idx="1"/>
          </p:nvPr>
        </p:nvSpPr>
        <p:spPr/>
        <p:txBody>
          <a:bodyPr/>
          <a:lstStyle/>
          <a:p>
            <a:pPr lvl="1"/>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1"/>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1"/>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1"/>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1"/>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After A has rolled down the hill, the potential energy lost by A has been converted to:</a:t>
            </a:r>
          </a:p>
          <a:p>
            <a:pPr lvl="2"/>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Random motions of the components of the hill (frictional heating)</a:t>
            </a:r>
          </a:p>
          <a:p>
            <a:pPr lvl="2"/>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The increase in the potential energy of B</a:t>
            </a:r>
          </a:p>
        </p:txBody>
      </p:sp>
      <p:pic>
        <p:nvPicPr>
          <p:cNvPr id="16388" name="Picture 7" descr="This image depicts two balls labeled A and B. Ball A has rolled down from the incline and has knocked ball B from its place. Ball A is now seen at the bottom of the incline. Ball B has moved up to another incline and is at a higher position than ball A. "/>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2344738" y="2479675"/>
            <a:ext cx="4454525" cy="1471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Constant-Volume Calorimetry</a:t>
            </a:r>
          </a:p>
        </p:txBody>
      </p:sp>
      <p:sp>
        <p:nvSpPr>
          <p:cNvPr id="84995" name="Content Placeholder 4"/>
          <p:cNvSpPr>
            <a:spLocks noGrp="1"/>
          </p:cNvSpPr>
          <p:nvPr>
            <p:ph idx="1"/>
          </p:nvPr>
        </p:nvSpPr>
        <p:spPr/>
        <p:txBody>
          <a:bodyPr/>
          <a:lstStyle/>
          <a:p>
            <a:pPr>
              <a:spcBef>
                <a:spcPts val="500"/>
              </a:spcBef>
            </a:pP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Used in conditions when experiments are to be performed under constant volume</a:t>
            </a:r>
          </a:p>
          <a:p>
            <a:pPr lvl="1">
              <a:spcBef>
                <a:spcPts val="500"/>
              </a:spcBef>
            </a:pP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No work is done since</a:t>
            </a:r>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 V </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must change for</a:t>
            </a:r>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 PV </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work to be performed </a:t>
            </a:r>
          </a:p>
          <a:p>
            <a:pPr>
              <a:spcBef>
                <a:spcPts val="500"/>
              </a:spcBef>
            </a:pP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Bomb calorimeter</a:t>
            </a:r>
          </a:p>
          <a:p>
            <a:pPr lvl="1">
              <a:spcBef>
                <a:spcPts val="500"/>
              </a:spcBef>
            </a:pP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Weighed reactants are placed within a rigid steel container and ignited </a:t>
            </a:r>
          </a:p>
          <a:p>
            <a:pPr lvl="1">
              <a:spcBef>
                <a:spcPts val="500"/>
              </a:spcBef>
            </a:pP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Change in energy is determined by the increase in temperature of the water and other parts</a:t>
            </a: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r>
              <a:rPr lang="en-GB" altLang="en-US" b="1" dirty="0" smtClean="0">
                <a:solidFill>
                  <a:srgbClr val="FF0000"/>
                </a:solidFill>
                <a:latin typeface="Calibri" panose="020F0502020204030204" pitchFamily="34" charset="0"/>
                <a:ea typeface="ＭＳ Ｐゴシック" panose="020B0600070205080204" pitchFamily="34" charset="-128"/>
                <a:cs typeface="Calibri" panose="020F0502020204030204" pitchFamily="34" charset="0"/>
              </a:rPr>
              <a:t>Figure 6.6 </a:t>
            </a: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 A Bomb Calorimeter</a:t>
            </a:r>
          </a:p>
        </p:txBody>
      </p:sp>
      <p:pic>
        <p:nvPicPr>
          <p:cNvPr id="86019" name="Content Placeholder 3" descr="This illustration contains two images. &#10;On the left, there is a schematic diagram of a bomb calorimeter. The calorimeter is an insulating container filled with water. Through the lid of the container, a stirrer, two ignition wires, and a thermometer are placed inside. A rigid steel bomb is placed inside the container. Within the bomb, there is a cup containing a sample of the reactants. Water surrounds the steel bomb. &#10;The image on the right is of an actual disassembled bomb. &#10;"/>
          <p:cNvPicPr>
            <a:picLocks noGrp="1" noChangeAspect="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333375" y="2587625"/>
            <a:ext cx="8505825" cy="3565525"/>
          </a:xfrm>
        </p:spPr>
      </p:pic>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Constant-Volume Calorimetry </a:t>
            </a:r>
            <a:r>
              <a:rPr lang="en-GB" altLang="en-US" sz="2000" smtClean="0">
                <a:latin typeface="Calibri" panose="020F0502020204030204" pitchFamily="34" charset="0"/>
                <a:ea typeface="ＭＳ Ｐゴシック" panose="020B0600070205080204" pitchFamily="34" charset="-128"/>
                <a:cs typeface="Calibri" panose="020F0502020204030204" pitchFamily="34" charset="0"/>
              </a:rPr>
              <a:t>(Continued)</a:t>
            </a:r>
          </a:p>
        </p:txBody>
      </p:sp>
      <p:sp>
        <p:nvSpPr>
          <p:cNvPr id="3" name="Content Placeholder 2"/>
          <p:cNvSpPr>
            <a:spLocks noGrp="1"/>
          </p:cNvSpPr>
          <p:nvPr>
            <p:ph idx="1"/>
          </p:nvPr>
        </p:nvSpPr>
        <p:spPr/>
        <p:txBody>
          <a:bodyPr/>
          <a:lstStyle/>
          <a:p>
            <a:pPr>
              <a:defRPr/>
            </a:pPr>
            <a:r>
              <a:rPr lang="en-IN" dirty="0" smtClean="0"/>
              <a:t>For a constant-volume process, </a:t>
            </a:r>
            <a:r>
              <a:rPr lang="el-GR" dirty="0" smtClean="0"/>
              <a:t>Δ</a:t>
            </a:r>
            <a:r>
              <a:rPr lang="en-IN" i="1" dirty="0" smtClean="0"/>
              <a:t>V</a:t>
            </a:r>
            <a:r>
              <a:rPr lang="en-IN" dirty="0" smtClean="0"/>
              <a:t> = 0</a:t>
            </a:r>
          </a:p>
          <a:p>
            <a:pPr lvl="1">
              <a:defRPr/>
            </a:pPr>
            <a:r>
              <a:rPr lang="en-IN" dirty="0" smtClean="0"/>
              <a:t>Therefore, </a:t>
            </a:r>
            <a:r>
              <a:rPr lang="en-IN" i="1" dirty="0" smtClean="0"/>
              <a:t>w</a:t>
            </a:r>
            <a:r>
              <a:rPr lang="en-IN" dirty="0" smtClean="0"/>
              <a:t> = –</a:t>
            </a:r>
            <a:r>
              <a:rPr lang="en-IN" i="1" dirty="0" smtClean="0"/>
              <a:t>P</a:t>
            </a:r>
            <a:r>
              <a:rPr lang="el-GR" dirty="0" smtClean="0"/>
              <a:t>Δ</a:t>
            </a:r>
            <a:r>
              <a:rPr lang="en-IN" i="1" dirty="0" smtClean="0"/>
              <a:t>V</a:t>
            </a:r>
            <a:r>
              <a:rPr lang="en-IN" dirty="0" smtClean="0"/>
              <a:t> = 0 </a:t>
            </a:r>
          </a:p>
          <a:p>
            <a:pPr lvl="1">
              <a:defRPr/>
            </a:pPr>
            <a:endParaRPr lang="en-IN" dirty="0"/>
          </a:p>
          <a:p>
            <a:pPr lvl="1">
              <a:defRPr/>
            </a:pPr>
            <a:endParaRPr lang="en-IN" sz="1800" dirty="0" smtClean="0"/>
          </a:p>
          <a:p>
            <a:pPr lvl="1">
              <a:defRPr/>
            </a:pPr>
            <a:r>
              <a:rPr lang="en-IN" dirty="0" smtClean="0"/>
              <a:t>Energy released by the reaction</a:t>
            </a:r>
          </a:p>
          <a:p>
            <a:pPr marL="457200" lvl="1" indent="0">
              <a:buFont typeface="Wingdings" panose="05000000000000000000" pitchFamily="2" charset="2"/>
              <a:buNone/>
              <a:defRPr/>
            </a:pPr>
            <a:r>
              <a:rPr lang="en-IN" dirty="0" smtClean="0"/>
              <a:t>		= temperature increase ×energy required to 			change the temperature by 1°C</a:t>
            </a:r>
          </a:p>
          <a:p>
            <a:pPr marL="457200" lvl="1" indent="0">
              <a:buFont typeface="Wingdings" panose="05000000000000000000" pitchFamily="2" charset="2"/>
              <a:buNone/>
              <a:defRPr/>
            </a:pPr>
            <a:r>
              <a:rPr lang="en-IN" dirty="0"/>
              <a:t>	</a:t>
            </a:r>
            <a:r>
              <a:rPr lang="en-IN" dirty="0" smtClean="0"/>
              <a:t>	= </a:t>
            </a:r>
            <a:r>
              <a:rPr lang="el-GR" dirty="0" smtClean="0"/>
              <a:t>Δ</a:t>
            </a:r>
            <a:r>
              <a:rPr lang="en-IN" i="1" dirty="0" err="1" smtClean="0"/>
              <a:t>T</a:t>
            </a:r>
            <a:r>
              <a:rPr lang="en-IN" dirty="0" err="1" smtClean="0"/>
              <a:t>×heat</a:t>
            </a:r>
            <a:r>
              <a:rPr lang="en-IN" dirty="0" smtClean="0"/>
              <a:t> capacity of the calorimeter </a:t>
            </a:r>
            <a:endParaRPr lang="en-GB" dirty="0"/>
          </a:p>
        </p:txBody>
      </p:sp>
      <p:graphicFrame>
        <p:nvGraphicFramePr>
          <p:cNvPr id="87044" name="Object 3"/>
          <p:cNvGraphicFramePr>
            <a:graphicFrameLocks noChangeAspect="1"/>
          </p:cNvGraphicFramePr>
          <p:nvPr/>
        </p:nvGraphicFramePr>
        <p:xfrm>
          <a:off x="1641475" y="3352800"/>
          <a:ext cx="6202363" cy="546100"/>
        </p:xfrm>
        <a:graphic>
          <a:graphicData uri="http://schemas.openxmlformats.org/presentationml/2006/ole">
            <p:oleObj spid="_x0000_s87067" name="Equation" r:id="rId3" imgW="2882900" imgH="254000" progId="">
              <p:embed/>
            </p:oleObj>
          </a:graphicData>
        </a:graphic>
      </p:graphicFrame>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p:txBody>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Example 6.6 - Constant-Volume Calorimetry</a:t>
            </a:r>
          </a:p>
        </p:txBody>
      </p:sp>
      <p:sp>
        <p:nvSpPr>
          <p:cNvPr id="88067" name="Content Placeholder 2"/>
          <p:cNvSpPr>
            <a:spLocks noGrp="1"/>
          </p:cNvSpPr>
          <p:nvPr>
            <p:ph idx="1"/>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It has been suggested that hydrogen gas obtained by the decomposition of water might be a substitute for natural gas (principally methane)</a:t>
            </a:r>
          </a:p>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To compare the energies of combustion of these fuels, the following experiment was carried out using a bomb calorimeter with a heat capacity of 11.3 kJ/ °C</a:t>
            </a: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Example 6.6 - Constant-Volume Calorimetry </a:t>
            </a:r>
            <a:r>
              <a:rPr lang="en-GB" altLang="en-US" sz="2000" smtClean="0">
                <a:latin typeface="Calibri" panose="020F0502020204030204" pitchFamily="34" charset="0"/>
                <a:ea typeface="ＭＳ Ｐゴシック" panose="020B0600070205080204" pitchFamily="34" charset="-128"/>
                <a:cs typeface="Calibri" panose="020F0502020204030204" pitchFamily="34" charset="0"/>
              </a:rPr>
              <a:t>(Continued)</a:t>
            </a:r>
          </a:p>
        </p:txBody>
      </p:sp>
      <p:sp>
        <p:nvSpPr>
          <p:cNvPr id="89091" name="Content Placeholder 2"/>
          <p:cNvSpPr>
            <a:spLocks noGrp="1"/>
          </p:cNvSpPr>
          <p:nvPr>
            <p:ph idx="1"/>
          </p:nvPr>
        </p:nvSpPr>
        <p:spPr/>
        <p:txBody>
          <a:bodyPr/>
          <a:lstStyle/>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When a 1.50-g sample of methane gas was burned with excess oxygen in the calorimeter, the temperature increased by 7.3°C</a:t>
            </a:r>
          </a:p>
          <a:p>
            <a:pPr lvl="1"/>
            <a:r>
              <a:rPr lang="en-GB" altLang="en-US" smtClean="0">
                <a:latin typeface="Calibri" panose="020F0502020204030204" pitchFamily="34" charset="0"/>
                <a:ea typeface="ＭＳ Ｐゴシック" panose="020B0600070205080204" pitchFamily="34" charset="-128"/>
                <a:cs typeface="Calibri" panose="020F0502020204030204" pitchFamily="34" charset="0"/>
              </a:rPr>
              <a:t>When a 1.15-g sample </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of hydrogen gas was burned with excess oxygen, the temperature increase was 14.3°C</a:t>
            </a:r>
          </a:p>
          <a:p>
            <a:pPr lvl="2"/>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Compare the energies of combustion (per gram) for hydrogen and methane</a:t>
            </a:r>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Example 6.6 - Solution</a:t>
            </a:r>
            <a:endParaRPr lang="en-GB" altLang="en-US" sz="200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3" name="Content Placeholder 2"/>
          <p:cNvSpPr>
            <a:spLocks noGrp="1"/>
          </p:cNvSpPr>
          <p:nvPr>
            <p:ph idx="1"/>
          </p:nvPr>
        </p:nvSpPr>
        <p:spPr/>
        <p:txBody>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Where are we going?</a:t>
            </a:r>
          </a:p>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To calculate </a:t>
            </a:r>
            <a:r>
              <a:rPr lang="el-GR" altLang="en-US" smtClean="0">
                <a:latin typeface="Calibri" panose="020F0502020204030204" pitchFamily="34" charset="0"/>
                <a:ea typeface="ＭＳ Ｐゴシック" panose="020B0600070205080204" pitchFamily="34" charset="-128"/>
                <a:cs typeface="Calibri" panose="020F0502020204030204" pitchFamily="34" charset="0"/>
              </a:rPr>
              <a:t>Δ</a:t>
            </a:r>
            <a:r>
              <a:rPr lang="en-IN" altLang="en-US" i="1" smtClean="0">
                <a:latin typeface="Calibri" panose="020F0502020204030204" pitchFamily="34" charset="0"/>
                <a:ea typeface="ＭＳ Ｐゴシック" panose="020B0600070205080204" pitchFamily="34" charset="-128"/>
                <a:cs typeface="Calibri" panose="020F0502020204030204" pitchFamily="34" charset="0"/>
              </a:rPr>
              <a:t>H </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of combustion per gram for H</a:t>
            </a:r>
            <a:r>
              <a:rPr lang="en-IN" altLang="en-US" baseline="-25000" smtClean="0">
                <a:latin typeface="Calibri" panose="020F0502020204030204" pitchFamily="34" charset="0"/>
                <a:ea typeface="ＭＳ Ｐゴシック" panose="020B0600070205080204" pitchFamily="34" charset="-128"/>
                <a:cs typeface="Calibri" panose="020F0502020204030204" pitchFamily="34" charset="0"/>
              </a:rPr>
              <a:t>2</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 and CH</a:t>
            </a:r>
            <a:r>
              <a:rPr lang="en-IN" altLang="en-US" baseline="-25000" smtClean="0">
                <a:latin typeface="Calibri" panose="020F0502020204030204" pitchFamily="34" charset="0"/>
                <a:ea typeface="ＭＳ Ｐゴシック" panose="020B0600070205080204" pitchFamily="34" charset="-128"/>
                <a:cs typeface="Calibri" panose="020F0502020204030204" pitchFamily="34" charset="0"/>
              </a:rPr>
              <a:t>4</a:t>
            </a:r>
          </a:p>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What do we know?</a:t>
            </a:r>
          </a:p>
          <a:p>
            <a:pPr lvl="1"/>
            <a:r>
              <a:rPr lang="da-DK" altLang="en-US" smtClean="0">
                <a:latin typeface="Calibri" panose="020F0502020204030204" pitchFamily="34" charset="0"/>
                <a:ea typeface="ＭＳ Ｐゴシック" panose="020B0600070205080204" pitchFamily="34" charset="-128"/>
                <a:cs typeface="Calibri" panose="020F0502020204030204" pitchFamily="34" charset="0"/>
              </a:rPr>
              <a:t>1.50 g CH</a:t>
            </a:r>
            <a:r>
              <a:rPr lang="da-DK" altLang="en-US" baseline="-25000" smtClean="0">
                <a:latin typeface="Calibri" panose="020F0502020204030204" pitchFamily="34" charset="0"/>
                <a:ea typeface="ＭＳ Ｐゴシック" panose="020B0600070205080204" pitchFamily="34" charset="-128"/>
                <a:cs typeface="Calibri" panose="020F0502020204030204" pitchFamily="34" charset="0"/>
              </a:rPr>
              <a:t>4</a:t>
            </a:r>
            <a:r>
              <a:rPr lang="da-DK" altLang="en-US" smtClean="0">
                <a:latin typeface="Calibri" panose="020F0502020204030204" pitchFamily="34" charset="0"/>
                <a:ea typeface="ＭＳ Ｐゴシック" panose="020B0600070205080204" pitchFamily="34" charset="-128"/>
                <a:cs typeface="Calibri" panose="020F0502020204030204" pitchFamily="34" charset="0"/>
              </a:rPr>
              <a:t> → </a:t>
            </a:r>
            <a:r>
              <a:rPr lang="el-GR" altLang="en-US" smtClean="0">
                <a:latin typeface="Calibri" panose="020F0502020204030204" pitchFamily="34" charset="0"/>
                <a:ea typeface="ＭＳ Ｐゴシック" panose="020B0600070205080204" pitchFamily="34" charset="-128"/>
                <a:cs typeface="Calibri" panose="020F0502020204030204" pitchFamily="34" charset="0"/>
              </a:rPr>
              <a:t>Δ</a:t>
            </a:r>
            <a:r>
              <a:rPr lang="da-DK" altLang="en-US" i="1" smtClean="0">
                <a:latin typeface="Calibri" panose="020F0502020204030204" pitchFamily="34" charset="0"/>
                <a:ea typeface="ＭＳ Ｐゴシック" panose="020B0600070205080204" pitchFamily="34" charset="-128"/>
                <a:cs typeface="Calibri" panose="020F0502020204030204" pitchFamily="34" charset="0"/>
              </a:rPr>
              <a:t>T</a:t>
            </a:r>
            <a:r>
              <a:rPr lang="da-DK" altLang="en-US" smtClean="0">
                <a:latin typeface="Calibri" panose="020F0502020204030204" pitchFamily="34" charset="0"/>
                <a:ea typeface="ＭＳ Ｐゴシック" panose="020B0600070205080204" pitchFamily="34" charset="-128"/>
                <a:cs typeface="Calibri" panose="020F0502020204030204" pitchFamily="34" charset="0"/>
              </a:rPr>
              <a:t> = 7.3°C</a:t>
            </a:r>
          </a:p>
          <a:p>
            <a:pPr lvl="1"/>
            <a:r>
              <a:rPr lang="pt-BR" altLang="en-US" smtClean="0">
                <a:latin typeface="Calibri" panose="020F0502020204030204" pitchFamily="34" charset="0"/>
                <a:ea typeface="ＭＳ Ｐゴシック" panose="020B0600070205080204" pitchFamily="34" charset="-128"/>
                <a:cs typeface="Calibri" panose="020F0502020204030204" pitchFamily="34" charset="0"/>
              </a:rPr>
              <a:t>1.15 g H</a:t>
            </a:r>
            <a:r>
              <a:rPr lang="pt-BR" altLang="en-US" baseline="-25000" smtClean="0">
                <a:latin typeface="Calibri" panose="020F0502020204030204" pitchFamily="34" charset="0"/>
                <a:ea typeface="ＭＳ Ｐゴシック" panose="020B0600070205080204" pitchFamily="34" charset="-128"/>
                <a:cs typeface="Calibri" panose="020F0502020204030204" pitchFamily="34" charset="0"/>
              </a:rPr>
              <a:t>2</a:t>
            </a:r>
            <a:r>
              <a:rPr lang="pt-BR" altLang="en-US" smtClean="0">
                <a:latin typeface="Calibri" panose="020F0502020204030204" pitchFamily="34" charset="0"/>
                <a:ea typeface="ＭＳ Ｐゴシック" panose="020B0600070205080204" pitchFamily="34" charset="-128"/>
                <a:cs typeface="Calibri" panose="020F0502020204030204" pitchFamily="34" charset="0"/>
              </a:rPr>
              <a:t> </a:t>
            </a:r>
            <a:r>
              <a:rPr lang="da-DK" altLang="en-US" smtClean="0">
                <a:latin typeface="Calibri" panose="020F0502020204030204" pitchFamily="34" charset="0"/>
                <a:ea typeface="ＭＳ Ｐゴシック" panose="020B0600070205080204" pitchFamily="34" charset="-128"/>
                <a:cs typeface="Calibri" panose="020F0502020204030204" pitchFamily="34" charset="0"/>
              </a:rPr>
              <a:t>→ </a:t>
            </a:r>
            <a:r>
              <a:rPr lang="el-GR" altLang="en-US" smtClean="0">
                <a:latin typeface="Calibri" panose="020F0502020204030204" pitchFamily="34" charset="0"/>
                <a:ea typeface="ＭＳ Ｐゴシック" panose="020B0600070205080204" pitchFamily="34" charset="-128"/>
                <a:cs typeface="Calibri" panose="020F0502020204030204" pitchFamily="34" charset="0"/>
              </a:rPr>
              <a:t>Δ</a:t>
            </a:r>
            <a:r>
              <a:rPr lang="pt-BR" altLang="en-US" i="1" smtClean="0">
                <a:latin typeface="Calibri" panose="020F0502020204030204" pitchFamily="34" charset="0"/>
                <a:ea typeface="ＭＳ Ｐゴシック" panose="020B0600070205080204" pitchFamily="34" charset="-128"/>
                <a:cs typeface="Calibri" panose="020F0502020204030204" pitchFamily="34" charset="0"/>
              </a:rPr>
              <a:t>T </a:t>
            </a:r>
            <a:r>
              <a:rPr lang="pt-BR" altLang="en-US" smtClean="0">
                <a:latin typeface="Calibri" panose="020F0502020204030204" pitchFamily="34" charset="0"/>
                <a:ea typeface="ＭＳ Ｐゴシック" panose="020B0600070205080204" pitchFamily="34" charset="-128"/>
                <a:cs typeface="Calibri" panose="020F0502020204030204" pitchFamily="34" charset="0"/>
              </a:rPr>
              <a:t>= 14.3°C</a:t>
            </a:r>
          </a:p>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Heat capacity of calorimeter = 11.3 kJ/°C</a:t>
            </a:r>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Example 6.6 - Solution </a:t>
            </a:r>
            <a:r>
              <a:rPr lang="en-GB"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 1)</a:t>
            </a:r>
          </a:p>
        </p:txBody>
      </p:sp>
      <p:sp>
        <p:nvSpPr>
          <p:cNvPr id="3" name="Content Placeholder 2"/>
          <p:cNvSpPr>
            <a:spLocks noGrp="1"/>
          </p:cNvSpPr>
          <p:nvPr>
            <p:ph idx="1"/>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What do we need?</a:t>
            </a:r>
          </a:p>
          <a:p>
            <a:pPr lvl="1"/>
            <a:r>
              <a:rPr lang="el-GR" altLang="en-US" i="1" dirty="0" smtClean="0">
                <a:latin typeface="Calibri" panose="020F0502020204030204" pitchFamily="34" charset="0"/>
                <a:ea typeface="ＭＳ Ｐゴシック" panose="020B0600070205080204" pitchFamily="34" charset="-128"/>
                <a:cs typeface="Calibri" panose="020F0502020204030204" pitchFamily="34" charset="0"/>
              </a:rPr>
              <a:t>Δ</a:t>
            </a:r>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E =</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a:t>
            </a:r>
            <a:r>
              <a:rPr lang="el-GR" altLang="en-US" i="1" dirty="0" smtClean="0">
                <a:latin typeface="Calibri" panose="020F0502020204030204" pitchFamily="34" charset="0"/>
                <a:ea typeface="ＭＳ Ｐゴシック" panose="020B0600070205080204" pitchFamily="34" charset="-128"/>
                <a:cs typeface="Calibri" panose="020F0502020204030204" pitchFamily="34" charset="0"/>
              </a:rPr>
              <a:t>Δ</a:t>
            </a:r>
            <a:r>
              <a:rPr lang="en-IN" altLang="en-US" i="1" dirty="0" err="1" smtClean="0">
                <a:latin typeface="Calibri" panose="020F0502020204030204" pitchFamily="34" charset="0"/>
                <a:ea typeface="ＭＳ Ｐゴシック" panose="020B0600070205080204" pitchFamily="34" charset="-128"/>
                <a:cs typeface="Calibri" panose="020F0502020204030204" pitchFamily="34" charset="0"/>
              </a:rPr>
              <a:t>T</a:t>
            </a:r>
            <a:r>
              <a:rPr lang="en-IN" altLang="en-US" dirty="0" err="1" smtClean="0">
                <a:latin typeface="Calibri" panose="020F0502020204030204" pitchFamily="34" charset="0"/>
                <a:ea typeface="ＭＳ Ｐゴシック" panose="020B0600070205080204" pitchFamily="34" charset="-128"/>
                <a:cs typeface="Calibri" panose="020F0502020204030204" pitchFamily="34" charset="0"/>
              </a:rPr>
              <a:t>×heat</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capacity of calorimeter</a:t>
            </a:r>
          </a:p>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How do we get there?</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What is the energy released for each combustion?</a:t>
            </a:r>
          </a:p>
          <a:p>
            <a:pPr lvl="2"/>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For CH</a:t>
            </a:r>
            <a:r>
              <a:rPr lang="en-IN"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4</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we calculate the energy of combustion for methane using the heat capacity of the calorimeter (11.3 kJ/°C) and the observed temperature increase of 7.3°C</a:t>
            </a:r>
          </a:p>
        </p:txBody>
      </p:sp>
      <p:graphicFrame>
        <p:nvGraphicFramePr>
          <p:cNvPr id="6" name="Object 5"/>
          <p:cNvGraphicFramePr>
            <a:graphicFrameLocks noChangeAspect="1"/>
          </p:cNvGraphicFramePr>
          <p:nvPr/>
        </p:nvGraphicFramePr>
        <p:xfrm>
          <a:off x="463550" y="5588000"/>
          <a:ext cx="8072438" cy="800100"/>
        </p:xfrm>
        <a:graphic>
          <a:graphicData uri="http://schemas.openxmlformats.org/presentationml/2006/ole">
            <p:oleObj spid="_x0000_s91163" name="Equation" r:id="rId3" imgW="4356100" imgH="431800" progId="">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Example 6.6 - Solution </a:t>
            </a:r>
            <a:r>
              <a:rPr lang="en-GB"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 2)</a:t>
            </a:r>
          </a:p>
        </p:txBody>
      </p:sp>
      <p:sp>
        <p:nvSpPr>
          <p:cNvPr id="3" name="Content Placeholder 2"/>
          <p:cNvSpPr>
            <a:spLocks noGrp="1"/>
          </p:cNvSpPr>
          <p:nvPr>
            <p:ph idx="1"/>
          </p:nvPr>
        </p:nvSpPr>
        <p:spPr/>
        <p:txBody>
          <a:bodyPr/>
          <a:lstStyle/>
          <a:p>
            <a:pPr marL="457200" lvl="1" indent="0">
              <a:buFont typeface="Wingdings" panose="05000000000000000000" pitchFamily="2" charset="2"/>
              <a:buNone/>
              <a:defRPr/>
            </a:pPr>
            <a:endParaRPr lang="en-IN" dirty="0"/>
          </a:p>
          <a:p>
            <a:pPr marL="457200" lvl="1" indent="0">
              <a:buFont typeface="Wingdings" panose="05000000000000000000" pitchFamily="2" charset="2"/>
              <a:buNone/>
              <a:defRPr/>
            </a:pPr>
            <a:endParaRPr lang="en-IN" dirty="0"/>
          </a:p>
          <a:p>
            <a:pPr lvl="1">
              <a:defRPr/>
            </a:pPr>
            <a:r>
              <a:rPr lang="en-GB" dirty="0" smtClean="0"/>
              <a:t>For </a:t>
            </a:r>
            <a:r>
              <a:rPr lang="en-GB" dirty="0"/>
              <a:t>H</a:t>
            </a:r>
            <a:r>
              <a:rPr lang="en-GB" baseline="-25000" dirty="0"/>
              <a:t>2</a:t>
            </a:r>
            <a:r>
              <a:rPr lang="en-GB" dirty="0"/>
              <a:t>,</a:t>
            </a:r>
            <a:r>
              <a:rPr lang="en-IN" dirty="0" smtClean="0"/>
              <a:t> </a:t>
            </a:r>
          </a:p>
          <a:p>
            <a:pPr lvl="1">
              <a:defRPr/>
            </a:pPr>
            <a:endParaRPr lang="en-IN" dirty="0"/>
          </a:p>
          <a:p>
            <a:pPr lvl="1">
              <a:defRPr/>
            </a:pPr>
            <a:endParaRPr lang="en-IN" dirty="0" smtClean="0"/>
          </a:p>
          <a:p>
            <a:pPr lvl="1">
              <a:defRPr/>
            </a:pPr>
            <a:endParaRPr lang="en-IN" dirty="0" smtClean="0"/>
          </a:p>
        </p:txBody>
      </p:sp>
      <p:graphicFrame>
        <p:nvGraphicFramePr>
          <p:cNvPr id="5" name="Object 4"/>
          <p:cNvGraphicFramePr>
            <a:graphicFrameLocks noChangeAspect="1"/>
          </p:cNvGraphicFramePr>
          <p:nvPr>
            <p:extLst>
              <p:ext uri="{D42A27DB-BD31-4B8C-83A1-F6EECF244321}">
                <p14:modId xmlns:p14="http://schemas.microsoft.com/office/powerpoint/2010/main" xmlns="" val="375570016"/>
              </p:ext>
            </p:extLst>
          </p:nvPr>
        </p:nvGraphicFramePr>
        <p:xfrm>
          <a:off x="473075" y="2212032"/>
          <a:ext cx="8086725" cy="857250"/>
        </p:xfrm>
        <a:graphic>
          <a:graphicData uri="http://schemas.openxmlformats.org/presentationml/2006/ole">
            <p:oleObj spid="_x0000_s92233" name="Equation" r:id="rId3" imgW="3949700" imgH="419100" progId="">
              <p:embed/>
            </p:oleObj>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xmlns="" val="1684848384"/>
              </p:ext>
            </p:extLst>
          </p:nvPr>
        </p:nvGraphicFramePr>
        <p:xfrm>
          <a:off x="425450" y="3838224"/>
          <a:ext cx="8389938" cy="825500"/>
        </p:xfrm>
        <a:graphic>
          <a:graphicData uri="http://schemas.openxmlformats.org/presentationml/2006/ole">
            <p:oleObj spid="_x0000_s92234" name="Equation" r:id="rId4" imgW="4394200" imgH="431800" progId="">
              <p:embed/>
            </p:oleObj>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xmlns="" val="1151655031"/>
              </p:ext>
            </p:extLst>
          </p:nvPr>
        </p:nvGraphicFramePr>
        <p:xfrm>
          <a:off x="411163" y="4862161"/>
          <a:ext cx="7894637" cy="825500"/>
        </p:xfrm>
        <a:graphic>
          <a:graphicData uri="http://schemas.openxmlformats.org/presentationml/2006/ole">
            <p:oleObj spid="_x0000_s92235" name="Equation" r:id="rId5" imgW="4013200" imgH="419100" progId="">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3"/>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Example 6.6 - Solution </a:t>
            </a:r>
            <a:r>
              <a:rPr lang="en-GB"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 3)</a:t>
            </a:r>
          </a:p>
        </p:txBody>
      </p:sp>
      <p:sp>
        <p:nvSpPr>
          <p:cNvPr id="8" name="Content Placeholder 7"/>
          <p:cNvSpPr>
            <a:spLocks noGrp="1"/>
          </p:cNvSpPr>
          <p:nvPr>
            <p:ph idx="1"/>
          </p:nvPr>
        </p:nvSpPr>
        <p:spPr/>
        <p:txBody>
          <a:bodyPr/>
          <a:lstStyle/>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How do the energies of combustion compare?</a:t>
            </a:r>
          </a:p>
          <a:p>
            <a:pPr lvl="2"/>
            <a:r>
              <a:rPr lang="en-IN" altLang="en-US" smtClean="0">
                <a:latin typeface="Calibri" panose="020F0502020204030204" pitchFamily="34" charset="0"/>
                <a:ea typeface="ＭＳ Ｐゴシック" panose="020B0600070205080204" pitchFamily="34" charset="-128"/>
                <a:cs typeface="Calibri" panose="020F0502020204030204" pitchFamily="34" charset="0"/>
              </a:rPr>
              <a:t>The energy released in the combustion of 1 g hydrogen is approximately 2.5 times that for 1 g methane, indicating that hydrogen gas is a potentially useful fuel</a:t>
            </a:r>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34" name="Title 2"/>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Hess’s Law </a:t>
            </a:r>
          </a:p>
        </p:txBody>
      </p:sp>
      <p:sp>
        <p:nvSpPr>
          <p:cNvPr id="95235" name="Rectangle 2"/>
          <p:cNvSpPr>
            <a:spLocks noGrp="1" noChangeArrowheads="1"/>
          </p:cNvSpPr>
          <p:nvPr>
            <p:ph idx="1"/>
          </p:nvPr>
        </p:nvSpPr>
        <p:spPr/>
        <p:txBody>
          <a:bodyPr/>
          <a:lstStyle/>
          <a:p>
            <a:r>
              <a:rPr lang="en-US" altLang="en-US" smtClean="0">
                <a:latin typeface="Calibri" panose="020F0502020204030204" pitchFamily="34" charset="0"/>
                <a:ea typeface="ＭＳ Ｐゴシック" panose="020B0600070205080204" pitchFamily="34" charset="-128"/>
                <a:cs typeface="Calibri" panose="020F0502020204030204" pitchFamily="34" charset="0"/>
              </a:rPr>
              <a:t>In going from a particular set of reactants to a particular set of products, the change in enthalpy is the same whether the reaction takes place in one step or in a series of steps</a:t>
            </a:r>
          </a:p>
        </p:txBody>
      </p:sp>
      <p:sp>
        <p:nvSpPr>
          <p:cNvPr id="95236"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95237"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C4093B27-A220-4F89-925A-BDED5D1BA3C4}" type="slidenum">
              <a:rPr lang="en-US" altLang="en-US" sz="1000">
                <a:solidFill>
                  <a:schemeClr val="tx1"/>
                </a:solidFill>
              </a:rPr>
              <a:pPr>
                <a:spcBef>
                  <a:spcPct val="0"/>
                </a:spcBef>
                <a:buClrTx/>
                <a:buFontTx/>
                <a:buNone/>
              </a:pPr>
              <a:t>69</a:t>
            </a:fld>
            <a:endParaRPr lang="en-US" altLang="en-US" sz="1000">
              <a:solidFill>
                <a:schemeClr val="tx1"/>
              </a:solidFill>
            </a:endParaRPr>
          </a:p>
        </p:txBody>
      </p:sp>
    </p:spTree>
    <p:extLst>
      <p:ext uri="{BB962C8B-B14F-4D97-AF65-F5344CB8AC3E}">
        <p14:creationId xmlns:p14="http://schemas.microsoft.com/office/powerpoint/2010/main" xmlns="" val="210053368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3"/>
          <p:cNvSpPr>
            <a:spLocks noGrp="1" noChangeArrowheads="1"/>
          </p:cNvSpPr>
          <p:nvPr>
            <p:ph type="title"/>
          </p:nvPr>
        </p:nvSpPr>
        <p:spPr/>
        <p:txBody>
          <a:bodyPr/>
          <a:lstStyle/>
          <a:p>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Methods of Transferring Energy </a:t>
            </a:r>
          </a:p>
        </p:txBody>
      </p:sp>
      <p:sp>
        <p:nvSpPr>
          <p:cNvPr id="17411" name="Rectangle 2"/>
          <p:cNvSpPr>
            <a:spLocks noGrp="1" noChangeArrowheads="1"/>
          </p:cNvSpPr>
          <p:nvPr>
            <p:ph type="body" idx="1"/>
          </p:nvPr>
        </p:nvSpPr>
        <p:spPr/>
        <p:txBody>
          <a:bodyPr/>
          <a:lstStyle/>
          <a:p>
            <a:r>
              <a:rPr lang="en-US" altLang="en-US" b="1" dirty="0" smtClean="0">
                <a:solidFill>
                  <a:srgbClr val="0070C0"/>
                </a:solidFill>
                <a:latin typeface="Calibri" panose="020F0502020204030204" pitchFamily="34" charset="0"/>
                <a:ea typeface="ＭＳ Ｐゴシック" panose="020B0600070205080204" pitchFamily="34" charset="-128"/>
                <a:cs typeface="Calibri" panose="020F0502020204030204" pitchFamily="34" charset="0"/>
              </a:rPr>
              <a:t>Heat</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Transfer of energy between two objects due to a temperature difference</a:t>
            </a:r>
          </a:p>
          <a:p>
            <a:pPr lvl="1"/>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Temperature reflects random motion of particles in a substance</a:t>
            </a:r>
          </a:p>
          <a:p>
            <a:r>
              <a:rPr lang="en-US" altLang="en-US" b="1" dirty="0" smtClean="0">
                <a:solidFill>
                  <a:srgbClr val="0070C0"/>
                </a:solidFill>
                <a:latin typeface="Calibri" panose="020F0502020204030204" pitchFamily="34" charset="0"/>
                <a:ea typeface="ＭＳ Ｐゴシック" panose="020B0600070205080204" pitchFamily="34" charset="-128"/>
                <a:cs typeface="Calibri" panose="020F0502020204030204" pitchFamily="34" charset="0"/>
              </a:rPr>
              <a:t>Work</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Force acting over a distance</a:t>
            </a:r>
          </a:p>
        </p:txBody>
      </p:sp>
      <p:sp>
        <p:nvSpPr>
          <p:cNvPr id="17412"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17413"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C457D91B-50DB-4FC9-8E9C-8438FBF5E2FB}" type="slidenum">
              <a:rPr lang="en-US" altLang="en-US" sz="1000">
                <a:solidFill>
                  <a:schemeClr val="tx1"/>
                </a:solidFill>
              </a:rPr>
              <a:pPr>
                <a:spcBef>
                  <a:spcPct val="0"/>
                </a:spcBef>
                <a:buClrTx/>
                <a:buFontTx/>
                <a:buNone/>
              </a:pPr>
              <a:t>7</a:t>
            </a:fld>
            <a:endParaRPr lang="en-US" altLang="en-US" sz="1000">
              <a:solidFill>
                <a:schemeClr val="tx1"/>
              </a:solidFill>
            </a:endParaRP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Rectangle 3"/>
          <p:cNvSpPr>
            <a:spLocks noGrp="1" noChangeArrowheads="1"/>
          </p:cNvSpPr>
          <p:nvPr>
            <p:ph type="title"/>
          </p:nvPr>
        </p:nvSpPr>
        <p:spPr/>
        <p:txBody>
          <a:bodyPr/>
          <a:lstStyle/>
          <a:p>
            <a:r>
              <a:rPr lang="en-US" altLang="en-US" smtClean="0">
                <a:latin typeface="Calibri" panose="020F0502020204030204" pitchFamily="34" charset="0"/>
                <a:ea typeface="ＭＳ Ｐゴシック" panose="020B0600070205080204" pitchFamily="34" charset="-128"/>
                <a:cs typeface="Calibri" panose="020F0502020204030204" pitchFamily="34" charset="0"/>
              </a:rPr>
              <a:t>Characteristics of Enthalpy Changes</a:t>
            </a:r>
          </a:p>
        </p:txBody>
      </p:sp>
      <p:sp>
        <p:nvSpPr>
          <p:cNvPr id="97283" name="Rectangle 2"/>
          <p:cNvSpPr>
            <a:spLocks noGrp="1" noChangeArrowheads="1"/>
          </p:cNvSpPr>
          <p:nvPr>
            <p:ph idx="1"/>
          </p:nvPr>
        </p:nvSpPr>
        <p:spPr/>
        <p:txBody>
          <a:bodyPr/>
          <a:lstStyle/>
          <a:p>
            <a:r>
              <a:rPr lang="en-US" altLang="en-US" smtClean="0">
                <a:latin typeface="Calibri" panose="020F0502020204030204" pitchFamily="34" charset="0"/>
                <a:ea typeface="ＭＳ Ｐゴシック" panose="020B0600070205080204" pitchFamily="34" charset="-128"/>
                <a:cs typeface="Calibri" panose="020F0502020204030204" pitchFamily="34" charset="0"/>
              </a:rPr>
              <a:t>If a reaction is reversed, the sign of </a:t>
            </a:r>
            <a:r>
              <a:rPr lang="el-GR" altLang="en-US" smtClean="0">
                <a:latin typeface="Calibri" panose="020F0502020204030204" pitchFamily="34" charset="0"/>
                <a:ea typeface="ＭＳ Ｐゴシック" panose="020B0600070205080204" pitchFamily="34" charset="-128"/>
                <a:cs typeface="Calibri" panose="020F0502020204030204" pitchFamily="34" charset="0"/>
              </a:rPr>
              <a:t>Δ</a:t>
            </a:r>
            <a:r>
              <a:rPr lang="en-US" altLang="en-US" i="1" smtClean="0">
                <a:latin typeface="Calibri" panose="020F0502020204030204" pitchFamily="34" charset="0"/>
                <a:ea typeface="ＭＳ Ｐゴシック" panose="020B0600070205080204" pitchFamily="34" charset="-128"/>
                <a:cs typeface="Calibri" panose="020F0502020204030204" pitchFamily="34" charset="0"/>
              </a:rPr>
              <a:t>H</a:t>
            </a:r>
            <a:r>
              <a:rPr lang="en-US" altLang="en-US" smtClean="0">
                <a:latin typeface="Calibri" panose="020F0502020204030204" pitchFamily="34" charset="0"/>
                <a:ea typeface="ＭＳ Ｐゴシック" panose="020B0600070205080204" pitchFamily="34" charset="-128"/>
                <a:cs typeface="Calibri" panose="020F0502020204030204" pitchFamily="34" charset="0"/>
              </a:rPr>
              <a:t> is also reversed</a:t>
            </a:r>
          </a:p>
          <a:p>
            <a:r>
              <a:rPr lang="en-US" altLang="en-US" smtClean="0">
                <a:latin typeface="Calibri" panose="020F0502020204030204" pitchFamily="34" charset="0"/>
                <a:ea typeface="ＭＳ Ｐゴシック" panose="020B0600070205080204" pitchFamily="34" charset="-128"/>
                <a:cs typeface="Calibri" panose="020F0502020204030204" pitchFamily="34" charset="0"/>
              </a:rPr>
              <a:t>Magnitude of </a:t>
            </a:r>
            <a:r>
              <a:rPr lang="el-GR" altLang="en-US" smtClean="0">
                <a:latin typeface="Calibri" panose="020F0502020204030204" pitchFamily="34" charset="0"/>
                <a:ea typeface="ＭＳ Ｐゴシック" panose="020B0600070205080204" pitchFamily="34" charset="-128"/>
                <a:cs typeface="Calibri" panose="020F0502020204030204" pitchFamily="34" charset="0"/>
              </a:rPr>
              <a:t>Δ</a:t>
            </a:r>
            <a:r>
              <a:rPr lang="en-US" altLang="en-US" i="1" smtClean="0">
                <a:latin typeface="Calibri" panose="020F0502020204030204" pitchFamily="34" charset="0"/>
                <a:ea typeface="ＭＳ Ｐゴシック" panose="020B0600070205080204" pitchFamily="34" charset="-128"/>
                <a:cs typeface="Calibri" panose="020F0502020204030204" pitchFamily="34" charset="0"/>
              </a:rPr>
              <a:t>H</a:t>
            </a:r>
            <a:r>
              <a:rPr lang="en-US" altLang="en-US" smtClean="0">
                <a:latin typeface="Calibri" panose="020F0502020204030204" pitchFamily="34" charset="0"/>
                <a:ea typeface="ＭＳ Ｐゴシック" panose="020B0600070205080204" pitchFamily="34" charset="-128"/>
                <a:cs typeface="Calibri" panose="020F0502020204030204" pitchFamily="34" charset="0"/>
              </a:rPr>
              <a:t> is directly proportional to the quantities of reactants and products in a reaction</a:t>
            </a:r>
          </a:p>
          <a:p>
            <a:pPr lvl="1"/>
            <a:r>
              <a:rPr lang="en-US" altLang="en-US" smtClean="0">
                <a:latin typeface="Calibri" panose="020F0502020204030204" pitchFamily="34" charset="0"/>
                <a:ea typeface="ＭＳ Ｐゴシック" panose="020B0600070205080204" pitchFamily="34" charset="-128"/>
                <a:cs typeface="Calibri" panose="020F0502020204030204" pitchFamily="34" charset="0"/>
              </a:rPr>
              <a:t>If the coefficients in a balanced reaction are multiplied by an integer, the value of </a:t>
            </a:r>
            <a:r>
              <a:rPr lang="el-GR" altLang="en-US" smtClean="0">
                <a:latin typeface="Calibri" panose="020F0502020204030204" pitchFamily="34" charset="0"/>
                <a:ea typeface="ＭＳ Ｐゴシック" panose="020B0600070205080204" pitchFamily="34" charset="-128"/>
                <a:cs typeface="Calibri" panose="020F0502020204030204" pitchFamily="34" charset="0"/>
              </a:rPr>
              <a:t>Δ</a:t>
            </a:r>
            <a:r>
              <a:rPr lang="en-US" altLang="en-US" i="1" smtClean="0">
                <a:latin typeface="Calibri" panose="020F0502020204030204" pitchFamily="34" charset="0"/>
                <a:ea typeface="ＭＳ Ｐゴシック" panose="020B0600070205080204" pitchFamily="34" charset="-128"/>
                <a:cs typeface="Calibri" panose="020F0502020204030204" pitchFamily="34" charset="0"/>
              </a:rPr>
              <a:t>H</a:t>
            </a:r>
            <a:r>
              <a:rPr lang="en-US" altLang="en-US" smtClean="0">
                <a:latin typeface="Calibri" panose="020F0502020204030204" pitchFamily="34" charset="0"/>
                <a:ea typeface="ＭＳ Ｐゴシック" panose="020B0600070205080204" pitchFamily="34" charset="-128"/>
                <a:cs typeface="Calibri" panose="020F0502020204030204" pitchFamily="34" charset="0"/>
              </a:rPr>
              <a:t> is multiplied by the same integer</a:t>
            </a:r>
            <a:endParaRPr lang="el-GR"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97284"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97285"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96AFD683-3678-41FC-AF06-989563EF08A4}" type="slidenum">
              <a:rPr lang="en-US" altLang="en-US" sz="1000">
                <a:solidFill>
                  <a:schemeClr val="tx1"/>
                </a:solidFill>
              </a:rPr>
              <a:pPr>
                <a:spcBef>
                  <a:spcPct val="0"/>
                </a:spcBef>
                <a:buClrTx/>
                <a:buFontTx/>
                <a:buNone/>
              </a:pPr>
              <a:t>70</a:t>
            </a:fld>
            <a:endParaRPr lang="en-US" altLang="en-US" sz="1000">
              <a:solidFill>
                <a:schemeClr val="tx1"/>
              </a:solidFill>
            </a:endParaRPr>
          </a:p>
        </p:txBody>
      </p:sp>
    </p:spTree>
    <p:extLst>
      <p:ext uri="{BB962C8B-B14F-4D97-AF65-F5344CB8AC3E}">
        <p14:creationId xmlns:p14="http://schemas.microsoft.com/office/powerpoint/2010/main" xmlns="" val="197612689"/>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Critical Thinking </a:t>
            </a:r>
          </a:p>
        </p:txBody>
      </p:sp>
      <p:sp>
        <p:nvSpPr>
          <p:cNvPr id="99331" name="Content Placeholder 2"/>
          <p:cNvSpPr>
            <a:spLocks noGrp="1"/>
          </p:cNvSpPr>
          <p:nvPr>
            <p:ph idx="1"/>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What if Hess’s law were not true? </a:t>
            </a:r>
          </a:p>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What are some possible repercussions this would </a:t>
            </a:r>
            <a:r>
              <a:rPr lang="en-GB" altLang="en-US" smtClean="0">
                <a:latin typeface="Calibri" panose="020F0502020204030204" pitchFamily="34" charset="0"/>
                <a:ea typeface="ＭＳ Ｐゴシック" panose="020B0600070205080204" pitchFamily="34" charset="-128"/>
                <a:cs typeface="Calibri" panose="020F0502020204030204" pitchFamily="34" charset="0"/>
              </a:rPr>
              <a:t>have?</a:t>
            </a:r>
          </a:p>
        </p:txBody>
      </p:sp>
    </p:spTree>
    <p:extLst>
      <p:ext uri="{BB962C8B-B14F-4D97-AF65-F5344CB8AC3E}">
        <p14:creationId xmlns:p14="http://schemas.microsoft.com/office/powerpoint/2010/main" xmlns="" val="2847343038"/>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3"/>
          <p:cNvSpPr>
            <a:spLocks noGrp="1" noChangeArrowheads="1"/>
          </p:cNvSpPr>
          <p:nvPr>
            <p:ph type="title"/>
          </p:nvPr>
        </p:nvSpPr>
        <p:spPr/>
        <p:txBody>
          <a:bodyPr/>
          <a:lstStyle/>
          <a:p>
            <a:r>
              <a:rPr lang="en-US" altLang="en-US" smtClean="0">
                <a:latin typeface="Calibri" panose="020F0502020204030204" pitchFamily="34" charset="0"/>
                <a:ea typeface="ＭＳ Ｐゴシック" panose="020B0600070205080204" pitchFamily="34" charset="-128"/>
                <a:cs typeface="Calibri" panose="020F0502020204030204" pitchFamily="34" charset="0"/>
              </a:rPr>
              <a:t>Problem-Solving Strategy - </a:t>
            </a:r>
            <a:r>
              <a:rPr lang="en-GB" altLang="en-US" smtClean="0">
                <a:latin typeface="Calibri" panose="020F0502020204030204" pitchFamily="34" charset="0"/>
                <a:ea typeface="ＭＳ Ｐゴシック" panose="020B0600070205080204" pitchFamily="34" charset="-128"/>
                <a:cs typeface="Calibri" panose="020F0502020204030204" pitchFamily="34" charset="0"/>
              </a:rPr>
              <a:t>Hess’s Law</a:t>
            </a:r>
            <a:endParaRPr lang="en-US"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00355" name="Rectangle 2"/>
          <p:cNvSpPr>
            <a:spLocks noGrp="1" noChangeArrowheads="1"/>
          </p:cNvSpPr>
          <p:nvPr>
            <p:ph idx="1"/>
          </p:nvPr>
        </p:nvSpPr>
        <p:spPr/>
        <p:txBody>
          <a:bodyPr/>
          <a:lstStyle/>
          <a:p>
            <a:r>
              <a:rPr lang="en-US" altLang="en-US" smtClean="0">
                <a:latin typeface="Calibri" panose="020F0502020204030204" pitchFamily="34" charset="0"/>
                <a:ea typeface="ＭＳ Ｐゴシック" panose="020B0600070205080204" pitchFamily="34" charset="-128"/>
                <a:cs typeface="Calibri" panose="020F0502020204030204" pitchFamily="34" charset="0"/>
              </a:rPr>
              <a:t>Work backward from the required reaction</a:t>
            </a:r>
          </a:p>
          <a:p>
            <a:pPr lvl="1"/>
            <a:r>
              <a:rPr lang="en-US" altLang="en-US" smtClean="0">
                <a:latin typeface="Calibri" panose="020F0502020204030204" pitchFamily="34" charset="0"/>
                <a:ea typeface="ＭＳ Ｐゴシック" panose="020B0600070205080204" pitchFamily="34" charset="-128"/>
                <a:cs typeface="Calibri" panose="020F0502020204030204" pitchFamily="34" charset="0"/>
              </a:rPr>
              <a:t>Use the reactants and products to decide how to manipulate the other given reactions at your disposal</a:t>
            </a:r>
          </a:p>
          <a:p>
            <a:r>
              <a:rPr lang="en-US" altLang="en-US" smtClean="0">
                <a:latin typeface="Calibri" panose="020F0502020204030204" pitchFamily="34" charset="0"/>
                <a:ea typeface="ＭＳ Ｐゴシック" panose="020B0600070205080204" pitchFamily="34" charset="-128"/>
                <a:cs typeface="Calibri" panose="020F0502020204030204" pitchFamily="34" charset="0"/>
              </a:rPr>
              <a:t>Reverse any reactions as needed to give the required reactants and products</a:t>
            </a:r>
          </a:p>
          <a:p>
            <a:r>
              <a:rPr lang="en-US" altLang="en-US" smtClean="0">
                <a:latin typeface="Calibri" panose="020F0502020204030204" pitchFamily="34" charset="0"/>
                <a:ea typeface="ＭＳ Ｐゴシック" panose="020B0600070205080204" pitchFamily="34" charset="-128"/>
                <a:cs typeface="Calibri" panose="020F0502020204030204" pitchFamily="34" charset="0"/>
              </a:rPr>
              <a:t>Multiply reactions to give the correct numbers of reactants and products</a:t>
            </a:r>
            <a:endParaRPr lang="el-GR"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00356"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100357"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D615DA52-DF13-4E34-BA49-BF284FA0E235}" type="slidenum">
              <a:rPr lang="en-US" altLang="en-US" sz="1000">
                <a:solidFill>
                  <a:schemeClr val="tx1"/>
                </a:solidFill>
              </a:rPr>
              <a:pPr>
                <a:spcBef>
                  <a:spcPct val="0"/>
                </a:spcBef>
                <a:buClrTx/>
                <a:buFontTx/>
                <a:buNone/>
              </a:pPr>
              <a:t>72</a:t>
            </a:fld>
            <a:endParaRPr lang="en-US" altLang="en-US" sz="1000">
              <a:solidFill>
                <a:schemeClr val="tx1"/>
              </a:solidFill>
            </a:endParaRPr>
          </a:p>
        </p:txBody>
      </p:sp>
    </p:spTree>
    <p:extLst>
      <p:ext uri="{BB962C8B-B14F-4D97-AF65-F5344CB8AC3E}">
        <p14:creationId xmlns:p14="http://schemas.microsoft.com/office/powerpoint/2010/main" xmlns="" val="354419376"/>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p:txBody>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Interactive Example 6.8 - Hess’s Law II</a:t>
            </a:r>
          </a:p>
        </p:txBody>
      </p:sp>
      <p:sp>
        <p:nvSpPr>
          <p:cNvPr id="102403" name="Content Placeholder 2"/>
          <p:cNvSpPr>
            <a:spLocks noGrp="1"/>
          </p:cNvSpPr>
          <p:nvPr>
            <p:ph idx="1"/>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Diborane (B</a:t>
            </a:r>
            <a:r>
              <a:rPr lang="en-IN" altLang="en-US" baseline="-25000" smtClean="0">
                <a:latin typeface="Calibri" panose="020F0502020204030204" pitchFamily="34" charset="0"/>
                <a:ea typeface="ＭＳ Ｐゴシック" panose="020B0600070205080204" pitchFamily="34" charset="-128"/>
                <a:cs typeface="Calibri" panose="020F0502020204030204" pitchFamily="34" charset="0"/>
              </a:rPr>
              <a:t>2</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H</a:t>
            </a:r>
            <a:r>
              <a:rPr lang="en-IN" altLang="en-US" baseline="-25000" smtClean="0">
                <a:latin typeface="Calibri" panose="020F0502020204030204" pitchFamily="34" charset="0"/>
                <a:ea typeface="ＭＳ Ｐゴシック" panose="020B0600070205080204" pitchFamily="34" charset="-128"/>
                <a:cs typeface="Calibri" panose="020F0502020204030204" pitchFamily="34" charset="0"/>
              </a:rPr>
              <a:t>6</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 is a highly reactive boron hydride that was once considered as a possible rocket fuel for the U.S. space program</a:t>
            </a:r>
          </a:p>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Calculate Δ</a:t>
            </a:r>
            <a:r>
              <a:rPr lang="en-IN" altLang="en-US" i="1" smtClean="0">
                <a:latin typeface="Calibri" panose="020F0502020204030204" pitchFamily="34" charset="0"/>
                <a:ea typeface="ＭＳ Ｐゴシック" panose="020B0600070205080204" pitchFamily="34" charset="-128"/>
                <a:cs typeface="Calibri" panose="020F0502020204030204" pitchFamily="34" charset="0"/>
              </a:rPr>
              <a:t>H </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for the synthesis of diborane from its elements, according to the following equation:</a:t>
            </a:r>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graphicFrame>
        <p:nvGraphicFramePr>
          <p:cNvPr id="102404" name="Object 3"/>
          <p:cNvGraphicFramePr>
            <a:graphicFrameLocks noChangeAspect="1"/>
          </p:cNvGraphicFramePr>
          <p:nvPr/>
        </p:nvGraphicFramePr>
        <p:xfrm>
          <a:off x="2436813" y="4951413"/>
          <a:ext cx="3963987" cy="534987"/>
        </p:xfrm>
        <a:graphic>
          <a:graphicData uri="http://schemas.openxmlformats.org/presentationml/2006/ole">
            <p:oleObj spid="_x0000_s94226" name="Equation" r:id="rId3" imgW="1879600" imgH="254000" progId="">
              <p:embed/>
            </p:oleObj>
          </a:graphicData>
        </a:graphic>
      </p:graphicFrame>
    </p:spTree>
    <p:extLst>
      <p:ext uri="{BB962C8B-B14F-4D97-AF65-F5344CB8AC3E}">
        <p14:creationId xmlns:p14="http://schemas.microsoft.com/office/powerpoint/2010/main" xmlns="" val="587503651"/>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p:txBody>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Interactive Example 6.8 - Hess’s Law II </a:t>
            </a:r>
            <a:r>
              <a:rPr lang="en-GB" altLang="en-US" sz="2000" smtClean="0">
                <a:latin typeface="Calibri" panose="020F0502020204030204" pitchFamily="34" charset="0"/>
                <a:ea typeface="ＭＳ Ｐゴシック" panose="020B0600070205080204" pitchFamily="34" charset="-128"/>
                <a:cs typeface="Calibri" panose="020F0502020204030204" pitchFamily="34" charset="0"/>
              </a:rPr>
              <a:t>(Continued)</a:t>
            </a:r>
          </a:p>
        </p:txBody>
      </p:sp>
      <p:sp>
        <p:nvSpPr>
          <p:cNvPr id="3" name="Content Placeholder 2"/>
          <p:cNvSpPr>
            <a:spLocks noGrp="1"/>
          </p:cNvSpPr>
          <p:nvPr>
            <p:ph idx="1"/>
          </p:nvPr>
        </p:nvSpPr>
        <p:spPr/>
        <p:txBody>
          <a:bodyPr/>
          <a:lstStyle/>
          <a:p>
            <a:pPr lvl="1">
              <a:defRPr/>
            </a:pPr>
            <a:r>
              <a:rPr lang="en-GB" dirty="0" smtClean="0"/>
              <a:t>Use the following data:</a:t>
            </a:r>
          </a:p>
          <a:p>
            <a:pPr marL="457200" lvl="1" indent="0" algn="ctr">
              <a:buFont typeface="Wingdings" panose="05000000000000000000" pitchFamily="2" charset="2"/>
              <a:buNone/>
              <a:defRPr/>
            </a:pPr>
            <a:r>
              <a:rPr lang="en-GB" dirty="0" smtClean="0"/>
              <a:t>	Reaction 					</a:t>
            </a:r>
            <a:r>
              <a:rPr lang="el-GR" dirty="0" smtClean="0"/>
              <a:t>Δ</a:t>
            </a:r>
            <a:r>
              <a:rPr lang="en-IN" i="1" dirty="0" smtClean="0"/>
              <a:t>H</a:t>
            </a:r>
          </a:p>
          <a:p>
            <a:pPr lvl="1">
              <a:defRPr/>
            </a:pPr>
            <a:endParaRPr lang="en-IN" sz="1100" dirty="0" smtClean="0"/>
          </a:p>
          <a:p>
            <a:pPr marL="1371600" lvl="2" indent="-457200">
              <a:buFont typeface="+mj-lt"/>
              <a:buAutoNum type="alphaLcPeriod"/>
              <a:defRPr/>
            </a:pPr>
            <a:r>
              <a:rPr lang="en-IN" dirty="0"/>
              <a:t> </a:t>
            </a:r>
            <a:endParaRPr lang="en-IN" dirty="0" smtClean="0"/>
          </a:p>
          <a:p>
            <a:pPr marL="1371600" lvl="2" indent="-457200">
              <a:buFont typeface="+mj-lt"/>
              <a:buAutoNum type="alphaLcPeriod"/>
              <a:defRPr/>
            </a:pPr>
            <a:endParaRPr lang="en-IN" dirty="0"/>
          </a:p>
          <a:p>
            <a:pPr marL="1371600" lvl="2" indent="-457200">
              <a:buFont typeface="+mj-lt"/>
              <a:buAutoNum type="alphaLcPeriod"/>
              <a:defRPr/>
            </a:pPr>
            <a:r>
              <a:rPr lang="en-IN" dirty="0" smtClean="0"/>
              <a:t> </a:t>
            </a:r>
          </a:p>
          <a:p>
            <a:pPr marL="1371600" lvl="2" indent="-457200">
              <a:buFont typeface="+mj-lt"/>
              <a:buAutoNum type="alphaLcPeriod"/>
              <a:defRPr/>
            </a:pPr>
            <a:endParaRPr lang="en-IN" dirty="0"/>
          </a:p>
          <a:p>
            <a:pPr marL="1371600" lvl="2" indent="-457200">
              <a:buFont typeface="+mj-lt"/>
              <a:buAutoNum type="alphaLcPeriod"/>
              <a:defRPr/>
            </a:pPr>
            <a:r>
              <a:rPr lang="en-IN" dirty="0" smtClean="0"/>
              <a:t> </a:t>
            </a:r>
          </a:p>
          <a:p>
            <a:pPr marL="1371600" lvl="2" indent="-457200">
              <a:buFont typeface="+mj-lt"/>
              <a:buAutoNum type="alphaLcPeriod"/>
              <a:defRPr/>
            </a:pPr>
            <a:endParaRPr lang="en-IN" dirty="0"/>
          </a:p>
          <a:p>
            <a:pPr marL="1371600" lvl="2" indent="-457200">
              <a:buFont typeface="+mj-lt"/>
              <a:buAutoNum type="alphaLcPeriod"/>
              <a:defRPr/>
            </a:pPr>
            <a:r>
              <a:rPr lang="en-IN" dirty="0" smtClean="0"/>
              <a:t> </a:t>
            </a:r>
            <a:endParaRPr lang="en-GB" dirty="0"/>
          </a:p>
        </p:txBody>
      </p:sp>
      <p:graphicFrame>
        <p:nvGraphicFramePr>
          <p:cNvPr id="103428" name="Object 4"/>
          <p:cNvGraphicFramePr>
            <a:graphicFrameLocks noChangeAspect="1"/>
          </p:cNvGraphicFramePr>
          <p:nvPr>
            <p:extLst>
              <p:ext uri="{D42A27DB-BD31-4B8C-83A1-F6EECF244321}">
                <p14:modId xmlns:p14="http://schemas.microsoft.com/office/powerpoint/2010/main" xmlns="" val="2082310869"/>
              </p:ext>
            </p:extLst>
          </p:nvPr>
        </p:nvGraphicFramePr>
        <p:xfrm>
          <a:off x="1517650" y="3235325"/>
          <a:ext cx="3759200" cy="750888"/>
        </p:xfrm>
        <a:graphic>
          <a:graphicData uri="http://schemas.openxmlformats.org/presentationml/2006/ole">
            <p:oleObj spid="_x0000_s95298" name="Equation" r:id="rId3" imgW="1968480" imgH="393480" progId="">
              <p:embed/>
            </p:oleObj>
          </a:graphicData>
        </a:graphic>
      </p:graphicFrame>
      <p:sp>
        <p:nvSpPr>
          <p:cNvPr id="103429" name="TextBox 5"/>
          <p:cNvSpPr txBox="1">
            <a:spLocks noChangeArrowheads="1"/>
          </p:cNvSpPr>
          <p:nvPr/>
        </p:nvSpPr>
        <p:spPr bwMode="auto">
          <a:xfrm>
            <a:off x="6970713" y="3400425"/>
            <a:ext cx="167640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lgn="ctr">
              <a:spcBef>
                <a:spcPct val="0"/>
              </a:spcBef>
              <a:buClrTx/>
              <a:buFontTx/>
              <a:buNone/>
            </a:pPr>
            <a:r>
              <a:rPr lang="en-GB" altLang="en-US" sz="2200"/>
              <a:t> –1273 kJ</a:t>
            </a:r>
          </a:p>
        </p:txBody>
      </p:sp>
      <p:graphicFrame>
        <p:nvGraphicFramePr>
          <p:cNvPr id="103430" name="Object 6"/>
          <p:cNvGraphicFramePr>
            <a:graphicFrameLocks noChangeAspect="1"/>
          </p:cNvGraphicFramePr>
          <p:nvPr/>
        </p:nvGraphicFramePr>
        <p:xfrm>
          <a:off x="1417638" y="4273550"/>
          <a:ext cx="5126037" cy="466725"/>
        </p:xfrm>
        <a:graphic>
          <a:graphicData uri="http://schemas.openxmlformats.org/presentationml/2006/ole">
            <p:oleObj spid="_x0000_s95299" name="Equation" r:id="rId4" imgW="2794000" imgH="254000" progId="">
              <p:embed/>
            </p:oleObj>
          </a:graphicData>
        </a:graphic>
      </p:graphicFrame>
      <p:sp>
        <p:nvSpPr>
          <p:cNvPr id="103431" name="TextBox 7"/>
          <p:cNvSpPr txBox="1">
            <a:spLocks noChangeArrowheads="1"/>
          </p:cNvSpPr>
          <p:nvPr/>
        </p:nvSpPr>
        <p:spPr bwMode="auto">
          <a:xfrm>
            <a:off x="6964363" y="4254500"/>
            <a:ext cx="167640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lgn="ctr">
              <a:spcBef>
                <a:spcPct val="0"/>
              </a:spcBef>
              <a:buClrTx/>
              <a:buFontTx/>
              <a:buNone/>
            </a:pPr>
            <a:r>
              <a:rPr lang="en-GB" altLang="en-US" sz="2200"/>
              <a:t> –2035 kJ</a:t>
            </a:r>
          </a:p>
        </p:txBody>
      </p:sp>
      <p:graphicFrame>
        <p:nvGraphicFramePr>
          <p:cNvPr id="103432" name="Object 8"/>
          <p:cNvGraphicFramePr>
            <a:graphicFrameLocks noChangeAspect="1"/>
          </p:cNvGraphicFramePr>
          <p:nvPr>
            <p:extLst>
              <p:ext uri="{D42A27DB-BD31-4B8C-83A1-F6EECF244321}">
                <p14:modId xmlns:p14="http://schemas.microsoft.com/office/powerpoint/2010/main" xmlns="" val="1428582133"/>
              </p:ext>
            </p:extLst>
          </p:nvPr>
        </p:nvGraphicFramePr>
        <p:xfrm>
          <a:off x="1560513" y="5013325"/>
          <a:ext cx="3425825" cy="722313"/>
        </p:xfrm>
        <a:graphic>
          <a:graphicData uri="http://schemas.openxmlformats.org/presentationml/2006/ole">
            <p:oleObj spid="_x0000_s95300" name="Equation" r:id="rId5" imgW="1866600" imgH="393480" progId="">
              <p:embed/>
            </p:oleObj>
          </a:graphicData>
        </a:graphic>
      </p:graphicFrame>
      <p:sp>
        <p:nvSpPr>
          <p:cNvPr id="103433" name="TextBox 9"/>
          <p:cNvSpPr txBox="1">
            <a:spLocks noChangeArrowheads="1"/>
          </p:cNvSpPr>
          <p:nvPr/>
        </p:nvSpPr>
        <p:spPr bwMode="auto">
          <a:xfrm>
            <a:off x="7010400" y="5132388"/>
            <a:ext cx="1676400" cy="430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lgn="ctr">
              <a:spcBef>
                <a:spcPct val="0"/>
              </a:spcBef>
              <a:buClrTx/>
              <a:buFontTx/>
              <a:buNone/>
            </a:pPr>
            <a:r>
              <a:rPr lang="en-GB" altLang="en-US" sz="2200"/>
              <a:t> –286 kJ</a:t>
            </a:r>
          </a:p>
        </p:txBody>
      </p:sp>
      <p:graphicFrame>
        <p:nvGraphicFramePr>
          <p:cNvPr id="103434" name="Object 10"/>
          <p:cNvGraphicFramePr>
            <a:graphicFrameLocks noChangeAspect="1"/>
          </p:cNvGraphicFramePr>
          <p:nvPr/>
        </p:nvGraphicFramePr>
        <p:xfrm>
          <a:off x="1519238" y="5953125"/>
          <a:ext cx="2260600" cy="466725"/>
        </p:xfrm>
        <a:graphic>
          <a:graphicData uri="http://schemas.openxmlformats.org/presentationml/2006/ole">
            <p:oleObj spid="_x0000_s95301" name="Equation" r:id="rId6" imgW="1231366" imgH="253890" progId="">
              <p:embed/>
            </p:oleObj>
          </a:graphicData>
        </a:graphic>
      </p:graphicFrame>
      <p:sp>
        <p:nvSpPr>
          <p:cNvPr id="103435" name="TextBox 11"/>
          <p:cNvSpPr txBox="1">
            <a:spLocks noChangeArrowheads="1"/>
          </p:cNvSpPr>
          <p:nvPr/>
        </p:nvSpPr>
        <p:spPr bwMode="auto">
          <a:xfrm>
            <a:off x="7029450" y="5888038"/>
            <a:ext cx="1676400" cy="430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lgn="ctr">
              <a:spcBef>
                <a:spcPct val="0"/>
              </a:spcBef>
              <a:buClrTx/>
              <a:buFontTx/>
              <a:buNone/>
            </a:pPr>
            <a:r>
              <a:rPr lang="en-GB" altLang="en-US" sz="2200"/>
              <a:t>44 kJ</a:t>
            </a:r>
          </a:p>
        </p:txBody>
      </p:sp>
    </p:spTree>
    <p:extLst>
      <p:ext uri="{BB962C8B-B14F-4D97-AF65-F5344CB8AC3E}">
        <p14:creationId xmlns:p14="http://schemas.microsoft.com/office/powerpoint/2010/main" xmlns="" val="349085503"/>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4"/>
          <p:cNvSpPr>
            <a:spLocks noGrp="1"/>
          </p:cNvSpPr>
          <p:nvPr>
            <p:ph type="title"/>
          </p:nvPr>
        </p:nvSpPr>
        <p:spPr/>
        <p:txBody>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Interactive Example 6.8 - Solution</a:t>
            </a:r>
          </a:p>
        </p:txBody>
      </p:sp>
      <p:sp>
        <p:nvSpPr>
          <p:cNvPr id="16" name="Content Placeholder 15"/>
          <p:cNvSpPr>
            <a:spLocks noGrp="1"/>
          </p:cNvSpPr>
          <p:nvPr>
            <p:ph idx="1"/>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To obtain </a:t>
            </a:r>
            <a:r>
              <a:rPr lang="el-GR" altLang="en-US" smtClean="0">
                <a:latin typeface="Calibri" panose="020F0502020204030204" pitchFamily="34" charset="0"/>
                <a:ea typeface="ＭＳ Ｐゴシック" panose="020B0600070205080204" pitchFamily="34" charset="-128"/>
                <a:cs typeface="Calibri" panose="020F0502020204030204" pitchFamily="34" charset="0"/>
              </a:rPr>
              <a:t>Δ</a:t>
            </a:r>
            <a:r>
              <a:rPr lang="en-IN" altLang="en-US" i="1" smtClean="0">
                <a:latin typeface="Calibri" panose="020F0502020204030204" pitchFamily="34" charset="0"/>
                <a:ea typeface="ＭＳ Ｐゴシック" panose="020B0600070205080204" pitchFamily="34" charset="-128"/>
                <a:cs typeface="Calibri" panose="020F0502020204030204" pitchFamily="34" charset="0"/>
              </a:rPr>
              <a:t>H </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for the required reaction, we must somehow combine equations (a), (b), (c), and (d) to produce that reaction and add the corresponding </a:t>
            </a:r>
            <a:r>
              <a:rPr lang="el-GR" altLang="en-US" smtClean="0">
                <a:latin typeface="Calibri" panose="020F0502020204030204" pitchFamily="34" charset="0"/>
                <a:ea typeface="ＭＳ Ｐゴシック" panose="020B0600070205080204" pitchFamily="34" charset="-128"/>
                <a:cs typeface="Calibri" panose="020F0502020204030204" pitchFamily="34" charset="0"/>
              </a:rPr>
              <a:t>Δ</a:t>
            </a:r>
            <a:r>
              <a:rPr lang="en-IN" altLang="en-US" i="1" smtClean="0">
                <a:latin typeface="Calibri" panose="020F0502020204030204" pitchFamily="34" charset="0"/>
                <a:ea typeface="ＭＳ Ｐゴシック" panose="020B0600070205080204" pitchFamily="34" charset="-128"/>
                <a:cs typeface="Calibri" panose="020F0502020204030204" pitchFamily="34" charset="0"/>
              </a:rPr>
              <a:t>H</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 values</a:t>
            </a:r>
          </a:p>
          <a:p>
            <a:pPr lvl="1"/>
            <a:r>
              <a:rPr lang="en-GB" altLang="en-US" smtClean="0">
                <a:latin typeface="Calibri" panose="020F0502020204030204" pitchFamily="34" charset="0"/>
                <a:ea typeface="ＭＳ Ｐゴシック" panose="020B0600070205080204" pitchFamily="34" charset="-128"/>
                <a:cs typeface="Calibri" panose="020F0502020204030204" pitchFamily="34" charset="0"/>
              </a:rPr>
              <a:t>This can </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best be done by focusing on the reactants and products of the required reaction</a:t>
            </a:r>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a:p>
            <a:pPr lvl="2"/>
            <a:r>
              <a:rPr lang="en-GB" altLang="en-US" smtClean="0">
                <a:latin typeface="Calibri" panose="020F0502020204030204" pitchFamily="34" charset="0"/>
                <a:ea typeface="ＭＳ Ｐゴシック" panose="020B0600070205080204" pitchFamily="34" charset="-128"/>
                <a:cs typeface="Calibri" panose="020F0502020204030204" pitchFamily="34" charset="0"/>
              </a:rPr>
              <a:t>The </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reactants are B(</a:t>
            </a:r>
            <a:r>
              <a:rPr lang="en-IN" altLang="en-US" i="1" smtClean="0">
                <a:latin typeface="Calibri" panose="020F0502020204030204" pitchFamily="34" charset="0"/>
                <a:ea typeface="ＭＳ Ｐゴシック" panose="020B0600070205080204" pitchFamily="34" charset="-128"/>
                <a:cs typeface="Calibri" panose="020F0502020204030204" pitchFamily="34" charset="0"/>
              </a:rPr>
              <a:t>s</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 and H</a:t>
            </a:r>
            <a:r>
              <a:rPr lang="en-IN" altLang="en-US" baseline="-25000" smtClean="0">
                <a:latin typeface="Calibri" panose="020F0502020204030204" pitchFamily="34" charset="0"/>
                <a:ea typeface="ＭＳ Ｐゴシック" panose="020B0600070205080204" pitchFamily="34" charset="-128"/>
                <a:cs typeface="Calibri" panose="020F0502020204030204" pitchFamily="34" charset="0"/>
              </a:rPr>
              <a:t>2</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a:t>
            </a:r>
            <a:r>
              <a:rPr lang="en-IN" altLang="en-US" i="1" smtClean="0">
                <a:latin typeface="Calibri" panose="020F0502020204030204" pitchFamily="34" charset="0"/>
                <a:ea typeface="ＭＳ Ｐゴシック" panose="020B0600070205080204" pitchFamily="34" charset="-128"/>
                <a:cs typeface="Calibri" panose="020F0502020204030204" pitchFamily="34" charset="0"/>
              </a:rPr>
              <a:t>g</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 and the product is B</a:t>
            </a:r>
            <a:r>
              <a:rPr lang="en-IN" altLang="en-US" baseline="-25000" smtClean="0">
                <a:latin typeface="Calibri" panose="020F0502020204030204" pitchFamily="34" charset="0"/>
                <a:ea typeface="ＭＳ Ｐゴシック" panose="020B0600070205080204" pitchFamily="34" charset="-128"/>
                <a:cs typeface="Calibri" panose="020F0502020204030204" pitchFamily="34" charset="0"/>
              </a:rPr>
              <a:t>2</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H</a:t>
            </a:r>
            <a:r>
              <a:rPr lang="en-IN" altLang="en-US" baseline="-25000" smtClean="0">
                <a:latin typeface="Calibri" panose="020F0502020204030204" pitchFamily="34" charset="0"/>
                <a:ea typeface="ＭＳ Ｐゴシック" panose="020B0600070205080204" pitchFamily="34" charset="-128"/>
                <a:cs typeface="Calibri" panose="020F0502020204030204" pitchFamily="34" charset="0"/>
              </a:rPr>
              <a:t>6</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a:t>
            </a:r>
            <a:r>
              <a:rPr lang="en-IN" altLang="en-US" i="1" smtClean="0">
                <a:latin typeface="Calibri" panose="020F0502020204030204" pitchFamily="34" charset="0"/>
                <a:ea typeface="ＭＳ Ｐゴシック" panose="020B0600070205080204" pitchFamily="34" charset="-128"/>
                <a:cs typeface="Calibri" panose="020F0502020204030204" pitchFamily="34" charset="0"/>
              </a:rPr>
              <a:t>g</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a:t>
            </a:r>
          </a:p>
          <a:p>
            <a:pPr lvl="2"/>
            <a:endParaRPr lang="en-IN"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spTree>
    <p:extLst>
      <p:ext uri="{BB962C8B-B14F-4D97-AF65-F5344CB8AC3E}">
        <p14:creationId xmlns:p14="http://schemas.microsoft.com/office/powerpoint/2010/main" xmlns="" val="15849169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4"/>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Interactive Example 6.8 - Solution </a:t>
            </a:r>
            <a:r>
              <a:rPr lang="en-GB"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 1)</a:t>
            </a:r>
          </a:p>
        </p:txBody>
      </p:sp>
      <p:sp>
        <p:nvSpPr>
          <p:cNvPr id="16" name="Content Placeholder 15"/>
          <p:cNvSpPr>
            <a:spLocks noGrp="1"/>
          </p:cNvSpPr>
          <p:nvPr>
            <p:ph idx="1"/>
          </p:nvPr>
        </p:nvSpPr>
        <p:spPr/>
        <p:txBody>
          <a:bodyPr/>
          <a:lstStyle/>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How can we obtain the correct equation? </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Reaction (a) has B(</a:t>
            </a:r>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s</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as a reactant, as needed in the required equation</a:t>
            </a:r>
          </a:p>
          <a:p>
            <a:pPr lvl="2"/>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Reaction (a) will be used as it is</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Reaction (b) has B</a:t>
            </a:r>
            <a:r>
              <a:rPr lang="en-IN"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2</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H</a:t>
            </a:r>
            <a:r>
              <a:rPr lang="en-IN"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6</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a:t>
            </a:r>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g</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as a reactant, but this substance is needed as a product </a:t>
            </a:r>
          </a:p>
          <a:p>
            <a:pPr lvl="2"/>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Reaction (b) must be reversed, and the sign of </a:t>
            </a:r>
            <a:r>
              <a:rPr lang="el-GR" altLang="en-US" dirty="0" smtClean="0">
                <a:latin typeface="Calibri" panose="020F0502020204030204" pitchFamily="34" charset="0"/>
                <a:ea typeface="ＭＳ Ｐゴシック" panose="020B0600070205080204" pitchFamily="34" charset="-128"/>
                <a:cs typeface="Calibri" panose="020F0502020204030204" pitchFamily="34" charset="0"/>
              </a:rPr>
              <a:t>Δ</a:t>
            </a:r>
            <a:r>
              <a:rPr lang="en-IN" altLang="en-US" i="1" dirty="0" smtClean="0">
                <a:latin typeface="Calibri" panose="020F0502020204030204" pitchFamily="34" charset="0"/>
                <a:ea typeface="ＭＳ Ｐゴシック" panose="020B0600070205080204" pitchFamily="34" charset="-128"/>
                <a:cs typeface="Calibri" panose="020F0502020204030204" pitchFamily="34" charset="0"/>
              </a:rPr>
              <a:t>H </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must be changed accordingly</a:t>
            </a:r>
          </a:p>
        </p:txBody>
      </p:sp>
    </p:spTree>
    <p:extLst>
      <p:ext uri="{BB962C8B-B14F-4D97-AF65-F5344CB8AC3E}">
        <p14:creationId xmlns:p14="http://schemas.microsoft.com/office/powerpoint/2010/main" xmlns="" val="171712994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4"/>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Interactive Example 6.8 - Solution </a:t>
            </a:r>
            <a:r>
              <a:rPr lang="en-GB"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 2)</a:t>
            </a:r>
          </a:p>
        </p:txBody>
      </p:sp>
      <p:sp>
        <p:nvSpPr>
          <p:cNvPr id="16" name="Content Placeholder 15"/>
          <p:cNvSpPr>
            <a:spLocks noGrp="1"/>
          </p:cNvSpPr>
          <p:nvPr>
            <p:ph idx="1"/>
          </p:nvPr>
        </p:nvSpPr>
        <p:spPr/>
        <p:txBody>
          <a:bodyPr/>
          <a:lstStyle/>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Up to this point we have:</a:t>
            </a:r>
          </a:p>
          <a:p>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endParaRPr lang="en-IN" altLang="en-US" sz="1800" dirty="0" smtClean="0">
              <a:latin typeface="Calibri" panose="020F0502020204030204" pitchFamily="34" charset="0"/>
              <a:ea typeface="ＭＳ Ｐゴシック" panose="020B0600070205080204" pitchFamily="34" charset="-128"/>
              <a:cs typeface="Calibri" panose="020F0502020204030204" pitchFamily="34" charset="0"/>
            </a:endParaRPr>
          </a:p>
          <a:p>
            <a:pPr lvl="2"/>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Deleting the species that occur on both sides gives:</a:t>
            </a:r>
          </a:p>
        </p:txBody>
      </p:sp>
      <p:graphicFrame>
        <p:nvGraphicFramePr>
          <p:cNvPr id="4" name="Object 3"/>
          <p:cNvGraphicFramePr>
            <a:graphicFrameLocks noChangeAspect="1"/>
          </p:cNvGraphicFramePr>
          <p:nvPr>
            <p:extLst>
              <p:ext uri="{D42A27DB-BD31-4B8C-83A1-F6EECF244321}">
                <p14:modId xmlns:p14="http://schemas.microsoft.com/office/powerpoint/2010/main" xmlns="" val="2223214548"/>
              </p:ext>
            </p:extLst>
          </p:nvPr>
        </p:nvGraphicFramePr>
        <p:xfrm>
          <a:off x="494067" y="2677802"/>
          <a:ext cx="8122155" cy="1167434"/>
        </p:xfrm>
        <a:graphic>
          <a:graphicData uri="http://schemas.openxmlformats.org/presentationml/2006/ole">
            <p:oleObj spid="_x0000_s96315" name="Equation" r:id="rId3" imgW="4597200" imgH="660240" progId="">
              <p:embed/>
            </p:oleObj>
          </a:graphicData>
        </a:graphic>
      </p:graphicFrame>
      <p:cxnSp>
        <p:nvCxnSpPr>
          <p:cNvPr id="3" name="Straight Connector 2"/>
          <p:cNvCxnSpPr/>
          <p:nvPr/>
        </p:nvCxnSpPr>
        <p:spPr bwMode="auto">
          <a:xfrm>
            <a:off x="379413" y="3889375"/>
            <a:ext cx="8591550" cy="0"/>
          </a:xfrm>
          <a:prstGeom prst="line">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aphicFrame>
        <p:nvGraphicFramePr>
          <p:cNvPr id="5" name="Object 4"/>
          <p:cNvGraphicFramePr>
            <a:graphicFrameLocks noChangeAspect="1"/>
          </p:cNvGraphicFramePr>
          <p:nvPr>
            <p:extLst>
              <p:ext uri="{D42A27DB-BD31-4B8C-83A1-F6EECF244321}">
                <p14:modId xmlns:p14="http://schemas.microsoft.com/office/powerpoint/2010/main" xmlns="" val="214530937"/>
              </p:ext>
            </p:extLst>
          </p:nvPr>
        </p:nvGraphicFramePr>
        <p:xfrm>
          <a:off x="455613" y="3963988"/>
          <a:ext cx="6481762" cy="1217612"/>
        </p:xfrm>
        <a:graphic>
          <a:graphicData uri="http://schemas.openxmlformats.org/presentationml/2006/ole">
            <p:oleObj spid="_x0000_s96316" name="Equation" r:id="rId4" imgW="3517560" imgH="660240" progId="">
              <p:embed/>
            </p:oleObj>
          </a:graphicData>
        </a:graphic>
      </p:graphicFrame>
      <p:sp>
        <p:nvSpPr>
          <p:cNvPr id="6" name="TextBox 5"/>
          <p:cNvSpPr txBox="1">
            <a:spLocks noChangeArrowheads="1"/>
          </p:cNvSpPr>
          <p:nvPr/>
        </p:nvSpPr>
        <p:spPr bwMode="auto">
          <a:xfrm>
            <a:off x="7243763" y="4748292"/>
            <a:ext cx="1727200"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GB" altLang="en-US" sz="2200" dirty="0">
                <a:latin typeface="Times" panose="02020603050405020304" pitchFamily="18" charset="0"/>
                <a:cs typeface="Times" panose="02020603050405020304" pitchFamily="18" charset="0"/>
              </a:rPr>
              <a:t>Δ</a:t>
            </a:r>
            <a:r>
              <a:rPr lang="en-GB" altLang="en-US" sz="2200" i="1" dirty="0">
                <a:latin typeface="Times" panose="02020603050405020304" pitchFamily="18" charset="0"/>
                <a:cs typeface="Times" panose="02020603050405020304" pitchFamily="18" charset="0"/>
              </a:rPr>
              <a:t>H =</a:t>
            </a:r>
            <a:r>
              <a:rPr lang="en-GB" altLang="en-US" sz="2200" dirty="0">
                <a:latin typeface="Times" panose="02020603050405020304" pitchFamily="18" charset="0"/>
                <a:cs typeface="Times" panose="02020603050405020304" pitchFamily="18" charset="0"/>
              </a:rPr>
              <a:t> 762 kJ</a:t>
            </a:r>
          </a:p>
        </p:txBody>
      </p:sp>
      <p:graphicFrame>
        <p:nvGraphicFramePr>
          <p:cNvPr id="7" name="Object 6"/>
          <p:cNvGraphicFramePr>
            <a:graphicFrameLocks noChangeAspect="1"/>
          </p:cNvGraphicFramePr>
          <p:nvPr/>
        </p:nvGraphicFramePr>
        <p:xfrm>
          <a:off x="1374775" y="5741988"/>
          <a:ext cx="6686550" cy="722312"/>
        </p:xfrm>
        <a:graphic>
          <a:graphicData uri="http://schemas.openxmlformats.org/presentationml/2006/ole">
            <p:oleObj spid="_x0000_s96317" name="Equation" r:id="rId5" imgW="3644900" imgH="393700" progId="">
              <p:embed/>
            </p:oleObj>
          </a:graphicData>
        </a:graphic>
      </p:graphicFrame>
    </p:spTree>
    <p:extLst>
      <p:ext uri="{BB962C8B-B14F-4D97-AF65-F5344CB8AC3E}">
        <p14:creationId xmlns:p14="http://schemas.microsoft.com/office/powerpoint/2010/main" xmlns="" val="351957017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4"/>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Interactive Example 6.8 - Solution </a:t>
            </a:r>
            <a:r>
              <a:rPr lang="en-GB"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 3)</a:t>
            </a:r>
          </a:p>
        </p:txBody>
      </p:sp>
      <p:sp>
        <p:nvSpPr>
          <p:cNvPr id="16" name="Content Placeholder 15"/>
          <p:cNvSpPr>
            <a:spLocks noGrp="1"/>
          </p:cNvSpPr>
          <p:nvPr>
            <p:ph idx="1"/>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We are closer to the required reaction, but we still need to remove H</a:t>
            </a:r>
            <a:r>
              <a:rPr lang="en-IN" altLang="en-US" baseline="-25000" smtClean="0">
                <a:latin typeface="Calibri" panose="020F0502020204030204" pitchFamily="34" charset="0"/>
                <a:ea typeface="ＭＳ Ｐゴシック" panose="020B0600070205080204" pitchFamily="34" charset="-128"/>
                <a:cs typeface="Calibri" panose="020F0502020204030204" pitchFamily="34" charset="0"/>
              </a:rPr>
              <a:t>2</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O(</a:t>
            </a:r>
            <a:r>
              <a:rPr lang="en-IN" altLang="en-US" i="1" smtClean="0">
                <a:latin typeface="Calibri" panose="020F0502020204030204" pitchFamily="34" charset="0"/>
                <a:ea typeface="ＭＳ Ｐゴシック" panose="020B0600070205080204" pitchFamily="34" charset="-128"/>
                <a:cs typeface="Calibri" panose="020F0502020204030204" pitchFamily="34" charset="0"/>
              </a:rPr>
              <a:t>g</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 and O</a:t>
            </a:r>
            <a:r>
              <a:rPr lang="en-IN" altLang="en-US" baseline="-25000" smtClean="0">
                <a:latin typeface="Calibri" panose="020F0502020204030204" pitchFamily="34" charset="0"/>
                <a:ea typeface="ＭＳ Ｐゴシック" panose="020B0600070205080204" pitchFamily="34" charset="-128"/>
                <a:cs typeface="Calibri" panose="020F0502020204030204" pitchFamily="34" charset="0"/>
              </a:rPr>
              <a:t>2</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a:t>
            </a:r>
            <a:r>
              <a:rPr lang="en-IN" altLang="en-US" i="1" smtClean="0">
                <a:latin typeface="Calibri" panose="020F0502020204030204" pitchFamily="34" charset="0"/>
                <a:ea typeface="ＭＳ Ｐゴシック" panose="020B0600070205080204" pitchFamily="34" charset="-128"/>
                <a:cs typeface="Calibri" panose="020F0502020204030204" pitchFamily="34" charset="0"/>
              </a:rPr>
              <a:t>g</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 and introduce H</a:t>
            </a:r>
            <a:r>
              <a:rPr lang="en-IN" altLang="en-US" baseline="-25000" smtClean="0">
                <a:latin typeface="Calibri" panose="020F0502020204030204" pitchFamily="34" charset="0"/>
                <a:ea typeface="ＭＳ Ｐゴシック" panose="020B0600070205080204" pitchFamily="34" charset="-128"/>
                <a:cs typeface="Calibri" panose="020F0502020204030204" pitchFamily="34" charset="0"/>
              </a:rPr>
              <a:t>2</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a:t>
            </a:r>
            <a:r>
              <a:rPr lang="en-IN" altLang="en-US" i="1" smtClean="0">
                <a:latin typeface="Calibri" panose="020F0502020204030204" pitchFamily="34" charset="0"/>
                <a:ea typeface="ＭＳ Ｐゴシック" panose="020B0600070205080204" pitchFamily="34" charset="-128"/>
                <a:cs typeface="Calibri" panose="020F0502020204030204" pitchFamily="34" charset="0"/>
              </a:rPr>
              <a:t>g</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 as a reactant</a:t>
            </a:r>
          </a:p>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We can do this using reactions (c) and (d)</a:t>
            </a:r>
          </a:p>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Multiply reaction (c) and its </a:t>
            </a:r>
            <a:r>
              <a:rPr lang="el-GR" altLang="en-US" smtClean="0">
                <a:latin typeface="Calibri" panose="020F0502020204030204" pitchFamily="34" charset="0"/>
                <a:ea typeface="ＭＳ Ｐゴシック" panose="020B0600070205080204" pitchFamily="34" charset="-128"/>
                <a:cs typeface="Calibri" panose="020F0502020204030204" pitchFamily="34" charset="0"/>
              </a:rPr>
              <a:t>Δ</a:t>
            </a:r>
            <a:r>
              <a:rPr lang="en-IN" altLang="en-US" i="1" smtClean="0">
                <a:latin typeface="Calibri" panose="020F0502020204030204" pitchFamily="34" charset="0"/>
                <a:ea typeface="ＭＳ Ｐゴシック" panose="020B0600070205080204" pitchFamily="34" charset="-128"/>
                <a:cs typeface="Calibri" panose="020F0502020204030204" pitchFamily="34" charset="0"/>
              </a:rPr>
              <a:t>H</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 value by 3 and add the result to the preceding equation</a:t>
            </a:r>
          </a:p>
        </p:txBody>
      </p:sp>
    </p:spTree>
    <p:extLst>
      <p:ext uri="{BB962C8B-B14F-4D97-AF65-F5344CB8AC3E}">
        <p14:creationId xmlns:p14="http://schemas.microsoft.com/office/powerpoint/2010/main" xmlns="" val="355790796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4"/>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Interactive Example 6.8 - Solution </a:t>
            </a:r>
            <a:r>
              <a:rPr lang="en-GB"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 4)</a:t>
            </a:r>
          </a:p>
        </p:txBody>
      </p:sp>
      <p:graphicFrame>
        <p:nvGraphicFramePr>
          <p:cNvPr id="2" name="Object 1"/>
          <p:cNvGraphicFramePr>
            <a:graphicFrameLocks noChangeAspect="1"/>
          </p:cNvGraphicFramePr>
          <p:nvPr/>
        </p:nvGraphicFramePr>
        <p:xfrm>
          <a:off x="1268413" y="2401888"/>
          <a:ext cx="7037387" cy="722312"/>
        </p:xfrm>
        <a:graphic>
          <a:graphicData uri="http://schemas.openxmlformats.org/presentationml/2006/ole">
            <p:oleObj spid="_x0000_s97336" name="Equation" r:id="rId3" imgW="3835400" imgH="393700" progId="">
              <p:embed/>
            </p:oleObj>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xmlns="" val="3355154144"/>
              </p:ext>
            </p:extLst>
          </p:nvPr>
        </p:nvGraphicFramePr>
        <p:xfrm>
          <a:off x="347663" y="3130550"/>
          <a:ext cx="8285162" cy="800100"/>
        </p:xfrm>
        <a:graphic>
          <a:graphicData uri="http://schemas.openxmlformats.org/presentationml/2006/ole">
            <p:oleObj spid="_x0000_s97337" name="Equation" r:id="rId4" imgW="4470120" imgH="431640" progId="">
              <p:embed/>
            </p:oleObj>
          </a:graphicData>
        </a:graphic>
      </p:graphicFrame>
      <p:cxnSp>
        <p:nvCxnSpPr>
          <p:cNvPr id="6" name="Straight Connector 5"/>
          <p:cNvCxnSpPr/>
          <p:nvPr/>
        </p:nvCxnSpPr>
        <p:spPr bwMode="auto">
          <a:xfrm>
            <a:off x="150813" y="3962400"/>
            <a:ext cx="8764587" cy="0"/>
          </a:xfrm>
          <a:prstGeom prst="line">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aphicFrame>
        <p:nvGraphicFramePr>
          <p:cNvPr id="4" name="Object 3"/>
          <p:cNvGraphicFramePr>
            <a:graphicFrameLocks noChangeAspect="1"/>
          </p:cNvGraphicFramePr>
          <p:nvPr>
            <p:extLst>
              <p:ext uri="{D42A27DB-BD31-4B8C-83A1-F6EECF244321}">
                <p14:modId xmlns:p14="http://schemas.microsoft.com/office/powerpoint/2010/main" xmlns="" val="2642870030"/>
              </p:ext>
            </p:extLst>
          </p:nvPr>
        </p:nvGraphicFramePr>
        <p:xfrm>
          <a:off x="330200" y="4027488"/>
          <a:ext cx="6873875" cy="1490662"/>
        </p:xfrm>
        <a:graphic>
          <a:graphicData uri="http://schemas.openxmlformats.org/presentationml/2006/ole">
            <p:oleObj spid="_x0000_s97338" name="Equation" r:id="rId5" imgW="3746160" imgH="812520" progId="">
              <p:embed/>
            </p:oleObj>
          </a:graphicData>
        </a:graphic>
      </p:graphicFrame>
      <p:sp>
        <p:nvSpPr>
          <p:cNvPr id="5" name="TextBox 4"/>
          <p:cNvSpPr txBox="1">
            <a:spLocks noChangeArrowheads="1"/>
          </p:cNvSpPr>
          <p:nvPr/>
        </p:nvSpPr>
        <p:spPr bwMode="auto">
          <a:xfrm>
            <a:off x="7162800" y="4903788"/>
            <a:ext cx="1814513"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lgn="ctr">
              <a:spcBef>
                <a:spcPct val="0"/>
              </a:spcBef>
              <a:buClrTx/>
              <a:buFontTx/>
              <a:buNone/>
            </a:pPr>
            <a:r>
              <a:rPr lang="el-GR" altLang="en-US" sz="2200" dirty="0">
                <a:latin typeface="Times" panose="02020603050405020304" pitchFamily="18" charset="0"/>
                <a:cs typeface="Times" panose="02020603050405020304" pitchFamily="18" charset="0"/>
              </a:rPr>
              <a:t>Δ</a:t>
            </a:r>
            <a:r>
              <a:rPr lang="en-GB" altLang="en-US" sz="2200" i="1" dirty="0">
                <a:latin typeface="Times" panose="02020603050405020304" pitchFamily="18" charset="0"/>
                <a:cs typeface="Times" panose="02020603050405020304" pitchFamily="18" charset="0"/>
              </a:rPr>
              <a:t>H </a:t>
            </a:r>
            <a:r>
              <a:rPr lang="en-GB" altLang="en-US" sz="2200" dirty="0">
                <a:latin typeface="Times" panose="02020603050405020304" pitchFamily="18" charset="0"/>
                <a:cs typeface="Times" panose="02020603050405020304" pitchFamily="18" charset="0"/>
              </a:rPr>
              <a:t>= –96 kJ</a:t>
            </a:r>
          </a:p>
        </p:txBody>
      </p:sp>
    </p:spTree>
    <p:extLst>
      <p:ext uri="{BB962C8B-B14F-4D97-AF65-F5344CB8AC3E}">
        <p14:creationId xmlns:p14="http://schemas.microsoft.com/office/powerpoint/2010/main" xmlns="" val="211399604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3"/>
          <p:cNvSpPr>
            <a:spLocks noGrp="1" noChangeArrowheads="1"/>
          </p:cNvSpPr>
          <p:nvPr>
            <p:ph type="title"/>
          </p:nvPr>
        </p:nvSpPr>
        <p:spPr/>
        <p:txBody>
          <a:bodyPr/>
          <a:lstStyle/>
          <a:p>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Pathway</a:t>
            </a:r>
          </a:p>
        </p:txBody>
      </p:sp>
      <p:sp>
        <p:nvSpPr>
          <p:cNvPr id="17411" name="Rectangle 2"/>
          <p:cNvSpPr>
            <a:spLocks noGrp="1" noChangeArrowheads="1"/>
          </p:cNvSpPr>
          <p:nvPr>
            <p:ph type="body" idx="1"/>
          </p:nvPr>
        </p:nvSpPr>
        <p:spPr/>
        <p:txBody>
          <a:bodyPr/>
          <a:lstStyle/>
          <a:p>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Specific conditions that define the path by which energy is transferred</a:t>
            </a:r>
          </a:p>
          <a:p>
            <a:r>
              <a:rPr lang="en-US" dirty="0" smtClean="0"/>
              <a:t>Work and heat are dependent on the pathway</a:t>
            </a:r>
          </a:p>
          <a:p>
            <a:r>
              <a:rPr lang="en-US" dirty="0" smtClean="0"/>
              <a:t>Energy </a:t>
            </a:r>
            <a:r>
              <a:rPr lang="en-US" dirty="0"/>
              <a:t>change is independent of the </a:t>
            </a:r>
            <a:r>
              <a:rPr lang="en-US" dirty="0" smtClean="0"/>
              <a:t>pathway </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a:t>
            </a:r>
          </a:p>
        </p:txBody>
      </p:sp>
      <p:sp>
        <p:nvSpPr>
          <p:cNvPr id="17412"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17413"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C457D91B-50DB-4FC9-8E9C-8438FBF5E2FB}" type="slidenum">
              <a:rPr lang="en-US" altLang="en-US" sz="1000">
                <a:solidFill>
                  <a:schemeClr val="tx1"/>
                </a:solidFill>
              </a:rPr>
              <a:pPr>
                <a:spcBef>
                  <a:spcPct val="0"/>
                </a:spcBef>
                <a:buClrTx/>
                <a:buFontTx/>
                <a:buNone/>
              </a:pPr>
              <a:t>8</a:t>
            </a:fld>
            <a:endParaRPr lang="en-US" altLang="en-US" sz="1000">
              <a:solidFill>
                <a:schemeClr val="tx1"/>
              </a:solidFill>
            </a:endParaRPr>
          </a:p>
        </p:txBody>
      </p:sp>
    </p:spTree>
    <p:extLst>
      <p:ext uri="{BB962C8B-B14F-4D97-AF65-F5344CB8AC3E}">
        <p14:creationId xmlns:p14="http://schemas.microsoft.com/office/powerpoint/2010/main" xmlns="" val="1659519557"/>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6"/>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Interactive Example 6.8 - Solution </a:t>
            </a:r>
            <a:r>
              <a:rPr lang="en-GB"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 5)</a:t>
            </a:r>
          </a:p>
        </p:txBody>
      </p:sp>
      <p:sp>
        <p:nvSpPr>
          <p:cNvPr id="8" name="Content Placeholder 7"/>
          <p:cNvSpPr>
            <a:spLocks noGrp="1"/>
          </p:cNvSpPr>
          <p:nvPr>
            <p:ph idx="1"/>
          </p:nvPr>
        </p:nvSpPr>
        <p:spPr/>
        <p:txBody>
          <a:bodyPr/>
          <a:lstStyle/>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We can cancel the 3/2 O</a:t>
            </a:r>
            <a:r>
              <a:rPr lang="en-IN" altLang="en-US" baseline="-25000" smtClean="0">
                <a:latin typeface="Calibri" panose="020F0502020204030204" pitchFamily="34" charset="0"/>
                <a:ea typeface="ＭＳ Ｐゴシック" panose="020B0600070205080204" pitchFamily="34" charset="-128"/>
                <a:cs typeface="Calibri" panose="020F0502020204030204" pitchFamily="34" charset="0"/>
              </a:rPr>
              <a:t>2</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a:t>
            </a:r>
            <a:r>
              <a:rPr lang="en-IN" altLang="en-US" i="1" smtClean="0">
                <a:latin typeface="Calibri" panose="020F0502020204030204" pitchFamily="34" charset="0"/>
                <a:ea typeface="ＭＳ Ｐゴシック" panose="020B0600070205080204" pitchFamily="34" charset="-128"/>
                <a:cs typeface="Calibri" panose="020F0502020204030204" pitchFamily="34" charset="0"/>
              </a:rPr>
              <a:t>g</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 on both sides, but we cannot cancel the H</a:t>
            </a:r>
            <a:r>
              <a:rPr lang="en-IN" altLang="en-US" baseline="-25000" smtClean="0">
                <a:latin typeface="Calibri" panose="020F0502020204030204" pitchFamily="34" charset="0"/>
                <a:ea typeface="ＭＳ Ｐゴシック" panose="020B0600070205080204" pitchFamily="34" charset="-128"/>
                <a:cs typeface="Calibri" panose="020F0502020204030204" pitchFamily="34" charset="0"/>
              </a:rPr>
              <a:t>2</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O because it is gaseous on one side and liquid on the other</a:t>
            </a:r>
          </a:p>
          <a:p>
            <a:pPr lvl="2"/>
            <a:r>
              <a:rPr lang="en-IN" altLang="en-US" smtClean="0">
                <a:latin typeface="Calibri" panose="020F0502020204030204" pitchFamily="34" charset="0"/>
                <a:ea typeface="ＭＳ Ｐゴシック" panose="020B0600070205080204" pitchFamily="34" charset="-128"/>
                <a:cs typeface="Calibri" panose="020F0502020204030204" pitchFamily="34" charset="0"/>
              </a:rPr>
              <a:t>This can be solved by adding reaction (d), </a:t>
            </a:r>
            <a:r>
              <a:rPr lang="en-GB" altLang="en-US" smtClean="0">
                <a:latin typeface="Calibri" panose="020F0502020204030204" pitchFamily="34" charset="0"/>
                <a:ea typeface="ＭＳ Ｐゴシック" panose="020B0600070205080204" pitchFamily="34" charset="-128"/>
                <a:cs typeface="Calibri" panose="020F0502020204030204" pitchFamily="34" charset="0"/>
              </a:rPr>
              <a:t>multiplied by 3:</a:t>
            </a:r>
          </a:p>
        </p:txBody>
      </p:sp>
      <p:graphicFrame>
        <p:nvGraphicFramePr>
          <p:cNvPr id="11" name="Object 10"/>
          <p:cNvGraphicFramePr>
            <a:graphicFrameLocks noChangeAspect="1"/>
          </p:cNvGraphicFramePr>
          <p:nvPr/>
        </p:nvGraphicFramePr>
        <p:xfrm>
          <a:off x="457200" y="4113213"/>
          <a:ext cx="8072438" cy="469900"/>
        </p:xfrm>
        <a:graphic>
          <a:graphicData uri="http://schemas.openxmlformats.org/presentationml/2006/ole">
            <p:oleObj spid="_x0000_s98360" name="Equation" r:id="rId3" imgW="4356100" imgH="254000" progId="">
              <p:embed/>
            </p:oleObj>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xmlns="" val="1663580082"/>
              </p:ext>
            </p:extLst>
          </p:nvPr>
        </p:nvGraphicFramePr>
        <p:xfrm>
          <a:off x="1531881" y="4658102"/>
          <a:ext cx="7200900" cy="547688"/>
        </p:xfrm>
        <a:graphic>
          <a:graphicData uri="http://schemas.openxmlformats.org/presentationml/2006/ole">
            <p:oleObj spid="_x0000_s98361" name="Equation" r:id="rId4" imgW="3670200" imgH="279360" progId="">
              <p:embed/>
            </p:oleObj>
          </a:graphicData>
        </a:graphic>
      </p:graphicFrame>
      <p:cxnSp>
        <p:nvCxnSpPr>
          <p:cNvPr id="17" name="Straight Connector 16"/>
          <p:cNvCxnSpPr/>
          <p:nvPr/>
        </p:nvCxnSpPr>
        <p:spPr bwMode="auto">
          <a:xfrm>
            <a:off x="304800" y="5264150"/>
            <a:ext cx="8591550" cy="0"/>
          </a:xfrm>
          <a:prstGeom prst="line">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aphicFrame>
        <p:nvGraphicFramePr>
          <p:cNvPr id="13" name="Object 12"/>
          <p:cNvGraphicFramePr>
            <a:graphicFrameLocks noChangeAspect="1"/>
          </p:cNvGraphicFramePr>
          <p:nvPr>
            <p:extLst>
              <p:ext uri="{D42A27DB-BD31-4B8C-83A1-F6EECF244321}">
                <p14:modId xmlns:p14="http://schemas.microsoft.com/office/powerpoint/2010/main" xmlns="" val="2989105778"/>
              </p:ext>
            </p:extLst>
          </p:nvPr>
        </p:nvGraphicFramePr>
        <p:xfrm>
          <a:off x="474663" y="5364163"/>
          <a:ext cx="6353175" cy="969962"/>
        </p:xfrm>
        <a:graphic>
          <a:graphicData uri="http://schemas.openxmlformats.org/presentationml/2006/ole">
            <p:oleObj spid="_x0000_s98362" name="Equation" r:id="rId5" imgW="3327120" imgH="507960" progId="">
              <p:embed/>
            </p:oleObj>
          </a:graphicData>
        </a:graphic>
      </p:graphicFrame>
      <p:sp>
        <p:nvSpPr>
          <p:cNvPr id="18" name="TextBox 17"/>
          <p:cNvSpPr txBox="1">
            <a:spLocks noChangeArrowheads="1"/>
          </p:cNvSpPr>
          <p:nvPr/>
        </p:nvSpPr>
        <p:spPr bwMode="auto">
          <a:xfrm>
            <a:off x="7035828" y="5841556"/>
            <a:ext cx="1722381"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lgn="ctr">
              <a:spcBef>
                <a:spcPct val="0"/>
              </a:spcBef>
              <a:buClrTx/>
              <a:buFontTx/>
              <a:buNone/>
            </a:pPr>
            <a:r>
              <a:rPr lang="el-GR" altLang="en-US" sz="2200" dirty="0">
                <a:latin typeface="Times New Roman" panose="02020603050405020304" pitchFamily="18" charset="0"/>
                <a:cs typeface="Times New Roman" panose="02020603050405020304" pitchFamily="18" charset="0"/>
              </a:rPr>
              <a:t>Δ</a:t>
            </a:r>
            <a:r>
              <a:rPr lang="en-GB" altLang="en-US" sz="2200" i="1" dirty="0">
                <a:latin typeface="Times New Roman" panose="02020603050405020304" pitchFamily="18" charset="0"/>
                <a:cs typeface="Times New Roman" panose="02020603050405020304" pitchFamily="18" charset="0"/>
              </a:rPr>
              <a:t>H </a:t>
            </a:r>
            <a:r>
              <a:rPr lang="en-GB" altLang="en-US" sz="2200" dirty="0">
                <a:latin typeface="Times New Roman" panose="02020603050405020304" pitchFamily="18" charset="0"/>
                <a:cs typeface="Times New Roman" panose="02020603050405020304" pitchFamily="18" charset="0"/>
              </a:rPr>
              <a:t>= +36 kJ</a:t>
            </a:r>
          </a:p>
        </p:txBody>
      </p:sp>
    </p:spTree>
    <p:extLst>
      <p:ext uri="{BB962C8B-B14F-4D97-AF65-F5344CB8AC3E}">
        <p14:creationId xmlns:p14="http://schemas.microsoft.com/office/powerpoint/2010/main" xmlns="" val="424474687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2"/>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Interactive Example 6.8 - Solution </a:t>
            </a:r>
            <a:r>
              <a:rPr lang="en-GB"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 6)</a:t>
            </a:r>
            <a:endParaRPr lang="en-GB"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4" name="Content Placeholder 3"/>
          <p:cNvSpPr>
            <a:spLocks noGrp="1"/>
          </p:cNvSpPr>
          <p:nvPr>
            <p:ph idx="1"/>
          </p:nvPr>
        </p:nvSpPr>
        <p:spPr/>
        <p:txBody>
          <a:bodyPr/>
          <a:lstStyle/>
          <a:p>
            <a:pPr lvl="1">
              <a:defRPr/>
            </a:pPr>
            <a:r>
              <a:rPr lang="en-IN" dirty="0"/>
              <a:t>This gives the reaction required by the </a:t>
            </a:r>
            <a:r>
              <a:rPr lang="en-IN" dirty="0" smtClean="0"/>
              <a:t>problem</a:t>
            </a:r>
          </a:p>
          <a:p>
            <a:pPr lvl="1">
              <a:defRPr/>
            </a:pPr>
            <a:endParaRPr lang="en-IN" dirty="0"/>
          </a:p>
          <a:p>
            <a:pPr marL="457200" lvl="1" indent="0">
              <a:buFont typeface="Wingdings" panose="05000000000000000000" pitchFamily="2" charset="2"/>
              <a:buNone/>
              <a:defRPr/>
            </a:pPr>
            <a:endParaRPr lang="en-IN" dirty="0"/>
          </a:p>
          <a:p>
            <a:pPr>
              <a:defRPr/>
            </a:pPr>
            <a:r>
              <a:rPr lang="en-IN" dirty="0" smtClean="0"/>
              <a:t>Conclusion </a:t>
            </a:r>
          </a:p>
          <a:p>
            <a:pPr lvl="1">
              <a:defRPr/>
            </a:pPr>
            <a:r>
              <a:rPr lang="en-IN" dirty="0"/>
              <a:t>Δ</a:t>
            </a:r>
            <a:r>
              <a:rPr lang="en-IN" i="1" dirty="0" smtClean="0"/>
              <a:t>H </a:t>
            </a:r>
            <a:r>
              <a:rPr lang="en-IN" dirty="0"/>
              <a:t>for the synthesis of 1 mole of diborane from the elements is </a:t>
            </a:r>
            <a:r>
              <a:rPr lang="en-IN" dirty="0" smtClean="0"/>
              <a:t>+36 </a:t>
            </a:r>
            <a:r>
              <a:rPr lang="en-IN" dirty="0"/>
              <a:t>kJ</a:t>
            </a:r>
            <a:endParaRPr lang="en-GB" dirty="0"/>
          </a:p>
        </p:txBody>
      </p:sp>
      <p:graphicFrame>
        <p:nvGraphicFramePr>
          <p:cNvPr id="5" name="Object 4"/>
          <p:cNvGraphicFramePr>
            <a:graphicFrameLocks noChangeAspect="1"/>
          </p:cNvGraphicFramePr>
          <p:nvPr/>
        </p:nvGraphicFramePr>
        <p:xfrm>
          <a:off x="1511300" y="2908300"/>
          <a:ext cx="6311900" cy="546100"/>
        </p:xfrm>
        <a:graphic>
          <a:graphicData uri="http://schemas.openxmlformats.org/presentationml/2006/ole">
            <p:oleObj spid="_x0000_s99348" name="Equation" r:id="rId3" imgW="2933700" imgH="254000" progId="">
              <p:embed/>
            </p:oleObj>
          </a:graphicData>
        </a:graphic>
      </p:graphicFrame>
    </p:spTree>
    <p:extLst>
      <p:ext uri="{BB962C8B-B14F-4D97-AF65-F5344CB8AC3E}">
        <p14:creationId xmlns:p14="http://schemas.microsoft.com/office/powerpoint/2010/main" xmlns="" val="193940186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618" name="Rectangle 3"/>
          <p:cNvSpPr>
            <a:spLocks noGrp="1" noChangeArrowheads="1"/>
          </p:cNvSpPr>
          <p:nvPr>
            <p:ph type="title"/>
          </p:nvPr>
        </p:nvSpPr>
        <p:spPr/>
        <p:txBody>
          <a:bodyPr/>
          <a:lstStyle/>
          <a:p>
            <a:r>
              <a:rPr lang="en-US" altLang="en-US" smtClean="0">
                <a:latin typeface="Calibri" panose="020F0502020204030204" pitchFamily="34" charset="0"/>
                <a:ea typeface="ＭＳ Ｐゴシック" panose="020B0600070205080204" pitchFamily="34" charset="-128"/>
                <a:cs typeface="Calibri" panose="020F0502020204030204" pitchFamily="34" charset="0"/>
              </a:rPr>
              <a:t>Standard Enthalpy of Formation (</a:t>
            </a:r>
            <a:r>
              <a:rPr lang="el-GR" altLang="en-US" smtClean="0">
                <a:latin typeface="Calibri" panose="020F0502020204030204" pitchFamily="34" charset="0"/>
                <a:ea typeface="ＭＳ Ｐゴシック" panose="020B0600070205080204" pitchFamily="34" charset="-128"/>
                <a:cs typeface="Calibri" panose="020F0502020204030204" pitchFamily="34" charset="0"/>
              </a:rPr>
              <a:t>Δ</a:t>
            </a:r>
            <a:r>
              <a:rPr lang="en-US" altLang="en-US" i="1" smtClean="0">
                <a:latin typeface="Calibri" panose="020F0502020204030204" pitchFamily="34" charset="0"/>
                <a:ea typeface="ＭＳ Ｐゴシック" panose="020B0600070205080204" pitchFamily="34" charset="-128"/>
                <a:cs typeface="Calibri" panose="020F0502020204030204" pitchFamily="34" charset="0"/>
              </a:rPr>
              <a:t>H</a:t>
            </a:r>
            <a:r>
              <a:rPr lang="en-US" altLang="en-US" baseline="-25000" smtClean="0">
                <a:latin typeface="Calibri" panose="020F0502020204030204" pitchFamily="34" charset="0"/>
                <a:ea typeface="ＭＳ Ｐゴシック" panose="020B0600070205080204" pitchFamily="34" charset="-128"/>
                <a:cs typeface="Calibri" panose="020F0502020204030204" pitchFamily="34" charset="0"/>
              </a:rPr>
              <a:t>f</a:t>
            </a:r>
            <a:r>
              <a:rPr lang="en-US" altLang="en-US" smtClean="0">
                <a:latin typeface="Calibri" panose="020F0502020204030204" pitchFamily="34" charset="0"/>
                <a:ea typeface="ＭＳ Ｐゴシック" panose="020B0600070205080204" pitchFamily="34" charset="-128"/>
                <a:cs typeface="Calibri" panose="020F0502020204030204" pitchFamily="34" charset="0"/>
              </a:rPr>
              <a:t>°)</a:t>
            </a:r>
          </a:p>
        </p:txBody>
      </p:sp>
      <p:sp>
        <p:nvSpPr>
          <p:cNvPr id="111619" name="Rectangle 2"/>
          <p:cNvSpPr>
            <a:spLocks noGrp="1" noChangeArrowheads="1"/>
          </p:cNvSpPr>
          <p:nvPr>
            <p:ph idx="1"/>
          </p:nvPr>
        </p:nvSpPr>
        <p:spPr/>
        <p:txBody>
          <a:bodyPr/>
          <a:lstStyle/>
          <a:p>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Change in enthalpy that accompanies the formation of one mole of a compound from its elements with all substances in their standard states</a:t>
            </a:r>
          </a:p>
          <a:p>
            <a:pPr lvl="1"/>
            <a:r>
              <a:rPr lang="en-US" altLang="en-US" b="1" dirty="0" smtClean="0">
                <a:solidFill>
                  <a:srgbClr val="0070C0"/>
                </a:solidFill>
                <a:latin typeface="Calibri" panose="020F0502020204030204" pitchFamily="34" charset="0"/>
                <a:ea typeface="ＭＳ Ｐゴシック" panose="020B0600070205080204" pitchFamily="34" charset="-128"/>
                <a:cs typeface="Calibri" panose="020F0502020204030204" pitchFamily="34" charset="0"/>
              </a:rPr>
              <a:t>Standard state</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Precisely defined reference state </a:t>
            </a:r>
          </a:p>
          <a:p>
            <a:pPr lvl="1"/>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A degree symbol on a thermodynamic function indicates that the corresponding process that is carried out under standard conditions </a:t>
            </a:r>
          </a:p>
        </p:txBody>
      </p:sp>
      <p:sp>
        <p:nvSpPr>
          <p:cNvPr id="111620"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111621"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54CA6D86-99DD-4527-82B2-F2FF5C706D61}" type="slidenum">
              <a:rPr lang="en-US" altLang="en-US" sz="1000">
                <a:solidFill>
                  <a:schemeClr val="tx1"/>
                </a:solidFill>
              </a:rPr>
              <a:pPr>
                <a:spcBef>
                  <a:spcPct val="0"/>
                </a:spcBef>
                <a:buClrTx/>
                <a:buFontTx/>
                <a:buNone/>
              </a:pPr>
              <a:t>82</a:t>
            </a:fld>
            <a:endParaRPr lang="en-US" altLang="en-US" sz="1000">
              <a:solidFill>
                <a:schemeClr val="tx1"/>
              </a:solidFill>
            </a:endParaRPr>
          </a:p>
        </p:txBody>
      </p:sp>
    </p:spTree>
    <p:extLst>
      <p:ext uri="{BB962C8B-B14F-4D97-AF65-F5344CB8AC3E}">
        <p14:creationId xmlns:p14="http://schemas.microsoft.com/office/powerpoint/2010/main" xmlns="" val="50682551"/>
      </p:ext>
    </p:ext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666" name="Rectangle 3"/>
          <p:cNvSpPr>
            <a:spLocks noGrp="1" noChangeArrowheads="1"/>
          </p:cNvSpPr>
          <p:nvPr>
            <p:ph type="title"/>
          </p:nvPr>
        </p:nvSpPr>
        <p:spPr/>
        <p:txBody>
          <a:bodyPr/>
          <a:lstStyle/>
          <a:p>
            <a:r>
              <a:rPr lang="en-US" altLang="en-US" smtClean="0">
                <a:latin typeface="Calibri" panose="020F0502020204030204" pitchFamily="34" charset="0"/>
                <a:ea typeface="ＭＳ Ｐゴシック" panose="020B0600070205080204" pitchFamily="34" charset="-128"/>
                <a:cs typeface="Calibri" panose="020F0502020204030204" pitchFamily="34" charset="0"/>
              </a:rPr>
              <a:t>Conventional Definitions of Standard States for a Compound</a:t>
            </a:r>
          </a:p>
        </p:txBody>
      </p:sp>
      <p:sp>
        <p:nvSpPr>
          <p:cNvPr id="113667" name="Rectangle 2"/>
          <p:cNvSpPr>
            <a:spLocks noGrp="1" noChangeArrowheads="1"/>
          </p:cNvSpPr>
          <p:nvPr>
            <p:ph idx="1"/>
          </p:nvPr>
        </p:nvSpPr>
        <p:spPr/>
        <p:txBody>
          <a:bodyPr/>
          <a:lstStyle/>
          <a:p>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Standard state for a gaseous substance is a pressure of exactly 1 </a:t>
            </a:r>
            <a:r>
              <a:rPr lang="en-US" altLang="en-US" dirty="0" err="1" smtClean="0">
                <a:latin typeface="Calibri" panose="020F0502020204030204" pitchFamily="34" charset="0"/>
                <a:ea typeface="ＭＳ Ｐゴシック" panose="020B0600070205080204" pitchFamily="34" charset="-128"/>
                <a:cs typeface="Calibri" panose="020F0502020204030204" pitchFamily="34" charset="0"/>
              </a:rPr>
              <a:t>atm</a:t>
            </a:r>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a:p>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For a pure substance in a condensed state (liquid or solid), the standard state is the pure liquid or solid </a:t>
            </a:r>
          </a:p>
          <a:p>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For a substance in solution, the standard state is a concentration of exactly 1 </a:t>
            </a:r>
            <a:r>
              <a:rPr lang="en-US" altLang="en-US" i="1" dirty="0" smtClean="0">
                <a:latin typeface="Calibri" panose="020F0502020204030204" pitchFamily="34" charset="0"/>
                <a:ea typeface="ＭＳ Ｐゴシック" panose="020B0600070205080204" pitchFamily="34" charset="-128"/>
                <a:cs typeface="Calibri" panose="020F0502020204030204" pitchFamily="34" charset="0"/>
              </a:rPr>
              <a:t>M</a:t>
            </a:r>
          </a:p>
        </p:txBody>
      </p:sp>
      <p:sp>
        <p:nvSpPr>
          <p:cNvPr id="113668"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113669"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55C7919B-B580-4737-8DD3-4BC2FA584ECE}" type="slidenum">
              <a:rPr lang="en-US" altLang="en-US" sz="1000">
                <a:solidFill>
                  <a:schemeClr val="tx1"/>
                </a:solidFill>
              </a:rPr>
              <a:pPr>
                <a:spcBef>
                  <a:spcPct val="0"/>
                </a:spcBef>
                <a:buClrTx/>
                <a:buFontTx/>
                <a:buNone/>
              </a:pPr>
              <a:t>83</a:t>
            </a:fld>
            <a:endParaRPr lang="en-US" altLang="en-US" sz="1000">
              <a:solidFill>
                <a:schemeClr val="tx1"/>
              </a:solidFill>
            </a:endParaRPr>
          </a:p>
        </p:txBody>
      </p:sp>
    </p:spTree>
    <p:extLst>
      <p:ext uri="{BB962C8B-B14F-4D97-AF65-F5344CB8AC3E}">
        <p14:creationId xmlns:p14="http://schemas.microsoft.com/office/powerpoint/2010/main" xmlns="" val="2491909412"/>
      </p:ext>
    </p:ext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4" name="Rectangle 3"/>
          <p:cNvSpPr>
            <a:spLocks noGrp="1" noChangeArrowheads="1"/>
          </p:cNvSpPr>
          <p:nvPr>
            <p:ph type="title"/>
          </p:nvPr>
        </p:nvSpPr>
        <p:spPr/>
        <p:txBody>
          <a:bodyPr/>
          <a:lstStyle/>
          <a:p>
            <a:r>
              <a:rPr lang="en-US" altLang="en-US" smtClean="0">
                <a:latin typeface="Calibri" panose="020F0502020204030204" pitchFamily="34" charset="0"/>
                <a:ea typeface="ＭＳ Ｐゴシック" panose="020B0600070205080204" pitchFamily="34" charset="-128"/>
                <a:cs typeface="Calibri" panose="020F0502020204030204" pitchFamily="34" charset="0"/>
              </a:rPr>
              <a:t>Conventional Definitions of Standard States for an Element </a:t>
            </a:r>
          </a:p>
        </p:txBody>
      </p:sp>
      <p:sp>
        <p:nvSpPr>
          <p:cNvPr id="115715" name="Rectangle 2"/>
          <p:cNvSpPr>
            <a:spLocks noGrp="1" noChangeArrowheads="1"/>
          </p:cNvSpPr>
          <p:nvPr>
            <p:ph idx="1"/>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Standard state of an element is the form in which that element exists under conditions of 1 atm and 25°C</a:t>
            </a:r>
            <a:endParaRPr lang="en-US" altLang="en-US" smtClean="0">
              <a:latin typeface="Calibri" panose="020F0502020204030204" pitchFamily="34" charset="0"/>
              <a:ea typeface="ＭＳ Ｐゴシック" panose="020B0600070205080204" pitchFamily="34" charset="-128"/>
              <a:cs typeface="Calibri" panose="020F0502020204030204" pitchFamily="34" charset="0"/>
            </a:endParaRPr>
          </a:p>
          <a:p>
            <a:pPr lvl="1"/>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Examples </a:t>
            </a:r>
          </a:p>
          <a:p>
            <a:pPr lvl="2"/>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Standard state for oxygen is O</a:t>
            </a:r>
            <a:r>
              <a:rPr lang="en-US" altLang="en-US" baseline="-25000" dirty="0" smtClean="0">
                <a:latin typeface="Calibri" panose="020F0502020204030204" pitchFamily="34" charset="0"/>
                <a:ea typeface="ＭＳ Ｐゴシック" panose="020B0600070205080204" pitchFamily="34" charset="-128"/>
                <a:cs typeface="Calibri" panose="020F0502020204030204" pitchFamily="34" charset="0"/>
              </a:rPr>
              <a:t>2</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a:t>
            </a:r>
            <a:r>
              <a:rPr lang="en-US" altLang="en-US" i="1" dirty="0" smtClean="0">
                <a:latin typeface="Calibri" panose="020F0502020204030204" pitchFamily="34" charset="0"/>
                <a:ea typeface="ＭＳ Ｐゴシック" panose="020B0600070205080204" pitchFamily="34" charset="-128"/>
                <a:cs typeface="Calibri" panose="020F0502020204030204" pitchFamily="34" charset="0"/>
              </a:rPr>
              <a:t>g</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a:t>
            </a:r>
          </a:p>
          <a:p>
            <a:pPr lvl="2"/>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Standard state of sodium is Na(</a:t>
            </a:r>
            <a:r>
              <a:rPr lang="en-US" altLang="en-US" i="1" dirty="0" smtClean="0">
                <a:latin typeface="Calibri" panose="020F0502020204030204" pitchFamily="34" charset="0"/>
                <a:ea typeface="ＭＳ Ｐゴシック" panose="020B0600070205080204" pitchFamily="34" charset="-128"/>
                <a:cs typeface="Calibri" panose="020F0502020204030204" pitchFamily="34" charset="0"/>
              </a:rPr>
              <a:t>s</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a:t>
            </a:r>
          </a:p>
          <a:p>
            <a:pPr lvl="2"/>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Standard state of mercury is Hg(</a:t>
            </a:r>
            <a:r>
              <a:rPr lang="en-US" altLang="en-US" i="1" dirty="0" smtClean="0">
                <a:latin typeface="Calibri" panose="020F0502020204030204" pitchFamily="34" charset="0"/>
                <a:ea typeface="ＭＳ Ｐゴシック" panose="020B0600070205080204" pitchFamily="34" charset="-128"/>
                <a:cs typeface="Calibri" panose="020F0502020204030204" pitchFamily="34" charset="0"/>
              </a:rPr>
              <a:t>l</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a:t>
            </a:r>
          </a:p>
        </p:txBody>
      </p:sp>
      <p:sp>
        <p:nvSpPr>
          <p:cNvPr id="115716"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115717"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7AF2EEB8-FD8E-41F3-9E70-F2333F0F8876}" type="slidenum">
              <a:rPr lang="en-US" altLang="en-US" sz="1000">
                <a:solidFill>
                  <a:schemeClr val="tx1"/>
                </a:solidFill>
              </a:rPr>
              <a:pPr>
                <a:spcBef>
                  <a:spcPct val="0"/>
                </a:spcBef>
                <a:buClrTx/>
                <a:buFontTx/>
                <a:buNone/>
              </a:pPr>
              <a:t>84</a:t>
            </a:fld>
            <a:endParaRPr lang="en-US" altLang="en-US" sz="1000">
              <a:solidFill>
                <a:schemeClr val="tx1"/>
              </a:solidFill>
            </a:endParaRPr>
          </a:p>
        </p:txBody>
      </p:sp>
    </p:spTree>
    <p:extLst>
      <p:ext uri="{BB962C8B-B14F-4D97-AF65-F5344CB8AC3E}">
        <p14:creationId xmlns:p14="http://schemas.microsoft.com/office/powerpoint/2010/main" xmlns="" val="2643563474"/>
      </p:ext>
    </p:extLst>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p:nvPr>
        </p:nvSpPr>
        <p:spPr/>
        <p:txBody>
          <a:bodyPr/>
          <a:lstStyle/>
          <a:p>
            <a:r>
              <a:rPr lang="en-GB" altLang="en-US" b="1" dirty="0" smtClean="0">
                <a:solidFill>
                  <a:srgbClr val="FF0000"/>
                </a:solidFill>
                <a:latin typeface="Calibri" panose="020F0502020204030204" pitchFamily="34" charset="0"/>
                <a:ea typeface="ＭＳ Ｐゴシック" panose="020B0600070205080204" pitchFamily="34" charset="-128"/>
                <a:cs typeface="Calibri" panose="020F0502020204030204" pitchFamily="34" charset="0"/>
              </a:rPr>
              <a:t>Table 6.2 </a:t>
            </a: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 Standard Enthalpies of Formation for Several Compounds at 25</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a:t>
            </a:r>
            <a:r>
              <a:rPr lang="en-GB" altLang="en-US" smtClean="0">
                <a:latin typeface="Calibri" panose="020F0502020204030204" pitchFamily="34" charset="0"/>
                <a:ea typeface="ＭＳ Ｐゴシック" panose="020B0600070205080204" pitchFamily="34" charset="-128"/>
                <a:cs typeface="Calibri" panose="020F0502020204030204" pitchFamily="34" charset="0"/>
              </a:rPr>
              <a:t>C</a:t>
            </a:r>
          </a:p>
        </p:txBody>
      </p:sp>
      <p:pic>
        <p:nvPicPr>
          <p:cNvPr id="117763" name="Content Placeholder 3" descr="This table contains two columns and nine rows. Column 1 is titled compound, and column 2 is titled standard enthalpy of formation (kJ/mol).&#10;In row 2, column 1 reads gaseous ammonia, and column 2 reads –46.&#10;In row 3, column 1 reads gaseous nitrogen dioxide, and column 2 reads 34. &#10;In row 4, column 1 reads water, and column 2 reads –286.&#10;In row 5, column 1 reads solid aluminum oxide, and column 2 reads –1676.&#10;In row 6, column 1 reads solid iron(III) oxide, and column 2 reads –826.&#10;In row 7, column 1 reads gaseous carbon dioxide, and column 2 reads –394.&#10;In row 8, column 1 reads liquid methanol, and column 2 reads –239.&#10;In row 9, column 1 reads liquid octane, and column 2 reads –269.&#10;"/>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057252" y="2362200"/>
            <a:ext cx="4965995" cy="3791605"/>
          </a:xfrm>
        </p:spPr>
      </p:pic>
    </p:spTree>
    <p:extLst>
      <p:ext uri="{BB962C8B-B14F-4D97-AF65-F5344CB8AC3E}">
        <p14:creationId xmlns:p14="http://schemas.microsoft.com/office/powerpoint/2010/main" xmlns="" val="1522900569"/>
      </p:ext>
    </p:extLst>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0834" name="Rectangle 3"/>
          <p:cNvSpPr>
            <a:spLocks noGrp="1" noChangeArrowheads="1"/>
          </p:cNvSpPr>
          <p:nvPr>
            <p:ph type="title"/>
          </p:nvPr>
        </p:nvSpPr>
        <p:spPr/>
        <p:txBody>
          <a:bodyPr/>
          <a:lstStyle/>
          <a:p>
            <a:r>
              <a:rPr lang="en-US" altLang="en-US" smtClean="0">
                <a:latin typeface="Calibri" panose="020F0502020204030204" pitchFamily="34" charset="0"/>
                <a:ea typeface="ＭＳ Ｐゴシック" panose="020B0600070205080204" pitchFamily="34" charset="-128"/>
                <a:cs typeface="Calibri" panose="020F0502020204030204" pitchFamily="34" charset="0"/>
              </a:rPr>
              <a:t>Problem-Solving Strategy - Enthalpy Calculations</a:t>
            </a:r>
          </a:p>
        </p:txBody>
      </p:sp>
      <p:sp>
        <p:nvSpPr>
          <p:cNvPr id="120835" name="Rectangle 2"/>
          <p:cNvSpPr>
            <a:spLocks noGrp="1" noChangeArrowheads="1"/>
          </p:cNvSpPr>
          <p:nvPr>
            <p:ph idx="1"/>
          </p:nvPr>
        </p:nvSpPr>
        <p:spPr/>
        <p:txBody>
          <a:bodyPr/>
          <a:lstStyle/>
          <a:p>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When a reaction is reversed, the magnitude of </a:t>
            </a:r>
            <a:r>
              <a:rPr lang="el-GR" altLang="en-US" dirty="0" smtClean="0">
                <a:latin typeface="Calibri" panose="020F0502020204030204" pitchFamily="34" charset="0"/>
                <a:ea typeface="ＭＳ Ｐゴシック" panose="020B0600070205080204" pitchFamily="34" charset="-128"/>
                <a:cs typeface="Calibri" panose="020F0502020204030204" pitchFamily="34" charset="0"/>
              </a:rPr>
              <a:t>Δ</a:t>
            </a:r>
            <a:r>
              <a:rPr lang="en-US" altLang="en-US" i="1" dirty="0" smtClean="0">
                <a:latin typeface="Calibri" panose="020F0502020204030204" pitchFamily="34" charset="0"/>
                <a:ea typeface="ＭＳ Ｐゴシック" panose="020B0600070205080204" pitchFamily="34" charset="-128"/>
                <a:cs typeface="Calibri" panose="020F0502020204030204" pitchFamily="34" charset="0"/>
              </a:rPr>
              <a:t>H</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remains the same, but its sign changes</a:t>
            </a:r>
          </a:p>
          <a:p>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When the balanced equation for a reaction is multiplied by an integer, the value of </a:t>
            </a:r>
            <a:r>
              <a:rPr lang="el-GR" altLang="en-US" dirty="0" smtClean="0">
                <a:latin typeface="Calibri" panose="020F0502020204030204" pitchFamily="34" charset="0"/>
                <a:ea typeface="ＭＳ Ｐゴシック" panose="020B0600070205080204" pitchFamily="34" charset="-128"/>
                <a:cs typeface="Calibri" panose="020F0502020204030204" pitchFamily="34" charset="0"/>
              </a:rPr>
              <a:t>Δ</a:t>
            </a:r>
            <a:r>
              <a:rPr lang="en-US" altLang="en-US" i="1" dirty="0" smtClean="0">
                <a:latin typeface="Calibri" panose="020F0502020204030204" pitchFamily="34" charset="0"/>
                <a:ea typeface="ＭＳ Ｐゴシック" panose="020B0600070205080204" pitchFamily="34" charset="-128"/>
                <a:cs typeface="Calibri" panose="020F0502020204030204" pitchFamily="34" charset="0"/>
              </a:rPr>
              <a:t>H</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for that reaction must be multiplied by the same integer</a:t>
            </a:r>
          </a:p>
          <a:p>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20836"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120837"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204CFF15-6B35-4DC6-8339-02AC467CFE4A}" type="slidenum">
              <a:rPr lang="en-US" altLang="en-US" sz="1000">
                <a:solidFill>
                  <a:schemeClr val="tx1"/>
                </a:solidFill>
              </a:rPr>
              <a:pPr>
                <a:spcBef>
                  <a:spcPct val="0"/>
                </a:spcBef>
                <a:buClrTx/>
                <a:buFontTx/>
                <a:buNone/>
              </a:pPr>
              <a:t>86</a:t>
            </a:fld>
            <a:endParaRPr lang="en-US" altLang="en-US" sz="1000">
              <a:solidFill>
                <a:schemeClr val="tx1"/>
              </a:solidFill>
            </a:endParaRPr>
          </a:p>
        </p:txBody>
      </p:sp>
    </p:spTree>
    <p:extLst>
      <p:ext uri="{BB962C8B-B14F-4D97-AF65-F5344CB8AC3E}">
        <p14:creationId xmlns:p14="http://schemas.microsoft.com/office/powerpoint/2010/main" xmlns="" val="2390652687"/>
      </p:ext>
    </p:extLst>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882" name="Rectangle 3"/>
          <p:cNvSpPr>
            <a:spLocks noGrp="1" noChangeArrowheads="1"/>
          </p:cNvSpPr>
          <p:nvPr>
            <p:ph type="title"/>
          </p:nvPr>
        </p:nvSpPr>
        <p:spPr/>
        <p:txBody>
          <a:bodyPr/>
          <a:lstStyle/>
          <a:p>
            <a:r>
              <a:rPr lang="en-US" altLang="en-US" smtClean="0">
                <a:latin typeface="Calibri" panose="020F0502020204030204" pitchFamily="34" charset="0"/>
                <a:ea typeface="ＭＳ Ｐゴシック" panose="020B0600070205080204" pitchFamily="34" charset="-128"/>
                <a:cs typeface="Calibri" panose="020F0502020204030204" pitchFamily="34" charset="0"/>
              </a:rPr>
              <a:t>Problem-Solving Strategy - Enthalpy Calculations</a:t>
            </a:r>
            <a:r>
              <a:rPr lang="en-US" altLang="en-US" sz="2000" smtClean="0">
                <a:latin typeface="Calibri" panose="020F0502020204030204" pitchFamily="34" charset="0"/>
                <a:ea typeface="ＭＳ Ｐゴシック" panose="020B0600070205080204" pitchFamily="34" charset="-128"/>
                <a:cs typeface="Calibri" panose="020F0502020204030204" pitchFamily="34" charset="0"/>
              </a:rPr>
              <a:t> (Continued)</a:t>
            </a:r>
          </a:p>
        </p:txBody>
      </p:sp>
      <p:sp>
        <p:nvSpPr>
          <p:cNvPr id="122883" name="Rectangle 2"/>
          <p:cNvSpPr>
            <a:spLocks noGrp="1" noChangeArrowheads="1"/>
          </p:cNvSpPr>
          <p:nvPr>
            <p:ph idx="1"/>
          </p:nvPr>
        </p:nvSpPr>
        <p:spPr/>
        <p:txBody>
          <a:bodyPr/>
          <a:lstStyle/>
          <a:p>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Change in enthalpy for a given reaction can be calculated from the enthalpies of formation of the reactants and products:</a:t>
            </a:r>
          </a:p>
          <a:p>
            <a:endParaRPr lang="en-US" altLang="en-US" dirty="0" smtClean="0">
              <a:latin typeface="Calibri" panose="020F0502020204030204" pitchFamily="34" charset="0"/>
              <a:ea typeface="ＭＳ Ｐゴシック" panose="020B0600070205080204" pitchFamily="34" charset="-128"/>
              <a:cs typeface="Calibri" panose="020F0502020204030204" pitchFamily="34" charset="0"/>
            </a:endParaRPr>
          </a:p>
          <a:p>
            <a:endParaRPr lang="en-US" altLang="en-US" sz="2000" dirty="0" smtClean="0">
              <a:latin typeface="Calibri" panose="020F0502020204030204" pitchFamily="34" charset="0"/>
              <a:ea typeface="ＭＳ Ｐゴシック" panose="020B0600070205080204" pitchFamily="34" charset="-128"/>
              <a:cs typeface="Calibri" panose="020F0502020204030204" pitchFamily="34" charset="0"/>
            </a:endParaRPr>
          </a:p>
          <a:p>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Elements in their standard states are not included in the </a:t>
            </a:r>
            <a:r>
              <a:rPr lang="el-GR" altLang="en-US" dirty="0" smtClean="0">
                <a:latin typeface="Calibri" panose="020F0502020204030204" pitchFamily="34" charset="0"/>
                <a:ea typeface="ＭＳ Ｐゴシック" panose="020B0600070205080204" pitchFamily="34" charset="-128"/>
                <a:cs typeface="Calibri" panose="020F0502020204030204" pitchFamily="34" charset="0"/>
              </a:rPr>
              <a:t>Δ</a:t>
            </a:r>
            <a:r>
              <a:rPr lang="en-US" altLang="en-US" i="1" dirty="0" err="1" smtClean="0">
                <a:latin typeface="Calibri" panose="020F0502020204030204" pitchFamily="34" charset="0"/>
                <a:ea typeface="ＭＳ Ｐゴシック" panose="020B0600070205080204" pitchFamily="34" charset="-128"/>
                <a:cs typeface="Calibri" panose="020F0502020204030204" pitchFamily="34" charset="0"/>
              </a:rPr>
              <a:t>H</a:t>
            </a:r>
            <a:r>
              <a:rPr lang="en-US" altLang="en-US" baseline="-25000" dirty="0" err="1" smtClean="0">
                <a:latin typeface="Calibri" panose="020F0502020204030204" pitchFamily="34" charset="0"/>
                <a:ea typeface="ＭＳ Ｐゴシック" panose="020B0600070205080204" pitchFamily="34" charset="-128"/>
                <a:cs typeface="Calibri" panose="020F0502020204030204" pitchFamily="34" charset="0"/>
              </a:rPr>
              <a:t>reaction</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calculations </a:t>
            </a:r>
          </a:p>
          <a:p>
            <a:pPr lvl="1"/>
            <a:r>
              <a:rPr lang="el-GR" altLang="en-US" dirty="0" smtClean="0">
                <a:latin typeface="Calibri" panose="020F0502020204030204" pitchFamily="34" charset="0"/>
                <a:ea typeface="ＭＳ Ｐゴシック" panose="020B0600070205080204" pitchFamily="34" charset="-128"/>
                <a:cs typeface="Calibri" panose="020F0502020204030204" pitchFamily="34" charset="0"/>
              </a:rPr>
              <a:t>Δ</a:t>
            </a:r>
            <a:r>
              <a:rPr lang="en-US" altLang="en-US" i="1" dirty="0" err="1" smtClean="0">
                <a:latin typeface="Calibri" panose="020F0502020204030204" pitchFamily="34" charset="0"/>
                <a:ea typeface="ＭＳ Ｐゴシック" panose="020B0600070205080204" pitchFamily="34" charset="-128"/>
                <a:cs typeface="Calibri" panose="020F0502020204030204" pitchFamily="34" charset="0"/>
              </a:rPr>
              <a:t>H</a:t>
            </a:r>
            <a:r>
              <a:rPr lang="en-US" altLang="en-US" baseline="-25000" dirty="0" err="1" smtClean="0">
                <a:latin typeface="Calibri" panose="020F0502020204030204" pitchFamily="34" charset="0"/>
                <a:ea typeface="ＭＳ Ｐゴシック" panose="020B0600070205080204" pitchFamily="34" charset="-128"/>
                <a:cs typeface="Calibri" panose="020F0502020204030204" pitchFamily="34" charset="0"/>
              </a:rPr>
              <a:t>f</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for an element in its standard state is zero</a:t>
            </a:r>
          </a:p>
        </p:txBody>
      </p:sp>
      <p:sp>
        <p:nvSpPr>
          <p:cNvPr id="122884"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122885"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4B3A0AE6-9165-4EE0-BBC5-4FE6245E1D87}" type="slidenum">
              <a:rPr lang="en-US" altLang="en-US" sz="1000">
                <a:solidFill>
                  <a:schemeClr val="tx1"/>
                </a:solidFill>
              </a:rPr>
              <a:pPr>
                <a:spcBef>
                  <a:spcPct val="0"/>
                </a:spcBef>
                <a:buClrTx/>
                <a:buFontTx/>
                <a:buNone/>
              </a:pPr>
              <a:t>87</a:t>
            </a:fld>
            <a:endParaRPr lang="en-US" altLang="en-US" sz="1000">
              <a:solidFill>
                <a:schemeClr val="tx1"/>
              </a:solidFill>
            </a:endParaRPr>
          </a:p>
        </p:txBody>
      </p:sp>
      <p:graphicFrame>
        <p:nvGraphicFramePr>
          <p:cNvPr id="122888" name="Object 9"/>
          <p:cNvGraphicFramePr>
            <a:graphicFrameLocks noChangeAspect="1"/>
          </p:cNvGraphicFramePr>
          <p:nvPr/>
        </p:nvGraphicFramePr>
        <p:xfrm>
          <a:off x="838200" y="3878263"/>
          <a:ext cx="7575550" cy="541337"/>
        </p:xfrm>
        <a:graphic>
          <a:graphicData uri="http://schemas.openxmlformats.org/presentationml/2006/ole">
            <p:oleObj spid="_x0000_s101396" name="Equation" r:id="rId4" imgW="3556000" imgH="254000" progId="">
              <p:embed/>
            </p:oleObj>
          </a:graphicData>
        </a:graphic>
      </p:graphicFrame>
    </p:spTree>
    <p:extLst>
      <p:ext uri="{BB962C8B-B14F-4D97-AF65-F5344CB8AC3E}">
        <p14:creationId xmlns:p14="http://schemas.microsoft.com/office/powerpoint/2010/main" xmlns="" val="2808161460"/>
      </p:ext>
    </p:extLst>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p:txBody>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Interactive Example 6.10 - Enthalpies from Standard Enthalpies of Formation II</a:t>
            </a:r>
          </a:p>
        </p:txBody>
      </p:sp>
      <p:sp>
        <p:nvSpPr>
          <p:cNvPr id="124931" name="Content Placeholder 2"/>
          <p:cNvSpPr>
            <a:spLocks noGrp="1"/>
          </p:cNvSpPr>
          <p:nvPr>
            <p:ph idx="1"/>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Using enthalpies of formation, calculate the standard change in enthalpy for the thermite </a:t>
            </a:r>
            <a:r>
              <a:rPr lang="en-GB" altLang="en-US" smtClean="0">
                <a:latin typeface="Calibri" panose="020F0502020204030204" pitchFamily="34" charset="0"/>
                <a:ea typeface="ＭＳ Ｐゴシック" panose="020B0600070205080204" pitchFamily="34" charset="-128"/>
                <a:cs typeface="Calibri" panose="020F0502020204030204" pitchFamily="34" charset="0"/>
              </a:rPr>
              <a:t>reaction:</a:t>
            </a:r>
          </a:p>
          <a:p>
            <a:endParaRPr lang="en-IN" altLang="en-US" smtClean="0">
              <a:latin typeface="Calibri" panose="020F0502020204030204" pitchFamily="34" charset="0"/>
              <a:ea typeface="ＭＳ Ｐゴシック" panose="020B0600070205080204" pitchFamily="34" charset="-128"/>
              <a:cs typeface="Calibri" panose="020F0502020204030204" pitchFamily="34" charset="0"/>
            </a:endParaRPr>
          </a:p>
          <a:p>
            <a:endParaRPr lang="en-IN" altLang="en-US" sz="1600" smtClean="0">
              <a:latin typeface="Calibri" panose="020F0502020204030204" pitchFamily="34" charset="0"/>
              <a:ea typeface="ＭＳ Ｐゴシック" panose="020B0600070205080204" pitchFamily="34" charset="-128"/>
              <a:cs typeface="Calibri" panose="020F0502020204030204" pitchFamily="34" charset="0"/>
            </a:endParaRPr>
          </a:p>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This reaction occurs when a mixture of powdered aluminum and iron(III) oxide is ignited </a:t>
            </a:r>
            <a:r>
              <a:rPr lang="en-GB" altLang="en-US" smtClean="0">
                <a:latin typeface="Calibri" panose="020F0502020204030204" pitchFamily="34" charset="0"/>
                <a:ea typeface="ＭＳ Ｐゴシック" panose="020B0600070205080204" pitchFamily="34" charset="-128"/>
                <a:cs typeface="Calibri" panose="020F0502020204030204" pitchFamily="34" charset="0"/>
              </a:rPr>
              <a:t>with a magnesium fuse</a:t>
            </a:r>
          </a:p>
        </p:txBody>
      </p:sp>
      <p:graphicFrame>
        <p:nvGraphicFramePr>
          <p:cNvPr id="124932" name="Object 3"/>
          <p:cNvGraphicFramePr>
            <a:graphicFrameLocks noChangeAspect="1"/>
          </p:cNvGraphicFramePr>
          <p:nvPr/>
        </p:nvGraphicFramePr>
        <p:xfrm>
          <a:off x="1754188" y="3821113"/>
          <a:ext cx="5570537" cy="536575"/>
        </p:xfrm>
        <a:graphic>
          <a:graphicData uri="http://schemas.openxmlformats.org/presentationml/2006/ole">
            <p:oleObj spid="_x0000_s102419" name="Equation" r:id="rId3" imgW="2641600" imgH="254000" progId="">
              <p:embed/>
            </p:oleObj>
          </a:graphicData>
        </a:graphic>
      </p:graphicFrame>
    </p:spTree>
    <p:extLst>
      <p:ext uri="{BB962C8B-B14F-4D97-AF65-F5344CB8AC3E}">
        <p14:creationId xmlns:p14="http://schemas.microsoft.com/office/powerpoint/2010/main" xmlns="" val="1967857809"/>
      </p:ext>
    </p:extLst>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p:txBody>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Interactive Example 6.10 - Solution</a:t>
            </a:r>
          </a:p>
        </p:txBody>
      </p:sp>
      <p:sp>
        <p:nvSpPr>
          <p:cNvPr id="3" name="Content Placeholder 2"/>
          <p:cNvSpPr>
            <a:spLocks noGrp="1"/>
          </p:cNvSpPr>
          <p:nvPr>
            <p:ph idx="1"/>
          </p:nvPr>
        </p:nvSpPr>
        <p:spPr/>
        <p:txBody>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Where are we going?</a:t>
            </a:r>
          </a:p>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To calculate </a:t>
            </a:r>
            <a:r>
              <a:rPr lang="el-GR" altLang="en-US" smtClean="0">
                <a:latin typeface="Calibri" panose="020F0502020204030204" pitchFamily="34" charset="0"/>
                <a:ea typeface="ＭＳ Ｐゴシック" panose="020B0600070205080204" pitchFamily="34" charset="-128"/>
                <a:cs typeface="Calibri" panose="020F0502020204030204" pitchFamily="34" charset="0"/>
              </a:rPr>
              <a:t>Δ</a:t>
            </a:r>
            <a:r>
              <a:rPr lang="en-IN" altLang="en-US" i="1" smtClean="0">
                <a:latin typeface="Calibri" panose="020F0502020204030204" pitchFamily="34" charset="0"/>
                <a:ea typeface="ＭＳ Ｐゴシック" panose="020B0600070205080204" pitchFamily="34" charset="-128"/>
                <a:cs typeface="Calibri" panose="020F0502020204030204" pitchFamily="34" charset="0"/>
              </a:rPr>
              <a:t>H </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for the reaction</a:t>
            </a:r>
          </a:p>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What do we know?</a:t>
            </a:r>
          </a:p>
          <a:p>
            <a:pPr lvl="1"/>
            <a:r>
              <a:rPr lang="el-GR" altLang="en-US" smtClean="0">
                <a:latin typeface="Calibri" panose="020F0502020204030204" pitchFamily="34" charset="0"/>
                <a:ea typeface="ＭＳ Ｐゴシック" panose="020B0600070205080204" pitchFamily="34" charset="-128"/>
                <a:cs typeface="Calibri" panose="020F0502020204030204" pitchFamily="34" charset="0"/>
              </a:rPr>
              <a:t>Δ</a:t>
            </a:r>
            <a:r>
              <a:rPr lang="en-GB" altLang="en-US" i="1" smtClean="0">
                <a:latin typeface="Calibri" panose="020F0502020204030204" pitchFamily="34" charset="0"/>
                <a:ea typeface="ＭＳ Ｐゴシック" panose="020B0600070205080204" pitchFamily="34" charset="-128"/>
                <a:cs typeface="Calibri" panose="020F0502020204030204" pitchFamily="34" charset="0"/>
              </a:rPr>
              <a:t>H</a:t>
            </a:r>
            <a:r>
              <a:rPr lang="en-GB" altLang="en-US" baseline="-25000" smtClean="0">
                <a:latin typeface="Calibri" panose="020F0502020204030204" pitchFamily="34" charset="0"/>
                <a:ea typeface="ＭＳ Ｐゴシック" panose="020B0600070205080204" pitchFamily="34" charset="-128"/>
                <a:cs typeface="Calibri" panose="020F0502020204030204" pitchFamily="34" charset="0"/>
              </a:rPr>
              <a:t>f</a:t>
            </a:r>
            <a:r>
              <a:rPr lang="en-GB" altLang="en-US" smtClean="0">
                <a:latin typeface="Calibri" panose="020F0502020204030204" pitchFamily="34" charset="0"/>
                <a:ea typeface="ＭＳ Ｐゴシック" panose="020B0600070205080204" pitchFamily="34" charset="-128"/>
                <a:cs typeface="Calibri" panose="020F0502020204030204" pitchFamily="34" charset="0"/>
              </a:rPr>
              <a:t>°for Fe</a:t>
            </a:r>
            <a:r>
              <a:rPr lang="en-GB" altLang="en-US" baseline="-25000" smtClean="0">
                <a:latin typeface="Calibri" panose="020F0502020204030204" pitchFamily="34" charset="0"/>
                <a:ea typeface="ＭＳ Ｐゴシック" panose="020B0600070205080204" pitchFamily="34" charset="-128"/>
                <a:cs typeface="Calibri" panose="020F0502020204030204" pitchFamily="34" charset="0"/>
              </a:rPr>
              <a:t>2</a:t>
            </a:r>
            <a:r>
              <a:rPr lang="en-GB" altLang="en-US" smtClean="0">
                <a:latin typeface="Calibri" panose="020F0502020204030204" pitchFamily="34" charset="0"/>
                <a:ea typeface="ＭＳ Ｐゴシック" panose="020B0600070205080204" pitchFamily="34" charset="-128"/>
                <a:cs typeface="Calibri" panose="020F0502020204030204" pitchFamily="34" charset="0"/>
              </a:rPr>
              <a:t>O</a:t>
            </a:r>
            <a:r>
              <a:rPr lang="en-GB" altLang="en-US" baseline="-25000" smtClean="0">
                <a:latin typeface="Calibri" panose="020F0502020204030204" pitchFamily="34" charset="0"/>
                <a:ea typeface="ＭＳ Ｐゴシック" panose="020B0600070205080204" pitchFamily="34" charset="-128"/>
                <a:cs typeface="Calibri" panose="020F0502020204030204" pitchFamily="34" charset="0"/>
              </a:rPr>
              <a:t>3</a:t>
            </a:r>
            <a:r>
              <a:rPr lang="en-GB" altLang="en-US" smtClean="0">
                <a:latin typeface="Calibri" panose="020F0502020204030204" pitchFamily="34" charset="0"/>
                <a:ea typeface="ＭＳ Ｐゴシック" panose="020B0600070205080204" pitchFamily="34" charset="-128"/>
                <a:cs typeface="Calibri" panose="020F0502020204030204" pitchFamily="34" charset="0"/>
              </a:rPr>
              <a:t>(</a:t>
            </a:r>
            <a:r>
              <a:rPr lang="en-GB" altLang="en-US" i="1" smtClean="0">
                <a:latin typeface="Calibri" panose="020F0502020204030204" pitchFamily="34" charset="0"/>
                <a:ea typeface="ＭＳ Ｐゴシック" panose="020B0600070205080204" pitchFamily="34" charset="-128"/>
                <a:cs typeface="Calibri" panose="020F0502020204030204" pitchFamily="34" charset="0"/>
              </a:rPr>
              <a:t>s</a:t>
            </a:r>
            <a:r>
              <a:rPr lang="en-GB" altLang="en-US" smtClean="0">
                <a:latin typeface="Calibri" panose="020F0502020204030204" pitchFamily="34" charset="0"/>
                <a:ea typeface="ＭＳ Ｐゴシック" panose="020B0600070205080204" pitchFamily="34" charset="-128"/>
                <a:cs typeface="Calibri" panose="020F0502020204030204" pitchFamily="34" charset="0"/>
              </a:rPr>
              <a:t>) = – 826 kJ/mol</a:t>
            </a:r>
          </a:p>
          <a:p>
            <a:pPr lvl="1"/>
            <a:r>
              <a:rPr lang="el-GR" altLang="en-US" smtClean="0">
                <a:latin typeface="Calibri" panose="020F0502020204030204" pitchFamily="34" charset="0"/>
                <a:ea typeface="ＭＳ Ｐゴシック" panose="020B0600070205080204" pitchFamily="34" charset="-128"/>
                <a:cs typeface="Calibri" panose="020F0502020204030204" pitchFamily="34" charset="0"/>
              </a:rPr>
              <a:t>Δ</a:t>
            </a:r>
            <a:r>
              <a:rPr lang="en-GB" altLang="en-US" i="1" smtClean="0">
                <a:latin typeface="Calibri" panose="020F0502020204030204" pitchFamily="34" charset="0"/>
                <a:ea typeface="ＭＳ Ｐゴシック" panose="020B0600070205080204" pitchFamily="34" charset="-128"/>
                <a:cs typeface="Calibri" panose="020F0502020204030204" pitchFamily="34" charset="0"/>
              </a:rPr>
              <a:t>H</a:t>
            </a:r>
            <a:r>
              <a:rPr lang="en-GB" altLang="en-US" baseline="-25000" smtClean="0">
                <a:latin typeface="Calibri" panose="020F0502020204030204" pitchFamily="34" charset="0"/>
                <a:ea typeface="ＭＳ Ｐゴシック" panose="020B0600070205080204" pitchFamily="34" charset="-128"/>
                <a:cs typeface="Calibri" panose="020F0502020204030204" pitchFamily="34" charset="0"/>
              </a:rPr>
              <a:t>f</a:t>
            </a:r>
            <a:r>
              <a:rPr lang="en-GB" altLang="en-US" smtClean="0">
                <a:latin typeface="Calibri" panose="020F0502020204030204" pitchFamily="34" charset="0"/>
                <a:ea typeface="ＭＳ Ｐゴシック" panose="020B0600070205080204" pitchFamily="34" charset="-128"/>
                <a:cs typeface="Calibri" panose="020F0502020204030204" pitchFamily="34" charset="0"/>
              </a:rPr>
              <a:t>°for Al</a:t>
            </a:r>
            <a:r>
              <a:rPr lang="en-GB" altLang="en-US" baseline="-25000" smtClean="0">
                <a:latin typeface="Calibri" panose="020F0502020204030204" pitchFamily="34" charset="0"/>
                <a:ea typeface="ＭＳ Ｐゴシック" panose="020B0600070205080204" pitchFamily="34" charset="-128"/>
                <a:cs typeface="Calibri" panose="020F0502020204030204" pitchFamily="34" charset="0"/>
              </a:rPr>
              <a:t>2</a:t>
            </a:r>
            <a:r>
              <a:rPr lang="en-GB" altLang="en-US" smtClean="0">
                <a:latin typeface="Calibri" panose="020F0502020204030204" pitchFamily="34" charset="0"/>
                <a:ea typeface="ＭＳ Ｐゴシック" panose="020B0600070205080204" pitchFamily="34" charset="-128"/>
                <a:cs typeface="Calibri" panose="020F0502020204030204" pitchFamily="34" charset="0"/>
              </a:rPr>
              <a:t>O</a:t>
            </a:r>
            <a:r>
              <a:rPr lang="en-GB" altLang="en-US" baseline="-25000" smtClean="0">
                <a:latin typeface="Calibri" panose="020F0502020204030204" pitchFamily="34" charset="0"/>
                <a:ea typeface="ＭＳ Ｐゴシック" panose="020B0600070205080204" pitchFamily="34" charset="-128"/>
                <a:cs typeface="Calibri" panose="020F0502020204030204" pitchFamily="34" charset="0"/>
              </a:rPr>
              <a:t>3</a:t>
            </a:r>
            <a:r>
              <a:rPr lang="en-GB" altLang="en-US" smtClean="0">
                <a:latin typeface="Calibri" panose="020F0502020204030204" pitchFamily="34" charset="0"/>
                <a:ea typeface="ＭＳ Ｐゴシック" panose="020B0600070205080204" pitchFamily="34" charset="-128"/>
                <a:cs typeface="Calibri" panose="020F0502020204030204" pitchFamily="34" charset="0"/>
              </a:rPr>
              <a:t>(</a:t>
            </a:r>
            <a:r>
              <a:rPr lang="en-GB" altLang="en-US" i="1" smtClean="0">
                <a:latin typeface="Calibri" panose="020F0502020204030204" pitchFamily="34" charset="0"/>
                <a:ea typeface="ＭＳ Ｐゴシック" panose="020B0600070205080204" pitchFamily="34" charset="-128"/>
                <a:cs typeface="Calibri" panose="020F0502020204030204" pitchFamily="34" charset="0"/>
              </a:rPr>
              <a:t>s</a:t>
            </a:r>
            <a:r>
              <a:rPr lang="en-GB" altLang="en-US" smtClean="0">
                <a:latin typeface="Calibri" panose="020F0502020204030204" pitchFamily="34" charset="0"/>
                <a:ea typeface="ＭＳ Ｐゴシック" panose="020B0600070205080204" pitchFamily="34" charset="-128"/>
                <a:cs typeface="Calibri" panose="020F0502020204030204" pitchFamily="34" charset="0"/>
              </a:rPr>
              <a:t>) = – 1676 kJ/mol</a:t>
            </a:r>
          </a:p>
          <a:p>
            <a:pPr lvl="1"/>
            <a:r>
              <a:rPr lang="el-GR" altLang="en-US" smtClean="0">
                <a:latin typeface="Calibri" panose="020F0502020204030204" pitchFamily="34" charset="0"/>
                <a:ea typeface="ＭＳ Ｐゴシック" panose="020B0600070205080204" pitchFamily="34" charset="-128"/>
                <a:cs typeface="Calibri" panose="020F0502020204030204" pitchFamily="34" charset="0"/>
              </a:rPr>
              <a:t>Δ</a:t>
            </a:r>
            <a:r>
              <a:rPr lang="en-GB" altLang="en-US" i="1" smtClean="0">
                <a:latin typeface="Calibri" panose="020F0502020204030204" pitchFamily="34" charset="0"/>
                <a:ea typeface="ＭＳ Ｐゴシック" panose="020B0600070205080204" pitchFamily="34" charset="-128"/>
                <a:cs typeface="Calibri" panose="020F0502020204030204" pitchFamily="34" charset="0"/>
              </a:rPr>
              <a:t>H</a:t>
            </a:r>
            <a:r>
              <a:rPr lang="en-GB" altLang="en-US" baseline="-25000" smtClean="0">
                <a:latin typeface="Calibri" panose="020F0502020204030204" pitchFamily="34" charset="0"/>
                <a:ea typeface="ＭＳ Ｐゴシック" panose="020B0600070205080204" pitchFamily="34" charset="-128"/>
                <a:cs typeface="Calibri" panose="020F0502020204030204" pitchFamily="34" charset="0"/>
              </a:rPr>
              <a:t>f</a:t>
            </a:r>
            <a:r>
              <a:rPr lang="en-GB" altLang="en-US" smtClean="0">
                <a:latin typeface="Calibri" panose="020F0502020204030204" pitchFamily="34" charset="0"/>
                <a:ea typeface="ＭＳ Ｐゴシック" panose="020B0600070205080204" pitchFamily="34" charset="-128"/>
                <a:cs typeface="Calibri" panose="020F0502020204030204" pitchFamily="34" charset="0"/>
              </a:rPr>
              <a:t>°for Al(</a:t>
            </a:r>
            <a:r>
              <a:rPr lang="en-GB" altLang="en-US" i="1" smtClean="0">
                <a:latin typeface="Calibri" panose="020F0502020204030204" pitchFamily="34" charset="0"/>
                <a:ea typeface="ＭＳ Ｐゴシック" panose="020B0600070205080204" pitchFamily="34" charset="-128"/>
                <a:cs typeface="Calibri" panose="020F0502020204030204" pitchFamily="34" charset="0"/>
              </a:rPr>
              <a:t>s</a:t>
            </a:r>
            <a:r>
              <a:rPr lang="en-GB" altLang="en-US" smtClean="0">
                <a:latin typeface="Calibri" panose="020F0502020204030204" pitchFamily="34" charset="0"/>
                <a:ea typeface="ＭＳ Ｐゴシック" panose="020B0600070205080204" pitchFamily="34" charset="-128"/>
                <a:cs typeface="Calibri" panose="020F0502020204030204" pitchFamily="34" charset="0"/>
              </a:rPr>
              <a:t>) = </a:t>
            </a:r>
            <a:r>
              <a:rPr lang="el-GR" altLang="en-US" smtClean="0">
                <a:latin typeface="Calibri" panose="020F0502020204030204" pitchFamily="34" charset="0"/>
                <a:ea typeface="ＭＳ Ｐゴシック" panose="020B0600070205080204" pitchFamily="34" charset="-128"/>
                <a:cs typeface="Calibri" panose="020F0502020204030204" pitchFamily="34" charset="0"/>
              </a:rPr>
              <a:t>Δ</a:t>
            </a:r>
            <a:r>
              <a:rPr lang="en-GB" altLang="en-US" i="1" smtClean="0">
                <a:latin typeface="Calibri" panose="020F0502020204030204" pitchFamily="34" charset="0"/>
                <a:ea typeface="ＭＳ Ｐゴシック" panose="020B0600070205080204" pitchFamily="34" charset="-128"/>
                <a:cs typeface="Calibri" panose="020F0502020204030204" pitchFamily="34" charset="0"/>
              </a:rPr>
              <a:t>H</a:t>
            </a:r>
            <a:r>
              <a:rPr lang="en-GB" altLang="en-US" baseline="-25000" smtClean="0">
                <a:latin typeface="Calibri" panose="020F0502020204030204" pitchFamily="34" charset="0"/>
                <a:ea typeface="ＭＳ Ｐゴシック" panose="020B0600070205080204" pitchFamily="34" charset="-128"/>
                <a:cs typeface="Calibri" panose="020F0502020204030204" pitchFamily="34" charset="0"/>
              </a:rPr>
              <a:t>f</a:t>
            </a:r>
            <a:r>
              <a:rPr lang="en-GB" altLang="en-US" smtClean="0">
                <a:latin typeface="Calibri" panose="020F0502020204030204" pitchFamily="34" charset="0"/>
                <a:ea typeface="ＭＳ Ｐゴシック" panose="020B0600070205080204" pitchFamily="34" charset="-128"/>
                <a:cs typeface="Calibri" panose="020F0502020204030204" pitchFamily="34" charset="0"/>
              </a:rPr>
              <a:t>°for Fe(</a:t>
            </a:r>
            <a:r>
              <a:rPr lang="en-GB" altLang="en-US" i="1" smtClean="0">
                <a:latin typeface="Calibri" panose="020F0502020204030204" pitchFamily="34" charset="0"/>
                <a:ea typeface="ＭＳ Ｐゴシック" panose="020B0600070205080204" pitchFamily="34" charset="-128"/>
                <a:cs typeface="Calibri" panose="020F0502020204030204" pitchFamily="34" charset="0"/>
              </a:rPr>
              <a:t>s</a:t>
            </a:r>
            <a:r>
              <a:rPr lang="en-GB" altLang="en-US" smtClean="0">
                <a:latin typeface="Calibri" panose="020F0502020204030204" pitchFamily="34" charset="0"/>
                <a:ea typeface="ＭＳ Ｐゴシック" panose="020B0600070205080204" pitchFamily="34" charset="-128"/>
                <a:cs typeface="Calibri" panose="020F0502020204030204" pitchFamily="34" charset="0"/>
              </a:rPr>
              <a:t>) = 0</a:t>
            </a:r>
          </a:p>
        </p:txBody>
      </p:sp>
    </p:spTree>
    <p:extLst>
      <p:ext uri="{BB962C8B-B14F-4D97-AF65-F5344CB8AC3E}">
        <p14:creationId xmlns:p14="http://schemas.microsoft.com/office/powerpoint/2010/main" xmlns="" val="384479951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3"/>
          <p:cNvSpPr>
            <a:spLocks noGrp="1" noChangeArrowheads="1"/>
          </p:cNvSpPr>
          <p:nvPr>
            <p:ph type="title"/>
          </p:nvPr>
        </p:nvSpPr>
        <p:spPr/>
        <p:txBody>
          <a:bodyPr/>
          <a:lstStyle/>
          <a:p>
            <a:r>
              <a:rPr lang="en-US" altLang="en-US" smtClean="0">
                <a:latin typeface="Calibri" panose="020F0502020204030204" pitchFamily="34" charset="0"/>
                <a:ea typeface="ＭＳ Ｐゴシック" panose="020B0600070205080204" pitchFamily="34" charset="-128"/>
                <a:cs typeface="Calibri" panose="020F0502020204030204" pitchFamily="34" charset="0"/>
              </a:rPr>
              <a:t>Energy as a State Function </a:t>
            </a:r>
          </a:p>
        </p:txBody>
      </p:sp>
      <p:sp>
        <p:nvSpPr>
          <p:cNvPr id="19459" name="Rectangle 2"/>
          <p:cNvSpPr>
            <a:spLocks noGrp="1" noChangeArrowheads="1"/>
          </p:cNvSpPr>
          <p:nvPr>
            <p:ph type="body" idx="1"/>
          </p:nvPr>
        </p:nvSpPr>
        <p:spPr/>
        <p:txBody>
          <a:bodyPr/>
          <a:lstStyle/>
          <a:p>
            <a:r>
              <a:rPr lang="en-US" altLang="en-US" b="1" smtClean="0">
                <a:solidFill>
                  <a:srgbClr val="0070C0"/>
                </a:solidFill>
                <a:latin typeface="Calibri" panose="020F0502020204030204" pitchFamily="34" charset="0"/>
                <a:ea typeface="ＭＳ Ｐゴシック" panose="020B0600070205080204" pitchFamily="34" charset="-128"/>
                <a:cs typeface="Calibri" panose="020F0502020204030204" pitchFamily="34" charset="0"/>
              </a:rPr>
              <a:t>State function (state property)</a:t>
            </a:r>
            <a:r>
              <a:rPr lang="en-US" altLang="en-US" smtClean="0">
                <a:latin typeface="Calibri" panose="020F0502020204030204" pitchFamily="34" charset="0"/>
                <a:ea typeface="ＭＳ Ｐゴシック" panose="020B0600070205080204" pitchFamily="34" charset="-128"/>
                <a:cs typeface="Calibri" panose="020F0502020204030204" pitchFamily="34" charset="0"/>
              </a:rPr>
              <a:t>: Property that does not depend in any way on the system</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a:t>
            </a:r>
            <a:r>
              <a:rPr lang="en-US" altLang="ja-JP" smtClean="0">
                <a:latin typeface="Calibri" panose="020F0502020204030204" pitchFamily="34" charset="0"/>
                <a:ea typeface="ＭＳ Ｐゴシック" panose="020B0600070205080204" pitchFamily="34" charset="-128"/>
                <a:cs typeface="Calibri" panose="020F0502020204030204" pitchFamily="34" charset="0"/>
              </a:rPr>
              <a:t>s past or future </a:t>
            </a:r>
          </a:p>
          <a:p>
            <a:pPr lvl="1"/>
            <a:r>
              <a:rPr lang="en-US" altLang="en-US" smtClean="0">
                <a:latin typeface="Calibri" panose="020F0502020204030204" pitchFamily="34" charset="0"/>
                <a:ea typeface="ＭＳ Ｐゴシック" panose="020B0600070205080204" pitchFamily="34" charset="-128"/>
                <a:cs typeface="Calibri" panose="020F0502020204030204" pitchFamily="34" charset="0"/>
              </a:rPr>
              <a:t>Value depends on the characteristics of the present state </a:t>
            </a:r>
          </a:p>
          <a:p>
            <a:pPr lvl="1"/>
            <a:r>
              <a:rPr lang="en-US" altLang="en-US" smtClean="0">
                <a:latin typeface="Calibri" panose="020F0502020204030204" pitchFamily="34" charset="0"/>
                <a:ea typeface="ＭＳ Ｐゴシック" panose="020B0600070205080204" pitchFamily="34" charset="-128"/>
                <a:cs typeface="Calibri" panose="020F0502020204030204" pitchFamily="34" charset="0"/>
              </a:rPr>
              <a:t>While transitioning from one state to another, the change in state property is independent of the pathway taken between the two states</a:t>
            </a:r>
          </a:p>
        </p:txBody>
      </p:sp>
      <p:sp>
        <p:nvSpPr>
          <p:cNvPr id="19460" name="Footer Placeholder 3"/>
          <p:cNvSpPr>
            <a:spLocks noGrp="1"/>
          </p:cNvSpPr>
          <p:nvPr>
            <p:ph type="ftr" sz="quarter" idx="4294967295"/>
          </p:nvPr>
        </p:nvSpPr>
        <p:spPr bwMode="auto">
          <a:xfrm>
            <a:off x="0" y="6618288"/>
            <a:ext cx="5867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r>
              <a:rPr lang="en-US" altLang="en-US" sz="1000">
                <a:solidFill>
                  <a:schemeClr val="tx1"/>
                </a:solidFill>
              </a:rPr>
              <a:t>Copyright © Cengage Learning. All rights reserved</a:t>
            </a:r>
          </a:p>
        </p:txBody>
      </p:sp>
      <p:sp>
        <p:nvSpPr>
          <p:cNvPr id="19461" name="Slide Number Placeholder 4"/>
          <p:cNvSpPr>
            <a:spLocks noGrp="1"/>
          </p:cNvSpPr>
          <p:nvPr>
            <p:ph type="sldNum" sz="quarter" idx="4294967295"/>
          </p:nvPr>
        </p:nvSpPr>
        <p:spPr bwMode="auto">
          <a:xfrm>
            <a:off x="6705600" y="6629400"/>
            <a:ext cx="24384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4E5575"/>
              </a:buClr>
              <a:buFont typeface="Wingdings" panose="05000000000000000000" pitchFamily="2" charset="2"/>
              <a:buChar char="§"/>
              <a:defRPr sz="32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lr>
                <a:srgbClr val="4E5575"/>
              </a:buClr>
              <a:buFont typeface="Wingdings" panose="05000000000000000000" pitchFamily="2" charset="2"/>
              <a:buChar char="§"/>
              <a:defRPr sz="28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lr>
                <a:srgbClr val="4E5575"/>
              </a:buClr>
              <a:buFont typeface="Wingdings" panose="05000000000000000000" pitchFamily="2" charset="2"/>
              <a:buChar char="§"/>
              <a:defRPr sz="24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ClrTx/>
              <a:buFontTx/>
              <a:buNone/>
            </a:pPr>
            <a:fld id="{3F18F5CC-DAF8-4A59-BBD5-62E4D87CAE35}" type="slidenum">
              <a:rPr lang="en-US" altLang="en-US" sz="1000">
                <a:solidFill>
                  <a:schemeClr val="tx1"/>
                </a:solidFill>
              </a:rPr>
              <a:pPr>
                <a:spcBef>
                  <a:spcPct val="0"/>
                </a:spcBef>
                <a:buClrTx/>
                <a:buFontTx/>
                <a:buNone/>
              </a:pPr>
              <a:t>9</a:t>
            </a:fld>
            <a:endParaRPr lang="en-US" altLang="en-US" sz="1000">
              <a:solidFill>
                <a:schemeClr val="tx1"/>
              </a:solidFill>
            </a:endParaRPr>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1"/>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Interactive Example 6.10 - Solution </a:t>
            </a:r>
            <a:r>
              <a:rPr lang="en-GB"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 1)</a:t>
            </a:r>
          </a:p>
        </p:txBody>
      </p:sp>
      <p:sp>
        <p:nvSpPr>
          <p:cNvPr id="3" name="Content Placeholder 2"/>
          <p:cNvSpPr>
            <a:spLocks noGrp="1"/>
          </p:cNvSpPr>
          <p:nvPr>
            <p:ph idx="1"/>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What do we need?</a:t>
            </a:r>
          </a:p>
          <a:p>
            <a:pPr lvl="1"/>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We use the following equation:</a:t>
            </a:r>
          </a:p>
          <a:p>
            <a:pPr marL="457200" lvl="1" indent="0">
              <a:buNone/>
            </a:pPr>
            <a:endParaRPr lang="en-IN" altLang="en-US" smtClean="0">
              <a:latin typeface="Calibri" panose="020F0502020204030204" pitchFamily="34" charset="0"/>
              <a:ea typeface="ＭＳ Ｐゴシック" panose="020B0600070205080204" pitchFamily="34" charset="-128"/>
              <a:cs typeface="Calibri" panose="020F0502020204030204" pitchFamily="34" charset="0"/>
            </a:endParaRPr>
          </a:p>
          <a:p>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How do we get there?</a:t>
            </a:r>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xmlns="" val="3497198415"/>
              </p:ext>
            </p:extLst>
          </p:nvPr>
        </p:nvGraphicFramePr>
        <p:xfrm>
          <a:off x="1224756" y="3251161"/>
          <a:ext cx="6630987" cy="520700"/>
        </p:xfrm>
        <a:graphic>
          <a:graphicData uri="http://schemas.openxmlformats.org/presentationml/2006/ole">
            <p:oleObj spid="_x0000_s103480" name="Equation" r:id="rId3" imgW="3238200" imgH="253800" progId="">
              <p:embed/>
            </p:oleObj>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xmlns="" val="3505157079"/>
              </p:ext>
            </p:extLst>
          </p:nvPr>
        </p:nvGraphicFramePr>
        <p:xfrm>
          <a:off x="1047750" y="4517465"/>
          <a:ext cx="7264400" cy="561975"/>
        </p:xfrm>
        <a:graphic>
          <a:graphicData uri="http://schemas.openxmlformats.org/presentationml/2006/ole">
            <p:oleObj spid="_x0000_s103481" name="Equation" r:id="rId4" imgW="3276600" imgH="254000" progId="">
              <p:embed/>
            </p:oleObj>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xmlns="" val="2353853533"/>
              </p:ext>
            </p:extLst>
          </p:nvPr>
        </p:nvGraphicFramePr>
        <p:xfrm>
          <a:off x="2086767" y="5219140"/>
          <a:ext cx="4906963" cy="530225"/>
        </p:xfrm>
        <a:graphic>
          <a:graphicData uri="http://schemas.openxmlformats.org/presentationml/2006/ole">
            <p:oleObj spid="_x0000_s103482" name="Equation" r:id="rId5" imgW="2349360" imgH="253800" progId="">
              <p:embed/>
            </p:oleObj>
          </a:graphicData>
        </a:graphic>
      </p:graphicFrame>
    </p:spTree>
    <p:extLst>
      <p:ext uri="{BB962C8B-B14F-4D97-AF65-F5344CB8AC3E}">
        <p14:creationId xmlns:p14="http://schemas.microsoft.com/office/powerpoint/2010/main" xmlns="" val="130180092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Interactive Example 6.10 - Solution </a:t>
            </a:r>
            <a:r>
              <a:rPr lang="en-GB"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 2)</a:t>
            </a:r>
          </a:p>
        </p:txBody>
      </p:sp>
      <p:sp>
        <p:nvSpPr>
          <p:cNvPr id="3" name="Content Placeholder 2"/>
          <p:cNvSpPr>
            <a:spLocks noGrp="1"/>
          </p:cNvSpPr>
          <p:nvPr>
            <p:ph idx="1"/>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This </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reaction is so highly exothermic that the iron produced is initially molten</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Used as a lecture demonstration </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Used in welding massive steel objects such as ships’ propellers</a:t>
            </a:r>
          </a:p>
          <a:p>
            <a:pPr lvl="1"/>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spTree>
    <p:extLst>
      <p:ext uri="{BB962C8B-B14F-4D97-AF65-F5344CB8AC3E}">
        <p14:creationId xmlns:p14="http://schemas.microsoft.com/office/powerpoint/2010/main" xmlns="" val="391270232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Critical Thinking  </a:t>
            </a:r>
          </a:p>
        </p:txBody>
      </p:sp>
      <p:sp>
        <p:nvSpPr>
          <p:cNvPr id="129027" name="Content Placeholder 2"/>
          <p:cNvSpPr>
            <a:spLocks noGrp="1"/>
          </p:cNvSpPr>
          <p:nvPr>
            <p:ph idx="1"/>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For </a:t>
            </a:r>
            <a:r>
              <a:rPr lang="el-GR" altLang="en-US" smtClean="0">
                <a:latin typeface="Calibri" panose="020F0502020204030204" pitchFamily="34" charset="0"/>
                <a:ea typeface="ＭＳ Ｐゴシック" panose="020B0600070205080204" pitchFamily="34" charset="-128"/>
                <a:cs typeface="Calibri" panose="020F0502020204030204" pitchFamily="34" charset="0"/>
              </a:rPr>
              <a:t>Δ</a:t>
            </a:r>
            <a:r>
              <a:rPr lang="en-IN" altLang="en-US" i="1" smtClean="0">
                <a:latin typeface="Calibri" panose="020F0502020204030204" pitchFamily="34" charset="0"/>
                <a:ea typeface="ＭＳ Ｐゴシック" panose="020B0600070205080204" pitchFamily="34" charset="-128"/>
                <a:cs typeface="Calibri" panose="020F0502020204030204" pitchFamily="34" charset="0"/>
              </a:rPr>
              <a:t>H</a:t>
            </a:r>
            <a:r>
              <a:rPr lang="en-IN" altLang="en-US" baseline="-25000" smtClean="0">
                <a:latin typeface="Calibri" panose="020F0502020204030204" pitchFamily="34" charset="0"/>
                <a:ea typeface="ＭＳ Ｐゴシック" panose="020B0600070205080204" pitchFamily="34" charset="-128"/>
                <a:cs typeface="Calibri" panose="020F0502020204030204" pitchFamily="34" charset="0"/>
              </a:rPr>
              <a:t>reaction</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 calculations, we define </a:t>
            </a:r>
            <a:r>
              <a:rPr lang="el-GR" altLang="en-US" smtClean="0">
                <a:latin typeface="Calibri" panose="020F0502020204030204" pitchFamily="34" charset="0"/>
                <a:ea typeface="ＭＳ Ｐゴシック" panose="020B0600070205080204" pitchFamily="34" charset="-128"/>
                <a:cs typeface="Calibri" panose="020F0502020204030204" pitchFamily="34" charset="0"/>
              </a:rPr>
              <a:t>Δ</a:t>
            </a:r>
            <a:r>
              <a:rPr lang="en-IN" altLang="en-US" i="1" smtClean="0">
                <a:latin typeface="Calibri" panose="020F0502020204030204" pitchFamily="34" charset="0"/>
                <a:ea typeface="ＭＳ Ｐゴシック" panose="020B0600070205080204" pitchFamily="34" charset="-128"/>
                <a:cs typeface="Calibri" panose="020F0502020204030204" pitchFamily="34" charset="0"/>
              </a:rPr>
              <a:t>H</a:t>
            </a:r>
            <a:r>
              <a:rPr lang="en-IN" altLang="en-US" baseline="-25000" smtClean="0">
                <a:latin typeface="Calibri" panose="020F0502020204030204" pitchFamily="34" charset="0"/>
                <a:ea typeface="ＭＳ Ｐゴシック" panose="020B0600070205080204" pitchFamily="34" charset="-128"/>
                <a:cs typeface="Calibri" panose="020F0502020204030204" pitchFamily="34" charset="0"/>
              </a:rPr>
              <a:t>f</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°for an element in its standard state as zero</a:t>
            </a:r>
          </a:p>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What if we define </a:t>
            </a:r>
            <a:r>
              <a:rPr lang="el-GR" altLang="en-US" smtClean="0">
                <a:latin typeface="Calibri" panose="020F0502020204030204" pitchFamily="34" charset="0"/>
                <a:ea typeface="ＭＳ Ｐゴシック" panose="020B0600070205080204" pitchFamily="34" charset="-128"/>
                <a:cs typeface="Calibri" panose="020F0502020204030204" pitchFamily="34" charset="0"/>
              </a:rPr>
              <a:t>Δ</a:t>
            </a:r>
            <a:r>
              <a:rPr lang="en-IN" altLang="en-US" i="1" smtClean="0">
                <a:latin typeface="Calibri" panose="020F0502020204030204" pitchFamily="34" charset="0"/>
                <a:ea typeface="ＭＳ Ｐゴシック" panose="020B0600070205080204" pitchFamily="34" charset="-128"/>
                <a:cs typeface="Calibri" panose="020F0502020204030204" pitchFamily="34" charset="0"/>
              </a:rPr>
              <a:t>H</a:t>
            </a:r>
            <a:r>
              <a:rPr lang="en-IN" altLang="en-US" baseline="-25000" smtClean="0">
                <a:latin typeface="Calibri" panose="020F0502020204030204" pitchFamily="34" charset="0"/>
                <a:ea typeface="ＭＳ Ｐゴシック" panose="020B0600070205080204" pitchFamily="34" charset="-128"/>
                <a:cs typeface="Calibri" panose="020F0502020204030204" pitchFamily="34" charset="0"/>
              </a:rPr>
              <a:t>f</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°for an element in its standard state as 10 kJ/mol? </a:t>
            </a:r>
          </a:p>
          <a:p>
            <a:pPr lvl="2"/>
            <a:r>
              <a:rPr lang="en-IN" altLang="en-US" smtClean="0">
                <a:latin typeface="Calibri" panose="020F0502020204030204" pitchFamily="34" charset="0"/>
                <a:ea typeface="ＭＳ Ｐゴシック" panose="020B0600070205080204" pitchFamily="34" charset="-128"/>
                <a:cs typeface="Calibri" panose="020F0502020204030204" pitchFamily="34" charset="0"/>
              </a:rPr>
              <a:t>How would this affect your determination of </a:t>
            </a:r>
            <a:r>
              <a:rPr lang="el-GR" altLang="en-US" smtClean="0">
                <a:latin typeface="Calibri" panose="020F0502020204030204" pitchFamily="34" charset="0"/>
                <a:ea typeface="ＭＳ Ｐゴシック" panose="020B0600070205080204" pitchFamily="34" charset="-128"/>
                <a:cs typeface="Calibri" panose="020F0502020204030204" pitchFamily="34" charset="0"/>
              </a:rPr>
              <a:t>Δ</a:t>
            </a:r>
            <a:r>
              <a:rPr lang="en-IN" altLang="en-US" i="1" smtClean="0">
                <a:latin typeface="Calibri" panose="020F0502020204030204" pitchFamily="34" charset="0"/>
                <a:ea typeface="ＭＳ Ｐゴシック" panose="020B0600070205080204" pitchFamily="34" charset="-128"/>
                <a:cs typeface="Calibri" panose="020F0502020204030204" pitchFamily="34" charset="0"/>
              </a:rPr>
              <a:t>H</a:t>
            </a:r>
            <a:r>
              <a:rPr lang="en-IN" altLang="en-US" baseline="-25000" smtClean="0">
                <a:latin typeface="Calibri" panose="020F0502020204030204" pitchFamily="34" charset="0"/>
                <a:ea typeface="ＭＳ Ｐゴシック" panose="020B0600070205080204" pitchFamily="34" charset="-128"/>
                <a:cs typeface="Calibri" panose="020F0502020204030204" pitchFamily="34" charset="0"/>
              </a:rPr>
              <a:t>reaction</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 </a:t>
            </a:r>
          </a:p>
          <a:p>
            <a:pPr lvl="2"/>
            <a:r>
              <a:rPr lang="en-IN" altLang="en-US" smtClean="0">
                <a:latin typeface="Calibri" panose="020F0502020204030204" pitchFamily="34" charset="0"/>
                <a:ea typeface="ＭＳ Ｐゴシック" panose="020B0600070205080204" pitchFamily="34" charset="-128"/>
                <a:cs typeface="Calibri" panose="020F0502020204030204" pitchFamily="34" charset="0"/>
              </a:rPr>
              <a:t>Provide support for your answer with a </a:t>
            </a:r>
            <a:r>
              <a:rPr lang="en-GB" altLang="en-US" smtClean="0">
                <a:latin typeface="Calibri" panose="020F0502020204030204" pitchFamily="34" charset="0"/>
                <a:ea typeface="ＭＳ Ｐゴシック" panose="020B0600070205080204" pitchFamily="34" charset="-128"/>
                <a:cs typeface="Calibri" panose="020F0502020204030204" pitchFamily="34" charset="0"/>
              </a:rPr>
              <a:t>sample calculation</a:t>
            </a:r>
          </a:p>
        </p:txBody>
      </p:sp>
    </p:spTree>
    <p:extLst>
      <p:ext uri="{BB962C8B-B14F-4D97-AF65-F5344CB8AC3E}">
        <p14:creationId xmlns:p14="http://schemas.microsoft.com/office/powerpoint/2010/main" xmlns="" val="1179510460"/>
      </p:ext>
    </p:extLst>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p:nvPr>
        </p:nvSpPr>
        <p:spPr/>
        <p:txBody>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Example 6.11 - Enthalpies from Standard Enthalpies of Formation III</a:t>
            </a:r>
          </a:p>
        </p:txBody>
      </p:sp>
      <p:sp>
        <p:nvSpPr>
          <p:cNvPr id="130051" name="Content Placeholder 2"/>
          <p:cNvSpPr>
            <a:spLocks noGrp="1"/>
          </p:cNvSpPr>
          <p:nvPr>
            <p:ph idx="1"/>
          </p:nvPr>
        </p:nvSpPr>
        <p:spPr/>
        <p:txBody>
          <a:bodyPr/>
          <a:lstStyle/>
          <a:p>
            <a:r>
              <a:rPr lang="en-IN" altLang="en-US" smtClean="0">
                <a:latin typeface="Calibri" panose="020F0502020204030204" pitchFamily="34" charset="0"/>
                <a:ea typeface="ＭＳ Ｐゴシック" panose="020B0600070205080204" pitchFamily="34" charset="-128"/>
                <a:cs typeface="Calibri" panose="020F0502020204030204" pitchFamily="34" charset="0"/>
              </a:rPr>
              <a:t>Until recently, methanol (CH</a:t>
            </a:r>
            <a:r>
              <a:rPr lang="en-IN" altLang="en-US" baseline="-25000" smtClean="0">
                <a:latin typeface="Calibri" panose="020F0502020204030204" pitchFamily="34" charset="0"/>
                <a:ea typeface="ＭＳ Ｐゴシック" panose="020B0600070205080204" pitchFamily="34" charset="-128"/>
                <a:cs typeface="Calibri" panose="020F0502020204030204" pitchFamily="34" charset="0"/>
              </a:rPr>
              <a:t>3</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OH) was used as a fuel in high-performance engines in race cars</a:t>
            </a:r>
          </a:p>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Using data from the table containing </a:t>
            </a:r>
            <a:r>
              <a:rPr lang="en-GB" altLang="en-US" smtClean="0">
                <a:latin typeface="Calibri" panose="020F0502020204030204" pitchFamily="34" charset="0"/>
                <a:ea typeface="ＭＳ Ｐゴシック" panose="020B0600070205080204" pitchFamily="34" charset="-128"/>
                <a:cs typeface="Calibri" panose="020F0502020204030204" pitchFamily="34" charset="0"/>
              </a:rPr>
              <a:t>standard enthalpies of formation for several compounds at 25°C</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 compare the standard enthalpy of combustion per gram of methanol with that per gram of gasoline</a:t>
            </a:r>
          </a:p>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Gasoline is actually a mixture of compounds, but assume for this problem that gasoline is pure liquid octane (C</a:t>
            </a:r>
            <a:r>
              <a:rPr lang="en-IN" altLang="en-US" baseline="-25000" smtClean="0">
                <a:latin typeface="Calibri" panose="020F0502020204030204" pitchFamily="34" charset="0"/>
                <a:ea typeface="ＭＳ Ｐゴシック" panose="020B0600070205080204" pitchFamily="34" charset="-128"/>
                <a:cs typeface="Calibri" panose="020F0502020204030204" pitchFamily="34" charset="0"/>
              </a:rPr>
              <a:t>8</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H</a:t>
            </a:r>
            <a:r>
              <a:rPr lang="en-IN" altLang="en-US" baseline="-25000" smtClean="0">
                <a:latin typeface="Calibri" panose="020F0502020204030204" pitchFamily="34" charset="0"/>
                <a:ea typeface="ＭＳ Ｐゴシック" panose="020B0600070205080204" pitchFamily="34" charset="-128"/>
                <a:cs typeface="Calibri" panose="020F0502020204030204" pitchFamily="34" charset="0"/>
              </a:rPr>
              <a:t>18</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a:t>
            </a:r>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spTree>
    <p:extLst>
      <p:ext uri="{BB962C8B-B14F-4D97-AF65-F5344CB8AC3E}">
        <p14:creationId xmlns:p14="http://schemas.microsoft.com/office/powerpoint/2010/main" xmlns="" val="1931947717"/>
      </p:ext>
    </p:extLst>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p:cNvSpPr>
            <a:spLocks noGrp="1"/>
          </p:cNvSpPr>
          <p:nvPr>
            <p:ph type="title"/>
          </p:nvPr>
        </p:nvSpPr>
        <p:spPr/>
        <p:txBody>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Example 6.11 - Solution</a:t>
            </a:r>
          </a:p>
        </p:txBody>
      </p:sp>
      <p:sp>
        <p:nvSpPr>
          <p:cNvPr id="3" name="Content Placeholder 2"/>
          <p:cNvSpPr>
            <a:spLocks noGrp="1"/>
          </p:cNvSpPr>
          <p:nvPr>
            <p:ph idx="1"/>
          </p:nvPr>
        </p:nvSpPr>
        <p:spPr/>
        <p:txBody>
          <a:bodyPr/>
          <a:lstStyle/>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Where are we going?</a:t>
            </a:r>
          </a:p>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To compare </a:t>
            </a:r>
            <a:r>
              <a:rPr lang="el-GR" altLang="en-US" smtClean="0">
                <a:latin typeface="Calibri" panose="020F0502020204030204" pitchFamily="34" charset="0"/>
                <a:ea typeface="ＭＳ Ｐゴシック" panose="020B0600070205080204" pitchFamily="34" charset="-128"/>
                <a:cs typeface="Calibri" panose="020F0502020204030204" pitchFamily="34" charset="0"/>
              </a:rPr>
              <a:t>Δ</a:t>
            </a:r>
            <a:r>
              <a:rPr lang="en-IN" altLang="en-US" i="1" smtClean="0">
                <a:latin typeface="Calibri" panose="020F0502020204030204" pitchFamily="34" charset="0"/>
                <a:ea typeface="ＭＳ Ｐゴシック" panose="020B0600070205080204" pitchFamily="34" charset="-128"/>
                <a:cs typeface="Calibri" panose="020F0502020204030204" pitchFamily="34" charset="0"/>
              </a:rPr>
              <a:t>H </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of combustion for methanol and octane</a:t>
            </a:r>
          </a:p>
          <a:p>
            <a:r>
              <a:rPr lang="en-GB" altLang="en-US" smtClean="0">
                <a:latin typeface="Calibri" panose="020F0502020204030204" pitchFamily="34" charset="0"/>
                <a:ea typeface="ＭＳ Ｐゴシック" panose="020B0600070205080204" pitchFamily="34" charset="-128"/>
                <a:cs typeface="Calibri" panose="020F0502020204030204" pitchFamily="34" charset="0"/>
              </a:rPr>
              <a:t>What do we know?</a:t>
            </a:r>
          </a:p>
          <a:p>
            <a:pPr lvl="1"/>
            <a:r>
              <a:rPr lang="en-IN" altLang="en-US" smtClean="0">
                <a:latin typeface="Calibri" panose="020F0502020204030204" pitchFamily="34" charset="0"/>
                <a:ea typeface="ＭＳ Ｐゴシック" panose="020B0600070205080204" pitchFamily="34" charset="-128"/>
                <a:cs typeface="Calibri" panose="020F0502020204030204" pitchFamily="34" charset="0"/>
              </a:rPr>
              <a:t>Standard enthalpies of formation from Table 6.2</a:t>
            </a:r>
          </a:p>
          <a:p>
            <a:pPr lvl="1"/>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spTree>
    <p:extLst>
      <p:ext uri="{BB962C8B-B14F-4D97-AF65-F5344CB8AC3E}">
        <p14:creationId xmlns:p14="http://schemas.microsoft.com/office/powerpoint/2010/main" xmlns="" val="42728209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Example 6.11 - Solution </a:t>
            </a:r>
            <a:r>
              <a:rPr lang="en-GB"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 1)</a:t>
            </a:r>
          </a:p>
        </p:txBody>
      </p:sp>
      <p:sp>
        <p:nvSpPr>
          <p:cNvPr id="3" name="Content Placeholder 2"/>
          <p:cNvSpPr>
            <a:spLocks noGrp="1"/>
          </p:cNvSpPr>
          <p:nvPr>
            <p:ph idx="1"/>
          </p:nvPr>
        </p:nvSpPr>
        <p:spPr/>
        <p:txBody>
          <a:bodyPr/>
          <a:lstStyle/>
          <a:p>
            <a:pPr>
              <a:defRPr/>
            </a:pPr>
            <a:r>
              <a:rPr lang="en-IN" dirty="0"/>
              <a:t>How do we get there</a:t>
            </a:r>
            <a:r>
              <a:rPr lang="en-IN" dirty="0" smtClean="0"/>
              <a:t>? (</a:t>
            </a:r>
            <a:r>
              <a:rPr lang="en-GB" dirty="0" smtClean="0"/>
              <a:t>For methanol)</a:t>
            </a:r>
          </a:p>
          <a:p>
            <a:pPr lvl="1">
              <a:defRPr/>
            </a:pPr>
            <a:r>
              <a:rPr lang="en-IN" dirty="0"/>
              <a:t>What is the combustion reaction</a:t>
            </a:r>
            <a:r>
              <a:rPr lang="en-IN" dirty="0" smtClean="0"/>
              <a:t>?</a:t>
            </a:r>
          </a:p>
          <a:p>
            <a:pPr lvl="1">
              <a:defRPr/>
            </a:pPr>
            <a:endParaRPr lang="en-IN" dirty="0" smtClean="0"/>
          </a:p>
          <a:p>
            <a:pPr lvl="1">
              <a:defRPr/>
            </a:pPr>
            <a:endParaRPr lang="en-IN" sz="1050" dirty="0"/>
          </a:p>
          <a:p>
            <a:pPr lvl="1">
              <a:defRPr/>
            </a:pPr>
            <a:r>
              <a:rPr lang="en-GB" dirty="0"/>
              <a:t>What is </a:t>
            </a:r>
            <a:r>
              <a:rPr lang="en-GB" dirty="0" smtClean="0"/>
              <a:t>the		?</a:t>
            </a:r>
            <a:endParaRPr lang="en-IN" dirty="0" smtClean="0"/>
          </a:p>
          <a:p>
            <a:pPr lvl="2">
              <a:defRPr/>
            </a:pPr>
            <a:r>
              <a:rPr lang="en-IN" dirty="0" smtClean="0"/>
              <a:t>Use </a:t>
            </a:r>
            <a:r>
              <a:rPr lang="en-IN" dirty="0"/>
              <a:t>the standard enthalpies of formation from Table 6.2 and </a:t>
            </a:r>
            <a:r>
              <a:rPr lang="en-IN" dirty="0" smtClean="0"/>
              <a:t>the following equation:</a:t>
            </a:r>
            <a:endParaRPr lang="en-GB" dirty="0"/>
          </a:p>
        </p:txBody>
      </p:sp>
      <p:graphicFrame>
        <p:nvGraphicFramePr>
          <p:cNvPr id="4" name="Object 3"/>
          <p:cNvGraphicFramePr>
            <a:graphicFrameLocks noChangeAspect="1"/>
          </p:cNvGraphicFramePr>
          <p:nvPr>
            <p:extLst>
              <p:ext uri="{D42A27DB-BD31-4B8C-83A1-F6EECF244321}">
                <p14:modId xmlns:p14="http://schemas.microsoft.com/office/powerpoint/2010/main" xmlns="" val="2251865265"/>
              </p:ext>
            </p:extLst>
          </p:nvPr>
        </p:nvGraphicFramePr>
        <p:xfrm>
          <a:off x="1605395" y="3282414"/>
          <a:ext cx="5869708" cy="498875"/>
        </p:xfrm>
        <a:graphic>
          <a:graphicData uri="http://schemas.openxmlformats.org/presentationml/2006/ole">
            <p:oleObj spid="_x0000_s104505" name="Equation" r:id="rId3" imgW="2984500" imgH="254000" progId="">
              <p:embed/>
            </p:oleObj>
          </a:graphicData>
        </a:graphic>
      </p:graphicFrame>
      <p:graphicFrame>
        <p:nvGraphicFramePr>
          <p:cNvPr id="5" name="Object 4"/>
          <p:cNvGraphicFramePr>
            <a:graphicFrameLocks noChangeAspect="1"/>
          </p:cNvGraphicFramePr>
          <p:nvPr/>
        </p:nvGraphicFramePr>
        <p:xfrm>
          <a:off x="1887538" y="5448300"/>
          <a:ext cx="6589712" cy="469900"/>
        </p:xfrm>
        <a:graphic>
          <a:graphicData uri="http://schemas.openxmlformats.org/presentationml/2006/ole">
            <p:oleObj spid="_x0000_s104506" name="Equation" r:id="rId4" imgW="3556000" imgH="254000" progId="">
              <p:embed/>
            </p:oleObj>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xmlns="" val="2231325321"/>
              </p:ext>
            </p:extLst>
          </p:nvPr>
        </p:nvGraphicFramePr>
        <p:xfrm>
          <a:off x="2649306" y="3925044"/>
          <a:ext cx="1292288" cy="518211"/>
        </p:xfrm>
        <a:graphic>
          <a:graphicData uri="http://schemas.openxmlformats.org/presentationml/2006/ole">
            <p:oleObj spid="_x0000_s104507" name="Equation" r:id="rId5" imgW="571320" imgH="228600" progId="">
              <p:embed/>
            </p:oleObj>
          </a:graphicData>
        </a:graphic>
      </p:graphicFrame>
    </p:spTree>
    <p:extLst>
      <p:ext uri="{BB962C8B-B14F-4D97-AF65-F5344CB8AC3E}">
        <p14:creationId xmlns:p14="http://schemas.microsoft.com/office/powerpoint/2010/main" xmlns="" val="4503410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Example 6.11 - Solution </a:t>
            </a:r>
            <a:r>
              <a:rPr lang="en-GB"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 2)</a:t>
            </a:r>
          </a:p>
        </p:txBody>
      </p:sp>
      <p:graphicFrame>
        <p:nvGraphicFramePr>
          <p:cNvPr id="6" name="Object 5"/>
          <p:cNvGraphicFramePr>
            <a:graphicFrameLocks noChangeAspect="1"/>
          </p:cNvGraphicFramePr>
          <p:nvPr>
            <p:extLst>
              <p:ext uri="{D42A27DB-BD31-4B8C-83A1-F6EECF244321}">
                <p14:modId xmlns:p14="http://schemas.microsoft.com/office/powerpoint/2010/main" xmlns="" val="1828721014"/>
              </p:ext>
            </p:extLst>
          </p:nvPr>
        </p:nvGraphicFramePr>
        <p:xfrm>
          <a:off x="877756" y="2280609"/>
          <a:ext cx="7558350" cy="1062254"/>
        </p:xfrm>
        <a:graphic>
          <a:graphicData uri="http://schemas.openxmlformats.org/presentationml/2006/ole">
            <p:oleObj spid="_x0000_s105531" name="Equation" r:id="rId3" imgW="3619500" imgH="508000" progId="">
              <p:embed/>
            </p:oleObj>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xmlns="" val="3078178533"/>
              </p:ext>
            </p:extLst>
          </p:nvPr>
        </p:nvGraphicFramePr>
        <p:xfrm>
          <a:off x="2239125" y="3499972"/>
          <a:ext cx="6470738" cy="529720"/>
        </p:xfrm>
        <a:graphic>
          <a:graphicData uri="http://schemas.openxmlformats.org/presentationml/2006/ole">
            <p:oleObj spid="_x0000_s105532" name="Equation" r:id="rId4" imgW="3098800" imgH="254000" progId="">
              <p:embed/>
            </p:oleObj>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xmlns="" val="2024859756"/>
              </p:ext>
            </p:extLst>
          </p:nvPr>
        </p:nvGraphicFramePr>
        <p:xfrm>
          <a:off x="2252509" y="4232864"/>
          <a:ext cx="2486387" cy="436876"/>
        </p:xfrm>
        <a:graphic>
          <a:graphicData uri="http://schemas.openxmlformats.org/presentationml/2006/ole">
            <p:oleObj spid="_x0000_s105533" name="Equation" r:id="rId5" imgW="1155700" imgH="203200" progId="">
              <p:embed/>
            </p:oleObj>
          </a:graphicData>
        </a:graphic>
      </p:graphicFrame>
    </p:spTree>
    <p:extLst>
      <p:ext uri="{BB962C8B-B14F-4D97-AF65-F5344CB8AC3E}">
        <p14:creationId xmlns:p14="http://schemas.microsoft.com/office/powerpoint/2010/main" xmlns="" val="269839100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3"/>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Example 6.11 - Solution </a:t>
            </a:r>
            <a:r>
              <a:rPr lang="en-GB"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 3)</a:t>
            </a:r>
          </a:p>
        </p:txBody>
      </p:sp>
      <p:sp>
        <p:nvSpPr>
          <p:cNvPr id="5" name="Content Placeholder 4"/>
          <p:cNvSpPr>
            <a:spLocks noGrp="1"/>
          </p:cNvSpPr>
          <p:nvPr>
            <p:ph idx="1"/>
          </p:nvPr>
        </p:nvSpPr>
        <p:spPr/>
        <p:txBody>
          <a:bodyPr/>
          <a:lstStyle/>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What is the enthalpy of combustion per gram?</a:t>
            </a:r>
          </a:p>
          <a:p>
            <a:pPr lvl="2"/>
            <a:r>
              <a:rPr lang="en-IN" altLang="en-US" smtClean="0">
                <a:latin typeface="Calibri" panose="020F0502020204030204" pitchFamily="34" charset="0"/>
                <a:ea typeface="ＭＳ Ｐゴシック" panose="020B0600070205080204" pitchFamily="34" charset="-128"/>
                <a:cs typeface="Calibri" panose="020F0502020204030204" pitchFamily="34" charset="0"/>
              </a:rPr>
              <a:t>1.45×10</a:t>
            </a:r>
            <a:r>
              <a:rPr lang="en-IN" altLang="en-US" baseline="30000" smtClean="0">
                <a:latin typeface="Calibri" panose="020F0502020204030204" pitchFamily="34" charset="0"/>
                <a:ea typeface="ＭＳ Ｐゴシック" panose="020B0600070205080204" pitchFamily="34" charset="-128"/>
                <a:cs typeface="Calibri" panose="020F0502020204030204" pitchFamily="34" charset="0"/>
              </a:rPr>
              <a:t>3</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 </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kJ of heat is evolved when 2 moles of </a:t>
            </a:r>
            <a:r>
              <a:rPr lang="en-IN" altLang="en-US" smtClean="0">
                <a:latin typeface="Calibri" panose="020F0502020204030204" pitchFamily="34" charset="0"/>
                <a:ea typeface="ＭＳ Ｐゴシック" panose="020B0600070205080204" pitchFamily="34" charset="-128"/>
                <a:cs typeface="Calibri" panose="020F0502020204030204" pitchFamily="34" charset="0"/>
              </a:rPr>
              <a:t>methanol burn</a:t>
            </a:r>
          </a:p>
          <a:p>
            <a:pPr lvl="2"/>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The molar mass of methanol is 32.04 g/</a:t>
            </a:r>
            <a:r>
              <a:rPr lang="en-IN" altLang="en-US" dirty="0" err="1" smtClean="0">
                <a:latin typeface="Calibri" panose="020F0502020204030204" pitchFamily="34" charset="0"/>
                <a:ea typeface="ＭＳ Ｐゴシック" panose="020B0600070205080204" pitchFamily="34" charset="-128"/>
                <a:cs typeface="Calibri" panose="020F0502020204030204" pitchFamily="34" charset="0"/>
              </a:rPr>
              <a:t>mol</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which means that 1.45×10</a:t>
            </a:r>
            <a:r>
              <a:rPr lang="en-IN" altLang="en-US" baseline="30000" dirty="0" smtClean="0">
                <a:latin typeface="Calibri" panose="020F0502020204030204" pitchFamily="34" charset="0"/>
                <a:ea typeface="ＭＳ Ｐゴシック" panose="020B0600070205080204" pitchFamily="34" charset="-128"/>
                <a:cs typeface="Calibri" panose="020F0502020204030204" pitchFamily="34" charset="0"/>
              </a:rPr>
              <a:t>3</a:t>
            </a:r>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 kJ of energy is produced when 64.08 g methanol burns</a:t>
            </a:r>
          </a:p>
          <a:p>
            <a:pPr lvl="2"/>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The enthalpy of combustion per gram of methanol is:</a:t>
            </a:r>
            <a:endParaRPr lang="en-GB" altLang="en-US" smtClean="0">
              <a:latin typeface="Calibri" panose="020F0502020204030204" pitchFamily="34" charset="0"/>
              <a:ea typeface="ＭＳ Ｐゴシック" panose="020B0600070205080204" pitchFamily="34" charset="-128"/>
              <a:cs typeface="Calibri" panose="020F0502020204030204" pitchFamily="34" charset="0"/>
            </a:endParaRPr>
          </a:p>
        </p:txBody>
      </p:sp>
      <p:graphicFrame>
        <p:nvGraphicFramePr>
          <p:cNvPr id="11" name="Object 10"/>
          <p:cNvGraphicFramePr>
            <a:graphicFrameLocks noChangeAspect="1"/>
          </p:cNvGraphicFramePr>
          <p:nvPr>
            <p:extLst>
              <p:ext uri="{D42A27DB-BD31-4B8C-83A1-F6EECF244321}">
                <p14:modId xmlns:p14="http://schemas.microsoft.com/office/powerpoint/2010/main" xmlns="" val="923229145"/>
              </p:ext>
            </p:extLst>
          </p:nvPr>
        </p:nvGraphicFramePr>
        <p:xfrm>
          <a:off x="2932521" y="5094001"/>
          <a:ext cx="3707583" cy="901089"/>
        </p:xfrm>
        <a:graphic>
          <a:graphicData uri="http://schemas.openxmlformats.org/presentationml/2006/ole">
            <p:oleObj spid="_x0000_s106517" name="Equation" r:id="rId3" imgW="1828800" imgH="444500" progId="">
              <p:embed/>
            </p:oleObj>
          </a:graphicData>
        </a:graphic>
      </p:graphicFrame>
    </p:spTree>
    <p:extLst>
      <p:ext uri="{BB962C8B-B14F-4D97-AF65-F5344CB8AC3E}">
        <p14:creationId xmlns:p14="http://schemas.microsoft.com/office/powerpoint/2010/main" xmlns="" val="100259864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le 3"/>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Example 6.11 - Solution </a:t>
            </a:r>
            <a:r>
              <a:rPr lang="en-GB"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 4)</a:t>
            </a:r>
          </a:p>
        </p:txBody>
      </p:sp>
      <p:sp>
        <p:nvSpPr>
          <p:cNvPr id="5" name="Content Placeholder 4"/>
          <p:cNvSpPr>
            <a:spLocks noGrp="1"/>
          </p:cNvSpPr>
          <p:nvPr>
            <p:ph idx="1"/>
          </p:nvPr>
        </p:nvSpPr>
        <p:spPr/>
        <p:txBody>
          <a:bodyPr/>
          <a:lstStyle/>
          <a:p>
            <a:r>
              <a:rPr lang="en-IN" dirty="0"/>
              <a:t>How do we get there? (</a:t>
            </a: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For octane)</a:t>
            </a:r>
          </a:p>
          <a:p>
            <a:pPr lvl="1"/>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What is the combustion reaction?</a:t>
            </a:r>
          </a:p>
          <a:p>
            <a:pPr lvl="1"/>
            <a:endParaRPr lang="en-IN"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1"/>
            <a:endParaRPr lang="en-IN" altLang="en-US" sz="1600" i="1" dirty="0" smtClean="0">
              <a:latin typeface="Calibri" panose="020F0502020204030204" pitchFamily="34" charset="0"/>
              <a:ea typeface="ＭＳ Ｐゴシック" panose="020B0600070205080204" pitchFamily="34" charset="-128"/>
              <a:cs typeface="Calibri" panose="020F0502020204030204" pitchFamily="34" charset="0"/>
            </a:endParaRPr>
          </a:p>
          <a:p>
            <a:pPr lvl="1"/>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What is the </a:t>
            </a:r>
            <a:r>
              <a:rPr lang="en-US" altLang="en-US" dirty="0">
                <a:latin typeface="Calibri" panose="020F0502020204030204" pitchFamily="34" charset="0"/>
                <a:ea typeface="ＭＳ Ｐゴシック" panose="020B0600070205080204" pitchFamily="34" charset="-128"/>
                <a:cs typeface="Calibri" panose="020F0502020204030204" pitchFamily="34" charset="0"/>
              </a:rPr>
              <a:t> </a:t>
            </a:r>
            <a:r>
              <a:rPr lang="en-US" altLang="en-US" dirty="0" smtClean="0">
                <a:latin typeface="Calibri" panose="020F0502020204030204" pitchFamily="34" charset="0"/>
                <a:ea typeface="ＭＳ Ｐゴシック" panose="020B0600070205080204" pitchFamily="34" charset="-128"/>
                <a:cs typeface="Calibri" panose="020F0502020204030204" pitchFamily="34" charset="0"/>
              </a:rPr>
              <a:t>              </a:t>
            </a:r>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a:t>
            </a:r>
          </a:p>
          <a:p>
            <a:pPr lvl="2"/>
            <a:r>
              <a:rPr lang="en-IN" altLang="en-US" dirty="0" smtClean="0">
                <a:latin typeface="Calibri" panose="020F0502020204030204" pitchFamily="34" charset="0"/>
                <a:ea typeface="ＭＳ Ｐゴシック" panose="020B0600070205080204" pitchFamily="34" charset="-128"/>
                <a:cs typeface="Calibri" panose="020F0502020204030204" pitchFamily="34" charset="0"/>
              </a:rPr>
              <a:t>Use the standard enthalpies of formation from Table 6.2 and the following equation:</a:t>
            </a:r>
            <a:endParaRPr lang="en-GB" altLang="en-US" dirty="0" smtClean="0">
              <a:latin typeface="Calibri" panose="020F0502020204030204" pitchFamily="34" charset="0"/>
              <a:ea typeface="ＭＳ Ｐゴシック" panose="020B0600070205080204" pitchFamily="34" charset="-128"/>
              <a:cs typeface="Calibri" panose="020F0502020204030204" pitchFamily="34" charset="0"/>
            </a:endParaRPr>
          </a:p>
          <a:p>
            <a:pPr lvl="2"/>
            <a:endParaRPr lang="en-GB" altLang="en-US" dirty="0" smtClean="0">
              <a:latin typeface="Calibri" panose="020F0502020204030204" pitchFamily="34" charset="0"/>
              <a:ea typeface="ＭＳ Ｐゴシック" panose="020B0600070205080204" pitchFamily="34" charset="-128"/>
              <a:cs typeface="Calibri" panose="020F0502020204030204" pitchFamily="34" charset="0"/>
            </a:endParaRPr>
          </a:p>
        </p:txBody>
      </p:sp>
      <p:graphicFrame>
        <p:nvGraphicFramePr>
          <p:cNvPr id="2" name="Object 1"/>
          <p:cNvGraphicFramePr>
            <a:graphicFrameLocks noChangeAspect="1"/>
          </p:cNvGraphicFramePr>
          <p:nvPr/>
        </p:nvGraphicFramePr>
        <p:xfrm>
          <a:off x="1981200" y="3328988"/>
          <a:ext cx="6745288" cy="557212"/>
        </p:xfrm>
        <a:graphic>
          <a:graphicData uri="http://schemas.openxmlformats.org/presentationml/2006/ole">
            <p:oleObj spid="_x0000_s107576" name="Equation" r:id="rId3" imgW="3073400" imgH="254000" progId="">
              <p:embed/>
            </p:oleObj>
          </a:graphicData>
        </a:graphic>
      </p:graphicFrame>
      <p:graphicFrame>
        <p:nvGraphicFramePr>
          <p:cNvPr id="6" name="Object 5"/>
          <p:cNvGraphicFramePr>
            <a:graphicFrameLocks noChangeAspect="1"/>
          </p:cNvGraphicFramePr>
          <p:nvPr/>
        </p:nvGraphicFramePr>
        <p:xfrm>
          <a:off x="1887538" y="5548313"/>
          <a:ext cx="6589712" cy="471487"/>
        </p:xfrm>
        <a:graphic>
          <a:graphicData uri="http://schemas.openxmlformats.org/presentationml/2006/ole">
            <p:oleObj spid="_x0000_s107577" name="Equation" r:id="rId4" imgW="3556000" imgH="254000" progId="">
              <p:embed/>
            </p:oleObj>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xmlns="" val="2012307578"/>
              </p:ext>
            </p:extLst>
          </p:nvPr>
        </p:nvGraphicFramePr>
        <p:xfrm>
          <a:off x="2649538" y="4043363"/>
          <a:ext cx="1266825" cy="508000"/>
        </p:xfrm>
        <a:graphic>
          <a:graphicData uri="http://schemas.openxmlformats.org/presentationml/2006/ole">
            <p:oleObj spid="_x0000_s107578" name="Equation" r:id="rId5" imgW="571320" imgH="228600" progId="">
              <p:embed/>
            </p:oleObj>
          </a:graphicData>
        </a:graphic>
      </p:graphicFrame>
    </p:spTree>
    <p:extLst>
      <p:ext uri="{BB962C8B-B14F-4D97-AF65-F5344CB8AC3E}">
        <p14:creationId xmlns:p14="http://schemas.microsoft.com/office/powerpoint/2010/main" xmlns="" val="389346529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3"/>
          <p:cNvSpPr>
            <a:spLocks noGrp="1"/>
          </p:cNvSpPr>
          <p:nvPr>
            <p:ph type="title"/>
          </p:nvPr>
        </p:nvSpPr>
        <p:spPr/>
        <p:txBody>
          <a:bodyPr/>
          <a:lstStyle/>
          <a:p>
            <a:r>
              <a:rPr lang="en-GB" altLang="en-US" dirty="0" smtClean="0">
                <a:latin typeface="Calibri" panose="020F0502020204030204" pitchFamily="34" charset="0"/>
                <a:ea typeface="ＭＳ Ｐゴシック" panose="020B0600070205080204" pitchFamily="34" charset="-128"/>
                <a:cs typeface="Calibri" panose="020F0502020204030204" pitchFamily="34" charset="0"/>
              </a:rPr>
              <a:t>Example 6.11 - Solution </a:t>
            </a:r>
            <a:r>
              <a:rPr lang="en-GB" altLang="en-US" sz="2000" dirty="0" smtClean="0">
                <a:latin typeface="Calibri" panose="020F0502020204030204" pitchFamily="34" charset="0"/>
                <a:ea typeface="ＭＳ Ｐゴシック" panose="020B0600070205080204" pitchFamily="34" charset="-128"/>
                <a:cs typeface="Calibri" panose="020F0502020204030204" pitchFamily="34" charset="0"/>
              </a:rPr>
              <a:t>(Continued 5)</a:t>
            </a:r>
          </a:p>
        </p:txBody>
      </p:sp>
      <p:graphicFrame>
        <p:nvGraphicFramePr>
          <p:cNvPr id="7" name="Object 6"/>
          <p:cNvGraphicFramePr>
            <a:graphicFrameLocks noChangeAspect="1"/>
          </p:cNvGraphicFramePr>
          <p:nvPr>
            <p:extLst>
              <p:ext uri="{D42A27DB-BD31-4B8C-83A1-F6EECF244321}">
                <p14:modId xmlns:p14="http://schemas.microsoft.com/office/powerpoint/2010/main" xmlns="" val="1551251667"/>
              </p:ext>
            </p:extLst>
          </p:nvPr>
        </p:nvGraphicFramePr>
        <p:xfrm>
          <a:off x="628572" y="2241849"/>
          <a:ext cx="8167845" cy="1104761"/>
        </p:xfrm>
        <a:graphic>
          <a:graphicData uri="http://schemas.openxmlformats.org/presentationml/2006/ole">
            <p:oleObj spid="_x0000_s108603" name="Equation" r:id="rId3" imgW="3759200" imgH="508000" progId="">
              <p:embed/>
            </p:oleObj>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xmlns="" val="4183786841"/>
              </p:ext>
            </p:extLst>
          </p:nvPr>
        </p:nvGraphicFramePr>
        <p:xfrm>
          <a:off x="2009931" y="3536666"/>
          <a:ext cx="6925950" cy="542365"/>
        </p:xfrm>
        <a:graphic>
          <a:graphicData uri="http://schemas.openxmlformats.org/presentationml/2006/ole">
            <p:oleObj spid="_x0000_s108604" name="Equation" r:id="rId4" imgW="3251200" imgH="254000" progId="">
              <p:embed/>
            </p:oleObj>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xmlns="" val="487529253"/>
              </p:ext>
            </p:extLst>
          </p:nvPr>
        </p:nvGraphicFramePr>
        <p:xfrm>
          <a:off x="1925263" y="4384321"/>
          <a:ext cx="2489951" cy="432967"/>
        </p:xfrm>
        <a:graphic>
          <a:graphicData uri="http://schemas.openxmlformats.org/presentationml/2006/ole">
            <p:oleObj spid="_x0000_s108605" name="Equation" r:id="rId5" imgW="1167893" imgH="203112" progId="">
              <p:embed/>
            </p:oleObj>
          </a:graphicData>
        </a:graphic>
      </p:graphicFrame>
    </p:spTree>
    <p:extLst>
      <p:ext uri="{BB962C8B-B14F-4D97-AF65-F5344CB8AC3E}">
        <p14:creationId xmlns:p14="http://schemas.microsoft.com/office/powerpoint/2010/main" xmlns="" val="361831163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Theme">
  <a:themeElements>
    <a:clrScheme name="Custom 43">
      <a:dk1>
        <a:srgbClr val="FFFFFF"/>
      </a:dk1>
      <a:lt1>
        <a:srgbClr val="000000"/>
      </a:lt1>
      <a:dk2>
        <a:srgbClr val="FFFFFF"/>
      </a:dk2>
      <a:lt2>
        <a:srgbClr val="FFFFFF"/>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1_Default Theme">
  <a:themeElements>
    <a:clrScheme name="Custom 43">
      <a:dk1>
        <a:srgbClr val="FFFFFF"/>
      </a:dk1>
      <a:lt1>
        <a:srgbClr val="000000"/>
      </a:lt1>
      <a:dk2>
        <a:srgbClr val="FFFFFF"/>
      </a:dk2>
      <a:lt2>
        <a:srgbClr val="FFFFFF"/>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Theme">
  <a:themeElements>
    <a:clrScheme name="Custom 43">
      <a:dk1>
        <a:srgbClr val="FFFFFF"/>
      </a:dk1>
      <a:lt1>
        <a:srgbClr val="000000"/>
      </a:lt1>
      <a:dk2>
        <a:srgbClr val="FFFFFF"/>
      </a:dk2>
      <a:lt2>
        <a:srgbClr val="FFFFFF"/>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Theme">
  <a:themeElements>
    <a:clrScheme name="Custom 43">
      <a:dk1>
        <a:srgbClr val="FFFFFF"/>
      </a:dk1>
      <a:lt1>
        <a:srgbClr val="000000"/>
      </a:lt1>
      <a:dk2>
        <a:srgbClr val="FFFFFF"/>
      </a:dk2>
      <a:lt2>
        <a:srgbClr val="FFFFFF"/>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efault Theme">
  <a:themeElements>
    <a:clrScheme name="Custom 43">
      <a:dk1>
        <a:srgbClr val="FFFFFF"/>
      </a:dk1>
      <a:lt1>
        <a:srgbClr val="000000"/>
      </a:lt1>
      <a:dk2>
        <a:srgbClr val="FFFFFF"/>
      </a:dk2>
      <a:lt2>
        <a:srgbClr val="FFFFFF"/>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Default Theme">
  <a:themeElements>
    <a:clrScheme name="Custom 43">
      <a:dk1>
        <a:srgbClr val="FFFFFF"/>
      </a:dk1>
      <a:lt1>
        <a:srgbClr val="000000"/>
      </a:lt1>
      <a:dk2>
        <a:srgbClr val="FFFFFF"/>
      </a:dk2>
      <a:lt2>
        <a:srgbClr val="FFFFFF"/>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Default Theme">
  <a:themeElements>
    <a:clrScheme name="Custom 43">
      <a:dk1>
        <a:srgbClr val="FFFFFF"/>
      </a:dk1>
      <a:lt1>
        <a:srgbClr val="000000"/>
      </a:lt1>
      <a:dk2>
        <a:srgbClr val="FFFFFF"/>
      </a:dk2>
      <a:lt2>
        <a:srgbClr val="FFFFFF"/>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1339</TotalTime>
  <Words>4631</Words>
  <Application>Microsoft Office PowerPoint</Application>
  <PresentationFormat>عرض على الشاشة (3:4)‏</PresentationFormat>
  <Paragraphs>611</Paragraphs>
  <Slides>101</Slides>
  <Notes>32</Notes>
  <HiddenSlides>0</HiddenSlides>
  <MMClips>0</MMClips>
  <ScaleCrop>false</ScaleCrop>
  <HeadingPairs>
    <vt:vector size="6" baseType="variant">
      <vt:variant>
        <vt:lpstr>سمة</vt:lpstr>
      </vt:variant>
      <vt:variant>
        <vt:i4>7</vt:i4>
      </vt:variant>
      <vt:variant>
        <vt:lpstr>خوادم OLE مضمنة</vt:lpstr>
      </vt:variant>
      <vt:variant>
        <vt:i4>1</vt:i4>
      </vt:variant>
      <vt:variant>
        <vt:lpstr>عناوين الشرائح</vt:lpstr>
      </vt:variant>
      <vt:variant>
        <vt:i4>101</vt:i4>
      </vt:variant>
    </vt:vector>
  </HeadingPairs>
  <TitlesOfParts>
    <vt:vector size="109" baseType="lpstr">
      <vt:lpstr>Default Theme</vt:lpstr>
      <vt:lpstr>11_Default Theme</vt:lpstr>
      <vt:lpstr>1_Default Theme</vt:lpstr>
      <vt:lpstr>2_Default Theme</vt:lpstr>
      <vt:lpstr>3_Default Theme</vt:lpstr>
      <vt:lpstr>4_Default Theme</vt:lpstr>
      <vt:lpstr>5_Default Theme</vt:lpstr>
      <vt:lpstr>Equation</vt:lpstr>
      <vt:lpstr>Chapter 6 - Thermochemistry</vt:lpstr>
      <vt:lpstr>Table of Contents </vt:lpstr>
      <vt:lpstr>Energy</vt:lpstr>
      <vt:lpstr>Classification of Energy </vt:lpstr>
      <vt:lpstr>Conversion of Energy </vt:lpstr>
      <vt:lpstr>Conversion of Energy (Continued) </vt:lpstr>
      <vt:lpstr>Methods of Transferring Energy </vt:lpstr>
      <vt:lpstr>Pathway</vt:lpstr>
      <vt:lpstr>Energy as a State Function </vt:lpstr>
      <vt:lpstr>Parts of the Universe</vt:lpstr>
      <vt:lpstr>Types of Reactions </vt:lpstr>
      <vt:lpstr>Reaction Mechanism </vt:lpstr>
      <vt:lpstr>Δ(PE)</vt:lpstr>
      <vt:lpstr>Figure 6.2 - Energy Diagram for the Combustion of Methane</vt:lpstr>
      <vt:lpstr>Figure 6.3 - Energy Diagram for the Formation of Nitric Oxide </vt:lpstr>
      <vt:lpstr>Thermodynamics</vt:lpstr>
      <vt:lpstr>Internal Energy (E)</vt:lpstr>
      <vt:lpstr>Parts of Thermodynamic Quantities </vt:lpstr>
      <vt:lpstr>Endothermic and Exothermic Systems and Energy  </vt:lpstr>
      <vt:lpstr>Interactive Example 6.1 - Internal Energy</vt:lpstr>
      <vt:lpstr>Interactive Example 6.1 - Solution</vt:lpstr>
      <vt:lpstr>Work </vt:lpstr>
      <vt:lpstr>Deriving the Equation for Work </vt:lpstr>
      <vt:lpstr>Deriving the Equation for Work (Continued 1)</vt:lpstr>
      <vt:lpstr>Deriving the Equation for Work (Continued 2)</vt:lpstr>
      <vt:lpstr>Deriving the Equation for Work (Continued 3)</vt:lpstr>
      <vt:lpstr>Critical Thinking</vt:lpstr>
      <vt:lpstr>Interactive Example 6.2 - PV Work</vt:lpstr>
      <vt:lpstr>Interactive Example 6.2 - Solution</vt:lpstr>
      <vt:lpstr>Interactive Example 6.3 - Internal Energy, Heat, and Work</vt:lpstr>
      <vt:lpstr>Interactive Example 6.3 - Solution</vt:lpstr>
      <vt:lpstr>Interactive Example 6.3 - Solution (Continued 1)</vt:lpstr>
      <vt:lpstr>Interactive Example 6.3 - Solution (Continued 2)</vt:lpstr>
      <vt:lpstr>Interactive Example 6.3 - Solution (Continued 3)</vt:lpstr>
      <vt:lpstr>Exercise </vt:lpstr>
      <vt:lpstr>Enthalpy (H) </vt:lpstr>
      <vt:lpstr>Enthalpy and PV Work </vt:lpstr>
      <vt:lpstr>Enthalpy and PV Work (Continued)</vt:lpstr>
      <vt:lpstr>Interactive Example 6.4 - Enthalpy</vt:lpstr>
      <vt:lpstr>Interactive Example 6.4 - Solution</vt:lpstr>
      <vt:lpstr>Interactive Example 6.4 - Solution (Continued 1)</vt:lpstr>
      <vt:lpstr>Interactive Example 6.4 - Solution (Continued 2)</vt:lpstr>
      <vt:lpstr>Exercise  </vt:lpstr>
      <vt:lpstr>Exercise (Continued) </vt:lpstr>
      <vt:lpstr>Calorimetry </vt:lpstr>
      <vt:lpstr>Heat Capacity (C) </vt:lpstr>
      <vt:lpstr>Heat Capacity (C) (Continued) </vt:lpstr>
      <vt:lpstr>Figure 6.5 - A Coffee-Cup Calorimeter</vt:lpstr>
      <vt:lpstr>Table 6.1 - The Specific Heat Capacities of Some Common Substances</vt:lpstr>
      <vt:lpstr>Constant-Pressure Calorimetry </vt:lpstr>
      <vt:lpstr>Constant-Pressure Calorimetry (Continued 1)</vt:lpstr>
      <vt:lpstr>Constant-Pressure Calorimetry (Continued 2)</vt:lpstr>
      <vt:lpstr>Interactive Example 6.5 - Constant-Pressure Calorimetry</vt:lpstr>
      <vt:lpstr>Interactive Example 6.5 - Constant-Pressure Calorimetry (Continued)</vt:lpstr>
      <vt:lpstr>Interactive Example 6.5 - Solution</vt:lpstr>
      <vt:lpstr>Interactive Example 6.5 - Solution (Continued 1)</vt:lpstr>
      <vt:lpstr>Interactive Example 6.5 - Solution (Continued 2)</vt:lpstr>
      <vt:lpstr>Interactive Example 6.5 - Solution (Continued 3)</vt:lpstr>
      <vt:lpstr>Interactive Example 6.5 - Solution (Continued 4)</vt:lpstr>
      <vt:lpstr>Constant-Volume Calorimetry</vt:lpstr>
      <vt:lpstr>Figure 6.6 - A Bomb Calorimeter</vt:lpstr>
      <vt:lpstr>Constant-Volume Calorimetry (Continued)</vt:lpstr>
      <vt:lpstr>Example 6.6 - Constant-Volume Calorimetry</vt:lpstr>
      <vt:lpstr>Example 6.6 - Constant-Volume Calorimetry (Continued)</vt:lpstr>
      <vt:lpstr>Example 6.6 - Solution</vt:lpstr>
      <vt:lpstr>Example 6.6 - Solution (Continued 1)</vt:lpstr>
      <vt:lpstr>Example 6.6 - Solution (Continued 2)</vt:lpstr>
      <vt:lpstr>Example 6.6 - Solution (Continued 3)</vt:lpstr>
      <vt:lpstr>Hess’s Law </vt:lpstr>
      <vt:lpstr>Characteristics of Enthalpy Changes</vt:lpstr>
      <vt:lpstr>Critical Thinking </vt:lpstr>
      <vt:lpstr>Problem-Solving Strategy - Hess’s Law</vt:lpstr>
      <vt:lpstr>Interactive Example 6.8 - Hess’s Law II</vt:lpstr>
      <vt:lpstr>Interactive Example 6.8 - Hess’s Law II (Continued)</vt:lpstr>
      <vt:lpstr>Interactive Example 6.8 - Solution</vt:lpstr>
      <vt:lpstr>Interactive Example 6.8 - Solution (Continued 1)</vt:lpstr>
      <vt:lpstr>Interactive Example 6.8 - Solution (Continued 2)</vt:lpstr>
      <vt:lpstr>Interactive Example 6.8 - Solution (Continued 3)</vt:lpstr>
      <vt:lpstr>Interactive Example 6.8 - Solution (Continued 4)</vt:lpstr>
      <vt:lpstr>Interactive Example 6.8 - Solution (Continued 5)</vt:lpstr>
      <vt:lpstr>Interactive Example 6.8 - Solution (Continued 6)</vt:lpstr>
      <vt:lpstr>Standard Enthalpy of Formation (ΔHf°)</vt:lpstr>
      <vt:lpstr>Conventional Definitions of Standard States for a Compound</vt:lpstr>
      <vt:lpstr>Conventional Definitions of Standard States for an Element </vt:lpstr>
      <vt:lpstr>Table 6.2 - Standard Enthalpies of Formation for Several Compounds at 25°C</vt:lpstr>
      <vt:lpstr>Problem-Solving Strategy - Enthalpy Calculations</vt:lpstr>
      <vt:lpstr>Problem-Solving Strategy - Enthalpy Calculations (Continued)</vt:lpstr>
      <vt:lpstr>Interactive Example 6.10 - Enthalpies from Standard Enthalpies of Formation II</vt:lpstr>
      <vt:lpstr>Interactive Example 6.10 - Solution</vt:lpstr>
      <vt:lpstr>Interactive Example 6.10 - Solution (Continued 1)</vt:lpstr>
      <vt:lpstr>Interactive Example 6.10 - Solution (Continued 2)</vt:lpstr>
      <vt:lpstr>Critical Thinking  </vt:lpstr>
      <vt:lpstr>Example 6.11 - Enthalpies from Standard Enthalpies of Formation III</vt:lpstr>
      <vt:lpstr>Example 6.11 - Solution</vt:lpstr>
      <vt:lpstr>Example 6.11 - Solution (Continued 1)</vt:lpstr>
      <vt:lpstr>Example 6.11 - Solution (Continued 2)</vt:lpstr>
      <vt:lpstr>Example 6.11 - Solution (Continued 3)</vt:lpstr>
      <vt:lpstr>Example 6.11 - Solution (Continued 4)</vt:lpstr>
      <vt:lpstr>Example 6.11 - Solution (Continued 5)</vt:lpstr>
      <vt:lpstr>Example 6.11 - Solution (Continued 6)</vt:lpstr>
      <vt:lpstr>Example 6.11 - Solution (Continued 7)</vt:lpstr>
    </vt:vector>
  </TitlesOfParts>
  <Company>LMP Media,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Bhavana Balaji</dc:creator>
  <cp:lastModifiedBy>hp</cp:lastModifiedBy>
  <cp:revision>202</cp:revision>
  <dcterms:created xsi:type="dcterms:W3CDTF">2013-01-11T23:56:13Z</dcterms:created>
  <dcterms:modified xsi:type="dcterms:W3CDTF">2018-10-29T09:46:25Z</dcterms:modified>
</cp:coreProperties>
</file>