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316" r:id="rId3"/>
    <p:sldId id="345" r:id="rId4"/>
    <p:sldId id="346" r:id="rId5"/>
    <p:sldId id="327" r:id="rId6"/>
    <p:sldId id="347" r:id="rId7"/>
    <p:sldId id="322" r:id="rId8"/>
    <p:sldId id="323" r:id="rId9"/>
    <p:sldId id="324" r:id="rId10"/>
    <p:sldId id="325" r:id="rId11"/>
    <p:sldId id="348" r:id="rId12"/>
    <p:sldId id="349" r:id="rId13"/>
    <p:sldId id="354" r:id="rId14"/>
    <p:sldId id="356" r:id="rId15"/>
    <p:sldId id="357" r:id="rId16"/>
    <p:sldId id="350" r:id="rId17"/>
    <p:sldId id="351" r:id="rId18"/>
    <p:sldId id="352" r:id="rId19"/>
    <p:sldId id="353" r:id="rId20"/>
    <p:sldId id="355" r:id="rId21"/>
    <p:sldId id="358" r:id="rId22"/>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8" autoAdjust="0"/>
    <p:restoredTop sz="87660" autoAdjust="0"/>
  </p:normalViewPr>
  <p:slideViewPr>
    <p:cSldViewPr>
      <p:cViewPr varScale="1">
        <p:scale>
          <a:sx n="108" d="100"/>
          <a:sy n="108" d="100"/>
        </p:scale>
        <p:origin x="1096"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2/23/21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F2043F5-FDF0-6642-BF48-5066D43268D6}" type="slidenum">
              <a:rPr lang="en-US" altLang="x-none" sz="1200"/>
              <a:pPr/>
              <a:t>5</a:t>
            </a:fld>
            <a:endParaRPr lang="en-US" altLang="x-none" sz="1200"/>
          </a:p>
        </p:txBody>
      </p:sp>
    </p:spTree>
    <p:extLst>
      <p:ext uri="{BB962C8B-B14F-4D97-AF65-F5344CB8AC3E}">
        <p14:creationId xmlns:p14="http://schemas.microsoft.com/office/powerpoint/2010/main" val="184608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2/23/21</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pPr/>
              <a:t>2/23/21</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2/23/21</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2/23/21</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E4606EA6-EFEA-4C30-9264-4F9291A5780D}" type="datetime1">
              <a:rPr lang="en-US" smtClean="0"/>
              <a:pPr/>
              <a:t>2/23/21</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2/23/21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2/23/21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49A8198-4617-485E-9585-4840B69DBBA6}" type="datetime1">
              <a:rPr lang="en-US" smtClean="0"/>
              <a:pPr/>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a:t>Drag picture to placeholder or click icon to add</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lang="en-US" smtClean="0"/>
              <a:pPr/>
              <a:t>2/23/21</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2/23/21</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body" idx="1"/>
          </p:nvPr>
        </p:nvSpPr>
        <p:spPr/>
        <p:txBody>
          <a:bodyPr>
            <a:normAutofit/>
          </a:bodyPr>
          <a:lstStyle/>
          <a:p>
            <a:r>
              <a:rPr lang="en-US" dirty="0"/>
              <a:t>Instructor: Alma Irshaid. MPH. </a:t>
            </a:r>
            <a:r>
              <a:rPr lang="en-US" dirty="0" err="1"/>
              <a:t>ANutr</a:t>
            </a:r>
            <a:r>
              <a:rPr lang="en-US" dirty="0"/>
              <a:t> </a:t>
            </a:r>
          </a:p>
        </p:txBody>
      </p:sp>
      <p:sp>
        <p:nvSpPr>
          <p:cNvPr id="4" name="Rectangle 3"/>
          <p:cNvSpPr>
            <a:spLocks noGrp="1"/>
          </p:cNvSpPr>
          <p:nvPr>
            <p:ph type="title"/>
          </p:nvPr>
        </p:nvSpPr>
        <p:spPr/>
        <p:txBody>
          <a:bodyPr>
            <a:normAutofit fontScale="90000"/>
          </a:bodyPr>
          <a:lstStyle/>
          <a:p>
            <a:r>
              <a:rPr lang="en-US" dirty="0"/>
              <a:t>Clinical Assessment</a:t>
            </a:r>
          </a:p>
        </p:txBody>
      </p:sp>
      <p:sp>
        <p:nvSpPr>
          <p:cNvPr id="2" name="TextBox 1"/>
          <p:cNvSpPr txBox="1"/>
          <p:nvPr/>
        </p:nvSpPr>
        <p:spPr>
          <a:xfrm>
            <a:off x="76200" y="4629150"/>
            <a:ext cx="1676400" cy="369332"/>
          </a:xfrm>
          <a:prstGeom prst="rect">
            <a:avLst/>
          </a:prstGeom>
          <a:noFill/>
        </p:spPr>
        <p:txBody>
          <a:bodyPr wrap="square" rtlCol="0">
            <a:spAutoFit/>
          </a:bodyPr>
          <a:lstStyle/>
          <a:p>
            <a:r>
              <a:rPr lang="en-US" dirty="0"/>
              <a:t>Chapter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Historical Information</a:t>
            </a:r>
          </a:p>
        </p:txBody>
      </p:sp>
      <p:sp>
        <p:nvSpPr>
          <p:cNvPr id="3" name="Content Placeholder 2"/>
          <p:cNvSpPr>
            <a:spLocks noGrp="1"/>
          </p:cNvSpPr>
          <p:nvPr>
            <p:ph sz="quarter" idx="13"/>
          </p:nvPr>
        </p:nvSpPr>
        <p:spPr>
          <a:xfrm>
            <a:off x="228600" y="1352550"/>
            <a:ext cx="8763000" cy="3657600"/>
          </a:xfrm>
        </p:spPr>
        <p:txBody>
          <a:bodyPr>
            <a:normAutofit fontScale="85000" lnSpcReduction="20000"/>
          </a:bodyPr>
          <a:lstStyle/>
          <a:p>
            <a:pPr marL="0" indent="0">
              <a:buNone/>
            </a:pPr>
            <a:r>
              <a:rPr lang="en-US" dirty="0"/>
              <a:t>4. Diet History/Diet measurement: </a:t>
            </a:r>
          </a:p>
          <a:p>
            <a:r>
              <a:rPr lang="en-US" dirty="0"/>
              <a:t>A diet history examines a person’s food, drink and supplements intake and this may reveal either overconsumption or inadequate intake of macro or micro nutrients. </a:t>
            </a:r>
          </a:p>
          <a:p>
            <a:r>
              <a:rPr lang="en-US" dirty="0"/>
              <a:t>This method can be performed by: </a:t>
            </a:r>
          </a:p>
          <a:p>
            <a:pPr marL="0" indent="0">
              <a:buNone/>
            </a:pPr>
            <a:r>
              <a:rPr lang="en-US" dirty="0"/>
              <a:t>1.  24-hour food recall. </a:t>
            </a:r>
          </a:p>
          <a:p>
            <a:pPr marL="0" indent="0">
              <a:buNone/>
            </a:pPr>
            <a:r>
              <a:rPr lang="en-US" dirty="0"/>
              <a:t>2.  Food records. </a:t>
            </a:r>
          </a:p>
          <a:p>
            <a:pPr marL="0" indent="0">
              <a:buNone/>
            </a:pPr>
            <a:r>
              <a:rPr lang="en-US" dirty="0"/>
              <a:t>3.  Food frequency questionnaires. </a:t>
            </a:r>
          </a:p>
          <a:p>
            <a:pPr marL="0" indent="0">
              <a:buNone/>
            </a:pPr>
            <a:r>
              <a:rPr lang="en-US" dirty="0"/>
              <a:t>4.  Diet History. </a:t>
            </a:r>
          </a:p>
        </p:txBody>
      </p:sp>
    </p:spTree>
    <p:extLst>
      <p:ext uri="{BB962C8B-B14F-4D97-AF65-F5344CB8AC3E}">
        <p14:creationId xmlns:p14="http://schemas.microsoft.com/office/powerpoint/2010/main" val="65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2E96-341B-A04E-9DEC-C45C24FD8A5D}"/>
              </a:ext>
            </a:extLst>
          </p:cNvPr>
          <p:cNvSpPr>
            <a:spLocks noGrp="1"/>
          </p:cNvSpPr>
          <p:nvPr>
            <p:ph type="title"/>
          </p:nvPr>
        </p:nvSpPr>
        <p:spPr>
          <a:xfrm>
            <a:off x="76200" y="118110"/>
            <a:ext cx="8915400" cy="1005840"/>
          </a:xfrm>
        </p:spPr>
        <p:txBody>
          <a:bodyPr>
            <a:normAutofit/>
          </a:bodyPr>
          <a:lstStyle/>
          <a:p>
            <a:r>
              <a:rPr lang="en-US" sz="2800" b="1" dirty="0"/>
              <a:t>Nutritional History Screens—a Systematic Approach to the Detection of Deficiency Syndromes </a:t>
            </a:r>
            <a:endParaRPr lang="en-PS" sz="2800" dirty="0"/>
          </a:p>
        </p:txBody>
      </p:sp>
      <p:sp>
        <p:nvSpPr>
          <p:cNvPr id="3" name="Content Placeholder 2">
            <a:extLst>
              <a:ext uri="{FF2B5EF4-FFF2-40B4-BE49-F238E27FC236}">
                <a16:creationId xmlns:a16="http://schemas.microsoft.com/office/drawing/2014/main" id="{8C3E0BF0-F8F2-8E4C-AFBB-BC8D91998183}"/>
              </a:ext>
            </a:extLst>
          </p:cNvPr>
          <p:cNvSpPr>
            <a:spLocks noGrp="1"/>
          </p:cNvSpPr>
          <p:nvPr>
            <p:ph sz="quarter" idx="13"/>
          </p:nvPr>
        </p:nvSpPr>
        <p:spPr>
          <a:xfrm>
            <a:off x="304800" y="1428750"/>
            <a:ext cx="8153400" cy="3276600"/>
          </a:xfrm>
        </p:spPr>
        <p:txBody>
          <a:bodyPr/>
          <a:lstStyle/>
          <a:p>
            <a:r>
              <a:rPr lang="en-PS" dirty="0"/>
              <a:t>Refer to table 10.1 page 355 in the book.</a:t>
            </a:r>
          </a:p>
        </p:txBody>
      </p:sp>
    </p:spTree>
    <p:extLst>
      <p:ext uri="{BB962C8B-B14F-4D97-AF65-F5344CB8AC3E}">
        <p14:creationId xmlns:p14="http://schemas.microsoft.com/office/powerpoint/2010/main" val="79929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D0CD-A3ED-234A-9E78-19E0B58BCB40}"/>
              </a:ext>
            </a:extLst>
          </p:cNvPr>
          <p:cNvSpPr>
            <a:spLocks noGrp="1"/>
          </p:cNvSpPr>
          <p:nvPr>
            <p:ph type="title"/>
          </p:nvPr>
        </p:nvSpPr>
        <p:spPr/>
        <p:txBody>
          <a:bodyPr>
            <a:normAutofit fontScale="90000"/>
          </a:bodyPr>
          <a:lstStyle/>
          <a:p>
            <a:r>
              <a:rPr lang="en-US" dirty="0"/>
              <a:t>Components of a system-based examination of each region of the body are as follows: </a:t>
            </a:r>
            <a:endParaRPr lang="en-PS" dirty="0"/>
          </a:p>
        </p:txBody>
      </p:sp>
      <p:sp>
        <p:nvSpPr>
          <p:cNvPr id="3" name="Content Placeholder 2">
            <a:extLst>
              <a:ext uri="{FF2B5EF4-FFF2-40B4-BE49-F238E27FC236}">
                <a16:creationId xmlns:a16="http://schemas.microsoft.com/office/drawing/2014/main" id="{C49A7ECA-BABF-BE47-9353-D81DD051C968}"/>
              </a:ext>
            </a:extLst>
          </p:cNvPr>
          <p:cNvSpPr>
            <a:spLocks noGrp="1"/>
          </p:cNvSpPr>
          <p:nvPr>
            <p:ph sz="quarter" idx="13"/>
          </p:nvPr>
        </p:nvSpPr>
        <p:spPr>
          <a:xfrm>
            <a:off x="228600" y="1352550"/>
            <a:ext cx="8534400" cy="3581400"/>
          </a:xfrm>
        </p:spPr>
        <p:txBody>
          <a:bodyPr>
            <a:normAutofit fontScale="77500" lnSpcReduction="20000"/>
          </a:bodyPr>
          <a:lstStyle/>
          <a:p>
            <a:r>
              <a:rPr lang="en-US" dirty="0"/>
              <a:t>General Inspection </a:t>
            </a:r>
            <a:r>
              <a:rPr lang="en-US" dirty="0">
                <a:sym typeface="Wingdings" pitchFamily="2" charset="2"/>
              </a:rPr>
              <a:t> how does the over-all person look</a:t>
            </a:r>
            <a:r>
              <a:rPr lang="en-US" dirty="0"/>
              <a:t> </a:t>
            </a:r>
          </a:p>
          <a:p>
            <a:r>
              <a:rPr lang="en-US" dirty="0"/>
              <a:t>Vitals ; BP , HR , RR , Temperature</a:t>
            </a:r>
          </a:p>
          <a:p>
            <a:r>
              <a:rPr lang="en-US" dirty="0"/>
              <a:t>Skin ; Pale , coarse , elasticity and turgor </a:t>
            </a:r>
          </a:p>
          <a:p>
            <a:r>
              <a:rPr lang="en-US" dirty="0"/>
              <a:t>Nails ; concave nails , brittle , not-smooth , discolored</a:t>
            </a:r>
          </a:p>
          <a:p>
            <a:r>
              <a:rPr lang="en-US" dirty="0"/>
              <a:t>Head/Hair ; brittle, thin , major fall outs , texture , poor color</a:t>
            </a:r>
          </a:p>
          <a:p>
            <a:r>
              <a:rPr lang="en-US" dirty="0"/>
              <a:t>Eyes/Nose ; </a:t>
            </a:r>
            <a:r>
              <a:rPr lang="en-US" dirty="0" err="1"/>
              <a:t>bitot’s</a:t>
            </a:r>
            <a:r>
              <a:rPr lang="en-US" dirty="0"/>
              <a:t> spot , pale inner eyelids, hallow loose skin</a:t>
            </a:r>
          </a:p>
          <a:p>
            <a:r>
              <a:rPr lang="en-US" dirty="0"/>
              <a:t>Mouth ; dry, cracked, and swollen lips or tongue inflammation </a:t>
            </a:r>
          </a:p>
          <a:p>
            <a:r>
              <a:rPr lang="en-US" dirty="0"/>
              <a:t>Neck/Chest ; </a:t>
            </a:r>
          </a:p>
          <a:p>
            <a:r>
              <a:rPr lang="en-US" dirty="0"/>
              <a:t>Abdomen ; swollen , soft , hard </a:t>
            </a:r>
          </a:p>
          <a:p>
            <a:r>
              <a:rPr lang="en-US" dirty="0" err="1"/>
              <a:t>Musco</a:t>
            </a:r>
            <a:r>
              <a:rPr lang="en-US" dirty="0"/>
              <a:t>-skeletal ; loss of muscles in certain areas</a:t>
            </a:r>
            <a:endParaRPr lang="en-PS" dirty="0"/>
          </a:p>
        </p:txBody>
      </p:sp>
    </p:spTree>
    <p:extLst>
      <p:ext uri="{BB962C8B-B14F-4D97-AF65-F5344CB8AC3E}">
        <p14:creationId xmlns:p14="http://schemas.microsoft.com/office/powerpoint/2010/main" val="393587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0185-6BF6-B446-B572-3752F7C9A194}"/>
              </a:ext>
            </a:extLst>
          </p:cNvPr>
          <p:cNvSpPr>
            <a:spLocks noGrp="1"/>
          </p:cNvSpPr>
          <p:nvPr>
            <p:ph type="title"/>
          </p:nvPr>
        </p:nvSpPr>
        <p:spPr/>
        <p:txBody>
          <a:bodyPr/>
          <a:lstStyle/>
          <a:p>
            <a:endParaRPr lang="en-PS"/>
          </a:p>
        </p:txBody>
      </p:sp>
      <p:graphicFrame>
        <p:nvGraphicFramePr>
          <p:cNvPr id="4" name="Table 4">
            <a:extLst>
              <a:ext uri="{FF2B5EF4-FFF2-40B4-BE49-F238E27FC236}">
                <a16:creationId xmlns:a16="http://schemas.microsoft.com/office/drawing/2014/main" id="{886BF4CD-1B54-924E-BAD5-561E105F17B0}"/>
              </a:ext>
            </a:extLst>
          </p:cNvPr>
          <p:cNvGraphicFramePr>
            <a:graphicFrameLocks noGrp="1"/>
          </p:cNvGraphicFramePr>
          <p:nvPr>
            <p:ph sz="quarter" idx="13"/>
            <p:extLst>
              <p:ext uri="{D42A27DB-BD31-4B8C-83A1-F6EECF244321}">
                <p14:modId xmlns:p14="http://schemas.microsoft.com/office/powerpoint/2010/main" val="1950091512"/>
              </p:ext>
            </p:extLst>
          </p:nvPr>
        </p:nvGraphicFramePr>
        <p:xfrm>
          <a:off x="152400" y="118110"/>
          <a:ext cx="8915400" cy="4978497"/>
        </p:xfrm>
        <a:graphic>
          <a:graphicData uri="http://schemas.openxmlformats.org/drawingml/2006/table">
            <a:tbl>
              <a:tblPr firstRow="1" bandRow="1">
                <a:tableStyleId>{5C22544A-7EE6-4342-B048-85BDC9FD1C3A}</a:tableStyleId>
              </a:tblPr>
              <a:tblGrid>
                <a:gridCol w="1328277">
                  <a:extLst>
                    <a:ext uri="{9D8B030D-6E8A-4147-A177-3AD203B41FA5}">
                      <a16:colId xmlns:a16="http://schemas.microsoft.com/office/drawing/2014/main" val="2143579497"/>
                    </a:ext>
                  </a:extLst>
                </a:gridCol>
                <a:gridCol w="7587123">
                  <a:extLst>
                    <a:ext uri="{9D8B030D-6E8A-4147-A177-3AD203B41FA5}">
                      <a16:colId xmlns:a16="http://schemas.microsoft.com/office/drawing/2014/main" val="1472645531"/>
                    </a:ext>
                  </a:extLst>
                </a:gridCol>
              </a:tblGrid>
              <a:tr h="551667">
                <a:tc>
                  <a:txBody>
                    <a:bodyPr/>
                    <a:lstStyle/>
                    <a:p>
                      <a:r>
                        <a:rPr lang="en-PS" dirty="0"/>
                        <a:t>Body area</a:t>
                      </a:r>
                    </a:p>
                  </a:txBody>
                  <a:tcPr/>
                </a:tc>
                <a:tc>
                  <a:txBody>
                    <a:bodyPr/>
                    <a:lstStyle/>
                    <a:p>
                      <a:r>
                        <a:rPr lang="en-PS" dirty="0"/>
                        <a:t>Sign associated with malnutrition</a:t>
                      </a:r>
                    </a:p>
                  </a:txBody>
                  <a:tcPr/>
                </a:tc>
                <a:extLst>
                  <a:ext uri="{0D108BD9-81ED-4DB2-BD59-A6C34878D82A}">
                    <a16:rowId xmlns:a16="http://schemas.microsoft.com/office/drawing/2014/main" val="3550712742"/>
                  </a:ext>
                </a:extLst>
              </a:tr>
              <a:tr h="1204548">
                <a:tc>
                  <a:txBody>
                    <a:bodyPr/>
                    <a:lstStyle/>
                    <a:p>
                      <a:r>
                        <a:rPr lang="en-PS" dirty="0"/>
                        <a:t>Hair</a:t>
                      </a:r>
                    </a:p>
                  </a:txBody>
                  <a:tcPr/>
                </a:tc>
                <a:tc>
                  <a:txBody>
                    <a:bodyPr/>
                    <a:lstStyle/>
                    <a:p>
                      <a:r>
                        <a:rPr lang="en-US" sz="1800" kern="1200" dirty="0">
                          <a:solidFill>
                            <a:schemeClr val="dk1"/>
                          </a:solidFill>
                          <a:effectLst/>
                          <a:latin typeface="+mn-lt"/>
                          <a:ea typeface="+mn-ea"/>
                          <a:cs typeface="+mn-cs"/>
                        </a:rPr>
                        <a:t>Lack of natural shine; dry; fine and sparse; straight; color changes (flag sign); can be easily </a:t>
                      </a:r>
                      <a:endParaRPr lang="en-US" dirty="0"/>
                    </a:p>
                    <a:p>
                      <a:r>
                        <a:rPr lang="en-US" sz="1800" kern="1200" dirty="0">
                          <a:solidFill>
                            <a:schemeClr val="dk1"/>
                          </a:solidFill>
                          <a:effectLst/>
                          <a:latin typeface="+mn-lt"/>
                          <a:ea typeface="+mn-ea"/>
                          <a:cs typeface="+mn-cs"/>
                        </a:rPr>
                        <a:t>plucked </a:t>
                      </a:r>
                      <a:endParaRPr lang="en-US" dirty="0"/>
                    </a:p>
                  </a:txBody>
                  <a:tcPr/>
                </a:tc>
                <a:extLst>
                  <a:ext uri="{0D108BD9-81ED-4DB2-BD59-A6C34878D82A}">
                    <a16:rowId xmlns:a16="http://schemas.microsoft.com/office/drawing/2014/main" val="3344464982"/>
                  </a:ext>
                </a:extLst>
              </a:tr>
              <a:tr h="551667">
                <a:tc>
                  <a:txBody>
                    <a:bodyPr/>
                    <a:lstStyle/>
                    <a:p>
                      <a:r>
                        <a:rPr lang="en-PS" dirty="0"/>
                        <a:t>Nails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Nails are spoon-shape (koilonychia); brittle, ridged nails </a:t>
                      </a:r>
                      <a:endParaRPr lang="en-US" dirty="0"/>
                    </a:p>
                  </a:txBody>
                  <a:tcPr/>
                </a:tc>
                <a:extLst>
                  <a:ext uri="{0D108BD9-81ED-4DB2-BD59-A6C34878D82A}">
                    <a16:rowId xmlns:a16="http://schemas.microsoft.com/office/drawing/2014/main" val="3532694811"/>
                  </a:ext>
                </a:extLst>
              </a:tr>
              <a:tr h="843184">
                <a:tc>
                  <a:txBody>
                    <a:bodyPr/>
                    <a:lstStyle/>
                    <a:p>
                      <a:r>
                        <a:rPr lang="en-PS" dirty="0"/>
                        <a:t>Face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S" dirty="0"/>
                        <a:t>Skin color loss (depogmentation),</a:t>
                      </a:r>
                      <a:r>
                        <a:rPr lang="en-US" sz="1800" kern="1200" dirty="0">
                          <a:solidFill>
                            <a:schemeClr val="dk1"/>
                          </a:solidFill>
                          <a:effectLst/>
                          <a:latin typeface="+mn-lt"/>
                          <a:ea typeface="+mn-ea"/>
                          <a:cs typeface="+mn-cs"/>
                        </a:rPr>
                        <a:t> skin dark over cheeks and under eyes; lumpiness or flakiness of skin of nose and mouth; swollen face; enlarged parotid glands</a:t>
                      </a:r>
                      <a:endParaRPr lang="en-PS" dirty="0"/>
                    </a:p>
                  </a:txBody>
                  <a:tcPr/>
                </a:tc>
                <a:extLst>
                  <a:ext uri="{0D108BD9-81ED-4DB2-BD59-A6C34878D82A}">
                    <a16:rowId xmlns:a16="http://schemas.microsoft.com/office/drawing/2014/main" val="1571096304"/>
                  </a:ext>
                </a:extLst>
              </a:tr>
              <a:tr h="1204548">
                <a:tc>
                  <a:txBody>
                    <a:bodyPr/>
                    <a:lstStyle/>
                    <a:p>
                      <a:r>
                        <a:rPr lang="en-PS" dirty="0"/>
                        <a:t>Eyes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Eye membranes are pale; </a:t>
                      </a:r>
                      <a:r>
                        <a:rPr lang="en-US" sz="1800" kern="1200" dirty="0" err="1">
                          <a:solidFill>
                            <a:schemeClr val="dk1"/>
                          </a:solidFill>
                          <a:effectLst/>
                          <a:latin typeface="+mn-lt"/>
                          <a:ea typeface="+mn-ea"/>
                          <a:cs typeface="+mn-cs"/>
                        </a:rPr>
                        <a:t>Bitot’s</a:t>
                      </a:r>
                      <a:r>
                        <a:rPr lang="en-US" sz="1800" kern="1200" dirty="0">
                          <a:solidFill>
                            <a:schemeClr val="dk1"/>
                          </a:solidFill>
                          <a:effectLst/>
                          <a:latin typeface="+mn-lt"/>
                          <a:ea typeface="+mn-ea"/>
                          <a:cs typeface="+mn-cs"/>
                        </a:rPr>
                        <a:t> spots; dryness of eye membranes; cornea has dull appearance ; </a:t>
                      </a:r>
                      <a:r>
                        <a:rPr lang="en-US" sz="1800" kern="1200" dirty="0" err="1">
                          <a:solidFill>
                            <a:schemeClr val="dk1"/>
                          </a:solidFill>
                          <a:effectLst/>
                          <a:latin typeface="+mn-lt"/>
                          <a:ea typeface="+mn-ea"/>
                          <a:cs typeface="+mn-cs"/>
                        </a:rPr>
                        <a:t>comea</a:t>
                      </a:r>
                      <a:r>
                        <a:rPr lang="en-US" sz="1800" kern="1200" dirty="0">
                          <a:solidFill>
                            <a:schemeClr val="dk1"/>
                          </a:solidFill>
                          <a:effectLst/>
                          <a:latin typeface="+mn-lt"/>
                          <a:ea typeface="+mn-ea"/>
                          <a:cs typeface="+mn-cs"/>
                        </a:rPr>
                        <a:t> is soft (keratomalacia); scar on cornea; ring of fine blood vessels around corner</a:t>
                      </a:r>
                      <a:endParaRPr lang="en-PS" dirty="0"/>
                    </a:p>
                  </a:txBody>
                  <a:tcPr/>
                </a:tc>
                <a:extLst>
                  <a:ext uri="{0D108BD9-81ED-4DB2-BD59-A6C34878D82A}">
                    <a16:rowId xmlns:a16="http://schemas.microsoft.com/office/drawing/2014/main" val="1467094603"/>
                  </a:ext>
                </a:extLst>
              </a:tr>
              <a:tr h="551667">
                <a:tc>
                  <a:txBody>
                    <a:bodyPr/>
                    <a:lstStyle/>
                    <a:p>
                      <a:r>
                        <a:rPr lang="en-PS" dirty="0"/>
                        <a:t>Lips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Redness and swelling of mouth or lips (cheilosis); especially at corners of mouth</a:t>
                      </a:r>
                      <a:endParaRPr lang="en-US" dirty="0"/>
                    </a:p>
                  </a:txBody>
                  <a:tcPr/>
                </a:tc>
                <a:extLst>
                  <a:ext uri="{0D108BD9-81ED-4DB2-BD59-A6C34878D82A}">
                    <a16:rowId xmlns:a16="http://schemas.microsoft.com/office/drawing/2014/main" val="4184932808"/>
                  </a:ext>
                </a:extLst>
              </a:tr>
            </a:tbl>
          </a:graphicData>
        </a:graphic>
      </p:graphicFrame>
    </p:spTree>
    <p:extLst>
      <p:ext uri="{BB962C8B-B14F-4D97-AF65-F5344CB8AC3E}">
        <p14:creationId xmlns:p14="http://schemas.microsoft.com/office/powerpoint/2010/main" val="195261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C685-20EC-B944-BD7D-220ED767573E}"/>
              </a:ext>
            </a:extLst>
          </p:cNvPr>
          <p:cNvSpPr>
            <a:spLocks noGrp="1"/>
          </p:cNvSpPr>
          <p:nvPr>
            <p:ph type="title"/>
          </p:nvPr>
        </p:nvSpPr>
        <p:spPr/>
        <p:txBody>
          <a:bodyPr/>
          <a:lstStyle/>
          <a:p>
            <a:endParaRPr lang="en-PS"/>
          </a:p>
        </p:txBody>
      </p:sp>
      <p:sp>
        <p:nvSpPr>
          <p:cNvPr id="3" name="Content Placeholder 2">
            <a:extLst>
              <a:ext uri="{FF2B5EF4-FFF2-40B4-BE49-F238E27FC236}">
                <a16:creationId xmlns:a16="http://schemas.microsoft.com/office/drawing/2014/main" id="{59773B29-BBD9-1D40-A43E-708158AFE16D}"/>
              </a:ext>
            </a:extLst>
          </p:cNvPr>
          <p:cNvSpPr>
            <a:spLocks noGrp="1"/>
          </p:cNvSpPr>
          <p:nvPr>
            <p:ph sz="quarter" idx="13"/>
          </p:nvPr>
        </p:nvSpPr>
        <p:spPr/>
        <p:txBody>
          <a:bodyPr/>
          <a:lstStyle/>
          <a:p>
            <a:endParaRPr lang="en-PS"/>
          </a:p>
        </p:txBody>
      </p:sp>
      <p:graphicFrame>
        <p:nvGraphicFramePr>
          <p:cNvPr id="4" name="Table 4">
            <a:extLst>
              <a:ext uri="{FF2B5EF4-FFF2-40B4-BE49-F238E27FC236}">
                <a16:creationId xmlns:a16="http://schemas.microsoft.com/office/drawing/2014/main" id="{3BC44711-E5A6-8D44-BB39-85F1198576CE}"/>
              </a:ext>
            </a:extLst>
          </p:cNvPr>
          <p:cNvGraphicFramePr>
            <a:graphicFrameLocks/>
          </p:cNvGraphicFramePr>
          <p:nvPr>
            <p:extLst>
              <p:ext uri="{D42A27DB-BD31-4B8C-83A1-F6EECF244321}">
                <p14:modId xmlns:p14="http://schemas.microsoft.com/office/powerpoint/2010/main" val="4036086719"/>
              </p:ext>
            </p:extLst>
          </p:nvPr>
        </p:nvGraphicFramePr>
        <p:xfrm>
          <a:off x="152400" y="118110"/>
          <a:ext cx="8915400" cy="4907280"/>
        </p:xfrm>
        <a:graphic>
          <a:graphicData uri="http://schemas.openxmlformats.org/drawingml/2006/table">
            <a:tbl>
              <a:tblPr firstRow="1" bandRow="1">
                <a:tableStyleId>{5C22544A-7EE6-4342-B048-85BDC9FD1C3A}</a:tableStyleId>
              </a:tblPr>
              <a:tblGrid>
                <a:gridCol w="1328277">
                  <a:extLst>
                    <a:ext uri="{9D8B030D-6E8A-4147-A177-3AD203B41FA5}">
                      <a16:colId xmlns:a16="http://schemas.microsoft.com/office/drawing/2014/main" val="2143579497"/>
                    </a:ext>
                  </a:extLst>
                </a:gridCol>
                <a:gridCol w="7587123">
                  <a:extLst>
                    <a:ext uri="{9D8B030D-6E8A-4147-A177-3AD203B41FA5}">
                      <a16:colId xmlns:a16="http://schemas.microsoft.com/office/drawing/2014/main" val="1472645531"/>
                    </a:ext>
                  </a:extLst>
                </a:gridCol>
              </a:tblGrid>
              <a:tr h="660360">
                <a:tc>
                  <a:txBody>
                    <a:bodyPr/>
                    <a:lstStyle/>
                    <a:p>
                      <a:r>
                        <a:rPr lang="en-PS" dirty="0"/>
                        <a:t>Body area</a:t>
                      </a:r>
                    </a:p>
                  </a:txBody>
                  <a:tcPr/>
                </a:tc>
                <a:tc>
                  <a:txBody>
                    <a:bodyPr/>
                    <a:lstStyle/>
                    <a:p>
                      <a:r>
                        <a:rPr lang="en-PS" dirty="0"/>
                        <a:t>Sign associated with malnutrition</a:t>
                      </a:r>
                    </a:p>
                  </a:txBody>
                  <a:tcPr/>
                </a:tc>
                <a:extLst>
                  <a:ext uri="{0D108BD9-81ED-4DB2-BD59-A6C34878D82A}">
                    <a16:rowId xmlns:a16="http://schemas.microsoft.com/office/drawing/2014/main" val="3550712742"/>
                  </a:ext>
                </a:extLst>
              </a:tr>
              <a:tr h="817297">
                <a:tc>
                  <a:txBody>
                    <a:bodyPr/>
                    <a:lstStyle/>
                    <a:p>
                      <a:r>
                        <a:rPr lang="en-PS" dirty="0"/>
                        <a:t>Tongue</a:t>
                      </a:r>
                    </a:p>
                  </a:txBody>
                  <a:tcPr/>
                </a:tc>
                <a:tc>
                  <a:txBody>
                    <a:bodyPr/>
                    <a:lstStyle/>
                    <a:p>
                      <a:r>
                        <a:rPr lang="en-US" sz="1800" kern="1200" dirty="0">
                          <a:solidFill>
                            <a:schemeClr val="dk1"/>
                          </a:solidFill>
                          <a:effectLst/>
                          <a:latin typeface="+mn-lt"/>
                          <a:ea typeface="+mn-ea"/>
                          <a:cs typeface="+mn-cs"/>
                        </a:rPr>
                        <a:t>Swelling; purplish color of tongue; smooth tongue; swollen sores; hyperemic and hyper-trophic papillae; and atrophic papillae </a:t>
                      </a:r>
                      <a:endParaRPr lang="en-US" dirty="0"/>
                    </a:p>
                  </a:txBody>
                  <a:tcPr/>
                </a:tc>
                <a:extLst>
                  <a:ext uri="{0D108BD9-81ED-4DB2-BD59-A6C34878D82A}">
                    <a16:rowId xmlns:a16="http://schemas.microsoft.com/office/drawing/2014/main" val="3344464982"/>
                  </a:ext>
                </a:extLst>
              </a:tr>
              <a:tr h="660360">
                <a:tc>
                  <a:txBody>
                    <a:bodyPr/>
                    <a:lstStyle/>
                    <a:p>
                      <a:r>
                        <a:rPr lang="en-PS" dirty="0"/>
                        <a:t>Teeth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Missing, abnormal, grey or black spots , cavities</a:t>
                      </a:r>
                      <a:endParaRPr lang="en-US" dirty="0"/>
                    </a:p>
                  </a:txBody>
                  <a:tcPr/>
                </a:tc>
                <a:extLst>
                  <a:ext uri="{0D108BD9-81ED-4DB2-BD59-A6C34878D82A}">
                    <a16:rowId xmlns:a16="http://schemas.microsoft.com/office/drawing/2014/main" val="3532694811"/>
                  </a:ext>
                </a:extLst>
              </a:tr>
              <a:tr h="525414">
                <a:tc>
                  <a:txBody>
                    <a:bodyPr/>
                    <a:lstStyle/>
                    <a:p>
                      <a:r>
                        <a:rPr lang="en-PS" dirty="0"/>
                        <a:t>Gums</a:t>
                      </a:r>
                    </a:p>
                  </a:txBody>
                  <a:tcPr/>
                </a:tc>
                <a:tc>
                  <a:txBody>
                    <a:bodyPr/>
                    <a:lstStyle/>
                    <a:p>
                      <a:r>
                        <a:rPr lang="en-US" sz="1800" kern="1200" dirty="0">
                          <a:solidFill>
                            <a:schemeClr val="dk1"/>
                          </a:solidFill>
                          <a:effectLst/>
                          <a:latin typeface="+mn-lt"/>
                          <a:ea typeface="+mn-ea"/>
                          <a:cs typeface="+mn-cs"/>
                        </a:rPr>
                        <a:t>"Spongy” and bleed easily; recession of gums </a:t>
                      </a:r>
                      <a:endParaRPr lang="en-US" dirty="0"/>
                    </a:p>
                  </a:txBody>
                  <a:tcPr/>
                </a:tc>
                <a:extLst>
                  <a:ext uri="{0D108BD9-81ED-4DB2-BD59-A6C34878D82A}">
                    <a16:rowId xmlns:a16="http://schemas.microsoft.com/office/drawing/2014/main" val="1571096304"/>
                  </a:ext>
                </a:extLst>
              </a:tr>
              <a:tr h="820920">
                <a:tc>
                  <a:txBody>
                    <a:bodyPr/>
                    <a:lstStyle/>
                    <a:p>
                      <a:r>
                        <a:rPr lang="en-PS" dirty="0"/>
                        <a:t>Thyroid</a:t>
                      </a:r>
                    </a:p>
                  </a:txBody>
                  <a:tcPr/>
                </a:tc>
                <a:tc>
                  <a:txBody>
                    <a:bodyPr/>
                    <a:lstStyle/>
                    <a:p>
                      <a:r>
                        <a:rPr lang="en-US" sz="1800" kern="1200" dirty="0">
                          <a:solidFill>
                            <a:schemeClr val="dk1"/>
                          </a:solidFill>
                          <a:effectLst/>
                          <a:latin typeface="+mn-lt"/>
                          <a:ea typeface="+mn-ea"/>
                          <a:cs typeface="+mn-cs"/>
                        </a:rPr>
                        <a:t>Thyroid enlargement (front of neck); parotid enlargement (cheeks become swollen) </a:t>
                      </a:r>
                      <a:endParaRPr lang="en-US" dirty="0"/>
                    </a:p>
                  </a:txBody>
                  <a:tcPr/>
                </a:tc>
                <a:extLst>
                  <a:ext uri="{0D108BD9-81ED-4DB2-BD59-A6C34878D82A}">
                    <a16:rowId xmlns:a16="http://schemas.microsoft.com/office/drawing/2014/main" val="1467094603"/>
                  </a:ext>
                </a:extLst>
              </a:tr>
              <a:tr h="1422929">
                <a:tc>
                  <a:txBody>
                    <a:bodyPr/>
                    <a:lstStyle/>
                    <a:p>
                      <a:r>
                        <a:rPr lang="en-PS" dirty="0"/>
                        <a:t>Skin</a:t>
                      </a:r>
                    </a:p>
                  </a:txBody>
                  <a:tcPr/>
                </a:tc>
                <a:tc>
                  <a:txBody>
                    <a:bodyPr/>
                    <a:lstStyle/>
                    <a:p>
                      <a:r>
                        <a:rPr lang="en-US" sz="1800" kern="1200" dirty="0">
                          <a:solidFill>
                            <a:schemeClr val="dk1"/>
                          </a:solidFill>
                          <a:effectLst/>
                          <a:latin typeface="+mn-lt"/>
                          <a:ea typeface="+mn-ea"/>
                          <a:cs typeface="+mn-cs"/>
                        </a:rPr>
                        <a:t>Dryness of skin(xerosis);sand paper feel of skin(</a:t>
                      </a:r>
                      <a:r>
                        <a:rPr lang="en-US" sz="1800" kern="1200" dirty="0" err="1">
                          <a:solidFill>
                            <a:schemeClr val="dk1"/>
                          </a:solidFill>
                          <a:effectLst/>
                          <a:latin typeface="+mn-lt"/>
                          <a:ea typeface="+mn-ea"/>
                          <a:cs typeface="+mn-cs"/>
                        </a:rPr>
                        <a:t>folicular</a:t>
                      </a:r>
                      <a:r>
                        <a:rPr lang="en-US" sz="1800" kern="1200" dirty="0">
                          <a:solidFill>
                            <a:schemeClr val="dk1"/>
                          </a:solidFill>
                          <a:effectLst/>
                          <a:latin typeface="+mn-lt"/>
                          <a:ea typeface="+mn-ea"/>
                          <a:cs typeface="+mn-cs"/>
                        </a:rPr>
                        <a:t> hyperkeratosis); flakiness of skin; skin swollen and dark; red swollen pigmentation of exposed areas excessive lightness or darkness of skin(dyspigmentation);black and blue marks due to skin bleeding; lack of fat under skin </a:t>
                      </a:r>
                      <a:endParaRPr lang="en-US" dirty="0"/>
                    </a:p>
                  </a:txBody>
                  <a:tcPr/>
                </a:tc>
                <a:extLst>
                  <a:ext uri="{0D108BD9-81ED-4DB2-BD59-A6C34878D82A}">
                    <a16:rowId xmlns:a16="http://schemas.microsoft.com/office/drawing/2014/main" val="4184932808"/>
                  </a:ext>
                </a:extLst>
              </a:tr>
            </a:tbl>
          </a:graphicData>
        </a:graphic>
      </p:graphicFrame>
    </p:spTree>
    <p:extLst>
      <p:ext uri="{BB962C8B-B14F-4D97-AF65-F5344CB8AC3E}">
        <p14:creationId xmlns:p14="http://schemas.microsoft.com/office/powerpoint/2010/main" val="397535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976B-3CAF-1245-9A15-5521879AC2F1}"/>
              </a:ext>
            </a:extLst>
          </p:cNvPr>
          <p:cNvSpPr>
            <a:spLocks noGrp="1"/>
          </p:cNvSpPr>
          <p:nvPr>
            <p:ph type="title"/>
          </p:nvPr>
        </p:nvSpPr>
        <p:spPr/>
        <p:txBody>
          <a:bodyPr/>
          <a:lstStyle/>
          <a:p>
            <a:endParaRPr lang="en-PS"/>
          </a:p>
        </p:txBody>
      </p:sp>
      <p:sp>
        <p:nvSpPr>
          <p:cNvPr id="3" name="Content Placeholder 2">
            <a:extLst>
              <a:ext uri="{FF2B5EF4-FFF2-40B4-BE49-F238E27FC236}">
                <a16:creationId xmlns:a16="http://schemas.microsoft.com/office/drawing/2014/main" id="{9DE754AF-ACC4-6641-8EB0-74E24311FADE}"/>
              </a:ext>
            </a:extLst>
          </p:cNvPr>
          <p:cNvSpPr>
            <a:spLocks noGrp="1"/>
          </p:cNvSpPr>
          <p:nvPr>
            <p:ph sz="quarter" idx="13"/>
          </p:nvPr>
        </p:nvSpPr>
        <p:spPr/>
        <p:txBody>
          <a:bodyPr/>
          <a:lstStyle/>
          <a:p>
            <a:endParaRPr lang="en-PS"/>
          </a:p>
        </p:txBody>
      </p:sp>
      <p:graphicFrame>
        <p:nvGraphicFramePr>
          <p:cNvPr id="5" name="Table 4">
            <a:extLst>
              <a:ext uri="{FF2B5EF4-FFF2-40B4-BE49-F238E27FC236}">
                <a16:creationId xmlns:a16="http://schemas.microsoft.com/office/drawing/2014/main" id="{A8032B29-7FCC-3044-A274-090A72FB668D}"/>
              </a:ext>
            </a:extLst>
          </p:cNvPr>
          <p:cNvGraphicFramePr>
            <a:graphicFrameLocks/>
          </p:cNvGraphicFramePr>
          <p:nvPr>
            <p:extLst>
              <p:ext uri="{D42A27DB-BD31-4B8C-83A1-F6EECF244321}">
                <p14:modId xmlns:p14="http://schemas.microsoft.com/office/powerpoint/2010/main" val="846949263"/>
              </p:ext>
            </p:extLst>
          </p:nvPr>
        </p:nvGraphicFramePr>
        <p:xfrm>
          <a:off x="152400" y="118110"/>
          <a:ext cx="8915400" cy="488688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143579497"/>
                    </a:ext>
                  </a:extLst>
                </a:gridCol>
                <a:gridCol w="6934200">
                  <a:extLst>
                    <a:ext uri="{9D8B030D-6E8A-4147-A177-3AD203B41FA5}">
                      <a16:colId xmlns:a16="http://schemas.microsoft.com/office/drawing/2014/main" val="1472645531"/>
                    </a:ext>
                  </a:extLst>
                </a:gridCol>
              </a:tblGrid>
              <a:tr h="660360">
                <a:tc>
                  <a:txBody>
                    <a:bodyPr/>
                    <a:lstStyle/>
                    <a:p>
                      <a:r>
                        <a:rPr lang="en-PS" dirty="0"/>
                        <a:t>Body area</a:t>
                      </a:r>
                    </a:p>
                  </a:txBody>
                  <a:tcPr/>
                </a:tc>
                <a:tc>
                  <a:txBody>
                    <a:bodyPr/>
                    <a:lstStyle/>
                    <a:p>
                      <a:r>
                        <a:rPr lang="en-PS" dirty="0"/>
                        <a:t>Sign associated with malnutrition</a:t>
                      </a:r>
                    </a:p>
                  </a:txBody>
                  <a:tcPr/>
                </a:tc>
                <a:extLst>
                  <a:ext uri="{0D108BD9-81ED-4DB2-BD59-A6C34878D82A}">
                    <a16:rowId xmlns:a16="http://schemas.microsoft.com/office/drawing/2014/main" val="3550712742"/>
                  </a:ext>
                </a:extLst>
              </a:tr>
              <a:tr h="817297">
                <a:tc>
                  <a:txBody>
                    <a:bodyPr/>
                    <a:lstStyle/>
                    <a:p>
                      <a:r>
                        <a:rPr lang="en-PS" dirty="0"/>
                        <a:t>T</a:t>
                      </a:r>
                      <a:r>
                        <a:rPr lang="en-US" dirty="0"/>
                        <a:t>m</a:t>
                      </a:r>
                      <a:r>
                        <a:rPr lang="en-PS" dirty="0"/>
                        <a:t>uscolar and skeletal system</a:t>
                      </a:r>
                    </a:p>
                  </a:txBody>
                  <a:tcPr/>
                </a:tc>
                <a:tc>
                  <a:txBody>
                    <a:bodyPr/>
                    <a:lstStyle/>
                    <a:p>
                      <a:r>
                        <a:rPr lang="en-US" sz="1800" kern="1200" dirty="0">
                          <a:solidFill>
                            <a:schemeClr val="dk1"/>
                          </a:solidFill>
                          <a:effectLst/>
                          <a:latin typeface="+mn-lt"/>
                          <a:ea typeface="+mn-ea"/>
                          <a:cs typeface="+mn-cs"/>
                        </a:rPr>
                        <a:t>Muscles have "wasted" appearance; baby's skull bones are thin and soft ; round swelling of front and side of head (frontal and parietal bossing); swelling of ends of bones; small bumps on both sides of chest wall (on ribs)-beading of ribs; baby's soft spot on head does not harden at proper time knock-knees or bow-legs; bleeding into muscle (Musculo-skeletal hemorrhages); person cannot get up or walk properly </a:t>
                      </a:r>
                      <a:endParaRPr lang="en-US" dirty="0"/>
                    </a:p>
                  </a:txBody>
                  <a:tcPr/>
                </a:tc>
                <a:extLst>
                  <a:ext uri="{0D108BD9-81ED-4DB2-BD59-A6C34878D82A}">
                    <a16:rowId xmlns:a16="http://schemas.microsoft.com/office/drawing/2014/main" val="3344464982"/>
                  </a:ext>
                </a:extLst>
              </a:tr>
              <a:tr h="660360">
                <a:tc>
                  <a:txBody>
                    <a:bodyPr/>
                    <a:lstStyle/>
                    <a:p>
                      <a:r>
                        <a:rPr lang="en-US" sz="1800" kern="1200" dirty="0">
                          <a:solidFill>
                            <a:schemeClr val="dk1"/>
                          </a:solidFill>
                          <a:effectLst/>
                          <a:latin typeface="+mn-lt"/>
                          <a:ea typeface="+mn-ea"/>
                          <a:cs typeface="+mn-cs"/>
                        </a:rPr>
                        <a:t>Cardiovascular system</a:t>
                      </a:r>
                      <a:endParaRPr lang="en-US" dirty="0"/>
                    </a:p>
                  </a:txBody>
                  <a:tcPr/>
                </a:tc>
                <a:tc>
                  <a:txBody>
                    <a:bodyPr/>
                    <a:lstStyle/>
                    <a:p>
                      <a:r>
                        <a:rPr lang="en-US" sz="1800" kern="1200" dirty="0">
                          <a:solidFill>
                            <a:schemeClr val="dk1"/>
                          </a:solidFill>
                          <a:effectLst/>
                          <a:latin typeface="+mn-lt"/>
                          <a:ea typeface="+mn-ea"/>
                          <a:cs typeface="+mn-cs"/>
                        </a:rPr>
                        <a:t>Rapid heart rate (above 100 tachycardia); enlarged heart; abnormal rhythm; elevated blood pressure</a:t>
                      </a:r>
                      <a:endParaRPr lang="en-US" dirty="0"/>
                    </a:p>
                  </a:txBody>
                  <a:tcPr/>
                </a:tc>
                <a:extLst>
                  <a:ext uri="{0D108BD9-81ED-4DB2-BD59-A6C34878D82A}">
                    <a16:rowId xmlns:a16="http://schemas.microsoft.com/office/drawing/2014/main" val="3532694811"/>
                  </a:ext>
                </a:extLst>
              </a:tr>
              <a:tr h="525414">
                <a:tc>
                  <a:txBody>
                    <a:bodyPr/>
                    <a:lstStyle/>
                    <a:p>
                      <a:r>
                        <a:rPr lang="en-PS" dirty="0"/>
                        <a:t>G.I system</a:t>
                      </a:r>
                    </a:p>
                  </a:txBody>
                  <a:tcPr/>
                </a:tc>
                <a:tc>
                  <a:txBody>
                    <a:bodyPr/>
                    <a:lstStyle/>
                    <a:p>
                      <a:r>
                        <a:rPr lang="en-US" sz="1800" kern="1200" dirty="0">
                          <a:solidFill>
                            <a:schemeClr val="dk1"/>
                          </a:solidFill>
                          <a:effectLst/>
                          <a:latin typeface="+mn-lt"/>
                          <a:ea typeface="+mn-ea"/>
                          <a:cs typeface="+mn-cs"/>
                        </a:rPr>
                        <a:t>Liver enlargement; enlargement of spleen (usually indicates other associated diseases) </a:t>
                      </a:r>
                      <a:endParaRPr lang="en-US" dirty="0"/>
                    </a:p>
                  </a:txBody>
                  <a:tcPr/>
                </a:tc>
                <a:extLst>
                  <a:ext uri="{0D108BD9-81ED-4DB2-BD59-A6C34878D82A}">
                    <a16:rowId xmlns:a16="http://schemas.microsoft.com/office/drawing/2014/main" val="1571096304"/>
                  </a:ext>
                </a:extLst>
              </a:tr>
              <a:tr h="820920">
                <a:tc>
                  <a:txBody>
                    <a:bodyPr/>
                    <a:lstStyle/>
                    <a:p>
                      <a:r>
                        <a:rPr lang="en-PS" dirty="0"/>
                        <a:t>Nervous System</a:t>
                      </a:r>
                    </a:p>
                  </a:txBody>
                  <a:tcPr/>
                </a:tc>
                <a:tc>
                  <a:txBody>
                    <a:bodyPr/>
                    <a:lstStyle/>
                    <a:p>
                      <a:r>
                        <a:rPr lang="en-US" sz="1800" kern="1200" dirty="0">
                          <a:solidFill>
                            <a:schemeClr val="dk1"/>
                          </a:solidFill>
                          <a:effectLst/>
                          <a:latin typeface="+mn-lt"/>
                          <a:ea typeface="+mn-ea"/>
                          <a:cs typeface="+mn-cs"/>
                        </a:rPr>
                        <a:t>Mental irritability and </a:t>
                      </a:r>
                      <a:r>
                        <a:rPr lang="en-US" sz="1800" kern="1200" err="1">
                          <a:solidFill>
                            <a:schemeClr val="dk1"/>
                          </a:solidFill>
                          <a:effectLst/>
                          <a:latin typeface="+mn-lt"/>
                          <a:ea typeface="+mn-ea"/>
                          <a:cs typeface="+mn-cs"/>
                        </a:rPr>
                        <a:t>confusion</a:t>
                      </a:r>
                      <a:r>
                        <a:rPr lang="en-US" sz="1800" kern="1200">
                          <a:solidFill>
                            <a:schemeClr val="dk1"/>
                          </a:solidFill>
                          <a:effectLst/>
                          <a:latin typeface="+mn-lt"/>
                          <a:ea typeface="+mn-ea"/>
                          <a:cs typeface="+mn-cs"/>
                        </a:rPr>
                        <a:t>; burning </a:t>
                      </a:r>
                      <a:r>
                        <a:rPr lang="en-US" sz="1800" kern="1200" dirty="0">
                          <a:solidFill>
                            <a:schemeClr val="dk1"/>
                          </a:solidFill>
                          <a:effectLst/>
                          <a:latin typeface="+mn-lt"/>
                          <a:ea typeface="+mn-ea"/>
                          <a:cs typeface="+mn-cs"/>
                        </a:rPr>
                        <a:t>and tingling of hands and feet; loss of position and vibratory sense; weakness and tenderness of muscles (may result In inability to walk); decrease and loss of ankle and knee reflexes </a:t>
                      </a:r>
                      <a:endParaRPr lang="en-US" dirty="0"/>
                    </a:p>
                  </a:txBody>
                  <a:tcPr/>
                </a:tc>
                <a:extLst>
                  <a:ext uri="{0D108BD9-81ED-4DB2-BD59-A6C34878D82A}">
                    <a16:rowId xmlns:a16="http://schemas.microsoft.com/office/drawing/2014/main" val="1467094603"/>
                  </a:ext>
                </a:extLst>
              </a:tr>
            </a:tbl>
          </a:graphicData>
        </a:graphic>
      </p:graphicFrame>
    </p:spTree>
    <p:extLst>
      <p:ext uri="{BB962C8B-B14F-4D97-AF65-F5344CB8AC3E}">
        <p14:creationId xmlns:p14="http://schemas.microsoft.com/office/powerpoint/2010/main" val="349527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111F84-4E82-5F42-A0A5-69EDCA172C9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97914" y="1352550"/>
            <a:ext cx="4376772" cy="3276600"/>
          </a:xfrm>
        </p:spPr>
      </p:pic>
    </p:spTree>
    <p:extLst>
      <p:ext uri="{BB962C8B-B14F-4D97-AF65-F5344CB8AC3E}">
        <p14:creationId xmlns:p14="http://schemas.microsoft.com/office/powerpoint/2010/main" val="73085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7DAB-7B14-7149-9B2D-913BCB42DAEC}"/>
              </a:ext>
            </a:extLst>
          </p:cNvPr>
          <p:cNvSpPr>
            <a:spLocks noGrp="1"/>
          </p:cNvSpPr>
          <p:nvPr>
            <p:ph type="title"/>
          </p:nvPr>
        </p:nvSpPr>
        <p:spPr/>
        <p:txBody>
          <a:bodyPr/>
          <a:lstStyle/>
          <a:p>
            <a:r>
              <a:rPr lang="en-PS" dirty="0"/>
              <a:t>Eyes</a:t>
            </a:r>
          </a:p>
        </p:txBody>
      </p:sp>
      <p:pic>
        <p:nvPicPr>
          <p:cNvPr id="5" name="Content Placeholder 4">
            <a:extLst>
              <a:ext uri="{FF2B5EF4-FFF2-40B4-BE49-F238E27FC236}">
                <a16:creationId xmlns:a16="http://schemas.microsoft.com/office/drawing/2014/main" id="{8A0D6405-BF8C-9049-88B8-162C1E4B837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1787" y="1428750"/>
            <a:ext cx="3261317" cy="3276600"/>
          </a:xfrm>
        </p:spPr>
      </p:pic>
      <p:pic>
        <p:nvPicPr>
          <p:cNvPr id="7" name="Picture 6">
            <a:extLst>
              <a:ext uri="{FF2B5EF4-FFF2-40B4-BE49-F238E27FC236}">
                <a16:creationId xmlns:a16="http://schemas.microsoft.com/office/drawing/2014/main" id="{0CCED1F5-073B-F442-B584-EB3AC4D72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1625600"/>
            <a:ext cx="3898900" cy="2882900"/>
          </a:xfrm>
          <a:prstGeom prst="rect">
            <a:avLst/>
          </a:prstGeom>
        </p:spPr>
      </p:pic>
    </p:spTree>
    <p:extLst>
      <p:ext uri="{BB962C8B-B14F-4D97-AF65-F5344CB8AC3E}">
        <p14:creationId xmlns:p14="http://schemas.microsoft.com/office/powerpoint/2010/main" val="176812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5F11-7C8C-104C-92A5-5711096D9CDA}"/>
              </a:ext>
            </a:extLst>
          </p:cNvPr>
          <p:cNvSpPr>
            <a:spLocks noGrp="1"/>
          </p:cNvSpPr>
          <p:nvPr>
            <p:ph type="title"/>
          </p:nvPr>
        </p:nvSpPr>
        <p:spPr/>
        <p:txBody>
          <a:bodyPr/>
          <a:lstStyle/>
          <a:p>
            <a:r>
              <a:rPr lang="en-PS" dirty="0"/>
              <a:t>Skin</a:t>
            </a:r>
          </a:p>
        </p:txBody>
      </p:sp>
      <p:pic>
        <p:nvPicPr>
          <p:cNvPr id="5" name="Content Placeholder 4">
            <a:extLst>
              <a:ext uri="{FF2B5EF4-FFF2-40B4-BE49-F238E27FC236}">
                <a16:creationId xmlns:a16="http://schemas.microsoft.com/office/drawing/2014/main" id="{A491DB58-28BC-3242-8056-5F790C6792C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1352550"/>
            <a:ext cx="4803140" cy="3274868"/>
          </a:xfrm>
        </p:spPr>
      </p:pic>
      <p:sp>
        <p:nvSpPr>
          <p:cNvPr id="6" name="TextBox 5">
            <a:extLst>
              <a:ext uri="{FF2B5EF4-FFF2-40B4-BE49-F238E27FC236}">
                <a16:creationId xmlns:a16="http://schemas.microsoft.com/office/drawing/2014/main" id="{542B2DEF-B2AE-E24F-BA91-EBE1C4081480}"/>
              </a:ext>
            </a:extLst>
          </p:cNvPr>
          <p:cNvSpPr txBox="1"/>
          <p:nvPr/>
        </p:nvSpPr>
        <p:spPr>
          <a:xfrm>
            <a:off x="6553200" y="2343150"/>
            <a:ext cx="1752600" cy="923330"/>
          </a:xfrm>
          <a:prstGeom prst="rect">
            <a:avLst/>
          </a:prstGeom>
          <a:noFill/>
        </p:spPr>
        <p:txBody>
          <a:bodyPr wrap="square" rtlCol="0">
            <a:spAutoFit/>
          </a:bodyPr>
          <a:lstStyle/>
          <a:p>
            <a:r>
              <a:rPr lang="en-US" dirty="0"/>
              <a:t>follicular hyperkeratosis </a:t>
            </a:r>
          </a:p>
        </p:txBody>
      </p:sp>
    </p:spTree>
    <p:extLst>
      <p:ext uri="{BB962C8B-B14F-4D97-AF65-F5344CB8AC3E}">
        <p14:creationId xmlns:p14="http://schemas.microsoft.com/office/powerpoint/2010/main" val="281156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94E2-2570-F14B-9CD0-18ED89392994}"/>
              </a:ext>
            </a:extLst>
          </p:cNvPr>
          <p:cNvSpPr>
            <a:spLocks noGrp="1"/>
          </p:cNvSpPr>
          <p:nvPr>
            <p:ph type="title"/>
          </p:nvPr>
        </p:nvSpPr>
        <p:spPr/>
        <p:txBody>
          <a:bodyPr/>
          <a:lstStyle/>
          <a:p>
            <a:r>
              <a:rPr lang="en-PS" dirty="0"/>
              <a:t>Lips and tongue</a:t>
            </a:r>
          </a:p>
        </p:txBody>
      </p:sp>
      <p:pic>
        <p:nvPicPr>
          <p:cNvPr id="5" name="Content Placeholder 4">
            <a:extLst>
              <a:ext uri="{FF2B5EF4-FFF2-40B4-BE49-F238E27FC236}">
                <a16:creationId xmlns:a16="http://schemas.microsoft.com/office/drawing/2014/main" id="{F082C1DB-D000-8E44-823F-0BAC8410891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26434" y="1352550"/>
            <a:ext cx="4919732" cy="3276600"/>
          </a:xfrm>
        </p:spPr>
      </p:pic>
    </p:spTree>
    <p:extLst>
      <p:ext uri="{BB962C8B-B14F-4D97-AF65-F5344CB8AC3E}">
        <p14:creationId xmlns:p14="http://schemas.microsoft.com/office/powerpoint/2010/main" val="124198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428750"/>
            <a:ext cx="7924800" cy="1754326"/>
          </a:xfrm>
          <a:prstGeom prst="rect">
            <a:avLst/>
          </a:prstGeom>
          <a:noFill/>
        </p:spPr>
        <p:txBody>
          <a:bodyPr wrap="square" rtlCol="0">
            <a:spAutoFit/>
          </a:bodyPr>
          <a:lstStyle/>
          <a:p>
            <a:r>
              <a:rPr lang="en-US" sz="5400" dirty="0"/>
              <a:t>You are what you eat, so, do you know who you are?</a:t>
            </a:r>
          </a:p>
        </p:txBody>
      </p:sp>
    </p:spTree>
    <p:extLst>
      <p:ext uri="{BB962C8B-B14F-4D97-AF65-F5344CB8AC3E}">
        <p14:creationId xmlns:p14="http://schemas.microsoft.com/office/powerpoint/2010/main" val="120753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27B9C9-C3A3-2E48-B9D1-3B847083328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98800" y="1384300"/>
            <a:ext cx="3175000" cy="3213100"/>
          </a:xfrm>
        </p:spPr>
      </p:pic>
    </p:spTree>
    <p:extLst>
      <p:ext uri="{BB962C8B-B14F-4D97-AF65-F5344CB8AC3E}">
        <p14:creationId xmlns:p14="http://schemas.microsoft.com/office/powerpoint/2010/main" val="143588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3F12DC-D3C9-3645-947C-0D92CC92951F}"/>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8576" t="37209" r="57994" b="18605"/>
          <a:stretch/>
        </p:blipFill>
        <p:spPr>
          <a:xfrm>
            <a:off x="2247900" y="1303682"/>
            <a:ext cx="4648200" cy="3839818"/>
          </a:xfrm>
        </p:spPr>
      </p:pic>
    </p:spTree>
    <p:extLst>
      <p:ext uri="{BB962C8B-B14F-4D97-AF65-F5344CB8AC3E}">
        <p14:creationId xmlns:p14="http://schemas.microsoft.com/office/powerpoint/2010/main" val="389279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7189-23CC-0B43-B947-3EE2EBD90149}"/>
              </a:ext>
            </a:extLst>
          </p:cNvPr>
          <p:cNvSpPr>
            <a:spLocks noGrp="1"/>
          </p:cNvSpPr>
          <p:nvPr>
            <p:ph type="title"/>
          </p:nvPr>
        </p:nvSpPr>
        <p:spPr/>
        <p:txBody>
          <a:bodyPr/>
          <a:lstStyle/>
          <a:p>
            <a:r>
              <a:rPr lang="en-PS" dirty="0"/>
              <a:t>Clinical Assessment</a:t>
            </a:r>
          </a:p>
        </p:txBody>
      </p:sp>
      <p:sp>
        <p:nvSpPr>
          <p:cNvPr id="3" name="Content Placeholder 2">
            <a:extLst>
              <a:ext uri="{FF2B5EF4-FFF2-40B4-BE49-F238E27FC236}">
                <a16:creationId xmlns:a16="http://schemas.microsoft.com/office/drawing/2014/main" id="{A4D432B8-F013-AA48-879D-9B532AE580B5}"/>
              </a:ext>
            </a:extLst>
          </p:cNvPr>
          <p:cNvSpPr>
            <a:spLocks noGrp="1"/>
          </p:cNvSpPr>
          <p:nvPr>
            <p:ph sz="quarter" idx="13"/>
          </p:nvPr>
        </p:nvSpPr>
        <p:spPr>
          <a:xfrm>
            <a:off x="152400" y="1352550"/>
            <a:ext cx="8839200" cy="3672840"/>
          </a:xfrm>
        </p:spPr>
        <p:txBody>
          <a:bodyPr>
            <a:normAutofit fontScale="92500" lnSpcReduction="10000"/>
          </a:bodyPr>
          <a:lstStyle/>
          <a:p>
            <a:pPr marL="0" indent="0">
              <a:buNone/>
            </a:pPr>
            <a:r>
              <a:rPr lang="en-US" dirty="0"/>
              <a:t>A. A detailed history</a:t>
            </a:r>
          </a:p>
          <a:p>
            <a:pPr marL="0" indent="0">
              <a:buNone/>
            </a:pPr>
            <a:r>
              <a:rPr lang="en-US" dirty="0"/>
              <a:t>B. Thorough physical examination</a:t>
            </a:r>
          </a:p>
          <a:p>
            <a:pPr marL="0" indent="0">
              <a:buNone/>
            </a:pPr>
            <a:r>
              <a:rPr lang="en-US" dirty="0"/>
              <a:t>C. Interpretation of the signs and symptoms associated with malnutrition.</a:t>
            </a:r>
          </a:p>
          <a:p>
            <a:pPr marL="0" indent="0">
              <a:buNone/>
            </a:pPr>
            <a:r>
              <a:rPr lang="en-US" dirty="0"/>
              <a:t> </a:t>
            </a:r>
          </a:p>
          <a:p>
            <a:pPr marL="0" indent="0">
              <a:buNone/>
            </a:pPr>
            <a:r>
              <a:rPr lang="en-US" b="1" dirty="0"/>
              <a:t>Signs </a:t>
            </a:r>
            <a:r>
              <a:rPr lang="en-US" dirty="0"/>
              <a:t>are defined as observations, made by a qualified examiner, of which the patient is usually unaware. </a:t>
            </a:r>
            <a:r>
              <a:rPr lang="en-US" b="1" dirty="0"/>
              <a:t>Symptoms </a:t>
            </a:r>
            <a:r>
              <a:rPr lang="en-US" dirty="0"/>
              <a:t>are clinical manifestations reported by the patient.</a:t>
            </a:r>
          </a:p>
          <a:p>
            <a:endParaRPr lang="en-PS" dirty="0"/>
          </a:p>
        </p:txBody>
      </p:sp>
    </p:spTree>
    <p:extLst>
      <p:ext uri="{BB962C8B-B14F-4D97-AF65-F5344CB8AC3E}">
        <p14:creationId xmlns:p14="http://schemas.microsoft.com/office/powerpoint/2010/main" val="136363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158F-42A8-5B49-8DC6-D0508FCE61E5}"/>
              </a:ext>
            </a:extLst>
          </p:cNvPr>
          <p:cNvSpPr>
            <a:spLocks noGrp="1"/>
          </p:cNvSpPr>
          <p:nvPr>
            <p:ph type="title"/>
          </p:nvPr>
        </p:nvSpPr>
        <p:spPr/>
        <p:txBody>
          <a:bodyPr/>
          <a:lstStyle/>
          <a:p>
            <a:r>
              <a:rPr lang="en-PS" dirty="0"/>
              <a:t>Medical History (Hx)</a:t>
            </a:r>
          </a:p>
        </p:txBody>
      </p:sp>
      <p:sp>
        <p:nvSpPr>
          <p:cNvPr id="3" name="Content Placeholder 2">
            <a:extLst>
              <a:ext uri="{FF2B5EF4-FFF2-40B4-BE49-F238E27FC236}">
                <a16:creationId xmlns:a16="http://schemas.microsoft.com/office/drawing/2014/main" id="{B8342798-AB72-FD47-8CB0-BE6A83807727}"/>
              </a:ext>
            </a:extLst>
          </p:cNvPr>
          <p:cNvSpPr>
            <a:spLocks noGrp="1"/>
          </p:cNvSpPr>
          <p:nvPr>
            <p:ph sz="quarter" idx="13"/>
          </p:nvPr>
        </p:nvSpPr>
        <p:spPr>
          <a:xfrm>
            <a:off x="152400" y="1352550"/>
            <a:ext cx="8839200" cy="3672840"/>
          </a:xfrm>
        </p:spPr>
        <p:txBody>
          <a:bodyPr>
            <a:normAutofit fontScale="92500" lnSpcReduction="10000"/>
          </a:bodyPr>
          <a:lstStyle/>
          <a:p>
            <a:r>
              <a:rPr lang="en-US" dirty="0"/>
              <a:t>First step in the clinical assessment of nutritional status.</a:t>
            </a:r>
          </a:p>
          <a:p>
            <a:r>
              <a:rPr lang="en-US" dirty="0"/>
              <a:t> A good way to begin is by reviewing the patient’s </a:t>
            </a:r>
            <a:r>
              <a:rPr lang="en-US" u="sng" dirty="0"/>
              <a:t>medical record</a:t>
            </a:r>
            <a:r>
              <a:rPr lang="en-US" dirty="0"/>
              <a:t>, giving careful attention to the patient’s medical history. </a:t>
            </a:r>
          </a:p>
          <a:p>
            <a:r>
              <a:rPr lang="en-US" dirty="0"/>
              <a:t>A variety of diseases can affect nutritional status. Among these are diabetes, kidney disease, various cancers, CHD, stroke, liver disease (e.g., hepatitis and cirrhosis), gallbladder disease, AIDS, ulcers, and colitis, as well as recent or past surgical procedures. </a:t>
            </a:r>
          </a:p>
          <a:p>
            <a:endParaRPr lang="en-PS" dirty="0"/>
          </a:p>
        </p:txBody>
      </p:sp>
    </p:spTree>
    <p:extLst>
      <p:ext uri="{BB962C8B-B14F-4D97-AF65-F5344CB8AC3E}">
        <p14:creationId xmlns:p14="http://schemas.microsoft.com/office/powerpoint/2010/main" val="347335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x-none"/>
              <a:t>Historical Information</a:t>
            </a:r>
          </a:p>
        </p:txBody>
      </p:sp>
      <p:sp>
        <p:nvSpPr>
          <p:cNvPr id="15363" name="Rectangle 3"/>
          <p:cNvSpPr>
            <a:spLocks noGrp="1" noChangeArrowheads="1"/>
          </p:cNvSpPr>
          <p:nvPr>
            <p:ph sz="quarter" idx="13"/>
          </p:nvPr>
        </p:nvSpPr>
        <p:spPr>
          <a:xfrm>
            <a:off x="76200" y="1352550"/>
            <a:ext cx="4267200" cy="3657599"/>
          </a:xfrm>
          <a:prstGeom prst="rect">
            <a:avLst/>
          </a:prstGeom>
        </p:spPr>
        <p:txBody>
          <a:bodyPr>
            <a:normAutofit fontScale="92500" lnSpcReduction="10000"/>
          </a:bodyPr>
          <a:lstStyle/>
          <a:p>
            <a:pPr eaLnBrk="1" hangingPunct="1"/>
            <a:r>
              <a:rPr lang="en-US" altLang="x-none" dirty="0"/>
              <a:t>Medical history</a:t>
            </a:r>
          </a:p>
          <a:p>
            <a:pPr lvl="1" eaLnBrk="1" hangingPunct="1"/>
            <a:r>
              <a:rPr lang="en-US" altLang="x-none" dirty="0"/>
              <a:t>Age/Gender</a:t>
            </a:r>
          </a:p>
          <a:p>
            <a:pPr lvl="1" eaLnBrk="1" hangingPunct="1"/>
            <a:r>
              <a:rPr lang="en-US" altLang="x-none" dirty="0"/>
              <a:t>Weight changes</a:t>
            </a:r>
          </a:p>
          <a:p>
            <a:pPr lvl="1" eaLnBrk="1" hangingPunct="1"/>
            <a:r>
              <a:rPr lang="en-US" altLang="x-none" dirty="0"/>
              <a:t>Prescription drugs and OTC medications, supplements</a:t>
            </a:r>
          </a:p>
          <a:p>
            <a:pPr lvl="1" eaLnBrk="1" hangingPunct="1"/>
            <a:r>
              <a:rPr lang="en-US" altLang="x-none" dirty="0"/>
              <a:t>Type of illness</a:t>
            </a:r>
          </a:p>
          <a:p>
            <a:pPr lvl="1" eaLnBrk="1" hangingPunct="1"/>
            <a:r>
              <a:rPr lang="en-US" altLang="x-none" dirty="0"/>
              <a:t>Past Surgeries</a:t>
            </a:r>
          </a:p>
          <a:p>
            <a:pPr lvl="1" eaLnBrk="1" hangingPunct="1"/>
            <a:r>
              <a:rPr lang="en-US" altLang="x-none" dirty="0"/>
              <a:t>Treatments (</a:t>
            </a:r>
            <a:r>
              <a:rPr lang="en-US" altLang="x-none" dirty="0" err="1"/>
              <a:t>Radiation,chemo</a:t>
            </a:r>
            <a:r>
              <a:rPr lang="en-US" altLang="x-none" dirty="0"/>
              <a:t>..)</a:t>
            </a:r>
          </a:p>
        </p:txBody>
      </p:sp>
      <p:sp>
        <p:nvSpPr>
          <p:cNvPr id="15364" name="Rectangle 4"/>
          <p:cNvSpPr>
            <a:spLocks noGrp="1" noChangeArrowheads="1"/>
          </p:cNvSpPr>
          <p:nvPr>
            <p:ph sz="quarter" idx="14"/>
          </p:nvPr>
        </p:nvSpPr>
        <p:spPr>
          <a:xfrm>
            <a:off x="4844900" y="1352549"/>
            <a:ext cx="4146699" cy="3657600"/>
          </a:xfrm>
          <a:prstGeom prst="rect">
            <a:avLst/>
          </a:prstGeom>
        </p:spPr>
        <p:txBody>
          <a:bodyPr>
            <a:normAutofit fontScale="77500" lnSpcReduction="20000"/>
          </a:bodyPr>
          <a:lstStyle/>
          <a:p>
            <a:pPr eaLnBrk="1" hangingPunct="1">
              <a:lnSpc>
                <a:spcPct val="90000"/>
              </a:lnSpc>
            </a:pPr>
            <a:r>
              <a:rPr lang="en-US" altLang="x-none" dirty="0"/>
              <a:t>Social history</a:t>
            </a:r>
          </a:p>
          <a:p>
            <a:pPr lvl="1" eaLnBrk="1" hangingPunct="1">
              <a:lnSpc>
                <a:spcPct val="90000"/>
              </a:lnSpc>
            </a:pPr>
            <a:r>
              <a:rPr lang="en-US" altLang="x-none" dirty="0"/>
              <a:t>Cultural heritage</a:t>
            </a:r>
          </a:p>
          <a:p>
            <a:pPr lvl="1" eaLnBrk="1" hangingPunct="1">
              <a:lnSpc>
                <a:spcPct val="90000"/>
              </a:lnSpc>
            </a:pPr>
            <a:r>
              <a:rPr lang="en-US" altLang="x-none" dirty="0"/>
              <a:t>Financial concerns</a:t>
            </a:r>
          </a:p>
          <a:p>
            <a:pPr lvl="1" eaLnBrk="1" hangingPunct="1">
              <a:lnSpc>
                <a:spcPct val="90000"/>
              </a:lnSpc>
            </a:pPr>
            <a:r>
              <a:rPr lang="en-US" altLang="x-none" dirty="0"/>
              <a:t>Who prepares and shops for food</a:t>
            </a:r>
          </a:p>
          <a:p>
            <a:pPr lvl="1" eaLnBrk="1" hangingPunct="1">
              <a:lnSpc>
                <a:spcPct val="90000"/>
              </a:lnSpc>
            </a:pPr>
            <a:r>
              <a:rPr lang="en-US" altLang="x-none" dirty="0"/>
              <a:t>Living situation</a:t>
            </a:r>
          </a:p>
          <a:p>
            <a:pPr eaLnBrk="1" hangingPunct="1">
              <a:lnSpc>
                <a:spcPct val="90000"/>
              </a:lnSpc>
            </a:pPr>
            <a:r>
              <a:rPr lang="en-US" altLang="x-none" dirty="0"/>
              <a:t>Diet history</a:t>
            </a:r>
          </a:p>
          <a:p>
            <a:pPr lvl="1" eaLnBrk="1" hangingPunct="1">
              <a:lnSpc>
                <a:spcPct val="90000"/>
              </a:lnSpc>
            </a:pPr>
            <a:r>
              <a:rPr lang="en-US" altLang="x-none" dirty="0"/>
              <a:t>Food intake</a:t>
            </a:r>
          </a:p>
          <a:p>
            <a:pPr lvl="1" eaLnBrk="1" hangingPunct="1">
              <a:lnSpc>
                <a:spcPct val="90000"/>
              </a:lnSpc>
            </a:pPr>
            <a:r>
              <a:rPr lang="en-US" altLang="x-none" dirty="0"/>
              <a:t>Meal patterns</a:t>
            </a:r>
          </a:p>
          <a:p>
            <a:pPr lvl="1" eaLnBrk="1" hangingPunct="1">
              <a:lnSpc>
                <a:spcPct val="90000"/>
              </a:lnSpc>
            </a:pPr>
            <a:r>
              <a:rPr lang="en-US" altLang="x-none" dirty="0"/>
              <a:t>Physical problems</a:t>
            </a:r>
          </a:p>
          <a:p>
            <a:pPr lvl="1" eaLnBrk="1" hangingPunct="1">
              <a:lnSpc>
                <a:spcPct val="90000"/>
              </a:lnSpc>
            </a:pPr>
            <a:r>
              <a:rPr lang="en-US" altLang="x-none" dirty="0"/>
              <a:t>Ability to swallow</a:t>
            </a:r>
          </a:p>
          <a:p>
            <a:pPr lvl="1" eaLnBrk="1" hangingPunct="1">
              <a:lnSpc>
                <a:spcPct val="90000"/>
              </a:lnSpc>
            </a:pPr>
            <a:r>
              <a:rPr lang="en-US" altLang="x-none" dirty="0"/>
              <a:t>Alcohol/Smoking</a:t>
            </a:r>
          </a:p>
        </p:txBody>
      </p:sp>
    </p:spTree>
    <p:extLst>
      <p:ext uri="{BB962C8B-B14F-4D97-AF65-F5344CB8AC3E}">
        <p14:creationId xmlns:p14="http://schemas.microsoft.com/office/powerpoint/2010/main" val="763171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out)">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out)">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ox(out)">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ox(out)">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box(out)">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box(out)">
                                      <p:cBhvr>
                                        <p:cTn id="37" dur="500"/>
                                        <p:tgtEl>
                                          <p:spTgt spid="153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5364">
                                            <p:txEl>
                                              <p:pRg st="0" end="0"/>
                                            </p:txEl>
                                          </p:spTgt>
                                        </p:tgtEl>
                                        <p:attrNameLst>
                                          <p:attrName>style.visibility</p:attrName>
                                        </p:attrNameLst>
                                      </p:cBhvr>
                                      <p:to>
                                        <p:strVal val="visible"/>
                                      </p:to>
                                    </p:set>
                                    <p:animEffect transition="in" filter="box(out)">
                                      <p:cBhvr>
                                        <p:cTn id="42" dur="500"/>
                                        <p:tgtEl>
                                          <p:spTgt spid="1536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5364">
                                            <p:txEl>
                                              <p:pRg st="1" end="1"/>
                                            </p:txEl>
                                          </p:spTgt>
                                        </p:tgtEl>
                                        <p:attrNameLst>
                                          <p:attrName>style.visibility</p:attrName>
                                        </p:attrNameLst>
                                      </p:cBhvr>
                                      <p:to>
                                        <p:strVal val="visible"/>
                                      </p:to>
                                    </p:set>
                                    <p:animEffect transition="in" filter="box(out)">
                                      <p:cBhvr>
                                        <p:cTn id="47" dur="500"/>
                                        <p:tgtEl>
                                          <p:spTgt spid="15364">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5364">
                                            <p:txEl>
                                              <p:pRg st="2" end="2"/>
                                            </p:txEl>
                                          </p:spTgt>
                                        </p:tgtEl>
                                        <p:attrNameLst>
                                          <p:attrName>style.visibility</p:attrName>
                                        </p:attrNameLst>
                                      </p:cBhvr>
                                      <p:to>
                                        <p:strVal val="visible"/>
                                      </p:to>
                                    </p:set>
                                    <p:animEffect transition="in" filter="box(out)">
                                      <p:cBhvr>
                                        <p:cTn id="52" dur="500"/>
                                        <p:tgtEl>
                                          <p:spTgt spid="15364">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5364">
                                            <p:txEl>
                                              <p:pRg st="3" end="3"/>
                                            </p:txEl>
                                          </p:spTgt>
                                        </p:tgtEl>
                                        <p:attrNameLst>
                                          <p:attrName>style.visibility</p:attrName>
                                        </p:attrNameLst>
                                      </p:cBhvr>
                                      <p:to>
                                        <p:strVal val="visible"/>
                                      </p:to>
                                    </p:set>
                                    <p:animEffect transition="in" filter="box(out)">
                                      <p:cBhvr>
                                        <p:cTn id="57" dur="500"/>
                                        <p:tgtEl>
                                          <p:spTgt spid="15364">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15364">
                                            <p:txEl>
                                              <p:pRg st="4" end="4"/>
                                            </p:txEl>
                                          </p:spTgt>
                                        </p:tgtEl>
                                        <p:attrNameLst>
                                          <p:attrName>style.visibility</p:attrName>
                                        </p:attrNameLst>
                                      </p:cBhvr>
                                      <p:to>
                                        <p:strVal val="visible"/>
                                      </p:to>
                                    </p:set>
                                    <p:animEffect transition="in" filter="box(out)">
                                      <p:cBhvr>
                                        <p:cTn id="62" dur="500"/>
                                        <p:tgtEl>
                                          <p:spTgt spid="15364">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15364">
                                            <p:txEl>
                                              <p:pRg st="5" end="5"/>
                                            </p:txEl>
                                          </p:spTgt>
                                        </p:tgtEl>
                                        <p:attrNameLst>
                                          <p:attrName>style.visibility</p:attrName>
                                        </p:attrNameLst>
                                      </p:cBhvr>
                                      <p:to>
                                        <p:strVal val="visible"/>
                                      </p:to>
                                    </p:set>
                                    <p:animEffect transition="in" filter="box(out)">
                                      <p:cBhvr>
                                        <p:cTn id="67" dur="500"/>
                                        <p:tgtEl>
                                          <p:spTgt spid="15364">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15364">
                                            <p:txEl>
                                              <p:pRg st="6" end="6"/>
                                            </p:txEl>
                                          </p:spTgt>
                                        </p:tgtEl>
                                        <p:attrNameLst>
                                          <p:attrName>style.visibility</p:attrName>
                                        </p:attrNameLst>
                                      </p:cBhvr>
                                      <p:to>
                                        <p:strVal val="visible"/>
                                      </p:to>
                                    </p:set>
                                    <p:animEffect transition="in" filter="box(out)">
                                      <p:cBhvr>
                                        <p:cTn id="72" dur="500"/>
                                        <p:tgtEl>
                                          <p:spTgt spid="15364">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15364">
                                            <p:txEl>
                                              <p:pRg st="7" end="7"/>
                                            </p:txEl>
                                          </p:spTgt>
                                        </p:tgtEl>
                                        <p:attrNameLst>
                                          <p:attrName>style.visibility</p:attrName>
                                        </p:attrNameLst>
                                      </p:cBhvr>
                                      <p:to>
                                        <p:strVal val="visible"/>
                                      </p:to>
                                    </p:set>
                                    <p:animEffect transition="in" filter="box(out)">
                                      <p:cBhvr>
                                        <p:cTn id="77" dur="500"/>
                                        <p:tgtEl>
                                          <p:spTgt spid="15364">
                                            <p:txEl>
                                              <p:pRg st="7" end="7"/>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32" fill="hold" grpId="0" nodeType="clickEffect">
                                  <p:stCondLst>
                                    <p:cond delay="0"/>
                                  </p:stCondLst>
                                  <p:childTnLst>
                                    <p:set>
                                      <p:cBhvr>
                                        <p:cTn id="81" dur="1" fill="hold">
                                          <p:stCondLst>
                                            <p:cond delay="0"/>
                                          </p:stCondLst>
                                        </p:cTn>
                                        <p:tgtEl>
                                          <p:spTgt spid="15364">
                                            <p:txEl>
                                              <p:pRg st="8" end="8"/>
                                            </p:txEl>
                                          </p:spTgt>
                                        </p:tgtEl>
                                        <p:attrNameLst>
                                          <p:attrName>style.visibility</p:attrName>
                                        </p:attrNameLst>
                                      </p:cBhvr>
                                      <p:to>
                                        <p:strVal val="visible"/>
                                      </p:to>
                                    </p:set>
                                    <p:animEffect transition="in" filter="box(out)">
                                      <p:cBhvr>
                                        <p:cTn id="82" dur="500"/>
                                        <p:tgtEl>
                                          <p:spTgt spid="15364">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15364">
                                            <p:txEl>
                                              <p:pRg st="9" end="9"/>
                                            </p:txEl>
                                          </p:spTgt>
                                        </p:tgtEl>
                                        <p:attrNameLst>
                                          <p:attrName>style.visibility</p:attrName>
                                        </p:attrNameLst>
                                      </p:cBhvr>
                                      <p:to>
                                        <p:strVal val="visible"/>
                                      </p:to>
                                    </p:set>
                                    <p:animEffect transition="in" filter="box(out)">
                                      <p:cBhvr>
                                        <p:cTn id="87" dur="500"/>
                                        <p:tgtEl>
                                          <p:spTgt spid="15364">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15364">
                                            <p:txEl>
                                              <p:pRg st="10" end="10"/>
                                            </p:txEl>
                                          </p:spTgt>
                                        </p:tgtEl>
                                        <p:attrNameLst>
                                          <p:attrName>style.visibility</p:attrName>
                                        </p:attrNameLst>
                                      </p:cBhvr>
                                      <p:to>
                                        <p:strVal val="visible"/>
                                      </p:to>
                                    </p:set>
                                    <p:animEffect transition="in" filter="box(out)">
                                      <p:cBhvr>
                                        <p:cTn id="92" dur="500"/>
                                        <p:tgtEl>
                                          <p:spTgt spid="1536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P spid="15364"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B80B8D-55EB-6B4B-9AC9-838AE5F2A36D}"/>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763" t="27907" r="12935" b="23256"/>
          <a:stretch/>
        </p:blipFill>
        <p:spPr>
          <a:xfrm>
            <a:off x="105229" y="209550"/>
            <a:ext cx="9049657" cy="4933950"/>
          </a:xfrm>
        </p:spPr>
      </p:pic>
    </p:spTree>
    <p:extLst>
      <p:ext uri="{BB962C8B-B14F-4D97-AF65-F5344CB8AC3E}">
        <p14:creationId xmlns:p14="http://schemas.microsoft.com/office/powerpoint/2010/main" val="396934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 Historical Information</a:t>
            </a:r>
          </a:p>
        </p:txBody>
      </p:sp>
      <p:sp>
        <p:nvSpPr>
          <p:cNvPr id="3" name="Content Placeholder 2"/>
          <p:cNvSpPr>
            <a:spLocks noGrp="1"/>
          </p:cNvSpPr>
          <p:nvPr>
            <p:ph sz="quarter" idx="13"/>
          </p:nvPr>
        </p:nvSpPr>
        <p:spPr>
          <a:xfrm>
            <a:off x="76200" y="1352550"/>
            <a:ext cx="8915400" cy="3790950"/>
          </a:xfrm>
        </p:spPr>
        <p:txBody>
          <a:bodyPr>
            <a:normAutofit fontScale="92500" lnSpcReduction="10000"/>
          </a:bodyPr>
          <a:lstStyle/>
          <a:p>
            <a:pPr marL="0" indent="0">
              <a:buNone/>
            </a:pPr>
            <a:r>
              <a:rPr lang="en-US" dirty="0"/>
              <a:t>Historical information is obtaining information about a person’s history in respect to: </a:t>
            </a:r>
          </a:p>
          <a:p>
            <a:pPr marL="0" indent="0">
              <a:buNone/>
            </a:pPr>
            <a:r>
              <a:rPr lang="en-US" dirty="0"/>
              <a:t>1. Health Status </a:t>
            </a:r>
          </a:p>
          <a:p>
            <a:r>
              <a:rPr lang="en-US" dirty="0"/>
              <a:t>Health history reflects a person’s </a:t>
            </a:r>
            <a:r>
              <a:rPr lang="en-US" u="sng" dirty="0"/>
              <a:t>medical record </a:t>
            </a:r>
            <a:r>
              <a:rPr lang="en-US" dirty="0"/>
              <a:t>and may reveal a disease that interferes with the person’s ability to eat or use of some nutrients. </a:t>
            </a:r>
          </a:p>
          <a:p>
            <a:r>
              <a:rPr lang="en-US" dirty="0"/>
              <a:t>It is also worth noting the </a:t>
            </a:r>
            <a:r>
              <a:rPr lang="en-US" u="sng" dirty="0"/>
              <a:t>family history </a:t>
            </a:r>
            <a:r>
              <a:rPr lang="en-US" dirty="0"/>
              <a:t>of diseases which reflects tendency of genetic diseases like heart conditions and diabetes. </a:t>
            </a:r>
          </a:p>
        </p:txBody>
      </p:sp>
    </p:spTree>
    <p:extLst>
      <p:ext uri="{BB962C8B-B14F-4D97-AF65-F5344CB8AC3E}">
        <p14:creationId xmlns:p14="http://schemas.microsoft.com/office/powerpoint/2010/main" val="51362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Information</a:t>
            </a:r>
          </a:p>
        </p:txBody>
      </p:sp>
      <p:sp>
        <p:nvSpPr>
          <p:cNvPr id="3" name="Content Placeholder 2"/>
          <p:cNvSpPr>
            <a:spLocks noGrp="1"/>
          </p:cNvSpPr>
          <p:nvPr>
            <p:ph sz="quarter" idx="13"/>
          </p:nvPr>
        </p:nvSpPr>
        <p:spPr>
          <a:xfrm>
            <a:off x="152400" y="1352550"/>
            <a:ext cx="8839200" cy="3581400"/>
          </a:xfrm>
        </p:spPr>
        <p:txBody>
          <a:bodyPr>
            <a:normAutofit/>
          </a:bodyPr>
          <a:lstStyle/>
          <a:p>
            <a:pPr marL="0" indent="0">
              <a:buNone/>
            </a:pPr>
            <a:r>
              <a:rPr lang="en-US" dirty="0"/>
              <a:t>2. Socioeconomic status </a:t>
            </a:r>
          </a:p>
          <a:p>
            <a:r>
              <a:rPr lang="en-US" dirty="0"/>
              <a:t>Economical circumstances shows financial inability to buy food or kitchen facilities to prepare food. </a:t>
            </a:r>
          </a:p>
          <a:p>
            <a:r>
              <a:rPr lang="en-US" dirty="0"/>
              <a:t>Also, Social factors like martial status, ethnic background, religion, family size and educational level may also influence food choices and thus nutritional status. </a:t>
            </a:r>
          </a:p>
        </p:txBody>
      </p:sp>
    </p:spTree>
    <p:extLst>
      <p:ext uri="{BB962C8B-B14F-4D97-AF65-F5344CB8AC3E}">
        <p14:creationId xmlns:p14="http://schemas.microsoft.com/office/powerpoint/2010/main" val="176200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Information</a:t>
            </a:r>
          </a:p>
        </p:txBody>
      </p:sp>
      <p:sp>
        <p:nvSpPr>
          <p:cNvPr id="3" name="Content Placeholder 2"/>
          <p:cNvSpPr>
            <a:spLocks noGrp="1"/>
          </p:cNvSpPr>
          <p:nvPr>
            <p:ph sz="quarter" idx="13"/>
          </p:nvPr>
        </p:nvSpPr>
        <p:spPr>
          <a:xfrm>
            <a:off x="152400" y="1352550"/>
            <a:ext cx="8839200" cy="3657600"/>
          </a:xfrm>
        </p:spPr>
        <p:txBody>
          <a:bodyPr/>
          <a:lstStyle/>
          <a:p>
            <a:pPr marL="0" indent="0">
              <a:buNone/>
            </a:pPr>
            <a:r>
              <a:rPr lang="en-US" dirty="0"/>
              <a:t>3. Drug Use: </a:t>
            </a:r>
          </a:p>
          <a:p>
            <a:r>
              <a:rPr lang="en-US" dirty="0"/>
              <a:t>Drug history including all prescribed and over-the- counter medications as well as any illegal substances. </a:t>
            </a:r>
          </a:p>
          <a:p>
            <a:endParaRPr lang="en-US" dirty="0"/>
          </a:p>
          <a:p>
            <a:r>
              <a:rPr lang="en-US" dirty="0"/>
              <a:t>Certain medications may highlight possible nutrient deficiencies (Nutrient-drug interaction) </a:t>
            </a:r>
          </a:p>
        </p:txBody>
      </p:sp>
    </p:spTree>
    <p:extLst>
      <p:ext uri="{BB962C8B-B14F-4D97-AF65-F5344CB8AC3E}">
        <p14:creationId xmlns:p14="http://schemas.microsoft.com/office/powerpoint/2010/main" val="294644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 Presentation.potx</Template>
  <TotalTime>0</TotalTime>
  <Words>1004</Words>
  <Application>Microsoft Macintosh PowerPoint</Application>
  <PresentationFormat>On-screen Show (16:9)</PresentationFormat>
  <Paragraphs>109</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Tw Cen MT</vt:lpstr>
      <vt:lpstr>Wingdings</vt:lpstr>
      <vt:lpstr>Wingdings 2</vt:lpstr>
      <vt:lpstr>Widescreen Presentation</vt:lpstr>
      <vt:lpstr>Clinical Assessment</vt:lpstr>
      <vt:lpstr>PowerPoint Presentation</vt:lpstr>
      <vt:lpstr>Clinical Assessment</vt:lpstr>
      <vt:lpstr>Medical History (Hx)</vt:lpstr>
      <vt:lpstr>Historical Information</vt:lpstr>
      <vt:lpstr>PowerPoint Presentation</vt:lpstr>
      <vt:lpstr>Diet Historical Information</vt:lpstr>
      <vt:lpstr>Historical Information</vt:lpstr>
      <vt:lpstr>Historical Information</vt:lpstr>
      <vt:lpstr>Historical Information</vt:lpstr>
      <vt:lpstr>Nutritional History Screens—a Systematic Approach to the Detection of Deficiency Syndromes </vt:lpstr>
      <vt:lpstr>Components of a system-based examination of each region of the body are as follows: </vt:lpstr>
      <vt:lpstr>PowerPoint Presentation</vt:lpstr>
      <vt:lpstr>PowerPoint Presentation</vt:lpstr>
      <vt:lpstr>PowerPoint Presentation</vt:lpstr>
      <vt:lpstr>PowerPoint Presentation</vt:lpstr>
      <vt:lpstr>Eyes</vt:lpstr>
      <vt:lpstr>Skin</vt:lpstr>
      <vt:lpstr>Lips and tongue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2021-02-22T22:06:16Z</dcterms:modified>
</cp:coreProperties>
</file>