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26"/>
  </p:notesMasterIdLst>
  <p:sldIdLst>
    <p:sldId id="409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1" r:id="rId11"/>
    <p:sldId id="402" r:id="rId12"/>
    <p:sldId id="411" r:id="rId13"/>
    <p:sldId id="364" r:id="rId14"/>
    <p:sldId id="360" r:id="rId15"/>
    <p:sldId id="399" r:id="rId16"/>
    <p:sldId id="368" r:id="rId17"/>
    <p:sldId id="378" r:id="rId18"/>
    <p:sldId id="412" r:id="rId19"/>
    <p:sldId id="413" r:id="rId20"/>
    <p:sldId id="401" r:id="rId21"/>
    <p:sldId id="384" r:id="rId22"/>
    <p:sldId id="386" r:id="rId23"/>
    <p:sldId id="395" r:id="rId24"/>
    <p:sldId id="396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160">
          <p15:clr>
            <a:srgbClr val="A4A3A4"/>
          </p15:clr>
        </p15:guide>
        <p15:guide id="4" pos="5328">
          <p15:clr>
            <a:srgbClr val="A4A3A4"/>
          </p15:clr>
        </p15:guide>
        <p15:guide id="5" pos="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7F7B"/>
    <a:srgbClr val="663300"/>
    <a:srgbClr val="996600"/>
    <a:srgbClr val="CC9900"/>
    <a:srgbClr val="6F3F50"/>
    <a:srgbClr val="66FFFF"/>
    <a:srgbClr val="FFFFFF"/>
    <a:srgbClr val="D8EAF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815" autoAdjust="0"/>
    <p:restoredTop sz="99364" autoAdjust="0"/>
  </p:normalViewPr>
  <p:slideViewPr>
    <p:cSldViewPr>
      <p:cViewPr varScale="1">
        <p:scale>
          <a:sx n="70" d="100"/>
          <a:sy n="70" d="100"/>
        </p:scale>
        <p:origin x="-1038" y="-108"/>
      </p:cViewPr>
      <p:guideLst>
        <p:guide orient="horz" pos="2160"/>
        <p:guide pos="2880"/>
        <p:guide pos="2160"/>
        <p:guide pos="5328"/>
        <p:guide pos="96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3D5A5BD8-ABF0-4EFF-BEA6-CCC13E9DC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7312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3171825" cy="3429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"/>
            <a:ext cx="9144000" cy="65151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57175"/>
            <a:ext cx="4495800" cy="660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7175"/>
            <a:ext cx="4495800" cy="660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57175"/>
            <a:ext cx="914400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3813"/>
            <a:ext cx="228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48.png"/><Relationship Id="rId26" Type="http://schemas.openxmlformats.org/officeDocument/2006/relationships/image" Target="../media/image67.png"/><Relationship Id="rId3" Type="http://schemas.openxmlformats.org/officeDocument/2006/relationships/image" Target="../media/image56.png"/><Relationship Id="rId21" Type="http://schemas.openxmlformats.org/officeDocument/2006/relationships/image" Target="../media/image50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47.png"/><Relationship Id="rId25" Type="http://schemas.openxmlformats.org/officeDocument/2006/relationships/image" Target="../media/image54.png"/><Relationship Id="rId2" Type="http://schemas.openxmlformats.org/officeDocument/2006/relationships/image" Target="../media/image42.jpeg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53.png"/><Relationship Id="rId5" Type="http://schemas.openxmlformats.org/officeDocument/2006/relationships/image" Target="../media/image43.png"/><Relationship Id="rId15" Type="http://schemas.openxmlformats.org/officeDocument/2006/relationships/image" Target="../media/image45.png"/><Relationship Id="rId23" Type="http://schemas.openxmlformats.org/officeDocument/2006/relationships/image" Target="../media/image52.png"/><Relationship Id="rId10" Type="http://schemas.openxmlformats.org/officeDocument/2006/relationships/image" Target="../media/image62.png"/><Relationship Id="rId19" Type="http://schemas.openxmlformats.org/officeDocument/2006/relationships/image" Target="../media/image66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44.png"/><Relationship Id="rId22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jpe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84.jpe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24.jpe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png"/><Relationship Id="rId18" Type="http://schemas.openxmlformats.org/officeDocument/2006/relationships/image" Target="../media/image18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17" Type="http://schemas.openxmlformats.org/officeDocument/2006/relationships/image" Target="../media/image180.png"/><Relationship Id="rId2" Type="http://schemas.openxmlformats.org/officeDocument/2006/relationships/image" Target="../media/image165.jpeg"/><Relationship Id="rId16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5" Type="http://schemas.openxmlformats.org/officeDocument/2006/relationships/image" Target="../media/image178.png"/><Relationship Id="rId10" Type="http://schemas.openxmlformats.org/officeDocument/2006/relationships/image" Target="../media/image173.png"/><Relationship Id="rId19" Type="http://schemas.openxmlformats.org/officeDocument/2006/relationships/image" Target="../media/image182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Relationship Id="rId14" Type="http://schemas.openxmlformats.org/officeDocument/2006/relationships/image" Target="../media/image1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26" Type="http://schemas.openxmlformats.org/officeDocument/2006/relationships/image" Target="../media/image215.png"/><Relationship Id="rId3" Type="http://schemas.openxmlformats.org/officeDocument/2006/relationships/image" Target="../media/image192.png"/><Relationship Id="rId21" Type="http://schemas.openxmlformats.org/officeDocument/2006/relationships/image" Target="../media/image210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5" Type="http://schemas.openxmlformats.org/officeDocument/2006/relationships/image" Target="../media/image214.png"/><Relationship Id="rId2" Type="http://schemas.openxmlformats.org/officeDocument/2006/relationships/image" Target="../media/image191.jpeg"/><Relationship Id="rId16" Type="http://schemas.openxmlformats.org/officeDocument/2006/relationships/image" Target="../media/image205.png"/><Relationship Id="rId20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24" Type="http://schemas.openxmlformats.org/officeDocument/2006/relationships/image" Target="../media/image213.png"/><Relationship Id="rId5" Type="http://schemas.openxmlformats.org/officeDocument/2006/relationships/image" Target="../media/image194.png"/><Relationship Id="rId15" Type="http://schemas.openxmlformats.org/officeDocument/2006/relationships/image" Target="../media/image204.png"/><Relationship Id="rId23" Type="http://schemas.openxmlformats.org/officeDocument/2006/relationships/image" Target="../media/image212.png"/><Relationship Id="rId10" Type="http://schemas.openxmlformats.org/officeDocument/2006/relationships/image" Target="../media/image199.png"/><Relationship Id="rId19" Type="http://schemas.openxmlformats.org/officeDocument/2006/relationships/image" Target="../media/image208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Relationship Id="rId22" Type="http://schemas.openxmlformats.org/officeDocument/2006/relationships/image" Target="../media/image2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609600"/>
            <a:ext cx="5486400" cy="2133600"/>
          </a:xfrm>
        </p:spPr>
        <p:txBody>
          <a:bodyPr/>
          <a:lstStyle/>
          <a:p>
            <a:pPr algn="ctr"/>
            <a:r>
              <a:rPr lang="en-US" sz="4400" dirty="0">
                <a:latin typeface="Calibri" pitchFamily="34" charset="0"/>
              </a:rPr>
              <a:t>Cell </a:t>
            </a:r>
            <a:r>
              <a:rPr lang="en-US" sz="4400" dirty="0" smtClean="0">
                <a:latin typeface="Calibri" pitchFamily="34" charset="0"/>
              </a:rPr>
              <a:t>communication</a:t>
            </a:r>
            <a:endParaRPr lang="en-US" sz="4400" dirty="0">
              <a:latin typeface="Calibri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3886200"/>
            <a:ext cx="4648200" cy="1219200"/>
          </a:xfr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Chapter </a:t>
            </a:r>
            <a:r>
              <a:rPr lang="en-US" dirty="0" smtClean="0">
                <a:latin typeface="Calibri" pitchFamily="34" charset="0"/>
              </a:rPr>
              <a:t>9</a:t>
            </a:r>
          </a:p>
          <a:p>
            <a:r>
              <a:rPr lang="en-US" dirty="0" smtClean="0">
                <a:latin typeface="Calibri" pitchFamily="34" charset="0"/>
              </a:rPr>
              <a:t>Genes and Development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" name="Picture 3" descr="W:\Graphics\Powerpoint\MH_DCM-TEXTEDIT PROJECTS\RAVEN-9E\Final_files\chapt09\ch09_labeled_static_jpegs\Photos\rav32223_co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09799"/>
            <a:ext cx="2743200" cy="451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av32223_09_04"/>
          <p:cNvPicPr>
            <a:picLocks noChangeAspect="1" noChangeArrowheads="1"/>
          </p:cNvPicPr>
          <p:nvPr/>
        </p:nvPicPr>
        <p:blipFill>
          <a:blip r:embed="rId2" cstate="print"/>
          <a:srcRect l="50641" b="55106"/>
          <a:stretch>
            <a:fillRect/>
          </a:stretch>
        </p:blipFill>
        <p:spPr bwMode="auto">
          <a:xfrm>
            <a:off x="1312863" y="1903413"/>
            <a:ext cx="65182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112" descr="rav32223_09_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0813" y="2224088"/>
            <a:ext cx="1525587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13" descr="rav32223_09_04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5313" y="2840038"/>
            <a:ext cx="18542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9.4b</a:t>
            </a:r>
          </a:p>
        </p:txBody>
      </p:sp>
      <p:sp>
        <p:nvSpPr>
          <p:cNvPr id="12294" name="Text Box 4"/>
          <p:cNvSpPr txBox="1">
            <a:spLocks noChangeArrowheads="1"/>
          </p:cNvSpPr>
          <p:nvPr/>
        </p:nvSpPr>
        <p:spPr bwMode="auto">
          <a:xfrm>
            <a:off x="1511300" y="1062038"/>
            <a:ext cx="6096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900" b="0">
                <a:latin typeface="Arial" charset="0"/>
              </a:rPr>
              <a:t>Copyright </a:t>
            </a:r>
            <a:r>
              <a:rPr lang="en-US" sz="900" b="0">
                <a:latin typeface="Arial" charset="0"/>
                <a:cs typeface="Times New Roman" pitchFamily="18" charset="0"/>
              </a:rPr>
              <a:t>© </a:t>
            </a:r>
            <a:r>
              <a:rPr lang="en-US" sz="900" b="0">
                <a:latin typeface="Arial" charset="0"/>
              </a:rPr>
              <a:t>The McGraw-Hill </a:t>
            </a:r>
            <a:r>
              <a:rPr lang="en-US" sz="800" b="0">
                <a:latin typeface="Arial" charset="0"/>
              </a:rPr>
              <a:t>Companies</a:t>
            </a:r>
            <a:r>
              <a:rPr lang="en-US" sz="900" b="0">
                <a:latin typeface="Arial" charset="0"/>
              </a:rPr>
              <a:t>, Inc. Permission required for reproduction or display.</a:t>
            </a:r>
          </a:p>
        </p:txBody>
      </p:sp>
      <p:pic>
        <p:nvPicPr>
          <p:cNvPr id="25622" name="Picture 22" descr="rav32223_09_04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6413" y="1352550"/>
            <a:ext cx="762000" cy="889000"/>
          </a:xfrm>
          <a:prstGeom prst="rect">
            <a:avLst/>
          </a:prstGeom>
          <a:noFill/>
          <a:effectLst>
            <a:outerShdw dist="45791" dir="2021404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296" name="Picture 23" descr="rav32223_09_04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1013" y="2309813"/>
            <a:ext cx="6477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Freeform 48"/>
          <p:cNvSpPr>
            <a:spLocks noChangeAspect="1"/>
          </p:cNvSpPr>
          <p:nvPr/>
        </p:nvSpPr>
        <p:spPr bwMode="auto">
          <a:xfrm>
            <a:off x="3736975" y="4960938"/>
            <a:ext cx="614363" cy="123825"/>
          </a:xfrm>
          <a:custGeom>
            <a:avLst/>
            <a:gdLst>
              <a:gd name="T0" fmla="*/ 2147483647 w 258"/>
              <a:gd name="T1" fmla="*/ 2147483647 h 52"/>
              <a:gd name="T2" fmla="*/ 2147483647 w 258"/>
              <a:gd name="T3" fmla="*/ 2147483647 h 52"/>
              <a:gd name="T4" fmla="*/ 2147483647 w 258"/>
              <a:gd name="T5" fmla="*/ 2147483647 h 52"/>
              <a:gd name="T6" fmla="*/ 2147483647 w 258"/>
              <a:gd name="T7" fmla="*/ 2147483647 h 52"/>
              <a:gd name="T8" fmla="*/ 2147483647 w 258"/>
              <a:gd name="T9" fmla="*/ 2147483647 h 52"/>
              <a:gd name="T10" fmla="*/ 2147483647 w 258"/>
              <a:gd name="T11" fmla="*/ 2147483647 h 52"/>
              <a:gd name="T12" fmla="*/ 2147483647 w 258"/>
              <a:gd name="T13" fmla="*/ 2147483647 h 52"/>
              <a:gd name="T14" fmla="*/ 2147483647 w 258"/>
              <a:gd name="T15" fmla="*/ 2147483647 h 52"/>
              <a:gd name="T16" fmla="*/ 2147483647 w 258"/>
              <a:gd name="T17" fmla="*/ 2147483647 h 52"/>
              <a:gd name="T18" fmla="*/ 2147483647 w 258"/>
              <a:gd name="T19" fmla="*/ 2147483647 h 52"/>
              <a:gd name="T20" fmla="*/ 2147483647 w 258"/>
              <a:gd name="T21" fmla="*/ 2147483647 h 52"/>
              <a:gd name="T22" fmla="*/ 0 w 258"/>
              <a:gd name="T23" fmla="*/ 0 h 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8"/>
              <a:gd name="T37" fmla="*/ 0 h 52"/>
              <a:gd name="T38" fmla="*/ 258 w 258"/>
              <a:gd name="T39" fmla="*/ 52 h 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8" h="52">
                <a:moveTo>
                  <a:pt x="258" y="46"/>
                </a:moveTo>
                <a:lnTo>
                  <a:pt x="258" y="46"/>
                </a:lnTo>
                <a:lnTo>
                  <a:pt x="236" y="50"/>
                </a:lnTo>
                <a:lnTo>
                  <a:pt x="210" y="52"/>
                </a:lnTo>
                <a:lnTo>
                  <a:pt x="178" y="50"/>
                </a:lnTo>
                <a:lnTo>
                  <a:pt x="140" y="46"/>
                </a:lnTo>
                <a:lnTo>
                  <a:pt x="118" y="44"/>
                </a:lnTo>
                <a:lnTo>
                  <a:pt x="96" y="38"/>
                </a:lnTo>
                <a:lnTo>
                  <a:pt x="74" y="32"/>
                </a:lnTo>
                <a:lnTo>
                  <a:pt x="50" y="22"/>
                </a:lnTo>
                <a:lnTo>
                  <a:pt x="26" y="1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8" name="Freeform 49"/>
          <p:cNvSpPr>
            <a:spLocks noChangeAspect="1"/>
          </p:cNvSpPr>
          <p:nvPr/>
        </p:nvSpPr>
        <p:spPr bwMode="auto">
          <a:xfrm>
            <a:off x="3665538" y="4918075"/>
            <a:ext cx="114300" cy="85725"/>
          </a:xfrm>
          <a:custGeom>
            <a:avLst/>
            <a:gdLst>
              <a:gd name="T0" fmla="*/ 2147483647 w 48"/>
              <a:gd name="T1" fmla="*/ 2147483647 h 36"/>
              <a:gd name="T2" fmla="*/ 2147483647 w 48"/>
              <a:gd name="T3" fmla="*/ 2147483647 h 36"/>
              <a:gd name="T4" fmla="*/ 2147483647 w 48"/>
              <a:gd name="T5" fmla="*/ 2147483647 h 36"/>
              <a:gd name="T6" fmla="*/ 2147483647 w 48"/>
              <a:gd name="T7" fmla="*/ 2147483647 h 36"/>
              <a:gd name="T8" fmla="*/ 2147483647 w 48"/>
              <a:gd name="T9" fmla="*/ 2147483647 h 36"/>
              <a:gd name="T10" fmla="*/ 0 w 48"/>
              <a:gd name="T11" fmla="*/ 0 h 36"/>
              <a:gd name="T12" fmla="*/ 0 w 48"/>
              <a:gd name="T13" fmla="*/ 0 h 36"/>
              <a:gd name="T14" fmla="*/ 2147483647 w 48"/>
              <a:gd name="T15" fmla="*/ 2147483647 h 36"/>
              <a:gd name="T16" fmla="*/ 2147483647 w 48"/>
              <a:gd name="T17" fmla="*/ 2147483647 h 36"/>
              <a:gd name="T18" fmla="*/ 2147483647 w 48"/>
              <a:gd name="T19" fmla="*/ 2147483647 h 36"/>
              <a:gd name="T20" fmla="*/ 2147483647 w 48"/>
              <a:gd name="T21" fmla="*/ 2147483647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36"/>
              <a:gd name="T35" fmla="*/ 48 w 48"/>
              <a:gd name="T36" fmla="*/ 36 h 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36">
                <a:moveTo>
                  <a:pt x="34" y="20"/>
                </a:moveTo>
                <a:lnTo>
                  <a:pt x="34" y="36"/>
                </a:lnTo>
                <a:lnTo>
                  <a:pt x="18" y="18"/>
                </a:lnTo>
                <a:lnTo>
                  <a:pt x="0" y="0"/>
                </a:lnTo>
                <a:lnTo>
                  <a:pt x="24" y="8"/>
                </a:lnTo>
                <a:lnTo>
                  <a:pt x="48" y="10"/>
                </a:lnTo>
                <a:lnTo>
                  <a:pt x="48" y="12"/>
                </a:lnTo>
                <a:lnTo>
                  <a:pt x="34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Rectangle 52"/>
          <p:cNvSpPr>
            <a:spLocks noChangeAspect="1" noChangeArrowheads="1"/>
          </p:cNvSpPr>
          <p:nvPr/>
        </p:nvSpPr>
        <p:spPr bwMode="auto">
          <a:xfrm>
            <a:off x="1524000" y="5318125"/>
            <a:ext cx="23812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Arial" charset="0"/>
              </a:rPr>
              <a:t>b.</a:t>
            </a:r>
            <a:endParaRPr lang="en-US" sz="4000">
              <a:latin typeface="Arial" charset="0"/>
            </a:endParaRPr>
          </a:p>
        </p:txBody>
      </p:sp>
      <p:sp>
        <p:nvSpPr>
          <p:cNvPr id="12300" name="Rectangle 55"/>
          <p:cNvSpPr>
            <a:spLocks noChangeAspect="1" noChangeArrowheads="1"/>
          </p:cNvSpPr>
          <p:nvPr/>
        </p:nvSpPr>
        <p:spPr bwMode="auto">
          <a:xfrm>
            <a:off x="4549775" y="1993900"/>
            <a:ext cx="15367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  <a:latin typeface="Arial" charset="0"/>
              </a:rPr>
              <a:t>Ligand (signal)</a:t>
            </a:r>
            <a:endParaRPr lang="en-US" sz="1700">
              <a:latin typeface="Arial" charset="0"/>
            </a:endParaRPr>
          </a:p>
        </p:txBody>
      </p:sp>
      <p:sp>
        <p:nvSpPr>
          <p:cNvPr id="12301" name="Rectangle 56"/>
          <p:cNvSpPr>
            <a:spLocks noChangeAspect="1" noChangeArrowheads="1"/>
          </p:cNvSpPr>
          <p:nvPr/>
        </p:nvSpPr>
        <p:spPr bwMode="auto">
          <a:xfrm>
            <a:off x="1916113" y="3652838"/>
            <a:ext cx="8064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  <a:latin typeface="Arial" charset="0"/>
              </a:rPr>
              <a:t>Inactive</a:t>
            </a:r>
            <a:endParaRPr lang="en-US" sz="1700">
              <a:latin typeface="Arial" charset="0"/>
            </a:endParaRPr>
          </a:p>
        </p:txBody>
      </p:sp>
      <p:sp>
        <p:nvSpPr>
          <p:cNvPr id="12302" name="Rectangle 57"/>
          <p:cNvSpPr>
            <a:spLocks noChangeAspect="1" noChangeArrowheads="1"/>
          </p:cNvSpPr>
          <p:nvPr/>
        </p:nvSpPr>
        <p:spPr bwMode="auto">
          <a:xfrm>
            <a:off x="3776663" y="4184650"/>
            <a:ext cx="64928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  <a:latin typeface="Arial" charset="0"/>
              </a:rPr>
              <a:t>Active</a:t>
            </a:r>
            <a:endParaRPr lang="en-US" sz="1700">
              <a:latin typeface="Arial" charset="0"/>
            </a:endParaRPr>
          </a:p>
        </p:txBody>
      </p:sp>
      <p:sp>
        <p:nvSpPr>
          <p:cNvPr id="12303" name="Text Box 99"/>
          <p:cNvSpPr txBox="1">
            <a:spLocks noChangeAspect="1" noChangeArrowheads="1"/>
          </p:cNvSpPr>
          <p:nvPr/>
        </p:nvSpPr>
        <p:spPr bwMode="auto">
          <a:xfrm>
            <a:off x="2674938" y="4465638"/>
            <a:ext cx="10541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700">
                <a:latin typeface="Arial" charset="0"/>
              </a:rPr>
              <a:t>Cellular</a:t>
            </a:r>
          </a:p>
          <a:p>
            <a:pPr algn="ctr"/>
            <a:r>
              <a:rPr lang="en-US" sz="1700">
                <a:latin typeface="Arial" charset="0"/>
              </a:rPr>
              <a:t>response</a:t>
            </a:r>
          </a:p>
        </p:txBody>
      </p:sp>
      <p:sp>
        <p:nvSpPr>
          <p:cNvPr id="12304" name="Line 109"/>
          <p:cNvSpPr>
            <a:spLocks noChangeAspect="1" noChangeShapeType="1"/>
          </p:cNvSpPr>
          <p:nvPr/>
        </p:nvSpPr>
        <p:spPr bwMode="auto">
          <a:xfrm flipH="1">
            <a:off x="4489450" y="4325938"/>
            <a:ext cx="347663" cy="317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Line 110"/>
          <p:cNvSpPr>
            <a:spLocks noChangeAspect="1" noChangeShapeType="1"/>
          </p:cNvSpPr>
          <p:nvPr/>
        </p:nvSpPr>
        <p:spPr bwMode="auto">
          <a:xfrm flipH="1">
            <a:off x="2789238" y="3787775"/>
            <a:ext cx="395287" cy="317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6" name="Freeform 111"/>
          <p:cNvSpPr>
            <a:spLocks noChangeAspect="1"/>
          </p:cNvSpPr>
          <p:nvPr/>
        </p:nvSpPr>
        <p:spPr bwMode="auto">
          <a:xfrm>
            <a:off x="5232400" y="2290763"/>
            <a:ext cx="642938" cy="168275"/>
          </a:xfrm>
          <a:custGeom>
            <a:avLst/>
            <a:gdLst>
              <a:gd name="T0" fmla="*/ 0 w 270"/>
              <a:gd name="T1" fmla="*/ 0 h 70"/>
              <a:gd name="T2" fmla="*/ 2147483647 w 270"/>
              <a:gd name="T3" fmla="*/ 2147483647 h 70"/>
              <a:gd name="T4" fmla="*/ 2147483647 w 270"/>
              <a:gd name="T5" fmla="*/ 2147483647 h 70"/>
              <a:gd name="T6" fmla="*/ 0 60000 65536"/>
              <a:gd name="T7" fmla="*/ 0 60000 65536"/>
              <a:gd name="T8" fmla="*/ 0 60000 65536"/>
              <a:gd name="T9" fmla="*/ 0 w 270"/>
              <a:gd name="T10" fmla="*/ 0 h 70"/>
              <a:gd name="T11" fmla="*/ 270 w 270"/>
              <a:gd name="T12" fmla="*/ 70 h 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0" h="70">
                <a:moveTo>
                  <a:pt x="0" y="0"/>
                </a:moveTo>
                <a:lnTo>
                  <a:pt x="40" y="70"/>
                </a:lnTo>
                <a:lnTo>
                  <a:pt x="270" y="7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9.4c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511300" y="1712913"/>
            <a:ext cx="60960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13316" name="Picture 4" descr="rav32223_09_04"/>
          <p:cNvPicPr>
            <a:picLocks noChangeAspect="1" noChangeArrowheads="1"/>
          </p:cNvPicPr>
          <p:nvPr/>
        </p:nvPicPr>
        <p:blipFill>
          <a:blip r:embed="rId2" cstate="print"/>
          <a:srcRect t="44955"/>
          <a:stretch>
            <a:fillRect/>
          </a:stretch>
        </p:blipFill>
        <p:spPr bwMode="auto">
          <a:xfrm>
            <a:off x="179388" y="1900238"/>
            <a:ext cx="8802687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rav32223_09_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625" y="2774950"/>
            <a:ext cx="1079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rav32223_09_04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575" y="1949450"/>
            <a:ext cx="334963" cy="519113"/>
          </a:xfrm>
          <a:prstGeom prst="rect">
            <a:avLst/>
          </a:prstGeom>
          <a:noFill/>
          <a:effectLst>
            <a:outerShdw dist="28398" dir="3806097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751" name="Picture 7" descr="rav32223_09_04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2119313"/>
            <a:ext cx="334962" cy="519112"/>
          </a:xfrm>
          <a:prstGeom prst="rect">
            <a:avLst/>
          </a:prstGeom>
          <a:noFill/>
          <a:effectLst>
            <a:outerShdw dist="28398" dir="3806097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320" name="Picture 8" descr="rav32223_09_04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9350" y="3752850"/>
            <a:ext cx="892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rav32223_09_04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3250" y="4395788"/>
            <a:ext cx="374650" cy="228600"/>
          </a:xfrm>
          <a:prstGeom prst="rect">
            <a:avLst/>
          </a:prstGeom>
          <a:noFill/>
          <a:effectLst>
            <a:outerShdw dist="28398" dir="1593903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322" name="Picture 10" descr="rav32223_09_04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3150" y="2495550"/>
            <a:ext cx="1047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 descr="rav32223_09_04o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035175" y="2719388"/>
            <a:ext cx="914400" cy="1422400"/>
          </a:xfrm>
          <a:prstGeom prst="rect">
            <a:avLst/>
          </a:prstGeom>
          <a:noFill/>
          <a:effectLst>
            <a:outerShdw dist="63500" dir="2212194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324" name="Picture 13" descr="rav32223_09_04q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1613" y="2557463"/>
            <a:ext cx="101441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14" descr="rav32223_09_04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1425" y="3784600"/>
            <a:ext cx="59690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15" descr="rav32223_09_04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61175" y="4057650"/>
            <a:ext cx="70485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16" descr="rav32223_09_04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16725" y="4406900"/>
            <a:ext cx="374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17" descr="rav32223_09_04u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78775" y="3911600"/>
            <a:ext cx="6953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2" name="Picture 18" descr="rav32223_09_04v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91513" y="3543300"/>
            <a:ext cx="633412" cy="698500"/>
          </a:xfrm>
          <a:prstGeom prst="rect">
            <a:avLst/>
          </a:prstGeom>
          <a:noFill/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330" name="Picture 19" descr="rav32223_09_04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08950" y="4406900"/>
            <a:ext cx="374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20" descr="rav32223_09_04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93000" y="2552700"/>
            <a:ext cx="1047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Picture 21" descr="rav32223_09_04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7000" y="2432050"/>
            <a:ext cx="1047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Picture 22" descr="rav32223_09_04q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87963" y="2538413"/>
            <a:ext cx="101441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4" name="Freeform 23"/>
          <p:cNvSpPr>
            <a:spLocks/>
          </p:cNvSpPr>
          <p:nvPr/>
        </p:nvSpPr>
        <p:spPr bwMode="auto">
          <a:xfrm>
            <a:off x="4773613" y="3413125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2147483647 h 38"/>
              <a:gd name="T4" fmla="*/ 2147483647 w 62"/>
              <a:gd name="T5" fmla="*/ 0 h 38"/>
              <a:gd name="T6" fmla="*/ 2147483647 w 62"/>
              <a:gd name="T7" fmla="*/ 2147483647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2147483647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2" y="20"/>
                </a:moveTo>
                <a:lnTo>
                  <a:pt x="0" y="2"/>
                </a:lnTo>
                <a:lnTo>
                  <a:pt x="2" y="0"/>
                </a:lnTo>
                <a:lnTo>
                  <a:pt x="30" y="12"/>
                </a:lnTo>
                <a:lnTo>
                  <a:pt x="62" y="20"/>
                </a:lnTo>
                <a:lnTo>
                  <a:pt x="30" y="26"/>
                </a:lnTo>
                <a:lnTo>
                  <a:pt x="2" y="38"/>
                </a:lnTo>
                <a:lnTo>
                  <a:pt x="0" y="38"/>
                </a:lnTo>
                <a:lnTo>
                  <a:pt x="12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5" name="Line 24"/>
          <p:cNvSpPr>
            <a:spLocks noChangeShapeType="1"/>
          </p:cNvSpPr>
          <p:nvPr/>
        </p:nvSpPr>
        <p:spPr bwMode="auto">
          <a:xfrm>
            <a:off x="4252913" y="3444875"/>
            <a:ext cx="5461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6" name="Freeform 25"/>
          <p:cNvSpPr>
            <a:spLocks/>
          </p:cNvSpPr>
          <p:nvPr/>
        </p:nvSpPr>
        <p:spPr bwMode="auto">
          <a:xfrm>
            <a:off x="5853113" y="4130675"/>
            <a:ext cx="796925" cy="165100"/>
          </a:xfrm>
          <a:custGeom>
            <a:avLst/>
            <a:gdLst>
              <a:gd name="T0" fmla="*/ 0 w 502"/>
              <a:gd name="T1" fmla="*/ 0 h 104"/>
              <a:gd name="T2" fmla="*/ 0 w 502"/>
              <a:gd name="T3" fmla="*/ 0 h 104"/>
              <a:gd name="T4" fmla="*/ 2147483647 w 502"/>
              <a:gd name="T5" fmla="*/ 2147483647 h 104"/>
              <a:gd name="T6" fmla="*/ 2147483647 w 502"/>
              <a:gd name="T7" fmla="*/ 2147483647 h 104"/>
              <a:gd name="T8" fmla="*/ 2147483647 w 502"/>
              <a:gd name="T9" fmla="*/ 2147483647 h 104"/>
              <a:gd name="T10" fmla="*/ 2147483647 w 502"/>
              <a:gd name="T11" fmla="*/ 2147483647 h 104"/>
              <a:gd name="T12" fmla="*/ 2147483647 w 502"/>
              <a:gd name="T13" fmla="*/ 2147483647 h 104"/>
              <a:gd name="T14" fmla="*/ 2147483647 w 502"/>
              <a:gd name="T15" fmla="*/ 2147483647 h 104"/>
              <a:gd name="T16" fmla="*/ 2147483647 w 502"/>
              <a:gd name="T17" fmla="*/ 2147483647 h 104"/>
              <a:gd name="T18" fmla="*/ 2147483647 w 502"/>
              <a:gd name="T19" fmla="*/ 2147483647 h 104"/>
              <a:gd name="T20" fmla="*/ 2147483647 w 502"/>
              <a:gd name="T21" fmla="*/ 2147483647 h 104"/>
              <a:gd name="T22" fmla="*/ 2147483647 w 502"/>
              <a:gd name="T23" fmla="*/ 2147483647 h 104"/>
              <a:gd name="T24" fmla="*/ 2147483647 w 502"/>
              <a:gd name="T25" fmla="*/ 2147483647 h 104"/>
              <a:gd name="T26" fmla="*/ 2147483647 w 502"/>
              <a:gd name="T27" fmla="*/ 2147483647 h 104"/>
              <a:gd name="T28" fmla="*/ 2147483647 w 502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02"/>
              <a:gd name="T46" fmla="*/ 0 h 104"/>
              <a:gd name="T47" fmla="*/ 502 w 502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02" h="104">
                <a:moveTo>
                  <a:pt x="0" y="0"/>
                </a:moveTo>
                <a:lnTo>
                  <a:pt x="0" y="0"/>
                </a:lnTo>
                <a:lnTo>
                  <a:pt x="8" y="6"/>
                </a:lnTo>
                <a:lnTo>
                  <a:pt x="32" y="20"/>
                </a:lnTo>
                <a:lnTo>
                  <a:pt x="72" y="42"/>
                </a:lnTo>
                <a:lnTo>
                  <a:pt x="98" y="52"/>
                </a:lnTo>
                <a:lnTo>
                  <a:pt x="126" y="64"/>
                </a:lnTo>
                <a:lnTo>
                  <a:pt x="160" y="74"/>
                </a:lnTo>
                <a:lnTo>
                  <a:pt x="198" y="84"/>
                </a:lnTo>
                <a:lnTo>
                  <a:pt x="240" y="92"/>
                </a:lnTo>
                <a:lnTo>
                  <a:pt x="284" y="98"/>
                </a:lnTo>
                <a:lnTo>
                  <a:pt x="334" y="102"/>
                </a:lnTo>
                <a:lnTo>
                  <a:pt x="386" y="104"/>
                </a:lnTo>
                <a:lnTo>
                  <a:pt x="442" y="102"/>
                </a:lnTo>
                <a:lnTo>
                  <a:pt x="502" y="96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Freeform 26"/>
          <p:cNvSpPr>
            <a:spLocks/>
          </p:cNvSpPr>
          <p:nvPr/>
        </p:nvSpPr>
        <p:spPr bwMode="auto">
          <a:xfrm>
            <a:off x="6627813" y="4264025"/>
            <a:ext cx="79375" cy="44450"/>
          </a:xfrm>
          <a:custGeom>
            <a:avLst/>
            <a:gdLst>
              <a:gd name="T0" fmla="*/ 2147483647 w 50"/>
              <a:gd name="T1" fmla="*/ 2147483647 h 28"/>
              <a:gd name="T2" fmla="*/ 0 w 50"/>
              <a:gd name="T3" fmla="*/ 0 h 28"/>
              <a:gd name="T4" fmla="*/ 0 w 50"/>
              <a:gd name="T5" fmla="*/ 0 h 28"/>
              <a:gd name="T6" fmla="*/ 2147483647 w 50"/>
              <a:gd name="T7" fmla="*/ 2147483647 h 28"/>
              <a:gd name="T8" fmla="*/ 2147483647 w 50"/>
              <a:gd name="T9" fmla="*/ 2147483647 h 28"/>
              <a:gd name="T10" fmla="*/ 2147483647 w 50"/>
              <a:gd name="T11" fmla="*/ 2147483647 h 28"/>
              <a:gd name="T12" fmla="*/ 2147483647 w 50"/>
              <a:gd name="T13" fmla="*/ 2147483647 h 28"/>
              <a:gd name="T14" fmla="*/ 2147483647 w 50"/>
              <a:gd name="T15" fmla="*/ 2147483647 h 28"/>
              <a:gd name="T16" fmla="*/ 2147483647 w 50"/>
              <a:gd name="T17" fmla="*/ 2147483647 h 28"/>
              <a:gd name="T18" fmla="*/ 2147483647 w 50"/>
              <a:gd name="T19" fmla="*/ 2147483647 h 28"/>
              <a:gd name="T20" fmla="*/ 2147483647 w 50"/>
              <a:gd name="T21" fmla="*/ 2147483647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28"/>
              <a:gd name="T35" fmla="*/ 50 w 50"/>
              <a:gd name="T36" fmla="*/ 28 h 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28">
                <a:moveTo>
                  <a:pt x="10" y="14"/>
                </a:moveTo>
                <a:lnTo>
                  <a:pt x="0" y="0"/>
                </a:lnTo>
                <a:lnTo>
                  <a:pt x="24" y="6"/>
                </a:lnTo>
                <a:lnTo>
                  <a:pt x="50" y="8"/>
                </a:lnTo>
                <a:lnTo>
                  <a:pt x="26" y="16"/>
                </a:lnTo>
                <a:lnTo>
                  <a:pt x="4" y="28"/>
                </a:lnTo>
                <a:lnTo>
                  <a:pt x="10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8" name="Freeform 27"/>
          <p:cNvSpPr>
            <a:spLocks/>
          </p:cNvSpPr>
          <p:nvPr/>
        </p:nvSpPr>
        <p:spPr bwMode="auto">
          <a:xfrm>
            <a:off x="6762750" y="4611688"/>
            <a:ext cx="1171575" cy="95250"/>
          </a:xfrm>
          <a:custGeom>
            <a:avLst/>
            <a:gdLst>
              <a:gd name="T0" fmla="*/ 0 w 738"/>
              <a:gd name="T1" fmla="*/ 2147483647 h 60"/>
              <a:gd name="T2" fmla="*/ 0 w 738"/>
              <a:gd name="T3" fmla="*/ 2147483647 h 60"/>
              <a:gd name="T4" fmla="*/ 2147483647 w 738"/>
              <a:gd name="T5" fmla="*/ 2147483647 h 60"/>
              <a:gd name="T6" fmla="*/ 2147483647 w 738"/>
              <a:gd name="T7" fmla="*/ 2147483647 h 60"/>
              <a:gd name="T8" fmla="*/ 2147483647 w 738"/>
              <a:gd name="T9" fmla="*/ 2147483647 h 60"/>
              <a:gd name="T10" fmla="*/ 2147483647 w 738"/>
              <a:gd name="T11" fmla="*/ 2147483647 h 60"/>
              <a:gd name="T12" fmla="*/ 2147483647 w 738"/>
              <a:gd name="T13" fmla="*/ 2147483647 h 60"/>
              <a:gd name="T14" fmla="*/ 2147483647 w 738"/>
              <a:gd name="T15" fmla="*/ 2147483647 h 60"/>
              <a:gd name="T16" fmla="*/ 2147483647 w 738"/>
              <a:gd name="T17" fmla="*/ 2147483647 h 60"/>
              <a:gd name="T18" fmla="*/ 2147483647 w 738"/>
              <a:gd name="T19" fmla="*/ 2147483647 h 60"/>
              <a:gd name="T20" fmla="*/ 2147483647 w 738"/>
              <a:gd name="T21" fmla="*/ 2147483647 h 60"/>
              <a:gd name="T22" fmla="*/ 2147483647 w 738"/>
              <a:gd name="T23" fmla="*/ 2147483647 h 60"/>
              <a:gd name="T24" fmla="*/ 2147483647 w 738"/>
              <a:gd name="T25" fmla="*/ 2147483647 h 60"/>
              <a:gd name="T26" fmla="*/ 2147483647 w 738"/>
              <a:gd name="T27" fmla="*/ 2147483647 h 60"/>
              <a:gd name="T28" fmla="*/ 2147483647 w 738"/>
              <a:gd name="T29" fmla="*/ 2147483647 h 60"/>
              <a:gd name="T30" fmla="*/ 2147483647 w 738"/>
              <a:gd name="T31" fmla="*/ 2147483647 h 60"/>
              <a:gd name="T32" fmla="*/ 2147483647 w 738"/>
              <a:gd name="T33" fmla="*/ 2147483647 h 60"/>
              <a:gd name="T34" fmla="*/ 2147483647 w 738"/>
              <a:gd name="T35" fmla="*/ 0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38"/>
              <a:gd name="T55" fmla="*/ 0 h 60"/>
              <a:gd name="T56" fmla="*/ 738 w 73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38" h="60">
                <a:moveTo>
                  <a:pt x="0" y="22"/>
                </a:moveTo>
                <a:lnTo>
                  <a:pt x="0" y="22"/>
                </a:lnTo>
                <a:lnTo>
                  <a:pt x="30" y="30"/>
                </a:lnTo>
                <a:lnTo>
                  <a:pt x="60" y="38"/>
                </a:lnTo>
                <a:lnTo>
                  <a:pt x="94" y="44"/>
                </a:lnTo>
                <a:lnTo>
                  <a:pt x="130" y="50"/>
                </a:lnTo>
                <a:lnTo>
                  <a:pt x="166" y="54"/>
                </a:lnTo>
                <a:lnTo>
                  <a:pt x="206" y="58"/>
                </a:lnTo>
                <a:lnTo>
                  <a:pt x="248" y="60"/>
                </a:lnTo>
                <a:lnTo>
                  <a:pt x="292" y="60"/>
                </a:lnTo>
                <a:lnTo>
                  <a:pt x="340" y="58"/>
                </a:lnTo>
                <a:lnTo>
                  <a:pt x="388" y="56"/>
                </a:lnTo>
                <a:lnTo>
                  <a:pt x="440" y="52"/>
                </a:lnTo>
                <a:lnTo>
                  <a:pt x="494" y="44"/>
                </a:lnTo>
                <a:lnTo>
                  <a:pt x="552" y="36"/>
                </a:lnTo>
                <a:lnTo>
                  <a:pt x="612" y="26"/>
                </a:lnTo>
                <a:lnTo>
                  <a:pt x="674" y="14"/>
                </a:lnTo>
                <a:lnTo>
                  <a:pt x="738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Freeform 28"/>
          <p:cNvSpPr>
            <a:spLocks/>
          </p:cNvSpPr>
          <p:nvPr/>
        </p:nvSpPr>
        <p:spPr bwMode="auto">
          <a:xfrm>
            <a:off x="7908925" y="4592638"/>
            <a:ext cx="82550" cy="44450"/>
          </a:xfrm>
          <a:custGeom>
            <a:avLst/>
            <a:gdLst>
              <a:gd name="T0" fmla="*/ 2147483647 w 52"/>
              <a:gd name="T1" fmla="*/ 2147483647 h 28"/>
              <a:gd name="T2" fmla="*/ 0 w 52"/>
              <a:gd name="T3" fmla="*/ 0 h 28"/>
              <a:gd name="T4" fmla="*/ 2147483647 w 52"/>
              <a:gd name="T5" fmla="*/ 0 h 28"/>
              <a:gd name="T6" fmla="*/ 2147483647 w 52"/>
              <a:gd name="T7" fmla="*/ 2147483647 h 28"/>
              <a:gd name="T8" fmla="*/ 2147483647 w 52"/>
              <a:gd name="T9" fmla="*/ 2147483647 h 28"/>
              <a:gd name="T10" fmla="*/ 2147483647 w 52"/>
              <a:gd name="T11" fmla="*/ 2147483647 h 28"/>
              <a:gd name="T12" fmla="*/ 2147483647 w 52"/>
              <a:gd name="T13" fmla="*/ 2147483647 h 28"/>
              <a:gd name="T14" fmla="*/ 2147483647 w 52"/>
              <a:gd name="T15" fmla="*/ 2147483647 h 28"/>
              <a:gd name="T16" fmla="*/ 2147483647 w 52"/>
              <a:gd name="T17" fmla="*/ 2147483647 h 28"/>
              <a:gd name="T18" fmla="*/ 2147483647 w 52"/>
              <a:gd name="T19" fmla="*/ 2147483647 h 28"/>
              <a:gd name="T20" fmla="*/ 2147483647 w 52"/>
              <a:gd name="T21" fmla="*/ 2147483647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"/>
              <a:gd name="T34" fmla="*/ 0 h 28"/>
              <a:gd name="T35" fmla="*/ 52 w 52"/>
              <a:gd name="T36" fmla="*/ 28 h 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" h="28">
                <a:moveTo>
                  <a:pt x="12" y="12"/>
                </a:moveTo>
                <a:lnTo>
                  <a:pt x="0" y="0"/>
                </a:lnTo>
                <a:lnTo>
                  <a:pt x="2" y="0"/>
                </a:lnTo>
                <a:lnTo>
                  <a:pt x="26" y="4"/>
                </a:lnTo>
                <a:lnTo>
                  <a:pt x="52" y="4"/>
                </a:lnTo>
                <a:lnTo>
                  <a:pt x="28" y="14"/>
                </a:lnTo>
                <a:lnTo>
                  <a:pt x="8" y="28"/>
                </a:lnTo>
                <a:lnTo>
                  <a:pt x="12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0" name="Freeform 29"/>
          <p:cNvSpPr>
            <a:spLocks/>
          </p:cNvSpPr>
          <p:nvPr/>
        </p:nvSpPr>
        <p:spPr bwMode="auto">
          <a:xfrm>
            <a:off x="6281738" y="4298950"/>
            <a:ext cx="276225" cy="266700"/>
          </a:xfrm>
          <a:custGeom>
            <a:avLst/>
            <a:gdLst>
              <a:gd name="T0" fmla="*/ 0 w 174"/>
              <a:gd name="T1" fmla="*/ 0 h 168"/>
              <a:gd name="T2" fmla="*/ 0 w 174"/>
              <a:gd name="T3" fmla="*/ 0 h 168"/>
              <a:gd name="T4" fmla="*/ 2147483647 w 174"/>
              <a:gd name="T5" fmla="*/ 2147483647 h 168"/>
              <a:gd name="T6" fmla="*/ 2147483647 w 174"/>
              <a:gd name="T7" fmla="*/ 2147483647 h 168"/>
              <a:gd name="T8" fmla="*/ 2147483647 w 174"/>
              <a:gd name="T9" fmla="*/ 2147483647 h 168"/>
              <a:gd name="T10" fmla="*/ 2147483647 w 174"/>
              <a:gd name="T11" fmla="*/ 2147483647 h 168"/>
              <a:gd name="T12" fmla="*/ 2147483647 w 174"/>
              <a:gd name="T13" fmla="*/ 2147483647 h 168"/>
              <a:gd name="T14" fmla="*/ 2147483647 w 174"/>
              <a:gd name="T15" fmla="*/ 2147483647 h 168"/>
              <a:gd name="T16" fmla="*/ 2147483647 w 174"/>
              <a:gd name="T17" fmla="*/ 2147483647 h 168"/>
              <a:gd name="T18" fmla="*/ 2147483647 w 174"/>
              <a:gd name="T19" fmla="*/ 2147483647 h 168"/>
              <a:gd name="T20" fmla="*/ 2147483647 w 174"/>
              <a:gd name="T21" fmla="*/ 2147483647 h 168"/>
              <a:gd name="T22" fmla="*/ 2147483647 w 174"/>
              <a:gd name="T23" fmla="*/ 2147483647 h 1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4"/>
              <a:gd name="T37" fmla="*/ 0 h 168"/>
              <a:gd name="T38" fmla="*/ 174 w 174"/>
              <a:gd name="T39" fmla="*/ 168 h 1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4" h="168">
                <a:moveTo>
                  <a:pt x="0" y="0"/>
                </a:moveTo>
                <a:lnTo>
                  <a:pt x="0" y="0"/>
                </a:lnTo>
                <a:lnTo>
                  <a:pt x="6" y="16"/>
                </a:lnTo>
                <a:lnTo>
                  <a:pt x="18" y="34"/>
                </a:lnTo>
                <a:lnTo>
                  <a:pt x="34" y="58"/>
                </a:lnTo>
                <a:lnTo>
                  <a:pt x="56" y="84"/>
                </a:lnTo>
                <a:lnTo>
                  <a:pt x="70" y="98"/>
                </a:lnTo>
                <a:lnTo>
                  <a:pt x="88" y="112"/>
                </a:lnTo>
                <a:lnTo>
                  <a:pt x="106" y="126"/>
                </a:lnTo>
                <a:lnTo>
                  <a:pt x="126" y="140"/>
                </a:lnTo>
                <a:lnTo>
                  <a:pt x="150" y="154"/>
                </a:lnTo>
                <a:lnTo>
                  <a:pt x="174" y="168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1" name="Rectangle 30"/>
          <p:cNvSpPr>
            <a:spLocks noChangeArrowheads="1"/>
          </p:cNvSpPr>
          <p:nvPr/>
        </p:nvSpPr>
        <p:spPr bwMode="auto">
          <a:xfrm>
            <a:off x="163513" y="4759325"/>
            <a:ext cx="1381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c.</a:t>
            </a:r>
            <a:endParaRPr lang="en-US">
              <a:latin typeface="Arial" charset="0"/>
            </a:endParaRPr>
          </a:p>
        </p:txBody>
      </p:sp>
      <p:sp>
        <p:nvSpPr>
          <p:cNvPr id="13342" name="Rectangle 31"/>
          <p:cNvSpPr>
            <a:spLocks noChangeArrowheads="1"/>
          </p:cNvSpPr>
          <p:nvPr/>
        </p:nvSpPr>
        <p:spPr bwMode="auto">
          <a:xfrm>
            <a:off x="1550988" y="3816350"/>
            <a:ext cx="523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g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3343" name="Rectangle 32"/>
          <p:cNvSpPr>
            <a:spLocks noChangeArrowheads="1"/>
          </p:cNvSpPr>
          <p:nvPr/>
        </p:nvSpPr>
        <p:spPr bwMode="auto">
          <a:xfrm>
            <a:off x="6446838" y="39147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b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3344" name="Rectangle 33"/>
          <p:cNvSpPr>
            <a:spLocks noChangeArrowheads="1"/>
          </p:cNvSpPr>
          <p:nvPr/>
        </p:nvSpPr>
        <p:spPr bwMode="auto">
          <a:xfrm>
            <a:off x="6707188" y="3838575"/>
            <a:ext cx="523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g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3345" name="Rectangle 34"/>
          <p:cNvSpPr>
            <a:spLocks noChangeArrowheads="1"/>
          </p:cNvSpPr>
          <p:nvPr/>
        </p:nvSpPr>
        <p:spPr bwMode="auto">
          <a:xfrm>
            <a:off x="1547813" y="4105275"/>
            <a:ext cx="809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a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3346" name="Rectangle 35"/>
          <p:cNvSpPr>
            <a:spLocks noChangeArrowheads="1"/>
          </p:cNvSpPr>
          <p:nvPr/>
        </p:nvSpPr>
        <p:spPr bwMode="auto">
          <a:xfrm>
            <a:off x="8266113" y="4156075"/>
            <a:ext cx="809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a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3347" name="Rectangle 36"/>
          <p:cNvSpPr>
            <a:spLocks noChangeArrowheads="1"/>
          </p:cNvSpPr>
          <p:nvPr/>
        </p:nvSpPr>
        <p:spPr bwMode="auto">
          <a:xfrm>
            <a:off x="7265988" y="4343400"/>
            <a:ext cx="809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a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3348" name="Rectangle 37"/>
          <p:cNvSpPr>
            <a:spLocks noChangeArrowheads="1"/>
          </p:cNvSpPr>
          <p:nvPr/>
        </p:nvSpPr>
        <p:spPr bwMode="auto">
          <a:xfrm>
            <a:off x="1274763" y="387032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b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3349" name="Rectangle 38"/>
          <p:cNvSpPr>
            <a:spLocks noChangeArrowheads="1"/>
          </p:cNvSpPr>
          <p:nvPr/>
        </p:nvSpPr>
        <p:spPr bwMode="auto">
          <a:xfrm>
            <a:off x="1917700" y="4429125"/>
            <a:ext cx="274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GDP</a:t>
            </a:r>
            <a:endParaRPr lang="en-US">
              <a:latin typeface="Arial" charset="0"/>
            </a:endParaRPr>
          </a:p>
        </p:txBody>
      </p:sp>
      <p:sp>
        <p:nvSpPr>
          <p:cNvPr id="13350" name="Rectangle 39"/>
          <p:cNvSpPr>
            <a:spLocks noChangeArrowheads="1"/>
          </p:cNvSpPr>
          <p:nvPr/>
        </p:nvSpPr>
        <p:spPr bwMode="auto">
          <a:xfrm>
            <a:off x="6865938" y="4440238"/>
            <a:ext cx="260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GTP</a:t>
            </a:r>
            <a:endParaRPr lang="en-US">
              <a:latin typeface="Arial" charset="0"/>
            </a:endParaRPr>
          </a:p>
        </p:txBody>
      </p:sp>
      <p:sp>
        <p:nvSpPr>
          <p:cNvPr id="13351" name="Rectangle 40"/>
          <p:cNvSpPr>
            <a:spLocks noChangeArrowheads="1"/>
          </p:cNvSpPr>
          <p:nvPr/>
        </p:nvSpPr>
        <p:spPr bwMode="auto">
          <a:xfrm>
            <a:off x="8167688" y="4440238"/>
            <a:ext cx="260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GTP</a:t>
            </a:r>
            <a:endParaRPr lang="en-US">
              <a:latin typeface="Arial" charset="0"/>
            </a:endParaRPr>
          </a:p>
        </p:txBody>
      </p:sp>
      <p:sp>
        <p:nvSpPr>
          <p:cNvPr id="13352" name="Rectangle 41"/>
          <p:cNvSpPr>
            <a:spLocks noChangeArrowheads="1"/>
          </p:cNvSpPr>
          <p:nvPr/>
        </p:nvSpPr>
        <p:spPr bwMode="auto">
          <a:xfrm>
            <a:off x="2649538" y="2451100"/>
            <a:ext cx="260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Ions</a:t>
            </a:r>
            <a:endParaRPr lang="en-US">
              <a:latin typeface="Arial" charset="0"/>
            </a:endParaRPr>
          </a:p>
        </p:txBody>
      </p:sp>
      <p:sp>
        <p:nvSpPr>
          <p:cNvPr id="13353" name="Rectangle 42"/>
          <p:cNvSpPr>
            <a:spLocks noChangeArrowheads="1"/>
          </p:cNvSpPr>
          <p:nvPr/>
        </p:nvSpPr>
        <p:spPr bwMode="auto">
          <a:xfrm>
            <a:off x="488950" y="4130675"/>
            <a:ext cx="563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G protein</a:t>
            </a:r>
            <a:endParaRPr lang="en-US">
              <a:latin typeface="Arial" charset="0"/>
            </a:endParaRPr>
          </a:p>
        </p:txBody>
      </p:sp>
      <p:sp>
        <p:nvSpPr>
          <p:cNvPr id="13354" name="Rectangle 43"/>
          <p:cNvSpPr>
            <a:spLocks noChangeArrowheads="1"/>
          </p:cNvSpPr>
          <p:nvPr/>
        </p:nvSpPr>
        <p:spPr bwMode="auto">
          <a:xfrm>
            <a:off x="3154363" y="4168775"/>
            <a:ext cx="4778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Enzyme</a:t>
            </a:r>
            <a:endParaRPr lang="en-US">
              <a:latin typeface="Arial" charset="0"/>
            </a:endParaRPr>
          </a:p>
        </p:txBody>
      </p:sp>
      <p:sp>
        <p:nvSpPr>
          <p:cNvPr id="13355" name="Rectangle 44"/>
          <p:cNvSpPr>
            <a:spLocks noChangeArrowheads="1"/>
          </p:cNvSpPr>
          <p:nvPr/>
        </p:nvSpPr>
        <p:spPr bwMode="auto">
          <a:xfrm>
            <a:off x="2160588" y="4168775"/>
            <a:ext cx="703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Ion channel</a:t>
            </a:r>
            <a:endParaRPr lang="en-US">
              <a:latin typeface="Arial" charset="0"/>
            </a:endParaRPr>
          </a:p>
        </p:txBody>
      </p:sp>
      <p:sp>
        <p:nvSpPr>
          <p:cNvPr id="13356" name="Rectangle 45"/>
          <p:cNvSpPr>
            <a:spLocks noChangeArrowheads="1"/>
          </p:cNvSpPr>
          <p:nvPr/>
        </p:nvSpPr>
        <p:spPr bwMode="auto">
          <a:xfrm>
            <a:off x="1254125" y="287337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GPCR</a:t>
            </a:r>
            <a:endParaRPr lang="en-US">
              <a:latin typeface="Arial" charset="0"/>
            </a:endParaRPr>
          </a:p>
        </p:txBody>
      </p:sp>
      <p:sp>
        <p:nvSpPr>
          <p:cNvPr id="13357" name="Line 46"/>
          <p:cNvSpPr>
            <a:spLocks noChangeShapeType="1"/>
          </p:cNvSpPr>
          <p:nvPr/>
        </p:nvSpPr>
        <p:spPr bwMode="auto">
          <a:xfrm flipH="1">
            <a:off x="750888" y="2320925"/>
            <a:ext cx="187325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8" name="Line 47"/>
          <p:cNvSpPr>
            <a:spLocks noChangeShapeType="1"/>
          </p:cNvSpPr>
          <p:nvPr/>
        </p:nvSpPr>
        <p:spPr bwMode="auto">
          <a:xfrm flipH="1">
            <a:off x="950913" y="2946400"/>
            <a:ext cx="269875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9" name="Freeform 48"/>
          <p:cNvSpPr>
            <a:spLocks/>
          </p:cNvSpPr>
          <p:nvPr/>
        </p:nvSpPr>
        <p:spPr bwMode="auto">
          <a:xfrm>
            <a:off x="2430463" y="2540000"/>
            <a:ext cx="180975" cy="222250"/>
          </a:xfrm>
          <a:custGeom>
            <a:avLst/>
            <a:gdLst>
              <a:gd name="T0" fmla="*/ 0 w 114"/>
              <a:gd name="T1" fmla="*/ 0 h 140"/>
              <a:gd name="T2" fmla="*/ 2147483647 w 114"/>
              <a:gd name="T3" fmla="*/ 0 h 140"/>
              <a:gd name="T4" fmla="*/ 2147483647 w 114"/>
              <a:gd name="T5" fmla="*/ 2147483647 h 140"/>
              <a:gd name="T6" fmla="*/ 0 60000 65536"/>
              <a:gd name="T7" fmla="*/ 0 60000 65536"/>
              <a:gd name="T8" fmla="*/ 0 60000 65536"/>
              <a:gd name="T9" fmla="*/ 0 w 114"/>
              <a:gd name="T10" fmla="*/ 0 h 140"/>
              <a:gd name="T11" fmla="*/ 114 w 114"/>
              <a:gd name="T12" fmla="*/ 140 h 1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140">
                <a:moveTo>
                  <a:pt x="0" y="0"/>
                </a:moveTo>
                <a:lnTo>
                  <a:pt x="114" y="0"/>
                </a:lnTo>
                <a:lnTo>
                  <a:pt x="44" y="14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0" name="Freeform 49"/>
          <p:cNvSpPr>
            <a:spLocks/>
          </p:cNvSpPr>
          <p:nvPr/>
        </p:nvSpPr>
        <p:spPr bwMode="auto">
          <a:xfrm>
            <a:off x="1150938" y="3832225"/>
            <a:ext cx="488950" cy="723900"/>
          </a:xfrm>
          <a:custGeom>
            <a:avLst/>
            <a:gdLst>
              <a:gd name="T0" fmla="*/ 2147483647 w 308"/>
              <a:gd name="T1" fmla="*/ 2147483647 h 456"/>
              <a:gd name="T2" fmla="*/ 0 w 308"/>
              <a:gd name="T3" fmla="*/ 2147483647 h 456"/>
              <a:gd name="T4" fmla="*/ 0 w 308"/>
              <a:gd name="T5" fmla="*/ 0 h 456"/>
              <a:gd name="T6" fmla="*/ 2147483647 w 308"/>
              <a:gd name="T7" fmla="*/ 0 h 456"/>
              <a:gd name="T8" fmla="*/ 0 60000 65536"/>
              <a:gd name="T9" fmla="*/ 0 60000 65536"/>
              <a:gd name="T10" fmla="*/ 0 60000 65536"/>
              <a:gd name="T11" fmla="*/ 0 60000 65536"/>
              <a:gd name="T12" fmla="*/ 0 w 308"/>
              <a:gd name="T13" fmla="*/ 0 h 456"/>
              <a:gd name="T14" fmla="*/ 308 w 308"/>
              <a:gd name="T15" fmla="*/ 456 h 4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8" h="456">
                <a:moveTo>
                  <a:pt x="308" y="456"/>
                </a:moveTo>
                <a:lnTo>
                  <a:pt x="0" y="456"/>
                </a:lnTo>
                <a:lnTo>
                  <a:pt x="0" y="0"/>
                </a:lnTo>
                <a:lnTo>
                  <a:pt x="28" y="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1" name="Line 50"/>
          <p:cNvSpPr>
            <a:spLocks noChangeShapeType="1"/>
          </p:cNvSpPr>
          <p:nvPr/>
        </p:nvSpPr>
        <p:spPr bwMode="auto">
          <a:xfrm>
            <a:off x="1106488" y="4225925"/>
            <a:ext cx="44450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2" name="Line 51"/>
          <p:cNvSpPr>
            <a:spLocks noChangeShapeType="1"/>
          </p:cNvSpPr>
          <p:nvPr/>
        </p:nvSpPr>
        <p:spPr bwMode="auto">
          <a:xfrm flipH="1">
            <a:off x="750888" y="2320925"/>
            <a:ext cx="1873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3" name="Line 52"/>
          <p:cNvSpPr>
            <a:spLocks noChangeShapeType="1"/>
          </p:cNvSpPr>
          <p:nvPr/>
        </p:nvSpPr>
        <p:spPr bwMode="auto">
          <a:xfrm flipH="1">
            <a:off x="950913" y="2946400"/>
            <a:ext cx="2698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4" name="Freeform 54"/>
          <p:cNvSpPr>
            <a:spLocks/>
          </p:cNvSpPr>
          <p:nvPr/>
        </p:nvSpPr>
        <p:spPr bwMode="auto">
          <a:xfrm>
            <a:off x="1150938" y="3832225"/>
            <a:ext cx="488950" cy="723900"/>
          </a:xfrm>
          <a:custGeom>
            <a:avLst/>
            <a:gdLst>
              <a:gd name="T0" fmla="*/ 2147483647 w 308"/>
              <a:gd name="T1" fmla="*/ 2147483647 h 456"/>
              <a:gd name="T2" fmla="*/ 0 w 308"/>
              <a:gd name="T3" fmla="*/ 2147483647 h 456"/>
              <a:gd name="T4" fmla="*/ 0 w 308"/>
              <a:gd name="T5" fmla="*/ 0 h 456"/>
              <a:gd name="T6" fmla="*/ 2147483647 w 308"/>
              <a:gd name="T7" fmla="*/ 0 h 456"/>
              <a:gd name="T8" fmla="*/ 0 60000 65536"/>
              <a:gd name="T9" fmla="*/ 0 60000 65536"/>
              <a:gd name="T10" fmla="*/ 0 60000 65536"/>
              <a:gd name="T11" fmla="*/ 0 60000 65536"/>
              <a:gd name="T12" fmla="*/ 0 w 308"/>
              <a:gd name="T13" fmla="*/ 0 h 456"/>
              <a:gd name="T14" fmla="*/ 308 w 308"/>
              <a:gd name="T15" fmla="*/ 456 h 4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8" h="456">
                <a:moveTo>
                  <a:pt x="308" y="456"/>
                </a:moveTo>
                <a:lnTo>
                  <a:pt x="0" y="456"/>
                </a:lnTo>
                <a:lnTo>
                  <a:pt x="0" y="0"/>
                </a:lnTo>
                <a:lnTo>
                  <a:pt x="28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5" name="Line 55"/>
          <p:cNvSpPr>
            <a:spLocks noChangeShapeType="1"/>
          </p:cNvSpPr>
          <p:nvPr/>
        </p:nvSpPr>
        <p:spPr bwMode="auto">
          <a:xfrm>
            <a:off x="1106488" y="4225925"/>
            <a:ext cx="444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6" name="Text Box 56"/>
          <p:cNvSpPr txBox="1">
            <a:spLocks noChangeArrowheads="1"/>
          </p:cNvSpPr>
          <p:nvPr/>
        </p:nvSpPr>
        <p:spPr bwMode="auto">
          <a:xfrm>
            <a:off x="5006975" y="4425950"/>
            <a:ext cx="1835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G protein activates</a:t>
            </a:r>
          </a:p>
          <a:p>
            <a:r>
              <a:rPr lang="en-US" sz="1000">
                <a:latin typeface="Arial" charset="0"/>
              </a:rPr>
              <a:t>either enzyme or ion channel</a:t>
            </a:r>
          </a:p>
        </p:txBody>
      </p:sp>
      <p:sp>
        <p:nvSpPr>
          <p:cNvPr id="13367" name="Text Box 57"/>
          <p:cNvSpPr txBox="1">
            <a:spLocks noChangeArrowheads="1"/>
          </p:cNvSpPr>
          <p:nvPr/>
        </p:nvSpPr>
        <p:spPr bwMode="auto">
          <a:xfrm>
            <a:off x="996950" y="2246313"/>
            <a:ext cx="542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Ligand</a:t>
            </a:r>
          </a:p>
          <a:p>
            <a:r>
              <a:rPr lang="en-US" sz="1000">
                <a:latin typeface="Arial" charset="0"/>
              </a:rPr>
              <a:t>(signal)</a:t>
            </a:r>
          </a:p>
        </p:txBody>
      </p:sp>
      <p:sp>
        <p:nvSpPr>
          <p:cNvPr id="13368" name="Rectangle 58"/>
          <p:cNvSpPr>
            <a:spLocks noChangeArrowheads="1"/>
          </p:cNvSpPr>
          <p:nvPr/>
        </p:nvSpPr>
        <p:spPr bwMode="auto">
          <a:xfrm>
            <a:off x="1282700" y="387032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b</a:t>
            </a:r>
            <a:endParaRPr lang="en-US">
              <a:latin typeface="Symbol" pitchFamily="18" charset="2"/>
            </a:endParaRPr>
          </a:p>
        </p:txBody>
      </p:sp>
      <p:sp>
        <p:nvSpPr>
          <p:cNvPr id="13369" name="Rectangle 59"/>
          <p:cNvSpPr>
            <a:spLocks noChangeArrowheads="1"/>
          </p:cNvSpPr>
          <p:nvPr/>
        </p:nvSpPr>
        <p:spPr bwMode="auto">
          <a:xfrm>
            <a:off x="1558925" y="3816350"/>
            <a:ext cx="523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US">
              <a:latin typeface="Symbol" pitchFamily="18" charset="2"/>
            </a:endParaRPr>
          </a:p>
        </p:txBody>
      </p:sp>
      <p:sp>
        <p:nvSpPr>
          <p:cNvPr id="13370" name="Rectangle 60"/>
          <p:cNvSpPr>
            <a:spLocks noChangeArrowheads="1"/>
          </p:cNvSpPr>
          <p:nvPr/>
        </p:nvSpPr>
        <p:spPr bwMode="auto">
          <a:xfrm>
            <a:off x="1555750" y="4108450"/>
            <a:ext cx="809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>
              <a:latin typeface="Symbol" pitchFamily="18" charset="2"/>
            </a:endParaRPr>
          </a:p>
        </p:txBody>
      </p:sp>
      <p:sp>
        <p:nvSpPr>
          <p:cNvPr id="13371" name="Rectangle 61"/>
          <p:cNvSpPr>
            <a:spLocks noChangeArrowheads="1"/>
          </p:cNvSpPr>
          <p:nvPr/>
        </p:nvSpPr>
        <p:spPr bwMode="auto">
          <a:xfrm>
            <a:off x="6451600" y="39147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b</a:t>
            </a:r>
            <a:endParaRPr lang="en-US">
              <a:latin typeface="Symbol" pitchFamily="18" charset="2"/>
            </a:endParaRPr>
          </a:p>
        </p:txBody>
      </p:sp>
      <p:sp>
        <p:nvSpPr>
          <p:cNvPr id="13372" name="Rectangle 62"/>
          <p:cNvSpPr>
            <a:spLocks noChangeArrowheads="1"/>
          </p:cNvSpPr>
          <p:nvPr/>
        </p:nvSpPr>
        <p:spPr bwMode="auto">
          <a:xfrm>
            <a:off x="6715125" y="3838575"/>
            <a:ext cx="523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US">
              <a:latin typeface="Symbol" pitchFamily="18" charset="2"/>
            </a:endParaRPr>
          </a:p>
        </p:txBody>
      </p:sp>
      <p:sp>
        <p:nvSpPr>
          <p:cNvPr id="13373" name="Rectangle 63"/>
          <p:cNvSpPr>
            <a:spLocks noChangeArrowheads="1"/>
          </p:cNvSpPr>
          <p:nvPr/>
        </p:nvSpPr>
        <p:spPr bwMode="auto">
          <a:xfrm>
            <a:off x="7272338" y="4346575"/>
            <a:ext cx="809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>
              <a:latin typeface="Symbol" pitchFamily="18" charset="2"/>
            </a:endParaRPr>
          </a:p>
        </p:txBody>
      </p:sp>
      <p:sp>
        <p:nvSpPr>
          <p:cNvPr id="13374" name="Rectangle 64"/>
          <p:cNvSpPr>
            <a:spLocks noChangeArrowheads="1"/>
          </p:cNvSpPr>
          <p:nvPr/>
        </p:nvSpPr>
        <p:spPr bwMode="auto">
          <a:xfrm>
            <a:off x="8274050" y="4159250"/>
            <a:ext cx="809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>
              <a:latin typeface="Symbol" pitchFamily="18" charset="2"/>
            </a:endParaRPr>
          </a:p>
        </p:txBody>
      </p:sp>
      <p:pic>
        <p:nvPicPr>
          <p:cNvPr id="31810" name="Picture 66" descr="rav32223_09_04v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7525" y="3470275"/>
            <a:ext cx="633413" cy="698500"/>
          </a:xfrm>
          <a:prstGeom prst="rect">
            <a:avLst/>
          </a:prstGeom>
          <a:noFill/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376" name="Picture 5" descr="rav32223_09_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2688" y="2714625"/>
            <a:ext cx="1079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77" name="Freeform 53"/>
          <p:cNvSpPr>
            <a:spLocks/>
          </p:cNvSpPr>
          <p:nvPr/>
        </p:nvSpPr>
        <p:spPr bwMode="auto">
          <a:xfrm>
            <a:off x="2430463" y="2540000"/>
            <a:ext cx="180975" cy="222250"/>
          </a:xfrm>
          <a:custGeom>
            <a:avLst/>
            <a:gdLst>
              <a:gd name="T0" fmla="*/ 0 w 114"/>
              <a:gd name="T1" fmla="*/ 0 h 140"/>
              <a:gd name="T2" fmla="*/ 2147483647 w 114"/>
              <a:gd name="T3" fmla="*/ 0 h 140"/>
              <a:gd name="T4" fmla="*/ 2147483647 w 114"/>
              <a:gd name="T5" fmla="*/ 2147483647 h 140"/>
              <a:gd name="T6" fmla="*/ 0 60000 65536"/>
              <a:gd name="T7" fmla="*/ 0 60000 65536"/>
              <a:gd name="T8" fmla="*/ 0 60000 65536"/>
              <a:gd name="T9" fmla="*/ 0 w 114"/>
              <a:gd name="T10" fmla="*/ 0 h 140"/>
              <a:gd name="T11" fmla="*/ 114 w 114"/>
              <a:gd name="T12" fmla="*/ 140 h 1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140">
                <a:moveTo>
                  <a:pt x="0" y="0"/>
                </a:moveTo>
                <a:lnTo>
                  <a:pt x="114" y="0"/>
                </a:lnTo>
                <a:lnTo>
                  <a:pt x="44" y="14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3500"/>
            <a:ext cx="907744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av32223_09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63" y="966788"/>
            <a:ext cx="8802687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09" descr="rav32223_09_0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581150"/>
            <a:ext cx="12382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08" descr="rav32223_09_04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0225" y="1187450"/>
            <a:ext cx="1008063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9.4</a:t>
            </a: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1524000" y="382588"/>
            <a:ext cx="60960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16391" name="Picture 5" descr="rav32223_09_0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1313" y="2976563"/>
            <a:ext cx="107950" cy="11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rav32223_09_04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" y="1511300"/>
            <a:ext cx="576263" cy="534988"/>
          </a:xfrm>
          <a:prstGeom prst="rect">
            <a:avLst/>
          </a:prstGeom>
          <a:noFill/>
          <a:effectLst>
            <a:outerShdw dist="40161" dir="4293903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679" name="Picture 7" descr="rav32223_09_04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1113" y="1195388"/>
            <a:ext cx="334962" cy="673100"/>
          </a:xfrm>
          <a:prstGeom prst="rect">
            <a:avLst/>
          </a:prstGeom>
          <a:noFill/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6394" name="Picture 8" descr="rav32223_09_0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9388" y="2805113"/>
            <a:ext cx="107950" cy="11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9" descr="rav32223_09_0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4100" y="2581275"/>
            <a:ext cx="1079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0" descr="rav32223_09_0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8425" y="1536700"/>
            <a:ext cx="1079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1" descr="rav32223_09_0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0500" y="2289175"/>
            <a:ext cx="1079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12" descr="rav32223_09_0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9025" y="1673225"/>
            <a:ext cx="1079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3" descr="rav32223_09_0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1384300"/>
            <a:ext cx="1079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14" descr="rav32223_09_0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775" y="1349375"/>
            <a:ext cx="1079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Picture 15" descr="rav32223_09_0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325" y="1187450"/>
            <a:ext cx="1079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2" name="Picture 16" descr="rav32223_09_0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1003300"/>
            <a:ext cx="1079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Picture 17" descr="rav32223_09_0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6800" y="4203700"/>
            <a:ext cx="1079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18" descr="rav32223_09_04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5675" y="1943100"/>
            <a:ext cx="9350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5" name="Picture 19" descr="rav32223_09_04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513" y="1262063"/>
            <a:ext cx="327025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6" name="Picture 20" descr="rav32223_09_04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00363" y="1185863"/>
            <a:ext cx="28416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7" name="Picture 21" descr="rav32223_09_04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35200" y="1676400"/>
            <a:ext cx="1019175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8" name="Picture 22" descr="rav32223_09_04h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5963" y="600075"/>
            <a:ext cx="5080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9" name="Picture 23" descr="rav32223_09_04i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72363" y="1238250"/>
            <a:ext cx="431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6" name="Picture 24" descr="rav32223_09_04j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9750" y="3378200"/>
            <a:ext cx="334963" cy="519113"/>
          </a:xfrm>
          <a:prstGeom prst="rect">
            <a:avLst/>
          </a:prstGeom>
          <a:noFill/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6411" name="Picture 25" descr="rav32223_09_04j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3238" y="3548063"/>
            <a:ext cx="3349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2" name="Picture 26" descr="rav32223_09_04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52525" y="5181600"/>
            <a:ext cx="892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3" name="Picture 27" descr="rav32223_09_04m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76425" y="5824538"/>
            <a:ext cx="374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4" name="Picture 28" descr="rav32223_09_04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46325" y="3924300"/>
            <a:ext cx="1047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1" name="Picture 29" descr="rav32223_09_04o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2038350" y="4148138"/>
            <a:ext cx="914400" cy="1422400"/>
          </a:xfrm>
          <a:prstGeom prst="rect">
            <a:avLst/>
          </a:prstGeom>
          <a:noFill/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702" name="Picture 30" descr="rav32223_09_04p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79750" y="4902200"/>
            <a:ext cx="596900" cy="669925"/>
          </a:xfrm>
          <a:prstGeom prst="rect">
            <a:avLst/>
          </a:prstGeom>
          <a:noFill/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6417" name="Picture 31" descr="rav32223_09_04q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4788" y="3986213"/>
            <a:ext cx="101441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8" name="Picture 32" descr="rav32223_09_04r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324600" y="5213350"/>
            <a:ext cx="59690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9" name="Picture 33" descr="rav32223_09_04t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864350" y="5486400"/>
            <a:ext cx="70485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0" name="Picture 34" descr="rav32223_09_04s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819900" y="5835650"/>
            <a:ext cx="374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1" name="Picture 35" descr="rav32223_09_04u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981950" y="5340350"/>
            <a:ext cx="6953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8" name="Picture 36" descr="rav32223_09_04v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294688" y="4972050"/>
            <a:ext cx="633412" cy="698500"/>
          </a:xfrm>
          <a:prstGeom prst="rect">
            <a:avLst/>
          </a:prstGeom>
          <a:noFill/>
          <a:effectLst>
            <a:outerShdw dist="45791" dir="3378596" algn="ctr" rotWithShape="0">
              <a:srgbClr val="808080"/>
            </a:outerShdw>
          </a:effectLst>
        </p:spPr>
      </p:pic>
      <p:pic>
        <p:nvPicPr>
          <p:cNvPr id="16423" name="Picture 37" descr="rav32223_09_04s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112125" y="5835650"/>
            <a:ext cx="374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4" name="Picture 38" descr="rav32223_09_04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96175" y="3981450"/>
            <a:ext cx="1047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5" name="Picture 39" descr="rav32223_09_04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750175" y="3860800"/>
            <a:ext cx="1047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6" name="Picture 40" descr="rav32223_09_04q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291138" y="3967163"/>
            <a:ext cx="101441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27" name="Freeform 41"/>
          <p:cNvSpPr>
            <a:spLocks/>
          </p:cNvSpPr>
          <p:nvPr/>
        </p:nvSpPr>
        <p:spPr bwMode="auto">
          <a:xfrm>
            <a:off x="4776788" y="4841875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2147483647 h 38"/>
              <a:gd name="T4" fmla="*/ 2147483647 w 62"/>
              <a:gd name="T5" fmla="*/ 0 h 38"/>
              <a:gd name="T6" fmla="*/ 2147483647 w 62"/>
              <a:gd name="T7" fmla="*/ 2147483647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2147483647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2" y="20"/>
                </a:moveTo>
                <a:lnTo>
                  <a:pt x="0" y="2"/>
                </a:lnTo>
                <a:lnTo>
                  <a:pt x="2" y="0"/>
                </a:lnTo>
                <a:lnTo>
                  <a:pt x="30" y="12"/>
                </a:lnTo>
                <a:lnTo>
                  <a:pt x="62" y="20"/>
                </a:lnTo>
                <a:lnTo>
                  <a:pt x="30" y="26"/>
                </a:lnTo>
                <a:lnTo>
                  <a:pt x="2" y="38"/>
                </a:lnTo>
                <a:lnTo>
                  <a:pt x="0" y="38"/>
                </a:lnTo>
                <a:lnTo>
                  <a:pt x="12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28" name="Line 42"/>
          <p:cNvSpPr>
            <a:spLocks noChangeShapeType="1"/>
          </p:cNvSpPr>
          <p:nvPr/>
        </p:nvSpPr>
        <p:spPr bwMode="auto">
          <a:xfrm>
            <a:off x="4256088" y="4873625"/>
            <a:ext cx="546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29" name="Freeform 43"/>
          <p:cNvSpPr>
            <a:spLocks/>
          </p:cNvSpPr>
          <p:nvPr/>
        </p:nvSpPr>
        <p:spPr bwMode="auto">
          <a:xfrm>
            <a:off x="5856288" y="5559425"/>
            <a:ext cx="796925" cy="165100"/>
          </a:xfrm>
          <a:custGeom>
            <a:avLst/>
            <a:gdLst>
              <a:gd name="T0" fmla="*/ 0 w 502"/>
              <a:gd name="T1" fmla="*/ 0 h 104"/>
              <a:gd name="T2" fmla="*/ 0 w 502"/>
              <a:gd name="T3" fmla="*/ 0 h 104"/>
              <a:gd name="T4" fmla="*/ 2147483647 w 502"/>
              <a:gd name="T5" fmla="*/ 2147483647 h 104"/>
              <a:gd name="T6" fmla="*/ 2147483647 w 502"/>
              <a:gd name="T7" fmla="*/ 2147483647 h 104"/>
              <a:gd name="T8" fmla="*/ 2147483647 w 502"/>
              <a:gd name="T9" fmla="*/ 2147483647 h 104"/>
              <a:gd name="T10" fmla="*/ 2147483647 w 502"/>
              <a:gd name="T11" fmla="*/ 2147483647 h 104"/>
              <a:gd name="T12" fmla="*/ 2147483647 w 502"/>
              <a:gd name="T13" fmla="*/ 2147483647 h 104"/>
              <a:gd name="T14" fmla="*/ 2147483647 w 502"/>
              <a:gd name="T15" fmla="*/ 2147483647 h 104"/>
              <a:gd name="T16" fmla="*/ 2147483647 w 502"/>
              <a:gd name="T17" fmla="*/ 2147483647 h 104"/>
              <a:gd name="T18" fmla="*/ 2147483647 w 502"/>
              <a:gd name="T19" fmla="*/ 2147483647 h 104"/>
              <a:gd name="T20" fmla="*/ 2147483647 w 502"/>
              <a:gd name="T21" fmla="*/ 2147483647 h 104"/>
              <a:gd name="T22" fmla="*/ 2147483647 w 502"/>
              <a:gd name="T23" fmla="*/ 2147483647 h 104"/>
              <a:gd name="T24" fmla="*/ 2147483647 w 502"/>
              <a:gd name="T25" fmla="*/ 2147483647 h 104"/>
              <a:gd name="T26" fmla="*/ 2147483647 w 502"/>
              <a:gd name="T27" fmla="*/ 2147483647 h 104"/>
              <a:gd name="T28" fmla="*/ 2147483647 w 502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02"/>
              <a:gd name="T46" fmla="*/ 0 h 104"/>
              <a:gd name="T47" fmla="*/ 502 w 502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02" h="104">
                <a:moveTo>
                  <a:pt x="0" y="0"/>
                </a:moveTo>
                <a:lnTo>
                  <a:pt x="0" y="0"/>
                </a:lnTo>
                <a:lnTo>
                  <a:pt x="8" y="6"/>
                </a:lnTo>
                <a:lnTo>
                  <a:pt x="32" y="20"/>
                </a:lnTo>
                <a:lnTo>
                  <a:pt x="72" y="42"/>
                </a:lnTo>
                <a:lnTo>
                  <a:pt x="98" y="52"/>
                </a:lnTo>
                <a:lnTo>
                  <a:pt x="126" y="64"/>
                </a:lnTo>
                <a:lnTo>
                  <a:pt x="160" y="74"/>
                </a:lnTo>
                <a:lnTo>
                  <a:pt x="198" y="84"/>
                </a:lnTo>
                <a:lnTo>
                  <a:pt x="240" y="92"/>
                </a:lnTo>
                <a:lnTo>
                  <a:pt x="284" y="98"/>
                </a:lnTo>
                <a:lnTo>
                  <a:pt x="334" y="102"/>
                </a:lnTo>
                <a:lnTo>
                  <a:pt x="386" y="104"/>
                </a:lnTo>
                <a:lnTo>
                  <a:pt x="442" y="102"/>
                </a:lnTo>
                <a:lnTo>
                  <a:pt x="502" y="96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30" name="Freeform 44"/>
          <p:cNvSpPr>
            <a:spLocks/>
          </p:cNvSpPr>
          <p:nvPr/>
        </p:nvSpPr>
        <p:spPr bwMode="auto">
          <a:xfrm>
            <a:off x="6630988" y="5692775"/>
            <a:ext cx="79375" cy="44450"/>
          </a:xfrm>
          <a:custGeom>
            <a:avLst/>
            <a:gdLst>
              <a:gd name="T0" fmla="*/ 2147483647 w 50"/>
              <a:gd name="T1" fmla="*/ 2147483647 h 28"/>
              <a:gd name="T2" fmla="*/ 0 w 50"/>
              <a:gd name="T3" fmla="*/ 0 h 28"/>
              <a:gd name="T4" fmla="*/ 0 w 50"/>
              <a:gd name="T5" fmla="*/ 0 h 28"/>
              <a:gd name="T6" fmla="*/ 2147483647 w 50"/>
              <a:gd name="T7" fmla="*/ 2147483647 h 28"/>
              <a:gd name="T8" fmla="*/ 2147483647 w 50"/>
              <a:gd name="T9" fmla="*/ 2147483647 h 28"/>
              <a:gd name="T10" fmla="*/ 2147483647 w 50"/>
              <a:gd name="T11" fmla="*/ 2147483647 h 28"/>
              <a:gd name="T12" fmla="*/ 2147483647 w 50"/>
              <a:gd name="T13" fmla="*/ 2147483647 h 28"/>
              <a:gd name="T14" fmla="*/ 2147483647 w 50"/>
              <a:gd name="T15" fmla="*/ 2147483647 h 28"/>
              <a:gd name="T16" fmla="*/ 2147483647 w 50"/>
              <a:gd name="T17" fmla="*/ 2147483647 h 28"/>
              <a:gd name="T18" fmla="*/ 2147483647 w 50"/>
              <a:gd name="T19" fmla="*/ 2147483647 h 28"/>
              <a:gd name="T20" fmla="*/ 2147483647 w 50"/>
              <a:gd name="T21" fmla="*/ 2147483647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28"/>
              <a:gd name="T35" fmla="*/ 50 w 50"/>
              <a:gd name="T36" fmla="*/ 28 h 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28">
                <a:moveTo>
                  <a:pt x="10" y="14"/>
                </a:moveTo>
                <a:lnTo>
                  <a:pt x="0" y="0"/>
                </a:lnTo>
                <a:lnTo>
                  <a:pt x="24" y="6"/>
                </a:lnTo>
                <a:lnTo>
                  <a:pt x="50" y="8"/>
                </a:lnTo>
                <a:lnTo>
                  <a:pt x="26" y="16"/>
                </a:lnTo>
                <a:lnTo>
                  <a:pt x="4" y="28"/>
                </a:lnTo>
                <a:lnTo>
                  <a:pt x="10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31" name="Freeform 45"/>
          <p:cNvSpPr>
            <a:spLocks/>
          </p:cNvSpPr>
          <p:nvPr/>
        </p:nvSpPr>
        <p:spPr bwMode="auto">
          <a:xfrm>
            <a:off x="6765925" y="6040438"/>
            <a:ext cx="1171575" cy="95250"/>
          </a:xfrm>
          <a:custGeom>
            <a:avLst/>
            <a:gdLst>
              <a:gd name="T0" fmla="*/ 0 w 738"/>
              <a:gd name="T1" fmla="*/ 2147483647 h 60"/>
              <a:gd name="T2" fmla="*/ 0 w 738"/>
              <a:gd name="T3" fmla="*/ 2147483647 h 60"/>
              <a:gd name="T4" fmla="*/ 2147483647 w 738"/>
              <a:gd name="T5" fmla="*/ 2147483647 h 60"/>
              <a:gd name="T6" fmla="*/ 2147483647 w 738"/>
              <a:gd name="T7" fmla="*/ 2147483647 h 60"/>
              <a:gd name="T8" fmla="*/ 2147483647 w 738"/>
              <a:gd name="T9" fmla="*/ 2147483647 h 60"/>
              <a:gd name="T10" fmla="*/ 2147483647 w 738"/>
              <a:gd name="T11" fmla="*/ 2147483647 h 60"/>
              <a:gd name="T12" fmla="*/ 2147483647 w 738"/>
              <a:gd name="T13" fmla="*/ 2147483647 h 60"/>
              <a:gd name="T14" fmla="*/ 2147483647 w 738"/>
              <a:gd name="T15" fmla="*/ 2147483647 h 60"/>
              <a:gd name="T16" fmla="*/ 2147483647 w 738"/>
              <a:gd name="T17" fmla="*/ 2147483647 h 60"/>
              <a:gd name="T18" fmla="*/ 2147483647 w 738"/>
              <a:gd name="T19" fmla="*/ 2147483647 h 60"/>
              <a:gd name="T20" fmla="*/ 2147483647 w 738"/>
              <a:gd name="T21" fmla="*/ 2147483647 h 60"/>
              <a:gd name="T22" fmla="*/ 2147483647 w 738"/>
              <a:gd name="T23" fmla="*/ 2147483647 h 60"/>
              <a:gd name="T24" fmla="*/ 2147483647 w 738"/>
              <a:gd name="T25" fmla="*/ 2147483647 h 60"/>
              <a:gd name="T26" fmla="*/ 2147483647 w 738"/>
              <a:gd name="T27" fmla="*/ 2147483647 h 60"/>
              <a:gd name="T28" fmla="*/ 2147483647 w 738"/>
              <a:gd name="T29" fmla="*/ 2147483647 h 60"/>
              <a:gd name="T30" fmla="*/ 2147483647 w 738"/>
              <a:gd name="T31" fmla="*/ 2147483647 h 60"/>
              <a:gd name="T32" fmla="*/ 2147483647 w 738"/>
              <a:gd name="T33" fmla="*/ 2147483647 h 60"/>
              <a:gd name="T34" fmla="*/ 2147483647 w 738"/>
              <a:gd name="T35" fmla="*/ 0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38"/>
              <a:gd name="T55" fmla="*/ 0 h 60"/>
              <a:gd name="T56" fmla="*/ 738 w 73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38" h="60">
                <a:moveTo>
                  <a:pt x="0" y="22"/>
                </a:moveTo>
                <a:lnTo>
                  <a:pt x="0" y="22"/>
                </a:lnTo>
                <a:lnTo>
                  <a:pt x="30" y="30"/>
                </a:lnTo>
                <a:lnTo>
                  <a:pt x="60" y="38"/>
                </a:lnTo>
                <a:lnTo>
                  <a:pt x="94" y="44"/>
                </a:lnTo>
                <a:lnTo>
                  <a:pt x="130" y="50"/>
                </a:lnTo>
                <a:lnTo>
                  <a:pt x="166" y="54"/>
                </a:lnTo>
                <a:lnTo>
                  <a:pt x="206" y="58"/>
                </a:lnTo>
                <a:lnTo>
                  <a:pt x="248" y="60"/>
                </a:lnTo>
                <a:lnTo>
                  <a:pt x="292" y="60"/>
                </a:lnTo>
                <a:lnTo>
                  <a:pt x="340" y="58"/>
                </a:lnTo>
                <a:lnTo>
                  <a:pt x="388" y="56"/>
                </a:lnTo>
                <a:lnTo>
                  <a:pt x="440" y="52"/>
                </a:lnTo>
                <a:lnTo>
                  <a:pt x="494" y="44"/>
                </a:lnTo>
                <a:lnTo>
                  <a:pt x="552" y="36"/>
                </a:lnTo>
                <a:lnTo>
                  <a:pt x="612" y="26"/>
                </a:lnTo>
                <a:lnTo>
                  <a:pt x="674" y="14"/>
                </a:lnTo>
                <a:lnTo>
                  <a:pt x="738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32" name="Freeform 46"/>
          <p:cNvSpPr>
            <a:spLocks/>
          </p:cNvSpPr>
          <p:nvPr/>
        </p:nvSpPr>
        <p:spPr bwMode="auto">
          <a:xfrm>
            <a:off x="7912100" y="6021388"/>
            <a:ext cx="82550" cy="44450"/>
          </a:xfrm>
          <a:custGeom>
            <a:avLst/>
            <a:gdLst>
              <a:gd name="T0" fmla="*/ 2147483647 w 52"/>
              <a:gd name="T1" fmla="*/ 2147483647 h 28"/>
              <a:gd name="T2" fmla="*/ 0 w 52"/>
              <a:gd name="T3" fmla="*/ 0 h 28"/>
              <a:gd name="T4" fmla="*/ 2147483647 w 52"/>
              <a:gd name="T5" fmla="*/ 0 h 28"/>
              <a:gd name="T6" fmla="*/ 2147483647 w 52"/>
              <a:gd name="T7" fmla="*/ 2147483647 h 28"/>
              <a:gd name="T8" fmla="*/ 2147483647 w 52"/>
              <a:gd name="T9" fmla="*/ 2147483647 h 28"/>
              <a:gd name="T10" fmla="*/ 2147483647 w 52"/>
              <a:gd name="T11" fmla="*/ 2147483647 h 28"/>
              <a:gd name="T12" fmla="*/ 2147483647 w 52"/>
              <a:gd name="T13" fmla="*/ 2147483647 h 28"/>
              <a:gd name="T14" fmla="*/ 2147483647 w 52"/>
              <a:gd name="T15" fmla="*/ 2147483647 h 28"/>
              <a:gd name="T16" fmla="*/ 2147483647 w 52"/>
              <a:gd name="T17" fmla="*/ 2147483647 h 28"/>
              <a:gd name="T18" fmla="*/ 2147483647 w 52"/>
              <a:gd name="T19" fmla="*/ 2147483647 h 28"/>
              <a:gd name="T20" fmla="*/ 2147483647 w 52"/>
              <a:gd name="T21" fmla="*/ 2147483647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"/>
              <a:gd name="T34" fmla="*/ 0 h 28"/>
              <a:gd name="T35" fmla="*/ 52 w 52"/>
              <a:gd name="T36" fmla="*/ 28 h 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" h="28">
                <a:moveTo>
                  <a:pt x="12" y="12"/>
                </a:moveTo>
                <a:lnTo>
                  <a:pt x="0" y="0"/>
                </a:lnTo>
                <a:lnTo>
                  <a:pt x="2" y="0"/>
                </a:lnTo>
                <a:lnTo>
                  <a:pt x="26" y="4"/>
                </a:lnTo>
                <a:lnTo>
                  <a:pt x="52" y="4"/>
                </a:lnTo>
                <a:lnTo>
                  <a:pt x="28" y="14"/>
                </a:lnTo>
                <a:lnTo>
                  <a:pt x="8" y="28"/>
                </a:lnTo>
                <a:lnTo>
                  <a:pt x="12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33" name="Freeform 47"/>
          <p:cNvSpPr>
            <a:spLocks/>
          </p:cNvSpPr>
          <p:nvPr/>
        </p:nvSpPr>
        <p:spPr bwMode="auto">
          <a:xfrm>
            <a:off x="6284913" y="5727700"/>
            <a:ext cx="276225" cy="266700"/>
          </a:xfrm>
          <a:custGeom>
            <a:avLst/>
            <a:gdLst>
              <a:gd name="T0" fmla="*/ 0 w 174"/>
              <a:gd name="T1" fmla="*/ 0 h 168"/>
              <a:gd name="T2" fmla="*/ 0 w 174"/>
              <a:gd name="T3" fmla="*/ 0 h 168"/>
              <a:gd name="T4" fmla="*/ 2147483647 w 174"/>
              <a:gd name="T5" fmla="*/ 2147483647 h 168"/>
              <a:gd name="T6" fmla="*/ 2147483647 w 174"/>
              <a:gd name="T7" fmla="*/ 2147483647 h 168"/>
              <a:gd name="T8" fmla="*/ 2147483647 w 174"/>
              <a:gd name="T9" fmla="*/ 2147483647 h 168"/>
              <a:gd name="T10" fmla="*/ 2147483647 w 174"/>
              <a:gd name="T11" fmla="*/ 2147483647 h 168"/>
              <a:gd name="T12" fmla="*/ 2147483647 w 174"/>
              <a:gd name="T13" fmla="*/ 2147483647 h 168"/>
              <a:gd name="T14" fmla="*/ 2147483647 w 174"/>
              <a:gd name="T15" fmla="*/ 2147483647 h 168"/>
              <a:gd name="T16" fmla="*/ 2147483647 w 174"/>
              <a:gd name="T17" fmla="*/ 2147483647 h 168"/>
              <a:gd name="T18" fmla="*/ 2147483647 w 174"/>
              <a:gd name="T19" fmla="*/ 2147483647 h 168"/>
              <a:gd name="T20" fmla="*/ 2147483647 w 174"/>
              <a:gd name="T21" fmla="*/ 2147483647 h 168"/>
              <a:gd name="T22" fmla="*/ 2147483647 w 174"/>
              <a:gd name="T23" fmla="*/ 2147483647 h 1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4"/>
              <a:gd name="T37" fmla="*/ 0 h 168"/>
              <a:gd name="T38" fmla="*/ 174 w 174"/>
              <a:gd name="T39" fmla="*/ 168 h 1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4" h="168">
                <a:moveTo>
                  <a:pt x="0" y="0"/>
                </a:moveTo>
                <a:lnTo>
                  <a:pt x="0" y="0"/>
                </a:lnTo>
                <a:lnTo>
                  <a:pt x="6" y="16"/>
                </a:lnTo>
                <a:lnTo>
                  <a:pt x="18" y="34"/>
                </a:lnTo>
                <a:lnTo>
                  <a:pt x="34" y="58"/>
                </a:lnTo>
                <a:lnTo>
                  <a:pt x="56" y="84"/>
                </a:lnTo>
                <a:lnTo>
                  <a:pt x="70" y="98"/>
                </a:lnTo>
                <a:lnTo>
                  <a:pt x="88" y="112"/>
                </a:lnTo>
                <a:lnTo>
                  <a:pt x="106" y="126"/>
                </a:lnTo>
                <a:lnTo>
                  <a:pt x="126" y="140"/>
                </a:lnTo>
                <a:lnTo>
                  <a:pt x="150" y="154"/>
                </a:lnTo>
                <a:lnTo>
                  <a:pt x="174" y="16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34" name="Freeform 48"/>
          <p:cNvSpPr>
            <a:spLocks/>
          </p:cNvSpPr>
          <p:nvPr/>
        </p:nvSpPr>
        <p:spPr bwMode="auto">
          <a:xfrm>
            <a:off x="6256338" y="3003550"/>
            <a:ext cx="409575" cy="82550"/>
          </a:xfrm>
          <a:custGeom>
            <a:avLst/>
            <a:gdLst>
              <a:gd name="T0" fmla="*/ 2147483647 w 258"/>
              <a:gd name="T1" fmla="*/ 2147483647 h 52"/>
              <a:gd name="T2" fmla="*/ 2147483647 w 258"/>
              <a:gd name="T3" fmla="*/ 2147483647 h 52"/>
              <a:gd name="T4" fmla="*/ 2147483647 w 258"/>
              <a:gd name="T5" fmla="*/ 2147483647 h 52"/>
              <a:gd name="T6" fmla="*/ 2147483647 w 258"/>
              <a:gd name="T7" fmla="*/ 2147483647 h 52"/>
              <a:gd name="T8" fmla="*/ 2147483647 w 258"/>
              <a:gd name="T9" fmla="*/ 2147483647 h 52"/>
              <a:gd name="T10" fmla="*/ 2147483647 w 258"/>
              <a:gd name="T11" fmla="*/ 2147483647 h 52"/>
              <a:gd name="T12" fmla="*/ 2147483647 w 258"/>
              <a:gd name="T13" fmla="*/ 2147483647 h 52"/>
              <a:gd name="T14" fmla="*/ 2147483647 w 258"/>
              <a:gd name="T15" fmla="*/ 2147483647 h 52"/>
              <a:gd name="T16" fmla="*/ 2147483647 w 258"/>
              <a:gd name="T17" fmla="*/ 2147483647 h 52"/>
              <a:gd name="T18" fmla="*/ 2147483647 w 258"/>
              <a:gd name="T19" fmla="*/ 2147483647 h 52"/>
              <a:gd name="T20" fmla="*/ 2147483647 w 258"/>
              <a:gd name="T21" fmla="*/ 2147483647 h 52"/>
              <a:gd name="T22" fmla="*/ 0 w 258"/>
              <a:gd name="T23" fmla="*/ 0 h 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8"/>
              <a:gd name="T37" fmla="*/ 0 h 52"/>
              <a:gd name="T38" fmla="*/ 258 w 258"/>
              <a:gd name="T39" fmla="*/ 52 h 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8" h="52">
                <a:moveTo>
                  <a:pt x="258" y="46"/>
                </a:moveTo>
                <a:lnTo>
                  <a:pt x="258" y="46"/>
                </a:lnTo>
                <a:lnTo>
                  <a:pt x="236" y="50"/>
                </a:lnTo>
                <a:lnTo>
                  <a:pt x="210" y="52"/>
                </a:lnTo>
                <a:lnTo>
                  <a:pt x="178" y="50"/>
                </a:lnTo>
                <a:lnTo>
                  <a:pt x="140" y="46"/>
                </a:lnTo>
                <a:lnTo>
                  <a:pt x="118" y="44"/>
                </a:lnTo>
                <a:lnTo>
                  <a:pt x="96" y="38"/>
                </a:lnTo>
                <a:lnTo>
                  <a:pt x="74" y="32"/>
                </a:lnTo>
                <a:lnTo>
                  <a:pt x="50" y="22"/>
                </a:lnTo>
                <a:lnTo>
                  <a:pt x="26" y="12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35" name="Freeform 49"/>
          <p:cNvSpPr>
            <a:spLocks/>
          </p:cNvSpPr>
          <p:nvPr/>
        </p:nvSpPr>
        <p:spPr bwMode="auto">
          <a:xfrm>
            <a:off x="6208713" y="2974975"/>
            <a:ext cx="76200" cy="57150"/>
          </a:xfrm>
          <a:custGeom>
            <a:avLst/>
            <a:gdLst>
              <a:gd name="T0" fmla="*/ 2147483647 w 48"/>
              <a:gd name="T1" fmla="*/ 2147483647 h 36"/>
              <a:gd name="T2" fmla="*/ 2147483647 w 48"/>
              <a:gd name="T3" fmla="*/ 2147483647 h 36"/>
              <a:gd name="T4" fmla="*/ 2147483647 w 48"/>
              <a:gd name="T5" fmla="*/ 2147483647 h 36"/>
              <a:gd name="T6" fmla="*/ 2147483647 w 48"/>
              <a:gd name="T7" fmla="*/ 2147483647 h 36"/>
              <a:gd name="T8" fmla="*/ 2147483647 w 48"/>
              <a:gd name="T9" fmla="*/ 2147483647 h 36"/>
              <a:gd name="T10" fmla="*/ 0 w 48"/>
              <a:gd name="T11" fmla="*/ 0 h 36"/>
              <a:gd name="T12" fmla="*/ 0 w 48"/>
              <a:gd name="T13" fmla="*/ 0 h 36"/>
              <a:gd name="T14" fmla="*/ 2147483647 w 48"/>
              <a:gd name="T15" fmla="*/ 2147483647 h 36"/>
              <a:gd name="T16" fmla="*/ 2147483647 w 48"/>
              <a:gd name="T17" fmla="*/ 2147483647 h 36"/>
              <a:gd name="T18" fmla="*/ 2147483647 w 48"/>
              <a:gd name="T19" fmla="*/ 2147483647 h 36"/>
              <a:gd name="T20" fmla="*/ 2147483647 w 48"/>
              <a:gd name="T21" fmla="*/ 2147483647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36"/>
              <a:gd name="T35" fmla="*/ 48 w 48"/>
              <a:gd name="T36" fmla="*/ 36 h 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36">
                <a:moveTo>
                  <a:pt x="34" y="20"/>
                </a:moveTo>
                <a:lnTo>
                  <a:pt x="34" y="36"/>
                </a:lnTo>
                <a:lnTo>
                  <a:pt x="18" y="18"/>
                </a:lnTo>
                <a:lnTo>
                  <a:pt x="0" y="0"/>
                </a:lnTo>
                <a:lnTo>
                  <a:pt x="24" y="8"/>
                </a:lnTo>
                <a:lnTo>
                  <a:pt x="48" y="10"/>
                </a:lnTo>
                <a:lnTo>
                  <a:pt x="48" y="12"/>
                </a:lnTo>
                <a:lnTo>
                  <a:pt x="34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36" name="Rectangle 50"/>
          <p:cNvSpPr>
            <a:spLocks noChangeArrowheads="1"/>
          </p:cNvSpPr>
          <p:nvPr/>
        </p:nvSpPr>
        <p:spPr bwMode="auto">
          <a:xfrm>
            <a:off x="179388" y="3235325"/>
            <a:ext cx="1381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a.</a:t>
            </a:r>
            <a:endParaRPr lang="en-US">
              <a:latin typeface="Arial" charset="0"/>
            </a:endParaRPr>
          </a:p>
        </p:txBody>
      </p:sp>
      <p:sp>
        <p:nvSpPr>
          <p:cNvPr id="16437" name="Rectangle 51"/>
          <p:cNvSpPr>
            <a:spLocks noChangeArrowheads="1"/>
          </p:cNvSpPr>
          <p:nvPr/>
        </p:nvSpPr>
        <p:spPr bwMode="auto">
          <a:xfrm>
            <a:off x="166688" y="6188075"/>
            <a:ext cx="1381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c.</a:t>
            </a:r>
            <a:endParaRPr lang="en-US">
              <a:latin typeface="Arial" charset="0"/>
            </a:endParaRPr>
          </a:p>
        </p:txBody>
      </p:sp>
      <p:sp>
        <p:nvSpPr>
          <p:cNvPr id="16438" name="Rectangle 52"/>
          <p:cNvSpPr>
            <a:spLocks noChangeArrowheads="1"/>
          </p:cNvSpPr>
          <p:nvPr/>
        </p:nvSpPr>
        <p:spPr bwMode="auto">
          <a:xfrm>
            <a:off x="4738688" y="3235325"/>
            <a:ext cx="14763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b.</a:t>
            </a:r>
            <a:endParaRPr lang="en-US">
              <a:latin typeface="Arial" charset="0"/>
            </a:endParaRPr>
          </a:p>
        </p:txBody>
      </p:sp>
      <p:sp>
        <p:nvSpPr>
          <p:cNvPr id="16439" name="Rectangle 53"/>
          <p:cNvSpPr>
            <a:spLocks noChangeArrowheads="1"/>
          </p:cNvSpPr>
          <p:nvPr/>
        </p:nvSpPr>
        <p:spPr bwMode="auto">
          <a:xfrm>
            <a:off x="671513" y="1089025"/>
            <a:ext cx="260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Ions</a:t>
            </a:r>
            <a:endParaRPr lang="en-US">
              <a:latin typeface="Arial" charset="0"/>
            </a:endParaRPr>
          </a:p>
        </p:txBody>
      </p:sp>
      <p:sp>
        <p:nvSpPr>
          <p:cNvPr id="16440" name="Rectangle 54"/>
          <p:cNvSpPr>
            <a:spLocks noChangeArrowheads="1"/>
          </p:cNvSpPr>
          <p:nvPr/>
        </p:nvSpPr>
        <p:spPr bwMode="auto">
          <a:xfrm>
            <a:off x="3059113" y="2778125"/>
            <a:ext cx="260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Ions</a:t>
            </a:r>
            <a:endParaRPr lang="en-US">
              <a:latin typeface="Arial" charset="0"/>
            </a:endParaRPr>
          </a:p>
        </p:txBody>
      </p:sp>
      <p:sp>
        <p:nvSpPr>
          <p:cNvPr id="16441" name="Rectangle 55"/>
          <p:cNvSpPr>
            <a:spLocks noChangeArrowheads="1"/>
          </p:cNvSpPr>
          <p:nvPr/>
        </p:nvSpPr>
        <p:spPr bwMode="auto">
          <a:xfrm>
            <a:off x="6815138" y="1044575"/>
            <a:ext cx="901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Ligand (signal)</a:t>
            </a:r>
            <a:endParaRPr lang="en-US">
              <a:latin typeface="Arial" charset="0"/>
            </a:endParaRPr>
          </a:p>
        </p:txBody>
      </p:sp>
      <p:sp>
        <p:nvSpPr>
          <p:cNvPr id="16442" name="Rectangle 56"/>
          <p:cNvSpPr>
            <a:spLocks noChangeArrowheads="1"/>
          </p:cNvSpPr>
          <p:nvPr/>
        </p:nvSpPr>
        <p:spPr bwMode="auto">
          <a:xfrm>
            <a:off x="5110163" y="2133600"/>
            <a:ext cx="4699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Inactive</a:t>
            </a:r>
            <a:endParaRPr lang="en-US">
              <a:latin typeface="Arial" charset="0"/>
            </a:endParaRPr>
          </a:p>
        </p:txBody>
      </p:sp>
      <p:sp>
        <p:nvSpPr>
          <p:cNvPr id="16443" name="Rectangle 57"/>
          <p:cNvSpPr>
            <a:spLocks noChangeArrowheads="1"/>
          </p:cNvSpPr>
          <p:nvPr/>
        </p:nvSpPr>
        <p:spPr bwMode="auto">
          <a:xfrm>
            <a:off x="6342063" y="2505075"/>
            <a:ext cx="3794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Active</a:t>
            </a:r>
            <a:endParaRPr lang="en-US">
              <a:latin typeface="Arial" charset="0"/>
            </a:endParaRPr>
          </a:p>
        </p:txBody>
      </p:sp>
      <p:sp>
        <p:nvSpPr>
          <p:cNvPr id="16444" name="Rectangle 58"/>
          <p:cNvSpPr>
            <a:spLocks noChangeArrowheads="1"/>
          </p:cNvSpPr>
          <p:nvPr/>
        </p:nvSpPr>
        <p:spPr bwMode="auto">
          <a:xfrm>
            <a:off x="1554163" y="5245100"/>
            <a:ext cx="523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g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6445" name="Rectangle 59"/>
          <p:cNvSpPr>
            <a:spLocks noChangeArrowheads="1"/>
          </p:cNvSpPr>
          <p:nvPr/>
        </p:nvSpPr>
        <p:spPr bwMode="auto">
          <a:xfrm>
            <a:off x="6450013" y="534352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b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6446" name="Rectangle 60"/>
          <p:cNvSpPr>
            <a:spLocks noChangeArrowheads="1"/>
          </p:cNvSpPr>
          <p:nvPr/>
        </p:nvSpPr>
        <p:spPr bwMode="auto">
          <a:xfrm>
            <a:off x="6710363" y="5267325"/>
            <a:ext cx="523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g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6447" name="Rectangle 61"/>
          <p:cNvSpPr>
            <a:spLocks noChangeArrowheads="1"/>
          </p:cNvSpPr>
          <p:nvPr/>
        </p:nvSpPr>
        <p:spPr bwMode="auto">
          <a:xfrm>
            <a:off x="1550988" y="5534025"/>
            <a:ext cx="809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a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6448" name="Rectangle 62"/>
          <p:cNvSpPr>
            <a:spLocks noChangeArrowheads="1"/>
          </p:cNvSpPr>
          <p:nvPr/>
        </p:nvSpPr>
        <p:spPr bwMode="auto">
          <a:xfrm>
            <a:off x="8269288" y="5584825"/>
            <a:ext cx="809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a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6449" name="Rectangle 63"/>
          <p:cNvSpPr>
            <a:spLocks noChangeArrowheads="1"/>
          </p:cNvSpPr>
          <p:nvPr/>
        </p:nvSpPr>
        <p:spPr bwMode="auto">
          <a:xfrm>
            <a:off x="7269163" y="5772150"/>
            <a:ext cx="809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a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6450" name="Rectangle 64"/>
          <p:cNvSpPr>
            <a:spLocks noChangeArrowheads="1"/>
          </p:cNvSpPr>
          <p:nvPr/>
        </p:nvSpPr>
        <p:spPr bwMode="auto">
          <a:xfrm>
            <a:off x="1277938" y="52990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ymbol" pitchFamily="18" charset="2"/>
              </a:rPr>
              <a:t>b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6451" name="Rectangle 65"/>
          <p:cNvSpPr>
            <a:spLocks noChangeArrowheads="1"/>
          </p:cNvSpPr>
          <p:nvPr/>
        </p:nvSpPr>
        <p:spPr bwMode="auto">
          <a:xfrm>
            <a:off x="1922463" y="5867400"/>
            <a:ext cx="2746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GDP</a:t>
            </a:r>
            <a:endParaRPr lang="en-US">
              <a:latin typeface="Arial" charset="0"/>
            </a:endParaRPr>
          </a:p>
        </p:txBody>
      </p:sp>
      <p:sp>
        <p:nvSpPr>
          <p:cNvPr id="16452" name="Rectangle 66"/>
          <p:cNvSpPr>
            <a:spLocks noChangeArrowheads="1"/>
          </p:cNvSpPr>
          <p:nvPr/>
        </p:nvSpPr>
        <p:spPr bwMode="auto">
          <a:xfrm>
            <a:off x="6869113" y="5868988"/>
            <a:ext cx="260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GTP</a:t>
            </a:r>
            <a:endParaRPr lang="en-US">
              <a:latin typeface="Arial" charset="0"/>
            </a:endParaRPr>
          </a:p>
        </p:txBody>
      </p:sp>
      <p:sp>
        <p:nvSpPr>
          <p:cNvPr id="16453" name="Rectangle 67"/>
          <p:cNvSpPr>
            <a:spLocks noChangeArrowheads="1"/>
          </p:cNvSpPr>
          <p:nvPr/>
        </p:nvSpPr>
        <p:spPr bwMode="auto">
          <a:xfrm>
            <a:off x="8170863" y="5868988"/>
            <a:ext cx="260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GTP</a:t>
            </a:r>
            <a:endParaRPr lang="en-US">
              <a:latin typeface="Arial" charset="0"/>
            </a:endParaRPr>
          </a:p>
        </p:txBody>
      </p:sp>
      <p:sp>
        <p:nvSpPr>
          <p:cNvPr id="16454" name="Rectangle 68"/>
          <p:cNvSpPr>
            <a:spLocks noChangeArrowheads="1"/>
          </p:cNvSpPr>
          <p:nvPr/>
        </p:nvSpPr>
        <p:spPr bwMode="auto">
          <a:xfrm>
            <a:off x="2652713" y="3879850"/>
            <a:ext cx="260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Ions</a:t>
            </a:r>
            <a:endParaRPr lang="en-US">
              <a:latin typeface="Arial" charset="0"/>
            </a:endParaRPr>
          </a:p>
        </p:txBody>
      </p:sp>
      <p:sp>
        <p:nvSpPr>
          <p:cNvPr id="16455" name="Rectangle 69"/>
          <p:cNvSpPr>
            <a:spLocks noChangeArrowheads="1"/>
          </p:cNvSpPr>
          <p:nvPr/>
        </p:nvSpPr>
        <p:spPr bwMode="auto">
          <a:xfrm>
            <a:off x="492125" y="5559425"/>
            <a:ext cx="563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G protein</a:t>
            </a:r>
            <a:endParaRPr lang="en-US">
              <a:latin typeface="Arial" charset="0"/>
            </a:endParaRPr>
          </a:p>
        </p:txBody>
      </p:sp>
      <p:sp>
        <p:nvSpPr>
          <p:cNvPr id="16456" name="Rectangle 70"/>
          <p:cNvSpPr>
            <a:spLocks noChangeArrowheads="1"/>
          </p:cNvSpPr>
          <p:nvPr/>
        </p:nvSpPr>
        <p:spPr bwMode="auto">
          <a:xfrm>
            <a:off x="3157538" y="5597525"/>
            <a:ext cx="4778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Enzyme</a:t>
            </a:r>
            <a:endParaRPr lang="en-US">
              <a:latin typeface="Arial" charset="0"/>
            </a:endParaRPr>
          </a:p>
        </p:txBody>
      </p:sp>
      <p:sp>
        <p:nvSpPr>
          <p:cNvPr id="16457" name="Rectangle 71"/>
          <p:cNvSpPr>
            <a:spLocks noChangeArrowheads="1"/>
          </p:cNvSpPr>
          <p:nvPr/>
        </p:nvSpPr>
        <p:spPr bwMode="auto">
          <a:xfrm>
            <a:off x="2163763" y="5597525"/>
            <a:ext cx="703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Ion channel</a:t>
            </a:r>
            <a:endParaRPr lang="en-US">
              <a:latin typeface="Arial" charset="0"/>
            </a:endParaRPr>
          </a:p>
        </p:txBody>
      </p:sp>
      <p:sp>
        <p:nvSpPr>
          <p:cNvPr id="16458" name="Rectangle 72"/>
          <p:cNvSpPr>
            <a:spLocks noChangeArrowheads="1"/>
          </p:cNvSpPr>
          <p:nvPr/>
        </p:nvSpPr>
        <p:spPr bwMode="auto">
          <a:xfrm>
            <a:off x="1257300" y="430212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GPCR</a:t>
            </a:r>
            <a:endParaRPr lang="en-US">
              <a:latin typeface="Arial" charset="0"/>
            </a:endParaRPr>
          </a:p>
        </p:txBody>
      </p:sp>
      <p:sp>
        <p:nvSpPr>
          <p:cNvPr id="16459" name="Line 73"/>
          <p:cNvSpPr>
            <a:spLocks noChangeShapeType="1"/>
          </p:cNvSpPr>
          <p:nvPr/>
        </p:nvSpPr>
        <p:spPr bwMode="auto">
          <a:xfrm flipH="1">
            <a:off x="6757988" y="2581275"/>
            <a:ext cx="231775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0" name="Line 74"/>
          <p:cNvSpPr>
            <a:spLocks noChangeShapeType="1"/>
          </p:cNvSpPr>
          <p:nvPr/>
        </p:nvSpPr>
        <p:spPr bwMode="auto">
          <a:xfrm flipH="1">
            <a:off x="5624513" y="2222500"/>
            <a:ext cx="263525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1" name="Line 75"/>
          <p:cNvSpPr>
            <a:spLocks noChangeShapeType="1"/>
          </p:cNvSpPr>
          <p:nvPr/>
        </p:nvSpPr>
        <p:spPr bwMode="auto">
          <a:xfrm flipH="1">
            <a:off x="2065338" y="1574800"/>
            <a:ext cx="266700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2" name="Line 76"/>
          <p:cNvSpPr>
            <a:spLocks noChangeShapeType="1"/>
          </p:cNvSpPr>
          <p:nvPr/>
        </p:nvSpPr>
        <p:spPr bwMode="auto">
          <a:xfrm flipH="1">
            <a:off x="1550988" y="1577975"/>
            <a:ext cx="104775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3" name="Freeform 77"/>
          <p:cNvSpPr>
            <a:spLocks/>
          </p:cNvSpPr>
          <p:nvPr/>
        </p:nvSpPr>
        <p:spPr bwMode="auto">
          <a:xfrm>
            <a:off x="2776538" y="2851150"/>
            <a:ext cx="250825" cy="174625"/>
          </a:xfrm>
          <a:custGeom>
            <a:avLst/>
            <a:gdLst>
              <a:gd name="T0" fmla="*/ 0 w 158"/>
              <a:gd name="T1" fmla="*/ 0 h 110"/>
              <a:gd name="T2" fmla="*/ 2147483647 w 158"/>
              <a:gd name="T3" fmla="*/ 2147483647 h 110"/>
              <a:gd name="T4" fmla="*/ 2147483647 w 158"/>
              <a:gd name="T5" fmla="*/ 2147483647 h 110"/>
              <a:gd name="T6" fmla="*/ 0 60000 65536"/>
              <a:gd name="T7" fmla="*/ 0 60000 65536"/>
              <a:gd name="T8" fmla="*/ 0 60000 65536"/>
              <a:gd name="T9" fmla="*/ 0 w 158"/>
              <a:gd name="T10" fmla="*/ 0 h 110"/>
              <a:gd name="T11" fmla="*/ 158 w 158"/>
              <a:gd name="T12" fmla="*/ 110 h 1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" h="110">
                <a:moveTo>
                  <a:pt x="0" y="0"/>
                </a:moveTo>
                <a:lnTo>
                  <a:pt x="158" y="8"/>
                </a:lnTo>
                <a:lnTo>
                  <a:pt x="102" y="11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4" name="Freeform 78"/>
          <p:cNvSpPr>
            <a:spLocks/>
          </p:cNvSpPr>
          <p:nvPr/>
        </p:nvSpPr>
        <p:spPr bwMode="auto">
          <a:xfrm>
            <a:off x="801688" y="1250950"/>
            <a:ext cx="200025" cy="165100"/>
          </a:xfrm>
          <a:custGeom>
            <a:avLst/>
            <a:gdLst>
              <a:gd name="T0" fmla="*/ 0 w 126"/>
              <a:gd name="T1" fmla="*/ 2147483647 h 104"/>
              <a:gd name="T2" fmla="*/ 2147483647 w 126"/>
              <a:gd name="T3" fmla="*/ 0 h 104"/>
              <a:gd name="T4" fmla="*/ 2147483647 w 126"/>
              <a:gd name="T5" fmla="*/ 2147483647 h 104"/>
              <a:gd name="T6" fmla="*/ 0 60000 65536"/>
              <a:gd name="T7" fmla="*/ 0 60000 65536"/>
              <a:gd name="T8" fmla="*/ 0 60000 65536"/>
              <a:gd name="T9" fmla="*/ 0 w 126"/>
              <a:gd name="T10" fmla="*/ 0 h 104"/>
              <a:gd name="T11" fmla="*/ 126 w 126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" h="104">
                <a:moveTo>
                  <a:pt x="0" y="88"/>
                </a:moveTo>
                <a:lnTo>
                  <a:pt x="6" y="0"/>
                </a:lnTo>
                <a:lnTo>
                  <a:pt x="126" y="104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5" name="Freeform 79"/>
          <p:cNvSpPr>
            <a:spLocks/>
          </p:cNvSpPr>
          <p:nvPr/>
        </p:nvSpPr>
        <p:spPr bwMode="auto">
          <a:xfrm>
            <a:off x="7253288" y="1225550"/>
            <a:ext cx="428625" cy="111125"/>
          </a:xfrm>
          <a:custGeom>
            <a:avLst/>
            <a:gdLst>
              <a:gd name="T0" fmla="*/ 0 w 270"/>
              <a:gd name="T1" fmla="*/ 0 h 70"/>
              <a:gd name="T2" fmla="*/ 2147483647 w 270"/>
              <a:gd name="T3" fmla="*/ 2147483647 h 70"/>
              <a:gd name="T4" fmla="*/ 2147483647 w 270"/>
              <a:gd name="T5" fmla="*/ 2147483647 h 70"/>
              <a:gd name="T6" fmla="*/ 0 60000 65536"/>
              <a:gd name="T7" fmla="*/ 0 60000 65536"/>
              <a:gd name="T8" fmla="*/ 0 60000 65536"/>
              <a:gd name="T9" fmla="*/ 0 w 270"/>
              <a:gd name="T10" fmla="*/ 0 h 70"/>
              <a:gd name="T11" fmla="*/ 270 w 270"/>
              <a:gd name="T12" fmla="*/ 70 h 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0" h="70">
                <a:moveTo>
                  <a:pt x="0" y="0"/>
                </a:moveTo>
                <a:lnTo>
                  <a:pt x="40" y="70"/>
                </a:lnTo>
                <a:lnTo>
                  <a:pt x="270" y="7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6" name="Line 80"/>
          <p:cNvSpPr>
            <a:spLocks noChangeShapeType="1"/>
          </p:cNvSpPr>
          <p:nvPr/>
        </p:nvSpPr>
        <p:spPr bwMode="auto">
          <a:xfrm flipH="1">
            <a:off x="754063" y="3749675"/>
            <a:ext cx="187325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7" name="Line 81"/>
          <p:cNvSpPr>
            <a:spLocks noChangeShapeType="1"/>
          </p:cNvSpPr>
          <p:nvPr/>
        </p:nvSpPr>
        <p:spPr bwMode="auto">
          <a:xfrm flipH="1">
            <a:off x="954088" y="4375150"/>
            <a:ext cx="269875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8" name="Freeform 82"/>
          <p:cNvSpPr>
            <a:spLocks/>
          </p:cNvSpPr>
          <p:nvPr/>
        </p:nvSpPr>
        <p:spPr bwMode="auto">
          <a:xfrm>
            <a:off x="2433638" y="3968750"/>
            <a:ext cx="180975" cy="222250"/>
          </a:xfrm>
          <a:custGeom>
            <a:avLst/>
            <a:gdLst>
              <a:gd name="T0" fmla="*/ 0 w 114"/>
              <a:gd name="T1" fmla="*/ 0 h 140"/>
              <a:gd name="T2" fmla="*/ 2147483647 w 114"/>
              <a:gd name="T3" fmla="*/ 0 h 140"/>
              <a:gd name="T4" fmla="*/ 2147483647 w 114"/>
              <a:gd name="T5" fmla="*/ 2147483647 h 140"/>
              <a:gd name="T6" fmla="*/ 0 60000 65536"/>
              <a:gd name="T7" fmla="*/ 0 60000 65536"/>
              <a:gd name="T8" fmla="*/ 0 60000 65536"/>
              <a:gd name="T9" fmla="*/ 0 w 114"/>
              <a:gd name="T10" fmla="*/ 0 h 140"/>
              <a:gd name="T11" fmla="*/ 114 w 114"/>
              <a:gd name="T12" fmla="*/ 140 h 1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140">
                <a:moveTo>
                  <a:pt x="0" y="0"/>
                </a:moveTo>
                <a:lnTo>
                  <a:pt x="114" y="0"/>
                </a:lnTo>
                <a:lnTo>
                  <a:pt x="44" y="14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9" name="Freeform 83"/>
          <p:cNvSpPr>
            <a:spLocks/>
          </p:cNvSpPr>
          <p:nvPr/>
        </p:nvSpPr>
        <p:spPr bwMode="auto">
          <a:xfrm>
            <a:off x="1154113" y="5260975"/>
            <a:ext cx="488950" cy="723900"/>
          </a:xfrm>
          <a:custGeom>
            <a:avLst/>
            <a:gdLst>
              <a:gd name="T0" fmla="*/ 2147483647 w 308"/>
              <a:gd name="T1" fmla="*/ 2147483647 h 456"/>
              <a:gd name="T2" fmla="*/ 0 w 308"/>
              <a:gd name="T3" fmla="*/ 2147483647 h 456"/>
              <a:gd name="T4" fmla="*/ 0 w 308"/>
              <a:gd name="T5" fmla="*/ 0 h 456"/>
              <a:gd name="T6" fmla="*/ 2147483647 w 308"/>
              <a:gd name="T7" fmla="*/ 0 h 456"/>
              <a:gd name="T8" fmla="*/ 0 60000 65536"/>
              <a:gd name="T9" fmla="*/ 0 60000 65536"/>
              <a:gd name="T10" fmla="*/ 0 60000 65536"/>
              <a:gd name="T11" fmla="*/ 0 60000 65536"/>
              <a:gd name="T12" fmla="*/ 0 w 308"/>
              <a:gd name="T13" fmla="*/ 0 h 456"/>
              <a:gd name="T14" fmla="*/ 308 w 308"/>
              <a:gd name="T15" fmla="*/ 456 h 4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8" h="456">
                <a:moveTo>
                  <a:pt x="308" y="456"/>
                </a:moveTo>
                <a:lnTo>
                  <a:pt x="0" y="456"/>
                </a:lnTo>
                <a:lnTo>
                  <a:pt x="0" y="0"/>
                </a:lnTo>
                <a:lnTo>
                  <a:pt x="28" y="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70" name="Line 84"/>
          <p:cNvSpPr>
            <a:spLocks noChangeShapeType="1"/>
          </p:cNvSpPr>
          <p:nvPr/>
        </p:nvSpPr>
        <p:spPr bwMode="auto">
          <a:xfrm>
            <a:off x="1109663" y="5654675"/>
            <a:ext cx="44450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71" name="Line 85"/>
          <p:cNvSpPr>
            <a:spLocks noChangeShapeType="1"/>
          </p:cNvSpPr>
          <p:nvPr/>
        </p:nvSpPr>
        <p:spPr bwMode="auto">
          <a:xfrm flipH="1">
            <a:off x="6757988" y="2581275"/>
            <a:ext cx="2317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72" name="Line 86"/>
          <p:cNvSpPr>
            <a:spLocks noChangeShapeType="1"/>
          </p:cNvSpPr>
          <p:nvPr/>
        </p:nvSpPr>
        <p:spPr bwMode="auto">
          <a:xfrm flipH="1">
            <a:off x="5624513" y="2222500"/>
            <a:ext cx="2635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73" name="Line 87"/>
          <p:cNvSpPr>
            <a:spLocks noChangeShapeType="1"/>
          </p:cNvSpPr>
          <p:nvPr/>
        </p:nvSpPr>
        <p:spPr bwMode="auto">
          <a:xfrm flipH="1">
            <a:off x="2065338" y="1574800"/>
            <a:ext cx="2667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74" name="Line 88"/>
          <p:cNvSpPr>
            <a:spLocks noChangeShapeType="1"/>
          </p:cNvSpPr>
          <p:nvPr/>
        </p:nvSpPr>
        <p:spPr bwMode="auto">
          <a:xfrm flipH="1">
            <a:off x="1550988" y="1577975"/>
            <a:ext cx="1047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75" name="Freeform 89"/>
          <p:cNvSpPr>
            <a:spLocks/>
          </p:cNvSpPr>
          <p:nvPr/>
        </p:nvSpPr>
        <p:spPr bwMode="auto">
          <a:xfrm>
            <a:off x="2776538" y="2851150"/>
            <a:ext cx="250825" cy="174625"/>
          </a:xfrm>
          <a:custGeom>
            <a:avLst/>
            <a:gdLst>
              <a:gd name="T0" fmla="*/ 0 w 158"/>
              <a:gd name="T1" fmla="*/ 0 h 110"/>
              <a:gd name="T2" fmla="*/ 2147483647 w 158"/>
              <a:gd name="T3" fmla="*/ 2147483647 h 110"/>
              <a:gd name="T4" fmla="*/ 2147483647 w 158"/>
              <a:gd name="T5" fmla="*/ 2147483647 h 110"/>
              <a:gd name="T6" fmla="*/ 0 60000 65536"/>
              <a:gd name="T7" fmla="*/ 0 60000 65536"/>
              <a:gd name="T8" fmla="*/ 0 60000 65536"/>
              <a:gd name="T9" fmla="*/ 0 w 158"/>
              <a:gd name="T10" fmla="*/ 0 h 110"/>
              <a:gd name="T11" fmla="*/ 158 w 158"/>
              <a:gd name="T12" fmla="*/ 110 h 1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" h="110">
                <a:moveTo>
                  <a:pt x="0" y="0"/>
                </a:moveTo>
                <a:lnTo>
                  <a:pt x="158" y="8"/>
                </a:lnTo>
                <a:lnTo>
                  <a:pt x="102" y="11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76" name="Freeform 90"/>
          <p:cNvSpPr>
            <a:spLocks/>
          </p:cNvSpPr>
          <p:nvPr/>
        </p:nvSpPr>
        <p:spPr bwMode="auto">
          <a:xfrm>
            <a:off x="801688" y="1250950"/>
            <a:ext cx="200025" cy="165100"/>
          </a:xfrm>
          <a:custGeom>
            <a:avLst/>
            <a:gdLst>
              <a:gd name="T0" fmla="*/ 0 w 126"/>
              <a:gd name="T1" fmla="*/ 2147483647 h 104"/>
              <a:gd name="T2" fmla="*/ 2147483647 w 126"/>
              <a:gd name="T3" fmla="*/ 0 h 104"/>
              <a:gd name="T4" fmla="*/ 2147483647 w 126"/>
              <a:gd name="T5" fmla="*/ 2147483647 h 104"/>
              <a:gd name="T6" fmla="*/ 0 60000 65536"/>
              <a:gd name="T7" fmla="*/ 0 60000 65536"/>
              <a:gd name="T8" fmla="*/ 0 60000 65536"/>
              <a:gd name="T9" fmla="*/ 0 w 126"/>
              <a:gd name="T10" fmla="*/ 0 h 104"/>
              <a:gd name="T11" fmla="*/ 126 w 126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" h="104">
                <a:moveTo>
                  <a:pt x="0" y="88"/>
                </a:moveTo>
                <a:lnTo>
                  <a:pt x="6" y="0"/>
                </a:lnTo>
                <a:lnTo>
                  <a:pt x="126" y="10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77" name="Freeform 91"/>
          <p:cNvSpPr>
            <a:spLocks/>
          </p:cNvSpPr>
          <p:nvPr/>
        </p:nvSpPr>
        <p:spPr bwMode="auto">
          <a:xfrm>
            <a:off x="7253288" y="1225550"/>
            <a:ext cx="428625" cy="111125"/>
          </a:xfrm>
          <a:custGeom>
            <a:avLst/>
            <a:gdLst>
              <a:gd name="T0" fmla="*/ 0 w 270"/>
              <a:gd name="T1" fmla="*/ 0 h 70"/>
              <a:gd name="T2" fmla="*/ 2147483647 w 270"/>
              <a:gd name="T3" fmla="*/ 2147483647 h 70"/>
              <a:gd name="T4" fmla="*/ 2147483647 w 270"/>
              <a:gd name="T5" fmla="*/ 2147483647 h 70"/>
              <a:gd name="T6" fmla="*/ 0 60000 65536"/>
              <a:gd name="T7" fmla="*/ 0 60000 65536"/>
              <a:gd name="T8" fmla="*/ 0 60000 65536"/>
              <a:gd name="T9" fmla="*/ 0 w 270"/>
              <a:gd name="T10" fmla="*/ 0 h 70"/>
              <a:gd name="T11" fmla="*/ 270 w 270"/>
              <a:gd name="T12" fmla="*/ 70 h 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0" h="70">
                <a:moveTo>
                  <a:pt x="0" y="0"/>
                </a:moveTo>
                <a:lnTo>
                  <a:pt x="40" y="70"/>
                </a:lnTo>
                <a:lnTo>
                  <a:pt x="270" y="7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78" name="Line 92"/>
          <p:cNvSpPr>
            <a:spLocks noChangeShapeType="1"/>
          </p:cNvSpPr>
          <p:nvPr/>
        </p:nvSpPr>
        <p:spPr bwMode="auto">
          <a:xfrm flipH="1">
            <a:off x="754063" y="3749675"/>
            <a:ext cx="1873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79" name="Line 93"/>
          <p:cNvSpPr>
            <a:spLocks noChangeShapeType="1"/>
          </p:cNvSpPr>
          <p:nvPr/>
        </p:nvSpPr>
        <p:spPr bwMode="auto">
          <a:xfrm flipH="1">
            <a:off x="954088" y="4375150"/>
            <a:ext cx="2698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0" name="Freeform 95"/>
          <p:cNvSpPr>
            <a:spLocks/>
          </p:cNvSpPr>
          <p:nvPr/>
        </p:nvSpPr>
        <p:spPr bwMode="auto">
          <a:xfrm>
            <a:off x="1154113" y="5260975"/>
            <a:ext cx="488950" cy="723900"/>
          </a:xfrm>
          <a:custGeom>
            <a:avLst/>
            <a:gdLst>
              <a:gd name="T0" fmla="*/ 2147483647 w 308"/>
              <a:gd name="T1" fmla="*/ 2147483647 h 456"/>
              <a:gd name="T2" fmla="*/ 0 w 308"/>
              <a:gd name="T3" fmla="*/ 2147483647 h 456"/>
              <a:gd name="T4" fmla="*/ 0 w 308"/>
              <a:gd name="T5" fmla="*/ 0 h 456"/>
              <a:gd name="T6" fmla="*/ 2147483647 w 308"/>
              <a:gd name="T7" fmla="*/ 0 h 456"/>
              <a:gd name="T8" fmla="*/ 0 60000 65536"/>
              <a:gd name="T9" fmla="*/ 0 60000 65536"/>
              <a:gd name="T10" fmla="*/ 0 60000 65536"/>
              <a:gd name="T11" fmla="*/ 0 60000 65536"/>
              <a:gd name="T12" fmla="*/ 0 w 308"/>
              <a:gd name="T13" fmla="*/ 0 h 456"/>
              <a:gd name="T14" fmla="*/ 308 w 308"/>
              <a:gd name="T15" fmla="*/ 456 h 4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8" h="456">
                <a:moveTo>
                  <a:pt x="308" y="456"/>
                </a:moveTo>
                <a:lnTo>
                  <a:pt x="0" y="456"/>
                </a:lnTo>
                <a:lnTo>
                  <a:pt x="0" y="0"/>
                </a:lnTo>
                <a:lnTo>
                  <a:pt x="28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1" name="Line 96"/>
          <p:cNvSpPr>
            <a:spLocks noChangeShapeType="1"/>
          </p:cNvSpPr>
          <p:nvPr/>
        </p:nvSpPr>
        <p:spPr bwMode="auto">
          <a:xfrm>
            <a:off x="1109663" y="5654675"/>
            <a:ext cx="444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2" name="Text Box 97"/>
          <p:cNvSpPr txBox="1">
            <a:spLocks noChangeArrowheads="1"/>
          </p:cNvSpPr>
          <p:nvPr/>
        </p:nvSpPr>
        <p:spPr bwMode="auto">
          <a:xfrm>
            <a:off x="5010150" y="5815013"/>
            <a:ext cx="1835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G protein activates</a:t>
            </a:r>
          </a:p>
          <a:p>
            <a:r>
              <a:rPr lang="en-US" sz="1000">
                <a:latin typeface="Arial" charset="0"/>
              </a:rPr>
              <a:t>either enzyme or ion channel</a:t>
            </a:r>
          </a:p>
        </p:txBody>
      </p:sp>
      <p:sp>
        <p:nvSpPr>
          <p:cNvPr id="16483" name="Text Box 98"/>
          <p:cNvSpPr txBox="1">
            <a:spLocks noChangeArrowheads="1"/>
          </p:cNvSpPr>
          <p:nvPr/>
        </p:nvSpPr>
        <p:spPr bwMode="auto">
          <a:xfrm>
            <a:off x="1000125" y="3675063"/>
            <a:ext cx="542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Ligand</a:t>
            </a:r>
          </a:p>
          <a:p>
            <a:r>
              <a:rPr lang="en-US" sz="1000">
                <a:latin typeface="Arial" charset="0"/>
              </a:rPr>
              <a:t>(signal)</a:t>
            </a:r>
          </a:p>
        </p:txBody>
      </p:sp>
      <p:sp>
        <p:nvSpPr>
          <p:cNvPr id="16484" name="Text Box 99"/>
          <p:cNvSpPr txBox="1">
            <a:spLocks noChangeArrowheads="1"/>
          </p:cNvSpPr>
          <p:nvPr/>
        </p:nvSpPr>
        <p:spPr bwMode="auto">
          <a:xfrm>
            <a:off x="5562600" y="2667000"/>
            <a:ext cx="654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000">
                <a:latin typeface="Arial" charset="0"/>
              </a:rPr>
              <a:t>Cellular</a:t>
            </a:r>
          </a:p>
          <a:p>
            <a:pPr algn="ctr"/>
            <a:r>
              <a:rPr lang="en-US" sz="1000">
                <a:latin typeface="Arial" charset="0"/>
              </a:rPr>
              <a:t>response</a:t>
            </a:r>
          </a:p>
        </p:txBody>
      </p:sp>
      <p:sp>
        <p:nvSpPr>
          <p:cNvPr id="16485" name="Text Box 100"/>
          <p:cNvSpPr txBox="1">
            <a:spLocks noChangeArrowheads="1"/>
          </p:cNvSpPr>
          <p:nvPr/>
        </p:nvSpPr>
        <p:spPr bwMode="auto">
          <a:xfrm>
            <a:off x="1654175" y="1441450"/>
            <a:ext cx="542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Ligand</a:t>
            </a:r>
          </a:p>
          <a:p>
            <a:r>
              <a:rPr lang="en-US" sz="1000">
                <a:latin typeface="Arial" charset="0"/>
              </a:rPr>
              <a:t>(signal)</a:t>
            </a:r>
          </a:p>
        </p:txBody>
      </p:sp>
      <p:sp>
        <p:nvSpPr>
          <p:cNvPr id="16486" name="Rectangle 101"/>
          <p:cNvSpPr>
            <a:spLocks noChangeArrowheads="1"/>
          </p:cNvSpPr>
          <p:nvPr/>
        </p:nvSpPr>
        <p:spPr bwMode="auto">
          <a:xfrm>
            <a:off x="1285875" y="52990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b</a:t>
            </a:r>
            <a:endParaRPr lang="en-US">
              <a:latin typeface="Symbol" pitchFamily="18" charset="2"/>
            </a:endParaRPr>
          </a:p>
        </p:txBody>
      </p:sp>
      <p:sp>
        <p:nvSpPr>
          <p:cNvPr id="16487" name="Rectangle 102"/>
          <p:cNvSpPr>
            <a:spLocks noChangeArrowheads="1"/>
          </p:cNvSpPr>
          <p:nvPr/>
        </p:nvSpPr>
        <p:spPr bwMode="auto">
          <a:xfrm>
            <a:off x="1562100" y="5245100"/>
            <a:ext cx="523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US">
              <a:latin typeface="Symbol" pitchFamily="18" charset="2"/>
            </a:endParaRPr>
          </a:p>
        </p:txBody>
      </p:sp>
      <p:sp>
        <p:nvSpPr>
          <p:cNvPr id="16488" name="Rectangle 103"/>
          <p:cNvSpPr>
            <a:spLocks noChangeArrowheads="1"/>
          </p:cNvSpPr>
          <p:nvPr/>
        </p:nvSpPr>
        <p:spPr bwMode="auto">
          <a:xfrm>
            <a:off x="1558925" y="5537200"/>
            <a:ext cx="809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>
              <a:latin typeface="Symbol" pitchFamily="18" charset="2"/>
            </a:endParaRPr>
          </a:p>
        </p:txBody>
      </p:sp>
      <p:sp>
        <p:nvSpPr>
          <p:cNvPr id="16489" name="Rectangle 104"/>
          <p:cNvSpPr>
            <a:spLocks noChangeArrowheads="1"/>
          </p:cNvSpPr>
          <p:nvPr/>
        </p:nvSpPr>
        <p:spPr bwMode="auto">
          <a:xfrm>
            <a:off x="6454775" y="534352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b</a:t>
            </a:r>
            <a:endParaRPr lang="en-US">
              <a:latin typeface="Symbol" pitchFamily="18" charset="2"/>
            </a:endParaRPr>
          </a:p>
        </p:txBody>
      </p:sp>
      <p:sp>
        <p:nvSpPr>
          <p:cNvPr id="16490" name="Rectangle 105"/>
          <p:cNvSpPr>
            <a:spLocks noChangeArrowheads="1"/>
          </p:cNvSpPr>
          <p:nvPr/>
        </p:nvSpPr>
        <p:spPr bwMode="auto">
          <a:xfrm>
            <a:off x="6718300" y="5267325"/>
            <a:ext cx="523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US">
              <a:latin typeface="Symbol" pitchFamily="18" charset="2"/>
            </a:endParaRPr>
          </a:p>
        </p:txBody>
      </p:sp>
      <p:sp>
        <p:nvSpPr>
          <p:cNvPr id="16491" name="Rectangle 106"/>
          <p:cNvSpPr>
            <a:spLocks noChangeArrowheads="1"/>
          </p:cNvSpPr>
          <p:nvPr/>
        </p:nvSpPr>
        <p:spPr bwMode="auto">
          <a:xfrm>
            <a:off x="7275513" y="5775325"/>
            <a:ext cx="809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>
              <a:latin typeface="Symbol" pitchFamily="18" charset="2"/>
            </a:endParaRPr>
          </a:p>
        </p:txBody>
      </p:sp>
      <p:sp>
        <p:nvSpPr>
          <p:cNvPr id="16492" name="Rectangle 107"/>
          <p:cNvSpPr>
            <a:spLocks noChangeArrowheads="1"/>
          </p:cNvSpPr>
          <p:nvPr/>
        </p:nvSpPr>
        <p:spPr bwMode="auto">
          <a:xfrm>
            <a:off x="8277225" y="5588000"/>
            <a:ext cx="809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>
              <a:latin typeface="Symbol" pitchFamily="18" charset="2"/>
            </a:endParaRPr>
          </a:p>
        </p:txBody>
      </p:sp>
      <p:pic>
        <p:nvPicPr>
          <p:cNvPr id="16493" name="Picture 110" descr="Z:\Graphics\Powerpoint\MH_DCM-TEXTEDIT PROJECTS\RAVEN-9E\Processed files\Ch09\ch09_textedit\png\rav32223_09_04a-second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411413" y="4116388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94" name="Freeform 94"/>
          <p:cNvSpPr>
            <a:spLocks/>
          </p:cNvSpPr>
          <p:nvPr/>
        </p:nvSpPr>
        <p:spPr bwMode="auto">
          <a:xfrm>
            <a:off x="2433638" y="3968750"/>
            <a:ext cx="180975" cy="222250"/>
          </a:xfrm>
          <a:custGeom>
            <a:avLst/>
            <a:gdLst>
              <a:gd name="T0" fmla="*/ 0 w 114"/>
              <a:gd name="T1" fmla="*/ 0 h 140"/>
              <a:gd name="T2" fmla="*/ 2147483647 w 114"/>
              <a:gd name="T3" fmla="*/ 0 h 140"/>
              <a:gd name="T4" fmla="*/ 2147483647 w 114"/>
              <a:gd name="T5" fmla="*/ 2147483647 h 140"/>
              <a:gd name="T6" fmla="*/ 0 60000 65536"/>
              <a:gd name="T7" fmla="*/ 0 60000 65536"/>
              <a:gd name="T8" fmla="*/ 0 60000 65536"/>
              <a:gd name="T9" fmla="*/ 0 w 114"/>
              <a:gd name="T10" fmla="*/ 0 h 140"/>
              <a:gd name="T11" fmla="*/ 114 w 114"/>
              <a:gd name="T12" fmla="*/ 140 h 1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140">
                <a:moveTo>
                  <a:pt x="0" y="0"/>
                </a:moveTo>
                <a:lnTo>
                  <a:pt x="114" y="0"/>
                </a:lnTo>
                <a:lnTo>
                  <a:pt x="44" y="14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35" descr="rav32223_09_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214438"/>
            <a:ext cx="8786813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137" descr="rav32223_09_05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2300" y="2738438"/>
            <a:ext cx="471488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1" descr="rav32223_09_05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1575" y="3444875"/>
            <a:ext cx="14033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9.5</a:t>
            </a:r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1511300" y="987425"/>
            <a:ext cx="6096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17415" name="Picture 42" descr="rav32223_09_05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5" y="1527175"/>
            <a:ext cx="227013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43" descr="rav32223_09_05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188" y="1971675"/>
            <a:ext cx="1984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44" descr="rav32223_09_05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0" y="1395413"/>
            <a:ext cx="18415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45" descr="rav32223_09_05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14513" y="2681288"/>
            <a:ext cx="193675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47" descr="rav32223_09_05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9800" y="1330325"/>
            <a:ext cx="19050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48" descr="rav32223_09_05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54275" y="2382838"/>
            <a:ext cx="1936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49" descr="rav32223_09_05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60650" y="2501900"/>
            <a:ext cx="619125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50" descr="rav32223_09_05h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19400" y="2916238"/>
            <a:ext cx="471488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52" descr="rav32223_09_05j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4725" y="2435225"/>
            <a:ext cx="1082675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54" descr="rav32223_09_05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0825" y="1901825"/>
            <a:ext cx="5032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55" descr="rav32223_09_05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13425" y="2070100"/>
            <a:ext cx="5715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57" descr="rav32223_09_05m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45225" y="2416175"/>
            <a:ext cx="20796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59" descr="rav32223_09_05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19925" y="4092575"/>
            <a:ext cx="1406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8" name="Rectangle 66"/>
          <p:cNvSpPr>
            <a:spLocks noChangeArrowheads="1"/>
          </p:cNvSpPr>
          <p:nvPr/>
        </p:nvSpPr>
        <p:spPr bwMode="auto">
          <a:xfrm>
            <a:off x="527050" y="1747838"/>
            <a:ext cx="5572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Hormone</a:t>
            </a:r>
            <a:endParaRPr lang="en-US">
              <a:latin typeface="Arial" charset="0"/>
            </a:endParaRPr>
          </a:p>
        </p:txBody>
      </p:sp>
      <p:sp>
        <p:nvSpPr>
          <p:cNvPr id="17429" name="Rectangle 67"/>
          <p:cNvSpPr>
            <a:spLocks noChangeArrowheads="1"/>
          </p:cNvSpPr>
          <p:nvPr/>
        </p:nvSpPr>
        <p:spPr bwMode="auto">
          <a:xfrm>
            <a:off x="2089150" y="3068638"/>
            <a:ext cx="508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Inhibitor</a:t>
            </a:r>
            <a:endParaRPr lang="en-US">
              <a:latin typeface="Arial" charset="0"/>
            </a:endParaRPr>
          </a:p>
        </p:txBody>
      </p:sp>
      <p:sp>
        <p:nvSpPr>
          <p:cNvPr id="17430" name="Rectangle 68"/>
          <p:cNvSpPr>
            <a:spLocks noChangeArrowheads="1"/>
          </p:cNvSpPr>
          <p:nvPr/>
        </p:nvSpPr>
        <p:spPr bwMode="auto">
          <a:xfrm>
            <a:off x="5778500" y="1700213"/>
            <a:ext cx="508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Inhibitor</a:t>
            </a:r>
            <a:endParaRPr lang="en-US">
              <a:latin typeface="Arial" charset="0"/>
            </a:endParaRPr>
          </a:p>
        </p:txBody>
      </p:sp>
      <p:sp>
        <p:nvSpPr>
          <p:cNvPr id="17431" name="Line 110"/>
          <p:cNvSpPr>
            <a:spLocks noChangeShapeType="1"/>
          </p:cNvSpPr>
          <p:nvPr/>
        </p:nvSpPr>
        <p:spPr bwMode="auto">
          <a:xfrm>
            <a:off x="3095625" y="3751263"/>
            <a:ext cx="212725" cy="1587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2" name="Line 111"/>
          <p:cNvSpPr>
            <a:spLocks noChangeShapeType="1"/>
          </p:cNvSpPr>
          <p:nvPr/>
        </p:nvSpPr>
        <p:spPr bwMode="auto">
          <a:xfrm>
            <a:off x="3101975" y="3773488"/>
            <a:ext cx="212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3" name="Line 112"/>
          <p:cNvSpPr>
            <a:spLocks noChangeShapeType="1"/>
          </p:cNvSpPr>
          <p:nvPr/>
        </p:nvSpPr>
        <p:spPr bwMode="auto">
          <a:xfrm>
            <a:off x="2622550" y="3167063"/>
            <a:ext cx="212725" cy="1587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4" name="Line 113"/>
          <p:cNvSpPr>
            <a:spLocks noChangeShapeType="1"/>
          </p:cNvSpPr>
          <p:nvPr/>
        </p:nvSpPr>
        <p:spPr bwMode="auto">
          <a:xfrm>
            <a:off x="2622550" y="3176588"/>
            <a:ext cx="212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5" name="Freeform 114"/>
          <p:cNvSpPr>
            <a:spLocks/>
          </p:cNvSpPr>
          <p:nvPr/>
        </p:nvSpPr>
        <p:spPr bwMode="auto">
          <a:xfrm>
            <a:off x="3222625" y="3173413"/>
            <a:ext cx="577850" cy="234950"/>
          </a:xfrm>
          <a:custGeom>
            <a:avLst/>
            <a:gdLst>
              <a:gd name="T0" fmla="*/ 0 w 364"/>
              <a:gd name="T1" fmla="*/ 0 h 148"/>
              <a:gd name="T2" fmla="*/ 2147483647 w 364"/>
              <a:gd name="T3" fmla="*/ 2147483647 h 148"/>
              <a:gd name="T4" fmla="*/ 2147483647 w 364"/>
              <a:gd name="T5" fmla="*/ 2147483647 h 148"/>
              <a:gd name="T6" fmla="*/ 0 60000 65536"/>
              <a:gd name="T7" fmla="*/ 0 60000 65536"/>
              <a:gd name="T8" fmla="*/ 0 60000 65536"/>
              <a:gd name="T9" fmla="*/ 0 w 364"/>
              <a:gd name="T10" fmla="*/ 0 h 148"/>
              <a:gd name="T11" fmla="*/ 364 w 364"/>
              <a:gd name="T12" fmla="*/ 148 h 1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4" h="148">
                <a:moveTo>
                  <a:pt x="0" y="0"/>
                </a:moveTo>
                <a:lnTo>
                  <a:pt x="270" y="148"/>
                </a:lnTo>
                <a:lnTo>
                  <a:pt x="364" y="148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6" name="Freeform 115"/>
          <p:cNvSpPr>
            <a:spLocks/>
          </p:cNvSpPr>
          <p:nvPr/>
        </p:nvSpPr>
        <p:spPr bwMode="auto">
          <a:xfrm>
            <a:off x="3222625" y="3173413"/>
            <a:ext cx="577850" cy="234950"/>
          </a:xfrm>
          <a:custGeom>
            <a:avLst/>
            <a:gdLst>
              <a:gd name="T0" fmla="*/ 0 w 364"/>
              <a:gd name="T1" fmla="*/ 0 h 148"/>
              <a:gd name="T2" fmla="*/ 2147483647 w 364"/>
              <a:gd name="T3" fmla="*/ 2147483647 h 148"/>
              <a:gd name="T4" fmla="*/ 2147483647 w 364"/>
              <a:gd name="T5" fmla="*/ 2147483647 h 148"/>
              <a:gd name="T6" fmla="*/ 0 60000 65536"/>
              <a:gd name="T7" fmla="*/ 0 60000 65536"/>
              <a:gd name="T8" fmla="*/ 0 60000 65536"/>
              <a:gd name="T9" fmla="*/ 0 w 364"/>
              <a:gd name="T10" fmla="*/ 0 h 148"/>
              <a:gd name="T11" fmla="*/ 364 w 364"/>
              <a:gd name="T12" fmla="*/ 148 h 1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4" h="148">
                <a:moveTo>
                  <a:pt x="0" y="0"/>
                </a:moveTo>
                <a:lnTo>
                  <a:pt x="270" y="148"/>
                </a:lnTo>
                <a:lnTo>
                  <a:pt x="364" y="148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7" name="Line 116"/>
          <p:cNvSpPr>
            <a:spLocks noChangeShapeType="1"/>
          </p:cNvSpPr>
          <p:nvPr/>
        </p:nvSpPr>
        <p:spPr bwMode="auto">
          <a:xfrm flipH="1">
            <a:off x="5546725" y="1776413"/>
            <a:ext cx="92075" cy="2667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8" name="Freeform 117"/>
          <p:cNvSpPr>
            <a:spLocks/>
          </p:cNvSpPr>
          <p:nvPr/>
        </p:nvSpPr>
        <p:spPr bwMode="auto">
          <a:xfrm>
            <a:off x="5546725" y="1776413"/>
            <a:ext cx="184150" cy="266700"/>
          </a:xfrm>
          <a:custGeom>
            <a:avLst/>
            <a:gdLst>
              <a:gd name="T0" fmla="*/ 2147483647 w 116"/>
              <a:gd name="T1" fmla="*/ 0 h 168"/>
              <a:gd name="T2" fmla="*/ 2147483647 w 116"/>
              <a:gd name="T3" fmla="*/ 0 h 168"/>
              <a:gd name="T4" fmla="*/ 0 w 116"/>
              <a:gd name="T5" fmla="*/ 2147483647 h 168"/>
              <a:gd name="T6" fmla="*/ 0 60000 65536"/>
              <a:gd name="T7" fmla="*/ 0 60000 65536"/>
              <a:gd name="T8" fmla="*/ 0 60000 65536"/>
              <a:gd name="T9" fmla="*/ 0 w 116"/>
              <a:gd name="T10" fmla="*/ 0 h 168"/>
              <a:gd name="T11" fmla="*/ 116 w 116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" h="168">
                <a:moveTo>
                  <a:pt x="116" y="0"/>
                </a:moveTo>
                <a:lnTo>
                  <a:pt x="58" y="0"/>
                </a:lnTo>
                <a:lnTo>
                  <a:pt x="0" y="168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9" name="Freeform 118"/>
          <p:cNvSpPr>
            <a:spLocks/>
          </p:cNvSpPr>
          <p:nvPr/>
        </p:nvSpPr>
        <p:spPr bwMode="auto">
          <a:xfrm>
            <a:off x="5546725" y="1776413"/>
            <a:ext cx="184150" cy="266700"/>
          </a:xfrm>
          <a:custGeom>
            <a:avLst/>
            <a:gdLst>
              <a:gd name="T0" fmla="*/ 2147483647 w 116"/>
              <a:gd name="T1" fmla="*/ 0 h 168"/>
              <a:gd name="T2" fmla="*/ 2147483647 w 116"/>
              <a:gd name="T3" fmla="*/ 0 h 168"/>
              <a:gd name="T4" fmla="*/ 0 w 116"/>
              <a:gd name="T5" fmla="*/ 2147483647 h 168"/>
              <a:gd name="T6" fmla="*/ 0 60000 65536"/>
              <a:gd name="T7" fmla="*/ 0 60000 65536"/>
              <a:gd name="T8" fmla="*/ 0 60000 65536"/>
              <a:gd name="T9" fmla="*/ 0 w 116"/>
              <a:gd name="T10" fmla="*/ 0 h 168"/>
              <a:gd name="T11" fmla="*/ 116 w 116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" h="168">
                <a:moveTo>
                  <a:pt x="116" y="0"/>
                </a:moveTo>
                <a:lnTo>
                  <a:pt x="58" y="0"/>
                </a:lnTo>
                <a:lnTo>
                  <a:pt x="0" y="168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0" name="Freeform 119"/>
          <p:cNvSpPr>
            <a:spLocks/>
          </p:cNvSpPr>
          <p:nvPr/>
        </p:nvSpPr>
        <p:spPr bwMode="auto">
          <a:xfrm>
            <a:off x="4921250" y="2459038"/>
            <a:ext cx="412750" cy="127000"/>
          </a:xfrm>
          <a:custGeom>
            <a:avLst/>
            <a:gdLst>
              <a:gd name="T0" fmla="*/ 2147483647 w 260"/>
              <a:gd name="T1" fmla="*/ 2147483647 h 80"/>
              <a:gd name="T2" fmla="*/ 2147483647 w 260"/>
              <a:gd name="T3" fmla="*/ 0 h 80"/>
              <a:gd name="T4" fmla="*/ 0 w 260"/>
              <a:gd name="T5" fmla="*/ 0 h 80"/>
              <a:gd name="T6" fmla="*/ 0 60000 65536"/>
              <a:gd name="T7" fmla="*/ 0 60000 65536"/>
              <a:gd name="T8" fmla="*/ 0 60000 65536"/>
              <a:gd name="T9" fmla="*/ 0 w 260"/>
              <a:gd name="T10" fmla="*/ 0 h 80"/>
              <a:gd name="T11" fmla="*/ 260 w 260"/>
              <a:gd name="T12" fmla="*/ 80 h 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0" h="80">
                <a:moveTo>
                  <a:pt x="260" y="80"/>
                </a:moveTo>
                <a:lnTo>
                  <a:pt x="68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1" name="Freeform 120"/>
          <p:cNvSpPr>
            <a:spLocks/>
          </p:cNvSpPr>
          <p:nvPr/>
        </p:nvSpPr>
        <p:spPr bwMode="auto">
          <a:xfrm>
            <a:off x="4921250" y="2459038"/>
            <a:ext cx="412750" cy="127000"/>
          </a:xfrm>
          <a:custGeom>
            <a:avLst/>
            <a:gdLst>
              <a:gd name="T0" fmla="*/ 2147483647 w 260"/>
              <a:gd name="T1" fmla="*/ 2147483647 h 80"/>
              <a:gd name="T2" fmla="*/ 2147483647 w 260"/>
              <a:gd name="T3" fmla="*/ 0 h 80"/>
              <a:gd name="T4" fmla="*/ 0 w 260"/>
              <a:gd name="T5" fmla="*/ 0 h 80"/>
              <a:gd name="T6" fmla="*/ 0 60000 65536"/>
              <a:gd name="T7" fmla="*/ 0 60000 65536"/>
              <a:gd name="T8" fmla="*/ 0 60000 65536"/>
              <a:gd name="T9" fmla="*/ 0 w 260"/>
              <a:gd name="T10" fmla="*/ 0 h 80"/>
              <a:gd name="T11" fmla="*/ 260 w 260"/>
              <a:gd name="T12" fmla="*/ 80 h 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0" h="80">
                <a:moveTo>
                  <a:pt x="260" y="80"/>
                </a:moveTo>
                <a:lnTo>
                  <a:pt x="68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2" name="Line 121"/>
          <p:cNvSpPr>
            <a:spLocks noChangeShapeType="1"/>
          </p:cNvSpPr>
          <p:nvPr/>
        </p:nvSpPr>
        <p:spPr bwMode="auto">
          <a:xfrm>
            <a:off x="2841625" y="2433638"/>
            <a:ext cx="1588" cy="171450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3" name="Line 122"/>
          <p:cNvSpPr>
            <a:spLocks noChangeShapeType="1"/>
          </p:cNvSpPr>
          <p:nvPr/>
        </p:nvSpPr>
        <p:spPr bwMode="auto">
          <a:xfrm>
            <a:off x="2851150" y="2433638"/>
            <a:ext cx="1588" cy="1714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4" name="Line 123"/>
          <p:cNvSpPr>
            <a:spLocks noChangeShapeType="1"/>
          </p:cNvSpPr>
          <p:nvPr/>
        </p:nvSpPr>
        <p:spPr bwMode="auto">
          <a:xfrm>
            <a:off x="806450" y="1884363"/>
            <a:ext cx="1588" cy="136525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5" name="Line 124"/>
          <p:cNvSpPr>
            <a:spLocks noChangeShapeType="1"/>
          </p:cNvSpPr>
          <p:nvPr/>
        </p:nvSpPr>
        <p:spPr bwMode="auto">
          <a:xfrm>
            <a:off x="815975" y="1884363"/>
            <a:ext cx="1588" cy="1365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6" name="Text Box 125"/>
          <p:cNvSpPr txBox="1">
            <a:spLocks noChangeArrowheads="1"/>
          </p:cNvSpPr>
          <p:nvPr/>
        </p:nvSpPr>
        <p:spPr bwMode="auto">
          <a:xfrm>
            <a:off x="381000" y="2590800"/>
            <a:ext cx="13414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marL="152400" indent="-152400"/>
            <a:r>
              <a:rPr lang="en-US" sz="1000">
                <a:latin typeface="Arial" charset="0"/>
              </a:rPr>
              <a:t>1. Hormones cross</a:t>
            </a:r>
          </a:p>
          <a:p>
            <a:pPr marL="152400" indent="-152400"/>
            <a:r>
              <a:rPr lang="en-US" sz="1000">
                <a:latin typeface="Arial" charset="0"/>
              </a:rPr>
              <a:t>    plasma membrane</a:t>
            </a:r>
          </a:p>
          <a:p>
            <a:pPr marL="152400" indent="-152400"/>
            <a:r>
              <a:rPr lang="en-US" sz="1000">
                <a:latin typeface="Arial" charset="0"/>
              </a:rPr>
              <a:t>    and bind to</a:t>
            </a:r>
          </a:p>
          <a:p>
            <a:pPr marL="152400" indent="-152400"/>
            <a:r>
              <a:rPr lang="en-US" sz="1000">
                <a:latin typeface="Arial" charset="0"/>
              </a:rPr>
              <a:t>    cytoplasmic</a:t>
            </a:r>
          </a:p>
          <a:p>
            <a:pPr marL="152400" indent="-152400"/>
            <a:r>
              <a:rPr lang="en-US" sz="1000">
                <a:latin typeface="Arial" charset="0"/>
              </a:rPr>
              <a:t>    receptors.</a:t>
            </a:r>
          </a:p>
        </p:txBody>
      </p:sp>
      <p:sp>
        <p:nvSpPr>
          <p:cNvPr id="17447" name="Text Box 126"/>
          <p:cNvSpPr txBox="1">
            <a:spLocks noChangeArrowheads="1"/>
          </p:cNvSpPr>
          <p:nvPr/>
        </p:nvSpPr>
        <p:spPr bwMode="auto">
          <a:xfrm>
            <a:off x="3616325" y="1427163"/>
            <a:ext cx="15700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2. Hormone binding</a:t>
            </a:r>
          </a:p>
          <a:p>
            <a:r>
              <a:rPr lang="en-US" sz="1000">
                <a:latin typeface="Arial" charset="0"/>
              </a:rPr>
              <a:t>    alters receptor</a:t>
            </a:r>
          </a:p>
          <a:p>
            <a:r>
              <a:rPr lang="en-US" sz="1000">
                <a:latin typeface="Arial" charset="0"/>
              </a:rPr>
              <a:t>    conformation so it no</a:t>
            </a:r>
          </a:p>
          <a:p>
            <a:r>
              <a:rPr lang="en-US" sz="1000">
                <a:latin typeface="Arial" charset="0"/>
              </a:rPr>
              <a:t>    longer binds inhibitor.</a:t>
            </a:r>
          </a:p>
        </p:txBody>
      </p:sp>
      <p:sp>
        <p:nvSpPr>
          <p:cNvPr id="17448" name="Text Box 127"/>
          <p:cNvSpPr txBox="1">
            <a:spLocks noChangeArrowheads="1"/>
          </p:cNvSpPr>
          <p:nvPr/>
        </p:nvSpPr>
        <p:spPr bwMode="auto">
          <a:xfrm>
            <a:off x="7458075" y="1600200"/>
            <a:ext cx="1120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marL="152400"/>
            <a:r>
              <a:rPr lang="en-US" sz="1000">
                <a:latin typeface="Arial" charset="0"/>
              </a:rPr>
              <a:t>5. Cellular</a:t>
            </a:r>
          </a:p>
          <a:p>
            <a:pPr marL="152400"/>
            <a:r>
              <a:rPr lang="en-US" sz="1000">
                <a:latin typeface="Arial" charset="0"/>
              </a:rPr>
              <a:t>     response is</a:t>
            </a:r>
          </a:p>
          <a:p>
            <a:pPr marL="152400"/>
            <a:r>
              <a:rPr lang="en-US" sz="1000">
                <a:latin typeface="Arial" charset="0"/>
              </a:rPr>
              <a:t>     a change in</a:t>
            </a:r>
          </a:p>
          <a:p>
            <a:pPr marL="152400"/>
            <a:r>
              <a:rPr lang="en-US" sz="1000">
                <a:latin typeface="Arial" charset="0"/>
              </a:rPr>
              <a:t>     gene</a:t>
            </a:r>
          </a:p>
          <a:p>
            <a:pPr marL="152400"/>
            <a:r>
              <a:rPr lang="en-US" sz="1000">
                <a:latin typeface="Arial" charset="0"/>
              </a:rPr>
              <a:t>     expression.</a:t>
            </a:r>
          </a:p>
        </p:txBody>
      </p:sp>
      <p:sp>
        <p:nvSpPr>
          <p:cNvPr id="17449" name="Text Box 128"/>
          <p:cNvSpPr txBox="1">
            <a:spLocks noChangeArrowheads="1"/>
          </p:cNvSpPr>
          <p:nvPr/>
        </p:nvSpPr>
        <p:spPr bwMode="auto">
          <a:xfrm>
            <a:off x="5224463" y="337185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marL="152400"/>
            <a:r>
              <a:rPr lang="en-US" sz="1000">
                <a:latin typeface="Arial" charset="0"/>
              </a:rPr>
              <a:t>3. Hormone–receptor</a:t>
            </a:r>
          </a:p>
          <a:p>
            <a:pPr marL="152400"/>
            <a:r>
              <a:rPr lang="en-US" sz="1000">
                <a:latin typeface="Arial" charset="0"/>
              </a:rPr>
              <a:t>    complex translocates</a:t>
            </a:r>
          </a:p>
          <a:p>
            <a:pPr marL="152400"/>
            <a:r>
              <a:rPr lang="en-US" sz="1000">
                <a:latin typeface="Arial" charset="0"/>
              </a:rPr>
              <a:t>    to nucleus.</a:t>
            </a:r>
          </a:p>
        </p:txBody>
      </p:sp>
      <p:sp>
        <p:nvSpPr>
          <p:cNvPr id="17450" name="Text Box 129"/>
          <p:cNvSpPr txBox="1">
            <a:spLocks noChangeArrowheads="1"/>
          </p:cNvSpPr>
          <p:nvPr/>
        </p:nvSpPr>
        <p:spPr bwMode="auto">
          <a:xfrm>
            <a:off x="5195888" y="4038600"/>
            <a:ext cx="17716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marL="152400"/>
            <a:r>
              <a:rPr lang="en-US" sz="1000">
                <a:latin typeface="Arial" charset="0"/>
              </a:rPr>
              <a:t>4. Hormone–receptor</a:t>
            </a:r>
          </a:p>
          <a:p>
            <a:pPr marL="152400"/>
            <a:r>
              <a:rPr lang="en-US" sz="1000">
                <a:latin typeface="Arial" charset="0"/>
              </a:rPr>
              <a:t>    complex binds to DNA.</a:t>
            </a:r>
          </a:p>
          <a:p>
            <a:pPr marL="152400"/>
            <a:r>
              <a:rPr lang="en-US" sz="1000">
                <a:latin typeface="Arial" charset="0"/>
              </a:rPr>
              <a:t>    This usually turns on</a:t>
            </a:r>
          </a:p>
          <a:p>
            <a:pPr marL="152400"/>
            <a:r>
              <a:rPr lang="en-US" sz="1000">
                <a:latin typeface="Arial" charset="0"/>
              </a:rPr>
              <a:t>    transcription, but can</a:t>
            </a:r>
          </a:p>
          <a:p>
            <a:pPr marL="152400"/>
            <a:r>
              <a:rPr lang="en-US" sz="1000">
                <a:latin typeface="Arial" charset="0"/>
              </a:rPr>
              <a:t>    also turn it off.</a:t>
            </a:r>
          </a:p>
        </p:txBody>
      </p:sp>
      <p:sp>
        <p:nvSpPr>
          <p:cNvPr id="17451" name="Text Box 130"/>
          <p:cNvSpPr txBox="1">
            <a:spLocks noChangeArrowheads="1"/>
          </p:cNvSpPr>
          <p:nvPr/>
        </p:nvSpPr>
        <p:spPr bwMode="auto">
          <a:xfrm>
            <a:off x="2647950" y="2109788"/>
            <a:ext cx="1096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Signal molecule-</a:t>
            </a:r>
          </a:p>
          <a:p>
            <a:r>
              <a:rPr lang="en-US" sz="1000">
                <a:latin typeface="Arial" charset="0"/>
              </a:rPr>
              <a:t>binding domain</a:t>
            </a:r>
          </a:p>
        </p:txBody>
      </p:sp>
      <p:sp>
        <p:nvSpPr>
          <p:cNvPr id="17452" name="Text Box 131"/>
          <p:cNvSpPr txBox="1">
            <a:spLocks noChangeArrowheads="1"/>
          </p:cNvSpPr>
          <p:nvPr/>
        </p:nvSpPr>
        <p:spPr bwMode="auto">
          <a:xfrm>
            <a:off x="4038600" y="2349500"/>
            <a:ext cx="86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DNA-binding</a:t>
            </a:r>
          </a:p>
          <a:p>
            <a:r>
              <a:rPr lang="en-US" sz="1000">
                <a:latin typeface="Arial" charset="0"/>
              </a:rPr>
              <a:t>site exposed</a:t>
            </a:r>
          </a:p>
        </p:txBody>
      </p:sp>
      <p:sp>
        <p:nvSpPr>
          <p:cNvPr id="17453" name="Text Box 132"/>
          <p:cNvSpPr txBox="1">
            <a:spLocks noChangeArrowheads="1"/>
          </p:cNvSpPr>
          <p:nvPr/>
        </p:nvSpPr>
        <p:spPr bwMode="auto">
          <a:xfrm>
            <a:off x="3860800" y="3302000"/>
            <a:ext cx="86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DNA-binding</a:t>
            </a:r>
          </a:p>
          <a:p>
            <a:r>
              <a:rPr lang="en-US" sz="1000">
                <a:latin typeface="Arial" charset="0"/>
              </a:rPr>
              <a:t>site blocked</a:t>
            </a:r>
          </a:p>
        </p:txBody>
      </p:sp>
      <p:sp>
        <p:nvSpPr>
          <p:cNvPr id="17454" name="Text Box 133"/>
          <p:cNvSpPr txBox="1">
            <a:spLocks noChangeArrowheads="1"/>
          </p:cNvSpPr>
          <p:nvPr/>
        </p:nvSpPr>
        <p:spPr bwMode="auto">
          <a:xfrm>
            <a:off x="1123950" y="3670300"/>
            <a:ext cx="20208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Transcription-activating domain</a:t>
            </a:r>
          </a:p>
        </p:txBody>
      </p:sp>
      <p:sp>
        <p:nvSpPr>
          <p:cNvPr id="17455" name="Freeform 54"/>
          <p:cNvSpPr>
            <a:spLocks/>
          </p:cNvSpPr>
          <p:nvPr/>
        </p:nvSpPr>
        <p:spPr bwMode="auto">
          <a:xfrm>
            <a:off x="4645025" y="2940050"/>
            <a:ext cx="98425" cy="69850"/>
          </a:xfrm>
          <a:custGeom>
            <a:avLst/>
            <a:gdLst>
              <a:gd name="T0" fmla="*/ 2147483647 w 62"/>
              <a:gd name="T1" fmla="*/ 2147483647 h 44"/>
              <a:gd name="T2" fmla="*/ 0 w 62"/>
              <a:gd name="T3" fmla="*/ 2147483647 h 44"/>
              <a:gd name="T4" fmla="*/ 0 w 62"/>
              <a:gd name="T5" fmla="*/ 2147483647 h 44"/>
              <a:gd name="T6" fmla="*/ 2147483647 w 62"/>
              <a:gd name="T7" fmla="*/ 2147483647 h 44"/>
              <a:gd name="T8" fmla="*/ 2147483647 w 62"/>
              <a:gd name="T9" fmla="*/ 2147483647 h 44"/>
              <a:gd name="T10" fmla="*/ 2147483647 w 62"/>
              <a:gd name="T11" fmla="*/ 0 h 44"/>
              <a:gd name="T12" fmla="*/ 2147483647 w 62"/>
              <a:gd name="T13" fmla="*/ 0 h 44"/>
              <a:gd name="T14" fmla="*/ 2147483647 w 62"/>
              <a:gd name="T15" fmla="*/ 2147483647 h 44"/>
              <a:gd name="T16" fmla="*/ 2147483647 w 62"/>
              <a:gd name="T17" fmla="*/ 2147483647 h 44"/>
              <a:gd name="T18" fmla="*/ 2147483647 w 62"/>
              <a:gd name="T19" fmla="*/ 2147483647 h 44"/>
              <a:gd name="T20" fmla="*/ 2147483647 w 62"/>
              <a:gd name="T21" fmla="*/ 2147483647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44"/>
              <a:gd name="T35" fmla="*/ 62 w 62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44">
                <a:moveTo>
                  <a:pt x="18" y="22"/>
                </a:moveTo>
                <a:lnTo>
                  <a:pt x="0" y="12"/>
                </a:lnTo>
                <a:lnTo>
                  <a:pt x="32" y="8"/>
                </a:lnTo>
                <a:lnTo>
                  <a:pt x="62" y="0"/>
                </a:lnTo>
                <a:lnTo>
                  <a:pt x="38" y="20"/>
                </a:lnTo>
                <a:lnTo>
                  <a:pt x="18" y="44"/>
                </a:lnTo>
                <a:lnTo>
                  <a:pt x="16" y="44"/>
                </a:lnTo>
                <a:lnTo>
                  <a:pt x="18" y="22"/>
                </a:lnTo>
                <a:close/>
              </a:path>
            </a:pathLst>
          </a:custGeom>
          <a:noFill/>
          <a:ln w="8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6" name="Freeform 55"/>
          <p:cNvSpPr>
            <a:spLocks/>
          </p:cNvSpPr>
          <p:nvPr/>
        </p:nvSpPr>
        <p:spPr bwMode="auto">
          <a:xfrm>
            <a:off x="3603625" y="2971800"/>
            <a:ext cx="1076325" cy="225425"/>
          </a:xfrm>
          <a:custGeom>
            <a:avLst/>
            <a:gdLst>
              <a:gd name="T0" fmla="*/ 0 w 678"/>
              <a:gd name="T1" fmla="*/ 2147483647 h 142"/>
              <a:gd name="T2" fmla="*/ 0 w 678"/>
              <a:gd name="T3" fmla="*/ 2147483647 h 142"/>
              <a:gd name="T4" fmla="*/ 2147483647 w 678"/>
              <a:gd name="T5" fmla="*/ 2147483647 h 142"/>
              <a:gd name="T6" fmla="*/ 2147483647 w 678"/>
              <a:gd name="T7" fmla="*/ 2147483647 h 142"/>
              <a:gd name="T8" fmla="*/ 2147483647 w 678"/>
              <a:gd name="T9" fmla="*/ 2147483647 h 142"/>
              <a:gd name="T10" fmla="*/ 2147483647 w 678"/>
              <a:gd name="T11" fmla="*/ 2147483647 h 142"/>
              <a:gd name="T12" fmla="*/ 2147483647 w 678"/>
              <a:gd name="T13" fmla="*/ 2147483647 h 142"/>
              <a:gd name="T14" fmla="*/ 2147483647 w 678"/>
              <a:gd name="T15" fmla="*/ 2147483647 h 142"/>
              <a:gd name="T16" fmla="*/ 2147483647 w 678"/>
              <a:gd name="T17" fmla="*/ 2147483647 h 142"/>
              <a:gd name="T18" fmla="*/ 2147483647 w 678"/>
              <a:gd name="T19" fmla="*/ 2147483647 h 142"/>
              <a:gd name="T20" fmla="*/ 2147483647 w 678"/>
              <a:gd name="T21" fmla="*/ 2147483647 h 142"/>
              <a:gd name="T22" fmla="*/ 2147483647 w 678"/>
              <a:gd name="T23" fmla="*/ 2147483647 h 142"/>
              <a:gd name="T24" fmla="*/ 2147483647 w 678"/>
              <a:gd name="T25" fmla="*/ 2147483647 h 142"/>
              <a:gd name="T26" fmla="*/ 2147483647 w 678"/>
              <a:gd name="T27" fmla="*/ 2147483647 h 142"/>
              <a:gd name="T28" fmla="*/ 2147483647 w 678"/>
              <a:gd name="T29" fmla="*/ 0 h 14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78"/>
              <a:gd name="T46" fmla="*/ 0 h 142"/>
              <a:gd name="T47" fmla="*/ 678 w 678"/>
              <a:gd name="T48" fmla="*/ 142 h 14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78" h="142">
                <a:moveTo>
                  <a:pt x="0" y="140"/>
                </a:moveTo>
                <a:lnTo>
                  <a:pt x="0" y="140"/>
                </a:lnTo>
                <a:lnTo>
                  <a:pt x="66" y="142"/>
                </a:lnTo>
                <a:lnTo>
                  <a:pt x="138" y="140"/>
                </a:lnTo>
                <a:lnTo>
                  <a:pt x="212" y="134"/>
                </a:lnTo>
                <a:lnTo>
                  <a:pt x="248" y="128"/>
                </a:lnTo>
                <a:lnTo>
                  <a:pt x="284" y="122"/>
                </a:lnTo>
                <a:lnTo>
                  <a:pt x="374" y="104"/>
                </a:lnTo>
                <a:lnTo>
                  <a:pt x="452" y="84"/>
                </a:lnTo>
                <a:lnTo>
                  <a:pt x="520" y="64"/>
                </a:lnTo>
                <a:lnTo>
                  <a:pt x="576" y="44"/>
                </a:lnTo>
                <a:lnTo>
                  <a:pt x="620" y="26"/>
                </a:lnTo>
                <a:lnTo>
                  <a:pt x="652" y="14"/>
                </a:lnTo>
                <a:lnTo>
                  <a:pt x="678" y="0"/>
                </a:lnTo>
              </a:path>
            </a:pathLst>
          </a:custGeom>
          <a:noFill/>
          <a:ln w="8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7" name="Freeform 56"/>
          <p:cNvSpPr>
            <a:spLocks/>
          </p:cNvSpPr>
          <p:nvPr/>
        </p:nvSpPr>
        <p:spPr bwMode="auto">
          <a:xfrm>
            <a:off x="3571875" y="2971800"/>
            <a:ext cx="1108075" cy="225425"/>
          </a:xfrm>
          <a:custGeom>
            <a:avLst/>
            <a:gdLst>
              <a:gd name="T0" fmla="*/ 0 w 698"/>
              <a:gd name="T1" fmla="*/ 2147483647 h 142"/>
              <a:gd name="T2" fmla="*/ 0 w 698"/>
              <a:gd name="T3" fmla="*/ 2147483647 h 142"/>
              <a:gd name="T4" fmla="*/ 2147483647 w 698"/>
              <a:gd name="T5" fmla="*/ 2147483647 h 142"/>
              <a:gd name="T6" fmla="*/ 2147483647 w 698"/>
              <a:gd name="T7" fmla="*/ 2147483647 h 142"/>
              <a:gd name="T8" fmla="*/ 2147483647 w 698"/>
              <a:gd name="T9" fmla="*/ 2147483647 h 142"/>
              <a:gd name="T10" fmla="*/ 2147483647 w 698"/>
              <a:gd name="T11" fmla="*/ 2147483647 h 142"/>
              <a:gd name="T12" fmla="*/ 2147483647 w 698"/>
              <a:gd name="T13" fmla="*/ 2147483647 h 142"/>
              <a:gd name="T14" fmla="*/ 2147483647 w 698"/>
              <a:gd name="T15" fmla="*/ 2147483647 h 142"/>
              <a:gd name="T16" fmla="*/ 2147483647 w 698"/>
              <a:gd name="T17" fmla="*/ 2147483647 h 142"/>
              <a:gd name="T18" fmla="*/ 2147483647 w 698"/>
              <a:gd name="T19" fmla="*/ 2147483647 h 142"/>
              <a:gd name="T20" fmla="*/ 2147483647 w 698"/>
              <a:gd name="T21" fmla="*/ 2147483647 h 142"/>
              <a:gd name="T22" fmla="*/ 2147483647 w 698"/>
              <a:gd name="T23" fmla="*/ 2147483647 h 142"/>
              <a:gd name="T24" fmla="*/ 2147483647 w 698"/>
              <a:gd name="T25" fmla="*/ 2147483647 h 142"/>
              <a:gd name="T26" fmla="*/ 2147483647 w 698"/>
              <a:gd name="T27" fmla="*/ 2147483647 h 142"/>
              <a:gd name="T28" fmla="*/ 2147483647 w 698"/>
              <a:gd name="T29" fmla="*/ 2147483647 h 142"/>
              <a:gd name="T30" fmla="*/ 2147483647 w 698"/>
              <a:gd name="T31" fmla="*/ 0 h 1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98"/>
              <a:gd name="T49" fmla="*/ 0 h 142"/>
              <a:gd name="T50" fmla="*/ 698 w 698"/>
              <a:gd name="T51" fmla="*/ 142 h 1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98" h="142">
                <a:moveTo>
                  <a:pt x="0" y="140"/>
                </a:moveTo>
                <a:lnTo>
                  <a:pt x="0" y="140"/>
                </a:lnTo>
                <a:lnTo>
                  <a:pt x="70" y="142"/>
                </a:lnTo>
                <a:lnTo>
                  <a:pt x="146" y="140"/>
                </a:lnTo>
                <a:lnTo>
                  <a:pt x="186" y="138"/>
                </a:lnTo>
                <a:lnTo>
                  <a:pt x="226" y="134"/>
                </a:lnTo>
                <a:lnTo>
                  <a:pt x="264" y="130"/>
                </a:lnTo>
                <a:lnTo>
                  <a:pt x="304" y="122"/>
                </a:lnTo>
                <a:lnTo>
                  <a:pt x="394" y="104"/>
                </a:lnTo>
                <a:lnTo>
                  <a:pt x="472" y="84"/>
                </a:lnTo>
                <a:lnTo>
                  <a:pt x="540" y="64"/>
                </a:lnTo>
                <a:lnTo>
                  <a:pt x="596" y="44"/>
                </a:lnTo>
                <a:lnTo>
                  <a:pt x="640" y="26"/>
                </a:lnTo>
                <a:lnTo>
                  <a:pt x="672" y="14"/>
                </a:lnTo>
                <a:lnTo>
                  <a:pt x="698" y="0"/>
                </a:lnTo>
              </a:path>
            </a:pathLst>
          </a:custGeom>
          <a:noFill/>
          <a:ln w="16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8" name="Freeform 57"/>
          <p:cNvSpPr>
            <a:spLocks/>
          </p:cNvSpPr>
          <p:nvPr/>
        </p:nvSpPr>
        <p:spPr bwMode="auto">
          <a:xfrm>
            <a:off x="3578225" y="2971800"/>
            <a:ext cx="1101725" cy="225425"/>
          </a:xfrm>
          <a:custGeom>
            <a:avLst/>
            <a:gdLst>
              <a:gd name="T0" fmla="*/ 0 w 694"/>
              <a:gd name="T1" fmla="*/ 2147483647 h 142"/>
              <a:gd name="T2" fmla="*/ 0 w 694"/>
              <a:gd name="T3" fmla="*/ 2147483647 h 142"/>
              <a:gd name="T4" fmla="*/ 2147483647 w 694"/>
              <a:gd name="T5" fmla="*/ 2147483647 h 142"/>
              <a:gd name="T6" fmla="*/ 2147483647 w 694"/>
              <a:gd name="T7" fmla="*/ 2147483647 h 142"/>
              <a:gd name="T8" fmla="*/ 2147483647 w 694"/>
              <a:gd name="T9" fmla="*/ 2147483647 h 142"/>
              <a:gd name="T10" fmla="*/ 2147483647 w 694"/>
              <a:gd name="T11" fmla="*/ 2147483647 h 142"/>
              <a:gd name="T12" fmla="*/ 2147483647 w 694"/>
              <a:gd name="T13" fmla="*/ 2147483647 h 142"/>
              <a:gd name="T14" fmla="*/ 2147483647 w 694"/>
              <a:gd name="T15" fmla="*/ 2147483647 h 142"/>
              <a:gd name="T16" fmla="*/ 2147483647 w 694"/>
              <a:gd name="T17" fmla="*/ 2147483647 h 142"/>
              <a:gd name="T18" fmla="*/ 2147483647 w 694"/>
              <a:gd name="T19" fmla="*/ 2147483647 h 142"/>
              <a:gd name="T20" fmla="*/ 2147483647 w 694"/>
              <a:gd name="T21" fmla="*/ 2147483647 h 142"/>
              <a:gd name="T22" fmla="*/ 2147483647 w 694"/>
              <a:gd name="T23" fmla="*/ 2147483647 h 142"/>
              <a:gd name="T24" fmla="*/ 2147483647 w 694"/>
              <a:gd name="T25" fmla="*/ 2147483647 h 142"/>
              <a:gd name="T26" fmla="*/ 2147483647 w 694"/>
              <a:gd name="T27" fmla="*/ 2147483647 h 142"/>
              <a:gd name="T28" fmla="*/ 2147483647 w 694"/>
              <a:gd name="T29" fmla="*/ 2147483647 h 142"/>
              <a:gd name="T30" fmla="*/ 2147483647 w 694"/>
              <a:gd name="T31" fmla="*/ 0 h 1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94"/>
              <a:gd name="T49" fmla="*/ 0 h 142"/>
              <a:gd name="T50" fmla="*/ 694 w 694"/>
              <a:gd name="T51" fmla="*/ 142 h 1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94" h="142">
                <a:moveTo>
                  <a:pt x="0" y="140"/>
                </a:moveTo>
                <a:lnTo>
                  <a:pt x="0" y="140"/>
                </a:lnTo>
                <a:lnTo>
                  <a:pt x="68" y="142"/>
                </a:lnTo>
                <a:lnTo>
                  <a:pt x="144" y="140"/>
                </a:lnTo>
                <a:lnTo>
                  <a:pt x="184" y="138"/>
                </a:lnTo>
                <a:lnTo>
                  <a:pt x="222" y="134"/>
                </a:lnTo>
                <a:lnTo>
                  <a:pt x="262" y="130"/>
                </a:lnTo>
                <a:lnTo>
                  <a:pt x="300" y="122"/>
                </a:lnTo>
                <a:lnTo>
                  <a:pt x="390" y="104"/>
                </a:lnTo>
                <a:lnTo>
                  <a:pt x="468" y="84"/>
                </a:lnTo>
                <a:lnTo>
                  <a:pt x="536" y="64"/>
                </a:lnTo>
                <a:lnTo>
                  <a:pt x="592" y="44"/>
                </a:lnTo>
                <a:lnTo>
                  <a:pt x="636" y="26"/>
                </a:lnTo>
                <a:lnTo>
                  <a:pt x="668" y="14"/>
                </a:lnTo>
                <a:lnTo>
                  <a:pt x="694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9" name="Freeform 58"/>
          <p:cNvSpPr>
            <a:spLocks/>
          </p:cNvSpPr>
          <p:nvPr/>
        </p:nvSpPr>
        <p:spPr bwMode="auto">
          <a:xfrm>
            <a:off x="7346950" y="4032250"/>
            <a:ext cx="60325" cy="95250"/>
          </a:xfrm>
          <a:custGeom>
            <a:avLst/>
            <a:gdLst>
              <a:gd name="T0" fmla="*/ 2147483647 w 38"/>
              <a:gd name="T1" fmla="*/ 2147483647 h 60"/>
              <a:gd name="T2" fmla="*/ 2147483647 w 38"/>
              <a:gd name="T3" fmla="*/ 0 h 60"/>
              <a:gd name="T4" fmla="*/ 2147483647 w 38"/>
              <a:gd name="T5" fmla="*/ 0 h 60"/>
              <a:gd name="T6" fmla="*/ 2147483647 w 38"/>
              <a:gd name="T7" fmla="*/ 2147483647 h 60"/>
              <a:gd name="T8" fmla="*/ 2147483647 w 38"/>
              <a:gd name="T9" fmla="*/ 2147483647 h 60"/>
              <a:gd name="T10" fmla="*/ 2147483647 w 38"/>
              <a:gd name="T11" fmla="*/ 2147483647 h 60"/>
              <a:gd name="T12" fmla="*/ 2147483647 w 38"/>
              <a:gd name="T13" fmla="*/ 2147483647 h 60"/>
              <a:gd name="T14" fmla="*/ 2147483647 w 38"/>
              <a:gd name="T15" fmla="*/ 2147483647 h 60"/>
              <a:gd name="T16" fmla="*/ 0 w 38"/>
              <a:gd name="T17" fmla="*/ 0 h 60"/>
              <a:gd name="T18" fmla="*/ 0 w 38"/>
              <a:gd name="T19" fmla="*/ 0 h 60"/>
              <a:gd name="T20" fmla="*/ 2147483647 w 38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"/>
              <a:gd name="T34" fmla="*/ 0 h 60"/>
              <a:gd name="T35" fmla="*/ 38 w 38"/>
              <a:gd name="T36" fmla="*/ 60 h 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" h="60">
                <a:moveTo>
                  <a:pt x="18" y="10"/>
                </a:moveTo>
                <a:lnTo>
                  <a:pt x="36" y="0"/>
                </a:lnTo>
                <a:lnTo>
                  <a:pt x="38" y="0"/>
                </a:lnTo>
                <a:lnTo>
                  <a:pt x="26" y="30"/>
                </a:lnTo>
                <a:lnTo>
                  <a:pt x="20" y="60"/>
                </a:lnTo>
                <a:lnTo>
                  <a:pt x="12" y="30"/>
                </a:lnTo>
                <a:lnTo>
                  <a:pt x="0" y="0"/>
                </a:lnTo>
                <a:lnTo>
                  <a:pt x="18" y="10"/>
                </a:lnTo>
                <a:close/>
              </a:path>
            </a:pathLst>
          </a:custGeom>
          <a:solidFill>
            <a:srgbClr val="000000"/>
          </a:solidFill>
          <a:ln w="8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60" name="Freeform 59"/>
          <p:cNvSpPr>
            <a:spLocks/>
          </p:cNvSpPr>
          <p:nvPr/>
        </p:nvSpPr>
        <p:spPr bwMode="auto">
          <a:xfrm>
            <a:off x="6375400" y="2533650"/>
            <a:ext cx="1006475" cy="1520825"/>
          </a:xfrm>
          <a:custGeom>
            <a:avLst/>
            <a:gdLst>
              <a:gd name="T0" fmla="*/ 0 w 634"/>
              <a:gd name="T1" fmla="*/ 0 h 958"/>
              <a:gd name="T2" fmla="*/ 0 w 634"/>
              <a:gd name="T3" fmla="*/ 0 h 958"/>
              <a:gd name="T4" fmla="*/ 2147483647 w 634"/>
              <a:gd name="T5" fmla="*/ 2147483647 h 958"/>
              <a:gd name="T6" fmla="*/ 2147483647 w 634"/>
              <a:gd name="T7" fmla="*/ 2147483647 h 958"/>
              <a:gd name="T8" fmla="*/ 2147483647 w 634"/>
              <a:gd name="T9" fmla="*/ 2147483647 h 958"/>
              <a:gd name="T10" fmla="*/ 2147483647 w 634"/>
              <a:gd name="T11" fmla="*/ 2147483647 h 958"/>
              <a:gd name="T12" fmla="*/ 2147483647 w 634"/>
              <a:gd name="T13" fmla="*/ 2147483647 h 958"/>
              <a:gd name="T14" fmla="*/ 2147483647 w 634"/>
              <a:gd name="T15" fmla="*/ 2147483647 h 958"/>
              <a:gd name="T16" fmla="*/ 2147483647 w 634"/>
              <a:gd name="T17" fmla="*/ 2147483647 h 958"/>
              <a:gd name="T18" fmla="*/ 2147483647 w 634"/>
              <a:gd name="T19" fmla="*/ 2147483647 h 958"/>
              <a:gd name="T20" fmla="*/ 2147483647 w 634"/>
              <a:gd name="T21" fmla="*/ 2147483647 h 958"/>
              <a:gd name="T22" fmla="*/ 2147483647 w 634"/>
              <a:gd name="T23" fmla="*/ 2147483647 h 958"/>
              <a:gd name="T24" fmla="*/ 2147483647 w 634"/>
              <a:gd name="T25" fmla="*/ 2147483647 h 958"/>
              <a:gd name="T26" fmla="*/ 2147483647 w 634"/>
              <a:gd name="T27" fmla="*/ 2147483647 h 958"/>
              <a:gd name="T28" fmla="*/ 2147483647 w 634"/>
              <a:gd name="T29" fmla="*/ 2147483647 h 958"/>
              <a:gd name="T30" fmla="*/ 2147483647 w 634"/>
              <a:gd name="T31" fmla="*/ 2147483647 h 958"/>
              <a:gd name="T32" fmla="*/ 2147483647 w 634"/>
              <a:gd name="T33" fmla="*/ 2147483647 h 958"/>
              <a:gd name="T34" fmla="*/ 2147483647 w 634"/>
              <a:gd name="T35" fmla="*/ 2147483647 h 958"/>
              <a:gd name="T36" fmla="*/ 2147483647 w 634"/>
              <a:gd name="T37" fmla="*/ 2147483647 h 958"/>
              <a:gd name="T38" fmla="*/ 2147483647 w 634"/>
              <a:gd name="T39" fmla="*/ 2147483647 h 958"/>
              <a:gd name="T40" fmla="*/ 2147483647 w 634"/>
              <a:gd name="T41" fmla="*/ 2147483647 h 958"/>
              <a:gd name="T42" fmla="*/ 2147483647 w 634"/>
              <a:gd name="T43" fmla="*/ 2147483647 h 958"/>
              <a:gd name="T44" fmla="*/ 2147483647 w 634"/>
              <a:gd name="T45" fmla="*/ 2147483647 h 95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34"/>
              <a:gd name="T70" fmla="*/ 0 h 958"/>
              <a:gd name="T71" fmla="*/ 634 w 634"/>
              <a:gd name="T72" fmla="*/ 958 h 95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34" h="958">
                <a:moveTo>
                  <a:pt x="0" y="0"/>
                </a:moveTo>
                <a:lnTo>
                  <a:pt x="0" y="0"/>
                </a:lnTo>
                <a:lnTo>
                  <a:pt x="46" y="42"/>
                </a:lnTo>
                <a:lnTo>
                  <a:pt x="156" y="146"/>
                </a:lnTo>
                <a:lnTo>
                  <a:pt x="224" y="212"/>
                </a:lnTo>
                <a:lnTo>
                  <a:pt x="294" y="282"/>
                </a:lnTo>
                <a:lnTo>
                  <a:pt x="362" y="352"/>
                </a:lnTo>
                <a:lnTo>
                  <a:pt x="422" y="418"/>
                </a:lnTo>
                <a:lnTo>
                  <a:pt x="468" y="476"/>
                </a:lnTo>
                <a:lnTo>
                  <a:pt x="506" y="530"/>
                </a:lnTo>
                <a:lnTo>
                  <a:pt x="540" y="584"/>
                </a:lnTo>
                <a:lnTo>
                  <a:pt x="566" y="634"/>
                </a:lnTo>
                <a:lnTo>
                  <a:pt x="588" y="682"/>
                </a:lnTo>
                <a:lnTo>
                  <a:pt x="604" y="726"/>
                </a:lnTo>
                <a:lnTo>
                  <a:pt x="616" y="768"/>
                </a:lnTo>
                <a:lnTo>
                  <a:pt x="624" y="804"/>
                </a:lnTo>
                <a:lnTo>
                  <a:pt x="630" y="840"/>
                </a:lnTo>
                <a:lnTo>
                  <a:pt x="634" y="870"/>
                </a:lnTo>
                <a:lnTo>
                  <a:pt x="634" y="896"/>
                </a:lnTo>
                <a:lnTo>
                  <a:pt x="634" y="918"/>
                </a:lnTo>
                <a:lnTo>
                  <a:pt x="630" y="948"/>
                </a:lnTo>
                <a:lnTo>
                  <a:pt x="628" y="958"/>
                </a:lnTo>
              </a:path>
            </a:pathLst>
          </a:custGeom>
          <a:noFill/>
          <a:ln w="16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61" name="Freeform 60"/>
          <p:cNvSpPr>
            <a:spLocks/>
          </p:cNvSpPr>
          <p:nvPr/>
        </p:nvSpPr>
        <p:spPr bwMode="auto">
          <a:xfrm>
            <a:off x="7346950" y="4032250"/>
            <a:ext cx="60325" cy="95250"/>
          </a:xfrm>
          <a:custGeom>
            <a:avLst/>
            <a:gdLst>
              <a:gd name="T0" fmla="*/ 2147483647 w 38"/>
              <a:gd name="T1" fmla="*/ 2147483647 h 60"/>
              <a:gd name="T2" fmla="*/ 2147483647 w 38"/>
              <a:gd name="T3" fmla="*/ 0 h 60"/>
              <a:gd name="T4" fmla="*/ 2147483647 w 38"/>
              <a:gd name="T5" fmla="*/ 0 h 60"/>
              <a:gd name="T6" fmla="*/ 2147483647 w 38"/>
              <a:gd name="T7" fmla="*/ 2147483647 h 60"/>
              <a:gd name="T8" fmla="*/ 2147483647 w 38"/>
              <a:gd name="T9" fmla="*/ 2147483647 h 60"/>
              <a:gd name="T10" fmla="*/ 2147483647 w 38"/>
              <a:gd name="T11" fmla="*/ 2147483647 h 60"/>
              <a:gd name="T12" fmla="*/ 2147483647 w 38"/>
              <a:gd name="T13" fmla="*/ 2147483647 h 60"/>
              <a:gd name="T14" fmla="*/ 2147483647 w 38"/>
              <a:gd name="T15" fmla="*/ 2147483647 h 60"/>
              <a:gd name="T16" fmla="*/ 0 w 38"/>
              <a:gd name="T17" fmla="*/ 0 h 60"/>
              <a:gd name="T18" fmla="*/ 0 w 38"/>
              <a:gd name="T19" fmla="*/ 0 h 60"/>
              <a:gd name="T20" fmla="*/ 2147483647 w 38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"/>
              <a:gd name="T34" fmla="*/ 0 h 60"/>
              <a:gd name="T35" fmla="*/ 38 w 38"/>
              <a:gd name="T36" fmla="*/ 60 h 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" h="60">
                <a:moveTo>
                  <a:pt x="18" y="10"/>
                </a:moveTo>
                <a:lnTo>
                  <a:pt x="36" y="0"/>
                </a:lnTo>
                <a:lnTo>
                  <a:pt x="38" y="0"/>
                </a:lnTo>
                <a:lnTo>
                  <a:pt x="26" y="30"/>
                </a:lnTo>
                <a:lnTo>
                  <a:pt x="20" y="60"/>
                </a:lnTo>
                <a:lnTo>
                  <a:pt x="12" y="30"/>
                </a:lnTo>
                <a:lnTo>
                  <a:pt x="0" y="0"/>
                </a:lnTo>
                <a:lnTo>
                  <a:pt x="18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62" name="Freeform 61"/>
          <p:cNvSpPr>
            <a:spLocks/>
          </p:cNvSpPr>
          <p:nvPr/>
        </p:nvSpPr>
        <p:spPr bwMode="auto">
          <a:xfrm>
            <a:off x="6365875" y="2533650"/>
            <a:ext cx="1006475" cy="1520825"/>
          </a:xfrm>
          <a:custGeom>
            <a:avLst/>
            <a:gdLst>
              <a:gd name="T0" fmla="*/ 0 w 634"/>
              <a:gd name="T1" fmla="*/ 0 h 958"/>
              <a:gd name="T2" fmla="*/ 0 w 634"/>
              <a:gd name="T3" fmla="*/ 0 h 958"/>
              <a:gd name="T4" fmla="*/ 2147483647 w 634"/>
              <a:gd name="T5" fmla="*/ 2147483647 h 958"/>
              <a:gd name="T6" fmla="*/ 2147483647 w 634"/>
              <a:gd name="T7" fmla="*/ 2147483647 h 958"/>
              <a:gd name="T8" fmla="*/ 2147483647 w 634"/>
              <a:gd name="T9" fmla="*/ 2147483647 h 958"/>
              <a:gd name="T10" fmla="*/ 2147483647 w 634"/>
              <a:gd name="T11" fmla="*/ 2147483647 h 958"/>
              <a:gd name="T12" fmla="*/ 2147483647 w 634"/>
              <a:gd name="T13" fmla="*/ 2147483647 h 958"/>
              <a:gd name="T14" fmla="*/ 2147483647 w 634"/>
              <a:gd name="T15" fmla="*/ 2147483647 h 958"/>
              <a:gd name="T16" fmla="*/ 2147483647 w 634"/>
              <a:gd name="T17" fmla="*/ 2147483647 h 958"/>
              <a:gd name="T18" fmla="*/ 2147483647 w 634"/>
              <a:gd name="T19" fmla="*/ 2147483647 h 958"/>
              <a:gd name="T20" fmla="*/ 2147483647 w 634"/>
              <a:gd name="T21" fmla="*/ 2147483647 h 958"/>
              <a:gd name="T22" fmla="*/ 2147483647 w 634"/>
              <a:gd name="T23" fmla="*/ 2147483647 h 958"/>
              <a:gd name="T24" fmla="*/ 2147483647 w 634"/>
              <a:gd name="T25" fmla="*/ 2147483647 h 958"/>
              <a:gd name="T26" fmla="*/ 2147483647 w 634"/>
              <a:gd name="T27" fmla="*/ 2147483647 h 958"/>
              <a:gd name="T28" fmla="*/ 2147483647 w 634"/>
              <a:gd name="T29" fmla="*/ 2147483647 h 958"/>
              <a:gd name="T30" fmla="*/ 2147483647 w 634"/>
              <a:gd name="T31" fmla="*/ 2147483647 h 958"/>
              <a:gd name="T32" fmla="*/ 2147483647 w 634"/>
              <a:gd name="T33" fmla="*/ 2147483647 h 958"/>
              <a:gd name="T34" fmla="*/ 2147483647 w 634"/>
              <a:gd name="T35" fmla="*/ 2147483647 h 958"/>
              <a:gd name="T36" fmla="*/ 2147483647 w 634"/>
              <a:gd name="T37" fmla="*/ 2147483647 h 958"/>
              <a:gd name="T38" fmla="*/ 2147483647 w 634"/>
              <a:gd name="T39" fmla="*/ 2147483647 h 958"/>
              <a:gd name="T40" fmla="*/ 2147483647 w 634"/>
              <a:gd name="T41" fmla="*/ 2147483647 h 958"/>
              <a:gd name="T42" fmla="*/ 2147483647 w 634"/>
              <a:gd name="T43" fmla="*/ 2147483647 h 958"/>
              <a:gd name="T44" fmla="*/ 2147483647 w 634"/>
              <a:gd name="T45" fmla="*/ 2147483647 h 95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34"/>
              <a:gd name="T70" fmla="*/ 0 h 958"/>
              <a:gd name="T71" fmla="*/ 634 w 634"/>
              <a:gd name="T72" fmla="*/ 958 h 95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34" h="958">
                <a:moveTo>
                  <a:pt x="0" y="0"/>
                </a:moveTo>
                <a:lnTo>
                  <a:pt x="0" y="0"/>
                </a:lnTo>
                <a:lnTo>
                  <a:pt x="46" y="42"/>
                </a:lnTo>
                <a:lnTo>
                  <a:pt x="156" y="146"/>
                </a:lnTo>
                <a:lnTo>
                  <a:pt x="224" y="212"/>
                </a:lnTo>
                <a:lnTo>
                  <a:pt x="294" y="282"/>
                </a:lnTo>
                <a:lnTo>
                  <a:pt x="362" y="352"/>
                </a:lnTo>
                <a:lnTo>
                  <a:pt x="422" y="418"/>
                </a:lnTo>
                <a:lnTo>
                  <a:pt x="468" y="476"/>
                </a:lnTo>
                <a:lnTo>
                  <a:pt x="506" y="530"/>
                </a:lnTo>
                <a:lnTo>
                  <a:pt x="540" y="584"/>
                </a:lnTo>
                <a:lnTo>
                  <a:pt x="566" y="634"/>
                </a:lnTo>
                <a:lnTo>
                  <a:pt x="588" y="682"/>
                </a:lnTo>
                <a:lnTo>
                  <a:pt x="604" y="726"/>
                </a:lnTo>
                <a:lnTo>
                  <a:pt x="616" y="768"/>
                </a:lnTo>
                <a:lnTo>
                  <a:pt x="624" y="804"/>
                </a:lnTo>
                <a:lnTo>
                  <a:pt x="630" y="840"/>
                </a:lnTo>
                <a:lnTo>
                  <a:pt x="634" y="870"/>
                </a:lnTo>
                <a:lnTo>
                  <a:pt x="634" y="896"/>
                </a:lnTo>
                <a:lnTo>
                  <a:pt x="634" y="918"/>
                </a:lnTo>
                <a:lnTo>
                  <a:pt x="630" y="948"/>
                </a:lnTo>
                <a:lnTo>
                  <a:pt x="628" y="958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63" name="Freeform 62"/>
          <p:cNvSpPr>
            <a:spLocks/>
          </p:cNvSpPr>
          <p:nvPr/>
        </p:nvSpPr>
        <p:spPr bwMode="auto">
          <a:xfrm>
            <a:off x="4645025" y="2940050"/>
            <a:ext cx="98425" cy="69850"/>
          </a:xfrm>
          <a:custGeom>
            <a:avLst/>
            <a:gdLst>
              <a:gd name="T0" fmla="*/ 2147483647 w 62"/>
              <a:gd name="T1" fmla="*/ 2147483647 h 44"/>
              <a:gd name="T2" fmla="*/ 0 w 62"/>
              <a:gd name="T3" fmla="*/ 2147483647 h 44"/>
              <a:gd name="T4" fmla="*/ 0 w 62"/>
              <a:gd name="T5" fmla="*/ 2147483647 h 44"/>
              <a:gd name="T6" fmla="*/ 2147483647 w 62"/>
              <a:gd name="T7" fmla="*/ 2147483647 h 44"/>
              <a:gd name="T8" fmla="*/ 2147483647 w 62"/>
              <a:gd name="T9" fmla="*/ 2147483647 h 44"/>
              <a:gd name="T10" fmla="*/ 2147483647 w 62"/>
              <a:gd name="T11" fmla="*/ 0 h 44"/>
              <a:gd name="T12" fmla="*/ 2147483647 w 62"/>
              <a:gd name="T13" fmla="*/ 0 h 44"/>
              <a:gd name="T14" fmla="*/ 2147483647 w 62"/>
              <a:gd name="T15" fmla="*/ 2147483647 h 44"/>
              <a:gd name="T16" fmla="*/ 2147483647 w 62"/>
              <a:gd name="T17" fmla="*/ 2147483647 h 44"/>
              <a:gd name="T18" fmla="*/ 2147483647 w 62"/>
              <a:gd name="T19" fmla="*/ 2147483647 h 44"/>
              <a:gd name="T20" fmla="*/ 2147483647 w 62"/>
              <a:gd name="T21" fmla="*/ 2147483647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44"/>
              <a:gd name="T35" fmla="*/ 62 w 62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44">
                <a:moveTo>
                  <a:pt x="18" y="22"/>
                </a:moveTo>
                <a:lnTo>
                  <a:pt x="0" y="12"/>
                </a:lnTo>
                <a:lnTo>
                  <a:pt x="32" y="8"/>
                </a:lnTo>
                <a:lnTo>
                  <a:pt x="62" y="0"/>
                </a:lnTo>
                <a:lnTo>
                  <a:pt x="38" y="20"/>
                </a:lnTo>
                <a:lnTo>
                  <a:pt x="18" y="44"/>
                </a:lnTo>
                <a:lnTo>
                  <a:pt x="16" y="44"/>
                </a:lnTo>
                <a:lnTo>
                  <a:pt x="18" y="2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64" name="TextBox 58"/>
          <p:cNvSpPr txBox="1">
            <a:spLocks noChangeArrowheads="1"/>
          </p:cNvSpPr>
          <p:nvPr/>
        </p:nvSpPr>
        <p:spPr bwMode="auto">
          <a:xfrm>
            <a:off x="7416800" y="3530600"/>
            <a:ext cx="874713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charset="0"/>
              </a:rPr>
              <a:t>Gene</a:t>
            </a:r>
          </a:p>
          <a:p>
            <a:r>
              <a:rPr lang="en-US" sz="1000">
                <a:solidFill>
                  <a:schemeClr val="bg1"/>
                </a:solidFill>
                <a:latin typeface="Arial" charset="0"/>
              </a:rPr>
              <a:t>transcription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av32223_09_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5" y="647700"/>
            <a:ext cx="8912225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9" descr="rav32223_09_06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1054100"/>
            <a:ext cx="354012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0" descr="rav32223_09_06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3338" y="1060450"/>
            <a:ext cx="354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5" descr="rav32223_09_06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0888" y="1555750"/>
            <a:ext cx="477837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6" descr="rav32223_09_06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81900" y="1552575"/>
            <a:ext cx="5111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9.6</a:t>
            </a: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1511300" y="420688"/>
            <a:ext cx="60960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20489" name="Picture 5" descr="rav32223_09_06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125" y="1238250"/>
            <a:ext cx="482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6" descr="rav32223_09_06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5450" y="1228725"/>
            <a:ext cx="53657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7" descr="rav32223_09_06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1200" y="2022475"/>
            <a:ext cx="4635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8" descr="rav32223_09_06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62150" y="2054225"/>
            <a:ext cx="4572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9" descr="rav32223_09_06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40200" y="1314450"/>
            <a:ext cx="32067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10" descr="rav32223_09_06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84700" y="1320800"/>
            <a:ext cx="32067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11" descr="rav32223_09_06i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86525" y="3862388"/>
            <a:ext cx="5334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Picture 12" descr="rav32223_09_06h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3500" y="3276600"/>
            <a:ext cx="20161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7" name="Picture 13" descr="rav32223_09_06j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58150" y="3844925"/>
            <a:ext cx="64770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8" name="Picture 14" descr="rav32223_09_06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58125" y="4833938"/>
            <a:ext cx="939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9" name="Picture 15" descr="rav32223_09_06l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27050" y="5254625"/>
            <a:ext cx="171450" cy="1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0" name="Picture 16" descr="rav32223_09_06m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0225" y="5419725"/>
            <a:ext cx="168275" cy="1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1" name="Picture 17" descr="rav32223_09_06h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3500" y="3533775"/>
            <a:ext cx="20161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2" name="Picture 18" descr="rav32223_09_06h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325" y="3883025"/>
            <a:ext cx="20161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3" name="Picture 19" descr="rav32223_09_06h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3500" y="4140200"/>
            <a:ext cx="20161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4" name="Picture 20" descr="rav32223_09_06h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925" y="3259138"/>
            <a:ext cx="201613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5" name="Picture 21" descr="rav32223_09_06h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73625" y="3568700"/>
            <a:ext cx="20161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6" name="Picture 22" descr="rav32223_09_06h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70450" y="3889375"/>
            <a:ext cx="20161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7" name="Picture 23" descr="rav32223_09_06h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7275" y="4146550"/>
            <a:ext cx="20161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8" name="Picture 24" descr="rav32223_09_06h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15338" y="4524375"/>
            <a:ext cx="201612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9" name="Picture 25" descr="rav32223_09_06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081463" y="1770063"/>
            <a:ext cx="434975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0" name="Picture 26" descr="rav32223_09_06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519613" y="1766888"/>
            <a:ext cx="463550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1" name="Rectangle 27"/>
          <p:cNvSpPr>
            <a:spLocks noChangeArrowheads="1"/>
          </p:cNvSpPr>
          <p:nvPr/>
        </p:nvSpPr>
        <p:spPr bwMode="auto">
          <a:xfrm>
            <a:off x="1035050" y="871538"/>
            <a:ext cx="4857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Ligands</a:t>
            </a:r>
            <a:endParaRPr lang="en-US">
              <a:latin typeface="Arial" charset="0"/>
            </a:endParaRPr>
          </a:p>
        </p:txBody>
      </p:sp>
      <p:sp>
        <p:nvSpPr>
          <p:cNvPr id="20512" name="Rectangle 28"/>
          <p:cNvSpPr>
            <a:spLocks noChangeArrowheads="1"/>
          </p:cNvSpPr>
          <p:nvPr/>
        </p:nvSpPr>
        <p:spPr bwMode="auto">
          <a:xfrm>
            <a:off x="6216650" y="5059363"/>
            <a:ext cx="142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Phosphorylated protein</a:t>
            </a:r>
            <a:endParaRPr lang="en-US">
              <a:latin typeface="Arial" charset="0"/>
            </a:endParaRPr>
          </a:p>
        </p:txBody>
      </p:sp>
      <p:sp>
        <p:nvSpPr>
          <p:cNvPr id="20513" name="Rectangle 29"/>
          <p:cNvSpPr>
            <a:spLocks noChangeArrowheads="1"/>
          </p:cNvSpPr>
          <p:nvPr/>
        </p:nvSpPr>
        <p:spPr bwMode="auto">
          <a:xfrm>
            <a:off x="730250" y="5240338"/>
            <a:ext cx="131762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Intracellular kinase domain</a:t>
            </a:r>
            <a:endParaRPr lang="en-US" sz="800">
              <a:latin typeface="Arial" charset="0"/>
            </a:endParaRPr>
          </a:p>
        </p:txBody>
      </p:sp>
      <p:sp>
        <p:nvSpPr>
          <p:cNvPr id="20514" name="Rectangle 30"/>
          <p:cNvSpPr>
            <a:spLocks noChangeArrowheads="1"/>
          </p:cNvSpPr>
          <p:nvPr/>
        </p:nvSpPr>
        <p:spPr bwMode="auto">
          <a:xfrm>
            <a:off x="730250" y="5402263"/>
            <a:ext cx="17335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Extracellular ligand-binding domain</a:t>
            </a:r>
            <a:endParaRPr lang="en-US" sz="800">
              <a:latin typeface="Arial" charset="0"/>
            </a:endParaRPr>
          </a:p>
        </p:txBody>
      </p:sp>
      <p:sp>
        <p:nvSpPr>
          <p:cNvPr id="20515" name="Rectangle 31"/>
          <p:cNvSpPr>
            <a:spLocks noChangeArrowheads="1"/>
          </p:cNvSpPr>
          <p:nvPr/>
        </p:nvSpPr>
        <p:spPr bwMode="auto">
          <a:xfrm>
            <a:off x="4930775" y="3278188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16" name="Rectangle 32"/>
          <p:cNvSpPr>
            <a:spLocks noChangeArrowheads="1"/>
          </p:cNvSpPr>
          <p:nvPr/>
        </p:nvSpPr>
        <p:spPr bwMode="auto">
          <a:xfrm>
            <a:off x="4930775" y="3589338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17" name="Rectangle 33"/>
          <p:cNvSpPr>
            <a:spLocks noChangeArrowheads="1"/>
          </p:cNvSpPr>
          <p:nvPr/>
        </p:nvSpPr>
        <p:spPr bwMode="auto">
          <a:xfrm>
            <a:off x="4930775" y="3910013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18" name="Rectangle 34"/>
          <p:cNvSpPr>
            <a:spLocks noChangeArrowheads="1"/>
          </p:cNvSpPr>
          <p:nvPr/>
        </p:nvSpPr>
        <p:spPr bwMode="auto">
          <a:xfrm>
            <a:off x="4930775" y="4167188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19" name="Rectangle 35"/>
          <p:cNvSpPr>
            <a:spLocks noChangeArrowheads="1"/>
          </p:cNvSpPr>
          <p:nvPr/>
        </p:nvSpPr>
        <p:spPr bwMode="auto">
          <a:xfrm>
            <a:off x="3933825" y="3551238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20" name="Rectangle 36"/>
          <p:cNvSpPr>
            <a:spLocks noChangeArrowheads="1"/>
          </p:cNvSpPr>
          <p:nvPr/>
        </p:nvSpPr>
        <p:spPr bwMode="auto">
          <a:xfrm>
            <a:off x="3933825" y="3900488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21" name="Rectangle 37"/>
          <p:cNvSpPr>
            <a:spLocks noChangeArrowheads="1"/>
          </p:cNvSpPr>
          <p:nvPr/>
        </p:nvSpPr>
        <p:spPr bwMode="auto">
          <a:xfrm>
            <a:off x="3933825" y="4160838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22" name="Rectangle 38"/>
          <p:cNvSpPr>
            <a:spLocks noChangeArrowheads="1"/>
          </p:cNvSpPr>
          <p:nvPr/>
        </p:nvSpPr>
        <p:spPr bwMode="auto">
          <a:xfrm>
            <a:off x="3933825" y="3297238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23" name="Rectangle 39"/>
          <p:cNvSpPr>
            <a:spLocks noChangeArrowheads="1"/>
          </p:cNvSpPr>
          <p:nvPr/>
        </p:nvSpPr>
        <p:spPr bwMode="auto">
          <a:xfrm>
            <a:off x="8026400" y="3243263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24" name="Rectangle 40"/>
          <p:cNvSpPr>
            <a:spLocks noChangeArrowheads="1"/>
          </p:cNvSpPr>
          <p:nvPr/>
        </p:nvSpPr>
        <p:spPr bwMode="auto">
          <a:xfrm>
            <a:off x="8026400" y="3532188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25" name="Rectangle 41"/>
          <p:cNvSpPr>
            <a:spLocks noChangeArrowheads="1"/>
          </p:cNvSpPr>
          <p:nvPr/>
        </p:nvSpPr>
        <p:spPr bwMode="auto">
          <a:xfrm>
            <a:off x="8026400" y="3925888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26" name="Rectangle 42"/>
          <p:cNvSpPr>
            <a:spLocks noChangeArrowheads="1"/>
          </p:cNvSpPr>
          <p:nvPr/>
        </p:nvSpPr>
        <p:spPr bwMode="auto">
          <a:xfrm>
            <a:off x="8026400" y="4170363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27" name="Rectangle 43"/>
          <p:cNvSpPr>
            <a:spLocks noChangeArrowheads="1"/>
          </p:cNvSpPr>
          <p:nvPr/>
        </p:nvSpPr>
        <p:spPr bwMode="auto">
          <a:xfrm>
            <a:off x="7008813" y="3563938"/>
            <a:ext cx="936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28" name="Rectangle 44"/>
          <p:cNvSpPr>
            <a:spLocks noChangeArrowheads="1"/>
          </p:cNvSpPr>
          <p:nvPr/>
        </p:nvSpPr>
        <p:spPr bwMode="auto">
          <a:xfrm>
            <a:off x="6378575" y="3727450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29" name="Rectangle 45"/>
          <p:cNvSpPr>
            <a:spLocks noChangeArrowheads="1"/>
          </p:cNvSpPr>
          <p:nvPr/>
        </p:nvSpPr>
        <p:spPr bwMode="auto">
          <a:xfrm>
            <a:off x="7008813" y="3913188"/>
            <a:ext cx="936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30" name="Rectangle 46"/>
          <p:cNvSpPr>
            <a:spLocks noChangeArrowheads="1"/>
          </p:cNvSpPr>
          <p:nvPr/>
        </p:nvSpPr>
        <p:spPr bwMode="auto">
          <a:xfrm>
            <a:off x="7008813" y="4224338"/>
            <a:ext cx="936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31" name="Rectangle 47"/>
          <p:cNvSpPr>
            <a:spLocks noChangeArrowheads="1"/>
          </p:cNvSpPr>
          <p:nvPr/>
        </p:nvSpPr>
        <p:spPr bwMode="auto">
          <a:xfrm>
            <a:off x="7008813" y="3268663"/>
            <a:ext cx="936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32" name="Rectangle 48"/>
          <p:cNvSpPr>
            <a:spLocks noChangeArrowheads="1"/>
          </p:cNvSpPr>
          <p:nvPr/>
        </p:nvSpPr>
        <p:spPr bwMode="auto">
          <a:xfrm>
            <a:off x="8489950" y="4535488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0533" name="Freeform 49"/>
          <p:cNvSpPr>
            <a:spLocks/>
          </p:cNvSpPr>
          <p:nvPr/>
        </p:nvSpPr>
        <p:spPr bwMode="auto">
          <a:xfrm>
            <a:off x="917575" y="4148138"/>
            <a:ext cx="1209675" cy="777875"/>
          </a:xfrm>
          <a:custGeom>
            <a:avLst/>
            <a:gdLst>
              <a:gd name="T0" fmla="*/ 2147483647 w 762"/>
              <a:gd name="T1" fmla="*/ 2147483647 h 490"/>
              <a:gd name="T2" fmla="*/ 2147483647 w 762"/>
              <a:gd name="T3" fmla="*/ 2147483647 h 490"/>
              <a:gd name="T4" fmla="*/ 0 w 762"/>
              <a:gd name="T5" fmla="*/ 0 h 490"/>
              <a:gd name="T6" fmla="*/ 0 60000 65536"/>
              <a:gd name="T7" fmla="*/ 0 60000 65536"/>
              <a:gd name="T8" fmla="*/ 0 60000 65536"/>
              <a:gd name="T9" fmla="*/ 0 w 762"/>
              <a:gd name="T10" fmla="*/ 0 h 490"/>
              <a:gd name="T11" fmla="*/ 762 w 762"/>
              <a:gd name="T12" fmla="*/ 490 h 4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2" h="490">
                <a:moveTo>
                  <a:pt x="762" y="18"/>
                </a:moveTo>
                <a:lnTo>
                  <a:pt x="380" y="49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4" name="Freeform 50"/>
          <p:cNvSpPr>
            <a:spLocks/>
          </p:cNvSpPr>
          <p:nvPr/>
        </p:nvSpPr>
        <p:spPr bwMode="auto">
          <a:xfrm>
            <a:off x="917575" y="4148138"/>
            <a:ext cx="1209675" cy="777875"/>
          </a:xfrm>
          <a:custGeom>
            <a:avLst/>
            <a:gdLst>
              <a:gd name="T0" fmla="*/ 2147483647 w 762"/>
              <a:gd name="T1" fmla="*/ 2147483647 h 490"/>
              <a:gd name="T2" fmla="*/ 2147483647 w 762"/>
              <a:gd name="T3" fmla="*/ 2147483647 h 490"/>
              <a:gd name="T4" fmla="*/ 0 w 762"/>
              <a:gd name="T5" fmla="*/ 0 h 490"/>
              <a:gd name="T6" fmla="*/ 0 60000 65536"/>
              <a:gd name="T7" fmla="*/ 0 60000 65536"/>
              <a:gd name="T8" fmla="*/ 0 60000 65536"/>
              <a:gd name="T9" fmla="*/ 0 w 762"/>
              <a:gd name="T10" fmla="*/ 0 h 490"/>
              <a:gd name="T11" fmla="*/ 762 w 762"/>
              <a:gd name="T12" fmla="*/ 490 h 4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2" h="490">
                <a:moveTo>
                  <a:pt x="762" y="18"/>
                </a:moveTo>
                <a:lnTo>
                  <a:pt x="380" y="49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5" name="Freeform 51"/>
          <p:cNvSpPr>
            <a:spLocks/>
          </p:cNvSpPr>
          <p:nvPr/>
        </p:nvSpPr>
        <p:spPr bwMode="auto">
          <a:xfrm>
            <a:off x="676275" y="1049338"/>
            <a:ext cx="1101725" cy="361950"/>
          </a:xfrm>
          <a:custGeom>
            <a:avLst/>
            <a:gdLst>
              <a:gd name="T0" fmla="*/ 2147483647 w 694"/>
              <a:gd name="T1" fmla="*/ 2147483647 h 228"/>
              <a:gd name="T2" fmla="*/ 2147483647 w 694"/>
              <a:gd name="T3" fmla="*/ 0 h 228"/>
              <a:gd name="T4" fmla="*/ 0 w 694"/>
              <a:gd name="T5" fmla="*/ 2147483647 h 228"/>
              <a:gd name="T6" fmla="*/ 0 60000 65536"/>
              <a:gd name="T7" fmla="*/ 0 60000 65536"/>
              <a:gd name="T8" fmla="*/ 0 60000 65536"/>
              <a:gd name="T9" fmla="*/ 0 w 694"/>
              <a:gd name="T10" fmla="*/ 0 h 228"/>
              <a:gd name="T11" fmla="*/ 694 w 694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4" h="228">
                <a:moveTo>
                  <a:pt x="694" y="192"/>
                </a:moveTo>
                <a:lnTo>
                  <a:pt x="374" y="0"/>
                </a:lnTo>
                <a:lnTo>
                  <a:pt x="0" y="228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6" name="Freeform 52"/>
          <p:cNvSpPr>
            <a:spLocks/>
          </p:cNvSpPr>
          <p:nvPr/>
        </p:nvSpPr>
        <p:spPr bwMode="auto">
          <a:xfrm>
            <a:off x="676275" y="1049338"/>
            <a:ext cx="1101725" cy="361950"/>
          </a:xfrm>
          <a:custGeom>
            <a:avLst/>
            <a:gdLst>
              <a:gd name="T0" fmla="*/ 2147483647 w 694"/>
              <a:gd name="T1" fmla="*/ 2147483647 h 228"/>
              <a:gd name="T2" fmla="*/ 2147483647 w 694"/>
              <a:gd name="T3" fmla="*/ 0 h 228"/>
              <a:gd name="T4" fmla="*/ 0 w 694"/>
              <a:gd name="T5" fmla="*/ 2147483647 h 228"/>
              <a:gd name="T6" fmla="*/ 0 60000 65536"/>
              <a:gd name="T7" fmla="*/ 0 60000 65536"/>
              <a:gd name="T8" fmla="*/ 0 60000 65536"/>
              <a:gd name="T9" fmla="*/ 0 w 694"/>
              <a:gd name="T10" fmla="*/ 0 h 228"/>
              <a:gd name="T11" fmla="*/ 694 w 694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4" h="228">
                <a:moveTo>
                  <a:pt x="694" y="192"/>
                </a:moveTo>
                <a:lnTo>
                  <a:pt x="374" y="0"/>
                </a:lnTo>
                <a:lnTo>
                  <a:pt x="0" y="228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7" name="Line 53"/>
          <p:cNvSpPr>
            <a:spLocks noChangeShapeType="1"/>
          </p:cNvSpPr>
          <p:nvPr/>
        </p:nvSpPr>
        <p:spPr bwMode="auto">
          <a:xfrm>
            <a:off x="4070350" y="3376613"/>
            <a:ext cx="101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8" name="Line 54"/>
          <p:cNvSpPr>
            <a:spLocks noChangeShapeType="1"/>
          </p:cNvSpPr>
          <p:nvPr/>
        </p:nvSpPr>
        <p:spPr bwMode="auto">
          <a:xfrm>
            <a:off x="4791075" y="3344863"/>
            <a:ext cx="6985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9" name="Line 55"/>
          <p:cNvSpPr>
            <a:spLocks noChangeShapeType="1"/>
          </p:cNvSpPr>
          <p:nvPr/>
        </p:nvSpPr>
        <p:spPr bwMode="auto">
          <a:xfrm>
            <a:off x="4791075" y="3662363"/>
            <a:ext cx="85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0" name="Line 56"/>
          <p:cNvSpPr>
            <a:spLocks noChangeShapeType="1"/>
          </p:cNvSpPr>
          <p:nvPr/>
        </p:nvSpPr>
        <p:spPr bwMode="auto">
          <a:xfrm>
            <a:off x="4740275" y="3979863"/>
            <a:ext cx="13335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1" name="Line 57"/>
          <p:cNvSpPr>
            <a:spLocks noChangeShapeType="1"/>
          </p:cNvSpPr>
          <p:nvPr/>
        </p:nvSpPr>
        <p:spPr bwMode="auto">
          <a:xfrm>
            <a:off x="4737100" y="4240213"/>
            <a:ext cx="13335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2" name="Line 58"/>
          <p:cNvSpPr>
            <a:spLocks noChangeShapeType="1"/>
          </p:cNvSpPr>
          <p:nvPr/>
        </p:nvSpPr>
        <p:spPr bwMode="auto">
          <a:xfrm>
            <a:off x="4070350" y="3614738"/>
            <a:ext cx="101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3" name="Line 59"/>
          <p:cNvSpPr>
            <a:spLocks noChangeShapeType="1"/>
          </p:cNvSpPr>
          <p:nvPr/>
        </p:nvSpPr>
        <p:spPr bwMode="auto">
          <a:xfrm>
            <a:off x="4070350" y="3979863"/>
            <a:ext cx="155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4" name="Line 60"/>
          <p:cNvSpPr>
            <a:spLocks noChangeShapeType="1"/>
          </p:cNvSpPr>
          <p:nvPr/>
        </p:nvSpPr>
        <p:spPr bwMode="auto">
          <a:xfrm>
            <a:off x="4070350" y="4237038"/>
            <a:ext cx="155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5" name="Freeform 61"/>
          <p:cNvSpPr>
            <a:spLocks/>
          </p:cNvSpPr>
          <p:nvPr/>
        </p:nvSpPr>
        <p:spPr bwMode="auto">
          <a:xfrm>
            <a:off x="3984625" y="4541838"/>
            <a:ext cx="1047750" cy="63500"/>
          </a:xfrm>
          <a:custGeom>
            <a:avLst/>
            <a:gdLst>
              <a:gd name="T0" fmla="*/ 2147483647 w 660"/>
              <a:gd name="T1" fmla="*/ 0 h 40"/>
              <a:gd name="T2" fmla="*/ 2147483647 w 660"/>
              <a:gd name="T3" fmla="*/ 2147483647 h 40"/>
              <a:gd name="T4" fmla="*/ 0 w 660"/>
              <a:gd name="T5" fmla="*/ 2147483647 h 40"/>
              <a:gd name="T6" fmla="*/ 0 w 660"/>
              <a:gd name="T7" fmla="*/ 0 h 40"/>
              <a:gd name="T8" fmla="*/ 0 60000 65536"/>
              <a:gd name="T9" fmla="*/ 0 60000 65536"/>
              <a:gd name="T10" fmla="*/ 0 60000 65536"/>
              <a:gd name="T11" fmla="*/ 0 60000 65536"/>
              <a:gd name="T12" fmla="*/ 0 w 660"/>
              <a:gd name="T13" fmla="*/ 0 h 40"/>
              <a:gd name="T14" fmla="*/ 660 w 660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0" h="40">
                <a:moveTo>
                  <a:pt x="660" y="0"/>
                </a:moveTo>
                <a:lnTo>
                  <a:pt x="660" y="40"/>
                </a:lnTo>
                <a:lnTo>
                  <a:pt x="0" y="4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6" name="Line 62"/>
          <p:cNvSpPr>
            <a:spLocks noChangeShapeType="1"/>
          </p:cNvSpPr>
          <p:nvPr/>
        </p:nvSpPr>
        <p:spPr bwMode="auto">
          <a:xfrm flipV="1">
            <a:off x="4508500" y="4608513"/>
            <a:ext cx="1588" cy="635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7" name="Freeform 63"/>
          <p:cNvSpPr>
            <a:spLocks/>
          </p:cNvSpPr>
          <p:nvPr/>
        </p:nvSpPr>
        <p:spPr bwMode="auto">
          <a:xfrm>
            <a:off x="5080000" y="3379788"/>
            <a:ext cx="127000" cy="254000"/>
          </a:xfrm>
          <a:custGeom>
            <a:avLst/>
            <a:gdLst>
              <a:gd name="T0" fmla="*/ 2147483647 w 80"/>
              <a:gd name="T1" fmla="*/ 0 h 160"/>
              <a:gd name="T2" fmla="*/ 2147483647 w 80"/>
              <a:gd name="T3" fmla="*/ 2147483647 h 160"/>
              <a:gd name="T4" fmla="*/ 0 w 80"/>
              <a:gd name="T5" fmla="*/ 2147483647 h 160"/>
              <a:gd name="T6" fmla="*/ 0 60000 65536"/>
              <a:gd name="T7" fmla="*/ 0 60000 65536"/>
              <a:gd name="T8" fmla="*/ 0 60000 65536"/>
              <a:gd name="T9" fmla="*/ 0 w 80"/>
              <a:gd name="T10" fmla="*/ 0 h 160"/>
              <a:gd name="T11" fmla="*/ 80 w 80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" h="160">
                <a:moveTo>
                  <a:pt x="14" y="0"/>
                </a:moveTo>
                <a:lnTo>
                  <a:pt x="80" y="100"/>
                </a:lnTo>
                <a:lnTo>
                  <a:pt x="0" y="16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8" name="Freeform 64"/>
          <p:cNvSpPr>
            <a:spLocks/>
          </p:cNvSpPr>
          <p:nvPr/>
        </p:nvSpPr>
        <p:spPr bwMode="auto">
          <a:xfrm>
            <a:off x="5080000" y="3379788"/>
            <a:ext cx="127000" cy="254000"/>
          </a:xfrm>
          <a:custGeom>
            <a:avLst/>
            <a:gdLst>
              <a:gd name="T0" fmla="*/ 2147483647 w 80"/>
              <a:gd name="T1" fmla="*/ 0 h 160"/>
              <a:gd name="T2" fmla="*/ 2147483647 w 80"/>
              <a:gd name="T3" fmla="*/ 2147483647 h 160"/>
              <a:gd name="T4" fmla="*/ 0 w 80"/>
              <a:gd name="T5" fmla="*/ 2147483647 h 160"/>
              <a:gd name="T6" fmla="*/ 0 60000 65536"/>
              <a:gd name="T7" fmla="*/ 0 60000 65536"/>
              <a:gd name="T8" fmla="*/ 0 60000 65536"/>
              <a:gd name="T9" fmla="*/ 0 w 80"/>
              <a:gd name="T10" fmla="*/ 0 h 160"/>
              <a:gd name="T11" fmla="*/ 80 w 80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" h="160">
                <a:moveTo>
                  <a:pt x="14" y="0"/>
                </a:moveTo>
                <a:lnTo>
                  <a:pt x="80" y="100"/>
                </a:lnTo>
                <a:lnTo>
                  <a:pt x="0" y="16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9" name="Line 65"/>
          <p:cNvSpPr>
            <a:spLocks noChangeShapeType="1"/>
          </p:cNvSpPr>
          <p:nvPr/>
        </p:nvSpPr>
        <p:spPr bwMode="auto">
          <a:xfrm>
            <a:off x="7143750" y="3344863"/>
            <a:ext cx="101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0" name="Line 66"/>
          <p:cNvSpPr>
            <a:spLocks noChangeShapeType="1"/>
          </p:cNvSpPr>
          <p:nvPr/>
        </p:nvSpPr>
        <p:spPr bwMode="auto">
          <a:xfrm>
            <a:off x="7848600" y="3313113"/>
            <a:ext cx="101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1" name="Line 67"/>
          <p:cNvSpPr>
            <a:spLocks noChangeShapeType="1"/>
          </p:cNvSpPr>
          <p:nvPr/>
        </p:nvSpPr>
        <p:spPr bwMode="auto">
          <a:xfrm>
            <a:off x="7848600" y="3598863"/>
            <a:ext cx="101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2" name="Line 68"/>
          <p:cNvSpPr>
            <a:spLocks noChangeShapeType="1"/>
          </p:cNvSpPr>
          <p:nvPr/>
        </p:nvSpPr>
        <p:spPr bwMode="auto">
          <a:xfrm>
            <a:off x="7800975" y="3963988"/>
            <a:ext cx="1492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3" name="Line 69"/>
          <p:cNvSpPr>
            <a:spLocks noChangeShapeType="1"/>
          </p:cNvSpPr>
          <p:nvPr/>
        </p:nvSpPr>
        <p:spPr bwMode="auto">
          <a:xfrm>
            <a:off x="7800975" y="4224338"/>
            <a:ext cx="1492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4" name="Line 70"/>
          <p:cNvSpPr>
            <a:spLocks noChangeShapeType="1"/>
          </p:cNvSpPr>
          <p:nvPr/>
        </p:nvSpPr>
        <p:spPr bwMode="auto">
          <a:xfrm>
            <a:off x="7127875" y="3630613"/>
            <a:ext cx="1174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5" name="Line 71"/>
          <p:cNvSpPr>
            <a:spLocks noChangeShapeType="1"/>
          </p:cNvSpPr>
          <p:nvPr/>
        </p:nvSpPr>
        <p:spPr bwMode="auto">
          <a:xfrm>
            <a:off x="7143750" y="3963988"/>
            <a:ext cx="1397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6" name="Line 72"/>
          <p:cNvSpPr>
            <a:spLocks noChangeShapeType="1"/>
          </p:cNvSpPr>
          <p:nvPr/>
        </p:nvSpPr>
        <p:spPr bwMode="auto">
          <a:xfrm>
            <a:off x="6505575" y="3862388"/>
            <a:ext cx="76200" cy="666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7" name="Line 73"/>
          <p:cNvSpPr>
            <a:spLocks noChangeShapeType="1"/>
          </p:cNvSpPr>
          <p:nvPr/>
        </p:nvSpPr>
        <p:spPr bwMode="auto">
          <a:xfrm>
            <a:off x="8537575" y="4713288"/>
            <a:ext cx="1588" cy="1333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8" name="Line 74"/>
          <p:cNvSpPr>
            <a:spLocks noChangeShapeType="1"/>
          </p:cNvSpPr>
          <p:nvPr/>
        </p:nvSpPr>
        <p:spPr bwMode="auto">
          <a:xfrm>
            <a:off x="7693025" y="5138738"/>
            <a:ext cx="254000" cy="1587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9" name="Line 75"/>
          <p:cNvSpPr>
            <a:spLocks noChangeShapeType="1"/>
          </p:cNvSpPr>
          <p:nvPr/>
        </p:nvSpPr>
        <p:spPr bwMode="auto">
          <a:xfrm>
            <a:off x="7693025" y="5138738"/>
            <a:ext cx="2540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60" name="Line 76"/>
          <p:cNvSpPr>
            <a:spLocks noChangeShapeType="1"/>
          </p:cNvSpPr>
          <p:nvPr/>
        </p:nvSpPr>
        <p:spPr bwMode="auto">
          <a:xfrm>
            <a:off x="7143750" y="4284663"/>
            <a:ext cx="1397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61" name="Text Box 77"/>
          <p:cNvSpPr txBox="1">
            <a:spLocks noChangeArrowheads="1"/>
          </p:cNvSpPr>
          <p:nvPr/>
        </p:nvSpPr>
        <p:spPr bwMode="auto">
          <a:xfrm>
            <a:off x="5245100" y="3467100"/>
            <a:ext cx="739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Phosphate</a:t>
            </a:r>
          </a:p>
          <a:p>
            <a:r>
              <a:rPr lang="en-US" sz="1000">
                <a:latin typeface="Arial" charset="0"/>
              </a:rPr>
              <a:t>groups</a:t>
            </a:r>
          </a:p>
        </p:txBody>
      </p:sp>
      <p:sp>
        <p:nvSpPr>
          <p:cNvPr id="20562" name="Text Box 78"/>
          <p:cNvSpPr txBox="1">
            <a:spLocks noChangeArrowheads="1"/>
          </p:cNvSpPr>
          <p:nvPr/>
        </p:nvSpPr>
        <p:spPr bwMode="auto">
          <a:xfrm>
            <a:off x="660400" y="4953000"/>
            <a:ext cx="19081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Transmembrane RTK proteins</a:t>
            </a:r>
          </a:p>
        </p:txBody>
      </p:sp>
      <p:sp>
        <p:nvSpPr>
          <p:cNvPr id="20563" name="Text Box 79"/>
          <p:cNvSpPr txBox="1">
            <a:spLocks noChangeArrowheads="1"/>
          </p:cNvSpPr>
          <p:nvPr/>
        </p:nvSpPr>
        <p:spPr bwMode="auto">
          <a:xfrm>
            <a:off x="508000" y="5797550"/>
            <a:ext cx="19780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1. Ligand binds to the receptor.</a:t>
            </a:r>
          </a:p>
        </p:txBody>
      </p:sp>
      <p:sp>
        <p:nvSpPr>
          <p:cNvPr id="20564" name="Text Box 80"/>
          <p:cNvSpPr txBox="1">
            <a:spLocks noChangeArrowheads="1"/>
          </p:cNvSpPr>
          <p:nvPr/>
        </p:nvSpPr>
        <p:spPr bwMode="auto">
          <a:xfrm>
            <a:off x="3271838" y="5597525"/>
            <a:ext cx="2473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marL="133350"/>
            <a:r>
              <a:rPr lang="en-US" sz="1000">
                <a:latin typeface="Arial" charset="0"/>
              </a:rPr>
              <a:t>2. Two receptors associate (dimerize)</a:t>
            </a:r>
          </a:p>
          <a:p>
            <a:pPr marL="133350"/>
            <a:r>
              <a:rPr lang="en-US" sz="1000">
                <a:latin typeface="Arial" charset="0"/>
              </a:rPr>
              <a:t>    and phosphorylate each other</a:t>
            </a:r>
          </a:p>
          <a:p>
            <a:pPr marL="133350"/>
            <a:r>
              <a:rPr lang="en-US" sz="1000">
                <a:latin typeface="Arial" charset="0"/>
              </a:rPr>
              <a:t>    (autophosphorylation).</a:t>
            </a:r>
          </a:p>
        </p:txBody>
      </p:sp>
      <p:sp>
        <p:nvSpPr>
          <p:cNvPr id="20565" name="Text Box 81"/>
          <p:cNvSpPr txBox="1">
            <a:spLocks noChangeArrowheads="1"/>
          </p:cNvSpPr>
          <p:nvPr/>
        </p:nvSpPr>
        <p:spPr bwMode="auto">
          <a:xfrm>
            <a:off x="6362700" y="5597525"/>
            <a:ext cx="262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marL="142875" indent="-142875"/>
            <a:r>
              <a:rPr lang="en-US" sz="1000">
                <a:latin typeface="Arial" charset="0"/>
              </a:rPr>
              <a:t>3. Response proteins bind to phospho-</a:t>
            </a:r>
          </a:p>
          <a:p>
            <a:pPr marL="142875" indent="-142875"/>
            <a:r>
              <a:rPr lang="en-US" sz="1000">
                <a:latin typeface="Arial" charset="0"/>
              </a:rPr>
              <a:t>    tyrosine on receptor. Receptor can</a:t>
            </a:r>
          </a:p>
          <a:p>
            <a:pPr marL="142875" indent="-142875"/>
            <a:r>
              <a:rPr lang="en-US" sz="1000">
                <a:latin typeface="Arial" charset="0"/>
              </a:rPr>
              <a:t>    phosphorylate other response proteins.</a:t>
            </a:r>
          </a:p>
        </p:txBody>
      </p:sp>
      <p:sp>
        <p:nvSpPr>
          <p:cNvPr id="20566" name="Text Box 82"/>
          <p:cNvSpPr txBox="1">
            <a:spLocks noChangeArrowheads="1"/>
          </p:cNvSpPr>
          <p:nvPr/>
        </p:nvSpPr>
        <p:spPr bwMode="auto">
          <a:xfrm>
            <a:off x="3917950" y="4673600"/>
            <a:ext cx="1354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000">
                <a:latin typeface="Arial" charset="0"/>
              </a:rPr>
              <a:t>Dimerization and</a:t>
            </a:r>
          </a:p>
          <a:p>
            <a:pPr algn="ctr"/>
            <a:r>
              <a:rPr lang="en-US" sz="1000">
                <a:latin typeface="Arial" charset="0"/>
              </a:rPr>
              <a:t>autophosphorylation</a:t>
            </a:r>
          </a:p>
        </p:txBody>
      </p:sp>
      <p:sp>
        <p:nvSpPr>
          <p:cNvPr id="20567" name="Text Box 83"/>
          <p:cNvSpPr txBox="1">
            <a:spLocks noChangeArrowheads="1"/>
          </p:cNvSpPr>
          <p:nvPr/>
        </p:nvSpPr>
        <p:spPr bwMode="auto">
          <a:xfrm>
            <a:off x="6819900" y="4648200"/>
            <a:ext cx="654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000">
                <a:latin typeface="Arial" charset="0"/>
              </a:rPr>
              <a:t>Cellular</a:t>
            </a:r>
          </a:p>
          <a:p>
            <a:pPr algn="ctr"/>
            <a:r>
              <a:rPr lang="en-US" sz="1000">
                <a:latin typeface="Arial" charset="0"/>
              </a:rPr>
              <a:t>response</a:t>
            </a:r>
          </a:p>
        </p:txBody>
      </p:sp>
      <p:sp>
        <p:nvSpPr>
          <p:cNvPr id="20568" name="Freeform 84"/>
          <p:cNvSpPr>
            <a:spLocks/>
          </p:cNvSpPr>
          <p:nvPr/>
        </p:nvSpPr>
        <p:spPr bwMode="auto">
          <a:xfrm>
            <a:off x="889000" y="2043113"/>
            <a:ext cx="60325" cy="101600"/>
          </a:xfrm>
          <a:custGeom>
            <a:avLst/>
            <a:gdLst>
              <a:gd name="T0" fmla="*/ 2147483647 w 38"/>
              <a:gd name="T1" fmla="*/ 2147483647 h 64"/>
              <a:gd name="T2" fmla="*/ 2147483647 w 38"/>
              <a:gd name="T3" fmla="*/ 0 h 64"/>
              <a:gd name="T4" fmla="*/ 2147483647 w 38"/>
              <a:gd name="T5" fmla="*/ 2147483647 h 64"/>
              <a:gd name="T6" fmla="*/ 2147483647 w 38"/>
              <a:gd name="T7" fmla="*/ 2147483647 h 64"/>
              <a:gd name="T8" fmla="*/ 2147483647 w 38"/>
              <a:gd name="T9" fmla="*/ 2147483647 h 64"/>
              <a:gd name="T10" fmla="*/ 2147483647 w 38"/>
              <a:gd name="T11" fmla="*/ 2147483647 h 64"/>
              <a:gd name="T12" fmla="*/ 2147483647 w 38"/>
              <a:gd name="T13" fmla="*/ 2147483647 h 64"/>
              <a:gd name="T14" fmla="*/ 2147483647 w 38"/>
              <a:gd name="T15" fmla="*/ 2147483647 h 64"/>
              <a:gd name="T16" fmla="*/ 0 w 38"/>
              <a:gd name="T17" fmla="*/ 2147483647 h 64"/>
              <a:gd name="T18" fmla="*/ 0 w 38"/>
              <a:gd name="T19" fmla="*/ 2147483647 h 64"/>
              <a:gd name="T20" fmla="*/ 2147483647 w 38"/>
              <a:gd name="T21" fmla="*/ 2147483647 h 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"/>
              <a:gd name="T34" fmla="*/ 0 h 64"/>
              <a:gd name="T35" fmla="*/ 38 w 38"/>
              <a:gd name="T36" fmla="*/ 64 h 6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" h="64">
                <a:moveTo>
                  <a:pt x="20" y="14"/>
                </a:moveTo>
                <a:lnTo>
                  <a:pt x="36" y="0"/>
                </a:lnTo>
                <a:lnTo>
                  <a:pt x="38" y="2"/>
                </a:lnTo>
                <a:lnTo>
                  <a:pt x="28" y="32"/>
                </a:lnTo>
                <a:lnTo>
                  <a:pt x="24" y="64"/>
                </a:lnTo>
                <a:lnTo>
                  <a:pt x="14" y="34"/>
                </a:lnTo>
                <a:lnTo>
                  <a:pt x="0" y="6"/>
                </a:lnTo>
                <a:lnTo>
                  <a:pt x="0" y="4"/>
                </a:lnTo>
                <a:lnTo>
                  <a:pt x="20" y="14"/>
                </a:lnTo>
                <a:close/>
              </a:path>
            </a:pathLst>
          </a:cu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69" name="Freeform 85"/>
          <p:cNvSpPr>
            <a:spLocks/>
          </p:cNvSpPr>
          <p:nvPr/>
        </p:nvSpPr>
        <p:spPr bwMode="auto">
          <a:xfrm>
            <a:off x="5105400" y="2732088"/>
            <a:ext cx="307975" cy="38100"/>
          </a:xfrm>
          <a:custGeom>
            <a:avLst/>
            <a:gdLst>
              <a:gd name="T0" fmla="*/ 2147483647 w 194"/>
              <a:gd name="T1" fmla="*/ 2147483647 h 24"/>
              <a:gd name="T2" fmla="*/ 2147483647 w 194"/>
              <a:gd name="T3" fmla="*/ 2147483647 h 24"/>
              <a:gd name="T4" fmla="*/ 2147483647 w 194"/>
              <a:gd name="T5" fmla="*/ 2147483647 h 24"/>
              <a:gd name="T6" fmla="*/ 2147483647 w 194"/>
              <a:gd name="T7" fmla="*/ 2147483647 h 24"/>
              <a:gd name="T8" fmla="*/ 2147483647 w 194"/>
              <a:gd name="T9" fmla="*/ 0 h 24"/>
              <a:gd name="T10" fmla="*/ 0 w 19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4"/>
              <a:gd name="T19" fmla="*/ 0 h 24"/>
              <a:gd name="T20" fmla="*/ 194 w 19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4" h="24">
                <a:moveTo>
                  <a:pt x="194" y="24"/>
                </a:moveTo>
                <a:lnTo>
                  <a:pt x="194" y="24"/>
                </a:lnTo>
                <a:lnTo>
                  <a:pt x="120" y="12"/>
                </a:lnTo>
                <a:lnTo>
                  <a:pt x="58" y="2"/>
                </a:lnTo>
                <a:lnTo>
                  <a:pt x="28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0" name="Freeform 86"/>
          <p:cNvSpPr>
            <a:spLocks/>
          </p:cNvSpPr>
          <p:nvPr/>
        </p:nvSpPr>
        <p:spPr bwMode="auto">
          <a:xfrm>
            <a:off x="4987925" y="2681288"/>
            <a:ext cx="161925" cy="98425"/>
          </a:xfrm>
          <a:custGeom>
            <a:avLst/>
            <a:gdLst>
              <a:gd name="T0" fmla="*/ 2147483647 w 102"/>
              <a:gd name="T1" fmla="*/ 2147483647 h 62"/>
              <a:gd name="T2" fmla="*/ 2147483647 w 102"/>
              <a:gd name="T3" fmla="*/ 2147483647 h 62"/>
              <a:gd name="T4" fmla="*/ 2147483647 w 102"/>
              <a:gd name="T5" fmla="*/ 2147483647 h 62"/>
              <a:gd name="T6" fmla="*/ 2147483647 w 102"/>
              <a:gd name="T7" fmla="*/ 2147483647 h 62"/>
              <a:gd name="T8" fmla="*/ 2147483647 w 102"/>
              <a:gd name="T9" fmla="*/ 2147483647 h 62"/>
              <a:gd name="T10" fmla="*/ 0 w 102"/>
              <a:gd name="T11" fmla="*/ 2147483647 h 62"/>
              <a:gd name="T12" fmla="*/ 0 w 102"/>
              <a:gd name="T13" fmla="*/ 2147483647 h 62"/>
              <a:gd name="T14" fmla="*/ 2147483647 w 102"/>
              <a:gd name="T15" fmla="*/ 2147483647 h 62"/>
              <a:gd name="T16" fmla="*/ 2147483647 w 102"/>
              <a:gd name="T17" fmla="*/ 0 h 62"/>
              <a:gd name="T18" fmla="*/ 2147483647 w 102"/>
              <a:gd name="T19" fmla="*/ 0 h 62"/>
              <a:gd name="T20" fmla="*/ 2147483647 w 102"/>
              <a:gd name="T21" fmla="*/ 2147483647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2"/>
              <a:gd name="T34" fmla="*/ 0 h 62"/>
              <a:gd name="T35" fmla="*/ 102 w 102"/>
              <a:gd name="T36" fmla="*/ 62 h 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2" h="62">
                <a:moveTo>
                  <a:pt x="84" y="32"/>
                </a:moveTo>
                <a:lnTo>
                  <a:pt x="102" y="62"/>
                </a:lnTo>
                <a:lnTo>
                  <a:pt x="52" y="44"/>
                </a:lnTo>
                <a:lnTo>
                  <a:pt x="0" y="34"/>
                </a:lnTo>
                <a:lnTo>
                  <a:pt x="52" y="20"/>
                </a:lnTo>
                <a:lnTo>
                  <a:pt x="100" y="0"/>
                </a:lnTo>
                <a:lnTo>
                  <a:pt x="84" y="3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1" name="Freeform 87"/>
          <p:cNvSpPr>
            <a:spLocks/>
          </p:cNvSpPr>
          <p:nvPr/>
        </p:nvSpPr>
        <p:spPr bwMode="auto">
          <a:xfrm>
            <a:off x="3613150" y="2703513"/>
            <a:ext cx="304800" cy="44450"/>
          </a:xfrm>
          <a:custGeom>
            <a:avLst/>
            <a:gdLst>
              <a:gd name="T0" fmla="*/ 0 w 192"/>
              <a:gd name="T1" fmla="*/ 2147483647 h 28"/>
              <a:gd name="T2" fmla="*/ 0 w 192"/>
              <a:gd name="T3" fmla="*/ 2147483647 h 28"/>
              <a:gd name="T4" fmla="*/ 2147483647 w 192"/>
              <a:gd name="T5" fmla="*/ 2147483647 h 28"/>
              <a:gd name="T6" fmla="*/ 2147483647 w 192"/>
              <a:gd name="T7" fmla="*/ 2147483647 h 28"/>
              <a:gd name="T8" fmla="*/ 2147483647 w 192"/>
              <a:gd name="T9" fmla="*/ 0 h 28"/>
              <a:gd name="T10" fmla="*/ 2147483647 w 192"/>
              <a:gd name="T11" fmla="*/ 0 h 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2"/>
              <a:gd name="T19" fmla="*/ 0 h 28"/>
              <a:gd name="T20" fmla="*/ 192 w 192"/>
              <a:gd name="T21" fmla="*/ 28 h 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2" h="28">
                <a:moveTo>
                  <a:pt x="0" y="28"/>
                </a:moveTo>
                <a:lnTo>
                  <a:pt x="0" y="28"/>
                </a:lnTo>
                <a:lnTo>
                  <a:pt x="72" y="14"/>
                </a:lnTo>
                <a:lnTo>
                  <a:pt x="136" y="4"/>
                </a:lnTo>
                <a:lnTo>
                  <a:pt x="166" y="0"/>
                </a:lnTo>
                <a:lnTo>
                  <a:pt x="192" y="0"/>
                </a:lnTo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2" name="Freeform 88"/>
          <p:cNvSpPr>
            <a:spLocks/>
          </p:cNvSpPr>
          <p:nvPr/>
        </p:nvSpPr>
        <p:spPr bwMode="auto">
          <a:xfrm>
            <a:off x="3876675" y="2652713"/>
            <a:ext cx="161925" cy="98425"/>
          </a:xfrm>
          <a:custGeom>
            <a:avLst/>
            <a:gdLst>
              <a:gd name="T0" fmla="*/ 2147483647 w 102"/>
              <a:gd name="T1" fmla="*/ 2147483647 h 62"/>
              <a:gd name="T2" fmla="*/ 0 w 102"/>
              <a:gd name="T3" fmla="*/ 0 h 62"/>
              <a:gd name="T4" fmla="*/ 0 w 102"/>
              <a:gd name="T5" fmla="*/ 0 h 62"/>
              <a:gd name="T6" fmla="*/ 2147483647 w 102"/>
              <a:gd name="T7" fmla="*/ 2147483647 h 62"/>
              <a:gd name="T8" fmla="*/ 2147483647 w 102"/>
              <a:gd name="T9" fmla="*/ 2147483647 h 62"/>
              <a:gd name="T10" fmla="*/ 2147483647 w 102"/>
              <a:gd name="T11" fmla="*/ 2147483647 h 62"/>
              <a:gd name="T12" fmla="*/ 2147483647 w 102"/>
              <a:gd name="T13" fmla="*/ 2147483647 h 62"/>
              <a:gd name="T14" fmla="*/ 2147483647 w 102"/>
              <a:gd name="T15" fmla="*/ 2147483647 h 62"/>
              <a:gd name="T16" fmla="*/ 0 w 102"/>
              <a:gd name="T17" fmla="*/ 2147483647 h 62"/>
              <a:gd name="T18" fmla="*/ 0 w 102"/>
              <a:gd name="T19" fmla="*/ 2147483647 h 62"/>
              <a:gd name="T20" fmla="*/ 2147483647 w 102"/>
              <a:gd name="T21" fmla="*/ 2147483647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2"/>
              <a:gd name="T34" fmla="*/ 0 h 62"/>
              <a:gd name="T35" fmla="*/ 102 w 102"/>
              <a:gd name="T36" fmla="*/ 62 h 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2" h="62">
                <a:moveTo>
                  <a:pt x="18" y="32"/>
                </a:moveTo>
                <a:lnTo>
                  <a:pt x="0" y="0"/>
                </a:lnTo>
                <a:lnTo>
                  <a:pt x="50" y="20"/>
                </a:lnTo>
                <a:lnTo>
                  <a:pt x="102" y="32"/>
                </a:lnTo>
                <a:lnTo>
                  <a:pt x="50" y="42"/>
                </a:lnTo>
                <a:lnTo>
                  <a:pt x="0" y="62"/>
                </a:lnTo>
                <a:lnTo>
                  <a:pt x="18" y="3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3" name="Freeform 89"/>
          <p:cNvSpPr>
            <a:spLocks/>
          </p:cNvSpPr>
          <p:nvPr/>
        </p:nvSpPr>
        <p:spPr bwMode="auto">
          <a:xfrm>
            <a:off x="3613150" y="2703513"/>
            <a:ext cx="304800" cy="44450"/>
          </a:xfrm>
          <a:custGeom>
            <a:avLst/>
            <a:gdLst>
              <a:gd name="T0" fmla="*/ 0 w 192"/>
              <a:gd name="T1" fmla="*/ 2147483647 h 28"/>
              <a:gd name="T2" fmla="*/ 0 w 192"/>
              <a:gd name="T3" fmla="*/ 2147483647 h 28"/>
              <a:gd name="T4" fmla="*/ 2147483647 w 192"/>
              <a:gd name="T5" fmla="*/ 2147483647 h 28"/>
              <a:gd name="T6" fmla="*/ 2147483647 w 192"/>
              <a:gd name="T7" fmla="*/ 2147483647 h 28"/>
              <a:gd name="T8" fmla="*/ 2147483647 w 192"/>
              <a:gd name="T9" fmla="*/ 0 h 28"/>
              <a:gd name="T10" fmla="*/ 2147483647 w 192"/>
              <a:gd name="T11" fmla="*/ 0 h 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2"/>
              <a:gd name="T19" fmla="*/ 0 h 28"/>
              <a:gd name="T20" fmla="*/ 192 w 192"/>
              <a:gd name="T21" fmla="*/ 28 h 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2" h="28">
                <a:moveTo>
                  <a:pt x="0" y="28"/>
                </a:moveTo>
                <a:lnTo>
                  <a:pt x="0" y="28"/>
                </a:lnTo>
                <a:lnTo>
                  <a:pt x="72" y="14"/>
                </a:lnTo>
                <a:lnTo>
                  <a:pt x="136" y="4"/>
                </a:lnTo>
                <a:lnTo>
                  <a:pt x="166" y="0"/>
                </a:lnTo>
                <a:lnTo>
                  <a:pt x="192" y="0"/>
                </a:lnTo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4" name="Freeform 90"/>
          <p:cNvSpPr>
            <a:spLocks/>
          </p:cNvSpPr>
          <p:nvPr/>
        </p:nvSpPr>
        <p:spPr bwMode="auto">
          <a:xfrm>
            <a:off x="3876675" y="2652713"/>
            <a:ext cx="161925" cy="98425"/>
          </a:xfrm>
          <a:custGeom>
            <a:avLst/>
            <a:gdLst>
              <a:gd name="T0" fmla="*/ 2147483647 w 102"/>
              <a:gd name="T1" fmla="*/ 2147483647 h 62"/>
              <a:gd name="T2" fmla="*/ 0 w 102"/>
              <a:gd name="T3" fmla="*/ 0 h 62"/>
              <a:gd name="T4" fmla="*/ 0 w 102"/>
              <a:gd name="T5" fmla="*/ 0 h 62"/>
              <a:gd name="T6" fmla="*/ 2147483647 w 102"/>
              <a:gd name="T7" fmla="*/ 2147483647 h 62"/>
              <a:gd name="T8" fmla="*/ 2147483647 w 102"/>
              <a:gd name="T9" fmla="*/ 2147483647 h 62"/>
              <a:gd name="T10" fmla="*/ 2147483647 w 102"/>
              <a:gd name="T11" fmla="*/ 2147483647 h 62"/>
              <a:gd name="T12" fmla="*/ 2147483647 w 102"/>
              <a:gd name="T13" fmla="*/ 2147483647 h 62"/>
              <a:gd name="T14" fmla="*/ 2147483647 w 102"/>
              <a:gd name="T15" fmla="*/ 2147483647 h 62"/>
              <a:gd name="T16" fmla="*/ 0 w 102"/>
              <a:gd name="T17" fmla="*/ 2147483647 h 62"/>
              <a:gd name="T18" fmla="*/ 0 w 102"/>
              <a:gd name="T19" fmla="*/ 2147483647 h 62"/>
              <a:gd name="T20" fmla="*/ 2147483647 w 102"/>
              <a:gd name="T21" fmla="*/ 2147483647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2"/>
              <a:gd name="T34" fmla="*/ 0 h 62"/>
              <a:gd name="T35" fmla="*/ 102 w 102"/>
              <a:gd name="T36" fmla="*/ 62 h 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2" h="62">
                <a:moveTo>
                  <a:pt x="18" y="32"/>
                </a:moveTo>
                <a:lnTo>
                  <a:pt x="0" y="0"/>
                </a:lnTo>
                <a:lnTo>
                  <a:pt x="50" y="20"/>
                </a:lnTo>
                <a:lnTo>
                  <a:pt x="102" y="32"/>
                </a:lnTo>
                <a:lnTo>
                  <a:pt x="50" y="42"/>
                </a:lnTo>
                <a:lnTo>
                  <a:pt x="0" y="62"/>
                </a:lnTo>
                <a:lnTo>
                  <a:pt x="18" y="3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5" name="Freeform 91"/>
          <p:cNvSpPr>
            <a:spLocks/>
          </p:cNvSpPr>
          <p:nvPr/>
        </p:nvSpPr>
        <p:spPr bwMode="auto">
          <a:xfrm>
            <a:off x="5099050" y="2735263"/>
            <a:ext cx="307975" cy="38100"/>
          </a:xfrm>
          <a:custGeom>
            <a:avLst/>
            <a:gdLst>
              <a:gd name="T0" fmla="*/ 2147483647 w 194"/>
              <a:gd name="T1" fmla="*/ 2147483647 h 24"/>
              <a:gd name="T2" fmla="*/ 2147483647 w 194"/>
              <a:gd name="T3" fmla="*/ 2147483647 h 24"/>
              <a:gd name="T4" fmla="*/ 2147483647 w 194"/>
              <a:gd name="T5" fmla="*/ 2147483647 h 24"/>
              <a:gd name="T6" fmla="*/ 2147483647 w 194"/>
              <a:gd name="T7" fmla="*/ 2147483647 h 24"/>
              <a:gd name="T8" fmla="*/ 2147483647 w 194"/>
              <a:gd name="T9" fmla="*/ 0 h 24"/>
              <a:gd name="T10" fmla="*/ 0 w 19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4"/>
              <a:gd name="T19" fmla="*/ 0 h 24"/>
              <a:gd name="T20" fmla="*/ 194 w 19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4" h="24">
                <a:moveTo>
                  <a:pt x="194" y="24"/>
                </a:moveTo>
                <a:lnTo>
                  <a:pt x="194" y="24"/>
                </a:lnTo>
                <a:lnTo>
                  <a:pt x="120" y="12"/>
                </a:lnTo>
                <a:lnTo>
                  <a:pt x="58" y="2"/>
                </a:lnTo>
                <a:lnTo>
                  <a:pt x="28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6" name="Freeform 92"/>
          <p:cNvSpPr>
            <a:spLocks/>
          </p:cNvSpPr>
          <p:nvPr/>
        </p:nvSpPr>
        <p:spPr bwMode="auto">
          <a:xfrm>
            <a:off x="5010150" y="2700338"/>
            <a:ext cx="123825" cy="73025"/>
          </a:xfrm>
          <a:custGeom>
            <a:avLst/>
            <a:gdLst>
              <a:gd name="T0" fmla="*/ 2147483647 w 78"/>
              <a:gd name="T1" fmla="*/ 2147483647 h 46"/>
              <a:gd name="T2" fmla="*/ 2147483647 w 78"/>
              <a:gd name="T3" fmla="*/ 2147483647 h 46"/>
              <a:gd name="T4" fmla="*/ 2147483647 w 78"/>
              <a:gd name="T5" fmla="*/ 2147483647 h 46"/>
              <a:gd name="T6" fmla="*/ 2147483647 w 78"/>
              <a:gd name="T7" fmla="*/ 2147483647 h 46"/>
              <a:gd name="T8" fmla="*/ 2147483647 w 78"/>
              <a:gd name="T9" fmla="*/ 2147483647 h 46"/>
              <a:gd name="T10" fmla="*/ 0 w 78"/>
              <a:gd name="T11" fmla="*/ 2147483647 h 46"/>
              <a:gd name="T12" fmla="*/ 0 w 78"/>
              <a:gd name="T13" fmla="*/ 2147483647 h 46"/>
              <a:gd name="T14" fmla="*/ 2147483647 w 78"/>
              <a:gd name="T15" fmla="*/ 2147483647 h 46"/>
              <a:gd name="T16" fmla="*/ 2147483647 w 78"/>
              <a:gd name="T17" fmla="*/ 0 h 46"/>
              <a:gd name="T18" fmla="*/ 2147483647 w 78"/>
              <a:gd name="T19" fmla="*/ 0 h 46"/>
              <a:gd name="T20" fmla="*/ 2147483647 w 78"/>
              <a:gd name="T21" fmla="*/ 2147483647 h 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8"/>
              <a:gd name="T34" fmla="*/ 0 h 46"/>
              <a:gd name="T35" fmla="*/ 78 w 78"/>
              <a:gd name="T36" fmla="*/ 46 h 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8" h="46">
                <a:moveTo>
                  <a:pt x="64" y="24"/>
                </a:moveTo>
                <a:lnTo>
                  <a:pt x="78" y="46"/>
                </a:lnTo>
                <a:lnTo>
                  <a:pt x="76" y="46"/>
                </a:lnTo>
                <a:lnTo>
                  <a:pt x="38" y="32"/>
                </a:lnTo>
                <a:lnTo>
                  <a:pt x="0" y="24"/>
                </a:lnTo>
                <a:lnTo>
                  <a:pt x="38" y="16"/>
                </a:lnTo>
                <a:lnTo>
                  <a:pt x="76" y="0"/>
                </a:lnTo>
                <a:lnTo>
                  <a:pt x="64" y="24"/>
                </a:lnTo>
                <a:close/>
              </a:path>
            </a:pathLst>
          </a:custGeom>
          <a:solidFill>
            <a:srgbClr val="000000"/>
          </a:solidFill>
          <a:ln w="222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7" name="Freeform 93"/>
          <p:cNvSpPr>
            <a:spLocks/>
          </p:cNvSpPr>
          <p:nvPr/>
        </p:nvSpPr>
        <p:spPr bwMode="auto">
          <a:xfrm>
            <a:off x="3613150" y="2703513"/>
            <a:ext cx="304800" cy="44450"/>
          </a:xfrm>
          <a:custGeom>
            <a:avLst/>
            <a:gdLst>
              <a:gd name="T0" fmla="*/ 0 w 192"/>
              <a:gd name="T1" fmla="*/ 2147483647 h 28"/>
              <a:gd name="T2" fmla="*/ 0 w 192"/>
              <a:gd name="T3" fmla="*/ 2147483647 h 28"/>
              <a:gd name="T4" fmla="*/ 2147483647 w 192"/>
              <a:gd name="T5" fmla="*/ 2147483647 h 28"/>
              <a:gd name="T6" fmla="*/ 2147483647 w 192"/>
              <a:gd name="T7" fmla="*/ 2147483647 h 28"/>
              <a:gd name="T8" fmla="*/ 2147483647 w 192"/>
              <a:gd name="T9" fmla="*/ 0 h 28"/>
              <a:gd name="T10" fmla="*/ 2147483647 w 192"/>
              <a:gd name="T11" fmla="*/ 0 h 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2"/>
              <a:gd name="T19" fmla="*/ 0 h 28"/>
              <a:gd name="T20" fmla="*/ 192 w 192"/>
              <a:gd name="T21" fmla="*/ 28 h 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2" h="28">
                <a:moveTo>
                  <a:pt x="0" y="28"/>
                </a:moveTo>
                <a:lnTo>
                  <a:pt x="0" y="28"/>
                </a:lnTo>
                <a:lnTo>
                  <a:pt x="72" y="14"/>
                </a:lnTo>
                <a:lnTo>
                  <a:pt x="136" y="4"/>
                </a:lnTo>
                <a:lnTo>
                  <a:pt x="166" y="0"/>
                </a:lnTo>
                <a:lnTo>
                  <a:pt x="192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8" name="Freeform 94"/>
          <p:cNvSpPr>
            <a:spLocks/>
          </p:cNvSpPr>
          <p:nvPr/>
        </p:nvSpPr>
        <p:spPr bwMode="auto">
          <a:xfrm>
            <a:off x="3886200" y="2665413"/>
            <a:ext cx="123825" cy="73025"/>
          </a:xfrm>
          <a:custGeom>
            <a:avLst/>
            <a:gdLst>
              <a:gd name="T0" fmla="*/ 2147483647 w 78"/>
              <a:gd name="T1" fmla="*/ 2147483647 h 46"/>
              <a:gd name="T2" fmla="*/ 0 w 78"/>
              <a:gd name="T3" fmla="*/ 0 h 46"/>
              <a:gd name="T4" fmla="*/ 2147483647 w 78"/>
              <a:gd name="T5" fmla="*/ 0 h 46"/>
              <a:gd name="T6" fmla="*/ 2147483647 w 78"/>
              <a:gd name="T7" fmla="*/ 2147483647 h 46"/>
              <a:gd name="T8" fmla="*/ 2147483647 w 78"/>
              <a:gd name="T9" fmla="*/ 2147483647 h 46"/>
              <a:gd name="T10" fmla="*/ 2147483647 w 78"/>
              <a:gd name="T11" fmla="*/ 2147483647 h 46"/>
              <a:gd name="T12" fmla="*/ 2147483647 w 78"/>
              <a:gd name="T13" fmla="*/ 2147483647 h 46"/>
              <a:gd name="T14" fmla="*/ 2147483647 w 78"/>
              <a:gd name="T15" fmla="*/ 2147483647 h 46"/>
              <a:gd name="T16" fmla="*/ 0 w 78"/>
              <a:gd name="T17" fmla="*/ 2147483647 h 46"/>
              <a:gd name="T18" fmla="*/ 0 w 78"/>
              <a:gd name="T19" fmla="*/ 2147483647 h 46"/>
              <a:gd name="T20" fmla="*/ 2147483647 w 78"/>
              <a:gd name="T21" fmla="*/ 2147483647 h 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8"/>
              <a:gd name="T34" fmla="*/ 0 h 46"/>
              <a:gd name="T35" fmla="*/ 78 w 78"/>
              <a:gd name="T36" fmla="*/ 46 h 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8" h="46">
                <a:moveTo>
                  <a:pt x="14" y="24"/>
                </a:moveTo>
                <a:lnTo>
                  <a:pt x="0" y="0"/>
                </a:lnTo>
                <a:lnTo>
                  <a:pt x="2" y="0"/>
                </a:lnTo>
                <a:lnTo>
                  <a:pt x="38" y="14"/>
                </a:lnTo>
                <a:lnTo>
                  <a:pt x="78" y="24"/>
                </a:lnTo>
                <a:lnTo>
                  <a:pt x="38" y="32"/>
                </a:lnTo>
                <a:lnTo>
                  <a:pt x="0" y="46"/>
                </a:lnTo>
                <a:lnTo>
                  <a:pt x="14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9" name="Freeform 95"/>
          <p:cNvSpPr>
            <a:spLocks/>
          </p:cNvSpPr>
          <p:nvPr/>
        </p:nvSpPr>
        <p:spPr bwMode="auto">
          <a:xfrm>
            <a:off x="3613150" y="2709863"/>
            <a:ext cx="304800" cy="44450"/>
          </a:xfrm>
          <a:custGeom>
            <a:avLst/>
            <a:gdLst>
              <a:gd name="T0" fmla="*/ 0 w 192"/>
              <a:gd name="T1" fmla="*/ 2147483647 h 28"/>
              <a:gd name="T2" fmla="*/ 0 w 192"/>
              <a:gd name="T3" fmla="*/ 2147483647 h 28"/>
              <a:gd name="T4" fmla="*/ 2147483647 w 192"/>
              <a:gd name="T5" fmla="*/ 2147483647 h 28"/>
              <a:gd name="T6" fmla="*/ 2147483647 w 192"/>
              <a:gd name="T7" fmla="*/ 2147483647 h 28"/>
              <a:gd name="T8" fmla="*/ 2147483647 w 192"/>
              <a:gd name="T9" fmla="*/ 0 h 28"/>
              <a:gd name="T10" fmla="*/ 2147483647 w 192"/>
              <a:gd name="T11" fmla="*/ 0 h 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2"/>
              <a:gd name="T19" fmla="*/ 0 h 28"/>
              <a:gd name="T20" fmla="*/ 192 w 192"/>
              <a:gd name="T21" fmla="*/ 28 h 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2" h="28">
                <a:moveTo>
                  <a:pt x="0" y="28"/>
                </a:moveTo>
                <a:lnTo>
                  <a:pt x="0" y="28"/>
                </a:lnTo>
                <a:lnTo>
                  <a:pt x="72" y="14"/>
                </a:lnTo>
                <a:lnTo>
                  <a:pt x="136" y="4"/>
                </a:lnTo>
                <a:lnTo>
                  <a:pt x="166" y="0"/>
                </a:lnTo>
                <a:lnTo>
                  <a:pt x="192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0" name="Freeform 96"/>
          <p:cNvSpPr>
            <a:spLocks/>
          </p:cNvSpPr>
          <p:nvPr/>
        </p:nvSpPr>
        <p:spPr bwMode="auto">
          <a:xfrm>
            <a:off x="3886200" y="2671763"/>
            <a:ext cx="123825" cy="73025"/>
          </a:xfrm>
          <a:custGeom>
            <a:avLst/>
            <a:gdLst>
              <a:gd name="T0" fmla="*/ 2147483647 w 78"/>
              <a:gd name="T1" fmla="*/ 2147483647 h 46"/>
              <a:gd name="T2" fmla="*/ 0 w 78"/>
              <a:gd name="T3" fmla="*/ 0 h 46"/>
              <a:gd name="T4" fmla="*/ 2147483647 w 78"/>
              <a:gd name="T5" fmla="*/ 0 h 46"/>
              <a:gd name="T6" fmla="*/ 2147483647 w 78"/>
              <a:gd name="T7" fmla="*/ 2147483647 h 46"/>
              <a:gd name="T8" fmla="*/ 2147483647 w 78"/>
              <a:gd name="T9" fmla="*/ 2147483647 h 46"/>
              <a:gd name="T10" fmla="*/ 2147483647 w 78"/>
              <a:gd name="T11" fmla="*/ 2147483647 h 46"/>
              <a:gd name="T12" fmla="*/ 2147483647 w 78"/>
              <a:gd name="T13" fmla="*/ 2147483647 h 46"/>
              <a:gd name="T14" fmla="*/ 2147483647 w 78"/>
              <a:gd name="T15" fmla="*/ 2147483647 h 46"/>
              <a:gd name="T16" fmla="*/ 0 w 78"/>
              <a:gd name="T17" fmla="*/ 2147483647 h 46"/>
              <a:gd name="T18" fmla="*/ 0 w 78"/>
              <a:gd name="T19" fmla="*/ 2147483647 h 46"/>
              <a:gd name="T20" fmla="*/ 2147483647 w 78"/>
              <a:gd name="T21" fmla="*/ 2147483647 h 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8"/>
              <a:gd name="T34" fmla="*/ 0 h 46"/>
              <a:gd name="T35" fmla="*/ 78 w 78"/>
              <a:gd name="T36" fmla="*/ 46 h 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8" h="46">
                <a:moveTo>
                  <a:pt x="14" y="24"/>
                </a:moveTo>
                <a:lnTo>
                  <a:pt x="0" y="0"/>
                </a:lnTo>
                <a:lnTo>
                  <a:pt x="2" y="0"/>
                </a:lnTo>
                <a:lnTo>
                  <a:pt x="38" y="14"/>
                </a:lnTo>
                <a:lnTo>
                  <a:pt x="78" y="24"/>
                </a:lnTo>
                <a:lnTo>
                  <a:pt x="38" y="32"/>
                </a:lnTo>
                <a:lnTo>
                  <a:pt x="0" y="46"/>
                </a:lnTo>
                <a:lnTo>
                  <a:pt x="14" y="24"/>
                </a:lnTo>
                <a:close/>
              </a:path>
            </a:pathLst>
          </a:custGeom>
          <a:solidFill>
            <a:srgbClr val="000000"/>
          </a:solidFill>
          <a:ln w="222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1" name="Freeform 97"/>
          <p:cNvSpPr>
            <a:spLocks/>
          </p:cNvSpPr>
          <p:nvPr/>
        </p:nvSpPr>
        <p:spPr bwMode="auto">
          <a:xfrm>
            <a:off x="8712200" y="4545013"/>
            <a:ext cx="69850" cy="98425"/>
          </a:xfrm>
          <a:custGeom>
            <a:avLst/>
            <a:gdLst>
              <a:gd name="T0" fmla="*/ 2147483647 w 44"/>
              <a:gd name="T1" fmla="*/ 2147483647 h 62"/>
              <a:gd name="T2" fmla="*/ 2147483647 w 44"/>
              <a:gd name="T3" fmla="*/ 2147483647 h 62"/>
              <a:gd name="T4" fmla="*/ 2147483647 w 44"/>
              <a:gd name="T5" fmla="*/ 2147483647 h 62"/>
              <a:gd name="T6" fmla="*/ 2147483647 w 44"/>
              <a:gd name="T7" fmla="*/ 2147483647 h 62"/>
              <a:gd name="T8" fmla="*/ 2147483647 w 44"/>
              <a:gd name="T9" fmla="*/ 2147483647 h 62"/>
              <a:gd name="T10" fmla="*/ 0 w 44"/>
              <a:gd name="T11" fmla="*/ 2147483647 h 62"/>
              <a:gd name="T12" fmla="*/ 0 w 44"/>
              <a:gd name="T13" fmla="*/ 2147483647 h 62"/>
              <a:gd name="T14" fmla="*/ 2147483647 w 44"/>
              <a:gd name="T15" fmla="*/ 2147483647 h 62"/>
              <a:gd name="T16" fmla="*/ 2147483647 w 44"/>
              <a:gd name="T17" fmla="*/ 0 h 62"/>
              <a:gd name="T18" fmla="*/ 2147483647 w 44"/>
              <a:gd name="T19" fmla="*/ 0 h 62"/>
              <a:gd name="T20" fmla="*/ 2147483647 w 44"/>
              <a:gd name="T21" fmla="*/ 2147483647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4"/>
              <a:gd name="T34" fmla="*/ 0 h 62"/>
              <a:gd name="T35" fmla="*/ 44 w 44"/>
              <a:gd name="T36" fmla="*/ 62 h 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4" h="62">
                <a:moveTo>
                  <a:pt x="22" y="18"/>
                </a:moveTo>
                <a:lnTo>
                  <a:pt x="44" y="16"/>
                </a:lnTo>
                <a:lnTo>
                  <a:pt x="44" y="18"/>
                </a:lnTo>
                <a:lnTo>
                  <a:pt x="20" y="38"/>
                </a:lnTo>
                <a:lnTo>
                  <a:pt x="0" y="62"/>
                </a:lnTo>
                <a:lnTo>
                  <a:pt x="8" y="32"/>
                </a:lnTo>
                <a:lnTo>
                  <a:pt x="12" y="0"/>
                </a:lnTo>
                <a:lnTo>
                  <a:pt x="22" y="18"/>
                </a:lnTo>
                <a:close/>
              </a:path>
            </a:pathLst>
          </a:cu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2" name="Freeform 98"/>
          <p:cNvSpPr>
            <a:spLocks/>
          </p:cNvSpPr>
          <p:nvPr/>
        </p:nvSpPr>
        <p:spPr bwMode="auto">
          <a:xfrm>
            <a:off x="7432675" y="4792663"/>
            <a:ext cx="415925" cy="196850"/>
          </a:xfrm>
          <a:custGeom>
            <a:avLst/>
            <a:gdLst>
              <a:gd name="T0" fmla="*/ 2147483647 w 262"/>
              <a:gd name="T1" fmla="*/ 2147483647 h 124"/>
              <a:gd name="T2" fmla="*/ 2147483647 w 262"/>
              <a:gd name="T3" fmla="*/ 2147483647 h 124"/>
              <a:gd name="T4" fmla="*/ 2147483647 w 262"/>
              <a:gd name="T5" fmla="*/ 2147483647 h 124"/>
              <a:gd name="T6" fmla="*/ 2147483647 w 262"/>
              <a:gd name="T7" fmla="*/ 2147483647 h 124"/>
              <a:gd name="T8" fmla="*/ 2147483647 w 262"/>
              <a:gd name="T9" fmla="*/ 2147483647 h 124"/>
              <a:gd name="T10" fmla="*/ 2147483647 w 262"/>
              <a:gd name="T11" fmla="*/ 2147483647 h 124"/>
              <a:gd name="T12" fmla="*/ 2147483647 w 262"/>
              <a:gd name="T13" fmla="*/ 2147483647 h 124"/>
              <a:gd name="T14" fmla="*/ 2147483647 w 262"/>
              <a:gd name="T15" fmla="*/ 2147483647 h 124"/>
              <a:gd name="T16" fmla="*/ 2147483647 w 262"/>
              <a:gd name="T17" fmla="*/ 2147483647 h 124"/>
              <a:gd name="T18" fmla="*/ 2147483647 w 262"/>
              <a:gd name="T19" fmla="*/ 2147483647 h 124"/>
              <a:gd name="T20" fmla="*/ 2147483647 w 262"/>
              <a:gd name="T21" fmla="*/ 2147483647 h 124"/>
              <a:gd name="T22" fmla="*/ 2147483647 w 262"/>
              <a:gd name="T23" fmla="*/ 2147483647 h 124"/>
              <a:gd name="T24" fmla="*/ 2147483647 w 262"/>
              <a:gd name="T25" fmla="*/ 2147483647 h 124"/>
              <a:gd name="T26" fmla="*/ 2147483647 w 262"/>
              <a:gd name="T27" fmla="*/ 0 h 124"/>
              <a:gd name="T28" fmla="*/ 0 w 262"/>
              <a:gd name="T29" fmla="*/ 2147483647 h 1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62"/>
              <a:gd name="T46" fmla="*/ 0 h 124"/>
              <a:gd name="T47" fmla="*/ 262 w 262"/>
              <a:gd name="T48" fmla="*/ 124 h 12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62" h="124">
                <a:moveTo>
                  <a:pt x="262" y="124"/>
                </a:moveTo>
                <a:lnTo>
                  <a:pt x="262" y="124"/>
                </a:lnTo>
                <a:lnTo>
                  <a:pt x="248" y="104"/>
                </a:lnTo>
                <a:lnTo>
                  <a:pt x="232" y="86"/>
                </a:lnTo>
                <a:lnTo>
                  <a:pt x="214" y="70"/>
                </a:lnTo>
                <a:lnTo>
                  <a:pt x="198" y="56"/>
                </a:lnTo>
                <a:lnTo>
                  <a:pt x="180" y="44"/>
                </a:lnTo>
                <a:lnTo>
                  <a:pt x="162" y="34"/>
                </a:lnTo>
                <a:lnTo>
                  <a:pt x="144" y="26"/>
                </a:lnTo>
                <a:lnTo>
                  <a:pt x="126" y="18"/>
                </a:lnTo>
                <a:lnTo>
                  <a:pt x="108" y="12"/>
                </a:lnTo>
                <a:lnTo>
                  <a:pt x="90" y="8"/>
                </a:lnTo>
                <a:lnTo>
                  <a:pt x="56" y="2"/>
                </a:lnTo>
                <a:lnTo>
                  <a:pt x="26" y="0"/>
                </a:lnTo>
                <a:lnTo>
                  <a:pt x="0" y="2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3" name="Freeform 99"/>
          <p:cNvSpPr>
            <a:spLocks/>
          </p:cNvSpPr>
          <p:nvPr/>
        </p:nvSpPr>
        <p:spPr bwMode="auto">
          <a:xfrm>
            <a:off x="7362825" y="4764088"/>
            <a:ext cx="98425" cy="57150"/>
          </a:xfrm>
          <a:custGeom>
            <a:avLst/>
            <a:gdLst>
              <a:gd name="T0" fmla="*/ 2147483647 w 62"/>
              <a:gd name="T1" fmla="*/ 2147483647 h 36"/>
              <a:gd name="T2" fmla="*/ 2147483647 w 62"/>
              <a:gd name="T3" fmla="*/ 0 h 36"/>
              <a:gd name="T4" fmla="*/ 2147483647 w 62"/>
              <a:gd name="T5" fmla="*/ 0 h 36"/>
              <a:gd name="T6" fmla="*/ 2147483647 w 62"/>
              <a:gd name="T7" fmla="*/ 2147483647 h 36"/>
              <a:gd name="T8" fmla="*/ 2147483647 w 62"/>
              <a:gd name="T9" fmla="*/ 2147483647 h 36"/>
              <a:gd name="T10" fmla="*/ 0 w 62"/>
              <a:gd name="T11" fmla="*/ 2147483647 h 36"/>
              <a:gd name="T12" fmla="*/ 0 w 62"/>
              <a:gd name="T13" fmla="*/ 2147483647 h 36"/>
              <a:gd name="T14" fmla="*/ 2147483647 w 62"/>
              <a:gd name="T15" fmla="*/ 2147483647 h 36"/>
              <a:gd name="T16" fmla="*/ 2147483647 w 62"/>
              <a:gd name="T17" fmla="*/ 2147483647 h 36"/>
              <a:gd name="T18" fmla="*/ 2147483647 w 62"/>
              <a:gd name="T19" fmla="*/ 2147483647 h 36"/>
              <a:gd name="T20" fmla="*/ 2147483647 w 62"/>
              <a:gd name="T21" fmla="*/ 2147483647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6"/>
              <a:gd name="T35" fmla="*/ 62 w 62"/>
              <a:gd name="T36" fmla="*/ 36 h 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6">
                <a:moveTo>
                  <a:pt x="50" y="20"/>
                </a:moveTo>
                <a:lnTo>
                  <a:pt x="58" y="0"/>
                </a:lnTo>
                <a:lnTo>
                  <a:pt x="30" y="16"/>
                </a:lnTo>
                <a:lnTo>
                  <a:pt x="0" y="26"/>
                </a:lnTo>
                <a:lnTo>
                  <a:pt x="32" y="28"/>
                </a:lnTo>
                <a:lnTo>
                  <a:pt x="62" y="36"/>
                </a:lnTo>
                <a:lnTo>
                  <a:pt x="50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4" name="Freeform 100"/>
          <p:cNvSpPr>
            <a:spLocks/>
          </p:cNvSpPr>
          <p:nvPr/>
        </p:nvSpPr>
        <p:spPr bwMode="auto">
          <a:xfrm>
            <a:off x="6556375" y="4589463"/>
            <a:ext cx="142875" cy="212725"/>
          </a:xfrm>
          <a:custGeom>
            <a:avLst/>
            <a:gdLst>
              <a:gd name="T0" fmla="*/ 0 w 90"/>
              <a:gd name="T1" fmla="*/ 0 h 134"/>
              <a:gd name="T2" fmla="*/ 0 w 90"/>
              <a:gd name="T3" fmla="*/ 0 h 134"/>
              <a:gd name="T4" fmla="*/ 0 w 90"/>
              <a:gd name="T5" fmla="*/ 2147483647 h 134"/>
              <a:gd name="T6" fmla="*/ 2147483647 w 90"/>
              <a:gd name="T7" fmla="*/ 2147483647 h 134"/>
              <a:gd name="T8" fmla="*/ 2147483647 w 90"/>
              <a:gd name="T9" fmla="*/ 2147483647 h 134"/>
              <a:gd name="T10" fmla="*/ 2147483647 w 90"/>
              <a:gd name="T11" fmla="*/ 2147483647 h 134"/>
              <a:gd name="T12" fmla="*/ 2147483647 w 90"/>
              <a:gd name="T13" fmla="*/ 2147483647 h 134"/>
              <a:gd name="T14" fmla="*/ 2147483647 w 90"/>
              <a:gd name="T15" fmla="*/ 2147483647 h 134"/>
              <a:gd name="T16" fmla="*/ 2147483647 w 90"/>
              <a:gd name="T17" fmla="*/ 2147483647 h 134"/>
              <a:gd name="T18" fmla="*/ 2147483647 w 90"/>
              <a:gd name="T19" fmla="*/ 2147483647 h 1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0"/>
              <a:gd name="T31" fmla="*/ 0 h 134"/>
              <a:gd name="T32" fmla="*/ 90 w 90"/>
              <a:gd name="T33" fmla="*/ 134 h 13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0" h="134">
                <a:moveTo>
                  <a:pt x="0" y="0"/>
                </a:moveTo>
                <a:lnTo>
                  <a:pt x="0" y="0"/>
                </a:lnTo>
                <a:lnTo>
                  <a:pt x="0" y="26"/>
                </a:lnTo>
                <a:lnTo>
                  <a:pt x="4" y="48"/>
                </a:lnTo>
                <a:lnTo>
                  <a:pt x="12" y="68"/>
                </a:lnTo>
                <a:lnTo>
                  <a:pt x="22" y="86"/>
                </a:lnTo>
                <a:lnTo>
                  <a:pt x="36" y="102"/>
                </a:lnTo>
                <a:lnTo>
                  <a:pt x="50" y="114"/>
                </a:lnTo>
                <a:lnTo>
                  <a:pt x="70" y="124"/>
                </a:lnTo>
                <a:lnTo>
                  <a:pt x="90" y="13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5" name="Freeform 101"/>
          <p:cNvSpPr>
            <a:spLocks/>
          </p:cNvSpPr>
          <p:nvPr/>
        </p:nvSpPr>
        <p:spPr bwMode="auto">
          <a:xfrm>
            <a:off x="6667500" y="4764088"/>
            <a:ext cx="101600" cy="57150"/>
          </a:xfrm>
          <a:custGeom>
            <a:avLst/>
            <a:gdLst>
              <a:gd name="T0" fmla="*/ 2147483647 w 64"/>
              <a:gd name="T1" fmla="*/ 2147483647 h 36"/>
              <a:gd name="T2" fmla="*/ 2147483647 w 64"/>
              <a:gd name="T3" fmla="*/ 2147483647 h 36"/>
              <a:gd name="T4" fmla="*/ 2147483647 w 64"/>
              <a:gd name="T5" fmla="*/ 0 h 36"/>
              <a:gd name="T6" fmla="*/ 2147483647 w 64"/>
              <a:gd name="T7" fmla="*/ 2147483647 h 36"/>
              <a:gd name="T8" fmla="*/ 2147483647 w 64"/>
              <a:gd name="T9" fmla="*/ 2147483647 h 36"/>
              <a:gd name="T10" fmla="*/ 2147483647 w 64"/>
              <a:gd name="T11" fmla="*/ 2147483647 h 36"/>
              <a:gd name="T12" fmla="*/ 2147483647 w 64"/>
              <a:gd name="T13" fmla="*/ 2147483647 h 36"/>
              <a:gd name="T14" fmla="*/ 2147483647 w 64"/>
              <a:gd name="T15" fmla="*/ 2147483647 h 36"/>
              <a:gd name="T16" fmla="*/ 0 w 64"/>
              <a:gd name="T17" fmla="*/ 2147483647 h 36"/>
              <a:gd name="T18" fmla="*/ 0 w 64"/>
              <a:gd name="T19" fmla="*/ 2147483647 h 36"/>
              <a:gd name="T20" fmla="*/ 2147483647 w 64"/>
              <a:gd name="T21" fmla="*/ 2147483647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"/>
              <a:gd name="T34" fmla="*/ 0 h 36"/>
              <a:gd name="T35" fmla="*/ 64 w 64"/>
              <a:gd name="T36" fmla="*/ 36 h 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" h="36">
                <a:moveTo>
                  <a:pt x="16" y="22"/>
                </a:moveTo>
                <a:lnTo>
                  <a:pt x="10" y="2"/>
                </a:lnTo>
                <a:lnTo>
                  <a:pt x="12" y="0"/>
                </a:lnTo>
                <a:lnTo>
                  <a:pt x="36" y="22"/>
                </a:lnTo>
                <a:lnTo>
                  <a:pt x="64" y="36"/>
                </a:lnTo>
                <a:lnTo>
                  <a:pt x="32" y="34"/>
                </a:lnTo>
                <a:lnTo>
                  <a:pt x="0" y="36"/>
                </a:lnTo>
                <a:lnTo>
                  <a:pt x="16" y="22"/>
                </a:lnTo>
                <a:close/>
              </a:path>
            </a:pathLst>
          </a:cu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6" name="Freeform 102"/>
          <p:cNvSpPr>
            <a:spLocks/>
          </p:cNvSpPr>
          <p:nvPr/>
        </p:nvSpPr>
        <p:spPr bwMode="auto">
          <a:xfrm>
            <a:off x="8705850" y="4125913"/>
            <a:ext cx="82550" cy="454025"/>
          </a:xfrm>
          <a:custGeom>
            <a:avLst/>
            <a:gdLst>
              <a:gd name="T0" fmla="*/ 0 w 52"/>
              <a:gd name="T1" fmla="*/ 0 h 286"/>
              <a:gd name="T2" fmla="*/ 0 w 52"/>
              <a:gd name="T3" fmla="*/ 0 h 286"/>
              <a:gd name="T4" fmla="*/ 2147483647 w 52"/>
              <a:gd name="T5" fmla="*/ 2147483647 h 286"/>
              <a:gd name="T6" fmla="*/ 2147483647 w 52"/>
              <a:gd name="T7" fmla="*/ 2147483647 h 286"/>
              <a:gd name="T8" fmla="*/ 2147483647 w 52"/>
              <a:gd name="T9" fmla="*/ 2147483647 h 286"/>
              <a:gd name="T10" fmla="*/ 2147483647 w 52"/>
              <a:gd name="T11" fmla="*/ 2147483647 h 286"/>
              <a:gd name="T12" fmla="*/ 2147483647 w 52"/>
              <a:gd name="T13" fmla="*/ 2147483647 h 286"/>
              <a:gd name="T14" fmla="*/ 2147483647 w 52"/>
              <a:gd name="T15" fmla="*/ 2147483647 h 286"/>
              <a:gd name="T16" fmla="*/ 2147483647 w 52"/>
              <a:gd name="T17" fmla="*/ 2147483647 h 286"/>
              <a:gd name="T18" fmla="*/ 2147483647 w 52"/>
              <a:gd name="T19" fmla="*/ 2147483647 h 286"/>
              <a:gd name="T20" fmla="*/ 2147483647 w 52"/>
              <a:gd name="T21" fmla="*/ 2147483647 h 286"/>
              <a:gd name="T22" fmla="*/ 2147483647 w 52"/>
              <a:gd name="T23" fmla="*/ 2147483647 h 286"/>
              <a:gd name="T24" fmla="*/ 2147483647 w 52"/>
              <a:gd name="T25" fmla="*/ 2147483647 h 286"/>
              <a:gd name="T26" fmla="*/ 2147483647 w 52"/>
              <a:gd name="T27" fmla="*/ 2147483647 h 286"/>
              <a:gd name="T28" fmla="*/ 2147483647 w 52"/>
              <a:gd name="T29" fmla="*/ 2147483647 h 28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2"/>
              <a:gd name="T46" fmla="*/ 0 h 286"/>
              <a:gd name="T47" fmla="*/ 52 w 52"/>
              <a:gd name="T48" fmla="*/ 286 h 28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2" h="286">
                <a:moveTo>
                  <a:pt x="0" y="0"/>
                </a:moveTo>
                <a:lnTo>
                  <a:pt x="0" y="0"/>
                </a:lnTo>
                <a:lnTo>
                  <a:pt x="12" y="20"/>
                </a:lnTo>
                <a:lnTo>
                  <a:pt x="24" y="42"/>
                </a:lnTo>
                <a:lnTo>
                  <a:pt x="34" y="62"/>
                </a:lnTo>
                <a:lnTo>
                  <a:pt x="40" y="84"/>
                </a:lnTo>
                <a:lnTo>
                  <a:pt x="46" y="104"/>
                </a:lnTo>
                <a:lnTo>
                  <a:pt x="50" y="124"/>
                </a:lnTo>
                <a:lnTo>
                  <a:pt x="52" y="144"/>
                </a:lnTo>
                <a:lnTo>
                  <a:pt x="52" y="164"/>
                </a:lnTo>
                <a:lnTo>
                  <a:pt x="52" y="182"/>
                </a:lnTo>
                <a:lnTo>
                  <a:pt x="50" y="200"/>
                </a:lnTo>
                <a:lnTo>
                  <a:pt x="44" y="234"/>
                </a:lnTo>
                <a:lnTo>
                  <a:pt x="34" y="262"/>
                </a:lnTo>
                <a:lnTo>
                  <a:pt x="24" y="286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7" name="Freeform 103"/>
          <p:cNvSpPr>
            <a:spLocks/>
          </p:cNvSpPr>
          <p:nvPr/>
        </p:nvSpPr>
        <p:spPr bwMode="auto">
          <a:xfrm>
            <a:off x="2101850" y="1900238"/>
            <a:ext cx="123825" cy="200025"/>
          </a:xfrm>
          <a:custGeom>
            <a:avLst/>
            <a:gdLst>
              <a:gd name="T0" fmla="*/ 0 w 78"/>
              <a:gd name="T1" fmla="*/ 0 h 126"/>
              <a:gd name="T2" fmla="*/ 0 w 78"/>
              <a:gd name="T3" fmla="*/ 0 h 126"/>
              <a:gd name="T4" fmla="*/ 2147483647 w 78"/>
              <a:gd name="T5" fmla="*/ 2147483647 h 126"/>
              <a:gd name="T6" fmla="*/ 2147483647 w 78"/>
              <a:gd name="T7" fmla="*/ 2147483647 h 126"/>
              <a:gd name="T8" fmla="*/ 2147483647 w 78"/>
              <a:gd name="T9" fmla="*/ 2147483647 h 126"/>
              <a:gd name="T10" fmla="*/ 2147483647 w 78"/>
              <a:gd name="T11" fmla="*/ 2147483647 h 126"/>
              <a:gd name="T12" fmla="*/ 2147483647 w 78"/>
              <a:gd name="T13" fmla="*/ 2147483647 h 126"/>
              <a:gd name="T14" fmla="*/ 2147483647 w 78"/>
              <a:gd name="T15" fmla="*/ 2147483647 h 126"/>
              <a:gd name="T16" fmla="*/ 2147483647 w 78"/>
              <a:gd name="T17" fmla="*/ 2147483647 h 126"/>
              <a:gd name="T18" fmla="*/ 2147483647 w 78"/>
              <a:gd name="T19" fmla="*/ 2147483647 h 1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8"/>
              <a:gd name="T31" fmla="*/ 0 h 126"/>
              <a:gd name="T32" fmla="*/ 78 w 78"/>
              <a:gd name="T33" fmla="*/ 126 h 1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8" h="126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30" y="20"/>
                </a:lnTo>
                <a:lnTo>
                  <a:pt x="44" y="32"/>
                </a:lnTo>
                <a:lnTo>
                  <a:pt x="54" y="48"/>
                </a:lnTo>
                <a:lnTo>
                  <a:pt x="64" y="64"/>
                </a:lnTo>
                <a:lnTo>
                  <a:pt x="70" y="82"/>
                </a:lnTo>
                <a:lnTo>
                  <a:pt x="76" y="104"/>
                </a:lnTo>
                <a:lnTo>
                  <a:pt x="78" y="126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8" name="Freeform 104"/>
          <p:cNvSpPr>
            <a:spLocks/>
          </p:cNvSpPr>
          <p:nvPr/>
        </p:nvSpPr>
        <p:spPr bwMode="auto">
          <a:xfrm>
            <a:off x="2197100" y="2071688"/>
            <a:ext cx="57150" cy="98425"/>
          </a:xfrm>
          <a:custGeom>
            <a:avLst/>
            <a:gdLst>
              <a:gd name="T0" fmla="*/ 2147483647 w 36"/>
              <a:gd name="T1" fmla="*/ 2147483647 h 62"/>
              <a:gd name="T2" fmla="*/ 2147483647 w 36"/>
              <a:gd name="T3" fmla="*/ 0 h 62"/>
              <a:gd name="T4" fmla="*/ 2147483647 w 36"/>
              <a:gd name="T5" fmla="*/ 0 h 62"/>
              <a:gd name="T6" fmla="*/ 2147483647 w 36"/>
              <a:gd name="T7" fmla="*/ 2147483647 h 62"/>
              <a:gd name="T8" fmla="*/ 2147483647 w 36"/>
              <a:gd name="T9" fmla="*/ 2147483647 h 62"/>
              <a:gd name="T10" fmla="*/ 2147483647 w 36"/>
              <a:gd name="T11" fmla="*/ 2147483647 h 62"/>
              <a:gd name="T12" fmla="*/ 2147483647 w 36"/>
              <a:gd name="T13" fmla="*/ 2147483647 h 62"/>
              <a:gd name="T14" fmla="*/ 2147483647 w 36"/>
              <a:gd name="T15" fmla="*/ 2147483647 h 62"/>
              <a:gd name="T16" fmla="*/ 0 w 36"/>
              <a:gd name="T17" fmla="*/ 2147483647 h 62"/>
              <a:gd name="T18" fmla="*/ 0 w 36"/>
              <a:gd name="T19" fmla="*/ 2147483647 h 62"/>
              <a:gd name="T20" fmla="*/ 2147483647 w 36"/>
              <a:gd name="T21" fmla="*/ 2147483647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"/>
              <a:gd name="T34" fmla="*/ 0 h 62"/>
              <a:gd name="T35" fmla="*/ 36 w 36"/>
              <a:gd name="T36" fmla="*/ 62 h 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" h="62">
                <a:moveTo>
                  <a:pt x="18" y="12"/>
                </a:moveTo>
                <a:lnTo>
                  <a:pt x="36" y="0"/>
                </a:lnTo>
                <a:lnTo>
                  <a:pt x="28" y="32"/>
                </a:lnTo>
                <a:lnTo>
                  <a:pt x="24" y="62"/>
                </a:lnTo>
                <a:lnTo>
                  <a:pt x="14" y="32"/>
                </a:lnTo>
                <a:lnTo>
                  <a:pt x="0" y="4"/>
                </a:lnTo>
                <a:lnTo>
                  <a:pt x="18" y="12"/>
                </a:lnTo>
                <a:close/>
              </a:path>
            </a:pathLst>
          </a:cu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9" name="Freeform 105"/>
          <p:cNvSpPr>
            <a:spLocks/>
          </p:cNvSpPr>
          <p:nvPr/>
        </p:nvSpPr>
        <p:spPr bwMode="auto">
          <a:xfrm>
            <a:off x="793750" y="1871663"/>
            <a:ext cx="127000" cy="200025"/>
          </a:xfrm>
          <a:custGeom>
            <a:avLst/>
            <a:gdLst>
              <a:gd name="T0" fmla="*/ 0 w 80"/>
              <a:gd name="T1" fmla="*/ 0 h 126"/>
              <a:gd name="T2" fmla="*/ 0 w 80"/>
              <a:gd name="T3" fmla="*/ 0 h 126"/>
              <a:gd name="T4" fmla="*/ 2147483647 w 80"/>
              <a:gd name="T5" fmla="*/ 2147483647 h 126"/>
              <a:gd name="T6" fmla="*/ 2147483647 w 80"/>
              <a:gd name="T7" fmla="*/ 2147483647 h 126"/>
              <a:gd name="T8" fmla="*/ 2147483647 w 80"/>
              <a:gd name="T9" fmla="*/ 2147483647 h 126"/>
              <a:gd name="T10" fmla="*/ 2147483647 w 80"/>
              <a:gd name="T11" fmla="*/ 2147483647 h 126"/>
              <a:gd name="T12" fmla="*/ 2147483647 w 80"/>
              <a:gd name="T13" fmla="*/ 2147483647 h 126"/>
              <a:gd name="T14" fmla="*/ 2147483647 w 80"/>
              <a:gd name="T15" fmla="*/ 2147483647 h 126"/>
              <a:gd name="T16" fmla="*/ 2147483647 w 80"/>
              <a:gd name="T17" fmla="*/ 2147483647 h 126"/>
              <a:gd name="T18" fmla="*/ 2147483647 w 80"/>
              <a:gd name="T19" fmla="*/ 2147483647 h 1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0"/>
              <a:gd name="T31" fmla="*/ 0 h 126"/>
              <a:gd name="T32" fmla="*/ 80 w 80"/>
              <a:gd name="T33" fmla="*/ 126 h 1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0" h="126">
                <a:moveTo>
                  <a:pt x="0" y="0"/>
                </a:moveTo>
                <a:lnTo>
                  <a:pt x="0" y="0"/>
                </a:lnTo>
                <a:lnTo>
                  <a:pt x="18" y="10"/>
                </a:lnTo>
                <a:lnTo>
                  <a:pt x="32" y="20"/>
                </a:lnTo>
                <a:lnTo>
                  <a:pt x="44" y="34"/>
                </a:lnTo>
                <a:lnTo>
                  <a:pt x="56" y="48"/>
                </a:lnTo>
                <a:lnTo>
                  <a:pt x="64" y="64"/>
                </a:lnTo>
                <a:lnTo>
                  <a:pt x="72" y="84"/>
                </a:lnTo>
                <a:lnTo>
                  <a:pt x="76" y="104"/>
                </a:lnTo>
                <a:lnTo>
                  <a:pt x="80" y="126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53" descr="rav32223_09_07_unlabe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0650" y="423863"/>
            <a:ext cx="3800475" cy="626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9.7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24000" y="204788"/>
            <a:ext cx="60960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21509" name="Picture 120" descr="rav32223_09_0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100" y="600075"/>
            <a:ext cx="2619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21" descr="rav32223_09_07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1300" y="847725"/>
            <a:ext cx="2619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22" descr="rav32223_09_07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0225" y="958850"/>
            <a:ext cx="4603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23" descr="rav32223_09_07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59250" y="1057275"/>
            <a:ext cx="44608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24" descr="rav32223_09_07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0100" y="1009650"/>
            <a:ext cx="406400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25" descr="rav32223_09_07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0638" y="2600325"/>
            <a:ext cx="306387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28" descr="rav32223_09_07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27500" y="2968625"/>
            <a:ext cx="173038" cy="17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29" descr="rav32223_09_07j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70200" y="5297488"/>
            <a:ext cx="1608138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30" descr="rav32223_09_07k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11775" y="6010275"/>
            <a:ext cx="4794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3" descr="rav32223_09_07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98925" y="2733675"/>
            <a:ext cx="173038" cy="17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44" descr="rav32223_09_07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62525" y="2705100"/>
            <a:ext cx="173038" cy="17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45" descr="rav32223_09_07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81575" y="2936875"/>
            <a:ext cx="173038" cy="17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146" descr="rav32223_09_07i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18075" y="3360738"/>
            <a:ext cx="169863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149" descr="rav32223_09_07g_new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65675" y="3368675"/>
            <a:ext cx="44291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151" descr="rav32223_09_07h_new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94300" y="4635500"/>
            <a:ext cx="10191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4" name="Rectangle 156"/>
          <p:cNvSpPr>
            <a:spLocks noChangeArrowheads="1"/>
          </p:cNvSpPr>
          <p:nvPr/>
        </p:nvSpPr>
        <p:spPr bwMode="auto">
          <a:xfrm>
            <a:off x="4106863" y="5770563"/>
            <a:ext cx="520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Glycogen</a:t>
            </a:r>
            <a:endParaRPr lang="en-US">
              <a:latin typeface="Arial" charset="0"/>
            </a:endParaRPr>
          </a:p>
        </p:txBody>
      </p:sp>
      <p:sp>
        <p:nvSpPr>
          <p:cNvPr id="21525" name="Rectangle 157"/>
          <p:cNvSpPr>
            <a:spLocks noChangeArrowheads="1"/>
          </p:cNvSpPr>
          <p:nvPr/>
        </p:nvSpPr>
        <p:spPr bwMode="auto">
          <a:xfrm>
            <a:off x="5219700" y="4794250"/>
            <a:ext cx="9366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Arial" charset="0"/>
              </a:rPr>
              <a:t>Glycogen synthase</a:t>
            </a:r>
          </a:p>
        </p:txBody>
      </p:sp>
      <p:sp>
        <p:nvSpPr>
          <p:cNvPr id="21526" name="Rectangle 158"/>
          <p:cNvSpPr>
            <a:spLocks noChangeArrowheads="1"/>
          </p:cNvSpPr>
          <p:nvPr/>
        </p:nvSpPr>
        <p:spPr bwMode="auto">
          <a:xfrm>
            <a:off x="4689475" y="5989638"/>
            <a:ext cx="520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Glycogen</a:t>
            </a:r>
            <a:endParaRPr lang="en-US">
              <a:latin typeface="Arial" charset="0"/>
            </a:endParaRPr>
          </a:p>
        </p:txBody>
      </p:sp>
      <p:sp>
        <p:nvSpPr>
          <p:cNvPr id="21527" name="Rectangle 159"/>
          <p:cNvSpPr>
            <a:spLocks noChangeArrowheads="1"/>
          </p:cNvSpPr>
          <p:nvPr/>
        </p:nvSpPr>
        <p:spPr bwMode="auto">
          <a:xfrm>
            <a:off x="4703763" y="6173788"/>
            <a:ext cx="4953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synthase</a:t>
            </a:r>
            <a:endParaRPr lang="en-US">
              <a:latin typeface="Arial" charset="0"/>
            </a:endParaRPr>
          </a:p>
        </p:txBody>
      </p:sp>
      <p:sp>
        <p:nvSpPr>
          <p:cNvPr id="21528" name="Rectangle 160"/>
          <p:cNvSpPr>
            <a:spLocks noChangeArrowheads="1"/>
          </p:cNvSpPr>
          <p:nvPr/>
        </p:nvSpPr>
        <p:spPr bwMode="auto">
          <a:xfrm>
            <a:off x="3246438" y="1163638"/>
            <a:ext cx="8572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Insulin receptor</a:t>
            </a:r>
            <a:endParaRPr lang="en-US">
              <a:latin typeface="Arial" charset="0"/>
            </a:endParaRPr>
          </a:p>
        </p:txBody>
      </p:sp>
      <p:sp>
        <p:nvSpPr>
          <p:cNvPr id="21529" name="Rectangle 161"/>
          <p:cNvSpPr>
            <a:spLocks noChangeArrowheads="1"/>
          </p:cNvSpPr>
          <p:nvPr/>
        </p:nvSpPr>
        <p:spPr bwMode="auto">
          <a:xfrm>
            <a:off x="3246438" y="1398588"/>
            <a:ext cx="86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Disulfide bridge</a:t>
            </a:r>
            <a:endParaRPr lang="en-US">
              <a:latin typeface="Arial" charset="0"/>
            </a:endParaRPr>
          </a:p>
        </p:txBody>
      </p:sp>
      <p:sp>
        <p:nvSpPr>
          <p:cNvPr id="21530" name="Rectangle 162"/>
          <p:cNvSpPr>
            <a:spLocks noChangeArrowheads="1"/>
          </p:cNvSpPr>
          <p:nvPr/>
        </p:nvSpPr>
        <p:spPr bwMode="auto">
          <a:xfrm>
            <a:off x="5132388" y="779463"/>
            <a:ext cx="3683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Arial" charset="0"/>
              </a:rPr>
              <a:t>Insulin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31" name="Rectangle 166"/>
          <p:cNvSpPr>
            <a:spLocks noChangeArrowheads="1"/>
          </p:cNvSpPr>
          <p:nvPr/>
        </p:nvSpPr>
        <p:spPr bwMode="auto">
          <a:xfrm>
            <a:off x="5346700" y="6388100"/>
            <a:ext cx="450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Glucose</a:t>
            </a:r>
            <a:endParaRPr lang="en-US">
              <a:latin typeface="Arial" charset="0"/>
            </a:endParaRPr>
          </a:p>
        </p:txBody>
      </p:sp>
      <p:sp>
        <p:nvSpPr>
          <p:cNvPr id="21532" name="Rectangle 167"/>
          <p:cNvSpPr>
            <a:spLocks noChangeArrowheads="1"/>
          </p:cNvSpPr>
          <p:nvPr/>
        </p:nvSpPr>
        <p:spPr bwMode="auto">
          <a:xfrm>
            <a:off x="4735513" y="1231900"/>
            <a:ext cx="7143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ymbol" pitchFamily="18" charset="2"/>
              </a:rPr>
              <a:t>a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1533" name="Rectangle 168"/>
          <p:cNvSpPr>
            <a:spLocks noChangeArrowheads="1"/>
          </p:cNvSpPr>
          <p:nvPr/>
        </p:nvSpPr>
        <p:spPr bwMode="auto">
          <a:xfrm>
            <a:off x="4344988" y="1231900"/>
            <a:ext cx="7143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ymbol" pitchFamily="18" charset="2"/>
              </a:rPr>
              <a:t>a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1534" name="Rectangle 169"/>
          <p:cNvSpPr>
            <a:spLocks noChangeArrowheads="1"/>
          </p:cNvSpPr>
          <p:nvPr/>
        </p:nvSpPr>
        <p:spPr bwMode="auto">
          <a:xfrm>
            <a:off x="4776788" y="2417763"/>
            <a:ext cx="63500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ymbol" pitchFamily="18" charset="2"/>
              </a:rPr>
              <a:t>b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1535" name="Rectangle 170"/>
          <p:cNvSpPr>
            <a:spLocks noChangeArrowheads="1"/>
          </p:cNvSpPr>
          <p:nvPr/>
        </p:nvSpPr>
        <p:spPr bwMode="auto">
          <a:xfrm>
            <a:off x="4405313" y="2417763"/>
            <a:ext cx="63500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ymbol" pitchFamily="18" charset="2"/>
              </a:rPr>
              <a:t>b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1536" name="Rectangle 171"/>
          <p:cNvSpPr>
            <a:spLocks noChangeArrowheads="1"/>
          </p:cNvSpPr>
          <p:nvPr/>
        </p:nvSpPr>
        <p:spPr bwMode="auto">
          <a:xfrm>
            <a:off x="4156075" y="2749550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1537" name="Line 198"/>
          <p:cNvSpPr>
            <a:spLocks noChangeShapeType="1"/>
          </p:cNvSpPr>
          <p:nvPr/>
        </p:nvSpPr>
        <p:spPr bwMode="auto">
          <a:xfrm flipH="1" flipV="1">
            <a:off x="4430713" y="1419225"/>
            <a:ext cx="3175" cy="112713"/>
          </a:xfrm>
          <a:prstGeom prst="line">
            <a:avLst/>
          </a:prstGeom>
          <a:noFill/>
          <a:ln w="15875">
            <a:solidFill>
              <a:srgbClr val="C74A1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8" name="Line 199"/>
          <p:cNvSpPr>
            <a:spLocks noChangeShapeType="1"/>
          </p:cNvSpPr>
          <p:nvPr/>
        </p:nvSpPr>
        <p:spPr bwMode="auto">
          <a:xfrm flipH="1" flipV="1">
            <a:off x="4786313" y="1387475"/>
            <a:ext cx="3175" cy="122238"/>
          </a:xfrm>
          <a:prstGeom prst="line">
            <a:avLst/>
          </a:prstGeom>
          <a:noFill/>
          <a:ln w="15875">
            <a:solidFill>
              <a:srgbClr val="C74A1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9" name="Line 200"/>
          <p:cNvSpPr>
            <a:spLocks noChangeShapeType="1"/>
          </p:cNvSpPr>
          <p:nvPr/>
        </p:nvSpPr>
        <p:spPr bwMode="auto">
          <a:xfrm flipH="1">
            <a:off x="4173538" y="1476375"/>
            <a:ext cx="2603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0" name="Line 201"/>
          <p:cNvSpPr>
            <a:spLocks noChangeShapeType="1"/>
          </p:cNvSpPr>
          <p:nvPr/>
        </p:nvSpPr>
        <p:spPr bwMode="auto">
          <a:xfrm>
            <a:off x="4133850" y="1236663"/>
            <a:ext cx="1397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1" name="Line 202"/>
          <p:cNvSpPr>
            <a:spLocks noChangeShapeType="1"/>
          </p:cNvSpPr>
          <p:nvPr/>
        </p:nvSpPr>
        <p:spPr bwMode="auto">
          <a:xfrm>
            <a:off x="5389563" y="2827338"/>
            <a:ext cx="13811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2" name="Line 203"/>
          <p:cNvSpPr>
            <a:spLocks noChangeShapeType="1"/>
          </p:cNvSpPr>
          <p:nvPr/>
        </p:nvSpPr>
        <p:spPr bwMode="auto">
          <a:xfrm>
            <a:off x="4276725" y="2822575"/>
            <a:ext cx="1111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3" name="Line 204"/>
          <p:cNvSpPr>
            <a:spLocks noChangeShapeType="1"/>
          </p:cNvSpPr>
          <p:nvPr/>
        </p:nvSpPr>
        <p:spPr bwMode="auto">
          <a:xfrm>
            <a:off x="4303713" y="3054350"/>
            <a:ext cx="84137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4" name="Line 205"/>
          <p:cNvSpPr>
            <a:spLocks noChangeShapeType="1"/>
          </p:cNvSpPr>
          <p:nvPr/>
        </p:nvSpPr>
        <p:spPr bwMode="auto">
          <a:xfrm>
            <a:off x="4852988" y="3030538"/>
            <a:ext cx="13811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5" name="Line 206"/>
          <p:cNvSpPr>
            <a:spLocks noChangeShapeType="1"/>
          </p:cNvSpPr>
          <p:nvPr/>
        </p:nvSpPr>
        <p:spPr bwMode="auto">
          <a:xfrm>
            <a:off x="4846638" y="2792413"/>
            <a:ext cx="1270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6" name="Line 207"/>
          <p:cNvSpPr>
            <a:spLocks noChangeShapeType="1"/>
          </p:cNvSpPr>
          <p:nvPr/>
        </p:nvSpPr>
        <p:spPr bwMode="auto">
          <a:xfrm flipV="1">
            <a:off x="5067300" y="3228975"/>
            <a:ext cx="117475" cy="1603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7" name="Rectangle 208"/>
          <p:cNvSpPr>
            <a:spLocks noChangeArrowheads="1"/>
          </p:cNvSpPr>
          <p:nvPr/>
        </p:nvSpPr>
        <p:spPr bwMode="auto">
          <a:xfrm>
            <a:off x="5024438" y="2722563"/>
            <a:ext cx="84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1548" name="Rectangle 209"/>
          <p:cNvSpPr>
            <a:spLocks noChangeArrowheads="1"/>
          </p:cNvSpPr>
          <p:nvPr/>
        </p:nvSpPr>
        <p:spPr bwMode="auto">
          <a:xfrm>
            <a:off x="5038725" y="2955925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1549" name="Rectangle 210"/>
          <p:cNvSpPr>
            <a:spLocks noChangeArrowheads="1"/>
          </p:cNvSpPr>
          <p:nvPr/>
        </p:nvSpPr>
        <p:spPr bwMode="auto">
          <a:xfrm>
            <a:off x="4189413" y="2982913"/>
            <a:ext cx="84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1550" name="Rectangle 211"/>
          <p:cNvSpPr>
            <a:spLocks noChangeArrowheads="1"/>
          </p:cNvSpPr>
          <p:nvPr/>
        </p:nvSpPr>
        <p:spPr bwMode="auto">
          <a:xfrm>
            <a:off x="4976813" y="3375025"/>
            <a:ext cx="84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1551" name="Text Box 212"/>
          <p:cNvSpPr txBox="1">
            <a:spLocks noChangeArrowheads="1"/>
          </p:cNvSpPr>
          <p:nvPr/>
        </p:nvSpPr>
        <p:spPr bwMode="auto">
          <a:xfrm>
            <a:off x="4906963" y="1285875"/>
            <a:ext cx="14446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marL="120650"/>
            <a:r>
              <a:rPr lang="en-US" sz="800">
                <a:latin typeface="Arial" charset="0"/>
              </a:rPr>
              <a:t>1. Insulin binds to the</a:t>
            </a:r>
          </a:p>
          <a:p>
            <a:pPr marL="120650"/>
            <a:r>
              <a:rPr lang="en-US" sz="800">
                <a:latin typeface="Arial" charset="0"/>
              </a:rPr>
              <a:t>    extracellular domain of</a:t>
            </a:r>
          </a:p>
          <a:p>
            <a:pPr marL="120650"/>
            <a:r>
              <a:rPr lang="en-US" sz="800">
                <a:latin typeface="Arial" charset="0"/>
              </a:rPr>
              <a:t>    the </a:t>
            </a:r>
            <a:r>
              <a:rPr lang="en-US" sz="800">
                <a:latin typeface="Symbol" pitchFamily="18" charset="2"/>
              </a:rPr>
              <a:t>a</a:t>
            </a:r>
            <a:r>
              <a:rPr lang="en-US" sz="800">
                <a:latin typeface="Arial" charset="0"/>
              </a:rPr>
              <a:t>-subunit of the</a:t>
            </a:r>
          </a:p>
          <a:p>
            <a:pPr marL="120650"/>
            <a:r>
              <a:rPr lang="en-US" sz="800">
                <a:latin typeface="Arial" charset="0"/>
              </a:rPr>
              <a:t>    insulin receptor.</a:t>
            </a:r>
          </a:p>
        </p:txBody>
      </p:sp>
      <p:sp>
        <p:nvSpPr>
          <p:cNvPr id="21552" name="Text Box 213"/>
          <p:cNvSpPr txBox="1">
            <a:spLocks noChangeArrowheads="1"/>
          </p:cNvSpPr>
          <p:nvPr/>
        </p:nvSpPr>
        <p:spPr bwMode="auto">
          <a:xfrm>
            <a:off x="2876550" y="3344863"/>
            <a:ext cx="16637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800">
                <a:latin typeface="Arial" charset="0"/>
              </a:rPr>
              <a:t>2. The </a:t>
            </a:r>
            <a:r>
              <a:rPr lang="en-US" sz="800">
                <a:latin typeface="Symbol" pitchFamily="18" charset="2"/>
              </a:rPr>
              <a:t>b</a:t>
            </a:r>
            <a:r>
              <a:rPr lang="en-US" sz="800">
                <a:latin typeface="Arial" charset="0"/>
              </a:rPr>
              <a:t>-subunit of one</a:t>
            </a:r>
          </a:p>
          <a:p>
            <a:r>
              <a:rPr lang="en-US" sz="800">
                <a:latin typeface="Arial" charset="0"/>
              </a:rPr>
              <a:t>     insulin receptor</a:t>
            </a:r>
          </a:p>
          <a:p>
            <a:r>
              <a:rPr lang="en-US" sz="800">
                <a:latin typeface="Arial" charset="0"/>
              </a:rPr>
              <a:t>     phosphorylates the other,</a:t>
            </a:r>
          </a:p>
          <a:p>
            <a:r>
              <a:rPr lang="en-US" sz="800">
                <a:latin typeface="Arial" charset="0"/>
              </a:rPr>
              <a:t>     allowing the insulin response</a:t>
            </a:r>
          </a:p>
          <a:p>
            <a:r>
              <a:rPr lang="en-US" sz="800">
                <a:latin typeface="Arial" charset="0"/>
              </a:rPr>
              <a:t>     proteins to be activated.</a:t>
            </a:r>
          </a:p>
        </p:txBody>
      </p:sp>
      <p:sp>
        <p:nvSpPr>
          <p:cNvPr id="21553" name="Text Box 214"/>
          <p:cNvSpPr txBox="1">
            <a:spLocks noChangeArrowheads="1"/>
          </p:cNvSpPr>
          <p:nvPr/>
        </p:nvSpPr>
        <p:spPr bwMode="auto">
          <a:xfrm>
            <a:off x="4789488" y="4022725"/>
            <a:ext cx="1500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800">
                <a:latin typeface="Arial" charset="0"/>
              </a:rPr>
              <a:t>3. Phosphorylated insulin</a:t>
            </a:r>
          </a:p>
          <a:p>
            <a:r>
              <a:rPr lang="en-US" sz="800">
                <a:latin typeface="Arial" charset="0"/>
              </a:rPr>
              <a:t>    response proteins activate</a:t>
            </a:r>
          </a:p>
          <a:p>
            <a:r>
              <a:rPr lang="en-US" sz="800">
                <a:latin typeface="Arial" charset="0"/>
              </a:rPr>
              <a:t>    glycogen synthase.</a:t>
            </a:r>
          </a:p>
        </p:txBody>
      </p:sp>
      <p:sp>
        <p:nvSpPr>
          <p:cNvPr id="21554" name="Text Box 215"/>
          <p:cNvSpPr txBox="1">
            <a:spLocks noChangeArrowheads="1"/>
          </p:cNvSpPr>
          <p:nvPr/>
        </p:nvSpPr>
        <p:spPr bwMode="auto">
          <a:xfrm>
            <a:off x="4344988" y="521493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800">
                <a:latin typeface="Arial" charset="0"/>
              </a:rPr>
              <a:t>4. Glycogen synthase</a:t>
            </a:r>
          </a:p>
          <a:p>
            <a:r>
              <a:rPr lang="en-US" sz="800">
                <a:latin typeface="Arial" charset="0"/>
              </a:rPr>
              <a:t>     converts glucose</a:t>
            </a:r>
          </a:p>
          <a:p>
            <a:r>
              <a:rPr lang="en-US" sz="800">
                <a:latin typeface="Arial" charset="0"/>
              </a:rPr>
              <a:t>     into glycogen.</a:t>
            </a:r>
          </a:p>
        </p:txBody>
      </p:sp>
      <p:sp>
        <p:nvSpPr>
          <p:cNvPr id="21555" name="Text Box 216"/>
          <p:cNvSpPr txBox="1">
            <a:spLocks noChangeArrowheads="1"/>
          </p:cNvSpPr>
          <p:nvPr/>
        </p:nvSpPr>
        <p:spPr bwMode="auto">
          <a:xfrm>
            <a:off x="5581650" y="2760663"/>
            <a:ext cx="6000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900">
                <a:latin typeface="Arial" charset="0"/>
              </a:rPr>
              <a:t>Insulin</a:t>
            </a:r>
          </a:p>
          <a:p>
            <a:r>
              <a:rPr lang="en-US" sz="900">
                <a:latin typeface="Arial" charset="0"/>
              </a:rPr>
              <a:t>response</a:t>
            </a:r>
          </a:p>
          <a:p>
            <a:r>
              <a:rPr lang="en-US" sz="900">
                <a:latin typeface="Arial" charset="0"/>
              </a:rPr>
              <a:t>protein</a:t>
            </a:r>
          </a:p>
        </p:txBody>
      </p:sp>
      <p:sp>
        <p:nvSpPr>
          <p:cNvPr id="21556" name="Rectangle 217"/>
          <p:cNvSpPr>
            <a:spLocks noChangeArrowheads="1"/>
          </p:cNvSpPr>
          <p:nvPr/>
        </p:nvSpPr>
        <p:spPr bwMode="auto">
          <a:xfrm>
            <a:off x="5229225" y="4800600"/>
            <a:ext cx="9366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Glycogen synthase</a:t>
            </a:r>
            <a:endParaRPr lang="en-US" sz="800">
              <a:latin typeface="Arial" charset="0"/>
            </a:endParaRPr>
          </a:p>
        </p:txBody>
      </p:sp>
      <p:sp>
        <p:nvSpPr>
          <p:cNvPr id="21557" name="Rectangle 218"/>
          <p:cNvSpPr>
            <a:spLocks noChangeArrowheads="1"/>
          </p:cNvSpPr>
          <p:nvPr/>
        </p:nvSpPr>
        <p:spPr bwMode="auto">
          <a:xfrm>
            <a:off x="5141913" y="788988"/>
            <a:ext cx="3683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Insulin</a:t>
            </a:r>
            <a:endParaRPr lang="en-US">
              <a:latin typeface="Arial" charset="0"/>
            </a:endParaRPr>
          </a:p>
        </p:txBody>
      </p:sp>
      <p:sp>
        <p:nvSpPr>
          <p:cNvPr id="21558" name="Rectangle 168"/>
          <p:cNvSpPr>
            <a:spLocks noChangeArrowheads="1"/>
          </p:cNvSpPr>
          <p:nvPr/>
        </p:nvSpPr>
        <p:spPr bwMode="auto">
          <a:xfrm>
            <a:off x="4352925" y="1239838"/>
            <a:ext cx="714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>
              <a:latin typeface="Symbol" pitchFamily="18" charset="2"/>
            </a:endParaRPr>
          </a:p>
        </p:txBody>
      </p:sp>
      <p:sp>
        <p:nvSpPr>
          <p:cNvPr id="21559" name="Rectangle 168"/>
          <p:cNvSpPr>
            <a:spLocks noChangeArrowheads="1"/>
          </p:cNvSpPr>
          <p:nvPr/>
        </p:nvSpPr>
        <p:spPr bwMode="auto">
          <a:xfrm>
            <a:off x="4733925" y="1243013"/>
            <a:ext cx="714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>
              <a:latin typeface="Symbol" pitchFamily="18" charset="2"/>
            </a:endParaRPr>
          </a:p>
        </p:txBody>
      </p:sp>
      <p:sp>
        <p:nvSpPr>
          <p:cNvPr id="21560" name="Rectangle 170"/>
          <p:cNvSpPr>
            <a:spLocks noChangeArrowheads="1"/>
          </p:cNvSpPr>
          <p:nvPr/>
        </p:nvSpPr>
        <p:spPr bwMode="auto">
          <a:xfrm>
            <a:off x="4410075" y="2433638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Symbol" pitchFamily="18" charset="2"/>
              </a:rPr>
              <a:t>b</a:t>
            </a:r>
            <a:endParaRPr lang="en-US">
              <a:latin typeface="Symbol" pitchFamily="18" charset="2"/>
            </a:endParaRPr>
          </a:p>
        </p:txBody>
      </p:sp>
      <p:sp>
        <p:nvSpPr>
          <p:cNvPr id="21561" name="Rectangle 170"/>
          <p:cNvSpPr>
            <a:spLocks noChangeArrowheads="1"/>
          </p:cNvSpPr>
          <p:nvPr/>
        </p:nvSpPr>
        <p:spPr bwMode="auto">
          <a:xfrm>
            <a:off x="4779963" y="24288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Symbol" pitchFamily="18" charset="2"/>
              </a:rPr>
              <a:t>b</a:t>
            </a:r>
            <a:endParaRPr lang="en-US">
              <a:latin typeface="Symbol" pitchFamily="18" charset="2"/>
            </a:endParaRPr>
          </a:p>
        </p:txBody>
      </p:sp>
      <p:sp>
        <p:nvSpPr>
          <p:cNvPr id="21562" name="Freeform 75"/>
          <p:cNvSpPr>
            <a:spLocks/>
          </p:cNvSpPr>
          <p:nvPr/>
        </p:nvSpPr>
        <p:spPr bwMode="auto">
          <a:xfrm>
            <a:off x="5183188" y="3767138"/>
            <a:ext cx="236537" cy="234950"/>
          </a:xfrm>
          <a:custGeom>
            <a:avLst/>
            <a:gdLst>
              <a:gd name="T0" fmla="*/ 0 w 149"/>
              <a:gd name="T1" fmla="*/ 0 h 148"/>
              <a:gd name="T2" fmla="*/ 0 w 149"/>
              <a:gd name="T3" fmla="*/ 0 h 148"/>
              <a:gd name="T4" fmla="*/ 2147483647 w 149"/>
              <a:gd name="T5" fmla="*/ 2147483647 h 148"/>
              <a:gd name="T6" fmla="*/ 2147483647 w 149"/>
              <a:gd name="T7" fmla="*/ 2147483647 h 148"/>
              <a:gd name="T8" fmla="*/ 2147483647 w 149"/>
              <a:gd name="T9" fmla="*/ 2147483647 h 148"/>
              <a:gd name="T10" fmla="*/ 2147483647 w 149"/>
              <a:gd name="T11" fmla="*/ 2147483647 h 148"/>
              <a:gd name="T12" fmla="*/ 2147483647 w 149"/>
              <a:gd name="T13" fmla="*/ 2147483647 h 148"/>
              <a:gd name="T14" fmla="*/ 2147483647 w 149"/>
              <a:gd name="T15" fmla="*/ 2147483647 h 148"/>
              <a:gd name="T16" fmla="*/ 2147483647 w 149"/>
              <a:gd name="T17" fmla="*/ 2147483647 h 148"/>
              <a:gd name="T18" fmla="*/ 2147483647 w 149"/>
              <a:gd name="T19" fmla="*/ 2147483647 h 1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9"/>
              <a:gd name="T31" fmla="*/ 0 h 148"/>
              <a:gd name="T32" fmla="*/ 149 w 149"/>
              <a:gd name="T33" fmla="*/ 148 h 1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9" h="148">
                <a:moveTo>
                  <a:pt x="0" y="0"/>
                </a:moveTo>
                <a:lnTo>
                  <a:pt x="0" y="0"/>
                </a:lnTo>
                <a:lnTo>
                  <a:pt x="29" y="17"/>
                </a:lnTo>
                <a:lnTo>
                  <a:pt x="54" y="36"/>
                </a:lnTo>
                <a:lnTo>
                  <a:pt x="75" y="53"/>
                </a:lnTo>
                <a:lnTo>
                  <a:pt x="94" y="72"/>
                </a:lnTo>
                <a:lnTo>
                  <a:pt x="111" y="91"/>
                </a:lnTo>
                <a:lnTo>
                  <a:pt x="126" y="112"/>
                </a:lnTo>
                <a:lnTo>
                  <a:pt x="137" y="129"/>
                </a:lnTo>
                <a:lnTo>
                  <a:pt x="149" y="148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3" name="Freeform 76"/>
          <p:cNvSpPr>
            <a:spLocks/>
          </p:cNvSpPr>
          <p:nvPr/>
        </p:nvSpPr>
        <p:spPr bwMode="auto">
          <a:xfrm>
            <a:off x="5561013" y="4421188"/>
            <a:ext cx="20637" cy="150812"/>
          </a:xfrm>
          <a:custGeom>
            <a:avLst/>
            <a:gdLst>
              <a:gd name="T0" fmla="*/ 0 w 13"/>
              <a:gd name="T1" fmla="*/ 0 h 95"/>
              <a:gd name="T2" fmla="*/ 0 w 13"/>
              <a:gd name="T3" fmla="*/ 0 h 95"/>
              <a:gd name="T4" fmla="*/ 2147483647 w 13"/>
              <a:gd name="T5" fmla="*/ 2147483647 h 95"/>
              <a:gd name="T6" fmla="*/ 2147483647 w 13"/>
              <a:gd name="T7" fmla="*/ 2147483647 h 95"/>
              <a:gd name="T8" fmla="*/ 2147483647 w 13"/>
              <a:gd name="T9" fmla="*/ 2147483647 h 95"/>
              <a:gd name="T10" fmla="*/ 2147483647 w 13"/>
              <a:gd name="T11" fmla="*/ 2147483647 h 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"/>
              <a:gd name="T19" fmla="*/ 0 h 95"/>
              <a:gd name="T20" fmla="*/ 13 w 13"/>
              <a:gd name="T21" fmla="*/ 95 h 9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" h="95">
                <a:moveTo>
                  <a:pt x="0" y="0"/>
                </a:moveTo>
                <a:lnTo>
                  <a:pt x="0" y="0"/>
                </a:lnTo>
                <a:lnTo>
                  <a:pt x="6" y="27"/>
                </a:lnTo>
                <a:lnTo>
                  <a:pt x="10" y="51"/>
                </a:lnTo>
                <a:lnTo>
                  <a:pt x="11" y="74"/>
                </a:lnTo>
                <a:lnTo>
                  <a:pt x="13" y="95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4" name="Freeform 77"/>
          <p:cNvSpPr>
            <a:spLocks/>
          </p:cNvSpPr>
          <p:nvPr/>
        </p:nvSpPr>
        <p:spPr bwMode="auto">
          <a:xfrm>
            <a:off x="5557838" y="4551363"/>
            <a:ext cx="46037" cy="74612"/>
          </a:xfrm>
          <a:custGeom>
            <a:avLst/>
            <a:gdLst>
              <a:gd name="T0" fmla="*/ 2147483647 w 29"/>
              <a:gd name="T1" fmla="*/ 2147483647 h 47"/>
              <a:gd name="T2" fmla="*/ 2147483647 w 29"/>
              <a:gd name="T3" fmla="*/ 0 h 47"/>
              <a:gd name="T4" fmla="*/ 2147483647 w 29"/>
              <a:gd name="T5" fmla="*/ 2147483647 h 47"/>
              <a:gd name="T6" fmla="*/ 2147483647 w 29"/>
              <a:gd name="T7" fmla="*/ 2147483647 h 47"/>
              <a:gd name="T8" fmla="*/ 2147483647 w 29"/>
              <a:gd name="T9" fmla="*/ 2147483647 h 47"/>
              <a:gd name="T10" fmla="*/ 2147483647 w 29"/>
              <a:gd name="T11" fmla="*/ 2147483647 h 47"/>
              <a:gd name="T12" fmla="*/ 2147483647 w 29"/>
              <a:gd name="T13" fmla="*/ 2147483647 h 47"/>
              <a:gd name="T14" fmla="*/ 2147483647 w 29"/>
              <a:gd name="T15" fmla="*/ 2147483647 h 47"/>
              <a:gd name="T16" fmla="*/ 0 w 29"/>
              <a:gd name="T17" fmla="*/ 2147483647 h 47"/>
              <a:gd name="T18" fmla="*/ 0 w 29"/>
              <a:gd name="T19" fmla="*/ 2147483647 h 47"/>
              <a:gd name="T20" fmla="*/ 2147483647 w 29"/>
              <a:gd name="T21" fmla="*/ 2147483647 h 4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9"/>
              <a:gd name="T34" fmla="*/ 0 h 47"/>
              <a:gd name="T35" fmla="*/ 29 w 29"/>
              <a:gd name="T36" fmla="*/ 47 h 4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9" h="47">
                <a:moveTo>
                  <a:pt x="15" y="9"/>
                </a:moveTo>
                <a:lnTo>
                  <a:pt x="29" y="0"/>
                </a:lnTo>
                <a:lnTo>
                  <a:pt x="29" y="2"/>
                </a:lnTo>
                <a:lnTo>
                  <a:pt x="21" y="22"/>
                </a:lnTo>
                <a:lnTo>
                  <a:pt x="15" y="47"/>
                </a:lnTo>
                <a:lnTo>
                  <a:pt x="10" y="24"/>
                </a:lnTo>
                <a:lnTo>
                  <a:pt x="0" y="2"/>
                </a:lnTo>
                <a:lnTo>
                  <a:pt x="15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5" name="Line 78"/>
          <p:cNvSpPr>
            <a:spLocks noChangeShapeType="1"/>
          </p:cNvSpPr>
          <p:nvPr/>
        </p:nvSpPr>
        <p:spPr bwMode="auto">
          <a:xfrm flipH="1">
            <a:off x="4591050" y="6161088"/>
            <a:ext cx="700088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6" name="Freeform 79"/>
          <p:cNvSpPr>
            <a:spLocks/>
          </p:cNvSpPr>
          <p:nvPr/>
        </p:nvSpPr>
        <p:spPr bwMode="auto">
          <a:xfrm>
            <a:off x="4537075" y="6135688"/>
            <a:ext cx="76200" cy="46037"/>
          </a:xfrm>
          <a:custGeom>
            <a:avLst/>
            <a:gdLst>
              <a:gd name="T0" fmla="*/ 2147483647 w 48"/>
              <a:gd name="T1" fmla="*/ 2147483647 h 29"/>
              <a:gd name="T2" fmla="*/ 2147483647 w 48"/>
              <a:gd name="T3" fmla="*/ 2147483647 h 29"/>
              <a:gd name="T4" fmla="*/ 2147483647 w 48"/>
              <a:gd name="T5" fmla="*/ 2147483647 h 29"/>
              <a:gd name="T6" fmla="*/ 2147483647 w 48"/>
              <a:gd name="T7" fmla="*/ 2147483647 h 29"/>
              <a:gd name="T8" fmla="*/ 2147483647 w 48"/>
              <a:gd name="T9" fmla="*/ 2147483647 h 29"/>
              <a:gd name="T10" fmla="*/ 0 w 48"/>
              <a:gd name="T11" fmla="*/ 2147483647 h 29"/>
              <a:gd name="T12" fmla="*/ 0 w 48"/>
              <a:gd name="T13" fmla="*/ 2147483647 h 29"/>
              <a:gd name="T14" fmla="*/ 2147483647 w 48"/>
              <a:gd name="T15" fmla="*/ 2147483647 h 29"/>
              <a:gd name="T16" fmla="*/ 2147483647 w 48"/>
              <a:gd name="T17" fmla="*/ 0 h 29"/>
              <a:gd name="T18" fmla="*/ 2147483647 w 48"/>
              <a:gd name="T19" fmla="*/ 0 h 29"/>
              <a:gd name="T20" fmla="*/ 2147483647 w 48"/>
              <a:gd name="T21" fmla="*/ 2147483647 h 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29"/>
              <a:gd name="T35" fmla="*/ 48 w 48"/>
              <a:gd name="T36" fmla="*/ 29 h 2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29">
                <a:moveTo>
                  <a:pt x="38" y="16"/>
                </a:moveTo>
                <a:lnTo>
                  <a:pt x="48" y="29"/>
                </a:lnTo>
                <a:lnTo>
                  <a:pt x="46" y="29"/>
                </a:lnTo>
                <a:lnTo>
                  <a:pt x="25" y="19"/>
                </a:lnTo>
                <a:lnTo>
                  <a:pt x="0" y="16"/>
                </a:lnTo>
                <a:lnTo>
                  <a:pt x="25" y="10"/>
                </a:lnTo>
                <a:lnTo>
                  <a:pt x="46" y="0"/>
                </a:lnTo>
                <a:lnTo>
                  <a:pt x="48" y="0"/>
                </a:lnTo>
                <a:lnTo>
                  <a:pt x="38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7" name="Freeform 80"/>
          <p:cNvSpPr>
            <a:spLocks/>
          </p:cNvSpPr>
          <p:nvPr/>
        </p:nvSpPr>
        <p:spPr bwMode="auto">
          <a:xfrm>
            <a:off x="5260975" y="5091113"/>
            <a:ext cx="368300" cy="866775"/>
          </a:xfrm>
          <a:custGeom>
            <a:avLst/>
            <a:gdLst>
              <a:gd name="T0" fmla="*/ 2147483647 w 232"/>
              <a:gd name="T1" fmla="*/ 0 h 545"/>
              <a:gd name="T2" fmla="*/ 2147483647 w 232"/>
              <a:gd name="T3" fmla="*/ 0 h 545"/>
              <a:gd name="T4" fmla="*/ 2147483647 w 232"/>
              <a:gd name="T5" fmla="*/ 2147483647 h 545"/>
              <a:gd name="T6" fmla="*/ 2147483647 w 232"/>
              <a:gd name="T7" fmla="*/ 2147483647 h 545"/>
              <a:gd name="T8" fmla="*/ 2147483647 w 232"/>
              <a:gd name="T9" fmla="*/ 2147483647 h 545"/>
              <a:gd name="T10" fmla="*/ 2147483647 w 232"/>
              <a:gd name="T11" fmla="*/ 2147483647 h 545"/>
              <a:gd name="T12" fmla="*/ 2147483647 w 232"/>
              <a:gd name="T13" fmla="*/ 2147483647 h 545"/>
              <a:gd name="T14" fmla="*/ 2147483647 w 232"/>
              <a:gd name="T15" fmla="*/ 2147483647 h 545"/>
              <a:gd name="T16" fmla="*/ 2147483647 w 232"/>
              <a:gd name="T17" fmla="*/ 2147483647 h 545"/>
              <a:gd name="T18" fmla="*/ 2147483647 w 232"/>
              <a:gd name="T19" fmla="*/ 2147483647 h 545"/>
              <a:gd name="T20" fmla="*/ 2147483647 w 232"/>
              <a:gd name="T21" fmla="*/ 2147483647 h 545"/>
              <a:gd name="T22" fmla="*/ 2147483647 w 232"/>
              <a:gd name="T23" fmla="*/ 2147483647 h 545"/>
              <a:gd name="T24" fmla="*/ 2147483647 w 232"/>
              <a:gd name="T25" fmla="*/ 2147483647 h 545"/>
              <a:gd name="T26" fmla="*/ 2147483647 w 232"/>
              <a:gd name="T27" fmla="*/ 2147483647 h 545"/>
              <a:gd name="T28" fmla="*/ 2147483647 w 232"/>
              <a:gd name="T29" fmla="*/ 2147483647 h 545"/>
              <a:gd name="T30" fmla="*/ 2147483647 w 232"/>
              <a:gd name="T31" fmla="*/ 2147483647 h 545"/>
              <a:gd name="T32" fmla="*/ 2147483647 w 232"/>
              <a:gd name="T33" fmla="*/ 2147483647 h 545"/>
              <a:gd name="T34" fmla="*/ 2147483647 w 232"/>
              <a:gd name="T35" fmla="*/ 2147483647 h 545"/>
              <a:gd name="T36" fmla="*/ 0 w 232"/>
              <a:gd name="T37" fmla="*/ 2147483647 h 5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32"/>
              <a:gd name="T58" fmla="*/ 0 h 545"/>
              <a:gd name="T59" fmla="*/ 232 w 232"/>
              <a:gd name="T60" fmla="*/ 545 h 54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32" h="545">
                <a:moveTo>
                  <a:pt x="230" y="0"/>
                </a:moveTo>
                <a:lnTo>
                  <a:pt x="230" y="0"/>
                </a:lnTo>
                <a:lnTo>
                  <a:pt x="232" y="30"/>
                </a:lnTo>
                <a:lnTo>
                  <a:pt x="230" y="61"/>
                </a:lnTo>
                <a:lnTo>
                  <a:pt x="228" y="93"/>
                </a:lnTo>
                <a:lnTo>
                  <a:pt x="225" y="124"/>
                </a:lnTo>
                <a:lnTo>
                  <a:pt x="219" y="154"/>
                </a:lnTo>
                <a:lnTo>
                  <a:pt x="213" y="184"/>
                </a:lnTo>
                <a:lnTo>
                  <a:pt x="206" y="215"/>
                </a:lnTo>
                <a:lnTo>
                  <a:pt x="196" y="245"/>
                </a:lnTo>
                <a:lnTo>
                  <a:pt x="181" y="289"/>
                </a:lnTo>
                <a:lnTo>
                  <a:pt x="162" y="333"/>
                </a:lnTo>
                <a:lnTo>
                  <a:pt x="141" y="372"/>
                </a:lnTo>
                <a:lnTo>
                  <a:pt x="116" y="412"/>
                </a:lnTo>
                <a:lnTo>
                  <a:pt x="92" y="448"/>
                </a:lnTo>
                <a:lnTo>
                  <a:pt x="63" y="483"/>
                </a:lnTo>
                <a:lnTo>
                  <a:pt x="33" y="515"/>
                </a:lnTo>
                <a:lnTo>
                  <a:pt x="0" y="545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8" name="Freeform 81"/>
          <p:cNvSpPr>
            <a:spLocks/>
          </p:cNvSpPr>
          <p:nvPr/>
        </p:nvSpPr>
        <p:spPr bwMode="auto">
          <a:xfrm>
            <a:off x="5216525" y="5922963"/>
            <a:ext cx="77788" cy="73025"/>
          </a:xfrm>
          <a:custGeom>
            <a:avLst/>
            <a:gdLst>
              <a:gd name="T0" fmla="*/ 2147483647 w 49"/>
              <a:gd name="T1" fmla="*/ 2147483647 h 46"/>
              <a:gd name="T2" fmla="*/ 2147483647 w 49"/>
              <a:gd name="T3" fmla="*/ 2147483647 h 46"/>
              <a:gd name="T4" fmla="*/ 2147483647 w 49"/>
              <a:gd name="T5" fmla="*/ 2147483647 h 46"/>
              <a:gd name="T6" fmla="*/ 2147483647 w 49"/>
              <a:gd name="T7" fmla="*/ 2147483647 h 46"/>
              <a:gd name="T8" fmla="*/ 2147483647 w 49"/>
              <a:gd name="T9" fmla="*/ 2147483647 h 46"/>
              <a:gd name="T10" fmla="*/ 0 w 49"/>
              <a:gd name="T11" fmla="*/ 2147483647 h 46"/>
              <a:gd name="T12" fmla="*/ 0 w 49"/>
              <a:gd name="T13" fmla="*/ 2147483647 h 46"/>
              <a:gd name="T14" fmla="*/ 2147483647 w 49"/>
              <a:gd name="T15" fmla="*/ 2147483647 h 46"/>
              <a:gd name="T16" fmla="*/ 2147483647 w 49"/>
              <a:gd name="T17" fmla="*/ 0 h 46"/>
              <a:gd name="T18" fmla="*/ 2147483647 w 49"/>
              <a:gd name="T19" fmla="*/ 0 h 46"/>
              <a:gd name="T20" fmla="*/ 2147483647 w 49"/>
              <a:gd name="T21" fmla="*/ 2147483647 h 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9"/>
              <a:gd name="T34" fmla="*/ 0 h 46"/>
              <a:gd name="T35" fmla="*/ 49 w 49"/>
              <a:gd name="T36" fmla="*/ 46 h 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9" h="46">
                <a:moveTo>
                  <a:pt x="32" y="18"/>
                </a:moveTo>
                <a:lnTo>
                  <a:pt x="49" y="23"/>
                </a:lnTo>
                <a:lnTo>
                  <a:pt x="47" y="23"/>
                </a:lnTo>
                <a:lnTo>
                  <a:pt x="23" y="33"/>
                </a:lnTo>
                <a:lnTo>
                  <a:pt x="0" y="46"/>
                </a:lnTo>
                <a:lnTo>
                  <a:pt x="15" y="23"/>
                </a:lnTo>
                <a:lnTo>
                  <a:pt x="28" y="0"/>
                </a:lnTo>
                <a:lnTo>
                  <a:pt x="32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9" name="Freeform 82"/>
          <p:cNvSpPr>
            <a:spLocks/>
          </p:cNvSpPr>
          <p:nvPr/>
        </p:nvSpPr>
        <p:spPr bwMode="auto">
          <a:xfrm>
            <a:off x="4789488" y="798513"/>
            <a:ext cx="165100" cy="123825"/>
          </a:xfrm>
          <a:custGeom>
            <a:avLst/>
            <a:gdLst>
              <a:gd name="T0" fmla="*/ 2147483647 w 104"/>
              <a:gd name="T1" fmla="*/ 0 h 78"/>
              <a:gd name="T2" fmla="*/ 2147483647 w 104"/>
              <a:gd name="T3" fmla="*/ 0 h 78"/>
              <a:gd name="T4" fmla="*/ 2147483647 w 104"/>
              <a:gd name="T5" fmla="*/ 2147483647 h 78"/>
              <a:gd name="T6" fmla="*/ 2147483647 w 104"/>
              <a:gd name="T7" fmla="*/ 2147483647 h 78"/>
              <a:gd name="T8" fmla="*/ 0 w 104"/>
              <a:gd name="T9" fmla="*/ 2147483647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"/>
              <a:gd name="T16" fmla="*/ 0 h 78"/>
              <a:gd name="T17" fmla="*/ 104 w 104"/>
              <a:gd name="T18" fmla="*/ 78 h 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" h="78">
                <a:moveTo>
                  <a:pt x="104" y="0"/>
                </a:moveTo>
                <a:lnTo>
                  <a:pt x="104" y="0"/>
                </a:lnTo>
                <a:lnTo>
                  <a:pt x="57" y="34"/>
                </a:lnTo>
                <a:lnTo>
                  <a:pt x="28" y="55"/>
                </a:lnTo>
                <a:lnTo>
                  <a:pt x="0" y="78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70" name="Freeform 83"/>
          <p:cNvSpPr>
            <a:spLocks/>
          </p:cNvSpPr>
          <p:nvPr/>
        </p:nvSpPr>
        <p:spPr bwMode="auto">
          <a:xfrm>
            <a:off x="4749800" y="892175"/>
            <a:ext cx="69850" cy="63500"/>
          </a:xfrm>
          <a:custGeom>
            <a:avLst/>
            <a:gdLst>
              <a:gd name="T0" fmla="*/ 2147483647 w 44"/>
              <a:gd name="T1" fmla="*/ 2147483647 h 40"/>
              <a:gd name="T2" fmla="*/ 2147483647 w 44"/>
              <a:gd name="T3" fmla="*/ 2147483647 h 40"/>
              <a:gd name="T4" fmla="*/ 2147483647 w 44"/>
              <a:gd name="T5" fmla="*/ 2147483647 h 40"/>
              <a:gd name="T6" fmla="*/ 2147483647 w 44"/>
              <a:gd name="T7" fmla="*/ 2147483647 h 40"/>
              <a:gd name="T8" fmla="*/ 2147483647 w 44"/>
              <a:gd name="T9" fmla="*/ 2147483647 h 40"/>
              <a:gd name="T10" fmla="*/ 0 w 44"/>
              <a:gd name="T11" fmla="*/ 2147483647 h 40"/>
              <a:gd name="T12" fmla="*/ 0 w 44"/>
              <a:gd name="T13" fmla="*/ 2147483647 h 40"/>
              <a:gd name="T14" fmla="*/ 2147483647 w 44"/>
              <a:gd name="T15" fmla="*/ 2147483647 h 40"/>
              <a:gd name="T16" fmla="*/ 2147483647 w 44"/>
              <a:gd name="T17" fmla="*/ 0 h 40"/>
              <a:gd name="T18" fmla="*/ 2147483647 w 44"/>
              <a:gd name="T19" fmla="*/ 0 h 40"/>
              <a:gd name="T20" fmla="*/ 2147483647 w 44"/>
              <a:gd name="T21" fmla="*/ 2147483647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4"/>
              <a:gd name="T34" fmla="*/ 0 h 40"/>
              <a:gd name="T35" fmla="*/ 44 w 44"/>
              <a:gd name="T36" fmla="*/ 40 h 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4" h="40">
                <a:moveTo>
                  <a:pt x="28" y="15"/>
                </a:moveTo>
                <a:lnTo>
                  <a:pt x="44" y="21"/>
                </a:lnTo>
                <a:lnTo>
                  <a:pt x="21" y="28"/>
                </a:lnTo>
                <a:lnTo>
                  <a:pt x="0" y="40"/>
                </a:lnTo>
                <a:lnTo>
                  <a:pt x="13" y="21"/>
                </a:lnTo>
                <a:lnTo>
                  <a:pt x="25" y="0"/>
                </a:lnTo>
                <a:lnTo>
                  <a:pt x="27" y="0"/>
                </a:lnTo>
                <a:lnTo>
                  <a:pt x="28" y="1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av32223_09_08"/>
          <p:cNvPicPr>
            <a:picLocks noChangeAspect="1" noChangeArrowheads="1"/>
          </p:cNvPicPr>
          <p:nvPr/>
        </p:nvPicPr>
        <p:blipFill>
          <a:blip r:embed="rId2" cstate="print"/>
          <a:srcRect r="50960"/>
          <a:stretch>
            <a:fillRect/>
          </a:stretch>
        </p:blipFill>
        <p:spPr bwMode="auto">
          <a:xfrm>
            <a:off x="2420938" y="379413"/>
            <a:ext cx="4300537" cy="615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61" descr="rav32223_09_08h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2113" y="3919538"/>
            <a:ext cx="8064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62" descr="rav32223_09_08g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3900" y="4210050"/>
            <a:ext cx="550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63" descr="rav32223_09_08f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88" y="3165475"/>
            <a:ext cx="8032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64" descr="rav32223_09_08e_n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738" y="3457575"/>
            <a:ext cx="550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65" descr="rav32223_09_08c_ne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19488" y="2705100"/>
            <a:ext cx="550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66" descr="rav32223_09_08c_ne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43413" y="2628900"/>
            <a:ext cx="550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9.8a</a:t>
            </a:r>
          </a:p>
        </p:txBody>
      </p:sp>
      <p:sp>
        <p:nvSpPr>
          <p:cNvPr id="22538" name="Text Box 4"/>
          <p:cNvSpPr txBox="1">
            <a:spLocks noChangeArrowheads="1"/>
          </p:cNvSpPr>
          <p:nvPr/>
        </p:nvSpPr>
        <p:spPr bwMode="auto">
          <a:xfrm>
            <a:off x="1511300" y="179388"/>
            <a:ext cx="60960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22539" name="Picture 11" descr="rav32223_09_08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0988" y="4905375"/>
            <a:ext cx="72231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6" descr="rav32223_09_08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3213" y="812800"/>
            <a:ext cx="582612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7" descr="rav32223_09_08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2875" y="2251075"/>
            <a:ext cx="492125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2" name="Rectangle 20"/>
          <p:cNvSpPr>
            <a:spLocks noChangeAspect="1" noChangeArrowheads="1"/>
          </p:cNvSpPr>
          <p:nvPr/>
        </p:nvSpPr>
        <p:spPr bwMode="auto">
          <a:xfrm>
            <a:off x="2605088" y="5843588"/>
            <a:ext cx="61118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 charset="0"/>
              </a:rPr>
              <a:t>Response</a:t>
            </a:r>
            <a:endParaRPr lang="en-US" sz="2800">
              <a:latin typeface="Arial" charset="0"/>
            </a:endParaRPr>
          </a:p>
        </p:txBody>
      </p:sp>
      <p:sp>
        <p:nvSpPr>
          <p:cNvPr id="22543" name="Rectangle 22"/>
          <p:cNvSpPr>
            <a:spLocks noChangeAspect="1" noChangeArrowheads="1"/>
          </p:cNvSpPr>
          <p:nvPr/>
        </p:nvSpPr>
        <p:spPr bwMode="auto">
          <a:xfrm>
            <a:off x="2717800" y="900113"/>
            <a:ext cx="379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 charset="0"/>
              </a:rPr>
              <a:t>Signal</a:t>
            </a:r>
            <a:endParaRPr lang="en-US" sz="2800">
              <a:latin typeface="Arial" charset="0"/>
            </a:endParaRPr>
          </a:p>
        </p:txBody>
      </p:sp>
      <p:sp>
        <p:nvSpPr>
          <p:cNvPr id="22544" name="Rectangle 23"/>
          <p:cNvSpPr>
            <a:spLocks noChangeAspect="1" noChangeArrowheads="1"/>
          </p:cNvSpPr>
          <p:nvPr/>
        </p:nvSpPr>
        <p:spPr bwMode="auto">
          <a:xfrm>
            <a:off x="2633663" y="1449388"/>
            <a:ext cx="5492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 charset="0"/>
              </a:rPr>
              <a:t>Receptor</a:t>
            </a:r>
            <a:endParaRPr lang="en-US" sz="2800">
              <a:latin typeface="Arial" charset="0"/>
            </a:endParaRPr>
          </a:p>
        </p:txBody>
      </p:sp>
      <p:sp>
        <p:nvSpPr>
          <p:cNvPr id="22545" name="Rectangle 24"/>
          <p:cNvSpPr>
            <a:spLocks noChangeAspect="1" noChangeArrowheads="1"/>
          </p:cNvSpPr>
          <p:nvPr/>
        </p:nvSpPr>
        <p:spPr bwMode="auto">
          <a:xfrm>
            <a:off x="2633663" y="2247900"/>
            <a:ext cx="5492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 charset="0"/>
              </a:rPr>
              <a:t>Activator</a:t>
            </a:r>
            <a:endParaRPr lang="en-US" sz="2800">
              <a:latin typeface="Arial" charset="0"/>
            </a:endParaRPr>
          </a:p>
        </p:txBody>
      </p:sp>
      <p:sp>
        <p:nvSpPr>
          <p:cNvPr id="22546" name="Rectangle 34"/>
          <p:cNvSpPr>
            <a:spLocks noChangeAspect="1" noChangeArrowheads="1"/>
          </p:cNvSpPr>
          <p:nvPr/>
        </p:nvSpPr>
        <p:spPr bwMode="auto">
          <a:xfrm>
            <a:off x="4535488" y="2938463"/>
            <a:ext cx="379412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Active</a:t>
            </a:r>
            <a:endParaRPr lang="en-US" sz="2800">
              <a:latin typeface="Arial" charset="0"/>
            </a:endParaRPr>
          </a:p>
        </p:txBody>
      </p:sp>
      <p:sp>
        <p:nvSpPr>
          <p:cNvPr id="22547" name="Rectangle 35"/>
          <p:cNvSpPr>
            <a:spLocks noChangeAspect="1" noChangeArrowheads="1"/>
          </p:cNvSpPr>
          <p:nvPr/>
        </p:nvSpPr>
        <p:spPr bwMode="auto">
          <a:xfrm>
            <a:off x="3560763" y="3011488"/>
            <a:ext cx="4699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Inactive</a:t>
            </a:r>
            <a:endParaRPr lang="en-US" sz="2800">
              <a:latin typeface="Arial" charset="0"/>
            </a:endParaRPr>
          </a:p>
        </p:txBody>
      </p:sp>
      <p:sp>
        <p:nvSpPr>
          <p:cNvPr id="22548" name="Rectangle 36"/>
          <p:cNvSpPr>
            <a:spLocks noChangeAspect="1" noChangeArrowheads="1"/>
          </p:cNvSpPr>
          <p:nvPr/>
        </p:nvSpPr>
        <p:spPr bwMode="auto">
          <a:xfrm>
            <a:off x="4032250" y="3748088"/>
            <a:ext cx="4699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Inactive</a:t>
            </a:r>
            <a:endParaRPr lang="en-US" sz="2800">
              <a:latin typeface="Arial" charset="0"/>
            </a:endParaRPr>
          </a:p>
        </p:txBody>
      </p:sp>
      <p:sp>
        <p:nvSpPr>
          <p:cNvPr id="22549" name="Rectangle 37"/>
          <p:cNvSpPr>
            <a:spLocks noChangeAspect="1" noChangeArrowheads="1"/>
          </p:cNvSpPr>
          <p:nvPr/>
        </p:nvSpPr>
        <p:spPr bwMode="auto">
          <a:xfrm>
            <a:off x="4575175" y="4529138"/>
            <a:ext cx="4699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Inactive</a:t>
            </a:r>
            <a:endParaRPr lang="en-US" sz="2800">
              <a:latin typeface="Arial" charset="0"/>
            </a:endParaRPr>
          </a:p>
        </p:txBody>
      </p:sp>
      <p:sp>
        <p:nvSpPr>
          <p:cNvPr id="22550" name="Rectangle 38"/>
          <p:cNvSpPr>
            <a:spLocks noChangeAspect="1" noChangeArrowheads="1"/>
          </p:cNvSpPr>
          <p:nvPr/>
        </p:nvSpPr>
        <p:spPr bwMode="auto">
          <a:xfrm>
            <a:off x="5038725" y="3678238"/>
            <a:ext cx="379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Active</a:t>
            </a:r>
            <a:endParaRPr lang="en-US" sz="2800">
              <a:latin typeface="Arial" charset="0"/>
            </a:endParaRPr>
          </a:p>
        </p:txBody>
      </p:sp>
      <p:sp>
        <p:nvSpPr>
          <p:cNvPr id="22551" name="Rectangle 39"/>
          <p:cNvSpPr>
            <a:spLocks noChangeAspect="1" noChangeArrowheads="1"/>
          </p:cNvSpPr>
          <p:nvPr/>
        </p:nvSpPr>
        <p:spPr bwMode="auto">
          <a:xfrm>
            <a:off x="5583238" y="4465638"/>
            <a:ext cx="3794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Active</a:t>
            </a:r>
            <a:endParaRPr lang="en-US" sz="2800">
              <a:latin typeface="Arial" charset="0"/>
            </a:endParaRPr>
          </a:p>
        </p:txBody>
      </p:sp>
      <p:sp>
        <p:nvSpPr>
          <p:cNvPr id="22552" name="Rectangle 42"/>
          <p:cNvSpPr>
            <a:spLocks noChangeAspect="1" noChangeArrowheads="1"/>
          </p:cNvSpPr>
          <p:nvPr/>
        </p:nvSpPr>
        <p:spPr bwMode="auto">
          <a:xfrm>
            <a:off x="4102100" y="3544888"/>
            <a:ext cx="2905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charset="0"/>
              </a:rPr>
              <a:t>MKK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553" name="Rectangle 43"/>
          <p:cNvSpPr>
            <a:spLocks noChangeAspect="1" noChangeArrowheads="1"/>
          </p:cNvSpPr>
          <p:nvPr/>
        </p:nvSpPr>
        <p:spPr bwMode="auto">
          <a:xfrm>
            <a:off x="5048250" y="3471863"/>
            <a:ext cx="2905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charset="0"/>
              </a:rPr>
              <a:t>MKK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554" name="Rectangle 44"/>
          <p:cNvSpPr>
            <a:spLocks noChangeAspect="1" noChangeArrowheads="1"/>
          </p:cNvSpPr>
          <p:nvPr/>
        </p:nvSpPr>
        <p:spPr bwMode="auto">
          <a:xfrm>
            <a:off x="4692650" y="4305300"/>
            <a:ext cx="1984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charset="0"/>
              </a:rPr>
              <a:t>MK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555" name="Rectangle 45"/>
          <p:cNvSpPr>
            <a:spLocks noChangeAspect="1" noChangeArrowheads="1"/>
          </p:cNvSpPr>
          <p:nvPr/>
        </p:nvSpPr>
        <p:spPr bwMode="auto">
          <a:xfrm>
            <a:off x="5635625" y="4225925"/>
            <a:ext cx="198438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charset="0"/>
              </a:rPr>
              <a:t>MK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556" name="Rectangle 46"/>
          <p:cNvSpPr>
            <a:spLocks noChangeAspect="1" noChangeArrowheads="1"/>
          </p:cNvSpPr>
          <p:nvPr/>
        </p:nvSpPr>
        <p:spPr bwMode="auto">
          <a:xfrm>
            <a:off x="3578225" y="2800350"/>
            <a:ext cx="3825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charset="0"/>
              </a:rPr>
              <a:t>MKKK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557" name="Rectangle 47"/>
          <p:cNvSpPr>
            <a:spLocks noChangeAspect="1" noChangeArrowheads="1"/>
          </p:cNvSpPr>
          <p:nvPr/>
        </p:nvSpPr>
        <p:spPr bwMode="auto">
          <a:xfrm>
            <a:off x="4508500" y="2727325"/>
            <a:ext cx="3825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charset="0"/>
              </a:rPr>
              <a:t>MKKK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558" name="Rectangle 49"/>
          <p:cNvSpPr>
            <a:spLocks noChangeAspect="1" noChangeArrowheads="1"/>
          </p:cNvSpPr>
          <p:nvPr/>
        </p:nvSpPr>
        <p:spPr bwMode="auto">
          <a:xfrm>
            <a:off x="2533650" y="6470650"/>
            <a:ext cx="14763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a.</a:t>
            </a:r>
            <a:endParaRPr lang="en-US" sz="2800">
              <a:latin typeface="Arial" charset="0"/>
            </a:endParaRPr>
          </a:p>
        </p:txBody>
      </p:sp>
      <p:sp>
        <p:nvSpPr>
          <p:cNvPr id="22559" name="Rectangle 51"/>
          <p:cNvSpPr>
            <a:spLocks noChangeAspect="1" noChangeArrowheads="1"/>
          </p:cNvSpPr>
          <p:nvPr/>
        </p:nvSpPr>
        <p:spPr bwMode="auto">
          <a:xfrm>
            <a:off x="4092575" y="2457450"/>
            <a:ext cx="2317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Ras</a:t>
            </a:r>
            <a:endParaRPr lang="en-US" sz="2800">
              <a:latin typeface="Arial" charset="0"/>
            </a:endParaRPr>
          </a:p>
        </p:txBody>
      </p:sp>
      <p:sp>
        <p:nvSpPr>
          <p:cNvPr id="22560" name="Rectangle 52"/>
          <p:cNvSpPr>
            <a:spLocks noChangeAspect="1" noChangeArrowheads="1"/>
          </p:cNvSpPr>
          <p:nvPr/>
        </p:nvSpPr>
        <p:spPr bwMode="auto">
          <a:xfrm>
            <a:off x="5241925" y="3190875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 sz="2800">
              <a:latin typeface="Arial" charset="0"/>
            </a:endParaRPr>
          </a:p>
        </p:txBody>
      </p:sp>
      <p:sp>
        <p:nvSpPr>
          <p:cNvPr id="22561" name="Rectangle 53"/>
          <p:cNvSpPr>
            <a:spLocks noChangeAspect="1" noChangeArrowheads="1"/>
          </p:cNvSpPr>
          <p:nvPr/>
        </p:nvSpPr>
        <p:spPr bwMode="auto">
          <a:xfrm>
            <a:off x="5468938" y="3278188"/>
            <a:ext cx="84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 sz="2800">
              <a:latin typeface="Arial" charset="0"/>
            </a:endParaRPr>
          </a:p>
        </p:txBody>
      </p:sp>
      <p:sp>
        <p:nvSpPr>
          <p:cNvPr id="22562" name="Rectangle 54"/>
          <p:cNvSpPr>
            <a:spLocks noChangeAspect="1" noChangeArrowheads="1"/>
          </p:cNvSpPr>
          <p:nvPr/>
        </p:nvSpPr>
        <p:spPr bwMode="auto">
          <a:xfrm>
            <a:off x="5553075" y="3487738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 sz="2800">
              <a:latin typeface="Arial" charset="0"/>
            </a:endParaRPr>
          </a:p>
        </p:txBody>
      </p:sp>
      <p:sp>
        <p:nvSpPr>
          <p:cNvPr id="22563" name="Rectangle 55"/>
          <p:cNvSpPr>
            <a:spLocks noChangeAspect="1" noChangeArrowheads="1"/>
          </p:cNvSpPr>
          <p:nvPr/>
        </p:nvSpPr>
        <p:spPr bwMode="auto">
          <a:xfrm>
            <a:off x="5789613" y="3944938"/>
            <a:ext cx="84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 sz="2800">
              <a:latin typeface="Arial" charset="0"/>
            </a:endParaRPr>
          </a:p>
        </p:txBody>
      </p:sp>
      <p:sp>
        <p:nvSpPr>
          <p:cNvPr id="22564" name="Rectangle 56"/>
          <p:cNvSpPr>
            <a:spLocks noChangeAspect="1" noChangeArrowheads="1"/>
          </p:cNvSpPr>
          <p:nvPr/>
        </p:nvSpPr>
        <p:spPr bwMode="auto">
          <a:xfrm>
            <a:off x="6013450" y="4027488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 sz="2800">
              <a:latin typeface="Arial" charset="0"/>
            </a:endParaRPr>
          </a:p>
        </p:txBody>
      </p:sp>
      <p:sp>
        <p:nvSpPr>
          <p:cNvPr id="22565" name="Rectangle 57"/>
          <p:cNvSpPr>
            <a:spLocks noChangeAspect="1" noChangeArrowheads="1"/>
          </p:cNvSpPr>
          <p:nvPr/>
        </p:nvSpPr>
        <p:spPr bwMode="auto">
          <a:xfrm>
            <a:off x="6099175" y="4235450"/>
            <a:ext cx="84138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 sz="2800">
              <a:latin typeface="Arial" charset="0"/>
            </a:endParaRPr>
          </a:p>
        </p:txBody>
      </p:sp>
      <p:sp>
        <p:nvSpPr>
          <p:cNvPr id="22566" name="Text Box 58"/>
          <p:cNvSpPr txBox="1">
            <a:spLocks noChangeAspect="1" noChangeArrowheads="1"/>
          </p:cNvSpPr>
          <p:nvPr/>
        </p:nvSpPr>
        <p:spPr bwMode="auto">
          <a:xfrm>
            <a:off x="3876675" y="509588"/>
            <a:ext cx="136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MAP  kinase cascade</a:t>
            </a:r>
          </a:p>
        </p:txBody>
      </p:sp>
      <p:sp>
        <p:nvSpPr>
          <p:cNvPr id="22567" name="Text Box 59"/>
          <p:cNvSpPr txBox="1">
            <a:spLocks noChangeAspect="1" noChangeArrowheads="1"/>
          </p:cNvSpPr>
          <p:nvPr/>
        </p:nvSpPr>
        <p:spPr bwMode="auto">
          <a:xfrm>
            <a:off x="2665413" y="2697163"/>
            <a:ext cx="4841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000">
                <a:latin typeface="Arial" charset="0"/>
              </a:rPr>
              <a:t>First</a:t>
            </a:r>
          </a:p>
          <a:p>
            <a:pPr algn="ctr"/>
            <a:r>
              <a:rPr lang="en-US" sz="1000">
                <a:latin typeface="Arial" charset="0"/>
              </a:rPr>
              <a:t>kinase</a:t>
            </a:r>
          </a:p>
        </p:txBody>
      </p:sp>
      <p:sp>
        <p:nvSpPr>
          <p:cNvPr id="22568" name="Text Box 60"/>
          <p:cNvSpPr txBox="1">
            <a:spLocks noChangeAspect="1" noChangeArrowheads="1"/>
          </p:cNvSpPr>
          <p:nvPr/>
        </p:nvSpPr>
        <p:spPr bwMode="auto">
          <a:xfrm>
            <a:off x="2633663" y="3405188"/>
            <a:ext cx="554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000">
                <a:latin typeface="Arial" charset="0"/>
              </a:rPr>
              <a:t>Second</a:t>
            </a:r>
          </a:p>
          <a:p>
            <a:pPr algn="ctr"/>
            <a:r>
              <a:rPr lang="en-US" sz="1000">
                <a:latin typeface="Arial" charset="0"/>
              </a:rPr>
              <a:t>kinase</a:t>
            </a:r>
          </a:p>
        </p:txBody>
      </p:sp>
      <p:sp>
        <p:nvSpPr>
          <p:cNvPr id="22569" name="Text Box 61"/>
          <p:cNvSpPr txBox="1">
            <a:spLocks noChangeAspect="1" noChangeArrowheads="1"/>
          </p:cNvSpPr>
          <p:nvPr/>
        </p:nvSpPr>
        <p:spPr bwMode="auto">
          <a:xfrm>
            <a:off x="2665413" y="4138613"/>
            <a:ext cx="4841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000">
                <a:latin typeface="Arial" charset="0"/>
              </a:rPr>
              <a:t>MAP</a:t>
            </a:r>
          </a:p>
          <a:p>
            <a:pPr algn="ctr"/>
            <a:r>
              <a:rPr lang="en-US" sz="1000">
                <a:latin typeface="Arial" charset="0"/>
              </a:rPr>
              <a:t>kinase</a:t>
            </a:r>
          </a:p>
        </p:txBody>
      </p:sp>
      <p:sp>
        <p:nvSpPr>
          <p:cNvPr id="22570" name="Text Box 62"/>
          <p:cNvSpPr txBox="1">
            <a:spLocks noChangeAspect="1" noChangeArrowheads="1"/>
          </p:cNvSpPr>
          <p:nvPr/>
        </p:nvSpPr>
        <p:spPr bwMode="auto">
          <a:xfrm>
            <a:off x="2601913" y="4987925"/>
            <a:ext cx="696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000">
                <a:latin typeface="Arial" charset="0"/>
              </a:rPr>
              <a:t>Response</a:t>
            </a:r>
          </a:p>
          <a:p>
            <a:pPr algn="ctr"/>
            <a:r>
              <a:rPr lang="en-US" sz="1000">
                <a:latin typeface="Arial" charset="0"/>
              </a:rPr>
              <a:t>proteins</a:t>
            </a:r>
          </a:p>
        </p:txBody>
      </p:sp>
      <p:sp>
        <p:nvSpPr>
          <p:cNvPr id="22571" name="Text Box 63"/>
          <p:cNvSpPr txBox="1">
            <a:spLocks noChangeAspect="1" noChangeArrowheads="1"/>
          </p:cNvSpPr>
          <p:nvPr/>
        </p:nvSpPr>
        <p:spPr bwMode="auto">
          <a:xfrm>
            <a:off x="5478463" y="5813425"/>
            <a:ext cx="654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000">
                <a:latin typeface="Arial" charset="0"/>
              </a:rPr>
              <a:t>Cellular</a:t>
            </a:r>
          </a:p>
          <a:p>
            <a:pPr algn="ctr"/>
            <a:r>
              <a:rPr lang="en-US" sz="1000">
                <a:latin typeface="Arial" charset="0"/>
              </a:rPr>
              <a:t>response</a:t>
            </a:r>
          </a:p>
        </p:txBody>
      </p:sp>
      <p:sp>
        <p:nvSpPr>
          <p:cNvPr id="22572" name="Text Box 64"/>
          <p:cNvSpPr txBox="1">
            <a:spLocks noChangeAspect="1" noChangeArrowheads="1"/>
          </p:cNvSpPr>
          <p:nvPr/>
        </p:nvSpPr>
        <p:spPr bwMode="auto">
          <a:xfrm>
            <a:off x="5418138" y="4978400"/>
            <a:ext cx="696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Arial" charset="0"/>
              </a:rPr>
              <a:t>Response</a:t>
            </a:r>
          </a:p>
          <a:p>
            <a:pPr algn="ctr"/>
            <a:r>
              <a:rPr lang="en-US" sz="1000">
                <a:solidFill>
                  <a:schemeClr val="bg1"/>
                </a:solidFill>
                <a:latin typeface="Arial" charset="0"/>
              </a:rPr>
              <a:t>proteins</a:t>
            </a:r>
          </a:p>
        </p:txBody>
      </p:sp>
      <p:sp>
        <p:nvSpPr>
          <p:cNvPr id="22573" name="Text Box 65"/>
          <p:cNvSpPr txBox="1">
            <a:spLocks noChangeAspect="1" noChangeArrowheads="1"/>
          </p:cNvSpPr>
          <p:nvPr/>
        </p:nvSpPr>
        <p:spPr bwMode="auto">
          <a:xfrm>
            <a:off x="5430838" y="4981575"/>
            <a:ext cx="696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000">
                <a:latin typeface="Arial" charset="0"/>
              </a:rPr>
              <a:t>Response</a:t>
            </a:r>
          </a:p>
          <a:p>
            <a:pPr algn="ctr"/>
            <a:r>
              <a:rPr lang="en-US" sz="1000">
                <a:latin typeface="Arial" charset="0"/>
              </a:rPr>
              <a:t>proteins</a:t>
            </a:r>
          </a:p>
        </p:txBody>
      </p:sp>
      <p:sp>
        <p:nvSpPr>
          <p:cNvPr id="22574" name="Rectangle 66"/>
          <p:cNvSpPr>
            <a:spLocks noChangeAspect="1" noChangeArrowheads="1"/>
          </p:cNvSpPr>
          <p:nvPr/>
        </p:nvSpPr>
        <p:spPr bwMode="auto">
          <a:xfrm>
            <a:off x="3592513" y="2803525"/>
            <a:ext cx="3825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MKKK</a:t>
            </a:r>
            <a:endParaRPr lang="en-US" sz="2800">
              <a:latin typeface="Arial" charset="0"/>
            </a:endParaRPr>
          </a:p>
        </p:txBody>
      </p:sp>
      <p:sp>
        <p:nvSpPr>
          <p:cNvPr id="22575" name="Rectangle 67"/>
          <p:cNvSpPr>
            <a:spLocks noChangeAspect="1" noChangeArrowheads="1"/>
          </p:cNvSpPr>
          <p:nvPr/>
        </p:nvSpPr>
        <p:spPr bwMode="auto">
          <a:xfrm>
            <a:off x="4116388" y="3548063"/>
            <a:ext cx="2905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MKK</a:t>
            </a:r>
            <a:endParaRPr lang="en-US" sz="2800">
              <a:latin typeface="Arial" charset="0"/>
            </a:endParaRPr>
          </a:p>
        </p:txBody>
      </p:sp>
      <p:sp>
        <p:nvSpPr>
          <p:cNvPr id="22576" name="Rectangle 68"/>
          <p:cNvSpPr>
            <a:spLocks noChangeAspect="1" noChangeArrowheads="1"/>
          </p:cNvSpPr>
          <p:nvPr/>
        </p:nvSpPr>
        <p:spPr bwMode="auto">
          <a:xfrm>
            <a:off x="4703763" y="4311650"/>
            <a:ext cx="1984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MK</a:t>
            </a:r>
            <a:endParaRPr lang="en-US" sz="2800">
              <a:latin typeface="Arial" charset="0"/>
            </a:endParaRPr>
          </a:p>
        </p:txBody>
      </p:sp>
      <p:sp>
        <p:nvSpPr>
          <p:cNvPr id="22577" name="Rectangle 69"/>
          <p:cNvSpPr>
            <a:spLocks noChangeAspect="1" noChangeArrowheads="1"/>
          </p:cNvSpPr>
          <p:nvPr/>
        </p:nvSpPr>
        <p:spPr bwMode="auto">
          <a:xfrm>
            <a:off x="4524375" y="2730500"/>
            <a:ext cx="3825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MKKK</a:t>
            </a:r>
            <a:endParaRPr lang="en-US" sz="2800">
              <a:latin typeface="Arial" charset="0"/>
            </a:endParaRPr>
          </a:p>
        </p:txBody>
      </p:sp>
      <p:sp>
        <p:nvSpPr>
          <p:cNvPr id="22578" name="Rectangle 70"/>
          <p:cNvSpPr>
            <a:spLocks noChangeAspect="1" noChangeArrowheads="1"/>
          </p:cNvSpPr>
          <p:nvPr/>
        </p:nvSpPr>
        <p:spPr bwMode="auto">
          <a:xfrm>
            <a:off x="5060950" y="3478213"/>
            <a:ext cx="2905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MKK</a:t>
            </a:r>
            <a:endParaRPr lang="en-US" sz="2800">
              <a:latin typeface="Arial" charset="0"/>
            </a:endParaRPr>
          </a:p>
        </p:txBody>
      </p:sp>
      <p:sp>
        <p:nvSpPr>
          <p:cNvPr id="22579" name="Rectangle 71"/>
          <p:cNvSpPr>
            <a:spLocks noChangeAspect="1" noChangeArrowheads="1"/>
          </p:cNvSpPr>
          <p:nvPr/>
        </p:nvSpPr>
        <p:spPr bwMode="auto">
          <a:xfrm>
            <a:off x="5648325" y="4227513"/>
            <a:ext cx="1984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MK</a:t>
            </a:r>
            <a:endParaRPr lang="en-US" sz="2800">
              <a:latin typeface="Arial" charset="0"/>
            </a:endParaRPr>
          </a:p>
        </p:txBody>
      </p:sp>
      <p:sp>
        <p:nvSpPr>
          <p:cNvPr id="22580" name="Line 119"/>
          <p:cNvSpPr>
            <a:spLocks noChangeAspect="1" noChangeShapeType="1"/>
          </p:cNvSpPr>
          <p:nvPr/>
        </p:nvSpPr>
        <p:spPr bwMode="auto">
          <a:xfrm>
            <a:off x="2878138" y="1647825"/>
            <a:ext cx="1587" cy="5032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Line 117"/>
          <p:cNvSpPr>
            <a:spLocks noChangeAspect="1" noChangeShapeType="1"/>
          </p:cNvSpPr>
          <p:nvPr/>
        </p:nvSpPr>
        <p:spPr bwMode="auto">
          <a:xfrm>
            <a:off x="2878138" y="1119188"/>
            <a:ext cx="1587" cy="2587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Freeform 118"/>
          <p:cNvSpPr>
            <a:spLocks noChangeAspect="1"/>
          </p:cNvSpPr>
          <p:nvPr/>
        </p:nvSpPr>
        <p:spPr bwMode="auto">
          <a:xfrm>
            <a:off x="2855913" y="1354138"/>
            <a:ext cx="58737" cy="92075"/>
          </a:xfrm>
          <a:custGeom>
            <a:avLst/>
            <a:gdLst>
              <a:gd name="T0" fmla="*/ 2147483647 w 36"/>
              <a:gd name="T1" fmla="*/ 2147483647 h 56"/>
              <a:gd name="T2" fmla="*/ 2147483647 w 36"/>
              <a:gd name="T3" fmla="*/ 0 h 56"/>
              <a:gd name="T4" fmla="*/ 2147483647 w 36"/>
              <a:gd name="T5" fmla="*/ 0 h 56"/>
              <a:gd name="T6" fmla="*/ 2147483647 w 36"/>
              <a:gd name="T7" fmla="*/ 2147483647 h 56"/>
              <a:gd name="T8" fmla="*/ 2147483647 w 36"/>
              <a:gd name="T9" fmla="*/ 2147483647 h 56"/>
              <a:gd name="T10" fmla="*/ 2147483647 w 36"/>
              <a:gd name="T11" fmla="*/ 2147483647 h 56"/>
              <a:gd name="T12" fmla="*/ 2147483647 w 36"/>
              <a:gd name="T13" fmla="*/ 2147483647 h 56"/>
              <a:gd name="T14" fmla="*/ 2147483647 w 36"/>
              <a:gd name="T15" fmla="*/ 2147483647 h 56"/>
              <a:gd name="T16" fmla="*/ 0 w 36"/>
              <a:gd name="T17" fmla="*/ 0 h 56"/>
              <a:gd name="T18" fmla="*/ 2147483647 w 36"/>
              <a:gd name="T19" fmla="*/ 0 h 56"/>
              <a:gd name="T20" fmla="*/ 2147483647 w 36"/>
              <a:gd name="T21" fmla="*/ 2147483647 h 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"/>
              <a:gd name="T34" fmla="*/ 0 h 56"/>
              <a:gd name="T35" fmla="*/ 36 w 36"/>
              <a:gd name="T36" fmla="*/ 56 h 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" h="56">
                <a:moveTo>
                  <a:pt x="18" y="10"/>
                </a:moveTo>
                <a:lnTo>
                  <a:pt x="36" y="0"/>
                </a:lnTo>
                <a:lnTo>
                  <a:pt x="24" y="28"/>
                </a:lnTo>
                <a:lnTo>
                  <a:pt x="18" y="56"/>
                </a:lnTo>
                <a:lnTo>
                  <a:pt x="12" y="28"/>
                </a:lnTo>
                <a:lnTo>
                  <a:pt x="0" y="0"/>
                </a:lnTo>
                <a:lnTo>
                  <a:pt x="2" y="0"/>
                </a:lnTo>
                <a:lnTo>
                  <a:pt x="18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Freeform 120"/>
          <p:cNvSpPr>
            <a:spLocks noChangeAspect="1"/>
          </p:cNvSpPr>
          <p:nvPr/>
        </p:nvSpPr>
        <p:spPr bwMode="auto">
          <a:xfrm>
            <a:off x="2855913" y="2124075"/>
            <a:ext cx="58737" cy="95250"/>
          </a:xfrm>
          <a:custGeom>
            <a:avLst/>
            <a:gdLst>
              <a:gd name="T0" fmla="*/ 2147483647 w 36"/>
              <a:gd name="T1" fmla="*/ 2147483647 h 58"/>
              <a:gd name="T2" fmla="*/ 2147483647 w 36"/>
              <a:gd name="T3" fmla="*/ 0 h 58"/>
              <a:gd name="T4" fmla="*/ 2147483647 w 36"/>
              <a:gd name="T5" fmla="*/ 0 h 58"/>
              <a:gd name="T6" fmla="*/ 2147483647 w 36"/>
              <a:gd name="T7" fmla="*/ 2147483647 h 58"/>
              <a:gd name="T8" fmla="*/ 2147483647 w 36"/>
              <a:gd name="T9" fmla="*/ 2147483647 h 58"/>
              <a:gd name="T10" fmla="*/ 2147483647 w 36"/>
              <a:gd name="T11" fmla="*/ 2147483647 h 58"/>
              <a:gd name="T12" fmla="*/ 2147483647 w 36"/>
              <a:gd name="T13" fmla="*/ 2147483647 h 58"/>
              <a:gd name="T14" fmla="*/ 2147483647 w 36"/>
              <a:gd name="T15" fmla="*/ 2147483647 h 58"/>
              <a:gd name="T16" fmla="*/ 0 w 36"/>
              <a:gd name="T17" fmla="*/ 0 h 58"/>
              <a:gd name="T18" fmla="*/ 2147483647 w 36"/>
              <a:gd name="T19" fmla="*/ 0 h 58"/>
              <a:gd name="T20" fmla="*/ 2147483647 w 36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"/>
              <a:gd name="T34" fmla="*/ 0 h 58"/>
              <a:gd name="T35" fmla="*/ 36 w 36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" h="58">
                <a:moveTo>
                  <a:pt x="18" y="10"/>
                </a:moveTo>
                <a:lnTo>
                  <a:pt x="36" y="0"/>
                </a:lnTo>
                <a:lnTo>
                  <a:pt x="24" y="28"/>
                </a:lnTo>
                <a:lnTo>
                  <a:pt x="18" y="58"/>
                </a:lnTo>
                <a:lnTo>
                  <a:pt x="12" y="28"/>
                </a:lnTo>
                <a:lnTo>
                  <a:pt x="0" y="0"/>
                </a:lnTo>
                <a:lnTo>
                  <a:pt x="2" y="0"/>
                </a:lnTo>
                <a:lnTo>
                  <a:pt x="18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Line 121"/>
          <p:cNvSpPr>
            <a:spLocks noChangeAspect="1" noChangeShapeType="1"/>
          </p:cNvSpPr>
          <p:nvPr/>
        </p:nvSpPr>
        <p:spPr bwMode="auto">
          <a:xfrm>
            <a:off x="2878138" y="2428875"/>
            <a:ext cx="1587" cy="1825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Freeform 122"/>
          <p:cNvSpPr>
            <a:spLocks noChangeAspect="1"/>
          </p:cNvSpPr>
          <p:nvPr/>
        </p:nvSpPr>
        <p:spPr bwMode="auto">
          <a:xfrm>
            <a:off x="2855913" y="2587625"/>
            <a:ext cx="58737" cy="92075"/>
          </a:xfrm>
          <a:custGeom>
            <a:avLst/>
            <a:gdLst>
              <a:gd name="T0" fmla="*/ 2147483647 w 36"/>
              <a:gd name="T1" fmla="*/ 2147483647 h 56"/>
              <a:gd name="T2" fmla="*/ 2147483647 w 36"/>
              <a:gd name="T3" fmla="*/ 0 h 56"/>
              <a:gd name="T4" fmla="*/ 2147483647 w 36"/>
              <a:gd name="T5" fmla="*/ 0 h 56"/>
              <a:gd name="T6" fmla="*/ 2147483647 w 36"/>
              <a:gd name="T7" fmla="*/ 2147483647 h 56"/>
              <a:gd name="T8" fmla="*/ 2147483647 w 36"/>
              <a:gd name="T9" fmla="*/ 2147483647 h 56"/>
              <a:gd name="T10" fmla="*/ 2147483647 w 36"/>
              <a:gd name="T11" fmla="*/ 2147483647 h 56"/>
              <a:gd name="T12" fmla="*/ 2147483647 w 36"/>
              <a:gd name="T13" fmla="*/ 2147483647 h 56"/>
              <a:gd name="T14" fmla="*/ 2147483647 w 36"/>
              <a:gd name="T15" fmla="*/ 2147483647 h 56"/>
              <a:gd name="T16" fmla="*/ 0 w 36"/>
              <a:gd name="T17" fmla="*/ 0 h 56"/>
              <a:gd name="T18" fmla="*/ 2147483647 w 36"/>
              <a:gd name="T19" fmla="*/ 0 h 56"/>
              <a:gd name="T20" fmla="*/ 2147483647 w 36"/>
              <a:gd name="T21" fmla="*/ 2147483647 h 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"/>
              <a:gd name="T34" fmla="*/ 0 h 56"/>
              <a:gd name="T35" fmla="*/ 36 w 36"/>
              <a:gd name="T36" fmla="*/ 56 h 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" h="56">
                <a:moveTo>
                  <a:pt x="18" y="10"/>
                </a:moveTo>
                <a:lnTo>
                  <a:pt x="36" y="0"/>
                </a:lnTo>
                <a:lnTo>
                  <a:pt x="24" y="28"/>
                </a:lnTo>
                <a:lnTo>
                  <a:pt x="18" y="56"/>
                </a:lnTo>
                <a:lnTo>
                  <a:pt x="12" y="28"/>
                </a:lnTo>
                <a:lnTo>
                  <a:pt x="0" y="0"/>
                </a:lnTo>
                <a:lnTo>
                  <a:pt x="2" y="0"/>
                </a:lnTo>
                <a:lnTo>
                  <a:pt x="18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Line 123"/>
          <p:cNvSpPr>
            <a:spLocks noChangeAspect="1" noChangeShapeType="1"/>
          </p:cNvSpPr>
          <p:nvPr/>
        </p:nvSpPr>
        <p:spPr bwMode="auto">
          <a:xfrm>
            <a:off x="2878138" y="3054350"/>
            <a:ext cx="1587" cy="2952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Freeform 124"/>
          <p:cNvSpPr>
            <a:spLocks noChangeAspect="1"/>
          </p:cNvSpPr>
          <p:nvPr/>
        </p:nvSpPr>
        <p:spPr bwMode="auto">
          <a:xfrm>
            <a:off x="2855913" y="3322638"/>
            <a:ext cx="58737" cy="93662"/>
          </a:xfrm>
          <a:custGeom>
            <a:avLst/>
            <a:gdLst>
              <a:gd name="T0" fmla="*/ 2147483647 w 36"/>
              <a:gd name="T1" fmla="*/ 2147483647 h 58"/>
              <a:gd name="T2" fmla="*/ 2147483647 w 36"/>
              <a:gd name="T3" fmla="*/ 0 h 58"/>
              <a:gd name="T4" fmla="*/ 2147483647 w 36"/>
              <a:gd name="T5" fmla="*/ 2147483647 h 58"/>
              <a:gd name="T6" fmla="*/ 2147483647 w 36"/>
              <a:gd name="T7" fmla="*/ 2147483647 h 58"/>
              <a:gd name="T8" fmla="*/ 2147483647 w 36"/>
              <a:gd name="T9" fmla="*/ 2147483647 h 58"/>
              <a:gd name="T10" fmla="*/ 2147483647 w 36"/>
              <a:gd name="T11" fmla="*/ 2147483647 h 58"/>
              <a:gd name="T12" fmla="*/ 2147483647 w 36"/>
              <a:gd name="T13" fmla="*/ 2147483647 h 58"/>
              <a:gd name="T14" fmla="*/ 2147483647 w 36"/>
              <a:gd name="T15" fmla="*/ 2147483647 h 58"/>
              <a:gd name="T16" fmla="*/ 0 w 36"/>
              <a:gd name="T17" fmla="*/ 2147483647 h 58"/>
              <a:gd name="T18" fmla="*/ 2147483647 w 36"/>
              <a:gd name="T19" fmla="*/ 0 h 58"/>
              <a:gd name="T20" fmla="*/ 2147483647 w 36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"/>
              <a:gd name="T34" fmla="*/ 0 h 58"/>
              <a:gd name="T35" fmla="*/ 36 w 36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" h="58">
                <a:moveTo>
                  <a:pt x="18" y="10"/>
                </a:moveTo>
                <a:lnTo>
                  <a:pt x="36" y="0"/>
                </a:lnTo>
                <a:lnTo>
                  <a:pt x="36" y="2"/>
                </a:lnTo>
                <a:lnTo>
                  <a:pt x="24" y="28"/>
                </a:lnTo>
                <a:lnTo>
                  <a:pt x="18" y="58"/>
                </a:lnTo>
                <a:lnTo>
                  <a:pt x="12" y="28"/>
                </a:lnTo>
                <a:lnTo>
                  <a:pt x="0" y="2"/>
                </a:lnTo>
                <a:lnTo>
                  <a:pt x="2" y="0"/>
                </a:lnTo>
                <a:lnTo>
                  <a:pt x="18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8" name="Line 125"/>
          <p:cNvSpPr>
            <a:spLocks noChangeAspect="1" noChangeShapeType="1"/>
          </p:cNvSpPr>
          <p:nvPr/>
        </p:nvSpPr>
        <p:spPr bwMode="auto">
          <a:xfrm>
            <a:off x="2878138" y="3746500"/>
            <a:ext cx="1587" cy="3175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Freeform 126"/>
          <p:cNvSpPr>
            <a:spLocks noChangeAspect="1"/>
          </p:cNvSpPr>
          <p:nvPr/>
        </p:nvSpPr>
        <p:spPr bwMode="auto">
          <a:xfrm>
            <a:off x="2855913" y="4038600"/>
            <a:ext cx="58737" cy="92075"/>
          </a:xfrm>
          <a:custGeom>
            <a:avLst/>
            <a:gdLst>
              <a:gd name="T0" fmla="*/ 2147483647 w 36"/>
              <a:gd name="T1" fmla="*/ 2147483647 h 58"/>
              <a:gd name="T2" fmla="*/ 2147483647 w 36"/>
              <a:gd name="T3" fmla="*/ 0 h 58"/>
              <a:gd name="T4" fmla="*/ 2147483647 w 36"/>
              <a:gd name="T5" fmla="*/ 2147483647 h 58"/>
              <a:gd name="T6" fmla="*/ 2147483647 w 36"/>
              <a:gd name="T7" fmla="*/ 2147483647 h 58"/>
              <a:gd name="T8" fmla="*/ 2147483647 w 36"/>
              <a:gd name="T9" fmla="*/ 2147483647 h 58"/>
              <a:gd name="T10" fmla="*/ 2147483647 w 36"/>
              <a:gd name="T11" fmla="*/ 2147483647 h 58"/>
              <a:gd name="T12" fmla="*/ 2147483647 w 36"/>
              <a:gd name="T13" fmla="*/ 2147483647 h 58"/>
              <a:gd name="T14" fmla="*/ 2147483647 w 36"/>
              <a:gd name="T15" fmla="*/ 2147483647 h 58"/>
              <a:gd name="T16" fmla="*/ 0 w 36"/>
              <a:gd name="T17" fmla="*/ 2147483647 h 58"/>
              <a:gd name="T18" fmla="*/ 2147483647 w 36"/>
              <a:gd name="T19" fmla="*/ 0 h 58"/>
              <a:gd name="T20" fmla="*/ 2147483647 w 36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"/>
              <a:gd name="T34" fmla="*/ 0 h 58"/>
              <a:gd name="T35" fmla="*/ 36 w 36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" h="58">
                <a:moveTo>
                  <a:pt x="18" y="10"/>
                </a:moveTo>
                <a:lnTo>
                  <a:pt x="36" y="0"/>
                </a:lnTo>
                <a:lnTo>
                  <a:pt x="36" y="2"/>
                </a:lnTo>
                <a:lnTo>
                  <a:pt x="24" y="28"/>
                </a:lnTo>
                <a:lnTo>
                  <a:pt x="18" y="58"/>
                </a:lnTo>
                <a:lnTo>
                  <a:pt x="12" y="28"/>
                </a:lnTo>
                <a:lnTo>
                  <a:pt x="0" y="2"/>
                </a:lnTo>
                <a:lnTo>
                  <a:pt x="2" y="0"/>
                </a:lnTo>
                <a:lnTo>
                  <a:pt x="18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0" name="Line 127"/>
          <p:cNvSpPr>
            <a:spLocks noChangeAspect="1" noChangeShapeType="1"/>
          </p:cNvSpPr>
          <p:nvPr/>
        </p:nvSpPr>
        <p:spPr bwMode="auto">
          <a:xfrm>
            <a:off x="2878138" y="4494213"/>
            <a:ext cx="1587" cy="4206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1" name="Freeform 128"/>
          <p:cNvSpPr>
            <a:spLocks noChangeAspect="1"/>
          </p:cNvSpPr>
          <p:nvPr/>
        </p:nvSpPr>
        <p:spPr bwMode="auto">
          <a:xfrm>
            <a:off x="2855913" y="4887913"/>
            <a:ext cx="58737" cy="93662"/>
          </a:xfrm>
          <a:custGeom>
            <a:avLst/>
            <a:gdLst>
              <a:gd name="T0" fmla="*/ 2147483647 w 36"/>
              <a:gd name="T1" fmla="*/ 2147483647 h 58"/>
              <a:gd name="T2" fmla="*/ 2147483647 w 36"/>
              <a:gd name="T3" fmla="*/ 0 h 58"/>
              <a:gd name="T4" fmla="*/ 2147483647 w 36"/>
              <a:gd name="T5" fmla="*/ 2147483647 h 58"/>
              <a:gd name="T6" fmla="*/ 2147483647 w 36"/>
              <a:gd name="T7" fmla="*/ 2147483647 h 58"/>
              <a:gd name="T8" fmla="*/ 2147483647 w 36"/>
              <a:gd name="T9" fmla="*/ 2147483647 h 58"/>
              <a:gd name="T10" fmla="*/ 2147483647 w 36"/>
              <a:gd name="T11" fmla="*/ 2147483647 h 58"/>
              <a:gd name="T12" fmla="*/ 2147483647 w 36"/>
              <a:gd name="T13" fmla="*/ 2147483647 h 58"/>
              <a:gd name="T14" fmla="*/ 2147483647 w 36"/>
              <a:gd name="T15" fmla="*/ 2147483647 h 58"/>
              <a:gd name="T16" fmla="*/ 0 w 36"/>
              <a:gd name="T17" fmla="*/ 2147483647 h 58"/>
              <a:gd name="T18" fmla="*/ 2147483647 w 36"/>
              <a:gd name="T19" fmla="*/ 0 h 58"/>
              <a:gd name="T20" fmla="*/ 2147483647 w 36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"/>
              <a:gd name="T34" fmla="*/ 0 h 58"/>
              <a:gd name="T35" fmla="*/ 36 w 36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" h="58">
                <a:moveTo>
                  <a:pt x="18" y="12"/>
                </a:moveTo>
                <a:lnTo>
                  <a:pt x="36" y="0"/>
                </a:lnTo>
                <a:lnTo>
                  <a:pt x="36" y="2"/>
                </a:lnTo>
                <a:lnTo>
                  <a:pt x="24" y="28"/>
                </a:lnTo>
                <a:lnTo>
                  <a:pt x="18" y="58"/>
                </a:lnTo>
                <a:lnTo>
                  <a:pt x="12" y="28"/>
                </a:lnTo>
                <a:lnTo>
                  <a:pt x="0" y="2"/>
                </a:lnTo>
                <a:lnTo>
                  <a:pt x="2" y="0"/>
                </a:lnTo>
                <a:lnTo>
                  <a:pt x="18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Line 129"/>
          <p:cNvSpPr>
            <a:spLocks noChangeAspect="1" noChangeShapeType="1"/>
          </p:cNvSpPr>
          <p:nvPr/>
        </p:nvSpPr>
        <p:spPr bwMode="auto">
          <a:xfrm>
            <a:off x="2878138" y="5319713"/>
            <a:ext cx="1587" cy="4349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3" name="Freeform 130"/>
          <p:cNvSpPr>
            <a:spLocks noChangeAspect="1"/>
          </p:cNvSpPr>
          <p:nvPr/>
        </p:nvSpPr>
        <p:spPr bwMode="auto">
          <a:xfrm>
            <a:off x="2855913" y="5727700"/>
            <a:ext cx="58737" cy="93663"/>
          </a:xfrm>
          <a:custGeom>
            <a:avLst/>
            <a:gdLst>
              <a:gd name="T0" fmla="*/ 2147483647 w 36"/>
              <a:gd name="T1" fmla="*/ 2147483647 h 58"/>
              <a:gd name="T2" fmla="*/ 2147483647 w 36"/>
              <a:gd name="T3" fmla="*/ 0 h 58"/>
              <a:gd name="T4" fmla="*/ 2147483647 w 36"/>
              <a:gd name="T5" fmla="*/ 2147483647 h 58"/>
              <a:gd name="T6" fmla="*/ 2147483647 w 36"/>
              <a:gd name="T7" fmla="*/ 2147483647 h 58"/>
              <a:gd name="T8" fmla="*/ 2147483647 w 36"/>
              <a:gd name="T9" fmla="*/ 2147483647 h 58"/>
              <a:gd name="T10" fmla="*/ 2147483647 w 36"/>
              <a:gd name="T11" fmla="*/ 2147483647 h 58"/>
              <a:gd name="T12" fmla="*/ 2147483647 w 36"/>
              <a:gd name="T13" fmla="*/ 2147483647 h 58"/>
              <a:gd name="T14" fmla="*/ 2147483647 w 36"/>
              <a:gd name="T15" fmla="*/ 2147483647 h 58"/>
              <a:gd name="T16" fmla="*/ 0 w 36"/>
              <a:gd name="T17" fmla="*/ 2147483647 h 58"/>
              <a:gd name="T18" fmla="*/ 2147483647 w 36"/>
              <a:gd name="T19" fmla="*/ 0 h 58"/>
              <a:gd name="T20" fmla="*/ 2147483647 w 36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"/>
              <a:gd name="T34" fmla="*/ 0 h 58"/>
              <a:gd name="T35" fmla="*/ 36 w 36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" h="58">
                <a:moveTo>
                  <a:pt x="18" y="10"/>
                </a:moveTo>
                <a:lnTo>
                  <a:pt x="36" y="0"/>
                </a:lnTo>
                <a:lnTo>
                  <a:pt x="36" y="2"/>
                </a:lnTo>
                <a:lnTo>
                  <a:pt x="24" y="28"/>
                </a:lnTo>
                <a:lnTo>
                  <a:pt x="18" y="58"/>
                </a:lnTo>
                <a:lnTo>
                  <a:pt x="12" y="28"/>
                </a:lnTo>
                <a:lnTo>
                  <a:pt x="0" y="2"/>
                </a:lnTo>
                <a:lnTo>
                  <a:pt x="2" y="0"/>
                </a:lnTo>
                <a:lnTo>
                  <a:pt x="18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4" name="Freeform 143"/>
          <p:cNvSpPr>
            <a:spLocks noChangeAspect="1"/>
          </p:cNvSpPr>
          <p:nvPr/>
        </p:nvSpPr>
        <p:spPr bwMode="auto">
          <a:xfrm>
            <a:off x="4303713" y="3087688"/>
            <a:ext cx="742950" cy="349250"/>
          </a:xfrm>
          <a:custGeom>
            <a:avLst/>
            <a:gdLst>
              <a:gd name="T0" fmla="*/ 0 w 446"/>
              <a:gd name="T1" fmla="*/ 2147483647 h 209"/>
              <a:gd name="T2" fmla="*/ 0 w 446"/>
              <a:gd name="T3" fmla="*/ 2147483647 h 209"/>
              <a:gd name="T4" fmla="*/ 2147483647 w 446"/>
              <a:gd name="T5" fmla="*/ 2147483647 h 209"/>
              <a:gd name="T6" fmla="*/ 2147483647 w 446"/>
              <a:gd name="T7" fmla="*/ 2147483647 h 209"/>
              <a:gd name="T8" fmla="*/ 2147483647 w 446"/>
              <a:gd name="T9" fmla="*/ 2147483647 h 209"/>
              <a:gd name="T10" fmla="*/ 2147483647 w 446"/>
              <a:gd name="T11" fmla="*/ 2147483647 h 209"/>
              <a:gd name="T12" fmla="*/ 2147483647 w 446"/>
              <a:gd name="T13" fmla="*/ 2147483647 h 209"/>
              <a:gd name="T14" fmla="*/ 2147483647 w 446"/>
              <a:gd name="T15" fmla="*/ 2147483647 h 209"/>
              <a:gd name="T16" fmla="*/ 2147483647 w 446"/>
              <a:gd name="T17" fmla="*/ 2147483647 h 209"/>
              <a:gd name="T18" fmla="*/ 2147483647 w 446"/>
              <a:gd name="T19" fmla="*/ 2147483647 h 209"/>
              <a:gd name="T20" fmla="*/ 2147483647 w 446"/>
              <a:gd name="T21" fmla="*/ 2147483647 h 209"/>
              <a:gd name="T22" fmla="*/ 2147483647 w 446"/>
              <a:gd name="T23" fmla="*/ 2147483647 h 209"/>
              <a:gd name="T24" fmla="*/ 2147483647 w 446"/>
              <a:gd name="T25" fmla="*/ 2147483647 h 209"/>
              <a:gd name="T26" fmla="*/ 2147483647 w 446"/>
              <a:gd name="T27" fmla="*/ 2147483647 h 209"/>
              <a:gd name="T28" fmla="*/ 2147483647 w 446"/>
              <a:gd name="T29" fmla="*/ 2147483647 h 209"/>
              <a:gd name="T30" fmla="*/ 2147483647 w 446"/>
              <a:gd name="T31" fmla="*/ 2147483647 h 209"/>
              <a:gd name="T32" fmla="*/ 2147483647 w 446"/>
              <a:gd name="T33" fmla="*/ 2147483647 h 209"/>
              <a:gd name="T34" fmla="*/ 2147483647 w 446"/>
              <a:gd name="T35" fmla="*/ 0 h 209"/>
              <a:gd name="T36" fmla="*/ 2147483647 w 446"/>
              <a:gd name="T37" fmla="*/ 0 h 209"/>
              <a:gd name="T38" fmla="*/ 2147483647 w 446"/>
              <a:gd name="T39" fmla="*/ 2147483647 h 209"/>
              <a:gd name="T40" fmla="*/ 2147483647 w 446"/>
              <a:gd name="T41" fmla="*/ 2147483647 h 209"/>
              <a:gd name="T42" fmla="*/ 2147483647 w 446"/>
              <a:gd name="T43" fmla="*/ 2147483647 h 209"/>
              <a:gd name="T44" fmla="*/ 2147483647 w 446"/>
              <a:gd name="T45" fmla="*/ 2147483647 h 209"/>
              <a:gd name="T46" fmla="*/ 2147483647 w 446"/>
              <a:gd name="T47" fmla="*/ 2147483647 h 209"/>
              <a:gd name="T48" fmla="*/ 2147483647 w 446"/>
              <a:gd name="T49" fmla="*/ 2147483647 h 209"/>
              <a:gd name="T50" fmla="*/ 2147483647 w 446"/>
              <a:gd name="T51" fmla="*/ 2147483647 h 209"/>
              <a:gd name="T52" fmla="*/ 2147483647 w 446"/>
              <a:gd name="T53" fmla="*/ 2147483647 h 20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446"/>
              <a:gd name="T82" fmla="*/ 0 h 209"/>
              <a:gd name="T83" fmla="*/ 446 w 446"/>
              <a:gd name="T84" fmla="*/ 209 h 20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446" h="209">
                <a:moveTo>
                  <a:pt x="0" y="209"/>
                </a:moveTo>
                <a:lnTo>
                  <a:pt x="0" y="209"/>
                </a:lnTo>
                <a:lnTo>
                  <a:pt x="4" y="186"/>
                </a:lnTo>
                <a:lnTo>
                  <a:pt x="10" y="164"/>
                </a:lnTo>
                <a:lnTo>
                  <a:pt x="18" y="144"/>
                </a:lnTo>
                <a:lnTo>
                  <a:pt x="28" y="126"/>
                </a:lnTo>
                <a:lnTo>
                  <a:pt x="38" y="108"/>
                </a:lnTo>
                <a:lnTo>
                  <a:pt x="52" y="90"/>
                </a:lnTo>
                <a:lnTo>
                  <a:pt x="66" y="74"/>
                </a:lnTo>
                <a:lnTo>
                  <a:pt x="80" y="60"/>
                </a:lnTo>
                <a:lnTo>
                  <a:pt x="96" y="46"/>
                </a:lnTo>
                <a:lnTo>
                  <a:pt x="114" y="34"/>
                </a:lnTo>
                <a:lnTo>
                  <a:pt x="132" y="24"/>
                </a:lnTo>
                <a:lnTo>
                  <a:pt x="152" y="16"/>
                </a:lnTo>
                <a:lnTo>
                  <a:pt x="172" y="10"/>
                </a:lnTo>
                <a:lnTo>
                  <a:pt x="194" y="4"/>
                </a:lnTo>
                <a:lnTo>
                  <a:pt x="214" y="2"/>
                </a:lnTo>
                <a:lnTo>
                  <a:pt x="236" y="0"/>
                </a:lnTo>
                <a:lnTo>
                  <a:pt x="270" y="2"/>
                </a:lnTo>
                <a:lnTo>
                  <a:pt x="302" y="10"/>
                </a:lnTo>
                <a:lnTo>
                  <a:pt x="332" y="20"/>
                </a:lnTo>
                <a:lnTo>
                  <a:pt x="360" y="34"/>
                </a:lnTo>
                <a:lnTo>
                  <a:pt x="386" y="54"/>
                </a:lnTo>
                <a:lnTo>
                  <a:pt x="408" y="74"/>
                </a:lnTo>
                <a:lnTo>
                  <a:pt x="430" y="98"/>
                </a:lnTo>
                <a:lnTo>
                  <a:pt x="446" y="126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Freeform 144"/>
          <p:cNvSpPr>
            <a:spLocks noChangeAspect="1"/>
          </p:cNvSpPr>
          <p:nvPr/>
        </p:nvSpPr>
        <p:spPr bwMode="auto">
          <a:xfrm>
            <a:off x="5010150" y="3260725"/>
            <a:ext cx="69850" cy="96838"/>
          </a:xfrm>
          <a:custGeom>
            <a:avLst/>
            <a:gdLst>
              <a:gd name="T0" fmla="*/ 2147483647 w 42"/>
              <a:gd name="T1" fmla="*/ 2147483647 h 58"/>
              <a:gd name="T2" fmla="*/ 2147483647 w 42"/>
              <a:gd name="T3" fmla="*/ 0 h 58"/>
              <a:gd name="T4" fmla="*/ 2147483647 w 42"/>
              <a:gd name="T5" fmla="*/ 0 h 58"/>
              <a:gd name="T6" fmla="*/ 2147483647 w 42"/>
              <a:gd name="T7" fmla="*/ 2147483647 h 58"/>
              <a:gd name="T8" fmla="*/ 2147483647 w 42"/>
              <a:gd name="T9" fmla="*/ 2147483647 h 58"/>
              <a:gd name="T10" fmla="*/ 2147483647 w 42"/>
              <a:gd name="T11" fmla="*/ 2147483647 h 58"/>
              <a:gd name="T12" fmla="*/ 2147483647 w 42"/>
              <a:gd name="T13" fmla="*/ 2147483647 h 58"/>
              <a:gd name="T14" fmla="*/ 2147483647 w 42"/>
              <a:gd name="T15" fmla="*/ 2147483647 h 58"/>
              <a:gd name="T16" fmla="*/ 0 w 42"/>
              <a:gd name="T17" fmla="*/ 2147483647 h 58"/>
              <a:gd name="T18" fmla="*/ 0 w 42"/>
              <a:gd name="T19" fmla="*/ 2147483647 h 58"/>
              <a:gd name="T20" fmla="*/ 2147483647 w 42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58"/>
              <a:gd name="T35" fmla="*/ 42 w 42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58">
                <a:moveTo>
                  <a:pt x="20" y="18"/>
                </a:moveTo>
                <a:lnTo>
                  <a:pt x="30" y="0"/>
                </a:lnTo>
                <a:lnTo>
                  <a:pt x="34" y="30"/>
                </a:lnTo>
                <a:lnTo>
                  <a:pt x="42" y="58"/>
                </a:lnTo>
                <a:lnTo>
                  <a:pt x="24" y="36"/>
                </a:lnTo>
                <a:lnTo>
                  <a:pt x="0" y="18"/>
                </a:lnTo>
                <a:lnTo>
                  <a:pt x="0" y="16"/>
                </a:lnTo>
                <a:lnTo>
                  <a:pt x="20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6" name="Freeform 145"/>
          <p:cNvSpPr>
            <a:spLocks noChangeAspect="1"/>
          </p:cNvSpPr>
          <p:nvPr/>
        </p:nvSpPr>
        <p:spPr bwMode="auto">
          <a:xfrm>
            <a:off x="4846638" y="3840163"/>
            <a:ext cx="749300" cy="342900"/>
          </a:xfrm>
          <a:custGeom>
            <a:avLst/>
            <a:gdLst>
              <a:gd name="T0" fmla="*/ 0 w 449"/>
              <a:gd name="T1" fmla="*/ 2147483647 h 206"/>
              <a:gd name="T2" fmla="*/ 0 w 449"/>
              <a:gd name="T3" fmla="*/ 2147483647 h 206"/>
              <a:gd name="T4" fmla="*/ 2147483647 w 449"/>
              <a:gd name="T5" fmla="*/ 2147483647 h 206"/>
              <a:gd name="T6" fmla="*/ 2147483647 w 449"/>
              <a:gd name="T7" fmla="*/ 2147483647 h 206"/>
              <a:gd name="T8" fmla="*/ 2147483647 w 449"/>
              <a:gd name="T9" fmla="*/ 2147483647 h 206"/>
              <a:gd name="T10" fmla="*/ 2147483647 w 449"/>
              <a:gd name="T11" fmla="*/ 2147483647 h 206"/>
              <a:gd name="T12" fmla="*/ 2147483647 w 449"/>
              <a:gd name="T13" fmla="*/ 2147483647 h 206"/>
              <a:gd name="T14" fmla="*/ 2147483647 w 449"/>
              <a:gd name="T15" fmla="*/ 2147483647 h 206"/>
              <a:gd name="T16" fmla="*/ 2147483647 w 449"/>
              <a:gd name="T17" fmla="*/ 2147483647 h 206"/>
              <a:gd name="T18" fmla="*/ 2147483647 w 449"/>
              <a:gd name="T19" fmla="*/ 2147483647 h 206"/>
              <a:gd name="T20" fmla="*/ 2147483647 w 449"/>
              <a:gd name="T21" fmla="*/ 2147483647 h 206"/>
              <a:gd name="T22" fmla="*/ 2147483647 w 449"/>
              <a:gd name="T23" fmla="*/ 2147483647 h 206"/>
              <a:gd name="T24" fmla="*/ 2147483647 w 449"/>
              <a:gd name="T25" fmla="*/ 2147483647 h 206"/>
              <a:gd name="T26" fmla="*/ 2147483647 w 449"/>
              <a:gd name="T27" fmla="*/ 2147483647 h 206"/>
              <a:gd name="T28" fmla="*/ 2147483647 w 449"/>
              <a:gd name="T29" fmla="*/ 2147483647 h 206"/>
              <a:gd name="T30" fmla="*/ 2147483647 w 449"/>
              <a:gd name="T31" fmla="*/ 2147483647 h 206"/>
              <a:gd name="T32" fmla="*/ 2147483647 w 449"/>
              <a:gd name="T33" fmla="*/ 0 h 206"/>
              <a:gd name="T34" fmla="*/ 2147483647 w 449"/>
              <a:gd name="T35" fmla="*/ 0 h 206"/>
              <a:gd name="T36" fmla="*/ 2147483647 w 449"/>
              <a:gd name="T37" fmla="*/ 0 h 206"/>
              <a:gd name="T38" fmla="*/ 2147483647 w 449"/>
              <a:gd name="T39" fmla="*/ 2147483647 h 206"/>
              <a:gd name="T40" fmla="*/ 2147483647 w 449"/>
              <a:gd name="T41" fmla="*/ 2147483647 h 206"/>
              <a:gd name="T42" fmla="*/ 2147483647 w 449"/>
              <a:gd name="T43" fmla="*/ 2147483647 h 206"/>
              <a:gd name="T44" fmla="*/ 2147483647 w 449"/>
              <a:gd name="T45" fmla="*/ 2147483647 h 206"/>
              <a:gd name="T46" fmla="*/ 2147483647 w 449"/>
              <a:gd name="T47" fmla="*/ 2147483647 h 206"/>
              <a:gd name="T48" fmla="*/ 2147483647 w 449"/>
              <a:gd name="T49" fmla="*/ 2147483647 h 206"/>
              <a:gd name="T50" fmla="*/ 2147483647 w 449"/>
              <a:gd name="T51" fmla="*/ 2147483647 h 206"/>
              <a:gd name="T52" fmla="*/ 2147483647 w 449"/>
              <a:gd name="T53" fmla="*/ 2147483647 h 20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449"/>
              <a:gd name="T82" fmla="*/ 0 h 206"/>
              <a:gd name="T83" fmla="*/ 449 w 449"/>
              <a:gd name="T84" fmla="*/ 206 h 20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449" h="206">
                <a:moveTo>
                  <a:pt x="0" y="206"/>
                </a:moveTo>
                <a:lnTo>
                  <a:pt x="0" y="206"/>
                </a:lnTo>
                <a:lnTo>
                  <a:pt x="6" y="184"/>
                </a:lnTo>
                <a:lnTo>
                  <a:pt x="12" y="164"/>
                </a:lnTo>
                <a:lnTo>
                  <a:pt x="20" y="144"/>
                </a:lnTo>
                <a:lnTo>
                  <a:pt x="30" y="124"/>
                </a:lnTo>
                <a:lnTo>
                  <a:pt x="40" y="106"/>
                </a:lnTo>
                <a:lnTo>
                  <a:pt x="52" y="90"/>
                </a:lnTo>
                <a:lnTo>
                  <a:pt x="66" y="74"/>
                </a:lnTo>
                <a:lnTo>
                  <a:pt x="82" y="60"/>
                </a:lnTo>
                <a:lnTo>
                  <a:pt x="98" y="46"/>
                </a:lnTo>
                <a:lnTo>
                  <a:pt x="116" y="34"/>
                </a:lnTo>
                <a:lnTo>
                  <a:pt x="134" y="24"/>
                </a:lnTo>
                <a:lnTo>
                  <a:pt x="154" y="16"/>
                </a:lnTo>
                <a:lnTo>
                  <a:pt x="174" y="8"/>
                </a:lnTo>
                <a:lnTo>
                  <a:pt x="194" y="4"/>
                </a:lnTo>
                <a:lnTo>
                  <a:pt x="216" y="0"/>
                </a:lnTo>
                <a:lnTo>
                  <a:pt x="238" y="0"/>
                </a:lnTo>
                <a:lnTo>
                  <a:pt x="272" y="2"/>
                </a:lnTo>
                <a:lnTo>
                  <a:pt x="305" y="8"/>
                </a:lnTo>
                <a:lnTo>
                  <a:pt x="335" y="20"/>
                </a:lnTo>
                <a:lnTo>
                  <a:pt x="363" y="34"/>
                </a:lnTo>
                <a:lnTo>
                  <a:pt x="389" y="52"/>
                </a:lnTo>
                <a:lnTo>
                  <a:pt x="411" y="74"/>
                </a:lnTo>
                <a:lnTo>
                  <a:pt x="431" y="98"/>
                </a:lnTo>
                <a:lnTo>
                  <a:pt x="449" y="124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7" name="Freeform 146"/>
          <p:cNvSpPr>
            <a:spLocks noChangeAspect="1"/>
          </p:cNvSpPr>
          <p:nvPr/>
        </p:nvSpPr>
        <p:spPr bwMode="auto">
          <a:xfrm>
            <a:off x="5559425" y="4013200"/>
            <a:ext cx="69850" cy="96838"/>
          </a:xfrm>
          <a:custGeom>
            <a:avLst/>
            <a:gdLst>
              <a:gd name="T0" fmla="*/ 2147483647 w 42"/>
              <a:gd name="T1" fmla="*/ 2147483647 h 58"/>
              <a:gd name="T2" fmla="*/ 2147483647 w 42"/>
              <a:gd name="T3" fmla="*/ 0 h 58"/>
              <a:gd name="T4" fmla="*/ 2147483647 w 42"/>
              <a:gd name="T5" fmla="*/ 0 h 58"/>
              <a:gd name="T6" fmla="*/ 2147483647 w 42"/>
              <a:gd name="T7" fmla="*/ 2147483647 h 58"/>
              <a:gd name="T8" fmla="*/ 2147483647 w 42"/>
              <a:gd name="T9" fmla="*/ 2147483647 h 58"/>
              <a:gd name="T10" fmla="*/ 2147483647 w 42"/>
              <a:gd name="T11" fmla="*/ 2147483647 h 58"/>
              <a:gd name="T12" fmla="*/ 2147483647 w 42"/>
              <a:gd name="T13" fmla="*/ 2147483647 h 58"/>
              <a:gd name="T14" fmla="*/ 2147483647 w 42"/>
              <a:gd name="T15" fmla="*/ 2147483647 h 58"/>
              <a:gd name="T16" fmla="*/ 0 w 42"/>
              <a:gd name="T17" fmla="*/ 2147483647 h 58"/>
              <a:gd name="T18" fmla="*/ 0 w 42"/>
              <a:gd name="T19" fmla="*/ 2147483647 h 58"/>
              <a:gd name="T20" fmla="*/ 2147483647 w 42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58"/>
              <a:gd name="T35" fmla="*/ 42 w 42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58">
                <a:moveTo>
                  <a:pt x="20" y="16"/>
                </a:moveTo>
                <a:lnTo>
                  <a:pt x="30" y="0"/>
                </a:lnTo>
                <a:lnTo>
                  <a:pt x="34" y="30"/>
                </a:lnTo>
                <a:lnTo>
                  <a:pt x="42" y="58"/>
                </a:lnTo>
                <a:lnTo>
                  <a:pt x="22" y="36"/>
                </a:lnTo>
                <a:lnTo>
                  <a:pt x="0" y="16"/>
                </a:lnTo>
                <a:lnTo>
                  <a:pt x="20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8" name="Line 147"/>
          <p:cNvSpPr>
            <a:spLocks noChangeAspect="1" noChangeShapeType="1"/>
          </p:cNvSpPr>
          <p:nvPr/>
        </p:nvSpPr>
        <p:spPr bwMode="auto">
          <a:xfrm>
            <a:off x="5724525" y="4613275"/>
            <a:ext cx="1588" cy="2000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9" name="Freeform 148"/>
          <p:cNvSpPr>
            <a:spLocks noChangeAspect="1"/>
          </p:cNvSpPr>
          <p:nvPr/>
        </p:nvSpPr>
        <p:spPr bwMode="auto">
          <a:xfrm>
            <a:off x="5702300" y="4787900"/>
            <a:ext cx="57150" cy="92075"/>
          </a:xfrm>
          <a:custGeom>
            <a:avLst/>
            <a:gdLst>
              <a:gd name="T0" fmla="*/ 2147483647 w 34"/>
              <a:gd name="T1" fmla="*/ 2147483647 h 56"/>
              <a:gd name="T2" fmla="*/ 2147483647 w 34"/>
              <a:gd name="T3" fmla="*/ 0 h 56"/>
              <a:gd name="T4" fmla="*/ 2147483647 w 34"/>
              <a:gd name="T5" fmla="*/ 0 h 56"/>
              <a:gd name="T6" fmla="*/ 2147483647 w 34"/>
              <a:gd name="T7" fmla="*/ 2147483647 h 56"/>
              <a:gd name="T8" fmla="*/ 2147483647 w 34"/>
              <a:gd name="T9" fmla="*/ 2147483647 h 56"/>
              <a:gd name="T10" fmla="*/ 2147483647 w 34"/>
              <a:gd name="T11" fmla="*/ 2147483647 h 56"/>
              <a:gd name="T12" fmla="*/ 2147483647 w 34"/>
              <a:gd name="T13" fmla="*/ 2147483647 h 56"/>
              <a:gd name="T14" fmla="*/ 2147483647 w 34"/>
              <a:gd name="T15" fmla="*/ 2147483647 h 56"/>
              <a:gd name="T16" fmla="*/ 0 w 34"/>
              <a:gd name="T17" fmla="*/ 0 h 56"/>
              <a:gd name="T18" fmla="*/ 0 w 34"/>
              <a:gd name="T19" fmla="*/ 0 h 56"/>
              <a:gd name="T20" fmla="*/ 2147483647 w 34"/>
              <a:gd name="T21" fmla="*/ 2147483647 h 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"/>
              <a:gd name="T34" fmla="*/ 0 h 56"/>
              <a:gd name="T35" fmla="*/ 34 w 34"/>
              <a:gd name="T36" fmla="*/ 56 h 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" h="56">
                <a:moveTo>
                  <a:pt x="18" y="10"/>
                </a:moveTo>
                <a:lnTo>
                  <a:pt x="34" y="0"/>
                </a:lnTo>
                <a:lnTo>
                  <a:pt x="24" y="28"/>
                </a:lnTo>
                <a:lnTo>
                  <a:pt x="18" y="56"/>
                </a:lnTo>
                <a:lnTo>
                  <a:pt x="12" y="28"/>
                </a:lnTo>
                <a:lnTo>
                  <a:pt x="0" y="0"/>
                </a:lnTo>
                <a:lnTo>
                  <a:pt x="18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0" name="Line 149"/>
          <p:cNvSpPr>
            <a:spLocks noChangeAspect="1" noChangeShapeType="1"/>
          </p:cNvSpPr>
          <p:nvPr/>
        </p:nvSpPr>
        <p:spPr bwMode="auto">
          <a:xfrm>
            <a:off x="5724525" y="5354638"/>
            <a:ext cx="1588" cy="1968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Freeform 150"/>
          <p:cNvSpPr>
            <a:spLocks noChangeAspect="1"/>
          </p:cNvSpPr>
          <p:nvPr/>
        </p:nvSpPr>
        <p:spPr bwMode="auto">
          <a:xfrm>
            <a:off x="5702300" y="5527675"/>
            <a:ext cx="57150" cy="93663"/>
          </a:xfrm>
          <a:custGeom>
            <a:avLst/>
            <a:gdLst>
              <a:gd name="T0" fmla="*/ 2147483647 w 34"/>
              <a:gd name="T1" fmla="*/ 2147483647 h 56"/>
              <a:gd name="T2" fmla="*/ 2147483647 w 34"/>
              <a:gd name="T3" fmla="*/ 0 h 56"/>
              <a:gd name="T4" fmla="*/ 2147483647 w 34"/>
              <a:gd name="T5" fmla="*/ 0 h 56"/>
              <a:gd name="T6" fmla="*/ 2147483647 w 34"/>
              <a:gd name="T7" fmla="*/ 2147483647 h 56"/>
              <a:gd name="T8" fmla="*/ 2147483647 w 34"/>
              <a:gd name="T9" fmla="*/ 2147483647 h 56"/>
              <a:gd name="T10" fmla="*/ 2147483647 w 34"/>
              <a:gd name="T11" fmla="*/ 2147483647 h 56"/>
              <a:gd name="T12" fmla="*/ 2147483647 w 34"/>
              <a:gd name="T13" fmla="*/ 2147483647 h 56"/>
              <a:gd name="T14" fmla="*/ 2147483647 w 34"/>
              <a:gd name="T15" fmla="*/ 2147483647 h 56"/>
              <a:gd name="T16" fmla="*/ 0 w 34"/>
              <a:gd name="T17" fmla="*/ 0 h 56"/>
              <a:gd name="T18" fmla="*/ 0 w 34"/>
              <a:gd name="T19" fmla="*/ 0 h 56"/>
              <a:gd name="T20" fmla="*/ 2147483647 w 34"/>
              <a:gd name="T21" fmla="*/ 2147483647 h 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"/>
              <a:gd name="T34" fmla="*/ 0 h 56"/>
              <a:gd name="T35" fmla="*/ 34 w 34"/>
              <a:gd name="T36" fmla="*/ 56 h 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" h="56">
                <a:moveTo>
                  <a:pt x="18" y="10"/>
                </a:moveTo>
                <a:lnTo>
                  <a:pt x="34" y="0"/>
                </a:lnTo>
                <a:lnTo>
                  <a:pt x="24" y="28"/>
                </a:lnTo>
                <a:lnTo>
                  <a:pt x="18" y="56"/>
                </a:lnTo>
                <a:lnTo>
                  <a:pt x="12" y="28"/>
                </a:lnTo>
                <a:lnTo>
                  <a:pt x="0" y="0"/>
                </a:lnTo>
                <a:lnTo>
                  <a:pt x="18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Freeform 151"/>
          <p:cNvSpPr>
            <a:spLocks noChangeAspect="1"/>
          </p:cNvSpPr>
          <p:nvPr/>
        </p:nvSpPr>
        <p:spPr bwMode="auto">
          <a:xfrm>
            <a:off x="3822700" y="2339975"/>
            <a:ext cx="747713" cy="344488"/>
          </a:xfrm>
          <a:custGeom>
            <a:avLst/>
            <a:gdLst>
              <a:gd name="T0" fmla="*/ 0 w 448"/>
              <a:gd name="T1" fmla="*/ 2147483647 h 206"/>
              <a:gd name="T2" fmla="*/ 0 w 448"/>
              <a:gd name="T3" fmla="*/ 2147483647 h 206"/>
              <a:gd name="T4" fmla="*/ 2147483647 w 448"/>
              <a:gd name="T5" fmla="*/ 2147483647 h 206"/>
              <a:gd name="T6" fmla="*/ 2147483647 w 448"/>
              <a:gd name="T7" fmla="*/ 2147483647 h 206"/>
              <a:gd name="T8" fmla="*/ 2147483647 w 448"/>
              <a:gd name="T9" fmla="*/ 2147483647 h 206"/>
              <a:gd name="T10" fmla="*/ 2147483647 w 448"/>
              <a:gd name="T11" fmla="*/ 2147483647 h 206"/>
              <a:gd name="T12" fmla="*/ 2147483647 w 448"/>
              <a:gd name="T13" fmla="*/ 2147483647 h 206"/>
              <a:gd name="T14" fmla="*/ 2147483647 w 448"/>
              <a:gd name="T15" fmla="*/ 2147483647 h 206"/>
              <a:gd name="T16" fmla="*/ 2147483647 w 448"/>
              <a:gd name="T17" fmla="*/ 2147483647 h 206"/>
              <a:gd name="T18" fmla="*/ 2147483647 w 448"/>
              <a:gd name="T19" fmla="*/ 2147483647 h 206"/>
              <a:gd name="T20" fmla="*/ 2147483647 w 448"/>
              <a:gd name="T21" fmla="*/ 2147483647 h 206"/>
              <a:gd name="T22" fmla="*/ 2147483647 w 448"/>
              <a:gd name="T23" fmla="*/ 2147483647 h 206"/>
              <a:gd name="T24" fmla="*/ 2147483647 w 448"/>
              <a:gd name="T25" fmla="*/ 2147483647 h 206"/>
              <a:gd name="T26" fmla="*/ 2147483647 w 448"/>
              <a:gd name="T27" fmla="*/ 2147483647 h 206"/>
              <a:gd name="T28" fmla="*/ 2147483647 w 448"/>
              <a:gd name="T29" fmla="*/ 2147483647 h 206"/>
              <a:gd name="T30" fmla="*/ 2147483647 w 448"/>
              <a:gd name="T31" fmla="*/ 2147483647 h 206"/>
              <a:gd name="T32" fmla="*/ 2147483647 w 448"/>
              <a:gd name="T33" fmla="*/ 0 h 206"/>
              <a:gd name="T34" fmla="*/ 2147483647 w 448"/>
              <a:gd name="T35" fmla="*/ 0 h 206"/>
              <a:gd name="T36" fmla="*/ 2147483647 w 448"/>
              <a:gd name="T37" fmla="*/ 0 h 206"/>
              <a:gd name="T38" fmla="*/ 2147483647 w 448"/>
              <a:gd name="T39" fmla="*/ 2147483647 h 206"/>
              <a:gd name="T40" fmla="*/ 2147483647 w 448"/>
              <a:gd name="T41" fmla="*/ 2147483647 h 206"/>
              <a:gd name="T42" fmla="*/ 2147483647 w 448"/>
              <a:gd name="T43" fmla="*/ 2147483647 h 206"/>
              <a:gd name="T44" fmla="*/ 2147483647 w 448"/>
              <a:gd name="T45" fmla="*/ 2147483647 h 206"/>
              <a:gd name="T46" fmla="*/ 2147483647 w 448"/>
              <a:gd name="T47" fmla="*/ 2147483647 h 206"/>
              <a:gd name="T48" fmla="*/ 2147483647 w 448"/>
              <a:gd name="T49" fmla="*/ 2147483647 h 206"/>
              <a:gd name="T50" fmla="*/ 2147483647 w 448"/>
              <a:gd name="T51" fmla="*/ 2147483647 h 206"/>
              <a:gd name="T52" fmla="*/ 2147483647 w 448"/>
              <a:gd name="T53" fmla="*/ 2147483647 h 20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448"/>
              <a:gd name="T82" fmla="*/ 0 h 206"/>
              <a:gd name="T83" fmla="*/ 448 w 448"/>
              <a:gd name="T84" fmla="*/ 206 h 20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448" h="206">
                <a:moveTo>
                  <a:pt x="0" y="206"/>
                </a:moveTo>
                <a:lnTo>
                  <a:pt x="0" y="206"/>
                </a:lnTo>
                <a:lnTo>
                  <a:pt x="4" y="184"/>
                </a:lnTo>
                <a:lnTo>
                  <a:pt x="10" y="164"/>
                </a:lnTo>
                <a:lnTo>
                  <a:pt x="18" y="144"/>
                </a:lnTo>
                <a:lnTo>
                  <a:pt x="28" y="124"/>
                </a:lnTo>
                <a:lnTo>
                  <a:pt x="40" y="106"/>
                </a:lnTo>
                <a:lnTo>
                  <a:pt x="52" y="88"/>
                </a:lnTo>
                <a:lnTo>
                  <a:pt x="66" y="74"/>
                </a:lnTo>
                <a:lnTo>
                  <a:pt x="82" y="58"/>
                </a:lnTo>
                <a:lnTo>
                  <a:pt x="98" y="46"/>
                </a:lnTo>
                <a:lnTo>
                  <a:pt x="116" y="34"/>
                </a:lnTo>
                <a:lnTo>
                  <a:pt x="134" y="24"/>
                </a:lnTo>
                <a:lnTo>
                  <a:pt x="152" y="14"/>
                </a:lnTo>
                <a:lnTo>
                  <a:pt x="174" y="8"/>
                </a:lnTo>
                <a:lnTo>
                  <a:pt x="194" y="4"/>
                </a:lnTo>
                <a:lnTo>
                  <a:pt x="216" y="0"/>
                </a:lnTo>
                <a:lnTo>
                  <a:pt x="238" y="0"/>
                </a:lnTo>
                <a:lnTo>
                  <a:pt x="270" y="2"/>
                </a:lnTo>
                <a:lnTo>
                  <a:pt x="302" y="8"/>
                </a:lnTo>
                <a:lnTo>
                  <a:pt x="332" y="20"/>
                </a:lnTo>
                <a:lnTo>
                  <a:pt x="360" y="34"/>
                </a:lnTo>
                <a:lnTo>
                  <a:pt x="386" y="52"/>
                </a:lnTo>
                <a:lnTo>
                  <a:pt x="410" y="74"/>
                </a:lnTo>
                <a:lnTo>
                  <a:pt x="430" y="98"/>
                </a:lnTo>
                <a:lnTo>
                  <a:pt x="448" y="124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Freeform 152"/>
          <p:cNvSpPr>
            <a:spLocks noChangeAspect="1"/>
          </p:cNvSpPr>
          <p:nvPr/>
        </p:nvSpPr>
        <p:spPr bwMode="auto">
          <a:xfrm>
            <a:off x="4533900" y="2511425"/>
            <a:ext cx="69850" cy="96838"/>
          </a:xfrm>
          <a:custGeom>
            <a:avLst/>
            <a:gdLst>
              <a:gd name="T0" fmla="*/ 2147483647 w 42"/>
              <a:gd name="T1" fmla="*/ 2147483647 h 58"/>
              <a:gd name="T2" fmla="*/ 2147483647 w 42"/>
              <a:gd name="T3" fmla="*/ 0 h 58"/>
              <a:gd name="T4" fmla="*/ 2147483647 w 42"/>
              <a:gd name="T5" fmla="*/ 2147483647 h 58"/>
              <a:gd name="T6" fmla="*/ 2147483647 w 42"/>
              <a:gd name="T7" fmla="*/ 2147483647 h 58"/>
              <a:gd name="T8" fmla="*/ 2147483647 w 42"/>
              <a:gd name="T9" fmla="*/ 2147483647 h 58"/>
              <a:gd name="T10" fmla="*/ 2147483647 w 42"/>
              <a:gd name="T11" fmla="*/ 2147483647 h 58"/>
              <a:gd name="T12" fmla="*/ 2147483647 w 42"/>
              <a:gd name="T13" fmla="*/ 2147483647 h 58"/>
              <a:gd name="T14" fmla="*/ 2147483647 w 42"/>
              <a:gd name="T15" fmla="*/ 2147483647 h 58"/>
              <a:gd name="T16" fmla="*/ 0 w 42"/>
              <a:gd name="T17" fmla="*/ 2147483647 h 58"/>
              <a:gd name="T18" fmla="*/ 0 w 42"/>
              <a:gd name="T19" fmla="*/ 2147483647 h 58"/>
              <a:gd name="T20" fmla="*/ 2147483647 w 42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58"/>
              <a:gd name="T35" fmla="*/ 42 w 42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58">
                <a:moveTo>
                  <a:pt x="20" y="18"/>
                </a:moveTo>
                <a:lnTo>
                  <a:pt x="28" y="0"/>
                </a:lnTo>
                <a:lnTo>
                  <a:pt x="30" y="2"/>
                </a:lnTo>
                <a:lnTo>
                  <a:pt x="34" y="30"/>
                </a:lnTo>
                <a:lnTo>
                  <a:pt x="42" y="58"/>
                </a:lnTo>
                <a:lnTo>
                  <a:pt x="22" y="36"/>
                </a:lnTo>
                <a:lnTo>
                  <a:pt x="0" y="18"/>
                </a:lnTo>
                <a:lnTo>
                  <a:pt x="20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8" descr="rav32223_09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706438"/>
            <a:ext cx="8667750" cy="544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115" descr="rav32223_09_1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863" y="1573213"/>
            <a:ext cx="1741487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7" descr="W:\Graphics\Powerpoint\MH_DCM-TEXTEDIT PROJECTS\RAVEN-9E\Processed files\Ch09\ch09_textedit\png\png new\rav32223_09_10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6213" y="3484563"/>
            <a:ext cx="4841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6" descr="W:\Graphics\Powerpoint\MH_DCM-TEXTEDIT PROJECTS\RAVEN-9E\Processed files\Ch09\ch09_textedit\png\rav32223_09_10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2550" y="3729038"/>
            <a:ext cx="333375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3" descr="W:\Graphics\Powerpoint\MH_DCM-TEXTEDIT PROJECTS\RAVEN-9E\Processed files\Ch09\ch09_textedit\png\png new\rav32223_09_10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0375" y="3867150"/>
            <a:ext cx="74930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Line 97"/>
          <p:cNvSpPr>
            <a:spLocks noChangeShapeType="1"/>
          </p:cNvSpPr>
          <p:nvPr/>
        </p:nvSpPr>
        <p:spPr bwMode="auto">
          <a:xfrm flipH="1">
            <a:off x="2079625" y="3705225"/>
            <a:ext cx="73025" cy="60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Line 98"/>
          <p:cNvSpPr>
            <a:spLocks noChangeShapeType="1"/>
          </p:cNvSpPr>
          <p:nvPr/>
        </p:nvSpPr>
        <p:spPr bwMode="auto">
          <a:xfrm flipH="1">
            <a:off x="2397125" y="3387725"/>
            <a:ext cx="73025" cy="60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Line 99"/>
          <p:cNvSpPr>
            <a:spLocks noChangeShapeType="1"/>
          </p:cNvSpPr>
          <p:nvPr/>
        </p:nvSpPr>
        <p:spPr bwMode="auto">
          <a:xfrm flipH="1">
            <a:off x="2279650" y="3254375"/>
            <a:ext cx="73025" cy="60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4" name="Line 100"/>
          <p:cNvSpPr>
            <a:spLocks noChangeShapeType="1"/>
          </p:cNvSpPr>
          <p:nvPr/>
        </p:nvSpPr>
        <p:spPr bwMode="auto">
          <a:xfrm flipH="1">
            <a:off x="2155825" y="3054350"/>
            <a:ext cx="73025" cy="60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5" name="Line 101"/>
          <p:cNvSpPr>
            <a:spLocks noChangeShapeType="1"/>
          </p:cNvSpPr>
          <p:nvPr/>
        </p:nvSpPr>
        <p:spPr bwMode="auto">
          <a:xfrm flipH="1">
            <a:off x="2012950" y="2895600"/>
            <a:ext cx="73025" cy="60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6" name="Line 102"/>
          <p:cNvSpPr>
            <a:spLocks noChangeShapeType="1"/>
          </p:cNvSpPr>
          <p:nvPr/>
        </p:nvSpPr>
        <p:spPr bwMode="auto">
          <a:xfrm flipH="1">
            <a:off x="1946275" y="3546475"/>
            <a:ext cx="73025" cy="60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7" name="Line 103"/>
          <p:cNvSpPr>
            <a:spLocks noChangeShapeType="1"/>
          </p:cNvSpPr>
          <p:nvPr/>
        </p:nvSpPr>
        <p:spPr bwMode="auto">
          <a:xfrm flipH="1">
            <a:off x="1768475" y="3390900"/>
            <a:ext cx="73025" cy="60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8" name="Line 104"/>
          <p:cNvSpPr>
            <a:spLocks noChangeShapeType="1"/>
          </p:cNvSpPr>
          <p:nvPr/>
        </p:nvSpPr>
        <p:spPr bwMode="auto">
          <a:xfrm flipH="1">
            <a:off x="1631950" y="3213100"/>
            <a:ext cx="73025" cy="60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639" name="Picture 118" descr="rav32223_09_10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8900" y="3729038"/>
            <a:ext cx="32385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17" descr="rav32223_09_10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3625" y="4483100"/>
            <a:ext cx="33813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9.10</a:t>
            </a:r>
          </a:p>
        </p:txBody>
      </p:sp>
      <p:sp>
        <p:nvSpPr>
          <p:cNvPr id="26642" name="Text Box 4"/>
          <p:cNvSpPr txBox="1">
            <a:spLocks noChangeArrowheads="1"/>
          </p:cNvSpPr>
          <p:nvPr/>
        </p:nvSpPr>
        <p:spPr bwMode="auto">
          <a:xfrm>
            <a:off x="1524000" y="457200"/>
            <a:ext cx="6096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sp>
        <p:nvSpPr>
          <p:cNvPr id="26643" name="Rectangle 73"/>
          <p:cNvSpPr>
            <a:spLocks noChangeArrowheads="1"/>
          </p:cNvSpPr>
          <p:nvPr/>
        </p:nvSpPr>
        <p:spPr bwMode="auto">
          <a:xfrm>
            <a:off x="2828925" y="3562350"/>
            <a:ext cx="1873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Ras</a:t>
            </a:r>
            <a:endParaRPr lang="en-US">
              <a:latin typeface="Arial" charset="0"/>
            </a:endParaRPr>
          </a:p>
        </p:txBody>
      </p:sp>
      <p:sp>
        <p:nvSpPr>
          <p:cNvPr id="26644" name="Rectangle 75"/>
          <p:cNvSpPr>
            <a:spLocks noChangeArrowheads="1"/>
          </p:cNvSpPr>
          <p:nvPr/>
        </p:nvSpPr>
        <p:spPr bwMode="auto">
          <a:xfrm>
            <a:off x="2705100" y="3776663"/>
            <a:ext cx="141288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GT</a:t>
            </a:r>
            <a:endParaRPr lang="en-US">
              <a:latin typeface="Arial" charset="0"/>
            </a:endParaRPr>
          </a:p>
        </p:txBody>
      </p:sp>
      <p:sp>
        <p:nvSpPr>
          <p:cNvPr id="26645" name="Line 107"/>
          <p:cNvSpPr>
            <a:spLocks noChangeShapeType="1"/>
          </p:cNvSpPr>
          <p:nvPr/>
        </p:nvSpPr>
        <p:spPr bwMode="auto">
          <a:xfrm flipV="1">
            <a:off x="5375275" y="2720975"/>
            <a:ext cx="44450" cy="1079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6" name="Line 108"/>
          <p:cNvSpPr>
            <a:spLocks noChangeShapeType="1"/>
          </p:cNvSpPr>
          <p:nvPr/>
        </p:nvSpPr>
        <p:spPr bwMode="auto">
          <a:xfrm flipV="1">
            <a:off x="5470525" y="2806700"/>
            <a:ext cx="82550" cy="793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7" name="Line 109"/>
          <p:cNvSpPr>
            <a:spLocks noChangeShapeType="1"/>
          </p:cNvSpPr>
          <p:nvPr/>
        </p:nvSpPr>
        <p:spPr bwMode="auto">
          <a:xfrm>
            <a:off x="5502275" y="2968625"/>
            <a:ext cx="114300" cy="254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8" name="Line 110"/>
          <p:cNvSpPr>
            <a:spLocks noChangeShapeType="1"/>
          </p:cNvSpPr>
          <p:nvPr/>
        </p:nvSpPr>
        <p:spPr bwMode="auto">
          <a:xfrm>
            <a:off x="5870575" y="4349750"/>
            <a:ext cx="758825" cy="15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9" name="Line 111"/>
          <p:cNvSpPr>
            <a:spLocks noChangeShapeType="1"/>
          </p:cNvSpPr>
          <p:nvPr/>
        </p:nvSpPr>
        <p:spPr bwMode="auto">
          <a:xfrm>
            <a:off x="5870575" y="4360863"/>
            <a:ext cx="75882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0" name="Text Box 112"/>
          <p:cNvSpPr txBox="1">
            <a:spLocks noChangeArrowheads="1"/>
          </p:cNvSpPr>
          <p:nvPr/>
        </p:nvSpPr>
        <p:spPr bwMode="auto">
          <a:xfrm>
            <a:off x="1092200" y="4318000"/>
            <a:ext cx="11366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800">
                <a:latin typeface="Arial" charset="0"/>
              </a:rPr>
              <a:t>1. Proteins bound to</a:t>
            </a:r>
          </a:p>
          <a:p>
            <a:r>
              <a:rPr lang="en-US" sz="800">
                <a:latin typeface="Arial" charset="0"/>
              </a:rPr>
              <a:t>    receptor activate</a:t>
            </a:r>
          </a:p>
          <a:p>
            <a:r>
              <a:rPr lang="en-US" sz="800">
                <a:latin typeface="Arial" charset="0"/>
              </a:rPr>
              <a:t>    Ras by exchanging</a:t>
            </a:r>
          </a:p>
          <a:p>
            <a:r>
              <a:rPr lang="en-US" sz="800">
                <a:latin typeface="Arial" charset="0"/>
              </a:rPr>
              <a:t>    GDP  for GTP.</a:t>
            </a:r>
          </a:p>
        </p:txBody>
      </p:sp>
      <p:sp>
        <p:nvSpPr>
          <p:cNvPr id="26651" name="Text Box 119"/>
          <p:cNvSpPr txBox="1">
            <a:spLocks noChangeArrowheads="1"/>
          </p:cNvSpPr>
          <p:nvPr/>
        </p:nvSpPr>
        <p:spPr bwMode="auto">
          <a:xfrm>
            <a:off x="2571750" y="2705100"/>
            <a:ext cx="860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800">
                <a:latin typeface="Arial" charset="0"/>
              </a:rPr>
              <a:t>2. Ras activates</a:t>
            </a:r>
          </a:p>
          <a:p>
            <a:r>
              <a:rPr lang="en-US" sz="800">
                <a:latin typeface="Arial" charset="0"/>
              </a:rPr>
              <a:t>    the first</a:t>
            </a:r>
          </a:p>
          <a:p>
            <a:r>
              <a:rPr lang="en-US" sz="800">
                <a:latin typeface="Arial" charset="0"/>
              </a:rPr>
              <a:t>    kinase (Raf)</a:t>
            </a:r>
          </a:p>
        </p:txBody>
      </p:sp>
      <p:sp>
        <p:nvSpPr>
          <p:cNvPr id="26652" name="Text Box 120"/>
          <p:cNvSpPr txBox="1">
            <a:spLocks noChangeArrowheads="1"/>
          </p:cNvSpPr>
          <p:nvPr/>
        </p:nvSpPr>
        <p:spPr bwMode="auto">
          <a:xfrm>
            <a:off x="3530600" y="2514600"/>
            <a:ext cx="846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800">
                <a:latin typeface="Arial" charset="0"/>
              </a:rPr>
              <a:t>3. Raf activates</a:t>
            </a:r>
          </a:p>
          <a:p>
            <a:r>
              <a:rPr lang="en-US" sz="800">
                <a:latin typeface="Arial" charset="0"/>
              </a:rPr>
              <a:t>    the second</a:t>
            </a:r>
          </a:p>
          <a:p>
            <a:r>
              <a:rPr lang="en-US" sz="800">
                <a:latin typeface="Arial" charset="0"/>
              </a:rPr>
              <a:t>    kinase (MEK)</a:t>
            </a:r>
          </a:p>
        </p:txBody>
      </p:sp>
      <p:sp>
        <p:nvSpPr>
          <p:cNvPr id="26653" name="Text Box 121"/>
          <p:cNvSpPr txBox="1">
            <a:spLocks noChangeArrowheads="1"/>
          </p:cNvSpPr>
          <p:nvPr/>
        </p:nvSpPr>
        <p:spPr bwMode="auto">
          <a:xfrm>
            <a:off x="4521200" y="2228850"/>
            <a:ext cx="1203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fr-FR" sz="800">
                <a:latin typeface="Arial" charset="0"/>
              </a:rPr>
              <a:t>4. MEK activates</a:t>
            </a:r>
          </a:p>
          <a:p>
            <a:r>
              <a:rPr lang="fr-FR" sz="800">
                <a:latin typeface="Arial" charset="0"/>
              </a:rPr>
              <a:t>    MA P  kinases (ERK)</a:t>
            </a:r>
            <a:endParaRPr lang="en-US" sz="800">
              <a:latin typeface="Arial" charset="0"/>
            </a:endParaRPr>
          </a:p>
        </p:txBody>
      </p:sp>
      <p:sp>
        <p:nvSpPr>
          <p:cNvPr id="26654" name="Text Box 122"/>
          <p:cNvSpPr txBox="1">
            <a:spLocks noChangeArrowheads="1"/>
          </p:cNvSpPr>
          <p:nvPr/>
        </p:nvSpPr>
        <p:spPr bwMode="auto">
          <a:xfrm>
            <a:off x="5949950" y="2311400"/>
            <a:ext cx="18780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800">
                <a:latin typeface="Arial" charset="0"/>
              </a:rPr>
              <a:t>5. MAP  kinase (ERK) activates</a:t>
            </a:r>
          </a:p>
          <a:p>
            <a:r>
              <a:rPr lang="en-US" sz="800">
                <a:latin typeface="Arial" charset="0"/>
              </a:rPr>
              <a:t>    proteins to produce cellular</a:t>
            </a:r>
          </a:p>
          <a:p>
            <a:r>
              <a:rPr lang="en-US" sz="800">
                <a:latin typeface="Arial" charset="0"/>
              </a:rPr>
              <a:t>    responses, including transcription</a:t>
            </a:r>
          </a:p>
          <a:p>
            <a:r>
              <a:rPr lang="en-US" sz="800">
                <a:latin typeface="Arial" charset="0"/>
              </a:rPr>
              <a:t>    factors that alter gene expression</a:t>
            </a:r>
          </a:p>
        </p:txBody>
      </p:sp>
      <p:sp>
        <p:nvSpPr>
          <p:cNvPr id="26655" name="Text Box 123"/>
          <p:cNvSpPr txBox="1">
            <a:spLocks noChangeArrowheads="1"/>
          </p:cNvSpPr>
          <p:nvPr/>
        </p:nvSpPr>
        <p:spPr bwMode="auto">
          <a:xfrm>
            <a:off x="7594600" y="3746500"/>
            <a:ext cx="714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Arial" charset="0"/>
              </a:rPr>
              <a:t>Activates</a:t>
            </a:r>
          </a:p>
          <a:p>
            <a:r>
              <a:rPr lang="en-US" sz="800">
                <a:solidFill>
                  <a:schemeClr val="bg1"/>
                </a:solidFill>
                <a:latin typeface="Arial" charset="0"/>
              </a:rPr>
              <a:t>transcription</a:t>
            </a:r>
          </a:p>
          <a:p>
            <a:r>
              <a:rPr lang="en-US" sz="800">
                <a:solidFill>
                  <a:schemeClr val="bg1"/>
                </a:solidFill>
                <a:latin typeface="Arial" charset="0"/>
              </a:rPr>
              <a:t>factors</a:t>
            </a:r>
          </a:p>
        </p:txBody>
      </p:sp>
      <p:sp>
        <p:nvSpPr>
          <p:cNvPr id="26656" name="Text Box 127"/>
          <p:cNvSpPr txBox="1">
            <a:spLocks noChangeArrowheads="1"/>
          </p:cNvSpPr>
          <p:nvPr/>
        </p:nvSpPr>
        <p:spPr bwMode="auto">
          <a:xfrm>
            <a:off x="5454650" y="4286250"/>
            <a:ext cx="6080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800">
                <a:latin typeface="Arial" charset="0"/>
              </a:rPr>
              <a:t>Nuclear</a:t>
            </a:r>
          </a:p>
          <a:p>
            <a:r>
              <a:rPr lang="en-US" sz="800">
                <a:latin typeface="Arial" charset="0"/>
              </a:rPr>
              <a:t>membrane</a:t>
            </a:r>
          </a:p>
        </p:txBody>
      </p:sp>
      <p:sp>
        <p:nvSpPr>
          <p:cNvPr id="26657" name="Text Box 128"/>
          <p:cNvSpPr txBox="1">
            <a:spLocks noChangeArrowheads="1"/>
          </p:cNvSpPr>
          <p:nvPr/>
        </p:nvSpPr>
        <p:spPr bwMode="auto">
          <a:xfrm>
            <a:off x="4210050" y="4445000"/>
            <a:ext cx="546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800">
                <a:latin typeface="Arial" charset="0"/>
              </a:rPr>
              <a:t>Cellular</a:t>
            </a:r>
          </a:p>
          <a:p>
            <a:pPr algn="ctr"/>
            <a:r>
              <a:rPr lang="en-US" sz="800">
                <a:latin typeface="Arial" charset="0"/>
              </a:rPr>
              <a:t>response</a:t>
            </a:r>
          </a:p>
        </p:txBody>
      </p:sp>
      <p:sp>
        <p:nvSpPr>
          <p:cNvPr id="26658" name="Text Box 132"/>
          <p:cNvSpPr txBox="1">
            <a:spLocks noChangeArrowheads="1"/>
          </p:cNvSpPr>
          <p:nvPr/>
        </p:nvSpPr>
        <p:spPr bwMode="auto">
          <a:xfrm>
            <a:off x="7607300" y="3752850"/>
            <a:ext cx="714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800">
                <a:latin typeface="Arial" charset="0"/>
              </a:rPr>
              <a:t>Activates</a:t>
            </a:r>
          </a:p>
          <a:p>
            <a:r>
              <a:rPr lang="en-US" sz="800">
                <a:latin typeface="Arial" charset="0"/>
              </a:rPr>
              <a:t>transcription</a:t>
            </a:r>
          </a:p>
          <a:p>
            <a:r>
              <a:rPr lang="en-US" sz="800">
                <a:latin typeface="Arial" charset="0"/>
              </a:rPr>
              <a:t>factors</a:t>
            </a:r>
          </a:p>
        </p:txBody>
      </p:sp>
      <p:pic>
        <p:nvPicPr>
          <p:cNvPr id="26659" name="Picture 80" descr="W:\Graphics\Powerpoint\MH_DCM-TEXTEDIT PROJECTS\RAVEN-9E\Processed files\Ch09\ch09_textedit\png\png new\rav32223_09_10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3246438"/>
            <a:ext cx="474663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60" name="Picture 83" descr="W:\Graphics\Powerpoint\MH_DCM-TEXTEDIT PROJECTS\RAVEN-9E\Processed files\Ch09\ch09_textedit\png\png new\rav32223_09_10j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9088" y="3427413"/>
            <a:ext cx="7112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61" name="Picture 84" descr="W:\Graphics\Powerpoint\MH_DCM-TEXTEDIT PROJECTS\RAVEN-9E\Processed files\Ch09\ch09_textedit\png\png new\rav32223_09_10k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80300" y="4384675"/>
            <a:ext cx="52863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3"/>
          <p:cNvGrpSpPr>
            <a:grpSpLocks/>
          </p:cNvGrpSpPr>
          <p:nvPr/>
        </p:nvGrpSpPr>
        <p:grpSpPr bwMode="auto">
          <a:xfrm>
            <a:off x="3914775" y="3101975"/>
            <a:ext cx="423863" cy="642938"/>
            <a:chOff x="3748088" y="3078163"/>
            <a:chExt cx="423863" cy="642937"/>
          </a:xfrm>
        </p:grpSpPr>
        <p:sp>
          <p:nvSpPr>
            <p:cNvPr id="26764" name="Freeform 99"/>
            <p:cNvSpPr>
              <a:spLocks/>
            </p:cNvSpPr>
            <p:nvPr/>
          </p:nvSpPr>
          <p:spPr bwMode="auto">
            <a:xfrm>
              <a:off x="3748088" y="3098800"/>
              <a:ext cx="354013" cy="622300"/>
            </a:xfrm>
            <a:custGeom>
              <a:avLst/>
              <a:gdLst>
                <a:gd name="T0" fmla="*/ 2147483647 w 223"/>
                <a:gd name="T1" fmla="*/ 0 h 392"/>
                <a:gd name="T2" fmla="*/ 2147483647 w 223"/>
                <a:gd name="T3" fmla="*/ 0 h 392"/>
                <a:gd name="T4" fmla="*/ 2147483647 w 223"/>
                <a:gd name="T5" fmla="*/ 2147483647 h 392"/>
                <a:gd name="T6" fmla="*/ 2147483647 w 223"/>
                <a:gd name="T7" fmla="*/ 2147483647 h 392"/>
                <a:gd name="T8" fmla="*/ 2147483647 w 223"/>
                <a:gd name="T9" fmla="*/ 2147483647 h 392"/>
                <a:gd name="T10" fmla="*/ 2147483647 w 223"/>
                <a:gd name="T11" fmla="*/ 2147483647 h 392"/>
                <a:gd name="T12" fmla="*/ 2147483647 w 223"/>
                <a:gd name="T13" fmla="*/ 2147483647 h 392"/>
                <a:gd name="T14" fmla="*/ 2147483647 w 223"/>
                <a:gd name="T15" fmla="*/ 2147483647 h 392"/>
                <a:gd name="T16" fmla="*/ 2147483647 w 223"/>
                <a:gd name="T17" fmla="*/ 2147483647 h 392"/>
                <a:gd name="T18" fmla="*/ 2147483647 w 223"/>
                <a:gd name="T19" fmla="*/ 2147483647 h 392"/>
                <a:gd name="T20" fmla="*/ 2147483647 w 223"/>
                <a:gd name="T21" fmla="*/ 2147483647 h 392"/>
                <a:gd name="T22" fmla="*/ 2147483647 w 223"/>
                <a:gd name="T23" fmla="*/ 2147483647 h 392"/>
                <a:gd name="T24" fmla="*/ 2147483647 w 223"/>
                <a:gd name="T25" fmla="*/ 2147483647 h 392"/>
                <a:gd name="T26" fmla="*/ 2147483647 w 223"/>
                <a:gd name="T27" fmla="*/ 2147483647 h 392"/>
                <a:gd name="T28" fmla="*/ 0 w 223"/>
                <a:gd name="T29" fmla="*/ 2147483647 h 392"/>
                <a:gd name="T30" fmla="*/ 0 w 223"/>
                <a:gd name="T31" fmla="*/ 2147483647 h 392"/>
                <a:gd name="T32" fmla="*/ 2147483647 w 223"/>
                <a:gd name="T33" fmla="*/ 2147483647 h 392"/>
                <a:gd name="T34" fmla="*/ 2147483647 w 223"/>
                <a:gd name="T35" fmla="*/ 2147483647 h 392"/>
                <a:gd name="T36" fmla="*/ 2147483647 w 223"/>
                <a:gd name="T37" fmla="*/ 2147483647 h 392"/>
                <a:gd name="T38" fmla="*/ 2147483647 w 223"/>
                <a:gd name="T39" fmla="*/ 2147483647 h 392"/>
                <a:gd name="T40" fmla="*/ 2147483647 w 223"/>
                <a:gd name="T41" fmla="*/ 2147483647 h 392"/>
                <a:gd name="T42" fmla="*/ 2147483647 w 223"/>
                <a:gd name="T43" fmla="*/ 2147483647 h 392"/>
                <a:gd name="T44" fmla="*/ 2147483647 w 223"/>
                <a:gd name="T45" fmla="*/ 2147483647 h 392"/>
                <a:gd name="T46" fmla="*/ 2147483647 w 223"/>
                <a:gd name="T47" fmla="*/ 2147483647 h 392"/>
                <a:gd name="T48" fmla="*/ 2147483647 w 223"/>
                <a:gd name="T49" fmla="*/ 2147483647 h 392"/>
                <a:gd name="T50" fmla="*/ 2147483647 w 223"/>
                <a:gd name="T51" fmla="*/ 2147483647 h 392"/>
                <a:gd name="T52" fmla="*/ 2147483647 w 223"/>
                <a:gd name="T53" fmla="*/ 2147483647 h 392"/>
                <a:gd name="T54" fmla="*/ 2147483647 w 223"/>
                <a:gd name="T55" fmla="*/ 2147483647 h 392"/>
                <a:gd name="T56" fmla="*/ 2147483647 w 223"/>
                <a:gd name="T57" fmla="*/ 2147483647 h 392"/>
                <a:gd name="T58" fmla="*/ 2147483647 w 223"/>
                <a:gd name="T59" fmla="*/ 2147483647 h 392"/>
                <a:gd name="T60" fmla="*/ 2147483647 w 223"/>
                <a:gd name="T61" fmla="*/ 2147483647 h 392"/>
                <a:gd name="T62" fmla="*/ 2147483647 w 223"/>
                <a:gd name="T63" fmla="*/ 2147483647 h 392"/>
                <a:gd name="T64" fmla="*/ 2147483647 w 223"/>
                <a:gd name="T65" fmla="*/ 2147483647 h 392"/>
                <a:gd name="T66" fmla="*/ 2147483647 w 223"/>
                <a:gd name="T67" fmla="*/ 2147483647 h 392"/>
                <a:gd name="T68" fmla="*/ 2147483647 w 223"/>
                <a:gd name="T69" fmla="*/ 2147483647 h 392"/>
                <a:gd name="T70" fmla="*/ 2147483647 w 223"/>
                <a:gd name="T71" fmla="*/ 2147483647 h 392"/>
                <a:gd name="T72" fmla="*/ 2147483647 w 223"/>
                <a:gd name="T73" fmla="*/ 2147483647 h 392"/>
                <a:gd name="T74" fmla="*/ 2147483647 w 223"/>
                <a:gd name="T75" fmla="*/ 2147483647 h 392"/>
                <a:gd name="T76" fmla="*/ 2147483647 w 223"/>
                <a:gd name="T77" fmla="*/ 2147483647 h 392"/>
                <a:gd name="T78" fmla="*/ 2147483647 w 223"/>
                <a:gd name="T79" fmla="*/ 2147483647 h 392"/>
                <a:gd name="T80" fmla="*/ 2147483647 w 223"/>
                <a:gd name="T81" fmla="*/ 2147483647 h 392"/>
                <a:gd name="T82" fmla="*/ 2147483647 w 223"/>
                <a:gd name="T83" fmla="*/ 2147483647 h 392"/>
                <a:gd name="T84" fmla="*/ 2147483647 w 223"/>
                <a:gd name="T85" fmla="*/ 2147483647 h 392"/>
                <a:gd name="T86" fmla="*/ 2147483647 w 223"/>
                <a:gd name="T87" fmla="*/ 2147483647 h 392"/>
                <a:gd name="T88" fmla="*/ 2147483647 w 223"/>
                <a:gd name="T89" fmla="*/ 2147483647 h 392"/>
                <a:gd name="T90" fmla="*/ 2147483647 w 223"/>
                <a:gd name="T91" fmla="*/ 2147483647 h 392"/>
                <a:gd name="T92" fmla="*/ 2147483647 w 223"/>
                <a:gd name="T93" fmla="*/ 2147483647 h 392"/>
                <a:gd name="T94" fmla="*/ 2147483647 w 223"/>
                <a:gd name="T95" fmla="*/ 2147483647 h 392"/>
                <a:gd name="T96" fmla="*/ 2147483647 w 223"/>
                <a:gd name="T97" fmla="*/ 2147483647 h 392"/>
                <a:gd name="T98" fmla="*/ 2147483647 w 223"/>
                <a:gd name="T99" fmla="*/ 0 h 3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392"/>
                <a:gd name="T152" fmla="*/ 223 w 223"/>
                <a:gd name="T153" fmla="*/ 392 h 3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392">
                  <a:moveTo>
                    <a:pt x="221" y="0"/>
                  </a:moveTo>
                  <a:lnTo>
                    <a:pt x="221" y="0"/>
                  </a:lnTo>
                  <a:lnTo>
                    <a:pt x="191" y="2"/>
                  </a:lnTo>
                  <a:lnTo>
                    <a:pt x="162" y="10"/>
                  </a:lnTo>
                  <a:lnTo>
                    <a:pt x="134" y="21"/>
                  </a:lnTo>
                  <a:lnTo>
                    <a:pt x="109" y="33"/>
                  </a:lnTo>
                  <a:lnTo>
                    <a:pt x="84" y="50"/>
                  </a:lnTo>
                  <a:lnTo>
                    <a:pt x="63" y="71"/>
                  </a:lnTo>
                  <a:lnTo>
                    <a:pt x="44" y="94"/>
                  </a:lnTo>
                  <a:lnTo>
                    <a:pt x="27" y="119"/>
                  </a:lnTo>
                  <a:lnTo>
                    <a:pt x="15" y="147"/>
                  </a:lnTo>
                  <a:lnTo>
                    <a:pt x="6" y="172"/>
                  </a:lnTo>
                  <a:lnTo>
                    <a:pt x="2" y="199"/>
                  </a:lnTo>
                  <a:lnTo>
                    <a:pt x="0" y="226"/>
                  </a:lnTo>
                  <a:lnTo>
                    <a:pt x="2" y="249"/>
                  </a:lnTo>
                  <a:lnTo>
                    <a:pt x="4" y="273"/>
                  </a:lnTo>
                  <a:lnTo>
                    <a:pt x="11" y="294"/>
                  </a:lnTo>
                  <a:lnTo>
                    <a:pt x="19" y="317"/>
                  </a:lnTo>
                  <a:lnTo>
                    <a:pt x="27" y="336"/>
                  </a:lnTo>
                  <a:lnTo>
                    <a:pt x="40" y="357"/>
                  </a:lnTo>
                  <a:lnTo>
                    <a:pt x="53" y="375"/>
                  </a:lnTo>
                  <a:lnTo>
                    <a:pt x="69" y="392"/>
                  </a:lnTo>
                  <a:lnTo>
                    <a:pt x="76" y="386"/>
                  </a:lnTo>
                  <a:lnTo>
                    <a:pt x="61" y="369"/>
                  </a:lnTo>
                  <a:lnTo>
                    <a:pt x="46" y="352"/>
                  </a:lnTo>
                  <a:lnTo>
                    <a:pt x="36" y="331"/>
                  </a:lnTo>
                  <a:lnTo>
                    <a:pt x="25" y="312"/>
                  </a:lnTo>
                  <a:lnTo>
                    <a:pt x="19" y="291"/>
                  </a:lnTo>
                  <a:lnTo>
                    <a:pt x="13" y="270"/>
                  </a:lnTo>
                  <a:lnTo>
                    <a:pt x="11" y="249"/>
                  </a:lnTo>
                  <a:lnTo>
                    <a:pt x="8" y="226"/>
                  </a:lnTo>
                  <a:lnTo>
                    <a:pt x="11" y="201"/>
                  </a:lnTo>
                  <a:lnTo>
                    <a:pt x="15" y="174"/>
                  </a:lnTo>
                  <a:lnTo>
                    <a:pt x="23" y="149"/>
                  </a:lnTo>
                  <a:lnTo>
                    <a:pt x="36" y="123"/>
                  </a:lnTo>
                  <a:lnTo>
                    <a:pt x="50" y="98"/>
                  </a:lnTo>
                  <a:lnTo>
                    <a:pt x="69" y="77"/>
                  </a:lnTo>
                  <a:lnTo>
                    <a:pt x="90" y="58"/>
                  </a:lnTo>
                  <a:lnTo>
                    <a:pt x="113" y="42"/>
                  </a:lnTo>
                  <a:lnTo>
                    <a:pt x="139" y="27"/>
                  </a:lnTo>
                  <a:lnTo>
                    <a:pt x="164" y="18"/>
                  </a:lnTo>
                  <a:lnTo>
                    <a:pt x="191" y="12"/>
                  </a:lnTo>
                  <a:lnTo>
                    <a:pt x="221" y="8"/>
                  </a:lnTo>
                  <a:lnTo>
                    <a:pt x="223" y="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5" name="Freeform 101"/>
            <p:cNvSpPr>
              <a:spLocks/>
            </p:cNvSpPr>
            <p:nvPr/>
          </p:nvSpPr>
          <p:spPr bwMode="auto">
            <a:xfrm>
              <a:off x="4087813" y="3078163"/>
              <a:ext cx="84138" cy="53975"/>
            </a:xfrm>
            <a:custGeom>
              <a:avLst/>
              <a:gdLst>
                <a:gd name="T0" fmla="*/ 0 w 53"/>
                <a:gd name="T1" fmla="*/ 0 h 34"/>
                <a:gd name="T2" fmla="*/ 0 w 53"/>
                <a:gd name="T3" fmla="*/ 0 h 34"/>
                <a:gd name="T4" fmla="*/ 2147483647 w 53"/>
                <a:gd name="T5" fmla="*/ 2147483647 h 34"/>
                <a:gd name="T6" fmla="*/ 2147483647 w 53"/>
                <a:gd name="T7" fmla="*/ 2147483647 h 34"/>
                <a:gd name="T8" fmla="*/ 2147483647 w 53"/>
                <a:gd name="T9" fmla="*/ 2147483647 h 34"/>
                <a:gd name="T10" fmla="*/ 0 w 53"/>
                <a:gd name="T11" fmla="*/ 2147483647 h 34"/>
                <a:gd name="T12" fmla="*/ 0 w 53"/>
                <a:gd name="T13" fmla="*/ 2147483647 h 34"/>
                <a:gd name="T14" fmla="*/ 2147483647 w 53"/>
                <a:gd name="T15" fmla="*/ 2147483647 h 34"/>
                <a:gd name="T16" fmla="*/ 2147483647 w 53"/>
                <a:gd name="T17" fmla="*/ 2147483647 h 34"/>
                <a:gd name="T18" fmla="*/ 2147483647 w 53"/>
                <a:gd name="T19" fmla="*/ 2147483647 h 34"/>
                <a:gd name="T20" fmla="*/ 2147483647 w 53"/>
                <a:gd name="T21" fmla="*/ 2147483647 h 34"/>
                <a:gd name="T22" fmla="*/ 2147483647 w 53"/>
                <a:gd name="T23" fmla="*/ 2147483647 h 34"/>
                <a:gd name="T24" fmla="*/ 0 w 53"/>
                <a:gd name="T25" fmla="*/ 0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34"/>
                <a:gd name="T41" fmla="*/ 53 w 53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34">
                  <a:moveTo>
                    <a:pt x="0" y="0"/>
                  </a:moveTo>
                  <a:lnTo>
                    <a:pt x="0" y="0"/>
                  </a:lnTo>
                  <a:lnTo>
                    <a:pt x="7" y="13"/>
                  </a:lnTo>
                  <a:lnTo>
                    <a:pt x="9" y="17"/>
                  </a:lnTo>
                  <a:lnTo>
                    <a:pt x="7" y="21"/>
                  </a:lnTo>
                  <a:lnTo>
                    <a:pt x="0" y="34"/>
                  </a:lnTo>
                  <a:lnTo>
                    <a:pt x="25" y="23"/>
                  </a:lnTo>
                  <a:lnTo>
                    <a:pt x="53" y="15"/>
                  </a:lnTo>
                  <a:lnTo>
                    <a:pt x="2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82"/>
          <p:cNvGrpSpPr>
            <a:grpSpLocks/>
          </p:cNvGrpSpPr>
          <p:nvPr/>
        </p:nvGrpSpPr>
        <p:grpSpPr bwMode="auto">
          <a:xfrm>
            <a:off x="4699000" y="4197350"/>
            <a:ext cx="422275" cy="392113"/>
            <a:chOff x="4572000" y="4238625"/>
            <a:chExt cx="422275" cy="392113"/>
          </a:xfrm>
        </p:grpSpPr>
        <p:sp>
          <p:nvSpPr>
            <p:cNvPr id="26762" name="Freeform 103"/>
            <p:cNvSpPr>
              <a:spLocks/>
            </p:cNvSpPr>
            <p:nvPr/>
          </p:nvSpPr>
          <p:spPr bwMode="auto">
            <a:xfrm>
              <a:off x="4635500" y="4238625"/>
              <a:ext cx="358775" cy="373063"/>
            </a:xfrm>
            <a:custGeom>
              <a:avLst/>
              <a:gdLst>
                <a:gd name="T0" fmla="*/ 2147483647 w 226"/>
                <a:gd name="T1" fmla="*/ 0 h 235"/>
                <a:gd name="T2" fmla="*/ 2147483647 w 226"/>
                <a:gd name="T3" fmla="*/ 0 h 235"/>
                <a:gd name="T4" fmla="*/ 2147483647 w 226"/>
                <a:gd name="T5" fmla="*/ 2147483647 h 235"/>
                <a:gd name="T6" fmla="*/ 2147483647 w 226"/>
                <a:gd name="T7" fmla="*/ 2147483647 h 235"/>
                <a:gd name="T8" fmla="*/ 2147483647 w 226"/>
                <a:gd name="T9" fmla="*/ 2147483647 h 235"/>
                <a:gd name="T10" fmla="*/ 2147483647 w 226"/>
                <a:gd name="T11" fmla="*/ 2147483647 h 235"/>
                <a:gd name="T12" fmla="*/ 2147483647 w 226"/>
                <a:gd name="T13" fmla="*/ 2147483647 h 235"/>
                <a:gd name="T14" fmla="*/ 2147483647 w 226"/>
                <a:gd name="T15" fmla="*/ 2147483647 h 235"/>
                <a:gd name="T16" fmla="*/ 2147483647 w 226"/>
                <a:gd name="T17" fmla="*/ 2147483647 h 235"/>
                <a:gd name="T18" fmla="*/ 2147483647 w 226"/>
                <a:gd name="T19" fmla="*/ 2147483647 h 235"/>
                <a:gd name="T20" fmla="*/ 2147483647 w 226"/>
                <a:gd name="T21" fmla="*/ 2147483647 h 235"/>
                <a:gd name="T22" fmla="*/ 2147483647 w 226"/>
                <a:gd name="T23" fmla="*/ 2147483647 h 235"/>
                <a:gd name="T24" fmla="*/ 2147483647 w 226"/>
                <a:gd name="T25" fmla="*/ 2147483647 h 235"/>
                <a:gd name="T26" fmla="*/ 2147483647 w 226"/>
                <a:gd name="T27" fmla="*/ 2147483647 h 235"/>
                <a:gd name="T28" fmla="*/ 2147483647 w 226"/>
                <a:gd name="T29" fmla="*/ 2147483647 h 235"/>
                <a:gd name="T30" fmla="*/ 2147483647 w 226"/>
                <a:gd name="T31" fmla="*/ 2147483647 h 235"/>
                <a:gd name="T32" fmla="*/ 2147483647 w 226"/>
                <a:gd name="T33" fmla="*/ 2147483647 h 235"/>
                <a:gd name="T34" fmla="*/ 2147483647 w 226"/>
                <a:gd name="T35" fmla="*/ 2147483647 h 235"/>
                <a:gd name="T36" fmla="*/ 2147483647 w 226"/>
                <a:gd name="T37" fmla="*/ 2147483647 h 235"/>
                <a:gd name="T38" fmla="*/ 2147483647 w 226"/>
                <a:gd name="T39" fmla="*/ 2147483647 h 235"/>
                <a:gd name="T40" fmla="*/ 0 w 226"/>
                <a:gd name="T41" fmla="*/ 2147483647 h 235"/>
                <a:gd name="T42" fmla="*/ 0 w 226"/>
                <a:gd name="T43" fmla="*/ 2147483647 h 235"/>
                <a:gd name="T44" fmla="*/ 0 w 226"/>
                <a:gd name="T45" fmla="*/ 2147483647 h 235"/>
                <a:gd name="T46" fmla="*/ 2147483647 w 226"/>
                <a:gd name="T47" fmla="*/ 2147483647 h 235"/>
                <a:gd name="T48" fmla="*/ 2147483647 w 226"/>
                <a:gd name="T49" fmla="*/ 2147483647 h 235"/>
                <a:gd name="T50" fmla="*/ 2147483647 w 226"/>
                <a:gd name="T51" fmla="*/ 2147483647 h 235"/>
                <a:gd name="T52" fmla="*/ 2147483647 w 226"/>
                <a:gd name="T53" fmla="*/ 2147483647 h 235"/>
                <a:gd name="T54" fmla="*/ 2147483647 w 226"/>
                <a:gd name="T55" fmla="*/ 2147483647 h 235"/>
                <a:gd name="T56" fmla="*/ 2147483647 w 226"/>
                <a:gd name="T57" fmla="*/ 2147483647 h 235"/>
                <a:gd name="T58" fmla="*/ 2147483647 w 226"/>
                <a:gd name="T59" fmla="*/ 2147483647 h 235"/>
                <a:gd name="T60" fmla="*/ 2147483647 w 226"/>
                <a:gd name="T61" fmla="*/ 2147483647 h 235"/>
                <a:gd name="T62" fmla="*/ 2147483647 w 226"/>
                <a:gd name="T63" fmla="*/ 2147483647 h 235"/>
                <a:gd name="T64" fmla="*/ 2147483647 w 226"/>
                <a:gd name="T65" fmla="*/ 2147483647 h 235"/>
                <a:gd name="T66" fmla="*/ 2147483647 w 226"/>
                <a:gd name="T67" fmla="*/ 2147483647 h 235"/>
                <a:gd name="T68" fmla="*/ 2147483647 w 226"/>
                <a:gd name="T69" fmla="*/ 2147483647 h 235"/>
                <a:gd name="T70" fmla="*/ 2147483647 w 226"/>
                <a:gd name="T71" fmla="*/ 2147483647 h 235"/>
                <a:gd name="T72" fmla="*/ 2147483647 w 226"/>
                <a:gd name="T73" fmla="*/ 2147483647 h 235"/>
                <a:gd name="T74" fmla="*/ 2147483647 w 226"/>
                <a:gd name="T75" fmla="*/ 2147483647 h 235"/>
                <a:gd name="T76" fmla="*/ 2147483647 w 226"/>
                <a:gd name="T77" fmla="*/ 2147483647 h 235"/>
                <a:gd name="T78" fmla="*/ 2147483647 w 226"/>
                <a:gd name="T79" fmla="*/ 2147483647 h 235"/>
                <a:gd name="T80" fmla="*/ 2147483647 w 226"/>
                <a:gd name="T81" fmla="*/ 2147483647 h 235"/>
                <a:gd name="T82" fmla="*/ 2147483647 w 226"/>
                <a:gd name="T83" fmla="*/ 2147483647 h 235"/>
                <a:gd name="T84" fmla="*/ 2147483647 w 226"/>
                <a:gd name="T85" fmla="*/ 0 h 2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6"/>
                <a:gd name="T130" fmla="*/ 0 h 235"/>
                <a:gd name="T131" fmla="*/ 226 w 226"/>
                <a:gd name="T132" fmla="*/ 235 h 2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6" h="235">
                  <a:moveTo>
                    <a:pt x="218" y="0"/>
                  </a:moveTo>
                  <a:lnTo>
                    <a:pt x="218" y="0"/>
                  </a:lnTo>
                  <a:lnTo>
                    <a:pt x="218" y="4"/>
                  </a:lnTo>
                  <a:lnTo>
                    <a:pt x="214" y="19"/>
                  </a:lnTo>
                  <a:lnTo>
                    <a:pt x="208" y="48"/>
                  </a:lnTo>
                  <a:lnTo>
                    <a:pt x="193" y="84"/>
                  </a:lnTo>
                  <a:lnTo>
                    <a:pt x="184" y="105"/>
                  </a:lnTo>
                  <a:lnTo>
                    <a:pt x="174" y="124"/>
                  </a:lnTo>
                  <a:lnTo>
                    <a:pt x="161" y="142"/>
                  </a:lnTo>
                  <a:lnTo>
                    <a:pt x="147" y="161"/>
                  </a:lnTo>
                  <a:lnTo>
                    <a:pt x="128" y="180"/>
                  </a:lnTo>
                  <a:lnTo>
                    <a:pt x="109" y="195"/>
                  </a:lnTo>
                  <a:lnTo>
                    <a:pt x="86" y="208"/>
                  </a:lnTo>
                  <a:lnTo>
                    <a:pt x="61" y="218"/>
                  </a:lnTo>
                  <a:lnTo>
                    <a:pt x="33" y="224"/>
                  </a:lnTo>
                  <a:lnTo>
                    <a:pt x="2" y="226"/>
                  </a:lnTo>
                  <a:lnTo>
                    <a:pt x="0" y="226"/>
                  </a:lnTo>
                  <a:lnTo>
                    <a:pt x="0" y="235"/>
                  </a:lnTo>
                  <a:lnTo>
                    <a:pt x="2" y="235"/>
                  </a:lnTo>
                  <a:lnTo>
                    <a:pt x="21" y="235"/>
                  </a:lnTo>
                  <a:lnTo>
                    <a:pt x="37" y="233"/>
                  </a:lnTo>
                  <a:lnTo>
                    <a:pt x="52" y="229"/>
                  </a:lnTo>
                  <a:lnTo>
                    <a:pt x="67" y="224"/>
                  </a:lnTo>
                  <a:lnTo>
                    <a:pt x="94" y="214"/>
                  </a:lnTo>
                  <a:lnTo>
                    <a:pt x="119" y="197"/>
                  </a:lnTo>
                  <a:lnTo>
                    <a:pt x="136" y="184"/>
                  </a:lnTo>
                  <a:lnTo>
                    <a:pt x="151" y="170"/>
                  </a:lnTo>
                  <a:lnTo>
                    <a:pt x="163" y="155"/>
                  </a:lnTo>
                  <a:lnTo>
                    <a:pt x="174" y="140"/>
                  </a:lnTo>
                  <a:lnTo>
                    <a:pt x="193" y="107"/>
                  </a:lnTo>
                  <a:lnTo>
                    <a:pt x="208" y="75"/>
                  </a:lnTo>
                  <a:lnTo>
                    <a:pt x="216" y="46"/>
                  </a:lnTo>
                  <a:lnTo>
                    <a:pt x="222" y="23"/>
                  </a:lnTo>
                  <a:lnTo>
                    <a:pt x="226" y="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3" name="Freeform 105"/>
            <p:cNvSpPr>
              <a:spLocks/>
            </p:cNvSpPr>
            <p:nvPr/>
          </p:nvSpPr>
          <p:spPr bwMode="auto">
            <a:xfrm>
              <a:off x="4572000" y="4578350"/>
              <a:ext cx="82550" cy="52388"/>
            </a:xfrm>
            <a:custGeom>
              <a:avLst/>
              <a:gdLst>
                <a:gd name="T0" fmla="*/ 2147483647 w 52"/>
                <a:gd name="T1" fmla="*/ 2147483647 h 33"/>
                <a:gd name="T2" fmla="*/ 2147483647 w 52"/>
                <a:gd name="T3" fmla="*/ 2147483647 h 33"/>
                <a:gd name="T4" fmla="*/ 2147483647 w 52"/>
                <a:gd name="T5" fmla="*/ 2147483647 h 33"/>
                <a:gd name="T6" fmla="*/ 2147483647 w 52"/>
                <a:gd name="T7" fmla="*/ 2147483647 h 33"/>
                <a:gd name="T8" fmla="*/ 2147483647 w 52"/>
                <a:gd name="T9" fmla="*/ 2147483647 h 33"/>
                <a:gd name="T10" fmla="*/ 0 w 52"/>
                <a:gd name="T11" fmla="*/ 2147483647 h 33"/>
                <a:gd name="T12" fmla="*/ 0 w 52"/>
                <a:gd name="T13" fmla="*/ 2147483647 h 33"/>
                <a:gd name="T14" fmla="*/ 2147483647 w 52"/>
                <a:gd name="T15" fmla="*/ 2147483647 h 33"/>
                <a:gd name="T16" fmla="*/ 2147483647 w 52"/>
                <a:gd name="T17" fmla="*/ 0 h 33"/>
                <a:gd name="T18" fmla="*/ 2147483647 w 52"/>
                <a:gd name="T19" fmla="*/ 0 h 33"/>
                <a:gd name="T20" fmla="*/ 2147483647 w 52"/>
                <a:gd name="T21" fmla="*/ 2147483647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33"/>
                <a:gd name="T35" fmla="*/ 52 w 52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33">
                  <a:moveTo>
                    <a:pt x="44" y="17"/>
                  </a:moveTo>
                  <a:lnTo>
                    <a:pt x="52" y="31"/>
                  </a:lnTo>
                  <a:lnTo>
                    <a:pt x="52" y="33"/>
                  </a:lnTo>
                  <a:lnTo>
                    <a:pt x="27" y="21"/>
                  </a:lnTo>
                  <a:lnTo>
                    <a:pt x="0" y="15"/>
                  </a:lnTo>
                  <a:lnTo>
                    <a:pt x="27" y="10"/>
                  </a:lnTo>
                  <a:lnTo>
                    <a:pt x="52" y="0"/>
                  </a:lnTo>
                  <a:lnTo>
                    <a:pt x="4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64" name="Freeform 110"/>
          <p:cNvSpPr>
            <a:spLocks/>
          </p:cNvSpPr>
          <p:nvPr/>
        </p:nvSpPr>
        <p:spPr bwMode="auto">
          <a:xfrm>
            <a:off x="5229225" y="3059113"/>
            <a:ext cx="439738" cy="146050"/>
          </a:xfrm>
          <a:custGeom>
            <a:avLst/>
            <a:gdLst>
              <a:gd name="T0" fmla="*/ 0 w 277"/>
              <a:gd name="T1" fmla="*/ 0 h 92"/>
              <a:gd name="T2" fmla="*/ 0 w 277"/>
              <a:gd name="T3" fmla="*/ 0 h 92"/>
              <a:gd name="T4" fmla="*/ 0 w 277"/>
              <a:gd name="T5" fmla="*/ 2147483647 h 92"/>
              <a:gd name="T6" fmla="*/ 0 w 277"/>
              <a:gd name="T7" fmla="*/ 2147483647 h 92"/>
              <a:gd name="T8" fmla="*/ 2147483647 w 277"/>
              <a:gd name="T9" fmla="*/ 2147483647 h 92"/>
              <a:gd name="T10" fmla="*/ 2147483647 w 277"/>
              <a:gd name="T11" fmla="*/ 2147483647 h 92"/>
              <a:gd name="T12" fmla="*/ 2147483647 w 277"/>
              <a:gd name="T13" fmla="*/ 2147483647 h 92"/>
              <a:gd name="T14" fmla="*/ 2147483647 w 277"/>
              <a:gd name="T15" fmla="*/ 2147483647 h 92"/>
              <a:gd name="T16" fmla="*/ 2147483647 w 277"/>
              <a:gd name="T17" fmla="*/ 2147483647 h 92"/>
              <a:gd name="T18" fmla="*/ 2147483647 w 277"/>
              <a:gd name="T19" fmla="*/ 2147483647 h 92"/>
              <a:gd name="T20" fmla="*/ 2147483647 w 277"/>
              <a:gd name="T21" fmla="*/ 2147483647 h 92"/>
              <a:gd name="T22" fmla="*/ 2147483647 w 277"/>
              <a:gd name="T23" fmla="*/ 2147483647 h 92"/>
              <a:gd name="T24" fmla="*/ 2147483647 w 277"/>
              <a:gd name="T25" fmla="*/ 2147483647 h 92"/>
              <a:gd name="T26" fmla="*/ 2147483647 w 277"/>
              <a:gd name="T27" fmla="*/ 2147483647 h 92"/>
              <a:gd name="T28" fmla="*/ 2147483647 w 277"/>
              <a:gd name="T29" fmla="*/ 2147483647 h 92"/>
              <a:gd name="T30" fmla="*/ 2147483647 w 277"/>
              <a:gd name="T31" fmla="*/ 2147483647 h 92"/>
              <a:gd name="T32" fmla="*/ 2147483647 w 277"/>
              <a:gd name="T33" fmla="*/ 2147483647 h 92"/>
              <a:gd name="T34" fmla="*/ 2147483647 w 277"/>
              <a:gd name="T35" fmla="*/ 2147483647 h 92"/>
              <a:gd name="T36" fmla="*/ 2147483647 w 277"/>
              <a:gd name="T37" fmla="*/ 2147483647 h 92"/>
              <a:gd name="T38" fmla="*/ 2147483647 w 277"/>
              <a:gd name="T39" fmla="*/ 2147483647 h 92"/>
              <a:gd name="T40" fmla="*/ 2147483647 w 277"/>
              <a:gd name="T41" fmla="*/ 2147483647 h 92"/>
              <a:gd name="T42" fmla="*/ 2147483647 w 277"/>
              <a:gd name="T43" fmla="*/ 2147483647 h 92"/>
              <a:gd name="T44" fmla="*/ 2147483647 w 277"/>
              <a:gd name="T45" fmla="*/ 2147483647 h 92"/>
              <a:gd name="T46" fmla="*/ 2147483647 w 277"/>
              <a:gd name="T47" fmla="*/ 2147483647 h 92"/>
              <a:gd name="T48" fmla="*/ 2147483647 w 277"/>
              <a:gd name="T49" fmla="*/ 2147483647 h 92"/>
              <a:gd name="T50" fmla="*/ 2147483647 w 277"/>
              <a:gd name="T51" fmla="*/ 2147483647 h 92"/>
              <a:gd name="T52" fmla="*/ 2147483647 w 277"/>
              <a:gd name="T53" fmla="*/ 2147483647 h 92"/>
              <a:gd name="T54" fmla="*/ 0 w 277"/>
              <a:gd name="T55" fmla="*/ 0 h 9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77"/>
              <a:gd name="T85" fmla="*/ 0 h 92"/>
              <a:gd name="T86" fmla="*/ 277 w 277"/>
              <a:gd name="T87" fmla="*/ 92 h 9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77" h="92">
                <a:moveTo>
                  <a:pt x="0" y="0"/>
                </a:moveTo>
                <a:lnTo>
                  <a:pt x="0" y="0"/>
                </a:lnTo>
                <a:lnTo>
                  <a:pt x="0" y="12"/>
                </a:lnTo>
                <a:lnTo>
                  <a:pt x="15" y="25"/>
                </a:lnTo>
                <a:lnTo>
                  <a:pt x="32" y="35"/>
                </a:lnTo>
                <a:lnTo>
                  <a:pt x="48" y="46"/>
                </a:lnTo>
                <a:lnTo>
                  <a:pt x="67" y="54"/>
                </a:lnTo>
                <a:lnTo>
                  <a:pt x="105" y="67"/>
                </a:lnTo>
                <a:lnTo>
                  <a:pt x="143" y="77"/>
                </a:lnTo>
                <a:lnTo>
                  <a:pt x="179" y="84"/>
                </a:lnTo>
                <a:lnTo>
                  <a:pt x="214" y="88"/>
                </a:lnTo>
                <a:lnTo>
                  <a:pt x="275" y="92"/>
                </a:lnTo>
                <a:lnTo>
                  <a:pt x="277" y="88"/>
                </a:lnTo>
                <a:lnTo>
                  <a:pt x="275" y="84"/>
                </a:lnTo>
                <a:lnTo>
                  <a:pt x="216" y="79"/>
                </a:lnTo>
                <a:lnTo>
                  <a:pt x="181" y="75"/>
                </a:lnTo>
                <a:lnTo>
                  <a:pt x="145" y="69"/>
                </a:lnTo>
                <a:lnTo>
                  <a:pt x="105" y="58"/>
                </a:lnTo>
                <a:lnTo>
                  <a:pt x="86" y="52"/>
                </a:lnTo>
                <a:lnTo>
                  <a:pt x="67" y="44"/>
                </a:lnTo>
                <a:lnTo>
                  <a:pt x="48" y="35"/>
                </a:lnTo>
                <a:lnTo>
                  <a:pt x="32" y="25"/>
                </a:lnTo>
                <a:lnTo>
                  <a:pt x="15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5" name="Freeform 112"/>
          <p:cNvSpPr>
            <a:spLocks/>
          </p:cNvSpPr>
          <p:nvPr/>
        </p:nvSpPr>
        <p:spPr bwMode="auto">
          <a:xfrm>
            <a:off x="5653088" y="3171825"/>
            <a:ext cx="85725" cy="53975"/>
          </a:xfrm>
          <a:custGeom>
            <a:avLst/>
            <a:gdLst>
              <a:gd name="T0" fmla="*/ 2147483647 w 54"/>
              <a:gd name="T1" fmla="*/ 0 h 34"/>
              <a:gd name="T2" fmla="*/ 2147483647 w 54"/>
              <a:gd name="T3" fmla="*/ 2147483647 h 34"/>
              <a:gd name="T4" fmla="*/ 2147483647 w 54"/>
              <a:gd name="T5" fmla="*/ 2147483647 h 34"/>
              <a:gd name="T6" fmla="*/ 2147483647 w 54"/>
              <a:gd name="T7" fmla="*/ 2147483647 h 34"/>
              <a:gd name="T8" fmla="*/ 2147483647 w 54"/>
              <a:gd name="T9" fmla="*/ 2147483647 h 34"/>
              <a:gd name="T10" fmla="*/ 0 w 54"/>
              <a:gd name="T11" fmla="*/ 2147483647 h 34"/>
              <a:gd name="T12" fmla="*/ 0 w 54"/>
              <a:gd name="T13" fmla="*/ 2147483647 h 34"/>
              <a:gd name="T14" fmla="*/ 2147483647 w 54"/>
              <a:gd name="T15" fmla="*/ 2147483647 h 34"/>
              <a:gd name="T16" fmla="*/ 2147483647 w 54"/>
              <a:gd name="T17" fmla="*/ 2147483647 h 34"/>
              <a:gd name="T18" fmla="*/ 2147483647 w 54"/>
              <a:gd name="T19" fmla="*/ 2147483647 h 34"/>
              <a:gd name="T20" fmla="*/ 2147483647 w 54"/>
              <a:gd name="T21" fmla="*/ 2147483647 h 34"/>
              <a:gd name="T22" fmla="*/ 2147483647 w 54"/>
              <a:gd name="T23" fmla="*/ 2147483647 h 34"/>
              <a:gd name="T24" fmla="*/ 2147483647 w 54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"/>
              <a:gd name="T40" fmla="*/ 0 h 34"/>
              <a:gd name="T41" fmla="*/ 54 w 54"/>
              <a:gd name="T42" fmla="*/ 34 h 3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" h="34">
                <a:moveTo>
                  <a:pt x="2" y="0"/>
                </a:moveTo>
                <a:lnTo>
                  <a:pt x="2" y="2"/>
                </a:lnTo>
                <a:lnTo>
                  <a:pt x="8" y="13"/>
                </a:lnTo>
                <a:lnTo>
                  <a:pt x="10" y="17"/>
                </a:lnTo>
                <a:lnTo>
                  <a:pt x="8" y="21"/>
                </a:lnTo>
                <a:lnTo>
                  <a:pt x="0" y="34"/>
                </a:lnTo>
                <a:lnTo>
                  <a:pt x="27" y="25"/>
                </a:lnTo>
                <a:lnTo>
                  <a:pt x="54" y="21"/>
                </a:lnTo>
                <a:lnTo>
                  <a:pt x="27" y="13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6" name="Freeform 113"/>
          <p:cNvSpPr>
            <a:spLocks/>
          </p:cNvSpPr>
          <p:nvPr/>
        </p:nvSpPr>
        <p:spPr bwMode="auto">
          <a:xfrm>
            <a:off x="5538788" y="3148013"/>
            <a:ext cx="85725" cy="53975"/>
          </a:xfrm>
          <a:custGeom>
            <a:avLst/>
            <a:gdLst>
              <a:gd name="T0" fmla="*/ 2147483647 w 54"/>
              <a:gd name="T1" fmla="*/ 0 h 34"/>
              <a:gd name="T2" fmla="*/ 2147483647 w 54"/>
              <a:gd name="T3" fmla="*/ 2147483647 h 34"/>
              <a:gd name="T4" fmla="*/ 2147483647 w 54"/>
              <a:gd name="T5" fmla="*/ 2147483647 h 34"/>
              <a:gd name="T6" fmla="*/ 2147483647 w 54"/>
              <a:gd name="T7" fmla="*/ 2147483647 h 34"/>
              <a:gd name="T8" fmla="*/ 2147483647 w 54"/>
              <a:gd name="T9" fmla="*/ 2147483647 h 34"/>
              <a:gd name="T10" fmla="*/ 0 w 54"/>
              <a:gd name="T11" fmla="*/ 2147483647 h 34"/>
              <a:gd name="T12" fmla="*/ 0 w 54"/>
              <a:gd name="T13" fmla="*/ 2147483647 h 34"/>
              <a:gd name="T14" fmla="*/ 2147483647 w 54"/>
              <a:gd name="T15" fmla="*/ 2147483647 h 34"/>
              <a:gd name="T16" fmla="*/ 2147483647 w 54"/>
              <a:gd name="T17" fmla="*/ 2147483647 h 34"/>
              <a:gd name="T18" fmla="*/ 2147483647 w 54"/>
              <a:gd name="T19" fmla="*/ 2147483647 h 34"/>
              <a:gd name="T20" fmla="*/ 2147483647 w 54"/>
              <a:gd name="T21" fmla="*/ 2147483647 h 34"/>
              <a:gd name="T22" fmla="*/ 2147483647 w 54"/>
              <a:gd name="T23" fmla="*/ 2147483647 h 34"/>
              <a:gd name="T24" fmla="*/ 2147483647 w 54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"/>
              <a:gd name="T40" fmla="*/ 0 h 34"/>
              <a:gd name="T41" fmla="*/ 54 w 54"/>
              <a:gd name="T42" fmla="*/ 34 h 3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" h="34">
                <a:moveTo>
                  <a:pt x="2" y="0"/>
                </a:moveTo>
                <a:lnTo>
                  <a:pt x="2" y="2"/>
                </a:lnTo>
                <a:lnTo>
                  <a:pt x="8" y="13"/>
                </a:lnTo>
                <a:lnTo>
                  <a:pt x="10" y="17"/>
                </a:lnTo>
                <a:lnTo>
                  <a:pt x="8" y="21"/>
                </a:lnTo>
                <a:lnTo>
                  <a:pt x="0" y="34"/>
                </a:lnTo>
                <a:lnTo>
                  <a:pt x="27" y="25"/>
                </a:lnTo>
                <a:lnTo>
                  <a:pt x="54" y="21"/>
                </a:lnTo>
                <a:lnTo>
                  <a:pt x="27" y="13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7" name="Freeform 114"/>
          <p:cNvSpPr>
            <a:spLocks noEditPoints="1"/>
          </p:cNvSpPr>
          <p:nvPr/>
        </p:nvSpPr>
        <p:spPr bwMode="auto">
          <a:xfrm>
            <a:off x="5216525" y="3051175"/>
            <a:ext cx="146050" cy="374650"/>
          </a:xfrm>
          <a:custGeom>
            <a:avLst/>
            <a:gdLst>
              <a:gd name="T0" fmla="*/ 2147483647 w 92"/>
              <a:gd name="T1" fmla="*/ 2147483647 h 236"/>
              <a:gd name="T2" fmla="*/ 2147483647 w 92"/>
              <a:gd name="T3" fmla="*/ 2147483647 h 236"/>
              <a:gd name="T4" fmla="*/ 0 w 92"/>
              <a:gd name="T5" fmla="*/ 2147483647 h 236"/>
              <a:gd name="T6" fmla="*/ 0 w 92"/>
              <a:gd name="T7" fmla="*/ 2147483647 h 236"/>
              <a:gd name="T8" fmla="*/ 2147483647 w 92"/>
              <a:gd name="T9" fmla="*/ 2147483647 h 236"/>
              <a:gd name="T10" fmla="*/ 2147483647 w 92"/>
              <a:gd name="T11" fmla="*/ 2147483647 h 236"/>
              <a:gd name="T12" fmla="*/ 2147483647 w 92"/>
              <a:gd name="T13" fmla="*/ 2147483647 h 236"/>
              <a:gd name="T14" fmla="*/ 2147483647 w 92"/>
              <a:gd name="T15" fmla="*/ 2147483647 h 236"/>
              <a:gd name="T16" fmla="*/ 2147483647 w 92"/>
              <a:gd name="T17" fmla="*/ 2147483647 h 236"/>
              <a:gd name="T18" fmla="*/ 2147483647 w 92"/>
              <a:gd name="T19" fmla="*/ 2147483647 h 236"/>
              <a:gd name="T20" fmla="*/ 2147483647 w 92"/>
              <a:gd name="T21" fmla="*/ 2147483647 h 236"/>
              <a:gd name="T22" fmla="*/ 2147483647 w 92"/>
              <a:gd name="T23" fmla="*/ 2147483647 h 236"/>
              <a:gd name="T24" fmla="*/ 2147483647 w 92"/>
              <a:gd name="T25" fmla="*/ 2147483647 h 236"/>
              <a:gd name="T26" fmla="*/ 2147483647 w 92"/>
              <a:gd name="T27" fmla="*/ 2147483647 h 236"/>
              <a:gd name="T28" fmla="*/ 2147483647 w 92"/>
              <a:gd name="T29" fmla="*/ 2147483647 h 236"/>
              <a:gd name="T30" fmla="*/ 2147483647 w 92"/>
              <a:gd name="T31" fmla="*/ 2147483647 h 236"/>
              <a:gd name="T32" fmla="*/ 2147483647 w 92"/>
              <a:gd name="T33" fmla="*/ 2147483647 h 236"/>
              <a:gd name="T34" fmla="*/ 2147483647 w 92"/>
              <a:gd name="T35" fmla="*/ 2147483647 h 236"/>
              <a:gd name="T36" fmla="*/ 2147483647 w 92"/>
              <a:gd name="T37" fmla="*/ 2147483647 h 236"/>
              <a:gd name="T38" fmla="*/ 2147483647 w 92"/>
              <a:gd name="T39" fmla="*/ 2147483647 h 236"/>
              <a:gd name="T40" fmla="*/ 2147483647 w 92"/>
              <a:gd name="T41" fmla="*/ 2147483647 h 236"/>
              <a:gd name="T42" fmla="*/ 2147483647 w 92"/>
              <a:gd name="T43" fmla="*/ 2147483647 h 236"/>
              <a:gd name="T44" fmla="*/ 2147483647 w 92"/>
              <a:gd name="T45" fmla="*/ 2147483647 h 236"/>
              <a:gd name="T46" fmla="*/ 2147483647 w 92"/>
              <a:gd name="T47" fmla="*/ 2147483647 h 236"/>
              <a:gd name="T48" fmla="*/ 2147483647 w 92"/>
              <a:gd name="T49" fmla="*/ 0 h 236"/>
              <a:gd name="T50" fmla="*/ 2147483647 w 92"/>
              <a:gd name="T51" fmla="*/ 0 h 236"/>
              <a:gd name="T52" fmla="*/ 2147483647 w 92"/>
              <a:gd name="T53" fmla="*/ 2147483647 h 236"/>
              <a:gd name="T54" fmla="*/ 2147483647 w 92"/>
              <a:gd name="T55" fmla="*/ 2147483647 h 236"/>
              <a:gd name="T56" fmla="*/ 2147483647 w 92"/>
              <a:gd name="T57" fmla="*/ 2147483647 h 236"/>
              <a:gd name="T58" fmla="*/ 2147483647 w 92"/>
              <a:gd name="T59" fmla="*/ 2147483647 h 236"/>
              <a:gd name="T60" fmla="*/ 2147483647 w 92"/>
              <a:gd name="T61" fmla="*/ 2147483647 h 236"/>
              <a:gd name="T62" fmla="*/ 2147483647 w 92"/>
              <a:gd name="T63" fmla="*/ 2147483647 h 236"/>
              <a:gd name="T64" fmla="*/ 2147483647 w 92"/>
              <a:gd name="T65" fmla="*/ 2147483647 h 236"/>
              <a:gd name="T66" fmla="*/ 2147483647 w 92"/>
              <a:gd name="T67" fmla="*/ 2147483647 h 236"/>
              <a:gd name="T68" fmla="*/ 2147483647 w 92"/>
              <a:gd name="T69" fmla="*/ 2147483647 h 236"/>
              <a:gd name="T70" fmla="*/ 2147483647 w 92"/>
              <a:gd name="T71" fmla="*/ 2147483647 h 236"/>
              <a:gd name="T72" fmla="*/ 2147483647 w 92"/>
              <a:gd name="T73" fmla="*/ 0 h 2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"/>
              <a:gd name="T112" fmla="*/ 0 h 236"/>
              <a:gd name="T113" fmla="*/ 92 w 92"/>
              <a:gd name="T114" fmla="*/ 236 h 2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" h="236">
                <a:moveTo>
                  <a:pt x="2" y="11"/>
                </a:moveTo>
                <a:lnTo>
                  <a:pt x="2" y="11"/>
                </a:lnTo>
                <a:lnTo>
                  <a:pt x="0" y="19"/>
                </a:lnTo>
                <a:lnTo>
                  <a:pt x="2" y="45"/>
                </a:lnTo>
                <a:lnTo>
                  <a:pt x="8" y="68"/>
                </a:lnTo>
                <a:lnTo>
                  <a:pt x="14" y="95"/>
                </a:lnTo>
                <a:lnTo>
                  <a:pt x="25" y="120"/>
                </a:lnTo>
                <a:lnTo>
                  <a:pt x="35" y="147"/>
                </a:lnTo>
                <a:lnTo>
                  <a:pt x="50" y="177"/>
                </a:lnTo>
                <a:lnTo>
                  <a:pt x="84" y="236"/>
                </a:lnTo>
                <a:lnTo>
                  <a:pt x="88" y="236"/>
                </a:lnTo>
                <a:lnTo>
                  <a:pt x="92" y="231"/>
                </a:lnTo>
                <a:lnTo>
                  <a:pt x="73" y="200"/>
                </a:lnTo>
                <a:lnTo>
                  <a:pt x="56" y="171"/>
                </a:lnTo>
                <a:lnTo>
                  <a:pt x="44" y="143"/>
                </a:lnTo>
                <a:lnTo>
                  <a:pt x="31" y="116"/>
                </a:lnTo>
                <a:lnTo>
                  <a:pt x="23" y="89"/>
                </a:lnTo>
                <a:lnTo>
                  <a:pt x="16" y="63"/>
                </a:lnTo>
                <a:lnTo>
                  <a:pt x="10" y="40"/>
                </a:lnTo>
                <a:lnTo>
                  <a:pt x="8" y="17"/>
                </a:lnTo>
                <a:lnTo>
                  <a:pt x="2" y="11"/>
                </a:lnTo>
                <a:close/>
                <a:moveTo>
                  <a:pt x="8" y="0"/>
                </a:moveTo>
                <a:lnTo>
                  <a:pt x="4" y="0"/>
                </a:lnTo>
                <a:lnTo>
                  <a:pt x="6" y="3"/>
                </a:lnTo>
                <a:lnTo>
                  <a:pt x="8" y="5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8" name="Freeform 120"/>
          <p:cNvSpPr>
            <a:spLocks/>
          </p:cNvSpPr>
          <p:nvPr/>
        </p:nvSpPr>
        <p:spPr bwMode="auto">
          <a:xfrm>
            <a:off x="5329238" y="3398838"/>
            <a:ext cx="63500" cy="85725"/>
          </a:xfrm>
          <a:custGeom>
            <a:avLst/>
            <a:gdLst>
              <a:gd name="T0" fmla="*/ 2147483647 w 40"/>
              <a:gd name="T1" fmla="*/ 0 h 54"/>
              <a:gd name="T2" fmla="*/ 2147483647 w 40"/>
              <a:gd name="T3" fmla="*/ 2147483647 h 54"/>
              <a:gd name="T4" fmla="*/ 2147483647 w 40"/>
              <a:gd name="T5" fmla="*/ 2147483647 h 54"/>
              <a:gd name="T6" fmla="*/ 2147483647 w 40"/>
              <a:gd name="T7" fmla="*/ 2147483647 h 54"/>
              <a:gd name="T8" fmla="*/ 0 w 40"/>
              <a:gd name="T9" fmla="*/ 2147483647 h 54"/>
              <a:gd name="T10" fmla="*/ 0 w 40"/>
              <a:gd name="T11" fmla="*/ 2147483647 h 54"/>
              <a:gd name="T12" fmla="*/ 2147483647 w 40"/>
              <a:gd name="T13" fmla="*/ 2147483647 h 54"/>
              <a:gd name="T14" fmla="*/ 2147483647 w 40"/>
              <a:gd name="T15" fmla="*/ 2147483647 h 54"/>
              <a:gd name="T16" fmla="*/ 2147483647 w 40"/>
              <a:gd name="T17" fmla="*/ 2147483647 h 54"/>
              <a:gd name="T18" fmla="*/ 2147483647 w 40"/>
              <a:gd name="T19" fmla="*/ 2147483647 h 54"/>
              <a:gd name="T20" fmla="*/ 2147483647 w 40"/>
              <a:gd name="T21" fmla="*/ 2147483647 h 54"/>
              <a:gd name="T22" fmla="*/ 2147483647 w 40"/>
              <a:gd name="T23" fmla="*/ 0 h 54"/>
              <a:gd name="T24" fmla="*/ 2147483647 w 40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"/>
              <a:gd name="T40" fmla="*/ 0 h 54"/>
              <a:gd name="T41" fmla="*/ 40 w 40"/>
              <a:gd name="T42" fmla="*/ 54 h 5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" h="54">
                <a:moveTo>
                  <a:pt x="25" y="0"/>
                </a:moveTo>
                <a:lnTo>
                  <a:pt x="21" y="12"/>
                </a:lnTo>
                <a:lnTo>
                  <a:pt x="17" y="17"/>
                </a:lnTo>
                <a:lnTo>
                  <a:pt x="13" y="17"/>
                </a:lnTo>
                <a:lnTo>
                  <a:pt x="0" y="17"/>
                </a:lnTo>
                <a:lnTo>
                  <a:pt x="21" y="33"/>
                </a:lnTo>
                <a:lnTo>
                  <a:pt x="40" y="54"/>
                </a:lnTo>
                <a:lnTo>
                  <a:pt x="32" y="27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9" name="Freeform 121"/>
          <p:cNvSpPr>
            <a:spLocks/>
          </p:cNvSpPr>
          <p:nvPr/>
        </p:nvSpPr>
        <p:spPr bwMode="auto">
          <a:xfrm>
            <a:off x="5214938" y="3375025"/>
            <a:ext cx="63500" cy="85725"/>
          </a:xfrm>
          <a:custGeom>
            <a:avLst/>
            <a:gdLst>
              <a:gd name="T0" fmla="*/ 2147483647 w 40"/>
              <a:gd name="T1" fmla="*/ 0 h 54"/>
              <a:gd name="T2" fmla="*/ 2147483647 w 40"/>
              <a:gd name="T3" fmla="*/ 2147483647 h 54"/>
              <a:gd name="T4" fmla="*/ 2147483647 w 40"/>
              <a:gd name="T5" fmla="*/ 2147483647 h 54"/>
              <a:gd name="T6" fmla="*/ 2147483647 w 40"/>
              <a:gd name="T7" fmla="*/ 2147483647 h 54"/>
              <a:gd name="T8" fmla="*/ 0 w 40"/>
              <a:gd name="T9" fmla="*/ 2147483647 h 54"/>
              <a:gd name="T10" fmla="*/ 0 w 40"/>
              <a:gd name="T11" fmla="*/ 2147483647 h 54"/>
              <a:gd name="T12" fmla="*/ 2147483647 w 40"/>
              <a:gd name="T13" fmla="*/ 2147483647 h 54"/>
              <a:gd name="T14" fmla="*/ 2147483647 w 40"/>
              <a:gd name="T15" fmla="*/ 2147483647 h 54"/>
              <a:gd name="T16" fmla="*/ 2147483647 w 40"/>
              <a:gd name="T17" fmla="*/ 2147483647 h 54"/>
              <a:gd name="T18" fmla="*/ 2147483647 w 40"/>
              <a:gd name="T19" fmla="*/ 2147483647 h 54"/>
              <a:gd name="T20" fmla="*/ 2147483647 w 40"/>
              <a:gd name="T21" fmla="*/ 2147483647 h 54"/>
              <a:gd name="T22" fmla="*/ 2147483647 w 40"/>
              <a:gd name="T23" fmla="*/ 0 h 54"/>
              <a:gd name="T24" fmla="*/ 2147483647 w 40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"/>
              <a:gd name="T40" fmla="*/ 0 h 54"/>
              <a:gd name="T41" fmla="*/ 40 w 40"/>
              <a:gd name="T42" fmla="*/ 54 h 5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" h="54">
                <a:moveTo>
                  <a:pt x="25" y="0"/>
                </a:moveTo>
                <a:lnTo>
                  <a:pt x="21" y="12"/>
                </a:lnTo>
                <a:lnTo>
                  <a:pt x="17" y="17"/>
                </a:lnTo>
                <a:lnTo>
                  <a:pt x="13" y="17"/>
                </a:lnTo>
                <a:lnTo>
                  <a:pt x="0" y="17"/>
                </a:lnTo>
                <a:lnTo>
                  <a:pt x="21" y="33"/>
                </a:lnTo>
                <a:lnTo>
                  <a:pt x="40" y="54"/>
                </a:lnTo>
                <a:lnTo>
                  <a:pt x="32" y="27"/>
                </a:lnTo>
                <a:lnTo>
                  <a:pt x="27" y="0"/>
                </a:lnTo>
                <a:lnTo>
                  <a:pt x="25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0" name="Freeform 122"/>
          <p:cNvSpPr>
            <a:spLocks/>
          </p:cNvSpPr>
          <p:nvPr/>
        </p:nvSpPr>
        <p:spPr bwMode="auto">
          <a:xfrm>
            <a:off x="5105400" y="3048000"/>
            <a:ext cx="117475" cy="754063"/>
          </a:xfrm>
          <a:custGeom>
            <a:avLst/>
            <a:gdLst>
              <a:gd name="T0" fmla="*/ 2147483647 w 74"/>
              <a:gd name="T1" fmla="*/ 0 h 475"/>
              <a:gd name="T2" fmla="*/ 2147483647 w 74"/>
              <a:gd name="T3" fmla="*/ 0 h 475"/>
              <a:gd name="T4" fmla="*/ 2147483647 w 74"/>
              <a:gd name="T5" fmla="*/ 2147483647 h 475"/>
              <a:gd name="T6" fmla="*/ 2147483647 w 74"/>
              <a:gd name="T7" fmla="*/ 2147483647 h 475"/>
              <a:gd name="T8" fmla="*/ 2147483647 w 74"/>
              <a:gd name="T9" fmla="*/ 2147483647 h 475"/>
              <a:gd name="T10" fmla="*/ 2147483647 w 74"/>
              <a:gd name="T11" fmla="*/ 2147483647 h 475"/>
              <a:gd name="T12" fmla="*/ 2147483647 w 74"/>
              <a:gd name="T13" fmla="*/ 2147483647 h 475"/>
              <a:gd name="T14" fmla="*/ 2147483647 w 74"/>
              <a:gd name="T15" fmla="*/ 2147483647 h 475"/>
              <a:gd name="T16" fmla="*/ 2147483647 w 74"/>
              <a:gd name="T17" fmla="*/ 2147483647 h 475"/>
              <a:gd name="T18" fmla="*/ 0 w 74"/>
              <a:gd name="T19" fmla="*/ 2147483647 h 475"/>
              <a:gd name="T20" fmla="*/ 0 w 74"/>
              <a:gd name="T21" fmla="*/ 2147483647 h 475"/>
              <a:gd name="T22" fmla="*/ 2147483647 w 74"/>
              <a:gd name="T23" fmla="*/ 2147483647 h 475"/>
              <a:gd name="T24" fmla="*/ 2147483647 w 74"/>
              <a:gd name="T25" fmla="*/ 2147483647 h 475"/>
              <a:gd name="T26" fmla="*/ 2147483647 w 74"/>
              <a:gd name="T27" fmla="*/ 2147483647 h 475"/>
              <a:gd name="T28" fmla="*/ 2147483647 w 74"/>
              <a:gd name="T29" fmla="*/ 2147483647 h 475"/>
              <a:gd name="T30" fmla="*/ 2147483647 w 74"/>
              <a:gd name="T31" fmla="*/ 2147483647 h 475"/>
              <a:gd name="T32" fmla="*/ 2147483647 w 74"/>
              <a:gd name="T33" fmla="*/ 2147483647 h 475"/>
              <a:gd name="T34" fmla="*/ 2147483647 w 74"/>
              <a:gd name="T35" fmla="*/ 2147483647 h 475"/>
              <a:gd name="T36" fmla="*/ 2147483647 w 74"/>
              <a:gd name="T37" fmla="*/ 2147483647 h 475"/>
              <a:gd name="T38" fmla="*/ 2147483647 w 74"/>
              <a:gd name="T39" fmla="*/ 2147483647 h 475"/>
              <a:gd name="T40" fmla="*/ 2147483647 w 74"/>
              <a:gd name="T41" fmla="*/ 2147483647 h 475"/>
              <a:gd name="T42" fmla="*/ 2147483647 w 74"/>
              <a:gd name="T43" fmla="*/ 2147483647 h 475"/>
              <a:gd name="T44" fmla="*/ 2147483647 w 74"/>
              <a:gd name="T45" fmla="*/ 2147483647 h 475"/>
              <a:gd name="T46" fmla="*/ 2147483647 w 74"/>
              <a:gd name="T47" fmla="*/ 2147483647 h 475"/>
              <a:gd name="T48" fmla="*/ 2147483647 w 74"/>
              <a:gd name="T49" fmla="*/ 2147483647 h 475"/>
              <a:gd name="T50" fmla="*/ 2147483647 w 74"/>
              <a:gd name="T51" fmla="*/ 2147483647 h 475"/>
              <a:gd name="T52" fmla="*/ 2147483647 w 74"/>
              <a:gd name="T53" fmla="*/ 2147483647 h 475"/>
              <a:gd name="T54" fmla="*/ 2147483647 w 74"/>
              <a:gd name="T55" fmla="*/ 2147483647 h 475"/>
              <a:gd name="T56" fmla="*/ 2147483647 w 74"/>
              <a:gd name="T57" fmla="*/ 2147483647 h 475"/>
              <a:gd name="T58" fmla="*/ 2147483647 w 74"/>
              <a:gd name="T59" fmla="*/ 2147483647 h 475"/>
              <a:gd name="T60" fmla="*/ 2147483647 w 74"/>
              <a:gd name="T61" fmla="*/ 0 h 47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4"/>
              <a:gd name="T94" fmla="*/ 0 h 475"/>
              <a:gd name="T95" fmla="*/ 74 w 74"/>
              <a:gd name="T96" fmla="*/ 475 h 47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4" h="475">
                <a:moveTo>
                  <a:pt x="70" y="0"/>
                </a:moveTo>
                <a:lnTo>
                  <a:pt x="70" y="0"/>
                </a:lnTo>
                <a:lnTo>
                  <a:pt x="57" y="28"/>
                </a:lnTo>
                <a:lnTo>
                  <a:pt x="44" y="59"/>
                </a:lnTo>
                <a:lnTo>
                  <a:pt x="34" y="97"/>
                </a:lnTo>
                <a:lnTo>
                  <a:pt x="23" y="139"/>
                </a:lnTo>
                <a:lnTo>
                  <a:pt x="15" y="185"/>
                </a:lnTo>
                <a:lnTo>
                  <a:pt x="7" y="236"/>
                </a:lnTo>
                <a:lnTo>
                  <a:pt x="2" y="290"/>
                </a:lnTo>
                <a:lnTo>
                  <a:pt x="0" y="345"/>
                </a:lnTo>
                <a:lnTo>
                  <a:pt x="2" y="408"/>
                </a:lnTo>
                <a:lnTo>
                  <a:pt x="11" y="473"/>
                </a:lnTo>
                <a:lnTo>
                  <a:pt x="15" y="475"/>
                </a:lnTo>
                <a:lnTo>
                  <a:pt x="19" y="471"/>
                </a:lnTo>
                <a:lnTo>
                  <a:pt x="13" y="408"/>
                </a:lnTo>
                <a:lnTo>
                  <a:pt x="11" y="345"/>
                </a:lnTo>
                <a:lnTo>
                  <a:pt x="11" y="294"/>
                </a:lnTo>
                <a:lnTo>
                  <a:pt x="15" y="246"/>
                </a:lnTo>
                <a:lnTo>
                  <a:pt x="21" y="200"/>
                </a:lnTo>
                <a:lnTo>
                  <a:pt x="30" y="156"/>
                </a:lnTo>
                <a:lnTo>
                  <a:pt x="38" y="116"/>
                </a:lnTo>
                <a:lnTo>
                  <a:pt x="49" y="80"/>
                </a:lnTo>
                <a:lnTo>
                  <a:pt x="59" y="49"/>
                </a:lnTo>
                <a:lnTo>
                  <a:pt x="70" y="21"/>
                </a:lnTo>
                <a:lnTo>
                  <a:pt x="68" y="2"/>
                </a:lnTo>
                <a:lnTo>
                  <a:pt x="74" y="2"/>
                </a:lnTo>
                <a:lnTo>
                  <a:pt x="7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1" name="Freeform 129"/>
          <p:cNvSpPr>
            <a:spLocks/>
          </p:cNvSpPr>
          <p:nvPr/>
        </p:nvSpPr>
        <p:spPr bwMode="auto">
          <a:xfrm>
            <a:off x="5102225" y="3781425"/>
            <a:ext cx="50800" cy="90488"/>
          </a:xfrm>
          <a:custGeom>
            <a:avLst/>
            <a:gdLst>
              <a:gd name="T0" fmla="*/ 2147483647 w 32"/>
              <a:gd name="T1" fmla="*/ 0 h 57"/>
              <a:gd name="T2" fmla="*/ 2147483647 w 32"/>
              <a:gd name="T3" fmla="*/ 2147483647 h 57"/>
              <a:gd name="T4" fmla="*/ 2147483647 w 32"/>
              <a:gd name="T5" fmla="*/ 2147483647 h 57"/>
              <a:gd name="T6" fmla="*/ 2147483647 w 32"/>
              <a:gd name="T7" fmla="*/ 2147483647 h 57"/>
              <a:gd name="T8" fmla="*/ 0 w 32"/>
              <a:gd name="T9" fmla="*/ 2147483647 h 57"/>
              <a:gd name="T10" fmla="*/ 0 w 32"/>
              <a:gd name="T11" fmla="*/ 2147483647 h 57"/>
              <a:gd name="T12" fmla="*/ 2147483647 w 32"/>
              <a:gd name="T13" fmla="*/ 2147483647 h 57"/>
              <a:gd name="T14" fmla="*/ 2147483647 w 32"/>
              <a:gd name="T15" fmla="*/ 2147483647 h 57"/>
              <a:gd name="T16" fmla="*/ 2147483647 w 32"/>
              <a:gd name="T17" fmla="*/ 2147483647 h 57"/>
              <a:gd name="T18" fmla="*/ 2147483647 w 32"/>
              <a:gd name="T19" fmla="*/ 2147483647 h 57"/>
              <a:gd name="T20" fmla="*/ 2147483647 w 32"/>
              <a:gd name="T21" fmla="*/ 2147483647 h 57"/>
              <a:gd name="T22" fmla="*/ 2147483647 w 32"/>
              <a:gd name="T23" fmla="*/ 2147483647 h 57"/>
              <a:gd name="T24" fmla="*/ 2147483647 w 32"/>
              <a:gd name="T25" fmla="*/ 0 h 5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"/>
              <a:gd name="T40" fmla="*/ 0 h 57"/>
              <a:gd name="T41" fmla="*/ 32 w 32"/>
              <a:gd name="T42" fmla="*/ 57 h 5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" h="57">
                <a:moveTo>
                  <a:pt x="32" y="0"/>
                </a:moveTo>
                <a:lnTo>
                  <a:pt x="21" y="9"/>
                </a:lnTo>
                <a:lnTo>
                  <a:pt x="17" y="13"/>
                </a:lnTo>
                <a:lnTo>
                  <a:pt x="13" y="11"/>
                </a:lnTo>
                <a:lnTo>
                  <a:pt x="0" y="7"/>
                </a:lnTo>
                <a:lnTo>
                  <a:pt x="13" y="30"/>
                </a:lnTo>
                <a:lnTo>
                  <a:pt x="23" y="57"/>
                </a:lnTo>
                <a:lnTo>
                  <a:pt x="25" y="30"/>
                </a:lnTo>
                <a:lnTo>
                  <a:pt x="32" y="2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2" name="Freeform 130"/>
          <p:cNvSpPr>
            <a:spLocks/>
          </p:cNvSpPr>
          <p:nvPr/>
        </p:nvSpPr>
        <p:spPr bwMode="auto">
          <a:xfrm>
            <a:off x="4987925" y="3757613"/>
            <a:ext cx="50800" cy="90487"/>
          </a:xfrm>
          <a:custGeom>
            <a:avLst/>
            <a:gdLst>
              <a:gd name="T0" fmla="*/ 2147483647 w 32"/>
              <a:gd name="T1" fmla="*/ 0 h 57"/>
              <a:gd name="T2" fmla="*/ 2147483647 w 32"/>
              <a:gd name="T3" fmla="*/ 2147483647 h 57"/>
              <a:gd name="T4" fmla="*/ 2147483647 w 32"/>
              <a:gd name="T5" fmla="*/ 2147483647 h 57"/>
              <a:gd name="T6" fmla="*/ 2147483647 w 32"/>
              <a:gd name="T7" fmla="*/ 2147483647 h 57"/>
              <a:gd name="T8" fmla="*/ 0 w 32"/>
              <a:gd name="T9" fmla="*/ 2147483647 h 57"/>
              <a:gd name="T10" fmla="*/ 0 w 32"/>
              <a:gd name="T11" fmla="*/ 2147483647 h 57"/>
              <a:gd name="T12" fmla="*/ 2147483647 w 32"/>
              <a:gd name="T13" fmla="*/ 2147483647 h 57"/>
              <a:gd name="T14" fmla="*/ 2147483647 w 32"/>
              <a:gd name="T15" fmla="*/ 2147483647 h 57"/>
              <a:gd name="T16" fmla="*/ 2147483647 w 32"/>
              <a:gd name="T17" fmla="*/ 2147483647 h 57"/>
              <a:gd name="T18" fmla="*/ 2147483647 w 32"/>
              <a:gd name="T19" fmla="*/ 2147483647 h 57"/>
              <a:gd name="T20" fmla="*/ 2147483647 w 32"/>
              <a:gd name="T21" fmla="*/ 2147483647 h 57"/>
              <a:gd name="T22" fmla="*/ 2147483647 w 32"/>
              <a:gd name="T23" fmla="*/ 2147483647 h 57"/>
              <a:gd name="T24" fmla="*/ 2147483647 w 32"/>
              <a:gd name="T25" fmla="*/ 0 h 5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"/>
              <a:gd name="T40" fmla="*/ 0 h 57"/>
              <a:gd name="T41" fmla="*/ 32 w 32"/>
              <a:gd name="T42" fmla="*/ 57 h 5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" h="57">
                <a:moveTo>
                  <a:pt x="32" y="0"/>
                </a:moveTo>
                <a:lnTo>
                  <a:pt x="21" y="9"/>
                </a:lnTo>
                <a:lnTo>
                  <a:pt x="17" y="13"/>
                </a:lnTo>
                <a:lnTo>
                  <a:pt x="13" y="11"/>
                </a:lnTo>
                <a:lnTo>
                  <a:pt x="0" y="7"/>
                </a:lnTo>
                <a:lnTo>
                  <a:pt x="13" y="30"/>
                </a:lnTo>
                <a:lnTo>
                  <a:pt x="23" y="57"/>
                </a:lnTo>
                <a:lnTo>
                  <a:pt x="25" y="30"/>
                </a:lnTo>
                <a:lnTo>
                  <a:pt x="32" y="2"/>
                </a:lnTo>
                <a:lnTo>
                  <a:pt x="3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3" name="Freeform 131"/>
          <p:cNvSpPr>
            <a:spLocks/>
          </p:cNvSpPr>
          <p:nvPr/>
        </p:nvSpPr>
        <p:spPr bwMode="auto">
          <a:xfrm>
            <a:off x="6457950" y="3079750"/>
            <a:ext cx="1166813" cy="1266825"/>
          </a:xfrm>
          <a:custGeom>
            <a:avLst/>
            <a:gdLst>
              <a:gd name="T0" fmla="*/ 2147483647 w 735"/>
              <a:gd name="T1" fmla="*/ 2147483647 h 798"/>
              <a:gd name="T2" fmla="*/ 2147483647 w 735"/>
              <a:gd name="T3" fmla="*/ 2147483647 h 798"/>
              <a:gd name="T4" fmla="*/ 2147483647 w 735"/>
              <a:gd name="T5" fmla="*/ 2147483647 h 798"/>
              <a:gd name="T6" fmla="*/ 2147483647 w 735"/>
              <a:gd name="T7" fmla="*/ 2147483647 h 798"/>
              <a:gd name="T8" fmla="*/ 2147483647 w 735"/>
              <a:gd name="T9" fmla="*/ 2147483647 h 798"/>
              <a:gd name="T10" fmla="*/ 2147483647 w 735"/>
              <a:gd name="T11" fmla="*/ 2147483647 h 798"/>
              <a:gd name="T12" fmla="*/ 2147483647 w 735"/>
              <a:gd name="T13" fmla="*/ 2147483647 h 798"/>
              <a:gd name="T14" fmla="*/ 2147483647 w 735"/>
              <a:gd name="T15" fmla="*/ 2147483647 h 798"/>
              <a:gd name="T16" fmla="*/ 2147483647 w 735"/>
              <a:gd name="T17" fmla="*/ 2147483647 h 798"/>
              <a:gd name="T18" fmla="*/ 2147483647 w 735"/>
              <a:gd name="T19" fmla="*/ 2147483647 h 798"/>
              <a:gd name="T20" fmla="*/ 2147483647 w 735"/>
              <a:gd name="T21" fmla="*/ 2147483647 h 798"/>
              <a:gd name="T22" fmla="*/ 2147483647 w 735"/>
              <a:gd name="T23" fmla="*/ 2147483647 h 798"/>
              <a:gd name="T24" fmla="*/ 2147483647 w 735"/>
              <a:gd name="T25" fmla="*/ 2147483647 h 798"/>
              <a:gd name="T26" fmla="*/ 2147483647 w 735"/>
              <a:gd name="T27" fmla="*/ 2147483647 h 798"/>
              <a:gd name="T28" fmla="*/ 2147483647 w 735"/>
              <a:gd name="T29" fmla="*/ 2147483647 h 798"/>
              <a:gd name="T30" fmla="*/ 2147483647 w 735"/>
              <a:gd name="T31" fmla="*/ 2147483647 h 798"/>
              <a:gd name="T32" fmla="*/ 2147483647 w 735"/>
              <a:gd name="T33" fmla="*/ 2147483647 h 798"/>
              <a:gd name="T34" fmla="*/ 2147483647 w 735"/>
              <a:gd name="T35" fmla="*/ 2147483647 h 798"/>
              <a:gd name="T36" fmla="*/ 2147483647 w 735"/>
              <a:gd name="T37" fmla="*/ 2147483647 h 798"/>
              <a:gd name="T38" fmla="*/ 2147483647 w 735"/>
              <a:gd name="T39" fmla="*/ 2147483647 h 798"/>
              <a:gd name="T40" fmla="*/ 2147483647 w 735"/>
              <a:gd name="T41" fmla="*/ 2147483647 h 798"/>
              <a:gd name="T42" fmla="*/ 2147483647 w 735"/>
              <a:gd name="T43" fmla="*/ 2147483647 h 798"/>
              <a:gd name="T44" fmla="*/ 2147483647 w 735"/>
              <a:gd name="T45" fmla="*/ 2147483647 h 798"/>
              <a:gd name="T46" fmla="*/ 2147483647 w 735"/>
              <a:gd name="T47" fmla="*/ 2147483647 h 798"/>
              <a:gd name="T48" fmla="*/ 2147483647 w 735"/>
              <a:gd name="T49" fmla="*/ 2147483647 h 798"/>
              <a:gd name="T50" fmla="*/ 2147483647 w 735"/>
              <a:gd name="T51" fmla="*/ 2147483647 h 798"/>
              <a:gd name="T52" fmla="*/ 2147483647 w 735"/>
              <a:gd name="T53" fmla="*/ 2147483647 h 798"/>
              <a:gd name="T54" fmla="*/ 2147483647 w 735"/>
              <a:gd name="T55" fmla="*/ 2147483647 h 798"/>
              <a:gd name="T56" fmla="*/ 2147483647 w 735"/>
              <a:gd name="T57" fmla="*/ 2147483647 h 798"/>
              <a:gd name="T58" fmla="*/ 2147483647 w 735"/>
              <a:gd name="T59" fmla="*/ 2147483647 h 798"/>
              <a:gd name="T60" fmla="*/ 2147483647 w 735"/>
              <a:gd name="T61" fmla="*/ 2147483647 h 798"/>
              <a:gd name="T62" fmla="*/ 2147483647 w 735"/>
              <a:gd name="T63" fmla="*/ 2147483647 h 798"/>
              <a:gd name="T64" fmla="*/ 2147483647 w 735"/>
              <a:gd name="T65" fmla="*/ 2147483647 h 798"/>
              <a:gd name="T66" fmla="*/ 2147483647 w 735"/>
              <a:gd name="T67" fmla="*/ 2147483647 h 798"/>
              <a:gd name="T68" fmla="*/ 2147483647 w 735"/>
              <a:gd name="T69" fmla="*/ 2147483647 h 798"/>
              <a:gd name="T70" fmla="*/ 2147483647 w 735"/>
              <a:gd name="T71" fmla="*/ 2147483647 h 798"/>
              <a:gd name="T72" fmla="*/ 2147483647 w 735"/>
              <a:gd name="T73" fmla="*/ 2147483647 h 798"/>
              <a:gd name="T74" fmla="*/ 2147483647 w 735"/>
              <a:gd name="T75" fmla="*/ 2147483647 h 798"/>
              <a:gd name="T76" fmla="*/ 2147483647 w 735"/>
              <a:gd name="T77" fmla="*/ 2147483647 h 798"/>
              <a:gd name="T78" fmla="*/ 2147483647 w 735"/>
              <a:gd name="T79" fmla="*/ 2147483647 h 798"/>
              <a:gd name="T80" fmla="*/ 2147483647 w 735"/>
              <a:gd name="T81" fmla="*/ 2147483647 h 798"/>
              <a:gd name="T82" fmla="*/ 2147483647 w 735"/>
              <a:gd name="T83" fmla="*/ 2147483647 h 798"/>
              <a:gd name="T84" fmla="*/ 2147483647 w 735"/>
              <a:gd name="T85" fmla="*/ 2147483647 h 798"/>
              <a:gd name="T86" fmla="*/ 2147483647 w 735"/>
              <a:gd name="T87" fmla="*/ 2147483647 h 798"/>
              <a:gd name="T88" fmla="*/ 2147483647 w 735"/>
              <a:gd name="T89" fmla="*/ 2147483647 h 798"/>
              <a:gd name="T90" fmla="*/ 2147483647 w 735"/>
              <a:gd name="T91" fmla="*/ 2147483647 h 798"/>
              <a:gd name="T92" fmla="*/ 2147483647 w 735"/>
              <a:gd name="T93" fmla="*/ 2147483647 h 798"/>
              <a:gd name="T94" fmla="*/ 2147483647 w 735"/>
              <a:gd name="T95" fmla="*/ 2147483647 h 798"/>
              <a:gd name="T96" fmla="*/ 2147483647 w 735"/>
              <a:gd name="T97" fmla="*/ 2147483647 h 798"/>
              <a:gd name="T98" fmla="*/ 2147483647 w 735"/>
              <a:gd name="T99" fmla="*/ 2147483647 h 798"/>
              <a:gd name="T100" fmla="*/ 2147483647 w 735"/>
              <a:gd name="T101" fmla="*/ 2147483647 h 798"/>
              <a:gd name="T102" fmla="*/ 2147483647 w 735"/>
              <a:gd name="T103" fmla="*/ 2147483647 h 798"/>
              <a:gd name="T104" fmla="*/ 2147483647 w 735"/>
              <a:gd name="T105" fmla="*/ 2147483647 h 798"/>
              <a:gd name="T106" fmla="*/ 2147483647 w 735"/>
              <a:gd name="T107" fmla="*/ 2147483647 h 798"/>
              <a:gd name="T108" fmla="*/ 2147483647 w 735"/>
              <a:gd name="T109" fmla="*/ 2147483647 h 798"/>
              <a:gd name="T110" fmla="*/ 2147483647 w 735"/>
              <a:gd name="T111" fmla="*/ 2147483647 h 798"/>
              <a:gd name="T112" fmla="*/ 2147483647 w 735"/>
              <a:gd name="T113" fmla="*/ 2147483647 h 798"/>
              <a:gd name="T114" fmla="*/ 2147483647 w 735"/>
              <a:gd name="T115" fmla="*/ 0 h 798"/>
              <a:gd name="T116" fmla="*/ 2147483647 w 735"/>
              <a:gd name="T117" fmla="*/ 0 h 798"/>
              <a:gd name="T118" fmla="*/ 2147483647 w 735"/>
              <a:gd name="T119" fmla="*/ 0 h 798"/>
              <a:gd name="T120" fmla="*/ 0 w 735"/>
              <a:gd name="T121" fmla="*/ 2147483647 h 798"/>
              <a:gd name="T122" fmla="*/ 2147483647 w 735"/>
              <a:gd name="T123" fmla="*/ 2147483647 h 7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35"/>
              <a:gd name="T187" fmla="*/ 0 h 798"/>
              <a:gd name="T188" fmla="*/ 735 w 735"/>
              <a:gd name="T189" fmla="*/ 798 h 79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35" h="798">
                <a:moveTo>
                  <a:pt x="2" y="21"/>
                </a:moveTo>
                <a:lnTo>
                  <a:pt x="2" y="21"/>
                </a:lnTo>
                <a:lnTo>
                  <a:pt x="21" y="19"/>
                </a:lnTo>
                <a:lnTo>
                  <a:pt x="40" y="16"/>
                </a:lnTo>
                <a:lnTo>
                  <a:pt x="67" y="19"/>
                </a:lnTo>
                <a:lnTo>
                  <a:pt x="95" y="23"/>
                </a:lnTo>
                <a:lnTo>
                  <a:pt x="122" y="29"/>
                </a:lnTo>
                <a:lnTo>
                  <a:pt x="149" y="37"/>
                </a:lnTo>
                <a:lnTo>
                  <a:pt x="177" y="50"/>
                </a:lnTo>
                <a:lnTo>
                  <a:pt x="204" y="63"/>
                </a:lnTo>
                <a:lnTo>
                  <a:pt x="231" y="77"/>
                </a:lnTo>
                <a:lnTo>
                  <a:pt x="258" y="96"/>
                </a:lnTo>
                <a:lnTo>
                  <a:pt x="298" y="126"/>
                </a:lnTo>
                <a:lnTo>
                  <a:pt x="338" y="159"/>
                </a:lnTo>
                <a:lnTo>
                  <a:pt x="378" y="195"/>
                </a:lnTo>
                <a:lnTo>
                  <a:pt x="414" y="235"/>
                </a:lnTo>
                <a:lnTo>
                  <a:pt x="452" y="279"/>
                </a:lnTo>
                <a:lnTo>
                  <a:pt x="485" y="323"/>
                </a:lnTo>
                <a:lnTo>
                  <a:pt x="519" y="369"/>
                </a:lnTo>
                <a:lnTo>
                  <a:pt x="550" y="418"/>
                </a:lnTo>
                <a:lnTo>
                  <a:pt x="580" y="466"/>
                </a:lnTo>
                <a:lnTo>
                  <a:pt x="607" y="514"/>
                </a:lnTo>
                <a:lnTo>
                  <a:pt x="632" y="565"/>
                </a:lnTo>
                <a:lnTo>
                  <a:pt x="655" y="613"/>
                </a:lnTo>
                <a:lnTo>
                  <a:pt x="676" y="661"/>
                </a:lnTo>
                <a:lnTo>
                  <a:pt x="693" y="709"/>
                </a:lnTo>
                <a:lnTo>
                  <a:pt x="708" y="756"/>
                </a:lnTo>
                <a:lnTo>
                  <a:pt x="718" y="798"/>
                </a:lnTo>
                <a:lnTo>
                  <a:pt x="735" y="795"/>
                </a:lnTo>
                <a:lnTo>
                  <a:pt x="720" y="735"/>
                </a:lnTo>
                <a:lnTo>
                  <a:pt x="699" y="672"/>
                </a:lnTo>
                <a:lnTo>
                  <a:pt x="672" y="607"/>
                </a:lnTo>
                <a:lnTo>
                  <a:pt x="641" y="539"/>
                </a:lnTo>
                <a:lnTo>
                  <a:pt x="605" y="474"/>
                </a:lnTo>
                <a:lnTo>
                  <a:pt x="565" y="407"/>
                </a:lnTo>
                <a:lnTo>
                  <a:pt x="523" y="344"/>
                </a:lnTo>
                <a:lnTo>
                  <a:pt x="477" y="281"/>
                </a:lnTo>
                <a:lnTo>
                  <a:pt x="429" y="224"/>
                </a:lnTo>
                <a:lnTo>
                  <a:pt x="403" y="197"/>
                </a:lnTo>
                <a:lnTo>
                  <a:pt x="376" y="170"/>
                </a:lnTo>
                <a:lnTo>
                  <a:pt x="351" y="147"/>
                </a:lnTo>
                <a:lnTo>
                  <a:pt x="324" y="124"/>
                </a:lnTo>
                <a:lnTo>
                  <a:pt x="296" y="100"/>
                </a:lnTo>
                <a:lnTo>
                  <a:pt x="269" y="82"/>
                </a:lnTo>
                <a:lnTo>
                  <a:pt x="242" y="63"/>
                </a:lnTo>
                <a:lnTo>
                  <a:pt x="212" y="48"/>
                </a:lnTo>
                <a:lnTo>
                  <a:pt x="185" y="33"/>
                </a:lnTo>
                <a:lnTo>
                  <a:pt x="156" y="21"/>
                </a:lnTo>
                <a:lnTo>
                  <a:pt x="126" y="12"/>
                </a:lnTo>
                <a:lnTo>
                  <a:pt x="99" y="6"/>
                </a:lnTo>
                <a:lnTo>
                  <a:pt x="69" y="2"/>
                </a:lnTo>
                <a:lnTo>
                  <a:pt x="40" y="0"/>
                </a:lnTo>
                <a:lnTo>
                  <a:pt x="19" y="0"/>
                </a:lnTo>
                <a:lnTo>
                  <a:pt x="0" y="2"/>
                </a:lnTo>
                <a:lnTo>
                  <a:pt x="2" y="2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4" name="Freeform 132"/>
          <p:cNvSpPr>
            <a:spLocks/>
          </p:cNvSpPr>
          <p:nvPr/>
        </p:nvSpPr>
        <p:spPr bwMode="auto">
          <a:xfrm>
            <a:off x="6457950" y="3079750"/>
            <a:ext cx="1166813" cy="1266825"/>
          </a:xfrm>
          <a:custGeom>
            <a:avLst/>
            <a:gdLst>
              <a:gd name="T0" fmla="*/ 2147483647 w 735"/>
              <a:gd name="T1" fmla="*/ 2147483647 h 798"/>
              <a:gd name="T2" fmla="*/ 2147483647 w 735"/>
              <a:gd name="T3" fmla="*/ 2147483647 h 798"/>
              <a:gd name="T4" fmla="*/ 2147483647 w 735"/>
              <a:gd name="T5" fmla="*/ 2147483647 h 798"/>
              <a:gd name="T6" fmla="*/ 2147483647 w 735"/>
              <a:gd name="T7" fmla="*/ 2147483647 h 798"/>
              <a:gd name="T8" fmla="*/ 2147483647 w 735"/>
              <a:gd name="T9" fmla="*/ 2147483647 h 798"/>
              <a:gd name="T10" fmla="*/ 2147483647 w 735"/>
              <a:gd name="T11" fmla="*/ 2147483647 h 798"/>
              <a:gd name="T12" fmla="*/ 2147483647 w 735"/>
              <a:gd name="T13" fmla="*/ 2147483647 h 798"/>
              <a:gd name="T14" fmla="*/ 2147483647 w 735"/>
              <a:gd name="T15" fmla="*/ 2147483647 h 798"/>
              <a:gd name="T16" fmla="*/ 2147483647 w 735"/>
              <a:gd name="T17" fmla="*/ 2147483647 h 798"/>
              <a:gd name="T18" fmla="*/ 2147483647 w 735"/>
              <a:gd name="T19" fmla="*/ 2147483647 h 798"/>
              <a:gd name="T20" fmla="*/ 2147483647 w 735"/>
              <a:gd name="T21" fmla="*/ 2147483647 h 798"/>
              <a:gd name="T22" fmla="*/ 2147483647 w 735"/>
              <a:gd name="T23" fmla="*/ 2147483647 h 798"/>
              <a:gd name="T24" fmla="*/ 2147483647 w 735"/>
              <a:gd name="T25" fmla="*/ 2147483647 h 798"/>
              <a:gd name="T26" fmla="*/ 2147483647 w 735"/>
              <a:gd name="T27" fmla="*/ 2147483647 h 798"/>
              <a:gd name="T28" fmla="*/ 2147483647 w 735"/>
              <a:gd name="T29" fmla="*/ 2147483647 h 798"/>
              <a:gd name="T30" fmla="*/ 2147483647 w 735"/>
              <a:gd name="T31" fmla="*/ 2147483647 h 798"/>
              <a:gd name="T32" fmla="*/ 2147483647 w 735"/>
              <a:gd name="T33" fmla="*/ 2147483647 h 798"/>
              <a:gd name="T34" fmla="*/ 2147483647 w 735"/>
              <a:gd name="T35" fmla="*/ 2147483647 h 798"/>
              <a:gd name="T36" fmla="*/ 2147483647 w 735"/>
              <a:gd name="T37" fmla="*/ 2147483647 h 798"/>
              <a:gd name="T38" fmla="*/ 2147483647 w 735"/>
              <a:gd name="T39" fmla="*/ 2147483647 h 798"/>
              <a:gd name="T40" fmla="*/ 2147483647 w 735"/>
              <a:gd name="T41" fmla="*/ 2147483647 h 798"/>
              <a:gd name="T42" fmla="*/ 2147483647 w 735"/>
              <a:gd name="T43" fmla="*/ 2147483647 h 798"/>
              <a:gd name="T44" fmla="*/ 2147483647 w 735"/>
              <a:gd name="T45" fmla="*/ 2147483647 h 798"/>
              <a:gd name="T46" fmla="*/ 2147483647 w 735"/>
              <a:gd name="T47" fmla="*/ 2147483647 h 798"/>
              <a:gd name="T48" fmla="*/ 2147483647 w 735"/>
              <a:gd name="T49" fmla="*/ 2147483647 h 798"/>
              <a:gd name="T50" fmla="*/ 2147483647 w 735"/>
              <a:gd name="T51" fmla="*/ 2147483647 h 798"/>
              <a:gd name="T52" fmla="*/ 2147483647 w 735"/>
              <a:gd name="T53" fmla="*/ 2147483647 h 798"/>
              <a:gd name="T54" fmla="*/ 2147483647 w 735"/>
              <a:gd name="T55" fmla="*/ 2147483647 h 798"/>
              <a:gd name="T56" fmla="*/ 2147483647 w 735"/>
              <a:gd name="T57" fmla="*/ 2147483647 h 798"/>
              <a:gd name="T58" fmla="*/ 2147483647 w 735"/>
              <a:gd name="T59" fmla="*/ 2147483647 h 798"/>
              <a:gd name="T60" fmla="*/ 2147483647 w 735"/>
              <a:gd name="T61" fmla="*/ 2147483647 h 798"/>
              <a:gd name="T62" fmla="*/ 2147483647 w 735"/>
              <a:gd name="T63" fmla="*/ 2147483647 h 798"/>
              <a:gd name="T64" fmla="*/ 2147483647 w 735"/>
              <a:gd name="T65" fmla="*/ 2147483647 h 798"/>
              <a:gd name="T66" fmla="*/ 2147483647 w 735"/>
              <a:gd name="T67" fmla="*/ 2147483647 h 798"/>
              <a:gd name="T68" fmla="*/ 2147483647 w 735"/>
              <a:gd name="T69" fmla="*/ 2147483647 h 798"/>
              <a:gd name="T70" fmla="*/ 2147483647 w 735"/>
              <a:gd name="T71" fmla="*/ 2147483647 h 798"/>
              <a:gd name="T72" fmla="*/ 2147483647 w 735"/>
              <a:gd name="T73" fmla="*/ 2147483647 h 798"/>
              <a:gd name="T74" fmla="*/ 2147483647 w 735"/>
              <a:gd name="T75" fmla="*/ 2147483647 h 798"/>
              <a:gd name="T76" fmla="*/ 2147483647 w 735"/>
              <a:gd name="T77" fmla="*/ 2147483647 h 798"/>
              <a:gd name="T78" fmla="*/ 2147483647 w 735"/>
              <a:gd name="T79" fmla="*/ 2147483647 h 798"/>
              <a:gd name="T80" fmla="*/ 2147483647 w 735"/>
              <a:gd name="T81" fmla="*/ 2147483647 h 798"/>
              <a:gd name="T82" fmla="*/ 2147483647 w 735"/>
              <a:gd name="T83" fmla="*/ 2147483647 h 798"/>
              <a:gd name="T84" fmla="*/ 2147483647 w 735"/>
              <a:gd name="T85" fmla="*/ 2147483647 h 798"/>
              <a:gd name="T86" fmla="*/ 2147483647 w 735"/>
              <a:gd name="T87" fmla="*/ 2147483647 h 798"/>
              <a:gd name="T88" fmla="*/ 2147483647 w 735"/>
              <a:gd name="T89" fmla="*/ 2147483647 h 798"/>
              <a:gd name="T90" fmla="*/ 2147483647 w 735"/>
              <a:gd name="T91" fmla="*/ 2147483647 h 798"/>
              <a:gd name="T92" fmla="*/ 2147483647 w 735"/>
              <a:gd name="T93" fmla="*/ 2147483647 h 798"/>
              <a:gd name="T94" fmla="*/ 2147483647 w 735"/>
              <a:gd name="T95" fmla="*/ 2147483647 h 798"/>
              <a:gd name="T96" fmla="*/ 2147483647 w 735"/>
              <a:gd name="T97" fmla="*/ 2147483647 h 798"/>
              <a:gd name="T98" fmla="*/ 2147483647 w 735"/>
              <a:gd name="T99" fmla="*/ 2147483647 h 798"/>
              <a:gd name="T100" fmla="*/ 2147483647 w 735"/>
              <a:gd name="T101" fmla="*/ 2147483647 h 798"/>
              <a:gd name="T102" fmla="*/ 2147483647 w 735"/>
              <a:gd name="T103" fmla="*/ 2147483647 h 798"/>
              <a:gd name="T104" fmla="*/ 2147483647 w 735"/>
              <a:gd name="T105" fmla="*/ 2147483647 h 798"/>
              <a:gd name="T106" fmla="*/ 2147483647 w 735"/>
              <a:gd name="T107" fmla="*/ 2147483647 h 798"/>
              <a:gd name="T108" fmla="*/ 2147483647 w 735"/>
              <a:gd name="T109" fmla="*/ 2147483647 h 798"/>
              <a:gd name="T110" fmla="*/ 2147483647 w 735"/>
              <a:gd name="T111" fmla="*/ 2147483647 h 798"/>
              <a:gd name="T112" fmla="*/ 2147483647 w 735"/>
              <a:gd name="T113" fmla="*/ 2147483647 h 798"/>
              <a:gd name="T114" fmla="*/ 2147483647 w 735"/>
              <a:gd name="T115" fmla="*/ 0 h 798"/>
              <a:gd name="T116" fmla="*/ 2147483647 w 735"/>
              <a:gd name="T117" fmla="*/ 0 h 798"/>
              <a:gd name="T118" fmla="*/ 2147483647 w 735"/>
              <a:gd name="T119" fmla="*/ 0 h 798"/>
              <a:gd name="T120" fmla="*/ 0 w 735"/>
              <a:gd name="T121" fmla="*/ 2147483647 h 798"/>
              <a:gd name="T122" fmla="*/ 2147483647 w 735"/>
              <a:gd name="T123" fmla="*/ 2147483647 h 7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35"/>
              <a:gd name="T187" fmla="*/ 0 h 798"/>
              <a:gd name="T188" fmla="*/ 735 w 735"/>
              <a:gd name="T189" fmla="*/ 798 h 79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35" h="798">
                <a:moveTo>
                  <a:pt x="2" y="21"/>
                </a:moveTo>
                <a:lnTo>
                  <a:pt x="2" y="21"/>
                </a:lnTo>
                <a:lnTo>
                  <a:pt x="21" y="19"/>
                </a:lnTo>
                <a:lnTo>
                  <a:pt x="40" y="16"/>
                </a:lnTo>
                <a:lnTo>
                  <a:pt x="67" y="19"/>
                </a:lnTo>
                <a:lnTo>
                  <a:pt x="95" y="23"/>
                </a:lnTo>
                <a:lnTo>
                  <a:pt x="122" y="29"/>
                </a:lnTo>
                <a:lnTo>
                  <a:pt x="149" y="37"/>
                </a:lnTo>
                <a:lnTo>
                  <a:pt x="177" y="50"/>
                </a:lnTo>
                <a:lnTo>
                  <a:pt x="204" y="63"/>
                </a:lnTo>
                <a:lnTo>
                  <a:pt x="231" y="77"/>
                </a:lnTo>
                <a:lnTo>
                  <a:pt x="258" y="96"/>
                </a:lnTo>
                <a:lnTo>
                  <a:pt x="298" y="126"/>
                </a:lnTo>
                <a:lnTo>
                  <a:pt x="338" y="159"/>
                </a:lnTo>
                <a:lnTo>
                  <a:pt x="378" y="195"/>
                </a:lnTo>
                <a:lnTo>
                  <a:pt x="414" y="235"/>
                </a:lnTo>
                <a:lnTo>
                  <a:pt x="452" y="279"/>
                </a:lnTo>
                <a:lnTo>
                  <a:pt x="485" y="323"/>
                </a:lnTo>
                <a:lnTo>
                  <a:pt x="519" y="369"/>
                </a:lnTo>
                <a:lnTo>
                  <a:pt x="550" y="418"/>
                </a:lnTo>
                <a:lnTo>
                  <a:pt x="580" y="466"/>
                </a:lnTo>
                <a:lnTo>
                  <a:pt x="607" y="514"/>
                </a:lnTo>
                <a:lnTo>
                  <a:pt x="632" y="565"/>
                </a:lnTo>
                <a:lnTo>
                  <a:pt x="655" y="613"/>
                </a:lnTo>
                <a:lnTo>
                  <a:pt x="676" y="661"/>
                </a:lnTo>
                <a:lnTo>
                  <a:pt x="693" y="709"/>
                </a:lnTo>
                <a:lnTo>
                  <a:pt x="708" y="756"/>
                </a:lnTo>
                <a:lnTo>
                  <a:pt x="718" y="798"/>
                </a:lnTo>
                <a:lnTo>
                  <a:pt x="735" y="795"/>
                </a:lnTo>
                <a:lnTo>
                  <a:pt x="720" y="735"/>
                </a:lnTo>
                <a:lnTo>
                  <a:pt x="699" y="672"/>
                </a:lnTo>
                <a:lnTo>
                  <a:pt x="672" y="607"/>
                </a:lnTo>
                <a:lnTo>
                  <a:pt x="641" y="539"/>
                </a:lnTo>
                <a:lnTo>
                  <a:pt x="605" y="474"/>
                </a:lnTo>
                <a:lnTo>
                  <a:pt x="565" y="407"/>
                </a:lnTo>
                <a:lnTo>
                  <a:pt x="523" y="344"/>
                </a:lnTo>
                <a:lnTo>
                  <a:pt x="477" y="281"/>
                </a:lnTo>
                <a:lnTo>
                  <a:pt x="429" y="224"/>
                </a:lnTo>
                <a:lnTo>
                  <a:pt x="403" y="197"/>
                </a:lnTo>
                <a:lnTo>
                  <a:pt x="376" y="170"/>
                </a:lnTo>
                <a:lnTo>
                  <a:pt x="351" y="147"/>
                </a:lnTo>
                <a:lnTo>
                  <a:pt x="324" y="124"/>
                </a:lnTo>
                <a:lnTo>
                  <a:pt x="296" y="100"/>
                </a:lnTo>
                <a:lnTo>
                  <a:pt x="269" y="82"/>
                </a:lnTo>
                <a:lnTo>
                  <a:pt x="242" y="63"/>
                </a:lnTo>
                <a:lnTo>
                  <a:pt x="212" y="48"/>
                </a:lnTo>
                <a:lnTo>
                  <a:pt x="185" y="33"/>
                </a:lnTo>
                <a:lnTo>
                  <a:pt x="156" y="21"/>
                </a:lnTo>
                <a:lnTo>
                  <a:pt x="126" y="12"/>
                </a:lnTo>
                <a:lnTo>
                  <a:pt x="99" y="6"/>
                </a:lnTo>
                <a:lnTo>
                  <a:pt x="69" y="2"/>
                </a:lnTo>
                <a:lnTo>
                  <a:pt x="40" y="0"/>
                </a:lnTo>
                <a:lnTo>
                  <a:pt x="19" y="0"/>
                </a:lnTo>
                <a:lnTo>
                  <a:pt x="0" y="2"/>
                </a:lnTo>
                <a:lnTo>
                  <a:pt x="2" y="21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5" name="Freeform 133"/>
          <p:cNvSpPr>
            <a:spLocks/>
          </p:cNvSpPr>
          <p:nvPr/>
        </p:nvSpPr>
        <p:spPr bwMode="auto">
          <a:xfrm>
            <a:off x="7581900" y="4316413"/>
            <a:ext cx="49213" cy="88900"/>
          </a:xfrm>
          <a:custGeom>
            <a:avLst/>
            <a:gdLst>
              <a:gd name="T0" fmla="*/ 2147483647 w 31"/>
              <a:gd name="T1" fmla="*/ 2147483647 h 56"/>
              <a:gd name="T2" fmla="*/ 2147483647 w 31"/>
              <a:gd name="T3" fmla="*/ 0 h 56"/>
              <a:gd name="T4" fmla="*/ 2147483647 w 31"/>
              <a:gd name="T5" fmla="*/ 0 h 56"/>
              <a:gd name="T6" fmla="*/ 2147483647 w 31"/>
              <a:gd name="T7" fmla="*/ 2147483647 h 56"/>
              <a:gd name="T8" fmla="*/ 2147483647 w 31"/>
              <a:gd name="T9" fmla="*/ 2147483647 h 56"/>
              <a:gd name="T10" fmla="*/ 2147483647 w 31"/>
              <a:gd name="T11" fmla="*/ 2147483647 h 56"/>
              <a:gd name="T12" fmla="*/ 2147483647 w 31"/>
              <a:gd name="T13" fmla="*/ 2147483647 h 56"/>
              <a:gd name="T14" fmla="*/ 2147483647 w 31"/>
              <a:gd name="T15" fmla="*/ 2147483647 h 56"/>
              <a:gd name="T16" fmla="*/ 0 w 31"/>
              <a:gd name="T17" fmla="*/ 2147483647 h 56"/>
              <a:gd name="T18" fmla="*/ 0 w 31"/>
              <a:gd name="T19" fmla="*/ 2147483647 h 56"/>
              <a:gd name="T20" fmla="*/ 2147483647 w 31"/>
              <a:gd name="T21" fmla="*/ 2147483647 h 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"/>
              <a:gd name="T34" fmla="*/ 0 h 56"/>
              <a:gd name="T35" fmla="*/ 31 w 31"/>
              <a:gd name="T36" fmla="*/ 56 h 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" h="56">
                <a:moveTo>
                  <a:pt x="19" y="12"/>
                </a:moveTo>
                <a:lnTo>
                  <a:pt x="31" y="0"/>
                </a:lnTo>
                <a:lnTo>
                  <a:pt x="27" y="29"/>
                </a:lnTo>
                <a:lnTo>
                  <a:pt x="27" y="56"/>
                </a:lnTo>
                <a:lnTo>
                  <a:pt x="17" y="31"/>
                </a:lnTo>
                <a:lnTo>
                  <a:pt x="0" y="8"/>
                </a:lnTo>
                <a:lnTo>
                  <a:pt x="19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6" name="Freeform 134"/>
          <p:cNvSpPr>
            <a:spLocks/>
          </p:cNvSpPr>
          <p:nvPr/>
        </p:nvSpPr>
        <p:spPr bwMode="auto">
          <a:xfrm>
            <a:off x="7581900" y="4316413"/>
            <a:ext cx="49213" cy="88900"/>
          </a:xfrm>
          <a:custGeom>
            <a:avLst/>
            <a:gdLst>
              <a:gd name="T0" fmla="*/ 2147483647 w 31"/>
              <a:gd name="T1" fmla="*/ 2147483647 h 56"/>
              <a:gd name="T2" fmla="*/ 2147483647 w 31"/>
              <a:gd name="T3" fmla="*/ 0 h 56"/>
              <a:gd name="T4" fmla="*/ 2147483647 w 31"/>
              <a:gd name="T5" fmla="*/ 0 h 56"/>
              <a:gd name="T6" fmla="*/ 2147483647 w 31"/>
              <a:gd name="T7" fmla="*/ 2147483647 h 56"/>
              <a:gd name="T8" fmla="*/ 2147483647 w 31"/>
              <a:gd name="T9" fmla="*/ 2147483647 h 56"/>
              <a:gd name="T10" fmla="*/ 2147483647 w 31"/>
              <a:gd name="T11" fmla="*/ 2147483647 h 56"/>
              <a:gd name="T12" fmla="*/ 2147483647 w 31"/>
              <a:gd name="T13" fmla="*/ 2147483647 h 56"/>
              <a:gd name="T14" fmla="*/ 2147483647 w 31"/>
              <a:gd name="T15" fmla="*/ 2147483647 h 56"/>
              <a:gd name="T16" fmla="*/ 0 w 31"/>
              <a:gd name="T17" fmla="*/ 2147483647 h 56"/>
              <a:gd name="T18" fmla="*/ 0 w 31"/>
              <a:gd name="T19" fmla="*/ 2147483647 h 56"/>
              <a:gd name="T20" fmla="*/ 2147483647 w 31"/>
              <a:gd name="T21" fmla="*/ 2147483647 h 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"/>
              <a:gd name="T34" fmla="*/ 0 h 56"/>
              <a:gd name="T35" fmla="*/ 31 w 31"/>
              <a:gd name="T36" fmla="*/ 56 h 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" h="56">
                <a:moveTo>
                  <a:pt x="19" y="12"/>
                </a:moveTo>
                <a:lnTo>
                  <a:pt x="31" y="0"/>
                </a:lnTo>
                <a:lnTo>
                  <a:pt x="27" y="29"/>
                </a:lnTo>
                <a:lnTo>
                  <a:pt x="27" y="56"/>
                </a:lnTo>
                <a:lnTo>
                  <a:pt x="17" y="31"/>
                </a:lnTo>
                <a:lnTo>
                  <a:pt x="0" y="8"/>
                </a:lnTo>
                <a:lnTo>
                  <a:pt x="19" y="1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7" name="Freeform 135"/>
          <p:cNvSpPr>
            <a:spLocks/>
          </p:cNvSpPr>
          <p:nvPr/>
        </p:nvSpPr>
        <p:spPr bwMode="auto">
          <a:xfrm>
            <a:off x="7575550" y="4305300"/>
            <a:ext cx="66675" cy="103188"/>
          </a:xfrm>
          <a:custGeom>
            <a:avLst/>
            <a:gdLst>
              <a:gd name="T0" fmla="*/ 2147483647 w 42"/>
              <a:gd name="T1" fmla="*/ 2147483647 h 65"/>
              <a:gd name="T2" fmla="*/ 2147483647 w 42"/>
              <a:gd name="T3" fmla="*/ 2147483647 h 65"/>
              <a:gd name="T4" fmla="*/ 2147483647 w 42"/>
              <a:gd name="T5" fmla="*/ 2147483647 h 65"/>
              <a:gd name="T6" fmla="*/ 2147483647 w 42"/>
              <a:gd name="T7" fmla="*/ 2147483647 h 65"/>
              <a:gd name="T8" fmla="*/ 2147483647 w 42"/>
              <a:gd name="T9" fmla="*/ 2147483647 h 65"/>
              <a:gd name="T10" fmla="*/ 2147483647 w 42"/>
              <a:gd name="T11" fmla="*/ 2147483647 h 65"/>
              <a:gd name="T12" fmla="*/ 2147483647 w 42"/>
              <a:gd name="T13" fmla="*/ 2147483647 h 65"/>
              <a:gd name="T14" fmla="*/ 2147483647 w 42"/>
              <a:gd name="T15" fmla="*/ 2147483647 h 65"/>
              <a:gd name="T16" fmla="*/ 2147483647 w 42"/>
              <a:gd name="T17" fmla="*/ 2147483647 h 65"/>
              <a:gd name="T18" fmla="*/ 2147483647 w 42"/>
              <a:gd name="T19" fmla="*/ 2147483647 h 65"/>
              <a:gd name="T20" fmla="*/ 2147483647 w 42"/>
              <a:gd name="T21" fmla="*/ 2147483647 h 65"/>
              <a:gd name="T22" fmla="*/ 2147483647 w 42"/>
              <a:gd name="T23" fmla="*/ 2147483647 h 65"/>
              <a:gd name="T24" fmla="*/ 2147483647 w 42"/>
              <a:gd name="T25" fmla="*/ 2147483647 h 65"/>
              <a:gd name="T26" fmla="*/ 2147483647 w 42"/>
              <a:gd name="T27" fmla="*/ 2147483647 h 65"/>
              <a:gd name="T28" fmla="*/ 2147483647 w 42"/>
              <a:gd name="T29" fmla="*/ 2147483647 h 65"/>
              <a:gd name="T30" fmla="*/ 2147483647 w 42"/>
              <a:gd name="T31" fmla="*/ 2147483647 h 65"/>
              <a:gd name="T32" fmla="*/ 2147483647 w 42"/>
              <a:gd name="T33" fmla="*/ 2147483647 h 65"/>
              <a:gd name="T34" fmla="*/ 2147483647 w 42"/>
              <a:gd name="T35" fmla="*/ 2147483647 h 65"/>
              <a:gd name="T36" fmla="*/ 2147483647 w 42"/>
              <a:gd name="T37" fmla="*/ 2147483647 h 65"/>
              <a:gd name="T38" fmla="*/ 2147483647 w 42"/>
              <a:gd name="T39" fmla="*/ 2147483647 h 65"/>
              <a:gd name="T40" fmla="*/ 2147483647 w 42"/>
              <a:gd name="T41" fmla="*/ 2147483647 h 65"/>
              <a:gd name="T42" fmla="*/ 2147483647 w 42"/>
              <a:gd name="T43" fmla="*/ 2147483647 h 65"/>
              <a:gd name="T44" fmla="*/ 2147483647 w 42"/>
              <a:gd name="T45" fmla="*/ 2147483647 h 65"/>
              <a:gd name="T46" fmla="*/ 2147483647 w 42"/>
              <a:gd name="T47" fmla="*/ 2147483647 h 65"/>
              <a:gd name="T48" fmla="*/ 2147483647 w 42"/>
              <a:gd name="T49" fmla="*/ 2147483647 h 65"/>
              <a:gd name="T50" fmla="*/ 2147483647 w 42"/>
              <a:gd name="T51" fmla="*/ 2147483647 h 65"/>
              <a:gd name="T52" fmla="*/ 2147483647 w 42"/>
              <a:gd name="T53" fmla="*/ 2147483647 h 65"/>
              <a:gd name="T54" fmla="*/ 2147483647 w 42"/>
              <a:gd name="T55" fmla="*/ 2147483647 h 65"/>
              <a:gd name="T56" fmla="*/ 0 w 42"/>
              <a:gd name="T57" fmla="*/ 2147483647 h 65"/>
              <a:gd name="T58" fmla="*/ 0 w 42"/>
              <a:gd name="T59" fmla="*/ 2147483647 h 65"/>
              <a:gd name="T60" fmla="*/ 2147483647 w 42"/>
              <a:gd name="T61" fmla="*/ 2147483647 h 65"/>
              <a:gd name="T62" fmla="*/ 2147483647 w 42"/>
              <a:gd name="T63" fmla="*/ 2147483647 h 65"/>
              <a:gd name="T64" fmla="*/ 2147483647 w 42"/>
              <a:gd name="T65" fmla="*/ 2147483647 h 65"/>
              <a:gd name="T66" fmla="*/ 2147483647 w 42"/>
              <a:gd name="T67" fmla="*/ 2147483647 h 65"/>
              <a:gd name="T68" fmla="*/ 2147483647 w 42"/>
              <a:gd name="T69" fmla="*/ 2147483647 h 65"/>
              <a:gd name="T70" fmla="*/ 2147483647 w 42"/>
              <a:gd name="T71" fmla="*/ 2147483647 h 65"/>
              <a:gd name="T72" fmla="*/ 2147483647 w 42"/>
              <a:gd name="T73" fmla="*/ 2147483647 h 65"/>
              <a:gd name="T74" fmla="*/ 2147483647 w 42"/>
              <a:gd name="T75" fmla="*/ 2147483647 h 65"/>
              <a:gd name="T76" fmla="*/ 2147483647 w 42"/>
              <a:gd name="T77" fmla="*/ 2147483647 h 65"/>
              <a:gd name="T78" fmla="*/ 2147483647 w 42"/>
              <a:gd name="T79" fmla="*/ 2147483647 h 65"/>
              <a:gd name="T80" fmla="*/ 2147483647 w 42"/>
              <a:gd name="T81" fmla="*/ 2147483647 h 65"/>
              <a:gd name="T82" fmla="*/ 2147483647 w 42"/>
              <a:gd name="T83" fmla="*/ 2147483647 h 65"/>
              <a:gd name="T84" fmla="*/ 2147483647 w 42"/>
              <a:gd name="T85" fmla="*/ 0 h 65"/>
              <a:gd name="T86" fmla="*/ 2147483647 w 42"/>
              <a:gd name="T87" fmla="*/ 2147483647 h 65"/>
              <a:gd name="T88" fmla="*/ 2147483647 w 42"/>
              <a:gd name="T89" fmla="*/ 2147483647 h 65"/>
              <a:gd name="T90" fmla="*/ 2147483647 w 42"/>
              <a:gd name="T91" fmla="*/ 2147483647 h 65"/>
              <a:gd name="T92" fmla="*/ 2147483647 w 42"/>
              <a:gd name="T93" fmla="*/ 2147483647 h 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2"/>
              <a:gd name="T142" fmla="*/ 0 h 65"/>
              <a:gd name="T143" fmla="*/ 42 w 42"/>
              <a:gd name="T144" fmla="*/ 65 h 6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2" h="65">
                <a:moveTo>
                  <a:pt x="23" y="19"/>
                </a:moveTo>
                <a:lnTo>
                  <a:pt x="25" y="23"/>
                </a:lnTo>
                <a:lnTo>
                  <a:pt x="40" y="11"/>
                </a:lnTo>
                <a:lnTo>
                  <a:pt x="35" y="7"/>
                </a:lnTo>
                <a:lnTo>
                  <a:pt x="33" y="11"/>
                </a:lnTo>
                <a:lnTo>
                  <a:pt x="35" y="7"/>
                </a:lnTo>
                <a:lnTo>
                  <a:pt x="31" y="7"/>
                </a:lnTo>
                <a:lnTo>
                  <a:pt x="27" y="34"/>
                </a:lnTo>
                <a:lnTo>
                  <a:pt x="27" y="36"/>
                </a:lnTo>
                <a:lnTo>
                  <a:pt x="27" y="63"/>
                </a:lnTo>
                <a:lnTo>
                  <a:pt x="31" y="63"/>
                </a:lnTo>
                <a:lnTo>
                  <a:pt x="35" y="61"/>
                </a:lnTo>
                <a:lnTo>
                  <a:pt x="25" y="36"/>
                </a:lnTo>
                <a:lnTo>
                  <a:pt x="8" y="13"/>
                </a:lnTo>
                <a:lnTo>
                  <a:pt x="4" y="15"/>
                </a:lnTo>
                <a:lnTo>
                  <a:pt x="8" y="15"/>
                </a:lnTo>
                <a:lnTo>
                  <a:pt x="4" y="15"/>
                </a:lnTo>
                <a:lnTo>
                  <a:pt x="4" y="19"/>
                </a:lnTo>
                <a:lnTo>
                  <a:pt x="23" y="26"/>
                </a:lnTo>
                <a:lnTo>
                  <a:pt x="25" y="23"/>
                </a:lnTo>
                <a:lnTo>
                  <a:pt x="23" y="19"/>
                </a:lnTo>
                <a:lnTo>
                  <a:pt x="23" y="15"/>
                </a:lnTo>
                <a:lnTo>
                  <a:pt x="2" y="9"/>
                </a:lnTo>
                <a:lnTo>
                  <a:pt x="0" y="13"/>
                </a:lnTo>
                <a:lnTo>
                  <a:pt x="0" y="15"/>
                </a:lnTo>
                <a:lnTo>
                  <a:pt x="16" y="40"/>
                </a:lnTo>
                <a:lnTo>
                  <a:pt x="21" y="38"/>
                </a:lnTo>
                <a:lnTo>
                  <a:pt x="16" y="40"/>
                </a:lnTo>
                <a:lnTo>
                  <a:pt x="27" y="65"/>
                </a:lnTo>
                <a:lnTo>
                  <a:pt x="35" y="63"/>
                </a:lnTo>
                <a:lnTo>
                  <a:pt x="35" y="36"/>
                </a:lnTo>
                <a:lnTo>
                  <a:pt x="31" y="36"/>
                </a:lnTo>
                <a:lnTo>
                  <a:pt x="35" y="36"/>
                </a:lnTo>
                <a:lnTo>
                  <a:pt x="42" y="7"/>
                </a:lnTo>
                <a:lnTo>
                  <a:pt x="40" y="5"/>
                </a:lnTo>
                <a:lnTo>
                  <a:pt x="35" y="0"/>
                </a:lnTo>
                <a:lnTo>
                  <a:pt x="19" y="17"/>
                </a:lnTo>
                <a:lnTo>
                  <a:pt x="23" y="19"/>
                </a:lnTo>
                <a:lnTo>
                  <a:pt x="23" y="15"/>
                </a:lnTo>
                <a:lnTo>
                  <a:pt x="23" y="1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8" name="Freeform 136"/>
          <p:cNvSpPr>
            <a:spLocks/>
          </p:cNvSpPr>
          <p:nvPr/>
        </p:nvSpPr>
        <p:spPr bwMode="auto">
          <a:xfrm>
            <a:off x="7575550" y="4305300"/>
            <a:ext cx="66675" cy="103188"/>
          </a:xfrm>
          <a:custGeom>
            <a:avLst/>
            <a:gdLst>
              <a:gd name="T0" fmla="*/ 2147483647 w 42"/>
              <a:gd name="T1" fmla="*/ 2147483647 h 65"/>
              <a:gd name="T2" fmla="*/ 2147483647 w 42"/>
              <a:gd name="T3" fmla="*/ 2147483647 h 65"/>
              <a:gd name="T4" fmla="*/ 2147483647 w 42"/>
              <a:gd name="T5" fmla="*/ 2147483647 h 65"/>
              <a:gd name="T6" fmla="*/ 2147483647 w 42"/>
              <a:gd name="T7" fmla="*/ 2147483647 h 65"/>
              <a:gd name="T8" fmla="*/ 2147483647 w 42"/>
              <a:gd name="T9" fmla="*/ 2147483647 h 65"/>
              <a:gd name="T10" fmla="*/ 2147483647 w 42"/>
              <a:gd name="T11" fmla="*/ 2147483647 h 65"/>
              <a:gd name="T12" fmla="*/ 2147483647 w 42"/>
              <a:gd name="T13" fmla="*/ 2147483647 h 65"/>
              <a:gd name="T14" fmla="*/ 2147483647 w 42"/>
              <a:gd name="T15" fmla="*/ 2147483647 h 65"/>
              <a:gd name="T16" fmla="*/ 2147483647 w 42"/>
              <a:gd name="T17" fmla="*/ 2147483647 h 65"/>
              <a:gd name="T18" fmla="*/ 2147483647 w 42"/>
              <a:gd name="T19" fmla="*/ 2147483647 h 65"/>
              <a:gd name="T20" fmla="*/ 2147483647 w 42"/>
              <a:gd name="T21" fmla="*/ 2147483647 h 65"/>
              <a:gd name="T22" fmla="*/ 2147483647 w 42"/>
              <a:gd name="T23" fmla="*/ 2147483647 h 65"/>
              <a:gd name="T24" fmla="*/ 2147483647 w 42"/>
              <a:gd name="T25" fmla="*/ 2147483647 h 65"/>
              <a:gd name="T26" fmla="*/ 2147483647 w 42"/>
              <a:gd name="T27" fmla="*/ 2147483647 h 65"/>
              <a:gd name="T28" fmla="*/ 2147483647 w 42"/>
              <a:gd name="T29" fmla="*/ 2147483647 h 65"/>
              <a:gd name="T30" fmla="*/ 2147483647 w 42"/>
              <a:gd name="T31" fmla="*/ 2147483647 h 65"/>
              <a:gd name="T32" fmla="*/ 2147483647 w 42"/>
              <a:gd name="T33" fmla="*/ 2147483647 h 65"/>
              <a:gd name="T34" fmla="*/ 2147483647 w 42"/>
              <a:gd name="T35" fmla="*/ 2147483647 h 65"/>
              <a:gd name="T36" fmla="*/ 2147483647 w 42"/>
              <a:gd name="T37" fmla="*/ 2147483647 h 65"/>
              <a:gd name="T38" fmla="*/ 2147483647 w 42"/>
              <a:gd name="T39" fmla="*/ 2147483647 h 65"/>
              <a:gd name="T40" fmla="*/ 2147483647 w 42"/>
              <a:gd name="T41" fmla="*/ 2147483647 h 65"/>
              <a:gd name="T42" fmla="*/ 2147483647 w 42"/>
              <a:gd name="T43" fmla="*/ 2147483647 h 65"/>
              <a:gd name="T44" fmla="*/ 2147483647 w 42"/>
              <a:gd name="T45" fmla="*/ 2147483647 h 65"/>
              <a:gd name="T46" fmla="*/ 2147483647 w 42"/>
              <a:gd name="T47" fmla="*/ 2147483647 h 65"/>
              <a:gd name="T48" fmla="*/ 2147483647 w 42"/>
              <a:gd name="T49" fmla="*/ 2147483647 h 65"/>
              <a:gd name="T50" fmla="*/ 2147483647 w 42"/>
              <a:gd name="T51" fmla="*/ 2147483647 h 65"/>
              <a:gd name="T52" fmla="*/ 2147483647 w 42"/>
              <a:gd name="T53" fmla="*/ 2147483647 h 65"/>
              <a:gd name="T54" fmla="*/ 2147483647 w 42"/>
              <a:gd name="T55" fmla="*/ 2147483647 h 65"/>
              <a:gd name="T56" fmla="*/ 0 w 42"/>
              <a:gd name="T57" fmla="*/ 2147483647 h 65"/>
              <a:gd name="T58" fmla="*/ 0 w 42"/>
              <a:gd name="T59" fmla="*/ 2147483647 h 65"/>
              <a:gd name="T60" fmla="*/ 2147483647 w 42"/>
              <a:gd name="T61" fmla="*/ 2147483647 h 65"/>
              <a:gd name="T62" fmla="*/ 2147483647 w 42"/>
              <a:gd name="T63" fmla="*/ 2147483647 h 65"/>
              <a:gd name="T64" fmla="*/ 2147483647 w 42"/>
              <a:gd name="T65" fmla="*/ 2147483647 h 65"/>
              <a:gd name="T66" fmla="*/ 2147483647 w 42"/>
              <a:gd name="T67" fmla="*/ 2147483647 h 65"/>
              <a:gd name="T68" fmla="*/ 2147483647 w 42"/>
              <a:gd name="T69" fmla="*/ 2147483647 h 65"/>
              <a:gd name="T70" fmla="*/ 2147483647 w 42"/>
              <a:gd name="T71" fmla="*/ 2147483647 h 65"/>
              <a:gd name="T72" fmla="*/ 2147483647 w 42"/>
              <a:gd name="T73" fmla="*/ 2147483647 h 65"/>
              <a:gd name="T74" fmla="*/ 2147483647 w 42"/>
              <a:gd name="T75" fmla="*/ 2147483647 h 65"/>
              <a:gd name="T76" fmla="*/ 2147483647 w 42"/>
              <a:gd name="T77" fmla="*/ 2147483647 h 65"/>
              <a:gd name="T78" fmla="*/ 2147483647 w 42"/>
              <a:gd name="T79" fmla="*/ 2147483647 h 65"/>
              <a:gd name="T80" fmla="*/ 2147483647 w 42"/>
              <a:gd name="T81" fmla="*/ 2147483647 h 65"/>
              <a:gd name="T82" fmla="*/ 2147483647 w 42"/>
              <a:gd name="T83" fmla="*/ 2147483647 h 65"/>
              <a:gd name="T84" fmla="*/ 2147483647 w 42"/>
              <a:gd name="T85" fmla="*/ 0 h 65"/>
              <a:gd name="T86" fmla="*/ 2147483647 w 42"/>
              <a:gd name="T87" fmla="*/ 2147483647 h 65"/>
              <a:gd name="T88" fmla="*/ 2147483647 w 42"/>
              <a:gd name="T89" fmla="*/ 2147483647 h 65"/>
              <a:gd name="T90" fmla="*/ 2147483647 w 42"/>
              <a:gd name="T91" fmla="*/ 2147483647 h 65"/>
              <a:gd name="T92" fmla="*/ 2147483647 w 42"/>
              <a:gd name="T93" fmla="*/ 2147483647 h 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2"/>
              <a:gd name="T142" fmla="*/ 0 h 65"/>
              <a:gd name="T143" fmla="*/ 42 w 42"/>
              <a:gd name="T144" fmla="*/ 65 h 6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2" h="65">
                <a:moveTo>
                  <a:pt x="23" y="19"/>
                </a:moveTo>
                <a:lnTo>
                  <a:pt x="25" y="23"/>
                </a:lnTo>
                <a:lnTo>
                  <a:pt x="40" y="11"/>
                </a:lnTo>
                <a:lnTo>
                  <a:pt x="35" y="7"/>
                </a:lnTo>
                <a:lnTo>
                  <a:pt x="33" y="11"/>
                </a:lnTo>
                <a:lnTo>
                  <a:pt x="35" y="7"/>
                </a:lnTo>
                <a:lnTo>
                  <a:pt x="31" y="7"/>
                </a:lnTo>
                <a:lnTo>
                  <a:pt x="27" y="34"/>
                </a:lnTo>
                <a:lnTo>
                  <a:pt x="27" y="36"/>
                </a:lnTo>
                <a:lnTo>
                  <a:pt x="27" y="63"/>
                </a:lnTo>
                <a:lnTo>
                  <a:pt x="31" y="63"/>
                </a:lnTo>
                <a:lnTo>
                  <a:pt x="35" y="61"/>
                </a:lnTo>
                <a:lnTo>
                  <a:pt x="25" y="36"/>
                </a:lnTo>
                <a:lnTo>
                  <a:pt x="8" y="13"/>
                </a:lnTo>
                <a:lnTo>
                  <a:pt x="4" y="15"/>
                </a:lnTo>
                <a:lnTo>
                  <a:pt x="8" y="15"/>
                </a:lnTo>
                <a:lnTo>
                  <a:pt x="4" y="15"/>
                </a:lnTo>
                <a:lnTo>
                  <a:pt x="4" y="19"/>
                </a:lnTo>
                <a:lnTo>
                  <a:pt x="23" y="26"/>
                </a:lnTo>
                <a:lnTo>
                  <a:pt x="25" y="23"/>
                </a:lnTo>
                <a:lnTo>
                  <a:pt x="23" y="19"/>
                </a:lnTo>
                <a:lnTo>
                  <a:pt x="23" y="15"/>
                </a:lnTo>
                <a:lnTo>
                  <a:pt x="2" y="9"/>
                </a:lnTo>
                <a:lnTo>
                  <a:pt x="0" y="13"/>
                </a:lnTo>
                <a:lnTo>
                  <a:pt x="0" y="15"/>
                </a:lnTo>
                <a:lnTo>
                  <a:pt x="16" y="40"/>
                </a:lnTo>
                <a:lnTo>
                  <a:pt x="21" y="38"/>
                </a:lnTo>
                <a:lnTo>
                  <a:pt x="16" y="40"/>
                </a:lnTo>
                <a:lnTo>
                  <a:pt x="27" y="65"/>
                </a:lnTo>
                <a:lnTo>
                  <a:pt x="35" y="63"/>
                </a:lnTo>
                <a:lnTo>
                  <a:pt x="35" y="36"/>
                </a:lnTo>
                <a:lnTo>
                  <a:pt x="31" y="36"/>
                </a:lnTo>
                <a:lnTo>
                  <a:pt x="35" y="36"/>
                </a:lnTo>
                <a:lnTo>
                  <a:pt x="42" y="7"/>
                </a:lnTo>
                <a:lnTo>
                  <a:pt x="40" y="5"/>
                </a:lnTo>
                <a:lnTo>
                  <a:pt x="35" y="0"/>
                </a:lnTo>
                <a:lnTo>
                  <a:pt x="19" y="17"/>
                </a:lnTo>
                <a:lnTo>
                  <a:pt x="23" y="19"/>
                </a:lnTo>
                <a:lnTo>
                  <a:pt x="23" y="15"/>
                </a:lnTo>
                <a:lnTo>
                  <a:pt x="23" y="19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9" name="Freeform 137"/>
          <p:cNvSpPr>
            <a:spLocks/>
          </p:cNvSpPr>
          <p:nvPr/>
        </p:nvSpPr>
        <p:spPr bwMode="auto">
          <a:xfrm>
            <a:off x="7597775" y="4335463"/>
            <a:ext cx="23813" cy="36512"/>
          </a:xfrm>
          <a:custGeom>
            <a:avLst/>
            <a:gdLst>
              <a:gd name="T0" fmla="*/ 2147483647 w 15"/>
              <a:gd name="T1" fmla="*/ 0 h 23"/>
              <a:gd name="T2" fmla="*/ 2147483647 w 15"/>
              <a:gd name="T3" fmla="*/ 2147483647 h 23"/>
              <a:gd name="T4" fmla="*/ 2147483647 w 15"/>
              <a:gd name="T5" fmla="*/ 2147483647 h 23"/>
              <a:gd name="T6" fmla="*/ 2147483647 w 15"/>
              <a:gd name="T7" fmla="*/ 2147483647 h 23"/>
              <a:gd name="T8" fmla="*/ 2147483647 w 15"/>
              <a:gd name="T9" fmla="*/ 2147483647 h 23"/>
              <a:gd name="T10" fmla="*/ 2147483647 w 15"/>
              <a:gd name="T11" fmla="*/ 2147483647 h 23"/>
              <a:gd name="T12" fmla="*/ 2147483647 w 15"/>
              <a:gd name="T13" fmla="*/ 2147483647 h 23"/>
              <a:gd name="T14" fmla="*/ 2147483647 w 15"/>
              <a:gd name="T15" fmla="*/ 2147483647 h 23"/>
              <a:gd name="T16" fmla="*/ 2147483647 w 15"/>
              <a:gd name="T17" fmla="*/ 2147483647 h 23"/>
              <a:gd name="T18" fmla="*/ 2147483647 w 15"/>
              <a:gd name="T19" fmla="*/ 2147483647 h 23"/>
              <a:gd name="T20" fmla="*/ 0 w 15"/>
              <a:gd name="T21" fmla="*/ 2147483647 h 23"/>
              <a:gd name="T22" fmla="*/ 2147483647 w 15"/>
              <a:gd name="T23" fmla="*/ 2147483647 h 23"/>
              <a:gd name="T24" fmla="*/ 2147483647 w 15"/>
              <a:gd name="T25" fmla="*/ 2147483647 h 23"/>
              <a:gd name="T26" fmla="*/ 2147483647 w 15"/>
              <a:gd name="T27" fmla="*/ 2147483647 h 23"/>
              <a:gd name="T28" fmla="*/ 2147483647 w 15"/>
              <a:gd name="T29" fmla="*/ 2147483647 h 23"/>
              <a:gd name="T30" fmla="*/ 2147483647 w 15"/>
              <a:gd name="T31" fmla="*/ 2147483647 h 23"/>
              <a:gd name="T32" fmla="*/ 2147483647 w 15"/>
              <a:gd name="T33" fmla="*/ 2147483647 h 23"/>
              <a:gd name="T34" fmla="*/ 2147483647 w 15"/>
              <a:gd name="T35" fmla="*/ 2147483647 h 23"/>
              <a:gd name="T36" fmla="*/ 2147483647 w 15"/>
              <a:gd name="T37" fmla="*/ 0 h 2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"/>
              <a:gd name="T58" fmla="*/ 0 h 23"/>
              <a:gd name="T59" fmla="*/ 15 w 15"/>
              <a:gd name="T60" fmla="*/ 23 h 2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" h="23">
                <a:moveTo>
                  <a:pt x="15" y="0"/>
                </a:moveTo>
                <a:lnTo>
                  <a:pt x="13" y="2"/>
                </a:lnTo>
                <a:lnTo>
                  <a:pt x="13" y="4"/>
                </a:lnTo>
                <a:lnTo>
                  <a:pt x="11" y="4"/>
                </a:lnTo>
                <a:lnTo>
                  <a:pt x="9" y="7"/>
                </a:lnTo>
                <a:lnTo>
                  <a:pt x="5" y="7"/>
                </a:lnTo>
                <a:lnTo>
                  <a:pt x="5" y="4"/>
                </a:lnTo>
                <a:lnTo>
                  <a:pt x="0" y="2"/>
                </a:lnTo>
                <a:lnTo>
                  <a:pt x="11" y="17"/>
                </a:lnTo>
                <a:lnTo>
                  <a:pt x="13" y="23"/>
                </a:lnTo>
                <a:lnTo>
                  <a:pt x="13" y="17"/>
                </a:lnTo>
                <a:lnTo>
                  <a:pt x="13" y="15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0" name="Freeform 138"/>
          <p:cNvSpPr>
            <a:spLocks/>
          </p:cNvSpPr>
          <p:nvPr/>
        </p:nvSpPr>
        <p:spPr bwMode="auto">
          <a:xfrm>
            <a:off x="7597775" y="4335463"/>
            <a:ext cx="23813" cy="36512"/>
          </a:xfrm>
          <a:custGeom>
            <a:avLst/>
            <a:gdLst>
              <a:gd name="T0" fmla="*/ 2147483647 w 15"/>
              <a:gd name="T1" fmla="*/ 0 h 23"/>
              <a:gd name="T2" fmla="*/ 2147483647 w 15"/>
              <a:gd name="T3" fmla="*/ 2147483647 h 23"/>
              <a:gd name="T4" fmla="*/ 2147483647 w 15"/>
              <a:gd name="T5" fmla="*/ 2147483647 h 23"/>
              <a:gd name="T6" fmla="*/ 2147483647 w 15"/>
              <a:gd name="T7" fmla="*/ 2147483647 h 23"/>
              <a:gd name="T8" fmla="*/ 2147483647 w 15"/>
              <a:gd name="T9" fmla="*/ 2147483647 h 23"/>
              <a:gd name="T10" fmla="*/ 2147483647 w 15"/>
              <a:gd name="T11" fmla="*/ 2147483647 h 23"/>
              <a:gd name="T12" fmla="*/ 2147483647 w 15"/>
              <a:gd name="T13" fmla="*/ 2147483647 h 23"/>
              <a:gd name="T14" fmla="*/ 2147483647 w 15"/>
              <a:gd name="T15" fmla="*/ 2147483647 h 23"/>
              <a:gd name="T16" fmla="*/ 2147483647 w 15"/>
              <a:gd name="T17" fmla="*/ 2147483647 h 23"/>
              <a:gd name="T18" fmla="*/ 2147483647 w 15"/>
              <a:gd name="T19" fmla="*/ 2147483647 h 23"/>
              <a:gd name="T20" fmla="*/ 0 w 15"/>
              <a:gd name="T21" fmla="*/ 2147483647 h 23"/>
              <a:gd name="T22" fmla="*/ 2147483647 w 15"/>
              <a:gd name="T23" fmla="*/ 2147483647 h 23"/>
              <a:gd name="T24" fmla="*/ 2147483647 w 15"/>
              <a:gd name="T25" fmla="*/ 2147483647 h 23"/>
              <a:gd name="T26" fmla="*/ 2147483647 w 15"/>
              <a:gd name="T27" fmla="*/ 2147483647 h 23"/>
              <a:gd name="T28" fmla="*/ 2147483647 w 15"/>
              <a:gd name="T29" fmla="*/ 2147483647 h 23"/>
              <a:gd name="T30" fmla="*/ 2147483647 w 15"/>
              <a:gd name="T31" fmla="*/ 2147483647 h 23"/>
              <a:gd name="T32" fmla="*/ 2147483647 w 15"/>
              <a:gd name="T33" fmla="*/ 2147483647 h 23"/>
              <a:gd name="T34" fmla="*/ 2147483647 w 15"/>
              <a:gd name="T35" fmla="*/ 2147483647 h 23"/>
              <a:gd name="T36" fmla="*/ 2147483647 w 15"/>
              <a:gd name="T37" fmla="*/ 0 h 2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"/>
              <a:gd name="T58" fmla="*/ 0 h 23"/>
              <a:gd name="T59" fmla="*/ 15 w 15"/>
              <a:gd name="T60" fmla="*/ 23 h 2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" h="23">
                <a:moveTo>
                  <a:pt x="15" y="0"/>
                </a:moveTo>
                <a:lnTo>
                  <a:pt x="13" y="2"/>
                </a:lnTo>
                <a:lnTo>
                  <a:pt x="13" y="4"/>
                </a:lnTo>
                <a:lnTo>
                  <a:pt x="11" y="4"/>
                </a:lnTo>
                <a:lnTo>
                  <a:pt x="9" y="7"/>
                </a:lnTo>
                <a:lnTo>
                  <a:pt x="5" y="7"/>
                </a:lnTo>
                <a:lnTo>
                  <a:pt x="5" y="4"/>
                </a:lnTo>
                <a:lnTo>
                  <a:pt x="0" y="2"/>
                </a:lnTo>
                <a:lnTo>
                  <a:pt x="11" y="17"/>
                </a:lnTo>
                <a:lnTo>
                  <a:pt x="13" y="23"/>
                </a:lnTo>
                <a:lnTo>
                  <a:pt x="13" y="17"/>
                </a:lnTo>
                <a:lnTo>
                  <a:pt x="13" y="15"/>
                </a:lnTo>
                <a:lnTo>
                  <a:pt x="15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1" name="Freeform 139"/>
          <p:cNvSpPr>
            <a:spLocks noEditPoints="1"/>
          </p:cNvSpPr>
          <p:nvPr/>
        </p:nvSpPr>
        <p:spPr bwMode="auto">
          <a:xfrm>
            <a:off x="7581900" y="4316413"/>
            <a:ext cx="49213" cy="88900"/>
          </a:xfrm>
          <a:custGeom>
            <a:avLst/>
            <a:gdLst>
              <a:gd name="T0" fmla="*/ 2147483647 w 31"/>
              <a:gd name="T1" fmla="*/ 2147483647 h 56"/>
              <a:gd name="T2" fmla="*/ 2147483647 w 31"/>
              <a:gd name="T3" fmla="*/ 2147483647 h 56"/>
              <a:gd name="T4" fmla="*/ 2147483647 w 31"/>
              <a:gd name="T5" fmla="*/ 2147483647 h 56"/>
              <a:gd name="T6" fmla="*/ 2147483647 w 31"/>
              <a:gd name="T7" fmla="*/ 2147483647 h 56"/>
              <a:gd name="T8" fmla="*/ 2147483647 w 31"/>
              <a:gd name="T9" fmla="*/ 0 h 56"/>
              <a:gd name="T10" fmla="*/ 2147483647 w 31"/>
              <a:gd name="T11" fmla="*/ 2147483647 h 56"/>
              <a:gd name="T12" fmla="*/ 2147483647 w 31"/>
              <a:gd name="T13" fmla="*/ 2147483647 h 56"/>
              <a:gd name="T14" fmla="*/ 2147483647 w 31"/>
              <a:gd name="T15" fmla="*/ 2147483647 h 56"/>
              <a:gd name="T16" fmla="*/ 2147483647 w 31"/>
              <a:gd name="T17" fmla="*/ 2147483647 h 56"/>
              <a:gd name="T18" fmla="*/ 2147483647 w 31"/>
              <a:gd name="T19" fmla="*/ 2147483647 h 56"/>
              <a:gd name="T20" fmla="*/ 2147483647 w 31"/>
              <a:gd name="T21" fmla="*/ 2147483647 h 56"/>
              <a:gd name="T22" fmla="*/ 2147483647 w 31"/>
              <a:gd name="T23" fmla="*/ 2147483647 h 56"/>
              <a:gd name="T24" fmla="*/ 2147483647 w 31"/>
              <a:gd name="T25" fmla="*/ 2147483647 h 56"/>
              <a:gd name="T26" fmla="*/ 2147483647 w 31"/>
              <a:gd name="T27" fmla="*/ 2147483647 h 56"/>
              <a:gd name="T28" fmla="*/ 2147483647 w 31"/>
              <a:gd name="T29" fmla="*/ 2147483647 h 56"/>
              <a:gd name="T30" fmla="*/ 2147483647 w 31"/>
              <a:gd name="T31" fmla="*/ 2147483647 h 56"/>
              <a:gd name="T32" fmla="*/ 2147483647 w 31"/>
              <a:gd name="T33" fmla="*/ 2147483647 h 56"/>
              <a:gd name="T34" fmla="*/ 2147483647 w 31"/>
              <a:gd name="T35" fmla="*/ 2147483647 h 56"/>
              <a:gd name="T36" fmla="*/ 2147483647 w 31"/>
              <a:gd name="T37" fmla="*/ 2147483647 h 56"/>
              <a:gd name="T38" fmla="*/ 2147483647 w 31"/>
              <a:gd name="T39" fmla="*/ 2147483647 h 56"/>
              <a:gd name="T40" fmla="*/ 0 w 31"/>
              <a:gd name="T41" fmla="*/ 2147483647 h 56"/>
              <a:gd name="T42" fmla="*/ 0 w 31"/>
              <a:gd name="T43" fmla="*/ 2147483647 h 56"/>
              <a:gd name="T44" fmla="*/ 2147483647 w 31"/>
              <a:gd name="T45" fmla="*/ 2147483647 h 56"/>
              <a:gd name="T46" fmla="*/ 2147483647 w 31"/>
              <a:gd name="T47" fmla="*/ 2147483647 h 56"/>
              <a:gd name="T48" fmla="*/ 2147483647 w 31"/>
              <a:gd name="T49" fmla="*/ 2147483647 h 56"/>
              <a:gd name="T50" fmla="*/ 2147483647 w 31"/>
              <a:gd name="T51" fmla="*/ 2147483647 h 56"/>
              <a:gd name="T52" fmla="*/ 2147483647 w 31"/>
              <a:gd name="T53" fmla="*/ 2147483647 h 56"/>
              <a:gd name="T54" fmla="*/ 2147483647 w 31"/>
              <a:gd name="T55" fmla="*/ 0 h 56"/>
              <a:gd name="T56" fmla="*/ 2147483647 w 31"/>
              <a:gd name="T57" fmla="*/ 0 h 5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1"/>
              <a:gd name="T88" fmla="*/ 0 h 56"/>
              <a:gd name="T89" fmla="*/ 31 w 31"/>
              <a:gd name="T90" fmla="*/ 56 h 5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1" h="56">
                <a:moveTo>
                  <a:pt x="21" y="16"/>
                </a:moveTo>
                <a:lnTo>
                  <a:pt x="19" y="19"/>
                </a:lnTo>
                <a:lnTo>
                  <a:pt x="21" y="16"/>
                </a:lnTo>
                <a:close/>
                <a:moveTo>
                  <a:pt x="31" y="0"/>
                </a:moveTo>
                <a:lnTo>
                  <a:pt x="21" y="10"/>
                </a:lnTo>
                <a:lnTo>
                  <a:pt x="23" y="14"/>
                </a:lnTo>
                <a:lnTo>
                  <a:pt x="25" y="12"/>
                </a:lnTo>
                <a:lnTo>
                  <a:pt x="23" y="27"/>
                </a:lnTo>
                <a:lnTo>
                  <a:pt x="23" y="29"/>
                </a:lnTo>
                <a:lnTo>
                  <a:pt x="23" y="35"/>
                </a:lnTo>
                <a:lnTo>
                  <a:pt x="21" y="29"/>
                </a:lnTo>
                <a:lnTo>
                  <a:pt x="10" y="14"/>
                </a:lnTo>
                <a:lnTo>
                  <a:pt x="15" y="16"/>
                </a:lnTo>
                <a:lnTo>
                  <a:pt x="12" y="12"/>
                </a:lnTo>
                <a:lnTo>
                  <a:pt x="0" y="8"/>
                </a:lnTo>
                <a:lnTo>
                  <a:pt x="17" y="31"/>
                </a:lnTo>
                <a:lnTo>
                  <a:pt x="27" y="56"/>
                </a:lnTo>
                <a:lnTo>
                  <a:pt x="27" y="29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2" name="Freeform 140"/>
          <p:cNvSpPr>
            <a:spLocks/>
          </p:cNvSpPr>
          <p:nvPr/>
        </p:nvSpPr>
        <p:spPr bwMode="auto">
          <a:xfrm>
            <a:off x="7612063" y="4341813"/>
            <a:ext cx="3175" cy="4762"/>
          </a:xfrm>
          <a:custGeom>
            <a:avLst/>
            <a:gdLst>
              <a:gd name="T0" fmla="*/ 2147483647 w 2"/>
              <a:gd name="T1" fmla="*/ 0 h 3"/>
              <a:gd name="T2" fmla="*/ 0 w 2"/>
              <a:gd name="T3" fmla="*/ 2147483647 h 3"/>
              <a:gd name="T4" fmla="*/ 0 w 2"/>
              <a:gd name="T5" fmla="*/ 2147483647 h 3"/>
              <a:gd name="T6" fmla="*/ 2147483647 w 2"/>
              <a:gd name="T7" fmla="*/ 0 h 3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3"/>
              <a:gd name="T14" fmla="*/ 2 w 2"/>
              <a:gd name="T15" fmla="*/ 3 h 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3" name="Freeform 141"/>
          <p:cNvSpPr>
            <a:spLocks/>
          </p:cNvSpPr>
          <p:nvPr/>
        </p:nvSpPr>
        <p:spPr bwMode="auto">
          <a:xfrm>
            <a:off x="7581900" y="4316413"/>
            <a:ext cx="49213" cy="88900"/>
          </a:xfrm>
          <a:custGeom>
            <a:avLst/>
            <a:gdLst>
              <a:gd name="T0" fmla="*/ 2147483647 w 31"/>
              <a:gd name="T1" fmla="*/ 0 h 56"/>
              <a:gd name="T2" fmla="*/ 2147483647 w 31"/>
              <a:gd name="T3" fmla="*/ 2147483647 h 56"/>
              <a:gd name="T4" fmla="*/ 2147483647 w 31"/>
              <a:gd name="T5" fmla="*/ 2147483647 h 56"/>
              <a:gd name="T6" fmla="*/ 2147483647 w 31"/>
              <a:gd name="T7" fmla="*/ 2147483647 h 56"/>
              <a:gd name="T8" fmla="*/ 2147483647 w 31"/>
              <a:gd name="T9" fmla="*/ 2147483647 h 56"/>
              <a:gd name="T10" fmla="*/ 2147483647 w 31"/>
              <a:gd name="T11" fmla="*/ 2147483647 h 56"/>
              <a:gd name="T12" fmla="*/ 2147483647 w 31"/>
              <a:gd name="T13" fmla="*/ 2147483647 h 56"/>
              <a:gd name="T14" fmla="*/ 2147483647 w 31"/>
              <a:gd name="T15" fmla="*/ 2147483647 h 56"/>
              <a:gd name="T16" fmla="*/ 2147483647 w 31"/>
              <a:gd name="T17" fmla="*/ 2147483647 h 56"/>
              <a:gd name="T18" fmla="*/ 2147483647 w 31"/>
              <a:gd name="T19" fmla="*/ 2147483647 h 56"/>
              <a:gd name="T20" fmla="*/ 2147483647 w 31"/>
              <a:gd name="T21" fmla="*/ 2147483647 h 56"/>
              <a:gd name="T22" fmla="*/ 2147483647 w 31"/>
              <a:gd name="T23" fmla="*/ 2147483647 h 56"/>
              <a:gd name="T24" fmla="*/ 2147483647 w 31"/>
              <a:gd name="T25" fmla="*/ 2147483647 h 56"/>
              <a:gd name="T26" fmla="*/ 2147483647 w 31"/>
              <a:gd name="T27" fmla="*/ 2147483647 h 56"/>
              <a:gd name="T28" fmla="*/ 2147483647 w 31"/>
              <a:gd name="T29" fmla="*/ 2147483647 h 56"/>
              <a:gd name="T30" fmla="*/ 2147483647 w 31"/>
              <a:gd name="T31" fmla="*/ 2147483647 h 56"/>
              <a:gd name="T32" fmla="*/ 0 w 31"/>
              <a:gd name="T33" fmla="*/ 2147483647 h 56"/>
              <a:gd name="T34" fmla="*/ 0 w 31"/>
              <a:gd name="T35" fmla="*/ 2147483647 h 56"/>
              <a:gd name="T36" fmla="*/ 2147483647 w 31"/>
              <a:gd name="T37" fmla="*/ 2147483647 h 56"/>
              <a:gd name="T38" fmla="*/ 2147483647 w 31"/>
              <a:gd name="T39" fmla="*/ 2147483647 h 56"/>
              <a:gd name="T40" fmla="*/ 2147483647 w 31"/>
              <a:gd name="T41" fmla="*/ 2147483647 h 56"/>
              <a:gd name="T42" fmla="*/ 2147483647 w 31"/>
              <a:gd name="T43" fmla="*/ 2147483647 h 56"/>
              <a:gd name="T44" fmla="*/ 2147483647 w 31"/>
              <a:gd name="T45" fmla="*/ 2147483647 h 56"/>
              <a:gd name="T46" fmla="*/ 2147483647 w 31"/>
              <a:gd name="T47" fmla="*/ 0 h 56"/>
              <a:gd name="T48" fmla="*/ 2147483647 w 31"/>
              <a:gd name="T49" fmla="*/ 0 h 5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1"/>
              <a:gd name="T76" fmla="*/ 0 h 56"/>
              <a:gd name="T77" fmla="*/ 31 w 31"/>
              <a:gd name="T78" fmla="*/ 56 h 5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1" h="56">
                <a:moveTo>
                  <a:pt x="31" y="0"/>
                </a:moveTo>
                <a:lnTo>
                  <a:pt x="21" y="10"/>
                </a:lnTo>
                <a:lnTo>
                  <a:pt x="23" y="14"/>
                </a:lnTo>
                <a:lnTo>
                  <a:pt x="25" y="12"/>
                </a:lnTo>
                <a:lnTo>
                  <a:pt x="23" y="27"/>
                </a:lnTo>
                <a:lnTo>
                  <a:pt x="23" y="29"/>
                </a:lnTo>
                <a:lnTo>
                  <a:pt x="23" y="35"/>
                </a:lnTo>
                <a:lnTo>
                  <a:pt x="21" y="29"/>
                </a:lnTo>
                <a:lnTo>
                  <a:pt x="10" y="14"/>
                </a:lnTo>
                <a:lnTo>
                  <a:pt x="15" y="16"/>
                </a:lnTo>
                <a:lnTo>
                  <a:pt x="12" y="12"/>
                </a:lnTo>
                <a:lnTo>
                  <a:pt x="0" y="8"/>
                </a:lnTo>
                <a:lnTo>
                  <a:pt x="17" y="31"/>
                </a:lnTo>
                <a:lnTo>
                  <a:pt x="27" y="56"/>
                </a:lnTo>
                <a:lnTo>
                  <a:pt x="27" y="29"/>
                </a:lnTo>
                <a:lnTo>
                  <a:pt x="31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4" name="Freeform 144"/>
          <p:cNvSpPr>
            <a:spLocks/>
          </p:cNvSpPr>
          <p:nvPr/>
        </p:nvSpPr>
        <p:spPr bwMode="auto">
          <a:xfrm>
            <a:off x="6457950" y="3086100"/>
            <a:ext cx="1157288" cy="1243013"/>
          </a:xfrm>
          <a:custGeom>
            <a:avLst/>
            <a:gdLst>
              <a:gd name="T0" fmla="*/ 2147483647 w 729"/>
              <a:gd name="T1" fmla="*/ 0 h 783"/>
              <a:gd name="T2" fmla="*/ 0 w 729"/>
              <a:gd name="T3" fmla="*/ 2147483647 h 783"/>
              <a:gd name="T4" fmla="*/ 2147483647 w 729"/>
              <a:gd name="T5" fmla="*/ 2147483647 h 783"/>
              <a:gd name="T6" fmla="*/ 2147483647 w 729"/>
              <a:gd name="T7" fmla="*/ 2147483647 h 783"/>
              <a:gd name="T8" fmla="*/ 2147483647 w 729"/>
              <a:gd name="T9" fmla="*/ 2147483647 h 783"/>
              <a:gd name="T10" fmla="*/ 2147483647 w 729"/>
              <a:gd name="T11" fmla="*/ 2147483647 h 783"/>
              <a:gd name="T12" fmla="*/ 2147483647 w 729"/>
              <a:gd name="T13" fmla="*/ 2147483647 h 783"/>
              <a:gd name="T14" fmla="*/ 2147483647 w 729"/>
              <a:gd name="T15" fmla="*/ 2147483647 h 783"/>
              <a:gd name="T16" fmla="*/ 2147483647 w 729"/>
              <a:gd name="T17" fmla="*/ 2147483647 h 783"/>
              <a:gd name="T18" fmla="*/ 2147483647 w 729"/>
              <a:gd name="T19" fmla="*/ 2147483647 h 783"/>
              <a:gd name="T20" fmla="*/ 2147483647 w 729"/>
              <a:gd name="T21" fmla="*/ 2147483647 h 783"/>
              <a:gd name="T22" fmla="*/ 2147483647 w 729"/>
              <a:gd name="T23" fmla="*/ 2147483647 h 783"/>
              <a:gd name="T24" fmla="*/ 2147483647 w 729"/>
              <a:gd name="T25" fmla="*/ 2147483647 h 783"/>
              <a:gd name="T26" fmla="*/ 2147483647 w 729"/>
              <a:gd name="T27" fmla="*/ 2147483647 h 783"/>
              <a:gd name="T28" fmla="*/ 2147483647 w 729"/>
              <a:gd name="T29" fmla="*/ 2147483647 h 783"/>
              <a:gd name="T30" fmla="*/ 2147483647 w 729"/>
              <a:gd name="T31" fmla="*/ 2147483647 h 783"/>
              <a:gd name="T32" fmla="*/ 2147483647 w 729"/>
              <a:gd name="T33" fmla="*/ 2147483647 h 783"/>
              <a:gd name="T34" fmla="*/ 2147483647 w 729"/>
              <a:gd name="T35" fmla="*/ 2147483647 h 783"/>
              <a:gd name="T36" fmla="*/ 2147483647 w 729"/>
              <a:gd name="T37" fmla="*/ 2147483647 h 783"/>
              <a:gd name="T38" fmla="*/ 2147483647 w 729"/>
              <a:gd name="T39" fmla="*/ 2147483647 h 783"/>
              <a:gd name="T40" fmla="*/ 2147483647 w 729"/>
              <a:gd name="T41" fmla="*/ 2147483647 h 783"/>
              <a:gd name="T42" fmla="*/ 2147483647 w 729"/>
              <a:gd name="T43" fmla="*/ 2147483647 h 783"/>
              <a:gd name="T44" fmla="*/ 2147483647 w 729"/>
              <a:gd name="T45" fmla="*/ 2147483647 h 783"/>
              <a:gd name="T46" fmla="*/ 2147483647 w 729"/>
              <a:gd name="T47" fmla="*/ 2147483647 h 783"/>
              <a:gd name="T48" fmla="*/ 2147483647 w 729"/>
              <a:gd name="T49" fmla="*/ 2147483647 h 783"/>
              <a:gd name="T50" fmla="*/ 2147483647 w 729"/>
              <a:gd name="T51" fmla="*/ 2147483647 h 783"/>
              <a:gd name="T52" fmla="*/ 2147483647 w 729"/>
              <a:gd name="T53" fmla="*/ 2147483647 h 783"/>
              <a:gd name="T54" fmla="*/ 2147483647 w 729"/>
              <a:gd name="T55" fmla="*/ 2147483647 h 783"/>
              <a:gd name="T56" fmla="*/ 2147483647 w 729"/>
              <a:gd name="T57" fmla="*/ 2147483647 h 783"/>
              <a:gd name="T58" fmla="*/ 2147483647 w 729"/>
              <a:gd name="T59" fmla="*/ 2147483647 h 783"/>
              <a:gd name="T60" fmla="*/ 2147483647 w 729"/>
              <a:gd name="T61" fmla="*/ 2147483647 h 783"/>
              <a:gd name="T62" fmla="*/ 2147483647 w 729"/>
              <a:gd name="T63" fmla="*/ 0 h 78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29"/>
              <a:gd name="T97" fmla="*/ 0 h 783"/>
              <a:gd name="T98" fmla="*/ 729 w 729"/>
              <a:gd name="T99" fmla="*/ 783 h 78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29" h="783">
                <a:moveTo>
                  <a:pt x="40" y="0"/>
                </a:moveTo>
                <a:lnTo>
                  <a:pt x="40" y="0"/>
                </a:lnTo>
                <a:lnTo>
                  <a:pt x="21" y="0"/>
                </a:lnTo>
                <a:lnTo>
                  <a:pt x="0" y="2"/>
                </a:lnTo>
                <a:lnTo>
                  <a:pt x="0" y="8"/>
                </a:lnTo>
                <a:lnTo>
                  <a:pt x="2" y="12"/>
                </a:lnTo>
                <a:lnTo>
                  <a:pt x="21" y="10"/>
                </a:lnTo>
                <a:lnTo>
                  <a:pt x="40" y="8"/>
                </a:lnTo>
                <a:lnTo>
                  <a:pt x="67" y="10"/>
                </a:lnTo>
                <a:lnTo>
                  <a:pt x="95" y="15"/>
                </a:lnTo>
                <a:lnTo>
                  <a:pt x="124" y="21"/>
                </a:lnTo>
                <a:lnTo>
                  <a:pt x="151" y="29"/>
                </a:lnTo>
                <a:lnTo>
                  <a:pt x="179" y="42"/>
                </a:lnTo>
                <a:lnTo>
                  <a:pt x="206" y="54"/>
                </a:lnTo>
                <a:lnTo>
                  <a:pt x="233" y="71"/>
                </a:lnTo>
                <a:lnTo>
                  <a:pt x="261" y="88"/>
                </a:lnTo>
                <a:lnTo>
                  <a:pt x="303" y="117"/>
                </a:lnTo>
                <a:lnTo>
                  <a:pt x="342" y="151"/>
                </a:lnTo>
                <a:lnTo>
                  <a:pt x="380" y="189"/>
                </a:lnTo>
                <a:lnTo>
                  <a:pt x="418" y="229"/>
                </a:lnTo>
                <a:lnTo>
                  <a:pt x="454" y="271"/>
                </a:lnTo>
                <a:lnTo>
                  <a:pt x="489" y="317"/>
                </a:lnTo>
                <a:lnTo>
                  <a:pt x="523" y="363"/>
                </a:lnTo>
                <a:lnTo>
                  <a:pt x="555" y="411"/>
                </a:lnTo>
                <a:lnTo>
                  <a:pt x="584" y="458"/>
                </a:lnTo>
                <a:lnTo>
                  <a:pt x="609" y="506"/>
                </a:lnTo>
                <a:lnTo>
                  <a:pt x="634" y="554"/>
                </a:lnTo>
                <a:lnTo>
                  <a:pt x="657" y="600"/>
                </a:lnTo>
                <a:lnTo>
                  <a:pt x="676" y="649"/>
                </a:lnTo>
                <a:lnTo>
                  <a:pt x="693" y="693"/>
                </a:lnTo>
                <a:lnTo>
                  <a:pt x="708" y="739"/>
                </a:lnTo>
                <a:lnTo>
                  <a:pt x="720" y="781"/>
                </a:lnTo>
                <a:lnTo>
                  <a:pt x="725" y="783"/>
                </a:lnTo>
                <a:lnTo>
                  <a:pt x="729" y="779"/>
                </a:lnTo>
                <a:lnTo>
                  <a:pt x="712" y="720"/>
                </a:lnTo>
                <a:lnTo>
                  <a:pt x="691" y="659"/>
                </a:lnTo>
                <a:lnTo>
                  <a:pt x="664" y="596"/>
                </a:lnTo>
                <a:lnTo>
                  <a:pt x="634" y="531"/>
                </a:lnTo>
                <a:lnTo>
                  <a:pt x="599" y="466"/>
                </a:lnTo>
                <a:lnTo>
                  <a:pt x="561" y="403"/>
                </a:lnTo>
                <a:lnTo>
                  <a:pt x="519" y="340"/>
                </a:lnTo>
                <a:lnTo>
                  <a:pt x="473" y="281"/>
                </a:lnTo>
                <a:lnTo>
                  <a:pt x="424" y="222"/>
                </a:lnTo>
                <a:lnTo>
                  <a:pt x="399" y="195"/>
                </a:lnTo>
                <a:lnTo>
                  <a:pt x="374" y="170"/>
                </a:lnTo>
                <a:lnTo>
                  <a:pt x="347" y="145"/>
                </a:lnTo>
                <a:lnTo>
                  <a:pt x="321" y="122"/>
                </a:lnTo>
                <a:lnTo>
                  <a:pt x="294" y="101"/>
                </a:lnTo>
                <a:lnTo>
                  <a:pt x="267" y="82"/>
                </a:lnTo>
                <a:lnTo>
                  <a:pt x="240" y="63"/>
                </a:lnTo>
                <a:lnTo>
                  <a:pt x="210" y="46"/>
                </a:lnTo>
                <a:lnTo>
                  <a:pt x="183" y="33"/>
                </a:lnTo>
                <a:lnTo>
                  <a:pt x="153" y="21"/>
                </a:lnTo>
                <a:lnTo>
                  <a:pt x="126" y="12"/>
                </a:lnTo>
                <a:lnTo>
                  <a:pt x="97" y="6"/>
                </a:lnTo>
                <a:lnTo>
                  <a:pt x="69" y="2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5" name="Freeform 145"/>
          <p:cNvSpPr>
            <a:spLocks/>
          </p:cNvSpPr>
          <p:nvPr/>
        </p:nvSpPr>
        <p:spPr bwMode="auto">
          <a:xfrm>
            <a:off x="6457950" y="3086100"/>
            <a:ext cx="1157288" cy="1243013"/>
          </a:xfrm>
          <a:custGeom>
            <a:avLst/>
            <a:gdLst>
              <a:gd name="T0" fmla="*/ 2147483647 w 729"/>
              <a:gd name="T1" fmla="*/ 0 h 783"/>
              <a:gd name="T2" fmla="*/ 0 w 729"/>
              <a:gd name="T3" fmla="*/ 2147483647 h 783"/>
              <a:gd name="T4" fmla="*/ 2147483647 w 729"/>
              <a:gd name="T5" fmla="*/ 2147483647 h 783"/>
              <a:gd name="T6" fmla="*/ 2147483647 w 729"/>
              <a:gd name="T7" fmla="*/ 2147483647 h 783"/>
              <a:gd name="T8" fmla="*/ 2147483647 w 729"/>
              <a:gd name="T9" fmla="*/ 2147483647 h 783"/>
              <a:gd name="T10" fmla="*/ 2147483647 w 729"/>
              <a:gd name="T11" fmla="*/ 2147483647 h 783"/>
              <a:gd name="T12" fmla="*/ 2147483647 w 729"/>
              <a:gd name="T13" fmla="*/ 2147483647 h 783"/>
              <a:gd name="T14" fmla="*/ 2147483647 w 729"/>
              <a:gd name="T15" fmla="*/ 2147483647 h 783"/>
              <a:gd name="T16" fmla="*/ 2147483647 w 729"/>
              <a:gd name="T17" fmla="*/ 2147483647 h 783"/>
              <a:gd name="T18" fmla="*/ 2147483647 w 729"/>
              <a:gd name="T19" fmla="*/ 2147483647 h 783"/>
              <a:gd name="T20" fmla="*/ 2147483647 w 729"/>
              <a:gd name="T21" fmla="*/ 2147483647 h 783"/>
              <a:gd name="T22" fmla="*/ 2147483647 w 729"/>
              <a:gd name="T23" fmla="*/ 2147483647 h 783"/>
              <a:gd name="T24" fmla="*/ 2147483647 w 729"/>
              <a:gd name="T25" fmla="*/ 2147483647 h 783"/>
              <a:gd name="T26" fmla="*/ 2147483647 w 729"/>
              <a:gd name="T27" fmla="*/ 2147483647 h 783"/>
              <a:gd name="T28" fmla="*/ 2147483647 w 729"/>
              <a:gd name="T29" fmla="*/ 2147483647 h 783"/>
              <a:gd name="T30" fmla="*/ 2147483647 w 729"/>
              <a:gd name="T31" fmla="*/ 2147483647 h 783"/>
              <a:gd name="T32" fmla="*/ 2147483647 w 729"/>
              <a:gd name="T33" fmla="*/ 2147483647 h 783"/>
              <a:gd name="T34" fmla="*/ 2147483647 w 729"/>
              <a:gd name="T35" fmla="*/ 2147483647 h 783"/>
              <a:gd name="T36" fmla="*/ 2147483647 w 729"/>
              <a:gd name="T37" fmla="*/ 2147483647 h 783"/>
              <a:gd name="T38" fmla="*/ 2147483647 w 729"/>
              <a:gd name="T39" fmla="*/ 2147483647 h 783"/>
              <a:gd name="T40" fmla="*/ 2147483647 w 729"/>
              <a:gd name="T41" fmla="*/ 2147483647 h 783"/>
              <a:gd name="T42" fmla="*/ 2147483647 w 729"/>
              <a:gd name="T43" fmla="*/ 2147483647 h 783"/>
              <a:gd name="T44" fmla="*/ 2147483647 w 729"/>
              <a:gd name="T45" fmla="*/ 2147483647 h 783"/>
              <a:gd name="T46" fmla="*/ 2147483647 w 729"/>
              <a:gd name="T47" fmla="*/ 2147483647 h 783"/>
              <a:gd name="T48" fmla="*/ 2147483647 w 729"/>
              <a:gd name="T49" fmla="*/ 2147483647 h 783"/>
              <a:gd name="T50" fmla="*/ 2147483647 w 729"/>
              <a:gd name="T51" fmla="*/ 2147483647 h 783"/>
              <a:gd name="T52" fmla="*/ 2147483647 w 729"/>
              <a:gd name="T53" fmla="*/ 2147483647 h 783"/>
              <a:gd name="T54" fmla="*/ 2147483647 w 729"/>
              <a:gd name="T55" fmla="*/ 2147483647 h 783"/>
              <a:gd name="T56" fmla="*/ 2147483647 w 729"/>
              <a:gd name="T57" fmla="*/ 2147483647 h 783"/>
              <a:gd name="T58" fmla="*/ 2147483647 w 729"/>
              <a:gd name="T59" fmla="*/ 2147483647 h 783"/>
              <a:gd name="T60" fmla="*/ 2147483647 w 729"/>
              <a:gd name="T61" fmla="*/ 2147483647 h 783"/>
              <a:gd name="T62" fmla="*/ 2147483647 w 729"/>
              <a:gd name="T63" fmla="*/ 0 h 78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29"/>
              <a:gd name="T97" fmla="*/ 0 h 783"/>
              <a:gd name="T98" fmla="*/ 729 w 729"/>
              <a:gd name="T99" fmla="*/ 783 h 78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29" h="783">
                <a:moveTo>
                  <a:pt x="40" y="0"/>
                </a:moveTo>
                <a:lnTo>
                  <a:pt x="40" y="0"/>
                </a:lnTo>
                <a:lnTo>
                  <a:pt x="21" y="0"/>
                </a:lnTo>
                <a:lnTo>
                  <a:pt x="0" y="2"/>
                </a:lnTo>
                <a:lnTo>
                  <a:pt x="0" y="8"/>
                </a:lnTo>
                <a:lnTo>
                  <a:pt x="2" y="12"/>
                </a:lnTo>
                <a:lnTo>
                  <a:pt x="21" y="10"/>
                </a:lnTo>
                <a:lnTo>
                  <a:pt x="40" y="8"/>
                </a:lnTo>
                <a:lnTo>
                  <a:pt x="67" y="10"/>
                </a:lnTo>
                <a:lnTo>
                  <a:pt x="95" y="15"/>
                </a:lnTo>
                <a:lnTo>
                  <a:pt x="124" y="21"/>
                </a:lnTo>
                <a:lnTo>
                  <a:pt x="151" y="29"/>
                </a:lnTo>
                <a:lnTo>
                  <a:pt x="179" y="42"/>
                </a:lnTo>
                <a:lnTo>
                  <a:pt x="206" y="54"/>
                </a:lnTo>
                <a:lnTo>
                  <a:pt x="233" y="71"/>
                </a:lnTo>
                <a:lnTo>
                  <a:pt x="261" y="88"/>
                </a:lnTo>
                <a:lnTo>
                  <a:pt x="303" y="117"/>
                </a:lnTo>
                <a:lnTo>
                  <a:pt x="342" y="151"/>
                </a:lnTo>
                <a:lnTo>
                  <a:pt x="380" y="189"/>
                </a:lnTo>
                <a:lnTo>
                  <a:pt x="418" y="229"/>
                </a:lnTo>
                <a:lnTo>
                  <a:pt x="454" y="271"/>
                </a:lnTo>
                <a:lnTo>
                  <a:pt x="489" y="317"/>
                </a:lnTo>
                <a:lnTo>
                  <a:pt x="523" y="363"/>
                </a:lnTo>
                <a:lnTo>
                  <a:pt x="555" y="411"/>
                </a:lnTo>
                <a:lnTo>
                  <a:pt x="584" y="458"/>
                </a:lnTo>
                <a:lnTo>
                  <a:pt x="609" y="506"/>
                </a:lnTo>
                <a:lnTo>
                  <a:pt x="634" y="554"/>
                </a:lnTo>
                <a:lnTo>
                  <a:pt x="657" y="600"/>
                </a:lnTo>
                <a:lnTo>
                  <a:pt x="676" y="649"/>
                </a:lnTo>
                <a:lnTo>
                  <a:pt x="693" y="693"/>
                </a:lnTo>
                <a:lnTo>
                  <a:pt x="708" y="739"/>
                </a:lnTo>
                <a:lnTo>
                  <a:pt x="720" y="781"/>
                </a:lnTo>
                <a:lnTo>
                  <a:pt x="725" y="783"/>
                </a:lnTo>
                <a:lnTo>
                  <a:pt x="729" y="779"/>
                </a:lnTo>
                <a:lnTo>
                  <a:pt x="712" y="720"/>
                </a:lnTo>
                <a:lnTo>
                  <a:pt x="691" y="659"/>
                </a:lnTo>
                <a:lnTo>
                  <a:pt x="664" y="596"/>
                </a:lnTo>
                <a:lnTo>
                  <a:pt x="634" y="531"/>
                </a:lnTo>
                <a:lnTo>
                  <a:pt x="599" y="466"/>
                </a:lnTo>
                <a:lnTo>
                  <a:pt x="561" y="403"/>
                </a:lnTo>
                <a:lnTo>
                  <a:pt x="519" y="340"/>
                </a:lnTo>
                <a:lnTo>
                  <a:pt x="473" y="281"/>
                </a:lnTo>
                <a:lnTo>
                  <a:pt x="424" y="222"/>
                </a:lnTo>
                <a:lnTo>
                  <a:pt x="399" y="195"/>
                </a:lnTo>
                <a:lnTo>
                  <a:pt x="374" y="170"/>
                </a:lnTo>
                <a:lnTo>
                  <a:pt x="347" y="145"/>
                </a:lnTo>
                <a:lnTo>
                  <a:pt x="321" y="122"/>
                </a:lnTo>
                <a:lnTo>
                  <a:pt x="294" y="101"/>
                </a:lnTo>
                <a:lnTo>
                  <a:pt x="267" y="82"/>
                </a:lnTo>
                <a:lnTo>
                  <a:pt x="240" y="63"/>
                </a:lnTo>
                <a:lnTo>
                  <a:pt x="210" y="46"/>
                </a:lnTo>
                <a:lnTo>
                  <a:pt x="183" y="33"/>
                </a:lnTo>
                <a:lnTo>
                  <a:pt x="153" y="21"/>
                </a:lnTo>
                <a:lnTo>
                  <a:pt x="126" y="12"/>
                </a:lnTo>
                <a:lnTo>
                  <a:pt x="97" y="6"/>
                </a:lnTo>
                <a:lnTo>
                  <a:pt x="69" y="2"/>
                </a:lnTo>
                <a:lnTo>
                  <a:pt x="4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6" name="Freeform 146"/>
          <p:cNvSpPr>
            <a:spLocks noEditPoints="1"/>
          </p:cNvSpPr>
          <p:nvPr/>
        </p:nvSpPr>
        <p:spPr bwMode="auto">
          <a:xfrm>
            <a:off x="7600950" y="4322763"/>
            <a:ext cx="14288" cy="12700"/>
          </a:xfrm>
          <a:custGeom>
            <a:avLst/>
            <a:gdLst>
              <a:gd name="T0" fmla="*/ 2147483647 w 9"/>
              <a:gd name="T1" fmla="*/ 2147483647 h 8"/>
              <a:gd name="T2" fmla="*/ 2147483647 w 9"/>
              <a:gd name="T3" fmla="*/ 2147483647 h 8"/>
              <a:gd name="T4" fmla="*/ 2147483647 w 9"/>
              <a:gd name="T5" fmla="*/ 0 h 8"/>
              <a:gd name="T6" fmla="*/ 2147483647 w 9"/>
              <a:gd name="T7" fmla="*/ 2147483647 h 8"/>
              <a:gd name="T8" fmla="*/ 0 w 9"/>
              <a:gd name="T9" fmla="*/ 2147483647 h 8"/>
              <a:gd name="T10" fmla="*/ 0 w 9"/>
              <a:gd name="T11" fmla="*/ 2147483647 h 8"/>
              <a:gd name="T12" fmla="*/ 0 w 9"/>
              <a:gd name="T13" fmla="*/ 2147483647 h 8"/>
              <a:gd name="T14" fmla="*/ 2147483647 w 9"/>
              <a:gd name="T15" fmla="*/ 2147483647 h 8"/>
              <a:gd name="T16" fmla="*/ 2147483647 w 9"/>
              <a:gd name="T17" fmla="*/ 2147483647 h 8"/>
              <a:gd name="T18" fmla="*/ 2147483647 w 9"/>
              <a:gd name="T19" fmla="*/ 2147483647 h 8"/>
              <a:gd name="T20" fmla="*/ 2147483647 w 9"/>
              <a:gd name="T21" fmla="*/ 2147483647 h 8"/>
              <a:gd name="T22" fmla="*/ 2147483647 w 9"/>
              <a:gd name="T23" fmla="*/ 2147483647 h 8"/>
              <a:gd name="T24" fmla="*/ 2147483647 w 9"/>
              <a:gd name="T25" fmla="*/ 0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"/>
              <a:gd name="T40" fmla="*/ 0 h 8"/>
              <a:gd name="T41" fmla="*/ 9 w 9"/>
              <a:gd name="T42" fmla="*/ 8 h 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" h="8">
                <a:moveTo>
                  <a:pt x="7" y="4"/>
                </a:moveTo>
                <a:lnTo>
                  <a:pt x="7" y="4"/>
                </a:lnTo>
                <a:close/>
                <a:moveTo>
                  <a:pt x="9" y="0"/>
                </a:moveTo>
                <a:lnTo>
                  <a:pt x="5" y="4"/>
                </a:lnTo>
                <a:lnTo>
                  <a:pt x="0" y="2"/>
                </a:lnTo>
                <a:lnTo>
                  <a:pt x="0" y="8"/>
                </a:lnTo>
                <a:lnTo>
                  <a:pt x="7" y="8"/>
                </a:lnTo>
                <a:lnTo>
                  <a:pt x="7" y="4"/>
                </a:lnTo>
                <a:lnTo>
                  <a:pt x="7" y="8"/>
                </a:lnTo>
                <a:lnTo>
                  <a:pt x="9" y="6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7" name="Line 147"/>
          <p:cNvSpPr>
            <a:spLocks noChangeShapeType="1"/>
          </p:cNvSpPr>
          <p:nvPr/>
        </p:nvSpPr>
        <p:spPr bwMode="auto">
          <a:xfrm>
            <a:off x="7612063" y="4329113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8" name="Freeform 148"/>
          <p:cNvSpPr>
            <a:spLocks/>
          </p:cNvSpPr>
          <p:nvPr/>
        </p:nvSpPr>
        <p:spPr bwMode="auto">
          <a:xfrm>
            <a:off x="7600950" y="4322763"/>
            <a:ext cx="14288" cy="12700"/>
          </a:xfrm>
          <a:custGeom>
            <a:avLst/>
            <a:gdLst>
              <a:gd name="T0" fmla="*/ 2147483647 w 9"/>
              <a:gd name="T1" fmla="*/ 0 h 8"/>
              <a:gd name="T2" fmla="*/ 2147483647 w 9"/>
              <a:gd name="T3" fmla="*/ 2147483647 h 8"/>
              <a:gd name="T4" fmla="*/ 0 w 9"/>
              <a:gd name="T5" fmla="*/ 2147483647 h 8"/>
              <a:gd name="T6" fmla="*/ 0 w 9"/>
              <a:gd name="T7" fmla="*/ 2147483647 h 8"/>
              <a:gd name="T8" fmla="*/ 0 w 9"/>
              <a:gd name="T9" fmla="*/ 2147483647 h 8"/>
              <a:gd name="T10" fmla="*/ 2147483647 w 9"/>
              <a:gd name="T11" fmla="*/ 2147483647 h 8"/>
              <a:gd name="T12" fmla="*/ 2147483647 w 9"/>
              <a:gd name="T13" fmla="*/ 2147483647 h 8"/>
              <a:gd name="T14" fmla="*/ 2147483647 w 9"/>
              <a:gd name="T15" fmla="*/ 2147483647 h 8"/>
              <a:gd name="T16" fmla="*/ 2147483647 w 9"/>
              <a:gd name="T17" fmla="*/ 2147483647 h 8"/>
              <a:gd name="T18" fmla="*/ 2147483647 w 9"/>
              <a:gd name="T19" fmla="*/ 2147483647 h 8"/>
              <a:gd name="T20" fmla="*/ 2147483647 w 9"/>
              <a:gd name="T21" fmla="*/ 0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"/>
              <a:gd name="T34" fmla="*/ 0 h 8"/>
              <a:gd name="T35" fmla="*/ 9 w 9"/>
              <a:gd name="T36" fmla="*/ 8 h 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" h="8">
                <a:moveTo>
                  <a:pt x="9" y="0"/>
                </a:moveTo>
                <a:lnTo>
                  <a:pt x="5" y="4"/>
                </a:lnTo>
                <a:lnTo>
                  <a:pt x="0" y="2"/>
                </a:lnTo>
                <a:lnTo>
                  <a:pt x="0" y="8"/>
                </a:lnTo>
                <a:lnTo>
                  <a:pt x="7" y="8"/>
                </a:lnTo>
                <a:lnTo>
                  <a:pt x="7" y="4"/>
                </a:lnTo>
                <a:lnTo>
                  <a:pt x="7" y="8"/>
                </a:lnTo>
                <a:lnTo>
                  <a:pt x="9" y="6"/>
                </a:lnTo>
                <a:lnTo>
                  <a:pt x="9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9" name="Freeform 149"/>
          <p:cNvSpPr>
            <a:spLocks noEditPoints="1"/>
          </p:cNvSpPr>
          <p:nvPr/>
        </p:nvSpPr>
        <p:spPr bwMode="auto">
          <a:xfrm>
            <a:off x="7605713" y="4338638"/>
            <a:ext cx="12700" cy="7937"/>
          </a:xfrm>
          <a:custGeom>
            <a:avLst/>
            <a:gdLst>
              <a:gd name="T0" fmla="*/ 0 w 8"/>
              <a:gd name="T1" fmla="*/ 2147483647 h 5"/>
              <a:gd name="T2" fmla="*/ 0 w 8"/>
              <a:gd name="T3" fmla="*/ 2147483647 h 5"/>
              <a:gd name="T4" fmla="*/ 0 w 8"/>
              <a:gd name="T5" fmla="*/ 2147483647 h 5"/>
              <a:gd name="T6" fmla="*/ 2147483647 w 8"/>
              <a:gd name="T7" fmla="*/ 2147483647 h 5"/>
              <a:gd name="T8" fmla="*/ 0 w 8"/>
              <a:gd name="T9" fmla="*/ 2147483647 h 5"/>
              <a:gd name="T10" fmla="*/ 2147483647 w 8"/>
              <a:gd name="T11" fmla="*/ 0 h 5"/>
              <a:gd name="T12" fmla="*/ 2147483647 w 8"/>
              <a:gd name="T13" fmla="*/ 2147483647 h 5"/>
              <a:gd name="T14" fmla="*/ 2147483647 w 8"/>
              <a:gd name="T15" fmla="*/ 2147483647 h 5"/>
              <a:gd name="T16" fmla="*/ 2147483647 w 8"/>
              <a:gd name="T17" fmla="*/ 2147483647 h 5"/>
              <a:gd name="T18" fmla="*/ 2147483647 w 8"/>
              <a:gd name="T19" fmla="*/ 2147483647 h 5"/>
              <a:gd name="T20" fmla="*/ 2147483647 w 8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"/>
              <a:gd name="T34" fmla="*/ 0 h 5"/>
              <a:gd name="T35" fmla="*/ 8 w 8"/>
              <a:gd name="T36" fmla="*/ 5 h 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" h="5">
                <a:moveTo>
                  <a:pt x="0" y="2"/>
                </a:moveTo>
                <a:lnTo>
                  <a:pt x="0" y="2"/>
                </a:lnTo>
                <a:lnTo>
                  <a:pt x="0" y="5"/>
                </a:lnTo>
                <a:lnTo>
                  <a:pt x="4" y="5"/>
                </a:lnTo>
                <a:lnTo>
                  <a:pt x="0" y="2"/>
                </a:lnTo>
                <a:close/>
                <a:moveTo>
                  <a:pt x="8" y="0"/>
                </a:moveTo>
                <a:lnTo>
                  <a:pt x="6" y="2"/>
                </a:lnTo>
                <a:lnTo>
                  <a:pt x="8" y="2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90" name="Freeform 150"/>
          <p:cNvSpPr>
            <a:spLocks/>
          </p:cNvSpPr>
          <p:nvPr/>
        </p:nvSpPr>
        <p:spPr bwMode="auto">
          <a:xfrm>
            <a:off x="7605713" y="4341813"/>
            <a:ext cx="6350" cy="4762"/>
          </a:xfrm>
          <a:custGeom>
            <a:avLst/>
            <a:gdLst>
              <a:gd name="T0" fmla="*/ 0 w 4"/>
              <a:gd name="T1" fmla="*/ 0 h 3"/>
              <a:gd name="T2" fmla="*/ 0 w 4"/>
              <a:gd name="T3" fmla="*/ 0 h 3"/>
              <a:gd name="T4" fmla="*/ 0 w 4"/>
              <a:gd name="T5" fmla="*/ 2147483647 h 3"/>
              <a:gd name="T6" fmla="*/ 2147483647 w 4"/>
              <a:gd name="T7" fmla="*/ 2147483647 h 3"/>
              <a:gd name="T8" fmla="*/ 0 w 4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"/>
              <a:gd name="T16" fmla="*/ 0 h 3"/>
              <a:gd name="T17" fmla="*/ 4 w 4"/>
              <a:gd name="T18" fmla="*/ 3 h 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"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4" y="3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91" name="Freeform 151"/>
          <p:cNvSpPr>
            <a:spLocks/>
          </p:cNvSpPr>
          <p:nvPr/>
        </p:nvSpPr>
        <p:spPr bwMode="auto">
          <a:xfrm>
            <a:off x="7615238" y="4338638"/>
            <a:ext cx="3175" cy="3175"/>
          </a:xfrm>
          <a:custGeom>
            <a:avLst/>
            <a:gdLst>
              <a:gd name="T0" fmla="*/ 2147483647 w 2"/>
              <a:gd name="T1" fmla="*/ 0 h 2"/>
              <a:gd name="T2" fmla="*/ 0 w 2"/>
              <a:gd name="T3" fmla="*/ 2147483647 h 2"/>
              <a:gd name="T4" fmla="*/ 0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"/>
              <a:gd name="T19" fmla="*/ 0 h 2"/>
              <a:gd name="T20" fmla="*/ 2 w 2"/>
              <a:gd name="T21" fmla="*/ 2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2">
                <a:moveTo>
                  <a:pt x="2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92" name="Freeform 152"/>
          <p:cNvSpPr>
            <a:spLocks/>
          </p:cNvSpPr>
          <p:nvPr/>
        </p:nvSpPr>
        <p:spPr bwMode="auto">
          <a:xfrm>
            <a:off x="7600950" y="4332288"/>
            <a:ext cx="17463" cy="14287"/>
          </a:xfrm>
          <a:custGeom>
            <a:avLst/>
            <a:gdLst>
              <a:gd name="T0" fmla="*/ 2147483647 w 11"/>
              <a:gd name="T1" fmla="*/ 0 h 9"/>
              <a:gd name="T2" fmla="*/ 2147483647 w 11"/>
              <a:gd name="T3" fmla="*/ 2147483647 h 9"/>
              <a:gd name="T4" fmla="*/ 0 w 11"/>
              <a:gd name="T5" fmla="*/ 2147483647 h 9"/>
              <a:gd name="T6" fmla="*/ 0 w 11"/>
              <a:gd name="T7" fmla="*/ 2147483647 h 9"/>
              <a:gd name="T8" fmla="*/ 2147483647 w 11"/>
              <a:gd name="T9" fmla="*/ 2147483647 h 9"/>
              <a:gd name="T10" fmla="*/ 2147483647 w 11"/>
              <a:gd name="T11" fmla="*/ 2147483647 h 9"/>
              <a:gd name="T12" fmla="*/ 2147483647 w 11"/>
              <a:gd name="T13" fmla="*/ 2147483647 h 9"/>
              <a:gd name="T14" fmla="*/ 2147483647 w 11"/>
              <a:gd name="T15" fmla="*/ 2147483647 h 9"/>
              <a:gd name="T16" fmla="*/ 2147483647 w 11"/>
              <a:gd name="T17" fmla="*/ 2147483647 h 9"/>
              <a:gd name="T18" fmla="*/ 2147483647 w 11"/>
              <a:gd name="T19" fmla="*/ 2147483647 h 9"/>
              <a:gd name="T20" fmla="*/ 2147483647 w 11"/>
              <a:gd name="T21" fmla="*/ 0 h 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"/>
              <a:gd name="T34" fmla="*/ 0 h 9"/>
              <a:gd name="T35" fmla="*/ 11 w 11"/>
              <a:gd name="T36" fmla="*/ 9 h 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" h="9">
                <a:moveTo>
                  <a:pt x="9" y="0"/>
                </a:moveTo>
                <a:lnTo>
                  <a:pt x="7" y="2"/>
                </a:lnTo>
                <a:lnTo>
                  <a:pt x="0" y="2"/>
                </a:lnTo>
                <a:lnTo>
                  <a:pt x="3" y="6"/>
                </a:lnTo>
                <a:lnTo>
                  <a:pt x="7" y="9"/>
                </a:lnTo>
                <a:lnTo>
                  <a:pt x="9" y="6"/>
                </a:lnTo>
                <a:lnTo>
                  <a:pt x="11" y="4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93" name="Freeform 153"/>
          <p:cNvSpPr>
            <a:spLocks/>
          </p:cNvSpPr>
          <p:nvPr/>
        </p:nvSpPr>
        <p:spPr bwMode="auto">
          <a:xfrm>
            <a:off x="7600950" y="4332288"/>
            <a:ext cx="17463" cy="14287"/>
          </a:xfrm>
          <a:custGeom>
            <a:avLst/>
            <a:gdLst>
              <a:gd name="T0" fmla="*/ 2147483647 w 11"/>
              <a:gd name="T1" fmla="*/ 0 h 9"/>
              <a:gd name="T2" fmla="*/ 2147483647 w 11"/>
              <a:gd name="T3" fmla="*/ 2147483647 h 9"/>
              <a:gd name="T4" fmla="*/ 0 w 11"/>
              <a:gd name="T5" fmla="*/ 2147483647 h 9"/>
              <a:gd name="T6" fmla="*/ 0 w 11"/>
              <a:gd name="T7" fmla="*/ 2147483647 h 9"/>
              <a:gd name="T8" fmla="*/ 2147483647 w 11"/>
              <a:gd name="T9" fmla="*/ 2147483647 h 9"/>
              <a:gd name="T10" fmla="*/ 2147483647 w 11"/>
              <a:gd name="T11" fmla="*/ 2147483647 h 9"/>
              <a:gd name="T12" fmla="*/ 2147483647 w 11"/>
              <a:gd name="T13" fmla="*/ 2147483647 h 9"/>
              <a:gd name="T14" fmla="*/ 2147483647 w 11"/>
              <a:gd name="T15" fmla="*/ 2147483647 h 9"/>
              <a:gd name="T16" fmla="*/ 2147483647 w 11"/>
              <a:gd name="T17" fmla="*/ 2147483647 h 9"/>
              <a:gd name="T18" fmla="*/ 2147483647 w 11"/>
              <a:gd name="T19" fmla="*/ 2147483647 h 9"/>
              <a:gd name="T20" fmla="*/ 2147483647 w 11"/>
              <a:gd name="T21" fmla="*/ 0 h 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"/>
              <a:gd name="T34" fmla="*/ 0 h 9"/>
              <a:gd name="T35" fmla="*/ 11 w 11"/>
              <a:gd name="T36" fmla="*/ 9 h 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" h="9">
                <a:moveTo>
                  <a:pt x="9" y="0"/>
                </a:moveTo>
                <a:lnTo>
                  <a:pt x="7" y="2"/>
                </a:lnTo>
                <a:lnTo>
                  <a:pt x="0" y="2"/>
                </a:lnTo>
                <a:lnTo>
                  <a:pt x="3" y="6"/>
                </a:lnTo>
                <a:lnTo>
                  <a:pt x="7" y="9"/>
                </a:lnTo>
                <a:lnTo>
                  <a:pt x="9" y="6"/>
                </a:lnTo>
                <a:lnTo>
                  <a:pt x="11" y="4"/>
                </a:lnTo>
                <a:lnTo>
                  <a:pt x="9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694" name="Picture 81" descr="W:\Graphics\Powerpoint\MH_DCM-TEXTEDIT PROJECTS\RAVEN-9E\Processed files\Ch09\ch09_textedit\png\png new\rav32223_09_10f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27463" y="3705225"/>
            <a:ext cx="4699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74"/>
          <p:cNvGrpSpPr>
            <a:grpSpLocks/>
          </p:cNvGrpSpPr>
          <p:nvPr/>
        </p:nvGrpSpPr>
        <p:grpSpPr bwMode="auto">
          <a:xfrm>
            <a:off x="3128963" y="3359150"/>
            <a:ext cx="423862" cy="642938"/>
            <a:chOff x="3748088" y="3078163"/>
            <a:chExt cx="423863" cy="642937"/>
          </a:xfrm>
        </p:grpSpPr>
        <p:sp>
          <p:nvSpPr>
            <p:cNvPr id="26760" name="Freeform 99"/>
            <p:cNvSpPr>
              <a:spLocks/>
            </p:cNvSpPr>
            <p:nvPr/>
          </p:nvSpPr>
          <p:spPr bwMode="auto">
            <a:xfrm>
              <a:off x="3748088" y="3098800"/>
              <a:ext cx="354013" cy="622300"/>
            </a:xfrm>
            <a:custGeom>
              <a:avLst/>
              <a:gdLst>
                <a:gd name="T0" fmla="*/ 2147483647 w 223"/>
                <a:gd name="T1" fmla="*/ 0 h 392"/>
                <a:gd name="T2" fmla="*/ 2147483647 w 223"/>
                <a:gd name="T3" fmla="*/ 0 h 392"/>
                <a:gd name="T4" fmla="*/ 2147483647 w 223"/>
                <a:gd name="T5" fmla="*/ 2147483647 h 392"/>
                <a:gd name="T6" fmla="*/ 2147483647 w 223"/>
                <a:gd name="T7" fmla="*/ 2147483647 h 392"/>
                <a:gd name="T8" fmla="*/ 2147483647 w 223"/>
                <a:gd name="T9" fmla="*/ 2147483647 h 392"/>
                <a:gd name="T10" fmla="*/ 2147483647 w 223"/>
                <a:gd name="T11" fmla="*/ 2147483647 h 392"/>
                <a:gd name="T12" fmla="*/ 2147483647 w 223"/>
                <a:gd name="T13" fmla="*/ 2147483647 h 392"/>
                <a:gd name="T14" fmla="*/ 2147483647 w 223"/>
                <a:gd name="T15" fmla="*/ 2147483647 h 392"/>
                <a:gd name="T16" fmla="*/ 2147483647 w 223"/>
                <a:gd name="T17" fmla="*/ 2147483647 h 392"/>
                <a:gd name="T18" fmla="*/ 2147483647 w 223"/>
                <a:gd name="T19" fmla="*/ 2147483647 h 392"/>
                <a:gd name="T20" fmla="*/ 2147483647 w 223"/>
                <a:gd name="T21" fmla="*/ 2147483647 h 392"/>
                <a:gd name="T22" fmla="*/ 2147483647 w 223"/>
                <a:gd name="T23" fmla="*/ 2147483647 h 392"/>
                <a:gd name="T24" fmla="*/ 2147483647 w 223"/>
                <a:gd name="T25" fmla="*/ 2147483647 h 392"/>
                <a:gd name="T26" fmla="*/ 2147483647 w 223"/>
                <a:gd name="T27" fmla="*/ 2147483647 h 392"/>
                <a:gd name="T28" fmla="*/ 0 w 223"/>
                <a:gd name="T29" fmla="*/ 2147483647 h 392"/>
                <a:gd name="T30" fmla="*/ 0 w 223"/>
                <a:gd name="T31" fmla="*/ 2147483647 h 392"/>
                <a:gd name="T32" fmla="*/ 2147483647 w 223"/>
                <a:gd name="T33" fmla="*/ 2147483647 h 392"/>
                <a:gd name="T34" fmla="*/ 2147483647 w 223"/>
                <a:gd name="T35" fmla="*/ 2147483647 h 392"/>
                <a:gd name="T36" fmla="*/ 2147483647 w 223"/>
                <a:gd name="T37" fmla="*/ 2147483647 h 392"/>
                <a:gd name="T38" fmla="*/ 2147483647 w 223"/>
                <a:gd name="T39" fmla="*/ 2147483647 h 392"/>
                <a:gd name="T40" fmla="*/ 2147483647 w 223"/>
                <a:gd name="T41" fmla="*/ 2147483647 h 392"/>
                <a:gd name="T42" fmla="*/ 2147483647 w 223"/>
                <a:gd name="T43" fmla="*/ 2147483647 h 392"/>
                <a:gd name="T44" fmla="*/ 2147483647 w 223"/>
                <a:gd name="T45" fmla="*/ 2147483647 h 392"/>
                <a:gd name="T46" fmla="*/ 2147483647 w 223"/>
                <a:gd name="T47" fmla="*/ 2147483647 h 392"/>
                <a:gd name="T48" fmla="*/ 2147483647 w 223"/>
                <a:gd name="T49" fmla="*/ 2147483647 h 392"/>
                <a:gd name="T50" fmla="*/ 2147483647 w 223"/>
                <a:gd name="T51" fmla="*/ 2147483647 h 392"/>
                <a:gd name="T52" fmla="*/ 2147483647 w 223"/>
                <a:gd name="T53" fmla="*/ 2147483647 h 392"/>
                <a:gd name="T54" fmla="*/ 2147483647 w 223"/>
                <a:gd name="T55" fmla="*/ 2147483647 h 392"/>
                <a:gd name="T56" fmla="*/ 2147483647 w 223"/>
                <a:gd name="T57" fmla="*/ 2147483647 h 392"/>
                <a:gd name="T58" fmla="*/ 2147483647 w 223"/>
                <a:gd name="T59" fmla="*/ 2147483647 h 392"/>
                <a:gd name="T60" fmla="*/ 2147483647 w 223"/>
                <a:gd name="T61" fmla="*/ 2147483647 h 392"/>
                <a:gd name="T62" fmla="*/ 2147483647 w 223"/>
                <a:gd name="T63" fmla="*/ 2147483647 h 392"/>
                <a:gd name="T64" fmla="*/ 2147483647 w 223"/>
                <a:gd name="T65" fmla="*/ 2147483647 h 392"/>
                <a:gd name="T66" fmla="*/ 2147483647 w 223"/>
                <a:gd name="T67" fmla="*/ 2147483647 h 392"/>
                <a:gd name="T68" fmla="*/ 2147483647 w 223"/>
                <a:gd name="T69" fmla="*/ 2147483647 h 392"/>
                <a:gd name="T70" fmla="*/ 2147483647 w 223"/>
                <a:gd name="T71" fmla="*/ 2147483647 h 392"/>
                <a:gd name="T72" fmla="*/ 2147483647 w 223"/>
                <a:gd name="T73" fmla="*/ 2147483647 h 392"/>
                <a:gd name="T74" fmla="*/ 2147483647 w 223"/>
                <a:gd name="T75" fmla="*/ 2147483647 h 392"/>
                <a:gd name="T76" fmla="*/ 2147483647 w 223"/>
                <a:gd name="T77" fmla="*/ 2147483647 h 392"/>
                <a:gd name="T78" fmla="*/ 2147483647 w 223"/>
                <a:gd name="T79" fmla="*/ 2147483647 h 392"/>
                <a:gd name="T80" fmla="*/ 2147483647 w 223"/>
                <a:gd name="T81" fmla="*/ 2147483647 h 392"/>
                <a:gd name="T82" fmla="*/ 2147483647 w 223"/>
                <a:gd name="T83" fmla="*/ 2147483647 h 392"/>
                <a:gd name="T84" fmla="*/ 2147483647 w 223"/>
                <a:gd name="T85" fmla="*/ 2147483647 h 392"/>
                <a:gd name="T86" fmla="*/ 2147483647 w 223"/>
                <a:gd name="T87" fmla="*/ 2147483647 h 392"/>
                <a:gd name="T88" fmla="*/ 2147483647 w 223"/>
                <a:gd name="T89" fmla="*/ 2147483647 h 392"/>
                <a:gd name="T90" fmla="*/ 2147483647 w 223"/>
                <a:gd name="T91" fmla="*/ 2147483647 h 392"/>
                <a:gd name="T92" fmla="*/ 2147483647 w 223"/>
                <a:gd name="T93" fmla="*/ 2147483647 h 392"/>
                <a:gd name="T94" fmla="*/ 2147483647 w 223"/>
                <a:gd name="T95" fmla="*/ 2147483647 h 392"/>
                <a:gd name="T96" fmla="*/ 2147483647 w 223"/>
                <a:gd name="T97" fmla="*/ 2147483647 h 392"/>
                <a:gd name="T98" fmla="*/ 2147483647 w 223"/>
                <a:gd name="T99" fmla="*/ 0 h 3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392"/>
                <a:gd name="T152" fmla="*/ 223 w 223"/>
                <a:gd name="T153" fmla="*/ 392 h 3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392">
                  <a:moveTo>
                    <a:pt x="221" y="0"/>
                  </a:moveTo>
                  <a:lnTo>
                    <a:pt x="221" y="0"/>
                  </a:lnTo>
                  <a:lnTo>
                    <a:pt x="191" y="2"/>
                  </a:lnTo>
                  <a:lnTo>
                    <a:pt x="162" y="10"/>
                  </a:lnTo>
                  <a:lnTo>
                    <a:pt x="134" y="21"/>
                  </a:lnTo>
                  <a:lnTo>
                    <a:pt x="109" y="33"/>
                  </a:lnTo>
                  <a:lnTo>
                    <a:pt x="84" y="50"/>
                  </a:lnTo>
                  <a:lnTo>
                    <a:pt x="63" y="71"/>
                  </a:lnTo>
                  <a:lnTo>
                    <a:pt x="44" y="94"/>
                  </a:lnTo>
                  <a:lnTo>
                    <a:pt x="27" y="119"/>
                  </a:lnTo>
                  <a:lnTo>
                    <a:pt x="15" y="147"/>
                  </a:lnTo>
                  <a:lnTo>
                    <a:pt x="6" y="172"/>
                  </a:lnTo>
                  <a:lnTo>
                    <a:pt x="2" y="199"/>
                  </a:lnTo>
                  <a:lnTo>
                    <a:pt x="0" y="226"/>
                  </a:lnTo>
                  <a:lnTo>
                    <a:pt x="2" y="249"/>
                  </a:lnTo>
                  <a:lnTo>
                    <a:pt x="4" y="273"/>
                  </a:lnTo>
                  <a:lnTo>
                    <a:pt x="11" y="294"/>
                  </a:lnTo>
                  <a:lnTo>
                    <a:pt x="19" y="317"/>
                  </a:lnTo>
                  <a:lnTo>
                    <a:pt x="27" y="336"/>
                  </a:lnTo>
                  <a:lnTo>
                    <a:pt x="40" y="357"/>
                  </a:lnTo>
                  <a:lnTo>
                    <a:pt x="53" y="375"/>
                  </a:lnTo>
                  <a:lnTo>
                    <a:pt x="69" y="392"/>
                  </a:lnTo>
                  <a:lnTo>
                    <a:pt x="76" y="386"/>
                  </a:lnTo>
                  <a:lnTo>
                    <a:pt x="61" y="369"/>
                  </a:lnTo>
                  <a:lnTo>
                    <a:pt x="46" y="352"/>
                  </a:lnTo>
                  <a:lnTo>
                    <a:pt x="36" y="331"/>
                  </a:lnTo>
                  <a:lnTo>
                    <a:pt x="25" y="312"/>
                  </a:lnTo>
                  <a:lnTo>
                    <a:pt x="19" y="291"/>
                  </a:lnTo>
                  <a:lnTo>
                    <a:pt x="13" y="270"/>
                  </a:lnTo>
                  <a:lnTo>
                    <a:pt x="11" y="249"/>
                  </a:lnTo>
                  <a:lnTo>
                    <a:pt x="8" y="226"/>
                  </a:lnTo>
                  <a:lnTo>
                    <a:pt x="11" y="201"/>
                  </a:lnTo>
                  <a:lnTo>
                    <a:pt x="15" y="174"/>
                  </a:lnTo>
                  <a:lnTo>
                    <a:pt x="23" y="149"/>
                  </a:lnTo>
                  <a:lnTo>
                    <a:pt x="36" y="123"/>
                  </a:lnTo>
                  <a:lnTo>
                    <a:pt x="50" y="98"/>
                  </a:lnTo>
                  <a:lnTo>
                    <a:pt x="69" y="77"/>
                  </a:lnTo>
                  <a:lnTo>
                    <a:pt x="90" y="58"/>
                  </a:lnTo>
                  <a:lnTo>
                    <a:pt x="113" y="42"/>
                  </a:lnTo>
                  <a:lnTo>
                    <a:pt x="139" y="27"/>
                  </a:lnTo>
                  <a:lnTo>
                    <a:pt x="164" y="18"/>
                  </a:lnTo>
                  <a:lnTo>
                    <a:pt x="191" y="12"/>
                  </a:lnTo>
                  <a:lnTo>
                    <a:pt x="221" y="8"/>
                  </a:lnTo>
                  <a:lnTo>
                    <a:pt x="223" y="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1" name="Freeform 101"/>
            <p:cNvSpPr>
              <a:spLocks/>
            </p:cNvSpPr>
            <p:nvPr/>
          </p:nvSpPr>
          <p:spPr bwMode="auto">
            <a:xfrm>
              <a:off x="4087813" y="3078163"/>
              <a:ext cx="84138" cy="53975"/>
            </a:xfrm>
            <a:custGeom>
              <a:avLst/>
              <a:gdLst>
                <a:gd name="T0" fmla="*/ 0 w 53"/>
                <a:gd name="T1" fmla="*/ 0 h 34"/>
                <a:gd name="T2" fmla="*/ 0 w 53"/>
                <a:gd name="T3" fmla="*/ 0 h 34"/>
                <a:gd name="T4" fmla="*/ 2147483647 w 53"/>
                <a:gd name="T5" fmla="*/ 2147483647 h 34"/>
                <a:gd name="T6" fmla="*/ 2147483647 w 53"/>
                <a:gd name="T7" fmla="*/ 2147483647 h 34"/>
                <a:gd name="T8" fmla="*/ 2147483647 w 53"/>
                <a:gd name="T9" fmla="*/ 2147483647 h 34"/>
                <a:gd name="T10" fmla="*/ 0 w 53"/>
                <a:gd name="T11" fmla="*/ 2147483647 h 34"/>
                <a:gd name="T12" fmla="*/ 0 w 53"/>
                <a:gd name="T13" fmla="*/ 2147483647 h 34"/>
                <a:gd name="T14" fmla="*/ 2147483647 w 53"/>
                <a:gd name="T15" fmla="*/ 2147483647 h 34"/>
                <a:gd name="T16" fmla="*/ 2147483647 w 53"/>
                <a:gd name="T17" fmla="*/ 2147483647 h 34"/>
                <a:gd name="T18" fmla="*/ 2147483647 w 53"/>
                <a:gd name="T19" fmla="*/ 2147483647 h 34"/>
                <a:gd name="T20" fmla="*/ 2147483647 w 53"/>
                <a:gd name="T21" fmla="*/ 2147483647 h 34"/>
                <a:gd name="T22" fmla="*/ 2147483647 w 53"/>
                <a:gd name="T23" fmla="*/ 2147483647 h 34"/>
                <a:gd name="T24" fmla="*/ 0 w 53"/>
                <a:gd name="T25" fmla="*/ 0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34"/>
                <a:gd name="T41" fmla="*/ 53 w 53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34">
                  <a:moveTo>
                    <a:pt x="0" y="0"/>
                  </a:moveTo>
                  <a:lnTo>
                    <a:pt x="0" y="0"/>
                  </a:lnTo>
                  <a:lnTo>
                    <a:pt x="7" y="13"/>
                  </a:lnTo>
                  <a:lnTo>
                    <a:pt x="9" y="17"/>
                  </a:lnTo>
                  <a:lnTo>
                    <a:pt x="7" y="21"/>
                  </a:lnTo>
                  <a:lnTo>
                    <a:pt x="0" y="34"/>
                  </a:lnTo>
                  <a:lnTo>
                    <a:pt x="25" y="23"/>
                  </a:lnTo>
                  <a:lnTo>
                    <a:pt x="53" y="15"/>
                  </a:lnTo>
                  <a:lnTo>
                    <a:pt x="2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78"/>
          <p:cNvGrpSpPr>
            <a:grpSpLocks/>
          </p:cNvGrpSpPr>
          <p:nvPr/>
        </p:nvGrpSpPr>
        <p:grpSpPr bwMode="auto">
          <a:xfrm>
            <a:off x="2357438" y="3602038"/>
            <a:ext cx="423862" cy="642937"/>
            <a:chOff x="3748088" y="3078163"/>
            <a:chExt cx="423863" cy="642937"/>
          </a:xfrm>
        </p:grpSpPr>
        <p:sp>
          <p:nvSpPr>
            <p:cNvPr id="26758" name="Freeform 99"/>
            <p:cNvSpPr>
              <a:spLocks/>
            </p:cNvSpPr>
            <p:nvPr/>
          </p:nvSpPr>
          <p:spPr bwMode="auto">
            <a:xfrm>
              <a:off x="3748088" y="3098800"/>
              <a:ext cx="354013" cy="622300"/>
            </a:xfrm>
            <a:custGeom>
              <a:avLst/>
              <a:gdLst>
                <a:gd name="T0" fmla="*/ 2147483647 w 223"/>
                <a:gd name="T1" fmla="*/ 0 h 392"/>
                <a:gd name="T2" fmla="*/ 2147483647 w 223"/>
                <a:gd name="T3" fmla="*/ 0 h 392"/>
                <a:gd name="T4" fmla="*/ 2147483647 w 223"/>
                <a:gd name="T5" fmla="*/ 2147483647 h 392"/>
                <a:gd name="T6" fmla="*/ 2147483647 w 223"/>
                <a:gd name="T7" fmla="*/ 2147483647 h 392"/>
                <a:gd name="T8" fmla="*/ 2147483647 w 223"/>
                <a:gd name="T9" fmla="*/ 2147483647 h 392"/>
                <a:gd name="T10" fmla="*/ 2147483647 w 223"/>
                <a:gd name="T11" fmla="*/ 2147483647 h 392"/>
                <a:gd name="T12" fmla="*/ 2147483647 w 223"/>
                <a:gd name="T13" fmla="*/ 2147483647 h 392"/>
                <a:gd name="T14" fmla="*/ 2147483647 w 223"/>
                <a:gd name="T15" fmla="*/ 2147483647 h 392"/>
                <a:gd name="T16" fmla="*/ 2147483647 w 223"/>
                <a:gd name="T17" fmla="*/ 2147483647 h 392"/>
                <a:gd name="T18" fmla="*/ 2147483647 w 223"/>
                <a:gd name="T19" fmla="*/ 2147483647 h 392"/>
                <a:gd name="T20" fmla="*/ 2147483647 w 223"/>
                <a:gd name="T21" fmla="*/ 2147483647 h 392"/>
                <a:gd name="T22" fmla="*/ 2147483647 w 223"/>
                <a:gd name="T23" fmla="*/ 2147483647 h 392"/>
                <a:gd name="T24" fmla="*/ 2147483647 w 223"/>
                <a:gd name="T25" fmla="*/ 2147483647 h 392"/>
                <a:gd name="T26" fmla="*/ 2147483647 w 223"/>
                <a:gd name="T27" fmla="*/ 2147483647 h 392"/>
                <a:gd name="T28" fmla="*/ 0 w 223"/>
                <a:gd name="T29" fmla="*/ 2147483647 h 392"/>
                <a:gd name="T30" fmla="*/ 0 w 223"/>
                <a:gd name="T31" fmla="*/ 2147483647 h 392"/>
                <a:gd name="T32" fmla="*/ 2147483647 w 223"/>
                <a:gd name="T33" fmla="*/ 2147483647 h 392"/>
                <a:gd name="T34" fmla="*/ 2147483647 w 223"/>
                <a:gd name="T35" fmla="*/ 2147483647 h 392"/>
                <a:gd name="T36" fmla="*/ 2147483647 w 223"/>
                <a:gd name="T37" fmla="*/ 2147483647 h 392"/>
                <a:gd name="T38" fmla="*/ 2147483647 w 223"/>
                <a:gd name="T39" fmla="*/ 2147483647 h 392"/>
                <a:gd name="T40" fmla="*/ 2147483647 w 223"/>
                <a:gd name="T41" fmla="*/ 2147483647 h 392"/>
                <a:gd name="T42" fmla="*/ 2147483647 w 223"/>
                <a:gd name="T43" fmla="*/ 2147483647 h 392"/>
                <a:gd name="T44" fmla="*/ 2147483647 w 223"/>
                <a:gd name="T45" fmla="*/ 2147483647 h 392"/>
                <a:gd name="T46" fmla="*/ 2147483647 w 223"/>
                <a:gd name="T47" fmla="*/ 2147483647 h 392"/>
                <a:gd name="T48" fmla="*/ 2147483647 w 223"/>
                <a:gd name="T49" fmla="*/ 2147483647 h 392"/>
                <a:gd name="T50" fmla="*/ 2147483647 w 223"/>
                <a:gd name="T51" fmla="*/ 2147483647 h 392"/>
                <a:gd name="T52" fmla="*/ 2147483647 w 223"/>
                <a:gd name="T53" fmla="*/ 2147483647 h 392"/>
                <a:gd name="T54" fmla="*/ 2147483647 w 223"/>
                <a:gd name="T55" fmla="*/ 2147483647 h 392"/>
                <a:gd name="T56" fmla="*/ 2147483647 w 223"/>
                <a:gd name="T57" fmla="*/ 2147483647 h 392"/>
                <a:gd name="T58" fmla="*/ 2147483647 w 223"/>
                <a:gd name="T59" fmla="*/ 2147483647 h 392"/>
                <a:gd name="T60" fmla="*/ 2147483647 w 223"/>
                <a:gd name="T61" fmla="*/ 2147483647 h 392"/>
                <a:gd name="T62" fmla="*/ 2147483647 w 223"/>
                <a:gd name="T63" fmla="*/ 2147483647 h 392"/>
                <a:gd name="T64" fmla="*/ 2147483647 w 223"/>
                <a:gd name="T65" fmla="*/ 2147483647 h 392"/>
                <a:gd name="T66" fmla="*/ 2147483647 w 223"/>
                <a:gd name="T67" fmla="*/ 2147483647 h 392"/>
                <a:gd name="T68" fmla="*/ 2147483647 w 223"/>
                <a:gd name="T69" fmla="*/ 2147483647 h 392"/>
                <a:gd name="T70" fmla="*/ 2147483647 w 223"/>
                <a:gd name="T71" fmla="*/ 2147483647 h 392"/>
                <a:gd name="T72" fmla="*/ 2147483647 w 223"/>
                <a:gd name="T73" fmla="*/ 2147483647 h 392"/>
                <a:gd name="T74" fmla="*/ 2147483647 w 223"/>
                <a:gd name="T75" fmla="*/ 2147483647 h 392"/>
                <a:gd name="T76" fmla="*/ 2147483647 w 223"/>
                <a:gd name="T77" fmla="*/ 2147483647 h 392"/>
                <a:gd name="T78" fmla="*/ 2147483647 w 223"/>
                <a:gd name="T79" fmla="*/ 2147483647 h 392"/>
                <a:gd name="T80" fmla="*/ 2147483647 w 223"/>
                <a:gd name="T81" fmla="*/ 2147483647 h 392"/>
                <a:gd name="T82" fmla="*/ 2147483647 w 223"/>
                <a:gd name="T83" fmla="*/ 2147483647 h 392"/>
                <a:gd name="T84" fmla="*/ 2147483647 w 223"/>
                <a:gd name="T85" fmla="*/ 2147483647 h 392"/>
                <a:gd name="T86" fmla="*/ 2147483647 w 223"/>
                <a:gd name="T87" fmla="*/ 2147483647 h 392"/>
                <a:gd name="T88" fmla="*/ 2147483647 w 223"/>
                <a:gd name="T89" fmla="*/ 2147483647 h 392"/>
                <a:gd name="T90" fmla="*/ 2147483647 w 223"/>
                <a:gd name="T91" fmla="*/ 2147483647 h 392"/>
                <a:gd name="T92" fmla="*/ 2147483647 w 223"/>
                <a:gd name="T93" fmla="*/ 2147483647 h 392"/>
                <a:gd name="T94" fmla="*/ 2147483647 w 223"/>
                <a:gd name="T95" fmla="*/ 2147483647 h 392"/>
                <a:gd name="T96" fmla="*/ 2147483647 w 223"/>
                <a:gd name="T97" fmla="*/ 2147483647 h 392"/>
                <a:gd name="T98" fmla="*/ 2147483647 w 223"/>
                <a:gd name="T99" fmla="*/ 0 h 3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392"/>
                <a:gd name="T152" fmla="*/ 223 w 223"/>
                <a:gd name="T153" fmla="*/ 392 h 3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392">
                  <a:moveTo>
                    <a:pt x="221" y="0"/>
                  </a:moveTo>
                  <a:lnTo>
                    <a:pt x="221" y="0"/>
                  </a:lnTo>
                  <a:lnTo>
                    <a:pt x="191" y="2"/>
                  </a:lnTo>
                  <a:lnTo>
                    <a:pt x="162" y="10"/>
                  </a:lnTo>
                  <a:lnTo>
                    <a:pt x="134" y="21"/>
                  </a:lnTo>
                  <a:lnTo>
                    <a:pt x="109" y="33"/>
                  </a:lnTo>
                  <a:lnTo>
                    <a:pt x="84" y="50"/>
                  </a:lnTo>
                  <a:lnTo>
                    <a:pt x="63" y="71"/>
                  </a:lnTo>
                  <a:lnTo>
                    <a:pt x="44" y="94"/>
                  </a:lnTo>
                  <a:lnTo>
                    <a:pt x="27" y="119"/>
                  </a:lnTo>
                  <a:lnTo>
                    <a:pt x="15" y="147"/>
                  </a:lnTo>
                  <a:lnTo>
                    <a:pt x="6" y="172"/>
                  </a:lnTo>
                  <a:lnTo>
                    <a:pt x="2" y="199"/>
                  </a:lnTo>
                  <a:lnTo>
                    <a:pt x="0" y="226"/>
                  </a:lnTo>
                  <a:lnTo>
                    <a:pt x="2" y="249"/>
                  </a:lnTo>
                  <a:lnTo>
                    <a:pt x="4" y="273"/>
                  </a:lnTo>
                  <a:lnTo>
                    <a:pt x="11" y="294"/>
                  </a:lnTo>
                  <a:lnTo>
                    <a:pt x="19" y="317"/>
                  </a:lnTo>
                  <a:lnTo>
                    <a:pt x="27" y="336"/>
                  </a:lnTo>
                  <a:lnTo>
                    <a:pt x="40" y="357"/>
                  </a:lnTo>
                  <a:lnTo>
                    <a:pt x="53" y="375"/>
                  </a:lnTo>
                  <a:lnTo>
                    <a:pt x="69" y="392"/>
                  </a:lnTo>
                  <a:lnTo>
                    <a:pt x="76" y="386"/>
                  </a:lnTo>
                  <a:lnTo>
                    <a:pt x="61" y="369"/>
                  </a:lnTo>
                  <a:lnTo>
                    <a:pt x="46" y="352"/>
                  </a:lnTo>
                  <a:lnTo>
                    <a:pt x="36" y="331"/>
                  </a:lnTo>
                  <a:lnTo>
                    <a:pt x="25" y="312"/>
                  </a:lnTo>
                  <a:lnTo>
                    <a:pt x="19" y="291"/>
                  </a:lnTo>
                  <a:lnTo>
                    <a:pt x="13" y="270"/>
                  </a:lnTo>
                  <a:lnTo>
                    <a:pt x="11" y="249"/>
                  </a:lnTo>
                  <a:lnTo>
                    <a:pt x="8" y="226"/>
                  </a:lnTo>
                  <a:lnTo>
                    <a:pt x="11" y="201"/>
                  </a:lnTo>
                  <a:lnTo>
                    <a:pt x="15" y="174"/>
                  </a:lnTo>
                  <a:lnTo>
                    <a:pt x="23" y="149"/>
                  </a:lnTo>
                  <a:lnTo>
                    <a:pt x="36" y="123"/>
                  </a:lnTo>
                  <a:lnTo>
                    <a:pt x="50" y="98"/>
                  </a:lnTo>
                  <a:lnTo>
                    <a:pt x="69" y="77"/>
                  </a:lnTo>
                  <a:lnTo>
                    <a:pt x="90" y="58"/>
                  </a:lnTo>
                  <a:lnTo>
                    <a:pt x="113" y="42"/>
                  </a:lnTo>
                  <a:lnTo>
                    <a:pt x="139" y="27"/>
                  </a:lnTo>
                  <a:lnTo>
                    <a:pt x="164" y="18"/>
                  </a:lnTo>
                  <a:lnTo>
                    <a:pt x="191" y="12"/>
                  </a:lnTo>
                  <a:lnTo>
                    <a:pt x="221" y="8"/>
                  </a:lnTo>
                  <a:lnTo>
                    <a:pt x="223" y="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9" name="Freeform 101"/>
            <p:cNvSpPr>
              <a:spLocks/>
            </p:cNvSpPr>
            <p:nvPr/>
          </p:nvSpPr>
          <p:spPr bwMode="auto">
            <a:xfrm>
              <a:off x="4087813" y="3078163"/>
              <a:ext cx="84138" cy="53975"/>
            </a:xfrm>
            <a:custGeom>
              <a:avLst/>
              <a:gdLst>
                <a:gd name="T0" fmla="*/ 0 w 53"/>
                <a:gd name="T1" fmla="*/ 0 h 34"/>
                <a:gd name="T2" fmla="*/ 0 w 53"/>
                <a:gd name="T3" fmla="*/ 0 h 34"/>
                <a:gd name="T4" fmla="*/ 2147483647 w 53"/>
                <a:gd name="T5" fmla="*/ 2147483647 h 34"/>
                <a:gd name="T6" fmla="*/ 2147483647 w 53"/>
                <a:gd name="T7" fmla="*/ 2147483647 h 34"/>
                <a:gd name="T8" fmla="*/ 2147483647 w 53"/>
                <a:gd name="T9" fmla="*/ 2147483647 h 34"/>
                <a:gd name="T10" fmla="*/ 0 w 53"/>
                <a:gd name="T11" fmla="*/ 2147483647 h 34"/>
                <a:gd name="T12" fmla="*/ 0 w 53"/>
                <a:gd name="T13" fmla="*/ 2147483647 h 34"/>
                <a:gd name="T14" fmla="*/ 2147483647 w 53"/>
                <a:gd name="T15" fmla="*/ 2147483647 h 34"/>
                <a:gd name="T16" fmla="*/ 2147483647 w 53"/>
                <a:gd name="T17" fmla="*/ 2147483647 h 34"/>
                <a:gd name="T18" fmla="*/ 2147483647 w 53"/>
                <a:gd name="T19" fmla="*/ 2147483647 h 34"/>
                <a:gd name="T20" fmla="*/ 2147483647 w 53"/>
                <a:gd name="T21" fmla="*/ 2147483647 h 34"/>
                <a:gd name="T22" fmla="*/ 2147483647 w 53"/>
                <a:gd name="T23" fmla="*/ 2147483647 h 34"/>
                <a:gd name="T24" fmla="*/ 0 w 53"/>
                <a:gd name="T25" fmla="*/ 0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34"/>
                <a:gd name="T41" fmla="*/ 53 w 53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34">
                  <a:moveTo>
                    <a:pt x="0" y="0"/>
                  </a:moveTo>
                  <a:lnTo>
                    <a:pt x="0" y="0"/>
                  </a:lnTo>
                  <a:lnTo>
                    <a:pt x="7" y="13"/>
                  </a:lnTo>
                  <a:lnTo>
                    <a:pt x="9" y="17"/>
                  </a:lnTo>
                  <a:lnTo>
                    <a:pt x="7" y="21"/>
                  </a:lnTo>
                  <a:lnTo>
                    <a:pt x="0" y="34"/>
                  </a:lnTo>
                  <a:lnTo>
                    <a:pt x="25" y="23"/>
                  </a:lnTo>
                  <a:lnTo>
                    <a:pt x="53" y="15"/>
                  </a:lnTo>
                  <a:lnTo>
                    <a:pt x="2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697" name="Picture 78" descr="W:\Graphics\Powerpoint\MH_DCM-TEXTEDIT PROJECTS\RAVEN-9E\Processed files\Ch09\ch09_textedit\png\png new\rav32223_09_10c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55838" y="4214813"/>
            <a:ext cx="4841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98" name="Picture 79" descr="W:\Graphics\Powerpoint\MH_DCM-TEXTEDIT PROJECTS\RAVEN-9E\Processed files\Ch09\ch09_textedit\png\rav32223_09_10q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28863" y="4479925"/>
            <a:ext cx="33655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99" name="Picture 80" descr="W:\Graphics\Powerpoint\MH_DCM-TEXTEDIT PROJECTS\RAVEN-9E\Processed files\Ch09\ch09_textedit\png\png new\rav32223_09_10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8475" y="3970338"/>
            <a:ext cx="474663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00" name="Picture 83" descr="W:\Graphics\Powerpoint\MH_DCM-TEXTEDIT PROJECTS\RAVEN-9E\Processed files\Ch09\ch09_textedit\png\png new\rav32223_09_10j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79988" y="3881438"/>
            <a:ext cx="7112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01" name="Picture 97" descr="W:\Graphics\Powerpoint\MH_DCM-TEXTEDIT PROJECTS\RAVEN-9E\Processed files\Ch09\ch09_textedit\png\rav32223_09_10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07050" y="3960813"/>
            <a:ext cx="201613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02" name="Picture 82" descr="W:\Graphics\Powerpoint\MH_DCM-TEXTEDIT PROJECTS\RAVEN-9E\Processed files\Ch09\ch09_textedit\png\png new\rav32223_09_10h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83175" y="2800350"/>
            <a:ext cx="482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03" name="Rectangle 38"/>
          <p:cNvSpPr>
            <a:spLocks noChangeArrowheads="1"/>
          </p:cNvSpPr>
          <p:nvPr/>
        </p:nvSpPr>
        <p:spPr bwMode="auto">
          <a:xfrm>
            <a:off x="2374900" y="4524375"/>
            <a:ext cx="222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GDP</a:t>
            </a:r>
            <a:endParaRPr lang="en-US">
              <a:latin typeface="Arial" charset="0"/>
            </a:endParaRPr>
          </a:p>
        </p:txBody>
      </p:sp>
      <p:sp>
        <p:nvSpPr>
          <p:cNvPr id="26704" name="Rectangle 69"/>
          <p:cNvSpPr>
            <a:spLocks noChangeArrowheads="1"/>
          </p:cNvSpPr>
          <p:nvPr/>
        </p:nvSpPr>
        <p:spPr bwMode="auto">
          <a:xfrm>
            <a:off x="2393950" y="4298950"/>
            <a:ext cx="1873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Ras</a:t>
            </a:r>
            <a:endParaRPr lang="en-US">
              <a:latin typeface="Arial" charset="0"/>
            </a:endParaRPr>
          </a:p>
        </p:txBody>
      </p:sp>
      <p:sp>
        <p:nvSpPr>
          <p:cNvPr id="26705" name="Rectangle 70"/>
          <p:cNvSpPr>
            <a:spLocks noChangeArrowheads="1"/>
          </p:cNvSpPr>
          <p:nvPr/>
        </p:nvSpPr>
        <p:spPr bwMode="auto">
          <a:xfrm>
            <a:off x="3155950" y="4044950"/>
            <a:ext cx="1635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Raf</a:t>
            </a:r>
            <a:endParaRPr lang="en-US">
              <a:latin typeface="Arial" charset="0"/>
            </a:endParaRPr>
          </a:p>
        </p:txBody>
      </p:sp>
      <p:sp>
        <p:nvSpPr>
          <p:cNvPr id="26706" name="Rectangle 74"/>
          <p:cNvSpPr>
            <a:spLocks noChangeArrowheads="1"/>
          </p:cNvSpPr>
          <p:nvPr/>
        </p:nvSpPr>
        <p:spPr bwMode="auto">
          <a:xfrm>
            <a:off x="3629025" y="3327400"/>
            <a:ext cx="1635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Raf</a:t>
            </a:r>
            <a:endParaRPr lang="en-US">
              <a:latin typeface="Arial" charset="0"/>
            </a:endParaRPr>
          </a:p>
        </p:txBody>
      </p:sp>
      <p:sp>
        <p:nvSpPr>
          <p:cNvPr id="26707" name="Rectangle 71"/>
          <p:cNvSpPr>
            <a:spLocks noChangeArrowheads="1"/>
          </p:cNvSpPr>
          <p:nvPr/>
        </p:nvSpPr>
        <p:spPr bwMode="auto">
          <a:xfrm>
            <a:off x="3911600" y="3787775"/>
            <a:ext cx="2254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MEK</a:t>
            </a:r>
            <a:endParaRPr lang="en-US">
              <a:latin typeface="Arial" charset="0"/>
            </a:endParaRPr>
          </a:p>
        </p:txBody>
      </p:sp>
      <p:sp>
        <p:nvSpPr>
          <p:cNvPr id="26708" name="Line 105"/>
          <p:cNvSpPr>
            <a:spLocks noChangeShapeType="1"/>
          </p:cNvSpPr>
          <p:nvPr/>
        </p:nvSpPr>
        <p:spPr bwMode="auto">
          <a:xfrm flipH="1" flipV="1">
            <a:off x="4473575" y="2901950"/>
            <a:ext cx="6350" cy="1143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709" name="Picture 81" descr="W:\Graphics\Powerpoint\MH_DCM-TEXTEDIT PROJECTS\RAVEN-9E\Processed files\Ch09\ch09_textedit\png\rav32223_09_10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46275" y="3705225"/>
            <a:ext cx="201613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10" name="Picture 80" descr="W:\Graphics\Powerpoint\MH_DCM-TEXTEDIT PROJECTS\RAVEN-9E\Processed files\Ch09\ch09_textedit\png\rav32223_09_10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78000" y="3556000"/>
            <a:ext cx="201613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11" name="Picture 79" descr="W:\Graphics\Powerpoint\MH_DCM-TEXTEDIT PROJECTS\RAVEN-9E\Processed files\Ch09\ch09_textedit\png\rav32223_09_10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31950" y="3392488"/>
            <a:ext cx="201613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12" name="Picture 75" descr="W:\Graphics\Powerpoint\MH_DCM-TEXTEDIT PROJECTS\RAVEN-9E\Processed files\Ch09\ch09_textedit\png\rav32223_09_10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85900" y="3211513"/>
            <a:ext cx="201613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13" name="Rectangle 90"/>
          <p:cNvSpPr>
            <a:spLocks noChangeArrowheads="1"/>
          </p:cNvSpPr>
          <p:nvPr/>
        </p:nvSpPr>
        <p:spPr bwMode="auto">
          <a:xfrm>
            <a:off x="1689100" y="3435350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6714" name="Rectangle 91"/>
          <p:cNvSpPr>
            <a:spLocks noChangeArrowheads="1"/>
          </p:cNvSpPr>
          <p:nvPr/>
        </p:nvSpPr>
        <p:spPr bwMode="auto">
          <a:xfrm>
            <a:off x="1835150" y="3597275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6715" name="Rectangle 92"/>
          <p:cNvSpPr>
            <a:spLocks noChangeArrowheads="1"/>
          </p:cNvSpPr>
          <p:nvPr/>
        </p:nvSpPr>
        <p:spPr bwMode="auto">
          <a:xfrm>
            <a:off x="2003425" y="3746500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6716" name="Rectangle 94"/>
          <p:cNvSpPr>
            <a:spLocks noChangeArrowheads="1"/>
          </p:cNvSpPr>
          <p:nvPr/>
        </p:nvSpPr>
        <p:spPr bwMode="auto">
          <a:xfrm>
            <a:off x="1539875" y="3254375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pic>
        <p:nvPicPr>
          <p:cNvPr id="26717" name="Picture 75" descr="W:\Graphics\Powerpoint\MH_DCM-TEXTEDIT PROJECTS\RAVEN-9E\Processed files\Ch09\ch09_textedit\png\rav32223_09_10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93925" y="2925763"/>
            <a:ext cx="201613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18" name="Picture 75" descr="W:\Graphics\Powerpoint\MH_DCM-TEXTEDIT PROJECTS\RAVEN-9E\Processed files\Ch09\ch09_textedit\png\rav32223_09_10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47875" y="2744788"/>
            <a:ext cx="201613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19" name="Picture 76" descr="W:\Graphics\Powerpoint\MH_DCM-TEXTEDIT PROJECTS\RAVEN-9E\Processed files\Ch09\ch09_textedit\png\rav32223_09_10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27275" y="3084513"/>
            <a:ext cx="201613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0" name="Picture 77" descr="W:\Graphics\Powerpoint\MH_DCM-TEXTEDIT PROJECTS\RAVEN-9E\Processed files\Ch09\ch09_textedit\png\rav32223_09_10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44750" y="3249613"/>
            <a:ext cx="201613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21" name="Rectangle 86"/>
          <p:cNvSpPr>
            <a:spLocks noChangeArrowheads="1"/>
          </p:cNvSpPr>
          <p:nvPr/>
        </p:nvSpPr>
        <p:spPr bwMode="auto">
          <a:xfrm>
            <a:off x="2105025" y="2781300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6722" name="Rectangle 87"/>
          <p:cNvSpPr>
            <a:spLocks noChangeArrowheads="1"/>
          </p:cNvSpPr>
          <p:nvPr/>
        </p:nvSpPr>
        <p:spPr bwMode="auto">
          <a:xfrm>
            <a:off x="2251075" y="2962275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6723" name="Rectangle 88"/>
          <p:cNvSpPr>
            <a:spLocks noChangeArrowheads="1"/>
          </p:cNvSpPr>
          <p:nvPr/>
        </p:nvSpPr>
        <p:spPr bwMode="auto">
          <a:xfrm>
            <a:off x="2384425" y="3124200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6724" name="Rectangle 89"/>
          <p:cNvSpPr>
            <a:spLocks noChangeArrowheads="1"/>
          </p:cNvSpPr>
          <p:nvPr/>
        </p:nvSpPr>
        <p:spPr bwMode="auto">
          <a:xfrm>
            <a:off x="2501900" y="3289300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pic>
        <p:nvPicPr>
          <p:cNvPr id="26725" name="Picture 136" descr="rav32223_09_10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30825" y="2603500"/>
            <a:ext cx="19367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6" name="Picture 138" descr="rav32223_09_10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62600" y="2901950"/>
            <a:ext cx="19367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27" name="Rectangle 81"/>
          <p:cNvSpPr>
            <a:spLocks noChangeArrowheads="1"/>
          </p:cNvSpPr>
          <p:nvPr/>
        </p:nvSpPr>
        <p:spPr bwMode="auto">
          <a:xfrm>
            <a:off x="5387975" y="2622550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6728" name="Rectangle 83"/>
          <p:cNvSpPr>
            <a:spLocks noChangeArrowheads="1"/>
          </p:cNvSpPr>
          <p:nvPr/>
        </p:nvSpPr>
        <p:spPr bwMode="auto">
          <a:xfrm>
            <a:off x="5629275" y="2933700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pic>
        <p:nvPicPr>
          <p:cNvPr id="26729" name="Picture 137" descr="rav32223_09_10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30850" y="2682875"/>
            <a:ext cx="19367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30" name="Rectangle 82"/>
          <p:cNvSpPr>
            <a:spLocks noChangeArrowheads="1"/>
          </p:cNvSpPr>
          <p:nvPr/>
        </p:nvSpPr>
        <p:spPr bwMode="auto">
          <a:xfrm>
            <a:off x="5588000" y="2714625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pic>
        <p:nvPicPr>
          <p:cNvPr id="26731" name="Picture 92" descr="W:\Graphics\Powerpoint\MH_DCM-TEXTEDIT PROJECTS\RAVEN-9E\Processed files\Ch09\ch09_textedit\png\rav32223_09_10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81500" y="2741613"/>
            <a:ext cx="201613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32" name="Picture 93" descr="W:\Graphics\Powerpoint\MH_DCM-TEXTEDIT PROJECTS\RAVEN-9E\Processed files\Ch09\ch09_textedit\png\rav32223_09_10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29150" y="2789238"/>
            <a:ext cx="201613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33" name="Rectangle 79"/>
          <p:cNvSpPr>
            <a:spLocks noChangeArrowheads="1"/>
          </p:cNvSpPr>
          <p:nvPr/>
        </p:nvSpPr>
        <p:spPr bwMode="auto">
          <a:xfrm>
            <a:off x="4445000" y="2781300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6734" name="Rectangle 80"/>
          <p:cNvSpPr>
            <a:spLocks noChangeArrowheads="1"/>
          </p:cNvSpPr>
          <p:nvPr/>
        </p:nvSpPr>
        <p:spPr bwMode="auto">
          <a:xfrm>
            <a:off x="4686300" y="2819400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6735" name="Rectangle 85"/>
          <p:cNvSpPr>
            <a:spLocks noChangeArrowheads="1"/>
          </p:cNvSpPr>
          <p:nvPr/>
        </p:nvSpPr>
        <p:spPr bwMode="auto">
          <a:xfrm>
            <a:off x="5676900" y="4000500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pic>
        <p:nvPicPr>
          <p:cNvPr id="26736" name="Picture 140" descr="rav32223_09_10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77000" y="3143250"/>
            <a:ext cx="19367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37" name="Picture 83" descr="W:\Graphics\Powerpoint\MH_DCM-TEXTEDIT PROJECTS\RAVEN-9E\Processed files\Ch09\ch09_textedit\png\png new\rav32223_09_10j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5813" y="2973388"/>
            <a:ext cx="7112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38" name="Picture 99" descr="W:\Graphics\Powerpoint\MH_DCM-TEXTEDIT PROJECTS\RAVEN-9E\Processed files\Ch09\ch09_textedit\png\rav32223_09_10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67475" y="3138488"/>
            <a:ext cx="201613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39" name="Freeform 142"/>
          <p:cNvSpPr>
            <a:spLocks/>
          </p:cNvSpPr>
          <p:nvPr/>
        </p:nvSpPr>
        <p:spPr bwMode="auto">
          <a:xfrm>
            <a:off x="6457950" y="3089275"/>
            <a:ext cx="1588" cy="9525"/>
          </a:xfrm>
          <a:custGeom>
            <a:avLst/>
            <a:gdLst>
              <a:gd name="T0" fmla="*/ 0 w 1588"/>
              <a:gd name="T1" fmla="*/ 0 h 6"/>
              <a:gd name="T2" fmla="*/ 0 w 1588"/>
              <a:gd name="T3" fmla="*/ 0 h 6"/>
              <a:gd name="T4" fmla="*/ 0 w 1588"/>
              <a:gd name="T5" fmla="*/ 0 h 6"/>
              <a:gd name="T6" fmla="*/ 0 w 1588"/>
              <a:gd name="T7" fmla="*/ 2147483647 h 6"/>
              <a:gd name="T8" fmla="*/ 0 w 1588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8"/>
              <a:gd name="T16" fmla="*/ 0 h 6"/>
              <a:gd name="T17" fmla="*/ 1588 w 1588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8" h="6">
                <a:moveTo>
                  <a:pt x="0" y="0"/>
                </a:moveTo>
                <a:lnTo>
                  <a:pt x="0" y="0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40" name="Freeform 143"/>
          <p:cNvSpPr>
            <a:spLocks/>
          </p:cNvSpPr>
          <p:nvPr/>
        </p:nvSpPr>
        <p:spPr bwMode="auto">
          <a:xfrm>
            <a:off x="6457950" y="3089275"/>
            <a:ext cx="1588" cy="9525"/>
          </a:xfrm>
          <a:custGeom>
            <a:avLst/>
            <a:gdLst>
              <a:gd name="T0" fmla="*/ 0 w 1588"/>
              <a:gd name="T1" fmla="*/ 0 h 6"/>
              <a:gd name="T2" fmla="*/ 0 w 1588"/>
              <a:gd name="T3" fmla="*/ 0 h 6"/>
              <a:gd name="T4" fmla="*/ 0 w 1588"/>
              <a:gd name="T5" fmla="*/ 0 h 6"/>
              <a:gd name="T6" fmla="*/ 0 w 1588"/>
              <a:gd name="T7" fmla="*/ 2147483647 h 6"/>
              <a:gd name="T8" fmla="*/ 0 w 1588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8"/>
              <a:gd name="T16" fmla="*/ 0 h 6"/>
              <a:gd name="T17" fmla="*/ 1588 w 1588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8" h="6">
                <a:moveTo>
                  <a:pt x="0" y="0"/>
                </a:moveTo>
                <a:lnTo>
                  <a:pt x="0" y="0"/>
                </a:ln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41" name="Rectangle 93"/>
          <p:cNvSpPr>
            <a:spLocks noChangeArrowheads="1"/>
          </p:cNvSpPr>
          <p:nvPr/>
        </p:nvSpPr>
        <p:spPr bwMode="auto">
          <a:xfrm>
            <a:off x="6521450" y="3184525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26742" name="Text Box 124"/>
          <p:cNvSpPr txBox="1">
            <a:spLocks noChangeArrowheads="1"/>
          </p:cNvSpPr>
          <p:nvPr/>
        </p:nvSpPr>
        <p:spPr bwMode="auto">
          <a:xfrm>
            <a:off x="5981700" y="3048000"/>
            <a:ext cx="579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Arial" charset="0"/>
              </a:rPr>
              <a:t>Response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rial" charset="0"/>
              </a:rPr>
              <a:t>protein</a:t>
            </a:r>
          </a:p>
        </p:txBody>
      </p:sp>
      <p:sp>
        <p:nvSpPr>
          <p:cNvPr id="26743" name="Text Box 131"/>
          <p:cNvSpPr txBox="1">
            <a:spLocks noChangeArrowheads="1"/>
          </p:cNvSpPr>
          <p:nvPr/>
        </p:nvSpPr>
        <p:spPr bwMode="auto">
          <a:xfrm>
            <a:off x="5994400" y="3051175"/>
            <a:ext cx="579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800">
                <a:latin typeface="Arial" charset="0"/>
              </a:rPr>
              <a:t>Response</a:t>
            </a:r>
          </a:p>
          <a:p>
            <a:pPr algn="ctr"/>
            <a:r>
              <a:rPr lang="en-US" sz="800">
                <a:latin typeface="Arial" charset="0"/>
              </a:rPr>
              <a:t>protein</a:t>
            </a:r>
          </a:p>
        </p:txBody>
      </p:sp>
      <p:sp>
        <p:nvSpPr>
          <p:cNvPr id="26744" name="Text Box 125"/>
          <p:cNvSpPr txBox="1">
            <a:spLocks noChangeArrowheads="1"/>
          </p:cNvSpPr>
          <p:nvPr/>
        </p:nvSpPr>
        <p:spPr bwMode="auto">
          <a:xfrm>
            <a:off x="5492750" y="3524250"/>
            <a:ext cx="579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Arial" charset="0"/>
              </a:rPr>
              <a:t>Response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rial" charset="0"/>
              </a:rPr>
              <a:t>protein</a:t>
            </a:r>
          </a:p>
        </p:txBody>
      </p:sp>
      <p:sp>
        <p:nvSpPr>
          <p:cNvPr id="26745" name="Text Box 130"/>
          <p:cNvSpPr txBox="1">
            <a:spLocks noChangeArrowheads="1"/>
          </p:cNvSpPr>
          <p:nvPr/>
        </p:nvSpPr>
        <p:spPr bwMode="auto">
          <a:xfrm>
            <a:off x="5505450" y="3530600"/>
            <a:ext cx="579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800">
                <a:latin typeface="Arial" charset="0"/>
              </a:rPr>
              <a:t>Response</a:t>
            </a:r>
          </a:p>
          <a:p>
            <a:pPr algn="ctr"/>
            <a:r>
              <a:rPr lang="en-US" sz="800">
                <a:latin typeface="Arial" charset="0"/>
              </a:rPr>
              <a:t>protein</a:t>
            </a:r>
          </a:p>
        </p:txBody>
      </p:sp>
      <p:sp>
        <p:nvSpPr>
          <p:cNvPr id="26746" name="Text Box 126"/>
          <p:cNvSpPr txBox="1">
            <a:spLocks noChangeArrowheads="1"/>
          </p:cNvSpPr>
          <p:nvPr/>
        </p:nvSpPr>
        <p:spPr bwMode="auto">
          <a:xfrm>
            <a:off x="5086350" y="3975100"/>
            <a:ext cx="579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Arial" charset="0"/>
              </a:rPr>
              <a:t>Response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rial" charset="0"/>
              </a:rPr>
              <a:t>protein</a:t>
            </a:r>
          </a:p>
        </p:txBody>
      </p:sp>
      <p:sp>
        <p:nvSpPr>
          <p:cNvPr id="26747" name="Text Box 129"/>
          <p:cNvSpPr txBox="1">
            <a:spLocks noChangeArrowheads="1"/>
          </p:cNvSpPr>
          <p:nvPr/>
        </p:nvSpPr>
        <p:spPr bwMode="auto">
          <a:xfrm>
            <a:off x="5099050" y="3981450"/>
            <a:ext cx="579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800">
                <a:latin typeface="Arial" charset="0"/>
              </a:rPr>
              <a:t>Response</a:t>
            </a:r>
          </a:p>
          <a:p>
            <a:pPr algn="ctr"/>
            <a:r>
              <a:rPr lang="en-US" sz="800">
                <a:latin typeface="Arial" charset="0"/>
              </a:rPr>
              <a:t>protein</a:t>
            </a:r>
          </a:p>
        </p:txBody>
      </p:sp>
      <p:pic>
        <p:nvPicPr>
          <p:cNvPr id="26748" name="Picture 139" descr="rav32223_09_10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10275" y="3514725"/>
            <a:ext cx="19367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49" name="Rectangle 84"/>
          <p:cNvSpPr>
            <a:spLocks noChangeArrowheads="1"/>
          </p:cNvSpPr>
          <p:nvPr/>
        </p:nvSpPr>
        <p:spPr bwMode="auto">
          <a:xfrm>
            <a:off x="6067425" y="3540125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pic>
        <p:nvPicPr>
          <p:cNvPr id="26750" name="Picture 81" descr="W:\Graphics\Powerpoint\MH_DCM-TEXTEDIT PROJECTS\RAVEN-9E\Processed files\Ch09\ch09_textedit\png\png new\rav32223_09_10f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19588" y="2997200"/>
            <a:ext cx="4699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51" name="Rectangle 77"/>
          <p:cNvSpPr>
            <a:spLocks noChangeArrowheads="1"/>
          </p:cNvSpPr>
          <p:nvPr/>
        </p:nvSpPr>
        <p:spPr bwMode="auto">
          <a:xfrm>
            <a:off x="4403725" y="3076575"/>
            <a:ext cx="2254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MEK</a:t>
            </a:r>
            <a:endParaRPr lang="en-US">
              <a:latin typeface="Arial" charset="0"/>
            </a:endParaRPr>
          </a:p>
        </p:txBody>
      </p:sp>
      <p:sp>
        <p:nvSpPr>
          <p:cNvPr id="26752" name="Line 106"/>
          <p:cNvSpPr>
            <a:spLocks noChangeShapeType="1"/>
          </p:cNvSpPr>
          <p:nvPr/>
        </p:nvSpPr>
        <p:spPr bwMode="auto">
          <a:xfrm flipV="1">
            <a:off x="4619625" y="2927350"/>
            <a:ext cx="69850" cy="920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53" name="Freeform 106"/>
          <p:cNvSpPr>
            <a:spLocks/>
          </p:cNvSpPr>
          <p:nvPr/>
        </p:nvSpPr>
        <p:spPr bwMode="auto">
          <a:xfrm>
            <a:off x="4710113" y="2909888"/>
            <a:ext cx="333375" cy="652462"/>
          </a:xfrm>
          <a:custGeom>
            <a:avLst/>
            <a:gdLst>
              <a:gd name="T0" fmla="*/ 2147483647 w 210"/>
              <a:gd name="T1" fmla="*/ 0 h 411"/>
              <a:gd name="T2" fmla="*/ 2147483647 w 210"/>
              <a:gd name="T3" fmla="*/ 0 h 411"/>
              <a:gd name="T4" fmla="*/ 2147483647 w 210"/>
              <a:gd name="T5" fmla="*/ 2147483647 h 411"/>
              <a:gd name="T6" fmla="*/ 2147483647 w 210"/>
              <a:gd name="T7" fmla="*/ 2147483647 h 411"/>
              <a:gd name="T8" fmla="*/ 2147483647 w 210"/>
              <a:gd name="T9" fmla="*/ 2147483647 h 411"/>
              <a:gd name="T10" fmla="*/ 2147483647 w 210"/>
              <a:gd name="T11" fmla="*/ 2147483647 h 411"/>
              <a:gd name="T12" fmla="*/ 2147483647 w 210"/>
              <a:gd name="T13" fmla="*/ 2147483647 h 411"/>
              <a:gd name="T14" fmla="*/ 2147483647 w 210"/>
              <a:gd name="T15" fmla="*/ 2147483647 h 411"/>
              <a:gd name="T16" fmla="*/ 2147483647 w 210"/>
              <a:gd name="T17" fmla="*/ 2147483647 h 411"/>
              <a:gd name="T18" fmla="*/ 2147483647 w 210"/>
              <a:gd name="T19" fmla="*/ 2147483647 h 411"/>
              <a:gd name="T20" fmla="*/ 2147483647 w 210"/>
              <a:gd name="T21" fmla="*/ 2147483647 h 411"/>
              <a:gd name="T22" fmla="*/ 2147483647 w 210"/>
              <a:gd name="T23" fmla="*/ 2147483647 h 411"/>
              <a:gd name="T24" fmla="*/ 2147483647 w 210"/>
              <a:gd name="T25" fmla="*/ 2147483647 h 411"/>
              <a:gd name="T26" fmla="*/ 2147483647 w 210"/>
              <a:gd name="T27" fmla="*/ 2147483647 h 411"/>
              <a:gd name="T28" fmla="*/ 2147483647 w 210"/>
              <a:gd name="T29" fmla="*/ 2147483647 h 411"/>
              <a:gd name="T30" fmla="*/ 0 w 210"/>
              <a:gd name="T31" fmla="*/ 2147483647 h 411"/>
              <a:gd name="T32" fmla="*/ 0 w 210"/>
              <a:gd name="T33" fmla="*/ 2147483647 h 411"/>
              <a:gd name="T34" fmla="*/ 2147483647 w 210"/>
              <a:gd name="T35" fmla="*/ 2147483647 h 411"/>
              <a:gd name="T36" fmla="*/ 2147483647 w 210"/>
              <a:gd name="T37" fmla="*/ 2147483647 h 411"/>
              <a:gd name="T38" fmla="*/ 2147483647 w 210"/>
              <a:gd name="T39" fmla="*/ 2147483647 h 411"/>
              <a:gd name="T40" fmla="*/ 2147483647 w 210"/>
              <a:gd name="T41" fmla="*/ 2147483647 h 411"/>
              <a:gd name="T42" fmla="*/ 2147483647 w 210"/>
              <a:gd name="T43" fmla="*/ 2147483647 h 411"/>
              <a:gd name="T44" fmla="*/ 2147483647 w 210"/>
              <a:gd name="T45" fmla="*/ 2147483647 h 411"/>
              <a:gd name="T46" fmla="*/ 2147483647 w 210"/>
              <a:gd name="T47" fmla="*/ 2147483647 h 411"/>
              <a:gd name="T48" fmla="*/ 2147483647 w 210"/>
              <a:gd name="T49" fmla="*/ 2147483647 h 411"/>
              <a:gd name="T50" fmla="*/ 2147483647 w 210"/>
              <a:gd name="T51" fmla="*/ 2147483647 h 411"/>
              <a:gd name="T52" fmla="*/ 2147483647 w 210"/>
              <a:gd name="T53" fmla="*/ 2147483647 h 411"/>
              <a:gd name="T54" fmla="*/ 2147483647 w 210"/>
              <a:gd name="T55" fmla="*/ 2147483647 h 411"/>
              <a:gd name="T56" fmla="*/ 2147483647 w 210"/>
              <a:gd name="T57" fmla="*/ 2147483647 h 411"/>
              <a:gd name="T58" fmla="*/ 2147483647 w 210"/>
              <a:gd name="T59" fmla="*/ 2147483647 h 411"/>
              <a:gd name="T60" fmla="*/ 2147483647 w 210"/>
              <a:gd name="T61" fmla="*/ 2147483647 h 411"/>
              <a:gd name="T62" fmla="*/ 2147483647 w 210"/>
              <a:gd name="T63" fmla="*/ 2147483647 h 411"/>
              <a:gd name="T64" fmla="*/ 2147483647 w 210"/>
              <a:gd name="T65" fmla="*/ 2147483647 h 411"/>
              <a:gd name="T66" fmla="*/ 2147483647 w 210"/>
              <a:gd name="T67" fmla="*/ 2147483647 h 411"/>
              <a:gd name="T68" fmla="*/ 2147483647 w 210"/>
              <a:gd name="T69" fmla="*/ 2147483647 h 411"/>
              <a:gd name="T70" fmla="*/ 2147483647 w 210"/>
              <a:gd name="T71" fmla="*/ 2147483647 h 411"/>
              <a:gd name="T72" fmla="*/ 2147483647 w 210"/>
              <a:gd name="T73" fmla="*/ 2147483647 h 411"/>
              <a:gd name="T74" fmla="*/ 2147483647 w 210"/>
              <a:gd name="T75" fmla="*/ 2147483647 h 411"/>
              <a:gd name="T76" fmla="*/ 2147483647 w 210"/>
              <a:gd name="T77" fmla="*/ 2147483647 h 411"/>
              <a:gd name="T78" fmla="*/ 2147483647 w 210"/>
              <a:gd name="T79" fmla="*/ 2147483647 h 411"/>
              <a:gd name="T80" fmla="*/ 2147483647 w 210"/>
              <a:gd name="T81" fmla="*/ 2147483647 h 411"/>
              <a:gd name="T82" fmla="*/ 2147483647 w 210"/>
              <a:gd name="T83" fmla="*/ 2147483647 h 411"/>
              <a:gd name="T84" fmla="*/ 2147483647 w 210"/>
              <a:gd name="T85" fmla="*/ 2147483647 h 411"/>
              <a:gd name="T86" fmla="*/ 2147483647 w 210"/>
              <a:gd name="T87" fmla="*/ 2147483647 h 411"/>
              <a:gd name="T88" fmla="*/ 2147483647 w 210"/>
              <a:gd name="T89" fmla="*/ 2147483647 h 411"/>
              <a:gd name="T90" fmla="*/ 2147483647 w 210"/>
              <a:gd name="T91" fmla="*/ 2147483647 h 411"/>
              <a:gd name="T92" fmla="*/ 2147483647 w 210"/>
              <a:gd name="T93" fmla="*/ 2147483647 h 411"/>
              <a:gd name="T94" fmla="*/ 2147483647 w 210"/>
              <a:gd name="T95" fmla="*/ 2147483647 h 411"/>
              <a:gd name="T96" fmla="*/ 2147483647 w 210"/>
              <a:gd name="T97" fmla="*/ 2147483647 h 411"/>
              <a:gd name="T98" fmla="*/ 2147483647 w 210"/>
              <a:gd name="T99" fmla="*/ 2147483647 h 411"/>
              <a:gd name="T100" fmla="*/ 2147483647 w 210"/>
              <a:gd name="T101" fmla="*/ 2147483647 h 411"/>
              <a:gd name="T102" fmla="*/ 2147483647 w 210"/>
              <a:gd name="T103" fmla="*/ 0 h 41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10"/>
              <a:gd name="T157" fmla="*/ 0 h 411"/>
              <a:gd name="T158" fmla="*/ 210 w 210"/>
              <a:gd name="T159" fmla="*/ 411 h 41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10" h="411">
                <a:moveTo>
                  <a:pt x="206" y="0"/>
                </a:moveTo>
                <a:lnTo>
                  <a:pt x="206" y="0"/>
                </a:lnTo>
                <a:lnTo>
                  <a:pt x="178" y="4"/>
                </a:lnTo>
                <a:lnTo>
                  <a:pt x="151" y="10"/>
                </a:lnTo>
                <a:lnTo>
                  <a:pt x="128" y="21"/>
                </a:lnTo>
                <a:lnTo>
                  <a:pt x="103" y="36"/>
                </a:lnTo>
                <a:lnTo>
                  <a:pt x="82" y="55"/>
                </a:lnTo>
                <a:lnTo>
                  <a:pt x="61" y="78"/>
                </a:lnTo>
                <a:lnTo>
                  <a:pt x="42" y="103"/>
                </a:lnTo>
                <a:lnTo>
                  <a:pt x="25" y="130"/>
                </a:lnTo>
                <a:lnTo>
                  <a:pt x="15" y="153"/>
                </a:lnTo>
                <a:lnTo>
                  <a:pt x="6" y="180"/>
                </a:lnTo>
                <a:lnTo>
                  <a:pt x="2" y="206"/>
                </a:lnTo>
                <a:lnTo>
                  <a:pt x="0" y="231"/>
                </a:lnTo>
                <a:lnTo>
                  <a:pt x="2" y="258"/>
                </a:lnTo>
                <a:lnTo>
                  <a:pt x="6" y="283"/>
                </a:lnTo>
                <a:lnTo>
                  <a:pt x="15" y="309"/>
                </a:lnTo>
                <a:lnTo>
                  <a:pt x="25" y="332"/>
                </a:lnTo>
                <a:lnTo>
                  <a:pt x="38" y="355"/>
                </a:lnTo>
                <a:lnTo>
                  <a:pt x="52" y="376"/>
                </a:lnTo>
                <a:lnTo>
                  <a:pt x="69" y="395"/>
                </a:lnTo>
                <a:lnTo>
                  <a:pt x="88" y="411"/>
                </a:lnTo>
                <a:lnTo>
                  <a:pt x="94" y="405"/>
                </a:lnTo>
                <a:lnTo>
                  <a:pt x="75" y="388"/>
                </a:lnTo>
                <a:lnTo>
                  <a:pt x="59" y="369"/>
                </a:lnTo>
                <a:lnTo>
                  <a:pt x="44" y="351"/>
                </a:lnTo>
                <a:lnTo>
                  <a:pt x="31" y="330"/>
                </a:lnTo>
                <a:lnTo>
                  <a:pt x="23" y="306"/>
                </a:lnTo>
                <a:lnTo>
                  <a:pt x="15" y="281"/>
                </a:lnTo>
                <a:lnTo>
                  <a:pt x="10" y="256"/>
                </a:lnTo>
                <a:lnTo>
                  <a:pt x="8" y="231"/>
                </a:lnTo>
                <a:lnTo>
                  <a:pt x="10" y="206"/>
                </a:lnTo>
                <a:lnTo>
                  <a:pt x="15" y="183"/>
                </a:lnTo>
                <a:lnTo>
                  <a:pt x="23" y="157"/>
                </a:lnTo>
                <a:lnTo>
                  <a:pt x="33" y="132"/>
                </a:lnTo>
                <a:lnTo>
                  <a:pt x="50" y="107"/>
                </a:lnTo>
                <a:lnTo>
                  <a:pt x="67" y="82"/>
                </a:lnTo>
                <a:lnTo>
                  <a:pt x="88" y="61"/>
                </a:lnTo>
                <a:lnTo>
                  <a:pt x="109" y="44"/>
                </a:lnTo>
                <a:lnTo>
                  <a:pt x="130" y="29"/>
                </a:lnTo>
                <a:lnTo>
                  <a:pt x="155" y="19"/>
                </a:lnTo>
                <a:lnTo>
                  <a:pt x="180" y="13"/>
                </a:lnTo>
                <a:lnTo>
                  <a:pt x="206" y="8"/>
                </a:lnTo>
                <a:lnTo>
                  <a:pt x="210" y="4"/>
                </a:lnTo>
                <a:lnTo>
                  <a:pt x="20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54" name="Freeform 108"/>
          <p:cNvSpPr>
            <a:spLocks/>
          </p:cNvSpPr>
          <p:nvPr/>
        </p:nvSpPr>
        <p:spPr bwMode="auto">
          <a:xfrm>
            <a:off x="5026025" y="2889250"/>
            <a:ext cx="87313" cy="53975"/>
          </a:xfrm>
          <a:custGeom>
            <a:avLst/>
            <a:gdLst>
              <a:gd name="T0" fmla="*/ 0 w 55"/>
              <a:gd name="T1" fmla="*/ 0 h 34"/>
              <a:gd name="T2" fmla="*/ 0 w 55"/>
              <a:gd name="T3" fmla="*/ 0 h 34"/>
              <a:gd name="T4" fmla="*/ 2147483647 w 55"/>
              <a:gd name="T5" fmla="*/ 2147483647 h 34"/>
              <a:gd name="T6" fmla="*/ 2147483647 w 55"/>
              <a:gd name="T7" fmla="*/ 2147483647 h 34"/>
              <a:gd name="T8" fmla="*/ 2147483647 w 55"/>
              <a:gd name="T9" fmla="*/ 2147483647 h 34"/>
              <a:gd name="T10" fmla="*/ 0 w 55"/>
              <a:gd name="T11" fmla="*/ 2147483647 h 34"/>
              <a:gd name="T12" fmla="*/ 0 w 55"/>
              <a:gd name="T13" fmla="*/ 2147483647 h 34"/>
              <a:gd name="T14" fmla="*/ 2147483647 w 55"/>
              <a:gd name="T15" fmla="*/ 2147483647 h 34"/>
              <a:gd name="T16" fmla="*/ 2147483647 w 55"/>
              <a:gd name="T17" fmla="*/ 2147483647 h 34"/>
              <a:gd name="T18" fmla="*/ 2147483647 w 55"/>
              <a:gd name="T19" fmla="*/ 2147483647 h 34"/>
              <a:gd name="T20" fmla="*/ 2147483647 w 55"/>
              <a:gd name="T21" fmla="*/ 2147483647 h 34"/>
              <a:gd name="T22" fmla="*/ 2147483647 w 55"/>
              <a:gd name="T23" fmla="*/ 2147483647 h 34"/>
              <a:gd name="T24" fmla="*/ 0 w 55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5"/>
              <a:gd name="T40" fmla="*/ 0 h 34"/>
              <a:gd name="T41" fmla="*/ 55 w 55"/>
              <a:gd name="T42" fmla="*/ 34 h 3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5" h="34">
                <a:moveTo>
                  <a:pt x="0" y="0"/>
                </a:moveTo>
                <a:lnTo>
                  <a:pt x="0" y="0"/>
                </a:lnTo>
                <a:lnTo>
                  <a:pt x="7" y="13"/>
                </a:lnTo>
                <a:lnTo>
                  <a:pt x="11" y="17"/>
                </a:lnTo>
                <a:lnTo>
                  <a:pt x="7" y="21"/>
                </a:lnTo>
                <a:lnTo>
                  <a:pt x="0" y="34"/>
                </a:lnTo>
                <a:lnTo>
                  <a:pt x="28" y="23"/>
                </a:lnTo>
                <a:lnTo>
                  <a:pt x="55" y="15"/>
                </a:lnTo>
                <a:lnTo>
                  <a:pt x="28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755" name="Picture 82" descr="W:\Graphics\Powerpoint\MH_DCM-TEXTEDIT PROJECTS\RAVEN-9E\Processed files\Ch09\ch09_textedit\png\png new\rav32223_09_10h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13275" y="3514725"/>
            <a:ext cx="482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56" name="Rectangle 72"/>
          <p:cNvSpPr>
            <a:spLocks noChangeArrowheads="1"/>
          </p:cNvSpPr>
          <p:nvPr/>
        </p:nvSpPr>
        <p:spPr bwMode="auto">
          <a:xfrm>
            <a:off x="4718050" y="3603625"/>
            <a:ext cx="2143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ERK</a:t>
            </a:r>
            <a:endParaRPr lang="en-US">
              <a:latin typeface="Arial" charset="0"/>
            </a:endParaRPr>
          </a:p>
        </p:txBody>
      </p:sp>
      <p:sp>
        <p:nvSpPr>
          <p:cNvPr id="26757" name="Rectangle 78"/>
          <p:cNvSpPr>
            <a:spLocks noChangeArrowheads="1"/>
          </p:cNvSpPr>
          <p:nvPr/>
        </p:nvSpPr>
        <p:spPr bwMode="auto">
          <a:xfrm>
            <a:off x="5184775" y="2889250"/>
            <a:ext cx="2143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ERK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84" descr="rav32223_09_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558800"/>
            <a:ext cx="8820150" cy="602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9.11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511300" y="379413"/>
            <a:ext cx="60960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27653" name="Picture 74" descr="rav32223_09_1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63" y="1506538"/>
            <a:ext cx="15621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5" descr="rav32223_09_11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5213" y="957263"/>
            <a:ext cx="1550987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6" descr="rav32223_09_11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7525" y="3498850"/>
            <a:ext cx="8382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78" descr="rav32223_09_11j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6338" y="4649788"/>
            <a:ext cx="5365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81" descr="rav32223_09_11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3463" y="700088"/>
            <a:ext cx="53340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82" descr="rav32223_09_11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61075" y="3489325"/>
            <a:ext cx="8667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83" descr="rav32223_09_11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75475" y="3522663"/>
            <a:ext cx="1104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85" descr="rav32223_09_11h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35850" y="2971800"/>
            <a:ext cx="1252538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86" descr="rav32223_09_11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6663" y="3502025"/>
            <a:ext cx="8413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79" descr="rav32223_09_11j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1275" y="4233863"/>
            <a:ext cx="5365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87" descr="rav32223_09_11i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4237038"/>
            <a:ext cx="5175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88" descr="rav32223_09_11i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40075" y="3648075"/>
            <a:ext cx="5175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89" descr="rav32223_09_11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3938" y="700088"/>
            <a:ext cx="53340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6" name="Picture 80" descr="rav32223_09_11j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94500" y="4124325"/>
            <a:ext cx="5365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7" name="Freeform 93"/>
          <p:cNvSpPr>
            <a:spLocks/>
          </p:cNvSpPr>
          <p:nvPr/>
        </p:nvSpPr>
        <p:spPr bwMode="auto">
          <a:xfrm>
            <a:off x="2279650" y="4379913"/>
            <a:ext cx="5172075" cy="1674812"/>
          </a:xfrm>
          <a:custGeom>
            <a:avLst/>
            <a:gdLst>
              <a:gd name="T0" fmla="*/ 2147483647 w 3258"/>
              <a:gd name="T1" fmla="*/ 0 h 1055"/>
              <a:gd name="T2" fmla="*/ 2147483647 w 3258"/>
              <a:gd name="T3" fmla="*/ 2147483647 h 1055"/>
              <a:gd name="T4" fmla="*/ 2147483647 w 3258"/>
              <a:gd name="T5" fmla="*/ 2147483647 h 1055"/>
              <a:gd name="T6" fmla="*/ 2147483647 w 3258"/>
              <a:gd name="T7" fmla="*/ 2147483647 h 1055"/>
              <a:gd name="T8" fmla="*/ 2147483647 w 3258"/>
              <a:gd name="T9" fmla="*/ 2147483647 h 1055"/>
              <a:gd name="T10" fmla="*/ 2147483647 w 3258"/>
              <a:gd name="T11" fmla="*/ 2147483647 h 1055"/>
              <a:gd name="T12" fmla="*/ 2147483647 w 3258"/>
              <a:gd name="T13" fmla="*/ 2147483647 h 1055"/>
              <a:gd name="T14" fmla="*/ 2147483647 w 3258"/>
              <a:gd name="T15" fmla="*/ 2147483647 h 1055"/>
              <a:gd name="T16" fmla="*/ 2147483647 w 3258"/>
              <a:gd name="T17" fmla="*/ 2147483647 h 1055"/>
              <a:gd name="T18" fmla="*/ 2147483647 w 3258"/>
              <a:gd name="T19" fmla="*/ 2147483647 h 1055"/>
              <a:gd name="T20" fmla="*/ 2147483647 w 3258"/>
              <a:gd name="T21" fmla="*/ 2147483647 h 1055"/>
              <a:gd name="T22" fmla="*/ 2147483647 w 3258"/>
              <a:gd name="T23" fmla="*/ 2147483647 h 1055"/>
              <a:gd name="T24" fmla="*/ 2147483647 w 3258"/>
              <a:gd name="T25" fmla="*/ 2147483647 h 1055"/>
              <a:gd name="T26" fmla="*/ 2147483647 w 3258"/>
              <a:gd name="T27" fmla="*/ 2147483647 h 1055"/>
              <a:gd name="T28" fmla="*/ 2147483647 w 3258"/>
              <a:gd name="T29" fmla="*/ 2147483647 h 1055"/>
              <a:gd name="T30" fmla="*/ 2147483647 w 3258"/>
              <a:gd name="T31" fmla="*/ 2147483647 h 1055"/>
              <a:gd name="T32" fmla="*/ 2147483647 w 3258"/>
              <a:gd name="T33" fmla="*/ 2147483647 h 1055"/>
              <a:gd name="T34" fmla="*/ 2147483647 w 3258"/>
              <a:gd name="T35" fmla="*/ 2147483647 h 1055"/>
              <a:gd name="T36" fmla="*/ 2147483647 w 3258"/>
              <a:gd name="T37" fmla="*/ 2147483647 h 1055"/>
              <a:gd name="T38" fmla="*/ 2147483647 w 3258"/>
              <a:gd name="T39" fmla="*/ 2147483647 h 1055"/>
              <a:gd name="T40" fmla="*/ 2147483647 w 3258"/>
              <a:gd name="T41" fmla="*/ 2147483647 h 1055"/>
              <a:gd name="T42" fmla="*/ 2147483647 w 3258"/>
              <a:gd name="T43" fmla="*/ 2147483647 h 1055"/>
              <a:gd name="T44" fmla="*/ 2147483647 w 3258"/>
              <a:gd name="T45" fmla="*/ 2147483647 h 1055"/>
              <a:gd name="T46" fmla="*/ 2147483647 w 3258"/>
              <a:gd name="T47" fmla="*/ 2147483647 h 1055"/>
              <a:gd name="T48" fmla="*/ 2147483647 w 3258"/>
              <a:gd name="T49" fmla="*/ 2147483647 h 1055"/>
              <a:gd name="T50" fmla="*/ 2147483647 w 3258"/>
              <a:gd name="T51" fmla="*/ 2147483647 h 1055"/>
              <a:gd name="T52" fmla="*/ 2147483647 w 3258"/>
              <a:gd name="T53" fmla="*/ 2147483647 h 1055"/>
              <a:gd name="T54" fmla="*/ 2147483647 w 3258"/>
              <a:gd name="T55" fmla="*/ 2147483647 h 1055"/>
              <a:gd name="T56" fmla="*/ 2147483647 w 3258"/>
              <a:gd name="T57" fmla="*/ 2147483647 h 1055"/>
              <a:gd name="T58" fmla="*/ 2147483647 w 3258"/>
              <a:gd name="T59" fmla="*/ 2147483647 h 1055"/>
              <a:gd name="T60" fmla="*/ 2147483647 w 3258"/>
              <a:gd name="T61" fmla="*/ 2147483647 h 1055"/>
              <a:gd name="T62" fmla="*/ 2147483647 w 3258"/>
              <a:gd name="T63" fmla="*/ 2147483647 h 1055"/>
              <a:gd name="T64" fmla="*/ 2147483647 w 3258"/>
              <a:gd name="T65" fmla="*/ 2147483647 h 105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58"/>
              <a:gd name="T100" fmla="*/ 0 h 1055"/>
              <a:gd name="T101" fmla="*/ 3258 w 3258"/>
              <a:gd name="T102" fmla="*/ 1055 h 105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58" h="1055">
                <a:moveTo>
                  <a:pt x="3258" y="0"/>
                </a:moveTo>
                <a:lnTo>
                  <a:pt x="3258" y="0"/>
                </a:lnTo>
                <a:lnTo>
                  <a:pt x="3225" y="55"/>
                </a:lnTo>
                <a:lnTo>
                  <a:pt x="3191" y="109"/>
                </a:lnTo>
                <a:lnTo>
                  <a:pt x="3153" y="162"/>
                </a:lnTo>
                <a:lnTo>
                  <a:pt x="3115" y="214"/>
                </a:lnTo>
                <a:lnTo>
                  <a:pt x="3073" y="265"/>
                </a:lnTo>
                <a:lnTo>
                  <a:pt x="3031" y="315"/>
                </a:lnTo>
                <a:lnTo>
                  <a:pt x="2987" y="366"/>
                </a:lnTo>
                <a:lnTo>
                  <a:pt x="2939" y="414"/>
                </a:lnTo>
                <a:lnTo>
                  <a:pt x="2891" y="460"/>
                </a:lnTo>
                <a:lnTo>
                  <a:pt x="2842" y="506"/>
                </a:lnTo>
                <a:lnTo>
                  <a:pt x="2790" y="550"/>
                </a:lnTo>
                <a:lnTo>
                  <a:pt x="2735" y="593"/>
                </a:lnTo>
                <a:lnTo>
                  <a:pt x="2680" y="635"/>
                </a:lnTo>
                <a:lnTo>
                  <a:pt x="2624" y="672"/>
                </a:lnTo>
                <a:lnTo>
                  <a:pt x="2565" y="712"/>
                </a:lnTo>
                <a:lnTo>
                  <a:pt x="2506" y="748"/>
                </a:lnTo>
                <a:lnTo>
                  <a:pt x="2445" y="782"/>
                </a:lnTo>
                <a:lnTo>
                  <a:pt x="2382" y="815"/>
                </a:lnTo>
                <a:lnTo>
                  <a:pt x="2319" y="847"/>
                </a:lnTo>
                <a:lnTo>
                  <a:pt x="2254" y="876"/>
                </a:lnTo>
                <a:lnTo>
                  <a:pt x="2189" y="903"/>
                </a:lnTo>
                <a:lnTo>
                  <a:pt x="2122" y="929"/>
                </a:lnTo>
                <a:lnTo>
                  <a:pt x="2054" y="952"/>
                </a:lnTo>
                <a:lnTo>
                  <a:pt x="1985" y="973"/>
                </a:lnTo>
                <a:lnTo>
                  <a:pt x="1916" y="990"/>
                </a:lnTo>
                <a:lnTo>
                  <a:pt x="1844" y="1006"/>
                </a:lnTo>
                <a:lnTo>
                  <a:pt x="1773" y="1021"/>
                </a:lnTo>
                <a:lnTo>
                  <a:pt x="1701" y="1032"/>
                </a:lnTo>
                <a:lnTo>
                  <a:pt x="1628" y="1042"/>
                </a:lnTo>
                <a:lnTo>
                  <a:pt x="1554" y="1048"/>
                </a:lnTo>
                <a:lnTo>
                  <a:pt x="1481" y="1053"/>
                </a:lnTo>
                <a:lnTo>
                  <a:pt x="1407" y="1055"/>
                </a:lnTo>
                <a:lnTo>
                  <a:pt x="1332" y="1053"/>
                </a:lnTo>
                <a:lnTo>
                  <a:pt x="1260" y="1050"/>
                </a:lnTo>
                <a:lnTo>
                  <a:pt x="1189" y="1044"/>
                </a:lnTo>
                <a:lnTo>
                  <a:pt x="1117" y="1038"/>
                </a:lnTo>
                <a:lnTo>
                  <a:pt x="1050" y="1029"/>
                </a:lnTo>
                <a:lnTo>
                  <a:pt x="983" y="1019"/>
                </a:lnTo>
                <a:lnTo>
                  <a:pt x="918" y="1006"/>
                </a:lnTo>
                <a:lnTo>
                  <a:pt x="855" y="992"/>
                </a:lnTo>
                <a:lnTo>
                  <a:pt x="792" y="975"/>
                </a:lnTo>
                <a:lnTo>
                  <a:pt x="733" y="958"/>
                </a:lnTo>
                <a:lnTo>
                  <a:pt x="674" y="939"/>
                </a:lnTo>
                <a:lnTo>
                  <a:pt x="617" y="918"/>
                </a:lnTo>
                <a:lnTo>
                  <a:pt x="563" y="895"/>
                </a:lnTo>
                <a:lnTo>
                  <a:pt x="512" y="872"/>
                </a:lnTo>
                <a:lnTo>
                  <a:pt x="462" y="847"/>
                </a:lnTo>
                <a:lnTo>
                  <a:pt x="413" y="819"/>
                </a:lnTo>
                <a:lnTo>
                  <a:pt x="369" y="792"/>
                </a:lnTo>
                <a:lnTo>
                  <a:pt x="325" y="763"/>
                </a:lnTo>
                <a:lnTo>
                  <a:pt x="285" y="731"/>
                </a:lnTo>
                <a:lnTo>
                  <a:pt x="245" y="700"/>
                </a:lnTo>
                <a:lnTo>
                  <a:pt x="210" y="668"/>
                </a:lnTo>
                <a:lnTo>
                  <a:pt x="176" y="632"/>
                </a:lnTo>
                <a:lnTo>
                  <a:pt x="147" y="599"/>
                </a:lnTo>
                <a:lnTo>
                  <a:pt x="117" y="563"/>
                </a:lnTo>
                <a:lnTo>
                  <a:pt x="92" y="525"/>
                </a:lnTo>
                <a:lnTo>
                  <a:pt x="71" y="487"/>
                </a:lnTo>
                <a:lnTo>
                  <a:pt x="52" y="448"/>
                </a:lnTo>
                <a:lnTo>
                  <a:pt x="35" y="410"/>
                </a:lnTo>
                <a:lnTo>
                  <a:pt x="21" y="368"/>
                </a:lnTo>
                <a:lnTo>
                  <a:pt x="10" y="328"/>
                </a:lnTo>
                <a:lnTo>
                  <a:pt x="4" y="286"/>
                </a:lnTo>
                <a:lnTo>
                  <a:pt x="0" y="24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8" name="Freeform 94"/>
          <p:cNvSpPr>
            <a:spLocks/>
          </p:cNvSpPr>
          <p:nvPr/>
        </p:nvSpPr>
        <p:spPr bwMode="auto">
          <a:xfrm>
            <a:off x="2238375" y="4667250"/>
            <a:ext cx="80963" cy="136525"/>
          </a:xfrm>
          <a:custGeom>
            <a:avLst/>
            <a:gdLst>
              <a:gd name="T0" fmla="*/ 2147483647 w 51"/>
              <a:gd name="T1" fmla="*/ 2147483647 h 86"/>
              <a:gd name="T2" fmla="*/ 0 w 51"/>
              <a:gd name="T3" fmla="*/ 2147483647 h 86"/>
              <a:gd name="T4" fmla="*/ 0 w 51"/>
              <a:gd name="T5" fmla="*/ 2147483647 h 86"/>
              <a:gd name="T6" fmla="*/ 2147483647 w 51"/>
              <a:gd name="T7" fmla="*/ 2147483647 h 86"/>
              <a:gd name="T8" fmla="*/ 2147483647 w 51"/>
              <a:gd name="T9" fmla="*/ 2147483647 h 86"/>
              <a:gd name="T10" fmla="*/ 2147483647 w 51"/>
              <a:gd name="T11" fmla="*/ 0 h 86"/>
              <a:gd name="T12" fmla="*/ 2147483647 w 51"/>
              <a:gd name="T13" fmla="*/ 0 h 86"/>
              <a:gd name="T14" fmla="*/ 2147483647 w 51"/>
              <a:gd name="T15" fmla="*/ 2147483647 h 86"/>
              <a:gd name="T16" fmla="*/ 2147483647 w 51"/>
              <a:gd name="T17" fmla="*/ 2147483647 h 86"/>
              <a:gd name="T18" fmla="*/ 2147483647 w 51"/>
              <a:gd name="T19" fmla="*/ 2147483647 h 86"/>
              <a:gd name="T20" fmla="*/ 2147483647 w 51"/>
              <a:gd name="T21" fmla="*/ 2147483647 h 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"/>
              <a:gd name="T34" fmla="*/ 0 h 86"/>
              <a:gd name="T35" fmla="*/ 51 w 51"/>
              <a:gd name="T36" fmla="*/ 86 h 8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" h="86">
                <a:moveTo>
                  <a:pt x="26" y="69"/>
                </a:moveTo>
                <a:lnTo>
                  <a:pt x="0" y="86"/>
                </a:lnTo>
                <a:lnTo>
                  <a:pt x="0" y="84"/>
                </a:lnTo>
                <a:lnTo>
                  <a:pt x="15" y="44"/>
                </a:lnTo>
                <a:lnTo>
                  <a:pt x="21" y="0"/>
                </a:lnTo>
                <a:lnTo>
                  <a:pt x="34" y="42"/>
                </a:lnTo>
                <a:lnTo>
                  <a:pt x="51" y="82"/>
                </a:lnTo>
                <a:lnTo>
                  <a:pt x="26" y="6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9" name="Freeform 95"/>
          <p:cNvSpPr>
            <a:spLocks/>
          </p:cNvSpPr>
          <p:nvPr/>
        </p:nvSpPr>
        <p:spPr bwMode="auto">
          <a:xfrm>
            <a:off x="874713" y="1114425"/>
            <a:ext cx="227012" cy="466725"/>
          </a:xfrm>
          <a:custGeom>
            <a:avLst/>
            <a:gdLst>
              <a:gd name="T0" fmla="*/ 2147483647 w 143"/>
              <a:gd name="T1" fmla="*/ 0 h 294"/>
              <a:gd name="T2" fmla="*/ 2147483647 w 143"/>
              <a:gd name="T3" fmla="*/ 0 h 294"/>
              <a:gd name="T4" fmla="*/ 2147483647 w 143"/>
              <a:gd name="T5" fmla="*/ 2147483647 h 294"/>
              <a:gd name="T6" fmla="*/ 2147483647 w 143"/>
              <a:gd name="T7" fmla="*/ 2147483647 h 294"/>
              <a:gd name="T8" fmla="*/ 2147483647 w 143"/>
              <a:gd name="T9" fmla="*/ 2147483647 h 294"/>
              <a:gd name="T10" fmla="*/ 2147483647 w 143"/>
              <a:gd name="T11" fmla="*/ 2147483647 h 294"/>
              <a:gd name="T12" fmla="*/ 2147483647 w 143"/>
              <a:gd name="T13" fmla="*/ 2147483647 h 294"/>
              <a:gd name="T14" fmla="*/ 2147483647 w 143"/>
              <a:gd name="T15" fmla="*/ 2147483647 h 294"/>
              <a:gd name="T16" fmla="*/ 2147483647 w 143"/>
              <a:gd name="T17" fmla="*/ 2147483647 h 294"/>
              <a:gd name="T18" fmla="*/ 2147483647 w 143"/>
              <a:gd name="T19" fmla="*/ 2147483647 h 294"/>
              <a:gd name="T20" fmla="*/ 2147483647 w 143"/>
              <a:gd name="T21" fmla="*/ 2147483647 h 294"/>
              <a:gd name="T22" fmla="*/ 2147483647 w 143"/>
              <a:gd name="T23" fmla="*/ 2147483647 h 294"/>
              <a:gd name="T24" fmla="*/ 2147483647 w 143"/>
              <a:gd name="T25" fmla="*/ 2147483647 h 294"/>
              <a:gd name="T26" fmla="*/ 0 w 143"/>
              <a:gd name="T27" fmla="*/ 2147483647 h 2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3"/>
              <a:gd name="T43" fmla="*/ 0 h 294"/>
              <a:gd name="T44" fmla="*/ 143 w 143"/>
              <a:gd name="T45" fmla="*/ 294 h 29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3" h="294">
                <a:moveTo>
                  <a:pt x="143" y="0"/>
                </a:moveTo>
                <a:lnTo>
                  <a:pt x="143" y="0"/>
                </a:lnTo>
                <a:lnTo>
                  <a:pt x="111" y="19"/>
                </a:lnTo>
                <a:lnTo>
                  <a:pt x="84" y="36"/>
                </a:lnTo>
                <a:lnTo>
                  <a:pt x="74" y="47"/>
                </a:lnTo>
                <a:lnTo>
                  <a:pt x="63" y="59"/>
                </a:lnTo>
                <a:lnTo>
                  <a:pt x="55" y="72"/>
                </a:lnTo>
                <a:lnTo>
                  <a:pt x="46" y="84"/>
                </a:lnTo>
                <a:lnTo>
                  <a:pt x="38" y="101"/>
                </a:lnTo>
                <a:lnTo>
                  <a:pt x="30" y="120"/>
                </a:lnTo>
                <a:lnTo>
                  <a:pt x="23" y="141"/>
                </a:lnTo>
                <a:lnTo>
                  <a:pt x="19" y="164"/>
                </a:lnTo>
                <a:lnTo>
                  <a:pt x="9" y="221"/>
                </a:lnTo>
                <a:lnTo>
                  <a:pt x="0" y="294"/>
                </a:lnTo>
              </a:path>
            </a:pathLst>
          </a:cu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0" name="Freeform 96"/>
          <p:cNvSpPr>
            <a:spLocks/>
          </p:cNvSpPr>
          <p:nvPr/>
        </p:nvSpPr>
        <p:spPr bwMode="auto">
          <a:xfrm>
            <a:off x="838200" y="1541463"/>
            <a:ext cx="79375" cy="136525"/>
          </a:xfrm>
          <a:custGeom>
            <a:avLst/>
            <a:gdLst>
              <a:gd name="T0" fmla="*/ 2147483647 w 50"/>
              <a:gd name="T1" fmla="*/ 2147483647 h 86"/>
              <a:gd name="T2" fmla="*/ 2147483647 w 50"/>
              <a:gd name="T3" fmla="*/ 2147483647 h 86"/>
              <a:gd name="T4" fmla="*/ 2147483647 w 50"/>
              <a:gd name="T5" fmla="*/ 2147483647 h 86"/>
              <a:gd name="T6" fmla="*/ 2147483647 w 50"/>
              <a:gd name="T7" fmla="*/ 2147483647 h 86"/>
              <a:gd name="T8" fmla="*/ 2147483647 w 50"/>
              <a:gd name="T9" fmla="*/ 2147483647 h 86"/>
              <a:gd name="T10" fmla="*/ 2147483647 w 50"/>
              <a:gd name="T11" fmla="*/ 2147483647 h 86"/>
              <a:gd name="T12" fmla="*/ 2147483647 w 50"/>
              <a:gd name="T13" fmla="*/ 2147483647 h 86"/>
              <a:gd name="T14" fmla="*/ 2147483647 w 50"/>
              <a:gd name="T15" fmla="*/ 2147483647 h 86"/>
              <a:gd name="T16" fmla="*/ 0 w 50"/>
              <a:gd name="T17" fmla="*/ 0 h 86"/>
              <a:gd name="T18" fmla="*/ 0 w 50"/>
              <a:gd name="T19" fmla="*/ 0 h 86"/>
              <a:gd name="T20" fmla="*/ 2147483647 w 50"/>
              <a:gd name="T21" fmla="*/ 2147483647 h 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86"/>
              <a:gd name="T35" fmla="*/ 50 w 50"/>
              <a:gd name="T36" fmla="*/ 86 h 8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86">
                <a:moveTo>
                  <a:pt x="23" y="17"/>
                </a:moveTo>
                <a:lnTo>
                  <a:pt x="50" y="4"/>
                </a:lnTo>
                <a:lnTo>
                  <a:pt x="50" y="7"/>
                </a:lnTo>
                <a:lnTo>
                  <a:pt x="29" y="44"/>
                </a:lnTo>
                <a:lnTo>
                  <a:pt x="17" y="86"/>
                </a:lnTo>
                <a:lnTo>
                  <a:pt x="11" y="42"/>
                </a:lnTo>
                <a:lnTo>
                  <a:pt x="0" y="0"/>
                </a:lnTo>
                <a:lnTo>
                  <a:pt x="23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1" name="Line 97"/>
          <p:cNvSpPr>
            <a:spLocks noChangeShapeType="1"/>
          </p:cNvSpPr>
          <p:nvPr/>
        </p:nvSpPr>
        <p:spPr bwMode="auto">
          <a:xfrm>
            <a:off x="2722563" y="4289425"/>
            <a:ext cx="941387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2" name="Freeform 98"/>
          <p:cNvSpPr>
            <a:spLocks/>
          </p:cNvSpPr>
          <p:nvPr/>
        </p:nvSpPr>
        <p:spPr bwMode="auto">
          <a:xfrm>
            <a:off x="3625850" y="4249738"/>
            <a:ext cx="133350" cy="80962"/>
          </a:xfrm>
          <a:custGeom>
            <a:avLst/>
            <a:gdLst>
              <a:gd name="T0" fmla="*/ 2147483647 w 84"/>
              <a:gd name="T1" fmla="*/ 2147483647 h 51"/>
              <a:gd name="T2" fmla="*/ 0 w 84"/>
              <a:gd name="T3" fmla="*/ 0 h 51"/>
              <a:gd name="T4" fmla="*/ 2147483647 w 84"/>
              <a:gd name="T5" fmla="*/ 0 h 51"/>
              <a:gd name="T6" fmla="*/ 2147483647 w 84"/>
              <a:gd name="T7" fmla="*/ 2147483647 h 51"/>
              <a:gd name="T8" fmla="*/ 2147483647 w 84"/>
              <a:gd name="T9" fmla="*/ 2147483647 h 51"/>
              <a:gd name="T10" fmla="*/ 2147483647 w 84"/>
              <a:gd name="T11" fmla="*/ 2147483647 h 51"/>
              <a:gd name="T12" fmla="*/ 2147483647 w 84"/>
              <a:gd name="T13" fmla="*/ 2147483647 h 51"/>
              <a:gd name="T14" fmla="*/ 2147483647 w 84"/>
              <a:gd name="T15" fmla="*/ 2147483647 h 51"/>
              <a:gd name="T16" fmla="*/ 2147483647 w 84"/>
              <a:gd name="T17" fmla="*/ 2147483647 h 51"/>
              <a:gd name="T18" fmla="*/ 0 w 84"/>
              <a:gd name="T19" fmla="*/ 2147483647 h 51"/>
              <a:gd name="T20" fmla="*/ 2147483647 w 84"/>
              <a:gd name="T21" fmla="*/ 2147483647 h 5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"/>
              <a:gd name="T34" fmla="*/ 0 h 51"/>
              <a:gd name="T35" fmla="*/ 84 w 84"/>
              <a:gd name="T36" fmla="*/ 51 h 5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" h="51">
                <a:moveTo>
                  <a:pt x="17" y="25"/>
                </a:moveTo>
                <a:lnTo>
                  <a:pt x="0" y="0"/>
                </a:lnTo>
                <a:lnTo>
                  <a:pt x="2" y="0"/>
                </a:lnTo>
                <a:lnTo>
                  <a:pt x="42" y="15"/>
                </a:lnTo>
                <a:lnTo>
                  <a:pt x="84" y="25"/>
                </a:lnTo>
                <a:lnTo>
                  <a:pt x="42" y="34"/>
                </a:lnTo>
                <a:lnTo>
                  <a:pt x="2" y="51"/>
                </a:lnTo>
                <a:lnTo>
                  <a:pt x="0" y="51"/>
                </a:lnTo>
                <a:lnTo>
                  <a:pt x="17" y="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3" name="Freeform 99"/>
          <p:cNvSpPr>
            <a:spLocks/>
          </p:cNvSpPr>
          <p:nvPr/>
        </p:nvSpPr>
        <p:spPr bwMode="auto">
          <a:xfrm>
            <a:off x="2728913" y="4292600"/>
            <a:ext cx="460375" cy="363538"/>
          </a:xfrm>
          <a:custGeom>
            <a:avLst/>
            <a:gdLst>
              <a:gd name="T0" fmla="*/ 0 w 290"/>
              <a:gd name="T1" fmla="*/ 2147483647 h 229"/>
              <a:gd name="T2" fmla="*/ 0 w 290"/>
              <a:gd name="T3" fmla="*/ 2147483647 h 229"/>
              <a:gd name="T4" fmla="*/ 2147483647 w 290"/>
              <a:gd name="T5" fmla="*/ 2147483647 h 229"/>
              <a:gd name="T6" fmla="*/ 2147483647 w 290"/>
              <a:gd name="T7" fmla="*/ 2147483647 h 229"/>
              <a:gd name="T8" fmla="*/ 2147483647 w 290"/>
              <a:gd name="T9" fmla="*/ 2147483647 h 229"/>
              <a:gd name="T10" fmla="*/ 2147483647 w 290"/>
              <a:gd name="T11" fmla="*/ 2147483647 h 229"/>
              <a:gd name="T12" fmla="*/ 2147483647 w 290"/>
              <a:gd name="T13" fmla="*/ 2147483647 h 229"/>
              <a:gd name="T14" fmla="*/ 2147483647 w 290"/>
              <a:gd name="T15" fmla="*/ 2147483647 h 229"/>
              <a:gd name="T16" fmla="*/ 2147483647 w 290"/>
              <a:gd name="T17" fmla="*/ 2147483647 h 229"/>
              <a:gd name="T18" fmla="*/ 2147483647 w 290"/>
              <a:gd name="T19" fmla="*/ 2147483647 h 229"/>
              <a:gd name="T20" fmla="*/ 2147483647 w 290"/>
              <a:gd name="T21" fmla="*/ 2147483647 h 229"/>
              <a:gd name="T22" fmla="*/ 2147483647 w 290"/>
              <a:gd name="T23" fmla="*/ 2147483647 h 229"/>
              <a:gd name="T24" fmla="*/ 2147483647 w 290"/>
              <a:gd name="T25" fmla="*/ 2147483647 h 229"/>
              <a:gd name="T26" fmla="*/ 2147483647 w 290"/>
              <a:gd name="T27" fmla="*/ 2147483647 h 229"/>
              <a:gd name="T28" fmla="*/ 2147483647 w 290"/>
              <a:gd name="T29" fmla="*/ 2147483647 h 229"/>
              <a:gd name="T30" fmla="*/ 2147483647 w 290"/>
              <a:gd name="T31" fmla="*/ 0 h 22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90"/>
              <a:gd name="T49" fmla="*/ 0 h 229"/>
              <a:gd name="T50" fmla="*/ 290 w 290"/>
              <a:gd name="T51" fmla="*/ 229 h 22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90" h="229">
                <a:moveTo>
                  <a:pt x="0" y="229"/>
                </a:moveTo>
                <a:lnTo>
                  <a:pt x="0" y="229"/>
                </a:lnTo>
                <a:lnTo>
                  <a:pt x="4" y="219"/>
                </a:lnTo>
                <a:lnTo>
                  <a:pt x="17" y="194"/>
                </a:lnTo>
                <a:lnTo>
                  <a:pt x="40" y="158"/>
                </a:lnTo>
                <a:lnTo>
                  <a:pt x="55" y="137"/>
                </a:lnTo>
                <a:lnTo>
                  <a:pt x="72" y="116"/>
                </a:lnTo>
                <a:lnTo>
                  <a:pt x="91" y="95"/>
                </a:lnTo>
                <a:lnTo>
                  <a:pt x="112" y="74"/>
                </a:lnTo>
                <a:lnTo>
                  <a:pt x="135" y="55"/>
                </a:lnTo>
                <a:lnTo>
                  <a:pt x="162" y="38"/>
                </a:lnTo>
                <a:lnTo>
                  <a:pt x="189" y="24"/>
                </a:lnTo>
                <a:lnTo>
                  <a:pt x="221" y="11"/>
                </a:lnTo>
                <a:lnTo>
                  <a:pt x="254" y="5"/>
                </a:lnTo>
                <a:lnTo>
                  <a:pt x="273" y="3"/>
                </a:lnTo>
                <a:lnTo>
                  <a:pt x="290" y="0"/>
                </a:lnTo>
              </a:path>
            </a:pathLst>
          </a:cu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4" name="Freeform 100"/>
          <p:cNvSpPr>
            <a:spLocks/>
          </p:cNvSpPr>
          <p:nvPr/>
        </p:nvSpPr>
        <p:spPr bwMode="auto">
          <a:xfrm>
            <a:off x="3213100" y="4062413"/>
            <a:ext cx="287338" cy="223837"/>
          </a:xfrm>
          <a:custGeom>
            <a:avLst/>
            <a:gdLst>
              <a:gd name="T0" fmla="*/ 0 w 181"/>
              <a:gd name="T1" fmla="*/ 2147483647 h 141"/>
              <a:gd name="T2" fmla="*/ 0 w 181"/>
              <a:gd name="T3" fmla="*/ 2147483647 h 141"/>
              <a:gd name="T4" fmla="*/ 2147483647 w 181"/>
              <a:gd name="T5" fmla="*/ 2147483647 h 141"/>
              <a:gd name="T6" fmla="*/ 2147483647 w 181"/>
              <a:gd name="T7" fmla="*/ 2147483647 h 141"/>
              <a:gd name="T8" fmla="*/ 2147483647 w 181"/>
              <a:gd name="T9" fmla="*/ 2147483647 h 141"/>
              <a:gd name="T10" fmla="*/ 2147483647 w 181"/>
              <a:gd name="T11" fmla="*/ 2147483647 h 141"/>
              <a:gd name="T12" fmla="*/ 2147483647 w 181"/>
              <a:gd name="T13" fmla="*/ 2147483647 h 141"/>
              <a:gd name="T14" fmla="*/ 2147483647 w 181"/>
              <a:gd name="T15" fmla="*/ 2147483647 h 141"/>
              <a:gd name="T16" fmla="*/ 2147483647 w 181"/>
              <a:gd name="T17" fmla="*/ 2147483647 h 141"/>
              <a:gd name="T18" fmla="*/ 2147483647 w 181"/>
              <a:gd name="T19" fmla="*/ 2147483647 h 141"/>
              <a:gd name="T20" fmla="*/ 2147483647 w 181"/>
              <a:gd name="T21" fmla="*/ 2147483647 h 141"/>
              <a:gd name="T22" fmla="*/ 2147483647 w 181"/>
              <a:gd name="T23" fmla="*/ 2147483647 h 141"/>
              <a:gd name="T24" fmla="*/ 2147483647 w 181"/>
              <a:gd name="T25" fmla="*/ 2147483647 h 141"/>
              <a:gd name="T26" fmla="*/ 2147483647 w 181"/>
              <a:gd name="T27" fmla="*/ 2147483647 h 141"/>
              <a:gd name="T28" fmla="*/ 2147483647 w 181"/>
              <a:gd name="T29" fmla="*/ 0 h 14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1"/>
              <a:gd name="T46" fmla="*/ 0 h 141"/>
              <a:gd name="T47" fmla="*/ 181 w 181"/>
              <a:gd name="T48" fmla="*/ 141 h 14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1" h="141">
                <a:moveTo>
                  <a:pt x="0" y="141"/>
                </a:moveTo>
                <a:lnTo>
                  <a:pt x="0" y="141"/>
                </a:lnTo>
                <a:lnTo>
                  <a:pt x="33" y="139"/>
                </a:lnTo>
                <a:lnTo>
                  <a:pt x="63" y="137"/>
                </a:lnTo>
                <a:lnTo>
                  <a:pt x="90" y="131"/>
                </a:lnTo>
                <a:lnTo>
                  <a:pt x="111" y="120"/>
                </a:lnTo>
                <a:lnTo>
                  <a:pt x="128" y="110"/>
                </a:lnTo>
                <a:lnTo>
                  <a:pt x="143" y="99"/>
                </a:lnTo>
                <a:lnTo>
                  <a:pt x="155" y="87"/>
                </a:lnTo>
                <a:lnTo>
                  <a:pt x="164" y="72"/>
                </a:lnTo>
                <a:lnTo>
                  <a:pt x="170" y="59"/>
                </a:lnTo>
                <a:lnTo>
                  <a:pt x="176" y="47"/>
                </a:lnTo>
                <a:lnTo>
                  <a:pt x="181" y="24"/>
                </a:lnTo>
                <a:lnTo>
                  <a:pt x="181" y="7"/>
                </a:lnTo>
                <a:lnTo>
                  <a:pt x="181" y="0"/>
                </a:lnTo>
              </a:path>
            </a:pathLst>
          </a:cu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5" name="Freeform 101"/>
          <p:cNvSpPr>
            <a:spLocks/>
          </p:cNvSpPr>
          <p:nvPr/>
        </p:nvSpPr>
        <p:spPr bwMode="auto">
          <a:xfrm>
            <a:off x="3462338" y="3967163"/>
            <a:ext cx="80962" cy="136525"/>
          </a:xfrm>
          <a:custGeom>
            <a:avLst/>
            <a:gdLst>
              <a:gd name="T0" fmla="*/ 2147483647 w 51"/>
              <a:gd name="T1" fmla="*/ 2147483647 h 86"/>
              <a:gd name="T2" fmla="*/ 2147483647 w 51"/>
              <a:gd name="T3" fmla="*/ 2147483647 h 86"/>
              <a:gd name="T4" fmla="*/ 0 w 51"/>
              <a:gd name="T5" fmla="*/ 2147483647 h 86"/>
              <a:gd name="T6" fmla="*/ 2147483647 w 51"/>
              <a:gd name="T7" fmla="*/ 2147483647 h 86"/>
              <a:gd name="T8" fmla="*/ 2147483647 w 51"/>
              <a:gd name="T9" fmla="*/ 2147483647 h 86"/>
              <a:gd name="T10" fmla="*/ 2147483647 w 51"/>
              <a:gd name="T11" fmla="*/ 0 h 86"/>
              <a:gd name="T12" fmla="*/ 2147483647 w 51"/>
              <a:gd name="T13" fmla="*/ 0 h 86"/>
              <a:gd name="T14" fmla="*/ 2147483647 w 51"/>
              <a:gd name="T15" fmla="*/ 2147483647 h 86"/>
              <a:gd name="T16" fmla="*/ 2147483647 w 51"/>
              <a:gd name="T17" fmla="*/ 2147483647 h 86"/>
              <a:gd name="T18" fmla="*/ 2147483647 w 51"/>
              <a:gd name="T19" fmla="*/ 2147483647 h 86"/>
              <a:gd name="T20" fmla="*/ 2147483647 w 51"/>
              <a:gd name="T21" fmla="*/ 2147483647 h 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"/>
              <a:gd name="T34" fmla="*/ 0 h 86"/>
              <a:gd name="T35" fmla="*/ 51 w 51"/>
              <a:gd name="T36" fmla="*/ 86 h 8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" h="86">
                <a:moveTo>
                  <a:pt x="26" y="67"/>
                </a:moveTo>
                <a:lnTo>
                  <a:pt x="3" y="86"/>
                </a:lnTo>
                <a:lnTo>
                  <a:pt x="0" y="84"/>
                </a:lnTo>
                <a:lnTo>
                  <a:pt x="13" y="42"/>
                </a:lnTo>
                <a:lnTo>
                  <a:pt x="17" y="0"/>
                </a:lnTo>
                <a:lnTo>
                  <a:pt x="32" y="39"/>
                </a:lnTo>
                <a:lnTo>
                  <a:pt x="51" y="79"/>
                </a:lnTo>
                <a:lnTo>
                  <a:pt x="26" y="6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6" name="Line 102"/>
          <p:cNvSpPr>
            <a:spLocks noChangeShapeType="1"/>
          </p:cNvSpPr>
          <p:nvPr/>
        </p:nvSpPr>
        <p:spPr bwMode="auto">
          <a:xfrm>
            <a:off x="5894388" y="4210050"/>
            <a:ext cx="687387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7" name="Freeform 103"/>
          <p:cNvSpPr>
            <a:spLocks/>
          </p:cNvSpPr>
          <p:nvPr/>
        </p:nvSpPr>
        <p:spPr bwMode="auto">
          <a:xfrm>
            <a:off x="6545263" y="4170363"/>
            <a:ext cx="133350" cy="79375"/>
          </a:xfrm>
          <a:custGeom>
            <a:avLst/>
            <a:gdLst>
              <a:gd name="T0" fmla="*/ 2147483647 w 84"/>
              <a:gd name="T1" fmla="*/ 2147483647 h 50"/>
              <a:gd name="T2" fmla="*/ 0 w 84"/>
              <a:gd name="T3" fmla="*/ 0 h 50"/>
              <a:gd name="T4" fmla="*/ 0 w 84"/>
              <a:gd name="T5" fmla="*/ 0 h 50"/>
              <a:gd name="T6" fmla="*/ 2147483647 w 84"/>
              <a:gd name="T7" fmla="*/ 2147483647 h 50"/>
              <a:gd name="T8" fmla="*/ 2147483647 w 84"/>
              <a:gd name="T9" fmla="*/ 2147483647 h 50"/>
              <a:gd name="T10" fmla="*/ 2147483647 w 84"/>
              <a:gd name="T11" fmla="*/ 2147483647 h 50"/>
              <a:gd name="T12" fmla="*/ 2147483647 w 84"/>
              <a:gd name="T13" fmla="*/ 2147483647 h 50"/>
              <a:gd name="T14" fmla="*/ 2147483647 w 84"/>
              <a:gd name="T15" fmla="*/ 2147483647 h 50"/>
              <a:gd name="T16" fmla="*/ 0 w 84"/>
              <a:gd name="T17" fmla="*/ 2147483647 h 50"/>
              <a:gd name="T18" fmla="*/ 0 w 84"/>
              <a:gd name="T19" fmla="*/ 2147483647 h 50"/>
              <a:gd name="T20" fmla="*/ 2147483647 w 84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"/>
              <a:gd name="T34" fmla="*/ 0 h 50"/>
              <a:gd name="T35" fmla="*/ 84 w 84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" h="50">
                <a:moveTo>
                  <a:pt x="14" y="25"/>
                </a:moveTo>
                <a:lnTo>
                  <a:pt x="0" y="0"/>
                </a:lnTo>
                <a:lnTo>
                  <a:pt x="42" y="17"/>
                </a:lnTo>
                <a:lnTo>
                  <a:pt x="84" y="25"/>
                </a:lnTo>
                <a:lnTo>
                  <a:pt x="42" y="33"/>
                </a:lnTo>
                <a:lnTo>
                  <a:pt x="0" y="50"/>
                </a:lnTo>
                <a:lnTo>
                  <a:pt x="14" y="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8" name="Freeform 104"/>
          <p:cNvSpPr>
            <a:spLocks/>
          </p:cNvSpPr>
          <p:nvPr/>
        </p:nvSpPr>
        <p:spPr bwMode="auto">
          <a:xfrm>
            <a:off x="5927725" y="3956050"/>
            <a:ext cx="669925" cy="247650"/>
          </a:xfrm>
          <a:custGeom>
            <a:avLst/>
            <a:gdLst>
              <a:gd name="T0" fmla="*/ 0 w 422"/>
              <a:gd name="T1" fmla="*/ 2147483647 h 156"/>
              <a:gd name="T2" fmla="*/ 0 w 422"/>
              <a:gd name="T3" fmla="*/ 2147483647 h 156"/>
              <a:gd name="T4" fmla="*/ 2147483647 w 422"/>
              <a:gd name="T5" fmla="*/ 2147483647 h 156"/>
              <a:gd name="T6" fmla="*/ 2147483647 w 422"/>
              <a:gd name="T7" fmla="*/ 2147483647 h 156"/>
              <a:gd name="T8" fmla="*/ 2147483647 w 422"/>
              <a:gd name="T9" fmla="*/ 2147483647 h 156"/>
              <a:gd name="T10" fmla="*/ 2147483647 w 422"/>
              <a:gd name="T11" fmla="*/ 2147483647 h 156"/>
              <a:gd name="T12" fmla="*/ 2147483647 w 422"/>
              <a:gd name="T13" fmla="*/ 2147483647 h 156"/>
              <a:gd name="T14" fmla="*/ 2147483647 w 422"/>
              <a:gd name="T15" fmla="*/ 2147483647 h 156"/>
              <a:gd name="T16" fmla="*/ 2147483647 w 422"/>
              <a:gd name="T17" fmla="*/ 2147483647 h 156"/>
              <a:gd name="T18" fmla="*/ 2147483647 w 422"/>
              <a:gd name="T19" fmla="*/ 2147483647 h 156"/>
              <a:gd name="T20" fmla="*/ 2147483647 w 422"/>
              <a:gd name="T21" fmla="*/ 2147483647 h 156"/>
              <a:gd name="T22" fmla="*/ 2147483647 w 422"/>
              <a:gd name="T23" fmla="*/ 2147483647 h 156"/>
              <a:gd name="T24" fmla="*/ 2147483647 w 422"/>
              <a:gd name="T25" fmla="*/ 2147483647 h 156"/>
              <a:gd name="T26" fmla="*/ 2147483647 w 422"/>
              <a:gd name="T27" fmla="*/ 2147483647 h 156"/>
              <a:gd name="T28" fmla="*/ 2147483647 w 422"/>
              <a:gd name="T29" fmla="*/ 0 h 1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22"/>
              <a:gd name="T46" fmla="*/ 0 h 156"/>
              <a:gd name="T47" fmla="*/ 422 w 422"/>
              <a:gd name="T48" fmla="*/ 156 h 15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22" h="156">
                <a:moveTo>
                  <a:pt x="0" y="156"/>
                </a:moveTo>
                <a:lnTo>
                  <a:pt x="0" y="156"/>
                </a:lnTo>
                <a:lnTo>
                  <a:pt x="61" y="152"/>
                </a:lnTo>
                <a:lnTo>
                  <a:pt x="116" y="143"/>
                </a:lnTo>
                <a:lnTo>
                  <a:pt x="164" y="135"/>
                </a:lnTo>
                <a:lnTo>
                  <a:pt x="208" y="124"/>
                </a:lnTo>
                <a:lnTo>
                  <a:pt x="248" y="112"/>
                </a:lnTo>
                <a:lnTo>
                  <a:pt x="282" y="97"/>
                </a:lnTo>
                <a:lnTo>
                  <a:pt x="311" y="84"/>
                </a:lnTo>
                <a:lnTo>
                  <a:pt x="338" y="70"/>
                </a:lnTo>
                <a:lnTo>
                  <a:pt x="359" y="57"/>
                </a:lnTo>
                <a:lnTo>
                  <a:pt x="378" y="44"/>
                </a:lnTo>
                <a:lnTo>
                  <a:pt x="403" y="21"/>
                </a:lnTo>
                <a:lnTo>
                  <a:pt x="418" y="7"/>
                </a:lnTo>
                <a:lnTo>
                  <a:pt x="422" y="0"/>
                </a:lnTo>
              </a:path>
            </a:pathLst>
          </a:cu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9" name="Freeform 105"/>
          <p:cNvSpPr>
            <a:spLocks/>
          </p:cNvSpPr>
          <p:nvPr/>
        </p:nvSpPr>
        <p:spPr bwMode="auto">
          <a:xfrm>
            <a:off x="6545263" y="3873500"/>
            <a:ext cx="106362" cy="133350"/>
          </a:xfrm>
          <a:custGeom>
            <a:avLst/>
            <a:gdLst>
              <a:gd name="T0" fmla="*/ 2147483647 w 67"/>
              <a:gd name="T1" fmla="*/ 2147483647 h 84"/>
              <a:gd name="T2" fmla="*/ 0 w 67"/>
              <a:gd name="T3" fmla="*/ 2147483647 h 84"/>
              <a:gd name="T4" fmla="*/ 0 w 67"/>
              <a:gd name="T5" fmla="*/ 2147483647 h 84"/>
              <a:gd name="T6" fmla="*/ 2147483647 w 67"/>
              <a:gd name="T7" fmla="*/ 2147483647 h 84"/>
              <a:gd name="T8" fmla="*/ 2147483647 w 67"/>
              <a:gd name="T9" fmla="*/ 2147483647 h 84"/>
              <a:gd name="T10" fmla="*/ 2147483647 w 67"/>
              <a:gd name="T11" fmla="*/ 0 h 84"/>
              <a:gd name="T12" fmla="*/ 2147483647 w 67"/>
              <a:gd name="T13" fmla="*/ 0 h 84"/>
              <a:gd name="T14" fmla="*/ 2147483647 w 67"/>
              <a:gd name="T15" fmla="*/ 2147483647 h 84"/>
              <a:gd name="T16" fmla="*/ 2147483647 w 67"/>
              <a:gd name="T17" fmla="*/ 2147483647 h 84"/>
              <a:gd name="T18" fmla="*/ 2147483647 w 67"/>
              <a:gd name="T19" fmla="*/ 2147483647 h 84"/>
              <a:gd name="T20" fmla="*/ 2147483647 w 67"/>
              <a:gd name="T21" fmla="*/ 2147483647 h 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7"/>
              <a:gd name="T34" fmla="*/ 0 h 84"/>
              <a:gd name="T35" fmla="*/ 67 w 67"/>
              <a:gd name="T36" fmla="*/ 84 h 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7" h="84">
                <a:moveTo>
                  <a:pt x="29" y="59"/>
                </a:moveTo>
                <a:lnTo>
                  <a:pt x="0" y="56"/>
                </a:lnTo>
                <a:lnTo>
                  <a:pt x="35" y="31"/>
                </a:lnTo>
                <a:lnTo>
                  <a:pt x="67" y="0"/>
                </a:lnTo>
                <a:lnTo>
                  <a:pt x="52" y="40"/>
                </a:lnTo>
                <a:lnTo>
                  <a:pt x="44" y="84"/>
                </a:lnTo>
                <a:lnTo>
                  <a:pt x="29" y="5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0" name="Freeform 106"/>
          <p:cNvSpPr>
            <a:spLocks/>
          </p:cNvSpPr>
          <p:nvPr/>
        </p:nvSpPr>
        <p:spPr bwMode="auto">
          <a:xfrm>
            <a:off x="6551613" y="5260975"/>
            <a:ext cx="149225" cy="360363"/>
          </a:xfrm>
          <a:custGeom>
            <a:avLst/>
            <a:gdLst>
              <a:gd name="T0" fmla="*/ 2147483647 w 94"/>
              <a:gd name="T1" fmla="*/ 0 h 227"/>
              <a:gd name="T2" fmla="*/ 2147483647 w 94"/>
              <a:gd name="T3" fmla="*/ 0 h 227"/>
              <a:gd name="T4" fmla="*/ 2147483647 w 94"/>
              <a:gd name="T5" fmla="*/ 2147483647 h 227"/>
              <a:gd name="T6" fmla="*/ 2147483647 w 94"/>
              <a:gd name="T7" fmla="*/ 2147483647 h 227"/>
              <a:gd name="T8" fmla="*/ 2147483647 w 94"/>
              <a:gd name="T9" fmla="*/ 2147483647 h 227"/>
              <a:gd name="T10" fmla="*/ 2147483647 w 94"/>
              <a:gd name="T11" fmla="*/ 2147483647 h 227"/>
              <a:gd name="T12" fmla="*/ 2147483647 w 94"/>
              <a:gd name="T13" fmla="*/ 2147483647 h 227"/>
              <a:gd name="T14" fmla="*/ 2147483647 w 94"/>
              <a:gd name="T15" fmla="*/ 2147483647 h 227"/>
              <a:gd name="T16" fmla="*/ 2147483647 w 94"/>
              <a:gd name="T17" fmla="*/ 2147483647 h 227"/>
              <a:gd name="T18" fmla="*/ 0 w 94"/>
              <a:gd name="T19" fmla="*/ 2147483647 h 2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"/>
              <a:gd name="T31" fmla="*/ 0 h 227"/>
              <a:gd name="T32" fmla="*/ 94 w 94"/>
              <a:gd name="T33" fmla="*/ 227 h 22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" h="227">
                <a:moveTo>
                  <a:pt x="94" y="0"/>
                </a:moveTo>
                <a:lnTo>
                  <a:pt x="94" y="0"/>
                </a:lnTo>
                <a:lnTo>
                  <a:pt x="71" y="16"/>
                </a:lnTo>
                <a:lnTo>
                  <a:pt x="52" y="33"/>
                </a:lnTo>
                <a:lnTo>
                  <a:pt x="40" y="50"/>
                </a:lnTo>
                <a:lnTo>
                  <a:pt x="29" y="69"/>
                </a:lnTo>
                <a:lnTo>
                  <a:pt x="21" y="94"/>
                </a:lnTo>
                <a:lnTo>
                  <a:pt x="13" y="128"/>
                </a:lnTo>
                <a:lnTo>
                  <a:pt x="6" y="172"/>
                </a:lnTo>
                <a:lnTo>
                  <a:pt x="0" y="227"/>
                </a:lnTo>
              </a:path>
            </a:pathLst>
          </a:cu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1" name="Freeform 107"/>
          <p:cNvSpPr>
            <a:spLocks/>
          </p:cNvSpPr>
          <p:nvPr/>
        </p:nvSpPr>
        <p:spPr bwMode="auto">
          <a:xfrm>
            <a:off x="6515100" y="5580063"/>
            <a:ext cx="82550" cy="138112"/>
          </a:xfrm>
          <a:custGeom>
            <a:avLst/>
            <a:gdLst>
              <a:gd name="T0" fmla="*/ 2147483647 w 52"/>
              <a:gd name="T1" fmla="*/ 2147483647 h 87"/>
              <a:gd name="T2" fmla="*/ 2147483647 w 52"/>
              <a:gd name="T3" fmla="*/ 2147483647 h 87"/>
              <a:gd name="T4" fmla="*/ 2147483647 w 52"/>
              <a:gd name="T5" fmla="*/ 2147483647 h 87"/>
              <a:gd name="T6" fmla="*/ 2147483647 w 52"/>
              <a:gd name="T7" fmla="*/ 2147483647 h 87"/>
              <a:gd name="T8" fmla="*/ 2147483647 w 52"/>
              <a:gd name="T9" fmla="*/ 2147483647 h 87"/>
              <a:gd name="T10" fmla="*/ 2147483647 w 52"/>
              <a:gd name="T11" fmla="*/ 2147483647 h 87"/>
              <a:gd name="T12" fmla="*/ 2147483647 w 52"/>
              <a:gd name="T13" fmla="*/ 2147483647 h 87"/>
              <a:gd name="T14" fmla="*/ 2147483647 w 52"/>
              <a:gd name="T15" fmla="*/ 2147483647 h 87"/>
              <a:gd name="T16" fmla="*/ 0 w 52"/>
              <a:gd name="T17" fmla="*/ 0 h 87"/>
              <a:gd name="T18" fmla="*/ 2147483647 w 52"/>
              <a:gd name="T19" fmla="*/ 0 h 87"/>
              <a:gd name="T20" fmla="*/ 2147483647 w 52"/>
              <a:gd name="T21" fmla="*/ 2147483647 h 8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"/>
              <a:gd name="T34" fmla="*/ 0 h 87"/>
              <a:gd name="T35" fmla="*/ 52 w 52"/>
              <a:gd name="T36" fmla="*/ 87 h 8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" h="87">
                <a:moveTo>
                  <a:pt x="25" y="17"/>
                </a:moveTo>
                <a:lnTo>
                  <a:pt x="50" y="5"/>
                </a:lnTo>
                <a:lnTo>
                  <a:pt x="52" y="7"/>
                </a:lnTo>
                <a:lnTo>
                  <a:pt x="31" y="44"/>
                </a:lnTo>
                <a:lnTo>
                  <a:pt x="17" y="87"/>
                </a:lnTo>
                <a:lnTo>
                  <a:pt x="12" y="42"/>
                </a:lnTo>
                <a:lnTo>
                  <a:pt x="0" y="0"/>
                </a:lnTo>
                <a:lnTo>
                  <a:pt x="2" y="0"/>
                </a:lnTo>
                <a:lnTo>
                  <a:pt x="25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2" name="Line 108"/>
          <p:cNvSpPr>
            <a:spLocks noChangeShapeType="1"/>
          </p:cNvSpPr>
          <p:nvPr/>
        </p:nvSpPr>
        <p:spPr bwMode="auto">
          <a:xfrm>
            <a:off x="8166100" y="3962400"/>
            <a:ext cx="1588" cy="8651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3" name="Freeform 109"/>
          <p:cNvSpPr>
            <a:spLocks/>
          </p:cNvSpPr>
          <p:nvPr/>
        </p:nvSpPr>
        <p:spPr bwMode="auto">
          <a:xfrm>
            <a:off x="8126413" y="4794250"/>
            <a:ext cx="79375" cy="133350"/>
          </a:xfrm>
          <a:custGeom>
            <a:avLst/>
            <a:gdLst>
              <a:gd name="T0" fmla="*/ 2147483647 w 50"/>
              <a:gd name="T1" fmla="*/ 2147483647 h 84"/>
              <a:gd name="T2" fmla="*/ 2147483647 w 50"/>
              <a:gd name="T3" fmla="*/ 0 h 84"/>
              <a:gd name="T4" fmla="*/ 2147483647 w 50"/>
              <a:gd name="T5" fmla="*/ 0 h 84"/>
              <a:gd name="T6" fmla="*/ 2147483647 w 50"/>
              <a:gd name="T7" fmla="*/ 2147483647 h 84"/>
              <a:gd name="T8" fmla="*/ 2147483647 w 50"/>
              <a:gd name="T9" fmla="*/ 2147483647 h 84"/>
              <a:gd name="T10" fmla="*/ 2147483647 w 50"/>
              <a:gd name="T11" fmla="*/ 2147483647 h 84"/>
              <a:gd name="T12" fmla="*/ 2147483647 w 50"/>
              <a:gd name="T13" fmla="*/ 2147483647 h 84"/>
              <a:gd name="T14" fmla="*/ 2147483647 w 50"/>
              <a:gd name="T15" fmla="*/ 2147483647 h 84"/>
              <a:gd name="T16" fmla="*/ 0 w 50"/>
              <a:gd name="T17" fmla="*/ 0 h 84"/>
              <a:gd name="T18" fmla="*/ 0 w 50"/>
              <a:gd name="T19" fmla="*/ 0 h 84"/>
              <a:gd name="T20" fmla="*/ 2147483647 w 50"/>
              <a:gd name="T21" fmla="*/ 2147483647 h 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84"/>
              <a:gd name="T35" fmla="*/ 50 w 50"/>
              <a:gd name="T36" fmla="*/ 84 h 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84">
                <a:moveTo>
                  <a:pt x="25" y="14"/>
                </a:moveTo>
                <a:lnTo>
                  <a:pt x="50" y="0"/>
                </a:lnTo>
                <a:lnTo>
                  <a:pt x="35" y="39"/>
                </a:lnTo>
                <a:lnTo>
                  <a:pt x="25" y="84"/>
                </a:lnTo>
                <a:lnTo>
                  <a:pt x="16" y="39"/>
                </a:lnTo>
                <a:lnTo>
                  <a:pt x="0" y="0"/>
                </a:lnTo>
                <a:lnTo>
                  <a:pt x="25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4" name="Rectangle 113"/>
          <p:cNvSpPr>
            <a:spLocks noChangeArrowheads="1"/>
          </p:cNvSpPr>
          <p:nvPr/>
        </p:nvSpPr>
        <p:spPr bwMode="auto">
          <a:xfrm>
            <a:off x="5030788" y="2035175"/>
            <a:ext cx="5143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GPCR</a:t>
            </a:r>
            <a:endParaRPr lang="en-US">
              <a:latin typeface="Arial" charset="0"/>
            </a:endParaRPr>
          </a:p>
        </p:txBody>
      </p:sp>
      <p:sp>
        <p:nvSpPr>
          <p:cNvPr id="27685" name="Rectangle 121"/>
          <p:cNvSpPr>
            <a:spLocks noChangeArrowheads="1"/>
          </p:cNvSpPr>
          <p:nvPr/>
        </p:nvSpPr>
        <p:spPr bwMode="auto">
          <a:xfrm>
            <a:off x="1749425" y="781050"/>
            <a:ext cx="5794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Ligand</a:t>
            </a:r>
            <a:endParaRPr lang="en-US">
              <a:latin typeface="Arial" charset="0"/>
            </a:endParaRPr>
          </a:p>
        </p:txBody>
      </p:sp>
      <p:sp>
        <p:nvSpPr>
          <p:cNvPr id="27686" name="Rectangle 126"/>
          <p:cNvSpPr>
            <a:spLocks noChangeArrowheads="1"/>
          </p:cNvSpPr>
          <p:nvPr/>
        </p:nvSpPr>
        <p:spPr bwMode="auto">
          <a:xfrm>
            <a:off x="1749425" y="2057400"/>
            <a:ext cx="5143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GPCR</a:t>
            </a:r>
            <a:endParaRPr lang="en-US">
              <a:latin typeface="Arial" charset="0"/>
            </a:endParaRPr>
          </a:p>
        </p:txBody>
      </p:sp>
      <p:sp>
        <p:nvSpPr>
          <p:cNvPr id="27687" name="Line 131"/>
          <p:cNvSpPr>
            <a:spLocks noChangeShapeType="1"/>
          </p:cNvSpPr>
          <p:nvPr/>
        </p:nvSpPr>
        <p:spPr bwMode="auto">
          <a:xfrm>
            <a:off x="5699125" y="4271963"/>
            <a:ext cx="1588" cy="5635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8" name="Line 132"/>
          <p:cNvSpPr>
            <a:spLocks noChangeShapeType="1"/>
          </p:cNvSpPr>
          <p:nvPr/>
        </p:nvSpPr>
        <p:spPr bwMode="auto">
          <a:xfrm>
            <a:off x="7815263" y="2381250"/>
            <a:ext cx="1587" cy="7969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9" name="Line 133"/>
          <p:cNvSpPr>
            <a:spLocks noChangeShapeType="1"/>
          </p:cNvSpPr>
          <p:nvPr/>
        </p:nvSpPr>
        <p:spPr bwMode="auto">
          <a:xfrm flipH="1">
            <a:off x="1754188" y="4097338"/>
            <a:ext cx="381000" cy="4206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0" name="Line 134"/>
          <p:cNvSpPr>
            <a:spLocks noChangeShapeType="1"/>
          </p:cNvSpPr>
          <p:nvPr/>
        </p:nvSpPr>
        <p:spPr bwMode="auto">
          <a:xfrm>
            <a:off x="4735513" y="2144713"/>
            <a:ext cx="246062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1" name="Line 135"/>
          <p:cNvSpPr>
            <a:spLocks noChangeShapeType="1"/>
          </p:cNvSpPr>
          <p:nvPr/>
        </p:nvSpPr>
        <p:spPr bwMode="auto">
          <a:xfrm>
            <a:off x="1457325" y="2154238"/>
            <a:ext cx="247650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2" name="Line 149"/>
          <p:cNvSpPr>
            <a:spLocks noChangeShapeType="1"/>
          </p:cNvSpPr>
          <p:nvPr/>
        </p:nvSpPr>
        <p:spPr bwMode="auto">
          <a:xfrm>
            <a:off x="1404938" y="881063"/>
            <a:ext cx="306387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3" name="Rectangle 150"/>
          <p:cNvSpPr>
            <a:spLocks noChangeArrowheads="1"/>
          </p:cNvSpPr>
          <p:nvPr/>
        </p:nvSpPr>
        <p:spPr bwMode="auto">
          <a:xfrm>
            <a:off x="5368925" y="3811588"/>
            <a:ext cx="1127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Symbol" pitchFamily="18" charset="2"/>
              </a:rPr>
              <a:t>a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7694" name="Rectangle 151"/>
          <p:cNvSpPr>
            <a:spLocks noChangeArrowheads="1"/>
          </p:cNvSpPr>
          <p:nvPr/>
        </p:nvSpPr>
        <p:spPr bwMode="auto">
          <a:xfrm>
            <a:off x="6251575" y="360045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Symbol" pitchFamily="18" charset="2"/>
              </a:rPr>
              <a:t>b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7695" name="Rectangle 152"/>
          <p:cNvSpPr>
            <a:spLocks noChangeArrowheads="1"/>
          </p:cNvSpPr>
          <p:nvPr/>
        </p:nvSpPr>
        <p:spPr bwMode="auto">
          <a:xfrm>
            <a:off x="6556375" y="3590925"/>
            <a:ext cx="73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Symbol" pitchFamily="18" charset="2"/>
              </a:rPr>
              <a:t>g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7696" name="Rectangle 153"/>
          <p:cNvSpPr>
            <a:spLocks noChangeArrowheads="1"/>
          </p:cNvSpPr>
          <p:nvPr/>
        </p:nvSpPr>
        <p:spPr bwMode="auto">
          <a:xfrm>
            <a:off x="2159000" y="3846513"/>
            <a:ext cx="1127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Symbol" pitchFamily="18" charset="2"/>
              </a:rPr>
              <a:t>a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7697" name="Rectangle 154"/>
          <p:cNvSpPr>
            <a:spLocks noChangeArrowheads="1"/>
          </p:cNvSpPr>
          <p:nvPr/>
        </p:nvSpPr>
        <p:spPr bwMode="auto">
          <a:xfrm>
            <a:off x="1914525" y="357505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Symbol" pitchFamily="18" charset="2"/>
              </a:rPr>
              <a:t>b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7698" name="Rectangle 155"/>
          <p:cNvSpPr>
            <a:spLocks noChangeArrowheads="1"/>
          </p:cNvSpPr>
          <p:nvPr/>
        </p:nvSpPr>
        <p:spPr bwMode="auto">
          <a:xfrm>
            <a:off x="2187575" y="3541713"/>
            <a:ext cx="73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Symbol" pitchFamily="18" charset="2"/>
              </a:rPr>
              <a:t>g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7699" name="Rectangle 156"/>
          <p:cNvSpPr>
            <a:spLocks noChangeArrowheads="1"/>
          </p:cNvSpPr>
          <p:nvPr/>
        </p:nvSpPr>
        <p:spPr bwMode="auto">
          <a:xfrm>
            <a:off x="5165725" y="357505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Symbol" pitchFamily="18" charset="2"/>
              </a:rPr>
              <a:t>b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7700" name="Rectangle 157"/>
          <p:cNvSpPr>
            <a:spLocks noChangeArrowheads="1"/>
          </p:cNvSpPr>
          <p:nvPr/>
        </p:nvSpPr>
        <p:spPr bwMode="auto">
          <a:xfrm>
            <a:off x="5459413" y="3541713"/>
            <a:ext cx="73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Symbol" pitchFamily="18" charset="2"/>
              </a:rPr>
              <a:t>g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7701" name="Rectangle 158"/>
          <p:cNvSpPr>
            <a:spLocks noChangeArrowheads="1"/>
          </p:cNvSpPr>
          <p:nvPr/>
        </p:nvSpPr>
        <p:spPr bwMode="auto">
          <a:xfrm>
            <a:off x="7496175" y="3924300"/>
            <a:ext cx="1127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Symbol" pitchFamily="18" charset="2"/>
              </a:rPr>
              <a:t>a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7702" name="Rectangle 159"/>
          <p:cNvSpPr>
            <a:spLocks noChangeArrowheads="1"/>
          </p:cNvSpPr>
          <p:nvPr/>
        </p:nvSpPr>
        <p:spPr bwMode="auto">
          <a:xfrm>
            <a:off x="2101850" y="4291013"/>
            <a:ext cx="3857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GDP</a:t>
            </a:r>
            <a:endParaRPr lang="en-US">
              <a:latin typeface="Arial" charset="0"/>
            </a:endParaRPr>
          </a:p>
        </p:txBody>
      </p:sp>
      <p:sp>
        <p:nvSpPr>
          <p:cNvPr id="27703" name="Text Box 163"/>
          <p:cNvSpPr txBox="1">
            <a:spLocks noChangeArrowheads="1"/>
          </p:cNvSpPr>
          <p:nvPr/>
        </p:nvSpPr>
        <p:spPr bwMode="auto">
          <a:xfrm>
            <a:off x="850900" y="4419600"/>
            <a:ext cx="93821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Inactive G</a:t>
            </a:r>
          </a:p>
          <a:p>
            <a:pPr algn="ctr"/>
            <a:r>
              <a:rPr lang="en-US" sz="1400">
                <a:latin typeface="Arial" charset="0"/>
              </a:rPr>
              <a:t>protein</a:t>
            </a:r>
          </a:p>
        </p:txBody>
      </p:sp>
      <p:sp>
        <p:nvSpPr>
          <p:cNvPr id="27704" name="Rectangle 164"/>
          <p:cNvSpPr>
            <a:spLocks noChangeArrowheads="1"/>
          </p:cNvSpPr>
          <p:nvPr/>
        </p:nvSpPr>
        <p:spPr bwMode="auto">
          <a:xfrm>
            <a:off x="2527300" y="4699000"/>
            <a:ext cx="3651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GTP</a:t>
            </a:r>
            <a:endParaRPr lang="en-US">
              <a:latin typeface="Arial" charset="0"/>
            </a:endParaRPr>
          </a:p>
        </p:txBody>
      </p:sp>
      <p:sp>
        <p:nvSpPr>
          <p:cNvPr id="27705" name="Rectangle 165"/>
          <p:cNvSpPr>
            <a:spLocks noChangeArrowheads="1"/>
          </p:cNvSpPr>
          <p:nvPr/>
        </p:nvSpPr>
        <p:spPr bwMode="auto">
          <a:xfrm>
            <a:off x="3213100" y="3683000"/>
            <a:ext cx="3857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GDP</a:t>
            </a:r>
            <a:endParaRPr lang="en-US">
              <a:latin typeface="Arial" charset="0"/>
            </a:endParaRPr>
          </a:p>
        </p:txBody>
      </p:sp>
      <p:sp>
        <p:nvSpPr>
          <p:cNvPr id="27706" name="Text Box 167"/>
          <p:cNvSpPr txBox="1">
            <a:spLocks noChangeArrowheads="1"/>
          </p:cNvSpPr>
          <p:nvPr/>
        </p:nvSpPr>
        <p:spPr bwMode="auto">
          <a:xfrm>
            <a:off x="7734300" y="5003800"/>
            <a:ext cx="8794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Cellular</a:t>
            </a:r>
          </a:p>
          <a:p>
            <a:pPr algn="ctr"/>
            <a:r>
              <a:rPr lang="en-US" sz="1400">
                <a:latin typeface="Arial" charset="0"/>
              </a:rPr>
              <a:t>response</a:t>
            </a:r>
          </a:p>
        </p:txBody>
      </p:sp>
      <p:sp>
        <p:nvSpPr>
          <p:cNvPr id="27707" name="Text Box 168"/>
          <p:cNvSpPr txBox="1">
            <a:spLocks noChangeArrowheads="1"/>
          </p:cNvSpPr>
          <p:nvPr/>
        </p:nvSpPr>
        <p:spPr bwMode="auto">
          <a:xfrm>
            <a:off x="7213600" y="2095500"/>
            <a:ext cx="14112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400">
                <a:latin typeface="Arial" charset="0"/>
              </a:rPr>
              <a:t>Effector protein</a:t>
            </a:r>
          </a:p>
        </p:txBody>
      </p:sp>
      <p:sp>
        <p:nvSpPr>
          <p:cNvPr id="27708" name="Rectangle 169"/>
          <p:cNvSpPr>
            <a:spLocks noChangeArrowheads="1"/>
          </p:cNvSpPr>
          <p:nvPr/>
        </p:nvSpPr>
        <p:spPr bwMode="auto">
          <a:xfrm>
            <a:off x="5194300" y="4279900"/>
            <a:ext cx="3651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GTP</a:t>
            </a:r>
            <a:endParaRPr lang="en-US">
              <a:latin typeface="Arial" charset="0"/>
            </a:endParaRPr>
          </a:p>
        </p:txBody>
      </p:sp>
      <p:sp>
        <p:nvSpPr>
          <p:cNvPr id="27709" name="Rectangle 170"/>
          <p:cNvSpPr>
            <a:spLocks noChangeArrowheads="1"/>
          </p:cNvSpPr>
          <p:nvPr/>
        </p:nvSpPr>
        <p:spPr bwMode="auto">
          <a:xfrm>
            <a:off x="6870700" y="4165600"/>
            <a:ext cx="3651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GTP</a:t>
            </a:r>
            <a:endParaRPr lang="en-US">
              <a:latin typeface="Arial" charset="0"/>
            </a:endParaRPr>
          </a:p>
        </p:txBody>
      </p:sp>
      <p:sp>
        <p:nvSpPr>
          <p:cNvPr id="27710" name="Rectangle 171"/>
          <p:cNvSpPr>
            <a:spLocks noChangeArrowheads="1"/>
          </p:cNvSpPr>
          <p:nvPr/>
        </p:nvSpPr>
        <p:spPr bwMode="auto">
          <a:xfrm>
            <a:off x="2197100" y="3548063"/>
            <a:ext cx="73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US">
              <a:latin typeface="Symbol" pitchFamily="18" charset="2"/>
            </a:endParaRPr>
          </a:p>
        </p:txBody>
      </p:sp>
      <p:sp>
        <p:nvSpPr>
          <p:cNvPr id="27711" name="Rectangle 172"/>
          <p:cNvSpPr>
            <a:spLocks noChangeArrowheads="1"/>
          </p:cNvSpPr>
          <p:nvPr/>
        </p:nvSpPr>
        <p:spPr bwMode="auto">
          <a:xfrm>
            <a:off x="1930400" y="358140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b</a:t>
            </a:r>
            <a:endParaRPr lang="en-US">
              <a:latin typeface="Symbol" pitchFamily="18" charset="2"/>
            </a:endParaRPr>
          </a:p>
        </p:txBody>
      </p:sp>
      <p:sp>
        <p:nvSpPr>
          <p:cNvPr id="27712" name="Rectangle 174"/>
          <p:cNvSpPr>
            <a:spLocks noChangeArrowheads="1"/>
          </p:cNvSpPr>
          <p:nvPr/>
        </p:nvSpPr>
        <p:spPr bwMode="auto">
          <a:xfrm>
            <a:off x="2165350" y="3860800"/>
            <a:ext cx="1127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>
              <a:latin typeface="Symbol" pitchFamily="18" charset="2"/>
            </a:endParaRPr>
          </a:p>
        </p:txBody>
      </p:sp>
      <p:sp>
        <p:nvSpPr>
          <p:cNvPr id="27713" name="Rectangle 175"/>
          <p:cNvSpPr>
            <a:spLocks noChangeArrowheads="1"/>
          </p:cNvSpPr>
          <p:nvPr/>
        </p:nvSpPr>
        <p:spPr bwMode="auto">
          <a:xfrm>
            <a:off x="5365750" y="3822700"/>
            <a:ext cx="1127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>
              <a:latin typeface="Symbol" pitchFamily="18" charset="2"/>
            </a:endParaRPr>
          </a:p>
        </p:txBody>
      </p:sp>
      <p:sp>
        <p:nvSpPr>
          <p:cNvPr id="27714" name="Rectangle 176"/>
          <p:cNvSpPr>
            <a:spLocks noChangeArrowheads="1"/>
          </p:cNvSpPr>
          <p:nvPr/>
        </p:nvSpPr>
        <p:spPr bwMode="auto">
          <a:xfrm>
            <a:off x="5181600" y="358140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b</a:t>
            </a:r>
            <a:endParaRPr lang="en-US">
              <a:latin typeface="Symbol" pitchFamily="18" charset="2"/>
            </a:endParaRPr>
          </a:p>
        </p:txBody>
      </p:sp>
      <p:sp>
        <p:nvSpPr>
          <p:cNvPr id="27715" name="Rectangle 177"/>
          <p:cNvSpPr>
            <a:spLocks noChangeArrowheads="1"/>
          </p:cNvSpPr>
          <p:nvPr/>
        </p:nvSpPr>
        <p:spPr bwMode="auto">
          <a:xfrm>
            <a:off x="5467350" y="3549650"/>
            <a:ext cx="73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US">
              <a:latin typeface="Symbol" pitchFamily="18" charset="2"/>
            </a:endParaRPr>
          </a:p>
        </p:txBody>
      </p:sp>
      <p:sp>
        <p:nvSpPr>
          <p:cNvPr id="27716" name="Rectangle 178"/>
          <p:cNvSpPr>
            <a:spLocks noChangeArrowheads="1"/>
          </p:cNvSpPr>
          <p:nvPr/>
        </p:nvSpPr>
        <p:spPr bwMode="auto">
          <a:xfrm>
            <a:off x="6264275" y="360680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b</a:t>
            </a:r>
            <a:endParaRPr lang="en-US">
              <a:latin typeface="Symbol" pitchFamily="18" charset="2"/>
            </a:endParaRPr>
          </a:p>
        </p:txBody>
      </p:sp>
      <p:sp>
        <p:nvSpPr>
          <p:cNvPr id="27717" name="Rectangle 179"/>
          <p:cNvSpPr>
            <a:spLocks noChangeArrowheads="1"/>
          </p:cNvSpPr>
          <p:nvPr/>
        </p:nvSpPr>
        <p:spPr bwMode="auto">
          <a:xfrm>
            <a:off x="6575425" y="3597275"/>
            <a:ext cx="73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US">
              <a:latin typeface="Symbol" pitchFamily="18" charset="2"/>
            </a:endParaRPr>
          </a:p>
        </p:txBody>
      </p:sp>
      <p:sp>
        <p:nvSpPr>
          <p:cNvPr id="27718" name="Rectangle 180"/>
          <p:cNvSpPr>
            <a:spLocks noChangeArrowheads="1"/>
          </p:cNvSpPr>
          <p:nvPr/>
        </p:nvSpPr>
        <p:spPr bwMode="auto">
          <a:xfrm>
            <a:off x="7512050" y="3924300"/>
            <a:ext cx="1127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>
              <a:latin typeface="Symbol" pitchFamily="18" charset="2"/>
            </a:endParaRPr>
          </a:p>
        </p:txBody>
      </p:sp>
      <p:sp>
        <p:nvSpPr>
          <p:cNvPr id="27719" name="Text Box 181"/>
          <p:cNvSpPr txBox="1">
            <a:spLocks noChangeArrowheads="1"/>
          </p:cNvSpPr>
          <p:nvPr/>
        </p:nvSpPr>
        <p:spPr bwMode="auto">
          <a:xfrm>
            <a:off x="5499100" y="4813300"/>
            <a:ext cx="81121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Active G</a:t>
            </a:r>
          </a:p>
          <a:p>
            <a:pPr algn="ctr"/>
            <a:r>
              <a:rPr lang="en-US" sz="1400">
                <a:latin typeface="Arial" charset="0"/>
              </a:rPr>
              <a:t>protein</a:t>
            </a:r>
          </a:p>
        </p:txBody>
      </p:sp>
      <p:sp>
        <p:nvSpPr>
          <p:cNvPr id="27720" name="WordArt 182"/>
          <p:cNvSpPr>
            <a:spLocks noChangeArrowheads="1" noChangeShapeType="1" noTextEdit="1"/>
          </p:cNvSpPr>
          <p:nvPr/>
        </p:nvSpPr>
        <p:spPr bwMode="auto">
          <a:xfrm>
            <a:off x="3971925" y="5818188"/>
            <a:ext cx="1181100" cy="1555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8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Reassociation</a:t>
            </a:r>
          </a:p>
        </p:txBody>
      </p:sp>
      <p:pic>
        <p:nvPicPr>
          <p:cNvPr id="27721" name="Picture 185" descr="rav32223_09_11k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99213" y="5745163"/>
            <a:ext cx="328612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22" name="Rectangle 186"/>
          <p:cNvSpPr>
            <a:spLocks noChangeArrowheads="1"/>
          </p:cNvSpPr>
          <p:nvPr/>
        </p:nvSpPr>
        <p:spPr bwMode="auto">
          <a:xfrm>
            <a:off x="6494463" y="5788025"/>
            <a:ext cx="1508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1400" baseline="-25000">
                <a:solidFill>
                  <a:srgbClr val="000000"/>
                </a:solidFill>
                <a:latin typeface="Arial" charset="0"/>
              </a:rPr>
              <a:t>i</a:t>
            </a:r>
            <a:endParaRPr lang="en-US" baseline="-25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6" descr="rav32223_09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914400"/>
            <a:ext cx="8885237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9.1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524000" y="685800"/>
            <a:ext cx="60960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4101" name="Picture 8" descr="rav32223_09_0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0" y="1492250"/>
            <a:ext cx="2144713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 descr="rav32223_09_01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7600" y="1943100"/>
            <a:ext cx="1539875" cy="647700"/>
          </a:xfrm>
          <a:prstGeom prst="rect">
            <a:avLst/>
          </a:prstGeom>
          <a:noFill/>
          <a:effectLst>
            <a:outerShdw dist="45791" dir="3378596" algn="ctr" rotWithShape="0">
              <a:srgbClr val="808080">
                <a:alpha val="50000"/>
              </a:srgbClr>
            </a:outerShdw>
          </a:effectLst>
        </p:spPr>
      </p:pic>
      <p:pic>
        <p:nvPicPr>
          <p:cNvPr id="16394" name="Picture 10" descr="rav32223_09_1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124200"/>
            <a:ext cx="1230313" cy="1143000"/>
          </a:xfrm>
          <a:prstGeom prst="rect">
            <a:avLst/>
          </a:prstGeom>
          <a:noFill/>
          <a:effectLst>
            <a:outerShdw dist="45791" dir="3378596" algn="ctr" rotWithShape="0">
              <a:srgbClr val="808080">
                <a:alpha val="50000"/>
              </a:srgbClr>
            </a:outerShdw>
          </a:effectLst>
        </p:spPr>
      </p:pic>
      <p:pic>
        <p:nvPicPr>
          <p:cNvPr id="4104" name="Picture 12" descr="rav32223_09_01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4588" y="4146550"/>
            <a:ext cx="1468437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3" descr="rav32223_09_01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3614738"/>
            <a:ext cx="1647825" cy="1208087"/>
          </a:xfrm>
          <a:prstGeom prst="rect">
            <a:avLst/>
          </a:prstGeom>
          <a:noFill/>
          <a:effectLst>
            <a:outerShdw dist="56796" dir="1593903" algn="ctr" rotWithShape="0">
              <a:srgbClr val="808080">
                <a:alpha val="50000"/>
              </a:srgbClr>
            </a:outerShdw>
          </a:effectLst>
        </p:spPr>
      </p:pic>
      <p:pic>
        <p:nvPicPr>
          <p:cNvPr id="16398" name="Picture 14" descr="rav32223_09_01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7838" y="4572000"/>
            <a:ext cx="1446212" cy="762000"/>
          </a:xfrm>
          <a:prstGeom prst="rect">
            <a:avLst/>
          </a:prstGeom>
          <a:noFill/>
          <a:effectLst>
            <a:outerShdw dist="40161" dir="4293903" algn="ctr" rotWithShape="0">
              <a:srgbClr val="808080">
                <a:alpha val="50000"/>
              </a:srgbClr>
            </a:outerShdw>
          </a:effectLst>
        </p:spPr>
      </p:pic>
      <p:grpSp>
        <p:nvGrpSpPr>
          <p:cNvPr id="4107" name="Group 33"/>
          <p:cNvGrpSpPr>
            <a:grpSpLocks/>
          </p:cNvGrpSpPr>
          <p:nvPr/>
        </p:nvGrpSpPr>
        <p:grpSpPr bwMode="auto">
          <a:xfrm>
            <a:off x="4349750" y="1889125"/>
            <a:ext cx="896938" cy="96838"/>
            <a:chOff x="4349750" y="1889125"/>
            <a:chExt cx="896938" cy="96838"/>
          </a:xfrm>
        </p:grpSpPr>
        <p:sp>
          <p:nvSpPr>
            <p:cNvPr id="4131" name="Freeform 24"/>
            <p:cNvSpPr>
              <a:spLocks/>
            </p:cNvSpPr>
            <p:nvPr/>
          </p:nvSpPr>
          <p:spPr bwMode="auto">
            <a:xfrm>
              <a:off x="4349750" y="1889125"/>
              <a:ext cx="822325" cy="66675"/>
            </a:xfrm>
            <a:custGeom>
              <a:avLst/>
              <a:gdLst>
                <a:gd name="T0" fmla="*/ 0 w 518"/>
                <a:gd name="T1" fmla="*/ 2147483647 h 42"/>
                <a:gd name="T2" fmla="*/ 0 w 518"/>
                <a:gd name="T3" fmla="*/ 2147483647 h 42"/>
                <a:gd name="T4" fmla="*/ 2147483647 w 518"/>
                <a:gd name="T5" fmla="*/ 2147483647 h 42"/>
                <a:gd name="T6" fmla="*/ 2147483647 w 518"/>
                <a:gd name="T7" fmla="*/ 2147483647 h 42"/>
                <a:gd name="T8" fmla="*/ 2147483647 w 518"/>
                <a:gd name="T9" fmla="*/ 2147483647 h 42"/>
                <a:gd name="T10" fmla="*/ 2147483647 w 518"/>
                <a:gd name="T11" fmla="*/ 2147483647 h 42"/>
                <a:gd name="T12" fmla="*/ 2147483647 w 518"/>
                <a:gd name="T13" fmla="*/ 0 h 42"/>
                <a:gd name="T14" fmla="*/ 2147483647 w 518"/>
                <a:gd name="T15" fmla="*/ 0 h 42"/>
                <a:gd name="T16" fmla="*/ 2147483647 w 518"/>
                <a:gd name="T17" fmla="*/ 0 h 42"/>
                <a:gd name="T18" fmla="*/ 2147483647 w 518"/>
                <a:gd name="T19" fmla="*/ 2147483647 h 42"/>
                <a:gd name="T20" fmla="*/ 2147483647 w 518"/>
                <a:gd name="T21" fmla="*/ 2147483647 h 42"/>
                <a:gd name="T22" fmla="*/ 2147483647 w 518"/>
                <a:gd name="T23" fmla="*/ 2147483647 h 42"/>
                <a:gd name="T24" fmla="*/ 2147483647 w 518"/>
                <a:gd name="T25" fmla="*/ 2147483647 h 42"/>
                <a:gd name="T26" fmla="*/ 2147483647 w 518"/>
                <a:gd name="T27" fmla="*/ 2147483647 h 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8"/>
                <a:gd name="T43" fmla="*/ 0 h 42"/>
                <a:gd name="T44" fmla="*/ 518 w 518"/>
                <a:gd name="T45" fmla="*/ 42 h 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8" h="42">
                  <a:moveTo>
                    <a:pt x="0" y="24"/>
                  </a:moveTo>
                  <a:lnTo>
                    <a:pt x="0" y="24"/>
                  </a:lnTo>
                  <a:lnTo>
                    <a:pt x="10" y="22"/>
                  </a:lnTo>
                  <a:lnTo>
                    <a:pt x="38" y="14"/>
                  </a:lnTo>
                  <a:lnTo>
                    <a:pt x="84" y="8"/>
                  </a:lnTo>
                  <a:lnTo>
                    <a:pt x="144" y="2"/>
                  </a:lnTo>
                  <a:lnTo>
                    <a:pt x="180" y="0"/>
                  </a:lnTo>
                  <a:lnTo>
                    <a:pt x="220" y="0"/>
                  </a:lnTo>
                  <a:lnTo>
                    <a:pt x="262" y="0"/>
                  </a:lnTo>
                  <a:lnTo>
                    <a:pt x="308" y="4"/>
                  </a:lnTo>
                  <a:lnTo>
                    <a:pt x="356" y="10"/>
                  </a:lnTo>
                  <a:lnTo>
                    <a:pt x="408" y="18"/>
                  </a:lnTo>
                  <a:lnTo>
                    <a:pt x="462" y="28"/>
                  </a:lnTo>
                  <a:lnTo>
                    <a:pt x="518" y="42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2" name="Freeform 25"/>
            <p:cNvSpPr>
              <a:spLocks noChangeAspect="1"/>
            </p:cNvSpPr>
            <p:nvPr/>
          </p:nvSpPr>
          <p:spPr bwMode="auto">
            <a:xfrm>
              <a:off x="5146675" y="1927225"/>
              <a:ext cx="100013" cy="58738"/>
            </a:xfrm>
            <a:custGeom>
              <a:avLst/>
              <a:gdLst>
                <a:gd name="T0" fmla="*/ 2147483647 w 50"/>
                <a:gd name="T1" fmla="*/ 2147483647 h 30"/>
                <a:gd name="T2" fmla="*/ 2147483647 w 50"/>
                <a:gd name="T3" fmla="*/ 0 h 30"/>
                <a:gd name="T4" fmla="*/ 2147483647 w 50"/>
                <a:gd name="T5" fmla="*/ 0 h 30"/>
                <a:gd name="T6" fmla="*/ 2147483647 w 50"/>
                <a:gd name="T7" fmla="*/ 2147483647 h 30"/>
                <a:gd name="T8" fmla="*/ 2147483647 w 50"/>
                <a:gd name="T9" fmla="*/ 2147483647 h 30"/>
                <a:gd name="T10" fmla="*/ 2147483647 w 50"/>
                <a:gd name="T11" fmla="*/ 2147483647 h 30"/>
                <a:gd name="T12" fmla="*/ 2147483647 w 50"/>
                <a:gd name="T13" fmla="*/ 2147483647 h 30"/>
                <a:gd name="T14" fmla="*/ 2147483647 w 50"/>
                <a:gd name="T15" fmla="*/ 2147483647 h 30"/>
                <a:gd name="T16" fmla="*/ 0 w 50"/>
                <a:gd name="T17" fmla="*/ 2147483647 h 30"/>
                <a:gd name="T18" fmla="*/ 0 w 50"/>
                <a:gd name="T19" fmla="*/ 2147483647 h 30"/>
                <a:gd name="T20" fmla="*/ 2147483647 w 50"/>
                <a:gd name="T21" fmla="*/ 2147483647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"/>
                <a:gd name="T34" fmla="*/ 0 h 30"/>
                <a:gd name="T35" fmla="*/ 50 w 50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" h="30">
                  <a:moveTo>
                    <a:pt x="12" y="18"/>
                  </a:moveTo>
                  <a:lnTo>
                    <a:pt x="8" y="0"/>
                  </a:lnTo>
                  <a:lnTo>
                    <a:pt x="28" y="16"/>
                  </a:lnTo>
                  <a:lnTo>
                    <a:pt x="50" y="28"/>
                  </a:lnTo>
                  <a:lnTo>
                    <a:pt x="26" y="26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8" name="Group 31"/>
          <p:cNvGrpSpPr>
            <a:grpSpLocks/>
          </p:cNvGrpSpPr>
          <p:nvPr/>
        </p:nvGrpSpPr>
        <p:grpSpPr bwMode="auto">
          <a:xfrm>
            <a:off x="7410450" y="3709988"/>
            <a:ext cx="531813" cy="55562"/>
            <a:chOff x="7410450" y="3709988"/>
            <a:chExt cx="531813" cy="55562"/>
          </a:xfrm>
        </p:grpSpPr>
        <p:sp>
          <p:nvSpPr>
            <p:cNvPr id="4129" name="Freeform 26"/>
            <p:cNvSpPr>
              <a:spLocks/>
            </p:cNvSpPr>
            <p:nvPr/>
          </p:nvSpPr>
          <p:spPr bwMode="auto">
            <a:xfrm>
              <a:off x="7410450" y="3713163"/>
              <a:ext cx="457200" cy="31750"/>
            </a:xfrm>
            <a:custGeom>
              <a:avLst/>
              <a:gdLst>
                <a:gd name="T0" fmla="*/ 0 w 288"/>
                <a:gd name="T1" fmla="*/ 2147483647 h 20"/>
                <a:gd name="T2" fmla="*/ 0 w 288"/>
                <a:gd name="T3" fmla="*/ 2147483647 h 20"/>
                <a:gd name="T4" fmla="*/ 2147483647 w 288"/>
                <a:gd name="T5" fmla="*/ 2147483647 h 20"/>
                <a:gd name="T6" fmla="*/ 2147483647 w 288"/>
                <a:gd name="T7" fmla="*/ 2147483647 h 20"/>
                <a:gd name="T8" fmla="*/ 2147483647 w 288"/>
                <a:gd name="T9" fmla="*/ 2147483647 h 20"/>
                <a:gd name="T10" fmla="*/ 2147483647 w 288"/>
                <a:gd name="T11" fmla="*/ 0 h 20"/>
                <a:gd name="T12" fmla="*/ 2147483647 w 288"/>
                <a:gd name="T13" fmla="*/ 0 h 20"/>
                <a:gd name="T14" fmla="*/ 2147483647 w 288"/>
                <a:gd name="T15" fmla="*/ 2147483647 h 20"/>
                <a:gd name="T16" fmla="*/ 2147483647 w 288"/>
                <a:gd name="T17" fmla="*/ 2147483647 h 20"/>
                <a:gd name="T18" fmla="*/ 2147483647 w 288"/>
                <a:gd name="T19" fmla="*/ 2147483647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8"/>
                <a:gd name="T31" fmla="*/ 0 h 20"/>
                <a:gd name="T32" fmla="*/ 288 w 288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8" h="20">
                  <a:moveTo>
                    <a:pt x="0" y="20"/>
                  </a:moveTo>
                  <a:lnTo>
                    <a:pt x="0" y="20"/>
                  </a:lnTo>
                  <a:lnTo>
                    <a:pt x="18" y="14"/>
                  </a:lnTo>
                  <a:lnTo>
                    <a:pt x="42" y="10"/>
                  </a:lnTo>
                  <a:lnTo>
                    <a:pt x="74" y="4"/>
                  </a:lnTo>
                  <a:lnTo>
                    <a:pt x="114" y="0"/>
                  </a:lnTo>
                  <a:lnTo>
                    <a:pt x="164" y="0"/>
                  </a:lnTo>
                  <a:lnTo>
                    <a:pt x="222" y="4"/>
                  </a:lnTo>
                  <a:lnTo>
                    <a:pt x="254" y="8"/>
                  </a:lnTo>
                  <a:lnTo>
                    <a:pt x="288" y="14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27"/>
            <p:cNvSpPr>
              <a:spLocks noChangeAspect="1"/>
            </p:cNvSpPr>
            <p:nvPr/>
          </p:nvSpPr>
          <p:spPr bwMode="auto">
            <a:xfrm>
              <a:off x="7842250" y="3709988"/>
              <a:ext cx="100013" cy="55562"/>
            </a:xfrm>
            <a:custGeom>
              <a:avLst/>
              <a:gdLst>
                <a:gd name="T0" fmla="*/ 2147483647 w 50"/>
                <a:gd name="T1" fmla="*/ 2147483647 h 28"/>
                <a:gd name="T2" fmla="*/ 2147483647 w 50"/>
                <a:gd name="T3" fmla="*/ 0 h 28"/>
                <a:gd name="T4" fmla="*/ 2147483647 w 50"/>
                <a:gd name="T5" fmla="*/ 0 h 28"/>
                <a:gd name="T6" fmla="*/ 2147483647 w 50"/>
                <a:gd name="T7" fmla="*/ 2147483647 h 28"/>
                <a:gd name="T8" fmla="*/ 2147483647 w 50"/>
                <a:gd name="T9" fmla="*/ 2147483647 h 28"/>
                <a:gd name="T10" fmla="*/ 2147483647 w 50"/>
                <a:gd name="T11" fmla="*/ 2147483647 h 28"/>
                <a:gd name="T12" fmla="*/ 2147483647 w 50"/>
                <a:gd name="T13" fmla="*/ 2147483647 h 28"/>
                <a:gd name="T14" fmla="*/ 2147483647 w 50"/>
                <a:gd name="T15" fmla="*/ 2147483647 h 28"/>
                <a:gd name="T16" fmla="*/ 0 w 50"/>
                <a:gd name="T17" fmla="*/ 2147483647 h 28"/>
                <a:gd name="T18" fmla="*/ 0 w 50"/>
                <a:gd name="T19" fmla="*/ 2147483647 h 28"/>
                <a:gd name="T20" fmla="*/ 2147483647 w 50"/>
                <a:gd name="T21" fmla="*/ 2147483647 h 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"/>
                <a:gd name="T34" fmla="*/ 0 h 28"/>
                <a:gd name="T35" fmla="*/ 50 w 50"/>
                <a:gd name="T36" fmla="*/ 28 h 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" h="28">
                  <a:moveTo>
                    <a:pt x="12" y="16"/>
                  </a:moveTo>
                  <a:lnTo>
                    <a:pt x="6" y="0"/>
                  </a:lnTo>
                  <a:lnTo>
                    <a:pt x="28" y="14"/>
                  </a:lnTo>
                  <a:lnTo>
                    <a:pt x="50" y="24"/>
                  </a:lnTo>
                  <a:lnTo>
                    <a:pt x="26" y="24"/>
                  </a:lnTo>
                  <a:lnTo>
                    <a:pt x="0" y="28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9" name="Group 32"/>
          <p:cNvGrpSpPr>
            <a:grpSpLocks/>
          </p:cNvGrpSpPr>
          <p:nvPr/>
        </p:nvGrpSpPr>
        <p:grpSpPr bwMode="auto">
          <a:xfrm>
            <a:off x="6400800" y="1946275"/>
            <a:ext cx="531813" cy="55563"/>
            <a:chOff x="6400800" y="1946275"/>
            <a:chExt cx="531813" cy="55563"/>
          </a:xfrm>
        </p:grpSpPr>
        <p:sp>
          <p:nvSpPr>
            <p:cNvPr id="4127" name="Freeform 28"/>
            <p:cNvSpPr>
              <a:spLocks/>
            </p:cNvSpPr>
            <p:nvPr/>
          </p:nvSpPr>
          <p:spPr bwMode="auto">
            <a:xfrm>
              <a:off x="6400800" y="1949450"/>
              <a:ext cx="457200" cy="31750"/>
            </a:xfrm>
            <a:custGeom>
              <a:avLst/>
              <a:gdLst>
                <a:gd name="T0" fmla="*/ 0 w 288"/>
                <a:gd name="T1" fmla="*/ 2147483647 h 20"/>
                <a:gd name="T2" fmla="*/ 0 w 288"/>
                <a:gd name="T3" fmla="*/ 2147483647 h 20"/>
                <a:gd name="T4" fmla="*/ 2147483647 w 288"/>
                <a:gd name="T5" fmla="*/ 2147483647 h 20"/>
                <a:gd name="T6" fmla="*/ 2147483647 w 288"/>
                <a:gd name="T7" fmla="*/ 2147483647 h 20"/>
                <a:gd name="T8" fmla="*/ 2147483647 w 288"/>
                <a:gd name="T9" fmla="*/ 2147483647 h 20"/>
                <a:gd name="T10" fmla="*/ 2147483647 w 288"/>
                <a:gd name="T11" fmla="*/ 2147483647 h 20"/>
                <a:gd name="T12" fmla="*/ 2147483647 w 288"/>
                <a:gd name="T13" fmla="*/ 0 h 20"/>
                <a:gd name="T14" fmla="*/ 2147483647 w 288"/>
                <a:gd name="T15" fmla="*/ 2147483647 h 20"/>
                <a:gd name="T16" fmla="*/ 2147483647 w 288"/>
                <a:gd name="T17" fmla="*/ 2147483647 h 20"/>
                <a:gd name="T18" fmla="*/ 2147483647 w 288"/>
                <a:gd name="T19" fmla="*/ 2147483647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8"/>
                <a:gd name="T31" fmla="*/ 0 h 20"/>
                <a:gd name="T32" fmla="*/ 288 w 288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8" h="20">
                  <a:moveTo>
                    <a:pt x="0" y="20"/>
                  </a:moveTo>
                  <a:lnTo>
                    <a:pt x="0" y="20"/>
                  </a:lnTo>
                  <a:lnTo>
                    <a:pt x="18" y="14"/>
                  </a:lnTo>
                  <a:lnTo>
                    <a:pt x="42" y="10"/>
                  </a:lnTo>
                  <a:lnTo>
                    <a:pt x="74" y="4"/>
                  </a:lnTo>
                  <a:lnTo>
                    <a:pt x="114" y="2"/>
                  </a:lnTo>
                  <a:lnTo>
                    <a:pt x="164" y="0"/>
                  </a:lnTo>
                  <a:lnTo>
                    <a:pt x="222" y="4"/>
                  </a:lnTo>
                  <a:lnTo>
                    <a:pt x="254" y="10"/>
                  </a:lnTo>
                  <a:lnTo>
                    <a:pt x="288" y="14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29"/>
            <p:cNvSpPr>
              <a:spLocks noChangeAspect="1"/>
            </p:cNvSpPr>
            <p:nvPr/>
          </p:nvSpPr>
          <p:spPr bwMode="auto">
            <a:xfrm>
              <a:off x="6832600" y="1946275"/>
              <a:ext cx="100013" cy="55563"/>
            </a:xfrm>
            <a:custGeom>
              <a:avLst/>
              <a:gdLst>
                <a:gd name="T0" fmla="*/ 2147483647 w 50"/>
                <a:gd name="T1" fmla="*/ 2147483647 h 28"/>
                <a:gd name="T2" fmla="*/ 2147483647 w 50"/>
                <a:gd name="T3" fmla="*/ 0 h 28"/>
                <a:gd name="T4" fmla="*/ 2147483647 w 50"/>
                <a:gd name="T5" fmla="*/ 0 h 28"/>
                <a:gd name="T6" fmla="*/ 2147483647 w 50"/>
                <a:gd name="T7" fmla="*/ 2147483647 h 28"/>
                <a:gd name="T8" fmla="*/ 2147483647 w 50"/>
                <a:gd name="T9" fmla="*/ 2147483647 h 28"/>
                <a:gd name="T10" fmla="*/ 2147483647 w 50"/>
                <a:gd name="T11" fmla="*/ 2147483647 h 28"/>
                <a:gd name="T12" fmla="*/ 2147483647 w 50"/>
                <a:gd name="T13" fmla="*/ 2147483647 h 28"/>
                <a:gd name="T14" fmla="*/ 2147483647 w 50"/>
                <a:gd name="T15" fmla="*/ 2147483647 h 28"/>
                <a:gd name="T16" fmla="*/ 0 w 50"/>
                <a:gd name="T17" fmla="*/ 2147483647 h 28"/>
                <a:gd name="T18" fmla="*/ 0 w 50"/>
                <a:gd name="T19" fmla="*/ 2147483647 h 28"/>
                <a:gd name="T20" fmla="*/ 2147483647 w 50"/>
                <a:gd name="T21" fmla="*/ 2147483647 h 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"/>
                <a:gd name="T34" fmla="*/ 0 h 28"/>
                <a:gd name="T35" fmla="*/ 50 w 50"/>
                <a:gd name="T36" fmla="*/ 28 h 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" h="28">
                  <a:moveTo>
                    <a:pt x="12" y="16"/>
                  </a:moveTo>
                  <a:lnTo>
                    <a:pt x="6" y="0"/>
                  </a:lnTo>
                  <a:lnTo>
                    <a:pt x="28" y="14"/>
                  </a:lnTo>
                  <a:lnTo>
                    <a:pt x="50" y="24"/>
                  </a:lnTo>
                  <a:lnTo>
                    <a:pt x="26" y="24"/>
                  </a:lnTo>
                  <a:lnTo>
                    <a:pt x="0" y="28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10" name="Group 35"/>
          <p:cNvGrpSpPr>
            <a:grpSpLocks/>
          </p:cNvGrpSpPr>
          <p:nvPr/>
        </p:nvGrpSpPr>
        <p:grpSpPr bwMode="auto">
          <a:xfrm>
            <a:off x="2054225" y="4467225"/>
            <a:ext cx="1455738" cy="123825"/>
            <a:chOff x="2054225" y="4467225"/>
            <a:chExt cx="1455738" cy="123825"/>
          </a:xfrm>
        </p:grpSpPr>
        <p:sp>
          <p:nvSpPr>
            <p:cNvPr id="4125" name="Freeform 30"/>
            <p:cNvSpPr>
              <a:spLocks/>
            </p:cNvSpPr>
            <p:nvPr/>
          </p:nvSpPr>
          <p:spPr bwMode="auto">
            <a:xfrm>
              <a:off x="2054225" y="4470400"/>
              <a:ext cx="1377950" cy="120650"/>
            </a:xfrm>
            <a:custGeom>
              <a:avLst/>
              <a:gdLst>
                <a:gd name="T0" fmla="*/ 0 w 868"/>
                <a:gd name="T1" fmla="*/ 2147483647 h 76"/>
                <a:gd name="T2" fmla="*/ 0 w 868"/>
                <a:gd name="T3" fmla="*/ 2147483647 h 76"/>
                <a:gd name="T4" fmla="*/ 2147483647 w 868"/>
                <a:gd name="T5" fmla="*/ 2147483647 h 76"/>
                <a:gd name="T6" fmla="*/ 2147483647 w 868"/>
                <a:gd name="T7" fmla="*/ 2147483647 h 76"/>
                <a:gd name="T8" fmla="*/ 2147483647 w 868"/>
                <a:gd name="T9" fmla="*/ 2147483647 h 76"/>
                <a:gd name="T10" fmla="*/ 2147483647 w 868"/>
                <a:gd name="T11" fmla="*/ 2147483647 h 76"/>
                <a:gd name="T12" fmla="*/ 2147483647 w 868"/>
                <a:gd name="T13" fmla="*/ 2147483647 h 76"/>
                <a:gd name="T14" fmla="*/ 2147483647 w 868"/>
                <a:gd name="T15" fmla="*/ 2147483647 h 76"/>
                <a:gd name="T16" fmla="*/ 2147483647 w 868"/>
                <a:gd name="T17" fmla="*/ 2147483647 h 76"/>
                <a:gd name="T18" fmla="*/ 2147483647 w 868"/>
                <a:gd name="T19" fmla="*/ 2147483647 h 76"/>
                <a:gd name="T20" fmla="*/ 2147483647 w 868"/>
                <a:gd name="T21" fmla="*/ 0 h 76"/>
                <a:gd name="T22" fmla="*/ 2147483647 w 868"/>
                <a:gd name="T23" fmla="*/ 2147483647 h 76"/>
                <a:gd name="T24" fmla="*/ 2147483647 w 868"/>
                <a:gd name="T25" fmla="*/ 2147483647 h 76"/>
                <a:gd name="T26" fmla="*/ 2147483647 w 868"/>
                <a:gd name="T27" fmla="*/ 2147483647 h 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68"/>
                <a:gd name="T43" fmla="*/ 0 h 76"/>
                <a:gd name="T44" fmla="*/ 868 w 868"/>
                <a:gd name="T45" fmla="*/ 76 h 7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68" h="76">
                  <a:moveTo>
                    <a:pt x="0" y="76"/>
                  </a:moveTo>
                  <a:lnTo>
                    <a:pt x="0" y="76"/>
                  </a:lnTo>
                  <a:lnTo>
                    <a:pt x="20" y="72"/>
                  </a:lnTo>
                  <a:lnTo>
                    <a:pt x="78" y="60"/>
                  </a:lnTo>
                  <a:lnTo>
                    <a:pt x="166" y="44"/>
                  </a:lnTo>
                  <a:lnTo>
                    <a:pt x="280" y="26"/>
                  </a:lnTo>
                  <a:lnTo>
                    <a:pt x="346" y="18"/>
                  </a:lnTo>
                  <a:lnTo>
                    <a:pt x="414" y="12"/>
                  </a:lnTo>
                  <a:lnTo>
                    <a:pt x="486" y="6"/>
                  </a:lnTo>
                  <a:lnTo>
                    <a:pt x="560" y="2"/>
                  </a:lnTo>
                  <a:lnTo>
                    <a:pt x="636" y="0"/>
                  </a:lnTo>
                  <a:lnTo>
                    <a:pt x="714" y="2"/>
                  </a:lnTo>
                  <a:lnTo>
                    <a:pt x="792" y="6"/>
                  </a:lnTo>
                  <a:lnTo>
                    <a:pt x="868" y="14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31"/>
            <p:cNvSpPr>
              <a:spLocks noChangeAspect="1"/>
            </p:cNvSpPr>
            <p:nvPr/>
          </p:nvSpPr>
          <p:spPr bwMode="auto">
            <a:xfrm>
              <a:off x="3409950" y="4467225"/>
              <a:ext cx="100013" cy="55563"/>
            </a:xfrm>
            <a:custGeom>
              <a:avLst/>
              <a:gdLst>
                <a:gd name="T0" fmla="*/ 2147483647 w 50"/>
                <a:gd name="T1" fmla="*/ 2147483647 h 28"/>
                <a:gd name="T2" fmla="*/ 2147483647 w 50"/>
                <a:gd name="T3" fmla="*/ 0 h 28"/>
                <a:gd name="T4" fmla="*/ 2147483647 w 50"/>
                <a:gd name="T5" fmla="*/ 0 h 28"/>
                <a:gd name="T6" fmla="*/ 2147483647 w 50"/>
                <a:gd name="T7" fmla="*/ 2147483647 h 28"/>
                <a:gd name="T8" fmla="*/ 2147483647 w 50"/>
                <a:gd name="T9" fmla="*/ 2147483647 h 28"/>
                <a:gd name="T10" fmla="*/ 2147483647 w 50"/>
                <a:gd name="T11" fmla="*/ 2147483647 h 28"/>
                <a:gd name="T12" fmla="*/ 2147483647 w 50"/>
                <a:gd name="T13" fmla="*/ 2147483647 h 28"/>
                <a:gd name="T14" fmla="*/ 2147483647 w 50"/>
                <a:gd name="T15" fmla="*/ 2147483647 h 28"/>
                <a:gd name="T16" fmla="*/ 0 w 50"/>
                <a:gd name="T17" fmla="*/ 2147483647 h 28"/>
                <a:gd name="T18" fmla="*/ 0 w 50"/>
                <a:gd name="T19" fmla="*/ 2147483647 h 28"/>
                <a:gd name="T20" fmla="*/ 2147483647 w 50"/>
                <a:gd name="T21" fmla="*/ 2147483647 h 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"/>
                <a:gd name="T34" fmla="*/ 0 h 28"/>
                <a:gd name="T35" fmla="*/ 50 w 50"/>
                <a:gd name="T36" fmla="*/ 28 h 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" h="28">
                  <a:moveTo>
                    <a:pt x="10" y="14"/>
                  </a:moveTo>
                  <a:lnTo>
                    <a:pt x="4" y="0"/>
                  </a:lnTo>
                  <a:lnTo>
                    <a:pt x="26" y="12"/>
                  </a:lnTo>
                  <a:lnTo>
                    <a:pt x="50" y="20"/>
                  </a:lnTo>
                  <a:lnTo>
                    <a:pt x="26" y="22"/>
                  </a:lnTo>
                  <a:lnTo>
                    <a:pt x="0" y="28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11" name="Group 34"/>
          <p:cNvGrpSpPr>
            <a:grpSpLocks/>
          </p:cNvGrpSpPr>
          <p:nvPr/>
        </p:nvGrpSpPr>
        <p:grpSpPr bwMode="auto">
          <a:xfrm>
            <a:off x="1006475" y="2320925"/>
            <a:ext cx="120650" cy="625475"/>
            <a:chOff x="1006475" y="2320925"/>
            <a:chExt cx="120650" cy="625475"/>
          </a:xfrm>
        </p:grpSpPr>
        <p:sp>
          <p:nvSpPr>
            <p:cNvPr id="4123" name="Freeform 32"/>
            <p:cNvSpPr>
              <a:spLocks/>
            </p:cNvSpPr>
            <p:nvPr/>
          </p:nvSpPr>
          <p:spPr bwMode="auto">
            <a:xfrm>
              <a:off x="1006475" y="2384425"/>
              <a:ext cx="73025" cy="561975"/>
            </a:xfrm>
            <a:custGeom>
              <a:avLst/>
              <a:gdLst>
                <a:gd name="T0" fmla="*/ 2147483647 w 46"/>
                <a:gd name="T1" fmla="*/ 2147483647 h 354"/>
                <a:gd name="T2" fmla="*/ 2147483647 w 46"/>
                <a:gd name="T3" fmla="*/ 2147483647 h 354"/>
                <a:gd name="T4" fmla="*/ 2147483647 w 46"/>
                <a:gd name="T5" fmla="*/ 2147483647 h 354"/>
                <a:gd name="T6" fmla="*/ 2147483647 w 46"/>
                <a:gd name="T7" fmla="*/ 2147483647 h 354"/>
                <a:gd name="T8" fmla="*/ 2147483647 w 46"/>
                <a:gd name="T9" fmla="*/ 2147483647 h 354"/>
                <a:gd name="T10" fmla="*/ 2147483647 w 46"/>
                <a:gd name="T11" fmla="*/ 2147483647 h 354"/>
                <a:gd name="T12" fmla="*/ 2147483647 w 46"/>
                <a:gd name="T13" fmla="*/ 2147483647 h 354"/>
                <a:gd name="T14" fmla="*/ 2147483647 w 46"/>
                <a:gd name="T15" fmla="*/ 2147483647 h 354"/>
                <a:gd name="T16" fmla="*/ 0 w 46"/>
                <a:gd name="T17" fmla="*/ 2147483647 h 354"/>
                <a:gd name="T18" fmla="*/ 0 w 46"/>
                <a:gd name="T19" fmla="*/ 2147483647 h 354"/>
                <a:gd name="T20" fmla="*/ 2147483647 w 46"/>
                <a:gd name="T21" fmla="*/ 2147483647 h 354"/>
                <a:gd name="T22" fmla="*/ 2147483647 w 46"/>
                <a:gd name="T23" fmla="*/ 2147483647 h 354"/>
                <a:gd name="T24" fmla="*/ 2147483647 w 46"/>
                <a:gd name="T25" fmla="*/ 2147483647 h 354"/>
                <a:gd name="T26" fmla="*/ 2147483647 w 46"/>
                <a:gd name="T27" fmla="*/ 2147483647 h 354"/>
                <a:gd name="T28" fmla="*/ 2147483647 w 46"/>
                <a:gd name="T29" fmla="*/ 0 h 35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6"/>
                <a:gd name="T46" fmla="*/ 0 h 354"/>
                <a:gd name="T47" fmla="*/ 46 w 46"/>
                <a:gd name="T48" fmla="*/ 354 h 35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6" h="354">
                  <a:moveTo>
                    <a:pt x="40" y="354"/>
                  </a:moveTo>
                  <a:lnTo>
                    <a:pt x="40" y="354"/>
                  </a:lnTo>
                  <a:lnTo>
                    <a:pt x="36" y="346"/>
                  </a:lnTo>
                  <a:lnTo>
                    <a:pt x="26" y="322"/>
                  </a:lnTo>
                  <a:lnTo>
                    <a:pt x="16" y="284"/>
                  </a:lnTo>
                  <a:lnTo>
                    <a:pt x="10" y="262"/>
                  </a:lnTo>
                  <a:lnTo>
                    <a:pt x="6" y="236"/>
                  </a:lnTo>
                  <a:lnTo>
                    <a:pt x="2" y="210"/>
                  </a:lnTo>
                  <a:lnTo>
                    <a:pt x="0" y="182"/>
                  </a:lnTo>
                  <a:lnTo>
                    <a:pt x="0" y="152"/>
                  </a:lnTo>
                  <a:lnTo>
                    <a:pt x="2" y="122"/>
                  </a:lnTo>
                  <a:lnTo>
                    <a:pt x="8" y="92"/>
                  </a:lnTo>
                  <a:lnTo>
                    <a:pt x="16" y="62"/>
                  </a:lnTo>
                  <a:lnTo>
                    <a:pt x="30" y="30"/>
                  </a:lnTo>
                  <a:lnTo>
                    <a:pt x="46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33"/>
            <p:cNvSpPr>
              <a:spLocks noChangeAspect="1"/>
            </p:cNvSpPr>
            <p:nvPr/>
          </p:nvSpPr>
          <p:spPr bwMode="auto">
            <a:xfrm>
              <a:off x="1047750" y="2320925"/>
              <a:ext cx="79375" cy="95250"/>
            </a:xfrm>
            <a:custGeom>
              <a:avLst/>
              <a:gdLst>
                <a:gd name="T0" fmla="*/ 2147483647 w 40"/>
                <a:gd name="T1" fmla="*/ 2147483647 h 48"/>
                <a:gd name="T2" fmla="*/ 0 w 40"/>
                <a:gd name="T3" fmla="*/ 2147483647 h 48"/>
                <a:gd name="T4" fmla="*/ 0 w 40"/>
                <a:gd name="T5" fmla="*/ 2147483647 h 48"/>
                <a:gd name="T6" fmla="*/ 2147483647 w 40"/>
                <a:gd name="T7" fmla="*/ 2147483647 h 48"/>
                <a:gd name="T8" fmla="*/ 2147483647 w 40"/>
                <a:gd name="T9" fmla="*/ 2147483647 h 48"/>
                <a:gd name="T10" fmla="*/ 2147483647 w 40"/>
                <a:gd name="T11" fmla="*/ 0 h 48"/>
                <a:gd name="T12" fmla="*/ 2147483647 w 40"/>
                <a:gd name="T13" fmla="*/ 0 h 48"/>
                <a:gd name="T14" fmla="*/ 2147483647 w 40"/>
                <a:gd name="T15" fmla="*/ 2147483647 h 48"/>
                <a:gd name="T16" fmla="*/ 2147483647 w 40"/>
                <a:gd name="T17" fmla="*/ 2147483647 h 48"/>
                <a:gd name="T18" fmla="*/ 2147483647 w 40"/>
                <a:gd name="T19" fmla="*/ 2147483647 h 48"/>
                <a:gd name="T20" fmla="*/ 2147483647 w 40"/>
                <a:gd name="T21" fmla="*/ 2147483647 h 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"/>
                <a:gd name="T34" fmla="*/ 0 h 48"/>
                <a:gd name="T35" fmla="*/ 40 w 40"/>
                <a:gd name="T36" fmla="*/ 48 h 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" h="48">
                  <a:moveTo>
                    <a:pt x="18" y="34"/>
                  </a:moveTo>
                  <a:lnTo>
                    <a:pt x="0" y="34"/>
                  </a:lnTo>
                  <a:lnTo>
                    <a:pt x="0" y="32"/>
                  </a:lnTo>
                  <a:lnTo>
                    <a:pt x="22" y="18"/>
                  </a:lnTo>
                  <a:lnTo>
                    <a:pt x="40" y="0"/>
                  </a:lnTo>
                  <a:lnTo>
                    <a:pt x="30" y="24"/>
                  </a:lnTo>
                  <a:lnTo>
                    <a:pt x="26" y="48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2" name="Rectangle 41"/>
          <p:cNvSpPr>
            <a:spLocks noChangeArrowheads="1"/>
          </p:cNvSpPr>
          <p:nvPr/>
        </p:nvSpPr>
        <p:spPr bwMode="auto">
          <a:xfrm>
            <a:off x="3800475" y="1158875"/>
            <a:ext cx="8461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>
              <a:latin typeface="Arial" charset="0"/>
            </a:endParaRPr>
          </a:p>
        </p:txBody>
      </p:sp>
      <p:sp>
        <p:nvSpPr>
          <p:cNvPr id="4113" name="Rectangle 42"/>
          <p:cNvSpPr>
            <a:spLocks noChangeArrowheads="1"/>
          </p:cNvSpPr>
          <p:nvPr/>
        </p:nvSpPr>
        <p:spPr bwMode="auto">
          <a:xfrm>
            <a:off x="546100" y="1158875"/>
            <a:ext cx="16922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External environment</a:t>
            </a:r>
            <a:endParaRPr lang="en-US">
              <a:latin typeface="Arial" charset="0"/>
            </a:endParaRPr>
          </a:p>
        </p:txBody>
      </p:sp>
      <p:sp>
        <p:nvSpPr>
          <p:cNvPr id="4114" name="Rectangle 43"/>
          <p:cNvSpPr>
            <a:spLocks noChangeArrowheads="1"/>
          </p:cNvSpPr>
          <p:nvPr/>
        </p:nvSpPr>
        <p:spPr bwMode="auto">
          <a:xfrm>
            <a:off x="3819525" y="2774950"/>
            <a:ext cx="15351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Membrane receptor</a:t>
            </a:r>
            <a:endParaRPr lang="en-US">
              <a:latin typeface="Arial" charset="0"/>
            </a:endParaRPr>
          </a:p>
        </p:txBody>
      </p:sp>
      <p:sp>
        <p:nvSpPr>
          <p:cNvPr id="4115" name="Rectangle 44"/>
          <p:cNvSpPr>
            <a:spLocks noChangeArrowheads="1"/>
          </p:cNvSpPr>
          <p:nvPr/>
        </p:nvSpPr>
        <p:spPr bwMode="auto">
          <a:xfrm>
            <a:off x="4899025" y="4835525"/>
            <a:ext cx="16462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Intracellular receptor</a:t>
            </a:r>
            <a:endParaRPr lang="en-US">
              <a:latin typeface="Arial" charset="0"/>
            </a:endParaRPr>
          </a:p>
        </p:txBody>
      </p:sp>
      <p:sp>
        <p:nvSpPr>
          <p:cNvPr id="4116" name="Rectangle 45"/>
          <p:cNvSpPr>
            <a:spLocks noChangeArrowheads="1"/>
          </p:cNvSpPr>
          <p:nvPr/>
        </p:nvSpPr>
        <p:spPr bwMode="auto">
          <a:xfrm>
            <a:off x="3829050" y="5492750"/>
            <a:ext cx="14589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Plasma membrane</a:t>
            </a:r>
            <a:endParaRPr lang="en-US">
              <a:latin typeface="Arial" charset="0"/>
            </a:endParaRPr>
          </a:p>
        </p:txBody>
      </p:sp>
      <p:sp>
        <p:nvSpPr>
          <p:cNvPr id="4117" name="Text Box 56"/>
          <p:cNvSpPr txBox="1">
            <a:spLocks noChangeArrowheads="1"/>
          </p:cNvSpPr>
          <p:nvPr/>
        </p:nvSpPr>
        <p:spPr bwMode="auto">
          <a:xfrm>
            <a:off x="5324475" y="1787525"/>
            <a:ext cx="1096963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300">
                <a:latin typeface="Arial" charset="0"/>
              </a:rPr>
              <a:t>Signal</a:t>
            </a:r>
          </a:p>
          <a:p>
            <a:pPr algn="ctr"/>
            <a:r>
              <a:rPr lang="en-US" sz="1300">
                <a:latin typeface="Arial" charset="0"/>
              </a:rPr>
              <a:t>transduction</a:t>
            </a:r>
          </a:p>
          <a:p>
            <a:pPr algn="ctr"/>
            <a:r>
              <a:rPr lang="en-US" sz="1300">
                <a:latin typeface="Arial" charset="0"/>
              </a:rPr>
              <a:t>pathway</a:t>
            </a:r>
          </a:p>
        </p:txBody>
      </p:sp>
      <p:sp>
        <p:nvSpPr>
          <p:cNvPr id="4118" name="Text Box 57"/>
          <p:cNvSpPr txBox="1">
            <a:spLocks noChangeArrowheads="1"/>
          </p:cNvSpPr>
          <p:nvPr/>
        </p:nvSpPr>
        <p:spPr bwMode="auto">
          <a:xfrm>
            <a:off x="6353175" y="3595688"/>
            <a:ext cx="1096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300">
                <a:latin typeface="Arial" charset="0"/>
              </a:rPr>
              <a:t>Signal</a:t>
            </a:r>
          </a:p>
          <a:p>
            <a:pPr algn="ctr"/>
            <a:r>
              <a:rPr lang="en-US" sz="1300">
                <a:latin typeface="Arial" charset="0"/>
              </a:rPr>
              <a:t>transduction</a:t>
            </a:r>
          </a:p>
          <a:p>
            <a:pPr algn="ctr"/>
            <a:r>
              <a:rPr lang="en-US" sz="1300">
                <a:latin typeface="Arial" charset="0"/>
              </a:rPr>
              <a:t>pathway</a:t>
            </a:r>
          </a:p>
        </p:txBody>
      </p:sp>
      <p:sp>
        <p:nvSpPr>
          <p:cNvPr id="4119" name="Text Box 58"/>
          <p:cNvSpPr txBox="1">
            <a:spLocks noChangeArrowheads="1"/>
          </p:cNvSpPr>
          <p:nvPr/>
        </p:nvSpPr>
        <p:spPr bwMode="auto">
          <a:xfrm>
            <a:off x="6959600" y="1866900"/>
            <a:ext cx="828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300">
                <a:latin typeface="Arial" charset="0"/>
              </a:rPr>
              <a:t>Cellular</a:t>
            </a:r>
          </a:p>
          <a:p>
            <a:pPr algn="ctr"/>
            <a:r>
              <a:rPr lang="en-US" sz="1300">
                <a:latin typeface="Arial" charset="0"/>
              </a:rPr>
              <a:t>response</a:t>
            </a:r>
          </a:p>
        </p:txBody>
      </p:sp>
      <p:sp>
        <p:nvSpPr>
          <p:cNvPr id="4120" name="Text Box 59"/>
          <p:cNvSpPr txBox="1">
            <a:spLocks noChangeArrowheads="1"/>
          </p:cNvSpPr>
          <p:nvPr/>
        </p:nvSpPr>
        <p:spPr bwMode="auto">
          <a:xfrm>
            <a:off x="7967663" y="3665538"/>
            <a:ext cx="828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300">
                <a:latin typeface="Arial" charset="0"/>
              </a:rPr>
              <a:t>Cellular</a:t>
            </a:r>
          </a:p>
          <a:p>
            <a:pPr algn="ctr"/>
            <a:r>
              <a:rPr lang="en-US" sz="1300">
                <a:latin typeface="Arial" charset="0"/>
              </a:rPr>
              <a:t>response</a:t>
            </a:r>
          </a:p>
        </p:txBody>
      </p:sp>
      <p:sp>
        <p:nvSpPr>
          <p:cNvPr id="4121" name="Text Box 60"/>
          <p:cNvSpPr txBox="1">
            <a:spLocks noChangeArrowheads="1"/>
          </p:cNvSpPr>
          <p:nvPr/>
        </p:nvSpPr>
        <p:spPr bwMode="auto">
          <a:xfrm>
            <a:off x="1155700" y="5207000"/>
            <a:ext cx="1114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300">
                <a:latin typeface="Arial" charset="0"/>
              </a:rPr>
              <a:t>Hydrophobic</a:t>
            </a:r>
          </a:p>
          <a:p>
            <a:pPr algn="ctr"/>
            <a:r>
              <a:rPr lang="en-US" sz="1300">
                <a:latin typeface="Arial" charset="0"/>
              </a:rPr>
              <a:t>ligand</a:t>
            </a:r>
          </a:p>
        </p:txBody>
      </p:sp>
      <p:sp>
        <p:nvSpPr>
          <p:cNvPr id="4122" name="Text Box 61"/>
          <p:cNvSpPr txBox="1">
            <a:spLocks noChangeArrowheads="1"/>
          </p:cNvSpPr>
          <p:nvPr/>
        </p:nvSpPr>
        <p:spPr bwMode="auto">
          <a:xfrm>
            <a:off x="1212850" y="3886200"/>
            <a:ext cx="1003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300">
                <a:latin typeface="Arial" charset="0"/>
              </a:rPr>
              <a:t>Hydrophilic</a:t>
            </a:r>
          </a:p>
          <a:p>
            <a:pPr algn="ctr"/>
            <a:r>
              <a:rPr lang="en-US" sz="1300">
                <a:latin typeface="Arial" charset="0"/>
              </a:rPr>
              <a:t>ligand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9.12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511300" y="277813"/>
            <a:ext cx="60960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30724" name="Picture 75" descr="rav32223_09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38" y="473075"/>
            <a:ext cx="8493125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82"/>
          <p:cNvSpPr>
            <a:spLocks noChangeArrowheads="1"/>
          </p:cNvSpPr>
          <p:nvPr/>
        </p:nvSpPr>
        <p:spPr bwMode="auto">
          <a:xfrm>
            <a:off x="984250" y="1454150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30726" name="Rectangle 84"/>
          <p:cNvSpPr>
            <a:spLocks noChangeArrowheads="1"/>
          </p:cNvSpPr>
          <p:nvPr/>
        </p:nvSpPr>
        <p:spPr bwMode="auto">
          <a:xfrm>
            <a:off x="979488" y="1689100"/>
            <a:ext cx="1476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27" name="Rectangle 86"/>
          <p:cNvSpPr>
            <a:spLocks noChangeArrowheads="1"/>
          </p:cNvSpPr>
          <p:nvPr/>
        </p:nvSpPr>
        <p:spPr bwMode="auto">
          <a:xfrm>
            <a:off x="655638" y="1435100"/>
            <a:ext cx="1476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28" name="Rectangle 87"/>
          <p:cNvSpPr>
            <a:spLocks noChangeArrowheads="1"/>
          </p:cNvSpPr>
          <p:nvPr/>
        </p:nvSpPr>
        <p:spPr bwMode="auto">
          <a:xfrm>
            <a:off x="1211263" y="145415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29" name="Rectangle 88"/>
          <p:cNvSpPr>
            <a:spLocks noChangeArrowheads="1"/>
          </p:cNvSpPr>
          <p:nvPr/>
        </p:nvSpPr>
        <p:spPr bwMode="auto">
          <a:xfrm>
            <a:off x="969963" y="121285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30" name="Rectangle 89"/>
          <p:cNvSpPr>
            <a:spLocks noChangeArrowheads="1"/>
          </p:cNvSpPr>
          <p:nvPr/>
        </p:nvSpPr>
        <p:spPr bwMode="auto">
          <a:xfrm>
            <a:off x="1458913" y="1454150"/>
            <a:ext cx="84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30731" name="Rectangle 91"/>
          <p:cNvSpPr>
            <a:spLocks noChangeArrowheads="1"/>
          </p:cNvSpPr>
          <p:nvPr/>
        </p:nvSpPr>
        <p:spPr bwMode="auto">
          <a:xfrm>
            <a:off x="1438275" y="16891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32" name="Rectangle 93"/>
          <p:cNvSpPr>
            <a:spLocks noChangeArrowheads="1"/>
          </p:cNvSpPr>
          <p:nvPr/>
        </p:nvSpPr>
        <p:spPr bwMode="auto">
          <a:xfrm>
            <a:off x="1925638" y="1689100"/>
            <a:ext cx="1476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33" name="Rectangle 94"/>
          <p:cNvSpPr>
            <a:spLocks noChangeArrowheads="1"/>
          </p:cNvSpPr>
          <p:nvPr/>
        </p:nvSpPr>
        <p:spPr bwMode="auto">
          <a:xfrm>
            <a:off x="1682750" y="145415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34" name="Rectangle 95"/>
          <p:cNvSpPr>
            <a:spLocks noChangeArrowheads="1"/>
          </p:cNvSpPr>
          <p:nvPr/>
        </p:nvSpPr>
        <p:spPr bwMode="auto">
          <a:xfrm>
            <a:off x="1439863" y="121285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35" name="Rectangle 96"/>
          <p:cNvSpPr>
            <a:spLocks noChangeArrowheads="1"/>
          </p:cNvSpPr>
          <p:nvPr/>
        </p:nvSpPr>
        <p:spPr bwMode="auto">
          <a:xfrm>
            <a:off x="1941513" y="1454150"/>
            <a:ext cx="84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30736" name="Rectangle 97"/>
          <p:cNvSpPr>
            <a:spLocks noChangeArrowheads="1"/>
          </p:cNvSpPr>
          <p:nvPr/>
        </p:nvSpPr>
        <p:spPr bwMode="auto">
          <a:xfrm>
            <a:off x="2165350" y="145415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37" name="Rectangle 98"/>
          <p:cNvSpPr>
            <a:spLocks noChangeArrowheads="1"/>
          </p:cNvSpPr>
          <p:nvPr/>
        </p:nvSpPr>
        <p:spPr bwMode="auto">
          <a:xfrm>
            <a:off x="2403475" y="1454150"/>
            <a:ext cx="2333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CH</a:t>
            </a:r>
            <a:r>
              <a:rPr lang="en-US" sz="1000" baseline="-25000">
                <a:solidFill>
                  <a:srgbClr val="000000"/>
                </a:solidFill>
                <a:latin typeface="Arial" charset="0"/>
              </a:rPr>
              <a:t>2</a:t>
            </a:r>
            <a:endParaRPr lang="en-US" baseline="-25000">
              <a:latin typeface="Arial" charset="0"/>
            </a:endParaRPr>
          </a:p>
        </p:txBody>
      </p:sp>
      <p:sp>
        <p:nvSpPr>
          <p:cNvPr id="30738" name="Rectangle 100"/>
          <p:cNvSpPr>
            <a:spLocks noChangeArrowheads="1"/>
          </p:cNvSpPr>
          <p:nvPr/>
        </p:nvSpPr>
        <p:spPr bwMode="auto">
          <a:xfrm>
            <a:off x="1924050" y="121285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39" name="Rectangle 101"/>
          <p:cNvSpPr>
            <a:spLocks noChangeArrowheads="1"/>
          </p:cNvSpPr>
          <p:nvPr/>
        </p:nvSpPr>
        <p:spPr bwMode="auto">
          <a:xfrm>
            <a:off x="2725738" y="153511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40" name="Rectangle 102"/>
          <p:cNvSpPr>
            <a:spLocks noChangeArrowheads="1"/>
          </p:cNvSpPr>
          <p:nvPr/>
        </p:nvSpPr>
        <p:spPr bwMode="auto">
          <a:xfrm>
            <a:off x="387350" y="2368550"/>
            <a:ext cx="127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a.</a:t>
            </a:r>
            <a:endParaRPr lang="en-US">
              <a:latin typeface="Arial" charset="0"/>
            </a:endParaRPr>
          </a:p>
        </p:txBody>
      </p:sp>
      <p:sp>
        <p:nvSpPr>
          <p:cNvPr id="30741" name="Rectangle 107"/>
          <p:cNvSpPr>
            <a:spLocks noChangeArrowheads="1"/>
          </p:cNvSpPr>
          <p:nvPr/>
        </p:nvSpPr>
        <p:spPr bwMode="auto">
          <a:xfrm>
            <a:off x="3271838" y="6446838"/>
            <a:ext cx="1365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b.</a:t>
            </a:r>
            <a:endParaRPr lang="en-US">
              <a:latin typeface="Arial" charset="0"/>
            </a:endParaRPr>
          </a:p>
        </p:txBody>
      </p:sp>
      <p:sp>
        <p:nvSpPr>
          <p:cNvPr id="30742" name="Rectangle 110"/>
          <p:cNvSpPr>
            <a:spLocks noChangeArrowheads="1"/>
          </p:cNvSpPr>
          <p:nvPr/>
        </p:nvSpPr>
        <p:spPr bwMode="auto">
          <a:xfrm>
            <a:off x="5348288" y="2681288"/>
            <a:ext cx="1149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Extracellular space</a:t>
            </a:r>
            <a:endParaRPr lang="en-US">
              <a:latin typeface="Arial" charset="0"/>
            </a:endParaRPr>
          </a:p>
        </p:txBody>
      </p:sp>
      <p:sp>
        <p:nvSpPr>
          <p:cNvPr id="30743" name="Rectangle 111"/>
          <p:cNvSpPr>
            <a:spLocks noChangeArrowheads="1"/>
          </p:cNvSpPr>
          <p:nvPr/>
        </p:nvSpPr>
        <p:spPr bwMode="auto">
          <a:xfrm>
            <a:off x="5599113" y="4137025"/>
            <a:ext cx="647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>
              <a:latin typeface="Arial" charset="0"/>
            </a:endParaRPr>
          </a:p>
        </p:txBody>
      </p:sp>
      <p:sp>
        <p:nvSpPr>
          <p:cNvPr id="30744" name="Rectangle 112"/>
          <p:cNvSpPr>
            <a:spLocks noChangeArrowheads="1"/>
          </p:cNvSpPr>
          <p:nvPr/>
        </p:nvSpPr>
        <p:spPr bwMode="auto">
          <a:xfrm>
            <a:off x="5400675" y="5084763"/>
            <a:ext cx="10271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Phospholipase C</a:t>
            </a:r>
            <a:endParaRPr lang="en-US">
              <a:latin typeface="Arial" charset="0"/>
            </a:endParaRPr>
          </a:p>
        </p:txBody>
      </p:sp>
      <p:sp>
        <p:nvSpPr>
          <p:cNvPr id="30745" name="Rectangle 113"/>
          <p:cNvSpPr>
            <a:spLocks noChangeArrowheads="1"/>
          </p:cNvSpPr>
          <p:nvPr/>
        </p:nvSpPr>
        <p:spPr bwMode="auto">
          <a:xfrm>
            <a:off x="4325938" y="6092825"/>
            <a:ext cx="2524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PIP</a:t>
            </a:r>
            <a:r>
              <a:rPr lang="en-US" sz="1000" baseline="-25000">
                <a:solidFill>
                  <a:srgbClr val="000000"/>
                </a:solidFill>
                <a:latin typeface="Arial" charset="0"/>
              </a:rPr>
              <a:t>2</a:t>
            </a:r>
            <a:endParaRPr lang="en-US" baseline="-25000">
              <a:latin typeface="Arial" charset="0"/>
            </a:endParaRPr>
          </a:p>
        </p:txBody>
      </p:sp>
      <p:sp>
        <p:nvSpPr>
          <p:cNvPr id="30746" name="Rectangle 115"/>
          <p:cNvSpPr>
            <a:spLocks noChangeArrowheads="1"/>
          </p:cNvSpPr>
          <p:nvPr/>
        </p:nvSpPr>
        <p:spPr bwMode="auto">
          <a:xfrm>
            <a:off x="3670300" y="394811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47" name="Rectangle 116"/>
          <p:cNvSpPr>
            <a:spLocks noChangeArrowheads="1"/>
          </p:cNvSpPr>
          <p:nvPr/>
        </p:nvSpPr>
        <p:spPr bwMode="auto">
          <a:xfrm>
            <a:off x="3670300" y="4176713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30748" name="Rectangle 117"/>
          <p:cNvSpPr>
            <a:spLocks noChangeArrowheads="1"/>
          </p:cNvSpPr>
          <p:nvPr/>
        </p:nvSpPr>
        <p:spPr bwMode="auto">
          <a:xfrm>
            <a:off x="3438525" y="3698875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49" name="Rectangle 118"/>
          <p:cNvSpPr>
            <a:spLocks noChangeArrowheads="1"/>
          </p:cNvSpPr>
          <p:nvPr/>
        </p:nvSpPr>
        <p:spPr bwMode="auto">
          <a:xfrm>
            <a:off x="3670300" y="37115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30750" name="Rectangle 119"/>
          <p:cNvSpPr>
            <a:spLocks noChangeArrowheads="1"/>
          </p:cNvSpPr>
          <p:nvPr/>
        </p:nvSpPr>
        <p:spPr bwMode="auto">
          <a:xfrm>
            <a:off x="3911600" y="394811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51" name="Rectangle 120"/>
          <p:cNvSpPr>
            <a:spLocks noChangeArrowheads="1"/>
          </p:cNvSpPr>
          <p:nvPr/>
        </p:nvSpPr>
        <p:spPr bwMode="auto">
          <a:xfrm>
            <a:off x="3911600" y="4176713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30752" name="Rectangle 121"/>
          <p:cNvSpPr>
            <a:spLocks noChangeArrowheads="1"/>
          </p:cNvSpPr>
          <p:nvPr/>
        </p:nvSpPr>
        <p:spPr bwMode="auto">
          <a:xfrm>
            <a:off x="4144963" y="4176713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30753" name="Rectangle 122"/>
          <p:cNvSpPr>
            <a:spLocks noChangeArrowheads="1"/>
          </p:cNvSpPr>
          <p:nvPr/>
        </p:nvSpPr>
        <p:spPr bwMode="auto">
          <a:xfrm>
            <a:off x="4148138" y="3698875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54" name="Rectangle 123"/>
          <p:cNvSpPr>
            <a:spLocks noChangeArrowheads="1"/>
          </p:cNvSpPr>
          <p:nvPr/>
        </p:nvSpPr>
        <p:spPr bwMode="auto">
          <a:xfrm>
            <a:off x="3911600" y="37115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30755" name="Rectangle 124"/>
          <p:cNvSpPr>
            <a:spLocks noChangeArrowheads="1"/>
          </p:cNvSpPr>
          <p:nvPr/>
        </p:nvSpPr>
        <p:spPr bwMode="auto">
          <a:xfrm>
            <a:off x="4141788" y="441166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56" name="Rectangle 125"/>
          <p:cNvSpPr>
            <a:spLocks noChangeArrowheads="1"/>
          </p:cNvSpPr>
          <p:nvPr/>
        </p:nvSpPr>
        <p:spPr bwMode="auto">
          <a:xfrm>
            <a:off x="4152900" y="4652963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30757" name="Rectangle 126"/>
          <p:cNvSpPr>
            <a:spLocks noChangeArrowheads="1"/>
          </p:cNvSpPr>
          <p:nvPr/>
        </p:nvSpPr>
        <p:spPr bwMode="auto">
          <a:xfrm>
            <a:off x="4132263" y="488950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58" name="Rectangle 127"/>
          <p:cNvSpPr>
            <a:spLocks noChangeArrowheads="1"/>
          </p:cNvSpPr>
          <p:nvPr/>
        </p:nvSpPr>
        <p:spPr bwMode="auto">
          <a:xfrm>
            <a:off x="4367213" y="465296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59" name="Rectangle 129"/>
          <p:cNvSpPr>
            <a:spLocks noChangeArrowheads="1"/>
          </p:cNvSpPr>
          <p:nvPr/>
        </p:nvSpPr>
        <p:spPr bwMode="auto">
          <a:xfrm>
            <a:off x="3859213" y="4637088"/>
            <a:ext cx="1476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60" name="Rectangle 130"/>
          <p:cNvSpPr>
            <a:spLocks noChangeArrowheads="1"/>
          </p:cNvSpPr>
          <p:nvPr/>
        </p:nvSpPr>
        <p:spPr bwMode="auto">
          <a:xfrm>
            <a:off x="4648200" y="4373563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30761" name="Rectangle 131"/>
          <p:cNvSpPr>
            <a:spLocks noChangeArrowheads="1"/>
          </p:cNvSpPr>
          <p:nvPr/>
        </p:nvSpPr>
        <p:spPr bwMode="auto">
          <a:xfrm>
            <a:off x="4627563" y="460851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62" name="Rectangle 132"/>
          <p:cNvSpPr>
            <a:spLocks noChangeArrowheads="1"/>
          </p:cNvSpPr>
          <p:nvPr/>
        </p:nvSpPr>
        <p:spPr bwMode="auto">
          <a:xfrm>
            <a:off x="4416425" y="437356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63" name="Rectangle 133"/>
          <p:cNvSpPr>
            <a:spLocks noChangeArrowheads="1"/>
          </p:cNvSpPr>
          <p:nvPr/>
        </p:nvSpPr>
        <p:spPr bwMode="auto">
          <a:xfrm>
            <a:off x="4872038" y="4373563"/>
            <a:ext cx="1476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30764" name="Rectangle 135"/>
          <p:cNvSpPr>
            <a:spLocks noChangeArrowheads="1"/>
          </p:cNvSpPr>
          <p:nvPr/>
        </p:nvSpPr>
        <p:spPr bwMode="auto">
          <a:xfrm>
            <a:off x="4637088" y="4132263"/>
            <a:ext cx="1476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30765" name="Rectangle 137"/>
          <p:cNvSpPr>
            <a:spLocks noChangeArrowheads="1"/>
          </p:cNvSpPr>
          <p:nvPr/>
        </p:nvSpPr>
        <p:spPr bwMode="auto">
          <a:xfrm>
            <a:off x="4826000" y="5495925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30766" name="Rectangle 138"/>
          <p:cNvSpPr>
            <a:spLocks noChangeArrowheads="1"/>
          </p:cNvSpPr>
          <p:nvPr/>
        </p:nvSpPr>
        <p:spPr bwMode="auto">
          <a:xfrm>
            <a:off x="4805363" y="5730875"/>
            <a:ext cx="1476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30767" name="Rectangle 140"/>
          <p:cNvSpPr>
            <a:spLocks noChangeArrowheads="1"/>
          </p:cNvSpPr>
          <p:nvPr/>
        </p:nvSpPr>
        <p:spPr bwMode="auto">
          <a:xfrm>
            <a:off x="4578350" y="5495925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68" name="Rectangle 141"/>
          <p:cNvSpPr>
            <a:spLocks noChangeArrowheads="1"/>
          </p:cNvSpPr>
          <p:nvPr/>
        </p:nvSpPr>
        <p:spPr bwMode="auto">
          <a:xfrm>
            <a:off x="5053013" y="5495925"/>
            <a:ext cx="1476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30769" name="Rectangle 143"/>
          <p:cNvSpPr>
            <a:spLocks noChangeArrowheads="1"/>
          </p:cNvSpPr>
          <p:nvPr/>
        </p:nvSpPr>
        <p:spPr bwMode="auto">
          <a:xfrm>
            <a:off x="4814888" y="5254625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70" name="Rectangle 144"/>
          <p:cNvSpPr>
            <a:spLocks noChangeArrowheads="1"/>
          </p:cNvSpPr>
          <p:nvPr/>
        </p:nvSpPr>
        <p:spPr bwMode="auto">
          <a:xfrm>
            <a:off x="4316413" y="5124450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OH</a:t>
            </a:r>
            <a:endParaRPr lang="en-US">
              <a:latin typeface="Arial" charset="0"/>
            </a:endParaRPr>
          </a:p>
        </p:txBody>
      </p:sp>
      <p:sp>
        <p:nvSpPr>
          <p:cNvPr id="30771" name="Rectangle 145"/>
          <p:cNvSpPr>
            <a:spLocks noChangeArrowheads="1"/>
          </p:cNvSpPr>
          <p:nvPr/>
        </p:nvSpPr>
        <p:spPr bwMode="auto">
          <a:xfrm>
            <a:off x="4573588" y="5116513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OH</a:t>
            </a:r>
            <a:endParaRPr lang="en-US">
              <a:latin typeface="Arial" charset="0"/>
            </a:endParaRPr>
          </a:p>
        </p:txBody>
      </p:sp>
      <p:sp>
        <p:nvSpPr>
          <p:cNvPr id="30772" name="Rectangle 146"/>
          <p:cNvSpPr>
            <a:spLocks noChangeArrowheads="1"/>
          </p:cNvSpPr>
          <p:nvPr/>
        </p:nvSpPr>
        <p:spPr bwMode="auto">
          <a:xfrm>
            <a:off x="4316413" y="5010150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OH</a:t>
            </a:r>
            <a:endParaRPr lang="en-US">
              <a:latin typeface="Arial" charset="0"/>
            </a:endParaRPr>
          </a:p>
        </p:txBody>
      </p:sp>
      <p:sp>
        <p:nvSpPr>
          <p:cNvPr id="30773" name="Rectangle 149"/>
          <p:cNvSpPr>
            <a:spLocks noChangeArrowheads="1"/>
          </p:cNvSpPr>
          <p:nvPr/>
        </p:nvSpPr>
        <p:spPr bwMode="auto">
          <a:xfrm>
            <a:off x="7248525" y="6099175"/>
            <a:ext cx="595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DAG + IP</a:t>
            </a:r>
            <a:r>
              <a:rPr lang="en-US" sz="1000" baseline="-25000">
                <a:solidFill>
                  <a:srgbClr val="000000"/>
                </a:solidFill>
                <a:latin typeface="Arial" charset="0"/>
              </a:rPr>
              <a:t>3</a:t>
            </a:r>
            <a:endParaRPr lang="en-US" baseline="-25000">
              <a:latin typeface="Arial" charset="0"/>
            </a:endParaRPr>
          </a:p>
        </p:txBody>
      </p:sp>
      <p:sp>
        <p:nvSpPr>
          <p:cNvPr id="30774" name="Rectangle 151"/>
          <p:cNvSpPr>
            <a:spLocks noChangeArrowheads="1"/>
          </p:cNvSpPr>
          <p:nvPr/>
        </p:nvSpPr>
        <p:spPr bwMode="auto">
          <a:xfrm>
            <a:off x="6597650" y="394811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75" name="Rectangle 152"/>
          <p:cNvSpPr>
            <a:spLocks noChangeArrowheads="1"/>
          </p:cNvSpPr>
          <p:nvPr/>
        </p:nvSpPr>
        <p:spPr bwMode="auto">
          <a:xfrm>
            <a:off x="6597650" y="4176713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30776" name="Rectangle 153"/>
          <p:cNvSpPr>
            <a:spLocks noChangeArrowheads="1"/>
          </p:cNvSpPr>
          <p:nvPr/>
        </p:nvSpPr>
        <p:spPr bwMode="auto">
          <a:xfrm>
            <a:off x="6335713" y="3717925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77" name="Rectangle 154"/>
          <p:cNvSpPr>
            <a:spLocks noChangeArrowheads="1"/>
          </p:cNvSpPr>
          <p:nvPr/>
        </p:nvSpPr>
        <p:spPr bwMode="auto">
          <a:xfrm>
            <a:off x="6597650" y="37115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30778" name="Rectangle 155"/>
          <p:cNvSpPr>
            <a:spLocks noChangeArrowheads="1"/>
          </p:cNvSpPr>
          <p:nvPr/>
        </p:nvSpPr>
        <p:spPr bwMode="auto">
          <a:xfrm>
            <a:off x="6838950" y="394811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79" name="Rectangle 156"/>
          <p:cNvSpPr>
            <a:spLocks noChangeArrowheads="1"/>
          </p:cNvSpPr>
          <p:nvPr/>
        </p:nvSpPr>
        <p:spPr bwMode="auto">
          <a:xfrm>
            <a:off x="6838950" y="4176713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30780" name="Rectangle 157"/>
          <p:cNvSpPr>
            <a:spLocks noChangeArrowheads="1"/>
          </p:cNvSpPr>
          <p:nvPr/>
        </p:nvSpPr>
        <p:spPr bwMode="auto">
          <a:xfrm>
            <a:off x="7072313" y="4176713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30781" name="Rectangle 158"/>
          <p:cNvSpPr>
            <a:spLocks noChangeArrowheads="1"/>
          </p:cNvSpPr>
          <p:nvPr/>
        </p:nvSpPr>
        <p:spPr bwMode="auto">
          <a:xfrm>
            <a:off x="7105650" y="3717925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82" name="Rectangle 159"/>
          <p:cNvSpPr>
            <a:spLocks noChangeArrowheads="1"/>
          </p:cNvSpPr>
          <p:nvPr/>
        </p:nvSpPr>
        <p:spPr bwMode="auto">
          <a:xfrm>
            <a:off x="6838950" y="37115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30783" name="Rectangle 160"/>
          <p:cNvSpPr>
            <a:spLocks noChangeArrowheads="1"/>
          </p:cNvSpPr>
          <p:nvPr/>
        </p:nvSpPr>
        <p:spPr bwMode="auto">
          <a:xfrm>
            <a:off x="7069138" y="4411663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OH</a:t>
            </a:r>
            <a:endParaRPr lang="en-US">
              <a:latin typeface="Arial" charset="0"/>
            </a:endParaRPr>
          </a:p>
        </p:txBody>
      </p:sp>
      <p:sp>
        <p:nvSpPr>
          <p:cNvPr id="30784" name="Rectangle 161"/>
          <p:cNvSpPr>
            <a:spLocks noChangeArrowheads="1"/>
          </p:cNvSpPr>
          <p:nvPr/>
        </p:nvSpPr>
        <p:spPr bwMode="auto">
          <a:xfrm>
            <a:off x="7227888" y="4926013"/>
            <a:ext cx="84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30785" name="Rectangle 162"/>
          <p:cNvSpPr>
            <a:spLocks noChangeArrowheads="1"/>
          </p:cNvSpPr>
          <p:nvPr/>
        </p:nvSpPr>
        <p:spPr bwMode="auto">
          <a:xfrm>
            <a:off x="7210425" y="516096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86" name="Rectangle 163"/>
          <p:cNvSpPr>
            <a:spLocks noChangeArrowheads="1"/>
          </p:cNvSpPr>
          <p:nvPr/>
        </p:nvSpPr>
        <p:spPr bwMode="auto">
          <a:xfrm>
            <a:off x="7210425" y="469265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87" name="Rectangle 164"/>
          <p:cNvSpPr>
            <a:spLocks noChangeArrowheads="1"/>
          </p:cNvSpPr>
          <p:nvPr/>
        </p:nvSpPr>
        <p:spPr bwMode="auto">
          <a:xfrm>
            <a:off x="7467600" y="492601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88" name="Rectangle 165"/>
          <p:cNvSpPr>
            <a:spLocks noChangeArrowheads="1"/>
          </p:cNvSpPr>
          <p:nvPr/>
        </p:nvSpPr>
        <p:spPr bwMode="auto">
          <a:xfrm>
            <a:off x="6927850" y="4906963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30789" name="Rectangle 167"/>
          <p:cNvSpPr>
            <a:spLocks noChangeArrowheads="1"/>
          </p:cNvSpPr>
          <p:nvPr/>
        </p:nvSpPr>
        <p:spPr bwMode="auto">
          <a:xfrm>
            <a:off x="7732713" y="4645025"/>
            <a:ext cx="84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30790" name="Rectangle 168"/>
          <p:cNvSpPr>
            <a:spLocks noChangeArrowheads="1"/>
          </p:cNvSpPr>
          <p:nvPr/>
        </p:nvSpPr>
        <p:spPr bwMode="auto">
          <a:xfrm>
            <a:off x="7712075" y="4879975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91" name="Rectangle 169"/>
          <p:cNvSpPr>
            <a:spLocks noChangeArrowheads="1"/>
          </p:cNvSpPr>
          <p:nvPr/>
        </p:nvSpPr>
        <p:spPr bwMode="auto">
          <a:xfrm>
            <a:off x="7485063" y="4645025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92" name="Rectangle 170"/>
          <p:cNvSpPr>
            <a:spLocks noChangeArrowheads="1"/>
          </p:cNvSpPr>
          <p:nvPr/>
        </p:nvSpPr>
        <p:spPr bwMode="auto">
          <a:xfrm>
            <a:off x="7943850" y="4645025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30793" name="Rectangle 172"/>
          <p:cNvSpPr>
            <a:spLocks noChangeArrowheads="1"/>
          </p:cNvSpPr>
          <p:nvPr/>
        </p:nvSpPr>
        <p:spPr bwMode="auto">
          <a:xfrm>
            <a:off x="7720013" y="4403725"/>
            <a:ext cx="1476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30794" name="Rectangle 174"/>
          <p:cNvSpPr>
            <a:spLocks noChangeArrowheads="1"/>
          </p:cNvSpPr>
          <p:nvPr/>
        </p:nvSpPr>
        <p:spPr bwMode="auto">
          <a:xfrm>
            <a:off x="7907338" y="5689600"/>
            <a:ext cx="84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30795" name="Rectangle 175"/>
          <p:cNvSpPr>
            <a:spLocks noChangeArrowheads="1"/>
          </p:cNvSpPr>
          <p:nvPr/>
        </p:nvSpPr>
        <p:spPr bwMode="auto">
          <a:xfrm>
            <a:off x="7889875" y="591185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30796" name="Rectangle 177"/>
          <p:cNvSpPr>
            <a:spLocks noChangeArrowheads="1"/>
          </p:cNvSpPr>
          <p:nvPr/>
        </p:nvSpPr>
        <p:spPr bwMode="auto">
          <a:xfrm>
            <a:off x="7662863" y="568960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97" name="Rectangle 178"/>
          <p:cNvSpPr>
            <a:spLocks noChangeArrowheads="1"/>
          </p:cNvSpPr>
          <p:nvPr/>
        </p:nvSpPr>
        <p:spPr bwMode="auto">
          <a:xfrm>
            <a:off x="8128000" y="56896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30798" name="Rectangle 180"/>
          <p:cNvSpPr>
            <a:spLocks noChangeArrowheads="1"/>
          </p:cNvSpPr>
          <p:nvPr/>
        </p:nvSpPr>
        <p:spPr bwMode="auto">
          <a:xfrm>
            <a:off x="7896225" y="545306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799" name="Rectangle 181"/>
          <p:cNvSpPr>
            <a:spLocks noChangeArrowheads="1"/>
          </p:cNvSpPr>
          <p:nvPr/>
        </p:nvSpPr>
        <p:spPr bwMode="auto">
          <a:xfrm>
            <a:off x="7381875" y="5389563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OH</a:t>
            </a:r>
            <a:endParaRPr lang="en-US">
              <a:latin typeface="Arial" charset="0"/>
            </a:endParaRPr>
          </a:p>
        </p:txBody>
      </p:sp>
      <p:sp>
        <p:nvSpPr>
          <p:cNvPr id="30800" name="Rectangle 182"/>
          <p:cNvSpPr>
            <a:spLocks noChangeArrowheads="1"/>
          </p:cNvSpPr>
          <p:nvPr/>
        </p:nvSpPr>
        <p:spPr bwMode="auto">
          <a:xfrm>
            <a:off x="7602538" y="5389563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OH</a:t>
            </a:r>
            <a:endParaRPr lang="en-US">
              <a:latin typeface="Arial" charset="0"/>
            </a:endParaRPr>
          </a:p>
        </p:txBody>
      </p:sp>
      <p:sp>
        <p:nvSpPr>
          <p:cNvPr id="30801" name="Rectangle 183"/>
          <p:cNvSpPr>
            <a:spLocks noChangeArrowheads="1"/>
          </p:cNvSpPr>
          <p:nvPr/>
        </p:nvSpPr>
        <p:spPr bwMode="auto">
          <a:xfrm>
            <a:off x="7381875" y="5241925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OH</a:t>
            </a:r>
            <a:endParaRPr lang="en-US">
              <a:latin typeface="Arial" charset="0"/>
            </a:endParaRPr>
          </a:p>
        </p:txBody>
      </p:sp>
      <p:sp>
        <p:nvSpPr>
          <p:cNvPr id="30802" name="Rectangle 186"/>
          <p:cNvSpPr>
            <a:spLocks noChangeArrowheads="1"/>
          </p:cNvSpPr>
          <p:nvPr/>
        </p:nvSpPr>
        <p:spPr bwMode="auto">
          <a:xfrm>
            <a:off x="6064250" y="1925638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30803" name="Rectangle 188"/>
          <p:cNvSpPr>
            <a:spLocks noChangeArrowheads="1"/>
          </p:cNvSpPr>
          <p:nvPr/>
        </p:nvSpPr>
        <p:spPr bwMode="auto">
          <a:xfrm>
            <a:off x="6051550" y="2163763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804" name="Rectangle 189"/>
          <p:cNvSpPr>
            <a:spLocks noChangeArrowheads="1"/>
          </p:cNvSpPr>
          <p:nvPr/>
        </p:nvSpPr>
        <p:spPr bwMode="auto">
          <a:xfrm>
            <a:off x="5770563" y="1925638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805" name="Rectangle 190"/>
          <p:cNvSpPr>
            <a:spLocks noChangeArrowheads="1"/>
          </p:cNvSpPr>
          <p:nvPr/>
        </p:nvSpPr>
        <p:spPr bwMode="auto">
          <a:xfrm>
            <a:off x="6289675" y="1925638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806" name="Rectangle 191"/>
          <p:cNvSpPr>
            <a:spLocks noChangeArrowheads="1"/>
          </p:cNvSpPr>
          <p:nvPr/>
        </p:nvSpPr>
        <p:spPr bwMode="auto">
          <a:xfrm>
            <a:off x="6048375" y="168751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807" name="Rectangle 192"/>
          <p:cNvSpPr>
            <a:spLocks noChangeArrowheads="1"/>
          </p:cNvSpPr>
          <p:nvPr/>
        </p:nvSpPr>
        <p:spPr bwMode="auto">
          <a:xfrm>
            <a:off x="6610350" y="151765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808" name="Rectangle 193"/>
          <p:cNvSpPr>
            <a:spLocks noChangeArrowheads="1"/>
          </p:cNvSpPr>
          <p:nvPr/>
        </p:nvSpPr>
        <p:spPr bwMode="auto">
          <a:xfrm>
            <a:off x="6078538" y="1444625"/>
            <a:ext cx="2333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CH</a:t>
            </a:r>
            <a:r>
              <a:rPr lang="en-US" sz="1000" baseline="-25000">
                <a:solidFill>
                  <a:srgbClr val="000000"/>
                </a:solidFill>
                <a:latin typeface="Arial" charset="0"/>
              </a:rPr>
              <a:t>2</a:t>
            </a:r>
            <a:endParaRPr lang="en-US" baseline="-25000">
              <a:latin typeface="Arial" charset="0"/>
            </a:endParaRPr>
          </a:p>
        </p:txBody>
      </p:sp>
      <p:sp>
        <p:nvSpPr>
          <p:cNvPr id="30809" name="Rectangle 195"/>
          <p:cNvSpPr>
            <a:spLocks noChangeArrowheads="1"/>
          </p:cNvSpPr>
          <p:nvPr/>
        </p:nvSpPr>
        <p:spPr bwMode="auto">
          <a:xfrm>
            <a:off x="7354888" y="4013200"/>
            <a:ext cx="2825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DAG</a:t>
            </a:r>
            <a:endParaRPr lang="en-US">
              <a:latin typeface="Arial" charset="0"/>
            </a:endParaRPr>
          </a:p>
        </p:txBody>
      </p:sp>
      <p:sp>
        <p:nvSpPr>
          <p:cNvPr id="30810" name="Rectangle 196"/>
          <p:cNvSpPr>
            <a:spLocks noChangeArrowheads="1"/>
          </p:cNvSpPr>
          <p:nvPr/>
        </p:nvSpPr>
        <p:spPr bwMode="auto">
          <a:xfrm>
            <a:off x="6842125" y="5737225"/>
            <a:ext cx="1682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IP</a:t>
            </a:r>
            <a:r>
              <a:rPr lang="en-US" sz="1000" baseline="-25000">
                <a:solidFill>
                  <a:srgbClr val="000000"/>
                </a:solidFill>
                <a:latin typeface="Arial" charset="0"/>
              </a:rPr>
              <a:t>3</a:t>
            </a:r>
            <a:endParaRPr lang="en-US" baseline="-25000">
              <a:latin typeface="Arial" charset="0"/>
            </a:endParaRPr>
          </a:p>
        </p:txBody>
      </p:sp>
      <p:sp>
        <p:nvSpPr>
          <p:cNvPr id="30811" name="Rectangle 198"/>
          <p:cNvSpPr>
            <a:spLocks noChangeArrowheads="1"/>
          </p:cNvSpPr>
          <p:nvPr/>
        </p:nvSpPr>
        <p:spPr bwMode="auto">
          <a:xfrm>
            <a:off x="7334250" y="1909763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30812" name="Rectangle 199"/>
          <p:cNvSpPr>
            <a:spLocks noChangeArrowheads="1"/>
          </p:cNvSpPr>
          <p:nvPr/>
        </p:nvSpPr>
        <p:spPr bwMode="auto">
          <a:xfrm>
            <a:off x="7327900" y="2163763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30813" name="Rectangle 202"/>
          <p:cNvSpPr>
            <a:spLocks noChangeArrowheads="1"/>
          </p:cNvSpPr>
          <p:nvPr/>
        </p:nvSpPr>
        <p:spPr bwMode="auto">
          <a:xfrm>
            <a:off x="7092950" y="1909763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814" name="Rectangle 203"/>
          <p:cNvSpPr>
            <a:spLocks noChangeArrowheads="1"/>
          </p:cNvSpPr>
          <p:nvPr/>
        </p:nvSpPr>
        <p:spPr bwMode="auto">
          <a:xfrm>
            <a:off x="7561263" y="190976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815" name="Rectangle 204"/>
          <p:cNvSpPr>
            <a:spLocks noChangeArrowheads="1"/>
          </p:cNvSpPr>
          <p:nvPr/>
        </p:nvSpPr>
        <p:spPr bwMode="auto">
          <a:xfrm>
            <a:off x="7319963" y="1671638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816" name="Rectangle 205"/>
          <p:cNvSpPr>
            <a:spLocks noChangeArrowheads="1"/>
          </p:cNvSpPr>
          <p:nvPr/>
        </p:nvSpPr>
        <p:spPr bwMode="auto">
          <a:xfrm>
            <a:off x="7799388" y="1909763"/>
            <a:ext cx="84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30817" name="Rectangle 206"/>
          <p:cNvSpPr>
            <a:spLocks noChangeArrowheads="1"/>
          </p:cNvSpPr>
          <p:nvPr/>
        </p:nvSpPr>
        <p:spPr bwMode="auto">
          <a:xfrm>
            <a:off x="7793038" y="2163763"/>
            <a:ext cx="1476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30818" name="Rectangle 208"/>
          <p:cNvSpPr>
            <a:spLocks noChangeArrowheads="1"/>
          </p:cNvSpPr>
          <p:nvPr/>
        </p:nvSpPr>
        <p:spPr bwMode="auto">
          <a:xfrm>
            <a:off x="8021638" y="1909763"/>
            <a:ext cx="1476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0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30819" name="Rectangle 210"/>
          <p:cNvSpPr>
            <a:spLocks noChangeArrowheads="1"/>
          </p:cNvSpPr>
          <p:nvPr/>
        </p:nvSpPr>
        <p:spPr bwMode="auto">
          <a:xfrm>
            <a:off x="7783513" y="1671638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30820" name="Rectangle 211"/>
          <p:cNvSpPr>
            <a:spLocks noChangeArrowheads="1"/>
          </p:cNvSpPr>
          <p:nvPr/>
        </p:nvSpPr>
        <p:spPr bwMode="auto">
          <a:xfrm>
            <a:off x="8337550" y="1560513"/>
            <a:ext cx="1682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PP</a:t>
            </a:r>
            <a:endParaRPr lang="en-US">
              <a:latin typeface="Arial" charset="0"/>
            </a:endParaRPr>
          </a:p>
        </p:txBody>
      </p:sp>
      <p:sp>
        <p:nvSpPr>
          <p:cNvPr id="30821" name="Rectangle 212"/>
          <p:cNvSpPr>
            <a:spLocks noChangeArrowheads="1"/>
          </p:cNvSpPr>
          <p:nvPr/>
        </p:nvSpPr>
        <p:spPr bwMode="auto">
          <a:xfrm>
            <a:off x="8523288" y="1614488"/>
            <a:ext cx="254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Arial" charset="0"/>
              </a:rPr>
              <a:t>i</a:t>
            </a:r>
            <a:endParaRPr lang="en-US">
              <a:latin typeface="Arial" charset="0"/>
            </a:endParaRPr>
          </a:p>
        </p:txBody>
      </p:sp>
      <p:sp>
        <p:nvSpPr>
          <p:cNvPr id="30822" name="Rectangle 213"/>
          <p:cNvSpPr>
            <a:spLocks noChangeArrowheads="1"/>
          </p:cNvSpPr>
          <p:nvPr/>
        </p:nvSpPr>
        <p:spPr bwMode="auto">
          <a:xfrm>
            <a:off x="5976938" y="1044575"/>
            <a:ext cx="352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cAMP</a:t>
            </a:r>
            <a:endParaRPr lang="en-US">
              <a:latin typeface="Arial" charset="0"/>
            </a:endParaRPr>
          </a:p>
        </p:txBody>
      </p:sp>
      <p:sp>
        <p:nvSpPr>
          <p:cNvPr id="30823" name="Rectangle 215"/>
          <p:cNvSpPr>
            <a:spLocks noChangeArrowheads="1"/>
          </p:cNvSpPr>
          <p:nvPr/>
        </p:nvSpPr>
        <p:spPr bwMode="auto">
          <a:xfrm>
            <a:off x="4037013" y="1566863"/>
            <a:ext cx="1016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Adenylyl cyclase</a:t>
            </a:r>
            <a:endParaRPr lang="en-US">
              <a:latin typeface="Arial" charset="0"/>
            </a:endParaRPr>
          </a:p>
        </p:txBody>
      </p:sp>
      <p:sp>
        <p:nvSpPr>
          <p:cNvPr id="30824" name="Rectangle 216"/>
          <p:cNvSpPr>
            <a:spLocks noChangeArrowheads="1"/>
          </p:cNvSpPr>
          <p:nvPr/>
        </p:nvSpPr>
        <p:spPr bwMode="auto">
          <a:xfrm>
            <a:off x="3465513" y="795338"/>
            <a:ext cx="2333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NH</a:t>
            </a:r>
            <a:r>
              <a:rPr lang="en-US" sz="1000" baseline="-25000">
                <a:solidFill>
                  <a:srgbClr val="000000"/>
                </a:solidFill>
                <a:latin typeface="Arial" charset="0"/>
              </a:rPr>
              <a:t>2</a:t>
            </a:r>
            <a:endParaRPr lang="en-US" baseline="-25000">
              <a:latin typeface="Arial" charset="0"/>
            </a:endParaRPr>
          </a:p>
        </p:txBody>
      </p:sp>
      <p:sp>
        <p:nvSpPr>
          <p:cNvPr id="30825" name="Rectangle 218"/>
          <p:cNvSpPr>
            <a:spLocks noChangeArrowheads="1"/>
          </p:cNvSpPr>
          <p:nvPr/>
        </p:nvSpPr>
        <p:spPr bwMode="auto">
          <a:xfrm>
            <a:off x="3076575" y="1427163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N</a:t>
            </a:r>
            <a:endParaRPr lang="en-US">
              <a:latin typeface="Arial" charset="0"/>
            </a:endParaRPr>
          </a:p>
        </p:txBody>
      </p:sp>
      <p:sp>
        <p:nvSpPr>
          <p:cNvPr id="30826" name="Rectangle 219"/>
          <p:cNvSpPr>
            <a:spLocks noChangeArrowheads="1"/>
          </p:cNvSpPr>
          <p:nvPr/>
        </p:nvSpPr>
        <p:spPr bwMode="auto">
          <a:xfrm>
            <a:off x="7334250" y="752475"/>
            <a:ext cx="2333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NH</a:t>
            </a:r>
            <a:r>
              <a:rPr lang="en-US" sz="1000" baseline="-25000">
                <a:solidFill>
                  <a:srgbClr val="000000"/>
                </a:solidFill>
                <a:latin typeface="Arial" charset="0"/>
              </a:rPr>
              <a:t>2</a:t>
            </a:r>
            <a:endParaRPr lang="en-US" baseline="-25000">
              <a:latin typeface="Arial" charset="0"/>
            </a:endParaRPr>
          </a:p>
        </p:txBody>
      </p:sp>
      <p:sp>
        <p:nvSpPr>
          <p:cNvPr id="30827" name="Rectangle 221"/>
          <p:cNvSpPr>
            <a:spLocks noChangeArrowheads="1"/>
          </p:cNvSpPr>
          <p:nvPr/>
        </p:nvSpPr>
        <p:spPr bwMode="auto">
          <a:xfrm>
            <a:off x="6938963" y="1414463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N</a:t>
            </a:r>
            <a:endParaRPr lang="en-US">
              <a:latin typeface="Arial" charset="0"/>
            </a:endParaRPr>
          </a:p>
        </p:txBody>
      </p:sp>
      <p:sp>
        <p:nvSpPr>
          <p:cNvPr id="30828" name="Line 222"/>
          <p:cNvSpPr>
            <a:spLocks noChangeShapeType="1"/>
          </p:cNvSpPr>
          <p:nvPr/>
        </p:nvSpPr>
        <p:spPr bwMode="auto">
          <a:xfrm>
            <a:off x="6208713" y="4732338"/>
            <a:ext cx="89058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29" name="Text Box 223"/>
          <p:cNvSpPr txBox="1">
            <a:spLocks noChangeArrowheads="1"/>
          </p:cNvSpPr>
          <p:nvPr/>
        </p:nvSpPr>
        <p:spPr bwMode="auto">
          <a:xfrm>
            <a:off x="2273300" y="593725"/>
            <a:ext cx="346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ATP</a:t>
            </a:r>
          </a:p>
        </p:txBody>
      </p:sp>
      <p:sp>
        <p:nvSpPr>
          <p:cNvPr id="30830" name="Text Box 224"/>
          <p:cNvSpPr txBox="1">
            <a:spLocks noChangeArrowheads="1"/>
          </p:cNvSpPr>
          <p:nvPr/>
        </p:nvSpPr>
        <p:spPr bwMode="auto">
          <a:xfrm>
            <a:off x="6375400" y="593725"/>
            <a:ext cx="782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cAMP + PP</a:t>
            </a:r>
            <a:r>
              <a:rPr lang="en-US" sz="1000" baseline="-25000">
                <a:latin typeface="Arial" charset="0"/>
              </a:rPr>
              <a:t>i</a:t>
            </a:r>
          </a:p>
        </p:txBody>
      </p:sp>
      <p:sp>
        <p:nvSpPr>
          <p:cNvPr id="30831" name="Text Box 225"/>
          <p:cNvSpPr txBox="1">
            <a:spLocks noChangeArrowheads="1"/>
          </p:cNvSpPr>
          <p:nvPr/>
        </p:nvSpPr>
        <p:spPr bwMode="auto">
          <a:xfrm>
            <a:off x="5557838" y="3136900"/>
            <a:ext cx="7318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000">
                <a:latin typeface="Arial" charset="0"/>
              </a:rPr>
              <a:t>Plasma</a:t>
            </a:r>
          </a:p>
          <a:p>
            <a:pPr algn="ctr"/>
            <a:r>
              <a:rPr lang="en-US" sz="1000">
                <a:latin typeface="Arial" charset="0"/>
              </a:rPr>
              <a:t>membrane</a:t>
            </a:r>
          </a:p>
        </p:txBody>
      </p:sp>
      <p:sp>
        <p:nvSpPr>
          <p:cNvPr id="30832" name="Text Box 226"/>
          <p:cNvSpPr txBox="1">
            <a:spLocks noChangeArrowheads="1"/>
          </p:cNvSpPr>
          <p:nvPr/>
        </p:nvSpPr>
        <p:spPr bwMode="auto">
          <a:xfrm>
            <a:off x="5349875" y="4633913"/>
            <a:ext cx="1112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000">
                <a:latin typeface="Arial" charset="0"/>
              </a:rPr>
              <a:t>Cleaved by</a:t>
            </a:r>
          </a:p>
          <a:p>
            <a:pPr algn="ctr"/>
            <a:r>
              <a:rPr lang="en-US" sz="1000">
                <a:latin typeface="Arial" charset="0"/>
              </a:rPr>
              <a:t>phospholipase C</a:t>
            </a:r>
          </a:p>
        </p:txBody>
      </p:sp>
      <p:sp>
        <p:nvSpPr>
          <p:cNvPr id="30833" name="Line 117"/>
          <p:cNvSpPr>
            <a:spLocks noChangeShapeType="1"/>
          </p:cNvSpPr>
          <p:nvPr/>
        </p:nvSpPr>
        <p:spPr bwMode="auto">
          <a:xfrm>
            <a:off x="5348288" y="5295900"/>
            <a:ext cx="103028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4" name="Freeform 118"/>
          <p:cNvSpPr>
            <a:spLocks/>
          </p:cNvSpPr>
          <p:nvPr/>
        </p:nvSpPr>
        <p:spPr bwMode="auto">
          <a:xfrm>
            <a:off x="6353175" y="5267325"/>
            <a:ext cx="95250" cy="55563"/>
          </a:xfrm>
          <a:custGeom>
            <a:avLst/>
            <a:gdLst>
              <a:gd name="T0" fmla="*/ 12 w 60"/>
              <a:gd name="T1" fmla="*/ 18 h 35"/>
              <a:gd name="T2" fmla="*/ 0 w 60"/>
              <a:gd name="T3" fmla="*/ 0 h 35"/>
              <a:gd name="T4" fmla="*/ 2 w 60"/>
              <a:gd name="T5" fmla="*/ 0 h 35"/>
              <a:gd name="T6" fmla="*/ 29 w 60"/>
              <a:gd name="T7" fmla="*/ 12 h 35"/>
              <a:gd name="T8" fmla="*/ 29 w 60"/>
              <a:gd name="T9" fmla="*/ 12 h 35"/>
              <a:gd name="T10" fmla="*/ 60 w 60"/>
              <a:gd name="T11" fmla="*/ 18 h 35"/>
              <a:gd name="T12" fmla="*/ 60 w 60"/>
              <a:gd name="T13" fmla="*/ 18 h 35"/>
              <a:gd name="T14" fmla="*/ 29 w 60"/>
              <a:gd name="T15" fmla="*/ 23 h 35"/>
              <a:gd name="T16" fmla="*/ 2 w 60"/>
              <a:gd name="T17" fmla="*/ 35 h 35"/>
              <a:gd name="T18" fmla="*/ 0 w 60"/>
              <a:gd name="T19" fmla="*/ 35 h 35"/>
              <a:gd name="T20" fmla="*/ 12 w 60"/>
              <a:gd name="T21" fmla="*/ 18 h 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35"/>
              <a:gd name="T35" fmla="*/ 60 w 60"/>
              <a:gd name="T36" fmla="*/ 35 h 3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35">
                <a:moveTo>
                  <a:pt x="12" y="18"/>
                </a:moveTo>
                <a:lnTo>
                  <a:pt x="0" y="0"/>
                </a:lnTo>
                <a:lnTo>
                  <a:pt x="2" y="0"/>
                </a:lnTo>
                <a:lnTo>
                  <a:pt x="29" y="12"/>
                </a:lnTo>
                <a:lnTo>
                  <a:pt x="60" y="18"/>
                </a:lnTo>
                <a:lnTo>
                  <a:pt x="29" y="23"/>
                </a:lnTo>
                <a:lnTo>
                  <a:pt x="2" y="35"/>
                </a:lnTo>
                <a:lnTo>
                  <a:pt x="0" y="35"/>
                </a:lnTo>
                <a:lnTo>
                  <a:pt x="12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5" name="Line 119"/>
          <p:cNvSpPr>
            <a:spLocks noChangeShapeType="1"/>
          </p:cNvSpPr>
          <p:nvPr/>
        </p:nvSpPr>
        <p:spPr bwMode="auto">
          <a:xfrm>
            <a:off x="5232400" y="1666875"/>
            <a:ext cx="231775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6" name="Line 120"/>
          <p:cNvSpPr>
            <a:spLocks noChangeShapeType="1"/>
          </p:cNvSpPr>
          <p:nvPr/>
        </p:nvSpPr>
        <p:spPr bwMode="auto">
          <a:xfrm>
            <a:off x="3662363" y="1666875"/>
            <a:ext cx="2159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7" name="Freeform 121"/>
          <p:cNvSpPr>
            <a:spLocks/>
          </p:cNvSpPr>
          <p:nvPr/>
        </p:nvSpPr>
        <p:spPr bwMode="auto">
          <a:xfrm>
            <a:off x="5440363" y="1641475"/>
            <a:ext cx="90487" cy="55563"/>
          </a:xfrm>
          <a:custGeom>
            <a:avLst/>
            <a:gdLst>
              <a:gd name="T0" fmla="*/ 9 w 57"/>
              <a:gd name="T1" fmla="*/ 17 h 35"/>
              <a:gd name="T2" fmla="*/ 0 w 57"/>
              <a:gd name="T3" fmla="*/ 0 h 35"/>
              <a:gd name="T4" fmla="*/ 0 w 57"/>
              <a:gd name="T5" fmla="*/ 0 h 35"/>
              <a:gd name="T6" fmla="*/ 28 w 57"/>
              <a:gd name="T7" fmla="*/ 12 h 35"/>
              <a:gd name="T8" fmla="*/ 28 w 57"/>
              <a:gd name="T9" fmla="*/ 12 h 35"/>
              <a:gd name="T10" fmla="*/ 57 w 57"/>
              <a:gd name="T11" fmla="*/ 17 h 35"/>
              <a:gd name="T12" fmla="*/ 57 w 57"/>
              <a:gd name="T13" fmla="*/ 17 h 35"/>
              <a:gd name="T14" fmla="*/ 28 w 57"/>
              <a:gd name="T15" fmla="*/ 23 h 35"/>
              <a:gd name="T16" fmla="*/ 0 w 57"/>
              <a:gd name="T17" fmla="*/ 35 h 35"/>
              <a:gd name="T18" fmla="*/ 0 w 57"/>
              <a:gd name="T19" fmla="*/ 35 h 35"/>
              <a:gd name="T20" fmla="*/ 9 w 57"/>
              <a:gd name="T21" fmla="*/ 17 h 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"/>
              <a:gd name="T34" fmla="*/ 0 h 35"/>
              <a:gd name="T35" fmla="*/ 57 w 57"/>
              <a:gd name="T36" fmla="*/ 35 h 3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" h="35">
                <a:moveTo>
                  <a:pt x="9" y="17"/>
                </a:moveTo>
                <a:lnTo>
                  <a:pt x="0" y="0"/>
                </a:lnTo>
                <a:lnTo>
                  <a:pt x="28" y="12"/>
                </a:lnTo>
                <a:lnTo>
                  <a:pt x="57" y="17"/>
                </a:lnTo>
                <a:lnTo>
                  <a:pt x="28" y="23"/>
                </a:lnTo>
                <a:lnTo>
                  <a:pt x="0" y="35"/>
                </a:lnTo>
                <a:lnTo>
                  <a:pt x="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9.13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1511300" y="249238"/>
            <a:ext cx="60960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31748" name="Picture 149" descr="rav32223_09_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574675"/>
            <a:ext cx="7705725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29" descr="rav32223_09_1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5575" y="2762250"/>
            <a:ext cx="8413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19" descr="rav32223_09_13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125" y="2908300"/>
            <a:ext cx="6762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96" name="Picture 120" descr="rav32223_09_13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2950" y="5264150"/>
            <a:ext cx="1389063" cy="900113"/>
          </a:xfrm>
          <a:prstGeom prst="rect">
            <a:avLst/>
          </a:prstGeom>
          <a:noFill/>
          <a:effectLst>
            <a:outerShdw dist="45791" dir="2021404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752" name="Picture 118" descr="rav32223_09_13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3488" y="1827213"/>
            <a:ext cx="935037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21" descr="rav32223_09_13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49800" y="3562350"/>
            <a:ext cx="116998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22" descr="rav32223_09_13j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4325" y="3365500"/>
            <a:ext cx="4111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24" descr="rav32223_09_13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25975" y="3201988"/>
            <a:ext cx="4254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301" name="Picture 125" descr="rav32223_09_13h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72175" y="4422775"/>
            <a:ext cx="1112838" cy="639763"/>
          </a:xfrm>
          <a:prstGeom prst="rect">
            <a:avLst/>
          </a:prstGeom>
          <a:noFill/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757" name="Picture 126" descr="rav32223_09_13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47738" y="488950"/>
            <a:ext cx="64135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8" name="Picture 127" descr="rav32223_09_13b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33850" y="2774950"/>
            <a:ext cx="6445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9" name="Picture 128" descr="rav32223_09_13c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08700" y="3536950"/>
            <a:ext cx="468313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0" name="Freeform 133"/>
          <p:cNvSpPr>
            <a:spLocks/>
          </p:cNvSpPr>
          <p:nvPr/>
        </p:nvSpPr>
        <p:spPr bwMode="auto">
          <a:xfrm>
            <a:off x="5356225" y="3136900"/>
            <a:ext cx="784225" cy="660400"/>
          </a:xfrm>
          <a:custGeom>
            <a:avLst/>
            <a:gdLst>
              <a:gd name="T0" fmla="*/ 0 w 494"/>
              <a:gd name="T1" fmla="*/ 2147483647 h 416"/>
              <a:gd name="T2" fmla="*/ 0 w 494"/>
              <a:gd name="T3" fmla="*/ 2147483647 h 416"/>
              <a:gd name="T4" fmla="*/ 2147483647 w 494"/>
              <a:gd name="T5" fmla="*/ 2147483647 h 416"/>
              <a:gd name="T6" fmla="*/ 2147483647 w 494"/>
              <a:gd name="T7" fmla="*/ 2147483647 h 416"/>
              <a:gd name="T8" fmla="*/ 2147483647 w 494"/>
              <a:gd name="T9" fmla="*/ 2147483647 h 416"/>
              <a:gd name="T10" fmla="*/ 2147483647 w 494"/>
              <a:gd name="T11" fmla="*/ 2147483647 h 416"/>
              <a:gd name="T12" fmla="*/ 2147483647 w 494"/>
              <a:gd name="T13" fmla="*/ 2147483647 h 416"/>
              <a:gd name="T14" fmla="*/ 2147483647 w 494"/>
              <a:gd name="T15" fmla="*/ 2147483647 h 416"/>
              <a:gd name="T16" fmla="*/ 2147483647 w 494"/>
              <a:gd name="T17" fmla="*/ 2147483647 h 416"/>
              <a:gd name="T18" fmla="*/ 2147483647 w 494"/>
              <a:gd name="T19" fmla="*/ 2147483647 h 416"/>
              <a:gd name="T20" fmla="*/ 2147483647 w 494"/>
              <a:gd name="T21" fmla="*/ 2147483647 h 416"/>
              <a:gd name="T22" fmla="*/ 2147483647 w 494"/>
              <a:gd name="T23" fmla="*/ 2147483647 h 416"/>
              <a:gd name="T24" fmla="*/ 2147483647 w 494"/>
              <a:gd name="T25" fmla="*/ 2147483647 h 416"/>
              <a:gd name="T26" fmla="*/ 2147483647 w 494"/>
              <a:gd name="T27" fmla="*/ 2147483647 h 416"/>
              <a:gd name="T28" fmla="*/ 2147483647 w 494"/>
              <a:gd name="T29" fmla="*/ 2147483647 h 416"/>
              <a:gd name="T30" fmla="*/ 2147483647 w 494"/>
              <a:gd name="T31" fmla="*/ 2147483647 h 416"/>
              <a:gd name="T32" fmla="*/ 2147483647 w 494"/>
              <a:gd name="T33" fmla="*/ 2147483647 h 416"/>
              <a:gd name="T34" fmla="*/ 2147483647 w 494"/>
              <a:gd name="T35" fmla="*/ 2147483647 h 416"/>
              <a:gd name="T36" fmla="*/ 2147483647 w 494"/>
              <a:gd name="T37" fmla="*/ 0 h 416"/>
              <a:gd name="T38" fmla="*/ 2147483647 w 494"/>
              <a:gd name="T39" fmla="*/ 0 h 416"/>
              <a:gd name="T40" fmla="*/ 2147483647 w 494"/>
              <a:gd name="T41" fmla="*/ 2147483647 h 416"/>
              <a:gd name="T42" fmla="*/ 2147483647 w 494"/>
              <a:gd name="T43" fmla="*/ 2147483647 h 416"/>
              <a:gd name="T44" fmla="*/ 2147483647 w 494"/>
              <a:gd name="T45" fmla="*/ 2147483647 h 416"/>
              <a:gd name="T46" fmla="*/ 2147483647 w 494"/>
              <a:gd name="T47" fmla="*/ 2147483647 h 416"/>
              <a:gd name="T48" fmla="*/ 2147483647 w 494"/>
              <a:gd name="T49" fmla="*/ 2147483647 h 416"/>
              <a:gd name="T50" fmla="*/ 2147483647 w 494"/>
              <a:gd name="T51" fmla="*/ 2147483647 h 416"/>
              <a:gd name="T52" fmla="*/ 2147483647 w 494"/>
              <a:gd name="T53" fmla="*/ 2147483647 h 416"/>
              <a:gd name="T54" fmla="*/ 2147483647 w 494"/>
              <a:gd name="T55" fmla="*/ 2147483647 h 416"/>
              <a:gd name="T56" fmla="*/ 2147483647 w 494"/>
              <a:gd name="T57" fmla="*/ 2147483647 h 416"/>
              <a:gd name="T58" fmla="*/ 2147483647 w 494"/>
              <a:gd name="T59" fmla="*/ 2147483647 h 416"/>
              <a:gd name="T60" fmla="*/ 2147483647 w 494"/>
              <a:gd name="T61" fmla="*/ 2147483647 h 41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94"/>
              <a:gd name="T94" fmla="*/ 0 h 416"/>
              <a:gd name="T95" fmla="*/ 494 w 494"/>
              <a:gd name="T96" fmla="*/ 416 h 41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94" h="416">
                <a:moveTo>
                  <a:pt x="0" y="416"/>
                </a:moveTo>
                <a:lnTo>
                  <a:pt x="0" y="416"/>
                </a:lnTo>
                <a:lnTo>
                  <a:pt x="10" y="394"/>
                </a:lnTo>
                <a:lnTo>
                  <a:pt x="18" y="368"/>
                </a:lnTo>
                <a:lnTo>
                  <a:pt x="32" y="310"/>
                </a:lnTo>
                <a:lnTo>
                  <a:pt x="48" y="250"/>
                </a:lnTo>
                <a:lnTo>
                  <a:pt x="66" y="186"/>
                </a:lnTo>
                <a:lnTo>
                  <a:pt x="76" y="156"/>
                </a:lnTo>
                <a:lnTo>
                  <a:pt x="86" y="128"/>
                </a:lnTo>
                <a:lnTo>
                  <a:pt x="98" y="102"/>
                </a:lnTo>
                <a:lnTo>
                  <a:pt x="112" y="78"/>
                </a:lnTo>
                <a:lnTo>
                  <a:pt x="128" y="56"/>
                </a:lnTo>
                <a:lnTo>
                  <a:pt x="146" y="38"/>
                </a:lnTo>
                <a:lnTo>
                  <a:pt x="166" y="22"/>
                </a:lnTo>
                <a:lnTo>
                  <a:pt x="178" y="16"/>
                </a:lnTo>
                <a:lnTo>
                  <a:pt x="188" y="12"/>
                </a:lnTo>
                <a:lnTo>
                  <a:pt x="218" y="4"/>
                </a:lnTo>
                <a:lnTo>
                  <a:pt x="246" y="0"/>
                </a:lnTo>
                <a:lnTo>
                  <a:pt x="272" y="0"/>
                </a:lnTo>
                <a:lnTo>
                  <a:pt x="296" y="2"/>
                </a:lnTo>
                <a:lnTo>
                  <a:pt x="318" y="10"/>
                </a:lnTo>
                <a:lnTo>
                  <a:pt x="340" y="18"/>
                </a:lnTo>
                <a:lnTo>
                  <a:pt x="360" y="30"/>
                </a:lnTo>
                <a:lnTo>
                  <a:pt x="380" y="44"/>
                </a:lnTo>
                <a:lnTo>
                  <a:pt x="398" y="58"/>
                </a:lnTo>
                <a:lnTo>
                  <a:pt x="414" y="76"/>
                </a:lnTo>
                <a:lnTo>
                  <a:pt x="430" y="94"/>
                </a:lnTo>
                <a:lnTo>
                  <a:pt x="444" y="114"/>
                </a:lnTo>
                <a:lnTo>
                  <a:pt x="470" y="154"/>
                </a:lnTo>
                <a:lnTo>
                  <a:pt x="494" y="194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1" name="Freeform 134"/>
          <p:cNvSpPr>
            <a:spLocks/>
          </p:cNvSpPr>
          <p:nvPr/>
        </p:nvSpPr>
        <p:spPr bwMode="auto">
          <a:xfrm>
            <a:off x="6073775" y="3381375"/>
            <a:ext cx="127000" cy="171450"/>
          </a:xfrm>
          <a:custGeom>
            <a:avLst/>
            <a:gdLst>
              <a:gd name="T0" fmla="*/ 2147483647 w 80"/>
              <a:gd name="T1" fmla="*/ 2147483647 h 108"/>
              <a:gd name="T2" fmla="*/ 2147483647 w 80"/>
              <a:gd name="T3" fmla="*/ 0 h 108"/>
              <a:gd name="T4" fmla="*/ 2147483647 w 80"/>
              <a:gd name="T5" fmla="*/ 0 h 108"/>
              <a:gd name="T6" fmla="*/ 2147483647 w 80"/>
              <a:gd name="T7" fmla="*/ 2147483647 h 108"/>
              <a:gd name="T8" fmla="*/ 2147483647 w 80"/>
              <a:gd name="T9" fmla="*/ 2147483647 h 108"/>
              <a:gd name="T10" fmla="*/ 2147483647 w 80"/>
              <a:gd name="T11" fmla="*/ 2147483647 h 108"/>
              <a:gd name="T12" fmla="*/ 2147483647 w 80"/>
              <a:gd name="T13" fmla="*/ 2147483647 h 108"/>
              <a:gd name="T14" fmla="*/ 2147483647 w 80"/>
              <a:gd name="T15" fmla="*/ 2147483647 h 108"/>
              <a:gd name="T16" fmla="*/ 0 w 80"/>
              <a:gd name="T17" fmla="*/ 2147483647 h 108"/>
              <a:gd name="T18" fmla="*/ 0 w 80"/>
              <a:gd name="T19" fmla="*/ 2147483647 h 108"/>
              <a:gd name="T20" fmla="*/ 2147483647 w 80"/>
              <a:gd name="T21" fmla="*/ 2147483647 h 1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0"/>
              <a:gd name="T34" fmla="*/ 0 h 108"/>
              <a:gd name="T35" fmla="*/ 80 w 80"/>
              <a:gd name="T36" fmla="*/ 108 h 10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0" h="108">
                <a:moveTo>
                  <a:pt x="38" y="32"/>
                </a:moveTo>
                <a:lnTo>
                  <a:pt x="56" y="0"/>
                </a:lnTo>
                <a:lnTo>
                  <a:pt x="64" y="56"/>
                </a:lnTo>
                <a:lnTo>
                  <a:pt x="80" y="108"/>
                </a:lnTo>
                <a:lnTo>
                  <a:pt x="44" y="68"/>
                </a:lnTo>
                <a:lnTo>
                  <a:pt x="0" y="32"/>
                </a:lnTo>
                <a:lnTo>
                  <a:pt x="0" y="30"/>
                </a:lnTo>
                <a:lnTo>
                  <a:pt x="38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2" name="Freeform 135"/>
          <p:cNvSpPr>
            <a:spLocks/>
          </p:cNvSpPr>
          <p:nvPr/>
        </p:nvSpPr>
        <p:spPr bwMode="auto">
          <a:xfrm>
            <a:off x="1612900" y="390525"/>
            <a:ext cx="409575" cy="101600"/>
          </a:xfrm>
          <a:custGeom>
            <a:avLst/>
            <a:gdLst>
              <a:gd name="T0" fmla="*/ 0 w 258"/>
              <a:gd name="T1" fmla="*/ 2147483647 h 64"/>
              <a:gd name="T2" fmla="*/ 0 w 258"/>
              <a:gd name="T3" fmla="*/ 2147483647 h 64"/>
              <a:gd name="T4" fmla="*/ 2147483647 w 258"/>
              <a:gd name="T5" fmla="*/ 2147483647 h 64"/>
              <a:gd name="T6" fmla="*/ 2147483647 w 258"/>
              <a:gd name="T7" fmla="*/ 2147483647 h 64"/>
              <a:gd name="T8" fmla="*/ 2147483647 w 258"/>
              <a:gd name="T9" fmla="*/ 2147483647 h 64"/>
              <a:gd name="T10" fmla="*/ 2147483647 w 258"/>
              <a:gd name="T11" fmla="*/ 2147483647 h 64"/>
              <a:gd name="T12" fmla="*/ 2147483647 w 258"/>
              <a:gd name="T13" fmla="*/ 0 h 64"/>
              <a:gd name="T14" fmla="*/ 2147483647 w 258"/>
              <a:gd name="T15" fmla="*/ 0 h 64"/>
              <a:gd name="T16" fmla="*/ 2147483647 w 258"/>
              <a:gd name="T17" fmla="*/ 0 h 64"/>
              <a:gd name="T18" fmla="*/ 2147483647 w 258"/>
              <a:gd name="T19" fmla="*/ 2147483647 h 64"/>
              <a:gd name="T20" fmla="*/ 2147483647 w 258"/>
              <a:gd name="T21" fmla="*/ 2147483647 h 64"/>
              <a:gd name="T22" fmla="*/ 2147483647 w 258"/>
              <a:gd name="T23" fmla="*/ 2147483647 h 64"/>
              <a:gd name="T24" fmla="*/ 2147483647 w 258"/>
              <a:gd name="T25" fmla="*/ 2147483647 h 64"/>
              <a:gd name="T26" fmla="*/ 2147483647 w 258"/>
              <a:gd name="T27" fmla="*/ 2147483647 h 64"/>
              <a:gd name="T28" fmla="*/ 2147483647 w 258"/>
              <a:gd name="T29" fmla="*/ 2147483647 h 64"/>
              <a:gd name="T30" fmla="*/ 2147483647 w 258"/>
              <a:gd name="T31" fmla="*/ 2147483647 h 64"/>
              <a:gd name="T32" fmla="*/ 2147483647 w 258"/>
              <a:gd name="T33" fmla="*/ 2147483647 h 64"/>
              <a:gd name="T34" fmla="*/ 2147483647 w 258"/>
              <a:gd name="T35" fmla="*/ 2147483647 h 6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58"/>
              <a:gd name="T55" fmla="*/ 0 h 64"/>
              <a:gd name="T56" fmla="*/ 258 w 258"/>
              <a:gd name="T57" fmla="*/ 64 h 6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58" h="64">
                <a:moveTo>
                  <a:pt x="0" y="30"/>
                </a:moveTo>
                <a:lnTo>
                  <a:pt x="0" y="30"/>
                </a:lnTo>
                <a:lnTo>
                  <a:pt x="18" y="20"/>
                </a:lnTo>
                <a:lnTo>
                  <a:pt x="36" y="12"/>
                </a:lnTo>
                <a:lnTo>
                  <a:pt x="56" y="6"/>
                </a:lnTo>
                <a:lnTo>
                  <a:pt x="74" y="2"/>
                </a:lnTo>
                <a:lnTo>
                  <a:pt x="92" y="0"/>
                </a:lnTo>
                <a:lnTo>
                  <a:pt x="112" y="0"/>
                </a:lnTo>
                <a:lnTo>
                  <a:pt x="130" y="0"/>
                </a:lnTo>
                <a:lnTo>
                  <a:pt x="148" y="4"/>
                </a:lnTo>
                <a:lnTo>
                  <a:pt x="164" y="8"/>
                </a:lnTo>
                <a:lnTo>
                  <a:pt x="182" y="12"/>
                </a:lnTo>
                <a:lnTo>
                  <a:pt x="196" y="18"/>
                </a:lnTo>
                <a:lnTo>
                  <a:pt x="212" y="26"/>
                </a:lnTo>
                <a:lnTo>
                  <a:pt x="226" y="34"/>
                </a:lnTo>
                <a:lnTo>
                  <a:pt x="238" y="44"/>
                </a:lnTo>
                <a:lnTo>
                  <a:pt x="250" y="54"/>
                </a:lnTo>
                <a:lnTo>
                  <a:pt x="258" y="64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3" name="Freeform 136"/>
          <p:cNvSpPr>
            <a:spLocks/>
          </p:cNvSpPr>
          <p:nvPr/>
        </p:nvSpPr>
        <p:spPr bwMode="auto">
          <a:xfrm>
            <a:off x="1955800" y="425450"/>
            <a:ext cx="146050" cy="165100"/>
          </a:xfrm>
          <a:custGeom>
            <a:avLst/>
            <a:gdLst>
              <a:gd name="T0" fmla="*/ 2147483647 w 92"/>
              <a:gd name="T1" fmla="*/ 2147483647 h 104"/>
              <a:gd name="T2" fmla="*/ 2147483647 w 92"/>
              <a:gd name="T3" fmla="*/ 0 h 104"/>
              <a:gd name="T4" fmla="*/ 2147483647 w 92"/>
              <a:gd name="T5" fmla="*/ 2147483647 h 104"/>
              <a:gd name="T6" fmla="*/ 2147483647 w 92"/>
              <a:gd name="T7" fmla="*/ 2147483647 h 104"/>
              <a:gd name="T8" fmla="*/ 2147483647 w 92"/>
              <a:gd name="T9" fmla="*/ 2147483647 h 104"/>
              <a:gd name="T10" fmla="*/ 2147483647 w 92"/>
              <a:gd name="T11" fmla="*/ 2147483647 h 104"/>
              <a:gd name="T12" fmla="*/ 2147483647 w 92"/>
              <a:gd name="T13" fmla="*/ 2147483647 h 104"/>
              <a:gd name="T14" fmla="*/ 2147483647 w 92"/>
              <a:gd name="T15" fmla="*/ 2147483647 h 104"/>
              <a:gd name="T16" fmla="*/ 0 w 92"/>
              <a:gd name="T17" fmla="*/ 2147483647 h 104"/>
              <a:gd name="T18" fmla="*/ 0 w 92"/>
              <a:gd name="T19" fmla="*/ 2147483647 h 104"/>
              <a:gd name="T20" fmla="*/ 2147483647 w 92"/>
              <a:gd name="T21" fmla="*/ 2147483647 h 1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2"/>
              <a:gd name="T34" fmla="*/ 0 h 104"/>
              <a:gd name="T35" fmla="*/ 92 w 92"/>
              <a:gd name="T36" fmla="*/ 104 h 10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2" h="104">
                <a:moveTo>
                  <a:pt x="38" y="36"/>
                </a:moveTo>
                <a:lnTo>
                  <a:pt x="50" y="0"/>
                </a:lnTo>
                <a:lnTo>
                  <a:pt x="52" y="2"/>
                </a:lnTo>
                <a:lnTo>
                  <a:pt x="68" y="54"/>
                </a:lnTo>
                <a:lnTo>
                  <a:pt x="92" y="104"/>
                </a:lnTo>
                <a:lnTo>
                  <a:pt x="48" y="70"/>
                </a:lnTo>
                <a:lnTo>
                  <a:pt x="0" y="42"/>
                </a:lnTo>
                <a:lnTo>
                  <a:pt x="0" y="40"/>
                </a:lnTo>
                <a:lnTo>
                  <a:pt x="38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4" name="Line 137"/>
          <p:cNvSpPr>
            <a:spLocks noChangeShapeType="1"/>
          </p:cNvSpPr>
          <p:nvPr/>
        </p:nvSpPr>
        <p:spPr bwMode="auto">
          <a:xfrm>
            <a:off x="3600450" y="3435350"/>
            <a:ext cx="5969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5" name="Freeform 138"/>
          <p:cNvSpPr>
            <a:spLocks/>
          </p:cNvSpPr>
          <p:nvPr/>
        </p:nvSpPr>
        <p:spPr bwMode="auto">
          <a:xfrm>
            <a:off x="4152900" y="3384550"/>
            <a:ext cx="168275" cy="101600"/>
          </a:xfrm>
          <a:custGeom>
            <a:avLst/>
            <a:gdLst>
              <a:gd name="T0" fmla="*/ 2147483647 w 106"/>
              <a:gd name="T1" fmla="*/ 2147483647 h 64"/>
              <a:gd name="T2" fmla="*/ 0 w 106"/>
              <a:gd name="T3" fmla="*/ 0 h 64"/>
              <a:gd name="T4" fmla="*/ 0 w 106"/>
              <a:gd name="T5" fmla="*/ 0 h 64"/>
              <a:gd name="T6" fmla="*/ 2147483647 w 106"/>
              <a:gd name="T7" fmla="*/ 2147483647 h 64"/>
              <a:gd name="T8" fmla="*/ 2147483647 w 106"/>
              <a:gd name="T9" fmla="*/ 2147483647 h 64"/>
              <a:gd name="T10" fmla="*/ 2147483647 w 106"/>
              <a:gd name="T11" fmla="*/ 2147483647 h 64"/>
              <a:gd name="T12" fmla="*/ 2147483647 w 106"/>
              <a:gd name="T13" fmla="*/ 2147483647 h 64"/>
              <a:gd name="T14" fmla="*/ 2147483647 w 106"/>
              <a:gd name="T15" fmla="*/ 2147483647 h 64"/>
              <a:gd name="T16" fmla="*/ 0 w 106"/>
              <a:gd name="T17" fmla="*/ 2147483647 h 64"/>
              <a:gd name="T18" fmla="*/ 0 w 106"/>
              <a:gd name="T19" fmla="*/ 2147483647 h 64"/>
              <a:gd name="T20" fmla="*/ 2147483647 w 106"/>
              <a:gd name="T21" fmla="*/ 2147483647 h 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6"/>
              <a:gd name="T34" fmla="*/ 0 h 64"/>
              <a:gd name="T35" fmla="*/ 106 w 106"/>
              <a:gd name="T36" fmla="*/ 64 h 6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6" h="64">
                <a:moveTo>
                  <a:pt x="20" y="32"/>
                </a:moveTo>
                <a:lnTo>
                  <a:pt x="0" y="0"/>
                </a:lnTo>
                <a:lnTo>
                  <a:pt x="52" y="20"/>
                </a:lnTo>
                <a:lnTo>
                  <a:pt x="106" y="32"/>
                </a:lnTo>
                <a:lnTo>
                  <a:pt x="52" y="44"/>
                </a:lnTo>
                <a:lnTo>
                  <a:pt x="0" y="64"/>
                </a:lnTo>
                <a:lnTo>
                  <a:pt x="20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6" name="Freeform 139"/>
          <p:cNvSpPr>
            <a:spLocks/>
          </p:cNvSpPr>
          <p:nvPr/>
        </p:nvSpPr>
        <p:spPr bwMode="auto">
          <a:xfrm>
            <a:off x="6235700" y="5146675"/>
            <a:ext cx="292100" cy="269875"/>
          </a:xfrm>
          <a:custGeom>
            <a:avLst/>
            <a:gdLst>
              <a:gd name="T0" fmla="*/ 2147483647 w 184"/>
              <a:gd name="T1" fmla="*/ 0 h 170"/>
              <a:gd name="T2" fmla="*/ 2147483647 w 184"/>
              <a:gd name="T3" fmla="*/ 0 h 170"/>
              <a:gd name="T4" fmla="*/ 2147483647 w 184"/>
              <a:gd name="T5" fmla="*/ 2147483647 h 170"/>
              <a:gd name="T6" fmla="*/ 2147483647 w 184"/>
              <a:gd name="T7" fmla="*/ 2147483647 h 170"/>
              <a:gd name="T8" fmla="*/ 2147483647 w 184"/>
              <a:gd name="T9" fmla="*/ 2147483647 h 170"/>
              <a:gd name="T10" fmla="*/ 2147483647 w 184"/>
              <a:gd name="T11" fmla="*/ 2147483647 h 170"/>
              <a:gd name="T12" fmla="*/ 2147483647 w 184"/>
              <a:gd name="T13" fmla="*/ 2147483647 h 170"/>
              <a:gd name="T14" fmla="*/ 2147483647 w 184"/>
              <a:gd name="T15" fmla="*/ 2147483647 h 170"/>
              <a:gd name="T16" fmla="*/ 2147483647 w 184"/>
              <a:gd name="T17" fmla="*/ 2147483647 h 170"/>
              <a:gd name="T18" fmla="*/ 2147483647 w 184"/>
              <a:gd name="T19" fmla="*/ 2147483647 h 170"/>
              <a:gd name="T20" fmla="*/ 2147483647 w 184"/>
              <a:gd name="T21" fmla="*/ 2147483647 h 170"/>
              <a:gd name="T22" fmla="*/ 2147483647 w 184"/>
              <a:gd name="T23" fmla="*/ 2147483647 h 170"/>
              <a:gd name="T24" fmla="*/ 2147483647 w 184"/>
              <a:gd name="T25" fmla="*/ 2147483647 h 170"/>
              <a:gd name="T26" fmla="*/ 2147483647 w 184"/>
              <a:gd name="T27" fmla="*/ 2147483647 h 170"/>
              <a:gd name="T28" fmla="*/ 2147483647 w 184"/>
              <a:gd name="T29" fmla="*/ 2147483647 h 170"/>
              <a:gd name="T30" fmla="*/ 0 w 184"/>
              <a:gd name="T31" fmla="*/ 2147483647 h 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4"/>
              <a:gd name="T49" fmla="*/ 0 h 170"/>
              <a:gd name="T50" fmla="*/ 184 w 184"/>
              <a:gd name="T51" fmla="*/ 170 h 17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4" h="170">
                <a:moveTo>
                  <a:pt x="182" y="0"/>
                </a:moveTo>
                <a:lnTo>
                  <a:pt x="182" y="0"/>
                </a:lnTo>
                <a:lnTo>
                  <a:pt x="184" y="4"/>
                </a:lnTo>
                <a:lnTo>
                  <a:pt x="184" y="16"/>
                </a:lnTo>
                <a:lnTo>
                  <a:pt x="184" y="24"/>
                </a:lnTo>
                <a:lnTo>
                  <a:pt x="184" y="34"/>
                </a:lnTo>
                <a:lnTo>
                  <a:pt x="180" y="44"/>
                </a:lnTo>
                <a:lnTo>
                  <a:pt x="174" y="56"/>
                </a:lnTo>
                <a:lnTo>
                  <a:pt x="166" y="70"/>
                </a:lnTo>
                <a:lnTo>
                  <a:pt x="156" y="84"/>
                </a:lnTo>
                <a:lnTo>
                  <a:pt x="140" y="98"/>
                </a:lnTo>
                <a:lnTo>
                  <a:pt x="122" y="112"/>
                </a:lnTo>
                <a:lnTo>
                  <a:pt x="100" y="126"/>
                </a:lnTo>
                <a:lnTo>
                  <a:pt x="72" y="140"/>
                </a:lnTo>
                <a:lnTo>
                  <a:pt x="38" y="156"/>
                </a:lnTo>
                <a:lnTo>
                  <a:pt x="0" y="17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7" name="Freeform 140"/>
          <p:cNvSpPr>
            <a:spLocks/>
          </p:cNvSpPr>
          <p:nvPr/>
        </p:nvSpPr>
        <p:spPr bwMode="auto">
          <a:xfrm>
            <a:off x="6115050" y="5353050"/>
            <a:ext cx="177800" cy="101600"/>
          </a:xfrm>
          <a:custGeom>
            <a:avLst/>
            <a:gdLst>
              <a:gd name="T0" fmla="*/ 2147483647 w 112"/>
              <a:gd name="T1" fmla="*/ 2147483647 h 64"/>
              <a:gd name="T2" fmla="*/ 2147483647 w 112"/>
              <a:gd name="T3" fmla="*/ 2147483647 h 64"/>
              <a:gd name="T4" fmla="*/ 2147483647 w 112"/>
              <a:gd name="T5" fmla="*/ 2147483647 h 64"/>
              <a:gd name="T6" fmla="*/ 2147483647 w 112"/>
              <a:gd name="T7" fmla="*/ 2147483647 h 64"/>
              <a:gd name="T8" fmla="*/ 2147483647 w 112"/>
              <a:gd name="T9" fmla="*/ 2147483647 h 64"/>
              <a:gd name="T10" fmla="*/ 0 w 112"/>
              <a:gd name="T11" fmla="*/ 2147483647 h 64"/>
              <a:gd name="T12" fmla="*/ 0 w 112"/>
              <a:gd name="T13" fmla="*/ 2147483647 h 64"/>
              <a:gd name="T14" fmla="*/ 2147483647 w 112"/>
              <a:gd name="T15" fmla="*/ 2147483647 h 64"/>
              <a:gd name="T16" fmla="*/ 2147483647 w 112"/>
              <a:gd name="T17" fmla="*/ 0 h 64"/>
              <a:gd name="T18" fmla="*/ 2147483647 w 112"/>
              <a:gd name="T19" fmla="*/ 0 h 64"/>
              <a:gd name="T20" fmla="*/ 2147483647 w 112"/>
              <a:gd name="T21" fmla="*/ 2147483647 h 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2"/>
              <a:gd name="T34" fmla="*/ 0 h 64"/>
              <a:gd name="T35" fmla="*/ 112 w 112"/>
              <a:gd name="T36" fmla="*/ 64 h 6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2" h="64">
                <a:moveTo>
                  <a:pt x="84" y="36"/>
                </a:moveTo>
                <a:lnTo>
                  <a:pt x="112" y="60"/>
                </a:lnTo>
                <a:lnTo>
                  <a:pt x="112" y="62"/>
                </a:lnTo>
                <a:lnTo>
                  <a:pt x="56" y="58"/>
                </a:lnTo>
                <a:lnTo>
                  <a:pt x="0" y="64"/>
                </a:lnTo>
                <a:lnTo>
                  <a:pt x="48" y="36"/>
                </a:lnTo>
                <a:lnTo>
                  <a:pt x="90" y="0"/>
                </a:lnTo>
                <a:lnTo>
                  <a:pt x="92" y="0"/>
                </a:lnTo>
                <a:lnTo>
                  <a:pt x="84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8" name="Freeform 141"/>
          <p:cNvSpPr>
            <a:spLocks/>
          </p:cNvSpPr>
          <p:nvPr/>
        </p:nvSpPr>
        <p:spPr bwMode="auto">
          <a:xfrm>
            <a:off x="5892800" y="5870575"/>
            <a:ext cx="371475" cy="63500"/>
          </a:xfrm>
          <a:custGeom>
            <a:avLst/>
            <a:gdLst>
              <a:gd name="T0" fmla="*/ 0 w 234"/>
              <a:gd name="T1" fmla="*/ 0 h 40"/>
              <a:gd name="T2" fmla="*/ 0 w 234"/>
              <a:gd name="T3" fmla="*/ 0 h 40"/>
              <a:gd name="T4" fmla="*/ 0 w 234"/>
              <a:gd name="T5" fmla="*/ 2147483647 h 40"/>
              <a:gd name="T6" fmla="*/ 2147483647 w 234"/>
              <a:gd name="T7" fmla="*/ 2147483647 h 40"/>
              <a:gd name="T8" fmla="*/ 2147483647 w 234"/>
              <a:gd name="T9" fmla="*/ 2147483647 h 40"/>
              <a:gd name="T10" fmla="*/ 2147483647 w 234"/>
              <a:gd name="T11" fmla="*/ 2147483647 h 40"/>
              <a:gd name="T12" fmla="*/ 2147483647 w 234"/>
              <a:gd name="T13" fmla="*/ 2147483647 h 40"/>
              <a:gd name="T14" fmla="*/ 2147483647 w 234"/>
              <a:gd name="T15" fmla="*/ 2147483647 h 40"/>
              <a:gd name="T16" fmla="*/ 2147483647 w 234"/>
              <a:gd name="T17" fmla="*/ 2147483647 h 40"/>
              <a:gd name="T18" fmla="*/ 2147483647 w 234"/>
              <a:gd name="T19" fmla="*/ 2147483647 h 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4"/>
              <a:gd name="T31" fmla="*/ 0 h 40"/>
              <a:gd name="T32" fmla="*/ 234 w 234"/>
              <a:gd name="T33" fmla="*/ 40 h 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4" h="4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4" y="6"/>
                </a:lnTo>
                <a:lnTo>
                  <a:pt x="14" y="12"/>
                </a:lnTo>
                <a:lnTo>
                  <a:pt x="32" y="20"/>
                </a:lnTo>
                <a:lnTo>
                  <a:pt x="62" y="28"/>
                </a:lnTo>
                <a:lnTo>
                  <a:pt x="102" y="34"/>
                </a:lnTo>
                <a:lnTo>
                  <a:pt x="160" y="38"/>
                </a:lnTo>
                <a:lnTo>
                  <a:pt x="234" y="4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9" name="Freeform 142"/>
          <p:cNvSpPr>
            <a:spLocks/>
          </p:cNvSpPr>
          <p:nvPr/>
        </p:nvSpPr>
        <p:spPr bwMode="auto">
          <a:xfrm>
            <a:off x="6219825" y="5883275"/>
            <a:ext cx="168275" cy="101600"/>
          </a:xfrm>
          <a:custGeom>
            <a:avLst/>
            <a:gdLst>
              <a:gd name="T0" fmla="*/ 2147483647 w 106"/>
              <a:gd name="T1" fmla="*/ 2147483647 h 64"/>
              <a:gd name="T2" fmla="*/ 0 w 106"/>
              <a:gd name="T3" fmla="*/ 0 h 64"/>
              <a:gd name="T4" fmla="*/ 0 w 106"/>
              <a:gd name="T5" fmla="*/ 0 h 64"/>
              <a:gd name="T6" fmla="*/ 2147483647 w 106"/>
              <a:gd name="T7" fmla="*/ 2147483647 h 64"/>
              <a:gd name="T8" fmla="*/ 2147483647 w 106"/>
              <a:gd name="T9" fmla="*/ 2147483647 h 64"/>
              <a:gd name="T10" fmla="*/ 2147483647 w 106"/>
              <a:gd name="T11" fmla="*/ 2147483647 h 64"/>
              <a:gd name="T12" fmla="*/ 2147483647 w 106"/>
              <a:gd name="T13" fmla="*/ 2147483647 h 64"/>
              <a:gd name="T14" fmla="*/ 2147483647 w 106"/>
              <a:gd name="T15" fmla="*/ 2147483647 h 64"/>
              <a:gd name="T16" fmla="*/ 0 w 106"/>
              <a:gd name="T17" fmla="*/ 2147483647 h 64"/>
              <a:gd name="T18" fmla="*/ 0 w 106"/>
              <a:gd name="T19" fmla="*/ 2147483647 h 64"/>
              <a:gd name="T20" fmla="*/ 2147483647 w 106"/>
              <a:gd name="T21" fmla="*/ 2147483647 h 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6"/>
              <a:gd name="T34" fmla="*/ 0 h 64"/>
              <a:gd name="T35" fmla="*/ 106 w 106"/>
              <a:gd name="T36" fmla="*/ 64 h 6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6" h="64">
                <a:moveTo>
                  <a:pt x="20" y="32"/>
                </a:moveTo>
                <a:lnTo>
                  <a:pt x="0" y="0"/>
                </a:lnTo>
                <a:lnTo>
                  <a:pt x="52" y="20"/>
                </a:lnTo>
                <a:lnTo>
                  <a:pt x="106" y="32"/>
                </a:lnTo>
                <a:lnTo>
                  <a:pt x="52" y="44"/>
                </a:lnTo>
                <a:lnTo>
                  <a:pt x="0" y="64"/>
                </a:lnTo>
                <a:lnTo>
                  <a:pt x="20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0" name="Freeform 143"/>
          <p:cNvSpPr>
            <a:spLocks/>
          </p:cNvSpPr>
          <p:nvPr/>
        </p:nvSpPr>
        <p:spPr bwMode="auto">
          <a:xfrm>
            <a:off x="3841750" y="3286125"/>
            <a:ext cx="295275" cy="149225"/>
          </a:xfrm>
          <a:custGeom>
            <a:avLst/>
            <a:gdLst>
              <a:gd name="T0" fmla="*/ 0 w 186"/>
              <a:gd name="T1" fmla="*/ 2147483647 h 94"/>
              <a:gd name="T2" fmla="*/ 0 w 186"/>
              <a:gd name="T3" fmla="*/ 2147483647 h 94"/>
              <a:gd name="T4" fmla="*/ 0 w 186"/>
              <a:gd name="T5" fmla="*/ 2147483647 h 94"/>
              <a:gd name="T6" fmla="*/ 2147483647 w 186"/>
              <a:gd name="T7" fmla="*/ 2147483647 h 94"/>
              <a:gd name="T8" fmla="*/ 2147483647 w 186"/>
              <a:gd name="T9" fmla="*/ 2147483647 h 94"/>
              <a:gd name="T10" fmla="*/ 2147483647 w 186"/>
              <a:gd name="T11" fmla="*/ 2147483647 h 94"/>
              <a:gd name="T12" fmla="*/ 2147483647 w 186"/>
              <a:gd name="T13" fmla="*/ 2147483647 h 94"/>
              <a:gd name="T14" fmla="*/ 2147483647 w 186"/>
              <a:gd name="T15" fmla="*/ 2147483647 h 94"/>
              <a:gd name="T16" fmla="*/ 2147483647 w 186"/>
              <a:gd name="T17" fmla="*/ 2147483647 h 94"/>
              <a:gd name="T18" fmla="*/ 2147483647 w 186"/>
              <a:gd name="T19" fmla="*/ 0 h 9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6"/>
              <a:gd name="T31" fmla="*/ 0 h 94"/>
              <a:gd name="T32" fmla="*/ 186 w 186"/>
              <a:gd name="T33" fmla="*/ 94 h 9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6" h="94">
                <a:moveTo>
                  <a:pt x="0" y="94"/>
                </a:moveTo>
                <a:lnTo>
                  <a:pt x="0" y="94"/>
                </a:lnTo>
                <a:lnTo>
                  <a:pt x="6" y="94"/>
                </a:lnTo>
                <a:lnTo>
                  <a:pt x="18" y="94"/>
                </a:lnTo>
                <a:lnTo>
                  <a:pt x="34" y="90"/>
                </a:lnTo>
                <a:lnTo>
                  <a:pt x="58" y="80"/>
                </a:lnTo>
                <a:lnTo>
                  <a:pt x="92" y="64"/>
                </a:lnTo>
                <a:lnTo>
                  <a:pt x="134" y="36"/>
                </a:lnTo>
                <a:lnTo>
                  <a:pt x="186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1" name="Freeform 144"/>
          <p:cNvSpPr>
            <a:spLocks/>
          </p:cNvSpPr>
          <p:nvPr/>
        </p:nvSpPr>
        <p:spPr bwMode="auto">
          <a:xfrm>
            <a:off x="4070350" y="3209925"/>
            <a:ext cx="165100" cy="142875"/>
          </a:xfrm>
          <a:custGeom>
            <a:avLst/>
            <a:gdLst>
              <a:gd name="T0" fmla="*/ 2147483647 w 104"/>
              <a:gd name="T1" fmla="*/ 2147483647 h 90"/>
              <a:gd name="T2" fmla="*/ 0 w 104"/>
              <a:gd name="T3" fmla="*/ 2147483647 h 90"/>
              <a:gd name="T4" fmla="*/ 0 w 104"/>
              <a:gd name="T5" fmla="*/ 2147483647 h 90"/>
              <a:gd name="T6" fmla="*/ 2147483647 w 104"/>
              <a:gd name="T7" fmla="*/ 2147483647 h 90"/>
              <a:gd name="T8" fmla="*/ 2147483647 w 104"/>
              <a:gd name="T9" fmla="*/ 2147483647 h 90"/>
              <a:gd name="T10" fmla="*/ 2147483647 w 104"/>
              <a:gd name="T11" fmla="*/ 0 h 90"/>
              <a:gd name="T12" fmla="*/ 2147483647 w 104"/>
              <a:gd name="T13" fmla="*/ 0 h 90"/>
              <a:gd name="T14" fmla="*/ 2147483647 w 104"/>
              <a:gd name="T15" fmla="*/ 2147483647 h 90"/>
              <a:gd name="T16" fmla="*/ 2147483647 w 104"/>
              <a:gd name="T17" fmla="*/ 2147483647 h 90"/>
              <a:gd name="T18" fmla="*/ 2147483647 w 104"/>
              <a:gd name="T19" fmla="*/ 2147483647 h 90"/>
              <a:gd name="T20" fmla="*/ 2147483647 w 104"/>
              <a:gd name="T21" fmla="*/ 2147483647 h 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4"/>
              <a:gd name="T34" fmla="*/ 0 h 90"/>
              <a:gd name="T35" fmla="*/ 104 w 104"/>
              <a:gd name="T36" fmla="*/ 90 h 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4" h="90">
                <a:moveTo>
                  <a:pt x="34" y="52"/>
                </a:moveTo>
                <a:lnTo>
                  <a:pt x="0" y="40"/>
                </a:lnTo>
                <a:lnTo>
                  <a:pt x="0" y="38"/>
                </a:lnTo>
                <a:lnTo>
                  <a:pt x="54" y="24"/>
                </a:lnTo>
                <a:lnTo>
                  <a:pt x="104" y="0"/>
                </a:lnTo>
                <a:lnTo>
                  <a:pt x="68" y="42"/>
                </a:lnTo>
                <a:lnTo>
                  <a:pt x="40" y="90"/>
                </a:lnTo>
                <a:lnTo>
                  <a:pt x="38" y="90"/>
                </a:lnTo>
                <a:lnTo>
                  <a:pt x="34" y="5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2" name="Freeform 145"/>
          <p:cNvSpPr>
            <a:spLocks/>
          </p:cNvSpPr>
          <p:nvPr/>
        </p:nvSpPr>
        <p:spPr bwMode="auto">
          <a:xfrm>
            <a:off x="6362700" y="3921125"/>
            <a:ext cx="85725" cy="352425"/>
          </a:xfrm>
          <a:custGeom>
            <a:avLst/>
            <a:gdLst>
              <a:gd name="T0" fmla="*/ 0 w 54"/>
              <a:gd name="T1" fmla="*/ 0 h 222"/>
              <a:gd name="T2" fmla="*/ 0 w 54"/>
              <a:gd name="T3" fmla="*/ 0 h 222"/>
              <a:gd name="T4" fmla="*/ 2147483647 w 54"/>
              <a:gd name="T5" fmla="*/ 2147483647 h 222"/>
              <a:gd name="T6" fmla="*/ 2147483647 w 54"/>
              <a:gd name="T7" fmla="*/ 2147483647 h 222"/>
              <a:gd name="T8" fmla="*/ 2147483647 w 54"/>
              <a:gd name="T9" fmla="*/ 2147483647 h 2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222"/>
              <a:gd name="T17" fmla="*/ 54 w 54"/>
              <a:gd name="T18" fmla="*/ 222 h 2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222">
                <a:moveTo>
                  <a:pt x="0" y="0"/>
                </a:moveTo>
                <a:lnTo>
                  <a:pt x="0" y="0"/>
                </a:lnTo>
                <a:lnTo>
                  <a:pt x="14" y="50"/>
                </a:lnTo>
                <a:lnTo>
                  <a:pt x="30" y="110"/>
                </a:lnTo>
                <a:lnTo>
                  <a:pt x="54" y="222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3" name="Freeform 146"/>
          <p:cNvSpPr>
            <a:spLocks/>
          </p:cNvSpPr>
          <p:nvPr/>
        </p:nvSpPr>
        <p:spPr bwMode="auto">
          <a:xfrm>
            <a:off x="6388100" y="4219575"/>
            <a:ext cx="101600" cy="177800"/>
          </a:xfrm>
          <a:custGeom>
            <a:avLst/>
            <a:gdLst>
              <a:gd name="T0" fmla="*/ 2147483647 w 64"/>
              <a:gd name="T1" fmla="*/ 2147483647 h 112"/>
              <a:gd name="T2" fmla="*/ 2147483647 w 64"/>
              <a:gd name="T3" fmla="*/ 0 h 112"/>
              <a:gd name="T4" fmla="*/ 2147483647 w 64"/>
              <a:gd name="T5" fmla="*/ 2147483647 h 112"/>
              <a:gd name="T6" fmla="*/ 2147483647 w 64"/>
              <a:gd name="T7" fmla="*/ 2147483647 h 112"/>
              <a:gd name="T8" fmla="*/ 2147483647 w 64"/>
              <a:gd name="T9" fmla="*/ 2147483647 h 112"/>
              <a:gd name="T10" fmla="*/ 2147483647 w 64"/>
              <a:gd name="T11" fmla="*/ 2147483647 h 112"/>
              <a:gd name="T12" fmla="*/ 2147483647 w 64"/>
              <a:gd name="T13" fmla="*/ 2147483647 h 112"/>
              <a:gd name="T14" fmla="*/ 2147483647 w 64"/>
              <a:gd name="T15" fmla="*/ 2147483647 h 112"/>
              <a:gd name="T16" fmla="*/ 0 w 64"/>
              <a:gd name="T17" fmla="*/ 2147483647 h 112"/>
              <a:gd name="T18" fmla="*/ 0 w 64"/>
              <a:gd name="T19" fmla="*/ 2147483647 h 112"/>
              <a:gd name="T20" fmla="*/ 2147483647 w 64"/>
              <a:gd name="T21" fmla="*/ 2147483647 h 1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"/>
              <a:gd name="T34" fmla="*/ 0 h 112"/>
              <a:gd name="T35" fmla="*/ 64 w 64"/>
              <a:gd name="T36" fmla="*/ 112 h 1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" h="112">
                <a:moveTo>
                  <a:pt x="36" y="26"/>
                </a:moveTo>
                <a:lnTo>
                  <a:pt x="62" y="0"/>
                </a:lnTo>
                <a:lnTo>
                  <a:pt x="64" y="2"/>
                </a:lnTo>
                <a:lnTo>
                  <a:pt x="54" y="56"/>
                </a:lnTo>
                <a:lnTo>
                  <a:pt x="52" y="112"/>
                </a:lnTo>
                <a:lnTo>
                  <a:pt x="30" y="60"/>
                </a:lnTo>
                <a:lnTo>
                  <a:pt x="0" y="14"/>
                </a:lnTo>
                <a:lnTo>
                  <a:pt x="0" y="12"/>
                </a:lnTo>
                <a:lnTo>
                  <a:pt x="36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1774" name="Picture 151" descr="rav32223_09_13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70025" y="820738"/>
            <a:ext cx="1266825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75" name="Freeform 189"/>
          <p:cNvSpPr>
            <a:spLocks/>
          </p:cNvSpPr>
          <p:nvPr/>
        </p:nvSpPr>
        <p:spPr bwMode="auto">
          <a:xfrm>
            <a:off x="4330700" y="3441700"/>
            <a:ext cx="381000" cy="187325"/>
          </a:xfrm>
          <a:custGeom>
            <a:avLst/>
            <a:gdLst>
              <a:gd name="T0" fmla="*/ 2147483647 w 240"/>
              <a:gd name="T1" fmla="*/ 0 h 118"/>
              <a:gd name="T2" fmla="*/ 2147483647 w 240"/>
              <a:gd name="T3" fmla="*/ 2147483647 h 118"/>
              <a:gd name="T4" fmla="*/ 0 w 240"/>
              <a:gd name="T5" fmla="*/ 2147483647 h 118"/>
              <a:gd name="T6" fmla="*/ 0 w 240"/>
              <a:gd name="T7" fmla="*/ 2147483647 h 118"/>
              <a:gd name="T8" fmla="*/ 2147483647 w 240"/>
              <a:gd name="T9" fmla="*/ 2147483647 h 118"/>
              <a:gd name="T10" fmla="*/ 2147483647 w 240"/>
              <a:gd name="T11" fmla="*/ 2147483647 h 118"/>
              <a:gd name="T12" fmla="*/ 2147483647 w 240"/>
              <a:gd name="T13" fmla="*/ 0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18"/>
              <a:gd name="T23" fmla="*/ 240 w 240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18">
                <a:moveTo>
                  <a:pt x="236" y="0"/>
                </a:moveTo>
                <a:lnTo>
                  <a:pt x="66" y="110"/>
                </a:lnTo>
                <a:lnTo>
                  <a:pt x="0" y="110"/>
                </a:lnTo>
                <a:lnTo>
                  <a:pt x="0" y="118"/>
                </a:lnTo>
                <a:lnTo>
                  <a:pt x="68" y="118"/>
                </a:lnTo>
                <a:lnTo>
                  <a:pt x="240" y="6"/>
                </a:lnTo>
                <a:lnTo>
                  <a:pt x="236" y="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6" name="Rectangle 191"/>
          <p:cNvSpPr>
            <a:spLocks noChangeArrowheads="1"/>
          </p:cNvSpPr>
          <p:nvPr/>
        </p:nvSpPr>
        <p:spPr bwMode="auto">
          <a:xfrm>
            <a:off x="5873750" y="4794250"/>
            <a:ext cx="219075" cy="34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7" name="Rectangle 192"/>
          <p:cNvSpPr>
            <a:spLocks noChangeArrowheads="1"/>
          </p:cNvSpPr>
          <p:nvPr/>
        </p:nvSpPr>
        <p:spPr bwMode="auto">
          <a:xfrm>
            <a:off x="5873750" y="4794250"/>
            <a:ext cx="219075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8" name="Rectangle 193"/>
          <p:cNvSpPr>
            <a:spLocks noChangeArrowheads="1"/>
          </p:cNvSpPr>
          <p:nvPr/>
        </p:nvSpPr>
        <p:spPr bwMode="auto">
          <a:xfrm>
            <a:off x="5873750" y="4803775"/>
            <a:ext cx="219075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9" name="Rectangle 194"/>
          <p:cNvSpPr>
            <a:spLocks noChangeArrowheads="1"/>
          </p:cNvSpPr>
          <p:nvPr/>
        </p:nvSpPr>
        <p:spPr bwMode="auto">
          <a:xfrm>
            <a:off x="5873750" y="4803775"/>
            <a:ext cx="219075" cy="158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0" name="Freeform 197"/>
          <p:cNvSpPr>
            <a:spLocks/>
          </p:cNvSpPr>
          <p:nvPr/>
        </p:nvSpPr>
        <p:spPr bwMode="auto">
          <a:xfrm>
            <a:off x="2879725" y="3546475"/>
            <a:ext cx="3175" cy="6350"/>
          </a:xfrm>
          <a:custGeom>
            <a:avLst/>
            <a:gdLst>
              <a:gd name="T0" fmla="*/ 0 w 2"/>
              <a:gd name="T1" fmla="*/ 0 h 4"/>
              <a:gd name="T2" fmla="*/ 2147483647 w 2"/>
              <a:gd name="T3" fmla="*/ 2147483647 h 4"/>
              <a:gd name="T4" fmla="*/ 2147483647 w 2"/>
              <a:gd name="T5" fmla="*/ 2147483647 h 4"/>
              <a:gd name="T6" fmla="*/ 0 w 2"/>
              <a:gd name="T7" fmla="*/ 0 h 4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4"/>
              <a:gd name="T14" fmla="*/ 2 w 2"/>
              <a:gd name="T15" fmla="*/ 4 h 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4">
                <a:moveTo>
                  <a:pt x="0" y="0"/>
                </a:moveTo>
                <a:lnTo>
                  <a:pt x="2" y="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1" name="Freeform 198"/>
          <p:cNvSpPr>
            <a:spLocks/>
          </p:cNvSpPr>
          <p:nvPr/>
        </p:nvSpPr>
        <p:spPr bwMode="auto">
          <a:xfrm>
            <a:off x="2879725" y="3546475"/>
            <a:ext cx="3175" cy="6350"/>
          </a:xfrm>
          <a:custGeom>
            <a:avLst/>
            <a:gdLst>
              <a:gd name="T0" fmla="*/ 0 w 2"/>
              <a:gd name="T1" fmla="*/ 0 h 4"/>
              <a:gd name="T2" fmla="*/ 2147483647 w 2"/>
              <a:gd name="T3" fmla="*/ 2147483647 h 4"/>
              <a:gd name="T4" fmla="*/ 2147483647 w 2"/>
              <a:gd name="T5" fmla="*/ 2147483647 h 4"/>
              <a:gd name="T6" fmla="*/ 0 w 2"/>
              <a:gd name="T7" fmla="*/ 0 h 4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4"/>
              <a:gd name="T14" fmla="*/ 2 w 2"/>
              <a:gd name="T15" fmla="*/ 4 h 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4">
                <a:moveTo>
                  <a:pt x="0" y="0"/>
                </a:moveTo>
                <a:lnTo>
                  <a:pt x="2" y="4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2" name="Freeform 199"/>
          <p:cNvSpPr>
            <a:spLocks/>
          </p:cNvSpPr>
          <p:nvPr/>
        </p:nvSpPr>
        <p:spPr bwMode="auto">
          <a:xfrm>
            <a:off x="2454275" y="3540125"/>
            <a:ext cx="428625" cy="88900"/>
          </a:xfrm>
          <a:custGeom>
            <a:avLst/>
            <a:gdLst>
              <a:gd name="T0" fmla="*/ 2147483647 w 270"/>
              <a:gd name="T1" fmla="*/ 0 h 56"/>
              <a:gd name="T2" fmla="*/ 2147483647 w 270"/>
              <a:gd name="T3" fmla="*/ 2147483647 h 56"/>
              <a:gd name="T4" fmla="*/ 0 w 270"/>
              <a:gd name="T5" fmla="*/ 2147483647 h 56"/>
              <a:gd name="T6" fmla="*/ 0 w 270"/>
              <a:gd name="T7" fmla="*/ 2147483647 h 56"/>
              <a:gd name="T8" fmla="*/ 2147483647 w 270"/>
              <a:gd name="T9" fmla="*/ 2147483647 h 56"/>
              <a:gd name="T10" fmla="*/ 2147483647 w 270"/>
              <a:gd name="T11" fmla="*/ 2147483647 h 56"/>
              <a:gd name="T12" fmla="*/ 2147483647 w 270"/>
              <a:gd name="T13" fmla="*/ 2147483647 h 56"/>
              <a:gd name="T14" fmla="*/ 2147483647 w 270"/>
              <a:gd name="T15" fmla="*/ 0 h 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70"/>
              <a:gd name="T25" fmla="*/ 0 h 56"/>
              <a:gd name="T26" fmla="*/ 270 w 270"/>
              <a:gd name="T27" fmla="*/ 56 h 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0" h="56">
                <a:moveTo>
                  <a:pt x="268" y="0"/>
                </a:moveTo>
                <a:lnTo>
                  <a:pt x="114" y="48"/>
                </a:lnTo>
                <a:lnTo>
                  <a:pt x="0" y="48"/>
                </a:lnTo>
                <a:lnTo>
                  <a:pt x="0" y="56"/>
                </a:lnTo>
                <a:lnTo>
                  <a:pt x="114" y="56"/>
                </a:lnTo>
                <a:lnTo>
                  <a:pt x="270" y="8"/>
                </a:lnTo>
                <a:lnTo>
                  <a:pt x="268" y="4"/>
                </a:lnTo>
                <a:lnTo>
                  <a:pt x="268" y="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3" name="Rectangle 201"/>
          <p:cNvSpPr>
            <a:spLocks noChangeArrowheads="1"/>
          </p:cNvSpPr>
          <p:nvPr/>
        </p:nvSpPr>
        <p:spPr bwMode="auto">
          <a:xfrm>
            <a:off x="2628900" y="854075"/>
            <a:ext cx="5445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Ligand </a:t>
            </a:r>
          </a:p>
        </p:txBody>
      </p:sp>
      <p:sp>
        <p:nvSpPr>
          <p:cNvPr id="31784" name="Rectangle 202"/>
          <p:cNvSpPr>
            <a:spLocks noChangeArrowheads="1"/>
          </p:cNvSpPr>
          <p:nvPr/>
        </p:nvSpPr>
        <p:spPr bwMode="auto">
          <a:xfrm>
            <a:off x="2863850" y="1682750"/>
            <a:ext cx="4397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GPCR</a:t>
            </a:r>
          </a:p>
        </p:txBody>
      </p:sp>
      <p:sp>
        <p:nvSpPr>
          <p:cNvPr id="31785" name="Rectangle 203"/>
          <p:cNvSpPr>
            <a:spLocks noChangeArrowheads="1"/>
          </p:cNvSpPr>
          <p:nvPr/>
        </p:nvSpPr>
        <p:spPr bwMode="auto">
          <a:xfrm>
            <a:off x="2092325" y="3543300"/>
            <a:ext cx="330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GDP</a:t>
            </a:r>
          </a:p>
        </p:txBody>
      </p:sp>
      <p:sp>
        <p:nvSpPr>
          <p:cNvPr id="31786" name="Rectangle 204"/>
          <p:cNvSpPr>
            <a:spLocks noChangeArrowheads="1"/>
          </p:cNvSpPr>
          <p:nvPr/>
        </p:nvSpPr>
        <p:spPr bwMode="auto">
          <a:xfrm>
            <a:off x="4006850" y="3543300"/>
            <a:ext cx="3143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GTP</a:t>
            </a:r>
          </a:p>
        </p:txBody>
      </p:sp>
      <p:sp>
        <p:nvSpPr>
          <p:cNvPr id="31787" name="Rectangle 205"/>
          <p:cNvSpPr>
            <a:spLocks noChangeArrowheads="1"/>
          </p:cNvSpPr>
          <p:nvPr/>
        </p:nvSpPr>
        <p:spPr bwMode="auto">
          <a:xfrm>
            <a:off x="5200650" y="3898900"/>
            <a:ext cx="3476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ATP </a:t>
            </a:r>
          </a:p>
        </p:txBody>
      </p:sp>
      <p:sp>
        <p:nvSpPr>
          <p:cNvPr id="31788" name="Rectangle 206"/>
          <p:cNvSpPr>
            <a:spLocks noChangeArrowheads="1"/>
          </p:cNvSpPr>
          <p:nvPr/>
        </p:nvSpPr>
        <p:spPr bwMode="auto">
          <a:xfrm>
            <a:off x="4762500" y="4721225"/>
            <a:ext cx="10382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Activates PKA</a:t>
            </a:r>
          </a:p>
        </p:txBody>
      </p:sp>
      <p:sp>
        <p:nvSpPr>
          <p:cNvPr id="31789" name="Rectangle 207"/>
          <p:cNvSpPr>
            <a:spLocks noChangeArrowheads="1"/>
          </p:cNvSpPr>
          <p:nvPr/>
        </p:nvSpPr>
        <p:spPr bwMode="auto">
          <a:xfrm>
            <a:off x="6702425" y="5702300"/>
            <a:ext cx="7191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  <a:latin typeface="Arial" charset="0"/>
              </a:rPr>
              <a:t>Cellular</a:t>
            </a:r>
          </a:p>
          <a:p>
            <a:pPr algn="ctr"/>
            <a:r>
              <a:rPr lang="en-US" sz="1200">
                <a:solidFill>
                  <a:srgbClr val="000000"/>
                </a:solidFill>
                <a:latin typeface="Arial" charset="0"/>
              </a:rPr>
              <a:t>response </a:t>
            </a:r>
          </a:p>
        </p:txBody>
      </p:sp>
      <p:sp>
        <p:nvSpPr>
          <p:cNvPr id="31790" name="Rectangle 208"/>
          <p:cNvSpPr>
            <a:spLocks noChangeArrowheads="1"/>
          </p:cNvSpPr>
          <p:nvPr/>
        </p:nvSpPr>
        <p:spPr bwMode="auto">
          <a:xfrm>
            <a:off x="4887913" y="5511800"/>
            <a:ext cx="7270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 charset="0"/>
              </a:rPr>
              <a:t>Response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Arial" charset="0"/>
              </a:rPr>
              <a:t>protein </a:t>
            </a:r>
          </a:p>
        </p:txBody>
      </p:sp>
      <p:sp>
        <p:nvSpPr>
          <p:cNvPr id="31791" name="Rectangle 209"/>
          <p:cNvSpPr>
            <a:spLocks noChangeArrowheads="1"/>
          </p:cNvSpPr>
          <p:nvPr/>
        </p:nvSpPr>
        <p:spPr bwMode="auto">
          <a:xfrm>
            <a:off x="4899025" y="5524500"/>
            <a:ext cx="7270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  <a:latin typeface="Arial" charset="0"/>
              </a:rPr>
              <a:t>Response</a:t>
            </a:r>
          </a:p>
          <a:p>
            <a:pPr algn="ctr"/>
            <a:r>
              <a:rPr lang="en-US" sz="1200">
                <a:solidFill>
                  <a:srgbClr val="000000"/>
                </a:solidFill>
                <a:latin typeface="Arial" charset="0"/>
              </a:rPr>
              <a:t>protein </a:t>
            </a:r>
          </a:p>
        </p:txBody>
      </p:sp>
      <p:sp>
        <p:nvSpPr>
          <p:cNvPr id="31792" name="Rectangle 210"/>
          <p:cNvSpPr>
            <a:spLocks noChangeArrowheads="1"/>
          </p:cNvSpPr>
          <p:nvPr/>
        </p:nvSpPr>
        <p:spPr bwMode="auto">
          <a:xfrm>
            <a:off x="5003800" y="1479550"/>
            <a:ext cx="12684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Adenylyl cyclase </a:t>
            </a:r>
          </a:p>
        </p:txBody>
      </p:sp>
      <p:sp>
        <p:nvSpPr>
          <p:cNvPr id="31793" name="Rectangle 211"/>
          <p:cNvSpPr>
            <a:spLocks noChangeArrowheads="1"/>
          </p:cNvSpPr>
          <p:nvPr/>
        </p:nvSpPr>
        <p:spPr bwMode="auto">
          <a:xfrm>
            <a:off x="1104900" y="4483100"/>
            <a:ext cx="7778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Cytoplasm</a:t>
            </a:r>
          </a:p>
        </p:txBody>
      </p:sp>
      <p:sp>
        <p:nvSpPr>
          <p:cNvPr id="31794" name="Rectangle 212"/>
          <p:cNvSpPr>
            <a:spLocks noChangeArrowheads="1"/>
          </p:cNvSpPr>
          <p:nvPr/>
        </p:nvSpPr>
        <p:spPr bwMode="auto">
          <a:xfrm>
            <a:off x="1231900" y="5924550"/>
            <a:ext cx="635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charset="0"/>
              </a:rPr>
              <a:t>Nucleus </a:t>
            </a:r>
          </a:p>
        </p:txBody>
      </p:sp>
      <p:sp>
        <p:nvSpPr>
          <p:cNvPr id="31795" name="Rectangle 213"/>
          <p:cNvSpPr>
            <a:spLocks noChangeArrowheads="1"/>
          </p:cNvSpPr>
          <p:nvPr/>
        </p:nvSpPr>
        <p:spPr bwMode="auto">
          <a:xfrm>
            <a:off x="1244600" y="5930900"/>
            <a:ext cx="635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Nucleus </a:t>
            </a:r>
          </a:p>
        </p:txBody>
      </p:sp>
      <p:sp>
        <p:nvSpPr>
          <p:cNvPr id="31796" name="Rectangle 214"/>
          <p:cNvSpPr>
            <a:spLocks noChangeArrowheads="1"/>
          </p:cNvSpPr>
          <p:nvPr/>
        </p:nvSpPr>
        <p:spPr bwMode="auto">
          <a:xfrm>
            <a:off x="6604000" y="3606800"/>
            <a:ext cx="4651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cAMP </a:t>
            </a:r>
          </a:p>
        </p:txBody>
      </p:sp>
      <p:sp>
        <p:nvSpPr>
          <p:cNvPr id="31797" name="Rectangle 216"/>
          <p:cNvSpPr>
            <a:spLocks noChangeArrowheads="1"/>
          </p:cNvSpPr>
          <p:nvPr/>
        </p:nvSpPr>
        <p:spPr bwMode="auto">
          <a:xfrm>
            <a:off x="2838450" y="2863850"/>
            <a:ext cx="841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31798" name="Rectangle 217"/>
          <p:cNvSpPr>
            <a:spLocks noChangeArrowheads="1"/>
          </p:cNvSpPr>
          <p:nvPr/>
        </p:nvSpPr>
        <p:spPr bwMode="auto">
          <a:xfrm>
            <a:off x="3124200" y="2819400"/>
            <a:ext cx="635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31799" name="Rectangle 218"/>
          <p:cNvSpPr>
            <a:spLocks noChangeArrowheads="1"/>
          </p:cNvSpPr>
          <p:nvPr/>
        </p:nvSpPr>
        <p:spPr bwMode="auto">
          <a:xfrm>
            <a:off x="3048000" y="3124200"/>
            <a:ext cx="968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Symbol" pitchFamily="18" charset="2"/>
              </a:rPr>
              <a:t>a</a:t>
            </a:r>
          </a:p>
        </p:txBody>
      </p:sp>
      <p:sp>
        <p:nvSpPr>
          <p:cNvPr id="31800" name="Rectangle 219"/>
          <p:cNvSpPr>
            <a:spLocks noChangeArrowheads="1"/>
          </p:cNvSpPr>
          <p:nvPr/>
        </p:nvSpPr>
        <p:spPr bwMode="auto">
          <a:xfrm>
            <a:off x="4251325" y="2816225"/>
            <a:ext cx="841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31801" name="Rectangle 220"/>
          <p:cNvSpPr>
            <a:spLocks noChangeArrowheads="1"/>
          </p:cNvSpPr>
          <p:nvPr/>
        </p:nvSpPr>
        <p:spPr bwMode="auto">
          <a:xfrm>
            <a:off x="4537075" y="2816225"/>
            <a:ext cx="635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31802" name="Rectangle 222"/>
          <p:cNvSpPr>
            <a:spLocks noChangeArrowheads="1"/>
          </p:cNvSpPr>
          <p:nvPr/>
        </p:nvSpPr>
        <p:spPr bwMode="auto">
          <a:xfrm>
            <a:off x="2851150" y="2870200"/>
            <a:ext cx="841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31803" name="Rectangle 223"/>
          <p:cNvSpPr>
            <a:spLocks noChangeArrowheads="1"/>
          </p:cNvSpPr>
          <p:nvPr/>
        </p:nvSpPr>
        <p:spPr bwMode="auto">
          <a:xfrm>
            <a:off x="3136900" y="2825750"/>
            <a:ext cx="635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31804" name="Rectangle 224"/>
          <p:cNvSpPr>
            <a:spLocks noChangeArrowheads="1"/>
          </p:cNvSpPr>
          <p:nvPr/>
        </p:nvSpPr>
        <p:spPr bwMode="auto">
          <a:xfrm>
            <a:off x="3060700" y="3130550"/>
            <a:ext cx="968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Symbol" pitchFamily="18" charset="2"/>
              </a:rPr>
              <a:t>a</a:t>
            </a:r>
          </a:p>
        </p:txBody>
      </p:sp>
      <p:sp>
        <p:nvSpPr>
          <p:cNvPr id="31805" name="Rectangle 225"/>
          <p:cNvSpPr>
            <a:spLocks noChangeArrowheads="1"/>
          </p:cNvSpPr>
          <p:nvPr/>
        </p:nvSpPr>
        <p:spPr bwMode="auto">
          <a:xfrm>
            <a:off x="4264025" y="2828925"/>
            <a:ext cx="841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31806" name="Rectangle 226"/>
          <p:cNvSpPr>
            <a:spLocks noChangeArrowheads="1"/>
          </p:cNvSpPr>
          <p:nvPr/>
        </p:nvSpPr>
        <p:spPr bwMode="auto">
          <a:xfrm>
            <a:off x="4549775" y="2828925"/>
            <a:ext cx="635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31807" name="Rectangle 227"/>
          <p:cNvSpPr>
            <a:spLocks noChangeArrowheads="1"/>
          </p:cNvSpPr>
          <p:nvPr/>
        </p:nvSpPr>
        <p:spPr bwMode="auto">
          <a:xfrm>
            <a:off x="5546725" y="1743075"/>
            <a:ext cx="12700" cy="247650"/>
          </a:xfrm>
          <a:prstGeom prst="rect">
            <a:avLst/>
          </a:prstGeom>
          <a:solidFill>
            <a:srgbClr val="0000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8" name="Rectangle 228"/>
          <p:cNvSpPr>
            <a:spLocks noChangeArrowheads="1"/>
          </p:cNvSpPr>
          <p:nvPr/>
        </p:nvSpPr>
        <p:spPr bwMode="auto">
          <a:xfrm>
            <a:off x="2393950" y="1758950"/>
            <a:ext cx="393700" cy="15875"/>
          </a:xfrm>
          <a:prstGeom prst="rect">
            <a:avLst/>
          </a:prstGeom>
          <a:solidFill>
            <a:srgbClr val="0000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9" name="Rectangle 229"/>
          <p:cNvSpPr>
            <a:spLocks noChangeArrowheads="1"/>
          </p:cNvSpPr>
          <p:nvPr/>
        </p:nvSpPr>
        <p:spPr bwMode="auto">
          <a:xfrm>
            <a:off x="2168525" y="946150"/>
            <a:ext cx="390525" cy="15875"/>
          </a:xfrm>
          <a:prstGeom prst="rect">
            <a:avLst/>
          </a:prstGeom>
          <a:solidFill>
            <a:srgbClr val="0000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99" descr="rav32223_09_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68288"/>
            <a:ext cx="5764213" cy="649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9.15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511300" y="85725"/>
            <a:ext cx="6096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     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38917" name="Picture 20" descr="rav32223_09_15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587375"/>
            <a:ext cx="1062038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21" descr="rav32223_09_15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750" y="1841500"/>
            <a:ext cx="715963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22" descr="rav32223_09_15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7300" y="2216150"/>
            <a:ext cx="70961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23" descr="rav32223_09_15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1200" y="5803900"/>
            <a:ext cx="61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24" descr="rav32223_09_15j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6350" y="4960938"/>
            <a:ext cx="120173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27" descr="rav32223_09_15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57550" y="5153025"/>
            <a:ext cx="58261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28" descr="rav32223_09_15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48275" y="2838450"/>
            <a:ext cx="42386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29" descr="rav32223_09_15q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0725" y="3314700"/>
            <a:ext cx="41751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32" descr="rav32223_09_15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9125" y="2260600"/>
            <a:ext cx="65087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33" descr="rav32223_09_15b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65550" y="2266950"/>
            <a:ext cx="6159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Picture 34" descr="rav32223_09_15c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52925" y="2365375"/>
            <a:ext cx="70485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8" name="Picture 35" descr="rav32223_09_15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49850" y="5156200"/>
            <a:ext cx="676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9" name="Picture 36" descr="rav32223_09_15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29225" y="5829300"/>
            <a:ext cx="55403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0" name="Picture 19" descr="rav32223_09_15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03750" y="1577975"/>
            <a:ext cx="733425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1" name="Rectangle 44"/>
          <p:cNvSpPr>
            <a:spLocks noChangeArrowheads="1"/>
          </p:cNvSpPr>
          <p:nvPr/>
        </p:nvSpPr>
        <p:spPr bwMode="auto">
          <a:xfrm>
            <a:off x="4238625" y="5835650"/>
            <a:ext cx="3413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Ca</a:t>
            </a:r>
            <a:r>
              <a:rPr lang="en-US" sz="1300" baseline="30000">
                <a:solidFill>
                  <a:srgbClr val="000000"/>
                </a:solidFill>
                <a:latin typeface="Arial" charset="0"/>
              </a:rPr>
              <a:t>2+</a:t>
            </a:r>
            <a:endParaRPr lang="en-US" baseline="30000">
              <a:latin typeface="Arial" charset="0"/>
            </a:endParaRPr>
          </a:p>
        </p:txBody>
      </p:sp>
      <p:sp>
        <p:nvSpPr>
          <p:cNvPr id="38932" name="Rectangle 52"/>
          <p:cNvSpPr>
            <a:spLocks noChangeArrowheads="1"/>
          </p:cNvSpPr>
          <p:nvPr/>
        </p:nvSpPr>
        <p:spPr bwMode="auto">
          <a:xfrm>
            <a:off x="2139950" y="5235575"/>
            <a:ext cx="2746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 ER</a:t>
            </a:r>
            <a:endParaRPr lang="en-US">
              <a:latin typeface="Arial" charset="0"/>
            </a:endParaRPr>
          </a:p>
        </p:txBody>
      </p:sp>
      <p:sp>
        <p:nvSpPr>
          <p:cNvPr id="38933" name="Rectangle 53"/>
          <p:cNvSpPr>
            <a:spLocks noChangeArrowheads="1"/>
          </p:cNvSpPr>
          <p:nvPr/>
        </p:nvSpPr>
        <p:spPr bwMode="auto">
          <a:xfrm>
            <a:off x="2063750" y="3933825"/>
            <a:ext cx="8461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>
              <a:latin typeface="Arial" charset="0"/>
            </a:endParaRPr>
          </a:p>
        </p:txBody>
      </p:sp>
      <p:sp>
        <p:nvSpPr>
          <p:cNvPr id="38934" name="Rectangle 54"/>
          <p:cNvSpPr>
            <a:spLocks noChangeArrowheads="1"/>
          </p:cNvSpPr>
          <p:nvPr/>
        </p:nvSpPr>
        <p:spPr bwMode="auto">
          <a:xfrm>
            <a:off x="4324350" y="1263650"/>
            <a:ext cx="13446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Phospholipase C</a:t>
            </a:r>
            <a:endParaRPr lang="en-US">
              <a:latin typeface="Arial" charset="0"/>
            </a:endParaRPr>
          </a:p>
        </p:txBody>
      </p:sp>
      <p:sp>
        <p:nvSpPr>
          <p:cNvPr id="38935" name="Rectangle 57"/>
          <p:cNvSpPr>
            <a:spLocks noChangeArrowheads="1"/>
          </p:cNvSpPr>
          <p:nvPr/>
        </p:nvSpPr>
        <p:spPr bwMode="auto">
          <a:xfrm>
            <a:off x="3263900" y="1282700"/>
            <a:ext cx="4762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GPCR</a:t>
            </a:r>
            <a:endParaRPr lang="en-US">
              <a:latin typeface="Arial" charset="0"/>
            </a:endParaRPr>
          </a:p>
        </p:txBody>
      </p:sp>
      <p:sp>
        <p:nvSpPr>
          <p:cNvPr id="38936" name="Rectangle 62"/>
          <p:cNvSpPr>
            <a:spLocks noChangeArrowheads="1"/>
          </p:cNvSpPr>
          <p:nvPr/>
        </p:nvSpPr>
        <p:spPr bwMode="auto">
          <a:xfrm>
            <a:off x="6442075" y="2946400"/>
            <a:ext cx="3667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DAG</a:t>
            </a:r>
            <a:endParaRPr lang="en-US">
              <a:latin typeface="Arial" charset="0"/>
            </a:endParaRPr>
          </a:p>
        </p:txBody>
      </p:sp>
      <p:sp>
        <p:nvSpPr>
          <p:cNvPr id="38937" name="Rectangle 63"/>
          <p:cNvSpPr>
            <a:spLocks noChangeArrowheads="1"/>
          </p:cNvSpPr>
          <p:nvPr/>
        </p:nvSpPr>
        <p:spPr bwMode="auto">
          <a:xfrm>
            <a:off x="5254625" y="2593975"/>
            <a:ext cx="2651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PIP</a:t>
            </a:r>
            <a:endParaRPr lang="en-US">
              <a:latin typeface="Arial" charset="0"/>
            </a:endParaRPr>
          </a:p>
        </p:txBody>
      </p:sp>
      <p:sp>
        <p:nvSpPr>
          <p:cNvPr id="38938" name="Rectangle 65"/>
          <p:cNvSpPr>
            <a:spLocks noChangeArrowheads="1"/>
          </p:cNvSpPr>
          <p:nvPr/>
        </p:nvSpPr>
        <p:spPr bwMode="auto">
          <a:xfrm>
            <a:off x="5613400" y="3625850"/>
            <a:ext cx="219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IP</a:t>
            </a:r>
            <a:r>
              <a:rPr lang="en-US" sz="1300" baseline="-25000">
                <a:solidFill>
                  <a:srgbClr val="000000"/>
                </a:solidFill>
                <a:latin typeface="Arial" charset="0"/>
              </a:rPr>
              <a:t>3</a:t>
            </a:r>
            <a:endParaRPr lang="en-US" baseline="-25000">
              <a:latin typeface="Arial" charset="0"/>
            </a:endParaRPr>
          </a:p>
        </p:txBody>
      </p:sp>
      <p:sp>
        <p:nvSpPr>
          <p:cNvPr id="38939" name="Rectangle 67"/>
          <p:cNvSpPr>
            <a:spLocks noChangeArrowheads="1"/>
          </p:cNvSpPr>
          <p:nvPr/>
        </p:nvSpPr>
        <p:spPr bwMode="auto">
          <a:xfrm>
            <a:off x="3267075" y="2333625"/>
            <a:ext cx="904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Symbol" pitchFamily="18" charset="2"/>
              </a:rPr>
              <a:t>b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8940" name="Rectangle 68"/>
          <p:cNvSpPr>
            <a:spLocks noChangeArrowheads="1"/>
          </p:cNvSpPr>
          <p:nvPr/>
        </p:nvSpPr>
        <p:spPr bwMode="auto">
          <a:xfrm>
            <a:off x="3473450" y="2298700"/>
            <a:ext cx="682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Symbol" pitchFamily="18" charset="2"/>
              </a:rPr>
              <a:t>g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8941" name="Rectangle 69"/>
          <p:cNvSpPr>
            <a:spLocks noChangeArrowheads="1"/>
          </p:cNvSpPr>
          <p:nvPr/>
        </p:nvSpPr>
        <p:spPr bwMode="auto">
          <a:xfrm>
            <a:off x="3914775" y="2355850"/>
            <a:ext cx="904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Symbol" pitchFamily="18" charset="2"/>
              </a:rPr>
              <a:t>b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8942" name="Rectangle 70"/>
          <p:cNvSpPr>
            <a:spLocks noChangeArrowheads="1"/>
          </p:cNvSpPr>
          <p:nvPr/>
        </p:nvSpPr>
        <p:spPr bwMode="auto">
          <a:xfrm>
            <a:off x="4140200" y="2330450"/>
            <a:ext cx="682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Symbol" pitchFamily="18" charset="2"/>
              </a:rPr>
              <a:t>g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8943" name="Rectangle 71"/>
          <p:cNvSpPr>
            <a:spLocks noChangeArrowheads="1"/>
          </p:cNvSpPr>
          <p:nvPr/>
        </p:nvSpPr>
        <p:spPr bwMode="auto">
          <a:xfrm>
            <a:off x="3419475" y="2540000"/>
            <a:ext cx="1047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Symbol" pitchFamily="18" charset="2"/>
              </a:rPr>
              <a:t>a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8944" name="Line 80"/>
          <p:cNvSpPr>
            <a:spLocks noChangeShapeType="1"/>
          </p:cNvSpPr>
          <p:nvPr/>
        </p:nvSpPr>
        <p:spPr bwMode="auto">
          <a:xfrm>
            <a:off x="5553075" y="5159375"/>
            <a:ext cx="1588" cy="152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5" name="Line 82"/>
          <p:cNvSpPr>
            <a:spLocks noChangeShapeType="1"/>
          </p:cNvSpPr>
          <p:nvPr/>
        </p:nvSpPr>
        <p:spPr bwMode="auto">
          <a:xfrm>
            <a:off x="5553075" y="5159375"/>
            <a:ext cx="1588" cy="1524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6" name="Text Box 88"/>
          <p:cNvSpPr txBox="1">
            <a:spLocks noChangeArrowheads="1"/>
          </p:cNvSpPr>
          <p:nvPr/>
        </p:nvSpPr>
        <p:spPr bwMode="auto">
          <a:xfrm>
            <a:off x="6057900" y="5842000"/>
            <a:ext cx="828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300">
                <a:latin typeface="Arial" charset="0"/>
              </a:rPr>
              <a:t>Cellular</a:t>
            </a:r>
          </a:p>
          <a:p>
            <a:pPr algn="ctr"/>
            <a:r>
              <a:rPr lang="en-US" sz="1300">
                <a:latin typeface="Arial" charset="0"/>
              </a:rPr>
              <a:t>response</a:t>
            </a:r>
          </a:p>
        </p:txBody>
      </p:sp>
      <p:sp>
        <p:nvSpPr>
          <p:cNvPr id="38947" name="Text Box 89"/>
          <p:cNvSpPr txBox="1">
            <a:spLocks noChangeArrowheads="1"/>
          </p:cNvSpPr>
          <p:nvPr/>
        </p:nvSpPr>
        <p:spPr bwMode="auto">
          <a:xfrm>
            <a:off x="5194300" y="4521200"/>
            <a:ext cx="69215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300">
                <a:latin typeface="Arial" charset="0"/>
              </a:rPr>
              <a:t>Ca</a:t>
            </a:r>
            <a:r>
              <a:rPr lang="en-US" sz="1300" baseline="30000">
                <a:latin typeface="Arial" charset="0"/>
              </a:rPr>
              <a:t>2+</a:t>
            </a:r>
          </a:p>
          <a:p>
            <a:pPr algn="ctr"/>
            <a:r>
              <a:rPr lang="en-US" sz="1300">
                <a:latin typeface="Arial" charset="0"/>
              </a:rPr>
              <a:t>binding</a:t>
            </a:r>
          </a:p>
          <a:p>
            <a:pPr algn="ctr"/>
            <a:r>
              <a:rPr lang="en-US" sz="1300">
                <a:latin typeface="Arial" charset="0"/>
              </a:rPr>
              <a:t>protein</a:t>
            </a:r>
          </a:p>
        </p:txBody>
      </p:sp>
      <p:sp>
        <p:nvSpPr>
          <p:cNvPr id="38948" name="Rectangle 90"/>
          <p:cNvSpPr>
            <a:spLocks noChangeArrowheads="1"/>
          </p:cNvSpPr>
          <p:nvPr/>
        </p:nvSpPr>
        <p:spPr bwMode="auto">
          <a:xfrm>
            <a:off x="3462338" y="2305050"/>
            <a:ext cx="6826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US">
              <a:latin typeface="Symbol" pitchFamily="18" charset="2"/>
            </a:endParaRPr>
          </a:p>
        </p:txBody>
      </p:sp>
      <p:sp>
        <p:nvSpPr>
          <p:cNvPr id="38949" name="Rectangle 91"/>
          <p:cNvSpPr>
            <a:spLocks noChangeArrowheads="1"/>
          </p:cNvSpPr>
          <p:nvPr/>
        </p:nvSpPr>
        <p:spPr bwMode="auto">
          <a:xfrm>
            <a:off x="3276600" y="2338388"/>
            <a:ext cx="90488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Symbol" pitchFamily="18" charset="2"/>
              </a:rPr>
              <a:t>b</a:t>
            </a:r>
            <a:endParaRPr lang="en-US">
              <a:latin typeface="Symbol" pitchFamily="18" charset="2"/>
            </a:endParaRPr>
          </a:p>
        </p:txBody>
      </p:sp>
      <p:sp>
        <p:nvSpPr>
          <p:cNvPr id="38950" name="Rectangle 92"/>
          <p:cNvSpPr>
            <a:spLocks noChangeArrowheads="1"/>
          </p:cNvSpPr>
          <p:nvPr/>
        </p:nvSpPr>
        <p:spPr bwMode="auto">
          <a:xfrm>
            <a:off x="4152900" y="2333625"/>
            <a:ext cx="682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US">
              <a:latin typeface="Symbol" pitchFamily="18" charset="2"/>
            </a:endParaRPr>
          </a:p>
        </p:txBody>
      </p:sp>
      <p:sp>
        <p:nvSpPr>
          <p:cNvPr id="38951" name="Rectangle 93"/>
          <p:cNvSpPr>
            <a:spLocks noChangeArrowheads="1"/>
          </p:cNvSpPr>
          <p:nvPr/>
        </p:nvSpPr>
        <p:spPr bwMode="auto">
          <a:xfrm>
            <a:off x="3429000" y="2543175"/>
            <a:ext cx="1047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>
              <a:latin typeface="Symbol" pitchFamily="18" charset="2"/>
            </a:endParaRPr>
          </a:p>
        </p:txBody>
      </p:sp>
      <p:sp>
        <p:nvSpPr>
          <p:cNvPr id="38952" name="Rectangle 94"/>
          <p:cNvSpPr>
            <a:spLocks noChangeArrowheads="1"/>
          </p:cNvSpPr>
          <p:nvPr/>
        </p:nvSpPr>
        <p:spPr bwMode="auto">
          <a:xfrm>
            <a:off x="3924300" y="2362200"/>
            <a:ext cx="904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Symbol" pitchFamily="18" charset="2"/>
              </a:rPr>
              <a:t>b</a:t>
            </a:r>
            <a:endParaRPr lang="en-US">
              <a:latin typeface="Symbol" pitchFamily="18" charset="2"/>
            </a:endParaRPr>
          </a:p>
        </p:txBody>
      </p:sp>
      <p:sp>
        <p:nvSpPr>
          <p:cNvPr id="38953" name="Line 95"/>
          <p:cNvSpPr>
            <a:spLocks noChangeShapeType="1"/>
          </p:cNvSpPr>
          <p:nvPr/>
        </p:nvSpPr>
        <p:spPr bwMode="auto">
          <a:xfrm flipV="1">
            <a:off x="5010150" y="1495425"/>
            <a:ext cx="1588" cy="1873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4" name="Line 96"/>
          <p:cNvSpPr>
            <a:spLocks noChangeShapeType="1"/>
          </p:cNvSpPr>
          <p:nvPr/>
        </p:nvSpPr>
        <p:spPr bwMode="auto">
          <a:xfrm>
            <a:off x="2925763" y="1366838"/>
            <a:ext cx="307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5" name="Freeform 97"/>
          <p:cNvSpPr>
            <a:spLocks/>
          </p:cNvSpPr>
          <p:nvPr/>
        </p:nvSpPr>
        <p:spPr bwMode="auto">
          <a:xfrm>
            <a:off x="4394200" y="5451475"/>
            <a:ext cx="231775" cy="377825"/>
          </a:xfrm>
          <a:custGeom>
            <a:avLst/>
            <a:gdLst>
              <a:gd name="T0" fmla="*/ 2147483647 w 146"/>
              <a:gd name="T1" fmla="*/ 2147483647 h 238"/>
              <a:gd name="T2" fmla="*/ 2147483647 w 146"/>
              <a:gd name="T3" fmla="*/ 2147483647 h 238"/>
              <a:gd name="T4" fmla="*/ 0 w 146"/>
              <a:gd name="T5" fmla="*/ 0 h 238"/>
              <a:gd name="T6" fmla="*/ 0 60000 65536"/>
              <a:gd name="T7" fmla="*/ 0 60000 65536"/>
              <a:gd name="T8" fmla="*/ 0 60000 65536"/>
              <a:gd name="T9" fmla="*/ 0 w 146"/>
              <a:gd name="T10" fmla="*/ 0 h 238"/>
              <a:gd name="T11" fmla="*/ 146 w 146"/>
              <a:gd name="T12" fmla="*/ 238 h 2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" h="238">
                <a:moveTo>
                  <a:pt x="146" y="86"/>
                </a:moveTo>
                <a:lnTo>
                  <a:pt x="6" y="238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6" name="Rectangle 51"/>
          <p:cNvSpPr>
            <a:spLocks noChangeArrowheads="1"/>
          </p:cNvSpPr>
          <p:nvPr/>
        </p:nvSpPr>
        <p:spPr bwMode="auto">
          <a:xfrm>
            <a:off x="2952750" y="631825"/>
            <a:ext cx="5445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Ligand</a:t>
            </a:r>
            <a:endParaRPr lang="en-US">
              <a:latin typeface="Arial" charset="0"/>
            </a:endParaRPr>
          </a:p>
        </p:txBody>
      </p:sp>
      <p:sp>
        <p:nvSpPr>
          <p:cNvPr id="38957" name="Line 84"/>
          <p:cNvSpPr>
            <a:spLocks noChangeShapeType="1"/>
          </p:cNvSpPr>
          <p:nvPr/>
        </p:nvSpPr>
        <p:spPr bwMode="auto">
          <a:xfrm>
            <a:off x="2778125" y="723900"/>
            <a:ext cx="15240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8" name="Line 85"/>
          <p:cNvSpPr>
            <a:spLocks noChangeShapeType="1"/>
          </p:cNvSpPr>
          <p:nvPr/>
        </p:nvSpPr>
        <p:spPr bwMode="auto">
          <a:xfrm>
            <a:off x="2778125" y="723900"/>
            <a:ext cx="1524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8959" name="Picture 26" descr="rav32223_09_15m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13100" y="2765425"/>
            <a:ext cx="3143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60" name="Rectangle 58"/>
          <p:cNvSpPr>
            <a:spLocks noChangeArrowheads="1"/>
          </p:cNvSpPr>
          <p:nvPr/>
        </p:nvSpPr>
        <p:spPr bwMode="auto">
          <a:xfrm>
            <a:off x="2749550" y="2974975"/>
            <a:ext cx="3571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GDP</a:t>
            </a:r>
            <a:endParaRPr lang="en-US">
              <a:latin typeface="Arial" charset="0"/>
            </a:endParaRPr>
          </a:p>
        </p:txBody>
      </p:sp>
      <p:sp>
        <p:nvSpPr>
          <p:cNvPr id="38961" name="Freeform 72"/>
          <p:cNvSpPr>
            <a:spLocks/>
          </p:cNvSpPr>
          <p:nvPr/>
        </p:nvSpPr>
        <p:spPr bwMode="auto">
          <a:xfrm>
            <a:off x="3171825" y="2971800"/>
            <a:ext cx="127000" cy="85725"/>
          </a:xfrm>
          <a:custGeom>
            <a:avLst/>
            <a:gdLst>
              <a:gd name="T0" fmla="*/ 0 w 80"/>
              <a:gd name="T1" fmla="*/ 2147483647 h 54"/>
              <a:gd name="T2" fmla="*/ 2147483647 w 80"/>
              <a:gd name="T3" fmla="*/ 2147483647 h 54"/>
              <a:gd name="T4" fmla="*/ 2147483647 w 80"/>
              <a:gd name="T5" fmla="*/ 0 h 54"/>
              <a:gd name="T6" fmla="*/ 0 60000 65536"/>
              <a:gd name="T7" fmla="*/ 0 60000 65536"/>
              <a:gd name="T8" fmla="*/ 0 60000 65536"/>
              <a:gd name="T9" fmla="*/ 0 w 80"/>
              <a:gd name="T10" fmla="*/ 0 h 54"/>
              <a:gd name="T11" fmla="*/ 80 w 80"/>
              <a:gd name="T12" fmla="*/ 54 h 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" h="54">
                <a:moveTo>
                  <a:pt x="0" y="54"/>
                </a:moveTo>
                <a:lnTo>
                  <a:pt x="44" y="54"/>
                </a:lnTo>
                <a:lnTo>
                  <a:pt x="8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8962" name="Picture 30" descr="rav32223_09_15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08475" y="2673350"/>
            <a:ext cx="317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63" name="Rectangle 60"/>
          <p:cNvSpPr>
            <a:spLocks noChangeArrowheads="1"/>
          </p:cNvSpPr>
          <p:nvPr/>
        </p:nvSpPr>
        <p:spPr bwMode="auto">
          <a:xfrm>
            <a:off x="3854450" y="2962275"/>
            <a:ext cx="3397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</a:rPr>
              <a:t>GTP</a:t>
            </a:r>
            <a:endParaRPr lang="en-US">
              <a:latin typeface="Arial" charset="0"/>
            </a:endParaRPr>
          </a:p>
        </p:txBody>
      </p:sp>
      <p:sp>
        <p:nvSpPr>
          <p:cNvPr id="38964" name="Freeform 73"/>
          <p:cNvSpPr>
            <a:spLocks/>
          </p:cNvSpPr>
          <p:nvPr/>
        </p:nvSpPr>
        <p:spPr bwMode="auto">
          <a:xfrm>
            <a:off x="4267200" y="2873375"/>
            <a:ext cx="190500" cy="171450"/>
          </a:xfrm>
          <a:custGeom>
            <a:avLst/>
            <a:gdLst>
              <a:gd name="T0" fmla="*/ 0 w 120"/>
              <a:gd name="T1" fmla="*/ 2147483647 h 108"/>
              <a:gd name="T2" fmla="*/ 2147483647 w 120"/>
              <a:gd name="T3" fmla="*/ 2147483647 h 108"/>
              <a:gd name="T4" fmla="*/ 2147483647 w 120"/>
              <a:gd name="T5" fmla="*/ 0 h 108"/>
              <a:gd name="T6" fmla="*/ 0 60000 65536"/>
              <a:gd name="T7" fmla="*/ 0 60000 65536"/>
              <a:gd name="T8" fmla="*/ 0 60000 65536"/>
              <a:gd name="T9" fmla="*/ 0 w 120"/>
              <a:gd name="T10" fmla="*/ 0 h 108"/>
              <a:gd name="T11" fmla="*/ 120 w 120"/>
              <a:gd name="T12" fmla="*/ 108 h 1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" h="108">
                <a:moveTo>
                  <a:pt x="0" y="108"/>
                </a:moveTo>
                <a:lnTo>
                  <a:pt x="44" y="108"/>
                </a:lnTo>
                <a:lnTo>
                  <a:pt x="12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5" name="Line 59"/>
          <p:cNvSpPr>
            <a:spLocks noChangeShapeType="1"/>
          </p:cNvSpPr>
          <p:nvPr/>
        </p:nvSpPr>
        <p:spPr bwMode="auto">
          <a:xfrm>
            <a:off x="3735388" y="2868613"/>
            <a:ext cx="4445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6" name="Freeform 60"/>
          <p:cNvSpPr>
            <a:spLocks/>
          </p:cNvSpPr>
          <p:nvPr/>
        </p:nvSpPr>
        <p:spPr bwMode="auto">
          <a:xfrm>
            <a:off x="4148138" y="2830513"/>
            <a:ext cx="127000" cy="76200"/>
          </a:xfrm>
          <a:custGeom>
            <a:avLst/>
            <a:gdLst>
              <a:gd name="T0" fmla="*/ 2147483647 w 80"/>
              <a:gd name="T1" fmla="*/ 2147483647 h 48"/>
              <a:gd name="T2" fmla="*/ 0 w 80"/>
              <a:gd name="T3" fmla="*/ 0 h 48"/>
              <a:gd name="T4" fmla="*/ 0 w 80"/>
              <a:gd name="T5" fmla="*/ 0 h 48"/>
              <a:gd name="T6" fmla="*/ 2147483647 w 80"/>
              <a:gd name="T7" fmla="*/ 2147483647 h 48"/>
              <a:gd name="T8" fmla="*/ 2147483647 w 80"/>
              <a:gd name="T9" fmla="*/ 2147483647 h 48"/>
              <a:gd name="T10" fmla="*/ 2147483647 w 80"/>
              <a:gd name="T11" fmla="*/ 2147483647 h 48"/>
              <a:gd name="T12" fmla="*/ 2147483647 w 80"/>
              <a:gd name="T13" fmla="*/ 2147483647 h 48"/>
              <a:gd name="T14" fmla="*/ 2147483647 w 80"/>
              <a:gd name="T15" fmla="*/ 2147483647 h 48"/>
              <a:gd name="T16" fmla="*/ 0 w 80"/>
              <a:gd name="T17" fmla="*/ 2147483647 h 48"/>
              <a:gd name="T18" fmla="*/ 0 w 80"/>
              <a:gd name="T19" fmla="*/ 2147483647 h 48"/>
              <a:gd name="T20" fmla="*/ 2147483647 w 80"/>
              <a:gd name="T21" fmla="*/ 2147483647 h 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0"/>
              <a:gd name="T34" fmla="*/ 0 h 48"/>
              <a:gd name="T35" fmla="*/ 80 w 80"/>
              <a:gd name="T36" fmla="*/ 48 h 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0" h="48">
                <a:moveTo>
                  <a:pt x="14" y="24"/>
                </a:moveTo>
                <a:lnTo>
                  <a:pt x="0" y="0"/>
                </a:lnTo>
                <a:lnTo>
                  <a:pt x="40" y="14"/>
                </a:lnTo>
                <a:lnTo>
                  <a:pt x="80" y="24"/>
                </a:lnTo>
                <a:lnTo>
                  <a:pt x="40" y="32"/>
                </a:lnTo>
                <a:lnTo>
                  <a:pt x="0" y="48"/>
                </a:lnTo>
                <a:lnTo>
                  <a:pt x="14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7" name="Freeform 61"/>
          <p:cNvSpPr>
            <a:spLocks/>
          </p:cNvSpPr>
          <p:nvPr/>
        </p:nvSpPr>
        <p:spPr bwMode="auto">
          <a:xfrm>
            <a:off x="3783013" y="2713038"/>
            <a:ext cx="317500" cy="155575"/>
          </a:xfrm>
          <a:custGeom>
            <a:avLst/>
            <a:gdLst>
              <a:gd name="T0" fmla="*/ 0 w 200"/>
              <a:gd name="T1" fmla="*/ 2147483647 h 98"/>
              <a:gd name="T2" fmla="*/ 0 w 200"/>
              <a:gd name="T3" fmla="*/ 2147483647 h 98"/>
              <a:gd name="T4" fmla="*/ 2147483647 w 200"/>
              <a:gd name="T5" fmla="*/ 2147483647 h 98"/>
              <a:gd name="T6" fmla="*/ 2147483647 w 200"/>
              <a:gd name="T7" fmla="*/ 2147483647 h 98"/>
              <a:gd name="T8" fmla="*/ 2147483647 w 200"/>
              <a:gd name="T9" fmla="*/ 2147483647 h 98"/>
              <a:gd name="T10" fmla="*/ 2147483647 w 200"/>
              <a:gd name="T11" fmla="*/ 2147483647 h 98"/>
              <a:gd name="T12" fmla="*/ 2147483647 w 200"/>
              <a:gd name="T13" fmla="*/ 2147483647 h 98"/>
              <a:gd name="T14" fmla="*/ 2147483647 w 200"/>
              <a:gd name="T15" fmla="*/ 2147483647 h 98"/>
              <a:gd name="T16" fmla="*/ 2147483647 w 200"/>
              <a:gd name="T17" fmla="*/ 2147483647 h 98"/>
              <a:gd name="T18" fmla="*/ 2147483647 w 200"/>
              <a:gd name="T19" fmla="*/ 2147483647 h 98"/>
              <a:gd name="T20" fmla="*/ 2147483647 w 200"/>
              <a:gd name="T21" fmla="*/ 2147483647 h 98"/>
              <a:gd name="T22" fmla="*/ 2147483647 w 200"/>
              <a:gd name="T23" fmla="*/ 2147483647 h 98"/>
              <a:gd name="T24" fmla="*/ 2147483647 w 200"/>
              <a:gd name="T25" fmla="*/ 2147483647 h 98"/>
              <a:gd name="T26" fmla="*/ 2147483647 w 200"/>
              <a:gd name="T27" fmla="*/ 2147483647 h 98"/>
              <a:gd name="T28" fmla="*/ 2147483647 w 200"/>
              <a:gd name="T29" fmla="*/ 0 h 9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"/>
              <a:gd name="T46" fmla="*/ 0 h 98"/>
              <a:gd name="T47" fmla="*/ 200 w 200"/>
              <a:gd name="T48" fmla="*/ 98 h 9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" h="98">
                <a:moveTo>
                  <a:pt x="0" y="98"/>
                </a:moveTo>
                <a:lnTo>
                  <a:pt x="0" y="98"/>
                </a:lnTo>
                <a:lnTo>
                  <a:pt x="42" y="98"/>
                </a:lnTo>
                <a:lnTo>
                  <a:pt x="80" y="94"/>
                </a:lnTo>
                <a:lnTo>
                  <a:pt x="110" y="88"/>
                </a:lnTo>
                <a:lnTo>
                  <a:pt x="124" y="84"/>
                </a:lnTo>
                <a:lnTo>
                  <a:pt x="136" y="80"/>
                </a:lnTo>
                <a:lnTo>
                  <a:pt x="148" y="74"/>
                </a:lnTo>
                <a:lnTo>
                  <a:pt x="158" y="68"/>
                </a:lnTo>
                <a:lnTo>
                  <a:pt x="168" y="60"/>
                </a:lnTo>
                <a:lnTo>
                  <a:pt x="176" y="50"/>
                </a:lnTo>
                <a:lnTo>
                  <a:pt x="184" y="40"/>
                </a:lnTo>
                <a:lnTo>
                  <a:pt x="190" y="28"/>
                </a:lnTo>
                <a:lnTo>
                  <a:pt x="196" y="16"/>
                </a:lnTo>
                <a:lnTo>
                  <a:pt x="200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8" name="Freeform 62"/>
          <p:cNvSpPr>
            <a:spLocks/>
          </p:cNvSpPr>
          <p:nvPr/>
        </p:nvSpPr>
        <p:spPr bwMode="auto">
          <a:xfrm>
            <a:off x="4052888" y="2624138"/>
            <a:ext cx="76200" cy="133350"/>
          </a:xfrm>
          <a:custGeom>
            <a:avLst/>
            <a:gdLst>
              <a:gd name="T0" fmla="*/ 2147483647 w 48"/>
              <a:gd name="T1" fmla="*/ 2147483647 h 84"/>
              <a:gd name="T2" fmla="*/ 2147483647 w 48"/>
              <a:gd name="T3" fmla="*/ 2147483647 h 84"/>
              <a:gd name="T4" fmla="*/ 0 w 48"/>
              <a:gd name="T5" fmla="*/ 2147483647 h 84"/>
              <a:gd name="T6" fmla="*/ 2147483647 w 48"/>
              <a:gd name="T7" fmla="*/ 2147483647 h 84"/>
              <a:gd name="T8" fmla="*/ 2147483647 w 48"/>
              <a:gd name="T9" fmla="*/ 2147483647 h 84"/>
              <a:gd name="T10" fmla="*/ 2147483647 w 48"/>
              <a:gd name="T11" fmla="*/ 0 h 84"/>
              <a:gd name="T12" fmla="*/ 2147483647 w 48"/>
              <a:gd name="T13" fmla="*/ 0 h 84"/>
              <a:gd name="T14" fmla="*/ 2147483647 w 48"/>
              <a:gd name="T15" fmla="*/ 2147483647 h 84"/>
              <a:gd name="T16" fmla="*/ 2147483647 w 48"/>
              <a:gd name="T17" fmla="*/ 2147483647 h 84"/>
              <a:gd name="T18" fmla="*/ 2147483647 w 48"/>
              <a:gd name="T19" fmla="*/ 2147483647 h 84"/>
              <a:gd name="T20" fmla="*/ 2147483647 w 48"/>
              <a:gd name="T21" fmla="*/ 2147483647 h 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84"/>
              <a:gd name="T35" fmla="*/ 48 w 48"/>
              <a:gd name="T36" fmla="*/ 84 h 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84">
                <a:moveTo>
                  <a:pt x="28" y="64"/>
                </a:moveTo>
                <a:lnTo>
                  <a:pt x="2" y="70"/>
                </a:lnTo>
                <a:lnTo>
                  <a:pt x="0" y="70"/>
                </a:lnTo>
                <a:lnTo>
                  <a:pt x="26" y="36"/>
                </a:lnTo>
                <a:lnTo>
                  <a:pt x="46" y="0"/>
                </a:lnTo>
                <a:lnTo>
                  <a:pt x="44" y="42"/>
                </a:lnTo>
                <a:lnTo>
                  <a:pt x="48" y="84"/>
                </a:lnTo>
                <a:lnTo>
                  <a:pt x="46" y="84"/>
                </a:lnTo>
                <a:lnTo>
                  <a:pt x="28" y="6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9" name="Line 63"/>
          <p:cNvSpPr>
            <a:spLocks noChangeShapeType="1"/>
          </p:cNvSpPr>
          <p:nvPr/>
        </p:nvSpPr>
        <p:spPr bwMode="auto">
          <a:xfrm>
            <a:off x="5729288" y="2776538"/>
            <a:ext cx="425450" cy="1397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0" name="Freeform 64"/>
          <p:cNvSpPr>
            <a:spLocks/>
          </p:cNvSpPr>
          <p:nvPr/>
        </p:nvSpPr>
        <p:spPr bwMode="auto">
          <a:xfrm>
            <a:off x="6110288" y="2868613"/>
            <a:ext cx="133350" cy="76200"/>
          </a:xfrm>
          <a:custGeom>
            <a:avLst/>
            <a:gdLst>
              <a:gd name="T0" fmla="*/ 2147483647 w 84"/>
              <a:gd name="T1" fmla="*/ 2147483647 h 48"/>
              <a:gd name="T2" fmla="*/ 2147483647 w 84"/>
              <a:gd name="T3" fmla="*/ 0 h 48"/>
              <a:gd name="T4" fmla="*/ 2147483647 w 84"/>
              <a:gd name="T5" fmla="*/ 0 h 48"/>
              <a:gd name="T6" fmla="*/ 2147483647 w 84"/>
              <a:gd name="T7" fmla="*/ 2147483647 h 48"/>
              <a:gd name="T8" fmla="*/ 2147483647 w 84"/>
              <a:gd name="T9" fmla="*/ 2147483647 h 48"/>
              <a:gd name="T10" fmla="*/ 2147483647 w 84"/>
              <a:gd name="T11" fmla="*/ 2147483647 h 48"/>
              <a:gd name="T12" fmla="*/ 2147483647 w 84"/>
              <a:gd name="T13" fmla="*/ 2147483647 h 48"/>
              <a:gd name="T14" fmla="*/ 2147483647 w 84"/>
              <a:gd name="T15" fmla="*/ 2147483647 h 48"/>
              <a:gd name="T16" fmla="*/ 0 w 84"/>
              <a:gd name="T17" fmla="*/ 2147483647 h 48"/>
              <a:gd name="T18" fmla="*/ 0 w 84"/>
              <a:gd name="T19" fmla="*/ 2147483647 h 48"/>
              <a:gd name="T20" fmla="*/ 2147483647 w 84"/>
              <a:gd name="T21" fmla="*/ 2147483647 h 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"/>
              <a:gd name="T34" fmla="*/ 0 h 48"/>
              <a:gd name="T35" fmla="*/ 84 w 84"/>
              <a:gd name="T36" fmla="*/ 48 h 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" h="48">
                <a:moveTo>
                  <a:pt x="22" y="28"/>
                </a:moveTo>
                <a:lnTo>
                  <a:pt x="16" y="0"/>
                </a:lnTo>
                <a:lnTo>
                  <a:pt x="48" y="26"/>
                </a:lnTo>
                <a:lnTo>
                  <a:pt x="84" y="48"/>
                </a:lnTo>
                <a:lnTo>
                  <a:pt x="42" y="44"/>
                </a:lnTo>
                <a:lnTo>
                  <a:pt x="0" y="46"/>
                </a:lnTo>
                <a:lnTo>
                  <a:pt x="22" y="2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1" name="Freeform 65"/>
          <p:cNvSpPr>
            <a:spLocks/>
          </p:cNvSpPr>
          <p:nvPr/>
        </p:nvSpPr>
        <p:spPr bwMode="auto">
          <a:xfrm>
            <a:off x="5764213" y="2789238"/>
            <a:ext cx="250825" cy="488950"/>
          </a:xfrm>
          <a:custGeom>
            <a:avLst/>
            <a:gdLst>
              <a:gd name="T0" fmla="*/ 0 w 158"/>
              <a:gd name="T1" fmla="*/ 0 h 308"/>
              <a:gd name="T2" fmla="*/ 0 w 158"/>
              <a:gd name="T3" fmla="*/ 0 h 308"/>
              <a:gd name="T4" fmla="*/ 2147483647 w 158"/>
              <a:gd name="T5" fmla="*/ 2147483647 h 308"/>
              <a:gd name="T6" fmla="*/ 2147483647 w 158"/>
              <a:gd name="T7" fmla="*/ 2147483647 h 308"/>
              <a:gd name="T8" fmla="*/ 2147483647 w 158"/>
              <a:gd name="T9" fmla="*/ 2147483647 h 308"/>
              <a:gd name="T10" fmla="*/ 2147483647 w 158"/>
              <a:gd name="T11" fmla="*/ 2147483647 h 308"/>
              <a:gd name="T12" fmla="*/ 2147483647 w 158"/>
              <a:gd name="T13" fmla="*/ 2147483647 h 308"/>
              <a:gd name="T14" fmla="*/ 2147483647 w 158"/>
              <a:gd name="T15" fmla="*/ 2147483647 h 308"/>
              <a:gd name="T16" fmla="*/ 2147483647 w 158"/>
              <a:gd name="T17" fmla="*/ 2147483647 h 308"/>
              <a:gd name="T18" fmla="*/ 2147483647 w 158"/>
              <a:gd name="T19" fmla="*/ 2147483647 h 308"/>
              <a:gd name="T20" fmla="*/ 2147483647 w 158"/>
              <a:gd name="T21" fmla="*/ 2147483647 h 308"/>
              <a:gd name="T22" fmla="*/ 2147483647 w 158"/>
              <a:gd name="T23" fmla="*/ 2147483647 h 308"/>
              <a:gd name="T24" fmla="*/ 2147483647 w 158"/>
              <a:gd name="T25" fmla="*/ 2147483647 h 308"/>
              <a:gd name="T26" fmla="*/ 2147483647 w 158"/>
              <a:gd name="T27" fmla="*/ 2147483647 h 308"/>
              <a:gd name="T28" fmla="*/ 2147483647 w 158"/>
              <a:gd name="T29" fmla="*/ 2147483647 h 308"/>
              <a:gd name="T30" fmla="*/ 2147483647 w 158"/>
              <a:gd name="T31" fmla="*/ 2147483647 h 30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58"/>
              <a:gd name="T49" fmla="*/ 0 h 308"/>
              <a:gd name="T50" fmla="*/ 158 w 158"/>
              <a:gd name="T51" fmla="*/ 308 h 30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58" h="308">
                <a:moveTo>
                  <a:pt x="0" y="0"/>
                </a:moveTo>
                <a:lnTo>
                  <a:pt x="0" y="0"/>
                </a:lnTo>
                <a:lnTo>
                  <a:pt x="32" y="12"/>
                </a:lnTo>
                <a:lnTo>
                  <a:pt x="60" y="26"/>
                </a:lnTo>
                <a:lnTo>
                  <a:pt x="82" y="42"/>
                </a:lnTo>
                <a:lnTo>
                  <a:pt x="102" y="60"/>
                </a:lnTo>
                <a:lnTo>
                  <a:pt x="118" y="80"/>
                </a:lnTo>
                <a:lnTo>
                  <a:pt x="130" y="100"/>
                </a:lnTo>
                <a:lnTo>
                  <a:pt x="140" y="122"/>
                </a:lnTo>
                <a:lnTo>
                  <a:pt x="148" y="144"/>
                </a:lnTo>
                <a:lnTo>
                  <a:pt x="152" y="166"/>
                </a:lnTo>
                <a:lnTo>
                  <a:pt x="156" y="190"/>
                </a:lnTo>
                <a:lnTo>
                  <a:pt x="158" y="212"/>
                </a:lnTo>
                <a:lnTo>
                  <a:pt x="158" y="234"/>
                </a:lnTo>
                <a:lnTo>
                  <a:pt x="158" y="274"/>
                </a:lnTo>
                <a:lnTo>
                  <a:pt x="156" y="308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2" name="Freeform 66"/>
          <p:cNvSpPr>
            <a:spLocks/>
          </p:cNvSpPr>
          <p:nvPr/>
        </p:nvSpPr>
        <p:spPr bwMode="auto">
          <a:xfrm>
            <a:off x="5973763" y="3246438"/>
            <a:ext cx="76200" cy="127000"/>
          </a:xfrm>
          <a:custGeom>
            <a:avLst/>
            <a:gdLst>
              <a:gd name="T0" fmla="*/ 2147483647 w 48"/>
              <a:gd name="T1" fmla="*/ 2147483647 h 80"/>
              <a:gd name="T2" fmla="*/ 2147483647 w 48"/>
              <a:gd name="T3" fmla="*/ 0 h 80"/>
              <a:gd name="T4" fmla="*/ 2147483647 w 48"/>
              <a:gd name="T5" fmla="*/ 2147483647 h 80"/>
              <a:gd name="T6" fmla="*/ 2147483647 w 48"/>
              <a:gd name="T7" fmla="*/ 2147483647 h 80"/>
              <a:gd name="T8" fmla="*/ 2147483647 w 48"/>
              <a:gd name="T9" fmla="*/ 2147483647 h 80"/>
              <a:gd name="T10" fmla="*/ 2147483647 w 48"/>
              <a:gd name="T11" fmla="*/ 2147483647 h 80"/>
              <a:gd name="T12" fmla="*/ 2147483647 w 48"/>
              <a:gd name="T13" fmla="*/ 2147483647 h 80"/>
              <a:gd name="T14" fmla="*/ 2147483647 w 48"/>
              <a:gd name="T15" fmla="*/ 2147483647 h 80"/>
              <a:gd name="T16" fmla="*/ 0 w 48"/>
              <a:gd name="T17" fmla="*/ 0 h 80"/>
              <a:gd name="T18" fmla="*/ 0 w 48"/>
              <a:gd name="T19" fmla="*/ 0 h 80"/>
              <a:gd name="T20" fmla="*/ 2147483647 w 48"/>
              <a:gd name="T21" fmla="*/ 2147483647 h 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80"/>
              <a:gd name="T35" fmla="*/ 48 w 48"/>
              <a:gd name="T36" fmla="*/ 80 h 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80">
                <a:moveTo>
                  <a:pt x="24" y="14"/>
                </a:moveTo>
                <a:lnTo>
                  <a:pt x="48" y="0"/>
                </a:lnTo>
                <a:lnTo>
                  <a:pt x="48" y="2"/>
                </a:lnTo>
                <a:lnTo>
                  <a:pt x="32" y="40"/>
                </a:lnTo>
                <a:lnTo>
                  <a:pt x="22" y="80"/>
                </a:lnTo>
                <a:lnTo>
                  <a:pt x="14" y="40"/>
                </a:lnTo>
                <a:lnTo>
                  <a:pt x="0" y="0"/>
                </a:lnTo>
                <a:lnTo>
                  <a:pt x="24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3" name="Freeform 67"/>
          <p:cNvSpPr>
            <a:spLocks/>
          </p:cNvSpPr>
          <p:nvPr/>
        </p:nvSpPr>
        <p:spPr bwMode="auto">
          <a:xfrm>
            <a:off x="3703638" y="3792538"/>
            <a:ext cx="2222500" cy="1508125"/>
          </a:xfrm>
          <a:custGeom>
            <a:avLst/>
            <a:gdLst>
              <a:gd name="T0" fmla="*/ 2147483647 w 1400"/>
              <a:gd name="T1" fmla="*/ 0 h 950"/>
              <a:gd name="T2" fmla="*/ 2147483647 w 1400"/>
              <a:gd name="T3" fmla="*/ 0 h 950"/>
              <a:gd name="T4" fmla="*/ 2147483647 w 1400"/>
              <a:gd name="T5" fmla="*/ 2147483647 h 950"/>
              <a:gd name="T6" fmla="*/ 2147483647 w 1400"/>
              <a:gd name="T7" fmla="*/ 2147483647 h 950"/>
              <a:gd name="T8" fmla="*/ 2147483647 w 1400"/>
              <a:gd name="T9" fmla="*/ 2147483647 h 950"/>
              <a:gd name="T10" fmla="*/ 2147483647 w 1400"/>
              <a:gd name="T11" fmla="*/ 2147483647 h 950"/>
              <a:gd name="T12" fmla="*/ 2147483647 w 1400"/>
              <a:gd name="T13" fmla="*/ 2147483647 h 950"/>
              <a:gd name="T14" fmla="*/ 2147483647 w 1400"/>
              <a:gd name="T15" fmla="*/ 2147483647 h 950"/>
              <a:gd name="T16" fmla="*/ 2147483647 w 1400"/>
              <a:gd name="T17" fmla="*/ 2147483647 h 950"/>
              <a:gd name="T18" fmla="*/ 2147483647 w 1400"/>
              <a:gd name="T19" fmla="*/ 2147483647 h 950"/>
              <a:gd name="T20" fmla="*/ 2147483647 w 1400"/>
              <a:gd name="T21" fmla="*/ 2147483647 h 950"/>
              <a:gd name="T22" fmla="*/ 2147483647 w 1400"/>
              <a:gd name="T23" fmla="*/ 2147483647 h 950"/>
              <a:gd name="T24" fmla="*/ 2147483647 w 1400"/>
              <a:gd name="T25" fmla="*/ 2147483647 h 950"/>
              <a:gd name="T26" fmla="*/ 2147483647 w 1400"/>
              <a:gd name="T27" fmla="*/ 2147483647 h 950"/>
              <a:gd name="T28" fmla="*/ 2147483647 w 1400"/>
              <a:gd name="T29" fmla="*/ 2147483647 h 950"/>
              <a:gd name="T30" fmla="*/ 2147483647 w 1400"/>
              <a:gd name="T31" fmla="*/ 2147483647 h 950"/>
              <a:gd name="T32" fmla="*/ 2147483647 w 1400"/>
              <a:gd name="T33" fmla="*/ 2147483647 h 950"/>
              <a:gd name="T34" fmla="*/ 2147483647 w 1400"/>
              <a:gd name="T35" fmla="*/ 2147483647 h 950"/>
              <a:gd name="T36" fmla="*/ 2147483647 w 1400"/>
              <a:gd name="T37" fmla="*/ 2147483647 h 950"/>
              <a:gd name="T38" fmla="*/ 2147483647 w 1400"/>
              <a:gd name="T39" fmla="*/ 2147483647 h 950"/>
              <a:gd name="T40" fmla="*/ 2147483647 w 1400"/>
              <a:gd name="T41" fmla="*/ 2147483647 h 950"/>
              <a:gd name="T42" fmla="*/ 2147483647 w 1400"/>
              <a:gd name="T43" fmla="*/ 2147483647 h 950"/>
              <a:gd name="T44" fmla="*/ 2147483647 w 1400"/>
              <a:gd name="T45" fmla="*/ 2147483647 h 950"/>
              <a:gd name="T46" fmla="*/ 2147483647 w 1400"/>
              <a:gd name="T47" fmla="*/ 2147483647 h 950"/>
              <a:gd name="T48" fmla="*/ 2147483647 w 1400"/>
              <a:gd name="T49" fmla="*/ 2147483647 h 950"/>
              <a:gd name="T50" fmla="*/ 2147483647 w 1400"/>
              <a:gd name="T51" fmla="*/ 2147483647 h 950"/>
              <a:gd name="T52" fmla="*/ 2147483647 w 1400"/>
              <a:gd name="T53" fmla="*/ 2147483647 h 950"/>
              <a:gd name="T54" fmla="*/ 2147483647 w 1400"/>
              <a:gd name="T55" fmla="*/ 2147483647 h 950"/>
              <a:gd name="T56" fmla="*/ 2147483647 w 1400"/>
              <a:gd name="T57" fmla="*/ 2147483647 h 950"/>
              <a:gd name="T58" fmla="*/ 2147483647 w 1400"/>
              <a:gd name="T59" fmla="*/ 2147483647 h 950"/>
              <a:gd name="T60" fmla="*/ 2147483647 w 1400"/>
              <a:gd name="T61" fmla="*/ 2147483647 h 950"/>
              <a:gd name="T62" fmla="*/ 2147483647 w 1400"/>
              <a:gd name="T63" fmla="*/ 2147483647 h 950"/>
              <a:gd name="T64" fmla="*/ 2147483647 w 1400"/>
              <a:gd name="T65" fmla="*/ 2147483647 h 950"/>
              <a:gd name="T66" fmla="*/ 2147483647 w 1400"/>
              <a:gd name="T67" fmla="*/ 2147483647 h 950"/>
              <a:gd name="T68" fmla="*/ 2147483647 w 1400"/>
              <a:gd name="T69" fmla="*/ 2147483647 h 950"/>
              <a:gd name="T70" fmla="*/ 2147483647 w 1400"/>
              <a:gd name="T71" fmla="*/ 2147483647 h 950"/>
              <a:gd name="T72" fmla="*/ 2147483647 w 1400"/>
              <a:gd name="T73" fmla="*/ 2147483647 h 950"/>
              <a:gd name="T74" fmla="*/ 2147483647 w 1400"/>
              <a:gd name="T75" fmla="*/ 2147483647 h 950"/>
              <a:gd name="T76" fmla="*/ 2147483647 w 1400"/>
              <a:gd name="T77" fmla="*/ 2147483647 h 950"/>
              <a:gd name="T78" fmla="*/ 0 w 1400"/>
              <a:gd name="T79" fmla="*/ 2147483647 h 95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00"/>
              <a:gd name="T121" fmla="*/ 0 h 950"/>
              <a:gd name="T122" fmla="*/ 1400 w 1400"/>
              <a:gd name="T123" fmla="*/ 950 h 95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00" h="950">
                <a:moveTo>
                  <a:pt x="1400" y="0"/>
                </a:moveTo>
                <a:lnTo>
                  <a:pt x="1400" y="0"/>
                </a:lnTo>
                <a:lnTo>
                  <a:pt x="1392" y="16"/>
                </a:lnTo>
                <a:lnTo>
                  <a:pt x="1380" y="34"/>
                </a:lnTo>
                <a:lnTo>
                  <a:pt x="1364" y="58"/>
                </a:lnTo>
                <a:lnTo>
                  <a:pt x="1344" y="88"/>
                </a:lnTo>
                <a:lnTo>
                  <a:pt x="1318" y="120"/>
                </a:lnTo>
                <a:lnTo>
                  <a:pt x="1284" y="156"/>
                </a:lnTo>
                <a:lnTo>
                  <a:pt x="1246" y="194"/>
                </a:lnTo>
                <a:lnTo>
                  <a:pt x="1202" y="232"/>
                </a:lnTo>
                <a:lnTo>
                  <a:pt x="1150" y="272"/>
                </a:lnTo>
                <a:lnTo>
                  <a:pt x="1120" y="290"/>
                </a:lnTo>
                <a:lnTo>
                  <a:pt x="1090" y="310"/>
                </a:lnTo>
                <a:lnTo>
                  <a:pt x="1058" y="328"/>
                </a:lnTo>
                <a:lnTo>
                  <a:pt x="1022" y="346"/>
                </a:lnTo>
                <a:lnTo>
                  <a:pt x="986" y="362"/>
                </a:lnTo>
                <a:lnTo>
                  <a:pt x="948" y="378"/>
                </a:lnTo>
                <a:lnTo>
                  <a:pt x="908" y="394"/>
                </a:lnTo>
                <a:lnTo>
                  <a:pt x="866" y="408"/>
                </a:lnTo>
                <a:lnTo>
                  <a:pt x="820" y="422"/>
                </a:lnTo>
                <a:lnTo>
                  <a:pt x="774" y="432"/>
                </a:lnTo>
                <a:lnTo>
                  <a:pt x="726" y="442"/>
                </a:lnTo>
                <a:lnTo>
                  <a:pt x="674" y="452"/>
                </a:lnTo>
                <a:lnTo>
                  <a:pt x="614" y="462"/>
                </a:lnTo>
                <a:lnTo>
                  <a:pt x="556" y="476"/>
                </a:lnTo>
                <a:lnTo>
                  <a:pt x="502" y="494"/>
                </a:lnTo>
                <a:lnTo>
                  <a:pt x="452" y="514"/>
                </a:lnTo>
                <a:lnTo>
                  <a:pt x="404" y="538"/>
                </a:lnTo>
                <a:lnTo>
                  <a:pt x="358" y="564"/>
                </a:lnTo>
                <a:lnTo>
                  <a:pt x="316" y="592"/>
                </a:lnTo>
                <a:lnTo>
                  <a:pt x="274" y="622"/>
                </a:lnTo>
                <a:lnTo>
                  <a:pt x="234" y="656"/>
                </a:lnTo>
                <a:lnTo>
                  <a:pt x="198" y="692"/>
                </a:lnTo>
                <a:lnTo>
                  <a:pt x="162" y="730"/>
                </a:lnTo>
                <a:lnTo>
                  <a:pt x="128" y="770"/>
                </a:lnTo>
                <a:lnTo>
                  <a:pt x="94" y="812"/>
                </a:lnTo>
                <a:lnTo>
                  <a:pt x="62" y="856"/>
                </a:lnTo>
                <a:lnTo>
                  <a:pt x="32" y="902"/>
                </a:lnTo>
                <a:lnTo>
                  <a:pt x="0" y="95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4" name="Freeform 68"/>
          <p:cNvSpPr>
            <a:spLocks/>
          </p:cNvSpPr>
          <p:nvPr/>
        </p:nvSpPr>
        <p:spPr bwMode="auto">
          <a:xfrm>
            <a:off x="3656013" y="5253038"/>
            <a:ext cx="98425" cy="127000"/>
          </a:xfrm>
          <a:custGeom>
            <a:avLst/>
            <a:gdLst>
              <a:gd name="T0" fmla="*/ 2147483647 w 62"/>
              <a:gd name="T1" fmla="*/ 2147483647 h 80"/>
              <a:gd name="T2" fmla="*/ 2147483647 w 62"/>
              <a:gd name="T3" fmla="*/ 2147483647 h 80"/>
              <a:gd name="T4" fmla="*/ 2147483647 w 62"/>
              <a:gd name="T5" fmla="*/ 2147483647 h 80"/>
              <a:gd name="T6" fmla="*/ 2147483647 w 62"/>
              <a:gd name="T7" fmla="*/ 2147483647 h 80"/>
              <a:gd name="T8" fmla="*/ 2147483647 w 62"/>
              <a:gd name="T9" fmla="*/ 2147483647 h 80"/>
              <a:gd name="T10" fmla="*/ 0 w 62"/>
              <a:gd name="T11" fmla="*/ 2147483647 h 80"/>
              <a:gd name="T12" fmla="*/ 0 w 62"/>
              <a:gd name="T13" fmla="*/ 2147483647 h 80"/>
              <a:gd name="T14" fmla="*/ 2147483647 w 62"/>
              <a:gd name="T15" fmla="*/ 2147483647 h 80"/>
              <a:gd name="T16" fmla="*/ 2147483647 w 62"/>
              <a:gd name="T17" fmla="*/ 0 h 80"/>
              <a:gd name="T18" fmla="*/ 2147483647 w 62"/>
              <a:gd name="T19" fmla="*/ 0 h 80"/>
              <a:gd name="T20" fmla="*/ 2147483647 w 62"/>
              <a:gd name="T21" fmla="*/ 2147483647 h 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80"/>
              <a:gd name="T35" fmla="*/ 62 w 62"/>
              <a:gd name="T36" fmla="*/ 80 h 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80">
                <a:moveTo>
                  <a:pt x="34" y="24"/>
                </a:moveTo>
                <a:lnTo>
                  <a:pt x="62" y="24"/>
                </a:lnTo>
                <a:lnTo>
                  <a:pt x="62" y="26"/>
                </a:lnTo>
                <a:lnTo>
                  <a:pt x="28" y="50"/>
                </a:lnTo>
                <a:lnTo>
                  <a:pt x="0" y="80"/>
                </a:lnTo>
                <a:lnTo>
                  <a:pt x="14" y="40"/>
                </a:lnTo>
                <a:lnTo>
                  <a:pt x="20" y="0"/>
                </a:lnTo>
                <a:lnTo>
                  <a:pt x="22" y="0"/>
                </a:lnTo>
                <a:lnTo>
                  <a:pt x="34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5" name="Freeform 69"/>
          <p:cNvSpPr>
            <a:spLocks/>
          </p:cNvSpPr>
          <p:nvPr/>
        </p:nvSpPr>
        <p:spPr bwMode="auto">
          <a:xfrm>
            <a:off x="3519488" y="5205413"/>
            <a:ext cx="942975" cy="892175"/>
          </a:xfrm>
          <a:custGeom>
            <a:avLst/>
            <a:gdLst>
              <a:gd name="T0" fmla="*/ 0 w 594"/>
              <a:gd name="T1" fmla="*/ 2147483647 h 562"/>
              <a:gd name="T2" fmla="*/ 0 w 594"/>
              <a:gd name="T3" fmla="*/ 2147483647 h 562"/>
              <a:gd name="T4" fmla="*/ 2147483647 w 594"/>
              <a:gd name="T5" fmla="*/ 2147483647 h 562"/>
              <a:gd name="T6" fmla="*/ 2147483647 w 594"/>
              <a:gd name="T7" fmla="*/ 2147483647 h 562"/>
              <a:gd name="T8" fmla="*/ 2147483647 w 594"/>
              <a:gd name="T9" fmla="*/ 2147483647 h 562"/>
              <a:gd name="T10" fmla="*/ 2147483647 w 594"/>
              <a:gd name="T11" fmla="*/ 2147483647 h 562"/>
              <a:gd name="T12" fmla="*/ 2147483647 w 594"/>
              <a:gd name="T13" fmla="*/ 2147483647 h 562"/>
              <a:gd name="T14" fmla="*/ 2147483647 w 594"/>
              <a:gd name="T15" fmla="*/ 2147483647 h 562"/>
              <a:gd name="T16" fmla="*/ 2147483647 w 594"/>
              <a:gd name="T17" fmla="*/ 2147483647 h 562"/>
              <a:gd name="T18" fmla="*/ 2147483647 w 594"/>
              <a:gd name="T19" fmla="*/ 2147483647 h 562"/>
              <a:gd name="T20" fmla="*/ 2147483647 w 594"/>
              <a:gd name="T21" fmla="*/ 2147483647 h 562"/>
              <a:gd name="T22" fmla="*/ 2147483647 w 594"/>
              <a:gd name="T23" fmla="*/ 2147483647 h 562"/>
              <a:gd name="T24" fmla="*/ 2147483647 w 594"/>
              <a:gd name="T25" fmla="*/ 2147483647 h 562"/>
              <a:gd name="T26" fmla="*/ 2147483647 w 594"/>
              <a:gd name="T27" fmla="*/ 2147483647 h 562"/>
              <a:gd name="T28" fmla="*/ 2147483647 w 594"/>
              <a:gd name="T29" fmla="*/ 2147483647 h 562"/>
              <a:gd name="T30" fmla="*/ 2147483647 w 594"/>
              <a:gd name="T31" fmla="*/ 2147483647 h 562"/>
              <a:gd name="T32" fmla="*/ 2147483647 w 594"/>
              <a:gd name="T33" fmla="*/ 2147483647 h 562"/>
              <a:gd name="T34" fmla="*/ 2147483647 w 594"/>
              <a:gd name="T35" fmla="*/ 2147483647 h 562"/>
              <a:gd name="T36" fmla="*/ 2147483647 w 594"/>
              <a:gd name="T37" fmla="*/ 2147483647 h 562"/>
              <a:gd name="T38" fmla="*/ 2147483647 w 594"/>
              <a:gd name="T39" fmla="*/ 2147483647 h 562"/>
              <a:gd name="T40" fmla="*/ 2147483647 w 594"/>
              <a:gd name="T41" fmla="*/ 0 h 562"/>
              <a:gd name="T42" fmla="*/ 2147483647 w 594"/>
              <a:gd name="T43" fmla="*/ 0 h 56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94"/>
              <a:gd name="T67" fmla="*/ 0 h 562"/>
              <a:gd name="T68" fmla="*/ 594 w 594"/>
              <a:gd name="T69" fmla="*/ 562 h 56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94" h="562">
                <a:moveTo>
                  <a:pt x="0" y="562"/>
                </a:moveTo>
                <a:lnTo>
                  <a:pt x="0" y="562"/>
                </a:lnTo>
                <a:lnTo>
                  <a:pt x="14" y="536"/>
                </a:lnTo>
                <a:lnTo>
                  <a:pt x="50" y="470"/>
                </a:lnTo>
                <a:lnTo>
                  <a:pt x="76" y="426"/>
                </a:lnTo>
                <a:lnTo>
                  <a:pt x="108" y="376"/>
                </a:lnTo>
                <a:lnTo>
                  <a:pt x="144" y="324"/>
                </a:lnTo>
                <a:lnTo>
                  <a:pt x="182" y="270"/>
                </a:lnTo>
                <a:lnTo>
                  <a:pt x="226" y="216"/>
                </a:lnTo>
                <a:lnTo>
                  <a:pt x="272" y="166"/>
                </a:lnTo>
                <a:lnTo>
                  <a:pt x="296" y="142"/>
                </a:lnTo>
                <a:lnTo>
                  <a:pt x="322" y="118"/>
                </a:lnTo>
                <a:lnTo>
                  <a:pt x="346" y="96"/>
                </a:lnTo>
                <a:lnTo>
                  <a:pt x="372" y="76"/>
                </a:lnTo>
                <a:lnTo>
                  <a:pt x="400" y="58"/>
                </a:lnTo>
                <a:lnTo>
                  <a:pt x="426" y="42"/>
                </a:lnTo>
                <a:lnTo>
                  <a:pt x="454" y="28"/>
                </a:lnTo>
                <a:lnTo>
                  <a:pt x="482" y="16"/>
                </a:lnTo>
                <a:lnTo>
                  <a:pt x="510" y="8"/>
                </a:lnTo>
                <a:lnTo>
                  <a:pt x="538" y="2"/>
                </a:lnTo>
                <a:lnTo>
                  <a:pt x="566" y="0"/>
                </a:lnTo>
                <a:lnTo>
                  <a:pt x="594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6" name="Freeform 70"/>
          <p:cNvSpPr>
            <a:spLocks/>
          </p:cNvSpPr>
          <p:nvPr/>
        </p:nvSpPr>
        <p:spPr bwMode="auto">
          <a:xfrm>
            <a:off x="4427538" y="5164138"/>
            <a:ext cx="130175" cy="79375"/>
          </a:xfrm>
          <a:custGeom>
            <a:avLst/>
            <a:gdLst>
              <a:gd name="T0" fmla="*/ 2147483647 w 82"/>
              <a:gd name="T1" fmla="*/ 2147483647 h 50"/>
              <a:gd name="T2" fmla="*/ 2147483647 w 82"/>
              <a:gd name="T3" fmla="*/ 2147483647 h 50"/>
              <a:gd name="T4" fmla="*/ 2147483647 w 82"/>
              <a:gd name="T5" fmla="*/ 0 h 50"/>
              <a:gd name="T6" fmla="*/ 2147483647 w 82"/>
              <a:gd name="T7" fmla="*/ 2147483647 h 50"/>
              <a:gd name="T8" fmla="*/ 2147483647 w 82"/>
              <a:gd name="T9" fmla="*/ 2147483647 h 50"/>
              <a:gd name="T10" fmla="*/ 2147483647 w 82"/>
              <a:gd name="T11" fmla="*/ 2147483647 h 50"/>
              <a:gd name="T12" fmla="*/ 2147483647 w 82"/>
              <a:gd name="T13" fmla="*/ 2147483647 h 50"/>
              <a:gd name="T14" fmla="*/ 2147483647 w 82"/>
              <a:gd name="T15" fmla="*/ 2147483647 h 50"/>
              <a:gd name="T16" fmla="*/ 0 w 82"/>
              <a:gd name="T17" fmla="*/ 2147483647 h 50"/>
              <a:gd name="T18" fmla="*/ 0 w 82"/>
              <a:gd name="T19" fmla="*/ 2147483647 h 50"/>
              <a:gd name="T20" fmla="*/ 2147483647 w 82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50"/>
              <a:gd name="T35" fmla="*/ 82 w 82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50">
                <a:moveTo>
                  <a:pt x="16" y="26"/>
                </a:moveTo>
                <a:lnTo>
                  <a:pt x="4" y="2"/>
                </a:lnTo>
                <a:lnTo>
                  <a:pt x="4" y="0"/>
                </a:lnTo>
                <a:lnTo>
                  <a:pt x="42" y="20"/>
                </a:lnTo>
                <a:lnTo>
                  <a:pt x="82" y="32"/>
                </a:lnTo>
                <a:lnTo>
                  <a:pt x="40" y="38"/>
                </a:lnTo>
                <a:lnTo>
                  <a:pt x="0" y="50"/>
                </a:lnTo>
                <a:lnTo>
                  <a:pt x="0" y="48"/>
                </a:lnTo>
                <a:lnTo>
                  <a:pt x="16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7" name="Freeform 71"/>
          <p:cNvSpPr>
            <a:spLocks/>
          </p:cNvSpPr>
          <p:nvPr/>
        </p:nvSpPr>
        <p:spPr bwMode="auto">
          <a:xfrm>
            <a:off x="5589588" y="5599113"/>
            <a:ext cx="314325" cy="295275"/>
          </a:xfrm>
          <a:custGeom>
            <a:avLst/>
            <a:gdLst>
              <a:gd name="T0" fmla="*/ 0 w 198"/>
              <a:gd name="T1" fmla="*/ 0 h 186"/>
              <a:gd name="T2" fmla="*/ 0 w 198"/>
              <a:gd name="T3" fmla="*/ 0 h 186"/>
              <a:gd name="T4" fmla="*/ 2147483647 w 198"/>
              <a:gd name="T5" fmla="*/ 2147483647 h 186"/>
              <a:gd name="T6" fmla="*/ 2147483647 w 198"/>
              <a:gd name="T7" fmla="*/ 2147483647 h 186"/>
              <a:gd name="T8" fmla="*/ 2147483647 w 198"/>
              <a:gd name="T9" fmla="*/ 2147483647 h 186"/>
              <a:gd name="T10" fmla="*/ 2147483647 w 198"/>
              <a:gd name="T11" fmla="*/ 2147483647 h 186"/>
              <a:gd name="T12" fmla="*/ 2147483647 w 198"/>
              <a:gd name="T13" fmla="*/ 2147483647 h 186"/>
              <a:gd name="T14" fmla="*/ 2147483647 w 198"/>
              <a:gd name="T15" fmla="*/ 2147483647 h 186"/>
              <a:gd name="T16" fmla="*/ 2147483647 w 198"/>
              <a:gd name="T17" fmla="*/ 2147483647 h 186"/>
              <a:gd name="T18" fmla="*/ 2147483647 w 198"/>
              <a:gd name="T19" fmla="*/ 2147483647 h 186"/>
              <a:gd name="T20" fmla="*/ 2147483647 w 198"/>
              <a:gd name="T21" fmla="*/ 2147483647 h 186"/>
              <a:gd name="T22" fmla="*/ 2147483647 w 198"/>
              <a:gd name="T23" fmla="*/ 2147483647 h 1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8"/>
              <a:gd name="T37" fmla="*/ 0 h 186"/>
              <a:gd name="T38" fmla="*/ 198 w 198"/>
              <a:gd name="T39" fmla="*/ 186 h 18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8" h="186">
                <a:moveTo>
                  <a:pt x="0" y="0"/>
                </a:moveTo>
                <a:lnTo>
                  <a:pt x="0" y="0"/>
                </a:lnTo>
                <a:lnTo>
                  <a:pt x="12" y="20"/>
                </a:lnTo>
                <a:lnTo>
                  <a:pt x="28" y="44"/>
                </a:lnTo>
                <a:lnTo>
                  <a:pt x="48" y="70"/>
                </a:lnTo>
                <a:lnTo>
                  <a:pt x="76" y="100"/>
                </a:lnTo>
                <a:lnTo>
                  <a:pt x="92" y="116"/>
                </a:lnTo>
                <a:lnTo>
                  <a:pt x="110" y="132"/>
                </a:lnTo>
                <a:lnTo>
                  <a:pt x="130" y="146"/>
                </a:lnTo>
                <a:lnTo>
                  <a:pt x="152" y="160"/>
                </a:lnTo>
                <a:lnTo>
                  <a:pt x="174" y="174"/>
                </a:lnTo>
                <a:lnTo>
                  <a:pt x="198" y="186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8" name="Freeform 72"/>
          <p:cNvSpPr>
            <a:spLocks/>
          </p:cNvSpPr>
          <p:nvPr/>
        </p:nvSpPr>
        <p:spPr bwMode="auto">
          <a:xfrm>
            <a:off x="5859463" y="5843588"/>
            <a:ext cx="130175" cy="85725"/>
          </a:xfrm>
          <a:custGeom>
            <a:avLst/>
            <a:gdLst>
              <a:gd name="T0" fmla="*/ 2147483647 w 82"/>
              <a:gd name="T1" fmla="*/ 2147483647 h 54"/>
              <a:gd name="T2" fmla="*/ 2147483647 w 82"/>
              <a:gd name="T3" fmla="*/ 0 h 54"/>
              <a:gd name="T4" fmla="*/ 2147483647 w 82"/>
              <a:gd name="T5" fmla="*/ 0 h 54"/>
              <a:gd name="T6" fmla="*/ 2147483647 w 82"/>
              <a:gd name="T7" fmla="*/ 2147483647 h 54"/>
              <a:gd name="T8" fmla="*/ 2147483647 w 82"/>
              <a:gd name="T9" fmla="*/ 2147483647 h 54"/>
              <a:gd name="T10" fmla="*/ 2147483647 w 82"/>
              <a:gd name="T11" fmla="*/ 2147483647 h 54"/>
              <a:gd name="T12" fmla="*/ 2147483647 w 82"/>
              <a:gd name="T13" fmla="*/ 2147483647 h 54"/>
              <a:gd name="T14" fmla="*/ 2147483647 w 82"/>
              <a:gd name="T15" fmla="*/ 2147483647 h 54"/>
              <a:gd name="T16" fmla="*/ 0 w 82"/>
              <a:gd name="T17" fmla="*/ 2147483647 h 54"/>
              <a:gd name="T18" fmla="*/ 0 w 82"/>
              <a:gd name="T19" fmla="*/ 2147483647 h 54"/>
              <a:gd name="T20" fmla="*/ 2147483647 w 82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54"/>
              <a:gd name="T35" fmla="*/ 82 w 82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54">
                <a:moveTo>
                  <a:pt x="22" y="28"/>
                </a:moveTo>
                <a:lnTo>
                  <a:pt x="18" y="0"/>
                </a:lnTo>
                <a:lnTo>
                  <a:pt x="20" y="0"/>
                </a:lnTo>
                <a:lnTo>
                  <a:pt x="48" y="30"/>
                </a:lnTo>
                <a:lnTo>
                  <a:pt x="82" y="54"/>
                </a:lnTo>
                <a:lnTo>
                  <a:pt x="42" y="46"/>
                </a:lnTo>
                <a:lnTo>
                  <a:pt x="0" y="46"/>
                </a:lnTo>
                <a:lnTo>
                  <a:pt x="0" y="44"/>
                </a:lnTo>
                <a:lnTo>
                  <a:pt x="22" y="2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9" name="Freeform 73"/>
          <p:cNvSpPr>
            <a:spLocks/>
          </p:cNvSpPr>
          <p:nvPr/>
        </p:nvSpPr>
        <p:spPr bwMode="auto">
          <a:xfrm>
            <a:off x="5643563" y="6161088"/>
            <a:ext cx="250825" cy="31750"/>
          </a:xfrm>
          <a:custGeom>
            <a:avLst/>
            <a:gdLst>
              <a:gd name="T0" fmla="*/ 0 w 158"/>
              <a:gd name="T1" fmla="*/ 2147483647 h 20"/>
              <a:gd name="T2" fmla="*/ 0 w 158"/>
              <a:gd name="T3" fmla="*/ 2147483647 h 20"/>
              <a:gd name="T4" fmla="*/ 2147483647 w 158"/>
              <a:gd name="T5" fmla="*/ 2147483647 h 20"/>
              <a:gd name="T6" fmla="*/ 2147483647 w 158"/>
              <a:gd name="T7" fmla="*/ 2147483647 h 20"/>
              <a:gd name="T8" fmla="*/ 2147483647 w 158"/>
              <a:gd name="T9" fmla="*/ 2147483647 h 20"/>
              <a:gd name="T10" fmla="*/ 2147483647 w 158"/>
              <a:gd name="T11" fmla="*/ 2147483647 h 20"/>
              <a:gd name="T12" fmla="*/ 2147483647 w 158"/>
              <a:gd name="T13" fmla="*/ 2147483647 h 20"/>
              <a:gd name="T14" fmla="*/ 2147483647 w 158"/>
              <a:gd name="T15" fmla="*/ 0 h 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8"/>
              <a:gd name="T25" fmla="*/ 0 h 20"/>
              <a:gd name="T26" fmla="*/ 158 w 158"/>
              <a:gd name="T27" fmla="*/ 20 h 2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8" h="20">
                <a:moveTo>
                  <a:pt x="0" y="20"/>
                </a:moveTo>
                <a:lnTo>
                  <a:pt x="0" y="20"/>
                </a:lnTo>
                <a:lnTo>
                  <a:pt x="14" y="20"/>
                </a:lnTo>
                <a:lnTo>
                  <a:pt x="48" y="20"/>
                </a:lnTo>
                <a:lnTo>
                  <a:pt x="72" y="18"/>
                </a:lnTo>
                <a:lnTo>
                  <a:pt x="100" y="16"/>
                </a:lnTo>
                <a:lnTo>
                  <a:pt x="128" y="8"/>
                </a:lnTo>
                <a:lnTo>
                  <a:pt x="158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80" name="Freeform 74"/>
          <p:cNvSpPr>
            <a:spLocks/>
          </p:cNvSpPr>
          <p:nvPr/>
        </p:nvSpPr>
        <p:spPr bwMode="auto">
          <a:xfrm>
            <a:off x="5849938" y="6126163"/>
            <a:ext cx="133350" cy="82550"/>
          </a:xfrm>
          <a:custGeom>
            <a:avLst/>
            <a:gdLst>
              <a:gd name="T0" fmla="*/ 2147483647 w 84"/>
              <a:gd name="T1" fmla="*/ 2147483647 h 52"/>
              <a:gd name="T2" fmla="*/ 0 w 84"/>
              <a:gd name="T3" fmla="*/ 2147483647 h 52"/>
              <a:gd name="T4" fmla="*/ 0 w 84"/>
              <a:gd name="T5" fmla="*/ 2147483647 h 52"/>
              <a:gd name="T6" fmla="*/ 2147483647 w 84"/>
              <a:gd name="T7" fmla="*/ 2147483647 h 52"/>
              <a:gd name="T8" fmla="*/ 2147483647 w 84"/>
              <a:gd name="T9" fmla="*/ 2147483647 h 52"/>
              <a:gd name="T10" fmla="*/ 2147483647 w 84"/>
              <a:gd name="T11" fmla="*/ 0 h 52"/>
              <a:gd name="T12" fmla="*/ 2147483647 w 84"/>
              <a:gd name="T13" fmla="*/ 0 h 52"/>
              <a:gd name="T14" fmla="*/ 2147483647 w 84"/>
              <a:gd name="T15" fmla="*/ 2147483647 h 52"/>
              <a:gd name="T16" fmla="*/ 2147483647 w 84"/>
              <a:gd name="T17" fmla="*/ 2147483647 h 52"/>
              <a:gd name="T18" fmla="*/ 2147483647 w 84"/>
              <a:gd name="T19" fmla="*/ 2147483647 h 52"/>
              <a:gd name="T20" fmla="*/ 2147483647 w 84"/>
              <a:gd name="T21" fmla="*/ 2147483647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"/>
              <a:gd name="T34" fmla="*/ 0 h 52"/>
              <a:gd name="T35" fmla="*/ 84 w 84"/>
              <a:gd name="T36" fmla="*/ 52 h 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" h="52">
                <a:moveTo>
                  <a:pt x="22" y="24"/>
                </a:moveTo>
                <a:lnTo>
                  <a:pt x="0" y="6"/>
                </a:lnTo>
                <a:lnTo>
                  <a:pt x="42" y="6"/>
                </a:lnTo>
                <a:lnTo>
                  <a:pt x="84" y="0"/>
                </a:lnTo>
                <a:lnTo>
                  <a:pt x="48" y="24"/>
                </a:lnTo>
                <a:lnTo>
                  <a:pt x="18" y="52"/>
                </a:lnTo>
                <a:lnTo>
                  <a:pt x="16" y="52"/>
                </a:lnTo>
                <a:lnTo>
                  <a:pt x="22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8981" name="Picture 75" descr="W:\Graphics\Powerpoint\MH_DCM-TEXTEDIT PROJECTS\RAVEN-9E\Processed files\Ch09\ch09_textedit\png\png new\rav32223_09_17a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806575" y="431800"/>
            <a:ext cx="5619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82" name="Group 74"/>
          <p:cNvGrpSpPr>
            <a:grpSpLocks/>
          </p:cNvGrpSpPr>
          <p:nvPr/>
        </p:nvGrpSpPr>
        <p:grpSpPr bwMode="auto">
          <a:xfrm>
            <a:off x="2185988" y="455613"/>
            <a:ext cx="381000" cy="111125"/>
            <a:chOff x="2185987" y="455613"/>
            <a:chExt cx="381000" cy="111125"/>
          </a:xfrm>
        </p:grpSpPr>
        <p:sp>
          <p:nvSpPr>
            <p:cNvPr id="38983" name="Freeform 57"/>
            <p:cNvSpPr>
              <a:spLocks/>
            </p:cNvSpPr>
            <p:nvPr/>
          </p:nvSpPr>
          <p:spPr bwMode="auto">
            <a:xfrm>
              <a:off x="2185987" y="458788"/>
              <a:ext cx="307975" cy="63500"/>
            </a:xfrm>
            <a:custGeom>
              <a:avLst/>
              <a:gdLst>
                <a:gd name="T0" fmla="*/ 0 w 194"/>
                <a:gd name="T1" fmla="*/ 2147483647 h 40"/>
                <a:gd name="T2" fmla="*/ 0 w 194"/>
                <a:gd name="T3" fmla="*/ 2147483647 h 40"/>
                <a:gd name="T4" fmla="*/ 2147483647 w 194"/>
                <a:gd name="T5" fmla="*/ 2147483647 h 40"/>
                <a:gd name="T6" fmla="*/ 2147483647 w 194"/>
                <a:gd name="T7" fmla="*/ 2147483647 h 40"/>
                <a:gd name="T8" fmla="*/ 2147483647 w 194"/>
                <a:gd name="T9" fmla="*/ 2147483647 h 40"/>
                <a:gd name="T10" fmla="*/ 2147483647 w 194"/>
                <a:gd name="T11" fmla="*/ 2147483647 h 40"/>
                <a:gd name="T12" fmla="*/ 2147483647 w 194"/>
                <a:gd name="T13" fmla="*/ 2147483647 h 40"/>
                <a:gd name="T14" fmla="*/ 2147483647 w 194"/>
                <a:gd name="T15" fmla="*/ 2147483647 h 40"/>
                <a:gd name="T16" fmla="*/ 2147483647 w 194"/>
                <a:gd name="T17" fmla="*/ 0 h 40"/>
                <a:gd name="T18" fmla="*/ 2147483647 w 194"/>
                <a:gd name="T19" fmla="*/ 2147483647 h 40"/>
                <a:gd name="T20" fmla="*/ 2147483647 w 194"/>
                <a:gd name="T21" fmla="*/ 2147483647 h 40"/>
                <a:gd name="T22" fmla="*/ 2147483647 w 194"/>
                <a:gd name="T23" fmla="*/ 2147483647 h 40"/>
                <a:gd name="T24" fmla="*/ 2147483647 w 194"/>
                <a:gd name="T25" fmla="*/ 2147483647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4"/>
                <a:gd name="T40" fmla="*/ 0 h 40"/>
                <a:gd name="T41" fmla="*/ 194 w 194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4" h="40">
                  <a:moveTo>
                    <a:pt x="0" y="40"/>
                  </a:moveTo>
                  <a:lnTo>
                    <a:pt x="0" y="40"/>
                  </a:lnTo>
                  <a:lnTo>
                    <a:pt x="10" y="32"/>
                  </a:lnTo>
                  <a:lnTo>
                    <a:pt x="24" y="22"/>
                  </a:lnTo>
                  <a:lnTo>
                    <a:pt x="36" y="16"/>
                  </a:lnTo>
                  <a:lnTo>
                    <a:pt x="50" y="10"/>
                  </a:lnTo>
                  <a:lnTo>
                    <a:pt x="62" y="6"/>
                  </a:lnTo>
                  <a:lnTo>
                    <a:pt x="76" y="4"/>
                  </a:lnTo>
                  <a:lnTo>
                    <a:pt x="104" y="0"/>
                  </a:lnTo>
                  <a:lnTo>
                    <a:pt x="130" y="2"/>
                  </a:lnTo>
                  <a:lnTo>
                    <a:pt x="154" y="8"/>
                  </a:lnTo>
                  <a:lnTo>
                    <a:pt x="176" y="18"/>
                  </a:lnTo>
                  <a:lnTo>
                    <a:pt x="194" y="3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4" name="Freeform 58"/>
            <p:cNvSpPr>
              <a:spLocks/>
            </p:cNvSpPr>
            <p:nvPr/>
          </p:nvSpPr>
          <p:spPr bwMode="auto">
            <a:xfrm>
              <a:off x="2443162" y="455613"/>
              <a:ext cx="123825" cy="111125"/>
            </a:xfrm>
            <a:custGeom>
              <a:avLst/>
              <a:gdLst>
                <a:gd name="T0" fmla="*/ 2147483647 w 78"/>
                <a:gd name="T1" fmla="*/ 2147483647 h 70"/>
                <a:gd name="T2" fmla="*/ 2147483647 w 78"/>
                <a:gd name="T3" fmla="*/ 0 h 70"/>
                <a:gd name="T4" fmla="*/ 2147483647 w 78"/>
                <a:gd name="T5" fmla="*/ 0 h 70"/>
                <a:gd name="T6" fmla="*/ 2147483647 w 78"/>
                <a:gd name="T7" fmla="*/ 2147483647 h 70"/>
                <a:gd name="T8" fmla="*/ 2147483647 w 78"/>
                <a:gd name="T9" fmla="*/ 2147483647 h 70"/>
                <a:gd name="T10" fmla="*/ 2147483647 w 78"/>
                <a:gd name="T11" fmla="*/ 2147483647 h 70"/>
                <a:gd name="T12" fmla="*/ 2147483647 w 78"/>
                <a:gd name="T13" fmla="*/ 2147483647 h 70"/>
                <a:gd name="T14" fmla="*/ 2147483647 w 78"/>
                <a:gd name="T15" fmla="*/ 2147483647 h 70"/>
                <a:gd name="T16" fmla="*/ 0 w 78"/>
                <a:gd name="T17" fmla="*/ 2147483647 h 70"/>
                <a:gd name="T18" fmla="*/ 0 w 78"/>
                <a:gd name="T19" fmla="*/ 2147483647 h 70"/>
                <a:gd name="T20" fmla="*/ 2147483647 w 78"/>
                <a:gd name="T21" fmla="*/ 2147483647 h 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8"/>
                <a:gd name="T34" fmla="*/ 0 h 70"/>
                <a:gd name="T35" fmla="*/ 78 w 78"/>
                <a:gd name="T36" fmla="*/ 70 h 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8" h="70">
                  <a:moveTo>
                    <a:pt x="26" y="28"/>
                  </a:moveTo>
                  <a:lnTo>
                    <a:pt x="32" y="0"/>
                  </a:lnTo>
                  <a:lnTo>
                    <a:pt x="52" y="38"/>
                  </a:lnTo>
                  <a:lnTo>
                    <a:pt x="78" y="70"/>
                  </a:lnTo>
                  <a:lnTo>
                    <a:pt x="40" y="5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6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av32223_09_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530225"/>
            <a:ext cx="8713788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rav32223_09_1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1100" y="5092700"/>
            <a:ext cx="64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rav32223_09_1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0" y="4064000"/>
            <a:ext cx="64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9.16</a:t>
            </a:r>
          </a:p>
        </p:txBody>
      </p:sp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1511300" y="377825"/>
            <a:ext cx="6096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     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41991" name="Picture 7" descr="rav32223_09_16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01700"/>
            <a:ext cx="6477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8" descr="rav32223_09_1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739775"/>
            <a:ext cx="64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rav32223_09_16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5875" y="1168400"/>
            <a:ext cx="41433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 descr="rav32223_09_16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8913" y="1947863"/>
            <a:ext cx="960437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1" descr="rav32223_09_16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1275" y="4365625"/>
            <a:ext cx="935038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2" descr="rav32223_09_16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7163" y="2514600"/>
            <a:ext cx="12700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13" descr="rav32223_09_16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7050" y="4908550"/>
            <a:ext cx="120967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8" name="Freeform 14"/>
          <p:cNvSpPr>
            <a:spLocks/>
          </p:cNvSpPr>
          <p:nvPr/>
        </p:nvSpPr>
        <p:spPr bwMode="auto">
          <a:xfrm>
            <a:off x="7308850" y="2828925"/>
            <a:ext cx="688975" cy="1400175"/>
          </a:xfrm>
          <a:custGeom>
            <a:avLst/>
            <a:gdLst>
              <a:gd name="T0" fmla="*/ 0 w 434"/>
              <a:gd name="T1" fmla="*/ 0 h 882"/>
              <a:gd name="T2" fmla="*/ 0 w 434"/>
              <a:gd name="T3" fmla="*/ 0 h 882"/>
              <a:gd name="T4" fmla="*/ 2147483647 w 434"/>
              <a:gd name="T5" fmla="*/ 2147483647 h 882"/>
              <a:gd name="T6" fmla="*/ 2147483647 w 434"/>
              <a:gd name="T7" fmla="*/ 2147483647 h 882"/>
              <a:gd name="T8" fmla="*/ 2147483647 w 434"/>
              <a:gd name="T9" fmla="*/ 2147483647 h 882"/>
              <a:gd name="T10" fmla="*/ 2147483647 w 434"/>
              <a:gd name="T11" fmla="*/ 2147483647 h 882"/>
              <a:gd name="T12" fmla="*/ 2147483647 w 434"/>
              <a:gd name="T13" fmla="*/ 2147483647 h 882"/>
              <a:gd name="T14" fmla="*/ 2147483647 w 434"/>
              <a:gd name="T15" fmla="*/ 2147483647 h 882"/>
              <a:gd name="T16" fmla="*/ 2147483647 w 434"/>
              <a:gd name="T17" fmla="*/ 2147483647 h 882"/>
              <a:gd name="T18" fmla="*/ 2147483647 w 434"/>
              <a:gd name="T19" fmla="*/ 2147483647 h 882"/>
              <a:gd name="T20" fmla="*/ 2147483647 w 434"/>
              <a:gd name="T21" fmla="*/ 2147483647 h 882"/>
              <a:gd name="T22" fmla="*/ 2147483647 w 434"/>
              <a:gd name="T23" fmla="*/ 2147483647 h 882"/>
              <a:gd name="T24" fmla="*/ 2147483647 w 434"/>
              <a:gd name="T25" fmla="*/ 2147483647 h 882"/>
              <a:gd name="T26" fmla="*/ 2147483647 w 434"/>
              <a:gd name="T27" fmla="*/ 2147483647 h 882"/>
              <a:gd name="T28" fmla="*/ 2147483647 w 434"/>
              <a:gd name="T29" fmla="*/ 2147483647 h 882"/>
              <a:gd name="T30" fmla="*/ 2147483647 w 434"/>
              <a:gd name="T31" fmla="*/ 2147483647 h 882"/>
              <a:gd name="T32" fmla="*/ 2147483647 w 434"/>
              <a:gd name="T33" fmla="*/ 2147483647 h 882"/>
              <a:gd name="T34" fmla="*/ 2147483647 w 434"/>
              <a:gd name="T35" fmla="*/ 2147483647 h 88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34"/>
              <a:gd name="T55" fmla="*/ 0 h 882"/>
              <a:gd name="T56" fmla="*/ 434 w 434"/>
              <a:gd name="T57" fmla="*/ 882 h 88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34" h="882">
                <a:moveTo>
                  <a:pt x="0" y="0"/>
                </a:moveTo>
                <a:lnTo>
                  <a:pt x="0" y="0"/>
                </a:lnTo>
                <a:lnTo>
                  <a:pt x="40" y="46"/>
                </a:lnTo>
                <a:lnTo>
                  <a:pt x="78" y="96"/>
                </a:lnTo>
                <a:lnTo>
                  <a:pt x="116" y="150"/>
                </a:lnTo>
                <a:lnTo>
                  <a:pt x="152" y="206"/>
                </a:lnTo>
                <a:lnTo>
                  <a:pt x="188" y="266"/>
                </a:lnTo>
                <a:lnTo>
                  <a:pt x="222" y="326"/>
                </a:lnTo>
                <a:lnTo>
                  <a:pt x="254" y="388"/>
                </a:lnTo>
                <a:lnTo>
                  <a:pt x="284" y="450"/>
                </a:lnTo>
                <a:lnTo>
                  <a:pt x="312" y="512"/>
                </a:lnTo>
                <a:lnTo>
                  <a:pt x="340" y="572"/>
                </a:lnTo>
                <a:lnTo>
                  <a:pt x="362" y="632"/>
                </a:lnTo>
                <a:lnTo>
                  <a:pt x="384" y="690"/>
                </a:lnTo>
                <a:lnTo>
                  <a:pt x="402" y="744"/>
                </a:lnTo>
                <a:lnTo>
                  <a:pt x="416" y="794"/>
                </a:lnTo>
                <a:lnTo>
                  <a:pt x="426" y="842"/>
                </a:lnTo>
                <a:lnTo>
                  <a:pt x="434" y="882"/>
                </a:lnTo>
              </a:path>
            </a:pathLst>
          </a:custGeom>
          <a:noFill/>
          <a:ln w="317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9" name="Freeform 15"/>
          <p:cNvSpPr>
            <a:spLocks/>
          </p:cNvSpPr>
          <p:nvPr/>
        </p:nvSpPr>
        <p:spPr bwMode="auto">
          <a:xfrm>
            <a:off x="7934325" y="4171950"/>
            <a:ext cx="114300" cy="200025"/>
          </a:xfrm>
          <a:custGeom>
            <a:avLst/>
            <a:gdLst>
              <a:gd name="T0" fmla="*/ 2147483647 w 72"/>
              <a:gd name="T1" fmla="*/ 2147483647 h 126"/>
              <a:gd name="T2" fmla="*/ 2147483647 w 72"/>
              <a:gd name="T3" fmla="*/ 0 h 126"/>
              <a:gd name="T4" fmla="*/ 2147483647 w 72"/>
              <a:gd name="T5" fmla="*/ 2147483647 h 126"/>
              <a:gd name="T6" fmla="*/ 2147483647 w 72"/>
              <a:gd name="T7" fmla="*/ 2147483647 h 126"/>
              <a:gd name="T8" fmla="*/ 2147483647 w 72"/>
              <a:gd name="T9" fmla="*/ 2147483647 h 126"/>
              <a:gd name="T10" fmla="*/ 2147483647 w 72"/>
              <a:gd name="T11" fmla="*/ 2147483647 h 126"/>
              <a:gd name="T12" fmla="*/ 2147483647 w 72"/>
              <a:gd name="T13" fmla="*/ 2147483647 h 126"/>
              <a:gd name="T14" fmla="*/ 2147483647 w 72"/>
              <a:gd name="T15" fmla="*/ 2147483647 h 126"/>
              <a:gd name="T16" fmla="*/ 0 w 72"/>
              <a:gd name="T17" fmla="*/ 2147483647 h 126"/>
              <a:gd name="T18" fmla="*/ 0 w 72"/>
              <a:gd name="T19" fmla="*/ 2147483647 h 126"/>
              <a:gd name="T20" fmla="*/ 2147483647 w 72"/>
              <a:gd name="T21" fmla="*/ 2147483647 h 12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2"/>
              <a:gd name="T34" fmla="*/ 0 h 126"/>
              <a:gd name="T35" fmla="*/ 72 w 72"/>
              <a:gd name="T36" fmla="*/ 126 h 12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2" h="126">
                <a:moveTo>
                  <a:pt x="38" y="26"/>
                </a:moveTo>
                <a:lnTo>
                  <a:pt x="72" y="0"/>
                </a:lnTo>
                <a:lnTo>
                  <a:pt x="72" y="2"/>
                </a:lnTo>
                <a:lnTo>
                  <a:pt x="58" y="62"/>
                </a:lnTo>
                <a:lnTo>
                  <a:pt x="52" y="126"/>
                </a:lnTo>
                <a:lnTo>
                  <a:pt x="30" y="66"/>
                </a:lnTo>
                <a:lnTo>
                  <a:pt x="0" y="12"/>
                </a:lnTo>
                <a:lnTo>
                  <a:pt x="0" y="10"/>
                </a:lnTo>
                <a:lnTo>
                  <a:pt x="38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0" name="Freeform 16"/>
          <p:cNvSpPr>
            <a:spLocks/>
          </p:cNvSpPr>
          <p:nvPr/>
        </p:nvSpPr>
        <p:spPr bwMode="auto">
          <a:xfrm>
            <a:off x="7962900" y="3175000"/>
            <a:ext cx="155575" cy="1054100"/>
          </a:xfrm>
          <a:custGeom>
            <a:avLst/>
            <a:gdLst>
              <a:gd name="T0" fmla="*/ 2147483647 w 98"/>
              <a:gd name="T1" fmla="*/ 0 h 664"/>
              <a:gd name="T2" fmla="*/ 2147483647 w 98"/>
              <a:gd name="T3" fmla="*/ 0 h 664"/>
              <a:gd name="T4" fmla="*/ 2147483647 w 98"/>
              <a:gd name="T5" fmla="*/ 2147483647 h 664"/>
              <a:gd name="T6" fmla="*/ 2147483647 w 98"/>
              <a:gd name="T7" fmla="*/ 2147483647 h 664"/>
              <a:gd name="T8" fmla="*/ 2147483647 w 98"/>
              <a:gd name="T9" fmla="*/ 2147483647 h 664"/>
              <a:gd name="T10" fmla="*/ 2147483647 w 98"/>
              <a:gd name="T11" fmla="*/ 2147483647 h 664"/>
              <a:gd name="T12" fmla="*/ 2147483647 w 98"/>
              <a:gd name="T13" fmla="*/ 2147483647 h 664"/>
              <a:gd name="T14" fmla="*/ 2147483647 w 98"/>
              <a:gd name="T15" fmla="*/ 2147483647 h 664"/>
              <a:gd name="T16" fmla="*/ 2147483647 w 98"/>
              <a:gd name="T17" fmla="*/ 2147483647 h 664"/>
              <a:gd name="T18" fmla="*/ 2147483647 w 98"/>
              <a:gd name="T19" fmla="*/ 2147483647 h 664"/>
              <a:gd name="T20" fmla="*/ 0 w 98"/>
              <a:gd name="T21" fmla="*/ 2147483647 h 664"/>
              <a:gd name="T22" fmla="*/ 0 w 98"/>
              <a:gd name="T23" fmla="*/ 2147483647 h 664"/>
              <a:gd name="T24" fmla="*/ 2147483647 w 98"/>
              <a:gd name="T25" fmla="*/ 2147483647 h 664"/>
              <a:gd name="T26" fmla="*/ 2147483647 w 98"/>
              <a:gd name="T27" fmla="*/ 2147483647 h 664"/>
              <a:gd name="T28" fmla="*/ 2147483647 w 98"/>
              <a:gd name="T29" fmla="*/ 2147483647 h 664"/>
              <a:gd name="T30" fmla="*/ 2147483647 w 98"/>
              <a:gd name="T31" fmla="*/ 2147483647 h 66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8"/>
              <a:gd name="T49" fmla="*/ 0 h 664"/>
              <a:gd name="T50" fmla="*/ 98 w 98"/>
              <a:gd name="T51" fmla="*/ 664 h 66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8" h="664">
                <a:moveTo>
                  <a:pt x="98" y="0"/>
                </a:moveTo>
                <a:lnTo>
                  <a:pt x="98" y="0"/>
                </a:lnTo>
                <a:lnTo>
                  <a:pt x="76" y="38"/>
                </a:lnTo>
                <a:lnTo>
                  <a:pt x="56" y="78"/>
                </a:lnTo>
                <a:lnTo>
                  <a:pt x="42" y="118"/>
                </a:lnTo>
                <a:lnTo>
                  <a:pt x="28" y="158"/>
                </a:lnTo>
                <a:lnTo>
                  <a:pt x="18" y="202"/>
                </a:lnTo>
                <a:lnTo>
                  <a:pt x="10" y="244"/>
                </a:lnTo>
                <a:lnTo>
                  <a:pt x="6" y="288"/>
                </a:lnTo>
                <a:lnTo>
                  <a:pt x="2" y="330"/>
                </a:lnTo>
                <a:lnTo>
                  <a:pt x="0" y="374"/>
                </a:lnTo>
                <a:lnTo>
                  <a:pt x="0" y="418"/>
                </a:lnTo>
                <a:lnTo>
                  <a:pt x="2" y="460"/>
                </a:lnTo>
                <a:lnTo>
                  <a:pt x="4" y="502"/>
                </a:lnTo>
                <a:lnTo>
                  <a:pt x="12" y="586"/>
                </a:lnTo>
                <a:lnTo>
                  <a:pt x="22" y="664"/>
                </a:lnTo>
              </a:path>
            </a:pathLst>
          </a:custGeom>
          <a:noFill/>
          <a:ln w="317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1" name="Freeform 17"/>
          <p:cNvSpPr>
            <a:spLocks/>
          </p:cNvSpPr>
          <p:nvPr/>
        </p:nvSpPr>
        <p:spPr bwMode="auto">
          <a:xfrm>
            <a:off x="5768975" y="1450975"/>
            <a:ext cx="806450" cy="558800"/>
          </a:xfrm>
          <a:custGeom>
            <a:avLst/>
            <a:gdLst>
              <a:gd name="T0" fmla="*/ 0 w 508"/>
              <a:gd name="T1" fmla="*/ 0 h 352"/>
              <a:gd name="T2" fmla="*/ 0 w 508"/>
              <a:gd name="T3" fmla="*/ 0 h 352"/>
              <a:gd name="T4" fmla="*/ 2147483647 w 508"/>
              <a:gd name="T5" fmla="*/ 2147483647 h 352"/>
              <a:gd name="T6" fmla="*/ 2147483647 w 508"/>
              <a:gd name="T7" fmla="*/ 2147483647 h 352"/>
              <a:gd name="T8" fmla="*/ 2147483647 w 508"/>
              <a:gd name="T9" fmla="*/ 2147483647 h 352"/>
              <a:gd name="T10" fmla="*/ 2147483647 w 508"/>
              <a:gd name="T11" fmla="*/ 2147483647 h 352"/>
              <a:gd name="T12" fmla="*/ 2147483647 w 508"/>
              <a:gd name="T13" fmla="*/ 2147483647 h 352"/>
              <a:gd name="T14" fmla="*/ 2147483647 w 508"/>
              <a:gd name="T15" fmla="*/ 2147483647 h 352"/>
              <a:gd name="T16" fmla="*/ 2147483647 w 508"/>
              <a:gd name="T17" fmla="*/ 2147483647 h 352"/>
              <a:gd name="T18" fmla="*/ 2147483647 w 508"/>
              <a:gd name="T19" fmla="*/ 2147483647 h 352"/>
              <a:gd name="T20" fmla="*/ 2147483647 w 508"/>
              <a:gd name="T21" fmla="*/ 2147483647 h 352"/>
              <a:gd name="T22" fmla="*/ 2147483647 w 508"/>
              <a:gd name="T23" fmla="*/ 2147483647 h 352"/>
              <a:gd name="T24" fmla="*/ 2147483647 w 508"/>
              <a:gd name="T25" fmla="*/ 2147483647 h 352"/>
              <a:gd name="T26" fmla="*/ 2147483647 w 508"/>
              <a:gd name="T27" fmla="*/ 2147483647 h 352"/>
              <a:gd name="T28" fmla="*/ 2147483647 w 508"/>
              <a:gd name="T29" fmla="*/ 2147483647 h 352"/>
              <a:gd name="T30" fmla="*/ 2147483647 w 508"/>
              <a:gd name="T31" fmla="*/ 2147483647 h 352"/>
              <a:gd name="T32" fmla="*/ 2147483647 w 508"/>
              <a:gd name="T33" fmla="*/ 2147483647 h 352"/>
              <a:gd name="T34" fmla="*/ 2147483647 w 508"/>
              <a:gd name="T35" fmla="*/ 2147483647 h 35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08"/>
              <a:gd name="T55" fmla="*/ 0 h 352"/>
              <a:gd name="T56" fmla="*/ 508 w 508"/>
              <a:gd name="T57" fmla="*/ 352 h 35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08" h="352">
                <a:moveTo>
                  <a:pt x="0" y="0"/>
                </a:moveTo>
                <a:lnTo>
                  <a:pt x="0" y="0"/>
                </a:lnTo>
                <a:lnTo>
                  <a:pt x="46" y="14"/>
                </a:lnTo>
                <a:lnTo>
                  <a:pt x="88" y="30"/>
                </a:lnTo>
                <a:lnTo>
                  <a:pt x="128" y="46"/>
                </a:lnTo>
                <a:lnTo>
                  <a:pt x="166" y="62"/>
                </a:lnTo>
                <a:lnTo>
                  <a:pt x="204" y="80"/>
                </a:lnTo>
                <a:lnTo>
                  <a:pt x="238" y="98"/>
                </a:lnTo>
                <a:lnTo>
                  <a:pt x="270" y="118"/>
                </a:lnTo>
                <a:lnTo>
                  <a:pt x="302" y="138"/>
                </a:lnTo>
                <a:lnTo>
                  <a:pt x="332" y="160"/>
                </a:lnTo>
                <a:lnTo>
                  <a:pt x="360" y="184"/>
                </a:lnTo>
                <a:lnTo>
                  <a:pt x="386" y="208"/>
                </a:lnTo>
                <a:lnTo>
                  <a:pt x="412" y="234"/>
                </a:lnTo>
                <a:lnTo>
                  <a:pt x="438" y="262"/>
                </a:lnTo>
                <a:lnTo>
                  <a:pt x="462" y="290"/>
                </a:lnTo>
                <a:lnTo>
                  <a:pt x="484" y="320"/>
                </a:lnTo>
                <a:lnTo>
                  <a:pt x="508" y="352"/>
                </a:lnTo>
              </a:path>
            </a:pathLst>
          </a:custGeom>
          <a:noFill/>
          <a:ln w="317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2" name="Freeform 18"/>
          <p:cNvSpPr>
            <a:spLocks/>
          </p:cNvSpPr>
          <p:nvPr/>
        </p:nvSpPr>
        <p:spPr bwMode="auto">
          <a:xfrm>
            <a:off x="6473825" y="1901825"/>
            <a:ext cx="155575" cy="190500"/>
          </a:xfrm>
          <a:custGeom>
            <a:avLst/>
            <a:gdLst>
              <a:gd name="T0" fmla="*/ 2147483647 w 98"/>
              <a:gd name="T1" fmla="*/ 2147483647 h 120"/>
              <a:gd name="T2" fmla="*/ 2147483647 w 98"/>
              <a:gd name="T3" fmla="*/ 0 h 120"/>
              <a:gd name="T4" fmla="*/ 2147483647 w 98"/>
              <a:gd name="T5" fmla="*/ 0 h 120"/>
              <a:gd name="T6" fmla="*/ 2147483647 w 98"/>
              <a:gd name="T7" fmla="*/ 2147483647 h 120"/>
              <a:gd name="T8" fmla="*/ 2147483647 w 98"/>
              <a:gd name="T9" fmla="*/ 2147483647 h 120"/>
              <a:gd name="T10" fmla="*/ 2147483647 w 98"/>
              <a:gd name="T11" fmla="*/ 2147483647 h 120"/>
              <a:gd name="T12" fmla="*/ 2147483647 w 98"/>
              <a:gd name="T13" fmla="*/ 2147483647 h 120"/>
              <a:gd name="T14" fmla="*/ 2147483647 w 98"/>
              <a:gd name="T15" fmla="*/ 2147483647 h 120"/>
              <a:gd name="T16" fmla="*/ 0 w 98"/>
              <a:gd name="T17" fmla="*/ 2147483647 h 120"/>
              <a:gd name="T18" fmla="*/ 0 w 98"/>
              <a:gd name="T19" fmla="*/ 2147483647 h 120"/>
              <a:gd name="T20" fmla="*/ 2147483647 w 98"/>
              <a:gd name="T21" fmla="*/ 2147483647 h 1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8"/>
              <a:gd name="T34" fmla="*/ 0 h 120"/>
              <a:gd name="T35" fmla="*/ 98 w 98"/>
              <a:gd name="T36" fmla="*/ 120 h 12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8" h="120">
                <a:moveTo>
                  <a:pt x="42" y="38"/>
                </a:moveTo>
                <a:lnTo>
                  <a:pt x="60" y="0"/>
                </a:lnTo>
                <a:lnTo>
                  <a:pt x="62" y="0"/>
                </a:lnTo>
                <a:lnTo>
                  <a:pt x="74" y="62"/>
                </a:lnTo>
                <a:lnTo>
                  <a:pt x="98" y="120"/>
                </a:lnTo>
                <a:lnTo>
                  <a:pt x="52" y="76"/>
                </a:lnTo>
                <a:lnTo>
                  <a:pt x="0" y="42"/>
                </a:lnTo>
                <a:lnTo>
                  <a:pt x="0" y="40"/>
                </a:lnTo>
                <a:lnTo>
                  <a:pt x="42" y="3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3" name="Freeform 19"/>
          <p:cNvSpPr>
            <a:spLocks/>
          </p:cNvSpPr>
          <p:nvPr/>
        </p:nvSpPr>
        <p:spPr bwMode="auto">
          <a:xfrm>
            <a:off x="6473825" y="1562100"/>
            <a:ext cx="101600" cy="447675"/>
          </a:xfrm>
          <a:custGeom>
            <a:avLst/>
            <a:gdLst>
              <a:gd name="T0" fmla="*/ 2147483647 w 64"/>
              <a:gd name="T1" fmla="*/ 0 h 282"/>
              <a:gd name="T2" fmla="*/ 2147483647 w 64"/>
              <a:gd name="T3" fmla="*/ 0 h 282"/>
              <a:gd name="T4" fmla="*/ 2147483647 w 64"/>
              <a:gd name="T5" fmla="*/ 2147483647 h 282"/>
              <a:gd name="T6" fmla="*/ 0 w 64"/>
              <a:gd name="T7" fmla="*/ 2147483647 h 282"/>
              <a:gd name="T8" fmla="*/ 0 w 64"/>
              <a:gd name="T9" fmla="*/ 2147483647 h 282"/>
              <a:gd name="T10" fmla="*/ 2147483647 w 64"/>
              <a:gd name="T11" fmla="*/ 2147483647 h 282"/>
              <a:gd name="T12" fmla="*/ 2147483647 w 64"/>
              <a:gd name="T13" fmla="*/ 2147483647 h 282"/>
              <a:gd name="T14" fmla="*/ 2147483647 w 64"/>
              <a:gd name="T15" fmla="*/ 2147483647 h 282"/>
              <a:gd name="T16" fmla="*/ 2147483647 w 64"/>
              <a:gd name="T17" fmla="*/ 2147483647 h 282"/>
              <a:gd name="T18" fmla="*/ 2147483647 w 64"/>
              <a:gd name="T19" fmla="*/ 2147483647 h 282"/>
              <a:gd name="T20" fmla="*/ 2147483647 w 64"/>
              <a:gd name="T21" fmla="*/ 2147483647 h 2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"/>
              <a:gd name="T34" fmla="*/ 0 h 282"/>
              <a:gd name="T35" fmla="*/ 64 w 64"/>
              <a:gd name="T36" fmla="*/ 282 h 2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" h="282">
                <a:moveTo>
                  <a:pt x="14" y="0"/>
                </a:moveTo>
                <a:lnTo>
                  <a:pt x="14" y="0"/>
                </a:lnTo>
                <a:lnTo>
                  <a:pt x="4" y="48"/>
                </a:lnTo>
                <a:lnTo>
                  <a:pt x="0" y="92"/>
                </a:lnTo>
                <a:lnTo>
                  <a:pt x="0" y="112"/>
                </a:lnTo>
                <a:lnTo>
                  <a:pt x="2" y="130"/>
                </a:lnTo>
                <a:lnTo>
                  <a:pt x="8" y="164"/>
                </a:lnTo>
                <a:lnTo>
                  <a:pt x="16" y="196"/>
                </a:lnTo>
                <a:lnTo>
                  <a:pt x="30" y="226"/>
                </a:lnTo>
                <a:lnTo>
                  <a:pt x="46" y="254"/>
                </a:lnTo>
                <a:lnTo>
                  <a:pt x="64" y="282"/>
                </a:lnTo>
              </a:path>
            </a:pathLst>
          </a:custGeom>
          <a:noFill/>
          <a:ln w="317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365125" y="1025525"/>
            <a:ext cx="51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Ca</a:t>
            </a:r>
            <a:r>
              <a:rPr lang="en-US" sz="2000" baseline="30000">
                <a:solidFill>
                  <a:srgbClr val="000000"/>
                </a:solidFill>
                <a:latin typeface="Arial" charset="0"/>
              </a:rPr>
              <a:t>2+</a:t>
            </a:r>
            <a:endParaRPr lang="en-US" baseline="30000">
              <a:latin typeface="Arial" charset="0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4883150" y="2743200"/>
            <a:ext cx="1382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Calmodulin</a:t>
            </a:r>
            <a:endParaRPr lang="en-US">
              <a:latin typeface="Arial" charset="0"/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581025" y="3851275"/>
            <a:ext cx="1382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Calmodulin</a:t>
            </a:r>
            <a:endParaRPr lang="en-US">
              <a:latin typeface="Arial" charset="0"/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355600" y="5991225"/>
            <a:ext cx="2651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500">
                <a:solidFill>
                  <a:srgbClr val="000000"/>
                </a:solidFill>
                <a:latin typeface="Arial" charset="0"/>
              </a:rPr>
              <a:t>a.</a:t>
            </a:r>
            <a:endParaRPr lang="en-US">
              <a:latin typeface="Arial" charset="0"/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4876800" y="5991225"/>
            <a:ext cx="2825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500">
                <a:solidFill>
                  <a:srgbClr val="000000"/>
                </a:solidFill>
                <a:latin typeface="Arial" charset="0"/>
              </a:rPr>
              <a:t>b.</a:t>
            </a:r>
            <a:endParaRPr lang="en-US">
              <a:latin typeface="Arial" charset="0"/>
            </a:endParaRPr>
          </a:p>
        </p:txBody>
      </p:sp>
      <p:sp>
        <p:nvSpPr>
          <p:cNvPr id="42009" name="Line 25"/>
          <p:cNvSpPr>
            <a:spLocks noChangeShapeType="1"/>
          </p:cNvSpPr>
          <p:nvPr/>
        </p:nvSpPr>
        <p:spPr bwMode="auto">
          <a:xfrm>
            <a:off x="5524500" y="2301875"/>
            <a:ext cx="1588" cy="4889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6670675" y="5076825"/>
            <a:ext cx="4953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1" name="Freeform 27"/>
          <p:cNvSpPr>
            <a:spLocks/>
          </p:cNvSpPr>
          <p:nvPr/>
        </p:nvSpPr>
        <p:spPr bwMode="auto">
          <a:xfrm>
            <a:off x="1247775" y="3076575"/>
            <a:ext cx="720725" cy="803275"/>
          </a:xfrm>
          <a:custGeom>
            <a:avLst/>
            <a:gdLst>
              <a:gd name="T0" fmla="*/ 0 w 454"/>
              <a:gd name="T1" fmla="*/ 2147483647 h 506"/>
              <a:gd name="T2" fmla="*/ 0 w 454"/>
              <a:gd name="T3" fmla="*/ 2147483647 h 506"/>
              <a:gd name="T4" fmla="*/ 2147483647 w 454"/>
              <a:gd name="T5" fmla="*/ 0 h 506"/>
              <a:gd name="T6" fmla="*/ 0 60000 65536"/>
              <a:gd name="T7" fmla="*/ 0 60000 65536"/>
              <a:gd name="T8" fmla="*/ 0 60000 65536"/>
              <a:gd name="T9" fmla="*/ 0 w 454"/>
              <a:gd name="T10" fmla="*/ 0 h 506"/>
              <a:gd name="T11" fmla="*/ 454 w 454"/>
              <a:gd name="T12" fmla="*/ 506 h 5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4" h="506">
                <a:moveTo>
                  <a:pt x="0" y="506"/>
                </a:moveTo>
                <a:lnTo>
                  <a:pt x="0" y="406"/>
                </a:lnTo>
                <a:lnTo>
                  <a:pt x="454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2" name="Line 28"/>
          <p:cNvSpPr>
            <a:spLocks noChangeShapeType="1"/>
          </p:cNvSpPr>
          <p:nvPr/>
        </p:nvSpPr>
        <p:spPr bwMode="auto">
          <a:xfrm>
            <a:off x="8086725" y="2241550"/>
            <a:ext cx="1588" cy="5683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3" name="Text Box 29"/>
          <p:cNvSpPr txBox="1">
            <a:spLocks noChangeArrowheads="1"/>
          </p:cNvSpPr>
          <p:nvPr/>
        </p:nvSpPr>
        <p:spPr bwMode="auto">
          <a:xfrm>
            <a:off x="5842000" y="4889500"/>
            <a:ext cx="952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2000">
                <a:latin typeface="Arial" charset="0"/>
              </a:rPr>
              <a:t>Active</a:t>
            </a:r>
          </a:p>
          <a:p>
            <a:r>
              <a:rPr lang="en-US" sz="2000">
                <a:latin typeface="Arial" charset="0"/>
              </a:rPr>
              <a:t>protein</a:t>
            </a:r>
          </a:p>
        </p:txBody>
      </p:sp>
      <p:sp>
        <p:nvSpPr>
          <p:cNvPr id="42014" name="Text Box 30"/>
          <p:cNvSpPr txBox="1">
            <a:spLocks noChangeArrowheads="1"/>
          </p:cNvSpPr>
          <p:nvPr/>
        </p:nvSpPr>
        <p:spPr bwMode="auto">
          <a:xfrm>
            <a:off x="7556500" y="1638300"/>
            <a:ext cx="10366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2000">
                <a:latin typeface="Arial" charset="0"/>
              </a:rPr>
              <a:t>Inactive</a:t>
            </a:r>
          </a:p>
          <a:p>
            <a:pPr algn="ctr"/>
            <a:r>
              <a:rPr lang="en-US" sz="2000">
                <a:latin typeface="Arial" charset="0"/>
              </a:rPr>
              <a:t>protein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1651000" y="876300"/>
            <a:ext cx="51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Ca</a:t>
            </a:r>
            <a:r>
              <a:rPr lang="en-US" sz="2000" baseline="30000">
                <a:solidFill>
                  <a:srgbClr val="000000"/>
                </a:solidFill>
                <a:latin typeface="Arial" charset="0"/>
              </a:rPr>
              <a:t>2+</a:t>
            </a:r>
            <a:endParaRPr lang="en-US" baseline="30000">
              <a:latin typeface="Arial" charset="0"/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6324600" y="885825"/>
            <a:ext cx="51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Ca</a:t>
            </a:r>
            <a:r>
              <a:rPr lang="en-US" sz="2000" baseline="30000">
                <a:solidFill>
                  <a:srgbClr val="000000"/>
                </a:solidFill>
                <a:latin typeface="Arial" charset="0"/>
              </a:rPr>
              <a:t>2+</a:t>
            </a:r>
            <a:endParaRPr lang="en-US" baseline="30000">
              <a:latin typeface="Arial" charset="0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2501900" y="5232400"/>
            <a:ext cx="51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Ca</a:t>
            </a:r>
            <a:r>
              <a:rPr lang="en-US" sz="2000" baseline="30000">
                <a:solidFill>
                  <a:srgbClr val="000000"/>
                </a:solidFill>
                <a:latin typeface="Arial" charset="0"/>
              </a:rPr>
              <a:t>2+</a:t>
            </a:r>
            <a:endParaRPr lang="en-US" baseline="30000">
              <a:latin typeface="Arial" charset="0"/>
            </a:endParaRPr>
          </a:p>
        </p:txBody>
      </p:sp>
      <p:sp>
        <p:nvSpPr>
          <p:cNvPr id="42018" name="Rectangle 34"/>
          <p:cNvSpPr>
            <a:spLocks noChangeArrowheads="1"/>
          </p:cNvSpPr>
          <p:nvPr/>
        </p:nvSpPr>
        <p:spPr bwMode="auto">
          <a:xfrm>
            <a:off x="3352800" y="4216400"/>
            <a:ext cx="51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Ca</a:t>
            </a:r>
            <a:r>
              <a:rPr lang="en-US" sz="2000" baseline="30000">
                <a:solidFill>
                  <a:srgbClr val="000000"/>
                </a:solidFill>
                <a:latin typeface="Arial" charset="0"/>
              </a:rPr>
              <a:t>2+</a:t>
            </a:r>
            <a:endParaRPr lang="en-US" baseline="30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6" descr="rav32223_09_17_unlabe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688" y="361950"/>
            <a:ext cx="5254625" cy="628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3" descr="rav32223_09_17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9025" y="1422400"/>
            <a:ext cx="6016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1" descr="rav32223_09_17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3000" y="1501775"/>
            <a:ext cx="500063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0" descr="rav32223_09_17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7775" y="1095375"/>
            <a:ext cx="5778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44" descr="rav32223_09_17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5825" y="1803400"/>
            <a:ext cx="5175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42" descr="rav32223_09_17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9000" y="1797050"/>
            <a:ext cx="51752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54" descr="rav32223_09_17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4850" y="1666875"/>
            <a:ext cx="4635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9.17</a:t>
            </a:r>
          </a:p>
        </p:txBody>
      </p:sp>
      <p:sp>
        <p:nvSpPr>
          <p:cNvPr id="43018" name="Text Box 4"/>
          <p:cNvSpPr txBox="1">
            <a:spLocks noChangeArrowheads="1"/>
          </p:cNvSpPr>
          <p:nvPr/>
        </p:nvSpPr>
        <p:spPr bwMode="auto">
          <a:xfrm>
            <a:off x="1714500" y="173038"/>
            <a:ext cx="57150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     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43019" name="Picture 37" descr="rav32223_09_17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98700" y="574675"/>
            <a:ext cx="28733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38" descr="rav32223_09_17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41575" y="708025"/>
            <a:ext cx="56197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Picture 39" descr="rav32223_09_17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57513" y="1470025"/>
            <a:ext cx="52228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45" descr="rav32223_09_17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73825" y="1833563"/>
            <a:ext cx="3349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3" name="Picture 46" descr="rav32223_09_17i-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9800" y="2108200"/>
            <a:ext cx="849313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4" name="Picture 47" descr="rav32223_09_17j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87800" y="2346325"/>
            <a:ext cx="3159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5" name="Picture 48" descr="rav32223_09_17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75050" y="2597150"/>
            <a:ext cx="71278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6" name="Picture 49" descr="rav32223_09_17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49750" y="2663825"/>
            <a:ext cx="71278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7" name="Picture 50" descr="rav32223_09_17m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38875" y="2857500"/>
            <a:ext cx="539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8" name="Picture 51" descr="rav32223_09_17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87675" y="3730625"/>
            <a:ext cx="18748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9" name="Picture 52" descr="rav32223_09_17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705100" y="1762125"/>
            <a:ext cx="4556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0" name="Picture 53" descr="rav32223_09_17u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988050" y="3035300"/>
            <a:ext cx="4572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1" name="Picture 56" descr="rav32223_09_17v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46450" y="3581400"/>
            <a:ext cx="1984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2" name="Picture 57" descr="rav32223_09_17w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987550" y="4775200"/>
            <a:ext cx="2087563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3" name="Picture 58" descr="rav32223_09_17x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894263" y="5614988"/>
            <a:ext cx="744537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4" name="Picture 60" descr="rav32223_09_17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2650" y="1606550"/>
            <a:ext cx="4635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5" name="Picture 61" descr="rav32223_09_17j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87850" y="2339975"/>
            <a:ext cx="3159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6" name="Picture 62" descr="rav32223_09_17v"/>
          <p:cNvPicPr>
            <a:picLocks noChangeAspect="1" noChangeArrowheads="1"/>
          </p:cNvPicPr>
          <p:nvPr/>
        </p:nvPicPr>
        <p:blipFill>
          <a:blip r:embed="rId20" cstate="print">
            <a:lum contrast="20000"/>
          </a:blip>
          <a:srcRect/>
          <a:stretch>
            <a:fillRect/>
          </a:stretch>
        </p:blipFill>
        <p:spPr bwMode="auto">
          <a:xfrm>
            <a:off x="3867150" y="3581400"/>
            <a:ext cx="1984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7" name="Picture 63" descr="rav32223_09_17v"/>
          <p:cNvPicPr>
            <a:picLocks noChangeAspect="1" noChangeArrowheads="1"/>
          </p:cNvPicPr>
          <p:nvPr/>
        </p:nvPicPr>
        <p:blipFill>
          <a:blip r:embed="rId23" cstate="print">
            <a:lum contrast="20000"/>
          </a:blip>
          <a:srcRect/>
          <a:stretch>
            <a:fillRect/>
          </a:stretch>
        </p:blipFill>
        <p:spPr bwMode="auto">
          <a:xfrm>
            <a:off x="4346575" y="3584575"/>
            <a:ext cx="19526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8" name="Picture 64" descr="rav32223_09_17v"/>
          <p:cNvPicPr>
            <a:picLocks noChangeAspect="1" noChangeArrowheads="1"/>
          </p:cNvPicPr>
          <p:nvPr/>
        </p:nvPicPr>
        <p:blipFill>
          <a:blip r:embed="rId23" cstate="print">
            <a:lum contrast="20000"/>
          </a:blip>
          <a:srcRect/>
          <a:stretch>
            <a:fillRect/>
          </a:stretch>
        </p:blipFill>
        <p:spPr bwMode="auto">
          <a:xfrm>
            <a:off x="4819650" y="3584575"/>
            <a:ext cx="19526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9" name="Picture 65" descr="rav32223_09_17v"/>
          <p:cNvPicPr>
            <a:picLocks noChangeAspect="1" noChangeArrowheads="1"/>
          </p:cNvPicPr>
          <p:nvPr/>
        </p:nvPicPr>
        <p:blipFill>
          <a:blip r:embed="rId23" cstate="print">
            <a:lum contrast="20000"/>
          </a:blip>
          <a:srcRect/>
          <a:stretch>
            <a:fillRect/>
          </a:stretch>
        </p:blipFill>
        <p:spPr bwMode="auto">
          <a:xfrm>
            <a:off x="4819650" y="4200525"/>
            <a:ext cx="19526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0" name="Picture 66" descr="rav32223_09_17v"/>
          <p:cNvPicPr>
            <a:picLocks noChangeAspect="1" noChangeArrowheads="1"/>
          </p:cNvPicPr>
          <p:nvPr/>
        </p:nvPicPr>
        <p:blipFill>
          <a:blip r:embed="rId23" cstate="print">
            <a:lum contrast="20000"/>
          </a:blip>
          <a:srcRect/>
          <a:stretch>
            <a:fillRect/>
          </a:stretch>
        </p:blipFill>
        <p:spPr bwMode="auto">
          <a:xfrm>
            <a:off x="4346575" y="4200525"/>
            <a:ext cx="19526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1" name="Picture 67" descr="rav32223_09_17v"/>
          <p:cNvPicPr>
            <a:picLocks noChangeAspect="1" noChangeArrowheads="1"/>
          </p:cNvPicPr>
          <p:nvPr/>
        </p:nvPicPr>
        <p:blipFill>
          <a:blip r:embed="rId23" cstate="print">
            <a:lum contrast="20000"/>
          </a:blip>
          <a:srcRect/>
          <a:stretch>
            <a:fillRect/>
          </a:stretch>
        </p:blipFill>
        <p:spPr bwMode="auto">
          <a:xfrm>
            <a:off x="3870325" y="4200525"/>
            <a:ext cx="19526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2" name="Picture 68" descr="rav32223_09_17v"/>
          <p:cNvPicPr>
            <a:picLocks noChangeAspect="1" noChangeArrowheads="1"/>
          </p:cNvPicPr>
          <p:nvPr/>
        </p:nvPicPr>
        <p:blipFill>
          <a:blip r:embed="rId23" cstate="print">
            <a:lum contrast="20000"/>
          </a:blip>
          <a:srcRect/>
          <a:stretch>
            <a:fillRect/>
          </a:stretch>
        </p:blipFill>
        <p:spPr bwMode="auto">
          <a:xfrm>
            <a:off x="3349625" y="4200525"/>
            <a:ext cx="19526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3" name="Picture 69" descr="rav32223_09_17o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009900" y="4359275"/>
            <a:ext cx="1843088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44" name="Rectangle 76"/>
          <p:cNvSpPr>
            <a:spLocks noChangeArrowheads="1"/>
          </p:cNvSpPr>
          <p:nvPr/>
        </p:nvSpPr>
        <p:spPr bwMode="auto">
          <a:xfrm>
            <a:off x="3409950" y="3605213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43045" name="Rectangle 77"/>
          <p:cNvSpPr>
            <a:spLocks noChangeArrowheads="1"/>
          </p:cNvSpPr>
          <p:nvPr/>
        </p:nvSpPr>
        <p:spPr bwMode="auto">
          <a:xfrm>
            <a:off x="2441575" y="3289300"/>
            <a:ext cx="7143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>
              <a:latin typeface="Arial" charset="0"/>
            </a:endParaRPr>
          </a:p>
        </p:txBody>
      </p:sp>
      <p:sp>
        <p:nvSpPr>
          <p:cNvPr id="43046" name="Rectangle 84"/>
          <p:cNvSpPr>
            <a:spLocks noChangeArrowheads="1"/>
          </p:cNvSpPr>
          <p:nvPr/>
        </p:nvSpPr>
        <p:spPr bwMode="auto">
          <a:xfrm>
            <a:off x="3032125" y="555625"/>
            <a:ext cx="808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Epinephrine</a:t>
            </a:r>
            <a:endParaRPr lang="en-US">
              <a:latin typeface="Arial" charset="0"/>
            </a:endParaRPr>
          </a:p>
        </p:txBody>
      </p:sp>
      <p:sp>
        <p:nvSpPr>
          <p:cNvPr id="43047" name="Rectangle 85"/>
          <p:cNvSpPr>
            <a:spLocks noChangeArrowheads="1"/>
          </p:cNvSpPr>
          <p:nvPr/>
        </p:nvSpPr>
        <p:spPr bwMode="auto">
          <a:xfrm>
            <a:off x="6051550" y="1479550"/>
            <a:ext cx="644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Glucagon</a:t>
            </a:r>
            <a:endParaRPr lang="en-US">
              <a:latin typeface="Arial" charset="0"/>
            </a:endParaRPr>
          </a:p>
        </p:txBody>
      </p:sp>
      <p:sp>
        <p:nvSpPr>
          <p:cNvPr id="43048" name="Rectangle 86"/>
          <p:cNvSpPr>
            <a:spLocks noChangeArrowheads="1"/>
          </p:cNvSpPr>
          <p:nvPr/>
        </p:nvSpPr>
        <p:spPr bwMode="auto">
          <a:xfrm>
            <a:off x="3929063" y="3605213"/>
            <a:ext cx="936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43049" name="Rectangle 87"/>
          <p:cNvSpPr>
            <a:spLocks noChangeArrowheads="1"/>
          </p:cNvSpPr>
          <p:nvPr/>
        </p:nvSpPr>
        <p:spPr bwMode="auto">
          <a:xfrm>
            <a:off x="4402138" y="3605213"/>
            <a:ext cx="936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43050" name="Rectangle 88"/>
          <p:cNvSpPr>
            <a:spLocks noChangeArrowheads="1"/>
          </p:cNvSpPr>
          <p:nvPr/>
        </p:nvSpPr>
        <p:spPr bwMode="auto">
          <a:xfrm>
            <a:off x="4878388" y="3605213"/>
            <a:ext cx="936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43051" name="Rectangle 89"/>
          <p:cNvSpPr>
            <a:spLocks noChangeArrowheads="1"/>
          </p:cNvSpPr>
          <p:nvPr/>
        </p:nvSpPr>
        <p:spPr bwMode="auto">
          <a:xfrm>
            <a:off x="3409950" y="4211638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43052" name="Rectangle 90"/>
          <p:cNvSpPr>
            <a:spLocks noChangeArrowheads="1"/>
          </p:cNvSpPr>
          <p:nvPr/>
        </p:nvSpPr>
        <p:spPr bwMode="auto">
          <a:xfrm>
            <a:off x="3929063" y="4211638"/>
            <a:ext cx="936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43053" name="Rectangle 91"/>
          <p:cNvSpPr>
            <a:spLocks noChangeArrowheads="1"/>
          </p:cNvSpPr>
          <p:nvPr/>
        </p:nvSpPr>
        <p:spPr bwMode="auto">
          <a:xfrm>
            <a:off x="4402138" y="4211638"/>
            <a:ext cx="936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43054" name="Rectangle 92"/>
          <p:cNvSpPr>
            <a:spLocks noChangeArrowheads="1"/>
          </p:cNvSpPr>
          <p:nvPr/>
        </p:nvSpPr>
        <p:spPr bwMode="auto">
          <a:xfrm>
            <a:off x="4878388" y="4211638"/>
            <a:ext cx="936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43055" name="Rectangle 93"/>
          <p:cNvSpPr>
            <a:spLocks noChangeArrowheads="1"/>
          </p:cNvSpPr>
          <p:nvPr/>
        </p:nvSpPr>
        <p:spPr bwMode="auto">
          <a:xfrm>
            <a:off x="2495550" y="6118225"/>
            <a:ext cx="6365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Glycogen</a:t>
            </a:r>
            <a:endParaRPr lang="en-US">
              <a:latin typeface="Arial" charset="0"/>
            </a:endParaRPr>
          </a:p>
        </p:txBody>
      </p:sp>
      <p:sp>
        <p:nvSpPr>
          <p:cNvPr id="43056" name="Rectangle 95"/>
          <p:cNvSpPr>
            <a:spLocks noChangeArrowheads="1"/>
          </p:cNvSpPr>
          <p:nvPr/>
        </p:nvSpPr>
        <p:spPr bwMode="auto">
          <a:xfrm>
            <a:off x="4838700" y="5424488"/>
            <a:ext cx="2524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CH</a:t>
            </a:r>
            <a:r>
              <a:rPr lang="en-US" sz="1100" baseline="-25000">
                <a:solidFill>
                  <a:srgbClr val="000000"/>
                </a:solidFill>
                <a:latin typeface="Arial" charset="0"/>
              </a:rPr>
              <a:t>2</a:t>
            </a:r>
            <a:endParaRPr lang="en-US" baseline="-25000">
              <a:latin typeface="Arial" charset="0"/>
            </a:endParaRPr>
          </a:p>
        </p:txBody>
      </p:sp>
      <p:sp>
        <p:nvSpPr>
          <p:cNvPr id="43057" name="Rectangle 97"/>
          <p:cNvSpPr>
            <a:spLocks noChangeArrowheads="1"/>
          </p:cNvSpPr>
          <p:nvPr/>
        </p:nvSpPr>
        <p:spPr bwMode="auto">
          <a:xfrm rot="-1020000">
            <a:off x="2767013" y="1843088"/>
            <a:ext cx="2095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GD</a:t>
            </a:r>
            <a:endParaRPr lang="en-US">
              <a:latin typeface="Arial" charset="0"/>
            </a:endParaRPr>
          </a:p>
        </p:txBody>
      </p:sp>
      <p:sp>
        <p:nvSpPr>
          <p:cNvPr id="43058" name="Rectangle 98"/>
          <p:cNvSpPr>
            <a:spLocks noChangeArrowheads="1"/>
          </p:cNvSpPr>
          <p:nvPr/>
        </p:nvSpPr>
        <p:spPr bwMode="auto">
          <a:xfrm rot="-1020000">
            <a:off x="2978150" y="1797050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43059" name="Rectangle 99"/>
          <p:cNvSpPr>
            <a:spLocks noChangeArrowheads="1"/>
          </p:cNvSpPr>
          <p:nvPr/>
        </p:nvSpPr>
        <p:spPr bwMode="auto">
          <a:xfrm rot="600000">
            <a:off x="6051550" y="3082925"/>
            <a:ext cx="2095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GD</a:t>
            </a:r>
            <a:endParaRPr lang="en-US">
              <a:latin typeface="Arial" charset="0"/>
            </a:endParaRPr>
          </a:p>
        </p:txBody>
      </p:sp>
      <p:sp>
        <p:nvSpPr>
          <p:cNvPr id="43060" name="Rectangle 100"/>
          <p:cNvSpPr>
            <a:spLocks noChangeArrowheads="1"/>
          </p:cNvSpPr>
          <p:nvPr/>
        </p:nvSpPr>
        <p:spPr bwMode="auto">
          <a:xfrm rot="600000">
            <a:off x="6267450" y="3111500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43061" name="Rectangle 108"/>
          <p:cNvSpPr>
            <a:spLocks noChangeArrowheads="1"/>
          </p:cNvSpPr>
          <p:nvPr/>
        </p:nvSpPr>
        <p:spPr bwMode="auto">
          <a:xfrm>
            <a:off x="3195638" y="844550"/>
            <a:ext cx="40481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GPCR</a:t>
            </a:r>
            <a:endParaRPr lang="en-US">
              <a:latin typeface="Arial" charset="0"/>
            </a:endParaRPr>
          </a:p>
        </p:txBody>
      </p:sp>
      <p:sp>
        <p:nvSpPr>
          <p:cNvPr id="43062" name="Rectangle 109"/>
          <p:cNvSpPr>
            <a:spLocks noChangeArrowheads="1"/>
          </p:cNvSpPr>
          <p:nvPr/>
        </p:nvSpPr>
        <p:spPr bwMode="auto">
          <a:xfrm>
            <a:off x="3149600" y="2898775"/>
            <a:ext cx="1952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PK</a:t>
            </a:r>
            <a:endParaRPr lang="en-US">
              <a:latin typeface="Arial" charset="0"/>
            </a:endParaRPr>
          </a:p>
        </p:txBody>
      </p:sp>
      <p:sp>
        <p:nvSpPr>
          <p:cNvPr id="43063" name="Rectangle 110"/>
          <p:cNvSpPr>
            <a:spLocks noChangeArrowheads="1"/>
          </p:cNvSpPr>
          <p:nvPr/>
        </p:nvSpPr>
        <p:spPr bwMode="auto">
          <a:xfrm>
            <a:off x="3349625" y="2898775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A</a:t>
            </a:r>
            <a:endParaRPr lang="en-US">
              <a:latin typeface="Arial" charset="0"/>
            </a:endParaRPr>
          </a:p>
        </p:txBody>
      </p:sp>
      <p:sp>
        <p:nvSpPr>
          <p:cNvPr id="43064" name="Rectangle 111"/>
          <p:cNvSpPr>
            <a:spLocks noChangeArrowheads="1"/>
          </p:cNvSpPr>
          <p:nvPr/>
        </p:nvSpPr>
        <p:spPr bwMode="auto">
          <a:xfrm>
            <a:off x="3149600" y="2679700"/>
            <a:ext cx="2952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cAM</a:t>
            </a:r>
            <a:endParaRPr lang="en-US">
              <a:latin typeface="Arial" charset="0"/>
            </a:endParaRPr>
          </a:p>
        </p:txBody>
      </p:sp>
      <p:sp>
        <p:nvSpPr>
          <p:cNvPr id="43065" name="Rectangle 112"/>
          <p:cNvSpPr>
            <a:spLocks noChangeArrowheads="1"/>
          </p:cNvSpPr>
          <p:nvPr/>
        </p:nvSpPr>
        <p:spPr bwMode="auto">
          <a:xfrm>
            <a:off x="3454400" y="2679700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43066" name="Rectangle 113"/>
          <p:cNvSpPr>
            <a:spLocks noChangeArrowheads="1"/>
          </p:cNvSpPr>
          <p:nvPr/>
        </p:nvSpPr>
        <p:spPr bwMode="auto">
          <a:xfrm>
            <a:off x="4914900" y="6105525"/>
            <a:ext cx="14287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Glucose-6-phosphate</a:t>
            </a:r>
            <a:endParaRPr lang="en-US">
              <a:latin typeface="Arial" charset="0"/>
            </a:endParaRPr>
          </a:p>
        </p:txBody>
      </p:sp>
      <p:sp>
        <p:nvSpPr>
          <p:cNvPr id="43067" name="Line 117"/>
          <p:cNvSpPr>
            <a:spLocks noChangeShapeType="1"/>
          </p:cNvSpPr>
          <p:nvPr/>
        </p:nvSpPr>
        <p:spPr bwMode="auto">
          <a:xfrm flipV="1">
            <a:off x="4083050" y="1093788"/>
            <a:ext cx="1588" cy="207962"/>
          </a:xfrm>
          <a:prstGeom prst="line">
            <a:avLst/>
          </a:prstGeom>
          <a:noFill/>
          <a:ln w="238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68" name="Line 118"/>
          <p:cNvSpPr>
            <a:spLocks noChangeShapeType="1"/>
          </p:cNvSpPr>
          <p:nvPr/>
        </p:nvSpPr>
        <p:spPr bwMode="auto">
          <a:xfrm flipV="1">
            <a:off x="5253038" y="1389063"/>
            <a:ext cx="1587" cy="234950"/>
          </a:xfrm>
          <a:prstGeom prst="line">
            <a:avLst/>
          </a:prstGeom>
          <a:noFill/>
          <a:ln w="238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69" name="Freeform 119"/>
          <p:cNvSpPr>
            <a:spLocks/>
          </p:cNvSpPr>
          <p:nvPr/>
        </p:nvSpPr>
        <p:spPr bwMode="auto">
          <a:xfrm>
            <a:off x="2716213" y="652463"/>
            <a:ext cx="252412" cy="146050"/>
          </a:xfrm>
          <a:custGeom>
            <a:avLst/>
            <a:gdLst>
              <a:gd name="T0" fmla="*/ 2147483647 w 159"/>
              <a:gd name="T1" fmla="*/ 0 h 92"/>
              <a:gd name="T2" fmla="*/ 2147483647 w 159"/>
              <a:gd name="T3" fmla="*/ 0 h 92"/>
              <a:gd name="T4" fmla="*/ 0 w 159"/>
              <a:gd name="T5" fmla="*/ 2147483647 h 92"/>
              <a:gd name="T6" fmla="*/ 0 60000 65536"/>
              <a:gd name="T7" fmla="*/ 0 60000 65536"/>
              <a:gd name="T8" fmla="*/ 0 60000 65536"/>
              <a:gd name="T9" fmla="*/ 0 w 159"/>
              <a:gd name="T10" fmla="*/ 0 h 92"/>
              <a:gd name="T11" fmla="*/ 159 w 159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" h="92">
                <a:moveTo>
                  <a:pt x="159" y="0"/>
                </a:moveTo>
                <a:lnTo>
                  <a:pt x="116" y="0"/>
                </a:lnTo>
                <a:lnTo>
                  <a:pt x="0" y="92"/>
                </a:lnTo>
              </a:path>
            </a:pathLst>
          </a:custGeom>
          <a:noFill/>
          <a:ln w="238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0" name="Freeform 120"/>
          <p:cNvSpPr>
            <a:spLocks/>
          </p:cNvSpPr>
          <p:nvPr/>
        </p:nvSpPr>
        <p:spPr bwMode="auto">
          <a:xfrm>
            <a:off x="2794000" y="936625"/>
            <a:ext cx="290513" cy="180975"/>
          </a:xfrm>
          <a:custGeom>
            <a:avLst/>
            <a:gdLst>
              <a:gd name="T0" fmla="*/ 2147483647 w 183"/>
              <a:gd name="T1" fmla="*/ 0 h 114"/>
              <a:gd name="T2" fmla="*/ 2147483647 w 183"/>
              <a:gd name="T3" fmla="*/ 0 h 114"/>
              <a:gd name="T4" fmla="*/ 0 w 183"/>
              <a:gd name="T5" fmla="*/ 2147483647 h 114"/>
              <a:gd name="T6" fmla="*/ 0 60000 65536"/>
              <a:gd name="T7" fmla="*/ 0 60000 65536"/>
              <a:gd name="T8" fmla="*/ 0 60000 65536"/>
              <a:gd name="T9" fmla="*/ 0 w 183"/>
              <a:gd name="T10" fmla="*/ 0 h 114"/>
              <a:gd name="T11" fmla="*/ 183 w 183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3" h="114">
                <a:moveTo>
                  <a:pt x="183" y="0"/>
                </a:moveTo>
                <a:lnTo>
                  <a:pt x="139" y="0"/>
                </a:lnTo>
                <a:lnTo>
                  <a:pt x="0" y="114"/>
                </a:lnTo>
              </a:path>
            </a:pathLst>
          </a:custGeom>
          <a:noFill/>
          <a:ln w="238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1" name="Line 121"/>
          <p:cNvSpPr>
            <a:spLocks noChangeShapeType="1"/>
          </p:cNvSpPr>
          <p:nvPr/>
        </p:nvSpPr>
        <p:spPr bwMode="auto">
          <a:xfrm flipV="1">
            <a:off x="4083050" y="1093788"/>
            <a:ext cx="1588" cy="20796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2" name="Line 122"/>
          <p:cNvSpPr>
            <a:spLocks noChangeShapeType="1"/>
          </p:cNvSpPr>
          <p:nvPr/>
        </p:nvSpPr>
        <p:spPr bwMode="auto">
          <a:xfrm flipV="1">
            <a:off x="5253038" y="1389063"/>
            <a:ext cx="1587" cy="2349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3" name="Freeform 123"/>
          <p:cNvSpPr>
            <a:spLocks/>
          </p:cNvSpPr>
          <p:nvPr/>
        </p:nvSpPr>
        <p:spPr bwMode="auto">
          <a:xfrm>
            <a:off x="2716213" y="652463"/>
            <a:ext cx="252412" cy="146050"/>
          </a:xfrm>
          <a:custGeom>
            <a:avLst/>
            <a:gdLst>
              <a:gd name="T0" fmla="*/ 2147483647 w 159"/>
              <a:gd name="T1" fmla="*/ 0 h 92"/>
              <a:gd name="T2" fmla="*/ 2147483647 w 159"/>
              <a:gd name="T3" fmla="*/ 0 h 92"/>
              <a:gd name="T4" fmla="*/ 0 w 159"/>
              <a:gd name="T5" fmla="*/ 2147483647 h 92"/>
              <a:gd name="T6" fmla="*/ 0 60000 65536"/>
              <a:gd name="T7" fmla="*/ 0 60000 65536"/>
              <a:gd name="T8" fmla="*/ 0 60000 65536"/>
              <a:gd name="T9" fmla="*/ 0 w 159"/>
              <a:gd name="T10" fmla="*/ 0 h 92"/>
              <a:gd name="T11" fmla="*/ 159 w 159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" h="92">
                <a:moveTo>
                  <a:pt x="159" y="0"/>
                </a:moveTo>
                <a:lnTo>
                  <a:pt x="116" y="0"/>
                </a:lnTo>
                <a:lnTo>
                  <a:pt x="0" y="92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4" name="Freeform 124"/>
          <p:cNvSpPr>
            <a:spLocks/>
          </p:cNvSpPr>
          <p:nvPr/>
        </p:nvSpPr>
        <p:spPr bwMode="auto">
          <a:xfrm>
            <a:off x="2794000" y="936625"/>
            <a:ext cx="290513" cy="180975"/>
          </a:xfrm>
          <a:custGeom>
            <a:avLst/>
            <a:gdLst>
              <a:gd name="T0" fmla="*/ 2147483647 w 183"/>
              <a:gd name="T1" fmla="*/ 0 h 114"/>
              <a:gd name="T2" fmla="*/ 2147483647 w 183"/>
              <a:gd name="T3" fmla="*/ 0 h 114"/>
              <a:gd name="T4" fmla="*/ 0 w 183"/>
              <a:gd name="T5" fmla="*/ 2147483647 h 114"/>
              <a:gd name="T6" fmla="*/ 0 60000 65536"/>
              <a:gd name="T7" fmla="*/ 0 60000 65536"/>
              <a:gd name="T8" fmla="*/ 0 60000 65536"/>
              <a:gd name="T9" fmla="*/ 0 w 183"/>
              <a:gd name="T10" fmla="*/ 0 h 114"/>
              <a:gd name="T11" fmla="*/ 183 w 183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3" h="114">
                <a:moveTo>
                  <a:pt x="183" y="0"/>
                </a:moveTo>
                <a:lnTo>
                  <a:pt x="139" y="0"/>
                </a:lnTo>
                <a:lnTo>
                  <a:pt x="0" y="11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5" name="Line 125"/>
          <p:cNvSpPr>
            <a:spLocks noChangeShapeType="1"/>
          </p:cNvSpPr>
          <p:nvPr/>
        </p:nvSpPr>
        <p:spPr bwMode="auto">
          <a:xfrm>
            <a:off x="3463925" y="2981325"/>
            <a:ext cx="287338" cy="1588"/>
          </a:xfrm>
          <a:prstGeom prst="line">
            <a:avLst/>
          </a:prstGeom>
          <a:noFill/>
          <a:ln w="238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6" name="Line 126"/>
          <p:cNvSpPr>
            <a:spLocks noChangeShapeType="1"/>
          </p:cNvSpPr>
          <p:nvPr/>
        </p:nvSpPr>
        <p:spPr bwMode="auto">
          <a:xfrm>
            <a:off x="3584575" y="2770188"/>
            <a:ext cx="374650" cy="1587"/>
          </a:xfrm>
          <a:prstGeom prst="line">
            <a:avLst/>
          </a:prstGeom>
          <a:noFill/>
          <a:ln w="238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7" name="Freeform 127"/>
          <p:cNvSpPr>
            <a:spLocks/>
          </p:cNvSpPr>
          <p:nvPr/>
        </p:nvSpPr>
        <p:spPr bwMode="auto">
          <a:xfrm>
            <a:off x="6375400" y="1690688"/>
            <a:ext cx="207963" cy="319087"/>
          </a:xfrm>
          <a:custGeom>
            <a:avLst/>
            <a:gdLst>
              <a:gd name="T0" fmla="*/ 2147483647 w 131"/>
              <a:gd name="T1" fmla="*/ 2147483647 h 201"/>
              <a:gd name="T2" fmla="*/ 0 w 131"/>
              <a:gd name="T3" fmla="*/ 2147483647 h 201"/>
              <a:gd name="T4" fmla="*/ 0 w 131"/>
              <a:gd name="T5" fmla="*/ 0 h 201"/>
              <a:gd name="T6" fmla="*/ 0 60000 65536"/>
              <a:gd name="T7" fmla="*/ 0 60000 65536"/>
              <a:gd name="T8" fmla="*/ 0 60000 65536"/>
              <a:gd name="T9" fmla="*/ 0 w 131"/>
              <a:gd name="T10" fmla="*/ 0 h 201"/>
              <a:gd name="T11" fmla="*/ 131 w 131"/>
              <a:gd name="T12" fmla="*/ 201 h 2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1" h="201">
                <a:moveTo>
                  <a:pt x="131" y="201"/>
                </a:moveTo>
                <a:lnTo>
                  <a:pt x="0" y="49"/>
                </a:lnTo>
                <a:lnTo>
                  <a:pt x="0" y="0"/>
                </a:lnTo>
              </a:path>
            </a:pathLst>
          </a:custGeom>
          <a:noFill/>
          <a:ln w="238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8" name="Line 128"/>
          <p:cNvSpPr>
            <a:spLocks noChangeShapeType="1"/>
          </p:cNvSpPr>
          <p:nvPr/>
        </p:nvSpPr>
        <p:spPr bwMode="auto">
          <a:xfrm>
            <a:off x="3463925" y="2981325"/>
            <a:ext cx="28733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9" name="Line 129"/>
          <p:cNvSpPr>
            <a:spLocks noChangeShapeType="1"/>
          </p:cNvSpPr>
          <p:nvPr/>
        </p:nvSpPr>
        <p:spPr bwMode="auto">
          <a:xfrm>
            <a:off x="3584575" y="2770188"/>
            <a:ext cx="37465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80" name="Freeform 130"/>
          <p:cNvSpPr>
            <a:spLocks/>
          </p:cNvSpPr>
          <p:nvPr/>
        </p:nvSpPr>
        <p:spPr bwMode="auto">
          <a:xfrm>
            <a:off x="6375400" y="1690688"/>
            <a:ext cx="207963" cy="319087"/>
          </a:xfrm>
          <a:custGeom>
            <a:avLst/>
            <a:gdLst>
              <a:gd name="T0" fmla="*/ 2147483647 w 131"/>
              <a:gd name="T1" fmla="*/ 2147483647 h 201"/>
              <a:gd name="T2" fmla="*/ 0 w 131"/>
              <a:gd name="T3" fmla="*/ 2147483647 h 201"/>
              <a:gd name="T4" fmla="*/ 0 w 131"/>
              <a:gd name="T5" fmla="*/ 0 h 201"/>
              <a:gd name="T6" fmla="*/ 0 60000 65536"/>
              <a:gd name="T7" fmla="*/ 0 60000 65536"/>
              <a:gd name="T8" fmla="*/ 0 60000 65536"/>
              <a:gd name="T9" fmla="*/ 0 w 131"/>
              <a:gd name="T10" fmla="*/ 0 h 201"/>
              <a:gd name="T11" fmla="*/ 131 w 131"/>
              <a:gd name="T12" fmla="*/ 201 h 2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1" h="201">
                <a:moveTo>
                  <a:pt x="131" y="201"/>
                </a:moveTo>
                <a:lnTo>
                  <a:pt x="0" y="49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81" name="Line 131"/>
          <p:cNvSpPr>
            <a:spLocks noChangeShapeType="1"/>
          </p:cNvSpPr>
          <p:nvPr/>
        </p:nvSpPr>
        <p:spPr bwMode="auto">
          <a:xfrm>
            <a:off x="4821238" y="3849688"/>
            <a:ext cx="361950" cy="1587"/>
          </a:xfrm>
          <a:prstGeom prst="line">
            <a:avLst/>
          </a:prstGeom>
          <a:noFill/>
          <a:ln w="238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82" name="Line 132"/>
          <p:cNvSpPr>
            <a:spLocks noChangeShapeType="1"/>
          </p:cNvSpPr>
          <p:nvPr/>
        </p:nvSpPr>
        <p:spPr bwMode="auto">
          <a:xfrm>
            <a:off x="4808538" y="4481513"/>
            <a:ext cx="381000" cy="1587"/>
          </a:xfrm>
          <a:prstGeom prst="line">
            <a:avLst/>
          </a:prstGeom>
          <a:noFill/>
          <a:ln w="238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83" name="Line 133"/>
          <p:cNvSpPr>
            <a:spLocks noChangeShapeType="1"/>
          </p:cNvSpPr>
          <p:nvPr/>
        </p:nvSpPr>
        <p:spPr bwMode="auto">
          <a:xfrm>
            <a:off x="4821238" y="3849688"/>
            <a:ext cx="36195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84" name="Line 134"/>
          <p:cNvSpPr>
            <a:spLocks noChangeShapeType="1"/>
          </p:cNvSpPr>
          <p:nvPr/>
        </p:nvSpPr>
        <p:spPr bwMode="auto">
          <a:xfrm>
            <a:off x="4808538" y="4481513"/>
            <a:ext cx="3810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85" name="Line 135"/>
          <p:cNvSpPr>
            <a:spLocks noChangeShapeType="1"/>
          </p:cNvSpPr>
          <p:nvPr/>
        </p:nvSpPr>
        <p:spPr bwMode="auto">
          <a:xfrm flipV="1">
            <a:off x="3300413" y="3724275"/>
            <a:ext cx="76200" cy="57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86" name="Line 136"/>
          <p:cNvSpPr>
            <a:spLocks noChangeShapeType="1"/>
          </p:cNvSpPr>
          <p:nvPr/>
        </p:nvSpPr>
        <p:spPr bwMode="auto">
          <a:xfrm flipV="1">
            <a:off x="3819525" y="3724275"/>
            <a:ext cx="76200" cy="57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87" name="Line 137"/>
          <p:cNvSpPr>
            <a:spLocks noChangeShapeType="1"/>
          </p:cNvSpPr>
          <p:nvPr/>
        </p:nvSpPr>
        <p:spPr bwMode="auto">
          <a:xfrm flipV="1">
            <a:off x="4295775" y="3724275"/>
            <a:ext cx="76200" cy="57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88" name="Line 138"/>
          <p:cNvSpPr>
            <a:spLocks noChangeShapeType="1"/>
          </p:cNvSpPr>
          <p:nvPr/>
        </p:nvSpPr>
        <p:spPr bwMode="auto">
          <a:xfrm flipV="1">
            <a:off x="4770438" y="3724275"/>
            <a:ext cx="74612" cy="57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89" name="Line 139"/>
          <p:cNvSpPr>
            <a:spLocks noChangeShapeType="1"/>
          </p:cNvSpPr>
          <p:nvPr/>
        </p:nvSpPr>
        <p:spPr bwMode="auto">
          <a:xfrm flipV="1">
            <a:off x="3294063" y="4344988"/>
            <a:ext cx="76200" cy="57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90" name="Line 140"/>
          <p:cNvSpPr>
            <a:spLocks noChangeShapeType="1"/>
          </p:cNvSpPr>
          <p:nvPr/>
        </p:nvSpPr>
        <p:spPr bwMode="auto">
          <a:xfrm flipV="1">
            <a:off x="3810000" y="4356100"/>
            <a:ext cx="76200" cy="57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91" name="Line 141"/>
          <p:cNvSpPr>
            <a:spLocks noChangeShapeType="1"/>
          </p:cNvSpPr>
          <p:nvPr/>
        </p:nvSpPr>
        <p:spPr bwMode="auto">
          <a:xfrm flipV="1">
            <a:off x="4289425" y="4344988"/>
            <a:ext cx="76200" cy="57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92" name="Line 142"/>
          <p:cNvSpPr>
            <a:spLocks noChangeShapeType="1"/>
          </p:cNvSpPr>
          <p:nvPr/>
        </p:nvSpPr>
        <p:spPr bwMode="auto">
          <a:xfrm flipV="1">
            <a:off x="4764088" y="4344988"/>
            <a:ext cx="74612" cy="57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93" name="Line 143"/>
          <p:cNvSpPr>
            <a:spLocks noChangeShapeType="1"/>
          </p:cNvSpPr>
          <p:nvPr/>
        </p:nvSpPr>
        <p:spPr bwMode="auto">
          <a:xfrm>
            <a:off x="4908550" y="5813425"/>
            <a:ext cx="1588" cy="9366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94" name="Line 144"/>
          <p:cNvSpPr>
            <a:spLocks noChangeShapeType="1"/>
          </p:cNvSpPr>
          <p:nvPr/>
        </p:nvSpPr>
        <p:spPr bwMode="auto">
          <a:xfrm>
            <a:off x="4908550" y="5594350"/>
            <a:ext cx="1588" cy="21907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95" name="Line 145"/>
          <p:cNvSpPr>
            <a:spLocks noChangeShapeType="1"/>
          </p:cNvSpPr>
          <p:nvPr/>
        </p:nvSpPr>
        <p:spPr bwMode="auto">
          <a:xfrm>
            <a:off x="4908550" y="5343525"/>
            <a:ext cx="1588" cy="873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96" name="Text Box 146"/>
          <p:cNvSpPr txBox="1">
            <a:spLocks noChangeArrowheads="1"/>
          </p:cNvSpPr>
          <p:nvPr/>
        </p:nvSpPr>
        <p:spPr bwMode="auto">
          <a:xfrm>
            <a:off x="3784600" y="723900"/>
            <a:ext cx="674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100">
                <a:latin typeface="Arial" charset="0"/>
              </a:rPr>
              <a:t>Adenylyl</a:t>
            </a:r>
          </a:p>
          <a:p>
            <a:pPr algn="ctr"/>
            <a:r>
              <a:rPr lang="en-US" sz="1100">
                <a:latin typeface="Arial" charset="0"/>
              </a:rPr>
              <a:t>cyclase</a:t>
            </a:r>
          </a:p>
        </p:txBody>
      </p:sp>
      <p:sp>
        <p:nvSpPr>
          <p:cNvPr id="43097" name="Text Box 147"/>
          <p:cNvSpPr txBox="1">
            <a:spLocks noChangeArrowheads="1"/>
          </p:cNvSpPr>
          <p:nvPr/>
        </p:nvSpPr>
        <p:spPr bwMode="auto">
          <a:xfrm>
            <a:off x="4927600" y="1028700"/>
            <a:ext cx="674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100">
                <a:latin typeface="Arial" charset="0"/>
              </a:rPr>
              <a:t>Adenylyl</a:t>
            </a:r>
          </a:p>
          <a:p>
            <a:pPr algn="ctr"/>
            <a:r>
              <a:rPr lang="en-US" sz="1100">
                <a:latin typeface="Arial" charset="0"/>
              </a:rPr>
              <a:t>cyclase</a:t>
            </a:r>
          </a:p>
        </p:txBody>
      </p:sp>
      <p:sp>
        <p:nvSpPr>
          <p:cNvPr id="43098" name="Text Box 148"/>
          <p:cNvSpPr txBox="1">
            <a:spLocks noChangeArrowheads="1"/>
          </p:cNvSpPr>
          <p:nvPr/>
        </p:nvSpPr>
        <p:spPr bwMode="auto">
          <a:xfrm>
            <a:off x="5245100" y="3759200"/>
            <a:ext cx="1095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100">
                <a:latin typeface="Arial" charset="0"/>
              </a:rPr>
              <a:t>Phosphorylase</a:t>
            </a:r>
          </a:p>
          <a:p>
            <a:r>
              <a:rPr lang="en-US" sz="1100">
                <a:latin typeface="Arial" charset="0"/>
              </a:rPr>
              <a:t>kinase</a:t>
            </a:r>
          </a:p>
        </p:txBody>
      </p:sp>
      <p:sp>
        <p:nvSpPr>
          <p:cNvPr id="43099" name="Text Box 149"/>
          <p:cNvSpPr txBox="1">
            <a:spLocks noChangeArrowheads="1"/>
          </p:cNvSpPr>
          <p:nvPr/>
        </p:nvSpPr>
        <p:spPr bwMode="auto">
          <a:xfrm>
            <a:off x="5248275" y="4394200"/>
            <a:ext cx="108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100">
                <a:latin typeface="Arial" charset="0"/>
              </a:rPr>
              <a:t>Glycogen</a:t>
            </a:r>
          </a:p>
          <a:p>
            <a:r>
              <a:rPr lang="en-US" sz="1100">
                <a:latin typeface="Arial" charset="0"/>
              </a:rPr>
              <a:t>phosphorylase</a:t>
            </a:r>
          </a:p>
        </p:txBody>
      </p:sp>
      <p:sp>
        <p:nvSpPr>
          <p:cNvPr id="43100" name="Rectangle 153"/>
          <p:cNvSpPr>
            <a:spLocks noChangeArrowheads="1"/>
          </p:cNvSpPr>
          <p:nvPr/>
        </p:nvSpPr>
        <p:spPr bwMode="auto">
          <a:xfrm>
            <a:off x="4600575" y="1743075"/>
            <a:ext cx="2873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GTP</a:t>
            </a:r>
            <a:endParaRPr lang="en-US">
              <a:latin typeface="Arial" charset="0"/>
            </a:endParaRPr>
          </a:p>
        </p:txBody>
      </p:sp>
      <p:sp>
        <p:nvSpPr>
          <p:cNvPr id="43101" name="Rectangle 155"/>
          <p:cNvSpPr>
            <a:spLocks noChangeArrowheads="1"/>
          </p:cNvSpPr>
          <p:nvPr/>
        </p:nvSpPr>
        <p:spPr bwMode="auto">
          <a:xfrm>
            <a:off x="3514725" y="1676400"/>
            <a:ext cx="2873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GTP</a:t>
            </a:r>
            <a:endParaRPr lang="en-US">
              <a:latin typeface="Arial" charset="0"/>
            </a:endParaRPr>
          </a:p>
        </p:txBody>
      </p:sp>
      <p:sp>
        <p:nvSpPr>
          <p:cNvPr id="43102" name="Freeform 154"/>
          <p:cNvSpPr>
            <a:spLocks/>
          </p:cNvSpPr>
          <p:nvPr/>
        </p:nvSpPr>
        <p:spPr bwMode="auto">
          <a:xfrm>
            <a:off x="4603750" y="1949450"/>
            <a:ext cx="531813" cy="333375"/>
          </a:xfrm>
          <a:custGeom>
            <a:avLst/>
            <a:gdLst>
              <a:gd name="T0" fmla="*/ 2147483647 w 335"/>
              <a:gd name="T1" fmla="*/ 2147483647 h 210"/>
              <a:gd name="T2" fmla="*/ 2147483647 w 335"/>
              <a:gd name="T3" fmla="*/ 2147483647 h 210"/>
              <a:gd name="T4" fmla="*/ 2147483647 w 335"/>
              <a:gd name="T5" fmla="*/ 2147483647 h 210"/>
              <a:gd name="T6" fmla="*/ 2147483647 w 335"/>
              <a:gd name="T7" fmla="*/ 2147483647 h 210"/>
              <a:gd name="T8" fmla="*/ 2147483647 w 335"/>
              <a:gd name="T9" fmla="*/ 2147483647 h 210"/>
              <a:gd name="T10" fmla="*/ 2147483647 w 335"/>
              <a:gd name="T11" fmla="*/ 2147483647 h 210"/>
              <a:gd name="T12" fmla="*/ 2147483647 w 335"/>
              <a:gd name="T13" fmla="*/ 2147483647 h 210"/>
              <a:gd name="T14" fmla="*/ 2147483647 w 335"/>
              <a:gd name="T15" fmla="*/ 2147483647 h 210"/>
              <a:gd name="T16" fmla="*/ 2147483647 w 335"/>
              <a:gd name="T17" fmla="*/ 2147483647 h 210"/>
              <a:gd name="T18" fmla="*/ 2147483647 w 335"/>
              <a:gd name="T19" fmla="*/ 2147483647 h 210"/>
              <a:gd name="T20" fmla="*/ 2147483647 w 335"/>
              <a:gd name="T21" fmla="*/ 2147483647 h 210"/>
              <a:gd name="T22" fmla="*/ 2147483647 w 335"/>
              <a:gd name="T23" fmla="*/ 2147483647 h 210"/>
              <a:gd name="T24" fmla="*/ 2147483647 w 335"/>
              <a:gd name="T25" fmla="*/ 2147483647 h 210"/>
              <a:gd name="T26" fmla="*/ 2147483647 w 335"/>
              <a:gd name="T27" fmla="*/ 2147483647 h 210"/>
              <a:gd name="T28" fmla="*/ 2147483647 w 335"/>
              <a:gd name="T29" fmla="*/ 2147483647 h 210"/>
              <a:gd name="T30" fmla="*/ 2147483647 w 335"/>
              <a:gd name="T31" fmla="*/ 2147483647 h 210"/>
              <a:gd name="T32" fmla="*/ 2147483647 w 335"/>
              <a:gd name="T33" fmla="*/ 0 h 210"/>
              <a:gd name="T34" fmla="*/ 2147483647 w 335"/>
              <a:gd name="T35" fmla="*/ 0 h 210"/>
              <a:gd name="T36" fmla="*/ 2147483647 w 335"/>
              <a:gd name="T37" fmla="*/ 2147483647 h 210"/>
              <a:gd name="T38" fmla="*/ 2147483647 w 335"/>
              <a:gd name="T39" fmla="*/ 2147483647 h 210"/>
              <a:gd name="T40" fmla="*/ 2147483647 w 335"/>
              <a:gd name="T41" fmla="*/ 2147483647 h 210"/>
              <a:gd name="T42" fmla="*/ 2147483647 w 335"/>
              <a:gd name="T43" fmla="*/ 2147483647 h 210"/>
              <a:gd name="T44" fmla="*/ 2147483647 w 335"/>
              <a:gd name="T45" fmla="*/ 2147483647 h 210"/>
              <a:gd name="T46" fmla="*/ 2147483647 w 335"/>
              <a:gd name="T47" fmla="*/ 2147483647 h 210"/>
              <a:gd name="T48" fmla="*/ 2147483647 w 335"/>
              <a:gd name="T49" fmla="*/ 2147483647 h 210"/>
              <a:gd name="T50" fmla="*/ 2147483647 w 335"/>
              <a:gd name="T51" fmla="*/ 2147483647 h 210"/>
              <a:gd name="T52" fmla="*/ 2147483647 w 335"/>
              <a:gd name="T53" fmla="*/ 2147483647 h 210"/>
              <a:gd name="T54" fmla="*/ 2147483647 w 335"/>
              <a:gd name="T55" fmla="*/ 2147483647 h 210"/>
              <a:gd name="T56" fmla="*/ 2147483647 w 335"/>
              <a:gd name="T57" fmla="*/ 2147483647 h 210"/>
              <a:gd name="T58" fmla="*/ 0 w 335"/>
              <a:gd name="T59" fmla="*/ 2147483647 h 21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35"/>
              <a:gd name="T91" fmla="*/ 0 h 210"/>
              <a:gd name="T92" fmla="*/ 335 w 335"/>
              <a:gd name="T93" fmla="*/ 210 h 21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35" h="210">
                <a:moveTo>
                  <a:pt x="287" y="210"/>
                </a:moveTo>
                <a:lnTo>
                  <a:pt x="287" y="210"/>
                </a:lnTo>
                <a:lnTo>
                  <a:pt x="302" y="178"/>
                </a:lnTo>
                <a:lnTo>
                  <a:pt x="316" y="148"/>
                </a:lnTo>
                <a:lnTo>
                  <a:pt x="325" y="117"/>
                </a:lnTo>
                <a:lnTo>
                  <a:pt x="333" y="91"/>
                </a:lnTo>
                <a:lnTo>
                  <a:pt x="335" y="66"/>
                </a:lnTo>
                <a:lnTo>
                  <a:pt x="333" y="55"/>
                </a:lnTo>
                <a:lnTo>
                  <a:pt x="333" y="45"/>
                </a:lnTo>
                <a:lnTo>
                  <a:pt x="329" y="36"/>
                </a:lnTo>
                <a:lnTo>
                  <a:pt x="325" y="28"/>
                </a:lnTo>
                <a:lnTo>
                  <a:pt x="319" y="22"/>
                </a:lnTo>
                <a:lnTo>
                  <a:pt x="312" y="17"/>
                </a:lnTo>
                <a:lnTo>
                  <a:pt x="295" y="7"/>
                </a:lnTo>
                <a:lnTo>
                  <a:pt x="278" y="1"/>
                </a:lnTo>
                <a:lnTo>
                  <a:pt x="257" y="0"/>
                </a:lnTo>
                <a:lnTo>
                  <a:pt x="236" y="0"/>
                </a:lnTo>
                <a:lnTo>
                  <a:pt x="215" y="1"/>
                </a:lnTo>
                <a:lnTo>
                  <a:pt x="192" y="7"/>
                </a:lnTo>
                <a:lnTo>
                  <a:pt x="171" y="15"/>
                </a:lnTo>
                <a:lnTo>
                  <a:pt x="148" y="26"/>
                </a:lnTo>
                <a:lnTo>
                  <a:pt x="126" y="39"/>
                </a:lnTo>
                <a:lnTo>
                  <a:pt x="103" y="55"/>
                </a:lnTo>
                <a:lnTo>
                  <a:pt x="82" y="72"/>
                </a:lnTo>
                <a:lnTo>
                  <a:pt x="63" y="93"/>
                </a:lnTo>
                <a:lnTo>
                  <a:pt x="44" y="115"/>
                </a:lnTo>
                <a:lnTo>
                  <a:pt x="27" y="142"/>
                </a:lnTo>
                <a:lnTo>
                  <a:pt x="12" y="169"/>
                </a:lnTo>
                <a:lnTo>
                  <a:pt x="0" y="199"/>
                </a:lnTo>
              </a:path>
            </a:pathLst>
          </a:custGeom>
          <a:noFill/>
          <a:ln w="2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03" name="Freeform 155"/>
          <p:cNvSpPr>
            <a:spLocks/>
          </p:cNvSpPr>
          <p:nvPr/>
        </p:nvSpPr>
        <p:spPr bwMode="auto">
          <a:xfrm>
            <a:off x="3744913" y="1641475"/>
            <a:ext cx="436562" cy="573088"/>
          </a:xfrm>
          <a:custGeom>
            <a:avLst/>
            <a:gdLst>
              <a:gd name="T0" fmla="*/ 0 w 275"/>
              <a:gd name="T1" fmla="*/ 2147483647 h 361"/>
              <a:gd name="T2" fmla="*/ 0 w 275"/>
              <a:gd name="T3" fmla="*/ 2147483647 h 361"/>
              <a:gd name="T4" fmla="*/ 0 w 275"/>
              <a:gd name="T5" fmla="*/ 2147483647 h 361"/>
              <a:gd name="T6" fmla="*/ 2147483647 w 275"/>
              <a:gd name="T7" fmla="*/ 2147483647 h 361"/>
              <a:gd name="T8" fmla="*/ 2147483647 w 275"/>
              <a:gd name="T9" fmla="*/ 2147483647 h 361"/>
              <a:gd name="T10" fmla="*/ 2147483647 w 275"/>
              <a:gd name="T11" fmla="*/ 2147483647 h 361"/>
              <a:gd name="T12" fmla="*/ 2147483647 w 275"/>
              <a:gd name="T13" fmla="*/ 2147483647 h 361"/>
              <a:gd name="T14" fmla="*/ 2147483647 w 275"/>
              <a:gd name="T15" fmla="*/ 2147483647 h 361"/>
              <a:gd name="T16" fmla="*/ 2147483647 w 275"/>
              <a:gd name="T17" fmla="*/ 2147483647 h 361"/>
              <a:gd name="T18" fmla="*/ 2147483647 w 275"/>
              <a:gd name="T19" fmla="*/ 2147483647 h 361"/>
              <a:gd name="T20" fmla="*/ 2147483647 w 275"/>
              <a:gd name="T21" fmla="*/ 2147483647 h 361"/>
              <a:gd name="T22" fmla="*/ 2147483647 w 275"/>
              <a:gd name="T23" fmla="*/ 2147483647 h 361"/>
              <a:gd name="T24" fmla="*/ 2147483647 w 275"/>
              <a:gd name="T25" fmla="*/ 2147483647 h 361"/>
              <a:gd name="T26" fmla="*/ 2147483647 w 275"/>
              <a:gd name="T27" fmla="*/ 2147483647 h 361"/>
              <a:gd name="T28" fmla="*/ 2147483647 w 275"/>
              <a:gd name="T29" fmla="*/ 2147483647 h 361"/>
              <a:gd name="T30" fmla="*/ 2147483647 w 275"/>
              <a:gd name="T31" fmla="*/ 0 h 361"/>
              <a:gd name="T32" fmla="*/ 2147483647 w 275"/>
              <a:gd name="T33" fmla="*/ 0 h 361"/>
              <a:gd name="T34" fmla="*/ 2147483647 w 275"/>
              <a:gd name="T35" fmla="*/ 0 h 361"/>
              <a:gd name="T36" fmla="*/ 2147483647 w 275"/>
              <a:gd name="T37" fmla="*/ 0 h 361"/>
              <a:gd name="T38" fmla="*/ 2147483647 w 275"/>
              <a:gd name="T39" fmla="*/ 0 h 361"/>
              <a:gd name="T40" fmla="*/ 2147483647 w 275"/>
              <a:gd name="T41" fmla="*/ 2147483647 h 361"/>
              <a:gd name="T42" fmla="*/ 2147483647 w 275"/>
              <a:gd name="T43" fmla="*/ 2147483647 h 361"/>
              <a:gd name="T44" fmla="*/ 2147483647 w 275"/>
              <a:gd name="T45" fmla="*/ 2147483647 h 361"/>
              <a:gd name="T46" fmla="*/ 2147483647 w 275"/>
              <a:gd name="T47" fmla="*/ 2147483647 h 361"/>
              <a:gd name="T48" fmla="*/ 2147483647 w 275"/>
              <a:gd name="T49" fmla="*/ 2147483647 h 361"/>
              <a:gd name="T50" fmla="*/ 2147483647 w 275"/>
              <a:gd name="T51" fmla="*/ 2147483647 h 361"/>
              <a:gd name="T52" fmla="*/ 2147483647 w 275"/>
              <a:gd name="T53" fmla="*/ 2147483647 h 361"/>
              <a:gd name="T54" fmla="*/ 2147483647 w 275"/>
              <a:gd name="T55" fmla="*/ 2147483647 h 361"/>
              <a:gd name="T56" fmla="*/ 2147483647 w 275"/>
              <a:gd name="T57" fmla="*/ 2147483647 h 361"/>
              <a:gd name="T58" fmla="*/ 2147483647 w 275"/>
              <a:gd name="T59" fmla="*/ 2147483647 h 361"/>
              <a:gd name="T60" fmla="*/ 2147483647 w 275"/>
              <a:gd name="T61" fmla="*/ 2147483647 h 361"/>
              <a:gd name="T62" fmla="*/ 2147483647 w 275"/>
              <a:gd name="T63" fmla="*/ 2147483647 h 361"/>
              <a:gd name="T64" fmla="*/ 2147483647 w 275"/>
              <a:gd name="T65" fmla="*/ 2147483647 h 361"/>
              <a:gd name="T66" fmla="*/ 2147483647 w 275"/>
              <a:gd name="T67" fmla="*/ 2147483647 h 361"/>
              <a:gd name="T68" fmla="*/ 2147483647 w 275"/>
              <a:gd name="T69" fmla="*/ 2147483647 h 36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75"/>
              <a:gd name="T106" fmla="*/ 0 h 361"/>
              <a:gd name="T107" fmla="*/ 275 w 275"/>
              <a:gd name="T108" fmla="*/ 361 h 36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75" h="361">
                <a:moveTo>
                  <a:pt x="0" y="266"/>
                </a:moveTo>
                <a:lnTo>
                  <a:pt x="0" y="266"/>
                </a:lnTo>
                <a:lnTo>
                  <a:pt x="0" y="252"/>
                </a:lnTo>
                <a:lnTo>
                  <a:pt x="5" y="222"/>
                </a:lnTo>
                <a:lnTo>
                  <a:pt x="13" y="178"/>
                </a:lnTo>
                <a:lnTo>
                  <a:pt x="19" y="154"/>
                </a:lnTo>
                <a:lnTo>
                  <a:pt x="26" y="129"/>
                </a:lnTo>
                <a:lnTo>
                  <a:pt x="36" y="102"/>
                </a:lnTo>
                <a:lnTo>
                  <a:pt x="45" y="80"/>
                </a:lnTo>
                <a:lnTo>
                  <a:pt x="59" y="57"/>
                </a:lnTo>
                <a:lnTo>
                  <a:pt x="72" y="36"/>
                </a:lnTo>
                <a:lnTo>
                  <a:pt x="89" y="21"/>
                </a:lnTo>
                <a:lnTo>
                  <a:pt x="97" y="13"/>
                </a:lnTo>
                <a:lnTo>
                  <a:pt x="106" y="7"/>
                </a:lnTo>
                <a:lnTo>
                  <a:pt x="118" y="4"/>
                </a:lnTo>
                <a:lnTo>
                  <a:pt x="127" y="0"/>
                </a:lnTo>
                <a:lnTo>
                  <a:pt x="138" y="0"/>
                </a:lnTo>
                <a:lnTo>
                  <a:pt x="150" y="0"/>
                </a:lnTo>
                <a:lnTo>
                  <a:pt x="161" y="0"/>
                </a:lnTo>
                <a:lnTo>
                  <a:pt x="173" y="4"/>
                </a:lnTo>
                <a:lnTo>
                  <a:pt x="182" y="7"/>
                </a:lnTo>
                <a:lnTo>
                  <a:pt x="193" y="13"/>
                </a:lnTo>
                <a:lnTo>
                  <a:pt x="201" y="19"/>
                </a:lnTo>
                <a:lnTo>
                  <a:pt x="211" y="24"/>
                </a:lnTo>
                <a:lnTo>
                  <a:pt x="226" y="42"/>
                </a:lnTo>
                <a:lnTo>
                  <a:pt x="237" y="62"/>
                </a:lnTo>
                <a:lnTo>
                  <a:pt x="249" y="85"/>
                </a:lnTo>
                <a:lnTo>
                  <a:pt x="256" y="110"/>
                </a:lnTo>
                <a:lnTo>
                  <a:pt x="264" y="137"/>
                </a:lnTo>
                <a:lnTo>
                  <a:pt x="268" y="165"/>
                </a:lnTo>
                <a:lnTo>
                  <a:pt x="271" y="194"/>
                </a:lnTo>
                <a:lnTo>
                  <a:pt x="275" y="252"/>
                </a:lnTo>
                <a:lnTo>
                  <a:pt x="275" y="309"/>
                </a:lnTo>
                <a:lnTo>
                  <a:pt x="273" y="361"/>
                </a:lnTo>
              </a:path>
            </a:pathLst>
          </a:custGeom>
          <a:noFill/>
          <a:ln w="2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04" name="Freeform 156"/>
          <p:cNvSpPr>
            <a:spLocks/>
          </p:cNvSpPr>
          <p:nvPr/>
        </p:nvSpPr>
        <p:spPr bwMode="auto">
          <a:xfrm>
            <a:off x="4576763" y="2228850"/>
            <a:ext cx="66675" cy="114300"/>
          </a:xfrm>
          <a:custGeom>
            <a:avLst/>
            <a:gdLst>
              <a:gd name="T0" fmla="*/ 2147483647 w 42"/>
              <a:gd name="T1" fmla="*/ 2147483647 h 72"/>
              <a:gd name="T2" fmla="*/ 2147483647 w 42"/>
              <a:gd name="T3" fmla="*/ 2147483647 h 72"/>
              <a:gd name="T4" fmla="*/ 2147483647 w 42"/>
              <a:gd name="T5" fmla="*/ 2147483647 h 72"/>
              <a:gd name="T6" fmla="*/ 2147483647 w 42"/>
              <a:gd name="T7" fmla="*/ 2147483647 h 72"/>
              <a:gd name="T8" fmla="*/ 2147483647 w 42"/>
              <a:gd name="T9" fmla="*/ 2147483647 h 72"/>
              <a:gd name="T10" fmla="*/ 0 w 42"/>
              <a:gd name="T11" fmla="*/ 2147483647 h 72"/>
              <a:gd name="T12" fmla="*/ 0 w 42"/>
              <a:gd name="T13" fmla="*/ 2147483647 h 72"/>
              <a:gd name="T14" fmla="*/ 2147483647 w 42"/>
              <a:gd name="T15" fmla="*/ 2147483647 h 72"/>
              <a:gd name="T16" fmla="*/ 2147483647 w 42"/>
              <a:gd name="T17" fmla="*/ 0 h 72"/>
              <a:gd name="T18" fmla="*/ 2147483647 w 42"/>
              <a:gd name="T19" fmla="*/ 0 h 72"/>
              <a:gd name="T20" fmla="*/ 2147483647 w 42"/>
              <a:gd name="T21" fmla="*/ 2147483647 h 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72"/>
              <a:gd name="T35" fmla="*/ 42 w 42"/>
              <a:gd name="T36" fmla="*/ 72 h 7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72">
                <a:moveTo>
                  <a:pt x="19" y="17"/>
                </a:moveTo>
                <a:lnTo>
                  <a:pt x="42" y="14"/>
                </a:lnTo>
                <a:lnTo>
                  <a:pt x="19" y="42"/>
                </a:lnTo>
                <a:lnTo>
                  <a:pt x="0" y="72"/>
                </a:lnTo>
                <a:lnTo>
                  <a:pt x="4" y="36"/>
                </a:lnTo>
                <a:lnTo>
                  <a:pt x="4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05" name="Line 157"/>
          <p:cNvSpPr>
            <a:spLocks noChangeShapeType="1"/>
          </p:cNvSpPr>
          <p:nvPr/>
        </p:nvSpPr>
        <p:spPr bwMode="auto">
          <a:xfrm>
            <a:off x="4040188" y="5727700"/>
            <a:ext cx="500062" cy="1588"/>
          </a:xfrm>
          <a:prstGeom prst="line">
            <a:avLst/>
          </a:prstGeom>
          <a:noFill/>
          <a:ln w="2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06" name="Freeform 158"/>
          <p:cNvSpPr>
            <a:spLocks/>
          </p:cNvSpPr>
          <p:nvPr/>
        </p:nvSpPr>
        <p:spPr bwMode="auto">
          <a:xfrm>
            <a:off x="4260850" y="4606925"/>
            <a:ext cx="246063" cy="677863"/>
          </a:xfrm>
          <a:custGeom>
            <a:avLst/>
            <a:gdLst>
              <a:gd name="T0" fmla="*/ 2147483647 w 155"/>
              <a:gd name="T1" fmla="*/ 0 h 427"/>
              <a:gd name="T2" fmla="*/ 2147483647 w 155"/>
              <a:gd name="T3" fmla="*/ 0 h 427"/>
              <a:gd name="T4" fmla="*/ 2147483647 w 155"/>
              <a:gd name="T5" fmla="*/ 2147483647 h 427"/>
              <a:gd name="T6" fmla="*/ 2147483647 w 155"/>
              <a:gd name="T7" fmla="*/ 2147483647 h 427"/>
              <a:gd name="T8" fmla="*/ 2147483647 w 155"/>
              <a:gd name="T9" fmla="*/ 2147483647 h 427"/>
              <a:gd name="T10" fmla="*/ 2147483647 w 155"/>
              <a:gd name="T11" fmla="*/ 2147483647 h 427"/>
              <a:gd name="T12" fmla="*/ 2147483647 w 155"/>
              <a:gd name="T13" fmla="*/ 2147483647 h 427"/>
              <a:gd name="T14" fmla="*/ 2147483647 w 155"/>
              <a:gd name="T15" fmla="*/ 2147483647 h 427"/>
              <a:gd name="T16" fmla="*/ 2147483647 w 155"/>
              <a:gd name="T17" fmla="*/ 2147483647 h 427"/>
              <a:gd name="T18" fmla="*/ 2147483647 w 155"/>
              <a:gd name="T19" fmla="*/ 2147483647 h 427"/>
              <a:gd name="T20" fmla="*/ 2147483647 w 155"/>
              <a:gd name="T21" fmla="*/ 2147483647 h 427"/>
              <a:gd name="T22" fmla="*/ 2147483647 w 155"/>
              <a:gd name="T23" fmla="*/ 2147483647 h 427"/>
              <a:gd name="T24" fmla="*/ 2147483647 w 155"/>
              <a:gd name="T25" fmla="*/ 2147483647 h 427"/>
              <a:gd name="T26" fmla="*/ 2147483647 w 155"/>
              <a:gd name="T27" fmla="*/ 2147483647 h 427"/>
              <a:gd name="T28" fmla="*/ 2147483647 w 155"/>
              <a:gd name="T29" fmla="*/ 2147483647 h 427"/>
              <a:gd name="T30" fmla="*/ 2147483647 w 155"/>
              <a:gd name="T31" fmla="*/ 2147483647 h 427"/>
              <a:gd name="T32" fmla="*/ 0 w 155"/>
              <a:gd name="T33" fmla="*/ 2147483647 h 427"/>
              <a:gd name="T34" fmla="*/ 2147483647 w 155"/>
              <a:gd name="T35" fmla="*/ 2147483647 h 427"/>
              <a:gd name="T36" fmla="*/ 2147483647 w 155"/>
              <a:gd name="T37" fmla="*/ 2147483647 h 427"/>
              <a:gd name="T38" fmla="*/ 2147483647 w 155"/>
              <a:gd name="T39" fmla="*/ 2147483647 h 427"/>
              <a:gd name="T40" fmla="*/ 2147483647 w 155"/>
              <a:gd name="T41" fmla="*/ 2147483647 h 427"/>
              <a:gd name="T42" fmla="*/ 2147483647 w 155"/>
              <a:gd name="T43" fmla="*/ 2147483647 h 4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5"/>
              <a:gd name="T67" fmla="*/ 0 h 427"/>
              <a:gd name="T68" fmla="*/ 155 w 155"/>
              <a:gd name="T69" fmla="*/ 427 h 4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5" h="427">
                <a:moveTo>
                  <a:pt x="155" y="0"/>
                </a:moveTo>
                <a:lnTo>
                  <a:pt x="155" y="0"/>
                </a:lnTo>
                <a:lnTo>
                  <a:pt x="134" y="7"/>
                </a:lnTo>
                <a:lnTo>
                  <a:pt x="115" y="15"/>
                </a:lnTo>
                <a:lnTo>
                  <a:pt x="98" y="26"/>
                </a:lnTo>
                <a:lnTo>
                  <a:pt x="83" y="36"/>
                </a:lnTo>
                <a:lnTo>
                  <a:pt x="70" y="49"/>
                </a:lnTo>
                <a:lnTo>
                  <a:pt x="58" y="62"/>
                </a:lnTo>
                <a:lnTo>
                  <a:pt x="47" y="77"/>
                </a:lnTo>
                <a:lnTo>
                  <a:pt x="38" y="93"/>
                </a:lnTo>
                <a:lnTo>
                  <a:pt x="30" y="110"/>
                </a:lnTo>
                <a:lnTo>
                  <a:pt x="22" y="127"/>
                </a:lnTo>
                <a:lnTo>
                  <a:pt x="17" y="144"/>
                </a:lnTo>
                <a:lnTo>
                  <a:pt x="11" y="163"/>
                </a:lnTo>
                <a:lnTo>
                  <a:pt x="5" y="201"/>
                </a:lnTo>
                <a:lnTo>
                  <a:pt x="1" y="237"/>
                </a:lnTo>
                <a:lnTo>
                  <a:pt x="0" y="273"/>
                </a:lnTo>
                <a:lnTo>
                  <a:pt x="1" y="309"/>
                </a:lnTo>
                <a:lnTo>
                  <a:pt x="3" y="342"/>
                </a:lnTo>
                <a:lnTo>
                  <a:pt x="7" y="370"/>
                </a:lnTo>
                <a:lnTo>
                  <a:pt x="15" y="412"/>
                </a:lnTo>
                <a:lnTo>
                  <a:pt x="19" y="427"/>
                </a:lnTo>
              </a:path>
            </a:pathLst>
          </a:custGeom>
          <a:noFill/>
          <a:ln w="2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07" name="Line 159"/>
          <p:cNvSpPr>
            <a:spLocks noChangeShapeType="1"/>
          </p:cNvSpPr>
          <p:nvPr/>
        </p:nvSpPr>
        <p:spPr bwMode="auto">
          <a:xfrm>
            <a:off x="4040188" y="3990975"/>
            <a:ext cx="1587" cy="133350"/>
          </a:xfrm>
          <a:prstGeom prst="line">
            <a:avLst/>
          </a:prstGeom>
          <a:noFill/>
          <a:ln w="2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08" name="Line 160"/>
          <p:cNvSpPr>
            <a:spLocks noChangeShapeType="1"/>
          </p:cNvSpPr>
          <p:nvPr/>
        </p:nvSpPr>
        <p:spPr bwMode="auto">
          <a:xfrm>
            <a:off x="4533900" y="3303588"/>
            <a:ext cx="1588" cy="127000"/>
          </a:xfrm>
          <a:prstGeom prst="line">
            <a:avLst/>
          </a:prstGeom>
          <a:noFill/>
          <a:ln w="2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09" name="Line 161"/>
          <p:cNvSpPr>
            <a:spLocks noChangeShapeType="1"/>
          </p:cNvSpPr>
          <p:nvPr/>
        </p:nvSpPr>
        <p:spPr bwMode="auto">
          <a:xfrm>
            <a:off x="4000500" y="3303588"/>
            <a:ext cx="1588" cy="127000"/>
          </a:xfrm>
          <a:prstGeom prst="line">
            <a:avLst/>
          </a:prstGeom>
          <a:noFill/>
          <a:ln w="2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10" name="Freeform 162"/>
          <p:cNvSpPr>
            <a:spLocks/>
          </p:cNvSpPr>
          <p:nvPr/>
        </p:nvSpPr>
        <p:spPr bwMode="auto">
          <a:xfrm>
            <a:off x="4094163" y="2573338"/>
            <a:ext cx="30162" cy="80962"/>
          </a:xfrm>
          <a:custGeom>
            <a:avLst/>
            <a:gdLst>
              <a:gd name="T0" fmla="*/ 2147483647 w 19"/>
              <a:gd name="T1" fmla="*/ 0 h 51"/>
              <a:gd name="T2" fmla="*/ 2147483647 w 19"/>
              <a:gd name="T3" fmla="*/ 0 h 51"/>
              <a:gd name="T4" fmla="*/ 2147483647 w 19"/>
              <a:gd name="T5" fmla="*/ 2147483647 h 51"/>
              <a:gd name="T6" fmla="*/ 2147483647 w 19"/>
              <a:gd name="T7" fmla="*/ 2147483647 h 51"/>
              <a:gd name="T8" fmla="*/ 0 w 19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51"/>
              <a:gd name="T17" fmla="*/ 19 w 19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51">
                <a:moveTo>
                  <a:pt x="19" y="0"/>
                </a:moveTo>
                <a:lnTo>
                  <a:pt x="19" y="0"/>
                </a:lnTo>
                <a:lnTo>
                  <a:pt x="13" y="19"/>
                </a:lnTo>
                <a:lnTo>
                  <a:pt x="8" y="36"/>
                </a:lnTo>
                <a:lnTo>
                  <a:pt x="0" y="51"/>
                </a:lnTo>
              </a:path>
            </a:pathLst>
          </a:custGeom>
          <a:noFill/>
          <a:ln w="2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11" name="Freeform 163"/>
          <p:cNvSpPr>
            <a:spLocks/>
          </p:cNvSpPr>
          <p:nvPr/>
        </p:nvSpPr>
        <p:spPr bwMode="auto">
          <a:xfrm>
            <a:off x="4513263" y="2573338"/>
            <a:ext cx="30162" cy="80962"/>
          </a:xfrm>
          <a:custGeom>
            <a:avLst/>
            <a:gdLst>
              <a:gd name="T0" fmla="*/ 0 w 19"/>
              <a:gd name="T1" fmla="*/ 0 h 51"/>
              <a:gd name="T2" fmla="*/ 0 w 19"/>
              <a:gd name="T3" fmla="*/ 0 h 51"/>
              <a:gd name="T4" fmla="*/ 2147483647 w 19"/>
              <a:gd name="T5" fmla="*/ 2147483647 h 51"/>
              <a:gd name="T6" fmla="*/ 2147483647 w 19"/>
              <a:gd name="T7" fmla="*/ 2147483647 h 51"/>
              <a:gd name="T8" fmla="*/ 2147483647 w 19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51"/>
              <a:gd name="T17" fmla="*/ 19 w 19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51">
                <a:moveTo>
                  <a:pt x="0" y="0"/>
                </a:moveTo>
                <a:lnTo>
                  <a:pt x="0" y="0"/>
                </a:lnTo>
                <a:lnTo>
                  <a:pt x="6" y="19"/>
                </a:lnTo>
                <a:lnTo>
                  <a:pt x="12" y="36"/>
                </a:lnTo>
                <a:lnTo>
                  <a:pt x="19" y="51"/>
                </a:lnTo>
              </a:path>
            </a:pathLst>
          </a:custGeom>
          <a:noFill/>
          <a:ln w="2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12" name="Freeform 164"/>
          <p:cNvSpPr>
            <a:spLocks/>
          </p:cNvSpPr>
          <p:nvPr/>
        </p:nvSpPr>
        <p:spPr bwMode="auto">
          <a:xfrm>
            <a:off x="5424488" y="2247900"/>
            <a:ext cx="542925" cy="361950"/>
          </a:xfrm>
          <a:custGeom>
            <a:avLst/>
            <a:gdLst>
              <a:gd name="T0" fmla="*/ 2147483647 w 342"/>
              <a:gd name="T1" fmla="*/ 2147483647 h 228"/>
              <a:gd name="T2" fmla="*/ 2147483647 w 342"/>
              <a:gd name="T3" fmla="*/ 2147483647 h 228"/>
              <a:gd name="T4" fmla="*/ 2147483647 w 342"/>
              <a:gd name="T5" fmla="*/ 2147483647 h 228"/>
              <a:gd name="T6" fmla="*/ 2147483647 w 342"/>
              <a:gd name="T7" fmla="*/ 2147483647 h 228"/>
              <a:gd name="T8" fmla="*/ 2147483647 w 342"/>
              <a:gd name="T9" fmla="*/ 2147483647 h 228"/>
              <a:gd name="T10" fmla="*/ 2147483647 w 342"/>
              <a:gd name="T11" fmla="*/ 2147483647 h 228"/>
              <a:gd name="T12" fmla="*/ 2147483647 w 342"/>
              <a:gd name="T13" fmla="*/ 2147483647 h 228"/>
              <a:gd name="T14" fmla="*/ 2147483647 w 342"/>
              <a:gd name="T15" fmla="*/ 2147483647 h 228"/>
              <a:gd name="T16" fmla="*/ 2147483647 w 342"/>
              <a:gd name="T17" fmla="*/ 2147483647 h 228"/>
              <a:gd name="T18" fmla="*/ 2147483647 w 342"/>
              <a:gd name="T19" fmla="*/ 2147483647 h 228"/>
              <a:gd name="T20" fmla="*/ 2147483647 w 342"/>
              <a:gd name="T21" fmla="*/ 2147483647 h 228"/>
              <a:gd name="T22" fmla="*/ 0 w 342"/>
              <a:gd name="T23" fmla="*/ 0 h 2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2"/>
              <a:gd name="T37" fmla="*/ 0 h 228"/>
              <a:gd name="T38" fmla="*/ 342 w 342"/>
              <a:gd name="T39" fmla="*/ 228 h 2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2" h="228">
                <a:moveTo>
                  <a:pt x="342" y="228"/>
                </a:moveTo>
                <a:lnTo>
                  <a:pt x="342" y="228"/>
                </a:lnTo>
                <a:lnTo>
                  <a:pt x="325" y="212"/>
                </a:lnTo>
                <a:lnTo>
                  <a:pt x="283" y="176"/>
                </a:lnTo>
                <a:lnTo>
                  <a:pt x="226" y="131"/>
                </a:lnTo>
                <a:lnTo>
                  <a:pt x="197" y="110"/>
                </a:lnTo>
                <a:lnTo>
                  <a:pt x="171" y="91"/>
                </a:lnTo>
                <a:lnTo>
                  <a:pt x="120" y="60"/>
                </a:lnTo>
                <a:lnTo>
                  <a:pt x="76" y="36"/>
                </a:lnTo>
                <a:lnTo>
                  <a:pt x="36" y="15"/>
                </a:lnTo>
                <a:lnTo>
                  <a:pt x="0" y="0"/>
                </a:lnTo>
              </a:path>
            </a:pathLst>
          </a:custGeom>
          <a:noFill/>
          <a:ln w="2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13" name="Freeform 165"/>
          <p:cNvSpPr>
            <a:spLocks/>
          </p:cNvSpPr>
          <p:nvPr/>
        </p:nvSpPr>
        <p:spPr bwMode="auto">
          <a:xfrm>
            <a:off x="4510088" y="5694363"/>
            <a:ext cx="112712" cy="66675"/>
          </a:xfrm>
          <a:custGeom>
            <a:avLst/>
            <a:gdLst>
              <a:gd name="T0" fmla="*/ 2147483647 w 71"/>
              <a:gd name="T1" fmla="*/ 2147483647 h 42"/>
              <a:gd name="T2" fmla="*/ 0 w 71"/>
              <a:gd name="T3" fmla="*/ 0 h 42"/>
              <a:gd name="T4" fmla="*/ 2147483647 w 71"/>
              <a:gd name="T5" fmla="*/ 0 h 42"/>
              <a:gd name="T6" fmla="*/ 2147483647 w 71"/>
              <a:gd name="T7" fmla="*/ 2147483647 h 42"/>
              <a:gd name="T8" fmla="*/ 2147483647 w 71"/>
              <a:gd name="T9" fmla="*/ 2147483647 h 42"/>
              <a:gd name="T10" fmla="*/ 2147483647 w 71"/>
              <a:gd name="T11" fmla="*/ 2147483647 h 42"/>
              <a:gd name="T12" fmla="*/ 2147483647 w 71"/>
              <a:gd name="T13" fmla="*/ 2147483647 h 42"/>
              <a:gd name="T14" fmla="*/ 2147483647 w 71"/>
              <a:gd name="T15" fmla="*/ 2147483647 h 42"/>
              <a:gd name="T16" fmla="*/ 2147483647 w 71"/>
              <a:gd name="T17" fmla="*/ 2147483647 h 42"/>
              <a:gd name="T18" fmla="*/ 0 w 71"/>
              <a:gd name="T19" fmla="*/ 2147483647 h 42"/>
              <a:gd name="T20" fmla="*/ 2147483647 w 71"/>
              <a:gd name="T21" fmla="*/ 2147483647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1"/>
              <a:gd name="T34" fmla="*/ 0 h 42"/>
              <a:gd name="T35" fmla="*/ 71 w 71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1" h="42">
                <a:moveTo>
                  <a:pt x="14" y="21"/>
                </a:moveTo>
                <a:lnTo>
                  <a:pt x="0" y="0"/>
                </a:lnTo>
                <a:lnTo>
                  <a:pt x="2" y="0"/>
                </a:lnTo>
                <a:lnTo>
                  <a:pt x="34" y="14"/>
                </a:lnTo>
                <a:lnTo>
                  <a:pt x="71" y="21"/>
                </a:lnTo>
                <a:lnTo>
                  <a:pt x="34" y="29"/>
                </a:lnTo>
                <a:lnTo>
                  <a:pt x="2" y="42"/>
                </a:lnTo>
                <a:lnTo>
                  <a:pt x="0" y="42"/>
                </a:lnTo>
                <a:lnTo>
                  <a:pt x="14" y="21"/>
                </a:lnTo>
                <a:close/>
              </a:path>
            </a:pathLst>
          </a:custGeom>
          <a:solidFill>
            <a:srgbClr val="000000"/>
          </a:solidFill>
          <a:ln w="11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14" name="Freeform 166"/>
          <p:cNvSpPr>
            <a:spLocks/>
          </p:cNvSpPr>
          <p:nvPr/>
        </p:nvSpPr>
        <p:spPr bwMode="auto">
          <a:xfrm>
            <a:off x="4251325" y="5248275"/>
            <a:ext cx="63500" cy="114300"/>
          </a:xfrm>
          <a:custGeom>
            <a:avLst/>
            <a:gdLst>
              <a:gd name="T0" fmla="*/ 2147483647 w 40"/>
              <a:gd name="T1" fmla="*/ 2147483647 h 72"/>
              <a:gd name="T2" fmla="*/ 2147483647 w 40"/>
              <a:gd name="T3" fmla="*/ 0 h 72"/>
              <a:gd name="T4" fmla="*/ 2147483647 w 40"/>
              <a:gd name="T5" fmla="*/ 2147483647 h 72"/>
              <a:gd name="T6" fmla="*/ 2147483647 w 40"/>
              <a:gd name="T7" fmla="*/ 2147483647 h 72"/>
              <a:gd name="T8" fmla="*/ 2147483647 w 40"/>
              <a:gd name="T9" fmla="*/ 2147483647 h 72"/>
              <a:gd name="T10" fmla="*/ 2147483647 w 40"/>
              <a:gd name="T11" fmla="*/ 2147483647 h 72"/>
              <a:gd name="T12" fmla="*/ 2147483647 w 40"/>
              <a:gd name="T13" fmla="*/ 2147483647 h 72"/>
              <a:gd name="T14" fmla="*/ 2147483647 w 40"/>
              <a:gd name="T15" fmla="*/ 2147483647 h 72"/>
              <a:gd name="T16" fmla="*/ 0 w 40"/>
              <a:gd name="T17" fmla="*/ 2147483647 h 72"/>
              <a:gd name="T18" fmla="*/ 0 w 40"/>
              <a:gd name="T19" fmla="*/ 2147483647 h 72"/>
              <a:gd name="T20" fmla="*/ 2147483647 w 40"/>
              <a:gd name="T21" fmla="*/ 2147483647 h 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0"/>
              <a:gd name="T34" fmla="*/ 0 h 72"/>
              <a:gd name="T35" fmla="*/ 40 w 40"/>
              <a:gd name="T36" fmla="*/ 72 h 7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0" h="72">
                <a:moveTo>
                  <a:pt x="23" y="17"/>
                </a:moveTo>
                <a:lnTo>
                  <a:pt x="40" y="0"/>
                </a:lnTo>
                <a:lnTo>
                  <a:pt x="40" y="2"/>
                </a:lnTo>
                <a:lnTo>
                  <a:pt x="36" y="36"/>
                </a:lnTo>
                <a:lnTo>
                  <a:pt x="36" y="72"/>
                </a:lnTo>
                <a:lnTo>
                  <a:pt x="21" y="40"/>
                </a:lnTo>
                <a:lnTo>
                  <a:pt x="0" y="12"/>
                </a:lnTo>
                <a:lnTo>
                  <a:pt x="23" y="17"/>
                </a:lnTo>
                <a:close/>
              </a:path>
            </a:pathLst>
          </a:custGeom>
          <a:solidFill>
            <a:srgbClr val="000000"/>
          </a:solidFill>
          <a:ln w="11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15" name="Freeform 167"/>
          <p:cNvSpPr>
            <a:spLocks/>
          </p:cNvSpPr>
          <p:nvPr/>
        </p:nvSpPr>
        <p:spPr bwMode="auto">
          <a:xfrm>
            <a:off x="4006850" y="4094163"/>
            <a:ext cx="66675" cy="111125"/>
          </a:xfrm>
          <a:custGeom>
            <a:avLst/>
            <a:gdLst>
              <a:gd name="T0" fmla="*/ 2147483647 w 42"/>
              <a:gd name="T1" fmla="*/ 2147483647 h 70"/>
              <a:gd name="T2" fmla="*/ 2147483647 w 42"/>
              <a:gd name="T3" fmla="*/ 0 h 70"/>
              <a:gd name="T4" fmla="*/ 2147483647 w 42"/>
              <a:gd name="T5" fmla="*/ 2147483647 h 70"/>
              <a:gd name="T6" fmla="*/ 2147483647 w 42"/>
              <a:gd name="T7" fmla="*/ 2147483647 h 70"/>
              <a:gd name="T8" fmla="*/ 2147483647 w 42"/>
              <a:gd name="T9" fmla="*/ 2147483647 h 70"/>
              <a:gd name="T10" fmla="*/ 2147483647 w 42"/>
              <a:gd name="T11" fmla="*/ 2147483647 h 70"/>
              <a:gd name="T12" fmla="*/ 2147483647 w 42"/>
              <a:gd name="T13" fmla="*/ 2147483647 h 70"/>
              <a:gd name="T14" fmla="*/ 2147483647 w 42"/>
              <a:gd name="T15" fmla="*/ 2147483647 h 70"/>
              <a:gd name="T16" fmla="*/ 0 w 42"/>
              <a:gd name="T17" fmla="*/ 2147483647 h 70"/>
              <a:gd name="T18" fmla="*/ 0 w 42"/>
              <a:gd name="T19" fmla="*/ 0 h 70"/>
              <a:gd name="T20" fmla="*/ 2147483647 w 42"/>
              <a:gd name="T21" fmla="*/ 2147483647 h 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70"/>
              <a:gd name="T35" fmla="*/ 42 w 42"/>
              <a:gd name="T36" fmla="*/ 70 h 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70">
                <a:moveTo>
                  <a:pt x="21" y="13"/>
                </a:moveTo>
                <a:lnTo>
                  <a:pt x="40" y="0"/>
                </a:lnTo>
                <a:lnTo>
                  <a:pt x="42" y="1"/>
                </a:lnTo>
                <a:lnTo>
                  <a:pt x="28" y="34"/>
                </a:lnTo>
                <a:lnTo>
                  <a:pt x="21" y="70"/>
                </a:lnTo>
                <a:lnTo>
                  <a:pt x="13" y="34"/>
                </a:lnTo>
                <a:lnTo>
                  <a:pt x="0" y="1"/>
                </a:lnTo>
                <a:lnTo>
                  <a:pt x="0" y="0"/>
                </a:lnTo>
                <a:lnTo>
                  <a:pt x="21" y="13"/>
                </a:lnTo>
                <a:close/>
              </a:path>
            </a:pathLst>
          </a:custGeom>
          <a:solidFill>
            <a:srgbClr val="000000"/>
          </a:solidFill>
          <a:ln w="11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16" name="Freeform 168"/>
          <p:cNvSpPr>
            <a:spLocks/>
          </p:cNvSpPr>
          <p:nvPr/>
        </p:nvSpPr>
        <p:spPr bwMode="auto">
          <a:xfrm>
            <a:off x="4502150" y="3402013"/>
            <a:ext cx="65088" cy="109537"/>
          </a:xfrm>
          <a:custGeom>
            <a:avLst/>
            <a:gdLst>
              <a:gd name="T0" fmla="*/ 2147483647 w 41"/>
              <a:gd name="T1" fmla="*/ 2147483647 h 69"/>
              <a:gd name="T2" fmla="*/ 2147483647 w 41"/>
              <a:gd name="T3" fmla="*/ 0 h 69"/>
              <a:gd name="T4" fmla="*/ 2147483647 w 41"/>
              <a:gd name="T5" fmla="*/ 0 h 69"/>
              <a:gd name="T6" fmla="*/ 2147483647 w 41"/>
              <a:gd name="T7" fmla="*/ 2147483647 h 69"/>
              <a:gd name="T8" fmla="*/ 2147483647 w 41"/>
              <a:gd name="T9" fmla="*/ 2147483647 h 69"/>
              <a:gd name="T10" fmla="*/ 2147483647 w 41"/>
              <a:gd name="T11" fmla="*/ 2147483647 h 69"/>
              <a:gd name="T12" fmla="*/ 2147483647 w 41"/>
              <a:gd name="T13" fmla="*/ 2147483647 h 69"/>
              <a:gd name="T14" fmla="*/ 2147483647 w 41"/>
              <a:gd name="T15" fmla="*/ 2147483647 h 69"/>
              <a:gd name="T16" fmla="*/ 0 w 41"/>
              <a:gd name="T17" fmla="*/ 0 h 69"/>
              <a:gd name="T18" fmla="*/ 0 w 41"/>
              <a:gd name="T19" fmla="*/ 0 h 69"/>
              <a:gd name="T20" fmla="*/ 2147483647 w 41"/>
              <a:gd name="T21" fmla="*/ 2147483647 h 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"/>
              <a:gd name="T34" fmla="*/ 0 h 69"/>
              <a:gd name="T35" fmla="*/ 41 w 41"/>
              <a:gd name="T36" fmla="*/ 69 h 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" h="69">
                <a:moveTo>
                  <a:pt x="20" y="12"/>
                </a:moveTo>
                <a:lnTo>
                  <a:pt x="41" y="0"/>
                </a:lnTo>
                <a:lnTo>
                  <a:pt x="28" y="35"/>
                </a:lnTo>
                <a:lnTo>
                  <a:pt x="20" y="69"/>
                </a:lnTo>
                <a:lnTo>
                  <a:pt x="13" y="35"/>
                </a:lnTo>
                <a:lnTo>
                  <a:pt x="0" y="0"/>
                </a:lnTo>
                <a:lnTo>
                  <a:pt x="20" y="12"/>
                </a:lnTo>
                <a:close/>
              </a:path>
            </a:pathLst>
          </a:custGeom>
          <a:solidFill>
            <a:srgbClr val="000000"/>
          </a:solidFill>
          <a:ln w="11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17" name="Freeform 169"/>
          <p:cNvSpPr>
            <a:spLocks/>
          </p:cNvSpPr>
          <p:nvPr/>
        </p:nvSpPr>
        <p:spPr bwMode="auto">
          <a:xfrm>
            <a:off x="3967163" y="3402013"/>
            <a:ext cx="66675" cy="109537"/>
          </a:xfrm>
          <a:custGeom>
            <a:avLst/>
            <a:gdLst>
              <a:gd name="T0" fmla="*/ 2147483647 w 42"/>
              <a:gd name="T1" fmla="*/ 2147483647 h 69"/>
              <a:gd name="T2" fmla="*/ 2147483647 w 42"/>
              <a:gd name="T3" fmla="*/ 0 h 69"/>
              <a:gd name="T4" fmla="*/ 2147483647 w 42"/>
              <a:gd name="T5" fmla="*/ 0 h 69"/>
              <a:gd name="T6" fmla="*/ 2147483647 w 42"/>
              <a:gd name="T7" fmla="*/ 2147483647 h 69"/>
              <a:gd name="T8" fmla="*/ 2147483647 w 42"/>
              <a:gd name="T9" fmla="*/ 2147483647 h 69"/>
              <a:gd name="T10" fmla="*/ 2147483647 w 42"/>
              <a:gd name="T11" fmla="*/ 2147483647 h 69"/>
              <a:gd name="T12" fmla="*/ 2147483647 w 42"/>
              <a:gd name="T13" fmla="*/ 2147483647 h 69"/>
              <a:gd name="T14" fmla="*/ 2147483647 w 42"/>
              <a:gd name="T15" fmla="*/ 2147483647 h 69"/>
              <a:gd name="T16" fmla="*/ 0 w 42"/>
              <a:gd name="T17" fmla="*/ 0 h 69"/>
              <a:gd name="T18" fmla="*/ 0 w 42"/>
              <a:gd name="T19" fmla="*/ 0 h 69"/>
              <a:gd name="T20" fmla="*/ 2147483647 w 42"/>
              <a:gd name="T21" fmla="*/ 2147483647 h 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69"/>
              <a:gd name="T35" fmla="*/ 42 w 42"/>
              <a:gd name="T36" fmla="*/ 69 h 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69">
                <a:moveTo>
                  <a:pt x="21" y="12"/>
                </a:moveTo>
                <a:lnTo>
                  <a:pt x="42" y="0"/>
                </a:lnTo>
                <a:lnTo>
                  <a:pt x="29" y="35"/>
                </a:lnTo>
                <a:lnTo>
                  <a:pt x="21" y="69"/>
                </a:lnTo>
                <a:lnTo>
                  <a:pt x="14" y="35"/>
                </a:lnTo>
                <a:lnTo>
                  <a:pt x="0" y="0"/>
                </a:lnTo>
                <a:lnTo>
                  <a:pt x="21" y="12"/>
                </a:lnTo>
                <a:close/>
              </a:path>
            </a:pathLst>
          </a:custGeom>
          <a:solidFill>
            <a:srgbClr val="000000"/>
          </a:solidFill>
          <a:ln w="11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18" name="Freeform 170"/>
          <p:cNvSpPr>
            <a:spLocks/>
          </p:cNvSpPr>
          <p:nvPr/>
        </p:nvSpPr>
        <p:spPr bwMode="auto">
          <a:xfrm>
            <a:off x="4049713" y="2613025"/>
            <a:ext cx="87312" cy="111125"/>
          </a:xfrm>
          <a:custGeom>
            <a:avLst/>
            <a:gdLst>
              <a:gd name="T0" fmla="*/ 2147483647 w 55"/>
              <a:gd name="T1" fmla="*/ 2147483647 h 70"/>
              <a:gd name="T2" fmla="*/ 2147483647 w 55"/>
              <a:gd name="T3" fmla="*/ 2147483647 h 70"/>
              <a:gd name="T4" fmla="*/ 2147483647 w 55"/>
              <a:gd name="T5" fmla="*/ 2147483647 h 70"/>
              <a:gd name="T6" fmla="*/ 2147483647 w 55"/>
              <a:gd name="T7" fmla="*/ 2147483647 h 70"/>
              <a:gd name="T8" fmla="*/ 2147483647 w 55"/>
              <a:gd name="T9" fmla="*/ 2147483647 h 70"/>
              <a:gd name="T10" fmla="*/ 0 w 55"/>
              <a:gd name="T11" fmla="*/ 2147483647 h 70"/>
              <a:gd name="T12" fmla="*/ 0 w 55"/>
              <a:gd name="T13" fmla="*/ 2147483647 h 70"/>
              <a:gd name="T14" fmla="*/ 2147483647 w 55"/>
              <a:gd name="T15" fmla="*/ 2147483647 h 70"/>
              <a:gd name="T16" fmla="*/ 2147483647 w 55"/>
              <a:gd name="T17" fmla="*/ 0 h 70"/>
              <a:gd name="T18" fmla="*/ 2147483647 w 55"/>
              <a:gd name="T19" fmla="*/ 0 h 70"/>
              <a:gd name="T20" fmla="*/ 2147483647 w 55"/>
              <a:gd name="T21" fmla="*/ 2147483647 h 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70"/>
              <a:gd name="T35" fmla="*/ 55 w 55"/>
              <a:gd name="T36" fmla="*/ 70 h 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70">
                <a:moveTo>
                  <a:pt x="30" y="22"/>
                </a:moveTo>
                <a:lnTo>
                  <a:pt x="55" y="22"/>
                </a:lnTo>
                <a:lnTo>
                  <a:pt x="55" y="24"/>
                </a:lnTo>
                <a:lnTo>
                  <a:pt x="24" y="45"/>
                </a:lnTo>
                <a:lnTo>
                  <a:pt x="0" y="70"/>
                </a:lnTo>
                <a:lnTo>
                  <a:pt x="13" y="36"/>
                </a:lnTo>
                <a:lnTo>
                  <a:pt x="20" y="0"/>
                </a:lnTo>
                <a:lnTo>
                  <a:pt x="30" y="22"/>
                </a:lnTo>
                <a:close/>
              </a:path>
            </a:pathLst>
          </a:custGeom>
          <a:solidFill>
            <a:srgbClr val="000000"/>
          </a:solidFill>
          <a:ln w="11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19" name="Freeform 171"/>
          <p:cNvSpPr>
            <a:spLocks/>
          </p:cNvSpPr>
          <p:nvPr/>
        </p:nvSpPr>
        <p:spPr bwMode="auto">
          <a:xfrm>
            <a:off x="4502150" y="2613025"/>
            <a:ext cx="87313" cy="111125"/>
          </a:xfrm>
          <a:custGeom>
            <a:avLst/>
            <a:gdLst>
              <a:gd name="T0" fmla="*/ 2147483647 w 55"/>
              <a:gd name="T1" fmla="*/ 2147483647 h 70"/>
              <a:gd name="T2" fmla="*/ 0 w 55"/>
              <a:gd name="T3" fmla="*/ 2147483647 h 70"/>
              <a:gd name="T4" fmla="*/ 0 w 55"/>
              <a:gd name="T5" fmla="*/ 2147483647 h 70"/>
              <a:gd name="T6" fmla="*/ 2147483647 w 55"/>
              <a:gd name="T7" fmla="*/ 2147483647 h 70"/>
              <a:gd name="T8" fmla="*/ 2147483647 w 55"/>
              <a:gd name="T9" fmla="*/ 2147483647 h 70"/>
              <a:gd name="T10" fmla="*/ 2147483647 w 55"/>
              <a:gd name="T11" fmla="*/ 2147483647 h 70"/>
              <a:gd name="T12" fmla="*/ 2147483647 w 55"/>
              <a:gd name="T13" fmla="*/ 2147483647 h 70"/>
              <a:gd name="T14" fmla="*/ 2147483647 w 55"/>
              <a:gd name="T15" fmla="*/ 2147483647 h 70"/>
              <a:gd name="T16" fmla="*/ 2147483647 w 55"/>
              <a:gd name="T17" fmla="*/ 0 h 70"/>
              <a:gd name="T18" fmla="*/ 2147483647 w 55"/>
              <a:gd name="T19" fmla="*/ 0 h 70"/>
              <a:gd name="T20" fmla="*/ 2147483647 w 55"/>
              <a:gd name="T21" fmla="*/ 2147483647 h 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70"/>
              <a:gd name="T35" fmla="*/ 55 w 55"/>
              <a:gd name="T36" fmla="*/ 70 h 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70">
                <a:moveTo>
                  <a:pt x="24" y="22"/>
                </a:moveTo>
                <a:lnTo>
                  <a:pt x="0" y="22"/>
                </a:lnTo>
                <a:lnTo>
                  <a:pt x="0" y="24"/>
                </a:lnTo>
                <a:lnTo>
                  <a:pt x="30" y="45"/>
                </a:lnTo>
                <a:lnTo>
                  <a:pt x="55" y="70"/>
                </a:lnTo>
                <a:lnTo>
                  <a:pt x="41" y="36"/>
                </a:lnTo>
                <a:lnTo>
                  <a:pt x="34" y="0"/>
                </a:lnTo>
                <a:lnTo>
                  <a:pt x="24" y="22"/>
                </a:lnTo>
                <a:close/>
              </a:path>
            </a:pathLst>
          </a:custGeom>
          <a:solidFill>
            <a:srgbClr val="000000"/>
          </a:solidFill>
          <a:ln w="11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20" name="Freeform 172"/>
          <p:cNvSpPr>
            <a:spLocks/>
          </p:cNvSpPr>
          <p:nvPr/>
        </p:nvSpPr>
        <p:spPr bwMode="auto">
          <a:xfrm>
            <a:off x="5348288" y="2220913"/>
            <a:ext cx="112712" cy="68262"/>
          </a:xfrm>
          <a:custGeom>
            <a:avLst/>
            <a:gdLst>
              <a:gd name="T0" fmla="*/ 2147483647 w 71"/>
              <a:gd name="T1" fmla="*/ 2147483647 h 43"/>
              <a:gd name="T2" fmla="*/ 2147483647 w 71"/>
              <a:gd name="T3" fmla="*/ 2147483647 h 43"/>
              <a:gd name="T4" fmla="*/ 2147483647 w 71"/>
              <a:gd name="T5" fmla="*/ 2147483647 h 43"/>
              <a:gd name="T6" fmla="*/ 2147483647 w 71"/>
              <a:gd name="T7" fmla="*/ 2147483647 h 43"/>
              <a:gd name="T8" fmla="*/ 2147483647 w 71"/>
              <a:gd name="T9" fmla="*/ 2147483647 h 43"/>
              <a:gd name="T10" fmla="*/ 0 w 71"/>
              <a:gd name="T11" fmla="*/ 0 h 43"/>
              <a:gd name="T12" fmla="*/ 0 w 71"/>
              <a:gd name="T13" fmla="*/ 0 h 43"/>
              <a:gd name="T14" fmla="*/ 2147483647 w 71"/>
              <a:gd name="T15" fmla="*/ 2147483647 h 43"/>
              <a:gd name="T16" fmla="*/ 2147483647 w 71"/>
              <a:gd name="T17" fmla="*/ 2147483647 h 43"/>
              <a:gd name="T18" fmla="*/ 2147483647 w 71"/>
              <a:gd name="T19" fmla="*/ 2147483647 h 43"/>
              <a:gd name="T20" fmla="*/ 2147483647 w 71"/>
              <a:gd name="T21" fmla="*/ 2147483647 h 4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1"/>
              <a:gd name="T34" fmla="*/ 0 h 43"/>
              <a:gd name="T35" fmla="*/ 71 w 71"/>
              <a:gd name="T36" fmla="*/ 43 h 4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1" h="43">
                <a:moveTo>
                  <a:pt x="54" y="19"/>
                </a:moveTo>
                <a:lnTo>
                  <a:pt x="57" y="43"/>
                </a:lnTo>
                <a:lnTo>
                  <a:pt x="31" y="19"/>
                </a:lnTo>
                <a:lnTo>
                  <a:pt x="0" y="0"/>
                </a:lnTo>
                <a:lnTo>
                  <a:pt x="35" y="5"/>
                </a:lnTo>
                <a:lnTo>
                  <a:pt x="71" y="3"/>
                </a:lnTo>
                <a:lnTo>
                  <a:pt x="54" y="19"/>
                </a:lnTo>
                <a:close/>
              </a:path>
            </a:pathLst>
          </a:custGeom>
          <a:solidFill>
            <a:srgbClr val="000000"/>
          </a:solidFill>
          <a:ln w="11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21" name="Freeform 173"/>
          <p:cNvSpPr>
            <a:spLocks/>
          </p:cNvSpPr>
          <p:nvPr/>
        </p:nvSpPr>
        <p:spPr bwMode="auto">
          <a:xfrm>
            <a:off x="4510088" y="5694363"/>
            <a:ext cx="112712" cy="66675"/>
          </a:xfrm>
          <a:custGeom>
            <a:avLst/>
            <a:gdLst>
              <a:gd name="T0" fmla="*/ 2147483647 w 71"/>
              <a:gd name="T1" fmla="*/ 2147483647 h 42"/>
              <a:gd name="T2" fmla="*/ 0 w 71"/>
              <a:gd name="T3" fmla="*/ 0 h 42"/>
              <a:gd name="T4" fmla="*/ 2147483647 w 71"/>
              <a:gd name="T5" fmla="*/ 0 h 42"/>
              <a:gd name="T6" fmla="*/ 2147483647 w 71"/>
              <a:gd name="T7" fmla="*/ 2147483647 h 42"/>
              <a:gd name="T8" fmla="*/ 2147483647 w 71"/>
              <a:gd name="T9" fmla="*/ 2147483647 h 42"/>
              <a:gd name="T10" fmla="*/ 2147483647 w 71"/>
              <a:gd name="T11" fmla="*/ 2147483647 h 42"/>
              <a:gd name="T12" fmla="*/ 2147483647 w 71"/>
              <a:gd name="T13" fmla="*/ 2147483647 h 42"/>
              <a:gd name="T14" fmla="*/ 2147483647 w 71"/>
              <a:gd name="T15" fmla="*/ 2147483647 h 42"/>
              <a:gd name="T16" fmla="*/ 2147483647 w 71"/>
              <a:gd name="T17" fmla="*/ 2147483647 h 42"/>
              <a:gd name="T18" fmla="*/ 0 w 71"/>
              <a:gd name="T19" fmla="*/ 2147483647 h 42"/>
              <a:gd name="T20" fmla="*/ 2147483647 w 71"/>
              <a:gd name="T21" fmla="*/ 2147483647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1"/>
              <a:gd name="T34" fmla="*/ 0 h 42"/>
              <a:gd name="T35" fmla="*/ 71 w 71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1" h="42">
                <a:moveTo>
                  <a:pt x="14" y="21"/>
                </a:moveTo>
                <a:lnTo>
                  <a:pt x="0" y="0"/>
                </a:lnTo>
                <a:lnTo>
                  <a:pt x="2" y="0"/>
                </a:lnTo>
                <a:lnTo>
                  <a:pt x="34" y="14"/>
                </a:lnTo>
                <a:lnTo>
                  <a:pt x="71" y="21"/>
                </a:lnTo>
                <a:lnTo>
                  <a:pt x="34" y="29"/>
                </a:lnTo>
                <a:lnTo>
                  <a:pt x="2" y="42"/>
                </a:lnTo>
                <a:lnTo>
                  <a:pt x="0" y="42"/>
                </a:lnTo>
                <a:lnTo>
                  <a:pt x="14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22" name="Freeform 174"/>
          <p:cNvSpPr>
            <a:spLocks/>
          </p:cNvSpPr>
          <p:nvPr/>
        </p:nvSpPr>
        <p:spPr bwMode="auto">
          <a:xfrm>
            <a:off x="4260850" y="4606925"/>
            <a:ext cx="246063" cy="677863"/>
          </a:xfrm>
          <a:custGeom>
            <a:avLst/>
            <a:gdLst>
              <a:gd name="T0" fmla="*/ 2147483647 w 155"/>
              <a:gd name="T1" fmla="*/ 0 h 427"/>
              <a:gd name="T2" fmla="*/ 2147483647 w 155"/>
              <a:gd name="T3" fmla="*/ 0 h 427"/>
              <a:gd name="T4" fmla="*/ 2147483647 w 155"/>
              <a:gd name="T5" fmla="*/ 2147483647 h 427"/>
              <a:gd name="T6" fmla="*/ 2147483647 w 155"/>
              <a:gd name="T7" fmla="*/ 2147483647 h 427"/>
              <a:gd name="T8" fmla="*/ 2147483647 w 155"/>
              <a:gd name="T9" fmla="*/ 2147483647 h 427"/>
              <a:gd name="T10" fmla="*/ 2147483647 w 155"/>
              <a:gd name="T11" fmla="*/ 2147483647 h 427"/>
              <a:gd name="T12" fmla="*/ 2147483647 w 155"/>
              <a:gd name="T13" fmla="*/ 2147483647 h 427"/>
              <a:gd name="T14" fmla="*/ 2147483647 w 155"/>
              <a:gd name="T15" fmla="*/ 2147483647 h 427"/>
              <a:gd name="T16" fmla="*/ 2147483647 w 155"/>
              <a:gd name="T17" fmla="*/ 2147483647 h 427"/>
              <a:gd name="T18" fmla="*/ 2147483647 w 155"/>
              <a:gd name="T19" fmla="*/ 2147483647 h 427"/>
              <a:gd name="T20" fmla="*/ 2147483647 w 155"/>
              <a:gd name="T21" fmla="*/ 2147483647 h 427"/>
              <a:gd name="T22" fmla="*/ 2147483647 w 155"/>
              <a:gd name="T23" fmla="*/ 2147483647 h 427"/>
              <a:gd name="T24" fmla="*/ 2147483647 w 155"/>
              <a:gd name="T25" fmla="*/ 2147483647 h 427"/>
              <a:gd name="T26" fmla="*/ 2147483647 w 155"/>
              <a:gd name="T27" fmla="*/ 2147483647 h 427"/>
              <a:gd name="T28" fmla="*/ 2147483647 w 155"/>
              <a:gd name="T29" fmla="*/ 2147483647 h 427"/>
              <a:gd name="T30" fmla="*/ 2147483647 w 155"/>
              <a:gd name="T31" fmla="*/ 2147483647 h 427"/>
              <a:gd name="T32" fmla="*/ 0 w 155"/>
              <a:gd name="T33" fmla="*/ 2147483647 h 427"/>
              <a:gd name="T34" fmla="*/ 2147483647 w 155"/>
              <a:gd name="T35" fmla="*/ 2147483647 h 427"/>
              <a:gd name="T36" fmla="*/ 2147483647 w 155"/>
              <a:gd name="T37" fmla="*/ 2147483647 h 427"/>
              <a:gd name="T38" fmla="*/ 2147483647 w 155"/>
              <a:gd name="T39" fmla="*/ 2147483647 h 427"/>
              <a:gd name="T40" fmla="*/ 2147483647 w 155"/>
              <a:gd name="T41" fmla="*/ 2147483647 h 427"/>
              <a:gd name="T42" fmla="*/ 2147483647 w 155"/>
              <a:gd name="T43" fmla="*/ 2147483647 h 4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5"/>
              <a:gd name="T67" fmla="*/ 0 h 427"/>
              <a:gd name="T68" fmla="*/ 155 w 155"/>
              <a:gd name="T69" fmla="*/ 427 h 4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5" h="427">
                <a:moveTo>
                  <a:pt x="155" y="0"/>
                </a:moveTo>
                <a:lnTo>
                  <a:pt x="155" y="0"/>
                </a:lnTo>
                <a:lnTo>
                  <a:pt x="134" y="7"/>
                </a:lnTo>
                <a:lnTo>
                  <a:pt x="115" y="15"/>
                </a:lnTo>
                <a:lnTo>
                  <a:pt x="98" y="26"/>
                </a:lnTo>
                <a:lnTo>
                  <a:pt x="83" y="36"/>
                </a:lnTo>
                <a:lnTo>
                  <a:pt x="70" y="49"/>
                </a:lnTo>
                <a:lnTo>
                  <a:pt x="58" y="62"/>
                </a:lnTo>
                <a:lnTo>
                  <a:pt x="47" y="77"/>
                </a:lnTo>
                <a:lnTo>
                  <a:pt x="38" y="93"/>
                </a:lnTo>
                <a:lnTo>
                  <a:pt x="30" y="110"/>
                </a:lnTo>
                <a:lnTo>
                  <a:pt x="22" y="127"/>
                </a:lnTo>
                <a:lnTo>
                  <a:pt x="17" y="144"/>
                </a:lnTo>
                <a:lnTo>
                  <a:pt x="11" y="163"/>
                </a:lnTo>
                <a:lnTo>
                  <a:pt x="5" y="201"/>
                </a:lnTo>
                <a:lnTo>
                  <a:pt x="1" y="237"/>
                </a:lnTo>
                <a:lnTo>
                  <a:pt x="0" y="273"/>
                </a:lnTo>
                <a:lnTo>
                  <a:pt x="1" y="309"/>
                </a:lnTo>
                <a:lnTo>
                  <a:pt x="3" y="342"/>
                </a:lnTo>
                <a:lnTo>
                  <a:pt x="7" y="370"/>
                </a:lnTo>
                <a:lnTo>
                  <a:pt x="15" y="412"/>
                </a:lnTo>
                <a:lnTo>
                  <a:pt x="19" y="427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23" name="Freeform 175"/>
          <p:cNvSpPr>
            <a:spLocks/>
          </p:cNvSpPr>
          <p:nvPr/>
        </p:nvSpPr>
        <p:spPr bwMode="auto">
          <a:xfrm>
            <a:off x="4251325" y="5248275"/>
            <a:ext cx="63500" cy="114300"/>
          </a:xfrm>
          <a:custGeom>
            <a:avLst/>
            <a:gdLst>
              <a:gd name="T0" fmla="*/ 2147483647 w 40"/>
              <a:gd name="T1" fmla="*/ 2147483647 h 72"/>
              <a:gd name="T2" fmla="*/ 2147483647 w 40"/>
              <a:gd name="T3" fmla="*/ 0 h 72"/>
              <a:gd name="T4" fmla="*/ 2147483647 w 40"/>
              <a:gd name="T5" fmla="*/ 2147483647 h 72"/>
              <a:gd name="T6" fmla="*/ 2147483647 w 40"/>
              <a:gd name="T7" fmla="*/ 2147483647 h 72"/>
              <a:gd name="T8" fmla="*/ 2147483647 w 40"/>
              <a:gd name="T9" fmla="*/ 2147483647 h 72"/>
              <a:gd name="T10" fmla="*/ 2147483647 w 40"/>
              <a:gd name="T11" fmla="*/ 2147483647 h 72"/>
              <a:gd name="T12" fmla="*/ 2147483647 w 40"/>
              <a:gd name="T13" fmla="*/ 2147483647 h 72"/>
              <a:gd name="T14" fmla="*/ 2147483647 w 40"/>
              <a:gd name="T15" fmla="*/ 2147483647 h 72"/>
              <a:gd name="T16" fmla="*/ 0 w 40"/>
              <a:gd name="T17" fmla="*/ 2147483647 h 72"/>
              <a:gd name="T18" fmla="*/ 0 w 40"/>
              <a:gd name="T19" fmla="*/ 2147483647 h 72"/>
              <a:gd name="T20" fmla="*/ 2147483647 w 40"/>
              <a:gd name="T21" fmla="*/ 2147483647 h 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0"/>
              <a:gd name="T34" fmla="*/ 0 h 72"/>
              <a:gd name="T35" fmla="*/ 40 w 40"/>
              <a:gd name="T36" fmla="*/ 72 h 7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0" h="72">
                <a:moveTo>
                  <a:pt x="23" y="17"/>
                </a:moveTo>
                <a:lnTo>
                  <a:pt x="40" y="0"/>
                </a:lnTo>
                <a:lnTo>
                  <a:pt x="40" y="2"/>
                </a:lnTo>
                <a:lnTo>
                  <a:pt x="36" y="36"/>
                </a:lnTo>
                <a:lnTo>
                  <a:pt x="36" y="72"/>
                </a:lnTo>
                <a:lnTo>
                  <a:pt x="21" y="40"/>
                </a:lnTo>
                <a:lnTo>
                  <a:pt x="0" y="12"/>
                </a:lnTo>
                <a:lnTo>
                  <a:pt x="23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24" name="Freeform 176"/>
          <p:cNvSpPr>
            <a:spLocks/>
          </p:cNvSpPr>
          <p:nvPr/>
        </p:nvSpPr>
        <p:spPr bwMode="auto">
          <a:xfrm>
            <a:off x="4148138" y="2184400"/>
            <a:ext cx="66675" cy="111125"/>
          </a:xfrm>
          <a:custGeom>
            <a:avLst/>
            <a:gdLst>
              <a:gd name="T0" fmla="*/ 2147483647 w 42"/>
              <a:gd name="T1" fmla="*/ 2147483647 h 70"/>
              <a:gd name="T2" fmla="*/ 2147483647 w 42"/>
              <a:gd name="T3" fmla="*/ 2147483647 h 70"/>
              <a:gd name="T4" fmla="*/ 2147483647 w 42"/>
              <a:gd name="T5" fmla="*/ 2147483647 h 70"/>
              <a:gd name="T6" fmla="*/ 2147483647 w 42"/>
              <a:gd name="T7" fmla="*/ 2147483647 h 70"/>
              <a:gd name="T8" fmla="*/ 2147483647 w 42"/>
              <a:gd name="T9" fmla="*/ 2147483647 h 70"/>
              <a:gd name="T10" fmla="*/ 2147483647 w 42"/>
              <a:gd name="T11" fmla="*/ 2147483647 h 70"/>
              <a:gd name="T12" fmla="*/ 2147483647 w 42"/>
              <a:gd name="T13" fmla="*/ 2147483647 h 70"/>
              <a:gd name="T14" fmla="*/ 2147483647 w 42"/>
              <a:gd name="T15" fmla="*/ 2147483647 h 70"/>
              <a:gd name="T16" fmla="*/ 0 w 42"/>
              <a:gd name="T17" fmla="*/ 2147483647 h 70"/>
              <a:gd name="T18" fmla="*/ 0 w 42"/>
              <a:gd name="T19" fmla="*/ 0 h 70"/>
              <a:gd name="T20" fmla="*/ 2147483647 w 42"/>
              <a:gd name="T21" fmla="*/ 2147483647 h 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70"/>
              <a:gd name="T35" fmla="*/ 42 w 42"/>
              <a:gd name="T36" fmla="*/ 70 h 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70">
                <a:moveTo>
                  <a:pt x="21" y="13"/>
                </a:moveTo>
                <a:lnTo>
                  <a:pt x="42" y="2"/>
                </a:lnTo>
                <a:lnTo>
                  <a:pt x="42" y="4"/>
                </a:lnTo>
                <a:lnTo>
                  <a:pt x="27" y="36"/>
                </a:lnTo>
                <a:lnTo>
                  <a:pt x="17" y="70"/>
                </a:lnTo>
                <a:lnTo>
                  <a:pt x="12" y="36"/>
                </a:lnTo>
                <a:lnTo>
                  <a:pt x="0" y="2"/>
                </a:lnTo>
                <a:lnTo>
                  <a:pt x="0" y="0"/>
                </a:lnTo>
                <a:lnTo>
                  <a:pt x="21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25" name="Freeform 177"/>
          <p:cNvSpPr>
            <a:spLocks/>
          </p:cNvSpPr>
          <p:nvPr/>
        </p:nvSpPr>
        <p:spPr bwMode="auto">
          <a:xfrm>
            <a:off x="2481263" y="615950"/>
            <a:ext cx="131762" cy="47625"/>
          </a:xfrm>
          <a:custGeom>
            <a:avLst/>
            <a:gdLst>
              <a:gd name="T0" fmla="*/ 0 w 83"/>
              <a:gd name="T1" fmla="*/ 2147483647 h 30"/>
              <a:gd name="T2" fmla="*/ 0 w 83"/>
              <a:gd name="T3" fmla="*/ 2147483647 h 30"/>
              <a:gd name="T4" fmla="*/ 2147483647 w 83"/>
              <a:gd name="T5" fmla="*/ 2147483647 h 30"/>
              <a:gd name="T6" fmla="*/ 2147483647 w 83"/>
              <a:gd name="T7" fmla="*/ 2147483647 h 30"/>
              <a:gd name="T8" fmla="*/ 2147483647 w 83"/>
              <a:gd name="T9" fmla="*/ 0 h 30"/>
              <a:gd name="T10" fmla="*/ 2147483647 w 83"/>
              <a:gd name="T11" fmla="*/ 0 h 30"/>
              <a:gd name="T12" fmla="*/ 2147483647 w 83"/>
              <a:gd name="T13" fmla="*/ 2147483647 h 30"/>
              <a:gd name="T14" fmla="*/ 2147483647 w 83"/>
              <a:gd name="T15" fmla="*/ 2147483647 h 30"/>
              <a:gd name="T16" fmla="*/ 2147483647 w 83"/>
              <a:gd name="T17" fmla="*/ 2147483647 h 30"/>
              <a:gd name="T18" fmla="*/ 2147483647 w 83"/>
              <a:gd name="T19" fmla="*/ 2147483647 h 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3"/>
              <a:gd name="T31" fmla="*/ 0 h 30"/>
              <a:gd name="T32" fmla="*/ 83 w 83"/>
              <a:gd name="T33" fmla="*/ 30 h 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3" h="30">
                <a:moveTo>
                  <a:pt x="0" y="28"/>
                </a:moveTo>
                <a:lnTo>
                  <a:pt x="0" y="28"/>
                </a:lnTo>
                <a:lnTo>
                  <a:pt x="11" y="15"/>
                </a:lnTo>
                <a:lnTo>
                  <a:pt x="22" y="5"/>
                </a:lnTo>
                <a:lnTo>
                  <a:pt x="34" y="0"/>
                </a:lnTo>
                <a:lnTo>
                  <a:pt x="43" y="0"/>
                </a:lnTo>
                <a:lnTo>
                  <a:pt x="55" y="2"/>
                </a:lnTo>
                <a:lnTo>
                  <a:pt x="66" y="9"/>
                </a:lnTo>
                <a:lnTo>
                  <a:pt x="74" y="19"/>
                </a:lnTo>
                <a:lnTo>
                  <a:pt x="83" y="3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26" name="Freeform 178"/>
          <p:cNvSpPr>
            <a:spLocks/>
          </p:cNvSpPr>
          <p:nvPr/>
        </p:nvSpPr>
        <p:spPr bwMode="auto">
          <a:xfrm>
            <a:off x="2571750" y="622300"/>
            <a:ext cx="84138" cy="111125"/>
          </a:xfrm>
          <a:custGeom>
            <a:avLst/>
            <a:gdLst>
              <a:gd name="T0" fmla="*/ 2147483647 w 53"/>
              <a:gd name="T1" fmla="*/ 2147483647 h 70"/>
              <a:gd name="T2" fmla="*/ 2147483647 w 53"/>
              <a:gd name="T3" fmla="*/ 0 h 70"/>
              <a:gd name="T4" fmla="*/ 2147483647 w 53"/>
              <a:gd name="T5" fmla="*/ 0 h 70"/>
              <a:gd name="T6" fmla="*/ 2147483647 w 53"/>
              <a:gd name="T7" fmla="*/ 2147483647 h 70"/>
              <a:gd name="T8" fmla="*/ 2147483647 w 53"/>
              <a:gd name="T9" fmla="*/ 2147483647 h 70"/>
              <a:gd name="T10" fmla="*/ 2147483647 w 53"/>
              <a:gd name="T11" fmla="*/ 2147483647 h 70"/>
              <a:gd name="T12" fmla="*/ 2147483647 w 53"/>
              <a:gd name="T13" fmla="*/ 2147483647 h 70"/>
              <a:gd name="T14" fmla="*/ 2147483647 w 53"/>
              <a:gd name="T15" fmla="*/ 2147483647 h 70"/>
              <a:gd name="T16" fmla="*/ 0 w 53"/>
              <a:gd name="T17" fmla="*/ 2147483647 h 70"/>
              <a:gd name="T18" fmla="*/ 0 w 53"/>
              <a:gd name="T19" fmla="*/ 2147483647 h 70"/>
              <a:gd name="T20" fmla="*/ 2147483647 w 53"/>
              <a:gd name="T21" fmla="*/ 2147483647 h 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"/>
              <a:gd name="T34" fmla="*/ 0 h 70"/>
              <a:gd name="T35" fmla="*/ 53 w 53"/>
              <a:gd name="T36" fmla="*/ 70 h 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" h="70">
                <a:moveTo>
                  <a:pt x="22" y="20"/>
                </a:moveTo>
                <a:lnTo>
                  <a:pt x="34" y="0"/>
                </a:lnTo>
                <a:lnTo>
                  <a:pt x="36" y="0"/>
                </a:lnTo>
                <a:lnTo>
                  <a:pt x="41" y="36"/>
                </a:lnTo>
                <a:lnTo>
                  <a:pt x="53" y="70"/>
                </a:lnTo>
                <a:lnTo>
                  <a:pt x="28" y="43"/>
                </a:lnTo>
                <a:lnTo>
                  <a:pt x="0" y="22"/>
                </a:lnTo>
                <a:lnTo>
                  <a:pt x="0" y="20"/>
                </a:lnTo>
                <a:lnTo>
                  <a:pt x="22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27" name="Freeform 179"/>
          <p:cNvSpPr>
            <a:spLocks/>
          </p:cNvSpPr>
          <p:nvPr/>
        </p:nvSpPr>
        <p:spPr bwMode="auto">
          <a:xfrm>
            <a:off x="6745288" y="1906588"/>
            <a:ext cx="87312" cy="134937"/>
          </a:xfrm>
          <a:custGeom>
            <a:avLst/>
            <a:gdLst>
              <a:gd name="T0" fmla="*/ 0 w 55"/>
              <a:gd name="T1" fmla="*/ 0 h 85"/>
              <a:gd name="T2" fmla="*/ 0 w 55"/>
              <a:gd name="T3" fmla="*/ 0 h 85"/>
              <a:gd name="T4" fmla="*/ 2147483647 w 55"/>
              <a:gd name="T5" fmla="*/ 2147483647 h 85"/>
              <a:gd name="T6" fmla="*/ 2147483647 w 55"/>
              <a:gd name="T7" fmla="*/ 2147483647 h 85"/>
              <a:gd name="T8" fmla="*/ 2147483647 w 55"/>
              <a:gd name="T9" fmla="*/ 2147483647 h 85"/>
              <a:gd name="T10" fmla="*/ 2147483647 w 55"/>
              <a:gd name="T11" fmla="*/ 2147483647 h 85"/>
              <a:gd name="T12" fmla="*/ 2147483647 w 55"/>
              <a:gd name="T13" fmla="*/ 2147483647 h 85"/>
              <a:gd name="T14" fmla="*/ 2147483647 w 55"/>
              <a:gd name="T15" fmla="*/ 2147483647 h 85"/>
              <a:gd name="T16" fmla="*/ 2147483647 w 55"/>
              <a:gd name="T17" fmla="*/ 2147483647 h 85"/>
              <a:gd name="T18" fmla="*/ 2147483647 w 55"/>
              <a:gd name="T19" fmla="*/ 2147483647 h 85"/>
              <a:gd name="T20" fmla="*/ 2147483647 w 55"/>
              <a:gd name="T21" fmla="*/ 2147483647 h 85"/>
              <a:gd name="T22" fmla="*/ 2147483647 w 55"/>
              <a:gd name="T23" fmla="*/ 2147483647 h 8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5"/>
              <a:gd name="T37" fmla="*/ 0 h 85"/>
              <a:gd name="T38" fmla="*/ 55 w 55"/>
              <a:gd name="T39" fmla="*/ 85 h 8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5" h="85">
                <a:moveTo>
                  <a:pt x="0" y="0"/>
                </a:moveTo>
                <a:lnTo>
                  <a:pt x="0" y="0"/>
                </a:lnTo>
                <a:lnTo>
                  <a:pt x="10" y="2"/>
                </a:lnTo>
                <a:lnTo>
                  <a:pt x="17" y="2"/>
                </a:lnTo>
                <a:lnTo>
                  <a:pt x="25" y="6"/>
                </a:lnTo>
                <a:lnTo>
                  <a:pt x="30" y="9"/>
                </a:lnTo>
                <a:lnTo>
                  <a:pt x="42" y="19"/>
                </a:lnTo>
                <a:lnTo>
                  <a:pt x="49" y="30"/>
                </a:lnTo>
                <a:lnTo>
                  <a:pt x="53" y="44"/>
                </a:lnTo>
                <a:lnTo>
                  <a:pt x="55" y="57"/>
                </a:lnTo>
                <a:lnTo>
                  <a:pt x="53" y="72"/>
                </a:lnTo>
                <a:lnTo>
                  <a:pt x="49" y="85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28" name="Freeform 180"/>
          <p:cNvSpPr>
            <a:spLocks/>
          </p:cNvSpPr>
          <p:nvPr/>
        </p:nvSpPr>
        <p:spPr bwMode="auto">
          <a:xfrm>
            <a:off x="6791325" y="2003425"/>
            <a:ext cx="74613" cy="114300"/>
          </a:xfrm>
          <a:custGeom>
            <a:avLst/>
            <a:gdLst>
              <a:gd name="T0" fmla="*/ 2147483647 w 47"/>
              <a:gd name="T1" fmla="*/ 2147483647 h 72"/>
              <a:gd name="T2" fmla="*/ 2147483647 w 47"/>
              <a:gd name="T3" fmla="*/ 2147483647 h 72"/>
              <a:gd name="T4" fmla="*/ 2147483647 w 47"/>
              <a:gd name="T5" fmla="*/ 2147483647 h 72"/>
              <a:gd name="T6" fmla="*/ 2147483647 w 47"/>
              <a:gd name="T7" fmla="*/ 2147483647 h 72"/>
              <a:gd name="T8" fmla="*/ 2147483647 w 47"/>
              <a:gd name="T9" fmla="*/ 2147483647 h 72"/>
              <a:gd name="T10" fmla="*/ 0 w 47"/>
              <a:gd name="T11" fmla="*/ 2147483647 h 72"/>
              <a:gd name="T12" fmla="*/ 0 w 47"/>
              <a:gd name="T13" fmla="*/ 2147483647 h 72"/>
              <a:gd name="T14" fmla="*/ 2147483647 w 47"/>
              <a:gd name="T15" fmla="*/ 2147483647 h 72"/>
              <a:gd name="T16" fmla="*/ 2147483647 w 47"/>
              <a:gd name="T17" fmla="*/ 2147483647 h 72"/>
              <a:gd name="T18" fmla="*/ 2147483647 w 47"/>
              <a:gd name="T19" fmla="*/ 0 h 72"/>
              <a:gd name="T20" fmla="*/ 2147483647 w 47"/>
              <a:gd name="T21" fmla="*/ 2147483647 h 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7"/>
              <a:gd name="T34" fmla="*/ 0 h 72"/>
              <a:gd name="T35" fmla="*/ 47 w 47"/>
              <a:gd name="T36" fmla="*/ 72 h 7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7" h="72">
                <a:moveTo>
                  <a:pt x="22" y="21"/>
                </a:moveTo>
                <a:lnTo>
                  <a:pt x="45" y="17"/>
                </a:lnTo>
                <a:lnTo>
                  <a:pt x="47" y="17"/>
                </a:lnTo>
                <a:lnTo>
                  <a:pt x="20" y="43"/>
                </a:lnTo>
                <a:lnTo>
                  <a:pt x="0" y="72"/>
                </a:lnTo>
                <a:lnTo>
                  <a:pt x="7" y="36"/>
                </a:lnTo>
                <a:lnTo>
                  <a:pt x="7" y="2"/>
                </a:lnTo>
                <a:lnTo>
                  <a:pt x="7" y="0"/>
                </a:lnTo>
                <a:lnTo>
                  <a:pt x="22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29" name="Freeform 181"/>
          <p:cNvSpPr>
            <a:spLocks/>
          </p:cNvSpPr>
          <p:nvPr/>
        </p:nvSpPr>
        <p:spPr bwMode="auto">
          <a:xfrm>
            <a:off x="4040188" y="3990975"/>
            <a:ext cx="1587" cy="133350"/>
          </a:xfrm>
          <a:custGeom>
            <a:avLst/>
            <a:gdLst>
              <a:gd name="T0" fmla="*/ 0 w 1588"/>
              <a:gd name="T1" fmla="*/ 0 h 84"/>
              <a:gd name="T2" fmla="*/ 0 w 1588"/>
              <a:gd name="T3" fmla="*/ 2147483647 h 84"/>
              <a:gd name="T4" fmla="*/ 0 w 1588"/>
              <a:gd name="T5" fmla="*/ 0 h 84"/>
              <a:gd name="T6" fmla="*/ 0 60000 65536"/>
              <a:gd name="T7" fmla="*/ 0 60000 65536"/>
              <a:gd name="T8" fmla="*/ 0 60000 65536"/>
              <a:gd name="T9" fmla="*/ 0 w 1588"/>
              <a:gd name="T10" fmla="*/ 0 h 84"/>
              <a:gd name="T11" fmla="*/ 1588 w 1588"/>
              <a:gd name="T12" fmla="*/ 84 h 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84">
                <a:moveTo>
                  <a:pt x="0" y="0"/>
                </a:moveTo>
                <a:lnTo>
                  <a:pt x="0" y="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30" name="Line 182"/>
          <p:cNvSpPr>
            <a:spLocks noChangeShapeType="1"/>
          </p:cNvSpPr>
          <p:nvPr/>
        </p:nvSpPr>
        <p:spPr bwMode="auto">
          <a:xfrm>
            <a:off x="4040188" y="3990975"/>
            <a:ext cx="1587" cy="1333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31" name="Freeform 183"/>
          <p:cNvSpPr>
            <a:spLocks/>
          </p:cNvSpPr>
          <p:nvPr/>
        </p:nvSpPr>
        <p:spPr bwMode="auto">
          <a:xfrm>
            <a:off x="4006850" y="4094163"/>
            <a:ext cx="66675" cy="111125"/>
          </a:xfrm>
          <a:custGeom>
            <a:avLst/>
            <a:gdLst>
              <a:gd name="T0" fmla="*/ 2147483647 w 42"/>
              <a:gd name="T1" fmla="*/ 2147483647 h 70"/>
              <a:gd name="T2" fmla="*/ 2147483647 w 42"/>
              <a:gd name="T3" fmla="*/ 0 h 70"/>
              <a:gd name="T4" fmla="*/ 2147483647 w 42"/>
              <a:gd name="T5" fmla="*/ 2147483647 h 70"/>
              <a:gd name="T6" fmla="*/ 2147483647 w 42"/>
              <a:gd name="T7" fmla="*/ 2147483647 h 70"/>
              <a:gd name="T8" fmla="*/ 2147483647 w 42"/>
              <a:gd name="T9" fmla="*/ 2147483647 h 70"/>
              <a:gd name="T10" fmla="*/ 2147483647 w 42"/>
              <a:gd name="T11" fmla="*/ 2147483647 h 70"/>
              <a:gd name="T12" fmla="*/ 2147483647 w 42"/>
              <a:gd name="T13" fmla="*/ 2147483647 h 70"/>
              <a:gd name="T14" fmla="*/ 2147483647 w 42"/>
              <a:gd name="T15" fmla="*/ 2147483647 h 70"/>
              <a:gd name="T16" fmla="*/ 0 w 42"/>
              <a:gd name="T17" fmla="*/ 2147483647 h 70"/>
              <a:gd name="T18" fmla="*/ 0 w 42"/>
              <a:gd name="T19" fmla="*/ 0 h 70"/>
              <a:gd name="T20" fmla="*/ 2147483647 w 42"/>
              <a:gd name="T21" fmla="*/ 2147483647 h 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70"/>
              <a:gd name="T35" fmla="*/ 42 w 42"/>
              <a:gd name="T36" fmla="*/ 70 h 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70">
                <a:moveTo>
                  <a:pt x="21" y="13"/>
                </a:moveTo>
                <a:lnTo>
                  <a:pt x="40" y="0"/>
                </a:lnTo>
                <a:lnTo>
                  <a:pt x="42" y="1"/>
                </a:lnTo>
                <a:lnTo>
                  <a:pt x="28" y="34"/>
                </a:lnTo>
                <a:lnTo>
                  <a:pt x="21" y="70"/>
                </a:lnTo>
                <a:lnTo>
                  <a:pt x="13" y="34"/>
                </a:lnTo>
                <a:lnTo>
                  <a:pt x="0" y="1"/>
                </a:lnTo>
                <a:lnTo>
                  <a:pt x="0" y="0"/>
                </a:lnTo>
                <a:lnTo>
                  <a:pt x="21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32" name="Freeform 184"/>
          <p:cNvSpPr>
            <a:spLocks/>
          </p:cNvSpPr>
          <p:nvPr/>
        </p:nvSpPr>
        <p:spPr bwMode="auto">
          <a:xfrm>
            <a:off x="4148138" y="2184400"/>
            <a:ext cx="66675" cy="111125"/>
          </a:xfrm>
          <a:custGeom>
            <a:avLst/>
            <a:gdLst>
              <a:gd name="T0" fmla="*/ 2147483647 w 42"/>
              <a:gd name="T1" fmla="*/ 2147483647 h 70"/>
              <a:gd name="T2" fmla="*/ 2147483647 w 42"/>
              <a:gd name="T3" fmla="*/ 2147483647 h 70"/>
              <a:gd name="T4" fmla="*/ 2147483647 w 42"/>
              <a:gd name="T5" fmla="*/ 2147483647 h 70"/>
              <a:gd name="T6" fmla="*/ 2147483647 w 42"/>
              <a:gd name="T7" fmla="*/ 2147483647 h 70"/>
              <a:gd name="T8" fmla="*/ 2147483647 w 42"/>
              <a:gd name="T9" fmla="*/ 2147483647 h 70"/>
              <a:gd name="T10" fmla="*/ 2147483647 w 42"/>
              <a:gd name="T11" fmla="*/ 2147483647 h 70"/>
              <a:gd name="T12" fmla="*/ 2147483647 w 42"/>
              <a:gd name="T13" fmla="*/ 2147483647 h 70"/>
              <a:gd name="T14" fmla="*/ 2147483647 w 42"/>
              <a:gd name="T15" fmla="*/ 2147483647 h 70"/>
              <a:gd name="T16" fmla="*/ 0 w 42"/>
              <a:gd name="T17" fmla="*/ 2147483647 h 70"/>
              <a:gd name="T18" fmla="*/ 0 w 42"/>
              <a:gd name="T19" fmla="*/ 0 h 70"/>
              <a:gd name="T20" fmla="*/ 2147483647 w 42"/>
              <a:gd name="T21" fmla="*/ 2147483647 h 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70"/>
              <a:gd name="T35" fmla="*/ 42 w 42"/>
              <a:gd name="T36" fmla="*/ 70 h 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70">
                <a:moveTo>
                  <a:pt x="21" y="13"/>
                </a:moveTo>
                <a:lnTo>
                  <a:pt x="42" y="2"/>
                </a:lnTo>
                <a:lnTo>
                  <a:pt x="42" y="4"/>
                </a:lnTo>
                <a:lnTo>
                  <a:pt x="27" y="36"/>
                </a:lnTo>
                <a:lnTo>
                  <a:pt x="17" y="70"/>
                </a:lnTo>
                <a:lnTo>
                  <a:pt x="12" y="36"/>
                </a:lnTo>
                <a:lnTo>
                  <a:pt x="0" y="2"/>
                </a:lnTo>
                <a:lnTo>
                  <a:pt x="0" y="0"/>
                </a:lnTo>
                <a:lnTo>
                  <a:pt x="21" y="13"/>
                </a:lnTo>
                <a:close/>
              </a:path>
            </a:pathLst>
          </a:custGeom>
          <a:solidFill>
            <a:srgbClr val="000000"/>
          </a:solidFill>
          <a:ln w="11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33" name="Freeform 185"/>
          <p:cNvSpPr>
            <a:spLocks/>
          </p:cNvSpPr>
          <p:nvPr/>
        </p:nvSpPr>
        <p:spPr bwMode="auto">
          <a:xfrm>
            <a:off x="4148138" y="2184400"/>
            <a:ext cx="66675" cy="111125"/>
          </a:xfrm>
          <a:custGeom>
            <a:avLst/>
            <a:gdLst>
              <a:gd name="T0" fmla="*/ 2147483647 w 42"/>
              <a:gd name="T1" fmla="*/ 2147483647 h 70"/>
              <a:gd name="T2" fmla="*/ 2147483647 w 42"/>
              <a:gd name="T3" fmla="*/ 2147483647 h 70"/>
              <a:gd name="T4" fmla="*/ 2147483647 w 42"/>
              <a:gd name="T5" fmla="*/ 2147483647 h 70"/>
              <a:gd name="T6" fmla="*/ 2147483647 w 42"/>
              <a:gd name="T7" fmla="*/ 2147483647 h 70"/>
              <a:gd name="T8" fmla="*/ 2147483647 w 42"/>
              <a:gd name="T9" fmla="*/ 2147483647 h 70"/>
              <a:gd name="T10" fmla="*/ 2147483647 w 42"/>
              <a:gd name="T11" fmla="*/ 2147483647 h 70"/>
              <a:gd name="T12" fmla="*/ 2147483647 w 42"/>
              <a:gd name="T13" fmla="*/ 2147483647 h 70"/>
              <a:gd name="T14" fmla="*/ 2147483647 w 42"/>
              <a:gd name="T15" fmla="*/ 2147483647 h 70"/>
              <a:gd name="T16" fmla="*/ 0 w 42"/>
              <a:gd name="T17" fmla="*/ 2147483647 h 70"/>
              <a:gd name="T18" fmla="*/ 0 w 42"/>
              <a:gd name="T19" fmla="*/ 0 h 70"/>
              <a:gd name="T20" fmla="*/ 2147483647 w 42"/>
              <a:gd name="T21" fmla="*/ 2147483647 h 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70"/>
              <a:gd name="T35" fmla="*/ 42 w 42"/>
              <a:gd name="T36" fmla="*/ 70 h 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70">
                <a:moveTo>
                  <a:pt x="21" y="13"/>
                </a:moveTo>
                <a:lnTo>
                  <a:pt x="42" y="2"/>
                </a:lnTo>
                <a:lnTo>
                  <a:pt x="42" y="4"/>
                </a:lnTo>
                <a:lnTo>
                  <a:pt x="27" y="36"/>
                </a:lnTo>
                <a:lnTo>
                  <a:pt x="17" y="70"/>
                </a:lnTo>
                <a:lnTo>
                  <a:pt x="12" y="36"/>
                </a:lnTo>
                <a:lnTo>
                  <a:pt x="0" y="2"/>
                </a:lnTo>
                <a:lnTo>
                  <a:pt x="0" y="0"/>
                </a:lnTo>
                <a:lnTo>
                  <a:pt x="21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34" name="Freeform 186"/>
          <p:cNvSpPr>
            <a:spLocks/>
          </p:cNvSpPr>
          <p:nvPr/>
        </p:nvSpPr>
        <p:spPr bwMode="auto">
          <a:xfrm>
            <a:off x="3744913" y="1641475"/>
            <a:ext cx="436562" cy="573088"/>
          </a:xfrm>
          <a:custGeom>
            <a:avLst/>
            <a:gdLst>
              <a:gd name="T0" fmla="*/ 0 w 275"/>
              <a:gd name="T1" fmla="*/ 2147483647 h 361"/>
              <a:gd name="T2" fmla="*/ 0 w 275"/>
              <a:gd name="T3" fmla="*/ 2147483647 h 361"/>
              <a:gd name="T4" fmla="*/ 0 w 275"/>
              <a:gd name="T5" fmla="*/ 2147483647 h 361"/>
              <a:gd name="T6" fmla="*/ 2147483647 w 275"/>
              <a:gd name="T7" fmla="*/ 2147483647 h 361"/>
              <a:gd name="T8" fmla="*/ 2147483647 w 275"/>
              <a:gd name="T9" fmla="*/ 2147483647 h 361"/>
              <a:gd name="T10" fmla="*/ 2147483647 w 275"/>
              <a:gd name="T11" fmla="*/ 2147483647 h 361"/>
              <a:gd name="T12" fmla="*/ 2147483647 w 275"/>
              <a:gd name="T13" fmla="*/ 2147483647 h 361"/>
              <a:gd name="T14" fmla="*/ 2147483647 w 275"/>
              <a:gd name="T15" fmla="*/ 2147483647 h 361"/>
              <a:gd name="T16" fmla="*/ 2147483647 w 275"/>
              <a:gd name="T17" fmla="*/ 2147483647 h 361"/>
              <a:gd name="T18" fmla="*/ 2147483647 w 275"/>
              <a:gd name="T19" fmla="*/ 2147483647 h 361"/>
              <a:gd name="T20" fmla="*/ 2147483647 w 275"/>
              <a:gd name="T21" fmla="*/ 2147483647 h 361"/>
              <a:gd name="T22" fmla="*/ 2147483647 w 275"/>
              <a:gd name="T23" fmla="*/ 2147483647 h 361"/>
              <a:gd name="T24" fmla="*/ 2147483647 w 275"/>
              <a:gd name="T25" fmla="*/ 2147483647 h 361"/>
              <a:gd name="T26" fmla="*/ 2147483647 w 275"/>
              <a:gd name="T27" fmla="*/ 2147483647 h 361"/>
              <a:gd name="T28" fmla="*/ 2147483647 w 275"/>
              <a:gd name="T29" fmla="*/ 2147483647 h 361"/>
              <a:gd name="T30" fmla="*/ 2147483647 w 275"/>
              <a:gd name="T31" fmla="*/ 0 h 361"/>
              <a:gd name="T32" fmla="*/ 2147483647 w 275"/>
              <a:gd name="T33" fmla="*/ 0 h 361"/>
              <a:gd name="T34" fmla="*/ 2147483647 w 275"/>
              <a:gd name="T35" fmla="*/ 0 h 361"/>
              <a:gd name="T36" fmla="*/ 2147483647 w 275"/>
              <a:gd name="T37" fmla="*/ 0 h 361"/>
              <a:gd name="T38" fmla="*/ 2147483647 w 275"/>
              <a:gd name="T39" fmla="*/ 0 h 361"/>
              <a:gd name="T40" fmla="*/ 2147483647 w 275"/>
              <a:gd name="T41" fmla="*/ 2147483647 h 361"/>
              <a:gd name="T42" fmla="*/ 2147483647 w 275"/>
              <a:gd name="T43" fmla="*/ 2147483647 h 361"/>
              <a:gd name="T44" fmla="*/ 2147483647 w 275"/>
              <a:gd name="T45" fmla="*/ 2147483647 h 361"/>
              <a:gd name="T46" fmla="*/ 2147483647 w 275"/>
              <a:gd name="T47" fmla="*/ 2147483647 h 361"/>
              <a:gd name="T48" fmla="*/ 2147483647 w 275"/>
              <a:gd name="T49" fmla="*/ 2147483647 h 361"/>
              <a:gd name="T50" fmla="*/ 2147483647 w 275"/>
              <a:gd name="T51" fmla="*/ 2147483647 h 361"/>
              <a:gd name="T52" fmla="*/ 2147483647 w 275"/>
              <a:gd name="T53" fmla="*/ 2147483647 h 361"/>
              <a:gd name="T54" fmla="*/ 2147483647 w 275"/>
              <a:gd name="T55" fmla="*/ 2147483647 h 361"/>
              <a:gd name="T56" fmla="*/ 2147483647 w 275"/>
              <a:gd name="T57" fmla="*/ 2147483647 h 361"/>
              <a:gd name="T58" fmla="*/ 2147483647 w 275"/>
              <a:gd name="T59" fmla="*/ 2147483647 h 361"/>
              <a:gd name="T60" fmla="*/ 2147483647 w 275"/>
              <a:gd name="T61" fmla="*/ 2147483647 h 361"/>
              <a:gd name="T62" fmla="*/ 2147483647 w 275"/>
              <a:gd name="T63" fmla="*/ 2147483647 h 361"/>
              <a:gd name="T64" fmla="*/ 2147483647 w 275"/>
              <a:gd name="T65" fmla="*/ 2147483647 h 361"/>
              <a:gd name="T66" fmla="*/ 2147483647 w 275"/>
              <a:gd name="T67" fmla="*/ 2147483647 h 361"/>
              <a:gd name="T68" fmla="*/ 2147483647 w 275"/>
              <a:gd name="T69" fmla="*/ 2147483647 h 36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75"/>
              <a:gd name="T106" fmla="*/ 0 h 361"/>
              <a:gd name="T107" fmla="*/ 275 w 275"/>
              <a:gd name="T108" fmla="*/ 361 h 36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75" h="361">
                <a:moveTo>
                  <a:pt x="0" y="266"/>
                </a:moveTo>
                <a:lnTo>
                  <a:pt x="0" y="266"/>
                </a:lnTo>
                <a:lnTo>
                  <a:pt x="0" y="252"/>
                </a:lnTo>
                <a:lnTo>
                  <a:pt x="5" y="222"/>
                </a:lnTo>
                <a:lnTo>
                  <a:pt x="13" y="178"/>
                </a:lnTo>
                <a:lnTo>
                  <a:pt x="19" y="154"/>
                </a:lnTo>
                <a:lnTo>
                  <a:pt x="26" y="129"/>
                </a:lnTo>
                <a:lnTo>
                  <a:pt x="36" y="102"/>
                </a:lnTo>
                <a:lnTo>
                  <a:pt x="45" y="80"/>
                </a:lnTo>
                <a:lnTo>
                  <a:pt x="59" y="57"/>
                </a:lnTo>
                <a:lnTo>
                  <a:pt x="72" y="36"/>
                </a:lnTo>
                <a:lnTo>
                  <a:pt x="89" y="21"/>
                </a:lnTo>
                <a:lnTo>
                  <a:pt x="97" y="13"/>
                </a:lnTo>
                <a:lnTo>
                  <a:pt x="106" y="7"/>
                </a:lnTo>
                <a:lnTo>
                  <a:pt x="118" y="4"/>
                </a:lnTo>
                <a:lnTo>
                  <a:pt x="127" y="0"/>
                </a:lnTo>
                <a:lnTo>
                  <a:pt x="138" y="0"/>
                </a:lnTo>
                <a:lnTo>
                  <a:pt x="150" y="0"/>
                </a:lnTo>
                <a:lnTo>
                  <a:pt x="161" y="0"/>
                </a:lnTo>
                <a:lnTo>
                  <a:pt x="173" y="4"/>
                </a:lnTo>
                <a:lnTo>
                  <a:pt x="182" y="7"/>
                </a:lnTo>
                <a:lnTo>
                  <a:pt x="193" y="13"/>
                </a:lnTo>
                <a:lnTo>
                  <a:pt x="201" y="19"/>
                </a:lnTo>
                <a:lnTo>
                  <a:pt x="211" y="24"/>
                </a:lnTo>
                <a:lnTo>
                  <a:pt x="226" y="42"/>
                </a:lnTo>
                <a:lnTo>
                  <a:pt x="237" y="62"/>
                </a:lnTo>
                <a:lnTo>
                  <a:pt x="249" y="85"/>
                </a:lnTo>
                <a:lnTo>
                  <a:pt x="256" y="110"/>
                </a:lnTo>
                <a:lnTo>
                  <a:pt x="264" y="137"/>
                </a:lnTo>
                <a:lnTo>
                  <a:pt x="268" y="165"/>
                </a:lnTo>
                <a:lnTo>
                  <a:pt x="271" y="194"/>
                </a:lnTo>
                <a:lnTo>
                  <a:pt x="275" y="252"/>
                </a:lnTo>
                <a:lnTo>
                  <a:pt x="275" y="309"/>
                </a:lnTo>
                <a:lnTo>
                  <a:pt x="273" y="361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35" name="Line 187"/>
          <p:cNvSpPr>
            <a:spLocks noChangeShapeType="1"/>
          </p:cNvSpPr>
          <p:nvPr/>
        </p:nvSpPr>
        <p:spPr bwMode="auto">
          <a:xfrm>
            <a:off x="4533900" y="3303588"/>
            <a:ext cx="1588" cy="127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36" name="Freeform 188"/>
          <p:cNvSpPr>
            <a:spLocks/>
          </p:cNvSpPr>
          <p:nvPr/>
        </p:nvSpPr>
        <p:spPr bwMode="auto">
          <a:xfrm>
            <a:off x="4502150" y="3402013"/>
            <a:ext cx="65088" cy="109537"/>
          </a:xfrm>
          <a:custGeom>
            <a:avLst/>
            <a:gdLst>
              <a:gd name="T0" fmla="*/ 2147483647 w 41"/>
              <a:gd name="T1" fmla="*/ 2147483647 h 69"/>
              <a:gd name="T2" fmla="*/ 2147483647 w 41"/>
              <a:gd name="T3" fmla="*/ 0 h 69"/>
              <a:gd name="T4" fmla="*/ 2147483647 w 41"/>
              <a:gd name="T5" fmla="*/ 0 h 69"/>
              <a:gd name="T6" fmla="*/ 2147483647 w 41"/>
              <a:gd name="T7" fmla="*/ 2147483647 h 69"/>
              <a:gd name="T8" fmla="*/ 2147483647 w 41"/>
              <a:gd name="T9" fmla="*/ 2147483647 h 69"/>
              <a:gd name="T10" fmla="*/ 2147483647 w 41"/>
              <a:gd name="T11" fmla="*/ 2147483647 h 69"/>
              <a:gd name="T12" fmla="*/ 2147483647 w 41"/>
              <a:gd name="T13" fmla="*/ 2147483647 h 69"/>
              <a:gd name="T14" fmla="*/ 2147483647 w 41"/>
              <a:gd name="T15" fmla="*/ 2147483647 h 69"/>
              <a:gd name="T16" fmla="*/ 0 w 41"/>
              <a:gd name="T17" fmla="*/ 0 h 69"/>
              <a:gd name="T18" fmla="*/ 0 w 41"/>
              <a:gd name="T19" fmla="*/ 0 h 69"/>
              <a:gd name="T20" fmla="*/ 2147483647 w 41"/>
              <a:gd name="T21" fmla="*/ 2147483647 h 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"/>
              <a:gd name="T34" fmla="*/ 0 h 69"/>
              <a:gd name="T35" fmla="*/ 41 w 41"/>
              <a:gd name="T36" fmla="*/ 69 h 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" h="69">
                <a:moveTo>
                  <a:pt x="20" y="12"/>
                </a:moveTo>
                <a:lnTo>
                  <a:pt x="41" y="0"/>
                </a:lnTo>
                <a:lnTo>
                  <a:pt x="28" y="35"/>
                </a:lnTo>
                <a:lnTo>
                  <a:pt x="20" y="69"/>
                </a:lnTo>
                <a:lnTo>
                  <a:pt x="13" y="35"/>
                </a:lnTo>
                <a:lnTo>
                  <a:pt x="0" y="0"/>
                </a:lnTo>
                <a:lnTo>
                  <a:pt x="20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37" name="Line 189"/>
          <p:cNvSpPr>
            <a:spLocks noChangeShapeType="1"/>
          </p:cNvSpPr>
          <p:nvPr/>
        </p:nvSpPr>
        <p:spPr bwMode="auto">
          <a:xfrm>
            <a:off x="4000500" y="3303588"/>
            <a:ext cx="1588" cy="127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38" name="Freeform 190"/>
          <p:cNvSpPr>
            <a:spLocks/>
          </p:cNvSpPr>
          <p:nvPr/>
        </p:nvSpPr>
        <p:spPr bwMode="auto">
          <a:xfrm>
            <a:off x="3967163" y="3402013"/>
            <a:ext cx="66675" cy="109537"/>
          </a:xfrm>
          <a:custGeom>
            <a:avLst/>
            <a:gdLst>
              <a:gd name="T0" fmla="*/ 2147483647 w 42"/>
              <a:gd name="T1" fmla="*/ 2147483647 h 69"/>
              <a:gd name="T2" fmla="*/ 2147483647 w 42"/>
              <a:gd name="T3" fmla="*/ 0 h 69"/>
              <a:gd name="T4" fmla="*/ 2147483647 w 42"/>
              <a:gd name="T5" fmla="*/ 0 h 69"/>
              <a:gd name="T6" fmla="*/ 2147483647 w 42"/>
              <a:gd name="T7" fmla="*/ 2147483647 h 69"/>
              <a:gd name="T8" fmla="*/ 2147483647 w 42"/>
              <a:gd name="T9" fmla="*/ 2147483647 h 69"/>
              <a:gd name="T10" fmla="*/ 2147483647 w 42"/>
              <a:gd name="T11" fmla="*/ 2147483647 h 69"/>
              <a:gd name="T12" fmla="*/ 2147483647 w 42"/>
              <a:gd name="T13" fmla="*/ 2147483647 h 69"/>
              <a:gd name="T14" fmla="*/ 2147483647 w 42"/>
              <a:gd name="T15" fmla="*/ 2147483647 h 69"/>
              <a:gd name="T16" fmla="*/ 0 w 42"/>
              <a:gd name="T17" fmla="*/ 0 h 69"/>
              <a:gd name="T18" fmla="*/ 0 w 42"/>
              <a:gd name="T19" fmla="*/ 0 h 69"/>
              <a:gd name="T20" fmla="*/ 2147483647 w 42"/>
              <a:gd name="T21" fmla="*/ 2147483647 h 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69"/>
              <a:gd name="T35" fmla="*/ 42 w 42"/>
              <a:gd name="T36" fmla="*/ 69 h 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69">
                <a:moveTo>
                  <a:pt x="21" y="12"/>
                </a:moveTo>
                <a:lnTo>
                  <a:pt x="42" y="0"/>
                </a:lnTo>
                <a:lnTo>
                  <a:pt x="29" y="35"/>
                </a:lnTo>
                <a:lnTo>
                  <a:pt x="21" y="69"/>
                </a:lnTo>
                <a:lnTo>
                  <a:pt x="14" y="35"/>
                </a:lnTo>
                <a:lnTo>
                  <a:pt x="0" y="0"/>
                </a:lnTo>
                <a:lnTo>
                  <a:pt x="21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39" name="Freeform 191"/>
          <p:cNvSpPr>
            <a:spLocks/>
          </p:cNvSpPr>
          <p:nvPr/>
        </p:nvSpPr>
        <p:spPr bwMode="auto">
          <a:xfrm>
            <a:off x="4094163" y="2573338"/>
            <a:ext cx="30162" cy="80962"/>
          </a:xfrm>
          <a:custGeom>
            <a:avLst/>
            <a:gdLst>
              <a:gd name="T0" fmla="*/ 2147483647 w 19"/>
              <a:gd name="T1" fmla="*/ 0 h 51"/>
              <a:gd name="T2" fmla="*/ 2147483647 w 19"/>
              <a:gd name="T3" fmla="*/ 0 h 51"/>
              <a:gd name="T4" fmla="*/ 2147483647 w 19"/>
              <a:gd name="T5" fmla="*/ 2147483647 h 51"/>
              <a:gd name="T6" fmla="*/ 2147483647 w 19"/>
              <a:gd name="T7" fmla="*/ 2147483647 h 51"/>
              <a:gd name="T8" fmla="*/ 0 w 19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51"/>
              <a:gd name="T17" fmla="*/ 19 w 19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51">
                <a:moveTo>
                  <a:pt x="19" y="0"/>
                </a:moveTo>
                <a:lnTo>
                  <a:pt x="19" y="0"/>
                </a:lnTo>
                <a:lnTo>
                  <a:pt x="13" y="19"/>
                </a:lnTo>
                <a:lnTo>
                  <a:pt x="8" y="36"/>
                </a:lnTo>
                <a:lnTo>
                  <a:pt x="0" y="51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40" name="Freeform 192"/>
          <p:cNvSpPr>
            <a:spLocks/>
          </p:cNvSpPr>
          <p:nvPr/>
        </p:nvSpPr>
        <p:spPr bwMode="auto">
          <a:xfrm>
            <a:off x="4049713" y="2613025"/>
            <a:ext cx="87312" cy="111125"/>
          </a:xfrm>
          <a:custGeom>
            <a:avLst/>
            <a:gdLst>
              <a:gd name="T0" fmla="*/ 2147483647 w 55"/>
              <a:gd name="T1" fmla="*/ 2147483647 h 70"/>
              <a:gd name="T2" fmla="*/ 2147483647 w 55"/>
              <a:gd name="T3" fmla="*/ 2147483647 h 70"/>
              <a:gd name="T4" fmla="*/ 2147483647 w 55"/>
              <a:gd name="T5" fmla="*/ 2147483647 h 70"/>
              <a:gd name="T6" fmla="*/ 2147483647 w 55"/>
              <a:gd name="T7" fmla="*/ 2147483647 h 70"/>
              <a:gd name="T8" fmla="*/ 2147483647 w 55"/>
              <a:gd name="T9" fmla="*/ 2147483647 h 70"/>
              <a:gd name="T10" fmla="*/ 0 w 55"/>
              <a:gd name="T11" fmla="*/ 2147483647 h 70"/>
              <a:gd name="T12" fmla="*/ 0 w 55"/>
              <a:gd name="T13" fmla="*/ 2147483647 h 70"/>
              <a:gd name="T14" fmla="*/ 2147483647 w 55"/>
              <a:gd name="T15" fmla="*/ 2147483647 h 70"/>
              <a:gd name="T16" fmla="*/ 2147483647 w 55"/>
              <a:gd name="T17" fmla="*/ 0 h 70"/>
              <a:gd name="T18" fmla="*/ 2147483647 w 55"/>
              <a:gd name="T19" fmla="*/ 0 h 70"/>
              <a:gd name="T20" fmla="*/ 2147483647 w 55"/>
              <a:gd name="T21" fmla="*/ 2147483647 h 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70"/>
              <a:gd name="T35" fmla="*/ 55 w 55"/>
              <a:gd name="T36" fmla="*/ 70 h 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70">
                <a:moveTo>
                  <a:pt x="30" y="22"/>
                </a:moveTo>
                <a:lnTo>
                  <a:pt x="55" y="22"/>
                </a:lnTo>
                <a:lnTo>
                  <a:pt x="55" y="24"/>
                </a:lnTo>
                <a:lnTo>
                  <a:pt x="24" y="45"/>
                </a:lnTo>
                <a:lnTo>
                  <a:pt x="0" y="70"/>
                </a:lnTo>
                <a:lnTo>
                  <a:pt x="13" y="36"/>
                </a:lnTo>
                <a:lnTo>
                  <a:pt x="20" y="0"/>
                </a:lnTo>
                <a:lnTo>
                  <a:pt x="30" y="2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41" name="Freeform 193"/>
          <p:cNvSpPr>
            <a:spLocks/>
          </p:cNvSpPr>
          <p:nvPr/>
        </p:nvSpPr>
        <p:spPr bwMode="auto">
          <a:xfrm>
            <a:off x="4513263" y="2573338"/>
            <a:ext cx="30162" cy="80962"/>
          </a:xfrm>
          <a:custGeom>
            <a:avLst/>
            <a:gdLst>
              <a:gd name="T0" fmla="*/ 0 w 19"/>
              <a:gd name="T1" fmla="*/ 0 h 51"/>
              <a:gd name="T2" fmla="*/ 0 w 19"/>
              <a:gd name="T3" fmla="*/ 0 h 51"/>
              <a:gd name="T4" fmla="*/ 2147483647 w 19"/>
              <a:gd name="T5" fmla="*/ 2147483647 h 51"/>
              <a:gd name="T6" fmla="*/ 2147483647 w 19"/>
              <a:gd name="T7" fmla="*/ 2147483647 h 51"/>
              <a:gd name="T8" fmla="*/ 2147483647 w 19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51"/>
              <a:gd name="T17" fmla="*/ 19 w 19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51">
                <a:moveTo>
                  <a:pt x="0" y="0"/>
                </a:moveTo>
                <a:lnTo>
                  <a:pt x="0" y="0"/>
                </a:lnTo>
                <a:lnTo>
                  <a:pt x="6" y="19"/>
                </a:lnTo>
                <a:lnTo>
                  <a:pt x="12" y="36"/>
                </a:lnTo>
                <a:lnTo>
                  <a:pt x="19" y="51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42" name="Freeform 194"/>
          <p:cNvSpPr>
            <a:spLocks/>
          </p:cNvSpPr>
          <p:nvPr/>
        </p:nvSpPr>
        <p:spPr bwMode="auto">
          <a:xfrm>
            <a:off x="4502150" y="2613025"/>
            <a:ext cx="87313" cy="111125"/>
          </a:xfrm>
          <a:custGeom>
            <a:avLst/>
            <a:gdLst>
              <a:gd name="T0" fmla="*/ 2147483647 w 55"/>
              <a:gd name="T1" fmla="*/ 2147483647 h 70"/>
              <a:gd name="T2" fmla="*/ 0 w 55"/>
              <a:gd name="T3" fmla="*/ 2147483647 h 70"/>
              <a:gd name="T4" fmla="*/ 0 w 55"/>
              <a:gd name="T5" fmla="*/ 2147483647 h 70"/>
              <a:gd name="T6" fmla="*/ 2147483647 w 55"/>
              <a:gd name="T7" fmla="*/ 2147483647 h 70"/>
              <a:gd name="T8" fmla="*/ 2147483647 w 55"/>
              <a:gd name="T9" fmla="*/ 2147483647 h 70"/>
              <a:gd name="T10" fmla="*/ 2147483647 w 55"/>
              <a:gd name="T11" fmla="*/ 2147483647 h 70"/>
              <a:gd name="T12" fmla="*/ 2147483647 w 55"/>
              <a:gd name="T13" fmla="*/ 2147483647 h 70"/>
              <a:gd name="T14" fmla="*/ 2147483647 w 55"/>
              <a:gd name="T15" fmla="*/ 2147483647 h 70"/>
              <a:gd name="T16" fmla="*/ 2147483647 w 55"/>
              <a:gd name="T17" fmla="*/ 0 h 70"/>
              <a:gd name="T18" fmla="*/ 2147483647 w 55"/>
              <a:gd name="T19" fmla="*/ 0 h 70"/>
              <a:gd name="T20" fmla="*/ 2147483647 w 55"/>
              <a:gd name="T21" fmla="*/ 2147483647 h 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70"/>
              <a:gd name="T35" fmla="*/ 55 w 55"/>
              <a:gd name="T36" fmla="*/ 70 h 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70">
                <a:moveTo>
                  <a:pt x="24" y="22"/>
                </a:moveTo>
                <a:lnTo>
                  <a:pt x="0" y="22"/>
                </a:lnTo>
                <a:lnTo>
                  <a:pt x="0" y="24"/>
                </a:lnTo>
                <a:lnTo>
                  <a:pt x="30" y="45"/>
                </a:lnTo>
                <a:lnTo>
                  <a:pt x="55" y="70"/>
                </a:lnTo>
                <a:lnTo>
                  <a:pt x="41" y="36"/>
                </a:lnTo>
                <a:lnTo>
                  <a:pt x="34" y="0"/>
                </a:lnTo>
                <a:lnTo>
                  <a:pt x="24" y="2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43" name="Freeform 195"/>
          <p:cNvSpPr>
            <a:spLocks/>
          </p:cNvSpPr>
          <p:nvPr/>
        </p:nvSpPr>
        <p:spPr bwMode="auto">
          <a:xfrm>
            <a:off x="5424488" y="2247900"/>
            <a:ext cx="542925" cy="361950"/>
          </a:xfrm>
          <a:custGeom>
            <a:avLst/>
            <a:gdLst>
              <a:gd name="T0" fmla="*/ 2147483647 w 342"/>
              <a:gd name="T1" fmla="*/ 2147483647 h 228"/>
              <a:gd name="T2" fmla="*/ 2147483647 w 342"/>
              <a:gd name="T3" fmla="*/ 2147483647 h 228"/>
              <a:gd name="T4" fmla="*/ 2147483647 w 342"/>
              <a:gd name="T5" fmla="*/ 2147483647 h 228"/>
              <a:gd name="T6" fmla="*/ 2147483647 w 342"/>
              <a:gd name="T7" fmla="*/ 2147483647 h 228"/>
              <a:gd name="T8" fmla="*/ 2147483647 w 342"/>
              <a:gd name="T9" fmla="*/ 2147483647 h 228"/>
              <a:gd name="T10" fmla="*/ 2147483647 w 342"/>
              <a:gd name="T11" fmla="*/ 2147483647 h 228"/>
              <a:gd name="T12" fmla="*/ 2147483647 w 342"/>
              <a:gd name="T13" fmla="*/ 2147483647 h 228"/>
              <a:gd name="T14" fmla="*/ 2147483647 w 342"/>
              <a:gd name="T15" fmla="*/ 2147483647 h 228"/>
              <a:gd name="T16" fmla="*/ 2147483647 w 342"/>
              <a:gd name="T17" fmla="*/ 2147483647 h 228"/>
              <a:gd name="T18" fmla="*/ 2147483647 w 342"/>
              <a:gd name="T19" fmla="*/ 2147483647 h 228"/>
              <a:gd name="T20" fmla="*/ 2147483647 w 342"/>
              <a:gd name="T21" fmla="*/ 2147483647 h 228"/>
              <a:gd name="T22" fmla="*/ 0 w 342"/>
              <a:gd name="T23" fmla="*/ 0 h 2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2"/>
              <a:gd name="T37" fmla="*/ 0 h 228"/>
              <a:gd name="T38" fmla="*/ 342 w 342"/>
              <a:gd name="T39" fmla="*/ 228 h 2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2" h="228">
                <a:moveTo>
                  <a:pt x="342" y="228"/>
                </a:moveTo>
                <a:lnTo>
                  <a:pt x="342" y="228"/>
                </a:lnTo>
                <a:lnTo>
                  <a:pt x="325" y="212"/>
                </a:lnTo>
                <a:lnTo>
                  <a:pt x="283" y="176"/>
                </a:lnTo>
                <a:lnTo>
                  <a:pt x="226" y="131"/>
                </a:lnTo>
                <a:lnTo>
                  <a:pt x="197" y="110"/>
                </a:lnTo>
                <a:lnTo>
                  <a:pt x="171" y="91"/>
                </a:lnTo>
                <a:lnTo>
                  <a:pt x="120" y="60"/>
                </a:lnTo>
                <a:lnTo>
                  <a:pt x="76" y="36"/>
                </a:lnTo>
                <a:lnTo>
                  <a:pt x="36" y="1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44" name="Freeform 196"/>
          <p:cNvSpPr>
            <a:spLocks/>
          </p:cNvSpPr>
          <p:nvPr/>
        </p:nvSpPr>
        <p:spPr bwMode="auto">
          <a:xfrm>
            <a:off x="5348288" y="2220913"/>
            <a:ext cx="112712" cy="68262"/>
          </a:xfrm>
          <a:custGeom>
            <a:avLst/>
            <a:gdLst>
              <a:gd name="T0" fmla="*/ 2147483647 w 71"/>
              <a:gd name="T1" fmla="*/ 2147483647 h 43"/>
              <a:gd name="T2" fmla="*/ 2147483647 w 71"/>
              <a:gd name="T3" fmla="*/ 2147483647 h 43"/>
              <a:gd name="T4" fmla="*/ 2147483647 w 71"/>
              <a:gd name="T5" fmla="*/ 2147483647 h 43"/>
              <a:gd name="T6" fmla="*/ 2147483647 w 71"/>
              <a:gd name="T7" fmla="*/ 2147483647 h 43"/>
              <a:gd name="T8" fmla="*/ 2147483647 w 71"/>
              <a:gd name="T9" fmla="*/ 2147483647 h 43"/>
              <a:gd name="T10" fmla="*/ 0 w 71"/>
              <a:gd name="T11" fmla="*/ 0 h 43"/>
              <a:gd name="T12" fmla="*/ 0 w 71"/>
              <a:gd name="T13" fmla="*/ 0 h 43"/>
              <a:gd name="T14" fmla="*/ 2147483647 w 71"/>
              <a:gd name="T15" fmla="*/ 2147483647 h 43"/>
              <a:gd name="T16" fmla="*/ 2147483647 w 71"/>
              <a:gd name="T17" fmla="*/ 2147483647 h 43"/>
              <a:gd name="T18" fmla="*/ 2147483647 w 71"/>
              <a:gd name="T19" fmla="*/ 2147483647 h 43"/>
              <a:gd name="T20" fmla="*/ 2147483647 w 71"/>
              <a:gd name="T21" fmla="*/ 2147483647 h 4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1"/>
              <a:gd name="T34" fmla="*/ 0 h 43"/>
              <a:gd name="T35" fmla="*/ 71 w 71"/>
              <a:gd name="T36" fmla="*/ 43 h 4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1" h="43">
                <a:moveTo>
                  <a:pt x="54" y="19"/>
                </a:moveTo>
                <a:lnTo>
                  <a:pt x="57" y="43"/>
                </a:lnTo>
                <a:lnTo>
                  <a:pt x="31" y="19"/>
                </a:lnTo>
                <a:lnTo>
                  <a:pt x="0" y="0"/>
                </a:lnTo>
                <a:lnTo>
                  <a:pt x="35" y="5"/>
                </a:lnTo>
                <a:lnTo>
                  <a:pt x="71" y="3"/>
                </a:lnTo>
                <a:lnTo>
                  <a:pt x="54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45" name="Freeform 197"/>
          <p:cNvSpPr>
            <a:spLocks/>
          </p:cNvSpPr>
          <p:nvPr/>
        </p:nvSpPr>
        <p:spPr bwMode="auto">
          <a:xfrm>
            <a:off x="4576763" y="2228850"/>
            <a:ext cx="66675" cy="114300"/>
          </a:xfrm>
          <a:custGeom>
            <a:avLst/>
            <a:gdLst>
              <a:gd name="T0" fmla="*/ 2147483647 w 42"/>
              <a:gd name="T1" fmla="*/ 2147483647 h 72"/>
              <a:gd name="T2" fmla="*/ 2147483647 w 42"/>
              <a:gd name="T3" fmla="*/ 2147483647 h 72"/>
              <a:gd name="T4" fmla="*/ 2147483647 w 42"/>
              <a:gd name="T5" fmla="*/ 2147483647 h 72"/>
              <a:gd name="T6" fmla="*/ 2147483647 w 42"/>
              <a:gd name="T7" fmla="*/ 2147483647 h 72"/>
              <a:gd name="T8" fmla="*/ 2147483647 w 42"/>
              <a:gd name="T9" fmla="*/ 2147483647 h 72"/>
              <a:gd name="T10" fmla="*/ 0 w 42"/>
              <a:gd name="T11" fmla="*/ 2147483647 h 72"/>
              <a:gd name="T12" fmla="*/ 0 w 42"/>
              <a:gd name="T13" fmla="*/ 2147483647 h 72"/>
              <a:gd name="T14" fmla="*/ 2147483647 w 42"/>
              <a:gd name="T15" fmla="*/ 2147483647 h 72"/>
              <a:gd name="T16" fmla="*/ 2147483647 w 42"/>
              <a:gd name="T17" fmla="*/ 0 h 72"/>
              <a:gd name="T18" fmla="*/ 2147483647 w 42"/>
              <a:gd name="T19" fmla="*/ 0 h 72"/>
              <a:gd name="T20" fmla="*/ 2147483647 w 42"/>
              <a:gd name="T21" fmla="*/ 2147483647 h 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72"/>
              <a:gd name="T35" fmla="*/ 42 w 42"/>
              <a:gd name="T36" fmla="*/ 72 h 7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72">
                <a:moveTo>
                  <a:pt x="19" y="17"/>
                </a:moveTo>
                <a:lnTo>
                  <a:pt x="42" y="14"/>
                </a:lnTo>
                <a:lnTo>
                  <a:pt x="19" y="42"/>
                </a:lnTo>
                <a:lnTo>
                  <a:pt x="0" y="72"/>
                </a:lnTo>
                <a:lnTo>
                  <a:pt x="4" y="36"/>
                </a:lnTo>
                <a:lnTo>
                  <a:pt x="4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11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46" name="Freeform 198"/>
          <p:cNvSpPr>
            <a:spLocks/>
          </p:cNvSpPr>
          <p:nvPr/>
        </p:nvSpPr>
        <p:spPr bwMode="auto">
          <a:xfrm>
            <a:off x="4576763" y="2228850"/>
            <a:ext cx="66675" cy="114300"/>
          </a:xfrm>
          <a:custGeom>
            <a:avLst/>
            <a:gdLst>
              <a:gd name="T0" fmla="*/ 2147483647 w 42"/>
              <a:gd name="T1" fmla="*/ 2147483647 h 72"/>
              <a:gd name="T2" fmla="*/ 2147483647 w 42"/>
              <a:gd name="T3" fmla="*/ 2147483647 h 72"/>
              <a:gd name="T4" fmla="*/ 2147483647 w 42"/>
              <a:gd name="T5" fmla="*/ 2147483647 h 72"/>
              <a:gd name="T6" fmla="*/ 2147483647 w 42"/>
              <a:gd name="T7" fmla="*/ 2147483647 h 72"/>
              <a:gd name="T8" fmla="*/ 2147483647 w 42"/>
              <a:gd name="T9" fmla="*/ 2147483647 h 72"/>
              <a:gd name="T10" fmla="*/ 0 w 42"/>
              <a:gd name="T11" fmla="*/ 2147483647 h 72"/>
              <a:gd name="T12" fmla="*/ 0 w 42"/>
              <a:gd name="T13" fmla="*/ 2147483647 h 72"/>
              <a:gd name="T14" fmla="*/ 2147483647 w 42"/>
              <a:gd name="T15" fmla="*/ 2147483647 h 72"/>
              <a:gd name="T16" fmla="*/ 2147483647 w 42"/>
              <a:gd name="T17" fmla="*/ 0 h 72"/>
              <a:gd name="T18" fmla="*/ 2147483647 w 42"/>
              <a:gd name="T19" fmla="*/ 0 h 72"/>
              <a:gd name="T20" fmla="*/ 2147483647 w 42"/>
              <a:gd name="T21" fmla="*/ 2147483647 h 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72"/>
              <a:gd name="T35" fmla="*/ 42 w 42"/>
              <a:gd name="T36" fmla="*/ 72 h 7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72">
                <a:moveTo>
                  <a:pt x="19" y="17"/>
                </a:moveTo>
                <a:lnTo>
                  <a:pt x="42" y="14"/>
                </a:lnTo>
                <a:lnTo>
                  <a:pt x="19" y="42"/>
                </a:lnTo>
                <a:lnTo>
                  <a:pt x="0" y="72"/>
                </a:lnTo>
                <a:lnTo>
                  <a:pt x="4" y="36"/>
                </a:lnTo>
                <a:lnTo>
                  <a:pt x="4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47" name="Freeform 199"/>
          <p:cNvSpPr>
            <a:spLocks/>
          </p:cNvSpPr>
          <p:nvPr/>
        </p:nvSpPr>
        <p:spPr bwMode="auto">
          <a:xfrm>
            <a:off x="4603750" y="1949450"/>
            <a:ext cx="531813" cy="333375"/>
          </a:xfrm>
          <a:custGeom>
            <a:avLst/>
            <a:gdLst>
              <a:gd name="T0" fmla="*/ 2147483647 w 335"/>
              <a:gd name="T1" fmla="*/ 2147483647 h 210"/>
              <a:gd name="T2" fmla="*/ 2147483647 w 335"/>
              <a:gd name="T3" fmla="*/ 2147483647 h 210"/>
              <a:gd name="T4" fmla="*/ 2147483647 w 335"/>
              <a:gd name="T5" fmla="*/ 2147483647 h 210"/>
              <a:gd name="T6" fmla="*/ 2147483647 w 335"/>
              <a:gd name="T7" fmla="*/ 2147483647 h 210"/>
              <a:gd name="T8" fmla="*/ 2147483647 w 335"/>
              <a:gd name="T9" fmla="*/ 2147483647 h 210"/>
              <a:gd name="T10" fmla="*/ 2147483647 w 335"/>
              <a:gd name="T11" fmla="*/ 2147483647 h 210"/>
              <a:gd name="T12" fmla="*/ 2147483647 w 335"/>
              <a:gd name="T13" fmla="*/ 2147483647 h 210"/>
              <a:gd name="T14" fmla="*/ 2147483647 w 335"/>
              <a:gd name="T15" fmla="*/ 2147483647 h 210"/>
              <a:gd name="T16" fmla="*/ 2147483647 w 335"/>
              <a:gd name="T17" fmla="*/ 2147483647 h 210"/>
              <a:gd name="T18" fmla="*/ 2147483647 w 335"/>
              <a:gd name="T19" fmla="*/ 2147483647 h 210"/>
              <a:gd name="T20" fmla="*/ 2147483647 w 335"/>
              <a:gd name="T21" fmla="*/ 2147483647 h 210"/>
              <a:gd name="T22" fmla="*/ 2147483647 w 335"/>
              <a:gd name="T23" fmla="*/ 2147483647 h 210"/>
              <a:gd name="T24" fmla="*/ 2147483647 w 335"/>
              <a:gd name="T25" fmla="*/ 2147483647 h 210"/>
              <a:gd name="T26" fmla="*/ 2147483647 w 335"/>
              <a:gd name="T27" fmla="*/ 2147483647 h 210"/>
              <a:gd name="T28" fmla="*/ 2147483647 w 335"/>
              <a:gd name="T29" fmla="*/ 2147483647 h 210"/>
              <a:gd name="T30" fmla="*/ 2147483647 w 335"/>
              <a:gd name="T31" fmla="*/ 2147483647 h 210"/>
              <a:gd name="T32" fmla="*/ 2147483647 w 335"/>
              <a:gd name="T33" fmla="*/ 0 h 210"/>
              <a:gd name="T34" fmla="*/ 2147483647 w 335"/>
              <a:gd name="T35" fmla="*/ 0 h 210"/>
              <a:gd name="T36" fmla="*/ 2147483647 w 335"/>
              <a:gd name="T37" fmla="*/ 2147483647 h 210"/>
              <a:gd name="T38" fmla="*/ 2147483647 w 335"/>
              <a:gd name="T39" fmla="*/ 2147483647 h 210"/>
              <a:gd name="T40" fmla="*/ 2147483647 w 335"/>
              <a:gd name="T41" fmla="*/ 2147483647 h 210"/>
              <a:gd name="T42" fmla="*/ 2147483647 w 335"/>
              <a:gd name="T43" fmla="*/ 2147483647 h 210"/>
              <a:gd name="T44" fmla="*/ 2147483647 w 335"/>
              <a:gd name="T45" fmla="*/ 2147483647 h 210"/>
              <a:gd name="T46" fmla="*/ 2147483647 w 335"/>
              <a:gd name="T47" fmla="*/ 2147483647 h 210"/>
              <a:gd name="T48" fmla="*/ 2147483647 w 335"/>
              <a:gd name="T49" fmla="*/ 2147483647 h 210"/>
              <a:gd name="T50" fmla="*/ 2147483647 w 335"/>
              <a:gd name="T51" fmla="*/ 2147483647 h 210"/>
              <a:gd name="T52" fmla="*/ 2147483647 w 335"/>
              <a:gd name="T53" fmla="*/ 2147483647 h 210"/>
              <a:gd name="T54" fmla="*/ 2147483647 w 335"/>
              <a:gd name="T55" fmla="*/ 2147483647 h 210"/>
              <a:gd name="T56" fmla="*/ 2147483647 w 335"/>
              <a:gd name="T57" fmla="*/ 2147483647 h 210"/>
              <a:gd name="T58" fmla="*/ 0 w 335"/>
              <a:gd name="T59" fmla="*/ 2147483647 h 21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35"/>
              <a:gd name="T91" fmla="*/ 0 h 210"/>
              <a:gd name="T92" fmla="*/ 335 w 335"/>
              <a:gd name="T93" fmla="*/ 210 h 21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35" h="210">
                <a:moveTo>
                  <a:pt x="287" y="210"/>
                </a:moveTo>
                <a:lnTo>
                  <a:pt x="287" y="210"/>
                </a:lnTo>
                <a:lnTo>
                  <a:pt x="302" y="178"/>
                </a:lnTo>
                <a:lnTo>
                  <a:pt x="316" y="148"/>
                </a:lnTo>
                <a:lnTo>
                  <a:pt x="325" y="117"/>
                </a:lnTo>
                <a:lnTo>
                  <a:pt x="333" y="91"/>
                </a:lnTo>
                <a:lnTo>
                  <a:pt x="335" y="66"/>
                </a:lnTo>
                <a:lnTo>
                  <a:pt x="333" y="55"/>
                </a:lnTo>
                <a:lnTo>
                  <a:pt x="333" y="45"/>
                </a:lnTo>
                <a:lnTo>
                  <a:pt x="329" y="36"/>
                </a:lnTo>
                <a:lnTo>
                  <a:pt x="325" y="28"/>
                </a:lnTo>
                <a:lnTo>
                  <a:pt x="319" y="22"/>
                </a:lnTo>
                <a:lnTo>
                  <a:pt x="312" y="17"/>
                </a:lnTo>
                <a:lnTo>
                  <a:pt x="295" y="7"/>
                </a:lnTo>
                <a:lnTo>
                  <a:pt x="278" y="1"/>
                </a:lnTo>
                <a:lnTo>
                  <a:pt x="257" y="0"/>
                </a:lnTo>
                <a:lnTo>
                  <a:pt x="236" y="0"/>
                </a:lnTo>
                <a:lnTo>
                  <a:pt x="215" y="1"/>
                </a:lnTo>
                <a:lnTo>
                  <a:pt x="192" y="7"/>
                </a:lnTo>
                <a:lnTo>
                  <a:pt x="171" y="15"/>
                </a:lnTo>
                <a:lnTo>
                  <a:pt x="148" y="26"/>
                </a:lnTo>
                <a:lnTo>
                  <a:pt x="126" y="39"/>
                </a:lnTo>
                <a:lnTo>
                  <a:pt x="103" y="55"/>
                </a:lnTo>
                <a:lnTo>
                  <a:pt x="82" y="72"/>
                </a:lnTo>
                <a:lnTo>
                  <a:pt x="63" y="93"/>
                </a:lnTo>
                <a:lnTo>
                  <a:pt x="44" y="115"/>
                </a:lnTo>
                <a:lnTo>
                  <a:pt x="27" y="142"/>
                </a:lnTo>
                <a:lnTo>
                  <a:pt x="12" y="169"/>
                </a:lnTo>
                <a:lnTo>
                  <a:pt x="0" y="199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48" name="Line 200"/>
          <p:cNvSpPr>
            <a:spLocks noChangeShapeType="1"/>
          </p:cNvSpPr>
          <p:nvPr/>
        </p:nvSpPr>
        <p:spPr bwMode="auto">
          <a:xfrm>
            <a:off x="4040188" y="5727700"/>
            <a:ext cx="500062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3149" name="Picture 65" descr="rav32223_09_17v"/>
          <p:cNvPicPr>
            <a:picLocks noChangeAspect="1" noChangeArrowheads="1"/>
          </p:cNvPicPr>
          <p:nvPr/>
        </p:nvPicPr>
        <p:blipFill>
          <a:blip r:embed="rId23" cstate="print">
            <a:lum contrast="20000"/>
          </a:blip>
          <a:srcRect/>
          <a:stretch>
            <a:fillRect/>
          </a:stretch>
        </p:blipFill>
        <p:spPr bwMode="auto">
          <a:xfrm>
            <a:off x="4811713" y="5153025"/>
            <a:ext cx="195262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150" name="Rectangle 94"/>
          <p:cNvSpPr>
            <a:spLocks noChangeArrowheads="1"/>
          </p:cNvSpPr>
          <p:nvPr/>
        </p:nvSpPr>
        <p:spPr bwMode="auto">
          <a:xfrm>
            <a:off x="4868863" y="5167313"/>
            <a:ext cx="936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pic>
        <p:nvPicPr>
          <p:cNvPr id="43151" name="Picture 55" descr="rav32223_09_17t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727575" y="2130425"/>
            <a:ext cx="74453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152" name="Rectangle 150"/>
          <p:cNvSpPr>
            <a:spLocks noChangeArrowheads="1"/>
          </p:cNvSpPr>
          <p:nvPr/>
        </p:nvSpPr>
        <p:spPr bwMode="auto">
          <a:xfrm>
            <a:off x="4976813" y="2305050"/>
            <a:ext cx="28098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ATP</a:t>
            </a:r>
            <a:endParaRPr lang="en-US">
              <a:latin typeface="Arial" charset="0"/>
            </a:endParaRPr>
          </a:p>
        </p:txBody>
      </p:sp>
      <p:pic>
        <p:nvPicPr>
          <p:cNvPr id="43153" name="Picture 54" descr="rav32223_09_17s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355975" y="1965325"/>
            <a:ext cx="7493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154" name="Rectangle 105"/>
          <p:cNvSpPr>
            <a:spLocks noChangeArrowheads="1"/>
          </p:cNvSpPr>
          <p:nvPr/>
        </p:nvSpPr>
        <p:spPr bwMode="auto">
          <a:xfrm>
            <a:off x="3595688" y="2141538"/>
            <a:ext cx="28098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</a:rPr>
              <a:t>ATP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9.2a</a:t>
            </a: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1511300" y="808038"/>
            <a:ext cx="60960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5124" name="Picture 79" descr="rav32223_09_02"/>
          <p:cNvPicPr>
            <a:picLocks noChangeAspect="1" noChangeArrowheads="1"/>
          </p:cNvPicPr>
          <p:nvPr/>
        </p:nvPicPr>
        <p:blipFill>
          <a:blip r:embed="rId2" cstate="print"/>
          <a:srcRect r="79440"/>
          <a:stretch>
            <a:fillRect/>
          </a:stretch>
        </p:blipFill>
        <p:spPr bwMode="auto">
          <a:xfrm>
            <a:off x="2927350" y="1001713"/>
            <a:ext cx="32893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49"/>
          <p:cNvSpPr>
            <a:spLocks noChangeAspect="1" noChangeArrowheads="1"/>
          </p:cNvSpPr>
          <p:nvPr/>
        </p:nvSpPr>
        <p:spPr bwMode="auto">
          <a:xfrm>
            <a:off x="3046413" y="5675313"/>
            <a:ext cx="20955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a.</a:t>
            </a:r>
            <a:endParaRPr lang="en-US" sz="4000">
              <a:latin typeface="Arial" charset="0"/>
            </a:endParaRPr>
          </a:p>
        </p:txBody>
      </p:sp>
      <p:sp>
        <p:nvSpPr>
          <p:cNvPr id="5126" name="Rectangle 68"/>
          <p:cNvSpPr>
            <a:spLocks noChangeAspect="1" noChangeArrowheads="1"/>
          </p:cNvSpPr>
          <p:nvPr/>
        </p:nvSpPr>
        <p:spPr bwMode="auto">
          <a:xfrm>
            <a:off x="3738563" y="1212850"/>
            <a:ext cx="1563687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Direct Contact</a:t>
            </a:r>
            <a:endParaRPr lang="en-US" sz="4000">
              <a:latin typeface="Arial" charset="0"/>
            </a:endParaRPr>
          </a:p>
        </p:txBody>
      </p:sp>
      <p:sp>
        <p:nvSpPr>
          <p:cNvPr id="5127" name="Text Box 74"/>
          <p:cNvSpPr txBox="1">
            <a:spLocks noChangeAspect="1" noChangeArrowheads="1"/>
          </p:cNvSpPr>
          <p:nvPr/>
        </p:nvSpPr>
        <p:spPr bwMode="auto">
          <a:xfrm>
            <a:off x="3078163" y="2103438"/>
            <a:ext cx="124936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Adjacent</a:t>
            </a:r>
          </a:p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plasma</a:t>
            </a:r>
          </a:p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membrane</a:t>
            </a:r>
          </a:p>
        </p:txBody>
      </p:sp>
      <p:sp>
        <p:nvSpPr>
          <p:cNvPr id="5128" name="Text Box 75"/>
          <p:cNvSpPr txBox="1">
            <a:spLocks noChangeAspect="1" noChangeArrowheads="1"/>
          </p:cNvSpPr>
          <p:nvPr/>
        </p:nvSpPr>
        <p:spPr bwMode="auto">
          <a:xfrm>
            <a:off x="4692650" y="4664075"/>
            <a:ext cx="124777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Plasma</a:t>
            </a:r>
          </a:p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membrane</a:t>
            </a:r>
          </a:p>
        </p:txBody>
      </p:sp>
      <p:sp>
        <p:nvSpPr>
          <p:cNvPr id="5129" name="Text Box 80"/>
          <p:cNvSpPr txBox="1">
            <a:spLocks noChangeAspect="1" noChangeArrowheads="1"/>
          </p:cNvSpPr>
          <p:nvPr/>
        </p:nvSpPr>
        <p:spPr bwMode="auto">
          <a:xfrm>
            <a:off x="3094038" y="2109788"/>
            <a:ext cx="12477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800">
                <a:latin typeface="Arial" charset="0"/>
              </a:rPr>
              <a:t>Adjacent</a:t>
            </a:r>
          </a:p>
          <a:p>
            <a:r>
              <a:rPr lang="en-US" sz="1800">
                <a:latin typeface="Arial" charset="0"/>
              </a:rPr>
              <a:t>plasma</a:t>
            </a:r>
          </a:p>
          <a:p>
            <a:r>
              <a:rPr lang="en-US" sz="1800">
                <a:latin typeface="Arial" charset="0"/>
              </a:rPr>
              <a:t>membrane</a:t>
            </a:r>
          </a:p>
        </p:txBody>
      </p:sp>
      <p:sp>
        <p:nvSpPr>
          <p:cNvPr id="5130" name="Text Box 81"/>
          <p:cNvSpPr txBox="1">
            <a:spLocks noChangeAspect="1" noChangeArrowheads="1"/>
          </p:cNvSpPr>
          <p:nvPr/>
        </p:nvSpPr>
        <p:spPr bwMode="auto">
          <a:xfrm>
            <a:off x="4710113" y="4664075"/>
            <a:ext cx="1246187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800">
                <a:latin typeface="Arial" charset="0"/>
              </a:rPr>
              <a:t>Plasma</a:t>
            </a:r>
          </a:p>
          <a:p>
            <a:r>
              <a:rPr lang="en-US" sz="1800">
                <a:latin typeface="Arial" charset="0"/>
              </a:rPr>
              <a:t>membrane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9.2b</a:t>
            </a: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1511300" y="992188"/>
            <a:ext cx="60960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6148" name="Picture 2" descr="rav32223_09_02"/>
          <p:cNvPicPr>
            <a:picLocks noChangeAspect="1" noChangeArrowheads="1"/>
          </p:cNvPicPr>
          <p:nvPr/>
        </p:nvPicPr>
        <p:blipFill>
          <a:blip r:embed="rId2" cstate="print"/>
          <a:srcRect l="20198" r="53526"/>
          <a:stretch>
            <a:fillRect/>
          </a:stretch>
        </p:blipFill>
        <p:spPr bwMode="auto">
          <a:xfrm>
            <a:off x="2605088" y="1150938"/>
            <a:ext cx="3933825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rav32223_09_0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675" y="3640138"/>
            <a:ext cx="122238" cy="12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rav32223_09_0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5900" y="3359150"/>
            <a:ext cx="12065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rav32223_09_0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650" y="3233738"/>
            <a:ext cx="12065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rav32223_09_0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25" y="3094038"/>
            <a:ext cx="12065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rav32223_09_0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4488" y="3089275"/>
            <a:ext cx="122237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rav32223_09_0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7350" y="2781300"/>
            <a:ext cx="122238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 descr="rav32223_09_0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513" y="2894013"/>
            <a:ext cx="122237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 descr="rav32223_09_0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8813" y="2786063"/>
            <a:ext cx="12065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 descr="rav32223_09_0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750" y="2889250"/>
            <a:ext cx="12065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 descr="rav32223_09_0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650" y="2693988"/>
            <a:ext cx="12065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5" descr="rav32223_09_0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3350" y="2603500"/>
            <a:ext cx="12065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 descr="rav32223_09_0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663" y="2878138"/>
            <a:ext cx="12065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Freeform 23"/>
          <p:cNvSpPr>
            <a:spLocks noChangeAspect="1"/>
          </p:cNvSpPr>
          <p:nvPr/>
        </p:nvSpPr>
        <p:spPr bwMode="auto">
          <a:xfrm>
            <a:off x="4573588" y="2940050"/>
            <a:ext cx="885825" cy="1679575"/>
          </a:xfrm>
          <a:custGeom>
            <a:avLst/>
            <a:gdLst>
              <a:gd name="T0" fmla="*/ 0 w 328"/>
              <a:gd name="T1" fmla="*/ 2147483647 h 622"/>
              <a:gd name="T2" fmla="*/ 2147483647 w 328"/>
              <a:gd name="T3" fmla="*/ 2147483647 h 622"/>
              <a:gd name="T4" fmla="*/ 2147483647 w 328"/>
              <a:gd name="T5" fmla="*/ 0 h 622"/>
              <a:gd name="T6" fmla="*/ 0 60000 65536"/>
              <a:gd name="T7" fmla="*/ 0 60000 65536"/>
              <a:gd name="T8" fmla="*/ 0 60000 65536"/>
              <a:gd name="T9" fmla="*/ 0 w 328"/>
              <a:gd name="T10" fmla="*/ 0 h 622"/>
              <a:gd name="T11" fmla="*/ 328 w 328"/>
              <a:gd name="T12" fmla="*/ 622 h 6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" h="622">
                <a:moveTo>
                  <a:pt x="0" y="174"/>
                </a:moveTo>
                <a:lnTo>
                  <a:pt x="328" y="622"/>
                </a:lnTo>
                <a:lnTo>
                  <a:pt x="252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2" name="Rectangle 31"/>
          <p:cNvSpPr>
            <a:spLocks noChangeAspect="1" noChangeArrowheads="1"/>
          </p:cNvSpPr>
          <p:nvPr/>
        </p:nvSpPr>
        <p:spPr bwMode="auto">
          <a:xfrm>
            <a:off x="2763838" y="5526088"/>
            <a:ext cx="22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b.</a:t>
            </a:r>
            <a:endParaRPr lang="en-US" sz="4000">
              <a:latin typeface="Arial" charset="0"/>
            </a:endParaRPr>
          </a:p>
        </p:txBody>
      </p:sp>
      <p:sp>
        <p:nvSpPr>
          <p:cNvPr id="6163" name="Rectangle 36"/>
          <p:cNvSpPr>
            <a:spLocks noChangeAspect="1" noChangeArrowheads="1"/>
          </p:cNvSpPr>
          <p:nvPr/>
        </p:nvSpPr>
        <p:spPr bwMode="auto">
          <a:xfrm>
            <a:off x="3514725" y="1347788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Paracrine Signaling</a:t>
            </a:r>
            <a:endParaRPr lang="en-US" sz="4000">
              <a:latin typeface="Arial" charset="0"/>
            </a:endParaRPr>
          </a:p>
        </p:txBody>
      </p:sp>
      <p:sp>
        <p:nvSpPr>
          <p:cNvPr id="6164" name="Rectangle 43"/>
          <p:cNvSpPr>
            <a:spLocks noChangeAspect="1" noChangeArrowheads="1"/>
          </p:cNvSpPr>
          <p:nvPr/>
        </p:nvSpPr>
        <p:spPr bwMode="auto">
          <a:xfrm>
            <a:off x="4249738" y="1790700"/>
            <a:ext cx="149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Secretory cell</a:t>
            </a:r>
            <a:endParaRPr lang="en-US" sz="4000">
              <a:latin typeface="Arial" charset="0"/>
            </a:endParaRPr>
          </a:p>
        </p:txBody>
      </p:sp>
      <p:sp>
        <p:nvSpPr>
          <p:cNvPr id="6165" name="Text Box 47"/>
          <p:cNvSpPr txBox="1">
            <a:spLocks noChangeAspect="1" noChangeArrowheads="1"/>
          </p:cNvSpPr>
          <p:nvPr/>
        </p:nvSpPr>
        <p:spPr bwMode="auto">
          <a:xfrm>
            <a:off x="5018088" y="4594225"/>
            <a:ext cx="1300162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800">
                <a:latin typeface="Arial" charset="0"/>
              </a:rPr>
              <a:t>Adjacent</a:t>
            </a:r>
          </a:p>
          <a:p>
            <a:r>
              <a:rPr lang="en-US" sz="1800">
                <a:latin typeface="Arial" charset="0"/>
              </a:rPr>
              <a:t>target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9.2c</a:t>
            </a: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1511300" y="992188"/>
            <a:ext cx="60960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7172" name="Picture 2" descr="rav32223_09_02"/>
          <p:cNvPicPr>
            <a:picLocks noChangeAspect="1" noChangeArrowheads="1"/>
          </p:cNvPicPr>
          <p:nvPr/>
        </p:nvPicPr>
        <p:blipFill>
          <a:blip r:embed="rId2" cstate="print"/>
          <a:srcRect l="46167" r="26979"/>
          <a:stretch>
            <a:fillRect/>
          </a:stretch>
        </p:blipFill>
        <p:spPr bwMode="auto">
          <a:xfrm>
            <a:off x="2562225" y="1150938"/>
            <a:ext cx="4019550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Line 24"/>
          <p:cNvSpPr>
            <a:spLocks noChangeAspect="1" noChangeShapeType="1"/>
          </p:cNvSpPr>
          <p:nvPr/>
        </p:nvSpPr>
        <p:spPr bwMode="auto">
          <a:xfrm>
            <a:off x="5345113" y="4386263"/>
            <a:ext cx="3175" cy="44926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4" name="Line 25"/>
          <p:cNvSpPr>
            <a:spLocks noChangeAspect="1" noChangeShapeType="1"/>
          </p:cNvSpPr>
          <p:nvPr/>
        </p:nvSpPr>
        <p:spPr bwMode="auto">
          <a:xfrm>
            <a:off x="4265613" y="3340100"/>
            <a:ext cx="3175" cy="9604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5" name="Line 26"/>
          <p:cNvSpPr>
            <a:spLocks noChangeAspect="1" noChangeShapeType="1"/>
          </p:cNvSpPr>
          <p:nvPr/>
        </p:nvSpPr>
        <p:spPr bwMode="auto">
          <a:xfrm flipV="1">
            <a:off x="3984625" y="2276475"/>
            <a:ext cx="3175" cy="77787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Rectangle 32"/>
          <p:cNvSpPr>
            <a:spLocks noChangeAspect="1" noChangeArrowheads="1"/>
          </p:cNvSpPr>
          <p:nvPr/>
        </p:nvSpPr>
        <p:spPr bwMode="auto">
          <a:xfrm>
            <a:off x="2819400" y="5526088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c.</a:t>
            </a:r>
            <a:endParaRPr lang="en-US" sz="4000">
              <a:latin typeface="Arial" charset="0"/>
            </a:endParaRPr>
          </a:p>
        </p:txBody>
      </p:sp>
      <p:sp>
        <p:nvSpPr>
          <p:cNvPr id="7177" name="Rectangle 35"/>
          <p:cNvSpPr>
            <a:spLocks noChangeAspect="1" noChangeArrowheads="1"/>
          </p:cNvSpPr>
          <p:nvPr/>
        </p:nvSpPr>
        <p:spPr bwMode="auto">
          <a:xfrm>
            <a:off x="3548063" y="1347788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Endocrine Signaling</a:t>
            </a:r>
            <a:endParaRPr lang="en-US" sz="4000">
              <a:latin typeface="Arial" charset="0"/>
            </a:endParaRPr>
          </a:p>
        </p:txBody>
      </p:sp>
      <p:sp>
        <p:nvSpPr>
          <p:cNvPr id="7178" name="Rectangle 41"/>
          <p:cNvSpPr>
            <a:spLocks noChangeAspect="1" noChangeArrowheads="1"/>
          </p:cNvSpPr>
          <p:nvPr/>
        </p:nvSpPr>
        <p:spPr bwMode="auto">
          <a:xfrm>
            <a:off x="3549650" y="4251325"/>
            <a:ext cx="1409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Blood vessel</a:t>
            </a:r>
            <a:endParaRPr lang="en-US" sz="4000">
              <a:latin typeface="Arial" charset="0"/>
            </a:endParaRPr>
          </a:p>
        </p:txBody>
      </p:sp>
      <p:sp>
        <p:nvSpPr>
          <p:cNvPr id="7179" name="Rectangle 42"/>
          <p:cNvSpPr>
            <a:spLocks noChangeAspect="1" noChangeArrowheads="1"/>
          </p:cNvSpPr>
          <p:nvPr/>
        </p:nvSpPr>
        <p:spPr bwMode="auto">
          <a:xfrm>
            <a:off x="4291013" y="4802188"/>
            <a:ext cx="2043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Distant target cells</a:t>
            </a:r>
            <a:endParaRPr lang="en-US" sz="4000">
              <a:latin typeface="Arial" charset="0"/>
            </a:endParaRPr>
          </a:p>
        </p:txBody>
      </p:sp>
      <p:sp>
        <p:nvSpPr>
          <p:cNvPr id="7180" name="Text Box 48"/>
          <p:cNvSpPr txBox="1">
            <a:spLocks noChangeAspect="1" noChangeArrowheads="1"/>
          </p:cNvSpPr>
          <p:nvPr/>
        </p:nvSpPr>
        <p:spPr bwMode="auto">
          <a:xfrm>
            <a:off x="2982913" y="1722438"/>
            <a:ext cx="28733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800">
                <a:latin typeface="Arial" charset="0"/>
              </a:rPr>
              <a:t>Hormone secretion into</a:t>
            </a:r>
          </a:p>
          <a:p>
            <a:r>
              <a:rPr lang="en-US" sz="1800">
                <a:latin typeface="Arial" charset="0"/>
              </a:rPr>
              <a:t>blood by endocrine gland</a:t>
            </a:r>
          </a:p>
        </p:txBody>
      </p:sp>
      <p:pic>
        <p:nvPicPr>
          <p:cNvPr id="7181" name="Picture 51" descr="rav32223_09_02_unlabeled copy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5813" y="3005138"/>
            <a:ext cx="2287587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av32223_09_02"/>
          <p:cNvPicPr>
            <a:picLocks noChangeAspect="1" noChangeArrowheads="1"/>
          </p:cNvPicPr>
          <p:nvPr/>
        </p:nvPicPr>
        <p:blipFill>
          <a:blip r:embed="rId2" cstate="print"/>
          <a:srcRect l="73148"/>
          <a:stretch>
            <a:fillRect/>
          </a:stretch>
        </p:blipFill>
        <p:spPr bwMode="auto">
          <a:xfrm>
            <a:off x="2562225" y="1150938"/>
            <a:ext cx="4019550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3" descr="rav32223_09_0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195638"/>
            <a:ext cx="122238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9.2d</a:t>
            </a: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1511300" y="1001713"/>
            <a:ext cx="60960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8198" name="Picture 17" descr="rav32223_09_02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25" y="3248025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8" descr="rav32223_09_0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013" y="3548063"/>
            <a:ext cx="122237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9" descr="rav32223_09_02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959100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20" descr="rav32223_09_02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3413125"/>
            <a:ext cx="227013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21" descr="rav32223_09_02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5963" y="3844925"/>
            <a:ext cx="24606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Freeform 22"/>
          <p:cNvSpPr>
            <a:spLocks noChangeAspect="1"/>
          </p:cNvSpPr>
          <p:nvPr/>
        </p:nvSpPr>
        <p:spPr bwMode="auto">
          <a:xfrm>
            <a:off x="5588000" y="4122738"/>
            <a:ext cx="334963" cy="161925"/>
          </a:xfrm>
          <a:custGeom>
            <a:avLst/>
            <a:gdLst>
              <a:gd name="T0" fmla="*/ 0 w 124"/>
              <a:gd name="T1" fmla="*/ 0 h 60"/>
              <a:gd name="T2" fmla="*/ 0 w 124"/>
              <a:gd name="T3" fmla="*/ 2147483647 h 60"/>
              <a:gd name="T4" fmla="*/ 2147483647 w 124"/>
              <a:gd name="T5" fmla="*/ 2147483647 h 60"/>
              <a:gd name="T6" fmla="*/ 2147483647 w 124"/>
              <a:gd name="T7" fmla="*/ 0 h 60"/>
              <a:gd name="T8" fmla="*/ 0 60000 65536"/>
              <a:gd name="T9" fmla="*/ 0 60000 65536"/>
              <a:gd name="T10" fmla="*/ 0 60000 65536"/>
              <a:gd name="T11" fmla="*/ 0 60000 65536"/>
              <a:gd name="T12" fmla="*/ 0 w 124"/>
              <a:gd name="T13" fmla="*/ 0 h 60"/>
              <a:gd name="T14" fmla="*/ 124 w 124"/>
              <a:gd name="T15" fmla="*/ 60 h 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4" h="60">
                <a:moveTo>
                  <a:pt x="0" y="0"/>
                </a:moveTo>
                <a:lnTo>
                  <a:pt x="0" y="60"/>
                </a:lnTo>
                <a:lnTo>
                  <a:pt x="124" y="60"/>
                </a:lnTo>
                <a:lnTo>
                  <a:pt x="124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4" name="Freeform 27"/>
          <p:cNvSpPr>
            <a:spLocks noChangeAspect="1"/>
          </p:cNvSpPr>
          <p:nvPr/>
        </p:nvSpPr>
        <p:spPr bwMode="auto">
          <a:xfrm>
            <a:off x="5453063" y="4284663"/>
            <a:ext cx="312737" cy="166687"/>
          </a:xfrm>
          <a:custGeom>
            <a:avLst/>
            <a:gdLst>
              <a:gd name="T0" fmla="*/ 0 w 116"/>
              <a:gd name="T1" fmla="*/ 2147483647 h 62"/>
              <a:gd name="T2" fmla="*/ 2147483647 w 116"/>
              <a:gd name="T3" fmla="*/ 2147483647 h 62"/>
              <a:gd name="T4" fmla="*/ 2147483647 w 116"/>
              <a:gd name="T5" fmla="*/ 0 h 62"/>
              <a:gd name="T6" fmla="*/ 0 60000 65536"/>
              <a:gd name="T7" fmla="*/ 0 60000 65536"/>
              <a:gd name="T8" fmla="*/ 0 60000 65536"/>
              <a:gd name="T9" fmla="*/ 0 w 116"/>
              <a:gd name="T10" fmla="*/ 0 h 62"/>
              <a:gd name="T11" fmla="*/ 116 w 116"/>
              <a:gd name="T12" fmla="*/ 62 h 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" h="62">
                <a:moveTo>
                  <a:pt x="0" y="62"/>
                </a:moveTo>
                <a:lnTo>
                  <a:pt x="78" y="62"/>
                </a:lnTo>
                <a:lnTo>
                  <a:pt x="116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5" name="Freeform 28"/>
          <p:cNvSpPr>
            <a:spLocks noChangeAspect="1"/>
          </p:cNvSpPr>
          <p:nvPr/>
        </p:nvSpPr>
        <p:spPr bwMode="auto">
          <a:xfrm>
            <a:off x="5324475" y="4332288"/>
            <a:ext cx="820738" cy="890587"/>
          </a:xfrm>
          <a:custGeom>
            <a:avLst/>
            <a:gdLst>
              <a:gd name="T0" fmla="*/ 2147483647 w 304"/>
              <a:gd name="T1" fmla="*/ 0 h 330"/>
              <a:gd name="T2" fmla="*/ 2147483647 w 304"/>
              <a:gd name="T3" fmla="*/ 2147483647 h 330"/>
              <a:gd name="T4" fmla="*/ 0 w 304"/>
              <a:gd name="T5" fmla="*/ 2147483647 h 330"/>
              <a:gd name="T6" fmla="*/ 0 60000 65536"/>
              <a:gd name="T7" fmla="*/ 0 60000 65536"/>
              <a:gd name="T8" fmla="*/ 0 60000 65536"/>
              <a:gd name="T9" fmla="*/ 0 w 304"/>
              <a:gd name="T10" fmla="*/ 0 h 330"/>
              <a:gd name="T11" fmla="*/ 304 w 304"/>
              <a:gd name="T12" fmla="*/ 330 h 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4" h="330">
                <a:moveTo>
                  <a:pt x="304" y="0"/>
                </a:moveTo>
                <a:lnTo>
                  <a:pt x="214" y="330"/>
                </a:lnTo>
                <a:lnTo>
                  <a:pt x="0" y="33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6" name="Line 29"/>
          <p:cNvSpPr>
            <a:spLocks noChangeAspect="1" noChangeShapeType="1"/>
          </p:cNvSpPr>
          <p:nvPr/>
        </p:nvSpPr>
        <p:spPr bwMode="auto">
          <a:xfrm flipV="1">
            <a:off x="5702300" y="2352675"/>
            <a:ext cx="1588" cy="9112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7" name="Rectangle 33"/>
          <p:cNvSpPr>
            <a:spLocks noChangeAspect="1" noChangeArrowheads="1"/>
          </p:cNvSpPr>
          <p:nvPr/>
        </p:nvSpPr>
        <p:spPr bwMode="auto">
          <a:xfrm>
            <a:off x="2754313" y="5526088"/>
            <a:ext cx="227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d.</a:t>
            </a:r>
            <a:endParaRPr lang="en-US" sz="4000">
              <a:latin typeface="Arial" charset="0"/>
            </a:endParaRPr>
          </a:p>
        </p:txBody>
      </p:sp>
      <p:sp>
        <p:nvSpPr>
          <p:cNvPr id="8208" name="Rectangle 34"/>
          <p:cNvSpPr>
            <a:spLocks noChangeAspect="1" noChangeArrowheads="1"/>
          </p:cNvSpPr>
          <p:nvPr/>
        </p:nvSpPr>
        <p:spPr bwMode="auto">
          <a:xfrm>
            <a:off x="3548063" y="1347788"/>
            <a:ext cx="2046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Synaptic Signaling</a:t>
            </a:r>
            <a:endParaRPr lang="en-US" sz="4000">
              <a:latin typeface="Arial" charset="0"/>
            </a:endParaRPr>
          </a:p>
        </p:txBody>
      </p:sp>
      <p:sp>
        <p:nvSpPr>
          <p:cNvPr id="8209" name="Rectangle 37"/>
          <p:cNvSpPr>
            <a:spLocks noChangeAspect="1" noChangeArrowheads="1"/>
          </p:cNvSpPr>
          <p:nvPr/>
        </p:nvSpPr>
        <p:spPr bwMode="auto">
          <a:xfrm>
            <a:off x="2921000" y="1790700"/>
            <a:ext cx="1079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Nerve cell</a:t>
            </a:r>
            <a:endParaRPr lang="en-US" sz="4000">
              <a:latin typeface="Arial" charset="0"/>
            </a:endParaRPr>
          </a:p>
        </p:txBody>
      </p:sp>
      <p:sp>
        <p:nvSpPr>
          <p:cNvPr id="8210" name="Rectangle 38"/>
          <p:cNvSpPr>
            <a:spLocks noChangeAspect="1" noChangeArrowheads="1"/>
          </p:cNvSpPr>
          <p:nvPr/>
        </p:nvSpPr>
        <p:spPr bwMode="auto">
          <a:xfrm>
            <a:off x="4541838" y="1976438"/>
            <a:ext cx="185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Neurotransmitter</a:t>
            </a:r>
            <a:endParaRPr lang="en-US" sz="4000">
              <a:latin typeface="Arial" charset="0"/>
            </a:endParaRPr>
          </a:p>
        </p:txBody>
      </p:sp>
      <p:sp>
        <p:nvSpPr>
          <p:cNvPr id="8211" name="Rectangle 39"/>
          <p:cNvSpPr>
            <a:spLocks noChangeAspect="1" noChangeArrowheads="1"/>
          </p:cNvSpPr>
          <p:nvPr/>
        </p:nvSpPr>
        <p:spPr bwMode="auto">
          <a:xfrm>
            <a:off x="3924300" y="4295775"/>
            <a:ext cx="14239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Synaptic gap</a:t>
            </a:r>
            <a:endParaRPr lang="en-US" sz="4000">
              <a:latin typeface="Arial" charset="0"/>
            </a:endParaRPr>
          </a:p>
        </p:txBody>
      </p:sp>
      <p:sp>
        <p:nvSpPr>
          <p:cNvPr id="8212" name="Rectangle 40"/>
          <p:cNvSpPr>
            <a:spLocks noChangeAspect="1" noChangeArrowheads="1"/>
          </p:cNvSpPr>
          <p:nvPr/>
        </p:nvSpPr>
        <p:spPr bwMode="auto">
          <a:xfrm>
            <a:off x="4064000" y="5099050"/>
            <a:ext cx="1144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Target cell</a:t>
            </a:r>
            <a:endParaRPr lang="en-US" sz="4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av32223_09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2098675"/>
            <a:ext cx="8802688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52" descr="rav32223_09_0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1688" y="3298825"/>
            <a:ext cx="71437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9.2</a:t>
            </a: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1511300" y="1855788"/>
            <a:ext cx="60960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9222" name="Picture 5" descr="rav32223_09_0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2550" y="3562350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 descr="rav32223_09_0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4475" y="3397250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7" descr="rav32223_09_0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0" y="3324225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8" descr="rav32223_09_0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4500" y="3241675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9" descr="rav32223_09_0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0675" y="3238500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0" descr="rav32223_09_0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6075" y="3057525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1" descr="rav32223_09_0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8150" y="3124200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12" descr="rav32223_09_0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4825" y="3060700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13" descr="rav32223_09_0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121025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14" descr="rav32223_09_0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1200" y="3006725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15" descr="rav32223_09_0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2975" y="2952750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Picture 16" descr="rav32223_09_0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325" y="3114675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Picture 17" descr="rav32223_09_02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3332163"/>
            <a:ext cx="150813" cy="13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Picture 18" descr="rav32223_09_0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8675" y="3508375"/>
            <a:ext cx="71438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6" name="Picture 19" descr="rav32223_09_02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9000" y="3162300"/>
            <a:ext cx="1476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7" name="Picture 20" descr="rav32223_09_02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9000" y="3429000"/>
            <a:ext cx="133350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Picture 21" descr="rav32223_09_02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12175" y="3683000"/>
            <a:ext cx="14446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9" name="Freeform 22"/>
          <p:cNvSpPr>
            <a:spLocks/>
          </p:cNvSpPr>
          <p:nvPr/>
        </p:nvSpPr>
        <p:spPr bwMode="auto">
          <a:xfrm>
            <a:off x="8389938" y="3846513"/>
            <a:ext cx="196850" cy="95250"/>
          </a:xfrm>
          <a:custGeom>
            <a:avLst/>
            <a:gdLst>
              <a:gd name="T0" fmla="*/ 0 w 124"/>
              <a:gd name="T1" fmla="*/ 0 h 60"/>
              <a:gd name="T2" fmla="*/ 0 w 124"/>
              <a:gd name="T3" fmla="*/ 2147483647 h 60"/>
              <a:gd name="T4" fmla="*/ 2147483647 w 124"/>
              <a:gd name="T5" fmla="*/ 2147483647 h 60"/>
              <a:gd name="T6" fmla="*/ 2147483647 w 124"/>
              <a:gd name="T7" fmla="*/ 0 h 60"/>
              <a:gd name="T8" fmla="*/ 0 60000 65536"/>
              <a:gd name="T9" fmla="*/ 0 60000 65536"/>
              <a:gd name="T10" fmla="*/ 0 60000 65536"/>
              <a:gd name="T11" fmla="*/ 0 60000 65536"/>
              <a:gd name="T12" fmla="*/ 0 w 124"/>
              <a:gd name="T13" fmla="*/ 0 h 60"/>
              <a:gd name="T14" fmla="*/ 124 w 124"/>
              <a:gd name="T15" fmla="*/ 60 h 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4" h="60">
                <a:moveTo>
                  <a:pt x="0" y="0"/>
                </a:moveTo>
                <a:lnTo>
                  <a:pt x="0" y="60"/>
                </a:lnTo>
                <a:lnTo>
                  <a:pt x="124" y="60"/>
                </a:lnTo>
                <a:lnTo>
                  <a:pt x="124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0" name="Freeform 23"/>
          <p:cNvSpPr>
            <a:spLocks/>
          </p:cNvSpPr>
          <p:nvPr/>
        </p:nvSpPr>
        <p:spPr bwMode="auto">
          <a:xfrm>
            <a:off x="3106738" y="3151188"/>
            <a:ext cx="520700" cy="987425"/>
          </a:xfrm>
          <a:custGeom>
            <a:avLst/>
            <a:gdLst>
              <a:gd name="T0" fmla="*/ 0 w 328"/>
              <a:gd name="T1" fmla="*/ 2147483647 h 622"/>
              <a:gd name="T2" fmla="*/ 2147483647 w 328"/>
              <a:gd name="T3" fmla="*/ 2147483647 h 622"/>
              <a:gd name="T4" fmla="*/ 2147483647 w 328"/>
              <a:gd name="T5" fmla="*/ 0 h 622"/>
              <a:gd name="T6" fmla="*/ 0 60000 65536"/>
              <a:gd name="T7" fmla="*/ 0 60000 65536"/>
              <a:gd name="T8" fmla="*/ 0 60000 65536"/>
              <a:gd name="T9" fmla="*/ 0 w 328"/>
              <a:gd name="T10" fmla="*/ 0 h 622"/>
              <a:gd name="T11" fmla="*/ 328 w 328"/>
              <a:gd name="T12" fmla="*/ 622 h 6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" h="622">
                <a:moveTo>
                  <a:pt x="0" y="174"/>
                </a:moveTo>
                <a:lnTo>
                  <a:pt x="328" y="622"/>
                </a:lnTo>
                <a:lnTo>
                  <a:pt x="252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1" name="Line 24"/>
          <p:cNvSpPr>
            <a:spLocks noChangeShapeType="1"/>
          </p:cNvSpPr>
          <p:nvPr/>
        </p:nvSpPr>
        <p:spPr bwMode="auto">
          <a:xfrm>
            <a:off x="5872163" y="4002088"/>
            <a:ext cx="1587" cy="2635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2" name="Line 25"/>
          <p:cNvSpPr>
            <a:spLocks noChangeShapeType="1"/>
          </p:cNvSpPr>
          <p:nvPr/>
        </p:nvSpPr>
        <p:spPr bwMode="auto">
          <a:xfrm>
            <a:off x="5237163" y="3386138"/>
            <a:ext cx="1587" cy="5651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3" name="Line 26"/>
          <p:cNvSpPr>
            <a:spLocks noChangeShapeType="1"/>
          </p:cNvSpPr>
          <p:nvPr/>
        </p:nvSpPr>
        <p:spPr bwMode="auto">
          <a:xfrm flipV="1">
            <a:off x="5072063" y="2760663"/>
            <a:ext cx="1587" cy="4572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4" name="Freeform 27"/>
          <p:cNvSpPr>
            <a:spLocks/>
          </p:cNvSpPr>
          <p:nvPr/>
        </p:nvSpPr>
        <p:spPr bwMode="auto">
          <a:xfrm>
            <a:off x="8310563" y="3941763"/>
            <a:ext cx="184150" cy="98425"/>
          </a:xfrm>
          <a:custGeom>
            <a:avLst/>
            <a:gdLst>
              <a:gd name="T0" fmla="*/ 0 w 116"/>
              <a:gd name="T1" fmla="*/ 2147483647 h 62"/>
              <a:gd name="T2" fmla="*/ 2147483647 w 116"/>
              <a:gd name="T3" fmla="*/ 2147483647 h 62"/>
              <a:gd name="T4" fmla="*/ 2147483647 w 116"/>
              <a:gd name="T5" fmla="*/ 0 h 62"/>
              <a:gd name="T6" fmla="*/ 0 60000 65536"/>
              <a:gd name="T7" fmla="*/ 0 60000 65536"/>
              <a:gd name="T8" fmla="*/ 0 60000 65536"/>
              <a:gd name="T9" fmla="*/ 0 w 116"/>
              <a:gd name="T10" fmla="*/ 0 h 62"/>
              <a:gd name="T11" fmla="*/ 116 w 116"/>
              <a:gd name="T12" fmla="*/ 62 h 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" h="62">
                <a:moveTo>
                  <a:pt x="0" y="62"/>
                </a:moveTo>
                <a:lnTo>
                  <a:pt x="78" y="62"/>
                </a:lnTo>
                <a:lnTo>
                  <a:pt x="116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5" name="Freeform 28"/>
          <p:cNvSpPr>
            <a:spLocks/>
          </p:cNvSpPr>
          <p:nvPr/>
        </p:nvSpPr>
        <p:spPr bwMode="auto">
          <a:xfrm>
            <a:off x="8234363" y="3970338"/>
            <a:ext cx="482600" cy="523875"/>
          </a:xfrm>
          <a:custGeom>
            <a:avLst/>
            <a:gdLst>
              <a:gd name="T0" fmla="*/ 2147483647 w 304"/>
              <a:gd name="T1" fmla="*/ 0 h 330"/>
              <a:gd name="T2" fmla="*/ 2147483647 w 304"/>
              <a:gd name="T3" fmla="*/ 2147483647 h 330"/>
              <a:gd name="T4" fmla="*/ 0 w 304"/>
              <a:gd name="T5" fmla="*/ 2147483647 h 330"/>
              <a:gd name="T6" fmla="*/ 0 60000 65536"/>
              <a:gd name="T7" fmla="*/ 0 60000 65536"/>
              <a:gd name="T8" fmla="*/ 0 60000 65536"/>
              <a:gd name="T9" fmla="*/ 0 w 304"/>
              <a:gd name="T10" fmla="*/ 0 h 330"/>
              <a:gd name="T11" fmla="*/ 304 w 304"/>
              <a:gd name="T12" fmla="*/ 330 h 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4" h="330">
                <a:moveTo>
                  <a:pt x="304" y="0"/>
                </a:moveTo>
                <a:lnTo>
                  <a:pt x="214" y="330"/>
                </a:lnTo>
                <a:lnTo>
                  <a:pt x="0" y="33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6" name="Line 29"/>
          <p:cNvSpPr>
            <a:spLocks noChangeShapeType="1"/>
          </p:cNvSpPr>
          <p:nvPr/>
        </p:nvSpPr>
        <p:spPr bwMode="auto">
          <a:xfrm flipV="1">
            <a:off x="8456613" y="2805113"/>
            <a:ext cx="1587" cy="53657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7" name="Rectangle 30"/>
          <p:cNvSpPr>
            <a:spLocks noChangeArrowheads="1"/>
          </p:cNvSpPr>
          <p:nvPr/>
        </p:nvSpPr>
        <p:spPr bwMode="auto">
          <a:xfrm>
            <a:off x="236538" y="4672013"/>
            <a:ext cx="1270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a.</a:t>
            </a:r>
            <a:endParaRPr lang="en-US">
              <a:latin typeface="Arial" charset="0"/>
            </a:endParaRPr>
          </a:p>
        </p:txBody>
      </p:sp>
      <p:sp>
        <p:nvSpPr>
          <p:cNvPr id="9248" name="Rectangle 31"/>
          <p:cNvSpPr>
            <a:spLocks noChangeArrowheads="1"/>
          </p:cNvSpPr>
          <p:nvPr/>
        </p:nvSpPr>
        <p:spPr bwMode="auto">
          <a:xfrm>
            <a:off x="2043113" y="4672013"/>
            <a:ext cx="1365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b.</a:t>
            </a:r>
            <a:endParaRPr lang="en-US">
              <a:latin typeface="Arial" charset="0"/>
            </a:endParaRPr>
          </a:p>
        </p:txBody>
      </p:sp>
      <p:sp>
        <p:nvSpPr>
          <p:cNvPr id="9249" name="Rectangle 32"/>
          <p:cNvSpPr>
            <a:spLocks noChangeArrowheads="1"/>
          </p:cNvSpPr>
          <p:nvPr/>
        </p:nvSpPr>
        <p:spPr bwMode="auto">
          <a:xfrm>
            <a:off x="4386263" y="4672013"/>
            <a:ext cx="1270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c.</a:t>
            </a:r>
            <a:endParaRPr lang="en-US">
              <a:latin typeface="Arial" charset="0"/>
            </a:endParaRPr>
          </a:p>
        </p:txBody>
      </p:sp>
      <p:sp>
        <p:nvSpPr>
          <p:cNvPr id="9250" name="Rectangle 33"/>
          <p:cNvSpPr>
            <a:spLocks noChangeArrowheads="1"/>
          </p:cNvSpPr>
          <p:nvPr/>
        </p:nvSpPr>
        <p:spPr bwMode="auto">
          <a:xfrm>
            <a:off x="6723063" y="4672013"/>
            <a:ext cx="1365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d.</a:t>
            </a:r>
            <a:endParaRPr lang="en-US">
              <a:latin typeface="Arial" charset="0"/>
            </a:endParaRPr>
          </a:p>
        </p:txBody>
      </p:sp>
      <p:sp>
        <p:nvSpPr>
          <p:cNvPr id="9251" name="Rectangle 34"/>
          <p:cNvSpPr>
            <a:spLocks noChangeArrowheads="1"/>
          </p:cNvSpPr>
          <p:nvPr/>
        </p:nvSpPr>
        <p:spPr bwMode="auto">
          <a:xfrm>
            <a:off x="7189788" y="2214563"/>
            <a:ext cx="11318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Synaptic Signaling</a:t>
            </a:r>
            <a:endParaRPr lang="en-US">
              <a:latin typeface="Arial" charset="0"/>
            </a:endParaRPr>
          </a:p>
        </p:txBody>
      </p:sp>
      <p:sp>
        <p:nvSpPr>
          <p:cNvPr id="9252" name="Rectangle 35"/>
          <p:cNvSpPr>
            <a:spLocks noChangeArrowheads="1"/>
          </p:cNvSpPr>
          <p:nvPr/>
        </p:nvSpPr>
        <p:spPr bwMode="auto">
          <a:xfrm>
            <a:off x="4814888" y="2214563"/>
            <a:ext cx="12239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Endocrine Signaling</a:t>
            </a:r>
            <a:endParaRPr lang="en-US">
              <a:latin typeface="Arial" charset="0"/>
            </a:endParaRPr>
          </a:p>
        </p:txBody>
      </p:sp>
      <p:sp>
        <p:nvSpPr>
          <p:cNvPr id="9253" name="Rectangle 36"/>
          <p:cNvSpPr>
            <a:spLocks noChangeArrowheads="1"/>
          </p:cNvSpPr>
          <p:nvPr/>
        </p:nvSpPr>
        <p:spPr bwMode="auto">
          <a:xfrm>
            <a:off x="2484438" y="2214563"/>
            <a:ext cx="11795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Paracrine Signaling</a:t>
            </a:r>
            <a:endParaRPr lang="en-US">
              <a:latin typeface="Arial" charset="0"/>
            </a:endParaRPr>
          </a:p>
        </p:txBody>
      </p:sp>
      <p:sp>
        <p:nvSpPr>
          <p:cNvPr id="9254" name="Rectangle 37"/>
          <p:cNvSpPr>
            <a:spLocks noChangeArrowheads="1"/>
          </p:cNvSpPr>
          <p:nvPr/>
        </p:nvSpPr>
        <p:spPr bwMode="auto">
          <a:xfrm>
            <a:off x="6821488" y="2474913"/>
            <a:ext cx="5953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Nerve cell</a:t>
            </a:r>
            <a:endParaRPr lang="en-US">
              <a:latin typeface="Arial" charset="0"/>
            </a:endParaRPr>
          </a:p>
        </p:txBody>
      </p:sp>
      <p:sp>
        <p:nvSpPr>
          <p:cNvPr id="9255" name="Rectangle 38"/>
          <p:cNvSpPr>
            <a:spLocks noChangeArrowheads="1"/>
          </p:cNvSpPr>
          <p:nvPr/>
        </p:nvSpPr>
        <p:spPr bwMode="auto">
          <a:xfrm>
            <a:off x="7812088" y="2636838"/>
            <a:ext cx="1028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Neurotransmitter</a:t>
            </a:r>
            <a:endParaRPr lang="en-US">
              <a:latin typeface="Arial" charset="0"/>
            </a:endParaRPr>
          </a:p>
        </p:txBody>
      </p:sp>
      <p:sp>
        <p:nvSpPr>
          <p:cNvPr id="9256" name="Rectangle 39"/>
          <p:cNvSpPr>
            <a:spLocks noChangeArrowheads="1"/>
          </p:cNvSpPr>
          <p:nvPr/>
        </p:nvSpPr>
        <p:spPr bwMode="auto">
          <a:xfrm>
            <a:off x="7477125" y="3948113"/>
            <a:ext cx="787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Synaptic gap</a:t>
            </a:r>
            <a:endParaRPr lang="en-US">
              <a:latin typeface="Arial" charset="0"/>
            </a:endParaRPr>
          </a:p>
        </p:txBody>
      </p:sp>
      <p:sp>
        <p:nvSpPr>
          <p:cNvPr id="9257" name="Rectangle 40"/>
          <p:cNvSpPr>
            <a:spLocks noChangeArrowheads="1"/>
          </p:cNvSpPr>
          <p:nvPr/>
        </p:nvSpPr>
        <p:spPr bwMode="auto">
          <a:xfrm>
            <a:off x="7554913" y="4421188"/>
            <a:ext cx="631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Target cell</a:t>
            </a:r>
            <a:endParaRPr lang="en-US">
              <a:latin typeface="Arial" charset="0"/>
            </a:endParaRPr>
          </a:p>
        </p:txBody>
      </p:sp>
      <p:sp>
        <p:nvSpPr>
          <p:cNvPr id="9258" name="Rectangle 41"/>
          <p:cNvSpPr>
            <a:spLocks noChangeArrowheads="1"/>
          </p:cNvSpPr>
          <p:nvPr/>
        </p:nvSpPr>
        <p:spPr bwMode="auto">
          <a:xfrm>
            <a:off x="4868863" y="3922713"/>
            <a:ext cx="7794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Blood vessel</a:t>
            </a:r>
            <a:endParaRPr lang="en-US">
              <a:latin typeface="Arial" charset="0"/>
            </a:endParaRPr>
          </a:p>
        </p:txBody>
      </p:sp>
      <p:sp>
        <p:nvSpPr>
          <p:cNvPr id="9259" name="Rectangle 42"/>
          <p:cNvSpPr>
            <a:spLocks noChangeArrowheads="1"/>
          </p:cNvSpPr>
          <p:nvPr/>
        </p:nvSpPr>
        <p:spPr bwMode="auto">
          <a:xfrm>
            <a:off x="5341938" y="4246563"/>
            <a:ext cx="11318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Distant target cells</a:t>
            </a:r>
            <a:endParaRPr lang="en-US">
              <a:latin typeface="Arial" charset="0"/>
            </a:endParaRPr>
          </a:p>
        </p:txBody>
      </p:sp>
      <p:sp>
        <p:nvSpPr>
          <p:cNvPr id="9260" name="Rectangle 43"/>
          <p:cNvSpPr>
            <a:spLocks noChangeArrowheads="1"/>
          </p:cNvSpPr>
          <p:nvPr/>
        </p:nvSpPr>
        <p:spPr bwMode="auto">
          <a:xfrm>
            <a:off x="2916238" y="2474913"/>
            <a:ext cx="8270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Secretory cell</a:t>
            </a:r>
            <a:endParaRPr lang="en-US">
              <a:latin typeface="Arial" charset="0"/>
            </a:endParaRPr>
          </a:p>
        </p:txBody>
      </p:sp>
      <p:sp>
        <p:nvSpPr>
          <p:cNvPr id="9261" name="Rectangle 44"/>
          <p:cNvSpPr>
            <a:spLocks noChangeArrowheads="1"/>
          </p:cNvSpPr>
          <p:nvPr/>
        </p:nvSpPr>
        <p:spPr bwMode="auto">
          <a:xfrm>
            <a:off x="617538" y="2214563"/>
            <a:ext cx="8667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Direct Contact</a:t>
            </a:r>
            <a:endParaRPr lang="en-US">
              <a:latin typeface="Arial" charset="0"/>
            </a:endParaRPr>
          </a:p>
        </p:txBody>
      </p:sp>
      <p:sp>
        <p:nvSpPr>
          <p:cNvPr id="9262" name="Text Box 45"/>
          <p:cNvSpPr txBox="1">
            <a:spLocks noChangeArrowheads="1"/>
          </p:cNvSpPr>
          <p:nvPr/>
        </p:nvSpPr>
        <p:spPr bwMode="auto">
          <a:xfrm>
            <a:off x="254000" y="2705100"/>
            <a:ext cx="73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charset="0"/>
              </a:rPr>
              <a:t>Adjacent</a:t>
            </a:r>
          </a:p>
          <a:p>
            <a:r>
              <a:rPr lang="en-US" sz="1000">
                <a:solidFill>
                  <a:schemeClr val="bg1"/>
                </a:solidFill>
                <a:latin typeface="Arial" charset="0"/>
              </a:rPr>
              <a:t>plasma</a:t>
            </a:r>
          </a:p>
          <a:p>
            <a:r>
              <a:rPr lang="en-US" sz="1000">
                <a:solidFill>
                  <a:schemeClr val="bg1"/>
                </a:solidFill>
                <a:latin typeface="Arial" charset="0"/>
              </a:rPr>
              <a:t>membrane</a:t>
            </a:r>
          </a:p>
        </p:txBody>
      </p:sp>
      <p:sp>
        <p:nvSpPr>
          <p:cNvPr id="9263" name="Text Box 46"/>
          <p:cNvSpPr txBox="1">
            <a:spLocks noChangeArrowheads="1"/>
          </p:cNvSpPr>
          <p:nvPr/>
        </p:nvSpPr>
        <p:spPr bwMode="auto">
          <a:xfrm>
            <a:off x="1143000" y="4114800"/>
            <a:ext cx="731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charset="0"/>
              </a:rPr>
              <a:t>Plasma</a:t>
            </a:r>
          </a:p>
          <a:p>
            <a:r>
              <a:rPr lang="en-US" sz="1000">
                <a:solidFill>
                  <a:schemeClr val="bg1"/>
                </a:solidFill>
                <a:latin typeface="Arial" charset="0"/>
              </a:rPr>
              <a:t>membrane</a:t>
            </a:r>
          </a:p>
        </p:txBody>
      </p:sp>
      <p:sp>
        <p:nvSpPr>
          <p:cNvPr id="9264" name="Text Box 47"/>
          <p:cNvSpPr txBox="1">
            <a:spLocks noChangeArrowheads="1"/>
          </p:cNvSpPr>
          <p:nvPr/>
        </p:nvSpPr>
        <p:spPr bwMode="auto">
          <a:xfrm>
            <a:off x="3368675" y="4124325"/>
            <a:ext cx="758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Adjacent</a:t>
            </a:r>
          </a:p>
          <a:p>
            <a:r>
              <a:rPr lang="en-US" sz="1000">
                <a:latin typeface="Arial" charset="0"/>
              </a:rPr>
              <a:t>target cells</a:t>
            </a:r>
          </a:p>
        </p:txBody>
      </p:sp>
      <p:sp>
        <p:nvSpPr>
          <p:cNvPr id="9265" name="Text Box 48"/>
          <p:cNvSpPr txBox="1">
            <a:spLocks noChangeArrowheads="1"/>
          </p:cNvSpPr>
          <p:nvPr/>
        </p:nvSpPr>
        <p:spPr bwMode="auto">
          <a:xfrm>
            <a:off x="4483100" y="2435225"/>
            <a:ext cx="1633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Hormone secretion into</a:t>
            </a:r>
          </a:p>
          <a:p>
            <a:r>
              <a:rPr lang="en-US" sz="1000">
                <a:latin typeface="Arial" charset="0"/>
              </a:rPr>
              <a:t>blood by endocrine gland</a:t>
            </a:r>
          </a:p>
        </p:txBody>
      </p:sp>
      <p:sp>
        <p:nvSpPr>
          <p:cNvPr id="9266" name="Text Box 49"/>
          <p:cNvSpPr txBox="1">
            <a:spLocks noChangeArrowheads="1"/>
          </p:cNvSpPr>
          <p:nvPr/>
        </p:nvSpPr>
        <p:spPr bwMode="auto">
          <a:xfrm>
            <a:off x="263525" y="2708275"/>
            <a:ext cx="73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Adjacent</a:t>
            </a:r>
          </a:p>
          <a:p>
            <a:r>
              <a:rPr lang="en-US" sz="1000">
                <a:latin typeface="Arial" charset="0"/>
              </a:rPr>
              <a:t>plasma</a:t>
            </a:r>
          </a:p>
          <a:p>
            <a:r>
              <a:rPr lang="en-US" sz="1000">
                <a:latin typeface="Arial" charset="0"/>
              </a:rPr>
              <a:t>membrane</a:t>
            </a:r>
          </a:p>
        </p:txBody>
      </p:sp>
      <p:sp>
        <p:nvSpPr>
          <p:cNvPr id="9267" name="Text Box 50"/>
          <p:cNvSpPr txBox="1">
            <a:spLocks noChangeArrowheads="1"/>
          </p:cNvSpPr>
          <p:nvPr/>
        </p:nvSpPr>
        <p:spPr bwMode="auto">
          <a:xfrm>
            <a:off x="1152525" y="4114800"/>
            <a:ext cx="731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000">
                <a:latin typeface="Arial" charset="0"/>
              </a:rPr>
              <a:t>Plasma</a:t>
            </a:r>
          </a:p>
          <a:p>
            <a:r>
              <a:rPr lang="en-US" sz="1000">
                <a:latin typeface="Arial" charset="0"/>
              </a:rPr>
              <a:t>membrane</a:t>
            </a:r>
          </a:p>
        </p:txBody>
      </p:sp>
      <p:pic>
        <p:nvPicPr>
          <p:cNvPr id="9268" name="Picture 51" descr="rav32223_09_02_unlabeled copy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4713" y="3189288"/>
            <a:ext cx="134461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9.3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524000" y="214313"/>
            <a:ext cx="60960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10244" name="Picture 53" descr="rav32223_09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447675"/>
            <a:ext cx="6981825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91" name="Picture 63" descr="rav32223_09_0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4638" y="1111250"/>
            <a:ext cx="985837" cy="704850"/>
          </a:xfrm>
          <a:prstGeom prst="rect">
            <a:avLst/>
          </a:prstGeom>
          <a:noFill/>
          <a:effectLst>
            <a:outerShdw dist="40161" dir="1106097" algn="ctr" rotWithShape="0">
              <a:srgbClr val="808080">
                <a:alpha val="50000"/>
              </a:srgbClr>
            </a:outerShdw>
          </a:effectLst>
        </p:spPr>
      </p:pic>
      <p:pic>
        <p:nvPicPr>
          <p:cNvPr id="10246" name="Picture 64" descr="rav32223_09_0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438400"/>
            <a:ext cx="349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93" name="Picture 65" descr="rav32223_09_03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1938" y="4279900"/>
            <a:ext cx="1036637" cy="741363"/>
          </a:xfrm>
          <a:prstGeom prst="rect">
            <a:avLst/>
          </a:prstGeom>
          <a:noFill/>
          <a:effectLst>
            <a:outerShdw dist="45791" dir="2021404" algn="ctr" rotWithShape="0">
              <a:srgbClr val="808080">
                <a:alpha val="50000"/>
              </a:srgbClr>
            </a:outerShdw>
          </a:effectLst>
        </p:spPr>
      </p:pic>
      <p:pic>
        <p:nvPicPr>
          <p:cNvPr id="10248" name="Picture 66" descr="rav32223_09_03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5715000"/>
            <a:ext cx="349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Freeform 69"/>
          <p:cNvSpPr>
            <a:spLocks/>
          </p:cNvSpPr>
          <p:nvPr/>
        </p:nvSpPr>
        <p:spPr bwMode="auto">
          <a:xfrm>
            <a:off x="4445000" y="5194300"/>
            <a:ext cx="136525" cy="82550"/>
          </a:xfrm>
          <a:custGeom>
            <a:avLst/>
            <a:gdLst>
              <a:gd name="T0" fmla="*/ 2147483647 w 86"/>
              <a:gd name="T1" fmla="*/ 2147483647 h 52"/>
              <a:gd name="T2" fmla="*/ 0 w 86"/>
              <a:gd name="T3" fmla="*/ 0 h 52"/>
              <a:gd name="T4" fmla="*/ 2147483647 w 86"/>
              <a:gd name="T5" fmla="*/ 0 h 52"/>
              <a:gd name="T6" fmla="*/ 2147483647 w 86"/>
              <a:gd name="T7" fmla="*/ 2147483647 h 52"/>
              <a:gd name="T8" fmla="*/ 2147483647 w 86"/>
              <a:gd name="T9" fmla="*/ 2147483647 h 52"/>
              <a:gd name="T10" fmla="*/ 2147483647 w 86"/>
              <a:gd name="T11" fmla="*/ 2147483647 h 52"/>
              <a:gd name="T12" fmla="*/ 2147483647 w 86"/>
              <a:gd name="T13" fmla="*/ 2147483647 h 52"/>
              <a:gd name="T14" fmla="*/ 2147483647 w 86"/>
              <a:gd name="T15" fmla="*/ 2147483647 h 52"/>
              <a:gd name="T16" fmla="*/ 2147483647 w 86"/>
              <a:gd name="T17" fmla="*/ 2147483647 h 52"/>
              <a:gd name="T18" fmla="*/ 0 w 86"/>
              <a:gd name="T19" fmla="*/ 2147483647 h 52"/>
              <a:gd name="T20" fmla="*/ 2147483647 w 86"/>
              <a:gd name="T21" fmla="*/ 2147483647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6"/>
              <a:gd name="T34" fmla="*/ 0 h 52"/>
              <a:gd name="T35" fmla="*/ 86 w 86"/>
              <a:gd name="T36" fmla="*/ 52 h 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6" h="52">
                <a:moveTo>
                  <a:pt x="16" y="27"/>
                </a:moveTo>
                <a:lnTo>
                  <a:pt x="0" y="0"/>
                </a:lnTo>
                <a:lnTo>
                  <a:pt x="2" y="0"/>
                </a:lnTo>
                <a:lnTo>
                  <a:pt x="42" y="18"/>
                </a:lnTo>
                <a:lnTo>
                  <a:pt x="86" y="27"/>
                </a:lnTo>
                <a:lnTo>
                  <a:pt x="42" y="37"/>
                </a:lnTo>
                <a:lnTo>
                  <a:pt x="2" y="52"/>
                </a:lnTo>
                <a:lnTo>
                  <a:pt x="0" y="52"/>
                </a:lnTo>
                <a:lnTo>
                  <a:pt x="16" y="2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0" name="Freeform 70"/>
          <p:cNvSpPr>
            <a:spLocks/>
          </p:cNvSpPr>
          <p:nvPr/>
        </p:nvSpPr>
        <p:spPr bwMode="auto">
          <a:xfrm>
            <a:off x="4340225" y="4887913"/>
            <a:ext cx="80963" cy="138112"/>
          </a:xfrm>
          <a:custGeom>
            <a:avLst/>
            <a:gdLst>
              <a:gd name="T0" fmla="*/ 2147483647 w 51"/>
              <a:gd name="T1" fmla="*/ 2147483647 h 87"/>
              <a:gd name="T2" fmla="*/ 2147483647 w 51"/>
              <a:gd name="T3" fmla="*/ 2147483647 h 87"/>
              <a:gd name="T4" fmla="*/ 0 w 51"/>
              <a:gd name="T5" fmla="*/ 2147483647 h 87"/>
              <a:gd name="T6" fmla="*/ 2147483647 w 51"/>
              <a:gd name="T7" fmla="*/ 2147483647 h 87"/>
              <a:gd name="T8" fmla="*/ 2147483647 w 51"/>
              <a:gd name="T9" fmla="*/ 2147483647 h 87"/>
              <a:gd name="T10" fmla="*/ 2147483647 w 51"/>
              <a:gd name="T11" fmla="*/ 0 h 87"/>
              <a:gd name="T12" fmla="*/ 2147483647 w 51"/>
              <a:gd name="T13" fmla="*/ 0 h 87"/>
              <a:gd name="T14" fmla="*/ 2147483647 w 51"/>
              <a:gd name="T15" fmla="*/ 2147483647 h 87"/>
              <a:gd name="T16" fmla="*/ 2147483647 w 51"/>
              <a:gd name="T17" fmla="*/ 2147483647 h 87"/>
              <a:gd name="T18" fmla="*/ 2147483647 w 51"/>
              <a:gd name="T19" fmla="*/ 2147483647 h 87"/>
              <a:gd name="T20" fmla="*/ 2147483647 w 51"/>
              <a:gd name="T21" fmla="*/ 2147483647 h 8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"/>
              <a:gd name="T34" fmla="*/ 0 h 87"/>
              <a:gd name="T35" fmla="*/ 51 w 51"/>
              <a:gd name="T36" fmla="*/ 87 h 8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" h="87">
                <a:moveTo>
                  <a:pt x="28" y="68"/>
                </a:moveTo>
                <a:lnTo>
                  <a:pt x="2" y="78"/>
                </a:lnTo>
                <a:lnTo>
                  <a:pt x="0" y="76"/>
                </a:lnTo>
                <a:lnTo>
                  <a:pt x="27" y="40"/>
                </a:lnTo>
                <a:lnTo>
                  <a:pt x="44" y="0"/>
                </a:lnTo>
                <a:lnTo>
                  <a:pt x="44" y="43"/>
                </a:lnTo>
                <a:lnTo>
                  <a:pt x="51" y="87"/>
                </a:lnTo>
                <a:lnTo>
                  <a:pt x="28" y="6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Line 71"/>
          <p:cNvSpPr>
            <a:spLocks noChangeShapeType="1"/>
          </p:cNvSpPr>
          <p:nvPr/>
        </p:nvSpPr>
        <p:spPr bwMode="auto">
          <a:xfrm>
            <a:off x="3425825" y="5237163"/>
            <a:ext cx="1055688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72"/>
          <p:cNvSpPr>
            <a:spLocks noChangeShapeType="1"/>
          </p:cNvSpPr>
          <p:nvPr/>
        </p:nvSpPr>
        <p:spPr bwMode="auto">
          <a:xfrm flipH="1">
            <a:off x="3511550" y="5354638"/>
            <a:ext cx="10541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Freeform 73"/>
          <p:cNvSpPr>
            <a:spLocks/>
          </p:cNvSpPr>
          <p:nvPr/>
        </p:nvSpPr>
        <p:spPr bwMode="auto">
          <a:xfrm>
            <a:off x="3546475" y="4983163"/>
            <a:ext cx="841375" cy="254000"/>
          </a:xfrm>
          <a:custGeom>
            <a:avLst/>
            <a:gdLst>
              <a:gd name="T0" fmla="*/ 0 w 530"/>
              <a:gd name="T1" fmla="*/ 2147483647 h 160"/>
              <a:gd name="T2" fmla="*/ 0 w 530"/>
              <a:gd name="T3" fmla="*/ 2147483647 h 160"/>
              <a:gd name="T4" fmla="*/ 2147483647 w 530"/>
              <a:gd name="T5" fmla="*/ 2147483647 h 160"/>
              <a:gd name="T6" fmla="*/ 2147483647 w 530"/>
              <a:gd name="T7" fmla="*/ 2147483647 h 160"/>
              <a:gd name="T8" fmla="*/ 2147483647 w 530"/>
              <a:gd name="T9" fmla="*/ 2147483647 h 160"/>
              <a:gd name="T10" fmla="*/ 2147483647 w 530"/>
              <a:gd name="T11" fmla="*/ 2147483647 h 160"/>
              <a:gd name="T12" fmla="*/ 2147483647 w 530"/>
              <a:gd name="T13" fmla="*/ 2147483647 h 160"/>
              <a:gd name="T14" fmla="*/ 2147483647 w 530"/>
              <a:gd name="T15" fmla="*/ 2147483647 h 160"/>
              <a:gd name="T16" fmla="*/ 2147483647 w 530"/>
              <a:gd name="T17" fmla="*/ 2147483647 h 160"/>
              <a:gd name="T18" fmla="*/ 2147483647 w 530"/>
              <a:gd name="T19" fmla="*/ 2147483647 h 160"/>
              <a:gd name="T20" fmla="*/ 2147483647 w 530"/>
              <a:gd name="T21" fmla="*/ 2147483647 h 160"/>
              <a:gd name="T22" fmla="*/ 2147483647 w 530"/>
              <a:gd name="T23" fmla="*/ 2147483647 h 160"/>
              <a:gd name="T24" fmla="*/ 2147483647 w 530"/>
              <a:gd name="T25" fmla="*/ 2147483647 h 160"/>
              <a:gd name="T26" fmla="*/ 2147483647 w 530"/>
              <a:gd name="T27" fmla="*/ 2147483647 h 160"/>
              <a:gd name="T28" fmla="*/ 2147483647 w 530"/>
              <a:gd name="T29" fmla="*/ 2147483647 h 160"/>
              <a:gd name="T30" fmla="*/ 2147483647 w 530"/>
              <a:gd name="T31" fmla="*/ 2147483647 h 160"/>
              <a:gd name="T32" fmla="*/ 2147483647 w 530"/>
              <a:gd name="T33" fmla="*/ 2147483647 h 160"/>
              <a:gd name="T34" fmla="*/ 2147483647 w 530"/>
              <a:gd name="T35" fmla="*/ 2147483647 h 160"/>
              <a:gd name="T36" fmla="*/ 2147483647 w 530"/>
              <a:gd name="T37" fmla="*/ 2147483647 h 160"/>
              <a:gd name="T38" fmla="*/ 2147483647 w 530"/>
              <a:gd name="T39" fmla="*/ 2147483647 h 160"/>
              <a:gd name="T40" fmla="*/ 2147483647 w 530"/>
              <a:gd name="T41" fmla="*/ 2147483647 h 160"/>
              <a:gd name="T42" fmla="*/ 2147483647 w 530"/>
              <a:gd name="T43" fmla="*/ 2147483647 h 160"/>
              <a:gd name="T44" fmla="*/ 2147483647 w 530"/>
              <a:gd name="T45" fmla="*/ 2147483647 h 160"/>
              <a:gd name="T46" fmla="*/ 2147483647 w 530"/>
              <a:gd name="T47" fmla="*/ 2147483647 h 160"/>
              <a:gd name="T48" fmla="*/ 2147483647 w 530"/>
              <a:gd name="T49" fmla="*/ 2147483647 h 160"/>
              <a:gd name="T50" fmla="*/ 2147483647 w 530"/>
              <a:gd name="T51" fmla="*/ 2147483647 h 160"/>
              <a:gd name="T52" fmla="*/ 2147483647 w 530"/>
              <a:gd name="T53" fmla="*/ 2147483647 h 160"/>
              <a:gd name="T54" fmla="*/ 2147483647 w 530"/>
              <a:gd name="T55" fmla="*/ 2147483647 h 160"/>
              <a:gd name="T56" fmla="*/ 2147483647 w 530"/>
              <a:gd name="T57" fmla="*/ 2147483647 h 160"/>
              <a:gd name="T58" fmla="*/ 2147483647 w 530"/>
              <a:gd name="T59" fmla="*/ 2147483647 h 160"/>
              <a:gd name="T60" fmla="*/ 2147483647 w 530"/>
              <a:gd name="T61" fmla="*/ 2147483647 h 160"/>
              <a:gd name="T62" fmla="*/ 2147483647 w 530"/>
              <a:gd name="T63" fmla="*/ 2147483647 h 160"/>
              <a:gd name="T64" fmla="*/ 2147483647 w 530"/>
              <a:gd name="T65" fmla="*/ 2147483647 h 160"/>
              <a:gd name="T66" fmla="*/ 2147483647 w 530"/>
              <a:gd name="T67" fmla="*/ 2147483647 h 160"/>
              <a:gd name="T68" fmla="*/ 2147483647 w 530"/>
              <a:gd name="T69" fmla="*/ 0 h 1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30"/>
              <a:gd name="T106" fmla="*/ 0 h 160"/>
              <a:gd name="T107" fmla="*/ 530 w 530"/>
              <a:gd name="T108" fmla="*/ 160 h 1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30" h="160">
                <a:moveTo>
                  <a:pt x="0" y="10"/>
                </a:moveTo>
                <a:lnTo>
                  <a:pt x="0" y="10"/>
                </a:lnTo>
                <a:lnTo>
                  <a:pt x="6" y="25"/>
                </a:lnTo>
                <a:lnTo>
                  <a:pt x="14" y="40"/>
                </a:lnTo>
                <a:lnTo>
                  <a:pt x="23" y="56"/>
                </a:lnTo>
                <a:lnTo>
                  <a:pt x="35" y="69"/>
                </a:lnTo>
                <a:lnTo>
                  <a:pt x="46" y="82"/>
                </a:lnTo>
                <a:lnTo>
                  <a:pt x="61" y="95"/>
                </a:lnTo>
                <a:lnTo>
                  <a:pt x="76" y="107"/>
                </a:lnTo>
                <a:lnTo>
                  <a:pt x="93" y="116"/>
                </a:lnTo>
                <a:lnTo>
                  <a:pt x="111" y="128"/>
                </a:lnTo>
                <a:lnTo>
                  <a:pt x="130" y="135"/>
                </a:lnTo>
                <a:lnTo>
                  <a:pt x="150" y="143"/>
                </a:lnTo>
                <a:lnTo>
                  <a:pt x="171" y="149"/>
                </a:lnTo>
                <a:lnTo>
                  <a:pt x="194" y="154"/>
                </a:lnTo>
                <a:lnTo>
                  <a:pt x="217" y="158"/>
                </a:lnTo>
                <a:lnTo>
                  <a:pt x="240" y="160"/>
                </a:lnTo>
                <a:lnTo>
                  <a:pt x="264" y="160"/>
                </a:lnTo>
                <a:lnTo>
                  <a:pt x="289" y="160"/>
                </a:lnTo>
                <a:lnTo>
                  <a:pt x="314" y="158"/>
                </a:lnTo>
                <a:lnTo>
                  <a:pt x="337" y="154"/>
                </a:lnTo>
                <a:lnTo>
                  <a:pt x="359" y="149"/>
                </a:lnTo>
                <a:lnTo>
                  <a:pt x="382" y="141"/>
                </a:lnTo>
                <a:lnTo>
                  <a:pt x="403" y="133"/>
                </a:lnTo>
                <a:lnTo>
                  <a:pt x="422" y="124"/>
                </a:lnTo>
                <a:lnTo>
                  <a:pt x="441" y="114"/>
                </a:lnTo>
                <a:lnTo>
                  <a:pt x="458" y="103"/>
                </a:lnTo>
                <a:lnTo>
                  <a:pt x="473" y="92"/>
                </a:lnTo>
                <a:lnTo>
                  <a:pt x="487" y="78"/>
                </a:lnTo>
                <a:lnTo>
                  <a:pt x="500" y="63"/>
                </a:lnTo>
                <a:lnTo>
                  <a:pt x="509" y="48"/>
                </a:lnTo>
                <a:lnTo>
                  <a:pt x="519" y="33"/>
                </a:lnTo>
                <a:lnTo>
                  <a:pt x="527" y="18"/>
                </a:lnTo>
                <a:lnTo>
                  <a:pt x="530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Freeform 74"/>
          <p:cNvSpPr>
            <a:spLocks/>
          </p:cNvSpPr>
          <p:nvPr/>
        </p:nvSpPr>
        <p:spPr bwMode="auto">
          <a:xfrm>
            <a:off x="3579813" y="5354638"/>
            <a:ext cx="422275" cy="254000"/>
          </a:xfrm>
          <a:custGeom>
            <a:avLst/>
            <a:gdLst>
              <a:gd name="T0" fmla="*/ 2147483647 w 266"/>
              <a:gd name="T1" fmla="*/ 0 h 160"/>
              <a:gd name="T2" fmla="*/ 2147483647 w 266"/>
              <a:gd name="T3" fmla="*/ 0 h 160"/>
              <a:gd name="T4" fmla="*/ 2147483647 w 266"/>
              <a:gd name="T5" fmla="*/ 2147483647 h 160"/>
              <a:gd name="T6" fmla="*/ 2147483647 w 266"/>
              <a:gd name="T7" fmla="*/ 2147483647 h 160"/>
              <a:gd name="T8" fmla="*/ 2147483647 w 266"/>
              <a:gd name="T9" fmla="*/ 2147483647 h 160"/>
              <a:gd name="T10" fmla="*/ 2147483647 w 266"/>
              <a:gd name="T11" fmla="*/ 2147483647 h 160"/>
              <a:gd name="T12" fmla="*/ 2147483647 w 266"/>
              <a:gd name="T13" fmla="*/ 2147483647 h 160"/>
              <a:gd name="T14" fmla="*/ 2147483647 w 266"/>
              <a:gd name="T15" fmla="*/ 2147483647 h 160"/>
              <a:gd name="T16" fmla="*/ 2147483647 w 266"/>
              <a:gd name="T17" fmla="*/ 2147483647 h 160"/>
              <a:gd name="T18" fmla="*/ 2147483647 w 266"/>
              <a:gd name="T19" fmla="*/ 2147483647 h 160"/>
              <a:gd name="T20" fmla="*/ 2147483647 w 266"/>
              <a:gd name="T21" fmla="*/ 2147483647 h 160"/>
              <a:gd name="T22" fmla="*/ 2147483647 w 266"/>
              <a:gd name="T23" fmla="*/ 2147483647 h 160"/>
              <a:gd name="T24" fmla="*/ 2147483647 w 266"/>
              <a:gd name="T25" fmla="*/ 2147483647 h 160"/>
              <a:gd name="T26" fmla="*/ 2147483647 w 266"/>
              <a:gd name="T27" fmla="*/ 2147483647 h 160"/>
              <a:gd name="T28" fmla="*/ 2147483647 w 266"/>
              <a:gd name="T29" fmla="*/ 2147483647 h 160"/>
              <a:gd name="T30" fmla="*/ 2147483647 w 266"/>
              <a:gd name="T31" fmla="*/ 2147483647 h 160"/>
              <a:gd name="T32" fmla="*/ 2147483647 w 266"/>
              <a:gd name="T33" fmla="*/ 2147483647 h 160"/>
              <a:gd name="T34" fmla="*/ 0 w 266"/>
              <a:gd name="T35" fmla="*/ 2147483647 h 1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66"/>
              <a:gd name="T55" fmla="*/ 0 h 160"/>
              <a:gd name="T56" fmla="*/ 266 w 266"/>
              <a:gd name="T57" fmla="*/ 160 h 1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66" h="160">
                <a:moveTo>
                  <a:pt x="266" y="0"/>
                </a:moveTo>
                <a:lnTo>
                  <a:pt x="266" y="0"/>
                </a:lnTo>
                <a:lnTo>
                  <a:pt x="242" y="2"/>
                </a:lnTo>
                <a:lnTo>
                  <a:pt x="217" y="4"/>
                </a:lnTo>
                <a:lnTo>
                  <a:pt x="194" y="8"/>
                </a:lnTo>
                <a:lnTo>
                  <a:pt x="171" y="13"/>
                </a:lnTo>
                <a:lnTo>
                  <a:pt x="148" y="19"/>
                </a:lnTo>
                <a:lnTo>
                  <a:pt x="128" y="27"/>
                </a:lnTo>
                <a:lnTo>
                  <a:pt x="109" y="36"/>
                </a:lnTo>
                <a:lnTo>
                  <a:pt x="90" y="46"/>
                </a:lnTo>
                <a:lnTo>
                  <a:pt x="72" y="57"/>
                </a:lnTo>
                <a:lnTo>
                  <a:pt x="57" y="70"/>
                </a:lnTo>
                <a:lnTo>
                  <a:pt x="44" y="84"/>
                </a:lnTo>
                <a:lnTo>
                  <a:pt x="31" y="97"/>
                </a:lnTo>
                <a:lnTo>
                  <a:pt x="21" y="112"/>
                </a:lnTo>
                <a:lnTo>
                  <a:pt x="12" y="127"/>
                </a:lnTo>
                <a:lnTo>
                  <a:pt x="4" y="145"/>
                </a:lnTo>
                <a:lnTo>
                  <a:pt x="0" y="16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5" name="Line 75"/>
          <p:cNvSpPr>
            <a:spLocks noChangeShapeType="1"/>
          </p:cNvSpPr>
          <p:nvPr/>
        </p:nvSpPr>
        <p:spPr bwMode="auto">
          <a:xfrm>
            <a:off x="3425825" y="1935163"/>
            <a:ext cx="1055688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6" name="Line 76"/>
          <p:cNvSpPr>
            <a:spLocks noChangeShapeType="1"/>
          </p:cNvSpPr>
          <p:nvPr/>
        </p:nvSpPr>
        <p:spPr bwMode="auto">
          <a:xfrm flipH="1">
            <a:off x="3511550" y="2052638"/>
            <a:ext cx="10541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7" name="Freeform 77"/>
          <p:cNvSpPr>
            <a:spLocks/>
          </p:cNvSpPr>
          <p:nvPr/>
        </p:nvSpPr>
        <p:spPr bwMode="auto">
          <a:xfrm>
            <a:off x="3546475" y="1681163"/>
            <a:ext cx="841375" cy="254000"/>
          </a:xfrm>
          <a:custGeom>
            <a:avLst/>
            <a:gdLst>
              <a:gd name="T0" fmla="*/ 0 w 530"/>
              <a:gd name="T1" fmla="*/ 2147483647 h 160"/>
              <a:gd name="T2" fmla="*/ 0 w 530"/>
              <a:gd name="T3" fmla="*/ 2147483647 h 160"/>
              <a:gd name="T4" fmla="*/ 2147483647 w 530"/>
              <a:gd name="T5" fmla="*/ 2147483647 h 160"/>
              <a:gd name="T6" fmla="*/ 2147483647 w 530"/>
              <a:gd name="T7" fmla="*/ 2147483647 h 160"/>
              <a:gd name="T8" fmla="*/ 2147483647 w 530"/>
              <a:gd name="T9" fmla="*/ 2147483647 h 160"/>
              <a:gd name="T10" fmla="*/ 2147483647 w 530"/>
              <a:gd name="T11" fmla="*/ 2147483647 h 160"/>
              <a:gd name="T12" fmla="*/ 2147483647 w 530"/>
              <a:gd name="T13" fmla="*/ 2147483647 h 160"/>
              <a:gd name="T14" fmla="*/ 2147483647 w 530"/>
              <a:gd name="T15" fmla="*/ 2147483647 h 160"/>
              <a:gd name="T16" fmla="*/ 2147483647 w 530"/>
              <a:gd name="T17" fmla="*/ 2147483647 h 160"/>
              <a:gd name="T18" fmla="*/ 2147483647 w 530"/>
              <a:gd name="T19" fmla="*/ 2147483647 h 160"/>
              <a:gd name="T20" fmla="*/ 2147483647 w 530"/>
              <a:gd name="T21" fmla="*/ 2147483647 h 160"/>
              <a:gd name="T22" fmla="*/ 2147483647 w 530"/>
              <a:gd name="T23" fmla="*/ 2147483647 h 160"/>
              <a:gd name="T24" fmla="*/ 2147483647 w 530"/>
              <a:gd name="T25" fmla="*/ 2147483647 h 160"/>
              <a:gd name="T26" fmla="*/ 2147483647 w 530"/>
              <a:gd name="T27" fmla="*/ 2147483647 h 160"/>
              <a:gd name="T28" fmla="*/ 2147483647 w 530"/>
              <a:gd name="T29" fmla="*/ 2147483647 h 160"/>
              <a:gd name="T30" fmla="*/ 2147483647 w 530"/>
              <a:gd name="T31" fmla="*/ 2147483647 h 160"/>
              <a:gd name="T32" fmla="*/ 2147483647 w 530"/>
              <a:gd name="T33" fmla="*/ 2147483647 h 160"/>
              <a:gd name="T34" fmla="*/ 2147483647 w 530"/>
              <a:gd name="T35" fmla="*/ 2147483647 h 160"/>
              <a:gd name="T36" fmla="*/ 2147483647 w 530"/>
              <a:gd name="T37" fmla="*/ 2147483647 h 160"/>
              <a:gd name="T38" fmla="*/ 2147483647 w 530"/>
              <a:gd name="T39" fmla="*/ 2147483647 h 160"/>
              <a:gd name="T40" fmla="*/ 2147483647 w 530"/>
              <a:gd name="T41" fmla="*/ 2147483647 h 160"/>
              <a:gd name="T42" fmla="*/ 2147483647 w 530"/>
              <a:gd name="T43" fmla="*/ 2147483647 h 160"/>
              <a:gd name="T44" fmla="*/ 2147483647 w 530"/>
              <a:gd name="T45" fmla="*/ 2147483647 h 160"/>
              <a:gd name="T46" fmla="*/ 2147483647 w 530"/>
              <a:gd name="T47" fmla="*/ 2147483647 h 160"/>
              <a:gd name="T48" fmla="*/ 2147483647 w 530"/>
              <a:gd name="T49" fmla="*/ 2147483647 h 160"/>
              <a:gd name="T50" fmla="*/ 2147483647 w 530"/>
              <a:gd name="T51" fmla="*/ 2147483647 h 160"/>
              <a:gd name="T52" fmla="*/ 2147483647 w 530"/>
              <a:gd name="T53" fmla="*/ 2147483647 h 160"/>
              <a:gd name="T54" fmla="*/ 2147483647 w 530"/>
              <a:gd name="T55" fmla="*/ 2147483647 h 160"/>
              <a:gd name="T56" fmla="*/ 2147483647 w 530"/>
              <a:gd name="T57" fmla="*/ 2147483647 h 160"/>
              <a:gd name="T58" fmla="*/ 2147483647 w 530"/>
              <a:gd name="T59" fmla="*/ 2147483647 h 160"/>
              <a:gd name="T60" fmla="*/ 2147483647 w 530"/>
              <a:gd name="T61" fmla="*/ 2147483647 h 160"/>
              <a:gd name="T62" fmla="*/ 2147483647 w 530"/>
              <a:gd name="T63" fmla="*/ 2147483647 h 160"/>
              <a:gd name="T64" fmla="*/ 2147483647 w 530"/>
              <a:gd name="T65" fmla="*/ 2147483647 h 160"/>
              <a:gd name="T66" fmla="*/ 2147483647 w 530"/>
              <a:gd name="T67" fmla="*/ 2147483647 h 160"/>
              <a:gd name="T68" fmla="*/ 2147483647 w 530"/>
              <a:gd name="T69" fmla="*/ 0 h 1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30"/>
              <a:gd name="T106" fmla="*/ 0 h 160"/>
              <a:gd name="T107" fmla="*/ 530 w 530"/>
              <a:gd name="T108" fmla="*/ 160 h 1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30" h="160">
                <a:moveTo>
                  <a:pt x="0" y="8"/>
                </a:moveTo>
                <a:lnTo>
                  <a:pt x="0" y="8"/>
                </a:lnTo>
                <a:lnTo>
                  <a:pt x="6" y="25"/>
                </a:lnTo>
                <a:lnTo>
                  <a:pt x="14" y="40"/>
                </a:lnTo>
                <a:lnTo>
                  <a:pt x="23" y="55"/>
                </a:lnTo>
                <a:lnTo>
                  <a:pt x="35" y="68"/>
                </a:lnTo>
                <a:lnTo>
                  <a:pt x="46" y="82"/>
                </a:lnTo>
                <a:lnTo>
                  <a:pt x="61" y="95"/>
                </a:lnTo>
                <a:lnTo>
                  <a:pt x="76" y="106"/>
                </a:lnTo>
                <a:lnTo>
                  <a:pt x="93" y="116"/>
                </a:lnTo>
                <a:lnTo>
                  <a:pt x="111" y="125"/>
                </a:lnTo>
                <a:lnTo>
                  <a:pt x="130" y="135"/>
                </a:lnTo>
                <a:lnTo>
                  <a:pt x="150" y="142"/>
                </a:lnTo>
                <a:lnTo>
                  <a:pt x="171" y="148"/>
                </a:lnTo>
                <a:lnTo>
                  <a:pt x="194" y="154"/>
                </a:lnTo>
                <a:lnTo>
                  <a:pt x="217" y="158"/>
                </a:lnTo>
                <a:lnTo>
                  <a:pt x="240" y="160"/>
                </a:lnTo>
                <a:lnTo>
                  <a:pt x="264" y="160"/>
                </a:lnTo>
                <a:lnTo>
                  <a:pt x="289" y="160"/>
                </a:lnTo>
                <a:lnTo>
                  <a:pt x="314" y="156"/>
                </a:lnTo>
                <a:lnTo>
                  <a:pt x="337" y="152"/>
                </a:lnTo>
                <a:lnTo>
                  <a:pt x="359" y="148"/>
                </a:lnTo>
                <a:lnTo>
                  <a:pt x="382" y="141"/>
                </a:lnTo>
                <a:lnTo>
                  <a:pt x="403" y="133"/>
                </a:lnTo>
                <a:lnTo>
                  <a:pt x="422" y="123"/>
                </a:lnTo>
                <a:lnTo>
                  <a:pt x="441" y="114"/>
                </a:lnTo>
                <a:lnTo>
                  <a:pt x="458" y="103"/>
                </a:lnTo>
                <a:lnTo>
                  <a:pt x="473" y="89"/>
                </a:lnTo>
                <a:lnTo>
                  <a:pt x="487" y="76"/>
                </a:lnTo>
                <a:lnTo>
                  <a:pt x="500" y="63"/>
                </a:lnTo>
                <a:lnTo>
                  <a:pt x="509" y="47"/>
                </a:lnTo>
                <a:lnTo>
                  <a:pt x="519" y="32"/>
                </a:lnTo>
                <a:lnTo>
                  <a:pt x="527" y="17"/>
                </a:lnTo>
                <a:lnTo>
                  <a:pt x="530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8" name="Freeform 78"/>
          <p:cNvSpPr>
            <a:spLocks/>
          </p:cNvSpPr>
          <p:nvPr/>
        </p:nvSpPr>
        <p:spPr bwMode="auto">
          <a:xfrm>
            <a:off x="4445000" y="1892300"/>
            <a:ext cx="136525" cy="80963"/>
          </a:xfrm>
          <a:custGeom>
            <a:avLst/>
            <a:gdLst>
              <a:gd name="T0" fmla="*/ 2147483647 w 86"/>
              <a:gd name="T1" fmla="*/ 2147483647 h 51"/>
              <a:gd name="T2" fmla="*/ 0 w 86"/>
              <a:gd name="T3" fmla="*/ 0 h 51"/>
              <a:gd name="T4" fmla="*/ 2147483647 w 86"/>
              <a:gd name="T5" fmla="*/ 0 h 51"/>
              <a:gd name="T6" fmla="*/ 2147483647 w 86"/>
              <a:gd name="T7" fmla="*/ 2147483647 h 51"/>
              <a:gd name="T8" fmla="*/ 2147483647 w 86"/>
              <a:gd name="T9" fmla="*/ 2147483647 h 51"/>
              <a:gd name="T10" fmla="*/ 2147483647 w 86"/>
              <a:gd name="T11" fmla="*/ 2147483647 h 51"/>
              <a:gd name="T12" fmla="*/ 2147483647 w 86"/>
              <a:gd name="T13" fmla="*/ 2147483647 h 51"/>
              <a:gd name="T14" fmla="*/ 2147483647 w 86"/>
              <a:gd name="T15" fmla="*/ 2147483647 h 51"/>
              <a:gd name="T16" fmla="*/ 2147483647 w 86"/>
              <a:gd name="T17" fmla="*/ 2147483647 h 51"/>
              <a:gd name="T18" fmla="*/ 0 w 86"/>
              <a:gd name="T19" fmla="*/ 2147483647 h 51"/>
              <a:gd name="T20" fmla="*/ 2147483647 w 86"/>
              <a:gd name="T21" fmla="*/ 2147483647 h 5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6"/>
              <a:gd name="T34" fmla="*/ 0 h 51"/>
              <a:gd name="T35" fmla="*/ 86 w 86"/>
              <a:gd name="T36" fmla="*/ 51 h 5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6" h="51">
                <a:moveTo>
                  <a:pt x="16" y="27"/>
                </a:moveTo>
                <a:lnTo>
                  <a:pt x="0" y="0"/>
                </a:lnTo>
                <a:lnTo>
                  <a:pt x="2" y="0"/>
                </a:lnTo>
                <a:lnTo>
                  <a:pt x="42" y="17"/>
                </a:lnTo>
                <a:lnTo>
                  <a:pt x="86" y="27"/>
                </a:lnTo>
                <a:lnTo>
                  <a:pt x="42" y="36"/>
                </a:lnTo>
                <a:lnTo>
                  <a:pt x="2" y="51"/>
                </a:lnTo>
                <a:lnTo>
                  <a:pt x="0" y="51"/>
                </a:lnTo>
                <a:lnTo>
                  <a:pt x="16" y="2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9" name="Freeform 79"/>
          <p:cNvSpPr>
            <a:spLocks/>
          </p:cNvSpPr>
          <p:nvPr/>
        </p:nvSpPr>
        <p:spPr bwMode="auto">
          <a:xfrm>
            <a:off x="4340225" y="1584325"/>
            <a:ext cx="80963" cy="139700"/>
          </a:xfrm>
          <a:custGeom>
            <a:avLst/>
            <a:gdLst>
              <a:gd name="T0" fmla="*/ 2147483647 w 51"/>
              <a:gd name="T1" fmla="*/ 2147483647 h 88"/>
              <a:gd name="T2" fmla="*/ 2147483647 w 51"/>
              <a:gd name="T3" fmla="*/ 2147483647 h 88"/>
              <a:gd name="T4" fmla="*/ 0 w 51"/>
              <a:gd name="T5" fmla="*/ 2147483647 h 88"/>
              <a:gd name="T6" fmla="*/ 2147483647 w 51"/>
              <a:gd name="T7" fmla="*/ 2147483647 h 88"/>
              <a:gd name="T8" fmla="*/ 2147483647 w 51"/>
              <a:gd name="T9" fmla="*/ 2147483647 h 88"/>
              <a:gd name="T10" fmla="*/ 2147483647 w 51"/>
              <a:gd name="T11" fmla="*/ 0 h 88"/>
              <a:gd name="T12" fmla="*/ 2147483647 w 51"/>
              <a:gd name="T13" fmla="*/ 0 h 88"/>
              <a:gd name="T14" fmla="*/ 2147483647 w 51"/>
              <a:gd name="T15" fmla="*/ 2147483647 h 88"/>
              <a:gd name="T16" fmla="*/ 2147483647 w 51"/>
              <a:gd name="T17" fmla="*/ 2147483647 h 88"/>
              <a:gd name="T18" fmla="*/ 2147483647 w 51"/>
              <a:gd name="T19" fmla="*/ 2147483647 h 88"/>
              <a:gd name="T20" fmla="*/ 2147483647 w 51"/>
              <a:gd name="T21" fmla="*/ 2147483647 h 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"/>
              <a:gd name="T34" fmla="*/ 0 h 88"/>
              <a:gd name="T35" fmla="*/ 51 w 51"/>
              <a:gd name="T36" fmla="*/ 88 h 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" h="88">
                <a:moveTo>
                  <a:pt x="28" y="67"/>
                </a:moveTo>
                <a:lnTo>
                  <a:pt x="2" y="76"/>
                </a:lnTo>
                <a:lnTo>
                  <a:pt x="0" y="76"/>
                </a:lnTo>
                <a:lnTo>
                  <a:pt x="27" y="40"/>
                </a:lnTo>
                <a:lnTo>
                  <a:pt x="44" y="0"/>
                </a:lnTo>
                <a:lnTo>
                  <a:pt x="44" y="44"/>
                </a:lnTo>
                <a:lnTo>
                  <a:pt x="51" y="88"/>
                </a:lnTo>
                <a:lnTo>
                  <a:pt x="28" y="6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0" name="Freeform 80"/>
          <p:cNvSpPr>
            <a:spLocks/>
          </p:cNvSpPr>
          <p:nvPr/>
        </p:nvSpPr>
        <p:spPr bwMode="auto">
          <a:xfrm>
            <a:off x="3411538" y="2012950"/>
            <a:ext cx="134937" cy="80963"/>
          </a:xfrm>
          <a:custGeom>
            <a:avLst/>
            <a:gdLst>
              <a:gd name="T0" fmla="*/ 2147483647 w 85"/>
              <a:gd name="T1" fmla="*/ 2147483647 h 51"/>
              <a:gd name="T2" fmla="*/ 2147483647 w 85"/>
              <a:gd name="T3" fmla="*/ 2147483647 h 51"/>
              <a:gd name="T4" fmla="*/ 2147483647 w 85"/>
              <a:gd name="T5" fmla="*/ 2147483647 h 51"/>
              <a:gd name="T6" fmla="*/ 2147483647 w 85"/>
              <a:gd name="T7" fmla="*/ 2147483647 h 51"/>
              <a:gd name="T8" fmla="*/ 2147483647 w 85"/>
              <a:gd name="T9" fmla="*/ 2147483647 h 51"/>
              <a:gd name="T10" fmla="*/ 0 w 85"/>
              <a:gd name="T11" fmla="*/ 2147483647 h 51"/>
              <a:gd name="T12" fmla="*/ 0 w 85"/>
              <a:gd name="T13" fmla="*/ 2147483647 h 51"/>
              <a:gd name="T14" fmla="*/ 2147483647 w 85"/>
              <a:gd name="T15" fmla="*/ 2147483647 h 51"/>
              <a:gd name="T16" fmla="*/ 2147483647 w 85"/>
              <a:gd name="T17" fmla="*/ 0 h 51"/>
              <a:gd name="T18" fmla="*/ 2147483647 w 85"/>
              <a:gd name="T19" fmla="*/ 0 h 51"/>
              <a:gd name="T20" fmla="*/ 2147483647 w 85"/>
              <a:gd name="T21" fmla="*/ 2147483647 h 5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5"/>
              <a:gd name="T34" fmla="*/ 0 h 51"/>
              <a:gd name="T35" fmla="*/ 85 w 85"/>
              <a:gd name="T36" fmla="*/ 51 h 5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5" h="51">
                <a:moveTo>
                  <a:pt x="70" y="25"/>
                </a:moveTo>
                <a:lnTo>
                  <a:pt x="85" y="49"/>
                </a:lnTo>
                <a:lnTo>
                  <a:pt x="85" y="51"/>
                </a:lnTo>
                <a:lnTo>
                  <a:pt x="44" y="34"/>
                </a:lnTo>
                <a:lnTo>
                  <a:pt x="0" y="25"/>
                </a:lnTo>
                <a:lnTo>
                  <a:pt x="44" y="15"/>
                </a:lnTo>
                <a:lnTo>
                  <a:pt x="85" y="0"/>
                </a:lnTo>
                <a:lnTo>
                  <a:pt x="70" y="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1" name="Freeform 81"/>
          <p:cNvSpPr>
            <a:spLocks/>
          </p:cNvSpPr>
          <p:nvPr/>
        </p:nvSpPr>
        <p:spPr bwMode="auto">
          <a:xfrm>
            <a:off x="3411538" y="5314950"/>
            <a:ext cx="134937" cy="82550"/>
          </a:xfrm>
          <a:custGeom>
            <a:avLst/>
            <a:gdLst>
              <a:gd name="T0" fmla="*/ 2147483647 w 85"/>
              <a:gd name="T1" fmla="*/ 2147483647 h 52"/>
              <a:gd name="T2" fmla="*/ 2147483647 w 85"/>
              <a:gd name="T3" fmla="*/ 2147483647 h 52"/>
              <a:gd name="T4" fmla="*/ 2147483647 w 85"/>
              <a:gd name="T5" fmla="*/ 2147483647 h 52"/>
              <a:gd name="T6" fmla="*/ 2147483647 w 85"/>
              <a:gd name="T7" fmla="*/ 2147483647 h 52"/>
              <a:gd name="T8" fmla="*/ 2147483647 w 85"/>
              <a:gd name="T9" fmla="*/ 2147483647 h 52"/>
              <a:gd name="T10" fmla="*/ 0 w 85"/>
              <a:gd name="T11" fmla="*/ 2147483647 h 52"/>
              <a:gd name="T12" fmla="*/ 0 w 85"/>
              <a:gd name="T13" fmla="*/ 2147483647 h 52"/>
              <a:gd name="T14" fmla="*/ 2147483647 w 85"/>
              <a:gd name="T15" fmla="*/ 2147483647 h 52"/>
              <a:gd name="T16" fmla="*/ 2147483647 w 85"/>
              <a:gd name="T17" fmla="*/ 0 h 52"/>
              <a:gd name="T18" fmla="*/ 2147483647 w 85"/>
              <a:gd name="T19" fmla="*/ 0 h 52"/>
              <a:gd name="T20" fmla="*/ 2147483647 w 85"/>
              <a:gd name="T21" fmla="*/ 2147483647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5"/>
              <a:gd name="T34" fmla="*/ 0 h 52"/>
              <a:gd name="T35" fmla="*/ 85 w 85"/>
              <a:gd name="T36" fmla="*/ 52 h 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5" h="52">
                <a:moveTo>
                  <a:pt x="70" y="25"/>
                </a:moveTo>
                <a:lnTo>
                  <a:pt x="85" y="52"/>
                </a:lnTo>
                <a:lnTo>
                  <a:pt x="44" y="35"/>
                </a:lnTo>
                <a:lnTo>
                  <a:pt x="0" y="25"/>
                </a:lnTo>
                <a:lnTo>
                  <a:pt x="44" y="16"/>
                </a:lnTo>
                <a:lnTo>
                  <a:pt x="85" y="0"/>
                </a:lnTo>
                <a:lnTo>
                  <a:pt x="70" y="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2" name="Freeform 82"/>
          <p:cNvSpPr>
            <a:spLocks/>
          </p:cNvSpPr>
          <p:nvPr/>
        </p:nvSpPr>
        <p:spPr bwMode="auto">
          <a:xfrm>
            <a:off x="3546475" y="5565775"/>
            <a:ext cx="82550" cy="141288"/>
          </a:xfrm>
          <a:custGeom>
            <a:avLst/>
            <a:gdLst>
              <a:gd name="T0" fmla="*/ 2147483647 w 52"/>
              <a:gd name="T1" fmla="*/ 2147483647 h 89"/>
              <a:gd name="T2" fmla="*/ 2147483647 w 52"/>
              <a:gd name="T3" fmla="*/ 2147483647 h 89"/>
              <a:gd name="T4" fmla="*/ 2147483647 w 52"/>
              <a:gd name="T5" fmla="*/ 2147483647 h 89"/>
              <a:gd name="T6" fmla="*/ 2147483647 w 52"/>
              <a:gd name="T7" fmla="*/ 2147483647 h 89"/>
              <a:gd name="T8" fmla="*/ 2147483647 w 52"/>
              <a:gd name="T9" fmla="*/ 2147483647 h 89"/>
              <a:gd name="T10" fmla="*/ 2147483647 w 52"/>
              <a:gd name="T11" fmla="*/ 2147483647 h 89"/>
              <a:gd name="T12" fmla="*/ 2147483647 w 52"/>
              <a:gd name="T13" fmla="*/ 2147483647 h 89"/>
              <a:gd name="T14" fmla="*/ 2147483647 w 52"/>
              <a:gd name="T15" fmla="*/ 2147483647 h 89"/>
              <a:gd name="T16" fmla="*/ 0 w 52"/>
              <a:gd name="T17" fmla="*/ 0 h 89"/>
              <a:gd name="T18" fmla="*/ 0 w 52"/>
              <a:gd name="T19" fmla="*/ 0 h 89"/>
              <a:gd name="T20" fmla="*/ 2147483647 w 52"/>
              <a:gd name="T21" fmla="*/ 2147483647 h 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"/>
              <a:gd name="T34" fmla="*/ 0 h 89"/>
              <a:gd name="T35" fmla="*/ 52 w 52"/>
              <a:gd name="T36" fmla="*/ 89 h 8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" h="89">
                <a:moveTo>
                  <a:pt x="23" y="21"/>
                </a:moveTo>
                <a:lnTo>
                  <a:pt x="52" y="12"/>
                </a:lnTo>
                <a:lnTo>
                  <a:pt x="27" y="50"/>
                </a:lnTo>
                <a:lnTo>
                  <a:pt x="8" y="89"/>
                </a:lnTo>
                <a:lnTo>
                  <a:pt x="8" y="44"/>
                </a:lnTo>
                <a:lnTo>
                  <a:pt x="0" y="0"/>
                </a:lnTo>
                <a:lnTo>
                  <a:pt x="23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3" name="Freeform 83"/>
          <p:cNvSpPr>
            <a:spLocks/>
          </p:cNvSpPr>
          <p:nvPr/>
        </p:nvSpPr>
        <p:spPr bwMode="auto">
          <a:xfrm>
            <a:off x="3579813" y="2052638"/>
            <a:ext cx="422275" cy="252412"/>
          </a:xfrm>
          <a:custGeom>
            <a:avLst/>
            <a:gdLst>
              <a:gd name="T0" fmla="*/ 2147483647 w 266"/>
              <a:gd name="T1" fmla="*/ 0 h 159"/>
              <a:gd name="T2" fmla="*/ 2147483647 w 266"/>
              <a:gd name="T3" fmla="*/ 0 h 159"/>
              <a:gd name="T4" fmla="*/ 2147483647 w 266"/>
              <a:gd name="T5" fmla="*/ 0 h 159"/>
              <a:gd name="T6" fmla="*/ 2147483647 w 266"/>
              <a:gd name="T7" fmla="*/ 2147483647 h 159"/>
              <a:gd name="T8" fmla="*/ 2147483647 w 266"/>
              <a:gd name="T9" fmla="*/ 2147483647 h 159"/>
              <a:gd name="T10" fmla="*/ 2147483647 w 266"/>
              <a:gd name="T11" fmla="*/ 2147483647 h 159"/>
              <a:gd name="T12" fmla="*/ 2147483647 w 266"/>
              <a:gd name="T13" fmla="*/ 2147483647 h 159"/>
              <a:gd name="T14" fmla="*/ 2147483647 w 266"/>
              <a:gd name="T15" fmla="*/ 2147483647 h 159"/>
              <a:gd name="T16" fmla="*/ 2147483647 w 266"/>
              <a:gd name="T17" fmla="*/ 2147483647 h 159"/>
              <a:gd name="T18" fmla="*/ 2147483647 w 266"/>
              <a:gd name="T19" fmla="*/ 2147483647 h 159"/>
              <a:gd name="T20" fmla="*/ 2147483647 w 266"/>
              <a:gd name="T21" fmla="*/ 2147483647 h 159"/>
              <a:gd name="T22" fmla="*/ 2147483647 w 266"/>
              <a:gd name="T23" fmla="*/ 2147483647 h 159"/>
              <a:gd name="T24" fmla="*/ 2147483647 w 266"/>
              <a:gd name="T25" fmla="*/ 2147483647 h 159"/>
              <a:gd name="T26" fmla="*/ 2147483647 w 266"/>
              <a:gd name="T27" fmla="*/ 2147483647 h 159"/>
              <a:gd name="T28" fmla="*/ 2147483647 w 266"/>
              <a:gd name="T29" fmla="*/ 2147483647 h 159"/>
              <a:gd name="T30" fmla="*/ 2147483647 w 266"/>
              <a:gd name="T31" fmla="*/ 2147483647 h 159"/>
              <a:gd name="T32" fmla="*/ 2147483647 w 266"/>
              <a:gd name="T33" fmla="*/ 2147483647 h 159"/>
              <a:gd name="T34" fmla="*/ 0 w 266"/>
              <a:gd name="T35" fmla="*/ 2147483647 h 1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66"/>
              <a:gd name="T55" fmla="*/ 0 h 159"/>
              <a:gd name="T56" fmla="*/ 266 w 266"/>
              <a:gd name="T57" fmla="*/ 159 h 15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66" h="159">
                <a:moveTo>
                  <a:pt x="266" y="0"/>
                </a:moveTo>
                <a:lnTo>
                  <a:pt x="266" y="0"/>
                </a:lnTo>
                <a:lnTo>
                  <a:pt x="242" y="0"/>
                </a:lnTo>
                <a:lnTo>
                  <a:pt x="217" y="3"/>
                </a:lnTo>
                <a:lnTo>
                  <a:pt x="194" y="7"/>
                </a:lnTo>
                <a:lnTo>
                  <a:pt x="171" y="11"/>
                </a:lnTo>
                <a:lnTo>
                  <a:pt x="148" y="19"/>
                </a:lnTo>
                <a:lnTo>
                  <a:pt x="128" y="26"/>
                </a:lnTo>
                <a:lnTo>
                  <a:pt x="109" y="36"/>
                </a:lnTo>
                <a:lnTo>
                  <a:pt x="90" y="45"/>
                </a:lnTo>
                <a:lnTo>
                  <a:pt x="72" y="57"/>
                </a:lnTo>
                <a:lnTo>
                  <a:pt x="57" y="70"/>
                </a:lnTo>
                <a:lnTo>
                  <a:pt x="44" y="83"/>
                </a:lnTo>
                <a:lnTo>
                  <a:pt x="31" y="97"/>
                </a:lnTo>
                <a:lnTo>
                  <a:pt x="21" y="112"/>
                </a:lnTo>
                <a:lnTo>
                  <a:pt x="12" y="127"/>
                </a:lnTo>
                <a:lnTo>
                  <a:pt x="4" y="142"/>
                </a:lnTo>
                <a:lnTo>
                  <a:pt x="0" y="159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4" name="Freeform 84"/>
          <p:cNvSpPr>
            <a:spLocks/>
          </p:cNvSpPr>
          <p:nvPr/>
        </p:nvSpPr>
        <p:spPr bwMode="auto">
          <a:xfrm>
            <a:off x="3546475" y="2263775"/>
            <a:ext cx="82550" cy="138113"/>
          </a:xfrm>
          <a:custGeom>
            <a:avLst/>
            <a:gdLst>
              <a:gd name="T0" fmla="*/ 2147483647 w 52"/>
              <a:gd name="T1" fmla="*/ 2147483647 h 87"/>
              <a:gd name="T2" fmla="*/ 2147483647 w 52"/>
              <a:gd name="T3" fmla="*/ 2147483647 h 87"/>
              <a:gd name="T4" fmla="*/ 2147483647 w 52"/>
              <a:gd name="T5" fmla="*/ 2147483647 h 87"/>
              <a:gd name="T6" fmla="*/ 2147483647 w 52"/>
              <a:gd name="T7" fmla="*/ 2147483647 h 87"/>
              <a:gd name="T8" fmla="*/ 2147483647 w 52"/>
              <a:gd name="T9" fmla="*/ 2147483647 h 87"/>
              <a:gd name="T10" fmla="*/ 2147483647 w 52"/>
              <a:gd name="T11" fmla="*/ 2147483647 h 87"/>
              <a:gd name="T12" fmla="*/ 2147483647 w 52"/>
              <a:gd name="T13" fmla="*/ 2147483647 h 87"/>
              <a:gd name="T14" fmla="*/ 2147483647 w 52"/>
              <a:gd name="T15" fmla="*/ 2147483647 h 87"/>
              <a:gd name="T16" fmla="*/ 0 w 52"/>
              <a:gd name="T17" fmla="*/ 0 h 87"/>
              <a:gd name="T18" fmla="*/ 0 w 52"/>
              <a:gd name="T19" fmla="*/ 0 h 87"/>
              <a:gd name="T20" fmla="*/ 2147483647 w 52"/>
              <a:gd name="T21" fmla="*/ 2147483647 h 8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"/>
              <a:gd name="T34" fmla="*/ 0 h 87"/>
              <a:gd name="T35" fmla="*/ 52 w 52"/>
              <a:gd name="T36" fmla="*/ 87 h 8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" h="87">
                <a:moveTo>
                  <a:pt x="23" y="21"/>
                </a:moveTo>
                <a:lnTo>
                  <a:pt x="52" y="11"/>
                </a:lnTo>
                <a:lnTo>
                  <a:pt x="27" y="47"/>
                </a:lnTo>
                <a:lnTo>
                  <a:pt x="8" y="87"/>
                </a:lnTo>
                <a:lnTo>
                  <a:pt x="8" y="43"/>
                </a:lnTo>
                <a:lnTo>
                  <a:pt x="0" y="0"/>
                </a:lnTo>
                <a:lnTo>
                  <a:pt x="23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Rectangle 85"/>
          <p:cNvSpPr>
            <a:spLocks noChangeArrowheads="1"/>
          </p:cNvSpPr>
          <p:nvPr/>
        </p:nvSpPr>
        <p:spPr bwMode="auto">
          <a:xfrm>
            <a:off x="3697288" y="1633538"/>
            <a:ext cx="581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Kinase</a:t>
            </a:r>
            <a:endParaRPr lang="en-US">
              <a:latin typeface="Arial" charset="0"/>
            </a:endParaRPr>
          </a:p>
        </p:txBody>
      </p:sp>
      <p:sp>
        <p:nvSpPr>
          <p:cNvPr id="10266" name="Rectangle 86"/>
          <p:cNvSpPr>
            <a:spLocks noChangeArrowheads="1"/>
          </p:cNvSpPr>
          <p:nvPr/>
        </p:nvSpPr>
        <p:spPr bwMode="auto">
          <a:xfrm>
            <a:off x="3697288" y="2147888"/>
            <a:ext cx="11017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Phosphatase</a:t>
            </a:r>
            <a:endParaRPr lang="en-US">
              <a:latin typeface="Arial" charset="0"/>
            </a:endParaRPr>
          </a:p>
        </p:txBody>
      </p:sp>
      <p:sp>
        <p:nvSpPr>
          <p:cNvPr id="10267" name="Rectangle 87"/>
          <p:cNvSpPr>
            <a:spLocks noChangeArrowheads="1"/>
          </p:cNvSpPr>
          <p:nvPr/>
        </p:nvSpPr>
        <p:spPr bwMode="auto">
          <a:xfrm>
            <a:off x="3697288" y="4922838"/>
            <a:ext cx="581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Kinase</a:t>
            </a:r>
            <a:endParaRPr lang="en-US">
              <a:latin typeface="Arial" charset="0"/>
            </a:endParaRPr>
          </a:p>
        </p:txBody>
      </p:sp>
      <p:sp>
        <p:nvSpPr>
          <p:cNvPr id="10268" name="Rectangle 88"/>
          <p:cNvSpPr>
            <a:spLocks noChangeArrowheads="1"/>
          </p:cNvSpPr>
          <p:nvPr/>
        </p:nvSpPr>
        <p:spPr bwMode="auto">
          <a:xfrm>
            <a:off x="3697288" y="5451475"/>
            <a:ext cx="11017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Phosphatase</a:t>
            </a:r>
            <a:endParaRPr lang="en-US">
              <a:latin typeface="Arial" charset="0"/>
            </a:endParaRPr>
          </a:p>
        </p:txBody>
      </p:sp>
      <p:sp>
        <p:nvSpPr>
          <p:cNvPr id="10269" name="Rectangle 89"/>
          <p:cNvSpPr>
            <a:spLocks noChangeArrowheads="1"/>
          </p:cNvSpPr>
          <p:nvPr/>
        </p:nvSpPr>
        <p:spPr bwMode="auto">
          <a:xfrm>
            <a:off x="7778750" y="1354138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10270" name="Rectangle 90"/>
          <p:cNvSpPr>
            <a:spLocks noChangeArrowheads="1"/>
          </p:cNvSpPr>
          <p:nvPr/>
        </p:nvSpPr>
        <p:spPr bwMode="auto">
          <a:xfrm>
            <a:off x="7823200" y="1550988"/>
            <a:ext cx="12700" cy="207962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1" name="Rectangle 91"/>
          <p:cNvSpPr>
            <a:spLocks noChangeArrowheads="1"/>
          </p:cNvSpPr>
          <p:nvPr/>
        </p:nvSpPr>
        <p:spPr bwMode="auto">
          <a:xfrm>
            <a:off x="7869238" y="1550988"/>
            <a:ext cx="11112" cy="207962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2" name="Rectangle 92"/>
          <p:cNvSpPr>
            <a:spLocks noChangeArrowheads="1"/>
          </p:cNvSpPr>
          <p:nvPr/>
        </p:nvSpPr>
        <p:spPr bwMode="auto">
          <a:xfrm>
            <a:off x="7789863" y="1755775"/>
            <a:ext cx="1190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10273" name="Rectangle 93"/>
          <p:cNvSpPr>
            <a:spLocks noChangeArrowheads="1"/>
          </p:cNvSpPr>
          <p:nvPr/>
        </p:nvSpPr>
        <p:spPr bwMode="auto">
          <a:xfrm>
            <a:off x="7835900" y="1955800"/>
            <a:ext cx="11113" cy="207963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4" name="Rectangle 94"/>
          <p:cNvSpPr>
            <a:spLocks noChangeArrowheads="1"/>
          </p:cNvSpPr>
          <p:nvPr/>
        </p:nvSpPr>
        <p:spPr bwMode="auto">
          <a:xfrm>
            <a:off x="7759700" y="2147888"/>
            <a:ext cx="2016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4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10275" name="Rectangle 96"/>
          <p:cNvSpPr>
            <a:spLocks noChangeArrowheads="1"/>
          </p:cNvSpPr>
          <p:nvPr/>
        </p:nvSpPr>
        <p:spPr bwMode="auto">
          <a:xfrm>
            <a:off x="7346950" y="1755775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10276" name="Rectangle 97"/>
          <p:cNvSpPr>
            <a:spLocks noChangeArrowheads="1"/>
          </p:cNvSpPr>
          <p:nvPr/>
        </p:nvSpPr>
        <p:spPr bwMode="auto">
          <a:xfrm>
            <a:off x="7540625" y="1849438"/>
            <a:ext cx="207963" cy="127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7" name="Rectangle 98"/>
          <p:cNvSpPr>
            <a:spLocks noChangeArrowheads="1"/>
          </p:cNvSpPr>
          <p:nvPr/>
        </p:nvSpPr>
        <p:spPr bwMode="auto">
          <a:xfrm>
            <a:off x="8161338" y="1755775"/>
            <a:ext cx="2016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4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10278" name="Rectangle 100"/>
          <p:cNvSpPr>
            <a:spLocks noChangeArrowheads="1"/>
          </p:cNvSpPr>
          <p:nvPr/>
        </p:nvSpPr>
        <p:spPr bwMode="auto">
          <a:xfrm>
            <a:off x="7926388" y="1849438"/>
            <a:ext cx="207962" cy="127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9" name="Rectangle 101"/>
          <p:cNvSpPr>
            <a:spLocks noChangeArrowheads="1"/>
          </p:cNvSpPr>
          <p:nvPr/>
        </p:nvSpPr>
        <p:spPr bwMode="auto">
          <a:xfrm>
            <a:off x="7778750" y="4630738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10280" name="Rectangle 102"/>
          <p:cNvSpPr>
            <a:spLocks noChangeArrowheads="1"/>
          </p:cNvSpPr>
          <p:nvPr/>
        </p:nvSpPr>
        <p:spPr bwMode="auto">
          <a:xfrm>
            <a:off x="7823200" y="4832350"/>
            <a:ext cx="12700" cy="20955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81" name="Rectangle 103"/>
          <p:cNvSpPr>
            <a:spLocks noChangeArrowheads="1"/>
          </p:cNvSpPr>
          <p:nvPr/>
        </p:nvSpPr>
        <p:spPr bwMode="auto">
          <a:xfrm>
            <a:off x="7869238" y="4832350"/>
            <a:ext cx="11112" cy="20955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82" name="Rectangle 104"/>
          <p:cNvSpPr>
            <a:spLocks noChangeArrowheads="1"/>
          </p:cNvSpPr>
          <p:nvPr/>
        </p:nvSpPr>
        <p:spPr bwMode="auto">
          <a:xfrm>
            <a:off x="7789863" y="5037138"/>
            <a:ext cx="1190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P</a:t>
            </a:r>
            <a:endParaRPr lang="en-US">
              <a:latin typeface="Arial" charset="0"/>
            </a:endParaRPr>
          </a:p>
        </p:txBody>
      </p:sp>
      <p:sp>
        <p:nvSpPr>
          <p:cNvPr id="10283" name="Rectangle 105"/>
          <p:cNvSpPr>
            <a:spLocks noChangeArrowheads="1"/>
          </p:cNvSpPr>
          <p:nvPr/>
        </p:nvSpPr>
        <p:spPr bwMode="auto">
          <a:xfrm>
            <a:off x="7835900" y="5237163"/>
            <a:ext cx="11113" cy="207962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84" name="Rectangle 106"/>
          <p:cNvSpPr>
            <a:spLocks noChangeArrowheads="1"/>
          </p:cNvSpPr>
          <p:nvPr/>
        </p:nvSpPr>
        <p:spPr bwMode="auto">
          <a:xfrm>
            <a:off x="7759700" y="5429250"/>
            <a:ext cx="2016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4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10285" name="Rectangle 108"/>
          <p:cNvSpPr>
            <a:spLocks noChangeArrowheads="1"/>
          </p:cNvSpPr>
          <p:nvPr/>
        </p:nvSpPr>
        <p:spPr bwMode="auto">
          <a:xfrm>
            <a:off x="7346950" y="5037138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O</a:t>
            </a:r>
            <a:endParaRPr lang="en-US">
              <a:latin typeface="Arial" charset="0"/>
            </a:endParaRPr>
          </a:p>
        </p:txBody>
      </p:sp>
      <p:sp>
        <p:nvSpPr>
          <p:cNvPr id="10286" name="Rectangle 109"/>
          <p:cNvSpPr>
            <a:spLocks noChangeArrowheads="1"/>
          </p:cNvSpPr>
          <p:nvPr/>
        </p:nvSpPr>
        <p:spPr bwMode="auto">
          <a:xfrm>
            <a:off x="7540625" y="5132388"/>
            <a:ext cx="207963" cy="11112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87" name="Rectangle 110"/>
          <p:cNvSpPr>
            <a:spLocks noChangeArrowheads="1"/>
          </p:cNvSpPr>
          <p:nvPr/>
        </p:nvSpPr>
        <p:spPr bwMode="auto">
          <a:xfrm>
            <a:off x="8161338" y="5037138"/>
            <a:ext cx="2016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400" baseline="30000">
                <a:solidFill>
                  <a:srgbClr val="000000"/>
                </a:solidFill>
                <a:latin typeface="Arial" charset="0"/>
              </a:rPr>
              <a:t>–</a:t>
            </a:r>
            <a:endParaRPr lang="en-US" baseline="30000">
              <a:latin typeface="Arial" charset="0"/>
            </a:endParaRPr>
          </a:p>
        </p:txBody>
      </p:sp>
      <p:sp>
        <p:nvSpPr>
          <p:cNvPr id="10288" name="Rectangle 112"/>
          <p:cNvSpPr>
            <a:spLocks noChangeArrowheads="1"/>
          </p:cNvSpPr>
          <p:nvPr/>
        </p:nvSpPr>
        <p:spPr bwMode="auto">
          <a:xfrm>
            <a:off x="7926388" y="5132388"/>
            <a:ext cx="207962" cy="11112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89" name="Rectangle 113"/>
          <p:cNvSpPr>
            <a:spLocks noChangeArrowheads="1"/>
          </p:cNvSpPr>
          <p:nvPr/>
        </p:nvSpPr>
        <p:spPr bwMode="auto">
          <a:xfrm>
            <a:off x="7118350" y="1849438"/>
            <a:ext cx="211138" cy="127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90" name="Rectangle 114"/>
          <p:cNvSpPr>
            <a:spLocks noChangeArrowheads="1"/>
          </p:cNvSpPr>
          <p:nvPr/>
        </p:nvSpPr>
        <p:spPr bwMode="auto">
          <a:xfrm>
            <a:off x="2700338" y="175577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OH</a:t>
            </a:r>
            <a:endParaRPr lang="en-US">
              <a:latin typeface="Arial" charset="0"/>
            </a:endParaRPr>
          </a:p>
        </p:txBody>
      </p:sp>
      <p:sp>
        <p:nvSpPr>
          <p:cNvPr id="10291" name="Rectangle 115"/>
          <p:cNvSpPr>
            <a:spLocks noChangeArrowheads="1"/>
          </p:cNvSpPr>
          <p:nvPr/>
        </p:nvSpPr>
        <p:spPr bwMode="auto">
          <a:xfrm>
            <a:off x="2470150" y="1849438"/>
            <a:ext cx="207963" cy="127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92" name="Rectangle 119"/>
          <p:cNvSpPr>
            <a:spLocks noChangeArrowheads="1"/>
          </p:cNvSpPr>
          <p:nvPr/>
        </p:nvSpPr>
        <p:spPr bwMode="auto">
          <a:xfrm>
            <a:off x="2717800" y="5037138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OH</a:t>
            </a:r>
            <a:endParaRPr lang="en-US">
              <a:latin typeface="Arial" charset="0"/>
            </a:endParaRPr>
          </a:p>
        </p:txBody>
      </p:sp>
      <p:sp>
        <p:nvSpPr>
          <p:cNvPr id="10293" name="Rectangle 120"/>
          <p:cNvSpPr>
            <a:spLocks noChangeArrowheads="1"/>
          </p:cNvSpPr>
          <p:nvPr/>
        </p:nvSpPr>
        <p:spPr bwMode="auto">
          <a:xfrm>
            <a:off x="2470150" y="5132388"/>
            <a:ext cx="207963" cy="11112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94" name="Rectangle 122"/>
          <p:cNvSpPr>
            <a:spLocks noChangeArrowheads="1"/>
          </p:cNvSpPr>
          <p:nvPr/>
        </p:nvSpPr>
        <p:spPr bwMode="auto">
          <a:xfrm>
            <a:off x="2132013" y="4997450"/>
            <a:ext cx="2762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Tyr</a:t>
            </a:r>
            <a:endParaRPr lang="en-US">
              <a:latin typeface="Arial" charset="0"/>
            </a:endParaRPr>
          </a:p>
        </p:txBody>
      </p:sp>
      <p:sp>
        <p:nvSpPr>
          <p:cNvPr id="10295" name="Rectangle 123"/>
          <p:cNvSpPr>
            <a:spLocks noChangeArrowheads="1"/>
          </p:cNvSpPr>
          <p:nvPr/>
        </p:nvSpPr>
        <p:spPr bwMode="auto">
          <a:xfrm>
            <a:off x="7099300" y="5132388"/>
            <a:ext cx="207963" cy="11112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96" name="Rectangle 129"/>
          <p:cNvSpPr>
            <a:spLocks noChangeArrowheads="1"/>
          </p:cNvSpPr>
          <p:nvPr/>
        </p:nvSpPr>
        <p:spPr bwMode="auto">
          <a:xfrm>
            <a:off x="4252913" y="1336675"/>
            <a:ext cx="3762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ADP</a:t>
            </a:r>
            <a:endParaRPr lang="en-US">
              <a:latin typeface="Arial" charset="0"/>
            </a:endParaRPr>
          </a:p>
        </p:txBody>
      </p:sp>
      <p:sp>
        <p:nvSpPr>
          <p:cNvPr id="10297" name="Rectangle 131"/>
          <p:cNvSpPr>
            <a:spLocks noChangeArrowheads="1"/>
          </p:cNvSpPr>
          <p:nvPr/>
        </p:nvSpPr>
        <p:spPr bwMode="auto">
          <a:xfrm>
            <a:off x="3460750" y="2486025"/>
            <a:ext cx="1619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1500" baseline="-25000">
                <a:solidFill>
                  <a:srgbClr val="000000"/>
                </a:solidFill>
                <a:latin typeface="Arial" charset="0"/>
              </a:rPr>
              <a:t>i</a:t>
            </a:r>
            <a:endParaRPr lang="en-US" baseline="-25000">
              <a:latin typeface="Arial" charset="0"/>
            </a:endParaRPr>
          </a:p>
        </p:txBody>
      </p:sp>
      <p:sp>
        <p:nvSpPr>
          <p:cNvPr id="10298" name="Rectangle 133"/>
          <p:cNvSpPr>
            <a:spLocks noChangeArrowheads="1"/>
          </p:cNvSpPr>
          <p:nvPr/>
        </p:nvSpPr>
        <p:spPr bwMode="auto">
          <a:xfrm>
            <a:off x="4252913" y="4637088"/>
            <a:ext cx="3762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ADP</a:t>
            </a:r>
            <a:endParaRPr lang="en-US">
              <a:latin typeface="Arial" charset="0"/>
            </a:endParaRPr>
          </a:p>
        </p:txBody>
      </p:sp>
      <p:sp>
        <p:nvSpPr>
          <p:cNvPr id="10299" name="Rectangle 137"/>
          <p:cNvSpPr>
            <a:spLocks noChangeArrowheads="1"/>
          </p:cNvSpPr>
          <p:nvPr/>
        </p:nvSpPr>
        <p:spPr bwMode="auto">
          <a:xfrm>
            <a:off x="3154363" y="1323975"/>
            <a:ext cx="355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ATP</a:t>
            </a:r>
            <a:endParaRPr lang="en-US">
              <a:latin typeface="Arial" charset="0"/>
            </a:endParaRPr>
          </a:p>
        </p:txBody>
      </p:sp>
      <p:sp>
        <p:nvSpPr>
          <p:cNvPr id="10300" name="Rectangle 140"/>
          <p:cNvSpPr>
            <a:spLocks noChangeArrowheads="1"/>
          </p:cNvSpPr>
          <p:nvPr/>
        </p:nvSpPr>
        <p:spPr bwMode="auto">
          <a:xfrm>
            <a:off x="3176588" y="4510088"/>
            <a:ext cx="355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ATP</a:t>
            </a:r>
            <a:endParaRPr lang="en-US">
              <a:latin typeface="Arial" charset="0"/>
            </a:endParaRPr>
          </a:p>
        </p:txBody>
      </p:sp>
      <p:sp>
        <p:nvSpPr>
          <p:cNvPr id="10301" name="Text Box 143"/>
          <p:cNvSpPr txBox="1">
            <a:spLocks noChangeArrowheads="1"/>
          </p:cNvSpPr>
          <p:nvPr/>
        </p:nvSpPr>
        <p:spPr bwMode="auto">
          <a:xfrm>
            <a:off x="2146300" y="1479550"/>
            <a:ext cx="379413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Ser</a:t>
            </a:r>
          </a:p>
          <a:p>
            <a:pPr algn="ctr"/>
            <a:r>
              <a:rPr lang="en-US" sz="1400">
                <a:latin typeface="Arial" charset="0"/>
              </a:rPr>
              <a:t>or</a:t>
            </a:r>
          </a:p>
          <a:p>
            <a:pPr algn="ctr"/>
            <a:r>
              <a:rPr lang="en-US" sz="1400">
                <a:latin typeface="Arial" charset="0"/>
              </a:rPr>
              <a:t>Thr</a:t>
            </a:r>
          </a:p>
        </p:txBody>
      </p:sp>
      <p:sp>
        <p:nvSpPr>
          <p:cNvPr id="10302" name="Text Box 144"/>
          <p:cNvSpPr txBox="1">
            <a:spLocks noChangeArrowheads="1"/>
          </p:cNvSpPr>
          <p:nvPr/>
        </p:nvSpPr>
        <p:spPr bwMode="auto">
          <a:xfrm>
            <a:off x="6781800" y="1479550"/>
            <a:ext cx="379413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Ser</a:t>
            </a:r>
          </a:p>
          <a:p>
            <a:pPr algn="ctr"/>
            <a:r>
              <a:rPr lang="en-US" sz="1400">
                <a:latin typeface="Arial" charset="0"/>
              </a:rPr>
              <a:t>or</a:t>
            </a:r>
          </a:p>
          <a:p>
            <a:pPr algn="ctr"/>
            <a:r>
              <a:rPr lang="en-US" sz="1400">
                <a:latin typeface="Arial" charset="0"/>
              </a:rPr>
              <a:t>Thr</a:t>
            </a:r>
          </a:p>
        </p:txBody>
      </p:sp>
      <p:sp>
        <p:nvSpPr>
          <p:cNvPr id="10303" name="Rectangle 145"/>
          <p:cNvSpPr>
            <a:spLocks noChangeArrowheads="1"/>
          </p:cNvSpPr>
          <p:nvPr/>
        </p:nvSpPr>
        <p:spPr bwMode="auto">
          <a:xfrm>
            <a:off x="6743700" y="4997450"/>
            <a:ext cx="2762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Tyr</a:t>
            </a:r>
            <a:endParaRPr lang="en-US">
              <a:latin typeface="Arial" charset="0"/>
            </a:endParaRPr>
          </a:p>
        </p:txBody>
      </p:sp>
      <p:sp>
        <p:nvSpPr>
          <p:cNvPr id="10304" name="Rectangle 146"/>
          <p:cNvSpPr>
            <a:spLocks noChangeArrowheads="1"/>
          </p:cNvSpPr>
          <p:nvPr/>
        </p:nvSpPr>
        <p:spPr bwMode="auto">
          <a:xfrm>
            <a:off x="3459163" y="5765800"/>
            <a:ext cx="1619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1500" baseline="-25000">
                <a:solidFill>
                  <a:srgbClr val="000000"/>
                </a:solidFill>
                <a:latin typeface="Arial" charset="0"/>
              </a:rPr>
              <a:t>i</a:t>
            </a:r>
            <a:endParaRPr lang="en-US" baseline="-25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Fig. 9.4a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1524000" y="1343025"/>
            <a:ext cx="6096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3" tIns="51417" rIns="102833" bIns="51417">
            <a:spAutoFit/>
          </a:bodyPr>
          <a:lstStyle/>
          <a:p>
            <a:pPr algn="ctr" defTabSz="1028700">
              <a:spcBef>
                <a:spcPct val="50000"/>
              </a:spcBef>
            </a:pPr>
            <a:r>
              <a:rPr lang="en-US" sz="800" b="0">
                <a:latin typeface="Arial" charset="0"/>
              </a:rPr>
              <a:t>Copyright </a:t>
            </a:r>
            <a:r>
              <a:rPr lang="en-US" sz="800" b="0">
                <a:latin typeface="Arial" charset="0"/>
                <a:cs typeface="Times New Roman" pitchFamily="18" charset="0"/>
              </a:rPr>
              <a:t>© </a:t>
            </a:r>
            <a:r>
              <a:rPr lang="en-US" sz="800" b="0">
                <a:latin typeface="Arial" charset="0"/>
              </a:rPr>
              <a:t>The McGraw-Hill Companies, Inc. Permission required for reproduction or display.</a:t>
            </a:r>
          </a:p>
        </p:txBody>
      </p:sp>
      <p:pic>
        <p:nvPicPr>
          <p:cNvPr id="11268" name="Picture 152" descr="rav32223_09_04"/>
          <p:cNvPicPr>
            <a:picLocks noChangeAspect="1" noChangeArrowheads="1"/>
          </p:cNvPicPr>
          <p:nvPr/>
        </p:nvPicPr>
        <p:blipFill>
          <a:blip r:embed="rId2" cstate="print"/>
          <a:srcRect r="51218" b="54865"/>
          <a:stretch>
            <a:fillRect/>
          </a:stretch>
        </p:blipFill>
        <p:spPr bwMode="auto">
          <a:xfrm>
            <a:off x="1352550" y="1627188"/>
            <a:ext cx="6440488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9" descr="rav32223_09_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75" y="4643438"/>
            <a:ext cx="161925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0" descr="rav32223_09_04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6575" y="2444750"/>
            <a:ext cx="865188" cy="803275"/>
          </a:xfrm>
          <a:prstGeom prst="rect">
            <a:avLst/>
          </a:prstGeom>
          <a:noFill/>
          <a:effectLst>
            <a:outerShdw dist="38100" dir="54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3563" name="Picture 11" descr="rav32223_09_04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75" y="1970088"/>
            <a:ext cx="501650" cy="1011237"/>
          </a:xfrm>
          <a:prstGeom prst="rect">
            <a:avLst/>
          </a:prstGeom>
          <a:noFill/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1272" name="Picture 12" descr="rav32223_09_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7788" y="4386263"/>
            <a:ext cx="161925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3" descr="rav32223_09_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4063" y="4049713"/>
            <a:ext cx="161925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6" descr="rav32223_09_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550" y="2482850"/>
            <a:ext cx="161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7" descr="rav32223_09_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3663" y="3611563"/>
            <a:ext cx="161925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8" descr="rav32223_09_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450" y="2687638"/>
            <a:ext cx="161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19" descr="rav32223_09_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5238" y="2254250"/>
            <a:ext cx="161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20" descr="rav32223_09_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7575" y="2201863"/>
            <a:ext cx="161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21" descr="rav32223_09_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900" y="1958975"/>
            <a:ext cx="161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22" descr="rav32223_09_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8113" y="1682750"/>
            <a:ext cx="161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28" descr="rav32223_09_04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1425" y="3092450"/>
            <a:ext cx="140335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29" descr="rav32223_09_04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1975" y="2070100"/>
            <a:ext cx="49053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30" descr="rav32223_09_04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0" y="1955800"/>
            <a:ext cx="4254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4" name="Picture 31" descr="rav32223_09_04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30713" y="2692400"/>
            <a:ext cx="1528762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5" name="Rectangle 82"/>
          <p:cNvSpPr>
            <a:spLocks noChangeAspect="1" noChangeArrowheads="1"/>
          </p:cNvSpPr>
          <p:nvPr/>
        </p:nvSpPr>
        <p:spPr bwMode="auto">
          <a:xfrm>
            <a:off x="1385888" y="5032375"/>
            <a:ext cx="220662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Arial" charset="0"/>
              </a:rPr>
              <a:t>a.</a:t>
            </a:r>
            <a:endParaRPr lang="en-US" sz="4000">
              <a:latin typeface="Arial" charset="0"/>
            </a:endParaRPr>
          </a:p>
        </p:txBody>
      </p:sp>
      <p:sp>
        <p:nvSpPr>
          <p:cNvPr id="11286" name="Rectangle 85"/>
          <p:cNvSpPr>
            <a:spLocks noChangeAspect="1" noChangeArrowheads="1"/>
          </p:cNvSpPr>
          <p:nvPr/>
        </p:nvSpPr>
        <p:spPr bwMode="auto">
          <a:xfrm>
            <a:off x="2085975" y="1798638"/>
            <a:ext cx="468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Ions</a:t>
            </a:r>
            <a:endParaRPr lang="en-US" sz="4000">
              <a:latin typeface="Arial" charset="0"/>
            </a:endParaRPr>
          </a:p>
        </p:txBody>
      </p:sp>
      <p:sp>
        <p:nvSpPr>
          <p:cNvPr id="11287" name="Rectangle 86"/>
          <p:cNvSpPr>
            <a:spLocks noChangeAspect="1" noChangeArrowheads="1"/>
          </p:cNvSpPr>
          <p:nvPr/>
        </p:nvSpPr>
        <p:spPr bwMode="auto">
          <a:xfrm>
            <a:off x="5667375" y="4346575"/>
            <a:ext cx="471488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Ions</a:t>
            </a:r>
            <a:endParaRPr lang="en-US" sz="4000">
              <a:latin typeface="Arial" charset="0"/>
            </a:endParaRPr>
          </a:p>
        </p:txBody>
      </p:sp>
      <p:sp>
        <p:nvSpPr>
          <p:cNvPr id="11288" name="Line 118"/>
          <p:cNvSpPr>
            <a:spLocks noChangeAspect="1" noChangeShapeType="1"/>
          </p:cNvSpPr>
          <p:nvPr/>
        </p:nvSpPr>
        <p:spPr bwMode="auto">
          <a:xfrm flipH="1">
            <a:off x="4233863" y="2540000"/>
            <a:ext cx="400050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9" name="Line 119"/>
          <p:cNvSpPr>
            <a:spLocks noChangeAspect="1" noChangeShapeType="1"/>
          </p:cNvSpPr>
          <p:nvPr/>
        </p:nvSpPr>
        <p:spPr bwMode="auto">
          <a:xfrm flipH="1">
            <a:off x="3405188" y="2544763"/>
            <a:ext cx="157162" cy="1587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0" name="Freeform 120"/>
          <p:cNvSpPr>
            <a:spLocks noChangeAspect="1"/>
          </p:cNvSpPr>
          <p:nvPr/>
        </p:nvSpPr>
        <p:spPr bwMode="auto">
          <a:xfrm>
            <a:off x="5243513" y="4456113"/>
            <a:ext cx="376237" cy="261937"/>
          </a:xfrm>
          <a:custGeom>
            <a:avLst/>
            <a:gdLst>
              <a:gd name="T0" fmla="*/ 0 w 158"/>
              <a:gd name="T1" fmla="*/ 0 h 110"/>
              <a:gd name="T2" fmla="*/ 2147483647 w 158"/>
              <a:gd name="T3" fmla="*/ 2147483647 h 110"/>
              <a:gd name="T4" fmla="*/ 2147483647 w 158"/>
              <a:gd name="T5" fmla="*/ 2147483647 h 110"/>
              <a:gd name="T6" fmla="*/ 0 60000 65536"/>
              <a:gd name="T7" fmla="*/ 0 60000 65536"/>
              <a:gd name="T8" fmla="*/ 0 60000 65536"/>
              <a:gd name="T9" fmla="*/ 0 w 158"/>
              <a:gd name="T10" fmla="*/ 0 h 110"/>
              <a:gd name="T11" fmla="*/ 158 w 158"/>
              <a:gd name="T12" fmla="*/ 110 h 1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" h="110">
                <a:moveTo>
                  <a:pt x="0" y="0"/>
                </a:moveTo>
                <a:lnTo>
                  <a:pt x="158" y="8"/>
                </a:lnTo>
                <a:lnTo>
                  <a:pt x="102" y="11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1" name="Freeform 121"/>
          <p:cNvSpPr>
            <a:spLocks noChangeAspect="1"/>
          </p:cNvSpPr>
          <p:nvPr/>
        </p:nvSpPr>
        <p:spPr bwMode="auto">
          <a:xfrm>
            <a:off x="2281238" y="2054225"/>
            <a:ext cx="300037" cy="247650"/>
          </a:xfrm>
          <a:custGeom>
            <a:avLst/>
            <a:gdLst>
              <a:gd name="T0" fmla="*/ 0 w 126"/>
              <a:gd name="T1" fmla="*/ 2147483647 h 104"/>
              <a:gd name="T2" fmla="*/ 2147483647 w 126"/>
              <a:gd name="T3" fmla="*/ 0 h 104"/>
              <a:gd name="T4" fmla="*/ 2147483647 w 126"/>
              <a:gd name="T5" fmla="*/ 2147483647 h 104"/>
              <a:gd name="T6" fmla="*/ 0 60000 65536"/>
              <a:gd name="T7" fmla="*/ 0 60000 65536"/>
              <a:gd name="T8" fmla="*/ 0 60000 65536"/>
              <a:gd name="T9" fmla="*/ 0 w 126"/>
              <a:gd name="T10" fmla="*/ 0 h 104"/>
              <a:gd name="T11" fmla="*/ 126 w 126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" h="104">
                <a:moveTo>
                  <a:pt x="0" y="88"/>
                </a:moveTo>
                <a:lnTo>
                  <a:pt x="6" y="0"/>
                </a:lnTo>
                <a:lnTo>
                  <a:pt x="126" y="104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2" name="Line 130"/>
          <p:cNvSpPr>
            <a:spLocks noChangeAspect="1" noChangeShapeType="1"/>
          </p:cNvSpPr>
          <p:nvPr/>
        </p:nvSpPr>
        <p:spPr bwMode="auto">
          <a:xfrm flipH="1">
            <a:off x="4233863" y="2540000"/>
            <a:ext cx="4000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3" name="Line 131"/>
          <p:cNvSpPr>
            <a:spLocks noChangeAspect="1" noChangeShapeType="1"/>
          </p:cNvSpPr>
          <p:nvPr/>
        </p:nvSpPr>
        <p:spPr bwMode="auto">
          <a:xfrm flipH="1">
            <a:off x="3405188" y="2544763"/>
            <a:ext cx="15716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4" name="Freeform 132"/>
          <p:cNvSpPr>
            <a:spLocks noChangeAspect="1"/>
          </p:cNvSpPr>
          <p:nvPr/>
        </p:nvSpPr>
        <p:spPr bwMode="auto">
          <a:xfrm>
            <a:off x="5243513" y="4456113"/>
            <a:ext cx="376237" cy="261937"/>
          </a:xfrm>
          <a:custGeom>
            <a:avLst/>
            <a:gdLst>
              <a:gd name="T0" fmla="*/ 0 w 158"/>
              <a:gd name="T1" fmla="*/ 0 h 110"/>
              <a:gd name="T2" fmla="*/ 2147483647 w 158"/>
              <a:gd name="T3" fmla="*/ 2147483647 h 110"/>
              <a:gd name="T4" fmla="*/ 2147483647 w 158"/>
              <a:gd name="T5" fmla="*/ 2147483647 h 110"/>
              <a:gd name="T6" fmla="*/ 0 60000 65536"/>
              <a:gd name="T7" fmla="*/ 0 60000 65536"/>
              <a:gd name="T8" fmla="*/ 0 60000 65536"/>
              <a:gd name="T9" fmla="*/ 0 w 158"/>
              <a:gd name="T10" fmla="*/ 0 h 110"/>
              <a:gd name="T11" fmla="*/ 158 w 158"/>
              <a:gd name="T12" fmla="*/ 110 h 1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" h="110">
                <a:moveTo>
                  <a:pt x="0" y="0"/>
                </a:moveTo>
                <a:lnTo>
                  <a:pt x="158" y="8"/>
                </a:lnTo>
                <a:lnTo>
                  <a:pt x="102" y="11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5" name="Freeform 133"/>
          <p:cNvSpPr>
            <a:spLocks noChangeAspect="1"/>
          </p:cNvSpPr>
          <p:nvPr/>
        </p:nvSpPr>
        <p:spPr bwMode="auto">
          <a:xfrm>
            <a:off x="2281238" y="2054225"/>
            <a:ext cx="300037" cy="247650"/>
          </a:xfrm>
          <a:custGeom>
            <a:avLst/>
            <a:gdLst>
              <a:gd name="T0" fmla="*/ 0 w 126"/>
              <a:gd name="T1" fmla="*/ 2147483647 h 104"/>
              <a:gd name="T2" fmla="*/ 2147483647 w 126"/>
              <a:gd name="T3" fmla="*/ 0 h 104"/>
              <a:gd name="T4" fmla="*/ 2147483647 w 126"/>
              <a:gd name="T5" fmla="*/ 2147483647 h 104"/>
              <a:gd name="T6" fmla="*/ 0 60000 65536"/>
              <a:gd name="T7" fmla="*/ 0 60000 65536"/>
              <a:gd name="T8" fmla="*/ 0 60000 65536"/>
              <a:gd name="T9" fmla="*/ 0 w 126"/>
              <a:gd name="T10" fmla="*/ 0 h 104"/>
              <a:gd name="T11" fmla="*/ 126 w 126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" h="104">
                <a:moveTo>
                  <a:pt x="0" y="88"/>
                </a:moveTo>
                <a:lnTo>
                  <a:pt x="6" y="0"/>
                </a:lnTo>
                <a:lnTo>
                  <a:pt x="126" y="10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6" name="Text Box 143"/>
          <p:cNvSpPr txBox="1">
            <a:spLocks noChangeAspect="1" noChangeArrowheads="1"/>
          </p:cNvSpPr>
          <p:nvPr/>
        </p:nvSpPr>
        <p:spPr bwMode="auto">
          <a:xfrm>
            <a:off x="3511550" y="2268538"/>
            <a:ext cx="90487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1800">
                <a:latin typeface="Arial" charset="0"/>
              </a:rPr>
              <a:t>Ligand</a:t>
            </a:r>
          </a:p>
          <a:p>
            <a:r>
              <a:rPr lang="en-US" sz="1800">
                <a:latin typeface="Arial" charset="0"/>
              </a:rPr>
              <a:t>(signal)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3688&quot;&gt;&lt;property id=&quot;20148&quot; value=&quot;5&quot;/&gt;&lt;property id=&quot;20300&quot; value=&quot;Slide 2 - &amp;quot;Co 9&amp;quot;&quot;/&gt;&lt;property id=&quot;20307&quot; value=&quot;294&quot;/&gt;&lt;/object&gt;&lt;object type=&quot;3&quot; unique_id=&quot;29499&quot;&gt;&lt;property id=&quot;20148&quot; value=&quot;5&quot;/&gt;&lt;property id=&quot;20300&quot; value=&quot;Slide 1 - &amp;quot;Title&amp;quot;&quot;/&gt;&lt;property id=&quot;20307&quot; value=&quot;351&quot;/&gt;&lt;/object&gt;&lt;object type=&quot;3&quot; unique_id=&quot;59155&quot;&gt;&lt;property id=&quot;20148&quot; value=&quot;5&quot;/&gt;&lt;property id=&quot;20300&quot; value=&quot;Slide 3 - &amp;quot;Fig. 9.1&amp;quot;&quot;/&gt;&lt;property id=&quot;20307&quot; value=&quot;352&quot;/&gt;&lt;/object&gt;&lt;object type=&quot;3&quot; unique_id=&quot;59156&quot;&gt;&lt;property id=&quot;20148&quot; value=&quot;5&quot;/&gt;&lt;property id=&quot;20300&quot; value=&quot;Slide 4 - &amp;quot;Fig. 9.2a&amp;quot;&quot;/&gt;&lt;property id=&quot;20307&quot; value=&quot;353&quot;/&gt;&lt;/object&gt;&lt;object type=&quot;3&quot; unique_id=&quot;59157&quot;&gt;&lt;property id=&quot;20148&quot; value=&quot;5&quot;/&gt;&lt;property id=&quot;20300&quot; value=&quot;Slide 5 - &amp;quot;Fig. 9.2b&amp;quot;&quot;/&gt;&lt;property id=&quot;20307&quot; value=&quot;354&quot;/&gt;&lt;/object&gt;&lt;object type=&quot;3&quot; unique_id=&quot;59158&quot;&gt;&lt;property id=&quot;20148&quot; value=&quot;5&quot;/&gt;&lt;property id=&quot;20300&quot; value=&quot;Slide 6 - &amp;quot;Fig. 9.2c&amp;quot;&quot;/&gt;&lt;property id=&quot;20307&quot; value=&quot;355&quot;/&gt;&lt;/object&gt;&lt;object type=&quot;3&quot; unique_id=&quot;59159&quot;&gt;&lt;property id=&quot;20148&quot; value=&quot;5&quot;/&gt;&lt;property id=&quot;20300&quot; value=&quot;Slide 7 - &amp;quot;Fig. 9.2d&amp;quot;&quot;/&gt;&lt;property id=&quot;20307&quot; value=&quot;356&quot;/&gt;&lt;/object&gt;&lt;object type=&quot;3&quot; unique_id=&quot;59160&quot;&gt;&lt;property id=&quot;20148&quot; value=&quot;5&quot;/&gt;&lt;property id=&quot;20300&quot; value=&quot;Slide 8 - &amp;quot;Fig. 9.2&amp;quot;&quot;/&gt;&lt;property id=&quot;20307&quot; value=&quot;357&quot;/&gt;&lt;/object&gt;&lt;object type=&quot;3&quot; unique_id=&quot;59161&quot;&gt;&lt;property id=&quot;20148&quot; value=&quot;5&quot;/&gt;&lt;property id=&quot;20300&quot; value=&quot;Slide 9 - &amp;quot;Fig. 9.3&amp;quot;&quot;/&gt;&lt;property id=&quot;20307&quot; value=&quot;358&quot;/&gt;&lt;/object&gt;&lt;object type=&quot;3&quot; unique_id=&quot;59162&quot;&gt;&lt;property id=&quot;20148&quot; value=&quot;5&quot;/&gt;&lt;property id=&quot;20300&quot; value=&quot;Slide 10 - &amp;quot;Fig. 9.4a&amp;quot;&quot;/&gt;&lt;property id=&quot;20307&quot; value=&quot;359&quot;/&gt;&lt;/object&gt;&lt;object type=&quot;3&quot; unique_id=&quot;59163&quot;&gt;&lt;property id=&quot;20148&quot; value=&quot;5&quot;/&gt;&lt;property id=&quot;20300&quot; value=&quot;Slide 11 - &amp;quot;Fig. 9.4b&amp;quot;&quot;/&gt;&lt;property id=&quot;20307&quot; value=&quot;361&quot;/&gt;&lt;/object&gt;&lt;object type=&quot;3&quot; unique_id=&quot;59165&quot;&gt;&lt;property id=&quot;20148&quot; value=&quot;5&quot;/&gt;&lt;property id=&quot;20300&quot; value=&quot;Slide 13 - &amp;quot;Fig. 9.4-1&amp;quot;&quot;/&gt;&lt;property id=&quot;20307&quot; value=&quot;363&quot;/&gt;&lt;/object&gt;&lt;object type=&quot;3&quot; unique_id=&quot;59166&quot;&gt;&lt;property id=&quot;20148&quot; value=&quot;5&quot;/&gt;&lt;property id=&quot;20300&quot; value=&quot;Slide 14 - &amp;quot;Fig. 9.4-2&amp;quot;&quot;/&gt;&lt;property id=&quot;20307&quot; value=&quot;366&quot;/&gt;&lt;/object&gt;&lt;object type=&quot;3&quot; unique_id=&quot;59167&quot;&gt;&lt;property id=&quot;20148&quot; value=&quot;5&quot;/&gt;&lt;property id=&quot;20300&quot; value=&quot;Slide 15 - &amp;quot;Fig. 9.4&amp;quot;&quot;/&gt;&lt;property id=&quot;20307&quot; value=&quot;364&quot;/&gt;&lt;/object&gt;&lt;object type=&quot;3&quot; unique_id=&quot;59169&quot;&gt;&lt;property id=&quot;20148&quot; value=&quot;5&quot;/&gt;&lt;property id=&quot;20300&quot; value=&quot;Slide 16 - &amp;quot;Fig. 9.5&amp;quot;&quot;/&gt;&lt;property id=&quot;20307&quot; value=&quot;360&quot;/&gt;&lt;/object&gt;&lt;object type=&quot;3&quot; unique_id=&quot;59172&quot;&gt;&lt;property id=&quot;20148&quot; value=&quot;5&quot;/&gt;&lt;property id=&quot;20300&quot; value=&quot;Slide 17 - &amp;quot;Fig. 9.6-1&amp;quot;&quot;/&gt;&lt;property id=&quot;20307&quot; value=&quot;373&quot;/&gt;&lt;/object&gt;&lt;object type=&quot;3&quot; unique_id=&quot;59173&quot;&gt;&lt;property id=&quot;20148&quot; value=&quot;5&quot;/&gt;&lt;property id=&quot;20300&quot; value=&quot;Slide 18 - &amp;quot;Fig. 9.6-2&amp;quot;&quot;/&gt;&lt;property id=&quot;20307&quot; value=&quot;398&quot;/&gt;&lt;/object&gt;&lt;object type=&quot;3&quot; unique_id=&quot;59174&quot;&gt;&lt;property id=&quot;20148&quot; value=&quot;5&quot;/&gt;&lt;property id=&quot;20300&quot; value=&quot;Slide 19 - &amp;quot;Fig. 9.6&amp;quot;&quot;/&gt;&lt;property id=&quot;20307&quot; value=&quot;399&quot;/&gt;&lt;/object&gt;&lt;object type=&quot;3&quot; unique_id=&quot;59175&quot;&gt;&lt;property id=&quot;20148&quot; value=&quot;5&quot;/&gt;&lt;property id=&quot;20300&quot; value=&quot;Slide 20 - &amp;quot;Fig. 9.7&amp;quot;&quot;/&gt;&lt;property id=&quot;20307&quot; value=&quot;368&quot;/&gt;&lt;/object&gt;&lt;object type=&quot;3&quot; unique_id=&quot;59176&quot;&gt;&lt;property id=&quot;20148&quot; value=&quot;5&quot;/&gt;&lt;property id=&quot;20300&quot; value=&quot;Slide 21 - &amp;quot;Fig. 9.8a&amp;quot;&quot;/&gt;&lt;property id=&quot;20307&quot; value=&quot;378&quot;/&gt;&lt;/object&gt;&lt;object type=&quot;3&quot; unique_id=&quot;59177&quot;&gt;&lt;property id=&quot;20148&quot; value=&quot;5&quot;/&gt;&lt;property id=&quot;20300&quot; value=&quot;Slide 22 - &amp;quot;Fig. 9.8b&amp;quot;&quot;/&gt;&lt;property id=&quot;20307&quot; value=&quot;380&quot;/&gt;&lt;/object&gt;&lt;object type=&quot;3&quot; unique_id=&quot;59178&quot;&gt;&lt;property id=&quot;20148&quot; value=&quot;5&quot;/&gt;&lt;property id=&quot;20300&quot; value=&quot;Slide 23 - &amp;quot;Fig. 9.8&amp;quot;&quot;/&gt;&lt;property id=&quot;20307&quot; value=&quot;381&quot;/&gt;&lt;/object&gt;&lt;object type=&quot;3&quot; unique_id=&quot;59179&quot;&gt;&lt;property id=&quot;20148&quot; value=&quot;5&quot;/&gt;&lt;property id=&quot;20300&quot; value=&quot;Slide 24 - &amp;quot;Fig. 9.9&amp;quot;&quot;/&gt;&lt;property id=&quot;20307&quot; value=&quot;370&quot;/&gt;&lt;/object&gt;&lt;object type=&quot;3&quot; unique_id=&quot;59180&quot;&gt;&lt;property id=&quot;20148&quot; value=&quot;5&quot;/&gt;&lt;property id=&quot;20300&quot; value=&quot;Slide 25 - &amp;quot;Fig. 9.10&amp;quot;&quot;/&gt;&lt;property id=&quot;20307&quot; value=&quot;371&quot;/&gt;&lt;/object&gt;&lt;object type=&quot;3&quot; unique_id=&quot;59181&quot;&gt;&lt;property id=&quot;20148&quot; value=&quot;5&quot;/&gt;&lt;property id=&quot;20300&quot; value=&quot;Slide 26 - &amp;quot;Fig. 9.11&amp;quot;&quot;/&gt;&lt;property id=&quot;20307&quot; value=&quot;382&quot;/&gt;&lt;/object&gt;&lt;object type=&quot;3&quot; unique_id=&quot;59183&quot;&gt;&lt;property id=&quot;20148&quot; value=&quot;5&quot;/&gt;&lt;property id=&quot;20300&quot; value=&quot;Slide 30 - &amp;quot;Fig. 9.13&amp;quot;&quot;/&gt;&lt;property id=&quot;20307&quot; value=&quot;384&quot;/&gt;&lt;/object&gt;&lt;object type=&quot;3&quot; unique_id=&quot;59184&quot;&gt;&lt;property id=&quot;20148&quot; value=&quot;5&quot;/&gt;&lt;property id=&quot;20300&quot; value=&quot;Slide 31 - &amp;quot;Fig. 9.14-1&amp;quot;&quot;/&gt;&lt;property id=&quot;20307&quot; value=&quot;385&quot;/&gt;&lt;/object&gt;&lt;object type=&quot;3&quot; unique_id=&quot;59185&quot;&gt;&lt;property id=&quot;20148&quot; value=&quot;5&quot;/&gt;&lt;property id=&quot;20300&quot; value=&quot;Slide 32 - &amp;quot;Fig. 9.14-2&amp;quot;&quot;/&gt;&lt;property id=&quot;20307&quot; value=&quot;392&quot;/&gt;&lt;/object&gt;&lt;object type=&quot;3&quot; unique_id=&quot;59189&quot;&gt;&lt;property id=&quot;20148&quot; value=&quot;5&quot;/&gt;&lt;property id=&quot;20300&quot; value=&quot;Slide 36 - &amp;quot;Fig. 9.14&amp;quot;&quot;/&gt;&lt;property id=&quot;20307&quot; value=&quot;390&quot;/&gt;&lt;/object&gt;&lt;object type=&quot;3&quot; unique_id=&quot;59190&quot;&gt;&lt;property id=&quot;20148&quot; value=&quot;5&quot;/&gt;&lt;property id=&quot;20300&quot; value=&quot;Slide 37 - &amp;quot;Fig. 9.15&amp;quot;&quot;/&gt;&lt;property id=&quot;20307&quot; value=&quot;386&quot;/&gt;&lt;/object&gt;&lt;object type=&quot;3&quot; unique_id=&quot;59191&quot;&gt;&lt;property id=&quot;20148&quot; value=&quot;5&quot;/&gt;&lt;property id=&quot;20300&quot; value=&quot;Slide 38 - &amp;quot;Fig. 9.16a&amp;quot;&quot;/&gt;&lt;property id=&quot;20307&quot; value=&quot;393&quot;/&gt;&lt;/object&gt;&lt;object type=&quot;3&quot; unique_id=&quot;59192&quot;&gt;&lt;property id=&quot;20148&quot; value=&quot;5&quot;/&gt;&lt;property id=&quot;20300&quot; value=&quot;Slide 39 - &amp;quot;Fig. 9.16b&amp;quot;&quot;/&gt;&lt;property id=&quot;20307&quot; value=&quot;394&quot;/&gt;&lt;/object&gt;&lt;object type=&quot;3&quot; unique_id=&quot;59193&quot;&gt;&lt;property id=&quot;20148&quot; value=&quot;5&quot;/&gt;&lt;property id=&quot;20300&quot; value=&quot;Slide 40 - &amp;quot;Fig. 9.16&amp;quot;&quot;/&gt;&lt;property id=&quot;20307&quot; value=&quot;395&quot;/&gt;&lt;/object&gt;&lt;object type=&quot;3&quot; unique_id=&quot;59194&quot;&gt;&lt;property id=&quot;20148&quot; value=&quot;5&quot;/&gt;&lt;property id=&quot;20300&quot; value=&quot;Slide 41 - &amp;quot;Fig. 9.17&amp;quot;&quot;/&gt;&lt;property id=&quot;20307&quot; value=&quot;396&quot;/&gt;&lt;/object&gt;&lt;object type=&quot;3&quot; unique_id=&quot;59489&quot;&gt;&lt;property id=&quot;20148&quot; value=&quot;5&quot;/&gt;&lt;property id=&quot;20300&quot; value=&quot;Slide 29 - &amp;quot;Fig. 9.12&amp;quot;&quot;/&gt;&lt;property id=&quot;20307&quot; value=&quot;401&quot;/&gt;&lt;/object&gt;&lt;object type=&quot;3&quot; unique_id=&quot;69546&quot;&gt;&lt;property id=&quot;20148&quot; value=&quot;5&quot;/&gt;&lt;property id=&quot;20300&quot; value=&quot;Slide 12 - &amp;quot;Fig. 9.4c&amp;quot;&quot;/&gt;&lt;property id=&quot;20307&quot; value=&quot;402&quot;/&gt;&lt;/object&gt;&lt;object type=&quot;3&quot; unique_id=&quot;70504&quot;&gt;&lt;property id=&quot;20148&quot; value=&quot;5&quot;/&gt;&lt;property id=&quot;20300&quot; value=&quot;Slide 27 - &amp;quot;Fig. 9.12a&amp;quot;&quot;/&gt;&lt;property id=&quot;20307&quot; value=&quot;403&quot;/&gt;&lt;/object&gt;&lt;object type=&quot;3&quot; unique_id=&quot;70505&quot;&gt;&lt;property id=&quot;20148&quot; value=&quot;5&quot;/&gt;&lt;property id=&quot;20300&quot; value=&quot;Slide 28 - &amp;quot;Fig. 9.12b&amp;quot;&quot;/&gt;&lt;property id=&quot;20307&quot; value=&quot;404&quot;/&gt;&lt;/object&gt;&lt;object type=&quot;3&quot; unique_id=&quot;70506&quot;&gt;&lt;property id=&quot;20148&quot; value=&quot;5&quot;/&gt;&lt;property id=&quot;20300&quot; value=&quot;Slide 33 - &amp;quot;Fig. 9.14-3&amp;quot;&quot;/&gt;&lt;property id=&quot;20307&quot; value=&quot;405&quot;/&gt;&lt;/object&gt;&lt;object type=&quot;3&quot; unique_id=&quot;70507&quot;&gt;&lt;property id=&quot;20148&quot; value=&quot;5&quot;/&gt;&lt;property id=&quot;20300&quot; value=&quot;Slide 34 - &amp;quot;Fig. 9.14-4&amp;quot;&quot;/&gt;&lt;property id=&quot;20307&quot; value=&quot;406&quot;/&gt;&lt;/object&gt;&lt;object type=&quot;3&quot; unique_id=&quot;70508&quot;&gt;&lt;property id=&quot;20148&quot; value=&quot;5&quot;/&gt;&lt;property id=&quot;20300&quot; value=&quot;Slide 35 - &amp;quot;Fig. 9.14-5&amp;quot;&quot;/&gt;&lt;property id=&quot;20307&quot; value=&quot;40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6806</TotalTime>
  <Words>1418</Words>
  <Application>Microsoft Office PowerPoint</Application>
  <PresentationFormat>On-screen Show (4:3)</PresentationFormat>
  <Paragraphs>696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Cell communication</vt:lpstr>
      <vt:lpstr>Fig. 9.1</vt:lpstr>
      <vt:lpstr>Fig. 9.2a</vt:lpstr>
      <vt:lpstr>Fig. 9.2b</vt:lpstr>
      <vt:lpstr>Fig. 9.2c</vt:lpstr>
      <vt:lpstr>Fig. 9.2d</vt:lpstr>
      <vt:lpstr>Fig. 9.2</vt:lpstr>
      <vt:lpstr>Fig. 9.3</vt:lpstr>
      <vt:lpstr>Fig. 9.4a</vt:lpstr>
      <vt:lpstr>Fig. 9.4b</vt:lpstr>
      <vt:lpstr>Fig. 9.4c</vt:lpstr>
      <vt:lpstr>Slide 12</vt:lpstr>
      <vt:lpstr>Fig. 9.4</vt:lpstr>
      <vt:lpstr>Fig. 9.5</vt:lpstr>
      <vt:lpstr>Fig. 9.6</vt:lpstr>
      <vt:lpstr>Fig. 9.7</vt:lpstr>
      <vt:lpstr>Fig. 9.8a</vt:lpstr>
      <vt:lpstr>Fig. 9.10</vt:lpstr>
      <vt:lpstr>Fig. 9.11</vt:lpstr>
      <vt:lpstr>Fig. 9.12</vt:lpstr>
      <vt:lpstr>Fig. 9.13</vt:lpstr>
      <vt:lpstr>Fig. 9.15</vt:lpstr>
      <vt:lpstr>Fig. 9.16</vt:lpstr>
      <vt:lpstr>Fig. 9.17</vt:lpstr>
    </vt:vector>
  </TitlesOfParts>
  <Company>The McGraw-Hill Companies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- McGraw-Hill Higher Education</dc:creator>
  <cp:lastModifiedBy>najah</cp:lastModifiedBy>
  <cp:revision>1301</cp:revision>
  <dcterms:created xsi:type="dcterms:W3CDTF">2002-11-07T15:12:30Z</dcterms:created>
  <dcterms:modified xsi:type="dcterms:W3CDTF">2013-04-01T19:04:20Z</dcterms:modified>
</cp:coreProperties>
</file>