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84" r:id="rId6"/>
    <p:sldId id="264" r:id="rId7"/>
    <p:sldId id="291" r:id="rId8"/>
    <p:sldId id="262" r:id="rId9"/>
    <p:sldId id="292" r:id="rId10"/>
    <p:sldId id="293" r:id="rId11"/>
    <p:sldId id="296" r:id="rId12"/>
    <p:sldId id="294" r:id="rId13"/>
    <p:sldId id="286" r:id="rId14"/>
    <p:sldId id="295" r:id="rId15"/>
    <p:sldId id="297" r:id="rId16"/>
    <p:sldId id="299" r:id="rId17"/>
    <p:sldId id="303" r:id="rId18"/>
    <p:sldId id="305" r:id="rId19"/>
    <p:sldId id="306" r:id="rId20"/>
    <p:sldId id="321" r:id="rId21"/>
    <p:sldId id="308" r:id="rId22"/>
    <p:sldId id="309" r:id="rId23"/>
    <p:sldId id="320" r:id="rId24"/>
    <p:sldId id="316" r:id="rId25"/>
    <p:sldId id="318" r:id="rId26"/>
    <p:sldId id="319" r:id="rId27"/>
    <p:sldId id="317" r:id="rId28"/>
    <p:sldId id="322" r:id="rId29"/>
    <p:sldId id="323" r:id="rId30"/>
    <p:sldId id="324" r:id="rId31"/>
    <p:sldId id="325" r:id="rId32"/>
    <p:sldId id="326" r:id="rId33"/>
    <p:sldId id="327" r:id="rId34"/>
    <p:sldId id="328" r:id="rId35"/>
    <p:sldId id="329" r:id="rId36"/>
    <p:sldId id="2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1" d="100"/>
          <a:sy n="81" d="100"/>
        </p:scale>
        <p:origin x="77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E364B-6CAA-4D03-9B80-5185C3F4D4A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EB9206-B71C-48E7-86A2-431B8178DDD0}">
      <dgm:prSet/>
      <dgm:spPr/>
      <dgm:t>
        <a:bodyPr/>
        <a:lstStyle/>
        <a:p>
          <a:r>
            <a:rPr lang="en-US" dirty="0">
              <a:solidFill>
                <a:schemeClr val="accent4"/>
              </a:solidFill>
            </a:rPr>
            <a:t>Training needs analysis</a:t>
          </a:r>
        </a:p>
      </dgm:t>
    </dgm:pt>
    <dgm:pt modelId="{480FBA78-322C-40FF-99CD-B6BF0875F1F5}" type="parTrans" cxnId="{A9885255-AB30-4CB7-B6CD-2890CC98AB35}">
      <dgm:prSet/>
      <dgm:spPr/>
      <dgm:t>
        <a:bodyPr/>
        <a:lstStyle/>
        <a:p>
          <a:endParaRPr lang="en-US"/>
        </a:p>
      </dgm:t>
    </dgm:pt>
    <dgm:pt modelId="{DE0B34C5-6711-4E1D-90E4-19402D9FB95D}" type="sibTrans" cxnId="{A9885255-AB30-4CB7-B6CD-2890CC98AB35}">
      <dgm:prSet/>
      <dgm:spPr/>
      <dgm:t>
        <a:bodyPr/>
        <a:lstStyle/>
        <a:p>
          <a:endParaRPr lang="en-US"/>
        </a:p>
      </dgm:t>
    </dgm:pt>
    <dgm:pt modelId="{34F0005D-6F8F-4A5D-A414-5308F1E99301}">
      <dgm:prSet/>
      <dgm:spPr/>
      <dgm:t>
        <a:bodyPr/>
        <a:lstStyle/>
        <a:p>
          <a:r>
            <a:rPr lang="en-US" dirty="0"/>
            <a:t> </a:t>
          </a:r>
          <a:r>
            <a:rPr lang="en-US" dirty="0">
              <a:solidFill>
                <a:schemeClr val="accent4"/>
              </a:solidFill>
            </a:rPr>
            <a:t>Instructional design</a:t>
          </a:r>
        </a:p>
      </dgm:t>
    </dgm:pt>
    <dgm:pt modelId="{A0A249D3-88C1-40BB-B879-E85721FB2CC4}" type="parTrans" cxnId="{55B8B1FF-2CF0-4A90-9E03-97E250182C51}">
      <dgm:prSet/>
      <dgm:spPr/>
      <dgm:t>
        <a:bodyPr/>
        <a:lstStyle/>
        <a:p>
          <a:endParaRPr lang="en-US"/>
        </a:p>
      </dgm:t>
    </dgm:pt>
    <dgm:pt modelId="{EB98402A-D59C-43E7-9355-CF2152DFDFD5}" type="sibTrans" cxnId="{55B8B1FF-2CF0-4A90-9E03-97E250182C51}">
      <dgm:prSet/>
      <dgm:spPr/>
      <dgm:t>
        <a:bodyPr/>
        <a:lstStyle/>
        <a:p>
          <a:endParaRPr lang="en-US"/>
        </a:p>
      </dgm:t>
    </dgm:pt>
    <dgm:pt modelId="{76EF928D-E768-4240-91FC-7B9D111A0E61}">
      <dgm:prSet/>
      <dgm:spPr/>
      <dgm:t>
        <a:bodyPr/>
        <a:lstStyle/>
        <a:p>
          <a:r>
            <a:rPr lang="en-US" dirty="0">
              <a:solidFill>
                <a:schemeClr val="accent4"/>
              </a:solidFill>
            </a:rPr>
            <a:t>Validation</a:t>
          </a:r>
          <a:r>
            <a:rPr lang="en-US" dirty="0"/>
            <a:t>
</a:t>
          </a:r>
        </a:p>
      </dgm:t>
    </dgm:pt>
    <dgm:pt modelId="{82F5B183-20EB-49B6-9222-05892B42F3D6}" type="parTrans" cxnId="{74A3AF59-B6F0-4ECF-9C65-78103F25EAF0}">
      <dgm:prSet/>
      <dgm:spPr/>
      <dgm:t>
        <a:bodyPr/>
        <a:lstStyle/>
        <a:p>
          <a:endParaRPr lang="en-US"/>
        </a:p>
      </dgm:t>
    </dgm:pt>
    <dgm:pt modelId="{30483DE3-6CAA-4275-8B1A-677BC20763D7}" type="sibTrans" cxnId="{74A3AF59-B6F0-4ECF-9C65-78103F25EAF0}">
      <dgm:prSet/>
      <dgm:spPr/>
      <dgm:t>
        <a:bodyPr/>
        <a:lstStyle/>
        <a:p>
          <a:endParaRPr lang="en-US"/>
        </a:p>
      </dgm:t>
    </dgm:pt>
    <dgm:pt modelId="{D78596EC-8588-4240-8DEA-BC08EF3AD6E1}">
      <dgm:prSet/>
      <dgm:spPr/>
      <dgm:t>
        <a:bodyPr/>
        <a:lstStyle/>
        <a:p>
          <a:r>
            <a:rPr lang="en-US" dirty="0">
              <a:solidFill>
                <a:schemeClr val="accent4"/>
              </a:solidFill>
            </a:rPr>
            <a:t>Implementation</a:t>
          </a:r>
          <a:r>
            <a:rPr lang="en-US" dirty="0"/>
            <a:t>
</a:t>
          </a:r>
        </a:p>
      </dgm:t>
    </dgm:pt>
    <dgm:pt modelId="{92A3DD93-F22B-404C-AC67-9151EDFB3BD0}" type="parTrans" cxnId="{1AB4DD2F-C700-448C-A512-BF487884531B}">
      <dgm:prSet/>
      <dgm:spPr/>
      <dgm:t>
        <a:bodyPr/>
        <a:lstStyle/>
        <a:p>
          <a:endParaRPr lang="en-US"/>
        </a:p>
      </dgm:t>
    </dgm:pt>
    <dgm:pt modelId="{DEB90B5D-3AD0-4F2C-9916-849A5CD7C768}" type="sibTrans" cxnId="{1AB4DD2F-C700-448C-A512-BF487884531B}">
      <dgm:prSet/>
      <dgm:spPr/>
      <dgm:t>
        <a:bodyPr/>
        <a:lstStyle/>
        <a:p>
          <a:endParaRPr lang="en-US"/>
        </a:p>
      </dgm:t>
    </dgm:pt>
    <dgm:pt modelId="{A746B9EE-8530-422E-B80A-CA8E2ABCE18D}">
      <dgm:prSet/>
      <dgm:spPr/>
      <dgm:t>
        <a:bodyPr/>
        <a:lstStyle/>
        <a:p>
          <a:r>
            <a:rPr lang="en-US" dirty="0">
              <a:solidFill>
                <a:schemeClr val="accent4"/>
              </a:solidFill>
            </a:rPr>
            <a:t>Evaluation and follow-up</a:t>
          </a:r>
          <a:r>
            <a:rPr lang="en-US" dirty="0"/>
            <a:t>
</a:t>
          </a:r>
        </a:p>
      </dgm:t>
    </dgm:pt>
    <dgm:pt modelId="{673944BF-D946-46C6-A5B3-A6790CE7F783}" type="parTrans" cxnId="{8DC22FCE-97E3-4650-B5E9-21A251A5FF1F}">
      <dgm:prSet/>
      <dgm:spPr/>
      <dgm:t>
        <a:bodyPr/>
        <a:lstStyle/>
        <a:p>
          <a:endParaRPr lang="en-US"/>
        </a:p>
      </dgm:t>
    </dgm:pt>
    <dgm:pt modelId="{6988D67E-4E4D-4003-B29F-ED5715111128}" type="sibTrans" cxnId="{8DC22FCE-97E3-4650-B5E9-21A251A5FF1F}">
      <dgm:prSet/>
      <dgm:spPr/>
      <dgm:t>
        <a:bodyPr/>
        <a:lstStyle/>
        <a:p>
          <a:endParaRPr lang="en-US"/>
        </a:p>
      </dgm:t>
    </dgm:pt>
    <dgm:pt modelId="{0EBFDF81-D27C-4E0D-899B-FBBB28D8C483}" type="pres">
      <dgm:prSet presAssocID="{4C1E364B-6CAA-4D03-9B80-5185C3F4D4A8}" presName="diagram" presStyleCnt="0">
        <dgm:presLayoutVars>
          <dgm:dir/>
          <dgm:resizeHandles val="exact"/>
        </dgm:presLayoutVars>
      </dgm:prSet>
      <dgm:spPr/>
    </dgm:pt>
    <dgm:pt modelId="{9015CAB4-0766-46C8-AE78-8D83C2CF59A6}" type="pres">
      <dgm:prSet presAssocID="{A746B9EE-8530-422E-B80A-CA8E2ABCE18D}" presName="node" presStyleLbl="node1" presStyleIdx="0" presStyleCnt="5">
        <dgm:presLayoutVars>
          <dgm:bulletEnabled val="1"/>
        </dgm:presLayoutVars>
      </dgm:prSet>
      <dgm:spPr/>
    </dgm:pt>
    <dgm:pt modelId="{90AD1673-0635-4DE1-B177-225785E19A06}" type="pres">
      <dgm:prSet presAssocID="{6988D67E-4E4D-4003-B29F-ED5715111128}" presName="sibTrans" presStyleCnt="0"/>
      <dgm:spPr/>
    </dgm:pt>
    <dgm:pt modelId="{CC212030-3551-4F88-8032-7CC0C2F32F99}" type="pres">
      <dgm:prSet presAssocID="{D78596EC-8588-4240-8DEA-BC08EF3AD6E1}" presName="node" presStyleLbl="node1" presStyleIdx="1" presStyleCnt="5">
        <dgm:presLayoutVars>
          <dgm:bulletEnabled val="1"/>
        </dgm:presLayoutVars>
      </dgm:prSet>
      <dgm:spPr/>
    </dgm:pt>
    <dgm:pt modelId="{B5856C18-6825-468B-91CB-109068025792}" type="pres">
      <dgm:prSet presAssocID="{DEB90B5D-3AD0-4F2C-9916-849A5CD7C768}" presName="sibTrans" presStyleCnt="0"/>
      <dgm:spPr/>
    </dgm:pt>
    <dgm:pt modelId="{FEA406D8-03BE-491B-AB54-E72C94220C34}" type="pres">
      <dgm:prSet presAssocID="{76EF928D-E768-4240-91FC-7B9D111A0E61}" presName="node" presStyleLbl="node1" presStyleIdx="2" presStyleCnt="5">
        <dgm:presLayoutVars>
          <dgm:bulletEnabled val="1"/>
        </dgm:presLayoutVars>
      </dgm:prSet>
      <dgm:spPr/>
    </dgm:pt>
    <dgm:pt modelId="{CBFB2972-E40D-4239-9C33-21EA61929ECB}" type="pres">
      <dgm:prSet presAssocID="{30483DE3-6CAA-4275-8B1A-677BC20763D7}" presName="sibTrans" presStyleCnt="0"/>
      <dgm:spPr/>
    </dgm:pt>
    <dgm:pt modelId="{B640086F-590D-4BB5-91D1-F3131B1146EA}" type="pres">
      <dgm:prSet presAssocID="{34F0005D-6F8F-4A5D-A414-5308F1E99301}" presName="node" presStyleLbl="node1" presStyleIdx="3" presStyleCnt="5">
        <dgm:presLayoutVars>
          <dgm:bulletEnabled val="1"/>
        </dgm:presLayoutVars>
      </dgm:prSet>
      <dgm:spPr/>
    </dgm:pt>
    <dgm:pt modelId="{80626FBE-A98B-474B-9FF1-900BCB239DD2}" type="pres">
      <dgm:prSet presAssocID="{EB98402A-D59C-43E7-9355-CF2152DFDFD5}" presName="sibTrans" presStyleCnt="0"/>
      <dgm:spPr/>
    </dgm:pt>
    <dgm:pt modelId="{B0814490-F938-4207-AF56-BED42F57FA7D}" type="pres">
      <dgm:prSet presAssocID="{DCEB9206-B71C-48E7-86A2-431B8178DDD0}" presName="node" presStyleLbl="node1" presStyleIdx="4" presStyleCnt="5">
        <dgm:presLayoutVars>
          <dgm:bulletEnabled val="1"/>
        </dgm:presLayoutVars>
      </dgm:prSet>
      <dgm:spPr/>
    </dgm:pt>
  </dgm:ptLst>
  <dgm:cxnLst>
    <dgm:cxn modelId="{D5F15D0A-D636-465C-8856-BAE038360C0B}" type="presOf" srcId="{76EF928D-E768-4240-91FC-7B9D111A0E61}" destId="{FEA406D8-03BE-491B-AB54-E72C94220C34}" srcOrd="0" destOrd="0" presId="urn:microsoft.com/office/officeart/2005/8/layout/default"/>
    <dgm:cxn modelId="{1AB4DD2F-C700-448C-A512-BF487884531B}" srcId="{4C1E364B-6CAA-4D03-9B80-5185C3F4D4A8}" destId="{D78596EC-8588-4240-8DEA-BC08EF3AD6E1}" srcOrd="1" destOrd="0" parTransId="{92A3DD93-F22B-404C-AC67-9151EDFB3BD0}" sibTransId="{DEB90B5D-3AD0-4F2C-9916-849A5CD7C768}"/>
    <dgm:cxn modelId="{A9885255-AB30-4CB7-B6CD-2890CC98AB35}" srcId="{4C1E364B-6CAA-4D03-9B80-5185C3F4D4A8}" destId="{DCEB9206-B71C-48E7-86A2-431B8178DDD0}" srcOrd="4" destOrd="0" parTransId="{480FBA78-322C-40FF-99CD-B6BF0875F1F5}" sibTransId="{DE0B34C5-6711-4E1D-90E4-19402D9FB95D}"/>
    <dgm:cxn modelId="{74A3AF59-B6F0-4ECF-9C65-78103F25EAF0}" srcId="{4C1E364B-6CAA-4D03-9B80-5185C3F4D4A8}" destId="{76EF928D-E768-4240-91FC-7B9D111A0E61}" srcOrd="2" destOrd="0" parTransId="{82F5B183-20EB-49B6-9222-05892B42F3D6}" sibTransId="{30483DE3-6CAA-4275-8B1A-677BC20763D7}"/>
    <dgm:cxn modelId="{4DE4DD85-04FB-4C9B-B58C-08BBB177E262}" type="presOf" srcId="{34F0005D-6F8F-4A5D-A414-5308F1E99301}" destId="{B640086F-590D-4BB5-91D1-F3131B1146EA}" srcOrd="0" destOrd="0" presId="urn:microsoft.com/office/officeart/2005/8/layout/default"/>
    <dgm:cxn modelId="{829A1B98-2F9C-4B38-BF5E-542977195E6B}" type="presOf" srcId="{D78596EC-8588-4240-8DEA-BC08EF3AD6E1}" destId="{CC212030-3551-4F88-8032-7CC0C2F32F99}" srcOrd="0" destOrd="0" presId="urn:microsoft.com/office/officeart/2005/8/layout/default"/>
    <dgm:cxn modelId="{4958DCCA-58F5-4A96-859B-29D76760BCF5}" type="presOf" srcId="{DCEB9206-B71C-48E7-86A2-431B8178DDD0}" destId="{B0814490-F938-4207-AF56-BED42F57FA7D}" srcOrd="0" destOrd="0" presId="urn:microsoft.com/office/officeart/2005/8/layout/default"/>
    <dgm:cxn modelId="{8DC22FCE-97E3-4650-B5E9-21A251A5FF1F}" srcId="{4C1E364B-6CAA-4D03-9B80-5185C3F4D4A8}" destId="{A746B9EE-8530-422E-B80A-CA8E2ABCE18D}" srcOrd="0" destOrd="0" parTransId="{673944BF-D946-46C6-A5B3-A6790CE7F783}" sibTransId="{6988D67E-4E4D-4003-B29F-ED5715111128}"/>
    <dgm:cxn modelId="{5CF638D9-5FA9-45E9-B0C1-94E28E3C5089}" type="presOf" srcId="{A746B9EE-8530-422E-B80A-CA8E2ABCE18D}" destId="{9015CAB4-0766-46C8-AE78-8D83C2CF59A6}" srcOrd="0" destOrd="0" presId="urn:microsoft.com/office/officeart/2005/8/layout/default"/>
    <dgm:cxn modelId="{CE86D4F6-F095-4651-80B1-7C721178D64B}" type="presOf" srcId="{4C1E364B-6CAA-4D03-9B80-5185C3F4D4A8}" destId="{0EBFDF81-D27C-4E0D-899B-FBBB28D8C483}" srcOrd="0" destOrd="0" presId="urn:microsoft.com/office/officeart/2005/8/layout/default"/>
    <dgm:cxn modelId="{55B8B1FF-2CF0-4A90-9E03-97E250182C51}" srcId="{4C1E364B-6CAA-4D03-9B80-5185C3F4D4A8}" destId="{34F0005D-6F8F-4A5D-A414-5308F1E99301}" srcOrd="3" destOrd="0" parTransId="{A0A249D3-88C1-40BB-B879-E85721FB2CC4}" sibTransId="{EB98402A-D59C-43E7-9355-CF2152DFDFD5}"/>
    <dgm:cxn modelId="{4FF5C194-5788-4FE4-8051-43A7A3D85EB9}" type="presParOf" srcId="{0EBFDF81-D27C-4E0D-899B-FBBB28D8C483}" destId="{9015CAB4-0766-46C8-AE78-8D83C2CF59A6}" srcOrd="0" destOrd="0" presId="urn:microsoft.com/office/officeart/2005/8/layout/default"/>
    <dgm:cxn modelId="{0849E567-8696-4DCD-834F-9651E55ACE48}" type="presParOf" srcId="{0EBFDF81-D27C-4E0D-899B-FBBB28D8C483}" destId="{90AD1673-0635-4DE1-B177-225785E19A06}" srcOrd="1" destOrd="0" presId="urn:microsoft.com/office/officeart/2005/8/layout/default"/>
    <dgm:cxn modelId="{9DD666D4-8543-496C-BAFD-4D73AA600668}" type="presParOf" srcId="{0EBFDF81-D27C-4E0D-899B-FBBB28D8C483}" destId="{CC212030-3551-4F88-8032-7CC0C2F32F99}" srcOrd="2" destOrd="0" presId="urn:microsoft.com/office/officeart/2005/8/layout/default"/>
    <dgm:cxn modelId="{E672F4F9-410E-49D6-ACC0-30A35F3B129F}" type="presParOf" srcId="{0EBFDF81-D27C-4E0D-899B-FBBB28D8C483}" destId="{B5856C18-6825-468B-91CB-109068025792}" srcOrd="3" destOrd="0" presId="urn:microsoft.com/office/officeart/2005/8/layout/default"/>
    <dgm:cxn modelId="{9BC3DE05-A515-41D7-A3E0-39C579F76873}" type="presParOf" srcId="{0EBFDF81-D27C-4E0D-899B-FBBB28D8C483}" destId="{FEA406D8-03BE-491B-AB54-E72C94220C34}" srcOrd="4" destOrd="0" presId="urn:microsoft.com/office/officeart/2005/8/layout/default"/>
    <dgm:cxn modelId="{E05DFC41-BD6B-4855-A4C4-9CF2164AA8F6}" type="presParOf" srcId="{0EBFDF81-D27C-4E0D-899B-FBBB28D8C483}" destId="{CBFB2972-E40D-4239-9C33-21EA61929ECB}" srcOrd="5" destOrd="0" presId="urn:microsoft.com/office/officeart/2005/8/layout/default"/>
    <dgm:cxn modelId="{CCD1667A-CDA4-4629-8DBF-2E4FDFF29ADA}" type="presParOf" srcId="{0EBFDF81-D27C-4E0D-899B-FBBB28D8C483}" destId="{B640086F-590D-4BB5-91D1-F3131B1146EA}" srcOrd="6" destOrd="0" presId="urn:microsoft.com/office/officeart/2005/8/layout/default"/>
    <dgm:cxn modelId="{DFF280D6-BA42-4E39-9B29-C7F030900923}" type="presParOf" srcId="{0EBFDF81-D27C-4E0D-899B-FBBB28D8C483}" destId="{80626FBE-A98B-474B-9FF1-900BCB239DD2}" srcOrd="7" destOrd="0" presId="urn:microsoft.com/office/officeart/2005/8/layout/default"/>
    <dgm:cxn modelId="{605E8DCB-9790-4F3A-819E-6BDC6AF99AF7}" type="presParOf" srcId="{0EBFDF81-D27C-4E0D-899B-FBBB28D8C483}" destId="{B0814490-F938-4207-AF56-BED42F57FA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D761F-2620-42EA-86D1-2313DBA4EE38}"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89495B71-0634-47BB-979A-14E9D4A270BD}">
      <dgm:prSet phldrT="[Text]" custT="1"/>
      <dgm:spPr/>
      <dgm:t>
        <a:bodyPr/>
        <a:lstStyle/>
        <a:p>
          <a:endParaRPr lang="en-US" sz="4000" b="1" dirty="0"/>
        </a:p>
      </dgm:t>
    </dgm:pt>
    <dgm:pt modelId="{AF46F28D-1A8D-4188-8C8E-264BDB4C50D0}" type="parTrans" cxnId="{2E6BAD1F-B963-487C-B7DB-C75B610A668D}">
      <dgm:prSet/>
      <dgm:spPr/>
      <dgm:t>
        <a:bodyPr/>
        <a:lstStyle/>
        <a:p>
          <a:endParaRPr lang="en-US"/>
        </a:p>
      </dgm:t>
    </dgm:pt>
    <dgm:pt modelId="{172EF89F-82A0-430F-8A63-3E008742C828}" type="sibTrans" cxnId="{2E6BAD1F-B963-487C-B7DB-C75B610A668D}">
      <dgm:prSet/>
      <dgm:spPr/>
      <dgm:t>
        <a:bodyPr/>
        <a:lstStyle/>
        <a:p>
          <a:endParaRPr lang="en-US"/>
        </a:p>
      </dgm:t>
    </dgm:pt>
    <dgm:pt modelId="{7AF13AA0-D31F-4F66-8D52-4F7F45FB5BFC}">
      <dgm:prSet phldrT="[Text]" custT="1"/>
      <dgm:spPr/>
      <dgm:t>
        <a:bodyPr/>
        <a:lstStyle/>
        <a:p>
          <a:r>
            <a:rPr lang="en-GB" sz="2000" dirty="0">
              <a:solidFill>
                <a:schemeClr val="accent4"/>
              </a:solidFill>
            </a:rPr>
            <a:t>‏</a:t>
          </a:r>
          <a:r>
            <a:rPr lang="en-GB" sz="2400" dirty="0">
              <a:solidFill>
                <a:schemeClr val="accent4"/>
              </a:solidFill>
            </a:rPr>
            <a:t>B. Job analysis: identify training needs according to job descriptions and specifications-specify skills/knowledge/behavior to be trained.</a:t>
          </a:r>
          <a:r>
            <a:rPr lang="en-GB" sz="2000" dirty="0">
              <a:solidFill>
                <a:schemeClr val="accent4"/>
              </a:solidFill>
            </a:rPr>
            <a:t>
C</a:t>
          </a:r>
          <a:r>
            <a:rPr lang="en-GB" sz="2400" dirty="0">
              <a:solidFill>
                <a:schemeClr val="accent4"/>
              </a:solidFill>
            </a:rPr>
            <a:t>. Organization analysis: identify training needs of the organization according to its long-term goals-set the training goals.</a:t>
          </a:r>
          <a:endParaRPr lang="en-US" sz="2000" dirty="0">
            <a:solidFill>
              <a:schemeClr val="accent4"/>
            </a:solidFill>
          </a:endParaRPr>
        </a:p>
      </dgm:t>
    </dgm:pt>
    <dgm:pt modelId="{2558A960-B53C-4E0B-9DC6-FA02C3ED93B7}" type="parTrans" cxnId="{449DAE87-FA62-4CA3-8178-2C190D894D97}">
      <dgm:prSet/>
      <dgm:spPr/>
      <dgm:t>
        <a:bodyPr/>
        <a:lstStyle/>
        <a:p>
          <a:endParaRPr lang="en-US"/>
        </a:p>
      </dgm:t>
    </dgm:pt>
    <dgm:pt modelId="{1797E5B4-FF06-44C0-855C-2A3474D472A5}" type="sibTrans" cxnId="{449DAE87-FA62-4CA3-8178-2C190D894D97}">
      <dgm:prSet/>
      <dgm:spPr/>
      <dgm:t>
        <a:bodyPr/>
        <a:lstStyle/>
        <a:p>
          <a:endParaRPr lang="en-US"/>
        </a:p>
      </dgm:t>
    </dgm:pt>
    <dgm:pt modelId="{B334118F-FE28-4551-AA1B-8D13068DCAB2}">
      <dgm:prSet custT="1"/>
      <dgm:spPr/>
      <dgm:t>
        <a:bodyPr/>
        <a:lstStyle/>
        <a:p>
          <a:r>
            <a:rPr lang="en-GB" sz="2400" dirty="0"/>
            <a:t>‏</a:t>
          </a:r>
          <a:r>
            <a:rPr lang="en-GB" sz="2400" dirty="0">
              <a:solidFill>
                <a:schemeClr val="accent4"/>
              </a:solidFill>
            </a:rPr>
            <a:t>A. People analysis: identify people that need training and their trainability-identify potential trainees</a:t>
          </a:r>
          <a:endParaRPr lang="en-US" sz="2400" dirty="0">
            <a:solidFill>
              <a:schemeClr val="accent4"/>
            </a:solidFill>
          </a:endParaRPr>
        </a:p>
      </dgm:t>
    </dgm:pt>
    <dgm:pt modelId="{E20D5C41-7C6D-4D05-94F8-908664A50978}" type="parTrans" cxnId="{0BE72B73-616A-4375-BCFE-F6CC0A08AAC6}">
      <dgm:prSet/>
      <dgm:spPr/>
      <dgm:t>
        <a:bodyPr/>
        <a:lstStyle/>
        <a:p>
          <a:endParaRPr lang="en-US"/>
        </a:p>
      </dgm:t>
    </dgm:pt>
    <dgm:pt modelId="{3C245D47-A476-490E-AF6A-597BC4E7E386}" type="sibTrans" cxnId="{0BE72B73-616A-4375-BCFE-F6CC0A08AAC6}">
      <dgm:prSet/>
      <dgm:spPr/>
      <dgm:t>
        <a:bodyPr/>
        <a:lstStyle/>
        <a:p>
          <a:endParaRPr lang="en-US"/>
        </a:p>
      </dgm:t>
    </dgm:pt>
    <dgm:pt modelId="{A1AB13A9-0200-4B41-9474-D756FF9633E4}" type="pres">
      <dgm:prSet presAssocID="{5BFD761F-2620-42EA-86D1-2313DBA4EE38}" presName="Name0" presStyleCnt="0">
        <dgm:presLayoutVars>
          <dgm:chMax val="7"/>
          <dgm:chPref val="7"/>
          <dgm:dir/>
        </dgm:presLayoutVars>
      </dgm:prSet>
      <dgm:spPr/>
    </dgm:pt>
    <dgm:pt modelId="{DAE50977-7AAE-43BD-966D-E5B56E0A0D02}" type="pres">
      <dgm:prSet presAssocID="{5BFD761F-2620-42EA-86D1-2313DBA4EE38}" presName="Name1" presStyleCnt="0"/>
      <dgm:spPr/>
    </dgm:pt>
    <dgm:pt modelId="{2242FA03-388A-4E87-B0D8-CA873D4307E9}" type="pres">
      <dgm:prSet presAssocID="{5BFD761F-2620-42EA-86D1-2313DBA4EE38}" presName="cycle" presStyleCnt="0"/>
      <dgm:spPr/>
    </dgm:pt>
    <dgm:pt modelId="{D672498E-ABAE-44E1-B4F3-742B6C123E86}" type="pres">
      <dgm:prSet presAssocID="{5BFD761F-2620-42EA-86D1-2313DBA4EE38}" presName="srcNode" presStyleLbl="node1" presStyleIdx="0" presStyleCnt="1"/>
      <dgm:spPr/>
    </dgm:pt>
    <dgm:pt modelId="{73AB9BA9-3192-49D2-8684-14B591F6383D}" type="pres">
      <dgm:prSet presAssocID="{5BFD761F-2620-42EA-86D1-2313DBA4EE38}" presName="conn" presStyleLbl="parChTrans1D2" presStyleIdx="0" presStyleCnt="1"/>
      <dgm:spPr/>
    </dgm:pt>
    <dgm:pt modelId="{CFF89E85-46BB-4832-9DF8-46B979723DF2}" type="pres">
      <dgm:prSet presAssocID="{5BFD761F-2620-42EA-86D1-2313DBA4EE38}" presName="extraNode" presStyleLbl="node1" presStyleIdx="0" presStyleCnt="1"/>
      <dgm:spPr/>
    </dgm:pt>
    <dgm:pt modelId="{C3FF011B-5D1E-4BB0-8E51-95C94D8D4DD4}" type="pres">
      <dgm:prSet presAssocID="{5BFD761F-2620-42EA-86D1-2313DBA4EE38}" presName="dstNode" presStyleLbl="node1" presStyleIdx="0" presStyleCnt="1"/>
      <dgm:spPr/>
    </dgm:pt>
    <dgm:pt modelId="{56FCEF84-AD43-4DBC-856C-3C81A6CDE166}" type="pres">
      <dgm:prSet presAssocID="{89495B71-0634-47BB-979A-14E9D4A270BD}" presName="text_1" presStyleLbl="node1" presStyleIdx="0" presStyleCnt="1" custScaleX="99493" custScaleY="140657">
        <dgm:presLayoutVars>
          <dgm:bulletEnabled val="1"/>
        </dgm:presLayoutVars>
      </dgm:prSet>
      <dgm:spPr/>
    </dgm:pt>
    <dgm:pt modelId="{E5018E9A-E2FD-4193-AE96-E968E79B3CC3}" type="pres">
      <dgm:prSet presAssocID="{89495B71-0634-47BB-979A-14E9D4A270BD}" presName="accent_1" presStyleCnt="0"/>
      <dgm:spPr/>
    </dgm:pt>
    <dgm:pt modelId="{B39CA410-3BB7-477E-840E-D56E636B541B}" type="pres">
      <dgm:prSet presAssocID="{89495B71-0634-47BB-979A-14E9D4A270BD}" presName="accentRepeatNode" presStyleLbl="solidFgAcc1" presStyleIdx="0" presStyleCnt="1" custScaleX="95138" custLinFactNeighborY="513"/>
      <dgm:spPr/>
    </dgm:pt>
  </dgm:ptLst>
  <dgm:cxnLst>
    <dgm:cxn modelId="{2E6BAD1F-B963-487C-B7DB-C75B610A668D}" srcId="{5BFD761F-2620-42EA-86D1-2313DBA4EE38}" destId="{89495B71-0634-47BB-979A-14E9D4A270BD}" srcOrd="0" destOrd="0" parTransId="{AF46F28D-1A8D-4188-8C8E-264BDB4C50D0}" sibTransId="{172EF89F-82A0-430F-8A63-3E008742C828}"/>
    <dgm:cxn modelId="{0847714A-624C-40DC-8BE7-65264CE788AB}" type="presOf" srcId="{3C245D47-A476-490E-AF6A-597BC4E7E386}" destId="{73AB9BA9-3192-49D2-8684-14B591F6383D}" srcOrd="0" destOrd="0" presId="urn:microsoft.com/office/officeart/2008/layout/VerticalCurvedList"/>
    <dgm:cxn modelId="{266F6E6C-FE60-4E1B-BD7B-755F15B53A2A}" type="presOf" srcId="{7AF13AA0-D31F-4F66-8D52-4F7F45FB5BFC}" destId="{56FCEF84-AD43-4DBC-856C-3C81A6CDE166}" srcOrd="0" destOrd="2" presId="urn:microsoft.com/office/officeart/2008/layout/VerticalCurvedList"/>
    <dgm:cxn modelId="{0BE72B73-616A-4375-BCFE-F6CC0A08AAC6}" srcId="{89495B71-0634-47BB-979A-14E9D4A270BD}" destId="{B334118F-FE28-4551-AA1B-8D13068DCAB2}" srcOrd="0" destOrd="0" parTransId="{E20D5C41-7C6D-4D05-94F8-908664A50978}" sibTransId="{3C245D47-A476-490E-AF6A-597BC4E7E386}"/>
    <dgm:cxn modelId="{449DAE87-FA62-4CA3-8178-2C190D894D97}" srcId="{89495B71-0634-47BB-979A-14E9D4A270BD}" destId="{7AF13AA0-D31F-4F66-8D52-4F7F45FB5BFC}" srcOrd="1" destOrd="0" parTransId="{2558A960-B53C-4E0B-9DC6-FA02C3ED93B7}" sibTransId="{1797E5B4-FF06-44C0-855C-2A3474D472A5}"/>
    <dgm:cxn modelId="{9ABA4399-D4CF-4FF1-A143-13169E1E2F4A}" type="presOf" srcId="{5BFD761F-2620-42EA-86D1-2313DBA4EE38}" destId="{A1AB13A9-0200-4B41-9474-D756FF9633E4}" srcOrd="0" destOrd="0" presId="urn:microsoft.com/office/officeart/2008/layout/VerticalCurvedList"/>
    <dgm:cxn modelId="{E1E294BB-4B92-4EF2-817C-7D6C91576264}" type="presOf" srcId="{B334118F-FE28-4551-AA1B-8D13068DCAB2}" destId="{56FCEF84-AD43-4DBC-856C-3C81A6CDE166}" srcOrd="0" destOrd="1" presId="urn:microsoft.com/office/officeart/2008/layout/VerticalCurvedList"/>
    <dgm:cxn modelId="{436C4BF7-94E4-4B3E-9E0C-E1B58F9EFF7B}" type="presOf" srcId="{89495B71-0634-47BB-979A-14E9D4A270BD}" destId="{56FCEF84-AD43-4DBC-856C-3C81A6CDE166}" srcOrd="0" destOrd="0" presId="urn:microsoft.com/office/officeart/2008/layout/VerticalCurvedList"/>
    <dgm:cxn modelId="{56D23769-F80E-4349-B38A-42D0A4EEDF37}" type="presParOf" srcId="{A1AB13A9-0200-4B41-9474-D756FF9633E4}" destId="{DAE50977-7AAE-43BD-966D-E5B56E0A0D02}" srcOrd="0" destOrd="0" presId="urn:microsoft.com/office/officeart/2008/layout/VerticalCurvedList"/>
    <dgm:cxn modelId="{FD415B96-783C-477A-B1CE-CB3676CE381C}" type="presParOf" srcId="{DAE50977-7AAE-43BD-966D-E5B56E0A0D02}" destId="{2242FA03-388A-4E87-B0D8-CA873D4307E9}" srcOrd="0" destOrd="0" presId="urn:microsoft.com/office/officeart/2008/layout/VerticalCurvedList"/>
    <dgm:cxn modelId="{D338178D-CAFE-4C47-8BF5-34905A26E85A}" type="presParOf" srcId="{2242FA03-388A-4E87-B0D8-CA873D4307E9}" destId="{D672498E-ABAE-44E1-B4F3-742B6C123E86}" srcOrd="0" destOrd="0" presId="urn:microsoft.com/office/officeart/2008/layout/VerticalCurvedList"/>
    <dgm:cxn modelId="{3C54CCD5-1CDB-4F61-B3B9-58B8C87F4D3F}" type="presParOf" srcId="{2242FA03-388A-4E87-B0D8-CA873D4307E9}" destId="{73AB9BA9-3192-49D2-8684-14B591F6383D}" srcOrd="1" destOrd="0" presId="urn:microsoft.com/office/officeart/2008/layout/VerticalCurvedList"/>
    <dgm:cxn modelId="{AEF2FF31-B89C-4A8F-9FD8-703CF3DC3D59}" type="presParOf" srcId="{2242FA03-388A-4E87-B0D8-CA873D4307E9}" destId="{CFF89E85-46BB-4832-9DF8-46B979723DF2}" srcOrd="2" destOrd="0" presId="urn:microsoft.com/office/officeart/2008/layout/VerticalCurvedList"/>
    <dgm:cxn modelId="{A5DEB275-B8FB-436D-97AE-AB656C4FF4A4}" type="presParOf" srcId="{2242FA03-388A-4E87-B0D8-CA873D4307E9}" destId="{C3FF011B-5D1E-4BB0-8E51-95C94D8D4DD4}" srcOrd="3" destOrd="0" presId="urn:microsoft.com/office/officeart/2008/layout/VerticalCurvedList"/>
    <dgm:cxn modelId="{70003E16-63AF-42E2-AA90-ED61253356DD}" type="presParOf" srcId="{DAE50977-7AAE-43BD-966D-E5B56E0A0D02}" destId="{56FCEF84-AD43-4DBC-856C-3C81A6CDE166}" srcOrd="1" destOrd="0" presId="urn:microsoft.com/office/officeart/2008/layout/VerticalCurvedList"/>
    <dgm:cxn modelId="{5A5CC957-47FB-4285-BE95-0E54733AEDC6}" type="presParOf" srcId="{DAE50977-7AAE-43BD-966D-E5B56E0A0D02}" destId="{E5018E9A-E2FD-4193-AE96-E968E79B3CC3}" srcOrd="2" destOrd="0" presId="urn:microsoft.com/office/officeart/2008/layout/VerticalCurvedList"/>
    <dgm:cxn modelId="{4BCA4A34-BE8F-444B-82EA-910A89A017B2}" type="presParOf" srcId="{E5018E9A-E2FD-4193-AE96-E968E79B3CC3}" destId="{B39CA410-3BB7-477E-840E-D56E636B54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0DBE-10BD-4CD4-97EE-71BE0B99EB3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42251FF-5DD9-40C7-A6E5-1756019DA987}">
      <dgm:prSet phldrT="[Text]" custT="1"/>
      <dgm:spPr/>
      <dgm:t>
        <a:bodyPr/>
        <a:lstStyle/>
        <a:p>
          <a:r>
            <a:rPr lang="en-US" sz="2800" b="1" dirty="0">
              <a:solidFill>
                <a:schemeClr val="accent4"/>
              </a:solidFill>
            </a:rPr>
            <a:t>2-Instructional design</a:t>
          </a:r>
        </a:p>
      </dgm:t>
    </dgm:pt>
    <dgm:pt modelId="{0A6B6560-BAB3-4A93-BBCC-582F03429CF3}" type="parTrans" cxnId="{04DBC7CB-B96F-4BDF-B029-63260BEC0CDD}">
      <dgm:prSet/>
      <dgm:spPr/>
      <dgm:t>
        <a:bodyPr/>
        <a:lstStyle/>
        <a:p>
          <a:endParaRPr lang="en-US"/>
        </a:p>
      </dgm:t>
    </dgm:pt>
    <dgm:pt modelId="{3D4B0068-3364-40B4-9479-4D1491461C9A}" type="sibTrans" cxnId="{04DBC7CB-B96F-4BDF-B029-63260BEC0CDD}">
      <dgm:prSet/>
      <dgm:spPr/>
      <dgm:t>
        <a:bodyPr/>
        <a:lstStyle/>
        <a:p>
          <a:endParaRPr lang="en-US"/>
        </a:p>
      </dgm:t>
    </dgm:pt>
    <dgm:pt modelId="{3F14AA85-5B45-42EC-8A3D-2A123828B08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dirty="0"/>
            <a:t>B. </a:t>
          </a:r>
          <a:r>
            <a:rPr lang="en-GB" sz="2000" dirty="0">
              <a:solidFill>
                <a:schemeClr val="accent4"/>
              </a:solidFill>
            </a:rPr>
            <a:t>Determine what to train</a:t>
          </a:r>
          <a:r>
            <a:rPr lang="en-GB" sz="1200" dirty="0">
              <a:solidFill>
                <a:schemeClr val="accent4"/>
              </a:solidFill>
            </a:rPr>
            <a:t>.</a:t>
          </a:r>
          <a:r>
            <a:rPr lang="en-GB" sz="1200" dirty="0"/>
            <a:t>
</a:t>
          </a:r>
          <a:endParaRPr lang="en-US" sz="1200" dirty="0"/>
        </a:p>
        <a:p>
          <a:pPr marL="0" lvl="0" defTabSz="488950">
            <a:lnSpc>
              <a:spcPct val="90000"/>
            </a:lnSpc>
            <a:spcBef>
              <a:spcPct val="0"/>
            </a:spcBef>
            <a:spcAft>
              <a:spcPct val="35000"/>
            </a:spcAft>
            <a:buNone/>
          </a:pPr>
          <a:endParaRPr lang="en-US" sz="1100" dirty="0"/>
        </a:p>
      </dgm:t>
    </dgm:pt>
    <dgm:pt modelId="{2E61B2B0-44A4-4C98-9EFD-E1C4AE36C465}" type="parTrans" cxnId="{D0455FBE-5331-4F9B-B250-1FE21BA62E7C}">
      <dgm:prSet/>
      <dgm:spPr/>
      <dgm:t>
        <a:bodyPr/>
        <a:lstStyle/>
        <a:p>
          <a:endParaRPr lang="en-US"/>
        </a:p>
      </dgm:t>
    </dgm:pt>
    <dgm:pt modelId="{5D511A19-D05A-4E45-9D38-E9737F4D4685}" type="sibTrans" cxnId="{D0455FBE-5331-4F9B-B250-1FE21BA62E7C}">
      <dgm:prSet/>
      <dgm:spPr/>
      <dgm:t>
        <a:bodyPr/>
        <a:lstStyle/>
        <a:p>
          <a:endParaRPr lang="en-US"/>
        </a:p>
      </dgm:t>
    </dgm:pt>
    <dgm:pt modelId="{5C6EDDBF-8E88-4607-8A85-AAD98F6B09BD}">
      <dgm:prSet custT="1"/>
      <dgm:spPr/>
      <dgm:t>
        <a:bodyPr/>
        <a:lstStyle/>
        <a:p>
          <a:r>
            <a:rPr lang="en-US" sz="2000" dirty="0">
              <a:solidFill>
                <a:schemeClr val="accent4"/>
              </a:solidFill>
            </a:rPr>
            <a:t>A. Set training goals</a:t>
          </a:r>
        </a:p>
      </dgm:t>
    </dgm:pt>
    <dgm:pt modelId="{811EFC47-5D7B-4172-8B40-CE5333B82F77}" type="parTrans" cxnId="{FC81B5C5-B02D-4DDB-8C9C-C5F73F261F7B}">
      <dgm:prSet/>
      <dgm:spPr/>
      <dgm:t>
        <a:bodyPr/>
        <a:lstStyle/>
        <a:p>
          <a:endParaRPr lang="en-US"/>
        </a:p>
      </dgm:t>
    </dgm:pt>
    <dgm:pt modelId="{13EF971F-C4AA-41A1-B604-3B5E19D2785B}" type="sibTrans" cxnId="{FC81B5C5-B02D-4DDB-8C9C-C5F73F261F7B}">
      <dgm:prSet/>
      <dgm:spPr/>
      <dgm:t>
        <a:bodyPr/>
        <a:lstStyle/>
        <a:p>
          <a:endParaRPr lang="en-US"/>
        </a:p>
      </dgm:t>
    </dgm:pt>
    <dgm:pt modelId="{82E20CDF-C22E-4E33-A9FC-4F24294CFC7A}">
      <dgm:prSet custT="1"/>
      <dgm:spPr/>
      <dgm:t>
        <a:bodyPr/>
        <a:lstStyle/>
        <a:p>
          <a:r>
            <a:rPr lang="en-US" sz="2000" dirty="0">
              <a:solidFill>
                <a:schemeClr val="accent4"/>
              </a:solidFill>
            </a:rPr>
            <a:t>C. Identify trainees.</a:t>
          </a:r>
          <a:r>
            <a:rPr lang="en-US" sz="1300" dirty="0"/>
            <a:t>
</a:t>
          </a:r>
        </a:p>
      </dgm:t>
    </dgm:pt>
    <dgm:pt modelId="{CC453D8F-DE14-4994-B31D-A7E17C6C18CB}" type="parTrans" cxnId="{2C261A53-56C6-47CC-AFE1-5A64450211FA}">
      <dgm:prSet/>
      <dgm:spPr/>
      <dgm:t>
        <a:bodyPr/>
        <a:lstStyle/>
        <a:p>
          <a:endParaRPr lang="en-US"/>
        </a:p>
      </dgm:t>
    </dgm:pt>
    <dgm:pt modelId="{BC3AB6E7-A64D-4D4C-8E0E-60B87FE2D6AC}" type="sibTrans" cxnId="{2C261A53-56C6-47CC-AFE1-5A64450211FA}">
      <dgm:prSet/>
      <dgm:spPr/>
      <dgm:t>
        <a:bodyPr/>
        <a:lstStyle/>
        <a:p>
          <a:endParaRPr lang="en-US"/>
        </a:p>
      </dgm:t>
    </dgm:pt>
    <dgm:pt modelId="{3778502E-8705-4300-BF0F-1747365DD651}">
      <dgm:prSet custT="1"/>
      <dgm:spPr/>
      <dgm:t>
        <a:bodyPr/>
        <a:lstStyle/>
        <a:p>
          <a:r>
            <a:rPr lang="en-US" sz="2000" dirty="0">
              <a:solidFill>
                <a:schemeClr val="accent4"/>
              </a:solidFill>
            </a:rPr>
            <a:t>D. Choose training materials</a:t>
          </a:r>
          <a:r>
            <a:rPr lang="en-US" sz="1300" dirty="0">
              <a:solidFill>
                <a:schemeClr val="accent4"/>
              </a:solidFill>
            </a:rPr>
            <a:t>.</a:t>
          </a:r>
          <a:r>
            <a:rPr lang="en-US" sz="1300" dirty="0"/>
            <a:t>
</a:t>
          </a:r>
        </a:p>
      </dgm:t>
    </dgm:pt>
    <dgm:pt modelId="{B7149528-5991-4C92-8B10-782993F96A3B}" type="parTrans" cxnId="{4FE45989-18A8-41EB-912E-2073B91C8678}">
      <dgm:prSet/>
      <dgm:spPr/>
      <dgm:t>
        <a:bodyPr/>
        <a:lstStyle/>
        <a:p>
          <a:endParaRPr lang="en-US"/>
        </a:p>
      </dgm:t>
    </dgm:pt>
    <dgm:pt modelId="{333CABA8-635A-4E4C-AF30-F47856176295}" type="sibTrans" cxnId="{4FE45989-18A8-41EB-912E-2073B91C8678}">
      <dgm:prSet/>
      <dgm:spPr/>
      <dgm:t>
        <a:bodyPr/>
        <a:lstStyle/>
        <a:p>
          <a:endParaRPr lang="en-US"/>
        </a:p>
      </dgm:t>
    </dgm:pt>
    <dgm:pt modelId="{387FD3C0-26B9-4481-A0E7-0E3FFB1CB2DF}">
      <dgm:prSet custT="1"/>
      <dgm:spPr/>
      <dgm:t>
        <a:bodyPr/>
        <a:lstStyle/>
        <a:p>
          <a:r>
            <a:rPr lang="en-GB" sz="2000" dirty="0">
              <a:solidFill>
                <a:schemeClr val="accent4"/>
              </a:solidFill>
            </a:rPr>
            <a:t>E. Determine training modes and methods.</a:t>
          </a:r>
          <a:r>
            <a:rPr lang="en-GB" sz="1300" dirty="0"/>
            <a:t>
</a:t>
          </a:r>
          <a:endParaRPr lang="en-US" sz="1300" dirty="0"/>
        </a:p>
      </dgm:t>
    </dgm:pt>
    <dgm:pt modelId="{E3ED918F-1DCB-4B89-A8C4-7CAB49C0C8DF}" type="parTrans" cxnId="{A9E40F19-29EA-492F-9413-A791B2987784}">
      <dgm:prSet/>
      <dgm:spPr/>
      <dgm:t>
        <a:bodyPr/>
        <a:lstStyle/>
        <a:p>
          <a:endParaRPr lang="en-US"/>
        </a:p>
      </dgm:t>
    </dgm:pt>
    <dgm:pt modelId="{4FF6E640-2847-46D4-B398-DF43CFFCA548}" type="sibTrans" cxnId="{A9E40F19-29EA-492F-9413-A791B2987784}">
      <dgm:prSet/>
      <dgm:spPr/>
      <dgm:t>
        <a:bodyPr/>
        <a:lstStyle/>
        <a:p>
          <a:endParaRPr lang="en-US"/>
        </a:p>
      </dgm:t>
    </dgm:pt>
    <dgm:pt modelId="{1D467058-F7DD-4DFC-91D3-C18EF8A0FDE4}">
      <dgm:prSet custT="1"/>
      <dgm:spPr/>
      <dgm:t>
        <a:bodyPr/>
        <a:lstStyle/>
        <a:p>
          <a:r>
            <a:rPr lang="en-US" sz="2000" dirty="0">
              <a:solidFill>
                <a:schemeClr val="accent4"/>
              </a:solidFill>
            </a:rPr>
            <a:t>F. Select trainers</a:t>
          </a:r>
          <a:r>
            <a:rPr lang="en-US" sz="1400" dirty="0">
              <a:solidFill>
                <a:schemeClr val="accent4"/>
              </a:solidFill>
            </a:rPr>
            <a:t>.</a:t>
          </a:r>
          <a:r>
            <a:rPr lang="en-US" sz="1400" dirty="0"/>
            <a:t>
</a:t>
          </a:r>
        </a:p>
      </dgm:t>
    </dgm:pt>
    <dgm:pt modelId="{54E19D20-9ACE-4CEB-AAF0-0A6088DAE176}" type="parTrans" cxnId="{FBB5DD76-DF52-4ABD-A45D-AB51FB319163}">
      <dgm:prSet/>
      <dgm:spPr/>
      <dgm:t>
        <a:bodyPr/>
        <a:lstStyle/>
        <a:p>
          <a:endParaRPr lang="en-US"/>
        </a:p>
      </dgm:t>
    </dgm:pt>
    <dgm:pt modelId="{88CC44CA-8CFA-40C3-BADF-3D5C8DC57A8F}" type="sibTrans" cxnId="{FBB5DD76-DF52-4ABD-A45D-AB51FB319163}">
      <dgm:prSet/>
      <dgm:spPr/>
      <dgm:t>
        <a:bodyPr/>
        <a:lstStyle/>
        <a:p>
          <a:endParaRPr lang="en-US"/>
        </a:p>
      </dgm:t>
    </dgm:pt>
    <dgm:pt modelId="{DBDA27A9-CF9E-4179-B674-CC267AEE57E5}">
      <dgm:prSet custT="1"/>
      <dgm:spPr/>
      <dgm:t>
        <a:bodyPr/>
        <a:lstStyle/>
        <a:p>
          <a:r>
            <a:rPr lang="en-US" sz="2000" dirty="0">
              <a:solidFill>
                <a:schemeClr val="accent4"/>
              </a:solidFill>
            </a:rPr>
            <a:t>H. Develop training budget.</a:t>
          </a:r>
          <a:r>
            <a:rPr lang="en-US" sz="1400" dirty="0"/>
            <a:t>
</a:t>
          </a:r>
        </a:p>
      </dgm:t>
    </dgm:pt>
    <dgm:pt modelId="{93B871BC-00E4-491F-BC6C-1A8478F27D64}" type="parTrans" cxnId="{F9C7835B-758F-42AC-BAEB-E52AD3E8D6FE}">
      <dgm:prSet/>
      <dgm:spPr/>
      <dgm:t>
        <a:bodyPr/>
        <a:lstStyle/>
        <a:p>
          <a:endParaRPr lang="en-US"/>
        </a:p>
      </dgm:t>
    </dgm:pt>
    <dgm:pt modelId="{76546166-F6E3-435A-98D1-3633B3873884}" type="sibTrans" cxnId="{F9C7835B-758F-42AC-BAEB-E52AD3E8D6FE}">
      <dgm:prSet/>
      <dgm:spPr/>
      <dgm:t>
        <a:bodyPr/>
        <a:lstStyle/>
        <a:p>
          <a:endParaRPr lang="en-US"/>
        </a:p>
      </dgm:t>
    </dgm:pt>
    <dgm:pt modelId="{ECFAD827-511B-4D88-A4A8-458445D3A5A7}" type="pres">
      <dgm:prSet presAssocID="{5DE20DBE-10BD-4CD4-97EE-71BE0B99EB3E}" presName="Name0" presStyleCnt="0">
        <dgm:presLayoutVars>
          <dgm:chMax val="1"/>
          <dgm:dir/>
          <dgm:animLvl val="ctr"/>
          <dgm:resizeHandles val="exact"/>
        </dgm:presLayoutVars>
      </dgm:prSet>
      <dgm:spPr/>
    </dgm:pt>
    <dgm:pt modelId="{175CEC27-B1DB-48AF-AA99-D552A8C57BC1}" type="pres">
      <dgm:prSet presAssocID="{C42251FF-5DD9-40C7-A6E5-1756019DA987}" presName="centerShape" presStyleLbl="node0" presStyleIdx="0" presStyleCnt="1" custScaleX="236349" custScaleY="135141"/>
      <dgm:spPr/>
    </dgm:pt>
    <dgm:pt modelId="{3EDB687C-60FA-4B28-B57B-0425A975CC0B}" type="pres">
      <dgm:prSet presAssocID="{93B871BC-00E4-491F-BC6C-1A8478F27D64}" presName="parTrans" presStyleLbl="sibTrans2D1" presStyleIdx="0" presStyleCnt="7"/>
      <dgm:spPr/>
    </dgm:pt>
    <dgm:pt modelId="{F3926D72-F8D8-4FB1-AABE-A095CED39E31}" type="pres">
      <dgm:prSet presAssocID="{93B871BC-00E4-491F-BC6C-1A8478F27D64}" presName="connectorText" presStyleLbl="sibTrans2D1" presStyleIdx="0" presStyleCnt="7"/>
      <dgm:spPr/>
    </dgm:pt>
    <dgm:pt modelId="{F867E935-0C32-44EC-B985-26D9ED28DE4D}" type="pres">
      <dgm:prSet presAssocID="{DBDA27A9-CF9E-4179-B674-CC267AEE57E5}" presName="node" presStyleLbl="node1" presStyleIdx="0" presStyleCnt="7" custScaleX="107914" custRadScaleRad="122184" custRadScaleInc="-178934">
        <dgm:presLayoutVars>
          <dgm:bulletEnabled val="1"/>
        </dgm:presLayoutVars>
      </dgm:prSet>
      <dgm:spPr/>
    </dgm:pt>
    <dgm:pt modelId="{F1BE1AD7-B688-4E74-933E-465EC1BA62A6}" type="pres">
      <dgm:prSet presAssocID="{811EFC47-5D7B-4172-8B40-CE5333B82F77}" presName="parTrans" presStyleLbl="sibTrans2D1" presStyleIdx="1" presStyleCnt="7"/>
      <dgm:spPr/>
    </dgm:pt>
    <dgm:pt modelId="{97E962AA-13E2-49DB-9A27-12233CB4C8DA}" type="pres">
      <dgm:prSet presAssocID="{811EFC47-5D7B-4172-8B40-CE5333B82F77}" presName="connectorText" presStyleLbl="sibTrans2D1" presStyleIdx="1" presStyleCnt="7"/>
      <dgm:spPr/>
    </dgm:pt>
    <dgm:pt modelId="{A777C09C-4A9C-49E2-B1CB-30D6A383A7BF}" type="pres">
      <dgm:prSet presAssocID="{5C6EDDBF-8E88-4607-8A85-AAD98F6B09BD}" presName="node" presStyleLbl="node1" presStyleIdx="1" presStyleCnt="7" custScaleX="117132" custRadScaleRad="110951" custRadScaleInc="-158167">
        <dgm:presLayoutVars>
          <dgm:bulletEnabled val="1"/>
        </dgm:presLayoutVars>
      </dgm:prSet>
      <dgm:spPr/>
    </dgm:pt>
    <dgm:pt modelId="{517E2349-B3AA-49A8-B8FE-DA3494FF7E2F}" type="pres">
      <dgm:prSet presAssocID="{2E61B2B0-44A4-4C98-9EFD-E1C4AE36C465}" presName="parTrans" presStyleLbl="sibTrans2D1" presStyleIdx="2" presStyleCnt="7"/>
      <dgm:spPr/>
    </dgm:pt>
    <dgm:pt modelId="{AFFD82DD-5D72-4B5F-8EE7-7E866E2D7E7E}" type="pres">
      <dgm:prSet presAssocID="{2E61B2B0-44A4-4C98-9EFD-E1C4AE36C465}" presName="connectorText" presStyleLbl="sibTrans2D1" presStyleIdx="2" presStyleCnt="7"/>
      <dgm:spPr/>
    </dgm:pt>
    <dgm:pt modelId="{0083093E-8A7B-4C50-8DA9-8810FCD32660}" type="pres">
      <dgm:prSet presAssocID="{3F14AA85-5B45-42EC-8A3D-2A123828B081}" presName="node" presStyleLbl="node1" presStyleIdx="2" presStyleCnt="7" custScaleX="121673" custScaleY="89455" custRadScaleRad="134806" custRadScaleInc="-150256">
        <dgm:presLayoutVars>
          <dgm:bulletEnabled val="1"/>
        </dgm:presLayoutVars>
      </dgm:prSet>
      <dgm:spPr/>
    </dgm:pt>
    <dgm:pt modelId="{9789535F-0320-40B6-B0AE-D5425946F96E}" type="pres">
      <dgm:prSet presAssocID="{CC453D8F-DE14-4994-B31D-A7E17C6C18CB}" presName="parTrans" presStyleLbl="sibTrans2D1" presStyleIdx="3" presStyleCnt="7"/>
      <dgm:spPr/>
    </dgm:pt>
    <dgm:pt modelId="{4F45EC25-0766-4F27-BE6F-9D26CBBD7B19}" type="pres">
      <dgm:prSet presAssocID="{CC453D8F-DE14-4994-B31D-A7E17C6C18CB}" presName="connectorText" presStyleLbl="sibTrans2D1" presStyleIdx="3" presStyleCnt="7"/>
      <dgm:spPr/>
    </dgm:pt>
    <dgm:pt modelId="{BD114B77-7F1B-407F-AD0A-5947F77368C9}" type="pres">
      <dgm:prSet presAssocID="{82E20CDF-C22E-4E33-A9FC-4F24294CFC7A}" presName="node" presStyleLbl="node1" presStyleIdx="3" presStyleCnt="7" custScaleX="123149" custRadScaleRad="140656" custRadScaleInc="-218799">
        <dgm:presLayoutVars>
          <dgm:bulletEnabled val="1"/>
        </dgm:presLayoutVars>
      </dgm:prSet>
      <dgm:spPr/>
    </dgm:pt>
    <dgm:pt modelId="{9A6D823F-4EC5-4CF0-9ABA-DE1B60FBF50D}" type="pres">
      <dgm:prSet presAssocID="{B7149528-5991-4C92-8B10-782993F96A3B}" presName="parTrans" presStyleLbl="sibTrans2D1" presStyleIdx="4" presStyleCnt="7"/>
      <dgm:spPr/>
    </dgm:pt>
    <dgm:pt modelId="{64BF1A15-D288-4871-87EF-F191807A3BA2}" type="pres">
      <dgm:prSet presAssocID="{B7149528-5991-4C92-8B10-782993F96A3B}" presName="connectorText" presStyleLbl="sibTrans2D1" presStyleIdx="4" presStyleCnt="7"/>
      <dgm:spPr/>
    </dgm:pt>
    <dgm:pt modelId="{4DEC6F15-64FE-42E9-B4A3-8B4E29C6D1CE}" type="pres">
      <dgm:prSet presAssocID="{3778502E-8705-4300-BF0F-1747365DD651}" presName="node" presStyleLbl="node1" presStyleIdx="4" presStyleCnt="7" custScaleX="119292" custRadScaleRad="100778" custRadScaleInc="-205235">
        <dgm:presLayoutVars>
          <dgm:bulletEnabled val="1"/>
        </dgm:presLayoutVars>
      </dgm:prSet>
      <dgm:spPr/>
    </dgm:pt>
    <dgm:pt modelId="{948D498B-90C6-40ED-A909-DE7EC5E1EC12}" type="pres">
      <dgm:prSet presAssocID="{E3ED918F-1DCB-4B89-A8C4-7CAB49C0C8DF}" presName="parTrans" presStyleLbl="sibTrans2D1" presStyleIdx="5" presStyleCnt="7"/>
      <dgm:spPr/>
    </dgm:pt>
    <dgm:pt modelId="{369193DA-6F4D-4FD2-8E9C-003542FF2783}" type="pres">
      <dgm:prSet presAssocID="{E3ED918F-1DCB-4B89-A8C4-7CAB49C0C8DF}" presName="connectorText" presStyleLbl="sibTrans2D1" presStyleIdx="5" presStyleCnt="7"/>
      <dgm:spPr/>
    </dgm:pt>
    <dgm:pt modelId="{1E22D9BA-7971-4448-8240-271D2559208B}" type="pres">
      <dgm:prSet presAssocID="{387FD3C0-26B9-4481-A0E7-0E3FFB1CB2DF}" presName="node" presStyleLbl="node1" presStyleIdx="5" presStyleCnt="7" custScaleX="127826" custRadScaleRad="105367" custRadScaleInc="-162876">
        <dgm:presLayoutVars>
          <dgm:bulletEnabled val="1"/>
        </dgm:presLayoutVars>
      </dgm:prSet>
      <dgm:spPr/>
    </dgm:pt>
    <dgm:pt modelId="{AE203744-63D3-48B2-96B5-14C8727D0001}" type="pres">
      <dgm:prSet presAssocID="{54E19D20-9ACE-4CEB-AAF0-0A6088DAE176}" presName="parTrans" presStyleLbl="sibTrans2D1" presStyleIdx="6" presStyleCnt="7"/>
      <dgm:spPr/>
    </dgm:pt>
    <dgm:pt modelId="{2FAA0F7A-55F3-45B9-87C0-C25ACAD864A3}" type="pres">
      <dgm:prSet presAssocID="{54E19D20-9ACE-4CEB-AAF0-0A6088DAE176}" presName="connectorText" presStyleLbl="sibTrans2D1" presStyleIdx="6" presStyleCnt="7"/>
      <dgm:spPr/>
    </dgm:pt>
    <dgm:pt modelId="{B8026EDE-7FAC-4306-B5BB-B735F005B600}" type="pres">
      <dgm:prSet presAssocID="{1D467058-F7DD-4DFC-91D3-C18EF8A0FDE4}" presName="node" presStyleLbl="node1" presStyleIdx="6" presStyleCnt="7" custScaleX="119408" custRadScaleRad="136288" custRadScaleInc="-162217">
        <dgm:presLayoutVars>
          <dgm:bulletEnabled val="1"/>
        </dgm:presLayoutVars>
      </dgm:prSet>
      <dgm:spPr/>
    </dgm:pt>
  </dgm:ptLst>
  <dgm:cxnLst>
    <dgm:cxn modelId="{BD2D5006-996E-4F9E-9E2C-A7EE3650B003}" type="presOf" srcId="{2E61B2B0-44A4-4C98-9EFD-E1C4AE36C465}" destId="{AFFD82DD-5D72-4B5F-8EE7-7E866E2D7E7E}" srcOrd="1" destOrd="0" presId="urn:microsoft.com/office/officeart/2005/8/layout/radial5"/>
    <dgm:cxn modelId="{A2ED2D0B-9B3C-427D-B001-A090D293B963}" type="presOf" srcId="{5C6EDDBF-8E88-4607-8A85-AAD98F6B09BD}" destId="{A777C09C-4A9C-49E2-B1CB-30D6A383A7BF}" srcOrd="0" destOrd="0" presId="urn:microsoft.com/office/officeart/2005/8/layout/radial5"/>
    <dgm:cxn modelId="{5BF9AE0F-879A-4BCC-AD1D-CE2226BAD259}" type="presOf" srcId="{54E19D20-9ACE-4CEB-AAF0-0A6088DAE176}" destId="{AE203744-63D3-48B2-96B5-14C8727D0001}" srcOrd="0" destOrd="0" presId="urn:microsoft.com/office/officeart/2005/8/layout/radial5"/>
    <dgm:cxn modelId="{893D9512-1A7B-4920-929B-C5EA001381C7}" type="presOf" srcId="{1D467058-F7DD-4DFC-91D3-C18EF8A0FDE4}" destId="{B8026EDE-7FAC-4306-B5BB-B735F005B600}" srcOrd="0" destOrd="0" presId="urn:microsoft.com/office/officeart/2005/8/layout/radial5"/>
    <dgm:cxn modelId="{11E62D16-D430-49F7-B70C-D4B06E63B403}" type="presOf" srcId="{93B871BC-00E4-491F-BC6C-1A8478F27D64}" destId="{F3926D72-F8D8-4FB1-AABE-A095CED39E31}" srcOrd="1" destOrd="0" presId="urn:microsoft.com/office/officeart/2005/8/layout/radial5"/>
    <dgm:cxn modelId="{A9E40F19-29EA-492F-9413-A791B2987784}" srcId="{C42251FF-5DD9-40C7-A6E5-1756019DA987}" destId="{387FD3C0-26B9-4481-A0E7-0E3FFB1CB2DF}" srcOrd="5" destOrd="0" parTransId="{E3ED918F-1DCB-4B89-A8C4-7CAB49C0C8DF}" sibTransId="{4FF6E640-2847-46D4-B398-DF43CFFCA548}"/>
    <dgm:cxn modelId="{5CEBB81D-6C32-4A17-AF11-40AF94B54CDE}" type="presOf" srcId="{811EFC47-5D7B-4172-8B40-CE5333B82F77}" destId="{F1BE1AD7-B688-4E74-933E-465EC1BA62A6}" srcOrd="0" destOrd="0" presId="urn:microsoft.com/office/officeart/2005/8/layout/radial5"/>
    <dgm:cxn modelId="{09436621-548E-4BDF-A968-009D639A4353}" type="presOf" srcId="{B7149528-5991-4C92-8B10-782993F96A3B}" destId="{64BF1A15-D288-4871-87EF-F191807A3BA2}" srcOrd="1" destOrd="0" presId="urn:microsoft.com/office/officeart/2005/8/layout/radial5"/>
    <dgm:cxn modelId="{64DF9A28-1796-4FB8-AC0C-3F28C671172D}" type="presOf" srcId="{82E20CDF-C22E-4E33-A9FC-4F24294CFC7A}" destId="{BD114B77-7F1B-407F-AD0A-5947F77368C9}" srcOrd="0" destOrd="0" presId="urn:microsoft.com/office/officeart/2005/8/layout/radial5"/>
    <dgm:cxn modelId="{0ADF9B2D-A6DD-4FC4-941A-4B7DAC19275E}" type="presOf" srcId="{2E61B2B0-44A4-4C98-9EFD-E1C4AE36C465}" destId="{517E2349-B3AA-49A8-B8FE-DA3494FF7E2F}" srcOrd="0" destOrd="0" presId="urn:microsoft.com/office/officeart/2005/8/layout/radial5"/>
    <dgm:cxn modelId="{F9C7835B-758F-42AC-BAEB-E52AD3E8D6FE}" srcId="{C42251FF-5DD9-40C7-A6E5-1756019DA987}" destId="{DBDA27A9-CF9E-4179-B674-CC267AEE57E5}" srcOrd="0" destOrd="0" parTransId="{93B871BC-00E4-491F-BC6C-1A8478F27D64}" sibTransId="{76546166-F6E3-435A-98D1-3633B3873884}"/>
    <dgm:cxn modelId="{4531D462-9648-46C7-99EB-B780A6178842}" type="presOf" srcId="{811EFC47-5D7B-4172-8B40-CE5333B82F77}" destId="{97E962AA-13E2-49DB-9A27-12233CB4C8DA}" srcOrd="1" destOrd="0" presId="urn:microsoft.com/office/officeart/2005/8/layout/radial5"/>
    <dgm:cxn modelId="{F4CBD647-B116-411D-B30C-6C975B1F075B}" type="presOf" srcId="{DBDA27A9-CF9E-4179-B674-CC267AEE57E5}" destId="{F867E935-0C32-44EC-B985-26D9ED28DE4D}" srcOrd="0" destOrd="0" presId="urn:microsoft.com/office/officeart/2005/8/layout/radial5"/>
    <dgm:cxn modelId="{2C261A53-56C6-47CC-AFE1-5A64450211FA}" srcId="{C42251FF-5DD9-40C7-A6E5-1756019DA987}" destId="{82E20CDF-C22E-4E33-A9FC-4F24294CFC7A}" srcOrd="3" destOrd="0" parTransId="{CC453D8F-DE14-4994-B31D-A7E17C6C18CB}" sibTransId="{BC3AB6E7-A64D-4D4C-8E0E-60B87FE2D6AC}"/>
    <dgm:cxn modelId="{FBB5DD76-DF52-4ABD-A45D-AB51FB319163}" srcId="{C42251FF-5DD9-40C7-A6E5-1756019DA987}" destId="{1D467058-F7DD-4DFC-91D3-C18EF8A0FDE4}" srcOrd="6" destOrd="0" parTransId="{54E19D20-9ACE-4CEB-AAF0-0A6088DAE176}" sibTransId="{88CC44CA-8CFA-40C3-BADF-3D5C8DC57A8F}"/>
    <dgm:cxn modelId="{BB4EAF79-FE9B-44F7-9194-3FCA7ACE5FC0}" type="presOf" srcId="{B7149528-5991-4C92-8B10-782993F96A3B}" destId="{9A6D823F-4EC5-4CF0-9ABA-DE1B60FBF50D}" srcOrd="0" destOrd="0" presId="urn:microsoft.com/office/officeart/2005/8/layout/radial5"/>
    <dgm:cxn modelId="{F84C9E7E-A7AE-4110-BE53-7DB2DF2B6908}" type="presOf" srcId="{E3ED918F-1DCB-4B89-A8C4-7CAB49C0C8DF}" destId="{369193DA-6F4D-4FD2-8E9C-003542FF2783}" srcOrd="1" destOrd="0" presId="urn:microsoft.com/office/officeart/2005/8/layout/radial5"/>
    <dgm:cxn modelId="{4FE45989-18A8-41EB-912E-2073B91C8678}" srcId="{C42251FF-5DD9-40C7-A6E5-1756019DA987}" destId="{3778502E-8705-4300-BF0F-1747365DD651}" srcOrd="4" destOrd="0" parTransId="{B7149528-5991-4C92-8B10-782993F96A3B}" sibTransId="{333CABA8-635A-4E4C-AF30-F47856176295}"/>
    <dgm:cxn modelId="{1F7A1F8B-BB50-4403-A18E-B38FD7F36324}" type="presOf" srcId="{387FD3C0-26B9-4481-A0E7-0E3FFB1CB2DF}" destId="{1E22D9BA-7971-4448-8240-271D2559208B}" srcOrd="0" destOrd="0" presId="urn:microsoft.com/office/officeart/2005/8/layout/radial5"/>
    <dgm:cxn modelId="{2875019F-CAF5-44AB-939C-229EDF5284B1}" type="presOf" srcId="{5DE20DBE-10BD-4CD4-97EE-71BE0B99EB3E}" destId="{ECFAD827-511B-4D88-A4A8-458445D3A5A7}" srcOrd="0" destOrd="0" presId="urn:microsoft.com/office/officeart/2005/8/layout/radial5"/>
    <dgm:cxn modelId="{7DF7089F-FC87-46ED-A987-2FC56FE35A8E}" type="presOf" srcId="{CC453D8F-DE14-4994-B31D-A7E17C6C18CB}" destId="{9789535F-0320-40B6-B0AE-D5425946F96E}" srcOrd="0" destOrd="0" presId="urn:microsoft.com/office/officeart/2005/8/layout/radial5"/>
    <dgm:cxn modelId="{8C1E9C9F-CE02-43AF-A168-659F18819C52}" type="presOf" srcId="{93B871BC-00E4-491F-BC6C-1A8478F27D64}" destId="{3EDB687C-60FA-4B28-B57B-0425A975CC0B}" srcOrd="0" destOrd="0" presId="urn:microsoft.com/office/officeart/2005/8/layout/radial5"/>
    <dgm:cxn modelId="{9D757EAA-C83C-4A2A-AF32-E42669B5E99F}" type="presOf" srcId="{54E19D20-9ACE-4CEB-AAF0-0A6088DAE176}" destId="{2FAA0F7A-55F3-45B9-87C0-C25ACAD864A3}" srcOrd="1" destOrd="0" presId="urn:microsoft.com/office/officeart/2005/8/layout/radial5"/>
    <dgm:cxn modelId="{D0455FBE-5331-4F9B-B250-1FE21BA62E7C}" srcId="{C42251FF-5DD9-40C7-A6E5-1756019DA987}" destId="{3F14AA85-5B45-42EC-8A3D-2A123828B081}" srcOrd="2" destOrd="0" parTransId="{2E61B2B0-44A4-4C98-9EFD-E1C4AE36C465}" sibTransId="{5D511A19-D05A-4E45-9D38-E9737F4D4685}"/>
    <dgm:cxn modelId="{FC81B5C5-B02D-4DDB-8C9C-C5F73F261F7B}" srcId="{C42251FF-5DD9-40C7-A6E5-1756019DA987}" destId="{5C6EDDBF-8E88-4607-8A85-AAD98F6B09BD}" srcOrd="1" destOrd="0" parTransId="{811EFC47-5D7B-4172-8B40-CE5333B82F77}" sibTransId="{13EF971F-C4AA-41A1-B604-3B5E19D2785B}"/>
    <dgm:cxn modelId="{C3D8DCC6-D51C-4A11-8E53-3C80140DC946}" type="presOf" srcId="{E3ED918F-1DCB-4B89-A8C4-7CAB49C0C8DF}" destId="{948D498B-90C6-40ED-A909-DE7EC5E1EC12}" srcOrd="0" destOrd="0" presId="urn:microsoft.com/office/officeart/2005/8/layout/radial5"/>
    <dgm:cxn modelId="{04DBC7CB-B96F-4BDF-B029-63260BEC0CDD}" srcId="{5DE20DBE-10BD-4CD4-97EE-71BE0B99EB3E}" destId="{C42251FF-5DD9-40C7-A6E5-1756019DA987}" srcOrd="0" destOrd="0" parTransId="{0A6B6560-BAB3-4A93-BBCC-582F03429CF3}" sibTransId="{3D4B0068-3364-40B4-9479-4D1491461C9A}"/>
    <dgm:cxn modelId="{2BC657DA-BEC7-4BBB-9BA7-3EC79D1E71D4}" type="presOf" srcId="{3F14AA85-5B45-42EC-8A3D-2A123828B081}" destId="{0083093E-8A7B-4C50-8DA9-8810FCD32660}" srcOrd="0" destOrd="0" presId="urn:microsoft.com/office/officeart/2005/8/layout/radial5"/>
    <dgm:cxn modelId="{260F30DB-4F9A-4800-A0C7-4301825848E2}" type="presOf" srcId="{CC453D8F-DE14-4994-B31D-A7E17C6C18CB}" destId="{4F45EC25-0766-4F27-BE6F-9D26CBBD7B19}" srcOrd="1" destOrd="0" presId="urn:microsoft.com/office/officeart/2005/8/layout/radial5"/>
    <dgm:cxn modelId="{5C71F3DF-600A-401F-A167-E26AFCC20B33}" type="presOf" srcId="{3778502E-8705-4300-BF0F-1747365DD651}" destId="{4DEC6F15-64FE-42E9-B4A3-8B4E29C6D1CE}" srcOrd="0" destOrd="0" presId="urn:microsoft.com/office/officeart/2005/8/layout/radial5"/>
    <dgm:cxn modelId="{36ED89FC-EA1F-43D0-84F9-43896C8DB015}" type="presOf" srcId="{C42251FF-5DD9-40C7-A6E5-1756019DA987}" destId="{175CEC27-B1DB-48AF-AA99-D552A8C57BC1}" srcOrd="0" destOrd="0" presId="urn:microsoft.com/office/officeart/2005/8/layout/radial5"/>
    <dgm:cxn modelId="{F9B15047-589F-4F6A-B865-E3ABF09E14CA}" type="presParOf" srcId="{ECFAD827-511B-4D88-A4A8-458445D3A5A7}" destId="{175CEC27-B1DB-48AF-AA99-D552A8C57BC1}" srcOrd="0" destOrd="0" presId="urn:microsoft.com/office/officeart/2005/8/layout/radial5"/>
    <dgm:cxn modelId="{A5E192C6-4365-4A8D-86FB-C029CA5269CE}" type="presParOf" srcId="{ECFAD827-511B-4D88-A4A8-458445D3A5A7}" destId="{3EDB687C-60FA-4B28-B57B-0425A975CC0B}" srcOrd="1" destOrd="0" presId="urn:microsoft.com/office/officeart/2005/8/layout/radial5"/>
    <dgm:cxn modelId="{98BED714-1C38-42DD-AF45-0057778ADB83}" type="presParOf" srcId="{3EDB687C-60FA-4B28-B57B-0425A975CC0B}" destId="{F3926D72-F8D8-4FB1-AABE-A095CED39E31}" srcOrd="0" destOrd="0" presId="urn:microsoft.com/office/officeart/2005/8/layout/radial5"/>
    <dgm:cxn modelId="{1242A046-19ED-4A0D-803B-F612D86AF718}" type="presParOf" srcId="{ECFAD827-511B-4D88-A4A8-458445D3A5A7}" destId="{F867E935-0C32-44EC-B985-26D9ED28DE4D}" srcOrd="2" destOrd="0" presId="urn:microsoft.com/office/officeart/2005/8/layout/radial5"/>
    <dgm:cxn modelId="{3DA0EE5F-D59C-47D9-913C-0A1BA6E1261E}" type="presParOf" srcId="{ECFAD827-511B-4D88-A4A8-458445D3A5A7}" destId="{F1BE1AD7-B688-4E74-933E-465EC1BA62A6}" srcOrd="3" destOrd="0" presId="urn:microsoft.com/office/officeart/2005/8/layout/radial5"/>
    <dgm:cxn modelId="{1F357143-983B-48F8-A079-F03310A4077D}" type="presParOf" srcId="{F1BE1AD7-B688-4E74-933E-465EC1BA62A6}" destId="{97E962AA-13E2-49DB-9A27-12233CB4C8DA}" srcOrd="0" destOrd="0" presId="urn:microsoft.com/office/officeart/2005/8/layout/radial5"/>
    <dgm:cxn modelId="{9F6DAFA2-4BB6-4DFB-A9BD-51AAF4DFEFB1}" type="presParOf" srcId="{ECFAD827-511B-4D88-A4A8-458445D3A5A7}" destId="{A777C09C-4A9C-49E2-B1CB-30D6A383A7BF}" srcOrd="4" destOrd="0" presId="urn:microsoft.com/office/officeart/2005/8/layout/radial5"/>
    <dgm:cxn modelId="{9D6F6E89-7FD6-44D6-B924-77378F509934}" type="presParOf" srcId="{ECFAD827-511B-4D88-A4A8-458445D3A5A7}" destId="{517E2349-B3AA-49A8-B8FE-DA3494FF7E2F}" srcOrd="5" destOrd="0" presId="urn:microsoft.com/office/officeart/2005/8/layout/radial5"/>
    <dgm:cxn modelId="{9E3B1EAF-E7AB-4BCA-AA03-45187872C174}" type="presParOf" srcId="{517E2349-B3AA-49A8-B8FE-DA3494FF7E2F}" destId="{AFFD82DD-5D72-4B5F-8EE7-7E866E2D7E7E}" srcOrd="0" destOrd="0" presId="urn:microsoft.com/office/officeart/2005/8/layout/radial5"/>
    <dgm:cxn modelId="{D90D170A-0940-4EC8-B170-8CBA02F4B851}" type="presParOf" srcId="{ECFAD827-511B-4D88-A4A8-458445D3A5A7}" destId="{0083093E-8A7B-4C50-8DA9-8810FCD32660}" srcOrd="6" destOrd="0" presId="urn:microsoft.com/office/officeart/2005/8/layout/radial5"/>
    <dgm:cxn modelId="{1055C75B-F0ED-4E26-9610-6385E266D98B}" type="presParOf" srcId="{ECFAD827-511B-4D88-A4A8-458445D3A5A7}" destId="{9789535F-0320-40B6-B0AE-D5425946F96E}" srcOrd="7" destOrd="0" presId="urn:microsoft.com/office/officeart/2005/8/layout/radial5"/>
    <dgm:cxn modelId="{EDF6145C-8320-417A-BA4C-21AB6C1A4B9C}" type="presParOf" srcId="{9789535F-0320-40B6-B0AE-D5425946F96E}" destId="{4F45EC25-0766-4F27-BE6F-9D26CBBD7B19}" srcOrd="0" destOrd="0" presId="urn:microsoft.com/office/officeart/2005/8/layout/radial5"/>
    <dgm:cxn modelId="{10B1AAF5-2C43-4911-B996-1D66DC4DB9F0}" type="presParOf" srcId="{ECFAD827-511B-4D88-A4A8-458445D3A5A7}" destId="{BD114B77-7F1B-407F-AD0A-5947F77368C9}" srcOrd="8" destOrd="0" presId="urn:microsoft.com/office/officeart/2005/8/layout/radial5"/>
    <dgm:cxn modelId="{D23C5E39-AA37-43C9-AB9B-ECEEB02C3167}" type="presParOf" srcId="{ECFAD827-511B-4D88-A4A8-458445D3A5A7}" destId="{9A6D823F-4EC5-4CF0-9ABA-DE1B60FBF50D}" srcOrd="9" destOrd="0" presId="urn:microsoft.com/office/officeart/2005/8/layout/radial5"/>
    <dgm:cxn modelId="{6D9EB990-F339-4621-B005-149869B922C1}" type="presParOf" srcId="{9A6D823F-4EC5-4CF0-9ABA-DE1B60FBF50D}" destId="{64BF1A15-D288-4871-87EF-F191807A3BA2}" srcOrd="0" destOrd="0" presId="urn:microsoft.com/office/officeart/2005/8/layout/radial5"/>
    <dgm:cxn modelId="{FDA2EFB7-5788-4CE4-9514-A040A3F39E89}" type="presParOf" srcId="{ECFAD827-511B-4D88-A4A8-458445D3A5A7}" destId="{4DEC6F15-64FE-42E9-B4A3-8B4E29C6D1CE}" srcOrd="10" destOrd="0" presId="urn:microsoft.com/office/officeart/2005/8/layout/radial5"/>
    <dgm:cxn modelId="{C86CB173-90CA-41F9-8ED0-64664FABEAE1}" type="presParOf" srcId="{ECFAD827-511B-4D88-A4A8-458445D3A5A7}" destId="{948D498B-90C6-40ED-A909-DE7EC5E1EC12}" srcOrd="11" destOrd="0" presId="urn:microsoft.com/office/officeart/2005/8/layout/radial5"/>
    <dgm:cxn modelId="{600E2EF9-7FD1-45A9-9101-DB6D41829A46}" type="presParOf" srcId="{948D498B-90C6-40ED-A909-DE7EC5E1EC12}" destId="{369193DA-6F4D-4FD2-8E9C-003542FF2783}" srcOrd="0" destOrd="0" presId="urn:microsoft.com/office/officeart/2005/8/layout/radial5"/>
    <dgm:cxn modelId="{52B38167-B3EC-4DFA-B425-A732D4A4E854}" type="presParOf" srcId="{ECFAD827-511B-4D88-A4A8-458445D3A5A7}" destId="{1E22D9BA-7971-4448-8240-271D2559208B}" srcOrd="12" destOrd="0" presId="urn:microsoft.com/office/officeart/2005/8/layout/radial5"/>
    <dgm:cxn modelId="{4842F435-649F-48E5-969A-661646A29A15}" type="presParOf" srcId="{ECFAD827-511B-4D88-A4A8-458445D3A5A7}" destId="{AE203744-63D3-48B2-96B5-14C8727D0001}" srcOrd="13" destOrd="0" presId="urn:microsoft.com/office/officeart/2005/8/layout/radial5"/>
    <dgm:cxn modelId="{7199441A-67D5-4FBC-9C73-54970F69AA8F}" type="presParOf" srcId="{AE203744-63D3-48B2-96B5-14C8727D0001}" destId="{2FAA0F7A-55F3-45B9-87C0-C25ACAD864A3}" srcOrd="0" destOrd="0" presId="urn:microsoft.com/office/officeart/2005/8/layout/radial5"/>
    <dgm:cxn modelId="{5AC67880-434D-43FF-ADAF-C57F78310D1A}" type="presParOf" srcId="{ECFAD827-511B-4D88-A4A8-458445D3A5A7}" destId="{B8026EDE-7FAC-4306-B5BB-B735F005B60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5CAB4-0766-46C8-AE78-8D83C2CF59A6}">
      <dsp:nvSpPr>
        <dsp:cNvPr id="0" name=""/>
        <dsp:cNvSpPr/>
      </dsp:nvSpPr>
      <dsp:spPr>
        <a:xfrm>
          <a:off x="0" y="435942"/>
          <a:ext cx="1776511" cy="1065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rPr>
            <a:t>Evaluation and follow-up</a:t>
          </a:r>
          <a:r>
            <a:rPr lang="en-US" sz="1900" kern="1200" dirty="0"/>
            <a:t>
</a:t>
          </a:r>
        </a:p>
      </dsp:txBody>
      <dsp:txXfrm>
        <a:off x="0" y="435942"/>
        <a:ext cx="1776511" cy="1065906"/>
      </dsp:txXfrm>
    </dsp:sp>
    <dsp:sp modelId="{CC212030-3551-4F88-8032-7CC0C2F32F99}">
      <dsp:nvSpPr>
        <dsp:cNvPr id="0" name=""/>
        <dsp:cNvSpPr/>
      </dsp:nvSpPr>
      <dsp:spPr>
        <a:xfrm>
          <a:off x="1954162" y="435942"/>
          <a:ext cx="1776511" cy="1065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rPr>
            <a:t>Implementation</a:t>
          </a:r>
          <a:r>
            <a:rPr lang="en-US" sz="1900" kern="1200" dirty="0"/>
            <a:t>
</a:t>
          </a:r>
        </a:p>
      </dsp:txBody>
      <dsp:txXfrm>
        <a:off x="1954162" y="435942"/>
        <a:ext cx="1776511" cy="1065906"/>
      </dsp:txXfrm>
    </dsp:sp>
    <dsp:sp modelId="{FEA406D8-03BE-491B-AB54-E72C94220C34}">
      <dsp:nvSpPr>
        <dsp:cNvPr id="0" name=""/>
        <dsp:cNvSpPr/>
      </dsp:nvSpPr>
      <dsp:spPr>
        <a:xfrm>
          <a:off x="3908325" y="435942"/>
          <a:ext cx="1776511" cy="1065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rPr>
            <a:t>Validation</a:t>
          </a:r>
          <a:r>
            <a:rPr lang="en-US" sz="1900" kern="1200" dirty="0"/>
            <a:t>
</a:t>
          </a:r>
        </a:p>
      </dsp:txBody>
      <dsp:txXfrm>
        <a:off x="3908325" y="435942"/>
        <a:ext cx="1776511" cy="1065906"/>
      </dsp:txXfrm>
    </dsp:sp>
    <dsp:sp modelId="{B640086F-590D-4BB5-91D1-F3131B1146EA}">
      <dsp:nvSpPr>
        <dsp:cNvPr id="0" name=""/>
        <dsp:cNvSpPr/>
      </dsp:nvSpPr>
      <dsp:spPr>
        <a:xfrm>
          <a:off x="977081" y="1679500"/>
          <a:ext cx="1776511" cy="1065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a:t>
          </a:r>
          <a:r>
            <a:rPr lang="en-US" sz="1900" kern="1200" dirty="0">
              <a:solidFill>
                <a:schemeClr val="accent4"/>
              </a:solidFill>
            </a:rPr>
            <a:t>Instructional design</a:t>
          </a:r>
        </a:p>
      </dsp:txBody>
      <dsp:txXfrm>
        <a:off x="977081" y="1679500"/>
        <a:ext cx="1776511" cy="1065906"/>
      </dsp:txXfrm>
    </dsp:sp>
    <dsp:sp modelId="{B0814490-F938-4207-AF56-BED42F57FA7D}">
      <dsp:nvSpPr>
        <dsp:cNvPr id="0" name=""/>
        <dsp:cNvSpPr/>
      </dsp:nvSpPr>
      <dsp:spPr>
        <a:xfrm>
          <a:off x="2931244" y="1679500"/>
          <a:ext cx="1776511" cy="1065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rPr>
            <a:t>Training needs analysis</a:t>
          </a:r>
        </a:p>
      </dsp:txBody>
      <dsp:txXfrm>
        <a:off x="2931244" y="1679500"/>
        <a:ext cx="1776511" cy="1065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9BA9-3192-49D2-8684-14B591F6383D}">
      <dsp:nvSpPr>
        <dsp:cNvPr id="0" name=""/>
        <dsp:cNvSpPr/>
      </dsp:nvSpPr>
      <dsp:spPr>
        <a:xfrm>
          <a:off x="-6801803" y="-1125142"/>
          <a:ext cx="8760413" cy="8760413"/>
        </a:xfrm>
        <a:prstGeom prst="blockArc">
          <a:avLst>
            <a:gd name="adj1" fmla="val 18900000"/>
            <a:gd name="adj2" fmla="val 2700000"/>
            <a:gd name="adj3" fmla="val 2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FCEF84-AD43-4DBC-856C-3C81A6CDE166}">
      <dsp:nvSpPr>
        <dsp:cNvPr id="0" name=""/>
        <dsp:cNvSpPr/>
      </dsp:nvSpPr>
      <dsp:spPr>
        <a:xfrm>
          <a:off x="1928049" y="1073431"/>
          <a:ext cx="9522200" cy="43632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83707" tIns="101600" rIns="101600" bIns="101600" numCol="1" spcCol="1270" anchor="t" anchorCtr="0">
          <a:noAutofit/>
        </a:bodyPr>
        <a:lstStyle/>
        <a:p>
          <a:pPr marL="0" lvl="0" indent="0" algn="l" defTabSz="1778000">
            <a:lnSpc>
              <a:spcPct val="90000"/>
            </a:lnSpc>
            <a:spcBef>
              <a:spcPct val="0"/>
            </a:spcBef>
            <a:spcAft>
              <a:spcPct val="35000"/>
            </a:spcAft>
            <a:buNone/>
          </a:pPr>
          <a:endParaRPr lang="en-US" sz="4000" b="1" kern="1200" dirty="0"/>
        </a:p>
        <a:p>
          <a:pPr marL="228600" lvl="1" indent="-228600" algn="l" defTabSz="1066800">
            <a:lnSpc>
              <a:spcPct val="90000"/>
            </a:lnSpc>
            <a:spcBef>
              <a:spcPct val="0"/>
            </a:spcBef>
            <a:spcAft>
              <a:spcPct val="15000"/>
            </a:spcAft>
            <a:buChar char="•"/>
          </a:pPr>
          <a:r>
            <a:rPr lang="en-GB" sz="2400" kern="1200" dirty="0"/>
            <a:t>‏</a:t>
          </a:r>
          <a:r>
            <a:rPr lang="en-GB" sz="2400" kern="1200" dirty="0">
              <a:solidFill>
                <a:schemeClr val="accent4"/>
              </a:solidFill>
            </a:rPr>
            <a:t>A. People analysis: identify people that need training and their trainability-identify potential trainees</a:t>
          </a:r>
          <a:endParaRPr lang="en-US" sz="2400" kern="1200" dirty="0">
            <a:solidFill>
              <a:schemeClr val="accent4"/>
            </a:solidFill>
          </a:endParaRPr>
        </a:p>
        <a:p>
          <a:pPr marL="228600" lvl="1" indent="-228600" algn="l" defTabSz="889000">
            <a:lnSpc>
              <a:spcPct val="90000"/>
            </a:lnSpc>
            <a:spcBef>
              <a:spcPct val="0"/>
            </a:spcBef>
            <a:spcAft>
              <a:spcPct val="15000"/>
            </a:spcAft>
            <a:buChar char="•"/>
          </a:pPr>
          <a:r>
            <a:rPr lang="en-GB" sz="2000" kern="1200" dirty="0">
              <a:solidFill>
                <a:schemeClr val="accent4"/>
              </a:solidFill>
            </a:rPr>
            <a:t>‏</a:t>
          </a:r>
          <a:r>
            <a:rPr lang="en-GB" sz="2400" kern="1200" dirty="0">
              <a:solidFill>
                <a:schemeClr val="accent4"/>
              </a:solidFill>
            </a:rPr>
            <a:t>B. Job analysis: identify training needs according to job descriptions and specifications-specify skills/knowledge/behavior to be trained.</a:t>
          </a:r>
          <a:r>
            <a:rPr lang="en-GB" sz="2000" kern="1200" dirty="0">
              <a:solidFill>
                <a:schemeClr val="accent4"/>
              </a:solidFill>
            </a:rPr>
            <a:t>
C</a:t>
          </a:r>
          <a:r>
            <a:rPr lang="en-GB" sz="2400" kern="1200" dirty="0">
              <a:solidFill>
                <a:schemeClr val="accent4"/>
              </a:solidFill>
            </a:rPr>
            <a:t>. Organization analysis: identify training needs of the organization according to its long-term goals-set the training goals.</a:t>
          </a:r>
          <a:endParaRPr lang="en-US" sz="2000" kern="1200" dirty="0">
            <a:solidFill>
              <a:schemeClr val="accent4"/>
            </a:solidFill>
          </a:endParaRPr>
        </a:p>
      </dsp:txBody>
      <dsp:txXfrm>
        <a:off x="1928049" y="1073431"/>
        <a:ext cx="9522200" cy="4363266"/>
      </dsp:txXfrm>
    </dsp:sp>
    <dsp:sp modelId="{B39CA410-3BB7-477E-840E-D56E636B541B}">
      <dsp:nvSpPr>
        <dsp:cNvPr id="0" name=""/>
        <dsp:cNvSpPr/>
      </dsp:nvSpPr>
      <dsp:spPr>
        <a:xfrm>
          <a:off x="59262" y="1336167"/>
          <a:ext cx="3689049" cy="38775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EC27-B1DB-48AF-AA99-D552A8C57BC1}">
      <dsp:nvSpPr>
        <dsp:cNvPr id="0" name=""/>
        <dsp:cNvSpPr/>
      </dsp:nvSpPr>
      <dsp:spPr>
        <a:xfrm>
          <a:off x="3101007" y="1938130"/>
          <a:ext cx="3214428" cy="1837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4"/>
              </a:solidFill>
            </a:rPr>
            <a:t>2-Instructional design</a:t>
          </a:r>
        </a:p>
      </dsp:txBody>
      <dsp:txXfrm>
        <a:off x="3571749" y="2207294"/>
        <a:ext cx="2272944" cy="1299636"/>
      </dsp:txXfrm>
    </dsp:sp>
    <dsp:sp modelId="{3EDB687C-60FA-4B28-B57B-0425A975CC0B}">
      <dsp:nvSpPr>
        <dsp:cNvPr id="0" name=""/>
        <dsp:cNvSpPr/>
      </dsp:nvSpPr>
      <dsp:spPr>
        <a:xfrm rot="13439304">
          <a:off x="3436634" y="1548994"/>
          <a:ext cx="390612"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37382" y="1697362"/>
        <a:ext cx="273428" cy="323025"/>
      </dsp:txXfrm>
    </dsp:sp>
    <dsp:sp modelId="{F867E935-0C32-44EC-B985-26D9ED28DE4D}">
      <dsp:nvSpPr>
        <dsp:cNvPr id="0" name=""/>
        <dsp:cNvSpPr/>
      </dsp:nvSpPr>
      <dsp:spPr>
        <a:xfrm>
          <a:off x="2057395" y="327984"/>
          <a:ext cx="1537894"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rPr>
            <a:t>H. Develop training budget.</a:t>
          </a:r>
          <a:r>
            <a:rPr lang="en-US" sz="1400" kern="1200" dirty="0"/>
            <a:t>
</a:t>
          </a:r>
        </a:p>
      </dsp:txBody>
      <dsp:txXfrm>
        <a:off x="2282614" y="536687"/>
        <a:ext cx="1087456" cy="1007705"/>
      </dsp:txXfrm>
    </dsp:sp>
    <dsp:sp modelId="{F1BE1AD7-B688-4E74-933E-465EC1BA62A6}">
      <dsp:nvSpPr>
        <dsp:cNvPr id="0" name=""/>
        <dsp:cNvSpPr/>
      </dsp:nvSpPr>
      <dsp:spPr>
        <a:xfrm rot="16900758">
          <a:off x="4806553" y="1418141"/>
          <a:ext cx="286955"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40883" y="1567968"/>
        <a:ext cx="200869" cy="323025"/>
      </dsp:txXfrm>
    </dsp:sp>
    <dsp:sp modelId="{A777C09C-4A9C-49E2-B1CB-30D6A383A7BF}">
      <dsp:nvSpPr>
        <dsp:cNvPr id="0" name=""/>
        <dsp:cNvSpPr/>
      </dsp:nvSpPr>
      <dsp:spPr>
        <a:xfrm>
          <a:off x="4316899" y="0"/>
          <a:ext cx="1669261"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rPr>
            <a:t>A. Set training goals</a:t>
          </a:r>
        </a:p>
      </dsp:txBody>
      <dsp:txXfrm>
        <a:off x="4561357" y="208703"/>
        <a:ext cx="1180345" cy="1007705"/>
      </dsp:txXfrm>
    </dsp:sp>
    <dsp:sp modelId="{517E2349-B3AA-49A8-B8FE-DA3494FF7E2F}">
      <dsp:nvSpPr>
        <dsp:cNvPr id="0" name=""/>
        <dsp:cNvSpPr/>
      </dsp:nvSpPr>
      <dsp:spPr>
        <a:xfrm rot="20053193">
          <a:off x="6059253" y="1843543"/>
          <a:ext cx="380323"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064931" y="1976029"/>
        <a:ext cx="266226" cy="323025"/>
      </dsp:txXfrm>
    </dsp:sp>
    <dsp:sp modelId="{0083093E-8A7B-4C50-8DA9-8810FCD32660}">
      <dsp:nvSpPr>
        <dsp:cNvPr id="0" name=""/>
        <dsp:cNvSpPr/>
      </dsp:nvSpPr>
      <dsp:spPr>
        <a:xfrm>
          <a:off x="6439817" y="964604"/>
          <a:ext cx="1733975" cy="1274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B. </a:t>
          </a:r>
          <a:r>
            <a:rPr lang="en-GB" sz="2000" kern="1200" dirty="0">
              <a:solidFill>
                <a:schemeClr val="accent4"/>
              </a:solidFill>
            </a:rPr>
            <a:t>Determine what to train</a:t>
          </a:r>
          <a:r>
            <a:rPr lang="en-GB" sz="1200" kern="1200" dirty="0">
              <a:solidFill>
                <a:schemeClr val="accent4"/>
              </a:solidFill>
            </a:rPr>
            <a:t>.</a:t>
          </a:r>
          <a:r>
            <a:rPr lang="en-GB" sz="1200" kern="1200" dirty="0"/>
            <a:t>
</a:t>
          </a:r>
          <a:endParaRPr lang="en-US" sz="1200" kern="1200" dirty="0"/>
        </a:p>
        <a:p>
          <a:pPr marL="0" lvl="0" algn="ctr" defTabSz="488950">
            <a:lnSpc>
              <a:spcPct val="90000"/>
            </a:lnSpc>
            <a:spcBef>
              <a:spcPct val="0"/>
            </a:spcBef>
            <a:spcAft>
              <a:spcPct val="35000"/>
            </a:spcAft>
            <a:buNone/>
          </a:pPr>
          <a:endParaRPr lang="en-US" sz="1100" kern="1200" dirty="0"/>
        </a:p>
      </dsp:txBody>
      <dsp:txXfrm>
        <a:off x="6693752" y="1151299"/>
        <a:ext cx="1226105" cy="901443"/>
      </dsp:txXfrm>
    </dsp:sp>
    <dsp:sp modelId="{9789535F-0320-40B6-B0AE-D5425946F96E}">
      <dsp:nvSpPr>
        <dsp:cNvPr id="0" name=""/>
        <dsp:cNvSpPr/>
      </dsp:nvSpPr>
      <dsp:spPr>
        <a:xfrm rot="481387">
          <a:off x="6389691" y="2845924"/>
          <a:ext cx="297856"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390128" y="2947363"/>
        <a:ext cx="208499" cy="323025"/>
      </dsp:txXfrm>
    </dsp:sp>
    <dsp:sp modelId="{BD114B77-7F1B-407F-AD0A-5947F77368C9}">
      <dsp:nvSpPr>
        <dsp:cNvPr id="0" name=""/>
        <dsp:cNvSpPr/>
      </dsp:nvSpPr>
      <dsp:spPr>
        <a:xfrm>
          <a:off x="6812284" y="2564816"/>
          <a:ext cx="1755010"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rPr>
            <a:t>C. Identify trainees.</a:t>
          </a:r>
          <a:r>
            <a:rPr lang="en-US" sz="1300" kern="1200" dirty="0"/>
            <a:t>
</a:t>
          </a:r>
        </a:p>
      </dsp:txBody>
      <dsp:txXfrm>
        <a:off x="7069299" y="2773519"/>
        <a:ext cx="1240980" cy="1007705"/>
      </dsp:txXfrm>
    </dsp:sp>
    <dsp:sp modelId="{9A6D823F-4EC5-4CF0-9ABA-DE1B60FBF50D}">
      <dsp:nvSpPr>
        <dsp:cNvPr id="0" name=""/>
        <dsp:cNvSpPr/>
      </dsp:nvSpPr>
      <dsp:spPr>
        <a:xfrm rot="3776374">
          <a:off x="5139726" y="3656311"/>
          <a:ext cx="228570"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58414" y="3733454"/>
        <a:ext cx="159999" cy="323025"/>
      </dsp:txXfrm>
    </dsp:sp>
    <dsp:sp modelId="{4DEC6F15-64FE-42E9-B4A3-8B4E29C6D1CE}">
      <dsp:nvSpPr>
        <dsp:cNvPr id="0" name=""/>
        <dsp:cNvSpPr/>
      </dsp:nvSpPr>
      <dsp:spPr>
        <a:xfrm>
          <a:off x="4839650" y="4065751"/>
          <a:ext cx="1700043"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rPr>
            <a:t>D. Choose training materials</a:t>
          </a:r>
          <a:r>
            <a:rPr lang="en-US" sz="1300" kern="1200" dirty="0">
              <a:solidFill>
                <a:schemeClr val="accent4"/>
              </a:solidFill>
            </a:rPr>
            <a:t>.</a:t>
          </a:r>
          <a:r>
            <a:rPr lang="en-US" sz="1300" kern="1200" dirty="0"/>
            <a:t>
</a:t>
          </a:r>
        </a:p>
      </dsp:txBody>
      <dsp:txXfrm>
        <a:off x="5088616" y="4274454"/>
        <a:ext cx="1202111" cy="1007705"/>
      </dsp:txXfrm>
    </dsp:sp>
    <dsp:sp modelId="{948D498B-90C6-40ED-A909-DE7EC5E1EC12}">
      <dsp:nvSpPr>
        <dsp:cNvPr id="0" name=""/>
        <dsp:cNvSpPr/>
      </dsp:nvSpPr>
      <dsp:spPr>
        <a:xfrm rot="7515627">
          <a:off x="3861406" y="3617554"/>
          <a:ext cx="237726"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917651" y="3696112"/>
        <a:ext cx="166408" cy="323025"/>
      </dsp:txXfrm>
    </dsp:sp>
    <dsp:sp modelId="{1E22D9BA-7971-4448-8240-271D2559208B}">
      <dsp:nvSpPr>
        <dsp:cNvPr id="0" name=""/>
        <dsp:cNvSpPr/>
      </dsp:nvSpPr>
      <dsp:spPr>
        <a:xfrm>
          <a:off x="2495243" y="3986340"/>
          <a:ext cx="1821662"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4"/>
              </a:solidFill>
            </a:rPr>
            <a:t>E. Determine training modes and methods.</a:t>
          </a:r>
          <a:r>
            <a:rPr lang="en-GB" sz="1300" kern="1200" dirty="0"/>
            <a:t>
</a:t>
          </a:r>
          <a:endParaRPr lang="en-US" sz="1300" kern="1200" dirty="0"/>
        </a:p>
      </dsp:txBody>
      <dsp:txXfrm>
        <a:off x="2762019" y="4195043"/>
        <a:ext cx="1288110" cy="1007705"/>
      </dsp:txXfrm>
    </dsp:sp>
    <dsp:sp modelId="{AE203744-63D3-48B2-96B5-14C8727D0001}">
      <dsp:nvSpPr>
        <dsp:cNvPr id="0" name=""/>
        <dsp:cNvSpPr/>
      </dsp:nvSpPr>
      <dsp:spPr>
        <a:xfrm rot="10611509">
          <a:off x="2759979" y="2688091"/>
          <a:ext cx="246429" cy="538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833852" y="2793740"/>
        <a:ext cx="172500" cy="323025"/>
      </dsp:txXfrm>
    </dsp:sp>
    <dsp:sp modelId="{B8026EDE-7FAC-4306-B5BB-B735F005B600}">
      <dsp:nvSpPr>
        <dsp:cNvPr id="0" name=""/>
        <dsp:cNvSpPr/>
      </dsp:nvSpPr>
      <dsp:spPr>
        <a:xfrm>
          <a:off x="944223" y="2304445"/>
          <a:ext cx="1701696" cy="14251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rPr>
            <a:t>F. Select trainers</a:t>
          </a:r>
          <a:r>
            <a:rPr lang="en-US" sz="1400" kern="1200" dirty="0">
              <a:solidFill>
                <a:schemeClr val="accent4"/>
              </a:solidFill>
            </a:rPr>
            <a:t>.</a:t>
          </a:r>
          <a:r>
            <a:rPr lang="en-US" sz="1400" kern="1200" dirty="0"/>
            <a:t>
</a:t>
          </a:r>
        </a:p>
      </dsp:txBody>
      <dsp:txXfrm>
        <a:off x="1193431" y="2513148"/>
        <a:ext cx="1203280" cy="10077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7939C-241D-4FDC-8DE8-4EE3F462EE22}" type="datetimeFigureOut">
              <a:rPr lang="en-US" smtClean="0"/>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AF473-2665-42A7-89E3-C7BA7EB58D12}" type="slidenum">
              <a:rPr lang="en-US" smtClean="0"/>
              <a:t>‹#›</a:t>
            </a:fld>
            <a:endParaRPr lang="en-US" dirty="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38200" y="5159827"/>
            <a:ext cx="5739882" cy="78377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4" name="Text Placeholder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8" name="Text Placeholder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9" name="Text Placeholder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0" name="Text Placeholder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5" name="Text Placeholder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6" name="Text Placeholder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7" name="Text Placeholder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8" name="Text Placeholder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9" name="Text Placeholder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cxnSp>
        <p:nvCxnSpPr>
          <p:cNvPr id="5" name="Straight Connector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Date Placeholder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C707EB9A-DC38-46B9-997A-405909FCC622}" type="datetime1">
              <a:rPr lang="en-US" smtClean="0"/>
              <a:t>10/28/2024</a:t>
            </a:fld>
            <a:endParaRPr lang="en-US" dirty="0"/>
          </a:p>
        </p:txBody>
      </p:sp>
      <p:sp>
        <p:nvSpPr>
          <p:cNvPr id="42" name="Footer Placeholder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43" name="Slide Number Placeholder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cxnSp>
        <p:nvCxnSpPr>
          <p:cNvPr id="47" name="Straight Connector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right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a:lstStyle>
            <a:lvl1pPr>
              <a:defRPr sz="900">
                <a:solidFill>
                  <a:schemeClr val="accent3">
                    <a:lumMod val="75000"/>
                  </a:schemeClr>
                </a:solidFill>
              </a:defRPr>
            </a:lvl1pPr>
          </a:lstStyle>
          <a:p>
            <a:fld id="{43386438-498E-43ED-8FB4-5D263EE3CE31}" type="datetime1">
              <a:rPr lang="en-US" smtClean="0"/>
              <a:t>10/28/2024</a:t>
            </a:fld>
            <a:endParaRPr lang="en-US" dirty="0"/>
          </a:p>
        </p:txBody>
      </p:sp>
      <p:sp>
        <p:nvSpPr>
          <p:cNvPr id="8" name="Footer Placeholder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10" name="Slide Number Placeholder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8200" y="2313571"/>
            <a:ext cx="4419600" cy="1659716"/>
          </a:xfrm>
        </p:spPr>
        <p:txBody>
          <a:bodyPr anchor="ctr">
            <a:normAutofit/>
          </a:bodyPr>
          <a:lstStyle>
            <a:lvl1pPr algn="ctr">
              <a:defRPr sz="5400" b="1">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7772402" y="2348318"/>
            <a:ext cx="2743200" cy="1659715"/>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a:lstStyle>
            <a:lvl1pPr>
              <a:defRPr sz="900">
                <a:solidFill>
                  <a:schemeClr val="accent5">
                    <a:lumMod val="75000"/>
                  </a:schemeClr>
                </a:solidFill>
              </a:defRPr>
            </a:lvl1pPr>
          </a:lstStyle>
          <a:p>
            <a:fld id="{F8156E12-2B43-47BB-BDDB-5E11881442BC}" type="datetime1">
              <a:rPr lang="en-US" smtClean="0"/>
              <a:t>10/28/2024</a:t>
            </a:fld>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a:lstStyle>
            <a:lvl1pPr algn="r">
              <a:defRPr sz="900">
                <a:solidFill>
                  <a:schemeClr val="accent5">
                    <a:lumMod val="75000"/>
                  </a:schemeClr>
                </a:solidFill>
              </a:defRPr>
            </a:lvl1p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lvl1pPr>
              <a:defRPr sz="900">
                <a:solidFill>
                  <a:schemeClr val="accent1">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anchor="ct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b="1">
                <a:solidFill>
                  <a:schemeClr val="accent4"/>
                </a:solidFill>
              </a:defRPr>
            </a:lvl1pPr>
          </a:lstStyle>
          <a:p>
            <a:r>
              <a:rPr lang="en-US"/>
              <a:t>Click to edit Master title style</a:t>
            </a:r>
          </a:p>
        </p:txBody>
      </p:sp>
      <p:sp>
        <p:nvSpPr>
          <p:cNvPr id="6" name="Picture Placeholder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7" name="Picture Placeholder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8" name="Picture Placeholder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Picture Placeholder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2" name="Text Placeholder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9" name="Text Placeholder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0" name="Text Placeholder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2" name="Text Placeholder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3" name="Text Placeholder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4" name="Date Placeholder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0D02CBF5-B64C-4AC1-8E35-65FA339F4DB2}" type="datetime1">
              <a:rPr lang="en-US" smtClean="0"/>
              <a:t>10/28/2024</a:t>
            </a:fld>
            <a:endParaRPr lang="en-US" dirty="0"/>
          </a:p>
        </p:txBody>
      </p:sp>
      <p:sp>
        <p:nvSpPr>
          <p:cNvPr id="25" name="Footer Placeholder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26" name="Slide Number Placeholder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a:lstStyle>
            <a:lvl1pPr>
              <a:defRPr sz="900">
                <a:solidFill>
                  <a:schemeClr val="accent2">
                    <a:lumMod val="75000"/>
                  </a:schemeClr>
                </a:solidFill>
              </a:defRPr>
            </a:lvl1pPr>
          </a:lstStyle>
          <a:p>
            <a:fld id="{480AB8C7-9601-4F1F-A83B-310CC26DEFE5}" type="datetime1">
              <a:rPr lang="en-US" smtClean="0"/>
              <a:t>10/28/2024</a:t>
            </a:fld>
            <a:endParaRPr lang="en-US" dirty="0"/>
          </a:p>
        </p:txBody>
      </p:sp>
      <p:sp>
        <p:nvSpPr>
          <p:cNvPr id="22" name="Footer Placeholder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23" name="Slide Number Placeholder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anchor="b"/>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edit Master text styles</a:t>
            </a:r>
          </a:p>
        </p:txBody>
      </p:sp>
      <p:sp>
        <p:nvSpPr>
          <p:cNvPr id="8" name="Content Placeholder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Date Placeholder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a:lstStyle>
            <a:lvl1pPr>
              <a:defRPr sz="900">
                <a:solidFill>
                  <a:schemeClr val="accent4">
                    <a:lumMod val="40000"/>
                    <a:lumOff val="60000"/>
                  </a:schemeClr>
                </a:solidFill>
              </a:defRPr>
            </a:lvl1pPr>
          </a:lstStyle>
          <a:p>
            <a:fld id="{0386AC94-1EAF-4D55-A445-6955E2F2BF38}" type="datetime1">
              <a:rPr lang="en-US" smtClean="0"/>
              <a:t>10/28/2024</a:t>
            </a:fld>
            <a:endParaRPr lang="en-US" dirty="0"/>
          </a:p>
        </p:txBody>
      </p:sp>
      <p:sp>
        <p:nvSpPr>
          <p:cNvPr id="15" name="Footer Placeholder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16" name="Slide Number Placeholder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ur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anchor="b"/>
          <a:lstStyle>
            <a:lvl1pPr>
              <a:defRPr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Date Placeholder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a:lstStyle>
            <a:lvl1pPr>
              <a:defRPr sz="900">
                <a:solidFill>
                  <a:schemeClr val="accent4">
                    <a:lumMod val="40000"/>
                    <a:lumOff val="60000"/>
                  </a:schemeClr>
                </a:solidFill>
              </a:defRPr>
            </a:lvl1pPr>
          </a:lstStyle>
          <a:p>
            <a:fld id="{CF0E653F-B7B6-48E8-B2D1-4E098C57B0E7}" type="datetime1">
              <a:rPr lang="en-US" smtClean="0"/>
              <a:t>10/28/2024</a:t>
            </a:fld>
            <a:endParaRPr lang="en-US" dirty="0"/>
          </a:p>
        </p:txBody>
      </p:sp>
      <p:sp>
        <p:nvSpPr>
          <p:cNvPr id="22" name="Footer Placeholder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23" name="Slide Number Placeholder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eft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anchor="b"/>
          <a:lstStyle>
            <a:lvl1pPr>
              <a:defRPr b="1">
                <a:solidFill>
                  <a:schemeClr val="bg1"/>
                </a:solidFill>
              </a:defRPr>
            </a:lvl1pPr>
          </a:lstStyle>
          <a:p>
            <a:r>
              <a:rPr lang="en-US"/>
              <a:t>Click to edit title</a:t>
            </a:r>
          </a:p>
        </p:txBody>
      </p:sp>
      <p:sp>
        <p:nvSpPr>
          <p:cNvPr id="8" name="Content Placeholder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a:lstStyle>
            <a:lvl1pPr>
              <a:defRPr sz="900">
                <a:solidFill>
                  <a:schemeClr val="accent4">
                    <a:lumMod val="40000"/>
                    <a:lumOff val="60000"/>
                  </a:schemeClr>
                </a:solidFill>
              </a:defRPr>
            </a:lvl1pPr>
          </a:lstStyle>
          <a:p>
            <a:fld id="{5371D35D-2BF9-4283-B303-1A56BC8BBB42}" type="datetime1">
              <a:rPr lang="en-US" smtClean="0"/>
              <a:t>10/28/2024</a:t>
            </a:fld>
            <a:endParaRPr lang="en-US" dirty="0"/>
          </a:p>
        </p:txBody>
      </p:sp>
      <p:sp>
        <p:nvSpPr>
          <p:cNvPr id="9" name="Rectangle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16" name="Slide Number Placeholder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a:lstStyle>
            <a:lvl1pPr>
              <a:defRPr sz="900">
                <a:solidFill>
                  <a:schemeClr val="accent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nter text with top bor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4F525B7F-8292-4AE6-B9B3-F6C0621F1161}"/>
              </a:ext>
            </a:extLst>
          </p:cNvPr>
          <p:cNvSpPr>
            <a:spLocks noGrp="1"/>
          </p:cNvSpPr>
          <p:nvPr>
            <p:ph type="dt" sz="half" idx="10"/>
          </p:nvPr>
        </p:nvSpPr>
        <p:spPr/>
        <p:txBody>
          <a:bodyPr/>
          <a:lstStyle>
            <a:lvl1pPr>
              <a:defRPr sz="900">
                <a:solidFill>
                  <a:schemeClr val="accent5">
                    <a:lumMod val="75000"/>
                  </a:schemeClr>
                </a:solidFill>
              </a:defRPr>
            </a:lvl1pPr>
          </a:lstStyle>
          <a:p>
            <a:fld id="{4C9F7320-B42D-4739-8310-184B9A47F5D9}" type="datetime1">
              <a:rPr lang="en-US" smtClean="0"/>
              <a:t>10/28/2024</a:t>
            </a:fld>
            <a:endParaRPr lang="en-US" dirty="0"/>
          </a:p>
        </p:txBody>
      </p:sp>
      <p:sp>
        <p:nvSpPr>
          <p:cNvPr id="6" name="Footer Placeholder 5">
            <a:extLst>
              <a:ext uri="{FF2B5EF4-FFF2-40B4-BE49-F238E27FC236}">
                <a16:creationId xmlns:a16="http://schemas.microsoft.com/office/drawing/2014/main" id="{E3E86D52-9DFB-4D69-BF39-2C163B3946ED}"/>
              </a:ext>
            </a:extLst>
          </p:cNvPr>
          <p:cNvSpPr>
            <a:spLocks noGrp="1"/>
          </p:cNvSpPr>
          <p:nvPr>
            <p:ph type="ftr" sz="quarter" idx="11"/>
          </p:nvPr>
        </p:nvSpPr>
        <p:spPr/>
        <p:txBody>
          <a:bodyPr/>
          <a:lstStyle>
            <a:lvl1pPr>
              <a:defRPr sz="900">
                <a:solidFill>
                  <a:schemeClr val="accent5">
                    <a:lumMod val="75000"/>
                  </a:schemeClr>
                </a:solidFill>
              </a:defRPr>
            </a:lvl1pPr>
          </a:lstStyle>
          <a:p>
            <a:r>
              <a:rPr lang="en-US"/>
              <a:t>training and development</a:t>
            </a:r>
            <a:endParaRPr lang="en-US" dirty="0"/>
          </a:p>
        </p:txBody>
      </p:sp>
      <p:sp>
        <p:nvSpPr>
          <p:cNvPr id="7" name="Slide Number Placeholder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er tex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anchor="b"/>
          <a:lstStyle>
            <a:lvl1pPr algn="ctr">
              <a:defRPr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Rectangle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a:lstStyle>
            <a:lvl1pPr>
              <a:defRPr sz="900">
                <a:solidFill>
                  <a:schemeClr val="accent5"/>
                </a:solidFill>
              </a:defRPr>
            </a:lvl1pPr>
          </a:lstStyle>
          <a:p>
            <a:fld id="{9E59A734-291B-4BE3-A7BD-71FD23B67D43}" type="datetime1">
              <a:rPr lang="en-US" smtClean="0"/>
              <a:t>10/28/2024</a:t>
            </a:fld>
            <a:endParaRPr lang="en-US" dirty="0"/>
          </a:p>
        </p:txBody>
      </p:sp>
      <p:sp>
        <p:nvSpPr>
          <p:cNvPr id="9" name="Footer Placeholder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10" name="Slide Number Placeholder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a:lstStyle>
            <a:lvl1pPr>
              <a:defRPr sz="900">
                <a:solidFill>
                  <a:schemeClr val="accent5"/>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b="1">
                <a:solidFill>
                  <a:schemeClr val="bg1"/>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a:lstStyle>
            <a:lvl1pPr marL="0" indent="0" algn="ctr">
              <a:buFont typeface="Arial" panose="020B0604020202020204" pitchFamily="34" charset="0"/>
              <a:buNone/>
              <a:defRPr sz="1800">
                <a:solidFill>
                  <a:schemeClr val="accent4"/>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a:normAutofit/>
          </a:bodyPr>
          <a:lstStyle>
            <a:lvl1pPr>
              <a:defRPr sz="1600"/>
            </a:lvl1pPr>
          </a:lstStyle>
          <a:p>
            <a:r>
              <a:rPr lang="en-US"/>
              <a:t>Click icon to add online image</a:t>
            </a:r>
            <a:endParaRPr lang="en-US" dirty="0"/>
          </a:p>
        </p:txBody>
      </p:sp>
      <p:sp>
        <p:nvSpPr>
          <p:cNvPr id="25" name="Date Placeholder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fld id="{D81E7F30-4595-42C4-9457-4779661F18D9}" type="datetime1">
              <a:rPr lang="en-US" smtClean="0"/>
              <a:t>10/28/2024</a:t>
            </a:fld>
            <a:endParaRPr lang="en-US" dirty="0"/>
          </a:p>
        </p:txBody>
      </p:sp>
      <p:sp>
        <p:nvSpPr>
          <p:cNvPr id="26" name="Footer Placeholder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a:t>training and development</a:t>
            </a:r>
            <a:endParaRPr lang="en-US" dirty="0"/>
          </a:p>
        </p:txBody>
      </p:sp>
      <p:sp>
        <p:nvSpPr>
          <p:cNvPr id="27" name="Slide Number Placeholder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four images">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anchor="b"/>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a:normAutofit/>
          </a:bodyPr>
          <a:lstStyle>
            <a:lvl1pPr>
              <a:defRPr sz="1600"/>
            </a:lvl1pPr>
          </a:lstStyle>
          <a:p>
            <a:r>
              <a:rPr lang="en-US"/>
              <a:t>Click icon to add online image</a:t>
            </a:r>
            <a:endParaRPr lang="en-US" dirty="0"/>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a:normAutofit/>
          </a:bodyPr>
          <a:lstStyle>
            <a:lvl1pPr>
              <a:defRPr sz="1600"/>
            </a:lvl1pPr>
          </a:lstStyle>
          <a:p>
            <a:r>
              <a:rPr lang="en-US"/>
              <a:t>Click icon to add online image</a:t>
            </a:r>
            <a:endParaRPr lang="en-US" dirty="0"/>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a:normAutofit/>
          </a:bodyPr>
          <a:lstStyle>
            <a:lvl1pPr>
              <a:defRPr sz="1600"/>
            </a:lvl1pPr>
          </a:lstStyle>
          <a:p>
            <a:r>
              <a:rPr lang="en-US"/>
              <a:t>Click icon to add online image</a:t>
            </a:r>
            <a:endParaRPr lang="en-US" dirty="0"/>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a:normAutofit/>
          </a:bodyPr>
          <a:lstStyle>
            <a:lvl1pPr>
              <a:defRPr sz="1600"/>
            </a:lvl1pPr>
          </a:lstStyle>
          <a:p>
            <a:r>
              <a:rPr lang="en-US"/>
              <a:t>Click icon to add online image</a:t>
            </a:r>
            <a:endParaRPr lang="en-US" dirty="0"/>
          </a:p>
        </p:txBody>
      </p:sp>
      <p:sp>
        <p:nvSpPr>
          <p:cNvPr id="5" name="Text Placeholder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anchor="t">
            <a:normAutofit/>
          </a:bodyPr>
          <a:lstStyle>
            <a:lvl1pPr marL="0" indent="0" algn="l">
              <a:lnSpc>
                <a:spcPct val="100000"/>
              </a:lnSpc>
              <a:buNone/>
              <a:defRPr sz="1600">
                <a:solidFill>
                  <a:schemeClr val="bg1"/>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1</a:t>
            </a:r>
            <a:endParaRPr lang="en-ZA"/>
          </a:p>
        </p:txBody>
      </p:sp>
      <p:sp>
        <p:nvSpPr>
          <p:cNvPr id="17" name="Text Placeholder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2</a:t>
            </a:r>
            <a:endParaRPr lang="en-ZA"/>
          </a:p>
        </p:txBody>
      </p:sp>
      <p:sp>
        <p:nvSpPr>
          <p:cNvPr id="18" name="Text Placeholder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3</a:t>
            </a:r>
            <a:endParaRPr lang="en-ZA"/>
          </a:p>
        </p:txBody>
      </p:sp>
      <p:sp>
        <p:nvSpPr>
          <p:cNvPr id="19" name="Text Placeholder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4</a:t>
            </a:r>
            <a:endParaRPr lang="en-ZA"/>
          </a:p>
        </p:txBody>
      </p:sp>
      <p:sp>
        <p:nvSpPr>
          <p:cNvPr id="28" name="Text Placeholder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anchor="t">
            <a:normAutofit/>
          </a:bodyPr>
          <a:lstStyle>
            <a:lvl1pPr marL="0" indent="0" algn="l">
              <a:lnSpc>
                <a:spcPct val="100000"/>
              </a:lnSpc>
              <a:buNone/>
              <a:defRPr sz="1200">
                <a:solidFill>
                  <a:schemeClr val="bg1"/>
                </a:solidFill>
              </a:defRPr>
            </a:lvl1pPr>
          </a:lstStyle>
          <a:p>
            <a:pPr lvl="0"/>
            <a:r>
              <a:rPr lang="en-US"/>
              <a:t>Click to edit Master text styles</a:t>
            </a:r>
          </a:p>
        </p:txBody>
      </p:sp>
      <p:sp>
        <p:nvSpPr>
          <p:cNvPr id="30" name="Date Placeholder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a:lstStyle>
            <a:lvl1pPr>
              <a:defRPr sz="900">
                <a:solidFill>
                  <a:schemeClr val="accent1">
                    <a:lumMod val="40000"/>
                    <a:lumOff val="60000"/>
                  </a:schemeClr>
                </a:solidFill>
              </a:defRPr>
            </a:lvl1pPr>
          </a:lstStyle>
          <a:p>
            <a:fld id="{A0046C96-73A9-4C20-93B5-D86CBF69F7BD}" type="datetime1">
              <a:rPr lang="en-US" smtClean="0"/>
              <a:t>10/28/2024</a:t>
            </a:fld>
            <a:endParaRPr lang="en-US" dirty="0"/>
          </a:p>
        </p:txBody>
      </p:sp>
      <p:sp>
        <p:nvSpPr>
          <p:cNvPr id="31" name="Footer Placeholder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a:t>training and development</a:t>
            </a:r>
            <a:endParaRPr lang="en-US" dirty="0"/>
          </a:p>
        </p:txBody>
      </p:sp>
      <p:sp>
        <p:nvSpPr>
          <p:cNvPr id="32" name="Slide Number Placeholder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D2B70-4974-4596-9179-F290615A38AD}" type="datetime1">
              <a:rPr lang="en-US" smtClean="0"/>
              <a:t>10/28/2024</a:t>
            </a:fld>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28600" y="1391478"/>
            <a:ext cx="8179904" cy="3144040"/>
          </a:xfrm>
        </p:spPr>
        <p:txBody>
          <a:bodyPr>
            <a:noAutofit/>
          </a:bodyPr>
          <a:lstStyle/>
          <a:p>
            <a:r>
              <a:rPr lang="en-US" sz="4400" dirty="0">
                <a:solidFill>
                  <a:schemeClr val="tx1"/>
                </a:solidFill>
              </a:rPr>
              <a:t>Training and development: Human resources management</a:t>
            </a:r>
            <a:br>
              <a:rPr lang="en-US" sz="4400" dirty="0">
                <a:solidFill>
                  <a:schemeClr val="tx1"/>
                </a:solidFill>
              </a:rPr>
            </a:br>
            <a:br>
              <a:rPr lang="en-US" sz="4400" dirty="0">
                <a:solidFill>
                  <a:schemeClr val="tx1"/>
                </a:solidFill>
              </a:rPr>
            </a:br>
            <a:r>
              <a:rPr lang="en-US" sz="4400" dirty="0">
                <a:solidFill>
                  <a:schemeClr val="tx1"/>
                </a:solidFill>
              </a:rPr>
              <a:t>Recruitment and retention : meeting staffing requirement </a:t>
            </a:r>
          </a:p>
        </p:txBody>
      </p:sp>
      <p:sp>
        <p:nvSpPr>
          <p:cNvPr id="7" name="TextBox 6">
            <a:extLst>
              <a:ext uri="{FF2B5EF4-FFF2-40B4-BE49-F238E27FC236}">
                <a16:creationId xmlns:a16="http://schemas.microsoft.com/office/drawing/2014/main" id="{BCB57F12-BC4F-F1BC-4981-A1A3BA8F4AE6}"/>
              </a:ext>
            </a:extLst>
          </p:cNvPr>
          <p:cNvSpPr txBox="1"/>
          <p:nvPr/>
        </p:nvSpPr>
        <p:spPr>
          <a:xfrm>
            <a:off x="8676033" y="2844831"/>
            <a:ext cx="3515967" cy="2554545"/>
          </a:xfrm>
          <a:prstGeom prst="rect">
            <a:avLst/>
          </a:prstGeom>
          <a:noFill/>
        </p:spPr>
        <p:txBody>
          <a:bodyPr wrap="square">
            <a:spAutoFit/>
          </a:bodyPr>
          <a:lstStyle/>
          <a:p>
            <a:r>
              <a:rPr lang="en-US" sz="2000" dirty="0"/>
              <a:t>Prepared by: </a:t>
            </a:r>
          </a:p>
          <a:p>
            <a:r>
              <a:rPr lang="en-US" sz="2000" dirty="0"/>
              <a:t>Allen Yahya Hashesh Mais Baker Ghannam </a:t>
            </a:r>
          </a:p>
          <a:p>
            <a:r>
              <a:rPr lang="en-US" sz="2000" dirty="0"/>
              <a:t>Raghad Hasan Salloum Hiba Khaled Abu ean</a:t>
            </a:r>
          </a:p>
          <a:p>
            <a:r>
              <a:rPr lang="" sz="2000" dirty="0"/>
              <a:t>Sujood Raef Fahmawi</a:t>
            </a:r>
            <a:r>
              <a:rPr lang="en-US" sz="2000" dirty="0"/>
              <a:t> </a:t>
            </a:r>
          </a:p>
          <a:p>
            <a:r>
              <a:rPr lang="en-US" sz="2000" dirty="0"/>
              <a:t>Submitted to: Dr. Samah Shtaieh</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6552-D211-4D34-862F-65A44D0DEDDF}"/>
              </a:ext>
            </a:extLst>
          </p:cNvPr>
          <p:cNvSpPr>
            <a:spLocks noGrp="1"/>
          </p:cNvSpPr>
          <p:nvPr>
            <p:ph type="title"/>
          </p:nvPr>
        </p:nvSpPr>
        <p:spPr>
          <a:xfrm>
            <a:off x="609600" y="471315"/>
            <a:ext cx="5684520" cy="1325563"/>
          </a:xfrm>
        </p:spPr>
        <p:txBody>
          <a:bodyPr/>
          <a:lstStyle/>
          <a:p>
            <a:pPr marL="571500" indent="-571500">
              <a:buFont typeface="Wingdings" panose="05000000000000000000" pitchFamily="2" charset="2"/>
              <a:buChar char="Ø"/>
            </a:pPr>
            <a:r>
              <a:rPr lang="en-US" dirty="0">
                <a:solidFill>
                  <a:schemeClr val="accent4"/>
                </a:solidFill>
              </a:rPr>
              <a:t>The importance of training </a:t>
            </a:r>
          </a:p>
        </p:txBody>
      </p:sp>
      <p:sp>
        <p:nvSpPr>
          <p:cNvPr id="5" name="Content Placeholder 4">
            <a:extLst>
              <a:ext uri="{FF2B5EF4-FFF2-40B4-BE49-F238E27FC236}">
                <a16:creationId xmlns:a16="http://schemas.microsoft.com/office/drawing/2014/main" id="{9C3BF054-FDBC-4318-8DA7-42C337A16B11}"/>
              </a:ext>
            </a:extLst>
          </p:cNvPr>
          <p:cNvSpPr>
            <a:spLocks noGrp="1"/>
          </p:cNvSpPr>
          <p:nvPr>
            <p:ph idx="11"/>
          </p:nvPr>
        </p:nvSpPr>
        <p:spPr>
          <a:xfrm>
            <a:off x="188843" y="2415209"/>
            <a:ext cx="7792279" cy="4184374"/>
          </a:xfrm>
        </p:spPr>
        <p:txBody>
          <a:bodyPr>
            <a:normAutofit fontScale="77500" lnSpcReduction="20000"/>
          </a:bodyPr>
          <a:lstStyle/>
          <a:p>
            <a:r>
              <a:rPr lang="en-GB" sz="2800" dirty="0">
                <a:solidFill>
                  <a:schemeClr val="accent4"/>
                </a:solidFill>
              </a:rPr>
              <a:t>Increased productivity: When employees stay current with new procedures and technologies, they can increase their overall output.</a:t>
            </a:r>
          </a:p>
          <a:p>
            <a:r>
              <a:rPr lang="en-GB" sz="2800" dirty="0">
                <a:solidFill>
                  <a:schemeClr val="accent4"/>
                </a:solidFill>
              </a:rPr>
              <a:t>Reduced micromanagement: If workers feel empowered to perform a task, they typically require less oversight and work more independently.</a:t>
            </a:r>
          </a:p>
          <a:p>
            <a:r>
              <a:rPr lang="en-GB" sz="2800" dirty="0">
                <a:solidFill>
                  <a:schemeClr val="accent4"/>
                </a:solidFill>
              </a:rPr>
              <a:t>Train future leaders: Organizations must have a solid pipeline of well-trained and innovative potential leaders to grow and adapt over time.</a:t>
            </a:r>
          </a:p>
          <a:p>
            <a:r>
              <a:rPr lang="en-GB" sz="2800" dirty="0">
                <a:solidFill>
                  <a:schemeClr val="accent4"/>
                </a:solidFill>
              </a:rPr>
              <a:t>Increased job satisfaction and retention: Well-trained employees gain confidence in their abilities, leading to greater job satisfaction, a reduction in absenteeism and overall employee retention</a:t>
            </a:r>
            <a:r>
              <a:rPr lang="en-GB" dirty="0">
                <a:solidFill>
                  <a:schemeClr val="accent4"/>
                </a:solidFill>
              </a:rPr>
              <a:t>.</a:t>
            </a:r>
            <a:endParaRPr lang="en-US" dirty="0">
              <a:solidFill>
                <a:schemeClr val="accent4"/>
              </a:solidFill>
            </a:endParaRPr>
          </a:p>
        </p:txBody>
      </p:sp>
      <p:sp>
        <p:nvSpPr>
          <p:cNvPr id="32" name="Date Placeholder 31">
            <a:extLst>
              <a:ext uri="{FF2B5EF4-FFF2-40B4-BE49-F238E27FC236}">
                <a16:creationId xmlns:a16="http://schemas.microsoft.com/office/drawing/2014/main" id="{5F26D092-3C6C-4E03-9A13-3D2D961FE985}"/>
              </a:ext>
            </a:extLst>
          </p:cNvPr>
          <p:cNvSpPr>
            <a:spLocks noGrp="1"/>
          </p:cNvSpPr>
          <p:nvPr>
            <p:ph type="dt" sz="half" idx="13"/>
          </p:nvPr>
        </p:nvSpPr>
        <p:spPr>
          <a:xfrm>
            <a:off x="838200" y="6356350"/>
            <a:ext cx="2743200" cy="365125"/>
          </a:xfrm>
        </p:spPr>
        <p:txBody>
          <a:bodyPr/>
          <a:lstStyle/>
          <a:p>
            <a:fld id="{6D5F29C5-2C5A-4C3B-84BD-617ECC731617}" type="datetime1">
              <a:rPr lang="en-US" smtClean="0"/>
              <a:t>10/28/2024</a:t>
            </a:fld>
            <a:endParaRPr lang="en-US" dirty="0"/>
          </a:p>
        </p:txBody>
      </p:sp>
      <p:sp>
        <p:nvSpPr>
          <p:cNvPr id="33" name="Footer Placeholder 32">
            <a:extLst>
              <a:ext uri="{FF2B5EF4-FFF2-40B4-BE49-F238E27FC236}">
                <a16:creationId xmlns:a16="http://schemas.microsoft.com/office/drawing/2014/main" id="{3B22FC8B-BB98-4F77-B312-6234F9CB335E}"/>
              </a:ext>
            </a:extLst>
          </p:cNvPr>
          <p:cNvSpPr>
            <a:spLocks noGrp="1"/>
          </p:cNvSpPr>
          <p:nvPr>
            <p:ph type="ftr" sz="quarter" idx="14"/>
          </p:nvPr>
        </p:nvSpPr>
        <p:spPr>
          <a:xfrm>
            <a:off x="4038600" y="6356350"/>
            <a:ext cx="4114800" cy="365125"/>
          </a:xfrm>
        </p:spPr>
        <p:txBody>
          <a:bodyPr/>
          <a:lstStyle/>
          <a:p>
            <a:r>
              <a:rPr lang="en-US"/>
              <a:t>training and development</a:t>
            </a:r>
            <a:endParaRPr lang="en-US" dirty="0"/>
          </a:p>
        </p:txBody>
      </p:sp>
      <p:sp>
        <p:nvSpPr>
          <p:cNvPr id="34" name="Slide Number Placeholder 33">
            <a:extLst>
              <a:ext uri="{FF2B5EF4-FFF2-40B4-BE49-F238E27FC236}">
                <a16:creationId xmlns:a16="http://schemas.microsoft.com/office/drawing/2014/main" id="{FAED4C67-6AD4-4960-9032-B8D5435CD9D1}"/>
              </a:ext>
            </a:extLst>
          </p:cNvPr>
          <p:cNvSpPr>
            <a:spLocks noGrp="1"/>
          </p:cNvSpPr>
          <p:nvPr>
            <p:ph type="sldNum" sz="quarter" idx="15"/>
          </p:nvPr>
        </p:nvSpPr>
        <p:spPr>
          <a:xfrm>
            <a:off x="8610600" y="6356350"/>
            <a:ext cx="2743200"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53291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C53B-F6BE-236E-6E8E-3AF6493291F4}"/>
              </a:ext>
            </a:extLst>
          </p:cNvPr>
          <p:cNvSpPr>
            <a:spLocks noGrp="1"/>
          </p:cNvSpPr>
          <p:nvPr>
            <p:ph type="title"/>
          </p:nvPr>
        </p:nvSpPr>
        <p:spPr/>
        <p:txBody>
          <a:bodyPr/>
          <a:lstStyle/>
          <a:p>
            <a:r>
              <a:rPr lang="en-GB" dirty="0">
                <a:solidFill>
                  <a:schemeClr val="accent4"/>
                </a:solidFill>
              </a:rPr>
              <a:t>Process of Training and Development</a:t>
            </a:r>
            <a:endParaRPr lang="en-US" dirty="0">
              <a:solidFill>
                <a:schemeClr val="accent4"/>
              </a:solidFill>
            </a:endParaRPr>
          </a:p>
        </p:txBody>
      </p:sp>
      <p:graphicFrame>
        <p:nvGraphicFramePr>
          <p:cNvPr id="7" name="Content Placeholder 6">
            <a:extLst>
              <a:ext uri="{FF2B5EF4-FFF2-40B4-BE49-F238E27FC236}">
                <a16:creationId xmlns:a16="http://schemas.microsoft.com/office/drawing/2014/main" id="{6900AD2D-E01C-D448-0AF2-53D5178DA3C5}"/>
              </a:ext>
            </a:extLst>
          </p:cNvPr>
          <p:cNvGraphicFramePr>
            <a:graphicFrameLocks noGrp="1"/>
          </p:cNvGraphicFramePr>
          <p:nvPr>
            <p:ph idx="1"/>
            <p:extLst>
              <p:ext uri="{D42A27DB-BD31-4B8C-83A1-F6EECF244321}">
                <p14:modId xmlns:p14="http://schemas.microsoft.com/office/powerpoint/2010/main" val="4120696608"/>
              </p:ext>
            </p:extLst>
          </p:nvPr>
        </p:nvGraphicFramePr>
        <p:xfrm>
          <a:off x="5668963" y="2595563"/>
          <a:ext cx="5684837" cy="318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EAD420-18D8-8A73-4250-76D88CFA5D77}"/>
              </a:ext>
            </a:extLst>
          </p:cNvPr>
          <p:cNvSpPr>
            <a:spLocks noGrp="1"/>
          </p:cNvSpPr>
          <p:nvPr>
            <p:ph type="dt" sz="half" idx="10"/>
          </p:nvPr>
        </p:nvSpPr>
        <p:spPr/>
        <p:txBody>
          <a:bodyPr/>
          <a:lstStyle/>
          <a:p>
            <a:fld id="{AC97975D-B735-4227-81A8-7AE912BACA2B}" type="datetime1">
              <a:rPr lang="en-US" smtClean="0"/>
              <a:t>10/28/2024</a:t>
            </a:fld>
            <a:endParaRPr lang="en-US" dirty="0"/>
          </a:p>
        </p:txBody>
      </p:sp>
      <p:sp>
        <p:nvSpPr>
          <p:cNvPr id="5" name="Footer Placeholder 4">
            <a:extLst>
              <a:ext uri="{FF2B5EF4-FFF2-40B4-BE49-F238E27FC236}">
                <a16:creationId xmlns:a16="http://schemas.microsoft.com/office/drawing/2014/main" id="{B226DEC8-9008-21F5-95A1-6093233C9C1C}"/>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8CE33520-048A-40CC-FA66-C7559117276B}"/>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9" name="Picture 8">
            <a:extLst>
              <a:ext uri="{FF2B5EF4-FFF2-40B4-BE49-F238E27FC236}">
                <a16:creationId xmlns:a16="http://schemas.microsoft.com/office/drawing/2014/main" id="{A40ADB09-0C73-AC99-E3AA-A2349D6906C1}"/>
              </a:ext>
            </a:extLst>
          </p:cNvPr>
          <p:cNvPicPr>
            <a:picLocks noChangeAspect="1"/>
          </p:cNvPicPr>
          <p:nvPr/>
        </p:nvPicPr>
        <p:blipFill>
          <a:blip r:embed="rId7"/>
          <a:stretch>
            <a:fillRect/>
          </a:stretch>
        </p:blipFill>
        <p:spPr>
          <a:xfrm>
            <a:off x="-119270" y="0"/>
            <a:ext cx="4432852" cy="6858000"/>
          </a:xfrm>
          <a:prstGeom prst="rect">
            <a:avLst/>
          </a:prstGeom>
          <a:ln>
            <a:noFill/>
          </a:ln>
          <a:effectLst>
            <a:softEdge rad="112500"/>
          </a:effectLst>
        </p:spPr>
      </p:pic>
    </p:spTree>
    <p:extLst>
      <p:ext uri="{BB962C8B-B14F-4D97-AF65-F5344CB8AC3E}">
        <p14:creationId xmlns:p14="http://schemas.microsoft.com/office/powerpoint/2010/main" val="309559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BF629F1-CE8E-B320-633C-96FFA503B1E8}"/>
              </a:ext>
            </a:extLst>
          </p:cNvPr>
          <p:cNvGraphicFramePr/>
          <p:nvPr>
            <p:extLst>
              <p:ext uri="{D42A27DB-BD31-4B8C-83A1-F6EECF244321}">
                <p14:modId xmlns:p14="http://schemas.microsoft.com/office/powerpoint/2010/main" val="2092068243"/>
              </p:ext>
            </p:extLst>
          </p:nvPr>
        </p:nvGraphicFramePr>
        <p:xfrm>
          <a:off x="0" y="0"/>
          <a:ext cx="11509513" cy="651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9C845CA-53A6-59D2-1D6F-E8BA5E1FE8C3}"/>
              </a:ext>
            </a:extLst>
          </p:cNvPr>
          <p:cNvSpPr txBox="1"/>
          <p:nvPr/>
        </p:nvSpPr>
        <p:spPr>
          <a:xfrm>
            <a:off x="5640456"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E260CB97-4879-F965-7322-3666622B49AF}"/>
              </a:ext>
            </a:extLst>
          </p:cNvPr>
          <p:cNvSpPr txBox="1"/>
          <p:nvPr/>
        </p:nvSpPr>
        <p:spPr>
          <a:xfrm>
            <a:off x="268357" y="2177846"/>
            <a:ext cx="3684103" cy="1200329"/>
          </a:xfrm>
          <a:prstGeom prst="rect">
            <a:avLst/>
          </a:prstGeom>
          <a:noFill/>
        </p:spPr>
        <p:txBody>
          <a:bodyPr wrap="square" rtlCol="0">
            <a:spAutoFit/>
          </a:bodyPr>
          <a:lstStyle/>
          <a:p>
            <a:r>
              <a:rPr lang="en-US" sz="3600" b="1" dirty="0"/>
              <a:t>Training need analysis </a:t>
            </a:r>
          </a:p>
        </p:txBody>
      </p:sp>
    </p:spTree>
    <p:extLst>
      <p:ext uri="{BB962C8B-B14F-4D97-AF65-F5344CB8AC3E}">
        <p14:creationId xmlns:p14="http://schemas.microsoft.com/office/powerpoint/2010/main" val="316994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B996C27-707F-6D7E-79D7-CA0CADF08FDC}"/>
              </a:ext>
            </a:extLst>
          </p:cNvPr>
          <p:cNvGraphicFramePr/>
          <p:nvPr>
            <p:extLst>
              <p:ext uri="{D42A27DB-BD31-4B8C-83A1-F6EECF244321}">
                <p14:modId xmlns:p14="http://schemas.microsoft.com/office/powerpoint/2010/main" val="1050539317"/>
              </p:ext>
            </p:extLst>
          </p:nvPr>
        </p:nvGraphicFramePr>
        <p:xfrm>
          <a:off x="1409700" y="506896"/>
          <a:ext cx="9372600" cy="5502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0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D155-091C-1805-F7D7-64EAB7A34219}"/>
              </a:ext>
            </a:extLst>
          </p:cNvPr>
          <p:cNvSpPr>
            <a:spLocks noGrp="1"/>
          </p:cNvSpPr>
          <p:nvPr>
            <p:ph type="title"/>
          </p:nvPr>
        </p:nvSpPr>
        <p:spPr>
          <a:xfrm>
            <a:off x="198783" y="318052"/>
            <a:ext cx="11148667" cy="6191605"/>
          </a:xfrm>
        </p:spPr>
        <p:txBody>
          <a:bodyPr>
            <a:noAutofit/>
          </a:bodyPr>
          <a:lstStyle/>
          <a:p>
            <a:r>
              <a:rPr lang="en-GB" sz="2800" dirty="0">
                <a:solidFill>
                  <a:schemeClr val="tx2">
                    <a:lumMod val="75000"/>
                  </a:schemeClr>
                </a:solidFill>
              </a:rPr>
              <a:t>3. Validate the training program before implementation.</a:t>
            </a:r>
            <a:br>
              <a:rPr lang="en-GB" sz="2800" dirty="0">
                <a:solidFill>
                  <a:schemeClr val="tx2">
                    <a:lumMod val="75000"/>
                  </a:schemeClr>
                </a:solidFill>
              </a:rPr>
            </a:br>
            <a:br>
              <a:rPr lang="en-GB" sz="2000" dirty="0">
                <a:solidFill>
                  <a:schemeClr val="tx2">
                    <a:lumMod val="75000"/>
                  </a:schemeClr>
                </a:solidFill>
              </a:rPr>
            </a:br>
            <a:r>
              <a:rPr lang="en-GB" sz="2000" dirty="0">
                <a:solidFill>
                  <a:schemeClr val="tx2">
                    <a:lumMod val="75000"/>
                  </a:schemeClr>
                </a:solidFill>
              </a:rPr>
              <a:t>• </a:t>
            </a:r>
            <a:r>
              <a:rPr lang="en-GB" sz="2400" b="0" dirty="0">
                <a:solidFill>
                  <a:schemeClr val="tx2">
                    <a:lumMod val="75000"/>
                  </a:schemeClr>
                </a:solidFill>
              </a:rPr>
              <a:t>Pilot study: conduct the program with a small number of trainees to test its effect.•</a:t>
            </a:r>
            <a:br>
              <a:rPr lang="en-GB" sz="2400" b="0" dirty="0">
                <a:solidFill>
                  <a:schemeClr val="tx2">
                    <a:lumMod val="75000"/>
                  </a:schemeClr>
                </a:solidFill>
              </a:rPr>
            </a:br>
            <a:r>
              <a:rPr lang="en-GB" sz="2400" b="0" dirty="0">
                <a:solidFill>
                  <a:schemeClr val="tx2">
                    <a:lumMod val="75000"/>
                  </a:schemeClr>
                </a:solidFill>
              </a:rPr>
              <a:t> Consultation: consult the trainees and their supervisors on the appropriateness of the program.</a:t>
            </a:r>
            <a:br>
              <a:rPr lang="en-GB" sz="2400" b="0" dirty="0">
                <a:solidFill>
                  <a:schemeClr val="tx2">
                    <a:lumMod val="75000"/>
                  </a:schemeClr>
                </a:solidFill>
              </a:rPr>
            </a:br>
            <a:br>
              <a:rPr lang="en-GB" sz="2400" b="0" dirty="0">
                <a:solidFill>
                  <a:schemeClr val="tx2">
                    <a:lumMod val="75000"/>
                  </a:schemeClr>
                </a:solidFill>
              </a:rPr>
            </a:br>
            <a:r>
              <a:rPr lang="en-GB" sz="2400" b="0" dirty="0">
                <a:solidFill>
                  <a:schemeClr val="tx2">
                    <a:lumMod val="75000"/>
                  </a:schemeClr>
                </a:solidFill>
              </a:rPr>
              <a:t>B. Make revision of the training programs before implementation.</a:t>
            </a:r>
            <a:br>
              <a:rPr lang="en-GB" sz="2000" dirty="0">
                <a:solidFill>
                  <a:schemeClr val="tx2">
                    <a:lumMod val="75000"/>
                  </a:schemeClr>
                </a:solidFill>
              </a:rPr>
            </a:br>
            <a:br>
              <a:rPr lang="en-GB" sz="2000" dirty="0">
                <a:solidFill>
                  <a:schemeClr val="tx2">
                    <a:lumMod val="75000"/>
                  </a:schemeClr>
                </a:solidFill>
              </a:rPr>
            </a:br>
            <a:br>
              <a:rPr lang="en-GB" sz="2000" dirty="0">
                <a:solidFill>
                  <a:schemeClr val="tx2">
                    <a:lumMod val="75000"/>
                  </a:schemeClr>
                </a:solidFill>
              </a:rPr>
            </a:br>
            <a:r>
              <a:rPr lang="en-GB" sz="2800" dirty="0">
                <a:solidFill>
                  <a:schemeClr val="tx2">
                    <a:lumMod val="75000"/>
                  </a:schemeClr>
                </a:solidFill>
              </a:rPr>
              <a:t>(4) Implementation</a:t>
            </a:r>
            <a:br>
              <a:rPr lang="en-GB" sz="2800" dirty="0">
                <a:solidFill>
                  <a:schemeClr val="tx2">
                    <a:lumMod val="75000"/>
                  </a:schemeClr>
                </a:solidFill>
              </a:rPr>
            </a:br>
            <a:br>
              <a:rPr lang="en-GB" sz="2400" b="0" dirty="0">
                <a:solidFill>
                  <a:schemeClr val="tx2">
                    <a:lumMod val="75000"/>
                  </a:schemeClr>
                </a:solidFill>
              </a:rPr>
            </a:br>
            <a:r>
              <a:rPr lang="en-GB" sz="2400" b="0" dirty="0">
                <a:solidFill>
                  <a:schemeClr val="tx2">
                    <a:lumMod val="75000"/>
                  </a:schemeClr>
                </a:solidFill>
              </a:rPr>
              <a:t>A. Obtain continuous support from line-management to the training program.</a:t>
            </a:r>
            <a:br>
              <a:rPr lang="en-GB" sz="2400" b="0" dirty="0">
                <a:solidFill>
                  <a:schemeClr val="tx2">
                    <a:lumMod val="75000"/>
                  </a:schemeClr>
                </a:solidFill>
              </a:rPr>
            </a:br>
            <a:r>
              <a:rPr lang="en-GB" sz="2400" b="0" dirty="0">
                <a:solidFill>
                  <a:schemeClr val="tx2">
                    <a:lumMod val="75000"/>
                  </a:schemeClr>
                </a:solidFill>
              </a:rPr>
              <a:t>B. Appoint manager for the training program.</a:t>
            </a:r>
            <a:br>
              <a:rPr lang="en-GB" sz="2400" b="0" dirty="0">
                <a:solidFill>
                  <a:schemeClr val="tx2">
                    <a:lumMod val="75000"/>
                  </a:schemeClr>
                </a:solidFill>
              </a:rPr>
            </a:br>
            <a:r>
              <a:rPr lang="en-GB" sz="2400" b="0" dirty="0">
                <a:solidFill>
                  <a:schemeClr val="tx2">
                    <a:lumMod val="75000"/>
                  </a:schemeClr>
                </a:solidFill>
              </a:rPr>
              <a:t>C. Develop managing guidelines for the program.</a:t>
            </a:r>
            <a:br>
              <a:rPr lang="en-GB" sz="2400" b="0" dirty="0">
                <a:solidFill>
                  <a:schemeClr val="tx2">
                    <a:lumMod val="75000"/>
                  </a:schemeClr>
                </a:solidFill>
              </a:rPr>
            </a:br>
            <a:r>
              <a:rPr lang="en-GB" sz="2400" b="0" dirty="0">
                <a:solidFill>
                  <a:schemeClr val="tx2">
                    <a:lumMod val="75000"/>
                  </a:schemeClr>
                </a:solidFill>
              </a:rPr>
              <a:t>D. Provide logistic support.</a:t>
            </a:r>
            <a:br>
              <a:rPr lang="en-GB" sz="2400" b="0" dirty="0">
                <a:solidFill>
                  <a:schemeClr val="tx2">
                    <a:lumMod val="75000"/>
                  </a:schemeClr>
                </a:solidFill>
              </a:rPr>
            </a:br>
            <a:r>
              <a:rPr lang="en-GB" sz="2400" b="0" dirty="0">
                <a:solidFill>
                  <a:schemeClr val="tx2">
                    <a:lumMod val="75000"/>
                  </a:schemeClr>
                </a:solidFill>
              </a:rPr>
              <a:t>E. Conduct concurrent evaluation of the program.</a:t>
            </a:r>
            <a:endParaRPr lang="en-US" sz="2000" b="0" dirty="0">
              <a:solidFill>
                <a:schemeClr val="tx2">
                  <a:lumMod val="75000"/>
                </a:schemeClr>
              </a:solidFill>
            </a:endParaRPr>
          </a:p>
        </p:txBody>
      </p:sp>
    </p:spTree>
    <p:extLst>
      <p:ext uri="{BB962C8B-B14F-4D97-AF65-F5344CB8AC3E}">
        <p14:creationId xmlns:p14="http://schemas.microsoft.com/office/powerpoint/2010/main" val="82036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DF47-9F31-0F3A-0DAE-B031ED1B607D}"/>
              </a:ext>
            </a:extLst>
          </p:cNvPr>
          <p:cNvSpPr>
            <a:spLocks noGrp="1"/>
          </p:cNvSpPr>
          <p:nvPr>
            <p:ph type="title"/>
          </p:nvPr>
        </p:nvSpPr>
        <p:spPr>
          <a:xfrm>
            <a:off x="198783" y="367748"/>
            <a:ext cx="11917017" cy="6141910"/>
          </a:xfrm>
        </p:spPr>
        <p:txBody>
          <a:bodyPr>
            <a:normAutofit fontScale="90000"/>
          </a:bodyPr>
          <a:lstStyle/>
          <a:p>
            <a:r>
              <a:rPr lang="en-GB" sz="3200" dirty="0">
                <a:solidFill>
                  <a:schemeClr val="tx2">
                    <a:lumMod val="75000"/>
                  </a:schemeClr>
                </a:solidFill>
              </a:rPr>
              <a:t>Evaluation of Training Programme:</a:t>
            </a:r>
            <a:br>
              <a:rPr lang="en-GB" sz="2400" b="0" dirty="0">
                <a:solidFill>
                  <a:schemeClr val="tx2">
                    <a:lumMod val="75000"/>
                  </a:schemeClr>
                </a:solidFill>
              </a:rPr>
            </a:br>
            <a:br>
              <a:rPr lang="en-GB" sz="2400" b="0" dirty="0">
                <a:solidFill>
                  <a:schemeClr val="tx2">
                    <a:lumMod val="75000"/>
                  </a:schemeClr>
                </a:solidFill>
              </a:rPr>
            </a:br>
            <a:r>
              <a:rPr lang="en-GB" sz="2400" b="0" dirty="0">
                <a:solidFill>
                  <a:schemeClr val="tx2">
                    <a:lumMod val="75000"/>
                  </a:schemeClr>
                </a:solidFill>
              </a:rPr>
              <a:t>-</a:t>
            </a:r>
            <a:r>
              <a:rPr lang="en-GB" sz="2700" b="0" dirty="0">
                <a:solidFill>
                  <a:schemeClr val="tx2">
                    <a:lumMod val="75000"/>
                  </a:schemeClr>
                </a:solidFill>
              </a:rPr>
              <a:t>Reactions: Evaluation on the basis of Trainees reaction to the usefulness of coverage of the matter, depth of the course content, method of presentation, teaching methods etc..</a:t>
            </a:r>
            <a:br>
              <a:rPr lang="en-GB" sz="2700" b="0" dirty="0">
                <a:solidFill>
                  <a:schemeClr val="tx2">
                    <a:lumMod val="75000"/>
                  </a:schemeClr>
                </a:solidFill>
              </a:rPr>
            </a:br>
            <a:br>
              <a:rPr lang="en-GB" sz="2700" b="0" dirty="0">
                <a:solidFill>
                  <a:schemeClr val="tx2">
                    <a:lumMod val="75000"/>
                  </a:schemeClr>
                </a:solidFill>
              </a:rPr>
            </a:br>
            <a:r>
              <a:rPr lang="en-GB" sz="2700" b="0" dirty="0">
                <a:solidFill>
                  <a:schemeClr val="tx2">
                    <a:lumMod val="75000"/>
                  </a:schemeClr>
                </a:solidFill>
              </a:rPr>
              <a:t>- Learning: Evaluation on the basis of quantity of learning and time of learning with the application of the knowledge gained through training.</a:t>
            </a:r>
            <a:br>
              <a:rPr lang="en-GB" sz="2700" b="0" dirty="0">
                <a:solidFill>
                  <a:schemeClr val="tx2">
                    <a:lumMod val="75000"/>
                  </a:schemeClr>
                </a:solidFill>
              </a:rPr>
            </a:br>
            <a:br>
              <a:rPr lang="en-GB" sz="2700" b="0" dirty="0">
                <a:solidFill>
                  <a:schemeClr val="tx2">
                    <a:lumMod val="75000"/>
                  </a:schemeClr>
                </a:solidFill>
              </a:rPr>
            </a:br>
            <a:r>
              <a:rPr lang="en-GB" sz="2700" b="0" dirty="0">
                <a:solidFill>
                  <a:schemeClr val="tx2">
                    <a:lumMod val="75000"/>
                  </a:schemeClr>
                </a:solidFill>
              </a:rPr>
              <a:t>- Job Behaviour: Evaluation based on the manner and extent to which the trainee has applied his learning to his job.</a:t>
            </a:r>
            <a:br>
              <a:rPr lang="en-GB" sz="2700" b="0" dirty="0">
                <a:solidFill>
                  <a:schemeClr val="tx2">
                    <a:lumMod val="75000"/>
                  </a:schemeClr>
                </a:solidFill>
              </a:rPr>
            </a:br>
            <a:br>
              <a:rPr lang="en-GB" sz="2700" b="0" dirty="0">
                <a:solidFill>
                  <a:schemeClr val="tx2">
                    <a:lumMod val="75000"/>
                  </a:schemeClr>
                </a:solidFill>
              </a:rPr>
            </a:br>
            <a:r>
              <a:rPr lang="en-GB" sz="2700" b="0" dirty="0">
                <a:solidFill>
                  <a:schemeClr val="tx2">
                    <a:lumMod val="75000"/>
                  </a:schemeClr>
                </a:solidFill>
              </a:rPr>
              <a:t>-Organisation: Evaluation based on the overall organisation's increased productivity, quality, morale, sales turnover etc..</a:t>
            </a:r>
            <a:br>
              <a:rPr lang="en-GB" sz="2700" b="0" dirty="0">
                <a:solidFill>
                  <a:schemeClr val="tx2">
                    <a:lumMod val="75000"/>
                  </a:schemeClr>
                </a:solidFill>
              </a:rPr>
            </a:br>
            <a:br>
              <a:rPr lang="en-GB" sz="2700" b="0" dirty="0">
                <a:solidFill>
                  <a:schemeClr val="tx2">
                    <a:lumMod val="75000"/>
                  </a:schemeClr>
                </a:solidFill>
              </a:rPr>
            </a:br>
            <a:r>
              <a:rPr lang="en-GB" sz="2700" b="0" dirty="0">
                <a:solidFill>
                  <a:schemeClr val="tx2">
                    <a:lumMod val="75000"/>
                  </a:schemeClr>
                </a:solidFill>
              </a:rPr>
              <a:t>You!</a:t>
            </a:r>
            <a:br>
              <a:rPr lang="en-GB" sz="2700" b="0" dirty="0">
                <a:solidFill>
                  <a:schemeClr val="tx2">
                    <a:lumMod val="75000"/>
                  </a:schemeClr>
                </a:solidFill>
              </a:rPr>
            </a:br>
            <a:r>
              <a:rPr lang="en-GB" sz="2700" b="0" dirty="0">
                <a:solidFill>
                  <a:schemeClr val="tx2">
                    <a:lumMod val="75000"/>
                  </a:schemeClr>
                </a:solidFill>
              </a:rPr>
              <a:t>Ultimate Value: Measurement of the ultimate result of the contributions of the training programme to the company goals like survival, growth, profitability etc..and to the individual goals like personality and social goals like CSR activities</a:t>
            </a:r>
            <a:endParaRPr lang="en-US" sz="2400" b="0" dirty="0">
              <a:solidFill>
                <a:schemeClr val="tx2">
                  <a:lumMod val="75000"/>
                </a:schemeClr>
              </a:solidFill>
            </a:endParaRPr>
          </a:p>
        </p:txBody>
      </p:sp>
    </p:spTree>
    <p:extLst>
      <p:ext uri="{BB962C8B-B14F-4D97-AF65-F5344CB8AC3E}">
        <p14:creationId xmlns:p14="http://schemas.microsoft.com/office/powerpoint/2010/main" val="43492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9F9D36-6360-52FF-F5EB-7C95B19A39AC}"/>
              </a:ext>
            </a:extLst>
          </p:cNvPr>
          <p:cNvSpPr/>
          <p:nvPr/>
        </p:nvSpPr>
        <p:spPr>
          <a:xfrm>
            <a:off x="0" y="1341782"/>
            <a:ext cx="4482548" cy="257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75000"/>
                  </a:schemeClr>
                </a:solidFill>
              </a:rPr>
              <a:t>Training for promotion</a:t>
            </a:r>
            <a:r>
              <a:rPr lang="en-GB" sz="2000" dirty="0">
                <a:solidFill>
                  <a:schemeClr val="tx2">
                    <a:lumMod val="75000"/>
                  </a:schemeClr>
                </a:solidFill>
              </a:rPr>
              <a:t>:</a:t>
            </a:r>
          </a:p>
          <a:p>
            <a:pPr algn="ctr"/>
            <a:endParaRPr lang="en-GB" dirty="0">
              <a:solidFill>
                <a:schemeClr val="tx2">
                  <a:lumMod val="75000"/>
                </a:schemeClr>
              </a:solidFill>
            </a:endParaRPr>
          </a:p>
          <a:p>
            <a:pPr algn="ctr"/>
            <a:r>
              <a:rPr lang="en-GB" dirty="0"/>
              <a:t> </a:t>
            </a:r>
            <a:r>
              <a:rPr lang="en-GB" sz="2000" dirty="0">
                <a:solidFill>
                  <a:schemeClr val="tx2">
                    <a:lumMod val="75000"/>
                  </a:schemeClr>
                </a:solidFill>
              </a:rPr>
              <a:t>The talented employees may be given adequate training to make them eligible for promotion to higher job in the organisation</a:t>
            </a:r>
            <a:endParaRPr lang="en-US" dirty="0">
              <a:solidFill>
                <a:schemeClr val="tx2">
                  <a:lumMod val="75000"/>
                </a:schemeClr>
              </a:solidFill>
            </a:endParaRPr>
          </a:p>
        </p:txBody>
      </p:sp>
      <p:sp>
        <p:nvSpPr>
          <p:cNvPr id="10" name="Rectangle 9">
            <a:extLst>
              <a:ext uri="{FF2B5EF4-FFF2-40B4-BE49-F238E27FC236}">
                <a16:creationId xmlns:a16="http://schemas.microsoft.com/office/drawing/2014/main" id="{2F24A7CE-5BFF-8D2D-D738-67ECB3298451}"/>
              </a:ext>
            </a:extLst>
          </p:cNvPr>
          <p:cNvSpPr/>
          <p:nvPr/>
        </p:nvSpPr>
        <p:spPr>
          <a:xfrm>
            <a:off x="4641574" y="1401416"/>
            <a:ext cx="4359965" cy="26835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75000"/>
                  </a:schemeClr>
                </a:solidFill>
              </a:rPr>
              <a:t>Refresher Training:</a:t>
            </a:r>
          </a:p>
          <a:p>
            <a:pPr algn="ctr"/>
            <a:r>
              <a:rPr lang="en-GB" dirty="0">
                <a:solidFill>
                  <a:schemeClr val="tx2">
                    <a:lumMod val="75000"/>
                  </a:schemeClr>
                </a:solidFill>
              </a:rPr>
              <a:t> It meant for the old employees of the enterprise. The basic purpose of refresher training is to acquaint the existing workforce with the latest methods of performing their jobs &amp; improve their efficiency further. In the words of Dale Yoder, "Retraining programmes are designed to avoid personnel obsolescence."</a:t>
            </a:r>
            <a:endParaRPr lang="en-US" dirty="0">
              <a:solidFill>
                <a:schemeClr val="tx2">
                  <a:lumMod val="75000"/>
                </a:schemeClr>
              </a:solidFill>
            </a:endParaRPr>
          </a:p>
        </p:txBody>
      </p:sp>
      <p:sp>
        <p:nvSpPr>
          <p:cNvPr id="11" name="Rectangle 10">
            <a:extLst>
              <a:ext uri="{FF2B5EF4-FFF2-40B4-BE49-F238E27FC236}">
                <a16:creationId xmlns:a16="http://schemas.microsoft.com/office/drawing/2014/main" id="{C10C5879-E1A0-691B-6670-FF4327C60979}"/>
              </a:ext>
            </a:extLst>
          </p:cNvPr>
          <p:cNvSpPr/>
          <p:nvPr/>
        </p:nvSpPr>
        <p:spPr>
          <a:xfrm>
            <a:off x="0" y="4025347"/>
            <a:ext cx="4323522" cy="27531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75000"/>
                  </a:schemeClr>
                </a:solidFill>
              </a:rPr>
              <a:t>Internship Training:</a:t>
            </a:r>
          </a:p>
          <a:p>
            <a:pPr algn="ctr"/>
            <a:endParaRPr lang="en-GB" sz="2400" b="1" dirty="0">
              <a:solidFill>
                <a:schemeClr val="tx2">
                  <a:lumMod val="75000"/>
                </a:schemeClr>
              </a:solidFill>
            </a:endParaRPr>
          </a:p>
          <a:p>
            <a:pPr algn="ctr"/>
            <a:r>
              <a:rPr lang="en-GB" sz="2000" dirty="0">
                <a:solidFill>
                  <a:schemeClr val="tx2">
                    <a:lumMod val="75000"/>
                  </a:schemeClr>
                </a:solidFill>
              </a:rPr>
              <a:t>Under this method, the educational institute enters into arrangement with an industrial enterprise for providing practical knowledge to its students</a:t>
            </a:r>
            <a:endParaRPr lang="en-US" sz="2000" dirty="0">
              <a:solidFill>
                <a:schemeClr val="tx2">
                  <a:lumMod val="75000"/>
                </a:schemeClr>
              </a:solidFill>
            </a:endParaRPr>
          </a:p>
        </p:txBody>
      </p:sp>
      <p:sp>
        <p:nvSpPr>
          <p:cNvPr id="12" name="Rectangle 11">
            <a:extLst>
              <a:ext uri="{FF2B5EF4-FFF2-40B4-BE49-F238E27FC236}">
                <a16:creationId xmlns:a16="http://schemas.microsoft.com/office/drawing/2014/main" id="{2856413E-4F99-BBA4-6C44-F391E790BD89}"/>
              </a:ext>
            </a:extLst>
          </p:cNvPr>
          <p:cNvSpPr/>
          <p:nvPr/>
        </p:nvSpPr>
        <p:spPr>
          <a:xfrm>
            <a:off x="9137373" y="1401416"/>
            <a:ext cx="3031435" cy="34786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75000"/>
                  </a:schemeClr>
                </a:solidFill>
              </a:rPr>
              <a:t>Job Training:</a:t>
            </a:r>
          </a:p>
          <a:p>
            <a:pPr algn="ctr"/>
            <a:endParaRPr lang="en-GB" sz="2000" b="1" dirty="0">
              <a:solidFill>
                <a:schemeClr val="tx2">
                  <a:lumMod val="75000"/>
                </a:schemeClr>
              </a:solidFill>
            </a:endParaRPr>
          </a:p>
          <a:p>
            <a:pPr algn="ctr"/>
            <a:r>
              <a:rPr lang="en-GB" sz="2000" dirty="0">
                <a:solidFill>
                  <a:schemeClr val="tx2">
                    <a:lumMod val="75000"/>
                  </a:schemeClr>
                </a:solidFill>
              </a:rPr>
              <a:t> It relates to specific job which the worker has to handle, it gives information about machines, process of productions, instructions to be followed, methods to be used &amp; so on.</a:t>
            </a:r>
            <a:endParaRPr lang="en-US" sz="2000" dirty="0">
              <a:solidFill>
                <a:schemeClr val="tx2">
                  <a:lumMod val="75000"/>
                </a:schemeClr>
              </a:solidFill>
            </a:endParaRPr>
          </a:p>
        </p:txBody>
      </p:sp>
      <p:sp>
        <p:nvSpPr>
          <p:cNvPr id="13" name="Rectangle 12">
            <a:extLst>
              <a:ext uri="{FF2B5EF4-FFF2-40B4-BE49-F238E27FC236}">
                <a16:creationId xmlns:a16="http://schemas.microsoft.com/office/drawing/2014/main" id="{BFB47F69-06C3-ABB1-13F5-7978FBA6FE5F}"/>
              </a:ext>
            </a:extLst>
          </p:cNvPr>
          <p:cNvSpPr/>
          <p:nvPr/>
        </p:nvSpPr>
        <p:spPr>
          <a:xfrm>
            <a:off x="4641574" y="4283767"/>
            <a:ext cx="4015408" cy="23456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75000"/>
                  </a:schemeClr>
                </a:solidFill>
              </a:rPr>
              <a:t>Induction or Orientation Training:</a:t>
            </a:r>
          </a:p>
          <a:p>
            <a:pPr algn="ctr"/>
            <a:endParaRPr lang="en-GB" dirty="0"/>
          </a:p>
          <a:p>
            <a:pPr algn="ctr"/>
            <a:r>
              <a:rPr lang="en-GB" sz="2000" dirty="0">
                <a:solidFill>
                  <a:schemeClr val="tx2">
                    <a:lumMod val="75000"/>
                  </a:schemeClr>
                </a:solidFill>
              </a:rPr>
              <a:t> It is  concerned with introducing or orienting a new employee to the organisation &amp; its procedure, rules &amp; regulation</a:t>
            </a:r>
            <a:endParaRPr lang="en-US" sz="2000" dirty="0">
              <a:solidFill>
                <a:schemeClr val="tx2">
                  <a:lumMod val="75000"/>
                </a:schemeClr>
              </a:solidFill>
            </a:endParaRPr>
          </a:p>
        </p:txBody>
      </p:sp>
      <p:sp>
        <p:nvSpPr>
          <p:cNvPr id="14" name="Arrow: Pentagon 13">
            <a:extLst>
              <a:ext uri="{FF2B5EF4-FFF2-40B4-BE49-F238E27FC236}">
                <a16:creationId xmlns:a16="http://schemas.microsoft.com/office/drawing/2014/main" id="{6B556839-76A0-3377-87C4-3BED7DA3DC48}"/>
              </a:ext>
            </a:extLst>
          </p:cNvPr>
          <p:cNvSpPr/>
          <p:nvPr/>
        </p:nvSpPr>
        <p:spPr>
          <a:xfrm>
            <a:off x="0" y="318050"/>
            <a:ext cx="6291470" cy="65598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75000"/>
                  </a:schemeClr>
                </a:solidFill>
              </a:rPr>
              <a:t>Types of Training</a:t>
            </a:r>
          </a:p>
        </p:txBody>
      </p:sp>
    </p:spTree>
    <p:extLst>
      <p:ext uri="{BB962C8B-B14F-4D97-AF65-F5344CB8AC3E}">
        <p14:creationId xmlns:p14="http://schemas.microsoft.com/office/powerpoint/2010/main" val="216715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095919-94C6-CE69-886F-24F8CBA00BA1}"/>
              </a:ext>
            </a:extLst>
          </p:cNvPr>
          <p:cNvPicPr>
            <a:picLocks noChangeAspect="1"/>
          </p:cNvPicPr>
          <p:nvPr/>
        </p:nvPicPr>
        <p:blipFill>
          <a:blip r:embed="rId2"/>
          <a:stretch>
            <a:fillRect/>
          </a:stretch>
        </p:blipFill>
        <p:spPr>
          <a:xfrm>
            <a:off x="0" y="0"/>
            <a:ext cx="12192000" cy="6553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86492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2EA61D01-D426-BF9E-0EC1-92F0A6011095}"/>
              </a:ext>
            </a:extLst>
          </p:cNvPr>
          <p:cNvSpPr/>
          <p:nvPr/>
        </p:nvSpPr>
        <p:spPr>
          <a:xfrm>
            <a:off x="0" y="0"/>
            <a:ext cx="11310730" cy="1958008"/>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sz="2400" b="1" dirty="0">
              <a:solidFill>
                <a:schemeClr val="tx2">
                  <a:lumMod val="75000"/>
                </a:schemeClr>
              </a:solidFill>
            </a:endParaRPr>
          </a:p>
          <a:p>
            <a:pPr algn="ctr"/>
            <a:r>
              <a:rPr lang="en-US" sz="2400" b="1" dirty="0">
                <a:solidFill>
                  <a:schemeClr val="tx2">
                    <a:lumMod val="75000"/>
                  </a:schemeClr>
                </a:solidFill>
              </a:rPr>
              <a:t>On-the-Job Training Methods</a:t>
            </a:r>
          </a:p>
          <a:p>
            <a:pPr algn="ctr"/>
            <a:endParaRPr lang="en-US" dirty="0"/>
          </a:p>
          <a:p>
            <a:pPr algn="ctr"/>
            <a:r>
              <a:rPr lang="en-GB" sz="2000" dirty="0">
                <a:solidFill>
                  <a:schemeClr val="tx2">
                    <a:lumMod val="75000"/>
                  </a:schemeClr>
                </a:solidFill>
              </a:rPr>
              <a:t>This type of training, also known as job instruction training is the most commonly used method. OJT has the advantage of giving first hand knowledge &amp; experience under the actual working condition while the trainee learns how to perform a job, he is also a regular worker rendering the services for which he is paid</a:t>
            </a:r>
            <a:endParaRPr lang="en-US" sz="2000" dirty="0">
              <a:solidFill>
                <a:schemeClr val="tx2">
                  <a:lumMod val="75000"/>
                </a:schemeClr>
              </a:solidFill>
            </a:endParaRPr>
          </a:p>
          <a:p>
            <a:pPr algn="ctr"/>
            <a:endParaRPr lang="en-US" dirty="0"/>
          </a:p>
          <a:p>
            <a:pPr algn="ctr"/>
            <a:endParaRPr lang="en-US" dirty="0"/>
          </a:p>
        </p:txBody>
      </p:sp>
      <p:sp>
        <p:nvSpPr>
          <p:cNvPr id="4" name="Arrow: Down 3">
            <a:extLst>
              <a:ext uri="{FF2B5EF4-FFF2-40B4-BE49-F238E27FC236}">
                <a16:creationId xmlns:a16="http://schemas.microsoft.com/office/drawing/2014/main" id="{21A70856-BC35-5C75-7314-0C86A66D96EC}"/>
              </a:ext>
            </a:extLst>
          </p:cNvPr>
          <p:cNvSpPr/>
          <p:nvPr/>
        </p:nvSpPr>
        <p:spPr>
          <a:xfrm>
            <a:off x="2474843" y="1958008"/>
            <a:ext cx="278296" cy="8348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F145BD0-6D39-B662-7EAF-43D68E8F966A}"/>
              </a:ext>
            </a:extLst>
          </p:cNvPr>
          <p:cNvSpPr/>
          <p:nvPr/>
        </p:nvSpPr>
        <p:spPr>
          <a:xfrm>
            <a:off x="9134061" y="1958008"/>
            <a:ext cx="278296" cy="5565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3E5E-4F0F-244E-0B10-5312B4E86B7B}"/>
              </a:ext>
            </a:extLst>
          </p:cNvPr>
          <p:cNvSpPr/>
          <p:nvPr/>
        </p:nvSpPr>
        <p:spPr>
          <a:xfrm>
            <a:off x="0" y="2792896"/>
            <a:ext cx="5277678" cy="3717234"/>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lumMod val="75000"/>
                  </a:schemeClr>
                </a:solidFill>
              </a:rPr>
              <a:t>Managerial on-the-Job Training</a:t>
            </a:r>
          </a:p>
          <a:p>
            <a:pPr algn="ctr"/>
            <a:endParaRPr lang="en-GB" sz="2000" dirty="0">
              <a:solidFill>
                <a:schemeClr val="tx2">
                  <a:lumMod val="75000"/>
                </a:schemeClr>
              </a:solidFill>
            </a:endParaRPr>
          </a:p>
          <a:p>
            <a:pPr algn="ctr"/>
            <a:r>
              <a:rPr lang="en-GB" sz="2000" dirty="0">
                <a:solidFill>
                  <a:schemeClr val="tx2">
                    <a:lumMod val="75000"/>
                  </a:schemeClr>
                </a:solidFill>
              </a:rPr>
              <a:t>• Job rotation: Moving a trainee from department to department to broaden his or her experience and identify strong and weak point</a:t>
            </a:r>
          </a:p>
          <a:p>
            <a:pPr algn="ctr"/>
            <a:endParaRPr lang="en-GB" dirty="0"/>
          </a:p>
          <a:p>
            <a:pPr algn="ctr"/>
            <a:r>
              <a:rPr lang="en-GB" dirty="0"/>
              <a:t>• </a:t>
            </a:r>
            <a:r>
              <a:rPr lang="en-GB" sz="2000" dirty="0">
                <a:solidFill>
                  <a:schemeClr val="tx2">
                    <a:lumMod val="75000"/>
                  </a:schemeClr>
                </a:solidFill>
              </a:rPr>
              <a:t>Coaching/Understudy approach: The trainee works directly with a senior manager or with the person he or she is to replace</a:t>
            </a:r>
            <a:endParaRPr lang="en-US" dirty="0">
              <a:solidFill>
                <a:schemeClr val="tx2">
                  <a:lumMod val="75000"/>
                </a:schemeClr>
              </a:solidFill>
            </a:endParaRPr>
          </a:p>
        </p:txBody>
      </p:sp>
      <p:sp>
        <p:nvSpPr>
          <p:cNvPr id="7" name="Rectangle 6">
            <a:extLst>
              <a:ext uri="{FF2B5EF4-FFF2-40B4-BE49-F238E27FC236}">
                <a16:creationId xmlns:a16="http://schemas.microsoft.com/office/drawing/2014/main" id="{85CF6F4A-A5E7-8624-16F6-B7EF5EDC048B}"/>
              </a:ext>
            </a:extLst>
          </p:cNvPr>
          <p:cNvSpPr/>
          <p:nvPr/>
        </p:nvSpPr>
        <p:spPr>
          <a:xfrm>
            <a:off x="5864087" y="2514600"/>
            <a:ext cx="6327913" cy="4224130"/>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lumMod val="75000"/>
                  </a:schemeClr>
                </a:solidFill>
              </a:rPr>
              <a:t>Job Instruction</a:t>
            </a:r>
          </a:p>
          <a:p>
            <a:pPr algn="ctr"/>
            <a:endParaRPr lang="en-GB" dirty="0"/>
          </a:p>
          <a:p>
            <a:pPr algn="ctr"/>
            <a:r>
              <a:rPr lang="en-GB" sz="2000" dirty="0">
                <a:solidFill>
                  <a:schemeClr val="tx2">
                    <a:lumMod val="75000"/>
                  </a:schemeClr>
                </a:solidFill>
              </a:rPr>
              <a:t>This method is also known as training through step by step. Under this method, trainer explains, the trainee the way of doing the job, job knowledge &amp; skills &amp; allow him to do the job. The trainer appraises the performance of the trainee, provides feedback information &amp; corrects.</a:t>
            </a:r>
          </a:p>
          <a:p>
            <a:pPr algn="ctr"/>
            <a:endParaRPr lang="en-GB" dirty="0"/>
          </a:p>
          <a:p>
            <a:r>
              <a:rPr lang="en-GB" dirty="0">
                <a:solidFill>
                  <a:schemeClr val="tx2">
                    <a:lumMod val="75000"/>
                  </a:schemeClr>
                </a:solidFill>
              </a:rPr>
              <a:t>• </a:t>
            </a:r>
            <a:r>
              <a:rPr lang="en-GB" b="1" dirty="0">
                <a:solidFill>
                  <a:schemeClr val="tx2">
                    <a:lumMod val="75000"/>
                  </a:schemeClr>
                </a:solidFill>
              </a:rPr>
              <a:t>Committee Assignments</a:t>
            </a:r>
          </a:p>
          <a:p>
            <a:pPr algn="ctr"/>
            <a:r>
              <a:rPr lang="en-GB" sz="2000" dirty="0">
                <a:solidFill>
                  <a:schemeClr val="tx2">
                    <a:lumMod val="75000"/>
                  </a:schemeClr>
                </a:solidFill>
              </a:rPr>
              <a:t>A group of trainees are given and asked to solve an actual organizational problem. The trainees solve the problem jointly. It develops team work.</a:t>
            </a:r>
            <a:endParaRPr lang="en-US" sz="2000" dirty="0">
              <a:solidFill>
                <a:schemeClr val="tx2">
                  <a:lumMod val="75000"/>
                </a:schemeClr>
              </a:solidFill>
            </a:endParaRPr>
          </a:p>
        </p:txBody>
      </p:sp>
    </p:spTree>
    <p:extLst>
      <p:ext uri="{BB962C8B-B14F-4D97-AF65-F5344CB8AC3E}">
        <p14:creationId xmlns:p14="http://schemas.microsoft.com/office/powerpoint/2010/main" val="369415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BB661FC7-9D62-996D-44A2-F4939BEA41AB}"/>
              </a:ext>
            </a:extLst>
          </p:cNvPr>
          <p:cNvSpPr/>
          <p:nvPr/>
        </p:nvSpPr>
        <p:spPr>
          <a:xfrm>
            <a:off x="-1" y="278295"/>
            <a:ext cx="10296940" cy="1759227"/>
          </a:xfrm>
          <a:prstGeom prst="homePlate">
            <a:avLst/>
          </a:prstGeom>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400" b="1" dirty="0">
                <a:solidFill>
                  <a:schemeClr val="tx2">
                    <a:lumMod val="75000"/>
                  </a:schemeClr>
                </a:solidFill>
              </a:rPr>
              <a:t>Off-the-Job Training Methods</a:t>
            </a:r>
          </a:p>
          <a:p>
            <a:pPr algn="ctr"/>
            <a:endParaRPr lang="en-GB" dirty="0"/>
          </a:p>
          <a:p>
            <a:pPr algn="ctr"/>
            <a:r>
              <a:rPr lang="en-GB" sz="2000" dirty="0">
                <a:solidFill>
                  <a:schemeClr val="tx2">
                    <a:lumMod val="75000"/>
                  </a:schemeClr>
                </a:solidFill>
              </a:rPr>
              <a:t>Under this method of training, trainee is separated from the job situation &amp; his attention is focused upon learning the material related to his future job performance. There is an opportunity for freedom of expression for the trainees</a:t>
            </a:r>
          </a:p>
          <a:p>
            <a:pPr algn="ctr"/>
            <a:endParaRPr lang="en-US" sz="2000" dirty="0">
              <a:solidFill>
                <a:schemeClr val="tx2">
                  <a:lumMod val="75000"/>
                </a:schemeClr>
              </a:solidFill>
            </a:endParaRPr>
          </a:p>
        </p:txBody>
      </p:sp>
      <p:sp>
        <p:nvSpPr>
          <p:cNvPr id="5" name="Callout: Bent Line with Border and Accent Bar 4">
            <a:extLst>
              <a:ext uri="{FF2B5EF4-FFF2-40B4-BE49-F238E27FC236}">
                <a16:creationId xmlns:a16="http://schemas.microsoft.com/office/drawing/2014/main" id="{32786AFF-7857-0D66-CA30-E6DD8B86985F}"/>
              </a:ext>
            </a:extLst>
          </p:cNvPr>
          <p:cNvSpPr/>
          <p:nvPr/>
        </p:nvSpPr>
        <p:spPr>
          <a:xfrm>
            <a:off x="3965713" y="2504660"/>
            <a:ext cx="6331226" cy="3756992"/>
          </a:xfrm>
          <a:prstGeom prst="accentBorderCallout2">
            <a:avLst>
              <a:gd name="adj1" fmla="val 18750"/>
              <a:gd name="adj2" fmla="val -8333"/>
              <a:gd name="adj3" fmla="val 50806"/>
              <a:gd name="adj4" fmla="val -27617"/>
              <a:gd name="adj5" fmla="val -10477"/>
              <a:gd name="adj6" fmla="val -49213"/>
            </a:avLst>
          </a:prstGeom>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lumMod val="75000"/>
                  </a:schemeClr>
                </a:solidFill>
              </a:rPr>
              <a:t>Off-the-Job Management Training and Development Techniques</a:t>
            </a:r>
          </a:p>
          <a:p>
            <a:pPr algn="ctr"/>
            <a:endParaRPr lang="en-GB" dirty="0"/>
          </a:p>
          <a:p>
            <a:pPr algn="ctr"/>
            <a:r>
              <a:rPr lang="en-GB" dirty="0"/>
              <a:t>• </a:t>
            </a:r>
            <a:r>
              <a:rPr lang="en-GB" sz="2000" b="1" dirty="0">
                <a:solidFill>
                  <a:schemeClr val="tx2">
                    <a:lumMod val="75000"/>
                  </a:schemeClr>
                </a:solidFill>
              </a:rPr>
              <a:t>Vestibule Training</a:t>
            </a:r>
            <a:r>
              <a:rPr lang="en-GB" sz="2000" dirty="0">
                <a:solidFill>
                  <a:schemeClr val="tx2">
                    <a:lumMod val="75000"/>
                  </a:schemeClr>
                </a:solidFill>
              </a:rPr>
              <a:t>:-In this method, actual work condition are simulated in a class room. Material, files &amp; equipment those are used in actual job performance are also used in training. This type of training is commonly used for training personnel for clerical &amp; semi skilled jobs. The duration of training ranges from days to a few weeks</a:t>
            </a:r>
            <a:endParaRPr lang="en-US" dirty="0">
              <a:solidFill>
                <a:schemeClr val="tx2">
                  <a:lumMod val="75000"/>
                </a:schemeClr>
              </a:solidFill>
            </a:endParaRPr>
          </a:p>
        </p:txBody>
      </p:sp>
    </p:spTree>
    <p:extLst>
      <p:ext uri="{BB962C8B-B14F-4D97-AF65-F5344CB8AC3E}">
        <p14:creationId xmlns:p14="http://schemas.microsoft.com/office/powerpoint/2010/main" val="140960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90E9-5CEE-4E4F-90F9-2CE3D9135EAA}"/>
              </a:ext>
            </a:extLst>
          </p:cNvPr>
          <p:cNvSpPr>
            <a:spLocks noGrp="1"/>
          </p:cNvSpPr>
          <p:nvPr>
            <p:ph type="title"/>
          </p:nvPr>
        </p:nvSpPr>
        <p:spPr>
          <a:xfrm>
            <a:off x="4621696" y="742813"/>
            <a:ext cx="6732104" cy="787814"/>
          </a:xfrm>
        </p:spPr>
        <p:txBody>
          <a:bodyPr/>
          <a:lstStyle/>
          <a:p>
            <a:r>
              <a:rPr lang="en-US" dirty="0">
                <a:solidFill>
                  <a:schemeClr val="tx1"/>
                </a:solidFill>
              </a:rPr>
              <a:t>Objectives</a:t>
            </a:r>
          </a:p>
        </p:txBody>
      </p:sp>
      <p:sp>
        <p:nvSpPr>
          <p:cNvPr id="3" name="Content Placeholder 2">
            <a:extLst>
              <a:ext uri="{FF2B5EF4-FFF2-40B4-BE49-F238E27FC236}">
                <a16:creationId xmlns:a16="http://schemas.microsoft.com/office/drawing/2014/main" id="{65DF4BB2-624B-43EE-8846-5659141CC9CE}"/>
              </a:ext>
            </a:extLst>
          </p:cNvPr>
          <p:cNvSpPr>
            <a:spLocks noGrp="1"/>
          </p:cNvSpPr>
          <p:nvPr>
            <p:ph idx="1"/>
          </p:nvPr>
        </p:nvSpPr>
        <p:spPr>
          <a:xfrm>
            <a:off x="4830417" y="1977887"/>
            <a:ext cx="6523383" cy="4502425"/>
          </a:xfrm>
        </p:spPr>
        <p:txBody>
          <a:bodyPr vert="horz" lIns="91440" tIns="45720" rIns="91440" bIns="45720" rtlCol="0" anchor="t">
            <a:normAutofit fontScale="92500" lnSpcReduction="20000"/>
          </a:bodyPr>
          <a:lstStyle/>
          <a:p>
            <a:pPr marL="285750" indent="-285750">
              <a:buFont typeface="Courier New" panose="02070309020205020404" pitchFamily="49" charset="0"/>
              <a:buChar char="o"/>
            </a:pPr>
            <a:r>
              <a:rPr lang="en-GB" sz="2200" dirty="0">
                <a:solidFill>
                  <a:schemeClr val="tx1"/>
                </a:solidFill>
              </a:rPr>
              <a:t>Introduction of training and development </a:t>
            </a:r>
          </a:p>
          <a:p>
            <a:pPr marL="285750" indent="-285750">
              <a:buFont typeface="Courier New" panose="02070309020205020404" pitchFamily="49" charset="0"/>
              <a:buChar char="o"/>
            </a:pPr>
            <a:r>
              <a:rPr lang="en-GB" sz="2200" dirty="0">
                <a:solidFill>
                  <a:schemeClr val="tx1"/>
                </a:solidFill>
              </a:rPr>
              <a:t>Difference between training and development</a:t>
            </a:r>
          </a:p>
          <a:p>
            <a:pPr marL="285750" indent="-285750">
              <a:buFont typeface="Courier New" panose="02070309020205020404" pitchFamily="49" charset="0"/>
              <a:buChar char="o"/>
            </a:pPr>
            <a:r>
              <a:rPr lang="en-GB" sz="2200" dirty="0">
                <a:solidFill>
                  <a:schemeClr val="tx1"/>
                </a:solidFill>
              </a:rPr>
              <a:t> The nature of training </a:t>
            </a:r>
          </a:p>
          <a:p>
            <a:pPr marL="285750" indent="-285750">
              <a:buFont typeface="Courier New" panose="02070309020205020404" pitchFamily="49" charset="0"/>
              <a:buChar char="o"/>
            </a:pPr>
            <a:r>
              <a:rPr lang="en-GB" sz="2200" dirty="0">
                <a:solidFill>
                  <a:schemeClr val="tx1"/>
                </a:solidFill>
              </a:rPr>
              <a:t>The importance of training </a:t>
            </a:r>
          </a:p>
          <a:p>
            <a:pPr marL="285750" indent="-285750">
              <a:buFont typeface="Courier New" panose="02070309020205020404" pitchFamily="49" charset="0"/>
              <a:buChar char="o"/>
            </a:pPr>
            <a:r>
              <a:rPr lang="en-GB" sz="2200" dirty="0">
                <a:solidFill>
                  <a:schemeClr val="tx1"/>
                </a:solidFill>
              </a:rPr>
              <a:t>Training Process</a:t>
            </a:r>
          </a:p>
          <a:p>
            <a:pPr marL="285750" indent="-285750">
              <a:buFont typeface="Courier New" panose="02070309020205020404" pitchFamily="49" charset="0"/>
              <a:buChar char="o"/>
            </a:pPr>
            <a:r>
              <a:rPr lang="en-GB" sz="2200" dirty="0">
                <a:solidFill>
                  <a:schemeClr val="tx1"/>
                </a:solidFill>
              </a:rPr>
              <a:t>Types of training </a:t>
            </a:r>
          </a:p>
          <a:p>
            <a:pPr marL="285750" indent="-285750">
              <a:buFont typeface="Courier New" panose="02070309020205020404" pitchFamily="49" charset="0"/>
              <a:buChar char="o"/>
            </a:pPr>
            <a:r>
              <a:rPr lang="en-GB" sz="2200" dirty="0">
                <a:solidFill>
                  <a:schemeClr val="tx1"/>
                </a:solidFill>
              </a:rPr>
              <a:t>Training methods</a:t>
            </a:r>
          </a:p>
          <a:p>
            <a:pPr marL="285750" indent="-285750">
              <a:buFont typeface="Courier New" panose="02070309020205020404" pitchFamily="49" charset="0"/>
              <a:buChar char="o"/>
            </a:pPr>
            <a:r>
              <a:rPr lang="en-GB" sz="2200" dirty="0">
                <a:solidFill>
                  <a:schemeClr val="tx1"/>
                </a:solidFill>
              </a:rPr>
              <a:t> Strategic recruitment and selection</a:t>
            </a:r>
          </a:p>
          <a:p>
            <a:pPr marL="285750" indent="-285750">
              <a:buFont typeface="Courier New" panose="02070309020205020404" pitchFamily="49" charset="0"/>
              <a:buChar char="o"/>
            </a:pPr>
            <a:r>
              <a:rPr lang="en-GB" sz="2200" dirty="0">
                <a:solidFill>
                  <a:schemeClr val="tx1"/>
                </a:solidFill>
              </a:rPr>
              <a:t> Goals of recruitment </a:t>
            </a:r>
          </a:p>
          <a:p>
            <a:pPr marL="285750" indent="-285750">
              <a:buFont typeface="Courier New" panose="02070309020205020404" pitchFamily="49" charset="0"/>
              <a:buChar char="o"/>
            </a:pPr>
            <a:r>
              <a:rPr lang="en-GB" sz="2200" dirty="0">
                <a:solidFill>
                  <a:schemeClr val="tx1"/>
                </a:solidFill>
              </a:rPr>
              <a:t>Recruitment methods </a:t>
            </a:r>
          </a:p>
          <a:p>
            <a:pPr marL="285750" indent="-285750">
              <a:buFont typeface="Courier New" panose="02070309020205020404" pitchFamily="49" charset="0"/>
              <a:buChar char="o"/>
            </a:pPr>
            <a:r>
              <a:rPr lang="en-GB" sz="2200" dirty="0">
                <a:solidFill>
                  <a:schemeClr val="tx1"/>
                </a:solidFill>
              </a:rPr>
              <a:t>Comprehend recruitment process for organizational as well as individual </a:t>
            </a:r>
            <a:r>
              <a:rPr lang="en-GB" dirty="0"/>
              <a:t>perspective</a:t>
            </a:r>
            <a:endParaRPr lang="en-US" dirty="0"/>
          </a:p>
        </p:txBody>
      </p:sp>
      <p:sp>
        <p:nvSpPr>
          <p:cNvPr id="12" name="Date Placeholder 11">
            <a:extLst>
              <a:ext uri="{FF2B5EF4-FFF2-40B4-BE49-F238E27FC236}">
                <a16:creationId xmlns:a16="http://schemas.microsoft.com/office/drawing/2014/main" id="{F068B7E0-3F26-4101-8308-9627365CCBAA}"/>
              </a:ext>
            </a:extLst>
          </p:cNvPr>
          <p:cNvSpPr>
            <a:spLocks noGrp="1"/>
          </p:cNvSpPr>
          <p:nvPr>
            <p:ph type="dt" sz="half" idx="10"/>
          </p:nvPr>
        </p:nvSpPr>
        <p:spPr/>
        <p:txBody>
          <a:bodyPr/>
          <a:lstStyle/>
          <a:p>
            <a:fld id="{A955E82E-8FF3-4DE5-A954-CF7551B378A7}" type="datetime1">
              <a:rPr lang="en-US" smtClean="0"/>
              <a:t>10/28/2024</a:t>
            </a:fld>
            <a:endParaRPr lang="en-US" dirty="0"/>
          </a:p>
        </p:txBody>
      </p:sp>
      <p:sp>
        <p:nvSpPr>
          <p:cNvPr id="13" name="Footer Placeholder 12">
            <a:extLst>
              <a:ext uri="{FF2B5EF4-FFF2-40B4-BE49-F238E27FC236}">
                <a16:creationId xmlns:a16="http://schemas.microsoft.com/office/drawing/2014/main" id="{D53A5F38-6B02-4793-861F-931794577F84}"/>
              </a:ext>
            </a:extLst>
          </p:cNvPr>
          <p:cNvSpPr>
            <a:spLocks noGrp="1"/>
          </p:cNvSpPr>
          <p:nvPr>
            <p:ph type="ftr" sz="quarter" idx="11"/>
          </p:nvPr>
        </p:nvSpPr>
        <p:spPr/>
        <p:txBody>
          <a:bodyPr/>
          <a:lstStyle/>
          <a:p>
            <a:r>
              <a:rPr lang="en-US"/>
              <a:t>training and development</a:t>
            </a:r>
            <a:endParaRPr lang="en-US" dirty="0"/>
          </a:p>
        </p:txBody>
      </p:sp>
      <p:sp>
        <p:nvSpPr>
          <p:cNvPr id="14" name="Slide Number Placeholder 13">
            <a:extLst>
              <a:ext uri="{FF2B5EF4-FFF2-40B4-BE49-F238E27FC236}">
                <a16:creationId xmlns:a16="http://schemas.microsoft.com/office/drawing/2014/main" id="{FF0DADF7-71F8-49DA-8F56-3DE812A6135B}"/>
              </a:ext>
            </a:extLst>
          </p:cNvPr>
          <p:cNvSpPr>
            <a:spLocks noGrp="1"/>
          </p:cNvSpPr>
          <p:nvPr>
            <p:ph type="sldNum" sz="quarter" idx="12"/>
          </p:nvPr>
        </p:nvSpPr>
        <p:spPr/>
        <p:txBody>
          <a:bodyPr/>
          <a:lstStyle/>
          <a:p>
            <a:fld id="{B5CEABB6-07DC-46E8-9B57-56EC44A396E5}" type="slidenum">
              <a:rPr lang="en-US" smtClean="0"/>
              <a:pPr/>
              <a:t>2</a:t>
            </a:fld>
            <a:endParaRPr lang="en-US" dirty="0"/>
          </a:p>
        </p:txBody>
      </p:sp>
      <p:pic>
        <p:nvPicPr>
          <p:cNvPr id="4" name="Picture 3">
            <a:extLst>
              <a:ext uri="{FF2B5EF4-FFF2-40B4-BE49-F238E27FC236}">
                <a16:creationId xmlns:a16="http://schemas.microsoft.com/office/drawing/2014/main" id="{017FAE59-56DD-C149-85A1-90ED13B625A9}"/>
              </a:ext>
            </a:extLst>
          </p:cNvPr>
          <p:cNvPicPr>
            <a:picLocks noChangeAspect="1"/>
          </p:cNvPicPr>
          <p:nvPr/>
        </p:nvPicPr>
        <p:blipFill>
          <a:blip r:embed="rId2"/>
          <a:stretch>
            <a:fillRect/>
          </a:stretch>
        </p:blipFill>
        <p:spPr>
          <a:xfrm>
            <a:off x="-76950" y="0"/>
            <a:ext cx="4241446" cy="6858000"/>
          </a:xfrm>
          <a:prstGeom prst="rect">
            <a:avLst/>
          </a:prstGeom>
        </p:spPr>
      </p:pic>
    </p:spTree>
    <p:extLst>
      <p:ext uri="{BB962C8B-B14F-4D97-AF65-F5344CB8AC3E}">
        <p14:creationId xmlns:p14="http://schemas.microsoft.com/office/powerpoint/2010/main" val="417675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077C3-4CD0-2ACF-7EE5-B348CB3E3469}"/>
              </a:ext>
            </a:extLst>
          </p:cNvPr>
          <p:cNvSpPr/>
          <p:nvPr/>
        </p:nvSpPr>
        <p:spPr>
          <a:xfrm>
            <a:off x="0" y="1282148"/>
            <a:ext cx="6096000" cy="55758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Strategic Recruitment</a:t>
            </a: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r>
              <a:rPr lang="en-GB" sz="2000" b="1" dirty="0">
                <a:solidFill>
                  <a:schemeClr val="tx1"/>
                </a:solidFill>
              </a:rPr>
              <a:t> Definition</a:t>
            </a:r>
            <a:r>
              <a:rPr lang="en-GB" sz="2000" dirty="0">
                <a:solidFill>
                  <a:schemeClr val="tx1"/>
                </a:solidFill>
              </a:rPr>
              <a:t>: Strategic recruitment involves identifying and attracting candidates who not only meet current job requirements but also align with the long-term goals of the organization.</a:t>
            </a:r>
            <a:endParaRPr lang="ar-SA" sz="2000" dirty="0">
              <a:solidFill>
                <a:schemeClr val="tx1"/>
              </a:solidFill>
            </a:endParaRPr>
          </a:p>
          <a:p>
            <a:pPr algn="ctr"/>
            <a:endParaRPr lang="ar-SA" dirty="0">
              <a:solidFill>
                <a:schemeClr val="tx1"/>
              </a:solidFill>
            </a:endParaRPr>
          </a:p>
          <a:p>
            <a:pPr algn="ctr"/>
            <a:r>
              <a:rPr lang="en-GB" sz="2000" b="1" dirty="0">
                <a:solidFill>
                  <a:schemeClr val="tx1"/>
                </a:solidFill>
              </a:rPr>
              <a:t>- Importance</a:t>
            </a:r>
            <a:r>
              <a:rPr lang="en-GB" sz="2000" dirty="0">
                <a:solidFill>
                  <a:schemeClr val="tx1"/>
                </a:solidFill>
              </a:rPr>
              <a:t>: Understanding the differences between training and development helps organizations tailor their recruitment strategies to find candidates who are not only qualified for the present role but also have the potential for future growth </a:t>
            </a:r>
            <a:endParaRPr lang="en-US" sz="2000" dirty="0">
              <a:solidFill>
                <a:schemeClr val="tx1"/>
              </a:solidFill>
            </a:endParaRPr>
          </a:p>
        </p:txBody>
      </p:sp>
      <p:sp>
        <p:nvSpPr>
          <p:cNvPr id="4" name="Rectangle 3">
            <a:extLst>
              <a:ext uri="{FF2B5EF4-FFF2-40B4-BE49-F238E27FC236}">
                <a16:creationId xmlns:a16="http://schemas.microsoft.com/office/drawing/2014/main" id="{24F76540-6E08-8D6A-0FD7-8FF91598FA86}"/>
              </a:ext>
            </a:extLst>
          </p:cNvPr>
          <p:cNvSpPr/>
          <p:nvPr/>
        </p:nvSpPr>
        <p:spPr>
          <a:xfrm>
            <a:off x="6708913" y="1282146"/>
            <a:ext cx="5483087" cy="55758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Selection </a:t>
            </a:r>
            <a:endParaRPr lang="ar-SA" sz="2400" b="1" dirty="0">
              <a:solidFill>
                <a:schemeClr val="tx1"/>
              </a:solidFill>
            </a:endParaRPr>
          </a:p>
          <a:p>
            <a:pPr algn="ctr"/>
            <a:endParaRPr lang="ar-SA" sz="2400" b="1" dirty="0">
              <a:solidFill>
                <a:schemeClr val="tx1"/>
              </a:solidFill>
            </a:endParaRPr>
          </a:p>
          <a:p>
            <a:pPr algn="ctr"/>
            <a:endParaRPr lang="ar-SA" sz="2400" b="1" dirty="0">
              <a:solidFill>
                <a:schemeClr val="tx1"/>
              </a:solidFill>
            </a:endParaRPr>
          </a:p>
          <a:p>
            <a:pPr algn="ctr"/>
            <a:r>
              <a:rPr lang="en-GB" sz="2400" b="1" dirty="0">
                <a:solidFill>
                  <a:schemeClr val="tx1"/>
                </a:solidFill>
              </a:rPr>
              <a:t>Definition: </a:t>
            </a:r>
            <a:r>
              <a:rPr lang="en-GB" sz="2000" dirty="0">
                <a:solidFill>
                  <a:schemeClr val="tx1"/>
                </a:solidFill>
              </a:rPr>
              <a:t>Selection is the process of evaluating and choosing the most suitable candidates from the pool of applicants. It involves various techniques to assess candidates' qualifications and fit for the organization</a:t>
            </a:r>
            <a:endParaRPr lang="ar-SA" sz="2000" dirty="0">
              <a:solidFill>
                <a:schemeClr val="tx1"/>
              </a:solidFill>
            </a:endParaRPr>
          </a:p>
          <a:p>
            <a:pPr algn="ctr"/>
            <a:endParaRPr lang="ar-SA" dirty="0"/>
          </a:p>
          <a:p>
            <a:pPr algn="ctr"/>
            <a:r>
              <a:rPr lang="en-GB" dirty="0"/>
              <a:t> </a:t>
            </a:r>
            <a:r>
              <a:rPr lang="en-GB" sz="2400" b="1" dirty="0">
                <a:solidFill>
                  <a:schemeClr val="tx1"/>
                </a:solidFill>
              </a:rPr>
              <a:t>Process</a:t>
            </a:r>
            <a:r>
              <a:rPr lang="en-GB" sz="2000" dirty="0">
                <a:solidFill>
                  <a:schemeClr val="tx1"/>
                </a:solidFill>
              </a:rPr>
              <a:t>: The selection process typically includes screening applications, conducting interviews, and performing background checks to ensure candidates meet the necessary criteria for the job.</a:t>
            </a:r>
            <a:endParaRPr lang="en-US" dirty="0">
              <a:solidFill>
                <a:schemeClr val="tx1"/>
              </a:solidFill>
            </a:endParaRPr>
          </a:p>
        </p:txBody>
      </p:sp>
      <p:sp>
        <p:nvSpPr>
          <p:cNvPr id="5" name="Arrow: Pentagon 4">
            <a:extLst>
              <a:ext uri="{FF2B5EF4-FFF2-40B4-BE49-F238E27FC236}">
                <a16:creationId xmlns:a16="http://schemas.microsoft.com/office/drawing/2014/main" id="{64AF4FA0-D946-1929-D9A2-EAEA11A79F2C}"/>
              </a:ext>
            </a:extLst>
          </p:cNvPr>
          <p:cNvSpPr/>
          <p:nvPr/>
        </p:nvSpPr>
        <p:spPr>
          <a:xfrm>
            <a:off x="238539" y="347869"/>
            <a:ext cx="6182139" cy="616226"/>
          </a:xfrm>
          <a:prstGeom prst="homePlate">
            <a:avLst/>
          </a:prstGeom>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81849D7-4026-0AC1-7ECF-F0223E6198DE}"/>
              </a:ext>
            </a:extLst>
          </p:cNvPr>
          <p:cNvSpPr txBox="1"/>
          <p:nvPr/>
        </p:nvSpPr>
        <p:spPr>
          <a:xfrm>
            <a:off x="496956" y="377686"/>
            <a:ext cx="6907695" cy="523220"/>
          </a:xfrm>
          <a:prstGeom prst="rect">
            <a:avLst/>
          </a:prstGeom>
          <a:noFill/>
        </p:spPr>
        <p:txBody>
          <a:bodyPr wrap="square" rtlCol="0">
            <a:spAutoFit/>
          </a:bodyPr>
          <a:lstStyle/>
          <a:p>
            <a:r>
              <a:rPr lang="en-US" sz="2800" b="1" dirty="0"/>
              <a:t>Strategic Recruitment &amp;Selection</a:t>
            </a:r>
          </a:p>
        </p:txBody>
      </p:sp>
    </p:spTree>
    <p:extLst>
      <p:ext uri="{BB962C8B-B14F-4D97-AF65-F5344CB8AC3E}">
        <p14:creationId xmlns:p14="http://schemas.microsoft.com/office/powerpoint/2010/main" val="21369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2A7E-FD13-4C1D-A916-9BA8ED77F9D7}"/>
              </a:ext>
            </a:extLst>
          </p:cNvPr>
          <p:cNvSpPr>
            <a:spLocks noGrp="1"/>
          </p:cNvSpPr>
          <p:nvPr>
            <p:ph type="title"/>
          </p:nvPr>
        </p:nvSpPr>
        <p:spPr>
          <a:xfrm>
            <a:off x="188844" y="1180780"/>
            <a:ext cx="9968948" cy="1305562"/>
          </a:xfrm>
        </p:spPr>
        <p:txBody>
          <a:bodyPr>
            <a:normAutofit fontScale="90000"/>
          </a:bodyPr>
          <a:lstStyle/>
          <a:p>
            <a:pPr algn="l"/>
            <a:r>
              <a:rPr lang="en-US" dirty="0"/>
              <a:t>Goals of recruitment </a:t>
            </a:r>
            <a:br>
              <a:rPr lang="en-US" dirty="0"/>
            </a:br>
            <a:r>
              <a:rPr lang="en-GB" sz="3100" b="0" dirty="0"/>
              <a:t>The primary goal of recruitment is to attract and select qualified candidates for job openings. This involves several key objectives</a:t>
            </a:r>
            <a:br>
              <a:rPr lang="en-US" dirty="0"/>
            </a:br>
            <a:endParaRPr lang="en-US" dirty="0"/>
          </a:p>
        </p:txBody>
      </p:sp>
      <p:sp>
        <p:nvSpPr>
          <p:cNvPr id="3" name="Content Placeholder 2">
            <a:extLst>
              <a:ext uri="{FF2B5EF4-FFF2-40B4-BE49-F238E27FC236}">
                <a16:creationId xmlns:a16="http://schemas.microsoft.com/office/drawing/2014/main" id="{84D2A744-EDFA-643A-2FB6-F4481873A55F}"/>
              </a:ext>
            </a:extLst>
          </p:cNvPr>
          <p:cNvSpPr>
            <a:spLocks noGrp="1"/>
          </p:cNvSpPr>
          <p:nvPr>
            <p:ph idx="1"/>
          </p:nvPr>
        </p:nvSpPr>
        <p:spPr>
          <a:xfrm>
            <a:off x="725557" y="2286001"/>
            <a:ext cx="10386391" cy="3945834"/>
          </a:xfrm>
        </p:spPr>
        <p:txBody>
          <a:bodyPr>
            <a:normAutofit/>
          </a:bodyPr>
          <a:lstStyle/>
          <a:p>
            <a:pPr algn="l"/>
            <a:r>
              <a:rPr lang="en-GB" sz="2000" dirty="0"/>
              <a:t>1-Identify Talent Needs: Understand the skills required for various roles.</a:t>
            </a:r>
          </a:p>
          <a:p>
            <a:pPr algn="l"/>
            <a:r>
              <a:rPr lang="en-GB" sz="2000" dirty="0"/>
              <a:t>2-Attract Candidates: Implement strategies to draw a diverse pool of applicants.</a:t>
            </a:r>
          </a:p>
          <a:p>
            <a:pPr algn="l"/>
            <a:r>
              <a:rPr lang="en-GB" sz="2000" dirty="0"/>
              <a:t>3. Enhance Performance*: Choose candidates aligned with the organization's goals and culture.</a:t>
            </a:r>
          </a:p>
          <a:p>
            <a:pPr algn="l"/>
            <a:r>
              <a:rPr lang="en-GB" sz="2000" dirty="0"/>
              <a:t>4.Reduce Time and Cost: Streamline the hiring process for efficiency.</a:t>
            </a:r>
          </a:p>
          <a:p>
            <a:pPr algn="l"/>
            <a:r>
              <a:rPr lang="en-GB" sz="2000" dirty="0"/>
              <a:t>5. Build a Talent Pipeline: Maintain relationships with potential future candidates.</a:t>
            </a:r>
          </a:p>
          <a:p>
            <a:pPr algn="l"/>
            <a:r>
              <a:rPr lang="en-GB" sz="2000" dirty="0"/>
              <a:t>6. Promote Diversity: Create a diverse workforce to boost creativity and innovation.</a:t>
            </a:r>
          </a:p>
          <a:p>
            <a:pPr algn="l"/>
            <a:r>
              <a:rPr lang="en-GB" sz="2000" dirty="0"/>
              <a:t>7. Improve Retention: Select candidates who fit well, reducing turnover.</a:t>
            </a:r>
          </a:p>
          <a:p>
            <a:pPr algn="l"/>
            <a:r>
              <a:rPr lang="en-GB" sz="2000" dirty="0"/>
              <a:t>By achieving these objectives, recruitment significantly contributes to the organization's long-term success.</a:t>
            </a:r>
            <a:endParaRPr lang="en-US" sz="2000" dirty="0"/>
          </a:p>
        </p:txBody>
      </p:sp>
      <p:sp>
        <p:nvSpPr>
          <p:cNvPr id="4" name="Date Placeholder 3">
            <a:extLst>
              <a:ext uri="{FF2B5EF4-FFF2-40B4-BE49-F238E27FC236}">
                <a16:creationId xmlns:a16="http://schemas.microsoft.com/office/drawing/2014/main" id="{6B2339DD-96C2-0C73-8839-EC075EF9FC0B}"/>
              </a:ext>
            </a:extLst>
          </p:cNvPr>
          <p:cNvSpPr>
            <a:spLocks noGrp="1"/>
          </p:cNvSpPr>
          <p:nvPr>
            <p:ph type="dt" sz="half" idx="10"/>
          </p:nvPr>
        </p:nvSpPr>
        <p:spPr/>
        <p:txBody>
          <a:bodyPr/>
          <a:lstStyle/>
          <a:p>
            <a:fld id="{4351392A-DA86-44BC-9767-B2CA54F5784B}" type="datetime1">
              <a:rPr lang="en-US" smtClean="0"/>
              <a:t>10/28/2024</a:t>
            </a:fld>
            <a:endParaRPr lang="en-US" dirty="0"/>
          </a:p>
        </p:txBody>
      </p:sp>
      <p:sp>
        <p:nvSpPr>
          <p:cNvPr id="5" name="Footer Placeholder 4">
            <a:extLst>
              <a:ext uri="{FF2B5EF4-FFF2-40B4-BE49-F238E27FC236}">
                <a16:creationId xmlns:a16="http://schemas.microsoft.com/office/drawing/2014/main" id="{7CEB931C-AC18-7FAC-18E7-87956BD7B429}"/>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4764DA20-2D2F-EB77-6160-607080022B04}"/>
              </a:ext>
            </a:extLst>
          </p:cNvPr>
          <p:cNvSpPr>
            <a:spLocks noGrp="1"/>
          </p:cNvSpPr>
          <p:nvPr>
            <p:ph type="sldNum" sz="quarter" idx="12"/>
          </p:nvPr>
        </p:nvSpPr>
        <p:spPr/>
        <p:txBody>
          <a:bodyPr/>
          <a:lstStyle/>
          <a:p>
            <a:fld id="{B5CEABB6-07DC-46E8-9B57-56EC44A396E5}" type="slidenum">
              <a:rPr lang="en-US" smtClean="0"/>
              <a:pPr/>
              <a:t>21</a:t>
            </a:fld>
            <a:endParaRPr lang="en-US" dirty="0"/>
          </a:p>
        </p:txBody>
      </p:sp>
    </p:spTree>
    <p:extLst>
      <p:ext uri="{BB962C8B-B14F-4D97-AF65-F5344CB8AC3E}">
        <p14:creationId xmlns:p14="http://schemas.microsoft.com/office/powerpoint/2010/main" val="68700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F6D1-BE1C-1978-6D7A-A46ECAD6A676}"/>
              </a:ext>
            </a:extLst>
          </p:cNvPr>
          <p:cNvSpPr>
            <a:spLocks noGrp="1"/>
          </p:cNvSpPr>
          <p:nvPr>
            <p:ph type="title"/>
          </p:nvPr>
        </p:nvSpPr>
        <p:spPr>
          <a:xfrm>
            <a:off x="1123122" y="822325"/>
            <a:ext cx="10230678" cy="1325563"/>
          </a:xfrm>
        </p:spPr>
        <p:txBody>
          <a:bodyPr>
            <a:noAutofit/>
          </a:bodyPr>
          <a:lstStyle/>
          <a:p>
            <a:r>
              <a:rPr lang="en-GB" sz="3600" dirty="0">
                <a:solidFill>
                  <a:schemeClr val="tx1"/>
                </a:solidFill>
              </a:rPr>
              <a:t>Recruitment methods</a:t>
            </a:r>
            <a:br>
              <a:rPr lang="en-GB" sz="3600" dirty="0">
                <a:solidFill>
                  <a:schemeClr val="tx1"/>
                </a:solidFill>
              </a:rPr>
            </a:br>
            <a:r>
              <a:rPr lang="en-GB" sz="3600" dirty="0">
                <a:solidFill>
                  <a:schemeClr val="tx1"/>
                </a:solidFill>
              </a:rPr>
              <a:t> </a:t>
            </a:r>
            <a:r>
              <a:rPr lang="en-GB" sz="3200" dirty="0">
                <a:solidFill>
                  <a:schemeClr val="tx1"/>
                </a:solidFill>
              </a:rPr>
              <a:t>are essential for organizations to attract and select suitable candidates</a:t>
            </a:r>
            <a:endParaRPr lang="en-US" sz="3600" dirty="0">
              <a:solidFill>
                <a:schemeClr val="tx1"/>
              </a:solidFill>
            </a:endParaRPr>
          </a:p>
        </p:txBody>
      </p:sp>
      <p:sp>
        <p:nvSpPr>
          <p:cNvPr id="3" name="Content Placeholder 2">
            <a:extLst>
              <a:ext uri="{FF2B5EF4-FFF2-40B4-BE49-F238E27FC236}">
                <a16:creationId xmlns:a16="http://schemas.microsoft.com/office/drawing/2014/main" id="{5ED05D26-76B5-37F9-1E25-78B6E881C652}"/>
              </a:ext>
            </a:extLst>
          </p:cNvPr>
          <p:cNvSpPr>
            <a:spLocks noGrp="1"/>
          </p:cNvSpPr>
          <p:nvPr>
            <p:ph idx="1"/>
          </p:nvPr>
        </p:nvSpPr>
        <p:spPr>
          <a:xfrm>
            <a:off x="1871255" y="2595562"/>
            <a:ext cx="4334689" cy="474211"/>
          </a:xfrm>
        </p:spPr>
        <p:txBody>
          <a:bodyPr/>
          <a:lstStyle/>
          <a:p>
            <a:r>
              <a:rPr lang="en-US" dirty="0">
                <a:solidFill>
                  <a:schemeClr val="tx1"/>
                </a:solidFill>
              </a:rPr>
              <a:t>1</a:t>
            </a:r>
            <a:r>
              <a:rPr lang="en-US" sz="2400" dirty="0">
                <a:solidFill>
                  <a:schemeClr val="tx1"/>
                </a:solidFill>
              </a:rPr>
              <a:t>. Internal Recruitment</a:t>
            </a:r>
            <a:endParaRPr lang="en-US" dirty="0">
              <a:solidFill>
                <a:schemeClr val="tx1"/>
              </a:solidFill>
            </a:endParaRPr>
          </a:p>
        </p:txBody>
      </p:sp>
      <p:sp>
        <p:nvSpPr>
          <p:cNvPr id="4" name="Content Placeholder 3">
            <a:extLst>
              <a:ext uri="{FF2B5EF4-FFF2-40B4-BE49-F238E27FC236}">
                <a16:creationId xmlns:a16="http://schemas.microsoft.com/office/drawing/2014/main" id="{694FCD8F-983B-1FFA-EAA5-B59AA41BEEF6}"/>
              </a:ext>
            </a:extLst>
          </p:cNvPr>
          <p:cNvSpPr>
            <a:spLocks noGrp="1"/>
          </p:cNvSpPr>
          <p:nvPr>
            <p:ph idx="10"/>
          </p:nvPr>
        </p:nvSpPr>
        <p:spPr>
          <a:xfrm>
            <a:off x="7443181" y="2516983"/>
            <a:ext cx="4334689" cy="474211"/>
          </a:xfrm>
        </p:spPr>
        <p:txBody>
          <a:bodyPr>
            <a:normAutofit/>
          </a:bodyPr>
          <a:lstStyle/>
          <a:p>
            <a:r>
              <a:rPr lang="en-US" sz="2000" dirty="0">
                <a:solidFill>
                  <a:schemeClr val="tx1"/>
                </a:solidFill>
              </a:rPr>
              <a:t>3. Recruitment Agencies</a:t>
            </a:r>
          </a:p>
        </p:txBody>
      </p:sp>
      <p:sp>
        <p:nvSpPr>
          <p:cNvPr id="5" name="Content Placeholder 4">
            <a:extLst>
              <a:ext uri="{FF2B5EF4-FFF2-40B4-BE49-F238E27FC236}">
                <a16:creationId xmlns:a16="http://schemas.microsoft.com/office/drawing/2014/main" id="{272083FC-4AA4-ADDE-14BA-EB81775548C4}"/>
              </a:ext>
            </a:extLst>
          </p:cNvPr>
          <p:cNvSpPr>
            <a:spLocks noGrp="1"/>
          </p:cNvSpPr>
          <p:nvPr>
            <p:ph idx="11"/>
          </p:nvPr>
        </p:nvSpPr>
        <p:spPr>
          <a:xfrm>
            <a:off x="1761311" y="4446132"/>
            <a:ext cx="4334689" cy="474211"/>
          </a:xfrm>
        </p:spPr>
        <p:txBody>
          <a:bodyPr>
            <a:normAutofit/>
          </a:bodyPr>
          <a:lstStyle/>
          <a:p>
            <a:r>
              <a:rPr lang="en-US" sz="2400" dirty="0">
                <a:solidFill>
                  <a:schemeClr val="tx1"/>
                </a:solidFill>
              </a:rPr>
              <a:t>2. External Recruitment</a:t>
            </a:r>
          </a:p>
        </p:txBody>
      </p:sp>
      <p:sp>
        <p:nvSpPr>
          <p:cNvPr id="6" name="Content Placeholder 5">
            <a:extLst>
              <a:ext uri="{FF2B5EF4-FFF2-40B4-BE49-F238E27FC236}">
                <a16:creationId xmlns:a16="http://schemas.microsoft.com/office/drawing/2014/main" id="{FC78DE34-57FA-EE35-A6D1-F8187A6192F7}"/>
              </a:ext>
            </a:extLst>
          </p:cNvPr>
          <p:cNvSpPr>
            <a:spLocks noGrp="1"/>
          </p:cNvSpPr>
          <p:nvPr>
            <p:ph idx="12"/>
          </p:nvPr>
        </p:nvSpPr>
        <p:spPr>
          <a:xfrm>
            <a:off x="7443180" y="4277898"/>
            <a:ext cx="4334689" cy="474211"/>
          </a:xfrm>
        </p:spPr>
        <p:txBody>
          <a:bodyPr>
            <a:normAutofit/>
          </a:bodyPr>
          <a:lstStyle/>
          <a:p>
            <a:r>
              <a:rPr lang="en-US" sz="2400" dirty="0">
                <a:solidFill>
                  <a:schemeClr val="tx1"/>
                </a:solidFill>
              </a:rPr>
              <a:t> 4. Job Boards</a:t>
            </a:r>
          </a:p>
        </p:txBody>
      </p:sp>
      <p:sp>
        <p:nvSpPr>
          <p:cNvPr id="7" name="Content Placeholder 6">
            <a:extLst>
              <a:ext uri="{FF2B5EF4-FFF2-40B4-BE49-F238E27FC236}">
                <a16:creationId xmlns:a16="http://schemas.microsoft.com/office/drawing/2014/main" id="{6302586A-712F-7120-0132-1F57A9C09C99}"/>
              </a:ext>
            </a:extLst>
          </p:cNvPr>
          <p:cNvSpPr>
            <a:spLocks noGrp="1"/>
          </p:cNvSpPr>
          <p:nvPr>
            <p:ph idx="13"/>
          </p:nvPr>
        </p:nvSpPr>
        <p:spPr>
          <a:xfrm>
            <a:off x="1761310" y="3078331"/>
            <a:ext cx="4334689" cy="1219201"/>
          </a:xfrm>
        </p:spPr>
        <p:txBody>
          <a:bodyPr>
            <a:normAutofit fontScale="92500" lnSpcReduction="20000"/>
          </a:bodyPr>
          <a:lstStyle/>
          <a:p>
            <a:r>
              <a:rPr lang="en-GB" sz="2000" b="1" dirty="0">
                <a:solidFill>
                  <a:schemeClr val="tx1"/>
                </a:solidFill>
              </a:rPr>
              <a:t>- advantage </a:t>
            </a:r>
            <a:r>
              <a:rPr lang="en-GB" sz="1800" dirty="0">
                <a:solidFill>
                  <a:schemeClr val="tx1"/>
                </a:solidFill>
              </a:rPr>
              <a:t>: </a:t>
            </a:r>
            <a:r>
              <a:rPr lang="en-GB" sz="2000" dirty="0">
                <a:solidFill>
                  <a:schemeClr val="tx1"/>
                </a:solidFill>
              </a:rPr>
              <a:t>Improves morale, saves time and costs, retains knowledge.</a:t>
            </a:r>
          </a:p>
          <a:p>
            <a:r>
              <a:rPr lang="en-GB" sz="2000" b="1" dirty="0">
                <a:solidFill>
                  <a:schemeClr val="tx1"/>
                </a:solidFill>
              </a:rPr>
              <a:t>- disadvantage </a:t>
            </a:r>
            <a:r>
              <a:rPr lang="en-GB" sz="1800" dirty="0">
                <a:solidFill>
                  <a:schemeClr val="tx1"/>
                </a:solidFill>
              </a:rPr>
              <a:t>: </a:t>
            </a:r>
            <a:r>
              <a:rPr lang="en-GB" sz="2000" dirty="0">
                <a:solidFill>
                  <a:schemeClr val="tx1"/>
                </a:solidFill>
              </a:rPr>
              <a:t>Limits candidate diversity and may cause resentment.</a:t>
            </a:r>
            <a:endParaRPr lang="en-US" sz="1800" dirty="0">
              <a:solidFill>
                <a:schemeClr val="tx1"/>
              </a:solidFill>
            </a:endParaRPr>
          </a:p>
        </p:txBody>
      </p:sp>
      <p:sp>
        <p:nvSpPr>
          <p:cNvPr id="8" name="Content Placeholder 7">
            <a:extLst>
              <a:ext uri="{FF2B5EF4-FFF2-40B4-BE49-F238E27FC236}">
                <a16:creationId xmlns:a16="http://schemas.microsoft.com/office/drawing/2014/main" id="{DD4DBF9A-E6B5-F4AB-1DDE-66FE0CDAE5CE}"/>
              </a:ext>
            </a:extLst>
          </p:cNvPr>
          <p:cNvSpPr>
            <a:spLocks noGrp="1"/>
          </p:cNvSpPr>
          <p:nvPr>
            <p:ph idx="14"/>
          </p:nvPr>
        </p:nvSpPr>
        <p:spPr>
          <a:xfrm>
            <a:off x="7333236" y="2955952"/>
            <a:ext cx="4334689" cy="1219201"/>
          </a:xfrm>
        </p:spPr>
        <p:txBody>
          <a:bodyPr>
            <a:normAutofit fontScale="92500" lnSpcReduction="10000"/>
          </a:bodyPr>
          <a:lstStyle/>
          <a:p>
            <a:r>
              <a:rPr lang="en-GB" sz="1800" b="1" dirty="0">
                <a:solidFill>
                  <a:schemeClr val="tx1"/>
                </a:solidFill>
              </a:rPr>
              <a:t> advantage</a:t>
            </a:r>
            <a:r>
              <a:rPr lang="en-GB" sz="1800" dirty="0">
                <a:solidFill>
                  <a:schemeClr val="tx1"/>
                </a:solidFill>
              </a:rPr>
              <a:t>: Quick access to candidates and effective for niche roles.</a:t>
            </a:r>
          </a:p>
          <a:p>
            <a:r>
              <a:rPr lang="en-GB" sz="1800" b="1" dirty="0">
                <a:solidFill>
                  <a:schemeClr val="tx1"/>
                </a:solidFill>
              </a:rPr>
              <a:t>disadvantage</a:t>
            </a:r>
            <a:r>
              <a:rPr lang="en-GB" sz="1800" dirty="0">
                <a:solidFill>
                  <a:schemeClr val="tx1"/>
                </a:solidFill>
              </a:rPr>
              <a:t>: Expensive and may lack insight into the organization's needs.</a:t>
            </a:r>
            <a:endParaRPr lang="en-US" sz="1800" dirty="0">
              <a:solidFill>
                <a:schemeClr val="tx1"/>
              </a:solidFill>
            </a:endParaRPr>
          </a:p>
        </p:txBody>
      </p:sp>
      <p:sp>
        <p:nvSpPr>
          <p:cNvPr id="9" name="Content Placeholder 8">
            <a:extLst>
              <a:ext uri="{FF2B5EF4-FFF2-40B4-BE49-F238E27FC236}">
                <a16:creationId xmlns:a16="http://schemas.microsoft.com/office/drawing/2014/main" id="{AB71F578-1102-49A6-33FE-A2F2EF33A496}"/>
              </a:ext>
            </a:extLst>
          </p:cNvPr>
          <p:cNvSpPr>
            <a:spLocks noGrp="1"/>
          </p:cNvSpPr>
          <p:nvPr>
            <p:ph idx="15"/>
          </p:nvPr>
        </p:nvSpPr>
        <p:spPr>
          <a:xfrm>
            <a:off x="1597357" y="4928901"/>
            <a:ext cx="4334689" cy="1219201"/>
          </a:xfrm>
        </p:spPr>
        <p:txBody>
          <a:bodyPr>
            <a:normAutofit fontScale="70000" lnSpcReduction="20000"/>
          </a:bodyPr>
          <a:lstStyle/>
          <a:p>
            <a:r>
              <a:rPr lang="en-GB" sz="2600" b="1" dirty="0">
                <a:solidFill>
                  <a:schemeClr val="tx1"/>
                </a:solidFill>
              </a:rPr>
              <a:t>advantage</a:t>
            </a:r>
            <a:r>
              <a:rPr lang="en-GB" sz="1800" b="1" dirty="0">
                <a:solidFill>
                  <a:schemeClr val="tx1"/>
                </a:solidFill>
              </a:rPr>
              <a:t> </a:t>
            </a:r>
            <a:r>
              <a:rPr lang="en-GB" sz="1600" dirty="0">
                <a:solidFill>
                  <a:schemeClr val="tx1"/>
                </a:solidFill>
              </a:rPr>
              <a:t>: </a:t>
            </a:r>
            <a:r>
              <a:rPr lang="en-GB" sz="2600" dirty="0">
                <a:solidFill>
                  <a:schemeClr val="tx1"/>
                </a:solidFill>
              </a:rPr>
              <a:t>Broadens talent pool and introduces fresh ideas</a:t>
            </a:r>
            <a:r>
              <a:rPr lang="en-GB" sz="1600" dirty="0">
                <a:solidFill>
                  <a:schemeClr val="tx1"/>
                </a:solidFill>
              </a:rPr>
              <a:t>.</a:t>
            </a:r>
          </a:p>
          <a:p>
            <a:r>
              <a:rPr lang="en-GB" sz="2300" b="1" dirty="0">
                <a:solidFill>
                  <a:schemeClr val="tx1"/>
                </a:solidFill>
              </a:rPr>
              <a:t>disadvantage</a:t>
            </a:r>
            <a:r>
              <a:rPr lang="en-GB" sz="1600" dirty="0">
                <a:solidFill>
                  <a:schemeClr val="tx1"/>
                </a:solidFill>
              </a:rPr>
              <a:t> </a:t>
            </a:r>
            <a:r>
              <a:rPr lang="en-GB" sz="2300" dirty="0">
                <a:solidFill>
                  <a:schemeClr val="tx1"/>
                </a:solidFill>
              </a:rPr>
              <a:t>: Can be costly and time-consuming, with potential acclimation issues.</a:t>
            </a:r>
            <a:endParaRPr lang="en-US" sz="1600" dirty="0">
              <a:solidFill>
                <a:schemeClr val="tx1"/>
              </a:solidFill>
            </a:endParaRPr>
          </a:p>
        </p:txBody>
      </p:sp>
      <p:sp>
        <p:nvSpPr>
          <p:cNvPr id="10" name="Content Placeholder 9">
            <a:extLst>
              <a:ext uri="{FF2B5EF4-FFF2-40B4-BE49-F238E27FC236}">
                <a16:creationId xmlns:a16="http://schemas.microsoft.com/office/drawing/2014/main" id="{0F1F2C46-5A2D-21EC-D0B3-4201521433AB}"/>
              </a:ext>
            </a:extLst>
          </p:cNvPr>
          <p:cNvSpPr>
            <a:spLocks noGrp="1"/>
          </p:cNvSpPr>
          <p:nvPr>
            <p:ph idx="16"/>
          </p:nvPr>
        </p:nvSpPr>
        <p:spPr>
          <a:xfrm>
            <a:off x="7019109" y="4920343"/>
            <a:ext cx="4758761" cy="1530153"/>
          </a:xfrm>
        </p:spPr>
        <p:txBody>
          <a:bodyPr>
            <a:normAutofit fontScale="70000" lnSpcReduction="20000"/>
          </a:bodyPr>
          <a:lstStyle/>
          <a:p>
            <a:r>
              <a:rPr lang="en-GB" sz="2600" b="1" dirty="0">
                <a:solidFill>
                  <a:schemeClr val="tx1"/>
                </a:solidFill>
              </a:rPr>
              <a:t>Advantage </a:t>
            </a:r>
            <a:r>
              <a:rPr lang="en-GB" sz="2200" dirty="0">
                <a:solidFill>
                  <a:schemeClr val="tx1"/>
                </a:solidFill>
              </a:rPr>
              <a:t>:</a:t>
            </a:r>
            <a:r>
              <a:rPr lang="en-GB" sz="2900" dirty="0">
                <a:solidFill>
                  <a:schemeClr val="tx1"/>
                </a:solidFill>
              </a:rPr>
              <a:t>Offers wide exposure and is cost-effective</a:t>
            </a:r>
            <a:r>
              <a:rPr lang="en-GB" sz="2100" dirty="0">
                <a:solidFill>
                  <a:schemeClr val="tx1"/>
                </a:solidFill>
              </a:rPr>
              <a:t>.</a:t>
            </a:r>
          </a:p>
          <a:p>
            <a:r>
              <a:rPr lang="en-GB" dirty="0">
                <a:solidFill>
                  <a:schemeClr val="tx1"/>
                </a:solidFill>
              </a:rPr>
              <a:t> </a:t>
            </a:r>
            <a:r>
              <a:rPr lang="en-GB" sz="2600" b="1" dirty="0">
                <a:solidFill>
                  <a:schemeClr val="tx1"/>
                </a:solidFill>
              </a:rPr>
              <a:t>disadvantage</a:t>
            </a:r>
            <a:r>
              <a:rPr lang="en-GB" sz="2500" dirty="0">
                <a:solidFill>
                  <a:schemeClr val="tx1"/>
                </a:solidFill>
              </a:rPr>
              <a:t> : </a:t>
            </a:r>
            <a:r>
              <a:rPr lang="en-GB" sz="2900" dirty="0">
                <a:solidFill>
                  <a:schemeClr val="tx1"/>
                </a:solidFill>
              </a:rPr>
              <a:t>Attracts many unqualified applicants, leading to a generic candidate pool.</a:t>
            </a:r>
            <a:endParaRPr lang="en-US" dirty="0">
              <a:solidFill>
                <a:schemeClr val="tx1"/>
              </a:solidFill>
            </a:endParaRPr>
          </a:p>
        </p:txBody>
      </p:sp>
      <p:sp>
        <p:nvSpPr>
          <p:cNvPr id="11" name="Date Placeholder 10">
            <a:extLst>
              <a:ext uri="{FF2B5EF4-FFF2-40B4-BE49-F238E27FC236}">
                <a16:creationId xmlns:a16="http://schemas.microsoft.com/office/drawing/2014/main" id="{9B09D7F2-2047-A6BB-2FF4-9C8F73035B3C}"/>
              </a:ext>
            </a:extLst>
          </p:cNvPr>
          <p:cNvSpPr>
            <a:spLocks noGrp="1"/>
          </p:cNvSpPr>
          <p:nvPr>
            <p:ph type="dt" sz="half" idx="17"/>
          </p:nvPr>
        </p:nvSpPr>
        <p:spPr/>
        <p:txBody>
          <a:bodyPr/>
          <a:lstStyle/>
          <a:p>
            <a:fld id="{58E258D2-D9FB-4216-A703-552791931EC6}" type="datetime1">
              <a:rPr lang="en-US" smtClean="0"/>
              <a:t>10/28/2024</a:t>
            </a:fld>
            <a:endParaRPr lang="en-US" dirty="0"/>
          </a:p>
        </p:txBody>
      </p:sp>
      <p:sp>
        <p:nvSpPr>
          <p:cNvPr id="12" name="Footer Placeholder 11">
            <a:extLst>
              <a:ext uri="{FF2B5EF4-FFF2-40B4-BE49-F238E27FC236}">
                <a16:creationId xmlns:a16="http://schemas.microsoft.com/office/drawing/2014/main" id="{C8E63DDB-5A98-9507-3347-537413B97FFD}"/>
              </a:ext>
            </a:extLst>
          </p:cNvPr>
          <p:cNvSpPr>
            <a:spLocks noGrp="1"/>
          </p:cNvSpPr>
          <p:nvPr>
            <p:ph type="ftr" sz="quarter" idx="18"/>
          </p:nvPr>
        </p:nvSpPr>
        <p:spPr/>
        <p:txBody>
          <a:bodyPr/>
          <a:lstStyle/>
          <a:p>
            <a:r>
              <a:rPr lang="en-US"/>
              <a:t>training and development</a:t>
            </a:r>
            <a:endParaRPr lang="en-US" dirty="0"/>
          </a:p>
        </p:txBody>
      </p:sp>
      <p:sp>
        <p:nvSpPr>
          <p:cNvPr id="13" name="Slide Number Placeholder 12">
            <a:extLst>
              <a:ext uri="{FF2B5EF4-FFF2-40B4-BE49-F238E27FC236}">
                <a16:creationId xmlns:a16="http://schemas.microsoft.com/office/drawing/2014/main" id="{569B067C-82E9-A6D1-C97C-7923F67B91D4}"/>
              </a:ext>
            </a:extLst>
          </p:cNvPr>
          <p:cNvSpPr>
            <a:spLocks noGrp="1"/>
          </p:cNvSpPr>
          <p:nvPr>
            <p:ph type="sldNum" sz="quarter" idx="19"/>
          </p:nvPr>
        </p:nvSpPr>
        <p:spPr/>
        <p:txBody>
          <a:bodyPr/>
          <a:lstStyle/>
          <a:p>
            <a:fld id="{B5CEABB6-07DC-46E8-9B57-56EC44A396E5}" type="slidenum">
              <a:rPr lang="en-US" smtClean="0"/>
              <a:pPr/>
              <a:t>22</a:t>
            </a:fld>
            <a:endParaRPr lang="en-US" dirty="0"/>
          </a:p>
        </p:txBody>
      </p:sp>
    </p:spTree>
    <p:extLst>
      <p:ext uri="{BB962C8B-B14F-4D97-AF65-F5344CB8AC3E}">
        <p14:creationId xmlns:p14="http://schemas.microsoft.com/office/powerpoint/2010/main" val="323676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F6D1-BE1C-1978-6D7A-A46ECAD6A676}"/>
              </a:ext>
            </a:extLst>
          </p:cNvPr>
          <p:cNvSpPr>
            <a:spLocks noGrp="1"/>
          </p:cNvSpPr>
          <p:nvPr>
            <p:ph type="title"/>
          </p:nvPr>
        </p:nvSpPr>
        <p:spPr>
          <a:xfrm>
            <a:off x="1331843" y="822325"/>
            <a:ext cx="10021957" cy="1325563"/>
          </a:xfrm>
        </p:spPr>
        <p:txBody>
          <a:bodyPr>
            <a:normAutofit fontScale="90000"/>
          </a:bodyPr>
          <a:lstStyle/>
          <a:p>
            <a:r>
              <a:rPr lang="en-GB" dirty="0">
                <a:solidFill>
                  <a:schemeClr val="tx1"/>
                </a:solidFill>
              </a:rPr>
              <a:t>Recruitment methods</a:t>
            </a:r>
            <a:br>
              <a:rPr lang="en-GB" dirty="0">
                <a:solidFill>
                  <a:schemeClr val="tx1"/>
                </a:solidFill>
              </a:rPr>
            </a:br>
            <a:r>
              <a:rPr lang="en-GB" dirty="0">
                <a:solidFill>
                  <a:schemeClr val="tx1"/>
                </a:solidFill>
              </a:rPr>
              <a:t> are essential for organizations to attract and select suitable candidates</a:t>
            </a:r>
            <a:endParaRPr lang="en-US" dirty="0">
              <a:solidFill>
                <a:schemeClr val="tx1"/>
              </a:solidFill>
            </a:endParaRPr>
          </a:p>
        </p:txBody>
      </p:sp>
      <p:sp>
        <p:nvSpPr>
          <p:cNvPr id="3" name="Content Placeholder 2">
            <a:extLst>
              <a:ext uri="{FF2B5EF4-FFF2-40B4-BE49-F238E27FC236}">
                <a16:creationId xmlns:a16="http://schemas.microsoft.com/office/drawing/2014/main" id="{5ED05D26-76B5-37F9-1E25-78B6E881C652}"/>
              </a:ext>
            </a:extLst>
          </p:cNvPr>
          <p:cNvSpPr>
            <a:spLocks noGrp="1"/>
          </p:cNvSpPr>
          <p:nvPr>
            <p:ph idx="1"/>
          </p:nvPr>
        </p:nvSpPr>
        <p:spPr>
          <a:xfrm>
            <a:off x="1871255" y="2595562"/>
            <a:ext cx="4334689" cy="474211"/>
          </a:xfrm>
        </p:spPr>
        <p:txBody>
          <a:bodyPr/>
          <a:lstStyle/>
          <a:p>
            <a:r>
              <a:rPr lang="en-US" dirty="0">
                <a:solidFill>
                  <a:schemeClr val="tx1"/>
                </a:solidFill>
              </a:rPr>
              <a:t> </a:t>
            </a:r>
            <a:r>
              <a:rPr lang="en-US" sz="2000" dirty="0">
                <a:solidFill>
                  <a:schemeClr val="tx1"/>
                </a:solidFill>
              </a:rPr>
              <a:t>5. Employee Referrals</a:t>
            </a:r>
            <a:endParaRPr lang="en-US" dirty="0">
              <a:solidFill>
                <a:schemeClr val="tx1"/>
              </a:solidFill>
            </a:endParaRPr>
          </a:p>
        </p:txBody>
      </p:sp>
      <p:sp>
        <p:nvSpPr>
          <p:cNvPr id="4" name="Content Placeholder 3">
            <a:extLst>
              <a:ext uri="{FF2B5EF4-FFF2-40B4-BE49-F238E27FC236}">
                <a16:creationId xmlns:a16="http://schemas.microsoft.com/office/drawing/2014/main" id="{694FCD8F-983B-1FFA-EAA5-B59AA41BEEF6}"/>
              </a:ext>
            </a:extLst>
          </p:cNvPr>
          <p:cNvSpPr>
            <a:spLocks noGrp="1"/>
          </p:cNvSpPr>
          <p:nvPr>
            <p:ph idx="10"/>
          </p:nvPr>
        </p:nvSpPr>
        <p:spPr>
          <a:xfrm>
            <a:off x="7443181" y="2516983"/>
            <a:ext cx="4334689" cy="474211"/>
          </a:xfrm>
        </p:spPr>
        <p:txBody>
          <a:bodyPr>
            <a:normAutofit/>
          </a:bodyPr>
          <a:lstStyle/>
          <a:p>
            <a:r>
              <a:rPr lang="en-US" sz="2000" dirty="0">
                <a:solidFill>
                  <a:schemeClr val="tx1"/>
                </a:solidFill>
              </a:rPr>
              <a:t>7. Job Fairs</a:t>
            </a:r>
          </a:p>
        </p:txBody>
      </p:sp>
      <p:sp>
        <p:nvSpPr>
          <p:cNvPr id="5" name="Content Placeholder 4">
            <a:extLst>
              <a:ext uri="{FF2B5EF4-FFF2-40B4-BE49-F238E27FC236}">
                <a16:creationId xmlns:a16="http://schemas.microsoft.com/office/drawing/2014/main" id="{272083FC-4AA4-ADDE-14BA-EB81775548C4}"/>
              </a:ext>
            </a:extLst>
          </p:cNvPr>
          <p:cNvSpPr>
            <a:spLocks noGrp="1"/>
          </p:cNvSpPr>
          <p:nvPr>
            <p:ph idx="11"/>
          </p:nvPr>
        </p:nvSpPr>
        <p:spPr>
          <a:xfrm>
            <a:off x="1761311" y="4446132"/>
            <a:ext cx="4334689" cy="474211"/>
          </a:xfrm>
        </p:spPr>
        <p:txBody>
          <a:bodyPr>
            <a:normAutofit/>
          </a:bodyPr>
          <a:lstStyle/>
          <a:p>
            <a:r>
              <a:rPr lang="en-US" sz="2400" dirty="0">
                <a:solidFill>
                  <a:schemeClr val="tx1"/>
                </a:solidFill>
              </a:rPr>
              <a:t>6. Social Media</a:t>
            </a:r>
          </a:p>
        </p:txBody>
      </p:sp>
      <p:sp>
        <p:nvSpPr>
          <p:cNvPr id="6" name="Content Placeholder 5">
            <a:extLst>
              <a:ext uri="{FF2B5EF4-FFF2-40B4-BE49-F238E27FC236}">
                <a16:creationId xmlns:a16="http://schemas.microsoft.com/office/drawing/2014/main" id="{FC78DE34-57FA-EE35-A6D1-F8187A6192F7}"/>
              </a:ext>
            </a:extLst>
          </p:cNvPr>
          <p:cNvSpPr>
            <a:spLocks noGrp="1"/>
          </p:cNvSpPr>
          <p:nvPr>
            <p:ph idx="12"/>
          </p:nvPr>
        </p:nvSpPr>
        <p:spPr>
          <a:xfrm>
            <a:off x="7443180" y="4855580"/>
            <a:ext cx="4334689" cy="820343"/>
          </a:xfrm>
        </p:spPr>
        <p:txBody>
          <a:bodyPr>
            <a:normAutofit lnSpcReduction="10000"/>
          </a:bodyPr>
          <a:lstStyle/>
          <a:p>
            <a:r>
              <a:rPr lang="en-GB" sz="1600" dirty="0">
                <a:solidFill>
                  <a:schemeClr val="tx1"/>
                </a:solidFill>
              </a:rPr>
              <a:t>Each method has unique strengths and challenges that impact recruitment effectiveness</a:t>
            </a:r>
            <a:r>
              <a:rPr lang="en-GB" sz="1600" dirty="0"/>
              <a:t>.</a:t>
            </a:r>
            <a:endParaRPr lang="en-US" sz="1600" dirty="0"/>
          </a:p>
        </p:txBody>
      </p:sp>
      <p:sp>
        <p:nvSpPr>
          <p:cNvPr id="7" name="Content Placeholder 6">
            <a:extLst>
              <a:ext uri="{FF2B5EF4-FFF2-40B4-BE49-F238E27FC236}">
                <a16:creationId xmlns:a16="http://schemas.microsoft.com/office/drawing/2014/main" id="{6302586A-712F-7120-0132-1F57A9C09C99}"/>
              </a:ext>
            </a:extLst>
          </p:cNvPr>
          <p:cNvSpPr>
            <a:spLocks noGrp="1"/>
          </p:cNvSpPr>
          <p:nvPr>
            <p:ph idx="13"/>
          </p:nvPr>
        </p:nvSpPr>
        <p:spPr>
          <a:xfrm>
            <a:off x="1761310" y="3078331"/>
            <a:ext cx="4334689" cy="1219201"/>
          </a:xfrm>
        </p:spPr>
        <p:txBody>
          <a:bodyPr>
            <a:normAutofit lnSpcReduction="10000"/>
          </a:bodyPr>
          <a:lstStyle/>
          <a:p>
            <a:r>
              <a:rPr lang="en-GB" sz="1800" b="1" dirty="0">
                <a:solidFill>
                  <a:schemeClr val="tx1"/>
                </a:solidFill>
              </a:rPr>
              <a:t>advantage</a:t>
            </a:r>
            <a:r>
              <a:rPr lang="en-GB" sz="1600" dirty="0">
                <a:solidFill>
                  <a:schemeClr val="tx1"/>
                </a:solidFill>
              </a:rPr>
              <a:t>:</a:t>
            </a:r>
            <a:r>
              <a:rPr lang="en-GB" sz="1800" dirty="0">
                <a:solidFill>
                  <a:schemeClr val="tx1"/>
                </a:solidFill>
              </a:rPr>
              <a:t> Provides pre-vetted candidates and enhances morale.</a:t>
            </a:r>
          </a:p>
          <a:p>
            <a:r>
              <a:rPr lang="en-GB" sz="1800" b="1" dirty="0">
                <a:solidFill>
                  <a:schemeClr val="tx1"/>
                </a:solidFill>
              </a:rPr>
              <a:t>disadvantag</a:t>
            </a:r>
            <a:r>
              <a:rPr lang="en-GB" sz="1600" dirty="0">
                <a:solidFill>
                  <a:schemeClr val="tx1"/>
                </a:solidFill>
              </a:rPr>
              <a:t>e: </a:t>
            </a:r>
            <a:r>
              <a:rPr lang="en-GB" sz="1800" dirty="0">
                <a:solidFill>
                  <a:schemeClr val="tx1"/>
                </a:solidFill>
              </a:rPr>
              <a:t>Can limit diversity and create pressure on employees.</a:t>
            </a:r>
            <a:endParaRPr lang="en-US" sz="1600" dirty="0">
              <a:solidFill>
                <a:schemeClr val="tx1"/>
              </a:solidFill>
            </a:endParaRPr>
          </a:p>
        </p:txBody>
      </p:sp>
      <p:sp>
        <p:nvSpPr>
          <p:cNvPr id="8" name="Content Placeholder 7">
            <a:extLst>
              <a:ext uri="{FF2B5EF4-FFF2-40B4-BE49-F238E27FC236}">
                <a16:creationId xmlns:a16="http://schemas.microsoft.com/office/drawing/2014/main" id="{DD4DBF9A-E6B5-F4AB-1DDE-66FE0CDAE5CE}"/>
              </a:ext>
            </a:extLst>
          </p:cNvPr>
          <p:cNvSpPr>
            <a:spLocks noGrp="1"/>
          </p:cNvSpPr>
          <p:nvPr>
            <p:ph idx="14"/>
          </p:nvPr>
        </p:nvSpPr>
        <p:spPr>
          <a:xfrm>
            <a:off x="7333236" y="2955952"/>
            <a:ext cx="4334689" cy="1219201"/>
          </a:xfrm>
        </p:spPr>
        <p:txBody>
          <a:bodyPr>
            <a:normAutofit lnSpcReduction="10000"/>
          </a:bodyPr>
          <a:lstStyle/>
          <a:p>
            <a:r>
              <a:rPr lang="en-GB" sz="1800" b="1" dirty="0">
                <a:solidFill>
                  <a:schemeClr val="tx1"/>
                </a:solidFill>
              </a:rPr>
              <a:t>advantage</a:t>
            </a:r>
            <a:r>
              <a:rPr lang="en-GB" sz="1800" dirty="0">
                <a:solidFill>
                  <a:schemeClr val="tx1"/>
                </a:solidFill>
              </a:rPr>
              <a:t>: Direct access to job seekers and boosts visibility.</a:t>
            </a:r>
          </a:p>
          <a:p>
            <a:r>
              <a:rPr lang="en-GB" sz="1800" b="1" dirty="0">
                <a:solidFill>
                  <a:schemeClr val="tx1"/>
                </a:solidFill>
              </a:rPr>
              <a:t>disadvantage: </a:t>
            </a:r>
            <a:r>
              <a:rPr lang="en-GB" sz="1800" dirty="0">
                <a:solidFill>
                  <a:schemeClr val="tx1"/>
                </a:solidFill>
              </a:rPr>
              <a:t>Candidate quality can vary and requires extensive follow-up.</a:t>
            </a:r>
            <a:endParaRPr lang="en-US" sz="1800" dirty="0">
              <a:solidFill>
                <a:schemeClr val="tx1"/>
              </a:solidFill>
            </a:endParaRPr>
          </a:p>
        </p:txBody>
      </p:sp>
      <p:sp>
        <p:nvSpPr>
          <p:cNvPr id="9" name="Content Placeholder 8">
            <a:extLst>
              <a:ext uri="{FF2B5EF4-FFF2-40B4-BE49-F238E27FC236}">
                <a16:creationId xmlns:a16="http://schemas.microsoft.com/office/drawing/2014/main" id="{AB71F578-1102-49A6-33FE-A2F2EF33A496}"/>
              </a:ext>
            </a:extLst>
          </p:cNvPr>
          <p:cNvSpPr>
            <a:spLocks noGrp="1"/>
          </p:cNvSpPr>
          <p:nvPr>
            <p:ph idx="15"/>
          </p:nvPr>
        </p:nvSpPr>
        <p:spPr>
          <a:xfrm>
            <a:off x="1597357" y="4928901"/>
            <a:ext cx="4334689" cy="1219201"/>
          </a:xfrm>
        </p:spPr>
        <p:txBody>
          <a:bodyPr>
            <a:normAutofit lnSpcReduction="10000"/>
          </a:bodyPr>
          <a:lstStyle/>
          <a:p>
            <a:r>
              <a:rPr lang="en-GB" sz="1800" b="1" dirty="0">
                <a:solidFill>
                  <a:schemeClr val="tx1"/>
                </a:solidFill>
              </a:rPr>
              <a:t>advantage</a:t>
            </a:r>
            <a:r>
              <a:rPr lang="en-GB" sz="1600" dirty="0">
                <a:solidFill>
                  <a:schemeClr val="tx1"/>
                </a:solidFill>
              </a:rPr>
              <a:t>: </a:t>
            </a:r>
            <a:r>
              <a:rPr lang="en-GB" sz="1800" dirty="0">
                <a:solidFill>
                  <a:schemeClr val="tx1"/>
                </a:solidFill>
              </a:rPr>
              <a:t>Facilitates networking and reaches passive job seekers.</a:t>
            </a:r>
          </a:p>
          <a:p>
            <a:r>
              <a:rPr lang="en-GB" sz="1800" b="1" dirty="0">
                <a:solidFill>
                  <a:schemeClr val="tx1"/>
                </a:solidFill>
              </a:rPr>
              <a:t>disadvantag</a:t>
            </a:r>
            <a:r>
              <a:rPr lang="en-GB" sz="1600" dirty="0">
                <a:solidFill>
                  <a:schemeClr val="tx1"/>
                </a:solidFill>
              </a:rPr>
              <a:t>e: </a:t>
            </a:r>
            <a:r>
              <a:rPr lang="en-GB" sz="1800" dirty="0">
                <a:solidFill>
                  <a:schemeClr val="tx1"/>
                </a:solidFill>
              </a:rPr>
              <a:t>Raises confidentiality concerns and may have limited reach.</a:t>
            </a:r>
            <a:endParaRPr lang="en-US" sz="1600" dirty="0">
              <a:solidFill>
                <a:schemeClr val="tx1"/>
              </a:solidFill>
            </a:endParaRPr>
          </a:p>
        </p:txBody>
      </p:sp>
      <p:sp>
        <p:nvSpPr>
          <p:cNvPr id="11" name="Date Placeholder 10">
            <a:extLst>
              <a:ext uri="{FF2B5EF4-FFF2-40B4-BE49-F238E27FC236}">
                <a16:creationId xmlns:a16="http://schemas.microsoft.com/office/drawing/2014/main" id="{9B09D7F2-2047-A6BB-2FF4-9C8F73035B3C}"/>
              </a:ext>
            </a:extLst>
          </p:cNvPr>
          <p:cNvSpPr>
            <a:spLocks noGrp="1"/>
          </p:cNvSpPr>
          <p:nvPr>
            <p:ph type="dt" sz="half" idx="17"/>
          </p:nvPr>
        </p:nvSpPr>
        <p:spPr/>
        <p:txBody>
          <a:bodyPr/>
          <a:lstStyle/>
          <a:p>
            <a:fld id="{27647D13-F74F-4CEE-AE0B-C0D603FF087D}" type="datetime1">
              <a:rPr lang="en-US" smtClean="0"/>
              <a:t>10/28/2024</a:t>
            </a:fld>
            <a:endParaRPr lang="en-US" dirty="0"/>
          </a:p>
        </p:txBody>
      </p:sp>
      <p:sp>
        <p:nvSpPr>
          <p:cNvPr id="12" name="Footer Placeholder 11">
            <a:extLst>
              <a:ext uri="{FF2B5EF4-FFF2-40B4-BE49-F238E27FC236}">
                <a16:creationId xmlns:a16="http://schemas.microsoft.com/office/drawing/2014/main" id="{C8E63DDB-5A98-9507-3347-537413B97FFD}"/>
              </a:ext>
            </a:extLst>
          </p:cNvPr>
          <p:cNvSpPr>
            <a:spLocks noGrp="1"/>
          </p:cNvSpPr>
          <p:nvPr>
            <p:ph type="ftr" sz="quarter" idx="18"/>
          </p:nvPr>
        </p:nvSpPr>
        <p:spPr/>
        <p:txBody>
          <a:bodyPr/>
          <a:lstStyle/>
          <a:p>
            <a:r>
              <a:rPr lang="en-US"/>
              <a:t>training and development</a:t>
            </a:r>
            <a:endParaRPr lang="en-US" dirty="0"/>
          </a:p>
        </p:txBody>
      </p:sp>
      <p:sp>
        <p:nvSpPr>
          <p:cNvPr id="13" name="Slide Number Placeholder 12">
            <a:extLst>
              <a:ext uri="{FF2B5EF4-FFF2-40B4-BE49-F238E27FC236}">
                <a16:creationId xmlns:a16="http://schemas.microsoft.com/office/drawing/2014/main" id="{569B067C-82E9-A6D1-C97C-7923F67B91D4}"/>
              </a:ext>
            </a:extLst>
          </p:cNvPr>
          <p:cNvSpPr>
            <a:spLocks noGrp="1"/>
          </p:cNvSpPr>
          <p:nvPr>
            <p:ph type="sldNum" sz="quarter" idx="19"/>
          </p:nvPr>
        </p:nvSpPr>
        <p:spPr/>
        <p:txBody>
          <a:bodyPr/>
          <a:lstStyle/>
          <a:p>
            <a:fld id="{B5CEABB6-07DC-46E8-9B57-56EC44A396E5}" type="slidenum">
              <a:rPr lang="en-US" smtClean="0"/>
              <a:pPr/>
              <a:t>23</a:t>
            </a:fld>
            <a:endParaRPr lang="en-US" dirty="0"/>
          </a:p>
        </p:txBody>
      </p:sp>
    </p:spTree>
    <p:extLst>
      <p:ext uri="{BB962C8B-B14F-4D97-AF65-F5344CB8AC3E}">
        <p14:creationId xmlns:p14="http://schemas.microsoft.com/office/powerpoint/2010/main" val="57294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1572-9479-13D6-F8E1-2B2C643CFABA}"/>
              </a:ext>
            </a:extLst>
          </p:cNvPr>
          <p:cNvSpPr>
            <a:spLocks noGrp="1"/>
          </p:cNvSpPr>
          <p:nvPr>
            <p:ph type="title"/>
          </p:nvPr>
        </p:nvSpPr>
        <p:spPr>
          <a:xfrm>
            <a:off x="347869" y="136525"/>
            <a:ext cx="11638721" cy="1115805"/>
          </a:xfrm>
        </p:spPr>
        <p:txBody>
          <a:bodyPr>
            <a:noAutofit/>
          </a:bodyPr>
          <a:lstStyle/>
          <a:p>
            <a:br>
              <a:rPr lang="en-GB" sz="2400" dirty="0">
                <a:solidFill>
                  <a:schemeClr val="tx1"/>
                </a:solidFill>
              </a:rPr>
            </a:br>
            <a:r>
              <a:rPr lang="en-GB" sz="2800" dirty="0">
                <a:solidFill>
                  <a:schemeClr val="tx1"/>
                </a:solidFill>
              </a:rPr>
              <a:t>comprehend recruitment process for organizational as well as individual perspective</a:t>
            </a:r>
            <a:br>
              <a:rPr lang="en-GB" sz="2400" dirty="0">
                <a:solidFill>
                  <a:schemeClr val="tx1"/>
                </a:solidFill>
              </a:rPr>
            </a:br>
            <a:endParaRPr lang="en-US" sz="2400" dirty="0">
              <a:solidFill>
                <a:schemeClr val="tx1"/>
              </a:solidFill>
            </a:endParaRPr>
          </a:p>
        </p:txBody>
      </p:sp>
      <p:sp>
        <p:nvSpPr>
          <p:cNvPr id="3" name="Content Placeholder 2">
            <a:extLst>
              <a:ext uri="{FF2B5EF4-FFF2-40B4-BE49-F238E27FC236}">
                <a16:creationId xmlns:a16="http://schemas.microsoft.com/office/drawing/2014/main" id="{533E1797-31C6-10E7-BDE0-0E2C95F32051}"/>
              </a:ext>
            </a:extLst>
          </p:cNvPr>
          <p:cNvSpPr>
            <a:spLocks noGrp="1"/>
          </p:cNvSpPr>
          <p:nvPr>
            <p:ph idx="1"/>
          </p:nvPr>
        </p:nvSpPr>
        <p:spPr>
          <a:xfrm>
            <a:off x="459899" y="1150165"/>
            <a:ext cx="4334689" cy="474211"/>
          </a:xfrm>
        </p:spPr>
        <p:txBody>
          <a:bodyPr>
            <a:normAutofit/>
          </a:bodyPr>
          <a:lstStyle/>
          <a:p>
            <a:r>
              <a:rPr lang="en-US" sz="2000" dirty="0">
                <a:solidFill>
                  <a:schemeClr val="tx1"/>
                </a:solidFill>
              </a:rPr>
              <a:t>Organizational Perspective</a:t>
            </a:r>
          </a:p>
        </p:txBody>
      </p:sp>
      <p:sp>
        <p:nvSpPr>
          <p:cNvPr id="4" name="Content Placeholder 3">
            <a:extLst>
              <a:ext uri="{FF2B5EF4-FFF2-40B4-BE49-F238E27FC236}">
                <a16:creationId xmlns:a16="http://schemas.microsoft.com/office/drawing/2014/main" id="{548A82CD-5F26-FBF8-BC2F-F0A872921D61}"/>
              </a:ext>
            </a:extLst>
          </p:cNvPr>
          <p:cNvSpPr>
            <a:spLocks noGrp="1"/>
          </p:cNvSpPr>
          <p:nvPr>
            <p:ph idx="10"/>
          </p:nvPr>
        </p:nvSpPr>
        <p:spPr>
          <a:xfrm>
            <a:off x="7222032" y="1150165"/>
            <a:ext cx="4238943" cy="474211"/>
          </a:xfrm>
        </p:spPr>
        <p:txBody>
          <a:bodyPr/>
          <a:lstStyle/>
          <a:p>
            <a:r>
              <a:rPr lang="en-US" dirty="0"/>
              <a:t> </a:t>
            </a:r>
            <a:r>
              <a:rPr lang="en-US" sz="2000" dirty="0">
                <a:solidFill>
                  <a:schemeClr val="tx1"/>
                </a:solidFill>
              </a:rPr>
              <a:t>Individual Perspective</a:t>
            </a:r>
            <a:endParaRPr lang="en-US" dirty="0">
              <a:solidFill>
                <a:schemeClr val="tx1"/>
              </a:solidFill>
            </a:endParaRPr>
          </a:p>
        </p:txBody>
      </p:sp>
      <p:sp>
        <p:nvSpPr>
          <p:cNvPr id="7" name="Content Placeholder 6">
            <a:extLst>
              <a:ext uri="{FF2B5EF4-FFF2-40B4-BE49-F238E27FC236}">
                <a16:creationId xmlns:a16="http://schemas.microsoft.com/office/drawing/2014/main" id="{0F657104-2B8B-16DE-CFCB-B3AE1B6C273A}"/>
              </a:ext>
            </a:extLst>
          </p:cNvPr>
          <p:cNvSpPr>
            <a:spLocks noGrp="1"/>
          </p:cNvSpPr>
          <p:nvPr>
            <p:ph idx="13"/>
          </p:nvPr>
        </p:nvSpPr>
        <p:spPr>
          <a:xfrm>
            <a:off x="459899" y="1726543"/>
            <a:ext cx="4818864" cy="3911324"/>
          </a:xfrm>
        </p:spPr>
        <p:txBody>
          <a:bodyPr>
            <a:normAutofit fontScale="92500" lnSpcReduction="20000"/>
          </a:bodyPr>
          <a:lstStyle/>
          <a:p>
            <a:r>
              <a:rPr lang="en-GB" sz="1800" dirty="0">
                <a:solidFill>
                  <a:schemeClr val="tx1"/>
                </a:solidFill>
              </a:rPr>
              <a:t>1. Workforce Planning: Assess staffing needs based on business objectives.</a:t>
            </a:r>
          </a:p>
          <a:p>
            <a:r>
              <a:rPr lang="en-GB" sz="1800" dirty="0">
                <a:solidFill>
                  <a:schemeClr val="tx1"/>
                </a:solidFill>
              </a:rPr>
              <a:t>2. Sourcing Candidates: Utilize diverse channels like job boards and social media to attract applicants.</a:t>
            </a:r>
          </a:p>
          <a:p>
            <a:r>
              <a:rPr lang="en-GB" sz="1800" dirty="0">
                <a:solidFill>
                  <a:schemeClr val="tx1"/>
                </a:solidFill>
              </a:rPr>
              <a:t>3. Screening and Selection: Implement thorough evaluations of candidates' skills and cultural fit</a:t>
            </a:r>
          </a:p>
          <a:p>
            <a:r>
              <a:rPr lang="en-GB" sz="1800" dirty="0">
                <a:solidFill>
                  <a:schemeClr val="tx1"/>
                </a:solidFill>
              </a:rPr>
              <a:t>4. Employer Branding: Promote a positive image to attract top talent.</a:t>
            </a:r>
          </a:p>
          <a:p>
            <a:r>
              <a:rPr lang="en-GB" sz="1800" dirty="0">
                <a:solidFill>
                  <a:schemeClr val="tx1"/>
                </a:solidFill>
              </a:rPr>
              <a:t>5. Diversity and Inclusion: Aim for a diverse workforce to enhance innovation and problem-solving.</a:t>
            </a:r>
          </a:p>
          <a:p>
            <a:r>
              <a:rPr lang="en-GB" sz="1800" dirty="0">
                <a:solidFill>
                  <a:schemeClr val="tx1"/>
                </a:solidFill>
              </a:rPr>
              <a:t>6.Retention Strategies: Focus on selecting candidates likely to stay long-term to reduce turnover.</a:t>
            </a:r>
            <a:endParaRPr lang="en-US" sz="1800" dirty="0">
              <a:solidFill>
                <a:schemeClr val="tx1"/>
              </a:solidFill>
            </a:endParaRPr>
          </a:p>
        </p:txBody>
      </p:sp>
      <p:sp>
        <p:nvSpPr>
          <p:cNvPr id="8" name="Content Placeholder 7">
            <a:extLst>
              <a:ext uri="{FF2B5EF4-FFF2-40B4-BE49-F238E27FC236}">
                <a16:creationId xmlns:a16="http://schemas.microsoft.com/office/drawing/2014/main" id="{333FBC4D-1353-62CA-21B2-38AC6C9ECD10}"/>
              </a:ext>
            </a:extLst>
          </p:cNvPr>
          <p:cNvSpPr>
            <a:spLocks noGrp="1"/>
          </p:cNvSpPr>
          <p:nvPr>
            <p:ph idx="14"/>
          </p:nvPr>
        </p:nvSpPr>
        <p:spPr>
          <a:xfrm>
            <a:off x="7160505" y="1726543"/>
            <a:ext cx="4334689" cy="3911322"/>
          </a:xfrm>
        </p:spPr>
        <p:txBody>
          <a:bodyPr>
            <a:normAutofit fontScale="92500" lnSpcReduction="20000"/>
          </a:bodyPr>
          <a:lstStyle/>
          <a:p>
            <a:r>
              <a:rPr lang="en-GB" sz="1800" dirty="0">
                <a:solidFill>
                  <a:schemeClr val="tx1"/>
                </a:solidFill>
              </a:rPr>
              <a:t>1. Job Fit: Candidates seek roles that match their skills and career aspirations.</a:t>
            </a:r>
          </a:p>
          <a:p>
            <a:r>
              <a:rPr lang="en-GB" sz="1800" dirty="0">
                <a:solidFill>
                  <a:schemeClr val="tx1"/>
                </a:solidFill>
              </a:rPr>
              <a:t>2.Company Culture: Individuals assess if the organizational culture aligns with their values.</a:t>
            </a:r>
          </a:p>
          <a:p>
            <a:r>
              <a:rPr lang="en-GB" sz="1800" dirty="0">
                <a:solidFill>
                  <a:schemeClr val="tx1"/>
                </a:solidFill>
              </a:rPr>
              <a:t>3. Career Development Opportunities: Prospective employees look for growth and training options.</a:t>
            </a:r>
          </a:p>
          <a:p>
            <a:r>
              <a:rPr lang="en-GB" sz="1800" dirty="0">
                <a:solidFill>
                  <a:schemeClr val="tx1"/>
                </a:solidFill>
              </a:rPr>
              <a:t>4. Compensation and Benefits: Consider the total compensation package, including salary and work-life balance</a:t>
            </a:r>
          </a:p>
          <a:p>
            <a:r>
              <a:rPr lang="en-GB" sz="1800" dirty="0">
                <a:solidFill>
                  <a:schemeClr val="tx1"/>
                </a:solidFill>
              </a:rPr>
              <a:t>.5. Feedback and Communication: Clear communication during the hiring process enhances candidate perceptions and decision-making.</a:t>
            </a:r>
            <a:endParaRPr lang="en-US" sz="1800" dirty="0">
              <a:solidFill>
                <a:schemeClr val="tx1"/>
              </a:solidFill>
            </a:endParaRPr>
          </a:p>
        </p:txBody>
      </p:sp>
      <p:sp>
        <p:nvSpPr>
          <p:cNvPr id="11" name="Date Placeholder 10">
            <a:extLst>
              <a:ext uri="{FF2B5EF4-FFF2-40B4-BE49-F238E27FC236}">
                <a16:creationId xmlns:a16="http://schemas.microsoft.com/office/drawing/2014/main" id="{F49E825A-EC7E-EF96-7064-54A5B0523CFB}"/>
              </a:ext>
            </a:extLst>
          </p:cNvPr>
          <p:cNvSpPr>
            <a:spLocks noGrp="1"/>
          </p:cNvSpPr>
          <p:nvPr>
            <p:ph type="dt" sz="half" idx="17"/>
          </p:nvPr>
        </p:nvSpPr>
        <p:spPr/>
        <p:txBody>
          <a:bodyPr/>
          <a:lstStyle/>
          <a:p>
            <a:fld id="{2CB3C0DA-F3FA-4149-88F2-0324F4F90EFF}" type="datetime1">
              <a:rPr lang="en-US" smtClean="0"/>
              <a:t>10/28/2024</a:t>
            </a:fld>
            <a:endParaRPr lang="en-US" dirty="0"/>
          </a:p>
        </p:txBody>
      </p:sp>
      <p:sp>
        <p:nvSpPr>
          <p:cNvPr id="12" name="Footer Placeholder 11">
            <a:extLst>
              <a:ext uri="{FF2B5EF4-FFF2-40B4-BE49-F238E27FC236}">
                <a16:creationId xmlns:a16="http://schemas.microsoft.com/office/drawing/2014/main" id="{A6080039-394E-701D-E5AB-D582B3086219}"/>
              </a:ext>
            </a:extLst>
          </p:cNvPr>
          <p:cNvSpPr>
            <a:spLocks noGrp="1"/>
          </p:cNvSpPr>
          <p:nvPr>
            <p:ph type="ftr" sz="quarter" idx="18"/>
          </p:nvPr>
        </p:nvSpPr>
        <p:spPr/>
        <p:txBody>
          <a:bodyPr/>
          <a:lstStyle/>
          <a:p>
            <a:r>
              <a:rPr lang="en-US"/>
              <a:t>training and development</a:t>
            </a:r>
            <a:endParaRPr lang="en-US" dirty="0"/>
          </a:p>
        </p:txBody>
      </p:sp>
      <p:sp>
        <p:nvSpPr>
          <p:cNvPr id="13" name="Slide Number Placeholder 12">
            <a:extLst>
              <a:ext uri="{FF2B5EF4-FFF2-40B4-BE49-F238E27FC236}">
                <a16:creationId xmlns:a16="http://schemas.microsoft.com/office/drawing/2014/main" id="{71137353-ACD1-677E-4007-89CFEE6FC18E}"/>
              </a:ext>
            </a:extLst>
          </p:cNvPr>
          <p:cNvSpPr>
            <a:spLocks noGrp="1"/>
          </p:cNvSpPr>
          <p:nvPr>
            <p:ph type="sldNum" sz="quarter" idx="19"/>
          </p:nvPr>
        </p:nvSpPr>
        <p:spPr/>
        <p:txBody>
          <a:bodyPr/>
          <a:lstStyle/>
          <a:p>
            <a:fld id="{B5CEABB6-07DC-46E8-9B57-56EC44A396E5}" type="slidenum">
              <a:rPr lang="en-US" smtClean="0"/>
              <a:pPr/>
              <a:t>24</a:t>
            </a:fld>
            <a:endParaRPr lang="en-US" dirty="0"/>
          </a:p>
        </p:txBody>
      </p:sp>
      <p:sp>
        <p:nvSpPr>
          <p:cNvPr id="17" name="TextBox 16">
            <a:extLst>
              <a:ext uri="{FF2B5EF4-FFF2-40B4-BE49-F238E27FC236}">
                <a16:creationId xmlns:a16="http://schemas.microsoft.com/office/drawing/2014/main" id="{BDC66405-7C26-C7EA-6650-FE9ED3D343BA}"/>
              </a:ext>
            </a:extLst>
          </p:cNvPr>
          <p:cNvSpPr txBox="1"/>
          <p:nvPr/>
        </p:nvSpPr>
        <p:spPr>
          <a:xfrm>
            <a:off x="838200" y="5788912"/>
            <a:ext cx="8616397" cy="707886"/>
          </a:xfrm>
          <a:prstGeom prst="rect">
            <a:avLst/>
          </a:prstGeom>
          <a:noFill/>
        </p:spPr>
        <p:txBody>
          <a:bodyPr wrap="square">
            <a:spAutoFit/>
          </a:bodyPr>
          <a:lstStyle/>
          <a:p>
            <a:r>
              <a:rPr lang="en-GB" sz="2000" dirty="0"/>
              <a:t>-Together, these perspectives highlight the complexities and considerations involved in recruitment.</a:t>
            </a:r>
            <a:endParaRPr lang="en-US" sz="2000" dirty="0"/>
          </a:p>
        </p:txBody>
      </p:sp>
    </p:spTree>
    <p:extLst>
      <p:ext uri="{BB962C8B-B14F-4D97-AF65-F5344CB8AC3E}">
        <p14:creationId xmlns:p14="http://schemas.microsoft.com/office/powerpoint/2010/main" val="238478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2D7A86-48A9-329B-A194-E48EA67DA71B}"/>
              </a:ext>
            </a:extLst>
          </p:cNvPr>
          <p:cNvSpPr>
            <a:spLocks noGrp="1"/>
          </p:cNvSpPr>
          <p:nvPr>
            <p:ph idx="13"/>
          </p:nvPr>
        </p:nvSpPr>
        <p:spPr>
          <a:xfrm>
            <a:off x="2024740" y="518474"/>
            <a:ext cx="9504241" cy="5837876"/>
          </a:xfrm>
        </p:spPr>
        <p:txBody>
          <a:bodyPr>
            <a:normAutofit/>
          </a:bodyPr>
          <a:lstStyle/>
          <a:p>
            <a:pPr marL="0" indent="0" algn="l">
              <a:buNone/>
            </a:pPr>
            <a:r>
              <a:rPr lang="en-US" sz="3200" b="1" i="0" u="none" strike="noStrike" baseline="0" dirty="0">
                <a:latin typeface="HelveticaNeue-Bold"/>
              </a:rPr>
              <a:t>Recruitment and Retention</a:t>
            </a:r>
          </a:p>
          <a:p>
            <a:pPr algn="l"/>
            <a:endParaRPr lang="ar-SA" sz="2000" b="1" i="0" u="none" strike="noStrike" baseline="0" dirty="0">
              <a:latin typeface="HelveticaNeue-Bold"/>
            </a:endParaRPr>
          </a:p>
          <a:p>
            <a:pPr algn="l"/>
            <a:r>
              <a:rPr lang="en-US" sz="2000" b="1" i="0" u="none" strike="noStrike" baseline="0" dirty="0">
                <a:latin typeface="HelveticaNeue-Bold"/>
              </a:rPr>
              <a:t>Introduction </a:t>
            </a:r>
            <a:r>
              <a:rPr lang="en-US" sz="2000" b="0" i="0" u="none" strike="noStrike" baseline="0" dirty="0">
                <a:latin typeface="HelveticaNeue"/>
              </a:rPr>
              <a:t>:Recruitment and retention are critical processes that directly</a:t>
            </a:r>
          </a:p>
          <a:p>
            <a:pPr marL="0" indent="0" algn="l">
              <a:buNone/>
            </a:pPr>
            <a:r>
              <a:rPr lang="en-US" sz="2000" b="0" i="0" u="none" strike="noStrike" baseline="0" dirty="0">
                <a:latin typeface="HelveticaNeue"/>
              </a:rPr>
              <a:t>affect an organization’s ability to function effectively.</a:t>
            </a:r>
          </a:p>
          <a:p>
            <a:pPr algn="l"/>
            <a:r>
              <a:rPr lang="en-US" sz="2000" b="0" i="0" u="none" strike="noStrike" baseline="0" dirty="0">
                <a:latin typeface="HelveticaNeue"/>
              </a:rPr>
              <a:t>A well-executed recruitment strategy ensures that the right candidates are</a:t>
            </a:r>
          </a:p>
          <a:p>
            <a:pPr marL="0" indent="0" algn="l">
              <a:buNone/>
            </a:pPr>
            <a:r>
              <a:rPr lang="en-US" sz="2000" b="0" i="0" u="none" strike="noStrike" baseline="0" dirty="0">
                <a:latin typeface="HelveticaNeue"/>
              </a:rPr>
              <a:t>brought on board, while effective retention strategies maintain employee</a:t>
            </a:r>
          </a:p>
          <a:p>
            <a:pPr marL="0" indent="0" algn="l">
              <a:buNone/>
            </a:pPr>
            <a:r>
              <a:rPr lang="en-US" sz="2000" b="0" i="0" u="none" strike="noStrike" baseline="0" dirty="0">
                <a:latin typeface="HelveticaNeue"/>
              </a:rPr>
              <a:t>satisfaction and engagement .</a:t>
            </a:r>
          </a:p>
          <a:p>
            <a:pPr algn="l"/>
            <a:r>
              <a:rPr lang="en-US" sz="2000" b="0" i="0" u="none" strike="noStrike" baseline="0" dirty="0">
                <a:latin typeface="HelveticaNeue"/>
              </a:rPr>
              <a:t>These elements are intertwined with overall business performance and can</a:t>
            </a:r>
          </a:p>
          <a:p>
            <a:pPr marL="0" indent="0" algn="l">
              <a:buNone/>
            </a:pPr>
            <a:r>
              <a:rPr lang="en-US" sz="2000" b="0" i="0" u="none" strike="noStrike" baseline="0" dirty="0">
                <a:latin typeface="HelveticaNeue"/>
              </a:rPr>
              <a:t>significantly impact profitability and growth.</a:t>
            </a:r>
            <a:endParaRPr lang="en-US" sz="2000" dirty="0"/>
          </a:p>
        </p:txBody>
      </p:sp>
      <p:sp>
        <p:nvSpPr>
          <p:cNvPr id="11" name="Date Placeholder 10">
            <a:extLst>
              <a:ext uri="{FF2B5EF4-FFF2-40B4-BE49-F238E27FC236}">
                <a16:creationId xmlns:a16="http://schemas.microsoft.com/office/drawing/2014/main" id="{54255529-8151-40BE-2771-33B473A9D552}"/>
              </a:ext>
            </a:extLst>
          </p:cNvPr>
          <p:cNvSpPr>
            <a:spLocks noGrp="1"/>
          </p:cNvSpPr>
          <p:nvPr>
            <p:ph type="dt" sz="half" idx="17"/>
          </p:nvPr>
        </p:nvSpPr>
        <p:spPr/>
        <p:txBody>
          <a:bodyPr/>
          <a:lstStyle/>
          <a:p>
            <a:fld id="{CF0E653F-B7B6-48E8-B2D1-4E098C57B0E7}" type="datetime1">
              <a:rPr lang="en-US" smtClean="0"/>
              <a:t>10/28/2024</a:t>
            </a:fld>
            <a:endParaRPr lang="en-US" dirty="0"/>
          </a:p>
        </p:txBody>
      </p:sp>
      <p:sp>
        <p:nvSpPr>
          <p:cNvPr id="12" name="Footer Placeholder 11">
            <a:extLst>
              <a:ext uri="{FF2B5EF4-FFF2-40B4-BE49-F238E27FC236}">
                <a16:creationId xmlns:a16="http://schemas.microsoft.com/office/drawing/2014/main" id="{3AFD97FD-2978-0EB3-1DE5-829DE5428AE6}"/>
              </a:ext>
            </a:extLst>
          </p:cNvPr>
          <p:cNvSpPr>
            <a:spLocks noGrp="1"/>
          </p:cNvSpPr>
          <p:nvPr>
            <p:ph type="ftr" sz="quarter" idx="18"/>
          </p:nvPr>
        </p:nvSpPr>
        <p:spPr/>
        <p:txBody>
          <a:bodyPr/>
          <a:lstStyle/>
          <a:p>
            <a:r>
              <a:rPr lang="en-US"/>
              <a:t>training and development</a:t>
            </a:r>
            <a:endParaRPr lang="en-US" dirty="0"/>
          </a:p>
        </p:txBody>
      </p:sp>
      <p:sp>
        <p:nvSpPr>
          <p:cNvPr id="13" name="Slide Number Placeholder 12">
            <a:extLst>
              <a:ext uri="{FF2B5EF4-FFF2-40B4-BE49-F238E27FC236}">
                <a16:creationId xmlns:a16="http://schemas.microsoft.com/office/drawing/2014/main" id="{6F2EFC26-B348-D324-8ABD-98414D7F6512}"/>
              </a:ext>
            </a:extLst>
          </p:cNvPr>
          <p:cNvSpPr>
            <a:spLocks noGrp="1"/>
          </p:cNvSpPr>
          <p:nvPr>
            <p:ph type="sldNum" sz="quarter" idx="19"/>
          </p:nvPr>
        </p:nvSpPr>
        <p:spPr/>
        <p:txBody>
          <a:bodyPr/>
          <a:lstStyle/>
          <a:p>
            <a:fld id="{B5CEABB6-07DC-46E8-9B57-56EC44A396E5}" type="slidenum">
              <a:rPr lang="en-US" smtClean="0"/>
              <a:pPr/>
              <a:t>25</a:t>
            </a:fld>
            <a:endParaRPr lang="en-US" dirty="0"/>
          </a:p>
        </p:txBody>
      </p:sp>
    </p:spTree>
    <p:extLst>
      <p:ext uri="{BB962C8B-B14F-4D97-AF65-F5344CB8AC3E}">
        <p14:creationId xmlns:p14="http://schemas.microsoft.com/office/powerpoint/2010/main" val="410696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A2DD9-374E-6822-A7E6-B4C3A13D2E03}"/>
              </a:ext>
            </a:extLst>
          </p:cNvPr>
          <p:cNvSpPr>
            <a:spLocks noGrp="1"/>
          </p:cNvSpPr>
          <p:nvPr>
            <p:ph idx="1"/>
          </p:nvPr>
        </p:nvSpPr>
        <p:spPr>
          <a:xfrm>
            <a:off x="367645" y="1102936"/>
            <a:ext cx="10793691" cy="4673660"/>
          </a:xfrm>
        </p:spPr>
        <p:txBody>
          <a:bodyPr>
            <a:normAutofit/>
          </a:bodyPr>
          <a:lstStyle/>
          <a:p>
            <a:pPr algn="l"/>
            <a:r>
              <a:rPr lang="en-US" sz="2000" b="1" i="0" u="none" strike="noStrike" baseline="0" dirty="0">
                <a:latin typeface="HelveticaNeue-Bold"/>
              </a:rPr>
              <a:t>Recruitment</a:t>
            </a:r>
          </a:p>
          <a:p>
            <a:pPr algn="l"/>
            <a:r>
              <a:rPr lang="en-US" sz="2000" b="0" i="0" u="none" strike="noStrike" baseline="0" dirty="0">
                <a:latin typeface="HelveticaNeue"/>
              </a:rPr>
              <a:t>Recruitment is the systematic process of identifying, attracting, selecting, and</a:t>
            </a:r>
            <a:r>
              <a:rPr lang="ar-SA" sz="2000" b="0" i="0" u="none" strike="noStrike" baseline="0" dirty="0">
                <a:latin typeface="HelveticaNeue"/>
              </a:rPr>
              <a:t> </a:t>
            </a:r>
            <a:r>
              <a:rPr lang="en-US" sz="2000" b="0" i="0" u="none" strike="noStrike" baseline="0" dirty="0">
                <a:latin typeface="HelveticaNeue"/>
              </a:rPr>
              <a:t>onboarding individuals for specific roles within an organization to Fill</a:t>
            </a:r>
            <a:r>
              <a:rPr lang="ar-SA" sz="2000" b="0" i="0" u="none" strike="noStrike" baseline="0" dirty="0">
                <a:latin typeface="HelveticaNeue"/>
              </a:rPr>
              <a:t> </a:t>
            </a:r>
            <a:r>
              <a:rPr lang="en-US" sz="2000" b="0" i="0" u="none" strike="noStrike" baseline="0" dirty="0">
                <a:latin typeface="HelveticaNeue"/>
              </a:rPr>
              <a:t>vacancies efficiently while ensuring a good fit between candidates’ skills and</a:t>
            </a:r>
            <a:r>
              <a:rPr lang="ar-SA" sz="2000" b="0" i="0" u="none" strike="noStrike" baseline="0" dirty="0">
                <a:latin typeface="HelveticaNeue"/>
              </a:rPr>
              <a:t> </a:t>
            </a:r>
            <a:r>
              <a:rPr lang="en-US" sz="2000" b="0" i="0" u="none" strike="noStrike" baseline="0" dirty="0">
                <a:latin typeface="HelveticaNeue"/>
              </a:rPr>
              <a:t>organizational needs and</a:t>
            </a:r>
            <a:r>
              <a:rPr lang="ar-SA" sz="2000" b="0" i="0" u="none" strike="noStrike" baseline="0" dirty="0">
                <a:latin typeface="HelveticaNeue"/>
              </a:rPr>
              <a:t> </a:t>
            </a:r>
            <a:r>
              <a:rPr lang="en-US" sz="2000" b="0" i="0" u="none" strike="noStrike" baseline="0" dirty="0">
                <a:latin typeface="HelveticaNeue"/>
              </a:rPr>
              <a:t>enhance workforce diversity and meet strategic</a:t>
            </a:r>
            <a:r>
              <a:rPr lang="ar-SA" sz="2000" b="0" i="0" u="none" strike="noStrike" baseline="0" dirty="0">
                <a:latin typeface="HelveticaNeue"/>
              </a:rPr>
              <a:t> </a:t>
            </a:r>
            <a:r>
              <a:rPr lang="en-US" sz="2000" b="0" i="0" u="none" strike="noStrike" baseline="0" dirty="0">
                <a:latin typeface="HelveticaNeue"/>
              </a:rPr>
              <a:t>goals.</a:t>
            </a:r>
          </a:p>
          <a:p>
            <a:pPr algn="l"/>
            <a:r>
              <a:rPr lang="en-US" sz="2400" b="1" i="0" u="none" strike="noStrike" baseline="0" dirty="0">
                <a:latin typeface="Calibri-Bold"/>
              </a:rPr>
              <a:t>Recruitment Strategies</a:t>
            </a:r>
          </a:p>
          <a:p>
            <a:pPr algn="l"/>
            <a:r>
              <a:rPr lang="en-US" sz="2000" b="1" i="0" u="none" strike="noStrike" baseline="0" dirty="0">
                <a:latin typeface="Calibri-Bold"/>
              </a:rPr>
              <a:t>1- Active vs. Passive Recruitment</a:t>
            </a:r>
          </a:p>
          <a:p>
            <a:pPr algn="l"/>
            <a:r>
              <a:rPr lang="en-US" sz="2000" b="0" i="0" u="none" strike="noStrike" baseline="0" dirty="0">
                <a:latin typeface="Calibri" panose="020F0502020204030204" pitchFamily="34" charset="0"/>
              </a:rPr>
              <a:t>- Active Recruitment: Involves proactively seeking candidates through job</a:t>
            </a:r>
            <a:r>
              <a:rPr lang="ar-SA" sz="2000" b="0" i="0" u="none" strike="noStrike" baseline="0" dirty="0">
                <a:latin typeface="Calibri" panose="020F0502020204030204" pitchFamily="34" charset="0"/>
              </a:rPr>
              <a:t> </a:t>
            </a:r>
            <a:r>
              <a:rPr lang="en-US" sz="2000" b="0" i="0" u="none" strike="noStrike" baseline="0" dirty="0">
                <a:latin typeface="Calibri" panose="020F0502020204030204" pitchFamily="34" charset="0"/>
              </a:rPr>
              <a:t>postings, recruitment events, and direct outreach. It is often used to fill urgent</a:t>
            </a:r>
            <a:r>
              <a:rPr lang="ar-SA" sz="2000" b="0" i="0" u="none" strike="noStrike" baseline="0" dirty="0">
                <a:latin typeface="Calibri" panose="020F0502020204030204" pitchFamily="34" charset="0"/>
              </a:rPr>
              <a:t> </a:t>
            </a:r>
            <a:r>
              <a:rPr lang="en-US" sz="2000" b="0" i="0" u="none" strike="noStrike" baseline="0" dirty="0">
                <a:latin typeface="Calibri" panose="020F0502020204030204" pitchFamily="34" charset="0"/>
              </a:rPr>
              <a:t>vacancies.</a:t>
            </a:r>
          </a:p>
          <a:p>
            <a:pPr algn="l"/>
            <a:r>
              <a:rPr lang="en-US" sz="2400" b="0" i="0" u="none" strike="noStrike" baseline="0" dirty="0">
                <a:latin typeface="Calibri" panose="020F0502020204030204" pitchFamily="34" charset="0"/>
              </a:rPr>
              <a:t>-</a:t>
            </a:r>
            <a:r>
              <a:rPr lang="en-US" sz="2000" b="0" i="0" u="none" strike="noStrike" baseline="0" dirty="0">
                <a:latin typeface="Calibri" panose="020F0502020204030204" pitchFamily="34" charset="0"/>
              </a:rPr>
              <a:t>Passive Recruitment: Focuses on building relationships over time, such as</a:t>
            </a:r>
            <a:r>
              <a:rPr lang="ar-SA" sz="2000" b="0" i="0" u="none" strike="noStrike" baseline="0" dirty="0">
                <a:latin typeface="Calibri" panose="020F0502020204030204" pitchFamily="34" charset="0"/>
              </a:rPr>
              <a:t> </a:t>
            </a:r>
            <a:r>
              <a:rPr lang="en-US" sz="2000" b="0" i="0" u="none" strike="noStrike" baseline="0" dirty="0">
                <a:latin typeface="Calibri" panose="020F0502020204030204" pitchFamily="34" charset="0"/>
              </a:rPr>
              <a:t>through networking, employee referrals, and employer branding initiatives.</a:t>
            </a:r>
            <a:endParaRPr lang="en-US" sz="2000" dirty="0"/>
          </a:p>
        </p:txBody>
      </p:sp>
      <p:sp>
        <p:nvSpPr>
          <p:cNvPr id="4" name="Date Placeholder 3">
            <a:extLst>
              <a:ext uri="{FF2B5EF4-FFF2-40B4-BE49-F238E27FC236}">
                <a16:creationId xmlns:a16="http://schemas.microsoft.com/office/drawing/2014/main" id="{4D553726-0455-6427-1004-1AB2C914E446}"/>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0BFEDCF4-2373-737C-A222-53CD3554EA03}"/>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BB39DB1E-80BD-3F93-4F16-595A2E89DC1D}"/>
              </a:ext>
            </a:extLst>
          </p:cNvPr>
          <p:cNvSpPr>
            <a:spLocks noGrp="1"/>
          </p:cNvSpPr>
          <p:nvPr>
            <p:ph type="sldNum" sz="quarter" idx="12"/>
          </p:nvPr>
        </p:nvSpPr>
        <p:spPr/>
        <p:txBody>
          <a:bodyPr/>
          <a:lstStyle/>
          <a:p>
            <a:fld id="{B5CEABB6-07DC-46E8-9B57-56EC44A396E5}" type="slidenum">
              <a:rPr lang="en-US" smtClean="0"/>
              <a:pPr/>
              <a:t>26</a:t>
            </a:fld>
            <a:endParaRPr lang="en-US" dirty="0"/>
          </a:p>
        </p:txBody>
      </p:sp>
    </p:spTree>
    <p:extLst>
      <p:ext uri="{BB962C8B-B14F-4D97-AF65-F5344CB8AC3E}">
        <p14:creationId xmlns:p14="http://schemas.microsoft.com/office/powerpoint/2010/main" val="89404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B1D62-5B22-0C5B-054C-6E6DB8F6F830}"/>
              </a:ext>
            </a:extLst>
          </p:cNvPr>
          <p:cNvSpPr>
            <a:spLocks noGrp="1"/>
          </p:cNvSpPr>
          <p:nvPr>
            <p:ph idx="1"/>
          </p:nvPr>
        </p:nvSpPr>
        <p:spPr>
          <a:xfrm>
            <a:off x="527901" y="1187777"/>
            <a:ext cx="10520313" cy="5429839"/>
          </a:xfrm>
        </p:spPr>
        <p:txBody>
          <a:bodyPr>
            <a:normAutofit/>
          </a:bodyPr>
          <a:lstStyle/>
          <a:p>
            <a:pPr algn="l"/>
            <a:r>
              <a:rPr lang="en-US" sz="2400" b="1" dirty="0"/>
              <a:t>2- Diverse Sourcing Channels</a:t>
            </a:r>
          </a:p>
          <a:p>
            <a:pPr algn="l"/>
            <a:r>
              <a:rPr lang="en-US" sz="2400" dirty="0"/>
              <a:t>Utilize various platforms, including:</a:t>
            </a:r>
          </a:p>
          <a:p>
            <a:pPr algn="l"/>
            <a:r>
              <a:rPr lang="en-US" sz="2400" dirty="0"/>
              <a:t>- Online job boards (Indeed, LinkedIn)</a:t>
            </a:r>
          </a:p>
          <a:p>
            <a:pPr algn="l"/>
            <a:r>
              <a:rPr lang="en-US" sz="2400" dirty="0"/>
              <a:t>- Social media channels (Facebook, Twitter)</a:t>
            </a:r>
          </a:p>
          <a:p>
            <a:pPr algn="l"/>
            <a:r>
              <a:rPr lang="en-US" sz="2400" dirty="0"/>
              <a:t>- Recruitment agencies for specialized roles.</a:t>
            </a:r>
          </a:p>
          <a:p>
            <a:pPr algn="l"/>
            <a:endParaRPr lang="ar-SA" sz="2400" b="1" dirty="0"/>
          </a:p>
          <a:p>
            <a:pPr algn="l"/>
            <a:r>
              <a:rPr lang="en-US" sz="2400" b="1" dirty="0"/>
              <a:t>3- Employer Branding</a:t>
            </a:r>
          </a:p>
          <a:p>
            <a:pPr algn="l"/>
            <a:r>
              <a:rPr lang="en-US" sz="2400" dirty="0"/>
              <a:t>Creating a strong employer brand is vital to attracting top talent. This involves</a:t>
            </a:r>
          </a:p>
          <a:p>
            <a:pPr algn="l"/>
            <a:r>
              <a:rPr lang="en-US" sz="2400" dirty="0"/>
              <a:t>promoting company culture, values, and benefits .</a:t>
            </a:r>
          </a:p>
          <a:p>
            <a:pPr algn="l"/>
            <a:r>
              <a:rPr lang="en-US" sz="2400" dirty="0"/>
              <a:t>4.Use testimonials, employee stories, and company achievements to</a:t>
            </a:r>
          </a:p>
          <a:p>
            <a:pPr algn="l"/>
            <a:r>
              <a:rPr lang="en-US" sz="2400" dirty="0"/>
              <a:t>enhance the brand.</a:t>
            </a:r>
          </a:p>
        </p:txBody>
      </p:sp>
      <p:sp>
        <p:nvSpPr>
          <p:cNvPr id="4" name="Date Placeholder 3">
            <a:extLst>
              <a:ext uri="{FF2B5EF4-FFF2-40B4-BE49-F238E27FC236}">
                <a16:creationId xmlns:a16="http://schemas.microsoft.com/office/drawing/2014/main" id="{39CD39CF-70B9-9354-E1FB-05C2DEC72725}"/>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CADB5C97-1D03-39E6-9683-10B5E8F355F5}"/>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649EE09D-BDC4-ED3E-9B3D-F420A9F4149E}"/>
              </a:ext>
            </a:extLst>
          </p:cNvPr>
          <p:cNvSpPr>
            <a:spLocks noGrp="1"/>
          </p:cNvSpPr>
          <p:nvPr>
            <p:ph type="sldNum" sz="quarter" idx="12"/>
          </p:nvPr>
        </p:nvSpPr>
        <p:spPr/>
        <p:txBody>
          <a:bodyPr/>
          <a:lstStyle/>
          <a:p>
            <a:fld id="{B5CEABB6-07DC-46E8-9B57-56EC44A396E5}" type="slidenum">
              <a:rPr lang="en-US" smtClean="0"/>
              <a:pPr/>
              <a:t>27</a:t>
            </a:fld>
            <a:endParaRPr lang="en-US" dirty="0"/>
          </a:p>
        </p:txBody>
      </p:sp>
    </p:spTree>
    <p:extLst>
      <p:ext uri="{BB962C8B-B14F-4D97-AF65-F5344CB8AC3E}">
        <p14:creationId xmlns:p14="http://schemas.microsoft.com/office/powerpoint/2010/main" val="366438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AAFE7-9E56-C805-E278-93ABFD5B55DB}"/>
              </a:ext>
            </a:extLst>
          </p:cNvPr>
          <p:cNvSpPr>
            <a:spLocks noGrp="1"/>
          </p:cNvSpPr>
          <p:nvPr>
            <p:ph idx="1"/>
          </p:nvPr>
        </p:nvSpPr>
        <p:spPr>
          <a:xfrm>
            <a:off x="1008667" y="1300899"/>
            <a:ext cx="9370243" cy="5316717"/>
          </a:xfrm>
        </p:spPr>
        <p:txBody>
          <a:bodyPr>
            <a:normAutofit/>
          </a:bodyPr>
          <a:lstStyle/>
          <a:p>
            <a:pPr algn="l"/>
            <a:r>
              <a:rPr lang="en-US" sz="2800" b="1" i="0" u="none" strike="noStrike" baseline="0" dirty="0">
                <a:latin typeface="Calibri-Bold"/>
              </a:rPr>
              <a:t>The Recruitment Process</a:t>
            </a:r>
          </a:p>
          <a:p>
            <a:pPr algn="l"/>
            <a:r>
              <a:rPr lang="en-US" sz="2400" b="1" i="0" u="none" strike="noStrike" baseline="0" dirty="0">
                <a:latin typeface="Calibri-Bold"/>
              </a:rPr>
              <a:t>1- Identifying Staffing Needs</a:t>
            </a:r>
          </a:p>
          <a:p>
            <a:pPr algn="l"/>
            <a:r>
              <a:rPr lang="en-US" sz="2400" b="0" i="0" u="none" strike="noStrike" baseline="0" dirty="0">
                <a:latin typeface="Calibri" panose="020F0502020204030204" pitchFamily="34" charset="0"/>
              </a:rPr>
              <a:t>Conduct workforce planning to determine current and future staffing</a:t>
            </a:r>
          </a:p>
          <a:p>
            <a:pPr algn="l"/>
            <a:r>
              <a:rPr lang="en-US" sz="2400" b="0" i="0" u="none" strike="noStrike" baseline="0" dirty="0">
                <a:latin typeface="Calibri" panose="020F0502020204030204" pitchFamily="34" charset="0"/>
              </a:rPr>
              <a:t>requirements based on business goals.</a:t>
            </a:r>
          </a:p>
          <a:p>
            <a:pPr algn="l"/>
            <a:r>
              <a:rPr lang="en-US" sz="2400" b="1" i="0" u="none" strike="noStrike" baseline="0" dirty="0">
                <a:latin typeface="Calibri-Bold"/>
              </a:rPr>
              <a:t>2- Creating Job Descriptions</a:t>
            </a:r>
          </a:p>
          <a:p>
            <a:pPr algn="l"/>
            <a:r>
              <a:rPr lang="en-US" sz="2400" b="0" i="0" u="none" strike="noStrike" baseline="0" dirty="0">
                <a:latin typeface="Calibri" panose="020F0502020204030204" pitchFamily="34" charset="0"/>
              </a:rPr>
              <a:t>Develop clear and comprehensive job descriptions that outline responsibilities,</a:t>
            </a:r>
          </a:p>
          <a:p>
            <a:pPr algn="l"/>
            <a:r>
              <a:rPr lang="en-US" sz="2400" b="0" i="0" u="none" strike="noStrike" baseline="0" dirty="0">
                <a:latin typeface="Calibri" panose="020F0502020204030204" pitchFamily="34" charset="0"/>
              </a:rPr>
              <a:t>required skills, and qualifications.</a:t>
            </a:r>
          </a:p>
          <a:p>
            <a:pPr algn="l"/>
            <a:r>
              <a:rPr lang="en-US" sz="2400" b="1" i="0" u="none" strike="noStrike" baseline="0" dirty="0">
                <a:latin typeface="Calibri-Bold"/>
              </a:rPr>
              <a:t>3- Advertising Positions</a:t>
            </a:r>
          </a:p>
          <a:p>
            <a:pPr algn="l"/>
            <a:r>
              <a:rPr lang="en-US" sz="2400" b="0" i="0" u="none" strike="noStrike" baseline="0" dirty="0">
                <a:latin typeface="Calibri" panose="020F0502020204030204" pitchFamily="34" charset="0"/>
              </a:rPr>
              <a:t>Post job openings on various platforms, ensuring outreach to diverse 4- candidate</a:t>
            </a:r>
            <a:r>
              <a:rPr lang="ar-SA" sz="2400" b="0" i="0" u="none" strike="noStrike" baseline="0" dirty="0">
                <a:latin typeface="Calibri" panose="020F0502020204030204" pitchFamily="34" charset="0"/>
              </a:rPr>
              <a:t> </a:t>
            </a:r>
            <a:r>
              <a:rPr lang="en-US" sz="2400" b="0" i="0" u="none" strike="noStrike" baseline="0" dirty="0">
                <a:latin typeface="Calibri" panose="020F0502020204030204" pitchFamily="34" charset="0"/>
              </a:rPr>
              <a:t>pools.</a:t>
            </a:r>
            <a:endParaRPr lang="en-US" sz="2400" dirty="0"/>
          </a:p>
        </p:txBody>
      </p:sp>
      <p:sp>
        <p:nvSpPr>
          <p:cNvPr id="4" name="Date Placeholder 3">
            <a:extLst>
              <a:ext uri="{FF2B5EF4-FFF2-40B4-BE49-F238E27FC236}">
                <a16:creationId xmlns:a16="http://schemas.microsoft.com/office/drawing/2014/main" id="{DCCF13A2-455D-C63F-DFEA-1F0E3E36F8B7}"/>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5C0E7FF0-10CE-5844-56EF-0140849B2D81}"/>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7915CA68-1E6D-E292-D874-85DB4CA42DA4}"/>
              </a:ext>
            </a:extLst>
          </p:cNvPr>
          <p:cNvSpPr>
            <a:spLocks noGrp="1"/>
          </p:cNvSpPr>
          <p:nvPr>
            <p:ph type="sldNum" sz="quarter" idx="12"/>
          </p:nvPr>
        </p:nvSpPr>
        <p:spPr/>
        <p:txBody>
          <a:bodyPr/>
          <a:lstStyle/>
          <a:p>
            <a:fld id="{B5CEABB6-07DC-46E8-9B57-56EC44A396E5}" type="slidenum">
              <a:rPr lang="en-US" smtClean="0"/>
              <a:pPr/>
              <a:t>28</a:t>
            </a:fld>
            <a:endParaRPr lang="en-US" dirty="0"/>
          </a:p>
        </p:txBody>
      </p:sp>
    </p:spTree>
    <p:extLst>
      <p:ext uri="{BB962C8B-B14F-4D97-AF65-F5344CB8AC3E}">
        <p14:creationId xmlns:p14="http://schemas.microsoft.com/office/powerpoint/2010/main" val="1758052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942E2-8A9C-DD53-1E6C-BFC304E56936}"/>
              </a:ext>
            </a:extLst>
          </p:cNvPr>
          <p:cNvSpPr>
            <a:spLocks noGrp="1"/>
          </p:cNvSpPr>
          <p:nvPr>
            <p:ph idx="1"/>
          </p:nvPr>
        </p:nvSpPr>
        <p:spPr>
          <a:xfrm>
            <a:off x="651274" y="1068603"/>
            <a:ext cx="10349806" cy="5558440"/>
          </a:xfrm>
        </p:spPr>
        <p:txBody>
          <a:bodyPr>
            <a:normAutofit/>
          </a:bodyPr>
          <a:lstStyle/>
          <a:p>
            <a:pPr algn="l"/>
            <a:r>
              <a:rPr lang="en-US" sz="2800" b="1" i="0" u="none" strike="noStrike" baseline="0" dirty="0">
                <a:latin typeface="Calibri-Bold"/>
              </a:rPr>
              <a:t>4-Screening Resumes</a:t>
            </a:r>
          </a:p>
          <a:p>
            <a:pPr algn="l"/>
            <a:r>
              <a:rPr lang="en-US" sz="2800" b="0" i="0" u="none" strike="noStrike" baseline="0" dirty="0">
                <a:latin typeface="Calibri" panose="020F0502020204030204" pitchFamily="34" charset="0"/>
              </a:rPr>
              <a:t>Use ATS (Applicant Tracking Systems) to streamline the process of</a:t>
            </a:r>
          </a:p>
          <a:p>
            <a:pPr algn="l"/>
            <a:r>
              <a:rPr lang="en-US" sz="2800" b="0" i="0" u="none" strike="noStrike" baseline="0" dirty="0">
                <a:latin typeface="Calibri" panose="020F0502020204030204" pitchFamily="34" charset="0"/>
              </a:rPr>
              <a:t>reviewing applications and filtering candidates.</a:t>
            </a:r>
          </a:p>
          <a:p>
            <a:pPr algn="l"/>
            <a:r>
              <a:rPr lang="en-US" sz="2800" b="1" i="0" u="none" strike="noStrike" baseline="0" dirty="0">
                <a:latin typeface="Calibri-Bold"/>
              </a:rPr>
              <a:t>5- Conducting Interviews</a:t>
            </a:r>
          </a:p>
          <a:p>
            <a:pPr algn="l"/>
            <a:r>
              <a:rPr lang="en-US" sz="2800" b="0" i="0" u="none" strike="noStrike" baseline="0" dirty="0">
                <a:latin typeface="Calibri" panose="020F0502020204030204" pitchFamily="34" charset="0"/>
              </a:rPr>
              <a:t>Implement structured interview processes to assess candidates</a:t>
            </a:r>
          </a:p>
          <a:p>
            <a:pPr algn="l"/>
            <a:r>
              <a:rPr lang="en-US" sz="2800" b="0" i="0" u="none" strike="noStrike" baseline="0" dirty="0">
                <a:latin typeface="Calibri" panose="020F0502020204030204" pitchFamily="34" charset="0"/>
              </a:rPr>
              <a:t>consistently, including behavioral and situational questions.</a:t>
            </a:r>
          </a:p>
          <a:p>
            <a:pPr algn="l"/>
            <a:r>
              <a:rPr lang="en-US" sz="2800" b="1" i="0" u="none" strike="noStrike" baseline="0" dirty="0">
                <a:latin typeface="Calibri-Bold"/>
              </a:rPr>
              <a:t>6- Making Offers</a:t>
            </a:r>
          </a:p>
          <a:p>
            <a:pPr algn="l"/>
            <a:r>
              <a:rPr lang="en-US" sz="2800" b="0" i="0" u="none" strike="noStrike" baseline="0" dirty="0">
                <a:latin typeface="Calibri" panose="020F0502020204030204" pitchFamily="34" charset="0"/>
              </a:rPr>
              <a:t>Prepare competitive offers that reflect market rates and include benefits</a:t>
            </a:r>
            <a:r>
              <a:rPr lang="ar-SA" sz="2800" b="0" i="0" u="none" strike="noStrike" baseline="0" dirty="0">
                <a:latin typeface="Calibri" panose="020F0502020204030204" pitchFamily="34" charset="0"/>
              </a:rPr>
              <a:t> </a:t>
            </a:r>
            <a:r>
              <a:rPr lang="en-US" sz="2800" b="0" i="0" u="none" strike="noStrike" baseline="0" dirty="0">
                <a:latin typeface="Calibri" panose="020F0502020204030204" pitchFamily="34" charset="0"/>
              </a:rPr>
              <a:t>that align with candidate expectations.</a:t>
            </a:r>
            <a:endParaRPr lang="en-US" sz="2800" dirty="0"/>
          </a:p>
        </p:txBody>
      </p:sp>
      <p:sp>
        <p:nvSpPr>
          <p:cNvPr id="4" name="Date Placeholder 3">
            <a:extLst>
              <a:ext uri="{FF2B5EF4-FFF2-40B4-BE49-F238E27FC236}">
                <a16:creationId xmlns:a16="http://schemas.microsoft.com/office/drawing/2014/main" id="{2CAE256E-E8BF-1EFB-DFC2-274AB9EA5B81}"/>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D5FCBE2F-F83D-7ECC-3202-491350AE9365}"/>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DAAE7CF6-C51B-2675-D958-49497E47C3F0}"/>
              </a:ext>
            </a:extLst>
          </p:cNvPr>
          <p:cNvSpPr>
            <a:spLocks noGrp="1"/>
          </p:cNvSpPr>
          <p:nvPr>
            <p:ph type="sldNum" sz="quarter" idx="12"/>
          </p:nvPr>
        </p:nvSpPr>
        <p:spPr/>
        <p:txBody>
          <a:bodyPr/>
          <a:lstStyle/>
          <a:p>
            <a:fld id="{B5CEABB6-07DC-46E8-9B57-56EC44A396E5}" type="slidenum">
              <a:rPr lang="en-US" smtClean="0"/>
              <a:pPr/>
              <a:t>29</a:t>
            </a:fld>
            <a:endParaRPr lang="en-US" dirty="0"/>
          </a:p>
        </p:txBody>
      </p:sp>
    </p:spTree>
    <p:extLst>
      <p:ext uri="{BB962C8B-B14F-4D97-AF65-F5344CB8AC3E}">
        <p14:creationId xmlns:p14="http://schemas.microsoft.com/office/powerpoint/2010/main" val="403879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769165" y="715309"/>
            <a:ext cx="6874565" cy="1305562"/>
          </a:xfrm>
        </p:spPr>
        <p:txBody>
          <a:bodyPr>
            <a:normAutofit/>
          </a:bodyPr>
          <a:lstStyle/>
          <a:p>
            <a:pPr marL="571500" indent="-571500">
              <a:buFont typeface="Wingdings" panose="05000000000000000000" pitchFamily="2" charset="2"/>
              <a:buChar char="Ø"/>
            </a:pPr>
            <a:r>
              <a:rPr lang="en-US" dirty="0">
                <a:effectLst>
                  <a:outerShdw blurRad="38100" dist="38100" dir="2700000" algn="tl">
                    <a:srgbClr val="000000">
                      <a:alpha val="43137"/>
                    </a:srgbClr>
                  </a:outerShdw>
                </a:effectLst>
              </a:rPr>
              <a:t>Introduction of Training and development</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050773" y="2514601"/>
            <a:ext cx="8176591" cy="3841750"/>
          </a:xfrm>
        </p:spPr>
        <p:txBody>
          <a:bodyPr vert="horz" lIns="91440" tIns="45720" rIns="91440" bIns="45720" rtlCol="0" anchor="t">
            <a:normAutofit/>
          </a:bodyPr>
          <a:lstStyle/>
          <a:p>
            <a:pPr marL="457200" indent="-457200" algn="l">
              <a:buFont typeface="Arial" panose="020B0604020202020204" pitchFamily="34" charset="0"/>
              <a:buChar char="•"/>
            </a:pPr>
            <a:r>
              <a:rPr lang="en-GB" sz="2800" dirty="0"/>
              <a:t>Training &amp; Development is a continuous process in an organization to achieve its organizational goals by improving the skills and knowledge of the employees . </a:t>
            </a:r>
          </a:p>
          <a:p>
            <a:pPr marL="457200" indent="-457200" algn="l">
              <a:buFont typeface="Arial" panose="020B0604020202020204" pitchFamily="34" charset="0"/>
              <a:buChar char="•"/>
            </a:pPr>
            <a:r>
              <a:rPr lang="en-GB" sz="2800" dirty="0"/>
              <a:t>The training and development function in an organization has gained a lot of importance due to advancement in technology and changes in market force</a:t>
            </a:r>
            <a:endParaRPr lang="en-US" sz="2800" dirty="0"/>
          </a:p>
        </p:txBody>
      </p:sp>
      <p:sp>
        <p:nvSpPr>
          <p:cNvPr id="4" name="Date Placeholder 3">
            <a:extLst>
              <a:ext uri="{FF2B5EF4-FFF2-40B4-BE49-F238E27FC236}">
                <a16:creationId xmlns:a16="http://schemas.microsoft.com/office/drawing/2014/main" id="{D93C0990-DED4-43F9-8B0F-41ABFD533293}"/>
              </a:ext>
            </a:extLst>
          </p:cNvPr>
          <p:cNvSpPr>
            <a:spLocks noGrp="1"/>
          </p:cNvSpPr>
          <p:nvPr>
            <p:ph type="dt" sz="half" idx="10"/>
          </p:nvPr>
        </p:nvSpPr>
        <p:spPr>
          <a:xfrm>
            <a:off x="838200" y="6356350"/>
            <a:ext cx="2743200" cy="365125"/>
          </a:xfrm>
        </p:spPr>
        <p:txBody>
          <a:bodyPr/>
          <a:lstStyle/>
          <a:p>
            <a:fld id="{89F3D3E7-6B74-455B-A3CD-8812ABAE5258}" type="datetime1">
              <a:rPr lang="en-US" smtClean="0"/>
              <a:t>10/28/2024</a:t>
            </a:fld>
            <a:endParaRPr lang="en-US" dirty="0"/>
          </a:p>
        </p:txBody>
      </p:sp>
      <p:sp>
        <p:nvSpPr>
          <p:cNvPr id="5" name="Footer Placeholder 4">
            <a:extLst>
              <a:ext uri="{FF2B5EF4-FFF2-40B4-BE49-F238E27FC236}">
                <a16:creationId xmlns:a16="http://schemas.microsoft.com/office/drawing/2014/main" id="{3F344BF2-756E-40EF-B839-C3DBB55BEFE9}"/>
              </a:ext>
            </a:extLst>
          </p:cNvPr>
          <p:cNvSpPr>
            <a:spLocks noGrp="1"/>
          </p:cNvSpPr>
          <p:nvPr>
            <p:ph type="ftr" sz="quarter" idx="11"/>
          </p:nvPr>
        </p:nvSpPr>
        <p:spPr>
          <a:xfrm>
            <a:off x="4038600" y="6356350"/>
            <a:ext cx="4114800" cy="365125"/>
          </a:xfrm>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9EF4E4AC-866E-41A9-AD13-857054D9095E}"/>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375F6-7289-BF87-3480-930F59638FA8}"/>
              </a:ext>
            </a:extLst>
          </p:cNvPr>
          <p:cNvSpPr>
            <a:spLocks noGrp="1"/>
          </p:cNvSpPr>
          <p:nvPr>
            <p:ph idx="1"/>
          </p:nvPr>
        </p:nvSpPr>
        <p:spPr>
          <a:xfrm>
            <a:off x="933253" y="1282045"/>
            <a:ext cx="11010507" cy="5288437"/>
          </a:xfrm>
        </p:spPr>
        <p:txBody>
          <a:bodyPr>
            <a:normAutofit lnSpcReduction="10000"/>
          </a:bodyPr>
          <a:lstStyle/>
          <a:p>
            <a:pPr algn="l"/>
            <a:r>
              <a:rPr lang="en-US" sz="3600" b="1" i="0" u="none" strike="noStrike" baseline="0" dirty="0">
                <a:latin typeface="Calibri-Bold"/>
              </a:rPr>
              <a:t>Retention:</a:t>
            </a:r>
          </a:p>
          <a:p>
            <a:pPr algn="l"/>
            <a:r>
              <a:rPr lang="en-US" sz="2800" b="0" i="0" u="none" strike="noStrike" baseline="0" dirty="0">
                <a:latin typeface="Calibri" panose="020F0502020204030204" pitchFamily="34" charset="0"/>
              </a:rPr>
              <a:t>Retention refers to the ability of an organization to keep its</a:t>
            </a:r>
            <a:r>
              <a:rPr lang="ar-SA" sz="2800" b="0" i="0" u="none" strike="noStrike" baseline="0" dirty="0">
                <a:latin typeface="Calibri" panose="020F0502020204030204" pitchFamily="34" charset="0"/>
              </a:rPr>
              <a:t> </a:t>
            </a:r>
            <a:r>
              <a:rPr lang="en-US" sz="2800" b="0" i="0" u="none" strike="noStrike" baseline="0" dirty="0">
                <a:latin typeface="Calibri" panose="020F0502020204030204" pitchFamily="34" charset="0"/>
              </a:rPr>
              <a:t>employees engaged, satisfied, and committed to their roles.</a:t>
            </a:r>
          </a:p>
          <a:p>
            <a:pPr algn="l"/>
            <a:r>
              <a:rPr lang="en-US" sz="2800" b="1" i="0" u="none" strike="noStrike" baseline="0" dirty="0">
                <a:latin typeface="Calibri-Bold"/>
              </a:rPr>
              <a:t>Benefits of High Retention Rates</a:t>
            </a:r>
          </a:p>
          <a:p>
            <a:pPr algn="l"/>
            <a:r>
              <a:rPr lang="en-US" sz="2800" b="0" i="0" u="none" strike="noStrike" baseline="0" dirty="0">
                <a:latin typeface="Calibri" panose="020F0502020204030204" pitchFamily="34" charset="0"/>
              </a:rPr>
              <a:t>- Reduced turnover costs: Hiring and training new employees can be</a:t>
            </a:r>
            <a:r>
              <a:rPr lang="ar-SA" sz="2800" b="0" i="0" u="none" strike="noStrike" baseline="0" dirty="0">
                <a:latin typeface="Calibri" panose="020F0502020204030204" pitchFamily="34" charset="0"/>
              </a:rPr>
              <a:t> </a:t>
            </a:r>
            <a:r>
              <a:rPr lang="en-US" sz="2800" b="0" i="0" u="none" strike="noStrike" baseline="0" dirty="0">
                <a:latin typeface="Calibri" panose="020F0502020204030204" pitchFamily="34" charset="0"/>
              </a:rPr>
              <a:t>expensive.</a:t>
            </a:r>
          </a:p>
          <a:p>
            <a:pPr algn="l"/>
            <a:r>
              <a:rPr lang="en-US" sz="2800" b="0" i="0" u="none" strike="noStrike" baseline="0" dirty="0">
                <a:latin typeface="Calibri" panose="020F0502020204030204" pitchFamily="34" charset="0"/>
              </a:rPr>
              <a:t>- Enhanced productivity: Experienced employees are generally more</a:t>
            </a:r>
          </a:p>
          <a:p>
            <a:pPr algn="l"/>
            <a:r>
              <a:rPr lang="en-US" sz="2800" b="0" i="0" u="none" strike="noStrike" baseline="0" dirty="0">
                <a:latin typeface="Calibri" panose="020F0502020204030204" pitchFamily="34" charset="0"/>
              </a:rPr>
              <a:t>productive and require less training.</a:t>
            </a:r>
            <a:endParaRPr lang="ar-SA" sz="2800" b="0" i="0" u="none" strike="noStrike" baseline="0" dirty="0">
              <a:latin typeface="Calibri" panose="020F0502020204030204" pitchFamily="34" charset="0"/>
            </a:endParaRPr>
          </a:p>
          <a:p>
            <a:pPr algn="l"/>
            <a:r>
              <a:rPr lang="en-US" sz="3200" b="0" i="0" u="none" strike="noStrike" baseline="0" dirty="0">
                <a:latin typeface="Calibri" panose="020F0502020204030204" pitchFamily="34" charset="0"/>
              </a:rPr>
              <a:t>-</a:t>
            </a:r>
            <a:r>
              <a:rPr lang="en-US" sz="2800" b="0" i="0" u="none" strike="noStrike" baseline="0" dirty="0">
                <a:latin typeface="Calibri" panose="020F0502020204030204" pitchFamily="34" charset="0"/>
              </a:rPr>
              <a:t>Improved employee morale: A stable workforce fosters a positive</a:t>
            </a:r>
          </a:p>
          <a:p>
            <a:pPr algn="l"/>
            <a:r>
              <a:rPr lang="en-US" sz="2800" b="0" i="0" u="none" strike="noStrike" baseline="0" dirty="0">
                <a:latin typeface="Calibri" panose="020F0502020204030204" pitchFamily="34" charset="0"/>
              </a:rPr>
              <a:t>environment and promotes collaboration.</a:t>
            </a:r>
          </a:p>
          <a:p>
            <a:pPr algn="l"/>
            <a:endParaRPr lang="en-US" sz="2800" dirty="0"/>
          </a:p>
        </p:txBody>
      </p:sp>
      <p:sp>
        <p:nvSpPr>
          <p:cNvPr id="4" name="Date Placeholder 3">
            <a:extLst>
              <a:ext uri="{FF2B5EF4-FFF2-40B4-BE49-F238E27FC236}">
                <a16:creationId xmlns:a16="http://schemas.microsoft.com/office/drawing/2014/main" id="{8B2C799D-BE1D-6E3E-DD1F-46FCBE283EC2}"/>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49D4C312-7452-7AB2-64B5-9B52EE9B3AFB}"/>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74DF91F1-8092-8200-6F6A-4300E1FEA3BA}"/>
              </a:ext>
            </a:extLst>
          </p:cNvPr>
          <p:cNvSpPr>
            <a:spLocks noGrp="1"/>
          </p:cNvSpPr>
          <p:nvPr>
            <p:ph type="sldNum" sz="quarter" idx="12"/>
          </p:nvPr>
        </p:nvSpPr>
        <p:spPr/>
        <p:txBody>
          <a:bodyPr/>
          <a:lstStyle/>
          <a:p>
            <a:fld id="{B5CEABB6-07DC-46E8-9B57-56EC44A396E5}" type="slidenum">
              <a:rPr lang="en-US" smtClean="0"/>
              <a:pPr/>
              <a:t>30</a:t>
            </a:fld>
            <a:endParaRPr lang="en-US" dirty="0"/>
          </a:p>
        </p:txBody>
      </p:sp>
    </p:spTree>
    <p:extLst>
      <p:ext uri="{BB962C8B-B14F-4D97-AF65-F5344CB8AC3E}">
        <p14:creationId xmlns:p14="http://schemas.microsoft.com/office/powerpoint/2010/main" val="2262481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34FF0-EAD0-E4BE-7EBB-8C6EB839747B}"/>
              </a:ext>
            </a:extLst>
          </p:cNvPr>
          <p:cNvSpPr>
            <a:spLocks noGrp="1"/>
          </p:cNvSpPr>
          <p:nvPr>
            <p:ph idx="1"/>
          </p:nvPr>
        </p:nvSpPr>
        <p:spPr>
          <a:xfrm>
            <a:off x="509047" y="1395167"/>
            <a:ext cx="10765411" cy="4381429"/>
          </a:xfrm>
        </p:spPr>
        <p:txBody>
          <a:bodyPr>
            <a:normAutofit/>
          </a:bodyPr>
          <a:lstStyle/>
          <a:p>
            <a:pPr algn="l"/>
            <a:r>
              <a:rPr lang="en-US" sz="2800" b="1" i="0" u="none" strike="noStrike" baseline="0" dirty="0">
                <a:latin typeface="Calibri-Bold"/>
              </a:rPr>
              <a:t>Effective Retention Strategies</a:t>
            </a:r>
          </a:p>
          <a:p>
            <a:pPr algn="l"/>
            <a:r>
              <a:rPr lang="en-US" sz="2800" b="0" i="0" u="none" strike="noStrike" baseline="0" dirty="0">
                <a:latin typeface="Calibri" panose="020F0502020204030204" pitchFamily="34" charset="0"/>
              </a:rPr>
              <a:t>1.</a:t>
            </a:r>
            <a:r>
              <a:rPr lang="en-US" sz="2800" b="1" i="0" u="none" strike="noStrike" baseline="0" dirty="0">
                <a:latin typeface="Calibri-Bold"/>
              </a:rPr>
              <a:t>Recognition and Rewards: </a:t>
            </a:r>
            <a:r>
              <a:rPr lang="en-US" sz="2800" b="0" i="0" u="none" strike="noStrike" baseline="0" dirty="0">
                <a:latin typeface="Calibri" panose="020F0502020204030204" pitchFamily="34" charset="0"/>
              </a:rPr>
              <a:t>Acknowledging employee contributions</a:t>
            </a:r>
          </a:p>
          <a:p>
            <a:pPr algn="l"/>
            <a:r>
              <a:rPr lang="en-US" sz="2800" b="0" i="0" u="none" strike="noStrike" baseline="0" dirty="0">
                <a:latin typeface="Calibri" panose="020F0502020204030204" pitchFamily="34" charset="0"/>
              </a:rPr>
              <a:t>boosts morale.</a:t>
            </a:r>
          </a:p>
          <a:p>
            <a:pPr algn="l"/>
            <a:r>
              <a:rPr lang="en-US" sz="2800" b="0" i="0" u="none" strike="noStrike" baseline="0" dirty="0">
                <a:latin typeface="Calibri" panose="020F0502020204030204" pitchFamily="34" charset="0"/>
              </a:rPr>
              <a:t>2.</a:t>
            </a:r>
            <a:r>
              <a:rPr lang="en-US" sz="2800" b="1" i="0" u="none" strike="noStrike" baseline="0" dirty="0">
                <a:latin typeface="Calibri-Bold"/>
              </a:rPr>
              <a:t>Work-Life Balance:</a:t>
            </a:r>
          </a:p>
          <a:p>
            <a:pPr algn="l"/>
            <a:r>
              <a:rPr lang="en-US" sz="2800" b="0" i="0" u="none" strike="noStrike" baseline="0" dirty="0">
                <a:latin typeface="Calibri" panose="020F0502020204030204" pitchFamily="34" charset="0"/>
              </a:rPr>
              <a:t>Flexible work arrangements contribute to job satisfaction</a:t>
            </a:r>
            <a:endParaRPr lang="en-US" sz="2800" dirty="0"/>
          </a:p>
        </p:txBody>
      </p:sp>
      <p:sp>
        <p:nvSpPr>
          <p:cNvPr id="4" name="Date Placeholder 3">
            <a:extLst>
              <a:ext uri="{FF2B5EF4-FFF2-40B4-BE49-F238E27FC236}">
                <a16:creationId xmlns:a16="http://schemas.microsoft.com/office/drawing/2014/main" id="{B0188BF7-83C4-6C6F-9F8E-9AC2B62EA102}"/>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D0ADC9D6-39C8-CB02-6FE0-310BEBD5D4AD}"/>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2F67488B-9571-D9D0-3772-235FFAAA7EBE}"/>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Tree>
    <p:extLst>
      <p:ext uri="{BB962C8B-B14F-4D97-AF65-F5344CB8AC3E}">
        <p14:creationId xmlns:p14="http://schemas.microsoft.com/office/powerpoint/2010/main" val="216171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DFB5F-9C0F-1BD5-3D78-6DBB8EDB6BA0}"/>
              </a:ext>
            </a:extLst>
          </p:cNvPr>
          <p:cNvSpPr>
            <a:spLocks noGrp="1"/>
          </p:cNvSpPr>
          <p:nvPr>
            <p:ph idx="1"/>
          </p:nvPr>
        </p:nvSpPr>
        <p:spPr>
          <a:xfrm>
            <a:off x="838199" y="1423447"/>
            <a:ext cx="10238295" cy="4353149"/>
          </a:xfrm>
        </p:spPr>
        <p:txBody>
          <a:bodyPr>
            <a:normAutofit/>
          </a:bodyPr>
          <a:lstStyle/>
          <a:p>
            <a:pPr algn="l"/>
            <a:r>
              <a:rPr lang="en-US" sz="3200" b="1" i="0" u="none" strike="noStrike" baseline="0" dirty="0">
                <a:latin typeface="Calibri-Bold"/>
              </a:rPr>
              <a:t>Factors Influencing Retention</a:t>
            </a:r>
          </a:p>
          <a:p>
            <a:pPr algn="l"/>
            <a:r>
              <a:rPr lang="en-US" sz="3200" b="0" i="0" u="none" strike="noStrike" baseline="0" dirty="0">
                <a:latin typeface="Calibri" panose="020F0502020204030204" pitchFamily="34" charset="0"/>
              </a:rPr>
              <a:t>1.</a:t>
            </a:r>
            <a:r>
              <a:rPr lang="en-US" sz="3200" b="1" i="0" u="none" strike="noStrike" baseline="0" dirty="0">
                <a:latin typeface="Calibri-Bold"/>
              </a:rPr>
              <a:t>Work Environment:</a:t>
            </a:r>
          </a:p>
          <a:p>
            <a:pPr algn="l"/>
            <a:r>
              <a:rPr lang="en-US" sz="3200" b="0" i="0" u="none" strike="noStrike" baseline="0" dirty="0">
                <a:latin typeface="Calibri" panose="020F0502020204030204" pitchFamily="34" charset="0"/>
              </a:rPr>
              <a:t>A supportive and positive work culture fosters retention.</a:t>
            </a:r>
          </a:p>
          <a:p>
            <a:pPr algn="l"/>
            <a:endParaRPr lang="ar-SA" sz="3200" b="0" i="0" u="none" strike="noStrike" baseline="0" dirty="0">
              <a:latin typeface="Calibri" panose="020F0502020204030204" pitchFamily="34" charset="0"/>
            </a:endParaRPr>
          </a:p>
          <a:p>
            <a:pPr algn="l"/>
            <a:r>
              <a:rPr lang="en-US" sz="3200" b="0" i="0" u="none" strike="noStrike" baseline="0" dirty="0">
                <a:latin typeface="Calibri" panose="020F0502020204030204" pitchFamily="34" charset="0"/>
              </a:rPr>
              <a:t>2.</a:t>
            </a:r>
            <a:r>
              <a:rPr lang="en-US" sz="3200" b="1" i="0" u="none" strike="noStrike" baseline="0" dirty="0">
                <a:latin typeface="Calibri-Bold"/>
              </a:rPr>
              <a:t>Career Development:</a:t>
            </a:r>
          </a:p>
          <a:p>
            <a:pPr algn="l"/>
            <a:r>
              <a:rPr lang="en-US" sz="3200" b="0" i="0" u="none" strike="noStrike" baseline="0" dirty="0">
                <a:latin typeface="Calibri" panose="020F0502020204030204" pitchFamily="34" charset="0"/>
              </a:rPr>
              <a:t>Opportunities for growth and advancement are crucial.</a:t>
            </a:r>
            <a:endParaRPr lang="en-US" sz="3200" dirty="0"/>
          </a:p>
        </p:txBody>
      </p:sp>
      <p:sp>
        <p:nvSpPr>
          <p:cNvPr id="4" name="Date Placeholder 3">
            <a:extLst>
              <a:ext uri="{FF2B5EF4-FFF2-40B4-BE49-F238E27FC236}">
                <a16:creationId xmlns:a16="http://schemas.microsoft.com/office/drawing/2014/main" id="{D39BDA3F-AF32-F6F3-2BA2-1B7D8C42EB94}"/>
              </a:ext>
            </a:extLst>
          </p:cNvPr>
          <p:cNvSpPr>
            <a:spLocks noGrp="1"/>
          </p:cNvSpPr>
          <p:nvPr>
            <p:ph type="dt" sz="half" idx="10"/>
          </p:nvPr>
        </p:nvSpPr>
        <p:spPr/>
        <p:txBody>
          <a:bodyPr/>
          <a:lstStyle/>
          <a:p>
            <a:fld id="{4C9F7320-B42D-4739-8310-184B9A47F5D9}" type="datetime1">
              <a:rPr lang="en-US" smtClean="0"/>
              <a:t>10/28/2024</a:t>
            </a:fld>
            <a:endParaRPr lang="en-US" dirty="0"/>
          </a:p>
        </p:txBody>
      </p:sp>
      <p:sp>
        <p:nvSpPr>
          <p:cNvPr id="5" name="Footer Placeholder 4">
            <a:extLst>
              <a:ext uri="{FF2B5EF4-FFF2-40B4-BE49-F238E27FC236}">
                <a16:creationId xmlns:a16="http://schemas.microsoft.com/office/drawing/2014/main" id="{986E24D1-0C92-F54F-4169-406684B61244}"/>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A36B6999-E239-023A-46F9-8158A571AA5A}"/>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284473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102704" y="2325757"/>
            <a:ext cx="11986591" cy="4403036"/>
          </a:xfrm>
        </p:spPr>
        <p:txBody>
          <a:bodyPr>
            <a:normAutofit fontScale="90000"/>
          </a:bodyPr>
          <a:lstStyle/>
          <a:p>
            <a:br>
              <a:rPr lang="en-US" dirty="0"/>
            </a:br>
            <a:br>
              <a:rPr lang="en-US" dirty="0"/>
            </a:br>
            <a:r>
              <a:rPr lang="en-US" sz="2700" dirty="0">
                <a:solidFill>
                  <a:schemeClr val="tx1"/>
                </a:solidFill>
              </a:rPr>
              <a:t>Resources</a:t>
            </a:r>
            <a:br>
              <a:rPr lang="en-US" dirty="0"/>
            </a:br>
            <a:r>
              <a:rPr lang="en-US" sz="2000" b="0" dirty="0">
                <a:solidFill>
                  <a:schemeClr val="tx1"/>
                </a:solidFill>
              </a:rPr>
              <a:t>1-</a:t>
            </a:r>
            <a:r>
              <a:rPr lang="en-GB" sz="2200" b="0" dirty="0">
                <a:solidFill>
                  <a:schemeClr val="tx1"/>
                </a:solidFill>
              </a:rPr>
              <a:t>Handbook of Human Resource Management Practices, 9th </a:t>
            </a:r>
            <a:r>
              <a:rPr lang="en-GB" sz="2200" b="0" dirty="0" err="1">
                <a:solidFill>
                  <a:schemeClr val="tx1"/>
                </a:solidFill>
              </a:rPr>
              <a:t>EditionMichael</a:t>
            </a:r>
            <a:r>
              <a:rPr lang="en-GB" sz="2200" b="0" dirty="0">
                <a:solidFill>
                  <a:schemeClr val="tx1"/>
                </a:solidFill>
              </a:rPr>
              <a:t> Armstrong-Human Resources And Personnel Management, 3rd </a:t>
            </a:r>
            <a:r>
              <a:rPr lang="en-GB" sz="2200" b="0" dirty="0" err="1">
                <a:solidFill>
                  <a:schemeClr val="tx1"/>
                </a:solidFill>
              </a:rPr>
              <a:t>EditionK</a:t>
            </a:r>
            <a:r>
              <a:rPr lang="en-GB" sz="2200" b="0" dirty="0">
                <a:solidFill>
                  <a:schemeClr val="tx1"/>
                </a:solidFill>
              </a:rPr>
              <a:t>. </a:t>
            </a:r>
            <a:r>
              <a:rPr lang="en-GB" sz="2200" b="0" dirty="0" err="1">
                <a:solidFill>
                  <a:schemeClr val="tx1"/>
                </a:solidFill>
              </a:rPr>
              <a:t>Ashwathappa</a:t>
            </a:r>
            <a:r>
              <a:rPr lang="en-GB" sz="2200" b="0" dirty="0">
                <a:solidFill>
                  <a:schemeClr val="tx1"/>
                </a:solidFill>
              </a:rPr>
              <a:t>-Human Resource Management, 7th </a:t>
            </a:r>
            <a:r>
              <a:rPr lang="en-GB" sz="2200" b="0" dirty="0" err="1">
                <a:solidFill>
                  <a:schemeClr val="tx1"/>
                </a:solidFill>
              </a:rPr>
              <a:t>EditionGary</a:t>
            </a:r>
            <a:r>
              <a:rPr lang="en-GB" sz="2200" b="0" dirty="0">
                <a:solidFill>
                  <a:schemeClr val="tx1"/>
                </a:solidFill>
              </a:rPr>
              <a:t> </a:t>
            </a:r>
            <a:r>
              <a:rPr lang="en-GB" sz="2200" b="0" dirty="0" err="1">
                <a:solidFill>
                  <a:schemeClr val="tx1"/>
                </a:solidFill>
              </a:rPr>
              <a:t>Dessler</a:t>
            </a:r>
            <a:br>
              <a:rPr lang="en-GB" sz="2200" b="0" dirty="0">
                <a:solidFill>
                  <a:schemeClr val="tx1"/>
                </a:solidFill>
              </a:rPr>
            </a:br>
            <a:r>
              <a:rPr lang="en-GB" sz="2200" b="0" dirty="0">
                <a:solidFill>
                  <a:schemeClr val="tx1"/>
                </a:solidFill>
              </a:rPr>
              <a:t>2- [Recommendations for Recruitment and Retention of a Diverse Workforce: A Report from the Field PMC](https:// www.ncbi.nlm.nih.gov/pmc/articles/ PMC9524305/)</a:t>
            </a:r>
            <a:br>
              <a:rPr lang="en-GB" sz="2200" b="0" dirty="0">
                <a:solidFill>
                  <a:schemeClr val="tx1"/>
                </a:solidFill>
              </a:rPr>
            </a:br>
            <a:r>
              <a:rPr lang="en-GB" sz="2200" b="0" dirty="0">
                <a:solidFill>
                  <a:schemeClr val="tx1"/>
                </a:solidFill>
              </a:rPr>
              <a:t>3- [The Role of Continuing Professional Training or Development in Maintaining Current Employment: A Systematic Review - PMC](https:// www.ncbi.nlm.nih.gov/pmc/articles/ PMC10647344/)</a:t>
            </a:r>
            <a:br>
              <a:rPr lang="en-GB" sz="2200" b="0" dirty="0">
                <a:solidFill>
                  <a:schemeClr val="tx1"/>
                </a:solidFill>
              </a:rPr>
            </a:br>
            <a:r>
              <a:rPr lang="en-GB" sz="2200" b="0" dirty="0">
                <a:solidFill>
                  <a:schemeClr val="tx1"/>
                </a:solidFill>
              </a:rPr>
              <a:t>4- [Bibliographies: 'Employee training and development' - Grafiati] (https://www.grafiati.com/en/ literature-selections/employee- training-and-development/)</a:t>
            </a:r>
            <a:br>
              <a:rPr lang="en-GB" sz="2200" b="0" dirty="0">
                <a:solidFill>
                  <a:schemeClr val="tx1"/>
                </a:solidFill>
              </a:rPr>
            </a:br>
            <a:r>
              <a:rPr lang="en-GB" sz="2200" b="0" dirty="0">
                <a:solidFill>
                  <a:schemeClr val="tx1"/>
                </a:solidFill>
              </a:rPr>
              <a:t>5-[9 Key Recruitment Goals &amp; Objectives for Success](https://www.kula.ai/blog/recruitment-goals)</a:t>
            </a:r>
            <a:br>
              <a:rPr lang="en-GB" sz="2200" b="0" dirty="0">
                <a:solidFill>
                  <a:schemeClr val="tx1"/>
                </a:solidFill>
              </a:rPr>
            </a:br>
            <a:r>
              <a:rPr lang="en-GB" sz="2200" b="0" dirty="0">
                <a:solidFill>
                  <a:schemeClr val="tx1"/>
                </a:solidFill>
              </a:rPr>
              <a:t>6-[How to Set and Implement Recruitment Goals](https://clickup.com/blog/recruitment-goals/)</a:t>
            </a:r>
            <a:br>
              <a:rPr lang="en-GB" sz="2200" b="0" dirty="0">
                <a:solidFill>
                  <a:schemeClr val="tx1"/>
                </a:solidFill>
              </a:rPr>
            </a:br>
            <a:r>
              <a:rPr lang="en-GB" sz="2200" b="0" dirty="0">
                <a:solidFill>
                  <a:schemeClr val="tx1"/>
                </a:solidFill>
              </a:rPr>
              <a:t>7- [Emptor - Emptor](https://www.emptor.io/blog/recruiting-goals-strategies-and-best-practices/) 8-[The Recruitment Process from an Organizational and... | Bartleby](https://www.bartleby.com/essay/The-Recruitment-Process-from-an-Organizational-and-F3CYUPN3VJ)</a:t>
            </a:r>
            <a:br>
              <a:rPr lang="en-GB" sz="2200" b="0" dirty="0">
                <a:solidFill>
                  <a:schemeClr val="tx1"/>
                </a:solidFill>
              </a:rPr>
            </a:br>
            <a:r>
              <a:rPr lang="en-GB" sz="2200" b="0" dirty="0">
                <a:solidFill>
                  <a:schemeClr val="tx1"/>
                </a:solidFill>
              </a:rPr>
              <a:t>9-[How Involved Should HR be in a Company's Hiring and Recruitment Process?](https://www.linkedin.com/pulse/how-involved-should-hr-companys-hiring-recruitment-process-dave-fox)</a:t>
            </a:r>
            <a:br>
              <a:rPr lang="en-GB" sz="2200" b="0" dirty="0">
                <a:solidFill>
                  <a:schemeClr val="tx1"/>
                </a:solidFill>
              </a:rPr>
            </a:br>
            <a:r>
              <a:rPr lang="en-GB" sz="2200" b="0" dirty="0">
                <a:solidFill>
                  <a:schemeClr val="tx1"/>
                </a:solidFill>
              </a:rPr>
              <a:t>10- [Employee Recruitment: A Guide To Finding the Best Talent - RealHR Solutions](https://realhrsolutions.com/employee-recruitment/)</a:t>
            </a:r>
            <a:br>
              <a:rPr lang="en-GB" sz="2200" dirty="0">
                <a:solidFill>
                  <a:schemeClr val="tx1"/>
                </a:solidFill>
              </a:rPr>
            </a:br>
            <a:br>
              <a:rPr lang="en-US" sz="2200"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37240" y="556591"/>
            <a:ext cx="10987960" cy="1153975"/>
          </a:xfrm>
        </p:spPr>
        <p:txBody>
          <a:bodyPr>
            <a:normAutofit fontScale="90000"/>
          </a:bodyPr>
          <a:lstStyle/>
          <a:p>
            <a:pPr marL="571500" indent="-571500">
              <a:buFont typeface="Wingdings" panose="05000000000000000000" pitchFamily="2" charset="2"/>
              <a:buChar char="Ø"/>
            </a:pPr>
            <a:r>
              <a:rPr lang="en-GB" dirty="0">
                <a:solidFill>
                  <a:schemeClr val="accent4"/>
                </a:solidFill>
                <a:effectLst>
                  <a:outerShdw blurRad="38100" dist="38100" dir="2700000" algn="tl">
                    <a:srgbClr val="000000">
                      <a:alpha val="43137"/>
                    </a:srgbClr>
                  </a:outerShdw>
                </a:effectLst>
              </a:rPr>
              <a:t> difference between training and development :</a:t>
            </a:r>
            <a:br>
              <a:rPr lang="en-GB" dirty="0">
                <a:solidFill>
                  <a:schemeClr val="accent4"/>
                </a:solidFill>
                <a:effectLst>
                  <a:outerShdw blurRad="38100" dist="38100" dir="2700000" algn="tl">
                    <a:srgbClr val="000000">
                      <a:alpha val="43137"/>
                    </a:srgbClr>
                  </a:outerShdw>
                </a:effectLst>
              </a:rPr>
            </a:br>
            <a:r>
              <a:rPr lang="en-GB" dirty="0">
                <a:solidFill>
                  <a:schemeClr val="accent4"/>
                </a:solidFill>
                <a:effectLst>
                  <a:outerShdw blurRad="38100" dist="38100" dir="2700000" algn="tl">
                    <a:srgbClr val="000000">
                      <a:alpha val="43137"/>
                    </a:srgbClr>
                  </a:outerShdw>
                </a:effectLst>
              </a:rPr>
              <a:t>Training </a:t>
            </a:r>
            <a:endParaRPr lang="en-US" dirty="0">
              <a:solidFill>
                <a:schemeClr val="accent4"/>
              </a:solidFill>
              <a:effectLst>
                <a:outerShdw blurRad="38100" dist="38100" dir="2700000" algn="tl">
                  <a:srgbClr val="000000">
                    <a:alpha val="43137"/>
                  </a:srgbClr>
                </a:outerShdw>
              </a:effectLst>
            </a:endParaRPr>
          </a:p>
        </p:txBody>
      </p:sp>
      <p:pic>
        <p:nvPicPr>
          <p:cNvPr id="79" name="Online Image Placeholder 78" descr="Lightbulb and gear">
            <a:extLst>
              <a:ext uri="{FF2B5EF4-FFF2-40B4-BE49-F238E27FC236}">
                <a16:creationId xmlns:a16="http://schemas.microsoft.com/office/drawing/2014/main" id="{7004AF3C-D9DF-4BEA-B934-F2808E489156}"/>
              </a:ext>
            </a:extLst>
          </p:cNvPr>
          <p:cNvPicPr>
            <a:picLocks noGrp="1" noChangeAspect="1"/>
          </p:cNvPicPr>
          <p:nvPr>
            <p:ph type="clipArt" sz="quarter" idx="48"/>
          </p:nvPr>
        </p:nvPicPr>
        <p:blipFill>
          <a:blip r:embed="rId2">
            <a:extLst>
              <a:ext uri="{96DAC541-7B7A-43D3-8B79-37D633B846F1}">
                <asvg:svgBlip xmlns:asvg="http://schemas.microsoft.com/office/drawing/2016/SVG/main" r:embed="rId3"/>
              </a:ext>
            </a:extLst>
          </a:blip>
          <a:srcRect/>
          <a:stretch/>
        </p:blipFill>
        <p:spPr>
          <a:xfrm>
            <a:off x="992004" y="2665060"/>
            <a:ext cx="1113183" cy="914400"/>
          </a:xfrm>
        </p:spPr>
      </p:pic>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33"/>
          </p:nvPr>
        </p:nvSpPr>
        <p:spPr>
          <a:xfrm>
            <a:off x="365840" y="3913856"/>
            <a:ext cx="2365513" cy="2108097"/>
          </a:xfrm>
        </p:spPr>
        <p:txBody>
          <a:bodyPr vert="horz" lIns="91440" tIns="45720" rIns="91440" bIns="45720" rtlCol="0" anchor="t">
            <a:normAutofit fontScale="92500"/>
          </a:bodyPr>
          <a:lstStyle/>
          <a:p>
            <a:r>
              <a:rPr lang="en-GB" sz="2400" dirty="0"/>
              <a:t>Training is a process of teaching a new employees the basic skills to perform their jobs</a:t>
            </a:r>
            <a:endParaRPr lang="en-US" sz="2400" dirty="0"/>
          </a:p>
        </p:txBody>
      </p:sp>
      <p:pic>
        <p:nvPicPr>
          <p:cNvPr id="81" name="Online Image Placeholder 80" descr="Classroom">
            <a:extLst>
              <a:ext uri="{FF2B5EF4-FFF2-40B4-BE49-F238E27FC236}">
                <a16:creationId xmlns:a16="http://schemas.microsoft.com/office/drawing/2014/main" id="{89DC68C9-B091-4D84-8888-963812952434}"/>
              </a:ext>
            </a:extLst>
          </p:cNvPr>
          <p:cNvPicPr>
            <a:picLocks noGrp="1" noChangeAspect="1"/>
          </p:cNvPicPr>
          <p:nvPr>
            <p:ph type="clipArt" sz="quarter" idx="49"/>
          </p:nvPr>
        </p:nvPicPr>
        <p:blipFill>
          <a:blip r:embed="rId4">
            <a:extLst>
              <a:ext uri="{96DAC541-7B7A-43D3-8B79-37D633B846F1}">
                <asvg:svgBlip xmlns:asvg="http://schemas.microsoft.com/office/drawing/2016/SVG/main" r:embed="rId5"/>
              </a:ext>
            </a:extLst>
          </a:blip>
          <a:srcRect/>
          <a:stretch/>
        </p:blipFill>
        <p:spPr>
          <a:xfrm>
            <a:off x="4458227" y="2665060"/>
            <a:ext cx="1511100" cy="914400"/>
          </a:xfrm>
        </p:spPr>
      </p:pic>
      <p:sp>
        <p:nvSpPr>
          <p:cNvPr id="5" name="Text Placeholder 4">
            <a:extLst>
              <a:ext uri="{FF2B5EF4-FFF2-40B4-BE49-F238E27FC236}">
                <a16:creationId xmlns:a16="http://schemas.microsoft.com/office/drawing/2014/main" id="{A2868A8F-3F5D-4735-81EF-8632381CD85B}"/>
              </a:ext>
            </a:extLst>
          </p:cNvPr>
          <p:cNvSpPr>
            <a:spLocks noGrp="1"/>
          </p:cNvSpPr>
          <p:nvPr>
            <p:ph type="body" sz="quarter" idx="35"/>
          </p:nvPr>
        </p:nvSpPr>
        <p:spPr>
          <a:xfrm>
            <a:off x="3786458" y="3858868"/>
            <a:ext cx="2854639" cy="2594767"/>
          </a:xfrm>
        </p:spPr>
        <p:txBody>
          <a:bodyPr>
            <a:normAutofit/>
          </a:bodyPr>
          <a:lstStyle/>
          <a:p>
            <a:r>
              <a:rPr lang="en-GB" dirty="0"/>
              <a:t> </a:t>
            </a:r>
            <a:r>
              <a:rPr lang="en-GB" sz="2400" dirty="0"/>
              <a:t>Training usually involves teaching operational or technical employees how to do their jobs more effectively and/or efficiently</a:t>
            </a:r>
            <a:endParaRPr lang="en-US" dirty="0"/>
          </a:p>
        </p:txBody>
      </p:sp>
      <p:pic>
        <p:nvPicPr>
          <p:cNvPr id="83" name="Online Image Placeholder 82" descr="Connections">
            <a:extLst>
              <a:ext uri="{FF2B5EF4-FFF2-40B4-BE49-F238E27FC236}">
                <a16:creationId xmlns:a16="http://schemas.microsoft.com/office/drawing/2014/main" id="{E6F42F54-BC6A-419F-B34A-A51DB8197016}"/>
              </a:ext>
            </a:extLst>
          </p:cNvPr>
          <p:cNvPicPr>
            <a:picLocks noGrp="1" noChangeAspect="1"/>
          </p:cNvPicPr>
          <p:nvPr>
            <p:ph type="clipArt" sz="quarter" idx="50"/>
          </p:nvPr>
        </p:nvPicPr>
        <p:blipFill>
          <a:blip r:embed="rId6">
            <a:extLst>
              <a:ext uri="{96DAC541-7B7A-43D3-8B79-37D633B846F1}">
                <asvg:svgBlip xmlns:asvg="http://schemas.microsoft.com/office/drawing/2016/SVG/main" r:embed="rId7"/>
              </a:ext>
            </a:extLst>
          </a:blip>
          <a:srcRect/>
          <a:stretch/>
        </p:blipFill>
        <p:spPr>
          <a:xfrm>
            <a:off x="9116392" y="2653507"/>
            <a:ext cx="1244600" cy="1244600"/>
          </a:xfrm>
        </p:spPr>
      </p:pic>
      <p:sp>
        <p:nvSpPr>
          <p:cNvPr id="7" name="Text Placeholder 6">
            <a:extLst>
              <a:ext uri="{FF2B5EF4-FFF2-40B4-BE49-F238E27FC236}">
                <a16:creationId xmlns:a16="http://schemas.microsoft.com/office/drawing/2014/main" id="{A170FED1-1256-4843-8D82-E992E4EFD129}"/>
              </a:ext>
            </a:extLst>
          </p:cNvPr>
          <p:cNvSpPr>
            <a:spLocks noGrp="1"/>
          </p:cNvSpPr>
          <p:nvPr>
            <p:ph type="body" sz="quarter" idx="37"/>
          </p:nvPr>
        </p:nvSpPr>
        <p:spPr>
          <a:xfrm>
            <a:off x="7633253" y="4044225"/>
            <a:ext cx="4114800" cy="2555358"/>
          </a:xfrm>
        </p:spPr>
        <p:txBody>
          <a:bodyPr>
            <a:normAutofit/>
          </a:bodyPr>
          <a:lstStyle/>
          <a:p>
            <a:r>
              <a:rPr lang="en-GB" sz="2400" dirty="0"/>
              <a:t>Training is basically a systematic procedure for transferring technical know-how to the employees so as to increase their knowledge and skills      for doing particular jobs</a:t>
            </a:r>
            <a:endParaRPr lang="en-US" sz="2400" dirty="0"/>
          </a:p>
        </p:txBody>
      </p:sp>
      <p:sp>
        <p:nvSpPr>
          <p:cNvPr id="113" name="Date Placeholder 112">
            <a:extLst>
              <a:ext uri="{FF2B5EF4-FFF2-40B4-BE49-F238E27FC236}">
                <a16:creationId xmlns:a16="http://schemas.microsoft.com/office/drawing/2014/main" id="{7E8EF87C-1B5A-4A25-A610-FF5D18E265DE}"/>
              </a:ext>
            </a:extLst>
          </p:cNvPr>
          <p:cNvSpPr>
            <a:spLocks noGrp="1"/>
          </p:cNvSpPr>
          <p:nvPr>
            <p:ph type="dt" sz="half" idx="10"/>
          </p:nvPr>
        </p:nvSpPr>
        <p:spPr/>
        <p:txBody>
          <a:bodyPr/>
          <a:lstStyle/>
          <a:p>
            <a:fld id="{4D8B0619-D0CE-465C-8C80-ED85CCBF3251}" type="datetime1">
              <a:rPr lang="en-US" smtClean="0"/>
              <a:t>10/28/2024</a:t>
            </a:fld>
            <a:endParaRPr lang="en-US" dirty="0"/>
          </a:p>
        </p:txBody>
      </p:sp>
      <p:sp>
        <p:nvSpPr>
          <p:cNvPr id="114" name="Footer Placeholder 113">
            <a:extLst>
              <a:ext uri="{FF2B5EF4-FFF2-40B4-BE49-F238E27FC236}">
                <a16:creationId xmlns:a16="http://schemas.microsoft.com/office/drawing/2014/main" id="{E1B2A7C1-7EE4-45F0-B54C-188E1133A98A}"/>
              </a:ext>
            </a:extLst>
          </p:cNvPr>
          <p:cNvSpPr>
            <a:spLocks noGrp="1"/>
          </p:cNvSpPr>
          <p:nvPr>
            <p:ph type="ftr" sz="quarter" idx="11"/>
          </p:nvPr>
        </p:nvSpPr>
        <p:spPr/>
        <p:txBody>
          <a:bodyPr/>
          <a:lstStyle/>
          <a:p>
            <a:r>
              <a:rPr lang="en-US"/>
              <a:t>training and development</a:t>
            </a:r>
            <a:endParaRPr lang="en-US" dirty="0"/>
          </a:p>
        </p:txBody>
      </p:sp>
      <p:sp>
        <p:nvSpPr>
          <p:cNvPr id="115" name="Slide Number Placeholder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244371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37240" y="556591"/>
            <a:ext cx="10987960" cy="1153975"/>
          </a:xfrm>
        </p:spPr>
        <p:txBody>
          <a:bodyPr>
            <a:normAutofit fontScale="90000"/>
          </a:bodyPr>
          <a:lstStyle/>
          <a:p>
            <a:pPr marL="571500" indent="-571500">
              <a:buFont typeface="Wingdings" panose="05000000000000000000" pitchFamily="2" charset="2"/>
              <a:buChar char="Ø"/>
            </a:pPr>
            <a:r>
              <a:rPr lang="en-GB" dirty="0">
                <a:solidFill>
                  <a:schemeClr val="accent4"/>
                </a:solidFill>
                <a:effectLst>
                  <a:outerShdw blurRad="38100" dist="38100" dir="2700000" algn="tl">
                    <a:srgbClr val="000000">
                      <a:alpha val="43137"/>
                    </a:srgbClr>
                  </a:outerShdw>
                </a:effectLst>
              </a:rPr>
              <a:t> difference between training and development :</a:t>
            </a:r>
            <a:br>
              <a:rPr lang="en-GB" dirty="0">
                <a:solidFill>
                  <a:schemeClr val="accent4"/>
                </a:solidFill>
                <a:effectLst>
                  <a:outerShdw blurRad="38100" dist="38100" dir="2700000" algn="tl">
                    <a:srgbClr val="000000">
                      <a:alpha val="43137"/>
                    </a:srgbClr>
                  </a:outerShdw>
                </a:effectLst>
              </a:rPr>
            </a:br>
            <a:r>
              <a:rPr lang="en-GB" dirty="0">
                <a:solidFill>
                  <a:schemeClr val="accent4"/>
                </a:solidFill>
                <a:effectLst>
                  <a:outerShdw blurRad="38100" dist="38100" dir="2700000" algn="tl">
                    <a:srgbClr val="000000">
                      <a:alpha val="43137"/>
                    </a:srgbClr>
                  </a:outerShdw>
                </a:effectLst>
              </a:rPr>
              <a:t>development </a:t>
            </a:r>
            <a:endParaRPr lang="en-US" dirty="0">
              <a:solidFill>
                <a:schemeClr val="accent4"/>
              </a:solidFill>
              <a:effectLst>
                <a:outerShdw blurRad="38100" dist="38100" dir="2700000" algn="tl">
                  <a:srgbClr val="000000">
                    <a:alpha val="43137"/>
                  </a:srgbClr>
                </a:outerShdw>
              </a:effectLst>
            </a:endParaRPr>
          </a:p>
        </p:txBody>
      </p:sp>
      <p:pic>
        <p:nvPicPr>
          <p:cNvPr id="79" name="Online Image Placeholder 78" descr="Gears">
            <a:extLst>
              <a:ext uri="{FF2B5EF4-FFF2-40B4-BE49-F238E27FC236}">
                <a16:creationId xmlns:a16="http://schemas.microsoft.com/office/drawing/2014/main" id="{7004AF3C-D9DF-4BEA-B934-F2808E489156}"/>
              </a:ext>
            </a:extLst>
          </p:cNvPr>
          <p:cNvPicPr>
            <a:picLocks noGrp="1" noChangeAspect="1"/>
          </p:cNvPicPr>
          <p:nvPr>
            <p:ph type="clipArt" sz="quarter" idx="48"/>
          </p:nvPr>
        </p:nvPicPr>
        <p:blipFill>
          <a:blip r:embed="rId2">
            <a:extLst>
              <a:ext uri="{96DAC541-7B7A-43D3-8B79-37D633B846F1}">
                <asvg:svgBlip xmlns:asvg="http://schemas.microsoft.com/office/drawing/2016/SVG/main" r:embed="rId3"/>
              </a:ext>
            </a:extLst>
          </a:blip>
          <a:srcRect/>
          <a:stretch/>
        </p:blipFill>
        <p:spPr>
          <a:xfrm>
            <a:off x="3331417" y="2648330"/>
            <a:ext cx="1320096" cy="914400"/>
          </a:xfrm>
        </p:spPr>
      </p:pic>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33"/>
          </p:nvPr>
        </p:nvSpPr>
        <p:spPr>
          <a:xfrm>
            <a:off x="2382255" y="3983554"/>
            <a:ext cx="2527852" cy="2305085"/>
          </a:xfrm>
        </p:spPr>
        <p:txBody>
          <a:bodyPr vert="horz" lIns="91440" tIns="45720" rIns="91440" bIns="45720" rtlCol="0" anchor="t">
            <a:normAutofit fontScale="92500" lnSpcReduction="10000"/>
          </a:bodyPr>
          <a:lstStyle/>
          <a:p>
            <a:r>
              <a:rPr lang="en-GB" sz="2400" dirty="0"/>
              <a:t>Development is generally aimed at helping managers better understand and solve problems, make decisions, and capitalize on opportunities</a:t>
            </a:r>
            <a:endParaRPr lang="en-US" sz="2400" dirty="0"/>
          </a:p>
        </p:txBody>
      </p:sp>
      <p:pic>
        <p:nvPicPr>
          <p:cNvPr id="81" name="Online Image Placeholder 80" descr="Monthly calendar">
            <a:extLst>
              <a:ext uri="{FF2B5EF4-FFF2-40B4-BE49-F238E27FC236}">
                <a16:creationId xmlns:a16="http://schemas.microsoft.com/office/drawing/2014/main" id="{89DC68C9-B091-4D84-8888-963812952434}"/>
              </a:ext>
            </a:extLst>
          </p:cNvPr>
          <p:cNvPicPr>
            <a:picLocks noGrp="1" noChangeAspect="1"/>
          </p:cNvPicPr>
          <p:nvPr>
            <p:ph type="clipArt" sz="quarter" idx="49"/>
          </p:nvPr>
        </p:nvPicPr>
        <p:blipFill>
          <a:blip r:embed="rId4">
            <a:extLst>
              <a:ext uri="{96DAC541-7B7A-43D3-8B79-37D633B846F1}">
                <asvg:svgBlip xmlns:asvg="http://schemas.microsoft.com/office/drawing/2016/SVG/main" r:embed="rId5"/>
              </a:ext>
            </a:extLst>
          </a:blip>
          <a:srcRect/>
          <a:stretch/>
        </p:blipFill>
        <p:spPr>
          <a:xfrm>
            <a:off x="6282635" y="2676628"/>
            <a:ext cx="1511100" cy="914400"/>
          </a:xfrm>
        </p:spPr>
      </p:pic>
      <p:sp>
        <p:nvSpPr>
          <p:cNvPr id="5" name="Text Placeholder 4">
            <a:extLst>
              <a:ext uri="{FF2B5EF4-FFF2-40B4-BE49-F238E27FC236}">
                <a16:creationId xmlns:a16="http://schemas.microsoft.com/office/drawing/2014/main" id="{A2868A8F-3F5D-4735-81EF-8632381CD85B}"/>
              </a:ext>
            </a:extLst>
          </p:cNvPr>
          <p:cNvSpPr>
            <a:spLocks noGrp="1"/>
          </p:cNvSpPr>
          <p:nvPr>
            <p:ph type="body" sz="quarter" idx="35"/>
          </p:nvPr>
        </p:nvSpPr>
        <p:spPr>
          <a:xfrm>
            <a:off x="5476814" y="3847237"/>
            <a:ext cx="3160994" cy="2594767"/>
          </a:xfrm>
        </p:spPr>
        <p:txBody>
          <a:bodyPr>
            <a:noAutofit/>
          </a:bodyPr>
          <a:lstStyle/>
          <a:p>
            <a:r>
              <a:rPr lang="en-GB" sz="2400" dirty="0"/>
              <a:t> Development is a process of preparing employees for future position and improve their personal skills to handle the critical situations in an organization</a:t>
            </a:r>
            <a:endParaRPr lang="en-US" sz="2400" dirty="0"/>
          </a:p>
        </p:txBody>
      </p:sp>
      <p:pic>
        <p:nvPicPr>
          <p:cNvPr id="83" name="Online Image Placeholder 82" descr="Document">
            <a:extLst>
              <a:ext uri="{FF2B5EF4-FFF2-40B4-BE49-F238E27FC236}">
                <a16:creationId xmlns:a16="http://schemas.microsoft.com/office/drawing/2014/main" id="{E6F42F54-BC6A-419F-B34A-A51DB8197016}"/>
              </a:ext>
            </a:extLst>
          </p:cNvPr>
          <p:cNvPicPr>
            <a:picLocks noGrp="1" noChangeAspect="1"/>
          </p:cNvPicPr>
          <p:nvPr>
            <p:ph type="clipArt" sz="quarter" idx="50"/>
          </p:nvPr>
        </p:nvPicPr>
        <p:blipFill>
          <a:blip r:embed="rId6">
            <a:extLst>
              <a:ext uri="{96DAC541-7B7A-43D3-8B79-37D633B846F1}">
                <asvg:svgBlip xmlns:asvg="http://schemas.microsoft.com/office/drawing/2016/SVG/main" r:embed="rId7"/>
              </a:ext>
            </a:extLst>
          </a:blip>
          <a:srcRect/>
          <a:stretch/>
        </p:blipFill>
        <p:spPr>
          <a:xfrm>
            <a:off x="10223752" y="2614268"/>
            <a:ext cx="1244600" cy="1244600"/>
          </a:xfrm>
        </p:spPr>
      </p:pic>
      <p:sp>
        <p:nvSpPr>
          <p:cNvPr id="7" name="Text Placeholder 6">
            <a:extLst>
              <a:ext uri="{FF2B5EF4-FFF2-40B4-BE49-F238E27FC236}">
                <a16:creationId xmlns:a16="http://schemas.microsoft.com/office/drawing/2014/main" id="{A170FED1-1256-4843-8D82-E992E4EFD129}"/>
              </a:ext>
            </a:extLst>
          </p:cNvPr>
          <p:cNvSpPr>
            <a:spLocks noGrp="1"/>
          </p:cNvSpPr>
          <p:nvPr>
            <p:ph type="body" sz="quarter" idx="37"/>
          </p:nvPr>
        </p:nvSpPr>
        <p:spPr>
          <a:xfrm>
            <a:off x="9004852" y="3983554"/>
            <a:ext cx="3283227" cy="2555358"/>
          </a:xfrm>
        </p:spPr>
        <p:txBody>
          <a:bodyPr>
            <a:normAutofit/>
          </a:bodyPr>
          <a:lstStyle/>
          <a:p>
            <a:r>
              <a:rPr lang="en-GB" sz="2400" dirty="0"/>
              <a:t>Efforts made to improve employee's ability to handle a variety of assignment</a:t>
            </a:r>
            <a:endParaRPr lang="en-US" sz="2400" dirty="0"/>
          </a:p>
        </p:txBody>
      </p:sp>
      <p:sp>
        <p:nvSpPr>
          <p:cNvPr id="113" name="Date Placeholder 112">
            <a:extLst>
              <a:ext uri="{FF2B5EF4-FFF2-40B4-BE49-F238E27FC236}">
                <a16:creationId xmlns:a16="http://schemas.microsoft.com/office/drawing/2014/main" id="{7E8EF87C-1B5A-4A25-A610-FF5D18E265DE}"/>
              </a:ext>
            </a:extLst>
          </p:cNvPr>
          <p:cNvSpPr>
            <a:spLocks noGrp="1"/>
          </p:cNvSpPr>
          <p:nvPr>
            <p:ph type="dt" sz="half" idx="10"/>
          </p:nvPr>
        </p:nvSpPr>
        <p:spPr/>
        <p:txBody>
          <a:bodyPr/>
          <a:lstStyle/>
          <a:p>
            <a:fld id="{3938C43F-16FD-4E3C-B113-62C7F9ADCE2A}" type="datetime1">
              <a:rPr lang="en-US" smtClean="0"/>
              <a:t>10/28/2024</a:t>
            </a:fld>
            <a:endParaRPr lang="en-US" dirty="0"/>
          </a:p>
        </p:txBody>
      </p:sp>
      <p:sp>
        <p:nvSpPr>
          <p:cNvPr id="114" name="Footer Placeholder 113">
            <a:extLst>
              <a:ext uri="{FF2B5EF4-FFF2-40B4-BE49-F238E27FC236}">
                <a16:creationId xmlns:a16="http://schemas.microsoft.com/office/drawing/2014/main" id="{E1B2A7C1-7EE4-45F0-B54C-188E1133A98A}"/>
              </a:ext>
            </a:extLst>
          </p:cNvPr>
          <p:cNvSpPr>
            <a:spLocks noGrp="1"/>
          </p:cNvSpPr>
          <p:nvPr>
            <p:ph type="ftr" sz="quarter" idx="11"/>
          </p:nvPr>
        </p:nvSpPr>
        <p:spPr/>
        <p:txBody>
          <a:bodyPr/>
          <a:lstStyle/>
          <a:p>
            <a:r>
              <a:rPr lang="en-US"/>
              <a:t>training and development</a:t>
            </a:r>
            <a:endParaRPr lang="en-US" dirty="0"/>
          </a:p>
        </p:txBody>
      </p:sp>
      <p:sp>
        <p:nvSpPr>
          <p:cNvPr id="115" name="Slide Number Placeholder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a:lstStyle/>
          <a:p>
            <a:fld id="{B5CEABB6-07DC-46E8-9B57-56EC44A396E5}" type="slidenum">
              <a:rPr lang="en-US" smtClean="0"/>
              <a:pPr/>
              <a:t>5</a:t>
            </a:fld>
            <a:endParaRPr lang="en-US" dirty="0"/>
          </a:p>
        </p:txBody>
      </p:sp>
      <p:pic>
        <p:nvPicPr>
          <p:cNvPr id="11" name="Graphic 10" descr="Magnifying glass">
            <a:extLst>
              <a:ext uri="{FF2B5EF4-FFF2-40B4-BE49-F238E27FC236}">
                <a16:creationId xmlns:a16="http://schemas.microsoft.com/office/drawing/2014/main" id="{799C04F8-52A1-49AE-D56E-980EAE2615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741" y="2561304"/>
            <a:ext cx="914400" cy="914400"/>
          </a:xfrm>
          <a:prstGeom prst="rect">
            <a:avLst/>
          </a:prstGeom>
        </p:spPr>
      </p:pic>
      <p:sp>
        <p:nvSpPr>
          <p:cNvPr id="13" name="TextBox 12">
            <a:extLst>
              <a:ext uri="{FF2B5EF4-FFF2-40B4-BE49-F238E27FC236}">
                <a16:creationId xmlns:a16="http://schemas.microsoft.com/office/drawing/2014/main" id="{AB7961DE-B043-5AE0-E595-71BA2621EC0C}"/>
              </a:ext>
            </a:extLst>
          </p:cNvPr>
          <p:cNvSpPr txBox="1"/>
          <p:nvPr/>
        </p:nvSpPr>
        <p:spPr>
          <a:xfrm>
            <a:off x="95814" y="3985264"/>
            <a:ext cx="2003088" cy="1569660"/>
          </a:xfrm>
          <a:prstGeom prst="rect">
            <a:avLst/>
          </a:prstGeom>
          <a:noFill/>
        </p:spPr>
        <p:txBody>
          <a:bodyPr wrap="square" rtlCol="0">
            <a:spAutoFit/>
          </a:bodyPr>
          <a:lstStyle/>
          <a:p>
            <a:r>
              <a:rPr lang="en-GB" sz="2400" dirty="0">
                <a:solidFill>
                  <a:srgbClr val="29285D"/>
                </a:solidFill>
              </a:rPr>
              <a:t>Development is often considered a HR function</a:t>
            </a:r>
            <a:endParaRPr lang="en-US" sz="2400" dirty="0">
              <a:solidFill>
                <a:srgbClr val="29285D"/>
              </a:solidFill>
            </a:endParaRPr>
          </a:p>
        </p:txBody>
      </p:sp>
    </p:spTree>
    <p:extLst>
      <p:ext uri="{BB962C8B-B14F-4D97-AF65-F5344CB8AC3E}">
        <p14:creationId xmlns:p14="http://schemas.microsoft.com/office/powerpoint/2010/main" val="159392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DB5BE-829D-5990-C44F-76E298D10E3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0" y="-170720"/>
            <a:ext cx="12192000" cy="70287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1670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4D629E-74E6-11B7-2573-D96EA5F2756A}"/>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41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D497-F451-2B84-4F36-A218E45CE8A9}"/>
              </a:ext>
            </a:extLst>
          </p:cNvPr>
          <p:cNvSpPr>
            <a:spLocks noGrp="1"/>
          </p:cNvSpPr>
          <p:nvPr>
            <p:ph type="ctrTitle"/>
          </p:nvPr>
        </p:nvSpPr>
        <p:spPr>
          <a:xfrm>
            <a:off x="533400" y="2243998"/>
            <a:ext cx="4419600" cy="1659716"/>
          </a:xfrm>
        </p:spPr>
        <p:txBody>
          <a:bodyPr/>
          <a:lstStyle/>
          <a:p>
            <a:r>
              <a:rPr lang="en-US" dirty="0">
                <a:effectLst>
                  <a:outerShdw blurRad="38100" dist="38100" dir="2700000" algn="tl">
                    <a:srgbClr val="000000">
                      <a:alpha val="43137"/>
                    </a:srgbClr>
                  </a:outerShdw>
                </a:effectLst>
              </a:rPr>
              <a:t>The Nature of Training</a:t>
            </a:r>
          </a:p>
        </p:txBody>
      </p:sp>
      <p:sp>
        <p:nvSpPr>
          <p:cNvPr id="3" name="Subtitle 2">
            <a:extLst>
              <a:ext uri="{FF2B5EF4-FFF2-40B4-BE49-F238E27FC236}">
                <a16:creationId xmlns:a16="http://schemas.microsoft.com/office/drawing/2014/main" id="{A5AF0881-171E-6E29-CC9D-D2582699E466}"/>
              </a:ext>
            </a:extLst>
          </p:cNvPr>
          <p:cNvSpPr>
            <a:spLocks noGrp="1"/>
          </p:cNvSpPr>
          <p:nvPr>
            <p:ph type="subTitle" idx="1"/>
          </p:nvPr>
        </p:nvSpPr>
        <p:spPr>
          <a:xfrm>
            <a:off x="6211957" y="1341783"/>
            <a:ext cx="5814391" cy="4850295"/>
          </a:xfrm>
        </p:spPr>
        <p:txBody>
          <a:bodyPr>
            <a:normAutofit/>
          </a:bodyPr>
          <a:lstStyle/>
          <a:p>
            <a:pPr marL="342900" indent="-342900">
              <a:buFont typeface="Arial" panose="020B0604020202020204" pitchFamily="34" charset="0"/>
              <a:buChar char="•"/>
            </a:pPr>
            <a:r>
              <a:rPr lang="en-GB" sz="2400" dirty="0"/>
              <a:t>Training usually involves teaching operational technical employees how to do their jobs more effectively and/or efficiently.</a:t>
            </a:r>
          </a:p>
          <a:p>
            <a:pPr marL="342900" indent="-342900">
              <a:buFont typeface="Arial" panose="020B0604020202020204" pitchFamily="34" charset="0"/>
              <a:buChar char="•"/>
            </a:pPr>
            <a:r>
              <a:rPr lang="en-GB" sz="2400" dirty="0"/>
              <a:t>Responsibilities for training are generally assigned to the HR function.</a:t>
            </a:r>
          </a:p>
          <a:p>
            <a:pPr marL="342900" indent="-342900">
              <a:buFont typeface="Arial" panose="020B0604020202020204" pitchFamily="34" charset="0"/>
              <a:buChar char="•"/>
            </a:pPr>
            <a:r>
              <a:rPr lang="en-GB" sz="2400" dirty="0"/>
              <a:t>In general, training is intended to help the organization function more effectively.</a:t>
            </a:r>
          </a:p>
          <a:p>
            <a:pPr marL="342900" indent="-342900">
              <a:buFont typeface="Arial" panose="020B0604020202020204" pitchFamily="34" charset="0"/>
              <a:buChar char="•"/>
            </a:pPr>
            <a:r>
              <a:rPr lang="en-GB" sz="2400" dirty="0"/>
              <a:t>Managers must be sure that productivity can be increased through training and that productivity gains are possible with existing resources</a:t>
            </a:r>
            <a:endParaRPr lang="en-US" sz="2400" dirty="0"/>
          </a:p>
        </p:txBody>
      </p:sp>
      <p:sp>
        <p:nvSpPr>
          <p:cNvPr id="4" name="Date Placeholder 3">
            <a:extLst>
              <a:ext uri="{FF2B5EF4-FFF2-40B4-BE49-F238E27FC236}">
                <a16:creationId xmlns:a16="http://schemas.microsoft.com/office/drawing/2014/main" id="{CB23040C-A4C2-85D0-73B4-0C2029327BD1}"/>
              </a:ext>
            </a:extLst>
          </p:cNvPr>
          <p:cNvSpPr>
            <a:spLocks noGrp="1"/>
          </p:cNvSpPr>
          <p:nvPr>
            <p:ph type="dt" sz="half" idx="10"/>
          </p:nvPr>
        </p:nvSpPr>
        <p:spPr/>
        <p:txBody>
          <a:bodyPr/>
          <a:lstStyle/>
          <a:p>
            <a:fld id="{D7A074D9-82CE-4CE8-8431-CE4F827F5A58}" type="datetime1">
              <a:rPr lang="en-US" smtClean="0"/>
              <a:t>10/28/2024</a:t>
            </a:fld>
            <a:endParaRPr lang="en-US" dirty="0"/>
          </a:p>
        </p:txBody>
      </p:sp>
      <p:sp>
        <p:nvSpPr>
          <p:cNvPr id="5" name="Footer Placeholder 4">
            <a:extLst>
              <a:ext uri="{FF2B5EF4-FFF2-40B4-BE49-F238E27FC236}">
                <a16:creationId xmlns:a16="http://schemas.microsoft.com/office/drawing/2014/main" id="{B85080C0-C2D3-4952-D5B8-AE38FCDDD273}"/>
              </a:ext>
            </a:extLst>
          </p:cNvPr>
          <p:cNvSpPr>
            <a:spLocks noGrp="1"/>
          </p:cNvSpPr>
          <p:nvPr>
            <p:ph type="ftr" sz="quarter" idx="11"/>
          </p:nvPr>
        </p:nvSpPr>
        <p:spPr/>
        <p:txBody>
          <a:bodyPr/>
          <a:lstStyle/>
          <a:p>
            <a:r>
              <a:rPr lang="en-US"/>
              <a:t>training and development</a:t>
            </a:r>
            <a:endParaRPr lang="en-US" dirty="0"/>
          </a:p>
        </p:txBody>
      </p:sp>
      <p:sp>
        <p:nvSpPr>
          <p:cNvPr id="6" name="Slide Number Placeholder 5">
            <a:extLst>
              <a:ext uri="{FF2B5EF4-FFF2-40B4-BE49-F238E27FC236}">
                <a16:creationId xmlns:a16="http://schemas.microsoft.com/office/drawing/2014/main" id="{C96D9CF4-6C57-4307-B25C-A6AB0C585B62}"/>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7" name="Arrow: Right 6">
            <a:extLst>
              <a:ext uri="{FF2B5EF4-FFF2-40B4-BE49-F238E27FC236}">
                <a16:creationId xmlns:a16="http://schemas.microsoft.com/office/drawing/2014/main" id="{E23945C8-A83B-7648-808D-D8B74891E850}"/>
              </a:ext>
            </a:extLst>
          </p:cNvPr>
          <p:cNvSpPr/>
          <p:nvPr/>
        </p:nvSpPr>
        <p:spPr>
          <a:xfrm>
            <a:off x="5148470" y="2912165"/>
            <a:ext cx="947530" cy="5168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20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61AD71-9FC7-AA79-DEC8-380D601DF04B}"/>
              </a:ext>
            </a:extLst>
          </p:cNvPr>
          <p:cNvPicPr>
            <a:picLocks noChangeAspect="1"/>
          </p:cNvPicPr>
          <p:nvPr/>
        </p:nvPicPr>
        <p:blipFill rotWithShape="1">
          <a:blip r:embed="rId2"/>
          <a:srcRect t="21274" b="-13289"/>
          <a:stretch/>
        </p:blipFill>
        <p:spPr>
          <a:xfrm>
            <a:off x="7414591" y="1113184"/>
            <a:ext cx="4586909" cy="5486400"/>
          </a:xfrm>
          <a:prstGeom prst="cloud">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pic>
      <p:sp>
        <p:nvSpPr>
          <p:cNvPr id="2" name="Title 1">
            <a:extLst>
              <a:ext uri="{FF2B5EF4-FFF2-40B4-BE49-F238E27FC236}">
                <a16:creationId xmlns:a16="http://schemas.microsoft.com/office/drawing/2014/main" id="{8F226552-D211-4D34-862F-65A44D0DEDDF}"/>
              </a:ext>
            </a:extLst>
          </p:cNvPr>
          <p:cNvSpPr>
            <a:spLocks noGrp="1"/>
          </p:cNvSpPr>
          <p:nvPr>
            <p:ph type="title"/>
          </p:nvPr>
        </p:nvSpPr>
        <p:spPr>
          <a:xfrm>
            <a:off x="609600" y="471315"/>
            <a:ext cx="5684520" cy="1325563"/>
          </a:xfrm>
        </p:spPr>
        <p:txBody>
          <a:bodyPr/>
          <a:lstStyle/>
          <a:p>
            <a:pPr marL="571500" indent="-571500">
              <a:buFont typeface="Wingdings" panose="05000000000000000000" pitchFamily="2" charset="2"/>
              <a:buChar char="Ø"/>
            </a:pPr>
            <a:r>
              <a:rPr lang="en-US" dirty="0">
                <a:solidFill>
                  <a:schemeClr val="accent4"/>
                </a:solidFill>
              </a:rPr>
              <a:t>The importance of training </a:t>
            </a:r>
          </a:p>
        </p:txBody>
      </p:sp>
      <p:sp>
        <p:nvSpPr>
          <p:cNvPr id="5" name="Content Placeholder 4">
            <a:extLst>
              <a:ext uri="{FF2B5EF4-FFF2-40B4-BE49-F238E27FC236}">
                <a16:creationId xmlns:a16="http://schemas.microsoft.com/office/drawing/2014/main" id="{9C3BF054-FDBC-4318-8DA7-42C337A16B11}"/>
              </a:ext>
            </a:extLst>
          </p:cNvPr>
          <p:cNvSpPr>
            <a:spLocks noGrp="1"/>
          </p:cNvSpPr>
          <p:nvPr>
            <p:ph idx="11"/>
          </p:nvPr>
        </p:nvSpPr>
        <p:spPr>
          <a:xfrm>
            <a:off x="188843" y="2156791"/>
            <a:ext cx="6987209" cy="4442792"/>
          </a:xfrm>
        </p:spPr>
        <p:txBody>
          <a:bodyPr>
            <a:normAutofit/>
          </a:bodyPr>
          <a:lstStyle/>
          <a:p>
            <a:r>
              <a:rPr lang="en-GB" sz="2400" dirty="0">
                <a:solidFill>
                  <a:schemeClr val="accent4"/>
                </a:solidFill>
              </a:rPr>
              <a:t>Training helps an employee to move from one organization to another easily. He can be more mobile and pursue career goals easily. </a:t>
            </a:r>
          </a:p>
          <a:p>
            <a:r>
              <a:rPr lang="en-GB" sz="2400" dirty="0">
                <a:solidFill>
                  <a:schemeClr val="accent4"/>
                </a:solidFill>
              </a:rPr>
              <a:t>There will be fewer accidents. As training improves the knowledge of employees regarding the use of machines and equipment.</a:t>
            </a:r>
          </a:p>
          <a:p>
            <a:r>
              <a:rPr lang="en-GB" sz="2400" dirty="0">
                <a:solidFill>
                  <a:schemeClr val="accent4"/>
                </a:solidFill>
              </a:rPr>
              <a:t>Wastage is eliminated to a large extent as they use tools, machines in a proper way.</a:t>
            </a:r>
          </a:p>
          <a:p>
            <a:r>
              <a:rPr lang="en-GB" sz="2400" dirty="0">
                <a:solidFill>
                  <a:schemeClr val="accent4"/>
                </a:solidFill>
              </a:rPr>
              <a:t>Increased camaraderie: Training and development help create a sense of teamwork and collaboration.</a:t>
            </a:r>
          </a:p>
          <a:p>
            <a:endParaRPr lang="en-US" sz="2000" dirty="0"/>
          </a:p>
        </p:txBody>
      </p:sp>
      <p:sp>
        <p:nvSpPr>
          <p:cNvPr id="32" name="Date Placeholder 31">
            <a:extLst>
              <a:ext uri="{FF2B5EF4-FFF2-40B4-BE49-F238E27FC236}">
                <a16:creationId xmlns:a16="http://schemas.microsoft.com/office/drawing/2014/main" id="{5F26D092-3C6C-4E03-9A13-3D2D961FE985}"/>
              </a:ext>
            </a:extLst>
          </p:cNvPr>
          <p:cNvSpPr>
            <a:spLocks noGrp="1"/>
          </p:cNvSpPr>
          <p:nvPr>
            <p:ph type="dt" sz="half" idx="13"/>
          </p:nvPr>
        </p:nvSpPr>
        <p:spPr>
          <a:xfrm>
            <a:off x="838200" y="6356350"/>
            <a:ext cx="2743200" cy="365125"/>
          </a:xfrm>
        </p:spPr>
        <p:txBody>
          <a:bodyPr/>
          <a:lstStyle/>
          <a:p>
            <a:fld id="{7F561EB2-516E-4E1E-A0FB-DB5A71C93D5A}" type="datetime1">
              <a:rPr lang="en-US" smtClean="0"/>
              <a:t>10/28/2024</a:t>
            </a:fld>
            <a:endParaRPr lang="en-US" dirty="0"/>
          </a:p>
        </p:txBody>
      </p:sp>
      <p:sp>
        <p:nvSpPr>
          <p:cNvPr id="33" name="Footer Placeholder 32">
            <a:extLst>
              <a:ext uri="{FF2B5EF4-FFF2-40B4-BE49-F238E27FC236}">
                <a16:creationId xmlns:a16="http://schemas.microsoft.com/office/drawing/2014/main" id="{3B22FC8B-BB98-4F77-B312-6234F9CB335E}"/>
              </a:ext>
            </a:extLst>
          </p:cNvPr>
          <p:cNvSpPr>
            <a:spLocks noGrp="1"/>
          </p:cNvSpPr>
          <p:nvPr>
            <p:ph type="ftr" sz="quarter" idx="14"/>
          </p:nvPr>
        </p:nvSpPr>
        <p:spPr>
          <a:xfrm>
            <a:off x="4038600" y="6356350"/>
            <a:ext cx="4114800" cy="365125"/>
          </a:xfrm>
        </p:spPr>
        <p:txBody>
          <a:bodyPr/>
          <a:lstStyle/>
          <a:p>
            <a:r>
              <a:rPr lang="en-US"/>
              <a:t>training and development</a:t>
            </a:r>
            <a:endParaRPr lang="en-US" dirty="0"/>
          </a:p>
        </p:txBody>
      </p:sp>
      <p:sp>
        <p:nvSpPr>
          <p:cNvPr id="34" name="Slide Number Placeholder 33">
            <a:extLst>
              <a:ext uri="{FF2B5EF4-FFF2-40B4-BE49-F238E27FC236}">
                <a16:creationId xmlns:a16="http://schemas.microsoft.com/office/drawing/2014/main" id="{FAED4C67-6AD4-4960-9032-B8D5435CD9D1}"/>
              </a:ext>
            </a:extLst>
          </p:cNvPr>
          <p:cNvSpPr>
            <a:spLocks noGrp="1"/>
          </p:cNvSpPr>
          <p:nvPr>
            <p:ph type="sldNum" sz="quarter" idx="15"/>
          </p:nvPr>
        </p:nvSpPr>
        <p:spPr>
          <a:xfrm>
            <a:off x="8610600" y="6356350"/>
            <a:ext cx="2743200"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1758416761"/>
      </p:ext>
    </p:extLst>
  </p:cSld>
  <p:clrMapOvr>
    <a:masterClrMapping/>
  </p:clrMapOvr>
</p:sld>
</file>

<file path=ppt/theme/theme1.xml><?xml version="1.0" encoding="utf-8"?>
<a:theme xmlns:a="http://schemas.openxmlformats.org/drawingml/2006/main" name="Custom">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 Block Orientation_tm03460514_LW_v2" id="{9A2976D9-D6A2-4C72-AA54-D6D4585DC826}" vid="{E979CFFE-0E1D-4C6F-8738-47AC19B539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4F7154-AFAC-4BE7-8A74-7F4B6FC2743C}">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E62A4A0A-D2F4-4D0A-B8F3-A5181C4DEBA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18C13B-9D83-4AF4-B64D-33362D5133F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Employee orientation presentation</Template>
  <TotalTime>539</TotalTime>
  <Words>3016</Words>
  <Application>Microsoft Office PowerPoint</Application>
  <PresentationFormat>Widescreen</PresentationFormat>
  <Paragraphs>287</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Calibri-Bold</vt:lpstr>
      <vt:lpstr>Courier New</vt:lpstr>
      <vt:lpstr>HelveticaNeue</vt:lpstr>
      <vt:lpstr>HelveticaNeue-Bold</vt:lpstr>
      <vt:lpstr>Skeena</vt:lpstr>
      <vt:lpstr>Times New Roman</vt:lpstr>
      <vt:lpstr>Wingdings</vt:lpstr>
      <vt:lpstr>Custom</vt:lpstr>
      <vt:lpstr>Training and development: Human resources management  Recruitment and retention : meeting staffing requirement </vt:lpstr>
      <vt:lpstr>Objectives</vt:lpstr>
      <vt:lpstr>Introduction of Training and development</vt:lpstr>
      <vt:lpstr> difference between training and development : Training </vt:lpstr>
      <vt:lpstr> difference between training and development : development </vt:lpstr>
      <vt:lpstr>PowerPoint Presentation</vt:lpstr>
      <vt:lpstr>PowerPoint Presentation</vt:lpstr>
      <vt:lpstr>The Nature of Training</vt:lpstr>
      <vt:lpstr>The importance of training </vt:lpstr>
      <vt:lpstr>The importance of training </vt:lpstr>
      <vt:lpstr>Process of Training and Development</vt:lpstr>
      <vt:lpstr>PowerPoint Presentation</vt:lpstr>
      <vt:lpstr>PowerPoint Presentation</vt:lpstr>
      <vt:lpstr>3. Validate the training program before implementation.  • Pilot study: conduct the program with a small number of trainees to test its effect.•  Consultation: consult the trainees and their supervisors on the appropriateness of the program.  B. Make revision of the training programs before implementation.   (4) Implementation  A. Obtain continuous support from line-management to the training program. B. Appoint manager for the training program. C. Develop managing guidelines for the program. D. Provide logistic support. E. Conduct concurrent evaluation of the program.</vt:lpstr>
      <vt:lpstr>Evaluation of Training Programme:  -Reactions: Evaluation on the basis of Trainees reaction to the usefulness of coverage of the matter, depth of the course content, method of presentation, teaching methods etc..  - Learning: Evaluation on the basis of quantity of learning and time of learning with the application of the knowledge gained through training.  - Job Behaviour: Evaluation based on the manner and extent to which the trainee has applied his learning to his job.  -Organisation: Evaluation based on the overall organisation's increased productivity, quality, morale, sales turnover etc..  You! Ultimate Value: Measurement of the ultimate result of the contributions of the training programme to the company goals like survival, growth, profitability etc..and to the individual goals like personality and social goals like CSR activities</vt:lpstr>
      <vt:lpstr>PowerPoint Presentation</vt:lpstr>
      <vt:lpstr>PowerPoint Presentation</vt:lpstr>
      <vt:lpstr>PowerPoint Presentation</vt:lpstr>
      <vt:lpstr>PowerPoint Presentation</vt:lpstr>
      <vt:lpstr>PowerPoint Presentation</vt:lpstr>
      <vt:lpstr>Goals of recruitment  The primary goal of recruitment is to attract and select qualified candidates for job openings. This involves several key objectives </vt:lpstr>
      <vt:lpstr>Recruitment methods  are essential for organizations to attract and select suitable candidates</vt:lpstr>
      <vt:lpstr>Recruitment methods  are essential for organizations to attract and select suitable candidates</vt:lpstr>
      <vt:lpstr> comprehend recruitment process for organizational as well as individual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Resources 1-Handbook of Human Resource Management Practices, 9th EditionMichael Armstrong-Human Resources And Personnel Management, 3rd EditionK. Ashwathappa-Human Resource Management, 7th EditionGary Dessler 2- [Recommendations for Recruitment and Retention of a Diverse Workforce: A Report from the Field PMC](https:// www.ncbi.nlm.nih.gov/pmc/articles/ PMC9524305/) 3- [The Role of Continuing Professional Training or Development in Maintaining Current Employment: A Systematic Review - PMC](https:// www.ncbi.nlm.nih.gov/pmc/articles/ PMC10647344/) 4- [Bibliographies: 'Employee training and development' - Grafiati] (https://www.grafiati.com/en/ literature-selections/employee- training-and-development/) 5-[9 Key Recruitment Goals &amp; Objectives for Success](https://www.kula.ai/blog/recruitment-goals) 6-[How to Set and Implement Recruitment Goals](https://clickup.com/blog/recruitment-goals/) 7- [Emptor - Emptor](https://www.emptor.io/blog/recruiting-goals-strategies-and-best-practices/) 8-[The Recruitment Process from an Organizational and... | Bartleby](https://www.bartleby.com/essay/The-Recruitment-Process-from-an-Organizational-and-F3CYUPN3VJ) 9-[How Involved Should HR be in a Company's Hiring and Recruitment Process?](https://www.linkedin.com/pulse/how-involved-should-hr-companys-hiring-recruitment-process-dave-fox) 10- [Employee Recruitment: A Guide To Finding the Best Talent - RealHR Solutions](https://realhrsolutions.com/employee-recruitment/)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and development: Human resources management  Recruitment and retention : meeting staffing requirement </dc:title>
  <dc:creator>hiba abu ean</dc:creator>
  <cp:lastModifiedBy>Administrator</cp:lastModifiedBy>
  <cp:revision>8</cp:revision>
  <dcterms:created xsi:type="dcterms:W3CDTF">2024-10-18T09:36:16Z</dcterms:created>
  <dcterms:modified xsi:type="dcterms:W3CDTF">2024-10-28T21:15:17Z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