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78" r:id="rId5"/>
    <p:sldId id="280" r:id="rId6"/>
    <p:sldId id="281" r:id="rId7"/>
    <p:sldId id="279" r:id="rId8"/>
    <p:sldId id="282" r:id="rId9"/>
    <p:sldId id="283" r:id="rId10"/>
    <p:sldId id="258" r:id="rId11"/>
    <p:sldId id="259" r:id="rId12"/>
    <p:sldId id="260" r:id="rId13"/>
    <p:sldId id="262" r:id="rId14"/>
    <p:sldId id="261" r:id="rId15"/>
    <p:sldId id="264" r:id="rId16"/>
    <p:sldId id="265" r:id="rId17"/>
    <p:sldId id="266" r:id="rId18"/>
    <p:sldId id="268" r:id="rId19"/>
    <p:sldId id="290" r:id="rId20"/>
    <p:sldId id="271" r:id="rId21"/>
    <p:sldId id="286" r:id="rId22"/>
    <p:sldId id="287" r:id="rId23"/>
    <p:sldId id="288" r:id="rId24"/>
    <p:sldId id="289" r:id="rId25"/>
    <p:sldId id="284" r:id="rId26"/>
    <p:sldId id="285" r:id="rId27"/>
    <p:sldId id="291" r:id="rId28"/>
    <p:sldId id="272" r:id="rId29"/>
    <p:sldId id="292" r:id="rId30"/>
    <p:sldId id="274" r:id="rId31"/>
    <p:sldId id="293" r:id="rId32"/>
    <p:sldId id="275" r:id="rId33"/>
    <p:sldId id="294" r:id="rId34"/>
    <p:sldId id="295" r:id="rId35"/>
    <p:sldId id="276" r:id="rId36"/>
    <p:sldId id="296" r:id="rId37"/>
    <p:sldId id="297" r:id="rId38"/>
    <p:sldId id="298" r:id="rId39"/>
    <p:sldId id="299" r:id="rId40"/>
    <p:sldId id="300" r:id="rId41"/>
    <p:sldId id="301" r:id="rId42"/>
    <p:sldId id="309" r:id="rId43"/>
    <p:sldId id="308" r:id="rId44"/>
    <p:sldId id="307" r:id="rId45"/>
    <p:sldId id="306" r:id="rId46"/>
    <p:sldId id="305" r:id="rId47"/>
    <p:sldId id="304" r:id="rId48"/>
    <p:sldId id="303" r:id="rId49"/>
    <p:sldId id="302" r:id="rId50"/>
    <p:sldId id="310" r:id="rId51"/>
    <p:sldId id="320" r:id="rId52"/>
    <p:sldId id="319" r:id="rId53"/>
    <p:sldId id="318" r:id="rId54"/>
    <p:sldId id="322" r:id="rId55"/>
    <p:sldId id="323" r:id="rId56"/>
    <p:sldId id="317" r:id="rId57"/>
    <p:sldId id="316" r:id="rId58"/>
    <p:sldId id="324" r:id="rId59"/>
    <p:sldId id="315" r:id="rId60"/>
    <p:sldId id="313" r:id="rId61"/>
    <p:sldId id="312" r:id="rId62"/>
    <p:sldId id="311" r:id="rId63"/>
    <p:sldId id="329" r:id="rId64"/>
    <p:sldId id="328" r:id="rId65"/>
    <p:sldId id="327" r:id="rId66"/>
    <p:sldId id="333" r:id="rId67"/>
    <p:sldId id="332" r:id="rId68"/>
    <p:sldId id="331" r:id="rId69"/>
    <p:sldId id="335" r:id="rId70"/>
    <p:sldId id="334" r:id="rId71"/>
    <p:sldId id="330" r:id="rId72"/>
    <p:sldId id="326" r:id="rId73"/>
    <p:sldId id="336"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762"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DA61C6-FF22-471A-BE19-D196362FCC0F}" type="datetimeFigureOut">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AF95D0-0538-4F6F-B53D-E4DD4355E470}" type="slidenum">
              <a:rPr lang="en-US" smtClean="0"/>
              <a:t>‹#›</a:t>
            </a:fld>
            <a:endParaRPr lang="en-US" dirty="0"/>
          </a:p>
        </p:txBody>
      </p:sp>
    </p:spTree>
    <p:extLst>
      <p:ext uri="{BB962C8B-B14F-4D97-AF65-F5344CB8AC3E}">
        <p14:creationId xmlns:p14="http://schemas.microsoft.com/office/powerpoint/2010/main" val="236402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A61C6-FF22-471A-BE19-D196362FCC0F}" type="datetimeFigureOut">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AF95D0-0538-4F6F-B53D-E4DD4355E470}" type="slidenum">
              <a:rPr lang="en-US" smtClean="0"/>
              <a:t>‹#›</a:t>
            </a:fld>
            <a:endParaRPr lang="en-US" dirty="0"/>
          </a:p>
        </p:txBody>
      </p:sp>
    </p:spTree>
    <p:extLst>
      <p:ext uri="{BB962C8B-B14F-4D97-AF65-F5344CB8AC3E}">
        <p14:creationId xmlns:p14="http://schemas.microsoft.com/office/powerpoint/2010/main" val="3012947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A61C6-FF22-471A-BE19-D196362FCC0F}" type="datetimeFigureOut">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AF95D0-0538-4F6F-B53D-E4DD4355E470}" type="slidenum">
              <a:rPr lang="en-US" smtClean="0"/>
              <a:t>‹#›</a:t>
            </a:fld>
            <a:endParaRPr lang="en-US" dirty="0"/>
          </a:p>
        </p:txBody>
      </p:sp>
    </p:spTree>
    <p:extLst>
      <p:ext uri="{BB962C8B-B14F-4D97-AF65-F5344CB8AC3E}">
        <p14:creationId xmlns:p14="http://schemas.microsoft.com/office/powerpoint/2010/main" val="2067667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A61C6-FF22-471A-BE19-D196362FCC0F}" type="datetimeFigureOut">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AF95D0-0538-4F6F-B53D-E4DD4355E470}" type="slidenum">
              <a:rPr lang="en-US" smtClean="0"/>
              <a:t>‹#›</a:t>
            </a:fld>
            <a:endParaRPr lang="en-US" dirty="0"/>
          </a:p>
        </p:txBody>
      </p:sp>
    </p:spTree>
    <p:extLst>
      <p:ext uri="{BB962C8B-B14F-4D97-AF65-F5344CB8AC3E}">
        <p14:creationId xmlns:p14="http://schemas.microsoft.com/office/powerpoint/2010/main" val="3014388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DA61C6-FF22-471A-BE19-D196362FCC0F}" type="datetimeFigureOut">
              <a:rPr lang="en-US" smtClean="0"/>
              <a:t>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AF95D0-0538-4F6F-B53D-E4DD4355E470}" type="slidenum">
              <a:rPr lang="en-US" smtClean="0"/>
              <a:t>‹#›</a:t>
            </a:fld>
            <a:endParaRPr lang="en-US" dirty="0"/>
          </a:p>
        </p:txBody>
      </p:sp>
    </p:spTree>
    <p:extLst>
      <p:ext uri="{BB962C8B-B14F-4D97-AF65-F5344CB8AC3E}">
        <p14:creationId xmlns:p14="http://schemas.microsoft.com/office/powerpoint/2010/main" val="2068662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DA61C6-FF22-471A-BE19-D196362FCC0F}" type="datetimeFigureOut">
              <a:rPr lang="en-US" smtClean="0"/>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AF95D0-0538-4F6F-B53D-E4DD4355E470}" type="slidenum">
              <a:rPr lang="en-US" smtClean="0"/>
              <a:t>‹#›</a:t>
            </a:fld>
            <a:endParaRPr lang="en-US" dirty="0"/>
          </a:p>
        </p:txBody>
      </p:sp>
    </p:spTree>
    <p:extLst>
      <p:ext uri="{BB962C8B-B14F-4D97-AF65-F5344CB8AC3E}">
        <p14:creationId xmlns:p14="http://schemas.microsoft.com/office/powerpoint/2010/main" val="1216656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DA61C6-FF22-471A-BE19-D196362FCC0F}" type="datetimeFigureOut">
              <a:rPr lang="en-US" smtClean="0"/>
              <a:t>1/22/2019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AF95D0-0538-4F6F-B53D-E4DD4355E470}" type="slidenum">
              <a:rPr lang="en-US" smtClean="0"/>
              <a:t>‹#›</a:t>
            </a:fld>
            <a:endParaRPr lang="en-US" dirty="0"/>
          </a:p>
        </p:txBody>
      </p:sp>
    </p:spTree>
    <p:extLst>
      <p:ext uri="{BB962C8B-B14F-4D97-AF65-F5344CB8AC3E}">
        <p14:creationId xmlns:p14="http://schemas.microsoft.com/office/powerpoint/2010/main" val="519127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DA61C6-FF22-471A-BE19-D196362FCC0F}" type="datetimeFigureOut">
              <a:rPr lang="en-US" smtClean="0"/>
              <a:t>1/22/2019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AF95D0-0538-4F6F-B53D-E4DD4355E470}" type="slidenum">
              <a:rPr lang="en-US" smtClean="0"/>
              <a:t>‹#›</a:t>
            </a:fld>
            <a:endParaRPr lang="en-US" dirty="0"/>
          </a:p>
        </p:txBody>
      </p:sp>
    </p:spTree>
    <p:extLst>
      <p:ext uri="{BB962C8B-B14F-4D97-AF65-F5344CB8AC3E}">
        <p14:creationId xmlns:p14="http://schemas.microsoft.com/office/powerpoint/2010/main" val="3668624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A61C6-FF22-471A-BE19-D196362FCC0F}" type="datetimeFigureOut">
              <a:rPr lang="en-US" smtClean="0"/>
              <a:t>1/22/2019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AF95D0-0538-4F6F-B53D-E4DD4355E470}" type="slidenum">
              <a:rPr lang="en-US" smtClean="0"/>
              <a:t>‹#›</a:t>
            </a:fld>
            <a:endParaRPr lang="en-US" dirty="0"/>
          </a:p>
        </p:txBody>
      </p:sp>
    </p:spTree>
    <p:extLst>
      <p:ext uri="{BB962C8B-B14F-4D97-AF65-F5344CB8AC3E}">
        <p14:creationId xmlns:p14="http://schemas.microsoft.com/office/powerpoint/2010/main" val="185979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A61C6-FF22-471A-BE19-D196362FCC0F}" type="datetimeFigureOut">
              <a:rPr lang="en-US" smtClean="0"/>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AF95D0-0538-4F6F-B53D-E4DD4355E470}" type="slidenum">
              <a:rPr lang="en-US" smtClean="0"/>
              <a:t>‹#›</a:t>
            </a:fld>
            <a:endParaRPr lang="en-US" dirty="0"/>
          </a:p>
        </p:txBody>
      </p:sp>
    </p:spTree>
    <p:extLst>
      <p:ext uri="{BB962C8B-B14F-4D97-AF65-F5344CB8AC3E}">
        <p14:creationId xmlns:p14="http://schemas.microsoft.com/office/powerpoint/2010/main" val="4166626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A61C6-FF22-471A-BE19-D196362FCC0F}" type="datetimeFigureOut">
              <a:rPr lang="en-US" smtClean="0"/>
              <a:t>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AF95D0-0538-4F6F-B53D-E4DD4355E470}" type="slidenum">
              <a:rPr lang="en-US" smtClean="0"/>
              <a:t>‹#›</a:t>
            </a:fld>
            <a:endParaRPr lang="en-US" dirty="0"/>
          </a:p>
        </p:txBody>
      </p:sp>
    </p:spTree>
    <p:extLst>
      <p:ext uri="{BB962C8B-B14F-4D97-AF65-F5344CB8AC3E}">
        <p14:creationId xmlns:p14="http://schemas.microsoft.com/office/powerpoint/2010/main" val="2430708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A61C6-FF22-471A-BE19-D196362FCC0F}" type="datetimeFigureOut">
              <a:rPr lang="en-US" smtClean="0"/>
              <a:t>1/22/2019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F95D0-0538-4F6F-B53D-E4DD4355E470}" type="slidenum">
              <a:rPr lang="en-US" smtClean="0"/>
              <a:t>‹#›</a:t>
            </a:fld>
            <a:endParaRPr lang="en-US" dirty="0"/>
          </a:p>
        </p:txBody>
      </p:sp>
    </p:spTree>
    <p:extLst>
      <p:ext uri="{BB962C8B-B14F-4D97-AF65-F5344CB8AC3E}">
        <p14:creationId xmlns:p14="http://schemas.microsoft.com/office/powerpoint/2010/main" val="589538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200" i="1" dirty="0">
                <a:latin typeface="Times New Roman" panose="02020603050405020304" pitchFamily="18" charset="0"/>
                <a:cs typeface="Times New Roman" panose="02020603050405020304" pitchFamily="18" charset="0"/>
              </a:rPr>
              <a:t>BOILERS AND FIRED SYSTEMS</a:t>
            </a:r>
            <a:endParaRPr lang="en-US" sz="4200" b="1" i="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US" i="1" dirty="0" smtClean="0">
                <a:latin typeface="Times New Roman" panose="02020603050405020304" pitchFamily="18" charset="0"/>
                <a:cs typeface="Times New Roman" panose="02020603050405020304" pitchFamily="18" charset="0"/>
              </a:rPr>
              <a:t>Dr. Mohammed </a:t>
            </a:r>
            <a:r>
              <a:rPr lang="en-US" i="1" dirty="0" err="1" smtClean="0">
                <a:latin typeface="Times New Roman" panose="02020603050405020304" pitchFamily="18" charset="0"/>
                <a:cs typeface="Times New Roman" panose="02020603050405020304" pitchFamily="18" charset="0"/>
              </a:rPr>
              <a:t>Alsayed</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0766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i="1" dirty="0" smtClean="0">
                <a:latin typeface="Times New Roman" panose="02020603050405020304" pitchFamily="18" charset="0"/>
                <a:cs typeface="Times New Roman" panose="02020603050405020304" pitchFamily="18" charset="0"/>
              </a:rPr>
              <a:t>System Analysis</a:t>
            </a:r>
            <a:endParaRPr lang="en-US"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95400"/>
            <a:ext cx="8229600" cy="4830763"/>
          </a:xfrm>
        </p:spPr>
        <p:txBody>
          <a:bodyPr>
            <a:normAutofit/>
          </a:bodyPr>
          <a:lstStyle/>
          <a:p>
            <a:pPr algn="just"/>
            <a:r>
              <a:rPr lang="en-US" sz="2200" dirty="0">
                <a:latin typeface="Times New Roman" panose="02020603050405020304" pitchFamily="18" charset="0"/>
                <a:cs typeface="Times New Roman" panose="02020603050405020304" pitchFamily="18" charset="0"/>
              </a:rPr>
              <a:t>The purpose of the </a:t>
            </a:r>
            <a:r>
              <a:rPr lang="en-US" sz="2200" dirty="0" smtClean="0">
                <a:latin typeface="Times New Roman" panose="02020603050405020304" pitchFamily="18" charset="0"/>
                <a:cs typeface="Times New Roman" panose="02020603050405020304" pitchFamily="18" charset="0"/>
              </a:rPr>
              <a:t>system may </a:t>
            </a:r>
            <a:r>
              <a:rPr lang="en-US" sz="2200" dirty="0">
                <a:latin typeface="Times New Roman" panose="02020603050405020304" pitchFamily="18" charset="0"/>
                <a:cs typeface="Times New Roman" panose="02020603050405020304" pitchFamily="18" charset="0"/>
              </a:rPr>
              <a:t>be to raise the temperature of an industrial </a:t>
            </a:r>
            <a:r>
              <a:rPr lang="en-US" sz="2200" dirty="0" smtClean="0">
                <a:latin typeface="Times New Roman" panose="02020603050405020304" pitchFamily="18" charset="0"/>
                <a:cs typeface="Times New Roman" panose="02020603050405020304" pitchFamily="18" charset="0"/>
              </a:rPr>
              <a:t>product as </a:t>
            </a:r>
            <a:r>
              <a:rPr lang="en-US" sz="2200" dirty="0">
                <a:latin typeface="Times New Roman" panose="02020603050405020304" pitchFamily="18" charset="0"/>
                <a:cs typeface="Times New Roman" panose="02020603050405020304" pitchFamily="18" charset="0"/>
              </a:rPr>
              <a:t>part of a manufacturing process, it may be to </a:t>
            </a:r>
            <a:r>
              <a:rPr lang="en-US" sz="2200" dirty="0" smtClean="0">
                <a:latin typeface="Times New Roman" panose="02020603050405020304" pitchFamily="18" charset="0"/>
                <a:cs typeface="Times New Roman" panose="02020603050405020304" pitchFamily="18" charset="0"/>
              </a:rPr>
              <a:t>generate high-temperature </a:t>
            </a:r>
            <a:r>
              <a:rPr lang="en-US" sz="2200" dirty="0">
                <a:latin typeface="Times New Roman" panose="02020603050405020304" pitchFamily="18" charset="0"/>
                <a:cs typeface="Times New Roman" panose="02020603050405020304" pitchFamily="18" charset="0"/>
              </a:rPr>
              <a:t>high-pressure steam in order to </a:t>
            </a:r>
            <a:r>
              <a:rPr lang="en-US" sz="2200" dirty="0" smtClean="0">
                <a:latin typeface="Times New Roman" panose="02020603050405020304" pitchFamily="18" charset="0"/>
                <a:cs typeface="Times New Roman" panose="02020603050405020304" pitchFamily="18" charset="0"/>
              </a:rPr>
              <a:t>power a </a:t>
            </a:r>
            <a:r>
              <a:rPr lang="en-US" sz="2200" dirty="0">
                <a:latin typeface="Times New Roman" panose="02020603050405020304" pitchFamily="18" charset="0"/>
                <a:cs typeface="Times New Roman" panose="02020603050405020304" pitchFamily="18" charset="0"/>
              </a:rPr>
              <a:t>turbine, or it may simply be to heat a space so the </a:t>
            </a:r>
            <a:r>
              <a:rPr lang="en-US" sz="2200" dirty="0" smtClean="0">
                <a:latin typeface="Times New Roman" panose="02020603050405020304" pitchFamily="18" charset="0"/>
                <a:cs typeface="Times New Roman" panose="02020603050405020304" pitchFamily="18" charset="0"/>
              </a:rPr>
              <a:t>occupants will </a:t>
            </a:r>
            <a:r>
              <a:rPr lang="en-US" sz="2200" dirty="0">
                <a:latin typeface="Times New Roman" panose="02020603050405020304" pitchFamily="18" charset="0"/>
                <a:cs typeface="Times New Roman" panose="02020603050405020304" pitchFamily="18" charset="0"/>
              </a:rPr>
              <a:t>be comfortable. </a:t>
            </a:r>
            <a:endParaRPr lang="en-US" sz="2200" dirty="0" smtClean="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energy </a:t>
            </a:r>
            <a:r>
              <a:rPr lang="en-US" sz="2200" dirty="0" smtClean="0">
                <a:latin typeface="Times New Roman" panose="02020603050405020304" pitchFamily="18" charset="0"/>
                <a:cs typeface="Times New Roman" panose="02020603050405020304" pitchFamily="18" charset="0"/>
              </a:rPr>
              <a:t>consumption of </a:t>
            </a:r>
            <a:r>
              <a:rPr lang="en-US" sz="2200" dirty="0">
                <a:latin typeface="Times New Roman" panose="02020603050405020304" pitchFamily="18" charset="0"/>
                <a:cs typeface="Times New Roman" panose="02020603050405020304" pitchFamily="18" charset="0"/>
              </a:rPr>
              <a:t>boilers, furnaces, and other fi re systems can be </a:t>
            </a:r>
            <a:r>
              <a:rPr lang="en-US" sz="2200" dirty="0" smtClean="0">
                <a:latin typeface="Times New Roman" panose="02020603050405020304" pitchFamily="18" charset="0"/>
                <a:cs typeface="Times New Roman" panose="02020603050405020304" pitchFamily="18" charset="0"/>
              </a:rPr>
              <a:t>determined simply </a:t>
            </a:r>
            <a:r>
              <a:rPr lang="en-US" sz="2200" dirty="0">
                <a:latin typeface="Times New Roman" panose="02020603050405020304" pitchFamily="18" charset="0"/>
                <a:cs typeface="Times New Roman" panose="02020603050405020304" pitchFamily="18" charset="0"/>
              </a:rPr>
              <a:t>as a function of load and </a:t>
            </a:r>
            <a:r>
              <a:rPr lang="en-US" sz="2200" dirty="0" smtClean="0">
                <a:latin typeface="Times New Roman" panose="02020603050405020304" pitchFamily="18" charset="0"/>
                <a:cs typeface="Times New Roman" panose="02020603050405020304" pitchFamily="18" charset="0"/>
              </a:rPr>
              <a:t>efficiency </a:t>
            </a:r>
            <a:r>
              <a:rPr lang="en-US" sz="2200" dirty="0">
                <a:latin typeface="Times New Roman" panose="02020603050405020304" pitchFamily="18" charset="0"/>
                <a:cs typeface="Times New Roman" panose="02020603050405020304" pitchFamily="18" charset="0"/>
              </a:rPr>
              <a:t>as </a:t>
            </a:r>
            <a:r>
              <a:rPr lang="en-US" sz="2200" dirty="0" smtClean="0">
                <a:latin typeface="Times New Roman" panose="02020603050405020304" pitchFamily="18" charset="0"/>
                <a:cs typeface="Times New Roman" panose="02020603050405020304" pitchFamily="18" charset="0"/>
              </a:rPr>
              <a:t>expressed in </a:t>
            </a:r>
            <a:r>
              <a:rPr lang="en-US" sz="2200" dirty="0">
                <a:latin typeface="Times New Roman" panose="02020603050405020304" pitchFamily="18" charset="0"/>
                <a:cs typeface="Times New Roman" panose="02020603050405020304" pitchFamily="18" charset="0"/>
              </a:rPr>
              <a:t>the equation</a:t>
            </a:r>
            <a:r>
              <a:rPr lang="en-US" sz="2200" dirty="0" smtClean="0">
                <a:latin typeface="Times New Roman" panose="02020603050405020304" pitchFamily="18" charset="0"/>
                <a:cs typeface="Times New Roman" panose="02020603050405020304" pitchFamily="18" charset="0"/>
              </a:rPr>
              <a:t>:</a:t>
            </a:r>
          </a:p>
          <a:p>
            <a:pPr algn="just"/>
            <a:endParaRPr lang="en-US" sz="2200" dirty="0" smtClean="0">
              <a:latin typeface="Times New Roman" panose="02020603050405020304" pitchFamily="18" charset="0"/>
              <a:cs typeface="Times New Roman" panose="02020603050405020304" pitchFamily="18" charset="0"/>
            </a:endParaRPr>
          </a:p>
          <a:p>
            <a:pPr algn="just"/>
            <a:endParaRPr lang="en-US" sz="2200" dirty="0" smtClean="0">
              <a:latin typeface="Times New Roman" panose="02020603050405020304" pitchFamily="18" charset="0"/>
              <a:cs typeface="Times New Roman" panose="02020603050405020304" pitchFamily="18" charset="0"/>
            </a:endParaRPr>
          </a:p>
          <a:p>
            <a:pPr algn="just"/>
            <a:endParaRPr lang="en-US" sz="2200" dirty="0" smtClean="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However, solving </a:t>
            </a:r>
            <a:r>
              <a:rPr lang="en-US" sz="2200" dirty="0">
                <a:latin typeface="Times New Roman" panose="02020603050405020304" pitchFamily="18" charset="0"/>
                <a:cs typeface="Times New Roman" panose="02020603050405020304" pitchFamily="18" charset="0"/>
              </a:rPr>
              <a:t>the equation for the energy </a:t>
            </a:r>
            <a:r>
              <a:rPr lang="en-US" sz="2200" dirty="0" smtClean="0">
                <a:latin typeface="Times New Roman" panose="02020603050405020304" pitchFamily="18" charset="0"/>
                <a:cs typeface="Times New Roman" panose="02020603050405020304" pitchFamily="18" charset="0"/>
              </a:rPr>
              <a:t>consumption or </a:t>
            </a:r>
            <a:r>
              <a:rPr lang="en-US" sz="2200" dirty="0">
                <a:latin typeface="Times New Roman" panose="02020603050405020304" pitchFamily="18" charset="0"/>
                <a:cs typeface="Times New Roman" panose="02020603050405020304" pitchFamily="18" charset="0"/>
              </a:rPr>
              <a:t>energy cost may not always be simplistic.</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333874"/>
            <a:ext cx="3345787" cy="700005"/>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6429" y="4352924"/>
            <a:ext cx="4520371" cy="676276"/>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14187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800" dirty="0">
                <a:latin typeface="Times New Roman" panose="02020603050405020304" pitchFamily="18" charset="0"/>
                <a:cs typeface="Times New Roman" panose="02020603050405020304" pitchFamily="18" charset="0"/>
              </a:rPr>
              <a:t>In order to reduce </a:t>
            </a:r>
            <a:r>
              <a:rPr lang="en-US" sz="2800" dirty="0" smtClean="0">
                <a:latin typeface="Times New Roman" panose="02020603050405020304" pitchFamily="18" charset="0"/>
                <a:cs typeface="Times New Roman" panose="02020603050405020304" pitchFamily="18" charset="0"/>
              </a:rPr>
              <a:t>boiler energy </a:t>
            </a:r>
            <a:r>
              <a:rPr lang="en-US" sz="2800" dirty="0">
                <a:latin typeface="Times New Roman" panose="02020603050405020304" pitchFamily="18" charset="0"/>
                <a:cs typeface="Times New Roman" panose="02020603050405020304" pitchFamily="18" charset="0"/>
              </a:rPr>
              <a:t>consumption, one can </a:t>
            </a:r>
            <a:r>
              <a:rPr lang="en-US" sz="2800" dirty="0" smtClean="0">
                <a:latin typeface="Times New Roman" panose="02020603050405020304" pitchFamily="18" charset="0"/>
                <a:cs typeface="Times New Roman" panose="02020603050405020304" pitchFamily="18" charset="0"/>
              </a:rPr>
              <a:t>either:</a:t>
            </a:r>
          </a:p>
          <a:p>
            <a:pPr marL="971550" indent="-514350" algn="just">
              <a:buFont typeface="+mj-lt"/>
              <a:buAutoNum type="arabicPeriod"/>
            </a:pPr>
            <a:r>
              <a:rPr lang="en-US" sz="2800" dirty="0" smtClean="0">
                <a:latin typeface="Times New Roman" panose="02020603050405020304" pitchFamily="18" charset="0"/>
                <a:cs typeface="Times New Roman" panose="02020603050405020304" pitchFamily="18" charset="0"/>
              </a:rPr>
              <a:t>Reduce </a:t>
            </a:r>
            <a:r>
              <a:rPr lang="en-US" sz="2800" dirty="0">
                <a:latin typeface="Times New Roman" panose="02020603050405020304" pitchFamily="18" charset="0"/>
                <a:cs typeface="Times New Roman" panose="02020603050405020304" pitchFamily="18" charset="0"/>
              </a:rPr>
              <a:t>the load, </a:t>
            </a:r>
            <a:endParaRPr lang="en-US" sz="2800" dirty="0" smtClean="0">
              <a:latin typeface="Times New Roman" panose="02020603050405020304" pitchFamily="18" charset="0"/>
              <a:cs typeface="Times New Roman" panose="02020603050405020304" pitchFamily="18" charset="0"/>
            </a:endParaRPr>
          </a:p>
          <a:p>
            <a:pPr marL="971550" indent="-514350" algn="just">
              <a:buFont typeface="+mj-lt"/>
              <a:buAutoNum type="arabicPeriod"/>
            </a:pPr>
            <a:r>
              <a:rPr lang="en-US" sz="2800" dirty="0" smtClean="0">
                <a:latin typeface="Times New Roman" panose="02020603050405020304" pitchFamily="18" charset="0"/>
                <a:cs typeface="Times New Roman" panose="02020603050405020304" pitchFamily="18" charset="0"/>
              </a:rPr>
              <a:t>Increase the </a:t>
            </a:r>
            <a:r>
              <a:rPr lang="en-US" sz="2800" dirty="0">
                <a:latin typeface="Times New Roman" panose="02020603050405020304" pitchFamily="18" charset="0"/>
                <a:cs typeface="Times New Roman" panose="02020603050405020304" pitchFamily="18" charset="0"/>
              </a:rPr>
              <a:t>operating </a:t>
            </a:r>
            <a:r>
              <a:rPr lang="en-US" sz="2800" dirty="0" smtClean="0">
                <a:latin typeface="Times New Roman" panose="02020603050405020304" pitchFamily="18" charset="0"/>
                <a:cs typeface="Times New Roman" panose="02020603050405020304" pitchFamily="18" charset="0"/>
              </a:rPr>
              <a:t>efficiency</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marL="971550" indent="-514350" algn="just">
              <a:buFont typeface="+mj-lt"/>
              <a:buAutoNum type="arabicPeriod"/>
            </a:pPr>
            <a:r>
              <a:rPr lang="en-US" sz="2800" dirty="0" smtClean="0">
                <a:latin typeface="Times New Roman" panose="02020603050405020304" pitchFamily="18" charset="0"/>
                <a:cs typeface="Times New Roman" panose="02020603050405020304" pitchFamily="18" charset="0"/>
              </a:rPr>
              <a:t>Reduce </a:t>
            </a:r>
            <a:r>
              <a:rPr lang="en-US" sz="2800" dirty="0">
                <a:latin typeface="Times New Roman" panose="02020603050405020304" pitchFamily="18" charset="0"/>
                <a:cs typeface="Times New Roman" panose="02020603050405020304" pitchFamily="18" charset="0"/>
              </a:rPr>
              <a:t>the unit fuel </a:t>
            </a:r>
            <a:r>
              <a:rPr lang="en-US" sz="2800" dirty="0" smtClean="0">
                <a:latin typeface="Times New Roman" panose="02020603050405020304" pitchFamily="18" charset="0"/>
                <a:cs typeface="Times New Roman" panose="02020603050405020304" pitchFamily="18" charset="0"/>
              </a:rPr>
              <a:t>energy cost</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marL="971550" indent="-514350" algn="just">
              <a:buFont typeface="+mj-lt"/>
              <a:buAutoNum type="arabicPeriod"/>
            </a:pPr>
            <a:r>
              <a:rPr lang="en-US" sz="2800" dirty="0" smtClean="0">
                <a:latin typeface="Times New Roman" panose="02020603050405020304" pitchFamily="18" charset="0"/>
                <a:cs typeface="Times New Roman" panose="02020603050405020304" pitchFamily="18" charset="0"/>
              </a:rPr>
              <a:t>Or </a:t>
            </a:r>
            <a:r>
              <a:rPr lang="en-US" sz="2800" dirty="0">
                <a:latin typeface="Times New Roman" panose="02020603050405020304" pitchFamily="18" charset="0"/>
                <a:cs typeface="Times New Roman" panose="02020603050405020304" pitchFamily="18" charset="0"/>
              </a:rPr>
              <a:t>combinations thereof.</a:t>
            </a:r>
          </a:p>
        </p:txBody>
      </p:sp>
      <p:sp>
        <p:nvSpPr>
          <p:cNvPr id="4" name="Title 1"/>
          <p:cNvSpPr>
            <a:spLocks noGrp="1"/>
          </p:cNvSpPr>
          <p:nvPr>
            <p:ph type="title"/>
          </p:nvPr>
        </p:nvSpPr>
        <p:spPr>
          <a:xfrm>
            <a:off x="457200" y="274638"/>
            <a:ext cx="8229600" cy="1143000"/>
          </a:xfrm>
        </p:spPr>
        <p:txBody>
          <a:bodyPr>
            <a:noAutofit/>
          </a:bodyPr>
          <a:lstStyle/>
          <a:p>
            <a:r>
              <a:rPr lang="en-US" b="1" i="1" dirty="0" smtClean="0">
                <a:latin typeface="Times New Roman" panose="02020603050405020304" pitchFamily="18" charset="0"/>
                <a:cs typeface="Times New Roman" panose="02020603050405020304" pitchFamily="18" charset="0"/>
              </a:rPr>
              <a:t>System Analysis</a:t>
            </a:r>
            <a:endParaRPr lang="en-US" i="1" dirty="0">
              <a:latin typeface="Times New Roman" panose="02020603050405020304" pitchFamily="18" charset="0"/>
              <a:cs typeface="Times New Roman" panose="02020603050405020304" pitchFamily="18" charset="0"/>
            </a:endParaRPr>
          </a:p>
        </p:txBody>
      </p:sp>
      <p:pic>
        <p:nvPicPr>
          <p:cNvPr id="6146" name="Picture 2" descr="http://www.ridegreeley.com/sites/default/files/imagecache/page_block/blog/expand-mind-learn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733800"/>
            <a:ext cx="2857500"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698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b="1" dirty="0">
                <a:latin typeface="Times New Roman" panose="02020603050405020304" pitchFamily="18" charset="0"/>
                <a:cs typeface="Times New Roman" panose="02020603050405020304" pitchFamily="18" charset="0"/>
              </a:rPr>
              <a:t>Balance Equations</a:t>
            </a:r>
          </a:p>
          <a:p>
            <a:pPr algn="just"/>
            <a:r>
              <a:rPr lang="en-US" dirty="0">
                <a:latin typeface="Times New Roman" panose="02020603050405020304" pitchFamily="18" charset="0"/>
                <a:cs typeface="Times New Roman" panose="02020603050405020304" pitchFamily="18" charset="0"/>
              </a:rPr>
              <a:t>Balance equations are used in an analysis of a </a:t>
            </a:r>
            <a:r>
              <a:rPr lang="en-US" dirty="0" smtClean="0">
                <a:latin typeface="Times New Roman" panose="02020603050405020304" pitchFamily="18" charset="0"/>
                <a:cs typeface="Times New Roman" panose="02020603050405020304" pitchFamily="18" charset="0"/>
              </a:rPr>
              <a:t>process which </a:t>
            </a:r>
            <a:r>
              <a:rPr lang="en-US" dirty="0">
                <a:latin typeface="Times New Roman" panose="02020603050405020304" pitchFamily="18" charset="0"/>
                <a:cs typeface="Times New Roman" panose="02020603050405020304" pitchFamily="18" charset="0"/>
              </a:rPr>
              <a:t>determines inputs and outputs to a system</a:t>
            </a:r>
            <a:r>
              <a:rPr lang="en-US" dirty="0" smtClean="0">
                <a:latin typeface="Times New Roman" panose="02020603050405020304" pitchFamily="18" charset="0"/>
                <a:cs typeface="Times New Roman" panose="02020603050405020304" pitchFamily="18" charset="0"/>
              </a:rPr>
              <a:t>.</a:t>
            </a:r>
          </a:p>
          <a:p>
            <a:pPr algn="just"/>
            <a:endParaRPr lang="en-US" dirty="0" smtClean="0">
              <a:latin typeface="Times New Roman" panose="02020603050405020304" pitchFamily="18" charset="0"/>
              <a:cs typeface="Times New Roman" panose="02020603050405020304" pitchFamily="18" charset="0"/>
            </a:endParaRPr>
          </a:p>
          <a:p>
            <a:pPr algn="just"/>
            <a:r>
              <a:rPr lang="en-US" b="1" dirty="0" smtClean="0">
                <a:latin typeface="Times New Roman" panose="02020603050405020304" pitchFamily="18" charset="0"/>
                <a:cs typeface="Times New Roman" panose="02020603050405020304" pitchFamily="18" charset="0"/>
              </a:rPr>
              <a:t>Heat Balance</a:t>
            </a:r>
          </a:p>
          <a:p>
            <a:pPr algn="just"/>
            <a:r>
              <a:rPr lang="en-US" dirty="0" smtClean="0">
                <a:latin typeface="Times New Roman" panose="02020603050405020304" pitchFamily="18" charset="0"/>
                <a:cs typeface="Times New Roman" panose="02020603050405020304" pitchFamily="18" charset="0"/>
              </a:rPr>
              <a:t>A heat balance is used to determine where all the heat energy enters and leaves a system.</a:t>
            </a:r>
          </a:p>
          <a:p>
            <a:pPr algn="just"/>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Autofit/>
          </a:bodyPr>
          <a:lstStyle/>
          <a:p>
            <a:r>
              <a:rPr lang="en-US" b="1" i="1" dirty="0" smtClean="0">
                <a:latin typeface="Times New Roman" panose="02020603050405020304" pitchFamily="18" charset="0"/>
                <a:cs typeface="Times New Roman" panose="02020603050405020304" pitchFamily="18" charset="0"/>
              </a:rPr>
              <a:t>System Analysis</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4047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n-US" sz="2400" b="1" dirty="0" smtClean="0">
                <a:latin typeface="Times New Roman" panose="02020603050405020304" pitchFamily="18" charset="0"/>
                <a:cs typeface="Times New Roman" panose="02020603050405020304" pitchFamily="18" charset="0"/>
              </a:rPr>
              <a:t>Heat Balance – cont.</a:t>
            </a:r>
          </a:p>
          <a:p>
            <a:pPr algn="just"/>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a simple </a:t>
            </a:r>
            <a:r>
              <a:rPr lang="en-US" sz="2400" b="1" dirty="0">
                <a:solidFill>
                  <a:srgbClr val="FF0000"/>
                </a:solidFill>
                <a:latin typeface="Times New Roman" panose="02020603050405020304" pitchFamily="18" charset="0"/>
                <a:cs typeface="Times New Roman" panose="02020603050405020304" pitchFamily="18" charset="0"/>
              </a:rPr>
              <a:t>furnace</a:t>
            </a:r>
            <a:r>
              <a:rPr lang="en-US" sz="2400" dirty="0">
                <a:latin typeface="Times New Roman" panose="02020603050405020304" pitchFamily="18" charset="0"/>
                <a:cs typeface="Times New Roman" panose="02020603050405020304" pitchFamily="18" charset="0"/>
              </a:rPr>
              <a:t> system, energy enters through </a:t>
            </a:r>
            <a:r>
              <a:rPr lang="en-US" sz="2400" dirty="0" smtClean="0">
                <a:latin typeface="Times New Roman" panose="02020603050405020304" pitchFamily="18" charset="0"/>
                <a:cs typeface="Times New Roman" panose="02020603050405020304" pitchFamily="18" charset="0"/>
              </a:rPr>
              <a:t>the combustion </a:t>
            </a:r>
            <a:r>
              <a:rPr lang="en-US" sz="2400" dirty="0">
                <a:latin typeface="Times New Roman" panose="02020603050405020304" pitchFamily="18" charset="0"/>
                <a:cs typeface="Times New Roman" panose="02020603050405020304" pitchFamily="18" charset="0"/>
              </a:rPr>
              <a:t>air, fuel, and mixed-air duct. Energy </a:t>
            </a:r>
            <a:r>
              <a:rPr lang="en-US" sz="2400" dirty="0" smtClean="0">
                <a:latin typeface="Times New Roman" panose="02020603050405020304" pitchFamily="18" charset="0"/>
                <a:cs typeface="Times New Roman" panose="02020603050405020304" pitchFamily="18" charset="0"/>
              </a:rPr>
              <a:t>leaves the </a:t>
            </a:r>
            <a:r>
              <a:rPr lang="en-US" sz="2400" dirty="0">
                <a:latin typeface="Times New Roman" panose="02020603050405020304" pitchFamily="18" charset="0"/>
                <a:cs typeface="Times New Roman" panose="02020603050405020304" pitchFamily="18" charset="0"/>
              </a:rPr>
              <a:t>furnace system through the supply-air duct and </a:t>
            </a:r>
            <a:r>
              <a:rPr lang="en-US" sz="2400" dirty="0" smtClean="0">
                <a:latin typeface="Times New Roman" panose="02020603050405020304" pitchFamily="18" charset="0"/>
                <a:cs typeface="Times New Roman" panose="02020603050405020304" pitchFamily="18" charset="0"/>
              </a:rPr>
              <a:t>the exhaust </a:t>
            </a:r>
            <a:r>
              <a:rPr lang="en-US" sz="2400" dirty="0">
                <a:latin typeface="Times New Roman" panose="02020603050405020304" pitchFamily="18" charset="0"/>
                <a:cs typeface="Times New Roman" panose="02020603050405020304" pitchFamily="18" charset="0"/>
              </a:rPr>
              <a:t>gases.</a:t>
            </a:r>
          </a:p>
          <a:p>
            <a:pPr algn="just"/>
            <a:r>
              <a:rPr lang="en-US" sz="2400" dirty="0">
                <a:latin typeface="Times New Roman" panose="02020603050405020304" pitchFamily="18" charset="0"/>
                <a:cs typeface="Times New Roman" panose="02020603050405020304" pitchFamily="18" charset="0"/>
              </a:rPr>
              <a:t>In a </a:t>
            </a:r>
            <a:r>
              <a:rPr lang="en-US" sz="2400" b="1" dirty="0">
                <a:solidFill>
                  <a:srgbClr val="FF0000"/>
                </a:solidFill>
                <a:latin typeface="Times New Roman" panose="02020603050405020304" pitchFamily="18" charset="0"/>
                <a:cs typeface="Times New Roman" panose="02020603050405020304" pitchFamily="18" charset="0"/>
              </a:rPr>
              <a:t>boiler</a:t>
            </a:r>
            <a:r>
              <a:rPr lang="en-US" sz="2400" dirty="0">
                <a:latin typeface="Times New Roman" panose="02020603050405020304" pitchFamily="18" charset="0"/>
                <a:cs typeface="Times New Roman" panose="02020603050405020304" pitchFamily="18" charset="0"/>
              </a:rPr>
              <a:t> system, the analysis can become </a:t>
            </a:r>
            <a:r>
              <a:rPr lang="en-US" sz="2400" dirty="0" smtClean="0">
                <a:latin typeface="Times New Roman" panose="02020603050405020304" pitchFamily="18" charset="0"/>
                <a:cs typeface="Times New Roman" panose="02020603050405020304" pitchFamily="18" charset="0"/>
              </a:rPr>
              <a:t>more complex</a:t>
            </a:r>
            <a:r>
              <a:rPr lang="en-US" sz="2400" dirty="0">
                <a:latin typeface="Times New Roman" panose="02020603050405020304" pitchFamily="18" charset="0"/>
                <a:cs typeface="Times New Roman" panose="02020603050405020304" pitchFamily="18" charset="0"/>
              </a:rPr>
              <a:t>. Energy input comes from the following: </a:t>
            </a:r>
            <a:r>
              <a:rPr lang="en-US" sz="2400" dirty="0" smtClean="0">
                <a:latin typeface="Times New Roman" panose="02020603050405020304" pitchFamily="18" charset="0"/>
                <a:cs typeface="Times New Roman" panose="02020603050405020304" pitchFamily="18" charset="0"/>
              </a:rPr>
              <a:t>condensate return</a:t>
            </a:r>
            <a:r>
              <a:rPr lang="en-US" sz="2400" dirty="0">
                <a:latin typeface="Times New Roman" panose="02020603050405020304" pitchFamily="18" charset="0"/>
                <a:cs typeface="Times New Roman" panose="02020603050405020304" pitchFamily="18" charset="0"/>
              </a:rPr>
              <a:t>, make-up water, combustion air, fuel, </a:t>
            </a:r>
            <a:r>
              <a:rPr lang="en-US" sz="2400" dirty="0" smtClean="0">
                <a:latin typeface="Times New Roman" panose="02020603050405020304" pitchFamily="18" charset="0"/>
                <a:cs typeface="Times New Roman" panose="02020603050405020304" pitchFamily="18" charset="0"/>
              </a:rPr>
              <a:t>and maybe </a:t>
            </a:r>
            <a:r>
              <a:rPr lang="en-US" sz="2400" dirty="0">
                <a:latin typeface="Times New Roman" panose="02020603050405020304" pitchFamily="18" charset="0"/>
                <a:cs typeface="Times New Roman" panose="02020603050405020304" pitchFamily="18" charset="0"/>
              </a:rPr>
              <a:t>a few others depending on the complexity of </a:t>
            </a:r>
            <a:r>
              <a:rPr lang="en-US" sz="2400" dirty="0" smtClean="0">
                <a:latin typeface="Times New Roman" panose="02020603050405020304" pitchFamily="18" charset="0"/>
                <a:cs typeface="Times New Roman" panose="02020603050405020304" pitchFamily="18" charset="0"/>
              </a:rPr>
              <a:t>the system</a:t>
            </a:r>
            <a:r>
              <a:rPr lang="en-US" sz="2400" dirty="0">
                <a:latin typeface="Times New Roman" panose="02020603050405020304" pitchFamily="18" charset="0"/>
                <a:cs typeface="Times New Roman" panose="02020603050405020304" pitchFamily="18" charset="0"/>
              </a:rPr>
              <a:t>. Energy output departs as the following: </a:t>
            </a:r>
            <a:r>
              <a:rPr lang="en-US" sz="2400" dirty="0" smtClean="0">
                <a:latin typeface="Times New Roman" panose="02020603050405020304" pitchFamily="18" charset="0"/>
                <a:cs typeface="Times New Roman" panose="02020603050405020304" pitchFamily="18" charset="0"/>
              </a:rPr>
              <a:t>steam, blowdown</a:t>
            </a:r>
            <a:r>
              <a:rPr lang="en-US" sz="2400" dirty="0">
                <a:latin typeface="Times New Roman" panose="02020603050405020304" pitchFamily="18" charset="0"/>
                <a:cs typeface="Times New Roman" panose="02020603050405020304" pitchFamily="18" charset="0"/>
              </a:rPr>
              <a:t>, exhaust gases, shell/surface losses, </a:t>
            </a:r>
            <a:r>
              <a:rPr lang="en-US" sz="2400" dirty="0" smtClean="0">
                <a:latin typeface="Times New Roman" panose="02020603050405020304" pitchFamily="18" charset="0"/>
                <a:cs typeface="Times New Roman" panose="02020603050405020304" pitchFamily="18" charset="0"/>
              </a:rPr>
              <a:t>possibly ash</a:t>
            </a:r>
            <a:r>
              <a:rPr lang="en-US" sz="2400" dirty="0">
                <a:latin typeface="Times New Roman" panose="02020603050405020304" pitchFamily="18" charset="0"/>
                <a:cs typeface="Times New Roman" panose="02020603050405020304" pitchFamily="18" charset="0"/>
              </a:rPr>
              <a:t>, and other discharges depending on the </a:t>
            </a:r>
            <a:r>
              <a:rPr lang="en-US" sz="2400" dirty="0" smtClean="0">
                <a:latin typeface="Times New Roman" panose="02020603050405020304" pitchFamily="18" charset="0"/>
                <a:cs typeface="Times New Roman" panose="02020603050405020304" pitchFamily="18" charset="0"/>
              </a:rPr>
              <a:t>complexity of </a:t>
            </a:r>
            <a:r>
              <a:rPr lang="en-US" sz="2400" dirty="0">
                <a:latin typeface="Times New Roman" panose="02020603050405020304" pitchFamily="18" charset="0"/>
                <a:cs typeface="Times New Roman" panose="02020603050405020304" pitchFamily="18" charset="0"/>
              </a:rPr>
              <a:t>the system.</a:t>
            </a:r>
          </a:p>
        </p:txBody>
      </p:sp>
      <p:sp>
        <p:nvSpPr>
          <p:cNvPr id="4" name="Title 1"/>
          <p:cNvSpPr>
            <a:spLocks noGrp="1"/>
          </p:cNvSpPr>
          <p:nvPr>
            <p:ph type="title"/>
          </p:nvPr>
        </p:nvSpPr>
        <p:spPr>
          <a:xfrm>
            <a:off x="457200" y="274638"/>
            <a:ext cx="8229600" cy="1143000"/>
          </a:xfrm>
        </p:spPr>
        <p:txBody>
          <a:bodyPr>
            <a:noAutofit/>
          </a:bodyPr>
          <a:lstStyle/>
          <a:p>
            <a:r>
              <a:rPr lang="en-US" b="1" i="1" dirty="0" smtClean="0">
                <a:latin typeface="Times New Roman" panose="02020603050405020304" pitchFamily="18" charset="0"/>
                <a:cs typeface="Times New Roman" panose="02020603050405020304" pitchFamily="18" charset="0"/>
              </a:rPr>
              <a:t>System Analysis</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3227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b="1" dirty="0">
                <a:latin typeface="Times New Roman" panose="02020603050405020304" pitchFamily="18" charset="0"/>
                <a:cs typeface="Times New Roman" panose="02020603050405020304" pitchFamily="18" charset="0"/>
              </a:rPr>
              <a:t>Mass Balance</a:t>
            </a:r>
          </a:p>
          <a:p>
            <a:pPr algn="just"/>
            <a:r>
              <a:rPr lang="en-US" dirty="0">
                <a:latin typeface="Times New Roman" panose="02020603050405020304" pitchFamily="18" charset="0"/>
                <a:cs typeface="Times New Roman" panose="02020603050405020304" pitchFamily="18" charset="0"/>
              </a:rPr>
              <a:t>A mass balance is used to determine where all </a:t>
            </a:r>
            <a:r>
              <a:rPr lang="en-US" dirty="0" smtClean="0">
                <a:latin typeface="Times New Roman" panose="02020603050405020304" pitchFamily="18" charset="0"/>
                <a:cs typeface="Times New Roman" panose="02020603050405020304" pitchFamily="18" charset="0"/>
              </a:rPr>
              <a:t>mass enters </a:t>
            </a:r>
            <a:r>
              <a:rPr lang="en-US" dirty="0">
                <a:latin typeface="Times New Roman" panose="02020603050405020304" pitchFamily="18" charset="0"/>
                <a:cs typeface="Times New Roman" panose="02020603050405020304" pitchFamily="18" charset="0"/>
              </a:rPr>
              <a:t>and leaves a system.</a:t>
            </a:r>
          </a:p>
        </p:txBody>
      </p:sp>
      <p:sp>
        <p:nvSpPr>
          <p:cNvPr id="4" name="Title 1"/>
          <p:cNvSpPr>
            <a:spLocks noGrp="1"/>
          </p:cNvSpPr>
          <p:nvPr>
            <p:ph type="title"/>
          </p:nvPr>
        </p:nvSpPr>
        <p:spPr>
          <a:xfrm>
            <a:off x="457200" y="274638"/>
            <a:ext cx="8229600" cy="1143000"/>
          </a:xfrm>
        </p:spPr>
        <p:txBody>
          <a:bodyPr>
            <a:noAutofit/>
          </a:bodyPr>
          <a:lstStyle/>
          <a:p>
            <a:r>
              <a:rPr lang="en-US" b="1" i="1" dirty="0" smtClean="0">
                <a:latin typeface="Times New Roman" panose="02020603050405020304" pitchFamily="18" charset="0"/>
                <a:cs typeface="Times New Roman" panose="02020603050405020304" pitchFamily="18" charset="0"/>
              </a:rPr>
              <a:t>System Analysis</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8058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500" b="1" dirty="0" smtClean="0">
                <a:latin typeface="Times New Roman" panose="02020603050405020304" pitchFamily="18" charset="0"/>
                <a:cs typeface="Times New Roman" panose="02020603050405020304" pitchFamily="18" charset="0"/>
              </a:rPr>
              <a:t>Mass Balance – cont.</a:t>
            </a:r>
          </a:p>
          <a:p>
            <a:pPr algn="just"/>
            <a:r>
              <a:rPr lang="en-US" sz="2500" dirty="0" smtClean="0">
                <a:latin typeface="Times New Roman" panose="02020603050405020304" pitchFamily="18" charset="0"/>
                <a:cs typeface="Times New Roman" panose="02020603050405020304" pitchFamily="18" charset="0"/>
              </a:rPr>
              <a:t>In the case </a:t>
            </a:r>
            <a:r>
              <a:rPr lang="en-US" sz="2500" dirty="0">
                <a:latin typeface="Times New Roman" panose="02020603050405020304" pitchFamily="18" charset="0"/>
                <a:cs typeface="Times New Roman" panose="02020603050405020304" pitchFamily="18" charset="0"/>
              </a:rPr>
              <a:t>of a steam boiler, a mass balance can be used in </a:t>
            </a:r>
            <a:r>
              <a:rPr lang="en-US" sz="2500" dirty="0" smtClean="0">
                <a:latin typeface="Times New Roman" panose="02020603050405020304" pitchFamily="18" charset="0"/>
                <a:cs typeface="Times New Roman" panose="02020603050405020304" pitchFamily="18" charset="0"/>
              </a:rPr>
              <a:t>the form </a:t>
            </a:r>
            <a:r>
              <a:rPr lang="en-US" sz="2500" dirty="0">
                <a:latin typeface="Times New Roman" panose="02020603050405020304" pitchFamily="18" charset="0"/>
                <a:cs typeface="Times New Roman" panose="02020603050405020304" pitchFamily="18" charset="0"/>
              </a:rPr>
              <a:t>of a water balance (steam, condensate return, </a:t>
            </a:r>
            <a:r>
              <a:rPr lang="en-US" sz="2500" dirty="0" smtClean="0">
                <a:latin typeface="Times New Roman" panose="02020603050405020304" pitchFamily="18" charset="0"/>
                <a:cs typeface="Times New Roman" panose="02020603050405020304" pitchFamily="18" charset="0"/>
              </a:rPr>
              <a:t>makeup water</a:t>
            </a:r>
            <a:r>
              <a:rPr lang="en-US" sz="2500" dirty="0">
                <a:latin typeface="Times New Roman" panose="02020603050405020304" pitchFamily="18" charset="0"/>
                <a:cs typeface="Times New Roman" panose="02020603050405020304" pitchFamily="18" charset="0"/>
              </a:rPr>
              <a:t>, blowdown, and </a:t>
            </a:r>
            <a:r>
              <a:rPr lang="en-US" sz="2500" dirty="0" err="1">
                <a:latin typeface="Times New Roman" panose="02020603050405020304" pitchFamily="18" charset="0"/>
                <a:cs typeface="Times New Roman" panose="02020603050405020304" pitchFamily="18" charset="0"/>
              </a:rPr>
              <a:t>feedwater</a:t>
            </a:r>
            <a:r>
              <a:rPr lang="en-US" sz="2500" dirty="0">
                <a:latin typeface="Times New Roman" panose="02020603050405020304" pitchFamily="18" charset="0"/>
                <a:cs typeface="Times New Roman" panose="02020603050405020304" pitchFamily="18" charset="0"/>
              </a:rPr>
              <a:t>.) </a:t>
            </a:r>
            <a:endParaRPr lang="en-US" sz="2500" dirty="0" smtClean="0">
              <a:latin typeface="Times New Roman" panose="02020603050405020304" pitchFamily="18" charset="0"/>
              <a:cs typeface="Times New Roman" panose="02020603050405020304" pitchFamily="18" charset="0"/>
            </a:endParaRPr>
          </a:p>
          <a:p>
            <a:pPr algn="just"/>
            <a:r>
              <a:rPr lang="en-US" sz="2500" dirty="0" smtClean="0">
                <a:latin typeface="Times New Roman" panose="02020603050405020304" pitchFamily="18" charset="0"/>
                <a:cs typeface="Times New Roman" panose="02020603050405020304" pitchFamily="18" charset="0"/>
              </a:rPr>
              <a:t>A </a:t>
            </a:r>
            <a:r>
              <a:rPr lang="en-US" sz="2500" dirty="0">
                <a:latin typeface="Times New Roman" panose="02020603050405020304" pitchFamily="18" charset="0"/>
                <a:cs typeface="Times New Roman" panose="02020603050405020304" pitchFamily="18" charset="0"/>
              </a:rPr>
              <a:t>mass balance </a:t>
            </a:r>
            <a:r>
              <a:rPr lang="en-US" sz="2500" dirty="0" smtClean="0">
                <a:latin typeface="Times New Roman" panose="02020603050405020304" pitchFamily="18" charset="0"/>
                <a:cs typeface="Times New Roman" panose="02020603050405020304" pitchFamily="18" charset="0"/>
              </a:rPr>
              <a:t>can also </a:t>
            </a:r>
            <a:r>
              <a:rPr lang="en-US" sz="2500" dirty="0">
                <a:latin typeface="Times New Roman" panose="02020603050405020304" pitchFamily="18" charset="0"/>
                <a:cs typeface="Times New Roman" panose="02020603050405020304" pitchFamily="18" charset="0"/>
              </a:rPr>
              <a:t>be used for water quality or chemical balance (</a:t>
            </a:r>
            <a:r>
              <a:rPr lang="en-US" sz="2500" dirty="0" smtClean="0">
                <a:latin typeface="Times New Roman" panose="02020603050405020304" pitchFamily="18" charset="0"/>
                <a:cs typeface="Times New Roman" panose="02020603050405020304" pitchFamily="18" charset="0"/>
              </a:rPr>
              <a:t>total dissolved </a:t>
            </a:r>
            <a:r>
              <a:rPr lang="en-US" sz="2500" dirty="0">
                <a:latin typeface="Times New Roman" panose="02020603050405020304" pitchFamily="18" charset="0"/>
                <a:cs typeface="Times New Roman" panose="02020603050405020304" pitchFamily="18" charset="0"/>
              </a:rPr>
              <a:t>solids, or other impurity.) </a:t>
            </a:r>
            <a:endParaRPr lang="en-US" sz="2500" dirty="0" smtClean="0">
              <a:latin typeface="Times New Roman" panose="02020603050405020304" pitchFamily="18" charset="0"/>
              <a:cs typeface="Times New Roman" panose="02020603050405020304" pitchFamily="18" charset="0"/>
            </a:endParaRPr>
          </a:p>
          <a:p>
            <a:pPr algn="just"/>
            <a:r>
              <a:rPr lang="en-US" sz="2500" dirty="0" smtClean="0">
                <a:latin typeface="Times New Roman" panose="02020603050405020304" pitchFamily="18" charset="0"/>
                <a:cs typeface="Times New Roman" panose="02020603050405020304" pitchFamily="18" charset="0"/>
              </a:rPr>
              <a:t>The </a:t>
            </a:r>
            <a:r>
              <a:rPr lang="en-US" sz="2500" dirty="0">
                <a:latin typeface="Times New Roman" panose="02020603050405020304" pitchFamily="18" charset="0"/>
                <a:cs typeface="Times New Roman" panose="02020603050405020304" pitchFamily="18" charset="0"/>
              </a:rPr>
              <a:t>mass balance </a:t>
            </a:r>
            <a:r>
              <a:rPr lang="en-US" sz="2500" dirty="0" smtClean="0">
                <a:latin typeface="Times New Roman" panose="02020603050405020304" pitchFamily="18" charset="0"/>
                <a:cs typeface="Times New Roman" panose="02020603050405020304" pitchFamily="18" charset="0"/>
              </a:rPr>
              <a:t>can also </a:t>
            </a:r>
            <a:r>
              <a:rPr lang="en-US" sz="2500" dirty="0">
                <a:latin typeface="Times New Roman" panose="02020603050405020304" pitchFamily="18" charset="0"/>
                <a:cs typeface="Times New Roman" panose="02020603050405020304" pitchFamily="18" charset="0"/>
              </a:rPr>
              <a:t>be used in the form of a combustion analysis (</a:t>
            </a:r>
            <a:r>
              <a:rPr lang="en-US" sz="2500" dirty="0" smtClean="0">
                <a:latin typeface="Times New Roman" panose="02020603050405020304" pitchFamily="18" charset="0"/>
                <a:cs typeface="Times New Roman" panose="02020603050405020304" pitchFamily="18" charset="0"/>
              </a:rPr>
              <a:t>fireside mass </a:t>
            </a:r>
            <a:r>
              <a:rPr lang="en-US" sz="2500" dirty="0">
                <a:latin typeface="Times New Roman" panose="02020603050405020304" pitchFamily="18" charset="0"/>
                <a:cs typeface="Times New Roman" panose="02020603050405020304" pitchFamily="18" charset="0"/>
              </a:rPr>
              <a:t>balance consisting of air and fuel in and </a:t>
            </a:r>
            <a:r>
              <a:rPr lang="en-US" sz="2500" dirty="0" smtClean="0">
                <a:latin typeface="Times New Roman" panose="02020603050405020304" pitchFamily="18" charset="0"/>
                <a:cs typeface="Times New Roman" panose="02020603050405020304" pitchFamily="18" charset="0"/>
              </a:rPr>
              <a:t>combustion gasses </a:t>
            </a:r>
            <a:r>
              <a:rPr lang="en-US" sz="2500" dirty="0">
                <a:latin typeface="Times New Roman" panose="02020603050405020304" pitchFamily="18" charset="0"/>
                <a:cs typeface="Times New Roman" panose="02020603050405020304" pitchFamily="18" charset="0"/>
              </a:rPr>
              <a:t>and excess air out.)</a:t>
            </a:r>
          </a:p>
        </p:txBody>
      </p:sp>
      <p:sp>
        <p:nvSpPr>
          <p:cNvPr id="4" name="Title 1"/>
          <p:cNvSpPr>
            <a:spLocks noGrp="1"/>
          </p:cNvSpPr>
          <p:nvPr>
            <p:ph type="title"/>
          </p:nvPr>
        </p:nvSpPr>
        <p:spPr>
          <a:xfrm>
            <a:off x="457200" y="274638"/>
            <a:ext cx="8229600" cy="1143000"/>
          </a:xfrm>
        </p:spPr>
        <p:txBody>
          <a:bodyPr>
            <a:noAutofit/>
          </a:bodyPr>
          <a:lstStyle/>
          <a:p>
            <a:r>
              <a:rPr lang="en-US" b="1" i="1" dirty="0" smtClean="0">
                <a:latin typeface="Times New Roman" panose="02020603050405020304" pitchFamily="18" charset="0"/>
                <a:cs typeface="Times New Roman" panose="02020603050405020304" pitchFamily="18" charset="0"/>
              </a:rPr>
              <a:t>System Analysis</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8174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For analyzing complex systems, the mass and </a:t>
            </a:r>
            <a:r>
              <a:rPr lang="en-US" dirty="0" smtClean="0">
                <a:latin typeface="Times New Roman" panose="02020603050405020304" pitchFamily="18" charset="0"/>
                <a:cs typeface="Times New Roman" panose="02020603050405020304" pitchFamily="18" charset="0"/>
              </a:rPr>
              <a:t>energy balance </a:t>
            </a:r>
            <a:r>
              <a:rPr lang="en-US" dirty="0">
                <a:latin typeface="Times New Roman" panose="02020603050405020304" pitchFamily="18" charset="0"/>
                <a:cs typeface="Times New Roman" panose="02020603050405020304" pitchFamily="18" charset="0"/>
              </a:rPr>
              <a:t>equations may be used simultaneously </a:t>
            </a:r>
            <a:r>
              <a:rPr lang="en-US" dirty="0" smtClean="0">
                <a:latin typeface="Times New Roman" panose="02020603050405020304" pitchFamily="18" charset="0"/>
                <a:cs typeface="Times New Roman" panose="02020603050405020304" pitchFamily="18" charset="0"/>
              </a:rPr>
              <a:t>such as </a:t>
            </a:r>
            <a:r>
              <a:rPr lang="en-US" dirty="0">
                <a:latin typeface="Times New Roman" panose="02020603050405020304" pitchFamily="18" charset="0"/>
                <a:cs typeface="Times New Roman" panose="02020603050405020304" pitchFamily="18" charset="0"/>
              </a:rPr>
              <a:t>in solving multiple equations with multiple unknowns.</a:t>
            </a:r>
          </a:p>
        </p:txBody>
      </p:sp>
      <p:sp>
        <p:nvSpPr>
          <p:cNvPr id="4" name="Title 1"/>
          <p:cNvSpPr>
            <a:spLocks noGrp="1"/>
          </p:cNvSpPr>
          <p:nvPr>
            <p:ph type="title"/>
          </p:nvPr>
        </p:nvSpPr>
        <p:spPr>
          <a:xfrm>
            <a:off x="457200" y="274638"/>
            <a:ext cx="8229600" cy="1143000"/>
          </a:xfrm>
        </p:spPr>
        <p:txBody>
          <a:bodyPr>
            <a:noAutofit/>
          </a:bodyPr>
          <a:lstStyle/>
          <a:p>
            <a:r>
              <a:rPr lang="en-US" b="1" i="1" dirty="0" smtClean="0">
                <a:latin typeface="Times New Roman" panose="02020603050405020304" pitchFamily="18" charset="0"/>
                <a:cs typeface="Times New Roman" panose="02020603050405020304" pitchFamily="18" charset="0"/>
              </a:rPr>
              <a:t>System Analysis</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9419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latin typeface="Times New Roman" panose="02020603050405020304" pitchFamily="18" charset="0"/>
                <a:cs typeface="Times New Roman" panose="02020603050405020304" pitchFamily="18" charset="0"/>
              </a:rPr>
              <a:t>Efficiency</a:t>
            </a:r>
            <a:endParaRPr lang="en-US" b="1"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algn="just"/>
            <a:r>
              <a:rPr lang="en-US" sz="2400" dirty="0" smtClean="0">
                <a:latin typeface="Times New Roman" panose="02020603050405020304" pitchFamily="18" charset="0"/>
                <a:cs typeface="Times New Roman" panose="02020603050405020304" pitchFamily="18" charset="0"/>
              </a:rPr>
              <a:t>There </a:t>
            </a:r>
            <a:r>
              <a:rPr lang="en-US" sz="2400" dirty="0">
                <a:latin typeface="Times New Roman" panose="02020603050405020304" pitchFamily="18" charset="0"/>
                <a:cs typeface="Times New Roman" panose="02020603050405020304" pitchFamily="18" charset="0"/>
              </a:rPr>
              <a:t>are several different measures of </a:t>
            </a:r>
            <a:r>
              <a:rPr lang="en-US" sz="2400" dirty="0" smtClean="0">
                <a:latin typeface="Times New Roman" panose="02020603050405020304" pitchFamily="18" charset="0"/>
                <a:cs typeface="Times New Roman" panose="02020603050405020304" pitchFamily="18" charset="0"/>
              </a:rPr>
              <a:t>efficiency.</a:t>
            </a:r>
          </a:p>
          <a:p>
            <a:pPr algn="just"/>
            <a:r>
              <a:rPr lang="en-US" sz="2400" dirty="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he American Society of Mechanical Engineers (ASME) Power Test Code 4.1 (PTC-4.1-1964.) </a:t>
            </a:r>
          </a:p>
          <a:p>
            <a:pPr algn="just"/>
            <a:r>
              <a:rPr lang="en-US" sz="2400" dirty="0" smtClean="0">
                <a:latin typeface="Times New Roman" panose="02020603050405020304" pitchFamily="18" charset="0"/>
                <a:cs typeface="Times New Roman" panose="02020603050405020304" pitchFamily="18" charset="0"/>
              </a:rPr>
              <a:t>This procedure defines and established two primary methods of determining efficiency: the input- output method and the heat-loss method. </a:t>
            </a:r>
          </a:p>
          <a:p>
            <a:pPr algn="just"/>
            <a:r>
              <a:rPr lang="en-US" sz="2400" dirty="0" smtClean="0">
                <a:latin typeface="Times New Roman" panose="02020603050405020304" pitchFamily="18" charset="0"/>
                <a:cs typeface="Times New Roman" panose="02020603050405020304" pitchFamily="18" charset="0"/>
              </a:rPr>
              <a:t>Both of these methods result in what is commonly referred to as the gross thermal efficiency. </a:t>
            </a:r>
          </a:p>
          <a:p>
            <a:pPr algn="just"/>
            <a:r>
              <a:rPr lang="en-US" sz="2400" dirty="0" smtClean="0">
                <a:latin typeface="Times New Roman" panose="02020603050405020304" pitchFamily="18" charset="0"/>
                <a:cs typeface="Times New Roman" panose="02020603050405020304" pitchFamily="18" charset="0"/>
              </a:rPr>
              <a:t>The efficiencies determined by these methods are “gross” efficiencies as apposed to “net” efficiencies which would include the additional energy input of auxiliary equipment such as combustion air fans, fuel pumps, stoker drives, etc.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85371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800" dirty="0">
                <a:latin typeface="Times New Roman" panose="02020603050405020304" pitchFamily="18" charset="0"/>
                <a:cs typeface="Times New Roman" panose="02020603050405020304" pitchFamily="18" charset="0"/>
              </a:rPr>
              <a:t>Another </a:t>
            </a:r>
            <a:r>
              <a:rPr lang="en-US" sz="2800" dirty="0" smtClean="0">
                <a:latin typeface="Times New Roman" panose="02020603050405020304" pitchFamily="18" charset="0"/>
                <a:cs typeface="Times New Roman" panose="02020603050405020304" pitchFamily="18" charset="0"/>
              </a:rPr>
              <a:t>efficiency </a:t>
            </a:r>
            <a:r>
              <a:rPr lang="en-US" sz="2800" dirty="0">
                <a:latin typeface="Times New Roman" panose="02020603050405020304" pitchFamily="18" charset="0"/>
                <a:cs typeface="Times New Roman" panose="02020603050405020304" pitchFamily="18" charset="0"/>
              </a:rPr>
              <a:t>term commonly used for </a:t>
            </a:r>
            <a:r>
              <a:rPr lang="en-US" sz="2800" dirty="0" smtClean="0">
                <a:latin typeface="Times New Roman" panose="02020603050405020304" pitchFamily="18" charset="0"/>
                <a:cs typeface="Times New Roman" panose="02020603050405020304" pitchFamily="18" charset="0"/>
              </a:rPr>
              <a:t>boilers and </a:t>
            </a:r>
            <a:r>
              <a:rPr lang="en-US" sz="2800" dirty="0">
                <a:latin typeface="Times New Roman" panose="02020603050405020304" pitchFamily="18" charset="0"/>
                <a:cs typeface="Times New Roman" panose="02020603050405020304" pitchFamily="18" charset="0"/>
              </a:rPr>
              <a:t>other </a:t>
            </a:r>
            <a:r>
              <a:rPr lang="en-US" sz="2800" dirty="0" smtClean="0">
                <a:latin typeface="Times New Roman" panose="02020603050405020304" pitchFamily="18" charset="0"/>
                <a:cs typeface="Times New Roman" panose="02020603050405020304" pitchFamily="18" charset="0"/>
              </a:rPr>
              <a:t>fired </a:t>
            </a:r>
            <a:r>
              <a:rPr lang="en-US" sz="2800" dirty="0">
                <a:latin typeface="Times New Roman" panose="02020603050405020304" pitchFamily="18" charset="0"/>
                <a:cs typeface="Times New Roman" panose="02020603050405020304" pitchFamily="18" charset="0"/>
              </a:rPr>
              <a:t>systems is combustion </a:t>
            </a:r>
            <a:r>
              <a:rPr lang="en-US" sz="2800" dirty="0" smtClean="0">
                <a:latin typeface="Times New Roman" panose="02020603050405020304" pitchFamily="18" charset="0"/>
                <a:cs typeface="Times New Roman" panose="02020603050405020304" pitchFamily="18" charset="0"/>
              </a:rPr>
              <a:t>efficiency</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Combustion efficiency </a:t>
            </a:r>
            <a:r>
              <a:rPr lang="en-US" sz="2800" dirty="0">
                <a:latin typeface="Times New Roman" panose="02020603050405020304" pitchFamily="18" charset="0"/>
                <a:cs typeface="Times New Roman" panose="02020603050405020304" pitchFamily="18" charset="0"/>
              </a:rPr>
              <a:t>is similar to the heat loss method, but </a:t>
            </a:r>
            <a:r>
              <a:rPr lang="en-US" sz="2800" dirty="0" smtClean="0">
                <a:latin typeface="Times New Roman" panose="02020603050405020304" pitchFamily="18" charset="0"/>
                <a:cs typeface="Times New Roman" panose="02020603050405020304" pitchFamily="18" charset="0"/>
              </a:rPr>
              <a:t>only the </a:t>
            </a:r>
            <a:r>
              <a:rPr lang="en-US" sz="2800" dirty="0">
                <a:latin typeface="Times New Roman" panose="02020603050405020304" pitchFamily="18" charset="0"/>
                <a:cs typeface="Times New Roman" panose="02020603050405020304" pitchFamily="18" charset="0"/>
              </a:rPr>
              <a:t>heat losses due to the exhaust gases are considered.</a:t>
            </a:r>
          </a:p>
        </p:txBody>
      </p:sp>
      <p:sp>
        <p:nvSpPr>
          <p:cNvPr id="4" name="Title 1"/>
          <p:cNvSpPr>
            <a:spLocks noGrp="1"/>
          </p:cNvSpPr>
          <p:nvPr>
            <p:ph type="title"/>
          </p:nvPr>
        </p:nvSpPr>
        <p:spPr>
          <a:xfrm>
            <a:off x="457200" y="274638"/>
            <a:ext cx="8229600" cy="1143000"/>
          </a:xfrm>
        </p:spPr>
        <p:txBody>
          <a:bodyPr/>
          <a:lstStyle/>
          <a:p>
            <a:r>
              <a:rPr lang="en-US" b="1" i="1" dirty="0" smtClean="0">
                <a:latin typeface="Times New Roman" panose="02020603050405020304" pitchFamily="18" charset="0"/>
                <a:cs typeface="Times New Roman" panose="02020603050405020304" pitchFamily="18" charset="0"/>
              </a:rPr>
              <a:t>Efficiency</a:t>
            </a:r>
            <a:endParaRPr lang="en-US" b="1" i="1" dirty="0">
              <a:latin typeface="Times New Roman" panose="02020603050405020304" pitchFamily="18" charset="0"/>
              <a:cs typeface="Times New Roman" panose="02020603050405020304" pitchFamily="18" charset="0"/>
            </a:endParaRPr>
          </a:p>
        </p:txBody>
      </p:sp>
      <p:sp>
        <p:nvSpPr>
          <p:cNvPr id="5" name="AutoShape 4" descr="Image result for efficienc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efficienc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xITEhIQEhAQEBAVEhYQFRAQEBAQEA8WFRUWFhURFRUZHSghGBomGxUVITEhJSorLi4uFx8zODMtNygtLisBCgoKDg0OFxAQGi0lHR4rLS0rLS0tLSstLS0tLSstLi0tLS4rLS0tMC0rLS0tLS0tLS0tLi0tLS0rLS0rKy0rLf/AABEIAKEBOAMBEQACEQEDEQH/xAAbAAACAwEBAQAAAAAAAAAAAAAABAIDBQEGB//EAD4QAAICAQMCAwYCBwYGAwAAAAECAAMRBBIhBTEiQVEGE2FxgZEyUhRCcqGxwdEHIzNikuEVJIKi8PE0Q3P/xAAaAQEAAwEBAQAAAAAAAAAAAAAAAQIDBAUG/8QANhEAAgIBAgQEBAQGAgMBAAAAAAECEQMhMQQSQVETcYGRBSJhsaHB4fAUMkJiktFSciM08RX/2gAMAwEAAhEDEQA/APuMAIAQAgBACAEAIAQAgFVlkAod4AvY8AS1OmV+4lWrLKTR53X9FKncg+kwljrY6seboxWlCJnRq2aWjbmXRRm1S0sUJ3XYECjS0WoyBmbRZhONMcljMIAQAgBACAEAIAQAgBACAEAIAQAgBACAEAIAQAgBACAEAIAQDhMAreyAK3WQBU3QDhaAAgE9oPBgWI6zpQPI7zOWOzaGWjOTTlTgzKqN+ZMfqMkgV6ndgSCyRp9LuyomsTCaNem3yl0YtF8kgIAQAgBACAEAIAQAgBACAEAIAQAgBACAEAIAQAgBACAcJgEGeAVNZAKbLJIFmeAUOsgkkkEExAJbsQCJ1XkIsmiqysNKtWXjKilq8TNqjZSsyupniUZrEb6PZxNImMzbqsl0YsdqslihaGgEoAQAgBACAEAIAQAgBACAEAIAQAgBACAEAIAQCJaAQZ4BW1kkFbPAKWeBRAmAVhYBJlgFWJBJMmCBO60niQWRFFxIJL1aASs5ENaExdMyb6txxMqs6LpWPabTbRNEqMHKxpGlkUZoUniWKlytAJhpAJgwDsAIAQAgBACAEAIAQAgBACAEAIAQAgHCYBBngFT2SQLtbAI74Bh+2WuanS2WKSp8K7h3UMwBP75nlbUHR3/DMUcvFQjLbX8E2Y/QbitKNuyzDcTnnnsJXFpEn4lkc88l0Whrr1NgPX6ZmyZwUX1dXGeQP4H7GTRA4NehHOR++Uc4rqXWOT6FR1iH1+0r4kS3gyOtqk9TI8WJPgyKv0ms8CR4sS3gSOjUJHiIeDI77xD2bn48S3PEq8U10J5OMS25nsxbTJ45VLU0ctDXUAiaUZEBTzmKILwZIANALVeRQLkMgFkAIAQAgBACAEAIAQAgBACAEAIAQAgFbGAK2PAKHskg53gEQcHmATt06upR1DIwwVYZBHoRDVkxk4tNPVGLf7MoP8JzWoGAmMovy9JXlSWheWSU25S1bMzU6C2sgM1ZU+eefqspJ8pMUpFdlgQYXP3P7h5TKeRs3x4lZOm/iZpmziSN8WRRxtRx3ixykKrPPMgvTJm7nvFitCVGq57zZsKJudPt3Ag+mZfG9Wjm4iNJMYor5mpy2NhcSxB0wDkA4YAhbWGuYFN42Jzu27Ms+T8f9p504KfFSTja5Y9arWRBJq1a9w9RtBWvkYwmdwJOSOOPLPaZ5IRlxUoyg5aR7ab721+Fgt1aKb9rJY6+6TAQthPG4JOCOO32jNGL4nllFtcq2vTV/VA7cxDPUrMoa6uvIY5RTUuQpPYnbjPxibkpSxptJyivJcq286r17gcOjWtLNm4EoeS7seAcHk9/jOrwI44S5L1Xdv7sCCku6Ai9gaKj/dWsgUsXyzeIZ8vXtOLXJlSfM1yR/llVW3q/mX57AZ1epdLeMtWtQZ07tjcQXX1Ix28xnznRmy5MeXTWKWq677ry7dfMFF2oLM4VyFsspTep7KyFiVPkT2z8ZlPI5SajLSTirXZq9PPb1A4/TgEcVFkcgYbe55U5BOT69/UTpfCqMJLG2m+tt6rbr79wVdPva5/eEMiouzZkjNhxvz6hew+sy4bJLPPneiiqr+7r7bL1BpzvJCAEAIAQAgBAOMYAvY0AR1RgFC2ZkgYUQCTLkQCK3BVJY4A85FpbkpXsZur6x3CDb8Tyf9pi83Y3WHuYluoyfMk/UmY81s2UdAp0oY+PP7KnH3P9IruWT7GhXoKfJMf9T/1luVEOUinU9LRuzOn7LAj/ALgZDggsjQhf0a0fhtRh6OhU/cE/wlHjfc0WVdUJW6LUrz7tX/Ys5/7gP4yvJI0WSDMzVdZWshbt1LHsLFI3fsns30JhW+hf5e4qfanTDlXd2/LWjHP3GP3w5M68fDZJaJGj0f2vu3nbWqV47Wcu3mTweIhmlFndk+DYpYlzt8306HvOidUruG5Thj3Q/i+Y9RO3FljkVo+Y4zgcnDSalt3NYmanGcgHDAOQCi3SgsW3OCQFO1yuQM47fMznnw8ZzcrabSWja2vt5gu09QBLDOSqrySeFzjv5+I8y8cUYy5lvSXfa6+4GkqG/wB5zu27PhjOf5x4a5+frVALNEjb9wyHxkZ/KOCMdjKSwQlzc39VX6AKNJtyPeWOCMYdg2PkcZ+8Y8PJa5m0+7v9fcFX/DsEFbbExWtXh2EkJnGSVPPJmX8JTTjNrRLStldbp9wX16YBt+WZtgrySOQCTk8d+ZtHElLmu3VAqTplYFi7fC7biueAf8uO3IzM1wmJKca0k7r/AF27+YLNNptmf7yxx6OwbHyOM/eXxYvD/qb89f19wd0en92u3OfEzZxjJZi385OHF4ceW71b923+YL5qAgBACAEAIAQCFhgCd7YgFFoyJIESMSpIzp7ZKZA2JYGH18nKKOxyftgTnzdDfDWrMi2lv/fAnPTOhSR1MKOO/m3mf6Sy0I3KU1ODILofr1eZdMq0W+9klSQuHrAoHYHzkMtFCfUNAlte11Vge4IzK0aKTTPn1XsCzWOtdy1gfhFis2eeBkeWOM89pVY2z18XxPwUm1Zbb7FdQVkUVpZjs62rtHzyQf3Q8Eux3w+OcI4u5NfStfzRs6f2Y6goGRSxHOEuKsPkSMZ+sn+Gmtjn/wD2uDbp36o0ei63q9bhbdJbZXnsbKXwPRXLcdvP7Toh4kd9TyeK/gstuLUX3V16qvyKeqe1upc+797Voc5AqpH6drmP5dq+BCfQlSJhPPJ6XX4s6sHwzBBc3K8n1fyQ/HV+lo9p7P1OumpWyy21/dgs96lbiW8WHBJIIzjBJPE6saairPD4yUZZ5uKSV7Lb089zQmhzBAKtVaFRiX92MY3jkg+WB5mYcTOMMUnKXLpv/oEOh3eHZjaR4gGfdYVPO9h5ZP8A55nl+H5LhybVrTdyp9X2sg2hO8kIAQBTqlpWpiLFqP52GQOecDzOO05+Lm4YpNSUfq/3v2BHpF26pSd/HGbMb2Hkxx6/+Z7yOEyc+JN367v6+oHZ0gIAQAgBACAEAIAQCqwwBDWNIJK6HyMSUQVWpAKcYkEj2nsyJZEGN1TVqzAjsowD657kfCc+SabOnHBpGPqNTn+kys1qhd7ZFlkhHVdRSvlmAHqTiVsuoktD1RrP8OtyPzMPdr+/k/QRbLOK6s0bV1IXdsrYegsIP0yvMtUinyGe/VypxZXZUf8AMpK/6lyIbaLKKezJU9XVj4XVvkwMrzFuWjU0muBGMy8WVkiwOoYH1zzNYFGmzf0L5Hwm0GceZU0MKPFLmQy6jz7QD5Rah97bpqRkK5RtL0tPcrjdgfpOscZHoRyM+k857uK9l+bProteHHLk6q+bI7/xgv0fmfUa0CgKM4ACjJLHAGOSeSfjPRSPkpO233JCCDsAzetXlQqjb4j3IDMCMY2r5nnv5Ty/ieZwjGKrX1em1Lv9enqQzO0Op9224cn9Zd+F587H/WbvgDz+ORPM4fN4M+ZeqvTzlLq+yX3tA9jp7Q6hlOVIyD6ifRwnGcVKL0exJZLAIBg+014Gxdgz+MWNyqnthV/Wb4Hjt9PI+J5K5Y8v1Tey6aLq/psQxPo2s9253E+L8Q4LLz/i2ufw454+PPPfm4PP4M3zdd+6/uk+ldvz3HqQfPyn0G5J2AEAIAQAgBACAEAotMAzda0glCmmtwYQZoWLkZliBZlkEmd1bUlF2ju2fsJlllSrubYY277GFvJ5nOdT0Krc98E/IZkNkIRsS5zhF2D89nGPkvc/u+crqy9pF9HRa1O9v7yz8z84/ZHZfpLqKRVzbHK8AjyxJJRr6a9Svxl4spJUStqVu4H2liglb0Oh/wAVaE+uBn7yOVEqcl1E7fZ4pzVawH5X8Y+/f98q4djWOXuhrp+ivYlG93t4/EWwfiOIjGT0JnkhFXqek0VAQBRz6n1M6oR5VR5+SbnKy21sEGWKDYORAPl3tXprG1vu7rVXTm5WQXjbQ24rwlFR3XNk4LnA7g44nBlTeSm9L9PbqfU8BkhHhebHG5pO61fXeT0iuyXofS2nefLAIB2AQahWOSoJwVyRzg9xn6zOWHHN3KKbqvRgy+kYcsGRNisCihQVB5BIJ5Y9uTPK+HpZuZTiuWLXKq06629X5v8AQhHpaTPXJLIAQBDXdOrbfYwbfsxkNgqBn8OeAfjOTPwuOblkad1V3t5dEyDM6LpKrky1SqqOQqgvhuBy5/XM4OCwYeIhcoJKL0WvZb92EehUY4HAHGB2E9lKtESdkgIAQAgBACAEADAFbTzAM3VmQyTPPeQSaejuyMS6ZUstSAY3tDpdyBx+oefkcAn74mWWNq+xvhnTowqknMdF2WjjvAoqst9O0ElQukhootsEhsmIU64KRzClRdxsZ/4/WByy/MnA+5k85Hgsvr6yp7Mp+RBjnI8JjVXUgfOWUrK8jQ7VqBjvLxepWSNfTPkAzoRxzVMq1skqNaKzKiAeE9uqa6tZTqf73fsU7aQKdxRzhrNU521r2GAMnz7gzizpKal+/c+h+Fynk4aeHSre+u66QWrf7R7vM7T546IB0QDsAxtCcXW9j4jkgMcc9ix8/hPL4OlxOZab9LfXZt/ZaewR6Klp6YGJACAcYAjBGQeCD2MhpNUwYvs1x71D+IMMjeGI7jGF8I7eU8z4Zopwe6e139tF6EI256hIQAgBACAEAIAQDhgClneAZ+pEMkScSCTtL4MA1a33CWKkHrBBUjIIII9Qe8USmeSuAQsvcqSvzwSMzjlvR2w1VizOTKki9uYsmjG6l1VavifJRkk/QAmVbNFEpqtvuxtpatfM2HBPyHf7j6SurLrlW4+elMR4iFHoo5/1HJl1Fkc66DOh6VWDyoY+rc+WfOSkiedvY9A/RKGwTWmcfiAAI+omnJFmDyyXUrv6CGAUWOuDkMAhYfAkjJHwOYcNCFmp3RZpOm2IdvvVcdsMu3g/Ef0hRadWWeSLV0eh0lW0Bf3zpiqVHBOXM7I6oyxQ70xsiQSeS/tH0qGzSs1laszGsCwPqCORg16UAq7eIgluOw74nJxMVcf/AL+B73wfJJQypJtLXSo+890tNl/s9oZ2HgAIJOiASMAw0f8A5g53eYG47foq+Y47zysc1/Gy5r6pW69o9V9foFub2naeoB5TIB2AEAw+guDZdtOVycBECVd/LzLep/2nlcBJPJk5XpelKo79Orfd/oQjcnqkhACAEAIAQAgBAOGAKuO8AR1AgCjLIJKysEl+mtwYTIY9nPMuQeX9pNGUb3y8ox8Q/Kx8/kf4zmywp8x14Z2uVmVXqAZjZoolxVT3kFildMmchRn1xFE2y7AEsVCwyQK+9IPAMqzRM1NJ1DjBMtGVFJQsbXXj1l+Yz5SdeqyRIstWhqafU84M3hI554+qIdRbiaGBHor9xAMb+0YFa6bh7wbLCrGpq6XwwHhOobmlSVGcd84PlObidEn+/foex8HqU543Wq621p/av5n57HpEfIz688HI+86Tx2qJZgg6pgkmTAPPpgXnkZLHhRnGRnxE+fwE8XFyw46Wurb2Xdf1N/aP6Bbm7p2ntEmjUZUgsgBAPO9FTGofeV95huCxtsHiHdh4V+XeeLwUa4mXNXNT68z37rReW5CPRT2iQgBACAEAIAQAgHDAF3HeAI3iAKsIJI7YBHbIJGKLcSUQXaikOjIeQwwf6yWrVBOnZ8/aso5U9wSp+hxOKSp0d8ZWhkHjvKlgDySGdYySDtaMxwqlj8Ow+ZgURbSEMPeZC/5ew+BlX9TRLTQ9Boek1EZatTntxjj1OJ048aq2jjyZpJ0mMnoenP8A9ZHyewD+Mv4UOxTx59zN1HQbEOabAV77LCcj4BgOfrM3g/4s2jxK/qXsNaLS2gg2BVx5hs5+EtGEluVnljWhbrHzNjmDpRwxkAzv7StNZZpUSmo23e/TaBWbGTIcb/RP2jx/Ec/EpuNJa2ev8GyQx53LJKo8rvWr20+vktTV6VkU1Bm3N7tQW94LSzKoDeP9c5zkzeH8qPN4ivFm0qVvpWnTTp5DmZYyOqYBJjxAPO6qzF2cEkMO/iPl+FR/OfP8RkUeMtK3a3+b/GK+79KI6m5pbJ9AWZq0mQQXSAEA8rp7VXVZ5ObSuSPdKNxIwEHLHnGT/vPn8c4Q4u+8n/atdNF183p9yD1U+gJCAEAIAQAgBACAcaAUP2gCV4kgVMgk5iAS2QA2QC6pvKSiDyntLpgt28dmGT8D5zDLHU6cUtKMT9Jxx3nOdJZXaYsUN1Ju9BJWpL0NvQJtGPXmXRk2PNpw3P3+IlkrZVyaQ2uBwO06qONlywAaAVXHiAZ7wSS0A8ZkA8B7QdKbTW2Vmyxxau7aLma/V1r3s1V7ACuoHjA79vRp5+SDg2u/4+bPruE4mPEY4ySScfppF9oRWrf1f6D39n+gZrRqDXuqRGSq07q6kLHxLpqz3XBbLtySfXOdOGi2+atFt+hyfGM0Y4/CUvmbTkt2+3O++1JbeVHvmM7T5sksEEzBJ5rUnLtgg8nivjP7TT57LJzyzWN3rtDT/KfT61a8ga+h8v8A3PoIu0n+pZm3TBUZEgBAPIrZtt4wjF87av8AmdQ3PILHhR8ufgZ84pcmbTR3svnk9e+yRB66fRkhACAEAIAQAgBAIvAKbIAraJIFXWAQEElywQSCwCFzbR8YBg9bXKbvQ95nPYvjdM8nYOTOZnYgDSrRdM1On3DHPeTESNnT29pdMzZpUtwDLx3RnPZnTbOk5S/TXg8QC9jAFr2gCuIJLdCnikEC3tpoBbpydlbtWRaousNdAx3e38yqMtg98fQ5Zo80fI7/AIbmePMlbXNporfkuze1iXsTp6hQbkte9rWy9zq1Ycp4QEQ42oBwPh6YwI4dLltO7NPimTI8qxzioqK0S1q9dX1b6/tv0BE3PMJLAOs2ASewGftIlJRTb6A8yQX5AZs88gVp9h3nzsIZOJXyqUk9dfkh7J6+jINvpqYABxkenae9gg4Y4xlVrtt6EmxWZoBhJAIau0KjMSAApOWzj64meWahByfRA8lpwWGyvc/qmmU1Vj4Pa3J+v3nzmJSkuXHb+kFyr1k9fcqeu04O1cjB2jIzuwccjPn859JjvlV715/iWLJcBACAEAIAQAgEXgC9pgC7GSClhAKysAmsAmWwMwBC+zJggS1de5WX1Eo9UWTpnjnHfPBB2kehHlOZnamRUSpYvq485BazQTW7fn6ecmyFGzb0GoJWa4tWY5tEW2POo5SWkBzmQGaDPJIKXgFFliqC7EKqgsWYgKoHck+QkN1qy0YuTUYq2xbo3Wa7bAqLeQwytjae5KmAGeHZQJSORSel+x05uDyYYtzcdN1zJteiZbqfafRtlWs3VE+7a002NpST4Spt27COcd8SrzQ9PwNI/D+JVNL5t6tc3fa7/Mt6h1SmgpWdxYrlKaKntcquBkIgOFHAzwJeU4x0+xji4bJmuSqlu20lfm+onqvaWqsbnq1arhTuOkvCjfjaCSMZyQMevErLNFbp+zNsfw7LkdRlC9f6l09f2tTT6drRapYV3V4O3F9L0seAcgN3HPeXjLm6e5y5sLxOm0/Jp/YcYgAkkAAZJPAHxkykoptukjIymuVm4J57ZVl3fLI5mOPi8U5KKbt7Wmr8rSsWOaJxkjzGM/UZE1U1JuK3W/3A9XqF2l8+Fd2TzxtJDfwMp40ORzvRXfpo/sC9dWm1XzlWKgEDvvIC/wARKvPDkjO9JVXrsCeqdAArjIdgmCMgk+RHpJyuFcs9pae4E16tSuFC2D0UUWjgd8DbOVcbhjUUn5csv9Acq1KsdoJ3bBZtIKnacgHB+X0nVHLGTpb0n20YJUXq4JU5GSucHGVODj15HeTjyRyK47W17aAslwEAIAQAgBAIWQBW8wBUvAAGSAIgEXcCAL33ZEECjtIBXmQSYvXNAT/eoMn9ZR3Yeo+ImU43qjfHOtGYYPmO0xOkvrYQC/S6fc4IHPw5JkVbL3SPRom3w+Y7zrxx5UcOSXMy5K8y5QbpSSVGMQCDCAYntYn/AC+5huqW2my0YLZqW1WsyB3AAyfgDMs38v0tX5Wd/wANf/npfzNSUf8As00hvqWbdNeaGDs+nsFbVsDuJQ7drDzyRiWn80Hy9jHh0sXEQ8VUlJXfnrZdoNXpW0KPur/RPcBWyV2KuzDVsPXuCO+ZWLh4d9KNMuLiI8U40/E5tO93ozE6b08HTaa19Q+k1SaZU94LEVhXkmtbUfwsMYPPnnmZwjcItunX7s68+drPkhGCnBybqnv15WtU/INVr2v0KWPtJ/Sqa2dP8O0Jq0X3qf5WxmHJyxpvuvuMeFYeMcY/8JOnurg3T+q2PWzpPHKuoITWcAnBVio7sFYEj7Azm4yLlhdK6add0mm17AzdbqFcgKwYlgRg9sHOT6cZnPxHFYsyjDHJOTkmq6U02320v7AnprNruCQM7TycZGMZm0JxjnyqTq6fpVfdAnTudBWuPHY7852lA5bJx5E7R9ZxxvJjWOH9cpP6cqk3fk9F5MgudjWprcqMW1XKRkLta5dwGfIHP3EpkbxQeLJWkoyXanNX7P2TQNHqF6sKyrK2L6vwsDjLY8vnOziMkZRi4tP5o7eYJW//ACa//wAbMf6kif8A7cP+svvEkr61WcI6Nts3CoN8LPCftw3/AEyvGxlUZwdSuvSWj9t/Qgf09IRVRRhVAUfSdePHHHBQjstCSyXAQAgBACAEAqtMATvMAUaAdQyQSawCAI6jUZPwkWCt2ggqYyCSBaCSJMgkR1XTEc7gfduf1hyrftL/ADEq4JmkcjiLp0ewHlMj8yeIH+cz8NmyyxZ6Do/TNgNhU7seFSPF8zNYQrUxyZL0Lk0JALOQD3x3JM0MrBVkgYrSAWEQQQxAACAJ6LoumS33yaepLefGiBTzwe3rKLHBO0tTonxeecPDlNuPZuy5/Z/SGz3x0tBtzu3mtck99x8ifj3keFC7rUlcbxCh4ayPl7WGv6VRa4ezT02uBgPZUjtgdhkiWcIydtFcfE5sceWE2l2TaL2qUjaVUrx4SoKjaQV4+BAI+QlqRkpNO09SwQVLPKAZ2prDcH55HBB8iDM8uGOSNS8+zvvYJilTgEBsfmAP1kyxQkkpq676gfoA9B6fT0lqQHFQHuAeMcgHj0/cPtKuKe6BJaFHZVHIPCgcjsZVQitkgSKDIOBkZAOOQD3GfoPtLcqu+oBkBxkA4ORkZwR5w0nuCUkBACAEAIAQAgFFx5gCdsAoaAVWWYkgSscmQCtzAOl5AK2MAhmQScgk6okgurUjnJHygDdbE/rN9zJILLSO0sCKGBQwjQCRMAjBB0CAToHMAYMApsEArgExAJHtAM+5uZYF9JzIA5UJAHapALJACAEAIAQAgBACAEAIAtd3MAVtgC7SSBS+QSLiQSQeSQQ85ABoJKzIB0QSiad5KBefKSBimAceWB2uAXrBBKCAEAsEAlT3gDBgFNkArEAkIBJu0AzdR3lgWaWQwadcgDdMhgskAIAQAgBACAEAIAQAgH//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94" name="Picture 10" descr="http://seventablets.com/wp-content/uploads/2014/10/4-ways-mobile-apps-increase-operational-efficienc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226" y="4229388"/>
            <a:ext cx="4960374" cy="2567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046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energy efficiency funn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energy efficiency funn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535" name="Picture 7" descr="https://s3.amazonaws.com/lowres.cartoonstock.com/environmental-issues-energy_saving-lightbulb-light_bulb-light_bulbs-energy_efficient-mfln7464_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86128"/>
            <a:ext cx="5638800" cy="459562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457200" y="274638"/>
            <a:ext cx="8229600" cy="1143000"/>
          </a:xfrm>
        </p:spPr>
        <p:txBody>
          <a:bodyPr>
            <a:normAutofit/>
          </a:bodyPr>
          <a:lstStyle/>
          <a:p>
            <a:r>
              <a:rPr lang="en-US" sz="4000" b="1" i="1" dirty="0">
                <a:latin typeface="Times New Roman" panose="02020603050405020304" pitchFamily="18" charset="0"/>
                <a:cs typeface="Times New Roman" panose="02020603050405020304" pitchFamily="18" charset="0"/>
              </a:rPr>
              <a:t>Energy Conservation </a:t>
            </a:r>
            <a:r>
              <a:rPr lang="en-US" sz="4000" b="1" i="1" dirty="0" smtClean="0">
                <a:latin typeface="Times New Roman" panose="02020603050405020304" pitchFamily="18" charset="0"/>
                <a:cs typeface="Times New Roman" panose="02020603050405020304" pitchFamily="18" charset="0"/>
              </a:rPr>
              <a:t>Measures</a:t>
            </a:r>
            <a:endParaRPr lang="en-US" sz="4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7990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latin typeface="Times New Roman" panose="02020603050405020304" pitchFamily="18" charset="0"/>
                <a:cs typeface="Times New Roman" panose="02020603050405020304" pitchFamily="18" charset="0"/>
              </a:rPr>
              <a:t>Introduction</a:t>
            </a:r>
            <a:endParaRPr lang="en-US" b="1"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sz="2400" dirty="0">
                <a:latin typeface="Times New Roman" panose="02020603050405020304" pitchFamily="18" charset="0"/>
                <a:cs typeface="Times New Roman" panose="02020603050405020304" pitchFamily="18" charset="0"/>
              </a:rPr>
              <a:t>Over 68% </a:t>
            </a:r>
            <a:r>
              <a:rPr lang="en-US" sz="2400" dirty="0" smtClean="0">
                <a:latin typeface="Times New Roman" panose="02020603050405020304" pitchFamily="18" charset="0"/>
                <a:cs typeface="Times New Roman" panose="02020603050405020304" pitchFamily="18" charset="0"/>
              </a:rPr>
              <a:t>of the </a:t>
            </a:r>
            <a:r>
              <a:rPr lang="en-US" sz="2400" dirty="0">
                <a:latin typeface="Times New Roman" panose="02020603050405020304" pitchFamily="18" charset="0"/>
                <a:cs typeface="Times New Roman" panose="02020603050405020304" pitchFamily="18" charset="0"/>
              </a:rPr>
              <a:t>electricity generated in the </a:t>
            </a:r>
            <a:r>
              <a:rPr lang="en-US" sz="2400" dirty="0" smtClean="0">
                <a:latin typeface="Times New Roman" panose="02020603050405020304" pitchFamily="18" charset="0"/>
                <a:cs typeface="Times New Roman" panose="02020603050405020304" pitchFamily="18" charset="0"/>
              </a:rPr>
              <a:t>USA </a:t>
            </a:r>
            <a:r>
              <a:rPr lang="en-US" sz="2400" dirty="0">
                <a:latin typeface="Times New Roman" panose="02020603050405020304" pitchFamily="18" charset="0"/>
                <a:cs typeface="Times New Roman" panose="02020603050405020304" pitchFamily="18" charset="0"/>
              </a:rPr>
              <a:t>is </a:t>
            </a:r>
            <a:r>
              <a:rPr lang="en-US" sz="2400" dirty="0" smtClean="0">
                <a:latin typeface="Times New Roman" panose="02020603050405020304" pitchFamily="18" charset="0"/>
                <a:cs typeface="Times New Roman" panose="02020603050405020304" pitchFamily="18" charset="0"/>
              </a:rPr>
              <a:t>produced through </a:t>
            </a:r>
            <a:r>
              <a:rPr lang="en-US" sz="2400" dirty="0">
                <a:latin typeface="Times New Roman" panose="02020603050405020304" pitchFamily="18" charset="0"/>
                <a:cs typeface="Times New Roman" panose="02020603050405020304" pitchFamily="18" charset="0"/>
              </a:rPr>
              <a:t>the combustion of coal, fuel oil, and natural gas.</a:t>
            </a:r>
          </a:p>
          <a:p>
            <a:pPr algn="just"/>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remainder is produced through nuclear, 22%; </a:t>
            </a:r>
            <a:r>
              <a:rPr lang="en-US" sz="2400" dirty="0" smtClean="0">
                <a:latin typeface="Times New Roman" panose="02020603050405020304" pitchFamily="18" charset="0"/>
                <a:cs typeface="Times New Roman" panose="02020603050405020304" pitchFamily="18" charset="0"/>
              </a:rPr>
              <a:t>hydroelectric, 10</a:t>
            </a:r>
            <a:r>
              <a:rPr lang="en-US" sz="2400" dirty="0">
                <a:latin typeface="Times New Roman" panose="02020603050405020304" pitchFamily="18" charset="0"/>
                <a:cs typeface="Times New Roman" panose="02020603050405020304" pitchFamily="18" charset="0"/>
              </a:rPr>
              <a:t>%; and geothermal and others, &lt;1</a:t>
            </a:r>
            <a:r>
              <a:rPr lang="en-US" sz="2400" dirty="0" smtClean="0">
                <a:latin typeface="Times New Roman" panose="02020603050405020304" pitchFamily="18" charset="0"/>
                <a:cs typeface="Times New Roman" panose="02020603050405020304" pitchFamily="18" charset="0"/>
              </a:rPr>
              <a:t>%.</a:t>
            </a:r>
          </a:p>
          <a:p>
            <a:pPr algn="just"/>
            <a:endParaRPr lang="en-US" sz="2400" dirty="0">
              <a:latin typeface="Times New Roman" panose="02020603050405020304" pitchFamily="18" charset="0"/>
              <a:cs typeface="Times New Roman" panose="02020603050405020304" pitchFamily="18" charset="0"/>
            </a:endParaRPr>
          </a:p>
        </p:txBody>
      </p:sp>
      <p:pic>
        <p:nvPicPr>
          <p:cNvPr id="1026" name="Picture 2" descr="https://s3.amazonaws.com/lowres.cartoonstock.com/environmental-issues-microwave-energy_crisis-fuels_crisis-heating-boilers-mfln22_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600450"/>
            <a:ext cx="38100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160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a:latin typeface="Times New Roman" panose="02020603050405020304" pitchFamily="18" charset="0"/>
                <a:cs typeface="Times New Roman" panose="02020603050405020304" pitchFamily="18" charset="0"/>
              </a:rPr>
              <a:t>Energy Conservation </a:t>
            </a:r>
            <a:r>
              <a:rPr lang="en-US" sz="4000" b="1" i="1" dirty="0" smtClean="0">
                <a:latin typeface="Times New Roman" panose="02020603050405020304" pitchFamily="18" charset="0"/>
                <a:cs typeface="Times New Roman" panose="02020603050405020304" pitchFamily="18" charset="0"/>
              </a:rPr>
              <a:t>Measures</a:t>
            </a:r>
            <a:endParaRPr lang="en-US" sz="4000" i="1" dirty="0">
              <a:latin typeface="Times New Roman" panose="02020603050405020304" pitchFamily="18" charset="0"/>
              <a:cs typeface="Times New Roman" panose="02020603050405020304" pitchFamily="18"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5791200" cy="5240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58733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0"/>
            <a:ext cx="91440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274638"/>
            <a:ext cx="8229600" cy="1143000"/>
          </a:xfrm>
        </p:spPr>
        <p:txBody>
          <a:bodyPr>
            <a:normAutofit/>
          </a:bodyPr>
          <a:lstStyle/>
          <a:p>
            <a:r>
              <a:rPr lang="en-US" sz="4000" b="1" i="1" dirty="0">
                <a:latin typeface="Times New Roman" panose="02020603050405020304" pitchFamily="18" charset="0"/>
                <a:cs typeface="Times New Roman" panose="02020603050405020304" pitchFamily="18" charset="0"/>
              </a:rPr>
              <a:t>Energy Conservation </a:t>
            </a:r>
            <a:r>
              <a:rPr lang="en-US" sz="4000" b="1" i="1" dirty="0" smtClean="0">
                <a:latin typeface="Times New Roman" panose="02020603050405020304" pitchFamily="18" charset="0"/>
                <a:cs typeface="Times New Roman" panose="02020603050405020304" pitchFamily="18" charset="0"/>
              </a:rPr>
              <a:t>Measures</a:t>
            </a:r>
            <a:endParaRPr lang="en-US" sz="4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6544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US" sz="4000" b="1" i="1" dirty="0">
                <a:latin typeface="Times New Roman" panose="02020603050405020304" pitchFamily="18" charset="0"/>
                <a:cs typeface="Times New Roman" panose="02020603050405020304" pitchFamily="18" charset="0"/>
              </a:rPr>
              <a:t>Energy Conservation </a:t>
            </a:r>
            <a:r>
              <a:rPr lang="en-US" sz="4000" b="1" i="1" dirty="0" smtClean="0">
                <a:latin typeface="Times New Roman" panose="02020603050405020304" pitchFamily="18" charset="0"/>
                <a:cs typeface="Times New Roman" panose="02020603050405020304" pitchFamily="18" charset="0"/>
              </a:rPr>
              <a:t>Measures</a:t>
            </a:r>
            <a:endParaRPr lang="en-US" sz="4000" i="1" dirty="0">
              <a:latin typeface="Times New Roman" panose="02020603050405020304" pitchFamily="18" charset="0"/>
              <a:cs typeface="Times New Roman" panose="02020603050405020304" pitchFamily="18"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717711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570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US" sz="4000" b="1" i="1" dirty="0">
                <a:latin typeface="Times New Roman" panose="02020603050405020304" pitchFamily="18" charset="0"/>
                <a:cs typeface="Times New Roman" panose="02020603050405020304" pitchFamily="18" charset="0"/>
              </a:rPr>
              <a:t>Energy Conservation </a:t>
            </a:r>
            <a:r>
              <a:rPr lang="en-US" sz="4000" b="1" i="1" dirty="0" smtClean="0">
                <a:latin typeface="Times New Roman" panose="02020603050405020304" pitchFamily="18" charset="0"/>
                <a:cs typeface="Times New Roman" panose="02020603050405020304" pitchFamily="18" charset="0"/>
              </a:rPr>
              <a:t>Measures</a:t>
            </a:r>
            <a:endParaRPr lang="en-US" sz="4000" i="1" dirty="0">
              <a:latin typeface="Times New Roman" panose="02020603050405020304" pitchFamily="18" charset="0"/>
              <a:cs typeface="Times New Roman" panose="02020603050405020304" pitchFamily="18" charset="0"/>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371600"/>
            <a:ext cx="8697686"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3962400"/>
            <a:ext cx="6018594" cy="108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0930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US" sz="4000" b="1" i="1" dirty="0">
                <a:latin typeface="Times New Roman" panose="02020603050405020304" pitchFamily="18" charset="0"/>
                <a:cs typeface="Times New Roman" panose="02020603050405020304" pitchFamily="18" charset="0"/>
              </a:rPr>
              <a:t>Energy Conservation </a:t>
            </a:r>
            <a:r>
              <a:rPr lang="en-US" sz="4000" b="1" i="1" dirty="0" smtClean="0">
                <a:latin typeface="Times New Roman" panose="02020603050405020304" pitchFamily="18" charset="0"/>
                <a:cs typeface="Times New Roman" panose="02020603050405020304" pitchFamily="18" charset="0"/>
              </a:rPr>
              <a:t>Measures</a:t>
            </a:r>
            <a:endParaRPr lang="en-US" sz="4000" i="1" dirty="0">
              <a:latin typeface="Times New Roman" panose="02020603050405020304" pitchFamily="18" charset="0"/>
              <a:cs typeface="Times New Roman" panose="02020603050405020304" pitchFamily="18" charset="0"/>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524000"/>
            <a:ext cx="6073878"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0594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dirty="0" smtClean="0">
                <a:latin typeface="Times New Roman" panose="02020603050405020304" pitchFamily="18" charset="0"/>
                <a:cs typeface="Times New Roman" panose="02020603050405020304" pitchFamily="18" charset="0"/>
              </a:rPr>
              <a:t>Excess Air (EA)</a:t>
            </a:r>
          </a:p>
          <a:p>
            <a:pPr algn="just"/>
            <a:r>
              <a:rPr lang="en-US" dirty="0" smtClean="0">
                <a:latin typeface="Times New Roman" panose="02020603050405020304" pitchFamily="18" charset="0"/>
                <a:cs typeface="Times New Roman" panose="02020603050405020304" pitchFamily="18" charset="0"/>
              </a:rPr>
              <a:t>It is defined </a:t>
            </a:r>
            <a:r>
              <a:rPr lang="en-US" dirty="0">
                <a:latin typeface="Times New Roman" panose="02020603050405020304" pitchFamily="18" charset="0"/>
                <a:cs typeface="Times New Roman" panose="02020603050405020304" pitchFamily="18" charset="0"/>
              </a:rPr>
              <a:t>as air in excess of the amount </a:t>
            </a:r>
            <a:r>
              <a:rPr lang="en-US" dirty="0" smtClean="0">
                <a:latin typeface="Times New Roman" panose="02020603050405020304" pitchFamily="18" charset="0"/>
                <a:cs typeface="Times New Roman" panose="02020603050405020304" pitchFamily="18" charset="0"/>
              </a:rPr>
              <a:t>required for </a:t>
            </a:r>
            <a:r>
              <a:rPr lang="en-US" dirty="0">
                <a:latin typeface="Times New Roman" panose="02020603050405020304" pitchFamily="18" charset="0"/>
                <a:cs typeface="Times New Roman" panose="02020603050405020304" pitchFamily="18" charset="0"/>
              </a:rPr>
              <a:t>stoichiometric conditions</a:t>
            </a:r>
            <a:r>
              <a:rPr lang="en-US" dirty="0" smtClean="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In combustion processes, </a:t>
            </a:r>
            <a:r>
              <a:rPr lang="en-US" dirty="0" smtClean="0">
                <a:latin typeface="Times New Roman" panose="02020603050405020304" pitchFamily="18" charset="0"/>
                <a:cs typeface="Times New Roman" panose="02020603050405020304" pitchFamily="18" charset="0"/>
              </a:rPr>
              <a:t>EA is generally defined </a:t>
            </a:r>
            <a:r>
              <a:rPr lang="en-US" dirty="0">
                <a:latin typeface="Times New Roman" panose="02020603050405020304" pitchFamily="18" charset="0"/>
                <a:cs typeface="Times New Roman" panose="02020603050405020304" pitchFamily="18" charset="0"/>
              </a:rPr>
              <a:t>as air introduced above </a:t>
            </a:r>
            <a:r>
              <a:rPr lang="en-US" dirty="0" smtClean="0">
                <a:latin typeface="Times New Roman" panose="02020603050405020304" pitchFamily="18" charset="0"/>
                <a:cs typeface="Times New Roman" panose="02020603050405020304" pitchFamily="18" charset="0"/>
              </a:rPr>
              <a:t>the stoichiometric </a:t>
            </a:r>
            <a:r>
              <a:rPr lang="en-US" dirty="0">
                <a:latin typeface="Times New Roman" panose="02020603050405020304" pitchFamily="18" charset="0"/>
                <a:cs typeface="Times New Roman" panose="02020603050405020304" pitchFamily="18" charset="0"/>
              </a:rPr>
              <a:t>or </a:t>
            </a:r>
            <a:r>
              <a:rPr lang="en-US" dirty="0" smtClean="0">
                <a:latin typeface="Times New Roman" panose="02020603050405020304" pitchFamily="18" charset="0"/>
                <a:cs typeface="Times New Roman" panose="02020603050405020304" pitchFamily="18" charset="0"/>
              </a:rPr>
              <a:t>theoretical requirements </a:t>
            </a:r>
            <a:r>
              <a:rPr lang="en-US" dirty="0">
                <a:latin typeface="Times New Roman" panose="02020603050405020304" pitchFamily="18" charset="0"/>
                <a:cs typeface="Times New Roman" panose="02020603050405020304" pitchFamily="18" charset="0"/>
              </a:rPr>
              <a:t>to effect complete and </a:t>
            </a:r>
            <a:r>
              <a:rPr lang="en-US" dirty="0" smtClean="0">
                <a:latin typeface="Times New Roman" panose="02020603050405020304" pitchFamily="18" charset="0"/>
                <a:cs typeface="Times New Roman" panose="02020603050405020304" pitchFamily="18" charset="0"/>
              </a:rPr>
              <a:t>efficient combustion of </a:t>
            </a:r>
            <a:r>
              <a:rPr lang="en-US" dirty="0">
                <a:latin typeface="Times New Roman" panose="02020603050405020304" pitchFamily="18" charset="0"/>
                <a:cs typeface="Times New Roman" panose="02020603050405020304" pitchFamily="18" charset="0"/>
              </a:rPr>
              <a:t>the fuel.</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6255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gn="just"/>
            <a:r>
              <a:rPr lang="en-US" dirty="0">
                <a:latin typeface="Times New Roman" panose="02020603050405020304" pitchFamily="18" charset="0"/>
                <a:cs typeface="Times New Roman" panose="02020603050405020304" pitchFamily="18" charset="0"/>
              </a:rPr>
              <a:t>As illustrated in Figure 5.1, the amount of </a:t>
            </a:r>
            <a:r>
              <a:rPr lang="en-US" dirty="0" smtClean="0">
                <a:latin typeface="Times New Roman" panose="02020603050405020304" pitchFamily="18" charset="0"/>
                <a:cs typeface="Times New Roman" panose="02020603050405020304" pitchFamily="18" charset="0"/>
              </a:rPr>
              <a:t>carbon dioxide</a:t>
            </a:r>
            <a:r>
              <a:rPr lang="en-US" dirty="0">
                <a:latin typeface="Times New Roman" panose="02020603050405020304" pitchFamily="18" charset="0"/>
                <a:cs typeface="Times New Roman" panose="02020603050405020304" pitchFamily="18" charset="0"/>
              </a:rPr>
              <a:t>, percent by volume, in the exhaust gas reaches </a:t>
            </a:r>
            <a:r>
              <a:rPr lang="en-US" dirty="0" smtClean="0">
                <a:latin typeface="Times New Roman" panose="02020603050405020304" pitchFamily="18" charset="0"/>
                <a:cs typeface="Times New Roman" panose="02020603050405020304" pitchFamily="18" charset="0"/>
              </a:rPr>
              <a:t>a maximum </a:t>
            </a:r>
            <a:r>
              <a:rPr lang="en-US" dirty="0">
                <a:latin typeface="Times New Roman" panose="02020603050405020304" pitchFamily="18" charset="0"/>
                <a:cs typeface="Times New Roman" panose="02020603050405020304" pitchFamily="18" charset="0"/>
              </a:rPr>
              <a:t>with no excess air stoichiometric conditions.</a:t>
            </a:r>
          </a:p>
          <a:p>
            <a:pPr algn="just"/>
            <a:r>
              <a:rPr lang="en-US" dirty="0">
                <a:latin typeface="Times New Roman" panose="02020603050405020304" pitchFamily="18" charset="0"/>
                <a:cs typeface="Times New Roman" panose="02020603050405020304" pitchFamily="18" charset="0"/>
              </a:rPr>
              <a:t>While carbon dioxide can be used as a measure of </a:t>
            </a:r>
            <a:r>
              <a:rPr lang="en-US" dirty="0" smtClean="0">
                <a:latin typeface="Times New Roman" panose="02020603050405020304" pitchFamily="18" charset="0"/>
                <a:cs typeface="Times New Roman" panose="02020603050405020304" pitchFamily="18" charset="0"/>
              </a:rPr>
              <a:t>complete combustion</a:t>
            </a:r>
            <a:r>
              <a:rPr lang="en-US" dirty="0">
                <a:latin typeface="Times New Roman" panose="02020603050405020304" pitchFamily="18" charset="0"/>
                <a:cs typeface="Times New Roman" panose="02020603050405020304" pitchFamily="18" charset="0"/>
              </a:rPr>
              <a:t>, it can not be used to optimally </a:t>
            </a:r>
            <a:r>
              <a:rPr lang="en-US" dirty="0" smtClean="0">
                <a:latin typeface="Times New Roman" panose="02020603050405020304" pitchFamily="18" charset="0"/>
                <a:cs typeface="Times New Roman" panose="02020603050405020304" pitchFamily="18" charset="0"/>
              </a:rPr>
              <a:t>control the </a:t>
            </a:r>
            <a:r>
              <a:rPr lang="en-US" dirty="0">
                <a:latin typeface="Times New Roman" panose="02020603050405020304" pitchFamily="18" charset="0"/>
                <a:cs typeface="Times New Roman" panose="02020603050405020304" pitchFamily="18" charset="0"/>
              </a:rPr>
              <a:t>air-to-fuel ratio in a </a:t>
            </a:r>
            <a:r>
              <a:rPr lang="en-US" dirty="0" smtClean="0">
                <a:latin typeface="Times New Roman" panose="02020603050405020304" pitchFamily="18" charset="0"/>
                <a:cs typeface="Times New Roman" panose="02020603050405020304" pitchFamily="18" charset="0"/>
              </a:rPr>
              <a:t>fired </a:t>
            </a:r>
            <a:r>
              <a:rPr lang="en-US" dirty="0">
                <a:latin typeface="Times New Roman" panose="02020603050405020304" pitchFamily="18" charset="0"/>
                <a:cs typeface="Times New Roman" panose="02020603050405020304" pitchFamily="18" charset="0"/>
              </a:rPr>
              <a:t>system. A drop in the </a:t>
            </a:r>
            <a:r>
              <a:rPr lang="en-US" dirty="0" smtClean="0">
                <a:latin typeface="Times New Roman" panose="02020603050405020304" pitchFamily="18" charset="0"/>
                <a:cs typeface="Times New Roman" panose="02020603050405020304" pitchFamily="18" charset="0"/>
              </a:rPr>
              <a:t>level of </a:t>
            </a:r>
            <a:r>
              <a:rPr lang="en-US" dirty="0">
                <a:latin typeface="Times New Roman" panose="02020603050405020304" pitchFamily="18" charset="0"/>
                <a:cs typeface="Times New Roman" panose="02020603050405020304" pitchFamily="18" charset="0"/>
              </a:rPr>
              <a:t>carbon dioxide would not be </a:t>
            </a:r>
            <a:r>
              <a:rPr lang="en-US" dirty="0" smtClean="0">
                <a:latin typeface="Times New Roman" panose="02020603050405020304" pitchFamily="18" charset="0"/>
                <a:cs typeface="Times New Roman" panose="02020603050405020304" pitchFamily="18" charset="0"/>
              </a:rPr>
              <a:t>sufficient </a:t>
            </a:r>
            <a:r>
              <a:rPr lang="en-US" dirty="0">
                <a:latin typeface="Times New Roman" panose="02020603050405020304" pitchFamily="18" charset="0"/>
                <a:cs typeface="Times New Roman" panose="02020603050405020304" pitchFamily="18" charset="0"/>
              </a:rPr>
              <a:t>to inform </a:t>
            </a:r>
            <a:r>
              <a:rPr lang="en-US" dirty="0" smtClean="0">
                <a:latin typeface="Times New Roman" panose="02020603050405020304" pitchFamily="18" charset="0"/>
                <a:cs typeface="Times New Roman" panose="02020603050405020304" pitchFamily="18" charset="0"/>
              </a:rPr>
              <a:t>the control </a:t>
            </a:r>
            <a:r>
              <a:rPr lang="en-US" dirty="0">
                <a:latin typeface="Times New Roman" panose="02020603050405020304" pitchFamily="18" charset="0"/>
                <a:cs typeface="Times New Roman" panose="02020603050405020304" pitchFamily="18" charset="0"/>
              </a:rPr>
              <a:t>system if it were operating in a condition of </a:t>
            </a:r>
            <a:r>
              <a:rPr lang="en-US" dirty="0" smtClean="0">
                <a:latin typeface="Times New Roman" panose="02020603050405020304" pitchFamily="18" charset="0"/>
                <a:cs typeface="Times New Roman" panose="02020603050405020304" pitchFamily="18" charset="0"/>
              </a:rPr>
              <a:t>excess air </a:t>
            </a:r>
            <a:r>
              <a:rPr lang="en-US" dirty="0">
                <a:latin typeface="Times New Roman" panose="02020603050405020304" pitchFamily="18" charset="0"/>
                <a:cs typeface="Times New Roman" panose="02020603050405020304" pitchFamily="18" charset="0"/>
              </a:rPr>
              <a:t>or </a:t>
            </a:r>
            <a:r>
              <a:rPr lang="en-US" dirty="0" smtClean="0">
                <a:latin typeface="Times New Roman" panose="02020603050405020304" pitchFamily="18" charset="0"/>
                <a:cs typeface="Times New Roman" panose="02020603050405020304" pitchFamily="18" charset="0"/>
              </a:rPr>
              <a:t>insufficient </a:t>
            </a:r>
            <a:r>
              <a:rPr lang="en-US" dirty="0">
                <a:latin typeface="Times New Roman" panose="02020603050405020304" pitchFamily="18" charset="0"/>
                <a:cs typeface="Times New Roman" panose="02020603050405020304" pitchFamily="18" charset="0"/>
              </a:rPr>
              <a:t>air.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However</a:t>
            </a:r>
            <a:r>
              <a:rPr lang="en-US" dirty="0">
                <a:latin typeface="Times New Roman" panose="02020603050405020304" pitchFamily="18" charset="0"/>
                <a:cs typeface="Times New Roman" panose="02020603050405020304" pitchFamily="18" charset="0"/>
              </a:rPr>
              <a:t>, measuring oxygen in </a:t>
            </a:r>
            <a:r>
              <a:rPr lang="en-US" dirty="0" smtClean="0">
                <a:latin typeface="Times New Roman" panose="02020603050405020304" pitchFamily="18" charset="0"/>
                <a:cs typeface="Times New Roman" panose="02020603050405020304" pitchFamily="18" charset="0"/>
              </a:rPr>
              <a:t>the exhaust </a:t>
            </a:r>
            <a:r>
              <a:rPr lang="en-US" dirty="0">
                <a:latin typeface="Times New Roman" panose="02020603050405020304" pitchFamily="18" charset="0"/>
                <a:cs typeface="Times New Roman" panose="02020603050405020304" pitchFamily="18" charset="0"/>
              </a:rPr>
              <a:t>gases is a direct measure of the amount of </a:t>
            </a:r>
            <a:r>
              <a:rPr lang="en-US" dirty="0" smtClean="0">
                <a:latin typeface="Times New Roman" panose="02020603050405020304" pitchFamily="18" charset="0"/>
                <a:cs typeface="Times New Roman" panose="02020603050405020304" pitchFamily="18" charset="0"/>
              </a:rPr>
              <a:t>excess air</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So, it is more </a:t>
            </a:r>
            <a:r>
              <a:rPr lang="en-US" dirty="0">
                <a:latin typeface="Times New Roman" panose="02020603050405020304" pitchFamily="18" charset="0"/>
                <a:cs typeface="Times New Roman" panose="02020603050405020304" pitchFamily="18" charset="0"/>
              </a:rPr>
              <a:t>common and preferred method of controlling </a:t>
            </a:r>
            <a:r>
              <a:rPr lang="en-US" dirty="0" smtClean="0">
                <a:latin typeface="Times New Roman" panose="02020603050405020304" pitchFamily="18" charset="0"/>
                <a:cs typeface="Times New Roman" panose="02020603050405020304" pitchFamily="18" charset="0"/>
              </a:rPr>
              <a:t>the air-to-fuel </a:t>
            </a:r>
            <a:r>
              <a:rPr lang="en-US" dirty="0">
                <a:latin typeface="Times New Roman" panose="02020603050405020304" pitchFamily="18" charset="0"/>
                <a:cs typeface="Times New Roman" panose="02020603050405020304" pitchFamily="18" charset="0"/>
              </a:rPr>
              <a:t>ratio in a </a:t>
            </a:r>
            <a:r>
              <a:rPr lang="en-US" dirty="0" smtClean="0">
                <a:latin typeface="Times New Roman" panose="02020603050405020304" pitchFamily="18" charset="0"/>
                <a:cs typeface="Times New Roman" panose="02020603050405020304" pitchFamily="18" charset="0"/>
              </a:rPr>
              <a:t>fired </a:t>
            </a:r>
            <a:r>
              <a:rPr lang="en-US" dirty="0">
                <a:latin typeface="Times New Roman" panose="02020603050405020304" pitchFamily="18" charset="0"/>
                <a:cs typeface="Times New Roman" panose="02020603050405020304" pitchFamily="18" charset="0"/>
              </a:rPr>
              <a:t>system</a:t>
            </a:r>
            <a:r>
              <a:rPr lang="en-US" dirty="0" smtClean="0">
                <a:latin typeface="Times New Roman" panose="02020603050405020304" pitchFamily="18" charset="0"/>
                <a:cs typeface="Times New Roman" panose="02020603050405020304" pitchFamily="18" charset="0"/>
              </a:rPr>
              <a:t>.</a:t>
            </a:r>
          </a:p>
        </p:txBody>
      </p:sp>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43589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0"/>
            <a:ext cx="7010400" cy="6662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4094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To identify the point of minimum excess-air </a:t>
            </a:r>
            <a:r>
              <a:rPr lang="en-US" dirty="0" smtClean="0">
                <a:latin typeface="Times New Roman" panose="02020603050405020304" pitchFamily="18" charset="0"/>
                <a:cs typeface="Times New Roman" panose="02020603050405020304" pitchFamily="18" charset="0"/>
              </a:rPr>
              <a:t>operation for </a:t>
            </a:r>
            <a:r>
              <a:rPr lang="en-US" dirty="0">
                <a:latin typeface="Times New Roman" panose="02020603050405020304" pitchFamily="18" charset="0"/>
                <a:cs typeface="Times New Roman" panose="02020603050405020304" pitchFamily="18" charset="0"/>
              </a:rPr>
              <a:t>a particular fi red system, curves of </a:t>
            </a:r>
            <a:r>
              <a:rPr lang="en-US" dirty="0" smtClean="0">
                <a:latin typeface="Times New Roman" panose="02020603050405020304" pitchFamily="18" charset="0"/>
                <a:cs typeface="Times New Roman" panose="02020603050405020304" pitchFamily="18" charset="0"/>
              </a:rPr>
              <a:t>combustibles as </a:t>
            </a:r>
            <a:r>
              <a:rPr lang="en-US" dirty="0">
                <a:latin typeface="Times New Roman" panose="02020603050405020304" pitchFamily="18" charset="0"/>
                <a:cs typeface="Times New Roman" panose="02020603050405020304" pitchFamily="18" charset="0"/>
              </a:rPr>
              <a:t>a function of excess 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should be constructed </a:t>
            </a:r>
            <a:r>
              <a:rPr lang="en-US" dirty="0" smtClean="0">
                <a:latin typeface="Times New Roman" panose="02020603050405020304" pitchFamily="18" charset="0"/>
                <a:cs typeface="Times New Roman" panose="02020603050405020304" pitchFamily="18" charset="0"/>
              </a:rPr>
              <a:t>similar to </a:t>
            </a:r>
            <a:r>
              <a:rPr lang="en-US" dirty="0">
                <a:latin typeface="Times New Roman" panose="02020603050405020304" pitchFamily="18" charset="0"/>
                <a:cs typeface="Times New Roman" panose="02020603050405020304" pitchFamily="18" charset="0"/>
              </a:rPr>
              <a:t>that illustrated in Figure 5.2</a:t>
            </a:r>
            <a:r>
              <a:rPr lang="en-US" dirty="0" smtClean="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The curves should be </a:t>
            </a:r>
            <a:r>
              <a:rPr lang="en-US" dirty="0" smtClean="0">
                <a:latin typeface="Times New Roman" panose="02020603050405020304" pitchFamily="18" charset="0"/>
                <a:cs typeface="Times New Roman" panose="02020603050405020304" pitchFamily="18" charset="0"/>
              </a:rPr>
              <a:t>developed for </a:t>
            </a:r>
            <a:r>
              <a:rPr lang="en-US" dirty="0">
                <a:latin typeface="Times New Roman" panose="02020603050405020304" pitchFamily="18" charset="0"/>
                <a:cs typeface="Times New Roman" panose="02020603050405020304" pitchFamily="18" charset="0"/>
              </a:rPr>
              <a:t>various </a:t>
            </a:r>
            <a:r>
              <a:rPr lang="en-US" dirty="0" smtClean="0">
                <a:latin typeface="Times New Roman" panose="02020603050405020304" pitchFamily="18" charset="0"/>
                <a:cs typeface="Times New Roman" panose="02020603050405020304" pitchFamily="18" charset="0"/>
              </a:rPr>
              <a:t>firing </a:t>
            </a:r>
            <a:r>
              <a:rPr lang="en-US" dirty="0">
                <a:latin typeface="Times New Roman" panose="02020603050405020304" pitchFamily="18" charset="0"/>
                <a:cs typeface="Times New Roman" panose="02020603050405020304" pitchFamily="18" charset="0"/>
              </a:rPr>
              <a:t>rates as the minimal excess-air </a:t>
            </a:r>
            <a:r>
              <a:rPr lang="en-US" dirty="0" smtClean="0">
                <a:latin typeface="Times New Roman" panose="02020603050405020304" pitchFamily="18" charset="0"/>
                <a:cs typeface="Times New Roman" panose="02020603050405020304" pitchFamily="18" charset="0"/>
              </a:rPr>
              <a:t>operating point </a:t>
            </a:r>
            <a:r>
              <a:rPr lang="en-US" dirty="0">
                <a:latin typeface="Times New Roman" panose="02020603050405020304" pitchFamily="18" charset="0"/>
                <a:cs typeface="Times New Roman" panose="02020603050405020304" pitchFamily="18" charset="0"/>
              </a:rPr>
              <a:t>will also vary as a function of the fi ring </a:t>
            </a:r>
            <a:r>
              <a:rPr lang="en-US" dirty="0" smtClean="0">
                <a:latin typeface="Times New Roman" panose="02020603050405020304" pitchFamily="18" charset="0"/>
                <a:cs typeface="Times New Roman" panose="02020603050405020304" pitchFamily="18" charset="0"/>
              </a:rPr>
              <a:t>rate (percent </a:t>
            </a:r>
            <a:r>
              <a:rPr lang="en-US" dirty="0">
                <a:latin typeface="Times New Roman" panose="02020603050405020304" pitchFamily="18" charset="0"/>
                <a:cs typeface="Times New Roman" panose="02020603050405020304" pitchFamily="18" charset="0"/>
              </a:rPr>
              <a:t>load).</a:t>
            </a:r>
          </a:p>
        </p:txBody>
      </p:sp>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8936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8" y="457200"/>
            <a:ext cx="8048625"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8448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latin typeface="Times New Roman" panose="02020603050405020304" pitchFamily="18" charset="0"/>
                <a:cs typeface="Times New Roman" panose="02020603050405020304" pitchFamily="18" charset="0"/>
              </a:rPr>
              <a:t>Boilers Types</a:t>
            </a:r>
            <a:endParaRPr lang="en-US" b="1"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lvl="0" algn="just"/>
            <a:r>
              <a:rPr lang="en-US" dirty="0">
                <a:latin typeface="Times New Roman" panose="02020603050405020304" pitchFamily="18" charset="0"/>
                <a:cs typeface="Times New Roman" panose="02020603050405020304" pitchFamily="18" charset="0"/>
              </a:rPr>
              <a:t>A boiler is either a fire tube boiler with tubes containing flame and surrounded by water or a water tube boiler—with tubes containing water surrounded by flame.</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9675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lgn="just"/>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optimal excess-air-control </a:t>
            </a:r>
            <a:r>
              <a:rPr lang="en-US" dirty="0">
                <a:latin typeface="Times New Roman" panose="02020603050405020304" pitchFamily="18" charset="0"/>
                <a:cs typeface="Times New Roman" panose="02020603050405020304" pitchFamily="18" charset="0"/>
              </a:rPr>
              <a:t>set point should be set at some </a:t>
            </a:r>
            <a:r>
              <a:rPr lang="en-US" dirty="0" smtClean="0">
                <a:latin typeface="Times New Roman" panose="02020603050405020304" pitchFamily="18" charset="0"/>
                <a:cs typeface="Times New Roman" panose="02020603050405020304" pitchFamily="18" charset="0"/>
              </a:rPr>
              <a:t>margin (generally </a:t>
            </a:r>
            <a:r>
              <a:rPr lang="en-US" dirty="0">
                <a:latin typeface="Times New Roman" panose="02020603050405020304" pitchFamily="18" charset="0"/>
                <a:cs typeface="Times New Roman" panose="02020603050405020304" pitchFamily="18" charset="0"/>
              </a:rPr>
              <a:t>0.5 to 1%) above the minimum 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point to </a:t>
            </a:r>
            <a:r>
              <a:rPr lang="en-US" dirty="0" smtClean="0">
                <a:latin typeface="Times New Roman" panose="02020603050405020304" pitchFamily="18" charset="0"/>
                <a:cs typeface="Times New Roman" panose="02020603050405020304" pitchFamily="18" charset="0"/>
              </a:rPr>
              <a:t>allow for </a:t>
            </a:r>
            <a:r>
              <a:rPr lang="en-US" dirty="0">
                <a:latin typeface="Times New Roman" panose="02020603050405020304" pitchFamily="18" charset="0"/>
                <a:cs typeface="Times New Roman" panose="02020603050405020304" pitchFamily="18" charset="0"/>
              </a:rPr>
              <a:t>response and control variances.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important </a:t>
            </a:r>
            <a:r>
              <a:rPr lang="en-US" dirty="0" smtClean="0">
                <a:latin typeface="Times New Roman" panose="02020603050405020304" pitchFamily="18" charset="0"/>
                <a:cs typeface="Times New Roman" panose="02020603050405020304" pitchFamily="18" charset="0"/>
              </a:rPr>
              <a:t>to note </a:t>
            </a:r>
            <a:r>
              <a:rPr lang="en-US" dirty="0">
                <a:latin typeface="Times New Roman" panose="02020603050405020304" pitchFamily="18" charset="0"/>
                <a:cs typeface="Times New Roman" panose="02020603050405020304" pitchFamily="18" charset="0"/>
              </a:rPr>
              <a:t>that some burners may exhibit a gradual or </a:t>
            </a:r>
            <a:r>
              <a:rPr lang="en-US" dirty="0" smtClean="0">
                <a:latin typeface="Times New Roman" panose="02020603050405020304" pitchFamily="18" charset="0"/>
                <a:cs typeface="Times New Roman" panose="02020603050405020304" pitchFamily="18" charset="0"/>
              </a:rPr>
              <a:t>steep CO-O</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behavior and this behavior may even change </a:t>
            </a:r>
            <a:r>
              <a:rPr lang="en-US" dirty="0" smtClean="0">
                <a:latin typeface="Times New Roman" panose="02020603050405020304" pitchFamily="18" charset="0"/>
                <a:cs typeface="Times New Roman" panose="02020603050405020304" pitchFamily="18" charset="0"/>
              </a:rPr>
              <a:t>with various firing </a:t>
            </a:r>
            <a:r>
              <a:rPr lang="en-US" dirty="0">
                <a:latin typeface="Times New Roman" panose="02020603050405020304" pitchFamily="18" charset="0"/>
                <a:cs typeface="Times New Roman" panose="02020603050405020304" pitchFamily="18" charset="0"/>
              </a:rPr>
              <a:t>rates.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also important to note that </a:t>
            </a:r>
            <a:r>
              <a:rPr lang="en-US" dirty="0" smtClean="0">
                <a:latin typeface="Times New Roman" panose="02020603050405020304" pitchFamily="18" charset="0"/>
                <a:cs typeface="Times New Roman" panose="02020603050405020304" pitchFamily="18" charset="0"/>
              </a:rPr>
              <a:t>some burners </a:t>
            </a:r>
            <a:r>
              <a:rPr lang="en-US" dirty="0">
                <a:latin typeface="Times New Roman" panose="02020603050405020304" pitchFamily="18" charset="0"/>
                <a:cs typeface="Times New Roman" panose="02020603050405020304" pitchFamily="18" charset="0"/>
              </a:rPr>
              <a:t>may experience potentially unstable </a:t>
            </a:r>
            <a:r>
              <a:rPr lang="en-US" dirty="0" smtClean="0">
                <a:latin typeface="Times New Roman" panose="02020603050405020304" pitchFamily="18" charset="0"/>
                <a:cs typeface="Times New Roman" panose="02020603050405020304" pitchFamily="18" charset="0"/>
              </a:rPr>
              <a:t>operation with </a:t>
            </a:r>
            <a:r>
              <a:rPr lang="en-US" dirty="0">
                <a:latin typeface="Times New Roman" panose="02020603050405020304" pitchFamily="18" charset="0"/>
                <a:cs typeface="Times New Roman" panose="02020603050405020304" pitchFamily="18" charset="0"/>
              </a:rPr>
              <a:t>small changes in 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(steep CO-O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curve behavior</a:t>
            </a:r>
            <a:r>
              <a:rPr lang="en-US" dirty="0" smtClean="0">
                <a:latin typeface="Times New Roman" panose="02020603050405020304" pitchFamily="18" charset="0"/>
                <a:cs typeface="Times New Roman" panose="02020603050405020304" pitchFamily="18" charset="0"/>
              </a:rPr>
              <a:t>).</a:t>
            </a:r>
          </a:p>
        </p:txBody>
      </p:sp>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3554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20225" cy="695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1196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dirty="0">
                <a:latin typeface="Times New Roman" panose="02020603050405020304" pitchFamily="18" charset="0"/>
                <a:cs typeface="Times New Roman" panose="02020603050405020304" pitchFamily="18" charset="0"/>
              </a:rPr>
              <a:t>Excess </a:t>
            </a:r>
            <a:r>
              <a:rPr lang="en-US" dirty="0" smtClean="0">
                <a:latin typeface="Times New Roman" panose="02020603050405020304" pitchFamily="18" charset="0"/>
                <a:cs typeface="Times New Roman" panose="02020603050405020304" pitchFamily="18" charset="0"/>
              </a:rPr>
              <a:t>oxygen (O</a:t>
            </a:r>
            <a:r>
              <a:rPr lang="en-US" baseline="-25000" dirty="0" smtClean="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measured in the exhaust stack is the most </a:t>
            </a:r>
            <a:r>
              <a:rPr lang="en-US" dirty="0" smtClean="0">
                <a:latin typeface="Times New Roman" panose="02020603050405020304" pitchFamily="18" charset="0"/>
                <a:cs typeface="Times New Roman" panose="02020603050405020304" pitchFamily="18" charset="0"/>
              </a:rPr>
              <a:t>typical method </a:t>
            </a:r>
            <a:r>
              <a:rPr lang="en-US" dirty="0">
                <a:latin typeface="Times New Roman" panose="02020603050405020304" pitchFamily="18" charset="0"/>
                <a:cs typeface="Times New Roman" panose="02020603050405020304" pitchFamily="18" charset="0"/>
              </a:rPr>
              <a:t>of controlling the air-to-fuel ratio. However, </a:t>
            </a:r>
            <a:r>
              <a:rPr lang="en-US" dirty="0" smtClean="0">
                <a:latin typeface="Times New Roman" panose="02020603050405020304" pitchFamily="18" charset="0"/>
                <a:cs typeface="Times New Roman" panose="02020603050405020304" pitchFamily="18" charset="0"/>
              </a:rPr>
              <a:t>for more precise control</a:t>
            </a:r>
            <a:r>
              <a:rPr lang="en-US" dirty="0">
                <a:latin typeface="Times New Roman" panose="02020603050405020304" pitchFamily="18" charset="0"/>
                <a:cs typeface="Times New Roman" panose="02020603050405020304" pitchFamily="18" charset="0"/>
              </a:rPr>
              <a:t>, carbon monoxide (CO) measurements</a:t>
            </a:r>
          </a:p>
          <a:p>
            <a:pPr algn="just"/>
            <a:r>
              <a:rPr lang="en-US" dirty="0">
                <a:latin typeface="Times New Roman" panose="02020603050405020304" pitchFamily="18" charset="0"/>
                <a:cs typeface="Times New Roman" panose="02020603050405020304" pitchFamily="18" charset="0"/>
              </a:rPr>
              <a:t>may also be used to control air </a:t>
            </a:r>
            <a:r>
              <a:rPr lang="en-US" dirty="0" smtClean="0">
                <a:latin typeface="Times New Roman" panose="02020603050405020304" pitchFamily="18" charset="0"/>
                <a:cs typeface="Times New Roman" panose="02020603050405020304" pitchFamily="18" charset="0"/>
              </a:rPr>
              <a:t>flow </a:t>
            </a:r>
            <a:r>
              <a:rPr lang="en-US" dirty="0">
                <a:latin typeface="Times New Roman" panose="02020603050405020304" pitchFamily="18" charset="0"/>
                <a:cs typeface="Times New Roman" panose="02020603050405020304" pitchFamily="18" charset="0"/>
              </a:rPr>
              <a:t>rates in </a:t>
            </a:r>
            <a:r>
              <a:rPr lang="en-US" dirty="0" smtClean="0">
                <a:latin typeface="Times New Roman" panose="02020603050405020304" pitchFamily="18" charset="0"/>
                <a:cs typeface="Times New Roman" panose="02020603050405020304" pitchFamily="18" charset="0"/>
              </a:rPr>
              <a:t>combination with </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monitoring. Careful attention to </a:t>
            </a:r>
            <a:r>
              <a:rPr lang="en-US" dirty="0" smtClean="0">
                <a:latin typeface="Times New Roman" panose="02020603050405020304" pitchFamily="18" charset="0"/>
                <a:cs typeface="Times New Roman" panose="02020603050405020304" pitchFamily="18" charset="0"/>
              </a:rPr>
              <a:t>furnace operation </a:t>
            </a:r>
            <a:r>
              <a:rPr lang="en-US" dirty="0">
                <a:latin typeface="Times New Roman" panose="02020603050405020304" pitchFamily="18" charset="0"/>
                <a:cs typeface="Times New Roman" panose="02020603050405020304" pitchFamily="18" charset="0"/>
              </a:rPr>
              <a:t>is required to ensure an optimum level of performance</a:t>
            </a:r>
            <a:r>
              <a:rPr lang="en-US" dirty="0" smtClean="0">
                <a:latin typeface="Times New Roman" panose="02020603050405020304" pitchFamily="18" charset="0"/>
                <a:cs typeface="Times New Roman" panose="02020603050405020304" pitchFamily="18" charset="0"/>
              </a:rPr>
              <a:t>.</a:t>
            </a:r>
          </a:p>
        </p:txBody>
      </p:sp>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92591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0" y="0"/>
            <a:ext cx="4483509" cy="6802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6320" y="0"/>
            <a:ext cx="454768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04623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4565650" cy="684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4153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How to Test for Relative </a:t>
            </a:r>
            <a:r>
              <a:rPr lang="en-US" b="1" dirty="0" smtClean="0">
                <a:latin typeface="Times New Roman" panose="02020603050405020304" pitchFamily="18" charset="0"/>
                <a:cs typeface="Times New Roman" panose="02020603050405020304" pitchFamily="18" charset="0"/>
              </a:rPr>
              <a:t>Efficiency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dirty="0" smtClean="0">
                <a:latin typeface="Times New Roman" panose="02020603050405020304" pitchFamily="18" charset="0"/>
                <a:cs typeface="Times New Roman" panose="02020603050405020304" pitchFamily="18" charset="0"/>
              </a:rPr>
              <a:t>To establish energy </a:t>
            </a:r>
            <a:r>
              <a:rPr lang="en-US" dirty="0">
                <a:latin typeface="Times New Roman" panose="02020603050405020304" pitchFamily="18" charset="0"/>
                <a:cs typeface="Times New Roman" panose="02020603050405020304" pitchFamily="18" charset="0"/>
              </a:rPr>
              <a:t>conservation </a:t>
            </a:r>
            <a:r>
              <a:rPr lang="en-US" dirty="0" smtClean="0">
                <a:latin typeface="Times New Roman" panose="02020603050405020304" pitchFamily="18" charset="0"/>
                <a:cs typeface="Times New Roman" panose="02020603050405020304" pitchFamily="18" charset="0"/>
              </a:rPr>
              <a:t>benefits </a:t>
            </a:r>
            <a:r>
              <a:rPr lang="en-US" dirty="0">
                <a:latin typeface="Times New Roman" panose="02020603050405020304" pitchFamily="18" charset="0"/>
                <a:cs typeface="Times New Roman" panose="02020603050405020304" pitchFamily="18" charset="0"/>
              </a:rPr>
              <a:t>for an </a:t>
            </a:r>
            <a:r>
              <a:rPr lang="en-US" dirty="0" smtClean="0">
                <a:latin typeface="Times New Roman" panose="02020603050405020304" pitchFamily="18" charset="0"/>
                <a:cs typeface="Times New Roman" panose="02020603050405020304" pitchFamily="18" charset="0"/>
              </a:rPr>
              <a:t>EA control program</a:t>
            </a:r>
            <a:r>
              <a:rPr lang="en-US" dirty="0">
                <a:latin typeface="Times New Roman" panose="02020603050405020304" pitchFamily="18" charset="0"/>
                <a:cs typeface="Times New Roman" panose="02020603050405020304" pitchFamily="18" charset="0"/>
              </a:rPr>
              <a:t>, you must determine: </a:t>
            </a:r>
            <a:endParaRPr lang="en-US" dirty="0" smtClean="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O</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(by volume</a:t>
            </a:r>
            <a:r>
              <a:rPr lang="en-US" dirty="0">
                <a:latin typeface="Times New Roman" panose="02020603050405020304" pitchFamily="18" charset="0"/>
                <a:cs typeface="Times New Roman" panose="02020603050405020304" pitchFamily="18" charset="0"/>
              </a:rPr>
              <a:t>) in the </a:t>
            </a:r>
            <a:r>
              <a:rPr lang="en-US" dirty="0" smtClean="0">
                <a:latin typeface="Times New Roman" panose="02020603050405020304" pitchFamily="18" charset="0"/>
                <a:cs typeface="Times New Roman" panose="02020603050405020304" pitchFamily="18" charset="0"/>
              </a:rPr>
              <a:t>flue </a:t>
            </a:r>
            <a:r>
              <a:rPr lang="en-US" dirty="0">
                <a:latin typeface="Times New Roman" panose="02020603050405020304" pitchFamily="18" charset="0"/>
                <a:cs typeface="Times New Roman" panose="02020603050405020304" pitchFamily="18" charset="0"/>
              </a:rPr>
              <a:t>gas (typically dry), </a:t>
            </a:r>
            <a:endParaRPr lang="en-US" dirty="0" smtClean="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stack temperature rise </a:t>
            </a:r>
            <a:r>
              <a:rPr lang="en-US" dirty="0">
                <a:latin typeface="Times New Roman" panose="02020603050405020304" pitchFamily="18" charset="0"/>
                <a:cs typeface="Times New Roman" panose="02020603050405020304" pitchFamily="18" charset="0"/>
              </a:rPr>
              <a:t>(the difference between the </a:t>
            </a:r>
            <a:r>
              <a:rPr lang="en-US" dirty="0" smtClean="0">
                <a:latin typeface="Times New Roman" panose="02020603050405020304" pitchFamily="18" charset="0"/>
                <a:cs typeface="Times New Roman" panose="02020603050405020304" pitchFamily="18" charset="0"/>
              </a:rPr>
              <a:t>flue </a:t>
            </a:r>
            <a:r>
              <a:rPr lang="en-US" dirty="0">
                <a:latin typeface="Times New Roman" panose="02020603050405020304" pitchFamily="18" charset="0"/>
                <a:cs typeface="Times New Roman" panose="02020603050405020304" pitchFamily="18" charset="0"/>
              </a:rPr>
              <a:t>gas </a:t>
            </a:r>
            <a:r>
              <a:rPr lang="en-US" dirty="0" smtClean="0">
                <a:latin typeface="Times New Roman" panose="02020603050405020304" pitchFamily="18" charset="0"/>
                <a:cs typeface="Times New Roman" panose="02020603050405020304" pitchFamily="18" charset="0"/>
              </a:rPr>
              <a:t>temperature and </a:t>
            </a:r>
            <a:r>
              <a:rPr lang="en-US" dirty="0">
                <a:latin typeface="Times New Roman" panose="02020603050405020304" pitchFamily="18" charset="0"/>
                <a:cs typeface="Times New Roman" panose="02020603050405020304" pitchFamily="18" charset="0"/>
              </a:rPr>
              <a:t>the combustion air inlet temperature), and </a:t>
            </a:r>
            <a:endParaRPr lang="en-US" dirty="0" smtClean="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fuel type</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474835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just"/>
            <a:r>
              <a:rPr lang="en-US" dirty="0">
                <a:latin typeface="Times New Roman" panose="02020603050405020304" pitchFamily="18" charset="0"/>
                <a:cs typeface="Times New Roman" panose="02020603050405020304" pitchFamily="18" charset="0"/>
              </a:rPr>
              <a:t>To accomplish optimal </a:t>
            </a:r>
            <a:r>
              <a:rPr lang="en-US" dirty="0" smtClean="0">
                <a:latin typeface="Times New Roman" panose="02020603050405020304" pitchFamily="18" charset="0"/>
                <a:cs typeface="Times New Roman" panose="02020603050405020304" pitchFamily="18" charset="0"/>
              </a:rPr>
              <a:t>control, continuous </a:t>
            </a:r>
            <a:r>
              <a:rPr lang="en-US" dirty="0">
                <a:latin typeface="Times New Roman" panose="02020603050405020304" pitchFamily="18" charset="0"/>
                <a:cs typeface="Times New Roman" panose="02020603050405020304" pitchFamily="18" charset="0"/>
              </a:rPr>
              <a:t>measurement of the excess air is a necessity.</a:t>
            </a:r>
          </a:p>
          <a:p>
            <a:pPr algn="just"/>
            <a:r>
              <a:rPr lang="en-US" dirty="0">
                <a:latin typeface="Times New Roman" panose="02020603050405020304" pitchFamily="18" charset="0"/>
                <a:cs typeface="Times New Roman" panose="02020603050405020304" pitchFamily="18" charset="0"/>
              </a:rPr>
              <a:t>There are two types of equipment available to </a:t>
            </a:r>
            <a:r>
              <a:rPr lang="en-US" dirty="0" smtClean="0">
                <a:latin typeface="Times New Roman" panose="02020603050405020304" pitchFamily="18" charset="0"/>
                <a:cs typeface="Times New Roman" panose="02020603050405020304" pitchFamily="18" charset="0"/>
              </a:rPr>
              <a:t>measure EA level:</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Portable equipment </a:t>
            </a:r>
            <a:r>
              <a:rPr lang="en-US" dirty="0">
                <a:latin typeface="Times New Roman" panose="02020603050405020304" pitchFamily="18" charset="0"/>
                <a:cs typeface="Times New Roman" panose="02020603050405020304" pitchFamily="18" charset="0"/>
              </a:rPr>
              <a:t>such as an </a:t>
            </a:r>
            <a:r>
              <a:rPr lang="en-US" dirty="0" err="1">
                <a:latin typeface="Times New Roman" panose="02020603050405020304" pitchFamily="18" charset="0"/>
                <a:cs typeface="Times New Roman" panose="02020603050405020304" pitchFamily="18" charset="0"/>
              </a:rPr>
              <a:t>Orsat</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flue-gas </a:t>
            </a:r>
            <a:r>
              <a:rPr lang="en-US" dirty="0">
                <a:latin typeface="Times New Roman" panose="02020603050405020304" pitchFamily="18" charset="0"/>
                <a:cs typeface="Times New Roman" panose="02020603050405020304" pitchFamily="18" charset="0"/>
              </a:rPr>
              <a:t>analyzer, </a:t>
            </a:r>
            <a:r>
              <a:rPr lang="en-US" dirty="0" smtClean="0">
                <a:latin typeface="Times New Roman" panose="02020603050405020304" pitchFamily="18" charset="0"/>
                <a:cs typeface="Times New Roman" panose="02020603050405020304" pitchFamily="18" charset="0"/>
              </a:rPr>
              <a:t>heat prover</a:t>
            </a:r>
            <a:r>
              <a:rPr lang="en-US" dirty="0">
                <a:latin typeface="Times New Roman" panose="02020603050405020304" pitchFamily="18" charset="0"/>
                <a:cs typeface="Times New Roman" panose="02020603050405020304" pitchFamily="18" charset="0"/>
              </a:rPr>
              <a:t>, electronic gas analyzer, or equivalent </a:t>
            </a:r>
            <a:r>
              <a:rPr lang="en-US" dirty="0" smtClean="0">
                <a:latin typeface="Times New Roman" panose="02020603050405020304" pitchFamily="18" charset="0"/>
                <a:cs typeface="Times New Roman" panose="02020603050405020304" pitchFamily="18" charset="0"/>
              </a:rPr>
              <a:t>analyzing device;</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Permanent-type </a:t>
            </a:r>
            <a:r>
              <a:rPr lang="en-US" dirty="0">
                <a:latin typeface="Times New Roman" panose="02020603050405020304" pitchFamily="18" charset="0"/>
                <a:cs typeface="Times New Roman" panose="02020603050405020304" pitchFamily="18" charset="0"/>
              </a:rPr>
              <a:t>installations </a:t>
            </a:r>
            <a:r>
              <a:rPr lang="en-US" dirty="0" smtClean="0">
                <a:latin typeface="Times New Roman" panose="02020603050405020304" pitchFamily="18" charset="0"/>
                <a:cs typeface="Times New Roman" panose="02020603050405020304" pitchFamily="18" charset="0"/>
              </a:rPr>
              <a:t>probe-type continuous </a:t>
            </a:r>
            <a:r>
              <a:rPr lang="en-US" dirty="0">
                <a:latin typeface="Times New Roman" panose="02020603050405020304" pitchFamily="18" charset="0"/>
                <a:cs typeface="Times New Roman" panose="02020603050405020304" pitchFamily="18" charset="0"/>
              </a:rPr>
              <a:t>oxygen analyzers </a:t>
            </a:r>
            <a:r>
              <a:rPr lang="en-US" dirty="0" smtClean="0">
                <a:latin typeface="Times New Roman" panose="02020603050405020304" pitchFamily="18" charset="0"/>
                <a:cs typeface="Times New Roman" panose="02020603050405020304" pitchFamily="18" charset="0"/>
              </a:rPr>
              <a:t>.</a:t>
            </a: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major advantage of permanently </a:t>
            </a:r>
            <a:r>
              <a:rPr lang="en-US" dirty="0" smtClean="0">
                <a:latin typeface="Times New Roman" panose="02020603050405020304" pitchFamily="18" charset="0"/>
                <a:cs typeface="Times New Roman" panose="02020603050405020304" pitchFamily="18" charset="0"/>
              </a:rPr>
              <a:t>mounted equipment </a:t>
            </a:r>
            <a:r>
              <a:rPr lang="en-US" dirty="0">
                <a:latin typeface="Times New Roman" panose="02020603050405020304" pitchFamily="18" charset="0"/>
                <a:cs typeface="Times New Roman" panose="02020603050405020304" pitchFamily="18" charset="0"/>
              </a:rPr>
              <a:t>is that the on-line indication or recording </a:t>
            </a:r>
            <a:r>
              <a:rPr lang="en-US" dirty="0" smtClean="0">
                <a:latin typeface="Times New Roman" panose="02020603050405020304" pitchFamily="18" charset="0"/>
                <a:cs typeface="Times New Roman" panose="02020603050405020304" pitchFamily="18" charset="0"/>
              </a:rPr>
              <a:t>allows remedial </a:t>
            </a:r>
            <a:r>
              <a:rPr lang="en-US" dirty="0">
                <a:latin typeface="Times New Roman" panose="02020603050405020304" pitchFamily="18" charset="0"/>
                <a:cs typeface="Times New Roman" panose="02020603050405020304" pitchFamily="18" charset="0"/>
              </a:rPr>
              <a:t>action to be taken </a:t>
            </a:r>
            <a:r>
              <a:rPr lang="en-US" dirty="0" smtClean="0">
                <a:latin typeface="Times New Roman" panose="02020603050405020304" pitchFamily="18" charset="0"/>
                <a:cs typeface="Times New Roman" panose="02020603050405020304" pitchFamily="18" charset="0"/>
              </a:rPr>
              <a:t>frequently.</a:t>
            </a:r>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normAutofit fontScale="90000"/>
          </a:bodyPr>
          <a:lstStyle/>
          <a:p>
            <a:r>
              <a:rPr lang="en-US" b="1" dirty="0">
                <a:latin typeface="Times New Roman" panose="02020603050405020304" pitchFamily="18" charset="0"/>
                <a:cs typeface="Times New Roman" panose="02020603050405020304" pitchFamily="18" charset="0"/>
              </a:rPr>
              <a:t>How to Test for Relative </a:t>
            </a:r>
            <a:r>
              <a:rPr lang="en-US" b="1" dirty="0" smtClean="0">
                <a:latin typeface="Times New Roman" panose="02020603050405020304" pitchFamily="18" charset="0"/>
                <a:cs typeface="Times New Roman" panose="02020603050405020304" pitchFamily="18" charset="0"/>
              </a:rPr>
              <a:t>Efficiency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4135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800" b="1" dirty="0">
                <a:latin typeface="Times New Roman" panose="02020603050405020304" pitchFamily="18" charset="0"/>
                <a:cs typeface="Times New Roman" panose="02020603050405020304" pitchFamily="18" charset="0"/>
              </a:rPr>
              <a:t>Example</a:t>
            </a:r>
            <a:r>
              <a:rPr lang="en-US" sz="2800" dirty="0">
                <a:latin typeface="Times New Roman" panose="02020603050405020304" pitchFamily="18" charset="0"/>
                <a:cs typeface="Times New Roman" panose="02020603050405020304" pitchFamily="18" charset="0"/>
              </a:rPr>
              <a:t>: Determine the potential energy savings </a:t>
            </a:r>
            <a:r>
              <a:rPr lang="en-US" sz="2800" dirty="0" smtClean="0">
                <a:latin typeface="Times New Roman" panose="02020603050405020304" pitchFamily="18" charset="0"/>
                <a:cs typeface="Times New Roman" panose="02020603050405020304" pitchFamily="18" charset="0"/>
              </a:rPr>
              <a:t>associated with </a:t>
            </a:r>
            <a:r>
              <a:rPr lang="en-US" sz="2800" dirty="0">
                <a:latin typeface="Times New Roman" panose="02020603050405020304" pitchFamily="18" charset="0"/>
                <a:cs typeface="Times New Roman" panose="02020603050405020304" pitchFamily="18" charset="0"/>
              </a:rPr>
              <a:t>reducing the amount of excess air to an </a:t>
            </a:r>
            <a:r>
              <a:rPr lang="en-US" sz="2800" dirty="0" smtClean="0">
                <a:latin typeface="Times New Roman" panose="02020603050405020304" pitchFamily="18" charset="0"/>
                <a:cs typeface="Times New Roman" panose="02020603050405020304" pitchFamily="18" charset="0"/>
              </a:rPr>
              <a:t>optimum level </a:t>
            </a:r>
            <a:r>
              <a:rPr lang="en-US" sz="2800" dirty="0">
                <a:latin typeface="Times New Roman" panose="02020603050405020304" pitchFamily="18" charset="0"/>
                <a:cs typeface="Times New Roman" panose="02020603050405020304" pitchFamily="18" charset="0"/>
              </a:rPr>
              <a:t>for a natural </a:t>
            </a:r>
            <a:r>
              <a:rPr lang="en-US" sz="2800" dirty="0" smtClean="0">
                <a:latin typeface="Times New Roman" panose="02020603050405020304" pitchFamily="18" charset="0"/>
                <a:cs typeface="Times New Roman" panose="02020603050405020304" pitchFamily="18" charset="0"/>
              </a:rPr>
              <a:t>gas-fired </a:t>
            </a:r>
            <a:r>
              <a:rPr lang="en-US" sz="2800" dirty="0">
                <a:latin typeface="Times New Roman" panose="02020603050405020304" pitchFamily="18" charset="0"/>
                <a:cs typeface="Times New Roman" panose="02020603050405020304" pitchFamily="18" charset="0"/>
              </a:rPr>
              <a:t>steam boiler.</a:t>
            </a:r>
          </a:p>
        </p:txBody>
      </p:sp>
      <p:sp>
        <p:nvSpPr>
          <p:cNvPr id="4" name="Title 1"/>
          <p:cNvSpPr>
            <a:spLocks noGrp="1"/>
          </p:cNvSpPr>
          <p:nvPr>
            <p:ph type="title"/>
          </p:nvPr>
        </p:nvSpPr>
        <p:spPr>
          <a:xfrm>
            <a:off x="457200" y="274638"/>
            <a:ext cx="8229600" cy="1143000"/>
          </a:xfrm>
        </p:spPr>
        <p:txBody>
          <a:bodyPr>
            <a:normAutofit fontScale="90000"/>
          </a:bodyPr>
          <a:lstStyle/>
          <a:p>
            <a:r>
              <a:rPr lang="en-US" b="1" dirty="0">
                <a:latin typeface="Times New Roman" panose="02020603050405020304" pitchFamily="18" charset="0"/>
                <a:cs typeface="Times New Roman" panose="02020603050405020304" pitchFamily="18" charset="0"/>
              </a:rPr>
              <a:t>How to Test for Relative </a:t>
            </a:r>
            <a:r>
              <a:rPr lang="en-US" b="1" dirty="0" smtClean="0">
                <a:latin typeface="Times New Roman" panose="02020603050405020304" pitchFamily="18" charset="0"/>
                <a:cs typeface="Times New Roman" panose="02020603050405020304" pitchFamily="18" charset="0"/>
              </a:rPr>
              <a:t>Efficiency</a:t>
            </a:r>
            <a:endParaRPr lang="en-US"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352800"/>
            <a:ext cx="7076042" cy="3505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84126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just"/>
            <a:r>
              <a:rPr lang="en-US" b="1" dirty="0">
                <a:latin typeface="Times New Roman" panose="02020603050405020304" pitchFamily="18" charset="0"/>
                <a:cs typeface="Times New Roman" panose="02020603050405020304" pitchFamily="18" charset="0"/>
              </a:rPr>
              <a:t>Exhaust Stack Temperature</a:t>
            </a:r>
          </a:p>
          <a:p>
            <a:pPr algn="just"/>
            <a:r>
              <a:rPr lang="en-US" dirty="0">
                <a:latin typeface="Times New Roman" panose="02020603050405020304" pitchFamily="18" charset="0"/>
                <a:cs typeface="Times New Roman" panose="02020603050405020304" pitchFamily="18" charset="0"/>
              </a:rPr>
              <a:t>Another primary factor affecting unit </a:t>
            </a:r>
            <a:r>
              <a:rPr lang="en-US" dirty="0" smtClean="0">
                <a:latin typeface="Times New Roman" panose="02020603050405020304" pitchFamily="18" charset="0"/>
                <a:cs typeface="Times New Roman" panose="02020603050405020304" pitchFamily="18" charset="0"/>
              </a:rPr>
              <a:t>efficiency and ultimately </a:t>
            </a:r>
            <a:r>
              <a:rPr lang="en-US" dirty="0">
                <a:latin typeface="Times New Roman" panose="02020603050405020304" pitchFamily="18" charset="0"/>
                <a:cs typeface="Times New Roman" panose="02020603050405020304" pitchFamily="18" charset="0"/>
              </a:rPr>
              <a:t>fuel consumption is the temperature of </a:t>
            </a:r>
            <a:r>
              <a:rPr lang="en-US" dirty="0" smtClean="0">
                <a:latin typeface="Times New Roman" panose="02020603050405020304" pitchFamily="18" charset="0"/>
                <a:cs typeface="Times New Roman" panose="02020603050405020304" pitchFamily="18" charset="0"/>
              </a:rPr>
              <a:t>combustion gases </a:t>
            </a:r>
            <a:r>
              <a:rPr lang="en-US" dirty="0">
                <a:latin typeface="Times New Roman" panose="02020603050405020304" pitchFamily="18" charset="0"/>
                <a:cs typeface="Times New Roman" panose="02020603050405020304" pitchFamily="18" charset="0"/>
              </a:rPr>
              <a:t>rejected to the stack. </a:t>
            </a:r>
            <a:r>
              <a:rPr lang="en-US" dirty="0">
                <a:solidFill>
                  <a:srgbClr val="FF0000"/>
                </a:solidFill>
                <a:latin typeface="Times New Roman" panose="02020603050405020304" pitchFamily="18" charset="0"/>
                <a:cs typeface="Times New Roman" panose="02020603050405020304" pitchFamily="18" charset="0"/>
              </a:rPr>
              <a:t>Increased operating </a:t>
            </a:r>
            <a:r>
              <a:rPr lang="en-US" dirty="0" smtClean="0">
                <a:solidFill>
                  <a:srgbClr val="FF0000"/>
                </a:solidFill>
                <a:latin typeface="Times New Roman" panose="02020603050405020304" pitchFamily="18" charset="0"/>
                <a:cs typeface="Times New Roman" panose="02020603050405020304" pitchFamily="18" charset="0"/>
              </a:rPr>
              <a:t>efficiency </a:t>
            </a:r>
            <a:r>
              <a:rPr lang="en-US" dirty="0">
                <a:solidFill>
                  <a:srgbClr val="FF0000"/>
                </a:solidFill>
                <a:latin typeface="Times New Roman" panose="02020603050405020304" pitchFamily="18" charset="0"/>
                <a:cs typeface="Times New Roman" panose="02020603050405020304" pitchFamily="18" charset="0"/>
              </a:rPr>
              <a:t>with a corresponding reduction in fuel input </a:t>
            </a:r>
            <a:r>
              <a:rPr lang="en-US" dirty="0" smtClean="0">
                <a:solidFill>
                  <a:srgbClr val="FF0000"/>
                </a:solidFill>
                <a:latin typeface="Times New Roman" panose="02020603050405020304" pitchFamily="18" charset="0"/>
                <a:cs typeface="Times New Roman" panose="02020603050405020304" pitchFamily="18" charset="0"/>
              </a:rPr>
              <a:t>can be </a:t>
            </a:r>
            <a:r>
              <a:rPr lang="en-US" dirty="0">
                <a:solidFill>
                  <a:srgbClr val="FF0000"/>
                </a:solidFill>
                <a:latin typeface="Times New Roman" panose="02020603050405020304" pitchFamily="18" charset="0"/>
                <a:cs typeface="Times New Roman" panose="02020603050405020304" pitchFamily="18" charset="0"/>
              </a:rPr>
              <a:t>achieved by rejecting stack gases at the lowest </a:t>
            </a:r>
            <a:r>
              <a:rPr lang="en-US" dirty="0" smtClean="0">
                <a:solidFill>
                  <a:srgbClr val="FF0000"/>
                </a:solidFill>
                <a:latin typeface="Times New Roman" panose="02020603050405020304" pitchFamily="18" charset="0"/>
                <a:cs typeface="Times New Roman" panose="02020603050405020304" pitchFamily="18" charset="0"/>
              </a:rPr>
              <a:t>practical temperature </a:t>
            </a:r>
            <a:r>
              <a:rPr lang="en-US" dirty="0">
                <a:latin typeface="Times New Roman" panose="02020603050405020304" pitchFamily="18" charset="0"/>
                <a:cs typeface="Times New Roman" panose="02020603050405020304" pitchFamily="18" charset="0"/>
              </a:rPr>
              <a:t>consistent with basic design principles.</a:t>
            </a:r>
          </a:p>
          <a:p>
            <a:pPr algn="just"/>
            <a:r>
              <a:rPr lang="en-US" dirty="0">
                <a:latin typeface="Times New Roman" panose="02020603050405020304" pitchFamily="18" charset="0"/>
                <a:cs typeface="Times New Roman" panose="02020603050405020304" pitchFamily="18" charset="0"/>
              </a:rPr>
              <a:t>In general, the application of additional heat </a:t>
            </a:r>
            <a:r>
              <a:rPr lang="en-US" dirty="0" smtClean="0">
                <a:latin typeface="Times New Roman" panose="02020603050405020304" pitchFamily="18" charset="0"/>
                <a:cs typeface="Times New Roman" panose="02020603050405020304" pitchFamily="18" charset="0"/>
              </a:rPr>
              <a:t>recovery equipment </a:t>
            </a:r>
            <a:r>
              <a:rPr lang="en-US" dirty="0">
                <a:latin typeface="Times New Roman" panose="02020603050405020304" pitchFamily="18" charset="0"/>
                <a:cs typeface="Times New Roman" panose="02020603050405020304" pitchFamily="18" charset="0"/>
              </a:rPr>
              <a:t>can realize this energy conservation </a:t>
            </a:r>
            <a:r>
              <a:rPr lang="en-US" dirty="0" smtClean="0">
                <a:latin typeface="Times New Roman" panose="02020603050405020304" pitchFamily="18" charset="0"/>
                <a:cs typeface="Times New Roman" panose="02020603050405020304" pitchFamily="18" charset="0"/>
              </a:rPr>
              <a:t>objective when </a:t>
            </a:r>
            <a:r>
              <a:rPr lang="en-US" dirty="0">
                <a:latin typeface="Times New Roman" panose="02020603050405020304" pitchFamily="18" charset="0"/>
                <a:cs typeface="Times New Roman" panose="02020603050405020304" pitchFamily="18" charset="0"/>
              </a:rPr>
              <a:t>the measured </a:t>
            </a:r>
            <a:r>
              <a:rPr lang="en-US" dirty="0" smtClean="0">
                <a:latin typeface="Times New Roman" panose="02020603050405020304" pitchFamily="18" charset="0"/>
                <a:cs typeface="Times New Roman" panose="02020603050405020304" pitchFamily="18" charset="0"/>
              </a:rPr>
              <a:t>flue-gas </a:t>
            </a:r>
            <a:r>
              <a:rPr lang="en-US" dirty="0">
                <a:latin typeface="Times New Roman" panose="02020603050405020304" pitchFamily="18" charset="0"/>
                <a:cs typeface="Times New Roman" panose="02020603050405020304" pitchFamily="18" charset="0"/>
              </a:rPr>
              <a:t>temperature </a:t>
            </a:r>
            <a:r>
              <a:rPr lang="en-US" dirty="0" smtClean="0">
                <a:latin typeface="Times New Roman" panose="02020603050405020304" pitchFamily="18" charset="0"/>
                <a:cs typeface="Times New Roman" panose="02020603050405020304" pitchFamily="18" charset="0"/>
              </a:rPr>
              <a:t>exceeds approximately </a:t>
            </a:r>
            <a:r>
              <a:rPr lang="en-US" dirty="0">
                <a:latin typeface="Times New Roman" panose="02020603050405020304" pitchFamily="18" charset="0"/>
                <a:cs typeface="Times New Roman" panose="02020603050405020304" pitchFamily="18" charset="0"/>
              </a:rPr>
              <a:t>250°F.</a:t>
            </a:r>
          </a:p>
        </p:txBody>
      </p:sp>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32972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b="1" i="1" dirty="0">
                <a:latin typeface="Times New Roman" panose="02020603050405020304" pitchFamily="18" charset="0"/>
                <a:cs typeface="Times New Roman" panose="02020603050405020304" pitchFamily="18" charset="0"/>
              </a:rPr>
              <a:t>Economizers</a:t>
            </a:r>
            <a:r>
              <a:rPr lang="en-US" dirty="0">
                <a:latin typeface="Times New Roman" panose="02020603050405020304" pitchFamily="18" charset="0"/>
                <a:cs typeface="Times New Roman" panose="02020603050405020304" pitchFamily="18" charset="0"/>
              </a:rPr>
              <a:t> are used to extract heat </a:t>
            </a:r>
            <a:r>
              <a:rPr lang="en-US" dirty="0" smtClean="0">
                <a:latin typeface="Times New Roman" panose="02020603050405020304" pitchFamily="18" charset="0"/>
                <a:cs typeface="Times New Roman" panose="02020603050405020304" pitchFamily="18" charset="0"/>
              </a:rPr>
              <a:t>energy from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flue </a:t>
            </a:r>
            <a:r>
              <a:rPr lang="en-US" dirty="0">
                <a:latin typeface="Times New Roman" panose="02020603050405020304" pitchFamily="18" charset="0"/>
                <a:cs typeface="Times New Roman" panose="02020603050405020304" pitchFamily="18" charset="0"/>
              </a:rPr>
              <a:t>gas to heat the incoming liquid process </a:t>
            </a:r>
            <a:r>
              <a:rPr lang="en-US" dirty="0" smtClean="0">
                <a:latin typeface="Times New Roman" panose="02020603050405020304" pitchFamily="18" charset="0"/>
                <a:cs typeface="Times New Roman" panose="02020603050405020304" pitchFamily="18" charset="0"/>
              </a:rPr>
              <a:t>feed stream</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the furnace. </a:t>
            </a:r>
            <a:endParaRPr lang="en-US" dirty="0" smtClean="0">
              <a:latin typeface="Times New Roman" panose="02020603050405020304" pitchFamily="18" charset="0"/>
              <a:cs typeface="Times New Roman" panose="02020603050405020304" pitchFamily="18" charset="0"/>
            </a:endParaRPr>
          </a:p>
          <a:p>
            <a:pPr algn="just"/>
            <a:r>
              <a:rPr lang="en-US" b="1" i="1" dirty="0" smtClean="0">
                <a:latin typeface="Times New Roman" panose="02020603050405020304" pitchFamily="18" charset="0"/>
                <a:cs typeface="Times New Roman" panose="02020603050405020304" pitchFamily="18" charset="0"/>
              </a:rPr>
              <a:t>Flue </a:t>
            </a:r>
            <a:r>
              <a:rPr lang="en-US" b="1" i="1" dirty="0">
                <a:latin typeface="Times New Roman" panose="02020603050405020304" pitchFamily="18" charset="0"/>
                <a:cs typeface="Times New Roman" panose="02020603050405020304" pitchFamily="18" charset="0"/>
              </a:rPr>
              <a:t>gas/air preheaters </a:t>
            </a:r>
            <a:r>
              <a:rPr lang="en-US" dirty="0">
                <a:latin typeface="Times New Roman" panose="02020603050405020304" pitchFamily="18" charset="0"/>
                <a:cs typeface="Times New Roman" panose="02020603050405020304" pitchFamily="18" charset="0"/>
              </a:rPr>
              <a:t>lower </a:t>
            </a:r>
            <a:r>
              <a:rPr lang="en-US" dirty="0" smtClean="0">
                <a:latin typeface="Times New Roman" panose="02020603050405020304" pitchFamily="18" charset="0"/>
                <a:cs typeface="Times New Roman" panose="02020603050405020304" pitchFamily="18" charset="0"/>
              </a:rPr>
              <a:t>the flue-gas temperature </a:t>
            </a:r>
            <a:r>
              <a:rPr lang="en-US" dirty="0">
                <a:latin typeface="Times New Roman" panose="02020603050405020304" pitchFamily="18" charset="0"/>
                <a:cs typeface="Times New Roman" panose="02020603050405020304" pitchFamily="18" charset="0"/>
              </a:rPr>
              <a:t>by exchanging heat to the </a:t>
            </a:r>
            <a:r>
              <a:rPr lang="en-US" dirty="0" smtClean="0">
                <a:latin typeface="Times New Roman" panose="02020603050405020304" pitchFamily="18" charset="0"/>
                <a:cs typeface="Times New Roman" panose="02020603050405020304" pitchFamily="18" charset="0"/>
              </a:rPr>
              <a:t>incoming combustion </a:t>
            </a:r>
            <a:r>
              <a:rPr lang="en-US" dirty="0">
                <a:latin typeface="Times New Roman" panose="02020603050405020304" pitchFamily="18" charset="0"/>
                <a:cs typeface="Times New Roman" panose="02020603050405020304" pitchFamily="18" charset="0"/>
              </a:rPr>
              <a:t>air stream.</a:t>
            </a:r>
          </a:p>
        </p:txBody>
      </p:sp>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857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b="1" i="1" dirty="0">
                <a:latin typeface="Times New Roman" panose="02020603050405020304" pitchFamily="18" charset="0"/>
                <a:cs typeface="Times New Roman" panose="02020603050405020304" pitchFamily="18" charset="0"/>
              </a:rPr>
              <a:t>Boilers Types</a:t>
            </a:r>
          </a:p>
        </p:txBody>
      </p:sp>
      <p:sp>
        <p:nvSpPr>
          <p:cNvPr id="3" name="Content Placeholder 2"/>
          <p:cNvSpPr>
            <a:spLocks noGrp="1"/>
          </p:cNvSpPr>
          <p:nvPr>
            <p:ph idx="1"/>
          </p:nvPr>
        </p:nvSpPr>
        <p:spPr>
          <a:xfrm>
            <a:off x="457200" y="1447800"/>
            <a:ext cx="8229600" cy="4525963"/>
          </a:xfrm>
        </p:spPr>
        <p:txBody>
          <a:bodyPr/>
          <a:lstStyle/>
          <a:p>
            <a:r>
              <a:rPr lang="en-US" dirty="0" smtClean="0">
                <a:latin typeface="Times New Roman" panose="02020603050405020304" pitchFamily="18" charset="0"/>
                <a:cs typeface="Times New Roman" panose="02020603050405020304" pitchFamily="18" charset="0"/>
              </a:rPr>
              <a:t>Fire tube boiler</a:t>
            </a:r>
            <a:endParaRPr lang="en-US" dirty="0">
              <a:latin typeface="Times New Roman" panose="02020603050405020304" pitchFamily="18" charset="0"/>
              <a:cs typeface="Times New Roman" panose="02020603050405020304" pitchFamily="18" charset="0"/>
            </a:endParaRPr>
          </a:p>
        </p:txBody>
      </p:sp>
      <p:pic>
        <p:nvPicPr>
          <p:cNvPr id="2050" name="Picture 2" descr="http://img.directindustry.com/images_di/photo-g/22050-35314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81200"/>
            <a:ext cx="5791200" cy="4751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9600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800" dirty="0">
                <a:latin typeface="Times New Roman" panose="02020603050405020304" pitchFamily="18" charset="0"/>
                <a:cs typeface="Times New Roman" panose="02020603050405020304" pitchFamily="18" charset="0"/>
              </a:rPr>
              <a:t>In assessing overall </a:t>
            </a:r>
            <a:r>
              <a:rPr lang="en-US" sz="2800" dirty="0" smtClean="0">
                <a:latin typeface="Times New Roman" panose="02020603050405020304" pitchFamily="18" charset="0"/>
                <a:cs typeface="Times New Roman" panose="02020603050405020304" pitchFamily="18" charset="0"/>
              </a:rPr>
              <a:t>efficiency </a:t>
            </a:r>
            <a:r>
              <a:rPr lang="en-US" sz="2800" dirty="0">
                <a:latin typeface="Times New Roman" panose="02020603050405020304" pitchFamily="18" charset="0"/>
                <a:cs typeface="Times New Roman" panose="02020603050405020304" pitchFamily="18" charset="0"/>
              </a:rPr>
              <a:t>and potential for </a:t>
            </a:r>
            <a:r>
              <a:rPr lang="en-US" sz="2800" dirty="0" smtClean="0">
                <a:latin typeface="Times New Roman" panose="02020603050405020304" pitchFamily="18" charset="0"/>
                <a:cs typeface="Times New Roman" panose="02020603050405020304" pitchFamily="18" charset="0"/>
              </a:rPr>
              <a:t>heat recovery</a:t>
            </a:r>
            <a:r>
              <a:rPr lang="en-US" sz="2800" dirty="0">
                <a:latin typeface="Times New Roman" panose="02020603050405020304" pitchFamily="18" charset="0"/>
                <a:cs typeface="Times New Roman" panose="02020603050405020304" pitchFamily="18" charset="0"/>
              </a:rPr>
              <a:t>, the parameters of </a:t>
            </a:r>
            <a:r>
              <a:rPr lang="en-US" sz="2800" dirty="0" smtClean="0">
                <a:latin typeface="Times New Roman" panose="02020603050405020304" pitchFamily="18" charset="0"/>
                <a:cs typeface="Times New Roman" panose="02020603050405020304" pitchFamily="18" charset="0"/>
              </a:rPr>
              <a:t>significant </a:t>
            </a:r>
            <a:r>
              <a:rPr lang="en-US" sz="2800" dirty="0">
                <a:latin typeface="Times New Roman" panose="02020603050405020304" pitchFamily="18" charset="0"/>
                <a:cs typeface="Times New Roman" panose="02020603050405020304" pitchFamily="18" charset="0"/>
              </a:rPr>
              <a:t>importance </a:t>
            </a:r>
            <a:r>
              <a:rPr lang="en-US" sz="2800" dirty="0" smtClean="0">
                <a:latin typeface="Times New Roman" panose="02020603050405020304" pitchFamily="18" charset="0"/>
                <a:cs typeface="Times New Roman" panose="02020603050405020304" pitchFamily="18" charset="0"/>
              </a:rPr>
              <a:t>are temperature </a:t>
            </a:r>
            <a:r>
              <a:rPr lang="en-US" sz="2800" dirty="0">
                <a:latin typeface="Times New Roman" panose="02020603050405020304" pitchFamily="18" charset="0"/>
                <a:cs typeface="Times New Roman" panose="02020603050405020304" pitchFamily="18" charset="0"/>
              </a:rPr>
              <a:t>and fuel type/sulfur content. </a:t>
            </a:r>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To </a:t>
            </a:r>
            <a:r>
              <a:rPr lang="en-US" sz="2800" dirty="0">
                <a:latin typeface="Times New Roman" panose="02020603050405020304" pitchFamily="18" charset="0"/>
                <a:cs typeface="Times New Roman" panose="02020603050405020304" pitchFamily="18" charset="0"/>
              </a:rPr>
              <a:t>obtain </a:t>
            </a:r>
            <a:r>
              <a:rPr lang="en-US" sz="2800" dirty="0" smtClean="0">
                <a:latin typeface="Times New Roman" panose="02020603050405020304" pitchFamily="18" charset="0"/>
                <a:cs typeface="Times New Roman" panose="02020603050405020304" pitchFamily="18" charset="0"/>
              </a:rPr>
              <a:t>a meaningful </a:t>
            </a:r>
            <a:r>
              <a:rPr lang="en-US" sz="2800" dirty="0">
                <a:latin typeface="Times New Roman" panose="02020603050405020304" pitchFamily="18" charset="0"/>
                <a:cs typeface="Times New Roman" panose="02020603050405020304" pitchFamily="18" charset="0"/>
              </a:rPr>
              <a:t>operating </a:t>
            </a:r>
            <a:r>
              <a:rPr lang="en-US" sz="2800" dirty="0" smtClean="0">
                <a:latin typeface="Times New Roman" panose="02020603050405020304" pitchFamily="18" charset="0"/>
                <a:cs typeface="Times New Roman" panose="02020603050405020304" pitchFamily="18" charset="0"/>
              </a:rPr>
              <a:t>flue-gas </a:t>
            </a:r>
            <a:r>
              <a:rPr lang="en-US" sz="2800" dirty="0">
                <a:latin typeface="Times New Roman" panose="02020603050405020304" pitchFamily="18" charset="0"/>
                <a:cs typeface="Times New Roman" panose="02020603050405020304" pitchFamily="18" charset="0"/>
              </a:rPr>
              <a:t>temperature </a:t>
            </a:r>
            <a:r>
              <a:rPr lang="en-US" sz="2800" dirty="0" smtClean="0">
                <a:latin typeface="Times New Roman" panose="02020603050405020304" pitchFamily="18" charset="0"/>
                <a:cs typeface="Times New Roman" panose="02020603050405020304" pitchFamily="18" charset="0"/>
              </a:rPr>
              <a:t>measurement and </a:t>
            </a:r>
            <a:r>
              <a:rPr lang="en-US" sz="2800" dirty="0">
                <a:latin typeface="Times New Roman" panose="02020603050405020304" pitchFamily="18" charset="0"/>
                <a:cs typeface="Times New Roman" panose="02020603050405020304" pitchFamily="18" charset="0"/>
              </a:rPr>
              <a:t>a basis for heat-recovery selection, the unit </a:t>
            </a:r>
            <a:r>
              <a:rPr lang="en-US" sz="2800" dirty="0" smtClean="0">
                <a:latin typeface="Times New Roman" panose="02020603050405020304" pitchFamily="18" charset="0"/>
                <a:cs typeface="Times New Roman" panose="02020603050405020304" pitchFamily="18" charset="0"/>
              </a:rPr>
              <a:t>under consideration </a:t>
            </a:r>
            <a:r>
              <a:rPr lang="en-US" sz="2800" dirty="0">
                <a:latin typeface="Times New Roman" panose="02020603050405020304" pitchFamily="18" charset="0"/>
                <a:cs typeface="Times New Roman" panose="02020603050405020304" pitchFamily="18" charset="0"/>
              </a:rPr>
              <a:t>should be operating at, or very </a:t>
            </a:r>
            <a:r>
              <a:rPr lang="en-US" sz="2800" dirty="0" smtClean="0">
                <a:latin typeface="Times New Roman" panose="02020603050405020304" pitchFamily="18" charset="0"/>
                <a:cs typeface="Times New Roman" panose="02020603050405020304" pitchFamily="18" charset="0"/>
              </a:rPr>
              <a:t>close to</a:t>
            </a:r>
            <a:r>
              <a:rPr lang="en-US" sz="2800" dirty="0">
                <a:latin typeface="Times New Roman" panose="02020603050405020304" pitchFamily="18" charset="0"/>
                <a:cs typeface="Times New Roman" panose="02020603050405020304" pitchFamily="18" charset="0"/>
              </a:rPr>
              <a:t>, design and optimum excess-air values</a:t>
            </a:r>
          </a:p>
        </p:txBody>
      </p:sp>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00877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just"/>
            <a:r>
              <a:rPr lang="en-US" dirty="0">
                <a:solidFill>
                  <a:srgbClr val="FF0000"/>
                </a:solidFill>
                <a:latin typeface="Times New Roman" panose="02020603050405020304" pitchFamily="18" charset="0"/>
                <a:cs typeface="Times New Roman" panose="02020603050405020304" pitchFamily="18" charset="0"/>
              </a:rPr>
              <a:t>To obtain a proper and accurate temperature </a:t>
            </a:r>
            <a:r>
              <a:rPr lang="en-US" dirty="0" smtClean="0">
                <a:solidFill>
                  <a:srgbClr val="FF0000"/>
                </a:solidFill>
                <a:latin typeface="Times New Roman" panose="02020603050405020304" pitchFamily="18" charset="0"/>
                <a:cs typeface="Times New Roman" panose="02020603050405020304" pitchFamily="18" charset="0"/>
              </a:rPr>
              <a:t>measurement</a:t>
            </a: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following guidelines should be followed:</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Locate </a:t>
            </a:r>
            <a:r>
              <a:rPr lang="en-US" dirty="0">
                <a:latin typeface="Times New Roman" panose="02020603050405020304" pitchFamily="18" charset="0"/>
                <a:cs typeface="Times New Roman" panose="02020603050405020304" pitchFamily="18" charset="0"/>
              </a:rPr>
              <a:t>the probe in an unobstructed </a:t>
            </a:r>
            <a:r>
              <a:rPr lang="en-US" dirty="0" smtClean="0">
                <a:latin typeface="Times New Roman" panose="02020603050405020304" pitchFamily="18" charset="0"/>
                <a:cs typeface="Times New Roman" panose="02020603050405020304" pitchFamily="18" charset="0"/>
              </a:rPr>
              <a:t>flow </a:t>
            </a:r>
            <a:r>
              <a:rPr lang="en-US" dirty="0">
                <a:latin typeface="Times New Roman" panose="02020603050405020304" pitchFamily="18" charset="0"/>
                <a:cs typeface="Times New Roman" panose="02020603050405020304" pitchFamily="18" charset="0"/>
              </a:rPr>
              <a:t>path </a:t>
            </a:r>
            <a:r>
              <a:rPr lang="en-US" dirty="0" smtClean="0">
                <a:latin typeface="Times New Roman" panose="02020603050405020304" pitchFamily="18" charset="0"/>
                <a:cs typeface="Times New Roman" panose="02020603050405020304" pitchFamily="18" charset="0"/>
              </a:rPr>
              <a:t>and sufficient </a:t>
            </a:r>
            <a:r>
              <a:rPr lang="en-US" dirty="0">
                <a:latin typeface="Times New Roman" panose="02020603050405020304" pitchFamily="18" charset="0"/>
                <a:cs typeface="Times New Roman" panose="02020603050405020304" pitchFamily="18" charset="0"/>
              </a:rPr>
              <a:t>distance, approximately </a:t>
            </a:r>
            <a:r>
              <a:rPr lang="en-US" dirty="0" smtClean="0">
                <a:latin typeface="Times New Roman" panose="02020603050405020304" pitchFamily="18" charset="0"/>
                <a:cs typeface="Times New Roman" panose="02020603050405020304" pitchFamily="18" charset="0"/>
              </a:rPr>
              <a:t>five diameters downstream </a:t>
            </a:r>
            <a:r>
              <a:rPr lang="en-US" dirty="0">
                <a:latin typeface="Times New Roman" panose="02020603050405020304" pitchFamily="18" charset="0"/>
                <a:cs typeface="Times New Roman" panose="02020603050405020304" pitchFamily="18" charset="0"/>
              </a:rPr>
              <a:t>or upstream, of any major change </a:t>
            </a:r>
            <a:r>
              <a:rPr lang="en-US" dirty="0" smtClean="0">
                <a:latin typeface="Times New Roman" panose="02020603050405020304" pitchFamily="18" charset="0"/>
                <a:cs typeface="Times New Roman" panose="02020603050405020304" pitchFamily="18" charset="0"/>
              </a:rPr>
              <a:t>of direction </a:t>
            </a:r>
            <a:r>
              <a:rPr lang="en-US" dirty="0">
                <a:latin typeface="Times New Roman" panose="02020603050405020304" pitchFamily="18" charset="0"/>
                <a:cs typeface="Times New Roman" panose="02020603050405020304" pitchFamily="18" charset="0"/>
              </a:rPr>
              <a:t>in the </a:t>
            </a:r>
            <a:r>
              <a:rPr lang="en-US" dirty="0" smtClean="0">
                <a:latin typeface="Times New Roman" panose="02020603050405020304" pitchFamily="18" charset="0"/>
                <a:cs typeface="Times New Roman" panose="02020603050405020304" pitchFamily="18" charset="0"/>
              </a:rPr>
              <a:t>flow </a:t>
            </a:r>
            <a:r>
              <a:rPr lang="en-US" dirty="0">
                <a:latin typeface="Times New Roman" panose="02020603050405020304" pitchFamily="18" charset="0"/>
                <a:cs typeface="Times New Roman" panose="02020603050405020304" pitchFamily="18" charset="0"/>
              </a:rPr>
              <a:t>path.</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Ensure </a:t>
            </a:r>
            <a:r>
              <a:rPr lang="en-US" dirty="0">
                <a:latin typeface="Times New Roman" panose="02020603050405020304" pitchFamily="18" charset="0"/>
                <a:cs typeface="Times New Roman" panose="02020603050405020304" pitchFamily="18" charset="0"/>
              </a:rPr>
              <a:t>that the probe entrance connection is </a:t>
            </a:r>
            <a:r>
              <a:rPr lang="en-US" dirty="0" smtClean="0">
                <a:latin typeface="Times New Roman" panose="02020603050405020304" pitchFamily="18" charset="0"/>
                <a:cs typeface="Times New Roman" panose="02020603050405020304" pitchFamily="18" charset="0"/>
              </a:rPr>
              <a:t>relatively leak </a:t>
            </a:r>
            <a:r>
              <a:rPr lang="en-US" dirty="0">
                <a:latin typeface="Times New Roman" panose="02020603050405020304" pitchFamily="18" charset="0"/>
                <a:cs typeface="Times New Roman" panose="02020603050405020304" pitchFamily="18" charset="0"/>
              </a:rPr>
              <a:t>free.</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Take </a:t>
            </a:r>
            <a:r>
              <a:rPr lang="en-US" dirty="0">
                <a:latin typeface="Times New Roman" panose="02020603050405020304" pitchFamily="18" charset="0"/>
                <a:cs typeface="Times New Roman" panose="02020603050405020304" pitchFamily="18" charset="0"/>
              </a:rPr>
              <a:t>multiple readings by traversing the </a:t>
            </a:r>
            <a:r>
              <a:rPr lang="en-US" dirty="0" smtClean="0">
                <a:latin typeface="Times New Roman" panose="02020603050405020304" pitchFamily="18" charset="0"/>
                <a:cs typeface="Times New Roman" panose="02020603050405020304" pitchFamily="18" charset="0"/>
              </a:rPr>
              <a:t>cross-sectional area </a:t>
            </a:r>
            <a:r>
              <a:rPr lang="en-US" dirty="0">
                <a:latin typeface="Times New Roman" panose="02020603050405020304" pitchFamily="18" charset="0"/>
                <a:cs typeface="Times New Roman" panose="02020603050405020304" pitchFamily="18" charset="0"/>
              </a:rPr>
              <a:t>of the </a:t>
            </a:r>
            <a:r>
              <a:rPr lang="en-US" dirty="0" smtClean="0">
                <a:latin typeface="Times New Roman" panose="02020603050405020304" pitchFamily="18" charset="0"/>
                <a:cs typeface="Times New Roman" panose="02020603050405020304" pitchFamily="18" charset="0"/>
              </a:rPr>
              <a:t>flue </a:t>
            </a:r>
            <a:r>
              <a:rPr lang="en-US" dirty="0">
                <a:latin typeface="Times New Roman" panose="02020603050405020304" pitchFamily="18" charset="0"/>
                <a:cs typeface="Times New Roman" panose="02020603050405020304" pitchFamily="18" charset="0"/>
              </a:rPr>
              <a:t>to obtain an average and </a:t>
            </a:r>
            <a:r>
              <a:rPr lang="en-US" dirty="0" smtClean="0">
                <a:latin typeface="Times New Roman" panose="02020603050405020304" pitchFamily="18" charset="0"/>
                <a:cs typeface="Times New Roman" panose="02020603050405020304" pitchFamily="18" charset="0"/>
              </a:rPr>
              <a:t>representative flue-gas </a:t>
            </a:r>
            <a:r>
              <a:rPr lang="en-US" dirty="0">
                <a:latin typeface="Times New Roman" panose="02020603050405020304" pitchFamily="18" charset="0"/>
                <a:cs typeface="Times New Roman" panose="02020603050405020304" pitchFamily="18" charset="0"/>
              </a:rPr>
              <a:t>temperature.</a:t>
            </a:r>
          </a:p>
        </p:txBody>
      </p:sp>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13112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gn="just"/>
            <a:r>
              <a:rPr lang="en-US" dirty="0">
                <a:latin typeface="Times New Roman" panose="02020603050405020304" pitchFamily="18" charset="0"/>
                <a:cs typeface="Times New Roman" panose="02020603050405020304" pitchFamily="18" charset="0"/>
              </a:rPr>
              <a:t>There are no “</a:t>
            </a:r>
            <a:r>
              <a:rPr lang="en-US" dirty="0" smtClean="0">
                <a:latin typeface="Times New Roman" panose="02020603050405020304" pitchFamily="18" charset="0"/>
                <a:cs typeface="Times New Roman" panose="02020603050405020304" pitchFamily="18" charset="0"/>
              </a:rPr>
              <a:t>firm</a:t>
            </a:r>
            <a:r>
              <a:rPr lang="en-US" dirty="0">
                <a:latin typeface="Times New Roman" panose="02020603050405020304" pitchFamily="18" charset="0"/>
                <a:cs typeface="Times New Roman" panose="02020603050405020304" pitchFamily="18" charset="0"/>
              </a:rPr>
              <a:t>” exit-temperature </a:t>
            </a:r>
            <a:r>
              <a:rPr lang="en-US" dirty="0" smtClean="0">
                <a:latin typeface="Times New Roman" panose="02020603050405020304" pitchFamily="18" charset="0"/>
                <a:cs typeface="Times New Roman" panose="02020603050405020304" pitchFamily="18" charset="0"/>
              </a:rPr>
              <a:t>guidelines that </a:t>
            </a:r>
            <a:r>
              <a:rPr lang="en-US" dirty="0">
                <a:latin typeface="Times New Roman" panose="02020603050405020304" pitchFamily="18" charset="0"/>
                <a:cs typeface="Times New Roman" panose="02020603050405020304" pitchFamily="18" charset="0"/>
              </a:rPr>
              <a:t>cover all fuel types and process designs. </a:t>
            </a:r>
            <a:r>
              <a:rPr lang="en-US" dirty="0" smtClean="0">
                <a:latin typeface="Times New Roman" panose="02020603050405020304" pitchFamily="18" charset="0"/>
                <a:cs typeface="Times New Roman" panose="02020603050405020304" pitchFamily="18" charset="0"/>
              </a:rPr>
              <a:t>However, certain </a:t>
            </a:r>
            <a:r>
              <a:rPr lang="en-US" dirty="0">
                <a:latin typeface="Times New Roman" panose="02020603050405020304" pitchFamily="18" charset="0"/>
                <a:cs typeface="Times New Roman" panose="02020603050405020304" pitchFamily="18" charset="0"/>
              </a:rPr>
              <a:t>guiding principles will provide direction to </a:t>
            </a:r>
            <a:r>
              <a:rPr lang="en-US" dirty="0" smtClean="0">
                <a:latin typeface="Times New Roman" panose="02020603050405020304" pitchFamily="18" charset="0"/>
                <a:cs typeface="Times New Roman" panose="02020603050405020304" pitchFamily="18" charset="0"/>
              </a:rPr>
              <a:t>the lowest </a:t>
            </a:r>
            <a:r>
              <a:rPr lang="en-US" dirty="0">
                <a:latin typeface="Times New Roman" panose="02020603050405020304" pitchFamily="18" charset="0"/>
                <a:cs typeface="Times New Roman" panose="02020603050405020304" pitchFamily="18" charset="0"/>
              </a:rPr>
              <a:t>practical temperature level of heat rejection.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elements </a:t>
            </a:r>
            <a:r>
              <a:rPr lang="en-US" dirty="0">
                <a:latin typeface="Times New Roman" panose="02020603050405020304" pitchFamily="18" charset="0"/>
                <a:cs typeface="Times New Roman" panose="02020603050405020304" pitchFamily="18" charset="0"/>
              </a:rPr>
              <a:t>that must be considered to make this </a:t>
            </a:r>
            <a:r>
              <a:rPr lang="en-US" dirty="0" smtClean="0">
                <a:latin typeface="Times New Roman" panose="02020603050405020304" pitchFamily="18" charset="0"/>
                <a:cs typeface="Times New Roman" panose="02020603050405020304" pitchFamily="18" charset="0"/>
              </a:rPr>
              <a:t>judgment include</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fuel type,</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flue-gas </a:t>
            </a:r>
            <a:r>
              <a:rPr lang="en-US" dirty="0">
                <a:latin typeface="Times New Roman" panose="02020603050405020304" pitchFamily="18" charset="0"/>
                <a:cs typeface="Times New Roman" panose="02020603050405020304" pitchFamily="18" charset="0"/>
              </a:rPr>
              <a:t>dew-point considerations,</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heat-transfer criteria,</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type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heat-recovery,</a:t>
            </a:r>
            <a:endParaRPr lang="en-US" dirty="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surface,</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relative </a:t>
            </a:r>
            <a:r>
              <a:rPr lang="en-US" dirty="0">
                <a:latin typeface="Times New Roman" panose="02020603050405020304" pitchFamily="18" charset="0"/>
                <a:cs typeface="Times New Roman" panose="02020603050405020304" pitchFamily="18" charset="0"/>
              </a:rPr>
              <a:t>economics of </a:t>
            </a:r>
            <a:r>
              <a:rPr lang="en-US" dirty="0" smtClean="0">
                <a:latin typeface="Times New Roman" panose="02020603050405020304" pitchFamily="18" charset="0"/>
                <a:cs typeface="Times New Roman" panose="02020603050405020304" pitchFamily="18" charset="0"/>
              </a:rPr>
              <a:t>heat-recovery equipment</a:t>
            </a:r>
            <a:r>
              <a:rPr lang="en-US" dirty="0">
                <a:latin typeface="Times New Roman" panose="02020603050405020304" pitchFamily="18" charset="0"/>
                <a:cs typeface="Times New Roman" panose="02020603050405020304" pitchFamily="18" charset="0"/>
              </a:rPr>
              <a:t>.</a:t>
            </a:r>
          </a:p>
        </p:txBody>
      </p:sp>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62470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8" y="1562100"/>
            <a:ext cx="8277225" cy="5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62470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1752600"/>
            <a:ext cx="798195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62470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b="1" dirty="0">
                <a:latin typeface="Times New Roman" panose="02020603050405020304" pitchFamily="18" charset="0"/>
                <a:cs typeface="Times New Roman" panose="02020603050405020304" pitchFamily="18" charset="0"/>
              </a:rPr>
              <a:t>Example</a:t>
            </a:r>
            <a:r>
              <a:rPr lang="en-US" dirty="0">
                <a:latin typeface="Times New Roman" panose="02020603050405020304" pitchFamily="18" charset="0"/>
                <a:cs typeface="Times New Roman" panose="02020603050405020304" pitchFamily="18" charset="0"/>
              </a:rPr>
              <a:t>: Determine the energy savings associated </a:t>
            </a:r>
            <a:r>
              <a:rPr lang="en-US" dirty="0" smtClean="0">
                <a:latin typeface="Times New Roman" panose="02020603050405020304" pitchFamily="18" charset="0"/>
                <a:cs typeface="Times New Roman" panose="02020603050405020304" pitchFamily="18" charset="0"/>
              </a:rPr>
              <a:t>with installing </a:t>
            </a:r>
            <a:r>
              <a:rPr lang="en-US" dirty="0">
                <a:latin typeface="Times New Roman" panose="02020603050405020304" pitchFamily="18" charset="0"/>
                <a:cs typeface="Times New Roman" panose="02020603050405020304" pitchFamily="18" charset="0"/>
              </a:rPr>
              <a:t>an economizer or </a:t>
            </a:r>
            <a:r>
              <a:rPr lang="en-US" dirty="0" smtClean="0">
                <a:latin typeface="Times New Roman" panose="02020603050405020304" pitchFamily="18" charset="0"/>
                <a:cs typeface="Times New Roman" panose="02020603050405020304" pitchFamily="18" charset="0"/>
              </a:rPr>
              <a:t>flue-gas </a:t>
            </a:r>
            <a:r>
              <a:rPr lang="en-US" dirty="0">
                <a:latin typeface="Times New Roman" panose="02020603050405020304" pitchFamily="18" charset="0"/>
                <a:cs typeface="Times New Roman" panose="02020603050405020304" pitchFamily="18" charset="0"/>
              </a:rPr>
              <a:t>air preheater </a:t>
            </a:r>
            <a:r>
              <a:rPr lang="en-US" dirty="0" smtClean="0">
                <a:latin typeface="Times New Roman" panose="02020603050405020304" pitchFamily="18" charset="0"/>
                <a:cs typeface="Times New Roman" panose="02020603050405020304" pitchFamily="18" charset="0"/>
              </a:rPr>
              <a:t>on the </a:t>
            </a:r>
            <a:r>
              <a:rPr lang="en-US" dirty="0">
                <a:latin typeface="Times New Roman" panose="02020603050405020304" pitchFamily="18" charset="0"/>
                <a:cs typeface="Times New Roman" panose="02020603050405020304" pitchFamily="18" charset="0"/>
              </a:rPr>
              <a:t>boiler from the previous example. </a:t>
            </a:r>
            <a:r>
              <a:rPr lang="en-US" dirty="0" smtClean="0">
                <a:latin typeface="Times New Roman" panose="02020603050405020304" pitchFamily="18" charset="0"/>
                <a:cs typeface="Times New Roman" panose="02020603050405020304" pitchFamily="18" charset="0"/>
              </a:rPr>
              <a:t>Assume </a:t>
            </a:r>
            <a:r>
              <a:rPr lang="en-US" dirty="0">
                <a:latin typeface="Times New Roman" panose="02020603050405020304" pitchFamily="18" charset="0"/>
                <a:cs typeface="Times New Roman" panose="02020603050405020304" pitchFamily="18" charset="0"/>
              </a:rPr>
              <a:t>that </a:t>
            </a:r>
            <a:r>
              <a:rPr lang="en-US" dirty="0" smtClean="0">
                <a:latin typeface="Times New Roman" panose="02020603050405020304" pitchFamily="18" charset="0"/>
                <a:cs typeface="Times New Roman" panose="02020603050405020304" pitchFamily="18" charset="0"/>
              </a:rPr>
              <a:t>the excess-air </a:t>
            </a:r>
            <a:r>
              <a:rPr lang="en-US" dirty="0">
                <a:latin typeface="Times New Roman" panose="02020603050405020304" pitchFamily="18" charset="0"/>
                <a:cs typeface="Times New Roman" panose="02020603050405020304" pitchFamily="18" charset="0"/>
              </a:rPr>
              <a:t>control system from the previous example </a:t>
            </a:r>
            <a:r>
              <a:rPr lang="en-US" dirty="0" smtClean="0">
                <a:latin typeface="Times New Roman" panose="02020603050405020304" pitchFamily="18" charset="0"/>
                <a:cs typeface="Times New Roman" panose="02020603050405020304" pitchFamily="18" charset="0"/>
              </a:rPr>
              <a:t>has already </a:t>
            </a:r>
            <a:r>
              <a:rPr lang="en-US" dirty="0">
                <a:latin typeface="Times New Roman" panose="02020603050405020304" pitchFamily="18" charset="0"/>
                <a:cs typeface="Times New Roman" panose="02020603050405020304" pitchFamily="18" charset="0"/>
              </a:rPr>
              <a:t>been implemented.</a:t>
            </a:r>
          </a:p>
        </p:txBody>
      </p:sp>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62470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887" y="1657350"/>
            <a:ext cx="4848225"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62470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docs.engineeringtoolbox.com/documents/1584/flue_gases_average_dew_point_typical_fue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30175"/>
            <a:ext cx="520065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2470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447800"/>
            <a:ext cx="4357716" cy="4426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62470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245" y="76200"/>
            <a:ext cx="4860955"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83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industrialboiler.com/portals/0/Images/firetube-boiler-de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09800"/>
            <a:ext cx="581025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57200" y="274638"/>
            <a:ext cx="8229600" cy="1143000"/>
          </a:xfrm>
        </p:spPr>
        <p:txBody>
          <a:bodyPr vert="horz" lIns="91440" tIns="45720" rIns="91440" bIns="45720" rtlCol="0" anchor="ctr">
            <a:normAutofit/>
          </a:bodyPr>
          <a:lstStyle/>
          <a:p>
            <a:r>
              <a:rPr lang="en-US" b="1" i="1" dirty="0">
                <a:latin typeface="Times New Roman" panose="02020603050405020304" pitchFamily="18" charset="0"/>
                <a:cs typeface="Times New Roman" panose="02020603050405020304" pitchFamily="18" charset="0"/>
              </a:rPr>
              <a:t>Boilers Types</a:t>
            </a:r>
          </a:p>
        </p:txBody>
      </p:sp>
      <p:sp>
        <p:nvSpPr>
          <p:cNvPr id="6" name="Content Placeholder 2"/>
          <p:cNvSpPr>
            <a:spLocks noGrp="1"/>
          </p:cNvSpPr>
          <p:nvPr>
            <p:ph idx="1"/>
          </p:nvPr>
        </p:nvSpPr>
        <p:spPr>
          <a:xfrm>
            <a:off x="457200" y="1447800"/>
            <a:ext cx="8229600" cy="4525963"/>
          </a:xfrm>
        </p:spPr>
        <p:txBody>
          <a:bodyPr/>
          <a:lstStyle/>
          <a:p>
            <a:r>
              <a:rPr lang="en-US" dirty="0" smtClean="0">
                <a:latin typeface="Times New Roman" panose="02020603050405020304" pitchFamily="18" charset="0"/>
                <a:cs typeface="Times New Roman" panose="02020603050405020304" pitchFamily="18" charset="0"/>
              </a:rPr>
              <a:t>Fire tube boiler</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07746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800" b="1" dirty="0" smtClean="0">
                <a:latin typeface="Times New Roman" panose="02020603050405020304" pitchFamily="18" charset="0"/>
                <a:cs typeface="Times New Roman" panose="02020603050405020304" pitchFamily="18" charset="0"/>
              </a:rPr>
              <a:t>Waste-Heat-Steam Generation</a:t>
            </a:r>
          </a:p>
          <a:p>
            <a:pPr algn="just"/>
            <a:r>
              <a:rPr lang="en-US" sz="2800" dirty="0">
                <a:latin typeface="Times New Roman" panose="02020603050405020304" pitchFamily="18" charset="0"/>
                <a:cs typeface="Times New Roman" panose="02020603050405020304" pitchFamily="18" charset="0"/>
              </a:rPr>
              <a:t>Plants that have </a:t>
            </a:r>
            <a:r>
              <a:rPr lang="en-US" sz="2800" dirty="0" smtClean="0">
                <a:latin typeface="Times New Roman" panose="02020603050405020304" pitchFamily="18" charset="0"/>
                <a:cs typeface="Times New Roman" panose="02020603050405020304" pitchFamily="18" charset="0"/>
              </a:rPr>
              <a:t>fired </a:t>
            </a:r>
            <a:r>
              <a:rPr lang="en-US" sz="2800" dirty="0">
                <a:latin typeface="Times New Roman" panose="02020603050405020304" pitchFamily="18" charset="0"/>
                <a:cs typeface="Times New Roman" panose="02020603050405020304" pitchFamily="18" charset="0"/>
              </a:rPr>
              <a:t>heaters and/or </a:t>
            </a:r>
            <a:r>
              <a:rPr lang="en-US" sz="2800" dirty="0" smtClean="0">
                <a:latin typeface="Times New Roman" panose="02020603050405020304" pitchFamily="18" charset="0"/>
                <a:cs typeface="Times New Roman" panose="02020603050405020304" pitchFamily="18" charset="0"/>
              </a:rPr>
              <a:t>furnaces </a:t>
            </a:r>
            <a:r>
              <a:rPr lang="en-US" sz="2800" dirty="0">
                <a:latin typeface="Times New Roman" panose="02020603050405020304" pitchFamily="18" charset="0"/>
                <a:cs typeface="Times New Roman" panose="02020603050405020304" pitchFamily="18" charset="0"/>
              </a:rPr>
              <a:t>of the type designed during the </a:t>
            </a:r>
            <a:r>
              <a:rPr lang="en-US" sz="2800" dirty="0" smtClean="0">
                <a:latin typeface="Times New Roman" panose="02020603050405020304" pitchFamily="18" charset="0"/>
                <a:cs typeface="Times New Roman" panose="02020603050405020304" pitchFamily="18" charset="0"/>
              </a:rPr>
              <a:t>era of </a:t>
            </a:r>
            <a:r>
              <a:rPr lang="en-US" sz="2800" dirty="0">
                <a:latin typeface="Times New Roman" panose="02020603050405020304" pitchFamily="18" charset="0"/>
                <a:cs typeface="Times New Roman" panose="02020603050405020304" pitchFamily="18" charset="0"/>
              </a:rPr>
              <a:t>cheap energy may have </a:t>
            </a:r>
            <a:r>
              <a:rPr lang="en-US" sz="2800" dirty="0" smtClean="0">
                <a:latin typeface="Times New Roman" panose="02020603050405020304" pitchFamily="18" charset="0"/>
                <a:cs typeface="Times New Roman" panose="02020603050405020304" pitchFamily="18" charset="0"/>
              </a:rPr>
              <a:t>significant energy saving</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opportunities</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The major problem on older units is to determine </a:t>
            </a:r>
            <a:r>
              <a:rPr lang="en-US" sz="2800" dirty="0" smtClean="0">
                <a:latin typeface="Times New Roman" panose="02020603050405020304" pitchFamily="18" charset="0"/>
                <a:cs typeface="Times New Roman" panose="02020603050405020304" pitchFamily="18" charset="0"/>
              </a:rPr>
              <a:t>a practical </a:t>
            </a:r>
            <a:r>
              <a:rPr lang="en-US" sz="2800" dirty="0">
                <a:latin typeface="Times New Roman" panose="02020603050405020304" pitchFamily="18" charset="0"/>
                <a:cs typeface="Times New Roman" panose="02020603050405020304" pitchFamily="18" charset="0"/>
              </a:rPr>
              <a:t>and economical approach to utilize the </a:t>
            </a:r>
            <a:r>
              <a:rPr lang="en-US" sz="2800" dirty="0" smtClean="0">
                <a:latin typeface="Times New Roman" panose="02020603050405020304" pitchFamily="18" charset="0"/>
                <a:cs typeface="Times New Roman" panose="02020603050405020304" pitchFamily="18" charset="0"/>
              </a:rPr>
              <a:t>sensible heat </a:t>
            </a:r>
            <a:r>
              <a:rPr lang="en-US" sz="2800" dirty="0">
                <a:latin typeface="Times New Roman" panose="02020603050405020304" pitchFamily="18" charset="0"/>
                <a:cs typeface="Times New Roman" panose="02020603050405020304" pitchFamily="18" charset="0"/>
              </a:rPr>
              <a:t>in the exhaust </a:t>
            </a:r>
            <a:r>
              <a:rPr lang="en-US" sz="2800" dirty="0" smtClean="0">
                <a:latin typeface="Times New Roman" panose="02020603050405020304" pitchFamily="18" charset="0"/>
                <a:cs typeface="Times New Roman" panose="02020603050405020304" pitchFamily="18" charset="0"/>
              </a:rPr>
              <a:t>flue </a:t>
            </a:r>
            <a:r>
              <a:rPr lang="en-US" sz="2800" dirty="0">
                <a:latin typeface="Times New Roman" panose="02020603050405020304" pitchFamily="18" charset="0"/>
                <a:cs typeface="Times New Roman" panose="02020603050405020304" pitchFamily="18" charset="0"/>
              </a:rPr>
              <a:t>gas.</a:t>
            </a:r>
          </a:p>
        </p:txBody>
      </p:sp>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03390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just"/>
            <a:r>
              <a:rPr lang="en-US" dirty="0">
                <a:latin typeface="Times New Roman" panose="02020603050405020304" pitchFamily="18" charset="0"/>
                <a:cs typeface="Times New Roman" panose="02020603050405020304" pitchFamily="18" charset="0"/>
              </a:rPr>
              <a:t>Typically, many vintage </a:t>
            </a:r>
            <a:r>
              <a:rPr lang="en-US" dirty="0" smtClean="0">
                <a:latin typeface="Times New Roman" panose="02020603050405020304" pitchFamily="18" charset="0"/>
                <a:cs typeface="Times New Roman" panose="02020603050405020304" pitchFamily="18" charset="0"/>
              </a:rPr>
              <a:t>units have exhaust-flue-gas </a:t>
            </a:r>
            <a:r>
              <a:rPr lang="en-US" dirty="0">
                <a:latin typeface="Times New Roman" panose="02020603050405020304" pitchFamily="18" charset="0"/>
                <a:cs typeface="Times New Roman" panose="02020603050405020304" pitchFamily="18" charset="0"/>
              </a:rPr>
              <a:t>temperatures in the range 1050 </a:t>
            </a:r>
            <a:r>
              <a:rPr lang="en-US" dirty="0" smtClean="0">
                <a:latin typeface="Times New Roman" panose="02020603050405020304" pitchFamily="18" charset="0"/>
                <a:cs typeface="Times New Roman" panose="02020603050405020304" pitchFamily="18" charset="0"/>
              </a:rPr>
              <a:t>to 1600°F</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Conventional flue-gas air </a:t>
            </a:r>
            <a:r>
              <a:rPr lang="en-US" dirty="0">
                <a:latin typeface="Times New Roman" panose="02020603050405020304" pitchFamily="18" charset="0"/>
                <a:cs typeface="Times New Roman" panose="02020603050405020304" pitchFamily="18" charset="0"/>
              </a:rPr>
              <a:t>preheater normally is not a practical approach </a:t>
            </a:r>
            <a:r>
              <a:rPr lang="en-US" dirty="0" smtClean="0">
                <a:latin typeface="Times New Roman" panose="02020603050405020304" pitchFamily="18" charset="0"/>
                <a:cs typeface="Times New Roman" panose="02020603050405020304" pitchFamily="18" charset="0"/>
              </a:rPr>
              <a:t>because of </a:t>
            </a:r>
            <a:r>
              <a:rPr lang="en-US" dirty="0">
                <a:latin typeface="Times New Roman" panose="02020603050405020304" pitchFamily="18" charset="0"/>
                <a:cs typeface="Times New Roman" panose="02020603050405020304" pitchFamily="18" charset="0"/>
              </a:rPr>
              <a:t>materials of construction requirements and </a:t>
            </a:r>
            <a:r>
              <a:rPr lang="en-US" dirty="0" smtClean="0">
                <a:latin typeface="Times New Roman" panose="02020603050405020304" pitchFamily="18" charset="0"/>
                <a:cs typeface="Times New Roman" panose="02020603050405020304" pitchFamily="18" charset="0"/>
              </a:rPr>
              <a:t>significant </a:t>
            </a:r>
            <a:r>
              <a:rPr lang="en-US" dirty="0">
                <a:latin typeface="Times New Roman" panose="02020603050405020304" pitchFamily="18" charset="0"/>
                <a:cs typeface="Times New Roman" panose="02020603050405020304" pitchFamily="18" charset="0"/>
              </a:rPr>
              <a:t>burner front </a:t>
            </a:r>
            <a:r>
              <a:rPr lang="en-US" dirty="0" smtClean="0">
                <a:latin typeface="Times New Roman" panose="02020603050405020304" pitchFamily="18" charset="0"/>
                <a:cs typeface="Times New Roman" panose="02020603050405020304" pitchFamily="18" charset="0"/>
              </a:rPr>
              <a:t>modifications</a:t>
            </a:r>
            <a:r>
              <a:rPr lang="en-US" dirty="0">
                <a:latin typeface="Times New Roman" panose="02020603050405020304" pitchFamily="18" charset="0"/>
                <a:cs typeface="Times New Roman" panose="02020603050405020304" pitchFamily="18" charset="0"/>
              </a:rPr>
              <a:t>. Additionally, </a:t>
            </a:r>
            <a:r>
              <a:rPr lang="en-US" dirty="0" smtClean="0">
                <a:latin typeface="Times New Roman" panose="02020603050405020304" pitchFamily="18" charset="0"/>
                <a:cs typeface="Times New Roman" panose="02020603050405020304" pitchFamily="18" charset="0"/>
              </a:rPr>
              <a:t>equipping these </a:t>
            </a:r>
            <a:r>
              <a:rPr lang="en-US" dirty="0">
                <a:latin typeface="Times New Roman" panose="02020603050405020304" pitchFamily="18" charset="0"/>
                <a:cs typeface="Times New Roman" panose="02020603050405020304" pitchFamily="18" charset="0"/>
              </a:rPr>
              <a:t>units with an air preheater could materially </a:t>
            </a:r>
            <a:r>
              <a:rPr lang="en-US" dirty="0" smtClean="0">
                <a:latin typeface="Times New Roman" panose="02020603050405020304" pitchFamily="18" charset="0"/>
                <a:cs typeface="Times New Roman" panose="02020603050405020304" pitchFamily="18" charset="0"/>
              </a:rPr>
              <a:t>alter the </a:t>
            </a:r>
            <a:r>
              <a:rPr lang="en-US" dirty="0">
                <a:latin typeface="Times New Roman" panose="02020603050405020304" pitchFamily="18" charset="0"/>
                <a:cs typeface="Times New Roman" panose="02020603050405020304" pitchFamily="18" charset="0"/>
              </a:rPr>
              <a:t>inherent radiant characteristics of the furnace, </a:t>
            </a:r>
            <a:r>
              <a:rPr lang="en-US" dirty="0" smtClean="0">
                <a:latin typeface="Times New Roman" panose="02020603050405020304" pitchFamily="18" charset="0"/>
                <a:cs typeface="Times New Roman" panose="02020603050405020304" pitchFamily="18" charset="0"/>
              </a:rPr>
              <a:t>thus adversely </a:t>
            </a:r>
            <a:r>
              <a:rPr lang="en-US" dirty="0">
                <a:latin typeface="Times New Roman" panose="02020603050405020304" pitchFamily="18" charset="0"/>
                <a:cs typeface="Times New Roman" panose="02020603050405020304" pitchFamily="18" charset="0"/>
              </a:rPr>
              <a:t>affecting process heat transfer. </a:t>
            </a:r>
            <a:endParaRPr lang="en-US" dirty="0" smtClean="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3061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An alternative approach to utilizing the available flue-gas sensible heat and maximizing overall plant energy efficiency is to consider:</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waste-heat-steam generation.</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installing </a:t>
            </a:r>
            <a:r>
              <a:rPr lang="en-US" dirty="0">
                <a:latin typeface="Times New Roman" panose="02020603050405020304" pitchFamily="18" charset="0"/>
                <a:cs typeface="Times New Roman" panose="02020603050405020304" pitchFamily="18" charset="0"/>
              </a:rPr>
              <a:t>an unfired or supplementary fired recirculating hot-oil loop </a:t>
            </a:r>
            <a:r>
              <a:rPr lang="en-US" dirty="0" smtClean="0">
                <a:latin typeface="Times New Roman" panose="02020603050405020304" pitchFamily="18" charset="0"/>
                <a:cs typeface="Times New Roman" panose="02020603050405020304" pitchFamily="18" charset="0"/>
              </a:rPr>
              <a:t>to effectively </a:t>
            </a:r>
            <a:r>
              <a:rPr lang="en-US" dirty="0">
                <a:latin typeface="Times New Roman" panose="02020603050405020304" pitchFamily="18" charset="0"/>
                <a:cs typeface="Times New Roman" panose="02020603050405020304" pitchFamily="18" charset="0"/>
              </a:rPr>
              <a:t>utilize transferred heat to a remote </a:t>
            </a:r>
            <a:r>
              <a:rPr lang="en-US" dirty="0" smtClean="0">
                <a:latin typeface="Times New Roman" panose="02020603050405020304" pitchFamily="18" charset="0"/>
                <a:cs typeface="Times New Roman" panose="02020603050405020304" pitchFamily="18" charset="0"/>
              </a:rPr>
              <a:t>location.</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installing </a:t>
            </a:r>
            <a:r>
              <a:rPr lang="en-US" dirty="0">
                <a:latin typeface="Times New Roman" panose="02020603050405020304" pitchFamily="18" charset="0"/>
                <a:cs typeface="Times New Roman" panose="02020603050405020304" pitchFamily="18" charset="0"/>
              </a:rPr>
              <a:t>a process feed economizer</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3061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00200"/>
            <a:ext cx="8229600" cy="4525963"/>
          </a:xfrm>
        </p:spPr>
        <p:txBody>
          <a:bodyPr/>
          <a:lstStyle/>
          <a:p>
            <a:r>
              <a:rPr lang="en-US" b="1" i="1" dirty="0">
                <a:latin typeface="Times New Roman" panose="02020603050405020304" pitchFamily="18" charset="0"/>
                <a:cs typeface="Times New Roman" panose="02020603050405020304" pitchFamily="18" charset="0"/>
              </a:rPr>
              <a:t>Load Balancing</a:t>
            </a:r>
            <a:endParaRPr lang="en-US" i="1"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pic>
        <p:nvPicPr>
          <p:cNvPr id="6148" name="Picture 4" descr="http://www.indoorcomfortmarketing.com/wp-content/uploads/2012/10/Eff-Drop-vs-load-curve-1024x9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778" y="1654276"/>
            <a:ext cx="5548016" cy="520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061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Autofit/>
          </a:bodyPr>
          <a:lstStyle/>
          <a:p>
            <a:pPr algn="just"/>
            <a:r>
              <a:rPr lang="en-US" sz="2800" b="1" dirty="0">
                <a:latin typeface="Times New Roman" panose="02020603050405020304" pitchFamily="18" charset="0"/>
                <a:cs typeface="Times New Roman" panose="02020603050405020304" pitchFamily="18" charset="0"/>
              </a:rPr>
              <a:t>Example</a:t>
            </a:r>
            <a:r>
              <a:rPr lang="en-US" sz="2800" dirty="0">
                <a:latin typeface="Times New Roman" panose="02020603050405020304" pitchFamily="18" charset="0"/>
                <a:cs typeface="Times New Roman" panose="02020603050405020304" pitchFamily="18" charset="0"/>
              </a:rPr>
              <a:t>: A plant has a total installed </a:t>
            </a:r>
            <a:r>
              <a:rPr lang="en-US" sz="2800" dirty="0" smtClean="0">
                <a:latin typeface="Times New Roman" panose="02020603050405020304" pitchFamily="18" charset="0"/>
                <a:cs typeface="Times New Roman" panose="02020603050405020304" pitchFamily="18" charset="0"/>
              </a:rPr>
              <a:t>steam-generating capacity </a:t>
            </a:r>
            <a:r>
              <a:rPr lang="en-US" sz="2800" dirty="0">
                <a:latin typeface="Times New Roman" panose="02020603050405020304" pitchFamily="18" charset="0"/>
                <a:cs typeface="Times New Roman" panose="02020603050405020304" pitchFamily="18" charset="0"/>
              </a:rPr>
              <a:t>of 500,000 </a:t>
            </a:r>
            <a:r>
              <a:rPr lang="en-US" sz="2800" dirty="0" err="1">
                <a:latin typeface="Times New Roman" panose="02020603050405020304" pitchFamily="18" charset="0"/>
                <a:cs typeface="Times New Roman" panose="02020603050405020304" pitchFamily="18" charset="0"/>
              </a:rPr>
              <a:t>lb</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hr</a:t>
            </a:r>
            <a:r>
              <a:rPr lang="en-US" sz="2800" dirty="0">
                <a:latin typeface="Times New Roman" panose="02020603050405020304" pitchFamily="18" charset="0"/>
                <a:cs typeface="Times New Roman" panose="02020603050405020304" pitchFamily="18" charset="0"/>
              </a:rPr>
              <a:t>, and is served by three </a:t>
            </a:r>
            <a:r>
              <a:rPr lang="en-US" sz="2800" dirty="0" smtClean="0">
                <a:latin typeface="Times New Roman" panose="02020603050405020304" pitchFamily="18" charset="0"/>
                <a:cs typeface="Times New Roman" panose="02020603050405020304" pitchFamily="18" charset="0"/>
              </a:rPr>
              <a:t>boilers having </a:t>
            </a:r>
            <a:r>
              <a:rPr lang="en-US" sz="2800" dirty="0">
                <a:latin typeface="Times New Roman" panose="02020603050405020304" pitchFamily="18" charset="0"/>
                <a:cs typeface="Times New Roman" panose="02020603050405020304" pitchFamily="18" charset="0"/>
              </a:rPr>
              <a:t>a maximum continuous rating of 200,000, </a:t>
            </a:r>
            <a:r>
              <a:rPr lang="en-US" sz="2800" dirty="0" smtClean="0">
                <a:latin typeface="Times New Roman" panose="02020603050405020304" pitchFamily="18" charset="0"/>
                <a:cs typeface="Times New Roman" panose="02020603050405020304" pitchFamily="18" charset="0"/>
              </a:rPr>
              <a:t>200,000, and </a:t>
            </a:r>
            <a:r>
              <a:rPr lang="en-US" sz="2800" dirty="0">
                <a:latin typeface="Times New Roman" panose="02020603050405020304" pitchFamily="18" charset="0"/>
                <a:cs typeface="Times New Roman" panose="02020603050405020304" pitchFamily="18" charset="0"/>
              </a:rPr>
              <a:t>100,000 </a:t>
            </a:r>
            <a:r>
              <a:rPr lang="en-US" sz="2800" dirty="0" err="1">
                <a:latin typeface="Times New Roman" panose="02020603050405020304" pitchFamily="18" charset="0"/>
                <a:cs typeface="Times New Roman" panose="02020603050405020304" pitchFamily="18" charset="0"/>
              </a:rPr>
              <a:t>lb</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hr</a:t>
            </a:r>
            <a:r>
              <a:rPr lang="en-US" sz="2800" dirty="0">
                <a:latin typeface="Times New Roman" panose="02020603050405020304" pitchFamily="18" charset="0"/>
                <a:cs typeface="Times New Roman" panose="02020603050405020304" pitchFamily="18" charset="0"/>
              </a:rPr>
              <a:t>, respectively. Each unit can deliver </a:t>
            </a:r>
            <a:r>
              <a:rPr lang="en-US" sz="2800" dirty="0" smtClean="0">
                <a:latin typeface="Times New Roman" panose="02020603050405020304" pitchFamily="18" charset="0"/>
                <a:cs typeface="Times New Roman" panose="02020603050405020304" pitchFamily="18" charset="0"/>
              </a:rPr>
              <a:t>superheated steam </a:t>
            </a:r>
            <a:r>
              <a:rPr lang="en-US" sz="2800" dirty="0">
                <a:latin typeface="Times New Roman" panose="02020603050405020304" pitchFamily="18" charset="0"/>
                <a:cs typeface="Times New Roman" panose="02020603050405020304" pitchFamily="18" charset="0"/>
              </a:rPr>
              <a:t>at 620 psig and 700°F with </a:t>
            </a:r>
            <a:r>
              <a:rPr lang="en-US" sz="2800" dirty="0" err="1" smtClean="0">
                <a:latin typeface="Times New Roman" panose="02020603050405020304" pitchFamily="18" charset="0"/>
                <a:cs typeface="Times New Roman" panose="02020603050405020304" pitchFamily="18" charset="0"/>
              </a:rPr>
              <a:t>feedwater</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supplied </a:t>
            </a:r>
            <a:r>
              <a:rPr lang="en-US" sz="2800" dirty="0">
                <a:latin typeface="Times New Roman" panose="02020603050405020304" pitchFamily="18" charset="0"/>
                <a:cs typeface="Times New Roman" panose="02020603050405020304" pitchFamily="18" charset="0"/>
              </a:rPr>
              <a:t>at 250°F. The fuel </a:t>
            </a:r>
            <a:r>
              <a:rPr lang="en-US" sz="2800" dirty="0" smtClean="0">
                <a:latin typeface="Times New Roman" panose="02020603050405020304" pitchFamily="18" charset="0"/>
                <a:cs typeface="Times New Roman" panose="02020603050405020304" pitchFamily="18" charset="0"/>
              </a:rPr>
              <a:t>fired </a:t>
            </a:r>
            <a:r>
              <a:rPr lang="en-US" sz="2800" dirty="0">
                <a:latin typeface="Times New Roman" panose="02020603050405020304" pitchFamily="18" charset="0"/>
                <a:cs typeface="Times New Roman" panose="02020603050405020304" pitchFamily="18" charset="0"/>
              </a:rPr>
              <a:t>is natural gas priced </a:t>
            </a:r>
            <a:r>
              <a:rPr lang="en-US" sz="2800" dirty="0" smtClean="0">
                <a:latin typeface="Times New Roman" panose="02020603050405020304" pitchFamily="18" charset="0"/>
                <a:cs typeface="Times New Roman" panose="02020603050405020304" pitchFamily="18" charset="0"/>
              </a:rPr>
              <a:t>into the </a:t>
            </a:r>
            <a:r>
              <a:rPr lang="en-US" sz="2800" dirty="0">
                <a:latin typeface="Times New Roman" panose="02020603050405020304" pitchFamily="18" charset="0"/>
                <a:cs typeface="Times New Roman" panose="02020603050405020304" pitchFamily="18" charset="0"/>
              </a:rPr>
              <a:t>operation at $3.50/106 Btu. Total plant steam </a:t>
            </a:r>
            <a:r>
              <a:rPr lang="en-US" sz="2800" dirty="0" smtClean="0">
                <a:latin typeface="Times New Roman" panose="02020603050405020304" pitchFamily="18" charset="0"/>
                <a:cs typeface="Times New Roman" panose="02020603050405020304" pitchFamily="18" charset="0"/>
              </a:rPr>
              <a:t>averages 345,000 </a:t>
            </a:r>
            <a:r>
              <a:rPr lang="en-US" sz="2800" dirty="0" err="1">
                <a:latin typeface="Times New Roman" panose="02020603050405020304" pitchFamily="18" charset="0"/>
                <a:cs typeface="Times New Roman" panose="02020603050405020304" pitchFamily="18" charset="0"/>
              </a:rPr>
              <a:t>lb</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hr</a:t>
            </a:r>
            <a:r>
              <a:rPr lang="en-US" sz="2800" dirty="0">
                <a:latin typeface="Times New Roman" panose="02020603050405020304" pitchFamily="18" charset="0"/>
                <a:cs typeface="Times New Roman" panose="02020603050405020304" pitchFamily="18" charset="0"/>
              </a:rPr>
              <a:t> and is relatively </a:t>
            </a:r>
            <a:r>
              <a:rPr lang="en-US" sz="2800" dirty="0" smtClean="0">
                <a:latin typeface="Times New Roman" panose="02020603050405020304" pitchFamily="18" charset="0"/>
                <a:cs typeface="Times New Roman" panose="02020603050405020304" pitchFamily="18" charset="0"/>
              </a:rPr>
              <a:t>constant. The </a:t>
            </a:r>
            <a:r>
              <a:rPr lang="en-US" sz="2800" dirty="0">
                <a:latin typeface="Times New Roman" panose="02020603050405020304" pitchFamily="18" charset="0"/>
                <a:cs typeface="Times New Roman" panose="02020603050405020304" pitchFamily="18" charset="0"/>
              </a:rPr>
              <a:t>boilers are normally operated according to </a:t>
            </a:r>
            <a:r>
              <a:rPr lang="en-US" sz="2800" dirty="0" smtClean="0">
                <a:latin typeface="Times New Roman" panose="02020603050405020304" pitchFamily="18" charset="0"/>
                <a:cs typeface="Times New Roman" panose="02020603050405020304" pitchFamily="18" charset="0"/>
              </a:rPr>
              <a:t>the following loading. Determine </a:t>
            </a:r>
            <a:r>
              <a:rPr lang="en-US" sz="2800" dirty="0">
                <a:latin typeface="Times New Roman" panose="02020603050405020304" pitchFamily="18" charset="0"/>
                <a:cs typeface="Times New Roman" panose="02020603050405020304" pitchFamily="18" charset="0"/>
              </a:rPr>
              <a:t>the savings obtainable with </a:t>
            </a:r>
            <a:r>
              <a:rPr lang="en-US" sz="2800" dirty="0" smtClean="0">
                <a:latin typeface="Times New Roman" panose="02020603050405020304" pitchFamily="18" charset="0"/>
                <a:cs typeface="Times New Roman" panose="02020603050405020304" pitchFamily="18" charset="0"/>
              </a:rPr>
              <a:t>optimum steam </a:t>
            </a:r>
            <a:r>
              <a:rPr lang="en-US" sz="2800" dirty="0">
                <a:latin typeface="Times New Roman" panose="02020603050405020304" pitchFamily="18" charset="0"/>
                <a:cs typeface="Times New Roman" panose="02020603050405020304" pitchFamily="18" charset="0"/>
              </a:rPr>
              <a:t>plant load-balancing conditions.</a:t>
            </a:r>
          </a:p>
        </p:txBody>
      </p:sp>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12412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i="1"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2590800"/>
            <a:ext cx="84201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5524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8160"/>
            <a:ext cx="8610600" cy="6539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3061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9111"/>
            <a:ext cx="8420487" cy="6334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3061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 y="1524000"/>
            <a:ext cx="9124378"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92766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42975"/>
            <a:ext cx="9129378" cy="507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306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447800"/>
            <a:ext cx="8229600" cy="4525963"/>
          </a:xfrm>
        </p:spPr>
        <p:txBody>
          <a:bodyPr/>
          <a:lstStyle/>
          <a:p>
            <a:r>
              <a:rPr lang="en-US" dirty="0" smtClean="0">
                <a:latin typeface="Times New Roman" panose="02020603050405020304" pitchFamily="18" charset="0"/>
                <a:cs typeface="Times New Roman" panose="02020603050405020304" pitchFamily="18" charset="0"/>
              </a:rPr>
              <a:t>Water tube boiler</a:t>
            </a:r>
            <a:endParaRPr lang="en-US" dirty="0">
              <a:latin typeface="Times New Roman" panose="02020603050405020304" pitchFamily="18" charset="0"/>
              <a:cs typeface="Times New Roman" panose="02020603050405020304" pitchFamily="18" charset="0"/>
            </a:endParaRPr>
          </a:p>
        </p:txBody>
      </p:sp>
      <p:sp>
        <p:nvSpPr>
          <p:cNvPr id="6" name="Title 1"/>
          <p:cNvSpPr>
            <a:spLocks noGrp="1"/>
          </p:cNvSpPr>
          <p:nvPr>
            <p:ph type="title"/>
          </p:nvPr>
        </p:nvSpPr>
        <p:spPr>
          <a:xfrm>
            <a:off x="457200" y="274638"/>
            <a:ext cx="8229600" cy="1143000"/>
          </a:xfrm>
        </p:spPr>
        <p:txBody>
          <a:bodyPr vert="horz" lIns="91440" tIns="45720" rIns="91440" bIns="45720" rtlCol="0" anchor="ctr">
            <a:normAutofit/>
          </a:bodyPr>
          <a:lstStyle/>
          <a:p>
            <a:r>
              <a:rPr lang="en-US" b="1" i="1" dirty="0">
                <a:latin typeface="Times New Roman" panose="02020603050405020304" pitchFamily="18" charset="0"/>
                <a:cs typeface="Times New Roman" panose="02020603050405020304" pitchFamily="18" charset="0"/>
              </a:rPr>
              <a:t>Boilers Types</a:t>
            </a:r>
          </a:p>
        </p:txBody>
      </p:sp>
      <p:pic>
        <p:nvPicPr>
          <p:cNvPr id="8194" name="Picture 2" descr="http://www.cleanboiler.org/Eff_Improve/Images/WaterTube_Boiler_CB_FL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9624" y="2276474"/>
            <a:ext cx="3728176" cy="42005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upload.wikimedia.org/wikipedia/commons/thumb/0/0d/Water_tube_boiler_schematic.png/400px-Water_tube_boiler_schemat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5" y="2771774"/>
            <a:ext cx="5302725" cy="3552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6023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pic>
        <p:nvPicPr>
          <p:cNvPr id="1536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069" y="2247899"/>
            <a:ext cx="8713531" cy="3865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3061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
              <a:buNone/>
            </a:pPr>
            <a:r>
              <a:rPr lang="en-US" b="1" dirty="0">
                <a:latin typeface="Times New Roman" panose="02020603050405020304" pitchFamily="18" charset="0"/>
                <a:cs typeface="Times New Roman" panose="02020603050405020304" pitchFamily="18" charset="0"/>
              </a:rPr>
              <a:t>Boiler Blowdown</a:t>
            </a:r>
          </a:p>
          <a:p>
            <a:pPr algn="just"/>
            <a:r>
              <a:rPr lang="en-US" dirty="0">
                <a:latin typeface="Times New Roman" panose="02020603050405020304" pitchFamily="18" charset="0"/>
                <a:cs typeface="Times New Roman" panose="02020603050405020304" pitchFamily="18" charset="0"/>
              </a:rPr>
              <a:t>In the generation of steam, most water impurities </a:t>
            </a:r>
            <a:r>
              <a:rPr lang="en-US" dirty="0" smtClean="0">
                <a:latin typeface="Times New Roman" panose="02020603050405020304" pitchFamily="18" charset="0"/>
                <a:cs typeface="Times New Roman" panose="02020603050405020304" pitchFamily="18" charset="0"/>
              </a:rPr>
              <a:t>are not evaporated, thus, </a:t>
            </a:r>
            <a:r>
              <a:rPr lang="en-US" dirty="0">
                <a:latin typeface="Times New Roman" panose="02020603050405020304" pitchFamily="18" charset="0"/>
                <a:cs typeface="Times New Roman" panose="02020603050405020304" pitchFamily="18" charset="0"/>
              </a:rPr>
              <a:t>concentrate in </a:t>
            </a:r>
            <a:r>
              <a:rPr lang="en-US" dirty="0" smtClean="0">
                <a:latin typeface="Times New Roman" panose="02020603050405020304" pitchFamily="18" charset="0"/>
                <a:cs typeface="Times New Roman" panose="02020603050405020304" pitchFamily="18" charset="0"/>
              </a:rPr>
              <a:t>the boiler </a:t>
            </a:r>
            <a:r>
              <a:rPr lang="en-US" dirty="0">
                <a:latin typeface="Times New Roman" panose="02020603050405020304" pitchFamily="18" charset="0"/>
                <a:cs typeface="Times New Roman" panose="02020603050405020304" pitchFamily="18" charset="0"/>
              </a:rPr>
              <a:t>water.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It is usually regulated </a:t>
            </a:r>
            <a:r>
              <a:rPr lang="en-US" dirty="0">
                <a:latin typeface="Times New Roman" panose="02020603050405020304" pitchFamily="18" charset="0"/>
                <a:cs typeface="Times New Roman" panose="02020603050405020304" pitchFamily="18" charset="0"/>
              </a:rPr>
              <a:t>by the adjustment of the continuous </a:t>
            </a:r>
            <a:r>
              <a:rPr lang="en-US" dirty="0" smtClean="0">
                <a:latin typeface="Times New Roman" panose="02020603050405020304" pitchFamily="18" charset="0"/>
                <a:cs typeface="Times New Roman" panose="02020603050405020304" pitchFamily="18" charset="0"/>
              </a:rPr>
              <a:t>blowdown valve</a:t>
            </a:r>
            <a:r>
              <a:rPr lang="en-US" dirty="0">
                <a:latin typeface="Times New Roman" panose="02020603050405020304" pitchFamily="18" charset="0"/>
                <a:cs typeface="Times New Roman" panose="02020603050405020304" pitchFamily="18" charset="0"/>
              </a:rPr>
              <a:t>, which controls the amount of water (and </a:t>
            </a:r>
            <a:r>
              <a:rPr lang="en-US" dirty="0" smtClean="0">
                <a:latin typeface="Times New Roman" panose="02020603050405020304" pitchFamily="18" charset="0"/>
                <a:cs typeface="Times New Roman" panose="02020603050405020304" pitchFamily="18" charset="0"/>
              </a:rPr>
              <a:t>concentrated impurities</a:t>
            </a:r>
            <a:r>
              <a:rPr lang="en-US" dirty="0">
                <a:latin typeface="Times New Roman" panose="02020603050405020304" pitchFamily="18" charset="0"/>
                <a:cs typeface="Times New Roman" panose="02020603050405020304" pitchFamily="18" charset="0"/>
              </a:rPr>
              <a:t>) purged from the steam drum.</a:t>
            </a:r>
          </a:p>
          <a:p>
            <a:pPr marL="0" indent="0" algn="just">
              <a:buNone/>
            </a:pPr>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3061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When the amount of blowdown is not properly </a:t>
            </a:r>
            <a:r>
              <a:rPr lang="en-US" dirty="0" smtClean="0">
                <a:latin typeface="Times New Roman" panose="02020603050405020304" pitchFamily="18" charset="0"/>
                <a:cs typeface="Times New Roman" panose="02020603050405020304" pitchFamily="18" charset="0"/>
              </a:rPr>
              <a:t>established and/or </a:t>
            </a:r>
            <a:r>
              <a:rPr lang="en-US" dirty="0">
                <a:latin typeface="Times New Roman" panose="02020603050405020304" pitchFamily="18" charset="0"/>
                <a:cs typeface="Times New Roman" panose="02020603050405020304" pitchFamily="18" charset="0"/>
              </a:rPr>
              <a:t>maintained, either of the following </a:t>
            </a:r>
            <a:r>
              <a:rPr lang="en-US" dirty="0" smtClean="0">
                <a:latin typeface="Times New Roman" panose="02020603050405020304" pitchFamily="18" charset="0"/>
                <a:cs typeface="Times New Roman" panose="02020603050405020304" pitchFamily="18" charset="0"/>
              </a:rPr>
              <a:t>may happen</a:t>
            </a:r>
            <a:r>
              <a:rPr lang="en-US" dirty="0">
                <a:latin typeface="Times New Roman" panose="02020603050405020304" pitchFamily="18" charset="0"/>
                <a:cs typeface="Times New Roman" panose="02020603050405020304" pitchFamily="18" charset="0"/>
              </a:rPr>
              <a:t>:</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too little blowdown, sludge deposits and </a:t>
            </a:r>
            <a:r>
              <a:rPr lang="en-US" dirty="0" smtClean="0">
                <a:latin typeface="Times New Roman" panose="02020603050405020304" pitchFamily="18" charset="0"/>
                <a:cs typeface="Times New Roman" panose="02020603050405020304" pitchFamily="18" charset="0"/>
              </a:rPr>
              <a:t>carryover will </a:t>
            </a:r>
            <a:r>
              <a:rPr lang="en-US" dirty="0">
                <a:latin typeface="Times New Roman" panose="02020603050405020304" pitchFamily="18" charset="0"/>
                <a:cs typeface="Times New Roman" panose="02020603050405020304" pitchFamily="18" charset="0"/>
              </a:rPr>
              <a:t>result.</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too much blowdown, excessive hot water is </a:t>
            </a:r>
            <a:r>
              <a:rPr lang="en-US" dirty="0" smtClean="0">
                <a:latin typeface="Times New Roman" panose="02020603050405020304" pitchFamily="18" charset="0"/>
                <a:cs typeface="Times New Roman" panose="02020603050405020304" pitchFamily="18" charset="0"/>
              </a:rPr>
              <a:t>removed, resulting </a:t>
            </a:r>
            <a:r>
              <a:rPr lang="en-US" dirty="0">
                <a:latin typeface="Times New Roman" panose="02020603050405020304" pitchFamily="18" charset="0"/>
                <a:cs typeface="Times New Roman" panose="02020603050405020304" pitchFamily="18" charset="0"/>
              </a:rPr>
              <a:t>in increased boiler fuel </a:t>
            </a:r>
            <a:r>
              <a:rPr lang="en-US" dirty="0" smtClean="0">
                <a:latin typeface="Times New Roman" panose="02020603050405020304" pitchFamily="18" charset="0"/>
                <a:cs typeface="Times New Roman" panose="02020603050405020304" pitchFamily="18" charset="0"/>
              </a:rPr>
              <a:t>requirements, boiler </a:t>
            </a:r>
            <a:r>
              <a:rPr lang="en-US" dirty="0" err="1">
                <a:latin typeface="Times New Roman" panose="02020603050405020304" pitchFamily="18" charset="0"/>
                <a:cs typeface="Times New Roman" panose="02020603050405020304" pitchFamily="18" charset="0"/>
              </a:rPr>
              <a:t>feedwater</a:t>
            </a:r>
            <a:r>
              <a:rPr lang="en-US" dirty="0">
                <a:latin typeface="Times New Roman" panose="02020603050405020304" pitchFamily="18" charset="0"/>
                <a:cs typeface="Times New Roman" panose="02020603050405020304" pitchFamily="18" charset="0"/>
              </a:rPr>
              <a:t> requirements, and </a:t>
            </a:r>
            <a:r>
              <a:rPr lang="en-US" dirty="0" smtClean="0">
                <a:latin typeface="Times New Roman" panose="02020603050405020304" pitchFamily="18" charset="0"/>
                <a:cs typeface="Times New Roman" panose="02020603050405020304" pitchFamily="18" charset="0"/>
              </a:rPr>
              <a:t>boiler chemical requirements.</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89820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rmAutofit fontScale="85000" lnSpcReduction="20000"/>
          </a:bodyPr>
          <a:lstStyle/>
          <a:p>
            <a:pPr algn="just"/>
            <a:r>
              <a:rPr lang="en-US" dirty="0">
                <a:latin typeface="Times New Roman" panose="02020603050405020304" pitchFamily="18" charset="0"/>
                <a:cs typeface="Times New Roman" panose="02020603050405020304" pitchFamily="18" charset="0"/>
              </a:rPr>
              <a:t>Significant energy savings may be realized by:</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Reduce </a:t>
            </a:r>
            <a:r>
              <a:rPr lang="en-US" dirty="0">
                <a:latin typeface="Times New Roman" panose="02020603050405020304" pitchFamily="18" charset="0"/>
                <a:cs typeface="Times New Roman" panose="02020603050405020304" pitchFamily="18" charset="0"/>
              </a:rPr>
              <a:t>blowdown (BD) by adjustment of the </a:t>
            </a:r>
            <a:r>
              <a:rPr lang="en-US" dirty="0" smtClean="0">
                <a:latin typeface="Times New Roman" panose="02020603050405020304" pitchFamily="18" charset="0"/>
                <a:cs typeface="Times New Roman" panose="02020603050405020304" pitchFamily="18" charset="0"/>
              </a:rPr>
              <a:t>blowdown valve </a:t>
            </a:r>
            <a:r>
              <a:rPr lang="en-US" dirty="0">
                <a:latin typeface="Times New Roman" panose="02020603050405020304" pitchFamily="18" charset="0"/>
                <a:cs typeface="Times New Roman" panose="02020603050405020304" pitchFamily="18" charset="0"/>
              </a:rPr>
              <a:t>such that the controlling water </a:t>
            </a:r>
            <a:r>
              <a:rPr lang="en-US" dirty="0" smtClean="0">
                <a:latin typeface="Times New Roman" panose="02020603050405020304" pitchFamily="18" charset="0"/>
                <a:cs typeface="Times New Roman" panose="02020603050405020304" pitchFamily="18" charset="0"/>
              </a:rPr>
              <a:t>impurity is </a:t>
            </a:r>
            <a:r>
              <a:rPr lang="en-US" dirty="0">
                <a:latin typeface="Times New Roman" panose="02020603050405020304" pitchFamily="18" charset="0"/>
                <a:cs typeface="Times New Roman" panose="02020603050405020304" pitchFamily="18" charset="0"/>
              </a:rPr>
              <a:t>held at the maximum allowable level.</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Maintain </a:t>
            </a:r>
            <a:r>
              <a:rPr lang="en-US" dirty="0">
                <a:latin typeface="Times New Roman" panose="02020603050405020304" pitchFamily="18" charset="0"/>
                <a:cs typeface="Times New Roman" panose="02020603050405020304" pitchFamily="18" charset="0"/>
              </a:rPr>
              <a:t>blowdown continuously at the </a:t>
            </a:r>
            <a:r>
              <a:rPr lang="en-US" dirty="0" smtClean="0">
                <a:latin typeface="Times New Roman" panose="02020603050405020304" pitchFamily="18" charset="0"/>
                <a:cs typeface="Times New Roman" panose="02020603050405020304" pitchFamily="18" charset="0"/>
              </a:rPr>
              <a:t>minimum acceptable </a:t>
            </a:r>
            <a:r>
              <a:rPr lang="en-US" dirty="0">
                <a:latin typeface="Times New Roman" panose="02020603050405020304" pitchFamily="18" charset="0"/>
                <a:cs typeface="Times New Roman" panose="02020603050405020304" pitchFamily="18" charset="0"/>
              </a:rPr>
              <a:t>level. </a:t>
            </a:r>
            <a:endParaRPr lang="en-US" dirty="0" smtClean="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Minimize </a:t>
            </a:r>
            <a:r>
              <a:rPr lang="en-US" dirty="0">
                <a:latin typeface="Times New Roman" panose="02020603050405020304" pitchFamily="18" charset="0"/>
                <a:cs typeface="Times New Roman" panose="02020603050405020304" pitchFamily="18" charset="0"/>
              </a:rPr>
              <a:t>the amount of blowdown required </a:t>
            </a:r>
            <a:r>
              <a:rPr lang="en-US" dirty="0" smtClean="0">
                <a:latin typeface="Times New Roman" panose="02020603050405020304" pitchFamily="18" charset="0"/>
                <a:cs typeface="Times New Roman" panose="02020603050405020304" pitchFamily="18" charset="0"/>
              </a:rPr>
              <a:t>by: Recovering </a:t>
            </a:r>
            <a:r>
              <a:rPr lang="en-US" dirty="0">
                <a:latin typeface="Times New Roman" panose="02020603050405020304" pitchFamily="18" charset="0"/>
                <a:cs typeface="Times New Roman" panose="02020603050405020304" pitchFamily="18" charset="0"/>
              </a:rPr>
              <a:t>more clean condensate, </a:t>
            </a:r>
            <a:r>
              <a:rPr lang="en-US" dirty="0" smtClean="0">
                <a:latin typeface="Times New Roman" panose="02020603050405020304" pitchFamily="18" charset="0"/>
                <a:cs typeface="Times New Roman" panose="02020603050405020304" pitchFamily="18" charset="0"/>
              </a:rPr>
              <a:t>Establishing </a:t>
            </a:r>
            <a:r>
              <a:rPr lang="en-US" dirty="0">
                <a:latin typeface="Times New Roman" panose="02020603050405020304" pitchFamily="18" charset="0"/>
                <a:cs typeface="Times New Roman" panose="02020603050405020304" pitchFamily="18" charset="0"/>
              </a:rPr>
              <a:t>a higher allowable drum </a:t>
            </a:r>
            <a:r>
              <a:rPr lang="en-US" dirty="0" smtClean="0">
                <a:latin typeface="Times New Roman" panose="02020603050405020304" pitchFamily="18" charset="0"/>
                <a:cs typeface="Times New Roman" panose="02020603050405020304" pitchFamily="18" charset="0"/>
              </a:rPr>
              <a:t>solids level </a:t>
            </a:r>
            <a:r>
              <a:rPr lang="en-US" dirty="0">
                <a:latin typeface="Times New Roman" panose="02020603050405020304" pitchFamily="18" charset="0"/>
                <a:cs typeface="Times New Roman" panose="02020603050405020304" pitchFamily="18" charset="0"/>
              </a:rPr>
              <a:t>than is </a:t>
            </a:r>
            <a:r>
              <a:rPr lang="en-US" dirty="0" smtClean="0">
                <a:latin typeface="Times New Roman" panose="02020603050405020304" pitchFamily="18" charset="0"/>
                <a:cs typeface="Times New Roman" panose="02020603050405020304" pitchFamily="18" charset="0"/>
              </a:rPr>
              <a:t>currently, </a:t>
            </a:r>
            <a:r>
              <a:rPr lang="en-US" dirty="0">
                <a:latin typeface="Times New Roman" panose="02020603050405020304" pitchFamily="18" charset="0"/>
                <a:cs typeface="Times New Roman" panose="02020603050405020304" pitchFamily="18" charset="0"/>
              </a:rPr>
              <a:t>Selecting the raw-water treatment system </a:t>
            </a:r>
            <a:r>
              <a:rPr lang="en-US" dirty="0" smtClean="0">
                <a:latin typeface="Times New Roman" panose="02020603050405020304" pitchFamily="18" charset="0"/>
                <a:cs typeface="Times New Roman" panose="02020603050405020304" pitchFamily="18" charset="0"/>
              </a:rPr>
              <a:t>which has </a:t>
            </a:r>
            <a:r>
              <a:rPr lang="en-US" dirty="0">
                <a:latin typeface="Times New Roman" panose="02020603050405020304" pitchFamily="18" charset="0"/>
                <a:cs typeface="Times New Roman" panose="02020603050405020304" pitchFamily="18" charset="0"/>
              </a:rPr>
              <a:t>the largest effect on reducing makeup </a:t>
            </a:r>
            <a:r>
              <a:rPr lang="en-US" dirty="0" smtClean="0">
                <a:latin typeface="Times New Roman" panose="02020603050405020304" pitchFamily="18" charset="0"/>
                <a:cs typeface="Times New Roman" panose="02020603050405020304" pitchFamily="18" charset="0"/>
              </a:rPr>
              <a:t>water impurities</a:t>
            </a:r>
            <a:r>
              <a:rPr lang="en-US" dirty="0">
                <a:latin typeface="Times New Roman" panose="02020603050405020304" pitchFamily="18" charset="0"/>
                <a:cs typeface="Times New Roman" panose="02020603050405020304" pitchFamily="18" charset="0"/>
              </a:rPr>
              <a:t>. </a:t>
            </a:r>
          </a:p>
          <a:p>
            <a:pPr marL="514350" indent="-514350" algn="just">
              <a:buFont typeface="+mj-lt"/>
              <a:buAutoNum type="arabicPeriod"/>
            </a:pPr>
            <a:r>
              <a:rPr lang="en-US" dirty="0" smtClean="0">
                <a:latin typeface="Times New Roman" panose="02020603050405020304" pitchFamily="18" charset="0"/>
                <a:cs typeface="Times New Roman" panose="02020603050405020304" pitchFamily="18" charset="0"/>
              </a:rPr>
              <a:t>Recover </a:t>
            </a:r>
            <a:r>
              <a:rPr lang="en-US" dirty="0">
                <a:latin typeface="Times New Roman" panose="02020603050405020304" pitchFamily="18" charset="0"/>
                <a:cs typeface="Times New Roman" panose="02020603050405020304" pitchFamily="18" charset="0"/>
              </a:rPr>
              <a:t>heat from the hot blowdown water. </a:t>
            </a:r>
          </a:p>
        </p:txBody>
      </p:sp>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36089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b="1" dirty="0">
                <a:latin typeface="Times New Roman" panose="02020603050405020304" pitchFamily="18" charset="0"/>
                <a:cs typeface="Times New Roman" panose="02020603050405020304" pitchFamily="18" charset="0"/>
              </a:rPr>
              <a:t>Example</a:t>
            </a:r>
            <a:r>
              <a:rPr lang="en-US" dirty="0">
                <a:latin typeface="Times New Roman" panose="02020603050405020304" pitchFamily="18" charset="0"/>
                <a:cs typeface="Times New Roman" panose="02020603050405020304" pitchFamily="18" charset="0"/>
              </a:rPr>
              <a:t>: Determine the potential energy </a:t>
            </a:r>
            <a:r>
              <a:rPr lang="en-US" dirty="0" smtClean="0">
                <a:latin typeface="Times New Roman" panose="02020603050405020304" pitchFamily="18" charset="0"/>
                <a:cs typeface="Times New Roman" panose="02020603050405020304" pitchFamily="18" charset="0"/>
              </a:rPr>
              <a:t>savings associated </a:t>
            </a:r>
            <a:r>
              <a:rPr lang="en-US" dirty="0">
                <a:latin typeface="Times New Roman" panose="02020603050405020304" pitchFamily="18" charset="0"/>
                <a:cs typeface="Times New Roman" panose="02020603050405020304" pitchFamily="18" charset="0"/>
              </a:rPr>
              <a:t>with reducing boiler blowdown </a:t>
            </a:r>
            <a:r>
              <a:rPr lang="en-US" dirty="0" smtClean="0">
                <a:latin typeface="Times New Roman" panose="02020603050405020304" pitchFamily="18" charset="0"/>
                <a:cs typeface="Times New Roman" panose="02020603050405020304" pitchFamily="18" charset="0"/>
              </a:rPr>
              <a:t>from 12</a:t>
            </a:r>
            <a:r>
              <a:rPr lang="en-US" dirty="0">
                <a:latin typeface="Times New Roman" panose="02020603050405020304" pitchFamily="18" charset="0"/>
                <a:cs typeface="Times New Roman" panose="02020603050405020304" pitchFamily="18" charset="0"/>
              </a:rPr>
              <a:t>% to 10% using Figure 5.13.</a:t>
            </a:r>
          </a:p>
        </p:txBody>
      </p:sp>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772371"/>
            <a:ext cx="6153150" cy="2587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30437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
            <a:ext cx="8517192"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30437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738255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77297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825" y="1600200"/>
            <a:ext cx="7554351"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77297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806" y="1371600"/>
            <a:ext cx="5469194" cy="5407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77297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426" y="1600200"/>
            <a:ext cx="6474374" cy="183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800600" y="3124200"/>
            <a:ext cx="3124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0292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lvl="0" algn="just"/>
            <a:r>
              <a:rPr lang="en-US" dirty="0">
                <a:latin typeface="Times New Roman" panose="02020603050405020304" pitchFamily="18" charset="0"/>
                <a:cs typeface="Times New Roman" panose="02020603050405020304" pitchFamily="18" charset="0"/>
              </a:rPr>
              <a:t>A third kind of boiler is the </a:t>
            </a:r>
            <a:r>
              <a:rPr lang="en-US" i="1" dirty="0">
                <a:latin typeface="Times New Roman" panose="02020603050405020304" pitchFamily="18" charset="0"/>
                <a:cs typeface="Times New Roman" panose="02020603050405020304" pitchFamily="18" charset="0"/>
              </a:rPr>
              <a:t>fluidized bed </a:t>
            </a:r>
            <a:r>
              <a:rPr lang="en-US" dirty="0">
                <a:latin typeface="Times New Roman" panose="02020603050405020304" pitchFamily="18" charset="0"/>
                <a:cs typeface="Times New Roman" panose="02020603050405020304" pitchFamily="18" charset="0"/>
              </a:rPr>
              <a:t>boiler. </a:t>
            </a:r>
          </a:p>
          <a:p>
            <a:pPr lvl="0" algn="just"/>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fuel is burned on a bed of limestone fragments that are kept suspended by air forced into the bed from below. </a:t>
            </a:r>
          </a:p>
          <a:p>
            <a:pPr lvl="0" algn="just"/>
            <a:r>
              <a:rPr lang="en-US" dirty="0">
                <a:latin typeface="Times New Roman" panose="02020603050405020304" pitchFamily="18" charset="0"/>
                <a:cs typeface="Times New Roman" panose="02020603050405020304" pitchFamily="18" charset="0"/>
              </a:rPr>
              <a:t>There are many advantages to such a system. First, many different fuels can be burned-waste </a:t>
            </a:r>
            <a:r>
              <a:rPr lang="en-US" dirty="0" smtClean="0">
                <a:latin typeface="Times New Roman" panose="02020603050405020304" pitchFamily="18" charset="0"/>
                <a:cs typeface="Times New Roman" panose="02020603050405020304" pitchFamily="18" charset="0"/>
              </a:rPr>
              <a:t>plastic, municipal </a:t>
            </a:r>
            <a:r>
              <a:rPr lang="en-US" dirty="0">
                <a:latin typeface="Times New Roman" panose="02020603050405020304" pitchFamily="18" charset="0"/>
                <a:cs typeface="Times New Roman" panose="02020603050405020304" pitchFamily="18" charset="0"/>
              </a:rPr>
              <a:t>solid </a:t>
            </a:r>
            <a:r>
              <a:rPr lang="en-US" dirty="0" smtClean="0">
                <a:latin typeface="Times New Roman" panose="02020603050405020304" pitchFamily="18" charset="0"/>
                <a:cs typeface="Times New Roman" panose="02020603050405020304" pitchFamily="18" charset="0"/>
              </a:rPr>
              <a:t>waste. </a:t>
            </a:r>
          </a:p>
          <a:p>
            <a:pPr lvl="0" algn="just"/>
            <a:r>
              <a:rPr lang="en-US" dirty="0" smtClean="0">
                <a:latin typeface="Times New Roman" panose="02020603050405020304" pitchFamily="18" charset="0"/>
                <a:cs typeface="Times New Roman" panose="02020603050405020304" pitchFamily="18" charset="0"/>
              </a:rPr>
              <a:t>High </a:t>
            </a:r>
            <a:r>
              <a:rPr lang="en-US" dirty="0">
                <a:latin typeface="Times New Roman" panose="02020603050405020304" pitchFamily="18" charset="0"/>
                <a:cs typeface="Times New Roman" panose="02020603050405020304" pitchFamily="18" charset="0"/>
              </a:rPr>
              <a:t>sulfur coal can be burned without the need of flue gas scrubbers. </a:t>
            </a:r>
            <a:endParaRPr lang="en-US" dirty="0" smtClean="0">
              <a:latin typeface="Times New Roman" panose="02020603050405020304" pitchFamily="18" charset="0"/>
              <a:cs typeface="Times New Roman" panose="02020603050405020304" pitchFamily="18" charset="0"/>
            </a:endParaRPr>
          </a:p>
          <a:p>
            <a:pPr lvl="0"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temperature is low enough that lower amounts of </a:t>
            </a:r>
            <a:r>
              <a:rPr lang="en-US" dirty="0" smtClean="0">
                <a:latin typeface="Times New Roman" panose="02020603050405020304" pitchFamily="18" charset="0"/>
                <a:cs typeface="Times New Roman" panose="02020603050405020304" pitchFamily="18" charset="0"/>
              </a:rPr>
              <a:t>NOx </a:t>
            </a:r>
            <a:r>
              <a:rPr lang="en-US" dirty="0">
                <a:latin typeface="Times New Roman" panose="02020603050405020304" pitchFamily="18" charset="0"/>
                <a:cs typeface="Times New Roman" panose="02020603050405020304" pitchFamily="18" charset="0"/>
              </a:rPr>
              <a:t>are produced than with other combustion methods. </a:t>
            </a:r>
            <a:endParaRPr lang="en-US" dirty="0" smtClean="0">
              <a:latin typeface="Times New Roman" panose="02020603050405020304" pitchFamily="18" charset="0"/>
              <a:cs typeface="Times New Roman" panose="02020603050405020304" pitchFamily="18" charset="0"/>
            </a:endParaRPr>
          </a:p>
          <a:p>
            <a:pPr lvl="0" algn="just"/>
            <a:r>
              <a:rPr lang="en-US" dirty="0" smtClean="0">
                <a:latin typeface="Times New Roman" panose="02020603050405020304" pitchFamily="18" charset="0"/>
                <a:cs typeface="Times New Roman" panose="02020603050405020304" pitchFamily="18" charset="0"/>
              </a:rPr>
              <a:t>Finally</a:t>
            </a:r>
            <a:r>
              <a:rPr lang="en-US" dirty="0">
                <a:latin typeface="Times New Roman" panose="02020603050405020304" pitchFamily="18" charset="0"/>
                <a:cs typeface="Times New Roman" panose="02020603050405020304" pitchFamily="18" charset="0"/>
              </a:rPr>
              <a:t>, less slag is produced on the water-cooled furnace walls. </a:t>
            </a:r>
          </a:p>
          <a:p>
            <a:pPr algn="just"/>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274638"/>
            <a:ext cx="8229600" cy="1143000"/>
          </a:xfrm>
        </p:spPr>
        <p:txBody>
          <a:bodyPr vert="horz" lIns="91440" tIns="45720" rIns="91440" bIns="45720" rtlCol="0" anchor="ctr">
            <a:normAutofit/>
          </a:bodyPr>
          <a:lstStyle/>
          <a:p>
            <a:r>
              <a:rPr lang="en-US" b="1" i="1" dirty="0">
                <a:latin typeface="Times New Roman" panose="02020603050405020304" pitchFamily="18" charset="0"/>
                <a:cs typeface="Times New Roman" panose="02020603050405020304" pitchFamily="18" charset="0"/>
              </a:rPr>
              <a:t>Boilers Types</a:t>
            </a:r>
          </a:p>
        </p:txBody>
      </p:sp>
    </p:spTree>
    <p:extLst>
      <p:ext uri="{BB962C8B-B14F-4D97-AF65-F5344CB8AC3E}">
        <p14:creationId xmlns:p14="http://schemas.microsoft.com/office/powerpoint/2010/main" val="18251894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61873"/>
            <a:ext cx="6172200" cy="5396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02920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31942"/>
            <a:ext cx="8991600" cy="4264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77297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38338"/>
            <a:ext cx="6602924" cy="400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61340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514600"/>
            <a:ext cx="6427301" cy="1471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274638"/>
            <a:ext cx="8229600" cy="1143000"/>
          </a:xfrm>
        </p:spPr>
        <p:txBody>
          <a:bodyPr/>
          <a:lstStyle/>
          <a:p>
            <a:r>
              <a:rPr lang="en-US" dirty="0" smtClean="0">
                <a:latin typeface="Times New Roman" panose="02020603050405020304" pitchFamily="18" charset="0"/>
                <a:cs typeface="Times New Roman" panose="02020603050405020304" pitchFamily="18" charset="0"/>
              </a:rPr>
              <a:t>Key Elements for </a:t>
            </a:r>
            <a:r>
              <a:rPr lang="el-GR" i="1" dirty="0" smtClean="0">
                <a:latin typeface="Times New Roman" panose="02020603050405020304" pitchFamily="18" charset="0"/>
                <a:cs typeface="Times New Roman" panose="02020603050405020304" pitchFamily="18" charset="0"/>
              </a:rPr>
              <a:t>μ</a:t>
            </a:r>
            <a:r>
              <a:rPr lang="en-US" i="1" baseline="-25000" dirty="0" smtClean="0">
                <a:latin typeface="Times New Roman" panose="02020603050405020304" pitchFamily="18" charset="0"/>
                <a:cs typeface="Times New Roman" panose="02020603050405020304" pitchFamily="18" charset="0"/>
              </a:rPr>
              <a:t>maximum</a:t>
            </a:r>
            <a:endParaRPr lang="en-US" i="1" baseline="-25000" dirty="0">
              <a:latin typeface="Times New Roman" panose="02020603050405020304" pitchFamily="18" charset="0"/>
              <a:cs typeface="Times New Roman" panose="02020603050405020304" pitchFamily="18" charset="0"/>
            </a:endParaRPr>
          </a:p>
        </p:txBody>
      </p:sp>
      <p:sp>
        <p:nvSpPr>
          <p:cNvPr id="4" name="Rectangle 3"/>
          <p:cNvSpPr/>
          <p:nvPr/>
        </p:nvSpPr>
        <p:spPr>
          <a:xfrm>
            <a:off x="1371600" y="2514600"/>
            <a:ext cx="35052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3438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9218" name="Picture 2" descr="http://www.circulatingfluidizedbedboiler.com/d/file/news/2015-09-11/75da6116103399858a5b3cbac8fa733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67614"/>
            <a:ext cx="7356475" cy="458553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57200" y="274638"/>
            <a:ext cx="8229600" cy="1143000"/>
          </a:xfrm>
        </p:spPr>
        <p:txBody>
          <a:bodyPr vert="horz" lIns="91440" tIns="45720" rIns="91440" bIns="45720" rtlCol="0" anchor="ctr">
            <a:normAutofit/>
          </a:bodyPr>
          <a:lstStyle/>
          <a:p>
            <a:r>
              <a:rPr lang="en-US" b="1" i="1" dirty="0">
                <a:latin typeface="Times New Roman" panose="02020603050405020304" pitchFamily="18" charset="0"/>
                <a:cs typeface="Times New Roman" panose="02020603050405020304" pitchFamily="18" charset="0"/>
              </a:rPr>
              <a:t>Boilers Types</a:t>
            </a:r>
          </a:p>
        </p:txBody>
      </p:sp>
    </p:spTree>
    <p:extLst>
      <p:ext uri="{BB962C8B-B14F-4D97-AF65-F5344CB8AC3E}">
        <p14:creationId xmlns:p14="http://schemas.microsoft.com/office/powerpoint/2010/main" val="2565470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2290" name="Picture 2" descr="http://image.slidesharecdn.com/boilers-130903212835-/95/boilers-32-638.jpg?cb=13782437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08" y="76200"/>
            <a:ext cx="8738274" cy="6752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237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TotalTime>
  <Words>2392</Words>
  <Application>Microsoft Office PowerPoint</Application>
  <PresentationFormat>On-screen Show (4:3)</PresentationFormat>
  <Paragraphs>175</Paragraphs>
  <Slides>73</Slides>
  <Notes>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BOILERS AND FIRED SYSTEMS</vt:lpstr>
      <vt:lpstr>Introduction</vt:lpstr>
      <vt:lpstr>Boilers Types</vt:lpstr>
      <vt:lpstr>Boilers Types</vt:lpstr>
      <vt:lpstr>Boilers Types</vt:lpstr>
      <vt:lpstr>Boilers Types</vt:lpstr>
      <vt:lpstr>Boilers Types</vt:lpstr>
      <vt:lpstr>Boilers Types</vt:lpstr>
      <vt:lpstr>PowerPoint Presentation</vt:lpstr>
      <vt:lpstr>System Analysis</vt:lpstr>
      <vt:lpstr>System Analysis</vt:lpstr>
      <vt:lpstr>System Analysis</vt:lpstr>
      <vt:lpstr>System Analysis</vt:lpstr>
      <vt:lpstr>System Analysis</vt:lpstr>
      <vt:lpstr>System Analysis</vt:lpstr>
      <vt:lpstr>System Analysis</vt:lpstr>
      <vt:lpstr>Efficiency</vt:lpstr>
      <vt:lpstr>Efficiency</vt:lpstr>
      <vt:lpstr>Energy Conservation Measures</vt:lpstr>
      <vt:lpstr>Energy Conservation Measures</vt:lpstr>
      <vt:lpstr>Energy Conservation Measures</vt:lpstr>
      <vt:lpstr>Energy Conservation Measures</vt:lpstr>
      <vt:lpstr>Energy Conservation Measures</vt:lpstr>
      <vt:lpstr>Energy Conservation Measures</vt:lpstr>
      <vt:lpstr>Key Elements for μmaximum</vt:lpstr>
      <vt:lpstr>Key Elements for μmaximum</vt:lpstr>
      <vt:lpstr>PowerPoint Presentation</vt:lpstr>
      <vt:lpstr>Key Elements for μmaximum</vt:lpstr>
      <vt:lpstr>PowerPoint Presentation</vt:lpstr>
      <vt:lpstr>Key Elements for μmaximum</vt:lpstr>
      <vt:lpstr>PowerPoint Presentation</vt:lpstr>
      <vt:lpstr>Key Elements for μmaximum</vt:lpstr>
      <vt:lpstr>PowerPoint Presentation</vt:lpstr>
      <vt:lpstr>PowerPoint Presentation</vt:lpstr>
      <vt:lpstr>How to Test for Relative Efficiency</vt:lpstr>
      <vt:lpstr>How to Test for Relative Efficiency</vt:lpstr>
      <vt:lpstr>How to Test for Relative Efficiency</vt:lpstr>
      <vt:lpstr>Key Elements for μmaximum</vt:lpstr>
      <vt:lpstr>Key Elements for μmaximum</vt:lpstr>
      <vt:lpstr>Key Elements for μmaximum</vt:lpstr>
      <vt:lpstr>Key Elements for μmaximum</vt:lpstr>
      <vt:lpstr>Key Elements for μmaximum</vt:lpstr>
      <vt:lpstr>Key Elements for μmaximum</vt:lpstr>
      <vt:lpstr>Key Elements for μmaximum</vt:lpstr>
      <vt:lpstr>Key Elements for μmaximum</vt:lpstr>
      <vt:lpstr>Key Elements for μmaximum</vt:lpstr>
      <vt:lpstr>PowerPoint Presentation</vt:lpstr>
      <vt:lpstr>Key Elements for μmaximum</vt:lpstr>
      <vt:lpstr>PowerPoint Presentation</vt:lpstr>
      <vt:lpstr>Key Elements for μmaximum</vt:lpstr>
      <vt:lpstr>Key Elements for μmaximum</vt:lpstr>
      <vt:lpstr>Key Elements for μmaximum</vt:lpstr>
      <vt:lpstr>Key Elements for μmaximum</vt:lpstr>
      <vt:lpstr>Key Elements for μmaximum</vt:lpstr>
      <vt:lpstr>Key Elements for μmaximum</vt:lpstr>
      <vt:lpstr>Key Elements for μmaximum</vt:lpstr>
      <vt:lpstr>Key Elements for μmaximum</vt:lpstr>
      <vt:lpstr>PowerPoint Presentation</vt:lpstr>
      <vt:lpstr>PowerPoint Presentation</vt:lpstr>
      <vt:lpstr>Key Elements for μmaximum</vt:lpstr>
      <vt:lpstr>Key Elements for μmaximum</vt:lpstr>
      <vt:lpstr>Key Elements for μmaximum</vt:lpstr>
      <vt:lpstr>Key Elements for μmaximum</vt:lpstr>
      <vt:lpstr>Key Elements for μmaximum</vt:lpstr>
      <vt:lpstr>Key Elements for μmaximum</vt:lpstr>
      <vt:lpstr>Key Elements for μmaximum</vt:lpstr>
      <vt:lpstr>Key Elements for μmaximum</vt:lpstr>
      <vt:lpstr>Key Elements for μmaximum</vt:lpstr>
      <vt:lpstr>Key Elements for μmaximum</vt:lpstr>
      <vt:lpstr>Key Elements for μmaximum</vt:lpstr>
      <vt:lpstr>Key Elements for μmaximum</vt:lpstr>
      <vt:lpstr>Key Elements for μmaximum</vt:lpstr>
      <vt:lpstr>Key Elements for μmaximum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BOILERS AND FIRED SYSTEMS</dc:title>
  <dc:creator>dell</dc:creator>
  <cp:lastModifiedBy>malsayed</cp:lastModifiedBy>
  <cp:revision>44</cp:revision>
  <dcterms:created xsi:type="dcterms:W3CDTF">2016-01-27T09:27:40Z</dcterms:created>
  <dcterms:modified xsi:type="dcterms:W3CDTF">2019-01-22T12:31:47Z</dcterms:modified>
</cp:coreProperties>
</file>