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3"/>
  </p:notesMasterIdLst>
  <p:handoutMasterIdLst>
    <p:handoutMasterId r:id="rId14"/>
  </p:handoutMasterIdLst>
  <p:sldIdLst>
    <p:sldId id="379" r:id="rId2"/>
    <p:sldId id="392" r:id="rId3"/>
    <p:sldId id="393" r:id="rId4"/>
    <p:sldId id="394" r:id="rId5"/>
    <p:sldId id="395" r:id="rId6"/>
    <p:sldId id="401" r:id="rId7"/>
    <p:sldId id="402" r:id="rId8"/>
    <p:sldId id="403" r:id="rId9"/>
    <p:sldId id="397" r:id="rId10"/>
    <p:sldId id="398" r:id="rId11"/>
    <p:sldId id="400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ECE9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327" autoAdjust="0"/>
    <p:restoredTop sz="99237" autoAdjust="0"/>
  </p:normalViewPr>
  <p:slideViewPr>
    <p:cSldViewPr>
      <p:cViewPr>
        <p:scale>
          <a:sx n="100" d="100"/>
          <a:sy n="100" d="100"/>
        </p:scale>
        <p:origin x="-138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B1C9A15-B692-490F-8749-16308C87B629}" type="datetimeFigureOut">
              <a:rPr lang="en-US"/>
              <a:pPr>
                <a:defRPr/>
              </a:pPr>
              <a:t>9/29/2013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08CB9E8-C676-4061-AADA-A17E0B1A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044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7FE6735-1682-418B-AE6B-06A9761EBD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169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72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605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605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C4DDD-7BB8-4AC9-9F33-480B3CA16B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216325"/>
      </p:ext>
    </p:extLst>
  </p:cSld>
  <p:clrMapOvr>
    <a:masterClrMapping/>
  </p:clrMapOvr>
  <p:transition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2D07E-4180-486A-86AB-D86ABD696F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923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A508E-C0CD-4983-A648-9D1B3F292E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921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17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E95BB-DDC9-4686-B23F-4FE83FAD1B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271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00A1C-394A-4E30-AF85-A776BEE868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629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C4EDC-7F26-4C02-B978-C11F1C54D3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72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5808F-92BE-4681-B4F2-9904C488A4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966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AE563-0F30-4375-8E33-7912D87D9B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9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7B242-9269-4FB2-8C23-B63CE52D92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926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B1D5A-5564-4302-851C-587C78994D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909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3481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2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2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2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2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2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2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2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2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2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2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3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3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3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3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3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3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3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3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3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3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4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4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4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4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4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4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4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4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4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4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5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5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5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5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5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5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5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5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5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5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6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6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6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6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6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6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6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6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6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6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8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8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8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8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8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8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8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8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8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8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9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9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9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9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9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9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9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9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9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9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0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0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0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0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0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0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0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0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0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0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1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1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1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1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1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1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1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1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1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1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2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2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2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2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2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2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2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2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2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2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3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3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3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3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3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3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3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3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3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3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4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4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4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4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4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4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4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4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4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4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5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5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5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5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5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5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5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5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5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5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6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6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6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6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6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6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6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6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6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6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7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7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7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7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7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7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7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7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7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7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8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8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8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8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8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8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8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8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8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8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9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9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9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9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9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9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9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9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9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9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0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0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0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0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0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0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0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0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0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0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1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1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1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1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1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1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1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1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1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1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2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2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2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2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2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2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2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2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2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2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3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3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3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3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5034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2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1C4A711B-383C-4882-BD7C-6D54BCDBD9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5035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036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037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5038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4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 band pulse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chapter, the following topics may be covered</a:t>
            </a:r>
          </a:p>
          <a:p>
            <a:pPr lvl="1"/>
            <a:r>
              <a:rPr lang="en-US" dirty="0" smtClean="0"/>
              <a:t>The matched filter</a:t>
            </a:r>
          </a:p>
          <a:p>
            <a:pPr lvl="1"/>
            <a:r>
              <a:rPr lang="en-US" dirty="0" smtClean="0"/>
              <a:t>Calculation of the bit error rate due to the presence of channel noise</a:t>
            </a:r>
          </a:p>
          <a:p>
            <a:pPr lvl="1"/>
            <a:r>
              <a:rPr lang="en-US" dirty="0" smtClean="0"/>
              <a:t>Inter symbol interference</a:t>
            </a:r>
          </a:p>
          <a:p>
            <a:pPr lvl="1"/>
            <a:r>
              <a:rPr lang="en-US" dirty="0" err="1" smtClean="0"/>
              <a:t>Nyquist’s</a:t>
            </a:r>
            <a:r>
              <a:rPr lang="en-US" dirty="0" smtClean="0"/>
              <a:t> criteria for distortion less base band data transmission</a:t>
            </a:r>
          </a:p>
          <a:p>
            <a:pPr lvl="1"/>
            <a:r>
              <a:rPr lang="en-US" dirty="0" smtClean="0"/>
              <a:t>Correlative level coding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370" y="1600200"/>
            <a:ext cx="5351259" cy="453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9137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41432"/>
            <a:ext cx="8229600" cy="4251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7813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Base band pulse transmission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Equalization 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eye pattern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defRPr/>
              </a:pPr>
              <a:t>2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70958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digital data are transmitted through the communication channel it will be disturbed by two different noise types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Inter-Symbol interference (ISI) which results due to the overlap between the adjacent pulses (treated by equalization)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The additive white Gaussian noise which can be treated by the use of the matched filter at the receiver input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560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Matched 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matched filter is the first element in the base band receiver</a:t>
            </a:r>
          </a:p>
          <a:p>
            <a:pPr algn="just"/>
            <a:r>
              <a:rPr lang="en-US" dirty="0" smtClean="0"/>
              <a:t>The matched filter is a linear time invariant system used to maximize the signal to noise energy of the received signal sample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0643" y="4267200"/>
            <a:ext cx="6142366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5993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Impulse response of the optimum matched filter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just"/>
                <a:r>
                  <a:rPr lang="en-US" dirty="0" smtClean="0"/>
                  <a:t>The impulse response of the filter, is a time-reversed and delayed version of the input signal </a:t>
                </a:r>
                <a:r>
                  <a:rPr lang="en-US" dirty="0" err="1" smtClean="0"/>
                  <a:t>ie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𝑜𝑝𝑡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𝑘𝑔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𝑇</m:t>
                    </m:r>
                    <m:r>
                      <a:rPr lang="en-US" i="1">
                        <a:latin typeface="Cambria Math"/>
                      </a:rPr>
                      <m:t>−</m:t>
                    </m:r>
                    <m:r>
                      <a:rPr lang="en-US" i="1">
                        <a:latin typeface="Cambria Math"/>
                      </a:rPr>
                      <m:t>𝑡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algn="just"/>
                <a:r>
                  <a:rPr lang="en-US" dirty="0" smtClean="0"/>
                  <a:t>This means that the filter is matched to the input signal</a:t>
                </a:r>
              </a:p>
              <a:p>
                <a:pPr algn="just"/>
                <a:r>
                  <a:rPr lang="en-US" dirty="0" smtClean="0"/>
                  <a:t>The maximum peak pulse signal to noise ratio at the sampling instant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𝑡</m:t>
                    </m:r>
                    <m:r>
                      <a:rPr lang="en-US" i="1" dirty="0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dirty="0" smtClean="0"/>
                  <a:t> is given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𝜂</m:t>
                        </m:r>
                        <m:r>
                          <m:rPr>
                            <m:nor/>
                          </m:rPr>
                          <a:rPr lang="en-US" dirty="0"/>
                          <m:t> 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𝑚𝑎𝑥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𝐸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𝑁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endParaRPr lang="en-US" dirty="0"/>
              </a:p>
              <a:p>
                <a:pPr algn="just"/>
                <a:endParaRPr lang="en-US" dirty="0" smtClean="0"/>
              </a:p>
              <a:p>
                <a:pPr algn="just"/>
                <a:endParaRPr lang="en-US" dirty="0" smtClean="0"/>
              </a:p>
              <a:p>
                <a:pPr marL="0" indent="0" algn="just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2019" r="-2370" b="-6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272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4.1 Matched filter for rectangular pulse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Consider the rectangular pulse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𝑔</m:t>
                    </m:r>
                    <m:r>
                      <a:rPr lang="en-US" i="1" dirty="0" smtClean="0">
                        <a:latin typeface="Cambria Math"/>
                      </a:rPr>
                      <m:t>(</m:t>
                    </m:r>
                    <m:r>
                      <a:rPr lang="en-US" i="1" dirty="0" smtClean="0">
                        <a:latin typeface="Cambria Math"/>
                      </a:rPr>
                      <m:t>𝑡</m:t>
                    </m:r>
                    <m:r>
                      <a:rPr lang="en-US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shown below</a:t>
                </a:r>
              </a:p>
              <a:p>
                <a:pPr marL="914400" lvl="1" indent="-514350">
                  <a:buFont typeface="+mj-lt"/>
                  <a:buAutoNum type="arabicPeriod"/>
                </a:pPr>
                <a:r>
                  <a:rPr lang="en-US" dirty="0" smtClean="0"/>
                  <a:t>find the matched filter output</a:t>
                </a:r>
              </a:p>
              <a:p>
                <a:pPr marL="914400" lvl="1" indent="-514350">
                  <a:buFont typeface="+mj-lt"/>
                  <a:buAutoNum type="arabicPeriod"/>
                </a:pPr>
                <a:r>
                  <a:rPr lang="en-US" dirty="0" smtClean="0"/>
                  <a:t>Show that that the filter can be implemented by using an integrator followed by a sampling switch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2019" r="-3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191000"/>
            <a:ext cx="5553075" cy="1753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5603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just"/>
                <a:r>
                  <a:rPr lang="en-US" dirty="0" smtClean="0"/>
                  <a:t>The output signal is obtained by the convolution sum between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𝑔</m:t>
                    </m:r>
                    <m:r>
                      <a:rPr lang="en-US" i="1" dirty="0" smtClean="0">
                        <a:latin typeface="Cambria Math"/>
                      </a:rPr>
                      <m:t>(</m:t>
                    </m:r>
                    <m:r>
                      <a:rPr lang="en-US" i="1" dirty="0" smtClean="0">
                        <a:latin typeface="Cambria Math"/>
                      </a:rPr>
                      <m:t>𝑡</m:t>
                    </m:r>
                    <m:r>
                      <a:rPr lang="en-US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h</m:t>
                    </m:r>
                    <m:r>
                      <a:rPr lang="en-US" i="1" dirty="0" smtClean="0">
                        <a:latin typeface="Cambria Math"/>
                      </a:rPr>
                      <m:t>(</m:t>
                    </m:r>
                    <m:r>
                      <a:rPr lang="en-US" i="1" dirty="0" smtClean="0">
                        <a:latin typeface="Cambria Math"/>
                      </a:rPr>
                      <m:t>𝑡</m:t>
                    </m:r>
                    <m:r>
                      <a:rPr lang="en-US" i="1" dirty="0" smtClean="0">
                        <a:latin typeface="Cambria Math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algn="just"/>
                <a:r>
                  <a:rPr lang="en-US" dirty="0" smtClean="0"/>
                  <a:t>The resulting filter output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𝑜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dirty="0" smtClean="0"/>
                  <a:t> is shown below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2019" r="-2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429000"/>
            <a:ext cx="5534371" cy="178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946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peak value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𝑜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𝑡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can be obtained when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𝑡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𝑇</m:t>
                    </m:r>
                  </m:oMath>
                </a14:m>
                <a:r>
                  <a:rPr lang="en-US" dirty="0" smtClean="0"/>
                  <a:t> which can be obtained by passing the rectangular pulse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𝑔</m:t>
                    </m:r>
                    <m:r>
                      <a:rPr lang="en-US" i="1" dirty="0" smtClean="0">
                        <a:latin typeface="Cambria Math"/>
                      </a:rPr>
                      <m:t>(</m:t>
                    </m:r>
                    <m:r>
                      <a:rPr lang="en-US" i="1" dirty="0" smtClean="0">
                        <a:latin typeface="Cambria Math"/>
                      </a:rPr>
                      <m:t>𝑡</m:t>
                    </m:r>
                    <m:r>
                      <a:rPr lang="en-US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through an integrator, then sample the integrator output at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𝑡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 smtClean="0">
                        <a:latin typeface="Cambria Math"/>
                      </a:rPr>
                      <m:t>𝑇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2019" r="-3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696502"/>
            <a:ext cx="3733800" cy="1218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475" y="4953000"/>
            <a:ext cx="4952999" cy="1051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9438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Matched filter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30135"/>
            <a:ext cx="8229600" cy="4474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1158702"/>
      </p:ext>
    </p:extLst>
  </p:cSld>
  <p:clrMapOvr>
    <a:masterClrMapping/>
  </p:clrMapOvr>
</p:sld>
</file>

<file path=ppt/theme/theme1.xml><?xml version="1.0" encoding="utf-8"?>
<a:theme xmlns:a="http://schemas.openxmlformats.org/drawingml/2006/main" name="Digital Dots">
  <a:themeElements>
    <a:clrScheme name="Digital Dot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 Dot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igital Dot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6719</TotalTime>
  <Words>367</Words>
  <Application>Microsoft Office PowerPoint</Application>
  <PresentationFormat>On-screen Show (4:3)</PresentationFormat>
  <Paragraphs>45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Digital Dots</vt:lpstr>
      <vt:lpstr>Base band pulse transmission</vt:lpstr>
      <vt:lpstr>Base band pulse transmission</vt:lpstr>
      <vt:lpstr>Introduction</vt:lpstr>
      <vt:lpstr>Matched filter</vt:lpstr>
      <vt:lpstr>Impulse response of the optimum matched filter</vt:lpstr>
      <vt:lpstr>Example 4.1 Matched filter for rectangular pulse</vt:lpstr>
      <vt:lpstr>Solution</vt:lpstr>
      <vt:lpstr>solution</vt:lpstr>
      <vt:lpstr>Matched filter example</vt:lpstr>
      <vt:lpstr>Solution</vt:lpstr>
      <vt:lpstr>solution</vt:lpstr>
    </vt:vector>
  </TitlesOfParts>
  <Company>SweetHaven Publishing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L. Heiserman</dc:creator>
  <cp:lastModifiedBy>Laura</cp:lastModifiedBy>
  <cp:revision>330</cp:revision>
  <dcterms:created xsi:type="dcterms:W3CDTF">2004-08-13T16:35:55Z</dcterms:created>
  <dcterms:modified xsi:type="dcterms:W3CDTF">2013-09-30T03:21:56Z</dcterms:modified>
</cp:coreProperties>
</file>